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9"/>
  </p:notesMasterIdLst>
  <p:handoutMasterIdLst>
    <p:handoutMasterId r:id="rId20"/>
  </p:handoutMasterIdLst>
  <p:sldIdLst>
    <p:sldId id="343" r:id="rId5"/>
    <p:sldId id="328" r:id="rId6"/>
    <p:sldId id="341" r:id="rId7"/>
    <p:sldId id="331" r:id="rId8"/>
    <p:sldId id="330" r:id="rId9"/>
    <p:sldId id="332" r:id="rId10"/>
    <p:sldId id="333" r:id="rId11"/>
    <p:sldId id="334" r:id="rId12"/>
    <p:sldId id="335" r:id="rId13"/>
    <p:sldId id="336" r:id="rId14"/>
    <p:sldId id="337" r:id="rId15"/>
    <p:sldId id="339" r:id="rId16"/>
    <p:sldId id="340" r:id="rId17"/>
    <p:sldId id="267" r:id="rId18"/>
  </p:sldIdLst>
  <p:sldSz cx="9144000" cy="6858000" type="screen4x3"/>
  <p:notesSz cx="6858000" cy="9144000"/>
  <p:custDataLst>
    <p:tags r:id="rId21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4024" autoAdjust="0"/>
  </p:normalViewPr>
  <p:slideViewPr>
    <p:cSldViewPr showGuides="1">
      <p:cViewPr varScale="1">
        <p:scale>
          <a:sx n="107" d="100"/>
          <a:sy n="107" d="100"/>
        </p:scale>
        <p:origin x="133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14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6: </a:t>
            </a:r>
            <a:r>
              <a:rPr lang="en-US" sz="2400" b="1" dirty="0">
                <a:solidFill>
                  <a:srgbClr val="0077E3"/>
                </a:solidFill>
              </a:rPr>
              <a:t>M</a:t>
            </a:r>
            <a:r>
              <a:rPr lang="en-GB" sz="2400" b="1" dirty="0" err="1">
                <a:solidFill>
                  <a:srgbClr val="0077E3"/>
                </a:solidFill>
              </a:rPr>
              <a:t>aterials</a:t>
            </a:r>
            <a:r>
              <a:rPr lang="en-GB" sz="2400" b="1" dirty="0">
                <a:solidFill>
                  <a:srgbClr val="0077E3"/>
                </a:solidFill>
              </a:rPr>
              <a:t> to protect surrounding areas</a:t>
            </a:r>
            <a:endParaRPr lang="en-GB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Sheet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Boarding, although more expensive, is ideal for protecting large flat areas.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Types</a:t>
            </a:r>
            <a:r>
              <a:rPr lang="en-GB" sz="2400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:</a:t>
            </a:r>
            <a:r>
              <a:rPr lang="en-GB" sz="2400" b="1" dirty="0">
                <a:solidFill>
                  <a:srgbClr val="0077E3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Hardboard, plywood, MDF, reinforced PVC,                         heavy duty cardboard, </a:t>
            </a:r>
            <a:r>
              <a:rPr lang="en-GB" dirty="0" err="1">
                <a:solidFill>
                  <a:srgbClr val="000000"/>
                </a:solidFill>
              </a:rPr>
              <a:t>Correx</a:t>
            </a:r>
            <a:endParaRPr lang="en-GB" dirty="0">
              <a:solidFill>
                <a:srgbClr val="000000"/>
              </a:solidFill>
            </a:endParaRP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Uses:</a:t>
            </a:r>
            <a:r>
              <a:rPr lang="en-GB" sz="2400" b="1" dirty="0">
                <a:solidFill>
                  <a:srgbClr val="0077E3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Interior floors or exterior ground areas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Sizes:</a:t>
            </a:r>
            <a:r>
              <a:rPr lang="en-GB" sz="2400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Typically</a:t>
            </a:r>
            <a:r>
              <a:rPr lang="en-GB" sz="2400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2400mm x 1200mm</a:t>
            </a:r>
            <a:endParaRPr lang="en-GB" strike="sngStrike" dirty="0">
              <a:solidFill>
                <a:srgbClr val="000000"/>
              </a:solidFill>
              <a:highlight>
                <a:srgbClr val="FFFF00"/>
              </a:highlight>
            </a:endParaRP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Advantages:</a:t>
            </a:r>
            <a:r>
              <a:rPr lang="en-GB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Durable, impact resistant, non-slip</a:t>
            </a:r>
            <a:r>
              <a:rPr lang="en-GB">
                <a:solidFill>
                  <a:srgbClr val="000000"/>
                </a:solidFill>
              </a:rPr>
              <a:t>, </a:t>
            </a:r>
            <a:br>
              <a:rPr lang="en-GB">
                <a:solidFill>
                  <a:srgbClr val="000000"/>
                </a:solidFill>
              </a:rPr>
            </a:br>
            <a:r>
              <a:rPr lang="en-GB">
                <a:solidFill>
                  <a:srgbClr val="000000"/>
                </a:solidFill>
              </a:rPr>
              <a:t>non-absorbent</a:t>
            </a:r>
            <a:r>
              <a:rPr lang="en-GB" dirty="0">
                <a:solidFill>
                  <a:srgbClr val="000000"/>
                </a:solidFill>
              </a:rPr>
              <a:t>, reusable.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Disadvantages:</a:t>
            </a:r>
            <a:r>
              <a:rPr lang="en-GB" b="1" dirty="0">
                <a:solidFill>
                  <a:srgbClr val="00000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May be too large for some areas.</a:t>
            </a:r>
            <a:endParaRPr lang="en-US" dirty="0"/>
          </a:p>
        </p:txBody>
      </p:sp>
      <p:pic>
        <p:nvPicPr>
          <p:cNvPr id="6146" name="Picture 2" descr="Correx Sheets - Trent Plastics Fabrications Lt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6216" y="2564904"/>
            <a:ext cx="2098204" cy="2098204"/>
          </a:xfrm>
          <a:prstGeom prst="rect">
            <a:avLst/>
          </a:prstGeom>
          <a:ln w="3810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d:\Users\User\Desktop\Supertap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2555" y="3742525"/>
            <a:ext cx="2090198" cy="213474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Brown masking paper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/>
              <a:t>A plain brown paper,  sold in rolls of various sizes, sometimes with a self-adhesive edge</a:t>
            </a:r>
          </a:p>
          <a:p>
            <a:r>
              <a:rPr lang="en-GB" b="1" dirty="0">
                <a:solidFill>
                  <a:srgbClr val="0077E3"/>
                </a:solidFill>
              </a:rPr>
              <a:t>Advantages:</a:t>
            </a:r>
            <a:r>
              <a:rPr lang="en-GB" b="1" dirty="0"/>
              <a:t> </a:t>
            </a:r>
            <a:r>
              <a:rPr lang="en-GB" dirty="0"/>
              <a:t>Cheap, easy to apply, can fit around curved surfaces, low tack so it does not damage surfaces when removed.</a:t>
            </a:r>
          </a:p>
          <a:p>
            <a:r>
              <a:rPr lang="en-GB" b="1" dirty="0">
                <a:solidFill>
                  <a:srgbClr val="0077E3"/>
                </a:solidFill>
              </a:rPr>
              <a:t>Disadvantages:</a:t>
            </a:r>
            <a:r>
              <a:rPr lang="en-GB" b="1" dirty="0"/>
              <a:t> </a:t>
            </a:r>
            <a:r>
              <a:rPr lang="en-GB" dirty="0"/>
              <a:t>Single use, not waterproof, easily torn or damaged, low adhesion can also be a disadvantage.</a:t>
            </a:r>
          </a:p>
          <a:p>
            <a:endParaRPr lang="en-US" dirty="0"/>
          </a:p>
        </p:txBody>
      </p:sp>
      <p:pic>
        <p:nvPicPr>
          <p:cNvPr id="4" name="Picture 4" descr="d:\Users\User\Desktop\210_MAP30609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3848" y="4005064"/>
            <a:ext cx="2453258" cy="1893915"/>
          </a:xfrm>
          <a:prstGeom prst="rect">
            <a:avLst/>
          </a:prstGeom>
          <a:noFill/>
        </p:spPr>
      </p:pic>
      <p:pic>
        <p:nvPicPr>
          <p:cNvPr id="5" name="Picture 2" descr="d:\Users\User\Desktop\3a5a7737-67bb-4c69-8009-39d2d47b005a_4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176" y="3573016"/>
            <a:ext cx="2304256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Users\User\Desktop\p27310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592" y="2204864"/>
            <a:ext cx="3073524" cy="30735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Masking machines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Used with brown masking paper. These machines can speed up the masking process</a:t>
            </a:r>
          </a:p>
          <a:p>
            <a:r>
              <a:rPr lang="en-US" b="1" dirty="0"/>
              <a:t>    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>
                <a:solidFill>
                  <a:srgbClr val="0077E3"/>
                </a:solidFill>
              </a:rPr>
              <a:t>          Floor masking machine            Hand-held masking machine</a:t>
            </a:r>
          </a:p>
        </p:txBody>
      </p:sp>
      <p:pic>
        <p:nvPicPr>
          <p:cNvPr id="5" name="Picture 3" descr="d:\Users\User\Desktop\30802-00_masking_tape_machine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2348880"/>
            <a:ext cx="3173801" cy="279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Users\User\Desktop\speedy-mask-int-gam.jpg"/>
          <p:cNvPicPr>
            <a:picLocks noChangeAspect="1" noChangeArrowheads="1"/>
          </p:cNvPicPr>
          <p:nvPr/>
        </p:nvPicPr>
        <p:blipFill>
          <a:blip r:embed="rId2"/>
          <a:srcRect l="13889" b="4743"/>
          <a:stretch>
            <a:fillRect/>
          </a:stretch>
        </p:blipFill>
        <p:spPr bwMode="auto">
          <a:xfrm rot="20707350">
            <a:off x="2570417" y="3680567"/>
            <a:ext cx="2232248" cy="208823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Polythene self-adhesive masking film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en-GB" b="1" dirty="0"/>
              <a:t>A translucent, thin plastic sheet on a roll, with a self-adhesive edge, which can be unfolded into a larger size.</a:t>
            </a:r>
          </a:p>
          <a:p>
            <a:r>
              <a:rPr lang="en-GB" b="1" dirty="0">
                <a:solidFill>
                  <a:srgbClr val="0077E3"/>
                </a:solidFill>
              </a:rPr>
              <a:t>Advantages:</a:t>
            </a:r>
            <a:r>
              <a:rPr lang="en-GB" sz="2400" b="1" dirty="0">
                <a:solidFill>
                  <a:srgbClr val="0077E3"/>
                </a:solidFill>
              </a:rPr>
              <a:t> </a:t>
            </a:r>
            <a:r>
              <a:rPr lang="en-GB" dirty="0"/>
              <a:t>Waterproof, easy to apply, expandable, will emit light (suitable for windows), various size rolls.</a:t>
            </a:r>
          </a:p>
          <a:p>
            <a:r>
              <a:rPr lang="en-GB" b="1" dirty="0">
                <a:solidFill>
                  <a:srgbClr val="0077E3"/>
                </a:solidFill>
              </a:rPr>
              <a:t>Disadvantages: </a:t>
            </a:r>
            <a:r>
              <a:rPr lang="en-GB" dirty="0"/>
              <a:t>Single use. </a:t>
            </a:r>
          </a:p>
          <a:p>
            <a:endParaRPr lang="en-US" dirty="0"/>
          </a:p>
        </p:txBody>
      </p:sp>
      <p:pic>
        <p:nvPicPr>
          <p:cNvPr id="5" name="Picture 2" descr="d:\Users\User\Desktop\31nji9Gsp4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197397">
            <a:off x="5380075" y="3567070"/>
            <a:ext cx="2241012" cy="2209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Why the working area should be protected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defTabSz="903288"/>
            <a:r>
              <a:rPr lang="en-US" b="1" dirty="0">
                <a:solidFill>
                  <a:srgbClr val="000000"/>
                </a:solidFill>
                <a:ea typeface="ＭＳ Ｐゴシック" pitchFamily="-105" charset="-128"/>
                <a:cs typeface="ＭＳ Ｐゴシック" pitchFamily="-105" charset="-128"/>
              </a:rPr>
              <a:t>The outcome of not protecting the working area can be: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en-GB" dirty="0"/>
              <a:t>unnecessary disagreements with customers or clients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en-GB" dirty="0"/>
              <a:t>increased insurance premiums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en-GB" dirty="0"/>
              <a:t>loss of future business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en-GB" dirty="0"/>
              <a:t>costly insurance claims</a:t>
            </a:r>
          </a:p>
          <a:p>
            <a:pPr marL="273050" indent="-273050">
              <a:buClr>
                <a:srgbClr val="0077E3"/>
              </a:buClr>
              <a:buSzPct val="123000"/>
              <a:buFont typeface="Arial" pitchFamily="34" charset="0"/>
              <a:buChar char="•"/>
            </a:pPr>
            <a:r>
              <a:rPr lang="en-GB" dirty="0"/>
              <a:t>loss of reputation.</a:t>
            </a:r>
          </a:p>
        </p:txBody>
      </p:sp>
      <p:pic>
        <p:nvPicPr>
          <p:cNvPr id="4" name="Picture 2" descr="Image result for pound sig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9461" y="3469440"/>
            <a:ext cx="2167071" cy="26727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Items that may need protecting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844824"/>
            <a:ext cx="8229600" cy="3915176"/>
          </a:xfrm>
        </p:spPr>
        <p:txBody>
          <a:bodyPr/>
          <a:lstStyle/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Flooring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Electrical items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Furniture, fireplaces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Mirrors, pictures, wall art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Lighting/light fittings, shades, lamps.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Ceiling fans, air-conditioning vents, ducts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Conservatories, plants, furniture, windows, decking</a:t>
            </a:r>
          </a:p>
          <a:p>
            <a:pPr marL="273050" indent="-27305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77E3"/>
              </a:buClr>
              <a:buFont typeface="Arial" pitchFamily="34" charset="0"/>
              <a:buChar char="•"/>
            </a:pPr>
            <a:r>
              <a:rPr lang="en-US" dirty="0"/>
              <a:t>Blinds, curtains, windows, screens, vents, sockets switches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Types of protection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Each item type which needs protection will determine the material or materials to be used.</a:t>
            </a:r>
          </a:p>
          <a:p>
            <a:r>
              <a:rPr lang="en-US" dirty="0">
                <a:solidFill>
                  <a:srgbClr val="000000"/>
                </a:solidFill>
              </a:rPr>
              <a:t>Selecting and using the wrong type of protection could result in damage, which will have to be put right at your expense.</a:t>
            </a:r>
          </a:p>
          <a:p>
            <a:r>
              <a:rPr lang="en-US" dirty="0">
                <a:solidFill>
                  <a:srgbClr val="000000"/>
                </a:solidFill>
              </a:rPr>
              <a:t>The three ways of protecting property: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en-US" dirty="0"/>
              <a:t>Masking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en-US" dirty="0"/>
              <a:t>Sheeting</a:t>
            </a:r>
          </a:p>
          <a:p>
            <a:pPr marL="457200" indent="-457200">
              <a:buClr>
                <a:srgbClr val="000000"/>
              </a:buClr>
              <a:buSzPct val="120000"/>
              <a:buFont typeface="+mj-lt"/>
              <a:buAutoNum type="arabicPeriod"/>
            </a:pPr>
            <a:r>
              <a:rPr lang="en-US" dirty="0"/>
              <a:t>Removal</a:t>
            </a:r>
          </a:p>
          <a:p>
            <a:endParaRPr lang="en-US" dirty="0"/>
          </a:p>
        </p:txBody>
      </p:sp>
      <p:pic>
        <p:nvPicPr>
          <p:cNvPr id="4" name="Picture 3" descr="http://sprayzone.co.uk/wp-content/themes/sprayzone/scripts/timthumb.php?src=http://sprayzone.co.uk/wp-content/uploads/2015/02/coating_4.jpg&amp;w=450&amp;zc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8" y="3239720"/>
            <a:ext cx="3456384" cy="2520280"/>
          </a:xfrm>
          <a:prstGeom prst="rect">
            <a:avLst/>
          </a:prstGeom>
          <a:ln w="38100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encrypted-tbn1.gstatic.com/images?q=tbn:ANd9GcSbyMSylOejq2le8JBMOK8OhhyoQMVqJGCEuPZBJ2-XkeXkkMLl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 rot="21327933">
            <a:off x="6228184" y="4221088"/>
            <a:ext cx="2376264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>
                <a:ea typeface="ＭＳ Ｐゴシック" pitchFamily="-105" charset="-128"/>
                <a:cs typeface="ＭＳ Ｐゴシック" pitchFamily="-105" charset="-128"/>
              </a:rPr>
              <a:t>Cotton dust sheets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539552" y="1772816"/>
            <a:ext cx="8229600" cy="3959968"/>
          </a:xfrm>
        </p:spPr>
        <p:txBody>
          <a:bodyPr/>
          <a:lstStyle/>
          <a:p>
            <a:r>
              <a:rPr lang="en-US" b="1" dirty="0">
                <a:solidFill>
                  <a:srgbClr val="000000"/>
                </a:solidFill>
              </a:rPr>
              <a:t>The quality of cotton dust sheets can vary.</a:t>
            </a:r>
          </a:p>
          <a:p>
            <a:r>
              <a:rPr lang="en-US" b="1" dirty="0">
                <a:solidFill>
                  <a:srgbClr val="0077E3"/>
                </a:solidFill>
              </a:rPr>
              <a:t>Types</a:t>
            </a:r>
            <a:r>
              <a:rPr lang="en-US" dirty="0">
                <a:solidFill>
                  <a:srgbClr val="0077E3"/>
                </a:solidFill>
              </a:rPr>
              <a:t>:  </a:t>
            </a:r>
            <a:r>
              <a:rPr lang="en-US" dirty="0"/>
              <a:t>Light and heavy duty (can be rubber/polythene backed)</a:t>
            </a:r>
          </a:p>
          <a:p>
            <a:r>
              <a:rPr lang="en-US" b="1" dirty="0">
                <a:solidFill>
                  <a:srgbClr val="0077E3"/>
                </a:solidFill>
              </a:rPr>
              <a:t>Uses: </a:t>
            </a:r>
            <a:r>
              <a:rPr lang="en-US" dirty="0"/>
              <a:t>Covering floors, furniture, stairs, paths, gardens, etc.</a:t>
            </a:r>
          </a:p>
          <a:p>
            <a:r>
              <a:rPr lang="en-US" b="1" dirty="0">
                <a:solidFill>
                  <a:srgbClr val="0077E3"/>
                </a:solidFill>
              </a:rPr>
              <a:t>Sizes:  </a:t>
            </a:r>
            <a:r>
              <a:rPr lang="en-US" dirty="0"/>
              <a:t>7.2 m x 0.9m        3.6 m x 2.7m         3.6 m x 3.6m</a:t>
            </a:r>
            <a:endParaRPr lang="en-US" strike="sngStrike" dirty="0"/>
          </a:p>
          <a:p>
            <a:r>
              <a:rPr lang="en-US" b="1" dirty="0">
                <a:solidFill>
                  <a:srgbClr val="0077E3"/>
                </a:solidFill>
              </a:rPr>
              <a:t>Advantages: </a:t>
            </a:r>
            <a:r>
              <a:rPr lang="en-US" dirty="0"/>
              <a:t>Durable, cover large areas, reusable, long-lasting</a:t>
            </a:r>
          </a:p>
          <a:p>
            <a:r>
              <a:rPr lang="en-US" b="1" dirty="0">
                <a:solidFill>
                  <a:srgbClr val="0077E3"/>
                </a:solidFill>
              </a:rPr>
              <a:t>Disadvantages: </a:t>
            </a:r>
            <a:r>
              <a:rPr lang="en-US" dirty="0"/>
              <a:t>Paint/fluids can leak through                                          some sheets; they need frequent washing/cleaning.</a:t>
            </a:r>
            <a:endParaRPr lang="en-US" dirty="0">
              <a:highlight>
                <a:srgbClr val="FFFF00"/>
              </a:highlight>
            </a:endParaRPr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Plastic sheeting</a:t>
            </a:r>
            <a:endParaRPr lang="en-US" sz="2800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US" b="1" dirty="0"/>
              <a:t>Plastic sheeting is a cheaper alternative to cotton dust sheets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Types:</a:t>
            </a:r>
            <a:r>
              <a:rPr lang="en-US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Clear thin polythene sheeting. Some types have self-adhesive edges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Uses:</a:t>
            </a:r>
            <a:r>
              <a:rPr lang="en-US" b="1" dirty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Ideal for covering furniture and electrical items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Sizes:</a:t>
            </a:r>
            <a:r>
              <a:rPr lang="en-US" b="1" dirty="0">
                <a:solidFill>
                  <a:srgbClr val="0077E3"/>
                </a:solidFill>
              </a:rPr>
              <a:t>   </a:t>
            </a:r>
            <a:r>
              <a:rPr lang="en-US" dirty="0">
                <a:solidFill>
                  <a:srgbClr val="000000"/>
                </a:solidFill>
              </a:rPr>
              <a:t>3.6 m x 2.7m    3.6 m x 3.6m</a:t>
            </a:r>
            <a:endParaRPr lang="en-US" sz="800" dirty="0">
              <a:solidFill>
                <a:srgbClr val="000000"/>
              </a:solidFill>
              <a:uFill>
                <a:solidFill>
                  <a:schemeClr val="tx1"/>
                </a:solidFill>
              </a:uFill>
            </a:endParaRP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Advantages</a:t>
            </a:r>
            <a:r>
              <a:rPr lang="en-US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: </a:t>
            </a:r>
            <a:r>
              <a:rPr lang="en-US" dirty="0">
                <a:solidFill>
                  <a:srgbClr val="000000"/>
                </a:solidFill>
              </a:rPr>
              <a:t>Lightweight, cheap, water/dustproof.</a:t>
            </a:r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Disadvantages:</a:t>
            </a:r>
            <a:r>
              <a:rPr lang="en-US" b="1" dirty="0">
                <a:solidFill>
                  <a:srgbClr val="0077E3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Easily torn, not durable, need taping down, single use.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Multi Purpose Tarpauli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237121">
            <a:off x="6105368" y="1757914"/>
            <a:ext cx="2304770" cy="27494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 duty polythene (also known as tarpaulin)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075240" cy="3987184"/>
          </a:xfrm>
        </p:spPr>
        <p:txBody>
          <a:bodyPr/>
          <a:lstStyle/>
          <a:p>
            <a:r>
              <a:rPr lang="en-US" b="1" dirty="0">
                <a:uFill>
                  <a:solidFill>
                    <a:schemeClr val="tx1"/>
                  </a:solidFill>
                </a:uFill>
              </a:rPr>
              <a:t>A stronger, more durable type of sheeting</a:t>
            </a:r>
          </a:p>
          <a:p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Types:  </a:t>
            </a:r>
            <a:r>
              <a:rPr lang="en-US" dirty="0">
                <a:solidFill>
                  <a:srgbClr val="000000"/>
                </a:solidFill>
              </a:rPr>
              <a:t>Heavyweight waterproof PVC polyethylene                              often reinforced with a nylon mesh</a:t>
            </a:r>
          </a:p>
          <a:p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Uses:  </a:t>
            </a:r>
            <a:r>
              <a:rPr lang="en-US" dirty="0">
                <a:solidFill>
                  <a:srgbClr val="000000"/>
                </a:solidFill>
              </a:rPr>
              <a:t>Same use as cotton dust sheets </a:t>
            </a:r>
          </a:p>
          <a:p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Sizes:</a:t>
            </a:r>
            <a:r>
              <a:rPr lang="en-US" b="1" dirty="0">
                <a:solidFill>
                  <a:srgbClr val="0077E3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6 m x </a:t>
            </a:r>
            <a:r>
              <a:rPr lang="en-US" dirty="0" err="1">
                <a:solidFill>
                  <a:srgbClr val="000000"/>
                </a:solidFill>
              </a:rPr>
              <a:t>4m</a:t>
            </a:r>
            <a:r>
              <a:rPr lang="en-US" dirty="0">
                <a:solidFill>
                  <a:srgbClr val="000000"/>
                </a:solidFill>
              </a:rPr>
              <a:t>    </a:t>
            </a:r>
            <a:r>
              <a:rPr lang="en-US" dirty="0" err="1">
                <a:solidFill>
                  <a:srgbClr val="000000"/>
                </a:solidFill>
              </a:rPr>
              <a:t>10m</a:t>
            </a:r>
            <a:r>
              <a:rPr lang="en-US" dirty="0">
                <a:solidFill>
                  <a:srgbClr val="000000"/>
                </a:solidFill>
              </a:rPr>
              <a:t> x </a:t>
            </a:r>
            <a:r>
              <a:rPr lang="en-US" dirty="0" err="1">
                <a:solidFill>
                  <a:srgbClr val="000000"/>
                </a:solidFill>
              </a:rPr>
              <a:t>8m</a:t>
            </a:r>
            <a:r>
              <a:rPr lang="en-US" dirty="0">
                <a:solidFill>
                  <a:srgbClr val="000000"/>
                </a:solidFill>
              </a:rPr>
              <a:t>, </a:t>
            </a:r>
          </a:p>
          <a:p>
            <a:r>
              <a:rPr lang="en-US" b="1" dirty="0">
                <a:solidFill>
                  <a:srgbClr val="0077E3"/>
                </a:solidFill>
              </a:rPr>
              <a:t>Advantages: </a:t>
            </a:r>
            <a:r>
              <a:rPr lang="en-US" dirty="0"/>
              <a:t>Large size, waterproof, durable,                                         reusable, can be tied to a structure if required, does not rot.</a:t>
            </a:r>
          </a:p>
          <a:p>
            <a:r>
              <a:rPr lang="en-US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Disadvantages:  </a:t>
            </a:r>
            <a:r>
              <a:rPr lang="en-US" dirty="0">
                <a:solidFill>
                  <a:srgbClr val="000000"/>
                </a:solidFill>
              </a:rPr>
              <a:t>Can be difficult to handle, slippery on some floors.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d:\Users\User\Desktop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20072" y="2924944"/>
            <a:ext cx="3600400" cy="194421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Masking tape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19256" cy="4059192"/>
          </a:xfrm>
        </p:spPr>
        <p:txBody>
          <a:bodyPr/>
          <a:lstStyle/>
          <a:p>
            <a:r>
              <a:rPr lang="en-GB" b="1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There are many different types of masking tape. It is important to select the correct type for the work.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Types: </a:t>
            </a:r>
            <a:r>
              <a:rPr lang="en-GB" dirty="0">
                <a:solidFill>
                  <a:srgbClr val="000000"/>
                </a:solidFill>
              </a:rPr>
              <a:t>Low tack , standard crepe, exterior, 7-day,</a:t>
            </a:r>
            <a:r>
              <a:rPr lang="en-GB" dirty="0"/>
              <a:t> painter’s tape, PVC</a:t>
            </a:r>
            <a:endParaRPr lang="en-GB" dirty="0">
              <a:solidFill>
                <a:srgbClr val="000000"/>
              </a:solidFill>
            </a:endParaRP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Uses</a:t>
            </a:r>
            <a:r>
              <a:rPr lang="en-GB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: </a:t>
            </a:r>
            <a:r>
              <a:rPr lang="en-GB" dirty="0"/>
              <a:t>Interior or exterior depending on the type</a:t>
            </a:r>
            <a:endParaRPr lang="en-GB" dirty="0">
              <a:highlight>
                <a:srgbClr val="FFFF00"/>
              </a:highlight>
            </a:endParaRP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Sizes: </a:t>
            </a:r>
            <a:r>
              <a:rPr lang="en-GB" dirty="0">
                <a:solidFill>
                  <a:srgbClr val="000000"/>
                </a:solidFill>
              </a:rPr>
              <a:t>25mm, 50mm, 75mm, 100mm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Advantages</a:t>
            </a:r>
            <a:r>
              <a:rPr lang="en-GB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: </a:t>
            </a:r>
            <a:r>
              <a:rPr lang="en-GB" dirty="0">
                <a:solidFill>
                  <a:srgbClr val="000000"/>
                </a:solidFill>
                <a:uFill>
                  <a:solidFill>
                    <a:schemeClr val="tx1"/>
                  </a:solidFill>
                </a:uFill>
              </a:rPr>
              <a:t>Wide selection of types</a:t>
            </a:r>
          </a:p>
          <a:p>
            <a:r>
              <a:rPr lang="en-GB" b="1" dirty="0">
                <a:solidFill>
                  <a:srgbClr val="0077E3"/>
                </a:solidFill>
                <a:uFill>
                  <a:solidFill>
                    <a:schemeClr val="tx1"/>
                  </a:solidFill>
                </a:uFill>
              </a:rPr>
              <a:t>Disadvantages: </a:t>
            </a:r>
            <a:r>
              <a:rPr lang="en-GB" dirty="0">
                <a:solidFill>
                  <a:srgbClr val="000000"/>
                </a:solidFill>
              </a:rPr>
              <a:t>Can be costly to buy good quality tapes; incorrect use can damage paint surface; single use; paint can creep under it.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rogtape Painters Multi-Surface 21-Day Masking Tape 36mm x 41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84237">
            <a:off x="3179972" y="1676932"/>
            <a:ext cx="1905000" cy="1905000"/>
          </a:xfrm>
          <a:prstGeom prst="rect">
            <a:avLst/>
          </a:prstGeom>
          <a:noFill/>
        </p:spPr>
      </p:pic>
      <p:pic>
        <p:nvPicPr>
          <p:cNvPr id="6" name="Picture 4" descr="Frogtape Painters Delicate Surface Masking Tape 36mm x 41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104" y="1412776"/>
            <a:ext cx="2592288" cy="25922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Some types of masking tape</a:t>
            </a:r>
          </a:p>
        </p:txBody>
      </p:sp>
      <p:pic>
        <p:nvPicPr>
          <p:cNvPr id="5" name="Picture 8" descr="http://kingfisher.scene7.com/is/image/Kingfisher/productTemplate?$baseImage=Kingfisher/03436868_02c&amp;$PRODUCT_LARGE$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872" y="4184727"/>
            <a:ext cx="2197595" cy="1801910"/>
          </a:xfrm>
          <a:prstGeom prst="rect">
            <a:avLst/>
          </a:prstGeom>
          <a:noFill/>
        </p:spPr>
      </p:pic>
      <p:pic>
        <p:nvPicPr>
          <p:cNvPr id="8" name="Picture 10" descr="Low Tack Tap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6" y="3933056"/>
            <a:ext cx="2353444" cy="1929696"/>
          </a:xfrm>
          <a:prstGeom prst="rect">
            <a:avLst/>
          </a:prstGeom>
          <a:noFill/>
        </p:spPr>
      </p:pic>
      <p:pic>
        <p:nvPicPr>
          <p:cNvPr id="9" name="Picture 12" descr="Precision Masking Tape Sensitiv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24128" y="3996764"/>
            <a:ext cx="2353444" cy="1929696"/>
          </a:xfrm>
          <a:prstGeom prst="rect">
            <a:avLst/>
          </a:prstGeom>
          <a:noFill/>
        </p:spPr>
      </p:pic>
      <p:pic>
        <p:nvPicPr>
          <p:cNvPr id="10" name="Picture 4" descr="d:\Users\User\Desktop\7daymaskingb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3528" y="2253932"/>
            <a:ext cx="2890966" cy="1535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</TotalTime>
  <Words>716</Words>
  <Application>Microsoft Office PowerPoint</Application>
  <PresentationFormat>On-screen Show (4:3)</PresentationFormat>
  <Paragraphs>83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Lucida Grande</vt:lpstr>
      <vt:lpstr>Times New Roman</vt:lpstr>
      <vt:lpstr>Default Design</vt:lpstr>
      <vt:lpstr> PowerPoint 6: Materials to protect surrounding areas</vt:lpstr>
      <vt:lpstr>Why the working area should be protected</vt:lpstr>
      <vt:lpstr>Items that may need protecting</vt:lpstr>
      <vt:lpstr>Types of protection</vt:lpstr>
      <vt:lpstr>Cotton dust sheets</vt:lpstr>
      <vt:lpstr>Plastic sheeting</vt:lpstr>
      <vt:lpstr>Heavy duty polythene (also known as tarpaulin)</vt:lpstr>
      <vt:lpstr>Masking tape</vt:lpstr>
      <vt:lpstr>Some types of masking tape</vt:lpstr>
      <vt:lpstr>Sheet materials</vt:lpstr>
      <vt:lpstr>Brown masking paper</vt:lpstr>
      <vt:lpstr>Masking machines</vt:lpstr>
      <vt:lpstr>Polythene self-adhesive masking film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175</cp:revision>
  <dcterms:created xsi:type="dcterms:W3CDTF">2013-05-28T00:38:54Z</dcterms:created>
  <dcterms:modified xsi:type="dcterms:W3CDTF">2021-02-08T13:51:58Z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