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2"/>
  </p:notesMasterIdLst>
  <p:handoutMasterIdLst>
    <p:handoutMasterId r:id="rId13"/>
  </p:handoutMasterIdLst>
  <p:sldIdLst>
    <p:sldId id="256" r:id="rId5"/>
    <p:sldId id="328" r:id="rId6"/>
    <p:sldId id="331" r:id="rId7"/>
    <p:sldId id="332" r:id="rId8"/>
    <p:sldId id="333" r:id="rId9"/>
    <p:sldId id="334" r:id="rId10"/>
    <p:sldId id="267" r:id="rId11"/>
  </p:sldIdLst>
  <p:sldSz cx="9144000" cy="6858000" type="screen4x3"/>
  <p:notesSz cx="6858000" cy="9144000"/>
  <p:custDataLst>
    <p:tags r:id="rId14"/>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7E2"/>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44"/>
    <p:restoredTop sz="94024" autoAdjust="0"/>
  </p:normalViewPr>
  <p:slideViewPr>
    <p:cSldViewPr showGuides="1">
      <p:cViewPr varScale="1">
        <p:scale>
          <a:sx n="64" d="100"/>
          <a:sy n="64" d="100"/>
        </p:scale>
        <p:origin x="822" y="66"/>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1/15/2021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 name="Title 1">
            <a:extLst>
              <a:ext uri="{FF2B5EF4-FFF2-40B4-BE49-F238E27FC236}">
                <a16:creationId xmlns:a16="http://schemas.microsoft.com/office/drawing/2014/main" id="{A2D847F3-3E71-4875-AF0B-FEA4161C3424}"/>
              </a:ext>
            </a:extLst>
          </p:cNvPr>
          <p:cNvSpPr>
            <a:spLocks noGrp="1"/>
          </p:cNvSpPr>
          <p:nvPr>
            <p:ph type="title"/>
          </p:nvPr>
        </p:nvSpPr>
        <p:spPr/>
        <p:txBody>
          <a:bodyPr/>
          <a:lstStyle/>
          <a:p>
            <a:r>
              <a:rPr lang="en-US" dirty="0"/>
              <a:t>Click to edit Master title style</a:t>
            </a:r>
            <a:endParaRPr lang="en-GB" dirty="0"/>
          </a:p>
        </p:txBody>
      </p:sp>
      <p:sp>
        <p:nvSpPr>
          <p:cNvPr id="6" name="Content Placeholder 5">
            <a:extLst>
              <a:ext uri="{FF2B5EF4-FFF2-40B4-BE49-F238E27FC236}">
                <a16:creationId xmlns:a16="http://schemas.microsoft.com/office/drawing/2014/main" id="{8381052A-0BF8-461D-B8F4-4E90190584C2}"/>
              </a:ext>
            </a:extLst>
          </p:cNvPr>
          <p:cNvSpPr>
            <a:spLocks noGrp="1"/>
          </p:cNvSpPr>
          <p:nvPr>
            <p:ph sz="quarter" idx="11"/>
          </p:nvPr>
        </p:nvSpPr>
        <p:spPr>
          <a:xfrm>
            <a:off x="900113" y="2349500"/>
            <a:ext cx="914400" cy="914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Footer Placeholder 6">
            <a:extLst>
              <a:ext uri="{FF2B5EF4-FFF2-40B4-BE49-F238E27FC236}">
                <a16:creationId xmlns:a16="http://schemas.microsoft.com/office/drawing/2014/main" id="{E79F08D4-D46B-4AAD-B6F9-27B72297B815}"/>
              </a:ext>
            </a:extLst>
          </p:cNvPr>
          <p:cNvSpPr>
            <a:spLocks noGrp="1"/>
          </p:cNvSpPr>
          <p:nvPr>
            <p:ph type="ftr" sz="quarter" idx="12"/>
          </p:nvPr>
        </p:nvSpPr>
        <p:spPr/>
        <p:txBody>
          <a:bodyPr/>
          <a:lstStyle/>
          <a:p>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7CE4C4-50A7-4009-84E0-F81ECD21526D}"/>
              </a:ext>
            </a:extLst>
          </p:cNvPr>
          <p:cNvSpPr>
            <a:spLocks noGrp="1"/>
          </p:cNvSpPr>
          <p:nvPr>
            <p:ph type="title"/>
          </p:nvPr>
        </p:nvSpPr>
        <p:spPr/>
        <p:txBody>
          <a:bodyPr/>
          <a:lstStyle/>
          <a:p>
            <a:r>
              <a:rPr lang="en-US"/>
              <a:t>Click to edit Master title style</a:t>
            </a:r>
            <a:endParaRPr lang="en-GB"/>
          </a:p>
        </p:txBody>
      </p:sp>
      <p:sp>
        <p:nvSpPr>
          <p:cNvPr id="3" name="Footer Placeholder 2">
            <a:extLst>
              <a:ext uri="{FF2B5EF4-FFF2-40B4-BE49-F238E27FC236}">
                <a16:creationId xmlns:a16="http://schemas.microsoft.com/office/drawing/2014/main" id="{15A4DA58-6C4E-4E50-B8A7-3BD25126D3CC}"/>
              </a:ext>
            </a:extLst>
          </p:cNvPr>
          <p:cNvSpPr>
            <a:spLocks noGrp="1"/>
          </p:cNvSpPr>
          <p:nvPr>
            <p:ph type="ftr" sz="quarter" idx="10"/>
          </p:nvPr>
        </p:nvSpPr>
        <p:spPr/>
        <p:txBody>
          <a:bodyPr/>
          <a:lstStyle/>
          <a:p>
            <a:endParaRPr lang="en-GB"/>
          </a:p>
        </p:txBody>
      </p:sp>
    </p:spTree>
    <p:extLst>
      <p:ext uri="{BB962C8B-B14F-4D97-AF65-F5344CB8AC3E}">
        <p14:creationId xmlns:p14="http://schemas.microsoft.com/office/powerpoint/2010/main" val="15735092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emf"/><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9D9D9"/>
                </a:solidFill>
                <a:cs typeface="Arial" charset="0"/>
              </a:rPr>
              <a:t> </a:t>
            </a:r>
          </a:p>
        </p:txBody>
      </p:sp>
      <p:sp>
        <p:nvSpPr>
          <p:cNvPr id="53259" name="Text Box 11"/>
          <p:cNvSpPr txBox="1">
            <a:spLocks noChangeArrowheads="1"/>
          </p:cNvSpPr>
          <p:nvPr userDrawn="1"/>
        </p:nvSpPr>
        <p:spPr bwMode="auto">
          <a:xfrm>
            <a:off x="457200" y="64800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900" baseline="0" dirty="0"/>
              <a:t>Copyright © 2021 City and Guilds of London Institute. All rights reserved. </a:t>
            </a:r>
            <a:endParaRPr lang="en-US" sz="1200" dirty="0">
              <a:latin typeface="Times New Roman" pitchFamily="-105" charset="0"/>
            </a:endParaRPr>
          </a:p>
          <a:p>
            <a:endParaRPr lang="en-US" sz="1200" dirty="0">
              <a:latin typeface="Times New Roman" pitchFamily="-105" charset="0"/>
            </a:endParaRPr>
          </a:p>
        </p:txBody>
      </p:sp>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900" baseline="0">
                <a:ea typeface="Arial" pitchFamily="-105" charset="0"/>
                <a:cs typeface="Arial" pitchFamily="-105" charset="0"/>
              </a:rPr>
              <a:pPr algn="r">
                <a:spcBef>
                  <a:spcPts val="600"/>
                </a:spcBef>
              </a:pPr>
              <a:t>‹#›</a:t>
            </a:fld>
            <a:r>
              <a:rPr lang="en-US" sz="900" baseline="0" dirty="0">
                <a:ea typeface="Arial" pitchFamily="-105" charset="0"/>
                <a:cs typeface="Arial" pitchFamily="-105" charset="0"/>
              </a:rPr>
              <a:t> of 7</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pic>
        <p:nvPicPr>
          <p:cNvPr id="13" name="Picture 12" descr="City &amp; Guilds and EAL logo">
            <a:extLst>
              <a:ext uri="{FF2B5EF4-FFF2-40B4-BE49-F238E27FC236}">
                <a16:creationId xmlns:a16="http://schemas.microsoft.com/office/drawing/2014/main" id="{54C8F537-6DBE-534E-B9F5-B8C14A123E71}"/>
              </a:ext>
            </a:extLst>
          </p:cNvPr>
          <p:cNvPicPr>
            <a:picLocks noChangeAspect="1"/>
          </p:cNvPicPr>
          <p:nvPr userDrawn="1"/>
        </p:nvPicPr>
        <p:blipFill>
          <a:blip r:embed="rId4"/>
          <a:stretch>
            <a:fillRect/>
          </a:stretch>
        </p:blipFill>
        <p:spPr>
          <a:xfrm>
            <a:off x="7006987" y="234902"/>
            <a:ext cx="1655999" cy="501635"/>
          </a:xfrm>
          <a:prstGeom prst="rect">
            <a:avLst/>
          </a:prstGeom>
        </p:spPr>
      </p:pic>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en-GB" sz="1400" baseline="0" dirty="0">
                <a:solidFill>
                  <a:schemeClr val="tx1"/>
                </a:solidFill>
              </a:rPr>
              <a:t>Foundation in </a:t>
            </a:r>
            <a:br>
              <a:rPr lang="en-GB" sz="1400" baseline="0" dirty="0">
                <a:solidFill>
                  <a:schemeClr val="tx1"/>
                </a:solidFill>
              </a:rPr>
            </a:br>
            <a:r>
              <a:rPr lang="en-GB" sz="1400" b="1" baseline="0" dirty="0">
                <a:solidFill>
                  <a:schemeClr val="tx1"/>
                </a:solidFill>
              </a:rPr>
              <a:t>Construction and Building Services Engineering  </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sp>
        <p:nvSpPr>
          <p:cNvPr id="2" name="Footer Placeholder 1">
            <a:extLst>
              <a:ext uri="{FF2B5EF4-FFF2-40B4-BE49-F238E27FC236}">
                <a16:creationId xmlns:a16="http://schemas.microsoft.com/office/drawing/2014/main" id="{8ABDF5C9-C73F-4F45-AD85-3900ED33E3E3}"/>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4" name="TextBox 9"/>
          <p:cNvSpPr txBox="1">
            <a:spLocks noChangeArrowheads="1"/>
          </p:cNvSpPr>
          <p:nvPr/>
        </p:nvSpPr>
        <p:spPr bwMode="auto">
          <a:xfrm>
            <a:off x="467544" y="1124744"/>
            <a:ext cx="8001000" cy="360040"/>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110: </a:t>
            </a:r>
            <a:r>
              <a:rPr lang="en-US" sz="2400" b="1" dirty="0"/>
              <a:t>Decorative finishing and industrial painting occupations</a:t>
            </a:r>
          </a:p>
        </p:txBody>
      </p:sp>
      <p:sp>
        <p:nvSpPr>
          <p:cNvPr id="2053" name="Rectangle 15"/>
          <p:cNvSpPr>
            <a:spLocks noGrp="1" noChangeArrowheads="1"/>
          </p:cNvSpPr>
          <p:nvPr>
            <p:ph type="title"/>
          </p:nvPr>
        </p:nvSpPr>
        <p:spPr>
          <a:xfrm>
            <a:off x="457200" y="2060848"/>
            <a:ext cx="8153400" cy="3672408"/>
          </a:xfrm>
        </p:spPr>
        <p:txBody>
          <a:bodyPr anchor="t"/>
          <a:lstStyle/>
          <a:p>
            <a:pPr eaLnBrk="1" hangingPunct="1">
              <a:spcBef>
                <a:spcPts val="0"/>
              </a:spcBef>
              <a:spcAft>
                <a:spcPts val="1800"/>
              </a:spcAft>
            </a:pPr>
            <a:r>
              <a:rPr lang="en-GB" dirty="0">
                <a:ea typeface="ＭＳ Ｐゴシック" pitchFamily="-105" charset="-128"/>
                <a:cs typeface="ＭＳ Ｐゴシック" pitchFamily="-105" charset="-128"/>
              </a:rPr>
              <a:t>PowerPoint 0: Introduction</a:t>
            </a:r>
            <a:br>
              <a:rPr lang="en-GB" dirty="0">
                <a:ea typeface="ＭＳ Ｐゴシック" pitchFamily="-105" charset="-128"/>
                <a:cs typeface="ＭＳ Ｐゴシック" pitchFamily="-105" charset="-128"/>
              </a:rPr>
            </a:br>
            <a:br>
              <a:rPr lang="en-GB" dirty="0">
                <a:ea typeface="ＭＳ Ｐゴシック" pitchFamily="-105" charset="-128"/>
                <a:cs typeface="ＭＳ Ｐゴシック" pitchFamily="-105" charset="-128"/>
              </a:rPr>
            </a:br>
            <a:r>
              <a:rPr lang="en-GB" sz="2000" dirty="0">
                <a:ea typeface="ＭＳ Ｐゴシック" pitchFamily="-105" charset="-128"/>
                <a:cs typeface="ＭＳ Ｐゴシック" pitchFamily="-105" charset="-128"/>
              </a:rPr>
              <a:t>This </a:t>
            </a:r>
            <a:r>
              <a:rPr lang="en-US" sz="2000" dirty="0">
                <a:ea typeface="ＭＳ Ｐゴシック" pitchFamily="-105" charset="-128"/>
                <a:cs typeface="ＭＳ Ｐゴシック" pitchFamily="-105" charset="-128"/>
              </a:rPr>
              <a:t>information is an overview of the painting and decorating units in your qualification. It </a:t>
            </a:r>
            <a:r>
              <a:rPr lang="en-GB" sz="2000" dirty="0">
                <a:ea typeface="ＭＳ Ｐゴシック" pitchFamily="-105" charset="-128"/>
                <a:cs typeface="ＭＳ Ｐゴシック" pitchFamily="-105" charset="-128"/>
              </a:rPr>
              <a:t>will help you understand the requirements and content of </a:t>
            </a:r>
            <a:br>
              <a:rPr lang="en-GB" sz="2000" dirty="0">
                <a:ea typeface="ＭＳ Ｐゴシック" pitchFamily="-105" charset="-128"/>
                <a:cs typeface="ＭＳ Ｐゴシック" pitchFamily="-105" charset="-128"/>
              </a:rPr>
            </a:br>
            <a:r>
              <a:rPr lang="en-GB" sz="2000" dirty="0">
                <a:ea typeface="ＭＳ Ｐゴシック" pitchFamily="-105" charset="-128"/>
                <a:cs typeface="ＭＳ Ｐゴシック" pitchFamily="-105" charset="-128"/>
              </a:rPr>
              <a:t>the course.</a:t>
            </a:r>
            <a:r>
              <a:rPr lang="en-GB" sz="2000" dirty="0"/>
              <a:t> </a:t>
            </a:r>
            <a:br>
              <a:rPr lang="en-GB" sz="2000" dirty="0"/>
            </a:br>
            <a:br>
              <a:rPr lang="en-GB" sz="2000" dirty="0"/>
            </a:br>
            <a:r>
              <a:rPr lang="en-GB" sz="2000" b="0" dirty="0">
                <a:solidFill>
                  <a:schemeClr val="tx1"/>
                </a:solidFill>
              </a:rPr>
              <a:t>This unit will introduce the basic principles of preparing bare and</a:t>
            </a:r>
            <a:br>
              <a:rPr lang="en-GB" sz="2000" b="0" dirty="0">
                <a:solidFill>
                  <a:schemeClr val="tx1"/>
                </a:solidFill>
              </a:rPr>
            </a:br>
            <a:r>
              <a:rPr lang="en-GB" sz="2000" b="0" dirty="0">
                <a:solidFill>
                  <a:schemeClr val="tx1"/>
                </a:solidFill>
              </a:rPr>
              <a:t>previously painted surfaces and applying water-based and solvent-based coatings by brush and roller to non-complex areas.</a:t>
            </a:r>
            <a:endParaRPr lang="en-GB" sz="2000" b="0" dirty="0">
              <a:solidFill>
                <a:schemeClr val="tx1"/>
              </a:solidFill>
              <a:ea typeface="ＭＳ Ｐゴシック" pitchFamily="-105" charset="-128"/>
              <a:cs typeface="ＭＳ Ｐゴシック" pitchFamily="-105"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1008000"/>
            <a:ext cx="8229600" cy="382588"/>
          </a:xfrm>
        </p:spPr>
        <p:txBody>
          <a:bodyPr/>
          <a:lstStyle/>
          <a:p>
            <a:r>
              <a:rPr lang="en-US" dirty="0">
                <a:ea typeface="ＭＳ Ｐゴシック" pitchFamily="-105" charset="-128"/>
                <a:cs typeface="ＭＳ Ｐゴシック" pitchFamily="-105" charset="-128"/>
              </a:rPr>
              <a:t>Learning outcome 1</a:t>
            </a:r>
          </a:p>
        </p:txBody>
      </p:sp>
      <p:sp>
        <p:nvSpPr>
          <p:cNvPr id="3075" name="Content Placeholder 2"/>
          <p:cNvSpPr>
            <a:spLocks noGrp="1"/>
          </p:cNvSpPr>
          <p:nvPr>
            <p:ph sz="quarter" idx="10"/>
          </p:nvPr>
        </p:nvSpPr>
        <p:spPr>
          <a:xfrm>
            <a:off x="457200" y="1512000"/>
            <a:ext cx="8229600" cy="4248000"/>
          </a:xfrm>
        </p:spPr>
        <p:txBody>
          <a:bodyPr/>
          <a:lstStyle/>
          <a:p>
            <a:pPr lvl="0">
              <a:lnSpc>
                <a:spcPct val="100000"/>
              </a:lnSpc>
              <a:spcAft>
                <a:spcPts val="1800"/>
              </a:spcAft>
            </a:pPr>
            <a:r>
              <a:rPr lang="en-GB" b="1" dirty="0"/>
              <a:t>Know the underlying principles that guide the work of a painter and decorator. </a:t>
            </a:r>
          </a:p>
          <a:p>
            <a:r>
              <a:rPr lang="en-GB" b="1" dirty="0">
                <a:solidFill>
                  <a:srgbClr val="0077E3"/>
                </a:solidFill>
              </a:rPr>
              <a:t>1.1 </a:t>
            </a:r>
            <a:r>
              <a:rPr lang="en-GB" b="1" dirty="0"/>
              <a:t>   </a:t>
            </a:r>
            <a:r>
              <a:rPr lang="en-GB" dirty="0"/>
              <a:t>The role of the painter and decorator</a:t>
            </a:r>
          </a:p>
          <a:p>
            <a:r>
              <a:rPr lang="en-GB" b="1" dirty="0">
                <a:solidFill>
                  <a:srgbClr val="0077E3"/>
                </a:solidFill>
              </a:rPr>
              <a:t>1.2</a:t>
            </a:r>
            <a:r>
              <a:rPr lang="en-GB" b="1" dirty="0"/>
              <a:t>    </a:t>
            </a:r>
            <a:r>
              <a:rPr lang="en-GB" dirty="0"/>
              <a:t>Types of painting and decorating work</a:t>
            </a:r>
          </a:p>
          <a:p>
            <a:r>
              <a:rPr lang="en-GB" b="1" dirty="0">
                <a:solidFill>
                  <a:srgbClr val="0077E3"/>
                </a:solidFill>
              </a:rPr>
              <a:t>1.3 </a:t>
            </a:r>
            <a:r>
              <a:rPr lang="en-GB" b="1" dirty="0"/>
              <a:t>  </a:t>
            </a:r>
            <a:r>
              <a:rPr lang="en-GB" dirty="0"/>
              <a:t> Reasons for painting surfaces</a:t>
            </a:r>
          </a:p>
          <a:p>
            <a:r>
              <a:rPr lang="en-GB" b="1" dirty="0">
                <a:solidFill>
                  <a:srgbClr val="0077E3"/>
                </a:solidFill>
              </a:rPr>
              <a:t>1.4 </a:t>
            </a:r>
            <a:r>
              <a:rPr lang="en-GB" b="1" dirty="0"/>
              <a:t>   </a:t>
            </a:r>
            <a:r>
              <a:rPr lang="en-GB" dirty="0"/>
              <a:t>Key legislation</a:t>
            </a:r>
          </a:p>
          <a:p>
            <a:pPr marL="0" lvl="1" indent="0">
              <a:spcBef>
                <a:spcPts val="1000"/>
              </a:spcBef>
              <a:spcAft>
                <a:spcPts val="1000"/>
              </a:spcAft>
              <a:buClrTx/>
              <a:buNone/>
            </a:pPr>
            <a:r>
              <a:rPr lang="en-GB" b="1" dirty="0">
                <a:solidFill>
                  <a:srgbClr val="0077E3"/>
                </a:solidFill>
              </a:rPr>
              <a:t>1.5 </a:t>
            </a:r>
            <a:r>
              <a:rPr lang="en-GB" b="1" dirty="0"/>
              <a:t>   </a:t>
            </a:r>
            <a:r>
              <a:rPr lang="en-GB" dirty="0"/>
              <a:t>Sustainability of resources</a:t>
            </a:r>
            <a:endParaRPr lang="en-GB" sz="1800" dirty="0"/>
          </a:p>
          <a:p>
            <a:endParaRPr lang="en-GB" dirty="0"/>
          </a:p>
          <a:p>
            <a:pPr lvl="0"/>
            <a:endParaRPr lang="en-GB" dirty="0"/>
          </a:p>
          <a:p>
            <a:pPr marL="0" indent="0"/>
            <a:endParaRPr lang="en-US" sz="1000" dirty="0">
              <a:ea typeface="ＭＳ Ｐゴシック" pitchFamily="-105" charset="-128"/>
              <a:cs typeface="ＭＳ Ｐゴシック" pitchFamily="-105" charset="-12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075">
                                            <p:txEl>
                                              <p:pRg st="1" end="1"/>
                                            </p:txEl>
                                          </p:spTgt>
                                        </p:tgtEl>
                                        <p:attrNameLst>
                                          <p:attrName>style.visibility</p:attrName>
                                        </p:attrNameLst>
                                      </p:cBhvr>
                                      <p:to>
                                        <p:strVal val="visible"/>
                                      </p:to>
                                    </p:set>
                                    <p:anim calcmode="lin" valueType="num">
                                      <p:cBhvr additive="base">
                                        <p:cTn id="7" dur="500" fill="hold"/>
                                        <p:tgtEl>
                                          <p:spTgt spid="307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075">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075">
                                            <p:txEl>
                                              <p:pRg st="2" end="2"/>
                                            </p:txEl>
                                          </p:spTgt>
                                        </p:tgtEl>
                                        <p:attrNameLst>
                                          <p:attrName>style.visibility</p:attrName>
                                        </p:attrNameLst>
                                      </p:cBhvr>
                                      <p:to>
                                        <p:strVal val="visible"/>
                                      </p:to>
                                    </p:set>
                                    <p:anim calcmode="lin" valueType="num">
                                      <p:cBhvr additive="base">
                                        <p:cTn id="13" dur="500" fill="hold"/>
                                        <p:tgtEl>
                                          <p:spTgt spid="307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075">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3075">
                                            <p:txEl>
                                              <p:pRg st="3" end="3"/>
                                            </p:txEl>
                                          </p:spTgt>
                                        </p:tgtEl>
                                        <p:attrNameLst>
                                          <p:attrName>style.visibility</p:attrName>
                                        </p:attrNameLst>
                                      </p:cBhvr>
                                      <p:to>
                                        <p:strVal val="visible"/>
                                      </p:to>
                                    </p:set>
                                    <p:anim calcmode="lin" valueType="num">
                                      <p:cBhvr additive="base">
                                        <p:cTn id="19" dur="500" fill="hold"/>
                                        <p:tgtEl>
                                          <p:spTgt spid="3075">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075">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3075">
                                            <p:txEl>
                                              <p:pRg st="4" end="4"/>
                                            </p:txEl>
                                          </p:spTgt>
                                        </p:tgtEl>
                                        <p:attrNameLst>
                                          <p:attrName>style.visibility</p:attrName>
                                        </p:attrNameLst>
                                      </p:cBhvr>
                                      <p:to>
                                        <p:strVal val="visible"/>
                                      </p:to>
                                    </p:set>
                                    <p:anim calcmode="lin" valueType="num">
                                      <p:cBhvr additive="base">
                                        <p:cTn id="25" dur="500" fill="hold"/>
                                        <p:tgtEl>
                                          <p:spTgt spid="3075">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075">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nodeType="clickEffect">
                                  <p:stCondLst>
                                    <p:cond delay="0"/>
                                  </p:stCondLst>
                                  <p:childTnLst>
                                    <p:set>
                                      <p:cBhvr>
                                        <p:cTn id="30" dur="1" fill="hold">
                                          <p:stCondLst>
                                            <p:cond delay="0"/>
                                          </p:stCondLst>
                                        </p:cTn>
                                        <p:tgtEl>
                                          <p:spTgt spid="3075">
                                            <p:txEl>
                                              <p:pRg st="5" end="5"/>
                                            </p:txEl>
                                          </p:spTgt>
                                        </p:tgtEl>
                                        <p:attrNameLst>
                                          <p:attrName>style.visibility</p:attrName>
                                        </p:attrNameLst>
                                      </p:cBhvr>
                                      <p:to>
                                        <p:strVal val="visible"/>
                                      </p:to>
                                    </p:set>
                                    <p:anim calcmode="lin" valueType="num">
                                      <p:cBhvr additive="base">
                                        <p:cTn id="31" dur="500" fill="hold"/>
                                        <p:tgtEl>
                                          <p:spTgt spid="3075">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075">
                                            <p:txEl>
                                              <p:pRg st="5" end="5"/>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229600" cy="382588"/>
          </a:xfrm>
        </p:spPr>
        <p:txBody>
          <a:bodyPr/>
          <a:lstStyle/>
          <a:p>
            <a:r>
              <a:rPr lang="en-US" dirty="0"/>
              <a:t>Learning outcome 2</a:t>
            </a:r>
          </a:p>
        </p:txBody>
      </p:sp>
      <p:sp>
        <p:nvSpPr>
          <p:cNvPr id="3" name="Content Placeholder 2"/>
          <p:cNvSpPr>
            <a:spLocks noGrp="1"/>
          </p:cNvSpPr>
          <p:nvPr>
            <p:ph sz="quarter" idx="10"/>
          </p:nvPr>
        </p:nvSpPr>
        <p:spPr>
          <a:xfrm>
            <a:off x="467544" y="1700808"/>
            <a:ext cx="8229600" cy="4059192"/>
          </a:xfrm>
        </p:spPr>
        <p:txBody>
          <a:bodyPr/>
          <a:lstStyle/>
          <a:p>
            <a:r>
              <a:rPr lang="en-GB" b="1" dirty="0"/>
              <a:t>Know common tools, equipment and materials used in the painting and decorating trade.</a:t>
            </a:r>
          </a:p>
          <a:p>
            <a:pPr>
              <a:lnSpc>
                <a:spcPct val="150000"/>
              </a:lnSpc>
            </a:pPr>
            <a:r>
              <a:rPr lang="en-GB" b="1" dirty="0">
                <a:solidFill>
                  <a:srgbClr val="0077E3"/>
                </a:solidFill>
              </a:rPr>
              <a:t>2.1</a:t>
            </a:r>
            <a:r>
              <a:rPr lang="en-GB" b="1" dirty="0"/>
              <a:t>   </a:t>
            </a:r>
            <a:r>
              <a:rPr lang="en-GB" dirty="0"/>
              <a:t>Painting tools and equipment.</a:t>
            </a:r>
          </a:p>
          <a:p>
            <a:pPr lvl="0"/>
            <a:r>
              <a:rPr lang="en-GB" b="1" dirty="0">
                <a:solidFill>
                  <a:srgbClr val="0077E3"/>
                </a:solidFill>
              </a:rPr>
              <a:t>2.2 </a:t>
            </a:r>
            <a:r>
              <a:rPr lang="en-GB" b="1" dirty="0"/>
              <a:t>  </a:t>
            </a:r>
            <a:r>
              <a:rPr lang="en-GB" dirty="0"/>
              <a:t>Preparation materials and surface coatings.</a:t>
            </a:r>
          </a:p>
          <a:p>
            <a:pPr>
              <a:lnSpc>
                <a:spcPct val="150000"/>
              </a:lnSpc>
            </a:pPr>
            <a:r>
              <a:rPr lang="en-US" b="1" dirty="0">
                <a:solidFill>
                  <a:srgbClr val="0077E3"/>
                </a:solidFill>
              </a:rPr>
              <a:t>2.3</a:t>
            </a:r>
            <a:r>
              <a:rPr lang="en-US" b="1" dirty="0"/>
              <a:t>   </a:t>
            </a:r>
            <a:r>
              <a:rPr lang="en-US" dirty="0"/>
              <a:t>M</a:t>
            </a:r>
            <a:r>
              <a:rPr lang="en-GB" dirty="0"/>
              <a:t>aterials used to protect surrounding areas. </a:t>
            </a:r>
          </a:p>
          <a:p>
            <a:endParaRPr lang="en-GB" dirty="0"/>
          </a:p>
          <a:p>
            <a:pPr lvl="0"/>
            <a:endParaRPr lang="en-GB" dirty="0"/>
          </a:p>
          <a:p>
            <a:endParaRPr lang="en-GB" dirty="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229600" cy="382588"/>
          </a:xfrm>
        </p:spPr>
        <p:txBody>
          <a:bodyPr/>
          <a:lstStyle/>
          <a:p>
            <a:r>
              <a:rPr lang="en-GB" dirty="0"/>
              <a:t>Learning outcome 3</a:t>
            </a:r>
          </a:p>
        </p:txBody>
      </p:sp>
      <p:sp>
        <p:nvSpPr>
          <p:cNvPr id="3" name="Content Placeholder 2"/>
          <p:cNvSpPr>
            <a:spLocks noGrp="1"/>
          </p:cNvSpPr>
          <p:nvPr>
            <p:ph sz="quarter" idx="10"/>
          </p:nvPr>
        </p:nvSpPr>
        <p:spPr>
          <a:xfrm>
            <a:off x="467544" y="1484784"/>
            <a:ext cx="8229600" cy="4248000"/>
          </a:xfrm>
        </p:spPr>
        <p:txBody>
          <a:bodyPr/>
          <a:lstStyle/>
          <a:p>
            <a:pPr>
              <a:lnSpc>
                <a:spcPct val="100000"/>
              </a:lnSpc>
              <a:spcBef>
                <a:spcPts val="600"/>
              </a:spcBef>
              <a:spcAft>
                <a:spcPts val="600"/>
              </a:spcAft>
            </a:pPr>
            <a:r>
              <a:rPr lang="en-GB" b="1" dirty="0"/>
              <a:t>Preparation for common painting and decorating tasks.</a:t>
            </a:r>
          </a:p>
          <a:p>
            <a:pPr>
              <a:lnSpc>
                <a:spcPct val="100000"/>
              </a:lnSpc>
              <a:spcBef>
                <a:spcPts val="600"/>
              </a:spcBef>
              <a:spcAft>
                <a:spcPts val="600"/>
              </a:spcAft>
            </a:pPr>
            <a:r>
              <a:rPr lang="en-GB" b="1" dirty="0">
                <a:solidFill>
                  <a:srgbClr val="0077E2"/>
                </a:solidFill>
              </a:rPr>
              <a:t>3.1</a:t>
            </a:r>
            <a:r>
              <a:rPr lang="en-GB" b="1" dirty="0"/>
              <a:t>   </a:t>
            </a:r>
            <a:r>
              <a:rPr lang="en-GB" dirty="0"/>
              <a:t>Planning the sequence of work.</a:t>
            </a:r>
          </a:p>
          <a:p>
            <a:pPr marL="0" lvl="1" indent="0">
              <a:lnSpc>
                <a:spcPct val="100000"/>
              </a:lnSpc>
              <a:spcBef>
                <a:spcPts val="600"/>
              </a:spcBef>
              <a:spcAft>
                <a:spcPts val="600"/>
              </a:spcAft>
              <a:buClrTx/>
              <a:buNone/>
            </a:pPr>
            <a:r>
              <a:rPr lang="en-GB" b="1" dirty="0">
                <a:solidFill>
                  <a:srgbClr val="0077E2"/>
                </a:solidFill>
              </a:rPr>
              <a:t>3.2 </a:t>
            </a:r>
            <a:r>
              <a:rPr lang="en-GB" b="1" dirty="0"/>
              <a:t>  </a:t>
            </a:r>
            <a:r>
              <a:rPr lang="en-GB" dirty="0"/>
              <a:t>Preparing the work area and protecting surrounding areas.</a:t>
            </a:r>
          </a:p>
          <a:p>
            <a:pPr>
              <a:lnSpc>
                <a:spcPct val="100000"/>
              </a:lnSpc>
              <a:spcBef>
                <a:spcPts val="600"/>
              </a:spcBef>
              <a:spcAft>
                <a:spcPts val="600"/>
              </a:spcAft>
            </a:pPr>
            <a:r>
              <a:rPr lang="en-GB" b="1" dirty="0">
                <a:solidFill>
                  <a:srgbClr val="0077E2"/>
                </a:solidFill>
              </a:rPr>
              <a:t>3.3 </a:t>
            </a:r>
            <a:r>
              <a:rPr lang="en-GB" b="1" dirty="0"/>
              <a:t>  </a:t>
            </a:r>
            <a:r>
              <a:rPr lang="en-GB" dirty="0"/>
              <a:t>Erecting and dismantling access equipment and working platforms.</a:t>
            </a:r>
          </a:p>
          <a:p>
            <a:pPr>
              <a:lnSpc>
                <a:spcPct val="100000"/>
              </a:lnSpc>
              <a:spcBef>
                <a:spcPts val="600"/>
              </a:spcBef>
              <a:spcAft>
                <a:spcPts val="600"/>
              </a:spcAft>
            </a:pPr>
            <a:r>
              <a:rPr lang="en-GB" b="1" dirty="0">
                <a:solidFill>
                  <a:srgbClr val="0077E2"/>
                </a:solidFill>
              </a:rPr>
              <a:t>3.4</a:t>
            </a:r>
            <a:r>
              <a:rPr lang="en-GB" b="1" dirty="0"/>
              <a:t>   </a:t>
            </a:r>
            <a:r>
              <a:rPr lang="en-GB" dirty="0"/>
              <a:t>Preparing surfaces.</a:t>
            </a:r>
          </a:p>
          <a:p>
            <a:pPr>
              <a:lnSpc>
                <a:spcPct val="100000"/>
              </a:lnSpc>
              <a:spcBef>
                <a:spcPts val="600"/>
              </a:spcBef>
              <a:spcAft>
                <a:spcPts val="600"/>
              </a:spcAft>
            </a:pPr>
            <a:r>
              <a:rPr lang="en-GB" b="1" dirty="0">
                <a:solidFill>
                  <a:srgbClr val="0077E2"/>
                </a:solidFill>
              </a:rPr>
              <a:t>3.5</a:t>
            </a:r>
            <a:r>
              <a:rPr lang="en-GB" b="1" dirty="0"/>
              <a:t>   </a:t>
            </a:r>
            <a:r>
              <a:rPr lang="en-GB" dirty="0"/>
              <a:t>Making good surfaces.</a:t>
            </a:r>
          </a:p>
          <a:p>
            <a:pPr marL="539750" indent="-539750">
              <a:lnSpc>
                <a:spcPct val="100000"/>
              </a:lnSpc>
              <a:spcBef>
                <a:spcPts val="600"/>
              </a:spcBef>
              <a:spcAft>
                <a:spcPts val="600"/>
              </a:spcAft>
            </a:pPr>
            <a:r>
              <a:rPr lang="en-US" b="1" dirty="0">
                <a:solidFill>
                  <a:srgbClr val="0077E2"/>
                </a:solidFill>
              </a:rPr>
              <a:t>3.6</a:t>
            </a:r>
            <a:r>
              <a:rPr lang="en-US" b="1" dirty="0"/>
              <a:t>   </a:t>
            </a:r>
            <a:r>
              <a:rPr lang="en-US" dirty="0"/>
              <a:t>P</a:t>
            </a:r>
            <a:r>
              <a:rPr lang="en-GB" dirty="0" err="1"/>
              <a:t>reparing</a:t>
            </a:r>
            <a:r>
              <a:rPr lang="en-GB" dirty="0"/>
              <a:t> water-based and solvent-based coatings.</a:t>
            </a:r>
          </a:p>
          <a:p>
            <a:pPr>
              <a:lnSpc>
                <a:spcPct val="100000"/>
              </a:lnSpc>
              <a:spcBef>
                <a:spcPts val="600"/>
              </a:spcBef>
              <a:spcAft>
                <a:spcPts val="600"/>
              </a:spcAft>
            </a:pPr>
            <a:r>
              <a:rPr lang="en-GB" b="1" dirty="0">
                <a:solidFill>
                  <a:srgbClr val="0077E2"/>
                </a:solidFill>
              </a:rPr>
              <a:t>3.7</a:t>
            </a:r>
            <a:r>
              <a:rPr lang="en-GB" b="1" dirty="0"/>
              <a:t>   </a:t>
            </a:r>
            <a:r>
              <a:rPr lang="en-GB" dirty="0"/>
              <a:t>Storing materials before and after use.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1"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0-#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1"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0-#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1"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229600" cy="382588"/>
          </a:xfrm>
        </p:spPr>
        <p:txBody>
          <a:bodyPr/>
          <a:lstStyle/>
          <a:p>
            <a:r>
              <a:rPr lang="en-GB" dirty="0"/>
              <a:t>Learning outcome 4</a:t>
            </a:r>
          </a:p>
        </p:txBody>
      </p:sp>
      <p:sp>
        <p:nvSpPr>
          <p:cNvPr id="3" name="Content Placeholder 2"/>
          <p:cNvSpPr>
            <a:spLocks noGrp="1"/>
          </p:cNvSpPr>
          <p:nvPr>
            <p:ph sz="quarter" idx="10"/>
          </p:nvPr>
        </p:nvSpPr>
        <p:spPr>
          <a:xfrm>
            <a:off x="457200" y="1628800"/>
            <a:ext cx="8229600" cy="4131200"/>
          </a:xfrm>
        </p:spPr>
        <p:txBody>
          <a:bodyPr/>
          <a:lstStyle/>
          <a:p>
            <a:r>
              <a:rPr lang="en-GB" b="1" dirty="0"/>
              <a:t>Carry out common painting and decorating tasks.</a:t>
            </a:r>
          </a:p>
          <a:p>
            <a:pPr marL="539750" indent="-539750">
              <a:spcBef>
                <a:spcPts val="2400"/>
              </a:spcBef>
            </a:pPr>
            <a:r>
              <a:rPr lang="en-GB" b="1" dirty="0">
                <a:solidFill>
                  <a:srgbClr val="0077E2"/>
                </a:solidFill>
              </a:rPr>
              <a:t>4.1</a:t>
            </a:r>
            <a:r>
              <a:rPr lang="en-GB" dirty="0"/>
              <a:t>   Applying water-based and solvent-based paint systems without      defects</a:t>
            </a:r>
          </a:p>
          <a:p>
            <a:r>
              <a:rPr lang="en-US" b="1" dirty="0">
                <a:solidFill>
                  <a:srgbClr val="0077E2"/>
                </a:solidFill>
              </a:rPr>
              <a:t>4.2</a:t>
            </a:r>
            <a:r>
              <a:rPr lang="en-US" dirty="0"/>
              <a:t>   C</a:t>
            </a:r>
            <a:r>
              <a:rPr lang="en-GB" dirty="0"/>
              <a:t>leaning, maintaining and storing application tools and equipment</a:t>
            </a:r>
          </a:p>
          <a:p>
            <a:r>
              <a:rPr lang="en-GB" b="1" dirty="0">
                <a:solidFill>
                  <a:srgbClr val="0077E2"/>
                </a:solidFill>
              </a:rPr>
              <a:t>4.3</a:t>
            </a:r>
            <a:r>
              <a:rPr lang="en-GB" dirty="0"/>
              <a:t>   Maintaining a clean and safe work area</a:t>
            </a:r>
            <a:endParaRPr lang="en-GB"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8000"/>
            <a:ext cx="8229600" cy="382588"/>
          </a:xfrm>
        </p:spPr>
        <p:txBody>
          <a:bodyPr/>
          <a:lstStyle/>
          <a:p>
            <a:r>
              <a:rPr lang="en-GB" dirty="0"/>
              <a:t>Learning outcome 5</a:t>
            </a:r>
          </a:p>
        </p:txBody>
      </p:sp>
      <p:sp>
        <p:nvSpPr>
          <p:cNvPr id="3" name="Content Placeholder 2"/>
          <p:cNvSpPr>
            <a:spLocks noGrp="1"/>
          </p:cNvSpPr>
          <p:nvPr>
            <p:ph sz="quarter" idx="10"/>
          </p:nvPr>
        </p:nvSpPr>
        <p:spPr>
          <a:xfrm>
            <a:off x="457200" y="1628800"/>
            <a:ext cx="8229600" cy="4131200"/>
          </a:xfrm>
        </p:spPr>
        <p:txBody>
          <a:bodyPr/>
          <a:lstStyle/>
          <a:p>
            <a:r>
              <a:rPr lang="en-GB" b="1" dirty="0"/>
              <a:t>Understand performance criteria for the completion and evaluation of common painting and decorating tasks.</a:t>
            </a:r>
          </a:p>
          <a:p>
            <a:pPr>
              <a:spcBef>
                <a:spcPts val="1800"/>
              </a:spcBef>
            </a:pPr>
            <a:r>
              <a:rPr lang="en-GB" b="1" dirty="0">
                <a:solidFill>
                  <a:srgbClr val="0077E2"/>
                </a:solidFill>
              </a:rPr>
              <a:t>5.1</a:t>
            </a:r>
            <a:r>
              <a:rPr lang="en-GB" b="1" dirty="0"/>
              <a:t>   Evaluation against industry standards</a:t>
            </a:r>
          </a:p>
          <a:p>
            <a:pPr>
              <a:spcBef>
                <a:spcPts val="1800"/>
              </a:spcBef>
            </a:pPr>
            <a:r>
              <a:rPr lang="en-GB" dirty="0"/>
              <a:t>Quality of surface and material application, application of surface coating systems, cleanliness of work area, quality of  finish, working within tolerances, ability to work to set timescales.</a:t>
            </a:r>
          </a:p>
          <a:p>
            <a:r>
              <a:rPr lang="en-GB" b="1" dirty="0">
                <a:solidFill>
                  <a:srgbClr val="0077E2"/>
                </a:solidFill>
              </a:rPr>
              <a:t>5.2</a:t>
            </a:r>
            <a:r>
              <a:rPr lang="en-GB" b="1" dirty="0"/>
              <a:t>   Performance analysis</a:t>
            </a:r>
          </a:p>
          <a:p>
            <a:r>
              <a:rPr lang="en-GB" dirty="0"/>
              <a:t>Self-evaluation, oral discussion, written feedback, quality of work.</a:t>
            </a:r>
          </a:p>
          <a:p>
            <a:endParaRPr lang="en-GB" dirty="0"/>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0F53B212927044AA6183A8C6980CAA" ma:contentTypeVersion="6" ma:contentTypeDescription="Create a new document." ma:contentTypeScope="" ma:versionID="6d8fd973004ed86d7ba9f8e7a1daa516">
  <xsd:schema xmlns:xsd="http://www.w3.org/2001/XMLSchema" xmlns:xs="http://www.w3.org/2001/XMLSchema" xmlns:p="http://schemas.microsoft.com/office/2006/metadata/properties" xmlns:ns2="1c5831b9-66da-4f16-a409-834213ecdb8e" xmlns:ns3="7d91badd-8922-4db1-9652-4fbca8a6b7df" targetNamespace="http://schemas.microsoft.com/office/2006/metadata/properties" ma:root="true" ma:fieldsID="c87b6c94211ad6040e8d5e3341244e41" ns2:_="" ns3:_="">
    <xsd:import namespace="1c5831b9-66da-4f16-a409-834213ecdb8e"/>
    <xsd:import namespace="7d91badd-8922-4db1-9652-4fbca8a6b7df"/>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5831b9-66da-4f16-a409-834213ecdb8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91badd-8922-4db1-9652-4fbca8a6b7df"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980B000-6044-4A60-BEFB-4CCD130D49D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5831b9-66da-4f16-a409-834213ecdb8e"/>
    <ds:schemaRef ds:uri="7d91badd-8922-4db1-9652-4fbca8a6b7d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3.xml><?xml version="1.0" encoding="utf-8"?>
<ds:datastoreItem xmlns:ds="http://schemas.openxmlformats.org/officeDocument/2006/customXml" ds:itemID="{A5CCB350-B76C-41FC-AE69-633CA55F79C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2684</TotalTime>
  <Words>337</Words>
  <Application>Microsoft Office PowerPoint</Application>
  <PresentationFormat>On-screen Show (4:3)</PresentationFormat>
  <Paragraphs>42</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Lucida Grande</vt:lpstr>
      <vt:lpstr>Times New Roman</vt:lpstr>
      <vt:lpstr>Default Design</vt:lpstr>
      <vt:lpstr>PowerPoint 0: Introduction  This information is an overview of the painting and decorating units in your qualification. It will help you understand the requirements and content of  the course.   This unit will introduce the basic principles of preparing bare and previously painted surfaces and applying water-based and solvent-based coatings by brush and roller to non-complex areas.</vt:lpstr>
      <vt:lpstr>Learning outcome 1</vt:lpstr>
      <vt:lpstr>Learning outcome 2</vt:lpstr>
      <vt:lpstr>Learning outcome 3</vt:lpstr>
      <vt:lpstr>Learning outcome 4</vt:lpstr>
      <vt:lpstr>Learning outcome 5</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Linda Mellor</cp:lastModifiedBy>
  <cp:revision>143</cp:revision>
  <dcterms:created xsi:type="dcterms:W3CDTF">2013-05-28T00:38:54Z</dcterms:created>
  <dcterms:modified xsi:type="dcterms:W3CDTF">2021-01-15T16:50:32Z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0x010100BF0F53B212927044AA6183A8C6980CAA</vt:lpwstr>
  </property>
</Properties>
</file>