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3"/>
  </p:notesMasterIdLst>
  <p:handoutMasterIdLst>
    <p:handoutMasterId r:id="rId24"/>
  </p:handoutMasterIdLst>
  <p:sldIdLst>
    <p:sldId id="339" r:id="rId5"/>
    <p:sldId id="328" r:id="rId6"/>
    <p:sldId id="331" r:id="rId7"/>
    <p:sldId id="330" r:id="rId8"/>
    <p:sldId id="348" r:id="rId9"/>
    <p:sldId id="349" r:id="rId10"/>
    <p:sldId id="350" r:id="rId11"/>
    <p:sldId id="332" r:id="rId12"/>
    <p:sldId id="342" r:id="rId13"/>
    <p:sldId id="351" r:id="rId14"/>
    <p:sldId id="340" r:id="rId15"/>
    <p:sldId id="352" r:id="rId16"/>
    <p:sldId id="343" r:id="rId17"/>
    <p:sldId id="344" r:id="rId18"/>
    <p:sldId id="345" r:id="rId19"/>
    <p:sldId id="347" r:id="rId20"/>
    <p:sldId id="346" r:id="rId21"/>
    <p:sldId id="267" r:id="rId22"/>
  </p:sldIdLst>
  <p:sldSz cx="9144000" cy="6858000" type="screen4x3"/>
  <p:notesSz cx="6858000" cy="9144000"/>
  <p:custDataLst>
    <p:tags r:id="rId25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da Mellor" initials="LM" lastIdx="1" clrIdx="0">
    <p:extLst>
      <p:ext uri="{19B8F6BF-5375-455C-9EA6-DF929625EA0E}">
        <p15:presenceInfo xmlns:p15="http://schemas.microsoft.com/office/powerpoint/2012/main" userId="8befdacc21238ac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4"/>
    <p:restoredTop sz="92829" autoAdjust="0"/>
  </p:normalViewPr>
  <p:slideViewPr>
    <p:cSldViewPr showGuides="1">
      <p:cViewPr varScale="1">
        <p:scale>
          <a:sx n="106" d="100"/>
          <a:sy n="106" d="100"/>
        </p:scale>
        <p:origin x="136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2/8/2021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0707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2021 City and Guilds of London Institute. All rights reserved.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18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  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f39o4EVqx9U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110: </a:t>
            </a:r>
            <a:r>
              <a:rPr lang="en-US" sz="2400" b="1" dirty="0"/>
              <a:t>Decorative finishing and industrial painting occupations</a:t>
            </a:r>
          </a:p>
          <a:p>
            <a:endParaRPr lang="en-US" sz="2400" b="1" dirty="0"/>
          </a:p>
          <a:p>
            <a:endParaRPr lang="en-GB" sz="2400" b="1" dirty="0"/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br>
              <a:rPr lang="en-GB" dirty="0">
                <a:ea typeface="ＭＳ Ｐゴシック" pitchFamily="-105" charset="-128"/>
                <a:cs typeface="ＭＳ Ｐゴシック" pitchFamily="-105" charset="-128"/>
              </a:rPr>
            </a:b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11: Paint materials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2627784" y="4149080"/>
            <a:ext cx="6048672" cy="2016224"/>
            <a:chOff x="2627784" y="4005064"/>
            <a:chExt cx="6264696" cy="2160240"/>
          </a:xfrm>
        </p:grpSpPr>
        <p:pic>
          <p:nvPicPr>
            <p:cNvPr id="1032" name="Picture 8" descr="Johnstones Jonmat Emulsion BRILLIANT WHITE"/>
            <p:cNvPicPr>
              <a:picLocks noChangeAspect="1" noChangeArrowheads="1"/>
            </p:cNvPicPr>
            <p:nvPr/>
          </p:nvPicPr>
          <p:blipFill>
            <a:blip r:embed="rId2"/>
            <a:srcRect l="14815" r="11111" b="3226"/>
            <a:stretch>
              <a:fillRect/>
            </a:stretch>
          </p:blipFill>
          <p:spPr bwMode="auto">
            <a:xfrm>
              <a:off x="5868144" y="4077072"/>
              <a:ext cx="1512168" cy="2088232"/>
            </a:xfrm>
            <a:prstGeom prst="rect">
              <a:avLst/>
            </a:prstGeom>
            <a:noFill/>
          </p:spPr>
        </p:pic>
        <p:pic>
          <p:nvPicPr>
            <p:cNvPr id="1026" name="Picture 2" descr="Crown Trade Covermatt Obliterating Emulsion"/>
            <p:cNvPicPr>
              <a:picLocks noChangeAspect="1" noChangeArrowheads="1"/>
            </p:cNvPicPr>
            <p:nvPr/>
          </p:nvPicPr>
          <p:blipFill>
            <a:blip r:embed="rId3"/>
            <a:srcRect l="16343" t="3269" r="18284" b="8477"/>
            <a:stretch>
              <a:fillRect/>
            </a:stretch>
          </p:blipFill>
          <p:spPr bwMode="auto">
            <a:xfrm>
              <a:off x="2627784" y="4077072"/>
              <a:ext cx="1440160" cy="1944216"/>
            </a:xfrm>
            <a:prstGeom prst="rect">
              <a:avLst/>
            </a:prstGeom>
            <a:noFill/>
          </p:spPr>
        </p:pic>
        <p:pic>
          <p:nvPicPr>
            <p:cNvPr id="1028" name="Picture 4" descr="Dulux Trade Supermatt Paint for Plaster | Dulux Decorator Centr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923928" y="4077072"/>
              <a:ext cx="2088232" cy="2088232"/>
            </a:xfrm>
            <a:prstGeom prst="rect">
              <a:avLst/>
            </a:prstGeom>
            <a:noFill/>
          </p:spPr>
        </p:pic>
        <p:pic>
          <p:nvPicPr>
            <p:cNvPr id="1034" name="Picture 10" descr="Macpherson Eclipse Emulsion | Walls and Ceilings"/>
            <p:cNvPicPr>
              <a:picLocks noChangeAspect="1" noChangeArrowheads="1"/>
            </p:cNvPicPr>
            <p:nvPr/>
          </p:nvPicPr>
          <p:blipFill>
            <a:blip r:embed="rId5"/>
            <a:srcRect l="21543" t="12195" r="19983" b="14634"/>
            <a:stretch>
              <a:fillRect/>
            </a:stretch>
          </p:blipFill>
          <p:spPr bwMode="auto">
            <a:xfrm>
              <a:off x="7524328" y="4005064"/>
              <a:ext cx="1368152" cy="2160240"/>
            </a:xfrm>
            <a:prstGeom prst="rect">
              <a:avLst/>
            </a:prstGeom>
            <a:noFill/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GB" sz="2800" dirty="0"/>
              <a:t>Contract matt emulsion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67544" y="1700808"/>
            <a:ext cx="8064896" cy="4031976"/>
          </a:xfrm>
        </p:spPr>
        <p:txBody>
          <a:bodyPr/>
          <a:lstStyle/>
          <a:p>
            <a:pPr marL="342900" indent="-342900">
              <a:spcBef>
                <a:spcPts val="600"/>
              </a:spcBef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A cheaper type of emulsion which is ideal for new plaster as it is </a:t>
            </a:r>
            <a:r>
              <a:rPr lang="en-GB" b="1" dirty="0"/>
              <a:t>permeable. </a:t>
            </a:r>
            <a:r>
              <a:rPr lang="en-GB" dirty="0"/>
              <a:t>This means it allows any moisture in the surface to escape.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It is often used on new buildings, or where a cheaper alternative to </a:t>
            </a:r>
            <a:r>
              <a:rPr lang="en-GB" b="1" dirty="0"/>
              <a:t>vinyl</a:t>
            </a:r>
            <a:r>
              <a:rPr lang="en-GB" dirty="0"/>
              <a:t> emulsion is required.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It is not suitable for ‘high traffic’ areas or areas that need wiping/cleaning.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Oil and water-based primers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229600" cy="4131200"/>
          </a:xfrm>
        </p:spPr>
        <p:txBody>
          <a:bodyPr/>
          <a:lstStyle/>
          <a:p>
            <a:r>
              <a:rPr lang="en-US" b="1" dirty="0"/>
              <a:t>For use under undercoat or other finishing paints.</a:t>
            </a:r>
          </a:p>
          <a:p>
            <a:r>
              <a:rPr lang="en-US" dirty="0"/>
              <a:t>Not all primers are the same. There are separate types for:</a:t>
            </a:r>
          </a:p>
          <a:p>
            <a:pPr marL="361950" indent="-361950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/>
              <a:t>Wood</a:t>
            </a:r>
          </a:p>
          <a:p>
            <a:pPr marL="361950" indent="-361950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/>
              <a:t>Metal</a:t>
            </a:r>
          </a:p>
          <a:p>
            <a:pPr marL="361950" indent="-361950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/>
              <a:t>Plastic</a:t>
            </a:r>
          </a:p>
          <a:p>
            <a:pPr marL="361950" indent="-361950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/>
              <a:t>Tiled or glazed surfaces</a:t>
            </a:r>
          </a:p>
          <a:p>
            <a:r>
              <a:rPr lang="en-US" dirty="0"/>
              <a:t>Primers are part of what is known as a </a:t>
            </a:r>
            <a:r>
              <a:rPr lang="en-US" b="1" dirty="0"/>
              <a:t>paint system </a:t>
            </a:r>
            <a:r>
              <a:rPr lang="en-US" dirty="0"/>
              <a:t>and the first coating on a bare surface.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4" descr="Image result for mdf prim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006744">
            <a:off x="2400075" y="2666656"/>
            <a:ext cx="1328370" cy="1656184"/>
          </a:xfrm>
          <a:prstGeom prst="rect">
            <a:avLst/>
          </a:prstGeom>
          <a:noFill/>
        </p:spPr>
      </p:pic>
      <p:pic>
        <p:nvPicPr>
          <p:cNvPr id="6" name="Picture 12" descr="universal prim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7944" y="2636912"/>
            <a:ext cx="1253549" cy="1656184"/>
          </a:xfrm>
          <a:prstGeom prst="rect">
            <a:avLst/>
          </a:prstGeom>
          <a:noFill/>
        </p:spPr>
      </p:pic>
      <p:pic>
        <p:nvPicPr>
          <p:cNvPr id="7" name="Picture 4" descr="http://s7g3.scene7.com/is/image/ae235?src=ae235/64719_P&amp;$prodImageMedium$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463345">
            <a:off x="5420037" y="2605179"/>
            <a:ext cx="1807966" cy="2026512"/>
          </a:xfrm>
          <a:prstGeom prst="rect">
            <a:avLst/>
          </a:prstGeom>
          <a:noFill/>
        </p:spPr>
      </p:pic>
      <p:pic>
        <p:nvPicPr>
          <p:cNvPr id="8194" name="Picture 2" descr="Crown Trade Aluminium Wood Primer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1290829">
            <a:off x="7236296" y="2708920"/>
            <a:ext cx="1212429" cy="1802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Some common primers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8229600" cy="4248000"/>
          </a:xfrm>
        </p:spPr>
        <p:txBody>
          <a:bodyPr/>
          <a:lstStyle/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b="1" dirty="0"/>
              <a:t>Acrylic primer: </a:t>
            </a:r>
            <a:r>
              <a:rPr lang="en-GB" dirty="0"/>
              <a:t>for hard and soft wood, quick drying, low odour, does not seal knots, not always suitable for exteriors.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b="1" dirty="0"/>
              <a:t>Aluminium wood primer: </a:t>
            </a:r>
            <a:r>
              <a:rPr lang="en-GB" dirty="0"/>
              <a:t>for hard and soft wood, excellent adhesion, seals knots, slow drying, dark grey in colour.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b="1" dirty="0"/>
              <a:t>Metal primer: </a:t>
            </a:r>
            <a:r>
              <a:rPr lang="en-GB" dirty="0"/>
              <a:t>various types depending on the type of metal.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b="1" dirty="0"/>
              <a:t>Universal primer: </a:t>
            </a:r>
            <a:r>
              <a:rPr lang="en-GB" dirty="0"/>
              <a:t>for wood and metal surfaces.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b="1" dirty="0"/>
              <a:t>Specialist primers: </a:t>
            </a:r>
            <a:r>
              <a:rPr lang="en-GB" dirty="0"/>
              <a:t>for difficult surfaces such as ceramics, Formica, melamine and plastic.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382588"/>
          </a:xfrm>
        </p:spPr>
        <p:txBody>
          <a:bodyPr/>
          <a:lstStyle/>
          <a:p>
            <a:r>
              <a:rPr lang="en-GB" sz="2800" dirty="0"/>
              <a:t>Oil and water-based undercoat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229600" cy="4131200"/>
          </a:xfrm>
        </p:spPr>
        <p:txBody>
          <a:bodyPr/>
          <a:lstStyle/>
          <a:p>
            <a:r>
              <a:rPr lang="en-GB" b="1" dirty="0"/>
              <a:t>Undercoat is normally much thicker than gloss and is not intended as a finishing paint.</a:t>
            </a:r>
          </a:p>
          <a:p>
            <a:r>
              <a:rPr lang="en-GB" dirty="0"/>
              <a:t>The purpose of an undercoat is to:</a:t>
            </a:r>
          </a:p>
          <a:p>
            <a:pPr marL="361950" indent="-361950">
              <a:buClr>
                <a:srgbClr val="0077E3"/>
              </a:buClr>
              <a:buSzPct val="122000"/>
              <a:buFont typeface="Arial" pitchFamily="34" charset="0"/>
              <a:buChar char="•"/>
            </a:pPr>
            <a:r>
              <a:rPr lang="en-GB" dirty="0"/>
              <a:t>hide the existing colour of a surface</a:t>
            </a:r>
          </a:p>
          <a:p>
            <a:pPr marL="361950" indent="-361950">
              <a:buClr>
                <a:srgbClr val="0077E3"/>
              </a:buClr>
              <a:buSzPct val="122000"/>
              <a:buFont typeface="Arial" pitchFamily="34" charset="0"/>
              <a:buChar char="•"/>
            </a:pPr>
            <a:r>
              <a:rPr lang="en-GB" dirty="0"/>
              <a:t>provide a smooth and sold base for a top coat</a:t>
            </a:r>
          </a:p>
          <a:p>
            <a:pPr marL="361950" indent="-361950">
              <a:buClr>
                <a:srgbClr val="0077E3"/>
              </a:buClr>
              <a:buSzPct val="122000"/>
              <a:buFont typeface="Arial" pitchFamily="34" charset="0"/>
              <a:buChar char="•"/>
            </a:pPr>
            <a:r>
              <a:rPr lang="en-GB" dirty="0"/>
              <a:t>adhere to the surface of previous coatings.</a:t>
            </a:r>
          </a:p>
          <a:p>
            <a:pPr>
              <a:buClr>
                <a:srgbClr val="000000"/>
              </a:buClr>
              <a:buSzPct val="122000"/>
            </a:pPr>
            <a:r>
              <a:rPr lang="en-GB" dirty="0"/>
              <a:t>It can be applied by brush roller or spray. It is mostly used on wood and metal work.</a:t>
            </a:r>
          </a:p>
          <a:p>
            <a:pPr marL="361950" indent="-361950">
              <a:buClr>
                <a:srgbClr val="0077E3"/>
              </a:buClr>
              <a:buSzPct val="122000"/>
            </a:pPr>
            <a:endParaRPr lang="en-GB" dirty="0"/>
          </a:p>
          <a:p>
            <a:pPr marL="361950" indent="-361950">
              <a:buClr>
                <a:srgbClr val="0077E3"/>
              </a:buClr>
              <a:buSzPct val="122000"/>
            </a:pPr>
            <a:endParaRPr lang="en-GB" dirty="0"/>
          </a:p>
        </p:txBody>
      </p:sp>
      <p:pic>
        <p:nvPicPr>
          <p:cNvPr id="4" name="Picture 2" descr="Related ima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32240" y="2132856"/>
            <a:ext cx="1708558" cy="23560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Water and oil-based satin and eggshell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b="1" dirty="0"/>
              <a:t>These are classed as ‘finishing paints’, the final coat applied to a surface.</a:t>
            </a:r>
          </a:p>
          <a:p>
            <a:r>
              <a:rPr lang="en-GB" dirty="0"/>
              <a:t>They can both be used  on:</a:t>
            </a:r>
          </a:p>
          <a:p>
            <a:pPr marL="361950" indent="-361950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en-GB" dirty="0"/>
              <a:t>ceilings</a:t>
            </a:r>
          </a:p>
          <a:p>
            <a:pPr marL="361950" indent="-361950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en-GB" dirty="0"/>
              <a:t>walls</a:t>
            </a:r>
          </a:p>
          <a:p>
            <a:pPr marL="361950" indent="-361950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en-GB" dirty="0"/>
              <a:t>woodwork</a:t>
            </a:r>
          </a:p>
          <a:p>
            <a:pPr marL="361950" indent="-361950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en-GB" dirty="0"/>
              <a:t>metal work.</a:t>
            </a:r>
          </a:p>
          <a:p>
            <a:r>
              <a:rPr lang="en-GB" dirty="0"/>
              <a:t>They are considered durable and because of the smooth finish they are wipeable</a:t>
            </a:r>
            <a:r>
              <a:rPr lang="en-GB" b="1" dirty="0"/>
              <a:t>.</a:t>
            </a:r>
          </a:p>
        </p:txBody>
      </p:sp>
      <p:pic>
        <p:nvPicPr>
          <p:cNvPr id="5" name="Picture 8" descr="Related ima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95936" y="2132856"/>
            <a:ext cx="2104281" cy="2892541"/>
          </a:xfrm>
          <a:prstGeom prst="rect">
            <a:avLst/>
          </a:prstGeom>
          <a:noFill/>
        </p:spPr>
      </p:pic>
      <p:pic>
        <p:nvPicPr>
          <p:cNvPr id="6" name="Picture 4" descr="Image result for johnstones water based eggshe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16216" y="2348880"/>
            <a:ext cx="1778521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Oil and water-based gloss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229600" cy="41312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b="1" dirty="0"/>
              <a:t>Gloss is a finishing paint, which can be used on interior and exterior tasks.</a:t>
            </a:r>
          </a:p>
          <a:p>
            <a:r>
              <a:rPr lang="en-GB" dirty="0"/>
              <a:t>Gloss can be applied to:</a:t>
            </a:r>
          </a:p>
          <a:p>
            <a:pPr marL="361950" indent="-361950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en-GB" dirty="0"/>
              <a:t>woodwork</a:t>
            </a:r>
          </a:p>
          <a:p>
            <a:pPr marL="361950" indent="-361950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en-GB" dirty="0"/>
              <a:t>metal work</a:t>
            </a:r>
          </a:p>
          <a:p>
            <a:pPr marL="361950" indent="-361950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en-GB" dirty="0"/>
              <a:t>walls.</a:t>
            </a:r>
          </a:p>
          <a:p>
            <a:pPr>
              <a:lnSpc>
                <a:spcPct val="150000"/>
              </a:lnSpc>
            </a:pPr>
            <a:r>
              <a:rPr lang="en-GB" dirty="0"/>
              <a:t>Like eggshell and satin, gloss can be easily wiped clean, making it a good choice for surfaces that require a lot of maintenance.</a:t>
            </a:r>
          </a:p>
          <a:p>
            <a:endParaRPr lang="en-GB" dirty="0"/>
          </a:p>
        </p:txBody>
      </p:sp>
      <p:pic>
        <p:nvPicPr>
          <p:cNvPr id="5" name="Picture 8" descr="Image result for CROWN TRADE gloss finis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7984" y="2375065"/>
            <a:ext cx="1482485" cy="2088232"/>
          </a:xfrm>
          <a:prstGeom prst="rect">
            <a:avLst/>
          </a:prstGeom>
          <a:noFill/>
        </p:spPr>
      </p:pic>
      <p:pic>
        <p:nvPicPr>
          <p:cNvPr id="6" name="Picture 10" descr="Image result for johnstones aqua glos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60232" y="2375064"/>
            <a:ext cx="1512168" cy="21078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Varnishes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00808"/>
            <a:ext cx="8229600" cy="4059192"/>
          </a:xfrm>
        </p:spPr>
        <p:txBody>
          <a:bodyPr/>
          <a:lstStyle/>
          <a:p>
            <a:r>
              <a:rPr lang="en-GB" b="1" dirty="0"/>
              <a:t>Varnishes are clear or translucent coatings designed to enhance and protect natural wood. They can be used internally or externally.</a:t>
            </a:r>
          </a:p>
          <a:p>
            <a:r>
              <a:rPr lang="en-GB" dirty="0"/>
              <a:t>Varnishes can be oil or water based and come in four finishes:</a:t>
            </a:r>
          </a:p>
          <a:p>
            <a:pPr marL="361950" indent="-361950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en-GB" dirty="0"/>
              <a:t>matt</a:t>
            </a:r>
          </a:p>
          <a:p>
            <a:pPr marL="361950" indent="-361950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en-GB" dirty="0"/>
              <a:t>eggshell</a:t>
            </a:r>
          </a:p>
          <a:p>
            <a:pPr marL="361950" indent="-361950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en-GB" dirty="0"/>
              <a:t>satin</a:t>
            </a:r>
          </a:p>
          <a:p>
            <a:pPr marL="361950" indent="-361950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en-GB" dirty="0"/>
              <a:t>gloss.</a:t>
            </a:r>
          </a:p>
          <a:p>
            <a:r>
              <a:rPr lang="en-GB" dirty="0"/>
              <a:t>The sheen level of varnish depends of the ratio of the ingredients.</a:t>
            </a:r>
          </a:p>
          <a:p>
            <a:r>
              <a:rPr lang="en-GB" b="1" dirty="0"/>
              <a:t> </a:t>
            </a:r>
          </a:p>
          <a:p>
            <a:endParaRPr lang="en-GB" b="1" dirty="0"/>
          </a:p>
        </p:txBody>
      </p:sp>
      <p:pic>
        <p:nvPicPr>
          <p:cNvPr id="4" name="Picture 18" descr="Image result for quick drying varnis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824" y="3140968"/>
            <a:ext cx="1399059" cy="2016224"/>
          </a:xfrm>
          <a:prstGeom prst="rect">
            <a:avLst/>
          </a:prstGeom>
          <a:noFill/>
        </p:spPr>
      </p:pic>
      <p:pic>
        <p:nvPicPr>
          <p:cNvPr id="6" name="Picture 16" descr="Image result for exterior varnis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4208" y="3068960"/>
            <a:ext cx="1620688" cy="2124744"/>
          </a:xfrm>
          <a:prstGeom prst="rect">
            <a:avLst/>
          </a:prstGeom>
          <a:noFill/>
        </p:spPr>
      </p:pic>
      <p:pic>
        <p:nvPicPr>
          <p:cNvPr id="7" name="Picture 6" descr="Interior_Varnish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67944" y="2708920"/>
            <a:ext cx="2664296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paint is made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67544" y="1844824"/>
            <a:ext cx="8229600" cy="3915176"/>
          </a:xfrm>
        </p:spPr>
        <p:txBody>
          <a:bodyPr/>
          <a:lstStyle/>
          <a:p>
            <a:pPr marL="457200" indent="-457200">
              <a:buClr>
                <a:srgbClr val="0077E3"/>
              </a:buClr>
              <a:buSzPct val="123000"/>
            </a:pPr>
            <a:r>
              <a:rPr lang="en-GB" dirty="0"/>
              <a:t>Watch the following video to see how paint is made:  </a:t>
            </a:r>
          </a:p>
          <a:p>
            <a:pPr marL="457200" indent="-457200">
              <a:buClr>
                <a:srgbClr val="0077E3"/>
              </a:buClr>
              <a:buSzPct val="123000"/>
            </a:pPr>
            <a:r>
              <a:rPr lang="en-GB" dirty="0"/>
              <a:t> </a:t>
            </a:r>
          </a:p>
          <a:p>
            <a:pPr marL="457200" indent="-457200">
              <a:buClr>
                <a:srgbClr val="0077E3"/>
              </a:buClr>
              <a:buSzPct val="123000"/>
            </a:pPr>
            <a:r>
              <a:rPr lang="en-GB" dirty="0">
                <a:hlinkClick r:id="rId3"/>
              </a:rPr>
              <a:t>www.youtube.com/watch?v=f39o4EVqx9U</a:t>
            </a:r>
            <a:r>
              <a:rPr lang="en-GB" dirty="0"/>
              <a:t> </a:t>
            </a:r>
          </a:p>
          <a:p>
            <a:pPr marL="457200" indent="-457200">
              <a:buAutoNum type="arabicParenR"/>
            </a:pPr>
            <a:endParaRPr lang="en-GB" dirty="0"/>
          </a:p>
          <a:p>
            <a:pPr marL="457200" indent="-457200">
              <a:buAutoNum type="arabicParenR"/>
            </a:pPr>
            <a:endParaRPr lang="en-GB" dirty="0"/>
          </a:p>
          <a:p>
            <a:pPr marL="457200" indent="-457200">
              <a:buAutoNum type="arabicParenR"/>
            </a:pPr>
            <a:endParaRPr lang="en-GB" dirty="0"/>
          </a:p>
          <a:p>
            <a:pPr marL="457200" indent="-457200">
              <a:buAutoNum type="arabicParenR"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476784"/>
          </a:xfrm>
        </p:spPr>
        <p:txBody>
          <a:bodyPr/>
          <a:lstStyle/>
          <a:p>
            <a:r>
              <a:rPr lang="en-US" sz="2800" dirty="0">
                <a:ea typeface="ＭＳ Ｐゴシック" pitchFamily="-105" charset="-128"/>
                <a:cs typeface="ＭＳ Ｐゴシック" pitchFamily="-105" charset="-128"/>
              </a:rPr>
              <a:t>Types of paint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67544" y="1700808"/>
            <a:ext cx="8229600" cy="3915176"/>
          </a:xfrm>
        </p:spPr>
        <p:txBody>
          <a:bodyPr/>
          <a:lstStyle/>
          <a:p>
            <a:r>
              <a:rPr lang="en-GB" sz="2400" dirty="0"/>
              <a:t>There are two common types of paint:</a:t>
            </a:r>
          </a:p>
          <a:p>
            <a:endParaRPr lang="en-GB" sz="2400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2400" b="1" dirty="0"/>
              <a:t>Water-based coatings </a:t>
            </a:r>
            <a:r>
              <a:rPr lang="en-GB" sz="2400" dirty="0"/>
              <a:t>are those where the binder is dispersed in the water.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sz="2400" b="1" dirty="0"/>
              <a:t>Solvent/oil-based coatings </a:t>
            </a:r>
            <a:r>
              <a:rPr lang="en-GB" sz="2400" dirty="0"/>
              <a:t>are those where the binder is dissolved in a solvent.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Common water-based paints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229600" cy="4131200"/>
          </a:xfrm>
        </p:spPr>
        <p:txBody>
          <a:bodyPr/>
          <a:lstStyle/>
          <a:p>
            <a:r>
              <a:rPr lang="en-US" b="1" dirty="0"/>
              <a:t>There are many types of water-based paints for use on ceilings, walls and interior or exterior woodwork.</a:t>
            </a:r>
          </a:p>
          <a:p>
            <a:pPr marL="354013" indent="-354013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en-US" b="1" dirty="0">
                <a:solidFill>
                  <a:srgbClr val="0077E3"/>
                </a:solidFill>
              </a:rPr>
              <a:t>Primer</a:t>
            </a:r>
            <a:r>
              <a:rPr lang="en-US" dirty="0"/>
              <a:t> – often the first coat in a </a:t>
            </a:r>
            <a:r>
              <a:rPr lang="en-US" b="1" dirty="0"/>
              <a:t>paint system</a:t>
            </a:r>
          </a:p>
          <a:p>
            <a:pPr marL="354013" indent="-354013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en-US" b="1" dirty="0">
                <a:solidFill>
                  <a:srgbClr val="0077E3"/>
                </a:solidFill>
              </a:rPr>
              <a:t>Undercoat</a:t>
            </a:r>
            <a:r>
              <a:rPr lang="en-US" dirty="0"/>
              <a:t> –  an </a:t>
            </a:r>
            <a:r>
              <a:rPr lang="en-US" b="1" dirty="0"/>
              <a:t>intermediate</a:t>
            </a:r>
            <a:r>
              <a:rPr lang="en-US" dirty="0"/>
              <a:t> coating</a:t>
            </a:r>
            <a:endParaRPr lang="en-US" dirty="0">
              <a:solidFill>
                <a:srgbClr val="0077E3"/>
              </a:solidFill>
            </a:endParaRPr>
          </a:p>
          <a:p>
            <a:pPr marL="354013" indent="-354013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en-US" b="1" dirty="0">
                <a:solidFill>
                  <a:srgbClr val="0077E3"/>
                </a:solidFill>
              </a:rPr>
              <a:t>Gloss</a:t>
            </a:r>
            <a:r>
              <a:rPr lang="en-US" dirty="0"/>
              <a:t> – a finishing coat on wood and metal trim</a:t>
            </a:r>
            <a:endParaRPr lang="en-US" dirty="0">
              <a:solidFill>
                <a:srgbClr val="0077E3"/>
              </a:solidFill>
            </a:endParaRPr>
          </a:p>
          <a:p>
            <a:pPr marL="354013" indent="-354013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en-US" b="1" dirty="0">
                <a:solidFill>
                  <a:srgbClr val="0077E3"/>
                </a:solidFill>
              </a:rPr>
              <a:t>Satin</a:t>
            </a:r>
            <a:r>
              <a:rPr lang="en-US" dirty="0"/>
              <a:t> – a finishing coat for ceilings, walls and trim</a:t>
            </a:r>
            <a:endParaRPr lang="en-US" dirty="0">
              <a:solidFill>
                <a:srgbClr val="0077E3"/>
              </a:solidFill>
            </a:endParaRPr>
          </a:p>
          <a:p>
            <a:pPr marL="354013" indent="-354013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en-US" b="1" dirty="0">
                <a:solidFill>
                  <a:srgbClr val="0077E3"/>
                </a:solidFill>
              </a:rPr>
              <a:t>Eggshell</a:t>
            </a:r>
            <a:r>
              <a:rPr lang="en-US" dirty="0"/>
              <a:t> – a finishing coat for ceilings, walls and trim</a:t>
            </a:r>
          </a:p>
          <a:p>
            <a:pPr marL="354013" indent="-354013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en-US" b="1" dirty="0">
                <a:solidFill>
                  <a:srgbClr val="0077E3"/>
                </a:solidFill>
              </a:rPr>
              <a:t>Emulsion</a:t>
            </a:r>
            <a:r>
              <a:rPr lang="en-US" dirty="0"/>
              <a:t> – a finishing coat for ceilings and walls</a:t>
            </a:r>
          </a:p>
          <a:p>
            <a:pPr marL="354013" indent="-354013">
              <a:buClr>
                <a:srgbClr val="0077E3"/>
              </a:buClr>
              <a:buSzPct val="121000"/>
              <a:buFont typeface="Arial" pitchFamily="34" charset="0"/>
              <a:buChar char="•"/>
            </a:pPr>
            <a:endParaRPr lang="en-US" dirty="0">
              <a:solidFill>
                <a:srgbClr val="0077E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ea typeface="ＭＳ Ｐゴシック" pitchFamily="-105" charset="-128"/>
                <a:cs typeface="ＭＳ Ｐゴシック" pitchFamily="-105" charset="-128"/>
              </a:rPr>
              <a:t>Common oil/solvent-based paints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229600" cy="4131200"/>
          </a:xfrm>
        </p:spPr>
        <p:txBody>
          <a:bodyPr/>
          <a:lstStyle/>
          <a:p>
            <a:pPr>
              <a:spcAft>
                <a:spcPts val="3000"/>
              </a:spcAft>
              <a:buClr>
                <a:srgbClr val="0077E3"/>
              </a:buClr>
              <a:buSzPct val="120000"/>
              <a:defRPr/>
            </a:pPr>
            <a:r>
              <a:rPr lang="en-US" b="1" dirty="0"/>
              <a:t>Oil or solvent-based paints are also used in a similar way to their water-based equivalents:</a:t>
            </a:r>
            <a:endParaRPr lang="en-US" dirty="0"/>
          </a:p>
          <a:p>
            <a:pPr marL="361950" indent="-361950">
              <a:buClr>
                <a:srgbClr val="0077E3"/>
              </a:buClr>
              <a:buSzPct val="120000"/>
              <a:buFont typeface="Arial" pitchFamily="34" charset="0"/>
              <a:buChar char="•"/>
              <a:defRPr/>
            </a:pPr>
            <a:r>
              <a:rPr lang="en-US" dirty="0"/>
              <a:t>Gloss</a:t>
            </a:r>
            <a:endParaRPr lang="en-US" dirty="0">
              <a:solidFill>
                <a:srgbClr val="0077E3"/>
              </a:solidFill>
            </a:endParaRPr>
          </a:p>
          <a:p>
            <a:pPr marL="361950" indent="-361950">
              <a:buClr>
                <a:srgbClr val="0077E3"/>
              </a:buClr>
              <a:buSzPct val="120000"/>
              <a:buFont typeface="Arial" pitchFamily="34" charset="0"/>
              <a:buChar char="•"/>
              <a:defRPr/>
            </a:pPr>
            <a:r>
              <a:rPr lang="en-US" dirty="0"/>
              <a:t>Undercoat</a:t>
            </a:r>
            <a:endParaRPr lang="en-US" dirty="0">
              <a:solidFill>
                <a:srgbClr val="0077E3"/>
              </a:solidFill>
            </a:endParaRPr>
          </a:p>
          <a:p>
            <a:pPr marL="361950" indent="-361950">
              <a:buClr>
                <a:srgbClr val="0077E3"/>
              </a:buClr>
              <a:buSzPct val="120000"/>
              <a:buFont typeface="Arial" pitchFamily="34" charset="0"/>
              <a:buChar char="•"/>
              <a:defRPr/>
            </a:pPr>
            <a:r>
              <a:rPr lang="en-US" dirty="0"/>
              <a:t>Primer</a:t>
            </a:r>
            <a:endParaRPr lang="en-US" dirty="0">
              <a:solidFill>
                <a:srgbClr val="0077E3"/>
              </a:solidFill>
            </a:endParaRPr>
          </a:p>
          <a:p>
            <a:pPr marL="361950" indent="-361950">
              <a:buClr>
                <a:srgbClr val="0077E3"/>
              </a:buClr>
              <a:buSzPct val="120000"/>
              <a:buFont typeface="Arial" pitchFamily="34" charset="0"/>
              <a:buChar char="•"/>
              <a:defRPr/>
            </a:pPr>
            <a:r>
              <a:rPr lang="en-US" dirty="0"/>
              <a:t>Satin</a:t>
            </a:r>
            <a:endParaRPr lang="en-US" dirty="0">
              <a:solidFill>
                <a:srgbClr val="0077E3"/>
              </a:solidFill>
            </a:endParaRPr>
          </a:p>
          <a:p>
            <a:pPr marL="361950" indent="-361950">
              <a:buClr>
                <a:srgbClr val="0077E3"/>
              </a:buClr>
              <a:buSzPct val="120000"/>
              <a:buFont typeface="Arial" pitchFamily="34" charset="0"/>
              <a:buChar char="•"/>
              <a:defRPr/>
            </a:pPr>
            <a:r>
              <a:rPr lang="en-US" dirty="0"/>
              <a:t>Eggshell</a:t>
            </a:r>
          </a:p>
          <a:p>
            <a:pPr marL="361950" indent="-361950">
              <a:buClr>
                <a:srgbClr val="0077E3"/>
              </a:buClr>
              <a:buSzPct val="120000"/>
              <a:defRPr/>
            </a:pPr>
            <a:endParaRPr lang="en-US" dirty="0">
              <a:solidFill>
                <a:srgbClr val="000000"/>
              </a:solidFill>
            </a:endParaRPr>
          </a:p>
          <a:p>
            <a:pPr>
              <a:defRPr/>
            </a:pPr>
            <a:endParaRPr lang="en-US" b="1" dirty="0"/>
          </a:p>
          <a:p>
            <a:pPr lvl="3">
              <a:defRPr/>
            </a:pPr>
            <a:endParaRPr lang="en-US" dirty="0"/>
          </a:p>
          <a:p>
            <a:pPr marL="0" indent="0"/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Water-based paints: new technology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00808"/>
            <a:ext cx="7571184" cy="4059192"/>
          </a:xfrm>
        </p:spPr>
        <p:txBody>
          <a:bodyPr/>
          <a:lstStyle/>
          <a:p>
            <a:r>
              <a:rPr lang="en-GB" b="1" dirty="0"/>
              <a:t>As you may have noticed, oil-based coatings have water-based alternatives.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Water-based coatings have less of an impact on the environment.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Water-based coating have a lower </a:t>
            </a:r>
            <a:r>
              <a:rPr lang="en-GB" b="1" dirty="0"/>
              <a:t>VOC</a:t>
            </a:r>
            <a:r>
              <a:rPr lang="en-GB" dirty="0"/>
              <a:t> content and are generally considered more sustainable.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Many countries have banned oil-based paints completely.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Millions of pounds have been spent on their development.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b="1" dirty="0"/>
              <a:t>There are advantages and disadvantages to both types.</a:t>
            </a:r>
          </a:p>
        </p:txBody>
      </p:sp>
      <p:pic>
        <p:nvPicPr>
          <p:cNvPr id="4" name="Picture 2" descr="Green Earth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7092280" y="1934986"/>
            <a:ext cx="1696097" cy="1728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686800" cy="382588"/>
          </a:xfrm>
        </p:spPr>
        <p:txBody>
          <a:bodyPr/>
          <a:lstStyle/>
          <a:p>
            <a:r>
              <a:rPr lang="en-GB" sz="2800" dirty="0"/>
              <a:t>Water-based paints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229600" cy="4131200"/>
          </a:xfrm>
        </p:spPr>
        <p:txBody>
          <a:bodyPr/>
          <a:lstStyle/>
          <a:p>
            <a:r>
              <a:rPr lang="en-GB" b="1" dirty="0"/>
              <a:t>ADVANTAGES:</a:t>
            </a:r>
          </a:p>
          <a:p>
            <a:pPr marL="628650" indent="-628650">
              <a:buClr>
                <a:srgbClr val="000000"/>
              </a:buClr>
              <a:buSzPct val="170000"/>
              <a:buFont typeface="Wingdings" pitchFamily="2" charset="2"/>
              <a:buChar char=""/>
            </a:pPr>
            <a:r>
              <a:rPr lang="en-GB" dirty="0"/>
              <a:t>Quick drying</a:t>
            </a:r>
          </a:p>
          <a:p>
            <a:pPr marL="628650" indent="-628650">
              <a:buClr>
                <a:srgbClr val="000000"/>
              </a:buClr>
              <a:buSzPct val="170000"/>
              <a:buFont typeface="Wingdings" pitchFamily="2" charset="2"/>
              <a:buChar char=""/>
            </a:pPr>
            <a:r>
              <a:rPr lang="en-GB" dirty="0"/>
              <a:t>Low odour/sustainable / kinder to the environment</a:t>
            </a:r>
          </a:p>
          <a:p>
            <a:pPr marL="628650" indent="-628650">
              <a:buClr>
                <a:srgbClr val="000000"/>
              </a:buClr>
              <a:buSzPct val="170000"/>
              <a:buFont typeface="Wingdings" pitchFamily="2" charset="2"/>
              <a:buChar char=""/>
            </a:pPr>
            <a:r>
              <a:rPr lang="en-GB" dirty="0"/>
              <a:t>Non/slower yellowing</a:t>
            </a:r>
          </a:p>
          <a:p>
            <a:r>
              <a:rPr lang="en-GB" b="1" dirty="0"/>
              <a:t>DISADVANTAGES:</a:t>
            </a:r>
          </a:p>
          <a:p>
            <a:pPr marL="628650" indent="-628650">
              <a:buClr>
                <a:srgbClr val="000000"/>
              </a:buClr>
              <a:buSzPct val="170000"/>
              <a:buFont typeface="Wingdings" pitchFamily="2" charset="2"/>
              <a:buChar char="L"/>
            </a:pPr>
            <a:r>
              <a:rPr lang="en-GB" dirty="0"/>
              <a:t>Often not as durable as oil-based</a:t>
            </a:r>
          </a:p>
          <a:p>
            <a:pPr marL="628650" indent="-628650">
              <a:buClr>
                <a:srgbClr val="000000"/>
              </a:buClr>
              <a:buSzPct val="170000"/>
              <a:buFont typeface="Wingdings" pitchFamily="2" charset="2"/>
              <a:buChar char="L"/>
            </a:pPr>
            <a:r>
              <a:rPr lang="en-GB" dirty="0"/>
              <a:t>Brush marks don't flow out due to the paint drying too quickly</a:t>
            </a:r>
          </a:p>
          <a:p>
            <a:pPr marL="628650" indent="-628650">
              <a:buClr>
                <a:srgbClr val="000000"/>
              </a:buClr>
              <a:buSzPct val="170000"/>
              <a:buFont typeface="Wingdings" pitchFamily="2" charset="2"/>
              <a:buChar char="L"/>
            </a:pPr>
            <a:r>
              <a:rPr lang="en-GB" dirty="0"/>
              <a:t>Sheen level is not as deep compared to oil-based gloss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Oil-based paints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b="1" dirty="0"/>
              <a:t>ADVANTAGES:</a:t>
            </a:r>
          </a:p>
          <a:p>
            <a:pPr marL="715963" indent="-715963">
              <a:buClr>
                <a:srgbClr val="000000"/>
              </a:buClr>
              <a:buSzPct val="160000"/>
              <a:buFont typeface="Wingdings" pitchFamily="2" charset="2"/>
              <a:buChar char=""/>
            </a:pPr>
            <a:r>
              <a:rPr lang="en-GB" dirty="0"/>
              <a:t>The paint film is often harder and more durable</a:t>
            </a:r>
          </a:p>
          <a:p>
            <a:pPr marL="715963" indent="-715963">
              <a:buClr>
                <a:srgbClr val="000000"/>
              </a:buClr>
              <a:buSzPct val="160000"/>
              <a:buFont typeface="Wingdings" pitchFamily="2" charset="2"/>
              <a:buChar char=""/>
            </a:pPr>
            <a:r>
              <a:rPr lang="en-GB" dirty="0"/>
              <a:t>Brush marks flow out</a:t>
            </a:r>
          </a:p>
          <a:p>
            <a:pPr marL="715963" indent="-715963">
              <a:buClr>
                <a:srgbClr val="000000"/>
              </a:buClr>
              <a:buSzPct val="160000"/>
              <a:buFont typeface="Wingdings" pitchFamily="2" charset="2"/>
              <a:buChar char=""/>
            </a:pPr>
            <a:r>
              <a:rPr lang="en-GB" dirty="0"/>
              <a:t>Deep sheen compared to water based gloss</a:t>
            </a:r>
          </a:p>
          <a:p>
            <a:r>
              <a:rPr lang="en-GB" b="1" dirty="0"/>
              <a:t>DISADVANTAGES:</a:t>
            </a:r>
          </a:p>
          <a:p>
            <a:pPr indent="715963">
              <a:buClr>
                <a:schemeClr val="tx1"/>
              </a:buClr>
              <a:buSzPct val="170000"/>
              <a:buFont typeface="Wingdings" pitchFamily="2" charset="2"/>
              <a:buChar char="L"/>
            </a:pPr>
            <a:r>
              <a:rPr lang="en-GB" dirty="0"/>
              <a:t>Slow drying</a:t>
            </a:r>
          </a:p>
          <a:p>
            <a:pPr indent="715963">
              <a:buClr>
                <a:schemeClr val="tx1"/>
              </a:buClr>
              <a:buSzPct val="170000"/>
              <a:buFont typeface="Wingdings" pitchFamily="2" charset="2"/>
              <a:buChar char="L"/>
            </a:pPr>
            <a:r>
              <a:rPr lang="en-GB" dirty="0"/>
              <a:t>Yellowing/discoloration of the paint film</a:t>
            </a:r>
          </a:p>
          <a:p>
            <a:pPr indent="715963">
              <a:buClr>
                <a:schemeClr val="tx1"/>
              </a:buClr>
              <a:buSzPct val="170000"/>
              <a:buFont typeface="Wingdings" pitchFamily="2" charset="2"/>
              <a:buChar char="L"/>
            </a:pPr>
            <a:r>
              <a:rPr lang="en-GB" dirty="0"/>
              <a:t>Strong odour/not sustainable, less kind to the environment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The five sheen levels of paint</a:t>
            </a:r>
            <a:endParaRPr lang="en-US" sz="2800" b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56792"/>
            <a:ext cx="8229600" cy="4203208"/>
          </a:xfrm>
        </p:spPr>
        <p:txBody>
          <a:bodyPr/>
          <a:lstStyle/>
          <a:p>
            <a:pPr lvl="2">
              <a:spcBef>
                <a:spcPts val="1800"/>
              </a:spcBef>
              <a:spcAft>
                <a:spcPts val="4200"/>
              </a:spcAft>
              <a:defRPr/>
            </a:pPr>
            <a:r>
              <a:rPr lang="en-US" sz="2000" b="1" dirty="0"/>
              <a:t>How shiny a paint is, or the ‘sheen level’ depends on the type and ratio of the ingredients in the paint.</a:t>
            </a:r>
          </a:p>
          <a:p>
            <a:pPr marL="361950" lvl="2" defTabSz="180975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defRPr/>
            </a:pPr>
            <a:r>
              <a:rPr lang="en-US" sz="2000" b="1" dirty="0"/>
              <a:t>Matt                                       </a:t>
            </a:r>
            <a:r>
              <a:rPr lang="en-US" sz="2400" b="1" dirty="0"/>
              <a:t>LOW SHEEN</a:t>
            </a:r>
          </a:p>
          <a:p>
            <a:pPr marL="361950" lvl="2" defTabSz="180975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defRPr/>
            </a:pPr>
            <a:r>
              <a:rPr lang="en-US" sz="2000" b="1" dirty="0"/>
              <a:t>Eggshell</a:t>
            </a:r>
          </a:p>
          <a:p>
            <a:pPr marL="361950" lvl="2" defTabSz="180975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defRPr/>
            </a:pPr>
            <a:r>
              <a:rPr lang="en-US" sz="2000" b="1" dirty="0"/>
              <a:t>Silk</a:t>
            </a:r>
          </a:p>
          <a:p>
            <a:pPr marL="361950" lvl="2" defTabSz="180975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defRPr/>
            </a:pPr>
            <a:r>
              <a:rPr lang="en-US" sz="2000" b="1" dirty="0"/>
              <a:t>Satin</a:t>
            </a:r>
          </a:p>
          <a:p>
            <a:pPr marL="361950" lvl="2" defTabSz="180975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defRPr/>
            </a:pPr>
            <a:r>
              <a:rPr lang="en-US" sz="2000" b="1" dirty="0"/>
              <a:t>Gloss                                    </a:t>
            </a:r>
            <a:r>
              <a:rPr lang="en-US" sz="2400" b="1" dirty="0"/>
              <a:t>HIGH SHEEN</a:t>
            </a:r>
          </a:p>
        </p:txBody>
      </p:sp>
      <p:sp>
        <p:nvSpPr>
          <p:cNvPr id="4" name="Down Arrow 3"/>
          <p:cNvSpPr/>
          <p:nvPr/>
        </p:nvSpPr>
        <p:spPr>
          <a:xfrm>
            <a:off x="3995936" y="3140968"/>
            <a:ext cx="1800200" cy="1800200"/>
          </a:xfrm>
          <a:prstGeom prst="downArrow">
            <a:avLst/>
          </a:prstGeom>
          <a:blipFill>
            <a:blip r:embed="rId3"/>
            <a:tile tx="0" ty="0" sx="100000" sy="100000" flip="none" algn="tl"/>
          </a:blipFill>
          <a:effectLst>
            <a:outerShdw blurRad="190500" dist="101600" dir="18900000" sx="103000" sy="103000" algn="bl" rotWithShape="0">
              <a:prstClr val="black">
                <a:alpha val="17000"/>
              </a:prst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Emulsion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8229600" cy="3987184"/>
          </a:xfrm>
        </p:spPr>
        <p:txBody>
          <a:bodyPr/>
          <a:lstStyle/>
          <a:p>
            <a:pPr marL="361950" indent="-361950">
              <a:buClr>
                <a:srgbClr val="0077E3"/>
              </a:buClr>
              <a:buSzPct val="122000"/>
            </a:pPr>
            <a:r>
              <a:rPr lang="en-GB" b="1" dirty="0"/>
              <a:t>A common water-based paint, used on ceilings and walls.</a:t>
            </a:r>
          </a:p>
          <a:p>
            <a:pPr marL="361950" indent="-361950">
              <a:buClr>
                <a:srgbClr val="0077E3"/>
              </a:buClr>
              <a:buSzPct val="122000"/>
            </a:pPr>
            <a:r>
              <a:rPr lang="en-GB" dirty="0"/>
              <a:t>There are three sheen levels:</a:t>
            </a:r>
          </a:p>
          <a:p>
            <a:pPr marL="457200" indent="-457200">
              <a:buClr>
                <a:srgbClr val="000000"/>
              </a:buClr>
              <a:buSzPct val="122000"/>
              <a:buFont typeface="+mj-lt"/>
              <a:buAutoNum type="arabicPeriod"/>
            </a:pPr>
            <a:r>
              <a:rPr lang="en-GB" dirty="0"/>
              <a:t>Matt</a:t>
            </a:r>
          </a:p>
          <a:p>
            <a:pPr marL="457200" indent="-457200">
              <a:buClr>
                <a:srgbClr val="000000"/>
              </a:buClr>
              <a:buSzPct val="122000"/>
              <a:buFont typeface="+mj-lt"/>
              <a:buAutoNum type="arabicPeriod"/>
            </a:pPr>
            <a:r>
              <a:rPr lang="en-GB" dirty="0"/>
              <a:t>Mid/soft sheen</a:t>
            </a:r>
          </a:p>
          <a:p>
            <a:pPr marL="457200" indent="-457200">
              <a:buClr>
                <a:srgbClr val="000000"/>
              </a:buClr>
              <a:buSzPct val="122000"/>
              <a:buFont typeface="+mj-lt"/>
              <a:buAutoNum type="arabicPeriod"/>
            </a:pPr>
            <a:r>
              <a:rPr lang="en-GB" dirty="0"/>
              <a:t>Silk</a:t>
            </a:r>
          </a:p>
          <a:p>
            <a:pPr marL="361950" indent="-361950">
              <a:buClr>
                <a:srgbClr val="0077E3"/>
              </a:buClr>
              <a:buSzPct val="122000"/>
              <a:buFont typeface="Arial" panose="020B0604020202020204" pitchFamily="34" charset="0"/>
              <a:buChar char="•"/>
            </a:pPr>
            <a:r>
              <a:rPr lang="en-GB" dirty="0"/>
              <a:t>The higher the sheen level, the easier the surface is to wipe clean.</a:t>
            </a:r>
          </a:p>
          <a:p>
            <a:pPr marL="361950" indent="-361950">
              <a:buClr>
                <a:srgbClr val="0077E3"/>
              </a:buClr>
              <a:buSzPct val="122000"/>
              <a:buFont typeface="Arial" panose="020B0604020202020204" pitchFamily="34" charset="0"/>
              <a:buChar char="•"/>
            </a:pPr>
            <a:r>
              <a:rPr lang="en-GB" dirty="0"/>
              <a:t>Applied by brush, roller or spray.</a:t>
            </a:r>
          </a:p>
          <a:p>
            <a:pPr marL="361950" indent="-361950">
              <a:buClr>
                <a:srgbClr val="0077E3"/>
              </a:buClr>
              <a:buSzPct val="122000"/>
            </a:pPr>
            <a:endParaRPr lang="en-GB" dirty="0"/>
          </a:p>
        </p:txBody>
      </p:sp>
      <p:pic>
        <p:nvPicPr>
          <p:cNvPr id="8196" name="Picture 4" descr="Dulux Trade Vinyl Mat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1920" y="2492896"/>
            <a:ext cx="1812032" cy="1812033"/>
          </a:xfrm>
          <a:prstGeom prst="rect">
            <a:avLst/>
          </a:prstGeom>
          <a:noFill/>
        </p:spPr>
      </p:pic>
      <p:pic>
        <p:nvPicPr>
          <p:cNvPr id="8198" name="Picture 6" descr="Dulux Trade Vinyl Soft Shee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6096" y="2492896"/>
            <a:ext cx="1728192" cy="1728192"/>
          </a:xfrm>
          <a:prstGeom prst="rect">
            <a:avLst/>
          </a:prstGeom>
          <a:noFill/>
        </p:spPr>
      </p:pic>
      <p:pic>
        <p:nvPicPr>
          <p:cNvPr id="8200" name="Picture 8" descr="Dulux Trade Vinyl Silk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20272" y="2492896"/>
            <a:ext cx="1872208" cy="1728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2350</TotalTime>
  <Words>888</Words>
  <Application>Microsoft Office PowerPoint</Application>
  <PresentationFormat>On-screen Show (4:3)</PresentationFormat>
  <Paragraphs>126</Paragraphs>
  <Slides>18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Lucida Grande</vt:lpstr>
      <vt:lpstr>Times New Roman</vt:lpstr>
      <vt:lpstr>Wingdings</vt:lpstr>
      <vt:lpstr>Default Design</vt:lpstr>
      <vt:lpstr> PowerPoint 11: Paint materials</vt:lpstr>
      <vt:lpstr>Types of paint</vt:lpstr>
      <vt:lpstr>Common water-based paints</vt:lpstr>
      <vt:lpstr>Common oil/solvent-based paints</vt:lpstr>
      <vt:lpstr>Water-based paints: new technology</vt:lpstr>
      <vt:lpstr>Water-based paints</vt:lpstr>
      <vt:lpstr>Oil-based paints</vt:lpstr>
      <vt:lpstr>The five sheen levels of paint</vt:lpstr>
      <vt:lpstr>Emulsion</vt:lpstr>
      <vt:lpstr>Contract matt emulsion</vt:lpstr>
      <vt:lpstr>Oil and water-based primers</vt:lpstr>
      <vt:lpstr>Some common primers</vt:lpstr>
      <vt:lpstr>Oil and water-based undercoat</vt:lpstr>
      <vt:lpstr>Water and oil-based satin and eggshell</vt:lpstr>
      <vt:lpstr>Oil and water-based gloss</vt:lpstr>
      <vt:lpstr>Varnishes</vt:lpstr>
      <vt:lpstr>How paint is made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213</cp:revision>
  <dcterms:created xsi:type="dcterms:W3CDTF">2013-05-28T00:38:54Z</dcterms:created>
  <dcterms:modified xsi:type="dcterms:W3CDTF">2021-02-08T17:10:19Z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