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20"/>
  </p:notesMasterIdLst>
  <p:handoutMasterIdLst>
    <p:handoutMasterId r:id="rId21"/>
  </p:handoutMasterIdLst>
  <p:sldIdLst>
    <p:sldId id="339" r:id="rId5"/>
    <p:sldId id="328" r:id="rId6"/>
    <p:sldId id="331" r:id="rId7"/>
    <p:sldId id="332" r:id="rId8"/>
    <p:sldId id="333" r:id="rId9"/>
    <p:sldId id="334" r:id="rId10"/>
    <p:sldId id="336" r:id="rId11"/>
    <p:sldId id="337" r:id="rId12"/>
    <p:sldId id="344" r:id="rId13"/>
    <p:sldId id="345" r:id="rId14"/>
    <p:sldId id="341" r:id="rId15"/>
    <p:sldId id="342" r:id="rId16"/>
    <p:sldId id="343" r:id="rId17"/>
    <p:sldId id="338" r:id="rId18"/>
    <p:sldId id="267" r:id="rId19"/>
  </p:sldIdLst>
  <p:sldSz cx="9144000" cy="6858000" type="screen4x3"/>
  <p:notesSz cx="6858000" cy="9144000"/>
  <p:custDataLst>
    <p:tags r:id="rId2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2430" autoAdjust="0"/>
  </p:normalViewPr>
  <p:slideViewPr>
    <p:cSldViewPr showGuides="1">
      <p:cViewPr varScale="1">
        <p:scale>
          <a:sx n="105" d="100"/>
          <a:sy n="105" d="100"/>
        </p:scale>
        <p:origin x="139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15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8: Painting tools and equipment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110 volt equipment</a:t>
            </a:r>
          </a:p>
        </p:txBody>
      </p:sp>
      <p:pic>
        <p:nvPicPr>
          <p:cNvPr id="1026" name="Picture 2" descr="Draper 31264 230-110 V Portable Site Tra- Buy Online in Cambodia at  Desertca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1556792"/>
            <a:ext cx="2520280" cy="2520280"/>
          </a:xfrm>
          <a:prstGeom prst="rect">
            <a:avLst/>
          </a:prstGeom>
          <a:noFill/>
        </p:spPr>
      </p:pic>
      <p:pic>
        <p:nvPicPr>
          <p:cNvPr id="1030" name="Picture 6" descr="Draper 59851 110-Volt 16 amp BS-Approved Plug for 110-Volt Extension Cable:  Amazon.co.uk: DIY &amp; Tool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772405">
            <a:off x="797920" y="4241516"/>
            <a:ext cx="2130696" cy="1216974"/>
          </a:xfrm>
          <a:prstGeom prst="rect">
            <a:avLst/>
          </a:prstGeom>
          <a:noFill/>
        </p:spPr>
      </p:pic>
      <p:pic>
        <p:nvPicPr>
          <p:cNvPr id="1032" name="Picture 8" descr="10 KVA Continuously Rated Single Phase Site 10KVA Transformer Input 240 Volt/Output  110 Vol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112" y="2060848"/>
            <a:ext cx="3024336" cy="3317777"/>
          </a:xfrm>
          <a:prstGeom prst="rect">
            <a:avLst/>
          </a:prstGeom>
          <a:noFill/>
        </p:spPr>
      </p:pic>
      <p:pic>
        <p:nvPicPr>
          <p:cNvPr id="10" name="Picture 12" descr="10m 110 Volt Extension Lead | 16 Amp Extension Cables | Power Solutions"/>
          <p:cNvPicPr>
            <a:picLocks noChangeAspect="1" noChangeArrowheads="1"/>
          </p:cNvPicPr>
          <p:nvPr/>
        </p:nvPicPr>
        <p:blipFill>
          <a:blip r:embed="rId5"/>
          <a:srcRect t="20573" b="25054"/>
          <a:stretch>
            <a:fillRect/>
          </a:stretch>
        </p:blipFill>
        <p:spPr bwMode="auto">
          <a:xfrm rot="4543887">
            <a:off x="2306399" y="2495430"/>
            <a:ext cx="4164864" cy="2472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Hot air heat gun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A modern alternative to cartridge gas torches.</a:t>
            </a:r>
          </a:p>
          <a:p>
            <a:r>
              <a:rPr lang="en-GB" b="1" dirty="0">
                <a:solidFill>
                  <a:srgbClr val="0077E3"/>
                </a:solidFill>
              </a:rPr>
              <a:t>Advantages: 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/>
              <a:t>less likely to cause a fire</a:t>
            </a:r>
          </a:p>
          <a:p>
            <a:pPr marL="361950" indent="-361950">
              <a:buClr>
                <a:srgbClr val="0077E3"/>
              </a:buClr>
              <a:buSzPct val="122000"/>
              <a:buFont typeface="Arial" pitchFamily="34" charset="0"/>
              <a:buChar char="•"/>
            </a:pPr>
            <a:r>
              <a:rPr lang="en-GB" dirty="0"/>
              <a:t>less likely to scorch the wood</a:t>
            </a:r>
          </a:p>
          <a:p>
            <a:r>
              <a:rPr lang="en-GB" b="1" dirty="0">
                <a:solidFill>
                  <a:srgbClr val="0077E3"/>
                </a:solidFill>
              </a:rPr>
              <a:t>Disadvantages: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requires an electrical supply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GB" dirty="0"/>
              <a:t>slower than gas</a:t>
            </a:r>
          </a:p>
          <a:p>
            <a:endParaRPr lang="en-GB" b="1" dirty="0"/>
          </a:p>
        </p:txBody>
      </p:sp>
      <p:pic>
        <p:nvPicPr>
          <p:cNvPr id="4" name="Picture 6" descr="Image result for hot air gu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1988840"/>
            <a:ext cx="3935338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estoolcdn.azureedge.net/productmedia/Images/jpg_large/64025030-23b9-11e9-80f7-005056b31774_400_267.jpg"/>
          <p:cNvPicPr>
            <a:picLocks noChangeAspect="1" noChangeArrowheads="1"/>
          </p:cNvPicPr>
          <p:nvPr/>
        </p:nvPicPr>
        <p:blipFill>
          <a:blip r:embed="rId2"/>
          <a:srcRect l="14894" r="17021"/>
          <a:stretch>
            <a:fillRect/>
          </a:stretch>
        </p:blipFill>
        <p:spPr bwMode="auto">
          <a:xfrm>
            <a:off x="2915816" y="3284984"/>
            <a:ext cx="3312368" cy="254317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Powered abrading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Mechanical abrading is becoming popular with the introduction of ‘dust free’ abrading which uses special abrasive pads.</a:t>
            </a:r>
          </a:p>
          <a:p>
            <a:pPr>
              <a:lnSpc>
                <a:spcPct val="150000"/>
              </a:lnSpc>
            </a:pPr>
            <a:r>
              <a:rPr lang="en-US" dirty="0"/>
              <a:t>These modern sanding units have a built-in vacuum unit, which lifts dust from the surface.</a:t>
            </a:r>
          </a:p>
          <a:p>
            <a:endParaRPr lang="en-GB" dirty="0"/>
          </a:p>
        </p:txBody>
      </p:sp>
      <p:pic>
        <p:nvPicPr>
          <p:cNvPr id="2058" name="Picture 10" descr="https://festoolcdn.azureedge.net/productmedia/Images/jpg_large/82b6bf3e-192e-11e7-80da-005056b31774_400_267.jpg"/>
          <p:cNvPicPr>
            <a:picLocks noChangeAspect="1" noChangeArrowheads="1"/>
          </p:cNvPicPr>
          <p:nvPr/>
        </p:nvPicPr>
        <p:blipFill>
          <a:blip r:embed="rId3"/>
          <a:srcRect l="8128"/>
          <a:stretch>
            <a:fillRect/>
          </a:stretch>
        </p:blipFill>
        <p:spPr bwMode="auto">
          <a:xfrm>
            <a:off x="6300192" y="4005064"/>
            <a:ext cx="2441848" cy="1774130"/>
          </a:xfrm>
          <a:prstGeom prst="rect">
            <a:avLst/>
          </a:prstGeom>
          <a:noFill/>
        </p:spPr>
      </p:pic>
      <p:pic>
        <p:nvPicPr>
          <p:cNvPr id="2062" name="Picture 14" descr="https://festoolcdn.azureedge.net/productmedia/Images/jpg_large/790b95dd-f575-11e5-80d7-005056b31774_400_26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560" y="3717032"/>
            <a:ext cx="2376264" cy="19461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>
                  <a:solidFill>
                    <a:schemeClr val="tx1"/>
                  </a:solidFill>
                </a:uFill>
              </a:rPr>
              <a:t>Power sanding extension</a:t>
            </a:r>
          </a:p>
        </p:txBody>
      </p:sp>
      <p:pic>
        <p:nvPicPr>
          <p:cNvPr id="6148" name="Picture 4" descr="Related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736" y="2348880"/>
            <a:ext cx="4824536" cy="3213632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useful items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Stanley knife for general use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Filling board to put mixed filler on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Buckets for holding water/rubbish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Sponges for use when washing down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Rags for wiping paint spots before they dry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Pliers/pincers to remove nails, pins, clips etc.</a:t>
            </a:r>
          </a:p>
          <a:p>
            <a:pPr marL="363538" indent="-363538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Screwdrivers: a selection of flat and Phillips heads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://www.caneadam.co.uk/content/images/thumbs/0001898_stanley-professional-filling-knife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034892">
            <a:off x="6163340" y="3796205"/>
            <a:ext cx="1944687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Stripping knife / scraper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en-US" sz="2400" b="1" dirty="0"/>
              <a:t>Description: </a:t>
            </a:r>
            <a:r>
              <a:rPr lang="en-US" sz="2400" dirty="0"/>
              <a:t>Stripping knives have stiff blades. The best quality knives have hardwood handles. </a:t>
            </a:r>
          </a:p>
          <a:p>
            <a:r>
              <a:rPr lang="en-US" sz="2400" b="1" dirty="0"/>
              <a:t>Uses: </a:t>
            </a:r>
            <a:r>
              <a:rPr lang="en-US" sz="2400" dirty="0"/>
              <a:t>Removing wallpaper, loose and flaking paint nibs and other surface defects.</a:t>
            </a:r>
          </a:p>
          <a:p>
            <a:r>
              <a:rPr lang="en-US" sz="2400" b="1" dirty="0"/>
              <a:t>Sizes: </a:t>
            </a:r>
            <a:r>
              <a:rPr lang="en-US" sz="2400" dirty="0"/>
              <a:t>25mm    50mm    75mm    100mm</a:t>
            </a:r>
          </a:p>
        </p:txBody>
      </p:sp>
      <p:pic>
        <p:nvPicPr>
          <p:cNvPr id="4" name="Picture 13" descr="Traditional Filling Kni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208252">
            <a:off x="3072814" y="4607089"/>
            <a:ext cx="29972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 descr="http://www-3.toolbox.co.uk/stanley-proscale-tang-filling-knife-00101606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165678">
            <a:off x="738829" y="3818850"/>
            <a:ext cx="1700907" cy="1946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s://encrypted-tbn2.gstatic.com/images?q=tbn:ANd9GcRITea1eaa3gqfDWzTN3Cf1lhTXPiMUOCqeCcaTmhAeZND4V1j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82950">
            <a:off x="5929216" y="3706096"/>
            <a:ext cx="2359025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Filling knives/blades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176464"/>
          </a:xfrm>
        </p:spPr>
        <p:txBody>
          <a:bodyPr/>
          <a:lstStyle/>
          <a:p>
            <a:r>
              <a:rPr lang="en-US" sz="2400" b="1" dirty="0"/>
              <a:t>Description: </a:t>
            </a:r>
            <a:r>
              <a:rPr lang="en-US" sz="2400" dirty="0"/>
              <a:t>Filling knives/blades have thin flexible blades to help apply filler. The best quality blades can bend through 90 degrees and spring back into shape.</a:t>
            </a:r>
          </a:p>
          <a:p>
            <a:r>
              <a:rPr lang="en-US" sz="2400" b="1" dirty="0"/>
              <a:t>Uses: </a:t>
            </a:r>
            <a:r>
              <a:rPr lang="en-US" sz="2400" dirty="0"/>
              <a:t>Applying various filling materials.</a:t>
            </a:r>
          </a:p>
          <a:p>
            <a:r>
              <a:rPr lang="en-US" sz="2400" b="1" dirty="0"/>
              <a:t>Sizes: </a:t>
            </a:r>
            <a:r>
              <a:rPr lang="en-US" sz="2400" dirty="0"/>
              <a:t>25mm    50mm     75mm    100mm</a:t>
            </a:r>
          </a:p>
          <a:p>
            <a:endParaRPr lang="en-US" dirty="0"/>
          </a:p>
        </p:txBody>
      </p:sp>
      <p:pic>
        <p:nvPicPr>
          <p:cNvPr id="5" name="Picture 2" descr="Image result for stripping knif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3717032"/>
            <a:ext cx="3168352" cy="2107816"/>
          </a:xfrm>
          <a:prstGeom prst="rect">
            <a:avLst/>
          </a:prstGeom>
          <a:noFill/>
        </p:spPr>
      </p:pic>
      <p:pic>
        <p:nvPicPr>
          <p:cNvPr id="1026" name="Picture 2" descr="d:\Users\User\Desktop\New folder (2)\20200524_1536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4005064"/>
            <a:ext cx="1474458" cy="202616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Buy Paper Hangers and Dust Brushes Online | MyPaintbrus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651911">
            <a:off x="6488803" y="3905643"/>
            <a:ext cx="1846171" cy="1846171"/>
          </a:xfrm>
          <a:prstGeom prst="rect">
            <a:avLst/>
          </a:prstGeom>
          <a:noFill/>
        </p:spPr>
      </p:pic>
      <p:pic>
        <p:nvPicPr>
          <p:cNvPr id="12292" name="Picture 4" descr="Perfection Dusting Brush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5936" y="3789040"/>
            <a:ext cx="1818604" cy="2146359"/>
          </a:xfrm>
          <a:prstGeom prst="rect">
            <a:avLst/>
          </a:prstGeom>
          <a:noFill/>
        </p:spPr>
      </p:pic>
      <p:pic>
        <p:nvPicPr>
          <p:cNvPr id="12290" name="Picture 2" descr="Kana Professional Dusting Brush 4&quot;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6430298">
            <a:off x="1287678" y="3817086"/>
            <a:ext cx="1947424" cy="19474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Dusting brushes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lvl="2">
              <a:defRPr/>
            </a:pPr>
            <a:r>
              <a:rPr lang="en-US" sz="2400" b="1" dirty="0"/>
              <a:t>Description: </a:t>
            </a:r>
            <a:r>
              <a:rPr lang="en-US" sz="2400" dirty="0"/>
              <a:t>Similar to a paint brush with either pure bristle, or synthetic (manmade) filaments.</a:t>
            </a:r>
          </a:p>
          <a:p>
            <a:pPr lvl="2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/>
          </a:p>
          <a:p>
            <a:pPr lvl="2">
              <a:defRPr/>
            </a:pPr>
            <a:r>
              <a:rPr lang="en-US" sz="2400" b="1" dirty="0"/>
              <a:t>Uses:  </a:t>
            </a:r>
            <a:r>
              <a:rPr lang="en-US" sz="2400" dirty="0"/>
              <a:t>An important piece of equipment to remove dust and general debris from a surface before painting.</a:t>
            </a:r>
          </a:p>
          <a:p>
            <a:pPr lvl="2">
              <a:defRPr/>
            </a:pPr>
            <a:endParaRPr lang="en-US" sz="2400" b="1" dirty="0"/>
          </a:p>
          <a:p>
            <a:pPr lvl="2">
              <a:defRPr/>
            </a:pPr>
            <a:r>
              <a:rPr lang="en-US" sz="2400" b="1" dirty="0"/>
              <a:t>Sizes: </a:t>
            </a:r>
            <a:r>
              <a:rPr lang="en-US" sz="2400" dirty="0"/>
              <a:t>Normally </a:t>
            </a:r>
            <a:r>
              <a:rPr lang="en-US" sz="2400" dirty="0" err="1"/>
              <a:t>75mm</a:t>
            </a:r>
            <a:r>
              <a:rPr lang="en-US" sz="2400" dirty="0"/>
              <a:t> or (100mm)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Stanley 0-58-930 Dynagrip Nail Punch Set 3 Piece"/>
          <p:cNvPicPr>
            <a:picLocks noChangeAspect="1" noChangeArrowheads="1"/>
          </p:cNvPicPr>
          <p:nvPr/>
        </p:nvPicPr>
        <p:blipFill>
          <a:blip r:embed="rId2"/>
          <a:srcRect t="18295" b="18980"/>
          <a:stretch>
            <a:fillRect/>
          </a:stretch>
        </p:blipFill>
        <p:spPr bwMode="auto">
          <a:xfrm>
            <a:off x="3275856" y="4077072"/>
            <a:ext cx="2755181" cy="17281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Hammer and nail punches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312368"/>
          </a:xfrm>
        </p:spPr>
        <p:txBody>
          <a:bodyPr/>
          <a:lstStyle/>
          <a:p>
            <a:r>
              <a:rPr lang="en-US" sz="2400" b="1" dirty="0"/>
              <a:t>Description: </a:t>
            </a:r>
            <a:r>
              <a:rPr lang="en-US" sz="2400" dirty="0"/>
              <a:t>Nail punches are made from hardened metal to be able to withstand blows from a hammer.</a:t>
            </a:r>
          </a:p>
          <a:p>
            <a:r>
              <a:rPr lang="en-US" sz="2400" b="1" dirty="0"/>
              <a:t>Uses: </a:t>
            </a:r>
            <a:r>
              <a:rPr lang="en-US" sz="2400" dirty="0"/>
              <a:t>Used with a hammer to tap protruding nail heads back below the surface.</a:t>
            </a:r>
          </a:p>
          <a:p>
            <a:r>
              <a:rPr lang="en-US" sz="2400" b="1" dirty="0"/>
              <a:t>Sizes: </a:t>
            </a:r>
            <a:r>
              <a:rPr lang="en-GB" sz="2400" dirty="0"/>
              <a:t>1.6mm, 2.4mm, 3.2mm, 4mm and 4.8mm </a:t>
            </a:r>
          </a:p>
          <a:p>
            <a:endParaRPr lang="en-US" b="1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RTF Granville : Triangular Shave Hook : Scale Ta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71037">
            <a:off x="1545112" y="3354440"/>
            <a:ext cx="2440112" cy="2440112"/>
          </a:xfrm>
          <a:prstGeom prst="rect">
            <a:avLst/>
          </a:prstGeom>
          <a:noFill/>
        </p:spPr>
      </p:pic>
      <p:pic>
        <p:nvPicPr>
          <p:cNvPr id="9218" name="Picture 2" descr="https://www.hamiltondecoratingtools.co.uk/uploads/product-images/2081_x500x500xResizex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78579">
            <a:off x="4658912" y="3276618"/>
            <a:ext cx="3444313" cy="228702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Shave hooks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390588"/>
            <a:ext cx="7931224" cy="4304712"/>
          </a:xfrm>
        </p:spPr>
        <p:txBody>
          <a:bodyPr/>
          <a:lstStyle/>
          <a:p>
            <a:r>
              <a:rPr lang="en-US" sz="2400" b="1" dirty="0"/>
              <a:t>Description: </a:t>
            </a:r>
            <a:r>
              <a:rPr lang="en-US" sz="2400" dirty="0"/>
              <a:t>Not actually a hook, but a blade on a metal stem. </a:t>
            </a:r>
          </a:p>
          <a:p>
            <a:r>
              <a:rPr lang="en-US" sz="2400" b="1" dirty="0"/>
              <a:t>Uses: </a:t>
            </a:r>
            <a:r>
              <a:rPr lang="en-US" sz="2400" dirty="0"/>
              <a:t>Mostly used in the removal of paint coatings by heat or paint stripper.</a:t>
            </a:r>
          </a:p>
          <a:p>
            <a:r>
              <a:rPr lang="en-US" sz="2400" b="1" dirty="0"/>
              <a:t>Types: </a:t>
            </a:r>
            <a:r>
              <a:rPr lang="en-US" sz="2400" dirty="0"/>
              <a:t>Combination to access flat areas and </a:t>
            </a:r>
            <a:r>
              <a:rPr lang="en-US" sz="2400" dirty="0" err="1"/>
              <a:t>mouldings</a:t>
            </a:r>
            <a:r>
              <a:rPr lang="en-US" sz="2400" dirty="0"/>
              <a:t>. Triangular for flat surfaces only </a:t>
            </a:r>
          </a:p>
          <a:p>
            <a:endParaRPr lang="en-US" b="1" i="1" dirty="0">
              <a:solidFill>
                <a:srgbClr val="0077E3"/>
              </a:solidFill>
            </a:endParaRPr>
          </a:p>
          <a:p>
            <a:endParaRPr lang="en-US" b="1" dirty="0">
              <a:solidFill>
                <a:srgbClr val="0077E3"/>
              </a:solidFill>
            </a:endParaRPr>
          </a:p>
          <a:p>
            <a:pPr>
              <a:spcBef>
                <a:spcPts val="3000"/>
              </a:spcBef>
            </a:pPr>
            <a:r>
              <a:rPr lang="en-US" b="1" dirty="0">
                <a:solidFill>
                  <a:srgbClr val="0077E3"/>
                </a:solidFill>
              </a:rPr>
              <a:t>             Triangular                                     Combination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Makita CG100D 10.8v CXT Cordless Caulking Gun | Mastic / Sealant Guns"/>
          <p:cNvPicPr>
            <a:picLocks noChangeAspect="1" noChangeArrowheads="1"/>
          </p:cNvPicPr>
          <p:nvPr/>
        </p:nvPicPr>
        <p:blipFill>
          <a:blip r:embed="rId2"/>
          <a:srcRect b="15299"/>
          <a:stretch>
            <a:fillRect/>
          </a:stretch>
        </p:blipFill>
        <p:spPr bwMode="auto">
          <a:xfrm rot="1654385">
            <a:off x="5770150" y="3662560"/>
            <a:ext cx="2747555" cy="2012713"/>
          </a:xfrm>
          <a:prstGeom prst="rect">
            <a:avLst/>
          </a:prstGeom>
          <a:noFill/>
        </p:spPr>
      </p:pic>
      <p:pic>
        <p:nvPicPr>
          <p:cNvPr id="8194" name="Picture 2" descr="ProDec Advance PRCG11 Revolving Caulking Gun, Black, 400 ml ..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68450">
            <a:off x="1640998" y="4477480"/>
            <a:ext cx="3031786" cy="147951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Skeleton/caulking gun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7643192" cy="3987184"/>
          </a:xfrm>
        </p:spPr>
        <p:txBody>
          <a:bodyPr/>
          <a:lstStyle/>
          <a:p>
            <a:r>
              <a:rPr lang="en-US" b="1" dirty="0"/>
              <a:t>Description: </a:t>
            </a:r>
            <a:r>
              <a:rPr lang="en-US" dirty="0"/>
              <a:t>A handheld tool which holds tubes of decorator’s caulk, silicone and other flexible sealants</a:t>
            </a:r>
          </a:p>
          <a:p>
            <a:r>
              <a:rPr lang="en-US" b="1" dirty="0"/>
              <a:t>Uses: </a:t>
            </a:r>
            <a:r>
              <a:rPr lang="en-US" dirty="0"/>
              <a:t>To apply flexible fillers and sealants into cracks and gaps in skirting boards, architraves, coving and cornices.</a:t>
            </a:r>
          </a:p>
          <a:p>
            <a:r>
              <a:rPr lang="en-US" b="1" dirty="0"/>
              <a:t>Types: </a:t>
            </a:r>
            <a:r>
              <a:rPr lang="en-US" dirty="0"/>
              <a:t>Best quality skeleton/caulk guns are made of metal, Some are battery operated. </a:t>
            </a:r>
          </a:p>
          <a:p>
            <a:r>
              <a:rPr lang="en-US" b="1" dirty="0"/>
              <a:t>Sizes: </a:t>
            </a:r>
            <a:r>
              <a:rPr lang="en-US" dirty="0"/>
              <a:t>Two sizes, to accept 310 or </a:t>
            </a:r>
            <a:r>
              <a:rPr lang="en-US" dirty="0" err="1"/>
              <a:t>380ml</a:t>
            </a:r>
            <a:r>
              <a:rPr lang="en-US" dirty="0"/>
              <a:t> tubes.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osco 10&quot;/12&quot; Sanding Block - TWSB-2 | BTN Music U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717032"/>
            <a:ext cx="2312368" cy="2312368"/>
          </a:xfrm>
          <a:prstGeom prst="rect">
            <a:avLst/>
          </a:prstGeom>
          <a:noFill/>
        </p:spPr>
      </p:pic>
      <p:pic>
        <p:nvPicPr>
          <p:cNvPr id="7172" name="Picture 4" descr="Faithfull Rubber Sanding Block | Sanding Block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3608" y="3933056"/>
            <a:ext cx="1916832" cy="19168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Sanding blocks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3528392"/>
          </a:xfrm>
        </p:spPr>
        <p:txBody>
          <a:bodyPr/>
          <a:lstStyle/>
          <a:p>
            <a:r>
              <a:rPr lang="en-US" sz="2400" b="1" dirty="0"/>
              <a:t>Description: </a:t>
            </a:r>
            <a:r>
              <a:rPr lang="en-US" sz="2400" dirty="0"/>
              <a:t>Rectangular blocks which can be made for the task or cut from a piece of wood.</a:t>
            </a:r>
          </a:p>
          <a:p>
            <a:r>
              <a:rPr lang="en-US" sz="2400" b="1" dirty="0"/>
              <a:t>Uses: </a:t>
            </a:r>
            <a:r>
              <a:rPr lang="en-US" sz="2400" dirty="0"/>
              <a:t>To assist the decorator abrading a surface. The use of blocks can help produce a flatter surface quicker and using less effort.</a:t>
            </a:r>
          </a:p>
          <a:p>
            <a:r>
              <a:rPr lang="en-US" sz="2400" b="1" dirty="0"/>
              <a:t>Types: </a:t>
            </a:r>
            <a:r>
              <a:rPr lang="en-US" sz="2400" dirty="0"/>
              <a:t>Rubber, cork, or wood.</a:t>
            </a:r>
          </a:p>
          <a:p>
            <a:endParaRPr lang="en-US" b="1" dirty="0">
              <a:solidFill>
                <a:srgbClr val="0077E3"/>
              </a:solidFill>
            </a:endParaRPr>
          </a:p>
          <a:p>
            <a:endParaRPr lang="en-US" b="1" dirty="0">
              <a:solidFill>
                <a:srgbClr val="0077E3"/>
              </a:solidFill>
            </a:endParaRPr>
          </a:p>
          <a:p>
            <a:endParaRPr lang="en-US" dirty="0"/>
          </a:p>
        </p:txBody>
      </p:sp>
      <p:pic>
        <p:nvPicPr>
          <p:cNvPr id="7170" name="Picture 2" descr="https://www.buckandhickman.com/asset/medium/40/1_/b27c8f4591242d55ef261dd06d9d3e3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8144" y="3573016"/>
            <a:ext cx="2386236" cy="2386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sz="2400" dirty="0"/>
              <a:t>Power tools can often make a task easier and quicker. </a:t>
            </a:r>
          </a:p>
          <a:p>
            <a:r>
              <a:rPr lang="en-GB" sz="2400" dirty="0"/>
              <a:t>The main hazard with power tools, which will be identified in a </a:t>
            </a:r>
            <a:r>
              <a:rPr lang="en-GB" sz="2400" b="1" dirty="0"/>
              <a:t>risk assessment </a:t>
            </a:r>
            <a:r>
              <a:rPr lang="en-GB" sz="2400" dirty="0"/>
              <a:t>is an electric shock, which can be fatal.</a:t>
            </a:r>
          </a:p>
          <a:p>
            <a:r>
              <a:rPr lang="en-GB" sz="2400" dirty="0"/>
              <a:t>The reduce the impact of an electric shock all equipment should be 110 volt  and tested as required.</a:t>
            </a:r>
          </a:p>
          <a:p>
            <a:r>
              <a:rPr lang="en-GB" sz="2400" dirty="0"/>
              <a:t>A </a:t>
            </a:r>
            <a:r>
              <a:rPr lang="en-GB" sz="2400" b="1" dirty="0"/>
              <a:t>transformer</a:t>
            </a:r>
            <a:r>
              <a:rPr lang="en-GB" sz="2400" dirty="0"/>
              <a:t> will be required to reduce the voltage from 240 volts to 110.  </a:t>
            </a:r>
          </a:p>
          <a:p>
            <a:r>
              <a:rPr lang="en-GB" sz="2400" dirty="0"/>
              <a:t>All 110 volt equipment is coloured yellow and has different connections to 240 volt.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1641</TotalTime>
  <Words>615</Words>
  <Application>Microsoft Office PowerPoint</Application>
  <PresentationFormat>On-screen Show (4:3)</PresentationFormat>
  <Paragraphs>71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Lucida Grande</vt:lpstr>
      <vt:lpstr>Times New Roman</vt:lpstr>
      <vt:lpstr>Default Design</vt:lpstr>
      <vt:lpstr> PowerPoint 8: Painting tools and equipment</vt:lpstr>
      <vt:lpstr>Stripping knife / scraper</vt:lpstr>
      <vt:lpstr>Filling knives/blades</vt:lpstr>
      <vt:lpstr>Dusting brushes</vt:lpstr>
      <vt:lpstr>Hammer and nail punches </vt:lpstr>
      <vt:lpstr>Shave hooks</vt:lpstr>
      <vt:lpstr>Skeleton/caulking gun</vt:lpstr>
      <vt:lpstr>Sanding blocks</vt:lpstr>
      <vt:lpstr>Power tools</vt:lpstr>
      <vt:lpstr>110 volt equipment</vt:lpstr>
      <vt:lpstr>Hot air heat gun</vt:lpstr>
      <vt:lpstr>Powered abrading equipment</vt:lpstr>
      <vt:lpstr>Power sanding extension</vt:lpstr>
      <vt:lpstr>Other useful items 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195</cp:revision>
  <dcterms:created xsi:type="dcterms:W3CDTF">2013-05-28T00:38:54Z</dcterms:created>
  <dcterms:modified xsi:type="dcterms:W3CDTF">2021-02-08T14:01:40Z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