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4"/>
  </p:notesMasterIdLst>
  <p:handoutMasterIdLst>
    <p:handoutMasterId r:id="rId15"/>
  </p:handoutMasterIdLst>
  <p:sldIdLst>
    <p:sldId id="339" r:id="rId5"/>
    <p:sldId id="328" r:id="rId6"/>
    <p:sldId id="331" r:id="rId7"/>
    <p:sldId id="330" r:id="rId8"/>
    <p:sldId id="332" r:id="rId9"/>
    <p:sldId id="343" r:id="rId10"/>
    <p:sldId id="344" r:id="rId11"/>
    <p:sldId id="346" r:id="rId12"/>
    <p:sldId id="267" r:id="rId13"/>
  </p:sldIdLst>
  <p:sldSz cx="9144000" cy="6858000" type="screen4x3"/>
  <p:notesSz cx="6858000" cy="9144000"/>
  <p:custDataLst>
    <p:tags r:id="rId16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3377E3"/>
    <a:srgbClr val="B9DCFF"/>
    <a:srgbClr val="3399FF"/>
    <a:srgbClr val="000000"/>
    <a:srgbClr val="D2CBAE"/>
    <a:srgbClr val="DDD8C1"/>
    <a:srgbClr val="D9D9D9"/>
    <a:srgbClr val="E30613"/>
    <a:srgbClr val="D81E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891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9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2: Types of painting and decorating 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Domestic painting and decorating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4248000"/>
          </a:xfrm>
        </p:spPr>
        <p:txBody>
          <a:bodyPr/>
          <a:lstStyle/>
          <a:p>
            <a:pPr marL="0" indent="0"/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Domestic decorating refers to working in private properties.</a:t>
            </a:r>
          </a:p>
          <a:p>
            <a:pPr marL="0" indent="0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work is varied and </a:t>
            </a:r>
            <a:r>
              <a:rPr lang="en-US">
                <a:ea typeface="ＭＳ Ｐゴシック" pitchFamily="-105" charset="-128"/>
                <a:cs typeface="ＭＳ Ｐゴシック" pitchFamily="-105" charset="-128"/>
              </a:rPr>
              <a:t>often involves: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liaising directly with the customer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interior and exterior preparation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interior and exterior painting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applying decorative effects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wallpapering.</a:t>
            </a: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3" descr="C:\Users\User\AppData\Local\Temp\shutterstock_10840127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6302" y="3440695"/>
            <a:ext cx="3528392" cy="2356965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 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painting and decorating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628800"/>
            <a:ext cx="8676456" cy="4248000"/>
          </a:xfrm>
        </p:spPr>
        <p:txBody>
          <a:bodyPr/>
          <a:lstStyle/>
          <a:p>
            <a:r>
              <a:rPr lang="en-US" b="1" dirty="0"/>
              <a:t>Commercial painting and decorating refers to interior and exterior work carried out in the following: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new build properties (known as ‘site work’)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restaurants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offices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hotels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Banks.</a:t>
            </a:r>
          </a:p>
          <a:p>
            <a:r>
              <a:rPr lang="en-US" b="1" dirty="0"/>
              <a:t>Commercial work often has to be completed within very tight timescales.</a:t>
            </a:r>
          </a:p>
          <a:p>
            <a:endParaRPr lang="en-US" dirty="0"/>
          </a:p>
        </p:txBody>
      </p:sp>
      <p:pic>
        <p:nvPicPr>
          <p:cNvPr id="4" name="Picture 2" descr="C:\Users\User\AppData\Local\Temp\shutterstock_16518155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128" y="3068960"/>
            <a:ext cx="2808312" cy="1875952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Industrial painting and decorating 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0" lvl="3" indent="0">
              <a:lnSpc>
                <a:spcPct val="100000"/>
              </a:lnSpc>
              <a:buNone/>
              <a:defRPr/>
            </a:pPr>
            <a:r>
              <a:rPr lang="en-US" sz="2000" b="1" dirty="0"/>
              <a:t>Industrial painting is often done by specialist companies. A good  head for heights and physical fitness is essential. Industrial painters often work on the following structures: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en-US" sz="2000" dirty="0"/>
              <a:t>bridges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en-US" sz="2000" dirty="0"/>
              <a:t>electricity pylons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en-US" sz="2000" dirty="0"/>
              <a:t>steelwork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en-US" sz="2000" dirty="0"/>
              <a:t>oil rigs</a:t>
            </a:r>
          </a:p>
          <a:p>
            <a:pPr marL="363538" lvl="3" indent="-363538">
              <a:lnSpc>
                <a:spcPct val="150000"/>
              </a:lnSpc>
              <a:buSzPct val="120000"/>
              <a:defRPr/>
            </a:pPr>
            <a:r>
              <a:rPr lang="en-US" sz="2000" dirty="0"/>
              <a:t>roofs.</a:t>
            </a:r>
          </a:p>
          <a:p>
            <a:pPr marL="363538" lvl="3" indent="-363538">
              <a:lnSpc>
                <a:spcPct val="150000"/>
              </a:lnSpc>
              <a:buSzPct val="120000"/>
              <a:buNone/>
              <a:defRPr/>
            </a:pPr>
            <a:r>
              <a:rPr lang="en-US" sz="2000" dirty="0">
                <a:solidFill>
                  <a:srgbClr val="0077E3"/>
                </a:solidFill>
              </a:rPr>
              <a:t>                                   </a:t>
            </a:r>
            <a:r>
              <a:rPr lang="en-US" sz="1400" dirty="0">
                <a:solidFill>
                  <a:srgbClr val="0077E3"/>
                </a:solidFill>
              </a:rPr>
              <a:t> 		</a:t>
            </a:r>
            <a:r>
              <a:rPr lang="en-US" sz="1400" b="1" dirty="0">
                <a:solidFill>
                  <a:srgbClr val="0077E3"/>
                </a:solidFill>
              </a:rPr>
              <a:t>Bridge painters before health and safety regulations!</a:t>
            </a:r>
          </a:p>
          <a:p>
            <a:pPr marL="0" lvl="3" indent="0">
              <a:buNone/>
              <a:defRPr/>
            </a:pPr>
            <a:endParaRPr lang="en-US" sz="2000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6146" name="Picture 2" descr="Brooklyn Bridge Painters at about 250ft [1247x969] : AdrenalinePor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4432" y="2924944"/>
            <a:ext cx="3312368" cy="2571956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Heritage work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628800"/>
            <a:ext cx="8676456" cy="4248000"/>
          </a:xfrm>
        </p:spPr>
        <p:txBody>
          <a:bodyPr/>
          <a:lstStyle/>
          <a:p>
            <a:pPr lvl="2">
              <a:lnSpc>
                <a:spcPct val="100000"/>
              </a:lnSpc>
              <a:defRPr/>
            </a:pPr>
            <a:r>
              <a:rPr lang="en-US" sz="2000" b="1" dirty="0"/>
              <a:t>Heritage work is often carried out by specialists and involves the interior and exterior restoration of old buildings such as:</a:t>
            </a:r>
          </a:p>
          <a:p>
            <a:pPr lvl="2">
              <a:lnSpc>
                <a:spcPct val="100000"/>
              </a:lnSpc>
              <a:defRPr/>
            </a:pPr>
            <a:endParaRPr lang="en-US" sz="2000" b="1" dirty="0"/>
          </a:p>
          <a:p>
            <a:pPr marL="363538" lvl="2" indent="-363538">
              <a:lnSpc>
                <a:spcPct val="150000"/>
              </a:lnSpc>
              <a:buClr>
                <a:srgbClr val="0077E3"/>
              </a:buClr>
              <a:buSzPct val="121000"/>
              <a:buFont typeface="Arial" pitchFamily="34" charset="0"/>
              <a:buChar char="•"/>
              <a:defRPr/>
            </a:pPr>
            <a:r>
              <a:rPr lang="en-US" sz="2000" dirty="0"/>
              <a:t>stately homes</a:t>
            </a:r>
          </a:p>
          <a:p>
            <a:pPr marL="363538" lvl="2" indent="-363538">
              <a:lnSpc>
                <a:spcPct val="150000"/>
              </a:lnSpc>
              <a:buClr>
                <a:srgbClr val="0077E3"/>
              </a:buClr>
              <a:buSzPct val="121000"/>
              <a:buFont typeface="Arial" pitchFamily="34" charset="0"/>
              <a:buChar char="•"/>
              <a:defRPr/>
            </a:pPr>
            <a:r>
              <a:rPr lang="en-US" sz="2000" dirty="0"/>
              <a:t>listed buildings</a:t>
            </a:r>
          </a:p>
          <a:p>
            <a:pPr marL="363538" lvl="2" indent="-363538">
              <a:lnSpc>
                <a:spcPct val="150000"/>
              </a:lnSpc>
              <a:buClr>
                <a:srgbClr val="0077E3"/>
              </a:buClr>
              <a:buSzPct val="121000"/>
              <a:buFont typeface="Arial" pitchFamily="34" charset="0"/>
              <a:buChar char="•"/>
              <a:defRPr/>
            </a:pPr>
            <a:r>
              <a:rPr lang="en-US" sz="2000" dirty="0"/>
              <a:t>castles.</a:t>
            </a:r>
          </a:p>
          <a:p>
            <a:pPr marL="363538" lvl="2" indent="-363538">
              <a:lnSpc>
                <a:spcPct val="150000"/>
              </a:lnSpc>
              <a:buClr>
                <a:srgbClr val="0077E3"/>
              </a:buClr>
              <a:buSzPct val="121000"/>
              <a:buFont typeface="Arial" pitchFamily="34" charset="0"/>
              <a:buChar char="•"/>
              <a:defRPr/>
            </a:pPr>
            <a:endParaRPr lang="en-US" sz="2000" dirty="0"/>
          </a:p>
          <a:p>
            <a:pPr lvl="2">
              <a:lnSpc>
                <a:spcPct val="100000"/>
              </a:lnSpc>
              <a:buClr>
                <a:srgbClr val="0077E3"/>
              </a:buClr>
              <a:buSzPct val="121000"/>
              <a:defRPr/>
            </a:pPr>
            <a:r>
              <a:rPr lang="en-US" sz="2000" b="1" dirty="0"/>
              <a:t>Heritage work requires many different hand skills, a good eye for detail,  patience and a knowledge of traditional materials and techniques.  </a:t>
            </a:r>
          </a:p>
          <a:p>
            <a:pPr lvl="2">
              <a:defRPr/>
            </a:pPr>
            <a:endParaRPr lang="en-US" sz="2000" dirty="0"/>
          </a:p>
        </p:txBody>
      </p:sp>
      <p:pic>
        <p:nvPicPr>
          <p:cNvPr id="5122" name="Picture 2" descr="Frank Walker Before Aft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888" y="2708920"/>
            <a:ext cx="4130824" cy="1920834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82588"/>
          </a:xfrm>
        </p:spPr>
        <p:txBody>
          <a:bodyPr/>
          <a:lstStyle/>
          <a:p>
            <a:r>
              <a:rPr lang="en-GB" dirty="0"/>
              <a:t>Common interior house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40768"/>
            <a:ext cx="8229600" cy="441923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1)  </a:t>
            </a:r>
            <a:r>
              <a:rPr lang="en-GB" dirty="0"/>
              <a:t>Coving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2)  </a:t>
            </a:r>
            <a:r>
              <a:rPr lang="en-GB" dirty="0"/>
              <a:t>Frieze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3)  </a:t>
            </a:r>
            <a:r>
              <a:rPr lang="en-GB" dirty="0"/>
              <a:t>Picture rail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4)  </a:t>
            </a:r>
            <a:r>
              <a:rPr lang="en-GB" dirty="0"/>
              <a:t>Panel door &amp; frame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5)  </a:t>
            </a:r>
            <a:r>
              <a:rPr lang="en-GB" dirty="0"/>
              <a:t>Fanlight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6)  </a:t>
            </a:r>
            <a:r>
              <a:rPr lang="en-GB" dirty="0"/>
              <a:t>Dado rail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7)  </a:t>
            </a:r>
            <a:r>
              <a:rPr lang="en-GB" dirty="0"/>
              <a:t>Dado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8)  </a:t>
            </a:r>
            <a:r>
              <a:rPr lang="en-GB" dirty="0"/>
              <a:t>Chimney breast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9)  </a:t>
            </a:r>
            <a:r>
              <a:rPr lang="en-GB" dirty="0"/>
              <a:t>Alcove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10) </a:t>
            </a:r>
            <a:r>
              <a:rPr lang="en-GB" dirty="0"/>
              <a:t>Skirting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b="1" dirty="0">
                <a:solidFill>
                  <a:srgbClr val="3377E3"/>
                </a:solidFill>
              </a:rPr>
              <a:t>11) </a:t>
            </a:r>
            <a:r>
              <a:rPr lang="en-GB" dirty="0"/>
              <a:t>Wall filling</a:t>
            </a:r>
          </a:p>
          <a:p>
            <a:pPr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</a:pPr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GB" sz="1800" dirty="0"/>
          </a:p>
          <a:p>
            <a:endParaRPr lang="en-GB" dirty="0"/>
          </a:p>
        </p:txBody>
      </p:sp>
      <p:pic>
        <p:nvPicPr>
          <p:cNvPr id="1027" name="Picture 3" descr="d:\Users\User\Desktop\01_QW-interi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1340768"/>
            <a:ext cx="5455187" cy="460851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Oval 6"/>
          <p:cNvSpPr/>
          <p:nvPr/>
        </p:nvSpPr>
        <p:spPr>
          <a:xfrm>
            <a:off x="3042412" y="3068960"/>
            <a:ext cx="576064" cy="576064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</a:rPr>
              <a:t>11</a:t>
            </a:r>
          </a:p>
        </p:txBody>
      </p:sp>
      <p:sp>
        <p:nvSpPr>
          <p:cNvPr id="8" name="Oval 7"/>
          <p:cNvSpPr/>
          <p:nvPr/>
        </p:nvSpPr>
        <p:spPr>
          <a:xfrm>
            <a:off x="4410564" y="4725144"/>
            <a:ext cx="648072" cy="648072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sx="106000" sy="106000" algn="t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" name="Oval 8"/>
          <p:cNvSpPr/>
          <p:nvPr/>
        </p:nvSpPr>
        <p:spPr>
          <a:xfrm>
            <a:off x="5418676" y="3212976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0" name="Oval 9"/>
          <p:cNvSpPr/>
          <p:nvPr/>
        </p:nvSpPr>
        <p:spPr>
          <a:xfrm>
            <a:off x="6714820" y="2924944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1" name="Oval 10"/>
          <p:cNvSpPr/>
          <p:nvPr/>
        </p:nvSpPr>
        <p:spPr>
          <a:xfrm>
            <a:off x="7722932" y="458112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2" name="Oval 11"/>
          <p:cNvSpPr/>
          <p:nvPr/>
        </p:nvSpPr>
        <p:spPr>
          <a:xfrm>
            <a:off x="4770604" y="3717032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Oval 12"/>
          <p:cNvSpPr/>
          <p:nvPr/>
        </p:nvSpPr>
        <p:spPr>
          <a:xfrm>
            <a:off x="3690484" y="242088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Oval 13"/>
          <p:cNvSpPr/>
          <p:nvPr/>
        </p:nvSpPr>
        <p:spPr>
          <a:xfrm>
            <a:off x="3402452" y="4293096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5" name="Oval 14"/>
          <p:cNvSpPr/>
          <p:nvPr/>
        </p:nvSpPr>
        <p:spPr>
          <a:xfrm>
            <a:off x="5994740" y="2348880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6" name="Oval 15"/>
          <p:cNvSpPr/>
          <p:nvPr/>
        </p:nvSpPr>
        <p:spPr>
          <a:xfrm>
            <a:off x="7218876" y="1844824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7" name="Oval 16"/>
          <p:cNvSpPr/>
          <p:nvPr/>
        </p:nvSpPr>
        <p:spPr>
          <a:xfrm>
            <a:off x="7434900" y="1268760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exterior house features</a:t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Ridge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Gable/pine end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Lean to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Flashing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Plinth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Solar panels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Porch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Eaves/soffits/ fascias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Quoin</a:t>
            </a:r>
          </a:p>
          <a:p>
            <a:pPr marL="457200" indent="-45720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rgbClr val="0077E3"/>
              </a:buClr>
              <a:buFont typeface="+mj-lt"/>
              <a:buAutoNum type="arabicParenR"/>
            </a:pPr>
            <a:r>
              <a:rPr lang="en-GB" dirty="0"/>
              <a:t>Hipped roof</a:t>
            </a:r>
          </a:p>
          <a:p>
            <a:endParaRPr lang="en-GB" dirty="0"/>
          </a:p>
        </p:txBody>
      </p:sp>
      <p:pic>
        <p:nvPicPr>
          <p:cNvPr id="1026" name="Picture 2" descr="C:\Users\User\AppData\Local\Temp\solar_panels_hou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1844824"/>
            <a:ext cx="5256583" cy="3737681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5868144" y="134076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8" name="Oval 7"/>
          <p:cNvSpPr/>
          <p:nvPr/>
        </p:nvSpPr>
        <p:spPr>
          <a:xfrm>
            <a:off x="7020272" y="278092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Oval 8"/>
          <p:cNvSpPr/>
          <p:nvPr/>
        </p:nvSpPr>
        <p:spPr>
          <a:xfrm>
            <a:off x="7236296" y="4437112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" name="Oval 9"/>
          <p:cNvSpPr/>
          <p:nvPr/>
        </p:nvSpPr>
        <p:spPr>
          <a:xfrm>
            <a:off x="7740352" y="2996952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1" name="Oval 10"/>
          <p:cNvSpPr/>
          <p:nvPr/>
        </p:nvSpPr>
        <p:spPr>
          <a:xfrm>
            <a:off x="5652120" y="5445224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2" name="Oval 11"/>
          <p:cNvSpPr/>
          <p:nvPr/>
        </p:nvSpPr>
        <p:spPr>
          <a:xfrm>
            <a:off x="4644008" y="2204864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Oval 12"/>
          <p:cNvSpPr/>
          <p:nvPr/>
        </p:nvSpPr>
        <p:spPr>
          <a:xfrm>
            <a:off x="4211960" y="530120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4" name="Oval 13"/>
          <p:cNvSpPr/>
          <p:nvPr/>
        </p:nvSpPr>
        <p:spPr>
          <a:xfrm>
            <a:off x="2771800" y="2780928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5" name="Oval 14"/>
          <p:cNvSpPr/>
          <p:nvPr/>
        </p:nvSpPr>
        <p:spPr>
          <a:xfrm>
            <a:off x="6300192" y="3789040"/>
            <a:ext cx="432048" cy="432048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6" name="Oval 15"/>
          <p:cNvSpPr/>
          <p:nvPr/>
        </p:nvSpPr>
        <p:spPr>
          <a:xfrm>
            <a:off x="4211960" y="3717032"/>
            <a:ext cx="648072" cy="648072"/>
          </a:xfrm>
          <a:prstGeom prst="ellipse">
            <a:avLst/>
          </a:prstGeom>
          <a:solidFill>
            <a:srgbClr val="B9DCFF"/>
          </a:solidFill>
          <a:ln w="6350">
            <a:solidFill>
              <a:srgbClr val="00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               Flush door                Panelled door</a:t>
            </a:r>
          </a:p>
        </p:txBody>
      </p:sp>
      <p:sp>
        <p:nvSpPr>
          <p:cNvPr id="32" name="Rectangle 31"/>
          <p:cNvSpPr/>
          <p:nvPr/>
        </p:nvSpPr>
        <p:spPr>
          <a:xfrm rot="5400000">
            <a:off x="4463988" y="3032956"/>
            <a:ext cx="720080" cy="2160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 rot="5400000">
            <a:off x="4463988" y="4545124"/>
            <a:ext cx="720080" cy="21602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Content Placeholder 34"/>
          <p:cNvSpPr>
            <a:spLocks noGrp="1"/>
          </p:cNvSpPr>
          <p:nvPr>
            <p:ph sz="quarter" idx="10"/>
          </p:nvPr>
        </p:nvSpPr>
        <p:spPr>
          <a:xfrm>
            <a:off x="467544" y="1412776"/>
            <a:ext cx="7992888" cy="4320480"/>
          </a:xfrm>
        </p:spPr>
        <p:txBody>
          <a:bodyPr/>
          <a:lstStyle/>
          <a:p>
            <a:r>
              <a:rPr lang="en-GB" dirty="0"/>
              <a:t>                                                                                                                                                                                       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19672" y="1484784"/>
            <a:ext cx="1872208" cy="4248472"/>
            <a:chOff x="1619672" y="1484784"/>
            <a:chExt cx="1872208" cy="4248472"/>
          </a:xfrm>
        </p:grpSpPr>
        <p:sp>
          <p:nvSpPr>
            <p:cNvPr id="5" name="Rectangle 4"/>
            <p:cNvSpPr/>
            <p:nvPr/>
          </p:nvSpPr>
          <p:spPr>
            <a:xfrm rot="5400000">
              <a:off x="431540" y="2672916"/>
              <a:ext cx="4248472" cy="1872208"/>
            </a:xfrm>
            <a:prstGeom prst="rect">
              <a:avLst/>
            </a:prstGeom>
            <a:blipFill>
              <a:blip r:embed="rId2">
                <a:alphaModFix amt="52000"/>
              </a:blip>
              <a:tile tx="0" ty="0" sx="100000" sy="100000" flip="none" algn="tl"/>
            </a:blip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Oval 83"/>
            <p:cNvSpPr/>
            <p:nvPr/>
          </p:nvSpPr>
          <p:spPr>
            <a:xfrm>
              <a:off x="3131840" y="3717032"/>
              <a:ext cx="216024" cy="144016"/>
            </a:xfrm>
            <a:prstGeom prst="ellipse">
              <a:avLst/>
            </a:prstGeom>
            <a:blipFill>
              <a:blip r:embed="rId3"/>
              <a:tile tx="0" ty="0" sx="100000" sy="100000" flip="none" algn="tl"/>
            </a:blip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 descr="Diagram, engineering drawing&#10;&#10;Description automatically generated">
            <a:extLst>
              <a:ext uri="{FF2B5EF4-FFF2-40B4-BE49-F238E27FC236}">
                <a16:creationId xmlns:a16="http://schemas.microsoft.com/office/drawing/2014/main" id="{2B192E6F-5297-4D63-A5B9-10C9460FB3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896" b="10796"/>
          <a:stretch/>
        </p:blipFill>
        <p:spPr>
          <a:xfrm>
            <a:off x="4067945" y="1463712"/>
            <a:ext cx="4528402" cy="43204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2074</TotalTime>
  <Words>312</Words>
  <Application>Microsoft Office PowerPoint</Application>
  <PresentationFormat>On-screen Show (4:3)</PresentationFormat>
  <Paragraphs>87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Lucida Grande</vt:lpstr>
      <vt:lpstr>Times New Roman</vt:lpstr>
      <vt:lpstr>Default Design</vt:lpstr>
      <vt:lpstr> PowerPoint 2: Types of painting and decorating work</vt:lpstr>
      <vt:lpstr>Domestic painting and decorating </vt:lpstr>
      <vt:lpstr>Commercial painting and decorating </vt:lpstr>
      <vt:lpstr>Industrial painting and decorating </vt:lpstr>
      <vt:lpstr>Heritage work</vt:lpstr>
      <vt:lpstr>Common interior house features</vt:lpstr>
      <vt:lpstr>Common exterior house features </vt:lpstr>
      <vt:lpstr>               Flush door                Panelled door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223</cp:revision>
  <dcterms:created xsi:type="dcterms:W3CDTF">2013-05-28T00:38:54Z</dcterms:created>
  <dcterms:modified xsi:type="dcterms:W3CDTF">2021-04-27T16:19:41Z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