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8"/>
  </p:notesMasterIdLst>
  <p:handoutMasterIdLst>
    <p:handoutMasterId r:id="rId19"/>
  </p:handoutMasterIdLst>
  <p:sldIdLst>
    <p:sldId id="339" r:id="rId5"/>
    <p:sldId id="328" r:id="rId6"/>
    <p:sldId id="341" r:id="rId7"/>
    <p:sldId id="331" r:id="rId8"/>
    <p:sldId id="330" r:id="rId9"/>
    <p:sldId id="332" r:id="rId10"/>
    <p:sldId id="333" r:id="rId11"/>
    <p:sldId id="334" r:id="rId12"/>
    <p:sldId id="336" r:id="rId13"/>
    <p:sldId id="337" r:id="rId14"/>
    <p:sldId id="343" r:id="rId15"/>
    <p:sldId id="344" r:id="rId16"/>
    <p:sldId id="267" r:id="rId17"/>
  </p:sldIdLst>
  <p:sldSz cx="9144000" cy="6858000" type="screen4x3"/>
  <p:notesSz cx="6858000" cy="9144000"/>
  <p:custDataLst>
    <p:tags r:id="rId2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94024" autoAdjust="0"/>
  </p:normalViewPr>
  <p:slideViewPr>
    <p:cSldViewPr showGuides="1">
      <p:cViewPr varScale="1">
        <p:scale>
          <a:sx n="62" d="100"/>
          <a:sy n="62" d="100"/>
        </p:scale>
        <p:origin x="696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4/26/2021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13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110: </a:t>
            </a:r>
            <a:r>
              <a:rPr lang="en-US" sz="2400" b="1" dirty="0"/>
              <a:t>Decorative finishing and industrial painting occupations</a:t>
            </a:r>
          </a:p>
          <a:p>
            <a:endParaRPr lang="en-US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en-GB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7: Access equipment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Inspection time periods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628800"/>
            <a:ext cx="8219256" cy="4131200"/>
          </a:xfrm>
        </p:spPr>
        <p:txBody>
          <a:bodyPr/>
          <a:lstStyle/>
          <a:p>
            <a:r>
              <a:rPr lang="en-US" dirty="0"/>
              <a:t>There is no set time period for most access equipment to be inspected. However, it should be inspected:</a:t>
            </a:r>
          </a:p>
          <a:p>
            <a:pPr marL="273050" indent="-273050">
              <a:buClr>
                <a:srgbClr val="0077E3"/>
              </a:buClr>
              <a:buFont typeface="Arial" pitchFamily="34" charset="0"/>
              <a:buChar char="•"/>
            </a:pPr>
            <a:r>
              <a:rPr lang="en-US" dirty="0"/>
              <a:t>before use</a:t>
            </a:r>
          </a:p>
          <a:p>
            <a:pPr marL="273050" indent="-273050">
              <a:buClr>
                <a:srgbClr val="0077E3"/>
              </a:buClr>
              <a:buFont typeface="Arial" pitchFamily="34" charset="0"/>
              <a:buChar char="•"/>
            </a:pPr>
            <a:r>
              <a:rPr lang="en-US" dirty="0"/>
              <a:t>during use (daily)</a:t>
            </a:r>
          </a:p>
          <a:p>
            <a:pPr marL="273050" indent="-273050">
              <a:buClr>
                <a:srgbClr val="0077E3"/>
              </a:buClr>
              <a:buFont typeface="Arial" pitchFamily="34" charset="0"/>
              <a:buChar char="•"/>
            </a:pPr>
            <a:r>
              <a:rPr lang="en-US" dirty="0"/>
              <a:t>after use </a:t>
            </a:r>
          </a:p>
          <a:p>
            <a:pPr marL="273050" indent="-273050">
              <a:buClr>
                <a:srgbClr val="0077E3"/>
              </a:buClr>
              <a:buFont typeface="Arial" pitchFamily="34" charset="0"/>
              <a:buChar char="•"/>
            </a:pPr>
            <a:r>
              <a:rPr lang="en-US" dirty="0"/>
              <a:t>after adverse weather conditions</a:t>
            </a:r>
          </a:p>
          <a:p>
            <a:pPr marL="273050" indent="-273050">
              <a:buClr>
                <a:srgbClr val="0077E3"/>
              </a:buClr>
              <a:buFont typeface="Arial" pitchFamily="34" charset="0"/>
              <a:buChar char="•"/>
            </a:pPr>
            <a:r>
              <a:rPr lang="en-US" dirty="0"/>
              <a:t>following an accident which may have involved the equipment</a:t>
            </a:r>
          </a:p>
          <a:p>
            <a:pPr marL="273050" indent="-273050">
              <a:buClr>
                <a:srgbClr val="0077E3"/>
              </a:buClr>
              <a:buFont typeface="Arial" pitchFamily="34" charset="0"/>
              <a:buChar char="•"/>
            </a:pPr>
            <a:r>
              <a:rPr lang="en-US" dirty="0"/>
              <a:t>in accordance with current health and safety regulations.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uFill>
                  <a:solidFill>
                    <a:schemeClr val="tx1"/>
                  </a:solidFill>
                </a:uFill>
                <a:ea typeface="ＭＳ Ｐゴシック" pitchFamily="-105" charset="-128"/>
                <a:cs typeface="ＭＳ Ｐゴシック" pitchFamily="-105" charset="-128"/>
              </a:rPr>
              <a:t>Tagging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Many companies have a system for the inspection and maintenance of equipment. You may see an inspection tag fixed to access equipment stating when the inspections were carried out and by who.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016" y="2852936"/>
            <a:ext cx="3248025" cy="2952328"/>
          </a:xfrm>
          <a:prstGeom prst="rect">
            <a:avLst/>
          </a:prstGeom>
          <a:ln w="571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672" y="2852936"/>
            <a:ext cx="2448272" cy="2952328"/>
          </a:xfrm>
          <a:prstGeom prst="rect">
            <a:avLst/>
          </a:prstGeom>
          <a:ln w="5715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504056"/>
          </a:xfrm>
        </p:spPr>
        <p:txBody>
          <a:bodyPr/>
          <a:lstStyle/>
          <a:p>
            <a:r>
              <a:rPr lang="en-GB" dirty="0">
                <a:uFill>
                  <a:solidFill>
                    <a:schemeClr val="tx1"/>
                  </a:solidFill>
                </a:uFill>
                <a:ea typeface="ＭＳ Ｐゴシック" pitchFamily="-105" charset="-128"/>
                <a:cs typeface="ＭＳ Ｐゴシック" pitchFamily="-105" charset="-128"/>
              </a:rPr>
              <a:t>If faulty or damaged equipment is discovered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4536504"/>
          </a:xfrm>
        </p:spPr>
        <p:txBody>
          <a:bodyPr/>
          <a:lstStyle/>
          <a:p>
            <a:endParaRPr lang="en-GB" sz="1800" b="1" dirty="0"/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Put it aside, tell others and mark it clearly ‘</a:t>
            </a:r>
            <a:r>
              <a:rPr lang="en-GB" b="1" dirty="0"/>
              <a:t>FAULTY, DO NOT USE’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Report it to your supervisor as soon as possible.</a:t>
            </a:r>
          </a:p>
          <a:p>
            <a:pPr marL="342900" indent="-342900">
              <a:buClr>
                <a:srgbClr val="0077E3"/>
              </a:buClr>
              <a:buFont typeface="Arial" panose="020B0604020202020204" pitchFamily="34" charset="0"/>
              <a:buChar char="•"/>
            </a:pPr>
            <a:r>
              <a:rPr lang="en-GB" dirty="0"/>
              <a:t>Never assume equipment is safe just because someone says so and never feel obliged to use equipment that you do not feel is safe.</a:t>
            </a:r>
          </a:p>
          <a:p>
            <a:endParaRPr lang="en-GB" sz="1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ea typeface="ＭＳ Ｐゴシック" pitchFamily="-105" charset="-128"/>
                <a:cs typeface="ＭＳ Ｐゴシック" pitchFamily="-105" charset="-128"/>
              </a:rPr>
              <a:t>Types of ladders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pPr defTabSz="903288"/>
            <a:r>
              <a:rPr lang="en-GB" dirty="0"/>
              <a:t>There are two main types of ladders.</a:t>
            </a:r>
          </a:p>
          <a:p>
            <a:pPr defTabSz="903288">
              <a:lnSpc>
                <a:spcPct val="150000"/>
              </a:lnSpc>
            </a:pPr>
            <a:r>
              <a:rPr lang="en-GB" sz="2400" b="1" dirty="0"/>
              <a:t>Pole (leaning) ladders: </a:t>
            </a:r>
            <a:r>
              <a:rPr lang="en-GB" dirty="0"/>
              <a:t>Consisting of one section, often used on scaffolding, normally made from one piece of wood split down the middle, hence the name ‘pole’.</a:t>
            </a:r>
          </a:p>
          <a:p>
            <a:pPr defTabSz="903288">
              <a:lnSpc>
                <a:spcPct val="150000"/>
              </a:lnSpc>
            </a:pPr>
            <a:r>
              <a:rPr lang="en-GB" sz="2400" b="1" dirty="0"/>
              <a:t>Extension ladders: </a:t>
            </a:r>
            <a:r>
              <a:rPr lang="en-GB" dirty="0"/>
              <a:t>Consisting of two or more separate sections of ladder. These ladders are used to access areas for a </a:t>
            </a:r>
            <a:r>
              <a:rPr lang="en-GB" b="1" dirty="0">
                <a:solidFill>
                  <a:srgbClr val="0077E3"/>
                </a:solidFill>
              </a:rPr>
              <a:t>short duration</a:t>
            </a:r>
            <a:r>
              <a:rPr lang="en-GB" b="1" dirty="0"/>
              <a:t> </a:t>
            </a:r>
            <a:r>
              <a:rPr lang="en-GB" dirty="0"/>
              <a:t>that stepladders cannot reach. Made of aluminium, fibreglass or wood.</a:t>
            </a:r>
          </a:p>
          <a:p>
            <a:pPr defTabSz="903288"/>
            <a:endParaRPr lang="en-GB" dirty="0">
              <a:solidFill>
                <a:srgbClr val="0077E3"/>
              </a:solidFill>
            </a:endParaRPr>
          </a:p>
          <a:p>
            <a:pPr defTabSz="903288"/>
            <a:endParaRPr lang="en-GB" dirty="0">
              <a:solidFill>
                <a:srgbClr val="0077E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Types of ladders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229600" cy="3915176"/>
          </a:xfrm>
        </p:spPr>
        <p:txBody>
          <a:bodyPr/>
          <a:lstStyle/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dirty="0">
              <a:solidFill>
                <a:srgbClr val="0077E3"/>
              </a:solidFill>
            </a:endParaRP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dirty="0">
              <a:solidFill>
                <a:srgbClr val="0077E3"/>
              </a:solidFill>
            </a:endParaRP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dirty="0">
              <a:solidFill>
                <a:srgbClr val="0077E3"/>
              </a:solidFill>
            </a:endParaRP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dirty="0">
              <a:solidFill>
                <a:srgbClr val="0077E3"/>
              </a:solidFill>
            </a:endParaRP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dirty="0">
              <a:solidFill>
                <a:srgbClr val="0077E3"/>
              </a:solidFill>
            </a:endParaRP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dirty="0">
              <a:solidFill>
                <a:srgbClr val="0077E3"/>
              </a:solidFill>
            </a:endParaRP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dirty="0">
              <a:solidFill>
                <a:srgbClr val="0077E3"/>
              </a:solidFill>
            </a:endParaRP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endParaRPr lang="en-GB" dirty="0">
              <a:solidFill>
                <a:srgbClr val="0077E3"/>
              </a:solidFill>
            </a:endParaRP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solidFill>
                  <a:srgbClr val="0077E3"/>
                </a:solidFill>
              </a:rPr>
              <a:t>          </a:t>
            </a:r>
            <a:r>
              <a:rPr lang="en-GB" b="1">
                <a:solidFill>
                  <a:srgbClr val="0077E3"/>
                </a:solidFill>
              </a:rPr>
              <a:t>Fibreglass                          Pole                              Aluminium</a:t>
            </a:r>
            <a:endParaRPr lang="en-GB" b="1" dirty="0">
              <a:solidFill>
                <a:srgbClr val="0077E3"/>
              </a:solidFill>
            </a:endParaRPr>
          </a:p>
        </p:txBody>
      </p:sp>
      <p:pic>
        <p:nvPicPr>
          <p:cNvPr id="14338" name="Picture 2" descr="TB Davies 2-Section Fibreglass Extension Ladders 5m | Double Extension  Ladders | Screwfix.com"/>
          <p:cNvPicPr>
            <a:picLocks noChangeAspect="1" noChangeArrowheads="1"/>
          </p:cNvPicPr>
          <p:nvPr/>
        </p:nvPicPr>
        <p:blipFill>
          <a:blip r:embed="rId2"/>
          <a:srcRect l="27491" r="24401"/>
          <a:stretch>
            <a:fillRect/>
          </a:stretch>
        </p:blipFill>
        <p:spPr bwMode="auto">
          <a:xfrm>
            <a:off x="971600" y="1844824"/>
            <a:ext cx="2154792" cy="3575298"/>
          </a:xfrm>
          <a:prstGeom prst="rect">
            <a:avLst/>
          </a:prstGeom>
          <a:noFill/>
        </p:spPr>
      </p:pic>
      <p:pic>
        <p:nvPicPr>
          <p:cNvPr id="14340" name="Picture 4" descr="3 Section Extension Ladders - Workplace Products &amp; Equipment from BiGDUG UK"/>
          <p:cNvPicPr>
            <a:picLocks noChangeAspect="1" noChangeArrowheads="1"/>
          </p:cNvPicPr>
          <p:nvPr/>
        </p:nvPicPr>
        <p:blipFill>
          <a:blip r:embed="rId3"/>
          <a:srcRect l="30357" r="28571"/>
          <a:stretch>
            <a:fillRect/>
          </a:stretch>
        </p:blipFill>
        <p:spPr bwMode="auto">
          <a:xfrm>
            <a:off x="6084168" y="1628800"/>
            <a:ext cx="2232248" cy="3888432"/>
          </a:xfrm>
          <a:prstGeom prst="rect">
            <a:avLst/>
          </a:prstGeom>
          <a:noFill/>
        </p:spPr>
      </p:pic>
      <p:pic>
        <p:nvPicPr>
          <p:cNvPr id="14342" name="Picture 6" descr="6.0m (20') Pole Ladder • Smiths Hir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15816" y="2204864"/>
            <a:ext cx="3117354" cy="3124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Buy Abru 3.2m Telescopic Ladder 3.92m* SWH | Ladders and step stools | Argos"/>
          <p:cNvPicPr>
            <a:picLocks noChangeAspect="1" noChangeArrowheads="1"/>
          </p:cNvPicPr>
          <p:nvPr/>
        </p:nvPicPr>
        <p:blipFill>
          <a:blip r:embed="rId2"/>
          <a:srcRect l="29231" r="33846"/>
          <a:stretch>
            <a:fillRect/>
          </a:stretch>
        </p:blipFill>
        <p:spPr bwMode="auto">
          <a:xfrm rot="19449275">
            <a:off x="5662500" y="1986054"/>
            <a:ext cx="2081040" cy="407715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Telescopic ladders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/>
              <a:t>Another popular choice of ladder is the telescopic ladder which has the advantages of being lightweight, portable and easily stored.</a:t>
            </a:r>
          </a:p>
        </p:txBody>
      </p:sp>
      <p:pic>
        <p:nvPicPr>
          <p:cNvPr id="13314" name="Picture 2" descr="3.2m Telescopic Ladder | Telescopic Ladders | Browns Ladders"/>
          <p:cNvPicPr>
            <a:picLocks noChangeAspect="1" noChangeArrowheads="1"/>
          </p:cNvPicPr>
          <p:nvPr/>
        </p:nvPicPr>
        <p:blipFill>
          <a:blip r:embed="rId3"/>
          <a:srcRect l="21774" r="13011"/>
          <a:stretch>
            <a:fillRect/>
          </a:stretch>
        </p:blipFill>
        <p:spPr bwMode="auto">
          <a:xfrm rot="4428907">
            <a:off x="1986745" y="2043212"/>
            <a:ext cx="2516308" cy="41197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30431218 | Step Ladders | Youngman Ladders and Access Equipment"/>
          <p:cNvPicPr>
            <a:picLocks noChangeAspect="1" noChangeArrowheads="1"/>
          </p:cNvPicPr>
          <p:nvPr/>
        </p:nvPicPr>
        <p:blipFill>
          <a:blip r:embed="rId2"/>
          <a:srcRect l="13948" r="14319"/>
          <a:stretch>
            <a:fillRect/>
          </a:stretch>
        </p:blipFill>
        <p:spPr bwMode="auto">
          <a:xfrm>
            <a:off x="2123728" y="2204864"/>
            <a:ext cx="2952328" cy="3613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ea typeface="ＭＳ Ｐゴシック" pitchFamily="-105" charset="-128"/>
                <a:cs typeface="ＭＳ Ｐゴシック" pitchFamily="-105" charset="-128"/>
              </a:rPr>
              <a:t>Stepladders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539552" y="1772816"/>
            <a:ext cx="8229600" cy="3959968"/>
          </a:xfrm>
        </p:spPr>
        <p:txBody>
          <a:bodyPr/>
          <a:lstStyle/>
          <a:p>
            <a:pPr lvl="3">
              <a:buNone/>
              <a:defRPr/>
            </a:pPr>
            <a:r>
              <a:rPr lang="en-US" sz="2000" dirty="0"/>
              <a:t>Stepladders are used for </a:t>
            </a:r>
            <a:r>
              <a:rPr lang="en-US" sz="2000" b="1" dirty="0">
                <a:solidFill>
                  <a:srgbClr val="0077E3"/>
                </a:solidFill>
              </a:rPr>
              <a:t>low level work</a:t>
            </a:r>
            <a:r>
              <a:rPr lang="en-US" sz="2000" dirty="0"/>
              <a:t>. They are made of two types of</a:t>
            </a:r>
          </a:p>
          <a:p>
            <a:pPr lvl="3">
              <a:buNone/>
              <a:defRPr/>
            </a:pPr>
            <a:r>
              <a:rPr lang="en-US" sz="2000" dirty="0"/>
              <a:t>material.</a:t>
            </a:r>
          </a:p>
          <a:p>
            <a:pPr lvl="3">
              <a:buNone/>
              <a:defRPr/>
            </a:pPr>
            <a:endParaRPr lang="en-US" sz="2000" dirty="0"/>
          </a:p>
          <a:p>
            <a:pPr marL="363538" lvl="3" indent="-363538">
              <a:lnSpc>
                <a:spcPct val="200000"/>
              </a:lnSpc>
              <a:buSzPct val="111000"/>
              <a:buFont typeface="Arial" pitchFamily="34" charset="0"/>
              <a:buChar char="•"/>
              <a:defRPr/>
            </a:pPr>
            <a:r>
              <a:rPr lang="en-US" sz="2000" dirty="0"/>
              <a:t>Aluminium</a:t>
            </a:r>
          </a:p>
          <a:p>
            <a:pPr marL="363538" lvl="3" indent="-363538">
              <a:lnSpc>
                <a:spcPct val="200000"/>
              </a:lnSpc>
              <a:buSzPct val="111000"/>
              <a:buFont typeface="Arial" pitchFamily="34" charset="0"/>
              <a:buChar char="•"/>
              <a:defRPr/>
            </a:pPr>
            <a:r>
              <a:rPr lang="en-US" sz="2000" dirty="0"/>
              <a:t>Fibreglass</a:t>
            </a:r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7" name="Picture 4" descr="Werner Trade Fibreglass Platform Stepladders | PARRS"/>
          <p:cNvPicPr>
            <a:picLocks noChangeAspect="1" noChangeArrowheads="1"/>
          </p:cNvPicPr>
          <p:nvPr/>
        </p:nvPicPr>
        <p:blipFill>
          <a:blip r:embed="rId3"/>
          <a:srcRect l="20408" r="10204"/>
          <a:stretch>
            <a:fillRect/>
          </a:stretch>
        </p:blipFill>
        <p:spPr bwMode="auto">
          <a:xfrm>
            <a:off x="5148064" y="2132856"/>
            <a:ext cx="3240360" cy="3888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Hop ups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3744416"/>
          </a:xfrm>
        </p:spPr>
        <p:txBody>
          <a:bodyPr/>
          <a:lstStyle/>
          <a:p>
            <a:r>
              <a:rPr lang="en-GB" dirty="0"/>
              <a:t>Like stepladders, hop ups are intended for low level work</a:t>
            </a:r>
          </a:p>
          <a:p>
            <a:r>
              <a:rPr lang="en-GB" dirty="0"/>
              <a:t>They are made from aluminium or a combination of aluminium and fibreglass</a:t>
            </a:r>
          </a:p>
          <a:p>
            <a:endParaRPr lang="en-GB" dirty="0"/>
          </a:p>
        </p:txBody>
      </p:sp>
      <p:pic>
        <p:nvPicPr>
          <p:cNvPr id="11270" name="Picture 6" descr="Engex 2 Step Fibreglass Hop Up Platform (GX-SLAHUFG) | CEF"/>
          <p:cNvPicPr>
            <a:picLocks noChangeAspect="1" noChangeArrowheads="1"/>
          </p:cNvPicPr>
          <p:nvPr/>
        </p:nvPicPr>
        <p:blipFill>
          <a:blip r:embed="rId3"/>
          <a:srcRect t="13230" b="7391"/>
          <a:stretch>
            <a:fillRect/>
          </a:stretch>
        </p:blipFill>
        <p:spPr bwMode="auto">
          <a:xfrm>
            <a:off x="827584" y="2852936"/>
            <a:ext cx="3810000" cy="3024336"/>
          </a:xfrm>
          <a:prstGeom prst="rect">
            <a:avLst/>
          </a:prstGeom>
          <a:noFill/>
        </p:spPr>
      </p:pic>
      <p:pic>
        <p:nvPicPr>
          <p:cNvPr id="11272" name="Picture 8" descr="Mac Allister Aluminium Work Platform 470 x 600mm | Step Ups | Screwfix.com"/>
          <p:cNvPicPr>
            <a:picLocks noChangeAspect="1" noChangeArrowheads="1"/>
          </p:cNvPicPr>
          <p:nvPr/>
        </p:nvPicPr>
        <p:blipFill>
          <a:blip r:embed="rId4"/>
          <a:srcRect t="16443" b="13672"/>
          <a:stretch>
            <a:fillRect/>
          </a:stretch>
        </p:blipFill>
        <p:spPr bwMode="auto">
          <a:xfrm>
            <a:off x="4613813" y="3212976"/>
            <a:ext cx="3605493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1.0m Anti-Surf Podium Step - HSS Hire"/>
          <p:cNvPicPr>
            <a:picLocks noChangeAspect="1" noChangeArrowheads="1"/>
          </p:cNvPicPr>
          <p:nvPr/>
        </p:nvPicPr>
        <p:blipFill>
          <a:blip r:embed="rId2"/>
          <a:srcRect b="2960"/>
          <a:stretch>
            <a:fillRect/>
          </a:stretch>
        </p:blipFill>
        <p:spPr bwMode="auto">
          <a:xfrm>
            <a:off x="1691680" y="2852936"/>
            <a:ext cx="3251266" cy="302433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Podium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075240" cy="4131200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</a:rPr>
              <a:t>Podium steps, like hop ups and stepladders, are used for </a:t>
            </a:r>
            <a:r>
              <a:rPr lang="en-US" b="1" dirty="0">
                <a:solidFill>
                  <a:srgbClr val="0077E3"/>
                </a:solidFill>
              </a:rPr>
              <a:t>low level work</a:t>
            </a:r>
            <a:r>
              <a:rPr lang="en-US" dirty="0">
                <a:solidFill>
                  <a:srgbClr val="000000"/>
                </a:solidFill>
              </a:rPr>
              <a:t> but have an enclosed working platform which greatly reduces the risk of falls from height.  They are made from </a:t>
            </a:r>
            <a:r>
              <a:rPr lang="en-US" dirty="0" err="1">
                <a:solidFill>
                  <a:srgbClr val="000000"/>
                </a:solidFill>
              </a:rPr>
              <a:t>aluminium</a:t>
            </a:r>
            <a:r>
              <a:rPr lang="en-US" dirty="0">
                <a:solidFill>
                  <a:srgbClr val="000000"/>
                </a:solidFill>
              </a:rPr>
              <a:t> or a combination of aluminium and fiberglass.</a:t>
            </a:r>
          </a:p>
        </p:txBody>
      </p:sp>
      <p:pic>
        <p:nvPicPr>
          <p:cNvPr id="9222" name="Picture 6" descr="Sherpamatic Fibreglass Podium Steps"/>
          <p:cNvPicPr>
            <a:picLocks noChangeAspect="1" noChangeArrowheads="1"/>
          </p:cNvPicPr>
          <p:nvPr/>
        </p:nvPicPr>
        <p:blipFill>
          <a:blip r:embed="rId3"/>
          <a:srcRect l="8451" t="12676" r="35211" b="8451"/>
          <a:stretch>
            <a:fillRect/>
          </a:stretch>
        </p:blipFill>
        <p:spPr bwMode="auto">
          <a:xfrm>
            <a:off x="5580112" y="2708920"/>
            <a:ext cx="2376264" cy="33267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Inspecting access equipment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7859216" cy="4059192"/>
          </a:xfrm>
        </p:spPr>
        <p:txBody>
          <a:bodyPr/>
          <a:lstStyle/>
          <a:p>
            <a:r>
              <a:rPr lang="en-GB" dirty="0"/>
              <a:t>it is a requirement under various H&amp;S regulations to carry out regular inspections of equipment.</a:t>
            </a:r>
          </a:p>
          <a:p>
            <a:r>
              <a:rPr lang="en-GB" dirty="0"/>
              <a:t>These inspections will help prevent:</a:t>
            </a:r>
          </a:p>
          <a:p>
            <a:pPr marL="265113" indent="-265113">
              <a:lnSpc>
                <a:spcPct val="150000"/>
              </a:lnSpc>
              <a:buClr>
                <a:srgbClr val="0077E3"/>
              </a:buClr>
              <a:buSzPct val="125000"/>
              <a:buFont typeface="Arial" pitchFamily="34" charset="0"/>
              <a:buChar char="•"/>
            </a:pPr>
            <a:r>
              <a:rPr lang="en-GB" b="1" dirty="0">
                <a:solidFill>
                  <a:srgbClr val="0077E3"/>
                </a:solidFill>
              </a:rPr>
              <a:t>slips, trips and falls </a:t>
            </a:r>
            <a:r>
              <a:rPr lang="en-GB" dirty="0"/>
              <a:t>of the operative</a:t>
            </a:r>
          </a:p>
          <a:p>
            <a:pPr marL="265113" indent="-265113">
              <a:lnSpc>
                <a:spcPct val="150000"/>
              </a:lnSpc>
              <a:buClr>
                <a:srgbClr val="0077E3"/>
              </a:buClr>
              <a:buSzPct val="125000"/>
              <a:buFont typeface="Arial" pitchFamily="34" charset="0"/>
              <a:buChar char="•"/>
            </a:pPr>
            <a:r>
              <a:rPr lang="en-GB" b="1" dirty="0">
                <a:solidFill>
                  <a:srgbClr val="0077E3"/>
                </a:solidFill>
              </a:rPr>
              <a:t>cuts and abrasions </a:t>
            </a:r>
            <a:r>
              <a:rPr lang="en-GB" dirty="0"/>
              <a:t>when handling the equipment</a:t>
            </a:r>
          </a:p>
          <a:p>
            <a:pPr marL="265113" indent="-265113">
              <a:lnSpc>
                <a:spcPct val="150000"/>
              </a:lnSpc>
              <a:buClr>
                <a:srgbClr val="0077E3"/>
              </a:buClr>
              <a:buSzPct val="125000"/>
              <a:buFont typeface="Arial" pitchFamily="34" charset="0"/>
              <a:buChar char="•"/>
            </a:pPr>
            <a:r>
              <a:rPr lang="en-GB" b="1" dirty="0">
                <a:solidFill>
                  <a:srgbClr val="0077E3"/>
                </a:solidFill>
              </a:rPr>
              <a:t>materials and tools </a:t>
            </a:r>
            <a:r>
              <a:rPr lang="en-GB" dirty="0"/>
              <a:t>falling from the equipment.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What you should check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pPr marL="273050" indent="-27305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Cleanliness of the equipment</a:t>
            </a:r>
          </a:p>
          <a:p>
            <a:pPr marL="273050" indent="-27305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Suitability of the equipment of the task</a:t>
            </a:r>
          </a:p>
          <a:p>
            <a:pPr marL="273050" indent="-27305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Working parts function correctly</a:t>
            </a:r>
          </a:p>
          <a:p>
            <a:pPr marL="273050" indent="-27305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If the equipment has previously been repaired </a:t>
            </a:r>
          </a:p>
          <a:p>
            <a:pPr marL="273050" indent="-27305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If previous damage has been covered up ( e.g. painted over)</a:t>
            </a:r>
          </a:p>
          <a:p>
            <a:pPr marL="273050" indent="-27305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If there are any missing, loose, cracked, rotten, buckled or broken components</a:t>
            </a:r>
          </a:p>
          <a:p>
            <a:pPr marL="273050" indent="-273050"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If the equipment is manufactured to current safety standards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1495</TotalTime>
  <Words>491</Words>
  <Application>Microsoft Office PowerPoint</Application>
  <PresentationFormat>On-screen Show (4:3)</PresentationFormat>
  <Paragraphs>64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Lucida Grande</vt:lpstr>
      <vt:lpstr>Times New Roman</vt:lpstr>
      <vt:lpstr>Default Design</vt:lpstr>
      <vt:lpstr> PowerPoint 7: Access equipment</vt:lpstr>
      <vt:lpstr>Types of ladders</vt:lpstr>
      <vt:lpstr>Types of ladders</vt:lpstr>
      <vt:lpstr>Telescopic ladders</vt:lpstr>
      <vt:lpstr>Stepladders</vt:lpstr>
      <vt:lpstr>Hop ups</vt:lpstr>
      <vt:lpstr>Podium steps</vt:lpstr>
      <vt:lpstr>Inspecting access equipment</vt:lpstr>
      <vt:lpstr>What you should check</vt:lpstr>
      <vt:lpstr>Inspection time periods</vt:lpstr>
      <vt:lpstr>Tagging systems</vt:lpstr>
      <vt:lpstr>If faulty or damaged equipment is discovered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187</cp:revision>
  <dcterms:created xsi:type="dcterms:W3CDTF">2013-05-28T00:38:54Z</dcterms:created>
  <dcterms:modified xsi:type="dcterms:W3CDTF">2021-04-26T16:39:52Z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