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339" r:id="rId5"/>
    <p:sldId id="333" r:id="rId6"/>
    <p:sldId id="334" r:id="rId7"/>
    <p:sldId id="328" r:id="rId8"/>
    <p:sldId id="331" r:id="rId9"/>
    <p:sldId id="332" r:id="rId10"/>
    <p:sldId id="337" r:id="rId11"/>
    <p:sldId id="330" r:id="rId12"/>
    <p:sldId id="336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D81E05"/>
    <a:srgbClr val="E30613"/>
    <a:srgbClr val="EAB200"/>
    <a:srgbClr val="000000"/>
    <a:srgbClr val="D9D9D9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686" autoAdjust="0"/>
    <p:restoredTop sz="93227" autoAdjust="0"/>
  </p:normalViewPr>
  <p:slideViewPr>
    <p:cSldViewPr showGuides="1">
      <p:cViewPr varScale="1">
        <p:scale>
          <a:sx n="106" d="100"/>
          <a:sy n="106" d="100"/>
        </p:scale>
        <p:origin x="136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MlAIO4MiXRU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gUdbPpcS7ew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d8l9FFLyjJU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5: Sustainability of resources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reen Earth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lum bright="20000"/>
          </a:blip>
          <a:srcRect/>
          <a:stretch>
            <a:fillRect/>
          </a:stretch>
        </p:blipFill>
        <p:spPr bwMode="auto">
          <a:xfrm>
            <a:off x="6228184" y="3573016"/>
            <a:ext cx="2699373" cy="2750453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Sustainability and the decorating industry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en-GB" b="1" dirty="0">
                <a:solidFill>
                  <a:srgbClr val="0077E3"/>
                </a:solidFill>
              </a:rPr>
              <a:t>SUSTAINABILITY: </a:t>
            </a:r>
            <a:r>
              <a:rPr lang="en-GB" b="1" i="1" dirty="0"/>
              <a:t>‘avoidance of the depletion of natural resources in order to maintain an ecological balance</a:t>
            </a:r>
            <a:r>
              <a:rPr lang="en-GB" b="1" dirty="0"/>
              <a:t>’.</a:t>
            </a:r>
          </a:p>
          <a:p>
            <a:r>
              <a:rPr lang="en-GB" dirty="0"/>
              <a:t>Put simply, the more we use products from unsustainable sources, </a:t>
            </a:r>
            <a:r>
              <a:rPr lang="en-GB"/>
              <a:t>the quicker </a:t>
            </a:r>
            <a:r>
              <a:rPr lang="en-GB" dirty="0"/>
              <a:t>they will run out.</a:t>
            </a:r>
          </a:p>
          <a:p>
            <a:r>
              <a:rPr lang="en-GB" dirty="0"/>
              <a:t>The less we have, the more expensive they will become.</a:t>
            </a:r>
          </a:p>
          <a:p>
            <a:r>
              <a:rPr lang="en-GB" b="1" dirty="0">
                <a:solidFill>
                  <a:srgbClr val="0077E3"/>
                </a:solidFill>
              </a:rPr>
              <a:t>REDUCE!...RE-USE!...RECYCLE!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Kyoodoz: Let's Draw Recycling (Recycle) Symbol - YouTube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4788024" y="1340768"/>
            <a:ext cx="3888432" cy="240250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difference you can make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075240" cy="4059192"/>
          </a:xfrm>
        </p:spPr>
        <p:txBody>
          <a:bodyPr/>
          <a:lstStyle/>
          <a:p>
            <a:pPr marL="358775" indent="-358775"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en-GB" b="1" dirty="0"/>
              <a:t>Cut down on waste</a:t>
            </a:r>
          </a:p>
          <a:p>
            <a:pPr marL="358775" indent="-358775"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en-GB" b="1" dirty="0"/>
              <a:t>Store products correctly</a:t>
            </a:r>
          </a:p>
          <a:p>
            <a:pPr marL="358775" indent="-358775"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en-GB" b="1" dirty="0"/>
              <a:t>Dispose of waste materials correctly</a:t>
            </a:r>
          </a:p>
          <a:p>
            <a:pPr marL="358775" indent="-358775"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en-GB" b="1" dirty="0"/>
              <a:t>Use water-based products, not oil based</a:t>
            </a:r>
          </a:p>
          <a:p>
            <a:pPr marL="358775" indent="-358775"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en-GB" b="1" dirty="0"/>
              <a:t>Recycle and re-use packaging whenever possible</a:t>
            </a:r>
          </a:p>
          <a:p>
            <a:pPr marL="358775" indent="-358775"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en-GB" b="1" dirty="0"/>
              <a:t>Use electronic messages instead of notes on paper</a:t>
            </a:r>
          </a:p>
          <a:p>
            <a:pPr marL="358775" indent="-358775">
              <a:buClr>
                <a:srgbClr val="0077E3"/>
              </a:buClr>
              <a:buSzPct val="131000"/>
              <a:buFont typeface="Arial" panose="020B0604020202020204" pitchFamily="34" charset="0"/>
              <a:buChar char="•"/>
            </a:pPr>
            <a:r>
              <a:rPr lang="en-GB" b="1" dirty="0"/>
              <a:t>Look after tools and equipment so they don't have to be replaced so often.</a:t>
            </a:r>
          </a:p>
          <a:p>
            <a:endParaRPr lang="en-GB" b="1" dirty="0"/>
          </a:p>
          <a:p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86173" y="5850000"/>
            <a:ext cx="8229600" cy="4275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lang="en-GB" b="1" kern="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  <a:p>
            <a:pPr marL="0" marR="0" lvl="0" indent="0" algn="l" defTabSz="914400" rtl="0" eaLnBrk="0" fontAlgn="base" latinLnBrk="0" hangingPunct="0">
              <a:lnSpc>
                <a:spcPts val="2400"/>
              </a:lnSpc>
              <a:spcBef>
                <a:spcPts val="100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VOCs in paints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 rot="1026817">
            <a:off x="4903436" y="4492705"/>
            <a:ext cx="1584176" cy="1512168"/>
          </a:xfrm>
          <a:prstGeom prst="rect">
            <a:avLst/>
          </a:prstGeom>
          <a:noFill/>
          <a:ln>
            <a:noFill/>
          </a:ln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Volatile Organic Compounds </a:t>
            </a:r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pPr lvl="2">
              <a:defRPr/>
            </a:pPr>
            <a:r>
              <a:rPr lang="en-US" sz="2000" b="1" dirty="0"/>
              <a:t>Or </a:t>
            </a:r>
            <a:r>
              <a:rPr lang="en-US" sz="2000" b="1" dirty="0">
                <a:solidFill>
                  <a:srgbClr val="0077E3"/>
                </a:solidFill>
              </a:rPr>
              <a:t>VOCs</a:t>
            </a:r>
            <a:r>
              <a:rPr lang="en-US" sz="2000" b="1" dirty="0"/>
              <a:t>, are harmful chemicals that are released into the air and contribute to pollution and global warming.</a:t>
            </a:r>
          </a:p>
          <a:p>
            <a:pPr lvl="2"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000" dirty="0"/>
              <a:t>All manufacturers (of paints, stains, varnishes, solvents, etc.) have now reduced the amount of </a:t>
            </a:r>
            <a:r>
              <a:rPr lang="en-US" sz="3200" b="1" dirty="0">
                <a:solidFill>
                  <a:srgbClr val="0077E3"/>
                </a:solidFill>
              </a:rPr>
              <a:t>v</a:t>
            </a:r>
            <a:r>
              <a:rPr lang="en-US" sz="2000" dirty="0"/>
              <a:t>olatile </a:t>
            </a:r>
            <a:r>
              <a:rPr lang="en-US" sz="3200" b="1" dirty="0">
                <a:solidFill>
                  <a:srgbClr val="0077E3"/>
                </a:solidFill>
              </a:rPr>
              <a:t>o</a:t>
            </a:r>
            <a:r>
              <a:rPr lang="en-US" sz="2000" dirty="0"/>
              <a:t>rganic </a:t>
            </a:r>
            <a:r>
              <a:rPr lang="en-US" sz="3200" b="1" dirty="0">
                <a:solidFill>
                  <a:srgbClr val="0077E3"/>
                </a:solidFill>
              </a:rPr>
              <a:t>c</a:t>
            </a:r>
            <a:r>
              <a:rPr lang="en-US" sz="2000" dirty="0"/>
              <a:t>ompounds, the solvents, used in their products.</a:t>
            </a:r>
          </a:p>
          <a:p>
            <a:pPr lvl="2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defRPr/>
            </a:pPr>
            <a:r>
              <a:rPr lang="en-US" sz="2000" dirty="0"/>
              <a:t>The lower the </a:t>
            </a:r>
            <a:r>
              <a:rPr lang="en-US" sz="2000" b="1" dirty="0">
                <a:solidFill>
                  <a:srgbClr val="0077E3"/>
                </a:solidFill>
              </a:rPr>
              <a:t>VOC</a:t>
            </a:r>
            <a:r>
              <a:rPr lang="en-US" sz="2000" dirty="0"/>
              <a:t> content, the less of an impact on the environment</a:t>
            </a:r>
          </a:p>
          <a:p>
            <a:pPr lvl="2">
              <a:defRPr/>
            </a:pPr>
            <a:r>
              <a:rPr lang="en-US" sz="2000" dirty="0"/>
              <a:t>By 2010, all paint and varnish coatings became ‘VOC compliant’.</a:t>
            </a:r>
          </a:p>
          <a:p>
            <a:pPr lvl="2">
              <a:defRPr/>
            </a:pPr>
            <a:endParaRPr lang="en-US" sz="2000" dirty="0"/>
          </a:p>
          <a:p>
            <a:r>
              <a:rPr lang="en-US" sz="1800" dirty="0">
                <a:hlinkClick r:id="rId3"/>
              </a:rPr>
              <a:t>https://youtu.be/MlAIO4MiXRU</a:t>
            </a:r>
            <a:endParaRPr lang="en-US" sz="1800" dirty="0"/>
          </a:p>
          <a:p>
            <a:pPr marL="0" indent="0"/>
            <a:endParaRPr lang="en-US" sz="1000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five VOC categories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2060848"/>
            <a:ext cx="8229600" cy="3699152"/>
          </a:xfrm>
        </p:spPr>
        <p:txBody>
          <a:bodyPr/>
          <a:lstStyle/>
          <a:p>
            <a:pPr marL="177800" indent="-177800">
              <a:buFont typeface="Arial" pitchFamily="34" charset="0"/>
              <a:buChar char="•"/>
            </a:pPr>
            <a:r>
              <a:rPr lang="en-US" sz="2400" b="1" u="heavy" dirty="0">
                <a:solidFill>
                  <a:srgbClr val="C00000"/>
                </a:solidFill>
                <a:uFill>
                  <a:solidFill>
                    <a:schemeClr val="tx1"/>
                  </a:solidFill>
                </a:uFill>
              </a:rPr>
              <a:t>VERY HIGH</a:t>
            </a:r>
            <a:r>
              <a:rPr lang="en-US" b="1" dirty="0"/>
              <a:t>…..VOC content higher than 50%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2400" b="1" u="heavy" dirty="0">
                <a:solidFill>
                  <a:srgbClr val="EAB200"/>
                </a:solidFill>
                <a:uFill>
                  <a:solidFill>
                    <a:schemeClr val="tx1"/>
                  </a:solidFill>
                </a:uFill>
              </a:rPr>
              <a:t>HIGH</a:t>
            </a:r>
            <a:r>
              <a:rPr lang="en-US" b="1" dirty="0"/>
              <a:t>…..............VOC content  25% to 50%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2400" b="1" u="heavy" dirty="0">
                <a:solidFill>
                  <a:schemeClr val="accent6">
                    <a:lumMod val="60000"/>
                    <a:lumOff val="40000"/>
                  </a:schemeClr>
                </a:solidFill>
                <a:uFill>
                  <a:solidFill>
                    <a:schemeClr val="tx1"/>
                  </a:solidFill>
                </a:uFill>
              </a:rPr>
              <a:t>MEDIUM</a:t>
            </a:r>
            <a:r>
              <a:rPr lang="en-US" b="1" dirty="0"/>
              <a:t>….......VOC content 8% to 24%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2400" b="1" u="heavy" dirty="0">
                <a:solidFill>
                  <a:srgbClr val="6699FF"/>
                </a:solidFill>
                <a:uFill>
                  <a:solidFill>
                    <a:schemeClr val="tx1"/>
                  </a:solidFill>
                </a:uFill>
              </a:rPr>
              <a:t>LOW</a:t>
            </a:r>
            <a:r>
              <a:rPr lang="en-US" b="1" dirty="0"/>
              <a:t>…..............VOC content 0.30% to 7.99% </a:t>
            </a:r>
          </a:p>
          <a:p>
            <a:pPr marL="177800" indent="-177800">
              <a:buFont typeface="Arial" pitchFamily="34" charset="0"/>
              <a:buChar char="•"/>
            </a:pPr>
            <a:r>
              <a:rPr lang="en-US" sz="2400" b="1" u="heavy" dirty="0">
                <a:solidFill>
                  <a:srgbClr val="007A37"/>
                </a:solidFill>
                <a:uFill>
                  <a:solidFill>
                    <a:schemeClr val="tx1"/>
                  </a:solidFill>
                </a:uFill>
              </a:rPr>
              <a:t>MINIMAL</a:t>
            </a:r>
            <a:r>
              <a:rPr lang="en-US" b="1" dirty="0"/>
              <a:t>…......VOC content 0% TO .29%</a:t>
            </a:r>
          </a:p>
          <a:p>
            <a:pPr marL="177800" indent="-177800">
              <a:buFont typeface="Arial" pitchFamily="34" charset="0"/>
              <a:buChar char="•"/>
            </a:pPr>
            <a:endParaRPr lang="en-US" b="1" dirty="0"/>
          </a:p>
          <a:p>
            <a:pPr marL="177800" indent="-177800">
              <a:buFont typeface="Arial" pitchFamily="34" charset="0"/>
              <a:buChar char="•"/>
            </a:pPr>
            <a:r>
              <a:rPr lang="en-US" b="1" dirty="0"/>
              <a:t>Explanation of VOCs    </a:t>
            </a:r>
            <a:r>
              <a:rPr lang="en-US" dirty="0">
                <a:hlinkClick r:id="rId2"/>
              </a:rPr>
              <a:t>https://youtu.be/gUdbPpcS7ew</a:t>
            </a:r>
            <a:r>
              <a:rPr lang="en-US" dirty="0"/>
              <a:t> </a:t>
            </a:r>
          </a:p>
          <a:p>
            <a:pPr marL="177800" indent="-177800">
              <a:buFont typeface="Arial" pitchFamily="34" charset="0"/>
              <a:buChar char="•"/>
            </a:pPr>
            <a:endParaRPr lang="en-US" b="1" dirty="0"/>
          </a:p>
          <a:p>
            <a:pPr marL="177800" indent="-177800"/>
            <a:endParaRPr lang="en-US" b="1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VOC labelling </a:t>
            </a:r>
            <a:endParaRPr lang="en-US" b="0" dirty="0"/>
          </a:p>
        </p:txBody>
      </p:sp>
      <p:pic>
        <p:nvPicPr>
          <p:cNvPr id="4" name="Picture 4" descr="Image result for VOLATILE ORGANIC COMPOUNDS SYMBO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648" y="1844824"/>
            <a:ext cx="6120680" cy="36396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Non-toxic paints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lvl="2">
              <a:lnSpc>
                <a:spcPts val="2400"/>
              </a:lnSpc>
              <a:spcBef>
                <a:spcPts val="1100"/>
              </a:spcBef>
              <a:spcAft>
                <a:spcPts val="1100"/>
              </a:spcAft>
              <a:defRPr/>
            </a:pPr>
            <a:r>
              <a:rPr lang="en-US" sz="2000" dirty="0"/>
              <a:t>Some companies now produce materials that are completely non-toxic, environmentally safe products with practically zero VOC content.</a:t>
            </a:r>
          </a:p>
          <a:p>
            <a:pPr lvl="2">
              <a:lnSpc>
                <a:spcPct val="150000"/>
              </a:lnSpc>
              <a:defRPr/>
            </a:pPr>
            <a:endParaRPr lang="en-US" sz="2000" b="1" dirty="0"/>
          </a:p>
          <a:p>
            <a:endParaRPr lang="en-US" dirty="0"/>
          </a:p>
        </p:txBody>
      </p:sp>
      <p:pic>
        <p:nvPicPr>
          <p:cNvPr id="11268" name="Picture 4" descr="Image result for earthborn pain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09373">
            <a:off x="5805275" y="2896376"/>
            <a:ext cx="2375173" cy="2802156"/>
          </a:xfrm>
          <a:prstGeom prst="rect">
            <a:avLst/>
          </a:prstGeom>
          <a:noFill/>
        </p:spPr>
      </p:pic>
      <p:pic>
        <p:nvPicPr>
          <p:cNvPr id="11270" name="Picture 6" descr="Image result for nutshell paint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949221">
            <a:off x="485509" y="2663813"/>
            <a:ext cx="2563869" cy="2704348"/>
          </a:xfrm>
          <a:prstGeom prst="rect">
            <a:avLst/>
          </a:prstGeom>
          <a:noFill/>
        </p:spPr>
      </p:pic>
      <p:pic>
        <p:nvPicPr>
          <p:cNvPr id="5122" name="Picture 2" descr="Dulux Trade Evolve Matt | Dulux Trade Paint Exper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808" y="2420888"/>
            <a:ext cx="3168352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Waste disposal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3987184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</a:pPr>
            <a:r>
              <a:rPr lang="en-GB" b="1" dirty="0"/>
              <a:t>Care must be taken when disposing of hazardous waste. Paint coatings can be classed as hazardous. </a:t>
            </a:r>
          </a:p>
          <a:p>
            <a:pPr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</a:pPr>
            <a:endParaRPr lang="en-GB" sz="800" b="1" dirty="0"/>
          </a:p>
          <a:p>
            <a:pPr marL="363538" indent="-363538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Try not to order more materials than you need for a job.</a:t>
            </a:r>
          </a:p>
          <a:p>
            <a:pPr marL="363538" indent="-363538"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Don't pour excess materials or waste from cleaning processes into a sink or into a drain.</a:t>
            </a:r>
          </a:p>
          <a:p>
            <a:pPr marL="363538" indent="-363538"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Wipe out containers and dispose of with normal household waste.</a:t>
            </a:r>
          </a:p>
          <a:p>
            <a:pPr marL="363538" indent="-363538"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Check with your local authority and manufacturer’s instructions for guidance on how to dispose of hazardous materials.</a:t>
            </a:r>
          </a:p>
          <a:p>
            <a:pPr marL="363538" indent="-363538">
              <a:spcBef>
                <a:spcPts val="1200"/>
              </a:spcBef>
              <a:spcAft>
                <a:spcPts val="0"/>
              </a:spcAft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Look at the following video for more information: </a:t>
            </a:r>
            <a:r>
              <a:rPr lang="en-GB" dirty="0">
                <a:hlinkClick r:id="rId2"/>
              </a:rPr>
              <a:t>https://youtu.be/d8l9FFLyjJU</a:t>
            </a:r>
            <a:endParaRPr lang="en-GB" dirty="0"/>
          </a:p>
          <a:p>
            <a:pPr lvl="3">
              <a:defRPr/>
            </a:pPr>
            <a:endParaRPr lang="en-US" dirty="0"/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c500-600whit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4048" y="1844824"/>
            <a:ext cx="3394348" cy="4233351"/>
          </a:xfrm>
          <a:prstGeom prst="rect">
            <a:avLst/>
          </a:prstGeom>
          <a:noFill/>
        </p:spPr>
      </p:pic>
      <p:pic>
        <p:nvPicPr>
          <p:cNvPr id="2050" name="Picture 2" descr="udc1000-3s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1772816"/>
            <a:ext cx="3816424" cy="3985355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Brush and roller cleaners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/>
              <a:t>An environmentally friendly alternative to traditional brush cleaning 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2057</TotalTime>
  <Words>415</Words>
  <Application>Microsoft Office PowerPoint</Application>
  <PresentationFormat>On-screen Show (4:3)</PresentationFormat>
  <Paragraphs>53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 PowerPoint 5: Sustainability of resources</vt:lpstr>
      <vt:lpstr>Sustainability and the decorating industry</vt:lpstr>
      <vt:lpstr>The difference you can make</vt:lpstr>
      <vt:lpstr>Volatile Organic Compounds </vt:lpstr>
      <vt:lpstr>The five VOC categories</vt:lpstr>
      <vt:lpstr> VOC labelling </vt:lpstr>
      <vt:lpstr>Non-toxic paints</vt:lpstr>
      <vt:lpstr>Waste disposal</vt:lpstr>
      <vt:lpstr>Brush and roller cleaners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190</cp:revision>
  <dcterms:created xsi:type="dcterms:W3CDTF">2013-05-28T00:38:54Z</dcterms:created>
  <dcterms:modified xsi:type="dcterms:W3CDTF">2021-02-08T13:49:10Z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