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5"/>
  </p:notesMasterIdLst>
  <p:handoutMasterIdLst>
    <p:handoutMasterId r:id="rId16"/>
  </p:handoutMasterIdLst>
  <p:sldIdLst>
    <p:sldId id="339" r:id="rId5"/>
    <p:sldId id="328" r:id="rId6"/>
    <p:sldId id="331" r:id="rId7"/>
    <p:sldId id="341" r:id="rId8"/>
    <p:sldId id="332" r:id="rId9"/>
    <p:sldId id="333" r:id="rId10"/>
    <p:sldId id="334" r:id="rId11"/>
    <p:sldId id="335" r:id="rId12"/>
    <p:sldId id="336" r:id="rId13"/>
    <p:sldId id="267" r:id="rId14"/>
  </p:sldIdLst>
  <p:sldSz cx="9144000" cy="6858000" type="screen4x3"/>
  <p:notesSz cx="6858000" cy="9144000"/>
  <p:custDataLst>
    <p:tags r:id="rId17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5"/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/>
    <p:restoredTop sz="91501" autoAdjust="0"/>
  </p:normalViewPr>
  <p:slideViewPr>
    <p:cSldViewPr showGuides="1">
      <p:cViewPr varScale="1">
        <p:scale>
          <a:sx n="104" d="100"/>
          <a:sy n="104" d="100"/>
        </p:scale>
        <p:origin x="142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 Copyright © 2021 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10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se.gov.uk/legislation/hswa.htm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se.gov.uk/coshh/basics/index.ht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se.gov.uk/lead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se.gov.uk/work-at-height/the-law.htm" TargetMode="Externa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110: </a:t>
            </a:r>
            <a:r>
              <a:rPr lang="en-US" sz="2400" b="1" dirty="0"/>
              <a:t>Decorative finishing and industrial painting occupations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4: Key legislation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What is legislation?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pPr marL="0" indent="0"/>
            <a:r>
              <a:rPr lang="en-GB" b="1" dirty="0">
                <a:ea typeface="ＭＳ Ｐゴシック" pitchFamily="-105" charset="-128"/>
                <a:cs typeface="ＭＳ Ｐゴシック" pitchFamily="-105" charset="-128"/>
              </a:rPr>
              <a:t>Legislation is basically another name for a law. This is normally set out in a series of documents known as ‘regulations’. </a:t>
            </a:r>
          </a:p>
          <a:p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The main piece of legislation is the Health and Safety at Work Act 1974, which is often shortened to </a:t>
            </a:r>
            <a:r>
              <a:rPr lang="en-GB" b="1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HASAWA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.</a:t>
            </a:r>
            <a:endParaRPr lang="en-GB" b="1" dirty="0">
              <a:solidFill>
                <a:srgbClr val="0077E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The Act sets out the </a:t>
            </a:r>
            <a:r>
              <a:rPr lang="en-GB" b="1" dirty="0">
                <a:ea typeface="ＭＳ Ｐゴシック" pitchFamily="-105" charset="-128"/>
                <a:cs typeface="ＭＳ Ｐゴシック" pitchFamily="-105" charset="-128"/>
              </a:rPr>
              <a:t>general duties </a:t>
            </a: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of employers and employees. Failure to comply with these duties will lead to fines and/or imprisonment.</a:t>
            </a:r>
          </a:p>
          <a:p>
            <a:pPr marL="0" indent="0"/>
            <a:endParaRPr lang="en-GB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GB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GB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US" sz="1000" b="1" dirty="0"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HASAWA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00808"/>
            <a:ext cx="8229600" cy="3843168"/>
          </a:xfrm>
        </p:spPr>
        <p:txBody>
          <a:bodyPr/>
          <a:lstStyle/>
          <a:p>
            <a:pPr>
              <a:buClr>
                <a:srgbClr val="C00000"/>
              </a:buClr>
            </a:pPr>
            <a:r>
              <a:rPr lang="en-GB" b="1" dirty="0"/>
              <a:t>The Health and Safety At Work Act Part One, section 7 (a) General duties or employees, states that....</a:t>
            </a:r>
          </a:p>
          <a:p>
            <a:pPr>
              <a:lnSpc>
                <a:spcPct val="150000"/>
              </a:lnSpc>
              <a:buClr>
                <a:srgbClr val="C00000"/>
              </a:buClr>
            </a:pPr>
            <a:r>
              <a:rPr lang="en-GB" i="1" dirty="0">
                <a:solidFill>
                  <a:srgbClr val="0077E3"/>
                </a:solidFill>
              </a:rPr>
              <a:t>‘It shall be the duty of every employee while at work to take reasonable care of himself and of other persons who may affected by his acts or omissions at work’</a:t>
            </a:r>
          </a:p>
          <a:p>
            <a:pPr>
              <a:lnSpc>
                <a:spcPct val="100000"/>
              </a:lnSpc>
              <a:buClr>
                <a:srgbClr val="C00000"/>
              </a:buClr>
            </a:pPr>
            <a:r>
              <a:rPr lang="en-GB" dirty="0"/>
              <a:t>Put simply, you must not cause harm or injury to yourself or others by anything you </a:t>
            </a:r>
            <a:r>
              <a:rPr lang="en-GB" b="1" dirty="0">
                <a:solidFill>
                  <a:srgbClr val="0077E3"/>
                </a:solidFill>
              </a:rPr>
              <a:t>do</a:t>
            </a:r>
            <a:r>
              <a:rPr lang="en-GB" dirty="0"/>
              <a:t>, or anything you </a:t>
            </a:r>
            <a:r>
              <a:rPr lang="en-GB" b="1" dirty="0">
                <a:solidFill>
                  <a:srgbClr val="0077E3"/>
                </a:solidFill>
              </a:rPr>
              <a:t>don't</a:t>
            </a:r>
            <a:r>
              <a:rPr lang="en-GB" dirty="0"/>
              <a:t> do while in work.</a:t>
            </a:r>
          </a:p>
          <a:p>
            <a:pPr>
              <a:buClr>
                <a:srgbClr val="C00000"/>
              </a:buClr>
            </a:pPr>
            <a:r>
              <a:rPr lang="en-GB" dirty="0">
                <a:hlinkClick r:id="rId2"/>
              </a:rPr>
              <a:t>www.hse.gov.uk/legislation/hswa.htm</a:t>
            </a:r>
            <a:endParaRPr lang="en-GB" dirty="0"/>
          </a:p>
          <a:p>
            <a:pPr>
              <a:buClr>
                <a:srgbClr val="C00000"/>
              </a:buClr>
            </a:pPr>
            <a:endParaRPr lang="en-GB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>
                  <a:solidFill>
                    <a:schemeClr val="tx1"/>
                  </a:solidFill>
                </a:uFill>
                <a:ea typeface="ＭＳ Ｐゴシック" pitchFamily="-105" charset="-128"/>
                <a:cs typeface="ＭＳ Ｐゴシック" pitchFamily="-105" charset="-128"/>
              </a:rPr>
              <a:t>COSHH Regulations 2002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4354934"/>
          </a:xfrm>
        </p:spPr>
        <p:txBody>
          <a:bodyPr/>
          <a:lstStyle/>
          <a:p>
            <a:pPr marL="0" indent="0"/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COSHH is an acronym for the Control Of Substances Hazardous to Heath.</a:t>
            </a:r>
          </a:p>
          <a:p>
            <a:pPr marL="0" indent="0"/>
            <a:r>
              <a:rPr lang="en-US" b="1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Q) 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What is a substance?</a:t>
            </a:r>
          </a:p>
          <a:p>
            <a:pPr marL="0" indent="0"/>
            <a:r>
              <a:rPr lang="en-US" b="1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A) 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 substance can be a powder, a liquid, a gas or, in some cases, a solid material.</a:t>
            </a:r>
          </a:p>
          <a:p>
            <a:pPr marL="0" indent="0"/>
            <a:endParaRPr lang="en-US"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/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</p:txBody>
      </p:sp>
      <p:pic>
        <p:nvPicPr>
          <p:cNvPr id="4" name="Picture 2" descr="Image result for HSE COSHH"/>
          <p:cNvPicPr>
            <a:picLocks noChangeAspect="1" noChangeArrowheads="1"/>
          </p:cNvPicPr>
          <p:nvPr/>
        </p:nvPicPr>
        <p:blipFill>
          <a:blip r:embed="rId2"/>
          <a:srcRect l="21562" r="20344" b="13807"/>
          <a:stretch>
            <a:fillRect/>
          </a:stretch>
        </p:blipFill>
        <p:spPr bwMode="auto">
          <a:xfrm rot="556729">
            <a:off x="6532757" y="3788586"/>
            <a:ext cx="2236853" cy="21730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uFill>
                  <a:solidFill>
                    <a:schemeClr val="tx1"/>
                  </a:solidFill>
                </a:uFill>
                <a:ea typeface="ＭＳ Ｐゴシック" pitchFamily="-105" charset="-128"/>
                <a:cs typeface="ＭＳ Ｐゴシック" pitchFamily="-105" charset="-128"/>
              </a:rPr>
              <a:t>COSHH  Regulations 2002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67544" y="1772816"/>
            <a:ext cx="8229600" cy="3987184"/>
          </a:xfrm>
        </p:spPr>
        <p:txBody>
          <a:bodyPr/>
          <a:lstStyle/>
          <a:p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Before work begins, a </a:t>
            </a:r>
            <a:r>
              <a:rPr lang="en-US" b="1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COSHH </a:t>
            </a:r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assessment must always be carried out.</a:t>
            </a:r>
          </a:p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simple terms, the purpose of a COSHH assessment is to: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identify hazards related to the substances being used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identify what  the associated risks are, </a:t>
            </a:r>
          </a:p>
          <a:p>
            <a:pPr marL="361950" indent="-361950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know how to deal with those hazards/risks.</a:t>
            </a:r>
          </a:p>
          <a:p>
            <a:pPr marL="361950" indent="-361950">
              <a:buClr>
                <a:srgbClr val="0077E3"/>
              </a:buClr>
              <a:buSzPct val="120000"/>
            </a:pPr>
            <a:r>
              <a:rPr lang="en-US" b="1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The assessment must be carried out by a competent person.</a:t>
            </a:r>
          </a:p>
          <a:p>
            <a:pPr marL="361950" indent="-361950">
              <a:buClr>
                <a:srgbClr val="0077E3"/>
              </a:buClr>
              <a:buSzPct val="120000"/>
            </a:pPr>
            <a:r>
              <a:rPr lang="en-GB" dirty="0">
                <a:hlinkClick r:id="rId3"/>
              </a:rPr>
              <a:t>www.hse.gov.uk/coshh/basics/index.htm#</a:t>
            </a:r>
            <a:endParaRPr lang="en-GB" dirty="0"/>
          </a:p>
          <a:p>
            <a:pPr marL="361950" indent="-361950">
              <a:buClr>
                <a:srgbClr val="0077E3"/>
              </a:buClr>
              <a:buSzPct val="120000"/>
            </a:pPr>
            <a:endParaRPr lang="en-US" b="1" dirty="0">
              <a:solidFill>
                <a:srgbClr val="0077E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lvl="2"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ile:Skull and crossbones.sv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lum bright="18000"/>
          </a:blip>
          <a:srcRect/>
          <a:stretch>
            <a:fillRect/>
          </a:stretch>
        </p:blipFill>
        <p:spPr bwMode="auto">
          <a:xfrm>
            <a:off x="1979712" y="1484784"/>
            <a:ext cx="4571772" cy="439248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Control of Lead at Work Regulations (2002)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en-GB" dirty="0"/>
              <a:t>The Control of Lead at Work Regulations (2002) known as ‘</a:t>
            </a:r>
            <a:r>
              <a:rPr lang="en-GB" dirty="0">
                <a:solidFill>
                  <a:srgbClr val="0077E3"/>
                </a:solidFill>
              </a:rPr>
              <a:t>CLAW</a:t>
            </a:r>
            <a:r>
              <a:rPr lang="en-GB" dirty="0"/>
              <a:t>’  is very relevant to painters and decorators due to the lead that was added to some types of paint.</a:t>
            </a:r>
          </a:p>
          <a:p>
            <a:r>
              <a:rPr lang="en-GB" dirty="0"/>
              <a:t>Lead is a very dangerous substance which has caused severe illness and many fatalities over the years. </a:t>
            </a:r>
          </a:p>
          <a:p>
            <a:r>
              <a:rPr lang="en-GB" dirty="0"/>
              <a:t>Painters and decorators were still commonly using lead-based paint up until the early 1960s. </a:t>
            </a:r>
          </a:p>
          <a:p>
            <a:r>
              <a:rPr lang="en-GB" b="1" dirty="0">
                <a:solidFill>
                  <a:srgbClr val="0077E3"/>
                </a:solidFill>
              </a:rPr>
              <a:t>Lead was banned in most paints in 1992.</a:t>
            </a:r>
          </a:p>
          <a:p>
            <a:r>
              <a:rPr lang="en-GB" dirty="0">
                <a:hlinkClick r:id="rId3"/>
              </a:rPr>
              <a:t>www.hse.gov.uk/lead/</a:t>
            </a:r>
            <a:endParaRPr lang="en-GB" dirty="0"/>
          </a:p>
          <a:p>
            <a:endParaRPr lang="en-GB" b="1" dirty="0">
              <a:solidFill>
                <a:srgbClr val="0077E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Control of Lead at Work Regulations (2002)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72816"/>
            <a:ext cx="8229600" cy="3987184"/>
          </a:xfrm>
        </p:spPr>
        <p:txBody>
          <a:bodyPr/>
          <a:lstStyle/>
          <a:p>
            <a:r>
              <a:rPr lang="en-GB" dirty="0"/>
              <a:t>The main aim of the Regulations is to control exposure to lead.  </a:t>
            </a:r>
          </a:p>
          <a:p>
            <a:pPr>
              <a:lnSpc>
                <a:spcPct val="100000"/>
              </a:lnSpc>
            </a:pPr>
            <a:r>
              <a:rPr lang="en-GB" dirty="0"/>
              <a:t>This is done by placing </a:t>
            </a:r>
            <a:r>
              <a:rPr lang="en-GB" dirty="0">
                <a:solidFill>
                  <a:srgbClr val="0077E3"/>
                </a:solidFill>
              </a:rPr>
              <a:t>duties</a:t>
            </a:r>
            <a:r>
              <a:rPr lang="en-GB" dirty="0"/>
              <a:t> on employers to carry out </a:t>
            </a:r>
            <a:r>
              <a:rPr lang="en-GB" dirty="0">
                <a:solidFill>
                  <a:srgbClr val="0077E3"/>
                </a:solidFill>
              </a:rPr>
              <a:t>risk assessments</a:t>
            </a:r>
            <a:r>
              <a:rPr lang="en-GB" dirty="0"/>
              <a:t>,  to prevent or control the exposure to lead and monitor the exposure of employees. </a:t>
            </a:r>
          </a:p>
          <a:p>
            <a:endParaRPr lang="en-GB" b="1" dirty="0"/>
          </a:p>
          <a:p>
            <a:r>
              <a:rPr lang="en-GB" b="1" dirty="0"/>
              <a:t>  Lead testing kits</a:t>
            </a:r>
            <a:endParaRPr lang="en-US" dirty="0"/>
          </a:p>
        </p:txBody>
      </p:sp>
      <p:pic>
        <p:nvPicPr>
          <p:cNvPr id="4" name="Picture 8" descr="Image result for uk lead paint testing k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5856" y="3573016"/>
            <a:ext cx="2016224" cy="2304256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10" descr="Image result for uk 3m lead paint testing ki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3573016"/>
            <a:ext cx="2088232" cy="2298302"/>
          </a:xfrm>
          <a:prstGeom prst="rect">
            <a:avLst/>
          </a:prstGeom>
          <a:ln w="76200">
            <a:solidFill>
              <a:schemeClr val="tx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Work at Height Regulations 2005</a:t>
            </a:r>
            <a:br>
              <a:rPr lang="en-GB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b="1" dirty="0"/>
              <a:t>Otherwise known as </a:t>
            </a:r>
            <a:r>
              <a:rPr lang="en-US" b="1" dirty="0">
                <a:solidFill>
                  <a:srgbClr val="0077E3"/>
                </a:solidFill>
              </a:rPr>
              <a:t>‘</a:t>
            </a:r>
            <a:r>
              <a:rPr lang="en-US" b="1" dirty="0" err="1">
                <a:solidFill>
                  <a:srgbClr val="0077E3"/>
                </a:solidFill>
              </a:rPr>
              <a:t>WAHR</a:t>
            </a:r>
            <a:r>
              <a:rPr lang="en-US" b="1" dirty="0">
                <a:solidFill>
                  <a:srgbClr val="0077E3"/>
                </a:solidFill>
              </a:rPr>
              <a:t>’</a:t>
            </a:r>
            <a:r>
              <a:rPr lang="en-GB" b="1" dirty="0">
                <a:solidFill>
                  <a:srgbClr val="0077E3"/>
                </a:solidFill>
              </a:rPr>
              <a:t>  </a:t>
            </a:r>
            <a:r>
              <a:rPr lang="en-GB" b="1" dirty="0"/>
              <a:t>these regulations were designed to prevent death and injury caused by a fall from height. 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Employers must make sure work is properly planned, supervised and carried out by </a:t>
            </a:r>
            <a:r>
              <a:rPr lang="en-GB" b="1" dirty="0">
                <a:solidFill>
                  <a:srgbClr val="0077E3"/>
                </a:solidFill>
              </a:rPr>
              <a:t>competent</a:t>
            </a:r>
            <a:r>
              <a:rPr lang="en-GB" b="1" dirty="0"/>
              <a:t> </a:t>
            </a:r>
            <a:r>
              <a:rPr lang="en-GB" dirty="0"/>
              <a:t>people. 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They must provide the right type of equipment for working at height. 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Employers and/or those in control must first assess the risks involved.  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/>
              <a:t>Employees also have a duty to comply with the regulations.</a:t>
            </a:r>
          </a:p>
          <a:p>
            <a:pPr marL="361950" indent="-361950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GB" dirty="0">
                <a:hlinkClick r:id="rId2"/>
              </a:rPr>
              <a:t>www.hse.gov.uk/work-at-height/the-law.htm </a:t>
            </a:r>
            <a:endParaRPr lang="en-GB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Image result for the scales of justice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lum contrast="20000"/>
          </a:blip>
          <a:srcRect/>
          <a:stretch>
            <a:fillRect/>
          </a:stretch>
        </p:blipFill>
        <p:spPr bwMode="auto">
          <a:xfrm>
            <a:off x="6372200" y="2915992"/>
            <a:ext cx="2038726" cy="296542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FAILURE TO FOLLOW REGULATIONS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b="1" dirty="0">
                <a:solidFill>
                  <a:srgbClr val="000000"/>
                </a:solidFill>
              </a:rPr>
              <a:t>May result in the following.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GB" b="1" dirty="0">
                <a:solidFill>
                  <a:srgbClr val="0077E5"/>
                </a:solidFill>
              </a:rPr>
              <a:t>Loss of company/personal reputation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GB" b="1" dirty="0">
                <a:solidFill>
                  <a:srgbClr val="0077E5"/>
                </a:solidFill>
              </a:rPr>
              <a:t>Costly insurance claims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GB" b="1" dirty="0">
                <a:solidFill>
                  <a:srgbClr val="0077E5"/>
                </a:solidFill>
              </a:rPr>
              <a:t>Delays in the workplace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GB" b="1" dirty="0">
                <a:solidFill>
                  <a:srgbClr val="0077E5"/>
                </a:solidFill>
              </a:rPr>
              <a:t>Fines/imprisonment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GB" b="1" dirty="0">
                <a:solidFill>
                  <a:srgbClr val="0077E5"/>
                </a:solidFill>
              </a:rPr>
              <a:t>Injuries/accidents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GB" b="1" dirty="0">
                <a:solidFill>
                  <a:srgbClr val="0077E5"/>
                </a:solidFill>
              </a:rPr>
              <a:t>Loss of business</a:t>
            </a:r>
          </a:p>
          <a:p>
            <a:pPr marL="273050" indent="-273050">
              <a:buClr>
                <a:schemeClr val="tx1"/>
              </a:buClr>
              <a:buSzPct val="120000"/>
              <a:buFont typeface="Arial" pitchFamily="34" charset="0"/>
              <a:buChar char="•"/>
            </a:pPr>
            <a:r>
              <a:rPr lang="en-GB" b="1" dirty="0">
                <a:solidFill>
                  <a:srgbClr val="0077E5"/>
                </a:solidFill>
              </a:rPr>
              <a:t>Loss of profit</a:t>
            </a: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1476</TotalTime>
  <Words>606</Words>
  <Application>Microsoft Office PowerPoint</Application>
  <PresentationFormat>On-screen Show (4:3)</PresentationFormat>
  <Paragraphs>60</Paragraphs>
  <Slides>10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Lucida Grande</vt:lpstr>
      <vt:lpstr>Times New Roman</vt:lpstr>
      <vt:lpstr>Default Design</vt:lpstr>
      <vt:lpstr> PowerPoint 4: Key legislation</vt:lpstr>
      <vt:lpstr>What is legislation?</vt:lpstr>
      <vt:lpstr>HASAWA</vt:lpstr>
      <vt:lpstr>COSHH Regulations 2002</vt:lpstr>
      <vt:lpstr>COSHH  Regulations 2002</vt:lpstr>
      <vt:lpstr>Control of Lead at Work Regulations (2002)</vt:lpstr>
      <vt:lpstr>Control of Lead at Work Regulations (2002)</vt:lpstr>
      <vt:lpstr>Work at Height Regulations 2005 </vt:lpstr>
      <vt:lpstr>FAILURE TO FOLLOW REGULATIONS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182</cp:revision>
  <dcterms:created xsi:type="dcterms:W3CDTF">2013-05-28T00:38:54Z</dcterms:created>
  <dcterms:modified xsi:type="dcterms:W3CDTF">2021-02-08T13:39:45Z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