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6"/>
  </p:notesMasterIdLst>
  <p:handoutMasterIdLst>
    <p:handoutMasterId r:id="rId17"/>
  </p:handoutMasterIdLst>
  <p:sldIdLst>
    <p:sldId id="339" r:id="rId5"/>
    <p:sldId id="328" r:id="rId6"/>
    <p:sldId id="331" r:id="rId7"/>
    <p:sldId id="330" r:id="rId8"/>
    <p:sldId id="336" r:id="rId9"/>
    <p:sldId id="332" r:id="rId10"/>
    <p:sldId id="333" r:id="rId11"/>
    <p:sldId id="334" r:id="rId12"/>
    <p:sldId id="335" r:id="rId13"/>
    <p:sldId id="338" r:id="rId14"/>
    <p:sldId id="267" r:id="rId15"/>
  </p:sldIdLst>
  <p:sldSz cx="9144000" cy="6858000" type="screen4x3"/>
  <p:notesSz cx="6858000" cy="9144000"/>
  <p:custDataLst>
    <p:tags r:id="rId18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77E3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2961" autoAdjust="0"/>
  </p:normalViewPr>
  <p:slideViewPr>
    <p:cSldViewPr showGuides="1">
      <p:cViewPr varScale="1">
        <p:scale>
          <a:sx n="106" d="100"/>
          <a:sy n="106" d="100"/>
        </p:scale>
        <p:origin x="136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11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youtu.be/WpVJBh5TRbQ" TargetMode="External"/><Relationship Id="rId3" Type="http://schemas.openxmlformats.org/officeDocument/2006/relationships/hyperlink" Target="https://youtu.be/Vx0LwtLl4-M" TargetMode="External"/><Relationship Id="rId7" Type="http://schemas.openxmlformats.org/officeDocument/2006/relationships/hyperlink" Target="https://youtu.be/fGJ_lDj4Bas" TargetMode="External"/><Relationship Id="rId2" Type="http://schemas.openxmlformats.org/officeDocument/2006/relationships/hyperlink" Target="https://youtu.be/jOZZeLKu7e8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youtu.be/qRTe14Car0Y" TargetMode="External"/><Relationship Id="rId5" Type="http://schemas.openxmlformats.org/officeDocument/2006/relationships/hyperlink" Target="https://youtu.be/OTC9VsUXfp0" TargetMode="External"/><Relationship Id="rId4" Type="http://schemas.openxmlformats.org/officeDocument/2006/relationships/hyperlink" Target="https://youtu.be/uAjr4bLquRM" TargetMode="External"/><Relationship Id="rId9" Type="http://schemas.openxmlformats.org/officeDocument/2006/relationships/hyperlink" Target="https://youtu.be/OoiArFrHF3I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live.uploads.lionindustries.proteus.digitalroar.co.uk/store/162/Wagner-FC9900-web.jpg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110: </a:t>
            </a:r>
            <a:r>
              <a:rPr lang="en-US" sz="2400" b="1" dirty="0"/>
              <a:t>Decorative finishing and industrial painting occupations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en-GB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1: The role of the painter and decorator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Useful links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11560" y="1512000"/>
            <a:ext cx="8075240" cy="4248000"/>
          </a:xfrm>
        </p:spPr>
        <p:txBody>
          <a:bodyPr/>
          <a:lstStyle/>
          <a:p>
            <a:r>
              <a:rPr lang="en-GB" b="1" dirty="0">
                <a:solidFill>
                  <a:srgbClr val="0077E3"/>
                </a:solidFill>
              </a:rPr>
              <a:t>Day in the life of an apprentice </a:t>
            </a:r>
            <a:r>
              <a:rPr lang="en-GB" dirty="0">
                <a:hlinkClick r:id="rId2"/>
              </a:rPr>
              <a:t>https://youtu.be/jOZZeLKu7e8</a:t>
            </a:r>
            <a:endParaRPr lang="en-GB" dirty="0"/>
          </a:p>
          <a:p>
            <a:r>
              <a:rPr lang="en-GB" b="1" dirty="0">
                <a:solidFill>
                  <a:srgbClr val="000000"/>
                </a:solidFill>
              </a:rPr>
              <a:t>Bridge painting </a:t>
            </a:r>
            <a:r>
              <a:rPr lang="en-GB" dirty="0">
                <a:hlinkClick r:id="rId3"/>
              </a:rPr>
              <a:t>https://youtu.be/Vx0LwtLl4-M</a:t>
            </a:r>
            <a:r>
              <a:rPr lang="en-GB" dirty="0"/>
              <a:t>      </a:t>
            </a:r>
          </a:p>
          <a:p>
            <a:r>
              <a:rPr lang="en-GB" b="1" dirty="0">
                <a:solidFill>
                  <a:srgbClr val="0077E3"/>
                </a:solidFill>
              </a:rPr>
              <a:t>Industrial painting </a:t>
            </a:r>
            <a:r>
              <a:rPr lang="en-GB" dirty="0">
                <a:hlinkClick r:id="rId4"/>
              </a:rPr>
              <a:t>https://youtu.be/uAjr4bLquRM</a:t>
            </a:r>
            <a:endParaRPr lang="en-GB" dirty="0"/>
          </a:p>
          <a:p>
            <a:r>
              <a:rPr lang="en-GB" b="1" dirty="0">
                <a:solidFill>
                  <a:srgbClr val="000000"/>
                </a:solidFill>
              </a:rPr>
              <a:t>Painting a tower </a:t>
            </a:r>
            <a:r>
              <a:rPr lang="en-GB" dirty="0">
                <a:hlinkClick r:id="rId5"/>
              </a:rPr>
              <a:t>https://youtu.be/OTC9VsUXfp0</a:t>
            </a:r>
            <a:endParaRPr lang="en-GB" dirty="0"/>
          </a:p>
          <a:p>
            <a:r>
              <a:rPr lang="en-GB" b="1" dirty="0">
                <a:solidFill>
                  <a:srgbClr val="0077E3"/>
                </a:solidFill>
              </a:rPr>
              <a:t>Painting and decorating 1945 film </a:t>
            </a:r>
            <a:r>
              <a:rPr lang="en-GB" dirty="0">
                <a:hlinkClick r:id="rId6"/>
              </a:rPr>
              <a:t>https://youtu.be/qRTe14Car0Y</a:t>
            </a:r>
            <a:endParaRPr lang="en-GB" dirty="0"/>
          </a:p>
          <a:p>
            <a:r>
              <a:rPr lang="en-GB" b="1" dirty="0">
                <a:solidFill>
                  <a:srgbClr val="000000"/>
                </a:solidFill>
              </a:rPr>
              <a:t>Restoration decorating </a:t>
            </a:r>
            <a:r>
              <a:rPr lang="en-GB" dirty="0">
                <a:hlinkClick r:id="rId7"/>
              </a:rPr>
              <a:t>https://youtu.be/fGJ_lDj4Bas </a:t>
            </a:r>
            <a:endParaRPr lang="en-GB" dirty="0"/>
          </a:p>
          <a:p>
            <a:r>
              <a:rPr lang="en-GB" b="1" dirty="0">
                <a:solidFill>
                  <a:srgbClr val="0077E3"/>
                </a:solidFill>
              </a:rPr>
              <a:t>Decorative effects </a:t>
            </a:r>
            <a:r>
              <a:rPr lang="en-GB" dirty="0">
                <a:hlinkClick r:id="rId8"/>
              </a:rPr>
              <a:t>https://youtu.be/WpVJBh5TRbQ</a:t>
            </a:r>
            <a:endParaRPr lang="en-GB" dirty="0"/>
          </a:p>
          <a:p>
            <a:r>
              <a:rPr lang="en-GB" b="1" dirty="0">
                <a:solidFill>
                  <a:srgbClr val="000000"/>
                </a:solidFill>
              </a:rPr>
              <a:t>Wallpapering </a:t>
            </a:r>
            <a:r>
              <a:rPr lang="en-GB" dirty="0">
                <a:hlinkClick r:id="rId9"/>
              </a:rPr>
              <a:t>https://youtu.be/OoiArFrHF3I</a:t>
            </a:r>
            <a:endParaRPr lang="en-GB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a typeface="ＭＳ Ｐゴシック" pitchFamily="-105" charset="-128"/>
                <a:cs typeface="ＭＳ Ｐゴシック" pitchFamily="-105" charset="-128"/>
              </a:rPr>
              <a:t>Painter or painter and decorator?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916832"/>
            <a:ext cx="8229600" cy="3843168"/>
          </a:xfrm>
        </p:spPr>
        <p:txBody>
          <a:bodyPr/>
          <a:lstStyle/>
          <a:p>
            <a:pPr marL="0" indent="0"/>
            <a:r>
              <a:rPr lang="en-GB" b="1" dirty="0">
                <a:ea typeface="ＭＳ Ｐゴシック" pitchFamily="-105" charset="-128"/>
                <a:cs typeface="ＭＳ Ｐゴシック" pitchFamily="-105" charset="-128"/>
              </a:rPr>
              <a:t>The painting and decorating industry is extremely varied.</a:t>
            </a:r>
          </a:p>
          <a:p>
            <a:pPr marL="363538" indent="-363538">
              <a:buClr>
                <a:srgbClr val="0077E3"/>
              </a:buClr>
              <a:buSzPct val="119000"/>
              <a:buFont typeface="Arial" pitchFamily="34" charset="0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The type of work carried out will sometimes depend on the ability of the Painter and Decorator, and/or the type of job they are on.</a:t>
            </a:r>
          </a:p>
          <a:p>
            <a:pPr marL="363538" indent="-363538">
              <a:buClr>
                <a:srgbClr val="0077E3"/>
              </a:buClr>
              <a:buSzPct val="119000"/>
              <a:buFont typeface="Arial" pitchFamily="34" charset="0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Some will also specialise in certain types of work.</a:t>
            </a:r>
          </a:p>
          <a:p>
            <a:pPr marL="363538" indent="-363538">
              <a:buClr>
                <a:srgbClr val="0077E3"/>
              </a:buClr>
              <a:buSzPct val="119000"/>
              <a:buFont typeface="Arial" pitchFamily="34" charset="0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Not all painters and decorators hang wall paper, apply paint by spray or apply specialist finishes.</a:t>
            </a:r>
          </a:p>
          <a:p>
            <a:pPr marL="363538" indent="-363538">
              <a:buClr>
                <a:srgbClr val="0077E3"/>
              </a:buClr>
              <a:buSzPct val="119000"/>
              <a:buFont typeface="Arial" pitchFamily="34" charset="0"/>
              <a:buChar char="•"/>
            </a:pP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Some decorators only hang wallpaper, spray or apply special finishes.</a:t>
            </a:r>
          </a:p>
          <a:p>
            <a:pPr marL="0" indent="0"/>
            <a:endParaRPr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Planning the 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/>
              <a:t>Apart from preparing and decorating surfaces, a painter and decorator will also have to plan the work before starting.</a:t>
            </a:r>
          </a:p>
          <a:p>
            <a:r>
              <a:rPr lang="en-US" b="1" dirty="0">
                <a:solidFill>
                  <a:srgbClr val="0077E3"/>
                </a:solidFill>
              </a:rPr>
              <a:t>QUESTION: What do you think they need to plan for?</a:t>
            </a:r>
          </a:p>
          <a:p>
            <a:pPr marL="358775" indent="-358775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The weather </a:t>
            </a:r>
          </a:p>
          <a:p>
            <a:pPr marL="358775" indent="-358775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Health and safety issues</a:t>
            </a:r>
          </a:p>
          <a:p>
            <a:pPr marL="358775" indent="-358775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Where they will start and finish working </a:t>
            </a:r>
          </a:p>
          <a:p>
            <a:pPr marL="358775" indent="-358775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Having the right tools, materials and equipment</a:t>
            </a:r>
          </a:p>
          <a:p>
            <a:pPr marL="358775" indent="-358775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US" dirty="0"/>
              <a:t>Working around other trades, the customer or the general public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sz="2400" b="1" dirty="0">
                <a:ea typeface="ＭＳ Ｐゴシック" pitchFamily="-105" charset="-128"/>
                <a:cs typeface="ＭＳ Ｐゴシック" pitchFamily="-105" charset="-128"/>
              </a:rPr>
              <a:t>Protecting the working area and other areas affected by the work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412776"/>
            <a:ext cx="8229600" cy="4464496"/>
          </a:xfrm>
        </p:spPr>
        <p:txBody>
          <a:bodyPr/>
          <a:lstStyle/>
          <a:p>
            <a:pPr lvl="3">
              <a:defRPr/>
            </a:pPr>
            <a:endParaRPr lang="en-US" dirty="0"/>
          </a:p>
          <a:p>
            <a:pPr marL="0" indent="0"/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It is important not to damage the area affected by work and the fixtures, fittings, furniture, features and property within it.</a:t>
            </a:r>
          </a:p>
          <a:p>
            <a:pPr marL="0" indent="0"/>
            <a:r>
              <a:rPr lang="en-US" b="1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What do you think the implications are if something was damaged?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Loss of earnings/profit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Time wasted cleaning up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Loss of reputation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Loss of future work</a:t>
            </a:r>
          </a:p>
        </p:txBody>
      </p:sp>
      <p:pic>
        <p:nvPicPr>
          <p:cNvPr id="4" name="Picture 3" descr="http://www.msimmonds.co.uk/wp-content/uploads/2013/01/IMG_06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0391" y="3468784"/>
            <a:ext cx="3384377" cy="2376264"/>
          </a:xfrm>
          <a:prstGeom prst="rect">
            <a:avLst/>
          </a:prstGeom>
          <a:ln w="19050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sz="2400" b="1" dirty="0"/>
              <a:t>nsuring health and safety in the workplace</a:t>
            </a:r>
            <a:br>
              <a:rPr lang="en-US" sz="2400" b="1" dirty="0"/>
            </a:b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844824"/>
            <a:ext cx="8229600" cy="3960440"/>
          </a:xfrm>
        </p:spPr>
        <p:txBody>
          <a:bodyPr/>
          <a:lstStyle/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You must apply the principles of health and safety in the workplace at all times.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There are many ‘laws’, known as regulations, often known by abbreviations such as </a:t>
            </a:r>
            <a:r>
              <a:rPr lang="en-US" b="1" dirty="0">
                <a:solidFill>
                  <a:srgbClr val="0077E3"/>
                </a:solidFill>
              </a:rPr>
              <a:t>PUWER, HASAWA, WAHR </a:t>
            </a:r>
            <a:r>
              <a:rPr lang="en-US" dirty="0"/>
              <a:t>and</a:t>
            </a:r>
            <a:r>
              <a:rPr lang="en-US" b="1" dirty="0">
                <a:solidFill>
                  <a:srgbClr val="0077E3"/>
                </a:solidFill>
              </a:rPr>
              <a:t> COSHH</a:t>
            </a:r>
            <a:r>
              <a:rPr lang="en-US" dirty="0"/>
              <a:t>.</a:t>
            </a:r>
            <a:endParaRPr lang="en-US" b="1" dirty="0">
              <a:solidFill>
                <a:srgbClr val="0077E3"/>
              </a:solidFill>
            </a:endParaRP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In groups, find out what these abbreviations relate to.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Employees and Apprentices must abide by these regulations.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mage result for heavy duty scraper"/>
          <p:cNvPicPr>
            <a:picLocks noChangeAspect="1" noChangeArrowheads="1"/>
          </p:cNvPicPr>
          <p:nvPr/>
        </p:nvPicPr>
        <p:blipFill>
          <a:blip r:embed="rId3"/>
          <a:srcRect l="13790" t="-5746" r="10827"/>
          <a:stretch>
            <a:fillRect/>
          </a:stretch>
        </p:blipFill>
        <p:spPr bwMode="auto">
          <a:xfrm rot="5624451">
            <a:off x="3523116" y="4365368"/>
            <a:ext cx="1288684" cy="19914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Preparing surfaces before they are painted and/or decorated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844824"/>
            <a:ext cx="7848872" cy="3312368"/>
          </a:xfrm>
        </p:spPr>
        <p:txBody>
          <a:bodyPr/>
          <a:lstStyle/>
          <a:p>
            <a:pPr lvl="2">
              <a:lnSpc>
                <a:spcPct val="100000"/>
              </a:lnSpc>
              <a:defRPr/>
            </a:pPr>
            <a:endParaRPr lang="en-US" sz="800" b="1" dirty="0"/>
          </a:p>
          <a:p>
            <a:pPr lvl="2">
              <a:lnSpc>
                <a:spcPct val="150000"/>
              </a:lnSpc>
              <a:defRPr/>
            </a:pPr>
            <a:r>
              <a:rPr lang="en-US" sz="2000" dirty="0"/>
              <a:t>Preparing surfaces is probably the most important stage in the decorating process. If this is not done, or it is not done properly, the finished work will be ruined.</a:t>
            </a:r>
          </a:p>
          <a:p>
            <a:pPr lvl="2">
              <a:lnSpc>
                <a:spcPct val="100000"/>
              </a:lnSpc>
              <a:defRPr/>
            </a:pPr>
            <a:endParaRPr lang="en-US" sz="800" dirty="0"/>
          </a:p>
          <a:p>
            <a:pPr lvl="2">
              <a:lnSpc>
                <a:spcPct val="150000"/>
              </a:lnSpc>
              <a:defRPr/>
            </a:pPr>
            <a:r>
              <a:rPr lang="en-US" sz="2000" dirty="0"/>
              <a:t>Unfortunately, if the preparation stage is done well, people don’t notice it; but if it isn't done well, they will notice it immediately.</a:t>
            </a:r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dirty="0"/>
          </a:p>
          <a:p>
            <a:pPr lvl="2">
              <a:defRPr/>
            </a:pPr>
            <a:endParaRPr lang="en-US" sz="2000" b="1" dirty="0"/>
          </a:p>
          <a:p>
            <a:pPr lvl="2">
              <a:defRPr/>
            </a:pP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oduct Image">
            <a:hlinkClick r:id="rId2" tooltip="&quot;Click to enlarge&quot;"/>
          </p:cNvPr>
          <p:cNvPicPr/>
          <p:nvPr/>
        </p:nvPicPr>
        <p:blipFill>
          <a:blip r:embed="rId3" cstate="print"/>
          <a:srcRect l="15428" r="11838" b="10714"/>
          <a:stretch>
            <a:fillRect/>
          </a:stretch>
        </p:blipFill>
        <p:spPr bwMode="auto">
          <a:xfrm>
            <a:off x="6300192" y="2564904"/>
            <a:ext cx="259228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Applying paint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7787208" cy="3987184"/>
          </a:xfrm>
        </p:spPr>
        <p:txBody>
          <a:bodyPr/>
          <a:lstStyle/>
          <a:p>
            <a:r>
              <a:rPr lang="en-US" b="1" dirty="0"/>
              <a:t>Applying paint is a main responsibility for most painters and decorators.</a:t>
            </a:r>
          </a:p>
          <a:p>
            <a:r>
              <a:rPr lang="en-US" dirty="0"/>
              <a:t>This can be done by using the following painting equipment:</a:t>
            </a:r>
          </a:p>
          <a:p>
            <a:pPr marL="268288" indent="-268288">
              <a:lnSpc>
                <a:spcPct val="200000"/>
              </a:lnSpc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brushes</a:t>
            </a:r>
          </a:p>
          <a:p>
            <a:pPr marL="268288" indent="-268288">
              <a:lnSpc>
                <a:spcPct val="100000"/>
              </a:lnSpc>
              <a:spcBef>
                <a:spcPts val="0"/>
              </a:spcBef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rollers</a:t>
            </a:r>
          </a:p>
          <a:p>
            <a:pPr marL="268288" indent="-26828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 err="1"/>
              <a:t>HVLP</a:t>
            </a:r>
            <a:r>
              <a:rPr lang="en-US" dirty="0"/>
              <a:t> spray machines</a:t>
            </a:r>
          </a:p>
          <a:p>
            <a:pPr marL="268288" indent="-26828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airless spray machines.</a:t>
            </a:r>
          </a:p>
          <a:p>
            <a:pPr marL="268288" indent="-268288">
              <a:buClr>
                <a:srgbClr val="0077E3"/>
              </a:buClr>
              <a:buSzPct val="120000"/>
            </a:pPr>
            <a:r>
              <a:rPr lang="en-US" dirty="0"/>
              <a:t>                                                                  </a:t>
            </a:r>
            <a:r>
              <a:rPr lang="en-US" b="1" dirty="0">
                <a:solidFill>
                  <a:srgbClr val="0077E3"/>
                </a:solidFill>
              </a:rPr>
              <a:t>An HVLP spray system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Hanging wallpaper/wallcoverings to ceilings and walls</a:t>
            </a:r>
            <a:br>
              <a:rPr lang="en-US" b="1" dirty="0"/>
            </a:b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45285"/>
            <a:ext cx="8229600" cy="4248000"/>
          </a:xfrm>
        </p:spPr>
        <p:txBody>
          <a:bodyPr/>
          <a:lstStyle/>
          <a:p>
            <a:pPr marL="265113" indent="-265113">
              <a:lnSpc>
                <a:spcPct val="100000"/>
              </a:lnSpc>
              <a:buClr>
                <a:srgbClr val="0077E3"/>
              </a:buClr>
              <a:buSzPct val="116000"/>
              <a:buFont typeface="Arial" pitchFamily="34" charset="0"/>
              <a:buChar char="•"/>
            </a:pPr>
            <a:r>
              <a:rPr lang="en-US" dirty="0"/>
              <a:t>Some painters and decorators will hang many different types of papers, ranging from £2.00 a roll to many hundreds of pounds a roll.</a:t>
            </a:r>
          </a:p>
          <a:p>
            <a:pPr marL="265113" indent="-265113">
              <a:lnSpc>
                <a:spcPct val="100000"/>
              </a:lnSpc>
              <a:buClr>
                <a:srgbClr val="0077E3"/>
              </a:buClr>
              <a:buSzPct val="116000"/>
              <a:buFont typeface="Arial" pitchFamily="34" charset="0"/>
              <a:buChar char="•"/>
            </a:pPr>
            <a:r>
              <a:rPr lang="en-US" dirty="0"/>
              <a:t>Some of this work is very specialist and there are some decorators who only do wallpapering for a living.</a:t>
            </a:r>
          </a:p>
          <a:p>
            <a:pPr marL="265113" indent="-265113">
              <a:lnSpc>
                <a:spcPct val="100000"/>
              </a:lnSpc>
              <a:buClr>
                <a:srgbClr val="0077E3"/>
              </a:buClr>
              <a:buSzPct val="116000"/>
              <a:buFont typeface="Arial" pitchFamily="34" charset="0"/>
              <a:buChar char="•"/>
            </a:pPr>
            <a:r>
              <a:rPr lang="en-US" dirty="0"/>
              <a:t>The ability to plan work and calculate quantities of materials is very important.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8528" y="4293096"/>
            <a:ext cx="2448272" cy="1700189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Applying decorative paint effects and special finishes</a:t>
            </a:r>
            <a:br>
              <a:rPr lang="en-US" b="1" dirty="0"/>
            </a:b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104456"/>
          </a:xfrm>
        </p:spPr>
        <p:txBody>
          <a:bodyPr/>
          <a:lstStyle/>
          <a:p>
            <a:pPr marL="363538" indent="-363538">
              <a:lnSpc>
                <a:spcPct val="100000"/>
              </a:lnSpc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This is a highly specialised area of painting and decorating, requiring an eye for detail, a steady hand and an ability to be creative.</a:t>
            </a:r>
          </a:p>
          <a:p>
            <a:pPr marL="363538" indent="-363538">
              <a:lnSpc>
                <a:spcPct val="100000"/>
              </a:lnSpc>
              <a:spcBef>
                <a:spcPts val="1200"/>
              </a:spcBef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It can be very highly paid. </a:t>
            </a:r>
          </a:p>
          <a:p>
            <a:pPr marL="363538" indent="-363538">
              <a:lnSpc>
                <a:spcPct val="100000"/>
              </a:lnSpc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Look online or in textbooks for examples of the following paint effects: </a:t>
            </a:r>
          </a:p>
          <a:p>
            <a:pPr lvl="1" indent="0">
              <a:lnSpc>
                <a:spcPct val="100000"/>
              </a:lnSpc>
              <a:buSzPct val="120000"/>
              <a:buNone/>
            </a:pPr>
            <a:r>
              <a:rPr lang="en-US" dirty="0"/>
              <a:t>- marbling</a:t>
            </a:r>
          </a:p>
          <a:p>
            <a:pPr lvl="1" indent="0">
              <a:lnSpc>
                <a:spcPct val="100000"/>
              </a:lnSpc>
              <a:buSzPct val="120000"/>
              <a:buNone/>
            </a:pPr>
            <a:r>
              <a:rPr lang="en-US" dirty="0"/>
              <a:t>- graining</a:t>
            </a:r>
          </a:p>
          <a:p>
            <a:pPr lvl="1" indent="0">
              <a:lnSpc>
                <a:spcPct val="100000"/>
              </a:lnSpc>
              <a:buSzPct val="120000"/>
              <a:buNone/>
            </a:pPr>
            <a:r>
              <a:rPr lang="en-US" dirty="0"/>
              <a:t>- rag rolling</a:t>
            </a:r>
          </a:p>
          <a:p>
            <a:pPr lvl="1" indent="0">
              <a:lnSpc>
                <a:spcPct val="100000"/>
              </a:lnSpc>
              <a:buSzPct val="120000"/>
              <a:buNone/>
            </a:pPr>
            <a:r>
              <a:rPr lang="en-US" dirty="0"/>
              <a:t>- </a:t>
            </a:r>
            <a:r>
              <a:rPr lang="en-US" dirty="0" err="1"/>
              <a:t>stencilling</a:t>
            </a:r>
            <a:r>
              <a:rPr lang="en-US" dirty="0"/>
              <a:t> </a:t>
            </a:r>
          </a:p>
          <a:p>
            <a:pPr lvl="1" indent="0">
              <a:lnSpc>
                <a:spcPct val="100000"/>
              </a:lnSpc>
              <a:buSzPct val="120000"/>
              <a:buNone/>
            </a:pPr>
            <a:r>
              <a:rPr lang="en-US" dirty="0"/>
              <a:t>- glazing.</a:t>
            </a:r>
          </a:p>
          <a:p>
            <a:endParaRPr lang="en-US" dirty="0"/>
          </a:p>
        </p:txBody>
      </p:sp>
      <p:pic>
        <p:nvPicPr>
          <p:cNvPr id="1026" name="Picture 2" descr="d:\Users\User\Desktop\Dox May 20\work bits\Pictures\20161018_1521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9189" y="4155421"/>
            <a:ext cx="3024336" cy="1620180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2288</TotalTime>
  <Words>644</Words>
  <Application>Microsoft Office PowerPoint</Application>
  <PresentationFormat>On-screen Show (4:3)</PresentationFormat>
  <Paragraphs>84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Lucida Grande</vt:lpstr>
      <vt:lpstr>Times New Roman</vt:lpstr>
      <vt:lpstr>Default Design</vt:lpstr>
      <vt:lpstr> PowerPoint 1: The role of the painter and decorator</vt:lpstr>
      <vt:lpstr>Painter or painter and decorator?</vt:lpstr>
      <vt:lpstr>Planning the work</vt:lpstr>
      <vt:lpstr>Protecting the working area and other areas affected by the work</vt:lpstr>
      <vt:lpstr>Ensuring health and safety in the workplace  </vt:lpstr>
      <vt:lpstr>Preparing surfaces before they are painted and/or decorated</vt:lpstr>
      <vt:lpstr>Applying paint</vt:lpstr>
      <vt:lpstr>Hanging wallpaper/wallcoverings to ceilings and walls  </vt:lpstr>
      <vt:lpstr>Applying decorative paint effects and special finishes  </vt:lpstr>
      <vt:lpstr>Useful links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228</cp:revision>
  <dcterms:created xsi:type="dcterms:W3CDTF">2013-05-28T00:38:54Z</dcterms:created>
  <dcterms:modified xsi:type="dcterms:W3CDTF">2021-02-08T13:15:34Z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