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341" r:id="rId5"/>
    <p:sldId id="328" r:id="rId6"/>
    <p:sldId id="331" r:id="rId7"/>
    <p:sldId id="330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3758" autoAdjust="0"/>
  </p:normalViewPr>
  <p:slideViewPr>
    <p:cSldViewPr showGuides="1">
      <p:cViewPr varScale="1">
        <p:scale>
          <a:sx n="107" d="100"/>
          <a:sy n="107" d="100"/>
        </p:scale>
        <p:origin x="133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LINKED TO WORKSHEET 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10: Preparation materials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382588"/>
          </a:xfrm>
        </p:spPr>
        <p:txBody>
          <a:bodyPr/>
          <a:lstStyle/>
          <a:p>
            <a:r>
              <a:rPr lang="en-US" sz="2800" dirty="0"/>
              <a:t>The washing down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US" b="1" dirty="0"/>
              <a:t>There are two methods of washing down. </a:t>
            </a:r>
          </a:p>
          <a:p>
            <a:pPr marL="457200" indent="-457200"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en-US" b="1" dirty="0"/>
              <a:t>Standard washing down</a:t>
            </a:r>
          </a:p>
          <a:p>
            <a:pPr marL="457200" indent="-457200"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en-US" b="1" dirty="0"/>
              <a:t>Washing down to a finish</a:t>
            </a:r>
          </a:p>
          <a:p>
            <a:pPr>
              <a:buClr>
                <a:srgbClr val="0077E3"/>
              </a:buClr>
              <a:buSzPct val="120000"/>
            </a:pPr>
            <a:r>
              <a:rPr lang="en-US" dirty="0"/>
              <a:t>Washing down ‘to a finish’ is carried out on surfaces that don’t  require painting.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Begin washing from the bottom to the top to avoid leaving streaks.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Sugar soap must be rinsed well to avoid defects in the paint finish.</a:t>
            </a:r>
          </a:p>
          <a:p>
            <a:pPr marL="363538" indent="-363538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Always follow the manufacturer’s instructions when mixing.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484784"/>
            <a:ext cx="7992888" cy="4176464"/>
          </a:xfrm>
        </p:spPr>
        <p:txBody>
          <a:bodyPr/>
          <a:lstStyle/>
          <a:p>
            <a:r>
              <a:rPr lang="en-US" b="1" dirty="0"/>
              <a:t>Decorator’s caulk is a flexible filler ideal for gaps where there is movement between two surfaces.</a:t>
            </a:r>
          </a:p>
          <a:p>
            <a:r>
              <a:rPr lang="en-US" dirty="0"/>
              <a:t>Available in three different </a:t>
            </a:r>
            <a:r>
              <a:rPr lang="en-US" dirty="0" err="1"/>
              <a:t>colours</a:t>
            </a:r>
            <a:r>
              <a:rPr lang="en-US" dirty="0"/>
              <a:t>: 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Magnolia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Brown </a:t>
            </a:r>
          </a:p>
          <a:p>
            <a:pPr marL="363538" indent="-363538">
              <a:spcBef>
                <a:spcPts val="1200"/>
              </a:spcBef>
              <a:spcAft>
                <a:spcPts val="2400"/>
              </a:spcAft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White</a:t>
            </a:r>
          </a:p>
          <a:p>
            <a:pPr>
              <a:spcBef>
                <a:spcPts val="1800"/>
              </a:spcBef>
            </a:pPr>
            <a:r>
              <a:rPr lang="en-US" dirty="0"/>
              <a:t>It cannot be rubbed down, so care must be taken not to over-apply it to a surface.</a:t>
            </a:r>
          </a:p>
          <a:p>
            <a:endParaRPr lang="en-US" b="1" dirty="0"/>
          </a:p>
          <a:p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382588"/>
          </a:xfrm>
        </p:spPr>
        <p:txBody>
          <a:bodyPr/>
          <a:lstStyle/>
          <a:p>
            <a:r>
              <a:rPr lang="en-US" sz="2800" dirty="0"/>
              <a:t>Caulk</a:t>
            </a:r>
          </a:p>
        </p:txBody>
      </p:sp>
      <p:pic>
        <p:nvPicPr>
          <p:cNvPr id="5126" name="Picture 6" descr="Geocel Contractors Decorators Caulk Magnolia 380ML"/>
          <p:cNvPicPr>
            <a:picLocks noChangeAspect="1" noChangeArrowheads="1"/>
          </p:cNvPicPr>
          <p:nvPr/>
        </p:nvPicPr>
        <p:blipFill>
          <a:blip r:embed="rId2"/>
          <a:srcRect l="42638" r="42439" b="1934"/>
          <a:stretch>
            <a:fillRect/>
          </a:stretch>
        </p:blipFill>
        <p:spPr bwMode="auto">
          <a:xfrm rot="5400000">
            <a:off x="3599892" y="1448780"/>
            <a:ext cx="504056" cy="3312368"/>
          </a:xfrm>
          <a:prstGeom prst="rect">
            <a:avLst/>
          </a:prstGeom>
          <a:noFill/>
        </p:spPr>
      </p:pic>
      <p:pic>
        <p:nvPicPr>
          <p:cNvPr id="5130" name="Picture 10" descr="Geocel Contractors Decorators Caulk White 380ML"/>
          <p:cNvPicPr>
            <a:picLocks noChangeAspect="1" noChangeArrowheads="1"/>
          </p:cNvPicPr>
          <p:nvPr/>
        </p:nvPicPr>
        <p:blipFill>
          <a:blip r:embed="rId3"/>
          <a:srcRect l="42553" r="42553"/>
          <a:stretch>
            <a:fillRect/>
          </a:stretch>
        </p:blipFill>
        <p:spPr bwMode="auto">
          <a:xfrm rot="5400000">
            <a:off x="3563888" y="2636912"/>
            <a:ext cx="504056" cy="3384376"/>
          </a:xfrm>
          <a:prstGeom prst="rect">
            <a:avLst/>
          </a:prstGeom>
          <a:noFill/>
        </p:spPr>
      </p:pic>
      <p:pic>
        <p:nvPicPr>
          <p:cNvPr id="5124" name="Picture 4" descr="Geocel Contractors Decorators Caulk Brown 380ML"/>
          <p:cNvPicPr>
            <a:picLocks noChangeAspect="1" noChangeArrowheads="1"/>
          </p:cNvPicPr>
          <p:nvPr/>
        </p:nvPicPr>
        <p:blipFill>
          <a:blip r:embed="rId4"/>
          <a:srcRect l="42892" r="42811" b="2128"/>
          <a:stretch>
            <a:fillRect/>
          </a:stretch>
        </p:blipFill>
        <p:spPr bwMode="auto">
          <a:xfrm rot="5400000">
            <a:off x="3599892" y="2024844"/>
            <a:ext cx="504056" cy="3312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rtoline Methylated Spirit – 500ml | Robert Dy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216" y="3717032"/>
            <a:ext cx="2376264" cy="23762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Shellac and white knotting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003232" cy="3600400"/>
          </a:xfrm>
        </p:spPr>
        <p:txBody>
          <a:bodyPr/>
          <a:lstStyle/>
          <a:p>
            <a:r>
              <a:rPr lang="en-US" b="1" dirty="0"/>
              <a:t>Knotting can be the traditional brown variety or white (bleached).</a:t>
            </a:r>
          </a:p>
          <a:p>
            <a:r>
              <a:rPr lang="en-US" dirty="0"/>
              <a:t>Used to seal knots in bare wood to stop the resin from bleeding through.</a:t>
            </a:r>
          </a:p>
          <a:p>
            <a:r>
              <a:rPr lang="en-US" dirty="0"/>
              <a:t>Knotting is spirit-based, which means brushes must be washed out in methylated spirits.</a:t>
            </a:r>
          </a:p>
          <a:p>
            <a:endParaRPr lang="en-US" b="1" dirty="0"/>
          </a:p>
          <a:p>
            <a:r>
              <a:rPr lang="en-US" b="1" dirty="0"/>
              <a:t> </a:t>
            </a:r>
          </a:p>
        </p:txBody>
      </p:sp>
      <p:pic>
        <p:nvPicPr>
          <p:cNvPr id="4" name="Picture 2" descr="d:\Users\User\Desktop\white_knott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3933056"/>
            <a:ext cx="665217" cy="1802523"/>
          </a:xfrm>
          <a:prstGeom prst="rect">
            <a:avLst/>
          </a:prstGeom>
          <a:noFill/>
        </p:spPr>
      </p:pic>
      <p:pic>
        <p:nvPicPr>
          <p:cNvPr id="5" name="Picture 3" descr="d:\Users\User\Desktop\patent_shellac_knotting_solut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9792" y="3933056"/>
            <a:ext cx="671760" cy="1932602"/>
          </a:xfrm>
          <a:prstGeom prst="rect">
            <a:avLst/>
          </a:prstGeom>
          <a:noFill/>
        </p:spPr>
      </p:pic>
      <p:pic>
        <p:nvPicPr>
          <p:cNvPr id="6" name="Picture 4" descr="d:\Users\User\Desktop\Shellac_varitie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51920" y="3933056"/>
            <a:ext cx="3071317" cy="18877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Abrasives 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en-GB" b="1" dirty="0"/>
              <a:t>It is important to select the correct type and grade of abrasive paper when rubbing down.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GB" dirty="0"/>
              <a:t>Too coarse and it may scratch or damage the surface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GB" dirty="0"/>
              <a:t>Too fine and it will not be effective and clog easily</a:t>
            </a:r>
          </a:p>
          <a:p>
            <a:r>
              <a:rPr lang="en-GB" b="1" dirty="0"/>
              <a:t>There are many types of abrasive paper. The two most common types used by painters and decorators are: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GB" dirty="0"/>
              <a:t>aluminium oxide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GB" dirty="0"/>
              <a:t>silicon carbide (wet or dry)</a:t>
            </a:r>
          </a:p>
          <a:p>
            <a:endParaRPr lang="en-GB" b="1" dirty="0">
              <a:solidFill>
                <a:srgbClr val="C00000"/>
              </a:solidFill>
            </a:endParaRPr>
          </a:p>
          <a:p>
            <a:endParaRPr lang="en-GB" b="1" dirty="0">
              <a:solidFill>
                <a:srgbClr val="C00000"/>
              </a:solidFill>
            </a:endParaRPr>
          </a:p>
          <a:p>
            <a:pPr marL="0" indent="0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d:\Users\User\Desktop\871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813917">
            <a:off x="6084168" y="2132856"/>
            <a:ext cx="1800200" cy="165618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err="1"/>
              <a:t>Aluminium</a:t>
            </a:r>
            <a:r>
              <a:rPr lang="en-US" sz="2800" dirty="0"/>
              <a:t> oxide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075240" cy="3987184"/>
          </a:xfrm>
        </p:spPr>
        <p:txBody>
          <a:bodyPr/>
          <a:lstStyle/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Quicker and more effective than other types of dry abrasives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Less clogging than traditional ‘sandpaper’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Sold in 5, 10 and 50 metre rolls</a:t>
            </a:r>
            <a:endParaRPr lang="en-US" dirty="0"/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Readily available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Produces dust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Durable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GRADES: Rough to smooth </a:t>
            </a:r>
            <a:r>
              <a:rPr lang="en-GB" dirty="0">
                <a:ea typeface="ＭＳ Ｐゴシック" pitchFamily="34" charset="-128"/>
              </a:rPr>
              <a:t>40 ,60, 80, 100, 120</a:t>
            </a:r>
          </a:p>
          <a:p>
            <a:pPr marL="265113" indent="-265113">
              <a:buClr>
                <a:srgbClr val="0077E3"/>
              </a:buClr>
              <a:buSzPct val="122000"/>
              <a:buFont typeface="Arial" pitchFamily="34" charset="0"/>
              <a:buChar char="•"/>
            </a:pPr>
            <a:endParaRPr lang="en-US" b="1" dirty="0"/>
          </a:p>
          <a:p>
            <a:pPr marL="265113" indent="-265113">
              <a:buClr>
                <a:srgbClr val="000000"/>
              </a:buClr>
            </a:pPr>
            <a:endParaRPr lang="en-US" b="1" dirty="0">
              <a:solidFill>
                <a:srgbClr val="0077E3"/>
              </a:solidFill>
            </a:endParaRPr>
          </a:p>
          <a:p>
            <a:endParaRPr lang="en-US" dirty="0"/>
          </a:p>
        </p:txBody>
      </p:sp>
      <p:pic>
        <p:nvPicPr>
          <p:cNvPr id="5" name="Picture 2" descr="d:\Users\User\Desktop\779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3429000"/>
            <a:ext cx="1368152" cy="1368152"/>
          </a:xfrm>
          <a:prstGeom prst="rect">
            <a:avLst/>
          </a:prstGeom>
          <a:noFill/>
        </p:spPr>
      </p:pic>
      <p:pic>
        <p:nvPicPr>
          <p:cNvPr id="6" name="Picture 3" descr="d:\Users\User\Desktop\RODAOY-lar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6096" y="3717032"/>
            <a:ext cx="1060647" cy="1175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Silicon carbide (wet or dry)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Can be more effective than dry abrading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Not suited to porous surfaces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Materials are more costly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Wide selection of grades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Does not produce dust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Can be messy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ea typeface="ＭＳ Ｐゴシック" pitchFamily="34" charset="-128"/>
              </a:rPr>
              <a:t>GRADES: Rough to smooth 120....220....360....400....600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endParaRPr lang="en-GB" b="1" dirty="0">
              <a:ea typeface="ＭＳ Ｐゴシック" pitchFamily="34" charset="-128"/>
            </a:endParaRPr>
          </a:p>
          <a:p>
            <a:pPr lvl="3">
              <a:defRPr/>
            </a:pPr>
            <a:r>
              <a:rPr lang="en-US" dirty="0"/>
              <a:t>.</a:t>
            </a: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2" descr="Image result for wet and dry silicon carbid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7899259">
            <a:off x="5030598" y="2124778"/>
            <a:ext cx="3019740" cy="2074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8180"/>
            <a:ext cx="8229600" cy="382588"/>
          </a:xfrm>
        </p:spPr>
        <p:txBody>
          <a:bodyPr/>
          <a:lstStyle/>
          <a:p>
            <a:r>
              <a:rPr lang="en-US" sz="2800" dirty="0"/>
              <a:t>Filling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03208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r>
              <a:rPr lang="en-US" sz="2000" dirty="0"/>
              <a:t>The type of filling materials used will normally depend on the surface being filled. There are many types of filling materials:</a:t>
            </a:r>
          </a:p>
          <a:p>
            <a:pPr lvl="2">
              <a:lnSpc>
                <a:spcPct val="100000"/>
              </a:lnSpc>
              <a:defRPr/>
            </a:pPr>
            <a:endParaRPr lang="en-US" sz="2000" dirty="0"/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en-US" sz="2000" dirty="0"/>
              <a:t>interior and exterior powder or ready mixed filler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en-US" sz="2000" dirty="0"/>
              <a:t>ready mixed coloured wood filler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en-US" sz="2000" dirty="0"/>
              <a:t>ready mixed fine surface filler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en-US" sz="2000" dirty="0"/>
              <a:t>two pack filler</a:t>
            </a:r>
          </a:p>
          <a:p>
            <a:pPr marL="363538" lvl="2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  <a:defRPr/>
            </a:pPr>
            <a:r>
              <a:rPr lang="en-US" sz="2000" dirty="0"/>
              <a:t>caulk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Powder filler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US" b="1" dirty="0">
                <a:uFill>
                  <a:solidFill>
                    <a:schemeClr val="tx1"/>
                  </a:solidFill>
                </a:uFill>
              </a:rPr>
              <a:t>Plaster-based filler  </a:t>
            </a:r>
            <a:r>
              <a:rPr lang="en-US" dirty="0"/>
              <a:t>used to repair and make good interior surfaces such as plaster, wood, plasterboard. It is normally white.</a:t>
            </a:r>
          </a:p>
          <a:p>
            <a:endParaRPr lang="en-US" b="1" dirty="0"/>
          </a:p>
          <a:p>
            <a:r>
              <a:rPr lang="en-US" b="1" dirty="0"/>
              <a:t> </a:t>
            </a:r>
          </a:p>
          <a:p>
            <a:r>
              <a:rPr lang="en-US" b="1" dirty="0">
                <a:uFill>
                  <a:solidFill>
                    <a:schemeClr val="tx1"/>
                  </a:solidFill>
                </a:uFill>
              </a:rPr>
              <a:t>Cement-based filler </a:t>
            </a:r>
            <a:r>
              <a:rPr lang="en-US" dirty="0"/>
              <a:t>is normally grey, and is cement based, used on exterior render.</a:t>
            </a:r>
          </a:p>
        </p:txBody>
      </p:sp>
      <p:pic>
        <p:nvPicPr>
          <p:cNvPr id="5" name="Picture 16" descr="Image result for polyfill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648" y="2276872"/>
            <a:ext cx="1367061" cy="1307584"/>
          </a:xfrm>
          <a:prstGeom prst="rect">
            <a:avLst/>
          </a:prstGeom>
          <a:noFill/>
        </p:spPr>
      </p:pic>
      <p:pic>
        <p:nvPicPr>
          <p:cNvPr id="7" name="Picture 14" descr="Image result for powder fill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2276872"/>
            <a:ext cx="1296144" cy="1296144"/>
          </a:xfrm>
          <a:prstGeom prst="rect">
            <a:avLst/>
          </a:prstGeom>
          <a:noFill/>
        </p:spPr>
      </p:pic>
      <p:pic>
        <p:nvPicPr>
          <p:cNvPr id="8" name="Picture 10" descr="Image result for exterior fill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63061" y="4365104"/>
            <a:ext cx="1508739" cy="1440160"/>
          </a:xfrm>
          <a:prstGeom prst="rect">
            <a:avLst/>
          </a:prstGeom>
          <a:noFill/>
        </p:spPr>
      </p:pic>
      <p:pic>
        <p:nvPicPr>
          <p:cNvPr id="9" name="Picture 4" descr="http://www.toupret.co.uk/uploads/UK/toupret_planirex_15k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84168" y="4077072"/>
            <a:ext cx="1872208" cy="1872208"/>
          </a:xfrm>
          <a:prstGeom prst="rect">
            <a:avLst/>
          </a:prstGeom>
          <a:noFill/>
        </p:spPr>
      </p:pic>
      <p:pic>
        <p:nvPicPr>
          <p:cNvPr id="10" name="Picture 8" descr="Image result for toupret exteri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79912" y="4149080"/>
            <a:ext cx="1800200" cy="1800200"/>
          </a:xfrm>
          <a:prstGeom prst="rect">
            <a:avLst/>
          </a:prstGeom>
          <a:noFill/>
        </p:spPr>
      </p:pic>
      <p:pic>
        <p:nvPicPr>
          <p:cNvPr id="6" name="Picture 2" descr="http://www.toupret.co.uk/uploads/UK/toupret_interior_filler_10x1kg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07904" y="2204864"/>
            <a:ext cx="1614561" cy="1487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Image result for Fine surface fill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37296">
            <a:off x="5004048" y="4653136"/>
            <a:ext cx="1434462" cy="143446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Ready mixed filler</a:t>
            </a:r>
          </a:p>
        </p:txBody>
      </p:sp>
      <p:pic>
        <p:nvPicPr>
          <p:cNvPr id="4" name="Picture 4" descr="d:\Users\User\Desktop\wood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01553">
            <a:off x="7025746" y="2191624"/>
            <a:ext cx="167346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80347" y="1723955"/>
            <a:ext cx="7787208" cy="3987184"/>
          </a:xfrm>
        </p:spPr>
        <p:txBody>
          <a:bodyPr/>
          <a:lstStyle/>
          <a:p>
            <a:r>
              <a:rPr lang="en-US" b="1" dirty="0"/>
              <a:t>There are many types of ready mixed fillers, all with different uses.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b="1" dirty="0"/>
          </a:p>
          <a:p>
            <a:pPr marL="363538" indent="-363538">
              <a:lnSpc>
                <a:spcPct val="100000"/>
              </a:lnSpc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Coloured wood filler for use before applying varnish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Flexible paste fillers for cracks subject to movement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All purpose filler for general small repairs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Lightweight filler for general filling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Fine surface filler for face filling </a:t>
            </a:r>
          </a:p>
          <a:p>
            <a:endParaRPr lang="en-US" b="1" dirty="0"/>
          </a:p>
          <a:p>
            <a:endParaRPr lang="en-US" b="1" dirty="0"/>
          </a:p>
        </p:txBody>
      </p:sp>
      <p:pic>
        <p:nvPicPr>
          <p:cNvPr id="6" name="Picture 2" descr="Image result for LIGHTWEIGHT FILL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940654">
            <a:off x="6476744" y="3677561"/>
            <a:ext cx="2133372" cy="2133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Image result for two pack coloured wood fill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0743" y="4279672"/>
            <a:ext cx="1941023" cy="1941023"/>
          </a:xfrm>
          <a:prstGeom prst="rect">
            <a:avLst/>
          </a:prstGeom>
          <a:noFill/>
        </p:spPr>
      </p:pic>
      <p:pic>
        <p:nvPicPr>
          <p:cNvPr id="7172" name="Picture 4" descr="ISOPON Metalik Body Filler 1.1Litre [MET/2] - £34.56 : Jawel Pain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92247">
            <a:off x="5765243" y="2274729"/>
            <a:ext cx="2520280" cy="206159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Two pack filler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en-US" b="1" dirty="0"/>
              <a:t>Two pack filler consists of two materials: a ready mixed paste and a hardener/catalyst. These are then mixed together to form the filler.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b="1" dirty="0"/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It is very hardwearing and durable.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For use on interior and exterior surfaces.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Some two pack is coloured to match wood.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It is very quick drying.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/>
              <a:t>Use on wood, metal, stone and plastic.</a:t>
            </a:r>
          </a:p>
          <a:p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sugar soap"/>
          <p:cNvPicPr>
            <a:picLocks noChangeAspect="1" noChangeArrowheads="1"/>
          </p:cNvPicPr>
          <p:nvPr/>
        </p:nvPicPr>
        <p:blipFill>
          <a:blip r:embed="rId2"/>
          <a:srcRect r="13793"/>
          <a:stretch>
            <a:fillRect/>
          </a:stretch>
        </p:blipFill>
        <p:spPr bwMode="auto">
          <a:xfrm>
            <a:off x="3563888" y="2636912"/>
            <a:ext cx="1680187" cy="20162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Cleaning agents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147248" cy="4104456"/>
          </a:xfrm>
        </p:spPr>
        <p:txBody>
          <a:bodyPr/>
          <a:lstStyle/>
          <a:p>
            <a:r>
              <a:rPr lang="en-US" b="1" dirty="0"/>
              <a:t>Sugar soap is the most common cleaning agent used. It is available in three forms: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powder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liquid concentrate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wipes.</a:t>
            </a:r>
          </a:p>
          <a:p>
            <a:r>
              <a:rPr lang="en-US" b="1" dirty="0"/>
              <a:t>It can be used to remove: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dirt, and general surface contamination</a:t>
            </a:r>
          </a:p>
          <a:p>
            <a:pPr marL="363538" indent="-363538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oil/grease.</a:t>
            </a:r>
          </a:p>
          <a:p>
            <a:endParaRPr lang="en-US" dirty="0"/>
          </a:p>
        </p:txBody>
      </p:sp>
      <p:pic>
        <p:nvPicPr>
          <p:cNvPr id="6" name="Picture 10" descr="Image result for sugar soap"/>
          <p:cNvPicPr>
            <a:picLocks noChangeAspect="1" noChangeArrowheads="1"/>
          </p:cNvPicPr>
          <p:nvPr/>
        </p:nvPicPr>
        <p:blipFill>
          <a:blip r:embed="rId3"/>
          <a:srcRect l="20000" r="16000"/>
          <a:stretch>
            <a:fillRect/>
          </a:stretch>
        </p:blipFill>
        <p:spPr bwMode="auto">
          <a:xfrm>
            <a:off x="5508104" y="2420888"/>
            <a:ext cx="1440160" cy="2304256"/>
          </a:xfrm>
          <a:prstGeom prst="rect">
            <a:avLst/>
          </a:prstGeom>
          <a:noFill/>
        </p:spPr>
      </p:pic>
      <p:pic>
        <p:nvPicPr>
          <p:cNvPr id="7" name="Picture 12" descr="Image result for sugar soa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6256" y="2348880"/>
            <a:ext cx="1541537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1913</TotalTime>
  <Words>607</Words>
  <Application>Microsoft Office PowerPoint</Application>
  <PresentationFormat>On-screen Show (4:3)</PresentationFormat>
  <Paragraphs>95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 PowerPoint 10: Preparation materials</vt:lpstr>
      <vt:lpstr>Abrasives </vt:lpstr>
      <vt:lpstr>Aluminium oxide</vt:lpstr>
      <vt:lpstr>Silicon carbide (wet or dry)</vt:lpstr>
      <vt:lpstr>Filling materials</vt:lpstr>
      <vt:lpstr>Powder filler</vt:lpstr>
      <vt:lpstr>Ready mixed filler</vt:lpstr>
      <vt:lpstr>Two pack filler</vt:lpstr>
      <vt:lpstr>Cleaning agents</vt:lpstr>
      <vt:lpstr>The washing down process</vt:lpstr>
      <vt:lpstr>Caulk</vt:lpstr>
      <vt:lpstr>Shellac and white knotting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210</cp:revision>
  <dcterms:created xsi:type="dcterms:W3CDTF">2013-05-28T00:38:54Z</dcterms:created>
  <dcterms:modified xsi:type="dcterms:W3CDTF">2021-02-08T14:06:53Z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