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6"/>
  </p:notesMasterIdLst>
  <p:handoutMasterIdLst>
    <p:handoutMasterId r:id="rId17"/>
  </p:handoutMasterIdLst>
  <p:sldIdLst>
    <p:sldId id="256" r:id="rId5"/>
    <p:sldId id="344" r:id="rId6"/>
    <p:sldId id="347" r:id="rId7"/>
    <p:sldId id="348" r:id="rId8"/>
    <p:sldId id="359" r:id="rId9"/>
    <p:sldId id="349" r:id="rId10"/>
    <p:sldId id="350" r:id="rId11"/>
    <p:sldId id="352" r:id="rId12"/>
    <p:sldId id="353" r:id="rId13"/>
    <p:sldId id="355" r:id="rId14"/>
    <p:sldId id="267" r:id="rId15"/>
  </p:sldIdLst>
  <p:sldSz cx="9144000" cy="6858000" type="screen4x3"/>
  <p:notesSz cx="6858000" cy="9144000"/>
  <p:custDataLst>
    <p:tags r:id="rId18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imon Dixon - NFRC" initials="SD-N" lastIdx="2" clrIdx="0">
    <p:extLst>
      <p:ext uri="{19B8F6BF-5375-455C-9EA6-DF929625EA0E}">
        <p15:presenceInfo xmlns:p15="http://schemas.microsoft.com/office/powerpoint/2012/main" userId="S::simondixon@nfrc.co.uk::23172875-84e1-4f3a-ab6f-9a6e8bfe9041" providerId="AD"/>
      </p:ext>
    </p:extLst>
  </p:cmAuthor>
  <p:cmAuthor id="2" name="Linda Mellor" initials="LM" lastIdx="1" clrIdx="1">
    <p:extLst>
      <p:ext uri="{19B8F6BF-5375-455C-9EA6-DF929625EA0E}">
        <p15:presenceInfo xmlns:p15="http://schemas.microsoft.com/office/powerpoint/2012/main" userId="8befdacc21238ac1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BB6D0AE-A825-45A6-BC3F-AF40BEC4E518}" v="1" dt="2020-08-24T10:33:58.20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4632" autoAdjust="0"/>
    <p:restoredTop sz="93172" autoAdjust="0"/>
  </p:normalViewPr>
  <p:slideViewPr>
    <p:cSldViewPr showGuides="1">
      <p:cViewPr varScale="1">
        <p:scale>
          <a:sx n="67" d="100"/>
          <a:sy n="67" d="100"/>
        </p:scale>
        <p:origin x="556" y="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gs" Target="tags/tag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mon Dixon - NFRC" userId="23172875-84e1-4f3a-ab6f-9a6e8bfe9041" providerId="ADAL" clId="{4BB6D0AE-A825-45A6-BC3F-AF40BEC4E518}"/>
    <pc:docChg chg="custSel modSld">
      <pc:chgData name="Simon Dixon - NFRC" userId="23172875-84e1-4f3a-ab6f-9a6e8bfe9041" providerId="ADAL" clId="{4BB6D0AE-A825-45A6-BC3F-AF40BEC4E518}" dt="2020-08-24T10:33:58.209" v="2"/>
      <pc:docMkLst>
        <pc:docMk/>
      </pc:docMkLst>
      <pc:sldChg chg="addCm modCm">
        <pc:chgData name="Simon Dixon - NFRC" userId="23172875-84e1-4f3a-ab6f-9a6e8bfe9041" providerId="ADAL" clId="{4BB6D0AE-A825-45A6-BC3F-AF40BEC4E518}" dt="2020-08-24T10:33:58.209" v="2"/>
        <pc:sldMkLst>
          <pc:docMk/>
          <pc:sldMk cId="28198035" sldId="355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7/1/2021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25182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C5A235-6463-4A58-9198-72241D34E1F2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8144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C5A235-6463-4A58-9198-72241D34E1F2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85547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C5A235-6463-4A58-9198-72241D34E1F2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2741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C5A235-6463-4A58-9198-72241D34E1F2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07773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C5A235-6463-4A58-9198-72241D34E1F2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74109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C5A235-6463-4A58-9198-72241D34E1F2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45347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C5A235-6463-4A58-9198-72241D34E1F2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27065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EE882-D50A-4E47-B3AA-CEC8FB47685B}" type="datetimeFigureOut">
              <a:rPr lang="en-US" smtClean="0"/>
              <a:t>7/1/2021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28609-9C7E-4C4A-AD29-A6B4785746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72259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emf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53259" name="Text Box 11"/>
          <p:cNvSpPr txBox="1">
            <a:spLocks noChangeArrowheads="1"/>
          </p:cNvSpPr>
          <p:nvPr userDrawn="1"/>
        </p:nvSpPr>
        <p:spPr bwMode="auto">
          <a:xfrm>
            <a:off x="457200" y="6480000"/>
            <a:ext cx="6477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>
              <a:spcBef>
                <a:spcPts val="600"/>
              </a:spcBef>
            </a:pPr>
            <a:r>
              <a:rPr lang="en-US" sz="900" baseline="0" dirty="0"/>
              <a:t>Copyright © 2021 City and Guilds of London Institute. All rights reserved.</a:t>
            </a:r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11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06987" y="234902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57200" y="257779"/>
            <a:ext cx="60912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Foundation in 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Construction and Building Services Engineering</a:t>
            </a:r>
            <a:endParaRPr lang="en-US" sz="1400" baseline="0" dirty="0">
              <a:solidFill>
                <a:schemeClr val="tx1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6A7BE4C5-B6E4-7B41-B4EA-AC5B28CB82C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5868000"/>
            <a:ext cx="9144000" cy="54799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4" r:id="rId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  <a:r>
              <a:rPr lang="en-GB"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 1.1</a:t>
            </a:r>
            <a:endParaRPr sz="6600" dirty="0">
              <a:solidFill>
                <a:schemeClr val="bg1"/>
              </a:solidFill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723900" y="2206136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Unit 101: Introduction to the Built Environment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2944800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10: </a:t>
            </a:r>
            <a:r>
              <a:rPr lang="en-GB" dirty="0"/>
              <a:t>Install double-lap plain tiles</a:t>
            </a: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5" name="TextBox 9">
            <a:extLst>
              <a:ext uri="{FF2B5EF4-FFF2-40B4-BE49-F238E27FC236}">
                <a16:creationId xmlns:a16="http://schemas.microsoft.com/office/drawing/2014/main" id="{4175AF00-9432-4E5F-B736-B425695CA7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9432" y="2206136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Unit 111: Roofing occupations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504056"/>
          </a:xfrm>
        </p:spPr>
        <p:txBody>
          <a:bodyPr/>
          <a:lstStyle/>
          <a:p>
            <a:pPr algn="l"/>
            <a:r>
              <a:rPr lang="en-GB" b="1" dirty="0"/>
              <a:t>Bedded hip ridge tiles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63281" y="1700808"/>
            <a:ext cx="7421163" cy="4690548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GB" dirty="0"/>
              <a:t>Another hip system is </a:t>
            </a:r>
            <a:r>
              <a:rPr lang="en-GB" i="1" dirty="0"/>
              <a:t>bedded hip ridge</a:t>
            </a:r>
            <a:r>
              <a:rPr lang="en-GB" dirty="0"/>
              <a:t> tiles. </a:t>
            </a:r>
          </a:p>
          <a:p>
            <a:pPr marL="0" lvl="0" indent="0">
              <a:buNone/>
            </a:pPr>
            <a:r>
              <a:rPr lang="en-GB" dirty="0"/>
              <a:t>How are these secured to plain tiles?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The hip ridge tiles need at least 75mm of coverage on the plain tiles.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Use tile packing within the mortar bedding.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Pointed correctly.</a:t>
            </a:r>
          </a:p>
          <a:p>
            <a:pPr marL="0" lvl="0" indent="0">
              <a:buNone/>
            </a:pPr>
            <a:endParaRPr lang="en-GB" sz="1600" dirty="0"/>
          </a:p>
          <a:p>
            <a:endParaRPr lang="en-GB" sz="1600" dirty="0"/>
          </a:p>
          <a:p>
            <a:pPr marL="0" lvl="0" indent="0">
              <a:buNone/>
            </a:pP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28198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956124"/>
            <a:ext cx="8229600" cy="414360"/>
          </a:xfrm>
        </p:spPr>
        <p:txBody>
          <a:bodyPr/>
          <a:lstStyle/>
          <a:p>
            <a:pPr algn="l"/>
            <a:r>
              <a:rPr lang="en-GB" b="1" dirty="0"/>
              <a:t>Plain tiles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1" y="1484784"/>
            <a:ext cx="5219700" cy="5011266"/>
          </a:xfrm>
        </p:spPr>
        <p:txBody>
          <a:bodyPr>
            <a:normAutofit/>
          </a:bodyPr>
          <a:lstStyle/>
          <a:p>
            <a:pPr marL="0" indent="0">
              <a:spcBef>
                <a:spcPts val="700"/>
              </a:spcBef>
              <a:spcAft>
                <a:spcPts val="700"/>
              </a:spcAft>
              <a:buNone/>
            </a:pPr>
            <a:r>
              <a:rPr lang="en-GB" b="1" dirty="0"/>
              <a:t>What is the minimum roof pitch for plain tiles?</a:t>
            </a:r>
          </a:p>
          <a:p>
            <a:pPr>
              <a:spcBef>
                <a:spcPts val="700"/>
              </a:spcBef>
              <a:spcAft>
                <a:spcPts val="700"/>
              </a:spcAft>
            </a:pPr>
            <a:r>
              <a:rPr lang="en-GB" dirty="0"/>
              <a:t>35°</a:t>
            </a:r>
          </a:p>
          <a:p>
            <a:pPr marL="0" indent="0">
              <a:spcBef>
                <a:spcPts val="700"/>
              </a:spcBef>
              <a:spcAft>
                <a:spcPts val="700"/>
              </a:spcAft>
              <a:buNone/>
            </a:pPr>
            <a:r>
              <a:rPr lang="en-GB" b="1" dirty="0"/>
              <a:t>Are plain tiles single or double lap?</a:t>
            </a:r>
          </a:p>
          <a:p>
            <a:pPr>
              <a:spcBef>
                <a:spcPts val="700"/>
              </a:spcBef>
              <a:spcAft>
                <a:spcPts val="700"/>
              </a:spcAft>
            </a:pPr>
            <a:r>
              <a:rPr lang="en-GB" dirty="0"/>
              <a:t>Double-lap</a:t>
            </a:r>
          </a:p>
          <a:p>
            <a:pPr marL="0" indent="0">
              <a:spcBef>
                <a:spcPts val="700"/>
              </a:spcBef>
              <a:spcAft>
                <a:spcPts val="700"/>
              </a:spcAft>
              <a:buNone/>
            </a:pPr>
            <a:r>
              <a:rPr lang="en-GB" b="1" dirty="0"/>
              <a:t>Which is heavier: clay or concrete?</a:t>
            </a:r>
          </a:p>
          <a:p>
            <a:pPr>
              <a:spcBef>
                <a:spcPts val="700"/>
              </a:spcBef>
              <a:spcAft>
                <a:spcPts val="700"/>
              </a:spcAft>
            </a:pPr>
            <a:r>
              <a:rPr lang="en-GB" dirty="0"/>
              <a:t>Concrete</a:t>
            </a:r>
          </a:p>
          <a:p>
            <a:pPr marL="0" indent="0">
              <a:spcBef>
                <a:spcPts val="700"/>
              </a:spcBef>
              <a:spcAft>
                <a:spcPts val="700"/>
              </a:spcAft>
              <a:buNone/>
            </a:pPr>
            <a:r>
              <a:rPr lang="en-GB" b="1" dirty="0"/>
              <a:t>What is the standard size of a plain tile?</a:t>
            </a:r>
          </a:p>
          <a:p>
            <a:pPr>
              <a:spcBef>
                <a:spcPts val="700"/>
              </a:spcBef>
              <a:spcAft>
                <a:spcPts val="700"/>
              </a:spcAft>
            </a:pPr>
            <a:r>
              <a:rPr lang="en-GB" dirty="0"/>
              <a:t>265 x 165mm</a:t>
            </a:r>
          </a:p>
          <a:p>
            <a:pPr marL="0" indent="0">
              <a:buNone/>
            </a:pPr>
            <a:endParaRPr lang="en-GB" sz="16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1594063"/>
            <a:ext cx="1806789" cy="1589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Diagram, engineering drawing&#10;&#10;Description automatically generated">
            <a:extLst>
              <a:ext uri="{FF2B5EF4-FFF2-40B4-BE49-F238E27FC236}">
                <a16:creationId xmlns:a16="http://schemas.microsoft.com/office/drawing/2014/main" id="{9606714C-CEC9-4712-8617-720629EDEA6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9391" t="21456" r="31913" b="16419"/>
          <a:stretch/>
        </p:blipFill>
        <p:spPr>
          <a:xfrm>
            <a:off x="6051516" y="3450332"/>
            <a:ext cx="2520280" cy="266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732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576064"/>
          </a:xfrm>
        </p:spPr>
        <p:txBody>
          <a:bodyPr/>
          <a:lstStyle/>
          <a:p>
            <a:pPr algn="l"/>
            <a:r>
              <a:rPr lang="en-GB" b="1" dirty="0"/>
              <a:t>Plain tiles at eaves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556792"/>
            <a:ext cx="7287491" cy="461854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GB" sz="1800" dirty="0"/>
              <a:t>Formation of eaves receiving hip finishes: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Bedded hip tiles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Bonnet hips	</a:t>
            </a:r>
          </a:p>
          <a:p>
            <a:pPr marL="571500" indent="-571500">
              <a:buFont typeface="+mj-lt"/>
              <a:buAutoNum type="arabicParenR"/>
            </a:pPr>
            <a:r>
              <a:rPr lang="en-GB" sz="1800" dirty="0"/>
              <a:t>Side-lap requirements</a:t>
            </a:r>
          </a:p>
          <a:p>
            <a:pPr marL="571500" indent="-571500">
              <a:buFont typeface="+mj-lt"/>
              <a:buAutoNum type="arabicParenR"/>
            </a:pPr>
            <a:r>
              <a:rPr lang="en-GB" sz="1800" dirty="0"/>
              <a:t>Mitre</a:t>
            </a:r>
          </a:p>
          <a:p>
            <a:pPr marL="571500" indent="-571500">
              <a:buFont typeface="+mj-lt"/>
              <a:buAutoNum type="arabicParenR"/>
            </a:pPr>
            <a:r>
              <a:rPr lang="en-GB" sz="1800" dirty="0"/>
              <a:t>Nibs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Arris hips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0372" y="2324100"/>
            <a:ext cx="2415283" cy="1547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1456" y="4200525"/>
            <a:ext cx="2394199" cy="151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64939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576064"/>
          </a:xfrm>
        </p:spPr>
        <p:txBody>
          <a:bodyPr/>
          <a:lstStyle/>
          <a:p>
            <a:pPr algn="l"/>
            <a:r>
              <a:rPr lang="en-GB" b="1" dirty="0"/>
              <a:t>Plain tiles at eaves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556792"/>
            <a:ext cx="7287491" cy="461854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GB" dirty="0"/>
              <a:t>Formation of eaves receiving valley finishes:</a:t>
            </a:r>
          </a:p>
          <a:p>
            <a:r>
              <a:rPr lang="en-GB" dirty="0"/>
              <a:t>Purpose-made valley tiles</a:t>
            </a:r>
          </a:p>
          <a:p>
            <a:r>
              <a:rPr lang="en-GB" dirty="0"/>
              <a:t>Open valleys</a:t>
            </a:r>
          </a:p>
          <a:p>
            <a:endParaRPr lang="en-GB" sz="16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933056"/>
            <a:ext cx="2466975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600" y="3933056"/>
            <a:ext cx="3078616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5825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576064"/>
          </a:xfrm>
        </p:spPr>
        <p:txBody>
          <a:bodyPr/>
          <a:lstStyle/>
          <a:p>
            <a:pPr algn="l"/>
            <a:r>
              <a:rPr lang="en-GB" b="1" dirty="0"/>
              <a:t>Plain tiles </a:t>
            </a:r>
            <a:r>
              <a:rPr lang="en-GB" dirty="0"/>
              <a:t>with valleys</a:t>
            </a:r>
            <a:endParaRPr lang="en-GB" b="1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1" y="1556792"/>
            <a:ext cx="3322712" cy="461854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GB" dirty="0"/>
              <a:t>Continuous support provided for ends of tiling battens on each side.</a:t>
            </a:r>
          </a:p>
          <a:p>
            <a:pPr marL="0" lvl="0" indent="0">
              <a:buNone/>
            </a:pPr>
            <a:r>
              <a:rPr lang="en-GB" dirty="0"/>
              <a:t>Underlay minimum 600mm wide.</a:t>
            </a:r>
          </a:p>
          <a:p>
            <a:pPr marL="0" lvl="0" indent="0">
              <a:buNone/>
            </a:pPr>
            <a:r>
              <a:rPr lang="en-GB" dirty="0"/>
              <a:t>Cut adjacent tiles and tile-and-a-half tiles.</a:t>
            </a:r>
          </a:p>
          <a:p>
            <a:endParaRPr lang="en-GB" sz="1600" dirty="0"/>
          </a:p>
        </p:txBody>
      </p:sp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28D67904-EBCE-4831-B30A-29D5DE0484F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633" r="4633" b="23058"/>
          <a:stretch/>
        </p:blipFill>
        <p:spPr>
          <a:xfrm>
            <a:off x="4033846" y="1628800"/>
            <a:ext cx="4399020" cy="3722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741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576064"/>
          </a:xfrm>
        </p:spPr>
        <p:txBody>
          <a:bodyPr/>
          <a:lstStyle/>
          <a:p>
            <a:pPr algn="l"/>
            <a:r>
              <a:rPr lang="en-GB" b="1" dirty="0"/>
              <a:t>Verge bedded systems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556792"/>
            <a:ext cx="7287491" cy="47312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Types of verge bedded systems used for plain tiles: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flush traditional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 err="1"/>
              <a:t>undercloak</a:t>
            </a:r>
            <a:r>
              <a:rPr lang="en-GB" dirty="0"/>
              <a:t> supported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plain tile supported.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9950" y="3357482"/>
            <a:ext cx="3364050" cy="2519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88196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68C9A590-6E2F-47D6-93A6-13E6701C711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7933"/>
          <a:stretch/>
        </p:blipFill>
        <p:spPr>
          <a:xfrm>
            <a:off x="4577680" y="1371625"/>
            <a:ext cx="4352544" cy="3939896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941826"/>
            <a:ext cx="8229600" cy="398942"/>
          </a:xfrm>
        </p:spPr>
        <p:txBody>
          <a:bodyPr/>
          <a:lstStyle/>
          <a:p>
            <a:pPr algn="l"/>
            <a:r>
              <a:rPr lang="en-GB" b="1" dirty="0"/>
              <a:t>Verges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484784"/>
            <a:ext cx="4352545" cy="480328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1800" dirty="0"/>
              <a:t>Different methods for forming a plain tile verge: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Plain tiles and tile-and-a-half alternate </a:t>
            </a:r>
            <a:br>
              <a:rPr lang="en-GB" sz="1800" dirty="0"/>
            </a:br>
            <a:r>
              <a:rPr lang="en-GB" sz="1800" dirty="0"/>
              <a:t>course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Overhang requirements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Fixings 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Bedding and pointing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Dry fix verge systems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Cloak verge tiles</a:t>
            </a:r>
          </a:p>
          <a:p>
            <a:pPr marL="0" indent="0">
              <a:buNone/>
            </a:pPr>
            <a:endParaRPr lang="en-GB" sz="1600" dirty="0"/>
          </a:p>
          <a:p>
            <a:pPr marL="0" indent="0">
              <a:buNone/>
            </a:pPr>
            <a:endParaRPr lang="en-GB" sz="1600" dirty="0"/>
          </a:p>
          <a:p>
            <a:pPr marL="0" indent="0">
              <a:buNone/>
            </a:pPr>
            <a:endParaRPr lang="en-GB" sz="1600" b="1" dirty="0"/>
          </a:p>
        </p:txBody>
      </p:sp>
    </p:spTree>
    <p:extLst>
      <p:ext uri="{BB962C8B-B14F-4D97-AF65-F5344CB8AC3E}">
        <p14:creationId xmlns:p14="http://schemas.microsoft.com/office/powerpoint/2010/main" val="1018625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576064"/>
          </a:xfrm>
        </p:spPr>
        <p:txBody>
          <a:bodyPr>
            <a:normAutofit/>
          </a:bodyPr>
          <a:lstStyle/>
          <a:p>
            <a:pPr algn="l"/>
            <a:r>
              <a:rPr lang="en-GB" b="1" dirty="0"/>
              <a:t>Battens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772816"/>
            <a:ext cx="7287491" cy="434223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1800" b="1" dirty="0"/>
              <a:t>Batten requirements used to receive hip tiles</a:t>
            </a:r>
          </a:p>
          <a:p>
            <a:pPr marL="0" indent="0">
              <a:buNone/>
            </a:pPr>
            <a:r>
              <a:rPr lang="en-GB" sz="1800" dirty="0"/>
              <a:t>Batten ends should be: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cut to an angle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fully supported by the hip rafter or noggin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securely nailed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in line on both sides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what about the centre batten</a:t>
            </a:r>
            <a:r>
              <a:rPr lang="en-GB" sz="1600" dirty="0"/>
              <a:t>?</a:t>
            </a: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666"/>
          <a:stretch/>
        </p:blipFill>
        <p:spPr bwMode="auto">
          <a:xfrm rot="5400000">
            <a:off x="6174572" y="3342023"/>
            <a:ext cx="2235895" cy="2818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8822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052736"/>
            <a:ext cx="8229600" cy="648072"/>
          </a:xfrm>
        </p:spPr>
        <p:txBody>
          <a:bodyPr/>
          <a:lstStyle/>
          <a:p>
            <a:pPr algn="l"/>
            <a:r>
              <a:rPr lang="en-GB" b="1" dirty="0"/>
              <a:t>Fixings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916832"/>
            <a:ext cx="7287491" cy="41749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1800" b="1" dirty="0"/>
              <a:t>What fixings are used for bonnet and arris hip tiles?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Mortar bedding – bonnet hip tiles are bedded along the leading edge 50mm wide, arris hip tiles are back bedded.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Each hip tile needs to be nailed into the hip rafter. 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The nails to secure bonnet tiles need to be long as the distance down to the rafter and can be as much as 75mm plus the 25mm nail penetration.</a:t>
            </a:r>
          </a:p>
        </p:txBody>
      </p:sp>
    </p:spTree>
    <p:extLst>
      <p:ext uri="{BB962C8B-B14F-4D97-AF65-F5344CB8AC3E}">
        <p14:creationId xmlns:p14="http://schemas.microsoft.com/office/powerpoint/2010/main" val="435337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F0F53B212927044AA6183A8C6980CAA" ma:contentTypeVersion="6" ma:contentTypeDescription="Create a new document." ma:contentTypeScope="" ma:versionID="6d8fd973004ed86d7ba9f8e7a1daa516">
  <xsd:schema xmlns:xsd="http://www.w3.org/2001/XMLSchema" xmlns:xs="http://www.w3.org/2001/XMLSchema" xmlns:p="http://schemas.microsoft.com/office/2006/metadata/properties" xmlns:ns2="1c5831b9-66da-4f16-a409-834213ecdb8e" xmlns:ns3="7d91badd-8922-4db1-9652-4fbca8a6b7df" targetNamespace="http://schemas.microsoft.com/office/2006/metadata/properties" ma:root="true" ma:fieldsID="c87b6c94211ad6040e8d5e3341244e41" ns2:_="" ns3:_="">
    <xsd:import namespace="1c5831b9-66da-4f16-a409-834213ecdb8e"/>
    <xsd:import namespace="7d91badd-8922-4db1-9652-4fbca8a6b7d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c5831b9-66da-4f16-a409-834213ecdb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91badd-8922-4db1-9652-4fbca8a6b7df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980B000-6044-4A60-BEFB-4CCD130D49D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c5831b9-66da-4f16-a409-834213ecdb8e"/>
    <ds:schemaRef ds:uri="7d91badd-8922-4db1-9652-4fbca8a6b7d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5CCB350-B76C-41FC-AE69-633CA55F79C0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51036693-0DAE-48A3-A42A-8F3FD82F9C7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1067</TotalTime>
  <Words>358</Words>
  <Application>Microsoft Office PowerPoint</Application>
  <PresentationFormat>On-screen Show (4:3)</PresentationFormat>
  <Paragraphs>75</Paragraphs>
  <Slides>11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Lucida Grande</vt:lpstr>
      <vt:lpstr>Times New Roman</vt:lpstr>
      <vt:lpstr>Default Design</vt:lpstr>
      <vt:lpstr>PowerPoint 10: Install double-lap plain tiles</vt:lpstr>
      <vt:lpstr>Plain tiles</vt:lpstr>
      <vt:lpstr>Plain tiles at eaves</vt:lpstr>
      <vt:lpstr>Plain tiles at eaves</vt:lpstr>
      <vt:lpstr>Plain tiles with valleys</vt:lpstr>
      <vt:lpstr>Verge bedded systems</vt:lpstr>
      <vt:lpstr>Verges</vt:lpstr>
      <vt:lpstr>Battens</vt:lpstr>
      <vt:lpstr>Fixings</vt:lpstr>
      <vt:lpstr>Bedded hip ridge tiles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Install plain tile roof coverings</dc:title>
  <cp:lastModifiedBy>Fiona Freel</cp:lastModifiedBy>
  <cp:revision>33</cp:revision>
  <dcterms:created xsi:type="dcterms:W3CDTF">2013-05-28T00:38:54Z</dcterms:created>
  <dcterms:modified xsi:type="dcterms:W3CDTF">2021-07-01T16:23:41Z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0x010100BF0F53B212927044AA6183A8C6980CAA</vt:lpwstr>
  </property>
</Properties>
</file>