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52" r:id="rId6"/>
    <p:sldId id="353" r:id="rId7"/>
    <p:sldId id="354" r:id="rId8"/>
    <p:sldId id="355" r:id="rId9"/>
    <p:sldId id="357" r:id="rId10"/>
    <p:sldId id="358" r:id="rId11"/>
    <p:sldId id="366" r:id="rId12"/>
    <p:sldId id="367" r:id="rId13"/>
    <p:sldId id="368" r:id="rId14"/>
    <p:sldId id="369" r:id="rId15"/>
    <p:sldId id="370" r:id="rId16"/>
    <p:sldId id="371" r:id="rId17"/>
    <p:sldId id="372" r:id="rId18"/>
    <p:sldId id="379" r:id="rId19"/>
    <p:sldId id="381" r:id="rId20"/>
    <p:sldId id="382" r:id="rId21"/>
    <p:sldId id="383" r:id="rId22"/>
    <p:sldId id="384" r:id="rId23"/>
    <p:sldId id="385"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Dixon - NFRC" initials="SD-N" lastIdx="1" clrIdx="0">
    <p:extLst>
      <p:ext uri="{19B8F6BF-5375-455C-9EA6-DF929625EA0E}">
        <p15:presenceInfo xmlns:p15="http://schemas.microsoft.com/office/powerpoint/2012/main" userId="S::simondixon@nfrc.co.uk::23172875-84e1-4f3a-ab6f-9a6e8bfe9041" providerId="AD"/>
      </p:ext>
    </p:extLst>
  </p:cmAuthor>
  <p:cmAuthor id="2" name="Linda Mellor" initials="LM" lastIdx="1" clrIdx="1">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837AE8-AD04-4056-8403-81A2BD72398A}" v="1" dt="2020-08-24T09:41:30.7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ixon - NFRC" userId="23172875-84e1-4f3a-ab6f-9a6e8bfe9041" providerId="ADAL" clId="{6A837AE8-AD04-4056-8403-81A2BD72398A}"/>
    <pc:docChg chg="custSel modSld">
      <pc:chgData name="Simon Dixon - NFRC" userId="23172875-84e1-4f3a-ab6f-9a6e8bfe9041" providerId="ADAL" clId="{6A837AE8-AD04-4056-8403-81A2BD72398A}" dt="2020-08-24T09:41:30.715" v="1"/>
      <pc:docMkLst>
        <pc:docMk/>
      </pc:docMkLst>
      <pc:sldChg chg="addCm modCm">
        <pc:chgData name="Simon Dixon - NFRC" userId="23172875-84e1-4f3a-ab6f-9a6e8bfe9041" providerId="ADAL" clId="{6A837AE8-AD04-4056-8403-81A2BD72398A}" dt="2020-08-24T09:41:30.715" v="1"/>
        <pc:sldMkLst>
          <pc:docMk/>
          <pc:sldMk cId="0" sldId="2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2</a:t>
            </a:fld>
            <a:endParaRPr lang="en-GB"/>
          </a:p>
        </p:txBody>
      </p:sp>
    </p:spTree>
    <p:extLst>
      <p:ext uri="{BB962C8B-B14F-4D97-AF65-F5344CB8AC3E}">
        <p14:creationId xmlns:p14="http://schemas.microsoft.com/office/powerpoint/2010/main" val="102415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3</a:t>
            </a:fld>
            <a:endParaRPr lang="en-GB"/>
          </a:p>
        </p:txBody>
      </p:sp>
    </p:spTree>
    <p:extLst>
      <p:ext uri="{BB962C8B-B14F-4D97-AF65-F5344CB8AC3E}">
        <p14:creationId xmlns:p14="http://schemas.microsoft.com/office/powerpoint/2010/main" val="2971220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4</a:t>
            </a:fld>
            <a:endParaRPr lang="en-GB"/>
          </a:p>
        </p:txBody>
      </p:sp>
    </p:spTree>
    <p:extLst>
      <p:ext uri="{BB962C8B-B14F-4D97-AF65-F5344CB8AC3E}">
        <p14:creationId xmlns:p14="http://schemas.microsoft.com/office/powerpoint/2010/main" val="675048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5</a:t>
            </a:fld>
            <a:endParaRPr lang="en-GB"/>
          </a:p>
        </p:txBody>
      </p:sp>
    </p:spTree>
    <p:extLst>
      <p:ext uri="{BB962C8B-B14F-4D97-AF65-F5344CB8AC3E}">
        <p14:creationId xmlns:p14="http://schemas.microsoft.com/office/powerpoint/2010/main" val="3991420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6</a:t>
            </a:fld>
            <a:endParaRPr lang="en-GB"/>
          </a:p>
        </p:txBody>
      </p:sp>
    </p:spTree>
    <p:extLst>
      <p:ext uri="{BB962C8B-B14F-4D97-AF65-F5344CB8AC3E}">
        <p14:creationId xmlns:p14="http://schemas.microsoft.com/office/powerpoint/2010/main" val="2541444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7</a:t>
            </a:fld>
            <a:endParaRPr lang="en-GB"/>
          </a:p>
        </p:txBody>
      </p:sp>
    </p:spTree>
    <p:extLst>
      <p:ext uri="{BB962C8B-B14F-4D97-AF65-F5344CB8AC3E}">
        <p14:creationId xmlns:p14="http://schemas.microsoft.com/office/powerpoint/2010/main" val="659155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8</a:t>
            </a:fld>
            <a:endParaRPr lang="en-GB"/>
          </a:p>
        </p:txBody>
      </p:sp>
    </p:spTree>
    <p:extLst>
      <p:ext uri="{BB962C8B-B14F-4D97-AF65-F5344CB8AC3E}">
        <p14:creationId xmlns:p14="http://schemas.microsoft.com/office/powerpoint/2010/main" val="2525179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9</a:t>
            </a:fld>
            <a:endParaRPr lang="en-GB"/>
          </a:p>
        </p:txBody>
      </p:sp>
    </p:spTree>
    <p:extLst>
      <p:ext uri="{BB962C8B-B14F-4D97-AF65-F5344CB8AC3E}">
        <p14:creationId xmlns:p14="http://schemas.microsoft.com/office/powerpoint/2010/main" val="130298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each</a:t>
            </a:r>
          </a:p>
        </p:txBody>
      </p:sp>
      <p:sp>
        <p:nvSpPr>
          <p:cNvPr id="4" name="Slide Number Placeholder 3"/>
          <p:cNvSpPr>
            <a:spLocks noGrp="1"/>
          </p:cNvSpPr>
          <p:nvPr>
            <p:ph type="sldNum" sz="quarter" idx="10"/>
          </p:nvPr>
        </p:nvSpPr>
        <p:spPr/>
        <p:txBody>
          <a:bodyPr/>
          <a:lstStyle/>
          <a:p>
            <a:fld id="{D6C5A235-6463-4A58-9198-72241D34E1F2}" type="slidenum">
              <a:rPr lang="en-GB" smtClean="0"/>
              <a:t>14</a:t>
            </a:fld>
            <a:endParaRPr lang="en-GB"/>
          </a:p>
        </p:txBody>
      </p:sp>
    </p:spTree>
    <p:extLst>
      <p:ext uri="{BB962C8B-B14F-4D97-AF65-F5344CB8AC3E}">
        <p14:creationId xmlns:p14="http://schemas.microsoft.com/office/powerpoint/2010/main" val="888419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5BEE882-D50A-4E47-B3AA-CEC8FB47685B}" type="datetimeFigureOut">
              <a:rPr lang="en-US" smtClean="0"/>
              <a:t>6/2/2021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324082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5BEE882-D50A-4E47-B3AA-CEC8FB47685B}" type="datetimeFigureOut">
              <a:rPr lang="en-US" smtClean="0"/>
              <a:t>6/2/2021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27541155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 Safe working</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111: Roofing occupations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504056"/>
          </a:xfrm>
        </p:spPr>
        <p:txBody>
          <a:bodyPr>
            <a:normAutofit/>
          </a:bodyPr>
          <a:lstStyle/>
          <a:p>
            <a:pPr algn="l"/>
            <a:r>
              <a:rPr lang="en-GB" b="1" dirty="0"/>
              <a:t>Health and hygiene</a:t>
            </a:r>
          </a:p>
        </p:txBody>
      </p:sp>
      <p:sp>
        <p:nvSpPr>
          <p:cNvPr id="5" name="Content Placeholder 4"/>
          <p:cNvSpPr>
            <a:spLocks noGrp="1"/>
          </p:cNvSpPr>
          <p:nvPr>
            <p:ph idx="1"/>
          </p:nvPr>
        </p:nvSpPr>
        <p:spPr>
          <a:xfrm>
            <a:off x="468660" y="1700808"/>
            <a:ext cx="8206680" cy="4757143"/>
          </a:xfrm>
        </p:spPr>
        <p:txBody>
          <a:bodyPr>
            <a:normAutofit/>
          </a:bodyPr>
          <a:lstStyle/>
          <a:p>
            <a:pPr>
              <a:defRPr/>
            </a:pPr>
            <a:r>
              <a:rPr lang="en-GB" dirty="0">
                <a:solidFill>
                  <a:prstClr val="black"/>
                </a:solidFill>
                <a:ea typeface="Calibri"/>
                <a:cs typeface="Times New Roman"/>
              </a:rPr>
              <a:t>It is both your own responsibility, as well as your employer’s, to make sure you stay safe and healthy at work.</a:t>
            </a:r>
          </a:p>
          <a:p>
            <a:pPr marL="0" indent="0">
              <a:spcAft>
                <a:spcPts val="1000"/>
              </a:spcAft>
              <a:buNone/>
              <a:defRPr/>
            </a:pPr>
            <a:r>
              <a:rPr lang="en-GB" dirty="0">
                <a:solidFill>
                  <a:prstClr val="black"/>
                </a:solidFill>
                <a:ea typeface="Calibri"/>
                <a:cs typeface="Times New Roman"/>
              </a:rPr>
              <a:t>The employer will need to provide basic welfare facilities, no matter where you are working and these must follow minimum standards.</a:t>
            </a:r>
          </a:p>
          <a:p>
            <a:pPr>
              <a:spcAft>
                <a:spcPts val="1000"/>
              </a:spcAft>
              <a:defRPr/>
            </a:pPr>
            <a:r>
              <a:rPr lang="en-GB" b="1" dirty="0">
                <a:solidFill>
                  <a:prstClr val="black"/>
                </a:solidFill>
                <a:ea typeface="Calibri"/>
                <a:cs typeface="Times New Roman"/>
              </a:rPr>
              <a:t>Toilets</a:t>
            </a:r>
            <a:r>
              <a:rPr lang="en-GB" dirty="0">
                <a:solidFill>
                  <a:prstClr val="black"/>
                </a:solidFill>
                <a:ea typeface="Calibri"/>
                <a:cs typeface="Times New Roman"/>
              </a:rPr>
              <a:t> – if there is a lock there is no need to have separate male and female toilets. There should be enough for the site workforce. If there is no running water there must be chemical toilets.</a:t>
            </a:r>
          </a:p>
          <a:p>
            <a:pPr>
              <a:spcAft>
                <a:spcPts val="1000"/>
              </a:spcAft>
              <a:defRPr/>
            </a:pPr>
            <a:r>
              <a:rPr lang="en-GB" b="1" dirty="0">
                <a:solidFill>
                  <a:prstClr val="black"/>
                </a:solidFill>
                <a:ea typeface="Calibri"/>
                <a:cs typeface="Times New Roman"/>
              </a:rPr>
              <a:t>Washing facilities </a:t>
            </a:r>
            <a:r>
              <a:rPr lang="en-GB" dirty="0">
                <a:solidFill>
                  <a:prstClr val="black"/>
                </a:solidFill>
                <a:ea typeface="Calibri"/>
                <a:cs typeface="Times New Roman"/>
              </a:rPr>
              <a:t>– there should be a wash basin large enough to wash up to the elbow. There should be soap, hot and cold water and, if you are working with dangerous substances, showers are needed too.</a:t>
            </a:r>
          </a:p>
        </p:txBody>
      </p:sp>
    </p:spTree>
    <p:extLst>
      <p:ext uri="{BB962C8B-B14F-4D97-AF65-F5344CB8AC3E}">
        <p14:creationId xmlns:p14="http://schemas.microsoft.com/office/powerpoint/2010/main" val="160862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52736"/>
            <a:ext cx="8001000" cy="504056"/>
          </a:xfrm>
        </p:spPr>
        <p:txBody>
          <a:bodyPr>
            <a:normAutofit/>
          </a:bodyPr>
          <a:lstStyle/>
          <a:p>
            <a:pPr algn="l"/>
            <a:r>
              <a:rPr lang="en-GB" b="1" dirty="0"/>
              <a:t>Health and hygiene</a:t>
            </a:r>
          </a:p>
        </p:txBody>
      </p:sp>
      <p:sp>
        <p:nvSpPr>
          <p:cNvPr id="5" name="Content Placeholder 4"/>
          <p:cNvSpPr>
            <a:spLocks noGrp="1"/>
          </p:cNvSpPr>
          <p:nvPr>
            <p:ph idx="1"/>
          </p:nvPr>
        </p:nvSpPr>
        <p:spPr>
          <a:xfrm>
            <a:off x="457200" y="1844823"/>
            <a:ext cx="7427168" cy="4613127"/>
          </a:xfrm>
        </p:spPr>
        <p:txBody>
          <a:bodyPr>
            <a:normAutofit/>
          </a:bodyPr>
          <a:lstStyle/>
          <a:p>
            <a:pPr>
              <a:spcAft>
                <a:spcPts val="1000"/>
              </a:spcAft>
              <a:defRPr/>
            </a:pPr>
            <a:r>
              <a:rPr lang="en-GB" b="1" dirty="0">
                <a:solidFill>
                  <a:prstClr val="black"/>
                </a:solidFill>
                <a:ea typeface="Calibri"/>
                <a:cs typeface="Times New Roman"/>
              </a:rPr>
              <a:t>Drinking water </a:t>
            </a:r>
            <a:r>
              <a:rPr lang="en-GB" dirty="0">
                <a:solidFill>
                  <a:prstClr val="black"/>
                </a:solidFill>
                <a:ea typeface="Calibri"/>
                <a:cs typeface="Times New Roman"/>
              </a:rPr>
              <a:t>– clean drinking water should be available, either directly through the mains or supplied as bottled water.</a:t>
            </a:r>
          </a:p>
          <a:p>
            <a:pPr>
              <a:spcAft>
                <a:spcPts val="1000"/>
              </a:spcAft>
              <a:defRPr/>
            </a:pPr>
            <a:r>
              <a:rPr lang="en-GB" b="1" dirty="0">
                <a:solidFill>
                  <a:prstClr val="black"/>
                </a:solidFill>
                <a:ea typeface="Calibri"/>
                <a:cs typeface="Times New Roman"/>
              </a:rPr>
              <a:t>Dry room </a:t>
            </a:r>
            <a:r>
              <a:rPr lang="en-GB" dirty="0">
                <a:solidFill>
                  <a:prstClr val="black"/>
                </a:solidFill>
                <a:ea typeface="Calibri"/>
                <a:cs typeface="Times New Roman"/>
              </a:rPr>
              <a:t>– this can also operate as a store room; it needs to be secure so that workers can leave their belongings there. It will be used as a place to dry out if employees have been working in wet weather, in which case a heater should also be provided.</a:t>
            </a:r>
          </a:p>
          <a:p>
            <a:pPr>
              <a:spcAft>
                <a:spcPts val="1000"/>
              </a:spcAft>
              <a:defRPr/>
            </a:pPr>
            <a:r>
              <a:rPr lang="en-GB" b="1" dirty="0">
                <a:solidFill>
                  <a:prstClr val="black"/>
                </a:solidFill>
                <a:ea typeface="Calibri"/>
                <a:cs typeface="Times New Roman"/>
              </a:rPr>
              <a:t>Work break area </a:t>
            </a:r>
            <a:r>
              <a:rPr lang="en-GB" dirty="0">
                <a:solidFill>
                  <a:prstClr val="black"/>
                </a:solidFill>
                <a:ea typeface="Calibri"/>
                <a:cs typeface="Times New Roman"/>
              </a:rPr>
              <a:t>– this is a shelter out of the wind and rain with a kettle, microwave, table and chairs. It should also have heating.</a:t>
            </a:r>
          </a:p>
        </p:txBody>
      </p:sp>
    </p:spTree>
    <p:extLst>
      <p:ext uri="{BB962C8B-B14F-4D97-AF65-F5344CB8AC3E}">
        <p14:creationId xmlns:p14="http://schemas.microsoft.com/office/powerpoint/2010/main" val="310677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1058230"/>
            <a:ext cx="8001000" cy="360040"/>
          </a:xfrm>
        </p:spPr>
        <p:txBody>
          <a:bodyPr>
            <a:noAutofit/>
          </a:bodyPr>
          <a:lstStyle/>
          <a:p>
            <a:pPr algn="l"/>
            <a:r>
              <a:rPr lang="en-GB" b="1" dirty="0"/>
              <a:t>Noise</a:t>
            </a:r>
          </a:p>
        </p:txBody>
      </p:sp>
      <p:sp>
        <p:nvSpPr>
          <p:cNvPr id="5" name="Content Placeholder 4"/>
          <p:cNvSpPr>
            <a:spLocks noGrp="1"/>
          </p:cNvSpPr>
          <p:nvPr>
            <p:ph idx="1"/>
          </p:nvPr>
        </p:nvSpPr>
        <p:spPr>
          <a:xfrm>
            <a:off x="539552" y="1484784"/>
            <a:ext cx="8001000" cy="4314986"/>
          </a:xfrm>
        </p:spPr>
        <p:txBody>
          <a:bodyPr>
            <a:noAutofit/>
          </a:bodyPr>
          <a:lstStyle/>
          <a:p>
            <a:pPr marL="0" indent="0">
              <a:spcAft>
                <a:spcPts val="1000"/>
              </a:spcAft>
              <a:buNone/>
              <a:defRPr/>
            </a:pPr>
            <a:r>
              <a:rPr lang="en-GB" dirty="0">
                <a:solidFill>
                  <a:prstClr val="black"/>
                </a:solidFill>
                <a:ea typeface="Calibri"/>
                <a:cs typeface="Times New Roman"/>
              </a:rPr>
              <a:t>The negative health effects of noise include loss of hearing, either permanent or temporary, and tinnitus.</a:t>
            </a:r>
          </a:p>
          <a:p>
            <a:pPr marL="0" indent="0">
              <a:spcAft>
                <a:spcPts val="1000"/>
              </a:spcAft>
              <a:buNone/>
              <a:defRPr/>
            </a:pPr>
            <a:r>
              <a:rPr lang="en-GB" b="1" dirty="0">
                <a:solidFill>
                  <a:prstClr val="black"/>
                </a:solidFill>
                <a:ea typeface="Calibri"/>
                <a:cs typeface="Times New Roman"/>
              </a:rPr>
              <a:t>Precautions:</a:t>
            </a:r>
          </a:p>
          <a:p>
            <a:pPr>
              <a:spcAft>
                <a:spcPts val="1000"/>
              </a:spcAft>
              <a:defRPr/>
            </a:pPr>
            <a:r>
              <a:rPr lang="en-GB" b="1" dirty="0">
                <a:solidFill>
                  <a:prstClr val="black"/>
                </a:solidFill>
                <a:ea typeface="Calibri"/>
                <a:cs typeface="Times New Roman"/>
              </a:rPr>
              <a:t>Remove</a:t>
            </a:r>
            <a:r>
              <a:rPr lang="en-GB" dirty="0">
                <a:solidFill>
                  <a:prstClr val="black"/>
                </a:solidFill>
                <a:ea typeface="Calibri"/>
                <a:cs typeface="Times New Roman"/>
              </a:rPr>
              <a:t> – get rid of the source of noise.</a:t>
            </a:r>
          </a:p>
          <a:p>
            <a:pPr>
              <a:spcAft>
                <a:spcPts val="1000"/>
              </a:spcAft>
              <a:defRPr/>
            </a:pPr>
            <a:r>
              <a:rPr lang="en-GB" b="1" dirty="0">
                <a:solidFill>
                  <a:prstClr val="black"/>
                </a:solidFill>
                <a:ea typeface="Calibri"/>
                <a:cs typeface="Times New Roman"/>
              </a:rPr>
              <a:t>Move</a:t>
            </a:r>
            <a:r>
              <a:rPr lang="en-GB" dirty="0">
                <a:solidFill>
                  <a:prstClr val="black"/>
                </a:solidFill>
                <a:ea typeface="Calibri"/>
                <a:cs typeface="Times New Roman"/>
              </a:rPr>
              <a:t> – locate noisy equipment away from people.</a:t>
            </a:r>
          </a:p>
          <a:p>
            <a:pPr>
              <a:spcAft>
                <a:spcPts val="1000"/>
              </a:spcAft>
              <a:defRPr/>
            </a:pPr>
            <a:r>
              <a:rPr lang="en-GB" b="1" dirty="0">
                <a:solidFill>
                  <a:prstClr val="black"/>
                </a:solidFill>
                <a:ea typeface="Calibri"/>
                <a:cs typeface="Times New Roman"/>
              </a:rPr>
              <a:t>Enclose</a:t>
            </a:r>
            <a:r>
              <a:rPr lang="en-GB" dirty="0">
                <a:solidFill>
                  <a:prstClr val="black"/>
                </a:solidFill>
                <a:ea typeface="Calibri"/>
                <a:cs typeface="Times New Roman"/>
              </a:rPr>
              <a:t> – surround noisy equipment e.g. soundproof area or cover with soundproof material.</a:t>
            </a:r>
          </a:p>
          <a:p>
            <a:pPr>
              <a:spcAft>
                <a:spcPts val="1000"/>
              </a:spcAft>
              <a:defRPr/>
            </a:pPr>
            <a:r>
              <a:rPr lang="en-GB" b="1" dirty="0">
                <a:solidFill>
                  <a:prstClr val="black"/>
                </a:solidFill>
                <a:ea typeface="Calibri"/>
                <a:cs typeface="Times New Roman"/>
              </a:rPr>
              <a:t>Isolate</a:t>
            </a:r>
            <a:r>
              <a:rPr lang="en-GB" dirty="0">
                <a:solidFill>
                  <a:prstClr val="black"/>
                </a:solidFill>
                <a:ea typeface="Calibri"/>
                <a:cs typeface="Times New Roman"/>
              </a:rPr>
              <a:t> – move the workers to protected areas.</a:t>
            </a:r>
          </a:p>
          <a:p>
            <a:pPr marL="0" indent="0">
              <a:spcAft>
                <a:spcPts val="1000"/>
              </a:spcAft>
              <a:buNone/>
              <a:defRPr/>
            </a:pPr>
            <a:r>
              <a:rPr lang="en-GB" b="1" dirty="0">
                <a:solidFill>
                  <a:prstClr val="black"/>
                </a:solidFill>
                <a:ea typeface="Calibri"/>
                <a:cs typeface="Times New Roman"/>
              </a:rPr>
              <a:t>Even after all of these are considered, PPE may still be required.</a:t>
            </a:r>
          </a:p>
        </p:txBody>
      </p:sp>
    </p:spTree>
    <p:extLst>
      <p:ext uri="{BB962C8B-B14F-4D97-AF65-F5344CB8AC3E}">
        <p14:creationId xmlns:p14="http://schemas.microsoft.com/office/powerpoint/2010/main" val="369167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980728"/>
            <a:ext cx="8001000" cy="162272"/>
          </a:xfrm>
        </p:spPr>
        <p:txBody>
          <a:bodyPr>
            <a:noAutofit/>
          </a:bodyPr>
          <a:lstStyle/>
          <a:p>
            <a:pPr algn="l"/>
            <a:r>
              <a:rPr lang="en-GB" b="1" dirty="0"/>
              <a:t>Noise</a:t>
            </a:r>
          </a:p>
        </p:txBody>
      </p:sp>
      <p:sp>
        <p:nvSpPr>
          <p:cNvPr id="5" name="Content Placeholder 4"/>
          <p:cNvSpPr>
            <a:spLocks noGrp="1"/>
          </p:cNvSpPr>
          <p:nvPr>
            <p:ph idx="1"/>
          </p:nvPr>
        </p:nvSpPr>
        <p:spPr>
          <a:xfrm>
            <a:off x="381000" y="1700808"/>
            <a:ext cx="7363691" cy="3702918"/>
          </a:xfrm>
        </p:spPr>
        <p:txBody>
          <a:bodyPr>
            <a:normAutofit/>
          </a:bodyPr>
          <a:lstStyle/>
          <a:p>
            <a:pPr marL="0" indent="0">
              <a:spcAft>
                <a:spcPts val="1000"/>
              </a:spcAft>
              <a:buNone/>
              <a:defRPr/>
            </a:pPr>
            <a:r>
              <a:rPr lang="en-GB" b="1" dirty="0">
                <a:solidFill>
                  <a:prstClr val="black"/>
                </a:solidFill>
                <a:ea typeface="Calibri"/>
                <a:cs typeface="Times New Roman"/>
              </a:rPr>
              <a:t>How do I know if I need protection?</a:t>
            </a:r>
          </a:p>
          <a:p>
            <a:pPr marL="0" indent="0">
              <a:spcAft>
                <a:spcPts val="1000"/>
              </a:spcAft>
              <a:buNone/>
              <a:defRPr/>
            </a:pPr>
            <a:r>
              <a:rPr lang="en-GB" dirty="0">
                <a:solidFill>
                  <a:prstClr val="black"/>
                </a:solidFill>
                <a:ea typeface="Calibri"/>
                <a:cs typeface="Times New Roman"/>
              </a:rPr>
              <a:t>This is a simple way of carrying out a test to see if a work area is loud enough for action to be taken.</a:t>
            </a:r>
          </a:p>
          <a:p>
            <a:pPr marL="0" indent="0">
              <a:spcAft>
                <a:spcPts val="1000"/>
              </a:spcAft>
              <a:buNone/>
              <a:defRPr/>
            </a:pPr>
            <a:r>
              <a:rPr lang="en-GB" dirty="0">
                <a:solidFill>
                  <a:prstClr val="black"/>
                </a:solidFill>
                <a:ea typeface="Calibri"/>
                <a:cs typeface="Times New Roman"/>
              </a:rPr>
              <a:t>Stand 2 metres away from your mate: you should be able to talk to each other without shouting.</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333960"/>
            <a:ext cx="5029200" cy="1466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9337" y="4608956"/>
            <a:ext cx="15843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348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8275" y="1055017"/>
            <a:ext cx="8001000" cy="285750"/>
          </a:xfrm>
        </p:spPr>
        <p:txBody>
          <a:bodyPr>
            <a:noAutofit/>
          </a:bodyPr>
          <a:lstStyle/>
          <a:p>
            <a:pPr algn="l"/>
            <a:r>
              <a:rPr lang="en-GB" b="1" dirty="0"/>
              <a:t>COSHH</a:t>
            </a:r>
          </a:p>
        </p:txBody>
      </p:sp>
      <p:sp>
        <p:nvSpPr>
          <p:cNvPr id="5" name="Content Placeholder 4"/>
          <p:cNvSpPr>
            <a:spLocks noGrp="1"/>
          </p:cNvSpPr>
          <p:nvPr>
            <p:ph idx="1"/>
          </p:nvPr>
        </p:nvSpPr>
        <p:spPr>
          <a:xfrm>
            <a:off x="568275" y="1543632"/>
            <a:ext cx="7421163" cy="5117183"/>
          </a:xfrm>
        </p:spPr>
        <p:txBody>
          <a:bodyPr>
            <a:normAutofit/>
          </a:bodyPr>
          <a:lstStyle/>
          <a:p>
            <a:pPr marL="0" indent="0">
              <a:spcAft>
                <a:spcPts val="1000"/>
              </a:spcAft>
              <a:buNone/>
              <a:defRPr/>
            </a:pPr>
            <a:r>
              <a:rPr lang="en-GB" b="1" dirty="0">
                <a:solidFill>
                  <a:prstClr val="black"/>
                </a:solidFill>
                <a:ea typeface="Calibri"/>
                <a:cs typeface="Times New Roman"/>
              </a:rPr>
              <a:t>Substances</a:t>
            </a:r>
            <a:r>
              <a:rPr lang="en-GB" dirty="0">
                <a:solidFill>
                  <a:prstClr val="black"/>
                </a:solidFill>
                <a:ea typeface="Calibri"/>
                <a:cs typeface="Times New Roman"/>
              </a:rPr>
              <a:t>: Lead paint, solvents, adhesives, cement, dust, contaminated soil or water, asbestos etc.</a:t>
            </a:r>
          </a:p>
          <a:p>
            <a:pPr marL="0" indent="0">
              <a:spcAft>
                <a:spcPts val="1000"/>
              </a:spcAft>
              <a:buNone/>
              <a:defRPr/>
            </a:pPr>
            <a:r>
              <a:rPr lang="en-GB" b="1" dirty="0">
                <a:solidFill>
                  <a:prstClr val="black"/>
                </a:solidFill>
                <a:ea typeface="Calibri"/>
                <a:cs typeface="Times New Roman"/>
              </a:rPr>
              <a:t>Precautions:</a:t>
            </a:r>
          </a:p>
          <a:p>
            <a:pPr marL="342900" indent="-342900">
              <a:spcAft>
                <a:spcPts val="1000"/>
              </a:spcAft>
              <a:buClr>
                <a:srgbClr val="0077E3"/>
              </a:buClr>
              <a:buFont typeface="Arial" panose="020B0604020202020204" pitchFamily="34" charset="0"/>
              <a:buChar char="•"/>
              <a:defRPr/>
            </a:pPr>
            <a:r>
              <a:rPr lang="en-GB" dirty="0">
                <a:solidFill>
                  <a:prstClr val="black"/>
                </a:solidFill>
                <a:ea typeface="Calibri"/>
                <a:cs typeface="Times New Roman"/>
              </a:rPr>
              <a:t>PPE</a:t>
            </a:r>
          </a:p>
          <a:p>
            <a:pPr marL="342900" indent="-342900">
              <a:spcAft>
                <a:spcPts val="1000"/>
              </a:spcAft>
              <a:buClr>
                <a:srgbClr val="0077E3"/>
              </a:buClr>
              <a:buFont typeface="Arial" panose="020B0604020202020204" pitchFamily="34" charset="0"/>
              <a:buChar char="•"/>
              <a:defRPr/>
            </a:pPr>
            <a:r>
              <a:rPr lang="en-GB" dirty="0">
                <a:solidFill>
                  <a:prstClr val="black"/>
                </a:solidFill>
                <a:ea typeface="Calibri"/>
                <a:cs typeface="Times New Roman"/>
              </a:rPr>
              <a:t>RPE</a:t>
            </a:r>
          </a:p>
          <a:p>
            <a:pPr marL="342900" indent="-342900">
              <a:spcAft>
                <a:spcPts val="1000"/>
              </a:spcAft>
              <a:buClr>
                <a:srgbClr val="0077E3"/>
              </a:buClr>
              <a:buFont typeface="Arial" panose="020B0604020202020204" pitchFamily="34" charset="0"/>
              <a:buChar char="•"/>
              <a:defRPr/>
            </a:pPr>
            <a:r>
              <a:rPr lang="en-GB" dirty="0">
                <a:solidFill>
                  <a:prstClr val="black"/>
                </a:solidFill>
                <a:ea typeface="Calibri"/>
                <a:cs typeface="Times New Roman"/>
              </a:rPr>
              <a:t>LEV</a:t>
            </a:r>
          </a:p>
          <a:p>
            <a:pPr marL="342900" indent="-342900">
              <a:spcAft>
                <a:spcPts val="1000"/>
              </a:spcAft>
              <a:buClr>
                <a:srgbClr val="0077E3"/>
              </a:buClr>
              <a:buFont typeface="Arial" panose="020B0604020202020204" pitchFamily="34" charset="0"/>
              <a:buChar char="•"/>
              <a:defRPr/>
            </a:pPr>
            <a:r>
              <a:rPr lang="en-GB" dirty="0">
                <a:solidFill>
                  <a:prstClr val="black"/>
                </a:solidFill>
                <a:ea typeface="Calibri"/>
                <a:cs typeface="Times New Roman"/>
              </a:rPr>
              <a:t>Isolation</a:t>
            </a:r>
          </a:p>
          <a:p>
            <a:pPr marL="342900" indent="-342900">
              <a:spcAft>
                <a:spcPts val="1000"/>
              </a:spcAft>
              <a:buClr>
                <a:srgbClr val="0077E3"/>
              </a:buClr>
              <a:buFont typeface="Arial" panose="020B0604020202020204" pitchFamily="34" charset="0"/>
              <a:buChar char="•"/>
              <a:defRPr/>
            </a:pPr>
            <a:r>
              <a:rPr lang="en-GB" dirty="0">
                <a:solidFill>
                  <a:prstClr val="black"/>
                </a:solidFill>
                <a:ea typeface="Calibri"/>
                <a:cs typeface="Times New Roman"/>
              </a:rPr>
              <a:t>Set exposure times</a:t>
            </a:r>
          </a:p>
        </p:txBody>
      </p:sp>
      <p:pic>
        <p:nvPicPr>
          <p:cNvPr id="133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2086"/>
          <a:stretch/>
        </p:blipFill>
        <p:spPr bwMode="auto">
          <a:xfrm>
            <a:off x="4502100" y="2665673"/>
            <a:ext cx="4067175" cy="763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9136" y="4102224"/>
            <a:ext cx="2604864" cy="1736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1C62E694-1C55-4222-A89A-1C619A062F35}"/>
              </a:ext>
            </a:extLst>
          </p:cNvPr>
          <p:cNvSpPr txBox="1"/>
          <p:nvPr/>
        </p:nvSpPr>
        <p:spPr>
          <a:xfrm>
            <a:off x="4541258" y="3492940"/>
            <a:ext cx="720080" cy="507831"/>
          </a:xfrm>
          <a:prstGeom prst="rect">
            <a:avLst/>
          </a:prstGeom>
          <a:noFill/>
        </p:spPr>
        <p:txBody>
          <a:bodyPr wrap="square" rtlCol="0">
            <a:spAutoFit/>
          </a:bodyPr>
          <a:lstStyle/>
          <a:p>
            <a:pPr algn="ctr"/>
            <a:r>
              <a:rPr lang="en-US" sz="900" dirty="0"/>
              <a:t>Eye</a:t>
            </a:r>
          </a:p>
          <a:p>
            <a:pPr algn="ctr"/>
            <a:r>
              <a:rPr lang="en-US" sz="900" dirty="0"/>
              <a:t>protection</a:t>
            </a:r>
          </a:p>
          <a:p>
            <a:pPr algn="ctr"/>
            <a:r>
              <a:rPr lang="en-US" sz="900" dirty="0"/>
              <a:t>required</a:t>
            </a:r>
            <a:endParaRPr lang="en-GB" sz="900" dirty="0"/>
          </a:p>
        </p:txBody>
      </p:sp>
      <p:sp>
        <p:nvSpPr>
          <p:cNvPr id="9" name="TextBox 8">
            <a:extLst>
              <a:ext uri="{FF2B5EF4-FFF2-40B4-BE49-F238E27FC236}">
                <a16:creationId xmlns:a16="http://schemas.microsoft.com/office/drawing/2014/main" id="{78256235-D4C9-437F-8539-CC2796BFE533}"/>
              </a:ext>
            </a:extLst>
          </p:cNvPr>
          <p:cNvSpPr txBox="1"/>
          <p:nvPr/>
        </p:nvSpPr>
        <p:spPr>
          <a:xfrm>
            <a:off x="5364088" y="3511696"/>
            <a:ext cx="720080" cy="507831"/>
          </a:xfrm>
          <a:prstGeom prst="rect">
            <a:avLst/>
          </a:prstGeom>
          <a:noFill/>
        </p:spPr>
        <p:txBody>
          <a:bodyPr wrap="square" rtlCol="0">
            <a:spAutoFit/>
          </a:bodyPr>
          <a:lstStyle/>
          <a:p>
            <a:pPr algn="ctr"/>
            <a:r>
              <a:rPr lang="en-US" sz="900" dirty="0"/>
              <a:t>Protective</a:t>
            </a:r>
          </a:p>
          <a:p>
            <a:pPr algn="ctr"/>
            <a:r>
              <a:rPr lang="en-US" sz="900" dirty="0"/>
              <a:t>clothing</a:t>
            </a:r>
          </a:p>
          <a:p>
            <a:pPr algn="ctr"/>
            <a:r>
              <a:rPr lang="en-US" sz="900" dirty="0"/>
              <a:t>required</a:t>
            </a:r>
            <a:endParaRPr lang="en-GB" sz="900" dirty="0"/>
          </a:p>
        </p:txBody>
      </p:sp>
      <p:sp>
        <p:nvSpPr>
          <p:cNvPr id="10" name="TextBox 9">
            <a:extLst>
              <a:ext uri="{FF2B5EF4-FFF2-40B4-BE49-F238E27FC236}">
                <a16:creationId xmlns:a16="http://schemas.microsoft.com/office/drawing/2014/main" id="{48023944-EBCE-4AD6-B38F-224ED3300255}"/>
              </a:ext>
            </a:extLst>
          </p:cNvPr>
          <p:cNvSpPr txBox="1"/>
          <p:nvPr/>
        </p:nvSpPr>
        <p:spPr>
          <a:xfrm>
            <a:off x="6231498" y="3521102"/>
            <a:ext cx="720080" cy="507831"/>
          </a:xfrm>
          <a:prstGeom prst="rect">
            <a:avLst/>
          </a:prstGeom>
          <a:noFill/>
        </p:spPr>
        <p:txBody>
          <a:bodyPr wrap="square" rtlCol="0">
            <a:spAutoFit/>
          </a:bodyPr>
          <a:lstStyle/>
          <a:p>
            <a:pPr algn="ctr"/>
            <a:r>
              <a:rPr lang="en-US" sz="900" dirty="0"/>
              <a:t>Foot</a:t>
            </a:r>
          </a:p>
          <a:p>
            <a:pPr algn="ctr"/>
            <a:r>
              <a:rPr lang="en-US" sz="900" dirty="0"/>
              <a:t>protection</a:t>
            </a:r>
          </a:p>
          <a:p>
            <a:pPr algn="ctr"/>
            <a:r>
              <a:rPr lang="en-US" sz="900" dirty="0"/>
              <a:t>required</a:t>
            </a:r>
            <a:endParaRPr lang="en-GB" sz="900" dirty="0"/>
          </a:p>
        </p:txBody>
      </p:sp>
      <p:sp>
        <p:nvSpPr>
          <p:cNvPr id="11" name="TextBox 10">
            <a:extLst>
              <a:ext uri="{FF2B5EF4-FFF2-40B4-BE49-F238E27FC236}">
                <a16:creationId xmlns:a16="http://schemas.microsoft.com/office/drawing/2014/main" id="{9DE86A2E-40F9-46A2-80A4-BB7DAF7609C3}"/>
              </a:ext>
            </a:extLst>
          </p:cNvPr>
          <p:cNvSpPr txBox="1"/>
          <p:nvPr/>
        </p:nvSpPr>
        <p:spPr>
          <a:xfrm>
            <a:off x="7020272" y="3521102"/>
            <a:ext cx="720080" cy="507831"/>
          </a:xfrm>
          <a:prstGeom prst="rect">
            <a:avLst/>
          </a:prstGeom>
          <a:noFill/>
        </p:spPr>
        <p:txBody>
          <a:bodyPr wrap="square" rtlCol="0">
            <a:spAutoFit/>
          </a:bodyPr>
          <a:lstStyle/>
          <a:p>
            <a:pPr algn="ctr"/>
            <a:r>
              <a:rPr lang="en-US" sz="900" dirty="0"/>
              <a:t>Protective</a:t>
            </a:r>
          </a:p>
          <a:p>
            <a:pPr algn="ctr"/>
            <a:r>
              <a:rPr lang="en-US" sz="900" dirty="0"/>
              <a:t>gloves</a:t>
            </a:r>
          </a:p>
          <a:p>
            <a:pPr algn="ctr"/>
            <a:r>
              <a:rPr lang="en-US" sz="900" dirty="0"/>
              <a:t>required</a:t>
            </a:r>
            <a:endParaRPr lang="en-GB" sz="900" dirty="0"/>
          </a:p>
        </p:txBody>
      </p:sp>
      <p:sp>
        <p:nvSpPr>
          <p:cNvPr id="12" name="TextBox 11">
            <a:extLst>
              <a:ext uri="{FF2B5EF4-FFF2-40B4-BE49-F238E27FC236}">
                <a16:creationId xmlns:a16="http://schemas.microsoft.com/office/drawing/2014/main" id="{CB91D2FA-8D11-4301-ADBE-548E4FE6205A}"/>
              </a:ext>
            </a:extLst>
          </p:cNvPr>
          <p:cNvSpPr txBox="1"/>
          <p:nvPr/>
        </p:nvSpPr>
        <p:spPr>
          <a:xfrm>
            <a:off x="7855645" y="3502291"/>
            <a:ext cx="720080" cy="507831"/>
          </a:xfrm>
          <a:prstGeom prst="rect">
            <a:avLst/>
          </a:prstGeom>
          <a:noFill/>
        </p:spPr>
        <p:txBody>
          <a:bodyPr wrap="square" rtlCol="0">
            <a:spAutoFit/>
          </a:bodyPr>
          <a:lstStyle/>
          <a:p>
            <a:pPr algn="ctr"/>
            <a:r>
              <a:rPr lang="en-US" sz="900" dirty="0"/>
              <a:t>Head</a:t>
            </a:r>
          </a:p>
          <a:p>
            <a:pPr algn="ctr"/>
            <a:r>
              <a:rPr lang="en-US" sz="900" dirty="0"/>
              <a:t>protection</a:t>
            </a:r>
          </a:p>
          <a:p>
            <a:pPr algn="ctr"/>
            <a:r>
              <a:rPr lang="en-US" sz="900" dirty="0"/>
              <a:t>required</a:t>
            </a:r>
            <a:endParaRPr lang="en-GB" sz="900" dirty="0"/>
          </a:p>
        </p:txBody>
      </p:sp>
    </p:spTree>
    <p:extLst>
      <p:ext uri="{BB962C8B-B14F-4D97-AF65-F5344CB8AC3E}">
        <p14:creationId xmlns:p14="http://schemas.microsoft.com/office/powerpoint/2010/main" val="3662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504056"/>
          </a:xfrm>
        </p:spPr>
        <p:txBody>
          <a:bodyPr>
            <a:normAutofit/>
          </a:bodyPr>
          <a:lstStyle/>
          <a:p>
            <a:pPr algn="l"/>
            <a:r>
              <a:rPr lang="en-GB" b="1" dirty="0"/>
              <a:t>Health risks</a:t>
            </a:r>
          </a:p>
        </p:txBody>
      </p:sp>
      <p:sp>
        <p:nvSpPr>
          <p:cNvPr id="5" name="Content Placeholder 4"/>
          <p:cNvSpPr>
            <a:spLocks noGrp="1"/>
          </p:cNvSpPr>
          <p:nvPr>
            <p:ph idx="1"/>
          </p:nvPr>
        </p:nvSpPr>
        <p:spPr>
          <a:xfrm>
            <a:off x="457200" y="1844824"/>
            <a:ext cx="8001000" cy="4469111"/>
          </a:xfrm>
        </p:spPr>
        <p:txBody>
          <a:bodyPr>
            <a:normAutofit/>
          </a:bodyPr>
          <a:lstStyle/>
          <a:p>
            <a:pPr marL="0" indent="0">
              <a:spcAft>
                <a:spcPts val="1000"/>
              </a:spcAft>
              <a:buNone/>
              <a:defRPr/>
            </a:pPr>
            <a:r>
              <a:rPr lang="en-GB" b="1" dirty="0">
                <a:solidFill>
                  <a:prstClr val="black"/>
                </a:solidFill>
                <a:ea typeface="Calibri"/>
                <a:cs typeface="Times New Roman"/>
              </a:rPr>
              <a:t>Recap – top five: </a:t>
            </a:r>
            <a:br>
              <a:rPr lang="en-GB" b="1" dirty="0">
                <a:solidFill>
                  <a:prstClr val="black"/>
                </a:solidFill>
                <a:ea typeface="Calibri"/>
                <a:cs typeface="Times New Roman"/>
              </a:rPr>
            </a:br>
            <a:r>
              <a:rPr lang="en-GB" b="1" dirty="0">
                <a:solidFill>
                  <a:prstClr val="black"/>
                </a:solidFill>
                <a:ea typeface="Calibri"/>
                <a:cs typeface="Times New Roman"/>
              </a:rPr>
              <a:t>What are the consequences of these health risks?</a:t>
            </a:r>
          </a:p>
          <a:p>
            <a:pPr marL="514350" indent="-514350">
              <a:spcAft>
                <a:spcPts val="1000"/>
              </a:spcAft>
              <a:buFont typeface="+mj-lt"/>
              <a:buAutoNum type="arabicPeriod"/>
              <a:defRPr/>
            </a:pPr>
            <a:r>
              <a:rPr lang="en-GB" dirty="0">
                <a:solidFill>
                  <a:prstClr val="black"/>
                </a:solidFill>
                <a:ea typeface="Calibri"/>
                <a:cs typeface="Times New Roman"/>
              </a:rPr>
              <a:t>Exposure to asbestos</a:t>
            </a:r>
          </a:p>
          <a:p>
            <a:pPr marL="514350" indent="-514350">
              <a:spcAft>
                <a:spcPts val="1000"/>
              </a:spcAft>
              <a:buFont typeface="+mj-lt"/>
              <a:buAutoNum type="arabicPeriod"/>
              <a:defRPr/>
            </a:pPr>
            <a:r>
              <a:rPr lang="en-GB" dirty="0">
                <a:solidFill>
                  <a:prstClr val="black"/>
                </a:solidFill>
                <a:ea typeface="Calibri"/>
                <a:cs typeface="Times New Roman"/>
              </a:rPr>
              <a:t>Exposure to silica</a:t>
            </a:r>
          </a:p>
          <a:p>
            <a:pPr marL="514350" indent="-514350">
              <a:spcAft>
                <a:spcPts val="1000"/>
              </a:spcAft>
              <a:buFont typeface="+mj-lt"/>
              <a:buAutoNum type="arabicPeriod"/>
              <a:defRPr/>
            </a:pPr>
            <a:r>
              <a:rPr lang="en-GB" dirty="0">
                <a:solidFill>
                  <a:prstClr val="black"/>
                </a:solidFill>
                <a:ea typeface="Calibri"/>
                <a:cs typeface="Times New Roman"/>
              </a:rPr>
              <a:t>Manual handling</a:t>
            </a:r>
          </a:p>
          <a:p>
            <a:pPr marL="514350" indent="-514350">
              <a:spcAft>
                <a:spcPts val="1000"/>
              </a:spcAft>
              <a:buFont typeface="+mj-lt"/>
              <a:buAutoNum type="arabicPeriod"/>
              <a:defRPr/>
            </a:pPr>
            <a:r>
              <a:rPr lang="en-GB" dirty="0">
                <a:solidFill>
                  <a:prstClr val="black"/>
                </a:solidFill>
                <a:ea typeface="Calibri"/>
                <a:cs typeface="Times New Roman"/>
              </a:rPr>
              <a:t>Exposure to excessive noise</a:t>
            </a:r>
          </a:p>
          <a:p>
            <a:pPr marL="514350" indent="-514350">
              <a:spcAft>
                <a:spcPts val="1000"/>
              </a:spcAft>
              <a:buFont typeface="+mj-lt"/>
              <a:buAutoNum type="arabicPeriod"/>
              <a:defRPr/>
            </a:pPr>
            <a:r>
              <a:rPr lang="en-GB" dirty="0">
                <a:solidFill>
                  <a:prstClr val="black"/>
                </a:solidFill>
                <a:ea typeface="Calibri"/>
                <a:cs typeface="Times New Roman"/>
              </a:rPr>
              <a:t>Exposure to excessive vibration</a:t>
            </a:r>
          </a:p>
          <a:p>
            <a:pPr marL="0" indent="0">
              <a:spcAft>
                <a:spcPts val="1000"/>
              </a:spcAft>
              <a:buNone/>
              <a:defRPr/>
            </a:pPr>
            <a:endParaRPr lang="en-GB" sz="1600" dirty="0">
              <a:solidFill>
                <a:prstClr val="black"/>
              </a:solidFill>
              <a:ea typeface="Calibri"/>
              <a:cs typeface="Times New Roman"/>
            </a:endParaRPr>
          </a:p>
          <a:p>
            <a:pPr marL="0" indent="0">
              <a:spcAft>
                <a:spcPts val="1000"/>
              </a:spcAft>
              <a:buNone/>
              <a:defRPr/>
            </a:pPr>
            <a:endParaRPr lang="en-GB" sz="1600" dirty="0">
              <a:solidFill>
                <a:prstClr val="black"/>
              </a:solidFill>
              <a:ea typeface="Calibri"/>
              <a:cs typeface="Times New Roman"/>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3573016"/>
            <a:ext cx="2219325"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13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648072"/>
          </a:xfrm>
        </p:spPr>
        <p:txBody>
          <a:bodyPr>
            <a:normAutofit/>
          </a:bodyPr>
          <a:lstStyle/>
          <a:p>
            <a:pPr algn="l"/>
            <a:r>
              <a:rPr lang="en-GB" b="1" dirty="0"/>
              <a:t>Health risks: dermatitis</a:t>
            </a:r>
          </a:p>
        </p:txBody>
      </p:sp>
      <p:sp>
        <p:nvSpPr>
          <p:cNvPr id="5" name="Content Placeholder 4"/>
          <p:cNvSpPr>
            <a:spLocks noGrp="1"/>
          </p:cNvSpPr>
          <p:nvPr>
            <p:ph idx="1"/>
          </p:nvPr>
        </p:nvSpPr>
        <p:spPr>
          <a:xfrm>
            <a:off x="457200" y="1606594"/>
            <a:ext cx="8363272" cy="4206973"/>
          </a:xfrm>
        </p:spPr>
        <p:txBody>
          <a:bodyPr>
            <a:normAutofit/>
          </a:bodyPr>
          <a:lstStyle/>
          <a:p>
            <a:pPr>
              <a:spcAft>
                <a:spcPts val="1000"/>
              </a:spcAft>
              <a:defRPr/>
            </a:pPr>
            <a:r>
              <a:rPr lang="en-GB" dirty="0">
                <a:solidFill>
                  <a:prstClr val="black"/>
                </a:solidFill>
                <a:latin typeface="Arial" panose="020B0604020202020204" pitchFamily="34" charset="0"/>
                <a:ea typeface="Calibri"/>
                <a:cs typeface="Arial" panose="020B0604020202020204" pitchFamily="34" charset="0"/>
              </a:rPr>
              <a:t>Dermatitis causes your skin to become red, blistered, dry and cracked.</a:t>
            </a:r>
          </a:p>
          <a:p>
            <a:pPr>
              <a:spcAft>
                <a:spcPts val="1000"/>
              </a:spcAft>
              <a:defRPr/>
            </a:pPr>
            <a:r>
              <a:rPr lang="en-GB" dirty="0">
                <a:solidFill>
                  <a:prstClr val="black"/>
                </a:solidFill>
                <a:latin typeface="Arial" panose="020B0604020202020204" pitchFamily="34" charset="0"/>
                <a:ea typeface="Calibri"/>
                <a:cs typeface="Arial" panose="020B0604020202020204" pitchFamily="34" charset="0"/>
              </a:rPr>
              <a:t>An irritant substance (e.g. mortar) damages and inflames the skin.</a:t>
            </a:r>
          </a:p>
          <a:p>
            <a:pPr>
              <a:spcAft>
                <a:spcPts val="1000"/>
              </a:spcAft>
              <a:defRPr/>
            </a:pPr>
            <a:r>
              <a:rPr lang="en-GB" dirty="0">
                <a:solidFill>
                  <a:prstClr val="black"/>
                </a:solidFill>
                <a:latin typeface="Arial" panose="020B0604020202020204" pitchFamily="34" charset="0"/>
                <a:ea typeface="Calibri"/>
                <a:cs typeface="Arial" panose="020B0604020202020204" pitchFamily="34" charset="0"/>
              </a:rPr>
              <a:t>It causes unbearable itching and pain.  </a:t>
            </a:r>
          </a:p>
          <a:p>
            <a:pPr>
              <a:spcAft>
                <a:spcPts val="1000"/>
              </a:spcAft>
              <a:defRPr/>
            </a:pPr>
            <a:r>
              <a:rPr lang="en-GB" dirty="0">
                <a:solidFill>
                  <a:prstClr val="black"/>
                </a:solidFill>
                <a:latin typeface="Arial" panose="020B0604020202020204" pitchFamily="34" charset="0"/>
                <a:ea typeface="Calibri"/>
                <a:cs typeface="Arial" panose="020B0604020202020204" pitchFamily="34" charset="0"/>
              </a:rPr>
              <a:t>It occurs when skin is exposed to irritants for a sufficient amount of time.</a:t>
            </a:r>
          </a:p>
          <a:p>
            <a:pPr>
              <a:spcAft>
                <a:spcPts val="1000"/>
              </a:spcAft>
              <a:defRPr/>
            </a:pPr>
            <a:r>
              <a:rPr lang="en-GB" dirty="0">
                <a:solidFill>
                  <a:prstClr val="black"/>
                </a:solidFill>
                <a:latin typeface="Arial" panose="020B0604020202020204" pitchFamily="34" charset="0"/>
                <a:ea typeface="Calibri"/>
                <a:cs typeface="Arial" panose="020B0604020202020204" pitchFamily="34" charset="0"/>
              </a:rPr>
              <a:t>Wash work clothing regularly and use barrier cream to protect your hands.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878735"/>
            <a:ext cx="6553200"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35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en-GB" b="1" dirty="0"/>
              <a:t>Health risks: asthma</a:t>
            </a:r>
          </a:p>
        </p:txBody>
      </p:sp>
      <p:sp>
        <p:nvSpPr>
          <p:cNvPr id="5" name="Content Placeholder 4"/>
          <p:cNvSpPr>
            <a:spLocks noGrp="1"/>
          </p:cNvSpPr>
          <p:nvPr>
            <p:ph idx="1"/>
          </p:nvPr>
        </p:nvSpPr>
        <p:spPr>
          <a:xfrm>
            <a:off x="457200" y="1556792"/>
            <a:ext cx="7283152" cy="3834358"/>
          </a:xfrm>
        </p:spPr>
        <p:txBody>
          <a:bodyPr>
            <a:normAutofit/>
          </a:bodyPr>
          <a:lstStyle/>
          <a:p>
            <a:pPr marL="0" indent="0">
              <a:spcAft>
                <a:spcPts val="1000"/>
              </a:spcAft>
              <a:buNone/>
              <a:defRPr/>
            </a:pPr>
            <a:r>
              <a:rPr lang="en-GB" dirty="0">
                <a:solidFill>
                  <a:prstClr val="black"/>
                </a:solidFill>
                <a:latin typeface="Arial" panose="020B0604020202020204" pitchFamily="34" charset="0"/>
                <a:ea typeface="Calibri"/>
                <a:cs typeface="Arial" panose="020B0604020202020204" pitchFamily="34" charset="0"/>
              </a:rPr>
              <a:t>Asthma is not always a condition that you are born with. It can develop over time when you are exposed to certain things (e.g. wood dust).</a:t>
            </a:r>
          </a:p>
          <a:p>
            <a:pPr marL="0" indent="0">
              <a:spcAft>
                <a:spcPts val="1000"/>
              </a:spcAft>
              <a:buNone/>
              <a:defRPr/>
            </a:pPr>
            <a:r>
              <a:rPr lang="en-GB" dirty="0">
                <a:solidFill>
                  <a:prstClr val="black"/>
                </a:solidFill>
                <a:latin typeface="Arial" panose="020B0604020202020204" pitchFamily="34" charset="0"/>
                <a:ea typeface="Calibri"/>
                <a:cs typeface="Arial" panose="020B0604020202020204" pitchFamily="34" charset="0"/>
              </a:rPr>
              <a:t>In your body there are tubes that carry air to the lungs (these are called bronchioles).</a:t>
            </a:r>
          </a:p>
          <a:p>
            <a:pPr marL="0" indent="0">
              <a:spcAft>
                <a:spcPts val="1000"/>
              </a:spcAft>
              <a:buNone/>
              <a:defRPr/>
            </a:pPr>
            <a:r>
              <a:rPr lang="en-GB" dirty="0">
                <a:solidFill>
                  <a:prstClr val="black"/>
                </a:solidFill>
                <a:latin typeface="Arial" panose="020B0604020202020204" pitchFamily="34" charset="0"/>
                <a:ea typeface="Calibri"/>
                <a:cs typeface="Arial" panose="020B0604020202020204" pitchFamily="34" charset="0"/>
              </a:rPr>
              <a:t>The lining of these tubes can become very sensitive: they swell up and restrict the amount of air that can get to the lungs when you suffer from asthma.</a:t>
            </a:r>
          </a:p>
          <a:p>
            <a:pPr marL="0" indent="0">
              <a:spcAft>
                <a:spcPts val="1000"/>
              </a:spcAft>
              <a:buNone/>
              <a:defRPr/>
            </a:pPr>
            <a:endParaRPr lang="en-GB" sz="1600" dirty="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276771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en-GB" b="1" dirty="0"/>
              <a:t>Health risks</a:t>
            </a:r>
          </a:p>
        </p:txBody>
      </p:sp>
      <p:sp>
        <p:nvSpPr>
          <p:cNvPr id="5" name="Content Placeholder 4"/>
          <p:cNvSpPr>
            <a:spLocks noGrp="1"/>
          </p:cNvSpPr>
          <p:nvPr>
            <p:ph idx="1"/>
          </p:nvPr>
        </p:nvSpPr>
        <p:spPr>
          <a:xfrm>
            <a:off x="457200" y="1556792"/>
            <a:ext cx="7283152" cy="3834358"/>
          </a:xfrm>
        </p:spPr>
        <p:txBody>
          <a:bodyPr>
            <a:normAutofit/>
          </a:bodyPr>
          <a:lstStyle/>
          <a:p>
            <a:r>
              <a:rPr lang="en-GB" b="1" dirty="0"/>
              <a:t>Health hazards when cutting clay or concrete tiles with a disc cutter</a:t>
            </a:r>
          </a:p>
          <a:p>
            <a:r>
              <a:rPr lang="en-GB" dirty="0"/>
              <a:t>Silica is a natural mineral present in large amounts in many construction materials, such as concrete roof tiles. The silica is broken into very fine dust (also known as respirable crystalline silica or RCS) during common tasks such as cutting. Regularly breathing in this dust can cause serious lung disease such as silicosis and lung cancer. Recent HSE research has estimated that silica may be responsible for the deaths of over 600 people each year who have worked in construction.</a:t>
            </a:r>
          </a:p>
          <a:p>
            <a:pPr marL="0" indent="0">
              <a:spcAft>
                <a:spcPts val="1000"/>
              </a:spcAft>
              <a:buNone/>
              <a:defRPr/>
            </a:pPr>
            <a:endParaRPr lang="en-GB" sz="1600" dirty="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387562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en-US" dirty="0"/>
              <a:t>R</a:t>
            </a:r>
            <a:r>
              <a:rPr lang="en-GB" dirty="0" err="1"/>
              <a:t>isk</a:t>
            </a:r>
            <a:r>
              <a:rPr lang="en-GB" dirty="0"/>
              <a:t> assessment situations</a:t>
            </a:r>
            <a:endParaRPr lang="en-GB" b="1" dirty="0"/>
          </a:p>
        </p:txBody>
      </p:sp>
      <p:sp>
        <p:nvSpPr>
          <p:cNvPr id="5" name="Content Placeholder 4"/>
          <p:cNvSpPr>
            <a:spLocks noGrp="1"/>
          </p:cNvSpPr>
          <p:nvPr>
            <p:ph idx="1"/>
          </p:nvPr>
        </p:nvSpPr>
        <p:spPr>
          <a:xfrm>
            <a:off x="457200" y="1556792"/>
            <a:ext cx="7283152" cy="3834358"/>
          </a:xfrm>
        </p:spPr>
        <p:txBody>
          <a:bodyPr>
            <a:normAutofit/>
          </a:bodyPr>
          <a:lstStyle/>
          <a:p>
            <a:pPr marL="342900" indent="-342900">
              <a:buClr>
                <a:srgbClr val="0077E3"/>
              </a:buClr>
              <a:buFont typeface="Arial" panose="020B0604020202020204" pitchFamily="34" charset="0"/>
              <a:buChar char="•"/>
            </a:pPr>
            <a:r>
              <a:rPr lang="en-GB" dirty="0"/>
              <a:t>Cutting  roof tiles with a disc cutter</a:t>
            </a:r>
          </a:p>
          <a:p>
            <a:pPr marL="342900" indent="-342900">
              <a:buClr>
                <a:srgbClr val="0077E3"/>
              </a:buClr>
              <a:buFont typeface="Arial" panose="020B0604020202020204" pitchFamily="34" charset="0"/>
              <a:buChar char="•"/>
            </a:pPr>
            <a:r>
              <a:rPr lang="en-GB" dirty="0"/>
              <a:t>Repointing brickwork on a low wall</a:t>
            </a:r>
          </a:p>
          <a:p>
            <a:pPr marL="342900" indent="-342900">
              <a:buClr>
                <a:srgbClr val="0077E3"/>
              </a:buClr>
              <a:buFont typeface="Arial" panose="020B0604020202020204" pitchFamily="34" charset="0"/>
              <a:buChar char="•"/>
            </a:pPr>
            <a:r>
              <a:rPr lang="en-GB" dirty="0"/>
              <a:t>Using MEWP</a:t>
            </a:r>
          </a:p>
          <a:p>
            <a:pPr marL="342900" indent="-342900">
              <a:buClr>
                <a:srgbClr val="0077E3"/>
              </a:buClr>
              <a:buFont typeface="Arial" panose="020B0604020202020204" pitchFamily="34" charset="0"/>
              <a:buChar char="•"/>
            </a:pPr>
            <a:r>
              <a:rPr lang="en-GB" dirty="0"/>
              <a:t>Erecting and dismantling a scaffold tower</a:t>
            </a:r>
          </a:p>
          <a:p>
            <a:pPr marL="342900" indent="-342900">
              <a:buClr>
                <a:srgbClr val="0077E3"/>
              </a:buClr>
              <a:buFont typeface="Arial" panose="020B0604020202020204" pitchFamily="34" charset="0"/>
              <a:buChar char="•"/>
            </a:pPr>
            <a:r>
              <a:rPr lang="en-GB" dirty="0"/>
              <a:t>Driving a forklift</a:t>
            </a:r>
          </a:p>
          <a:p>
            <a:pPr marL="342900" indent="-342900">
              <a:buClr>
                <a:srgbClr val="0077E3"/>
              </a:buClr>
              <a:buFont typeface="Arial" panose="020B0604020202020204" pitchFamily="34" charset="0"/>
              <a:buChar char="•"/>
            </a:pPr>
            <a:r>
              <a:rPr lang="en-GB" dirty="0"/>
              <a:t>Mixing mortar</a:t>
            </a:r>
          </a:p>
          <a:p>
            <a:pPr marL="0" indent="0">
              <a:spcAft>
                <a:spcPts val="1000"/>
              </a:spcAft>
              <a:buNone/>
              <a:defRPr/>
            </a:pPr>
            <a:endParaRPr lang="en-GB" sz="1600" dirty="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14260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360040"/>
          </a:xfrm>
        </p:spPr>
        <p:txBody>
          <a:bodyPr/>
          <a:lstStyle/>
          <a:p>
            <a:pPr algn="l"/>
            <a:r>
              <a:rPr lang="en-GB" b="1" dirty="0"/>
              <a:t>Statistics</a:t>
            </a:r>
          </a:p>
        </p:txBody>
      </p:sp>
      <p:sp>
        <p:nvSpPr>
          <p:cNvPr id="3" name="Content Placeholder 2"/>
          <p:cNvSpPr>
            <a:spLocks noGrp="1"/>
          </p:cNvSpPr>
          <p:nvPr>
            <p:ph sz="half" idx="1"/>
          </p:nvPr>
        </p:nvSpPr>
        <p:spPr>
          <a:xfrm>
            <a:off x="457199" y="1484784"/>
            <a:ext cx="7301345" cy="4248472"/>
          </a:xfrm>
        </p:spPr>
        <p:txBody>
          <a:bodyPr>
            <a:normAutofit/>
          </a:bodyPr>
          <a:lstStyle/>
          <a:p>
            <a:pPr marL="0" indent="0">
              <a:buNone/>
            </a:pPr>
            <a:r>
              <a:rPr lang="en-GB" sz="2000" dirty="0"/>
              <a:t>Top five safety risks – in order of how many workers have died:</a:t>
            </a:r>
          </a:p>
          <a:p>
            <a:pPr marL="514350" indent="-514350">
              <a:buFont typeface="+mj-lt"/>
              <a:buAutoNum type="arabicParenR"/>
            </a:pPr>
            <a:r>
              <a:rPr lang="en-GB" sz="2000" dirty="0"/>
              <a:t>Falling from height – </a:t>
            </a:r>
            <a:r>
              <a:rPr lang="en-GB" sz="2000"/>
              <a:t>fall from </a:t>
            </a:r>
            <a:r>
              <a:rPr lang="en-GB" sz="2000" dirty="0"/>
              <a:t>a ladder</a:t>
            </a:r>
          </a:p>
          <a:p>
            <a:pPr marL="514350" indent="-514350">
              <a:buFont typeface="+mj-lt"/>
              <a:buAutoNum type="arabicParenR"/>
            </a:pPr>
            <a:r>
              <a:rPr lang="en-GB" sz="2000" dirty="0"/>
              <a:t>Falling from height – fall through a fragile roof</a:t>
            </a:r>
          </a:p>
          <a:p>
            <a:pPr marL="514350" indent="-514350">
              <a:buFont typeface="+mj-lt"/>
              <a:buAutoNum type="arabicParenR"/>
            </a:pPr>
            <a:r>
              <a:rPr lang="en-GB" sz="2000" dirty="0"/>
              <a:t>Lifting operations</a:t>
            </a:r>
          </a:p>
          <a:p>
            <a:pPr marL="514350" indent="-514350">
              <a:buFont typeface="+mj-lt"/>
              <a:buAutoNum type="arabicParenR"/>
            </a:pPr>
            <a:r>
              <a:rPr lang="en-GB" sz="2000" dirty="0"/>
              <a:t>Struck by plant</a:t>
            </a:r>
          </a:p>
          <a:p>
            <a:pPr marL="514350" indent="-514350">
              <a:buFont typeface="+mj-lt"/>
              <a:buAutoNum type="arabicParenR"/>
            </a:pPr>
            <a:r>
              <a:rPr lang="en-GB" sz="2000" dirty="0"/>
              <a:t>Overturning plant</a:t>
            </a:r>
          </a:p>
          <a:p>
            <a:endParaRPr lang="en-GB" sz="1600" dirty="0"/>
          </a:p>
        </p:txBody>
      </p:sp>
      <p:pic>
        <p:nvPicPr>
          <p:cNvPr id="5" name="Content Placeholder 1" descr="Construction site Masshouse Lane / Albert Street - Constru ...">
            <a:extLst>
              <a:ext uri="{FF2B5EF4-FFF2-40B4-BE49-F238E27FC236}">
                <a16:creationId xmlns:a16="http://schemas.microsoft.com/office/drawing/2014/main" id="{B9E24E82-FF4F-4768-BA60-31AAF55D38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0750" y="1849437"/>
            <a:ext cx="4762500" cy="3571875"/>
          </a:xfrm>
        </p:spPr>
      </p:pic>
      <p:pic>
        <p:nvPicPr>
          <p:cNvPr id="6" name="Content Placeholder 1" descr="Construction site Masshouse Lane / Albert Street - Constru ...">
            <a:extLst>
              <a:ext uri="{FF2B5EF4-FFF2-40B4-BE49-F238E27FC236}">
                <a16:creationId xmlns:a16="http://schemas.microsoft.com/office/drawing/2014/main" id="{607B057F-0831-4FD3-A223-CE492D140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4300" y="2161381"/>
            <a:ext cx="4762500" cy="3571875"/>
          </a:xfrm>
        </p:spPr>
      </p:pic>
      <p:pic>
        <p:nvPicPr>
          <p:cNvPr id="7" name="Content Placeholder 1" descr="Construction site Masshouse Lane / Albert Street - Constru ...">
            <a:extLst>
              <a:ext uri="{FF2B5EF4-FFF2-40B4-BE49-F238E27FC236}">
                <a16:creationId xmlns:a16="http://schemas.microsoft.com/office/drawing/2014/main" id="{8060CB00-8E0C-45D5-BFE2-B01D456AC3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3150" y="2001837"/>
            <a:ext cx="4762500" cy="3571875"/>
          </a:xfrm>
        </p:spPr>
      </p:pic>
    </p:spTree>
    <p:extLst>
      <p:ext uri="{BB962C8B-B14F-4D97-AF65-F5344CB8AC3E}">
        <p14:creationId xmlns:p14="http://schemas.microsoft.com/office/powerpoint/2010/main" val="2586264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en-US" dirty="0"/>
              <a:t>R</a:t>
            </a:r>
            <a:r>
              <a:rPr lang="en-GB" dirty="0" err="1"/>
              <a:t>isk</a:t>
            </a:r>
            <a:r>
              <a:rPr lang="en-GB" dirty="0"/>
              <a:t> assessment</a:t>
            </a:r>
            <a:endParaRPr lang="en-GB" b="1" dirty="0"/>
          </a:p>
        </p:txBody>
      </p:sp>
      <p:graphicFrame>
        <p:nvGraphicFramePr>
          <p:cNvPr id="10" name="Table 9">
            <a:extLst>
              <a:ext uri="{FF2B5EF4-FFF2-40B4-BE49-F238E27FC236}">
                <a16:creationId xmlns:a16="http://schemas.microsoft.com/office/drawing/2014/main" id="{3A0AAA00-2A29-4F9B-B477-D3E8BC585392}"/>
              </a:ext>
            </a:extLst>
          </p:cNvPr>
          <p:cNvGraphicFramePr>
            <a:graphicFrameLocks noGrp="1"/>
          </p:cNvGraphicFramePr>
          <p:nvPr>
            <p:extLst>
              <p:ext uri="{D42A27DB-BD31-4B8C-83A1-F6EECF244321}">
                <p14:modId xmlns:p14="http://schemas.microsoft.com/office/powerpoint/2010/main" val="2353939070"/>
              </p:ext>
            </p:extLst>
          </p:nvPr>
        </p:nvGraphicFramePr>
        <p:xfrm>
          <a:off x="331638" y="1444697"/>
          <a:ext cx="8480724" cy="4370893"/>
        </p:xfrm>
        <a:graphic>
          <a:graphicData uri="http://schemas.openxmlformats.org/drawingml/2006/table">
            <a:tbl>
              <a:tblPr firstRow="1" firstCol="1" bandRow="1">
                <a:tableStyleId>{5C22544A-7EE6-4342-B048-85BDC9FD1C3A}</a:tableStyleId>
              </a:tblPr>
              <a:tblGrid>
                <a:gridCol w="2890664">
                  <a:extLst>
                    <a:ext uri="{9D8B030D-6E8A-4147-A177-3AD203B41FA5}">
                      <a16:colId xmlns:a16="http://schemas.microsoft.com/office/drawing/2014/main" val="2433719552"/>
                    </a:ext>
                  </a:extLst>
                </a:gridCol>
                <a:gridCol w="5590060">
                  <a:extLst>
                    <a:ext uri="{9D8B030D-6E8A-4147-A177-3AD203B41FA5}">
                      <a16:colId xmlns:a16="http://schemas.microsoft.com/office/drawing/2014/main" val="1290185329"/>
                    </a:ext>
                  </a:extLst>
                </a:gridCol>
              </a:tblGrid>
              <a:tr h="384607">
                <a:tc>
                  <a:txBody>
                    <a:bodyPr/>
                    <a:lstStyle/>
                    <a:p>
                      <a:pPr>
                        <a:lnSpc>
                          <a:spcPct val="115000"/>
                        </a:lnSpc>
                        <a:spcAft>
                          <a:spcPts val="1000"/>
                        </a:spcAft>
                      </a:pPr>
                      <a:r>
                        <a:rPr lang="en-GB" sz="1600" dirty="0">
                          <a:solidFill>
                            <a:schemeClr val="tx1"/>
                          </a:solidFill>
                          <a:effectLst/>
                        </a:rPr>
                        <a:t>Date  of risk assessment                                     </a:t>
                      </a:r>
                    </a:p>
                  </a:txBody>
                  <a:tcPr marL="44194" marR="44194" marT="0" marB="0"/>
                </a:tc>
                <a:tc>
                  <a:txBody>
                    <a:bodyPr/>
                    <a:lstStyle/>
                    <a:p>
                      <a:pPr>
                        <a:lnSpc>
                          <a:spcPct val="115000"/>
                        </a:lnSpc>
                        <a:spcAft>
                          <a:spcPts val="1000"/>
                        </a:spcAft>
                      </a:pPr>
                      <a:r>
                        <a:rPr lang="en-GB" sz="1600" dirty="0">
                          <a:solidFill>
                            <a:schemeClr val="tx1"/>
                          </a:solidFill>
                          <a:effectLst/>
                        </a:rPr>
                        <a:t>Name of person/s:                                 </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extLst>
                  <a:ext uri="{0D108BD9-81ED-4DB2-BD59-A6C34878D82A}">
                    <a16:rowId xmlns:a16="http://schemas.microsoft.com/office/drawing/2014/main" val="2090747972"/>
                  </a:ext>
                </a:extLst>
              </a:tr>
              <a:tr h="565331">
                <a:tc>
                  <a:txBody>
                    <a:bodyPr/>
                    <a:lstStyle/>
                    <a:p>
                      <a:pPr>
                        <a:lnSpc>
                          <a:spcPct val="115000"/>
                        </a:lnSpc>
                        <a:spcAft>
                          <a:spcPts val="1000"/>
                        </a:spcAft>
                      </a:pPr>
                      <a:r>
                        <a:rPr lang="en-GB" sz="1600" dirty="0">
                          <a:solidFill>
                            <a:schemeClr val="tx1"/>
                          </a:solidFill>
                          <a:effectLst/>
                        </a:rPr>
                        <a:t>Identify hazards</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tc>
                  <a:txBody>
                    <a:bodyPr/>
                    <a:lstStyle/>
                    <a:p>
                      <a:pPr>
                        <a:lnSpc>
                          <a:spcPct val="115000"/>
                        </a:lnSpc>
                        <a:spcAft>
                          <a:spcPts val="1000"/>
                        </a:spcAft>
                      </a:pPr>
                      <a:r>
                        <a:rPr lang="en-GB" sz="900" dirty="0">
                          <a:solidFill>
                            <a:schemeClr val="tx1"/>
                          </a:solidFill>
                          <a:effectLst/>
                        </a:rPr>
                        <a:t> </a:t>
                      </a:r>
                      <a:endParaRPr lang="en-GB" sz="700" dirty="0">
                        <a:solidFill>
                          <a:schemeClr val="tx1"/>
                        </a:solidFill>
                        <a:effectLst/>
                      </a:endParaRPr>
                    </a:p>
                    <a:p>
                      <a:pPr>
                        <a:lnSpc>
                          <a:spcPct val="115000"/>
                        </a:lnSpc>
                        <a:spcAft>
                          <a:spcPts val="1000"/>
                        </a:spcAft>
                      </a:pPr>
                      <a:r>
                        <a:rPr lang="en-GB" sz="900" dirty="0">
                          <a:solidFill>
                            <a:schemeClr val="tx1"/>
                          </a:solidFill>
                          <a:effectLst/>
                        </a:rPr>
                        <a:t> </a:t>
                      </a:r>
                      <a:endParaRPr lang="en-GB" sz="700" dirty="0">
                        <a:solidFill>
                          <a:schemeClr val="tx1"/>
                        </a:solidFill>
                        <a:effectLst/>
                      </a:endParaRPr>
                    </a:p>
                    <a:p>
                      <a:pPr>
                        <a:lnSpc>
                          <a:spcPct val="115000"/>
                        </a:lnSpc>
                        <a:spcAft>
                          <a:spcPts val="1000"/>
                        </a:spcAft>
                      </a:pPr>
                      <a:endParaRPr lang="en-GB" sz="700" dirty="0">
                        <a:solidFill>
                          <a:schemeClr val="tx1"/>
                        </a:solidFill>
                        <a:effectLst/>
                      </a:endParaRPr>
                    </a:p>
                  </a:txBody>
                  <a:tcPr marL="44194" marR="44194" marT="0" marB="0"/>
                </a:tc>
                <a:extLst>
                  <a:ext uri="{0D108BD9-81ED-4DB2-BD59-A6C34878D82A}">
                    <a16:rowId xmlns:a16="http://schemas.microsoft.com/office/drawing/2014/main" val="99173790"/>
                  </a:ext>
                </a:extLst>
              </a:tr>
              <a:tr h="628736">
                <a:tc>
                  <a:txBody>
                    <a:bodyPr/>
                    <a:lstStyle/>
                    <a:p>
                      <a:pPr>
                        <a:lnSpc>
                          <a:spcPct val="115000"/>
                        </a:lnSpc>
                        <a:spcAft>
                          <a:spcPts val="1000"/>
                        </a:spcAft>
                      </a:pPr>
                      <a:r>
                        <a:rPr lang="en-GB" sz="1600">
                          <a:solidFill>
                            <a:schemeClr val="tx1"/>
                          </a:solidFill>
                          <a:effectLst/>
                        </a:rPr>
                        <a:t>Identify who is at risk</a:t>
                      </a:r>
                      <a:endParaRPr lang="en-GB"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tc>
                  <a:txBody>
                    <a:bodyPr/>
                    <a:lstStyle/>
                    <a:p>
                      <a:pPr>
                        <a:lnSpc>
                          <a:spcPct val="115000"/>
                        </a:lnSpc>
                        <a:spcAft>
                          <a:spcPts val="1000"/>
                        </a:spcAft>
                      </a:pPr>
                      <a:r>
                        <a:rPr lang="en-GB" sz="900">
                          <a:solidFill>
                            <a:schemeClr val="tx1"/>
                          </a:solidFill>
                          <a:effectLst/>
                        </a:rPr>
                        <a:t> </a:t>
                      </a:r>
                      <a:endParaRPr lang="en-GB" sz="700">
                        <a:solidFill>
                          <a:schemeClr val="tx1"/>
                        </a:solidFill>
                        <a:effectLst/>
                      </a:endParaRPr>
                    </a:p>
                    <a:p>
                      <a:pPr>
                        <a:lnSpc>
                          <a:spcPct val="115000"/>
                        </a:lnSpc>
                        <a:spcAft>
                          <a:spcPts val="1000"/>
                        </a:spcAft>
                      </a:pPr>
                      <a:r>
                        <a:rPr lang="en-GB" sz="900">
                          <a:solidFill>
                            <a:schemeClr val="tx1"/>
                          </a:solidFill>
                          <a:effectLst/>
                        </a:rPr>
                        <a:t> </a:t>
                      </a:r>
                      <a:endParaRPr lang="en-GB" sz="700">
                        <a:solidFill>
                          <a:schemeClr val="tx1"/>
                        </a:solidFill>
                        <a:effectLst/>
                      </a:endParaRPr>
                    </a:p>
                    <a:p>
                      <a:pPr>
                        <a:lnSpc>
                          <a:spcPct val="115000"/>
                        </a:lnSpc>
                        <a:spcAft>
                          <a:spcPts val="1000"/>
                        </a:spcAft>
                      </a:pPr>
                      <a:r>
                        <a:rPr lang="en-GB" sz="900">
                          <a:solidFill>
                            <a:schemeClr val="tx1"/>
                          </a:solidFill>
                          <a:effectLst/>
                        </a:rPr>
                        <a:t> </a:t>
                      </a:r>
                      <a:endParaRPr lang="en-GB"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extLst>
                  <a:ext uri="{0D108BD9-81ED-4DB2-BD59-A6C34878D82A}">
                    <a16:rowId xmlns:a16="http://schemas.microsoft.com/office/drawing/2014/main" val="3213756710"/>
                  </a:ext>
                </a:extLst>
              </a:tr>
              <a:tr h="868690">
                <a:tc>
                  <a:txBody>
                    <a:bodyPr/>
                    <a:lstStyle/>
                    <a:p>
                      <a:pPr>
                        <a:lnSpc>
                          <a:spcPct val="115000"/>
                        </a:lnSpc>
                        <a:spcAft>
                          <a:spcPts val="1000"/>
                        </a:spcAft>
                      </a:pPr>
                      <a:r>
                        <a:rPr lang="en-GB" sz="1600">
                          <a:solidFill>
                            <a:schemeClr val="tx1"/>
                          </a:solidFill>
                          <a:effectLst/>
                        </a:rPr>
                        <a:t>What is the risk from the hazard that may cause an accident?</a:t>
                      </a:r>
                      <a:endParaRPr lang="en-GB"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tc>
                  <a:txBody>
                    <a:bodyPr/>
                    <a:lstStyle/>
                    <a:p>
                      <a:pPr>
                        <a:lnSpc>
                          <a:spcPct val="115000"/>
                        </a:lnSpc>
                        <a:spcAft>
                          <a:spcPts val="1000"/>
                        </a:spcAft>
                      </a:pPr>
                      <a:r>
                        <a:rPr lang="en-GB" sz="900">
                          <a:solidFill>
                            <a:schemeClr val="tx1"/>
                          </a:solidFill>
                          <a:effectLst/>
                        </a:rPr>
                        <a:t> </a:t>
                      </a:r>
                      <a:endParaRPr lang="en-GB" sz="700">
                        <a:solidFill>
                          <a:schemeClr val="tx1"/>
                        </a:solidFill>
                        <a:effectLst/>
                      </a:endParaRPr>
                    </a:p>
                    <a:p>
                      <a:pPr>
                        <a:lnSpc>
                          <a:spcPct val="115000"/>
                        </a:lnSpc>
                        <a:spcAft>
                          <a:spcPts val="1000"/>
                        </a:spcAft>
                      </a:pPr>
                      <a:r>
                        <a:rPr lang="en-GB" sz="900">
                          <a:solidFill>
                            <a:schemeClr val="tx1"/>
                          </a:solidFill>
                          <a:effectLst/>
                        </a:rPr>
                        <a:t> </a:t>
                      </a:r>
                      <a:endParaRPr lang="en-GB" sz="700">
                        <a:solidFill>
                          <a:schemeClr val="tx1"/>
                        </a:solidFill>
                        <a:effectLst/>
                      </a:endParaRPr>
                    </a:p>
                    <a:p>
                      <a:pPr>
                        <a:lnSpc>
                          <a:spcPct val="115000"/>
                        </a:lnSpc>
                        <a:spcAft>
                          <a:spcPts val="1000"/>
                        </a:spcAft>
                      </a:pPr>
                      <a:r>
                        <a:rPr lang="en-GB" sz="900">
                          <a:solidFill>
                            <a:schemeClr val="tx1"/>
                          </a:solidFill>
                          <a:effectLst/>
                        </a:rPr>
                        <a:t> </a:t>
                      </a:r>
                      <a:endParaRPr lang="en-GB" sz="700">
                        <a:solidFill>
                          <a:schemeClr val="tx1"/>
                        </a:solidFill>
                        <a:effectLst/>
                      </a:endParaRPr>
                    </a:p>
                    <a:p>
                      <a:pPr>
                        <a:lnSpc>
                          <a:spcPct val="115000"/>
                        </a:lnSpc>
                        <a:spcAft>
                          <a:spcPts val="1000"/>
                        </a:spcAft>
                      </a:pPr>
                      <a:r>
                        <a:rPr lang="en-GB" sz="900">
                          <a:solidFill>
                            <a:schemeClr val="tx1"/>
                          </a:solidFill>
                          <a:effectLst/>
                        </a:rPr>
                        <a:t> </a:t>
                      </a:r>
                      <a:endParaRPr lang="en-GB" sz="7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extLst>
                  <a:ext uri="{0D108BD9-81ED-4DB2-BD59-A6C34878D82A}">
                    <a16:rowId xmlns:a16="http://schemas.microsoft.com/office/drawing/2014/main" val="2201078538"/>
                  </a:ext>
                </a:extLst>
              </a:tr>
              <a:tr h="868690">
                <a:tc>
                  <a:txBody>
                    <a:bodyPr/>
                    <a:lstStyle/>
                    <a:p>
                      <a:pPr>
                        <a:lnSpc>
                          <a:spcPct val="115000"/>
                        </a:lnSpc>
                        <a:spcAft>
                          <a:spcPts val="1000"/>
                        </a:spcAft>
                      </a:pPr>
                      <a:r>
                        <a:rPr lang="en-GB" sz="1600" dirty="0">
                          <a:solidFill>
                            <a:schemeClr val="tx1"/>
                          </a:solidFill>
                          <a:effectLst/>
                        </a:rPr>
                        <a:t>Measures to be taken to reduce the risk</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tc>
                  <a:txBody>
                    <a:bodyPr/>
                    <a:lstStyle/>
                    <a:p>
                      <a:pPr>
                        <a:lnSpc>
                          <a:spcPct val="115000"/>
                        </a:lnSpc>
                        <a:spcAft>
                          <a:spcPts val="1000"/>
                        </a:spcAft>
                      </a:pPr>
                      <a:r>
                        <a:rPr lang="en-GB" sz="900" dirty="0">
                          <a:solidFill>
                            <a:schemeClr val="tx1"/>
                          </a:solidFill>
                          <a:effectLst/>
                        </a:rPr>
                        <a:t> </a:t>
                      </a:r>
                      <a:endParaRPr lang="en-GB" sz="700" dirty="0">
                        <a:solidFill>
                          <a:schemeClr val="tx1"/>
                        </a:solidFill>
                        <a:effectLst/>
                      </a:endParaRPr>
                    </a:p>
                    <a:p>
                      <a:pPr>
                        <a:lnSpc>
                          <a:spcPct val="115000"/>
                        </a:lnSpc>
                        <a:spcAft>
                          <a:spcPts val="1000"/>
                        </a:spcAft>
                      </a:pPr>
                      <a:r>
                        <a:rPr lang="en-GB" sz="900" dirty="0">
                          <a:solidFill>
                            <a:schemeClr val="tx1"/>
                          </a:solidFill>
                          <a:effectLst/>
                        </a:rPr>
                        <a:t> </a:t>
                      </a:r>
                      <a:endParaRPr lang="en-GB" sz="700" dirty="0">
                        <a:solidFill>
                          <a:schemeClr val="tx1"/>
                        </a:solidFill>
                        <a:effectLst/>
                      </a:endParaRPr>
                    </a:p>
                  </a:txBody>
                  <a:tcPr marL="44194" marR="44194" marT="0" marB="0"/>
                </a:tc>
                <a:extLst>
                  <a:ext uri="{0D108BD9-81ED-4DB2-BD59-A6C34878D82A}">
                    <a16:rowId xmlns:a16="http://schemas.microsoft.com/office/drawing/2014/main" val="840340680"/>
                  </a:ext>
                </a:extLst>
              </a:tr>
              <a:tr h="628736">
                <a:tc>
                  <a:txBody>
                    <a:bodyPr/>
                    <a:lstStyle/>
                    <a:p>
                      <a:pPr>
                        <a:lnSpc>
                          <a:spcPct val="115000"/>
                        </a:lnSpc>
                        <a:spcAft>
                          <a:spcPts val="1000"/>
                        </a:spcAft>
                      </a:pPr>
                      <a:r>
                        <a:rPr lang="en-GB" sz="1600" dirty="0">
                          <a:solidFill>
                            <a:schemeClr val="tx1"/>
                          </a:solidFill>
                          <a:effectLst/>
                        </a:rPr>
                        <a:t>Monitor the risk</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tc>
                  <a:txBody>
                    <a:bodyPr/>
                    <a:lstStyle/>
                    <a:p>
                      <a:pPr>
                        <a:lnSpc>
                          <a:spcPct val="115000"/>
                        </a:lnSpc>
                        <a:spcAft>
                          <a:spcPts val="1000"/>
                        </a:spcAft>
                      </a:pPr>
                      <a:r>
                        <a:rPr lang="en-GB" sz="900" dirty="0">
                          <a:solidFill>
                            <a:schemeClr val="tx1"/>
                          </a:solidFill>
                          <a:effectLst/>
                        </a:rPr>
                        <a:t> </a:t>
                      </a:r>
                      <a:endParaRPr lang="en-GB" sz="700" dirty="0">
                        <a:solidFill>
                          <a:schemeClr val="tx1"/>
                        </a:solidFill>
                        <a:effectLst/>
                      </a:endParaRPr>
                    </a:p>
                    <a:p>
                      <a:pPr>
                        <a:lnSpc>
                          <a:spcPct val="115000"/>
                        </a:lnSpc>
                        <a:spcAft>
                          <a:spcPts val="1000"/>
                        </a:spcAft>
                      </a:pPr>
                      <a:r>
                        <a:rPr lang="en-GB" sz="900" dirty="0">
                          <a:solidFill>
                            <a:schemeClr val="tx1"/>
                          </a:solidFill>
                          <a:effectLst/>
                        </a:rPr>
                        <a:t> </a:t>
                      </a:r>
                      <a:endParaRPr lang="en-GB" sz="700" dirty="0">
                        <a:solidFill>
                          <a:schemeClr val="tx1"/>
                        </a:solidFill>
                        <a:effectLst/>
                      </a:endParaRPr>
                    </a:p>
                    <a:p>
                      <a:pPr>
                        <a:lnSpc>
                          <a:spcPct val="115000"/>
                        </a:lnSpc>
                        <a:spcAft>
                          <a:spcPts val="1000"/>
                        </a:spcAft>
                      </a:pPr>
                      <a:r>
                        <a:rPr lang="en-GB" sz="900" dirty="0">
                          <a:solidFill>
                            <a:schemeClr val="tx1"/>
                          </a:solidFill>
                          <a:effectLst/>
                        </a:rPr>
                        <a:t> </a:t>
                      </a:r>
                      <a:endParaRPr lang="en-GB" sz="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194" marR="44194" marT="0" marB="0"/>
                </a:tc>
                <a:extLst>
                  <a:ext uri="{0D108BD9-81ED-4DB2-BD59-A6C34878D82A}">
                    <a16:rowId xmlns:a16="http://schemas.microsoft.com/office/drawing/2014/main" val="1418000519"/>
                  </a:ext>
                </a:extLst>
              </a:tr>
            </a:tbl>
          </a:graphicData>
        </a:graphic>
      </p:graphicFrame>
    </p:spTree>
    <p:extLst>
      <p:ext uri="{BB962C8B-B14F-4D97-AF65-F5344CB8AC3E}">
        <p14:creationId xmlns:p14="http://schemas.microsoft.com/office/powerpoint/2010/main" val="1550863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432048"/>
          </a:xfrm>
        </p:spPr>
        <p:txBody>
          <a:bodyPr/>
          <a:lstStyle/>
          <a:p>
            <a:pPr algn="l"/>
            <a:r>
              <a:rPr lang="en-GB" b="1" dirty="0"/>
              <a:t>Reporting</a:t>
            </a:r>
          </a:p>
        </p:txBody>
      </p:sp>
      <p:sp>
        <p:nvSpPr>
          <p:cNvPr id="3" name="Content Placeholder 2"/>
          <p:cNvSpPr>
            <a:spLocks noGrp="1"/>
          </p:cNvSpPr>
          <p:nvPr>
            <p:ph sz="half" idx="1"/>
          </p:nvPr>
        </p:nvSpPr>
        <p:spPr>
          <a:xfrm>
            <a:off x="457200" y="1556792"/>
            <a:ext cx="7143750" cy="4320480"/>
          </a:xfrm>
        </p:spPr>
        <p:txBody>
          <a:bodyPr>
            <a:noAutofit/>
          </a:bodyPr>
          <a:lstStyle/>
          <a:p>
            <a:pPr marL="0" indent="0">
              <a:buNone/>
            </a:pPr>
            <a:r>
              <a:rPr lang="en-GB" sz="2000" dirty="0"/>
              <a:t>One of your responsibilities under HASAWA is to deal with or report hazards in the workplace.</a:t>
            </a:r>
          </a:p>
          <a:p>
            <a:pPr marL="0" indent="0">
              <a:buNone/>
            </a:pPr>
            <a:r>
              <a:rPr lang="en-GB" sz="2000" b="1" dirty="0"/>
              <a:t>Why is it important for hazards to be reported?</a:t>
            </a:r>
          </a:p>
          <a:p>
            <a:pPr marL="342900" indent="-342900">
              <a:buClr>
                <a:srgbClr val="0077E3"/>
              </a:buClr>
              <a:buFont typeface="Arial" panose="020B0604020202020204" pitchFamily="34" charset="0"/>
              <a:buChar char="•"/>
            </a:pPr>
            <a:r>
              <a:rPr lang="en-GB" sz="2000" dirty="0"/>
              <a:t>Prevent danger to others</a:t>
            </a:r>
          </a:p>
          <a:p>
            <a:pPr marL="342900" indent="-342900">
              <a:buClr>
                <a:srgbClr val="0077E3"/>
              </a:buClr>
              <a:buFont typeface="Arial" panose="020B0604020202020204" pitchFamily="34" charset="0"/>
              <a:buChar char="•"/>
            </a:pPr>
            <a:r>
              <a:rPr lang="en-GB" sz="2000" dirty="0"/>
              <a:t>Prevent accidents</a:t>
            </a:r>
          </a:p>
          <a:p>
            <a:pPr marL="342900" indent="-342900">
              <a:buClr>
                <a:srgbClr val="0077E3"/>
              </a:buClr>
              <a:buFont typeface="Arial" panose="020B0604020202020204" pitchFamily="34" charset="0"/>
              <a:buChar char="•"/>
            </a:pPr>
            <a:r>
              <a:rPr lang="en-GB" sz="2000" dirty="0"/>
              <a:t>Correct dangerous situations</a:t>
            </a:r>
          </a:p>
          <a:p>
            <a:pPr marL="0" indent="0">
              <a:buNone/>
            </a:pPr>
            <a:r>
              <a:rPr lang="en-GB" sz="2000" b="1" dirty="0"/>
              <a:t>How can this be done?</a:t>
            </a:r>
          </a:p>
          <a:p>
            <a:pPr marL="342900" indent="-342900">
              <a:buClr>
                <a:srgbClr val="0077E3"/>
              </a:buClr>
              <a:buFont typeface="Arial" panose="020B0604020202020204" pitchFamily="34" charset="0"/>
              <a:buChar char="•"/>
            </a:pPr>
            <a:r>
              <a:rPr lang="en-GB" sz="2000" dirty="0"/>
              <a:t>Hazard book/Near miss register</a:t>
            </a:r>
          </a:p>
          <a:p>
            <a:endParaRPr lang="en-GB" sz="1600" dirty="0"/>
          </a:p>
          <a:p>
            <a:endParaRPr lang="en-GB" sz="1600" dirty="0"/>
          </a:p>
          <a:p>
            <a:pPr marL="0" indent="0">
              <a:buNone/>
            </a:pPr>
            <a:endParaRPr lang="en-GB" sz="16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1750" y="4151848"/>
            <a:ext cx="2438400" cy="1869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2255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7301345" cy="432048"/>
          </a:xfrm>
        </p:spPr>
        <p:txBody>
          <a:bodyPr/>
          <a:lstStyle/>
          <a:p>
            <a:pPr algn="l"/>
            <a:r>
              <a:rPr lang="en-GB" b="1" dirty="0"/>
              <a:t>Changing circumstances</a:t>
            </a:r>
          </a:p>
        </p:txBody>
      </p:sp>
      <p:sp>
        <p:nvSpPr>
          <p:cNvPr id="3" name="Content Placeholder 2"/>
          <p:cNvSpPr>
            <a:spLocks noGrp="1"/>
          </p:cNvSpPr>
          <p:nvPr>
            <p:ph sz="half" idx="1"/>
          </p:nvPr>
        </p:nvSpPr>
        <p:spPr>
          <a:xfrm>
            <a:off x="457200" y="1988840"/>
            <a:ext cx="7143750" cy="4411960"/>
          </a:xfrm>
        </p:spPr>
        <p:txBody>
          <a:bodyPr>
            <a:normAutofit/>
          </a:bodyPr>
          <a:lstStyle/>
          <a:p>
            <a:pPr marL="0" indent="0">
              <a:buNone/>
            </a:pPr>
            <a:r>
              <a:rPr lang="en-GB" sz="2000" dirty="0"/>
              <a:t>Hazards are common on construction sites: they are busy places, constantly changing and going through new stages of development as construction is carried out. As each stage begins, a whole new set of potential hazards need to be considered.</a:t>
            </a:r>
          </a:p>
          <a:p>
            <a:pPr marL="0" indent="0">
              <a:buNone/>
            </a:pPr>
            <a:r>
              <a:rPr lang="en-GB" sz="2000" dirty="0"/>
              <a:t>Extreme weather conditions, such as heavy rain, strong winds or extreme temperatures, can make construction sites even more hazardous.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16610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504056"/>
          </a:xfrm>
        </p:spPr>
        <p:txBody>
          <a:bodyPr/>
          <a:lstStyle/>
          <a:p>
            <a:pPr algn="l"/>
            <a:r>
              <a:rPr lang="en-GB" b="1" dirty="0"/>
              <a:t>Changing circumstances</a:t>
            </a:r>
          </a:p>
        </p:txBody>
      </p:sp>
      <p:sp>
        <p:nvSpPr>
          <p:cNvPr id="3" name="Content Placeholder 2"/>
          <p:cNvSpPr>
            <a:spLocks noGrp="1"/>
          </p:cNvSpPr>
          <p:nvPr>
            <p:ph sz="half" idx="1"/>
          </p:nvPr>
        </p:nvSpPr>
        <p:spPr>
          <a:xfrm>
            <a:off x="457200" y="1628800"/>
            <a:ext cx="8291264" cy="4555976"/>
          </a:xfrm>
        </p:spPr>
        <p:txBody>
          <a:bodyPr>
            <a:normAutofit/>
          </a:bodyPr>
          <a:lstStyle/>
          <a:p>
            <a:pPr marL="0" indent="0">
              <a:buNone/>
            </a:pPr>
            <a:r>
              <a:rPr lang="en-GB" sz="2000" b="1" dirty="0"/>
              <a:t>Heavy rain </a:t>
            </a:r>
            <a:r>
              <a:rPr lang="en-GB" sz="2000" dirty="0"/>
              <a:t>– long periods of rain can cause trenches to fill with water, leading to flooding of areas; smooth surfaces can become slippery.</a:t>
            </a:r>
          </a:p>
          <a:p>
            <a:pPr marL="0" indent="0">
              <a:buNone/>
            </a:pPr>
            <a:r>
              <a:rPr lang="en-GB" sz="2000" b="1" dirty="0"/>
              <a:t>Wind</a:t>
            </a:r>
            <a:r>
              <a:rPr lang="en-GB" sz="2000" dirty="0"/>
              <a:t> – strong winds prevent working at height; scaffolding can become unstable; unsecured roof materials may come loose; sand/cement may be blown across site.</a:t>
            </a:r>
          </a:p>
          <a:p>
            <a:pPr marL="0" indent="0">
              <a:buNone/>
            </a:pPr>
            <a:r>
              <a:rPr lang="en-GB" sz="2000" b="1" dirty="0"/>
              <a:t>Heat</a:t>
            </a:r>
            <a:r>
              <a:rPr lang="en-GB" sz="2000" dirty="0"/>
              <a:t> – may change the behaviour of materials (setting quicker, melting) and cause dehydration, sunburn and heat exhaustion.</a:t>
            </a:r>
          </a:p>
          <a:p>
            <a:pPr marL="0" indent="0">
              <a:buNone/>
            </a:pPr>
            <a:r>
              <a:rPr lang="en-GB" sz="2000" b="1" dirty="0"/>
              <a:t>Snow</a:t>
            </a:r>
            <a:r>
              <a:rPr lang="en-GB" sz="2000" dirty="0"/>
              <a:t> – can add enormous weight to roofs and other structures; can cause collapse of structures; make surfaces slippery; block access; affect behaviour of materials.</a:t>
            </a:r>
          </a:p>
          <a:p>
            <a:pPr marL="0" indent="0">
              <a:buNone/>
            </a:pPr>
            <a:endParaRPr lang="en-GB" sz="1600" dirty="0"/>
          </a:p>
        </p:txBody>
      </p:sp>
    </p:spTree>
    <p:extLst>
      <p:ext uri="{BB962C8B-B14F-4D97-AF65-F5344CB8AC3E}">
        <p14:creationId xmlns:p14="http://schemas.microsoft.com/office/powerpoint/2010/main" val="3780937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360040"/>
          </a:xfrm>
        </p:spPr>
        <p:txBody>
          <a:bodyPr/>
          <a:lstStyle/>
          <a:p>
            <a:pPr algn="l"/>
            <a:r>
              <a:rPr lang="en-GB" b="1" dirty="0"/>
              <a:t>Correct storage</a:t>
            </a:r>
          </a:p>
        </p:txBody>
      </p:sp>
      <p:sp>
        <p:nvSpPr>
          <p:cNvPr id="3" name="Content Placeholder 2"/>
          <p:cNvSpPr>
            <a:spLocks noGrp="1"/>
          </p:cNvSpPr>
          <p:nvPr>
            <p:ph sz="half" idx="1"/>
          </p:nvPr>
        </p:nvSpPr>
        <p:spPr>
          <a:xfrm>
            <a:off x="457200" y="1484784"/>
            <a:ext cx="7143750" cy="4916015"/>
          </a:xfrm>
        </p:spPr>
        <p:txBody>
          <a:bodyPr>
            <a:normAutofit/>
          </a:bodyPr>
          <a:lstStyle/>
          <a:p>
            <a:pPr marL="0" indent="0">
              <a:buNone/>
            </a:pPr>
            <a:r>
              <a:rPr lang="en-GB" sz="2000" b="1" dirty="0"/>
              <a:t>What is a combustible substance?</a:t>
            </a:r>
          </a:p>
          <a:p>
            <a:pPr marL="0" indent="0">
              <a:buNone/>
            </a:pPr>
            <a:r>
              <a:rPr lang="en-GB" sz="2000" dirty="0"/>
              <a:t>It is material which can be either flammable or explosive, or both, such as paint, cleaning agents etc.</a:t>
            </a:r>
          </a:p>
          <a:p>
            <a:pPr marL="0" indent="0">
              <a:buNone/>
            </a:pPr>
            <a:r>
              <a:rPr lang="en-GB" sz="2000" dirty="0"/>
              <a:t>HSE has some basic advice on how to store such materials correctly.</a:t>
            </a:r>
          </a:p>
          <a:p>
            <a:r>
              <a:rPr lang="en-GB" sz="2000" b="1" dirty="0"/>
              <a:t>Exchange</a:t>
            </a:r>
            <a:r>
              <a:rPr lang="en-GB" sz="2000" dirty="0"/>
              <a:t> – in many cases it can be possible to find and use an alternative material which is less dangerous; this option should always be first considered first.</a:t>
            </a:r>
          </a:p>
          <a:p>
            <a:r>
              <a:rPr lang="en-GB" sz="2000" b="1" dirty="0"/>
              <a:t>Ignition</a:t>
            </a:r>
            <a:r>
              <a:rPr lang="en-GB" sz="2000" dirty="0"/>
              <a:t> – keep materials away from any spark or flame that could trigger the vapours.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4910038"/>
            <a:ext cx="1409811" cy="967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051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360040"/>
          </a:xfrm>
        </p:spPr>
        <p:txBody>
          <a:bodyPr/>
          <a:lstStyle/>
          <a:p>
            <a:pPr algn="l"/>
            <a:r>
              <a:rPr lang="en-GB" b="1" dirty="0"/>
              <a:t>Correct storage</a:t>
            </a:r>
          </a:p>
        </p:txBody>
      </p:sp>
      <p:sp>
        <p:nvSpPr>
          <p:cNvPr id="3" name="Content Placeholder 2"/>
          <p:cNvSpPr>
            <a:spLocks noGrp="1"/>
          </p:cNvSpPr>
          <p:nvPr>
            <p:ph sz="half" idx="1"/>
          </p:nvPr>
        </p:nvSpPr>
        <p:spPr>
          <a:xfrm>
            <a:off x="457200" y="1844824"/>
            <a:ext cx="7143750" cy="4555976"/>
          </a:xfrm>
        </p:spPr>
        <p:txBody>
          <a:bodyPr>
            <a:normAutofit/>
          </a:bodyPr>
          <a:lstStyle/>
          <a:p>
            <a:r>
              <a:rPr lang="en-GB" sz="2000" b="1" dirty="0"/>
              <a:t>Containment</a:t>
            </a:r>
            <a:r>
              <a:rPr lang="en-GB" sz="2000" dirty="0"/>
              <a:t> – the materials should be kept in proper containers with lids.</a:t>
            </a:r>
          </a:p>
          <a:p>
            <a:r>
              <a:rPr lang="en-GB" sz="2000" b="1" dirty="0"/>
              <a:t>Ventilation</a:t>
            </a:r>
            <a:r>
              <a:rPr lang="en-GB" sz="2000" dirty="0"/>
              <a:t> – the area should be well ventilated to disperse any vapours that could trigger off an explosion.</a:t>
            </a:r>
          </a:p>
          <a:p>
            <a:r>
              <a:rPr lang="en-GB" sz="2000" b="1" dirty="0"/>
              <a:t>Separation</a:t>
            </a:r>
            <a:r>
              <a:rPr lang="en-GB" sz="2000" dirty="0"/>
              <a:t> – always keep flammable substances away from general work areas.</a:t>
            </a:r>
          </a:p>
          <a:p>
            <a:pPr marL="0" indent="0">
              <a:buNone/>
            </a:pPr>
            <a:r>
              <a:rPr lang="en-GB" sz="2000" dirty="0"/>
              <a:t>Certain materials such as LPG (liquefied petroleum gas) need to be housed in specially built storage areas.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2747" y="4599334"/>
            <a:ext cx="1277938" cy="127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017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504056"/>
          </a:xfrm>
        </p:spPr>
        <p:txBody>
          <a:bodyPr/>
          <a:lstStyle/>
          <a:p>
            <a:pPr algn="l"/>
            <a:r>
              <a:rPr lang="en-GB" b="1" dirty="0"/>
              <a:t>Chemicals</a:t>
            </a:r>
          </a:p>
        </p:txBody>
      </p:sp>
      <p:sp>
        <p:nvSpPr>
          <p:cNvPr id="3" name="Content Placeholder 2"/>
          <p:cNvSpPr>
            <a:spLocks noGrp="1"/>
          </p:cNvSpPr>
          <p:nvPr>
            <p:ph sz="half" idx="1"/>
          </p:nvPr>
        </p:nvSpPr>
        <p:spPr>
          <a:xfrm>
            <a:off x="406231" y="1964361"/>
            <a:ext cx="6921085" cy="4157806"/>
          </a:xfrm>
        </p:spPr>
        <p:txBody>
          <a:bodyPr>
            <a:normAutofit/>
          </a:bodyPr>
          <a:lstStyle/>
          <a:p>
            <a:pPr marL="0" indent="0">
              <a:buNone/>
            </a:pPr>
            <a:r>
              <a:rPr lang="en-GB" sz="2000" b="1" dirty="0"/>
              <a:t>COSHH </a:t>
            </a:r>
            <a:r>
              <a:rPr lang="en-GB" sz="2000" dirty="0"/>
              <a:t>is</a:t>
            </a:r>
            <a:r>
              <a:rPr lang="en-GB" sz="2000" b="1" dirty="0"/>
              <a:t> </a:t>
            </a:r>
            <a:r>
              <a:rPr lang="en-GB" sz="2000" dirty="0"/>
              <a:t>Control of Substances Hazardous to Health, 2002.</a:t>
            </a:r>
          </a:p>
          <a:p>
            <a:pPr marL="0" indent="0">
              <a:buFont typeface="Arial" pitchFamily="34" charset="0"/>
              <a:buNone/>
              <a:defRPr/>
            </a:pPr>
            <a:r>
              <a:rPr lang="en-GB" sz="2000" dirty="0"/>
              <a:t>These are the new international style symbols, which came into effect in June 2015.</a:t>
            </a:r>
          </a:p>
          <a:p>
            <a:pPr marL="0" indent="0">
              <a:buFont typeface="Arial" pitchFamily="34" charset="0"/>
              <a:buNone/>
              <a:defRPr/>
            </a:pPr>
            <a:r>
              <a:rPr lang="en-GB" sz="2000" dirty="0"/>
              <a:t>Any chemical will have the</a:t>
            </a:r>
            <a:br>
              <a:rPr lang="en-GB" sz="2000" dirty="0"/>
            </a:br>
            <a:r>
              <a:rPr lang="en-GB" sz="2000" dirty="0"/>
              <a:t>corresponding symbol/s displayed</a:t>
            </a:r>
            <a:br>
              <a:rPr lang="en-GB" sz="2000" dirty="0"/>
            </a:br>
            <a:r>
              <a:rPr lang="en-GB" sz="2000" dirty="0"/>
              <a:t>along with storage advice on the</a:t>
            </a:r>
            <a:br>
              <a:rPr lang="en-GB" sz="2000" dirty="0"/>
            </a:br>
            <a:r>
              <a:rPr lang="en-GB" sz="2000" dirty="0"/>
              <a:t>safety data sheet.</a:t>
            </a:r>
          </a:p>
          <a:p>
            <a:pPr marL="0" indent="0">
              <a:buFont typeface="Arial" pitchFamily="34" charset="0"/>
              <a:buNone/>
              <a:defRPr/>
            </a:pPr>
            <a:endParaRPr lang="en-GB" sz="1600" u="sng" dirty="0"/>
          </a:p>
          <a:p>
            <a:pPr marL="0" indent="0">
              <a:buNone/>
            </a:pPr>
            <a:endParaRPr lang="en-GB" sz="1600" dirty="0"/>
          </a:p>
          <a:p>
            <a:pPr marL="0" indent="0">
              <a:buNone/>
            </a:pPr>
            <a:endParaRPr lang="en-GB" sz="1600" dirty="0"/>
          </a:p>
        </p:txBody>
      </p:sp>
      <p:pic>
        <p:nvPicPr>
          <p:cNvPr id="10" name="Picture 2">
            <a:extLst>
              <a:ext uri="{FF2B5EF4-FFF2-40B4-BE49-F238E27FC236}">
                <a16:creationId xmlns:a16="http://schemas.microsoft.com/office/drawing/2014/main" id="{FF132F7C-A161-4246-87C0-7FB5C4884C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9700" y="4508062"/>
            <a:ext cx="1275819" cy="1307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a:extLst>
              <a:ext uri="{FF2B5EF4-FFF2-40B4-BE49-F238E27FC236}">
                <a16:creationId xmlns:a16="http://schemas.microsoft.com/office/drawing/2014/main" id="{33771538-A7E7-4BE0-A927-E150C87643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0346" y="4546948"/>
            <a:ext cx="1335188" cy="1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a:extLst>
              <a:ext uri="{FF2B5EF4-FFF2-40B4-BE49-F238E27FC236}">
                <a16:creationId xmlns:a16="http://schemas.microsoft.com/office/drawing/2014/main" id="{7FAD1323-A8E1-4C6E-ADDE-B262023A98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6412" y="4505667"/>
            <a:ext cx="1351317" cy="1346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a:extLst>
              <a:ext uri="{FF2B5EF4-FFF2-40B4-BE49-F238E27FC236}">
                <a16:creationId xmlns:a16="http://schemas.microsoft.com/office/drawing/2014/main" id="{0DC3192A-68DF-44EC-861F-82AA6650E9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6111" y="3260524"/>
            <a:ext cx="1311813" cy="131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6">
            <a:extLst>
              <a:ext uri="{FF2B5EF4-FFF2-40B4-BE49-F238E27FC236}">
                <a16:creationId xmlns:a16="http://schemas.microsoft.com/office/drawing/2014/main" id="{6D3937B0-BEED-48D6-BC98-A1DDD1FD95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0923" y="3249944"/>
            <a:ext cx="1272178" cy="1268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a:extLst>
              <a:ext uri="{FF2B5EF4-FFF2-40B4-BE49-F238E27FC236}">
                <a16:creationId xmlns:a16="http://schemas.microsoft.com/office/drawing/2014/main" id="{9BF50DB6-B181-49A4-91F8-21CB74FBB03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49685" y="3211046"/>
            <a:ext cx="1275819" cy="1307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a:extLst>
              <a:ext uri="{FF2B5EF4-FFF2-40B4-BE49-F238E27FC236}">
                <a16:creationId xmlns:a16="http://schemas.microsoft.com/office/drawing/2014/main" id="{111D8499-EF90-421B-9D9F-FB11A485D749}"/>
              </a:ext>
            </a:extLst>
          </p:cNvPr>
          <p:cNvSpPr txBox="1"/>
          <p:nvPr/>
        </p:nvSpPr>
        <p:spPr>
          <a:xfrm>
            <a:off x="325751" y="1484784"/>
            <a:ext cx="8411395" cy="400110"/>
          </a:xfrm>
          <a:prstGeom prst="rect">
            <a:avLst/>
          </a:prstGeom>
          <a:noFill/>
        </p:spPr>
        <p:txBody>
          <a:bodyPr wrap="square">
            <a:spAutoFit/>
          </a:bodyPr>
          <a:lstStyle/>
          <a:p>
            <a:pPr marL="0" indent="0">
              <a:buNone/>
            </a:pPr>
            <a:r>
              <a:rPr lang="en-GB" sz="2000" dirty="0"/>
              <a:t>Chemicals need to be stored in line with COSHH requirements.</a:t>
            </a:r>
          </a:p>
        </p:txBody>
      </p:sp>
    </p:spTree>
    <p:extLst>
      <p:ext uri="{BB962C8B-B14F-4D97-AF65-F5344CB8AC3E}">
        <p14:creationId xmlns:p14="http://schemas.microsoft.com/office/powerpoint/2010/main" val="226933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7814"/>
            <a:ext cx="7301345" cy="352954"/>
          </a:xfrm>
        </p:spPr>
        <p:txBody>
          <a:bodyPr/>
          <a:lstStyle/>
          <a:p>
            <a:pPr algn="l"/>
            <a:r>
              <a:rPr lang="en-GB" b="1" dirty="0"/>
              <a:t>Chemicals</a:t>
            </a:r>
          </a:p>
        </p:txBody>
      </p:sp>
      <p:sp>
        <p:nvSpPr>
          <p:cNvPr id="3" name="Content Placeholder 2"/>
          <p:cNvSpPr>
            <a:spLocks noGrp="1"/>
          </p:cNvSpPr>
          <p:nvPr>
            <p:ph sz="half" idx="1"/>
          </p:nvPr>
        </p:nvSpPr>
        <p:spPr>
          <a:xfrm>
            <a:off x="457200" y="1484784"/>
            <a:ext cx="7143750" cy="4916016"/>
          </a:xfrm>
        </p:spPr>
        <p:txBody>
          <a:bodyPr>
            <a:normAutofit/>
          </a:bodyPr>
          <a:lstStyle/>
          <a:p>
            <a:pPr marL="0" indent="0">
              <a:buNone/>
            </a:pPr>
            <a:r>
              <a:rPr lang="en-GB" sz="2000" b="1" dirty="0"/>
              <a:t>How should each be stored correctly?</a:t>
            </a:r>
          </a:p>
          <a:p>
            <a:pPr marL="342900" indent="-342900">
              <a:buClr>
                <a:srgbClr val="0077E3"/>
              </a:buClr>
              <a:buFont typeface="Arial" panose="020B0604020202020204" pitchFamily="34" charset="0"/>
              <a:buChar char="•"/>
            </a:pPr>
            <a:r>
              <a:rPr lang="en-GB" sz="2000" dirty="0"/>
              <a:t>In properly labelled containers</a:t>
            </a:r>
          </a:p>
          <a:p>
            <a:pPr marL="342900" indent="-342900">
              <a:buClr>
                <a:srgbClr val="0077E3"/>
              </a:buClr>
              <a:buFont typeface="Arial" panose="020B0604020202020204" pitchFamily="34" charset="0"/>
              <a:buChar char="•"/>
            </a:pPr>
            <a:r>
              <a:rPr lang="en-GB" sz="2000" dirty="0"/>
              <a:t>Containers with appropriate securable lids</a:t>
            </a:r>
          </a:p>
          <a:p>
            <a:pPr marL="342900" indent="-342900">
              <a:buClr>
                <a:srgbClr val="0077E3"/>
              </a:buClr>
              <a:buFont typeface="Arial" panose="020B0604020202020204" pitchFamily="34" charset="0"/>
              <a:buChar char="•"/>
            </a:pPr>
            <a:r>
              <a:rPr lang="en-GB" sz="2000" dirty="0"/>
              <a:t>In locked cupboards</a:t>
            </a:r>
          </a:p>
          <a:p>
            <a:pPr marL="342900" indent="-342900">
              <a:buClr>
                <a:srgbClr val="0077E3"/>
              </a:buClr>
              <a:buFont typeface="Arial" panose="020B0604020202020204" pitchFamily="34" charset="0"/>
              <a:buChar char="•"/>
            </a:pPr>
            <a:r>
              <a:rPr lang="en-GB" sz="2000" dirty="0"/>
              <a:t>Away from heat sources</a:t>
            </a:r>
          </a:p>
          <a:p>
            <a:pPr marL="342900" indent="-342900">
              <a:buClr>
                <a:srgbClr val="0077E3"/>
              </a:buClr>
              <a:buFont typeface="Arial" panose="020B0604020202020204" pitchFamily="34" charset="0"/>
              <a:buChar char="•"/>
            </a:pPr>
            <a:r>
              <a:rPr lang="en-GB" sz="2000" dirty="0"/>
              <a:t>Dry places</a:t>
            </a:r>
          </a:p>
          <a:p>
            <a:pPr marL="342900" indent="-342900">
              <a:buClr>
                <a:srgbClr val="0077E3"/>
              </a:buClr>
              <a:buFont typeface="Arial" panose="020B0604020202020204" pitchFamily="34" charset="0"/>
              <a:buChar char="•"/>
            </a:pPr>
            <a:r>
              <a:rPr lang="en-GB" sz="2000" dirty="0"/>
              <a:t>Off ground level</a:t>
            </a:r>
          </a:p>
          <a:p>
            <a:pPr marL="342900" indent="-342900">
              <a:buClr>
                <a:srgbClr val="0077E3"/>
              </a:buClr>
              <a:buFont typeface="Arial" panose="020B0604020202020204" pitchFamily="34" charset="0"/>
              <a:buChar char="•"/>
            </a:pPr>
            <a:r>
              <a:rPr lang="en-GB" sz="2000" dirty="0"/>
              <a:t>Correct temperature</a:t>
            </a:r>
          </a:p>
          <a:p>
            <a:pPr marL="0" indent="0">
              <a:buNone/>
            </a:pPr>
            <a:endParaRPr lang="en-GB" sz="1600" dirty="0"/>
          </a:p>
          <a:p>
            <a:pPr marL="0" indent="0">
              <a:buNone/>
            </a:pPr>
            <a:endParaRPr lang="en-GB" sz="16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9667" y="4458417"/>
            <a:ext cx="1275819" cy="1336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4909" y="4470957"/>
            <a:ext cx="1335188" cy="1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9075" y="4408880"/>
            <a:ext cx="1351317" cy="1346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90274" y="3088996"/>
            <a:ext cx="1325150" cy="1397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29667" y="3191255"/>
            <a:ext cx="1272178" cy="1268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55242" y="3123086"/>
            <a:ext cx="1325150" cy="1336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1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2290</TotalTime>
  <Words>1351</Words>
  <Application>Microsoft Office PowerPoint</Application>
  <PresentationFormat>On-screen Show (4:3)</PresentationFormat>
  <Paragraphs>161</Paragraphs>
  <Slides>21</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Lucida Grande</vt:lpstr>
      <vt:lpstr>Times New Roman</vt:lpstr>
      <vt:lpstr>Default Design</vt:lpstr>
      <vt:lpstr>PowerPoint 1: Safe working</vt:lpstr>
      <vt:lpstr>Statistics</vt:lpstr>
      <vt:lpstr>Reporting</vt:lpstr>
      <vt:lpstr>Changing circumstances</vt:lpstr>
      <vt:lpstr>Changing circumstances</vt:lpstr>
      <vt:lpstr>Correct storage</vt:lpstr>
      <vt:lpstr>Correct storage</vt:lpstr>
      <vt:lpstr>Chemicals</vt:lpstr>
      <vt:lpstr>Chemicals</vt:lpstr>
      <vt:lpstr>Health and hygiene</vt:lpstr>
      <vt:lpstr>Health and hygiene</vt:lpstr>
      <vt:lpstr>Noise</vt:lpstr>
      <vt:lpstr>Noise</vt:lpstr>
      <vt:lpstr>COSHH</vt:lpstr>
      <vt:lpstr>Health risks</vt:lpstr>
      <vt:lpstr>Health risks: dermatitis</vt:lpstr>
      <vt:lpstr>Health risks: asthma</vt:lpstr>
      <vt:lpstr>Health risks</vt:lpstr>
      <vt:lpstr>Risk assessment situations</vt:lpstr>
      <vt:lpstr>Risk assessment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Fiona Freel</cp:lastModifiedBy>
  <cp:revision>43</cp:revision>
  <dcterms:created xsi:type="dcterms:W3CDTF">2013-05-28T00:38:54Z</dcterms:created>
  <dcterms:modified xsi:type="dcterms:W3CDTF">2021-06-02T13:01:10Z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