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5" r:id="rId6"/>
    <p:sldId id="346" r:id="rId7"/>
    <p:sldId id="347" r:id="rId8"/>
    <p:sldId id="349" r:id="rId9"/>
    <p:sldId id="355" r:id="rId10"/>
    <p:sldId id="348" r:id="rId11"/>
    <p:sldId id="352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081F1-0189-4542-951A-62B57433443B}" v="1" dt="2020-08-25T14:04:33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4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89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75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16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3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https://www.youtube.com/embed/WZ6Ng6YI9OA?feature=oembed" TargetMode="External"/><Relationship Id="rId1" Type="http://schemas.openxmlformats.org/officeDocument/2006/relationships/video" Target="https://www.youtube.com/embed/TpqgM-jxVAU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7: </a:t>
            </a:r>
            <a:r>
              <a:rPr lang="en-US" b="1" dirty="0"/>
              <a:t>Install roofing backgrounds and ancillary components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111: Roofing occupations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40938"/>
            <a:ext cx="8229600" cy="687861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Recommendations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7287491" cy="4803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Manufacturers will also provide recommendations on how to set out underlay, minimum requirements for laps and upstands and the types of sealing or taping to use.</a:t>
            </a:r>
          </a:p>
          <a:p>
            <a:pPr marL="0" indent="0">
              <a:buNone/>
            </a:pPr>
            <a:r>
              <a:rPr lang="en-GB" dirty="0"/>
              <a:t>Manufacturer recommendations include: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minimum lap requirements for felting a roof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upstand heights of felt to abutments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/>
              <a:t>sealing</a:t>
            </a:r>
            <a:r>
              <a:rPr lang="en-GB" dirty="0"/>
              <a:t>/</a:t>
            </a:r>
            <a:r>
              <a:rPr lang="en-GB"/>
              <a:t>taping recommendations.</a:t>
            </a:r>
            <a:endParaRPr lang="en-GB" dirty="0"/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339" y="4897919"/>
            <a:ext cx="3243461" cy="101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50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pPr algn="l"/>
            <a:r>
              <a:rPr lang="en-GB" b="1" dirty="0"/>
              <a:t>Fire-stopping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28800"/>
            <a:ext cx="7848872" cy="4876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Roofs should be constructed to offer adequate resistance to the spread of fire.</a:t>
            </a:r>
          </a:p>
          <a:p>
            <a:pPr marL="0" indent="0">
              <a:buNone/>
            </a:pPr>
            <a:r>
              <a:rPr lang="en-GB" dirty="0"/>
              <a:t>The junction between a separating or compartment wall and a roof should be fire-stopped. If there are gaps, then fire, smoke and flame can spread from one compartment to the next across the wall. 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67271"/>
            <a:ext cx="88582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92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5"/>
            <a:ext cx="8229600" cy="720079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Fire-stopping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5"/>
            <a:ext cx="7287491" cy="4803349"/>
          </a:xfrm>
        </p:spPr>
        <p:txBody>
          <a:bodyPr>
            <a:normAutofit/>
          </a:bodyPr>
          <a:lstStyle/>
          <a:p>
            <a:r>
              <a:rPr lang="en-GB" dirty="0"/>
              <a:t>A soft fire-resistant packing, such as mineral wool, should be used to allow for movement in roof timbers and prevent ‘hogging’ of the tiles. </a:t>
            </a:r>
          </a:p>
          <a:p>
            <a:r>
              <a:rPr lang="en-GB" dirty="0"/>
              <a:t>A cavity barrier should be provided within boxed eaves. The cavity barrier should be a wire-reinforced mineral wool blanket, at least 50mm thick, nailed to the rafter and carefully cut to shape to fully seal the boxed eaves.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741809" cy="108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47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/>
          <a:lstStyle/>
          <a:p>
            <a:pPr algn="l"/>
            <a:r>
              <a:rPr lang="en-GB" b="1" dirty="0"/>
              <a:t>Ventilation at the eaves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7287491" cy="473134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Roof voids must be ventilated in order to stop warm air condensing on cold surfaces. Condensation encourages rot and mould growth.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Eaves ventilation is important as it creates an airflow through the lower section of the loft and can help to prevent condensation. Sometimes this airflow is blocked with excess insulation.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It is important to insulate correctly but also to add vents in the right places. This allows the roof to breathe but keeps the home warm.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087" y="5229200"/>
            <a:ext cx="1128713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6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11049"/>
          </a:xfrm>
        </p:spPr>
        <p:txBody>
          <a:bodyPr/>
          <a:lstStyle/>
          <a:p>
            <a:pPr algn="l"/>
            <a:r>
              <a:rPr lang="en-GB" b="1" dirty="0"/>
              <a:t>Warm or cold?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7287491" cy="4875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Flat roofs are generally classed as ‘Cold’ or ‘Warm’ and it depends on the position of the insulation. Here are two videos to explain the difference:</a:t>
            </a:r>
          </a:p>
          <a:p>
            <a:pPr lvl="1" indent="0">
              <a:buNone/>
            </a:pPr>
            <a:r>
              <a:rPr lang="en-GB" dirty="0"/>
              <a:t>            Cold flat roof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lvl="1" indent="0">
              <a:buNone/>
            </a:pPr>
            <a:r>
              <a:rPr lang="en-GB" sz="1600" dirty="0"/>
              <a:t>               </a:t>
            </a:r>
            <a:r>
              <a:rPr lang="en-GB" dirty="0"/>
              <a:t>Warm flat roof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2" name="Online Media 1" title="Cold flat roof construction Explained">
            <a:hlinkClick r:id="" action="ppaction://media"/>
            <a:extLst>
              <a:ext uri="{FF2B5EF4-FFF2-40B4-BE49-F238E27FC236}">
                <a16:creationId xmlns:a16="http://schemas.microsoft.com/office/drawing/2014/main" id="{9EC2D42A-D132-4195-B19F-6C0277ED7C3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02000" y="2711450"/>
            <a:ext cx="2540000" cy="1435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nline Media 6" title="Warm flat roof construction Explained.">
            <a:hlinkClick r:id="" action="ppaction://media"/>
            <a:extLst>
              <a:ext uri="{FF2B5EF4-FFF2-40B4-BE49-F238E27FC236}">
                <a16:creationId xmlns:a16="http://schemas.microsoft.com/office/drawing/2014/main" id="{EC1AE6B7-C206-4730-A257-1E3FCEC7851D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3271622" y="4439642"/>
            <a:ext cx="2540000" cy="1435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725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29910"/>
            <a:ext cx="8229600" cy="554874"/>
          </a:xfrm>
        </p:spPr>
        <p:txBody>
          <a:bodyPr/>
          <a:lstStyle/>
          <a:p>
            <a:pPr algn="l"/>
            <a:r>
              <a:rPr lang="en-GB" b="1" dirty="0"/>
              <a:t>Air flow recommendations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1" y="1628800"/>
            <a:ext cx="3754760" cy="4947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Ventilation recommendations will depend on the following: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Warm or cold roof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Pitch degree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3" name="Picture 2" descr="Shape, polygon&#10;&#10;Description automatically generated">
            <a:extLst>
              <a:ext uri="{FF2B5EF4-FFF2-40B4-BE49-F238E27FC236}">
                <a16:creationId xmlns:a16="http://schemas.microsoft.com/office/drawing/2014/main" id="{CC9DBE89-A4D5-468E-A8F7-CD00AA172E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17" b="9007"/>
          <a:stretch/>
        </p:blipFill>
        <p:spPr>
          <a:xfrm>
            <a:off x="4965708" y="1221443"/>
            <a:ext cx="3286128" cy="47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0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/>
          <a:lstStyle/>
          <a:p>
            <a:pPr algn="l"/>
            <a:r>
              <a:rPr lang="en-GB" b="1" dirty="0"/>
              <a:t>Fascia boards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2"/>
            <a:ext cx="7715200" cy="4875356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top of the fascia board should be at a height to support the eaves course of tiles at the same pitch as the rest of the roof. If the fascia is </a:t>
            </a:r>
            <a:r>
              <a:rPr lang="en-GB" b="1" dirty="0"/>
              <a:t>too high </a:t>
            </a:r>
            <a:r>
              <a:rPr lang="en-GB" dirty="0"/>
              <a:t>the eaves tiles will tilt up, or 'sprocket', if </a:t>
            </a:r>
            <a:r>
              <a:rPr lang="en-GB" b="1" dirty="0"/>
              <a:t>too low </a:t>
            </a:r>
            <a:r>
              <a:rPr lang="en-GB" dirty="0"/>
              <a:t>then they will dip. Neither is advisable.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For every design of tile, every degree of rafter pitch, with or without over fascia ventilation, the height of the fascia board above the rafter, or counterbatten, will be different.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Some manufacturers provide tables of fascia board heights for their products – if not, you will have to work it out manually.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size and shape of an over fascia ventilation grill will also affect the fascia board height.</a:t>
            </a:r>
          </a:p>
        </p:txBody>
      </p:sp>
    </p:spTree>
    <p:extLst>
      <p:ext uri="{BB962C8B-B14F-4D97-AF65-F5344CB8AC3E}">
        <p14:creationId xmlns:p14="http://schemas.microsoft.com/office/powerpoint/2010/main" val="13060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pPr algn="l"/>
            <a:r>
              <a:rPr lang="en-GB" b="1" dirty="0"/>
              <a:t>Underlay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2"/>
            <a:ext cx="7287491" cy="50193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You need to be familiar with the different ways to set out the underlay in each of these areas: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eaves/openings/abutments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hips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ridges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v</a:t>
            </a:r>
            <a:r>
              <a:rPr lang="en-GB"/>
              <a:t>alleys</a:t>
            </a:r>
            <a:r>
              <a:rPr lang="en-GB" dirty="0"/>
              <a:t>.</a:t>
            </a:r>
          </a:p>
          <a:p>
            <a:endParaRPr lang="en-GB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36561"/>
            <a:ext cx="382905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4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01752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Recommendations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82480"/>
            <a:ext cx="7787208" cy="4993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BS 5534: How does it affect the way roofing contractors work?</a:t>
            </a:r>
          </a:p>
          <a:p>
            <a:pPr marL="0" indent="0">
              <a:buNone/>
            </a:pPr>
            <a:r>
              <a:rPr lang="en-GB" dirty="0"/>
              <a:t>BS 5534 provides the construction industry with guidance on best practice on the installation of a slate or tiled roof. It contains a vast array of information, ranging from batten selection and fixing methods to wind uplift formulas, providing manufacturers with a means of calculating fixing specifications.</a:t>
            </a:r>
          </a:p>
          <a:p>
            <a:pPr marL="0" indent="0">
              <a:buNone/>
            </a:pPr>
            <a:r>
              <a:rPr lang="en-GB" dirty="0"/>
              <a:t>It is not a legal requirement to install a roof in accordance with the British standard. However, the standard can be included within a specification, and this can be upheld in a court if necessary. 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7567" y="4725144"/>
            <a:ext cx="968102" cy="132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6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627</Words>
  <Application>Microsoft Office PowerPoint</Application>
  <PresentationFormat>On-screen Show (4:3)</PresentationFormat>
  <Paragraphs>53</Paragraphs>
  <Slides>11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7: Install roofing backgrounds and ancillary components</vt:lpstr>
      <vt:lpstr>Fire-stopping</vt:lpstr>
      <vt:lpstr>Fire-stopping </vt:lpstr>
      <vt:lpstr>Ventilation at the eaves</vt:lpstr>
      <vt:lpstr>Warm or cold?</vt:lpstr>
      <vt:lpstr>Air flow recommendations</vt:lpstr>
      <vt:lpstr>Fascia boards</vt:lpstr>
      <vt:lpstr>Underlay</vt:lpstr>
      <vt:lpstr>Recommendations</vt:lpstr>
      <vt:lpstr>Recommendations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146</cp:revision>
  <dcterms:created xsi:type="dcterms:W3CDTF">2013-05-28T00:38:54Z</dcterms:created>
  <dcterms:modified xsi:type="dcterms:W3CDTF">2021-07-01T13:23:20Z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