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55" r:id="rId6"/>
    <p:sldId id="360" r:id="rId7"/>
    <p:sldId id="356" r:id="rId8"/>
    <p:sldId id="357" r:id="rId9"/>
    <p:sldId id="359" r:id="rId10"/>
    <p:sldId id="358"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Dixon - NFRC" initials="SD-N" lastIdx="1" clrIdx="0">
    <p:extLst>
      <p:ext uri="{19B8F6BF-5375-455C-9EA6-DF929625EA0E}">
        <p15:presenceInfo xmlns:p15="http://schemas.microsoft.com/office/powerpoint/2012/main" userId="S::simondixon@nfrc.co.uk::23172875-84e1-4f3a-ab6f-9a6e8bfe90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B2E3C0-F82B-44F7-8530-2A8D16B1D478}" v="1" dt="2020-08-19T10:13:32.7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2" d="100"/>
          <a:sy n="62" d="100"/>
        </p:scale>
        <p:origin x="120"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Dixon - NFRC" userId="23172875-84e1-4f3a-ab6f-9a6e8bfe9041" providerId="ADAL" clId="{88B2E3C0-F82B-44F7-8530-2A8D16B1D478}"/>
    <pc:docChg chg="custSel modSld">
      <pc:chgData name="Simon Dixon - NFRC" userId="23172875-84e1-4f3a-ab6f-9a6e8bfe9041" providerId="ADAL" clId="{88B2E3C0-F82B-44F7-8530-2A8D16B1D478}" dt="2020-08-19T10:13:32.795" v="1"/>
      <pc:docMkLst>
        <pc:docMk/>
      </pc:docMkLst>
      <pc:sldChg chg="addCm modCm">
        <pc:chgData name="Simon Dixon - NFRC" userId="23172875-84e1-4f3a-ab6f-9a6e8bfe9041" providerId="ADAL" clId="{88B2E3C0-F82B-44F7-8530-2A8D16B1D478}" dt="2020-08-19T10:13:32.795" v="1"/>
        <pc:sldMkLst>
          <pc:docMk/>
          <pc:sldMk cId="3894502009" sldId="35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2</a:t>
            </a:fld>
            <a:endParaRPr lang="en-GB"/>
          </a:p>
        </p:txBody>
      </p:sp>
    </p:spTree>
    <p:extLst>
      <p:ext uri="{BB962C8B-B14F-4D97-AF65-F5344CB8AC3E}">
        <p14:creationId xmlns:p14="http://schemas.microsoft.com/office/powerpoint/2010/main" val="1247493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3</a:t>
            </a:fld>
            <a:endParaRPr lang="en-GB"/>
          </a:p>
        </p:txBody>
      </p:sp>
    </p:spTree>
    <p:extLst>
      <p:ext uri="{BB962C8B-B14F-4D97-AF65-F5344CB8AC3E}">
        <p14:creationId xmlns:p14="http://schemas.microsoft.com/office/powerpoint/2010/main" val="764982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4</a:t>
            </a:fld>
            <a:endParaRPr lang="en-GB"/>
          </a:p>
        </p:txBody>
      </p:sp>
    </p:spTree>
    <p:extLst>
      <p:ext uri="{BB962C8B-B14F-4D97-AF65-F5344CB8AC3E}">
        <p14:creationId xmlns:p14="http://schemas.microsoft.com/office/powerpoint/2010/main" val="790493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5</a:t>
            </a:fld>
            <a:endParaRPr lang="en-GB"/>
          </a:p>
        </p:txBody>
      </p:sp>
    </p:spTree>
    <p:extLst>
      <p:ext uri="{BB962C8B-B14F-4D97-AF65-F5344CB8AC3E}">
        <p14:creationId xmlns:p14="http://schemas.microsoft.com/office/powerpoint/2010/main" val="4124698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6</a:t>
            </a:fld>
            <a:endParaRPr lang="en-GB"/>
          </a:p>
        </p:txBody>
      </p:sp>
    </p:spTree>
    <p:extLst>
      <p:ext uri="{BB962C8B-B14F-4D97-AF65-F5344CB8AC3E}">
        <p14:creationId xmlns:p14="http://schemas.microsoft.com/office/powerpoint/2010/main" val="642650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7</a:t>
            </a:fld>
            <a:endParaRPr lang="en-GB"/>
          </a:p>
        </p:txBody>
      </p:sp>
    </p:spTree>
    <p:extLst>
      <p:ext uri="{BB962C8B-B14F-4D97-AF65-F5344CB8AC3E}">
        <p14:creationId xmlns:p14="http://schemas.microsoft.com/office/powerpoint/2010/main" val="1373776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5BEE882-D50A-4E47-B3AA-CEC8FB47685B}" type="datetimeFigureOut">
              <a:rPr lang="en-US" smtClean="0"/>
              <a:t>7/1/2021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28609-9C7E-4C4A-AD29-A6B4785746A6}" type="slidenum">
              <a:rPr lang="en-US" smtClean="0"/>
              <a:t>‹#›</a:t>
            </a:fld>
            <a:endParaRPr lang="en-US"/>
          </a:p>
        </p:txBody>
      </p:sp>
    </p:spTree>
    <p:extLst>
      <p:ext uri="{BB962C8B-B14F-4D97-AF65-F5344CB8AC3E}">
        <p14:creationId xmlns:p14="http://schemas.microsoft.com/office/powerpoint/2010/main" val="17923669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5"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Roof structure</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111: Roofing occupations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7301345" cy="720080"/>
          </a:xfrm>
        </p:spPr>
        <p:txBody>
          <a:bodyPr/>
          <a:lstStyle/>
          <a:p>
            <a:pPr algn="l"/>
            <a:r>
              <a:rPr lang="en-GB" b="1" dirty="0"/>
              <a:t>Roof types</a:t>
            </a:r>
          </a:p>
        </p:txBody>
      </p:sp>
      <p:sp>
        <p:nvSpPr>
          <p:cNvPr id="3" name="Content Placeholder 2"/>
          <p:cNvSpPr>
            <a:spLocks noGrp="1"/>
          </p:cNvSpPr>
          <p:nvPr>
            <p:ph sz="half" idx="1"/>
          </p:nvPr>
        </p:nvSpPr>
        <p:spPr>
          <a:xfrm>
            <a:off x="451934" y="1542749"/>
            <a:ext cx="7720466" cy="4545043"/>
          </a:xfrm>
        </p:spPr>
        <p:txBody>
          <a:bodyPr>
            <a:normAutofit/>
          </a:bodyPr>
          <a:lstStyle/>
          <a:p>
            <a:pPr marL="0" indent="0">
              <a:buNone/>
            </a:pPr>
            <a:r>
              <a:rPr lang="en-GB" sz="2000" dirty="0"/>
              <a:t>Weather conditions in the UK, with a lot of rain and sometimes snow, mean it makes sense for roofs to be pitched. Pitched means built at an angle. The idea is that rain and snow falls down the angle and off the edge rather than lying on the roof.</a:t>
            </a:r>
          </a:p>
          <a:p>
            <a:r>
              <a:rPr lang="en-GB" sz="2000" dirty="0"/>
              <a:t>Not all roofs are pitched; many extensions and industrial buildings have flat roofs. A problem with a flat roof is that it must be able to support itself as well as any additional weight of snow or rain. </a:t>
            </a:r>
            <a:br>
              <a:rPr lang="en-GB" sz="2000" dirty="0"/>
            </a:br>
            <a:r>
              <a:rPr lang="en-US" sz="2000" dirty="0"/>
              <a:t>A slight angle must be included to allow for the drainage of rainwater. The preferred design of a flat roof fall is 1:40.</a:t>
            </a:r>
          </a:p>
          <a:p>
            <a:r>
              <a:rPr lang="en-GB" sz="2000" dirty="0"/>
              <a:t>Roofs also provide the building with stability by tying the walls together.</a:t>
            </a:r>
          </a:p>
          <a:p>
            <a:pPr marL="0" indent="0">
              <a:buNone/>
            </a:pPr>
            <a:endParaRPr lang="en-GB" sz="1600" i="1" u="sng" dirty="0"/>
          </a:p>
        </p:txBody>
      </p:sp>
      <p:pic>
        <p:nvPicPr>
          <p:cNvPr id="4098"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flipH="1">
            <a:off x="7524328" y="4973389"/>
            <a:ext cx="1347787" cy="1114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189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7301345" cy="720080"/>
          </a:xfrm>
        </p:spPr>
        <p:txBody>
          <a:bodyPr/>
          <a:lstStyle/>
          <a:p>
            <a:pPr algn="l"/>
            <a:r>
              <a:rPr lang="en-GB" b="1" dirty="0"/>
              <a:t>Roof types</a:t>
            </a:r>
          </a:p>
        </p:txBody>
      </p:sp>
      <p:sp>
        <p:nvSpPr>
          <p:cNvPr id="3" name="TextBox 2">
            <a:extLst>
              <a:ext uri="{FF2B5EF4-FFF2-40B4-BE49-F238E27FC236}">
                <a16:creationId xmlns:a16="http://schemas.microsoft.com/office/drawing/2014/main" id="{5AC87DFB-3069-4F88-982F-DFD26E6C8266}"/>
              </a:ext>
            </a:extLst>
          </p:cNvPr>
          <p:cNvSpPr txBox="1"/>
          <p:nvPr/>
        </p:nvSpPr>
        <p:spPr>
          <a:xfrm>
            <a:off x="1286476" y="3441429"/>
            <a:ext cx="1223686" cy="276999"/>
          </a:xfrm>
          <a:prstGeom prst="rect">
            <a:avLst/>
          </a:prstGeom>
          <a:noFill/>
        </p:spPr>
        <p:txBody>
          <a:bodyPr wrap="square" rtlCol="0">
            <a:spAutoFit/>
          </a:bodyPr>
          <a:lstStyle/>
          <a:p>
            <a:r>
              <a:rPr lang="en-US" sz="1200" dirty="0"/>
              <a:t>Hip roof</a:t>
            </a:r>
            <a:endParaRPr lang="en-GB" sz="1200" dirty="0"/>
          </a:p>
        </p:txBody>
      </p:sp>
      <p:sp>
        <p:nvSpPr>
          <p:cNvPr id="10" name="TextBox 9">
            <a:extLst>
              <a:ext uri="{FF2B5EF4-FFF2-40B4-BE49-F238E27FC236}">
                <a16:creationId xmlns:a16="http://schemas.microsoft.com/office/drawing/2014/main" id="{0A8A865F-6637-4905-ADC3-83E953378FF5}"/>
              </a:ext>
            </a:extLst>
          </p:cNvPr>
          <p:cNvSpPr txBox="1"/>
          <p:nvPr/>
        </p:nvSpPr>
        <p:spPr>
          <a:xfrm>
            <a:off x="4067116" y="3278630"/>
            <a:ext cx="1223686" cy="276999"/>
          </a:xfrm>
          <a:prstGeom prst="rect">
            <a:avLst/>
          </a:prstGeom>
          <a:noFill/>
        </p:spPr>
        <p:txBody>
          <a:bodyPr wrap="square" rtlCol="0">
            <a:spAutoFit/>
          </a:bodyPr>
          <a:lstStyle/>
          <a:p>
            <a:r>
              <a:rPr lang="en-US" sz="1200" dirty="0"/>
              <a:t>Gable roof</a:t>
            </a:r>
            <a:endParaRPr lang="en-GB" sz="1200" dirty="0"/>
          </a:p>
        </p:txBody>
      </p:sp>
      <p:sp>
        <p:nvSpPr>
          <p:cNvPr id="13" name="TextBox 12">
            <a:extLst>
              <a:ext uri="{FF2B5EF4-FFF2-40B4-BE49-F238E27FC236}">
                <a16:creationId xmlns:a16="http://schemas.microsoft.com/office/drawing/2014/main" id="{4B23C1C4-ACD3-4DD7-9526-E752F8BA6BC5}"/>
              </a:ext>
            </a:extLst>
          </p:cNvPr>
          <p:cNvSpPr txBox="1"/>
          <p:nvPr/>
        </p:nvSpPr>
        <p:spPr>
          <a:xfrm>
            <a:off x="7209924" y="3251350"/>
            <a:ext cx="1223686" cy="276999"/>
          </a:xfrm>
          <a:prstGeom prst="rect">
            <a:avLst/>
          </a:prstGeom>
          <a:noFill/>
        </p:spPr>
        <p:txBody>
          <a:bodyPr wrap="square" rtlCol="0">
            <a:spAutoFit/>
          </a:bodyPr>
          <a:lstStyle/>
          <a:p>
            <a:r>
              <a:rPr lang="en-US" sz="1200" dirty="0"/>
              <a:t>Flat roof</a:t>
            </a:r>
            <a:endParaRPr lang="en-GB" sz="1200" dirty="0"/>
          </a:p>
        </p:txBody>
      </p:sp>
      <p:sp>
        <p:nvSpPr>
          <p:cNvPr id="14" name="TextBox 13">
            <a:extLst>
              <a:ext uri="{FF2B5EF4-FFF2-40B4-BE49-F238E27FC236}">
                <a16:creationId xmlns:a16="http://schemas.microsoft.com/office/drawing/2014/main" id="{9341DAFF-EE29-44AF-8110-26729D0D72BC}"/>
              </a:ext>
            </a:extLst>
          </p:cNvPr>
          <p:cNvSpPr txBox="1"/>
          <p:nvPr/>
        </p:nvSpPr>
        <p:spPr>
          <a:xfrm>
            <a:off x="3760725" y="5805264"/>
            <a:ext cx="2014822" cy="276999"/>
          </a:xfrm>
          <a:prstGeom prst="rect">
            <a:avLst/>
          </a:prstGeom>
          <a:noFill/>
        </p:spPr>
        <p:txBody>
          <a:bodyPr wrap="square" rtlCol="0">
            <a:spAutoFit/>
          </a:bodyPr>
          <a:lstStyle/>
          <a:p>
            <a:r>
              <a:rPr lang="en-US" sz="1200" dirty="0"/>
              <a:t>Gambrel and valley roof</a:t>
            </a:r>
            <a:endParaRPr lang="en-GB" sz="1200" dirty="0"/>
          </a:p>
        </p:txBody>
      </p:sp>
      <p:pic>
        <p:nvPicPr>
          <p:cNvPr id="5" name="Picture 4" descr="Hip roof">
            <a:extLst>
              <a:ext uri="{FF2B5EF4-FFF2-40B4-BE49-F238E27FC236}">
                <a16:creationId xmlns:a16="http://schemas.microsoft.com/office/drawing/2014/main" id="{44E58507-C19F-4029-A819-D5C6A90CECD8}"/>
              </a:ext>
            </a:extLst>
          </p:cNvPr>
          <p:cNvPicPr>
            <a:picLocks noChangeAspect="1"/>
          </p:cNvPicPr>
          <p:nvPr/>
        </p:nvPicPr>
        <p:blipFill rotWithShape="1">
          <a:blip r:embed="rId3"/>
          <a:srcRect r="3829" b="7828"/>
          <a:stretch/>
        </p:blipFill>
        <p:spPr>
          <a:xfrm>
            <a:off x="391256" y="1473981"/>
            <a:ext cx="2397803" cy="2045246"/>
          </a:xfrm>
          <a:prstGeom prst="rect">
            <a:avLst/>
          </a:prstGeom>
        </p:spPr>
      </p:pic>
      <p:pic>
        <p:nvPicPr>
          <p:cNvPr id="8" name="Picture 7" descr="Gable roof">
            <a:extLst>
              <a:ext uri="{FF2B5EF4-FFF2-40B4-BE49-F238E27FC236}">
                <a16:creationId xmlns:a16="http://schemas.microsoft.com/office/drawing/2014/main" id="{8E7AE199-1A91-478F-A7AA-1E253DD8A206}"/>
              </a:ext>
            </a:extLst>
          </p:cNvPr>
          <p:cNvPicPr>
            <a:picLocks noChangeAspect="1"/>
          </p:cNvPicPr>
          <p:nvPr/>
        </p:nvPicPr>
        <p:blipFill rotWithShape="1">
          <a:blip r:embed="rId4"/>
          <a:srcRect b="9549"/>
          <a:stretch/>
        </p:blipFill>
        <p:spPr>
          <a:xfrm>
            <a:off x="3322320" y="1075465"/>
            <a:ext cx="2499360" cy="2194522"/>
          </a:xfrm>
          <a:prstGeom prst="rect">
            <a:avLst/>
          </a:prstGeom>
        </p:spPr>
      </p:pic>
      <p:pic>
        <p:nvPicPr>
          <p:cNvPr id="20" name="Picture 19" descr="Flat roof">
            <a:extLst>
              <a:ext uri="{FF2B5EF4-FFF2-40B4-BE49-F238E27FC236}">
                <a16:creationId xmlns:a16="http://schemas.microsoft.com/office/drawing/2014/main" id="{8486CC38-CD09-4351-B477-4D2BA8411778}"/>
              </a:ext>
            </a:extLst>
          </p:cNvPr>
          <p:cNvPicPr>
            <a:picLocks noChangeAspect="1"/>
          </p:cNvPicPr>
          <p:nvPr/>
        </p:nvPicPr>
        <p:blipFill rotWithShape="1">
          <a:blip r:embed="rId5"/>
          <a:srcRect l="3665" t="7442" r="8351" b="13828"/>
          <a:stretch/>
        </p:blipFill>
        <p:spPr>
          <a:xfrm>
            <a:off x="6143403" y="1189439"/>
            <a:ext cx="2499361" cy="2063708"/>
          </a:xfrm>
          <a:prstGeom prst="rect">
            <a:avLst/>
          </a:prstGeom>
        </p:spPr>
      </p:pic>
      <p:pic>
        <p:nvPicPr>
          <p:cNvPr id="22" name="Picture 21" descr="Gambrel roof">
            <a:extLst>
              <a:ext uri="{FF2B5EF4-FFF2-40B4-BE49-F238E27FC236}">
                <a16:creationId xmlns:a16="http://schemas.microsoft.com/office/drawing/2014/main" id="{6F37295D-9AFC-4F40-826E-DB8C29785AC6}"/>
              </a:ext>
            </a:extLst>
          </p:cNvPr>
          <p:cNvPicPr>
            <a:picLocks noChangeAspect="1"/>
          </p:cNvPicPr>
          <p:nvPr/>
        </p:nvPicPr>
        <p:blipFill rotWithShape="1">
          <a:blip r:embed="rId4"/>
          <a:srcRect t="8251" b="7451"/>
          <a:stretch/>
        </p:blipFill>
        <p:spPr>
          <a:xfrm>
            <a:off x="324560" y="3760018"/>
            <a:ext cx="2499360" cy="2045246"/>
          </a:xfrm>
          <a:prstGeom prst="rect">
            <a:avLst/>
          </a:prstGeom>
        </p:spPr>
      </p:pic>
      <p:pic>
        <p:nvPicPr>
          <p:cNvPr id="24" name="Picture 23" descr="Gambrel and valley roof">
            <a:extLst>
              <a:ext uri="{FF2B5EF4-FFF2-40B4-BE49-F238E27FC236}">
                <a16:creationId xmlns:a16="http://schemas.microsoft.com/office/drawing/2014/main" id="{8795E216-955C-485C-84AE-D97334649227}"/>
              </a:ext>
            </a:extLst>
          </p:cNvPr>
          <p:cNvPicPr>
            <a:picLocks noChangeAspect="1"/>
          </p:cNvPicPr>
          <p:nvPr/>
        </p:nvPicPr>
        <p:blipFill rotWithShape="1">
          <a:blip r:embed="rId6"/>
          <a:srcRect b="14500"/>
          <a:stretch/>
        </p:blipFill>
        <p:spPr>
          <a:xfrm>
            <a:off x="2980610" y="3695920"/>
            <a:ext cx="2889504" cy="2173442"/>
          </a:xfrm>
          <a:prstGeom prst="rect">
            <a:avLst/>
          </a:prstGeom>
        </p:spPr>
      </p:pic>
      <p:pic>
        <p:nvPicPr>
          <p:cNvPr id="26" name="Picture 25" descr="Mansard roof">
            <a:extLst>
              <a:ext uri="{FF2B5EF4-FFF2-40B4-BE49-F238E27FC236}">
                <a16:creationId xmlns:a16="http://schemas.microsoft.com/office/drawing/2014/main" id="{ABC73A68-FBAE-4D32-BBF7-E61D30A06EDF}"/>
              </a:ext>
            </a:extLst>
          </p:cNvPr>
          <p:cNvPicPr>
            <a:picLocks noChangeAspect="1"/>
          </p:cNvPicPr>
          <p:nvPr/>
        </p:nvPicPr>
        <p:blipFill rotWithShape="1">
          <a:blip r:embed="rId7"/>
          <a:srcRect l="4264" r="4312"/>
          <a:stretch/>
        </p:blipFill>
        <p:spPr>
          <a:xfrm>
            <a:off x="5993332" y="3559814"/>
            <a:ext cx="2641677" cy="2542032"/>
          </a:xfrm>
          <a:prstGeom prst="rect">
            <a:avLst/>
          </a:prstGeom>
        </p:spPr>
      </p:pic>
      <p:sp>
        <p:nvSpPr>
          <p:cNvPr id="12" name="TextBox 11">
            <a:extLst>
              <a:ext uri="{FF2B5EF4-FFF2-40B4-BE49-F238E27FC236}">
                <a16:creationId xmlns:a16="http://schemas.microsoft.com/office/drawing/2014/main" id="{3E0244F2-BC27-457A-B098-9078B8CEF387}"/>
              </a:ext>
            </a:extLst>
          </p:cNvPr>
          <p:cNvSpPr txBox="1"/>
          <p:nvPr/>
        </p:nvSpPr>
        <p:spPr>
          <a:xfrm>
            <a:off x="1792549" y="5633953"/>
            <a:ext cx="1223686" cy="276999"/>
          </a:xfrm>
          <a:prstGeom prst="rect">
            <a:avLst/>
          </a:prstGeom>
          <a:noFill/>
        </p:spPr>
        <p:txBody>
          <a:bodyPr wrap="square" rtlCol="0">
            <a:spAutoFit/>
          </a:bodyPr>
          <a:lstStyle/>
          <a:p>
            <a:r>
              <a:rPr lang="en-US" sz="1200" dirty="0"/>
              <a:t>Gambrel roof</a:t>
            </a:r>
            <a:endParaRPr lang="en-GB" sz="1200" dirty="0"/>
          </a:p>
        </p:txBody>
      </p:sp>
      <p:sp>
        <p:nvSpPr>
          <p:cNvPr id="16" name="TextBox 15">
            <a:extLst>
              <a:ext uri="{FF2B5EF4-FFF2-40B4-BE49-F238E27FC236}">
                <a16:creationId xmlns:a16="http://schemas.microsoft.com/office/drawing/2014/main" id="{DDED0118-678D-419D-A540-5F2379070471}"/>
              </a:ext>
            </a:extLst>
          </p:cNvPr>
          <p:cNvSpPr txBox="1"/>
          <p:nvPr/>
        </p:nvSpPr>
        <p:spPr>
          <a:xfrm>
            <a:off x="7314170" y="5886794"/>
            <a:ext cx="1223686" cy="276999"/>
          </a:xfrm>
          <a:prstGeom prst="rect">
            <a:avLst/>
          </a:prstGeom>
          <a:noFill/>
        </p:spPr>
        <p:txBody>
          <a:bodyPr wrap="square" rtlCol="0">
            <a:spAutoFit/>
          </a:bodyPr>
          <a:lstStyle/>
          <a:p>
            <a:r>
              <a:rPr lang="en-US" sz="1200" dirty="0"/>
              <a:t>Mansard roof</a:t>
            </a:r>
            <a:endParaRPr lang="en-GB" sz="1200" dirty="0"/>
          </a:p>
        </p:txBody>
      </p:sp>
    </p:spTree>
    <p:extLst>
      <p:ext uri="{BB962C8B-B14F-4D97-AF65-F5344CB8AC3E}">
        <p14:creationId xmlns:p14="http://schemas.microsoft.com/office/powerpoint/2010/main" val="2370754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2500"/>
            <a:ext cx="7301345" cy="604292"/>
          </a:xfrm>
        </p:spPr>
        <p:txBody>
          <a:bodyPr/>
          <a:lstStyle/>
          <a:p>
            <a:pPr algn="l"/>
            <a:r>
              <a:rPr lang="en-GB" b="1" dirty="0"/>
              <a:t>Roof features</a:t>
            </a:r>
          </a:p>
        </p:txBody>
      </p:sp>
      <p:sp>
        <p:nvSpPr>
          <p:cNvPr id="3" name="Content Placeholder 2"/>
          <p:cNvSpPr>
            <a:spLocks noGrp="1"/>
          </p:cNvSpPr>
          <p:nvPr>
            <p:ph sz="half" idx="1"/>
          </p:nvPr>
        </p:nvSpPr>
        <p:spPr>
          <a:xfrm>
            <a:off x="457199" y="836712"/>
            <a:ext cx="7715201" cy="5887938"/>
          </a:xfrm>
        </p:spPr>
        <p:txBody>
          <a:bodyPr>
            <a:normAutofit/>
          </a:bodyPr>
          <a:lstStyle/>
          <a:p>
            <a:pPr marL="0" indent="0">
              <a:buNone/>
            </a:pPr>
            <a:endParaRPr lang="en-GB" sz="1600" dirty="0"/>
          </a:p>
          <a:p>
            <a:pPr marL="0" indent="0">
              <a:buNone/>
            </a:pPr>
            <a:r>
              <a:rPr lang="en-GB" sz="2000" b="1" dirty="0"/>
              <a:t>Rafter</a:t>
            </a:r>
            <a:r>
              <a:rPr lang="en-GB" sz="2000" dirty="0"/>
              <a:t> – roof rafters are the main structural components of the roof; they are the framework. Rafters rest on supporting walls and are set at an angle for sloped roofs and horizontal for flat roofs.</a:t>
            </a:r>
          </a:p>
          <a:p>
            <a:pPr marL="0" indent="0">
              <a:buNone/>
            </a:pPr>
            <a:r>
              <a:rPr lang="en-GB" sz="2000" b="1" dirty="0"/>
              <a:t>Wall plate </a:t>
            </a:r>
            <a:r>
              <a:rPr lang="en-GB" sz="2000" dirty="0"/>
              <a:t>– this is a horizontal timber that is placed at the top of a wall at eaves levels to hold the ends of joists or rafters.</a:t>
            </a:r>
          </a:p>
          <a:p>
            <a:pPr marL="0" indent="0">
              <a:buNone/>
            </a:pPr>
            <a:r>
              <a:rPr lang="en-GB" sz="2000" b="1" dirty="0"/>
              <a:t>Purlin</a:t>
            </a:r>
            <a:r>
              <a:rPr lang="en-GB" sz="2000" dirty="0"/>
              <a:t> – this is a beam that supports the mid-span section of rafters.</a:t>
            </a:r>
          </a:p>
          <a:p>
            <a:pPr marL="0" indent="0">
              <a:buNone/>
            </a:pPr>
            <a:r>
              <a:rPr lang="en-GB" sz="2000" b="1" dirty="0"/>
              <a:t>Bracings</a:t>
            </a:r>
            <a:r>
              <a:rPr lang="en-GB" sz="2000" dirty="0"/>
              <a:t> – roof rafters need to be braced to make them more rigid and stable and prevent the roof from buckling.</a:t>
            </a:r>
          </a:p>
          <a:p>
            <a:pPr marL="0" indent="0">
              <a:buNone/>
            </a:pPr>
            <a:r>
              <a:rPr lang="en-GB" sz="2000" b="1" dirty="0"/>
              <a:t>Batten</a:t>
            </a:r>
            <a:r>
              <a:rPr lang="en-GB" sz="2000" dirty="0"/>
              <a:t> – roof battens are thin strips of wood which provide a fixing point for roof sheets or tiles.</a:t>
            </a:r>
            <a:endParaRPr lang="en-GB" sz="2000" i="1" u="sng" dirty="0"/>
          </a:p>
        </p:txBody>
      </p:sp>
    </p:spTree>
    <p:extLst>
      <p:ext uri="{BB962C8B-B14F-4D97-AF65-F5344CB8AC3E}">
        <p14:creationId xmlns:p14="http://schemas.microsoft.com/office/powerpoint/2010/main" val="361083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936104"/>
          </a:xfrm>
        </p:spPr>
        <p:txBody>
          <a:bodyPr/>
          <a:lstStyle/>
          <a:p>
            <a:pPr algn="l"/>
            <a:r>
              <a:rPr lang="en-GB" b="1" dirty="0"/>
              <a:t>Roof features</a:t>
            </a:r>
          </a:p>
        </p:txBody>
      </p:sp>
      <p:sp>
        <p:nvSpPr>
          <p:cNvPr id="3" name="Content Placeholder 2"/>
          <p:cNvSpPr>
            <a:spLocks noGrp="1"/>
          </p:cNvSpPr>
          <p:nvPr>
            <p:ph sz="half" idx="1"/>
          </p:nvPr>
        </p:nvSpPr>
        <p:spPr>
          <a:xfrm>
            <a:off x="457199" y="1556792"/>
            <a:ext cx="8229601" cy="4996408"/>
          </a:xfrm>
        </p:spPr>
        <p:txBody>
          <a:bodyPr>
            <a:normAutofit/>
          </a:bodyPr>
          <a:lstStyle/>
          <a:p>
            <a:pPr marL="0" indent="0">
              <a:buNone/>
            </a:pPr>
            <a:endParaRPr lang="en-GB" sz="2000" dirty="0"/>
          </a:p>
          <a:p>
            <a:pPr marL="0" indent="0">
              <a:buNone/>
            </a:pPr>
            <a:r>
              <a:rPr lang="en-GB" sz="2000" b="1" dirty="0"/>
              <a:t>The ridge </a:t>
            </a:r>
            <a:r>
              <a:rPr lang="en-GB" sz="2000" dirty="0"/>
              <a:t>– top of the roof junction; it is the peak where the rafters meet.</a:t>
            </a:r>
          </a:p>
          <a:p>
            <a:pPr marL="0" indent="0">
              <a:buNone/>
            </a:pPr>
            <a:r>
              <a:rPr lang="en-GB" sz="2000" b="1" dirty="0"/>
              <a:t>The apex </a:t>
            </a:r>
            <a:r>
              <a:rPr lang="en-GB" sz="2000" dirty="0"/>
              <a:t>– highest point of the roof, usually the ridge line.</a:t>
            </a:r>
          </a:p>
          <a:p>
            <a:pPr marL="0" indent="0">
              <a:buNone/>
            </a:pPr>
            <a:r>
              <a:rPr lang="en-GB" sz="2000" b="1" dirty="0"/>
              <a:t>Tiles/slates</a:t>
            </a:r>
            <a:r>
              <a:rPr lang="en-GB" sz="2000" dirty="0"/>
              <a:t> – roof covering fixed to the battens.</a:t>
            </a:r>
          </a:p>
          <a:p>
            <a:pPr marL="0" indent="0">
              <a:buNone/>
            </a:pPr>
            <a:r>
              <a:rPr lang="en-GB" sz="2000" b="1" dirty="0"/>
              <a:t>Flashings</a:t>
            </a:r>
            <a:r>
              <a:rPr lang="en-GB" sz="2000" dirty="0"/>
              <a:t> – used wherever there is a joint or angle to waterproof </a:t>
            </a:r>
            <a:br>
              <a:rPr lang="en-GB" sz="2000" dirty="0"/>
            </a:br>
            <a:r>
              <a:rPr lang="en-GB" sz="2000" dirty="0"/>
              <a:t>the roof. </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499486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936104"/>
          </a:xfrm>
        </p:spPr>
        <p:txBody>
          <a:bodyPr/>
          <a:lstStyle/>
          <a:p>
            <a:pPr algn="l"/>
            <a:r>
              <a:rPr lang="en-GB" b="1" dirty="0"/>
              <a:t>Roof features</a:t>
            </a:r>
          </a:p>
        </p:txBody>
      </p:sp>
      <p:pic>
        <p:nvPicPr>
          <p:cNvPr id="4" name="Picture 3" descr="Diagram&#10;&#10;Description automatically generated">
            <a:extLst>
              <a:ext uri="{FF2B5EF4-FFF2-40B4-BE49-F238E27FC236}">
                <a16:creationId xmlns:a16="http://schemas.microsoft.com/office/drawing/2014/main" id="{39393346-BB5B-40AB-B803-A5D68D6AD1B4}"/>
              </a:ext>
            </a:extLst>
          </p:cNvPr>
          <p:cNvPicPr>
            <a:picLocks noChangeAspect="1"/>
          </p:cNvPicPr>
          <p:nvPr/>
        </p:nvPicPr>
        <p:blipFill rotWithShape="1">
          <a:blip r:embed="rId3"/>
          <a:srcRect b="12810"/>
          <a:stretch/>
        </p:blipFill>
        <p:spPr>
          <a:xfrm>
            <a:off x="1691680" y="1340768"/>
            <a:ext cx="6192688" cy="4476588"/>
          </a:xfrm>
          <a:prstGeom prst="rect">
            <a:avLst/>
          </a:prstGeom>
        </p:spPr>
      </p:pic>
    </p:spTree>
    <p:extLst>
      <p:ext uri="{BB962C8B-B14F-4D97-AF65-F5344CB8AC3E}">
        <p14:creationId xmlns:p14="http://schemas.microsoft.com/office/powerpoint/2010/main" val="423489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648072"/>
          </a:xfrm>
        </p:spPr>
        <p:txBody>
          <a:bodyPr/>
          <a:lstStyle/>
          <a:p>
            <a:pPr algn="l"/>
            <a:r>
              <a:rPr lang="en-GB" b="1" dirty="0"/>
              <a:t>Roof features</a:t>
            </a:r>
          </a:p>
        </p:txBody>
      </p:sp>
      <p:sp>
        <p:nvSpPr>
          <p:cNvPr id="3" name="Content Placeholder 2"/>
          <p:cNvSpPr>
            <a:spLocks noGrp="1"/>
          </p:cNvSpPr>
          <p:nvPr>
            <p:ph sz="half" idx="1"/>
          </p:nvPr>
        </p:nvSpPr>
        <p:spPr>
          <a:xfrm>
            <a:off x="457199" y="1772816"/>
            <a:ext cx="7301345" cy="4780384"/>
          </a:xfrm>
        </p:spPr>
        <p:txBody>
          <a:bodyPr>
            <a:normAutofit/>
          </a:bodyPr>
          <a:lstStyle/>
          <a:p>
            <a:pPr marL="0" indent="0">
              <a:buNone/>
            </a:pPr>
            <a:r>
              <a:rPr lang="en-GB" sz="2000" b="1" dirty="0"/>
              <a:t>Eaves</a:t>
            </a:r>
            <a:r>
              <a:rPr lang="en-GB" sz="2000" dirty="0"/>
              <a:t> – area at the foot of rafters. Can be flush so not always visible.</a:t>
            </a:r>
          </a:p>
          <a:p>
            <a:pPr marL="0" indent="0">
              <a:buNone/>
            </a:pPr>
            <a:r>
              <a:rPr lang="en-GB" sz="2000" b="1" dirty="0"/>
              <a:t>Bargeboard </a:t>
            </a:r>
            <a:r>
              <a:rPr lang="en-GB" sz="2000" dirty="0"/>
              <a:t>- ornamental feature fixed to the gable end to hide the ends of roof timbers.</a:t>
            </a:r>
          </a:p>
          <a:p>
            <a:pPr marL="0" indent="0">
              <a:buNone/>
            </a:pPr>
            <a:r>
              <a:rPr lang="en-GB" sz="2000" b="1" dirty="0"/>
              <a:t>Soffits</a:t>
            </a:r>
            <a:r>
              <a:rPr lang="en-GB" sz="2000" dirty="0"/>
              <a:t> – these are the lower part or overhanging part of the eaves; the underside of the eaves. A flat section of timber or plastic is fixed to the soffit to make it watertight.</a:t>
            </a:r>
          </a:p>
          <a:p>
            <a:pPr marL="0" indent="0">
              <a:buNone/>
            </a:pPr>
            <a:r>
              <a:rPr lang="en-GB" sz="2000" b="1" dirty="0"/>
              <a:t>Fascia</a:t>
            </a:r>
            <a:r>
              <a:rPr lang="en-GB" sz="2000" dirty="0"/>
              <a:t> – horizontal, decorative board, wood or PVC, fixed to the ends of rafters at eaves level.</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23578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1245</TotalTime>
  <Words>464</Words>
  <Application>Microsoft Office PowerPoint</Application>
  <PresentationFormat>On-screen Show (4:3)</PresentationFormat>
  <Paragraphs>44</Paragraphs>
  <Slides>8</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3: Roof structure</vt:lpstr>
      <vt:lpstr>Roof types</vt:lpstr>
      <vt:lpstr>Roof types</vt:lpstr>
      <vt:lpstr>Roof features</vt:lpstr>
      <vt:lpstr>Roof features</vt:lpstr>
      <vt:lpstr>Roof features</vt:lpstr>
      <vt:lpstr>Roof features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technology</dc:title>
  <dc:creator>Fiona Freel</dc:creator>
  <cp:lastModifiedBy>Fiona Freel</cp:lastModifiedBy>
  <cp:revision>19</cp:revision>
  <dcterms:created xsi:type="dcterms:W3CDTF">2013-05-28T00:38:54Z</dcterms:created>
  <dcterms:modified xsi:type="dcterms:W3CDTF">2021-07-01T13:06:10Z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