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61" r:id="rId6"/>
    <p:sldId id="368" r:id="rId7"/>
    <p:sldId id="362" r:id="rId8"/>
    <p:sldId id="363" r:id="rId9"/>
    <p:sldId id="367" r:id="rId10"/>
    <p:sldId id="366" r:id="rId11"/>
    <p:sldId id="364" r:id="rId12"/>
    <p:sldId id="365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1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0551E3-E1FD-4F02-A475-AF14A3F5E3AD}" v="1" dt="2020-08-24T09:46:16.8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>
        <p:scale>
          <a:sx n="70" d="100"/>
          <a:sy n="70" d="100"/>
        </p:scale>
        <p:origin x="49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430551E3-E1FD-4F02-A475-AF14A3F5E3AD}"/>
    <pc:docChg chg="custSel modSld">
      <pc:chgData name="Simon Dixon - NFRC" userId="23172875-84e1-4f3a-ab6f-9a6e8bfe9041" providerId="ADAL" clId="{430551E3-E1FD-4F02-A475-AF14A3F5E3AD}" dt="2020-08-24T09:46:16.871" v="1"/>
      <pc:docMkLst>
        <pc:docMk/>
      </pc:docMkLst>
      <pc:sldChg chg="addCm modCm">
        <pc:chgData name="Simon Dixon - NFRC" userId="23172875-84e1-4f3a-ab6f-9a6e8bfe9041" providerId="ADAL" clId="{430551E3-E1FD-4F02-A475-AF14A3F5E3AD}" dt="2020-08-24T09:46:16.871" v="1"/>
        <pc:sldMkLst>
          <pc:docMk/>
          <pc:sldMk cId="0" sldId="26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50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81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918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043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4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se.gov.uk/pubns/indg40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Working at height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111: Roofing occupations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92086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Working at height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3"/>
            <a:ext cx="8435280" cy="4901158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  <a:defRPr/>
            </a:pPr>
            <a:r>
              <a:rPr lang="en-GB" b="1" dirty="0">
                <a:solidFill>
                  <a:prstClr val="black"/>
                </a:solidFill>
                <a:ea typeface="Calibri"/>
                <a:cs typeface="Times New Roman"/>
              </a:rPr>
              <a:t>Which legislation relates to working at heights?</a:t>
            </a:r>
          </a:p>
          <a:p>
            <a:pPr marL="0" indent="0">
              <a:spcAft>
                <a:spcPts val="1000"/>
              </a:spcAft>
              <a:buNone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The Work at Height Regulations, 2005 (WAHR)</a:t>
            </a:r>
          </a:p>
          <a:p>
            <a:pPr marL="0" indent="0">
              <a:spcAft>
                <a:spcPts val="1000"/>
              </a:spcAft>
              <a:buNone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There is a simple hierarchy for managing and selecting equipment for work at height. Duty holders must: 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Avoid work at height where they can 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Use work equipment or other measures to prevent falls where they cannot avoid working at height and 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Where they cannot eliminate the risk of a fall, use work equipment or other measures to minimise the distance and consequences of a fall should one occur.</a:t>
            </a:r>
          </a:p>
          <a:p>
            <a:pPr>
              <a:spcAft>
                <a:spcPts val="1000"/>
              </a:spcAft>
              <a:defRPr/>
            </a:pPr>
            <a:endParaRPr lang="en-GB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468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92086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Collective and personal protection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3"/>
            <a:ext cx="8435280" cy="49011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i="1" dirty="0"/>
              <a:t>Always consider measures that protect everyone who is at risk (collective protection) before measures that protect only the individual (personal protection). </a:t>
            </a:r>
          </a:p>
          <a:p>
            <a:pPr>
              <a:defRPr/>
            </a:pPr>
            <a:r>
              <a:rPr lang="en-US" i="1" dirty="0"/>
              <a:t>Collective protection is equipment that does not require the person working at height to act to be effective, for example a permanent or temporary guard rail. </a:t>
            </a:r>
          </a:p>
          <a:p>
            <a:pPr>
              <a:defRPr/>
            </a:pPr>
            <a:r>
              <a:rPr lang="en-US" i="1" dirty="0"/>
              <a:t>Personal protection is equipment that requires the individual to act to be effective. An example is putting on a safety harness correctly and connecting it, via an energy-absorbing lanyard, to a suitable anchor point.</a:t>
            </a:r>
          </a:p>
          <a:p>
            <a:pPr algn="r">
              <a:defRPr/>
            </a:pPr>
            <a:r>
              <a:rPr lang="en-US" sz="1600" dirty="0">
                <a:solidFill>
                  <a:prstClr val="black"/>
                </a:solidFill>
                <a:ea typeface="Calibri"/>
                <a:cs typeface="Times New Roman"/>
              </a:rPr>
              <a:t>From Working at height: A brief guide, The Health and Safety Executive</a:t>
            </a:r>
          </a:p>
          <a:p>
            <a:pPr algn="r">
              <a:defRPr/>
            </a:pPr>
            <a:r>
              <a:rPr lang="en-US" sz="1600" dirty="0">
                <a:hlinkClick r:id="rId2"/>
              </a:rPr>
              <a:t>Working at height: A brief guide (hse.gov.uk)</a:t>
            </a:r>
            <a:endParaRPr lang="en-GB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511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Lyte DIY SFBD245 Domestic Double-Extension Ladder 15 Rung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147" y="1102958"/>
            <a:ext cx="2123926" cy="212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3110"/>
            <a:ext cx="7305675" cy="669856"/>
          </a:xfrm>
        </p:spPr>
        <p:txBody>
          <a:bodyPr/>
          <a:lstStyle/>
          <a:p>
            <a:pPr eaLnBrk="1" hangingPunct="1"/>
            <a:r>
              <a:rPr lang="en-GB" b="1" dirty="0">
                <a:cs typeface="Arial" charset="0"/>
              </a:rPr>
              <a:t>Types of access </a:t>
            </a:r>
            <a:r>
              <a:rPr lang="en-GB" dirty="0">
                <a:cs typeface="Arial" charset="0"/>
              </a:rPr>
              <a:t>e</a:t>
            </a:r>
            <a:r>
              <a:rPr lang="en-GB" b="1" dirty="0">
                <a:cs typeface="Arial" charset="0"/>
              </a:rPr>
              <a:t>quipment </a:t>
            </a:r>
          </a:p>
        </p:txBody>
      </p:sp>
      <p:pic>
        <p:nvPicPr>
          <p:cNvPr id="7" name="Picture 11" descr="Podium Step 960mm Platform Height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16" r="21025"/>
          <a:stretch>
            <a:fillRect/>
          </a:stretch>
        </p:blipFill>
        <p:spPr bwMode="auto">
          <a:xfrm>
            <a:off x="2286248" y="1772815"/>
            <a:ext cx="1175613" cy="156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7515" y="3240161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Ladders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9549" y="332475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Mobile towers</a:t>
            </a:r>
          </a:p>
        </p:txBody>
      </p:sp>
      <p:pic>
        <p:nvPicPr>
          <p:cNvPr id="11" name="Picture 11" descr="Square Hop-Up Work Platform Alumini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71" y="4128241"/>
            <a:ext cx="1608714" cy="139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Lyte GFBB7 Swingback Builders Step Ladder Fibreglass 7-Trea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48" t="8262" r="24175"/>
          <a:stretch/>
        </p:blipFill>
        <p:spPr bwMode="auto">
          <a:xfrm>
            <a:off x="395535" y="1772816"/>
            <a:ext cx="1300103" cy="1714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8043" y="526334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Hop ups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4415" y="339500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Steps</a:t>
            </a:r>
          </a:p>
        </p:txBody>
      </p:sp>
      <p:pic>
        <p:nvPicPr>
          <p:cNvPr id="15" name="Picture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14" t="4879" r="32262"/>
          <a:stretch/>
        </p:blipFill>
        <p:spPr bwMode="auto">
          <a:xfrm>
            <a:off x="4410325" y="1332163"/>
            <a:ext cx="897035" cy="19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371256" y="335312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Scissor lift</a:t>
            </a:r>
          </a:p>
        </p:txBody>
      </p:sp>
      <p:pic>
        <p:nvPicPr>
          <p:cNvPr id="17" name="Picture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08" b="12784"/>
          <a:stretch/>
        </p:blipFill>
        <p:spPr bwMode="auto">
          <a:xfrm>
            <a:off x="5584787" y="3985616"/>
            <a:ext cx="1880079" cy="163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598147" y="5673173"/>
            <a:ext cx="2109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Cherry picker</a:t>
            </a:r>
          </a:p>
        </p:txBody>
      </p:sp>
      <p:pic>
        <p:nvPicPr>
          <p:cNvPr id="1027" name="Picture 3" descr="X:\ILM Publishing\MAC Storage\Learning Solutions\Construction\SmartScreen\6707 Painting and Decorating\6707 Painting and Decorating SmartScreen Level 2\Production\Handover files\Unit 220\Artwork\I1.68_10664473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842" y="4034854"/>
            <a:ext cx="2143152" cy="160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173933" y="5673173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Tubular</a:t>
            </a:r>
          </a:p>
        </p:txBody>
      </p:sp>
    </p:spTree>
    <p:extLst>
      <p:ext uri="{BB962C8B-B14F-4D97-AF65-F5344CB8AC3E}">
        <p14:creationId xmlns:p14="http://schemas.microsoft.com/office/powerpoint/2010/main" val="17214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2008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Access equip</a:t>
            </a:r>
            <a:r>
              <a:rPr lang="en-US" dirty="0"/>
              <a:t>ment</a:t>
            </a:r>
            <a:endParaRPr lang="en-GB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C0BFD49-62BD-4648-AAA6-46B571EA8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202819"/>
              </p:ext>
            </p:extLst>
          </p:nvPr>
        </p:nvGraphicFramePr>
        <p:xfrm>
          <a:off x="504664" y="1523563"/>
          <a:ext cx="8134671" cy="4337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016">
                  <a:extLst>
                    <a:ext uri="{9D8B030D-6E8A-4147-A177-3AD203B41FA5}">
                      <a16:colId xmlns:a16="http://schemas.microsoft.com/office/drawing/2014/main" val="3543299354"/>
                    </a:ext>
                  </a:extLst>
                </a:gridCol>
                <a:gridCol w="2520463">
                  <a:extLst>
                    <a:ext uri="{9D8B030D-6E8A-4147-A177-3AD203B41FA5}">
                      <a16:colId xmlns:a16="http://schemas.microsoft.com/office/drawing/2014/main" val="3150582288"/>
                    </a:ext>
                  </a:extLst>
                </a:gridCol>
                <a:gridCol w="4427192">
                  <a:extLst>
                    <a:ext uri="{9D8B030D-6E8A-4147-A177-3AD203B41FA5}">
                      <a16:colId xmlns:a16="http://schemas.microsoft.com/office/drawing/2014/main" val="1404054008"/>
                    </a:ext>
                  </a:extLst>
                </a:gridCol>
              </a:tblGrid>
              <a:tr h="17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Equipment 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Main features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Safety checks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2951104779"/>
                  </a:ext>
                </a:extLst>
              </a:tr>
              <a:tr h="54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Step ladder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Ideal for confined spaces. Four legs give stability.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Knee should remain below top of steps.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Check hinges, cords or ropes.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Position only to face work.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1616322874"/>
                  </a:ext>
                </a:extLst>
              </a:tr>
              <a:tr h="54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Ladder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Ideal for basic access, short-term work. Made from aluminium, fibreglass or wood.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Check rungs, tie rods and/or repairs.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Ensure it is placed on firm, level ground.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Angle should be no greater than 75° or 1 in 4.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1361153794"/>
                  </a:ext>
                </a:extLst>
              </a:tr>
              <a:tr h="54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Mobile mini towers or scaffolds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These are usually made from aluminium and are foldable with lockable wheels.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Ensure that the ground is even and the wheels are locked.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Never move the platform while it has tools, equipment or people on it.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1073992164"/>
                  </a:ext>
                </a:extLst>
              </a:tr>
              <a:tr h="54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Mobile tower scaffolds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These are larger versions of mini towers, usually with added edge protection.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Ensure that the ground is even and the wheels are locked.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Never move the platform while it has tools, equipment or people on it.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Base width to height ratio should be no greater than 1:3.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4165733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391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2008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Access equip</a:t>
            </a:r>
            <a:r>
              <a:rPr lang="en-US" dirty="0"/>
              <a:t>ment</a:t>
            </a:r>
            <a:endParaRPr lang="en-GB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C0BFD49-62BD-4648-AAA6-46B571EA8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865344"/>
              </p:ext>
            </p:extLst>
          </p:nvPr>
        </p:nvGraphicFramePr>
        <p:xfrm>
          <a:off x="457200" y="2060848"/>
          <a:ext cx="8229599" cy="2405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2404">
                  <a:extLst>
                    <a:ext uri="{9D8B030D-6E8A-4147-A177-3AD203B41FA5}">
                      <a16:colId xmlns:a16="http://schemas.microsoft.com/office/drawing/2014/main" val="3543299354"/>
                    </a:ext>
                  </a:extLst>
                </a:gridCol>
                <a:gridCol w="2808340">
                  <a:extLst>
                    <a:ext uri="{9D8B030D-6E8A-4147-A177-3AD203B41FA5}">
                      <a16:colId xmlns:a16="http://schemas.microsoft.com/office/drawing/2014/main" val="3150582288"/>
                    </a:ext>
                  </a:extLst>
                </a:gridCol>
                <a:gridCol w="4478855">
                  <a:extLst>
                    <a:ext uri="{9D8B030D-6E8A-4147-A177-3AD203B41FA5}">
                      <a16:colId xmlns:a16="http://schemas.microsoft.com/office/drawing/2014/main" val="1404054008"/>
                    </a:ext>
                  </a:extLst>
                </a:gridCol>
              </a:tblGrid>
              <a:tr h="1202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Fixed scaffolds and edge protection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Scaffolds fitted and sized to the job with edge protection and guard rails.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There must be sufficient braces, guard rails and scaffold boards.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The tubes should be level.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There should be proper access using a ladder.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4191839875"/>
                  </a:ext>
                </a:extLst>
              </a:tr>
              <a:tr h="1202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Mobile elevated work platforms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Known as scissor lifts or cherry pickers.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Specialist training is required before use.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Use guard rails and toe boards.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Care needs to be taken to avoid overhead hazards such as cables.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749" marR="65749" marT="0" marB="0"/>
                </a:tc>
                <a:extLst>
                  <a:ext uri="{0D108BD9-81ED-4DB2-BD59-A6C34878D82A}">
                    <a16:rowId xmlns:a16="http://schemas.microsoft.com/office/drawing/2014/main" val="763291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40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20080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Working at height: ladders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9"/>
            <a:ext cx="8147248" cy="4757142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Lean ladders safely: correct 75⁰ angle (one unit out for every four up).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User to maintain three points of contact at all times.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Secure ladder/anti-slip feet/lockable hinges.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Take into account weather and ground conditions.</a:t>
            </a:r>
          </a:p>
          <a:p>
            <a:pPr marL="342900" indent="-34290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Inspect and maintain properly prior and during use.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  <a:defRPr/>
            </a:pPr>
            <a:endParaRPr lang="en-GB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084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648072"/>
          </a:xfrm>
        </p:spPr>
        <p:txBody>
          <a:bodyPr/>
          <a:lstStyle/>
          <a:p>
            <a:pPr algn="l" eaLnBrk="1" hangingPunct="1"/>
            <a:r>
              <a:rPr lang="en-GB" dirty="0"/>
              <a:t> </a:t>
            </a:r>
            <a:r>
              <a:rPr lang="en-GB" b="1" dirty="0">
                <a:cs typeface="Arial" charset="0"/>
              </a:rPr>
              <a:t>Ladders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68760"/>
            <a:ext cx="7410450" cy="485844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3094286" cy="232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5760" y="1700808"/>
            <a:ext cx="3247157" cy="232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94530" y="4253377"/>
            <a:ext cx="1600200" cy="15700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b="1" dirty="0"/>
              <a:t>Incorrect - overreaching and not maintaining three points of contact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095997" y="4253377"/>
            <a:ext cx="1600200" cy="1570037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b="1" dirty="0"/>
              <a:t>Correct - user maintaining three points of contact</a:t>
            </a:r>
          </a:p>
          <a:p>
            <a:pPr eaLnBrk="1" hangingPunct="1"/>
            <a:endParaRPr lang="en-GB" sz="1600" b="1" dirty="0"/>
          </a:p>
          <a:p>
            <a:pPr eaLnBrk="1" hangingPunct="1"/>
            <a:endParaRPr lang="en-GB" sz="1600" b="1" dirty="0"/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4489138" y="4325280"/>
            <a:ext cx="1600200" cy="15700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b="1" dirty="0"/>
              <a:t>Incorrect - steps </a:t>
            </a:r>
          </a:p>
          <a:p>
            <a:pPr eaLnBrk="1" hangingPunct="1"/>
            <a:r>
              <a:rPr lang="en-GB" sz="1600" b="1" dirty="0"/>
              <a:t>side-on to work activity</a:t>
            </a:r>
          </a:p>
          <a:p>
            <a:pPr eaLnBrk="1" hangingPunct="1"/>
            <a:endParaRPr lang="en-GB" sz="1600" b="1" dirty="0"/>
          </a:p>
          <a:p>
            <a:pPr eaLnBrk="1" hangingPunct="1"/>
            <a:endParaRPr lang="en-GB" sz="1600" b="1" dirty="0"/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6296880" y="4320983"/>
            <a:ext cx="1416037" cy="1570037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b="1" dirty="0"/>
              <a:t>Correct - steps </a:t>
            </a:r>
          </a:p>
          <a:p>
            <a:pPr eaLnBrk="1" hangingPunct="1"/>
            <a:r>
              <a:rPr lang="en-GB" sz="1600" b="1" dirty="0"/>
              <a:t>facing work activity</a:t>
            </a:r>
          </a:p>
          <a:p>
            <a:pPr eaLnBrk="1" hangingPunct="1"/>
            <a:endParaRPr lang="en-GB" sz="1600" b="1" dirty="0"/>
          </a:p>
          <a:p>
            <a:pPr eaLnBrk="1" hangingPunct="1"/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63868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001000" cy="720080"/>
          </a:xfrm>
        </p:spPr>
        <p:txBody>
          <a:bodyPr>
            <a:normAutofit/>
          </a:bodyPr>
          <a:lstStyle/>
          <a:p>
            <a:pPr algn="l"/>
            <a:r>
              <a:rPr lang="en-GB" b="1" dirty="0"/>
              <a:t>Working at height: what can go wrong?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6305550" cy="4757142"/>
          </a:xfrm>
        </p:spPr>
        <p:txBody>
          <a:bodyPr>
            <a:normAutofit/>
          </a:bodyPr>
          <a:lstStyle/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Scaffold collapsing.</a:t>
            </a:r>
          </a:p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Persons falling from height.</a:t>
            </a:r>
          </a:p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Items and equipment falling from height.</a:t>
            </a:r>
          </a:p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Contact with low or sharp parts of the structure i.e. ends of scaffold poles, exposed bolt threads, etc.</a:t>
            </a:r>
          </a:p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Ladder collapsing or falling.</a:t>
            </a:r>
          </a:p>
          <a:p>
            <a:pPr marL="285750" indent="-285750"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Fall from the access ladder.</a:t>
            </a:r>
          </a:p>
          <a:p>
            <a:pPr>
              <a:spcAft>
                <a:spcPts val="1000"/>
              </a:spcAft>
              <a:defRPr/>
            </a:pPr>
            <a:endParaRPr lang="en-GB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9"/>
          <a:stretch/>
        </p:blipFill>
        <p:spPr bwMode="auto">
          <a:xfrm>
            <a:off x="6762750" y="1194681"/>
            <a:ext cx="1421559" cy="263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r="15333"/>
          <a:stretch/>
        </p:blipFill>
        <p:spPr bwMode="auto">
          <a:xfrm>
            <a:off x="7029450" y="4041886"/>
            <a:ext cx="1428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80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</TotalTime>
  <Words>690</Words>
  <Application>Microsoft Office PowerPoint</Application>
  <PresentationFormat>On-screen Show (4:3)</PresentationFormat>
  <Paragraphs>88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Grande</vt:lpstr>
      <vt:lpstr>Symbol</vt:lpstr>
      <vt:lpstr>Times New Roman</vt:lpstr>
      <vt:lpstr>Default Design</vt:lpstr>
      <vt:lpstr>PowerPoint 2: Working at height</vt:lpstr>
      <vt:lpstr>Working at height</vt:lpstr>
      <vt:lpstr>Collective and personal protection</vt:lpstr>
      <vt:lpstr>Types of access equipment </vt:lpstr>
      <vt:lpstr>Access equipment</vt:lpstr>
      <vt:lpstr>Access equipment</vt:lpstr>
      <vt:lpstr>Working at height: ladders</vt:lpstr>
      <vt:lpstr> Ladders </vt:lpstr>
      <vt:lpstr>Working at height: what can go wrong?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112 : Storage and platforms</dc:title>
  <cp:lastModifiedBy>Linda Mellor</cp:lastModifiedBy>
  <cp:revision>18</cp:revision>
  <dcterms:created xsi:type="dcterms:W3CDTF">2013-05-28T00:38:54Z</dcterms:created>
  <dcterms:modified xsi:type="dcterms:W3CDTF">2021-05-13T12:25:35Z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