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3"/>
  </p:notesMasterIdLst>
  <p:handoutMasterIdLst>
    <p:handoutMasterId r:id="rId14"/>
  </p:handoutMasterIdLst>
  <p:sldIdLst>
    <p:sldId id="256" r:id="rId5"/>
    <p:sldId id="343" r:id="rId6"/>
    <p:sldId id="344" r:id="rId7"/>
    <p:sldId id="346" r:id="rId8"/>
    <p:sldId id="348" r:id="rId9"/>
    <p:sldId id="351" r:id="rId10"/>
    <p:sldId id="352" r:id="rId11"/>
    <p:sldId id="267" r:id="rId12"/>
  </p:sldIdLst>
  <p:sldSz cx="9144000" cy="6858000" type="screen4x3"/>
  <p:notesSz cx="6858000" cy="9144000"/>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mon Dixon - NFRC" initials="SD-N" lastIdx="3" clrIdx="0">
    <p:extLst>
      <p:ext uri="{19B8F6BF-5375-455C-9EA6-DF929625EA0E}">
        <p15:presenceInfo xmlns:p15="http://schemas.microsoft.com/office/powerpoint/2012/main" userId="S::simondixon@nfrc.co.uk::23172875-84e1-4f3a-ab6f-9a6e8bfe904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692B1C-4B97-4611-B6EA-30F5C4AE376A}" v="2" dt="2020-08-25T09:39:28.0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544"/>
    <p:restoredTop sz="93172" autoAdjust="0"/>
  </p:normalViewPr>
  <p:slideViewPr>
    <p:cSldViewPr showGuides="1">
      <p:cViewPr varScale="1">
        <p:scale>
          <a:sx n="67" d="100"/>
          <a:sy n="67" d="100"/>
        </p:scale>
        <p:origin x="556"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mon Dixon - NFRC" userId="23172875-84e1-4f3a-ab6f-9a6e8bfe9041" providerId="ADAL" clId="{A6692B1C-4B97-4611-B6EA-30F5C4AE376A}"/>
    <pc:docChg chg="custSel modSld">
      <pc:chgData name="Simon Dixon - NFRC" userId="23172875-84e1-4f3a-ab6f-9a6e8bfe9041" providerId="ADAL" clId="{A6692B1C-4B97-4611-B6EA-30F5C4AE376A}" dt="2020-08-25T09:39:28.080" v="4"/>
      <pc:docMkLst>
        <pc:docMk/>
      </pc:docMkLst>
      <pc:sldChg chg="addCm modCm">
        <pc:chgData name="Simon Dixon - NFRC" userId="23172875-84e1-4f3a-ab6f-9a6e8bfe9041" providerId="ADAL" clId="{A6692B1C-4B97-4611-B6EA-30F5C4AE376A}" dt="2020-08-25T09:38:57.287" v="2"/>
        <pc:sldMkLst>
          <pc:docMk/>
          <pc:sldMk cId="3844158110" sldId="347"/>
        </pc:sldMkLst>
      </pc:sldChg>
      <pc:sldChg chg="addCm modCm">
        <pc:chgData name="Simon Dixon - NFRC" userId="23172875-84e1-4f3a-ab6f-9a6e8bfe9041" providerId="ADAL" clId="{A6692B1C-4B97-4611-B6EA-30F5C4AE376A}" dt="2020-08-25T09:39:28.080" v="4"/>
        <pc:sldMkLst>
          <pc:docMk/>
          <pc:sldMk cId="3846075492" sldId="34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6C5A235-6463-4A58-9198-72241D34E1F2}" type="slidenum">
              <a:rPr lang="en-GB" smtClean="0"/>
              <a:t>2</a:t>
            </a:fld>
            <a:endParaRPr lang="en-GB"/>
          </a:p>
        </p:txBody>
      </p:sp>
    </p:spTree>
    <p:extLst>
      <p:ext uri="{BB962C8B-B14F-4D97-AF65-F5344CB8AC3E}">
        <p14:creationId xmlns:p14="http://schemas.microsoft.com/office/powerpoint/2010/main" val="177478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6C5A235-6463-4A58-9198-72241D34E1F2}" type="slidenum">
              <a:rPr lang="en-GB" smtClean="0"/>
              <a:t>6</a:t>
            </a:fld>
            <a:endParaRPr lang="en-GB"/>
          </a:p>
        </p:txBody>
      </p:sp>
    </p:spTree>
    <p:extLst>
      <p:ext uri="{BB962C8B-B14F-4D97-AF65-F5344CB8AC3E}">
        <p14:creationId xmlns:p14="http://schemas.microsoft.com/office/powerpoint/2010/main" val="7403578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6C5A235-6463-4A58-9198-72241D34E1F2}" type="slidenum">
              <a:rPr lang="en-GB" smtClean="0"/>
              <a:t>7</a:t>
            </a:fld>
            <a:endParaRPr lang="en-GB"/>
          </a:p>
        </p:txBody>
      </p:sp>
    </p:spTree>
    <p:extLst>
      <p:ext uri="{BB962C8B-B14F-4D97-AF65-F5344CB8AC3E}">
        <p14:creationId xmlns:p14="http://schemas.microsoft.com/office/powerpoint/2010/main" val="16964189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F5BEE882-D50A-4E47-B3AA-CEC8FB47685B}" type="datetimeFigureOut">
              <a:rPr lang="en-US" smtClean="0"/>
              <a:t>7/1/2021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428609-9C7E-4C4A-AD29-A6B4785746A6}" type="slidenum">
              <a:rPr lang="en-US" smtClean="0"/>
              <a:t>‹#›</a:t>
            </a:fld>
            <a:endParaRPr lang="en-US"/>
          </a:p>
        </p:txBody>
      </p:sp>
    </p:spTree>
    <p:extLst>
      <p:ext uri="{BB962C8B-B14F-4D97-AF65-F5344CB8AC3E}">
        <p14:creationId xmlns:p14="http://schemas.microsoft.com/office/powerpoint/2010/main" val="11011569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 </a:t>
            </a:r>
            <a:endParaRPr lang="en-US" sz="1200" dirty="0">
              <a:latin typeface="Times New Roman" pitchFamily="-105" charset="0"/>
            </a:endParaRPr>
          </a:p>
          <a:p>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5"/>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54"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r>
              <a:rPr lang="en-GB" sz="6600" dirty="0">
                <a:solidFill>
                  <a:schemeClr val="bg1"/>
                </a:solidFill>
                <a:ea typeface="ＭＳ Ｐゴシック" pitchFamily="-105" charset="-128"/>
                <a:cs typeface="ＭＳ Ｐゴシック" pitchFamily="-105" charset="-128"/>
              </a:rPr>
              <a:t> 1.1</a:t>
            </a:r>
            <a:endParaRPr sz="6600" dirty="0">
              <a:solidFill>
                <a:schemeClr val="bg1"/>
              </a:solidFill>
              <a:ea typeface="ＭＳ Ｐゴシック" pitchFamily="-105" charset="-128"/>
              <a:cs typeface="ＭＳ Ｐゴシック" pitchFamily="-105" charset="-128"/>
            </a:endParaRPr>
          </a:p>
        </p:txBody>
      </p:sp>
      <p:sp>
        <p:nvSpPr>
          <p:cNvPr id="2054" name="TextBox 9"/>
          <p:cNvSpPr txBox="1">
            <a:spLocks noChangeArrowheads="1"/>
          </p:cNvSpPr>
          <p:nvPr/>
        </p:nvSpPr>
        <p:spPr bwMode="auto">
          <a:xfrm>
            <a:off x="723900" y="220613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101: Introduction to the Built Environment</a:t>
            </a:r>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11: </a:t>
            </a:r>
            <a:r>
              <a:rPr lang="en-US" b="1" dirty="0"/>
              <a:t>Install regular-sized natural slate</a:t>
            </a:r>
            <a:endParaRPr lang="en-GB" dirty="0">
              <a:ea typeface="ＭＳ Ｐゴシック" pitchFamily="-105" charset="-128"/>
              <a:cs typeface="ＭＳ Ｐゴシック" pitchFamily="-105" charset="-128"/>
            </a:endParaRPr>
          </a:p>
        </p:txBody>
      </p:sp>
      <p:sp>
        <p:nvSpPr>
          <p:cNvPr id="5" name="TextBox 9">
            <a:extLst>
              <a:ext uri="{FF2B5EF4-FFF2-40B4-BE49-F238E27FC236}">
                <a16:creationId xmlns:a16="http://schemas.microsoft.com/office/drawing/2014/main" id="{4175AF00-9432-4E5F-B736-B425695CA722}"/>
              </a:ext>
            </a:extLst>
          </p:cNvPr>
          <p:cNvSpPr txBox="1">
            <a:spLocks noChangeArrowheads="1"/>
          </p:cNvSpPr>
          <p:nvPr/>
        </p:nvSpPr>
        <p:spPr bwMode="auto">
          <a:xfrm>
            <a:off x="459432" y="220613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111: Roofing occupations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80728"/>
            <a:ext cx="8229600" cy="576064"/>
          </a:xfrm>
        </p:spPr>
        <p:txBody>
          <a:bodyPr>
            <a:normAutofit/>
          </a:bodyPr>
          <a:lstStyle/>
          <a:p>
            <a:pPr algn="l"/>
            <a:r>
              <a:rPr lang="en-GB" b="1" dirty="0"/>
              <a:t>Bedded verges with slates</a:t>
            </a:r>
          </a:p>
        </p:txBody>
      </p:sp>
      <p:sp>
        <p:nvSpPr>
          <p:cNvPr id="5" name="Content Placeholder 4"/>
          <p:cNvSpPr>
            <a:spLocks noGrp="1"/>
          </p:cNvSpPr>
          <p:nvPr>
            <p:ph idx="1"/>
          </p:nvPr>
        </p:nvSpPr>
        <p:spPr>
          <a:xfrm>
            <a:off x="457200" y="1556792"/>
            <a:ext cx="7287491" cy="4731273"/>
          </a:xfrm>
        </p:spPr>
        <p:txBody>
          <a:bodyPr>
            <a:normAutofit/>
          </a:bodyPr>
          <a:lstStyle/>
          <a:p>
            <a:pPr marL="285750" indent="-285750">
              <a:buClr>
                <a:srgbClr val="0077E3"/>
              </a:buClr>
              <a:buFont typeface="Arial" panose="020B0604020202020204" pitchFamily="34" charset="0"/>
              <a:buChar char="•"/>
            </a:pPr>
            <a:r>
              <a:rPr lang="en-GB" dirty="0"/>
              <a:t>Slate widths – min. requirement</a:t>
            </a:r>
          </a:p>
          <a:p>
            <a:pPr marL="285750" indent="-285750">
              <a:buClr>
                <a:srgbClr val="0077E3"/>
              </a:buClr>
              <a:buFont typeface="Arial" panose="020B0604020202020204" pitchFamily="34" charset="0"/>
              <a:buChar char="•"/>
            </a:pPr>
            <a:r>
              <a:rPr lang="en-GB" dirty="0"/>
              <a:t>Undercloak</a:t>
            </a:r>
          </a:p>
          <a:p>
            <a:pPr marL="285750" indent="-285750">
              <a:buClr>
                <a:srgbClr val="0077E3"/>
              </a:buClr>
              <a:buFont typeface="Arial" panose="020B0604020202020204" pitchFamily="34" charset="0"/>
              <a:buChar char="•"/>
            </a:pPr>
            <a:r>
              <a:rPr lang="en-GB" dirty="0"/>
              <a:t>Course sequence</a:t>
            </a:r>
          </a:p>
          <a:p>
            <a:pPr marL="285750" indent="-285750">
              <a:buClr>
                <a:srgbClr val="0077E3"/>
              </a:buClr>
              <a:buFont typeface="Arial" panose="020B0604020202020204" pitchFamily="34" charset="0"/>
              <a:buChar char="•"/>
            </a:pPr>
            <a:r>
              <a:rPr lang="en-GB" dirty="0"/>
              <a:t>Overhang requirement</a:t>
            </a:r>
          </a:p>
          <a:p>
            <a:pPr marL="285750" indent="-285750">
              <a:buClr>
                <a:srgbClr val="0077E3"/>
              </a:buClr>
              <a:buFont typeface="Arial" panose="020B0604020202020204" pitchFamily="34" charset="0"/>
              <a:buChar char="•"/>
            </a:pPr>
            <a:r>
              <a:rPr lang="en-GB" dirty="0"/>
              <a:t>Bedding and pointing</a:t>
            </a:r>
          </a:p>
          <a:p>
            <a:pPr marL="285750" indent="-285750">
              <a:buClr>
                <a:srgbClr val="0077E3"/>
              </a:buClr>
              <a:buFont typeface="Arial" panose="020B0604020202020204" pitchFamily="34" charset="0"/>
              <a:buChar char="•"/>
            </a:pPr>
            <a:r>
              <a:rPr lang="en-GB" dirty="0"/>
              <a:t>Fixings – min. requirements</a:t>
            </a:r>
          </a:p>
          <a:p>
            <a:pPr marL="285750" indent="-285750">
              <a:buClr>
                <a:srgbClr val="0077E3"/>
              </a:buClr>
              <a:buFont typeface="Arial" panose="020B0604020202020204" pitchFamily="34" charset="0"/>
              <a:buChar char="•"/>
            </a:pPr>
            <a:r>
              <a:rPr lang="en-GB" dirty="0"/>
              <a:t>Health and safety procedures</a:t>
            </a:r>
          </a:p>
        </p:txBody>
      </p:sp>
      <p:pic>
        <p:nvPicPr>
          <p:cNvPr id="3" name="Picture 2" descr="Chart, diagram&#10;&#10;Description automatically generated">
            <a:extLst>
              <a:ext uri="{FF2B5EF4-FFF2-40B4-BE49-F238E27FC236}">
                <a16:creationId xmlns:a16="http://schemas.microsoft.com/office/drawing/2014/main" id="{0576EE85-6CD5-4E6C-8526-3553CA85081E}"/>
              </a:ext>
            </a:extLst>
          </p:cNvPr>
          <p:cNvPicPr>
            <a:picLocks noChangeAspect="1"/>
          </p:cNvPicPr>
          <p:nvPr/>
        </p:nvPicPr>
        <p:blipFill rotWithShape="1">
          <a:blip r:embed="rId3"/>
          <a:srcRect l="24321" b="16335"/>
          <a:stretch/>
        </p:blipFill>
        <p:spPr>
          <a:xfrm>
            <a:off x="4427983" y="1358336"/>
            <a:ext cx="4536505" cy="4622052"/>
          </a:xfrm>
          <a:prstGeom prst="rect">
            <a:avLst/>
          </a:prstGeom>
        </p:spPr>
      </p:pic>
    </p:spTree>
    <p:extLst>
      <p:ext uri="{BB962C8B-B14F-4D97-AF65-F5344CB8AC3E}">
        <p14:creationId xmlns:p14="http://schemas.microsoft.com/office/powerpoint/2010/main" val="262334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052736"/>
            <a:ext cx="8229600" cy="720080"/>
          </a:xfrm>
        </p:spPr>
        <p:txBody>
          <a:bodyPr>
            <a:normAutofit/>
          </a:bodyPr>
          <a:lstStyle/>
          <a:p>
            <a:pPr algn="l"/>
            <a:r>
              <a:rPr lang="en-GB" b="1" dirty="0"/>
              <a:t>Slate verges</a:t>
            </a:r>
          </a:p>
        </p:txBody>
      </p:sp>
      <p:sp>
        <p:nvSpPr>
          <p:cNvPr id="5" name="Content Placeholder 4"/>
          <p:cNvSpPr>
            <a:spLocks noGrp="1"/>
          </p:cNvSpPr>
          <p:nvPr>
            <p:ph idx="1"/>
          </p:nvPr>
        </p:nvSpPr>
        <p:spPr>
          <a:xfrm>
            <a:off x="457200" y="1749068"/>
            <a:ext cx="7287491" cy="4344144"/>
          </a:xfrm>
        </p:spPr>
        <p:txBody>
          <a:bodyPr>
            <a:normAutofit/>
          </a:bodyPr>
          <a:lstStyle/>
          <a:p>
            <a:pPr marL="0" indent="0">
              <a:buNone/>
            </a:pPr>
            <a:r>
              <a:rPr lang="en-GB" dirty="0"/>
              <a:t>Official standards: BS 8000-6: Verges</a:t>
            </a:r>
          </a:p>
          <a:p>
            <a:r>
              <a:rPr lang="en-GB" dirty="0"/>
              <a:t>All verge slates should be mechanically fixed in accordance with BS 5534.</a:t>
            </a:r>
          </a:p>
          <a:p>
            <a:r>
              <a:rPr lang="en-GB" dirty="0"/>
              <a:t>Slates should be laid nominal half bond for single size slating, using extra-wide slates where necessary.</a:t>
            </a:r>
          </a:p>
          <a:p>
            <a:r>
              <a:rPr lang="en-GB" dirty="0"/>
              <a:t>A combination of slate widths should be used at verges to enable the bond to be achieved. Slate-and-a-half slates may be used where available. To avoid the risk of thin narrow slates breaking or becoming detached, the combination of slate sizes should not include slates less than 150mm wide.</a:t>
            </a:r>
          </a:p>
          <a:p>
            <a:pPr marL="0" indent="0">
              <a:buNone/>
            </a:pPr>
            <a:endParaRPr lang="en-GB" sz="1600" dirty="0"/>
          </a:p>
        </p:txBody>
      </p:sp>
    </p:spTree>
    <p:extLst>
      <p:ext uri="{BB962C8B-B14F-4D97-AF65-F5344CB8AC3E}">
        <p14:creationId xmlns:p14="http://schemas.microsoft.com/office/powerpoint/2010/main" val="2363245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80728"/>
            <a:ext cx="8229600" cy="648072"/>
          </a:xfrm>
        </p:spPr>
        <p:txBody>
          <a:bodyPr>
            <a:normAutofit/>
          </a:bodyPr>
          <a:lstStyle/>
          <a:p>
            <a:pPr algn="l"/>
            <a:r>
              <a:rPr lang="en-GB" b="1" dirty="0"/>
              <a:t>Mortar finishes – verges</a:t>
            </a:r>
          </a:p>
        </p:txBody>
      </p:sp>
      <p:sp>
        <p:nvSpPr>
          <p:cNvPr id="5" name="Content Placeholder 4"/>
          <p:cNvSpPr>
            <a:spLocks noGrp="1"/>
          </p:cNvSpPr>
          <p:nvPr>
            <p:ph idx="1"/>
          </p:nvPr>
        </p:nvSpPr>
        <p:spPr>
          <a:xfrm>
            <a:off x="457200" y="2132856"/>
            <a:ext cx="7287491" cy="4344144"/>
          </a:xfrm>
        </p:spPr>
        <p:txBody>
          <a:bodyPr>
            <a:normAutofit/>
          </a:bodyPr>
          <a:lstStyle/>
          <a:p>
            <a:pPr>
              <a:buClr>
                <a:srgbClr val="0077E3"/>
              </a:buClr>
            </a:pPr>
            <a:r>
              <a:rPr lang="en-GB" dirty="0"/>
              <a:t>Official standards: BS 8000-6: Verges</a:t>
            </a:r>
          </a:p>
          <a:p>
            <a:pPr marL="342900" indent="-342900">
              <a:buClr>
                <a:srgbClr val="0077E3"/>
              </a:buClr>
              <a:buFont typeface="Arial" panose="020B0604020202020204" pitchFamily="34" charset="0"/>
              <a:buChar char="•"/>
            </a:pPr>
            <a:r>
              <a:rPr lang="en-GB" dirty="0"/>
              <a:t>A 100mm wide bed of fully compressed mortar width should be laid onto the undercloak. </a:t>
            </a:r>
          </a:p>
          <a:p>
            <a:pPr marL="342900" indent="-342900">
              <a:buClr>
                <a:srgbClr val="0077E3"/>
              </a:buClr>
              <a:buFont typeface="Arial" panose="020B0604020202020204" pitchFamily="34" charset="0"/>
              <a:buChar char="•"/>
            </a:pPr>
            <a:r>
              <a:rPr lang="en-GB" dirty="0"/>
              <a:t>Slates should be bedded solidly and edges finished neatly.</a:t>
            </a:r>
          </a:p>
          <a:p>
            <a:pPr marL="342900" indent="-342900">
              <a:buClr>
                <a:srgbClr val="0077E3"/>
              </a:buClr>
              <a:buFont typeface="Arial" panose="020B0604020202020204" pitchFamily="34" charset="0"/>
              <a:buChar char="•"/>
            </a:pPr>
            <a:r>
              <a:rPr lang="en-GB" dirty="0"/>
              <a:t>The mortar bed should be firm enough to withstand the vibrations of nailing slates or the pressure applied as a result of mechanical fixings.</a:t>
            </a:r>
          </a:p>
          <a:p>
            <a:pPr marL="0" indent="0">
              <a:buNone/>
            </a:pPr>
            <a:endParaRPr lang="en-GB" sz="1600" i="1" dirty="0"/>
          </a:p>
        </p:txBody>
      </p:sp>
    </p:spTree>
    <p:extLst>
      <p:ext uri="{BB962C8B-B14F-4D97-AF65-F5344CB8AC3E}">
        <p14:creationId xmlns:p14="http://schemas.microsoft.com/office/powerpoint/2010/main" val="3229685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80728"/>
            <a:ext cx="8229600" cy="792088"/>
          </a:xfrm>
        </p:spPr>
        <p:txBody>
          <a:bodyPr>
            <a:normAutofit/>
          </a:bodyPr>
          <a:lstStyle/>
          <a:p>
            <a:pPr algn="l"/>
            <a:r>
              <a:rPr lang="en-GB" b="1" dirty="0"/>
              <a:t>Dry verges</a:t>
            </a:r>
          </a:p>
        </p:txBody>
      </p:sp>
      <p:sp>
        <p:nvSpPr>
          <p:cNvPr id="5" name="Content Placeholder 4"/>
          <p:cNvSpPr>
            <a:spLocks noGrp="1"/>
          </p:cNvSpPr>
          <p:nvPr>
            <p:ph idx="1"/>
          </p:nvPr>
        </p:nvSpPr>
        <p:spPr>
          <a:xfrm>
            <a:off x="457200" y="1556792"/>
            <a:ext cx="7287491" cy="4920208"/>
          </a:xfrm>
        </p:spPr>
        <p:txBody>
          <a:bodyPr>
            <a:normAutofit/>
          </a:bodyPr>
          <a:lstStyle/>
          <a:p>
            <a:pPr marL="0" indent="0">
              <a:buNone/>
            </a:pPr>
            <a:r>
              <a:rPr lang="en-GB" dirty="0"/>
              <a:t>Official standards: BS 8000-6: Verges</a:t>
            </a:r>
          </a:p>
          <a:p>
            <a:pPr marL="342900" indent="-342900">
              <a:buClr>
                <a:srgbClr val="0077E3"/>
              </a:buClr>
              <a:buFont typeface="Arial" panose="020B0604020202020204" pitchFamily="34" charset="0"/>
              <a:buChar char="•"/>
            </a:pPr>
            <a:r>
              <a:rPr lang="en-GB" dirty="0"/>
              <a:t>Dry verge systems should be installed to conform to the manufacturer’s site-work instructions.</a:t>
            </a:r>
          </a:p>
          <a:p>
            <a:pPr marL="342900" indent="-342900">
              <a:buClr>
                <a:srgbClr val="0077E3"/>
              </a:buClr>
              <a:buFont typeface="Arial" panose="020B0604020202020204" pitchFamily="34" charset="0"/>
              <a:buChar char="•"/>
            </a:pPr>
            <a:r>
              <a:rPr lang="en-GB" dirty="0"/>
              <a:t>Where proprietary dry verge systems are specified, any special verge details recommended by the manufacturer should be used.</a:t>
            </a:r>
          </a:p>
        </p:txBody>
      </p:sp>
    </p:spTree>
    <p:extLst>
      <p:ext uri="{BB962C8B-B14F-4D97-AF65-F5344CB8AC3E}">
        <p14:creationId xmlns:p14="http://schemas.microsoft.com/office/powerpoint/2010/main" val="2435772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GB" b="1" dirty="0"/>
              <a:t>Top edge slates</a:t>
            </a:r>
          </a:p>
        </p:txBody>
      </p:sp>
      <p:sp>
        <p:nvSpPr>
          <p:cNvPr id="5" name="Content Placeholder 4"/>
          <p:cNvSpPr>
            <a:spLocks noGrp="1"/>
          </p:cNvSpPr>
          <p:nvPr>
            <p:ph idx="1"/>
          </p:nvPr>
        </p:nvSpPr>
        <p:spPr>
          <a:xfrm>
            <a:off x="457200" y="1556792"/>
            <a:ext cx="7287491" cy="4466140"/>
          </a:xfrm>
        </p:spPr>
        <p:txBody>
          <a:bodyPr>
            <a:normAutofit/>
          </a:bodyPr>
          <a:lstStyle/>
          <a:p>
            <a:pPr marL="0" lvl="0" indent="0">
              <a:buNone/>
            </a:pPr>
            <a:r>
              <a:rPr lang="en-GB" sz="1800" dirty="0">
                <a:solidFill>
                  <a:prstClr val="black"/>
                </a:solidFill>
              </a:rPr>
              <a:t>Slates do not have nibs so they can be finished tight with the top edge.</a:t>
            </a:r>
          </a:p>
          <a:p>
            <a:pPr marL="0" lvl="0" indent="0">
              <a:buNone/>
            </a:pPr>
            <a:r>
              <a:rPr lang="en-GB" sz="1800" dirty="0">
                <a:solidFill>
                  <a:prstClr val="black"/>
                </a:solidFill>
              </a:rPr>
              <a:t>Two </a:t>
            </a:r>
            <a:br>
              <a:rPr lang="en-GB" sz="1800" dirty="0">
                <a:solidFill>
                  <a:prstClr val="black"/>
                </a:solidFill>
              </a:rPr>
            </a:br>
            <a:r>
              <a:rPr lang="en-GB" sz="1800" dirty="0">
                <a:solidFill>
                  <a:prstClr val="black"/>
                </a:solidFill>
              </a:rPr>
              <a:t>methods</a:t>
            </a:r>
          </a:p>
          <a:p>
            <a:pPr>
              <a:buFont typeface="Arial" panose="020B0604020202020204" pitchFamily="34" charset="0"/>
              <a:buChar char="•"/>
            </a:pPr>
            <a:endParaRPr lang="en-GB" sz="1600" dirty="0"/>
          </a:p>
          <a:p>
            <a:pPr>
              <a:buFont typeface="Arial" panose="020B0604020202020204" pitchFamily="34" charset="0"/>
              <a:buChar char="•"/>
            </a:pPr>
            <a:endParaRPr lang="en-GB" sz="1600" dirty="0"/>
          </a:p>
        </p:txBody>
      </p:sp>
      <p:pic>
        <p:nvPicPr>
          <p:cNvPr id="3" name="Picture 2" descr="Diagram&#10;&#10;Description automatically generated">
            <a:extLst>
              <a:ext uri="{FF2B5EF4-FFF2-40B4-BE49-F238E27FC236}">
                <a16:creationId xmlns:a16="http://schemas.microsoft.com/office/drawing/2014/main" id="{79765F22-B3E6-4172-8836-D2F03BB06DF2}"/>
              </a:ext>
            </a:extLst>
          </p:cNvPr>
          <p:cNvPicPr>
            <a:picLocks noChangeAspect="1"/>
          </p:cNvPicPr>
          <p:nvPr/>
        </p:nvPicPr>
        <p:blipFill rotWithShape="1">
          <a:blip r:embed="rId3"/>
          <a:srcRect l="5605" r="5605" b="30081"/>
          <a:stretch/>
        </p:blipFill>
        <p:spPr>
          <a:xfrm>
            <a:off x="1979712" y="2463342"/>
            <a:ext cx="5399439" cy="3384376"/>
          </a:xfrm>
          <a:prstGeom prst="rect">
            <a:avLst/>
          </a:prstGeom>
        </p:spPr>
      </p:pic>
    </p:spTree>
    <p:extLst>
      <p:ext uri="{BB962C8B-B14F-4D97-AF65-F5344CB8AC3E}">
        <p14:creationId xmlns:p14="http://schemas.microsoft.com/office/powerpoint/2010/main" val="2693810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GB" b="1" dirty="0"/>
              <a:t>Top edge slates</a:t>
            </a:r>
          </a:p>
        </p:txBody>
      </p:sp>
      <p:sp>
        <p:nvSpPr>
          <p:cNvPr id="5" name="Content Placeholder 4"/>
          <p:cNvSpPr>
            <a:spLocks noGrp="1"/>
          </p:cNvSpPr>
          <p:nvPr>
            <p:ph idx="1"/>
          </p:nvPr>
        </p:nvSpPr>
        <p:spPr>
          <a:xfrm>
            <a:off x="457200" y="1844824"/>
            <a:ext cx="7287491" cy="4178108"/>
          </a:xfrm>
        </p:spPr>
        <p:txBody>
          <a:bodyPr>
            <a:normAutofit/>
          </a:bodyPr>
          <a:lstStyle/>
          <a:p>
            <a:pPr marL="0" lvl="0" indent="0">
              <a:buNone/>
            </a:pPr>
            <a:r>
              <a:rPr lang="en-GB" b="1" dirty="0">
                <a:solidFill>
                  <a:prstClr val="black"/>
                </a:solidFill>
              </a:rPr>
              <a:t>How do these two methods help prevent uplift?</a:t>
            </a:r>
          </a:p>
          <a:p>
            <a:pPr marL="285750" lvl="0" indent="-285750">
              <a:buClr>
                <a:srgbClr val="0077E3"/>
              </a:buClr>
              <a:buFont typeface="Arial" panose="020B0604020202020204" pitchFamily="34" charset="0"/>
              <a:buChar char="•"/>
            </a:pPr>
            <a:r>
              <a:rPr lang="en-GB" dirty="0">
                <a:solidFill>
                  <a:prstClr val="black"/>
                </a:solidFill>
              </a:rPr>
              <a:t>Mortar bedded.</a:t>
            </a:r>
          </a:p>
          <a:p>
            <a:pPr marL="285750" lvl="0" indent="-285750">
              <a:buClr>
                <a:srgbClr val="0077E3"/>
              </a:buClr>
              <a:buFont typeface="Arial" panose="020B0604020202020204" pitchFamily="34" charset="0"/>
              <a:buChar char="•"/>
            </a:pPr>
            <a:r>
              <a:rPr lang="en-GB" dirty="0">
                <a:solidFill>
                  <a:prstClr val="black"/>
                </a:solidFill>
              </a:rPr>
              <a:t>Thicker batten supports the heads of top slates and prevents the tails lifting.</a:t>
            </a:r>
          </a:p>
          <a:p>
            <a:pPr marL="0" lvl="0" indent="0">
              <a:buNone/>
            </a:pPr>
            <a:r>
              <a:rPr lang="en-GB" b="1" dirty="0">
                <a:solidFill>
                  <a:prstClr val="black"/>
                </a:solidFill>
              </a:rPr>
              <a:t>What else can be done if the wind resistance needs to be  increased?</a:t>
            </a:r>
          </a:p>
          <a:p>
            <a:pPr marL="0" lvl="0" indent="0">
              <a:buNone/>
            </a:pPr>
            <a:r>
              <a:rPr lang="en-GB" dirty="0">
                <a:solidFill>
                  <a:prstClr val="black"/>
                </a:solidFill>
              </a:rPr>
              <a:t>Two courses of short slates can be provided on double battens to reduce the length of the top course.</a:t>
            </a:r>
          </a:p>
          <a:p>
            <a:pPr>
              <a:buFont typeface="Arial" panose="020B0604020202020204" pitchFamily="34" charset="0"/>
              <a:buChar char="•"/>
            </a:pPr>
            <a:endParaRPr lang="en-GB" sz="1600" dirty="0"/>
          </a:p>
          <a:p>
            <a:pPr>
              <a:buFont typeface="Arial" panose="020B0604020202020204" pitchFamily="34" charset="0"/>
              <a:buChar char="•"/>
            </a:pPr>
            <a:endParaRPr lang="en-GB" sz="1600" dirty="0"/>
          </a:p>
        </p:txBody>
      </p:sp>
    </p:spTree>
    <p:extLst>
      <p:ext uri="{BB962C8B-B14F-4D97-AF65-F5344CB8AC3E}">
        <p14:creationId xmlns:p14="http://schemas.microsoft.com/office/powerpoint/2010/main" val="1730981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0F53B212927044AA6183A8C6980CAA" ma:contentTypeVersion="6" ma:contentTypeDescription="Create a new document." ma:contentTypeScope="" ma:versionID="6d8fd973004ed86d7ba9f8e7a1daa516">
  <xsd:schema xmlns:xsd="http://www.w3.org/2001/XMLSchema" xmlns:xs="http://www.w3.org/2001/XMLSchema" xmlns:p="http://schemas.microsoft.com/office/2006/metadata/properties" xmlns:ns2="1c5831b9-66da-4f16-a409-834213ecdb8e" xmlns:ns3="7d91badd-8922-4db1-9652-4fbca8a6b7df" targetNamespace="http://schemas.microsoft.com/office/2006/metadata/properties" ma:root="true" ma:fieldsID="c87b6c94211ad6040e8d5e3341244e41" ns2:_="" ns3:_="">
    <xsd:import namespace="1c5831b9-66da-4f16-a409-834213ecdb8e"/>
    <xsd:import namespace="7d91badd-8922-4db1-9652-4fbca8a6b7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5831b9-66da-4f16-a409-834213ecdb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91badd-8922-4db1-9652-4fbca8a6b7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980B000-6044-4A60-BEFB-4CCD130D49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5831b9-66da-4f16-a409-834213ecdb8e"/>
    <ds:schemaRef ds:uri="7d91badd-8922-4db1-9652-4fbca8a6b7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1036693-0DAE-48A3-A42A-8F3FD82F9C74}">
  <ds:schemaRefs>
    <ds:schemaRef ds:uri="http://schemas.microsoft.com/sharepoint/v3/contenttype/forms"/>
  </ds:schemaRefs>
</ds:datastoreItem>
</file>

<file path=customXml/itemProps3.xml><?xml version="1.0" encoding="utf-8"?>
<ds:datastoreItem xmlns:ds="http://schemas.openxmlformats.org/officeDocument/2006/customXml" ds:itemID="{A5CCB350-B76C-41FC-AE69-633CA55F79C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1093</TotalTime>
  <Words>339</Words>
  <Application>Microsoft Office PowerPoint</Application>
  <PresentationFormat>On-screen Show (4:3)</PresentationFormat>
  <Paragraphs>42</Paragraphs>
  <Slides>8</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Lucida Grande</vt:lpstr>
      <vt:lpstr>Times New Roman</vt:lpstr>
      <vt:lpstr>Default Design</vt:lpstr>
      <vt:lpstr>PowerPoint 11: Install regular-sized natural slate</vt:lpstr>
      <vt:lpstr>Bedded verges with slates</vt:lpstr>
      <vt:lpstr>Slate verges</vt:lpstr>
      <vt:lpstr>Mortar finishes – verges</vt:lpstr>
      <vt:lpstr>Dry verges</vt:lpstr>
      <vt:lpstr>Top edge slates</vt:lpstr>
      <vt:lpstr>Top edge slates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Install regular sized natural slate</dc:title>
  <cp:lastModifiedBy>Fiona Freel</cp:lastModifiedBy>
  <cp:revision>17</cp:revision>
  <dcterms:created xsi:type="dcterms:W3CDTF">2013-05-28T00:38:54Z</dcterms:created>
  <dcterms:modified xsi:type="dcterms:W3CDTF">2021-07-01T13:33:38Z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0x010100BF0F53B212927044AA6183A8C6980CAA</vt:lpwstr>
  </property>
</Properties>
</file>