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2"/>
  </p:notesMasterIdLst>
  <p:handoutMasterIdLst>
    <p:handoutMasterId r:id="rId13"/>
  </p:handoutMasterIdLst>
  <p:sldIdLst>
    <p:sldId id="256" r:id="rId5"/>
    <p:sldId id="354" r:id="rId6"/>
    <p:sldId id="355" r:id="rId7"/>
    <p:sldId id="356" r:id="rId8"/>
    <p:sldId id="359" r:id="rId9"/>
    <p:sldId id="360" r:id="rId10"/>
    <p:sldId id="267" r:id="rId11"/>
  </p:sldIdLst>
  <p:sldSz cx="9144000" cy="6858000" type="screen4x3"/>
  <p:notesSz cx="6858000" cy="9144000"/>
  <p:custDataLst>
    <p:tags r:id="rId14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imon Dixon - NFRC" initials="SD-N" lastIdx="2" clrIdx="0">
    <p:extLst>
      <p:ext uri="{19B8F6BF-5375-455C-9EA6-DF929625EA0E}">
        <p15:presenceInfo xmlns:p15="http://schemas.microsoft.com/office/powerpoint/2012/main" userId="S::simondixon@nfrc.co.uk::23172875-84e1-4f3a-ab6f-9a6e8bfe904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525BEB1-874C-40B2-A3B7-085D3BA9C69A}" v="2" dt="2020-08-25T10:27:45.01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4544"/>
    <p:restoredTop sz="93172" autoAdjust="0"/>
  </p:normalViewPr>
  <p:slideViewPr>
    <p:cSldViewPr showGuides="1">
      <p:cViewPr varScale="1">
        <p:scale>
          <a:sx n="57" d="100"/>
          <a:sy n="57" d="100"/>
        </p:scale>
        <p:origin x="882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gs" Target="tags/tag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mon Dixon - NFRC" userId="23172875-84e1-4f3a-ab6f-9a6e8bfe9041" providerId="ADAL" clId="{6525BEB1-874C-40B2-A3B7-085D3BA9C69A}"/>
    <pc:docChg chg="custSel modSld">
      <pc:chgData name="Simon Dixon - NFRC" userId="23172875-84e1-4f3a-ab6f-9a6e8bfe9041" providerId="ADAL" clId="{6525BEB1-874C-40B2-A3B7-085D3BA9C69A}" dt="2020-08-25T10:27:45.016" v="3"/>
      <pc:docMkLst>
        <pc:docMk/>
      </pc:docMkLst>
      <pc:sldChg chg="addCm modCm">
        <pc:chgData name="Simon Dixon - NFRC" userId="23172875-84e1-4f3a-ab6f-9a6e8bfe9041" providerId="ADAL" clId="{6525BEB1-874C-40B2-A3B7-085D3BA9C69A}" dt="2020-08-25T10:27:11.333" v="1"/>
        <pc:sldMkLst>
          <pc:docMk/>
          <pc:sldMk cId="519572813" sldId="356"/>
        </pc:sldMkLst>
      </pc:sldChg>
      <pc:sldChg chg="addCm modCm">
        <pc:chgData name="Simon Dixon - NFRC" userId="23172875-84e1-4f3a-ab6f-9a6e8bfe9041" providerId="ADAL" clId="{6525BEB1-874C-40B2-A3B7-085D3BA9C69A}" dt="2020-08-25T10:27:45.016" v="3"/>
        <pc:sldMkLst>
          <pc:docMk/>
          <pc:sldMk cId="2427014248" sldId="360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5/25/2021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5A235-6463-4A58-9198-72241D34E1F2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98315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5A235-6463-4A58-9198-72241D34E1F2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48922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5A235-6463-4A58-9198-72241D34E1F2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58864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5A235-6463-4A58-9198-72241D34E1F2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35829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5A235-6463-4A58-9198-72241D34E1F2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82142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EE882-D50A-4E47-B3AA-CEC8FB47685B}" type="datetimeFigureOut">
              <a:rPr lang="en-US" smtClean="0"/>
              <a:t>5/25/2021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28609-9C7E-4C4A-AD29-A6B4785746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579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emf"/><Relationship Id="rId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Copyright © 2021 City and Guilds of London Institute. All rights reserved.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of 7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Foundation in 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Construction and Building Services Engineering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4" r:id="rId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5.jpe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sz="6600" dirty="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PowerPoint presentation</a:t>
            </a:r>
            <a:r>
              <a:rPr lang="en-GB" sz="6600" dirty="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 1.1</a:t>
            </a:r>
            <a:endParaRPr sz="6600" dirty="0">
              <a:solidFill>
                <a:schemeClr val="bg1"/>
              </a:solidFill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723900" y="2206136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en-GB" sz="2400" b="1" dirty="0"/>
              <a:t>Unit 101: Introduction to the Built Environment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PowerPoint 9: </a:t>
            </a:r>
            <a:r>
              <a:rPr lang="en-US" b="1" dirty="0"/>
              <a:t>Install single-lap roof coverings</a:t>
            </a:r>
            <a:endParaRPr lang="en-GB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5" name="TextBox 9">
            <a:extLst>
              <a:ext uri="{FF2B5EF4-FFF2-40B4-BE49-F238E27FC236}">
                <a16:creationId xmlns:a16="http://schemas.microsoft.com/office/drawing/2014/main" id="{4175AF00-9432-4E5F-B736-B425695CA7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9432" y="2206136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en-GB" sz="2400" b="1" dirty="0"/>
              <a:t>Unit 111: Roofing occupations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576064"/>
          </a:xfrm>
        </p:spPr>
        <p:txBody>
          <a:bodyPr>
            <a:normAutofit/>
          </a:bodyPr>
          <a:lstStyle/>
          <a:p>
            <a:pPr algn="l"/>
            <a:r>
              <a:rPr lang="en-GB" b="1" dirty="0"/>
              <a:t>Ridge line – mortar formation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2204864"/>
            <a:ext cx="6875090" cy="4371300"/>
          </a:xfrm>
        </p:spPr>
        <p:txBody>
          <a:bodyPr>
            <a:normAutofit/>
          </a:bodyPr>
          <a:lstStyle/>
          <a:p>
            <a:pPr marL="0" lvl="0" indent="0">
              <a:lnSpc>
                <a:spcPct val="115000"/>
              </a:lnSpc>
              <a:spcAft>
                <a:spcPts val="1000"/>
              </a:spcAft>
              <a:buNone/>
              <a:defRPr/>
            </a:pPr>
            <a:r>
              <a:rPr lang="en-GB" dirty="0"/>
              <a:t>When bedding wet fix ridge tiles it is important to remember the mortar must have the correct consistency and strength.</a:t>
            </a: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None/>
              <a:defRPr/>
            </a:pPr>
            <a:r>
              <a:rPr lang="en-GB" dirty="0"/>
              <a:t>One problem with bedding ridge tiles is that they have a tendency to wander, so striking a line can help to keep them straight, ensure sufficient lap is maintained and will provide a consistent guide for accurate bedding.</a:t>
            </a:r>
          </a:p>
          <a:p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569439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648072"/>
          </a:xfrm>
        </p:spPr>
        <p:txBody>
          <a:bodyPr>
            <a:normAutofit/>
          </a:bodyPr>
          <a:lstStyle/>
          <a:p>
            <a:pPr algn="l"/>
            <a:r>
              <a:rPr lang="en-GB" b="1" dirty="0"/>
              <a:t>Ridge line – mortar formation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556792"/>
            <a:ext cx="5870426" cy="4947364"/>
          </a:xfrm>
        </p:spPr>
        <p:txBody>
          <a:bodyPr>
            <a:normAutofit/>
          </a:bodyPr>
          <a:lstStyle/>
          <a:p>
            <a:pPr marL="0" lvl="0" indent="0">
              <a:lnSpc>
                <a:spcPct val="115000"/>
              </a:lnSpc>
              <a:spcAft>
                <a:spcPts val="1000"/>
              </a:spcAft>
              <a:buNone/>
              <a:defRPr/>
            </a:pPr>
            <a:r>
              <a:rPr lang="en-GB" b="1" dirty="0"/>
              <a:t>Basic technique</a:t>
            </a:r>
          </a:p>
          <a:p>
            <a:pPr marL="514350" lvl="0" indent="-51435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  <a:defRPr/>
            </a:pPr>
            <a:r>
              <a:rPr lang="en-GB" dirty="0"/>
              <a:t>Position the first tile so it is central, with equal lap on to the tiles on both sides and mark the edge with a trowel to provide bedding lines.</a:t>
            </a:r>
          </a:p>
          <a:p>
            <a:pPr marL="514350" lvl="0" indent="-51435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  <a:defRPr/>
            </a:pPr>
            <a:r>
              <a:rPr lang="en-GB" dirty="0"/>
              <a:t>Work the mortar in the bucket or board so you can deliver it in a neat compacted shape, slightly inside the lines.</a:t>
            </a:r>
          </a:p>
          <a:p>
            <a:pPr marL="514350" lvl="0" indent="-51435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  <a:defRPr/>
            </a:pPr>
            <a:r>
              <a:rPr lang="en-GB" dirty="0"/>
              <a:t>Place a full trowel of mortar at the end, press a piece of broken tile onto it and bed on again so the shape is slightly higher than the ridge tile.</a:t>
            </a:r>
          </a:p>
          <a:p>
            <a:endParaRPr lang="en-GB" sz="16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48" t="6529" r="6675" b="15076"/>
          <a:stretch/>
        </p:blipFill>
        <p:spPr>
          <a:xfrm>
            <a:off x="6665081" y="2492896"/>
            <a:ext cx="2005379" cy="278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3881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667906"/>
          </a:xfrm>
        </p:spPr>
        <p:txBody>
          <a:bodyPr>
            <a:normAutofit/>
          </a:bodyPr>
          <a:lstStyle/>
          <a:p>
            <a:pPr algn="l"/>
            <a:r>
              <a:rPr lang="en-GB" b="1" dirty="0"/>
              <a:t>Ridge line – mortar formation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844824"/>
            <a:ext cx="5391150" cy="4731340"/>
          </a:xfrm>
        </p:spPr>
        <p:txBody>
          <a:bodyPr>
            <a:normAutofit/>
          </a:bodyPr>
          <a:lstStyle/>
          <a:p>
            <a:pPr marL="514350" lvl="0" indent="-514350">
              <a:lnSpc>
                <a:spcPct val="115000"/>
              </a:lnSpc>
              <a:spcAft>
                <a:spcPts val="1000"/>
              </a:spcAft>
              <a:buFont typeface="+mj-lt"/>
              <a:buAutoNum type="arabicPeriod" startAt="4"/>
              <a:defRPr/>
            </a:pPr>
            <a:r>
              <a:rPr lang="en-GB" dirty="0"/>
              <a:t>Knock down the ridge tile until the clearance is about 10mm above the roof tiles and is consistent on both sides.</a:t>
            </a:r>
          </a:p>
          <a:p>
            <a:pPr marL="514350" lvl="0" indent="-514350">
              <a:lnSpc>
                <a:spcPct val="115000"/>
              </a:lnSpc>
              <a:spcAft>
                <a:spcPts val="1000"/>
              </a:spcAft>
              <a:buFont typeface="+mj-lt"/>
              <a:buAutoNum type="arabicPeriod" startAt="4"/>
              <a:defRPr/>
            </a:pPr>
            <a:r>
              <a:rPr lang="en-GB" dirty="0"/>
              <a:t>Once you are happy with the first ridge tile, insert a piece of broken tile in readiness for the next mortar joint then fill with a consistent width of about 15mm and place the edge bedding for the next tile.</a:t>
            </a:r>
          </a:p>
          <a:p>
            <a:endParaRPr lang="en-GB" sz="16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255" t="4005" r="5597" b="6388"/>
          <a:stretch/>
        </p:blipFill>
        <p:spPr>
          <a:xfrm>
            <a:off x="6409893" y="1314681"/>
            <a:ext cx="2276907" cy="226695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667" t="6666" r="9101" b="15278"/>
          <a:stretch/>
        </p:blipFill>
        <p:spPr>
          <a:xfrm>
            <a:off x="6392768" y="3789040"/>
            <a:ext cx="2294032" cy="2246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9572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052736"/>
            <a:ext cx="8229600" cy="576064"/>
          </a:xfrm>
        </p:spPr>
        <p:txBody>
          <a:bodyPr>
            <a:normAutofit/>
          </a:bodyPr>
          <a:lstStyle/>
          <a:p>
            <a:pPr algn="l"/>
            <a:r>
              <a:rPr lang="en-GB" b="1" dirty="0"/>
              <a:t>Dry fix ridge systems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77624" y="1772816"/>
            <a:ext cx="7694775" cy="4731340"/>
          </a:xfrm>
        </p:spPr>
        <p:txBody>
          <a:bodyPr>
            <a:normAutofit/>
          </a:bodyPr>
          <a:lstStyle/>
          <a:p>
            <a:pPr marL="0" lvl="0" indent="0">
              <a:lnSpc>
                <a:spcPct val="115000"/>
              </a:lnSpc>
              <a:spcAft>
                <a:spcPts val="1000"/>
              </a:spcAft>
              <a:buNone/>
              <a:defRPr/>
            </a:pPr>
            <a:r>
              <a:rPr lang="en-GB" dirty="0"/>
              <a:t>Installation processes</a:t>
            </a:r>
          </a:p>
          <a:p>
            <a:pPr>
              <a:lnSpc>
                <a:spcPct val="115000"/>
              </a:lnSpc>
              <a:spcAft>
                <a:spcPts val="1000"/>
              </a:spcAft>
              <a:defRPr/>
            </a:pPr>
            <a:r>
              <a:rPr lang="en-GB" dirty="0"/>
              <a:t>Roll-out</a:t>
            </a:r>
          </a:p>
          <a:p>
            <a:pPr>
              <a:lnSpc>
                <a:spcPct val="115000"/>
              </a:lnSpc>
              <a:spcAft>
                <a:spcPts val="1000"/>
              </a:spcAft>
              <a:defRPr/>
            </a:pPr>
            <a:r>
              <a:rPr lang="en-GB" dirty="0"/>
              <a:t>Vented</a:t>
            </a:r>
          </a:p>
          <a:p>
            <a:pPr>
              <a:lnSpc>
                <a:spcPct val="115000"/>
              </a:lnSpc>
              <a:spcAft>
                <a:spcPts val="1000"/>
              </a:spcAft>
              <a:defRPr/>
            </a:pPr>
            <a:r>
              <a:rPr lang="en-GB" dirty="0"/>
              <a:t>Non-ventilation</a:t>
            </a:r>
          </a:p>
          <a:p>
            <a:pPr>
              <a:lnSpc>
                <a:spcPct val="115000"/>
              </a:lnSpc>
              <a:spcAft>
                <a:spcPts val="1000"/>
              </a:spcAft>
              <a:defRPr/>
            </a:pPr>
            <a:r>
              <a:rPr lang="en-GB" dirty="0"/>
              <a:t>Air flow</a:t>
            </a:r>
          </a:p>
          <a:p>
            <a:pPr>
              <a:lnSpc>
                <a:spcPct val="115000"/>
              </a:lnSpc>
              <a:defRPr/>
            </a:pPr>
            <a:r>
              <a:rPr lang="en-US" dirty="0"/>
              <a:t>Practical demonstration from tutor  </a:t>
            </a:r>
          </a:p>
          <a:p>
            <a:pPr>
              <a:lnSpc>
                <a:spcPct val="115000"/>
              </a:lnSpc>
              <a:defRPr/>
            </a:pPr>
            <a:r>
              <a:rPr lang="en-US" dirty="0"/>
              <a:t>Note: always follow manufacturers’ instructions as they </a:t>
            </a:r>
            <a:r>
              <a:rPr lang="en-US"/>
              <a:t>can differ.</a:t>
            </a: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2367756"/>
            <a:ext cx="2133600" cy="212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18678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052736"/>
            <a:ext cx="8229600" cy="504056"/>
          </a:xfrm>
        </p:spPr>
        <p:txBody>
          <a:bodyPr>
            <a:normAutofit/>
          </a:bodyPr>
          <a:lstStyle/>
          <a:p>
            <a:pPr algn="l"/>
            <a:r>
              <a:rPr lang="en-GB" b="1" dirty="0"/>
              <a:t>Ridge ends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765594"/>
            <a:ext cx="7029450" cy="4032448"/>
          </a:xfrm>
        </p:spPr>
        <p:txBody>
          <a:bodyPr>
            <a:normAutofit/>
          </a:bodyPr>
          <a:lstStyle/>
          <a:p>
            <a:pPr marL="0" lvl="0" indent="0">
              <a:lnSpc>
                <a:spcPct val="115000"/>
              </a:lnSpc>
              <a:spcAft>
                <a:spcPts val="1000"/>
              </a:spcAft>
              <a:buNone/>
              <a:defRPr/>
            </a:pPr>
            <a:r>
              <a:rPr lang="en-GB" dirty="0"/>
              <a:t>There are various different methods of finishing ends to the ridge, depending on the system used.</a:t>
            </a: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None/>
              <a:defRPr/>
            </a:pPr>
            <a:r>
              <a:rPr lang="en-GB" dirty="0"/>
              <a:t>How can ridge ends be finished?</a:t>
            </a:r>
          </a:p>
          <a:p>
            <a:pPr marL="285750" lvl="0" indent="-285750">
              <a:lnSpc>
                <a:spcPct val="115000"/>
              </a:lnSpc>
              <a:spcAft>
                <a:spcPts val="1000"/>
              </a:spcAft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en-GB" dirty="0"/>
              <a:t>Bed and point</a:t>
            </a:r>
          </a:p>
          <a:p>
            <a:pPr marL="285750" lvl="0" indent="-285750">
              <a:lnSpc>
                <a:spcPct val="115000"/>
              </a:lnSpc>
              <a:spcAft>
                <a:spcPts val="1000"/>
              </a:spcAft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en-GB" dirty="0"/>
              <a:t>End caps</a:t>
            </a:r>
          </a:p>
          <a:p>
            <a:pPr marL="285750" lvl="0" indent="-285750">
              <a:lnSpc>
                <a:spcPct val="115000"/>
              </a:lnSpc>
              <a:spcAft>
                <a:spcPts val="1000"/>
              </a:spcAft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en-GB" dirty="0"/>
              <a:t>Security fix</a:t>
            </a:r>
          </a:p>
          <a:p>
            <a:pPr marL="285750" lvl="0" indent="-285750">
              <a:lnSpc>
                <a:spcPct val="115000"/>
              </a:lnSpc>
              <a:spcAft>
                <a:spcPts val="1000"/>
              </a:spcAft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en-GB" dirty="0"/>
              <a:t>Block ends</a:t>
            </a:r>
          </a:p>
          <a:p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427014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sz="6000" dirty="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Any questions?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1064</TotalTime>
  <Words>325</Words>
  <Application>Microsoft Office PowerPoint</Application>
  <PresentationFormat>On-screen Show (4:3)</PresentationFormat>
  <Paragraphs>39</Paragraphs>
  <Slides>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Lucida Grande</vt:lpstr>
      <vt:lpstr>Times New Roman</vt:lpstr>
      <vt:lpstr>Default Design</vt:lpstr>
      <vt:lpstr>PowerPoint 9: Install single-lap roof coverings</vt:lpstr>
      <vt:lpstr>Ridge line – mortar formation</vt:lpstr>
      <vt:lpstr>Ridge line – mortar formation</vt:lpstr>
      <vt:lpstr>Ridge line – mortar formation</vt:lpstr>
      <vt:lpstr>Dry fix ridge systems</vt:lpstr>
      <vt:lpstr>Ridge ends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Install single-lap roof coverings</dc:title>
  <cp:lastModifiedBy>Linda Mellor</cp:lastModifiedBy>
  <cp:revision>19</cp:revision>
  <dcterms:created xsi:type="dcterms:W3CDTF">2013-05-28T00:38:54Z</dcterms:created>
  <dcterms:modified xsi:type="dcterms:W3CDTF">2021-05-25T14:00:39Z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