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3"/>
  </p:notesMasterIdLst>
  <p:handoutMasterIdLst>
    <p:handoutMasterId r:id="rId14"/>
  </p:handoutMasterIdLst>
  <p:sldIdLst>
    <p:sldId id="256" r:id="rId5"/>
    <p:sldId id="345" r:id="rId6"/>
    <p:sldId id="346" r:id="rId7"/>
    <p:sldId id="353" r:id="rId8"/>
    <p:sldId id="354" r:id="rId9"/>
    <p:sldId id="356" r:id="rId10"/>
    <p:sldId id="357" r:id="rId11"/>
    <p:sldId id="267" r:id="rId12"/>
  </p:sldIdLst>
  <p:sldSz cx="9144000" cy="6858000" type="screen4x3"/>
  <p:notesSz cx="6858000" cy="9144000"/>
  <p:custDataLst>
    <p:tags r:id="rId1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mon Dixon - NFRC" initials="SD-N" lastIdx="3" clrIdx="0">
    <p:extLst>
      <p:ext uri="{19B8F6BF-5375-455C-9EA6-DF929625EA0E}">
        <p15:presenceInfo xmlns:p15="http://schemas.microsoft.com/office/powerpoint/2012/main" userId="S::simondixon@nfrc.co.uk::23172875-84e1-4f3a-ab6f-9a6e8bfe90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2F3624-8152-477B-A172-79B8C142AEF1}" v="2" dt="2020-08-24T10:09:02.6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747" autoAdjust="0"/>
    <p:restoredTop sz="89632" autoAdjust="0"/>
  </p:normalViewPr>
  <p:slideViewPr>
    <p:cSldViewPr showGuides="1">
      <p:cViewPr varScale="1">
        <p:scale>
          <a:sx n="60" d="100"/>
          <a:sy n="60" d="100"/>
        </p:scale>
        <p:origin x="1188" y="40"/>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on Dixon - NFRC" userId="23172875-84e1-4f3a-ab6f-9a6e8bfe9041" providerId="ADAL" clId="{CF2F3624-8152-477B-A172-79B8C142AEF1}"/>
    <pc:docChg chg="custSel modSld">
      <pc:chgData name="Simon Dixon - NFRC" userId="23172875-84e1-4f3a-ab6f-9a6e8bfe9041" providerId="ADAL" clId="{CF2F3624-8152-477B-A172-79B8C142AEF1}" dt="2020-08-24T10:09:02.614" v="4"/>
      <pc:docMkLst>
        <pc:docMk/>
      </pc:docMkLst>
      <pc:sldChg chg="addCm">
        <pc:chgData name="Simon Dixon - NFRC" userId="23172875-84e1-4f3a-ab6f-9a6e8bfe9041" providerId="ADAL" clId="{CF2F3624-8152-477B-A172-79B8C142AEF1}" dt="2020-08-24T10:07:38.090" v="0" actId="1589"/>
        <pc:sldMkLst>
          <pc:docMk/>
          <pc:sldMk cId="0" sldId="267"/>
        </pc:sldMkLst>
      </pc:sldChg>
      <pc:sldChg chg="addCm modCm">
        <pc:chgData name="Simon Dixon - NFRC" userId="23172875-84e1-4f3a-ab6f-9a6e8bfe9041" providerId="ADAL" clId="{CF2F3624-8152-477B-A172-79B8C142AEF1}" dt="2020-08-24T10:08:03.014" v="2"/>
        <pc:sldMkLst>
          <pc:docMk/>
          <pc:sldMk cId="4081775636" sldId="341"/>
        </pc:sldMkLst>
      </pc:sldChg>
      <pc:sldChg chg="addCm modCm">
        <pc:chgData name="Simon Dixon - NFRC" userId="23172875-84e1-4f3a-ab6f-9a6e8bfe9041" providerId="ADAL" clId="{CF2F3624-8152-477B-A172-79B8C142AEF1}" dt="2020-08-24T10:09:02.614" v="4"/>
        <pc:sldMkLst>
          <pc:docMk/>
          <pc:sldMk cId="1237471364" sldId="34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6/2/2021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2</a:t>
            </a:fld>
            <a:endParaRPr lang="en-GB"/>
          </a:p>
        </p:txBody>
      </p:sp>
    </p:spTree>
    <p:extLst>
      <p:ext uri="{BB962C8B-B14F-4D97-AF65-F5344CB8AC3E}">
        <p14:creationId xmlns:p14="http://schemas.microsoft.com/office/powerpoint/2010/main" val="37105522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4</a:t>
            </a:fld>
            <a:endParaRPr lang="en-GB"/>
          </a:p>
        </p:txBody>
      </p:sp>
    </p:spTree>
    <p:extLst>
      <p:ext uri="{BB962C8B-B14F-4D97-AF65-F5344CB8AC3E}">
        <p14:creationId xmlns:p14="http://schemas.microsoft.com/office/powerpoint/2010/main" val="9089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5</a:t>
            </a:fld>
            <a:endParaRPr lang="en-GB"/>
          </a:p>
        </p:txBody>
      </p:sp>
    </p:spTree>
    <p:extLst>
      <p:ext uri="{BB962C8B-B14F-4D97-AF65-F5344CB8AC3E}">
        <p14:creationId xmlns:p14="http://schemas.microsoft.com/office/powerpoint/2010/main" val="2570898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6</a:t>
            </a:fld>
            <a:endParaRPr lang="en-GB"/>
          </a:p>
        </p:txBody>
      </p:sp>
    </p:spTree>
    <p:extLst>
      <p:ext uri="{BB962C8B-B14F-4D97-AF65-F5344CB8AC3E}">
        <p14:creationId xmlns:p14="http://schemas.microsoft.com/office/powerpoint/2010/main" val="1247858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5BEE882-D50A-4E47-B3AA-CEC8FB47685B}" type="datetimeFigureOut">
              <a:rPr lang="en-US" smtClean="0"/>
              <a:t>6/2/2021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28609-9C7E-4C4A-AD29-A6B4785746A6}" type="slidenum">
              <a:rPr lang="en-US" smtClean="0"/>
              <a:t>‹#›</a:t>
            </a:fld>
            <a:endParaRPr lang="en-US"/>
          </a:p>
        </p:txBody>
      </p:sp>
    </p:spTree>
    <p:extLst>
      <p:ext uri="{BB962C8B-B14F-4D97-AF65-F5344CB8AC3E}">
        <p14:creationId xmlns:p14="http://schemas.microsoft.com/office/powerpoint/2010/main" val="21624057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8</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4"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5: Double-lap roof coverings</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111: Roofing occupations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80728"/>
            <a:ext cx="8229600" cy="504056"/>
          </a:xfrm>
        </p:spPr>
        <p:txBody>
          <a:bodyPr/>
          <a:lstStyle/>
          <a:p>
            <a:pPr algn="l"/>
            <a:r>
              <a:rPr lang="en-GB" b="1" dirty="0"/>
              <a:t>Plain tiles</a:t>
            </a:r>
          </a:p>
        </p:txBody>
      </p:sp>
      <p:sp>
        <p:nvSpPr>
          <p:cNvPr id="5" name="Content Placeholder 4"/>
          <p:cNvSpPr>
            <a:spLocks noGrp="1"/>
          </p:cNvSpPr>
          <p:nvPr>
            <p:ph idx="1"/>
          </p:nvPr>
        </p:nvSpPr>
        <p:spPr>
          <a:xfrm>
            <a:off x="457200" y="1484784"/>
            <a:ext cx="8003232" cy="4795242"/>
          </a:xfrm>
        </p:spPr>
        <p:txBody>
          <a:bodyPr>
            <a:noAutofit/>
          </a:bodyPr>
          <a:lstStyle/>
          <a:p>
            <a:pPr marL="342900" indent="-342900">
              <a:buClr>
                <a:srgbClr val="0077E3"/>
              </a:buClr>
              <a:buFont typeface="Arial" panose="020B0604020202020204" pitchFamily="34" charset="0"/>
              <a:buChar char="•"/>
            </a:pPr>
            <a:r>
              <a:rPr lang="en-GB" dirty="0"/>
              <a:t>Plain tiles have been available in one form or another for hundreds of years.</a:t>
            </a:r>
          </a:p>
          <a:p>
            <a:pPr marL="342900" indent="-342900">
              <a:buClr>
                <a:srgbClr val="0077E3"/>
              </a:buClr>
              <a:buFont typeface="Arial" panose="020B0604020202020204" pitchFamily="34" charset="0"/>
              <a:buChar char="•"/>
            </a:pPr>
            <a:r>
              <a:rPr lang="en-GB" dirty="0"/>
              <a:t>They are traditional, small, rectangular tiles: either clay or concrete.</a:t>
            </a:r>
          </a:p>
          <a:p>
            <a:pPr marL="342900" indent="-342900">
              <a:buClr>
                <a:srgbClr val="0077E3"/>
              </a:buClr>
              <a:buFont typeface="Arial" panose="020B0604020202020204" pitchFamily="34" charset="0"/>
              <a:buChar char="•"/>
            </a:pPr>
            <a:r>
              <a:rPr lang="en-GB" dirty="0"/>
              <a:t>They are smaller in size than other tile/slate types and generally are used for small works, such as porches, bays and vertical tiling.</a:t>
            </a:r>
          </a:p>
          <a:p>
            <a:pPr marL="342900" indent="-342900">
              <a:buClr>
                <a:srgbClr val="0077E3"/>
              </a:buClr>
              <a:buFont typeface="Arial" panose="020B0604020202020204" pitchFamily="34" charset="0"/>
              <a:buChar char="•"/>
            </a:pPr>
            <a:r>
              <a:rPr lang="en-GB" dirty="0"/>
              <a:t>Standard fittings include under-eaves and tops tiles which create a double course at the bottom and top edge.</a:t>
            </a:r>
          </a:p>
          <a:p>
            <a:pPr marL="342900" indent="-342900">
              <a:buClr>
                <a:srgbClr val="0077E3"/>
              </a:buClr>
              <a:buFont typeface="Arial" panose="020B0604020202020204" pitchFamily="34" charset="0"/>
              <a:buChar char="•"/>
            </a:pPr>
            <a:r>
              <a:rPr lang="en-GB" dirty="0"/>
              <a:t>Tile-and-a-half are used to create a half bond on every other course.</a:t>
            </a:r>
          </a:p>
          <a:p>
            <a:pPr marL="342900" indent="-342900">
              <a:buClr>
                <a:srgbClr val="0077E3"/>
              </a:buClr>
              <a:buFont typeface="Arial" panose="020B0604020202020204" pitchFamily="34" charset="0"/>
              <a:buChar char="•"/>
            </a:pPr>
            <a:r>
              <a:rPr lang="en-GB" dirty="0"/>
              <a:t>Variations are available for hips, valleys and vertical areas.</a:t>
            </a:r>
          </a:p>
        </p:txBody>
      </p:sp>
    </p:spTree>
    <p:extLst>
      <p:ext uri="{BB962C8B-B14F-4D97-AF65-F5344CB8AC3E}">
        <p14:creationId xmlns:p14="http://schemas.microsoft.com/office/powerpoint/2010/main" val="782864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80728"/>
            <a:ext cx="8229600" cy="576064"/>
          </a:xfrm>
        </p:spPr>
        <p:txBody>
          <a:bodyPr/>
          <a:lstStyle/>
          <a:p>
            <a:pPr algn="l"/>
            <a:r>
              <a:rPr lang="en-GB" b="1" dirty="0"/>
              <a:t>Plain tiles</a:t>
            </a:r>
          </a:p>
        </p:txBody>
      </p:sp>
      <p:sp>
        <p:nvSpPr>
          <p:cNvPr id="5" name="Content Placeholder 4"/>
          <p:cNvSpPr>
            <a:spLocks noGrp="1"/>
          </p:cNvSpPr>
          <p:nvPr>
            <p:ph idx="1"/>
          </p:nvPr>
        </p:nvSpPr>
        <p:spPr>
          <a:xfrm>
            <a:off x="457200" y="1556792"/>
            <a:ext cx="6779095" cy="4939258"/>
          </a:xfrm>
        </p:spPr>
        <p:txBody>
          <a:bodyPr>
            <a:normAutofit/>
          </a:bodyPr>
          <a:lstStyle/>
          <a:p>
            <a:pPr marL="0" indent="0">
              <a:buNone/>
            </a:pPr>
            <a:r>
              <a:rPr lang="en-GB" b="1" dirty="0"/>
              <a:t>What is the minimum roof pitch for plain tiles?</a:t>
            </a:r>
          </a:p>
          <a:p>
            <a:r>
              <a:rPr lang="en-GB" dirty="0"/>
              <a:t>35°</a:t>
            </a:r>
          </a:p>
          <a:p>
            <a:pPr marL="0" indent="0">
              <a:buNone/>
            </a:pPr>
            <a:r>
              <a:rPr lang="en-GB" b="1" dirty="0"/>
              <a:t>Are plain tiles single or double lap?</a:t>
            </a:r>
          </a:p>
          <a:p>
            <a:r>
              <a:rPr lang="en-GB" dirty="0"/>
              <a:t>Double-lap</a:t>
            </a:r>
          </a:p>
          <a:p>
            <a:pPr marL="0" indent="0">
              <a:buNone/>
            </a:pPr>
            <a:r>
              <a:rPr lang="en-GB" b="1" dirty="0"/>
              <a:t>Which is heavier: clay or concrete?</a:t>
            </a:r>
          </a:p>
          <a:p>
            <a:r>
              <a:rPr lang="en-GB" dirty="0"/>
              <a:t>Concrete</a:t>
            </a:r>
          </a:p>
          <a:p>
            <a:pPr marL="0" indent="0">
              <a:buNone/>
            </a:pPr>
            <a:r>
              <a:rPr lang="en-GB" b="1" dirty="0"/>
              <a:t>What is the standard size of a plain tile?</a:t>
            </a:r>
          </a:p>
          <a:p>
            <a:r>
              <a:rPr lang="en-GB" dirty="0"/>
              <a:t>265 x 165mm</a:t>
            </a:r>
          </a:p>
          <a:p>
            <a:pPr marL="0" indent="0">
              <a:buNone/>
            </a:pPr>
            <a:endParaRPr lang="en-GB" sz="1600" dirty="0"/>
          </a:p>
        </p:txBody>
      </p:sp>
      <p:sp>
        <p:nvSpPr>
          <p:cNvPr id="6" name="Content Placeholder 4"/>
          <p:cNvSpPr txBox="1">
            <a:spLocks/>
          </p:cNvSpPr>
          <p:nvPr/>
        </p:nvSpPr>
        <p:spPr>
          <a:xfrm>
            <a:off x="5676901" y="1556792"/>
            <a:ext cx="2171701" cy="482495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n-GB" sz="1600" dirty="0"/>
          </a:p>
          <a:p>
            <a:pPr marL="0" indent="0">
              <a:buFont typeface="Arial"/>
              <a:buNone/>
            </a:pPr>
            <a:endParaRPr lang="en-GB" sz="1600" dirty="0"/>
          </a:p>
          <a:p>
            <a:pPr marL="0" indent="0">
              <a:buFont typeface="Arial"/>
              <a:buNone/>
            </a:pPr>
            <a:endParaRPr lang="en-GB" sz="1600" dirty="0"/>
          </a:p>
          <a:p>
            <a:pPr marL="0" indent="0">
              <a:buFont typeface="Arial"/>
              <a:buNone/>
            </a:pPr>
            <a:endParaRPr lang="en-GB" sz="1600"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963"/>
          <a:stretch/>
        </p:blipFill>
        <p:spPr bwMode="auto">
          <a:xfrm>
            <a:off x="6865910" y="3857403"/>
            <a:ext cx="1757362" cy="2106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9117" y="1362171"/>
            <a:ext cx="1778970" cy="15654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23600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05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0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052736"/>
            <a:ext cx="8229600" cy="648072"/>
          </a:xfrm>
        </p:spPr>
        <p:txBody>
          <a:bodyPr/>
          <a:lstStyle/>
          <a:p>
            <a:pPr algn="l"/>
            <a:r>
              <a:rPr lang="en-GB" b="1" dirty="0"/>
              <a:t>Tools and materials</a:t>
            </a:r>
          </a:p>
        </p:txBody>
      </p:sp>
      <p:sp>
        <p:nvSpPr>
          <p:cNvPr id="5" name="Content Placeholder 4"/>
          <p:cNvSpPr>
            <a:spLocks noGrp="1"/>
          </p:cNvSpPr>
          <p:nvPr>
            <p:ph idx="1"/>
          </p:nvPr>
        </p:nvSpPr>
        <p:spPr>
          <a:xfrm>
            <a:off x="457200" y="1556792"/>
            <a:ext cx="7287491" cy="4248472"/>
          </a:xfrm>
        </p:spPr>
        <p:txBody>
          <a:bodyPr>
            <a:noAutofit/>
          </a:bodyPr>
          <a:lstStyle/>
          <a:p>
            <a:pPr marL="0" indent="0">
              <a:buNone/>
            </a:pPr>
            <a:r>
              <a:rPr lang="en-GB" dirty="0"/>
              <a:t>Materials for roofing include the following and cross over into various other jobs.</a:t>
            </a:r>
          </a:p>
          <a:p>
            <a:pPr marL="342900" indent="-342900">
              <a:buClr>
                <a:srgbClr val="0077E3"/>
              </a:buClr>
              <a:buFont typeface="Arial" panose="020B0604020202020204" pitchFamily="34" charset="0"/>
              <a:buChar char="•"/>
            </a:pPr>
            <a:r>
              <a:rPr lang="en-GB" dirty="0"/>
              <a:t>Sand and cement for mortar</a:t>
            </a:r>
          </a:p>
          <a:p>
            <a:pPr marL="342900" indent="-342900">
              <a:buClr>
                <a:srgbClr val="0077E3"/>
              </a:buClr>
              <a:buFont typeface="Arial" panose="020B0604020202020204" pitchFamily="34" charset="0"/>
              <a:buChar char="•"/>
            </a:pPr>
            <a:r>
              <a:rPr lang="en-GB" dirty="0"/>
              <a:t>Plain tiles</a:t>
            </a:r>
          </a:p>
          <a:p>
            <a:pPr marL="342900" indent="-342900">
              <a:buClr>
                <a:srgbClr val="0077E3"/>
              </a:buClr>
              <a:buFont typeface="Arial" panose="020B0604020202020204" pitchFamily="34" charset="0"/>
              <a:buChar char="•"/>
            </a:pPr>
            <a:r>
              <a:rPr lang="en-GB" dirty="0"/>
              <a:t>Eaves </a:t>
            </a:r>
          </a:p>
          <a:p>
            <a:pPr marL="342900" indent="-342900">
              <a:buClr>
                <a:srgbClr val="0077E3"/>
              </a:buClr>
              <a:buFont typeface="Arial" panose="020B0604020202020204" pitchFamily="34" charset="0"/>
              <a:buChar char="•"/>
            </a:pPr>
            <a:r>
              <a:rPr lang="en-GB" dirty="0"/>
              <a:t>Tile-and-a-half</a:t>
            </a:r>
          </a:p>
          <a:p>
            <a:pPr marL="342900" indent="-342900">
              <a:buClr>
                <a:srgbClr val="0077E3"/>
              </a:buClr>
              <a:buFont typeface="Arial" panose="020B0604020202020204" pitchFamily="34" charset="0"/>
              <a:buChar char="•"/>
            </a:pPr>
            <a:r>
              <a:rPr lang="en-GB" dirty="0"/>
              <a:t>Softwood battens</a:t>
            </a:r>
          </a:p>
          <a:p>
            <a:pPr marL="342900" indent="-342900">
              <a:buClr>
                <a:srgbClr val="0077E3"/>
              </a:buClr>
              <a:buFont typeface="Arial" panose="020B0604020202020204" pitchFamily="34" charset="0"/>
              <a:buChar char="•"/>
            </a:pPr>
            <a:r>
              <a:rPr lang="en-GB" dirty="0"/>
              <a:t>Nails</a:t>
            </a:r>
          </a:p>
          <a:p>
            <a:endParaRPr lang="en-GB" sz="1600" dirty="0"/>
          </a:p>
        </p:txBody>
      </p:sp>
    </p:spTree>
    <p:extLst>
      <p:ext uri="{BB962C8B-B14F-4D97-AF65-F5344CB8AC3E}">
        <p14:creationId xmlns:p14="http://schemas.microsoft.com/office/powerpoint/2010/main" val="117023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9590" y="1052736"/>
            <a:ext cx="8229600" cy="648072"/>
          </a:xfrm>
        </p:spPr>
        <p:txBody>
          <a:bodyPr/>
          <a:lstStyle/>
          <a:p>
            <a:pPr algn="l"/>
            <a:r>
              <a:rPr lang="en-GB" b="1" dirty="0"/>
              <a:t>Tools </a:t>
            </a:r>
            <a:r>
              <a:rPr lang="en-GB" dirty="0"/>
              <a:t>and m</a:t>
            </a:r>
            <a:r>
              <a:rPr lang="en-GB" b="1" dirty="0"/>
              <a:t>aterials</a:t>
            </a:r>
          </a:p>
        </p:txBody>
      </p:sp>
      <p:sp>
        <p:nvSpPr>
          <p:cNvPr id="5" name="Content Placeholder 4"/>
          <p:cNvSpPr>
            <a:spLocks noGrp="1"/>
          </p:cNvSpPr>
          <p:nvPr>
            <p:ph idx="1"/>
          </p:nvPr>
        </p:nvSpPr>
        <p:spPr>
          <a:xfrm>
            <a:off x="457200" y="1700808"/>
            <a:ext cx="7287491" cy="4391016"/>
          </a:xfrm>
        </p:spPr>
        <p:txBody>
          <a:bodyPr>
            <a:normAutofit/>
          </a:bodyPr>
          <a:lstStyle/>
          <a:p>
            <a:pPr marL="0" indent="0">
              <a:buNone/>
            </a:pPr>
            <a:r>
              <a:rPr lang="en-GB" dirty="0"/>
              <a:t>Using reclaimed tiles is becoming increasingly popular for several reasons. For example, they can help a client who needs a repair or wishes to extend an existing property. Reclaimed tiles:</a:t>
            </a:r>
          </a:p>
          <a:p>
            <a:pPr marL="285750" indent="-285750">
              <a:buClr>
                <a:srgbClr val="0077E3"/>
              </a:buClr>
              <a:buFont typeface="Arial" panose="020B0604020202020204" pitchFamily="34" charset="0"/>
              <a:buChar char="•"/>
            </a:pPr>
            <a:r>
              <a:rPr lang="en-GB" dirty="0"/>
              <a:t>can be used to match existing ones</a:t>
            </a:r>
          </a:p>
          <a:p>
            <a:pPr marL="285750" indent="-285750">
              <a:buClr>
                <a:srgbClr val="0077E3"/>
              </a:buClr>
              <a:buFont typeface="Arial" panose="020B0604020202020204" pitchFamily="34" charset="0"/>
              <a:buChar char="•"/>
            </a:pPr>
            <a:r>
              <a:rPr lang="en-GB" dirty="0"/>
              <a:t>retain a period feel</a:t>
            </a:r>
          </a:p>
          <a:p>
            <a:pPr marL="285750" indent="-285750">
              <a:buClr>
                <a:srgbClr val="0077E3"/>
              </a:buClr>
              <a:buFont typeface="Arial" panose="020B0604020202020204" pitchFamily="34" charset="0"/>
              <a:buChar char="•"/>
            </a:pPr>
            <a:r>
              <a:rPr lang="en-GB" dirty="0"/>
              <a:t>offer a weathered look</a:t>
            </a:r>
          </a:p>
          <a:p>
            <a:pPr marL="285750" indent="-285750">
              <a:buClr>
                <a:srgbClr val="0077E3"/>
              </a:buClr>
              <a:buFont typeface="Arial" panose="020B0604020202020204" pitchFamily="34" charset="0"/>
              <a:buChar char="•"/>
            </a:pPr>
            <a:r>
              <a:rPr lang="en-GB" dirty="0"/>
              <a:t>are cheaper than new</a:t>
            </a:r>
          </a:p>
          <a:p>
            <a:pPr marL="285750" indent="-285750">
              <a:buClr>
                <a:srgbClr val="0077E3"/>
              </a:buClr>
              <a:buFont typeface="Arial" panose="020B0604020202020204" pitchFamily="34" charset="0"/>
              <a:buChar char="•"/>
            </a:pPr>
            <a:r>
              <a:rPr lang="en-GB" dirty="0"/>
              <a:t>are environmentally friendly.</a:t>
            </a:r>
          </a:p>
        </p:txBody>
      </p:sp>
    </p:spTree>
    <p:extLst>
      <p:ext uri="{BB962C8B-B14F-4D97-AF65-F5344CB8AC3E}">
        <p14:creationId xmlns:p14="http://schemas.microsoft.com/office/powerpoint/2010/main" val="3711267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GB" b="1" dirty="0"/>
              <a:t>Plain tiles</a:t>
            </a:r>
          </a:p>
        </p:txBody>
      </p:sp>
      <p:sp>
        <p:nvSpPr>
          <p:cNvPr id="5" name="Content Placeholder 4"/>
          <p:cNvSpPr>
            <a:spLocks noGrp="1"/>
          </p:cNvSpPr>
          <p:nvPr>
            <p:ph idx="1"/>
          </p:nvPr>
        </p:nvSpPr>
        <p:spPr>
          <a:xfrm>
            <a:off x="457200" y="2060848"/>
            <a:ext cx="7287491" cy="4114484"/>
          </a:xfrm>
        </p:spPr>
        <p:txBody>
          <a:bodyPr>
            <a:normAutofit/>
          </a:bodyPr>
          <a:lstStyle/>
          <a:p>
            <a:pPr marL="0" lvl="0" indent="0">
              <a:buNone/>
            </a:pPr>
            <a:r>
              <a:rPr lang="en-GB" b="1" dirty="0"/>
              <a:t>What is the recommended standard size for the batten when using plain tiles?</a:t>
            </a:r>
          </a:p>
          <a:p>
            <a:pPr marL="0" lvl="0" indent="0">
              <a:buNone/>
            </a:pPr>
            <a:r>
              <a:rPr lang="en-GB" dirty="0"/>
              <a:t>38mm x 25mm</a:t>
            </a:r>
          </a:p>
          <a:p>
            <a:pPr marL="0" lvl="0" indent="0">
              <a:buNone/>
            </a:pPr>
            <a:r>
              <a:rPr lang="en-GB" b="1" dirty="0"/>
              <a:t>Discuss the process for establishing first course and eaves batten position.</a:t>
            </a:r>
          </a:p>
        </p:txBody>
      </p:sp>
    </p:spTree>
    <p:extLst>
      <p:ext uri="{BB962C8B-B14F-4D97-AF65-F5344CB8AC3E}">
        <p14:creationId xmlns:p14="http://schemas.microsoft.com/office/powerpoint/2010/main" val="1355314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GB" b="1" dirty="0"/>
              <a:t>Plain tiles</a:t>
            </a:r>
          </a:p>
        </p:txBody>
      </p:sp>
      <p:sp>
        <p:nvSpPr>
          <p:cNvPr id="5" name="Content Placeholder 4"/>
          <p:cNvSpPr>
            <a:spLocks noGrp="1"/>
          </p:cNvSpPr>
          <p:nvPr>
            <p:ph idx="1"/>
          </p:nvPr>
        </p:nvSpPr>
        <p:spPr>
          <a:xfrm>
            <a:off x="457200" y="1844824"/>
            <a:ext cx="7287491" cy="4330508"/>
          </a:xfrm>
        </p:spPr>
        <p:txBody>
          <a:bodyPr>
            <a:normAutofit/>
          </a:bodyPr>
          <a:lstStyle/>
          <a:p>
            <a:pPr marL="0" lvl="0" indent="0">
              <a:buNone/>
            </a:pPr>
            <a:r>
              <a:rPr lang="en-GB" dirty="0"/>
              <a:t>Once you have your fixed first point you can set out the other battens to the maximum gauge length and make any adjustments required in the last metre or so before you reach the ridge.</a:t>
            </a:r>
          </a:p>
          <a:p>
            <a:pPr marL="0" indent="0">
              <a:buNone/>
            </a:pPr>
            <a:endParaRPr lang="en-GB" sz="1600" dirty="0"/>
          </a:p>
        </p:txBody>
      </p:sp>
    </p:spTree>
    <p:extLst>
      <p:ext uri="{BB962C8B-B14F-4D97-AF65-F5344CB8AC3E}">
        <p14:creationId xmlns:p14="http://schemas.microsoft.com/office/powerpoint/2010/main" val="287702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1094</TotalTime>
  <Words>334</Words>
  <Application>Microsoft Office PowerPoint</Application>
  <PresentationFormat>On-screen Show (4:3)</PresentationFormat>
  <Paragraphs>51</Paragraphs>
  <Slides>8</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Lucida Grande</vt:lpstr>
      <vt:lpstr>Times New Roman</vt:lpstr>
      <vt:lpstr>Default Design</vt:lpstr>
      <vt:lpstr>PowerPoint 5: Double-lap roof coverings</vt:lpstr>
      <vt:lpstr>Plain tiles</vt:lpstr>
      <vt:lpstr>Plain tiles</vt:lpstr>
      <vt:lpstr>Tools and materials</vt:lpstr>
      <vt:lpstr>Tools and materials</vt:lpstr>
      <vt:lpstr>Plain tiles</vt:lpstr>
      <vt:lpstr>Plain tiles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Install plain tile roof coverings</dc:title>
  <cp:lastModifiedBy>Fiona Freel</cp:lastModifiedBy>
  <cp:revision>20</cp:revision>
  <dcterms:created xsi:type="dcterms:W3CDTF">2013-05-28T00:38:54Z</dcterms:created>
  <dcterms:modified xsi:type="dcterms:W3CDTF">2021-06-02T11:14:09Z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