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51" r:id="rId4"/>
  </p:sldMasterIdLst>
  <p:notesMasterIdLst>
    <p:notesMasterId r:id="rId20"/>
  </p:notesMasterIdLst>
  <p:handoutMasterIdLst>
    <p:handoutMasterId r:id="rId21"/>
  </p:handoutMasterIdLst>
  <p:sldIdLst>
    <p:sldId id="256" r:id="rId5"/>
    <p:sldId id="344" r:id="rId6"/>
    <p:sldId id="345" r:id="rId7"/>
    <p:sldId id="346" r:id="rId8"/>
    <p:sldId id="347" r:id="rId9"/>
    <p:sldId id="348" r:id="rId10"/>
    <p:sldId id="350" r:id="rId11"/>
    <p:sldId id="358" r:id="rId12"/>
    <p:sldId id="351" r:id="rId13"/>
    <p:sldId id="352" r:id="rId14"/>
    <p:sldId id="353" r:id="rId15"/>
    <p:sldId id="359" r:id="rId16"/>
    <p:sldId id="356" r:id="rId17"/>
    <p:sldId id="357"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Dixon - NFRC" initials="SD-N" lastIdx="2" clrIdx="0">
    <p:extLst>
      <p:ext uri="{19B8F6BF-5375-455C-9EA6-DF929625EA0E}">
        <p15:presenceInfo xmlns:p15="http://schemas.microsoft.com/office/powerpoint/2012/main" userId="S::simondixon@nfrc.co.uk::23172875-84e1-4f3a-ab6f-9a6e8bfe9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BB889F-C588-45EE-A482-6B083BF3AE69}" v="3" dt="2020-08-25T09:30:12.6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Dixon - NFRC" userId="23172875-84e1-4f3a-ab6f-9a6e8bfe9041" providerId="ADAL" clId="{78BB889F-C588-45EE-A482-6B083BF3AE69}"/>
    <pc:docChg chg="custSel modSld">
      <pc:chgData name="Simon Dixon - NFRC" userId="23172875-84e1-4f3a-ab6f-9a6e8bfe9041" providerId="ADAL" clId="{78BB889F-C588-45EE-A482-6B083BF3AE69}" dt="2020-08-25T09:30:12.602" v="4"/>
      <pc:docMkLst>
        <pc:docMk/>
      </pc:docMkLst>
      <pc:sldChg chg="addCm delCm modCm">
        <pc:chgData name="Simon Dixon - NFRC" userId="23172875-84e1-4f3a-ab6f-9a6e8bfe9041" providerId="ADAL" clId="{78BB889F-C588-45EE-A482-6B083BF3AE69}" dt="2020-08-25T09:24:44.948" v="2" actId="1592"/>
        <pc:sldMkLst>
          <pc:docMk/>
          <pc:sldMk cId="3372115306" sldId="345"/>
        </pc:sldMkLst>
      </pc:sldChg>
      <pc:sldChg chg="addCm modCm">
        <pc:chgData name="Simon Dixon - NFRC" userId="23172875-84e1-4f3a-ab6f-9a6e8bfe9041" providerId="ADAL" clId="{78BB889F-C588-45EE-A482-6B083BF3AE69}" dt="2020-08-25T09:30:12.602" v="4"/>
        <pc:sldMkLst>
          <pc:docMk/>
          <pc:sldMk cId="1606109259" sldId="3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2</a:t>
            </a:fld>
            <a:endParaRPr lang="en-GB"/>
          </a:p>
        </p:txBody>
      </p:sp>
    </p:spTree>
    <p:extLst>
      <p:ext uri="{BB962C8B-B14F-4D97-AF65-F5344CB8AC3E}">
        <p14:creationId xmlns:p14="http://schemas.microsoft.com/office/powerpoint/2010/main" val="1071489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3</a:t>
            </a:fld>
            <a:endParaRPr lang="en-GB"/>
          </a:p>
        </p:txBody>
      </p:sp>
    </p:spTree>
    <p:extLst>
      <p:ext uri="{BB962C8B-B14F-4D97-AF65-F5344CB8AC3E}">
        <p14:creationId xmlns:p14="http://schemas.microsoft.com/office/powerpoint/2010/main" val="56266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4</a:t>
            </a:fld>
            <a:endParaRPr lang="en-GB"/>
          </a:p>
        </p:txBody>
      </p:sp>
    </p:spTree>
    <p:extLst>
      <p:ext uri="{BB962C8B-B14F-4D97-AF65-F5344CB8AC3E}">
        <p14:creationId xmlns:p14="http://schemas.microsoft.com/office/powerpoint/2010/main" val="2743062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5</a:t>
            </a:fld>
            <a:endParaRPr lang="en-GB"/>
          </a:p>
        </p:txBody>
      </p:sp>
    </p:spTree>
    <p:extLst>
      <p:ext uri="{BB962C8B-B14F-4D97-AF65-F5344CB8AC3E}">
        <p14:creationId xmlns:p14="http://schemas.microsoft.com/office/powerpoint/2010/main" val="31451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6</a:t>
            </a:fld>
            <a:endParaRPr lang="en-GB"/>
          </a:p>
        </p:txBody>
      </p:sp>
    </p:spTree>
    <p:extLst>
      <p:ext uri="{BB962C8B-B14F-4D97-AF65-F5344CB8AC3E}">
        <p14:creationId xmlns:p14="http://schemas.microsoft.com/office/powerpoint/2010/main" val="1764235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diagrams</a:t>
            </a:r>
          </a:p>
        </p:txBody>
      </p:sp>
      <p:sp>
        <p:nvSpPr>
          <p:cNvPr id="4" name="Slide Number Placeholder 3"/>
          <p:cNvSpPr>
            <a:spLocks noGrp="1"/>
          </p:cNvSpPr>
          <p:nvPr>
            <p:ph type="sldNum" sz="quarter" idx="10"/>
          </p:nvPr>
        </p:nvSpPr>
        <p:spPr/>
        <p:txBody>
          <a:bodyPr/>
          <a:lstStyle/>
          <a:p>
            <a:fld id="{D6C5A235-6463-4A58-9198-72241D34E1F2}" type="slidenum">
              <a:rPr lang="en-GB" smtClean="0"/>
              <a:t>7</a:t>
            </a:fld>
            <a:endParaRPr lang="en-GB"/>
          </a:p>
        </p:txBody>
      </p:sp>
    </p:spTree>
    <p:extLst>
      <p:ext uri="{BB962C8B-B14F-4D97-AF65-F5344CB8AC3E}">
        <p14:creationId xmlns:p14="http://schemas.microsoft.com/office/powerpoint/2010/main" val="500612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diagrams</a:t>
            </a:r>
          </a:p>
        </p:txBody>
      </p:sp>
      <p:sp>
        <p:nvSpPr>
          <p:cNvPr id="4" name="Slide Number Placeholder 3"/>
          <p:cNvSpPr>
            <a:spLocks noGrp="1"/>
          </p:cNvSpPr>
          <p:nvPr>
            <p:ph type="sldNum" sz="quarter" idx="10"/>
          </p:nvPr>
        </p:nvSpPr>
        <p:spPr/>
        <p:txBody>
          <a:bodyPr/>
          <a:lstStyle/>
          <a:p>
            <a:fld id="{D6C5A235-6463-4A58-9198-72241D34E1F2}" type="slidenum">
              <a:rPr lang="en-GB" smtClean="0"/>
              <a:t>8</a:t>
            </a:fld>
            <a:endParaRPr lang="en-GB"/>
          </a:p>
        </p:txBody>
      </p:sp>
    </p:spTree>
    <p:extLst>
      <p:ext uri="{BB962C8B-B14F-4D97-AF65-F5344CB8AC3E}">
        <p14:creationId xmlns:p14="http://schemas.microsoft.com/office/powerpoint/2010/main" val="3062781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9</a:t>
            </a:fld>
            <a:endParaRPr lang="en-GB"/>
          </a:p>
        </p:txBody>
      </p:sp>
    </p:spTree>
    <p:extLst>
      <p:ext uri="{BB962C8B-B14F-4D97-AF65-F5344CB8AC3E}">
        <p14:creationId xmlns:p14="http://schemas.microsoft.com/office/powerpoint/2010/main" val="229962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diagrams</a:t>
            </a:r>
          </a:p>
        </p:txBody>
      </p:sp>
      <p:sp>
        <p:nvSpPr>
          <p:cNvPr id="4" name="Slide Number Placeholder 3"/>
          <p:cNvSpPr>
            <a:spLocks noGrp="1"/>
          </p:cNvSpPr>
          <p:nvPr>
            <p:ph type="sldNum" sz="quarter" idx="10"/>
          </p:nvPr>
        </p:nvSpPr>
        <p:spPr/>
        <p:txBody>
          <a:bodyPr/>
          <a:lstStyle/>
          <a:p>
            <a:fld id="{D6C5A235-6463-4A58-9198-72241D34E1F2}" type="slidenum">
              <a:rPr lang="en-GB" smtClean="0"/>
              <a:t>12</a:t>
            </a:fld>
            <a:endParaRPr lang="en-GB"/>
          </a:p>
        </p:txBody>
      </p:sp>
    </p:spTree>
    <p:extLst>
      <p:ext uri="{BB962C8B-B14F-4D97-AF65-F5344CB8AC3E}">
        <p14:creationId xmlns:p14="http://schemas.microsoft.com/office/powerpoint/2010/main" val="906684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F5BEE882-D50A-4E47-B3AA-CEC8FB47685B}"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28609-9C7E-4C4A-AD29-A6B4785746A6}" type="slidenum">
              <a:rPr lang="en-US" smtClean="0"/>
              <a:t>‹#›</a:t>
            </a:fld>
            <a:endParaRPr lang="en-US"/>
          </a:p>
        </p:txBody>
      </p:sp>
    </p:spTree>
    <p:extLst>
      <p:ext uri="{BB962C8B-B14F-4D97-AF65-F5344CB8AC3E}">
        <p14:creationId xmlns:p14="http://schemas.microsoft.com/office/powerpoint/2010/main" val="6763914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r>
              <a:rPr lang="en-GB" sz="6600" dirty="0">
                <a:solidFill>
                  <a:schemeClr val="bg1"/>
                </a:solidFill>
                <a:ea typeface="ＭＳ Ｐゴシック" pitchFamily="-105" charset="-128"/>
                <a:cs typeface="ＭＳ Ｐゴシック" pitchFamily="-105" charset="-128"/>
              </a:rPr>
              <a:t> 1.1</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7239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a:ea typeface="ＭＳ Ｐゴシック" pitchFamily="-105" charset="-128"/>
                <a:cs typeface="ＭＳ Ｐゴシック" pitchFamily="-105" charset="-128"/>
              </a:rPr>
              <a:t>PowerPoint 6: </a:t>
            </a:r>
            <a:r>
              <a:rPr lang="en-GB" dirty="0">
                <a:ea typeface="ＭＳ Ｐゴシック" pitchFamily="-105" charset="-128"/>
                <a:cs typeface="ＭＳ Ｐゴシック" pitchFamily="-105" charset="-128"/>
              </a:rPr>
              <a:t>Natural roof slates</a:t>
            </a:r>
          </a:p>
        </p:txBody>
      </p:sp>
      <p:sp>
        <p:nvSpPr>
          <p:cNvPr id="5" name="TextBox 9">
            <a:extLst>
              <a:ext uri="{FF2B5EF4-FFF2-40B4-BE49-F238E27FC236}">
                <a16:creationId xmlns:a16="http://schemas.microsoft.com/office/drawing/2014/main" id="{4175AF00-9432-4E5F-B736-B425695CA722}"/>
              </a:ext>
            </a:extLst>
          </p:cNvPr>
          <p:cNvSpPr txBox="1">
            <a:spLocks noChangeArrowheads="1"/>
          </p:cNvSpPr>
          <p:nvPr/>
        </p:nvSpPr>
        <p:spPr bwMode="auto">
          <a:xfrm>
            <a:off x="459432"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111: Roofing occupations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04056"/>
          </a:xfrm>
        </p:spPr>
        <p:txBody>
          <a:bodyPr/>
          <a:lstStyle/>
          <a:p>
            <a:pPr algn="l"/>
            <a:r>
              <a:rPr lang="en-GB" b="1" dirty="0"/>
              <a:t>Grading and sorting</a:t>
            </a:r>
          </a:p>
        </p:txBody>
      </p:sp>
      <p:sp>
        <p:nvSpPr>
          <p:cNvPr id="5" name="Content Placeholder 4"/>
          <p:cNvSpPr>
            <a:spLocks noGrp="1"/>
          </p:cNvSpPr>
          <p:nvPr>
            <p:ph idx="1"/>
          </p:nvPr>
        </p:nvSpPr>
        <p:spPr>
          <a:xfrm>
            <a:off x="457200" y="1484784"/>
            <a:ext cx="8579296" cy="4954116"/>
          </a:xfrm>
        </p:spPr>
        <p:txBody>
          <a:bodyPr>
            <a:normAutofit/>
          </a:bodyPr>
          <a:lstStyle/>
          <a:p>
            <a:pPr marL="0" lvl="0" indent="0">
              <a:buNone/>
            </a:pPr>
            <a:r>
              <a:rPr lang="en-GB" b="1" dirty="0"/>
              <a:t>What problems could occur if the slates are not graded and sorted before fixing?</a:t>
            </a:r>
          </a:p>
          <a:p>
            <a:pPr marL="342900" indent="-342900">
              <a:spcBef>
                <a:spcPts val="500"/>
              </a:spcBef>
              <a:spcAft>
                <a:spcPts val="500"/>
              </a:spcAft>
              <a:buClr>
                <a:srgbClr val="0077E3"/>
              </a:buClr>
              <a:buFont typeface="Arial" panose="020B0604020202020204" pitchFamily="34" charset="0"/>
              <a:buChar char="•"/>
            </a:pPr>
            <a:r>
              <a:rPr lang="en-GB" dirty="0"/>
              <a:t>Roof will not sit flat due to variants in thickness.</a:t>
            </a:r>
          </a:p>
          <a:p>
            <a:pPr marL="342900" indent="-342900">
              <a:spcBef>
                <a:spcPts val="500"/>
              </a:spcBef>
              <a:spcAft>
                <a:spcPts val="500"/>
              </a:spcAft>
              <a:buClr>
                <a:srgbClr val="0077E3"/>
              </a:buClr>
              <a:buFont typeface="Arial" panose="020B0604020202020204" pitchFamily="34" charset="0"/>
              <a:buChar char="•"/>
            </a:pPr>
            <a:r>
              <a:rPr lang="en-GB" dirty="0"/>
              <a:t>Leaves the roof vulnerable to wind and driving rain.</a:t>
            </a:r>
          </a:p>
          <a:p>
            <a:pPr marL="342900" indent="-342900">
              <a:spcBef>
                <a:spcPts val="500"/>
              </a:spcBef>
              <a:spcAft>
                <a:spcPts val="500"/>
              </a:spcAft>
              <a:buClr>
                <a:srgbClr val="0077E3"/>
              </a:buClr>
              <a:buFont typeface="Arial" panose="020B0604020202020204" pitchFamily="34" charset="0"/>
              <a:buChar char="•"/>
            </a:pPr>
            <a:r>
              <a:rPr lang="en-GB" dirty="0"/>
              <a:t>Does not look good as not even and the slates do not sit well together.</a:t>
            </a:r>
          </a:p>
          <a:p>
            <a:pPr marL="0" lvl="0" indent="0">
              <a:buNone/>
            </a:pPr>
            <a:r>
              <a:rPr lang="en-GB" b="1" dirty="0"/>
              <a:t>How to sort and grade</a:t>
            </a:r>
          </a:p>
          <a:p>
            <a:pPr marL="342900" lvl="0" indent="-342900">
              <a:spcBef>
                <a:spcPts val="500"/>
              </a:spcBef>
              <a:spcAft>
                <a:spcPts val="500"/>
              </a:spcAft>
              <a:buClr>
                <a:srgbClr val="0077E3"/>
              </a:buClr>
              <a:buFont typeface="Arial" panose="020B0604020202020204" pitchFamily="34" charset="0"/>
              <a:buChar char="•"/>
            </a:pPr>
            <a:r>
              <a:rPr lang="en-GB" dirty="0"/>
              <a:t>Inspect and separate</a:t>
            </a:r>
          </a:p>
          <a:p>
            <a:pPr marL="342900" lvl="0" indent="-342900">
              <a:spcBef>
                <a:spcPts val="500"/>
              </a:spcBef>
              <a:spcAft>
                <a:spcPts val="500"/>
              </a:spcAft>
              <a:buClr>
                <a:srgbClr val="0077E3"/>
              </a:buClr>
              <a:buFont typeface="Arial" panose="020B0604020202020204" pitchFamily="34" charset="0"/>
              <a:buChar char="•"/>
            </a:pPr>
            <a:r>
              <a:rPr lang="en-GB" dirty="0"/>
              <a:t>Weight</a:t>
            </a:r>
          </a:p>
          <a:p>
            <a:pPr marL="342900" lvl="0" indent="-342900">
              <a:spcBef>
                <a:spcPts val="500"/>
              </a:spcBef>
              <a:spcAft>
                <a:spcPts val="500"/>
              </a:spcAft>
              <a:buClr>
                <a:srgbClr val="0077E3"/>
              </a:buClr>
              <a:buFont typeface="Arial" panose="020B0604020202020204" pitchFamily="34" charset="0"/>
              <a:buChar char="•"/>
            </a:pPr>
            <a:r>
              <a:rPr lang="en-GB" dirty="0"/>
              <a:t>Storing requirements</a:t>
            </a: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6504" t="17010"/>
          <a:stretch/>
        </p:blipFill>
        <p:spPr bwMode="auto">
          <a:xfrm>
            <a:off x="6904760" y="4223455"/>
            <a:ext cx="2239240" cy="1660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574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04056"/>
          </a:xfrm>
        </p:spPr>
        <p:txBody>
          <a:bodyPr/>
          <a:lstStyle/>
          <a:p>
            <a:pPr algn="l"/>
            <a:r>
              <a:rPr lang="en-GB" b="1" dirty="0"/>
              <a:t>Holing position</a:t>
            </a:r>
          </a:p>
        </p:txBody>
      </p:sp>
      <p:sp>
        <p:nvSpPr>
          <p:cNvPr id="5" name="Content Placeholder 4"/>
          <p:cNvSpPr>
            <a:spLocks noGrp="1"/>
          </p:cNvSpPr>
          <p:nvPr>
            <p:ph idx="1"/>
          </p:nvPr>
        </p:nvSpPr>
        <p:spPr>
          <a:xfrm>
            <a:off x="457200" y="1484784"/>
            <a:ext cx="8003232" cy="4954116"/>
          </a:xfrm>
        </p:spPr>
        <p:txBody>
          <a:bodyPr>
            <a:noAutofit/>
          </a:bodyPr>
          <a:lstStyle/>
          <a:p>
            <a:pPr marL="0" lvl="0" indent="0">
              <a:buNone/>
            </a:pPr>
            <a:r>
              <a:rPr lang="en-GB" dirty="0"/>
              <a:t>Not all slates are pre-holed. The holing point should be marked on the reverse of the slate (bed).</a:t>
            </a:r>
          </a:p>
          <a:p>
            <a:pPr marL="0" lvl="0" indent="0">
              <a:buNone/>
            </a:pPr>
            <a:r>
              <a:rPr lang="en-GB" dirty="0"/>
              <a:t>To establish the holing point use the formula:</a:t>
            </a:r>
          </a:p>
          <a:p>
            <a:pPr marL="0" lvl="0" indent="0" algn="ctr">
              <a:buNone/>
            </a:pPr>
            <a:r>
              <a:rPr lang="en-GB" b="1" dirty="0"/>
              <a:t>Holing point = gauge + headlap + 6 to 12mm</a:t>
            </a:r>
          </a:p>
          <a:p>
            <a:pPr algn="ctr"/>
            <a:endParaRPr lang="en-GB" b="1" dirty="0"/>
          </a:p>
          <a:p>
            <a:r>
              <a:rPr lang="en-GB" b="1" dirty="0">
                <a:solidFill>
                  <a:sysClr val="windowText" lastClr="000000"/>
                </a:solidFill>
              </a:rPr>
              <a:t>6 to 12mm explanation: </a:t>
            </a:r>
            <a:r>
              <a:rPr lang="en-GB" dirty="0">
                <a:solidFill>
                  <a:sysClr val="windowText" lastClr="000000"/>
                </a:solidFill>
              </a:rPr>
              <a:t>When smaller battens were used, 6mm clearance was enough, using the correct, larger batten (50x25mm) and for metric measurements the norm seems to be 10mm.</a:t>
            </a:r>
            <a:endParaRPr lang="en-GB" dirty="0"/>
          </a:p>
          <a:p>
            <a:pPr marL="0" lvl="0" indent="0" algn="ctr">
              <a:buNone/>
            </a:pPr>
            <a:endParaRPr lang="en-GB" dirty="0"/>
          </a:p>
          <a:p>
            <a:pPr marL="0" lvl="0" indent="0" algn="ctr">
              <a:buNone/>
            </a:pPr>
            <a:endParaRPr lang="en-GB" sz="1600" dirty="0"/>
          </a:p>
          <a:p>
            <a:pPr marL="0" lvl="0" indent="0" algn="ctr">
              <a:buNone/>
            </a:pPr>
            <a:endParaRPr lang="en-GB" sz="1600" dirty="0"/>
          </a:p>
          <a:p>
            <a:pPr marL="0" lvl="0" indent="0" algn="ctr">
              <a:buNone/>
            </a:pPr>
            <a:endParaRPr lang="en-GB" sz="1600" dirty="0"/>
          </a:p>
          <a:p>
            <a:pPr marL="0" lvl="0" indent="0" algn="ctr">
              <a:buNone/>
            </a:pPr>
            <a:endParaRPr lang="en-GB" sz="1600" dirty="0"/>
          </a:p>
          <a:p>
            <a:pPr marL="0" lvl="0" indent="0" algn="ctr">
              <a:buNone/>
            </a:pPr>
            <a:endParaRPr lang="en-GB" sz="1600" dirty="0"/>
          </a:p>
          <a:p>
            <a:pPr marL="0" lvl="0" indent="0">
              <a:buNone/>
            </a:pPr>
            <a:endParaRPr lang="en-GB" sz="1600" dirty="0"/>
          </a:p>
          <a:p>
            <a:endParaRPr lang="en-GB" sz="1600" dirty="0"/>
          </a:p>
          <a:p>
            <a:pPr marL="0" lvl="0" indent="0">
              <a:buNone/>
            </a:pPr>
            <a:endParaRPr lang="en-GB" sz="1600" dirty="0"/>
          </a:p>
        </p:txBody>
      </p:sp>
    </p:spTree>
    <p:extLst>
      <p:ext uri="{BB962C8B-B14F-4D97-AF65-F5344CB8AC3E}">
        <p14:creationId xmlns:p14="http://schemas.microsoft.com/office/powerpoint/2010/main" val="83815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lstStyle/>
          <a:p>
            <a:pPr algn="l"/>
            <a:r>
              <a:rPr lang="en-GB" b="1" dirty="0"/>
              <a:t>Holing position</a:t>
            </a:r>
          </a:p>
        </p:txBody>
      </p:sp>
      <p:sp>
        <p:nvSpPr>
          <p:cNvPr id="33" name="TextBox 32">
            <a:extLst>
              <a:ext uri="{FF2B5EF4-FFF2-40B4-BE49-F238E27FC236}">
                <a16:creationId xmlns:a16="http://schemas.microsoft.com/office/drawing/2014/main" id="{5A89CA9C-3B49-4F00-968A-AC648E9445B4}"/>
              </a:ext>
            </a:extLst>
          </p:cNvPr>
          <p:cNvSpPr txBox="1"/>
          <p:nvPr/>
        </p:nvSpPr>
        <p:spPr>
          <a:xfrm>
            <a:off x="463281" y="2496844"/>
            <a:ext cx="4572000" cy="1389868"/>
          </a:xfrm>
          <a:prstGeom prst="rect">
            <a:avLst/>
          </a:prstGeom>
          <a:noFill/>
        </p:spPr>
        <p:txBody>
          <a:bodyPr wrap="square">
            <a:spAutoFit/>
          </a:bodyPr>
          <a:lstStyle/>
          <a:p>
            <a:pPr>
              <a:lnSpc>
                <a:spcPct val="115000"/>
              </a:lnSpc>
              <a:spcAft>
                <a:spcPts val="1000"/>
              </a:spcAft>
            </a:pPr>
            <a:r>
              <a:rPr lang="en-GB" b="1" dirty="0">
                <a:effectLst/>
                <a:latin typeface="+mn-lt"/>
                <a:ea typeface="Calibri" panose="020F0502020204030204" pitchFamily="34" charset="0"/>
                <a:cs typeface="Times New Roman" panose="02020603050405020304" pitchFamily="18" charset="0"/>
              </a:rPr>
              <a:t>Holing position</a:t>
            </a:r>
            <a:endParaRPr lang="en-GB" dirty="0">
              <a:effectLst/>
              <a:latin typeface="+mn-lt"/>
              <a:ea typeface="Calibri" panose="020F0502020204030204" pitchFamily="34" charset="0"/>
              <a:cs typeface="Times New Roman" panose="02020603050405020304" pitchFamily="18" charset="0"/>
            </a:endParaRPr>
          </a:p>
          <a:p>
            <a:pPr>
              <a:lnSpc>
                <a:spcPct val="115000"/>
              </a:lnSpc>
              <a:spcAft>
                <a:spcPts val="1000"/>
              </a:spcAft>
            </a:pPr>
            <a:r>
              <a:rPr lang="en-GB" dirty="0">
                <a:effectLst/>
                <a:latin typeface="+mn-lt"/>
                <a:ea typeface="Calibri" panose="020F0502020204030204" pitchFamily="34" charset="0"/>
                <a:cs typeface="Times New Roman" panose="02020603050405020304" pitchFamily="18" charset="0"/>
              </a:rPr>
              <a:t>Gauge + </a:t>
            </a:r>
            <a:r>
              <a:rPr lang="en-GB" dirty="0" err="1">
                <a:effectLst/>
                <a:latin typeface="+mn-lt"/>
                <a:ea typeface="Calibri" panose="020F0502020204030204" pitchFamily="34" charset="0"/>
                <a:cs typeface="Times New Roman" panose="02020603050405020304" pitchFamily="18" charset="0"/>
              </a:rPr>
              <a:t>headlap</a:t>
            </a:r>
            <a:r>
              <a:rPr lang="en-GB" dirty="0">
                <a:effectLst/>
                <a:latin typeface="+mn-lt"/>
                <a:ea typeface="Calibri" panose="020F0502020204030204" pitchFamily="34" charset="0"/>
                <a:cs typeface="Times New Roman" panose="02020603050405020304" pitchFamily="18" charset="0"/>
              </a:rPr>
              <a:t> + 6</a:t>
            </a:r>
            <a:r>
              <a:rPr lang="en-US" sz="1800" dirty="0">
                <a:effectLst/>
                <a:latin typeface="Calibri" panose="020F0502020204030204" pitchFamily="34" charset="0"/>
                <a:ea typeface="Calibri" panose="020F0502020204030204" pitchFamily="34" charset="0"/>
              </a:rPr>
              <a:t>–</a:t>
            </a:r>
            <a:r>
              <a:rPr lang="en-GB" dirty="0">
                <a:effectLst/>
                <a:latin typeface="+mn-lt"/>
                <a:ea typeface="Calibri" panose="020F0502020204030204" pitchFamily="34" charset="0"/>
                <a:cs typeface="Times New Roman" panose="02020603050405020304" pitchFamily="18" charset="0"/>
              </a:rPr>
              <a:t>12mm</a:t>
            </a:r>
          </a:p>
          <a:p>
            <a:pPr>
              <a:lnSpc>
                <a:spcPct val="115000"/>
              </a:lnSpc>
              <a:spcAft>
                <a:spcPts val="1000"/>
              </a:spcAft>
            </a:pPr>
            <a:r>
              <a:rPr lang="en-GB" dirty="0">
                <a:effectLst/>
                <a:latin typeface="+mn-lt"/>
                <a:ea typeface="Calibri" panose="020F0502020204030204" pitchFamily="34" charset="0"/>
                <a:cs typeface="Times New Roman" panose="02020603050405020304" pitchFamily="18" charset="0"/>
              </a:rPr>
              <a:t>20</a:t>
            </a:r>
            <a:r>
              <a:rPr lang="en-US" sz="1800" dirty="0">
                <a:effectLst/>
                <a:latin typeface="Calibri" panose="020F0502020204030204" pitchFamily="34" charset="0"/>
                <a:ea typeface="Calibri" panose="020F0502020204030204" pitchFamily="34" charset="0"/>
              </a:rPr>
              <a:t>–</a:t>
            </a:r>
            <a:r>
              <a:rPr lang="en-GB" dirty="0">
                <a:effectLst/>
                <a:latin typeface="+mn-lt"/>
                <a:ea typeface="Calibri" panose="020F0502020204030204" pitchFamily="34" charset="0"/>
                <a:cs typeface="Times New Roman" panose="02020603050405020304" pitchFamily="18" charset="0"/>
              </a:rPr>
              <a:t>25mm for the edge</a:t>
            </a:r>
          </a:p>
        </p:txBody>
      </p:sp>
      <p:sp>
        <p:nvSpPr>
          <p:cNvPr id="5" name="Rectangle 4">
            <a:extLst>
              <a:ext uri="{FF2B5EF4-FFF2-40B4-BE49-F238E27FC236}">
                <a16:creationId xmlns:a16="http://schemas.microsoft.com/office/drawing/2014/main" id="{88666F8B-8713-44C9-9E7D-F3414E9E98E8}"/>
              </a:ext>
            </a:extLst>
          </p:cNvPr>
          <p:cNvSpPr/>
          <p:nvPr/>
        </p:nvSpPr>
        <p:spPr>
          <a:xfrm>
            <a:off x="6300192" y="2420888"/>
            <a:ext cx="1785739" cy="2329555"/>
          </a:xfrm>
          <a:prstGeom prst="rect">
            <a:avLst/>
          </a:prstGeom>
          <a:solidFill>
            <a:sysClr val="window" lastClr="FFFFFF"/>
          </a:solidFill>
          <a:ln w="25400" cap="flat" cmpd="sng" algn="ctr">
            <a:solidFill>
              <a:srgbClr val="4BACC6"/>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en-GB" dirty="0">
                <a:effectLst/>
                <a:latin typeface="Calibri" panose="020F0502020204030204" pitchFamily="34" charset="0"/>
                <a:ea typeface="Calibri" panose="020F0502020204030204" pitchFamily="34" charset="0"/>
                <a:cs typeface="Times New Roman" panose="02020603050405020304" pitchFamily="18" charset="0"/>
              </a:rPr>
              <a:t>  X</a:t>
            </a:r>
          </a:p>
          <a:p>
            <a:pPr>
              <a:lnSpc>
                <a:spcPct val="115000"/>
              </a:lnSpc>
              <a:spcAft>
                <a:spcPts val="1000"/>
              </a:spcAft>
            </a:pPr>
            <a:r>
              <a:rPr lang="en-GB" dirty="0">
                <a:effectLst/>
                <a:latin typeface="Calibri" panose="020F0502020204030204" pitchFamily="34" charset="0"/>
                <a:ea typeface="Calibri" panose="020F0502020204030204" pitchFamily="34" charset="0"/>
                <a:cs typeface="Times New Roman" panose="02020603050405020304" pitchFamily="18" charset="0"/>
              </a:rPr>
              <a:t>Holing position</a:t>
            </a:r>
          </a:p>
        </p:txBody>
      </p:sp>
      <p:cxnSp>
        <p:nvCxnSpPr>
          <p:cNvPr id="6" name="Straight Arrow Connector 5">
            <a:extLst>
              <a:ext uri="{FF2B5EF4-FFF2-40B4-BE49-F238E27FC236}">
                <a16:creationId xmlns:a16="http://schemas.microsoft.com/office/drawing/2014/main" id="{772953AA-6C54-4B61-AB76-106F0A34F5A2}"/>
              </a:ext>
            </a:extLst>
          </p:cNvPr>
          <p:cNvCxnSpPr>
            <a:cxnSpLocks/>
          </p:cNvCxnSpPr>
          <p:nvPr/>
        </p:nvCxnSpPr>
        <p:spPr>
          <a:xfrm>
            <a:off x="7164288" y="2420888"/>
            <a:ext cx="0" cy="77152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0123C736-32E1-417A-92FD-E1F08B5EDBAE}"/>
              </a:ext>
            </a:extLst>
          </p:cNvPr>
          <p:cNvCxnSpPr>
            <a:cxnSpLocks/>
            <a:endCxn id="5" idx="1"/>
          </p:cNvCxnSpPr>
          <p:nvPr/>
        </p:nvCxnSpPr>
        <p:spPr>
          <a:xfrm flipV="1">
            <a:off x="3227330" y="3585666"/>
            <a:ext cx="3072862" cy="128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91A07E23-891F-42A0-B88B-DCDDBBF25B87}"/>
              </a:ext>
            </a:extLst>
          </p:cNvPr>
          <p:cNvCxnSpPr>
            <a:cxnSpLocks/>
          </p:cNvCxnSpPr>
          <p:nvPr/>
        </p:nvCxnSpPr>
        <p:spPr>
          <a:xfrm flipV="1">
            <a:off x="3910360" y="2806650"/>
            <a:ext cx="2965896" cy="35242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110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41478"/>
            <a:ext cx="8229600" cy="471297"/>
          </a:xfrm>
        </p:spPr>
        <p:txBody>
          <a:bodyPr/>
          <a:lstStyle/>
          <a:p>
            <a:pPr algn="l"/>
            <a:r>
              <a:rPr lang="en-GB" b="1" dirty="0"/>
              <a:t>At the eaves</a:t>
            </a:r>
          </a:p>
        </p:txBody>
      </p:sp>
      <p:sp>
        <p:nvSpPr>
          <p:cNvPr id="5" name="Content Placeholder 4"/>
          <p:cNvSpPr>
            <a:spLocks noGrp="1"/>
          </p:cNvSpPr>
          <p:nvPr>
            <p:ph idx="1"/>
          </p:nvPr>
        </p:nvSpPr>
        <p:spPr>
          <a:xfrm>
            <a:off x="457200" y="1435508"/>
            <a:ext cx="4957808" cy="4481014"/>
          </a:xfrm>
        </p:spPr>
        <p:txBody>
          <a:bodyPr>
            <a:noAutofit/>
          </a:bodyPr>
          <a:lstStyle/>
          <a:p>
            <a:pPr marL="0" lvl="0" indent="0">
              <a:buNone/>
            </a:pPr>
            <a:r>
              <a:rPr lang="en-GB" dirty="0"/>
              <a:t>How can you work out the position of the under-eaves and first course battens?</a:t>
            </a:r>
          </a:p>
          <a:p>
            <a:pPr marL="0" lvl="0" indent="0">
              <a:buNone/>
            </a:pPr>
            <a:r>
              <a:rPr lang="en-GB" dirty="0"/>
              <a:t>How much should the overhang into the gutter be?</a:t>
            </a:r>
          </a:p>
          <a:p>
            <a:pPr marL="285750" indent="-285750">
              <a:buClr>
                <a:srgbClr val="0077E3"/>
              </a:buClr>
              <a:buFont typeface="Arial" panose="020B0604020202020204" pitchFamily="34" charset="0"/>
              <a:buChar char="•"/>
            </a:pPr>
            <a:r>
              <a:rPr lang="en-GB" dirty="0"/>
              <a:t>Overhang of 50mm.</a:t>
            </a:r>
          </a:p>
          <a:p>
            <a:pPr marL="285750" indent="-285750">
              <a:buClr>
                <a:srgbClr val="0077E3"/>
              </a:buClr>
              <a:buFont typeface="Arial" panose="020B0604020202020204" pitchFamily="34" charset="0"/>
              <a:buChar char="•"/>
            </a:pPr>
            <a:r>
              <a:rPr lang="en-GB" dirty="0"/>
              <a:t>First course batten positioned so the top of the slate sits halfway onto the batten and 50mm into the gutter.</a:t>
            </a:r>
          </a:p>
          <a:p>
            <a:pPr marL="285750" indent="-285750">
              <a:buClr>
                <a:srgbClr val="0077E3"/>
              </a:buClr>
              <a:buFont typeface="Arial" panose="020B0604020202020204" pitchFamily="34" charset="0"/>
              <a:buChar char="•"/>
            </a:pPr>
            <a:r>
              <a:rPr lang="en-GB" dirty="0"/>
              <a:t>Under-eaves batten set one gauge down.</a:t>
            </a:r>
          </a:p>
          <a:p>
            <a:pPr marL="285750" indent="-285750">
              <a:buClr>
                <a:srgbClr val="0077E3"/>
              </a:buClr>
              <a:buFont typeface="Arial" panose="020B0604020202020204" pitchFamily="34" charset="0"/>
              <a:buChar char="•"/>
            </a:pPr>
            <a:r>
              <a:rPr lang="en-GB" dirty="0"/>
              <a:t>Additional batten at under eaves.</a:t>
            </a:r>
          </a:p>
        </p:txBody>
      </p:sp>
      <p:pic>
        <p:nvPicPr>
          <p:cNvPr id="3" name="Picture 2" descr="Diagram&#10;&#10;Description automatically generated">
            <a:extLst>
              <a:ext uri="{FF2B5EF4-FFF2-40B4-BE49-F238E27FC236}">
                <a16:creationId xmlns:a16="http://schemas.microsoft.com/office/drawing/2014/main" id="{047EBB48-2334-4887-8C53-80D6A1FBCE56}"/>
              </a:ext>
            </a:extLst>
          </p:cNvPr>
          <p:cNvPicPr>
            <a:picLocks noChangeAspect="1"/>
          </p:cNvPicPr>
          <p:nvPr/>
        </p:nvPicPr>
        <p:blipFill rotWithShape="1">
          <a:blip r:embed="rId2"/>
          <a:srcRect l="10487" b="19006"/>
          <a:stretch/>
        </p:blipFill>
        <p:spPr>
          <a:xfrm>
            <a:off x="5456022" y="1407551"/>
            <a:ext cx="3689982" cy="4032448"/>
          </a:xfrm>
          <a:prstGeom prst="rect">
            <a:avLst/>
          </a:prstGeom>
        </p:spPr>
      </p:pic>
    </p:spTree>
    <p:extLst>
      <p:ext uri="{BB962C8B-B14F-4D97-AF65-F5344CB8AC3E}">
        <p14:creationId xmlns:p14="http://schemas.microsoft.com/office/powerpoint/2010/main" val="427977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At the eaves</a:t>
            </a:r>
          </a:p>
        </p:txBody>
      </p:sp>
      <p:sp>
        <p:nvSpPr>
          <p:cNvPr id="5" name="Content Placeholder 4"/>
          <p:cNvSpPr>
            <a:spLocks noGrp="1"/>
          </p:cNvSpPr>
          <p:nvPr>
            <p:ph idx="1"/>
          </p:nvPr>
        </p:nvSpPr>
        <p:spPr>
          <a:xfrm>
            <a:off x="457200" y="1412776"/>
            <a:ext cx="8229600" cy="4988024"/>
          </a:xfrm>
        </p:spPr>
        <p:txBody>
          <a:bodyPr>
            <a:noAutofit/>
          </a:bodyPr>
          <a:lstStyle/>
          <a:p>
            <a:pPr marL="0" lvl="0" indent="0">
              <a:buNone/>
            </a:pPr>
            <a:r>
              <a:rPr lang="en-GB" dirty="0">
                <a:solidFill>
                  <a:prstClr val="black"/>
                </a:solidFill>
              </a:rPr>
              <a:t>Official guidance from BS 5534 for the eaves:</a:t>
            </a:r>
          </a:p>
          <a:p>
            <a:pPr marL="342900" lvl="0" indent="-342900">
              <a:buClr>
                <a:srgbClr val="0077E3"/>
              </a:buClr>
              <a:buFont typeface="Arial" panose="020B0604020202020204" pitchFamily="34" charset="0"/>
              <a:buChar char="•"/>
            </a:pPr>
            <a:r>
              <a:rPr lang="en-GB" i="1" dirty="0">
                <a:solidFill>
                  <a:prstClr val="black"/>
                </a:solidFill>
              </a:rPr>
              <a:t>A double course of slates should be used. </a:t>
            </a:r>
          </a:p>
          <a:p>
            <a:pPr marL="342900" lvl="0" indent="-342900">
              <a:buClr>
                <a:srgbClr val="0077E3"/>
              </a:buClr>
              <a:buFont typeface="Arial" panose="020B0604020202020204" pitchFamily="34" charset="0"/>
              <a:buChar char="•"/>
            </a:pPr>
            <a:r>
              <a:rPr lang="en-GB" i="1" dirty="0">
                <a:solidFill>
                  <a:prstClr val="black"/>
                </a:solidFill>
              </a:rPr>
              <a:t>The under-eaves slates should be of a length equal to the sum of the gauge and </a:t>
            </a:r>
            <a:r>
              <a:rPr lang="en-GB" i="1" dirty="0" err="1">
                <a:solidFill>
                  <a:prstClr val="black"/>
                </a:solidFill>
              </a:rPr>
              <a:t>headlap</a:t>
            </a:r>
            <a:r>
              <a:rPr lang="en-GB" i="1" dirty="0">
                <a:solidFill>
                  <a:prstClr val="black"/>
                </a:solidFill>
              </a:rPr>
              <a:t> of the full slates. </a:t>
            </a:r>
          </a:p>
          <a:p>
            <a:pPr marL="342900" lvl="0" indent="-342900">
              <a:buClr>
                <a:srgbClr val="0077E3"/>
              </a:buClr>
              <a:buFont typeface="Arial" panose="020B0604020202020204" pitchFamily="34" charset="0"/>
              <a:buChar char="•"/>
            </a:pPr>
            <a:r>
              <a:rPr lang="en-GB" i="1" dirty="0">
                <a:solidFill>
                  <a:prstClr val="black"/>
                </a:solidFill>
              </a:rPr>
              <a:t>The under-eaves slates should be laid face down and head-nailed to the eaves batten or an extra batten. </a:t>
            </a:r>
          </a:p>
          <a:p>
            <a:pPr marL="342900" lvl="0" indent="-342900">
              <a:buClr>
                <a:srgbClr val="0077E3"/>
              </a:buClr>
              <a:buFont typeface="Arial" panose="020B0604020202020204" pitchFamily="34" charset="0"/>
              <a:buChar char="•"/>
            </a:pPr>
            <a:r>
              <a:rPr lang="en-GB" i="1" dirty="0">
                <a:solidFill>
                  <a:prstClr val="black"/>
                </a:solidFill>
              </a:rPr>
              <a:t>The under-eaves slates should be overlapped with a full slate with the joints located notionally over the centre of the under-eaves slates. </a:t>
            </a:r>
          </a:p>
          <a:p>
            <a:pPr marL="342900" lvl="0" indent="-342900">
              <a:buClr>
                <a:srgbClr val="0077E3"/>
              </a:buClr>
              <a:buFont typeface="Arial" panose="020B0604020202020204" pitchFamily="34" charset="0"/>
              <a:buChar char="•"/>
            </a:pPr>
            <a:r>
              <a:rPr lang="en-GB" i="1" dirty="0">
                <a:solidFill>
                  <a:prstClr val="black"/>
                </a:solidFill>
              </a:rPr>
              <a:t>Full-size slates should not be laid sideways to form the under-eaves course.</a:t>
            </a:r>
          </a:p>
        </p:txBody>
      </p:sp>
    </p:spTree>
    <p:extLst>
      <p:ext uri="{BB962C8B-B14F-4D97-AF65-F5344CB8AC3E}">
        <p14:creationId xmlns:p14="http://schemas.microsoft.com/office/powerpoint/2010/main" val="348136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Use of slate</a:t>
            </a:r>
          </a:p>
        </p:txBody>
      </p:sp>
      <p:sp>
        <p:nvSpPr>
          <p:cNvPr id="5" name="Content Placeholder 4"/>
          <p:cNvSpPr>
            <a:spLocks noGrp="1"/>
          </p:cNvSpPr>
          <p:nvPr>
            <p:ph idx="1"/>
          </p:nvPr>
        </p:nvSpPr>
        <p:spPr>
          <a:xfrm>
            <a:off x="457200" y="1844824"/>
            <a:ext cx="7287491" cy="4651226"/>
          </a:xfrm>
        </p:spPr>
        <p:txBody>
          <a:bodyPr>
            <a:normAutofit/>
          </a:bodyPr>
          <a:lstStyle/>
          <a:p>
            <a:pPr marL="342900" indent="-342900">
              <a:buClr>
                <a:srgbClr val="0077E3"/>
              </a:buClr>
              <a:buFont typeface="Arial" panose="020B0604020202020204" pitchFamily="34" charset="0"/>
              <a:buChar char="•"/>
            </a:pPr>
            <a:r>
              <a:rPr lang="en-GB" dirty="0"/>
              <a:t>Slate has lined our roofs since Roman times.</a:t>
            </a:r>
          </a:p>
          <a:p>
            <a:pPr marL="342900" indent="-342900">
              <a:buClr>
                <a:srgbClr val="0077E3"/>
              </a:buClr>
              <a:buFont typeface="Arial" panose="020B0604020202020204" pitchFamily="34" charset="0"/>
              <a:buChar char="•"/>
            </a:pPr>
            <a:r>
              <a:rPr lang="en-GB" dirty="0"/>
              <a:t>Slates can be local, imported and even man-made.</a:t>
            </a:r>
          </a:p>
          <a:p>
            <a:pPr marL="342900" indent="-342900">
              <a:buClr>
                <a:srgbClr val="0077E3"/>
              </a:buClr>
              <a:buFont typeface="Arial" panose="020B0604020202020204" pitchFamily="34" charset="0"/>
              <a:buChar char="•"/>
            </a:pPr>
            <a:r>
              <a:rPr lang="en-GB" dirty="0"/>
              <a:t>Slates are durable, hard-wearing and watertight.</a:t>
            </a:r>
          </a:p>
          <a:p>
            <a:pPr marL="342900" indent="-342900">
              <a:buClr>
                <a:srgbClr val="0077E3"/>
              </a:buClr>
              <a:buFont typeface="Arial" panose="020B0604020202020204" pitchFamily="34" charset="0"/>
              <a:buChar char="•"/>
            </a:pPr>
            <a:r>
              <a:rPr lang="en-GB" dirty="0"/>
              <a:t>Welsh slate is universally recognised as the highest quality slate available; however Spain is the largest exporter.</a:t>
            </a:r>
          </a:p>
          <a:p>
            <a:pPr marL="342900" indent="-342900">
              <a:buClr>
                <a:srgbClr val="0077E3"/>
              </a:buClr>
              <a:buFont typeface="Arial" panose="020B0604020202020204" pitchFamily="34" charset="0"/>
              <a:buChar char="•"/>
            </a:pPr>
            <a:r>
              <a:rPr lang="en-GB" dirty="0"/>
              <a:t>Slate roofs are not cheap – good quality reclaimed slate is in high demand and offers a cost-effective and sustainable solution.</a:t>
            </a:r>
          </a:p>
        </p:txBody>
      </p:sp>
    </p:spTree>
    <p:extLst>
      <p:ext uri="{BB962C8B-B14F-4D97-AF65-F5344CB8AC3E}">
        <p14:creationId xmlns:p14="http://schemas.microsoft.com/office/powerpoint/2010/main" val="2846745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Natural slate</a:t>
            </a:r>
          </a:p>
        </p:txBody>
      </p:sp>
      <p:sp>
        <p:nvSpPr>
          <p:cNvPr id="5" name="Content Placeholder 4"/>
          <p:cNvSpPr>
            <a:spLocks noGrp="1"/>
          </p:cNvSpPr>
          <p:nvPr>
            <p:ph idx="1"/>
          </p:nvPr>
        </p:nvSpPr>
        <p:spPr>
          <a:xfrm>
            <a:off x="457200" y="1700808"/>
            <a:ext cx="7287491" cy="4795242"/>
          </a:xfrm>
        </p:spPr>
        <p:txBody>
          <a:bodyPr>
            <a:normAutofit/>
          </a:bodyPr>
          <a:lstStyle/>
          <a:p>
            <a:pPr marL="342900" indent="-342900">
              <a:buClr>
                <a:srgbClr val="0077E3"/>
              </a:buClr>
              <a:buFont typeface="Arial" panose="020B0604020202020204" pitchFamily="34" charset="0"/>
              <a:buChar char="•"/>
            </a:pPr>
            <a:r>
              <a:rPr lang="en-GB" dirty="0"/>
              <a:t>The most common size for slate is 500mm x 250mm.</a:t>
            </a:r>
          </a:p>
          <a:p>
            <a:pPr marL="342900" indent="-342900">
              <a:buClr>
                <a:srgbClr val="0077E3"/>
              </a:buClr>
              <a:buFont typeface="Arial" panose="020B0604020202020204" pitchFamily="34" charset="0"/>
              <a:buChar char="•"/>
            </a:pPr>
            <a:r>
              <a:rPr lang="en-GB" dirty="0"/>
              <a:t>Slates have a face, bed, head and tail. </a:t>
            </a:r>
          </a:p>
          <a:p>
            <a:pPr marL="342900" indent="-342900">
              <a:buClr>
                <a:srgbClr val="0077E3"/>
              </a:buClr>
              <a:buFont typeface="Arial" panose="020B0604020202020204" pitchFamily="34" charset="0"/>
              <a:buChar char="•"/>
            </a:pPr>
            <a:r>
              <a:rPr lang="en-GB" dirty="0"/>
              <a:t>Pre-holed slates will come in different sizes to accommodate different roof pitches.</a:t>
            </a:r>
          </a:p>
          <a:p>
            <a:pPr marL="342900" indent="-342900">
              <a:buClr>
                <a:srgbClr val="0077E3"/>
              </a:buClr>
              <a:buFont typeface="Arial" panose="020B0604020202020204" pitchFamily="34" charset="0"/>
              <a:buChar char="•"/>
            </a:pPr>
            <a:r>
              <a:rPr lang="en-GB" dirty="0"/>
              <a:t>The amount of </a:t>
            </a:r>
            <a:r>
              <a:rPr lang="en-GB" dirty="0" err="1"/>
              <a:t>headlap</a:t>
            </a:r>
            <a:r>
              <a:rPr lang="en-GB" dirty="0"/>
              <a:t> will depend on the pitch and the location as the exposure to wind and rain needs to be taken into account.</a:t>
            </a:r>
          </a:p>
          <a:p>
            <a:pPr marL="342900" indent="-342900">
              <a:buClr>
                <a:srgbClr val="0077E3"/>
              </a:buClr>
              <a:buFont typeface="Arial" panose="020B0604020202020204" pitchFamily="34" charset="0"/>
              <a:buChar char="•"/>
            </a:pPr>
            <a:r>
              <a:rPr lang="en-GB" dirty="0"/>
              <a:t>Natural slates are double lap.</a:t>
            </a:r>
          </a:p>
          <a:p>
            <a:pPr marL="342900" indent="-342900">
              <a:buFont typeface="Arial" panose="020B0604020202020204" pitchFamily="34" charset="0"/>
              <a:buChar char="•"/>
            </a:pPr>
            <a:endParaRPr lang="en-GB" dirty="0"/>
          </a:p>
          <a:p>
            <a:pPr marL="0" indent="0">
              <a:buNone/>
            </a:pPr>
            <a:endParaRPr lang="en-GB" sz="1600" dirty="0"/>
          </a:p>
        </p:txBody>
      </p:sp>
    </p:spTree>
    <p:extLst>
      <p:ext uri="{BB962C8B-B14F-4D97-AF65-F5344CB8AC3E}">
        <p14:creationId xmlns:p14="http://schemas.microsoft.com/office/powerpoint/2010/main" val="337211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ol&#10;&#10;Description automatically generated">
            <a:extLst>
              <a:ext uri="{FF2B5EF4-FFF2-40B4-BE49-F238E27FC236}">
                <a16:creationId xmlns:a16="http://schemas.microsoft.com/office/drawing/2014/main" id="{4D4D20A9-762B-4F1E-87D8-34F8F02D0D40}"/>
              </a:ext>
            </a:extLst>
          </p:cNvPr>
          <p:cNvPicPr>
            <a:picLocks noChangeAspect="1"/>
          </p:cNvPicPr>
          <p:nvPr/>
        </p:nvPicPr>
        <p:blipFill rotWithShape="1">
          <a:blip r:embed="rId3"/>
          <a:srcRect b="8053"/>
          <a:stretch/>
        </p:blipFill>
        <p:spPr>
          <a:xfrm>
            <a:off x="4853090" y="1916832"/>
            <a:ext cx="3861816" cy="3945992"/>
          </a:xfrm>
          <a:prstGeom prst="rect">
            <a:avLst/>
          </a:prstGeom>
        </p:spPr>
      </p:pic>
      <p:sp>
        <p:nvSpPr>
          <p:cNvPr id="4" name="Title 3"/>
          <p:cNvSpPr>
            <a:spLocks noGrp="1"/>
          </p:cNvSpPr>
          <p:nvPr>
            <p:ph type="title"/>
          </p:nvPr>
        </p:nvSpPr>
        <p:spPr>
          <a:xfrm>
            <a:off x="457200" y="908720"/>
            <a:ext cx="8229600" cy="648071"/>
          </a:xfrm>
        </p:spPr>
        <p:txBody>
          <a:bodyPr/>
          <a:lstStyle/>
          <a:p>
            <a:pPr algn="l"/>
            <a:r>
              <a:rPr lang="en-GB" b="1" dirty="0"/>
              <a:t>Tools and resources</a:t>
            </a:r>
          </a:p>
        </p:txBody>
      </p:sp>
      <p:sp>
        <p:nvSpPr>
          <p:cNvPr id="5" name="Content Placeholder 4"/>
          <p:cNvSpPr>
            <a:spLocks noGrp="1"/>
          </p:cNvSpPr>
          <p:nvPr>
            <p:ph idx="1"/>
          </p:nvPr>
        </p:nvSpPr>
        <p:spPr>
          <a:xfrm>
            <a:off x="512955" y="1758683"/>
            <a:ext cx="4092746" cy="4435202"/>
          </a:xfrm>
        </p:spPr>
        <p:txBody>
          <a:bodyPr>
            <a:normAutofit/>
          </a:bodyPr>
          <a:lstStyle/>
          <a:p>
            <a:pPr marL="0" indent="0">
              <a:buNone/>
            </a:pPr>
            <a:r>
              <a:rPr lang="en-GB" dirty="0"/>
              <a:t>There are certain tools specifically designed to use with slate:</a:t>
            </a:r>
          </a:p>
          <a:p>
            <a:pPr marL="285750" indent="-285750">
              <a:buClr>
                <a:srgbClr val="0077E3"/>
              </a:buClr>
              <a:buFont typeface="Arial" panose="020B0604020202020204" pitchFamily="34" charset="0"/>
              <a:buChar char="•"/>
            </a:pPr>
            <a:r>
              <a:rPr lang="en-GB" dirty="0"/>
              <a:t>Slater’s hammer</a:t>
            </a:r>
          </a:p>
          <a:p>
            <a:pPr marL="285750" indent="-285750">
              <a:buClr>
                <a:srgbClr val="0077E3"/>
              </a:buClr>
              <a:buFont typeface="Arial" panose="020B0604020202020204" pitchFamily="34" charset="0"/>
              <a:buChar char="•"/>
            </a:pPr>
            <a:r>
              <a:rPr lang="en-GB" dirty="0"/>
              <a:t>Slate knife</a:t>
            </a:r>
          </a:p>
          <a:p>
            <a:pPr marL="285750" indent="-285750">
              <a:buClr>
                <a:srgbClr val="0077E3"/>
              </a:buClr>
              <a:buFont typeface="Arial" panose="020B0604020202020204" pitchFamily="34" charset="0"/>
              <a:buChar char="•"/>
            </a:pPr>
            <a:r>
              <a:rPr lang="en-GB" dirty="0"/>
              <a:t>Break iron</a:t>
            </a:r>
          </a:p>
          <a:p>
            <a:pPr marL="285750" indent="-285750">
              <a:buClr>
                <a:srgbClr val="0077E3"/>
              </a:buClr>
              <a:buFont typeface="Arial" panose="020B0604020202020204" pitchFamily="34" charset="0"/>
              <a:buChar char="•"/>
            </a:pPr>
            <a:r>
              <a:rPr lang="en-GB" dirty="0"/>
              <a:t>Holing machine</a:t>
            </a:r>
          </a:p>
          <a:p>
            <a:pPr marL="285750" indent="-285750">
              <a:buClr>
                <a:srgbClr val="0077E3"/>
              </a:buClr>
              <a:buFont typeface="Arial" panose="020B0604020202020204" pitchFamily="34" charset="0"/>
              <a:buChar char="•"/>
            </a:pPr>
            <a:r>
              <a:rPr lang="en-GB" dirty="0"/>
              <a:t>Slate cutters</a:t>
            </a:r>
          </a:p>
          <a:p>
            <a:pPr marL="0" indent="0">
              <a:buNone/>
            </a:pPr>
            <a:endParaRPr lang="en-GB" sz="1600" dirty="0"/>
          </a:p>
          <a:p>
            <a:endParaRPr lang="en-GB" sz="1600" dirty="0"/>
          </a:p>
        </p:txBody>
      </p:sp>
    </p:spTree>
    <p:extLst>
      <p:ext uri="{BB962C8B-B14F-4D97-AF65-F5344CB8AC3E}">
        <p14:creationId xmlns:p14="http://schemas.microsoft.com/office/powerpoint/2010/main" val="343037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27413"/>
            <a:ext cx="8229600" cy="559954"/>
          </a:xfrm>
        </p:spPr>
        <p:txBody>
          <a:bodyPr/>
          <a:lstStyle/>
          <a:p>
            <a:pPr algn="l"/>
            <a:r>
              <a:rPr lang="en-GB" b="1" dirty="0"/>
              <a:t>Tools and resources</a:t>
            </a:r>
          </a:p>
        </p:txBody>
      </p:sp>
      <p:sp>
        <p:nvSpPr>
          <p:cNvPr id="5" name="Content Placeholder 4"/>
          <p:cNvSpPr>
            <a:spLocks noGrp="1"/>
          </p:cNvSpPr>
          <p:nvPr>
            <p:ph idx="1"/>
          </p:nvPr>
        </p:nvSpPr>
        <p:spPr>
          <a:xfrm>
            <a:off x="457200" y="1751040"/>
            <a:ext cx="5553075" cy="4516410"/>
          </a:xfrm>
        </p:spPr>
        <p:txBody>
          <a:bodyPr>
            <a:normAutofit/>
          </a:bodyPr>
          <a:lstStyle/>
          <a:p>
            <a:pPr marL="342900" indent="-342900">
              <a:buClr>
                <a:srgbClr val="0077E3"/>
              </a:buClr>
              <a:buFont typeface="Arial" panose="020B0604020202020204" pitchFamily="34" charset="0"/>
              <a:buChar char="•"/>
            </a:pPr>
            <a:r>
              <a:rPr lang="en-GB" b="1" dirty="0"/>
              <a:t>Slater’s hammer </a:t>
            </a:r>
            <a:r>
              <a:rPr lang="en-GB" dirty="0"/>
              <a:t>– sometimes called a pick hammer. This is a traditional hammer with a small head for accuracy and pick used to make holes.</a:t>
            </a:r>
          </a:p>
          <a:p>
            <a:pPr marL="342900" indent="-342900">
              <a:buClr>
                <a:srgbClr val="0077E3"/>
              </a:buClr>
              <a:buFont typeface="Arial" panose="020B0604020202020204" pitchFamily="34" charset="0"/>
              <a:buChar char="•"/>
            </a:pPr>
            <a:r>
              <a:rPr lang="en-GB" b="1" dirty="0"/>
              <a:t>Break iron and slate knife </a:t>
            </a:r>
            <a:r>
              <a:rPr lang="en-GB" dirty="0"/>
              <a:t>– used together to cut slates; the break iron works as an anvil.</a:t>
            </a:r>
          </a:p>
          <a:p>
            <a:pPr marL="342900" indent="-342900">
              <a:buClr>
                <a:srgbClr val="0077E3"/>
              </a:buClr>
              <a:buFont typeface="Arial" panose="020B0604020202020204" pitchFamily="34" charset="0"/>
              <a:buChar char="•"/>
            </a:pPr>
            <a:r>
              <a:rPr lang="en-GB" b="1" dirty="0"/>
              <a:t>Holing machine </a:t>
            </a:r>
            <a:r>
              <a:rPr lang="en-GB" dirty="0"/>
              <a:t>– traditionally it would have been the apprentice’s job to hole all the slates for the craftsman.</a:t>
            </a:r>
          </a:p>
          <a:p>
            <a:endParaRPr lang="en-GB" sz="16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2017" b="18455"/>
          <a:stretch/>
        </p:blipFill>
        <p:spPr bwMode="auto">
          <a:xfrm>
            <a:off x="6021908" y="1027413"/>
            <a:ext cx="1924050" cy="1337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29556" b="21556"/>
          <a:stretch/>
        </p:blipFill>
        <p:spPr bwMode="auto">
          <a:xfrm rot="1110457">
            <a:off x="6021908" y="2456760"/>
            <a:ext cx="2143125" cy="104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3833" y="3343061"/>
            <a:ext cx="1276350" cy="127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4400" t="22800" r="4801" b="19800"/>
          <a:stretch/>
        </p:blipFill>
        <p:spPr bwMode="auto">
          <a:xfrm rot="16200000">
            <a:off x="6681789" y="4171461"/>
            <a:ext cx="2238372" cy="1415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6825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lstStyle/>
          <a:p>
            <a:pPr algn="l"/>
            <a:r>
              <a:rPr lang="en-GB" b="1" dirty="0"/>
              <a:t>Tools and resources</a:t>
            </a:r>
          </a:p>
        </p:txBody>
      </p:sp>
      <p:sp>
        <p:nvSpPr>
          <p:cNvPr id="5" name="Content Placeholder 4"/>
          <p:cNvSpPr>
            <a:spLocks noGrp="1"/>
          </p:cNvSpPr>
          <p:nvPr>
            <p:ph idx="1"/>
          </p:nvPr>
        </p:nvSpPr>
        <p:spPr>
          <a:xfrm>
            <a:off x="457200" y="1628800"/>
            <a:ext cx="7287491" cy="4867250"/>
          </a:xfrm>
        </p:spPr>
        <p:txBody>
          <a:bodyPr>
            <a:normAutofit/>
          </a:bodyPr>
          <a:lstStyle/>
          <a:p>
            <a:pPr marL="0" indent="0">
              <a:buNone/>
            </a:pPr>
            <a:r>
              <a:rPr lang="en-GB" dirty="0"/>
              <a:t>There are certain materials to use for slating, outlined within the BS 5534 standards.</a:t>
            </a:r>
          </a:p>
          <a:p>
            <a:pPr marL="0" indent="0">
              <a:buNone/>
            </a:pPr>
            <a:r>
              <a:rPr lang="en-GB" b="1" dirty="0"/>
              <a:t>What size should the battens be? </a:t>
            </a:r>
          </a:p>
          <a:p>
            <a:pPr marL="342900" indent="-342900">
              <a:buClr>
                <a:srgbClr val="0077E3"/>
              </a:buClr>
              <a:buFont typeface="Arial" panose="020B0604020202020204" pitchFamily="34" charset="0"/>
              <a:buChar char="•"/>
            </a:pPr>
            <a:r>
              <a:rPr lang="en-GB" dirty="0"/>
              <a:t>50mm x 25mm softwood</a:t>
            </a:r>
          </a:p>
          <a:p>
            <a:pPr marL="0" indent="0">
              <a:buNone/>
            </a:pPr>
            <a:r>
              <a:rPr lang="en-GB" b="1" dirty="0"/>
              <a:t>What other materials are needed for natural slate roofing?</a:t>
            </a:r>
          </a:p>
          <a:p>
            <a:pPr marL="342900" indent="-342900">
              <a:buClr>
                <a:srgbClr val="0077E3"/>
              </a:buClr>
              <a:buFont typeface="Arial" panose="020B0604020202020204" pitchFamily="34" charset="0"/>
              <a:buChar char="•"/>
            </a:pPr>
            <a:r>
              <a:rPr lang="en-GB" dirty="0"/>
              <a:t>Natural slates</a:t>
            </a:r>
          </a:p>
          <a:p>
            <a:pPr marL="342900" indent="-342900">
              <a:buClr>
                <a:srgbClr val="0077E3"/>
              </a:buClr>
              <a:buFont typeface="Arial" panose="020B0604020202020204" pitchFamily="34" charset="0"/>
              <a:buChar char="•"/>
            </a:pPr>
            <a:r>
              <a:rPr lang="en-GB" dirty="0"/>
              <a:t>Nails specific for slating</a:t>
            </a:r>
          </a:p>
          <a:p>
            <a:pPr marL="342900" indent="-342900">
              <a:buClr>
                <a:srgbClr val="0077E3"/>
              </a:buClr>
              <a:buFont typeface="Arial" panose="020B0604020202020204" pitchFamily="34" charset="0"/>
              <a:buChar char="•"/>
            </a:pPr>
            <a:r>
              <a:rPr lang="en-GB" dirty="0"/>
              <a:t>Slate hooks</a:t>
            </a:r>
          </a:p>
        </p:txBody>
      </p:sp>
    </p:spTree>
    <p:extLst>
      <p:ext uri="{BB962C8B-B14F-4D97-AF65-F5344CB8AC3E}">
        <p14:creationId xmlns:p14="http://schemas.microsoft.com/office/powerpoint/2010/main" val="292855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lstStyle/>
          <a:p>
            <a:pPr algn="l"/>
            <a:r>
              <a:rPr lang="en-GB" b="1" dirty="0"/>
              <a:t>Gauge</a:t>
            </a:r>
          </a:p>
        </p:txBody>
      </p:sp>
      <p:sp>
        <p:nvSpPr>
          <p:cNvPr id="5" name="Content Placeholder 4"/>
          <p:cNvSpPr>
            <a:spLocks noGrp="1"/>
          </p:cNvSpPr>
          <p:nvPr>
            <p:ph idx="1"/>
          </p:nvPr>
        </p:nvSpPr>
        <p:spPr>
          <a:xfrm>
            <a:off x="457200" y="1412776"/>
            <a:ext cx="7715200" cy="4573966"/>
          </a:xfrm>
        </p:spPr>
        <p:txBody>
          <a:bodyPr>
            <a:normAutofit/>
          </a:bodyPr>
          <a:lstStyle/>
          <a:p>
            <a:pPr marL="0" lvl="0" indent="0">
              <a:buNone/>
            </a:pPr>
            <a:r>
              <a:rPr lang="en-GB" b="1" dirty="0"/>
              <a:t>How do you work out the gauge for natural slates?</a:t>
            </a:r>
          </a:p>
          <a:p>
            <a:pPr marL="0" lvl="0" indent="0">
              <a:buNone/>
            </a:pPr>
            <a:r>
              <a:rPr lang="en-GB" dirty="0"/>
              <a:t>Take the minimum headlap away from the full length of the slate then halve</a:t>
            </a:r>
          </a:p>
          <a:p>
            <a:pPr marL="0" lvl="0" indent="0" algn="ctr">
              <a:buNone/>
            </a:pPr>
            <a:r>
              <a:rPr lang="en-GB" dirty="0"/>
              <a:t>Gauge = </a:t>
            </a:r>
            <a:r>
              <a:rPr lang="en-GB" b="1" dirty="0"/>
              <a:t>length – </a:t>
            </a:r>
            <a:r>
              <a:rPr lang="en-GB" b="1" dirty="0" err="1"/>
              <a:t>headlap</a:t>
            </a:r>
            <a:r>
              <a:rPr lang="en-GB" b="1" dirty="0"/>
              <a:t> divide by 2</a:t>
            </a:r>
          </a:p>
          <a:p>
            <a:pPr marL="0" lvl="0" indent="0">
              <a:buNone/>
            </a:pPr>
            <a:r>
              <a:rPr lang="en-GB" dirty="0"/>
              <a:t>Traditionally British slates have always been supplied in imperial and had a default headlap of 3”. The maths was simple: 18” slate minus 3” to give you 15”, half of which is 7½”. All slate gauges worked out to a full or half inch.</a:t>
            </a:r>
          </a:p>
          <a:p>
            <a:pPr marL="0" lvl="0" indent="0">
              <a:buNone/>
            </a:pPr>
            <a:r>
              <a:rPr lang="en-GB" dirty="0"/>
              <a:t>Slates nowadays are in round metric measurements, such as 350mm, 400mm, 500mm, and most are pre-holed so you will need to know the </a:t>
            </a:r>
            <a:r>
              <a:rPr lang="en-GB" dirty="0" err="1"/>
              <a:t>headlap</a:t>
            </a:r>
            <a:r>
              <a:rPr lang="en-GB" dirty="0"/>
              <a:t> to work out the right gauge.</a:t>
            </a:r>
          </a:p>
        </p:txBody>
      </p:sp>
    </p:spTree>
    <p:extLst>
      <p:ext uri="{BB962C8B-B14F-4D97-AF65-F5344CB8AC3E}">
        <p14:creationId xmlns:p14="http://schemas.microsoft.com/office/powerpoint/2010/main" val="152066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lstStyle/>
          <a:p>
            <a:pPr algn="l"/>
            <a:r>
              <a:rPr lang="en-GB" b="1" dirty="0"/>
              <a:t>Gauge</a:t>
            </a:r>
          </a:p>
        </p:txBody>
      </p:sp>
      <p:sp>
        <p:nvSpPr>
          <p:cNvPr id="33" name="TextBox 32">
            <a:extLst>
              <a:ext uri="{FF2B5EF4-FFF2-40B4-BE49-F238E27FC236}">
                <a16:creationId xmlns:a16="http://schemas.microsoft.com/office/drawing/2014/main" id="{5A89CA9C-3B49-4F00-968A-AC648E9445B4}"/>
              </a:ext>
            </a:extLst>
          </p:cNvPr>
          <p:cNvSpPr txBox="1"/>
          <p:nvPr/>
        </p:nvSpPr>
        <p:spPr>
          <a:xfrm>
            <a:off x="457200" y="1762648"/>
            <a:ext cx="4572000" cy="3518912"/>
          </a:xfrm>
          <a:prstGeom prst="rect">
            <a:avLst/>
          </a:prstGeom>
          <a:noFill/>
        </p:spPr>
        <p:txBody>
          <a:bodyPr wrap="square">
            <a:spAutoFit/>
          </a:bodyPr>
          <a:lstStyle/>
          <a:p>
            <a:pPr>
              <a:lnSpc>
                <a:spcPct val="115000"/>
              </a:lnSpc>
              <a:spcAft>
                <a:spcPts val="1000"/>
              </a:spcAft>
            </a:pPr>
            <a:r>
              <a:rPr lang="en-GB" b="1" dirty="0">
                <a:effectLst/>
                <a:latin typeface="+mn-lt"/>
                <a:ea typeface="Calibri" panose="020F0502020204030204" pitchFamily="34" charset="0"/>
                <a:cs typeface="Times New Roman" panose="02020603050405020304" pitchFamily="18" charset="0"/>
              </a:rPr>
              <a:t>The gauge for natural slates</a:t>
            </a:r>
            <a:endParaRPr lang="en-GB" dirty="0">
              <a:effectLst/>
              <a:latin typeface="+mn-lt"/>
              <a:ea typeface="Calibri" panose="020F0502020204030204" pitchFamily="34" charset="0"/>
              <a:cs typeface="Times New Roman" panose="02020603050405020304" pitchFamily="18" charset="0"/>
            </a:endParaRPr>
          </a:p>
          <a:p>
            <a:pPr>
              <a:lnSpc>
                <a:spcPct val="115000"/>
              </a:lnSpc>
              <a:spcAft>
                <a:spcPts val="1000"/>
              </a:spcAft>
            </a:pPr>
            <a:r>
              <a:rPr lang="en-GB" dirty="0">
                <a:effectLst/>
                <a:latin typeface="+mn-lt"/>
                <a:ea typeface="Calibri" panose="020F0502020204030204" pitchFamily="34" charset="0"/>
                <a:cs typeface="Times New Roman" panose="02020603050405020304" pitchFamily="18" charset="0"/>
              </a:rPr>
              <a:t>This is based on the formula:</a:t>
            </a:r>
          </a:p>
          <a:p>
            <a:endParaRPr lang="en-GB" u="sng" dirty="0">
              <a:effectLst/>
              <a:latin typeface="+mn-lt"/>
              <a:ea typeface="Calibri" panose="020F0502020204030204" pitchFamily="34" charset="0"/>
              <a:cs typeface="Times New Roman" panose="02020603050405020304" pitchFamily="18" charset="0"/>
            </a:endParaRPr>
          </a:p>
          <a:p>
            <a:r>
              <a:rPr lang="en-GB" u="sng" dirty="0">
                <a:effectLst/>
                <a:latin typeface="+mn-lt"/>
                <a:ea typeface="Calibri" panose="020F0502020204030204" pitchFamily="34" charset="0"/>
                <a:cs typeface="Times New Roman" panose="02020603050405020304" pitchFamily="18" charset="0"/>
              </a:rPr>
              <a:t>Length – </a:t>
            </a:r>
            <a:r>
              <a:rPr lang="en-GB" u="sng" dirty="0" err="1">
                <a:effectLst/>
                <a:latin typeface="+mn-lt"/>
                <a:ea typeface="Calibri" panose="020F0502020204030204" pitchFamily="34" charset="0"/>
                <a:cs typeface="Times New Roman" panose="02020603050405020304" pitchFamily="18" charset="0"/>
              </a:rPr>
              <a:t>headlap</a:t>
            </a:r>
            <a:r>
              <a:rPr lang="en-GB" u="sng" dirty="0">
                <a:latin typeface="+mn-lt"/>
                <a:ea typeface="Calibri" panose="020F0502020204030204" pitchFamily="34" charset="0"/>
                <a:cs typeface="Times New Roman" panose="02020603050405020304" pitchFamily="18" charset="0"/>
              </a:rPr>
              <a:t>  </a:t>
            </a:r>
            <a:r>
              <a:rPr lang="en-GB" dirty="0">
                <a:effectLst/>
                <a:latin typeface="+mn-lt"/>
                <a:ea typeface="Calibri" panose="020F0502020204030204" pitchFamily="34" charset="0"/>
                <a:cs typeface="Times New Roman" panose="02020603050405020304" pitchFamily="18" charset="0"/>
              </a:rPr>
              <a:t>= gauge</a:t>
            </a:r>
          </a:p>
          <a:p>
            <a:r>
              <a:rPr lang="en-GB" dirty="0">
                <a:effectLst/>
                <a:latin typeface="+mn-lt"/>
                <a:ea typeface="Calibri" panose="020F0502020204030204" pitchFamily="34" charset="0"/>
                <a:cs typeface="Times New Roman" panose="02020603050405020304" pitchFamily="18" charset="0"/>
              </a:rPr>
              <a:t>	2</a:t>
            </a:r>
          </a:p>
          <a:p>
            <a:endParaRPr lang="en-GB" dirty="0">
              <a:effectLst/>
              <a:latin typeface="+mn-lt"/>
              <a:ea typeface="Calibri" panose="020F0502020204030204" pitchFamily="34" charset="0"/>
              <a:cs typeface="Times New Roman" panose="02020603050405020304" pitchFamily="18" charset="0"/>
            </a:endParaRPr>
          </a:p>
          <a:p>
            <a:r>
              <a:rPr lang="en-GB" dirty="0">
                <a:effectLst/>
                <a:latin typeface="+mn-lt"/>
                <a:ea typeface="Calibri" panose="020F0502020204030204" pitchFamily="34" charset="0"/>
                <a:cs typeface="Times New Roman" panose="02020603050405020304" pitchFamily="18" charset="0"/>
              </a:rPr>
              <a:t>For example: </a:t>
            </a:r>
            <a:br>
              <a:rPr lang="en-GB" dirty="0">
                <a:effectLst/>
                <a:latin typeface="+mn-lt"/>
                <a:ea typeface="Calibri" panose="020F0502020204030204" pitchFamily="34" charset="0"/>
                <a:cs typeface="Times New Roman" panose="02020603050405020304" pitchFamily="18" charset="0"/>
              </a:rPr>
            </a:br>
            <a:endParaRPr lang="en-GB" dirty="0">
              <a:effectLst/>
              <a:latin typeface="+mn-lt"/>
              <a:ea typeface="Calibri" panose="020F0502020204030204" pitchFamily="34" charset="0"/>
              <a:cs typeface="Times New Roman" panose="02020603050405020304" pitchFamily="18" charset="0"/>
            </a:endParaRPr>
          </a:p>
          <a:p>
            <a:r>
              <a:rPr lang="en-GB" u="sng" dirty="0">
                <a:effectLst/>
                <a:latin typeface="+mn-lt"/>
                <a:ea typeface="Calibri" panose="020F0502020204030204" pitchFamily="34" charset="0"/>
                <a:cs typeface="Times New Roman" panose="02020603050405020304" pitchFamily="18" charset="0"/>
              </a:rPr>
              <a:t>400mm – 70mm</a:t>
            </a:r>
            <a:endParaRPr lang="en-GB" dirty="0">
              <a:effectLst/>
              <a:latin typeface="+mn-lt"/>
              <a:ea typeface="Calibri" panose="020F0502020204030204" pitchFamily="34" charset="0"/>
              <a:cs typeface="Times New Roman" panose="02020603050405020304" pitchFamily="18" charset="0"/>
            </a:endParaRPr>
          </a:p>
          <a:p>
            <a:pPr indent="457200"/>
            <a:r>
              <a:rPr lang="en-GB" dirty="0">
                <a:effectLst/>
                <a:latin typeface="+mn-lt"/>
                <a:ea typeface="Calibri" panose="020F0502020204030204" pitchFamily="34" charset="0"/>
                <a:cs typeface="Times New Roman" panose="02020603050405020304" pitchFamily="18" charset="0"/>
              </a:rPr>
              <a:t>2		   = 165mm</a:t>
            </a:r>
          </a:p>
        </p:txBody>
      </p:sp>
      <p:pic>
        <p:nvPicPr>
          <p:cNvPr id="3" name="Picture 2" descr="Diagram&#10;&#10;Description automatically generated">
            <a:extLst>
              <a:ext uri="{FF2B5EF4-FFF2-40B4-BE49-F238E27FC236}">
                <a16:creationId xmlns:a16="http://schemas.microsoft.com/office/drawing/2014/main" id="{80FB43C6-3CB9-485D-9DBB-5AF13EF89AFA}"/>
              </a:ext>
            </a:extLst>
          </p:cNvPr>
          <p:cNvPicPr>
            <a:picLocks noChangeAspect="1"/>
          </p:cNvPicPr>
          <p:nvPr/>
        </p:nvPicPr>
        <p:blipFill rotWithShape="1">
          <a:blip r:embed="rId3"/>
          <a:srcRect l="9378" b="25391"/>
          <a:stretch/>
        </p:blipFill>
        <p:spPr>
          <a:xfrm>
            <a:off x="4283968" y="1776525"/>
            <a:ext cx="4310582" cy="3699864"/>
          </a:xfrm>
          <a:prstGeom prst="rect">
            <a:avLst/>
          </a:prstGeom>
        </p:spPr>
      </p:pic>
    </p:spTree>
    <p:extLst>
      <p:ext uri="{BB962C8B-B14F-4D97-AF65-F5344CB8AC3E}">
        <p14:creationId xmlns:p14="http://schemas.microsoft.com/office/powerpoint/2010/main" val="2257453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1988" y="980728"/>
            <a:ext cx="8229600" cy="720080"/>
          </a:xfrm>
        </p:spPr>
        <p:txBody>
          <a:bodyPr/>
          <a:lstStyle/>
          <a:p>
            <a:pPr algn="l"/>
            <a:r>
              <a:rPr lang="en-GB" b="1" dirty="0"/>
              <a:t>Grading </a:t>
            </a:r>
            <a:r>
              <a:rPr lang="en-GB" dirty="0"/>
              <a:t>and</a:t>
            </a:r>
            <a:r>
              <a:rPr lang="en-GB" b="1" dirty="0"/>
              <a:t> sorting</a:t>
            </a:r>
          </a:p>
        </p:txBody>
      </p:sp>
      <p:sp>
        <p:nvSpPr>
          <p:cNvPr id="5" name="Content Placeholder 4"/>
          <p:cNvSpPr>
            <a:spLocks noGrp="1"/>
          </p:cNvSpPr>
          <p:nvPr>
            <p:ph idx="1"/>
          </p:nvPr>
        </p:nvSpPr>
        <p:spPr>
          <a:xfrm>
            <a:off x="432412" y="1484784"/>
            <a:ext cx="8507288" cy="5170140"/>
          </a:xfrm>
        </p:spPr>
        <p:txBody>
          <a:bodyPr>
            <a:normAutofit/>
          </a:bodyPr>
          <a:lstStyle/>
          <a:p>
            <a:r>
              <a:rPr lang="en-GB" dirty="0"/>
              <a:t>Slates need grading. This is a very important part of the job.</a:t>
            </a:r>
          </a:p>
          <a:p>
            <a:pPr marL="0" lvl="0" indent="0">
              <a:buNone/>
            </a:pPr>
            <a:r>
              <a:rPr lang="en-GB" b="1" dirty="0"/>
              <a:t>What are they graded on?</a:t>
            </a:r>
          </a:p>
          <a:p>
            <a:pPr marL="0" lvl="0" indent="0">
              <a:buNone/>
            </a:pPr>
            <a:r>
              <a:rPr lang="en-GB" dirty="0"/>
              <a:t>Thickness.</a:t>
            </a:r>
          </a:p>
          <a:p>
            <a:pPr marL="0" lvl="0" indent="0">
              <a:buNone/>
            </a:pPr>
            <a:r>
              <a:rPr lang="en-GB" b="1" dirty="0"/>
              <a:t>What are the three categories of grading?</a:t>
            </a:r>
          </a:p>
          <a:p>
            <a:r>
              <a:rPr lang="en-GB" dirty="0"/>
              <a:t>Thick, medium and thin.</a:t>
            </a:r>
          </a:p>
          <a:p>
            <a:r>
              <a:rPr lang="en-GB" b="1" dirty="0"/>
              <a:t>Where would each grade go on the roof?</a:t>
            </a:r>
          </a:p>
          <a:p>
            <a:r>
              <a:rPr lang="en-GB" dirty="0"/>
              <a:t>Thick at the bottom, medium in the middle and thin at the top. Broken or damaged slates found during sorting should be saved for under eaves courses and to use as half slates/raking (angle) cuts.</a:t>
            </a:r>
          </a:p>
        </p:txBody>
      </p:sp>
    </p:spTree>
    <p:extLst>
      <p:ext uri="{BB962C8B-B14F-4D97-AF65-F5344CB8AC3E}">
        <p14:creationId xmlns:p14="http://schemas.microsoft.com/office/powerpoint/2010/main" val="346541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1392</TotalTime>
  <Words>895</Words>
  <Application>Microsoft Office PowerPoint</Application>
  <PresentationFormat>On-screen Show (4:3)</PresentationFormat>
  <Paragraphs>118</Paragraphs>
  <Slides>15</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6: Natural roof slates</vt:lpstr>
      <vt:lpstr>Use of slate</vt:lpstr>
      <vt:lpstr>Natural slate</vt:lpstr>
      <vt:lpstr>Tools and resources</vt:lpstr>
      <vt:lpstr>Tools and resources</vt:lpstr>
      <vt:lpstr>Tools and resources</vt:lpstr>
      <vt:lpstr>Gauge</vt:lpstr>
      <vt:lpstr>Gauge</vt:lpstr>
      <vt:lpstr>Grading and sorting</vt:lpstr>
      <vt:lpstr>Grading and sorting</vt:lpstr>
      <vt:lpstr>Holing position</vt:lpstr>
      <vt:lpstr>Holing position</vt:lpstr>
      <vt:lpstr>At the eaves</vt:lpstr>
      <vt:lpstr>At the eaves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 regular sized natural roof slates to a standard roof detail.</dc:title>
  <cp:lastModifiedBy>Fiona Freel</cp:lastModifiedBy>
  <cp:revision>37</cp:revision>
  <dcterms:created xsi:type="dcterms:W3CDTF">2013-05-28T00:38:54Z</dcterms:created>
  <dcterms:modified xsi:type="dcterms:W3CDTF">2021-07-01T13:20:26Z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