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1"/>
  </p:notesMasterIdLst>
  <p:handoutMasterIdLst>
    <p:handoutMasterId r:id="rId12"/>
  </p:handoutMasterIdLst>
  <p:sldIdLst>
    <p:sldId id="256" r:id="rId5"/>
    <p:sldId id="345" r:id="rId6"/>
    <p:sldId id="346" r:id="rId7"/>
    <p:sldId id="347" r:id="rId8"/>
    <p:sldId id="349" r:id="rId9"/>
    <p:sldId id="267" r:id="rId10"/>
  </p:sldIdLst>
  <p:sldSz cx="9144000" cy="6858000" type="screen4x3"/>
  <p:notesSz cx="6858000" cy="9144000"/>
  <p:custDataLst>
    <p:tags r:id="rId1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mon Dixon - NFRC" initials="SD-N" lastIdx="1" clrIdx="0">
    <p:extLst>
      <p:ext uri="{19B8F6BF-5375-455C-9EA6-DF929625EA0E}">
        <p15:presenceInfo xmlns:p15="http://schemas.microsoft.com/office/powerpoint/2012/main" userId="S::simondixon@nfrc.co.uk::23172875-84e1-4f3a-ab6f-9a6e8bfe904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8CA1715-6995-4394-9FB5-440F703802A5}" v="1" dt="2020-08-25T14:09:16.25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544"/>
    <p:restoredTop sz="93172" autoAdjust="0"/>
  </p:normalViewPr>
  <p:slideViewPr>
    <p:cSldViewPr showGuides="1">
      <p:cViewPr varScale="1">
        <p:scale>
          <a:sx n="67" d="100"/>
          <a:sy n="67" d="100"/>
        </p:scale>
        <p:origin x="55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gs" Target="tags/tag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mon Dixon - NFRC" userId="23172875-84e1-4f3a-ab6f-9a6e8bfe9041" providerId="ADAL" clId="{58CA1715-6995-4394-9FB5-440F703802A5}"/>
    <pc:docChg chg="custSel modSld">
      <pc:chgData name="Simon Dixon - NFRC" userId="23172875-84e1-4f3a-ab6f-9a6e8bfe9041" providerId="ADAL" clId="{58CA1715-6995-4394-9FB5-440F703802A5}" dt="2020-08-25T14:09:16.259" v="1"/>
      <pc:docMkLst>
        <pc:docMk/>
      </pc:docMkLst>
      <pc:sldChg chg="addCm modCm">
        <pc:chgData name="Simon Dixon - NFRC" userId="23172875-84e1-4f3a-ab6f-9a6e8bfe9041" providerId="ADAL" clId="{58CA1715-6995-4394-9FB5-440F703802A5}" dt="2020-08-25T14:09:16.259" v="1"/>
        <pc:sldMkLst>
          <pc:docMk/>
          <pc:sldMk cId="1988931691" sldId="345"/>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7/1/2021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70B3EFA-5A2F-406B-8F5A-572E8EEC994C}" type="slidenum">
              <a:rPr lang="en-GB" smtClean="0"/>
              <a:t>2</a:t>
            </a:fld>
            <a:endParaRPr lang="en-GB"/>
          </a:p>
        </p:txBody>
      </p:sp>
    </p:spTree>
    <p:extLst>
      <p:ext uri="{BB962C8B-B14F-4D97-AF65-F5344CB8AC3E}">
        <p14:creationId xmlns:p14="http://schemas.microsoft.com/office/powerpoint/2010/main" val="3692854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70B3EFA-5A2F-406B-8F5A-572E8EEC994C}" type="slidenum">
              <a:rPr lang="en-GB" smtClean="0"/>
              <a:t>3</a:t>
            </a:fld>
            <a:endParaRPr lang="en-GB"/>
          </a:p>
        </p:txBody>
      </p:sp>
    </p:spTree>
    <p:extLst>
      <p:ext uri="{BB962C8B-B14F-4D97-AF65-F5344CB8AC3E}">
        <p14:creationId xmlns:p14="http://schemas.microsoft.com/office/powerpoint/2010/main" val="40320041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70B3EFA-5A2F-406B-8F5A-572E8EEC994C}" type="slidenum">
              <a:rPr lang="en-GB" smtClean="0"/>
              <a:t>5</a:t>
            </a:fld>
            <a:endParaRPr lang="en-GB"/>
          </a:p>
        </p:txBody>
      </p:sp>
    </p:spTree>
    <p:extLst>
      <p:ext uri="{BB962C8B-B14F-4D97-AF65-F5344CB8AC3E}">
        <p14:creationId xmlns:p14="http://schemas.microsoft.com/office/powerpoint/2010/main" val="2346038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5BEE882-D50A-4E47-B3AA-CEC8FB47685B}" type="datetimeFigureOut">
              <a:rPr lang="en-US" smtClean="0">
                <a:solidFill>
                  <a:prstClr val="black">
                    <a:tint val="75000"/>
                  </a:prstClr>
                </a:solidFill>
              </a:rPr>
              <a:pPr/>
              <a:t>7/1/2021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D428609-9C7E-4C4A-AD29-A6B4785746A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050275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4"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ideo" Target="https://www.youtube.com/embed/yOCKeKaGEdQ?feature=oembed" TargetMode="External"/><Relationship Id="rId5" Type="http://schemas.openxmlformats.org/officeDocument/2006/relationships/image" Target="../media/image4.jpe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8: Dry fix</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111: Roofing occupations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80728"/>
            <a:ext cx="8229600" cy="648072"/>
          </a:xfrm>
        </p:spPr>
        <p:txBody>
          <a:bodyPr/>
          <a:lstStyle/>
          <a:p>
            <a:pPr algn="l"/>
            <a:r>
              <a:rPr lang="en-GB" b="1" dirty="0"/>
              <a:t>Bedded ridge tiles</a:t>
            </a:r>
          </a:p>
        </p:txBody>
      </p:sp>
      <p:sp>
        <p:nvSpPr>
          <p:cNvPr id="5" name="Content Placeholder 4"/>
          <p:cNvSpPr>
            <a:spLocks noGrp="1"/>
          </p:cNvSpPr>
          <p:nvPr>
            <p:ph idx="1"/>
          </p:nvPr>
        </p:nvSpPr>
        <p:spPr>
          <a:xfrm>
            <a:off x="395536" y="1628800"/>
            <a:ext cx="7992888" cy="4896544"/>
          </a:xfrm>
        </p:spPr>
        <p:txBody>
          <a:bodyPr>
            <a:normAutofit/>
          </a:bodyPr>
          <a:lstStyle/>
          <a:p>
            <a:pPr marL="0" indent="0">
              <a:buNone/>
            </a:pPr>
            <a:r>
              <a:rPr lang="en-GB" dirty="0"/>
              <a:t>Changes in BS 5534 means that the use of </a:t>
            </a:r>
            <a:r>
              <a:rPr lang="en-GB" b="1" dirty="0"/>
              <a:t>mortar only </a:t>
            </a:r>
            <a:r>
              <a:rPr lang="en-GB" dirty="0"/>
              <a:t>to fix roof tiles is now deemed as </a:t>
            </a:r>
            <a:r>
              <a:rPr lang="en-GB" b="1" dirty="0"/>
              <a:t>insufficient</a:t>
            </a:r>
            <a:r>
              <a:rPr lang="en-GB" dirty="0"/>
              <a:t>. Not only should careful consideration be given to the correct mix of sand and cement but tiles bedded with mortar must also be accompanied by a </a:t>
            </a:r>
            <a:r>
              <a:rPr lang="en-GB" b="1" dirty="0"/>
              <a:t>mechanical fix.</a:t>
            </a:r>
          </a:p>
          <a:p>
            <a:pPr marL="0" indent="0">
              <a:buNone/>
            </a:pPr>
            <a:r>
              <a:rPr lang="en-GB" dirty="0"/>
              <a:t>The most important thing to remember is to get the mortar consistency and strength right. The mortar must be firm enough to support the tile but wet enough to be workable.</a:t>
            </a:r>
          </a:p>
          <a:p>
            <a:r>
              <a:rPr lang="en-GB" dirty="0"/>
              <a:t>Recommendations are that the roofing mortar is 1:3 cement: sand with plasticiser (other options are also available.). The mix should be based on sharp sand and the bedding should be completed in one operation.</a:t>
            </a:r>
          </a:p>
        </p:txBody>
      </p:sp>
    </p:spTree>
    <p:extLst>
      <p:ext uri="{BB962C8B-B14F-4D97-AF65-F5344CB8AC3E}">
        <p14:creationId xmlns:p14="http://schemas.microsoft.com/office/powerpoint/2010/main" val="1988931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iagram&#10;&#10;Description automatically generated">
            <a:extLst>
              <a:ext uri="{FF2B5EF4-FFF2-40B4-BE49-F238E27FC236}">
                <a16:creationId xmlns:a16="http://schemas.microsoft.com/office/drawing/2014/main" id="{307C005F-2327-462F-A5AE-D0C494197A3F}"/>
              </a:ext>
            </a:extLst>
          </p:cNvPr>
          <p:cNvPicPr>
            <a:picLocks noChangeAspect="1"/>
          </p:cNvPicPr>
          <p:nvPr/>
        </p:nvPicPr>
        <p:blipFill rotWithShape="1">
          <a:blip r:embed="rId4"/>
          <a:srcRect l="21726" b="26925"/>
          <a:stretch/>
        </p:blipFill>
        <p:spPr>
          <a:xfrm>
            <a:off x="4860032" y="2132856"/>
            <a:ext cx="4164304" cy="3440483"/>
          </a:xfrm>
          <a:prstGeom prst="rect">
            <a:avLst/>
          </a:prstGeom>
        </p:spPr>
      </p:pic>
      <p:sp>
        <p:nvSpPr>
          <p:cNvPr id="4" name="Title 3"/>
          <p:cNvSpPr>
            <a:spLocks noGrp="1"/>
          </p:cNvSpPr>
          <p:nvPr>
            <p:ph type="title"/>
          </p:nvPr>
        </p:nvSpPr>
        <p:spPr>
          <a:xfrm>
            <a:off x="457200" y="980727"/>
            <a:ext cx="8229600" cy="576063"/>
          </a:xfrm>
        </p:spPr>
        <p:txBody>
          <a:bodyPr>
            <a:normAutofit/>
          </a:bodyPr>
          <a:lstStyle/>
          <a:p>
            <a:pPr algn="l"/>
            <a:r>
              <a:rPr lang="en-GB" b="1" dirty="0"/>
              <a:t>Bedded ridge tiles</a:t>
            </a:r>
          </a:p>
        </p:txBody>
      </p:sp>
      <p:sp>
        <p:nvSpPr>
          <p:cNvPr id="5" name="Content Placeholder 4"/>
          <p:cNvSpPr>
            <a:spLocks noGrp="1"/>
          </p:cNvSpPr>
          <p:nvPr>
            <p:ph idx="1"/>
          </p:nvPr>
        </p:nvSpPr>
        <p:spPr>
          <a:xfrm>
            <a:off x="457201" y="1556791"/>
            <a:ext cx="4402831" cy="5019373"/>
          </a:xfrm>
        </p:spPr>
        <p:txBody>
          <a:bodyPr>
            <a:normAutofit/>
          </a:bodyPr>
          <a:lstStyle/>
          <a:p>
            <a:pPr marL="0" indent="0">
              <a:buNone/>
            </a:pPr>
            <a:r>
              <a:rPr lang="en-GB" dirty="0"/>
              <a:t>Watch this video from a manufacturer and make notes on what fixings were used.</a:t>
            </a:r>
          </a:p>
          <a:p>
            <a:pPr marL="0" indent="0">
              <a:buNone/>
            </a:pPr>
            <a:endParaRPr lang="en-GB" dirty="0"/>
          </a:p>
          <a:p>
            <a:pPr marL="0" indent="0">
              <a:buNone/>
            </a:pPr>
            <a:endParaRPr lang="en-GB" dirty="0"/>
          </a:p>
          <a:p>
            <a:pPr marL="0" indent="0">
              <a:buNone/>
            </a:pPr>
            <a:endParaRPr lang="en-GB" dirty="0"/>
          </a:p>
          <a:p>
            <a:pPr marL="0" indent="0">
              <a:buNone/>
            </a:pPr>
            <a:r>
              <a:rPr lang="en-GB" b="1" dirty="0"/>
              <a:t>What fixings were used?</a:t>
            </a:r>
          </a:p>
          <a:p>
            <a:pPr marL="0" indent="0">
              <a:buNone/>
            </a:pPr>
            <a:r>
              <a:rPr lang="en-GB" dirty="0"/>
              <a:t>Ridge brackets, nails, stainless steel screws, dentil slips, plastic clamps.</a:t>
            </a:r>
          </a:p>
          <a:p>
            <a:pPr marL="0" indent="0">
              <a:buNone/>
            </a:pPr>
            <a:endParaRPr lang="en-GB" sz="1600" dirty="0"/>
          </a:p>
        </p:txBody>
      </p:sp>
      <p:pic>
        <p:nvPicPr>
          <p:cNvPr id="3" name="Online Media 2" title="Installation Guide for Marley Eternit Ridge Fixing Kit">
            <a:hlinkClick r:id="" action="ppaction://media"/>
            <a:extLst>
              <a:ext uri="{FF2B5EF4-FFF2-40B4-BE49-F238E27FC236}">
                <a16:creationId xmlns:a16="http://schemas.microsoft.com/office/drawing/2014/main" id="{FAC3C455-030D-4963-902D-9AF5C5F5CDAF}"/>
              </a:ext>
            </a:extLst>
          </p:cNvPr>
          <p:cNvPicPr>
            <a:picLocks noRot="1" noChangeAspect="1"/>
          </p:cNvPicPr>
          <p:nvPr>
            <a:videoFile r:link="rId1"/>
          </p:nvPr>
        </p:nvPicPr>
        <p:blipFill>
          <a:blip r:embed="rId5"/>
          <a:stretch>
            <a:fillRect/>
          </a:stretch>
        </p:blipFill>
        <p:spPr>
          <a:xfrm>
            <a:off x="457200" y="2651965"/>
            <a:ext cx="2540000" cy="1435100"/>
          </a:xfrm>
          <a:prstGeom prst="rect">
            <a:avLst/>
          </a:prstGeom>
        </p:spPr>
      </p:pic>
    </p:spTree>
    <p:extLst>
      <p:ext uri="{BB962C8B-B14F-4D97-AF65-F5344CB8AC3E}">
        <p14:creationId xmlns:p14="http://schemas.microsoft.com/office/powerpoint/2010/main" val="889378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9" fill="hold" display="0">
                  <p:stCondLst>
                    <p:cond delay="indefinite"/>
                  </p:stCondLst>
                </p:cTn>
                <p:tgtEl>
                  <p:spTgt spid="3"/>
                </p:tgtEl>
              </p:cMediaNode>
            </p:video>
            <p:seq concurrent="1" nextAc="seek">
              <p:cTn id="20" restart="whenNotActive" fill="hold" evtFilter="cancelBubble" nodeType="interactiveSeq">
                <p:stCondLst>
                  <p:cond evt="onClick" delay="0">
                    <p:tgtEl>
                      <p:spTgt spid="3"/>
                    </p:tgtEl>
                  </p:cond>
                </p:stCondLst>
                <p:endSync evt="end" delay="0">
                  <p:rtn val="all"/>
                </p:endSync>
                <p:childTnLst>
                  <p:par>
                    <p:cTn id="21" fill="hold">
                      <p:stCondLst>
                        <p:cond delay="0"/>
                      </p:stCondLst>
                      <p:childTnLst>
                        <p:par>
                          <p:cTn id="22" fill="hold">
                            <p:stCondLst>
                              <p:cond delay="0"/>
                            </p:stCondLst>
                            <p:childTnLst>
                              <p:par>
                                <p:cTn id="23" presetID="2" presetClass="mediacall" presetSubtype="0" fill="hold" nodeType="clickEffect">
                                  <p:stCondLst>
                                    <p:cond delay="0"/>
                                  </p:stCondLst>
                                  <p:childTnLst>
                                    <p:cmd type="call" cmd="togglePause">
                                      <p:cBhvr>
                                        <p:cTn id="24" dur="1" fill="hold"/>
                                        <p:tgtEl>
                                          <p:spTgt spid="3"/>
                                        </p:tgtEl>
                                      </p:cBhvr>
                                    </p:cmd>
                                  </p:childTnLst>
                                </p:cTn>
                              </p:par>
                            </p:childTnLst>
                          </p:cTn>
                        </p:par>
                      </p:childTnLst>
                    </p:cTn>
                  </p:par>
                </p:childTnLst>
              </p:cTn>
              <p:nextCondLst>
                <p:cond evt="onClick" delay="0">
                  <p:tgtEl>
                    <p:spTgt spid="3"/>
                  </p:tgtEl>
                </p:cond>
              </p:nextCondLst>
            </p:seq>
          </p:childTnLst>
        </p:cTn>
      </p:par>
    </p:tnLst>
    <p:bldLst>
      <p:bldP spid="5"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80728"/>
            <a:ext cx="8229600" cy="720080"/>
          </a:xfrm>
        </p:spPr>
        <p:txBody>
          <a:bodyPr/>
          <a:lstStyle/>
          <a:p>
            <a:pPr algn="l"/>
            <a:r>
              <a:rPr lang="en-GB" b="1" dirty="0"/>
              <a:t>Other methods</a:t>
            </a:r>
          </a:p>
        </p:txBody>
      </p:sp>
      <p:sp>
        <p:nvSpPr>
          <p:cNvPr id="5" name="Content Placeholder 4"/>
          <p:cNvSpPr>
            <a:spLocks noGrp="1"/>
          </p:cNvSpPr>
          <p:nvPr>
            <p:ph idx="1"/>
          </p:nvPr>
        </p:nvSpPr>
        <p:spPr>
          <a:xfrm>
            <a:off x="457200" y="1700808"/>
            <a:ext cx="8075240" cy="4659332"/>
          </a:xfrm>
        </p:spPr>
        <p:txBody>
          <a:bodyPr>
            <a:normAutofit/>
          </a:bodyPr>
          <a:lstStyle/>
          <a:p>
            <a:pPr marL="0" indent="0">
              <a:buNone/>
            </a:pPr>
            <a:r>
              <a:rPr lang="en-GB" dirty="0"/>
              <a:t>Other methods can include packing – this involves placing materials into the bedding area under the ridge tiles themselves.</a:t>
            </a:r>
          </a:p>
          <a:p>
            <a:pPr marL="0" indent="0">
              <a:buNone/>
            </a:pPr>
            <a:endParaRPr lang="en-GB" dirty="0"/>
          </a:p>
          <a:p>
            <a:pPr marL="0" indent="0">
              <a:buNone/>
            </a:pPr>
            <a:r>
              <a:rPr lang="en-GB" b="1" dirty="0"/>
              <a:t>Why are additional fixings needed? Why is mortar not enough anymore?</a:t>
            </a:r>
          </a:p>
          <a:p>
            <a:pPr marL="342900" indent="-342900">
              <a:buClr>
                <a:srgbClr val="0077E3"/>
              </a:buClr>
              <a:buFont typeface="Arial" panose="020B0604020202020204" pitchFamily="34" charset="0"/>
              <a:buChar char="•"/>
            </a:pPr>
            <a:r>
              <a:rPr lang="en-GB" dirty="0"/>
              <a:t>Increase in extreme weather such as gale force winds.</a:t>
            </a:r>
          </a:p>
          <a:p>
            <a:pPr marL="342900" indent="-342900">
              <a:buClr>
                <a:srgbClr val="0077E3"/>
              </a:buClr>
              <a:buFont typeface="Arial" panose="020B0604020202020204" pitchFamily="34" charset="0"/>
              <a:buChar char="•"/>
            </a:pPr>
            <a:r>
              <a:rPr lang="en-GB" dirty="0"/>
              <a:t>Mortar alone can move and crack, meaning repairs and repointing will be needed more frequently.</a:t>
            </a:r>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104548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80728"/>
            <a:ext cx="8229600" cy="576064"/>
          </a:xfrm>
        </p:spPr>
        <p:txBody>
          <a:bodyPr/>
          <a:lstStyle/>
          <a:p>
            <a:pPr algn="l"/>
            <a:r>
              <a:rPr lang="en-GB" b="1" dirty="0"/>
              <a:t>Dry ridges</a:t>
            </a:r>
          </a:p>
        </p:txBody>
      </p:sp>
      <p:sp>
        <p:nvSpPr>
          <p:cNvPr id="5" name="Content Placeholder 4"/>
          <p:cNvSpPr>
            <a:spLocks noGrp="1"/>
          </p:cNvSpPr>
          <p:nvPr>
            <p:ph idx="1"/>
          </p:nvPr>
        </p:nvSpPr>
        <p:spPr>
          <a:xfrm>
            <a:off x="457200" y="1700808"/>
            <a:ext cx="7287491" cy="4875356"/>
          </a:xfrm>
        </p:spPr>
        <p:txBody>
          <a:bodyPr>
            <a:normAutofit/>
          </a:bodyPr>
          <a:lstStyle/>
          <a:p>
            <a:pPr marL="0" indent="0">
              <a:buNone/>
            </a:pPr>
            <a:r>
              <a:rPr lang="en-GB" dirty="0"/>
              <a:t>Avoiding mortar bedding, with the associated risks and extra maintenance, is becoming ‘best practice’.</a:t>
            </a:r>
          </a:p>
          <a:p>
            <a:pPr marL="0" indent="0">
              <a:buNone/>
            </a:pPr>
            <a:r>
              <a:rPr lang="en-GB" dirty="0"/>
              <a:t>Manufacturers are supplying a more extensive range of dry fix solutions, which are mortar- </a:t>
            </a:r>
            <a:r>
              <a:rPr lang="en-GB"/>
              <a:t>and maintenance-free </a:t>
            </a:r>
            <a:r>
              <a:rPr lang="en-GB" dirty="0"/>
              <a:t>(BS 5534 compliant), and are also able to contribute to ventilation requirements.</a:t>
            </a:r>
          </a:p>
          <a:p>
            <a:pPr marL="0" indent="0">
              <a:buNone/>
            </a:pPr>
            <a:endParaRPr lang="en-GB" sz="1600" dirty="0"/>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939543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1066</TotalTime>
  <Words>303</Words>
  <Application>Microsoft Office PowerPoint</Application>
  <PresentationFormat>On-screen Show (4:3)</PresentationFormat>
  <Paragraphs>32</Paragraphs>
  <Slides>6</Slides>
  <Notes>3</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Lucida Grande</vt:lpstr>
      <vt:lpstr>Times New Roman</vt:lpstr>
      <vt:lpstr>Default Design</vt:lpstr>
      <vt:lpstr>PowerPoint 8: Dry fix</vt:lpstr>
      <vt:lpstr>Bedded ridge tiles</vt:lpstr>
      <vt:lpstr>Bedded ridge tiles</vt:lpstr>
      <vt:lpstr>Other methods</vt:lpstr>
      <vt:lpstr>Dry ridges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140</cp:revision>
  <dcterms:created xsi:type="dcterms:W3CDTF">2013-05-28T00:38:54Z</dcterms:created>
  <dcterms:modified xsi:type="dcterms:W3CDTF">2021-07-01T13:25:39Z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