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45" r:id="rId6"/>
    <p:sldId id="346" r:id="rId7"/>
    <p:sldId id="347" r:id="rId8"/>
    <p:sldId id="348" r:id="rId9"/>
    <p:sldId id="349" r:id="rId10"/>
    <p:sldId id="350" r:id="rId11"/>
    <p:sldId id="351" r:id="rId12"/>
    <p:sldId id="354" r:id="rId13"/>
    <p:sldId id="355" r:id="rId14"/>
    <p:sldId id="356" r:id="rId15"/>
    <p:sldId id="357" r:id="rId16"/>
    <p:sldId id="358"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Dixon - NFRC" initials="SD-N" lastIdx="1" clrIdx="0">
    <p:extLst>
      <p:ext uri="{19B8F6BF-5375-455C-9EA6-DF929625EA0E}">
        <p15:presenceInfo xmlns:p15="http://schemas.microsoft.com/office/powerpoint/2012/main" userId="S::simondixon@nfrc.co.uk::23172875-84e1-4f3a-ab6f-9a6e8bfe90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B8E07E-4C51-43AD-90B2-DBC6FD7C24DC}" v="1" dt="2020-08-25T10:12:24.6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93172" autoAdjust="0"/>
  </p:normalViewPr>
  <p:slideViewPr>
    <p:cSldViewPr showGuides="1">
      <p:cViewPr varScale="1">
        <p:scale>
          <a:sx n="62" d="100"/>
          <a:sy n="62" d="100"/>
        </p:scale>
        <p:origin x="69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Dixon - NFRC" userId="23172875-84e1-4f3a-ab6f-9a6e8bfe9041" providerId="ADAL" clId="{19B8E07E-4C51-43AD-90B2-DBC6FD7C24DC}"/>
    <pc:docChg chg="custSel modSld">
      <pc:chgData name="Simon Dixon - NFRC" userId="23172875-84e1-4f3a-ab6f-9a6e8bfe9041" providerId="ADAL" clId="{19B8E07E-4C51-43AD-90B2-DBC6FD7C24DC}" dt="2020-08-25T10:12:24.607" v="1"/>
      <pc:docMkLst>
        <pc:docMk/>
      </pc:docMkLst>
      <pc:sldChg chg="addCm modCm">
        <pc:chgData name="Simon Dixon - NFRC" userId="23172875-84e1-4f3a-ab6f-9a6e8bfe9041" providerId="ADAL" clId="{19B8E07E-4C51-43AD-90B2-DBC6FD7C24DC}" dt="2020-08-25T10:12:24.607" v="1"/>
        <pc:sldMkLst>
          <pc:docMk/>
          <pc:sldMk cId="2117062969" sldId="34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3</a:t>
            </a:fld>
            <a:endParaRPr lang="en-GB"/>
          </a:p>
        </p:txBody>
      </p:sp>
    </p:spTree>
    <p:extLst>
      <p:ext uri="{BB962C8B-B14F-4D97-AF65-F5344CB8AC3E}">
        <p14:creationId xmlns:p14="http://schemas.microsoft.com/office/powerpoint/2010/main" val="3021891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6C5A235-6463-4A58-9198-72241D34E1F2}" type="slidenum">
              <a:rPr lang="en-GB" smtClean="0"/>
              <a:t>12</a:t>
            </a:fld>
            <a:endParaRPr lang="en-GB"/>
          </a:p>
        </p:txBody>
      </p:sp>
    </p:spTree>
    <p:extLst>
      <p:ext uri="{BB962C8B-B14F-4D97-AF65-F5344CB8AC3E}">
        <p14:creationId xmlns:p14="http://schemas.microsoft.com/office/powerpoint/2010/main" val="4019508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6C5A235-6463-4A58-9198-72241D34E1F2}" type="slidenum">
              <a:rPr lang="en-GB" smtClean="0"/>
              <a:t>13</a:t>
            </a:fld>
            <a:endParaRPr lang="en-GB"/>
          </a:p>
        </p:txBody>
      </p:sp>
    </p:spTree>
    <p:extLst>
      <p:ext uri="{BB962C8B-B14F-4D97-AF65-F5344CB8AC3E}">
        <p14:creationId xmlns:p14="http://schemas.microsoft.com/office/powerpoint/2010/main" val="259615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6C5A235-6463-4A58-9198-72241D34E1F2}" type="slidenum">
              <a:rPr lang="en-GB" smtClean="0"/>
              <a:t>4</a:t>
            </a:fld>
            <a:endParaRPr lang="en-GB"/>
          </a:p>
        </p:txBody>
      </p:sp>
    </p:spTree>
    <p:extLst>
      <p:ext uri="{BB962C8B-B14F-4D97-AF65-F5344CB8AC3E}">
        <p14:creationId xmlns:p14="http://schemas.microsoft.com/office/powerpoint/2010/main" val="564541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6C5A235-6463-4A58-9198-72241D34E1F2}" type="slidenum">
              <a:rPr lang="en-GB" smtClean="0"/>
              <a:t>5</a:t>
            </a:fld>
            <a:endParaRPr lang="en-GB"/>
          </a:p>
        </p:txBody>
      </p:sp>
    </p:spTree>
    <p:extLst>
      <p:ext uri="{BB962C8B-B14F-4D97-AF65-F5344CB8AC3E}">
        <p14:creationId xmlns:p14="http://schemas.microsoft.com/office/powerpoint/2010/main" val="2524904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6C5A235-6463-4A58-9198-72241D34E1F2}" type="slidenum">
              <a:rPr lang="en-GB" smtClean="0"/>
              <a:t>6</a:t>
            </a:fld>
            <a:endParaRPr lang="en-GB"/>
          </a:p>
        </p:txBody>
      </p:sp>
    </p:spTree>
    <p:extLst>
      <p:ext uri="{BB962C8B-B14F-4D97-AF65-F5344CB8AC3E}">
        <p14:creationId xmlns:p14="http://schemas.microsoft.com/office/powerpoint/2010/main" val="395658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to have examples of eaves filler comb</a:t>
            </a:r>
          </a:p>
        </p:txBody>
      </p:sp>
      <p:sp>
        <p:nvSpPr>
          <p:cNvPr id="4" name="Slide Number Placeholder 3"/>
          <p:cNvSpPr>
            <a:spLocks noGrp="1"/>
          </p:cNvSpPr>
          <p:nvPr>
            <p:ph type="sldNum" sz="quarter" idx="10"/>
          </p:nvPr>
        </p:nvSpPr>
        <p:spPr/>
        <p:txBody>
          <a:bodyPr/>
          <a:lstStyle/>
          <a:p>
            <a:fld id="{D6C5A235-6463-4A58-9198-72241D34E1F2}" type="slidenum">
              <a:rPr lang="en-GB" smtClean="0"/>
              <a:t>7</a:t>
            </a:fld>
            <a:endParaRPr lang="en-GB"/>
          </a:p>
        </p:txBody>
      </p:sp>
    </p:spTree>
    <p:extLst>
      <p:ext uri="{BB962C8B-B14F-4D97-AF65-F5344CB8AC3E}">
        <p14:creationId xmlns:p14="http://schemas.microsoft.com/office/powerpoint/2010/main" val="1428215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8</a:t>
            </a:fld>
            <a:endParaRPr lang="en-GB"/>
          </a:p>
        </p:txBody>
      </p:sp>
    </p:spTree>
    <p:extLst>
      <p:ext uri="{BB962C8B-B14F-4D97-AF65-F5344CB8AC3E}">
        <p14:creationId xmlns:p14="http://schemas.microsoft.com/office/powerpoint/2010/main" val="3930337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6C5A235-6463-4A58-9198-72241D34E1F2}" type="slidenum">
              <a:rPr lang="en-GB" smtClean="0"/>
              <a:t>9</a:t>
            </a:fld>
            <a:endParaRPr lang="en-GB"/>
          </a:p>
        </p:txBody>
      </p:sp>
    </p:spTree>
    <p:extLst>
      <p:ext uri="{BB962C8B-B14F-4D97-AF65-F5344CB8AC3E}">
        <p14:creationId xmlns:p14="http://schemas.microsoft.com/office/powerpoint/2010/main" val="4152254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10</a:t>
            </a:fld>
            <a:endParaRPr lang="en-GB"/>
          </a:p>
        </p:txBody>
      </p:sp>
    </p:spTree>
    <p:extLst>
      <p:ext uri="{BB962C8B-B14F-4D97-AF65-F5344CB8AC3E}">
        <p14:creationId xmlns:p14="http://schemas.microsoft.com/office/powerpoint/2010/main" val="1625335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6C5A235-6463-4A58-9198-72241D34E1F2}" type="slidenum">
              <a:rPr lang="en-GB" smtClean="0"/>
              <a:t>11</a:t>
            </a:fld>
            <a:endParaRPr lang="en-GB"/>
          </a:p>
        </p:txBody>
      </p:sp>
    </p:spTree>
    <p:extLst>
      <p:ext uri="{BB962C8B-B14F-4D97-AF65-F5344CB8AC3E}">
        <p14:creationId xmlns:p14="http://schemas.microsoft.com/office/powerpoint/2010/main" val="1544330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F5BEE882-D50A-4E47-B3AA-CEC8FB47685B}" type="datetimeFigureOut">
              <a:rPr lang="en-US" smtClean="0"/>
              <a:t>7/1/2021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28609-9C7E-4C4A-AD29-A6B4785746A6}" type="slidenum">
              <a:rPr lang="en-US" smtClean="0"/>
              <a:t>‹#›</a:t>
            </a:fld>
            <a:endParaRPr lang="en-US"/>
          </a:p>
        </p:txBody>
      </p:sp>
    </p:spTree>
    <p:extLst>
      <p:ext uri="{BB962C8B-B14F-4D97-AF65-F5344CB8AC3E}">
        <p14:creationId xmlns:p14="http://schemas.microsoft.com/office/powerpoint/2010/main" val="19308079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r>
              <a:rPr lang="en-GB" sz="6600" dirty="0">
                <a:solidFill>
                  <a:schemeClr val="bg1"/>
                </a:solidFill>
                <a:ea typeface="ＭＳ Ｐゴシック" pitchFamily="-105" charset="-128"/>
                <a:cs typeface="ＭＳ Ｐゴシック" pitchFamily="-105" charset="-128"/>
              </a:rPr>
              <a:t> 1.1</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7239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4: Single-lap roof coverings</a:t>
            </a:r>
          </a:p>
        </p:txBody>
      </p:sp>
      <p:sp>
        <p:nvSpPr>
          <p:cNvPr id="5" name="TextBox 9">
            <a:extLst>
              <a:ext uri="{FF2B5EF4-FFF2-40B4-BE49-F238E27FC236}">
                <a16:creationId xmlns:a16="http://schemas.microsoft.com/office/drawing/2014/main" id="{4175AF00-9432-4E5F-B736-B425695CA722}"/>
              </a:ext>
            </a:extLst>
          </p:cNvPr>
          <p:cNvSpPr txBox="1">
            <a:spLocks noChangeArrowheads="1"/>
          </p:cNvSpPr>
          <p:nvPr/>
        </p:nvSpPr>
        <p:spPr bwMode="auto">
          <a:xfrm>
            <a:off x="459432"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111: Roofing occupations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3000"/>
            <a:ext cx="8229600" cy="442076"/>
          </a:xfrm>
        </p:spPr>
        <p:txBody>
          <a:bodyPr/>
          <a:lstStyle/>
          <a:p>
            <a:pPr algn="l"/>
            <a:r>
              <a:rPr lang="en-GB" b="1" dirty="0"/>
              <a:t>Abutments</a:t>
            </a:r>
          </a:p>
        </p:txBody>
      </p:sp>
      <p:sp>
        <p:nvSpPr>
          <p:cNvPr id="5" name="Content Placeholder 4"/>
          <p:cNvSpPr>
            <a:spLocks noGrp="1"/>
          </p:cNvSpPr>
          <p:nvPr>
            <p:ph idx="1"/>
          </p:nvPr>
        </p:nvSpPr>
        <p:spPr>
          <a:xfrm>
            <a:off x="457200" y="1484784"/>
            <a:ext cx="8686800" cy="4690548"/>
          </a:xfrm>
        </p:spPr>
        <p:txBody>
          <a:bodyPr>
            <a:noAutofit/>
          </a:bodyPr>
          <a:lstStyle/>
          <a:p>
            <a:pPr marL="0" indent="0">
              <a:buNone/>
            </a:pPr>
            <a:r>
              <a:rPr lang="en-GB" b="1" dirty="0"/>
              <a:t>Side abutments in general </a:t>
            </a:r>
            <a:r>
              <a:rPr lang="en-GB" dirty="0"/>
              <a:t>– if possible, the tiling should be set out to fit </a:t>
            </a:r>
            <a:br>
              <a:rPr lang="en-GB" dirty="0"/>
            </a:br>
            <a:r>
              <a:rPr lang="en-GB" dirty="0"/>
              <a:t>full standard tiles at left and right-hand abutments.</a:t>
            </a:r>
          </a:p>
          <a:p>
            <a:pPr marL="0" indent="0">
              <a:buNone/>
            </a:pPr>
            <a:r>
              <a:rPr lang="en-GB" dirty="0"/>
              <a:t>If it is not possible then tiles must be cut to fit, ensuring that the cut tiles are large enough (at least ½ tile width) to be adequately mechanically secured.</a:t>
            </a:r>
          </a:p>
          <a:p>
            <a:pPr marL="0" indent="0">
              <a:buNone/>
            </a:pPr>
            <a:r>
              <a:rPr lang="en-GB" dirty="0"/>
              <a:t>Consider:</a:t>
            </a:r>
          </a:p>
          <a:p>
            <a:pPr marL="285750" indent="-285750">
              <a:buClr>
                <a:srgbClr val="0077E3"/>
              </a:buClr>
              <a:buFont typeface="Arial" panose="020B0604020202020204" pitchFamily="34" charset="0"/>
              <a:buChar char="•"/>
            </a:pPr>
            <a:r>
              <a:rPr lang="en-GB" dirty="0"/>
              <a:t>cover flashing</a:t>
            </a:r>
          </a:p>
          <a:p>
            <a:pPr marL="285750" indent="-285750">
              <a:buClr>
                <a:srgbClr val="0077E3"/>
              </a:buClr>
              <a:buFont typeface="Arial" panose="020B0604020202020204" pitchFamily="34" charset="0"/>
              <a:buChar char="•"/>
            </a:pPr>
            <a:r>
              <a:rPr lang="en-GB" dirty="0"/>
              <a:t>secret gutter</a:t>
            </a:r>
          </a:p>
          <a:p>
            <a:pPr marL="285750" indent="-285750">
              <a:buClr>
                <a:srgbClr val="0077E3"/>
              </a:buClr>
              <a:buFont typeface="Arial" panose="020B0604020202020204" pitchFamily="34" charset="0"/>
              <a:buChar char="•"/>
            </a:pPr>
            <a:r>
              <a:rPr lang="en-GB" dirty="0"/>
              <a:t>minimum gaps</a:t>
            </a:r>
          </a:p>
          <a:p>
            <a:pPr marL="285750" indent="-285750">
              <a:buClr>
                <a:srgbClr val="0077E3"/>
              </a:buClr>
              <a:buFont typeface="Arial" panose="020B0604020202020204" pitchFamily="34" charset="0"/>
              <a:buChar char="•"/>
            </a:pPr>
            <a:r>
              <a:rPr lang="en-GB" dirty="0"/>
              <a:t>batten position.</a:t>
            </a:r>
          </a:p>
          <a:p>
            <a:endParaRPr lang="en-GB" sz="1600" b="1"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3489769"/>
            <a:ext cx="3744416" cy="2409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6852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76064"/>
          </a:xfrm>
        </p:spPr>
        <p:txBody>
          <a:bodyPr>
            <a:normAutofit/>
          </a:bodyPr>
          <a:lstStyle/>
          <a:p>
            <a:pPr algn="l"/>
            <a:r>
              <a:rPr lang="en-GB" b="1" dirty="0"/>
              <a:t>Dry verge </a:t>
            </a:r>
            <a:r>
              <a:rPr lang="en-GB" dirty="0"/>
              <a:t>s</a:t>
            </a:r>
            <a:r>
              <a:rPr lang="en-GB" b="1" dirty="0"/>
              <a:t>ystems</a:t>
            </a:r>
          </a:p>
        </p:txBody>
      </p:sp>
      <p:sp>
        <p:nvSpPr>
          <p:cNvPr id="5" name="Content Placeholder 4"/>
          <p:cNvSpPr>
            <a:spLocks noGrp="1"/>
          </p:cNvSpPr>
          <p:nvPr>
            <p:ph idx="1"/>
          </p:nvPr>
        </p:nvSpPr>
        <p:spPr>
          <a:xfrm>
            <a:off x="457200" y="1556792"/>
            <a:ext cx="6743700" cy="5019372"/>
          </a:xfrm>
        </p:spPr>
        <p:txBody>
          <a:bodyPr>
            <a:normAutofit/>
          </a:bodyPr>
          <a:lstStyle/>
          <a:p>
            <a:pPr marL="342900" indent="-342900">
              <a:buClr>
                <a:srgbClr val="0077E3"/>
              </a:buClr>
              <a:buFont typeface="Arial" panose="020B0604020202020204" pitchFamily="34" charset="0"/>
              <a:buChar char="•"/>
            </a:pPr>
            <a:r>
              <a:rPr lang="en-GB" dirty="0"/>
              <a:t>UPVC interlocking verge units</a:t>
            </a:r>
          </a:p>
          <a:p>
            <a:pPr marL="342900" indent="-342900">
              <a:buClr>
                <a:srgbClr val="0077E3"/>
              </a:buClr>
              <a:buFont typeface="Arial" panose="020B0604020202020204" pitchFamily="34" charset="0"/>
              <a:buChar char="•"/>
            </a:pPr>
            <a:r>
              <a:rPr lang="en-GB" dirty="0"/>
              <a:t>Cloaked verge </a:t>
            </a:r>
          </a:p>
          <a:p>
            <a:pPr marL="342900" indent="-342900">
              <a:buClr>
                <a:srgbClr val="0077E3"/>
              </a:buClr>
              <a:buFont typeface="Arial" panose="020B0604020202020204" pitchFamily="34" charset="0"/>
              <a:buChar char="•"/>
            </a:pPr>
            <a:r>
              <a:rPr lang="en-GB" dirty="0"/>
              <a:t>Continuous dry verge</a:t>
            </a:r>
          </a:p>
          <a:p>
            <a:pPr marL="0" indent="0">
              <a:buNone/>
            </a:pPr>
            <a:endParaRPr lang="en-GB" sz="1600" dirty="0"/>
          </a:p>
          <a:p>
            <a:pPr marL="0" indent="0">
              <a:buNone/>
            </a:pPr>
            <a:endParaRPr lang="en-GB" sz="1600"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6558" y="3429000"/>
            <a:ext cx="5100014" cy="2664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6248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153377"/>
            <a:ext cx="8229600" cy="504056"/>
          </a:xfrm>
        </p:spPr>
        <p:txBody>
          <a:bodyPr>
            <a:normAutofit/>
          </a:bodyPr>
          <a:lstStyle/>
          <a:p>
            <a:pPr algn="l"/>
            <a:r>
              <a:rPr lang="en-GB" b="1" dirty="0"/>
              <a:t>Wet bedded verge systems</a:t>
            </a:r>
          </a:p>
        </p:txBody>
      </p:sp>
      <p:sp>
        <p:nvSpPr>
          <p:cNvPr id="5" name="Content Placeholder 4"/>
          <p:cNvSpPr>
            <a:spLocks noGrp="1"/>
          </p:cNvSpPr>
          <p:nvPr>
            <p:ph idx="1"/>
          </p:nvPr>
        </p:nvSpPr>
        <p:spPr>
          <a:xfrm>
            <a:off x="457200" y="1700808"/>
            <a:ext cx="7153819" cy="4804935"/>
          </a:xfrm>
        </p:spPr>
        <p:txBody>
          <a:bodyPr>
            <a:normAutofit/>
          </a:bodyPr>
          <a:lstStyle/>
          <a:p>
            <a:pPr marL="0" indent="0">
              <a:buNone/>
            </a:pPr>
            <a:r>
              <a:rPr lang="en-GB" dirty="0"/>
              <a:t>What is the appropriate setting out procedure for wet fix verge systems?</a:t>
            </a:r>
          </a:p>
          <a:p>
            <a:pPr marL="285750" indent="-285750">
              <a:buClr>
                <a:srgbClr val="0077E3"/>
              </a:buClr>
              <a:buFont typeface="Arial" panose="020B0604020202020204" pitchFamily="34" charset="0"/>
              <a:buChar char="•"/>
            </a:pPr>
            <a:r>
              <a:rPr lang="en-GB" dirty="0"/>
              <a:t>Minimum 100mm width of mortar</a:t>
            </a:r>
          </a:p>
          <a:p>
            <a:pPr marL="285750" indent="-285750">
              <a:buClr>
                <a:srgbClr val="0077E3"/>
              </a:buClr>
              <a:buFont typeface="Arial" panose="020B0604020202020204" pitchFamily="34" charset="0"/>
              <a:buChar char="•"/>
            </a:pPr>
            <a:r>
              <a:rPr lang="en-GB" dirty="0"/>
              <a:t>Acceptable overhang</a:t>
            </a:r>
          </a:p>
          <a:p>
            <a:pPr marL="285750" indent="-285750">
              <a:buClr>
                <a:srgbClr val="0077E3"/>
              </a:buClr>
              <a:buFont typeface="Arial" panose="020B0604020202020204" pitchFamily="34" charset="0"/>
              <a:buChar char="•"/>
            </a:pPr>
            <a:r>
              <a:rPr lang="en-GB" dirty="0"/>
              <a:t>Undercloak</a:t>
            </a:r>
          </a:p>
          <a:p>
            <a:pPr marL="285750" indent="-285750">
              <a:buClr>
                <a:srgbClr val="0077E3"/>
              </a:buClr>
              <a:buFont typeface="Arial" panose="020B0604020202020204" pitchFamily="34" charset="0"/>
              <a:buChar char="•"/>
            </a:pPr>
            <a:r>
              <a:rPr lang="en-GB" dirty="0"/>
              <a:t>Verge clips</a:t>
            </a:r>
          </a:p>
          <a:p>
            <a:pPr marL="0" indent="0">
              <a:buNone/>
            </a:pPr>
            <a:endParaRPr lang="en-GB" sz="1600"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3222590"/>
            <a:ext cx="3316707" cy="2482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427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08720"/>
            <a:ext cx="8229600" cy="576064"/>
          </a:xfrm>
        </p:spPr>
        <p:txBody>
          <a:bodyPr/>
          <a:lstStyle/>
          <a:p>
            <a:pPr algn="l"/>
            <a:r>
              <a:rPr lang="en-GB" b="1" dirty="0"/>
              <a:t>Cloaked verge tiles</a:t>
            </a:r>
          </a:p>
        </p:txBody>
      </p:sp>
      <p:sp>
        <p:nvSpPr>
          <p:cNvPr id="5" name="Content Placeholder 4"/>
          <p:cNvSpPr>
            <a:spLocks noGrp="1"/>
          </p:cNvSpPr>
          <p:nvPr>
            <p:ph idx="1"/>
          </p:nvPr>
        </p:nvSpPr>
        <p:spPr>
          <a:xfrm>
            <a:off x="483578" y="1837041"/>
            <a:ext cx="8229600" cy="5020959"/>
          </a:xfrm>
        </p:spPr>
        <p:txBody>
          <a:bodyPr>
            <a:normAutofit/>
          </a:bodyPr>
          <a:lstStyle/>
          <a:p>
            <a:pPr marL="0" indent="0">
              <a:buNone/>
            </a:pPr>
            <a:r>
              <a:rPr lang="en-GB" dirty="0"/>
              <a:t>The changes to BS 5534 mean that perimeter roof cladding elements including verges will require a </a:t>
            </a:r>
            <a:r>
              <a:rPr lang="en-GB" b="1" dirty="0"/>
              <a:t>minimum of two </a:t>
            </a:r>
            <a:r>
              <a:rPr lang="en-GB" dirty="0"/>
              <a:t>fixings, one of which can be a tile clip, adhesive (mortar) or dry verge capping system where appropriate.</a:t>
            </a:r>
          </a:p>
          <a:p>
            <a:pPr marL="0" indent="0">
              <a:buNone/>
            </a:pPr>
            <a:r>
              <a:rPr lang="en-GB" dirty="0"/>
              <a:t>Cloaked verge tiles provide a neat finish to the verge.</a:t>
            </a:r>
          </a:p>
          <a:p>
            <a:pPr marL="0" indent="0">
              <a:buNone/>
            </a:pPr>
            <a:r>
              <a:rPr lang="en-GB" dirty="0"/>
              <a:t>Other fixing methods for cloaked verge tiles are nails and plug-in face screw and washer and internal clips.</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9135" y="4515966"/>
            <a:ext cx="2676525"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274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engineering drawing&#10;&#10;Description automatically generated">
            <a:extLst>
              <a:ext uri="{FF2B5EF4-FFF2-40B4-BE49-F238E27FC236}">
                <a16:creationId xmlns:a16="http://schemas.microsoft.com/office/drawing/2014/main" id="{46C997C7-04FC-42A1-B66C-37A5AB480DB2}"/>
              </a:ext>
            </a:extLst>
          </p:cNvPr>
          <p:cNvPicPr>
            <a:picLocks noChangeAspect="1"/>
          </p:cNvPicPr>
          <p:nvPr/>
        </p:nvPicPr>
        <p:blipFill rotWithShape="1">
          <a:blip r:embed="rId2"/>
          <a:srcRect l="19246" t="16418" r="30430" b="21456"/>
          <a:stretch/>
        </p:blipFill>
        <p:spPr>
          <a:xfrm>
            <a:off x="4629211" y="2802936"/>
            <a:ext cx="3219450" cy="3308879"/>
          </a:xfrm>
          <a:prstGeom prst="rect">
            <a:avLst/>
          </a:prstGeom>
        </p:spPr>
      </p:pic>
      <p:sp>
        <p:nvSpPr>
          <p:cNvPr id="4" name="Title 3"/>
          <p:cNvSpPr>
            <a:spLocks noGrp="1"/>
          </p:cNvSpPr>
          <p:nvPr>
            <p:ph type="title"/>
          </p:nvPr>
        </p:nvSpPr>
        <p:spPr/>
        <p:txBody>
          <a:bodyPr/>
          <a:lstStyle/>
          <a:p>
            <a:pPr algn="l"/>
            <a:r>
              <a:rPr lang="en-GB" b="1" dirty="0"/>
              <a:t>Single-lap coverings</a:t>
            </a:r>
          </a:p>
        </p:txBody>
      </p:sp>
      <p:sp>
        <p:nvSpPr>
          <p:cNvPr id="5" name="Content Placeholder 4"/>
          <p:cNvSpPr>
            <a:spLocks noGrp="1"/>
          </p:cNvSpPr>
          <p:nvPr>
            <p:ph idx="1"/>
          </p:nvPr>
        </p:nvSpPr>
        <p:spPr>
          <a:xfrm>
            <a:off x="457200" y="1581882"/>
            <a:ext cx="8218488" cy="4706183"/>
          </a:xfrm>
        </p:spPr>
        <p:txBody>
          <a:bodyPr>
            <a:normAutofit/>
          </a:bodyPr>
          <a:lstStyle/>
          <a:p>
            <a:pPr marL="0" indent="0">
              <a:buNone/>
            </a:pPr>
            <a:r>
              <a:rPr lang="en-GB" dirty="0"/>
              <a:t>Single-lap coverings definition: ‘a roofing tile which overlaps only the tile in the course immediately below it’. </a:t>
            </a:r>
          </a:p>
          <a:p>
            <a:pPr marL="0" indent="0">
              <a:buNone/>
            </a:pPr>
            <a:r>
              <a:rPr lang="en-GB" dirty="0"/>
              <a:t>Single-lap tiles require far fewer units per m² than a double-lap product.</a:t>
            </a:r>
          </a:p>
          <a:p>
            <a:pPr marL="0" indent="0">
              <a:buNone/>
            </a:pPr>
            <a:endParaRPr lang="en-GB" sz="1600" dirty="0"/>
          </a:p>
          <a:p>
            <a:pPr marL="0" indent="0">
              <a:buNone/>
            </a:pPr>
            <a:endParaRPr lang="en-GB" sz="1600" b="1"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518766"/>
            <a:ext cx="3219450" cy="21548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630141" y="5911760"/>
            <a:ext cx="2209800" cy="400110"/>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Single lap</a:t>
            </a:r>
          </a:p>
        </p:txBody>
      </p:sp>
    </p:spTree>
    <p:extLst>
      <p:ext uri="{BB962C8B-B14F-4D97-AF65-F5344CB8AC3E}">
        <p14:creationId xmlns:p14="http://schemas.microsoft.com/office/powerpoint/2010/main" val="2836342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engineering drawing&#10;&#10;Description automatically generated">
            <a:extLst>
              <a:ext uri="{FF2B5EF4-FFF2-40B4-BE49-F238E27FC236}">
                <a16:creationId xmlns:a16="http://schemas.microsoft.com/office/drawing/2014/main" id="{13228EE0-06CC-4CF2-B192-67FCA2FCF30F}"/>
              </a:ext>
            </a:extLst>
          </p:cNvPr>
          <p:cNvPicPr>
            <a:picLocks noChangeAspect="1"/>
          </p:cNvPicPr>
          <p:nvPr/>
        </p:nvPicPr>
        <p:blipFill rotWithShape="1">
          <a:blip r:embed="rId3"/>
          <a:srcRect l="15874" t="14739" r="31385" b="26493"/>
          <a:stretch/>
        </p:blipFill>
        <p:spPr>
          <a:xfrm>
            <a:off x="5477273" y="1825887"/>
            <a:ext cx="3384376" cy="3483916"/>
          </a:xfrm>
          <a:prstGeom prst="rect">
            <a:avLst/>
          </a:prstGeom>
        </p:spPr>
      </p:pic>
      <p:sp>
        <p:nvSpPr>
          <p:cNvPr id="4" name="Title 3"/>
          <p:cNvSpPr>
            <a:spLocks noGrp="1"/>
          </p:cNvSpPr>
          <p:nvPr>
            <p:ph type="title"/>
          </p:nvPr>
        </p:nvSpPr>
        <p:spPr>
          <a:xfrm>
            <a:off x="457200" y="980728"/>
            <a:ext cx="8229600" cy="576064"/>
          </a:xfrm>
        </p:spPr>
        <p:txBody>
          <a:bodyPr/>
          <a:lstStyle/>
          <a:p>
            <a:pPr algn="l"/>
            <a:r>
              <a:rPr lang="en-GB" b="1" dirty="0"/>
              <a:t>Single-lap coverings to eaves</a:t>
            </a:r>
          </a:p>
        </p:txBody>
      </p:sp>
      <p:sp>
        <p:nvSpPr>
          <p:cNvPr id="5" name="Content Placeholder 4"/>
          <p:cNvSpPr>
            <a:spLocks noGrp="1"/>
          </p:cNvSpPr>
          <p:nvPr>
            <p:ph idx="1"/>
          </p:nvPr>
        </p:nvSpPr>
        <p:spPr>
          <a:xfrm>
            <a:off x="457201" y="1556792"/>
            <a:ext cx="5194920" cy="4731273"/>
          </a:xfrm>
        </p:spPr>
        <p:txBody>
          <a:bodyPr>
            <a:normAutofit/>
          </a:bodyPr>
          <a:lstStyle/>
          <a:p>
            <a:r>
              <a:rPr lang="en-GB" dirty="0"/>
              <a:t>To position the eaves batten you must </a:t>
            </a:r>
            <a:r>
              <a:rPr lang="en-GB" b="1" i="1" dirty="0"/>
              <a:t>measure the underside of the tile, from the bottom of the nib</a:t>
            </a:r>
            <a:r>
              <a:rPr lang="en-GB" dirty="0"/>
              <a:t>, so you know where the overhang will be positioned and where the tile will be fixed to the batten.</a:t>
            </a:r>
          </a:p>
          <a:p>
            <a:r>
              <a:rPr lang="en-GB" dirty="0"/>
              <a:t>A good guide is to set the first batten so the tail of the eaves course of tiles overhang the fascia just short of the centre of the gutter. This diagram shows the overhang to be 40–45mm.</a:t>
            </a:r>
          </a:p>
          <a:p>
            <a:r>
              <a:rPr lang="en-GB" dirty="0"/>
              <a:t>If there’s no gutter, an overhang of minimum </a:t>
            </a:r>
            <a:r>
              <a:rPr lang="en-GB" b="1" dirty="0"/>
              <a:t>50mm</a:t>
            </a:r>
            <a:r>
              <a:rPr lang="en-GB" dirty="0"/>
              <a:t> should be allowed.</a:t>
            </a:r>
          </a:p>
        </p:txBody>
      </p:sp>
    </p:spTree>
    <p:extLst>
      <p:ext uri="{BB962C8B-B14F-4D97-AF65-F5344CB8AC3E}">
        <p14:creationId xmlns:p14="http://schemas.microsoft.com/office/powerpoint/2010/main" val="2143831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648072"/>
          </a:xfrm>
        </p:spPr>
        <p:txBody>
          <a:bodyPr/>
          <a:lstStyle/>
          <a:p>
            <a:pPr algn="l"/>
            <a:r>
              <a:rPr lang="en-GB" b="1" dirty="0"/>
              <a:t>Single-lap coverings to eaves</a:t>
            </a:r>
          </a:p>
        </p:txBody>
      </p:sp>
      <p:sp>
        <p:nvSpPr>
          <p:cNvPr id="5" name="Content Placeholder 4"/>
          <p:cNvSpPr>
            <a:spLocks noGrp="1"/>
          </p:cNvSpPr>
          <p:nvPr>
            <p:ph idx="1"/>
          </p:nvPr>
        </p:nvSpPr>
        <p:spPr>
          <a:xfrm>
            <a:off x="457200" y="1628800"/>
            <a:ext cx="7287491" cy="4659265"/>
          </a:xfrm>
        </p:spPr>
        <p:txBody>
          <a:bodyPr>
            <a:normAutofit/>
          </a:bodyPr>
          <a:lstStyle/>
          <a:p>
            <a:r>
              <a:rPr lang="en-GB" dirty="0"/>
              <a:t>Once you have the </a:t>
            </a:r>
            <a:r>
              <a:rPr lang="en-GB" b="1" i="1" dirty="0"/>
              <a:t>measurement of the tile minus 50mm</a:t>
            </a:r>
            <a:r>
              <a:rPr lang="en-GB" dirty="0"/>
              <a:t>, you can work out how far up the batten will be fixed.</a:t>
            </a:r>
          </a:p>
          <a:p>
            <a:r>
              <a:rPr lang="en-GB" dirty="0"/>
              <a:t>Secure the batten loosely so you can check the position is correct. The tile should be pulled down squarely onto the batten to ensure the nibs and nail holes are properly located and check the overhang is correct.</a:t>
            </a:r>
          </a:p>
          <a:p>
            <a:r>
              <a:rPr lang="en-GB" dirty="0"/>
              <a:t>Once done, you can secure the eaves batten.</a:t>
            </a:r>
          </a:p>
        </p:txBody>
      </p:sp>
    </p:spTree>
    <p:extLst>
      <p:ext uri="{BB962C8B-B14F-4D97-AF65-F5344CB8AC3E}">
        <p14:creationId xmlns:p14="http://schemas.microsoft.com/office/powerpoint/2010/main" val="1059501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76064"/>
          </a:xfrm>
        </p:spPr>
        <p:txBody>
          <a:bodyPr/>
          <a:lstStyle/>
          <a:p>
            <a:pPr algn="l"/>
            <a:r>
              <a:rPr lang="en-GB" b="1" dirty="0"/>
              <a:t>Single-lap coverings</a:t>
            </a:r>
          </a:p>
        </p:txBody>
      </p:sp>
      <p:sp>
        <p:nvSpPr>
          <p:cNvPr id="5" name="Content Placeholder 4"/>
          <p:cNvSpPr>
            <a:spLocks noGrp="1"/>
          </p:cNvSpPr>
          <p:nvPr>
            <p:ph idx="1"/>
          </p:nvPr>
        </p:nvSpPr>
        <p:spPr>
          <a:xfrm>
            <a:off x="457200" y="1700808"/>
            <a:ext cx="7421163" cy="4587257"/>
          </a:xfrm>
        </p:spPr>
        <p:txBody>
          <a:bodyPr>
            <a:normAutofit/>
          </a:bodyPr>
          <a:lstStyle/>
          <a:p>
            <a:r>
              <a:rPr lang="en-GB" dirty="0"/>
              <a:t>Once the eaves batten has been secured along the roof, the batten gauge can be worked out according to the size and type of tile, working with an overlap of 75mm.</a:t>
            </a:r>
          </a:p>
          <a:p>
            <a:r>
              <a:rPr lang="en-GB" dirty="0"/>
              <a:t>How is the gauge worked out ?</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3950" y="3310985"/>
            <a:ext cx="3752850" cy="2566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8849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08720"/>
            <a:ext cx="8229600" cy="720080"/>
          </a:xfrm>
        </p:spPr>
        <p:txBody>
          <a:bodyPr/>
          <a:lstStyle/>
          <a:p>
            <a:pPr algn="l"/>
            <a:r>
              <a:rPr lang="en-GB" b="1" dirty="0"/>
              <a:t>Perpendicular lines</a:t>
            </a:r>
          </a:p>
        </p:txBody>
      </p:sp>
      <p:pic>
        <p:nvPicPr>
          <p:cNvPr id="3" name="Picture 2" descr="Diagram&#10;&#10;Description automatically generated">
            <a:extLst>
              <a:ext uri="{FF2B5EF4-FFF2-40B4-BE49-F238E27FC236}">
                <a16:creationId xmlns:a16="http://schemas.microsoft.com/office/drawing/2014/main" id="{16A608FE-262F-42B7-AFB0-A6858F01860E}"/>
              </a:ext>
            </a:extLst>
          </p:cNvPr>
          <p:cNvPicPr>
            <a:picLocks noChangeAspect="1"/>
          </p:cNvPicPr>
          <p:nvPr/>
        </p:nvPicPr>
        <p:blipFill rotWithShape="1">
          <a:blip r:embed="rId3"/>
          <a:srcRect l="9213" t="10099" r="12351" b="30050"/>
          <a:stretch/>
        </p:blipFill>
        <p:spPr>
          <a:xfrm>
            <a:off x="2195736" y="1340768"/>
            <a:ext cx="6120680" cy="4406889"/>
          </a:xfrm>
          <a:prstGeom prst="rect">
            <a:avLst/>
          </a:prstGeom>
        </p:spPr>
      </p:pic>
      <p:pic>
        <p:nvPicPr>
          <p:cNvPr id="5" name="Picture 3">
            <a:extLst>
              <a:ext uri="{FF2B5EF4-FFF2-40B4-BE49-F238E27FC236}">
                <a16:creationId xmlns:a16="http://schemas.microsoft.com/office/drawing/2014/main" id="{DEFAAA4A-271A-41FE-9128-00C40C42B23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0478" b="20657"/>
          <a:stretch/>
        </p:blipFill>
        <p:spPr bwMode="auto">
          <a:xfrm rot="3330963">
            <a:off x="220159" y="3933408"/>
            <a:ext cx="2126088" cy="10428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706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76064"/>
          </a:xfrm>
        </p:spPr>
        <p:txBody>
          <a:bodyPr/>
          <a:lstStyle/>
          <a:p>
            <a:pPr algn="l"/>
            <a:r>
              <a:rPr lang="en-GB" b="1" dirty="0"/>
              <a:t>Single-lap coverings to eaves</a:t>
            </a:r>
          </a:p>
        </p:txBody>
      </p:sp>
      <p:sp>
        <p:nvSpPr>
          <p:cNvPr id="5" name="Content Placeholder 4"/>
          <p:cNvSpPr>
            <a:spLocks noGrp="1"/>
          </p:cNvSpPr>
          <p:nvPr>
            <p:ph idx="1"/>
          </p:nvPr>
        </p:nvSpPr>
        <p:spPr>
          <a:xfrm>
            <a:off x="457200" y="1700808"/>
            <a:ext cx="7287491" cy="4587257"/>
          </a:xfrm>
        </p:spPr>
        <p:txBody>
          <a:bodyPr>
            <a:normAutofit/>
          </a:bodyPr>
          <a:lstStyle/>
          <a:p>
            <a:pPr marL="0" indent="0">
              <a:buNone/>
            </a:pPr>
            <a:r>
              <a:rPr lang="en-GB" dirty="0"/>
              <a:t>Other components to be fixed at the eaves are eaves fillers.</a:t>
            </a:r>
          </a:p>
          <a:p>
            <a:pPr marL="0" indent="0">
              <a:buNone/>
            </a:pPr>
            <a:r>
              <a:rPr lang="en-GB" b="1" dirty="0"/>
              <a:t>What is the purpose of eaves fillers?</a:t>
            </a:r>
          </a:p>
          <a:p>
            <a:pPr marL="0" indent="0">
              <a:buNone/>
            </a:pPr>
            <a:r>
              <a:rPr lang="en-GB" dirty="0"/>
              <a:t>The purpose is to close up any gap under the tiles so that birds and vermin cannot enter the roof space.</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3505342"/>
            <a:ext cx="3191808"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8681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76064"/>
          </a:xfrm>
        </p:spPr>
        <p:txBody>
          <a:bodyPr/>
          <a:lstStyle/>
          <a:p>
            <a:pPr algn="l"/>
            <a:r>
              <a:rPr lang="en-GB" b="1" dirty="0"/>
              <a:t>Single-lap coverings to eaves</a:t>
            </a:r>
          </a:p>
        </p:txBody>
      </p:sp>
      <p:sp>
        <p:nvSpPr>
          <p:cNvPr id="5" name="Content Placeholder 4"/>
          <p:cNvSpPr>
            <a:spLocks noGrp="1"/>
          </p:cNvSpPr>
          <p:nvPr>
            <p:ph idx="1"/>
          </p:nvPr>
        </p:nvSpPr>
        <p:spPr>
          <a:xfrm>
            <a:off x="457200" y="1772816"/>
            <a:ext cx="7287491" cy="4515249"/>
          </a:xfrm>
        </p:spPr>
        <p:txBody>
          <a:bodyPr>
            <a:normAutofit/>
          </a:bodyPr>
          <a:lstStyle/>
          <a:p>
            <a:pPr marL="0" indent="0">
              <a:buNone/>
            </a:pPr>
            <a:r>
              <a:rPr lang="en-GB" b="1" dirty="0"/>
              <a:t>Fixing</a:t>
            </a:r>
            <a:r>
              <a:rPr lang="en-GB" dirty="0"/>
              <a:t>: It is important that perimeter tiles are all mechanically fixed. Manufacturers will give specific recommendations, as additional nails or clips may be required depending on the pitch and degree of exposure.</a:t>
            </a:r>
          </a:p>
          <a:p>
            <a:pPr marL="0" indent="0">
              <a:buNone/>
            </a:pPr>
            <a:r>
              <a:rPr lang="en-GB" b="1" dirty="0"/>
              <a:t>Fixing types:</a:t>
            </a:r>
          </a:p>
          <a:p>
            <a:pPr marL="342900" indent="-342900">
              <a:buClr>
                <a:srgbClr val="0077E3"/>
              </a:buClr>
              <a:buFont typeface="Arial" panose="020B0604020202020204" pitchFamily="34" charset="0"/>
              <a:buChar char="•"/>
            </a:pPr>
            <a:r>
              <a:rPr lang="en-GB" dirty="0"/>
              <a:t>Nails – guidance is given from BS 5534. They should not be less than 3.35mm in diameter and should be able to penetrate at least 15mm into the batten.</a:t>
            </a:r>
          </a:p>
          <a:p>
            <a:pPr marL="342900" indent="-342900">
              <a:buClr>
                <a:srgbClr val="0077E3"/>
              </a:buClr>
              <a:buFont typeface="Arial" panose="020B0604020202020204" pitchFamily="34" charset="0"/>
              <a:buChar char="•"/>
            </a:pPr>
            <a:r>
              <a:rPr lang="en-GB" dirty="0"/>
              <a:t>Clips – there are tile clips and eaves clips.</a:t>
            </a:r>
          </a:p>
        </p:txBody>
      </p:sp>
    </p:spTree>
    <p:extLst>
      <p:ext uri="{BB962C8B-B14F-4D97-AF65-F5344CB8AC3E}">
        <p14:creationId xmlns:p14="http://schemas.microsoft.com/office/powerpoint/2010/main" val="3291340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76064"/>
          </a:xfrm>
        </p:spPr>
        <p:txBody>
          <a:bodyPr/>
          <a:lstStyle/>
          <a:p>
            <a:pPr algn="l"/>
            <a:r>
              <a:rPr lang="en-GB" b="1" dirty="0"/>
              <a:t>Abutments</a:t>
            </a:r>
          </a:p>
        </p:txBody>
      </p:sp>
      <p:sp>
        <p:nvSpPr>
          <p:cNvPr id="5" name="Content Placeholder 4"/>
          <p:cNvSpPr>
            <a:spLocks noGrp="1"/>
          </p:cNvSpPr>
          <p:nvPr>
            <p:ph idx="1"/>
          </p:nvPr>
        </p:nvSpPr>
        <p:spPr>
          <a:xfrm>
            <a:off x="457200" y="1700808"/>
            <a:ext cx="4834879" cy="4966692"/>
          </a:xfrm>
        </p:spPr>
        <p:txBody>
          <a:bodyPr>
            <a:normAutofit/>
          </a:bodyPr>
          <a:lstStyle/>
          <a:p>
            <a:pPr marL="0" indent="0">
              <a:buNone/>
            </a:pPr>
            <a:r>
              <a:rPr lang="en-GB" dirty="0"/>
              <a:t>Depending on the roof type, you may need to contend with abutments and how you cut the tile will depend on the location.</a:t>
            </a:r>
            <a:endParaRPr lang="en-GB" b="1" dirty="0"/>
          </a:p>
          <a:p>
            <a:pPr marL="0" indent="0">
              <a:buNone/>
            </a:pPr>
            <a:r>
              <a:rPr lang="en-GB" b="1" dirty="0"/>
              <a:t>Top edge abutment </a:t>
            </a:r>
            <a:r>
              <a:rPr lang="en-GB" dirty="0"/>
              <a:t>–</a:t>
            </a:r>
            <a:r>
              <a:rPr lang="en-GB" b="1" dirty="0"/>
              <a:t> </a:t>
            </a:r>
            <a:r>
              <a:rPr lang="en-GB" dirty="0"/>
              <a:t>fix the top course tile batten close to the wall, allowing for a minimum 5mm air gap and the nibs of the tiles, then complete the tiling.</a:t>
            </a:r>
          </a:p>
          <a:p>
            <a:pPr marL="0" indent="0">
              <a:buNone/>
            </a:pPr>
            <a:endParaRPr lang="en-GB" sz="1600" dirty="0"/>
          </a:p>
        </p:txBody>
      </p:sp>
      <p:pic>
        <p:nvPicPr>
          <p:cNvPr id="819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3545" r="41011"/>
          <a:stretch/>
        </p:blipFill>
        <p:spPr bwMode="auto">
          <a:xfrm>
            <a:off x="6059637" y="3212976"/>
            <a:ext cx="3084363" cy="2829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137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036693-0DAE-48A3-A42A-8F3FD82F9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1224</TotalTime>
  <Words>678</Words>
  <Application>Microsoft Office PowerPoint</Application>
  <PresentationFormat>On-screen Show (4:3)</PresentationFormat>
  <Paragraphs>70</Paragraphs>
  <Slides>14</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Default Design</vt:lpstr>
      <vt:lpstr>PowerPoint 4: Single-lap roof coverings</vt:lpstr>
      <vt:lpstr>Single-lap coverings</vt:lpstr>
      <vt:lpstr>Single-lap coverings to eaves</vt:lpstr>
      <vt:lpstr>Single-lap coverings to eaves</vt:lpstr>
      <vt:lpstr>Single-lap coverings</vt:lpstr>
      <vt:lpstr>Perpendicular lines</vt:lpstr>
      <vt:lpstr>Single-lap coverings to eaves</vt:lpstr>
      <vt:lpstr>Single-lap coverings to eaves</vt:lpstr>
      <vt:lpstr>Abutments</vt:lpstr>
      <vt:lpstr>Abutments</vt:lpstr>
      <vt:lpstr>Dry verge systems</vt:lpstr>
      <vt:lpstr>Wet bedded verge systems</vt:lpstr>
      <vt:lpstr>Cloaked verge tiles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Enter heading here</dc:title>
  <cp:lastModifiedBy>Fiona Freel</cp:lastModifiedBy>
  <cp:revision>31</cp:revision>
  <dcterms:created xsi:type="dcterms:W3CDTF">2013-05-28T00:38:54Z</dcterms:created>
  <dcterms:modified xsi:type="dcterms:W3CDTF">2021-07-01T16:25:18Z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