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292" r:id="rId6"/>
    <p:sldId id="300" r:id="rId7"/>
    <p:sldId id="294" r:id="rId8"/>
    <p:sldId id="295" r:id="rId9"/>
    <p:sldId id="296" r:id="rId10"/>
    <p:sldId id="262" r:id="rId11"/>
    <p:sldId id="266" r:id="rId12"/>
    <p:sldId id="273" r:id="rId13"/>
    <p:sldId id="258" r:id="rId14"/>
    <p:sldId id="297" r:id="rId15"/>
    <p:sldId id="263" r:id="rId16"/>
    <p:sldId id="298" r:id="rId17"/>
    <p:sldId id="299" r:id="rId18"/>
    <p:sldId id="259"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a Mellor" initials="LM" lastIdx="2" clrIdx="0">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E3E376"/>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688"/>
    <p:restoredTop sz="93172" autoAdjust="0"/>
  </p:normalViewPr>
  <p:slideViewPr>
    <p:cSldViewPr showGuides="1">
      <p:cViewPr varScale="1">
        <p:scale>
          <a:sx n="114" d="100"/>
          <a:sy n="114" d="100"/>
        </p:scale>
        <p:origin x="1122" y="10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3/26/2021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30CB2C67-A892-CA4A-B31B-31F7CF4FA1BD}"/>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9FF4F2A8-5331-0F4E-AF95-CC3F256B758C}" type="slidenum">
              <a:rPr lang="en-GB" altLang="en-US" sz="1200"/>
              <a:pPr eaLnBrk="1" hangingPunct="1"/>
              <a:t>15</a:t>
            </a:fld>
            <a:endParaRPr lang="en-GB" altLang="en-US" sz="1200"/>
          </a:p>
        </p:txBody>
      </p:sp>
      <p:sp>
        <p:nvSpPr>
          <p:cNvPr id="25603" name="Rectangle 2">
            <a:extLst>
              <a:ext uri="{FF2B5EF4-FFF2-40B4-BE49-F238E27FC236}">
                <a16:creationId xmlns:a16="http://schemas.microsoft.com/office/drawing/2014/main" id="{2601AD6B-4697-9448-9A90-E30619B49F64}"/>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3D07AB25-8E2B-0548-953B-C1B8B8967739}"/>
              </a:ext>
            </a:extLst>
          </p:cNvPr>
          <p:cNvSpPr>
            <a:spLocks noGrp="1" noChangeArrowheads="1"/>
          </p:cNvSpPr>
          <p:nvPr>
            <p:ph type="body" idx="1"/>
          </p:nvPr>
        </p:nvSpPr>
        <p:spPr>
          <a:noFill/>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121127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345B91B7-4684-4B41-AA01-51F2044DCCD6}"/>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21FF7DF7-52A7-3046-A7E9-9C542541D807}"/>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9B8BA2E4-1C90-E24C-8E85-CD2DF6394419}"/>
              </a:ext>
            </a:extLst>
          </p:cNvPr>
          <p:cNvSpPr>
            <a:spLocks noGrp="1" noChangeArrowheads="1"/>
          </p:cNvSpPr>
          <p:nvPr>
            <p:ph type="sldNum" sz="quarter" idx="12"/>
          </p:nvPr>
        </p:nvSpPr>
        <p:spPr>
          <a:ln/>
        </p:spPr>
        <p:txBody>
          <a:bodyPr/>
          <a:lstStyle>
            <a:lvl1pPr>
              <a:defRPr/>
            </a:lvl1pPr>
          </a:lstStyle>
          <a:p>
            <a:fld id="{D6F036A5-3C13-7D49-BB0A-F68B18D6EF33}" type="slidenum">
              <a:rPr lang="en-GB" altLang="en-US"/>
              <a:pPr/>
              <a:t>‹#›</a:t>
            </a:fld>
            <a:endParaRPr lang="en-GB" altLang="en-US"/>
          </a:p>
        </p:txBody>
      </p:sp>
    </p:spTree>
    <p:extLst>
      <p:ext uri="{BB962C8B-B14F-4D97-AF65-F5344CB8AC3E}">
        <p14:creationId xmlns:p14="http://schemas.microsoft.com/office/powerpoint/2010/main" val="132511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QuqryhFu9w8" TargetMode="External"/><Relationship Id="rId7" Type="http://schemas.openxmlformats.org/officeDocument/2006/relationships/hyperlink" Target="http://www.youtube.com/watch?v=D8MMTrXsWB0"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www.youtube.com/watch?v=S-wFwXw4jUQ" TargetMode="External"/><Relationship Id="rId5" Type="http://schemas.openxmlformats.org/officeDocument/2006/relationships/hyperlink" Target="http://www.youtube.com/watch?v=MK7qBFYau6U" TargetMode="External"/><Relationship Id="rId4" Type="http://schemas.openxmlformats.org/officeDocument/2006/relationships/hyperlink" Target="http://www.youtube.com/watch?v=yD4xNFDZvcA"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solidFill>
                  <a:srgbClr val="000000"/>
                </a:solidFill>
                <a:latin typeface="Arial" panose="020B0604020202020204" pitchFamily="34" charset="0"/>
                <a:ea typeface="Cambria" panose="02040503050406030204" pitchFamily="18" charset="0"/>
                <a:cs typeface="Times New Roman" panose="02020603050405020304" pitchFamily="18" charset="0"/>
              </a:rPr>
              <a:t>Unit 112: Construction operations and civil engineering operations</a:t>
            </a:r>
            <a:r>
              <a:rPr lang="en-GB" sz="2400" b="1" dirty="0"/>
              <a:t> </a:t>
            </a:r>
          </a:p>
        </p:txBody>
      </p:sp>
      <p:sp>
        <p:nvSpPr>
          <p:cNvPr id="2053" name="Rectangle 15"/>
          <p:cNvSpPr>
            <a:spLocks noGrp="1" noChangeArrowheads="1"/>
          </p:cNvSpPr>
          <p:nvPr>
            <p:ph type="title"/>
          </p:nvPr>
        </p:nvSpPr>
        <p:spPr>
          <a:xfrm>
            <a:off x="435133" y="3280013"/>
            <a:ext cx="8153400" cy="2514600"/>
          </a:xfrm>
        </p:spPr>
        <p:txBody>
          <a:bodyPr anchor="t"/>
          <a:lstStyle/>
          <a:p>
            <a:pPr eaLnBrk="1" hangingPunct="1"/>
            <a:r>
              <a:rPr lang="en-GB" dirty="0">
                <a:ea typeface="ＭＳ Ｐゴシック" pitchFamily="-105" charset="-128"/>
                <a:cs typeface="ＭＳ Ｐゴシック" pitchFamily="-105" charset="-128"/>
              </a:rPr>
              <a:t>PowerPoint 13: Concrete formwork and reinforcement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8">
            <a:extLst>
              <a:ext uri="{FF2B5EF4-FFF2-40B4-BE49-F238E27FC236}">
                <a16:creationId xmlns:a16="http://schemas.microsoft.com/office/drawing/2014/main" id="{3C45583C-332D-8D44-B9F6-39B5F11CEB75}"/>
              </a:ext>
            </a:extLst>
          </p:cNvPr>
          <p:cNvSpPr>
            <a:spLocks noGrp="1" noChangeArrowheads="1"/>
          </p:cNvSpPr>
          <p:nvPr>
            <p:ph type="title"/>
          </p:nvPr>
        </p:nvSpPr>
        <p:spPr/>
        <p:txBody>
          <a:bodyPr/>
          <a:lstStyle/>
          <a:p>
            <a:pPr eaLnBrk="1" hangingPunct="1"/>
            <a:r>
              <a:rPr lang="en-US" altLang="en-US"/>
              <a:t>Cover to reinforcement</a:t>
            </a:r>
            <a:br>
              <a:rPr lang="en-US" altLang="en-US"/>
            </a:br>
            <a:endParaRPr lang="en-US" altLang="en-US"/>
          </a:p>
        </p:txBody>
      </p:sp>
      <p:sp>
        <p:nvSpPr>
          <p:cNvPr id="17411" name="Rectangle 9">
            <a:extLst>
              <a:ext uri="{FF2B5EF4-FFF2-40B4-BE49-F238E27FC236}">
                <a16:creationId xmlns:a16="http://schemas.microsoft.com/office/drawing/2014/main" id="{83A967D7-87B4-3A4A-8050-1F70B7AE3CED}"/>
              </a:ext>
            </a:extLst>
          </p:cNvPr>
          <p:cNvSpPr>
            <a:spLocks noGrp="1" noChangeArrowheads="1"/>
          </p:cNvSpPr>
          <p:nvPr>
            <p:ph type="body" idx="1"/>
          </p:nvPr>
        </p:nvSpPr>
        <p:spPr/>
        <p:txBody>
          <a:bodyPr/>
          <a:lstStyle/>
          <a:p>
            <a:pPr marL="0" indent="0" eaLnBrk="1" hangingPunct="1">
              <a:buFontTx/>
              <a:buNone/>
            </a:pPr>
            <a:r>
              <a:rPr lang="en-GB" altLang="en-US" sz="1800" dirty="0"/>
              <a:t>The strength, durability and fire resistance of a reinforced concrete structure depend on, among other factors, the reinforcement being correctly positioned, within allowable tolerances, in the hardened concrete. </a:t>
            </a:r>
          </a:p>
          <a:p>
            <a:pPr marL="0" indent="0" eaLnBrk="1" hangingPunct="1">
              <a:buFontTx/>
              <a:buNone/>
            </a:pPr>
            <a:r>
              <a:rPr lang="en-GB" altLang="en-US" sz="1800" dirty="0"/>
              <a:t>The most common cause of corroding reinforcement is insufficient cover (inadequate concrete quality is another major cause). The position of reinforcement should be checked before and during concreting to ensure that the correct cover is maintained.</a:t>
            </a:r>
          </a:p>
          <a:p>
            <a:pPr marL="0" indent="0" eaLnBrk="1" hangingPunct="1">
              <a:buFontTx/>
              <a:buNone/>
            </a:pPr>
            <a:endParaRPr lang="en-GB" altLang="en-US" sz="2000" dirty="0"/>
          </a:p>
          <a:p>
            <a:pPr marL="0" indent="0" algn="ctr" eaLnBrk="1" hangingPunct="1">
              <a:buFontTx/>
              <a:buNone/>
            </a:pPr>
            <a:r>
              <a:rPr lang="en-GB" altLang="en-US" sz="1600" dirty="0"/>
              <a:t>Spalling from lack or incorrect cover  </a:t>
            </a:r>
          </a:p>
          <a:p>
            <a:pPr marL="0" indent="0" eaLnBrk="1" hangingPunct="1">
              <a:buFontTx/>
              <a:buNone/>
            </a:pPr>
            <a:endParaRPr lang="en-GB" altLang="en-US" sz="2000" dirty="0"/>
          </a:p>
          <a:p>
            <a:pPr marL="0" indent="0" eaLnBrk="1" hangingPunct="1">
              <a:buFontTx/>
              <a:buNone/>
            </a:pPr>
            <a:endParaRPr lang="en-GB" altLang="en-US" sz="1400" dirty="0"/>
          </a:p>
        </p:txBody>
      </p:sp>
      <p:pic>
        <p:nvPicPr>
          <p:cNvPr id="2" name="Picture 1">
            <a:extLst>
              <a:ext uri="{FF2B5EF4-FFF2-40B4-BE49-F238E27FC236}">
                <a16:creationId xmlns:a16="http://schemas.microsoft.com/office/drawing/2014/main" id="{13B19050-D13B-4543-A80A-BC6D99D75C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9713" y="4233037"/>
            <a:ext cx="2160240" cy="1435659"/>
          </a:xfrm>
          <a:prstGeom prst="rect">
            <a:avLst/>
          </a:prstGeom>
          <a:ln>
            <a:noFill/>
          </a:ln>
          <a:effectLst>
            <a:softEdge rad="112500"/>
          </a:effectLst>
        </p:spPr>
      </p:pic>
      <p:pic>
        <p:nvPicPr>
          <p:cNvPr id="3" name="Picture 2">
            <a:extLst>
              <a:ext uri="{FF2B5EF4-FFF2-40B4-BE49-F238E27FC236}">
                <a16:creationId xmlns:a16="http://schemas.microsoft.com/office/drawing/2014/main" id="{83399C6A-249A-AE41-B4D7-2A2DF7AFF858}"/>
              </a:ext>
            </a:extLst>
          </p:cNvPr>
          <p:cNvPicPr>
            <a:picLocks noChangeAspect="1"/>
          </p:cNvPicPr>
          <p:nvPr/>
        </p:nvPicPr>
        <p:blipFill rotWithShape="1">
          <a:blip r:embed="rId3">
            <a:extLst>
              <a:ext uri="{28A0092B-C50C-407E-A947-70E740481C1C}">
                <a14:useLocalDpi xmlns:a14="http://schemas.microsoft.com/office/drawing/2010/main" val="0"/>
              </a:ext>
            </a:extLst>
          </a:blip>
          <a:srcRect l="24876" t="8827" r="13768"/>
          <a:stretch/>
        </p:blipFill>
        <p:spPr>
          <a:xfrm>
            <a:off x="6253374" y="4081235"/>
            <a:ext cx="1940012" cy="1921869"/>
          </a:xfrm>
          <a:prstGeom prst="rect">
            <a:avLst/>
          </a:prstGeom>
          <a:ln>
            <a:noFill/>
          </a:ln>
          <a:effectLst>
            <a:softEdge rad="112500"/>
          </a:effectLst>
        </p:spPr>
      </p:pic>
      <p:cxnSp>
        <p:nvCxnSpPr>
          <p:cNvPr id="5" name="Straight Arrow Connector 4">
            <a:extLst>
              <a:ext uri="{FF2B5EF4-FFF2-40B4-BE49-F238E27FC236}">
                <a16:creationId xmlns:a16="http://schemas.microsoft.com/office/drawing/2014/main" id="{59F262A8-582F-AC41-A975-CAE891C737B2}"/>
              </a:ext>
            </a:extLst>
          </p:cNvPr>
          <p:cNvCxnSpPr>
            <a:cxnSpLocks/>
          </p:cNvCxnSpPr>
          <p:nvPr/>
        </p:nvCxnSpPr>
        <p:spPr>
          <a:xfrm>
            <a:off x="4496672" y="5042169"/>
            <a:ext cx="1686930" cy="331047"/>
          </a:xfrm>
          <a:prstGeom prst="straightConnector1">
            <a:avLst/>
          </a:prstGeom>
          <a:ln w="9525" cap="flat" cmpd="sng" algn="ctr">
            <a:solidFill>
              <a:srgbClr val="0077E3"/>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1" name="Straight Arrow Connector 10">
            <a:extLst>
              <a:ext uri="{FF2B5EF4-FFF2-40B4-BE49-F238E27FC236}">
                <a16:creationId xmlns:a16="http://schemas.microsoft.com/office/drawing/2014/main" id="{C6AEB5DE-24A1-9C42-BD25-EDE18EA92439}"/>
              </a:ext>
            </a:extLst>
          </p:cNvPr>
          <p:cNvCxnSpPr>
            <a:cxnSpLocks/>
          </p:cNvCxnSpPr>
          <p:nvPr/>
        </p:nvCxnSpPr>
        <p:spPr>
          <a:xfrm flipH="1">
            <a:off x="2999965" y="5042169"/>
            <a:ext cx="1428387" cy="331047"/>
          </a:xfrm>
          <a:prstGeom prst="straightConnector1">
            <a:avLst/>
          </a:prstGeom>
          <a:ln w="9525" cap="flat" cmpd="sng" algn="ctr">
            <a:solidFill>
              <a:srgbClr val="0077E3"/>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8889259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8">
            <a:extLst>
              <a:ext uri="{FF2B5EF4-FFF2-40B4-BE49-F238E27FC236}">
                <a16:creationId xmlns:a16="http://schemas.microsoft.com/office/drawing/2014/main" id="{E6BF821C-E1DF-CC42-8FB2-C8C0C2985566}"/>
              </a:ext>
            </a:extLst>
          </p:cNvPr>
          <p:cNvSpPr>
            <a:spLocks noGrp="1" noChangeArrowheads="1"/>
          </p:cNvSpPr>
          <p:nvPr>
            <p:ph type="title"/>
          </p:nvPr>
        </p:nvSpPr>
        <p:spPr>
          <a:xfrm>
            <a:off x="448417" y="715412"/>
            <a:ext cx="8218488" cy="382588"/>
          </a:xfrm>
        </p:spPr>
        <p:txBody>
          <a:bodyPr/>
          <a:lstStyle/>
          <a:p>
            <a:pPr eaLnBrk="1" hangingPunct="1"/>
            <a:br>
              <a:rPr lang="en-US" altLang="en-US" dirty="0"/>
            </a:br>
            <a:r>
              <a:rPr lang="en-US" altLang="en-US" dirty="0"/>
              <a:t>Cover to reinforcement</a:t>
            </a:r>
            <a:br>
              <a:rPr lang="en-US" altLang="en-US" dirty="0"/>
            </a:br>
            <a:endParaRPr lang="en-US" altLang="en-US" dirty="0"/>
          </a:p>
        </p:txBody>
      </p:sp>
      <p:sp>
        <p:nvSpPr>
          <p:cNvPr id="18435" name="Rectangle 9">
            <a:extLst>
              <a:ext uri="{FF2B5EF4-FFF2-40B4-BE49-F238E27FC236}">
                <a16:creationId xmlns:a16="http://schemas.microsoft.com/office/drawing/2014/main" id="{E2AE7653-97B8-FD45-94E2-4FBB9BA675F1}"/>
              </a:ext>
            </a:extLst>
          </p:cNvPr>
          <p:cNvSpPr>
            <a:spLocks noGrp="1" noChangeArrowheads="1"/>
          </p:cNvSpPr>
          <p:nvPr>
            <p:ph type="body" idx="1"/>
          </p:nvPr>
        </p:nvSpPr>
        <p:spPr>
          <a:xfrm>
            <a:off x="457200" y="1512000"/>
            <a:ext cx="7715200" cy="4248000"/>
          </a:xfrm>
        </p:spPr>
        <p:txBody>
          <a:bodyPr/>
          <a:lstStyle/>
          <a:p>
            <a:pPr marL="0" indent="0" eaLnBrk="1" hangingPunct="1">
              <a:buFontTx/>
              <a:buNone/>
            </a:pPr>
            <a:r>
              <a:rPr lang="en-GB" altLang="en-US" dirty="0"/>
              <a:t>To stop spalling occurring there should be nominal cover to the reinforcement and this is normally given on the working drawings.</a:t>
            </a:r>
          </a:p>
          <a:p>
            <a:pPr marL="0" indent="0" eaLnBrk="1" hangingPunct="1">
              <a:buFontTx/>
              <a:buNone/>
            </a:pPr>
            <a:r>
              <a:rPr lang="en-GB" altLang="en-US" dirty="0"/>
              <a:t> Nominal cover is the depth of concrete cover, shown on drawings, to the reinforcement nearest to the surface of the concrete, including links.</a:t>
            </a:r>
          </a:p>
          <a:p>
            <a:pPr marL="0" indent="0" eaLnBrk="1" hangingPunct="1">
              <a:buFontTx/>
              <a:buNone/>
            </a:pPr>
            <a:r>
              <a:rPr lang="en-GB" altLang="en-US" dirty="0"/>
              <a:t>The nominal cover will depend on the conditions of exposure of the particular element of concrete and the cement content, cement type and free water/cement ratio of the specified concrete.</a:t>
            </a:r>
            <a:endParaRPr lang="en-US" altLang="en-US" dirty="0"/>
          </a:p>
        </p:txBody>
      </p:sp>
      <p:pic>
        <p:nvPicPr>
          <p:cNvPr id="2" name="Picture 1">
            <a:extLst>
              <a:ext uri="{FF2B5EF4-FFF2-40B4-BE49-F238E27FC236}">
                <a16:creationId xmlns:a16="http://schemas.microsoft.com/office/drawing/2014/main" id="{1C42A52E-7F95-AF46-8C71-FC323EABD5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4048" y="4515083"/>
            <a:ext cx="2929508" cy="1627505"/>
          </a:xfrm>
          <a:prstGeom prst="rect">
            <a:avLst/>
          </a:prstGeom>
          <a:ln>
            <a:noFill/>
          </a:ln>
          <a:effectLst>
            <a:softEdge rad="112500"/>
          </a:effectLst>
        </p:spPr>
      </p:pic>
    </p:spTree>
    <p:extLst>
      <p:ext uri="{BB962C8B-B14F-4D97-AF65-F5344CB8AC3E}">
        <p14:creationId xmlns:p14="http://schemas.microsoft.com/office/powerpoint/2010/main" val="40401052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6">
            <a:extLst>
              <a:ext uri="{FF2B5EF4-FFF2-40B4-BE49-F238E27FC236}">
                <a16:creationId xmlns:a16="http://schemas.microsoft.com/office/drawing/2014/main" id="{22A49F3A-236B-3B47-8FA1-E632C3B30A86}"/>
              </a:ext>
            </a:extLst>
          </p:cNvPr>
          <p:cNvSpPr>
            <a:spLocks noGrp="1" noChangeArrowheads="1"/>
          </p:cNvSpPr>
          <p:nvPr>
            <p:ph type="title"/>
          </p:nvPr>
        </p:nvSpPr>
        <p:spPr>
          <a:xfrm>
            <a:off x="462756" y="559374"/>
            <a:ext cx="8218488" cy="382588"/>
          </a:xfrm>
        </p:spPr>
        <p:txBody>
          <a:bodyPr/>
          <a:lstStyle/>
          <a:p>
            <a:pPr eaLnBrk="1" hangingPunct="1"/>
            <a:br>
              <a:rPr lang="en-US" altLang="en-US" sz="3200" dirty="0"/>
            </a:br>
            <a:r>
              <a:rPr lang="en-US" altLang="en-US" dirty="0"/>
              <a:t>Keeping the cover – </a:t>
            </a:r>
            <a:r>
              <a:rPr lang="en-GB" altLang="en-US" dirty="0"/>
              <a:t>spacers and chairs</a:t>
            </a:r>
            <a:br>
              <a:rPr lang="en-GB" altLang="en-US" dirty="0"/>
            </a:br>
            <a:endParaRPr lang="en-US" altLang="en-US" dirty="0"/>
          </a:p>
        </p:txBody>
      </p:sp>
      <p:sp>
        <p:nvSpPr>
          <p:cNvPr id="19459" name="Rectangle 7">
            <a:extLst>
              <a:ext uri="{FF2B5EF4-FFF2-40B4-BE49-F238E27FC236}">
                <a16:creationId xmlns:a16="http://schemas.microsoft.com/office/drawing/2014/main" id="{DEDE5D97-08B9-2549-8EC2-4B7C0FCC53FF}"/>
              </a:ext>
            </a:extLst>
          </p:cNvPr>
          <p:cNvSpPr>
            <a:spLocks noGrp="1" noChangeArrowheads="1"/>
          </p:cNvSpPr>
          <p:nvPr>
            <p:ph type="body" idx="1"/>
          </p:nvPr>
        </p:nvSpPr>
        <p:spPr>
          <a:xfrm>
            <a:off x="462756" y="1484313"/>
            <a:ext cx="8218488" cy="4525962"/>
          </a:xfrm>
        </p:spPr>
        <p:txBody>
          <a:bodyPr/>
          <a:lstStyle/>
          <a:p>
            <a:pPr marL="0" indent="0" eaLnBrk="1" hangingPunct="1">
              <a:buFontTx/>
              <a:buNone/>
            </a:pPr>
            <a:r>
              <a:rPr lang="en-GB" altLang="en-US" dirty="0"/>
              <a:t>The cover to reinforcement can be achieved by using spacers and chairs to BS 7973-1, positioned in accordance with BS 7973-2.</a:t>
            </a:r>
          </a:p>
          <a:p>
            <a:pPr marL="0" indent="0" eaLnBrk="1" hangingPunct="1">
              <a:buFontTx/>
              <a:buNone/>
            </a:pPr>
            <a:r>
              <a:rPr lang="en-GB" altLang="en-US" dirty="0"/>
              <a:t>Spacers are made of plastic, fibre cement or concrete, and are supplied in several shapes and various sizes to give the correct cover. Chairs are used to space layers of reinforcement the correct distance apart. They are used in slabs and walls.</a:t>
            </a:r>
          </a:p>
          <a:p>
            <a:pPr marL="0" indent="0" eaLnBrk="1" hangingPunct="1">
              <a:buFontTx/>
              <a:buNone/>
            </a:pPr>
            <a:endParaRPr lang="en-GB" altLang="en-US" sz="1800" dirty="0"/>
          </a:p>
        </p:txBody>
      </p:sp>
      <p:pic>
        <p:nvPicPr>
          <p:cNvPr id="2" name="Picture 1">
            <a:extLst>
              <a:ext uri="{FF2B5EF4-FFF2-40B4-BE49-F238E27FC236}">
                <a16:creationId xmlns:a16="http://schemas.microsoft.com/office/drawing/2014/main" id="{87664D50-C383-4040-A169-25E50FFCE52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592" y="4077071"/>
            <a:ext cx="1368152" cy="1824203"/>
          </a:xfrm>
          <a:prstGeom prst="rect">
            <a:avLst/>
          </a:prstGeom>
          <a:ln>
            <a:noFill/>
          </a:ln>
          <a:effectLst>
            <a:softEdge rad="112500"/>
          </a:effectLst>
        </p:spPr>
      </p:pic>
      <p:pic>
        <p:nvPicPr>
          <p:cNvPr id="3" name="Picture 2">
            <a:extLst>
              <a:ext uri="{FF2B5EF4-FFF2-40B4-BE49-F238E27FC236}">
                <a16:creationId xmlns:a16="http://schemas.microsoft.com/office/drawing/2014/main" id="{C6A81F08-D803-5440-854D-D8051A4D6A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71800" y="4084731"/>
            <a:ext cx="2369840" cy="1777380"/>
          </a:xfrm>
          <a:prstGeom prst="rect">
            <a:avLst/>
          </a:prstGeom>
          <a:ln>
            <a:noFill/>
          </a:ln>
          <a:effectLst>
            <a:softEdge rad="112500"/>
          </a:effectLst>
        </p:spPr>
      </p:pic>
      <p:pic>
        <p:nvPicPr>
          <p:cNvPr id="4" name="Picture 3">
            <a:extLst>
              <a:ext uri="{FF2B5EF4-FFF2-40B4-BE49-F238E27FC236}">
                <a16:creationId xmlns:a16="http://schemas.microsoft.com/office/drawing/2014/main" id="{CAB578FA-92C6-1346-B4DD-033D215B345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2120" y="4045568"/>
            <a:ext cx="2632498" cy="1816543"/>
          </a:xfrm>
          <a:prstGeom prst="rect">
            <a:avLst/>
          </a:prstGeom>
          <a:ln>
            <a:noFill/>
          </a:ln>
          <a:effectLst>
            <a:softEdge rad="112500"/>
          </a:effectLst>
        </p:spPr>
      </p:pic>
    </p:spTree>
    <p:extLst>
      <p:ext uri="{BB962C8B-B14F-4D97-AF65-F5344CB8AC3E}">
        <p14:creationId xmlns:p14="http://schemas.microsoft.com/office/powerpoint/2010/main" val="241171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a:extLst>
              <a:ext uri="{FF2B5EF4-FFF2-40B4-BE49-F238E27FC236}">
                <a16:creationId xmlns:a16="http://schemas.microsoft.com/office/drawing/2014/main" id="{BFA3A7BC-BE08-7042-A5F9-CB0094036915}"/>
              </a:ext>
            </a:extLst>
          </p:cNvPr>
          <p:cNvSpPr>
            <a:spLocks noGrp="1" noChangeArrowheads="1"/>
          </p:cNvSpPr>
          <p:nvPr>
            <p:ph type="title"/>
          </p:nvPr>
        </p:nvSpPr>
        <p:spPr/>
        <p:txBody>
          <a:bodyPr/>
          <a:lstStyle/>
          <a:p>
            <a:pPr eaLnBrk="1" hangingPunct="1"/>
            <a:r>
              <a:rPr lang="en-GB" altLang="en-US" dirty="0"/>
              <a:t>Spacers and chairs</a:t>
            </a:r>
            <a:endParaRPr lang="en-US" altLang="en-US" dirty="0"/>
          </a:p>
        </p:txBody>
      </p:sp>
      <p:sp>
        <p:nvSpPr>
          <p:cNvPr id="20483" name="Rectangle 7">
            <a:extLst>
              <a:ext uri="{FF2B5EF4-FFF2-40B4-BE49-F238E27FC236}">
                <a16:creationId xmlns:a16="http://schemas.microsoft.com/office/drawing/2014/main" id="{F5FCE42E-05DD-D248-B71E-214005F3857A}"/>
              </a:ext>
            </a:extLst>
          </p:cNvPr>
          <p:cNvSpPr>
            <a:spLocks noGrp="1" noChangeArrowheads="1"/>
          </p:cNvSpPr>
          <p:nvPr>
            <p:ph type="body" idx="1"/>
          </p:nvPr>
        </p:nvSpPr>
        <p:spPr/>
        <p:txBody>
          <a:bodyPr/>
          <a:lstStyle/>
          <a:p>
            <a:pPr eaLnBrk="1" hangingPunct="1"/>
            <a:r>
              <a:rPr lang="en-GB" altLang="en-US" dirty="0"/>
              <a:t>Spacers and chairs must be durable, and not cause corrosion of the reinforcement or spalling of the concrete. Those made from fibre-cement or concrete should be comparable in strength, durability, porosity and appearance if the finish of the surrounding concrete is important. Site-made concrete blocks must not be used. </a:t>
            </a:r>
            <a:br>
              <a:rPr lang="en-GB" altLang="en-US" dirty="0"/>
            </a:br>
            <a:r>
              <a:rPr lang="en-GB" altLang="en-US" sz="2000" dirty="0"/>
              <a:t>More guidance on using spacers is given in publication BS 7973.</a:t>
            </a:r>
            <a:endParaRPr lang="en-US" altLang="en-US" sz="2000" dirty="0"/>
          </a:p>
          <a:p>
            <a:pPr marL="0" indent="0" eaLnBrk="1" hangingPunct="1">
              <a:buFontTx/>
              <a:buNone/>
            </a:pPr>
            <a:endParaRPr lang="en-GB" altLang="en-US" dirty="0"/>
          </a:p>
          <a:p>
            <a:pPr marL="0" indent="0" eaLnBrk="1" hangingPunct="1">
              <a:buFontTx/>
              <a:buNone/>
            </a:pPr>
            <a:endParaRPr lang="en-GB" altLang="en-US" sz="2000" dirty="0"/>
          </a:p>
          <a:p>
            <a:pPr marL="0" indent="0" eaLnBrk="1" hangingPunct="1">
              <a:buFontTx/>
              <a:buNone/>
            </a:pPr>
            <a:endParaRPr lang="en-GB" altLang="en-US" sz="2000" dirty="0"/>
          </a:p>
          <a:p>
            <a:pPr marL="0" indent="0" eaLnBrk="1" hangingPunct="1">
              <a:buFontTx/>
              <a:buNone/>
            </a:pPr>
            <a:endParaRPr lang="en-GB" altLang="en-US" sz="2000" dirty="0"/>
          </a:p>
          <a:p>
            <a:pPr marL="0" indent="0" eaLnBrk="1" hangingPunct="1">
              <a:buFontTx/>
              <a:buNone/>
            </a:pPr>
            <a:endParaRPr lang="en-GB" altLang="en-US" sz="2000" dirty="0"/>
          </a:p>
          <a:p>
            <a:pPr marL="0" indent="0" eaLnBrk="1" hangingPunct="1">
              <a:buFontTx/>
              <a:buNone/>
            </a:pPr>
            <a:endParaRPr lang="en-GB" altLang="en-US" sz="2000" dirty="0"/>
          </a:p>
          <a:p>
            <a:pPr marL="0" indent="0" eaLnBrk="1" hangingPunct="1">
              <a:buFontTx/>
              <a:buNone/>
            </a:pPr>
            <a:endParaRPr lang="en-GB" altLang="en-US" sz="2000" dirty="0"/>
          </a:p>
        </p:txBody>
      </p:sp>
      <p:pic>
        <p:nvPicPr>
          <p:cNvPr id="3" name="Picture 2">
            <a:extLst>
              <a:ext uri="{FF2B5EF4-FFF2-40B4-BE49-F238E27FC236}">
                <a16:creationId xmlns:a16="http://schemas.microsoft.com/office/drawing/2014/main" id="{EAE12D18-1B85-E04B-B55E-869010D77522}"/>
              </a:ext>
            </a:extLst>
          </p:cNvPr>
          <p:cNvPicPr>
            <a:picLocks noChangeAspect="1"/>
          </p:cNvPicPr>
          <p:nvPr/>
        </p:nvPicPr>
        <p:blipFill rotWithShape="1">
          <a:blip r:embed="rId2">
            <a:extLst>
              <a:ext uri="{28A0092B-C50C-407E-A947-70E740481C1C}">
                <a14:useLocalDpi xmlns:a14="http://schemas.microsoft.com/office/drawing/2010/main" val="0"/>
              </a:ext>
            </a:extLst>
          </a:blip>
          <a:srcRect l="25697" t="30843" b="20313"/>
          <a:stretch/>
        </p:blipFill>
        <p:spPr>
          <a:xfrm>
            <a:off x="2771800" y="3456282"/>
            <a:ext cx="3880279" cy="1908137"/>
          </a:xfrm>
          <a:prstGeom prst="rect">
            <a:avLst/>
          </a:prstGeom>
          <a:ln>
            <a:noFill/>
          </a:ln>
          <a:effectLst>
            <a:softEdge rad="112500"/>
          </a:effectLst>
        </p:spPr>
      </p:pic>
    </p:spTree>
    <p:extLst>
      <p:ext uri="{BB962C8B-B14F-4D97-AF65-F5344CB8AC3E}">
        <p14:creationId xmlns:p14="http://schemas.microsoft.com/office/powerpoint/2010/main" val="29400550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8">
            <a:extLst>
              <a:ext uri="{FF2B5EF4-FFF2-40B4-BE49-F238E27FC236}">
                <a16:creationId xmlns:a16="http://schemas.microsoft.com/office/drawing/2014/main" id="{B152C104-E5F3-C046-82BA-09CC77D16DB2}"/>
              </a:ext>
            </a:extLst>
          </p:cNvPr>
          <p:cNvSpPr>
            <a:spLocks noGrp="1" noChangeArrowheads="1"/>
          </p:cNvSpPr>
          <p:nvPr>
            <p:ph type="title"/>
          </p:nvPr>
        </p:nvSpPr>
        <p:spPr/>
        <p:txBody>
          <a:bodyPr/>
          <a:lstStyle/>
          <a:p>
            <a:pPr eaLnBrk="1" hangingPunct="1"/>
            <a:r>
              <a:rPr lang="en-US" altLang="en-US" dirty="0"/>
              <a:t>Fixing reinforcement</a:t>
            </a:r>
            <a:br>
              <a:rPr lang="en-US" altLang="en-US" dirty="0"/>
            </a:br>
            <a:endParaRPr lang="en-US" altLang="en-US" dirty="0"/>
          </a:p>
        </p:txBody>
      </p:sp>
      <p:sp>
        <p:nvSpPr>
          <p:cNvPr id="21507" name="Rectangle 9">
            <a:extLst>
              <a:ext uri="{FF2B5EF4-FFF2-40B4-BE49-F238E27FC236}">
                <a16:creationId xmlns:a16="http://schemas.microsoft.com/office/drawing/2014/main" id="{5E7ECABE-E21F-6E48-947B-9710BE045264}"/>
              </a:ext>
            </a:extLst>
          </p:cNvPr>
          <p:cNvSpPr>
            <a:spLocks noGrp="1" noChangeArrowheads="1"/>
          </p:cNvSpPr>
          <p:nvPr>
            <p:ph type="body" idx="1"/>
          </p:nvPr>
        </p:nvSpPr>
        <p:spPr>
          <a:xfrm>
            <a:off x="457200" y="1512000"/>
            <a:ext cx="7931224" cy="4248000"/>
          </a:xfrm>
        </p:spPr>
        <p:txBody>
          <a:bodyPr/>
          <a:lstStyle/>
          <a:p>
            <a:pPr marL="0" indent="0" eaLnBrk="1" hangingPunct="1">
              <a:buFontTx/>
              <a:buNone/>
            </a:pPr>
            <a:r>
              <a:rPr lang="en-GB" altLang="en-US" dirty="0"/>
              <a:t>The reinforcement bars should be securely tied together with soft iron wire or tying devices in accordance with BS 7973. Care should be taken to ensure that projecting ends of ties or clips do not intrude into the concrete cover.</a:t>
            </a:r>
          </a:p>
          <a:p>
            <a:pPr marL="0" indent="0">
              <a:buFontTx/>
              <a:buNone/>
            </a:pPr>
            <a:r>
              <a:rPr lang="en-GB" altLang="en-US" dirty="0"/>
              <a:t>Structural connections between bars are usually made by lapping. Mechanical couplers can be employed if lapping is not feasible or if long lap lengths would cause unacceptable congestion. If there is any uncertainty about the arrangement of the reinforcement, or any discrepancy between the bar schedules and the drawings, the engineer should be consulted.</a:t>
            </a:r>
          </a:p>
        </p:txBody>
      </p:sp>
      <p:pic>
        <p:nvPicPr>
          <p:cNvPr id="2" name="Picture 1">
            <a:extLst>
              <a:ext uri="{FF2B5EF4-FFF2-40B4-BE49-F238E27FC236}">
                <a16:creationId xmlns:a16="http://schemas.microsoft.com/office/drawing/2014/main" id="{C9057BE2-7550-3946-8EC5-E09F1A57F7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4577619"/>
            <a:ext cx="2049016" cy="1536762"/>
          </a:xfrm>
          <a:prstGeom prst="rect">
            <a:avLst/>
          </a:prstGeom>
          <a:ln>
            <a:noFill/>
          </a:ln>
          <a:effectLst>
            <a:softEdge rad="112500"/>
          </a:effectLst>
        </p:spPr>
      </p:pic>
    </p:spTree>
    <p:extLst>
      <p:ext uri="{BB962C8B-B14F-4D97-AF65-F5344CB8AC3E}">
        <p14:creationId xmlns:p14="http://schemas.microsoft.com/office/powerpoint/2010/main" val="40385545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95A98646-1291-774B-A7C0-FD4D3BEAE7E4}"/>
              </a:ext>
            </a:extLst>
          </p:cNvPr>
          <p:cNvSpPr>
            <a:spLocks noGrp="1" noChangeArrowheads="1"/>
          </p:cNvSpPr>
          <p:nvPr>
            <p:ph type="title"/>
          </p:nvPr>
        </p:nvSpPr>
        <p:spPr/>
        <p:txBody>
          <a:bodyPr/>
          <a:lstStyle/>
          <a:p>
            <a:pPr eaLnBrk="1" hangingPunct="1"/>
            <a:r>
              <a:rPr lang="en-US" altLang="en-US" dirty="0"/>
              <a:t>Videos</a:t>
            </a:r>
          </a:p>
        </p:txBody>
      </p:sp>
      <p:sp>
        <p:nvSpPr>
          <p:cNvPr id="5123" name="Rectangle 8">
            <a:extLst>
              <a:ext uri="{FF2B5EF4-FFF2-40B4-BE49-F238E27FC236}">
                <a16:creationId xmlns:a16="http://schemas.microsoft.com/office/drawing/2014/main" id="{6616CEE9-FD59-5B4B-B38D-37A76458FD13}"/>
              </a:ext>
            </a:extLst>
          </p:cNvPr>
          <p:cNvSpPr>
            <a:spLocks noGrp="1" noChangeArrowheads="1"/>
          </p:cNvSpPr>
          <p:nvPr>
            <p:ph type="body" idx="1"/>
          </p:nvPr>
        </p:nvSpPr>
        <p:spPr>
          <a:xfrm>
            <a:off x="395288" y="1700213"/>
            <a:ext cx="8229600" cy="4525962"/>
          </a:xfrm>
        </p:spPr>
        <p:txBody>
          <a:bodyPr/>
          <a:lstStyle/>
          <a:p>
            <a:pPr eaLnBrk="1" hangingPunct="1">
              <a:defRPr/>
            </a:pPr>
            <a:r>
              <a:rPr lang="en-US" sz="1800" dirty="0"/>
              <a:t>Step liners </a:t>
            </a:r>
            <a:r>
              <a:rPr lang="en-US" u="sng" dirty="0">
                <a:solidFill>
                  <a:srgbClr val="FF0000"/>
                </a:solidFill>
                <a:effectLst/>
                <a:ea typeface="Calibri" panose="020F0502020204030204" pitchFamily="34" charset="0"/>
                <a:cs typeface="Times New Roman" panose="02020603050405020304" pitchFamily="18" charset="0"/>
                <a:hlinkClick r:id="rId3"/>
              </a:rPr>
              <a:t>https://www.youtube.com/watch?v=QuqryhFu9w8</a:t>
            </a:r>
            <a:endParaRPr lang="en-US" dirty="0">
              <a:solidFill>
                <a:srgbClr val="0077E3"/>
              </a:solidFill>
            </a:endParaRPr>
          </a:p>
          <a:p>
            <a:pPr eaLnBrk="1" hangingPunct="1">
              <a:defRPr/>
            </a:pPr>
            <a:r>
              <a:rPr lang="en-US" sz="1800" dirty="0"/>
              <a:t>Timber form work</a:t>
            </a:r>
            <a:r>
              <a:rPr lang="en-US" sz="1800" dirty="0">
                <a:solidFill>
                  <a:srgbClr val="0077E3"/>
                </a:solidFill>
              </a:rPr>
              <a:t> </a:t>
            </a:r>
            <a:r>
              <a:rPr lang="en-US" sz="1800" dirty="0">
                <a:solidFill>
                  <a:srgbClr val="0077E3"/>
                </a:solidFill>
                <a:hlinkClick r:id="rId4">
                  <a:extLst>
                    <a:ext uri="{A12FA001-AC4F-418D-AE19-62706E023703}">
                      <ahyp:hlinkClr xmlns:ahyp="http://schemas.microsoft.com/office/drawing/2018/hyperlinkcolor" val="tx"/>
                    </a:ext>
                  </a:extLst>
                </a:hlinkClick>
              </a:rPr>
              <a:t>www.youtube.com/watch?v=yD4xNFDZvcA</a:t>
            </a:r>
            <a:endParaRPr lang="en-US" sz="1800" dirty="0">
              <a:solidFill>
                <a:srgbClr val="0077E3"/>
              </a:solidFill>
            </a:endParaRPr>
          </a:p>
          <a:p>
            <a:pPr eaLnBrk="1" hangingPunct="1">
              <a:defRPr/>
            </a:pPr>
            <a:r>
              <a:rPr lang="en-US" sz="1800" dirty="0"/>
              <a:t>Plastic forms </a:t>
            </a:r>
            <a:r>
              <a:rPr lang="en-US" sz="1800" dirty="0">
                <a:solidFill>
                  <a:srgbClr val="0077E3"/>
                </a:solidFill>
                <a:hlinkClick r:id="rId5">
                  <a:extLst>
                    <a:ext uri="{A12FA001-AC4F-418D-AE19-62706E023703}">
                      <ahyp:hlinkClr xmlns:ahyp="http://schemas.microsoft.com/office/drawing/2018/hyperlinkcolor" val="tx"/>
                    </a:ext>
                  </a:extLst>
                </a:hlinkClick>
              </a:rPr>
              <a:t>www.youtube.com/watch?v=MK7qBFYau6U</a:t>
            </a:r>
            <a:endParaRPr lang="en-US" sz="1800" dirty="0">
              <a:solidFill>
                <a:srgbClr val="0077E3"/>
              </a:solidFill>
            </a:endParaRPr>
          </a:p>
          <a:p>
            <a:pPr eaLnBrk="1" hangingPunct="1">
              <a:defRPr/>
            </a:pPr>
            <a:r>
              <a:rPr lang="en-US" sz="1800" dirty="0"/>
              <a:t>Modular formwork systems </a:t>
            </a:r>
            <a:r>
              <a:rPr lang="en-US" sz="1800" dirty="0">
                <a:hlinkClick r:id="rId6"/>
              </a:rPr>
              <a:t>https://www.youtube.com/watch?v=S-wFwXw4jUQ</a:t>
            </a:r>
            <a:r>
              <a:rPr lang="en-US" sz="1800" dirty="0"/>
              <a:t> </a:t>
            </a:r>
            <a:endParaRPr lang="en-US" sz="1800" dirty="0">
              <a:solidFill>
                <a:srgbClr val="0077E3"/>
              </a:solidFill>
            </a:endParaRPr>
          </a:p>
          <a:p>
            <a:pPr eaLnBrk="1" hangingPunct="1">
              <a:defRPr/>
            </a:pPr>
            <a:r>
              <a:rPr lang="en-US" sz="1800" dirty="0"/>
              <a:t>Formwork to column and beams </a:t>
            </a:r>
            <a:r>
              <a:rPr lang="en-US" sz="1800" dirty="0">
                <a:solidFill>
                  <a:srgbClr val="0077E3"/>
                </a:solidFill>
                <a:hlinkClick r:id="rId7">
                  <a:extLst>
                    <a:ext uri="{A12FA001-AC4F-418D-AE19-62706E023703}">
                      <ahyp:hlinkClr xmlns:ahyp="http://schemas.microsoft.com/office/drawing/2018/hyperlinkcolor" val="tx"/>
                    </a:ext>
                  </a:extLst>
                </a:hlinkClick>
              </a:rPr>
              <a:t>www.youtube.com/watch?v=D8MMTrXsWB0</a:t>
            </a:r>
            <a:endParaRPr lang="en-US" sz="1800" dirty="0">
              <a:solidFill>
                <a:srgbClr val="0077E3"/>
              </a:solidFill>
            </a:endParaRPr>
          </a:p>
          <a:p>
            <a:pPr marL="0" indent="0" eaLnBrk="1" hangingPunct="1">
              <a:buFontTx/>
              <a:buNone/>
              <a:defRPr/>
            </a:pPr>
            <a:endParaRPr lang="en-US" sz="2400" dirty="0"/>
          </a:p>
          <a:p>
            <a:pPr eaLnBrk="1" hangingPunct="1">
              <a:defRPr/>
            </a:pPr>
            <a:endParaRPr lang="en-US" dirty="0"/>
          </a:p>
        </p:txBody>
      </p:sp>
      <p:sp>
        <p:nvSpPr>
          <p:cNvPr id="6" name="Rounded Rectangle 5">
            <a:extLst>
              <a:ext uri="{FF2B5EF4-FFF2-40B4-BE49-F238E27FC236}">
                <a16:creationId xmlns:a16="http://schemas.microsoft.com/office/drawing/2014/main" id="{7435980D-3BD9-C443-A9FB-FF6E94775C73}"/>
              </a:ext>
            </a:extLst>
          </p:cNvPr>
          <p:cNvSpPr/>
          <p:nvPr/>
        </p:nvSpPr>
        <p:spPr>
          <a:xfrm>
            <a:off x="3845719" y="4953793"/>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t>YouTube Link</a:t>
            </a:r>
          </a:p>
        </p:txBody>
      </p:sp>
    </p:spTree>
    <p:extLst>
      <p:ext uri="{BB962C8B-B14F-4D97-AF65-F5344CB8AC3E}">
        <p14:creationId xmlns:p14="http://schemas.microsoft.com/office/powerpoint/2010/main" val="20238804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BF0228A3-FC4D-5D4C-992B-27470B026524}"/>
              </a:ext>
            </a:extLst>
          </p:cNvPr>
          <p:cNvSpPr>
            <a:spLocks noGrp="1" noChangeArrowheads="1"/>
          </p:cNvSpPr>
          <p:nvPr>
            <p:ph type="title"/>
          </p:nvPr>
        </p:nvSpPr>
        <p:spPr/>
        <p:txBody>
          <a:bodyPr/>
          <a:lstStyle/>
          <a:p>
            <a:pPr eaLnBrk="1" hangingPunct="1"/>
            <a:r>
              <a:rPr lang="en-US" altLang="en-US" dirty="0"/>
              <a:t>Formwork</a:t>
            </a:r>
            <a:br>
              <a:rPr lang="en-US" altLang="en-US" dirty="0"/>
            </a:br>
            <a:endParaRPr lang="en-US" altLang="en-US" dirty="0"/>
          </a:p>
        </p:txBody>
      </p:sp>
      <p:sp>
        <p:nvSpPr>
          <p:cNvPr id="5123" name="Rectangle 8">
            <a:extLst>
              <a:ext uri="{FF2B5EF4-FFF2-40B4-BE49-F238E27FC236}">
                <a16:creationId xmlns:a16="http://schemas.microsoft.com/office/drawing/2014/main" id="{38627328-7273-CB48-8655-BB1D71F43015}"/>
              </a:ext>
            </a:extLst>
          </p:cNvPr>
          <p:cNvSpPr>
            <a:spLocks noGrp="1" noChangeArrowheads="1"/>
          </p:cNvSpPr>
          <p:nvPr>
            <p:ph type="body" idx="1"/>
          </p:nvPr>
        </p:nvSpPr>
        <p:spPr/>
        <p:txBody>
          <a:bodyPr/>
          <a:lstStyle/>
          <a:p>
            <a:pPr marL="0" indent="0" eaLnBrk="1" hangingPunct="1">
              <a:buFontTx/>
              <a:buNone/>
            </a:pPr>
            <a:r>
              <a:rPr lang="en-GB" altLang="en-US" sz="2000" dirty="0"/>
              <a:t>The purpose of formwork is to contain freshly placed and compacted concrete until it has gained enough strength to be self-supporting, produce a concrete element of the required shape and size, and to produce the desired finish to the concrete.</a:t>
            </a:r>
          </a:p>
          <a:p>
            <a:pPr marL="0" indent="0" eaLnBrk="1" hangingPunct="1">
              <a:buFontTx/>
              <a:buNone/>
            </a:pPr>
            <a:endParaRPr lang="en-GB" altLang="en-US" sz="2000" dirty="0"/>
          </a:p>
          <a:p>
            <a:pPr marL="0" indent="0" eaLnBrk="1" hangingPunct="1">
              <a:buFontTx/>
              <a:buNone/>
            </a:pPr>
            <a:endParaRPr lang="en-GB" altLang="en-US" sz="2000" dirty="0"/>
          </a:p>
        </p:txBody>
      </p:sp>
      <p:pic>
        <p:nvPicPr>
          <p:cNvPr id="2" name="Picture 1">
            <a:extLst>
              <a:ext uri="{FF2B5EF4-FFF2-40B4-BE49-F238E27FC236}">
                <a16:creationId xmlns:a16="http://schemas.microsoft.com/office/drawing/2014/main" id="{BBA2FB50-DC23-B043-9295-D3AEB37F6216}"/>
              </a:ext>
            </a:extLst>
          </p:cNvPr>
          <p:cNvPicPr>
            <a:picLocks noChangeAspect="1"/>
          </p:cNvPicPr>
          <p:nvPr/>
        </p:nvPicPr>
        <p:blipFill rotWithShape="1">
          <a:blip r:embed="rId2">
            <a:extLst>
              <a:ext uri="{28A0092B-C50C-407E-A947-70E740481C1C}">
                <a14:useLocalDpi xmlns:a14="http://schemas.microsoft.com/office/drawing/2010/main" val="0"/>
              </a:ext>
            </a:extLst>
          </a:blip>
          <a:srcRect t="14032" b="14032"/>
          <a:stretch/>
        </p:blipFill>
        <p:spPr>
          <a:xfrm>
            <a:off x="832436" y="3204530"/>
            <a:ext cx="3024336" cy="2175585"/>
          </a:xfrm>
          <a:prstGeom prst="rect">
            <a:avLst/>
          </a:prstGeom>
          <a:ln>
            <a:noFill/>
          </a:ln>
          <a:effectLst>
            <a:softEdge rad="112500"/>
          </a:effectLst>
        </p:spPr>
      </p:pic>
      <p:pic>
        <p:nvPicPr>
          <p:cNvPr id="3" name="Picture 2">
            <a:extLst>
              <a:ext uri="{FF2B5EF4-FFF2-40B4-BE49-F238E27FC236}">
                <a16:creationId xmlns:a16="http://schemas.microsoft.com/office/drawing/2014/main" id="{B3554CF2-4020-1B4B-AA9C-00A1D7422B3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1088" y="3205109"/>
            <a:ext cx="2761396" cy="2072343"/>
          </a:xfrm>
          <a:prstGeom prst="rect">
            <a:avLst/>
          </a:prstGeom>
          <a:ln>
            <a:noFill/>
          </a:ln>
          <a:effectLst>
            <a:softEdge rad="112500"/>
          </a:effectLst>
        </p:spPr>
      </p:pic>
    </p:spTree>
    <p:extLst>
      <p:ext uri="{BB962C8B-B14F-4D97-AF65-F5344CB8AC3E}">
        <p14:creationId xmlns:p14="http://schemas.microsoft.com/office/powerpoint/2010/main" val="3790693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BF0228A3-FC4D-5D4C-992B-27470B026524}"/>
              </a:ext>
            </a:extLst>
          </p:cNvPr>
          <p:cNvSpPr>
            <a:spLocks noGrp="1" noChangeArrowheads="1"/>
          </p:cNvSpPr>
          <p:nvPr>
            <p:ph type="title"/>
          </p:nvPr>
        </p:nvSpPr>
        <p:spPr/>
        <p:txBody>
          <a:bodyPr/>
          <a:lstStyle/>
          <a:p>
            <a:pPr eaLnBrk="1" hangingPunct="1"/>
            <a:r>
              <a:rPr lang="en-GB" altLang="en-US" dirty="0"/>
              <a:t>Requirements of formwork</a:t>
            </a:r>
            <a:br>
              <a:rPr lang="en-US" altLang="en-US" dirty="0"/>
            </a:br>
            <a:endParaRPr lang="en-US" altLang="en-US" dirty="0"/>
          </a:p>
        </p:txBody>
      </p:sp>
      <p:sp>
        <p:nvSpPr>
          <p:cNvPr id="5123" name="Rectangle 8">
            <a:extLst>
              <a:ext uri="{FF2B5EF4-FFF2-40B4-BE49-F238E27FC236}">
                <a16:creationId xmlns:a16="http://schemas.microsoft.com/office/drawing/2014/main" id="{38627328-7273-CB48-8655-BB1D71F43015}"/>
              </a:ext>
            </a:extLst>
          </p:cNvPr>
          <p:cNvSpPr>
            <a:spLocks noGrp="1" noChangeArrowheads="1"/>
          </p:cNvSpPr>
          <p:nvPr>
            <p:ph type="body" idx="1"/>
          </p:nvPr>
        </p:nvSpPr>
        <p:spPr/>
        <p:txBody>
          <a:bodyPr/>
          <a:lstStyle/>
          <a:p>
            <a:pPr marL="0" indent="0" eaLnBrk="1" hangingPunct="1">
              <a:buFontTx/>
              <a:buNone/>
            </a:pPr>
            <a:endParaRPr lang="en-GB" altLang="en-US" sz="2000" dirty="0"/>
          </a:p>
          <a:p>
            <a:pPr marL="342900" indent="-342900">
              <a:buClr>
                <a:srgbClr val="0077E3"/>
              </a:buClr>
              <a:buFont typeface="Arial" panose="020B0604020202020204" pitchFamily="34" charset="0"/>
              <a:buChar char="•"/>
              <a:defRPr/>
            </a:pPr>
            <a:r>
              <a:rPr lang="en-GB" dirty="0"/>
              <a:t>The formwork should be sufficiently rigid to stop it moving during the placing of the concrete.</a:t>
            </a:r>
          </a:p>
          <a:p>
            <a:pPr marL="342900" indent="-342900">
              <a:buClr>
                <a:srgbClr val="0077E3"/>
              </a:buClr>
              <a:buFont typeface="Arial" panose="020B0604020202020204" pitchFamily="34" charset="0"/>
              <a:buChar char="•"/>
              <a:defRPr/>
            </a:pPr>
            <a:r>
              <a:rPr lang="en-GB" dirty="0"/>
              <a:t>It should be of sufficient strength to carry the weight or pressure of the wet concrete.</a:t>
            </a:r>
          </a:p>
          <a:p>
            <a:pPr marL="342900" indent="-342900">
              <a:buClr>
                <a:srgbClr val="0077E3"/>
              </a:buClr>
              <a:buFont typeface="Arial" panose="020B0604020202020204" pitchFamily="34" charset="0"/>
              <a:buChar char="•"/>
              <a:defRPr/>
            </a:pPr>
            <a:r>
              <a:rPr lang="en-GB" dirty="0"/>
              <a:t>It should be set to line and level within the specified tolerances.</a:t>
            </a:r>
          </a:p>
          <a:p>
            <a:pPr marL="342900" indent="-342900">
              <a:buClr>
                <a:srgbClr val="0077E3"/>
              </a:buClr>
              <a:buFont typeface="Arial" panose="020B0604020202020204" pitchFamily="34" charset="0"/>
              <a:buChar char="•"/>
              <a:defRPr/>
            </a:pPr>
            <a:r>
              <a:rPr lang="en-GB" dirty="0"/>
              <a:t>Joints should be sufficiently tight to prevent loss of water or cement paste from the concrete.</a:t>
            </a:r>
          </a:p>
          <a:p>
            <a:pPr marL="0" indent="0" eaLnBrk="1" hangingPunct="1">
              <a:buFontTx/>
              <a:buNone/>
            </a:pPr>
            <a:endParaRPr lang="en-GB" altLang="en-US" sz="2000" dirty="0"/>
          </a:p>
          <a:p>
            <a:pPr marL="0" indent="0" eaLnBrk="1" hangingPunct="1">
              <a:buFontTx/>
              <a:buNone/>
            </a:pPr>
            <a:endParaRPr lang="en-GB" altLang="en-US" sz="2000" dirty="0"/>
          </a:p>
        </p:txBody>
      </p:sp>
    </p:spTree>
    <p:extLst>
      <p:ext uri="{BB962C8B-B14F-4D97-AF65-F5344CB8AC3E}">
        <p14:creationId xmlns:p14="http://schemas.microsoft.com/office/powerpoint/2010/main" val="1042227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295AFC35-C035-6442-85E6-F009E95A5D09}"/>
              </a:ext>
            </a:extLst>
          </p:cNvPr>
          <p:cNvSpPr>
            <a:spLocks noGrp="1"/>
          </p:cNvSpPr>
          <p:nvPr>
            <p:ph type="title"/>
          </p:nvPr>
        </p:nvSpPr>
        <p:spPr>
          <a:xfrm>
            <a:off x="461555" y="904041"/>
            <a:ext cx="8218487" cy="796925"/>
          </a:xfrm>
        </p:spPr>
        <p:txBody>
          <a:bodyPr/>
          <a:lstStyle/>
          <a:p>
            <a:r>
              <a:rPr lang="en-GB" altLang="en-US" dirty="0">
                <a:latin typeface="Arial" panose="020B0604020202020204" pitchFamily="34" charset="0"/>
                <a:cs typeface="Arial" panose="020B0604020202020204" pitchFamily="34" charset="0"/>
              </a:rPr>
              <a:t>Types of formwork: site</a:t>
            </a:r>
          </a:p>
        </p:txBody>
      </p:sp>
      <p:sp>
        <p:nvSpPr>
          <p:cNvPr id="11267" name="Content Placeholder 2">
            <a:extLst>
              <a:ext uri="{FF2B5EF4-FFF2-40B4-BE49-F238E27FC236}">
                <a16:creationId xmlns:a16="http://schemas.microsoft.com/office/drawing/2014/main" id="{2ED170EA-CD54-E24C-AFEF-A4EE38D430AB}"/>
              </a:ext>
            </a:extLst>
          </p:cNvPr>
          <p:cNvSpPr>
            <a:spLocks noGrp="1"/>
          </p:cNvSpPr>
          <p:nvPr>
            <p:ph idx="1"/>
          </p:nvPr>
        </p:nvSpPr>
        <p:spPr/>
        <p:txBody>
          <a:bodyPr/>
          <a:lstStyle/>
          <a:p>
            <a:pPr marL="0" indent="0">
              <a:buFontTx/>
              <a:buNone/>
            </a:pPr>
            <a:r>
              <a:rPr lang="en-GB" altLang="en-US" sz="2000" b="1" dirty="0">
                <a:solidFill>
                  <a:srgbClr val="0077E3"/>
                </a:solidFill>
              </a:rPr>
              <a:t>Road forms </a:t>
            </a:r>
            <a:r>
              <a:rPr lang="en-GB" altLang="en-US" sz="2000" dirty="0">
                <a:solidFill>
                  <a:srgbClr val="0077E3"/>
                </a:solidFill>
              </a:rPr>
              <a:t> </a:t>
            </a:r>
            <a:r>
              <a:rPr lang="en-GB" altLang="en-US" sz="2000" dirty="0"/>
              <a:t>( Steel forms) are quite popular among professional contractors for use on site as it is sturdy and tough, more than capable </a:t>
            </a:r>
            <a:br>
              <a:rPr lang="en-GB" altLang="en-US" sz="2000" dirty="0"/>
            </a:br>
            <a:r>
              <a:rPr lang="en-GB" altLang="en-US" sz="2000" dirty="0"/>
              <a:t>of withstanding the rough and tumble of a busy construction site and virtually unbreakable. </a:t>
            </a:r>
            <a:r>
              <a:rPr lang="en-GB" altLang="en-US" dirty="0"/>
              <a:t>I</a:t>
            </a:r>
            <a:r>
              <a:rPr lang="en-GB" altLang="en-US" sz="2000" dirty="0"/>
              <a:t>t can be re-used time and time again, requires little skill to set-up and is cheap </a:t>
            </a:r>
            <a:r>
              <a:rPr lang="en-GB" sz="1800" dirty="0">
                <a:effectLst/>
                <a:latin typeface="Arial" panose="020B0604020202020204" pitchFamily="34" charset="0"/>
                <a:ea typeface="Calibri" panose="020F0502020204030204" pitchFamily="34" charset="0"/>
                <a:cs typeface="Times New Roman" panose="02020603050405020304" pitchFamily="18" charset="0"/>
              </a:rPr>
              <a:t>–</a:t>
            </a:r>
            <a:r>
              <a:rPr lang="en-GB" altLang="en-US" sz="2000" dirty="0"/>
              <a:t> single lengths can be hired for less than a couple of pounds per week.</a:t>
            </a:r>
          </a:p>
        </p:txBody>
      </p:sp>
      <p:pic>
        <p:nvPicPr>
          <p:cNvPr id="5" name="Picture 4">
            <a:extLst>
              <a:ext uri="{FF2B5EF4-FFF2-40B4-BE49-F238E27FC236}">
                <a16:creationId xmlns:a16="http://schemas.microsoft.com/office/drawing/2014/main" id="{6193E734-92C8-644D-857E-0AC03DC8B1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3428837"/>
            <a:ext cx="3211507" cy="2304256"/>
          </a:xfrm>
          <a:prstGeom prst="rect">
            <a:avLst/>
          </a:prstGeom>
          <a:ln>
            <a:noFill/>
          </a:ln>
          <a:effectLst>
            <a:softEdge rad="112500"/>
          </a:effectLst>
        </p:spPr>
      </p:pic>
      <p:pic>
        <p:nvPicPr>
          <p:cNvPr id="11270" name="Picture 5">
            <a:extLst>
              <a:ext uri="{FF2B5EF4-FFF2-40B4-BE49-F238E27FC236}">
                <a16:creationId xmlns:a16="http://schemas.microsoft.com/office/drawing/2014/main" id="{481BF186-B830-3648-A64C-09A426C1FA4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11099" y="3210759"/>
            <a:ext cx="36576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4449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29D34068-65DD-9C44-A716-AA000B2CA4CF}"/>
              </a:ext>
            </a:extLst>
          </p:cNvPr>
          <p:cNvSpPr>
            <a:spLocks noGrp="1"/>
          </p:cNvSpPr>
          <p:nvPr>
            <p:ph type="title"/>
          </p:nvPr>
        </p:nvSpPr>
        <p:spPr>
          <a:xfrm>
            <a:off x="468313" y="1098000"/>
            <a:ext cx="8218487" cy="796925"/>
          </a:xfrm>
        </p:spPr>
        <p:txBody>
          <a:bodyPr/>
          <a:lstStyle/>
          <a:p>
            <a:r>
              <a:rPr lang="en-GB" altLang="en-US" dirty="0"/>
              <a:t>Types of formwork: site</a:t>
            </a:r>
          </a:p>
        </p:txBody>
      </p:sp>
      <p:sp>
        <p:nvSpPr>
          <p:cNvPr id="12291" name="Content Placeholder 2">
            <a:extLst>
              <a:ext uri="{FF2B5EF4-FFF2-40B4-BE49-F238E27FC236}">
                <a16:creationId xmlns:a16="http://schemas.microsoft.com/office/drawing/2014/main" id="{B0EF8BA3-AA41-D149-9FB4-026CB4C302D1}"/>
              </a:ext>
            </a:extLst>
          </p:cNvPr>
          <p:cNvSpPr>
            <a:spLocks noGrp="1"/>
          </p:cNvSpPr>
          <p:nvPr>
            <p:ph idx="1"/>
          </p:nvPr>
        </p:nvSpPr>
        <p:spPr>
          <a:xfrm>
            <a:off x="457200" y="1512000"/>
            <a:ext cx="8075240" cy="4248000"/>
          </a:xfrm>
        </p:spPr>
        <p:txBody>
          <a:bodyPr/>
          <a:lstStyle/>
          <a:p>
            <a:pPr marL="0" indent="0">
              <a:buFontTx/>
              <a:buNone/>
            </a:pPr>
            <a:r>
              <a:rPr lang="en-GB" altLang="en-US" b="1" dirty="0">
                <a:solidFill>
                  <a:srgbClr val="0077E3"/>
                </a:solidFill>
              </a:rPr>
              <a:t>Timber shuttering </a:t>
            </a:r>
            <a:r>
              <a:rPr lang="en-GB" altLang="en-US" dirty="0"/>
              <a:t>is more traditional and, while the steel form is the formwork of choice for simple slabs, there are situations where it is simply not possible or feasible to use it, so timber shuttering is used. </a:t>
            </a:r>
          </a:p>
          <a:p>
            <a:pPr marL="0" indent="0">
              <a:buFontTx/>
              <a:buNone/>
            </a:pPr>
            <a:r>
              <a:rPr lang="en-GB" altLang="en-US" dirty="0"/>
              <a:t>The great advantage of timber shuttering over steel form is that, because it is erected on site, it can be made to accommodate any situation, ranging from odd shapes, to greater depths. Timber shuttering is also the usual choice for vertical concrete work, although it is often used in conjunction with modular steel bracing elements.</a:t>
            </a:r>
          </a:p>
        </p:txBody>
      </p:sp>
      <p:pic>
        <p:nvPicPr>
          <p:cNvPr id="2" name="Picture 1">
            <a:extLst>
              <a:ext uri="{FF2B5EF4-FFF2-40B4-BE49-F238E27FC236}">
                <a16:creationId xmlns:a16="http://schemas.microsoft.com/office/drawing/2014/main" id="{00B0A1B4-9D43-0A44-93FE-592E511DDD3F}"/>
              </a:ext>
            </a:extLst>
          </p:cNvPr>
          <p:cNvPicPr>
            <a:picLocks noChangeAspect="1"/>
          </p:cNvPicPr>
          <p:nvPr/>
        </p:nvPicPr>
        <p:blipFill rotWithShape="1">
          <a:blip r:embed="rId2">
            <a:extLst>
              <a:ext uri="{28A0092B-C50C-407E-A947-70E740481C1C}">
                <a14:useLocalDpi xmlns:a14="http://schemas.microsoft.com/office/drawing/2010/main" val="0"/>
              </a:ext>
            </a:extLst>
          </a:blip>
          <a:srcRect l="855" t="32904" r="-855" b="10851"/>
          <a:stretch/>
        </p:blipFill>
        <p:spPr>
          <a:xfrm>
            <a:off x="4849776" y="4444586"/>
            <a:ext cx="3837024" cy="1729414"/>
          </a:xfrm>
          <a:prstGeom prst="rect">
            <a:avLst/>
          </a:prstGeom>
          <a:ln>
            <a:noFill/>
          </a:ln>
          <a:effectLst>
            <a:softEdge rad="112500"/>
          </a:effectLst>
        </p:spPr>
      </p:pic>
    </p:spTree>
    <p:extLst>
      <p:ext uri="{BB962C8B-B14F-4D97-AF65-F5344CB8AC3E}">
        <p14:creationId xmlns:p14="http://schemas.microsoft.com/office/powerpoint/2010/main" val="2123365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9C2885CE-29EC-ED48-B2EB-22C22E629421}"/>
              </a:ext>
            </a:extLst>
          </p:cNvPr>
          <p:cNvSpPr>
            <a:spLocks noGrp="1"/>
          </p:cNvSpPr>
          <p:nvPr>
            <p:ph type="title"/>
          </p:nvPr>
        </p:nvSpPr>
        <p:spPr>
          <a:xfrm>
            <a:off x="457200" y="1098000"/>
            <a:ext cx="8218487" cy="796925"/>
          </a:xfrm>
        </p:spPr>
        <p:txBody>
          <a:bodyPr/>
          <a:lstStyle/>
          <a:p>
            <a:r>
              <a:rPr lang="en-GB" altLang="en-US" dirty="0"/>
              <a:t>Release agents</a:t>
            </a:r>
          </a:p>
        </p:txBody>
      </p:sp>
      <p:sp>
        <p:nvSpPr>
          <p:cNvPr id="13315" name="Content Placeholder 2">
            <a:extLst>
              <a:ext uri="{FF2B5EF4-FFF2-40B4-BE49-F238E27FC236}">
                <a16:creationId xmlns:a16="http://schemas.microsoft.com/office/drawing/2014/main" id="{52697015-735B-804D-8F7F-AD53034DCB0A}"/>
              </a:ext>
            </a:extLst>
          </p:cNvPr>
          <p:cNvSpPr>
            <a:spLocks noGrp="1"/>
          </p:cNvSpPr>
          <p:nvPr>
            <p:ph idx="1"/>
          </p:nvPr>
        </p:nvSpPr>
        <p:spPr>
          <a:xfrm>
            <a:off x="457200" y="1628800"/>
            <a:ext cx="8229600" cy="4131200"/>
          </a:xfrm>
        </p:spPr>
        <p:txBody>
          <a:bodyPr/>
          <a:lstStyle/>
          <a:p>
            <a:pPr marL="0" indent="0">
              <a:buFontTx/>
              <a:buNone/>
            </a:pPr>
            <a:r>
              <a:rPr lang="en-GB" altLang="en-US" dirty="0"/>
              <a:t>All formwork, whether it is steel road-form or timber shuttering, needs to be coated with a release agent (mould oil) before any concrete is placed. </a:t>
            </a:r>
          </a:p>
          <a:p>
            <a:pPr marL="0" indent="0">
              <a:buFontTx/>
              <a:buNone/>
            </a:pPr>
            <a:r>
              <a:rPr lang="en-GB" altLang="en-US" dirty="0"/>
              <a:t>The purpose of a release agent is to prevent the concrete bonding to the formwork and then 'scabbing' when the formwork is removed. It also helps to ensure the formwork stays clean and free from concrete, so that it can easily be re-used elsewhere. </a:t>
            </a:r>
          </a:p>
          <a:p>
            <a:pPr marL="0" indent="0">
              <a:buFontTx/>
              <a:buNone/>
            </a:pPr>
            <a:r>
              <a:rPr lang="en-GB" altLang="en-US" dirty="0"/>
              <a:t>It is normally a liquid which is painted onto the formwork in advance of the concrete being poured and it dries, leaving behind a soapy or waxy residue that has no deleterious effect on the concrete. </a:t>
            </a:r>
          </a:p>
        </p:txBody>
      </p:sp>
    </p:spTree>
    <p:extLst>
      <p:ext uri="{BB962C8B-B14F-4D97-AF65-F5344CB8AC3E}">
        <p14:creationId xmlns:p14="http://schemas.microsoft.com/office/powerpoint/2010/main" val="2514946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a:extLst>
              <a:ext uri="{FF2B5EF4-FFF2-40B4-BE49-F238E27FC236}">
                <a16:creationId xmlns:a16="http://schemas.microsoft.com/office/drawing/2014/main" id="{E0DEA4EB-6CDD-3A41-BE67-FCDA5AF06FA2}"/>
              </a:ext>
            </a:extLst>
          </p:cNvPr>
          <p:cNvSpPr>
            <a:spLocks noGrp="1" noChangeArrowheads="1"/>
          </p:cNvSpPr>
          <p:nvPr>
            <p:ph type="title"/>
          </p:nvPr>
        </p:nvSpPr>
        <p:spPr/>
        <p:txBody>
          <a:bodyPr/>
          <a:lstStyle/>
          <a:p>
            <a:pPr eaLnBrk="1" hangingPunct="1"/>
            <a:r>
              <a:rPr lang="en-US" altLang="en-US"/>
              <a:t>Striking of formwork</a:t>
            </a:r>
            <a:br>
              <a:rPr lang="en-US" altLang="en-US"/>
            </a:br>
            <a:endParaRPr lang="en-US" altLang="en-US"/>
          </a:p>
        </p:txBody>
      </p:sp>
      <p:sp>
        <p:nvSpPr>
          <p:cNvPr id="14339" name="Rectangle 6">
            <a:extLst>
              <a:ext uri="{FF2B5EF4-FFF2-40B4-BE49-F238E27FC236}">
                <a16:creationId xmlns:a16="http://schemas.microsoft.com/office/drawing/2014/main" id="{8A15BE47-81B9-1E45-862E-D6F449B8B667}"/>
              </a:ext>
            </a:extLst>
          </p:cNvPr>
          <p:cNvSpPr>
            <a:spLocks noGrp="1" noChangeArrowheads="1"/>
          </p:cNvSpPr>
          <p:nvPr>
            <p:ph type="body" idx="1"/>
          </p:nvPr>
        </p:nvSpPr>
        <p:spPr>
          <a:xfrm>
            <a:off x="446856" y="1268760"/>
            <a:ext cx="8229600" cy="4536504"/>
          </a:xfrm>
        </p:spPr>
        <p:txBody>
          <a:bodyPr/>
          <a:lstStyle/>
          <a:p>
            <a:pPr marL="0" indent="0" eaLnBrk="1" hangingPunct="1">
              <a:buFontTx/>
              <a:buNone/>
            </a:pPr>
            <a:endParaRPr lang="en-GB" altLang="en-US" sz="1800" dirty="0"/>
          </a:p>
          <a:p>
            <a:pPr marL="0" indent="0" eaLnBrk="1" hangingPunct="1">
              <a:buFontTx/>
              <a:buNone/>
            </a:pPr>
            <a:r>
              <a:rPr lang="en-GB" altLang="en-US" dirty="0"/>
              <a:t>The period which should pass before the formwork is struck will vary from job to job and will depend on the concrete used, the weather and the exposure of the site, any subsequent treatment to be given to the concrete, the method of curing and other factors. </a:t>
            </a:r>
          </a:p>
          <a:p>
            <a:pPr marL="0" indent="0" eaLnBrk="1" hangingPunct="1">
              <a:buFontTx/>
              <a:buNone/>
            </a:pPr>
            <a:r>
              <a:rPr lang="en-GB" altLang="en-US" dirty="0"/>
              <a:t>Formwork must not be removed until the concrete is strong enough to be self-supporting and able to carry imposed loads. Thus, the time of striking should be related to the strength of the concrete, and obviously soffit forms to beams and slabs must be left in place longer than is necessary for the side forms. However, where appearance is important, striking times should be as consistent as possible to ensure the least colour variation in the finished surface.</a:t>
            </a:r>
            <a:endParaRPr lang="en-US" altLang="en-US" dirty="0"/>
          </a:p>
        </p:txBody>
      </p:sp>
    </p:spTree>
    <p:extLst>
      <p:ext uri="{BB962C8B-B14F-4D97-AF65-F5344CB8AC3E}">
        <p14:creationId xmlns:p14="http://schemas.microsoft.com/office/powerpoint/2010/main" val="611487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34EBD99E-88E0-8841-A209-74877376C641}"/>
              </a:ext>
            </a:extLst>
          </p:cNvPr>
          <p:cNvSpPr>
            <a:spLocks noGrp="1"/>
          </p:cNvSpPr>
          <p:nvPr>
            <p:ph type="title"/>
          </p:nvPr>
        </p:nvSpPr>
        <p:spPr>
          <a:xfrm>
            <a:off x="457200" y="476672"/>
            <a:ext cx="8218488" cy="382588"/>
          </a:xfrm>
        </p:spPr>
        <p:txBody>
          <a:bodyPr/>
          <a:lstStyle/>
          <a:p>
            <a:br>
              <a:rPr lang="en-US" altLang="en-US" sz="3600" dirty="0"/>
            </a:br>
            <a:r>
              <a:rPr lang="en-US" altLang="en-US" dirty="0"/>
              <a:t>Reinforcement – why the need?</a:t>
            </a:r>
            <a:br>
              <a:rPr lang="en-US" altLang="en-US" dirty="0"/>
            </a:br>
            <a:endParaRPr lang="en-US" altLang="en-US" dirty="0"/>
          </a:p>
        </p:txBody>
      </p:sp>
      <p:sp>
        <p:nvSpPr>
          <p:cNvPr id="15363" name="Content Placeholder 2">
            <a:extLst>
              <a:ext uri="{FF2B5EF4-FFF2-40B4-BE49-F238E27FC236}">
                <a16:creationId xmlns:a16="http://schemas.microsoft.com/office/drawing/2014/main" id="{7646E233-26CF-A640-81B3-0FB64C531149}"/>
              </a:ext>
            </a:extLst>
          </p:cNvPr>
          <p:cNvSpPr>
            <a:spLocks noGrp="1"/>
          </p:cNvSpPr>
          <p:nvPr>
            <p:ph idx="1"/>
          </p:nvPr>
        </p:nvSpPr>
        <p:spPr>
          <a:xfrm>
            <a:off x="457200" y="1512000"/>
            <a:ext cx="8075240" cy="4248000"/>
          </a:xfrm>
        </p:spPr>
        <p:txBody>
          <a:bodyPr/>
          <a:lstStyle/>
          <a:p>
            <a:pPr marL="0" indent="0">
              <a:buFontTx/>
              <a:buNone/>
            </a:pPr>
            <a:r>
              <a:rPr lang="en-GB" altLang="en-US" dirty="0"/>
              <a:t>Concrete has good compressive strength, but is brittle and will not take shear stress, bending moments or tensile stress. </a:t>
            </a:r>
          </a:p>
          <a:p>
            <a:pPr marL="0" indent="0">
              <a:buFontTx/>
              <a:buNone/>
            </a:pPr>
            <a:r>
              <a:rPr lang="en-GB" altLang="en-US" dirty="0"/>
              <a:t>The steel reinforcement helps to keep it from cracking if it is subjected to stresses other than compression.</a:t>
            </a:r>
          </a:p>
          <a:p>
            <a:pPr marL="0" indent="0">
              <a:buFontTx/>
              <a:buNone/>
            </a:pPr>
            <a:endParaRPr lang="en-GB" altLang="en-US" sz="2000" dirty="0"/>
          </a:p>
          <a:p>
            <a:pPr marL="0" indent="0">
              <a:buFontTx/>
              <a:buNone/>
            </a:pPr>
            <a:endParaRPr lang="en-GB" altLang="en-US" sz="2000" dirty="0"/>
          </a:p>
        </p:txBody>
      </p:sp>
      <p:pic>
        <p:nvPicPr>
          <p:cNvPr id="3" name="Picture 2">
            <a:extLst>
              <a:ext uri="{FF2B5EF4-FFF2-40B4-BE49-F238E27FC236}">
                <a16:creationId xmlns:a16="http://schemas.microsoft.com/office/drawing/2014/main" id="{01689604-D64D-174F-B9AE-38EFAA8069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3679818"/>
            <a:ext cx="6098057" cy="1666182"/>
          </a:xfrm>
          <a:prstGeom prst="rect">
            <a:avLst/>
          </a:prstGeom>
          <a:ln>
            <a:noFill/>
          </a:ln>
          <a:effectLst>
            <a:softEdge rad="112500"/>
          </a:effectLst>
        </p:spPr>
      </p:pic>
    </p:spTree>
    <p:extLst>
      <p:ext uri="{BB962C8B-B14F-4D97-AF65-F5344CB8AC3E}">
        <p14:creationId xmlns:p14="http://schemas.microsoft.com/office/powerpoint/2010/main" val="744786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BF365B10-2234-1045-BCF4-5C6DB494CA55}"/>
              </a:ext>
            </a:extLst>
          </p:cNvPr>
          <p:cNvSpPr>
            <a:spLocks noGrp="1"/>
          </p:cNvSpPr>
          <p:nvPr>
            <p:ph type="title"/>
          </p:nvPr>
        </p:nvSpPr>
        <p:spPr/>
        <p:txBody>
          <a:bodyPr/>
          <a:lstStyle/>
          <a:p>
            <a:r>
              <a:rPr lang="en-US" altLang="en-US"/>
              <a:t>Reinforcement</a:t>
            </a:r>
            <a:br>
              <a:rPr lang="en-US" altLang="en-US"/>
            </a:br>
            <a:endParaRPr lang="en-US" altLang="en-US"/>
          </a:p>
        </p:txBody>
      </p:sp>
      <p:sp>
        <p:nvSpPr>
          <p:cNvPr id="16387" name="Content Placeholder 2">
            <a:extLst>
              <a:ext uri="{FF2B5EF4-FFF2-40B4-BE49-F238E27FC236}">
                <a16:creationId xmlns:a16="http://schemas.microsoft.com/office/drawing/2014/main" id="{7246ED2E-F4D1-B04B-BFB4-772C8F062B50}"/>
              </a:ext>
            </a:extLst>
          </p:cNvPr>
          <p:cNvSpPr>
            <a:spLocks noGrp="1"/>
          </p:cNvSpPr>
          <p:nvPr>
            <p:ph idx="1"/>
          </p:nvPr>
        </p:nvSpPr>
        <p:spPr/>
        <p:txBody>
          <a:bodyPr/>
          <a:lstStyle/>
          <a:p>
            <a:pPr marL="0" indent="0">
              <a:buFontTx/>
              <a:buNone/>
            </a:pPr>
            <a:r>
              <a:rPr lang="en-GB" altLang="en-US" sz="1800" dirty="0"/>
              <a:t>Reinforcement for concrete may consist of deformed steel bars or welded steel fabric. These materials are covered by BS 4449, 4482 and 4483. The requirements for scheduling, dimensioning, bending and cutting of reinforcement are covered by BS 8666.</a:t>
            </a:r>
          </a:p>
          <a:p>
            <a:pPr marL="0" indent="0">
              <a:buFontTx/>
              <a:buNone/>
            </a:pPr>
            <a:r>
              <a:rPr lang="en-GB" altLang="en-US" sz="1800" b="1" dirty="0"/>
              <a:t>Prefabricated reinforcement</a:t>
            </a:r>
          </a:p>
          <a:p>
            <a:pPr marL="0" indent="0">
              <a:buFontTx/>
              <a:buNone/>
            </a:pPr>
            <a:r>
              <a:rPr lang="en-GB" altLang="en-US" sz="1800" dirty="0"/>
              <a:t>It is often more convenient to obtain cages and complex reinforcement arrangements already assembled from the supplier's factory. Delivery can be timed to fit in with the construction programme but the same requirements for storage on site apply as for conventional reinforcement. Some of the assemblies are heavy and will need suitable lifting equipment.</a:t>
            </a:r>
          </a:p>
        </p:txBody>
      </p:sp>
      <p:pic>
        <p:nvPicPr>
          <p:cNvPr id="16389" name="Picture 2">
            <a:extLst>
              <a:ext uri="{FF2B5EF4-FFF2-40B4-BE49-F238E27FC236}">
                <a16:creationId xmlns:a16="http://schemas.microsoft.com/office/drawing/2014/main" id="{5DDDAA94-1666-E441-95E9-2B180F9968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4941168"/>
            <a:ext cx="2592387" cy="124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900431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3669</TotalTime>
  <Words>1238</Words>
  <Application>Microsoft Office PowerPoint</Application>
  <PresentationFormat>On-screen Show (4:3)</PresentationFormat>
  <Paragraphs>65</Paragraphs>
  <Slides>16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Lucida Grande</vt:lpstr>
      <vt:lpstr>Times New Roman</vt:lpstr>
      <vt:lpstr>Default Design</vt:lpstr>
      <vt:lpstr>PowerPoint 13: Concrete formwork and reinforcement</vt:lpstr>
      <vt:lpstr>Formwork </vt:lpstr>
      <vt:lpstr>Requirements of formwork </vt:lpstr>
      <vt:lpstr>Types of formwork: site</vt:lpstr>
      <vt:lpstr>Types of formwork: site</vt:lpstr>
      <vt:lpstr>Release agents</vt:lpstr>
      <vt:lpstr>Striking of formwork </vt:lpstr>
      <vt:lpstr> Reinforcement – why the need? </vt:lpstr>
      <vt:lpstr>Reinforcement </vt:lpstr>
      <vt:lpstr>Cover to reinforcement </vt:lpstr>
      <vt:lpstr> Cover to reinforcement </vt:lpstr>
      <vt:lpstr> Keeping the cover – spacers and chairs </vt:lpstr>
      <vt:lpstr>Spacers and chairs</vt:lpstr>
      <vt:lpstr>Fixing reinforcement </vt:lpstr>
      <vt:lpstr>Videos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143</cp:revision>
  <dcterms:created xsi:type="dcterms:W3CDTF">2013-05-28T00:38:54Z</dcterms:created>
  <dcterms:modified xsi:type="dcterms:W3CDTF">2021-03-26T12:01:52Z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