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9"/>
  </p:notesMasterIdLst>
  <p:handoutMasterIdLst>
    <p:handoutMasterId r:id="rId30"/>
  </p:handoutMasterIdLst>
  <p:sldIdLst>
    <p:sldId id="256" r:id="rId5"/>
    <p:sldId id="329" r:id="rId6"/>
    <p:sldId id="330" r:id="rId7"/>
    <p:sldId id="360" r:id="rId8"/>
    <p:sldId id="361" r:id="rId9"/>
    <p:sldId id="331" r:id="rId10"/>
    <p:sldId id="332" r:id="rId11"/>
    <p:sldId id="335" r:id="rId12"/>
    <p:sldId id="333" r:id="rId13"/>
    <p:sldId id="334" r:id="rId14"/>
    <p:sldId id="338" r:id="rId15"/>
    <p:sldId id="337" r:id="rId16"/>
    <p:sldId id="339" r:id="rId17"/>
    <p:sldId id="340" r:id="rId18"/>
    <p:sldId id="341" r:id="rId19"/>
    <p:sldId id="342" r:id="rId20"/>
    <p:sldId id="336" r:id="rId21"/>
    <p:sldId id="362" r:id="rId22"/>
    <p:sldId id="363" r:id="rId23"/>
    <p:sldId id="364" r:id="rId24"/>
    <p:sldId id="346" r:id="rId25"/>
    <p:sldId id="365" r:id="rId26"/>
    <p:sldId id="366" r:id="rId27"/>
    <p:sldId id="267" r:id="rId28"/>
  </p:sldIdLst>
  <p:sldSz cx="9144000" cy="6858000" type="screen4x3"/>
  <p:notesSz cx="6858000" cy="9144000"/>
  <p:custDataLst>
    <p:tags r:id="rId3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667"/>
    <p:restoredTop sz="93172" autoAdjust="0"/>
  </p:normalViewPr>
  <p:slideViewPr>
    <p:cSldViewPr showGuides="1">
      <p:cViewPr varScale="1">
        <p:scale>
          <a:sx n="67" d="100"/>
          <a:sy n="67" d="100"/>
        </p:scale>
        <p:origin x="83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8J3kx7JMLTk" TargetMode="External"/><Relationship Id="rId7" Type="http://schemas.openxmlformats.org/officeDocument/2006/relationships/hyperlink" Target="http://www.youtube.com/watch?v=CLHRcUUm7bc" TargetMode="External"/><Relationship Id="rId2" Type="http://schemas.openxmlformats.org/officeDocument/2006/relationships/hyperlink" Target="http://www.youtube.com/watch?v=ZvEIZLQgN1U" TargetMode="External"/><Relationship Id="rId1" Type="http://schemas.openxmlformats.org/officeDocument/2006/relationships/slideLayout" Target="../slideLayouts/slideLayout1.xml"/><Relationship Id="rId6" Type="http://schemas.openxmlformats.org/officeDocument/2006/relationships/hyperlink" Target="https://www.youtube.com/watch?v=90iMrLGLODo" TargetMode="External"/><Relationship Id="rId5" Type="http://schemas.openxmlformats.org/officeDocument/2006/relationships/hyperlink" Target="http://www.youtube.com/watch?v=WwR2RhYxZ-o" TargetMode="External"/><Relationship Id="rId4" Type="http://schemas.openxmlformats.org/officeDocument/2006/relationships/hyperlink" Target="http://www.youtube.com/watch?v=k73_AB3v1yE"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zMwg0xGjft8&amp;list=PL99B9420DBA73CA86" TargetMode="External"/><Relationship Id="rId2" Type="http://schemas.openxmlformats.org/officeDocument/2006/relationships/hyperlink" Target="http://www.youtube.com/watch?v=_jwWvTfdQZA" TargetMode="External"/><Relationship Id="rId1" Type="http://schemas.openxmlformats.org/officeDocument/2006/relationships/slideLayout" Target="../slideLayouts/slideLayout1.xml"/><Relationship Id="rId4" Type="http://schemas.openxmlformats.org/officeDocument/2006/relationships/hyperlink" Target="https://www.youtube.com/watch?v=ciKN0xPjlWY&amp;list=PL99B9420DBA73CA86"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EEfLN42zaAw&amp;list=PL30E0467B279E05A4"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3v-6o29nE7U" TargetMode="External"/><Relationship Id="rId2" Type="http://schemas.openxmlformats.org/officeDocument/2006/relationships/hyperlink" Target="http://www.youtube.com/watch?v=0YnEpeKS4_A" TargetMode="External"/><Relationship Id="rId1" Type="http://schemas.openxmlformats.org/officeDocument/2006/relationships/slideLayout" Target="../slideLayouts/slideLayout1.xml"/><Relationship Id="rId4" Type="http://schemas.openxmlformats.org/officeDocument/2006/relationships/hyperlink" Target="http://www.youtube.com/watch?v=fKS2K9qo-d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11: Modular paving construction methods</a:t>
            </a:r>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paving slabs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Screeding </a:t>
            </a:r>
          </a:p>
        </p:txBody>
      </p:sp>
      <p:sp>
        <p:nvSpPr>
          <p:cNvPr id="3" name="Content Placeholder 2"/>
          <p:cNvSpPr>
            <a:spLocks noGrp="1"/>
          </p:cNvSpPr>
          <p:nvPr>
            <p:ph sz="quarter" idx="10"/>
          </p:nvPr>
        </p:nvSpPr>
        <p:spPr>
          <a:xfrm>
            <a:off x="457200" y="1512000"/>
            <a:ext cx="8075240" cy="4248000"/>
          </a:xfrm>
        </p:spPr>
        <p:txBody>
          <a:bodyPr/>
          <a:lstStyle/>
          <a:p>
            <a:r>
              <a:rPr lang="en-US" dirty="0"/>
              <a:t>The material used for this method is normally sharp sand and sometimes this may be mixed with cement (depending on the construction method used).</a:t>
            </a:r>
          </a:p>
          <a:p>
            <a:r>
              <a:rPr lang="en-US" dirty="0"/>
              <a:t>This method is normally used for paving that has been designed to be laid this way. It is always best to use paving slabs that have been designed with small tolerance within their thicknesses. </a:t>
            </a:r>
          </a:p>
          <a:p>
            <a:r>
              <a:rPr lang="en-US" dirty="0"/>
              <a:t>This method normally needs the edge restraints to be set and ready to lay from. A timber screed is used to spread and level the sand to the required height. The timber is either notched at the required depth or flat on the screed poles. </a:t>
            </a:r>
          </a:p>
        </p:txBody>
      </p:sp>
    </p:spTree>
    <p:extLst>
      <p:ext uri="{BB962C8B-B14F-4D97-AF65-F5344CB8AC3E}">
        <p14:creationId xmlns:p14="http://schemas.microsoft.com/office/powerpoint/2010/main" val="3106793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18488" cy="382588"/>
          </a:xfrm>
        </p:spPr>
        <p:txBody>
          <a:bodyPr/>
          <a:lstStyle/>
          <a:p>
            <a:r>
              <a:rPr lang="en-US" dirty="0"/>
              <a:t>Sand laying course thickness</a:t>
            </a:r>
            <a:br>
              <a:rPr lang="en-US" dirty="0"/>
            </a:br>
            <a:endParaRPr lang="en-US" dirty="0"/>
          </a:p>
        </p:txBody>
      </p:sp>
      <p:sp>
        <p:nvSpPr>
          <p:cNvPr id="3" name="Content Placeholder 2"/>
          <p:cNvSpPr>
            <a:spLocks noGrp="1"/>
          </p:cNvSpPr>
          <p:nvPr>
            <p:ph sz="quarter" idx="10"/>
          </p:nvPr>
        </p:nvSpPr>
        <p:spPr>
          <a:xfrm>
            <a:off x="457200" y="1512000"/>
            <a:ext cx="7859216" cy="4248000"/>
          </a:xfrm>
        </p:spPr>
        <p:txBody>
          <a:bodyPr/>
          <a:lstStyle/>
          <a:p>
            <a:r>
              <a:rPr lang="en-US" dirty="0"/>
              <a:t>Laying course material should be spread to give a thickness of 25mm after being placed and fully compacted. </a:t>
            </a:r>
          </a:p>
          <a:p>
            <a:r>
              <a:rPr lang="en-US" dirty="0"/>
              <a:t>A thickness of 30mm of uncompacted material is usually suitable. A trial area should be used to determine the required surcharge.</a:t>
            </a:r>
          </a:p>
        </p:txBody>
      </p:sp>
    </p:spTree>
    <p:extLst>
      <p:ext uri="{BB962C8B-B14F-4D97-AF65-F5344CB8AC3E}">
        <p14:creationId xmlns:p14="http://schemas.microsoft.com/office/powerpoint/2010/main" val="260261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18488" cy="382588"/>
          </a:xfrm>
        </p:spPr>
        <p:txBody>
          <a:bodyPr/>
          <a:lstStyle/>
          <a:p>
            <a:r>
              <a:rPr lang="en-US" dirty="0"/>
              <a:t>Preparation of the sand laying course</a:t>
            </a:r>
            <a:br>
              <a:rPr lang="en-US" dirty="0"/>
            </a:br>
            <a:endParaRPr lang="en-US" dirty="0"/>
          </a:p>
        </p:txBody>
      </p:sp>
      <p:sp>
        <p:nvSpPr>
          <p:cNvPr id="3" name="Content Placeholder 2"/>
          <p:cNvSpPr>
            <a:spLocks noGrp="1"/>
          </p:cNvSpPr>
          <p:nvPr>
            <p:ph sz="quarter" idx="10"/>
          </p:nvPr>
        </p:nvSpPr>
        <p:spPr/>
        <p:txBody>
          <a:bodyPr/>
          <a:lstStyle/>
          <a:p>
            <a:endParaRPr lang="en-US" dirty="0"/>
          </a:p>
          <a:p>
            <a:r>
              <a:rPr lang="en-US" dirty="0"/>
              <a:t>The laying course should be prepared only to the extent that work can be completed during the working day or before the onset of inclement weather. Areas of prepared laying course should not be left overnight. The laying course material should be screeded and prepared using one of the following methods: pre-compaction or partial pre-compaction.</a:t>
            </a:r>
          </a:p>
        </p:txBody>
      </p:sp>
    </p:spTree>
    <p:extLst>
      <p:ext uri="{BB962C8B-B14F-4D97-AF65-F5344CB8AC3E}">
        <p14:creationId xmlns:p14="http://schemas.microsoft.com/office/powerpoint/2010/main" val="1753431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Pre-compaction</a:t>
            </a:r>
            <a:br>
              <a:rPr lang="en-US" dirty="0"/>
            </a:br>
            <a:endParaRPr lang="en-US" dirty="0"/>
          </a:p>
        </p:txBody>
      </p:sp>
      <p:sp>
        <p:nvSpPr>
          <p:cNvPr id="3" name="Content Placeholder 2"/>
          <p:cNvSpPr>
            <a:spLocks noGrp="1"/>
          </p:cNvSpPr>
          <p:nvPr>
            <p:ph sz="quarter" idx="10"/>
          </p:nvPr>
        </p:nvSpPr>
        <p:spPr/>
        <p:txBody>
          <a:bodyPr/>
          <a:lstStyle/>
          <a:p>
            <a:r>
              <a:rPr lang="en-US" dirty="0"/>
              <a:t>Spread out the laying course sand to a depth sufficient to give the required compacted nominal thickness after compaction of the sand and flags (the uncompacted thickness of sand will depend on the nature and moisture content of the sand and a trial area may be necessary to ascertain the surcharge). </a:t>
            </a:r>
          </a:p>
          <a:p>
            <a:r>
              <a:rPr lang="en-US" dirty="0"/>
              <a:t>Compact with a vibrating plate compactor and screed to level the surface, then loosen the top 10mm with a rake.</a:t>
            </a:r>
          </a:p>
        </p:txBody>
      </p:sp>
    </p:spTree>
    <p:extLst>
      <p:ext uri="{BB962C8B-B14F-4D97-AF65-F5344CB8AC3E}">
        <p14:creationId xmlns:p14="http://schemas.microsoft.com/office/powerpoint/2010/main" val="1860592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Partial pre-compaction</a:t>
            </a:r>
            <a:br>
              <a:rPr lang="en-US" dirty="0"/>
            </a:br>
            <a:endParaRPr lang="en-US" dirty="0"/>
          </a:p>
        </p:txBody>
      </p:sp>
      <p:sp>
        <p:nvSpPr>
          <p:cNvPr id="3" name="Content Placeholder 2"/>
          <p:cNvSpPr>
            <a:spLocks noGrp="1"/>
          </p:cNvSpPr>
          <p:nvPr>
            <p:ph sz="quarter" idx="10"/>
          </p:nvPr>
        </p:nvSpPr>
        <p:spPr/>
        <p:txBody>
          <a:bodyPr/>
          <a:lstStyle/>
          <a:p>
            <a:r>
              <a:rPr lang="en-US" dirty="0"/>
              <a:t>Spread out the uncompacted laying course material to a depth approximately equal to the required compacted nominal thickness after compaction of the sand and flags. Compact with a vibrating plate compactor, then lay and screed approximately a further 10</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US" dirty="0"/>
              <a:t>15 mm of loose material before laying flags.</a:t>
            </a:r>
          </a:p>
          <a:p>
            <a:r>
              <a:rPr lang="en-US" dirty="0"/>
              <a:t>Where screed rails are used, they should be carefully removed to avoid disturbing the screeded surface of the laying course. Any depressions left by the </a:t>
            </a:r>
            <a:r>
              <a:rPr lang="en-US" dirty="0" err="1"/>
              <a:t>screeding</a:t>
            </a:r>
            <a:r>
              <a:rPr lang="en-US" dirty="0"/>
              <a:t> rails should be made good.</a:t>
            </a:r>
          </a:p>
          <a:p>
            <a:r>
              <a:rPr lang="en-US" dirty="0"/>
              <a:t>If the prepared laying course is disturbed or damaged prior to flag laying it should be re-</a:t>
            </a:r>
            <a:r>
              <a:rPr lang="en-US" dirty="0" err="1"/>
              <a:t>screeded</a:t>
            </a:r>
            <a:r>
              <a:rPr lang="en-US" dirty="0"/>
              <a:t> to the required tolerances.</a:t>
            </a:r>
          </a:p>
        </p:txBody>
      </p:sp>
    </p:spTree>
    <p:extLst>
      <p:ext uri="{BB962C8B-B14F-4D97-AF65-F5344CB8AC3E}">
        <p14:creationId xmlns:p14="http://schemas.microsoft.com/office/powerpoint/2010/main" val="914034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Laying paving slabs</a:t>
            </a:r>
            <a:br>
              <a:rPr lang="en-US" dirty="0"/>
            </a:br>
            <a:endParaRPr lang="en-US" dirty="0"/>
          </a:p>
        </p:txBody>
      </p:sp>
      <p:sp>
        <p:nvSpPr>
          <p:cNvPr id="3" name="Content Placeholder 2"/>
          <p:cNvSpPr>
            <a:spLocks noGrp="1"/>
          </p:cNvSpPr>
          <p:nvPr>
            <p:ph sz="quarter" idx="10"/>
          </p:nvPr>
        </p:nvSpPr>
        <p:spPr>
          <a:xfrm>
            <a:off x="457200" y="1512000"/>
            <a:ext cx="8003232" cy="4248000"/>
          </a:xfrm>
        </p:spPr>
        <p:txBody>
          <a:bodyPr/>
          <a:lstStyle/>
          <a:p>
            <a:endParaRPr lang="en-US" dirty="0"/>
          </a:p>
          <a:p>
            <a:r>
              <a:rPr lang="en-US" dirty="0"/>
              <a:t>Flags should be laid to line and level and bedded down using a pavior's maul or, for small element paving flags, a vibrating plate compactor.</a:t>
            </a:r>
          </a:p>
          <a:p>
            <a:r>
              <a:rPr lang="en-US" dirty="0"/>
              <a:t>It may be necessary to use a vibrating plate compactor fitted with a neoprene sole plate to protect some flags with special finishes. The installer should work from flags already placed, taking care not to disturb them. Laid flags should not be trafficked within 1.0m of an unrestrained edge.</a:t>
            </a:r>
          </a:p>
        </p:txBody>
      </p:sp>
    </p:spTree>
    <p:extLst>
      <p:ext uri="{BB962C8B-B14F-4D97-AF65-F5344CB8AC3E}">
        <p14:creationId xmlns:p14="http://schemas.microsoft.com/office/powerpoint/2010/main" val="1863776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Jointing flags on a sand laying course</a:t>
            </a:r>
            <a:br>
              <a:rPr lang="en-US" dirty="0"/>
            </a:br>
            <a:endParaRPr lang="en-US" dirty="0"/>
          </a:p>
        </p:txBody>
      </p:sp>
      <p:sp>
        <p:nvSpPr>
          <p:cNvPr id="3" name="Content Placeholder 2"/>
          <p:cNvSpPr>
            <a:spLocks noGrp="1"/>
          </p:cNvSpPr>
          <p:nvPr>
            <p:ph sz="quarter" idx="10"/>
          </p:nvPr>
        </p:nvSpPr>
        <p:spPr/>
        <p:txBody>
          <a:bodyPr/>
          <a:lstStyle/>
          <a:p>
            <a:r>
              <a:rPr lang="en-US" dirty="0"/>
              <a:t>Flags should be laid with joints 2 to 5mm wide and fine dry jointing sand, brushed in to completely fill joints. Additional sand may be added to top up the joints as necessary after the flags are compacted with the vibrating plate compactor.</a:t>
            </a:r>
          </a:p>
          <a:p>
            <a:r>
              <a:rPr lang="en-US" dirty="0"/>
              <a:t>Jointing sand should preferably be kiln dried. Care should be taken to select jointing sand which does not stain the surface of the flags, where it would be detrimental to the aesthetic appearance of the pavement. </a:t>
            </a:r>
          </a:p>
          <a:p>
            <a:r>
              <a:rPr lang="en-US" dirty="0"/>
              <a:t>Joint filling and final compaction should be completed on the same day as laying or before inclement weather. It may be necessary to add additional jointing sand during the early life of the pavement.</a:t>
            </a:r>
          </a:p>
        </p:txBody>
      </p:sp>
    </p:spTree>
    <p:extLst>
      <p:ext uri="{BB962C8B-B14F-4D97-AF65-F5344CB8AC3E}">
        <p14:creationId xmlns:p14="http://schemas.microsoft.com/office/powerpoint/2010/main" val="488098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 laying</a:t>
            </a:r>
          </a:p>
        </p:txBody>
      </p:sp>
      <p:sp>
        <p:nvSpPr>
          <p:cNvPr id="3" name="Content Placeholder 2"/>
          <p:cNvSpPr>
            <a:spLocks noGrp="1"/>
          </p:cNvSpPr>
          <p:nvPr>
            <p:ph sz="quarter" idx="10"/>
          </p:nvPr>
        </p:nvSpPr>
        <p:spPr/>
        <p:txBody>
          <a:bodyPr/>
          <a:lstStyle/>
          <a:p>
            <a:r>
              <a:rPr lang="en-US" dirty="0"/>
              <a:t>Laying course material.</a:t>
            </a:r>
          </a:p>
          <a:p>
            <a:r>
              <a:rPr lang="en-US" dirty="0"/>
              <a:t>The mortar should consist of freshly mixed, moist 1:3 cement-sand mortar (proportions by volume) or 1:3 lime-sand mortar (proportions by volume).</a:t>
            </a:r>
          </a:p>
          <a:p>
            <a:r>
              <a:rPr lang="en-US" dirty="0"/>
              <a:t>The mortar laying course should be spread out to a depth of 30</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US" dirty="0"/>
              <a:t>35 mm to provide a nominal 25 mm thickness after compaction.</a:t>
            </a:r>
          </a:p>
          <a:p>
            <a:r>
              <a:rPr lang="en-US" dirty="0"/>
              <a:t>Areas of prepared mortar laying course should be paved as soon as possible. Cement based mortar that has begun to set or has been mixed for more than two hours should be discarded.</a:t>
            </a:r>
          </a:p>
        </p:txBody>
      </p:sp>
    </p:spTree>
    <p:extLst>
      <p:ext uri="{BB962C8B-B14F-4D97-AF65-F5344CB8AC3E}">
        <p14:creationId xmlns:p14="http://schemas.microsoft.com/office/powerpoint/2010/main" val="2091777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Laying flags on a mortar laying course</a:t>
            </a:r>
            <a:br>
              <a:rPr lang="en-US" dirty="0"/>
            </a:br>
            <a:endParaRPr lang="en-US" dirty="0"/>
          </a:p>
        </p:txBody>
      </p:sp>
      <p:sp>
        <p:nvSpPr>
          <p:cNvPr id="3" name="Content Placeholder 2"/>
          <p:cNvSpPr>
            <a:spLocks noGrp="1"/>
          </p:cNvSpPr>
          <p:nvPr>
            <p:ph sz="quarter" idx="10"/>
          </p:nvPr>
        </p:nvSpPr>
        <p:spPr>
          <a:xfrm>
            <a:off x="457200" y="1512000"/>
            <a:ext cx="7931224" cy="4248000"/>
          </a:xfrm>
        </p:spPr>
        <p:txBody>
          <a:bodyPr/>
          <a:lstStyle/>
          <a:p>
            <a:r>
              <a:rPr lang="en-US" dirty="0"/>
              <a:t>Areas of prepared mortar laying course should be paved as soon as possible. Cement-based mortar that has begun to set or has been mixed for more than two hours should be discarded.</a:t>
            </a:r>
          </a:p>
          <a:p>
            <a:r>
              <a:rPr lang="en-US" dirty="0"/>
              <a:t>The flags should be carefully laid on a full mortar bed and bedded down to line and level with a </a:t>
            </a:r>
            <a:r>
              <a:rPr lang="en-US" dirty="0" err="1"/>
              <a:t>pavior's</a:t>
            </a:r>
            <a:r>
              <a:rPr lang="en-US" dirty="0"/>
              <a:t> maul. </a:t>
            </a:r>
          </a:p>
          <a:p>
            <a:r>
              <a:rPr lang="en-US" dirty="0"/>
              <a:t>The installer should not stand in freshly laid mortar nor on freshly </a:t>
            </a:r>
            <a:br>
              <a:rPr lang="en-US" dirty="0"/>
            </a:br>
            <a:r>
              <a:rPr lang="en-US" dirty="0"/>
              <a:t>laid flags unless suitable action is taken to prevent movement of </a:t>
            </a:r>
            <a:br>
              <a:rPr lang="en-US" dirty="0"/>
            </a:br>
            <a:r>
              <a:rPr lang="en-US" dirty="0"/>
              <a:t>the laid flags.</a:t>
            </a:r>
          </a:p>
        </p:txBody>
      </p:sp>
    </p:spTree>
    <p:extLst>
      <p:ext uri="{BB962C8B-B14F-4D97-AF65-F5344CB8AC3E}">
        <p14:creationId xmlns:p14="http://schemas.microsoft.com/office/powerpoint/2010/main" val="755288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Jointing flags on a mortar laying course</a:t>
            </a:r>
            <a:br>
              <a:rPr lang="en-US" dirty="0"/>
            </a:br>
            <a:endParaRPr lang="en-US" dirty="0"/>
          </a:p>
        </p:txBody>
      </p:sp>
      <p:sp>
        <p:nvSpPr>
          <p:cNvPr id="3" name="Content Placeholder 2"/>
          <p:cNvSpPr>
            <a:spLocks noGrp="1"/>
          </p:cNvSpPr>
          <p:nvPr>
            <p:ph sz="quarter" idx="10"/>
          </p:nvPr>
        </p:nvSpPr>
        <p:spPr>
          <a:xfrm>
            <a:off x="457200" y="1512000"/>
            <a:ext cx="8075240" cy="4248000"/>
          </a:xfrm>
        </p:spPr>
        <p:txBody>
          <a:bodyPr/>
          <a:lstStyle/>
          <a:p>
            <a:r>
              <a:rPr lang="en-US" dirty="0"/>
              <a:t>Flags are laid with wide joints (i.e. 5 to 10 mm wide) and the whole of the joint should be filled with a compacted mortar to within 2 to 3mm </a:t>
            </a:r>
            <a:br>
              <a:rPr lang="en-US" dirty="0"/>
            </a:br>
            <a:r>
              <a:rPr lang="en-US" dirty="0"/>
              <a:t>of the flag surface using a 1:4 cement-sand (proportions by volume) mortar, containing sand complying to BS EN 12620:2002. </a:t>
            </a:r>
          </a:p>
          <a:p>
            <a:r>
              <a:rPr lang="en-US" dirty="0"/>
              <a:t>Flag paving containing mortar joints and/or mortar laying courses should be protected from pedestrian traffic until the mortar has achieved a working strength.</a:t>
            </a:r>
          </a:p>
        </p:txBody>
      </p:sp>
    </p:spTree>
    <p:extLst>
      <p:ext uri="{BB962C8B-B14F-4D97-AF65-F5344CB8AC3E}">
        <p14:creationId xmlns:p14="http://schemas.microsoft.com/office/powerpoint/2010/main" val="2414998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cross-section of a paved area</a:t>
            </a:r>
          </a:p>
        </p:txBody>
      </p:sp>
      <p:sp>
        <p:nvSpPr>
          <p:cNvPr id="7" name="Content Placeholder 6"/>
          <p:cNvSpPr>
            <a:spLocks noGrp="1"/>
          </p:cNvSpPr>
          <p:nvPr>
            <p:ph sz="quarter" idx="10"/>
          </p:nvPr>
        </p:nvSpPr>
        <p:spPr/>
        <p:txBody>
          <a:bodyPr/>
          <a:lstStyle/>
          <a:p>
            <a:r>
              <a:rPr lang="en-US" dirty="0"/>
              <a:t>A typical paved area is made from three layers of construction.</a:t>
            </a:r>
          </a:p>
          <a:p>
            <a:pPr marL="457200" indent="-457200">
              <a:buFont typeface="+mj-lt"/>
              <a:buAutoNum type="arabicPeriod"/>
            </a:pPr>
            <a:r>
              <a:rPr lang="en-US" dirty="0"/>
              <a:t>The bottom or first layer called the sub-base.</a:t>
            </a:r>
          </a:p>
          <a:p>
            <a:pPr marL="457200" indent="-457200">
              <a:buFont typeface="+mj-lt"/>
              <a:buAutoNum type="arabicPeriod"/>
            </a:pPr>
            <a:r>
              <a:rPr lang="en-US" dirty="0"/>
              <a:t>The second is called the bedding layer.</a:t>
            </a:r>
          </a:p>
          <a:p>
            <a:pPr marL="457200" indent="-457200">
              <a:buFont typeface="+mj-lt"/>
              <a:buAutoNum type="arabicPeriod"/>
            </a:pPr>
            <a:r>
              <a:rPr lang="en-US" dirty="0"/>
              <a:t>The third is the surface course.</a:t>
            </a:r>
          </a:p>
          <a:p>
            <a:endParaRPr lang="en-US" dirty="0"/>
          </a:p>
        </p:txBody>
      </p:sp>
      <p:pic>
        <p:nvPicPr>
          <p:cNvPr id="4" name="Picture 3" descr="Diagram&#10;&#10;Description automatically generated">
            <a:extLst>
              <a:ext uri="{FF2B5EF4-FFF2-40B4-BE49-F238E27FC236}">
                <a16:creationId xmlns:a16="http://schemas.microsoft.com/office/drawing/2014/main" id="{1CC99EEA-C177-4BC0-8647-67CECA74AD0C}"/>
              </a:ext>
            </a:extLst>
          </p:cNvPr>
          <p:cNvPicPr>
            <a:picLocks noChangeAspect="1"/>
          </p:cNvPicPr>
          <p:nvPr/>
        </p:nvPicPr>
        <p:blipFill rotWithShape="1">
          <a:blip r:embed="rId2"/>
          <a:srcRect l="9677" b="36717"/>
          <a:stretch/>
        </p:blipFill>
        <p:spPr>
          <a:xfrm>
            <a:off x="4654352" y="3003324"/>
            <a:ext cx="4032448" cy="2890267"/>
          </a:xfrm>
          <a:prstGeom prst="rect">
            <a:avLst/>
          </a:prstGeom>
        </p:spPr>
      </p:pic>
    </p:spTree>
    <p:extLst>
      <p:ext uri="{BB962C8B-B14F-4D97-AF65-F5344CB8AC3E}">
        <p14:creationId xmlns:p14="http://schemas.microsoft.com/office/powerpoint/2010/main" val="1898778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Paving  installation</a:t>
            </a:r>
            <a:br>
              <a:rPr lang="en-US" dirty="0"/>
            </a:br>
            <a:endParaRPr lang="en-US" dirty="0"/>
          </a:p>
        </p:txBody>
      </p:sp>
      <p:sp>
        <p:nvSpPr>
          <p:cNvPr id="3" name="Content Placeholder 2"/>
          <p:cNvSpPr>
            <a:spLocks noGrp="1"/>
          </p:cNvSpPr>
          <p:nvPr>
            <p:ph sz="quarter" idx="10"/>
          </p:nvPr>
        </p:nvSpPr>
        <p:spPr/>
        <p:txBody>
          <a:bodyPr/>
          <a:lstStyle/>
          <a:p>
            <a:r>
              <a:rPr lang="en-US" dirty="0"/>
              <a:t>Paving slab/flag laying should normally start at a fixed edge restraint. However, any edge restraint is unlikely to be perfectly straight or at 90 degrees to the intended flag pattern. </a:t>
            </a:r>
          </a:p>
          <a:p>
            <a:r>
              <a:rPr lang="en-US" dirty="0"/>
              <a:t>Therefore, a string line should be set up a short distance from the edge restraint and used to align the first row of flags. A second string line at 90 degrees to the first will ensure that the flag bond does not ‘wander’. </a:t>
            </a:r>
          </a:p>
          <a:p>
            <a:r>
              <a:rPr lang="en-US" dirty="0"/>
              <a:t>The area between the first string line and edge restraint can then be infilled with cut flags or concrete blocks, cut to fit as necessary. It is important to continue to use string lines during laying of the paved area to ensure joints appear visually straight or in line.</a:t>
            </a:r>
          </a:p>
        </p:txBody>
      </p:sp>
    </p:spTree>
    <p:extLst>
      <p:ext uri="{BB962C8B-B14F-4D97-AF65-F5344CB8AC3E}">
        <p14:creationId xmlns:p14="http://schemas.microsoft.com/office/powerpoint/2010/main" val="307437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Paving slabs cutting</a:t>
            </a:r>
            <a:br>
              <a:rPr lang="en-US" dirty="0"/>
            </a:br>
            <a:endParaRPr lang="en-US" dirty="0"/>
          </a:p>
        </p:txBody>
      </p:sp>
      <p:sp>
        <p:nvSpPr>
          <p:cNvPr id="3" name="Content Placeholder 2"/>
          <p:cNvSpPr>
            <a:spLocks noGrp="1"/>
          </p:cNvSpPr>
          <p:nvPr>
            <p:ph sz="quarter" idx="10"/>
          </p:nvPr>
        </p:nvSpPr>
        <p:spPr/>
        <p:txBody>
          <a:bodyPr/>
          <a:lstStyle/>
          <a:p>
            <a:r>
              <a:rPr lang="en-US" dirty="0"/>
              <a:t>As work progresses, the paved area should be completed with any necessary cut flags inserted and bedded, followed by compaction </a:t>
            </a:r>
            <a:br>
              <a:rPr lang="en-US" dirty="0"/>
            </a:br>
            <a:r>
              <a:rPr lang="en-US" dirty="0"/>
              <a:t>and jointing. </a:t>
            </a:r>
          </a:p>
          <a:p>
            <a:r>
              <a:rPr lang="en-US" dirty="0"/>
              <a:t>Flags may be cut using a saw, bolster and chisel or a suitable disc cutter. Small element paving flags may also be cut using a suitable mechanical flag splitter.</a:t>
            </a:r>
          </a:p>
          <a:p>
            <a:r>
              <a:rPr lang="en-US" dirty="0"/>
              <a:t>Take care to ensure a safe working environment during any cutting operation and that all procedures conform to the relevant safety legislation.</a:t>
            </a:r>
          </a:p>
        </p:txBody>
      </p:sp>
    </p:spTree>
    <p:extLst>
      <p:ext uri="{BB962C8B-B14F-4D97-AF65-F5344CB8AC3E}">
        <p14:creationId xmlns:p14="http://schemas.microsoft.com/office/powerpoint/2010/main" val="2381609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links </a:t>
            </a:r>
          </a:p>
        </p:txBody>
      </p:sp>
      <p:sp>
        <p:nvSpPr>
          <p:cNvPr id="3" name="Content Placeholder 2"/>
          <p:cNvSpPr>
            <a:spLocks noGrp="1"/>
          </p:cNvSpPr>
          <p:nvPr>
            <p:ph sz="quarter" idx="10"/>
          </p:nvPr>
        </p:nvSpPr>
        <p:spPr/>
        <p:txBody>
          <a:bodyPr/>
          <a:lstStyle/>
          <a:p>
            <a:r>
              <a:rPr lang="en-US" dirty="0"/>
              <a:t>Start to finish: mortar bed method</a:t>
            </a:r>
          </a:p>
          <a:p>
            <a:r>
              <a:rPr lang="en-US" sz="1600" dirty="0">
                <a:solidFill>
                  <a:srgbClr val="0077E3"/>
                </a:solidFill>
                <a:hlinkClick r:id="rId2">
                  <a:extLst>
                    <a:ext uri="{A12FA001-AC4F-418D-AE19-62706E023703}">
                      <ahyp:hlinkClr xmlns:ahyp="http://schemas.microsoft.com/office/drawing/2018/hyperlinkcolor" val="tx"/>
                    </a:ext>
                  </a:extLst>
                </a:hlinkClick>
              </a:rPr>
              <a:t>www.youtube.com/watch?v=ZvEIZLQgN1U</a:t>
            </a:r>
            <a:endParaRPr lang="en-US" sz="1600" dirty="0">
              <a:solidFill>
                <a:srgbClr val="0077E3"/>
              </a:solidFill>
            </a:endParaRPr>
          </a:p>
          <a:p>
            <a:r>
              <a:rPr lang="en-US" sz="1600" dirty="0">
                <a:solidFill>
                  <a:srgbClr val="0077E3"/>
                </a:solidFill>
                <a:hlinkClick r:id="rId3">
                  <a:extLst>
                    <a:ext uri="{A12FA001-AC4F-418D-AE19-62706E023703}">
                      <ahyp:hlinkClr xmlns:ahyp="http://schemas.microsoft.com/office/drawing/2018/hyperlinkcolor" val="tx"/>
                    </a:ext>
                  </a:extLst>
                </a:hlinkClick>
              </a:rPr>
              <a:t>www.youtube.com/watch?v=8J3kx7JMLTk</a:t>
            </a:r>
            <a:endParaRPr lang="en-US" sz="1600" dirty="0">
              <a:solidFill>
                <a:srgbClr val="0077E3"/>
              </a:solidFill>
            </a:endParaRPr>
          </a:p>
          <a:p>
            <a:r>
              <a:rPr lang="en-US" sz="1600" dirty="0">
                <a:solidFill>
                  <a:srgbClr val="0077E3"/>
                </a:solidFill>
                <a:hlinkClick r:id="rId4">
                  <a:extLst>
                    <a:ext uri="{A12FA001-AC4F-418D-AE19-62706E023703}">
                      <ahyp:hlinkClr xmlns:ahyp="http://schemas.microsoft.com/office/drawing/2018/hyperlinkcolor" val="tx"/>
                    </a:ext>
                  </a:extLst>
                </a:hlinkClick>
              </a:rPr>
              <a:t>www.youtube.com/watch?v=k73_AB3v1yE</a:t>
            </a:r>
            <a:endParaRPr lang="en-US" sz="1600" dirty="0">
              <a:solidFill>
                <a:srgbClr val="0077E3"/>
              </a:solidFill>
            </a:endParaRPr>
          </a:p>
          <a:p>
            <a:r>
              <a:rPr lang="en-US" sz="1600" dirty="0">
                <a:solidFill>
                  <a:srgbClr val="0077E3"/>
                </a:solidFill>
                <a:hlinkClick r:id="rId5">
                  <a:extLst>
                    <a:ext uri="{A12FA001-AC4F-418D-AE19-62706E023703}">
                      <ahyp:hlinkClr xmlns:ahyp="http://schemas.microsoft.com/office/drawing/2018/hyperlinkcolor" val="tx"/>
                    </a:ext>
                  </a:extLst>
                </a:hlinkClick>
              </a:rPr>
              <a:t>www.youtube.com/watch?v=WwR2RhYxZ-o</a:t>
            </a:r>
            <a:endParaRPr lang="en-US" sz="1600" dirty="0">
              <a:solidFill>
                <a:srgbClr val="0077E3"/>
              </a:solidFill>
            </a:endParaRPr>
          </a:p>
          <a:p>
            <a:r>
              <a:rPr lang="en-US" sz="1600" dirty="0">
                <a:solidFill>
                  <a:srgbClr val="0077E3"/>
                </a:solidFill>
                <a:hlinkClick r:id="rId6">
                  <a:extLst>
                    <a:ext uri="{A12FA001-AC4F-418D-AE19-62706E023703}">
                      <ahyp:hlinkClr xmlns:ahyp="http://schemas.microsoft.com/office/drawing/2018/hyperlinkcolor" val="tx"/>
                    </a:ext>
                  </a:extLst>
                </a:hlinkClick>
              </a:rPr>
              <a:t>www.youtube.com/watch?v=90iMrLGLODo</a:t>
            </a:r>
            <a:endParaRPr lang="en-US" sz="1600" dirty="0">
              <a:solidFill>
                <a:srgbClr val="0077E3"/>
              </a:solidFill>
            </a:endParaRPr>
          </a:p>
          <a:p>
            <a:r>
              <a:rPr lang="en-US" sz="1600" dirty="0">
                <a:solidFill>
                  <a:srgbClr val="0077E3"/>
                </a:solidFill>
                <a:hlinkClick r:id="rId7">
                  <a:extLst>
                    <a:ext uri="{A12FA001-AC4F-418D-AE19-62706E023703}">
                      <ahyp:hlinkClr xmlns:ahyp="http://schemas.microsoft.com/office/drawing/2018/hyperlinkcolor" val="tx"/>
                    </a:ext>
                  </a:extLst>
                </a:hlinkClick>
              </a:rPr>
              <a:t>www.youtube.com/watch?v=CLHRcUUm7bc</a:t>
            </a:r>
            <a:endParaRPr lang="en-US" sz="1600" dirty="0">
              <a:solidFill>
                <a:srgbClr val="0077E3"/>
              </a:solidFill>
            </a:endParaRPr>
          </a:p>
          <a:p>
            <a:endParaRPr lang="en-US" dirty="0"/>
          </a:p>
          <a:p>
            <a:endParaRPr lang="en-US" dirty="0"/>
          </a:p>
          <a:p>
            <a:endParaRPr lang="en-US" dirty="0"/>
          </a:p>
        </p:txBody>
      </p:sp>
      <p:sp>
        <p:nvSpPr>
          <p:cNvPr id="4" name="Rounded Rectangle 3">
            <a:extLst>
              <a:ext uri="{FF2B5EF4-FFF2-40B4-BE49-F238E27FC236}">
                <a16:creationId xmlns:a16="http://schemas.microsoft.com/office/drawing/2014/main" id="{91E95100-48B3-3D46-AB89-7655C099AA4B}"/>
              </a:ext>
            </a:extLst>
          </p:cNvPr>
          <p:cNvSpPr/>
          <p:nvPr/>
        </p:nvSpPr>
        <p:spPr>
          <a:xfrm>
            <a:off x="5868144" y="26369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1345959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links </a:t>
            </a:r>
          </a:p>
        </p:txBody>
      </p:sp>
      <p:sp>
        <p:nvSpPr>
          <p:cNvPr id="3" name="Content Placeholder 2"/>
          <p:cNvSpPr>
            <a:spLocks noGrp="1"/>
          </p:cNvSpPr>
          <p:nvPr>
            <p:ph sz="quarter" idx="10"/>
          </p:nvPr>
        </p:nvSpPr>
        <p:spPr/>
        <p:txBody>
          <a:bodyPr/>
          <a:lstStyle/>
          <a:p>
            <a:r>
              <a:rPr lang="en-US" dirty="0"/>
              <a:t>Screeding method</a:t>
            </a:r>
          </a:p>
          <a:p>
            <a:r>
              <a:rPr lang="en-US" sz="1600" dirty="0">
                <a:solidFill>
                  <a:srgbClr val="0077E3"/>
                </a:solidFill>
                <a:hlinkClick r:id="rId2">
                  <a:extLst>
                    <a:ext uri="{A12FA001-AC4F-418D-AE19-62706E023703}">
                      <ahyp:hlinkClr xmlns:ahyp="http://schemas.microsoft.com/office/drawing/2018/hyperlinkcolor" val="tx"/>
                    </a:ext>
                  </a:extLst>
                </a:hlinkClick>
              </a:rPr>
              <a:t>www.youtube.com/watch?v=_jwWvTfdQZA</a:t>
            </a:r>
            <a:endParaRPr lang="en-US" sz="1600" dirty="0">
              <a:solidFill>
                <a:srgbClr val="0077E3"/>
              </a:solidFill>
            </a:endParaRPr>
          </a:p>
          <a:p>
            <a:r>
              <a:rPr lang="en-US" sz="1600" dirty="0">
                <a:solidFill>
                  <a:srgbClr val="0077E3"/>
                </a:solidFill>
                <a:hlinkClick r:id="rId3">
                  <a:extLst>
                    <a:ext uri="{A12FA001-AC4F-418D-AE19-62706E023703}">
                      <ahyp:hlinkClr xmlns:ahyp="http://schemas.microsoft.com/office/drawing/2018/hyperlinkcolor" val="tx"/>
                    </a:ext>
                  </a:extLst>
                </a:hlinkClick>
              </a:rPr>
              <a:t>www.youtube.com/watch?v=zMwg0xGjft8&amp;list=PL99B9420DBA73CA86</a:t>
            </a:r>
            <a:endParaRPr lang="en-US" sz="1600" dirty="0">
              <a:solidFill>
                <a:srgbClr val="0077E3"/>
              </a:solidFill>
            </a:endParaRPr>
          </a:p>
          <a:p>
            <a:r>
              <a:rPr lang="en-US" sz="1600" dirty="0">
                <a:solidFill>
                  <a:srgbClr val="0077E3"/>
                </a:solidFill>
                <a:hlinkClick r:id="rId4">
                  <a:extLst>
                    <a:ext uri="{A12FA001-AC4F-418D-AE19-62706E023703}">
                      <ahyp:hlinkClr xmlns:ahyp="http://schemas.microsoft.com/office/drawing/2018/hyperlinkcolor" val="tx"/>
                    </a:ext>
                  </a:extLst>
                </a:hlinkClick>
              </a:rPr>
              <a:t>www.youtube.com/watch?v=ciKN0xPjlWY&amp;list=PL99B9420DBA73CA86</a:t>
            </a:r>
            <a:endParaRPr lang="en-US" sz="1600" dirty="0">
              <a:solidFill>
                <a:srgbClr val="0077E3"/>
              </a:solidFill>
            </a:endParaRPr>
          </a:p>
          <a:p>
            <a:endParaRPr lang="en-US" dirty="0"/>
          </a:p>
        </p:txBody>
      </p:sp>
      <p:sp>
        <p:nvSpPr>
          <p:cNvPr id="4" name="Rounded Rectangle 3">
            <a:extLst>
              <a:ext uri="{FF2B5EF4-FFF2-40B4-BE49-F238E27FC236}">
                <a16:creationId xmlns:a16="http://schemas.microsoft.com/office/drawing/2014/main" id="{B3DF0FFB-4BC9-7940-AC46-2830CF4C6515}"/>
              </a:ext>
            </a:extLst>
          </p:cNvPr>
          <p:cNvSpPr/>
          <p:nvPr/>
        </p:nvSpPr>
        <p:spPr>
          <a:xfrm>
            <a:off x="4067944" y="4221088"/>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503329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Preparing the area</a:t>
            </a:r>
          </a:p>
        </p:txBody>
      </p:sp>
      <p:sp>
        <p:nvSpPr>
          <p:cNvPr id="3" name="Content Placeholder 2"/>
          <p:cNvSpPr>
            <a:spLocks noGrp="1"/>
          </p:cNvSpPr>
          <p:nvPr>
            <p:ph sz="quarter" idx="10"/>
          </p:nvPr>
        </p:nvSpPr>
        <p:spPr/>
        <p:txBody>
          <a:bodyPr/>
          <a:lstStyle/>
          <a:p>
            <a:r>
              <a:rPr lang="en-US" dirty="0"/>
              <a:t>The area to be paved should be carefully marked out in preparation before excavation begins. </a:t>
            </a:r>
          </a:p>
          <a:p>
            <a:r>
              <a:rPr lang="en-US" dirty="0"/>
              <a:t>Always try to keep this area as square as possible. Work out where the water is going to fall to once the paving is installed. Ideally this is to an existing drain or soak to the natural watercourse.</a:t>
            </a:r>
          </a:p>
          <a:p>
            <a:r>
              <a:rPr lang="en-US" dirty="0"/>
              <a:t>A good rule of thumb is to excavate down to a solid base; this is normally a clay-type material.</a:t>
            </a:r>
          </a:p>
          <a:p>
            <a:r>
              <a:rPr lang="en-US" dirty="0"/>
              <a:t>Video link:	</a:t>
            </a:r>
            <a:r>
              <a:rPr lang="en-US" sz="1600" dirty="0">
                <a:solidFill>
                  <a:srgbClr val="0077E3"/>
                </a:solidFill>
                <a:hlinkClick r:id="rId2">
                  <a:extLst>
                    <a:ext uri="{A12FA001-AC4F-418D-AE19-62706E023703}">
                      <ahyp:hlinkClr xmlns:ahyp="http://schemas.microsoft.com/office/drawing/2018/hyperlinkcolor" val="tx"/>
                    </a:ext>
                  </a:extLst>
                </a:hlinkClick>
              </a:rPr>
              <a:t>www.youtube.com/watch?v=EEfLN42zaAw&amp;list=PL30E0467B279E05A4</a:t>
            </a:r>
            <a:endParaRPr lang="en-US" sz="1600" dirty="0">
              <a:solidFill>
                <a:srgbClr val="0077E3"/>
              </a:solidFill>
            </a:endParaRPr>
          </a:p>
          <a:p>
            <a:endParaRPr lang="en-US" dirty="0"/>
          </a:p>
        </p:txBody>
      </p:sp>
      <p:sp>
        <p:nvSpPr>
          <p:cNvPr id="4" name="Rounded Rectangle 3">
            <a:extLst>
              <a:ext uri="{FF2B5EF4-FFF2-40B4-BE49-F238E27FC236}">
                <a16:creationId xmlns:a16="http://schemas.microsoft.com/office/drawing/2014/main" id="{225B969E-FA97-0C41-837C-88F3FA80C17F}"/>
              </a:ext>
            </a:extLst>
          </p:cNvPr>
          <p:cNvSpPr/>
          <p:nvPr/>
        </p:nvSpPr>
        <p:spPr>
          <a:xfrm>
            <a:off x="6372200" y="5760000"/>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2944169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Falls</a:t>
            </a:r>
            <a:br>
              <a:rPr lang="en-US" dirty="0"/>
            </a:br>
            <a:endParaRPr lang="en-US" dirty="0"/>
          </a:p>
        </p:txBody>
      </p:sp>
      <p:sp>
        <p:nvSpPr>
          <p:cNvPr id="3" name="Content Placeholder 2"/>
          <p:cNvSpPr>
            <a:spLocks noGrp="1"/>
          </p:cNvSpPr>
          <p:nvPr>
            <p:ph sz="quarter" idx="10"/>
          </p:nvPr>
        </p:nvSpPr>
        <p:spPr/>
        <p:txBody>
          <a:bodyPr/>
          <a:lstStyle/>
          <a:p>
            <a:r>
              <a:rPr lang="en-US" dirty="0"/>
              <a:t>Paving provides a paved surface that is virtually impermeable. Flags with mortared joints are resistant to water penetration immediately after setting. </a:t>
            </a:r>
          </a:p>
          <a:p>
            <a:r>
              <a:rPr lang="en-US" dirty="0"/>
              <a:t>Sand-filled joints develop water resistance in early life. A flag pavement therefore requires gradients for drainage of surface water. Minimum crossfalls of 2.5% (1:40) and longitudinal falls of 1.25% (1:80) are recommended, wherever possible.</a:t>
            </a:r>
          </a:p>
        </p:txBody>
      </p:sp>
    </p:spTree>
    <p:extLst>
      <p:ext uri="{BB962C8B-B14F-4D97-AF65-F5344CB8AC3E}">
        <p14:creationId xmlns:p14="http://schemas.microsoft.com/office/powerpoint/2010/main" val="1409228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Tolerances</a:t>
            </a:r>
            <a:br>
              <a:rPr lang="en-US" dirty="0"/>
            </a:br>
            <a:endParaRPr lang="en-US" dirty="0"/>
          </a:p>
        </p:txBody>
      </p:sp>
      <p:sp>
        <p:nvSpPr>
          <p:cNvPr id="3" name="Content Placeholder 2"/>
          <p:cNvSpPr>
            <a:spLocks noGrp="1"/>
          </p:cNvSpPr>
          <p:nvPr>
            <p:ph sz="quarter" idx="10"/>
          </p:nvPr>
        </p:nvSpPr>
        <p:spPr/>
        <p:txBody>
          <a:bodyPr/>
          <a:lstStyle/>
          <a:p>
            <a:r>
              <a:rPr lang="en-US" dirty="0"/>
              <a:t>The flag pavement should be laid to the following tolerances. The finished surface level tolerance from the design level of the flag pavement should be ± 6mm. </a:t>
            </a:r>
          </a:p>
          <a:p>
            <a:r>
              <a:rPr lang="en-US" dirty="0"/>
              <a:t>Adjacent flags should not differ in level by more than 3mm.</a:t>
            </a:r>
          </a:p>
          <a:p>
            <a:endParaRPr lang="en-US" dirty="0"/>
          </a:p>
        </p:txBody>
      </p:sp>
    </p:spTree>
    <p:extLst>
      <p:ext uri="{BB962C8B-B14F-4D97-AF65-F5344CB8AC3E}">
        <p14:creationId xmlns:p14="http://schemas.microsoft.com/office/powerpoint/2010/main" val="1826622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Laying the sub-base</a:t>
            </a:r>
          </a:p>
        </p:txBody>
      </p:sp>
      <p:sp>
        <p:nvSpPr>
          <p:cNvPr id="3" name="Content Placeholder 2"/>
          <p:cNvSpPr>
            <a:spLocks noGrp="1"/>
          </p:cNvSpPr>
          <p:nvPr>
            <p:ph sz="quarter" idx="10"/>
          </p:nvPr>
        </p:nvSpPr>
        <p:spPr/>
        <p:txBody>
          <a:bodyPr/>
          <a:lstStyle/>
          <a:p>
            <a:r>
              <a:rPr lang="en-US" dirty="0"/>
              <a:t>The heights and falls of the path/patio should have set out by a competent person ensuring that there will be no ponding of water on the finished surface. </a:t>
            </a:r>
          </a:p>
          <a:p>
            <a:r>
              <a:rPr lang="en-US" dirty="0"/>
              <a:t>The sub-base material should be spread and levelled to the desired heights and falls with either a shovel or rake as needed.</a:t>
            </a:r>
          </a:p>
          <a:p>
            <a:r>
              <a:rPr lang="en-US" dirty="0"/>
              <a:t>The typical thickness of the sub-base generally should be no less than 75</a:t>
            </a:r>
            <a:r>
              <a:rPr lang="en-GB" dirty="0">
                <a:effectLst/>
                <a:latin typeface="Arial" panose="020B0604020202020204" pitchFamily="34" charset="0"/>
                <a:ea typeface="Calibri" panose="020F0502020204030204" pitchFamily="34" charset="0"/>
                <a:cs typeface="Times New Roman" panose="02020603050405020304" pitchFamily="18" charset="0"/>
              </a:rPr>
              <a:t>–</a:t>
            </a:r>
            <a:r>
              <a:rPr lang="en-US" dirty="0"/>
              <a:t>100mm. This should then be compacted with a vibrating plate. </a:t>
            </a:r>
          </a:p>
          <a:p>
            <a:r>
              <a:rPr lang="en-US" dirty="0"/>
              <a:t>If you were using a vibrating plate that weighed 1400kg/m</a:t>
            </a:r>
            <a:r>
              <a:rPr lang="en-GB"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US" dirty="0"/>
              <a:t> to 1800kg/m</a:t>
            </a:r>
            <a:r>
              <a:rPr lang="en-GB" baseline="30000" dirty="0">
                <a:effectLst/>
                <a:latin typeface="Arial" panose="020B0604020202020204" pitchFamily="34" charset="0"/>
                <a:ea typeface="Calibri" panose="020F0502020204030204" pitchFamily="34" charset="0"/>
                <a:cs typeface="Times New Roman" panose="02020603050405020304" pitchFamily="18" charset="0"/>
              </a:rPr>
              <a:t> 2</a:t>
            </a:r>
            <a:r>
              <a:rPr lang="en-US" dirty="0"/>
              <a:t> then you would need to pass over the layer six times with the vibrating plate to make sure it was compacted enough.</a:t>
            </a:r>
          </a:p>
        </p:txBody>
      </p:sp>
    </p:spTree>
    <p:extLst>
      <p:ext uri="{BB962C8B-B14F-4D97-AF65-F5344CB8AC3E}">
        <p14:creationId xmlns:p14="http://schemas.microsoft.com/office/powerpoint/2010/main" val="2324145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Laying the sub-base layer</a:t>
            </a:r>
          </a:p>
        </p:txBody>
      </p:sp>
      <p:sp>
        <p:nvSpPr>
          <p:cNvPr id="3" name="Content Placeholder 2"/>
          <p:cNvSpPr>
            <a:spLocks noGrp="1"/>
          </p:cNvSpPr>
          <p:nvPr>
            <p:ph sz="quarter" idx="10"/>
          </p:nvPr>
        </p:nvSpPr>
        <p:spPr/>
        <p:txBody>
          <a:bodyPr/>
          <a:lstStyle/>
          <a:p>
            <a:r>
              <a:rPr lang="en-US" dirty="0"/>
              <a:t>Video links:</a:t>
            </a:r>
          </a:p>
          <a:p>
            <a:r>
              <a:rPr lang="en-US" dirty="0"/>
              <a:t>Using a vibrating plate</a:t>
            </a:r>
          </a:p>
          <a:p>
            <a:r>
              <a:rPr lang="en-US" sz="1800" dirty="0">
                <a:solidFill>
                  <a:srgbClr val="0077E3"/>
                </a:solidFill>
                <a:hlinkClick r:id="rId2">
                  <a:extLst>
                    <a:ext uri="{A12FA001-AC4F-418D-AE19-62706E023703}">
                      <ahyp:hlinkClr xmlns:ahyp="http://schemas.microsoft.com/office/drawing/2018/hyperlinkcolor" val="tx"/>
                    </a:ext>
                  </a:extLst>
                </a:hlinkClick>
              </a:rPr>
              <a:t>www.youtube.com/watch?v=0YnEpeKS4_A</a:t>
            </a:r>
            <a:endParaRPr lang="en-US" sz="1800" dirty="0">
              <a:solidFill>
                <a:srgbClr val="0077E3"/>
              </a:solidFill>
            </a:endParaRPr>
          </a:p>
          <a:p>
            <a:r>
              <a:rPr lang="en-US" sz="1800" dirty="0">
                <a:solidFill>
                  <a:srgbClr val="0077E3"/>
                </a:solidFill>
                <a:hlinkClick r:id="rId3">
                  <a:extLst>
                    <a:ext uri="{A12FA001-AC4F-418D-AE19-62706E023703}">
                      <ahyp:hlinkClr xmlns:ahyp="http://schemas.microsoft.com/office/drawing/2018/hyperlinkcolor" val="tx"/>
                    </a:ext>
                  </a:extLst>
                </a:hlinkClick>
              </a:rPr>
              <a:t>www.youtube.com/watch?v=3v-6o29nE7U</a:t>
            </a:r>
            <a:endParaRPr lang="en-US" sz="1800" dirty="0">
              <a:solidFill>
                <a:srgbClr val="0077E3"/>
              </a:solidFill>
            </a:endParaRPr>
          </a:p>
          <a:p>
            <a:r>
              <a:rPr lang="en-US" sz="1800" dirty="0">
                <a:solidFill>
                  <a:srgbClr val="0077E3"/>
                </a:solidFill>
                <a:hlinkClick r:id="rId4">
                  <a:extLst>
                    <a:ext uri="{A12FA001-AC4F-418D-AE19-62706E023703}">
                      <ahyp:hlinkClr xmlns:ahyp="http://schemas.microsoft.com/office/drawing/2018/hyperlinkcolor" val="tx"/>
                    </a:ext>
                  </a:extLst>
                </a:hlinkClick>
              </a:rPr>
              <a:t>www.youtube.com/watch?v=fKS2K9qo-dM</a:t>
            </a:r>
            <a:endParaRPr lang="en-US" sz="1800" dirty="0">
              <a:solidFill>
                <a:srgbClr val="0077E3"/>
              </a:solidFill>
            </a:endParaRPr>
          </a:p>
          <a:p>
            <a:endParaRPr lang="en-US" dirty="0"/>
          </a:p>
          <a:p>
            <a:endParaRPr lang="en-US" dirty="0"/>
          </a:p>
        </p:txBody>
      </p:sp>
      <p:sp>
        <p:nvSpPr>
          <p:cNvPr id="4" name="Rounded Rectangle 3">
            <a:extLst>
              <a:ext uri="{FF2B5EF4-FFF2-40B4-BE49-F238E27FC236}">
                <a16:creationId xmlns:a16="http://schemas.microsoft.com/office/drawing/2014/main" id="{B58B91FA-249A-5741-B7E7-9987A2EE26D3}"/>
              </a:ext>
            </a:extLst>
          </p:cNvPr>
          <p:cNvSpPr/>
          <p:nvPr/>
        </p:nvSpPr>
        <p:spPr>
          <a:xfrm>
            <a:off x="6516216" y="3429000"/>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YouTube Link</a:t>
            </a:r>
          </a:p>
        </p:txBody>
      </p:sp>
    </p:spTree>
    <p:extLst>
      <p:ext uri="{BB962C8B-B14F-4D97-AF65-F5344CB8AC3E}">
        <p14:creationId xmlns:p14="http://schemas.microsoft.com/office/powerpoint/2010/main" val="1408820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Edge restraints</a:t>
            </a:r>
            <a:br>
              <a:rPr lang="en-US" dirty="0"/>
            </a:br>
            <a:endParaRPr lang="en-US" dirty="0"/>
          </a:p>
        </p:txBody>
      </p:sp>
      <p:sp>
        <p:nvSpPr>
          <p:cNvPr id="3" name="Content Placeholder 2"/>
          <p:cNvSpPr>
            <a:spLocks noGrp="1"/>
          </p:cNvSpPr>
          <p:nvPr>
            <p:ph sz="quarter" idx="10"/>
          </p:nvPr>
        </p:nvSpPr>
        <p:spPr>
          <a:xfrm>
            <a:off x="457200" y="1512000"/>
            <a:ext cx="8363272" cy="4248000"/>
          </a:xfrm>
        </p:spPr>
        <p:txBody>
          <a:bodyPr/>
          <a:lstStyle/>
          <a:p>
            <a:r>
              <a:rPr lang="en-US" dirty="0"/>
              <a:t>Flag paved areas must be restrained at their edges to prevent movement: either progressive movement of the whole paved area or individual flags. </a:t>
            </a:r>
          </a:p>
          <a:p>
            <a:r>
              <a:rPr lang="en-US" dirty="0"/>
              <a:t>Edge restraints resist lateral movement and restrict loss of laying course material at the boundaries.</a:t>
            </a:r>
          </a:p>
          <a:p>
            <a:r>
              <a:rPr lang="en-US" dirty="0"/>
              <a:t>Edge restraints should be laid at all boundaries of the paved area, including where the flag pavement joins different flexible materials, such as bituminous bound material. </a:t>
            </a:r>
          </a:p>
          <a:p>
            <a:r>
              <a:rPr lang="en-US" dirty="0"/>
              <a:t>Compaction of pavement layers near edge restraints should be delayed until any concrete bed and haunch has gained sufficient strength to prevent movement of the edge restraint.</a:t>
            </a:r>
          </a:p>
        </p:txBody>
      </p:sp>
    </p:spTree>
    <p:extLst>
      <p:ext uri="{BB962C8B-B14F-4D97-AF65-F5344CB8AC3E}">
        <p14:creationId xmlns:p14="http://schemas.microsoft.com/office/powerpoint/2010/main" val="998570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bedding layer</a:t>
            </a:r>
          </a:p>
        </p:txBody>
      </p:sp>
      <p:sp>
        <p:nvSpPr>
          <p:cNvPr id="3" name="Content Placeholder 2"/>
          <p:cNvSpPr>
            <a:spLocks noGrp="1"/>
          </p:cNvSpPr>
          <p:nvPr>
            <p:ph sz="quarter" idx="10"/>
          </p:nvPr>
        </p:nvSpPr>
        <p:spPr/>
        <p:txBody>
          <a:bodyPr/>
          <a:lstStyle/>
          <a:p>
            <a:r>
              <a:rPr lang="en-US" dirty="0"/>
              <a:t>Once the sub-base has been laid and compacted to the desired heights, then the next stage is constructing or laying the bedding layer.</a:t>
            </a:r>
          </a:p>
          <a:p>
            <a:r>
              <a:rPr lang="en-US" dirty="0"/>
              <a:t>There are various methods of constructing this layer:</a:t>
            </a:r>
          </a:p>
          <a:p>
            <a:pPr marL="457200" indent="-457200">
              <a:buFont typeface="+mj-lt"/>
              <a:buAutoNum type="arabicPeriod"/>
            </a:pPr>
            <a:r>
              <a:rPr lang="en-US" dirty="0"/>
              <a:t>Screeding on a sand bed </a:t>
            </a:r>
          </a:p>
          <a:p>
            <a:pPr marL="457200" indent="-457200">
              <a:buFont typeface="+mj-lt"/>
              <a:buAutoNum type="arabicPeriod"/>
            </a:pPr>
            <a:r>
              <a:rPr lang="en-US" dirty="0"/>
              <a:t>Hand laying on  mortar bed</a:t>
            </a:r>
          </a:p>
          <a:p>
            <a:r>
              <a:rPr lang="en-US" dirty="0"/>
              <a:t>The method chosen largely depends upon the type of paving that is to </a:t>
            </a:r>
            <a:br>
              <a:rPr lang="en-US" dirty="0"/>
            </a:br>
            <a:r>
              <a:rPr lang="en-US" dirty="0"/>
              <a:t>be laid.</a:t>
            </a:r>
          </a:p>
        </p:txBody>
      </p:sp>
    </p:spTree>
    <p:extLst>
      <p:ext uri="{BB962C8B-B14F-4D97-AF65-F5344CB8AC3E}">
        <p14:creationId xmlns:p14="http://schemas.microsoft.com/office/powerpoint/2010/main" val="18740334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3667</TotalTime>
  <Words>1870</Words>
  <Application>Microsoft Office PowerPoint</Application>
  <PresentationFormat>On-screen Show (4:3)</PresentationFormat>
  <Paragraphs>108</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Lucida Grande</vt:lpstr>
      <vt:lpstr>Times New Roman</vt:lpstr>
      <vt:lpstr>Default Design</vt:lpstr>
      <vt:lpstr>PowerPoint 11: Modular paving construction methods paving slabs</vt:lpstr>
      <vt:lpstr>Typical cross-section of a paved area</vt:lpstr>
      <vt:lpstr>Preparing the area</vt:lpstr>
      <vt:lpstr>Falls </vt:lpstr>
      <vt:lpstr>Tolerances </vt:lpstr>
      <vt:lpstr>Laying the sub-base</vt:lpstr>
      <vt:lpstr>Laying the sub-base layer</vt:lpstr>
      <vt:lpstr>Edge restraints </vt:lpstr>
      <vt:lpstr>The bedding layer</vt:lpstr>
      <vt:lpstr>Screeding </vt:lpstr>
      <vt:lpstr>Sand laying course thickness </vt:lpstr>
      <vt:lpstr>Preparation of the sand laying course </vt:lpstr>
      <vt:lpstr>Pre-compaction </vt:lpstr>
      <vt:lpstr>Partial pre-compaction </vt:lpstr>
      <vt:lpstr>Laying paving slabs </vt:lpstr>
      <vt:lpstr>Jointing flags on a sand laying course </vt:lpstr>
      <vt:lpstr>Hand laying</vt:lpstr>
      <vt:lpstr>Laying flags on a mortar laying course </vt:lpstr>
      <vt:lpstr>Jointing flags on a mortar laying course </vt:lpstr>
      <vt:lpstr>Paving  installation </vt:lpstr>
      <vt:lpstr>Paving slabs cutting </vt:lpstr>
      <vt:lpstr>Video links </vt:lpstr>
      <vt:lpstr>Video links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151</cp:revision>
  <dcterms:created xsi:type="dcterms:W3CDTF">2013-05-28T00:38:54Z</dcterms:created>
  <dcterms:modified xsi:type="dcterms:W3CDTF">2021-06-08T08:41:52Z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