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89" r:id="rId6"/>
    <p:sldId id="390" r:id="rId7"/>
    <p:sldId id="391" r:id="rId8"/>
    <p:sldId id="332" r:id="rId9"/>
    <p:sldId id="392" r:id="rId10"/>
    <p:sldId id="393" r:id="rId11"/>
    <p:sldId id="394" r:id="rId12"/>
    <p:sldId id="395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E3E376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58B0B3-0DF4-3A43-9C6B-4CA80A3444E4}" v="29" dt="2020-08-16T10:52:39.3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48"/>
    <p:restoredTop sz="93172" autoAdjust="0"/>
  </p:normalViewPr>
  <p:slideViewPr>
    <p:cSldViewPr showGuides="1"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rtlCol="0"/>
          <a:lstStyle/>
          <a:p>
            <a:fld id="{1020EEE9-E253-4750-A2A1-D05419F39A62}" type="datetimeFigureOut">
              <a:rPr lang="en-GB" smtClean="0"/>
              <a:pPr/>
              <a:t>26/03/2021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rtlCol="0"/>
          <a:lstStyle/>
          <a:p>
            <a:fld id="{93C81F41-10F9-495C-BC61-B69498FD6D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610566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41756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Unit 112: Construction operations and civil engineering operations</a:t>
            </a:r>
            <a:r>
              <a:rPr lang="en-GB" sz="2400" b="1" dirty="0"/>
              <a:t>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35133" y="3280013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8: Modular paving materials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53400" cy="869950"/>
          </a:xfrm>
        </p:spPr>
        <p:txBody>
          <a:bodyPr/>
          <a:lstStyle/>
          <a:p>
            <a:r>
              <a:rPr lang="en-GB" dirty="0"/>
              <a:t>Subbase or granular sub base (GSB)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>
                <a:latin typeface="Arial"/>
                <a:ea typeface="Times New Roman"/>
              </a:rPr>
              <a:t>The sub-bases/foundation layer </a:t>
            </a:r>
            <a:br>
              <a:rPr lang="en-GB" dirty="0">
                <a:latin typeface="Arial"/>
                <a:ea typeface="Times New Roman"/>
              </a:rPr>
            </a:br>
            <a:r>
              <a:rPr lang="en-GB" dirty="0">
                <a:latin typeface="Arial"/>
                <a:ea typeface="Times New Roman"/>
              </a:rPr>
              <a:t>in the construction of patios and footpaths of block paving.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Arial"/>
                <a:ea typeface="Times New Roman"/>
                <a:cs typeface="Times New Roman"/>
              </a:rPr>
              <a:t>Store in bays which have separating walls to avoid mixing.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Arial"/>
                <a:ea typeface="Times New Roman"/>
                <a:cs typeface="Times New Roman"/>
              </a:rPr>
              <a:t>The floor of these bays should be</a:t>
            </a:r>
            <a:r>
              <a:rPr lang="en-GB" dirty="0">
                <a:ea typeface="Times New Roman"/>
                <a:cs typeface="Times New Roman"/>
              </a:rPr>
              <a:t> </a:t>
            </a:r>
            <a:r>
              <a:rPr lang="en-GB" dirty="0">
                <a:latin typeface="Arial"/>
                <a:ea typeface="Times New Roman"/>
              </a:rPr>
              <a:t>concrete and have a slight fall towards the front of the bins to allow free drainage of rain water.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What’s it used for?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How is it stored?</a:t>
            </a:r>
            <a:endParaRPr lang="en-GB" dirty="0"/>
          </a:p>
        </p:txBody>
      </p:sp>
      <p:pic>
        <p:nvPicPr>
          <p:cNvPr id="7" name="MOT Type 1 Sub Base Aggregate, Roadstone, Supplied and Delivered Nationwide" descr="MOT Type 1 Sub Base Aggregate, Roadstone, Supplied and Delivered Nationwid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573016"/>
            <a:ext cx="2736304" cy="1937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2155958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53400" cy="869950"/>
          </a:xfrm>
        </p:spPr>
        <p:txBody>
          <a:bodyPr/>
          <a:lstStyle/>
          <a:p>
            <a:r>
              <a:rPr lang="en-GB" dirty="0"/>
              <a:t>Sharp sand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Laying paving slabs and blocks on. Or use in a mix for concrete.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Arial"/>
                <a:ea typeface="Times New Roman"/>
                <a:cs typeface="Times New Roman"/>
              </a:rPr>
              <a:t>Store in bays which have separating walls to avoid mixing.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Arial"/>
                <a:ea typeface="Times New Roman"/>
                <a:cs typeface="Times New Roman"/>
              </a:rPr>
              <a:t>The floor of these bays should be </a:t>
            </a:r>
            <a:r>
              <a:rPr lang="en-GB" dirty="0">
                <a:latin typeface="Arial"/>
                <a:ea typeface="Times New Roman"/>
              </a:rPr>
              <a:t>concrete and have a slight fall towards the front of the bins to allow free drainage of rain water.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What’s it used for?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How is it stored?</a:t>
            </a:r>
            <a:endParaRPr lang="en-GB" dirty="0"/>
          </a:p>
        </p:txBody>
      </p:sp>
      <p:pic>
        <p:nvPicPr>
          <p:cNvPr id="18" name="il_fi" descr="http://www.valleygravel.ca/photos/FineMa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46512"/>
            <a:ext cx="33123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4359291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3400" y="547846"/>
            <a:ext cx="8153400" cy="869950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Silica sand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Filling in the small gaps in block paved areas.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"/>
                <a:ea typeface="Times New Roman"/>
              </a:rPr>
              <a:t>Store on pallets to keep the bags clear of the floor and away from walls to allow a good circulation </a:t>
            </a:r>
            <a:br>
              <a:rPr lang="en-GB" dirty="0">
                <a:latin typeface="Arial"/>
                <a:ea typeface="Times New Roman"/>
              </a:rPr>
            </a:br>
            <a:r>
              <a:rPr lang="en-GB" dirty="0">
                <a:latin typeface="Arial"/>
                <a:ea typeface="Times New Roman"/>
              </a:rPr>
              <a:t>of air. </a:t>
            </a:r>
          </a:p>
          <a:p>
            <a:r>
              <a:rPr lang="en-GB" dirty="0">
                <a:latin typeface="Arial"/>
                <a:ea typeface="Times New Roman"/>
              </a:rPr>
              <a:t>Always keep this sand dry. </a:t>
            </a:r>
          </a:p>
          <a:p>
            <a:r>
              <a:rPr lang="en-GB" dirty="0">
                <a:latin typeface="Arial"/>
                <a:ea typeface="Times New Roman"/>
              </a:rPr>
              <a:t>Never store bagged materials more than eight high.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What’s it used for?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How is it stored?</a:t>
            </a:r>
            <a:endParaRPr lang="en-GB" dirty="0"/>
          </a:p>
        </p:txBody>
      </p:sp>
      <p:pic>
        <p:nvPicPr>
          <p:cNvPr id="7" name="Silica Sand (SS2)" descr="Silica Sand (SS2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573016"/>
            <a:ext cx="324036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473794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  <p:bldP spid="1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9552" y="830858"/>
            <a:ext cx="8153400" cy="869950"/>
          </a:xfrm>
        </p:spPr>
        <p:txBody>
          <a:bodyPr/>
          <a:lstStyle/>
          <a:p>
            <a:r>
              <a:rPr lang="en-GB" dirty="0"/>
              <a:t>Cement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>
          <a:xfrm>
            <a:off x="609600" y="2492896"/>
            <a:ext cx="3886200" cy="3581400"/>
          </a:xfrm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This is the binder </a:t>
            </a:r>
            <a:r>
              <a:rPr lang="en-GB" i="1" dirty="0">
                <a:ea typeface="Times New Roman"/>
                <a:cs typeface="Times New Roman"/>
              </a:rPr>
              <a:t>glue</a:t>
            </a:r>
            <a:r>
              <a:rPr lang="en-GB" dirty="0">
                <a:ea typeface="Times New Roman"/>
                <a:cs typeface="Times New Roman"/>
              </a:rPr>
              <a:t> when making mortar/bedding layer or concrete when laying paving.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en-GB" dirty="0">
                <a:latin typeface="Arial"/>
                <a:ea typeface="Times New Roman"/>
              </a:rPr>
              <a:t>Must be stored in well-ventilated, waterproof sheds – preferably with timber floors.</a:t>
            </a:r>
          </a:p>
          <a:p>
            <a:r>
              <a:rPr lang="en-GB" dirty="0">
                <a:latin typeface="Arial"/>
                <a:ea typeface="Times New Roman"/>
              </a:rPr>
              <a:t>Cement should be stored on pallets to keep the bags clear of the floor and away from walls to allow a good circulation of air.</a:t>
            </a:r>
          </a:p>
          <a:p>
            <a:r>
              <a:rPr lang="en-GB" dirty="0">
                <a:latin typeface="Arial"/>
                <a:ea typeface="Times New Roman"/>
              </a:rPr>
              <a:t> Never store bagged materials more than eight high to avoid compaction or 'warehouse setting'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What’s it used for?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How is it stored?</a:t>
            </a:r>
            <a:endParaRPr lang="en-GB" dirty="0"/>
          </a:p>
        </p:txBody>
      </p:sp>
      <p:pic>
        <p:nvPicPr>
          <p:cNvPr id="2" name="Picture 1" descr="BookFinalVersionPage1EditCementOnl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32" y="4124010"/>
            <a:ext cx="2320968" cy="1346283"/>
          </a:xfrm>
          <a:prstGeom prst="rect">
            <a:avLst/>
          </a:prstGeom>
        </p:spPr>
      </p:pic>
      <p:pic>
        <p:nvPicPr>
          <p:cNvPr id="3" name="Picture 2" descr="Blue-Circle-Cement-25kg_lar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61048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46673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3400" y="497187"/>
            <a:ext cx="8153400" cy="869950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Timber edging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Used as an edge restraint on a footpath. </a:t>
            </a:r>
          </a:p>
          <a:p>
            <a:r>
              <a:rPr lang="en-GB" dirty="0"/>
              <a:t>Used for cutting screeds for the bedding layer when laying blocks.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Times New Roman"/>
                <a:cs typeface="Times New Roman"/>
              </a:rPr>
              <a:t>Delivered in small and large quantities and are generally banded together.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Times New Roman"/>
                <a:cs typeface="Times New Roman"/>
              </a:rPr>
              <a:t>Should be stored on cross bearers to stop warping and kept flat.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What’s it used for?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How is it stored?</a:t>
            </a:r>
            <a:endParaRPr lang="en-GB" dirty="0"/>
          </a:p>
        </p:txBody>
      </p:sp>
      <p:pic>
        <p:nvPicPr>
          <p:cNvPr id="8" name="Picture 7" descr="timber-pic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149080"/>
            <a:ext cx="2440769" cy="145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2968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  <p:bldP spid="1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03586" y="533090"/>
            <a:ext cx="8153400" cy="869950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Edging kerbs or boot kerbs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Normally used as an edge restraint on a footpath. 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Times New Roman"/>
                <a:cs typeface="Times New Roman"/>
              </a:rPr>
              <a:t>Store on a pallet. </a:t>
            </a:r>
          </a:p>
          <a:p>
            <a:r>
              <a:rPr lang="en-GB" dirty="0">
                <a:ea typeface="Times New Roman"/>
                <a:cs typeface="Times New Roman"/>
              </a:rPr>
              <a:t>Shrink wrapped when possible; if stored loose, should be stacked on edge to avoid damage to their </a:t>
            </a:r>
            <a:r>
              <a:rPr lang="en-GB" dirty="0" err="1">
                <a:ea typeface="Times New Roman"/>
                <a:cs typeface="Times New Roman"/>
              </a:rPr>
              <a:t>arrises</a:t>
            </a:r>
            <a:r>
              <a:rPr lang="en-GB" dirty="0">
                <a:ea typeface="Times New Roman"/>
                <a:cs typeface="Times New Roman"/>
              </a:rPr>
              <a:t>.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What’s it used for?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How is it stored?</a:t>
            </a:r>
            <a:endParaRPr lang="en-GB" dirty="0"/>
          </a:p>
        </p:txBody>
      </p:sp>
      <p:pic>
        <p:nvPicPr>
          <p:cNvPr id="2" name="Picture 1" descr="150_x_50_x_915mm_Flat_Top_Edging_LP001_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" t="23049" b="25249"/>
          <a:stretch/>
        </p:blipFill>
        <p:spPr>
          <a:xfrm>
            <a:off x="5220072" y="4509120"/>
            <a:ext cx="2592288" cy="1368675"/>
          </a:xfrm>
          <a:prstGeom prst="rect">
            <a:avLst/>
          </a:prstGeom>
        </p:spPr>
      </p:pic>
      <p:pic>
        <p:nvPicPr>
          <p:cNvPr id="4" name="Picture 3" descr="b23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88" y="3429000"/>
            <a:ext cx="2592288" cy="194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017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  <p:bldP spid="1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53400" cy="869950"/>
          </a:xfrm>
        </p:spPr>
        <p:txBody>
          <a:bodyPr/>
          <a:lstStyle/>
          <a:p>
            <a:r>
              <a:rPr lang="en-GB" dirty="0"/>
              <a:t>Paving slabs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As a surface finish on paths, patios and footways; various sizes are available.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Times New Roman"/>
                <a:cs typeface="Times New Roman"/>
              </a:rPr>
              <a:t>Store on a pallet. </a:t>
            </a:r>
          </a:p>
          <a:p>
            <a:r>
              <a:rPr lang="en-GB" dirty="0">
                <a:ea typeface="Times New Roman"/>
                <a:cs typeface="Times New Roman"/>
              </a:rPr>
              <a:t>Shrink wrapped when possible; if stored loose, should be stacked on edge to avoid damage to their </a:t>
            </a:r>
            <a:r>
              <a:rPr lang="en-GB" dirty="0" err="1">
                <a:ea typeface="Times New Roman"/>
                <a:cs typeface="Times New Roman"/>
              </a:rPr>
              <a:t>arrises</a:t>
            </a:r>
            <a:r>
              <a:rPr lang="en-GB" dirty="0">
                <a:ea typeface="Times New Roman"/>
                <a:cs typeface="Times New Roman"/>
              </a:rPr>
              <a:t>.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What’s it used for?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How is it stored?</a:t>
            </a:r>
            <a:endParaRPr lang="en-GB" dirty="0"/>
          </a:p>
        </p:txBody>
      </p:sp>
      <p:pic>
        <p:nvPicPr>
          <p:cNvPr id="7" name="il_fi" descr="http://www.selectstone.com/wp-content/gallery/frontier-sawn-paving-stone/frontier-sawn-pattern-49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4548" y="3717032"/>
            <a:ext cx="273630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647100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14027" y="555501"/>
            <a:ext cx="8153400" cy="869950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Block paving 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As a surface finish on roads and footways.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ea typeface="Times New Roman"/>
                <a:cs typeface="Times New Roman"/>
              </a:rPr>
              <a:t>Store on a pallet. </a:t>
            </a:r>
          </a:p>
          <a:p>
            <a:r>
              <a:rPr lang="en-GB" dirty="0">
                <a:ea typeface="Times New Roman"/>
                <a:cs typeface="Times New Roman"/>
              </a:rPr>
              <a:t>Shrink wrapped when possible; if stored loose, should be stacked on edge to avoid damage to their </a:t>
            </a:r>
            <a:r>
              <a:rPr lang="en-GB" dirty="0" err="1">
                <a:ea typeface="Times New Roman"/>
                <a:cs typeface="Times New Roman"/>
              </a:rPr>
              <a:t>arrises</a:t>
            </a:r>
            <a:r>
              <a:rPr lang="en-GB" dirty="0">
                <a:ea typeface="Times New Roman"/>
                <a:cs typeface="Times New Roman"/>
              </a:rPr>
              <a:t>.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What’s it used for?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solidFill>
            <a:srgbClr val="0077E3"/>
          </a:solidFill>
        </p:spPr>
        <p:txBody>
          <a:bodyPr/>
          <a:lstStyle/>
          <a:p>
            <a:r>
              <a:rPr lang="en-GB" dirty="0">
                <a:ea typeface="Times New Roman"/>
                <a:cs typeface="Times New Roman"/>
              </a:rPr>
              <a:t> How is it stored?</a:t>
            </a:r>
            <a:endParaRPr lang="en-GB" dirty="0"/>
          </a:p>
        </p:txBody>
      </p:sp>
      <p:pic>
        <p:nvPicPr>
          <p:cNvPr id="7" name="il_fi" descr="http://www.driveway-sealer.co.uk/images/content/d3e4fcb717ac8e0c11727cc735dde456176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29000"/>
            <a:ext cx="331236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3298224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  <p:bldP spid="17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3768</TotalTime>
  <Words>533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PowerPoint 8: Modular paving materials</vt:lpstr>
      <vt:lpstr>Subbase or granular sub base (GSB) </vt:lpstr>
      <vt:lpstr>Sharp sand</vt:lpstr>
      <vt:lpstr> Silica sand </vt:lpstr>
      <vt:lpstr>Cement </vt:lpstr>
      <vt:lpstr> Timber edging</vt:lpstr>
      <vt:lpstr> Edging kerbs or boot kerbs </vt:lpstr>
      <vt:lpstr>Paving slabs </vt:lpstr>
      <vt:lpstr> Block paving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137</cp:revision>
  <dcterms:created xsi:type="dcterms:W3CDTF">2013-05-28T00:38:54Z</dcterms:created>
  <dcterms:modified xsi:type="dcterms:W3CDTF">2021-03-26T10:51:37Z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