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28" r:id="rId6"/>
    <p:sldId id="331" r:id="rId7"/>
    <p:sldId id="330" r:id="rId8"/>
    <p:sldId id="332" r:id="rId9"/>
    <p:sldId id="342" r:id="rId10"/>
    <p:sldId id="343" r:id="rId11"/>
    <p:sldId id="344" r:id="rId12"/>
    <p:sldId id="345" r:id="rId13"/>
    <p:sldId id="346" r:id="rId14"/>
    <p:sldId id="347" r:id="rId15"/>
    <p:sldId id="348" r:id="rId16"/>
    <p:sldId id="349" r:id="rId17"/>
    <p:sldId id="350" r:id="rId18"/>
    <p:sldId id="351" r:id="rId19"/>
    <p:sldId id="352" r:id="rId20"/>
    <p:sldId id="341" r:id="rId21"/>
    <p:sldId id="353"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C74604-3D3C-1543-9DC2-2934DFA3FDB3}" v="35" dt="2020-08-14T17:58:09.7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549"/>
    <p:restoredTop sz="93172" autoAdjust="0"/>
  </p:normalViewPr>
  <p:slideViewPr>
    <p:cSldViewPr showGuides="1">
      <p:cViewPr varScale="1">
        <p:scale>
          <a:sx n="67" d="100"/>
          <a:sy n="67" d="100"/>
        </p:scale>
        <p:origin x="840"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6/8/2021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r>
              <a:rPr lang="en-GB" sz="1400" b="0" baseline="0" dirty="0">
                <a:solidFill>
                  <a:schemeClr val="tx1"/>
                </a:solidFill>
              </a:rPr>
              <a:t>  </a:t>
            </a:r>
            <a:endParaRPr lang="en-US" sz="1400" b="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hse.gov.uk/slips/introduction.ht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1: Safety planning and preparation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Housekeeping</a:t>
            </a:r>
          </a:p>
        </p:txBody>
      </p:sp>
      <p:sp>
        <p:nvSpPr>
          <p:cNvPr id="3" name="Content Placeholder 2"/>
          <p:cNvSpPr>
            <a:spLocks noGrp="1"/>
          </p:cNvSpPr>
          <p:nvPr>
            <p:ph sz="quarter" idx="10"/>
          </p:nvPr>
        </p:nvSpPr>
        <p:spPr/>
        <p:txBody>
          <a:bodyPr/>
          <a:lstStyle/>
          <a:p>
            <a:r>
              <a:rPr lang="en-US" dirty="0"/>
              <a:t>It is not just good enough to have a walkway around your work area. It must be kept clear, with no trailing wires, no obstructions or leftover waste materials. </a:t>
            </a:r>
          </a:p>
          <a:p>
            <a:r>
              <a:rPr lang="en-US" dirty="0"/>
              <a:t>You need to have ‘a see it, sort it’ attitude to ensure these and other work areas are kept clear and left clean and tidy during and at the end of the working day.</a:t>
            </a:r>
          </a:p>
          <a:p>
            <a:endParaRPr lang="en-US" dirty="0"/>
          </a:p>
          <a:p>
            <a:r>
              <a:rPr lang="en-US" dirty="0"/>
              <a:t>		Remember  ‘A tidy job is a good job’</a:t>
            </a:r>
          </a:p>
          <a:p>
            <a:endParaRPr lang="en-US" dirty="0"/>
          </a:p>
        </p:txBody>
      </p:sp>
    </p:spTree>
    <p:extLst>
      <p:ext uri="{BB962C8B-B14F-4D97-AF65-F5344CB8AC3E}">
        <p14:creationId xmlns:p14="http://schemas.microsoft.com/office/powerpoint/2010/main" val="1996357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 protective equipment (PPE)</a:t>
            </a:r>
          </a:p>
        </p:txBody>
      </p:sp>
      <p:sp>
        <p:nvSpPr>
          <p:cNvPr id="5" name="Content Placeholder 4"/>
          <p:cNvSpPr>
            <a:spLocks noGrp="1"/>
          </p:cNvSpPr>
          <p:nvPr>
            <p:ph sz="quarter" idx="10"/>
          </p:nvPr>
        </p:nvSpPr>
        <p:spPr/>
        <p:txBody>
          <a:bodyPr/>
          <a:lstStyle/>
          <a:p>
            <a:br>
              <a:rPr lang="en-GB" dirty="0"/>
            </a:br>
            <a:r>
              <a:rPr lang="en-US" dirty="0"/>
              <a:t>What is PPE?</a:t>
            </a:r>
          </a:p>
          <a:p>
            <a:r>
              <a:rPr lang="en-US" dirty="0"/>
              <a:t>PPE is equipment that will protect the user against health or safety risks at work. It can include items such as safety helmets and hard hats, gloves, eye protection, high-visibility clothing, safety footwear and safety harnesses.</a:t>
            </a:r>
          </a:p>
          <a:p>
            <a:r>
              <a:rPr lang="en-US" dirty="0"/>
              <a:t> PPE should be used as a last resort. Wherever there are risks to health and safety that cannot be adequately controlled in other ways, the Personal Protective Equipment at Work Regulations 1992 require PPE to be supplied.</a:t>
            </a:r>
            <a:endParaRPr lang="en-GB" dirty="0"/>
          </a:p>
          <a:p>
            <a:endParaRPr lang="en-US" dirty="0"/>
          </a:p>
        </p:txBody>
      </p:sp>
    </p:spTree>
    <p:extLst>
      <p:ext uri="{BB962C8B-B14F-4D97-AF65-F5344CB8AC3E}">
        <p14:creationId xmlns:p14="http://schemas.microsoft.com/office/powerpoint/2010/main" val="2176747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hazards and types of PPE</a:t>
            </a:r>
            <a:br>
              <a:rPr lang="en-US" dirty="0"/>
            </a:br>
            <a:endParaRPr lang="en-US" dirty="0"/>
          </a:p>
        </p:txBody>
      </p:sp>
      <p:sp>
        <p:nvSpPr>
          <p:cNvPr id="5" name="Content Placeholder 4"/>
          <p:cNvSpPr>
            <a:spLocks noGrp="1"/>
          </p:cNvSpPr>
          <p:nvPr>
            <p:ph sz="quarter" idx="10"/>
          </p:nvPr>
        </p:nvSpPr>
        <p:spPr/>
        <p:txBody>
          <a:bodyPr/>
          <a:lstStyle/>
          <a:p>
            <a:r>
              <a:rPr lang="en-US" b="1" dirty="0"/>
              <a:t>Eyes</a:t>
            </a:r>
          </a:p>
          <a:p>
            <a:r>
              <a:rPr lang="en-US" dirty="0"/>
              <a:t>Hazards: chemical or metal splash, dust, projectiles.</a:t>
            </a:r>
          </a:p>
          <a:p>
            <a:r>
              <a:rPr lang="en-US" dirty="0"/>
              <a:t>Options: </a:t>
            </a:r>
            <a:r>
              <a:rPr lang="en-US" b="1" dirty="0"/>
              <a:t>safety spectacles, goggles, face-shields, visors</a:t>
            </a:r>
            <a:r>
              <a:rPr lang="en-US" dirty="0"/>
              <a:t>.</a:t>
            </a:r>
          </a:p>
          <a:p>
            <a:pPr marL="0" lvl="1" indent="0">
              <a:lnSpc>
                <a:spcPct val="100000"/>
              </a:lnSpc>
              <a:buNone/>
            </a:pPr>
            <a:r>
              <a:rPr lang="en-US" dirty="0"/>
              <a:t>Note: Make sure the eye protection has the right combination of impact/dust/splash/eye protection for the task and fits the user properly.</a:t>
            </a:r>
          </a:p>
          <a:p>
            <a:endParaRPr lang="en-US" dirty="0"/>
          </a:p>
          <a:p>
            <a:endParaRPr lang="en-US" dirty="0"/>
          </a:p>
        </p:txBody>
      </p:sp>
      <p:pic>
        <p:nvPicPr>
          <p:cNvPr id="8" name="Picture 7"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6667" y="1104615"/>
            <a:ext cx="1305651" cy="1305651"/>
          </a:xfrm>
          <a:prstGeom prst="rect">
            <a:avLst/>
          </a:prstGeom>
        </p:spPr>
      </p:pic>
      <p:pic>
        <p:nvPicPr>
          <p:cNvPr id="9" name="Picture 8"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3654" y="4138197"/>
            <a:ext cx="1836618" cy="1836618"/>
          </a:xfrm>
          <a:prstGeom prst="rect">
            <a:avLst/>
          </a:prstGeom>
        </p:spPr>
      </p:pic>
      <p:pic>
        <p:nvPicPr>
          <p:cNvPr id="10" name="Picture 9" descr="ae235.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7704" y="3798858"/>
            <a:ext cx="2150102" cy="2150102"/>
          </a:xfrm>
          <a:prstGeom prst="rect">
            <a:avLst/>
          </a:prstGeom>
        </p:spPr>
      </p:pic>
    </p:spTree>
    <p:extLst>
      <p:ext uri="{BB962C8B-B14F-4D97-AF65-F5344CB8AC3E}">
        <p14:creationId xmlns:p14="http://schemas.microsoft.com/office/powerpoint/2010/main" val="2182207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hazards and types of PPE</a:t>
            </a:r>
            <a:br>
              <a:rPr lang="en-US" dirty="0"/>
            </a:br>
            <a:endParaRPr lang="en-US" dirty="0"/>
          </a:p>
        </p:txBody>
      </p:sp>
      <p:sp>
        <p:nvSpPr>
          <p:cNvPr id="5" name="Content Placeholder 4"/>
          <p:cNvSpPr>
            <a:spLocks noGrp="1"/>
          </p:cNvSpPr>
          <p:nvPr>
            <p:ph sz="quarter" idx="10"/>
          </p:nvPr>
        </p:nvSpPr>
        <p:spPr/>
        <p:txBody>
          <a:bodyPr/>
          <a:lstStyle/>
          <a:p>
            <a:r>
              <a:rPr lang="en-US" b="1" dirty="0"/>
              <a:t>Ears</a:t>
            </a:r>
          </a:p>
          <a:p>
            <a:r>
              <a:rPr lang="en-US" dirty="0"/>
              <a:t>Hazards: semi-permanent or permanent deafness.</a:t>
            </a:r>
          </a:p>
          <a:p>
            <a:r>
              <a:rPr lang="en-US" dirty="0"/>
              <a:t>Options: </a:t>
            </a:r>
            <a:r>
              <a:rPr lang="en-US" b="1" dirty="0"/>
              <a:t>earplugs, ear defenders or alternative method</a:t>
            </a:r>
            <a:r>
              <a:rPr lang="en-US" dirty="0"/>
              <a:t>.</a:t>
            </a:r>
          </a:p>
          <a:p>
            <a:r>
              <a:rPr lang="en-US" dirty="0"/>
              <a:t>Note: Make sure when using earplugs that they are clean and inserted correctly, only use clean earplugs.</a:t>
            </a:r>
          </a:p>
          <a:p>
            <a:endParaRPr lang="en-US" dirty="0"/>
          </a:p>
        </p:txBody>
      </p:sp>
      <p:pic>
        <p:nvPicPr>
          <p:cNvPr id="3" name="Picture 2"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9744" y="1491144"/>
            <a:ext cx="1407056" cy="1407056"/>
          </a:xfrm>
          <a:prstGeom prst="rect">
            <a:avLst/>
          </a:prstGeom>
        </p:spPr>
      </p:pic>
      <p:pic>
        <p:nvPicPr>
          <p:cNvPr id="4" name="Picture 3"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5200" y="3970228"/>
            <a:ext cx="1800200" cy="1800200"/>
          </a:xfrm>
          <a:prstGeom prst="rect">
            <a:avLst/>
          </a:prstGeom>
        </p:spPr>
      </p:pic>
      <p:pic>
        <p:nvPicPr>
          <p:cNvPr id="6" name="Picture 5" descr="ae235.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3399" y="3980656"/>
            <a:ext cx="1800200" cy="1800200"/>
          </a:xfrm>
          <a:prstGeom prst="rect">
            <a:avLst/>
          </a:prstGeom>
        </p:spPr>
      </p:pic>
    </p:spTree>
    <p:extLst>
      <p:ext uri="{BB962C8B-B14F-4D97-AF65-F5344CB8AC3E}">
        <p14:creationId xmlns:p14="http://schemas.microsoft.com/office/powerpoint/2010/main" val="1031659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hazards and types of PPE</a:t>
            </a:r>
            <a:br>
              <a:rPr lang="en-US" dirty="0"/>
            </a:br>
            <a:endParaRPr lang="en-US" dirty="0"/>
          </a:p>
        </p:txBody>
      </p:sp>
      <p:sp>
        <p:nvSpPr>
          <p:cNvPr id="5" name="Content Placeholder 4"/>
          <p:cNvSpPr>
            <a:spLocks noGrp="1"/>
          </p:cNvSpPr>
          <p:nvPr>
            <p:ph sz="quarter" idx="10"/>
          </p:nvPr>
        </p:nvSpPr>
        <p:spPr/>
        <p:txBody>
          <a:bodyPr/>
          <a:lstStyle/>
          <a:p>
            <a:r>
              <a:rPr lang="en-US" b="1" dirty="0"/>
              <a:t>Head</a:t>
            </a:r>
          </a:p>
          <a:p>
            <a:r>
              <a:rPr lang="en-US" dirty="0"/>
              <a:t>Hazards: impact from falling or flying objects, risk of head bumping, hair entanglement.</a:t>
            </a:r>
          </a:p>
          <a:p>
            <a:r>
              <a:rPr lang="en-US" dirty="0"/>
              <a:t>Options: </a:t>
            </a:r>
            <a:r>
              <a:rPr lang="en-US" b="1" dirty="0"/>
              <a:t>A range of helmets and hard hats</a:t>
            </a:r>
            <a:r>
              <a:rPr lang="en-US" dirty="0">
                <a:solidFill>
                  <a:srgbClr val="0077E3"/>
                </a:solidFill>
              </a:rPr>
              <a:t>.</a:t>
            </a:r>
          </a:p>
          <a:p>
            <a:r>
              <a:rPr lang="en-US" dirty="0"/>
              <a:t>Note: Some safety helmets incorporate or can be fitted with specially-designed eye or hearing protection. Do not use head protection if it is damaged – replace it.</a:t>
            </a:r>
          </a:p>
        </p:txBody>
      </p:sp>
      <p:pic>
        <p:nvPicPr>
          <p:cNvPr id="4" name="Picture 3"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4399" y="4533200"/>
            <a:ext cx="1483674" cy="1483674"/>
          </a:xfrm>
          <a:prstGeom prst="rect">
            <a:avLst/>
          </a:prstGeom>
        </p:spPr>
      </p:pic>
      <p:pic>
        <p:nvPicPr>
          <p:cNvPr id="6" name="Picture 5"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4533200"/>
            <a:ext cx="1625600" cy="1625600"/>
          </a:xfrm>
          <a:prstGeom prst="rect">
            <a:avLst/>
          </a:prstGeom>
        </p:spPr>
      </p:pic>
    </p:spTree>
    <p:extLst>
      <p:ext uri="{BB962C8B-B14F-4D97-AF65-F5344CB8AC3E}">
        <p14:creationId xmlns:p14="http://schemas.microsoft.com/office/powerpoint/2010/main" val="2928256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hazards and types of PPE</a:t>
            </a:r>
            <a:br>
              <a:rPr lang="en-US" dirty="0"/>
            </a:br>
            <a:endParaRPr lang="en-US" dirty="0"/>
          </a:p>
        </p:txBody>
      </p:sp>
      <p:sp>
        <p:nvSpPr>
          <p:cNvPr id="5" name="Content Placeholder 4"/>
          <p:cNvSpPr>
            <a:spLocks noGrp="1"/>
          </p:cNvSpPr>
          <p:nvPr>
            <p:ph sz="quarter" idx="10"/>
          </p:nvPr>
        </p:nvSpPr>
        <p:spPr/>
        <p:txBody>
          <a:bodyPr/>
          <a:lstStyle/>
          <a:p>
            <a:r>
              <a:rPr lang="en-US" b="1" dirty="0"/>
              <a:t>Breathing</a:t>
            </a:r>
          </a:p>
          <a:p>
            <a:r>
              <a:rPr lang="en-US" dirty="0"/>
              <a:t>Hazards: dust, vapour, gas, oxygen-deficient atmospheres.</a:t>
            </a:r>
          </a:p>
          <a:p>
            <a:r>
              <a:rPr lang="en-US" dirty="0"/>
              <a:t>Options: </a:t>
            </a:r>
            <a:r>
              <a:rPr lang="en-US" b="1" dirty="0"/>
              <a:t>disposable filtering face-piece or respirator, half- or full-face respirators, air fed helmets, breathing apparatus</a:t>
            </a:r>
            <a:r>
              <a:rPr lang="en-US" dirty="0">
                <a:solidFill>
                  <a:srgbClr val="0077E3"/>
                </a:solidFill>
              </a:rPr>
              <a:t>.</a:t>
            </a:r>
          </a:p>
          <a:p>
            <a:r>
              <a:rPr lang="en-US" dirty="0"/>
              <a:t>Note: The right type of respirator filter must be used as each is effective for only a limited range of substances.</a:t>
            </a:r>
          </a:p>
        </p:txBody>
      </p:sp>
      <p:pic>
        <p:nvPicPr>
          <p:cNvPr id="4" name="Picture 3"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4221088"/>
            <a:ext cx="1625600" cy="1625600"/>
          </a:xfrm>
          <a:prstGeom prst="rect">
            <a:avLst/>
          </a:prstGeom>
        </p:spPr>
      </p:pic>
      <p:pic>
        <p:nvPicPr>
          <p:cNvPr id="6" name="Picture 5"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4077072"/>
            <a:ext cx="1944216" cy="1944216"/>
          </a:xfrm>
          <a:prstGeom prst="rect">
            <a:avLst/>
          </a:prstGeom>
        </p:spPr>
      </p:pic>
      <p:pic>
        <p:nvPicPr>
          <p:cNvPr id="7" name="Picture 6" descr="ae235.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4365104"/>
            <a:ext cx="1656184" cy="1512168"/>
          </a:xfrm>
          <a:prstGeom prst="rect">
            <a:avLst/>
          </a:prstGeom>
        </p:spPr>
      </p:pic>
    </p:spTree>
    <p:extLst>
      <p:ext uri="{BB962C8B-B14F-4D97-AF65-F5344CB8AC3E}">
        <p14:creationId xmlns:p14="http://schemas.microsoft.com/office/powerpoint/2010/main" val="629035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hazards and types of PPE</a:t>
            </a:r>
            <a:br>
              <a:rPr lang="en-US" dirty="0"/>
            </a:br>
            <a:endParaRPr lang="en-US" dirty="0"/>
          </a:p>
        </p:txBody>
      </p:sp>
      <p:sp>
        <p:nvSpPr>
          <p:cNvPr id="5" name="Content Placeholder 4"/>
          <p:cNvSpPr>
            <a:spLocks noGrp="1"/>
          </p:cNvSpPr>
          <p:nvPr>
            <p:ph sz="quarter" idx="10"/>
          </p:nvPr>
        </p:nvSpPr>
        <p:spPr/>
        <p:txBody>
          <a:bodyPr/>
          <a:lstStyle/>
          <a:p>
            <a:r>
              <a:rPr lang="en-US" b="1" dirty="0"/>
              <a:t>Protecting the body</a:t>
            </a:r>
          </a:p>
          <a:p>
            <a:r>
              <a:rPr lang="en-US" dirty="0"/>
              <a:t>Hazards: temperature extremes, adverse weather, chemical or metal splash, spray from pressure leaks or spray guns, impact or penetration, contaminated dust, excessive wear or entanglement of own clothing.</a:t>
            </a:r>
          </a:p>
          <a:p>
            <a:r>
              <a:rPr lang="en-US" dirty="0"/>
              <a:t>Options: </a:t>
            </a:r>
            <a:r>
              <a:rPr lang="en-US" b="1" dirty="0"/>
              <a:t>conventional or disposable overalls, boiler suits, specialist protective clothing, e.g. chain-mail aprons, high-visibility clothing</a:t>
            </a:r>
            <a:r>
              <a:rPr lang="en-US" dirty="0">
                <a:solidFill>
                  <a:srgbClr val="0077E3"/>
                </a:solidFill>
              </a:rPr>
              <a:t>.</a:t>
            </a:r>
          </a:p>
        </p:txBody>
      </p:sp>
      <p:pic>
        <p:nvPicPr>
          <p:cNvPr id="3" name="Picture 2"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4365103"/>
            <a:ext cx="1333191" cy="1333191"/>
          </a:xfrm>
          <a:prstGeom prst="rect">
            <a:avLst/>
          </a:prstGeom>
        </p:spPr>
      </p:pic>
      <p:pic>
        <p:nvPicPr>
          <p:cNvPr id="6" name="Picture 5"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4181295"/>
            <a:ext cx="1700808" cy="1700808"/>
          </a:xfrm>
          <a:prstGeom prst="rect">
            <a:avLst/>
          </a:prstGeom>
        </p:spPr>
      </p:pic>
    </p:spTree>
    <p:extLst>
      <p:ext uri="{BB962C8B-B14F-4D97-AF65-F5344CB8AC3E}">
        <p14:creationId xmlns:p14="http://schemas.microsoft.com/office/powerpoint/2010/main" val="2107344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hazards and types of PPE</a:t>
            </a:r>
            <a:br>
              <a:rPr lang="en-US" dirty="0"/>
            </a:br>
            <a:endParaRPr lang="en-US" dirty="0"/>
          </a:p>
        </p:txBody>
      </p:sp>
      <p:sp>
        <p:nvSpPr>
          <p:cNvPr id="5" name="Content Placeholder 4"/>
          <p:cNvSpPr>
            <a:spLocks noGrp="1"/>
          </p:cNvSpPr>
          <p:nvPr>
            <p:ph sz="quarter" idx="10"/>
          </p:nvPr>
        </p:nvSpPr>
        <p:spPr/>
        <p:txBody>
          <a:bodyPr/>
          <a:lstStyle/>
          <a:p>
            <a:r>
              <a:rPr lang="en-US" b="1" dirty="0"/>
              <a:t>Hands and arms</a:t>
            </a:r>
          </a:p>
          <a:p>
            <a:r>
              <a:rPr lang="en-US" dirty="0"/>
              <a:t>Hazards: abrasion, temperature extremes, cuts and punctures, impact, chemicals, electric shock, skin infection, disease or contamination.</a:t>
            </a:r>
          </a:p>
          <a:p>
            <a:r>
              <a:rPr lang="en-US" dirty="0"/>
              <a:t>Options: </a:t>
            </a:r>
            <a:r>
              <a:rPr lang="en-US" b="1" dirty="0"/>
              <a:t>gloves, gauntlets, mitts, wrist-cuffs, armlets</a:t>
            </a:r>
            <a:r>
              <a:rPr lang="en-US" dirty="0"/>
              <a:t>.</a:t>
            </a:r>
          </a:p>
          <a:p>
            <a:r>
              <a:rPr lang="en-US" dirty="0"/>
              <a:t>Note: Barrier creams are unreliable and are no substitute for proper PPE. Wearing gloves for long periods can make the skin hot and sweaty, leading to skin problems; separate cotton inner gloves can help prevent this. Be aware that some people may be allergic to materials used in gloves, e.g. latex.</a:t>
            </a:r>
          </a:p>
        </p:txBody>
      </p:sp>
      <p:pic>
        <p:nvPicPr>
          <p:cNvPr id="3" name="Picture 2"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4020" y="4780123"/>
            <a:ext cx="1368152" cy="1368152"/>
          </a:xfrm>
          <a:prstGeom prst="rect">
            <a:avLst/>
          </a:prstGeom>
        </p:spPr>
      </p:pic>
      <p:pic>
        <p:nvPicPr>
          <p:cNvPr id="4" name="Picture 3"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4780123"/>
            <a:ext cx="1492685" cy="1492685"/>
          </a:xfrm>
          <a:prstGeom prst="rect">
            <a:avLst/>
          </a:prstGeom>
        </p:spPr>
      </p:pic>
    </p:spTree>
    <p:extLst>
      <p:ext uri="{BB962C8B-B14F-4D97-AF65-F5344CB8AC3E}">
        <p14:creationId xmlns:p14="http://schemas.microsoft.com/office/powerpoint/2010/main" val="1128799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e235.jpeg"/>
          <p:cNvPicPr>
            <a:picLocks noChangeAspect="1"/>
          </p:cNvPicPr>
          <p:nvPr/>
        </p:nvPicPr>
        <p:blipFill rotWithShape="1">
          <a:blip r:embed="rId2">
            <a:extLst>
              <a:ext uri="{28A0092B-C50C-407E-A947-70E740481C1C}">
                <a14:useLocalDpi xmlns:a14="http://schemas.microsoft.com/office/drawing/2010/main" val="0"/>
              </a:ext>
            </a:extLst>
          </a:blip>
          <a:srcRect b="17786"/>
          <a:stretch/>
        </p:blipFill>
        <p:spPr>
          <a:xfrm>
            <a:off x="4182260" y="4934979"/>
            <a:ext cx="1475656" cy="1213192"/>
          </a:xfrm>
          <a:prstGeom prst="rect">
            <a:avLst/>
          </a:prstGeom>
        </p:spPr>
      </p:pic>
      <p:sp>
        <p:nvSpPr>
          <p:cNvPr id="2" name="Title 1"/>
          <p:cNvSpPr>
            <a:spLocks noGrp="1"/>
          </p:cNvSpPr>
          <p:nvPr>
            <p:ph type="title"/>
          </p:nvPr>
        </p:nvSpPr>
        <p:spPr/>
        <p:txBody>
          <a:bodyPr/>
          <a:lstStyle/>
          <a:p>
            <a:r>
              <a:rPr lang="en-US" dirty="0"/>
              <a:t>The hazards and types of PPE</a:t>
            </a:r>
            <a:br>
              <a:rPr lang="en-US" dirty="0"/>
            </a:br>
            <a:endParaRPr lang="en-US" dirty="0"/>
          </a:p>
        </p:txBody>
      </p:sp>
      <p:sp>
        <p:nvSpPr>
          <p:cNvPr id="5" name="Content Placeholder 4"/>
          <p:cNvSpPr>
            <a:spLocks noGrp="1"/>
          </p:cNvSpPr>
          <p:nvPr>
            <p:ph sz="quarter" idx="10"/>
          </p:nvPr>
        </p:nvSpPr>
        <p:spPr/>
        <p:txBody>
          <a:bodyPr/>
          <a:lstStyle/>
          <a:p>
            <a:r>
              <a:rPr lang="en-US" b="1" dirty="0"/>
              <a:t>Feet and legs</a:t>
            </a:r>
          </a:p>
          <a:p>
            <a:r>
              <a:rPr lang="en-US" dirty="0"/>
              <a:t>Hazards: wet, electrostatic build-up, slipping, cuts and punctures, falling objects, metal and chemical splash, abrasion.</a:t>
            </a:r>
          </a:p>
          <a:p>
            <a:r>
              <a:rPr lang="en-US" dirty="0"/>
              <a:t>Options: </a:t>
            </a:r>
            <a:r>
              <a:rPr lang="en-US" b="1" dirty="0"/>
              <a:t>safety boots and shoes with protective toe caps and penetration-resistant mid-sole, gaiters, leggings, spats</a:t>
            </a:r>
            <a:r>
              <a:rPr lang="en-US" dirty="0">
                <a:solidFill>
                  <a:srgbClr val="0077E3"/>
                </a:solidFill>
              </a:rPr>
              <a:t>.</a:t>
            </a:r>
          </a:p>
          <a:p>
            <a:r>
              <a:rPr lang="en-US" dirty="0"/>
              <a:t>Note: Footwear can have a variety of sole patterns and materials to help prevent slips in different conditions, including oil or chemical-resistant soles. It can also be anti-static, electrically conductive or thermally insulating. It is important that the appropriate footwear is selected for the risks identified.</a:t>
            </a:r>
          </a:p>
        </p:txBody>
      </p:sp>
      <p:pic>
        <p:nvPicPr>
          <p:cNvPr id="6" name="Picture 5"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5013176"/>
            <a:ext cx="1152128" cy="1152128"/>
          </a:xfrm>
          <a:prstGeom prst="rect">
            <a:avLst/>
          </a:prstGeom>
        </p:spPr>
      </p:pic>
    </p:spTree>
    <p:extLst>
      <p:ext uri="{BB962C8B-B14F-4D97-AF65-F5344CB8AC3E}">
        <p14:creationId xmlns:p14="http://schemas.microsoft.com/office/powerpoint/2010/main" val="678466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Before work begins</a:t>
            </a:r>
          </a:p>
        </p:txBody>
      </p:sp>
      <p:sp>
        <p:nvSpPr>
          <p:cNvPr id="3075" name="Content Placeholder 2"/>
          <p:cNvSpPr>
            <a:spLocks noGrp="1"/>
          </p:cNvSpPr>
          <p:nvPr>
            <p:ph sz="quarter" idx="10"/>
          </p:nvPr>
        </p:nvSpPr>
        <p:spPr>
          <a:xfrm>
            <a:off x="457200" y="1512000"/>
            <a:ext cx="8229600" cy="4248000"/>
          </a:xfrm>
        </p:spPr>
        <p:txBody>
          <a:bodyPr/>
          <a:lstStyle/>
          <a:p>
            <a:endParaRPr lang="en-US" dirty="0">
              <a:ea typeface="ＭＳ Ｐゴシック" pitchFamily="34" charset="-128"/>
            </a:endParaRPr>
          </a:p>
          <a:p>
            <a:r>
              <a:rPr lang="en-US" b="1" dirty="0">
                <a:ea typeface="ＭＳ Ｐゴシック" pitchFamily="34" charset="-128"/>
              </a:rPr>
              <a:t>Follow risk assessments and safe systems of work</a:t>
            </a:r>
          </a:p>
          <a:p>
            <a:r>
              <a:rPr lang="en-GB" dirty="0">
                <a:ea typeface="ＭＳ Ｐゴシック" pitchFamily="34" charset="-128"/>
              </a:rPr>
              <a:t>A risk assessment is the careful study of work to be done to identify the risks to health and safety of the persons who are going to do it, to decide how those risks can be eliminated, or avoided, or decide what control measures are needed so that the work can be done safely and minimising the risks to health.</a:t>
            </a:r>
          </a:p>
          <a:p>
            <a:endParaRPr lang="en-GB" dirty="0">
              <a:ea typeface="ＭＳ Ｐゴシック" pitchFamily="34" charset="-128"/>
            </a:endParaRPr>
          </a:p>
          <a:p>
            <a:endParaRPr lang="en-GB" dirty="0">
              <a:ea typeface="ＭＳ Ｐゴシック" pitchFamily="34" charset="-128"/>
            </a:endParaRPr>
          </a:p>
        </p:txBody>
      </p:sp>
      <p:pic>
        <p:nvPicPr>
          <p:cNvPr id="3" name="Picture 2" descr="A picture containing table, indoor, person, sitting&#10;&#10;Description automatically generated">
            <a:extLst>
              <a:ext uri="{FF2B5EF4-FFF2-40B4-BE49-F238E27FC236}">
                <a16:creationId xmlns:a16="http://schemas.microsoft.com/office/drawing/2014/main" id="{4AA2C80D-669E-4DE4-B92B-BAB4945DDBB3}"/>
              </a:ext>
            </a:extLst>
          </p:cNvPr>
          <p:cNvPicPr>
            <a:picLocks noChangeAspect="1"/>
          </p:cNvPicPr>
          <p:nvPr/>
        </p:nvPicPr>
        <p:blipFill>
          <a:blip r:embed="rId2"/>
          <a:stretch>
            <a:fillRect/>
          </a:stretch>
        </p:blipFill>
        <p:spPr>
          <a:xfrm>
            <a:off x="5796136" y="4166453"/>
            <a:ext cx="2520280" cy="168354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34" charset="-128"/>
              </a:rPr>
              <a:t>Risk assessments</a:t>
            </a:r>
            <a:endParaRPr lang="en-US" dirty="0"/>
          </a:p>
        </p:txBody>
      </p:sp>
      <p:sp>
        <p:nvSpPr>
          <p:cNvPr id="3" name="Content Placeholder 2"/>
          <p:cNvSpPr>
            <a:spLocks noGrp="1"/>
          </p:cNvSpPr>
          <p:nvPr>
            <p:ph sz="quarter" idx="10"/>
          </p:nvPr>
        </p:nvSpPr>
        <p:spPr/>
        <p:txBody>
          <a:bodyPr/>
          <a:lstStyle/>
          <a:p>
            <a:pPr>
              <a:lnSpc>
                <a:spcPct val="100000"/>
              </a:lnSpc>
            </a:pPr>
            <a:r>
              <a:rPr lang="en-GB" dirty="0">
                <a:ea typeface="ＭＳ Ｐゴシック" pitchFamily="34" charset="-128"/>
              </a:rPr>
              <a:t>Follow the five steps</a:t>
            </a:r>
          </a:p>
          <a:p>
            <a:pPr>
              <a:lnSpc>
                <a:spcPct val="100000"/>
              </a:lnSpc>
            </a:pPr>
            <a:r>
              <a:rPr lang="en-GB" b="1" dirty="0">
                <a:solidFill>
                  <a:srgbClr val="0077E3"/>
                </a:solidFill>
                <a:ea typeface="ＭＳ Ｐゴシック" pitchFamily="34" charset="-128"/>
              </a:rPr>
              <a:t>Step 1 </a:t>
            </a:r>
            <a:r>
              <a:rPr lang="en-GB" dirty="0">
                <a:ea typeface="ＭＳ Ｐゴシック" pitchFamily="34" charset="-128"/>
              </a:rPr>
              <a:t>–</a:t>
            </a:r>
            <a:r>
              <a:rPr lang="en-GB" dirty="0">
                <a:solidFill>
                  <a:srgbClr val="0077E3"/>
                </a:solidFill>
                <a:ea typeface="ＭＳ Ｐゴシック" pitchFamily="34" charset="-128"/>
              </a:rPr>
              <a:t> </a:t>
            </a:r>
            <a:r>
              <a:rPr lang="en-GB" dirty="0">
                <a:ea typeface="ＭＳ Ｐゴシック" pitchFamily="34" charset="-128"/>
              </a:rPr>
              <a:t>Identify the hazards.</a:t>
            </a:r>
          </a:p>
          <a:p>
            <a:pPr>
              <a:lnSpc>
                <a:spcPct val="100000"/>
              </a:lnSpc>
            </a:pPr>
            <a:r>
              <a:rPr lang="en-GB" b="1" dirty="0">
                <a:solidFill>
                  <a:srgbClr val="0077E3"/>
                </a:solidFill>
                <a:ea typeface="ＭＳ Ｐゴシック" pitchFamily="34" charset="-128"/>
              </a:rPr>
              <a:t>Step 2 </a:t>
            </a:r>
            <a:r>
              <a:rPr lang="en-GB" dirty="0">
                <a:ea typeface="ＭＳ Ｐゴシック" pitchFamily="34" charset="-128"/>
              </a:rPr>
              <a:t>–</a:t>
            </a:r>
            <a:r>
              <a:rPr lang="en-GB" b="1" dirty="0">
                <a:solidFill>
                  <a:srgbClr val="0077E3"/>
                </a:solidFill>
                <a:ea typeface="ＭＳ Ｐゴシック" pitchFamily="34" charset="-128"/>
              </a:rPr>
              <a:t> </a:t>
            </a:r>
            <a:r>
              <a:rPr lang="en-GB" dirty="0">
                <a:ea typeface="ＭＳ Ｐゴシック" pitchFamily="34" charset="-128"/>
              </a:rPr>
              <a:t>Decide who might be harmed and how.</a:t>
            </a:r>
          </a:p>
          <a:p>
            <a:pPr>
              <a:lnSpc>
                <a:spcPct val="100000"/>
              </a:lnSpc>
            </a:pPr>
            <a:r>
              <a:rPr lang="en-GB" b="1" dirty="0">
                <a:solidFill>
                  <a:srgbClr val="0077E3"/>
                </a:solidFill>
                <a:ea typeface="ＭＳ Ｐゴシック" pitchFamily="34" charset="-128"/>
              </a:rPr>
              <a:t>Step 3 </a:t>
            </a:r>
            <a:r>
              <a:rPr lang="en-GB" dirty="0">
                <a:ea typeface="ＭＳ Ｐゴシック" pitchFamily="34" charset="-128"/>
              </a:rPr>
              <a:t>–</a:t>
            </a:r>
            <a:r>
              <a:rPr lang="en-GB" b="1" dirty="0">
                <a:solidFill>
                  <a:srgbClr val="0077E3"/>
                </a:solidFill>
                <a:ea typeface="ＭＳ Ｐゴシック" pitchFamily="34" charset="-128"/>
              </a:rPr>
              <a:t> </a:t>
            </a:r>
            <a:r>
              <a:rPr lang="en-GB" dirty="0">
                <a:ea typeface="ＭＳ Ｐゴシック" pitchFamily="34" charset="-128"/>
              </a:rPr>
              <a:t>Evaluate the risks and decide on precautions.</a:t>
            </a:r>
          </a:p>
          <a:p>
            <a:pPr>
              <a:lnSpc>
                <a:spcPct val="100000"/>
              </a:lnSpc>
            </a:pPr>
            <a:r>
              <a:rPr lang="en-GB" b="1" dirty="0">
                <a:solidFill>
                  <a:srgbClr val="0077E3"/>
                </a:solidFill>
                <a:ea typeface="ＭＳ Ｐゴシック" pitchFamily="34" charset="-128"/>
              </a:rPr>
              <a:t>Step 4 </a:t>
            </a:r>
            <a:r>
              <a:rPr lang="en-GB" dirty="0">
                <a:ea typeface="ＭＳ Ｐゴシック" pitchFamily="34" charset="-128"/>
              </a:rPr>
              <a:t>–</a:t>
            </a:r>
            <a:r>
              <a:rPr lang="en-GB" b="1" dirty="0">
                <a:solidFill>
                  <a:srgbClr val="0077E3"/>
                </a:solidFill>
                <a:ea typeface="ＭＳ Ｐゴシック" pitchFamily="34" charset="-128"/>
              </a:rPr>
              <a:t> </a:t>
            </a:r>
            <a:r>
              <a:rPr lang="en-GB" dirty="0">
                <a:ea typeface="ＭＳ Ｐゴシック" pitchFamily="34" charset="-128"/>
              </a:rPr>
              <a:t>Record your findings and implement them.</a:t>
            </a:r>
          </a:p>
          <a:p>
            <a:pPr>
              <a:lnSpc>
                <a:spcPct val="100000"/>
              </a:lnSpc>
            </a:pPr>
            <a:r>
              <a:rPr lang="en-GB" b="1" dirty="0">
                <a:solidFill>
                  <a:srgbClr val="0077E3"/>
                </a:solidFill>
                <a:ea typeface="ＭＳ Ｐゴシック" pitchFamily="34" charset="-128"/>
              </a:rPr>
              <a:t>Step 5 </a:t>
            </a:r>
            <a:r>
              <a:rPr lang="en-GB" dirty="0">
                <a:ea typeface="ＭＳ Ｐゴシック" pitchFamily="34" charset="-128"/>
              </a:rPr>
              <a:t>–</a:t>
            </a:r>
            <a:r>
              <a:rPr lang="en-GB" b="1" dirty="0">
                <a:solidFill>
                  <a:srgbClr val="0077E3"/>
                </a:solidFill>
                <a:ea typeface="ＭＳ Ｐゴシック" pitchFamily="34" charset="-128"/>
              </a:rPr>
              <a:t> </a:t>
            </a:r>
            <a:r>
              <a:rPr lang="en-GB" dirty="0">
                <a:ea typeface="ＭＳ Ｐゴシック" pitchFamily="34" charset="-128"/>
              </a:rPr>
              <a:t>Review your assessment and update if necessary.</a:t>
            </a:r>
          </a:p>
          <a:p>
            <a:endParaRPr lang="en-US" dirty="0"/>
          </a:p>
        </p:txBody>
      </p:sp>
      <p:pic>
        <p:nvPicPr>
          <p:cNvPr id="5" name="Picture 4">
            <a:extLst>
              <a:ext uri="{FF2B5EF4-FFF2-40B4-BE49-F238E27FC236}">
                <a16:creationId xmlns:a16="http://schemas.microsoft.com/office/drawing/2014/main" id="{5F7C106F-8680-8545-8B83-11548E0E3B81}"/>
              </a:ext>
            </a:extLst>
          </p:cNvPr>
          <p:cNvPicPr/>
          <p:nvPr/>
        </p:nvPicPr>
        <p:blipFill>
          <a:blip r:embed="rId2">
            <a:extLst>
              <a:ext uri="{28A0092B-C50C-407E-A947-70E740481C1C}">
                <a14:useLocalDpi xmlns:a14="http://schemas.microsoft.com/office/drawing/2010/main" val="0"/>
              </a:ext>
            </a:extLst>
          </a:blip>
          <a:stretch>
            <a:fillRect/>
          </a:stretch>
        </p:blipFill>
        <p:spPr>
          <a:xfrm>
            <a:off x="6660232" y="2750502"/>
            <a:ext cx="1850390" cy="138493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ea typeface="ＭＳ Ｐゴシック" pitchFamily="-105" charset="-128"/>
                <a:cs typeface="ＭＳ Ｐゴシック" pitchFamily="-105" charset="-128"/>
              </a:rPr>
              <a:t>Hazards</a:t>
            </a:r>
          </a:p>
        </p:txBody>
      </p:sp>
      <p:sp>
        <p:nvSpPr>
          <p:cNvPr id="5123" name="Content Placeholder 2"/>
          <p:cNvSpPr>
            <a:spLocks noGrp="1"/>
          </p:cNvSpPr>
          <p:nvPr>
            <p:ph sz="quarter" idx="10"/>
          </p:nvPr>
        </p:nvSpPr>
        <p:spPr>
          <a:xfrm>
            <a:off x="457200" y="1512000"/>
            <a:ext cx="8229600" cy="4248000"/>
          </a:xfrm>
        </p:spPr>
        <p:txBody>
          <a:bodyPr/>
          <a:lstStyle/>
          <a:p>
            <a:pPr>
              <a:lnSpc>
                <a:spcPct val="100000"/>
              </a:lnSpc>
              <a:defRPr/>
            </a:pPr>
            <a:r>
              <a:rPr lang="en-GB" b="1" dirty="0">
                <a:ea typeface="ＭＳ Ｐゴシック" pitchFamily="34" charset="-128"/>
              </a:rPr>
              <a:t>Common hazards on construction sites </a:t>
            </a:r>
          </a:p>
          <a:p>
            <a:pPr marL="285750" indent="-285750">
              <a:lnSpc>
                <a:spcPct val="100000"/>
              </a:lnSpc>
              <a:buClr>
                <a:srgbClr val="0077E3"/>
              </a:buClr>
              <a:buFont typeface="Arial" pitchFamily="34" charset="0"/>
              <a:buChar char="•"/>
              <a:defRPr/>
            </a:pPr>
            <a:r>
              <a:rPr lang="en-GB" dirty="0"/>
              <a:t>Faults in equipment and tools</a:t>
            </a:r>
          </a:p>
          <a:p>
            <a:pPr marL="285750" indent="-285750">
              <a:lnSpc>
                <a:spcPct val="100000"/>
              </a:lnSpc>
              <a:buClr>
                <a:srgbClr val="0077E3"/>
              </a:buClr>
              <a:buFont typeface="Arial" pitchFamily="34" charset="0"/>
              <a:buChar char="•"/>
              <a:defRPr/>
            </a:pPr>
            <a:r>
              <a:rPr lang="en-GB" dirty="0"/>
              <a:t>Stored substances</a:t>
            </a:r>
          </a:p>
          <a:p>
            <a:pPr marL="285750" indent="-285750">
              <a:lnSpc>
                <a:spcPct val="100000"/>
              </a:lnSpc>
              <a:buClr>
                <a:srgbClr val="0077E3"/>
              </a:buClr>
              <a:buFont typeface="Arial" pitchFamily="34" charset="0"/>
              <a:buChar char="•"/>
              <a:defRPr/>
            </a:pPr>
            <a:r>
              <a:rPr lang="en-GB" dirty="0"/>
              <a:t>Dangerously stacked materials</a:t>
            </a:r>
          </a:p>
          <a:p>
            <a:pPr marL="285750" indent="-285750">
              <a:lnSpc>
                <a:spcPct val="100000"/>
              </a:lnSpc>
              <a:buClr>
                <a:srgbClr val="0077E3"/>
              </a:buClr>
              <a:buFont typeface="Arial" pitchFamily="34" charset="0"/>
              <a:buChar char="•"/>
              <a:defRPr/>
            </a:pPr>
            <a:r>
              <a:rPr lang="en-GB" dirty="0"/>
              <a:t>Materials obstructing safe access, or simply a lack of site safety</a:t>
            </a:r>
          </a:p>
          <a:p>
            <a:pPr marL="285750" indent="-285750">
              <a:lnSpc>
                <a:spcPct val="100000"/>
              </a:lnSpc>
              <a:buClr>
                <a:srgbClr val="0077E3"/>
              </a:buClr>
              <a:buFont typeface="Arial" pitchFamily="34" charset="0"/>
              <a:buChar char="•"/>
              <a:defRPr/>
            </a:pPr>
            <a:r>
              <a:rPr lang="en-GB" dirty="0">
                <a:ea typeface="ＭＳ Ｐゴシック" pitchFamily="34" charset="-128"/>
              </a:rPr>
              <a:t>Falls </a:t>
            </a:r>
          </a:p>
          <a:p>
            <a:pPr marL="285750" indent="-285750">
              <a:lnSpc>
                <a:spcPct val="100000"/>
              </a:lnSpc>
              <a:buClr>
                <a:srgbClr val="0077E3"/>
              </a:buClr>
              <a:buFont typeface="Arial" pitchFamily="34" charset="0"/>
              <a:buChar char="•"/>
              <a:defRPr/>
            </a:pPr>
            <a:r>
              <a:rPr lang="en-GB" dirty="0">
                <a:ea typeface="ＭＳ Ｐゴシック" pitchFamily="34" charset="-128"/>
              </a:rPr>
              <a:t>Falling objects </a:t>
            </a:r>
          </a:p>
          <a:p>
            <a:pPr marL="285750" indent="-285750">
              <a:lnSpc>
                <a:spcPct val="100000"/>
              </a:lnSpc>
              <a:buClr>
                <a:srgbClr val="0077E3"/>
              </a:buClr>
              <a:buFont typeface="Arial" pitchFamily="34" charset="0"/>
              <a:buChar char="•"/>
              <a:defRPr/>
            </a:pPr>
            <a:r>
              <a:rPr lang="en-GB" dirty="0">
                <a:ea typeface="ＭＳ Ｐゴシック" pitchFamily="34" charset="-128"/>
              </a:rPr>
              <a:t>Electricity </a:t>
            </a:r>
          </a:p>
          <a:p>
            <a:pPr lvl="3">
              <a:defRPr/>
            </a:pPr>
            <a:endParaRPr lang="en-US" dirty="0"/>
          </a:p>
          <a:p>
            <a:pPr marL="0" indent="0"/>
            <a:endParaRPr lang="en-US" dirty="0">
              <a:ea typeface="ＭＳ Ｐゴシック" pitchFamily="-105" charset="-128"/>
              <a:cs typeface="ＭＳ Ｐゴシック" pitchFamily="-105"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34" charset="-128"/>
              </a:rPr>
              <a:t>Method statements – safe systems of work</a:t>
            </a:r>
            <a:endParaRPr lang="en-US" b="0" dirty="0"/>
          </a:p>
        </p:txBody>
      </p:sp>
      <p:sp>
        <p:nvSpPr>
          <p:cNvPr id="3" name="Content Placeholder 2"/>
          <p:cNvSpPr>
            <a:spLocks noGrp="1"/>
          </p:cNvSpPr>
          <p:nvPr>
            <p:ph sz="quarter" idx="10"/>
          </p:nvPr>
        </p:nvSpPr>
        <p:spPr>
          <a:xfrm>
            <a:off x="457200" y="1512000"/>
            <a:ext cx="8363272" cy="4248000"/>
          </a:xfrm>
        </p:spPr>
        <p:txBody>
          <a:bodyPr/>
          <a:lstStyle/>
          <a:p>
            <a:r>
              <a:rPr lang="en-GB" sz="1500" dirty="0"/>
              <a:t>A method statement is a useful way of recording the hazards involved in a specific work task and communicating the risk and precautions required to all those involved in the work.</a:t>
            </a:r>
          </a:p>
          <a:p>
            <a:pPr>
              <a:lnSpc>
                <a:spcPct val="100000"/>
              </a:lnSpc>
              <a:defRPr/>
            </a:pPr>
            <a:r>
              <a:rPr lang="en-GB" sz="1500" b="1" dirty="0"/>
              <a:t>Key points </a:t>
            </a:r>
          </a:p>
          <a:p>
            <a:pPr marL="285750" indent="-285750">
              <a:lnSpc>
                <a:spcPct val="100000"/>
              </a:lnSpc>
              <a:buClr>
                <a:srgbClr val="0077E3"/>
              </a:buClr>
              <a:buFont typeface="Arial" pitchFamily="34" charset="0"/>
              <a:buChar char="•"/>
              <a:defRPr/>
            </a:pPr>
            <a:r>
              <a:rPr lang="en-GB" sz="1500" dirty="0"/>
              <a:t>The statement need be no longer than necessary to achieve these objectives effectively. </a:t>
            </a:r>
          </a:p>
          <a:p>
            <a:pPr marL="285750" indent="-285750">
              <a:lnSpc>
                <a:spcPct val="100000"/>
              </a:lnSpc>
              <a:buClr>
                <a:srgbClr val="0077E3"/>
              </a:buClr>
              <a:buFont typeface="Arial" pitchFamily="34" charset="0"/>
              <a:buChar char="•"/>
              <a:defRPr/>
            </a:pPr>
            <a:r>
              <a:rPr lang="en-GB" sz="1500" dirty="0"/>
              <a:t>The statement should be clear and illustrated by simple sketches where necessary. </a:t>
            </a:r>
          </a:p>
          <a:p>
            <a:pPr marL="285750" indent="-285750">
              <a:lnSpc>
                <a:spcPct val="100000"/>
              </a:lnSpc>
              <a:buClr>
                <a:srgbClr val="0077E3"/>
              </a:buClr>
              <a:buFont typeface="Arial" pitchFamily="34" charset="0"/>
              <a:buChar char="•"/>
              <a:defRPr/>
            </a:pPr>
            <a:r>
              <a:rPr lang="en-GB" sz="1500" dirty="0"/>
              <a:t>Avoid ambiguities or generalisations, which could lead to confusion. </a:t>
            </a:r>
          </a:p>
          <a:p>
            <a:pPr marL="285750" indent="-285750">
              <a:lnSpc>
                <a:spcPct val="100000"/>
              </a:lnSpc>
              <a:buClr>
                <a:srgbClr val="0077E3"/>
              </a:buClr>
              <a:buFont typeface="Arial" pitchFamily="34" charset="0"/>
              <a:buChar char="•"/>
              <a:defRPr/>
            </a:pPr>
            <a:r>
              <a:rPr lang="en-GB" sz="1500" dirty="0"/>
              <a:t>Statements are for the benefit of those carrying out the work and their immediate supervisors and should not be overcomplicated. </a:t>
            </a:r>
          </a:p>
          <a:p>
            <a:pPr marL="285750" indent="-285750">
              <a:lnSpc>
                <a:spcPct val="100000"/>
              </a:lnSpc>
              <a:buClr>
                <a:srgbClr val="0077E3"/>
              </a:buClr>
              <a:buFont typeface="Arial" pitchFamily="34" charset="0"/>
              <a:buChar char="•"/>
              <a:defRPr/>
            </a:pPr>
            <a:r>
              <a:rPr lang="en-GB" sz="1500" dirty="0"/>
              <a:t>Equipment needed for safe working must be clearly identified and available before work starts.</a:t>
            </a:r>
          </a:p>
          <a:p>
            <a:pPr marL="285750" indent="-285750">
              <a:lnSpc>
                <a:spcPct val="100000"/>
              </a:lnSpc>
              <a:buClr>
                <a:srgbClr val="0077E3"/>
              </a:buClr>
              <a:buFont typeface="Arial" pitchFamily="34" charset="0"/>
              <a:buChar char="•"/>
              <a:defRPr/>
            </a:pPr>
            <a:r>
              <a:rPr lang="en-GB" sz="1500" dirty="0"/>
              <a:t>Workers should know what to do if the work method needs to be changed.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Manual handling controls </a:t>
            </a:r>
          </a:p>
        </p:txBody>
      </p:sp>
      <p:sp>
        <p:nvSpPr>
          <p:cNvPr id="3" name="Content Placeholder 2"/>
          <p:cNvSpPr>
            <a:spLocks noGrp="1"/>
          </p:cNvSpPr>
          <p:nvPr>
            <p:ph sz="quarter" idx="10"/>
          </p:nvPr>
        </p:nvSpPr>
        <p:spPr/>
        <p:txBody>
          <a:bodyPr/>
          <a:lstStyle/>
          <a:p>
            <a:endParaRPr lang="en-US" dirty="0"/>
          </a:p>
          <a:p>
            <a:r>
              <a:rPr lang="en-US" dirty="0"/>
              <a:t>Elimination: eliminate manual lifting of heavy flags.</a:t>
            </a:r>
          </a:p>
          <a:p>
            <a:r>
              <a:rPr lang="en-US" dirty="0"/>
              <a:t>Total mechanical solution: ensure flags are always handled and laid mechanically ( e.g. with vacuum lifters and mechanical grabs). </a:t>
            </a:r>
          </a:p>
          <a:p>
            <a:r>
              <a:rPr lang="en-US" dirty="0"/>
              <a:t>This is the preferred solution for the majority of new builds and many refurbishment works.</a:t>
            </a:r>
          </a:p>
        </p:txBody>
      </p:sp>
      <p:pic>
        <p:nvPicPr>
          <p:cNvPr id="4" name="Picture 3"/>
          <p:cNvPicPr>
            <a:picLocks noChangeAspect="1"/>
          </p:cNvPicPr>
          <p:nvPr/>
        </p:nvPicPr>
        <p:blipFill>
          <a:blip r:embed="rId2"/>
          <a:stretch>
            <a:fillRect/>
          </a:stretch>
        </p:blipFill>
        <p:spPr>
          <a:xfrm>
            <a:off x="5724128" y="3789040"/>
            <a:ext cx="2049016" cy="2049016"/>
          </a:xfrm>
          <a:prstGeom prst="rect">
            <a:avLst/>
          </a:prstGeom>
          <a:ln>
            <a:noFill/>
          </a:ln>
          <a:effectLst>
            <a:softEdge rad="112500"/>
          </a:effectLst>
        </p:spPr>
      </p:pic>
    </p:spTree>
    <p:extLst>
      <p:ext uri="{BB962C8B-B14F-4D97-AF65-F5344CB8AC3E}">
        <p14:creationId xmlns:p14="http://schemas.microsoft.com/office/powerpoint/2010/main" val="1438738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Manual handling controls </a:t>
            </a:r>
          </a:p>
        </p:txBody>
      </p:sp>
      <p:sp>
        <p:nvSpPr>
          <p:cNvPr id="3" name="Content Placeholder 2"/>
          <p:cNvSpPr>
            <a:spLocks noGrp="1"/>
          </p:cNvSpPr>
          <p:nvPr>
            <p:ph sz="quarter" idx="10"/>
          </p:nvPr>
        </p:nvSpPr>
        <p:spPr>
          <a:xfrm>
            <a:off x="457200" y="1512000"/>
            <a:ext cx="7931224" cy="4248000"/>
          </a:xfrm>
        </p:spPr>
        <p:txBody>
          <a:bodyPr/>
          <a:lstStyle/>
          <a:p>
            <a:r>
              <a:rPr lang="en-US" dirty="0"/>
              <a:t>Partial mechanical solution: ensure that the maximum possible part of the process of handling flags is done mechanically ( e.g. using mechanical solutions to get the flags near to their final position such as off-loading using a hoist). </a:t>
            </a:r>
          </a:p>
          <a:p>
            <a:r>
              <a:rPr lang="en-US" dirty="0"/>
              <a:t>The risk from manual handling may be reduced by using smaller/lighter flags and/or block paving.</a:t>
            </a:r>
          </a:p>
          <a:p>
            <a:endParaRPr lang="en-US" dirty="0"/>
          </a:p>
        </p:txBody>
      </p:sp>
      <p:pic>
        <p:nvPicPr>
          <p:cNvPr id="4" name="Picture 3"/>
          <p:cNvPicPr>
            <a:picLocks noChangeAspect="1"/>
          </p:cNvPicPr>
          <p:nvPr/>
        </p:nvPicPr>
        <p:blipFill>
          <a:blip r:embed="rId2"/>
          <a:stretch>
            <a:fillRect/>
          </a:stretch>
        </p:blipFill>
        <p:spPr>
          <a:xfrm>
            <a:off x="5580112" y="3573017"/>
            <a:ext cx="1944216" cy="2448272"/>
          </a:xfrm>
          <a:prstGeom prst="rect">
            <a:avLst/>
          </a:prstGeom>
          <a:ln>
            <a:noFill/>
          </a:ln>
          <a:effectLst>
            <a:softEdge rad="112500"/>
          </a:effectLst>
        </p:spPr>
      </p:pic>
    </p:spTree>
    <p:extLst>
      <p:ext uri="{BB962C8B-B14F-4D97-AF65-F5344CB8AC3E}">
        <p14:creationId xmlns:p14="http://schemas.microsoft.com/office/powerpoint/2010/main" val="2436572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Manual handling controls </a:t>
            </a:r>
          </a:p>
        </p:txBody>
      </p:sp>
      <p:sp>
        <p:nvSpPr>
          <p:cNvPr id="3" name="Content Placeholder 2"/>
          <p:cNvSpPr>
            <a:spLocks noGrp="1"/>
          </p:cNvSpPr>
          <p:nvPr>
            <p:ph sz="quarter" idx="10"/>
          </p:nvPr>
        </p:nvSpPr>
        <p:spPr>
          <a:xfrm>
            <a:off x="457200" y="1512000"/>
            <a:ext cx="3754760" cy="4248000"/>
          </a:xfrm>
        </p:spPr>
        <p:txBody>
          <a:bodyPr/>
          <a:lstStyle/>
          <a:p>
            <a:r>
              <a:rPr lang="en-US" dirty="0"/>
              <a:t>Manual handling: in rare cases, where none of these solutions is possible, smaller areas of flags may be laid manually. </a:t>
            </a:r>
          </a:p>
          <a:p>
            <a:r>
              <a:rPr lang="en-US" dirty="0"/>
              <a:t>Workers should be trained in lifting safely: use kinetic lifting methods, always try to walk paving slabs.</a:t>
            </a:r>
          </a:p>
          <a:p>
            <a:r>
              <a:rPr lang="en-US" dirty="0"/>
              <a:t>The use of lighter weight flags, or devices which allow two people to share the lift, will further reduce the risk of injury.</a:t>
            </a:r>
          </a:p>
          <a:p>
            <a:endParaRPr lang="en-US" dirty="0"/>
          </a:p>
        </p:txBody>
      </p:sp>
      <p:pic>
        <p:nvPicPr>
          <p:cNvPr id="6" name="Picture 5" descr="A picture containing diagram&#10;&#10;Description automatically generated">
            <a:extLst>
              <a:ext uri="{FF2B5EF4-FFF2-40B4-BE49-F238E27FC236}">
                <a16:creationId xmlns:a16="http://schemas.microsoft.com/office/drawing/2014/main" id="{0DC7347B-BDCB-4993-9199-81E4FD5F8B82}"/>
              </a:ext>
            </a:extLst>
          </p:cNvPr>
          <p:cNvPicPr>
            <a:picLocks noChangeAspect="1"/>
          </p:cNvPicPr>
          <p:nvPr/>
        </p:nvPicPr>
        <p:blipFill rotWithShape="1">
          <a:blip r:embed="rId2"/>
          <a:srcRect l="9440" b="8163"/>
          <a:stretch/>
        </p:blipFill>
        <p:spPr>
          <a:xfrm>
            <a:off x="4402832" y="1661160"/>
            <a:ext cx="4283968" cy="3949679"/>
          </a:xfrm>
          <a:prstGeom prst="rect">
            <a:avLst/>
          </a:prstGeom>
        </p:spPr>
      </p:pic>
    </p:spTree>
    <p:extLst>
      <p:ext uri="{BB962C8B-B14F-4D97-AF65-F5344CB8AC3E}">
        <p14:creationId xmlns:p14="http://schemas.microsoft.com/office/powerpoint/2010/main" val="3557402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Housekeeping</a:t>
            </a:r>
          </a:p>
        </p:txBody>
      </p:sp>
      <p:sp>
        <p:nvSpPr>
          <p:cNvPr id="3" name="Content Placeholder 2"/>
          <p:cNvSpPr>
            <a:spLocks noGrp="1"/>
          </p:cNvSpPr>
          <p:nvPr>
            <p:ph sz="quarter" idx="10"/>
          </p:nvPr>
        </p:nvSpPr>
        <p:spPr>
          <a:xfrm>
            <a:off x="457200" y="1390588"/>
            <a:ext cx="8229600" cy="4558692"/>
          </a:xfrm>
        </p:spPr>
        <p:txBody>
          <a:bodyPr/>
          <a:lstStyle/>
          <a:p>
            <a:r>
              <a:rPr lang="en-US" dirty="0"/>
              <a:t>Housekeeping is a major issue for safety in the workplace. Daily trips, slips, falls and cuts result from poor housekeeping. Slips and trips are the most common cause of major injuries at work: 95% of major slips result in broken bones and they can be the initial cause for other accidents, such as a fall from height. Slips and trips are responsible for, on average:</a:t>
            </a:r>
          </a:p>
          <a:p>
            <a:r>
              <a:rPr lang="en-US">
                <a:solidFill>
                  <a:srgbClr val="0077E3"/>
                </a:solidFill>
              </a:rPr>
              <a:t>• </a:t>
            </a:r>
            <a:r>
              <a:rPr lang="en-US" dirty="0">
                <a:solidFill>
                  <a:srgbClr val="0077E3"/>
                </a:solidFill>
              </a:rPr>
              <a:t> </a:t>
            </a:r>
            <a:r>
              <a:rPr lang="en-US"/>
              <a:t>over </a:t>
            </a:r>
            <a:r>
              <a:rPr lang="en-US" dirty="0"/>
              <a:t>a third of all reported major injuries</a:t>
            </a:r>
            <a:br>
              <a:rPr lang="en-US"/>
            </a:br>
            <a:r>
              <a:rPr lang="en-US">
                <a:solidFill>
                  <a:srgbClr val="0077E3"/>
                </a:solidFill>
              </a:rPr>
              <a:t>• </a:t>
            </a:r>
            <a:r>
              <a:rPr lang="en-US" dirty="0">
                <a:solidFill>
                  <a:srgbClr val="0077E3"/>
                </a:solidFill>
              </a:rPr>
              <a:t> </a:t>
            </a:r>
            <a:r>
              <a:rPr lang="en-US"/>
              <a:t>20</a:t>
            </a:r>
            <a:r>
              <a:rPr lang="en-US" dirty="0"/>
              <a:t>% of over-3-day injuries to employees </a:t>
            </a:r>
            <a:br>
              <a:rPr lang="en-US"/>
            </a:br>
            <a:r>
              <a:rPr lang="en-US">
                <a:solidFill>
                  <a:srgbClr val="0077E3"/>
                </a:solidFill>
              </a:rPr>
              <a:t>• </a:t>
            </a:r>
            <a:r>
              <a:rPr lang="en-US" dirty="0">
                <a:solidFill>
                  <a:srgbClr val="0077E3"/>
                </a:solidFill>
              </a:rPr>
              <a:t> </a:t>
            </a:r>
            <a:r>
              <a:rPr lang="en-US"/>
              <a:t>2 </a:t>
            </a:r>
            <a:r>
              <a:rPr lang="en-US" dirty="0"/>
              <a:t>fatalities per year </a:t>
            </a:r>
            <a:br>
              <a:rPr lang="en-US"/>
            </a:br>
            <a:r>
              <a:rPr lang="en-US">
                <a:solidFill>
                  <a:srgbClr val="0077E3"/>
                </a:solidFill>
              </a:rPr>
              <a:t>• </a:t>
            </a:r>
            <a:r>
              <a:rPr lang="en-US" dirty="0">
                <a:solidFill>
                  <a:srgbClr val="0077E3"/>
                </a:solidFill>
              </a:rPr>
              <a:t> </a:t>
            </a:r>
            <a:r>
              <a:rPr lang="en-US"/>
              <a:t>50</a:t>
            </a:r>
            <a:r>
              <a:rPr lang="en-US" dirty="0"/>
              <a:t>% of all reported accidents to members of the public </a:t>
            </a:r>
            <a:r>
              <a:rPr lang="en-US"/>
              <a:t>that happen in  workplaces </a:t>
            </a:r>
            <a:br>
              <a:rPr lang="en-US"/>
            </a:br>
            <a:r>
              <a:rPr lang="en-US">
                <a:solidFill>
                  <a:srgbClr val="0077E3"/>
                </a:solidFill>
              </a:rPr>
              <a:t>• </a:t>
            </a:r>
            <a:r>
              <a:rPr lang="en-US" dirty="0">
                <a:solidFill>
                  <a:srgbClr val="0077E3"/>
                </a:solidFill>
              </a:rPr>
              <a:t> </a:t>
            </a:r>
            <a:r>
              <a:rPr lang="en-US"/>
              <a:t>enormous </a:t>
            </a:r>
            <a:r>
              <a:rPr lang="en-US" dirty="0"/>
              <a:t>cost to employers and the health service</a:t>
            </a:r>
            <a:br>
              <a:rPr lang="en-US"/>
            </a:br>
            <a:r>
              <a:rPr lang="en-US">
                <a:solidFill>
                  <a:srgbClr val="0077E3"/>
                </a:solidFill>
              </a:rPr>
              <a:t>• </a:t>
            </a:r>
            <a:r>
              <a:rPr lang="en-US" dirty="0">
                <a:solidFill>
                  <a:srgbClr val="0077E3"/>
                </a:solidFill>
              </a:rPr>
              <a:t> </a:t>
            </a:r>
            <a:r>
              <a:rPr lang="en-US"/>
              <a:t>incalculable </a:t>
            </a:r>
            <a:r>
              <a:rPr lang="en-US" dirty="0"/>
              <a:t>human cost.</a:t>
            </a:r>
            <a:br>
              <a:rPr lang="en-US" dirty="0"/>
            </a:br>
            <a:r>
              <a:rPr lang="en-US" dirty="0">
                <a:hlinkClick r:id="rId2"/>
              </a:rPr>
              <a:t>https://www.hse.gov.uk/slips/introduction.htm</a:t>
            </a:r>
            <a:r>
              <a:rPr lang="en-US" dirty="0"/>
              <a:t> </a:t>
            </a:r>
          </a:p>
          <a:p>
            <a:endParaRPr lang="en-US" dirty="0"/>
          </a:p>
        </p:txBody>
      </p:sp>
    </p:spTree>
    <p:extLst>
      <p:ext uri="{BB962C8B-B14F-4D97-AF65-F5344CB8AC3E}">
        <p14:creationId xmlns:p14="http://schemas.microsoft.com/office/powerpoint/2010/main" val="38412177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1851</TotalTime>
  <Words>1347</Words>
  <Application>Microsoft Office PowerPoint</Application>
  <PresentationFormat>On-screen Show (4:3)</PresentationFormat>
  <Paragraphs>95</Paragraphs>
  <Slides>19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1: Safety planning and preparation </vt:lpstr>
      <vt:lpstr>Before work begins</vt:lpstr>
      <vt:lpstr>Risk assessments</vt:lpstr>
      <vt:lpstr>Hazards</vt:lpstr>
      <vt:lpstr>Method statements – safe systems of work</vt:lpstr>
      <vt:lpstr>Manual handling controls </vt:lpstr>
      <vt:lpstr>Manual handling controls </vt:lpstr>
      <vt:lpstr>Manual handling controls </vt:lpstr>
      <vt:lpstr>Housekeeping</vt:lpstr>
      <vt:lpstr>Housekeeping</vt:lpstr>
      <vt:lpstr>Personal protective equipment (PPE)</vt:lpstr>
      <vt:lpstr>The hazards and types of PPE </vt:lpstr>
      <vt:lpstr>The hazards and types of PPE </vt:lpstr>
      <vt:lpstr>The hazards and types of PPE </vt:lpstr>
      <vt:lpstr>The hazards and types of PPE </vt:lpstr>
      <vt:lpstr>The hazards and types of PPE </vt:lpstr>
      <vt:lpstr>The hazards and types of PPE </vt:lpstr>
      <vt:lpstr>The hazards and types of PPE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158</cp:revision>
  <dcterms:created xsi:type="dcterms:W3CDTF">2013-05-28T00:38:54Z</dcterms:created>
  <dcterms:modified xsi:type="dcterms:W3CDTF">2021-06-08T08:05:03Z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