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273" r:id="rId6"/>
    <p:sldId id="306" r:id="rId7"/>
    <p:sldId id="270" r:id="rId8"/>
    <p:sldId id="269" r:id="rId9"/>
    <p:sldId id="307" r:id="rId10"/>
    <p:sldId id="308" r:id="rId11"/>
    <p:sldId id="309" r:id="rId12"/>
    <p:sldId id="310" r:id="rId13"/>
    <p:sldId id="311" r:id="rId14"/>
    <p:sldId id="279" r:id="rId15"/>
    <p:sldId id="280" r:id="rId16"/>
    <p:sldId id="313" r:id="rId17"/>
    <p:sldId id="282" r:id="rId18"/>
    <p:sldId id="26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9189A-D92F-2C40-AE61-4AC2F7C53274}" v="40" dt="2020-08-16T16:11:43.4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667"/>
    <p:restoredTop sz="93172" autoAdjust="0"/>
  </p:normalViewPr>
  <p:slideViewPr>
    <p:cSldViewPr showGuides="1">
      <p:cViewPr varScale="1">
        <p:scale>
          <a:sx n="57" d="100"/>
          <a:sy n="57" d="100"/>
        </p:scale>
        <p:origin x="1134"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6D28E72B-D4A5-FA4F-8ED2-D1A2645FDF48}"/>
              </a:ext>
            </a:extLst>
          </p:cNvPr>
          <p:cNvSpPr>
            <a:spLocks noGrp="1" noRot="1" noChangeAspect="1" noTextEdit="1"/>
          </p:cNvSpPr>
          <p:nvPr>
            <p:ph type="sldImg"/>
          </p:nvPr>
        </p:nvSpPr>
        <p:spPr>
          <a:ln/>
        </p:spPr>
      </p:sp>
      <p:sp>
        <p:nvSpPr>
          <p:cNvPr id="23555" name="Notes Placeholder 2">
            <a:extLst>
              <a:ext uri="{FF2B5EF4-FFF2-40B4-BE49-F238E27FC236}">
                <a16:creationId xmlns:a16="http://schemas.microsoft.com/office/drawing/2014/main" id="{A1C17E26-F0E4-554A-8483-669BEC2ADC3C}"/>
              </a:ext>
            </a:extLst>
          </p:cNvPr>
          <p:cNvSpPr>
            <a:spLocks noGrp="1"/>
          </p:cNvSpPr>
          <p:nvPr>
            <p:ph type="body" idx="1"/>
          </p:nvPr>
        </p:nvSpPr>
        <p:spPr>
          <a:noFill/>
        </p:spPr>
        <p:txBody>
          <a:bodyPr/>
          <a:lstStyle/>
          <a:p>
            <a:endParaRPr lang="en-US" altLang="en-US">
              <a:latin typeface="Arial" panose="020B0604020202020204" pitchFamily="34" charset="0"/>
            </a:endParaRPr>
          </a:p>
        </p:txBody>
      </p:sp>
      <p:sp>
        <p:nvSpPr>
          <p:cNvPr id="23556" name="Slide Number Placeholder 3">
            <a:extLst>
              <a:ext uri="{FF2B5EF4-FFF2-40B4-BE49-F238E27FC236}">
                <a16:creationId xmlns:a16="http://schemas.microsoft.com/office/drawing/2014/main" id="{B6AC50B2-6DBB-1E4D-960B-42B135489C42}"/>
              </a:ext>
            </a:extLst>
          </p:cNvPr>
          <p:cNvSpPr>
            <a:spLocks noGrp="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7193E14B-8439-CD4F-A589-AA1E4814F88E}" type="slidenum">
              <a:rPr lang="en-GB" altLang="en-US" sz="1200"/>
              <a:pPr eaLnBrk="1" hangingPunct="1"/>
              <a:t>10</a:t>
            </a:fld>
            <a:endParaRPr lang="en-GB" altLang="en-US" sz="1200"/>
          </a:p>
        </p:txBody>
      </p:sp>
    </p:spTree>
    <p:extLst>
      <p:ext uri="{BB962C8B-B14F-4D97-AF65-F5344CB8AC3E}">
        <p14:creationId xmlns:p14="http://schemas.microsoft.com/office/powerpoint/2010/main" val="3111885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LkTre1zo85w" TargetMode="External"/><Relationship Id="rId2" Type="http://schemas.openxmlformats.org/officeDocument/2006/relationships/hyperlink" Target="http://www.youtube.com/watch?v=xUgiHghs8vs" TargetMode="External"/><Relationship Id="rId1" Type="http://schemas.openxmlformats.org/officeDocument/2006/relationships/slideLayout" Target="../slideLayouts/slideLayout2.xml"/><Relationship Id="rId4" Type="http://schemas.openxmlformats.org/officeDocument/2006/relationships/hyperlink" Target="http://www.youtube.com/watch?v=0eXXRhp0p3w"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16: Concrete finishing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BF1DD91B-09AF-7140-8A5C-62EEC70E0870}"/>
              </a:ext>
            </a:extLst>
          </p:cNvPr>
          <p:cNvSpPr>
            <a:spLocks noGrp="1" noChangeArrowheads="1"/>
          </p:cNvSpPr>
          <p:nvPr>
            <p:ph type="title"/>
          </p:nvPr>
        </p:nvSpPr>
        <p:spPr/>
        <p:txBody>
          <a:bodyPr/>
          <a:lstStyle/>
          <a:p>
            <a:pPr eaLnBrk="1" hangingPunct="1"/>
            <a:r>
              <a:rPr lang="en-US" altLang="en-US" dirty="0"/>
              <a:t>Finishing – polished </a:t>
            </a:r>
          </a:p>
        </p:txBody>
      </p:sp>
      <p:sp>
        <p:nvSpPr>
          <p:cNvPr id="14339" name="Rectangle 8">
            <a:extLst>
              <a:ext uri="{FF2B5EF4-FFF2-40B4-BE49-F238E27FC236}">
                <a16:creationId xmlns:a16="http://schemas.microsoft.com/office/drawing/2014/main" id="{F6CDEEA5-BD5F-9349-AC4F-2E85EDE00BC3}"/>
              </a:ext>
            </a:extLst>
          </p:cNvPr>
          <p:cNvSpPr>
            <a:spLocks noGrp="1" noChangeArrowheads="1"/>
          </p:cNvSpPr>
          <p:nvPr>
            <p:ph type="body" idx="1"/>
          </p:nvPr>
        </p:nvSpPr>
        <p:spPr/>
        <p:txBody>
          <a:bodyPr/>
          <a:lstStyle/>
          <a:p>
            <a:pPr marL="0" indent="0" eaLnBrk="1" hangingPunct="1">
              <a:buFontTx/>
              <a:buNone/>
            </a:pPr>
            <a:r>
              <a:rPr lang="en-GB" altLang="en-US" sz="1800" dirty="0"/>
              <a:t>Concrete can be polished by grinding to varying degrees of smoothness, from matt to high gloss. The latter can have the appearance of marble or polished granite. The polishing of small components is generally carried out with hand-held tools, but larger units are polished mechanically. Grinding away the outer 2 or 3mm will reveal the aggregate. The final finish depends on the fineness of the abrasive polishing heads and the number of times that they are passed over the concrete surface.</a:t>
            </a:r>
          </a:p>
          <a:p>
            <a:pPr marL="0" indent="0" eaLnBrk="1" hangingPunct="1">
              <a:buFontTx/>
              <a:buNone/>
            </a:pPr>
            <a:r>
              <a:rPr lang="en-GB" altLang="en-US" sz="1800" dirty="0"/>
              <a:t>The final process involved in internal polished concrete is the application of a surface sealer to give a durable, longwearing protective coating. Sealants can take the form of wax, solvent or water (acrylic) based products, all of which can be clear or coloured.</a:t>
            </a:r>
            <a:endParaRPr lang="en-US" altLang="en-US" sz="1800" dirty="0"/>
          </a:p>
        </p:txBody>
      </p:sp>
    </p:spTree>
    <p:extLst>
      <p:ext uri="{BB962C8B-B14F-4D97-AF65-F5344CB8AC3E}">
        <p14:creationId xmlns:p14="http://schemas.microsoft.com/office/powerpoint/2010/main" val="1296520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1BF4F138-1EC6-BE4A-AA72-D693EE57DFBD}"/>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en-US" altLang="en-US" sz="2000" dirty="0"/>
              <a:t>There are various other finishes. </a:t>
            </a:r>
            <a:r>
              <a:rPr lang="en-US" altLang="en-US" dirty="0"/>
              <a:t>H</a:t>
            </a:r>
            <a:r>
              <a:rPr lang="en-US" altLang="en-US" sz="2000" dirty="0"/>
              <a:t>ere are just a few more examples:</a:t>
            </a:r>
          </a:p>
          <a:p>
            <a:pPr marL="0" indent="0" algn="ctr" eaLnBrk="1" hangingPunct="1">
              <a:buFontTx/>
              <a:buNone/>
            </a:pPr>
            <a:r>
              <a:rPr lang="en-US" altLang="en-US" sz="2000" b="1" dirty="0">
                <a:solidFill>
                  <a:srgbClr val="0077E3"/>
                </a:solidFill>
              </a:rPr>
              <a:t>Exposed aggregate</a:t>
            </a:r>
          </a:p>
          <a:p>
            <a:pPr marL="0" indent="0" eaLnBrk="1" hangingPunct="1">
              <a:buFontTx/>
              <a:buNone/>
            </a:pPr>
            <a:endParaRPr lang="en-US" altLang="en-US" sz="2000" dirty="0"/>
          </a:p>
          <a:p>
            <a:pPr marL="0" indent="0" eaLnBrk="1" hangingPunct="1">
              <a:buFontTx/>
              <a:buNone/>
            </a:pPr>
            <a:endParaRPr lang="en-US" altLang="en-US" sz="2000" dirty="0"/>
          </a:p>
        </p:txBody>
      </p:sp>
      <p:sp>
        <p:nvSpPr>
          <p:cNvPr id="16388" name="Rectangle 7">
            <a:extLst>
              <a:ext uri="{FF2B5EF4-FFF2-40B4-BE49-F238E27FC236}">
                <a16:creationId xmlns:a16="http://schemas.microsoft.com/office/drawing/2014/main" id="{A1EE1262-98C3-8E49-986F-BBE74C58D299}"/>
              </a:ext>
            </a:extLst>
          </p:cNvPr>
          <p:cNvSpPr>
            <a:spLocks noGrp="1" noChangeArrowheads="1"/>
          </p:cNvSpPr>
          <p:nvPr>
            <p:ph type="title"/>
          </p:nvPr>
        </p:nvSpPr>
        <p:spPr/>
        <p:txBody>
          <a:bodyPr/>
          <a:lstStyle/>
          <a:p>
            <a:pPr eaLnBrk="1" hangingPunct="1"/>
            <a:r>
              <a:rPr lang="en-US" altLang="en-US"/>
              <a:t>Finishes </a:t>
            </a:r>
          </a:p>
        </p:txBody>
      </p:sp>
      <p:pic>
        <p:nvPicPr>
          <p:cNvPr id="2" name="Picture 1">
            <a:extLst>
              <a:ext uri="{FF2B5EF4-FFF2-40B4-BE49-F238E27FC236}">
                <a16:creationId xmlns:a16="http://schemas.microsoft.com/office/drawing/2014/main" id="{F51F81E7-49C8-F14F-B9BA-67AB662DA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596" y="2708920"/>
            <a:ext cx="3192016" cy="2394012"/>
          </a:xfrm>
          <a:prstGeom prst="rect">
            <a:avLst/>
          </a:prstGeom>
          <a:ln>
            <a:noFill/>
          </a:ln>
          <a:effectLst>
            <a:softEdge rad="112500"/>
          </a:effectLst>
        </p:spPr>
      </p:pic>
      <p:pic>
        <p:nvPicPr>
          <p:cNvPr id="3" name="Picture 2">
            <a:extLst>
              <a:ext uri="{FF2B5EF4-FFF2-40B4-BE49-F238E27FC236}">
                <a16:creationId xmlns:a16="http://schemas.microsoft.com/office/drawing/2014/main" id="{61EFD359-409A-884A-B686-CD1C97F8D4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708920"/>
            <a:ext cx="3324200" cy="2493150"/>
          </a:xfrm>
          <a:prstGeom prst="rect">
            <a:avLst/>
          </a:prstGeom>
          <a:ln>
            <a:noFill/>
          </a:ln>
          <a:effectLst>
            <a:softEdge rad="112500"/>
          </a:effectLst>
        </p:spPr>
      </p:pic>
    </p:spTree>
    <p:extLst>
      <p:ext uri="{BB962C8B-B14F-4D97-AF65-F5344CB8AC3E}">
        <p14:creationId xmlns:p14="http://schemas.microsoft.com/office/powerpoint/2010/main" val="254515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a:extLst>
              <a:ext uri="{FF2B5EF4-FFF2-40B4-BE49-F238E27FC236}">
                <a16:creationId xmlns:a16="http://schemas.microsoft.com/office/drawing/2014/main" id="{2F22FD3D-A948-C34B-B305-98690894716A}"/>
              </a:ext>
            </a:extLst>
          </p:cNvPr>
          <p:cNvSpPr>
            <a:spLocks noGrp="1" noChangeArrowheads="1"/>
          </p:cNvSpPr>
          <p:nvPr>
            <p:ph type="body" idx="1"/>
          </p:nvPr>
        </p:nvSpPr>
        <p:spPr>
          <a:xfrm>
            <a:off x="457200" y="1557338"/>
            <a:ext cx="8229600" cy="4967287"/>
          </a:xfrm>
        </p:spPr>
        <p:txBody>
          <a:bodyPr/>
          <a:lstStyle/>
          <a:p>
            <a:pPr marL="0" indent="0" algn="ctr" eaLnBrk="1" hangingPunct="1">
              <a:buFontTx/>
              <a:buNone/>
            </a:pPr>
            <a:endParaRPr lang="en-US" altLang="en-US" sz="2000" b="1" dirty="0">
              <a:solidFill>
                <a:srgbClr val="0077E3"/>
              </a:solidFill>
            </a:endParaRPr>
          </a:p>
          <a:p>
            <a:pPr marL="0" indent="0" algn="ctr" eaLnBrk="1" hangingPunct="1">
              <a:buFontTx/>
              <a:buNone/>
            </a:pPr>
            <a:r>
              <a:rPr lang="en-US" altLang="en-US" sz="2000" b="1" dirty="0">
                <a:solidFill>
                  <a:srgbClr val="0077E3"/>
                </a:solidFill>
              </a:rPr>
              <a:t>Sand blasted </a:t>
            </a:r>
          </a:p>
          <a:p>
            <a:pPr marL="0" indent="0" eaLnBrk="1" hangingPunct="1">
              <a:buFontTx/>
              <a:buNone/>
            </a:pPr>
            <a:endParaRPr lang="en-US" altLang="en-US" sz="2000" dirty="0"/>
          </a:p>
          <a:p>
            <a:pPr marL="0" indent="0" eaLnBrk="1" hangingPunct="1">
              <a:buFontTx/>
              <a:buNone/>
            </a:pPr>
            <a:endParaRPr lang="en-US" altLang="en-US" sz="2000" dirty="0"/>
          </a:p>
        </p:txBody>
      </p:sp>
      <p:sp>
        <p:nvSpPr>
          <p:cNvPr id="17412" name="Rectangle 7">
            <a:extLst>
              <a:ext uri="{FF2B5EF4-FFF2-40B4-BE49-F238E27FC236}">
                <a16:creationId xmlns:a16="http://schemas.microsoft.com/office/drawing/2014/main" id="{85525E2A-277C-C445-B8D5-ED6713CC2BF9}"/>
              </a:ext>
            </a:extLst>
          </p:cNvPr>
          <p:cNvSpPr>
            <a:spLocks noGrp="1" noChangeArrowheads="1"/>
          </p:cNvSpPr>
          <p:nvPr>
            <p:ph type="title"/>
          </p:nvPr>
        </p:nvSpPr>
        <p:spPr/>
        <p:txBody>
          <a:bodyPr/>
          <a:lstStyle/>
          <a:p>
            <a:pPr eaLnBrk="1" hangingPunct="1"/>
            <a:r>
              <a:rPr lang="en-US" altLang="en-US"/>
              <a:t>Finishes </a:t>
            </a:r>
          </a:p>
        </p:txBody>
      </p:sp>
      <p:pic>
        <p:nvPicPr>
          <p:cNvPr id="2" name="Picture 1">
            <a:extLst>
              <a:ext uri="{FF2B5EF4-FFF2-40B4-BE49-F238E27FC236}">
                <a16:creationId xmlns:a16="http://schemas.microsoft.com/office/drawing/2014/main" id="{0F6B70C9-B138-704F-9589-DC1BB1116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577572"/>
            <a:ext cx="2723090" cy="2723090"/>
          </a:xfrm>
          <a:prstGeom prst="rect">
            <a:avLst/>
          </a:prstGeom>
          <a:ln>
            <a:noFill/>
          </a:ln>
          <a:effectLst>
            <a:softEdge rad="112500"/>
          </a:effectLst>
        </p:spPr>
      </p:pic>
      <p:pic>
        <p:nvPicPr>
          <p:cNvPr id="3" name="Picture 2">
            <a:extLst>
              <a:ext uri="{FF2B5EF4-FFF2-40B4-BE49-F238E27FC236}">
                <a16:creationId xmlns:a16="http://schemas.microsoft.com/office/drawing/2014/main" id="{91842251-6888-F74E-9EBB-C3FF9C3F8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2722" y="2548406"/>
            <a:ext cx="3828984" cy="2723090"/>
          </a:xfrm>
          <a:prstGeom prst="rect">
            <a:avLst/>
          </a:prstGeom>
          <a:ln>
            <a:noFill/>
          </a:ln>
          <a:effectLst>
            <a:softEdge rad="112500"/>
          </a:effectLst>
        </p:spPr>
      </p:pic>
    </p:spTree>
    <p:extLst>
      <p:ext uri="{BB962C8B-B14F-4D97-AF65-F5344CB8AC3E}">
        <p14:creationId xmlns:p14="http://schemas.microsoft.com/office/powerpoint/2010/main" val="596961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63447DD6-E688-AC4B-B128-81804747F5A0}"/>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en-US" altLang="en-US" sz="2000" dirty="0"/>
              <a:t>Other finishes include:</a:t>
            </a:r>
          </a:p>
          <a:p>
            <a:pPr marL="0" indent="0" algn="ctr" eaLnBrk="1" hangingPunct="1">
              <a:buFontTx/>
              <a:buNone/>
            </a:pPr>
            <a:r>
              <a:rPr lang="en-US" altLang="en-US" sz="2000" b="1" dirty="0">
                <a:solidFill>
                  <a:srgbClr val="0077E3"/>
                </a:solidFill>
              </a:rPr>
              <a:t>Patterned               Imprinted </a:t>
            </a:r>
          </a:p>
          <a:p>
            <a:pPr marL="0" indent="0" eaLnBrk="1" hangingPunct="1">
              <a:buFontTx/>
              <a:buNone/>
            </a:pPr>
            <a:endParaRPr lang="en-US" altLang="en-US" sz="2000" dirty="0"/>
          </a:p>
        </p:txBody>
      </p:sp>
      <p:sp>
        <p:nvSpPr>
          <p:cNvPr id="18436" name="Rectangle 7">
            <a:extLst>
              <a:ext uri="{FF2B5EF4-FFF2-40B4-BE49-F238E27FC236}">
                <a16:creationId xmlns:a16="http://schemas.microsoft.com/office/drawing/2014/main" id="{6022D175-1A77-B349-AC90-8EFC8E43D8BA}"/>
              </a:ext>
            </a:extLst>
          </p:cNvPr>
          <p:cNvSpPr>
            <a:spLocks noGrp="1" noChangeArrowheads="1"/>
          </p:cNvSpPr>
          <p:nvPr>
            <p:ph type="title"/>
          </p:nvPr>
        </p:nvSpPr>
        <p:spPr/>
        <p:txBody>
          <a:bodyPr/>
          <a:lstStyle/>
          <a:p>
            <a:pPr eaLnBrk="1" hangingPunct="1"/>
            <a:r>
              <a:rPr lang="en-US" altLang="en-US"/>
              <a:t>Finishes </a:t>
            </a:r>
          </a:p>
        </p:txBody>
      </p:sp>
      <p:pic>
        <p:nvPicPr>
          <p:cNvPr id="2" name="Picture 1">
            <a:extLst>
              <a:ext uri="{FF2B5EF4-FFF2-40B4-BE49-F238E27FC236}">
                <a16:creationId xmlns:a16="http://schemas.microsoft.com/office/drawing/2014/main" id="{465ABD02-5CF6-5C4A-BD83-E442B1439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2996952"/>
            <a:ext cx="3258157" cy="2448272"/>
          </a:xfrm>
          <a:prstGeom prst="rect">
            <a:avLst/>
          </a:prstGeom>
          <a:ln>
            <a:noFill/>
          </a:ln>
          <a:effectLst>
            <a:softEdge rad="112500"/>
          </a:effectLst>
        </p:spPr>
      </p:pic>
      <p:pic>
        <p:nvPicPr>
          <p:cNvPr id="3" name="Picture 2">
            <a:extLst>
              <a:ext uri="{FF2B5EF4-FFF2-40B4-BE49-F238E27FC236}">
                <a16:creationId xmlns:a16="http://schemas.microsoft.com/office/drawing/2014/main" id="{5D848B27-2852-9245-919C-3109D49FA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0883" y="3027045"/>
            <a:ext cx="3240360" cy="2418179"/>
          </a:xfrm>
          <a:prstGeom prst="rect">
            <a:avLst/>
          </a:prstGeom>
          <a:ln>
            <a:noFill/>
          </a:ln>
          <a:effectLst>
            <a:softEdge rad="112500"/>
          </a:effectLst>
        </p:spPr>
      </p:pic>
    </p:spTree>
    <p:extLst>
      <p:ext uri="{BB962C8B-B14F-4D97-AF65-F5344CB8AC3E}">
        <p14:creationId xmlns:p14="http://schemas.microsoft.com/office/powerpoint/2010/main" val="114766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60C2873F-D337-C44E-AD75-AA174F1E9A61}"/>
              </a:ext>
            </a:extLst>
          </p:cNvPr>
          <p:cNvSpPr>
            <a:spLocks noGrp="1" noChangeArrowheads="1"/>
          </p:cNvSpPr>
          <p:nvPr>
            <p:ph type="body" idx="1"/>
          </p:nvPr>
        </p:nvSpPr>
        <p:spPr>
          <a:xfrm>
            <a:off x="457200" y="1557338"/>
            <a:ext cx="8229600" cy="4967287"/>
          </a:xfrm>
        </p:spPr>
        <p:txBody>
          <a:bodyPr/>
          <a:lstStyle/>
          <a:p>
            <a:pPr marL="0" indent="0" eaLnBrk="1" hangingPunct="1">
              <a:buFontTx/>
              <a:buNone/>
            </a:pPr>
            <a:endParaRPr lang="en-US" altLang="en-US" sz="2000" dirty="0"/>
          </a:p>
          <a:p>
            <a:pPr eaLnBrk="1" hangingPunct="1"/>
            <a:r>
              <a:rPr lang="en-US" altLang="en-US" b="1" dirty="0">
                <a:solidFill>
                  <a:srgbClr val="0077E3"/>
                </a:solidFill>
              </a:rPr>
              <a:t>						</a:t>
            </a:r>
            <a:r>
              <a:rPr lang="en-US" altLang="en-US" dirty="0" err="1"/>
              <a:t>Stencilled</a:t>
            </a:r>
            <a:endParaRPr lang="en-US" altLang="en-US" sz="2000" dirty="0"/>
          </a:p>
        </p:txBody>
      </p:sp>
      <p:sp>
        <p:nvSpPr>
          <p:cNvPr id="19460" name="Rectangle 7">
            <a:extLst>
              <a:ext uri="{FF2B5EF4-FFF2-40B4-BE49-F238E27FC236}">
                <a16:creationId xmlns:a16="http://schemas.microsoft.com/office/drawing/2014/main" id="{82FCD08A-5717-C748-A65B-6DE0AF32961F}"/>
              </a:ext>
            </a:extLst>
          </p:cNvPr>
          <p:cNvSpPr>
            <a:spLocks noGrp="1" noChangeArrowheads="1"/>
          </p:cNvSpPr>
          <p:nvPr>
            <p:ph type="title"/>
          </p:nvPr>
        </p:nvSpPr>
        <p:spPr/>
        <p:txBody>
          <a:bodyPr/>
          <a:lstStyle/>
          <a:p>
            <a:pPr eaLnBrk="1" hangingPunct="1"/>
            <a:r>
              <a:rPr lang="en-US" altLang="en-US" dirty="0"/>
              <a:t>Finishing tools and stencils</a:t>
            </a:r>
          </a:p>
        </p:txBody>
      </p:sp>
      <p:pic>
        <p:nvPicPr>
          <p:cNvPr id="19461" name="Picture 1">
            <a:extLst>
              <a:ext uri="{FF2B5EF4-FFF2-40B4-BE49-F238E27FC236}">
                <a16:creationId xmlns:a16="http://schemas.microsoft.com/office/drawing/2014/main" id="{46C5F8FA-114B-A046-BB00-4ABF018B66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97614" y="2942951"/>
            <a:ext cx="2528483"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F5BA2C3-0636-C942-941A-765D05C00F7C}"/>
              </a:ext>
            </a:extLst>
          </p:cNvPr>
          <p:cNvSpPr txBox="1"/>
          <p:nvPr/>
        </p:nvSpPr>
        <p:spPr>
          <a:xfrm>
            <a:off x="275462" y="1969078"/>
            <a:ext cx="3502882" cy="400110"/>
          </a:xfrm>
          <a:prstGeom prst="rect">
            <a:avLst/>
          </a:prstGeom>
          <a:noFill/>
        </p:spPr>
        <p:txBody>
          <a:bodyPr wrap="none" rtlCol="0">
            <a:spAutoFit/>
          </a:bodyPr>
          <a:lstStyle/>
          <a:p>
            <a:r>
              <a:rPr lang="en-US" dirty="0"/>
              <a:t>Crimper or brass indent roller</a:t>
            </a:r>
          </a:p>
        </p:txBody>
      </p:sp>
      <p:pic>
        <p:nvPicPr>
          <p:cNvPr id="8" name="Picture 7">
            <a:extLst>
              <a:ext uri="{FF2B5EF4-FFF2-40B4-BE49-F238E27FC236}">
                <a16:creationId xmlns:a16="http://schemas.microsoft.com/office/drawing/2014/main" id="{B28AD130-C67E-414D-AB03-8F11925F99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619150"/>
            <a:ext cx="2650871" cy="2843662"/>
          </a:xfrm>
          <a:prstGeom prst="rect">
            <a:avLst/>
          </a:prstGeom>
          <a:ln>
            <a:noFill/>
          </a:ln>
          <a:effectLst>
            <a:softEdge rad="112500"/>
          </a:effectLst>
        </p:spPr>
      </p:pic>
    </p:spTree>
    <p:extLst>
      <p:ext uri="{BB962C8B-B14F-4D97-AF65-F5344CB8AC3E}">
        <p14:creationId xmlns:p14="http://schemas.microsoft.com/office/powerpoint/2010/main" val="496258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9BC12E33-1688-684C-AB2F-07E0FDE3BE96}"/>
              </a:ext>
            </a:extLst>
          </p:cNvPr>
          <p:cNvSpPr>
            <a:spLocks noGrp="1" noChangeArrowheads="1"/>
          </p:cNvSpPr>
          <p:nvPr>
            <p:ph type="title"/>
          </p:nvPr>
        </p:nvSpPr>
        <p:spPr/>
        <p:txBody>
          <a:bodyPr/>
          <a:lstStyle/>
          <a:p>
            <a:pPr eaLnBrk="1" hangingPunct="1"/>
            <a:r>
              <a:rPr lang="en-US" altLang="en-US" dirty="0"/>
              <a:t>Some examples of how it is done</a:t>
            </a:r>
          </a:p>
        </p:txBody>
      </p:sp>
      <p:sp>
        <p:nvSpPr>
          <p:cNvPr id="21507" name="Rectangle 6">
            <a:extLst>
              <a:ext uri="{FF2B5EF4-FFF2-40B4-BE49-F238E27FC236}">
                <a16:creationId xmlns:a16="http://schemas.microsoft.com/office/drawing/2014/main" id="{4CA04458-5D03-5B47-974E-DBB558E0DC96}"/>
              </a:ext>
            </a:extLst>
          </p:cNvPr>
          <p:cNvSpPr>
            <a:spLocks noGrp="1" noChangeArrowheads="1"/>
          </p:cNvSpPr>
          <p:nvPr>
            <p:ph type="body" idx="1"/>
          </p:nvPr>
        </p:nvSpPr>
        <p:spPr/>
        <p:txBody>
          <a:bodyPr/>
          <a:lstStyle/>
          <a:p>
            <a:pPr marL="0" indent="0" eaLnBrk="1" hangingPunct="1">
              <a:buFontTx/>
              <a:buNone/>
            </a:pPr>
            <a:endParaRPr lang="en-US" altLang="en-US" sz="2000" dirty="0"/>
          </a:p>
          <a:p>
            <a:pPr marL="0" indent="0" eaLnBrk="1" hangingPunct="1">
              <a:buFontTx/>
              <a:buNone/>
            </a:pPr>
            <a:r>
              <a:rPr lang="en-US" altLang="en-US" sz="2000" dirty="0"/>
              <a:t>Installing a concrete </a:t>
            </a:r>
            <a:r>
              <a:rPr lang="en-US" altLang="en-US" dirty="0"/>
              <a:t>d</a:t>
            </a:r>
            <a:r>
              <a:rPr lang="en-US" altLang="en-US" sz="2000" dirty="0"/>
              <a:t>rive (brush finish)</a:t>
            </a:r>
            <a:r>
              <a:rPr lang="en-US" altLang="en-US" sz="2000" dirty="0">
                <a:solidFill>
                  <a:schemeClr val="bg1"/>
                </a:solidFill>
              </a:rPr>
              <a:t> concrete drive </a:t>
            </a:r>
            <a:endParaRPr lang="en-US" altLang="en-US" sz="2000" dirty="0">
              <a:solidFill>
                <a:srgbClr val="009999"/>
              </a:solidFill>
              <a:hlinkClick r:id="rId2">
                <a:extLst>
                  <a:ext uri="{A12FA001-AC4F-418D-AE19-62706E023703}">
                    <ahyp:hlinkClr xmlns:ahyp="http://schemas.microsoft.com/office/drawing/2018/hyperlinkcolor" val="tx"/>
                  </a:ext>
                </a:extLst>
              </a:hlinkClick>
            </a:endParaRPr>
          </a:p>
          <a:p>
            <a:pPr marL="0" indent="0" eaLnBrk="1" hangingPunct="1">
              <a:buFontTx/>
              <a:buNone/>
            </a:pPr>
            <a:r>
              <a:rPr lang="en-US" altLang="en-US" sz="1600" dirty="0">
                <a:solidFill>
                  <a:srgbClr val="0077E3"/>
                </a:solidFill>
                <a:hlinkClick r:id="rId2">
                  <a:extLst>
                    <a:ext uri="{A12FA001-AC4F-418D-AE19-62706E023703}">
                      <ahyp:hlinkClr xmlns:ahyp="http://schemas.microsoft.com/office/drawing/2018/hyperlinkcolor" val="tx"/>
                    </a:ext>
                  </a:extLst>
                </a:hlinkClick>
              </a:rPr>
              <a:t>www.youtube.com/watch?v=xUgiHghs8vs</a:t>
            </a:r>
            <a:endParaRPr lang="en-US" altLang="en-US" sz="1600" dirty="0">
              <a:solidFill>
                <a:srgbClr val="0077E3"/>
              </a:solidFill>
            </a:endParaRPr>
          </a:p>
          <a:p>
            <a:pPr marL="0" indent="0" eaLnBrk="1" hangingPunct="1">
              <a:buFontTx/>
              <a:buNone/>
            </a:pPr>
            <a:r>
              <a:rPr lang="en-US" altLang="en-US" sz="2000" dirty="0"/>
              <a:t>Using a power trowel </a:t>
            </a:r>
          </a:p>
          <a:p>
            <a:pPr marL="0" indent="0" eaLnBrk="1" hangingPunct="1">
              <a:buFontTx/>
              <a:buNone/>
            </a:pPr>
            <a:r>
              <a:rPr lang="en-US" altLang="en-US" sz="1600" dirty="0">
                <a:solidFill>
                  <a:srgbClr val="0077E3"/>
                </a:solidFill>
                <a:hlinkClick r:id="rId3">
                  <a:extLst>
                    <a:ext uri="{A12FA001-AC4F-418D-AE19-62706E023703}">
                      <ahyp:hlinkClr xmlns:ahyp="http://schemas.microsoft.com/office/drawing/2018/hyperlinkcolor" val="tx"/>
                    </a:ext>
                  </a:extLst>
                </a:hlinkClick>
              </a:rPr>
              <a:t>www.youtube.com/watch?v=LkTre1zo85w</a:t>
            </a:r>
            <a:endParaRPr lang="en-US" altLang="en-US" sz="1600" dirty="0">
              <a:solidFill>
                <a:srgbClr val="0077E3"/>
              </a:solidFill>
            </a:endParaRPr>
          </a:p>
          <a:p>
            <a:pPr marL="0" indent="0" eaLnBrk="1" hangingPunct="1">
              <a:buFontTx/>
              <a:buNone/>
            </a:pPr>
            <a:r>
              <a:rPr lang="en-US" altLang="en-US" sz="2000" dirty="0"/>
              <a:t>Ride-on power trowel</a:t>
            </a:r>
          </a:p>
          <a:p>
            <a:pPr marL="0" indent="0" eaLnBrk="1" hangingPunct="1">
              <a:buFontTx/>
              <a:buNone/>
            </a:pPr>
            <a:r>
              <a:rPr lang="en-US" altLang="en-US" sz="1600" dirty="0">
                <a:solidFill>
                  <a:srgbClr val="0077E3"/>
                </a:solidFill>
                <a:hlinkClick r:id="rId4">
                  <a:extLst>
                    <a:ext uri="{A12FA001-AC4F-418D-AE19-62706E023703}">
                      <ahyp:hlinkClr xmlns:ahyp="http://schemas.microsoft.com/office/drawing/2018/hyperlinkcolor" val="tx"/>
                    </a:ext>
                  </a:extLst>
                </a:hlinkClick>
              </a:rPr>
              <a:t>www.youtube.com/watch?v=0eXXRhp0p3w</a:t>
            </a:r>
            <a:endParaRPr lang="en-US" altLang="en-US" sz="1600" dirty="0">
              <a:solidFill>
                <a:srgbClr val="0077E3"/>
              </a:solidFill>
            </a:endParaRPr>
          </a:p>
          <a:p>
            <a:pPr marL="0" indent="0" eaLnBrk="1" hangingPunct="1">
              <a:buFontTx/>
              <a:buNone/>
            </a:pPr>
            <a:endParaRPr lang="en-US" altLang="en-US" dirty="0"/>
          </a:p>
        </p:txBody>
      </p:sp>
      <p:sp>
        <p:nvSpPr>
          <p:cNvPr id="5" name="Rounded Rectangle 4">
            <a:extLst>
              <a:ext uri="{FF2B5EF4-FFF2-40B4-BE49-F238E27FC236}">
                <a16:creationId xmlns:a16="http://schemas.microsoft.com/office/drawing/2014/main" id="{C57E501F-DFAD-B44F-B4FF-3411A4FCB428}"/>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1568181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44870DAE-88E3-2349-98C0-CA2262A25B0E}"/>
              </a:ext>
            </a:extLst>
          </p:cNvPr>
          <p:cNvSpPr>
            <a:spLocks noGrp="1"/>
          </p:cNvSpPr>
          <p:nvPr>
            <p:ph type="title"/>
          </p:nvPr>
        </p:nvSpPr>
        <p:spPr/>
        <p:txBody>
          <a:bodyPr/>
          <a:lstStyle/>
          <a:p>
            <a:r>
              <a:rPr lang="en-GB" altLang="en-US"/>
              <a:t>Standard of finish</a:t>
            </a:r>
          </a:p>
        </p:txBody>
      </p:sp>
      <p:sp>
        <p:nvSpPr>
          <p:cNvPr id="5123" name="Content Placeholder 2">
            <a:extLst>
              <a:ext uri="{FF2B5EF4-FFF2-40B4-BE49-F238E27FC236}">
                <a16:creationId xmlns:a16="http://schemas.microsoft.com/office/drawing/2014/main" id="{CB7DEA39-8E36-A345-8914-DF67C905F059}"/>
              </a:ext>
            </a:extLst>
          </p:cNvPr>
          <p:cNvSpPr>
            <a:spLocks noGrp="1"/>
          </p:cNvSpPr>
          <p:nvPr>
            <p:ph idx="1"/>
          </p:nvPr>
        </p:nvSpPr>
        <p:spPr/>
        <p:txBody>
          <a:bodyPr/>
          <a:lstStyle/>
          <a:p>
            <a:pPr marL="0" indent="0">
              <a:buFontTx/>
              <a:buNone/>
            </a:pPr>
            <a:endParaRPr lang="en-GB" altLang="en-US" sz="1800" dirty="0"/>
          </a:p>
          <a:p>
            <a:pPr marL="0" indent="0">
              <a:buFontTx/>
              <a:buNone/>
            </a:pPr>
            <a:r>
              <a:rPr lang="en-GB" altLang="en-US" dirty="0"/>
              <a:t>Concrete can be produced within close dimensional tolerances, but with different variations in colour and the presence of marks and ridges, depending on the method of finishing, the surface will rarely be entirely blemish-free. It is unrealistic to expect perfection in appearance.</a:t>
            </a:r>
          </a:p>
          <a:p>
            <a:pPr marL="0" indent="0">
              <a:buFontTx/>
              <a:buNone/>
            </a:pPr>
            <a:r>
              <a:rPr lang="en-GB" altLang="en-US" dirty="0"/>
              <a:t>For some finishes it may be essential to cast a bay as a sample in order to avoid later dispute about the quality of the work. To judge the quality of the finish, the sample should be viewed at the same distance from which the job will be seen, bearing in mind the actual in-service conditions and the floor covering where applicable.</a:t>
            </a:r>
          </a:p>
        </p:txBody>
      </p:sp>
    </p:spTree>
    <p:extLst>
      <p:ext uri="{BB962C8B-B14F-4D97-AF65-F5344CB8AC3E}">
        <p14:creationId xmlns:p14="http://schemas.microsoft.com/office/powerpoint/2010/main" val="1726856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F17EC793-72A7-804A-ADF0-960DCD7D4BA8}"/>
              </a:ext>
            </a:extLst>
          </p:cNvPr>
          <p:cNvSpPr>
            <a:spLocks noGrp="1"/>
          </p:cNvSpPr>
          <p:nvPr>
            <p:ph type="title"/>
          </p:nvPr>
        </p:nvSpPr>
        <p:spPr/>
        <p:txBody>
          <a:bodyPr/>
          <a:lstStyle/>
          <a:p>
            <a:r>
              <a:rPr lang="en-GB" altLang="en-US" dirty="0"/>
              <a:t>Choice of finish</a:t>
            </a:r>
          </a:p>
        </p:txBody>
      </p:sp>
      <p:sp>
        <p:nvSpPr>
          <p:cNvPr id="7171" name="Content Placeholder 2">
            <a:extLst>
              <a:ext uri="{FF2B5EF4-FFF2-40B4-BE49-F238E27FC236}">
                <a16:creationId xmlns:a16="http://schemas.microsoft.com/office/drawing/2014/main" id="{36D3F274-0700-8641-AF6B-D4816430C316}"/>
              </a:ext>
            </a:extLst>
          </p:cNvPr>
          <p:cNvSpPr>
            <a:spLocks noGrp="1"/>
          </p:cNvSpPr>
          <p:nvPr>
            <p:ph idx="1"/>
          </p:nvPr>
        </p:nvSpPr>
        <p:spPr>
          <a:xfrm>
            <a:off x="457200" y="1196752"/>
            <a:ext cx="8229600" cy="4563248"/>
          </a:xfrm>
        </p:spPr>
        <p:txBody>
          <a:bodyPr/>
          <a:lstStyle/>
          <a:p>
            <a:pPr marL="0" indent="0">
              <a:buFontTx/>
              <a:buNone/>
            </a:pPr>
            <a:endParaRPr lang="en-GB" altLang="en-US" sz="2000" dirty="0"/>
          </a:p>
          <a:p>
            <a:pPr marL="0" indent="0">
              <a:buFontTx/>
              <a:buNone/>
            </a:pPr>
            <a:r>
              <a:rPr lang="en-GB" altLang="en-US" dirty="0"/>
              <a:t>The finish of a concrete floor should be chosen after considering the type of traffic, loading, impact abrasion and chemical resistance that is likely to be applied to the floor. If subsequent surface finishes are to be applied, such factors as hygiene, dust prevention, slipperiness and decorative treatment should also be considered.</a:t>
            </a:r>
          </a:p>
          <a:p>
            <a:pPr marL="0" indent="0">
              <a:buFontTx/>
              <a:buNone/>
            </a:pPr>
            <a:r>
              <a:rPr lang="en-GB" altLang="en-US" dirty="0"/>
              <a:t>To achieve good regularity of the final surface it is essential to provide accurately set and levelled square-edged side forms, and to give careful attention to concrete placing, compaction and levelling.</a:t>
            </a:r>
          </a:p>
        </p:txBody>
      </p:sp>
    </p:spTree>
    <p:extLst>
      <p:ext uri="{BB962C8B-B14F-4D97-AF65-F5344CB8AC3E}">
        <p14:creationId xmlns:p14="http://schemas.microsoft.com/office/powerpoint/2010/main" val="4175097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8">
            <a:extLst>
              <a:ext uri="{FF2B5EF4-FFF2-40B4-BE49-F238E27FC236}">
                <a16:creationId xmlns:a16="http://schemas.microsoft.com/office/drawing/2014/main" id="{6B4F25DE-59E5-7342-B4AA-38046B18D48C}"/>
              </a:ext>
            </a:extLst>
          </p:cNvPr>
          <p:cNvSpPr>
            <a:spLocks noGrp="1" noChangeArrowheads="1"/>
          </p:cNvSpPr>
          <p:nvPr>
            <p:ph type="title"/>
          </p:nvPr>
        </p:nvSpPr>
        <p:spPr/>
        <p:txBody>
          <a:bodyPr/>
          <a:lstStyle/>
          <a:p>
            <a:pPr eaLnBrk="1" hangingPunct="1"/>
            <a:r>
              <a:rPr lang="en-US" altLang="en-US" dirty="0"/>
              <a:t>Finishes – float (smooth)</a:t>
            </a:r>
          </a:p>
        </p:txBody>
      </p:sp>
      <p:sp>
        <p:nvSpPr>
          <p:cNvPr id="8195" name="Rectangle 9">
            <a:extLst>
              <a:ext uri="{FF2B5EF4-FFF2-40B4-BE49-F238E27FC236}">
                <a16:creationId xmlns:a16="http://schemas.microsoft.com/office/drawing/2014/main" id="{7C9A7F20-9B49-624B-B2A0-AF290F4B4007}"/>
              </a:ext>
            </a:extLst>
          </p:cNvPr>
          <p:cNvSpPr>
            <a:spLocks noGrp="1" noChangeArrowheads="1"/>
          </p:cNvSpPr>
          <p:nvPr>
            <p:ph type="body" idx="1"/>
          </p:nvPr>
        </p:nvSpPr>
        <p:spPr/>
        <p:txBody>
          <a:bodyPr/>
          <a:lstStyle/>
          <a:p>
            <a:pPr marL="0" indent="0" eaLnBrk="1" hangingPunct="1">
              <a:buFontTx/>
              <a:buNone/>
            </a:pPr>
            <a:r>
              <a:rPr lang="en-GB" altLang="en-US" dirty="0"/>
              <a:t>This is normally the first finishing process after the surface has been compacted and levelled. Floating closes up the surface of the concrete by spreading the mortar over the top of the coarse aggregate. A skip-float consists of a large narrow float on the end of a long handle. This is skimmed over the surface of the fresh concrete, probably two passes only. The float is able to tilt by means of rotating the handle so that it easily glides over the concrete surface in both directions. The result is a surface that has ridges and float marks which may not be suitable for the direct application of thin flooring materials. </a:t>
            </a:r>
            <a:endParaRPr lang="en-US" altLang="en-US" dirty="0"/>
          </a:p>
        </p:txBody>
      </p:sp>
      <p:pic>
        <p:nvPicPr>
          <p:cNvPr id="2" name="Picture 1">
            <a:extLst>
              <a:ext uri="{FF2B5EF4-FFF2-40B4-BE49-F238E27FC236}">
                <a16:creationId xmlns:a16="http://schemas.microsoft.com/office/drawing/2014/main" id="{D39EAB7D-F000-FC4E-9D5E-CE7785B48F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7526" t="11565" b="3797"/>
          <a:stretch/>
        </p:blipFill>
        <p:spPr>
          <a:xfrm rot="5400000">
            <a:off x="6910986" y="4314899"/>
            <a:ext cx="1704710" cy="2062202"/>
          </a:xfrm>
          <a:prstGeom prst="rect">
            <a:avLst/>
          </a:prstGeom>
          <a:ln>
            <a:noFill/>
          </a:ln>
          <a:effectLst>
            <a:softEdge rad="112500"/>
          </a:effectLst>
        </p:spPr>
      </p:pic>
    </p:spTree>
    <p:extLst>
      <p:ext uri="{BB962C8B-B14F-4D97-AF65-F5344CB8AC3E}">
        <p14:creationId xmlns:p14="http://schemas.microsoft.com/office/powerpoint/2010/main" val="2519763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054696C3-C221-8A41-842D-815764C05EF7}"/>
              </a:ext>
            </a:extLst>
          </p:cNvPr>
          <p:cNvSpPr>
            <a:spLocks noGrp="1"/>
          </p:cNvSpPr>
          <p:nvPr>
            <p:ph type="title"/>
          </p:nvPr>
        </p:nvSpPr>
        <p:spPr/>
        <p:txBody>
          <a:bodyPr/>
          <a:lstStyle/>
          <a:p>
            <a:r>
              <a:rPr lang="en-US" altLang="en-US" dirty="0"/>
              <a:t>Finishes – tamped </a:t>
            </a:r>
          </a:p>
        </p:txBody>
      </p:sp>
      <p:sp>
        <p:nvSpPr>
          <p:cNvPr id="11267" name="Content Placeholder 2">
            <a:extLst>
              <a:ext uri="{FF2B5EF4-FFF2-40B4-BE49-F238E27FC236}">
                <a16:creationId xmlns:a16="http://schemas.microsoft.com/office/drawing/2014/main" id="{60A1DD50-00FF-1A40-B356-56A3BA57F58E}"/>
              </a:ext>
            </a:extLst>
          </p:cNvPr>
          <p:cNvSpPr>
            <a:spLocks noGrp="1"/>
          </p:cNvSpPr>
          <p:nvPr>
            <p:ph idx="1"/>
          </p:nvPr>
        </p:nvSpPr>
        <p:spPr>
          <a:xfrm>
            <a:off x="457200" y="1844824"/>
            <a:ext cx="8229600" cy="3915176"/>
          </a:xfrm>
        </p:spPr>
        <p:txBody>
          <a:bodyPr/>
          <a:lstStyle/>
          <a:p>
            <a:pPr marL="0" indent="0">
              <a:buFontTx/>
              <a:buNone/>
              <a:defRPr/>
            </a:pPr>
            <a:r>
              <a:rPr lang="en-GB" dirty="0"/>
              <a:t>A texture can be applied by imprinting the fresh concrete using a </a:t>
            </a:r>
            <a:br>
              <a:rPr lang="en-GB" dirty="0"/>
            </a:br>
            <a:r>
              <a:rPr lang="en-GB" dirty="0"/>
              <a:t>tamping beam. In its simplest form, the beam is moved across the levelled surface in a series of close up and down horizontal movements. The frequency and amplitude of the ridges produced will depend on </a:t>
            </a:r>
            <a:br>
              <a:rPr lang="en-GB" dirty="0"/>
            </a:br>
            <a:r>
              <a:rPr lang="en-GB" dirty="0"/>
              <a:t>the thickness of the beam, the concrete consistence and the skill of the operatives.</a:t>
            </a:r>
          </a:p>
          <a:p>
            <a:pPr marL="0" indent="0">
              <a:buFontTx/>
              <a:buNone/>
              <a:defRPr/>
            </a:pPr>
            <a:endParaRPr lang="en-GB" sz="2000" dirty="0"/>
          </a:p>
          <a:p>
            <a:pPr>
              <a:defRPr/>
            </a:pPr>
            <a:endParaRPr lang="en-GB" sz="1000" dirty="0"/>
          </a:p>
        </p:txBody>
      </p:sp>
      <p:pic>
        <p:nvPicPr>
          <p:cNvPr id="4" name="Picture 3">
            <a:extLst>
              <a:ext uri="{FF2B5EF4-FFF2-40B4-BE49-F238E27FC236}">
                <a16:creationId xmlns:a16="http://schemas.microsoft.com/office/drawing/2014/main" id="{238D6477-6246-0E47-9705-8D84BB015E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26" t="32905" r="326" b="-10486"/>
          <a:stretch/>
        </p:blipFill>
        <p:spPr>
          <a:xfrm>
            <a:off x="3905227" y="3790787"/>
            <a:ext cx="3384376" cy="1969213"/>
          </a:xfrm>
          <a:prstGeom prst="rect">
            <a:avLst/>
          </a:prstGeom>
          <a:ln>
            <a:noFill/>
          </a:ln>
          <a:effectLst>
            <a:softEdge rad="112500"/>
          </a:effectLst>
        </p:spPr>
      </p:pic>
    </p:spTree>
    <p:extLst>
      <p:ext uri="{BB962C8B-B14F-4D97-AF65-F5344CB8AC3E}">
        <p14:creationId xmlns:p14="http://schemas.microsoft.com/office/powerpoint/2010/main" val="11737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5754CE86-BFB9-9740-BB9B-53FB997E2F90}"/>
              </a:ext>
            </a:extLst>
          </p:cNvPr>
          <p:cNvSpPr>
            <a:spLocks noGrp="1"/>
          </p:cNvSpPr>
          <p:nvPr>
            <p:ph type="title"/>
          </p:nvPr>
        </p:nvSpPr>
        <p:spPr/>
        <p:txBody>
          <a:bodyPr/>
          <a:lstStyle/>
          <a:p>
            <a:r>
              <a:rPr lang="en-US" altLang="en-US" dirty="0"/>
              <a:t>Finishes – brushed</a:t>
            </a:r>
          </a:p>
        </p:txBody>
      </p:sp>
      <p:sp>
        <p:nvSpPr>
          <p:cNvPr id="11267" name="Content Placeholder 2">
            <a:extLst>
              <a:ext uri="{FF2B5EF4-FFF2-40B4-BE49-F238E27FC236}">
                <a16:creationId xmlns:a16="http://schemas.microsoft.com/office/drawing/2014/main" id="{F0DB14B6-55A3-AF4E-8F66-5DECF6BAAF10}"/>
              </a:ext>
            </a:extLst>
          </p:cNvPr>
          <p:cNvSpPr>
            <a:spLocks noGrp="1"/>
          </p:cNvSpPr>
          <p:nvPr>
            <p:ph idx="1"/>
          </p:nvPr>
        </p:nvSpPr>
        <p:spPr>
          <a:xfrm>
            <a:off x="457200" y="1628775"/>
            <a:ext cx="8229600" cy="4525963"/>
          </a:xfrm>
        </p:spPr>
        <p:txBody>
          <a:bodyPr/>
          <a:lstStyle/>
          <a:p>
            <a:pPr marL="0" indent="0">
              <a:buFontTx/>
              <a:buNone/>
              <a:defRPr/>
            </a:pPr>
            <a:r>
              <a:rPr lang="en-GB" dirty="0"/>
              <a:t>This finish is achieved by pulling a brush over the surface of the wet concrete after the surface has been levelled. The finish obtained will depend on the harshness of the bristles or tines on the brush and the consistence of the concrete.</a:t>
            </a:r>
          </a:p>
          <a:p>
            <a:pPr>
              <a:defRPr/>
            </a:pPr>
            <a:endParaRPr lang="en-GB" sz="1000" dirty="0"/>
          </a:p>
        </p:txBody>
      </p:sp>
      <p:pic>
        <p:nvPicPr>
          <p:cNvPr id="2" name="Picture 1">
            <a:extLst>
              <a:ext uri="{FF2B5EF4-FFF2-40B4-BE49-F238E27FC236}">
                <a16:creationId xmlns:a16="http://schemas.microsoft.com/office/drawing/2014/main" id="{A317560B-B1D4-EA41-A5E4-961D656E3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5947" y="3717032"/>
            <a:ext cx="2168079" cy="1275341"/>
          </a:xfrm>
          <a:prstGeom prst="rect">
            <a:avLst/>
          </a:prstGeom>
          <a:ln>
            <a:noFill/>
          </a:ln>
          <a:effectLst>
            <a:softEdge rad="112500"/>
          </a:effectLst>
        </p:spPr>
      </p:pic>
      <p:pic>
        <p:nvPicPr>
          <p:cNvPr id="3" name="Picture 2">
            <a:extLst>
              <a:ext uri="{FF2B5EF4-FFF2-40B4-BE49-F238E27FC236}">
                <a16:creationId xmlns:a16="http://schemas.microsoft.com/office/drawing/2014/main" id="{68FE5D5D-D646-A54F-9D9D-8C1E657332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818"/>
          <a:stretch/>
        </p:blipFill>
        <p:spPr>
          <a:xfrm rot="5400000">
            <a:off x="1985212" y="3207476"/>
            <a:ext cx="2149238" cy="2592288"/>
          </a:xfrm>
          <a:prstGeom prst="rect">
            <a:avLst/>
          </a:prstGeom>
          <a:ln>
            <a:noFill/>
          </a:ln>
          <a:effectLst>
            <a:softEdge rad="112500"/>
          </a:effectLst>
        </p:spPr>
      </p:pic>
    </p:spTree>
    <p:extLst>
      <p:ext uri="{BB962C8B-B14F-4D97-AF65-F5344CB8AC3E}">
        <p14:creationId xmlns:p14="http://schemas.microsoft.com/office/powerpoint/2010/main" val="507667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54B03ED7-D94B-4440-9260-D896C2B6263A}"/>
              </a:ext>
            </a:extLst>
          </p:cNvPr>
          <p:cNvSpPr>
            <a:spLocks noGrp="1" noChangeArrowheads="1"/>
          </p:cNvSpPr>
          <p:nvPr>
            <p:ph type="title"/>
          </p:nvPr>
        </p:nvSpPr>
        <p:spPr/>
        <p:txBody>
          <a:bodyPr/>
          <a:lstStyle/>
          <a:p>
            <a:pPr eaLnBrk="1" hangingPunct="1"/>
            <a:r>
              <a:rPr lang="en-US" altLang="en-US" dirty="0"/>
              <a:t>Finishing – power float</a:t>
            </a:r>
          </a:p>
        </p:txBody>
      </p:sp>
      <p:sp>
        <p:nvSpPr>
          <p:cNvPr id="11267" name="Rectangle 7">
            <a:extLst>
              <a:ext uri="{FF2B5EF4-FFF2-40B4-BE49-F238E27FC236}">
                <a16:creationId xmlns:a16="http://schemas.microsoft.com/office/drawing/2014/main" id="{FA96228A-BBE5-5B4F-A302-825DB2E113E8}"/>
              </a:ext>
            </a:extLst>
          </p:cNvPr>
          <p:cNvSpPr>
            <a:spLocks noGrp="1" noChangeArrowheads="1"/>
          </p:cNvSpPr>
          <p:nvPr>
            <p:ph type="body" idx="1"/>
          </p:nvPr>
        </p:nvSpPr>
        <p:spPr>
          <a:xfrm>
            <a:off x="457200" y="1556792"/>
            <a:ext cx="8229600" cy="4203208"/>
          </a:xfrm>
        </p:spPr>
        <p:txBody>
          <a:bodyPr/>
          <a:lstStyle/>
          <a:p>
            <a:pPr marL="0" indent="0" eaLnBrk="1" hangingPunct="1">
              <a:buFontTx/>
              <a:buNone/>
            </a:pPr>
            <a:r>
              <a:rPr lang="en-GB" altLang="en-US" dirty="0"/>
              <a:t>After the surface has been levelled, the surface is power-floated to smooth and close the previously levelled concrete surface after it has stiffened sufficiently </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dirty="0"/>
              <a:t> about three hours after laying. This process, often called 'panning’, involves the use of a power float which has a rotating circular disc attachment or large flat individual blades. The finish is not highly polished and gives characteristic swirl marks with a sandpaper/gritty texture to the surface. </a:t>
            </a:r>
          </a:p>
        </p:txBody>
      </p:sp>
      <p:pic>
        <p:nvPicPr>
          <p:cNvPr id="2" name="Picture 1">
            <a:extLst>
              <a:ext uri="{FF2B5EF4-FFF2-40B4-BE49-F238E27FC236}">
                <a16:creationId xmlns:a16="http://schemas.microsoft.com/office/drawing/2014/main" id="{14BF0CBF-E4EB-6543-B801-94290D7E1F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6857" y="4005064"/>
            <a:ext cx="1779173" cy="1501953"/>
          </a:xfrm>
          <a:prstGeom prst="rect">
            <a:avLst/>
          </a:prstGeom>
          <a:ln>
            <a:noFill/>
          </a:ln>
          <a:effectLst>
            <a:softEdge rad="112500"/>
          </a:effectLst>
        </p:spPr>
      </p:pic>
    </p:spTree>
    <p:extLst>
      <p:ext uri="{BB962C8B-B14F-4D97-AF65-F5344CB8AC3E}">
        <p14:creationId xmlns:p14="http://schemas.microsoft.com/office/powerpoint/2010/main" val="3485342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8">
            <a:extLst>
              <a:ext uri="{FF2B5EF4-FFF2-40B4-BE49-F238E27FC236}">
                <a16:creationId xmlns:a16="http://schemas.microsoft.com/office/drawing/2014/main" id="{F839C576-1ECA-9546-B086-B887E6C2C04E}"/>
              </a:ext>
            </a:extLst>
          </p:cNvPr>
          <p:cNvSpPr>
            <a:spLocks noGrp="1" noChangeArrowheads="1"/>
          </p:cNvSpPr>
          <p:nvPr>
            <p:ph type="title"/>
          </p:nvPr>
        </p:nvSpPr>
        <p:spPr/>
        <p:txBody>
          <a:bodyPr/>
          <a:lstStyle/>
          <a:p>
            <a:pPr eaLnBrk="1" hangingPunct="1"/>
            <a:r>
              <a:rPr lang="en-US" altLang="en-US" dirty="0"/>
              <a:t>Finishing – power trowel</a:t>
            </a:r>
          </a:p>
        </p:txBody>
      </p:sp>
      <p:sp>
        <p:nvSpPr>
          <p:cNvPr id="12291" name="Rectangle 9">
            <a:extLst>
              <a:ext uri="{FF2B5EF4-FFF2-40B4-BE49-F238E27FC236}">
                <a16:creationId xmlns:a16="http://schemas.microsoft.com/office/drawing/2014/main" id="{37442B33-C930-9240-8901-8FD2BFCDF43C}"/>
              </a:ext>
            </a:extLst>
          </p:cNvPr>
          <p:cNvSpPr>
            <a:spLocks noGrp="1" noChangeArrowheads="1"/>
          </p:cNvSpPr>
          <p:nvPr>
            <p:ph type="body" idx="1"/>
          </p:nvPr>
        </p:nvSpPr>
        <p:spPr/>
        <p:txBody>
          <a:bodyPr/>
          <a:lstStyle/>
          <a:p>
            <a:pPr marL="0" indent="0" eaLnBrk="1" hangingPunct="1">
              <a:buFontTx/>
              <a:buNone/>
            </a:pPr>
            <a:r>
              <a:rPr lang="en-GB" altLang="en-US" dirty="0">
                <a:solidFill>
                  <a:srgbClr val="000000"/>
                </a:solidFill>
              </a:rPr>
              <a:t>A power-trowelled finish is obtained by first using a power float. After a delay to allow excess surface moisture to evaporate, the slab surface is further smoothed and made dense with a power trowel  to provide a smooth, polished appearance. A power trowel has tilted individual blades that are smaller than the power float and is used for final finishing. For industrial floors, dry-shake hardeners are used to give greater abrasion resistance and pigmentation. The material is spread onto the fresh concrete and power-floated and trowelled to form a monolithic topping. The timing of each operation is critical.</a:t>
            </a:r>
            <a:endParaRPr lang="en-US" altLang="en-US" dirty="0"/>
          </a:p>
        </p:txBody>
      </p:sp>
      <p:pic>
        <p:nvPicPr>
          <p:cNvPr id="12293" name="Picture 5">
            <a:extLst>
              <a:ext uri="{FF2B5EF4-FFF2-40B4-BE49-F238E27FC236}">
                <a16:creationId xmlns:a16="http://schemas.microsoft.com/office/drawing/2014/main" id="{AA8B28FB-AEA5-0D44-BA15-BBFFA1C3D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6444" y="4437112"/>
            <a:ext cx="1999109" cy="15992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6135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C9B738D-A385-7C41-8E1B-4BDC6EED2D9A}"/>
              </a:ext>
            </a:extLst>
          </p:cNvPr>
          <p:cNvSpPr>
            <a:spLocks noGrp="1" noChangeArrowheads="1"/>
          </p:cNvSpPr>
          <p:nvPr>
            <p:ph type="title"/>
          </p:nvPr>
        </p:nvSpPr>
        <p:spPr>
          <a:xfrm>
            <a:off x="457200" y="712467"/>
            <a:ext cx="8218488" cy="382588"/>
          </a:xfrm>
        </p:spPr>
        <p:txBody>
          <a:bodyPr/>
          <a:lstStyle/>
          <a:p>
            <a:pPr eaLnBrk="1" hangingPunct="1"/>
            <a:br>
              <a:rPr lang="en-US" altLang="en-US" dirty="0"/>
            </a:br>
            <a:r>
              <a:rPr lang="en-US" altLang="en-US" dirty="0"/>
              <a:t>Finishing – power-grinding</a:t>
            </a:r>
            <a:br>
              <a:rPr lang="en-US" altLang="en-US" dirty="0"/>
            </a:br>
            <a:endParaRPr lang="en-US" altLang="en-US" dirty="0"/>
          </a:p>
        </p:txBody>
      </p:sp>
      <p:sp>
        <p:nvSpPr>
          <p:cNvPr id="13315" name="Rectangle 3">
            <a:extLst>
              <a:ext uri="{FF2B5EF4-FFF2-40B4-BE49-F238E27FC236}">
                <a16:creationId xmlns:a16="http://schemas.microsoft.com/office/drawing/2014/main" id="{FF643BD9-7E5A-4E40-9FFA-0D02F5AE5A09}"/>
              </a:ext>
            </a:extLst>
          </p:cNvPr>
          <p:cNvSpPr>
            <a:spLocks noGrp="1" noChangeArrowheads="1"/>
          </p:cNvSpPr>
          <p:nvPr>
            <p:ph type="body" idx="1"/>
          </p:nvPr>
        </p:nvSpPr>
        <p:spPr/>
        <p:txBody>
          <a:bodyPr/>
          <a:lstStyle/>
          <a:p>
            <a:pPr marL="0" indent="0" eaLnBrk="1" hangingPunct="1">
              <a:buFontTx/>
              <a:buNone/>
            </a:pPr>
            <a:r>
              <a:rPr lang="en-GB" altLang="en-US" sz="1800" dirty="0"/>
              <a:t>Power-grinding is a finishing technique intended to provide an acceptable and durable concrete wearing surface without further treatment. After the concrete has been fully compacted and accurately levelled with a double-beam vibrator or similar, it is further smoothed with a skip-float. </a:t>
            </a:r>
          </a:p>
          <a:p>
            <a:pPr marL="0" indent="0" eaLnBrk="1" hangingPunct="1">
              <a:buFontTx/>
              <a:buNone/>
            </a:pPr>
            <a:r>
              <a:rPr lang="en-GB" altLang="en-US" sz="1800" dirty="0"/>
              <a:t>The concrete is allowed to harden and the surface is then ground to a coarse 'sandpaper‘ texture using a low-speed grinder to remove the top 1</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sz="1800" dirty="0"/>
              <a:t>2mm of laitance and mortar as well as minor irregularities left during finishing. The grinding is not intended to remove gross inaccuracies of level. The age of the concrete at grinding depends on the gain of concrete strength, but for maximum economy grinding is usually carried out between one and seven days after laying, as soon as the concrete can be ground without tearing fine aggregate particles from the surface. </a:t>
            </a:r>
            <a:endParaRPr lang="en-US" altLang="en-US" sz="1800" dirty="0"/>
          </a:p>
        </p:txBody>
      </p:sp>
    </p:spTree>
    <p:extLst>
      <p:ext uri="{BB962C8B-B14F-4D97-AF65-F5344CB8AC3E}">
        <p14:creationId xmlns:p14="http://schemas.microsoft.com/office/powerpoint/2010/main" val="15675455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3596</TotalTime>
  <Words>1063</Words>
  <Application>Microsoft Office PowerPoint</Application>
  <PresentationFormat>On-screen Show (4:3)</PresentationFormat>
  <Paragraphs>54</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16: Concrete finishing</vt:lpstr>
      <vt:lpstr>Standard of finish</vt:lpstr>
      <vt:lpstr>Choice of finish</vt:lpstr>
      <vt:lpstr>Finishes – float (smooth)</vt:lpstr>
      <vt:lpstr>Finishes – tamped </vt:lpstr>
      <vt:lpstr>Finishes – brushed</vt:lpstr>
      <vt:lpstr>Finishing – power float</vt:lpstr>
      <vt:lpstr>Finishing – power trowel</vt:lpstr>
      <vt:lpstr> Finishing – power-grinding </vt:lpstr>
      <vt:lpstr>Finishing – polished </vt:lpstr>
      <vt:lpstr>Finishes </vt:lpstr>
      <vt:lpstr>Finishes </vt:lpstr>
      <vt:lpstr>Finishes </vt:lpstr>
      <vt:lpstr>Finishing tools and stencils</vt:lpstr>
      <vt:lpstr>Some examples of how it is done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138</cp:revision>
  <dcterms:created xsi:type="dcterms:W3CDTF">2013-05-28T00:38:54Z</dcterms:created>
  <dcterms:modified xsi:type="dcterms:W3CDTF">2021-03-04T13:42:56Z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