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256" r:id="rId5"/>
    <p:sldId id="272" r:id="rId6"/>
    <p:sldId id="328" r:id="rId7"/>
    <p:sldId id="331" r:id="rId8"/>
    <p:sldId id="330" r:id="rId9"/>
    <p:sldId id="262" r:id="rId10"/>
    <p:sldId id="263" r:id="rId11"/>
    <p:sldId id="264" r:id="rId12"/>
    <p:sldId id="265" r:id="rId13"/>
    <p:sldId id="354" r:id="rId14"/>
    <p:sldId id="355" r:id="rId15"/>
    <p:sldId id="261" r:id="rId16"/>
    <p:sldId id="269" r:id="rId17"/>
    <p:sldId id="270" r:id="rId18"/>
    <p:sldId id="258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1ED465-0656-0340-94C8-DDC3F55EE177}" v="177" dt="2020-08-14T18:31:11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49"/>
    <p:restoredTop sz="9317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271BD995-13DB-4A42-AB3F-855755C0E1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8E74C12-8557-EF4A-9DD9-9B57D3B4DE1A}" type="slidenum">
              <a:rPr lang="en-GB" altLang="en-US" sz="1200"/>
              <a:pPr eaLnBrk="1" hangingPunct="1"/>
              <a:t>6</a:t>
            </a:fld>
            <a:endParaRPr lang="en-GB" altLang="en-US" sz="12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B1ACEA7-1C94-FD46-B2BA-D979788FBC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7ABA5D80-71A3-6844-888F-42B9762D2A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82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98670DE4-C6AF-5F46-AD64-687FE5E6B4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F07A5F-4584-0A46-A65C-0CE50496B7DE}" type="slidenum">
              <a:rPr lang="en-GB" altLang="en-US" sz="1200"/>
              <a:pPr eaLnBrk="1" hangingPunct="1"/>
              <a:t>7</a:t>
            </a:fld>
            <a:endParaRPr lang="en-GB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7E0C1866-3BB7-9542-B2AD-80AA905B23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DAF8537D-04F6-0149-ABAE-4646ED8FB0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08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6254EDAD-204B-0041-AE1C-0618DB8602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BE6351C-B66A-4048-A2EF-C8D7E0F3B53D}" type="slidenum">
              <a:rPr lang="en-GB" altLang="en-US" sz="1200"/>
              <a:pPr eaLnBrk="1" hangingPunct="1"/>
              <a:t>8</a:t>
            </a:fld>
            <a:endParaRPr lang="en-GB" altLang="en-US" sz="1200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0FF58CDB-A6AB-A14A-89DB-4C8806DE76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51A2E547-E978-CF4A-9BD3-110DBEB55F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28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2DE0FB99-444E-4C49-8069-34DA48F9E1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932E713-D908-F94F-B1B2-CF9D575C158A}" type="slidenum">
              <a:rPr lang="en-GB" altLang="en-US" sz="1200"/>
              <a:pPr eaLnBrk="1" hangingPunct="1"/>
              <a:t>9</a:t>
            </a:fld>
            <a:endParaRPr lang="en-GB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5EBEB8D7-7789-6943-9C83-CDB171E7A6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6F2FBED2-99B9-C04F-B0EA-6A89587DC1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34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24F5E951-452E-2B4C-BC77-4A5212F639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2742BC4-A847-3148-9E79-DC680C14B7A5}" type="slidenum">
              <a:rPr lang="en-GB" altLang="en-US" sz="1200"/>
              <a:pPr eaLnBrk="1" hangingPunct="1"/>
              <a:t>10</a:t>
            </a:fld>
            <a:endParaRPr lang="en-GB" altLang="en-US" sz="1200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D4E671D0-60BD-5049-8FFC-23705F56C5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B3F2F4D8-01C9-3B45-9358-A472C8713C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2C5C1B-3C06-1549-A1C8-3EA91386F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B906C4-3FDA-BA4C-881B-D8140F3F49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F977E-CF2E-8444-B42C-C66334A1DA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0CF74-BAF4-A94F-BDA0-47EBCDFA63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199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7969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15DF31-8547-D14F-BE5A-186C92F29D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312AFB-DD3A-134D-BF36-A9A37D5164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E31444-0DC2-6247-A09F-149BEFB49F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4BD3D-474D-BC4E-8499-05F734AB1A0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187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F8B4D8-625B-F64C-BDF0-D46558D1A5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9C2D57-866C-9540-AA9C-744740E2BB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4F9AD4-BD99-234A-A548-1C678F3602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43DC10-FA07-EE40-8969-6A8EA50D4C9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239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Unit 112: Construction operations and civil engineering operations</a:t>
            </a:r>
            <a:r>
              <a:rPr lang="en-GB" sz="2400" b="1" dirty="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Site protection planning and types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268DCAEF-3646-CA4C-B8BA-93F9875364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Vulnerable groups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BFE8DBDE-200D-0B4E-BB34-F565BB618E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r>
              <a:rPr lang="en-GB" dirty="0"/>
              <a:t>The following specific steps are particularly relevant to child safety.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Store building materials (such as pipes, manhole rings, and cement bags) so that they cannot topple or roll over.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Remove access ladders from excavations and scaffolds.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Lock away hazardous substances.</a:t>
            </a:r>
          </a:p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496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>
            <a:extLst>
              <a:ext uri="{FF2B5EF4-FFF2-40B4-BE49-F238E27FC236}">
                <a16:creationId xmlns:a16="http://schemas.microsoft.com/office/drawing/2014/main" id="{048806C0-816B-C14E-B2F8-B47C6BF266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756" y="917669"/>
            <a:ext cx="8218487" cy="796925"/>
          </a:xfrm>
        </p:spPr>
        <p:txBody>
          <a:bodyPr/>
          <a:lstStyle/>
          <a:p>
            <a:pPr eaLnBrk="1" hangingPunct="1"/>
            <a:r>
              <a:rPr lang="en-US" altLang="en-US" dirty="0"/>
              <a:t>Warning notices</a:t>
            </a:r>
          </a:p>
        </p:txBody>
      </p:sp>
      <p:sp>
        <p:nvSpPr>
          <p:cNvPr id="10245" name="Content Placeholder 12">
            <a:extLst>
              <a:ext uri="{FF2B5EF4-FFF2-40B4-BE49-F238E27FC236}">
                <a16:creationId xmlns:a16="http://schemas.microsoft.com/office/drawing/2014/main" id="{538C8FAF-5A1B-F645-854F-5AFBF70AA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576" y="2060848"/>
            <a:ext cx="3816424" cy="3873981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Used: most construction sites.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Installed: usually screwed or nailed to any solid surface, can be cable tied to fences etc.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Maintained: must be kept clean and visible at all times. </a:t>
            </a:r>
          </a:p>
        </p:txBody>
      </p:sp>
      <p:pic>
        <p:nvPicPr>
          <p:cNvPr id="10246" name="Picture 8">
            <a:extLst>
              <a:ext uri="{FF2B5EF4-FFF2-40B4-BE49-F238E27FC236}">
                <a16:creationId xmlns:a16="http://schemas.microsoft.com/office/drawing/2014/main" id="{2FFD3878-D506-9A42-AD99-6BF976FB7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94" y="1484784"/>
            <a:ext cx="3411537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25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6">
            <a:extLst>
              <a:ext uri="{FF2B5EF4-FFF2-40B4-BE49-F238E27FC236}">
                <a16:creationId xmlns:a16="http://schemas.microsoft.com/office/drawing/2014/main" id="{BE3D0958-123D-0144-BC56-6B1596C60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989" y="980728"/>
            <a:ext cx="8218487" cy="796925"/>
          </a:xfrm>
        </p:spPr>
        <p:txBody>
          <a:bodyPr/>
          <a:lstStyle/>
          <a:p>
            <a:pPr eaLnBrk="1" hangingPunct="1"/>
            <a:r>
              <a:rPr lang="en-GB" altLang="en-US" dirty="0"/>
              <a:t>Temporary signs and barriers</a:t>
            </a:r>
          </a:p>
        </p:txBody>
      </p:sp>
      <p:sp>
        <p:nvSpPr>
          <p:cNvPr id="11267" name="Text Placeholder 8">
            <a:extLst>
              <a:ext uri="{FF2B5EF4-FFF2-40B4-BE49-F238E27FC236}">
                <a16:creationId xmlns:a16="http://schemas.microsoft.com/office/drawing/2014/main" id="{30E43FB1-A4AD-0148-968B-BAFF984B1FF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355590" cy="4525963"/>
          </a:xfrm>
        </p:spPr>
        <p:txBody>
          <a:bodyPr/>
          <a:lstStyle/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Used: around shallow holes and excavations. Gives operatives and pedestrians warning and safe passage.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Installed: placed by operatives and weighed down with sand bags.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Maintained: make sure visibility strips are clean. Also check during and at the end of the working day for correct position and that they are still upright.</a:t>
            </a:r>
          </a:p>
          <a:p>
            <a:pPr eaLnBrk="1" hangingPunct="1"/>
            <a:endParaRPr lang="en-GB" altLang="en-US" dirty="0"/>
          </a:p>
        </p:txBody>
      </p:sp>
      <p:pic>
        <p:nvPicPr>
          <p:cNvPr id="11269" name="Picture 12">
            <a:extLst>
              <a:ext uri="{FF2B5EF4-FFF2-40B4-BE49-F238E27FC236}">
                <a16:creationId xmlns:a16="http://schemas.microsoft.com/office/drawing/2014/main" id="{DF34B9EE-7A58-D048-A705-A38C48E7F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308" y="909637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3">
            <a:extLst>
              <a:ext uri="{FF2B5EF4-FFF2-40B4-BE49-F238E27FC236}">
                <a16:creationId xmlns:a16="http://schemas.microsoft.com/office/drawing/2014/main" id="{B6349BCF-A592-394E-B6CF-89EF522DCA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04" y="3858911"/>
            <a:ext cx="16668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4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6">
            <a:extLst>
              <a:ext uri="{FF2B5EF4-FFF2-40B4-BE49-F238E27FC236}">
                <a16:creationId xmlns:a16="http://schemas.microsoft.com/office/drawing/2014/main" id="{C17A2F8B-1A3A-7745-880D-B3DB38CA5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Temporary metal fencing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4C14161-962D-6D43-92F2-0E77B7DD7D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57" y="3950822"/>
            <a:ext cx="1868016" cy="1868016"/>
          </a:xfrm>
          <a:effectLst>
            <a:softEdge rad="1125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6CD4A2-053B-FF4F-92EC-94CE702118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589" y="3950822"/>
            <a:ext cx="1950864" cy="195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A5BBEC-2193-8047-9162-2CFC1F91FE08}"/>
              </a:ext>
            </a:extLst>
          </p:cNvPr>
          <p:cNvSpPr txBox="1"/>
          <p:nvPr/>
        </p:nvSpPr>
        <p:spPr>
          <a:xfrm>
            <a:off x="237603" y="1551737"/>
            <a:ext cx="821848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Used: on larger construction sites.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Installed: placed by operatives, fence panels are place into feet blocks and secured with brackets.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>
              <a:latin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Arial" charset="0"/>
              </a:rPr>
              <a:t>Maintained: check during and at the end of the working day for correct position and that they are still upright.</a:t>
            </a: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  <a:p>
            <a:pPr>
              <a:defRPr/>
            </a:pPr>
            <a:endParaRPr lang="en-GB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12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6">
            <a:extLst>
              <a:ext uri="{FF2B5EF4-FFF2-40B4-BE49-F238E27FC236}">
                <a16:creationId xmlns:a16="http://schemas.microsoft.com/office/drawing/2014/main" id="{D2865AEB-D4D4-FE41-901F-3546B88AC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Solid hoardings </a:t>
            </a:r>
          </a:p>
        </p:txBody>
      </p:sp>
      <p:sp>
        <p:nvSpPr>
          <p:cNvPr id="13316" name="Content Placeholder 2">
            <a:extLst>
              <a:ext uri="{FF2B5EF4-FFF2-40B4-BE49-F238E27FC236}">
                <a16:creationId xmlns:a16="http://schemas.microsoft.com/office/drawing/2014/main" id="{18E1E4CE-5748-2540-AD89-FA2860F1B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5062" y="1731149"/>
            <a:ext cx="5688632" cy="4525963"/>
          </a:xfrm>
        </p:spPr>
        <p:txBody>
          <a:bodyPr/>
          <a:lstStyle/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Used: on larger high profile construction sites.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Installed: can be purpose made for particular sites, concreted into the ground and fixed in a variety of ways.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Maintained: check during and at the end of the working day for correct position, no signs of damage or access made other than correct entrances. </a:t>
            </a:r>
          </a:p>
          <a:p>
            <a:pPr eaLnBrk="1" hangingPunct="1"/>
            <a:endParaRPr lang="en-GB" altLang="en-US" dirty="0"/>
          </a:p>
        </p:txBody>
      </p:sp>
      <p:pic>
        <p:nvPicPr>
          <p:cNvPr id="13317" name="Picture 7">
            <a:extLst>
              <a:ext uri="{FF2B5EF4-FFF2-40B4-BE49-F238E27FC236}">
                <a16:creationId xmlns:a16="http://schemas.microsoft.com/office/drawing/2014/main" id="{AFE0D617-966C-F148-B1AE-596B8CA5A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933" y="1716167"/>
            <a:ext cx="1927035" cy="12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9">
            <a:extLst>
              <a:ext uri="{FF2B5EF4-FFF2-40B4-BE49-F238E27FC236}">
                <a16:creationId xmlns:a16="http://schemas.microsoft.com/office/drawing/2014/main" id="{9CCBF7AD-C419-5A4F-8FD5-E2BD8D6CF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780" y="4902956"/>
            <a:ext cx="1831188" cy="122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10">
            <a:extLst>
              <a:ext uri="{FF2B5EF4-FFF2-40B4-BE49-F238E27FC236}">
                <a16:creationId xmlns:a16="http://schemas.microsoft.com/office/drawing/2014/main" id="{7CF8C0A0-169B-DC48-8FEE-87D23C716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773" y="3334584"/>
            <a:ext cx="1927034" cy="129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30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>
            <a:extLst>
              <a:ext uri="{FF2B5EF4-FFF2-40B4-BE49-F238E27FC236}">
                <a16:creationId xmlns:a16="http://schemas.microsoft.com/office/drawing/2014/main" id="{4672F532-0E89-AB41-ADFC-ECF79CABF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Recap </a:t>
            </a:r>
          </a:p>
        </p:txBody>
      </p:sp>
      <p:sp>
        <p:nvSpPr>
          <p:cNvPr id="15363" name="Rectangle 9">
            <a:extLst>
              <a:ext uri="{FF2B5EF4-FFF2-40B4-BE49-F238E27FC236}">
                <a16:creationId xmlns:a16="http://schemas.microsoft.com/office/drawing/2014/main" id="{109E182E-2C03-C949-BABD-57DB7B0658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dirty="0"/>
              <a:t>The type and amount of site protection depends on: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the nature and type of the construction work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how heavily populated the area is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who will need to visit the site during the work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whether the site may attract children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site characteristics.</a:t>
            </a:r>
          </a:p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63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8CE6B2D-CF91-904A-AFEF-16D20BC46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A4B3-C860-DE4A-A88D-2F2C6728B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Risk assessment should decide how the perimeter will be defined, what type will be needed to protect the public and where it should be placed. </a:t>
            </a:r>
          </a:p>
          <a:p>
            <a:pPr marL="0" indent="0" eaLnBrk="1" hangingPunct="1">
              <a:buFont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Factors to consider will include: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</a:rPr>
              <a:t>the nature and type of the construction work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</a:rPr>
              <a:t>how heavily populated the area is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</a:rPr>
              <a:t>who will need to visit the site during the work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</a:rPr>
              <a:t>whether the site may attract children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</a:rPr>
              <a:t>site characteristics.</a:t>
            </a:r>
          </a:p>
          <a:p>
            <a:pPr eaLnBrk="1" hangingPunct="1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11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Hazards causing risk to the public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571184" cy="4248000"/>
          </a:xfrm>
        </p:spPr>
        <p:txBody>
          <a:bodyPr/>
          <a:lstStyle/>
          <a:p>
            <a:endParaRPr lang="en-US" dirty="0">
              <a:ea typeface="ＭＳ Ｐゴシック" pitchFamily="34" charset="-128"/>
            </a:endParaRPr>
          </a:p>
          <a:p>
            <a:pPr eaLnBrk="1" hangingPunct="1"/>
            <a:r>
              <a:rPr lang="en-GB" altLang="en-US" dirty="0"/>
              <a:t>Many hazards have the potential to injure members of the public and visitors. Consider what hazards exist on your project and how you will manage them.</a:t>
            </a:r>
          </a:p>
          <a:p>
            <a:pPr eaLnBrk="1" hangingPunct="1"/>
            <a:r>
              <a:rPr lang="en-GB" altLang="en-US" dirty="0"/>
              <a:t>Falling objects: you must make sure objects cannot fall outside the site boundary. On scaffolds you can achieve this using toe-boards, brick guards and netting. You may also need fans and/or covered walkways.</a:t>
            </a:r>
          </a:p>
          <a:p>
            <a:r>
              <a:rPr lang="en-GB" dirty="0">
                <a:ea typeface="ＭＳ Ｐゴシック" pitchFamily="34" charset="-128"/>
              </a:rPr>
              <a:t>.</a:t>
            </a:r>
          </a:p>
          <a:p>
            <a:endParaRPr lang="en-GB" dirty="0">
              <a:ea typeface="ＭＳ Ｐゴシック" pitchFamily="34" charset="-128"/>
            </a:endParaRPr>
          </a:p>
          <a:p>
            <a:endParaRPr lang="en-GB" dirty="0"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34" charset="-128"/>
              </a:rPr>
              <a:t>Falling objects and deliveries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dirty="0"/>
              <a:t>You must make sure objects cannot fall outside the site boundary. </a:t>
            </a:r>
            <a:br>
              <a:rPr lang="en-GB" altLang="en-US" dirty="0"/>
            </a:br>
            <a:r>
              <a:rPr lang="en-GB" altLang="en-US" dirty="0"/>
              <a:t>On scaffolds you can achieve this using toe-boards, brick guards and netting. You may also need fans and/or covered walkways.</a:t>
            </a:r>
          </a:p>
          <a:p>
            <a:pPr eaLnBrk="1" hangingPunct="1"/>
            <a:r>
              <a:rPr lang="en-GB" altLang="en-US" dirty="0"/>
              <a:t>Make sure pedestrians cannot be struck by vehicles entering or leaving the site. </a:t>
            </a:r>
          </a:p>
          <a:p>
            <a:pPr eaLnBrk="1" hangingPunct="1"/>
            <a:r>
              <a:rPr lang="en-GB" altLang="en-US" dirty="0"/>
              <a:t>Obstructing the pavement during deliveries may force pedestrians into the road, where they can be struck by other vehicles.</a:t>
            </a:r>
          </a:p>
          <a:p>
            <a:pPr eaLnBrk="1" hangingPunct="1"/>
            <a:endParaRPr lang="en-GB" alt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70197F-E21E-D14F-A966-E3A7FFBA5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2" t="1909" r="15492"/>
          <a:stretch>
            <a:fillRect/>
          </a:stretch>
        </p:blipFill>
        <p:spPr bwMode="auto">
          <a:xfrm>
            <a:off x="7308304" y="4621850"/>
            <a:ext cx="1122771" cy="159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6C7E8D-D878-4B42-8035-5777219AB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888741"/>
            <a:ext cx="1184435" cy="118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Storing and stacking materials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dirty="0"/>
              <a:t>You can reduce the risks associated with the storage of materials by storing materials within the site perimeter, preferably in secure compounds or away from the perimeter fencing.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8A1A8D-1911-F04F-9562-6031E01D6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33" b="18829"/>
          <a:stretch>
            <a:fillRect/>
          </a:stretch>
        </p:blipFill>
        <p:spPr bwMode="auto">
          <a:xfrm>
            <a:off x="3563888" y="3429000"/>
            <a:ext cx="2949230" cy="191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BFD0E7A-F13D-574E-A87E-23EEE79CE3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Openings and excavations </a:t>
            </a:r>
            <a:endParaRPr lang="en-US" altLang="en-US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420D0437-9111-254D-AF57-91C55C490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r>
              <a:rPr lang="en-GB" altLang="en-US" dirty="0"/>
              <a:t>People can be injured if they fall into excavations, manholes, stairwells or from open floor edges. </a:t>
            </a:r>
          </a:p>
          <a:p>
            <a:pPr marL="0" indent="0" eaLnBrk="1" hangingPunct="1">
              <a:buFontTx/>
              <a:buNone/>
            </a:pPr>
            <a:r>
              <a:rPr lang="en-GB" altLang="en-US" dirty="0"/>
              <a:t>You will need to put up barriers or covers.</a:t>
            </a:r>
          </a:p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884FA1-5FF4-0549-8EDC-3EFA75CF68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320" y="2996952"/>
            <a:ext cx="3312368" cy="248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766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BC929585-731D-444B-AC0A-8947AC67DB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Other hazards</a:t>
            </a:r>
            <a:br>
              <a:rPr lang="en-GB" altLang="en-US" dirty="0"/>
            </a:br>
            <a:endParaRPr lang="en-US" altLang="en-US" dirty="0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43095A46-FFAE-2040-88E3-92710D190C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sz="1800" dirty="0"/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Slips, trips and falls within pedestrian area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Plant machinery and equipment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Hazardous substances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Electricity and other energy sources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Dust, noise and vibration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Road works</a:t>
            </a:r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982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52AAB576-2B7A-B94C-9050-2ABE48C2E3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Vulnerable groups</a:t>
            </a:r>
            <a:br>
              <a:rPr lang="en-GB" altLang="en-US" dirty="0"/>
            </a:br>
            <a:endParaRPr lang="en-US" altLang="en-US" dirty="0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4211CA5C-729C-B146-8A10-51F1C0779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en-GB" altLang="en-US" dirty="0"/>
          </a:p>
          <a:p>
            <a:pPr marL="0" indent="0" eaLnBrk="1" hangingPunct="1">
              <a:buFontTx/>
              <a:buNone/>
            </a:pPr>
            <a:r>
              <a:rPr lang="en-GB" altLang="en-US" dirty="0"/>
              <a:t>The elderly, children and people with certain disabilities may need special consideration. </a:t>
            </a:r>
          </a:p>
          <a:p>
            <a:pPr marL="0" indent="0" eaLnBrk="1" hangingPunct="1">
              <a:buFontTx/>
              <a:buNone/>
            </a:pPr>
            <a:r>
              <a:rPr lang="en-GB" altLang="en-US" dirty="0"/>
              <a:t>Work in premises such as schools and hospitals requires careful thought and planning.</a:t>
            </a:r>
          </a:p>
          <a:p>
            <a:pPr marL="0" indent="0" eaLnBrk="1" hangingPunct="1">
              <a:buFontTx/>
              <a:buNone/>
            </a:pPr>
            <a:r>
              <a:rPr lang="en-GB" altLang="en-US" dirty="0"/>
              <a:t>Some children are drawn to construction sites as exciting places to play. You must do everything you can to keep them out of the site and away from danger.</a:t>
            </a:r>
          </a:p>
          <a:p>
            <a:pPr marL="0" indent="0" eaLnBrk="1" hangingPunct="1">
              <a:buFontTx/>
              <a:buNone/>
            </a:pPr>
            <a:endParaRPr lang="en-GB" altLang="en-US" sz="2400" dirty="0"/>
          </a:p>
          <a:p>
            <a:pPr marL="0" indent="0" eaLnBrk="1" hangingPunct="1"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3164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CB5F7FAC-0192-3A43-B84D-2F19F224D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Vulnerable groups</a:t>
            </a:r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id="{872002DC-67C8-0F41-B6F5-62AA3B0340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GB" dirty="0"/>
          </a:p>
          <a:p>
            <a:pPr marL="0" indent="0" eaLnBrk="1" hangingPunct="1">
              <a:buFontTx/>
              <a:buNone/>
              <a:defRPr/>
            </a:pPr>
            <a:r>
              <a:rPr lang="en-GB" dirty="0"/>
              <a:t>The following specific steps are particularly relevant to child safety.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Secure sites adequately when finishing work for the day.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Barrier off or cover over excavations and pits.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/>
              <a:t>Isolate and immobilise vehicles and plant and, if possible, lock them in a compound.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0" indent="0" eaLnBrk="1" hangingPunct="1">
              <a:buFontTx/>
              <a:buNone/>
              <a:defRPr/>
            </a:pPr>
            <a:endParaRPr lang="en-GB" sz="2400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196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</TotalTime>
  <Words>759</Words>
  <Application>Microsoft Office PowerPoint</Application>
  <PresentationFormat>On-screen Show (4:3)</PresentationFormat>
  <Paragraphs>96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 Grande</vt:lpstr>
      <vt:lpstr>Times New Roman</vt:lpstr>
      <vt:lpstr>Default Design</vt:lpstr>
      <vt:lpstr>PowerPoint 2: Site protection planning and types </vt:lpstr>
      <vt:lpstr>Planning</vt:lpstr>
      <vt:lpstr>Hazards causing risk to the public</vt:lpstr>
      <vt:lpstr>Falling objects and deliveries</vt:lpstr>
      <vt:lpstr>Storing and stacking materials </vt:lpstr>
      <vt:lpstr>Openings and excavations </vt:lpstr>
      <vt:lpstr>Other hazards </vt:lpstr>
      <vt:lpstr>Vulnerable groups </vt:lpstr>
      <vt:lpstr>Vulnerable groups</vt:lpstr>
      <vt:lpstr>Vulnerable groups</vt:lpstr>
      <vt:lpstr>Warning notices</vt:lpstr>
      <vt:lpstr>Temporary signs and barriers</vt:lpstr>
      <vt:lpstr>Temporary metal fencing </vt:lpstr>
      <vt:lpstr>Solid hoardings </vt:lpstr>
      <vt:lpstr>Recap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142</cp:revision>
  <dcterms:created xsi:type="dcterms:W3CDTF">2013-05-28T00:38:54Z</dcterms:created>
  <dcterms:modified xsi:type="dcterms:W3CDTF">2021-03-30T08:41:18Z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