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35" r:id="rId6"/>
    <p:sldId id="334" r:id="rId7"/>
    <p:sldId id="340" r:id="rId8"/>
    <p:sldId id="339" r:id="rId9"/>
    <p:sldId id="337" r:id="rId10"/>
    <p:sldId id="330" r:id="rId11"/>
    <p:sldId id="343" r:id="rId12"/>
    <p:sldId id="341" r:id="rId13"/>
    <p:sldId id="387" r:id="rId14"/>
    <p:sldId id="344" r:id="rId15"/>
    <p:sldId id="329" r:id="rId16"/>
    <p:sldId id="338" r:id="rId17"/>
    <p:sldId id="336" r:id="rId18"/>
    <p:sldId id="342" r:id="rId19"/>
    <p:sldId id="345" r:id="rId20"/>
    <p:sldId id="346" r:id="rId21"/>
    <p:sldId id="388"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E3E376"/>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5831D0-5C11-BE44-9896-B0933B4D6C94}" v="14" dt="2020-08-16T10:41:32.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27"/>
    <p:restoredTop sz="93172" autoAdjust="0"/>
  </p:normalViewPr>
  <p:slideViewPr>
    <p:cSldViewPr showGuides="1">
      <p:cViewPr varScale="1">
        <p:scale>
          <a:sx n="106" d="100"/>
          <a:sy n="106" d="100"/>
        </p:scale>
        <p:origin x="1362" y="10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3/26/2021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397790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g"/><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e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solidFill>
                  <a:srgbClr val="000000"/>
                </a:solidFill>
                <a:latin typeface="Arial" panose="020B0604020202020204" pitchFamily="34" charset="0"/>
                <a:ea typeface="Cambria" panose="02040503050406030204" pitchFamily="18" charset="0"/>
                <a:cs typeface="Times New Roman" panose="02020603050405020304" pitchFamily="18" charset="0"/>
              </a:rPr>
              <a:t>Unit 112: Construction operations and civil engineering operations</a:t>
            </a:r>
            <a:r>
              <a:rPr lang="en-GB" sz="2400" b="1" dirty="0"/>
              <a:t> </a:t>
            </a:r>
          </a:p>
        </p:txBody>
      </p:sp>
      <p:sp>
        <p:nvSpPr>
          <p:cNvPr id="2053" name="Rectangle 15"/>
          <p:cNvSpPr>
            <a:spLocks noGrp="1" noChangeArrowheads="1"/>
          </p:cNvSpPr>
          <p:nvPr>
            <p:ph type="title"/>
          </p:nvPr>
        </p:nvSpPr>
        <p:spPr>
          <a:xfrm>
            <a:off x="435133" y="3280013"/>
            <a:ext cx="8153400" cy="2514600"/>
          </a:xfrm>
        </p:spPr>
        <p:txBody>
          <a:bodyPr anchor="t"/>
          <a:lstStyle/>
          <a:p>
            <a:pPr eaLnBrk="1" hangingPunct="1"/>
            <a:r>
              <a:rPr lang="en-GB" dirty="0">
                <a:ea typeface="ＭＳ Ｐゴシック" pitchFamily="-105" charset="-128"/>
                <a:cs typeface="ＭＳ Ｐゴシック" pitchFamily="-105" charset="-128"/>
              </a:rPr>
              <a:t>PowerPoint 9: Modular paving tools and equipment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Straight edge</a:t>
            </a:r>
          </a:p>
        </p:txBody>
      </p:sp>
      <p:sp>
        <p:nvSpPr>
          <p:cNvPr id="3" name="Content Placeholder 2"/>
          <p:cNvSpPr>
            <a:spLocks noGrp="1"/>
          </p:cNvSpPr>
          <p:nvPr>
            <p:ph sz="quarter" idx="10"/>
          </p:nvPr>
        </p:nvSpPr>
        <p:spPr/>
        <p:txBody>
          <a:bodyPr/>
          <a:lstStyle/>
          <a:p>
            <a:r>
              <a:rPr lang="en-US" dirty="0"/>
              <a:t>Straight edges are used to check levels and heights, also transferring heights and levels to other parts of the job. They can be an offcut of timber or purpose-made metal feathered edges.</a:t>
            </a:r>
          </a:p>
          <a:p>
            <a:r>
              <a:rPr lang="en-US" dirty="0"/>
              <a:t>This tool is not to be underestimated as without checking your job with straight edges or levels it can quickly start to twist and run out. Also, the timber lengths make excellent screeds.</a:t>
            </a:r>
          </a:p>
        </p:txBody>
      </p:sp>
      <p:pic>
        <p:nvPicPr>
          <p:cNvPr id="4" name="Picture 3" descr="118515_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4157700"/>
            <a:ext cx="1440160" cy="1440160"/>
          </a:xfrm>
          <a:prstGeom prst="rect">
            <a:avLst/>
          </a:prstGeom>
        </p:spPr>
      </p:pic>
      <p:pic>
        <p:nvPicPr>
          <p:cNvPr id="6" name="Picture 5" descr="118518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3645024"/>
            <a:ext cx="2465512" cy="2465512"/>
          </a:xfrm>
          <a:prstGeom prst="rect">
            <a:avLst/>
          </a:prstGeom>
        </p:spPr>
      </p:pic>
      <p:pic>
        <p:nvPicPr>
          <p:cNvPr id="7" name="Picture 6" descr="1328276039-6445400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9832" y="3789040"/>
            <a:ext cx="2882900" cy="1879600"/>
          </a:xfrm>
          <a:prstGeom prst="rect">
            <a:avLst/>
          </a:prstGeom>
          <a:ln>
            <a:noFill/>
          </a:ln>
          <a:effectLst>
            <a:softEdge rad="112500"/>
          </a:effectLst>
        </p:spPr>
      </p:pic>
    </p:spTree>
    <p:extLst>
      <p:ext uri="{BB962C8B-B14F-4D97-AF65-F5344CB8AC3E}">
        <p14:creationId xmlns:p14="http://schemas.microsoft.com/office/powerpoint/2010/main" val="3342215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 saw</a:t>
            </a:r>
          </a:p>
        </p:txBody>
      </p:sp>
      <p:sp>
        <p:nvSpPr>
          <p:cNvPr id="3" name="Content Placeholder 2"/>
          <p:cNvSpPr>
            <a:spLocks noGrp="1"/>
          </p:cNvSpPr>
          <p:nvPr>
            <p:ph sz="quarter" idx="10"/>
          </p:nvPr>
        </p:nvSpPr>
        <p:spPr/>
        <p:txBody>
          <a:bodyPr/>
          <a:lstStyle/>
          <a:p>
            <a:endParaRPr lang="en-US" dirty="0"/>
          </a:p>
          <a:p>
            <a:r>
              <a:rPr lang="en-US" dirty="0"/>
              <a:t>This is mostly used for cutting the timber lengths down to size and the notches required when cutting the timber screed. </a:t>
            </a:r>
          </a:p>
          <a:p>
            <a:r>
              <a:rPr lang="en-US" dirty="0"/>
              <a:t>These are available in various sizes and makes etc. The one shown has an integral 45 and 90 degree angle built into the handle, universal tooth cuts with and across the grain and hard point teeth.</a:t>
            </a:r>
          </a:p>
        </p:txBody>
      </p:sp>
      <p:pic>
        <p:nvPicPr>
          <p:cNvPr id="4" name="Picture 3" descr="136237_xl.jpg"/>
          <p:cNvPicPr>
            <a:picLocks noChangeAspect="1"/>
          </p:cNvPicPr>
          <p:nvPr/>
        </p:nvPicPr>
        <p:blipFill rotWithShape="1">
          <a:blip r:embed="rId2">
            <a:extLst>
              <a:ext uri="{28A0092B-C50C-407E-A947-70E740481C1C}">
                <a14:useLocalDpi xmlns:a14="http://schemas.microsoft.com/office/drawing/2010/main" val="0"/>
              </a:ext>
            </a:extLst>
          </a:blip>
          <a:srcRect t="36374" b="35196"/>
          <a:stretch/>
        </p:blipFill>
        <p:spPr>
          <a:xfrm>
            <a:off x="3131840" y="4293096"/>
            <a:ext cx="4151784" cy="1180322"/>
          </a:xfrm>
          <a:prstGeom prst="rect">
            <a:avLst/>
          </a:prstGeom>
        </p:spPr>
      </p:pic>
    </p:spTree>
    <p:extLst>
      <p:ext uri="{BB962C8B-B14F-4D97-AF65-F5344CB8AC3E}">
        <p14:creationId xmlns:p14="http://schemas.microsoft.com/office/powerpoint/2010/main" val="3664485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Shovels</a:t>
            </a:r>
          </a:p>
        </p:txBody>
      </p:sp>
      <p:sp>
        <p:nvSpPr>
          <p:cNvPr id="7" name="Content Placeholder 6"/>
          <p:cNvSpPr>
            <a:spLocks noGrp="1"/>
          </p:cNvSpPr>
          <p:nvPr>
            <p:ph sz="quarter" idx="10"/>
          </p:nvPr>
        </p:nvSpPr>
        <p:spPr/>
        <p:txBody>
          <a:bodyPr/>
          <a:lstStyle/>
          <a:p>
            <a:r>
              <a:rPr lang="en-US" dirty="0"/>
              <a:t>These come in a variety of shapes and sizes.  </a:t>
            </a:r>
            <a:r>
              <a:rPr lang="en-GB" dirty="0"/>
              <a:t>The ‘Square-mouth’ is a handy tool for scooping and levelling, with its wide business end. </a:t>
            </a:r>
          </a:p>
          <a:p>
            <a:r>
              <a:rPr lang="en-GB" dirty="0"/>
              <a:t>However, it's not as good as a ‘Taper-mouth’ for digging, especially in hard or clay ground.</a:t>
            </a:r>
          </a:p>
          <a:p>
            <a:endParaRPr lang="en-US" dirty="0"/>
          </a:p>
        </p:txBody>
      </p:sp>
      <p:pic>
        <p:nvPicPr>
          <p:cNvPr id="8" name="Picture 7" descr="118161_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9692" y="3717032"/>
            <a:ext cx="1944216" cy="1944216"/>
          </a:xfrm>
          <a:prstGeom prst="rect">
            <a:avLst/>
          </a:prstGeom>
        </p:spPr>
      </p:pic>
      <p:pic>
        <p:nvPicPr>
          <p:cNvPr id="10" name="Picture 9" descr="118165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4495" y="3685094"/>
            <a:ext cx="2160240" cy="2160240"/>
          </a:xfrm>
          <a:prstGeom prst="rect">
            <a:avLst/>
          </a:prstGeom>
        </p:spPr>
      </p:pic>
      <p:sp>
        <p:nvSpPr>
          <p:cNvPr id="11" name="TextBox 10"/>
          <p:cNvSpPr txBox="1"/>
          <p:nvPr/>
        </p:nvSpPr>
        <p:spPr>
          <a:xfrm>
            <a:off x="571153" y="4489085"/>
            <a:ext cx="1944216" cy="400110"/>
          </a:xfrm>
          <a:prstGeom prst="rect">
            <a:avLst/>
          </a:prstGeom>
          <a:noFill/>
        </p:spPr>
        <p:txBody>
          <a:bodyPr wrap="square" rtlCol="0">
            <a:spAutoFit/>
          </a:bodyPr>
          <a:lstStyle/>
          <a:p>
            <a:r>
              <a:rPr lang="en-GB" dirty="0"/>
              <a:t>Square-mouth</a:t>
            </a:r>
            <a:endParaRPr lang="en-US" dirty="0"/>
          </a:p>
        </p:txBody>
      </p:sp>
      <p:sp>
        <p:nvSpPr>
          <p:cNvPr id="12" name="TextBox 11"/>
          <p:cNvSpPr txBox="1"/>
          <p:nvPr/>
        </p:nvSpPr>
        <p:spPr>
          <a:xfrm>
            <a:off x="4067944" y="4509120"/>
            <a:ext cx="1944216" cy="400110"/>
          </a:xfrm>
          <a:prstGeom prst="rect">
            <a:avLst/>
          </a:prstGeom>
          <a:noFill/>
        </p:spPr>
        <p:txBody>
          <a:bodyPr wrap="square" rtlCol="0">
            <a:spAutoFit/>
          </a:bodyPr>
          <a:lstStyle/>
          <a:p>
            <a:r>
              <a:rPr lang="en-GB" dirty="0"/>
              <a:t>Taper-mouth</a:t>
            </a:r>
            <a:endParaRPr lang="en-US" dirty="0"/>
          </a:p>
        </p:txBody>
      </p:sp>
    </p:spTree>
    <p:extLst>
      <p:ext uri="{BB962C8B-B14F-4D97-AF65-F5344CB8AC3E}">
        <p14:creationId xmlns:p14="http://schemas.microsoft.com/office/powerpoint/2010/main" val="484247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Rakes</a:t>
            </a:r>
          </a:p>
        </p:txBody>
      </p:sp>
      <p:sp>
        <p:nvSpPr>
          <p:cNvPr id="3" name="Content Placeholder 2"/>
          <p:cNvSpPr>
            <a:spLocks noGrp="1"/>
          </p:cNvSpPr>
          <p:nvPr>
            <p:ph sz="quarter" idx="10"/>
          </p:nvPr>
        </p:nvSpPr>
        <p:spPr/>
        <p:txBody>
          <a:bodyPr/>
          <a:lstStyle/>
          <a:p>
            <a:endParaRPr lang="en-US" dirty="0"/>
          </a:p>
          <a:p>
            <a:r>
              <a:rPr lang="en-US" dirty="0"/>
              <a:t>The rake is used for spreading and raking materials evenly over a large surface area. It can be made with a tubular steel shaft with teeth and has an overall length of 1500mm and head of 400mm.</a:t>
            </a:r>
          </a:p>
        </p:txBody>
      </p:sp>
      <p:pic>
        <p:nvPicPr>
          <p:cNvPr id="4" name="Picture 3" descr="118322_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3140968"/>
            <a:ext cx="2348880" cy="2348880"/>
          </a:xfrm>
          <a:prstGeom prst="rect">
            <a:avLst/>
          </a:prstGeom>
        </p:spPr>
      </p:pic>
    </p:spTree>
    <p:extLst>
      <p:ext uri="{BB962C8B-B14F-4D97-AF65-F5344CB8AC3E}">
        <p14:creationId xmlns:p14="http://schemas.microsoft.com/office/powerpoint/2010/main" val="2297487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Wheelbarrow</a:t>
            </a:r>
          </a:p>
        </p:txBody>
      </p:sp>
      <p:sp>
        <p:nvSpPr>
          <p:cNvPr id="3" name="Content Placeholder 2"/>
          <p:cNvSpPr>
            <a:spLocks noGrp="1"/>
          </p:cNvSpPr>
          <p:nvPr>
            <p:ph sz="quarter" idx="10"/>
          </p:nvPr>
        </p:nvSpPr>
        <p:spPr/>
        <p:txBody>
          <a:bodyPr/>
          <a:lstStyle/>
          <a:p>
            <a:r>
              <a:rPr lang="en-US" dirty="0"/>
              <a:t>Wheelbarrows are primarily used for transporting materials around construction sites. They are simple to use and operate. </a:t>
            </a:r>
            <a:br>
              <a:rPr lang="en-US" dirty="0"/>
            </a:br>
            <a:r>
              <a:rPr lang="en-US" dirty="0"/>
              <a:t>Top tips for use: </a:t>
            </a:r>
          </a:p>
          <a:p>
            <a:pPr marL="342900" indent="-342900">
              <a:buFont typeface="Arial" panose="020B0604020202020204" pitchFamily="34" charset="0"/>
              <a:buChar char="•"/>
            </a:pPr>
            <a:r>
              <a:rPr lang="en-US" dirty="0"/>
              <a:t>Always face the wheelbarrow in the direction of travel before filling.</a:t>
            </a:r>
          </a:p>
          <a:p>
            <a:pPr marL="342900" indent="-342900">
              <a:buFont typeface="Arial" panose="020B0604020202020204" pitchFamily="34" charset="0"/>
              <a:buChar char="•"/>
            </a:pPr>
            <a:r>
              <a:rPr lang="en-US" dirty="0"/>
              <a:t>Try to put the majority of the load over the wheel as it keeps it lighter and lets the wheel do the work </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r>
              <a:rPr lang="en-US" dirty="0"/>
              <a:t> not you.</a:t>
            </a:r>
          </a:p>
          <a:p>
            <a:r>
              <a:rPr lang="en-US" dirty="0"/>
              <a:t>Different types are available: solid, pneumatic wheeled or even puncture resistance, plastic, steel or </a:t>
            </a:r>
            <a:r>
              <a:rPr lang="en-US" dirty="0" err="1"/>
              <a:t>galvanised</a:t>
            </a:r>
            <a:r>
              <a:rPr lang="en-US" dirty="0"/>
              <a:t> bodies. </a:t>
            </a:r>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4365104"/>
            <a:ext cx="1872208" cy="1872208"/>
          </a:xfrm>
          <a:prstGeom prst="rect">
            <a:avLst/>
          </a:prstGeom>
        </p:spPr>
      </p:pic>
    </p:spTree>
    <p:extLst>
      <p:ext uri="{BB962C8B-B14F-4D97-AF65-F5344CB8AC3E}">
        <p14:creationId xmlns:p14="http://schemas.microsoft.com/office/powerpoint/2010/main" val="2360002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Brush or broom</a:t>
            </a:r>
          </a:p>
        </p:txBody>
      </p:sp>
      <p:sp>
        <p:nvSpPr>
          <p:cNvPr id="3" name="Content Placeholder 2"/>
          <p:cNvSpPr>
            <a:spLocks noGrp="1"/>
          </p:cNvSpPr>
          <p:nvPr>
            <p:ph sz="quarter" idx="10"/>
          </p:nvPr>
        </p:nvSpPr>
        <p:spPr/>
        <p:txBody>
          <a:bodyPr/>
          <a:lstStyle/>
          <a:p>
            <a:endParaRPr lang="en-US" dirty="0"/>
          </a:p>
          <a:p>
            <a:r>
              <a:rPr lang="en-US" dirty="0"/>
              <a:t>The sweeping brush or broom is a very important tool. A tidy job is a good job. It is also used to brush the grout to seal the paving slabs.</a:t>
            </a:r>
          </a:p>
          <a:p>
            <a:endParaRPr lang="en-US" dirty="0"/>
          </a:p>
          <a:p>
            <a:endParaRPr lang="en-US" dirty="0"/>
          </a:p>
        </p:txBody>
      </p:sp>
      <p:pic>
        <p:nvPicPr>
          <p:cNvPr id="4" name="Picture 3" descr="610625_xl.jpg"/>
          <p:cNvPicPr>
            <a:picLocks noChangeAspect="1"/>
          </p:cNvPicPr>
          <p:nvPr/>
        </p:nvPicPr>
        <p:blipFill rotWithShape="1">
          <a:blip r:embed="rId2">
            <a:extLst>
              <a:ext uri="{28A0092B-C50C-407E-A947-70E740481C1C}">
                <a14:useLocalDpi xmlns:a14="http://schemas.microsoft.com/office/drawing/2010/main" val="0"/>
              </a:ext>
            </a:extLst>
          </a:blip>
          <a:srcRect t="20166" b="21403"/>
          <a:stretch/>
        </p:blipFill>
        <p:spPr>
          <a:xfrm>
            <a:off x="243776" y="3276169"/>
            <a:ext cx="3291013" cy="1922971"/>
          </a:xfrm>
          <a:prstGeom prst="rect">
            <a:avLst/>
          </a:prstGeom>
        </p:spPr>
      </p:pic>
      <p:pic>
        <p:nvPicPr>
          <p:cNvPr id="5" name="Picture 4" descr="ae235.jpeg"/>
          <p:cNvPicPr>
            <a:picLocks noChangeAspect="1"/>
          </p:cNvPicPr>
          <p:nvPr/>
        </p:nvPicPr>
        <p:blipFill rotWithShape="1">
          <a:blip r:embed="rId3">
            <a:extLst>
              <a:ext uri="{28A0092B-C50C-407E-A947-70E740481C1C}">
                <a14:useLocalDpi xmlns:a14="http://schemas.microsoft.com/office/drawing/2010/main" val="0"/>
              </a:ext>
            </a:extLst>
          </a:blip>
          <a:srcRect l="2328" t="19410" r="-2328" b="21246"/>
          <a:stretch/>
        </p:blipFill>
        <p:spPr>
          <a:xfrm>
            <a:off x="5889226" y="3068960"/>
            <a:ext cx="3240360" cy="1922971"/>
          </a:xfrm>
          <a:prstGeom prst="rect">
            <a:avLst/>
          </a:prstGeom>
        </p:spPr>
      </p:pic>
      <p:pic>
        <p:nvPicPr>
          <p:cNvPr id="6" name="Picture 5" descr="ae235.jpeg"/>
          <p:cNvPicPr>
            <a:picLocks noChangeAspect="1"/>
          </p:cNvPicPr>
          <p:nvPr/>
        </p:nvPicPr>
        <p:blipFill rotWithShape="1">
          <a:blip r:embed="rId4">
            <a:extLst>
              <a:ext uri="{28A0092B-C50C-407E-A947-70E740481C1C}">
                <a14:useLocalDpi xmlns:a14="http://schemas.microsoft.com/office/drawing/2010/main" val="0"/>
              </a:ext>
            </a:extLst>
          </a:blip>
          <a:srcRect b="21328"/>
          <a:stretch/>
        </p:blipFill>
        <p:spPr>
          <a:xfrm>
            <a:off x="3659566" y="3703418"/>
            <a:ext cx="2204864" cy="1734598"/>
          </a:xfrm>
          <a:prstGeom prst="rect">
            <a:avLst/>
          </a:prstGeom>
        </p:spPr>
      </p:pic>
    </p:spTree>
    <p:extLst>
      <p:ext uri="{BB962C8B-B14F-4D97-AF65-F5344CB8AC3E}">
        <p14:creationId xmlns:p14="http://schemas.microsoft.com/office/powerpoint/2010/main" val="11735349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e235.jpeg"/>
          <p:cNvPicPr>
            <a:picLocks noChangeAspect="1"/>
          </p:cNvPicPr>
          <p:nvPr/>
        </p:nvPicPr>
        <p:blipFill rotWithShape="1">
          <a:blip r:embed="rId2">
            <a:extLst>
              <a:ext uri="{28A0092B-C50C-407E-A947-70E740481C1C}">
                <a14:useLocalDpi xmlns:a14="http://schemas.microsoft.com/office/drawing/2010/main" val="0"/>
              </a:ext>
            </a:extLst>
          </a:blip>
          <a:srcRect t="7825"/>
          <a:stretch/>
        </p:blipFill>
        <p:spPr>
          <a:xfrm>
            <a:off x="3779913" y="4617837"/>
            <a:ext cx="1336766" cy="1232163"/>
          </a:xfrm>
          <a:prstGeom prst="rect">
            <a:avLst/>
          </a:prstGeom>
        </p:spPr>
      </p:pic>
      <p:sp>
        <p:nvSpPr>
          <p:cNvPr id="2" name="Title 1"/>
          <p:cNvSpPr>
            <a:spLocks noGrp="1"/>
          </p:cNvSpPr>
          <p:nvPr>
            <p:ph type="title"/>
          </p:nvPr>
        </p:nvSpPr>
        <p:spPr/>
        <p:txBody>
          <a:bodyPr/>
          <a:lstStyle/>
          <a:p>
            <a:r>
              <a:rPr lang="en-US" dirty="0"/>
              <a:t> Cut off saw – petrol or electric</a:t>
            </a:r>
          </a:p>
        </p:txBody>
      </p:sp>
      <p:sp>
        <p:nvSpPr>
          <p:cNvPr id="3" name="Content Placeholder 2"/>
          <p:cNvSpPr>
            <a:spLocks noGrp="1"/>
          </p:cNvSpPr>
          <p:nvPr>
            <p:ph sz="quarter" idx="10"/>
          </p:nvPr>
        </p:nvSpPr>
        <p:spPr/>
        <p:txBody>
          <a:bodyPr/>
          <a:lstStyle/>
          <a:p>
            <a:endParaRPr lang="en-US" dirty="0"/>
          </a:p>
          <a:p>
            <a:r>
              <a:rPr lang="en-US" dirty="0"/>
              <a:t>These are used for cutting paving in virtually any shape or size needed with ease. There are different blades to suit the job required. You must be well trained and deemed competent before using these.</a:t>
            </a:r>
          </a:p>
        </p:txBody>
      </p:sp>
      <p:pic>
        <p:nvPicPr>
          <p:cNvPr id="4" name="Picture 3" descr="med_stits410-s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3789040"/>
            <a:ext cx="2921000" cy="1879600"/>
          </a:xfrm>
          <a:prstGeom prst="rect">
            <a:avLst/>
          </a:prstGeom>
        </p:spPr>
      </p:pic>
      <p:pic>
        <p:nvPicPr>
          <p:cNvPr id="5" name="Picture 4"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3212976"/>
            <a:ext cx="2907525" cy="2907525"/>
          </a:xfrm>
          <a:prstGeom prst="rect">
            <a:avLst/>
          </a:prstGeom>
        </p:spPr>
      </p:pic>
      <p:pic>
        <p:nvPicPr>
          <p:cNvPr id="6" name="Picture 5" descr="ae235.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2964" y="3208174"/>
            <a:ext cx="1232163" cy="1232163"/>
          </a:xfrm>
          <a:prstGeom prst="rect">
            <a:avLst/>
          </a:prstGeom>
        </p:spPr>
      </p:pic>
    </p:spTree>
    <p:extLst>
      <p:ext uri="{BB962C8B-B14F-4D97-AF65-F5344CB8AC3E}">
        <p14:creationId xmlns:p14="http://schemas.microsoft.com/office/powerpoint/2010/main" val="350788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 splitter</a:t>
            </a:r>
          </a:p>
        </p:txBody>
      </p:sp>
      <p:sp>
        <p:nvSpPr>
          <p:cNvPr id="3" name="Content Placeholder 2"/>
          <p:cNvSpPr>
            <a:spLocks noGrp="1"/>
          </p:cNvSpPr>
          <p:nvPr>
            <p:ph sz="quarter" idx="10"/>
          </p:nvPr>
        </p:nvSpPr>
        <p:spPr/>
        <p:txBody>
          <a:bodyPr/>
          <a:lstStyle/>
          <a:p>
            <a:endParaRPr lang="en-US" dirty="0"/>
          </a:p>
          <a:p>
            <a:r>
              <a:rPr lang="en-US" dirty="0"/>
              <a:t>This is an excellent piece of equipment that cuts block paving down to size. It is safer than an electric or petrol cut off saw as it produces no noise or dust. </a:t>
            </a:r>
          </a:p>
          <a:p>
            <a:r>
              <a:rPr lang="en-US" dirty="0"/>
              <a:t>The only thing is to make sure to keep the blades sharp or the cuts are not as accurate.</a:t>
            </a:r>
          </a:p>
        </p:txBody>
      </p:sp>
      <p:pic>
        <p:nvPicPr>
          <p:cNvPr id="4" name="Picture 3" descr="BS0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5597" y="3843229"/>
            <a:ext cx="1759632" cy="2038183"/>
          </a:xfrm>
          <a:prstGeom prst="rect">
            <a:avLst/>
          </a:prstGeom>
        </p:spPr>
      </p:pic>
      <p:pic>
        <p:nvPicPr>
          <p:cNvPr id="5" name="Picture 4" descr="spblminipav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3011" y="3903993"/>
            <a:ext cx="1856007" cy="1856007"/>
          </a:xfrm>
          <a:prstGeom prst="rect">
            <a:avLst/>
          </a:prstGeom>
        </p:spPr>
      </p:pic>
    </p:spTree>
    <p:extLst>
      <p:ext uri="{BB962C8B-B14F-4D97-AF65-F5344CB8AC3E}">
        <p14:creationId xmlns:p14="http://schemas.microsoft.com/office/powerpoint/2010/main" val="484470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Vibrating plate</a:t>
            </a:r>
          </a:p>
        </p:txBody>
      </p:sp>
      <p:sp>
        <p:nvSpPr>
          <p:cNvPr id="3" name="Content Placeholder 2"/>
          <p:cNvSpPr>
            <a:spLocks noGrp="1"/>
          </p:cNvSpPr>
          <p:nvPr>
            <p:ph sz="quarter" idx="10"/>
          </p:nvPr>
        </p:nvSpPr>
        <p:spPr>
          <a:xfrm>
            <a:off x="457200" y="1512000"/>
            <a:ext cx="7787208" cy="4248000"/>
          </a:xfrm>
        </p:spPr>
        <p:txBody>
          <a:bodyPr/>
          <a:lstStyle/>
          <a:p>
            <a:r>
              <a:rPr lang="en-US" dirty="0"/>
              <a:t>This is used to compact the base layer and sometimes to compact the surface of paved areas. Use a rubber mat to protect the surface finish. They are available from various manufacturers and come in different weights. </a:t>
            </a:r>
          </a:p>
          <a:p>
            <a:endParaRPr lang="en-US" dirty="0"/>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068960"/>
            <a:ext cx="2550474" cy="2550474"/>
          </a:xfrm>
          <a:prstGeom prst="rect">
            <a:avLst/>
          </a:prstGeom>
        </p:spPr>
      </p:pic>
      <p:pic>
        <p:nvPicPr>
          <p:cNvPr id="5" name="Picture 4"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2780928"/>
            <a:ext cx="3312368" cy="3312368"/>
          </a:xfrm>
          <a:prstGeom prst="rect">
            <a:avLst/>
          </a:prstGeom>
        </p:spPr>
      </p:pic>
      <p:pic>
        <p:nvPicPr>
          <p:cNvPr id="6" name="Picture 5" descr="ae235.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5816" y="3645024"/>
            <a:ext cx="2413607" cy="2413607"/>
          </a:xfrm>
          <a:prstGeom prst="rect">
            <a:avLst/>
          </a:prstGeom>
        </p:spPr>
      </p:pic>
    </p:spTree>
    <p:extLst>
      <p:ext uri="{BB962C8B-B14F-4D97-AF65-F5344CB8AC3E}">
        <p14:creationId xmlns:p14="http://schemas.microsoft.com/office/powerpoint/2010/main" val="2428378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Pins and lines</a:t>
            </a:r>
          </a:p>
        </p:txBody>
      </p:sp>
      <p:sp>
        <p:nvSpPr>
          <p:cNvPr id="3" name="Content Placeholder 2"/>
          <p:cNvSpPr>
            <a:spLocks noGrp="1"/>
          </p:cNvSpPr>
          <p:nvPr>
            <p:ph sz="quarter" idx="10"/>
          </p:nvPr>
        </p:nvSpPr>
        <p:spPr/>
        <p:txBody>
          <a:bodyPr/>
          <a:lstStyle/>
          <a:p>
            <a:endParaRPr lang="en-US" dirty="0"/>
          </a:p>
          <a:p>
            <a:r>
              <a:rPr lang="en-US" dirty="0"/>
              <a:t>You need pins and lines to set out, keep and lay your work to the correct levels or falls. It is quite easy to lay different materials as it is a repetitive skill but the difficult part is laying and following lines and levels. </a:t>
            </a:r>
          </a:p>
        </p:txBody>
      </p:sp>
      <p:pic>
        <p:nvPicPr>
          <p:cNvPr id="4" name="Picture 3" descr="parkers_1030007210_300x3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3" y="3815662"/>
            <a:ext cx="1944337" cy="1944337"/>
          </a:xfrm>
          <a:prstGeom prst="rect">
            <a:avLst/>
          </a:prstGeom>
        </p:spPr>
      </p:pic>
      <p:pic>
        <p:nvPicPr>
          <p:cNvPr id="5" name="Picture 4" descr="600337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2452" y="3815662"/>
            <a:ext cx="1440160" cy="1440160"/>
          </a:xfrm>
          <a:prstGeom prst="rect">
            <a:avLst/>
          </a:prstGeom>
        </p:spPr>
      </p:pic>
      <p:pic>
        <p:nvPicPr>
          <p:cNvPr id="6" name="Picture 5" descr="599412_x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3575582"/>
            <a:ext cx="1944338" cy="1944338"/>
          </a:xfrm>
          <a:prstGeom prst="rect">
            <a:avLst/>
          </a:prstGeom>
        </p:spPr>
      </p:pic>
    </p:spTree>
    <p:extLst>
      <p:ext uri="{BB962C8B-B14F-4D97-AF65-F5344CB8AC3E}">
        <p14:creationId xmlns:p14="http://schemas.microsoft.com/office/powerpoint/2010/main" val="4163038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Tapes and rules</a:t>
            </a:r>
          </a:p>
        </p:txBody>
      </p:sp>
      <p:sp>
        <p:nvSpPr>
          <p:cNvPr id="3" name="Content Placeholder 2"/>
          <p:cNvSpPr>
            <a:spLocks noGrp="1"/>
          </p:cNvSpPr>
          <p:nvPr>
            <p:ph sz="quarter" idx="10"/>
          </p:nvPr>
        </p:nvSpPr>
        <p:spPr/>
        <p:txBody>
          <a:bodyPr/>
          <a:lstStyle/>
          <a:p>
            <a:endParaRPr lang="en-US" dirty="0"/>
          </a:p>
          <a:p>
            <a:r>
              <a:rPr lang="en-US" dirty="0"/>
              <a:t>Tapes and rules are another important member of the essential tool kit. You should always carry a tape measure. They </a:t>
            </a:r>
            <a:r>
              <a:rPr lang="en-GB" dirty="0"/>
              <a:t>come in many sizes, usually from 3m to 50m lengths and tapes are made with plastic or steel cases with steel or fibre measure. </a:t>
            </a:r>
            <a:endParaRPr lang="en-US" dirty="0"/>
          </a:p>
        </p:txBody>
      </p:sp>
      <p:pic>
        <p:nvPicPr>
          <p:cNvPr id="4" name="Picture 3" descr="136575_xl.jpg"/>
          <p:cNvPicPr>
            <a:picLocks noChangeAspect="1"/>
          </p:cNvPicPr>
          <p:nvPr/>
        </p:nvPicPr>
        <p:blipFill rotWithShape="1">
          <a:blip r:embed="rId2">
            <a:extLst>
              <a:ext uri="{28A0092B-C50C-407E-A947-70E740481C1C}">
                <a14:useLocalDpi xmlns:a14="http://schemas.microsoft.com/office/drawing/2010/main" val="0"/>
              </a:ext>
            </a:extLst>
          </a:blip>
          <a:srcRect t="16447" b="19261"/>
          <a:stretch/>
        </p:blipFill>
        <p:spPr>
          <a:xfrm>
            <a:off x="323528" y="3933056"/>
            <a:ext cx="2537520" cy="1531254"/>
          </a:xfrm>
          <a:prstGeom prst="rect">
            <a:avLst/>
          </a:prstGeom>
        </p:spPr>
      </p:pic>
      <p:pic>
        <p:nvPicPr>
          <p:cNvPr id="6" name="Picture 5" descr="950266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3861048"/>
            <a:ext cx="2195736" cy="2195736"/>
          </a:xfrm>
          <a:prstGeom prst="rect">
            <a:avLst/>
          </a:prstGeom>
        </p:spPr>
      </p:pic>
      <p:pic>
        <p:nvPicPr>
          <p:cNvPr id="7" name="Picture 6" descr="135558_xl.jpg"/>
          <p:cNvPicPr>
            <a:picLocks noChangeAspect="1"/>
          </p:cNvPicPr>
          <p:nvPr/>
        </p:nvPicPr>
        <p:blipFill rotWithShape="1">
          <a:blip r:embed="rId4">
            <a:extLst>
              <a:ext uri="{28A0092B-C50C-407E-A947-70E740481C1C}">
                <a14:useLocalDpi xmlns:a14="http://schemas.microsoft.com/office/drawing/2010/main" val="0"/>
              </a:ext>
            </a:extLst>
          </a:blip>
          <a:srcRect t="24682" b="30251"/>
          <a:stretch/>
        </p:blipFill>
        <p:spPr>
          <a:xfrm>
            <a:off x="3131840" y="4149080"/>
            <a:ext cx="3035850" cy="1368152"/>
          </a:xfrm>
          <a:prstGeom prst="rect">
            <a:avLst/>
          </a:prstGeom>
        </p:spPr>
      </p:pic>
    </p:spTree>
    <p:extLst>
      <p:ext uri="{BB962C8B-B14F-4D97-AF65-F5344CB8AC3E}">
        <p14:creationId xmlns:p14="http://schemas.microsoft.com/office/powerpoint/2010/main" val="4288291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Hammers</a:t>
            </a:r>
          </a:p>
        </p:txBody>
      </p:sp>
      <p:sp>
        <p:nvSpPr>
          <p:cNvPr id="3" name="Content Placeholder 2"/>
          <p:cNvSpPr>
            <a:spLocks noGrp="1"/>
          </p:cNvSpPr>
          <p:nvPr>
            <p:ph sz="quarter" idx="10"/>
          </p:nvPr>
        </p:nvSpPr>
        <p:spPr>
          <a:xfrm>
            <a:off x="457200" y="1512000"/>
            <a:ext cx="7931224" cy="4248000"/>
          </a:xfrm>
        </p:spPr>
        <p:txBody>
          <a:bodyPr/>
          <a:lstStyle/>
          <a:p>
            <a:r>
              <a:rPr lang="en-US" dirty="0"/>
              <a:t>The club or lump hammer is a handy little hammer available </a:t>
            </a:r>
            <a:r>
              <a:rPr lang="en-GB" dirty="0"/>
              <a:t>in a few basic weights: ranging between 2lb (0.9kg) and 4lb (1.8kg). </a:t>
            </a:r>
            <a:br>
              <a:rPr lang="en-GB" dirty="0"/>
            </a:br>
            <a:r>
              <a:rPr lang="en-GB" dirty="0"/>
              <a:t>A 2lb or 2½lb (1.1kg) is the most comfortable to work with but the 4lb is handy when working with heavier materials, such as natural stone. They can have either a wooden or fibreglass shaft.</a:t>
            </a:r>
          </a:p>
          <a:p>
            <a:endParaRPr lang="en-GB" dirty="0"/>
          </a:p>
          <a:p>
            <a:endParaRPr lang="en-US" dirty="0"/>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3573016"/>
            <a:ext cx="2276872" cy="2276872"/>
          </a:xfrm>
          <a:prstGeom prst="rect">
            <a:avLst/>
          </a:prstGeom>
        </p:spPr>
      </p:pic>
      <p:pic>
        <p:nvPicPr>
          <p:cNvPr id="5" name="Picture 4" descr="ae23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573016"/>
            <a:ext cx="2148371" cy="2148371"/>
          </a:xfrm>
          <a:prstGeom prst="rect">
            <a:avLst/>
          </a:prstGeom>
        </p:spPr>
      </p:pic>
    </p:spTree>
    <p:extLst>
      <p:ext uri="{BB962C8B-B14F-4D97-AF65-F5344CB8AC3E}">
        <p14:creationId xmlns:p14="http://schemas.microsoft.com/office/powerpoint/2010/main" val="30282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Mallets</a:t>
            </a:r>
          </a:p>
        </p:txBody>
      </p:sp>
      <p:sp>
        <p:nvSpPr>
          <p:cNvPr id="3" name="Content Placeholder 2"/>
          <p:cNvSpPr>
            <a:spLocks noGrp="1"/>
          </p:cNvSpPr>
          <p:nvPr>
            <p:ph sz="quarter" idx="10"/>
          </p:nvPr>
        </p:nvSpPr>
        <p:spPr/>
        <p:txBody>
          <a:bodyPr/>
          <a:lstStyle/>
          <a:p>
            <a:endParaRPr lang="en-GB" dirty="0"/>
          </a:p>
          <a:p>
            <a:r>
              <a:rPr lang="en-GB" dirty="0"/>
              <a:t>Small rubber mallets are ideal for persuading small flags into place.</a:t>
            </a:r>
            <a:br>
              <a:rPr lang="en-GB" dirty="0"/>
            </a:br>
            <a:r>
              <a:rPr lang="en-GB" dirty="0"/>
              <a:t>They are perfect for more delicate work, such as block paving and edging kerbs. </a:t>
            </a:r>
          </a:p>
          <a:p>
            <a:r>
              <a:rPr lang="en-GB" dirty="0"/>
              <a:t>Mallets are available in different sizes, colour and weights.</a:t>
            </a:r>
          </a:p>
          <a:p>
            <a:r>
              <a:rPr lang="en-GB" b="1" dirty="0"/>
              <a:t> </a:t>
            </a:r>
            <a:endParaRPr lang="en-GB" dirty="0"/>
          </a:p>
          <a:p>
            <a:endParaRPr lang="en-US" dirty="0"/>
          </a:p>
        </p:txBody>
      </p:sp>
      <p:pic>
        <p:nvPicPr>
          <p:cNvPr id="5" name="Picture 4" descr="118940_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3099" y="3861048"/>
            <a:ext cx="1700808" cy="1700808"/>
          </a:xfrm>
          <a:prstGeom prst="rect">
            <a:avLst/>
          </a:prstGeom>
        </p:spPr>
      </p:pic>
      <p:pic>
        <p:nvPicPr>
          <p:cNvPr id="6" name="Picture 5" descr="900487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5100095" y="3636273"/>
            <a:ext cx="2132856" cy="2132856"/>
          </a:xfrm>
          <a:prstGeom prst="rect">
            <a:avLst/>
          </a:prstGeom>
        </p:spPr>
      </p:pic>
    </p:spTree>
    <p:extLst>
      <p:ext uri="{BB962C8B-B14F-4D97-AF65-F5344CB8AC3E}">
        <p14:creationId xmlns:p14="http://schemas.microsoft.com/office/powerpoint/2010/main" val="52808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Rubber mauls </a:t>
            </a:r>
          </a:p>
        </p:txBody>
      </p:sp>
      <p:sp>
        <p:nvSpPr>
          <p:cNvPr id="3" name="Content Placeholder 2"/>
          <p:cNvSpPr>
            <a:spLocks noGrp="1"/>
          </p:cNvSpPr>
          <p:nvPr>
            <p:ph sz="quarter" idx="10"/>
          </p:nvPr>
        </p:nvSpPr>
        <p:spPr/>
        <p:txBody>
          <a:bodyPr/>
          <a:lstStyle/>
          <a:p>
            <a:endParaRPr lang="en-GB" dirty="0"/>
          </a:p>
          <a:p>
            <a:r>
              <a:rPr lang="en-GB" dirty="0"/>
              <a:t>These originally were made from timber but now are made from rubber.</a:t>
            </a:r>
            <a:r>
              <a:rPr lang="en-GB" b="1" dirty="0"/>
              <a:t> </a:t>
            </a:r>
            <a:r>
              <a:rPr lang="en-GB" dirty="0"/>
              <a:t>They are </a:t>
            </a:r>
            <a:r>
              <a:rPr lang="en-US" dirty="0"/>
              <a:t>6kg (13¼lb) in weight and</a:t>
            </a:r>
            <a:r>
              <a:rPr lang="en-GB" dirty="0"/>
              <a:t> used to knock down large element paving. Sometimes written as 'Mall', which seems to be a shortened form of 'Mallet', they are definitely pronounced ‘Maul’ rather than ‘Mal’. The shafts, like most modern tools, can be either timber or </a:t>
            </a:r>
            <a:r>
              <a:rPr lang="en-US" dirty="0" err="1"/>
              <a:t>fibreglass</a:t>
            </a:r>
            <a:r>
              <a:rPr lang="en-US" dirty="0"/>
              <a:t> handles.</a:t>
            </a:r>
            <a:r>
              <a:rPr lang="en-GB" dirty="0"/>
              <a:t>  </a:t>
            </a:r>
          </a:p>
          <a:p>
            <a:r>
              <a:rPr lang="en-GB" dirty="0"/>
              <a:t> </a:t>
            </a:r>
          </a:p>
          <a:p>
            <a:r>
              <a:rPr lang="en-GB" b="1" dirty="0"/>
              <a:t> </a:t>
            </a:r>
            <a:endParaRPr lang="en-GB" dirty="0"/>
          </a:p>
          <a:p>
            <a:endParaRPr lang="en-US" dirty="0"/>
          </a:p>
        </p:txBody>
      </p:sp>
      <p:pic>
        <p:nvPicPr>
          <p:cNvPr id="4" name="Picture 3" descr="ae23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80" y="3721172"/>
            <a:ext cx="2160240" cy="2160240"/>
          </a:xfrm>
          <a:prstGeom prst="rect">
            <a:avLst/>
          </a:prstGeom>
        </p:spPr>
      </p:pic>
    </p:spTree>
    <p:extLst>
      <p:ext uri="{BB962C8B-B14F-4D97-AF65-F5344CB8AC3E}">
        <p14:creationId xmlns:p14="http://schemas.microsoft.com/office/powerpoint/2010/main" val="2133227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Trowel</a:t>
            </a:r>
          </a:p>
        </p:txBody>
      </p:sp>
      <p:sp>
        <p:nvSpPr>
          <p:cNvPr id="3" name="Content Placeholder 2"/>
          <p:cNvSpPr>
            <a:spLocks noGrp="1"/>
          </p:cNvSpPr>
          <p:nvPr>
            <p:ph sz="quarter" idx="10"/>
          </p:nvPr>
        </p:nvSpPr>
        <p:spPr/>
        <p:txBody>
          <a:bodyPr/>
          <a:lstStyle/>
          <a:p>
            <a:r>
              <a:rPr lang="en-US" dirty="0"/>
              <a:t>These come in a variety of sizes and shapes depending on use! The handles can be wooden or soft grip.</a:t>
            </a:r>
          </a:p>
          <a:p>
            <a:r>
              <a:rPr lang="en-US" dirty="0"/>
              <a:t>Generally, for laying paving you would use a bricklaying type trowel for spreading and preparing the sand or mortar beds. Always make sure they are clean after use.</a:t>
            </a:r>
          </a:p>
          <a:p>
            <a:r>
              <a:rPr lang="en-US" dirty="0"/>
              <a:t>Pointing trowel </a:t>
            </a:r>
            <a:r>
              <a:rPr lang="en-GB" dirty="0"/>
              <a:t>are used for filling in joints and pointing certain types of joint. They are available in different sizes and need cleaning like the brick trowel. </a:t>
            </a:r>
            <a:endParaRPr lang="en-US" dirty="0"/>
          </a:p>
          <a:p>
            <a:endParaRPr lang="en-US" dirty="0"/>
          </a:p>
        </p:txBody>
      </p:sp>
      <p:pic>
        <p:nvPicPr>
          <p:cNvPr id="5" name="Picture 4" descr="135608_x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4212148"/>
            <a:ext cx="1844824" cy="1844824"/>
          </a:xfrm>
          <a:prstGeom prst="rect">
            <a:avLst/>
          </a:prstGeom>
        </p:spPr>
      </p:pic>
      <p:pic>
        <p:nvPicPr>
          <p:cNvPr id="7" name="Picture 6" descr="134997_x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4856" y="4252612"/>
            <a:ext cx="1628800" cy="1628800"/>
          </a:xfrm>
          <a:prstGeom prst="rect">
            <a:avLst/>
          </a:prstGeom>
        </p:spPr>
      </p:pic>
    </p:spTree>
    <p:extLst>
      <p:ext uri="{BB962C8B-B14F-4D97-AF65-F5344CB8AC3E}">
        <p14:creationId xmlns:p14="http://schemas.microsoft.com/office/powerpoint/2010/main" val="1829109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Trowels/floats </a:t>
            </a:r>
          </a:p>
        </p:txBody>
      </p:sp>
      <p:sp>
        <p:nvSpPr>
          <p:cNvPr id="3" name="Content Placeholder 2"/>
          <p:cNvSpPr>
            <a:spLocks noGrp="1"/>
          </p:cNvSpPr>
          <p:nvPr>
            <p:ph sz="quarter" idx="10"/>
          </p:nvPr>
        </p:nvSpPr>
        <p:spPr/>
        <p:txBody>
          <a:bodyPr/>
          <a:lstStyle/>
          <a:p>
            <a:r>
              <a:rPr lang="en-US" dirty="0"/>
              <a:t>Trowels or floats come in a variety of shapes, sizes and even the material that they are made from. </a:t>
            </a:r>
          </a:p>
          <a:p>
            <a:r>
              <a:rPr lang="en-US" dirty="0"/>
              <a:t>Steel floats with soft, plastic or wooden handles are used for smoothing the bedding layer when the screed doesn't quite fit.</a:t>
            </a:r>
          </a:p>
        </p:txBody>
      </p:sp>
      <p:pic>
        <p:nvPicPr>
          <p:cNvPr id="6" name="Picture 5" descr="135642_xl.jpg"/>
          <p:cNvPicPr>
            <a:picLocks noChangeAspect="1"/>
          </p:cNvPicPr>
          <p:nvPr/>
        </p:nvPicPr>
        <p:blipFill rotWithShape="1">
          <a:blip r:embed="rId2">
            <a:extLst>
              <a:ext uri="{28A0092B-C50C-407E-A947-70E740481C1C}">
                <a14:useLocalDpi xmlns:a14="http://schemas.microsoft.com/office/drawing/2010/main" val="0"/>
              </a:ext>
            </a:extLst>
          </a:blip>
          <a:srcRect t="24028" b="29692"/>
          <a:stretch/>
        </p:blipFill>
        <p:spPr>
          <a:xfrm>
            <a:off x="2843808" y="3068960"/>
            <a:ext cx="2564904" cy="1187018"/>
          </a:xfrm>
          <a:prstGeom prst="rect">
            <a:avLst/>
          </a:prstGeom>
        </p:spPr>
      </p:pic>
      <p:pic>
        <p:nvPicPr>
          <p:cNvPr id="7" name="Picture 6" descr="135424_xl.jpg"/>
          <p:cNvPicPr>
            <a:picLocks noChangeAspect="1"/>
          </p:cNvPicPr>
          <p:nvPr/>
        </p:nvPicPr>
        <p:blipFill rotWithShape="1">
          <a:blip r:embed="rId3">
            <a:extLst>
              <a:ext uri="{28A0092B-C50C-407E-A947-70E740481C1C}">
                <a14:useLocalDpi xmlns:a14="http://schemas.microsoft.com/office/drawing/2010/main" val="0"/>
              </a:ext>
            </a:extLst>
          </a:blip>
          <a:srcRect t="23343" b="24934"/>
          <a:stretch/>
        </p:blipFill>
        <p:spPr>
          <a:xfrm>
            <a:off x="5508104" y="3645024"/>
            <a:ext cx="3212976" cy="1661827"/>
          </a:xfrm>
          <a:prstGeom prst="rect">
            <a:avLst/>
          </a:prstGeom>
        </p:spPr>
      </p:pic>
    </p:spTree>
    <p:extLst>
      <p:ext uri="{BB962C8B-B14F-4D97-AF65-F5344CB8AC3E}">
        <p14:creationId xmlns:p14="http://schemas.microsoft.com/office/powerpoint/2010/main" val="4066134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Levels</a:t>
            </a:r>
          </a:p>
        </p:txBody>
      </p:sp>
      <p:sp>
        <p:nvSpPr>
          <p:cNvPr id="3" name="Content Placeholder 2"/>
          <p:cNvSpPr>
            <a:spLocks noGrp="1"/>
          </p:cNvSpPr>
          <p:nvPr>
            <p:ph sz="quarter" idx="10"/>
          </p:nvPr>
        </p:nvSpPr>
        <p:spPr/>
        <p:txBody>
          <a:bodyPr/>
          <a:lstStyle/>
          <a:p>
            <a:r>
              <a:rPr lang="en-US" dirty="0"/>
              <a:t>These</a:t>
            </a:r>
            <a:r>
              <a:rPr lang="en-GB" dirty="0"/>
              <a:t> are made from aluminium and available in various sizes from 225mm to 1200mm in length. They are used for levelling things horizontally and for plumbing vertically. Some levels have an adjustable bubble at the bottom for levelling angled work. We also use a small hanging level for setting falls and transferring levels over small distances.</a:t>
            </a:r>
            <a:endParaRPr lang="en-US" dirty="0"/>
          </a:p>
        </p:txBody>
      </p:sp>
      <p:pic>
        <p:nvPicPr>
          <p:cNvPr id="4" name="Picture 3" descr="504054_xl.jpg"/>
          <p:cNvPicPr>
            <a:picLocks noChangeAspect="1"/>
          </p:cNvPicPr>
          <p:nvPr/>
        </p:nvPicPr>
        <p:blipFill rotWithShape="1">
          <a:blip r:embed="rId3">
            <a:extLst>
              <a:ext uri="{28A0092B-C50C-407E-A947-70E740481C1C}">
                <a14:useLocalDpi xmlns:a14="http://schemas.microsoft.com/office/drawing/2010/main" val="0"/>
              </a:ext>
            </a:extLst>
          </a:blip>
          <a:srcRect t="25556" b="24940"/>
          <a:stretch/>
        </p:blipFill>
        <p:spPr>
          <a:xfrm>
            <a:off x="304947" y="4223841"/>
            <a:ext cx="2266782" cy="1122159"/>
          </a:xfrm>
          <a:prstGeom prst="rect">
            <a:avLst/>
          </a:prstGeom>
        </p:spPr>
      </p:pic>
      <p:pic>
        <p:nvPicPr>
          <p:cNvPr id="5" name="Picture 4" descr="135835_x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7560" y="3827467"/>
            <a:ext cx="2020364" cy="2020364"/>
          </a:xfrm>
          <a:prstGeom prst="rect">
            <a:avLst/>
          </a:prstGeom>
        </p:spPr>
      </p:pic>
      <p:pic>
        <p:nvPicPr>
          <p:cNvPr id="6" name="Picture 5" descr="117714_xl.jpg"/>
          <p:cNvPicPr>
            <a:picLocks noChangeAspect="1"/>
          </p:cNvPicPr>
          <p:nvPr/>
        </p:nvPicPr>
        <p:blipFill rotWithShape="1">
          <a:blip r:embed="rId5">
            <a:extLst>
              <a:ext uri="{28A0092B-C50C-407E-A947-70E740481C1C}">
                <a14:useLocalDpi xmlns:a14="http://schemas.microsoft.com/office/drawing/2010/main" val="0"/>
              </a:ext>
            </a:extLst>
          </a:blip>
          <a:srcRect t="12821" b="14802"/>
          <a:stretch/>
        </p:blipFill>
        <p:spPr>
          <a:xfrm>
            <a:off x="6012160" y="3999648"/>
            <a:ext cx="2492896" cy="1804268"/>
          </a:xfrm>
          <a:prstGeom prst="rect">
            <a:avLst/>
          </a:prstGeom>
        </p:spPr>
      </p:pic>
    </p:spTree>
    <p:extLst>
      <p:ext uri="{BB962C8B-B14F-4D97-AF65-F5344CB8AC3E}">
        <p14:creationId xmlns:p14="http://schemas.microsoft.com/office/powerpoint/2010/main" val="38174707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3786</TotalTime>
  <Words>1003</Words>
  <Application>Microsoft Office PowerPoint</Application>
  <PresentationFormat>On-screen Show (4:3)</PresentationFormat>
  <Paragraphs>67</Paragraphs>
  <Slides>19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9: Modular paving tools and equipment</vt:lpstr>
      <vt:lpstr>Pins and lines</vt:lpstr>
      <vt:lpstr>Tapes and rules</vt:lpstr>
      <vt:lpstr>Hammers</vt:lpstr>
      <vt:lpstr>Mallets</vt:lpstr>
      <vt:lpstr>Rubber mauls </vt:lpstr>
      <vt:lpstr>Trowel</vt:lpstr>
      <vt:lpstr>Trowels/floats </vt:lpstr>
      <vt:lpstr>Levels</vt:lpstr>
      <vt:lpstr>Straight edge</vt:lpstr>
      <vt:lpstr>Hand saw</vt:lpstr>
      <vt:lpstr>Shovels</vt:lpstr>
      <vt:lpstr>Rakes</vt:lpstr>
      <vt:lpstr>Wheelbarrow</vt:lpstr>
      <vt:lpstr>Brush or broom</vt:lpstr>
      <vt:lpstr> Cut off saw – petrol or electric</vt:lpstr>
      <vt:lpstr>Block splitter</vt:lpstr>
      <vt:lpstr>Vibrating plate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145</cp:revision>
  <dcterms:created xsi:type="dcterms:W3CDTF">2013-05-28T00:38:54Z</dcterms:created>
  <dcterms:modified xsi:type="dcterms:W3CDTF">2021-03-26T11:38:17Z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