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259" r:id="rId6"/>
    <p:sldId id="268" r:id="rId7"/>
    <p:sldId id="314" r:id="rId8"/>
    <p:sldId id="276" r:id="rId9"/>
    <p:sldId id="277" r:id="rId10"/>
    <p:sldId id="315" r:id="rId11"/>
    <p:sldId id="278" r:id="rId12"/>
    <p:sldId id="316" r:id="rId13"/>
    <p:sldId id="317" r:id="rId14"/>
    <p:sldId id="281" r:id="rId15"/>
    <p:sldId id="318" r:id="rId16"/>
    <p:sldId id="283" r:id="rId17"/>
    <p:sldId id="285"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0FF948-500E-8E4B-841F-5F6D448F25B3}" v="21" dt="2020-08-16T16:20:07.1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667"/>
    <p:restoredTop sz="93172" autoAdjust="0"/>
  </p:normalViewPr>
  <p:slideViewPr>
    <p:cSldViewPr showGuides="1">
      <p:cViewPr varScale="1">
        <p:scale>
          <a:sx n="53" d="100"/>
          <a:sy n="53" d="100"/>
        </p:scale>
        <p:origin x="1254"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6F472684-E7D7-7646-B4F6-C2EC50D8705F}"/>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C5EA9975-B012-6E45-AFF9-36E797D552EE}" type="slidenum">
              <a:rPr lang="en-GB" altLang="en-US" sz="1200"/>
              <a:pPr eaLnBrk="1" hangingPunct="1"/>
              <a:t>2</a:t>
            </a:fld>
            <a:endParaRPr lang="en-GB" altLang="en-US" sz="1200"/>
          </a:p>
        </p:txBody>
      </p:sp>
      <p:sp>
        <p:nvSpPr>
          <p:cNvPr id="26627" name="Rectangle 2">
            <a:extLst>
              <a:ext uri="{FF2B5EF4-FFF2-40B4-BE49-F238E27FC236}">
                <a16:creationId xmlns:a16="http://schemas.microsoft.com/office/drawing/2014/main" id="{EF559249-B199-9042-8ADC-BD7F5C4678D5}"/>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2C1D58EB-9909-124E-B565-D00C13CBAB18}"/>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7997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FD7ACEB1-C44E-C445-B918-B3D2F774E2E5}"/>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DDF4F738-2BB9-1D4F-B964-85A7097D580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08B6D76E-8E2E-D643-8C4B-8683E8453C29}"/>
              </a:ext>
            </a:extLst>
          </p:cNvPr>
          <p:cNvSpPr>
            <a:spLocks noGrp="1" noChangeArrowheads="1"/>
          </p:cNvSpPr>
          <p:nvPr>
            <p:ph type="sldNum" sz="quarter" idx="12"/>
          </p:nvPr>
        </p:nvSpPr>
        <p:spPr>
          <a:ln/>
        </p:spPr>
        <p:txBody>
          <a:bodyPr/>
          <a:lstStyle>
            <a:lvl1pPr>
              <a:defRPr/>
            </a:lvl1pPr>
          </a:lstStyle>
          <a:p>
            <a:fld id="{79135A77-B7F2-9B44-8D1B-28F405F4BFC9}" type="slidenum">
              <a:rPr lang="en-GB" altLang="en-US"/>
              <a:pPr/>
              <a:t>‹#›</a:t>
            </a:fld>
            <a:endParaRPr lang="en-GB" altLang="en-US"/>
          </a:p>
        </p:txBody>
      </p:sp>
    </p:spTree>
    <p:extLst>
      <p:ext uri="{BB962C8B-B14F-4D97-AF65-F5344CB8AC3E}">
        <p14:creationId xmlns:p14="http://schemas.microsoft.com/office/powerpoint/2010/main" val="18831707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15: Concrete curing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A31A5EFA-6347-4C49-8F75-F971D5838F5B}"/>
              </a:ext>
            </a:extLst>
          </p:cNvPr>
          <p:cNvSpPr>
            <a:spLocks noGrp="1"/>
          </p:cNvSpPr>
          <p:nvPr>
            <p:ph type="title"/>
          </p:nvPr>
        </p:nvSpPr>
        <p:spPr/>
        <p:txBody>
          <a:bodyPr/>
          <a:lstStyle/>
          <a:p>
            <a:r>
              <a:rPr lang="en-GB" altLang="en-US" dirty="0"/>
              <a:t>Methods of curing </a:t>
            </a:r>
            <a:r>
              <a:rPr lang="en-US" altLang="en-US" dirty="0"/>
              <a:t>–</a:t>
            </a:r>
            <a:r>
              <a:rPr lang="en-GB" altLang="en-US" dirty="0"/>
              <a:t> curing compounds</a:t>
            </a:r>
          </a:p>
        </p:txBody>
      </p:sp>
      <p:sp>
        <p:nvSpPr>
          <p:cNvPr id="13315" name="Content Placeholder 2">
            <a:extLst>
              <a:ext uri="{FF2B5EF4-FFF2-40B4-BE49-F238E27FC236}">
                <a16:creationId xmlns:a16="http://schemas.microsoft.com/office/drawing/2014/main" id="{1BFB00C5-8301-0E46-9A80-A0ACB2DFE0D8}"/>
              </a:ext>
            </a:extLst>
          </p:cNvPr>
          <p:cNvSpPr>
            <a:spLocks noGrp="1"/>
          </p:cNvSpPr>
          <p:nvPr>
            <p:ph idx="1"/>
          </p:nvPr>
        </p:nvSpPr>
        <p:spPr/>
        <p:txBody>
          <a:bodyPr/>
          <a:lstStyle/>
          <a:p>
            <a:pPr marL="0" indent="0">
              <a:buFontTx/>
              <a:buNone/>
            </a:pPr>
            <a:r>
              <a:rPr lang="en-GB" altLang="en-US" dirty="0"/>
              <a:t>Membrane-forming curing compounds are liquids which are usually sprayed directly onto concrete surfaces. These then dry to form a relatively impermeable membrane that retards the loss of moisture from the concrete.</a:t>
            </a:r>
          </a:p>
          <a:p>
            <a:pPr marL="0" indent="0">
              <a:buFontTx/>
              <a:buNone/>
            </a:pPr>
            <a:r>
              <a:rPr lang="en-GB" altLang="en-US" dirty="0"/>
              <a:t>They are an efficient and cost-effective means of curing concrete and may be applied to freshly placed concrete or that which has been partially cured by some other means. However, they may affect the bond between concrete and subsequent surface treatments. </a:t>
            </a:r>
          </a:p>
          <a:p>
            <a:pPr marL="0" indent="0">
              <a:buFontTx/>
              <a:buNone/>
            </a:pPr>
            <a:r>
              <a:rPr lang="en-GB" altLang="en-US" dirty="0"/>
              <a:t>Special care in the choice of a suitable compound needs to be exercised in such circumstances. The residue from some products may prevent the adhesion of flooring products and tiles onto the concrete surface.</a:t>
            </a:r>
          </a:p>
        </p:txBody>
      </p:sp>
    </p:spTree>
    <p:extLst>
      <p:ext uri="{BB962C8B-B14F-4D97-AF65-F5344CB8AC3E}">
        <p14:creationId xmlns:p14="http://schemas.microsoft.com/office/powerpoint/2010/main" val="3363410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EE67D9C6-7B8D-364F-A70C-4D2E6DCDE6F3}"/>
              </a:ext>
            </a:extLst>
          </p:cNvPr>
          <p:cNvSpPr>
            <a:spLocks noGrp="1"/>
          </p:cNvSpPr>
          <p:nvPr>
            <p:ph type="title"/>
          </p:nvPr>
        </p:nvSpPr>
        <p:spPr/>
        <p:txBody>
          <a:bodyPr/>
          <a:lstStyle/>
          <a:p>
            <a:r>
              <a:rPr lang="en-GB" altLang="en-US" dirty="0"/>
              <a:t>Methods of curing </a:t>
            </a:r>
            <a:r>
              <a:rPr lang="en-US" altLang="en-US" dirty="0"/>
              <a:t>–</a:t>
            </a:r>
            <a:r>
              <a:rPr lang="en-GB" altLang="en-US" dirty="0"/>
              <a:t> water curing</a:t>
            </a:r>
          </a:p>
        </p:txBody>
      </p:sp>
      <p:sp>
        <p:nvSpPr>
          <p:cNvPr id="14339" name="Content Placeholder 2">
            <a:extLst>
              <a:ext uri="{FF2B5EF4-FFF2-40B4-BE49-F238E27FC236}">
                <a16:creationId xmlns:a16="http://schemas.microsoft.com/office/drawing/2014/main" id="{F827DB50-D02A-8F4E-9358-7F64A6E638BB}"/>
              </a:ext>
            </a:extLst>
          </p:cNvPr>
          <p:cNvSpPr>
            <a:spLocks noGrp="1"/>
          </p:cNvSpPr>
          <p:nvPr>
            <p:ph idx="1"/>
          </p:nvPr>
        </p:nvSpPr>
        <p:spPr/>
        <p:txBody>
          <a:bodyPr/>
          <a:lstStyle/>
          <a:p>
            <a:pPr marL="0" indent="0">
              <a:buFontTx/>
              <a:buNone/>
            </a:pPr>
            <a:endParaRPr lang="en-GB" altLang="en-US" sz="1800" dirty="0"/>
          </a:p>
          <a:p>
            <a:pPr marL="0" indent="0">
              <a:buFontTx/>
              <a:buNone/>
            </a:pPr>
            <a:r>
              <a:rPr lang="en-GB" altLang="en-US" dirty="0"/>
              <a:t>Water curing is carried out by supplying water to the surface of concrete in a way that ensures that it is kept continuously moist. The water used for this purpose should not be more than about 5</a:t>
            </a:r>
            <a:r>
              <a:rPr lang="en-GB" dirty="0">
                <a:effectLst/>
                <a:latin typeface="Arial" panose="020B0604020202020204" pitchFamily="34" charset="0"/>
                <a:ea typeface="Calibri" panose="020F0502020204030204" pitchFamily="34" charset="0"/>
                <a:cs typeface="Times New Roman" panose="02020603050405020304" pitchFamily="18" charset="0"/>
              </a:rPr>
              <a:t>⁰</a:t>
            </a:r>
            <a:r>
              <a:rPr lang="en-GB" altLang="en-US" dirty="0"/>
              <a:t>C cooler than the concrete surface. </a:t>
            </a:r>
          </a:p>
          <a:p>
            <a:pPr marL="0" indent="0">
              <a:buFontTx/>
              <a:buNone/>
            </a:pPr>
            <a:r>
              <a:rPr lang="en-GB" altLang="en-US" dirty="0"/>
              <a:t>Spraying warm concrete with cold water may give rise to ‘thermal shock’ that may cause or contribute to cracking. Alternate wetting and drying of the concrete must also be avoided as this causes volume changes that may contribute to surface crazing and cracking.</a:t>
            </a:r>
          </a:p>
        </p:txBody>
      </p:sp>
    </p:spTree>
    <p:extLst>
      <p:ext uri="{BB962C8B-B14F-4D97-AF65-F5344CB8AC3E}">
        <p14:creationId xmlns:p14="http://schemas.microsoft.com/office/powerpoint/2010/main" val="1807720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51F99F8F-58C0-0E4E-810E-F890A4193AF6}"/>
              </a:ext>
            </a:extLst>
          </p:cNvPr>
          <p:cNvSpPr>
            <a:spLocks noGrp="1"/>
          </p:cNvSpPr>
          <p:nvPr>
            <p:ph type="title"/>
          </p:nvPr>
        </p:nvSpPr>
        <p:spPr/>
        <p:txBody>
          <a:bodyPr/>
          <a:lstStyle/>
          <a:p>
            <a:r>
              <a:rPr lang="en-GB" altLang="en-US" dirty="0"/>
              <a:t>Methods of curing </a:t>
            </a:r>
            <a:r>
              <a:rPr lang="en-US" altLang="en-US" dirty="0"/>
              <a:t>–</a:t>
            </a:r>
            <a:r>
              <a:rPr lang="en-GB" altLang="en-US" dirty="0"/>
              <a:t> ponding</a:t>
            </a:r>
          </a:p>
        </p:txBody>
      </p:sp>
      <p:sp>
        <p:nvSpPr>
          <p:cNvPr id="15363" name="Content Placeholder 2">
            <a:extLst>
              <a:ext uri="{FF2B5EF4-FFF2-40B4-BE49-F238E27FC236}">
                <a16:creationId xmlns:a16="http://schemas.microsoft.com/office/drawing/2014/main" id="{1B081DF9-C519-7848-8155-C0BC8A7EB3E2}"/>
              </a:ext>
            </a:extLst>
          </p:cNvPr>
          <p:cNvSpPr>
            <a:spLocks noGrp="1"/>
          </p:cNvSpPr>
          <p:nvPr>
            <p:ph idx="1"/>
          </p:nvPr>
        </p:nvSpPr>
        <p:spPr/>
        <p:txBody>
          <a:bodyPr/>
          <a:lstStyle/>
          <a:p>
            <a:pPr marL="0" indent="0">
              <a:buFontTx/>
              <a:buNone/>
            </a:pPr>
            <a:r>
              <a:rPr lang="en-GB" altLang="en-US" dirty="0"/>
              <a:t>Flat or near-flat surfaces such as floors, pavements, flat roofs and the like may be cured by ponding. A ‘dam’ or ‘dike’ is erected around the edge of the slab and water is then added to create a shallow ‘pond’.</a:t>
            </a:r>
          </a:p>
          <a:p>
            <a:pPr marL="0" indent="0">
              <a:buFontTx/>
              <a:buNone/>
            </a:pPr>
            <a:r>
              <a:rPr lang="en-GB" altLang="en-US" dirty="0"/>
              <a:t> Care must taken to ensure the pond does not empty due to evaporation or leaks. Ponding is a quick, inexpensive and effective form of curing when there is a ready supply of good ‘dam’ material (e.g. clay soil), a supply of water and the ‘pond’ does not interfere with subsequent building operations. </a:t>
            </a:r>
          </a:p>
          <a:p>
            <a:pPr marL="0" indent="0">
              <a:buFontTx/>
              <a:buNone/>
            </a:pPr>
            <a:r>
              <a:rPr lang="en-GB" altLang="en-US" dirty="0"/>
              <a:t>It has the added advantage of helping to maintain a uniform temperature on the surface of the slab. There is less likelihood of early age thermal cracking in slabs that are cured by water ponding.</a:t>
            </a:r>
          </a:p>
        </p:txBody>
      </p:sp>
    </p:spTree>
    <p:extLst>
      <p:ext uri="{BB962C8B-B14F-4D97-AF65-F5344CB8AC3E}">
        <p14:creationId xmlns:p14="http://schemas.microsoft.com/office/powerpoint/2010/main" val="1461292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120684F-F41E-C246-B910-FFC34AAC2682}"/>
              </a:ext>
            </a:extLst>
          </p:cNvPr>
          <p:cNvSpPr>
            <a:spLocks noGrp="1"/>
          </p:cNvSpPr>
          <p:nvPr>
            <p:ph type="title"/>
          </p:nvPr>
        </p:nvSpPr>
        <p:spPr/>
        <p:txBody>
          <a:bodyPr/>
          <a:lstStyle/>
          <a:p>
            <a:r>
              <a:rPr lang="en-GB" altLang="en-US" dirty="0"/>
              <a:t>Methods of curing </a:t>
            </a:r>
            <a:r>
              <a:rPr lang="en-US" altLang="en-US" dirty="0"/>
              <a:t>–</a:t>
            </a:r>
            <a:r>
              <a:rPr lang="en-GB" altLang="en-US" dirty="0"/>
              <a:t> wet coverings </a:t>
            </a:r>
          </a:p>
        </p:txBody>
      </p:sp>
      <p:sp>
        <p:nvSpPr>
          <p:cNvPr id="16387" name="Content Placeholder 2">
            <a:extLst>
              <a:ext uri="{FF2B5EF4-FFF2-40B4-BE49-F238E27FC236}">
                <a16:creationId xmlns:a16="http://schemas.microsoft.com/office/drawing/2014/main" id="{CF1D7381-4901-744E-A954-0F0A1D9200E4}"/>
              </a:ext>
            </a:extLst>
          </p:cNvPr>
          <p:cNvSpPr>
            <a:spLocks noGrp="1"/>
          </p:cNvSpPr>
          <p:nvPr>
            <p:ph idx="1"/>
          </p:nvPr>
        </p:nvSpPr>
        <p:spPr>
          <a:xfrm>
            <a:off x="457200" y="1390588"/>
            <a:ext cx="8229600" cy="4369412"/>
          </a:xfrm>
        </p:spPr>
        <p:txBody>
          <a:bodyPr/>
          <a:lstStyle/>
          <a:p>
            <a:pPr marL="0" indent="0">
              <a:buFontTx/>
              <a:buNone/>
            </a:pPr>
            <a:endParaRPr lang="en-GB" altLang="en-US" sz="2000" dirty="0"/>
          </a:p>
          <a:p>
            <a:pPr marL="0" indent="0">
              <a:buFontTx/>
              <a:buNone/>
            </a:pPr>
            <a:r>
              <a:rPr lang="en-GB" altLang="en-US" dirty="0"/>
              <a:t>Fabrics such as </a:t>
            </a:r>
            <a:r>
              <a:rPr lang="en-GB" altLang="en-US" b="1" dirty="0"/>
              <a:t>hessian</a:t>
            </a:r>
            <a:r>
              <a:rPr lang="en-GB" altLang="en-US" dirty="0"/>
              <a:t>, or materials such as </a:t>
            </a:r>
            <a:r>
              <a:rPr lang="en-GB" altLang="en-US" b="1" dirty="0"/>
              <a:t>sand</a:t>
            </a:r>
            <a:r>
              <a:rPr lang="en-GB" altLang="en-US" dirty="0"/>
              <a:t>, can be used like a ‘mulch’ to maintain water on the surface of the concrete. On flat areas, fabrics may need to be weighed down.</a:t>
            </a:r>
          </a:p>
          <a:p>
            <a:pPr marL="0" indent="0">
              <a:buFontTx/>
              <a:buNone/>
            </a:pPr>
            <a:r>
              <a:rPr lang="en-GB" altLang="en-US" dirty="0"/>
              <a:t>Also, it is important to see that the whole area is covered. Wet coverings should be placed as soon as the concrete has hardened sufficiently to prevent surface damage. </a:t>
            </a:r>
          </a:p>
          <a:p>
            <a:pPr marL="0" indent="0">
              <a:buFontTx/>
              <a:buNone/>
            </a:pPr>
            <a:r>
              <a:rPr lang="en-GB" altLang="en-US" dirty="0"/>
              <a:t>They should not be allowed to dry out as they can act as a wick and effectively draw water out of the concrete. </a:t>
            </a:r>
          </a:p>
        </p:txBody>
      </p:sp>
    </p:spTree>
    <p:extLst>
      <p:ext uri="{BB962C8B-B14F-4D97-AF65-F5344CB8AC3E}">
        <p14:creationId xmlns:p14="http://schemas.microsoft.com/office/powerpoint/2010/main" val="938311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EB900AB1-5DC2-9F49-9590-88C49C021FA1}"/>
              </a:ext>
            </a:extLst>
          </p:cNvPr>
          <p:cNvSpPr>
            <a:spLocks noGrp="1"/>
          </p:cNvSpPr>
          <p:nvPr>
            <p:ph type="title"/>
          </p:nvPr>
        </p:nvSpPr>
        <p:spPr/>
        <p:txBody>
          <a:bodyPr/>
          <a:lstStyle/>
          <a:p>
            <a:r>
              <a:rPr lang="en-GB" altLang="en-US" dirty="0"/>
              <a:t>Methods of curing </a:t>
            </a:r>
            <a:r>
              <a:rPr lang="en-US" altLang="en-US" dirty="0"/>
              <a:t>–</a:t>
            </a:r>
            <a:r>
              <a:rPr lang="en-GB" altLang="en-US" dirty="0"/>
              <a:t> sprinkling</a:t>
            </a:r>
          </a:p>
        </p:txBody>
      </p:sp>
      <p:sp>
        <p:nvSpPr>
          <p:cNvPr id="17411" name="Content Placeholder 2">
            <a:extLst>
              <a:ext uri="{FF2B5EF4-FFF2-40B4-BE49-F238E27FC236}">
                <a16:creationId xmlns:a16="http://schemas.microsoft.com/office/drawing/2014/main" id="{90BCD653-2DA0-6F4C-9CB6-DD19BB24624A}"/>
              </a:ext>
            </a:extLst>
          </p:cNvPr>
          <p:cNvSpPr>
            <a:spLocks noGrp="1"/>
          </p:cNvSpPr>
          <p:nvPr>
            <p:ph idx="1"/>
          </p:nvPr>
        </p:nvSpPr>
        <p:spPr>
          <a:xfrm>
            <a:off x="457200" y="1700808"/>
            <a:ext cx="8229600" cy="4059192"/>
          </a:xfrm>
        </p:spPr>
        <p:txBody>
          <a:bodyPr/>
          <a:lstStyle/>
          <a:p>
            <a:pPr marL="0" indent="0">
              <a:buFontTx/>
              <a:buNone/>
            </a:pPr>
            <a:r>
              <a:rPr lang="en-GB" altLang="en-US" dirty="0"/>
              <a:t>Sprinkling with a fine spray or fog of water can be an efficient method of supplying additional moisture for curing and, during hot weather, helps to reduce the temperature of the concrete.</a:t>
            </a:r>
          </a:p>
          <a:p>
            <a:pPr marL="0" indent="0">
              <a:buFontTx/>
              <a:buNone/>
            </a:pPr>
            <a:r>
              <a:rPr lang="en-GB" altLang="en-US" dirty="0"/>
              <a:t>As with other methods of moist curing, it is important that the sprinklers keep the concrete permanently wet. However, the sprinklers do not have to be on permanently; they may be on an intermittent timer.</a:t>
            </a:r>
          </a:p>
          <a:p>
            <a:pPr marL="0" indent="0">
              <a:buFontTx/>
              <a:buNone/>
            </a:pPr>
            <a:r>
              <a:rPr lang="en-GB" altLang="en-US" dirty="0"/>
              <a:t>Sprinklers require a major water supply, can be wasteful of water and may need a drainage system to handle run-off. The alternative is to have a ‘closed’ system where the water is collected and recycled. </a:t>
            </a:r>
          </a:p>
        </p:txBody>
      </p:sp>
    </p:spTree>
    <p:extLst>
      <p:ext uri="{BB962C8B-B14F-4D97-AF65-F5344CB8AC3E}">
        <p14:creationId xmlns:p14="http://schemas.microsoft.com/office/powerpoint/2010/main" val="1097920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07B96232-0B0B-A449-865C-A7CCCD60EB7C}"/>
              </a:ext>
            </a:extLst>
          </p:cNvPr>
          <p:cNvSpPr>
            <a:spLocks noGrp="1" noChangeArrowheads="1"/>
          </p:cNvSpPr>
          <p:nvPr>
            <p:ph type="title"/>
          </p:nvPr>
        </p:nvSpPr>
        <p:spPr/>
        <p:txBody>
          <a:bodyPr/>
          <a:lstStyle/>
          <a:p>
            <a:pPr eaLnBrk="1" hangingPunct="1"/>
            <a:r>
              <a:rPr lang="en-US" altLang="en-US" dirty="0"/>
              <a:t>Why do we need to cure?</a:t>
            </a:r>
          </a:p>
        </p:txBody>
      </p:sp>
      <p:sp>
        <p:nvSpPr>
          <p:cNvPr id="5123" name="Rectangle 8">
            <a:extLst>
              <a:ext uri="{FF2B5EF4-FFF2-40B4-BE49-F238E27FC236}">
                <a16:creationId xmlns:a16="http://schemas.microsoft.com/office/drawing/2014/main" id="{25F35791-C929-5549-B8F3-8BFDAFD11D94}"/>
              </a:ext>
            </a:extLst>
          </p:cNvPr>
          <p:cNvSpPr>
            <a:spLocks noGrp="1" noChangeArrowheads="1"/>
          </p:cNvSpPr>
          <p:nvPr>
            <p:ph type="body" idx="1"/>
          </p:nvPr>
        </p:nvSpPr>
        <p:spPr>
          <a:xfrm>
            <a:off x="457200" y="1268760"/>
            <a:ext cx="8229600" cy="4491240"/>
          </a:xfrm>
        </p:spPr>
        <p:txBody>
          <a:bodyPr/>
          <a:lstStyle/>
          <a:p>
            <a:pPr marL="0" indent="0" eaLnBrk="1" hangingPunct="1">
              <a:buFontTx/>
              <a:buNone/>
            </a:pPr>
            <a:endParaRPr lang="en-GB" altLang="en-US" sz="2000" dirty="0"/>
          </a:p>
          <a:p>
            <a:pPr marL="0" indent="0" eaLnBrk="1" hangingPunct="1">
              <a:buFontTx/>
              <a:buNone/>
            </a:pPr>
            <a:r>
              <a:rPr lang="en-GB" altLang="en-US" dirty="0"/>
              <a:t>Curing is the last and one of the most important stages when concreting.  </a:t>
            </a:r>
            <a:br>
              <a:rPr lang="en-GB" altLang="en-US" dirty="0"/>
            </a:br>
            <a:r>
              <a:rPr lang="en-GB" altLang="en-US" dirty="0"/>
              <a:t>No matter how well the installation of the concrete has been to this point, if the curing is not done properly, the concrete will not develop its full strength.</a:t>
            </a:r>
          </a:p>
          <a:p>
            <a:pPr marL="0" indent="0" eaLnBrk="1" hangingPunct="1">
              <a:buFontTx/>
              <a:buNone/>
            </a:pPr>
            <a:r>
              <a:rPr lang="en-GB" altLang="en-US" dirty="0"/>
              <a:t>Concrete that has been correctly cured is greater in so many ways. It is stronger and watertight. It is less likely to be harmed by frost. The surface layer is the part of the concrete worst affected by poor curing. But it is this skin which gives concrete its ability to withstand wear, and which protects the reinforcement of the concrete. If it is not cured correctly, the effectiveness  and the lifespan of the concrete will be affected.</a:t>
            </a:r>
            <a:endParaRPr lang="en-US" altLang="en-US" dirty="0"/>
          </a:p>
        </p:txBody>
      </p:sp>
    </p:spTree>
    <p:extLst>
      <p:ext uri="{BB962C8B-B14F-4D97-AF65-F5344CB8AC3E}">
        <p14:creationId xmlns:p14="http://schemas.microsoft.com/office/powerpoint/2010/main" val="2998513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D525D8B-153A-2B49-BDFF-C8E5EF38C4BC}"/>
              </a:ext>
            </a:extLst>
          </p:cNvPr>
          <p:cNvSpPr>
            <a:spLocks noGrp="1" noChangeArrowheads="1"/>
          </p:cNvSpPr>
          <p:nvPr>
            <p:ph type="title"/>
          </p:nvPr>
        </p:nvSpPr>
        <p:spPr/>
        <p:txBody>
          <a:bodyPr/>
          <a:lstStyle/>
          <a:p>
            <a:pPr eaLnBrk="1" hangingPunct="1"/>
            <a:r>
              <a:rPr lang="en-GB" altLang="en-US"/>
              <a:t>What exactly does curing do? </a:t>
            </a:r>
            <a:endParaRPr lang="en-US" altLang="en-US"/>
          </a:p>
        </p:txBody>
      </p:sp>
      <p:sp>
        <p:nvSpPr>
          <p:cNvPr id="6147" name="Rectangle 3">
            <a:extLst>
              <a:ext uri="{FF2B5EF4-FFF2-40B4-BE49-F238E27FC236}">
                <a16:creationId xmlns:a16="http://schemas.microsoft.com/office/drawing/2014/main" id="{2456FFA7-BEF9-DD42-A390-BE87ED9DEA5A}"/>
              </a:ext>
            </a:extLst>
          </p:cNvPr>
          <p:cNvSpPr>
            <a:spLocks noGrp="1" noChangeArrowheads="1"/>
          </p:cNvSpPr>
          <p:nvPr>
            <p:ph type="body" idx="1"/>
          </p:nvPr>
        </p:nvSpPr>
        <p:spPr>
          <a:xfrm>
            <a:off x="457200" y="1196752"/>
            <a:ext cx="8229600" cy="4563248"/>
          </a:xfrm>
        </p:spPr>
        <p:txBody>
          <a:bodyPr/>
          <a:lstStyle/>
          <a:p>
            <a:pPr marL="0" indent="0">
              <a:buFontTx/>
              <a:buNone/>
            </a:pPr>
            <a:endParaRPr lang="en-GB" altLang="en-US" sz="2000" dirty="0"/>
          </a:p>
          <a:p>
            <a:pPr marL="0" indent="0">
              <a:buFontTx/>
              <a:buNone/>
            </a:pPr>
            <a:r>
              <a:rPr lang="en-GB" altLang="en-US" dirty="0"/>
              <a:t>When cement is mixed with water, a chemical reaction known as hydration takes place. It is this that causes the cement, and with it the concrete, to harden and then develop its strength and durability.</a:t>
            </a:r>
          </a:p>
          <a:p>
            <a:pPr marL="0" indent="0">
              <a:buFontTx/>
              <a:buNone/>
            </a:pPr>
            <a:r>
              <a:rPr lang="en-GB" altLang="en-US" dirty="0"/>
              <a:t>But hydration can take place only if the concrete is kept moist and at a suitable temperature in its early life after placing. </a:t>
            </a:r>
          </a:p>
          <a:p>
            <a:pPr marL="0" indent="0">
              <a:buFontTx/>
              <a:buNone/>
            </a:pPr>
            <a:r>
              <a:rPr lang="en-GB" altLang="en-US" dirty="0"/>
              <a:t>If the concrete dries out, the hydration reaction comes to a halt. The earlier this happens, the more serious is the effect on the concrete's potential quality.</a:t>
            </a:r>
            <a:endParaRPr lang="en-US" altLang="en-US" dirty="0"/>
          </a:p>
        </p:txBody>
      </p:sp>
    </p:spTree>
    <p:extLst>
      <p:ext uri="{BB962C8B-B14F-4D97-AF65-F5344CB8AC3E}">
        <p14:creationId xmlns:p14="http://schemas.microsoft.com/office/powerpoint/2010/main" val="2964303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0F4CE32C-8D44-BC4C-96C8-0252A7DF5F74}"/>
              </a:ext>
            </a:extLst>
          </p:cNvPr>
          <p:cNvSpPr>
            <a:spLocks noGrp="1" noChangeArrowheads="1"/>
          </p:cNvSpPr>
          <p:nvPr>
            <p:ph type="title"/>
          </p:nvPr>
        </p:nvSpPr>
        <p:spPr/>
        <p:txBody>
          <a:bodyPr/>
          <a:lstStyle/>
          <a:p>
            <a:pPr eaLnBrk="1" hangingPunct="1"/>
            <a:r>
              <a:rPr lang="en-US" altLang="en-US" dirty="0"/>
              <a:t> Methods of curing</a:t>
            </a:r>
          </a:p>
        </p:txBody>
      </p:sp>
      <p:sp>
        <p:nvSpPr>
          <p:cNvPr id="7171" name="Rectangle 8">
            <a:extLst>
              <a:ext uri="{FF2B5EF4-FFF2-40B4-BE49-F238E27FC236}">
                <a16:creationId xmlns:a16="http://schemas.microsoft.com/office/drawing/2014/main" id="{49AA96FF-02BC-814E-9C64-D0C2FE130840}"/>
              </a:ext>
            </a:extLst>
          </p:cNvPr>
          <p:cNvSpPr>
            <a:spLocks noGrp="1" noChangeArrowheads="1"/>
          </p:cNvSpPr>
          <p:nvPr>
            <p:ph type="body" idx="1"/>
          </p:nvPr>
        </p:nvSpPr>
        <p:spPr/>
        <p:txBody>
          <a:bodyPr/>
          <a:lstStyle/>
          <a:p>
            <a:pPr marL="0" indent="0">
              <a:buFontTx/>
              <a:buNone/>
            </a:pPr>
            <a:endParaRPr lang="en-GB" altLang="en-US" sz="2000" dirty="0"/>
          </a:p>
          <a:p>
            <a:pPr marL="0" indent="0">
              <a:buFontTx/>
              <a:buNone/>
            </a:pPr>
            <a:r>
              <a:rPr lang="en-GB" altLang="en-US" dirty="0"/>
              <a:t>There are two basic ways of curing concrete. </a:t>
            </a:r>
          </a:p>
          <a:p>
            <a:pPr marL="0" indent="0">
              <a:buFontTx/>
              <a:buNone/>
            </a:pPr>
            <a:r>
              <a:rPr lang="en-GB" altLang="en-US" dirty="0"/>
              <a:t>Type 1 involves keeping the surface of the concrete moist by the use of ponding, spraying/sprinkling, damp sand or damp hessian.</a:t>
            </a:r>
          </a:p>
          <a:p>
            <a:pPr marL="0" indent="0">
              <a:buFontTx/>
              <a:buNone/>
            </a:pPr>
            <a:r>
              <a:rPr lang="en-GB" altLang="en-US" dirty="0"/>
              <a:t>Type 2  prevents the loss of moisture from the concrete by covering it with polythene sheeting, spraying on a curing membrane, or leaving the formwork in place.</a:t>
            </a:r>
          </a:p>
        </p:txBody>
      </p:sp>
    </p:spTree>
    <p:extLst>
      <p:ext uri="{BB962C8B-B14F-4D97-AF65-F5344CB8AC3E}">
        <p14:creationId xmlns:p14="http://schemas.microsoft.com/office/powerpoint/2010/main" val="2902558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4590E9DC-3C8F-A540-850E-82996DDB031E}"/>
              </a:ext>
            </a:extLst>
          </p:cNvPr>
          <p:cNvSpPr>
            <a:spLocks noGrp="1"/>
          </p:cNvSpPr>
          <p:nvPr>
            <p:ph type="title"/>
          </p:nvPr>
        </p:nvSpPr>
        <p:spPr/>
        <p:txBody>
          <a:bodyPr/>
          <a:lstStyle/>
          <a:p>
            <a:r>
              <a:rPr lang="en-GB" altLang="en-US" dirty="0"/>
              <a:t>Type 1 curing</a:t>
            </a:r>
          </a:p>
        </p:txBody>
      </p:sp>
      <p:sp>
        <p:nvSpPr>
          <p:cNvPr id="3" name="Content Placeholder 2">
            <a:extLst>
              <a:ext uri="{FF2B5EF4-FFF2-40B4-BE49-F238E27FC236}">
                <a16:creationId xmlns:a16="http://schemas.microsoft.com/office/drawing/2014/main" id="{41FD2F7C-2E58-A94A-80DD-7F80333E4026}"/>
              </a:ext>
            </a:extLst>
          </p:cNvPr>
          <p:cNvSpPr>
            <a:spLocks noGrp="1"/>
          </p:cNvSpPr>
          <p:nvPr>
            <p:ph sz="half" idx="1"/>
          </p:nvPr>
        </p:nvSpPr>
        <p:spPr>
          <a:xfrm>
            <a:off x="499492" y="1179700"/>
            <a:ext cx="4038600" cy="4525963"/>
          </a:xfrm>
        </p:spPr>
        <p:txBody>
          <a:bodyPr/>
          <a:lstStyle/>
          <a:p>
            <a:pPr marL="0" indent="0">
              <a:buFontTx/>
              <a:buNone/>
              <a:defRPr/>
            </a:pPr>
            <a:endParaRPr lang="en-GB" sz="2000" dirty="0"/>
          </a:p>
          <a:p>
            <a:pPr marL="0" indent="0">
              <a:buFontTx/>
              <a:buNone/>
              <a:defRPr/>
            </a:pPr>
            <a:r>
              <a:rPr lang="en-GB" sz="1800" dirty="0"/>
              <a:t>Ponding</a:t>
            </a:r>
          </a:p>
          <a:p>
            <a:pPr>
              <a:defRPr/>
            </a:pPr>
            <a:endParaRPr lang="en-GB" sz="1800" dirty="0"/>
          </a:p>
          <a:p>
            <a:pPr marL="0" indent="0">
              <a:buFontTx/>
              <a:buNone/>
              <a:defRPr/>
            </a:pPr>
            <a:endParaRPr lang="en-GB" sz="1800" dirty="0"/>
          </a:p>
          <a:p>
            <a:pPr marL="0" indent="0">
              <a:buFontTx/>
              <a:buNone/>
              <a:defRPr/>
            </a:pPr>
            <a:r>
              <a:rPr lang="en-GB" sz="1800" dirty="0"/>
              <a:t>Spraying/ sprinkling</a:t>
            </a:r>
          </a:p>
          <a:p>
            <a:pPr marL="0" indent="0">
              <a:buFontTx/>
              <a:buNone/>
              <a:defRPr/>
            </a:pPr>
            <a:endParaRPr lang="en-GB" sz="2000" dirty="0"/>
          </a:p>
        </p:txBody>
      </p:sp>
      <p:sp>
        <p:nvSpPr>
          <p:cNvPr id="6" name="Content Placeholder 5">
            <a:extLst>
              <a:ext uri="{FF2B5EF4-FFF2-40B4-BE49-F238E27FC236}">
                <a16:creationId xmlns:a16="http://schemas.microsoft.com/office/drawing/2014/main" id="{B7ECAA1D-29EA-5544-9EE4-50FE3EA38F06}"/>
              </a:ext>
            </a:extLst>
          </p:cNvPr>
          <p:cNvSpPr>
            <a:spLocks noGrp="1"/>
          </p:cNvSpPr>
          <p:nvPr>
            <p:ph sz="half" idx="2"/>
          </p:nvPr>
        </p:nvSpPr>
        <p:spPr>
          <a:xfrm>
            <a:off x="4648200" y="1285144"/>
            <a:ext cx="4038600" cy="4525963"/>
          </a:xfrm>
        </p:spPr>
        <p:txBody>
          <a:bodyPr/>
          <a:lstStyle/>
          <a:p>
            <a:pPr>
              <a:defRPr/>
            </a:pPr>
            <a:endParaRPr lang="en-GB" sz="1800" dirty="0"/>
          </a:p>
          <a:p>
            <a:pPr marL="0" indent="0">
              <a:buFontTx/>
              <a:buNone/>
              <a:defRPr/>
            </a:pPr>
            <a:r>
              <a:rPr lang="en-GB" sz="1800" dirty="0"/>
              <a:t>Damp fine aggregate </a:t>
            </a:r>
          </a:p>
          <a:p>
            <a:pPr>
              <a:defRPr/>
            </a:pPr>
            <a:endParaRPr lang="en-GB" sz="1800" dirty="0"/>
          </a:p>
          <a:p>
            <a:pPr marL="0" indent="0">
              <a:buFontTx/>
              <a:buNone/>
              <a:defRPr/>
            </a:pPr>
            <a:endParaRPr lang="en-GB" sz="1800" dirty="0"/>
          </a:p>
          <a:p>
            <a:pPr marL="0" indent="0">
              <a:buFontTx/>
              <a:buNone/>
              <a:defRPr/>
            </a:pPr>
            <a:endParaRPr lang="en-GB" sz="1800" dirty="0"/>
          </a:p>
          <a:p>
            <a:pPr marL="0" indent="0">
              <a:buFontTx/>
              <a:buNone/>
              <a:defRPr/>
            </a:pPr>
            <a:r>
              <a:rPr lang="en-GB" sz="1800" dirty="0"/>
              <a:t>Damp hessian</a:t>
            </a:r>
          </a:p>
          <a:p>
            <a:pPr>
              <a:defRPr/>
            </a:pPr>
            <a:endParaRPr lang="en-GB" dirty="0"/>
          </a:p>
        </p:txBody>
      </p:sp>
      <p:pic>
        <p:nvPicPr>
          <p:cNvPr id="5" name="Picture 4">
            <a:extLst>
              <a:ext uri="{FF2B5EF4-FFF2-40B4-BE49-F238E27FC236}">
                <a16:creationId xmlns:a16="http://schemas.microsoft.com/office/drawing/2014/main" id="{DE28BC0A-A6A2-A046-BEA6-6DD4B661B7CE}"/>
              </a:ext>
            </a:extLst>
          </p:cNvPr>
          <p:cNvPicPr>
            <a:picLocks noChangeAspect="1"/>
          </p:cNvPicPr>
          <p:nvPr/>
        </p:nvPicPr>
        <p:blipFill rotWithShape="1">
          <a:blip r:embed="rId2">
            <a:extLst>
              <a:ext uri="{28A0092B-C50C-407E-A947-70E740481C1C}">
                <a14:useLocalDpi xmlns:a14="http://schemas.microsoft.com/office/drawing/2010/main" val="0"/>
              </a:ext>
            </a:extLst>
          </a:blip>
          <a:srcRect t="26351"/>
          <a:stretch/>
        </p:blipFill>
        <p:spPr>
          <a:xfrm>
            <a:off x="1458972" y="1936670"/>
            <a:ext cx="2676594" cy="1478456"/>
          </a:xfrm>
          <a:prstGeom prst="rect">
            <a:avLst/>
          </a:prstGeom>
          <a:ln>
            <a:noFill/>
          </a:ln>
          <a:effectLst>
            <a:softEdge rad="112500"/>
          </a:effectLst>
        </p:spPr>
      </p:pic>
      <p:pic>
        <p:nvPicPr>
          <p:cNvPr id="7" name="Picture 6">
            <a:extLst>
              <a:ext uri="{FF2B5EF4-FFF2-40B4-BE49-F238E27FC236}">
                <a16:creationId xmlns:a16="http://schemas.microsoft.com/office/drawing/2014/main" id="{EBB2DE65-B90A-7C43-8311-DEB10807E0D0}"/>
              </a:ext>
            </a:extLst>
          </p:cNvPr>
          <p:cNvPicPr>
            <a:picLocks noChangeAspect="1"/>
          </p:cNvPicPr>
          <p:nvPr/>
        </p:nvPicPr>
        <p:blipFill rotWithShape="1">
          <a:blip r:embed="rId3">
            <a:extLst>
              <a:ext uri="{28A0092B-C50C-407E-A947-70E740481C1C}">
                <a14:useLocalDpi xmlns:a14="http://schemas.microsoft.com/office/drawing/2010/main" val="0"/>
              </a:ext>
            </a:extLst>
          </a:blip>
          <a:srcRect l="4075" t="33232" b="22843"/>
          <a:stretch/>
        </p:blipFill>
        <p:spPr>
          <a:xfrm>
            <a:off x="4465930" y="4400483"/>
            <a:ext cx="4403139" cy="1512168"/>
          </a:xfrm>
          <a:prstGeom prst="rect">
            <a:avLst/>
          </a:prstGeom>
          <a:ln>
            <a:noFill/>
          </a:ln>
          <a:effectLst>
            <a:softEdge rad="112500"/>
          </a:effectLst>
        </p:spPr>
      </p:pic>
      <p:pic>
        <p:nvPicPr>
          <p:cNvPr id="8" name="Picture 7">
            <a:extLst>
              <a:ext uri="{FF2B5EF4-FFF2-40B4-BE49-F238E27FC236}">
                <a16:creationId xmlns:a16="http://schemas.microsoft.com/office/drawing/2014/main" id="{1FCDDC5A-3470-5945-BBFF-262A950EBD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6064" y="2370917"/>
            <a:ext cx="1663315" cy="1530250"/>
          </a:xfrm>
          <a:prstGeom prst="rect">
            <a:avLst/>
          </a:prstGeom>
          <a:ln>
            <a:noFill/>
          </a:ln>
          <a:effectLst>
            <a:softEdge rad="112500"/>
          </a:effectLst>
        </p:spPr>
      </p:pic>
      <p:pic>
        <p:nvPicPr>
          <p:cNvPr id="9" name="Picture 8">
            <a:extLst>
              <a:ext uri="{FF2B5EF4-FFF2-40B4-BE49-F238E27FC236}">
                <a16:creationId xmlns:a16="http://schemas.microsoft.com/office/drawing/2014/main" id="{2365AA22-EE1F-5745-93CE-EB02F31BCE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887" y="3692239"/>
            <a:ext cx="2315081" cy="1736311"/>
          </a:xfrm>
          <a:prstGeom prst="rect">
            <a:avLst/>
          </a:prstGeom>
          <a:ln>
            <a:noFill/>
          </a:ln>
          <a:effectLst>
            <a:softEdge rad="112500"/>
          </a:effectLst>
        </p:spPr>
      </p:pic>
    </p:spTree>
    <p:extLst>
      <p:ext uri="{BB962C8B-B14F-4D97-AF65-F5344CB8AC3E}">
        <p14:creationId xmlns:p14="http://schemas.microsoft.com/office/powerpoint/2010/main" val="3632505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731E1E70-8EAD-1242-A0A3-520D572BD756}"/>
              </a:ext>
            </a:extLst>
          </p:cNvPr>
          <p:cNvSpPr>
            <a:spLocks noGrp="1"/>
          </p:cNvSpPr>
          <p:nvPr>
            <p:ph type="title"/>
          </p:nvPr>
        </p:nvSpPr>
        <p:spPr/>
        <p:txBody>
          <a:bodyPr/>
          <a:lstStyle/>
          <a:p>
            <a:r>
              <a:rPr lang="en-GB" altLang="en-US" dirty="0"/>
              <a:t>Type 2 curing</a:t>
            </a:r>
          </a:p>
        </p:txBody>
      </p:sp>
      <p:sp>
        <p:nvSpPr>
          <p:cNvPr id="9219" name="Content Placeholder 2">
            <a:extLst>
              <a:ext uri="{FF2B5EF4-FFF2-40B4-BE49-F238E27FC236}">
                <a16:creationId xmlns:a16="http://schemas.microsoft.com/office/drawing/2014/main" id="{286BBC7F-F7C5-8B46-BA36-A53BAAAAFD5B}"/>
              </a:ext>
            </a:extLst>
          </p:cNvPr>
          <p:cNvSpPr>
            <a:spLocks noGrp="1"/>
          </p:cNvSpPr>
          <p:nvPr>
            <p:ph sz="half" idx="1"/>
          </p:nvPr>
        </p:nvSpPr>
        <p:spPr>
          <a:xfrm>
            <a:off x="374650" y="1449388"/>
            <a:ext cx="4038600" cy="4525962"/>
          </a:xfrm>
        </p:spPr>
        <p:txBody>
          <a:bodyPr/>
          <a:lstStyle/>
          <a:p>
            <a:pPr marL="0" indent="0">
              <a:buFontTx/>
              <a:buNone/>
            </a:pPr>
            <a:endParaRPr lang="en-GB" altLang="en-US" sz="1800" dirty="0"/>
          </a:p>
          <a:p>
            <a:pPr marL="0" indent="0">
              <a:buFontTx/>
              <a:buNone/>
            </a:pPr>
            <a:r>
              <a:rPr lang="en-GB" altLang="en-US" sz="1800" dirty="0"/>
              <a:t>Leaving the formwork</a:t>
            </a:r>
          </a:p>
          <a:p>
            <a:pPr marL="0" indent="0">
              <a:buFontTx/>
              <a:buNone/>
            </a:pPr>
            <a:endParaRPr lang="en-GB" altLang="en-US" sz="1800" dirty="0"/>
          </a:p>
          <a:p>
            <a:pPr marL="0" indent="0">
              <a:buFontTx/>
              <a:buNone/>
            </a:pPr>
            <a:endParaRPr lang="en-GB" altLang="en-US" sz="1800" dirty="0"/>
          </a:p>
          <a:p>
            <a:pPr marL="0" indent="0">
              <a:buFontTx/>
              <a:buNone/>
            </a:pPr>
            <a:endParaRPr lang="en-GB" altLang="en-US" sz="1800" dirty="0"/>
          </a:p>
          <a:p>
            <a:pPr marL="0" indent="0">
              <a:buFontTx/>
              <a:buNone/>
            </a:pPr>
            <a:r>
              <a:rPr lang="en-GB" altLang="en-US" sz="1800" dirty="0"/>
              <a:t>Polythene sheeting</a:t>
            </a:r>
          </a:p>
          <a:p>
            <a:pPr marL="0" indent="0">
              <a:buFontTx/>
              <a:buNone/>
            </a:pPr>
            <a:endParaRPr lang="en-GB" altLang="en-US" dirty="0"/>
          </a:p>
        </p:txBody>
      </p:sp>
      <p:sp>
        <p:nvSpPr>
          <p:cNvPr id="9220" name="Content Placeholder 5">
            <a:extLst>
              <a:ext uri="{FF2B5EF4-FFF2-40B4-BE49-F238E27FC236}">
                <a16:creationId xmlns:a16="http://schemas.microsoft.com/office/drawing/2014/main" id="{3FD00D1A-CF1C-D14F-9EF3-65B9503B5D4E}"/>
              </a:ext>
            </a:extLst>
          </p:cNvPr>
          <p:cNvSpPr>
            <a:spLocks noGrp="1"/>
          </p:cNvSpPr>
          <p:nvPr>
            <p:ph sz="half" idx="2"/>
          </p:nvPr>
        </p:nvSpPr>
        <p:spPr/>
        <p:txBody>
          <a:bodyPr/>
          <a:lstStyle/>
          <a:p>
            <a:pPr marL="0" indent="0" algn="ctr">
              <a:buFontTx/>
              <a:buNone/>
            </a:pPr>
            <a:endParaRPr lang="en-GB" altLang="en-US" dirty="0"/>
          </a:p>
          <a:p>
            <a:pPr marL="0" indent="0" algn="ctr">
              <a:buFontTx/>
              <a:buNone/>
            </a:pPr>
            <a:r>
              <a:rPr lang="en-GB" altLang="en-US" sz="1800" dirty="0"/>
              <a:t>Spraying on a curing membrane</a:t>
            </a:r>
          </a:p>
        </p:txBody>
      </p:sp>
      <p:pic>
        <p:nvPicPr>
          <p:cNvPr id="11" name="Picture 10">
            <a:extLst>
              <a:ext uri="{FF2B5EF4-FFF2-40B4-BE49-F238E27FC236}">
                <a16:creationId xmlns:a16="http://schemas.microsoft.com/office/drawing/2014/main" id="{C607B845-E94D-B34E-8D32-0C6756895DE2}"/>
              </a:ext>
            </a:extLst>
          </p:cNvPr>
          <p:cNvPicPr>
            <a:picLocks noChangeAspect="1"/>
          </p:cNvPicPr>
          <p:nvPr/>
        </p:nvPicPr>
        <p:blipFill rotWithShape="1">
          <a:blip r:embed="rId2">
            <a:extLst>
              <a:ext uri="{28A0092B-C50C-407E-A947-70E740481C1C}">
                <a14:useLocalDpi xmlns:a14="http://schemas.microsoft.com/office/drawing/2010/main" val="0"/>
              </a:ext>
            </a:extLst>
          </a:blip>
          <a:srcRect l="22058" t="12852" r="10858"/>
          <a:stretch/>
        </p:blipFill>
        <p:spPr>
          <a:xfrm>
            <a:off x="5531687" y="2756115"/>
            <a:ext cx="2271626" cy="1912507"/>
          </a:xfrm>
          <a:prstGeom prst="rect">
            <a:avLst/>
          </a:prstGeom>
          <a:ln>
            <a:noFill/>
          </a:ln>
          <a:effectLst>
            <a:softEdge rad="112500"/>
          </a:effectLst>
        </p:spPr>
      </p:pic>
      <p:pic>
        <p:nvPicPr>
          <p:cNvPr id="13" name="Picture 12">
            <a:extLst>
              <a:ext uri="{FF2B5EF4-FFF2-40B4-BE49-F238E27FC236}">
                <a16:creationId xmlns:a16="http://schemas.microsoft.com/office/drawing/2014/main" id="{9FD4E857-3E51-F042-BBDE-51B1940F2C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4896" y="4224586"/>
            <a:ext cx="2330278" cy="1553519"/>
          </a:xfrm>
          <a:prstGeom prst="rect">
            <a:avLst/>
          </a:prstGeom>
          <a:ln>
            <a:noFill/>
          </a:ln>
          <a:effectLst>
            <a:softEdge rad="112500"/>
          </a:effectLst>
        </p:spPr>
      </p:pic>
      <p:pic>
        <p:nvPicPr>
          <p:cNvPr id="14" name="Picture 13">
            <a:extLst>
              <a:ext uri="{FF2B5EF4-FFF2-40B4-BE49-F238E27FC236}">
                <a16:creationId xmlns:a16="http://schemas.microsoft.com/office/drawing/2014/main" id="{1E9ED0C4-1D97-9640-8C42-9D072CAD585B}"/>
              </a:ext>
            </a:extLst>
          </p:cNvPr>
          <p:cNvPicPr>
            <a:picLocks noChangeAspect="1"/>
          </p:cNvPicPr>
          <p:nvPr/>
        </p:nvPicPr>
        <p:blipFill rotWithShape="1">
          <a:blip r:embed="rId4">
            <a:extLst>
              <a:ext uri="{28A0092B-C50C-407E-A947-70E740481C1C}">
                <a14:useLocalDpi xmlns:a14="http://schemas.microsoft.com/office/drawing/2010/main" val="0"/>
              </a:ext>
            </a:extLst>
          </a:blip>
          <a:srcRect t="18984" r="18653" b="36393"/>
          <a:stretch/>
        </p:blipFill>
        <p:spPr>
          <a:xfrm>
            <a:off x="2017905" y="2380301"/>
            <a:ext cx="2701247" cy="1481744"/>
          </a:xfrm>
          <a:prstGeom prst="rect">
            <a:avLst/>
          </a:prstGeom>
          <a:ln>
            <a:noFill/>
          </a:ln>
          <a:effectLst>
            <a:softEdge rad="112500"/>
          </a:effectLst>
        </p:spPr>
      </p:pic>
    </p:spTree>
    <p:extLst>
      <p:ext uri="{BB962C8B-B14F-4D97-AF65-F5344CB8AC3E}">
        <p14:creationId xmlns:p14="http://schemas.microsoft.com/office/powerpoint/2010/main" val="1797210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8E18E1E8-5024-F049-8344-D89067C9D195}"/>
              </a:ext>
            </a:extLst>
          </p:cNvPr>
          <p:cNvSpPr>
            <a:spLocks noGrp="1"/>
          </p:cNvSpPr>
          <p:nvPr>
            <p:ph type="title"/>
          </p:nvPr>
        </p:nvSpPr>
        <p:spPr/>
        <p:txBody>
          <a:bodyPr/>
          <a:lstStyle/>
          <a:p>
            <a:r>
              <a:rPr lang="en-GB" altLang="en-US" dirty="0"/>
              <a:t>Methods of curing</a:t>
            </a:r>
          </a:p>
        </p:txBody>
      </p:sp>
      <p:sp>
        <p:nvSpPr>
          <p:cNvPr id="10243" name="Content Placeholder 2">
            <a:extLst>
              <a:ext uri="{FF2B5EF4-FFF2-40B4-BE49-F238E27FC236}">
                <a16:creationId xmlns:a16="http://schemas.microsoft.com/office/drawing/2014/main" id="{EF4C1D8E-4DC4-A743-9980-5CEC0CAFF32E}"/>
              </a:ext>
            </a:extLst>
          </p:cNvPr>
          <p:cNvSpPr>
            <a:spLocks noGrp="1"/>
          </p:cNvSpPr>
          <p:nvPr>
            <p:ph idx="1"/>
          </p:nvPr>
        </p:nvSpPr>
        <p:spPr/>
        <p:txBody>
          <a:bodyPr/>
          <a:lstStyle/>
          <a:p>
            <a:pPr marL="0" indent="0">
              <a:buFontTx/>
              <a:buNone/>
            </a:pPr>
            <a:endParaRPr lang="en-GB" altLang="en-US" sz="2000" dirty="0"/>
          </a:p>
          <a:p>
            <a:pPr marL="0" indent="0">
              <a:buFontTx/>
              <a:buNone/>
            </a:pPr>
            <a:r>
              <a:rPr lang="en-GB" altLang="en-US" dirty="0"/>
              <a:t>Type 1 methods are undoubtedly the most efficient and the most appropriate for some types of work. However, they suffer from the practical disadvantage that they are expensive since they are labour-intensive. Also if they are not carried out properly, and it is very difficult to ensure this, they may do more harm than good. </a:t>
            </a:r>
          </a:p>
          <a:p>
            <a:pPr marL="0" indent="0">
              <a:buFontTx/>
              <a:buNone/>
            </a:pPr>
            <a:r>
              <a:rPr lang="en-GB" altLang="en-US" dirty="0"/>
              <a:t>Type 2 methods, while not so efficient, are usually satisfactory for all except very special work. These methods have the big advantage that they can be carried out more easily.</a:t>
            </a:r>
          </a:p>
          <a:p>
            <a:pPr marL="0" indent="0">
              <a:buFontTx/>
              <a:buNone/>
            </a:pPr>
            <a:endParaRPr lang="en-GB" altLang="en-US" sz="2000" dirty="0"/>
          </a:p>
        </p:txBody>
      </p:sp>
    </p:spTree>
    <p:extLst>
      <p:ext uri="{BB962C8B-B14F-4D97-AF65-F5344CB8AC3E}">
        <p14:creationId xmlns:p14="http://schemas.microsoft.com/office/powerpoint/2010/main" val="4027286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25C0D345-1595-9046-896E-8575A79AD523}"/>
              </a:ext>
            </a:extLst>
          </p:cNvPr>
          <p:cNvSpPr>
            <a:spLocks noGrp="1"/>
          </p:cNvSpPr>
          <p:nvPr>
            <p:ph type="title"/>
          </p:nvPr>
        </p:nvSpPr>
        <p:spPr/>
        <p:txBody>
          <a:bodyPr/>
          <a:lstStyle/>
          <a:p>
            <a:r>
              <a:rPr lang="en-GB" altLang="en-US" dirty="0"/>
              <a:t>Methods of curing </a:t>
            </a:r>
            <a:r>
              <a:rPr lang="en-US" altLang="en-US" dirty="0"/>
              <a:t>–</a:t>
            </a:r>
            <a:r>
              <a:rPr lang="en-GB" altLang="en-US" dirty="0"/>
              <a:t> formwork</a:t>
            </a:r>
          </a:p>
        </p:txBody>
      </p:sp>
      <p:sp>
        <p:nvSpPr>
          <p:cNvPr id="11267" name="Content Placeholder 2">
            <a:extLst>
              <a:ext uri="{FF2B5EF4-FFF2-40B4-BE49-F238E27FC236}">
                <a16:creationId xmlns:a16="http://schemas.microsoft.com/office/drawing/2014/main" id="{D58A1A28-7100-6845-96C5-6DA4A8FB7933}"/>
              </a:ext>
            </a:extLst>
          </p:cNvPr>
          <p:cNvSpPr>
            <a:spLocks noGrp="1"/>
          </p:cNvSpPr>
          <p:nvPr>
            <p:ph idx="1"/>
          </p:nvPr>
        </p:nvSpPr>
        <p:spPr>
          <a:xfrm>
            <a:off x="457200" y="1390588"/>
            <a:ext cx="8229600" cy="4369412"/>
          </a:xfrm>
        </p:spPr>
        <p:txBody>
          <a:bodyPr/>
          <a:lstStyle/>
          <a:p>
            <a:pPr marL="0" indent="0">
              <a:buFontTx/>
              <a:buNone/>
            </a:pPr>
            <a:endParaRPr lang="en-GB" altLang="en-US" sz="1800" b="1" dirty="0">
              <a:solidFill>
                <a:srgbClr val="FF0000"/>
              </a:solidFill>
            </a:endParaRPr>
          </a:p>
          <a:p>
            <a:pPr marL="0" indent="0">
              <a:buFontTx/>
              <a:buNone/>
            </a:pPr>
            <a:r>
              <a:rPr lang="en-GB" altLang="en-US" dirty="0"/>
              <a:t>Leaving formwork in place is often an efficient and cost-effective method of curing concrete, particularly during its early stages. In very hot dry weather, it may be desirable to moisten timber formwork, to prevent it drying out during the curing period, thereby increasing the length of time for which it remains effective.</a:t>
            </a:r>
          </a:p>
          <a:p>
            <a:pPr marL="0" indent="0">
              <a:buFontTx/>
              <a:buNone/>
            </a:pPr>
            <a:r>
              <a:rPr lang="en-GB" altLang="en-US" dirty="0"/>
              <a:t>It is desirable that any exposed surfaces of the concrete (e.g. the tops of beams) are covered with plastic sheeting or kept moist by other means. It should be noted that, when vertical formwork is eased from a surface (e.g. from a wall surface) its effectiveness as a curing system is significantly reduced.</a:t>
            </a:r>
          </a:p>
        </p:txBody>
      </p:sp>
    </p:spTree>
    <p:extLst>
      <p:ext uri="{BB962C8B-B14F-4D97-AF65-F5344CB8AC3E}">
        <p14:creationId xmlns:p14="http://schemas.microsoft.com/office/powerpoint/2010/main" val="1620896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9787160D-2929-A84D-8451-3E86230433AA}"/>
              </a:ext>
            </a:extLst>
          </p:cNvPr>
          <p:cNvSpPr>
            <a:spLocks noGrp="1"/>
          </p:cNvSpPr>
          <p:nvPr>
            <p:ph type="title"/>
          </p:nvPr>
        </p:nvSpPr>
        <p:spPr/>
        <p:txBody>
          <a:bodyPr/>
          <a:lstStyle/>
          <a:p>
            <a:r>
              <a:rPr lang="en-GB" altLang="en-US" dirty="0"/>
              <a:t>Methods of curing – plastic sheeting</a:t>
            </a:r>
          </a:p>
        </p:txBody>
      </p:sp>
      <p:sp>
        <p:nvSpPr>
          <p:cNvPr id="12291" name="Content Placeholder 2">
            <a:extLst>
              <a:ext uri="{FF2B5EF4-FFF2-40B4-BE49-F238E27FC236}">
                <a16:creationId xmlns:a16="http://schemas.microsoft.com/office/drawing/2014/main" id="{2F644B2D-D6C7-484B-8B60-C8E397A743D6}"/>
              </a:ext>
            </a:extLst>
          </p:cNvPr>
          <p:cNvSpPr>
            <a:spLocks noGrp="1"/>
          </p:cNvSpPr>
          <p:nvPr>
            <p:ph idx="1"/>
          </p:nvPr>
        </p:nvSpPr>
        <p:spPr/>
        <p:txBody>
          <a:bodyPr/>
          <a:lstStyle/>
          <a:p>
            <a:pPr marL="0" indent="0">
              <a:buFontTx/>
              <a:buNone/>
            </a:pPr>
            <a:r>
              <a:rPr lang="en-GB" altLang="en-US" dirty="0"/>
              <a:t>Plastic sheets, or other similar material, form an effective barrier against water loss, provided they are kept securely in place and are protected from damage. </a:t>
            </a:r>
          </a:p>
          <a:p>
            <a:pPr marL="0" indent="0">
              <a:buFontTx/>
              <a:buNone/>
            </a:pPr>
            <a:r>
              <a:rPr lang="en-GB" altLang="en-US" dirty="0"/>
              <a:t>Their effectiveness is very much reduced if they are not kept securely in place. The movement of forced draughts under the sheeting must be prevented.</a:t>
            </a:r>
          </a:p>
          <a:p>
            <a:pPr marL="0" indent="0">
              <a:buFontTx/>
              <a:buNone/>
            </a:pPr>
            <a:r>
              <a:rPr lang="en-GB" altLang="en-US" dirty="0"/>
              <a:t>Plastic sheets should be placed over the exposed surfaces of the concrete as soon as it is possible to do so without marring the finish. On flat surfaces, such as pavements, they should extend beyond the edges of the slab for some distance, for at least twice the thickness of the slab, or be turned down over the edge of the slab and sealed.</a:t>
            </a:r>
          </a:p>
        </p:txBody>
      </p:sp>
    </p:spTree>
    <p:extLst>
      <p:ext uri="{BB962C8B-B14F-4D97-AF65-F5344CB8AC3E}">
        <p14:creationId xmlns:p14="http://schemas.microsoft.com/office/powerpoint/2010/main" val="3626255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3622</TotalTime>
  <Words>1311</Words>
  <Application>Microsoft Office PowerPoint</Application>
  <PresentationFormat>On-screen Show (4:3)</PresentationFormat>
  <Paragraphs>76</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PowerPoint 15: Concrete curing</vt:lpstr>
      <vt:lpstr>Why do we need to cure?</vt:lpstr>
      <vt:lpstr>What exactly does curing do? </vt:lpstr>
      <vt:lpstr> Methods of curing</vt:lpstr>
      <vt:lpstr>Type 1 curing</vt:lpstr>
      <vt:lpstr>Type 2 curing</vt:lpstr>
      <vt:lpstr>Methods of curing</vt:lpstr>
      <vt:lpstr>Methods of curing – formwork</vt:lpstr>
      <vt:lpstr>Methods of curing – plastic sheeting</vt:lpstr>
      <vt:lpstr>Methods of curing – curing compounds</vt:lpstr>
      <vt:lpstr>Methods of curing – water curing</vt:lpstr>
      <vt:lpstr>Methods of curing – ponding</vt:lpstr>
      <vt:lpstr>Methods of curing – wet coverings </vt:lpstr>
      <vt:lpstr>Methods of curing – sprinkling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138</cp:revision>
  <dcterms:created xsi:type="dcterms:W3CDTF">2013-05-28T00:38:54Z</dcterms:created>
  <dcterms:modified xsi:type="dcterms:W3CDTF">2021-03-04T13:42:37Z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