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268" r:id="rId6"/>
    <p:sldId id="364" r:id="rId7"/>
    <p:sldId id="366" r:id="rId8"/>
    <p:sldId id="368" r:id="rId9"/>
    <p:sldId id="370" r:id="rId10"/>
    <p:sldId id="288" r:id="rId11"/>
    <p:sldId id="372" r:id="rId12"/>
    <p:sldId id="262" r:id="rId13"/>
    <p:sldId id="269" r:id="rId14"/>
    <p:sldId id="373" r:id="rId15"/>
    <p:sldId id="284" r:id="rId16"/>
    <p:sldId id="285" r:id="rId17"/>
    <p:sldId id="374" r:id="rId18"/>
    <p:sldId id="375" r:id="rId19"/>
    <p:sldId id="283" r:id="rId20"/>
    <p:sldId id="300" r:id="rId21"/>
    <p:sldId id="259" r:id="rId22"/>
    <p:sldId id="376" r:id="rId23"/>
    <p:sldId id="271" r:id="rId24"/>
    <p:sldId id="377" r:id="rId25"/>
    <p:sldId id="378" r:id="rId26"/>
    <p:sldId id="273"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E3E376"/>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823C96-415F-7349-8DA0-D49C849EE623}" v="71" dt="2020-08-14T19:41:57.6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627"/>
    <p:restoredTop sz="93172" autoAdjust="0"/>
  </p:normalViewPr>
  <p:slideViewPr>
    <p:cSldViewPr showGuides="1">
      <p:cViewPr varScale="1">
        <p:scale>
          <a:sx n="67" d="100"/>
          <a:sy n="67" d="100"/>
        </p:scale>
        <p:origin x="83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6/8/2021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9E4E4D95-8894-E14B-97E3-422A33C37621}"/>
              </a:ext>
            </a:extLst>
          </p:cNvPr>
          <p:cNvSpPr>
            <a:spLocks noGrp="1" noChangeArrowheads="1"/>
          </p:cNvSpPr>
          <p:nvPr>
            <p:ph type="sldNum" sz="quarter" idx="5"/>
          </p:nvPr>
        </p:nvSpPr>
        <p:spPr>
          <a:noFill/>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244A07F8-5090-C54B-B557-2B1A976B777B}" type="slidenum">
              <a:rPr lang="en-GB" altLang="en-US" sz="1200"/>
              <a:pPr eaLnBrk="1" hangingPunct="1"/>
              <a:t>18</a:t>
            </a:fld>
            <a:endParaRPr lang="en-GB" altLang="en-US" sz="1200"/>
          </a:p>
        </p:txBody>
      </p:sp>
      <p:sp>
        <p:nvSpPr>
          <p:cNvPr id="33795" name="Rectangle 2">
            <a:extLst>
              <a:ext uri="{FF2B5EF4-FFF2-40B4-BE49-F238E27FC236}">
                <a16:creationId xmlns:a16="http://schemas.microsoft.com/office/drawing/2014/main" id="{AA73F8B2-D067-3A49-814E-DB4FC192DD55}"/>
              </a:ext>
            </a:extLst>
          </p:cNvPr>
          <p:cNvSpPr>
            <a:spLocks noGrp="1" noRot="1" noChangeAspect="1" noChangeArrowheads="1" noTextEdit="1"/>
          </p:cNvSpPr>
          <p:nvPr>
            <p:ph type="sldImg"/>
          </p:nvPr>
        </p:nvSpPr>
        <p:spPr>
          <a:ln/>
        </p:spPr>
      </p:sp>
      <p:sp>
        <p:nvSpPr>
          <p:cNvPr id="33796" name="Rectangle 3">
            <a:extLst>
              <a:ext uri="{FF2B5EF4-FFF2-40B4-BE49-F238E27FC236}">
                <a16:creationId xmlns:a16="http://schemas.microsoft.com/office/drawing/2014/main" id="{A90960F2-D0FD-7247-877D-70FBED0ECCBC}"/>
              </a:ext>
            </a:extLst>
          </p:cNvPr>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11597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2C0CF92C-7E53-2C46-BDF8-33C4F0D3A07F}"/>
              </a:ext>
            </a:extLst>
          </p:cNvPr>
          <p:cNvSpPr>
            <a:spLocks noGrp="1" noChangeArrowheads="1"/>
          </p:cNvSpPr>
          <p:nvPr>
            <p:ph type="sldNum" sz="quarter" idx="5"/>
          </p:nvPr>
        </p:nvSpPr>
        <p:spPr>
          <a:noFill/>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3704853E-0C87-E34F-B375-1F8D9DCB0C33}" type="slidenum">
              <a:rPr lang="en-GB" altLang="en-US" sz="1200"/>
              <a:pPr eaLnBrk="1" hangingPunct="1"/>
              <a:t>19</a:t>
            </a:fld>
            <a:endParaRPr lang="en-GB" altLang="en-US" sz="1200"/>
          </a:p>
        </p:txBody>
      </p:sp>
      <p:sp>
        <p:nvSpPr>
          <p:cNvPr id="34819" name="Rectangle 2">
            <a:extLst>
              <a:ext uri="{FF2B5EF4-FFF2-40B4-BE49-F238E27FC236}">
                <a16:creationId xmlns:a16="http://schemas.microsoft.com/office/drawing/2014/main" id="{39D2B294-BB00-BD4F-804C-67566D5216C9}"/>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9C8FAFCE-8765-044D-A27B-FD1B589DEF89}"/>
              </a:ext>
            </a:extLst>
          </p:cNvPr>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686042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BA2C5C1B-3C06-1549-A1C8-3EA91386FB40}"/>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CBB906C4-3FDA-BA4C-881B-D8140F3F493F}"/>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677F977E-CF2E-8444-B42C-C66334A1DA89}"/>
              </a:ext>
            </a:extLst>
          </p:cNvPr>
          <p:cNvSpPr>
            <a:spLocks noGrp="1" noChangeArrowheads="1"/>
          </p:cNvSpPr>
          <p:nvPr>
            <p:ph type="sldNum" sz="quarter" idx="12"/>
          </p:nvPr>
        </p:nvSpPr>
        <p:spPr>
          <a:ln/>
        </p:spPr>
        <p:txBody>
          <a:bodyPr/>
          <a:lstStyle>
            <a:lvl1pPr>
              <a:defRPr/>
            </a:lvl1pPr>
          </a:lstStyle>
          <a:p>
            <a:fld id="{DE20CF74-BAF4-A94F-BDA0-47EBCDFA6332}" type="slidenum">
              <a:rPr lang="en-GB" altLang="en-US"/>
              <a:pPr/>
              <a:t>‹#›</a:t>
            </a:fld>
            <a:endParaRPr lang="en-GB" altLang="en-US"/>
          </a:p>
        </p:txBody>
      </p:sp>
    </p:spTree>
    <p:extLst>
      <p:ext uri="{BB962C8B-B14F-4D97-AF65-F5344CB8AC3E}">
        <p14:creationId xmlns:p14="http://schemas.microsoft.com/office/powerpoint/2010/main" val="1421993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2E424614-634D-BB45-B325-7AA1D4D900C7}"/>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54EC762C-1CDC-5F49-A9D6-F80AF4954A2E}"/>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06BEE44E-871F-2A4B-8A6D-410EDFF1345C}"/>
              </a:ext>
            </a:extLst>
          </p:cNvPr>
          <p:cNvSpPr>
            <a:spLocks noGrp="1" noChangeArrowheads="1"/>
          </p:cNvSpPr>
          <p:nvPr>
            <p:ph type="sldNum" sz="quarter" idx="12"/>
          </p:nvPr>
        </p:nvSpPr>
        <p:spPr>
          <a:ln/>
        </p:spPr>
        <p:txBody>
          <a:bodyPr/>
          <a:lstStyle>
            <a:lvl1pPr>
              <a:defRPr/>
            </a:lvl1pPr>
          </a:lstStyle>
          <a:p>
            <a:fld id="{12559F25-53A7-5842-A8A5-5980EE85A4B8}" type="slidenum">
              <a:rPr lang="en-GB" altLang="en-US"/>
              <a:pPr/>
              <a:t>‹#›</a:t>
            </a:fld>
            <a:endParaRPr lang="en-GB" altLang="en-US"/>
          </a:p>
        </p:txBody>
      </p:sp>
    </p:spTree>
    <p:extLst>
      <p:ext uri="{BB962C8B-B14F-4D97-AF65-F5344CB8AC3E}">
        <p14:creationId xmlns:p14="http://schemas.microsoft.com/office/powerpoint/2010/main" val="131209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lipArt Placeholder 3"/>
          <p:cNvSpPr>
            <a:spLocks noGrp="1"/>
          </p:cNvSpPr>
          <p:nvPr>
            <p:ph type="clipArt" sz="half" idx="2"/>
          </p:nvPr>
        </p:nvSpPr>
        <p:spPr>
          <a:xfrm>
            <a:off x="4648200" y="1600200"/>
            <a:ext cx="4038600" cy="4525963"/>
          </a:xfrm>
        </p:spPr>
        <p:txBody>
          <a:bodyPr/>
          <a:lstStyle/>
          <a:p>
            <a:pPr lvl="0"/>
            <a:endParaRPr lang="en-GB" noProof="0"/>
          </a:p>
        </p:txBody>
      </p:sp>
      <p:sp>
        <p:nvSpPr>
          <p:cNvPr id="5" name="Rectangle 4">
            <a:extLst>
              <a:ext uri="{FF2B5EF4-FFF2-40B4-BE49-F238E27FC236}">
                <a16:creationId xmlns:a16="http://schemas.microsoft.com/office/drawing/2014/main" id="{38740AD8-AE0E-054E-B63E-A6AB8F2D29F4}"/>
              </a:ext>
            </a:extLst>
          </p:cNvPr>
          <p:cNvSpPr>
            <a:spLocks noGrp="1" noChangeArrowheads="1"/>
          </p:cNvSpPr>
          <p:nvPr>
            <p:ph type="dt" sz="half" idx="10"/>
          </p:nvPr>
        </p:nvSpPr>
        <p:spPr>
          <a:ln/>
        </p:spPr>
        <p:txBody>
          <a:bodyPr/>
          <a:lstStyle>
            <a:lvl1pPr>
              <a:defRPr/>
            </a:lvl1pPr>
          </a:lstStyle>
          <a:p>
            <a:pPr>
              <a:defRPr/>
            </a:pPr>
            <a:endParaRPr lang="en-GB"/>
          </a:p>
        </p:txBody>
      </p:sp>
      <p:sp>
        <p:nvSpPr>
          <p:cNvPr id="6" name="Rectangle 5">
            <a:extLst>
              <a:ext uri="{FF2B5EF4-FFF2-40B4-BE49-F238E27FC236}">
                <a16:creationId xmlns:a16="http://schemas.microsoft.com/office/drawing/2014/main" id="{B82A5674-3017-5B4B-8AE7-72A121EF10E2}"/>
              </a:ext>
            </a:extLst>
          </p:cNvPr>
          <p:cNvSpPr>
            <a:spLocks noGrp="1" noChangeArrowheads="1"/>
          </p:cNvSpPr>
          <p:nvPr>
            <p:ph type="ftr" sz="quarter" idx="11"/>
          </p:nvPr>
        </p:nvSpPr>
        <p:spPr>
          <a:ln/>
        </p:spPr>
        <p:txBody>
          <a:bodyPr/>
          <a:lstStyle>
            <a:lvl1pPr>
              <a:defRPr/>
            </a:lvl1pPr>
          </a:lstStyle>
          <a:p>
            <a:pPr>
              <a:defRPr/>
            </a:pPr>
            <a:endParaRPr lang="en-GB"/>
          </a:p>
        </p:txBody>
      </p:sp>
      <p:sp>
        <p:nvSpPr>
          <p:cNvPr id="7" name="Rectangle 6">
            <a:extLst>
              <a:ext uri="{FF2B5EF4-FFF2-40B4-BE49-F238E27FC236}">
                <a16:creationId xmlns:a16="http://schemas.microsoft.com/office/drawing/2014/main" id="{AC71957E-8BCD-5849-BB95-BFF70043DAFB}"/>
              </a:ext>
            </a:extLst>
          </p:cNvPr>
          <p:cNvSpPr>
            <a:spLocks noGrp="1" noChangeArrowheads="1"/>
          </p:cNvSpPr>
          <p:nvPr>
            <p:ph type="sldNum" sz="quarter" idx="12"/>
          </p:nvPr>
        </p:nvSpPr>
        <p:spPr>
          <a:ln/>
        </p:spPr>
        <p:txBody>
          <a:bodyPr/>
          <a:lstStyle>
            <a:lvl1pPr>
              <a:defRPr/>
            </a:lvl1pPr>
          </a:lstStyle>
          <a:p>
            <a:fld id="{ADC2E938-B5BB-7B45-8538-9BF10734A454}" type="slidenum">
              <a:rPr lang="en-GB" altLang="en-US"/>
              <a:pPr/>
              <a:t>‹#›</a:t>
            </a:fld>
            <a:endParaRPr lang="en-GB" altLang="en-US"/>
          </a:p>
        </p:txBody>
      </p:sp>
    </p:spTree>
    <p:extLst>
      <p:ext uri="{BB962C8B-B14F-4D97-AF65-F5344CB8AC3E}">
        <p14:creationId xmlns:p14="http://schemas.microsoft.com/office/powerpoint/2010/main" val="3630067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  </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7"/>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3.xml"/><Relationship Id="rId5" Type="http://schemas.openxmlformats.org/officeDocument/2006/relationships/image" Target="../media/image16.emf"/><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hyperlink" Target="http://www.youtube.com/watch?v=94aKj8eJDfo&amp;feature=player_embedded"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hyperlink" Target="http://www.youtube.com/watch?v=94aKj8eJDfo&amp;feature=player_embedded"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0000"/>
                </a:solidFill>
                <a:latin typeface="Arial" panose="020B0604020202020204" pitchFamily="34" charset="0"/>
                <a:ea typeface="Cambria" panose="02040503050406030204" pitchFamily="18" charset="0"/>
                <a:cs typeface="Times New Roman" panose="02020603050405020304" pitchFamily="18" charset="0"/>
              </a:rPr>
              <a:t>Unit 112: Construction operations and civil engineering operations</a:t>
            </a:r>
            <a:r>
              <a:rPr lang="en-GB" sz="2400" b="1" dirty="0"/>
              <a:t> </a:t>
            </a:r>
          </a:p>
        </p:txBody>
      </p:sp>
      <p:sp>
        <p:nvSpPr>
          <p:cNvPr id="2053" name="Rectangle 15"/>
          <p:cNvSpPr>
            <a:spLocks noGrp="1" noChangeArrowheads="1"/>
          </p:cNvSpPr>
          <p:nvPr>
            <p:ph type="title"/>
          </p:nvPr>
        </p:nvSpPr>
        <p:spPr>
          <a:xfrm>
            <a:off x="435133" y="3280013"/>
            <a:ext cx="8153400" cy="2514600"/>
          </a:xfrm>
        </p:spPr>
        <p:txBody>
          <a:bodyPr anchor="t"/>
          <a:lstStyle/>
          <a:p>
            <a:pPr eaLnBrk="1" hangingPunct="1"/>
            <a:r>
              <a:rPr lang="en-GB" dirty="0">
                <a:ea typeface="ＭＳ Ｐゴシック" pitchFamily="-105" charset="-128"/>
                <a:cs typeface="ＭＳ Ｐゴシック" pitchFamily="-105" charset="-128"/>
              </a:rPr>
              <a:t>PowerPoint 6: Drainage components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a:extLst>
              <a:ext uri="{FF2B5EF4-FFF2-40B4-BE49-F238E27FC236}">
                <a16:creationId xmlns:a16="http://schemas.microsoft.com/office/drawing/2014/main" id="{BBE0A79F-4EFA-0248-8F83-33A435230730}"/>
              </a:ext>
            </a:extLst>
          </p:cNvPr>
          <p:cNvSpPr>
            <a:spLocks noGrp="1" noChangeArrowheads="1"/>
          </p:cNvSpPr>
          <p:nvPr>
            <p:ph type="title"/>
          </p:nvPr>
        </p:nvSpPr>
        <p:spPr>
          <a:xfrm>
            <a:off x="434008" y="548680"/>
            <a:ext cx="8218488" cy="382588"/>
          </a:xfrm>
        </p:spPr>
        <p:txBody>
          <a:bodyPr/>
          <a:lstStyle/>
          <a:p>
            <a:pPr eaLnBrk="1" hangingPunct="1"/>
            <a:br>
              <a:rPr lang="en-GB" altLang="en-US" sz="2800" dirty="0"/>
            </a:br>
            <a:r>
              <a:rPr lang="en-GB" altLang="en-US" dirty="0"/>
              <a:t>Double spigot vitrified clay pipes with flexible couplings (</a:t>
            </a:r>
            <a:r>
              <a:rPr lang="en-GB" altLang="en-US" dirty="0" err="1"/>
              <a:t>hepsleve</a:t>
            </a:r>
            <a:r>
              <a:rPr lang="en-GB" altLang="en-US" dirty="0"/>
              <a:t> or similar)</a:t>
            </a:r>
            <a:br>
              <a:rPr lang="en-GB" altLang="en-US" dirty="0"/>
            </a:br>
            <a:endParaRPr lang="en-US" altLang="en-US" dirty="0"/>
          </a:p>
        </p:txBody>
      </p:sp>
      <p:sp>
        <p:nvSpPr>
          <p:cNvPr id="17411" name="Rectangle 6">
            <a:extLst>
              <a:ext uri="{FF2B5EF4-FFF2-40B4-BE49-F238E27FC236}">
                <a16:creationId xmlns:a16="http://schemas.microsoft.com/office/drawing/2014/main" id="{0658134C-38A8-6041-98F3-C63933FD9178}"/>
              </a:ext>
            </a:extLst>
          </p:cNvPr>
          <p:cNvSpPr>
            <a:spLocks noGrp="1" noChangeArrowheads="1"/>
          </p:cNvSpPr>
          <p:nvPr>
            <p:ph type="body" idx="1"/>
          </p:nvPr>
        </p:nvSpPr>
        <p:spPr/>
        <p:txBody>
          <a:bodyPr/>
          <a:lstStyle/>
          <a:p>
            <a:pPr marL="0" indent="0" eaLnBrk="1" hangingPunct="1">
              <a:buFontTx/>
              <a:buNone/>
            </a:pPr>
            <a:endParaRPr lang="en-GB" altLang="en-US" sz="2000" dirty="0"/>
          </a:p>
          <a:p>
            <a:pPr marL="0" indent="0" eaLnBrk="1" hangingPunct="1">
              <a:buFontTx/>
              <a:buNone/>
            </a:pPr>
            <a:r>
              <a:rPr lang="en-GB" altLang="en-US" sz="2000" dirty="0"/>
              <a:t>This provides a butt joint with a polypropylene coupling sleeve which encloses the pipe ends as shown. It is acceptable for either storm or foul water drainage and is available in 100 and 150mm diameters.</a:t>
            </a:r>
            <a:endParaRPr lang="en-US" altLang="en-US" sz="2000" dirty="0"/>
          </a:p>
        </p:txBody>
      </p:sp>
      <p:pic>
        <p:nvPicPr>
          <p:cNvPr id="3" name="Picture 2" descr="Diagram, rectangle&#10;&#10;Description automatically generated">
            <a:extLst>
              <a:ext uri="{FF2B5EF4-FFF2-40B4-BE49-F238E27FC236}">
                <a16:creationId xmlns:a16="http://schemas.microsoft.com/office/drawing/2014/main" id="{F3B8B307-319D-48B0-A16C-EAD136197B0B}"/>
              </a:ext>
            </a:extLst>
          </p:cNvPr>
          <p:cNvPicPr>
            <a:picLocks noChangeAspect="1"/>
          </p:cNvPicPr>
          <p:nvPr/>
        </p:nvPicPr>
        <p:blipFill rotWithShape="1">
          <a:blip r:embed="rId2"/>
          <a:srcRect b="45834"/>
          <a:stretch/>
        </p:blipFill>
        <p:spPr>
          <a:xfrm>
            <a:off x="1763688" y="3459460"/>
            <a:ext cx="6202195" cy="2300540"/>
          </a:xfrm>
          <a:prstGeom prst="rect">
            <a:avLst/>
          </a:prstGeom>
        </p:spPr>
      </p:pic>
    </p:spTree>
    <p:extLst>
      <p:ext uri="{BB962C8B-B14F-4D97-AF65-F5344CB8AC3E}">
        <p14:creationId xmlns:p14="http://schemas.microsoft.com/office/powerpoint/2010/main" val="1138398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a:extLst>
              <a:ext uri="{FF2B5EF4-FFF2-40B4-BE49-F238E27FC236}">
                <a16:creationId xmlns:a16="http://schemas.microsoft.com/office/drawing/2014/main" id="{7768FE98-1188-8748-9826-1ABCEED55A20}"/>
              </a:ext>
            </a:extLst>
          </p:cNvPr>
          <p:cNvSpPr>
            <a:spLocks noGrp="1" noChangeArrowheads="1"/>
          </p:cNvSpPr>
          <p:nvPr>
            <p:ph type="title"/>
          </p:nvPr>
        </p:nvSpPr>
        <p:spPr>
          <a:xfrm>
            <a:off x="457200" y="545735"/>
            <a:ext cx="8218488" cy="382588"/>
          </a:xfrm>
        </p:spPr>
        <p:txBody>
          <a:bodyPr/>
          <a:lstStyle/>
          <a:p>
            <a:pPr eaLnBrk="1" hangingPunct="1"/>
            <a:br>
              <a:rPr lang="en-GB" altLang="en-US" sz="3200" dirty="0"/>
            </a:br>
            <a:r>
              <a:rPr lang="en-GB" altLang="en-US" dirty="0"/>
              <a:t>UPVC (</a:t>
            </a:r>
            <a:r>
              <a:rPr lang="en-GB" altLang="en-US" dirty="0" err="1"/>
              <a:t>unplasticised</a:t>
            </a:r>
            <a:r>
              <a:rPr lang="en-GB" altLang="en-US" dirty="0"/>
              <a:t> polyvinyl chloride)</a:t>
            </a:r>
            <a:br>
              <a:rPr lang="en-GB" altLang="en-US" sz="3200" dirty="0"/>
            </a:br>
            <a:endParaRPr lang="en-US" altLang="en-US" dirty="0"/>
          </a:p>
        </p:txBody>
      </p:sp>
      <p:sp>
        <p:nvSpPr>
          <p:cNvPr id="18435" name="Rectangle 6">
            <a:extLst>
              <a:ext uri="{FF2B5EF4-FFF2-40B4-BE49-F238E27FC236}">
                <a16:creationId xmlns:a16="http://schemas.microsoft.com/office/drawing/2014/main" id="{D13E0268-4377-4243-8786-02DDA6F220F6}"/>
              </a:ext>
            </a:extLst>
          </p:cNvPr>
          <p:cNvSpPr>
            <a:spLocks noGrp="1" noChangeArrowheads="1"/>
          </p:cNvSpPr>
          <p:nvPr>
            <p:ph type="body" idx="1"/>
          </p:nvPr>
        </p:nvSpPr>
        <p:spPr/>
        <p:txBody>
          <a:bodyPr/>
          <a:lstStyle/>
          <a:p>
            <a:pPr marL="0" indent="0" eaLnBrk="1" hangingPunct="1">
              <a:buFontTx/>
              <a:buNone/>
            </a:pPr>
            <a:endParaRPr lang="en-GB" altLang="en-US" sz="2000" dirty="0"/>
          </a:p>
          <a:p>
            <a:pPr marL="0" indent="0" eaLnBrk="1" hangingPunct="1">
              <a:buFontTx/>
              <a:buNone/>
            </a:pPr>
            <a:r>
              <a:rPr lang="en-GB" altLang="en-US" dirty="0"/>
              <a:t>These pipes are flexible, are usually up to 6 m long in 110, 160 and 200mm diameters and are very light to handle.</a:t>
            </a:r>
          </a:p>
          <a:p>
            <a:pPr marL="0" indent="0" eaLnBrk="1" hangingPunct="1">
              <a:buFontTx/>
              <a:buNone/>
            </a:pPr>
            <a:r>
              <a:rPr lang="en-GB" altLang="en-US" dirty="0"/>
              <a:t>The pipes have either a tight push fit into the coupling joint or have a push fit into a flexible coupling joint.</a:t>
            </a:r>
          </a:p>
          <a:p>
            <a:pPr marL="0" indent="0" eaLnBrk="1" hangingPunct="1">
              <a:buFontTx/>
              <a:buNone/>
            </a:pPr>
            <a:r>
              <a:rPr lang="en-GB" altLang="en-US" dirty="0"/>
              <a:t>Care must be taken when pushing a pipe into the joint sleeve to use a tool which will not mark the face of the pipes (e.g. crowbars are not suitable).</a:t>
            </a:r>
          </a:p>
        </p:txBody>
      </p:sp>
      <p:pic>
        <p:nvPicPr>
          <p:cNvPr id="9221" name="Picture 5">
            <a:extLst>
              <a:ext uri="{FF2B5EF4-FFF2-40B4-BE49-F238E27FC236}">
                <a16:creationId xmlns:a16="http://schemas.microsoft.com/office/drawing/2014/main" id="{DAD6ADA6-31C7-154E-A4C9-383F1C632C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3" y="4752002"/>
            <a:ext cx="2592288" cy="11252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3694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5">
            <a:extLst>
              <a:ext uri="{FF2B5EF4-FFF2-40B4-BE49-F238E27FC236}">
                <a16:creationId xmlns:a16="http://schemas.microsoft.com/office/drawing/2014/main" id="{95858F09-D32C-E74B-B6FF-BBB7257F2E6E}"/>
              </a:ext>
            </a:extLst>
          </p:cNvPr>
          <p:cNvSpPr>
            <a:spLocks noGrp="1"/>
          </p:cNvSpPr>
          <p:nvPr>
            <p:ph type="title"/>
          </p:nvPr>
        </p:nvSpPr>
        <p:spPr/>
        <p:txBody>
          <a:bodyPr/>
          <a:lstStyle/>
          <a:p>
            <a:r>
              <a:rPr lang="en-GB" altLang="en-US" dirty="0"/>
              <a:t>Drainage fittings </a:t>
            </a:r>
          </a:p>
        </p:txBody>
      </p:sp>
      <p:sp>
        <p:nvSpPr>
          <p:cNvPr id="3" name="Content Placeholder 2">
            <a:extLst>
              <a:ext uri="{FF2B5EF4-FFF2-40B4-BE49-F238E27FC236}">
                <a16:creationId xmlns:a16="http://schemas.microsoft.com/office/drawing/2014/main" id="{09C9DD44-DC66-ED42-8EBD-F102EFA570F4}"/>
              </a:ext>
            </a:extLst>
          </p:cNvPr>
          <p:cNvSpPr>
            <a:spLocks noGrp="1"/>
          </p:cNvSpPr>
          <p:nvPr>
            <p:ph sz="half" idx="1"/>
          </p:nvPr>
        </p:nvSpPr>
        <p:spPr>
          <a:xfrm>
            <a:off x="457200" y="1600200"/>
            <a:ext cx="7715250" cy="4525963"/>
          </a:xfrm>
        </p:spPr>
        <p:txBody>
          <a:bodyPr/>
          <a:lstStyle/>
          <a:p>
            <a:pPr marL="0" indent="0">
              <a:buFontTx/>
              <a:buNone/>
              <a:defRPr/>
            </a:pPr>
            <a:r>
              <a:rPr lang="en-US" sz="2000" dirty="0"/>
              <a:t>There are different types of drainage fittings and components available from a variety of manufacturers, these include sockets, bends, rest bends and junctions. All of these are available in a number of sizes and angle/degree of bend.</a:t>
            </a:r>
          </a:p>
          <a:p>
            <a:pPr>
              <a:defRPr/>
            </a:pPr>
            <a:endParaRPr lang="en-GB" dirty="0"/>
          </a:p>
        </p:txBody>
      </p:sp>
      <p:pic>
        <p:nvPicPr>
          <p:cNvPr id="55302" name="Picture 6">
            <a:extLst>
              <a:ext uri="{FF2B5EF4-FFF2-40B4-BE49-F238E27FC236}">
                <a16:creationId xmlns:a16="http://schemas.microsoft.com/office/drawing/2014/main" id="{7D7C884F-C3C5-8F43-9F69-6BBF11094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83" y="3439197"/>
            <a:ext cx="2238375" cy="1666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303" name="Picture 7">
            <a:extLst>
              <a:ext uri="{FF2B5EF4-FFF2-40B4-BE49-F238E27FC236}">
                <a16:creationId xmlns:a16="http://schemas.microsoft.com/office/drawing/2014/main" id="{F8166C00-08F5-414C-B318-07B3AE256B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8858" y="3429000"/>
            <a:ext cx="2238375" cy="1666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304" name="Picture 8">
            <a:extLst>
              <a:ext uri="{FF2B5EF4-FFF2-40B4-BE49-F238E27FC236}">
                <a16:creationId xmlns:a16="http://schemas.microsoft.com/office/drawing/2014/main" id="{A75F8C8F-5A34-7D47-8F5F-39A0891A5F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9512" y="3418802"/>
            <a:ext cx="2238375" cy="1666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305" name="Picture 9">
            <a:extLst>
              <a:ext uri="{FF2B5EF4-FFF2-40B4-BE49-F238E27FC236}">
                <a16:creationId xmlns:a16="http://schemas.microsoft.com/office/drawing/2014/main" id="{360CA4D0-9E75-A142-A1DA-9E581CB21F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4185" y="3418803"/>
            <a:ext cx="2238375" cy="1666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4611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a:extLst>
              <a:ext uri="{FF2B5EF4-FFF2-40B4-BE49-F238E27FC236}">
                <a16:creationId xmlns:a16="http://schemas.microsoft.com/office/drawing/2014/main" id="{93C2B670-BD85-0742-8AA4-D13B402258A5}"/>
              </a:ext>
            </a:extLst>
          </p:cNvPr>
          <p:cNvSpPr>
            <a:spLocks noGrp="1" noChangeArrowheads="1"/>
          </p:cNvSpPr>
          <p:nvPr>
            <p:ph type="title"/>
          </p:nvPr>
        </p:nvSpPr>
        <p:spPr/>
        <p:txBody>
          <a:bodyPr/>
          <a:lstStyle/>
          <a:p>
            <a:pPr eaLnBrk="1" hangingPunct="1"/>
            <a:r>
              <a:rPr lang="en-US" altLang="en-US" dirty="0"/>
              <a:t>Couplings and adaptors</a:t>
            </a:r>
          </a:p>
        </p:txBody>
      </p:sp>
      <p:sp>
        <p:nvSpPr>
          <p:cNvPr id="2" name="Content Placeholder 1">
            <a:extLst>
              <a:ext uri="{FF2B5EF4-FFF2-40B4-BE49-F238E27FC236}">
                <a16:creationId xmlns:a16="http://schemas.microsoft.com/office/drawing/2014/main" id="{644EBF6A-53E7-3145-ADC7-7745134DEDFE}"/>
              </a:ext>
            </a:extLst>
          </p:cNvPr>
          <p:cNvSpPr>
            <a:spLocks noGrp="1"/>
          </p:cNvSpPr>
          <p:nvPr>
            <p:ph sz="half" idx="1"/>
          </p:nvPr>
        </p:nvSpPr>
        <p:spPr/>
        <p:txBody>
          <a:bodyPr/>
          <a:lstStyle/>
          <a:p>
            <a:pPr>
              <a:defRPr/>
            </a:pPr>
            <a:r>
              <a:rPr lang="en-GB" sz="2000" dirty="0"/>
              <a:t>Standard coupling</a:t>
            </a:r>
          </a:p>
          <a:p>
            <a:pPr>
              <a:defRPr/>
            </a:pPr>
            <a:endParaRPr lang="en-GB" sz="1800" dirty="0"/>
          </a:p>
          <a:p>
            <a:pPr>
              <a:defRPr/>
            </a:pPr>
            <a:endParaRPr lang="en-GB" sz="1800" dirty="0"/>
          </a:p>
          <a:p>
            <a:pPr>
              <a:defRPr/>
            </a:pPr>
            <a:endParaRPr lang="en-GB" sz="1800" dirty="0"/>
          </a:p>
          <a:p>
            <a:pPr>
              <a:defRPr/>
            </a:pPr>
            <a:r>
              <a:rPr lang="en-GB" sz="2000" dirty="0"/>
              <a:t>Drain coupling</a:t>
            </a:r>
          </a:p>
          <a:p>
            <a:pPr marL="0" indent="0">
              <a:buFontTx/>
              <a:buNone/>
              <a:defRPr/>
            </a:pPr>
            <a:r>
              <a:rPr lang="en-GB" dirty="0"/>
              <a:t> </a:t>
            </a:r>
          </a:p>
        </p:txBody>
      </p:sp>
      <p:sp>
        <p:nvSpPr>
          <p:cNvPr id="20484" name="Content Placeholder 2">
            <a:extLst>
              <a:ext uri="{FF2B5EF4-FFF2-40B4-BE49-F238E27FC236}">
                <a16:creationId xmlns:a16="http://schemas.microsoft.com/office/drawing/2014/main" id="{91C7E35C-D04A-294F-9612-4276B4C69B65}"/>
              </a:ext>
            </a:extLst>
          </p:cNvPr>
          <p:cNvSpPr>
            <a:spLocks noGrp="1"/>
          </p:cNvSpPr>
          <p:nvPr>
            <p:ph sz="half" idx="2"/>
          </p:nvPr>
        </p:nvSpPr>
        <p:spPr/>
        <p:txBody>
          <a:bodyPr/>
          <a:lstStyle/>
          <a:p>
            <a:r>
              <a:rPr lang="en-GB" altLang="en-US" sz="2000" dirty="0"/>
              <a:t>Drainage adaptor</a:t>
            </a:r>
          </a:p>
          <a:p>
            <a:endParaRPr lang="en-GB" altLang="en-US" sz="1800" dirty="0"/>
          </a:p>
          <a:p>
            <a:endParaRPr lang="en-GB" altLang="en-US" sz="1800" dirty="0"/>
          </a:p>
          <a:p>
            <a:endParaRPr lang="en-GB" altLang="en-US" sz="1800" dirty="0"/>
          </a:p>
          <a:p>
            <a:r>
              <a:rPr lang="en-GB" altLang="en-US" sz="2000" dirty="0"/>
              <a:t>Universal adaptor</a:t>
            </a:r>
          </a:p>
          <a:p>
            <a:endParaRPr lang="en-GB" altLang="en-US" dirty="0"/>
          </a:p>
        </p:txBody>
      </p:sp>
      <p:pic>
        <p:nvPicPr>
          <p:cNvPr id="20486" name="Picture 6">
            <a:extLst>
              <a:ext uri="{FF2B5EF4-FFF2-40B4-BE49-F238E27FC236}">
                <a16:creationId xmlns:a16="http://schemas.microsoft.com/office/drawing/2014/main" id="{CBD0FCEE-4AA1-EC4E-8938-032A00B396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6518" y="3514473"/>
            <a:ext cx="1296988" cy="1227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7" name="Picture 7">
            <a:extLst>
              <a:ext uri="{FF2B5EF4-FFF2-40B4-BE49-F238E27FC236}">
                <a16:creationId xmlns:a16="http://schemas.microsoft.com/office/drawing/2014/main" id="{27D247AD-E5BD-A540-A220-6CB83CA4B7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8647" y="1311275"/>
            <a:ext cx="1227138" cy="1258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8" name="Picture 8">
            <a:extLst>
              <a:ext uri="{FF2B5EF4-FFF2-40B4-BE49-F238E27FC236}">
                <a16:creationId xmlns:a16="http://schemas.microsoft.com/office/drawing/2014/main" id="{43B57B20-8431-CE45-B0F8-08CFFE8B6F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500" y="3410419"/>
            <a:ext cx="1227138" cy="1276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9" name="Picture 9">
            <a:extLst>
              <a:ext uri="{FF2B5EF4-FFF2-40B4-BE49-F238E27FC236}">
                <a16:creationId xmlns:a16="http://schemas.microsoft.com/office/drawing/2014/main" id="{E7BE4008-567D-654F-88CF-4BAC38E664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8910" y="1532811"/>
            <a:ext cx="1338931" cy="1392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4537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a:extLst>
              <a:ext uri="{FF2B5EF4-FFF2-40B4-BE49-F238E27FC236}">
                <a16:creationId xmlns:a16="http://schemas.microsoft.com/office/drawing/2014/main" id="{BF7CA803-A605-F64E-BE7E-7510E2157A66}"/>
              </a:ext>
            </a:extLst>
          </p:cNvPr>
          <p:cNvSpPr>
            <a:spLocks noGrp="1" noChangeArrowheads="1"/>
          </p:cNvSpPr>
          <p:nvPr>
            <p:ph type="title"/>
          </p:nvPr>
        </p:nvSpPr>
        <p:spPr>
          <a:xfrm>
            <a:off x="462756" y="694531"/>
            <a:ext cx="8218488" cy="382588"/>
          </a:xfrm>
        </p:spPr>
        <p:txBody>
          <a:bodyPr/>
          <a:lstStyle/>
          <a:p>
            <a:pPr eaLnBrk="1" hangingPunct="1"/>
            <a:br>
              <a:rPr lang="en-GB" altLang="en-US" dirty="0"/>
            </a:br>
            <a:r>
              <a:rPr lang="en-GB" altLang="en-US" dirty="0"/>
              <a:t>Standard coupling</a:t>
            </a:r>
            <a:br>
              <a:rPr lang="en-GB" altLang="en-US" dirty="0"/>
            </a:br>
            <a:endParaRPr lang="en-US" altLang="en-US" dirty="0"/>
          </a:p>
        </p:txBody>
      </p:sp>
      <p:sp>
        <p:nvSpPr>
          <p:cNvPr id="2" name="Content Placeholder 1">
            <a:extLst>
              <a:ext uri="{FF2B5EF4-FFF2-40B4-BE49-F238E27FC236}">
                <a16:creationId xmlns:a16="http://schemas.microsoft.com/office/drawing/2014/main" id="{6809B304-495E-E946-B7BF-F522DEB4B3F3}"/>
              </a:ext>
            </a:extLst>
          </p:cNvPr>
          <p:cNvSpPr>
            <a:spLocks noGrp="1"/>
          </p:cNvSpPr>
          <p:nvPr>
            <p:ph sz="half" idx="1"/>
          </p:nvPr>
        </p:nvSpPr>
        <p:spPr>
          <a:xfrm>
            <a:off x="388938" y="1628775"/>
            <a:ext cx="8215312" cy="4525963"/>
          </a:xfrm>
        </p:spPr>
        <p:txBody>
          <a:bodyPr/>
          <a:lstStyle/>
          <a:p>
            <a:pPr marL="0" indent="0">
              <a:buFontTx/>
              <a:buNone/>
              <a:defRPr/>
            </a:pPr>
            <a:r>
              <a:rPr lang="en-GB" sz="1600" dirty="0"/>
              <a:t>Standard couplings are primarily used in sewer, drain and other non-pressure applications.</a:t>
            </a:r>
          </a:p>
          <a:p>
            <a:pPr marL="177750" indent="-285750">
              <a:lnSpc>
                <a:spcPct val="100000"/>
              </a:lnSpc>
              <a:buClr>
                <a:srgbClr val="0077E3"/>
              </a:buClr>
              <a:buFont typeface="Arial" panose="020B0604020202020204" pitchFamily="34" charset="0"/>
              <a:buChar char="•"/>
              <a:defRPr/>
            </a:pPr>
            <a:r>
              <a:rPr lang="en-GB" sz="1600" dirty="0"/>
              <a:t>Public sewers.</a:t>
            </a:r>
          </a:p>
          <a:p>
            <a:pPr marL="177750" indent="-285750">
              <a:lnSpc>
                <a:spcPct val="100000"/>
              </a:lnSpc>
              <a:buClr>
                <a:srgbClr val="0077E3"/>
              </a:buClr>
              <a:buFont typeface="Arial" panose="020B0604020202020204" pitchFamily="34" charset="0"/>
              <a:buChar char="•"/>
              <a:defRPr/>
            </a:pPr>
            <a:r>
              <a:rPr lang="en-GB" sz="1600" dirty="0"/>
              <a:t> As an alternative to a traditional coupling for plain ended pipes.</a:t>
            </a:r>
          </a:p>
          <a:p>
            <a:pPr marL="177750" indent="-285750">
              <a:lnSpc>
                <a:spcPct val="100000"/>
              </a:lnSpc>
              <a:buClr>
                <a:srgbClr val="0077E3"/>
              </a:buClr>
              <a:buFont typeface="Arial" panose="020B0604020202020204" pitchFamily="34" charset="0"/>
              <a:buChar char="•"/>
              <a:defRPr/>
            </a:pPr>
            <a:r>
              <a:rPr lang="en-GB" sz="1600" dirty="0"/>
              <a:t>Where a post connection is required into an existing drain or sewer.</a:t>
            </a:r>
          </a:p>
          <a:p>
            <a:pPr marL="177750" indent="-285750">
              <a:lnSpc>
                <a:spcPct val="100000"/>
              </a:lnSpc>
              <a:buClr>
                <a:srgbClr val="0077E3"/>
              </a:buClr>
              <a:buFont typeface="Arial" panose="020B0604020202020204" pitchFamily="34" charset="0"/>
              <a:buChar char="•"/>
              <a:defRPr/>
            </a:pPr>
            <a:r>
              <a:rPr lang="en-GB" sz="1600" dirty="0"/>
              <a:t> For insertion of a new pipe in order to replace a damaged section of existing sewer </a:t>
            </a:r>
            <a:br>
              <a:rPr lang="en-GB" sz="1600" dirty="0"/>
            </a:br>
            <a:r>
              <a:rPr lang="en-GB" sz="1600" dirty="0"/>
              <a:t>   or drain.</a:t>
            </a:r>
          </a:p>
          <a:p>
            <a:pPr marL="177750" indent="-285750">
              <a:lnSpc>
                <a:spcPct val="100000"/>
              </a:lnSpc>
              <a:buClr>
                <a:srgbClr val="0077E3"/>
              </a:buClr>
              <a:buFont typeface="Arial" panose="020B0604020202020204" pitchFamily="34" charset="0"/>
              <a:buChar char="•"/>
              <a:defRPr/>
            </a:pPr>
            <a:r>
              <a:rPr lang="en-GB" sz="1600" dirty="0"/>
              <a:t>Where the pipe to be replaced is a different diameter and material to that of </a:t>
            </a:r>
            <a:br>
              <a:rPr lang="en-GB" sz="1600" dirty="0"/>
            </a:br>
            <a:r>
              <a:rPr lang="en-GB" sz="1600" dirty="0"/>
              <a:t>  the replacement pipe.</a:t>
            </a:r>
          </a:p>
          <a:p>
            <a:pPr marL="177750" indent="-285750">
              <a:lnSpc>
                <a:spcPct val="100000"/>
              </a:lnSpc>
              <a:buClr>
                <a:srgbClr val="0077E3"/>
              </a:buClr>
              <a:buFont typeface="Arial" panose="020B0604020202020204" pitchFamily="34" charset="0"/>
              <a:buChar char="•"/>
              <a:defRPr/>
            </a:pPr>
            <a:r>
              <a:rPr lang="en-GB" sz="1600" dirty="0"/>
              <a:t>Where pipes have been cut or short lengths of pipe require jointing.</a:t>
            </a:r>
          </a:p>
          <a:p>
            <a:pPr marL="0" indent="0">
              <a:buClr>
                <a:srgbClr val="C00000"/>
              </a:buClr>
              <a:buFontTx/>
              <a:buNone/>
              <a:defRPr/>
            </a:pPr>
            <a:endParaRPr lang="en-GB" sz="1800" dirty="0"/>
          </a:p>
          <a:p>
            <a:pPr>
              <a:buClr>
                <a:srgbClr val="C00000"/>
              </a:buClr>
              <a:buFont typeface="Wingdings" pitchFamily="2" charset="2"/>
              <a:buChar char="§"/>
              <a:defRPr/>
            </a:pPr>
            <a:endParaRPr lang="en-GB" sz="1800" dirty="0"/>
          </a:p>
          <a:p>
            <a:pPr>
              <a:buClr>
                <a:srgbClr val="C00000"/>
              </a:buClr>
              <a:buFont typeface="Wingdings" pitchFamily="2" charset="2"/>
              <a:buChar char="§"/>
              <a:defRPr/>
            </a:pPr>
            <a:endParaRPr lang="en-GB" sz="1800" dirty="0"/>
          </a:p>
          <a:p>
            <a:pPr>
              <a:buClr>
                <a:srgbClr val="C00000"/>
              </a:buClr>
              <a:buFont typeface="Wingdings" pitchFamily="2" charset="2"/>
              <a:buChar char="§"/>
              <a:defRPr/>
            </a:pPr>
            <a:endParaRPr lang="en-GB" sz="1800" dirty="0">
              <a:hlinkClick r:id="rId2"/>
            </a:endParaRPr>
          </a:p>
          <a:p>
            <a:pPr>
              <a:buClr>
                <a:srgbClr val="C00000"/>
              </a:buClr>
              <a:buFont typeface="Wingdings" pitchFamily="2" charset="2"/>
              <a:buChar char="§"/>
              <a:defRPr/>
            </a:pPr>
            <a:endParaRPr lang="en-GB" sz="1800" dirty="0"/>
          </a:p>
          <a:p>
            <a:pPr marL="0" indent="0">
              <a:buFontTx/>
              <a:buNone/>
              <a:defRPr/>
            </a:pPr>
            <a:r>
              <a:rPr lang="en-GB" dirty="0"/>
              <a:t> </a:t>
            </a:r>
          </a:p>
        </p:txBody>
      </p:sp>
      <p:pic>
        <p:nvPicPr>
          <p:cNvPr id="21509" name="Picture 9">
            <a:extLst>
              <a:ext uri="{FF2B5EF4-FFF2-40B4-BE49-F238E27FC236}">
                <a16:creationId xmlns:a16="http://schemas.microsoft.com/office/drawing/2014/main" id="{E265C89D-BBDF-6045-AAE8-7FF85F1B66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051756"/>
            <a:ext cx="1029120" cy="107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6230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a:extLst>
              <a:ext uri="{FF2B5EF4-FFF2-40B4-BE49-F238E27FC236}">
                <a16:creationId xmlns:a16="http://schemas.microsoft.com/office/drawing/2014/main" id="{778B257F-779C-8D4D-9406-DADCA5AC236E}"/>
              </a:ext>
            </a:extLst>
          </p:cNvPr>
          <p:cNvSpPr>
            <a:spLocks noGrp="1" noChangeArrowheads="1"/>
          </p:cNvSpPr>
          <p:nvPr>
            <p:ph type="title"/>
          </p:nvPr>
        </p:nvSpPr>
        <p:spPr/>
        <p:txBody>
          <a:bodyPr/>
          <a:lstStyle/>
          <a:p>
            <a:pPr eaLnBrk="1" hangingPunct="1"/>
            <a:r>
              <a:rPr lang="en-US" altLang="en-US" dirty="0"/>
              <a:t>Drain coupling</a:t>
            </a:r>
          </a:p>
        </p:txBody>
      </p:sp>
      <p:sp>
        <p:nvSpPr>
          <p:cNvPr id="3" name="Content Placeholder 2">
            <a:extLst>
              <a:ext uri="{FF2B5EF4-FFF2-40B4-BE49-F238E27FC236}">
                <a16:creationId xmlns:a16="http://schemas.microsoft.com/office/drawing/2014/main" id="{E06F6399-3192-0D48-8DBD-DCF5F8AE6AB8}"/>
              </a:ext>
            </a:extLst>
          </p:cNvPr>
          <p:cNvSpPr>
            <a:spLocks noGrp="1"/>
          </p:cNvSpPr>
          <p:nvPr>
            <p:ph sz="half" idx="2"/>
          </p:nvPr>
        </p:nvSpPr>
        <p:spPr>
          <a:xfrm>
            <a:off x="457200" y="1390588"/>
            <a:ext cx="8229600" cy="4735575"/>
          </a:xfrm>
        </p:spPr>
        <p:txBody>
          <a:bodyPr/>
          <a:lstStyle/>
          <a:p>
            <a:pPr marL="0" indent="0">
              <a:buFontTx/>
              <a:buNone/>
              <a:defRPr/>
            </a:pPr>
            <a:r>
              <a:rPr lang="en-GB" sz="1800" dirty="0"/>
              <a:t>Uses:</a:t>
            </a:r>
          </a:p>
          <a:p>
            <a:pPr marL="285750" indent="-285750">
              <a:lnSpc>
                <a:spcPct val="100000"/>
              </a:lnSpc>
              <a:buClr>
                <a:srgbClr val="0077E3"/>
              </a:buClr>
              <a:buFont typeface="Arial" panose="020B0604020202020204" pitchFamily="34" charset="0"/>
              <a:buChar char="•"/>
              <a:defRPr/>
            </a:pPr>
            <a:r>
              <a:rPr lang="en-GB" sz="1800" dirty="0"/>
              <a:t>As an alternative to a traditional coupling for plain ended pipes.</a:t>
            </a:r>
          </a:p>
          <a:p>
            <a:pPr marL="285750" indent="-285750">
              <a:lnSpc>
                <a:spcPct val="100000"/>
              </a:lnSpc>
              <a:buClr>
                <a:srgbClr val="0077E3"/>
              </a:buClr>
              <a:buFont typeface="Arial" panose="020B0604020202020204" pitchFamily="34" charset="0"/>
              <a:buChar char="•"/>
              <a:defRPr/>
            </a:pPr>
            <a:r>
              <a:rPr lang="en-GB" sz="1800" dirty="0"/>
              <a:t>For insertion of new pipe in order to replace a damaged section of existing sewer or drain.</a:t>
            </a:r>
          </a:p>
          <a:p>
            <a:pPr marL="285750" indent="-285750">
              <a:lnSpc>
                <a:spcPct val="100000"/>
              </a:lnSpc>
              <a:buClr>
                <a:srgbClr val="0077E3"/>
              </a:buClr>
              <a:buFont typeface="Arial" panose="020B0604020202020204" pitchFamily="34" charset="0"/>
              <a:buChar char="•"/>
              <a:defRPr/>
            </a:pPr>
            <a:r>
              <a:rPr lang="en-GB" sz="1800" dirty="0"/>
              <a:t>Where the pipe to be replaced is a different diameter and material to that of the replacement pipe.</a:t>
            </a:r>
          </a:p>
          <a:p>
            <a:pPr marL="285750" indent="-285750">
              <a:lnSpc>
                <a:spcPct val="100000"/>
              </a:lnSpc>
              <a:buClr>
                <a:srgbClr val="0077E3"/>
              </a:buClr>
              <a:buFont typeface="Arial" panose="020B0604020202020204" pitchFamily="34" charset="0"/>
              <a:buChar char="•"/>
              <a:defRPr/>
            </a:pPr>
            <a:r>
              <a:rPr lang="en-GB" sz="1800" dirty="0"/>
              <a:t>Where pipes have been cut or short lengths of pipe require jointing.</a:t>
            </a:r>
          </a:p>
          <a:p>
            <a:pPr marL="285750" indent="-285750">
              <a:lnSpc>
                <a:spcPct val="100000"/>
              </a:lnSpc>
              <a:buClr>
                <a:srgbClr val="0077E3"/>
              </a:buClr>
              <a:buFont typeface="Arial" panose="020B0604020202020204" pitchFamily="34" charset="0"/>
              <a:buChar char="•"/>
              <a:defRPr/>
            </a:pPr>
            <a:r>
              <a:rPr lang="en-GB" sz="1800" dirty="0"/>
              <a:t>For use in vertical drainage applications where the pipes jointed are not subject to any loading.</a:t>
            </a:r>
          </a:p>
          <a:p>
            <a:pPr marL="285750" indent="-285750">
              <a:lnSpc>
                <a:spcPct val="100000"/>
              </a:lnSpc>
              <a:buClr>
                <a:srgbClr val="0077E3"/>
              </a:buClr>
              <a:buFont typeface="Arial" panose="020B0604020202020204" pitchFamily="34" charset="0"/>
              <a:buChar char="•"/>
              <a:defRPr/>
            </a:pPr>
            <a:r>
              <a:rPr lang="en-GB" sz="1600" u="sng" dirty="0">
                <a:hlinkClick r:id="rId2"/>
              </a:rPr>
              <a:t>www.youtube.com/watch?v=94aKj8eJDfo&amp;feature=player_embedded</a:t>
            </a:r>
            <a:endParaRPr lang="en-GB" sz="1600" u="sng" dirty="0"/>
          </a:p>
          <a:p>
            <a:pPr>
              <a:buClr>
                <a:srgbClr val="C00000"/>
              </a:buClr>
              <a:buFont typeface="Wingdings" pitchFamily="2" charset="2"/>
              <a:buChar char="§"/>
              <a:defRPr/>
            </a:pPr>
            <a:endParaRPr lang="en-GB" sz="1800" dirty="0"/>
          </a:p>
        </p:txBody>
      </p:sp>
      <p:pic>
        <p:nvPicPr>
          <p:cNvPr id="22533" name="Picture 10">
            <a:extLst>
              <a:ext uri="{FF2B5EF4-FFF2-40B4-BE49-F238E27FC236}">
                <a16:creationId xmlns:a16="http://schemas.microsoft.com/office/drawing/2014/main" id="{F58823B2-C30B-844F-8AB3-2F0B245AA1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6296" y="1161988"/>
            <a:ext cx="1238250"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84559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a:extLst>
              <a:ext uri="{FF2B5EF4-FFF2-40B4-BE49-F238E27FC236}">
                <a16:creationId xmlns:a16="http://schemas.microsoft.com/office/drawing/2014/main" id="{3C11BB8B-A747-8945-9D51-A39199395EED}"/>
              </a:ext>
            </a:extLst>
          </p:cNvPr>
          <p:cNvSpPr>
            <a:spLocks noGrp="1" noChangeArrowheads="1"/>
          </p:cNvSpPr>
          <p:nvPr>
            <p:ph type="title"/>
          </p:nvPr>
        </p:nvSpPr>
        <p:spPr/>
        <p:txBody>
          <a:bodyPr/>
          <a:lstStyle/>
          <a:p>
            <a:pPr eaLnBrk="1" hangingPunct="1"/>
            <a:r>
              <a:rPr lang="en-US" altLang="en-US"/>
              <a:t>Gullies</a:t>
            </a:r>
          </a:p>
        </p:txBody>
      </p:sp>
      <p:sp>
        <p:nvSpPr>
          <p:cNvPr id="23555" name="Rectangle 6">
            <a:extLst>
              <a:ext uri="{FF2B5EF4-FFF2-40B4-BE49-F238E27FC236}">
                <a16:creationId xmlns:a16="http://schemas.microsoft.com/office/drawing/2014/main" id="{23D379B9-C352-E445-A4B0-752F1B254CC5}"/>
              </a:ext>
            </a:extLst>
          </p:cNvPr>
          <p:cNvSpPr>
            <a:spLocks noGrp="1" noChangeArrowheads="1"/>
          </p:cNvSpPr>
          <p:nvPr>
            <p:ph type="body" idx="1"/>
          </p:nvPr>
        </p:nvSpPr>
        <p:spPr>
          <a:xfrm>
            <a:off x="457200" y="1628800"/>
            <a:ext cx="8229600" cy="4131200"/>
          </a:xfrm>
        </p:spPr>
        <p:txBody>
          <a:bodyPr/>
          <a:lstStyle/>
          <a:p>
            <a:pPr marL="0" indent="0" eaLnBrk="1" hangingPunct="1">
              <a:buFontTx/>
              <a:buNone/>
            </a:pPr>
            <a:r>
              <a:rPr lang="en-GB" altLang="en-US" dirty="0"/>
              <a:t>Gullies can be used to remove surface water from paved pedestrian areas. Side and back boss inlets accept waste water from ground floor domestic appliances and/or rainwater from roofs.</a:t>
            </a:r>
          </a:p>
          <a:p>
            <a:pPr marL="0" indent="0" eaLnBrk="1" hangingPunct="1">
              <a:buFontTx/>
              <a:buNone/>
            </a:pPr>
            <a:endParaRPr lang="en-GB" altLang="en-US" sz="2400" dirty="0"/>
          </a:p>
          <a:p>
            <a:pPr marL="0" indent="0" eaLnBrk="1" hangingPunct="1">
              <a:buFontTx/>
              <a:buNone/>
            </a:pPr>
            <a:endParaRPr lang="en-US" altLang="en-US" sz="2400" dirty="0"/>
          </a:p>
        </p:txBody>
      </p:sp>
      <p:pic>
        <p:nvPicPr>
          <p:cNvPr id="23557" name="Picture 4">
            <a:extLst>
              <a:ext uri="{FF2B5EF4-FFF2-40B4-BE49-F238E27FC236}">
                <a16:creationId xmlns:a16="http://schemas.microsoft.com/office/drawing/2014/main" id="{686D8B17-B11C-2940-A5F6-CE9AF2729B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2996952"/>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1539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C5FBD-E924-264C-9425-D9DFA3811DA8}"/>
              </a:ext>
            </a:extLst>
          </p:cNvPr>
          <p:cNvSpPr>
            <a:spLocks noGrp="1"/>
          </p:cNvSpPr>
          <p:nvPr>
            <p:ph type="title"/>
          </p:nvPr>
        </p:nvSpPr>
        <p:spPr/>
        <p:txBody>
          <a:bodyPr>
            <a:normAutofit/>
          </a:bodyPr>
          <a:lstStyle/>
          <a:p>
            <a:pPr>
              <a:defRPr/>
            </a:pPr>
            <a:r>
              <a:rPr lang="en-GB" dirty="0">
                <a:ea typeface="Times New Roman"/>
              </a:rPr>
              <a:t>Pre-cast or pre-formed manholes</a:t>
            </a:r>
            <a:endParaRPr lang="en-GB" dirty="0"/>
          </a:p>
        </p:txBody>
      </p:sp>
      <p:sp>
        <p:nvSpPr>
          <p:cNvPr id="24579" name="Content Placeholder 2">
            <a:extLst>
              <a:ext uri="{FF2B5EF4-FFF2-40B4-BE49-F238E27FC236}">
                <a16:creationId xmlns:a16="http://schemas.microsoft.com/office/drawing/2014/main" id="{2DEA14F4-F592-644E-BAE2-F52B2A1DD097}"/>
              </a:ext>
            </a:extLst>
          </p:cNvPr>
          <p:cNvSpPr>
            <a:spLocks noGrp="1"/>
          </p:cNvSpPr>
          <p:nvPr>
            <p:ph idx="1"/>
          </p:nvPr>
        </p:nvSpPr>
        <p:spPr/>
        <p:txBody>
          <a:bodyPr/>
          <a:lstStyle/>
          <a:p>
            <a:pPr marL="0" indent="0">
              <a:buFontTx/>
              <a:buNone/>
            </a:pPr>
            <a:endParaRPr lang="en-GB" altLang="en-US" sz="2400" dirty="0"/>
          </a:p>
          <a:p>
            <a:pPr marL="0" indent="0">
              <a:buFontTx/>
              <a:buNone/>
            </a:pPr>
            <a:r>
              <a:rPr lang="en-GB" altLang="en-US" dirty="0"/>
              <a:t>Manholes were built entirely in brickwork many years ago. It is now more convenient to use pre-cast concrete or pre-formed plastic manholes which are available in sections varying in depths from 100mm to 600mm.</a:t>
            </a:r>
          </a:p>
          <a:p>
            <a:pPr marL="0" indent="0">
              <a:buFontTx/>
              <a:buNone/>
            </a:pPr>
            <a:r>
              <a:rPr lang="en-GB" altLang="en-US" dirty="0"/>
              <a:t>The bottom section of these have the necessary channels and junctions, so making the formation of a manhole much quicker and easier, particularly in waterlogged ground.</a:t>
            </a:r>
          </a:p>
        </p:txBody>
      </p:sp>
    </p:spTree>
    <p:extLst>
      <p:ext uri="{BB962C8B-B14F-4D97-AF65-F5344CB8AC3E}">
        <p14:creationId xmlns:p14="http://schemas.microsoft.com/office/powerpoint/2010/main" val="1565464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48A94DE5-97DA-EC43-B140-AA76EB4B7D07}"/>
              </a:ext>
            </a:extLst>
          </p:cNvPr>
          <p:cNvSpPr>
            <a:spLocks noGrp="1" noChangeArrowheads="1"/>
          </p:cNvSpPr>
          <p:nvPr>
            <p:ph type="title"/>
          </p:nvPr>
        </p:nvSpPr>
        <p:spPr>
          <a:xfrm>
            <a:off x="457200" y="715412"/>
            <a:ext cx="8218488" cy="382588"/>
          </a:xfrm>
        </p:spPr>
        <p:txBody>
          <a:bodyPr/>
          <a:lstStyle/>
          <a:p>
            <a:pPr eaLnBrk="1" hangingPunct="1"/>
            <a:br>
              <a:rPr lang="en-GB" altLang="en-US" dirty="0"/>
            </a:br>
            <a:r>
              <a:rPr lang="en-GB" altLang="en-US" dirty="0"/>
              <a:t>Manholes</a:t>
            </a:r>
            <a:br>
              <a:rPr lang="en-GB" altLang="en-US" dirty="0"/>
            </a:br>
            <a:endParaRPr lang="en-US" altLang="en-US" dirty="0"/>
          </a:p>
        </p:txBody>
      </p:sp>
      <p:sp>
        <p:nvSpPr>
          <p:cNvPr id="25603" name="Rectangle 8">
            <a:extLst>
              <a:ext uri="{FF2B5EF4-FFF2-40B4-BE49-F238E27FC236}">
                <a16:creationId xmlns:a16="http://schemas.microsoft.com/office/drawing/2014/main" id="{409ABBB1-F9E6-6145-883F-FFA67B796D87}"/>
              </a:ext>
            </a:extLst>
          </p:cNvPr>
          <p:cNvSpPr>
            <a:spLocks noGrp="1" noChangeArrowheads="1"/>
          </p:cNvSpPr>
          <p:nvPr>
            <p:ph type="body" idx="1"/>
          </p:nvPr>
        </p:nvSpPr>
        <p:spPr/>
        <p:txBody>
          <a:bodyPr/>
          <a:lstStyle/>
          <a:p>
            <a:pPr marL="0" indent="0" eaLnBrk="1" hangingPunct="1">
              <a:buFontTx/>
              <a:buNone/>
            </a:pPr>
            <a:endParaRPr lang="en-GB" altLang="en-US" sz="2000" dirty="0"/>
          </a:p>
          <a:p>
            <a:pPr marL="0" indent="0" eaLnBrk="1" hangingPunct="1">
              <a:buFontTx/>
              <a:buNone/>
            </a:pPr>
            <a:r>
              <a:rPr lang="en-GB" altLang="en-US" dirty="0"/>
              <a:t>All sewer pipelines must be laid in straight lengths to a constant gradient over each length.</a:t>
            </a:r>
          </a:p>
          <a:p>
            <a:pPr marL="0" indent="0" eaLnBrk="1" hangingPunct="1">
              <a:buFontTx/>
              <a:buNone/>
            </a:pPr>
            <a:r>
              <a:rPr lang="en-GB" altLang="en-US" dirty="0"/>
              <a:t>A manhole is required at every change of:</a:t>
            </a:r>
          </a:p>
          <a:p>
            <a:pPr marL="0" indent="0" eaLnBrk="1" hangingPunct="1">
              <a:buFontTx/>
              <a:buNone/>
            </a:pPr>
            <a:r>
              <a:rPr lang="en-GB" altLang="en-US" dirty="0"/>
              <a:t>			(a) direction</a:t>
            </a:r>
          </a:p>
          <a:p>
            <a:pPr marL="0" indent="0" eaLnBrk="1" hangingPunct="1">
              <a:buFontTx/>
              <a:buNone/>
            </a:pPr>
            <a:r>
              <a:rPr lang="en-GB" altLang="en-US" dirty="0"/>
              <a:t>			(b) gradient</a:t>
            </a:r>
          </a:p>
          <a:p>
            <a:pPr marL="0" indent="0" eaLnBrk="1" hangingPunct="1">
              <a:buFontTx/>
              <a:buNone/>
            </a:pPr>
            <a:r>
              <a:rPr lang="en-GB" altLang="en-US" dirty="0"/>
              <a:t>			(c) pipe size</a:t>
            </a:r>
          </a:p>
          <a:p>
            <a:pPr marL="0" indent="0" eaLnBrk="1" hangingPunct="1">
              <a:buFontTx/>
              <a:buNone/>
            </a:pPr>
            <a:r>
              <a:rPr lang="en-GB" altLang="en-US" dirty="0"/>
              <a:t>			(d) pipe type</a:t>
            </a:r>
          </a:p>
          <a:p>
            <a:pPr marL="0" indent="0" eaLnBrk="1" hangingPunct="1">
              <a:buFontTx/>
              <a:buNone/>
            </a:pPr>
            <a:endParaRPr lang="en-GB" altLang="en-US" sz="2000" dirty="0"/>
          </a:p>
        </p:txBody>
      </p:sp>
    </p:spTree>
    <p:extLst>
      <p:ext uri="{BB962C8B-B14F-4D97-AF65-F5344CB8AC3E}">
        <p14:creationId xmlns:p14="http://schemas.microsoft.com/office/powerpoint/2010/main" val="19670267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CC1D0152-3730-B24F-961C-A05163431585}"/>
              </a:ext>
            </a:extLst>
          </p:cNvPr>
          <p:cNvSpPr>
            <a:spLocks noGrp="1" noChangeArrowheads="1"/>
          </p:cNvSpPr>
          <p:nvPr>
            <p:ph type="title"/>
          </p:nvPr>
        </p:nvSpPr>
        <p:spPr>
          <a:xfrm>
            <a:off x="468312" y="715412"/>
            <a:ext cx="8218488" cy="382588"/>
          </a:xfrm>
        </p:spPr>
        <p:txBody>
          <a:bodyPr/>
          <a:lstStyle/>
          <a:p>
            <a:pPr eaLnBrk="1" hangingPunct="1"/>
            <a:br>
              <a:rPr lang="en-GB" altLang="en-US" dirty="0"/>
            </a:br>
            <a:r>
              <a:rPr lang="en-GB" altLang="en-US" dirty="0"/>
              <a:t>Manholes</a:t>
            </a:r>
            <a:br>
              <a:rPr lang="en-GB" altLang="en-US" dirty="0"/>
            </a:br>
            <a:endParaRPr lang="en-US" altLang="en-US" dirty="0"/>
          </a:p>
        </p:txBody>
      </p:sp>
      <p:sp>
        <p:nvSpPr>
          <p:cNvPr id="26627" name="Rectangle 8">
            <a:extLst>
              <a:ext uri="{FF2B5EF4-FFF2-40B4-BE49-F238E27FC236}">
                <a16:creationId xmlns:a16="http://schemas.microsoft.com/office/drawing/2014/main" id="{D9CB6756-EA82-6246-BEFF-4105308A95ED}"/>
              </a:ext>
            </a:extLst>
          </p:cNvPr>
          <p:cNvSpPr>
            <a:spLocks noGrp="1" noChangeArrowheads="1"/>
          </p:cNvSpPr>
          <p:nvPr>
            <p:ph type="body" idx="1"/>
          </p:nvPr>
        </p:nvSpPr>
        <p:spPr>
          <a:xfrm>
            <a:off x="457200" y="1512000"/>
            <a:ext cx="7787208" cy="4248000"/>
          </a:xfrm>
        </p:spPr>
        <p:txBody>
          <a:bodyPr/>
          <a:lstStyle/>
          <a:p>
            <a:pPr marL="0" indent="0" eaLnBrk="1" hangingPunct="1">
              <a:buFontTx/>
              <a:buNone/>
            </a:pPr>
            <a:endParaRPr lang="en-GB" altLang="en-US" sz="1800" dirty="0"/>
          </a:p>
          <a:p>
            <a:pPr marL="0" indent="0" eaLnBrk="1" hangingPunct="1">
              <a:buFontTx/>
              <a:buNone/>
            </a:pPr>
            <a:r>
              <a:rPr lang="en-GB" altLang="en-US" dirty="0"/>
              <a:t>Where several lengths of sewer join together, a manhole or inspection chamber should be built. </a:t>
            </a:r>
          </a:p>
          <a:p>
            <a:pPr marL="0" indent="0" eaLnBrk="1" hangingPunct="1">
              <a:buFontTx/>
              <a:buNone/>
            </a:pPr>
            <a:r>
              <a:rPr lang="en-GB" altLang="en-US" dirty="0"/>
              <a:t>For long straight lengths of sewer, manhole or inspection chambers are often provided at not more than 100m intervals. </a:t>
            </a:r>
          </a:p>
          <a:p>
            <a:pPr marL="0" indent="0" eaLnBrk="1" hangingPunct="1">
              <a:buFontTx/>
              <a:buNone/>
            </a:pPr>
            <a:r>
              <a:rPr lang="en-GB" altLang="en-US" dirty="0"/>
              <a:t>Manholes are provided so that the sewer can be rodded in case it gets blocked.</a:t>
            </a:r>
          </a:p>
          <a:p>
            <a:pPr marL="0" indent="0" eaLnBrk="1" hangingPunct="1">
              <a:buFontTx/>
              <a:buNone/>
            </a:pPr>
            <a:endParaRPr lang="en-GB" altLang="en-US" sz="2000" dirty="0"/>
          </a:p>
        </p:txBody>
      </p:sp>
    </p:spTree>
    <p:extLst>
      <p:ext uri="{BB962C8B-B14F-4D97-AF65-F5344CB8AC3E}">
        <p14:creationId xmlns:p14="http://schemas.microsoft.com/office/powerpoint/2010/main" val="3317049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F9E142D-28BE-E841-AAD2-AA019C2F8401}"/>
              </a:ext>
            </a:extLst>
          </p:cNvPr>
          <p:cNvSpPr>
            <a:spLocks noGrp="1" noChangeArrowheads="1"/>
          </p:cNvSpPr>
          <p:nvPr>
            <p:ph type="title"/>
          </p:nvPr>
        </p:nvSpPr>
        <p:spPr>
          <a:xfrm>
            <a:off x="457200" y="715412"/>
            <a:ext cx="8218488" cy="382588"/>
          </a:xfrm>
        </p:spPr>
        <p:txBody>
          <a:bodyPr/>
          <a:lstStyle/>
          <a:p>
            <a:pPr eaLnBrk="1" hangingPunct="1"/>
            <a:br>
              <a:rPr lang="en-GB" altLang="en-US" dirty="0"/>
            </a:br>
            <a:r>
              <a:rPr lang="en-GB" altLang="en-US" dirty="0"/>
              <a:t>Types of pipes and joints</a:t>
            </a:r>
            <a:br>
              <a:rPr lang="en-GB" altLang="en-US" dirty="0"/>
            </a:br>
            <a:endParaRPr lang="en-US" altLang="en-US" dirty="0"/>
          </a:p>
        </p:txBody>
      </p:sp>
      <p:sp>
        <p:nvSpPr>
          <p:cNvPr id="5123" name="Rectangle 3">
            <a:extLst>
              <a:ext uri="{FF2B5EF4-FFF2-40B4-BE49-F238E27FC236}">
                <a16:creationId xmlns:a16="http://schemas.microsoft.com/office/drawing/2014/main" id="{84803E65-6274-2E4D-98A1-84BEE4647030}"/>
              </a:ext>
            </a:extLst>
          </p:cNvPr>
          <p:cNvSpPr>
            <a:spLocks noGrp="1" noChangeArrowheads="1"/>
          </p:cNvSpPr>
          <p:nvPr>
            <p:ph type="body" idx="1"/>
          </p:nvPr>
        </p:nvSpPr>
        <p:spPr/>
        <p:txBody>
          <a:bodyPr/>
          <a:lstStyle/>
          <a:p>
            <a:pPr marL="0" indent="0" eaLnBrk="1" hangingPunct="1">
              <a:buFontTx/>
              <a:buNone/>
              <a:defRPr/>
            </a:pPr>
            <a:endParaRPr lang="en-GB" sz="1800" dirty="0"/>
          </a:p>
          <a:p>
            <a:pPr marL="0" indent="0" eaLnBrk="1" hangingPunct="1">
              <a:buFontTx/>
              <a:buNone/>
              <a:defRPr/>
            </a:pPr>
            <a:r>
              <a:rPr lang="en-GB" b="1" dirty="0">
                <a:solidFill>
                  <a:srgbClr val="0077E3"/>
                </a:solidFill>
              </a:rPr>
              <a:t>Rigid</a:t>
            </a:r>
            <a:r>
              <a:rPr lang="en-GB" dirty="0"/>
              <a:t>, if made of cast iron, concrete, asbestos cement,</a:t>
            </a:r>
          </a:p>
          <a:p>
            <a:pPr marL="0" indent="0" eaLnBrk="1" hangingPunct="1">
              <a:buFontTx/>
              <a:buNone/>
              <a:defRPr/>
            </a:pPr>
            <a:r>
              <a:rPr lang="en-GB" b="1" dirty="0">
                <a:solidFill>
                  <a:srgbClr val="0077E3"/>
                </a:solidFill>
              </a:rPr>
              <a:t>Flexible</a:t>
            </a:r>
            <a:r>
              <a:rPr lang="en-GB" dirty="0"/>
              <a:t>, if made of plastic materials, pitch fibre, clay or similar materials; and steel, etc.</a:t>
            </a:r>
          </a:p>
          <a:p>
            <a:pPr marL="0" indent="0" eaLnBrk="1" hangingPunct="1">
              <a:buFontTx/>
              <a:buNone/>
              <a:defRPr/>
            </a:pPr>
            <a:r>
              <a:rPr lang="en-GB" dirty="0"/>
              <a:t>Joints are considered:</a:t>
            </a:r>
          </a:p>
          <a:p>
            <a:pPr marL="0" indent="0" eaLnBrk="1" hangingPunct="1">
              <a:buFontTx/>
              <a:buNone/>
              <a:defRPr/>
            </a:pPr>
            <a:r>
              <a:rPr lang="en-GB" b="1" dirty="0">
                <a:solidFill>
                  <a:srgbClr val="0077E3"/>
                </a:solidFill>
              </a:rPr>
              <a:t>Rigid</a:t>
            </a:r>
            <a:r>
              <a:rPr lang="en-GB" dirty="0"/>
              <a:t>, if made solid by using sand/cement joints or by welding or bolting the flanges of metal pipes </a:t>
            </a:r>
          </a:p>
          <a:p>
            <a:pPr marL="0" indent="0" eaLnBrk="1" hangingPunct="1">
              <a:buFontTx/>
              <a:buNone/>
              <a:defRPr/>
            </a:pPr>
            <a:r>
              <a:rPr lang="en-GB" b="1" dirty="0">
                <a:solidFill>
                  <a:srgbClr val="0077E3"/>
                </a:solidFill>
              </a:rPr>
              <a:t>Flexible</a:t>
            </a:r>
            <a:r>
              <a:rPr lang="en-GB" dirty="0"/>
              <a:t>, if joints are made with deformable rings or gaskets held between pipe spigots and sockets, sleeves or collars.</a:t>
            </a:r>
            <a:endParaRPr lang="en-US" dirty="0"/>
          </a:p>
        </p:txBody>
      </p:sp>
    </p:spTree>
    <p:extLst>
      <p:ext uri="{BB962C8B-B14F-4D97-AF65-F5344CB8AC3E}">
        <p14:creationId xmlns:p14="http://schemas.microsoft.com/office/powerpoint/2010/main" val="4162301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a:extLst>
              <a:ext uri="{FF2B5EF4-FFF2-40B4-BE49-F238E27FC236}">
                <a16:creationId xmlns:a16="http://schemas.microsoft.com/office/drawing/2014/main" id="{00E27988-0E53-D843-BE4E-0357F1B61EDC}"/>
              </a:ext>
            </a:extLst>
          </p:cNvPr>
          <p:cNvSpPr>
            <a:spLocks noGrp="1" noChangeArrowheads="1"/>
          </p:cNvSpPr>
          <p:nvPr>
            <p:ph type="title"/>
          </p:nvPr>
        </p:nvSpPr>
        <p:spPr/>
        <p:txBody>
          <a:bodyPr/>
          <a:lstStyle/>
          <a:p>
            <a:pPr eaLnBrk="1" hangingPunct="1"/>
            <a:r>
              <a:rPr lang="en-US" altLang="en-US"/>
              <a:t>Manholes</a:t>
            </a:r>
          </a:p>
        </p:txBody>
      </p:sp>
      <p:sp>
        <p:nvSpPr>
          <p:cNvPr id="10243" name="Rectangle 6">
            <a:extLst>
              <a:ext uri="{FF2B5EF4-FFF2-40B4-BE49-F238E27FC236}">
                <a16:creationId xmlns:a16="http://schemas.microsoft.com/office/drawing/2014/main" id="{04A3E3E5-B086-D549-A0D3-BB21C5A82FC2}"/>
              </a:ext>
            </a:extLst>
          </p:cNvPr>
          <p:cNvSpPr>
            <a:spLocks noGrp="1" noChangeArrowheads="1"/>
          </p:cNvSpPr>
          <p:nvPr>
            <p:ph type="body" idx="1"/>
          </p:nvPr>
        </p:nvSpPr>
        <p:spPr>
          <a:xfrm>
            <a:off x="457200" y="1512000"/>
            <a:ext cx="7859216" cy="4248000"/>
          </a:xfrm>
        </p:spPr>
        <p:txBody>
          <a:bodyPr/>
          <a:lstStyle/>
          <a:p>
            <a:pPr marL="285750" indent="-285750" eaLnBrk="1" hangingPunct="1">
              <a:buClr>
                <a:srgbClr val="0077E3"/>
              </a:buClr>
              <a:buFont typeface="Arial" panose="020B0604020202020204" pitchFamily="34" charset="0"/>
              <a:buChar char="•"/>
              <a:defRPr/>
            </a:pPr>
            <a:r>
              <a:rPr lang="en-GB" dirty="0"/>
              <a:t>The manhole should have a strong cover and frame.</a:t>
            </a:r>
          </a:p>
          <a:p>
            <a:pPr marL="285750" indent="-285750" eaLnBrk="1" hangingPunct="1">
              <a:buClr>
                <a:srgbClr val="0077E3"/>
              </a:buClr>
              <a:buFont typeface="Arial" panose="020B0604020202020204" pitchFamily="34" charset="0"/>
              <a:buChar char="•"/>
              <a:defRPr/>
            </a:pPr>
            <a:r>
              <a:rPr lang="en-GB" dirty="0"/>
              <a:t>The access shaft should be at least 550mm wide and preferably 600mm wide.</a:t>
            </a:r>
          </a:p>
          <a:p>
            <a:pPr marL="285750" indent="-285750" eaLnBrk="1" hangingPunct="1">
              <a:buClr>
                <a:srgbClr val="0077E3"/>
              </a:buClr>
              <a:buFont typeface="Arial" panose="020B0604020202020204" pitchFamily="34" charset="0"/>
              <a:buChar char="•"/>
              <a:defRPr/>
            </a:pPr>
            <a:r>
              <a:rPr lang="en-GB" dirty="0"/>
              <a:t>Step irons should be provided every 300mm when needed.</a:t>
            </a:r>
          </a:p>
          <a:p>
            <a:pPr marL="285750" indent="-285750" eaLnBrk="1" hangingPunct="1">
              <a:buClr>
                <a:srgbClr val="0077E3"/>
              </a:buClr>
              <a:buFont typeface="Arial" panose="020B0604020202020204" pitchFamily="34" charset="0"/>
              <a:buChar char="•"/>
              <a:defRPr/>
            </a:pPr>
            <a:r>
              <a:rPr lang="en-GB" dirty="0"/>
              <a:t>There should be adequate headroom for workers to work safely in the manhole.</a:t>
            </a:r>
          </a:p>
          <a:p>
            <a:pPr marL="285750" indent="-285750" eaLnBrk="1" hangingPunct="1">
              <a:buClr>
                <a:srgbClr val="0077E3"/>
              </a:buClr>
              <a:buFont typeface="Arial" panose="020B0604020202020204" pitchFamily="34" charset="0"/>
              <a:buChar char="•"/>
              <a:defRPr/>
            </a:pPr>
            <a:r>
              <a:rPr lang="en-GB" dirty="0"/>
              <a:t>The benching must have a crossfall, but should not be too steep for workers to stand on it.</a:t>
            </a:r>
          </a:p>
          <a:p>
            <a:pPr marL="285750" indent="-285750" eaLnBrk="1" hangingPunct="1">
              <a:buClr>
                <a:srgbClr val="0077E3"/>
              </a:buClr>
              <a:buFont typeface="Arial" panose="020B0604020202020204" pitchFamily="34" charset="0"/>
              <a:buChar char="•"/>
              <a:defRPr/>
            </a:pPr>
            <a:r>
              <a:rPr lang="en-GB" dirty="0"/>
              <a:t>The manhole should be watertight.</a:t>
            </a:r>
          </a:p>
        </p:txBody>
      </p:sp>
    </p:spTree>
    <p:extLst>
      <p:ext uri="{BB962C8B-B14F-4D97-AF65-F5344CB8AC3E}">
        <p14:creationId xmlns:p14="http://schemas.microsoft.com/office/powerpoint/2010/main" val="3713867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a:extLst>
              <a:ext uri="{FF2B5EF4-FFF2-40B4-BE49-F238E27FC236}">
                <a16:creationId xmlns:a16="http://schemas.microsoft.com/office/drawing/2014/main" id="{D7A47A76-EA91-FB42-A0B0-82F993F1995D}"/>
              </a:ext>
            </a:extLst>
          </p:cNvPr>
          <p:cNvSpPr>
            <a:spLocks noGrp="1" noChangeArrowheads="1"/>
          </p:cNvSpPr>
          <p:nvPr>
            <p:ph type="title"/>
          </p:nvPr>
        </p:nvSpPr>
        <p:spPr>
          <a:xfrm>
            <a:off x="468312" y="548680"/>
            <a:ext cx="8218488" cy="382588"/>
          </a:xfrm>
        </p:spPr>
        <p:txBody>
          <a:bodyPr/>
          <a:lstStyle/>
          <a:p>
            <a:pPr eaLnBrk="1" hangingPunct="1"/>
            <a:br>
              <a:rPr lang="en-GB" altLang="en-US" dirty="0"/>
            </a:br>
            <a:r>
              <a:rPr lang="en-GB" altLang="en-US" dirty="0"/>
              <a:t>Manhole construction</a:t>
            </a:r>
            <a:br>
              <a:rPr lang="en-GB" altLang="en-US" dirty="0"/>
            </a:br>
            <a:endParaRPr lang="en-US" altLang="en-US" dirty="0"/>
          </a:p>
        </p:txBody>
      </p:sp>
      <p:sp>
        <p:nvSpPr>
          <p:cNvPr id="12291" name="Rectangle 6">
            <a:extLst>
              <a:ext uri="{FF2B5EF4-FFF2-40B4-BE49-F238E27FC236}">
                <a16:creationId xmlns:a16="http://schemas.microsoft.com/office/drawing/2014/main" id="{6D3CA2E2-D251-2849-8F8A-16F6AB9A2659}"/>
              </a:ext>
            </a:extLst>
          </p:cNvPr>
          <p:cNvSpPr>
            <a:spLocks noGrp="1" noChangeArrowheads="1"/>
          </p:cNvSpPr>
          <p:nvPr>
            <p:ph type="body" idx="1"/>
          </p:nvPr>
        </p:nvSpPr>
        <p:spPr/>
        <p:txBody>
          <a:bodyPr/>
          <a:lstStyle/>
          <a:p>
            <a:pPr marL="0" indent="0" eaLnBrk="1" hangingPunct="1">
              <a:buFontTx/>
              <a:buNone/>
              <a:defRPr/>
            </a:pPr>
            <a:r>
              <a:rPr lang="en-GB" dirty="0"/>
              <a:t>There are three main methods/materials used in the construction of manholes.</a:t>
            </a:r>
          </a:p>
          <a:p>
            <a:pPr marL="285750" indent="-285750" eaLnBrk="1" hangingPunct="1">
              <a:buClr>
                <a:srgbClr val="0077E3"/>
              </a:buClr>
              <a:buFont typeface="Arial" panose="020B0604020202020204" pitchFamily="34" charset="0"/>
              <a:buChar char="•"/>
              <a:defRPr/>
            </a:pPr>
            <a:r>
              <a:rPr lang="en-GB" dirty="0"/>
              <a:t>Brick walls on concrete base and with concrete cover slab built in situ, rectangular in shape.</a:t>
            </a:r>
          </a:p>
          <a:p>
            <a:pPr marL="285750" indent="-285750" eaLnBrk="1" hangingPunct="1">
              <a:buClr>
                <a:srgbClr val="0077E3"/>
              </a:buClr>
              <a:buFont typeface="Arial" panose="020B0604020202020204" pitchFamily="34" charset="0"/>
              <a:buChar char="•"/>
              <a:defRPr/>
            </a:pPr>
            <a:r>
              <a:rPr lang="en-GB" dirty="0"/>
              <a:t> Precast concrete rings which build up into a circular section manhole and which are set on a concrete base.</a:t>
            </a:r>
          </a:p>
          <a:p>
            <a:pPr marL="285750" indent="-285750" eaLnBrk="1" hangingPunct="1">
              <a:buClr>
                <a:srgbClr val="0077E3"/>
              </a:buClr>
              <a:buFont typeface="Arial" panose="020B0604020202020204" pitchFamily="34" charset="0"/>
              <a:buChar char="•"/>
              <a:defRPr/>
            </a:pPr>
            <a:r>
              <a:rPr lang="en-GB" dirty="0"/>
              <a:t>Plastic prefabricated manholes, also circular in section, with each ring flanged and bolted together.</a:t>
            </a:r>
            <a:endParaRPr lang="en-US" dirty="0"/>
          </a:p>
        </p:txBody>
      </p:sp>
    </p:spTree>
    <p:extLst>
      <p:ext uri="{BB962C8B-B14F-4D97-AF65-F5344CB8AC3E}">
        <p14:creationId xmlns:p14="http://schemas.microsoft.com/office/powerpoint/2010/main" val="1466536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a:extLst>
              <a:ext uri="{FF2B5EF4-FFF2-40B4-BE49-F238E27FC236}">
                <a16:creationId xmlns:a16="http://schemas.microsoft.com/office/drawing/2014/main" id="{574B1824-C34D-1A40-A181-2A069858858E}"/>
              </a:ext>
            </a:extLst>
          </p:cNvPr>
          <p:cNvSpPr>
            <a:spLocks noGrp="1" noChangeArrowheads="1"/>
          </p:cNvSpPr>
          <p:nvPr>
            <p:ph type="title"/>
          </p:nvPr>
        </p:nvSpPr>
        <p:spPr/>
        <p:txBody>
          <a:bodyPr/>
          <a:lstStyle/>
          <a:p>
            <a:pPr eaLnBrk="1" hangingPunct="1"/>
            <a:r>
              <a:rPr lang="en-GB" altLang="en-US" dirty="0"/>
              <a:t>Inspection chamber </a:t>
            </a:r>
            <a:endParaRPr lang="en-US" altLang="en-US" dirty="0"/>
          </a:p>
        </p:txBody>
      </p:sp>
      <p:sp>
        <p:nvSpPr>
          <p:cNvPr id="29699" name="Rectangle 6">
            <a:extLst>
              <a:ext uri="{FF2B5EF4-FFF2-40B4-BE49-F238E27FC236}">
                <a16:creationId xmlns:a16="http://schemas.microsoft.com/office/drawing/2014/main" id="{587B0714-4DC2-394D-A0A1-C9C2E1F7D852}"/>
              </a:ext>
            </a:extLst>
          </p:cNvPr>
          <p:cNvSpPr>
            <a:spLocks noGrp="1" noChangeArrowheads="1"/>
          </p:cNvSpPr>
          <p:nvPr>
            <p:ph type="body" idx="1"/>
          </p:nvPr>
        </p:nvSpPr>
        <p:spPr>
          <a:xfrm>
            <a:off x="457200" y="1512000"/>
            <a:ext cx="4114800" cy="4248000"/>
          </a:xfrm>
        </p:spPr>
        <p:txBody>
          <a:bodyPr/>
          <a:lstStyle/>
          <a:p>
            <a:pPr marL="0" indent="0" eaLnBrk="1" hangingPunct="1">
              <a:buFontTx/>
              <a:buNone/>
            </a:pPr>
            <a:r>
              <a:rPr lang="en-GB" altLang="en-US" sz="1800" dirty="0"/>
              <a:t>These are normally shallow, rectangular or circular in shape, with a cover and frame which are the size of the chamber. Workers operate from above ground when rodding a drain from an inspection chamber.</a:t>
            </a:r>
            <a:endParaRPr lang="en-US" altLang="en-US" sz="1800" dirty="0"/>
          </a:p>
        </p:txBody>
      </p:sp>
      <p:pic>
        <p:nvPicPr>
          <p:cNvPr id="4" name="Picture 3" descr="A picture containing diagram&#10;&#10;Description automatically generated">
            <a:extLst>
              <a:ext uri="{FF2B5EF4-FFF2-40B4-BE49-F238E27FC236}">
                <a16:creationId xmlns:a16="http://schemas.microsoft.com/office/drawing/2014/main" id="{DB05266D-59A2-4241-AEF5-234F66767CD6}"/>
              </a:ext>
            </a:extLst>
          </p:cNvPr>
          <p:cNvPicPr>
            <a:picLocks noChangeAspect="1"/>
          </p:cNvPicPr>
          <p:nvPr/>
        </p:nvPicPr>
        <p:blipFill rotWithShape="1">
          <a:blip r:embed="rId2"/>
          <a:srcRect l="10655" b="7623"/>
          <a:stretch/>
        </p:blipFill>
        <p:spPr>
          <a:xfrm>
            <a:off x="4586833" y="2060848"/>
            <a:ext cx="4114800" cy="3888432"/>
          </a:xfrm>
          <a:prstGeom prst="rect">
            <a:avLst/>
          </a:prstGeom>
        </p:spPr>
      </p:pic>
    </p:spTree>
    <p:extLst>
      <p:ext uri="{BB962C8B-B14F-4D97-AF65-F5344CB8AC3E}">
        <p14:creationId xmlns:p14="http://schemas.microsoft.com/office/powerpoint/2010/main" val="2256425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a:extLst>
              <a:ext uri="{FF2B5EF4-FFF2-40B4-BE49-F238E27FC236}">
                <a16:creationId xmlns:a16="http://schemas.microsoft.com/office/drawing/2014/main" id="{F2E8E33D-9D35-B643-A4A9-AF13B966830B}"/>
              </a:ext>
            </a:extLst>
          </p:cNvPr>
          <p:cNvSpPr>
            <a:spLocks noGrp="1" noChangeArrowheads="1"/>
          </p:cNvSpPr>
          <p:nvPr>
            <p:ph type="title"/>
          </p:nvPr>
        </p:nvSpPr>
        <p:spPr/>
        <p:txBody>
          <a:bodyPr/>
          <a:lstStyle/>
          <a:p>
            <a:pPr eaLnBrk="1" hangingPunct="1"/>
            <a:r>
              <a:rPr lang="en-GB" altLang="en-US" dirty="0"/>
              <a:t>Rodding eye </a:t>
            </a:r>
            <a:endParaRPr lang="en-US" altLang="en-US" dirty="0"/>
          </a:p>
        </p:txBody>
      </p:sp>
      <p:sp>
        <p:nvSpPr>
          <p:cNvPr id="30723" name="Rectangle 6">
            <a:extLst>
              <a:ext uri="{FF2B5EF4-FFF2-40B4-BE49-F238E27FC236}">
                <a16:creationId xmlns:a16="http://schemas.microsoft.com/office/drawing/2014/main" id="{8808B65D-FD79-BE4E-9BFA-A59D2195819A}"/>
              </a:ext>
            </a:extLst>
          </p:cNvPr>
          <p:cNvSpPr>
            <a:spLocks noGrp="1" noChangeArrowheads="1"/>
          </p:cNvSpPr>
          <p:nvPr>
            <p:ph type="body" idx="1"/>
          </p:nvPr>
        </p:nvSpPr>
        <p:spPr/>
        <p:txBody>
          <a:bodyPr/>
          <a:lstStyle/>
          <a:p>
            <a:pPr marL="0" indent="0">
              <a:buFontTx/>
              <a:buNone/>
            </a:pPr>
            <a:r>
              <a:rPr lang="en-GB" altLang="en-US" dirty="0"/>
              <a:t>This is provided at the uphill end of a sewer where the depth is not great and where there is no need to provide a manhole, which would be much more expensive.</a:t>
            </a:r>
            <a:endParaRPr lang="en-US" altLang="en-US" dirty="0"/>
          </a:p>
        </p:txBody>
      </p:sp>
      <p:pic>
        <p:nvPicPr>
          <p:cNvPr id="3" name="Picture 2" descr="Diagram&#10;&#10;Description automatically generated">
            <a:extLst>
              <a:ext uri="{FF2B5EF4-FFF2-40B4-BE49-F238E27FC236}">
                <a16:creationId xmlns:a16="http://schemas.microsoft.com/office/drawing/2014/main" id="{700DCC55-C938-4AD7-B21D-1C276A259F18}"/>
              </a:ext>
            </a:extLst>
          </p:cNvPr>
          <p:cNvPicPr>
            <a:picLocks noChangeAspect="1"/>
          </p:cNvPicPr>
          <p:nvPr/>
        </p:nvPicPr>
        <p:blipFill rotWithShape="1">
          <a:blip r:embed="rId2"/>
          <a:srcRect l="9429" b="13738"/>
          <a:stretch/>
        </p:blipFill>
        <p:spPr>
          <a:xfrm>
            <a:off x="2627784" y="2455480"/>
            <a:ext cx="4179544" cy="3425932"/>
          </a:xfrm>
          <a:prstGeom prst="rect">
            <a:avLst/>
          </a:prstGeom>
        </p:spPr>
      </p:pic>
    </p:spTree>
    <p:extLst>
      <p:ext uri="{BB962C8B-B14F-4D97-AF65-F5344CB8AC3E}">
        <p14:creationId xmlns:p14="http://schemas.microsoft.com/office/powerpoint/2010/main" val="3009376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4622DAF-B360-9B49-AC3C-0B703D90CE0C}"/>
              </a:ext>
            </a:extLst>
          </p:cNvPr>
          <p:cNvSpPr>
            <a:spLocks noGrp="1"/>
          </p:cNvSpPr>
          <p:nvPr>
            <p:ph type="title"/>
          </p:nvPr>
        </p:nvSpPr>
        <p:spPr/>
        <p:txBody>
          <a:bodyPr/>
          <a:lstStyle/>
          <a:p>
            <a:r>
              <a:rPr lang="en-GB" altLang="en-US" dirty="0">
                <a:cs typeface="Times New Roman" panose="02020603050405020304" pitchFamily="18" charset="0"/>
              </a:rPr>
              <a:t>Vitrified clay – pipes</a:t>
            </a:r>
            <a:endParaRPr lang="en-GB" altLang="en-US" dirty="0"/>
          </a:p>
        </p:txBody>
      </p:sp>
      <p:sp>
        <p:nvSpPr>
          <p:cNvPr id="3" name="Content Placeholder 2">
            <a:extLst>
              <a:ext uri="{FF2B5EF4-FFF2-40B4-BE49-F238E27FC236}">
                <a16:creationId xmlns:a16="http://schemas.microsoft.com/office/drawing/2014/main" id="{879F9271-63C5-F248-9916-8B979EF8BE1D}"/>
              </a:ext>
            </a:extLst>
          </p:cNvPr>
          <p:cNvSpPr>
            <a:spLocks noGrp="1"/>
          </p:cNvSpPr>
          <p:nvPr>
            <p:ph sz="half" idx="1"/>
          </p:nvPr>
        </p:nvSpPr>
        <p:spPr>
          <a:xfrm>
            <a:off x="457200" y="1600201"/>
            <a:ext cx="4038600" cy="1396752"/>
          </a:xfrm>
        </p:spPr>
        <p:txBody>
          <a:bodyPr/>
          <a:lstStyle/>
          <a:p>
            <a:pPr marL="0" indent="0">
              <a:buFontTx/>
              <a:buNone/>
              <a:defRPr/>
            </a:pPr>
            <a:r>
              <a:rPr lang="en-GB" sz="2000" dirty="0"/>
              <a:t>Made from:</a:t>
            </a:r>
          </a:p>
          <a:p>
            <a:pPr>
              <a:defRPr/>
            </a:pPr>
            <a:r>
              <a:rPr lang="en-GB" sz="2000" dirty="0"/>
              <a:t>Clay with salt glaze added during firing in a kiln</a:t>
            </a:r>
          </a:p>
          <a:p>
            <a:pPr>
              <a:defRPr/>
            </a:pPr>
            <a:endParaRPr lang="en-GB" dirty="0"/>
          </a:p>
        </p:txBody>
      </p:sp>
      <p:sp>
        <p:nvSpPr>
          <p:cNvPr id="4" name="Content Placeholder 3">
            <a:extLst>
              <a:ext uri="{FF2B5EF4-FFF2-40B4-BE49-F238E27FC236}">
                <a16:creationId xmlns:a16="http://schemas.microsoft.com/office/drawing/2014/main" id="{4B32BD3A-50F1-C246-B1B6-282B8A05B0A9}"/>
              </a:ext>
            </a:extLst>
          </p:cNvPr>
          <p:cNvSpPr>
            <a:spLocks noGrp="1"/>
          </p:cNvSpPr>
          <p:nvPr>
            <p:ph sz="half" idx="2"/>
          </p:nvPr>
        </p:nvSpPr>
        <p:spPr>
          <a:xfrm>
            <a:off x="4648200" y="1600201"/>
            <a:ext cx="4038600" cy="1396752"/>
          </a:xfrm>
        </p:spPr>
        <p:txBody>
          <a:bodyPr/>
          <a:lstStyle/>
          <a:p>
            <a:pPr marL="0" indent="0">
              <a:buFontTx/>
              <a:buNone/>
              <a:defRPr/>
            </a:pPr>
            <a:r>
              <a:rPr lang="en-GB" sz="2000" dirty="0"/>
              <a:t>Used for:</a:t>
            </a:r>
          </a:p>
          <a:p>
            <a:pPr>
              <a:defRPr/>
            </a:pPr>
            <a:r>
              <a:rPr lang="en-GB" sz="2000" dirty="0"/>
              <a:t>Domestic and industrial drains and sewers</a:t>
            </a:r>
          </a:p>
          <a:p>
            <a:pPr>
              <a:defRPr/>
            </a:pPr>
            <a:endParaRPr lang="en-GB" dirty="0"/>
          </a:p>
        </p:txBody>
      </p:sp>
      <p:sp>
        <p:nvSpPr>
          <p:cNvPr id="2" name="TextBox 1">
            <a:extLst>
              <a:ext uri="{FF2B5EF4-FFF2-40B4-BE49-F238E27FC236}">
                <a16:creationId xmlns:a16="http://schemas.microsoft.com/office/drawing/2014/main" id="{853B676B-6066-3248-99F5-926E429C1D71}"/>
              </a:ext>
            </a:extLst>
          </p:cNvPr>
          <p:cNvSpPr txBox="1"/>
          <p:nvPr/>
        </p:nvSpPr>
        <p:spPr>
          <a:xfrm>
            <a:off x="457200" y="3228945"/>
            <a:ext cx="2185214" cy="461665"/>
          </a:xfrm>
          <a:prstGeom prst="rect">
            <a:avLst/>
          </a:prstGeom>
          <a:noFill/>
        </p:spPr>
        <p:txBody>
          <a:bodyPr wrap="none" rtlCol="0">
            <a:spAutoFit/>
          </a:bodyPr>
          <a:lstStyle/>
          <a:p>
            <a:r>
              <a:rPr lang="en-GB" altLang="en-US" sz="2400" b="1" dirty="0">
                <a:solidFill>
                  <a:srgbClr val="0077E3"/>
                </a:solidFill>
                <a:cs typeface="Times New Roman" panose="02020603050405020304" pitchFamily="18" charset="0"/>
              </a:rPr>
              <a:t>UPVC – pipes</a:t>
            </a:r>
            <a:endParaRPr lang="en-US" sz="2400" b="1" dirty="0">
              <a:solidFill>
                <a:srgbClr val="0077E3"/>
              </a:solidFill>
            </a:endParaRPr>
          </a:p>
        </p:txBody>
      </p:sp>
      <p:sp>
        <p:nvSpPr>
          <p:cNvPr id="7" name="Content Placeholder 3">
            <a:extLst>
              <a:ext uri="{FF2B5EF4-FFF2-40B4-BE49-F238E27FC236}">
                <a16:creationId xmlns:a16="http://schemas.microsoft.com/office/drawing/2014/main" id="{D643A6B3-060E-7D43-9DB6-7314FE7FC2D2}"/>
              </a:ext>
            </a:extLst>
          </p:cNvPr>
          <p:cNvSpPr txBox="1">
            <a:spLocks/>
          </p:cNvSpPr>
          <p:nvPr/>
        </p:nvSpPr>
        <p:spPr bwMode="auto">
          <a:xfrm>
            <a:off x="483243" y="4005063"/>
            <a:ext cx="4038600" cy="12527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80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40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200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80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80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800" kern="0" baseline="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800" ker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9pPr>
          </a:lstStyle>
          <a:p>
            <a:pPr>
              <a:defRPr/>
            </a:pPr>
            <a:r>
              <a:rPr lang="en-GB" sz="2000" kern="0" dirty="0"/>
              <a:t>Made from:</a:t>
            </a:r>
          </a:p>
          <a:p>
            <a:pPr>
              <a:defRPr/>
            </a:pPr>
            <a:r>
              <a:rPr lang="en-GB" sz="2000" kern="0" dirty="0"/>
              <a:t> Un-plasticised polyvinyl chloride</a:t>
            </a:r>
          </a:p>
        </p:txBody>
      </p:sp>
      <p:sp>
        <p:nvSpPr>
          <p:cNvPr id="8" name="Content Placeholder 4">
            <a:extLst>
              <a:ext uri="{FF2B5EF4-FFF2-40B4-BE49-F238E27FC236}">
                <a16:creationId xmlns:a16="http://schemas.microsoft.com/office/drawing/2014/main" id="{A754B543-5D5C-6D40-83A3-D011848EC2A0}"/>
              </a:ext>
            </a:extLst>
          </p:cNvPr>
          <p:cNvSpPr txBox="1">
            <a:spLocks/>
          </p:cNvSpPr>
          <p:nvPr/>
        </p:nvSpPr>
        <p:spPr bwMode="auto">
          <a:xfrm>
            <a:off x="4860032" y="3969059"/>
            <a:ext cx="4038600" cy="13247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80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40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200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80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80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800" kern="0" baseline="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800" ker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9pPr>
          </a:lstStyle>
          <a:p>
            <a:pPr>
              <a:defRPr/>
            </a:pPr>
            <a:r>
              <a:rPr lang="en-GB" sz="2000" kern="0" dirty="0"/>
              <a:t>Used for:</a:t>
            </a:r>
          </a:p>
          <a:p>
            <a:pPr>
              <a:defRPr/>
            </a:pPr>
            <a:r>
              <a:rPr lang="en-GB" sz="2000" kern="0" dirty="0"/>
              <a:t>Domestic drains and sewers</a:t>
            </a:r>
          </a:p>
        </p:txBody>
      </p:sp>
    </p:spTree>
    <p:extLst>
      <p:ext uri="{BB962C8B-B14F-4D97-AF65-F5344CB8AC3E}">
        <p14:creationId xmlns:p14="http://schemas.microsoft.com/office/powerpoint/2010/main" val="2500534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8B2754-2086-6E47-8217-E0D15FCB49C2}"/>
              </a:ext>
            </a:extLst>
          </p:cNvPr>
          <p:cNvSpPr>
            <a:spLocks noGrp="1"/>
          </p:cNvSpPr>
          <p:nvPr>
            <p:ph type="title"/>
          </p:nvPr>
        </p:nvSpPr>
        <p:spPr/>
        <p:txBody>
          <a:bodyPr/>
          <a:lstStyle/>
          <a:p>
            <a:r>
              <a:rPr lang="en-GB" altLang="en-US" dirty="0">
                <a:cs typeface="Times New Roman" panose="02020603050405020304" pitchFamily="18" charset="0"/>
              </a:rPr>
              <a:t> Concrete – pipes</a:t>
            </a:r>
            <a:endParaRPr lang="en-GB" altLang="en-US" dirty="0"/>
          </a:p>
        </p:txBody>
      </p:sp>
      <p:sp>
        <p:nvSpPr>
          <p:cNvPr id="4" name="Content Placeholder 3">
            <a:extLst>
              <a:ext uri="{FF2B5EF4-FFF2-40B4-BE49-F238E27FC236}">
                <a16:creationId xmlns:a16="http://schemas.microsoft.com/office/drawing/2014/main" id="{903E1DF2-DF16-474E-AAC3-AFA486102D48}"/>
              </a:ext>
            </a:extLst>
          </p:cNvPr>
          <p:cNvSpPr>
            <a:spLocks noGrp="1"/>
          </p:cNvSpPr>
          <p:nvPr>
            <p:ph sz="half" idx="1"/>
          </p:nvPr>
        </p:nvSpPr>
        <p:spPr>
          <a:xfrm>
            <a:off x="457200" y="1600201"/>
            <a:ext cx="4038600" cy="2188840"/>
          </a:xfrm>
        </p:spPr>
        <p:txBody>
          <a:bodyPr/>
          <a:lstStyle/>
          <a:p>
            <a:pPr marL="0" indent="0">
              <a:buFontTx/>
              <a:buNone/>
              <a:defRPr/>
            </a:pPr>
            <a:r>
              <a:rPr lang="en-GB" sz="2000" dirty="0"/>
              <a:t>Made from:</a:t>
            </a:r>
          </a:p>
          <a:p>
            <a:pPr>
              <a:defRPr/>
            </a:pPr>
            <a:r>
              <a:rPr lang="en-GB" sz="2000" dirty="0"/>
              <a:t>Good quality, small aggregate concrete</a:t>
            </a:r>
          </a:p>
        </p:txBody>
      </p:sp>
      <p:sp>
        <p:nvSpPr>
          <p:cNvPr id="5" name="Content Placeholder 4">
            <a:extLst>
              <a:ext uri="{FF2B5EF4-FFF2-40B4-BE49-F238E27FC236}">
                <a16:creationId xmlns:a16="http://schemas.microsoft.com/office/drawing/2014/main" id="{4DFD3DFC-DD14-FE48-978A-3DA0E249153A}"/>
              </a:ext>
            </a:extLst>
          </p:cNvPr>
          <p:cNvSpPr>
            <a:spLocks noGrp="1"/>
          </p:cNvSpPr>
          <p:nvPr>
            <p:ph sz="half" idx="2"/>
          </p:nvPr>
        </p:nvSpPr>
        <p:spPr>
          <a:xfrm>
            <a:off x="4648200" y="1600201"/>
            <a:ext cx="4038600" cy="1396752"/>
          </a:xfrm>
        </p:spPr>
        <p:txBody>
          <a:bodyPr/>
          <a:lstStyle/>
          <a:p>
            <a:pPr marL="0" indent="0">
              <a:buFontTx/>
              <a:buNone/>
              <a:defRPr/>
            </a:pPr>
            <a:r>
              <a:rPr lang="en-GB" sz="2000" dirty="0"/>
              <a:t>Used for:</a:t>
            </a:r>
          </a:p>
          <a:p>
            <a:pPr>
              <a:defRPr/>
            </a:pPr>
            <a:r>
              <a:rPr lang="en-GB" sz="2000" dirty="0"/>
              <a:t>Water supplies and industrial waste drains</a:t>
            </a:r>
          </a:p>
        </p:txBody>
      </p:sp>
      <p:sp>
        <p:nvSpPr>
          <p:cNvPr id="6" name="Title 1">
            <a:extLst>
              <a:ext uri="{FF2B5EF4-FFF2-40B4-BE49-F238E27FC236}">
                <a16:creationId xmlns:a16="http://schemas.microsoft.com/office/drawing/2014/main" id="{7FF81372-9601-2E4B-89D0-EF60138EE145}"/>
              </a:ext>
            </a:extLst>
          </p:cNvPr>
          <p:cNvSpPr txBox="1">
            <a:spLocks/>
          </p:cNvSpPr>
          <p:nvPr/>
        </p:nvSpPr>
        <p:spPr bwMode="auto">
          <a:xfrm>
            <a:off x="538956" y="3195237"/>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altLang="en-US" kern="0" dirty="0">
                <a:cs typeface="Times New Roman" panose="02020603050405020304" pitchFamily="18" charset="0"/>
              </a:rPr>
              <a:t>Pitch fibre – pipes</a:t>
            </a:r>
            <a:endParaRPr lang="en-GB" altLang="en-US" kern="0" dirty="0"/>
          </a:p>
        </p:txBody>
      </p:sp>
      <p:sp>
        <p:nvSpPr>
          <p:cNvPr id="7" name="Content Placeholder 3">
            <a:extLst>
              <a:ext uri="{FF2B5EF4-FFF2-40B4-BE49-F238E27FC236}">
                <a16:creationId xmlns:a16="http://schemas.microsoft.com/office/drawing/2014/main" id="{1D5EEB3F-7C67-9844-81C7-E4AF9C658FEE}"/>
              </a:ext>
            </a:extLst>
          </p:cNvPr>
          <p:cNvSpPr txBox="1">
            <a:spLocks/>
          </p:cNvSpPr>
          <p:nvPr/>
        </p:nvSpPr>
        <p:spPr bwMode="auto">
          <a:xfrm>
            <a:off x="441857" y="3761768"/>
            <a:ext cx="4038600" cy="2088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80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40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200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80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80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800" kern="0" baseline="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800" ker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9pPr>
          </a:lstStyle>
          <a:p>
            <a:r>
              <a:rPr lang="en-GB" altLang="en-US" sz="2000" kern="0" dirty="0"/>
              <a:t>Made from:</a:t>
            </a:r>
          </a:p>
          <a:p>
            <a:r>
              <a:rPr lang="en-GB" altLang="en-US" sz="2000" kern="0" dirty="0"/>
              <a:t>Pitch with fibres added and moulded into various pipe sizes</a:t>
            </a:r>
          </a:p>
        </p:txBody>
      </p:sp>
      <p:sp>
        <p:nvSpPr>
          <p:cNvPr id="8" name="Content Placeholder 4">
            <a:extLst>
              <a:ext uri="{FF2B5EF4-FFF2-40B4-BE49-F238E27FC236}">
                <a16:creationId xmlns:a16="http://schemas.microsoft.com/office/drawing/2014/main" id="{81C14B5C-A3E3-9048-8DB0-3C1E1C9BAC8E}"/>
              </a:ext>
            </a:extLst>
          </p:cNvPr>
          <p:cNvSpPr txBox="1">
            <a:spLocks/>
          </p:cNvSpPr>
          <p:nvPr/>
        </p:nvSpPr>
        <p:spPr bwMode="auto">
          <a:xfrm>
            <a:off x="4648200" y="3757486"/>
            <a:ext cx="4038600" cy="2088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80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40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200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80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80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800" kern="0" baseline="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800" ker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800" kern="0" baseline="0">
                <a:solidFill>
                  <a:schemeClr val="tx1"/>
                </a:solidFill>
                <a:latin typeface="+mn-lt"/>
                <a:ea typeface="ＭＳ Ｐゴシック" charset="-128"/>
                <a:cs typeface="ＭＳ Ｐゴシック" charset="-128"/>
              </a:defRPr>
            </a:lvl9pPr>
          </a:lstStyle>
          <a:p>
            <a:r>
              <a:rPr lang="en-GB" altLang="en-US" sz="2000" kern="0" dirty="0"/>
              <a:t>Used for:</a:t>
            </a:r>
          </a:p>
          <a:p>
            <a:r>
              <a:rPr lang="en-GB" altLang="en-US" sz="2000" kern="0" dirty="0"/>
              <a:t>Field drainage and ducts for telephone wires, electrical cables and other cables passing through walls into a building</a:t>
            </a:r>
          </a:p>
        </p:txBody>
      </p:sp>
    </p:spTree>
    <p:extLst>
      <p:ext uri="{BB962C8B-B14F-4D97-AF65-F5344CB8AC3E}">
        <p14:creationId xmlns:p14="http://schemas.microsoft.com/office/powerpoint/2010/main" val="4172193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D148E5D-09A9-E549-BA32-64D0C2EBD41F}"/>
              </a:ext>
            </a:extLst>
          </p:cNvPr>
          <p:cNvSpPr>
            <a:spLocks noGrp="1"/>
          </p:cNvSpPr>
          <p:nvPr>
            <p:ph type="title"/>
          </p:nvPr>
        </p:nvSpPr>
        <p:spPr/>
        <p:txBody>
          <a:bodyPr/>
          <a:lstStyle/>
          <a:p>
            <a:r>
              <a:rPr lang="en-GB" altLang="en-US">
                <a:cs typeface="Times New Roman" panose="02020603050405020304" pitchFamily="18" charset="0"/>
              </a:rPr>
              <a:t>Conduits</a:t>
            </a:r>
            <a:endParaRPr lang="en-GB" altLang="en-US"/>
          </a:p>
        </p:txBody>
      </p:sp>
      <p:sp>
        <p:nvSpPr>
          <p:cNvPr id="10243" name="Content Placeholder 2">
            <a:extLst>
              <a:ext uri="{FF2B5EF4-FFF2-40B4-BE49-F238E27FC236}">
                <a16:creationId xmlns:a16="http://schemas.microsoft.com/office/drawing/2014/main" id="{F76562D4-3800-4F41-AFBA-59EA0810757C}"/>
              </a:ext>
            </a:extLst>
          </p:cNvPr>
          <p:cNvSpPr>
            <a:spLocks noGrp="1"/>
          </p:cNvSpPr>
          <p:nvPr>
            <p:ph idx="1"/>
          </p:nvPr>
        </p:nvSpPr>
        <p:spPr>
          <a:xfrm>
            <a:off x="446088" y="1375808"/>
            <a:ext cx="8229600" cy="1440160"/>
          </a:xfrm>
        </p:spPr>
        <p:txBody>
          <a:bodyPr/>
          <a:lstStyle/>
          <a:p>
            <a:pPr marL="0" indent="0">
              <a:buFontTx/>
              <a:buNone/>
            </a:pPr>
            <a:endParaRPr lang="en-GB" altLang="en-US" dirty="0"/>
          </a:p>
          <a:p>
            <a:pPr marL="0" indent="0">
              <a:buFontTx/>
              <a:buNone/>
            </a:pPr>
            <a:r>
              <a:rPr lang="en-GB" altLang="en-US" dirty="0"/>
              <a:t>These are used mainly as ducting to carry electrical or telephone wiring, particularly when wires have to pass through a building or be buried in plaster walls.</a:t>
            </a:r>
          </a:p>
        </p:txBody>
      </p:sp>
      <p:sp>
        <p:nvSpPr>
          <p:cNvPr id="5" name="Title 1">
            <a:extLst>
              <a:ext uri="{FF2B5EF4-FFF2-40B4-BE49-F238E27FC236}">
                <a16:creationId xmlns:a16="http://schemas.microsoft.com/office/drawing/2014/main" id="{32790F54-7B33-5644-A132-6090570AFC0C}"/>
              </a:ext>
            </a:extLst>
          </p:cNvPr>
          <p:cNvSpPr txBox="1">
            <a:spLocks/>
          </p:cNvSpPr>
          <p:nvPr/>
        </p:nvSpPr>
        <p:spPr bwMode="auto">
          <a:xfrm>
            <a:off x="446088" y="3183776"/>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altLang="en-US" kern="0" dirty="0">
                <a:cs typeface="Times New Roman" panose="02020603050405020304" pitchFamily="18" charset="0"/>
              </a:rPr>
              <a:t>Jointing compound</a:t>
            </a:r>
            <a:endParaRPr lang="en-GB" altLang="en-US" kern="0" dirty="0"/>
          </a:p>
        </p:txBody>
      </p:sp>
      <p:sp>
        <p:nvSpPr>
          <p:cNvPr id="6" name="Content Placeholder 2">
            <a:extLst>
              <a:ext uri="{FF2B5EF4-FFF2-40B4-BE49-F238E27FC236}">
                <a16:creationId xmlns:a16="http://schemas.microsoft.com/office/drawing/2014/main" id="{C64B4375-FD22-FC42-8262-71FB00E87C03}"/>
              </a:ext>
            </a:extLst>
          </p:cNvPr>
          <p:cNvSpPr txBox="1">
            <a:spLocks/>
          </p:cNvSpPr>
          <p:nvPr/>
        </p:nvSpPr>
        <p:spPr bwMode="auto">
          <a:xfrm>
            <a:off x="482551" y="3429000"/>
            <a:ext cx="8229600" cy="1800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endParaRPr lang="en-GB" altLang="en-US" kern="0" dirty="0"/>
          </a:p>
          <a:p>
            <a:r>
              <a:rPr lang="en-GB" altLang="en-US" kern="0" dirty="0"/>
              <a:t>This can be used to connect UPVC pipes and couplers together. It is </a:t>
            </a:r>
            <a:br>
              <a:rPr lang="en-GB" altLang="en-US" kern="0" dirty="0"/>
            </a:br>
            <a:r>
              <a:rPr lang="en-GB" altLang="en-US" kern="0" dirty="0"/>
              <a:t>also used when connecting rain water pipes and couplers: the jointing compound is painted onto both pipe and coupler and the connection made immediately. The compound melts the material and, on drying, forms a watertight joint.</a:t>
            </a:r>
          </a:p>
        </p:txBody>
      </p:sp>
    </p:spTree>
    <p:extLst>
      <p:ext uri="{BB962C8B-B14F-4D97-AF65-F5344CB8AC3E}">
        <p14:creationId xmlns:p14="http://schemas.microsoft.com/office/powerpoint/2010/main" val="3403897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491CF6B-7091-E64C-B35D-25E971BA2911}"/>
              </a:ext>
            </a:extLst>
          </p:cNvPr>
          <p:cNvSpPr>
            <a:spLocks noGrp="1"/>
          </p:cNvSpPr>
          <p:nvPr>
            <p:ph type="title"/>
          </p:nvPr>
        </p:nvSpPr>
        <p:spPr/>
        <p:txBody>
          <a:bodyPr/>
          <a:lstStyle/>
          <a:p>
            <a:r>
              <a:rPr lang="en-GB" altLang="en-US" dirty="0">
                <a:cs typeface="Times New Roman" panose="02020603050405020304" pitchFamily="18" charset="0"/>
              </a:rPr>
              <a:t>Couplings and connectors</a:t>
            </a:r>
            <a:endParaRPr lang="en-GB" altLang="en-US" dirty="0"/>
          </a:p>
        </p:txBody>
      </p:sp>
      <p:sp>
        <p:nvSpPr>
          <p:cNvPr id="12291" name="Content Placeholder 2">
            <a:extLst>
              <a:ext uri="{FF2B5EF4-FFF2-40B4-BE49-F238E27FC236}">
                <a16:creationId xmlns:a16="http://schemas.microsoft.com/office/drawing/2014/main" id="{1A8A5C91-B66E-DA41-B389-24A59C01AD2E}"/>
              </a:ext>
            </a:extLst>
          </p:cNvPr>
          <p:cNvSpPr>
            <a:spLocks noGrp="1"/>
          </p:cNvSpPr>
          <p:nvPr>
            <p:ph idx="1"/>
          </p:nvPr>
        </p:nvSpPr>
        <p:spPr/>
        <p:txBody>
          <a:bodyPr/>
          <a:lstStyle/>
          <a:p>
            <a:pPr marL="0" indent="0">
              <a:buFontTx/>
              <a:buNone/>
            </a:pPr>
            <a:endParaRPr lang="en-GB" altLang="en-US" sz="2400" dirty="0"/>
          </a:p>
          <a:p>
            <a:pPr marL="0" indent="0">
              <a:buFontTx/>
              <a:buNone/>
            </a:pPr>
            <a:r>
              <a:rPr lang="en-GB" altLang="en-US" dirty="0"/>
              <a:t>These are used to connect both UPVC and pitch fibres to each other. These are known as </a:t>
            </a:r>
            <a:r>
              <a:rPr lang="en-GB" altLang="en-US" b="1" dirty="0"/>
              <a:t>flexible joints </a:t>
            </a:r>
            <a:r>
              <a:rPr lang="en-GB" altLang="en-US" dirty="0"/>
              <a:t>whereas vitrified clay pipes and concrete pipes usually have a spigot at one end and a collar at the other.</a:t>
            </a:r>
          </a:p>
          <a:p>
            <a:pPr marL="0" indent="0">
              <a:buFontTx/>
              <a:buNone/>
            </a:pPr>
            <a:endParaRPr lang="en-GB" altLang="en-US" dirty="0"/>
          </a:p>
          <a:p>
            <a:pPr marL="0" indent="0">
              <a:buFontTx/>
              <a:buNone/>
            </a:pPr>
            <a:r>
              <a:rPr lang="en-GB" altLang="en-US" dirty="0"/>
              <a:t>These types of pipes normally have sand/cement joints which are known as </a:t>
            </a:r>
            <a:r>
              <a:rPr lang="en-GB" altLang="en-US" b="1" dirty="0"/>
              <a:t>rigid joints.</a:t>
            </a:r>
            <a:endParaRPr lang="en-GB" altLang="en-US" dirty="0"/>
          </a:p>
        </p:txBody>
      </p:sp>
    </p:spTree>
    <p:extLst>
      <p:ext uri="{BB962C8B-B14F-4D97-AF65-F5344CB8AC3E}">
        <p14:creationId xmlns:p14="http://schemas.microsoft.com/office/powerpoint/2010/main" val="3779159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a:extLst>
              <a:ext uri="{FF2B5EF4-FFF2-40B4-BE49-F238E27FC236}">
                <a16:creationId xmlns:a16="http://schemas.microsoft.com/office/drawing/2014/main" id="{5D5D5A63-B596-AC40-B5F7-E549387DA17D}"/>
              </a:ext>
            </a:extLst>
          </p:cNvPr>
          <p:cNvSpPr>
            <a:spLocks noGrp="1" noChangeArrowheads="1"/>
          </p:cNvSpPr>
          <p:nvPr>
            <p:ph type="title"/>
          </p:nvPr>
        </p:nvSpPr>
        <p:spPr>
          <a:xfrm>
            <a:off x="433295" y="884237"/>
            <a:ext cx="8229600" cy="1139825"/>
          </a:xfrm>
        </p:spPr>
        <p:txBody>
          <a:bodyPr/>
          <a:lstStyle/>
          <a:p>
            <a:r>
              <a:rPr lang="en-GB" altLang="en-US" dirty="0"/>
              <a:t>Commonly used joints</a:t>
            </a:r>
          </a:p>
        </p:txBody>
      </p:sp>
      <p:sp>
        <p:nvSpPr>
          <p:cNvPr id="13315" name="Rectangle 5">
            <a:extLst>
              <a:ext uri="{FF2B5EF4-FFF2-40B4-BE49-F238E27FC236}">
                <a16:creationId xmlns:a16="http://schemas.microsoft.com/office/drawing/2014/main" id="{515744AA-781D-E942-B16A-D5B93F21F482}"/>
              </a:ext>
            </a:extLst>
          </p:cNvPr>
          <p:cNvSpPr>
            <a:spLocks noGrp="1" noChangeArrowheads="1"/>
          </p:cNvSpPr>
          <p:nvPr>
            <p:ph type="body" sz="half" idx="1"/>
          </p:nvPr>
        </p:nvSpPr>
        <p:spPr>
          <a:xfrm>
            <a:off x="457200" y="1454149"/>
            <a:ext cx="4038600" cy="1974851"/>
          </a:xfrm>
        </p:spPr>
        <p:txBody>
          <a:bodyPr/>
          <a:lstStyle/>
          <a:p>
            <a:endParaRPr lang="en-GB" altLang="en-US" dirty="0">
              <a:solidFill>
                <a:srgbClr val="FF0000"/>
              </a:solidFill>
            </a:endParaRPr>
          </a:p>
          <a:p>
            <a:r>
              <a:rPr lang="en-GB" altLang="en-US" dirty="0">
                <a:solidFill>
                  <a:srgbClr val="0077E3"/>
                </a:solidFill>
              </a:rPr>
              <a:t>Double spigot </a:t>
            </a:r>
            <a:r>
              <a:rPr lang="en-GB" altLang="en-US" dirty="0"/>
              <a:t>– provides a butt joint with a polypropylene coupling sleeve which encloses the ends of the pipe</a:t>
            </a:r>
          </a:p>
          <a:p>
            <a:endParaRPr lang="en-GB" altLang="en-US" sz="2800" dirty="0"/>
          </a:p>
        </p:txBody>
      </p:sp>
      <p:pic>
        <p:nvPicPr>
          <p:cNvPr id="13316" name="Picture 12">
            <a:extLst>
              <a:ext uri="{FF2B5EF4-FFF2-40B4-BE49-F238E27FC236}">
                <a16:creationId xmlns:a16="http://schemas.microsoft.com/office/drawing/2014/main" id="{EA07E576-29B2-1145-AFF6-0DC25C8F944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32040" y="1268760"/>
            <a:ext cx="2781309" cy="2528928"/>
          </a:xfrm>
        </p:spPr>
      </p:pic>
      <p:sp>
        <p:nvSpPr>
          <p:cNvPr id="5" name="Rectangle 4">
            <a:extLst>
              <a:ext uri="{FF2B5EF4-FFF2-40B4-BE49-F238E27FC236}">
                <a16:creationId xmlns:a16="http://schemas.microsoft.com/office/drawing/2014/main" id="{487BE960-CE4B-4443-9DCD-F0B473F5157A}"/>
              </a:ext>
            </a:extLst>
          </p:cNvPr>
          <p:cNvSpPr txBox="1">
            <a:spLocks noChangeArrowheads="1"/>
          </p:cNvSpPr>
          <p:nvPr/>
        </p:nvSpPr>
        <p:spPr bwMode="auto">
          <a:xfrm>
            <a:off x="531912" y="3998912"/>
            <a:ext cx="4038600" cy="16193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altLang="en-US" kern="0" dirty="0">
                <a:solidFill>
                  <a:srgbClr val="0077E3"/>
                </a:solidFill>
              </a:rPr>
              <a:t>Spigot and socket </a:t>
            </a:r>
            <a:r>
              <a:rPr lang="en-GB" altLang="en-US" kern="0" dirty="0"/>
              <a:t>– joint sealed with the use of a rubber ring placed between the male (spigot) and female (socket) ends of the pipe</a:t>
            </a:r>
          </a:p>
        </p:txBody>
      </p:sp>
      <p:pic>
        <p:nvPicPr>
          <p:cNvPr id="6" name="Picture 6">
            <a:extLst>
              <a:ext uri="{FF2B5EF4-FFF2-40B4-BE49-F238E27FC236}">
                <a16:creationId xmlns:a16="http://schemas.microsoft.com/office/drawing/2014/main" id="{B578F1F7-03D6-4A4B-BD96-687B949924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5111" y="3417492"/>
            <a:ext cx="3115165" cy="28328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216340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E150485B-B561-6144-87CB-C03BC7DBBB4C}"/>
              </a:ext>
            </a:extLst>
          </p:cNvPr>
          <p:cNvSpPr>
            <a:spLocks noGrp="1" noChangeArrowheads="1"/>
          </p:cNvSpPr>
          <p:nvPr>
            <p:ph type="title"/>
          </p:nvPr>
        </p:nvSpPr>
        <p:spPr>
          <a:xfrm>
            <a:off x="361156" y="-69594"/>
            <a:ext cx="8218488" cy="382588"/>
          </a:xfrm>
        </p:spPr>
        <p:txBody>
          <a:bodyPr/>
          <a:lstStyle/>
          <a:p>
            <a:pPr eaLnBrk="1" hangingPunct="1"/>
            <a:br>
              <a:rPr lang="en-GB" altLang="en-US" sz="3600" dirty="0"/>
            </a:br>
            <a:br>
              <a:rPr lang="en-GB" altLang="en-US" sz="3600" dirty="0"/>
            </a:br>
            <a:r>
              <a:rPr lang="en-GB" altLang="en-US" dirty="0"/>
              <a:t>Spigot and socket, salt glazed clay pipes</a:t>
            </a:r>
            <a:br>
              <a:rPr lang="en-GB" altLang="en-US" sz="3600" dirty="0"/>
            </a:br>
            <a:br>
              <a:rPr lang="en-GB" altLang="en-US" sz="3600" dirty="0"/>
            </a:br>
            <a:endParaRPr lang="en-US" altLang="en-US" dirty="0"/>
          </a:p>
        </p:txBody>
      </p:sp>
      <p:sp>
        <p:nvSpPr>
          <p:cNvPr id="15363" name="Rectangle 8">
            <a:extLst>
              <a:ext uri="{FF2B5EF4-FFF2-40B4-BE49-F238E27FC236}">
                <a16:creationId xmlns:a16="http://schemas.microsoft.com/office/drawing/2014/main" id="{0A0FBD06-26F9-CD47-A86B-072B05474441}"/>
              </a:ext>
            </a:extLst>
          </p:cNvPr>
          <p:cNvSpPr>
            <a:spLocks noGrp="1" noChangeArrowheads="1"/>
          </p:cNvSpPr>
          <p:nvPr>
            <p:ph type="body" idx="1"/>
          </p:nvPr>
        </p:nvSpPr>
        <p:spPr/>
        <p:txBody>
          <a:bodyPr/>
          <a:lstStyle/>
          <a:p>
            <a:pPr marL="0" indent="0" eaLnBrk="1" hangingPunct="1">
              <a:buFontTx/>
              <a:buNone/>
            </a:pPr>
            <a:r>
              <a:rPr lang="en-GB" altLang="en-US" dirty="0"/>
              <a:t>For many years this was the standard type of drainage pipe and required a cement hand mortared joint. This was made after caulking the joint with a length of tarred yarn wrapped round the spigot and caulked into the socket. This type of pipe and joint is suitable for foul water drainage systems.</a:t>
            </a:r>
            <a:endParaRPr lang="en-US" altLang="en-US" dirty="0"/>
          </a:p>
        </p:txBody>
      </p:sp>
      <p:pic>
        <p:nvPicPr>
          <p:cNvPr id="3" name="Picture 2" descr="Diagram&#10;&#10;Description automatically generated">
            <a:extLst>
              <a:ext uri="{FF2B5EF4-FFF2-40B4-BE49-F238E27FC236}">
                <a16:creationId xmlns:a16="http://schemas.microsoft.com/office/drawing/2014/main" id="{B07F4EDD-1C03-496E-8436-C20D38BF95BF}"/>
              </a:ext>
            </a:extLst>
          </p:cNvPr>
          <p:cNvPicPr>
            <a:picLocks noChangeAspect="1"/>
          </p:cNvPicPr>
          <p:nvPr/>
        </p:nvPicPr>
        <p:blipFill rotWithShape="1">
          <a:blip r:embed="rId2"/>
          <a:srcRect b="27156"/>
          <a:stretch/>
        </p:blipFill>
        <p:spPr>
          <a:xfrm>
            <a:off x="2339752" y="3068960"/>
            <a:ext cx="4803648" cy="2755380"/>
          </a:xfrm>
          <a:prstGeom prst="rect">
            <a:avLst/>
          </a:prstGeom>
        </p:spPr>
      </p:pic>
    </p:spTree>
    <p:extLst>
      <p:ext uri="{BB962C8B-B14F-4D97-AF65-F5344CB8AC3E}">
        <p14:creationId xmlns:p14="http://schemas.microsoft.com/office/powerpoint/2010/main" val="2583652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a:extLst>
              <a:ext uri="{FF2B5EF4-FFF2-40B4-BE49-F238E27FC236}">
                <a16:creationId xmlns:a16="http://schemas.microsoft.com/office/drawing/2014/main" id="{389874ED-BBA3-784D-8587-D5733B936603}"/>
              </a:ext>
            </a:extLst>
          </p:cNvPr>
          <p:cNvSpPr>
            <a:spLocks noGrp="1" noChangeArrowheads="1"/>
          </p:cNvSpPr>
          <p:nvPr>
            <p:ph type="title"/>
          </p:nvPr>
        </p:nvSpPr>
        <p:spPr>
          <a:xfrm>
            <a:off x="433644" y="-56101"/>
            <a:ext cx="8218488" cy="382588"/>
          </a:xfrm>
        </p:spPr>
        <p:txBody>
          <a:bodyPr/>
          <a:lstStyle/>
          <a:p>
            <a:pPr eaLnBrk="1" hangingPunct="1"/>
            <a:br>
              <a:rPr lang="en-GB" altLang="en-US" sz="3200" dirty="0"/>
            </a:br>
            <a:br>
              <a:rPr lang="en-GB" altLang="en-US" sz="3200" dirty="0"/>
            </a:br>
            <a:r>
              <a:rPr lang="en-GB" altLang="en-US" dirty="0"/>
              <a:t>Spigot and socket, vitrified clay pipes</a:t>
            </a:r>
            <a:br>
              <a:rPr lang="en-GB" altLang="en-US" sz="3200" dirty="0"/>
            </a:br>
            <a:br>
              <a:rPr lang="en-GB" altLang="en-US" dirty="0"/>
            </a:br>
            <a:endParaRPr lang="en-US" altLang="en-US" dirty="0"/>
          </a:p>
        </p:txBody>
      </p:sp>
      <p:sp>
        <p:nvSpPr>
          <p:cNvPr id="16387" name="Rectangle 6">
            <a:extLst>
              <a:ext uri="{FF2B5EF4-FFF2-40B4-BE49-F238E27FC236}">
                <a16:creationId xmlns:a16="http://schemas.microsoft.com/office/drawing/2014/main" id="{5C4D1F4D-804D-D54E-B7E7-C71CD6B7BB6D}"/>
              </a:ext>
            </a:extLst>
          </p:cNvPr>
          <p:cNvSpPr>
            <a:spLocks noGrp="1" noChangeArrowheads="1"/>
          </p:cNvSpPr>
          <p:nvPr>
            <p:ph type="body" idx="1"/>
          </p:nvPr>
        </p:nvSpPr>
        <p:spPr/>
        <p:txBody>
          <a:bodyPr/>
          <a:lstStyle/>
          <a:p>
            <a:pPr marL="0" indent="0" eaLnBrk="1" hangingPunct="1">
              <a:buFontTx/>
              <a:buNone/>
            </a:pPr>
            <a:r>
              <a:rPr lang="en-GB" altLang="en-US" sz="2000" dirty="0"/>
              <a:t>These pipes are self-aligning, flexibly joined and self-sealing. They are a modern alternative to the traditional spigot and socket glazed ware and are easier and quicker to lay. They are suitable for foul drainage and are available in 150, 225, 300, 375 and 450mm diameters.</a:t>
            </a:r>
            <a:endParaRPr lang="en-US" altLang="en-US" sz="2000" dirty="0"/>
          </a:p>
        </p:txBody>
      </p:sp>
      <p:pic>
        <p:nvPicPr>
          <p:cNvPr id="3" name="Picture 2" descr="Diagram&#10;&#10;Description automatically generated">
            <a:extLst>
              <a:ext uri="{FF2B5EF4-FFF2-40B4-BE49-F238E27FC236}">
                <a16:creationId xmlns:a16="http://schemas.microsoft.com/office/drawing/2014/main" id="{34E73222-BF34-4F34-9497-97F6DBF6051B}"/>
              </a:ext>
            </a:extLst>
          </p:cNvPr>
          <p:cNvPicPr>
            <a:picLocks noChangeAspect="1"/>
          </p:cNvPicPr>
          <p:nvPr/>
        </p:nvPicPr>
        <p:blipFill rotWithShape="1">
          <a:blip r:embed="rId2"/>
          <a:srcRect b="41593"/>
          <a:stretch/>
        </p:blipFill>
        <p:spPr>
          <a:xfrm>
            <a:off x="1403648" y="3284984"/>
            <a:ext cx="5950541" cy="2398111"/>
          </a:xfrm>
          <a:prstGeom prst="rect">
            <a:avLst/>
          </a:prstGeom>
        </p:spPr>
      </p:pic>
    </p:spTree>
    <p:extLst>
      <p:ext uri="{BB962C8B-B14F-4D97-AF65-F5344CB8AC3E}">
        <p14:creationId xmlns:p14="http://schemas.microsoft.com/office/powerpoint/2010/main" val="19348343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1233</TotalTime>
  <Words>1394</Words>
  <Application>Microsoft Office PowerPoint</Application>
  <PresentationFormat>On-screen Show (4:3)</PresentationFormat>
  <Paragraphs>134</Paragraphs>
  <Slides>24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Lucida Grande</vt:lpstr>
      <vt:lpstr>Times New Roman</vt:lpstr>
      <vt:lpstr>Wingdings</vt:lpstr>
      <vt:lpstr>Default Design</vt:lpstr>
      <vt:lpstr>PowerPoint 6: Drainage components </vt:lpstr>
      <vt:lpstr> Types of pipes and joints </vt:lpstr>
      <vt:lpstr>Vitrified clay – pipes</vt:lpstr>
      <vt:lpstr> Concrete – pipes</vt:lpstr>
      <vt:lpstr>Conduits</vt:lpstr>
      <vt:lpstr>Couplings and connectors</vt:lpstr>
      <vt:lpstr>Commonly used joints</vt:lpstr>
      <vt:lpstr>  Spigot and socket, salt glazed clay pipes  </vt:lpstr>
      <vt:lpstr>  Spigot and socket, vitrified clay pipes  </vt:lpstr>
      <vt:lpstr> Double spigot vitrified clay pipes with flexible couplings (hepsleve or similar) </vt:lpstr>
      <vt:lpstr> UPVC (unplasticised polyvinyl chloride) </vt:lpstr>
      <vt:lpstr>Drainage fittings </vt:lpstr>
      <vt:lpstr>Couplings and adaptors</vt:lpstr>
      <vt:lpstr> Standard coupling </vt:lpstr>
      <vt:lpstr>Drain coupling</vt:lpstr>
      <vt:lpstr>Gullies</vt:lpstr>
      <vt:lpstr>Pre-cast or pre-formed manholes</vt:lpstr>
      <vt:lpstr> Manholes </vt:lpstr>
      <vt:lpstr> Manholes </vt:lpstr>
      <vt:lpstr>Manholes</vt:lpstr>
      <vt:lpstr> Manhole construction </vt:lpstr>
      <vt:lpstr>Inspection chamber </vt:lpstr>
      <vt:lpstr>Rodding eye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153</cp:revision>
  <dcterms:created xsi:type="dcterms:W3CDTF">2013-05-28T00:38:54Z</dcterms:created>
  <dcterms:modified xsi:type="dcterms:W3CDTF">2021-06-08T08:31:33Z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