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5"/>
  </p:notesMasterIdLst>
  <p:handoutMasterIdLst>
    <p:handoutMasterId r:id="rId26"/>
  </p:handoutMasterIdLst>
  <p:sldIdLst>
    <p:sldId id="256" r:id="rId5"/>
    <p:sldId id="270" r:id="rId6"/>
    <p:sldId id="287" r:id="rId7"/>
    <p:sldId id="289" r:id="rId8"/>
    <p:sldId id="290" r:id="rId9"/>
    <p:sldId id="291" r:id="rId10"/>
    <p:sldId id="292" r:id="rId11"/>
    <p:sldId id="293" r:id="rId12"/>
    <p:sldId id="286" r:id="rId13"/>
    <p:sldId id="294" r:id="rId14"/>
    <p:sldId id="295" r:id="rId15"/>
    <p:sldId id="296" r:id="rId16"/>
    <p:sldId id="272" r:id="rId17"/>
    <p:sldId id="279" r:id="rId18"/>
    <p:sldId id="274" r:id="rId19"/>
    <p:sldId id="276" r:id="rId20"/>
    <p:sldId id="363" r:id="rId21"/>
    <p:sldId id="277" r:id="rId22"/>
    <p:sldId id="278" r:id="rId23"/>
    <p:sldId id="267" r:id="rId24"/>
  </p:sldIdLst>
  <p:sldSz cx="9144000" cy="6858000" type="screen4x3"/>
  <p:notesSz cx="6858000" cy="9144000"/>
  <p:custDataLst>
    <p:tags r:id="rId2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76"/>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609"/>
    <p:restoredTop sz="93172" autoAdjust="0"/>
  </p:normalViewPr>
  <p:slideViewPr>
    <p:cSldViewPr showGuides="1">
      <p:cViewPr varScale="1">
        <p:scale>
          <a:sx n="114" d="100"/>
          <a:sy n="114" d="100"/>
        </p:scale>
        <p:origin x="1122"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3/26/2021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BA2C5C1B-3C06-1549-A1C8-3EA91386FB40}"/>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CBB906C4-3FDA-BA4C-881B-D8140F3F493F}"/>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677F977E-CF2E-8444-B42C-C66334A1DA89}"/>
              </a:ext>
            </a:extLst>
          </p:cNvPr>
          <p:cNvSpPr>
            <a:spLocks noGrp="1" noChangeArrowheads="1"/>
          </p:cNvSpPr>
          <p:nvPr>
            <p:ph type="sldNum" sz="quarter" idx="12"/>
          </p:nvPr>
        </p:nvSpPr>
        <p:spPr>
          <a:ln/>
        </p:spPr>
        <p:txBody>
          <a:bodyPr/>
          <a:lstStyle>
            <a:lvl1pPr>
              <a:defRPr/>
            </a:lvl1pPr>
          </a:lstStyle>
          <a:p>
            <a:fld id="{DE20CF74-BAF4-A94F-BDA0-47EBCDFA6332}" type="slidenum">
              <a:rPr lang="en-GB" altLang="en-US"/>
              <a:pPr/>
              <a:t>‹#›</a:t>
            </a:fld>
            <a:endParaRPr lang="en-GB" altLang="en-US"/>
          </a:p>
        </p:txBody>
      </p:sp>
    </p:spTree>
    <p:extLst>
      <p:ext uri="{BB962C8B-B14F-4D97-AF65-F5344CB8AC3E}">
        <p14:creationId xmlns:p14="http://schemas.microsoft.com/office/powerpoint/2010/main" val="1421993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2E424614-634D-BB45-B325-7AA1D4D900C7}"/>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54EC762C-1CDC-5F49-A9D6-F80AF4954A2E}"/>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06BEE44E-871F-2A4B-8A6D-410EDFF1345C}"/>
              </a:ext>
            </a:extLst>
          </p:cNvPr>
          <p:cNvSpPr>
            <a:spLocks noGrp="1" noChangeArrowheads="1"/>
          </p:cNvSpPr>
          <p:nvPr>
            <p:ph type="sldNum" sz="quarter" idx="12"/>
          </p:nvPr>
        </p:nvSpPr>
        <p:spPr>
          <a:ln/>
        </p:spPr>
        <p:txBody>
          <a:bodyPr/>
          <a:lstStyle>
            <a:lvl1pPr>
              <a:defRPr/>
            </a:lvl1pPr>
          </a:lstStyle>
          <a:p>
            <a:fld id="{12559F25-53A7-5842-A8A5-5980EE85A4B8}" type="slidenum">
              <a:rPr lang="en-GB" altLang="en-US"/>
              <a:pPr/>
              <a:t>‹#›</a:t>
            </a:fld>
            <a:endParaRPr lang="en-GB" altLang="en-US"/>
          </a:p>
        </p:txBody>
      </p:sp>
    </p:spTree>
    <p:extLst>
      <p:ext uri="{BB962C8B-B14F-4D97-AF65-F5344CB8AC3E}">
        <p14:creationId xmlns:p14="http://schemas.microsoft.com/office/powerpoint/2010/main" val="131209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EIthR6akGtw&amp;list=PL079B0FC4AD2A088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5: Drainage preparation and safety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a:extLst>
              <a:ext uri="{FF2B5EF4-FFF2-40B4-BE49-F238E27FC236}">
                <a16:creationId xmlns:a16="http://schemas.microsoft.com/office/drawing/2014/main" id="{F22828CB-94EF-2F47-B80F-763132459F9E}"/>
              </a:ext>
            </a:extLst>
          </p:cNvPr>
          <p:cNvSpPr>
            <a:spLocks noGrp="1" noChangeArrowheads="1"/>
          </p:cNvSpPr>
          <p:nvPr>
            <p:ph type="title"/>
          </p:nvPr>
        </p:nvSpPr>
        <p:spPr>
          <a:xfrm>
            <a:off x="457200" y="715412"/>
            <a:ext cx="8218488" cy="382588"/>
          </a:xfrm>
        </p:spPr>
        <p:txBody>
          <a:bodyPr/>
          <a:lstStyle/>
          <a:p>
            <a:pPr eaLnBrk="1" hangingPunct="1"/>
            <a:br>
              <a:rPr lang="en-GB" altLang="en-US" dirty="0"/>
            </a:br>
            <a:r>
              <a:rPr lang="en-GB" altLang="en-US" dirty="0"/>
              <a:t>Safe system of work</a:t>
            </a:r>
            <a:br>
              <a:rPr lang="en-GB" altLang="en-US" dirty="0"/>
            </a:br>
            <a:endParaRPr lang="en-US" altLang="en-US" dirty="0"/>
          </a:p>
        </p:txBody>
      </p:sp>
      <p:sp>
        <p:nvSpPr>
          <p:cNvPr id="14339" name="Rectangle 6">
            <a:extLst>
              <a:ext uri="{FF2B5EF4-FFF2-40B4-BE49-F238E27FC236}">
                <a16:creationId xmlns:a16="http://schemas.microsoft.com/office/drawing/2014/main" id="{D15BF3C0-A91C-4A4F-A4DB-41389379431C}"/>
              </a:ext>
            </a:extLst>
          </p:cNvPr>
          <p:cNvSpPr>
            <a:spLocks noGrp="1" noChangeArrowheads="1"/>
          </p:cNvSpPr>
          <p:nvPr>
            <p:ph type="body" idx="1"/>
          </p:nvPr>
        </p:nvSpPr>
        <p:spPr/>
        <p:txBody>
          <a:bodyPr/>
          <a:lstStyle/>
          <a:p>
            <a:pPr marL="0" indent="0" eaLnBrk="1" hangingPunct="1">
              <a:buFontTx/>
              <a:buNone/>
            </a:pPr>
            <a:endParaRPr lang="en-GB" altLang="en-US" sz="1600" dirty="0"/>
          </a:p>
          <a:p>
            <a:pPr marL="0" indent="0" eaLnBrk="1" hangingPunct="1">
              <a:buFontTx/>
              <a:buNone/>
            </a:pPr>
            <a:r>
              <a:rPr lang="en-GB" altLang="en-US" dirty="0"/>
              <a:t>The person supervising excavation should have the service plans and understand how to read them. </a:t>
            </a:r>
          </a:p>
          <a:p>
            <a:pPr marL="0" indent="0" eaLnBrk="1" hangingPunct="1">
              <a:buFontTx/>
              <a:buNone/>
            </a:pPr>
            <a:r>
              <a:rPr lang="en-GB" altLang="en-US" dirty="0"/>
              <a:t>Look around for obvious signs of underground services, e.g. valve covers or patching of the road surface.</a:t>
            </a:r>
          </a:p>
          <a:p>
            <a:pPr marL="0" indent="0" eaLnBrk="1" hangingPunct="1">
              <a:buFontTx/>
              <a:buNone/>
            </a:pPr>
            <a:r>
              <a:rPr lang="en-GB" altLang="en-US" dirty="0"/>
              <a:t>Use a Cable Avoidance Tool (CAT) to trace any services and mark the ground accordingly.</a:t>
            </a:r>
          </a:p>
          <a:p>
            <a:pPr marL="0" indent="0" eaLnBrk="1" hangingPunct="1">
              <a:buFontTx/>
              <a:buNone/>
            </a:pPr>
            <a:r>
              <a:rPr lang="en-GB" altLang="en-US" dirty="0"/>
              <a:t>Everyone carrying out the work should know about safe digging practices and emergency procedures.</a:t>
            </a:r>
            <a:endParaRPr lang="en-US" altLang="en-US" dirty="0"/>
          </a:p>
        </p:txBody>
      </p:sp>
    </p:spTree>
    <p:extLst>
      <p:ext uri="{BB962C8B-B14F-4D97-AF65-F5344CB8AC3E}">
        <p14:creationId xmlns:p14="http://schemas.microsoft.com/office/powerpoint/2010/main" val="1466112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a:extLst>
              <a:ext uri="{FF2B5EF4-FFF2-40B4-BE49-F238E27FC236}">
                <a16:creationId xmlns:a16="http://schemas.microsoft.com/office/drawing/2014/main" id="{91F3A427-C2E1-2641-BDAF-E2F9BC9488E9}"/>
              </a:ext>
            </a:extLst>
          </p:cNvPr>
          <p:cNvSpPr>
            <a:spLocks noGrp="1" noChangeArrowheads="1"/>
          </p:cNvSpPr>
          <p:nvPr>
            <p:ph type="title"/>
          </p:nvPr>
        </p:nvSpPr>
        <p:spPr>
          <a:xfrm>
            <a:off x="468312" y="715412"/>
            <a:ext cx="8218488" cy="382588"/>
          </a:xfrm>
        </p:spPr>
        <p:txBody>
          <a:bodyPr/>
          <a:lstStyle/>
          <a:p>
            <a:pPr eaLnBrk="1" hangingPunct="1"/>
            <a:br>
              <a:rPr lang="en-GB" altLang="en-US" dirty="0"/>
            </a:br>
            <a:r>
              <a:rPr lang="en-GB" altLang="en-US" dirty="0"/>
              <a:t>Safe digging practices</a:t>
            </a:r>
            <a:br>
              <a:rPr lang="en-GB" altLang="en-US" dirty="0"/>
            </a:br>
            <a:endParaRPr lang="en-US" altLang="en-US" dirty="0"/>
          </a:p>
        </p:txBody>
      </p:sp>
      <p:sp>
        <p:nvSpPr>
          <p:cNvPr id="15363" name="Rectangle 6">
            <a:extLst>
              <a:ext uri="{FF2B5EF4-FFF2-40B4-BE49-F238E27FC236}">
                <a16:creationId xmlns:a16="http://schemas.microsoft.com/office/drawing/2014/main" id="{B3E5E063-8E2C-EF42-AAFB-205F01153ACD}"/>
              </a:ext>
            </a:extLst>
          </p:cNvPr>
          <p:cNvSpPr>
            <a:spLocks noGrp="1" noChangeArrowheads="1"/>
          </p:cNvSpPr>
          <p:nvPr>
            <p:ph type="body" idx="1"/>
          </p:nvPr>
        </p:nvSpPr>
        <p:spPr/>
        <p:txBody>
          <a:bodyPr/>
          <a:lstStyle/>
          <a:p>
            <a:pPr marL="0" indent="0" eaLnBrk="1" hangingPunct="1">
              <a:buFontTx/>
              <a:buNone/>
            </a:pPr>
            <a:endParaRPr lang="en-GB" altLang="en-US" sz="2400" dirty="0"/>
          </a:p>
          <a:p>
            <a:pPr marL="0" indent="0" eaLnBrk="1" hangingPunct="1">
              <a:buFontTx/>
              <a:buNone/>
            </a:pPr>
            <a:r>
              <a:rPr lang="en-GB" altLang="en-US" dirty="0"/>
              <a:t>Hand dig trial holes to confirm the position and depth of cables and use a locating device even while you dig, you may have missed a cable.</a:t>
            </a:r>
          </a:p>
          <a:p>
            <a:pPr marL="0" indent="0" eaLnBrk="1" hangingPunct="1">
              <a:buFontTx/>
              <a:buNone/>
            </a:pPr>
            <a:r>
              <a:rPr lang="en-GB" altLang="en-US" dirty="0"/>
              <a:t>Do not use ANY hand held power tools to dig within 500mm of a marked electricity cable and avoid use below surface level.</a:t>
            </a:r>
          </a:p>
          <a:p>
            <a:pPr marL="0" indent="0" eaLnBrk="1" hangingPunct="1">
              <a:buFontTx/>
              <a:buNone/>
            </a:pPr>
            <a:r>
              <a:rPr lang="en-GB" altLang="en-US" dirty="0"/>
              <a:t>Do not hold on to or stand on exposed services to stabilise yourself or pull yourself out of a hole.</a:t>
            </a:r>
          </a:p>
        </p:txBody>
      </p:sp>
    </p:spTree>
    <p:extLst>
      <p:ext uri="{BB962C8B-B14F-4D97-AF65-F5344CB8AC3E}">
        <p14:creationId xmlns:p14="http://schemas.microsoft.com/office/powerpoint/2010/main" val="9050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4866FEAB-8313-6846-9014-D1E21DC28CF3}"/>
              </a:ext>
            </a:extLst>
          </p:cNvPr>
          <p:cNvSpPr>
            <a:spLocks noGrp="1" noChangeArrowheads="1"/>
          </p:cNvSpPr>
          <p:nvPr>
            <p:ph type="title"/>
          </p:nvPr>
        </p:nvSpPr>
        <p:spPr>
          <a:xfrm>
            <a:off x="457200" y="694234"/>
            <a:ext cx="8218488" cy="382588"/>
          </a:xfrm>
        </p:spPr>
        <p:txBody>
          <a:bodyPr/>
          <a:lstStyle/>
          <a:p>
            <a:pPr eaLnBrk="1" hangingPunct="1"/>
            <a:br>
              <a:rPr lang="en-GB" altLang="en-US" dirty="0"/>
            </a:br>
            <a:r>
              <a:rPr lang="en-GB" altLang="en-US" dirty="0"/>
              <a:t>Safe digging practices</a:t>
            </a:r>
            <a:br>
              <a:rPr lang="en-GB" altLang="en-US" dirty="0"/>
            </a:br>
            <a:endParaRPr lang="en-US" altLang="en-US" dirty="0"/>
          </a:p>
        </p:txBody>
      </p:sp>
      <p:sp>
        <p:nvSpPr>
          <p:cNvPr id="16387" name="Rectangle 6">
            <a:extLst>
              <a:ext uri="{FF2B5EF4-FFF2-40B4-BE49-F238E27FC236}">
                <a16:creationId xmlns:a16="http://schemas.microsoft.com/office/drawing/2014/main" id="{E7FAF0D0-CC2D-F146-80DD-2AD62C82373E}"/>
              </a:ext>
            </a:extLst>
          </p:cNvPr>
          <p:cNvSpPr>
            <a:spLocks noGrp="1" noChangeArrowheads="1"/>
          </p:cNvSpPr>
          <p:nvPr>
            <p:ph type="body" idx="1"/>
          </p:nvPr>
        </p:nvSpPr>
        <p:spPr/>
        <p:txBody>
          <a:bodyPr/>
          <a:lstStyle/>
          <a:p>
            <a:pPr marL="0" indent="0" eaLnBrk="1" hangingPunct="1">
              <a:buFontTx/>
              <a:buNone/>
            </a:pPr>
            <a:endParaRPr lang="en-GB" altLang="en-US" sz="2400" dirty="0"/>
          </a:p>
          <a:p>
            <a:pPr marL="0" indent="0" eaLnBrk="1" hangingPunct="1">
              <a:buFontTx/>
              <a:buNone/>
            </a:pPr>
            <a:r>
              <a:rPr lang="en-GB" altLang="en-US" dirty="0"/>
              <a:t>Do not handle exposed services.</a:t>
            </a:r>
          </a:p>
          <a:p>
            <a:pPr marL="0" indent="0" eaLnBrk="1" hangingPunct="1">
              <a:buFontTx/>
              <a:buNone/>
            </a:pPr>
            <a:r>
              <a:rPr lang="en-GB" altLang="en-US" dirty="0"/>
              <a:t>Do not use bricks, flint, concrete or similar materials to backfill a hole, use fine materials e.g. sand.</a:t>
            </a:r>
          </a:p>
          <a:p>
            <a:pPr marL="0" indent="0" eaLnBrk="1" hangingPunct="1">
              <a:buFontTx/>
              <a:buNone/>
            </a:pPr>
            <a:r>
              <a:rPr lang="en-GB" altLang="en-US" dirty="0"/>
              <a:t>Report any damage, even if it seems to have had no effect on the service.</a:t>
            </a:r>
          </a:p>
          <a:p>
            <a:pPr marL="0" indent="0" eaLnBrk="1" hangingPunct="1">
              <a:buFontTx/>
              <a:buNone/>
            </a:pPr>
            <a:endParaRPr lang="en-GB" altLang="en-US" sz="2400" dirty="0"/>
          </a:p>
        </p:txBody>
      </p:sp>
    </p:spTree>
    <p:extLst>
      <p:ext uri="{BB962C8B-B14F-4D97-AF65-F5344CB8AC3E}">
        <p14:creationId xmlns:p14="http://schemas.microsoft.com/office/powerpoint/2010/main" val="3248191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A4237D1F-3EE6-1C4F-B574-DBA3C3F276D8}"/>
              </a:ext>
            </a:extLst>
          </p:cNvPr>
          <p:cNvSpPr>
            <a:spLocks noGrp="1" noChangeArrowheads="1"/>
          </p:cNvSpPr>
          <p:nvPr>
            <p:ph type="title"/>
          </p:nvPr>
        </p:nvSpPr>
        <p:spPr/>
        <p:txBody>
          <a:bodyPr/>
          <a:lstStyle/>
          <a:p>
            <a:r>
              <a:rPr lang="en-GB" altLang="en-US"/>
              <a:t>Avoiding underground services</a:t>
            </a:r>
          </a:p>
        </p:txBody>
      </p:sp>
      <p:sp>
        <p:nvSpPr>
          <p:cNvPr id="6147" name="Rectangle 3">
            <a:extLst>
              <a:ext uri="{FF2B5EF4-FFF2-40B4-BE49-F238E27FC236}">
                <a16:creationId xmlns:a16="http://schemas.microsoft.com/office/drawing/2014/main" id="{5304AC7E-253F-0249-99C9-C720F72132D1}"/>
              </a:ext>
            </a:extLst>
          </p:cNvPr>
          <p:cNvSpPr>
            <a:spLocks noGrp="1" noChangeArrowheads="1"/>
          </p:cNvSpPr>
          <p:nvPr>
            <p:ph type="body" idx="1"/>
          </p:nvPr>
        </p:nvSpPr>
        <p:spPr/>
        <p:txBody>
          <a:bodyPr/>
          <a:lstStyle/>
          <a:p>
            <a:pPr marL="0" indent="0">
              <a:lnSpc>
                <a:spcPct val="90000"/>
              </a:lnSpc>
              <a:buFontTx/>
              <a:buNone/>
              <a:defRPr/>
            </a:pPr>
            <a:endParaRPr lang="en-GB" sz="2400" dirty="0">
              <a:ea typeface="Times New Roman" pitchFamily="18" charset="0"/>
              <a:cs typeface="Arial" charset="0"/>
            </a:endParaRPr>
          </a:p>
          <a:p>
            <a:pPr marL="0" indent="0">
              <a:lnSpc>
                <a:spcPct val="90000"/>
              </a:lnSpc>
              <a:buFontTx/>
              <a:buNone/>
              <a:defRPr/>
            </a:pPr>
            <a:r>
              <a:rPr lang="en-GB" dirty="0">
                <a:ea typeface="Times New Roman" pitchFamily="18" charset="0"/>
                <a:cs typeface="Arial" charset="0"/>
              </a:rPr>
              <a:t>In general the services fall into three categories: pipes, cables and ducts.</a:t>
            </a:r>
          </a:p>
          <a:p>
            <a:pPr marL="0" indent="0">
              <a:lnSpc>
                <a:spcPct val="90000"/>
              </a:lnSpc>
              <a:buFontTx/>
              <a:buNone/>
              <a:defRPr/>
            </a:pPr>
            <a:r>
              <a:rPr lang="en-GB" dirty="0">
                <a:ea typeface="Times New Roman" pitchFamily="18" charset="0"/>
                <a:cs typeface="Arial" charset="0"/>
              </a:rPr>
              <a:t>Gas and water were originally constructed of cast iron but are being replaced or relined with plastic piping. </a:t>
            </a:r>
          </a:p>
          <a:p>
            <a:pPr marL="0" indent="0">
              <a:lnSpc>
                <a:spcPct val="90000"/>
              </a:lnSpc>
              <a:buFontTx/>
              <a:buNone/>
              <a:defRPr/>
            </a:pPr>
            <a:r>
              <a:rPr lang="en-GB" dirty="0">
                <a:ea typeface="Times New Roman" pitchFamily="18" charset="0"/>
                <a:cs typeface="Arial" charset="0"/>
              </a:rPr>
              <a:t>Electricity, phone and CCTV are supplied via overhead wires or underground cables. </a:t>
            </a:r>
          </a:p>
          <a:p>
            <a:pPr marL="0" indent="0">
              <a:lnSpc>
                <a:spcPct val="90000"/>
              </a:lnSpc>
              <a:buFontTx/>
              <a:buNone/>
              <a:defRPr/>
            </a:pPr>
            <a:r>
              <a:rPr lang="en-GB" dirty="0">
                <a:ea typeface="Times New Roman" pitchFamily="18" charset="0"/>
                <a:cs typeface="Arial" charset="0"/>
              </a:rPr>
              <a:t>Cable systems are either laid direct in the ground or installed in a network of ducts.</a:t>
            </a:r>
          </a:p>
          <a:p>
            <a:pPr>
              <a:lnSpc>
                <a:spcPct val="90000"/>
              </a:lnSpc>
              <a:defRPr/>
            </a:pPr>
            <a:endParaRPr lang="en-GB" sz="2400" dirty="0">
              <a:ea typeface="Times New Roman" pitchFamily="18" charset="0"/>
              <a:cs typeface="Arial" charset="0"/>
            </a:endParaRPr>
          </a:p>
        </p:txBody>
      </p:sp>
    </p:spTree>
    <p:extLst>
      <p:ext uri="{BB962C8B-B14F-4D97-AF65-F5344CB8AC3E}">
        <p14:creationId xmlns:p14="http://schemas.microsoft.com/office/powerpoint/2010/main" val="118965795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fade">
                                      <p:cBhvr>
                                        <p:cTn id="7" dur="1000"/>
                                        <p:tgtEl>
                                          <p:spTgt spid="6147">
                                            <p:txEl>
                                              <p:pRg st="1" end="1"/>
                                            </p:txEl>
                                          </p:spTgt>
                                        </p:tgtEl>
                                      </p:cBhvr>
                                    </p:animEffect>
                                    <p:anim calcmode="lin" valueType="num">
                                      <p:cBhvr>
                                        <p:cTn id="8" dur="1000" fill="hold"/>
                                        <p:tgtEl>
                                          <p:spTgt spid="6147">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14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147">
                                            <p:txEl>
                                              <p:pRg st="2" end="2"/>
                                            </p:txEl>
                                          </p:spTgt>
                                        </p:tgtEl>
                                        <p:attrNameLst>
                                          <p:attrName>style.visibility</p:attrName>
                                        </p:attrNameLst>
                                      </p:cBhvr>
                                      <p:to>
                                        <p:strVal val="visible"/>
                                      </p:to>
                                    </p:set>
                                    <p:animEffect transition="in" filter="fade">
                                      <p:cBhvr>
                                        <p:cTn id="14" dur="1000"/>
                                        <p:tgtEl>
                                          <p:spTgt spid="6147">
                                            <p:txEl>
                                              <p:pRg st="2" end="2"/>
                                            </p:txEl>
                                          </p:spTgt>
                                        </p:tgtEl>
                                      </p:cBhvr>
                                    </p:animEffect>
                                    <p:anim calcmode="lin" valueType="num">
                                      <p:cBhvr>
                                        <p:cTn id="15" dur="1000" fill="hold"/>
                                        <p:tgtEl>
                                          <p:spTgt spid="614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14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147">
                                            <p:txEl>
                                              <p:pRg st="3" end="3"/>
                                            </p:txEl>
                                          </p:spTgt>
                                        </p:tgtEl>
                                        <p:attrNameLst>
                                          <p:attrName>style.visibility</p:attrName>
                                        </p:attrNameLst>
                                      </p:cBhvr>
                                      <p:to>
                                        <p:strVal val="visible"/>
                                      </p:to>
                                    </p:set>
                                    <p:animEffect transition="in" filter="fade">
                                      <p:cBhvr>
                                        <p:cTn id="21" dur="1000"/>
                                        <p:tgtEl>
                                          <p:spTgt spid="6147">
                                            <p:txEl>
                                              <p:pRg st="3" end="3"/>
                                            </p:txEl>
                                          </p:spTgt>
                                        </p:tgtEl>
                                      </p:cBhvr>
                                    </p:animEffect>
                                    <p:anim calcmode="lin" valueType="num">
                                      <p:cBhvr>
                                        <p:cTn id="22" dur="1000" fill="hold"/>
                                        <p:tgtEl>
                                          <p:spTgt spid="6147">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14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147">
                                            <p:txEl>
                                              <p:pRg st="4" end="4"/>
                                            </p:txEl>
                                          </p:spTgt>
                                        </p:tgtEl>
                                        <p:attrNameLst>
                                          <p:attrName>style.visibility</p:attrName>
                                        </p:attrNameLst>
                                      </p:cBhvr>
                                      <p:to>
                                        <p:strVal val="visible"/>
                                      </p:to>
                                    </p:set>
                                    <p:animEffect transition="in" filter="fade">
                                      <p:cBhvr>
                                        <p:cTn id="28" dur="1000"/>
                                        <p:tgtEl>
                                          <p:spTgt spid="6147">
                                            <p:txEl>
                                              <p:pRg st="4" end="4"/>
                                            </p:txEl>
                                          </p:spTgt>
                                        </p:tgtEl>
                                      </p:cBhvr>
                                    </p:animEffect>
                                    <p:anim calcmode="lin" valueType="num">
                                      <p:cBhvr>
                                        <p:cTn id="29" dur="1000" fill="hold"/>
                                        <p:tgtEl>
                                          <p:spTgt spid="6147">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614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669C882D-5DE9-EB4B-9A68-062CC2CBAAFB}"/>
              </a:ext>
            </a:extLst>
          </p:cNvPr>
          <p:cNvSpPr>
            <a:spLocks noGrp="1" noChangeArrowheads="1"/>
          </p:cNvSpPr>
          <p:nvPr>
            <p:ph type="title"/>
          </p:nvPr>
        </p:nvSpPr>
        <p:spPr/>
        <p:txBody>
          <a:bodyPr/>
          <a:lstStyle/>
          <a:p>
            <a:r>
              <a:rPr lang="en-GB" altLang="en-US" sz="2800" dirty="0"/>
              <a:t>Recommended depths of services</a:t>
            </a:r>
          </a:p>
        </p:txBody>
      </p:sp>
      <p:sp>
        <p:nvSpPr>
          <p:cNvPr id="7" name="Content Placeholder 6">
            <a:extLst>
              <a:ext uri="{FF2B5EF4-FFF2-40B4-BE49-F238E27FC236}">
                <a16:creationId xmlns:a16="http://schemas.microsoft.com/office/drawing/2014/main" id="{AC8BD701-B113-DE40-82E6-123451163FF7}"/>
              </a:ext>
            </a:extLst>
          </p:cNvPr>
          <p:cNvSpPr>
            <a:spLocks noGrp="1"/>
          </p:cNvSpPr>
          <p:nvPr>
            <p:ph sz="half" idx="1"/>
          </p:nvPr>
        </p:nvSpPr>
        <p:spPr/>
        <p:txBody>
          <a:bodyPr/>
          <a:lstStyle/>
          <a:p>
            <a:pPr marL="0" indent="0">
              <a:lnSpc>
                <a:spcPct val="80000"/>
              </a:lnSpc>
              <a:buFontTx/>
              <a:buNone/>
              <a:defRPr/>
            </a:pPr>
            <a:endParaRPr lang="en-GB" sz="2000" dirty="0"/>
          </a:p>
          <a:p>
            <a:pPr marL="0" indent="0">
              <a:lnSpc>
                <a:spcPct val="80000"/>
              </a:lnSpc>
              <a:buFontTx/>
              <a:buNone/>
              <a:defRPr/>
            </a:pPr>
            <a:r>
              <a:rPr lang="en-GB" sz="2000" b="1" dirty="0"/>
              <a:t>Electricity HV &amp; LV  </a:t>
            </a:r>
          </a:p>
          <a:p>
            <a:pPr marL="0" indent="0">
              <a:lnSpc>
                <a:spcPct val="80000"/>
              </a:lnSpc>
              <a:buFontTx/>
              <a:buNone/>
              <a:defRPr/>
            </a:pPr>
            <a:r>
              <a:rPr lang="en-GB" sz="2000" dirty="0"/>
              <a:t>HV 600mm - LV 450mm     </a:t>
            </a:r>
          </a:p>
          <a:p>
            <a:pPr marL="0" indent="0">
              <a:lnSpc>
                <a:spcPct val="80000"/>
              </a:lnSpc>
              <a:buFontTx/>
              <a:buNone/>
              <a:defRPr/>
            </a:pPr>
            <a:r>
              <a:rPr lang="en-GB" sz="2000" b="1" dirty="0"/>
              <a:t>Gas</a:t>
            </a:r>
            <a:r>
              <a:rPr lang="en-GB" sz="2000" dirty="0"/>
              <a:t> </a:t>
            </a:r>
          </a:p>
          <a:p>
            <a:pPr marL="0" indent="0">
              <a:lnSpc>
                <a:spcPct val="80000"/>
              </a:lnSpc>
              <a:buFontTx/>
              <a:buNone/>
              <a:defRPr/>
            </a:pPr>
            <a:r>
              <a:rPr lang="en-GB" sz="2000" dirty="0"/>
              <a:t>600mm</a:t>
            </a:r>
          </a:p>
          <a:p>
            <a:pPr marL="0" indent="0">
              <a:lnSpc>
                <a:spcPct val="80000"/>
              </a:lnSpc>
              <a:buFontTx/>
              <a:buNone/>
              <a:defRPr/>
            </a:pPr>
            <a:r>
              <a:rPr lang="en-GB" sz="2000" b="1" dirty="0"/>
              <a:t>Water</a:t>
            </a:r>
            <a:r>
              <a:rPr lang="en-GB" sz="2000" dirty="0"/>
              <a:t>  </a:t>
            </a:r>
          </a:p>
          <a:p>
            <a:pPr marL="0" indent="0">
              <a:lnSpc>
                <a:spcPct val="80000"/>
              </a:lnSpc>
              <a:buFontTx/>
              <a:buNone/>
              <a:defRPr/>
            </a:pPr>
            <a:r>
              <a:rPr lang="en-GB" sz="2000" dirty="0"/>
              <a:t>900mm</a:t>
            </a:r>
          </a:p>
          <a:p>
            <a:pPr>
              <a:defRPr/>
            </a:pPr>
            <a:endParaRPr lang="en-GB" dirty="0"/>
          </a:p>
        </p:txBody>
      </p:sp>
      <p:sp>
        <p:nvSpPr>
          <p:cNvPr id="8" name="Content Placeholder 7">
            <a:extLst>
              <a:ext uri="{FF2B5EF4-FFF2-40B4-BE49-F238E27FC236}">
                <a16:creationId xmlns:a16="http://schemas.microsoft.com/office/drawing/2014/main" id="{F55FD8A4-9958-D249-BD26-C59314929316}"/>
              </a:ext>
            </a:extLst>
          </p:cNvPr>
          <p:cNvSpPr>
            <a:spLocks noGrp="1"/>
          </p:cNvSpPr>
          <p:nvPr>
            <p:ph sz="half" idx="2"/>
          </p:nvPr>
        </p:nvSpPr>
        <p:spPr>
          <a:xfrm>
            <a:off x="4514877" y="1390588"/>
            <a:ext cx="4038600" cy="4525963"/>
          </a:xfrm>
        </p:spPr>
        <p:txBody>
          <a:bodyPr/>
          <a:lstStyle/>
          <a:p>
            <a:pPr marL="0" indent="0">
              <a:lnSpc>
                <a:spcPct val="80000"/>
              </a:lnSpc>
              <a:buFontTx/>
              <a:buNone/>
              <a:defRPr/>
            </a:pPr>
            <a:endParaRPr lang="en-GB" dirty="0"/>
          </a:p>
          <a:p>
            <a:pPr marL="0" indent="0">
              <a:lnSpc>
                <a:spcPct val="80000"/>
              </a:lnSpc>
              <a:buFontTx/>
              <a:buNone/>
              <a:defRPr/>
            </a:pPr>
            <a:r>
              <a:rPr lang="en-GB" sz="2000" b="1" dirty="0"/>
              <a:t>Street lighting  </a:t>
            </a:r>
          </a:p>
          <a:p>
            <a:pPr marL="0" indent="0">
              <a:lnSpc>
                <a:spcPct val="80000"/>
              </a:lnSpc>
              <a:buFontTx/>
              <a:buNone/>
              <a:defRPr/>
            </a:pPr>
            <a:r>
              <a:rPr lang="en-GB" sz="2000" dirty="0"/>
              <a:t>450mm</a:t>
            </a:r>
          </a:p>
          <a:p>
            <a:pPr marL="0" indent="0">
              <a:lnSpc>
                <a:spcPct val="80000"/>
              </a:lnSpc>
              <a:buFontTx/>
              <a:buNone/>
              <a:defRPr/>
            </a:pPr>
            <a:r>
              <a:rPr lang="en-GB" sz="2000" b="1" dirty="0"/>
              <a:t>Cable television  </a:t>
            </a:r>
          </a:p>
          <a:p>
            <a:pPr marL="0" indent="0">
              <a:lnSpc>
                <a:spcPct val="80000"/>
              </a:lnSpc>
              <a:buFontTx/>
              <a:buNone/>
              <a:defRPr/>
            </a:pPr>
            <a:r>
              <a:rPr lang="en-GB" sz="2000" dirty="0"/>
              <a:t>250mm</a:t>
            </a:r>
          </a:p>
          <a:p>
            <a:pPr marL="0" indent="0">
              <a:lnSpc>
                <a:spcPct val="80000"/>
              </a:lnSpc>
              <a:buFontTx/>
              <a:buNone/>
              <a:defRPr/>
            </a:pPr>
            <a:r>
              <a:rPr lang="en-GB" sz="2000" b="1" dirty="0"/>
              <a:t>British Telecom  </a:t>
            </a:r>
          </a:p>
          <a:p>
            <a:pPr marL="0" indent="0">
              <a:lnSpc>
                <a:spcPct val="80000"/>
              </a:lnSpc>
              <a:buFontTx/>
              <a:buNone/>
              <a:defRPr/>
            </a:pPr>
            <a:r>
              <a:rPr lang="en-GB" sz="2000" dirty="0"/>
              <a:t>350mm</a:t>
            </a:r>
          </a:p>
          <a:p>
            <a:pPr>
              <a:defRPr/>
            </a:pPr>
            <a:endParaRPr lang="en-GB" dirty="0"/>
          </a:p>
        </p:txBody>
      </p:sp>
    </p:spTree>
    <p:extLst>
      <p:ext uri="{BB962C8B-B14F-4D97-AF65-F5344CB8AC3E}">
        <p14:creationId xmlns:p14="http://schemas.microsoft.com/office/powerpoint/2010/main" val="219850041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1000"/>
                                        <p:tgtEl>
                                          <p:spTgt spid="7">
                                            <p:txEl>
                                              <p:pRg st="1" end="1"/>
                                            </p:txEl>
                                          </p:spTgt>
                                        </p:tgtEl>
                                      </p:cBhvr>
                                    </p:animEffect>
                                    <p:anim calcmode="lin" valueType="num">
                                      <p:cBhvr>
                                        <p:cTn id="8"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Effect transition="in" filter="fade">
                                      <p:cBhvr>
                                        <p:cTn id="21" dur="1000"/>
                                        <p:tgtEl>
                                          <p:spTgt spid="7">
                                            <p:txEl>
                                              <p:pRg st="3" end="3"/>
                                            </p:txEl>
                                          </p:spTgt>
                                        </p:tgtEl>
                                      </p:cBhvr>
                                    </p:animEffect>
                                    <p:anim calcmode="lin" valueType="num">
                                      <p:cBhvr>
                                        <p:cTn id="22"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xEl>
                                              <p:pRg st="4" end="4"/>
                                            </p:txEl>
                                          </p:spTgt>
                                        </p:tgtEl>
                                        <p:attrNameLst>
                                          <p:attrName>style.visibility</p:attrName>
                                        </p:attrNameLst>
                                      </p:cBhvr>
                                      <p:to>
                                        <p:strVal val="visible"/>
                                      </p:to>
                                    </p:set>
                                    <p:animEffect transition="in" filter="fade">
                                      <p:cBhvr>
                                        <p:cTn id="28" dur="1000"/>
                                        <p:tgtEl>
                                          <p:spTgt spid="7">
                                            <p:txEl>
                                              <p:pRg st="4" end="4"/>
                                            </p:txEl>
                                          </p:spTgt>
                                        </p:tgtEl>
                                      </p:cBhvr>
                                    </p:animEffect>
                                    <p:anim calcmode="lin" valueType="num">
                                      <p:cBhvr>
                                        <p:cTn id="29"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Effect transition="in" filter="fade">
                                      <p:cBhvr>
                                        <p:cTn id="35" dur="1000"/>
                                        <p:tgtEl>
                                          <p:spTgt spid="7">
                                            <p:txEl>
                                              <p:pRg st="5" end="5"/>
                                            </p:txEl>
                                          </p:spTgt>
                                        </p:tgtEl>
                                      </p:cBhvr>
                                    </p:animEffect>
                                    <p:anim calcmode="lin" valueType="num">
                                      <p:cBhvr>
                                        <p:cTn id="36"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Effect transition="in" filter="fade">
                                      <p:cBhvr>
                                        <p:cTn id="42" dur="1000"/>
                                        <p:tgtEl>
                                          <p:spTgt spid="7">
                                            <p:txEl>
                                              <p:pRg st="6" end="6"/>
                                            </p:txEl>
                                          </p:spTgt>
                                        </p:tgtEl>
                                      </p:cBhvr>
                                    </p:animEffect>
                                    <p:anim calcmode="lin" valueType="num">
                                      <p:cBhvr>
                                        <p:cTn id="43"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animEffect transition="in" filter="fade">
                                      <p:cBhvr>
                                        <p:cTn id="49" dur="1000"/>
                                        <p:tgtEl>
                                          <p:spTgt spid="8">
                                            <p:txEl>
                                              <p:pRg st="1" end="1"/>
                                            </p:txEl>
                                          </p:spTgt>
                                        </p:tgtEl>
                                      </p:cBhvr>
                                    </p:animEffect>
                                    <p:anim calcmode="lin" valueType="num">
                                      <p:cBhvr>
                                        <p:cTn id="50"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8">
                                            <p:txEl>
                                              <p:pRg st="2" end="2"/>
                                            </p:txEl>
                                          </p:spTgt>
                                        </p:tgtEl>
                                        <p:attrNameLst>
                                          <p:attrName>style.visibility</p:attrName>
                                        </p:attrNameLst>
                                      </p:cBhvr>
                                      <p:to>
                                        <p:strVal val="visible"/>
                                      </p:to>
                                    </p:set>
                                    <p:animEffect transition="in" filter="fade">
                                      <p:cBhvr>
                                        <p:cTn id="56" dur="1000"/>
                                        <p:tgtEl>
                                          <p:spTgt spid="8">
                                            <p:txEl>
                                              <p:pRg st="2" end="2"/>
                                            </p:txEl>
                                          </p:spTgt>
                                        </p:tgtEl>
                                      </p:cBhvr>
                                    </p:animEffect>
                                    <p:anim calcmode="lin" valueType="num">
                                      <p:cBhvr>
                                        <p:cTn id="57"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8">
                                            <p:txEl>
                                              <p:pRg st="3" end="3"/>
                                            </p:txEl>
                                          </p:spTgt>
                                        </p:tgtEl>
                                        <p:attrNameLst>
                                          <p:attrName>style.visibility</p:attrName>
                                        </p:attrNameLst>
                                      </p:cBhvr>
                                      <p:to>
                                        <p:strVal val="visible"/>
                                      </p:to>
                                    </p:set>
                                    <p:animEffect transition="in" filter="fade">
                                      <p:cBhvr>
                                        <p:cTn id="63" dur="1000"/>
                                        <p:tgtEl>
                                          <p:spTgt spid="8">
                                            <p:txEl>
                                              <p:pRg st="3" end="3"/>
                                            </p:txEl>
                                          </p:spTgt>
                                        </p:tgtEl>
                                      </p:cBhvr>
                                    </p:animEffect>
                                    <p:anim calcmode="lin" valueType="num">
                                      <p:cBhvr>
                                        <p:cTn id="64"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65"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8">
                                            <p:txEl>
                                              <p:pRg st="4" end="4"/>
                                            </p:txEl>
                                          </p:spTgt>
                                        </p:tgtEl>
                                        <p:attrNameLst>
                                          <p:attrName>style.visibility</p:attrName>
                                        </p:attrNameLst>
                                      </p:cBhvr>
                                      <p:to>
                                        <p:strVal val="visible"/>
                                      </p:to>
                                    </p:set>
                                    <p:animEffect transition="in" filter="fade">
                                      <p:cBhvr>
                                        <p:cTn id="70" dur="1000"/>
                                        <p:tgtEl>
                                          <p:spTgt spid="8">
                                            <p:txEl>
                                              <p:pRg st="4" end="4"/>
                                            </p:txEl>
                                          </p:spTgt>
                                        </p:tgtEl>
                                      </p:cBhvr>
                                    </p:animEffect>
                                    <p:anim calcmode="lin" valueType="num">
                                      <p:cBhvr>
                                        <p:cTn id="71"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72"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8">
                                            <p:txEl>
                                              <p:pRg st="5" end="5"/>
                                            </p:txEl>
                                          </p:spTgt>
                                        </p:tgtEl>
                                        <p:attrNameLst>
                                          <p:attrName>style.visibility</p:attrName>
                                        </p:attrNameLst>
                                      </p:cBhvr>
                                      <p:to>
                                        <p:strVal val="visible"/>
                                      </p:to>
                                    </p:set>
                                    <p:animEffect transition="in" filter="fade">
                                      <p:cBhvr>
                                        <p:cTn id="77" dur="1000"/>
                                        <p:tgtEl>
                                          <p:spTgt spid="8">
                                            <p:txEl>
                                              <p:pRg st="5" end="5"/>
                                            </p:txEl>
                                          </p:spTgt>
                                        </p:tgtEl>
                                      </p:cBhvr>
                                    </p:animEffect>
                                    <p:anim calcmode="lin" valueType="num">
                                      <p:cBhvr>
                                        <p:cTn id="78"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79"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80" fill="hold" nodeType="clickPar">
                      <p:stCondLst>
                        <p:cond delay="indefinite"/>
                      </p:stCondLst>
                      <p:childTnLst>
                        <p:par>
                          <p:cTn id="81" fill="hold" nodeType="withGroup">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8">
                                            <p:txEl>
                                              <p:pRg st="6" end="6"/>
                                            </p:txEl>
                                          </p:spTgt>
                                        </p:tgtEl>
                                        <p:attrNameLst>
                                          <p:attrName>style.visibility</p:attrName>
                                        </p:attrNameLst>
                                      </p:cBhvr>
                                      <p:to>
                                        <p:strVal val="visible"/>
                                      </p:to>
                                    </p:set>
                                    <p:animEffect transition="in" filter="fade">
                                      <p:cBhvr>
                                        <p:cTn id="84" dur="1000"/>
                                        <p:tgtEl>
                                          <p:spTgt spid="8">
                                            <p:txEl>
                                              <p:pRg st="6" end="6"/>
                                            </p:txEl>
                                          </p:spTgt>
                                        </p:tgtEl>
                                      </p:cBhvr>
                                    </p:animEffect>
                                    <p:anim calcmode="lin" valueType="num">
                                      <p:cBhvr>
                                        <p:cTn id="85"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86"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FA4F13D4-D888-E34F-B945-BFBB18882256}"/>
              </a:ext>
            </a:extLst>
          </p:cNvPr>
          <p:cNvSpPr>
            <a:spLocks noGrp="1" noChangeArrowheads="1"/>
          </p:cNvSpPr>
          <p:nvPr>
            <p:ph type="title"/>
          </p:nvPr>
        </p:nvSpPr>
        <p:spPr/>
        <p:txBody>
          <a:bodyPr/>
          <a:lstStyle/>
          <a:p>
            <a:r>
              <a:rPr lang="en-GB" altLang="en-US"/>
              <a:t>Electricity</a:t>
            </a:r>
          </a:p>
        </p:txBody>
      </p:sp>
      <p:sp>
        <p:nvSpPr>
          <p:cNvPr id="20486" name="Text Box 8">
            <a:extLst>
              <a:ext uri="{FF2B5EF4-FFF2-40B4-BE49-F238E27FC236}">
                <a16:creationId xmlns:a16="http://schemas.microsoft.com/office/drawing/2014/main" id="{0350A77E-5780-354B-BD0D-9EB090E2915C}"/>
              </a:ext>
            </a:extLst>
          </p:cNvPr>
          <p:cNvSpPr txBox="1">
            <a:spLocks noChangeArrowheads="1"/>
          </p:cNvSpPr>
          <p:nvPr/>
        </p:nvSpPr>
        <p:spPr bwMode="auto">
          <a:xfrm>
            <a:off x="1258888" y="2636838"/>
            <a:ext cx="7200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endParaRPr lang="en-US" altLang="en-US">
              <a:latin typeface="Comic Sans MS" panose="030F0902030302020204" pitchFamily="66" charset="0"/>
            </a:endParaRPr>
          </a:p>
        </p:txBody>
      </p:sp>
      <p:sp>
        <p:nvSpPr>
          <p:cNvPr id="20488" name="Content Placeholder 2">
            <a:extLst>
              <a:ext uri="{FF2B5EF4-FFF2-40B4-BE49-F238E27FC236}">
                <a16:creationId xmlns:a16="http://schemas.microsoft.com/office/drawing/2014/main" id="{2EDDBF9F-BA47-1E46-B930-5476A4942C65}"/>
              </a:ext>
            </a:extLst>
          </p:cNvPr>
          <p:cNvSpPr>
            <a:spLocks noGrp="1"/>
          </p:cNvSpPr>
          <p:nvPr>
            <p:ph idx="1"/>
          </p:nvPr>
        </p:nvSpPr>
        <p:spPr>
          <a:xfrm>
            <a:off x="457200" y="1600200"/>
            <a:ext cx="8229600" cy="4276725"/>
          </a:xfrm>
        </p:spPr>
        <p:txBody>
          <a:bodyPr/>
          <a:lstStyle/>
          <a:p>
            <a:pPr marL="0" indent="0">
              <a:buFontTx/>
              <a:buNone/>
            </a:pPr>
            <a:endParaRPr lang="en-GB" altLang="en-US" sz="1800" dirty="0"/>
          </a:p>
          <a:p>
            <a:pPr marL="0" indent="0">
              <a:buFontTx/>
              <a:buNone/>
            </a:pPr>
            <a:r>
              <a:rPr lang="en-GB" altLang="en-US" dirty="0"/>
              <a:t>Most electricity cables are coloured </a:t>
            </a:r>
            <a:r>
              <a:rPr lang="en-GB" altLang="en-US" b="1" dirty="0"/>
              <a:t>black</a:t>
            </a:r>
            <a:r>
              <a:rPr lang="en-GB" altLang="en-US" dirty="0"/>
              <a:t>, though some high voltage cables are </a:t>
            </a:r>
            <a:r>
              <a:rPr lang="en-GB" altLang="en-US" b="1" dirty="0">
                <a:solidFill>
                  <a:srgbClr val="C00000"/>
                </a:solidFill>
              </a:rPr>
              <a:t>red</a:t>
            </a:r>
            <a:r>
              <a:rPr lang="en-GB" altLang="en-US" dirty="0"/>
              <a:t>. Where ducts are used they are normally coloured black if of modern plastic construction. </a:t>
            </a:r>
          </a:p>
          <a:p>
            <a:pPr marL="0" indent="0">
              <a:buFontTx/>
              <a:buNone/>
            </a:pPr>
            <a:endParaRPr lang="en-GB" altLang="en-US" dirty="0"/>
          </a:p>
          <a:p>
            <a:pPr marL="0" indent="0">
              <a:buFontTx/>
              <a:buNone/>
            </a:pPr>
            <a:r>
              <a:rPr lang="en-GB" altLang="en-US" dirty="0"/>
              <a:t>Protection tiles are placed above the cable, these are made out of concrete, clay or plastic. When marker tapes are used, they are usually coloured yellow with a black text. Sizes of cables range from 10mm to 100mm diameter.</a:t>
            </a:r>
          </a:p>
          <a:p>
            <a:pPr marL="0" indent="0">
              <a:buFontTx/>
              <a:buNone/>
            </a:pPr>
            <a:endParaRPr lang="en-GB" altLang="en-US" sz="2400" dirty="0"/>
          </a:p>
        </p:txBody>
      </p:sp>
    </p:spTree>
    <p:extLst>
      <p:ext uri="{BB962C8B-B14F-4D97-AF65-F5344CB8AC3E}">
        <p14:creationId xmlns:p14="http://schemas.microsoft.com/office/powerpoint/2010/main" val="4110881373"/>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72814934-F567-804C-9E68-86A0057510E5}"/>
              </a:ext>
            </a:extLst>
          </p:cNvPr>
          <p:cNvSpPr>
            <a:spLocks noGrp="1" noChangeArrowheads="1"/>
          </p:cNvSpPr>
          <p:nvPr>
            <p:ph type="title"/>
          </p:nvPr>
        </p:nvSpPr>
        <p:spPr>
          <a:xfrm>
            <a:off x="457200" y="389855"/>
            <a:ext cx="8218488" cy="382588"/>
          </a:xfrm>
        </p:spPr>
        <p:txBody>
          <a:bodyPr/>
          <a:lstStyle/>
          <a:p>
            <a:br>
              <a:rPr lang="en-GB" altLang="en-US" sz="4000" b="1" dirty="0"/>
            </a:br>
            <a:r>
              <a:rPr lang="en-GB" altLang="en-US" sz="2800" dirty="0"/>
              <a:t>Gas</a:t>
            </a:r>
            <a:br>
              <a:rPr lang="en-GB" altLang="en-US" sz="4000" b="1" dirty="0">
                <a:latin typeface="Comic Sans MS" panose="030F0902030302020204" pitchFamily="66" charset="0"/>
              </a:rPr>
            </a:br>
            <a:endParaRPr lang="en-GB" altLang="en-US" sz="4000" b="1" dirty="0">
              <a:latin typeface="Comic Sans MS" panose="030F0902030302020204" pitchFamily="66" charset="0"/>
            </a:endParaRPr>
          </a:p>
        </p:txBody>
      </p:sp>
      <p:sp>
        <p:nvSpPr>
          <p:cNvPr id="2" name="Content Placeholder 1">
            <a:extLst>
              <a:ext uri="{FF2B5EF4-FFF2-40B4-BE49-F238E27FC236}">
                <a16:creationId xmlns:a16="http://schemas.microsoft.com/office/drawing/2014/main" id="{C78C67C8-56DF-9F4D-941B-06FEAA38C14B}"/>
              </a:ext>
            </a:extLst>
          </p:cNvPr>
          <p:cNvSpPr>
            <a:spLocks noGrp="1"/>
          </p:cNvSpPr>
          <p:nvPr>
            <p:ph idx="1"/>
          </p:nvPr>
        </p:nvSpPr>
        <p:spPr>
          <a:xfrm>
            <a:off x="457200" y="1911350"/>
            <a:ext cx="8229600" cy="4525963"/>
          </a:xfrm>
        </p:spPr>
        <p:txBody>
          <a:bodyPr/>
          <a:lstStyle/>
          <a:p>
            <a:r>
              <a:rPr lang="en-GB" altLang="en-US" dirty="0"/>
              <a:t>Gas pipes were traditionally made of iron or steel, sometimes encased in black bitumen or black PVC. During the 1970s new steel service pipes were encased in yellow PVC sheathing and </a:t>
            </a:r>
            <a:r>
              <a:rPr lang="en-GB" altLang="en-US" b="1" dirty="0">
                <a:ln>
                  <a:solidFill>
                    <a:schemeClr val="tx1"/>
                  </a:solidFill>
                </a:ln>
                <a:solidFill>
                  <a:srgbClr val="FFFF00"/>
                </a:solidFill>
              </a:rPr>
              <a:t>yellow</a:t>
            </a:r>
            <a:r>
              <a:rPr lang="en-GB" altLang="en-US" dirty="0">
                <a:ln>
                  <a:solidFill>
                    <a:schemeClr val="tx1"/>
                  </a:solidFill>
                </a:ln>
              </a:rPr>
              <a:t> </a:t>
            </a:r>
            <a:r>
              <a:rPr lang="en-GB" altLang="en-US" dirty="0"/>
              <a:t>polyethylene pipe came into increasing use. </a:t>
            </a:r>
          </a:p>
          <a:p>
            <a:endParaRPr lang="en-GB" altLang="en-US" dirty="0"/>
          </a:p>
          <a:p>
            <a:r>
              <a:rPr lang="en-GB" altLang="en-US" dirty="0"/>
              <a:t>During the 1980s yellow polyethylene pipe became the most commonly used material for gas mains and services. Ducts range from 50mm to 300mm.</a:t>
            </a:r>
          </a:p>
          <a:p>
            <a:pPr>
              <a:defRPr/>
            </a:pPr>
            <a:endParaRPr lang="en-GB" sz="2400" dirty="0"/>
          </a:p>
        </p:txBody>
      </p:sp>
    </p:spTree>
    <p:extLst>
      <p:ext uri="{BB962C8B-B14F-4D97-AF65-F5344CB8AC3E}">
        <p14:creationId xmlns:p14="http://schemas.microsoft.com/office/powerpoint/2010/main" val="2652151842"/>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72814934-F567-804C-9E68-86A0057510E5}"/>
              </a:ext>
            </a:extLst>
          </p:cNvPr>
          <p:cNvSpPr>
            <a:spLocks noGrp="1" noChangeArrowheads="1"/>
          </p:cNvSpPr>
          <p:nvPr>
            <p:ph type="title"/>
          </p:nvPr>
        </p:nvSpPr>
        <p:spPr>
          <a:xfrm>
            <a:off x="457200" y="389855"/>
            <a:ext cx="8218488" cy="382588"/>
          </a:xfrm>
        </p:spPr>
        <p:txBody>
          <a:bodyPr/>
          <a:lstStyle/>
          <a:p>
            <a:br>
              <a:rPr lang="en-GB" altLang="en-US" sz="4000" b="1" dirty="0"/>
            </a:br>
            <a:r>
              <a:rPr lang="en-GB" altLang="en-US" sz="2800" dirty="0"/>
              <a:t>Water</a:t>
            </a:r>
            <a:br>
              <a:rPr lang="en-GB" altLang="en-US" sz="4000" b="1" dirty="0">
                <a:latin typeface="Comic Sans MS" panose="030F0902030302020204" pitchFamily="66" charset="0"/>
              </a:rPr>
            </a:br>
            <a:endParaRPr lang="en-GB" altLang="en-US" sz="4000" b="1" dirty="0">
              <a:latin typeface="Comic Sans MS" panose="030F0902030302020204" pitchFamily="66" charset="0"/>
            </a:endParaRPr>
          </a:p>
        </p:txBody>
      </p:sp>
      <p:sp>
        <p:nvSpPr>
          <p:cNvPr id="2" name="Content Placeholder 1">
            <a:extLst>
              <a:ext uri="{FF2B5EF4-FFF2-40B4-BE49-F238E27FC236}">
                <a16:creationId xmlns:a16="http://schemas.microsoft.com/office/drawing/2014/main" id="{C78C67C8-56DF-9F4D-941B-06FEAA38C14B}"/>
              </a:ext>
            </a:extLst>
          </p:cNvPr>
          <p:cNvSpPr>
            <a:spLocks noGrp="1"/>
          </p:cNvSpPr>
          <p:nvPr>
            <p:ph idx="1"/>
          </p:nvPr>
        </p:nvSpPr>
        <p:spPr>
          <a:xfrm>
            <a:off x="457200" y="1911350"/>
            <a:ext cx="8229600" cy="4525963"/>
          </a:xfrm>
        </p:spPr>
        <p:txBody>
          <a:bodyPr/>
          <a:lstStyle/>
          <a:p>
            <a:pPr marL="0" indent="0" eaLnBrk="1" hangingPunct="1">
              <a:buFontTx/>
              <a:buNone/>
              <a:defRPr/>
            </a:pPr>
            <a:r>
              <a:rPr lang="en-GB" dirty="0"/>
              <a:t>Water mains are normally laid at a depth of 750mm to 900mm  to avoid freezing in cold weather. Older water services were laid in lead, copper galvanised steel or black polyethylene (</a:t>
            </a:r>
            <a:r>
              <a:rPr lang="en-GB" dirty="0">
                <a:cs typeface="Times New Roman" pitchFamily="18" charset="0"/>
              </a:rPr>
              <a:t>20mm to 450mm plastic ducting)</a:t>
            </a:r>
            <a:r>
              <a:rPr lang="en-GB" dirty="0"/>
              <a:t> .</a:t>
            </a:r>
          </a:p>
          <a:p>
            <a:pPr eaLnBrk="1" hangingPunct="1">
              <a:defRPr/>
            </a:pPr>
            <a:endParaRPr lang="en-GB" dirty="0"/>
          </a:p>
          <a:p>
            <a:pPr marL="0" indent="0" eaLnBrk="1" hangingPunct="1">
              <a:buFontTx/>
              <a:buNone/>
              <a:defRPr/>
            </a:pPr>
            <a:r>
              <a:rPr lang="en-GB" dirty="0"/>
              <a:t>Now most water service pipes are laid in </a:t>
            </a:r>
            <a:r>
              <a:rPr lang="en-GB" b="1" dirty="0">
                <a:solidFill>
                  <a:srgbClr val="0070C0"/>
                </a:solidFill>
              </a:rPr>
              <a:t>blue</a:t>
            </a:r>
            <a:r>
              <a:rPr lang="en-GB" dirty="0"/>
              <a:t> polyethylene pipes, ducts, marker tapes when used are also coloured blue. </a:t>
            </a:r>
          </a:p>
          <a:p>
            <a:pPr>
              <a:defRPr/>
            </a:pPr>
            <a:endParaRPr lang="en-GB" sz="2400" dirty="0"/>
          </a:p>
        </p:txBody>
      </p:sp>
    </p:spTree>
    <p:extLst>
      <p:ext uri="{BB962C8B-B14F-4D97-AF65-F5344CB8AC3E}">
        <p14:creationId xmlns:p14="http://schemas.microsoft.com/office/powerpoint/2010/main" val="2524660363"/>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0E12611E-E164-E94E-BE54-5B013C5FE0CF}"/>
              </a:ext>
            </a:extLst>
          </p:cNvPr>
          <p:cNvSpPr>
            <a:spLocks noGrp="1" noChangeArrowheads="1"/>
          </p:cNvSpPr>
          <p:nvPr>
            <p:ph type="title"/>
          </p:nvPr>
        </p:nvSpPr>
        <p:spPr/>
        <p:txBody>
          <a:bodyPr/>
          <a:lstStyle/>
          <a:p>
            <a:r>
              <a:rPr lang="en-GB" altLang="en-US"/>
              <a:t>Street lighting</a:t>
            </a:r>
          </a:p>
        </p:txBody>
      </p:sp>
      <p:sp>
        <p:nvSpPr>
          <p:cNvPr id="23555" name="Content Placeholder 1">
            <a:extLst>
              <a:ext uri="{FF2B5EF4-FFF2-40B4-BE49-F238E27FC236}">
                <a16:creationId xmlns:a16="http://schemas.microsoft.com/office/drawing/2014/main" id="{8A4DA480-24EC-A84D-956A-1DA7DD850905}"/>
              </a:ext>
            </a:extLst>
          </p:cNvPr>
          <p:cNvSpPr>
            <a:spLocks noGrp="1"/>
          </p:cNvSpPr>
          <p:nvPr>
            <p:ph idx="1"/>
          </p:nvPr>
        </p:nvSpPr>
        <p:spPr/>
        <p:txBody>
          <a:bodyPr/>
          <a:lstStyle/>
          <a:p>
            <a:pPr marL="0" indent="0">
              <a:buFontTx/>
              <a:buNone/>
            </a:pPr>
            <a:endParaRPr lang="en-GB" altLang="en-US" sz="2400" dirty="0"/>
          </a:p>
          <a:p>
            <a:pPr marL="0" indent="0">
              <a:buFontTx/>
              <a:buNone/>
            </a:pPr>
            <a:r>
              <a:rPr lang="en-GB" altLang="en-US" sz="1800" dirty="0"/>
              <a:t>These are normally black armoured cable, Sizes range from 10 to 75mm. </a:t>
            </a:r>
            <a:br>
              <a:rPr lang="en-GB" altLang="en-US" sz="1800" dirty="0"/>
            </a:br>
            <a:r>
              <a:rPr lang="en-GB" altLang="en-US" sz="1800" dirty="0"/>
              <a:t>Newer cables are normally 300 to 450mm deep, and often have a marker tape laid 150mm above them, they are usually coloured </a:t>
            </a:r>
            <a:r>
              <a:rPr lang="en-GB" altLang="en-US" sz="1800" b="1" dirty="0">
                <a:solidFill>
                  <a:srgbClr val="FFC000"/>
                </a:solidFill>
              </a:rPr>
              <a:t>orange</a:t>
            </a:r>
            <a:r>
              <a:rPr lang="en-GB" altLang="en-US" sz="1800" dirty="0"/>
              <a:t>.</a:t>
            </a:r>
          </a:p>
          <a:p>
            <a:pPr marL="0" indent="0">
              <a:buFontTx/>
              <a:buNone/>
            </a:pPr>
            <a:endParaRPr lang="en-GB" altLang="en-US" sz="1800" dirty="0"/>
          </a:p>
          <a:p>
            <a:pPr marL="0" indent="0">
              <a:buFontTx/>
              <a:buNone/>
            </a:pPr>
            <a:r>
              <a:rPr lang="en-GB" altLang="en-US" sz="1800" dirty="0"/>
              <a:t>Electricity is supplied from the electricity companies or local authorities.</a:t>
            </a:r>
          </a:p>
          <a:p>
            <a:pPr marL="0" indent="0">
              <a:buFontTx/>
              <a:buNone/>
            </a:pPr>
            <a:endParaRPr lang="en-GB" altLang="en-US" sz="2400" dirty="0"/>
          </a:p>
        </p:txBody>
      </p:sp>
    </p:spTree>
    <p:extLst>
      <p:ext uri="{BB962C8B-B14F-4D97-AF65-F5344CB8AC3E}">
        <p14:creationId xmlns:p14="http://schemas.microsoft.com/office/powerpoint/2010/main" val="1941811151"/>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4089B1C7-9CDB-264C-8B15-1B458103466E}"/>
              </a:ext>
            </a:extLst>
          </p:cNvPr>
          <p:cNvSpPr>
            <a:spLocks noGrp="1" noChangeArrowheads="1"/>
          </p:cNvSpPr>
          <p:nvPr>
            <p:ph type="title"/>
          </p:nvPr>
        </p:nvSpPr>
        <p:spPr/>
        <p:txBody>
          <a:bodyPr/>
          <a:lstStyle/>
          <a:p>
            <a:r>
              <a:rPr lang="en-GB" altLang="en-US" dirty="0"/>
              <a:t>Cable </a:t>
            </a:r>
            <a:r>
              <a:rPr lang="en-GB" altLang="en-US"/>
              <a:t>television and </a:t>
            </a:r>
            <a:r>
              <a:rPr lang="en-GB" altLang="en-US" dirty="0"/>
              <a:t>BT</a:t>
            </a:r>
          </a:p>
        </p:txBody>
      </p:sp>
      <p:sp>
        <p:nvSpPr>
          <p:cNvPr id="2" name="Content Placeholder 1">
            <a:extLst>
              <a:ext uri="{FF2B5EF4-FFF2-40B4-BE49-F238E27FC236}">
                <a16:creationId xmlns:a16="http://schemas.microsoft.com/office/drawing/2014/main" id="{FC6B4DCE-8334-6F4F-B482-40C330FCD0F8}"/>
              </a:ext>
            </a:extLst>
          </p:cNvPr>
          <p:cNvSpPr>
            <a:spLocks noGrp="1"/>
          </p:cNvSpPr>
          <p:nvPr>
            <p:ph idx="1"/>
          </p:nvPr>
        </p:nvSpPr>
        <p:spPr>
          <a:xfrm>
            <a:off x="573088" y="1819275"/>
            <a:ext cx="8229600" cy="4525963"/>
          </a:xfrm>
        </p:spPr>
        <p:txBody>
          <a:bodyPr/>
          <a:lstStyle/>
          <a:p>
            <a:pPr marL="0" indent="0">
              <a:buFontTx/>
              <a:buNone/>
              <a:defRPr/>
            </a:pPr>
            <a:endParaRPr lang="en-GB" sz="2400" dirty="0"/>
          </a:p>
          <a:p>
            <a:pPr marL="0" indent="0">
              <a:buFontTx/>
              <a:buNone/>
              <a:defRPr/>
            </a:pPr>
            <a:r>
              <a:rPr lang="en-GB" dirty="0"/>
              <a:t>Telecoms and cable can be copper, or  fibre optics and are currently laid in PVC duct that may be coloured </a:t>
            </a:r>
            <a:r>
              <a:rPr lang="en-GB" b="1" dirty="0">
                <a:solidFill>
                  <a:schemeClr val="bg1">
                    <a:lumMod val="50000"/>
                  </a:schemeClr>
                </a:solidFill>
              </a:rPr>
              <a:t>grey (BT)</a:t>
            </a:r>
            <a:r>
              <a:rPr lang="en-GB" dirty="0"/>
              <a:t>, or </a:t>
            </a:r>
            <a:r>
              <a:rPr lang="en-GB" b="1" dirty="0">
                <a:solidFill>
                  <a:srgbClr val="00B050"/>
                </a:solidFill>
              </a:rPr>
              <a:t>green (cable TV)</a:t>
            </a:r>
            <a:r>
              <a:rPr lang="en-GB" dirty="0"/>
              <a:t>. Older duct may be clay, asbestos cement, iron or pitch fibre. </a:t>
            </a:r>
          </a:p>
          <a:p>
            <a:pPr marL="0" indent="0">
              <a:buFontTx/>
              <a:buNone/>
              <a:defRPr/>
            </a:pPr>
            <a:endParaRPr lang="en-GB" dirty="0"/>
          </a:p>
          <a:p>
            <a:pPr marL="0" indent="0">
              <a:buFontTx/>
              <a:buNone/>
              <a:defRPr/>
            </a:pPr>
            <a:r>
              <a:rPr lang="en-GB" dirty="0"/>
              <a:t>The duct ranges in size from 25mm to 110mm.</a:t>
            </a:r>
          </a:p>
          <a:p>
            <a:pPr marL="0" indent="0">
              <a:buFontTx/>
              <a:buNone/>
              <a:defRPr/>
            </a:pPr>
            <a:endParaRPr lang="en-GB" sz="2400" dirty="0"/>
          </a:p>
        </p:txBody>
      </p:sp>
    </p:spTree>
    <p:extLst>
      <p:ext uri="{BB962C8B-B14F-4D97-AF65-F5344CB8AC3E}">
        <p14:creationId xmlns:p14="http://schemas.microsoft.com/office/powerpoint/2010/main" val="2846947040"/>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08A3D31E-1550-894E-B053-3B755C7CFF07}"/>
              </a:ext>
            </a:extLst>
          </p:cNvPr>
          <p:cNvSpPr>
            <a:spLocks noGrp="1"/>
          </p:cNvSpPr>
          <p:nvPr>
            <p:ph type="title"/>
          </p:nvPr>
        </p:nvSpPr>
        <p:spPr/>
        <p:txBody>
          <a:bodyPr/>
          <a:lstStyle/>
          <a:p>
            <a:r>
              <a:rPr lang="en-US" altLang="en-US" dirty="0"/>
              <a:t>Trench excavation</a:t>
            </a:r>
          </a:p>
        </p:txBody>
      </p:sp>
      <p:sp>
        <p:nvSpPr>
          <p:cNvPr id="5123" name="Content Placeholder 2">
            <a:extLst>
              <a:ext uri="{FF2B5EF4-FFF2-40B4-BE49-F238E27FC236}">
                <a16:creationId xmlns:a16="http://schemas.microsoft.com/office/drawing/2014/main" id="{DE1EBE93-37CB-0948-87D7-2AA5714BE8EE}"/>
              </a:ext>
            </a:extLst>
          </p:cNvPr>
          <p:cNvSpPr>
            <a:spLocks noGrp="1"/>
          </p:cNvSpPr>
          <p:nvPr>
            <p:ph idx="1"/>
          </p:nvPr>
        </p:nvSpPr>
        <p:spPr/>
        <p:txBody>
          <a:bodyPr/>
          <a:lstStyle/>
          <a:p>
            <a:pPr marL="0" indent="0">
              <a:buFontTx/>
              <a:buNone/>
            </a:pPr>
            <a:endParaRPr lang="en-GB" altLang="en-US" sz="2400" dirty="0"/>
          </a:p>
          <a:p>
            <a:pPr marL="0" indent="0">
              <a:buFontTx/>
              <a:buNone/>
            </a:pPr>
            <a:r>
              <a:rPr lang="en-GB" altLang="en-US" dirty="0">
                <a:latin typeface="+mj-lt"/>
              </a:rPr>
              <a:t>Trenches should not be excavated too far in advance of pipe laying and should always be kept to the specified design width. </a:t>
            </a:r>
          </a:p>
          <a:p>
            <a:pPr marL="0" indent="0">
              <a:buFontTx/>
              <a:buNone/>
            </a:pPr>
            <a:r>
              <a:rPr lang="en-GB" altLang="en-US" dirty="0">
                <a:latin typeface="+mj-lt"/>
              </a:rPr>
              <a:t>Excessively wide trenches increase the amount of excavation, bedding and backfilling, and may impose a load on the pipe in excess of the design load.</a:t>
            </a:r>
          </a:p>
          <a:p>
            <a:pPr marL="0" indent="0">
              <a:buFontTx/>
              <a:buNone/>
            </a:pPr>
            <a:r>
              <a:rPr lang="en-GB" altLang="en-US" dirty="0">
                <a:latin typeface="+mj-lt"/>
              </a:rPr>
              <a:t>Excavations for inspection chambers may need to be wider, but care should be taken to minimise their width and length.</a:t>
            </a:r>
          </a:p>
          <a:p>
            <a:pPr marL="0" indent="0">
              <a:buFontTx/>
              <a:buNone/>
            </a:pPr>
            <a:endParaRPr lang="en-US" altLang="en-US" sz="2400" dirty="0"/>
          </a:p>
        </p:txBody>
      </p:sp>
    </p:spTree>
    <p:extLst>
      <p:ext uri="{BB962C8B-B14F-4D97-AF65-F5344CB8AC3E}">
        <p14:creationId xmlns:p14="http://schemas.microsoft.com/office/powerpoint/2010/main" val="2223414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a:extLst>
              <a:ext uri="{FF2B5EF4-FFF2-40B4-BE49-F238E27FC236}">
                <a16:creationId xmlns:a16="http://schemas.microsoft.com/office/drawing/2014/main" id="{25729DEA-2660-AF4C-959C-F1498D491BAB}"/>
              </a:ext>
            </a:extLst>
          </p:cNvPr>
          <p:cNvSpPr>
            <a:spLocks noGrp="1" noChangeArrowheads="1"/>
          </p:cNvSpPr>
          <p:nvPr>
            <p:ph type="title"/>
          </p:nvPr>
        </p:nvSpPr>
        <p:spPr/>
        <p:txBody>
          <a:bodyPr/>
          <a:lstStyle/>
          <a:p>
            <a:pPr eaLnBrk="1" hangingPunct="1"/>
            <a:r>
              <a:rPr lang="en-US" altLang="en-US"/>
              <a:t>Excavation</a:t>
            </a:r>
          </a:p>
        </p:txBody>
      </p:sp>
      <p:sp>
        <p:nvSpPr>
          <p:cNvPr id="7171" name="Rectangle 6">
            <a:extLst>
              <a:ext uri="{FF2B5EF4-FFF2-40B4-BE49-F238E27FC236}">
                <a16:creationId xmlns:a16="http://schemas.microsoft.com/office/drawing/2014/main" id="{4793960E-BB2B-AB4A-AF4C-3F41C3FE1A87}"/>
              </a:ext>
            </a:extLst>
          </p:cNvPr>
          <p:cNvSpPr>
            <a:spLocks noGrp="1" noChangeArrowheads="1"/>
          </p:cNvSpPr>
          <p:nvPr>
            <p:ph type="body" idx="1"/>
          </p:nvPr>
        </p:nvSpPr>
        <p:spPr>
          <a:xfrm>
            <a:off x="457200" y="1512000"/>
            <a:ext cx="8003232" cy="4248000"/>
          </a:xfrm>
        </p:spPr>
        <p:txBody>
          <a:bodyPr/>
          <a:lstStyle/>
          <a:p>
            <a:pPr marL="0" indent="0" eaLnBrk="1" hangingPunct="1">
              <a:buFontTx/>
              <a:buNone/>
            </a:pPr>
            <a:endParaRPr lang="en-GB" altLang="en-US" sz="1800" dirty="0"/>
          </a:p>
          <a:p>
            <a:pPr marL="0" indent="0" eaLnBrk="1" hangingPunct="1">
              <a:buFontTx/>
              <a:buNone/>
            </a:pPr>
            <a:r>
              <a:rPr lang="en-GB" altLang="en-US" dirty="0"/>
              <a:t>Every year construction workers are hurt when the excavations in which they are working collapse.</a:t>
            </a:r>
          </a:p>
          <a:p>
            <a:pPr marL="0" indent="0" eaLnBrk="1" hangingPunct="1">
              <a:buFontTx/>
              <a:buNone/>
            </a:pPr>
            <a:r>
              <a:rPr lang="en-GB" altLang="en-US" dirty="0"/>
              <a:t>Many ground types are self-supporting to some extent but a collapse can occur without warning, resulting in a person being buried, trapped, crushed or struck by a heavy mass of soil or rock.</a:t>
            </a:r>
          </a:p>
          <a:p>
            <a:pPr marL="0" indent="0" eaLnBrk="1" hangingPunct="1">
              <a:buFontTx/>
              <a:buNone/>
            </a:pPr>
            <a:r>
              <a:rPr lang="en-GB" altLang="en-US" dirty="0"/>
              <a:t>Over the years, many deaths have occurred in both shallow and deep excavations.</a:t>
            </a:r>
            <a:endParaRPr lang="en-US" altLang="en-US" dirty="0"/>
          </a:p>
        </p:txBody>
      </p:sp>
    </p:spTree>
    <p:extLst>
      <p:ext uri="{BB962C8B-B14F-4D97-AF65-F5344CB8AC3E}">
        <p14:creationId xmlns:p14="http://schemas.microsoft.com/office/powerpoint/2010/main" val="1367395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a:extLst>
              <a:ext uri="{FF2B5EF4-FFF2-40B4-BE49-F238E27FC236}">
                <a16:creationId xmlns:a16="http://schemas.microsoft.com/office/drawing/2014/main" id="{327122AF-1C63-8640-9D21-081E0214171D}"/>
              </a:ext>
            </a:extLst>
          </p:cNvPr>
          <p:cNvSpPr>
            <a:spLocks noGrp="1" noChangeArrowheads="1"/>
          </p:cNvSpPr>
          <p:nvPr>
            <p:ph type="title"/>
          </p:nvPr>
        </p:nvSpPr>
        <p:spPr>
          <a:xfrm>
            <a:off x="457200" y="715412"/>
            <a:ext cx="8218488" cy="382588"/>
          </a:xfrm>
        </p:spPr>
        <p:txBody>
          <a:bodyPr/>
          <a:lstStyle/>
          <a:p>
            <a:pPr eaLnBrk="1" hangingPunct="1"/>
            <a:br>
              <a:rPr lang="en-GB" altLang="en-US" dirty="0"/>
            </a:br>
            <a:r>
              <a:rPr lang="en-GB" altLang="en-US" dirty="0"/>
              <a:t>Planning</a:t>
            </a:r>
            <a:br>
              <a:rPr lang="en-GB" altLang="en-US" dirty="0"/>
            </a:br>
            <a:endParaRPr lang="en-US" altLang="en-US" dirty="0"/>
          </a:p>
        </p:txBody>
      </p:sp>
      <p:sp>
        <p:nvSpPr>
          <p:cNvPr id="24579" name="Rectangle 6">
            <a:extLst>
              <a:ext uri="{FF2B5EF4-FFF2-40B4-BE49-F238E27FC236}">
                <a16:creationId xmlns:a16="http://schemas.microsoft.com/office/drawing/2014/main" id="{DDEC2A83-54F6-F24F-8E89-7733B5FB2CF3}"/>
              </a:ext>
            </a:extLst>
          </p:cNvPr>
          <p:cNvSpPr>
            <a:spLocks noGrp="1" noChangeArrowheads="1"/>
          </p:cNvSpPr>
          <p:nvPr>
            <p:ph type="body" idx="1"/>
          </p:nvPr>
        </p:nvSpPr>
        <p:spPr/>
        <p:txBody>
          <a:bodyPr/>
          <a:lstStyle/>
          <a:p>
            <a:pPr marL="0" indent="0" eaLnBrk="1" hangingPunct="1">
              <a:buFontTx/>
              <a:buNone/>
              <a:defRPr/>
            </a:pPr>
            <a:endParaRPr lang="en-GB" sz="2400" dirty="0"/>
          </a:p>
          <a:p>
            <a:pPr marL="0" indent="0" eaLnBrk="1" hangingPunct="1">
              <a:buFontTx/>
              <a:buNone/>
              <a:defRPr/>
            </a:pPr>
            <a:r>
              <a:rPr lang="en-GB" dirty="0"/>
              <a:t>Before digging any excavation, it is important that it is planned to cope with the following hazards:</a:t>
            </a:r>
          </a:p>
          <a:p>
            <a:pPr marL="285750" indent="-285750" eaLnBrk="1" hangingPunct="1">
              <a:buClr>
                <a:srgbClr val="0077E3"/>
              </a:buClr>
              <a:buFont typeface="Arial" panose="020B0604020202020204" pitchFamily="34" charset="0"/>
              <a:buChar char="•"/>
              <a:defRPr/>
            </a:pPr>
            <a:r>
              <a:rPr lang="en-GB" dirty="0"/>
              <a:t>collapse of the sides</a:t>
            </a:r>
          </a:p>
          <a:p>
            <a:pPr marL="285750" indent="-285750" eaLnBrk="1" hangingPunct="1">
              <a:buClr>
                <a:srgbClr val="0077E3"/>
              </a:buClr>
              <a:buFont typeface="Arial" panose="020B0604020202020204" pitchFamily="34" charset="0"/>
              <a:buChar char="•"/>
              <a:defRPr/>
            </a:pPr>
            <a:r>
              <a:rPr lang="en-GB" dirty="0"/>
              <a:t>materials falling onto people working in the excavation</a:t>
            </a:r>
          </a:p>
          <a:p>
            <a:pPr marL="285750" indent="-285750" eaLnBrk="1" hangingPunct="1">
              <a:buClr>
                <a:srgbClr val="0077E3"/>
              </a:buClr>
              <a:buFont typeface="Arial" panose="020B0604020202020204" pitchFamily="34" charset="0"/>
              <a:buChar char="•"/>
              <a:defRPr/>
            </a:pPr>
            <a:r>
              <a:rPr lang="en-GB" dirty="0"/>
              <a:t>people and vehicles falling into the excavation</a:t>
            </a:r>
          </a:p>
          <a:p>
            <a:pPr marL="285750" indent="-285750" eaLnBrk="1" hangingPunct="1">
              <a:buClr>
                <a:srgbClr val="0077E3"/>
              </a:buClr>
              <a:buFont typeface="Arial" panose="020B0604020202020204" pitchFamily="34" charset="0"/>
              <a:buChar char="•"/>
              <a:defRPr/>
            </a:pPr>
            <a:r>
              <a:rPr lang="en-GB" dirty="0"/>
              <a:t>contact with underground services.</a:t>
            </a:r>
          </a:p>
        </p:txBody>
      </p:sp>
    </p:spTree>
    <p:extLst>
      <p:ext uri="{BB962C8B-B14F-4D97-AF65-F5344CB8AC3E}">
        <p14:creationId xmlns:p14="http://schemas.microsoft.com/office/powerpoint/2010/main" val="3599944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a:extLst>
              <a:ext uri="{FF2B5EF4-FFF2-40B4-BE49-F238E27FC236}">
                <a16:creationId xmlns:a16="http://schemas.microsoft.com/office/drawing/2014/main" id="{9059B8E5-E5C8-9F4C-A430-CBD8DCC084C7}"/>
              </a:ext>
            </a:extLst>
          </p:cNvPr>
          <p:cNvSpPr>
            <a:spLocks noGrp="1" noChangeArrowheads="1"/>
          </p:cNvSpPr>
          <p:nvPr>
            <p:ph type="title"/>
          </p:nvPr>
        </p:nvSpPr>
        <p:spPr/>
        <p:txBody>
          <a:bodyPr/>
          <a:lstStyle/>
          <a:p>
            <a:pPr eaLnBrk="1" hangingPunct="1"/>
            <a:r>
              <a:rPr lang="en-US" altLang="en-US"/>
              <a:t>Planning</a:t>
            </a:r>
          </a:p>
        </p:txBody>
      </p:sp>
      <p:sp>
        <p:nvSpPr>
          <p:cNvPr id="9219" name="Rectangle 6">
            <a:extLst>
              <a:ext uri="{FF2B5EF4-FFF2-40B4-BE49-F238E27FC236}">
                <a16:creationId xmlns:a16="http://schemas.microsoft.com/office/drawing/2014/main" id="{0CE35207-E092-D942-B12E-DE02E93D695B}"/>
              </a:ext>
            </a:extLst>
          </p:cNvPr>
          <p:cNvSpPr>
            <a:spLocks noGrp="1" noChangeArrowheads="1"/>
          </p:cNvSpPr>
          <p:nvPr>
            <p:ph type="body" idx="1"/>
          </p:nvPr>
        </p:nvSpPr>
        <p:spPr>
          <a:xfrm>
            <a:off x="457200" y="1512000"/>
            <a:ext cx="7931224" cy="4248000"/>
          </a:xfrm>
        </p:spPr>
        <p:txBody>
          <a:bodyPr/>
          <a:lstStyle/>
          <a:p>
            <a:pPr marL="0" indent="0" eaLnBrk="1" hangingPunct="1">
              <a:buFontTx/>
              <a:buNone/>
            </a:pPr>
            <a:endParaRPr lang="en-GB" altLang="en-US" sz="2400" dirty="0"/>
          </a:p>
          <a:p>
            <a:pPr marL="0" indent="0" eaLnBrk="1" hangingPunct="1">
              <a:buFontTx/>
              <a:buNone/>
            </a:pPr>
            <a:r>
              <a:rPr lang="en-GB" altLang="en-US" dirty="0"/>
              <a:t>Your supervisor should make sure the necessary equipment you might need (trench sheets, props, baulks etc.) are available on site before work starts.</a:t>
            </a:r>
          </a:p>
          <a:p>
            <a:pPr marL="0" indent="0" eaLnBrk="1" hangingPunct="1">
              <a:buFontTx/>
              <a:buNone/>
            </a:pPr>
            <a:r>
              <a:rPr lang="en-GB" altLang="en-US" dirty="0"/>
              <a:t>Remember that unless you have good evidence to suggest otherwise you should regard the ground beside the excavation as an area to be kept free from additional loads. </a:t>
            </a:r>
          </a:p>
          <a:p>
            <a:pPr marL="0" indent="0" eaLnBrk="1" hangingPunct="1">
              <a:buFontTx/>
              <a:buNone/>
            </a:pPr>
            <a:r>
              <a:rPr lang="en-GB" altLang="en-US" dirty="0"/>
              <a:t>As a rule of thumb for unsupported excavations, use the depth of the trench as the size of the safety zone each side.</a:t>
            </a:r>
            <a:endParaRPr lang="en-US" altLang="en-US" dirty="0"/>
          </a:p>
        </p:txBody>
      </p:sp>
    </p:spTree>
    <p:extLst>
      <p:ext uri="{BB962C8B-B14F-4D97-AF65-F5344CB8AC3E}">
        <p14:creationId xmlns:p14="http://schemas.microsoft.com/office/powerpoint/2010/main" val="2244112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a:extLst>
              <a:ext uri="{FF2B5EF4-FFF2-40B4-BE49-F238E27FC236}">
                <a16:creationId xmlns:a16="http://schemas.microsoft.com/office/drawing/2014/main" id="{B26F670F-BC67-004E-95FB-66660074773F}"/>
              </a:ext>
            </a:extLst>
          </p:cNvPr>
          <p:cNvSpPr>
            <a:spLocks noGrp="1" noChangeArrowheads="1"/>
          </p:cNvSpPr>
          <p:nvPr>
            <p:ph type="title"/>
          </p:nvPr>
        </p:nvSpPr>
        <p:spPr>
          <a:xfrm>
            <a:off x="457200" y="715412"/>
            <a:ext cx="8218488" cy="382588"/>
          </a:xfrm>
        </p:spPr>
        <p:txBody>
          <a:bodyPr/>
          <a:lstStyle/>
          <a:p>
            <a:pPr eaLnBrk="1" hangingPunct="1"/>
            <a:br>
              <a:rPr lang="en-GB" altLang="en-US" dirty="0"/>
            </a:br>
            <a:r>
              <a:rPr lang="en-GB" altLang="en-US" dirty="0"/>
              <a:t>Excavation collapse</a:t>
            </a:r>
            <a:br>
              <a:rPr lang="en-GB" altLang="en-US" dirty="0"/>
            </a:br>
            <a:endParaRPr lang="en-US" altLang="en-US" dirty="0"/>
          </a:p>
        </p:txBody>
      </p:sp>
      <p:sp>
        <p:nvSpPr>
          <p:cNvPr id="24579" name="Rectangle 6">
            <a:extLst>
              <a:ext uri="{FF2B5EF4-FFF2-40B4-BE49-F238E27FC236}">
                <a16:creationId xmlns:a16="http://schemas.microsoft.com/office/drawing/2014/main" id="{1A8506D8-EFDC-3E48-958E-8AECFCA94067}"/>
              </a:ext>
            </a:extLst>
          </p:cNvPr>
          <p:cNvSpPr>
            <a:spLocks noGrp="1" noChangeArrowheads="1"/>
          </p:cNvSpPr>
          <p:nvPr>
            <p:ph type="body" idx="1"/>
          </p:nvPr>
        </p:nvSpPr>
        <p:spPr>
          <a:xfrm>
            <a:off x="457200" y="1512000"/>
            <a:ext cx="8075240" cy="4248000"/>
          </a:xfrm>
        </p:spPr>
        <p:txBody>
          <a:bodyPr/>
          <a:lstStyle/>
          <a:p>
            <a:pPr marL="0" indent="0" eaLnBrk="1" hangingPunct="1">
              <a:buFontTx/>
              <a:buNone/>
              <a:defRPr/>
            </a:pPr>
            <a:endParaRPr lang="en-GB" sz="2400" dirty="0"/>
          </a:p>
          <a:p>
            <a:pPr marL="0" indent="0" eaLnBrk="1" hangingPunct="1">
              <a:buFontTx/>
              <a:buNone/>
              <a:defRPr/>
            </a:pPr>
            <a:r>
              <a:rPr lang="en-GB" dirty="0"/>
              <a:t>Prevent the sides and the ends from collapse by battering them to a safe angle or supporting them with timber, sheeting or proprietary support systems.</a:t>
            </a:r>
          </a:p>
          <a:p>
            <a:pPr eaLnBrk="1" hangingPunct="1">
              <a:buClr>
                <a:srgbClr val="0077E3"/>
              </a:buClr>
              <a:buFont typeface="Arial" pitchFamily="34" charset="0"/>
              <a:buChar char="•"/>
              <a:defRPr/>
            </a:pPr>
            <a:r>
              <a:rPr lang="en-GB" dirty="0"/>
              <a:t> Do not go into unsupported excavations.</a:t>
            </a:r>
          </a:p>
          <a:p>
            <a:pPr eaLnBrk="1" hangingPunct="1">
              <a:buClr>
                <a:srgbClr val="0077E3"/>
              </a:buClr>
              <a:buFont typeface="Arial" pitchFamily="34" charset="0"/>
              <a:buChar char="•"/>
              <a:defRPr/>
            </a:pPr>
            <a:r>
              <a:rPr lang="en-GB" dirty="0"/>
              <a:t> Never work ahead of the support.</a:t>
            </a:r>
          </a:p>
          <a:p>
            <a:pPr eaLnBrk="1" hangingPunct="1">
              <a:buClr>
                <a:srgbClr val="0077E3"/>
              </a:buClr>
              <a:buFont typeface="Arial" pitchFamily="34" charset="0"/>
              <a:buChar char="•"/>
              <a:defRPr/>
            </a:pPr>
            <a:r>
              <a:rPr lang="en-GB" dirty="0"/>
              <a:t> Remember that even work in shallow trenches can be dangerous. You may need to provide support if the work involves bending or kneeling in the trench.</a:t>
            </a:r>
            <a:endParaRPr lang="en-US" dirty="0"/>
          </a:p>
        </p:txBody>
      </p:sp>
    </p:spTree>
    <p:extLst>
      <p:ext uri="{BB962C8B-B14F-4D97-AF65-F5344CB8AC3E}">
        <p14:creationId xmlns:p14="http://schemas.microsoft.com/office/powerpoint/2010/main" val="1491687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5">
            <a:extLst>
              <a:ext uri="{FF2B5EF4-FFF2-40B4-BE49-F238E27FC236}">
                <a16:creationId xmlns:a16="http://schemas.microsoft.com/office/drawing/2014/main" id="{1E1816DB-BF16-7943-A8B7-D8193E7466A2}"/>
              </a:ext>
            </a:extLst>
          </p:cNvPr>
          <p:cNvSpPr>
            <a:spLocks noGrp="1" noChangeArrowheads="1"/>
          </p:cNvSpPr>
          <p:nvPr>
            <p:ph type="title"/>
          </p:nvPr>
        </p:nvSpPr>
        <p:spPr>
          <a:xfrm>
            <a:off x="468312" y="712289"/>
            <a:ext cx="8218488" cy="382588"/>
          </a:xfrm>
        </p:spPr>
        <p:txBody>
          <a:bodyPr/>
          <a:lstStyle/>
          <a:p>
            <a:pPr eaLnBrk="1" hangingPunct="1"/>
            <a:br>
              <a:rPr lang="en-GB" altLang="en-US" dirty="0"/>
            </a:br>
            <a:r>
              <a:rPr lang="en-GB" altLang="en-US" dirty="0"/>
              <a:t>Materials falling into excavations</a:t>
            </a:r>
            <a:br>
              <a:rPr lang="en-GB" altLang="en-US" dirty="0"/>
            </a:br>
            <a:endParaRPr lang="en-US" altLang="en-US" dirty="0"/>
          </a:p>
        </p:txBody>
      </p:sp>
      <p:sp>
        <p:nvSpPr>
          <p:cNvPr id="11267" name="Rectangle 6">
            <a:extLst>
              <a:ext uri="{FF2B5EF4-FFF2-40B4-BE49-F238E27FC236}">
                <a16:creationId xmlns:a16="http://schemas.microsoft.com/office/drawing/2014/main" id="{A5CF46A1-A0B7-8944-93D7-E7CC6881C8CF}"/>
              </a:ext>
            </a:extLst>
          </p:cNvPr>
          <p:cNvSpPr>
            <a:spLocks noGrp="1" noChangeArrowheads="1"/>
          </p:cNvSpPr>
          <p:nvPr>
            <p:ph type="body" idx="1"/>
          </p:nvPr>
        </p:nvSpPr>
        <p:spPr>
          <a:xfrm>
            <a:off x="457200" y="1512000"/>
            <a:ext cx="8141368" cy="4248000"/>
          </a:xfrm>
        </p:spPr>
        <p:txBody>
          <a:bodyPr/>
          <a:lstStyle/>
          <a:p>
            <a:pPr marL="0" indent="0" eaLnBrk="1" hangingPunct="1">
              <a:buFontTx/>
              <a:buNone/>
            </a:pPr>
            <a:endParaRPr lang="en-GB" altLang="en-US" sz="2400" dirty="0"/>
          </a:p>
          <a:p>
            <a:pPr marL="0" indent="0" eaLnBrk="1" hangingPunct="1">
              <a:buFontTx/>
              <a:buNone/>
            </a:pPr>
            <a:r>
              <a:rPr lang="en-GB" altLang="en-US" dirty="0"/>
              <a:t>Do not store spoil or other materials close to the sides of excavations. The spoil may fall into the excavation and any extra loading will make the sides more likely to collapse.</a:t>
            </a:r>
          </a:p>
          <a:p>
            <a:pPr marL="0" indent="0" eaLnBrk="1" hangingPunct="1">
              <a:buFontTx/>
              <a:buNone/>
            </a:pPr>
            <a:r>
              <a:rPr lang="en-GB" altLang="en-US" dirty="0"/>
              <a:t> Make sure that the edges of the excavation are protected against falling materials. Provide toe boards where necessary.</a:t>
            </a:r>
          </a:p>
          <a:p>
            <a:pPr marL="0" indent="0" eaLnBrk="1" hangingPunct="1">
              <a:buFontTx/>
              <a:buNone/>
            </a:pPr>
            <a:r>
              <a:rPr lang="en-GB" altLang="en-US" dirty="0"/>
              <a:t> Wear a hard hat when working in excavations.</a:t>
            </a:r>
            <a:endParaRPr lang="en-US" altLang="en-US" dirty="0"/>
          </a:p>
        </p:txBody>
      </p:sp>
    </p:spTree>
    <p:extLst>
      <p:ext uri="{BB962C8B-B14F-4D97-AF65-F5344CB8AC3E}">
        <p14:creationId xmlns:p14="http://schemas.microsoft.com/office/powerpoint/2010/main" val="4204587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a:extLst>
              <a:ext uri="{FF2B5EF4-FFF2-40B4-BE49-F238E27FC236}">
                <a16:creationId xmlns:a16="http://schemas.microsoft.com/office/drawing/2014/main" id="{5C2FA645-52F9-CE43-AB87-E579318B82AA}"/>
              </a:ext>
            </a:extLst>
          </p:cNvPr>
          <p:cNvSpPr>
            <a:spLocks noGrp="1" noChangeArrowheads="1"/>
          </p:cNvSpPr>
          <p:nvPr>
            <p:ph type="title"/>
          </p:nvPr>
        </p:nvSpPr>
        <p:spPr>
          <a:xfrm>
            <a:off x="493820" y="404664"/>
            <a:ext cx="8218488" cy="382588"/>
          </a:xfrm>
        </p:spPr>
        <p:txBody>
          <a:bodyPr/>
          <a:lstStyle/>
          <a:p>
            <a:pPr eaLnBrk="1" hangingPunct="1"/>
            <a:br>
              <a:rPr lang="en-GB" altLang="en-US" sz="3600" dirty="0"/>
            </a:br>
            <a:r>
              <a:rPr lang="en-GB" altLang="en-US" dirty="0"/>
              <a:t>People and vehicles falling into </a:t>
            </a:r>
            <a:br>
              <a:rPr lang="en-GB" altLang="en-US" dirty="0"/>
            </a:br>
            <a:r>
              <a:rPr lang="en-GB" altLang="en-US" dirty="0"/>
              <a:t>excavations</a:t>
            </a:r>
            <a:br>
              <a:rPr lang="en-GB" altLang="en-US" sz="3600" dirty="0"/>
            </a:br>
            <a:endParaRPr lang="en-US" altLang="en-US" dirty="0"/>
          </a:p>
        </p:txBody>
      </p:sp>
      <p:sp>
        <p:nvSpPr>
          <p:cNvPr id="12291" name="Rectangle 6">
            <a:extLst>
              <a:ext uri="{FF2B5EF4-FFF2-40B4-BE49-F238E27FC236}">
                <a16:creationId xmlns:a16="http://schemas.microsoft.com/office/drawing/2014/main" id="{05785867-A084-C645-B556-E98E2B34C16B}"/>
              </a:ext>
            </a:extLst>
          </p:cNvPr>
          <p:cNvSpPr>
            <a:spLocks noGrp="1" noChangeArrowheads="1"/>
          </p:cNvSpPr>
          <p:nvPr>
            <p:ph type="body" idx="1"/>
          </p:nvPr>
        </p:nvSpPr>
        <p:spPr/>
        <p:txBody>
          <a:bodyPr/>
          <a:lstStyle/>
          <a:p>
            <a:pPr marL="0" indent="0" eaLnBrk="1" hangingPunct="1">
              <a:buFontTx/>
              <a:buNone/>
            </a:pPr>
            <a:endParaRPr lang="en-GB" altLang="en-US" sz="2400" dirty="0"/>
          </a:p>
          <a:p>
            <a:pPr marL="0" indent="0" eaLnBrk="1" hangingPunct="1">
              <a:buFontTx/>
              <a:buNone/>
            </a:pPr>
            <a:r>
              <a:rPr lang="en-GB" altLang="en-US" dirty="0"/>
              <a:t>Take steps to prevent people falling into excavations. If the excavation is 2m or more deep, or 1m where water is likely to collect, provide substantial barriers.</a:t>
            </a:r>
          </a:p>
          <a:p>
            <a:pPr marL="0" indent="0" eaLnBrk="1" hangingPunct="1">
              <a:buFontTx/>
              <a:buNone/>
            </a:pPr>
            <a:r>
              <a:rPr lang="en-GB" altLang="en-US" dirty="0"/>
              <a:t>Where vehicles have to tip material into excavations, use stop blocks to prevent them from over-running.</a:t>
            </a:r>
          </a:p>
          <a:p>
            <a:pPr marL="0" indent="0" eaLnBrk="1" hangingPunct="1">
              <a:buFontTx/>
              <a:buNone/>
            </a:pPr>
            <a:r>
              <a:rPr lang="en-GB" altLang="en-US" dirty="0"/>
              <a:t>Remember that the sides of the excavation may need extra support.</a:t>
            </a:r>
          </a:p>
          <a:p>
            <a:pPr marL="0" indent="0" eaLnBrk="1" hangingPunct="1">
              <a:buFontTx/>
              <a:buNone/>
            </a:pPr>
            <a:r>
              <a:rPr lang="en-GB" altLang="en-US" sz="1800" dirty="0">
                <a:hlinkClick r:id="rId2"/>
              </a:rPr>
              <a:t>www.youtube.com/watch?v=EIthR6akGtw&amp;list=PL079B0FC4AD2A0887</a:t>
            </a:r>
            <a:endParaRPr lang="en-GB" altLang="en-US" sz="1800" dirty="0"/>
          </a:p>
          <a:p>
            <a:pPr marL="0" indent="0" eaLnBrk="1" hangingPunct="1">
              <a:buFontTx/>
              <a:buNone/>
            </a:pPr>
            <a:endParaRPr lang="en-GB" altLang="en-US" sz="2400" dirty="0"/>
          </a:p>
        </p:txBody>
      </p:sp>
      <p:sp>
        <p:nvSpPr>
          <p:cNvPr id="5" name="Rounded Rectangle 4">
            <a:extLst>
              <a:ext uri="{FF2B5EF4-FFF2-40B4-BE49-F238E27FC236}">
                <a16:creationId xmlns:a16="http://schemas.microsoft.com/office/drawing/2014/main" id="{8FE81A14-9012-1B43-ACAC-CC8ED9086BF7}"/>
              </a:ext>
            </a:extLst>
          </p:cNvPr>
          <p:cNvSpPr/>
          <p:nvPr/>
        </p:nvSpPr>
        <p:spPr>
          <a:xfrm>
            <a:off x="3707904" y="4938012"/>
            <a:ext cx="1441450" cy="407988"/>
          </a:xfrm>
          <a:prstGeom prst="roundRect">
            <a:avLst/>
          </a:prstGeom>
          <a:solidFill>
            <a:srgbClr val="0077E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t>Link to Web</a:t>
            </a:r>
          </a:p>
        </p:txBody>
      </p:sp>
    </p:spTree>
    <p:extLst>
      <p:ext uri="{BB962C8B-B14F-4D97-AF65-F5344CB8AC3E}">
        <p14:creationId xmlns:p14="http://schemas.microsoft.com/office/powerpoint/2010/main" val="4180603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a:extLst>
              <a:ext uri="{FF2B5EF4-FFF2-40B4-BE49-F238E27FC236}">
                <a16:creationId xmlns:a16="http://schemas.microsoft.com/office/drawing/2014/main" id="{9207B3B5-4314-D845-8CE4-CD0E6AC3BAFB}"/>
              </a:ext>
            </a:extLst>
          </p:cNvPr>
          <p:cNvSpPr>
            <a:spLocks noGrp="1" noChangeArrowheads="1"/>
          </p:cNvSpPr>
          <p:nvPr>
            <p:ph type="title"/>
          </p:nvPr>
        </p:nvSpPr>
        <p:spPr/>
        <p:txBody>
          <a:bodyPr/>
          <a:lstStyle/>
          <a:p>
            <a:pPr eaLnBrk="1" hangingPunct="1"/>
            <a:r>
              <a:rPr lang="en-GB" altLang="en-US"/>
              <a:t>Avoiding underground services</a:t>
            </a:r>
            <a:endParaRPr lang="en-US" altLang="en-US"/>
          </a:p>
        </p:txBody>
      </p:sp>
      <p:sp>
        <p:nvSpPr>
          <p:cNvPr id="13315" name="Rectangle 6">
            <a:extLst>
              <a:ext uri="{FF2B5EF4-FFF2-40B4-BE49-F238E27FC236}">
                <a16:creationId xmlns:a16="http://schemas.microsoft.com/office/drawing/2014/main" id="{9D7C993B-D5D2-6841-A4BE-9328C71B6251}"/>
              </a:ext>
            </a:extLst>
          </p:cNvPr>
          <p:cNvSpPr>
            <a:spLocks noGrp="1" noChangeArrowheads="1"/>
          </p:cNvSpPr>
          <p:nvPr>
            <p:ph type="body" idx="1"/>
          </p:nvPr>
        </p:nvSpPr>
        <p:spPr>
          <a:xfrm>
            <a:off x="457200" y="1512000"/>
            <a:ext cx="7643192" cy="4248000"/>
          </a:xfrm>
        </p:spPr>
        <p:txBody>
          <a:bodyPr/>
          <a:lstStyle/>
          <a:p>
            <a:pPr marL="0" indent="0" eaLnBrk="1" hangingPunct="1">
              <a:buFontTx/>
              <a:buNone/>
            </a:pPr>
            <a:endParaRPr lang="en-GB" altLang="en-US" sz="1800" dirty="0"/>
          </a:p>
          <a:p>
            <a:pPr marL="0" indent="0" eaLnBrk="1" hangingPunct="1">
              <a:buFontTx/>
              <a:buNone/>
            </a:pPr>
            <a:r>
              <a:rPr lang="en-GB" altLang="en-US" dirty="0"/>
              <a:t>Your supervisor should always aim to minimise the possibility of risk to anyone who is involved in work that exposes them to contact with underground services.</a:t>
            </a:r>
          </a:p>
          <a:p>
            <a:pPr marL="0" indent="0" eaLnBrk="1" hangingPunct="1">
              <a:buFontTx/>
              <a:buNone/>
            </a:pPr>
            <a:endParaRPr lang="en-GB" altLang="en-US" dirty="0"/>
          </a:p>
          <a:p>
            <a:pPr marL="0" indent="0" eaLnBrk="1" hangingPunct="1">
              <a:buFontTx/>
              <a:buNone/>
            </a:pPr>
            <a:r>
              <a:rPr lang="en-GB" altLang="en-US" dirty="0"/>
              <a:t>When excavating, you should always follow a safe system of work that is based on obtaining as much information as possible about buried services before excavation work begins. You should use that information to ensure the work is carried out safely.</a:t>
            </a:r>
            <a:endParaRPr lang="en-US" altLang="en-US" dirty="0"/>
          </a:p>
        </p:txBody>
      </p:sp>
    </p:spTree>
    <p:extLst>
      <p:ext uri="{BB962C8B-B14F-4D97-AF65-F5344CB8AC3E}">
        <p14:creationId xmlns:p14="http://schemas.microsoft.com/office/powerpoint/2010/main" val="26469674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1086</TotalTime>
  <Words>1231</Words>
  <Application>Microsoft Office PowerPoint</Application>
  <PresentationFormat>On-screen Show (4:3)</PresentationFormat>
  <Paragraphs>112</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Comic Sans MS</vt:lpstr>
      <vt:lpstr>Lucida Grande</vt:lpstr>
      <vt:lpstr>Times New Roman</vt:lpstr>
      <vt:lpstr>Default Design</vt:lpstr>
      <vt:lpstr>PowerPoint 5: Drainage preparation and safety</vt:lpstr>
      <vt:lpstr>Trench excavation</vt:lpstr>
      <vt:lpstr>Excavation</vt:lpstr>
      <vt:lpstr> Planning </vt:lpstr>
      <vt:lpstr>Planning</vt:lpstr>
      <vt:lpstr> Excavation collapse </vt:lpstr>
      <vt:lpstr> Materials falling into excavations </vt:lpstr>
      <vt:lpstr> People and vehicles falling into  excavations </vt:lpstr>
      <vt:lpstr>Avoiding underground services</vt:lpstr>
      <vt:lpstr> Safe system of work </vt:lpstr>
      <vt:lpstr> Safe digging practices </vt:lpstr>
      <vt:lpstr> Safe digging practices </vt:lpstr>
      <vt:lpstr>Avoiding underground services</vt:lpstr>
      <vt:lpstr>Recommended depths of services</vt:lpstr>
      <vt:lpstr>Electricity</vt:lpstr>
      <vt:lpstr> Gas </vt:lpstr>
      <vt:lpstr> Water </vt:lpstr>
      <vt:lpstr>Street lighting</vt:lpstr>
      <vt:lpstr>Cable television and BT</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148</cp:revision>
  <dcterms:created xsi:type="dcterms:W3CDTF">2013-05-28T00:38:54Z</dcterms:created>
  <dcterms:modified xsi:type="dcterms:W3CDTF">2021-03-26T10:33:44Z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