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2"/>
  </p:notesMasterIdLst>
  <p:handoutMasterIdLst>
    <p:handoutMasterId r:id="rId23"/>
  </p:handoutMasterIdLst>
  <p:sldIdLst>
    <p:sldId id="256" r:id="rId5"/>
    <p:sldId id="272" r:id="rId6"/>
    <p:sldId id="294" r:id="rId7"/>
    <p:sldId id="356" r:id="rId8"/>
    <p:sldId id="295" r:id="rId9"/>
    <p:sldId id="259" r:id="rId10"/>
    <p:sldId id="260" r:id="rId11"/>
    <p:sldId id="358" r:id="rId12"/>
    <p:sldId id="271" r:id="rId13"/>
    <p:sldId id="297" r:id="rId14"/>
    <p:sldId id="305" r:id="rId15"/>
    <p:sldId id="301" r:id="rId16"/>
    <p:sldId id="299" r:id="rId17"/>
    <p:sldId id="303" r:id="rId18"/>
    <p:sldId id="296" r:id="rId19"/>
    <p:sldId id="360" r:id="rId20"/>
    <p:sldId id="267" r:id="rId21"/>
  </p:sldIdLst>
  <p:sldSz cx="9144000" cy="6858000" type="screen4x3"/>
  <p:notesSz cx="6858000" cy="9144000"/>
  <p:custDataLst>
    <p:tags r:id="rId2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3D4C84-8DC6-054F-A66E-DAFA63ECE1C5}" v="125" dt="2020-08-14T18:47:35.1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588"/>
    <p:restoredTop sz="93172" autoAdjust="0"/>
  </p:normalViewPr>
  <p:slideViewPr>
    <p:cSldViewPr showGuides="1">
      <p:cViewPr>
        <p:scale>
          <a:sx n="60" d="100"/>
          <a:sy n="60" d="100"/>
        </p:scale>
        <p:origin x="1044" y="-9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9BBD342C-B68E-2247-B498-9716630E6784}"/>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A33CCAD6-EEB8-AA48-8D1B-74662E3D464B}" type="slidenum">
              <a:rPr lang="en-GB" altLang="en-US" sz="1200"/>
              <a:pPr eaLnBrk="1" hangingPunct="1"/>
              <a:t>3</a:t>
            </a:fld>
            <a:endParaRPr lang="en-GB" altLang="en-US" sz="1200"/>
          </a:p>
        </p:txBody>
      </p:sp>
      <p:sp>
        <p:nvSpPr>
          <p:cNvPr id="26627" name="Rectangle 2">
            <a:extLst>
              <a:ext uri="{FF2B5EF4-FFF2-40B4-BE49-F238E27FC236}">
                <a16:creationId xmlns:a16="http://schemas.microsoft.com/office/drawing/2014/main" id="{7551406B-CE32-4746-9203-693E8B04F76D}"/>
              </a:ext>
            </a:extLst>
          </p:cNvPr>
          <p:cNvSpPr>
            <a:spLocks noGrp="1" noRot="1" noChangeAspect="1" noChangeArrowheads="1" noTextEdit="1"/>
          </p:cNvSpPr>
          <p:nvPr>
            <p:ph type="sldImg"/>
          </p:nvPr>
        </p:nvSpPr>
        <p:spPr>
          <a:ln/>
        </p:spPr>
      </p:sp>
      <p:sp>
        <p:nvSpPr>
          <p:cNvPr id="26628" name="Rectangle 3">
            <a:extLst>
              <a:ext uri="{FF2B5EF4-FFF2-40B4-BE49-F238E27FC236}">
                <a16:creationId xmlns:a16="http://schemas.microsoft.com/office/drawing/2014/main" id="{18A59CE9-77F7-014E-AB50-8D1A476EFE89}"/>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578667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9451FAF4-A919-9A4A-AE87-8ECAED815EC5}"/>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8FEB290B-F880-A441-B4B0-B398D5B893C0}" type="slidenum">
              <a:rPr lang="en-GB" altLang="en-US" sz="1200"/>
              <a:pPr eaLnBrk="1" hangingPunct="1"/>
              <a:t>12</a:t>
            </a:fld>
            <a:endParaRPr lang="en-GB" altLang="en-US" sz="1200"/>
          </a:p>
        </p:txBody>
      </p:sp>
      <p:sp>
        <p:nvSpPr>
          <p:cNvPr id="37891" name="Rectangle 2">
            <a:extLst>
              <a:ext uri="{FF2B5EF4-FFF2-40B4-BE49-F238E27FC236}">
                <a16:creationId xmlns:a16="http://schemas.microsoft.com/office/drawing/2014/main" id="{B730FA4B-A7C0-004A-8EB5-A3BADC980D1D}"/>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87999517-A0A0-5C4F-B60D-2F837AA44EAC}"/>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465740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5AC4E07E-72B9-9048-91C1-2BADB7B0DABF}"/>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F341D42E-39A3-4647-AD58-02C6E5CF40EC}" type="slidenum">
              <a:rPr lang="en-GB" altLang="en-US" sz="1200"/>
              <a:pPr eaLnBrk="1" hangingPunct="1"/>
              <a:t>13</a:t>
            </a:fld>
            <a:endParaRPr lang="en-GB" altLang="en-US" sz="1200"/>
          </a:p>
        </p:txBody>
      </p:sp>
      <p:sp>
        <p:nvSpPr>
          <p:cNvPr id="38915" name="Rectangle 2">
            <a:extLst>
              <a:ext uri="{FF2B5EF4-FFF2-40B4-BE49-F238E27FC236}">
                <a16:creationId xmlns:a16="http://schemas.microsoft.com/office/drawing/2014/main" id="{A0379147-FD8C-FD40-B409-91C60AC7D16B}"/>
              </a:ext>
            </a:extLst>
          </p:cNvPr>
          <p:cNvSpPr>
            <a:spLocks noGrp="1" noRot="1" noChangeAspect="1" noChangeArrowheads="1" noTextEdit="1"/>
          </p:cNvSpPr>
          <p:nvPr>
            <p:ph type="sldImg"/>
          </p:nvPr>
        </p:nvSpPr>
        <p:spPr>
          <a:ln/>
        </p:spPr>
      </p:sp>
      <p:sp>
        <p:nvSpPr>
          <p:cNvPr id="38916" name="Rectangle 3">
            <a:extLst>
              <a:ext uri="{FF2B5EF4-FFF2-40B4-BE49-F238E27FC236}">
                <a16:creationId xmlns:a16="http://schemas.microsoft.com/office/drawing/2014/main" id="{ED2549F4-3324-A345-BF8B-A99EC42668F6}"/>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741280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DEA4A657-85E3-984C-B188-A781C54F37C3}"/>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A82D64FC-F43A-0C44-873B-63FE79167623}" type="slidenum">
              <a:rPr lang="en-GB" altLang="en-US" sz="1200"/>
              <a:pPr eaLnBrk="1" hangingPunct="1"/>
              <a:t>14</a:t>
            </a:fld>
            <a:endParaRPr lang="en-GB" altLang="en-US" sz="1200"/>
          </a:p>
        </p:txBody>
      </p:sp>
      <p:sp>
        <p:nvSpPr>
          <p:cNvPr id="40963" name="Rectangle 2">
            <a:extLst>
              <a:ext uri="{FF2B5EF4-FFF2-40B4-BE49-F238E27FC236}">
                <a16:creationId xmlns:a16="http://schemas.microsoft.com/office/drawing/2014/main" id="{6F41E8E9-5B52-E14A-A2D7-4EB6CC97291C}"/>
              </a:ext>
            </a:extLst>
          </p:cNvPr>
          <p:cNvSpPr>
            <a:spLocks noGrp="1" noRot="1" noChangeAspect="1" noChangeArrowheads="1" noTextEdit="1"/>
          </p:cNvSpPr>
          <p:nvPr>
            <p:ph type="sldImg"/>
          </p:nvPr>
        </p:nvSpPr>
        <p:spPr>
          <a:ln/>
        </p:spPr>
      </p:sp>
      <p:sp>
        <p:nvSpPr>
          <p:cNvPr id="40964" name="Rectangle 3">
            <a:extLst>
              <a:ext uri="{FF2B5EF4-FFF2-40B4-BE49-F238E27FC236}">
                <a16:creationId xmlns:a16="http://schemas.microsoft.com/office/drawing/2014/main" id="{CFEDB250-C15A-DB40-B547-781784602625}"/>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0415537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73032AE8-0C7C-644B-B96E-40A84A84B96D}"/>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4E63CCDC-2CBB-2B4F-9184-10F4C9485E77}" type="slidenum">
              <a:rPr lang="en-GB" altLang="en-US" sz="1200"/>
              <a:pPr eaLnBrk="1" hangingPunct="1"/>
              <a:t>15</a:t>
            </a:fld>
            <a:endParaRPr lang="en-GB" altLang="en-US" sz="1200"/>
          </a:p>
        </p:txBody>
      </p:sp>
      <p:sp>
        <p:nvSpPr>
          <p:cNvPr id="41987" name="Rectangle 2">
            <a:extLst>
              <a:ext uri="{FF2B5EF4-FFF2-40B4-BE49-F238E27FC236}">
                <a16:creationId xmlns:a16="http://schemas.microsoft.com/office/drawing/2014/main" id="{F16B92CD-B2F0-C348-AD02-2E6AE27E8B17}"/>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5F3258F5-7613-D047-A46F-A95F23998B53}"/>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862994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59B2EBF2-8E3A-E84C-9249-663798DB46F4}"/>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03E3CE31-1372-EB4E-AE37-A01CBCD4191E}" type="slidenum">
              <a:rPr lang="en-GB" altLang="en-US" sz="1200"/>
              <a:pPr eaLnBrk="1" hangingPunct="1"/>
              <a:t>16</a:t>
            </a:fld>
            <a:endParaRPr lang="en-GB" altLang="en-US" sz="1200"/>
          </a:p>
        </p:txBody>
      </p:sp>
      <p:sp>
        <p:nvSpPr>
          <p:cNvPr id="44035" name="Rectangle 2">
            <a:extLst>
              <a:ext uri="{FF2B5EF4-FFF2-40B4-BE49-F238E27FC236}">
                <a16:creationId xmlns:a16="http://schemas.microsoft.com/office/drawing/2014/main" id="{EDC56320-6012-8D48-9DE6-29810173D800}"/>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12F8CD62-748C-4C4D-9B9E-728ADC3E7B45}"/>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96879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840891B5-A527-9E4B-B4E2-115B12B13C3B}"/>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D4616BCC-96BC-EA44-8879-5510D8A1C367}" type="slidenum">
              <a:rPr lang="en-GB" altLang="en-US" sz="1200"/>
              <a:pPr eaLnBrk="1" hangingPunct="1"/>
              <a:t>4</a:t>
            </a:fld>
            <a:endParaRPr lang="en-GB" altLang="en-US" sz="1200"/>
          </a:p>
        </p:txBody>
      </p:sp>
      <p:sp>
        <p:nvSpPr>
          <p:cNvPr id="27651" name="Rectangle 2">
            <a:extLst>
              <a:ext uri="{FF2B5EF4-FFF2-40B4-BE49-F238E27FC236}">
                <a16:creationId xmlns:a16="http://schemas.microsoft.com/office/drawing/2014/main" id="{09509904-79A6-3540-85FF-16FECA0C6C80}"/>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ACF3B9EA-5392-AC41-9B04-20B50DADE417}"/>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86280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81B356EB-DC0F-A046-9F07-2314CF7721F1}"/>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A851C5E5-A3CA-FD4B-BDCF-8C3C8B354B1A}" type="slidenum">
              <a:rPr lang="en-GB" altLang="en-US" sz="1200"/>
              <a:pPr eaLnBrk="1" hangingPunct="1"/>
              <a:t>5</a:t>
            </a:fld>
            <a:endParaRPr lang="en-GB" altLang="en-US" sz="1200"/>
          </a:p>
        </p:txBody>
      </p:sp>
      <p:sp>
        <p:nvSpPr>
          <p:cNvPr id="28675" name="Rectangle 2">
            <a:extLst>
              <a:ext uri="{FF2B5EF4-FFF2-40B4-BE49-F238E27FC236}">
                <a16:creationId xmlns:a16="http://schemas.microsoft.com/office/drawing/2014/main" id="{097299FC-DFD6-8140-BE0D-4AD0CB23B98F}"/>
              </a:ext>
            </a:extLst>
          </p:cNvPr>
          <p:cNvSpPr>
            <a:spLocks noGrp="1" noRot="1" noChangeAspect="1" noChangeArrowheads="1" noTextEdit="1"/>
          </p:cNvSpPr>
          <p:nvPr>
            <p:ph type="sldImg"/>
          </p:nvPr>
        </p:nvSpPr>
        <p:spPr>
          <a:ln/>
        </p:spPr>
      </p:sp>
      <p:sp>
        <p:nvSpPr>
          <p:cNvPr id="28676" name="Rectangle 3">
            <a:extLst>
              <a:ext uri="{FF2B5EF4-FFF2-40B4-BE49-F238E27FC236}">
                <a16:creationId xmlns:a16="http://schemas.microsoft.com/office/drawing/2014/main" id="{CA4C285A-D7F3-E945-A847-41490F8A9DA0}"/>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628968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EE949F3E-AD55-1F44-911A-C8F6C82327D9}"/>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659FA835-4650-7940-8D37-C8E4958146DA}" type="slidenum">
              <a:rPr lang="en-GB" altLang="en-US" sz="1200"/>
              <a:pPr eaLnBrk="1" hangingPunct="1"/>
              <a:t>6</a:t>
            </a:fld>
            <a:endParaRPr lang="en-GB" altLang="en-US" sz="1200"/>
          </a:p>
        </p:txBody>
      </p:sp>
      <p:sp>
        <p:nvSpPr>
          <p:cNvPr id="30723" name="Rectangle 2">
            <a:extLst>
              <a:ext uri="{FF2B5EF4-FFF2-40B4-BE49-F238E27FC236}">
                <a16:creationId xmlns:a16="http://schemas.microsoft.com/office/drawing/2014/main" id="{215AD8A2-3339-D04D-A5CF-1C1696F1AC49}"/>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2EE00F1B-9418-BD4C-A31F-AD6B59027C8C}"/>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741652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4CD0E473-690E-ED41-979B-73F7BDDB6B58}"/>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85FC8114-F548-4345-9912-5F31296A6F57}" type="slidenum">
              <a:rPr lang="en-GB" altLang="en-US" sz="1200"/>
              <a:pPr eaLnBrk="1" hangingPunct="1"/>
              <a:t>7</a:t>
            </a:fld>
            <a:endParaRPr lang="en-GB" altLang="en-US" sz="1200"/>
          </a:p>
        </p:txBody>
      </p:sp>
      <p:sp>
        <p:nvSpPr>
          <p:cNvPr id="31747" name="Rectangle 2">
            <a:extLst>
              <a:ext uri="{FF2B5EF4-FFF2-40B4-BE49-F238E27FC236}">
                <a16:creationId xmlns:a16="http://schemas.microsoft.com/office/drawing/2014/main" id="{E1116C41-EADE-464F-B77B-A5DBB3A91D08}"/>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D527BAD9-F5D4-F044-9AE3-873B844AA3CA}"/>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467904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676E72DB-3C56-C94E-9701-BB2CA0FF6BF5}"/>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5DD95989-BD33-8441-822F-ABC7F6DF7B0F}" type="slidenum">
              <a:rPr lang="en-GB" altLang="en-US" sz="1200"/>
              <a:pPr eaLnBrk="1" hangingPunct="1"/>
              <a:t>8</a:t>
            </a:fld>
            <a:endParaRPr lang="en-GB" altLang="en-US" sz="1200"/>
          </a:p>
        </p:txBody>
      </p:sp>
      <p:sp>
        <p:nvSpPr>
          <p:cNvPr id="32771" name="Rectangle 2">
            <a:extLst>
              <a:ext uri="{FF2B5EF4-FFF2-40B4-BE49-F238E27FC236}">
                <a16:creationId xmlns:a16="http://schemas.microsoft.com/office/drawing/2014/main" id="{118DE8CD-0CE2-944D-AC89-1F39AB35E452}"/>
              </a:ext>
            </a:extLst>
          </p:cNvPr>
          <p:cNvSpPr>
            <a:spLocks noGrp="1" noRot="1" noChangeAspect="1" noChangeArrowheads="1" noTextEdit="1"/>
          </p:cNvSpPr>
          <p:nvPr>
            <p:ph type="sldImg"/>
          </p:nvPr>
        </p:nvSpPr>
        <p:spPr>
          <a:ln/>
        </p:spPr>
      </p:sp>
      <p:sp>
        <p:nvSpPr>
          <p:cNvPr id="32772" name="Rectangle 3">
            <a:extLst>
              <a:ext uri="{FF2B5EF4-FFF2-40B4-BE49-F238E27FC236}">
                <a16:creationId xmlns:a16="http://schemas.microsoft.com/office/drawing/2014/main" id="{36EAB8CC-047F-7C46-BF25-62B305260BA1}"/>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23837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C6B259C5-82AD-2B43-972B-F51CABADFF08}"/>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45AD6C4B-8E44-E244-AB4B-DCF5355E7649}" type="slidenum">
              <a:rPr lang="en-GB" altLang="en-US" sz="1200"/>
              <a:pPr eaLnBrk="1" hangingPunct="1"/>
              <a:t>9</a:t>
            </a:fld>
            <a:endParaRPr lang="en-GB" altLang="en-US" sz="1200"/>
          </a:p>
        </p:txBody>
      </p:sp>
      <p:sp>
        <p:nvSpPr>
          <p:cNvPr id="33795" name="Rectangle 2">
            <a:extLst>
              <a:ext uri="{FF2B5EF4-FFF2-40B4-BE49-F238E27FC236}">
                <a16:creationId xmlns:a16="http://schemas.microsoft.com/office/drawing/2014/main" id="{BD749AF6-069F-7148-AF1C-FBDD35D1DF86}"/>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807B90D0-064F-6C4C-9BDC-F975C8917950}"/>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949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290559B8-7735-AA4B-BD3C-B662FF3E5CD0}"/>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FF78FE86-73AA-CE4F-9185-4F779CFF031E}" type="slidenum">
              <a:rPr lang="en-GB" altLang="en-US" sz="1200"/>
              <a:pPr eaLnBrk="1" hangingPunct="1"/>
              <a:t>10</a:t>
            </a:fld>
            <a:endParaRPr lang="en-GB" altLang="en-US" sz="1200"/>
          </a:p>
        </p:txBody>
      </p:sp>
      <p:sp>
        <p:nvSpPr>
          <p:cNvPr id="35843" name="Rectangle 2">
            <a:extLst>
              <a:ext uri="{FF2B5EF4-FFF2-40B4-BE49-F238E27FC236}">
                <a16:creationId xmlns:a16="http://schemas.microsoft.com/office/drawing/2014/main" id="{BBAA6C70-679A-CA45-834A-2026023CC86B}"/>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FA54F4CA-0A59-1C4A-B965-59859880138D}"/>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479338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D2158E6D-98C4-C942-B1C4-9D6DFEAF74B7}"/>
              </a:ext>
            </a:extLst>
          </p:cNvPr>
          <p:cNvSpPr>
            <a:spLocks noGrp="1" noChangeArrowheads="1"/>
          </p:cNvSpPr>
          <p:nvPr>
            <p:ph type="sldNum" sz="quarter" idx="5"/>
          </p:nvPr>
        </p:nvSpPr>
        <p:spPr>
          <a:noFill/>
        </p:spPr>
        <p:txBody>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fld id="{6F7E996C-6DB0-A440-81A1-B5D6A741D534}" type="slidenum">
              <a:rPr lang="en-GB" altLang="en-US" sz="1200"/>
              <a:pPr eaLnBrk="1" hangingPunct="1"/>
              <a:t>11</a:t>
            </a:fld>
            <a:endParaRPr lang="en-GB" altLang="en-US" sz="1200"/>
          </a:p>
        </p:txBody>
      </p:sp>
      <p:sp>
        <p:nvSpPr>
          <p:cNvPr id="36867" name="Rectangle 2">
            <a:extLst>
              <a:ext uri="{FF2B5EF4-FFF2-40B4-BE49-F238E27FC236}">
                <a16:creationId xmlns:a16="http://schemas.microsoft.com/office/drawing/2014/main" id="{871E0963-BA9D-5146-99B6-AA8D9C427F39}"/>
              </a:ext>
            </a:extLst>
          </p:cNvPr>
          <p:cNvSpPr>
            <a:spLocks noGrp="1" noRot="1" noChangeAspect="1" noChangeArrowheads="1" noTextEdit="1"/>
          </p:cNvSpPr>
          <p:nvPr>
            <p:ph type="sldImg"/>
          </p:nvPr>
        </p:nvSpPr>
        <p:spPr>
          <a:ln/>
        </p:spPr>
      </p:sp>
      <p:sp>
        <p:nvSpPr>
          <p:cNvPr id="36868" name="Rectangle 3">
            <a:extLst>
              <a:ext uri="{FF2B5EF4-FFF2-40B4-BE49-F238E27FC236}">
                <a16:creationId xmlns:a16="http://schemas.microsoft.com/office/drawing/2014/main" id="{A0D8A577-58CE-A34E-AEE4-E298681F6AC6}"/>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451553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BA2C5C1B-3C06-1549-A1C8-3EA91386FB40}"/>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CBB906C4-3FDA-BA4C-881B-D8140F3F493F}"/>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677F977E-CF2E-8444-B42C-C66334A1DA89}"/>
              </a:ext>
            </a:extLst>
          </p:cNvPr>
          <p:cNvSpPr>
            <a:spLocks noGrp="1" noChangeArrowheads="1"/>
          </p:cNvSpPr>
          <p:nvPr>
            <p:ph type="sldNum" sz="quarter" idx="12"/>
          </p:nvPr>
        </p:nvSpPr>
        <p:spPr>
          <a:ln/>
        </p:spPr>
        <p:txBody>
          <a:bodyPr/>
          <a:lstStyle>
            <a:lvl1pPr>
              <a:defRPr/>
            </a:lvl1pPr>
          </a:lstStyle>
          <a:p>
            <a:fld id="{DE20CF74-BAF4-A94F-BDA0-47EBCDFA6332}" type="slidenum">
              <a:rPr lang="en-GB" altLang="en-US"/>
              <a:pPr/>
              <a:t>‹#›</a:t>
            </a:fld>
            <a:endParaRPr lang="en-GB" altLang="en-US"/>
          </a:p>
        </p:txBody>
      </p:sp>
    </p:spTree>
    <p:extLst>
      <p:ext uri="{BB962C8B-B14F-4D97-AF65-F5344CB8AC3E}">
        <p14:creationId xmlns:p14="http://schemas.microsoft.com/office/powerpoint/2010/main" val="14219939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solidFill>
                  <a:srgbClr val="000000"/>
                </a:solidFill>
                <a:latin typeface="Arial" panose="020B0604020202020204" pitchFamily="34" charset="0"/>
                <a:ea typeface="Cambria" panose="02040503050406030204" pitchFamily="18" charset="0"/>
                <a:cs typeface="Times New Roman" panose="02020603050405020304" pitchFamily="18" charset="0"/>
              </a:rPr>
              <a:t>Unit 112: Construction operations and civil engineering operations</a:t>
            </a:r>
            <a:r>
              <a:rPr lang="en-GB" sz="2400" b="1" dirty="0"/>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en-GB" dirty="0">
                <a:ea typeface="ＭＳ Ｐゴシック" pitchFamily="-105" charset="-128"/>
                <a:cs typeface="ＭＳ Ｐゴシック" pitchFamily="-105" charset="-128"/>
              </a:rPr>
              <a:t>PowerPoint 3: Site protection boundaries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E7D69C91-7910-C948-AB8B-B18D785B1F00}"/>
              </a:ext>
            </a:extLst>
          </p:cNvPr>
          <p:cNvSpPr>
            <a:spLocks noGrp="1" noChangeArrowheads="1"/>
          </p:cNvSpPr>
          <p:nvPr>
            <p:ph type="title"/>
          </p:nvPr>
        </p:nvSpPr>
        <p:spPr/>
        <p:txBody>
          <a:bodyPr/>
          <a:lstStyle/>
          <a:p>
            <a:pPr eaLnBrk="1" hangingPunct="1"/>
            <a:r>
              <a:rPr lang="en-US" altLang="en-US" dirty="0"/>
              <a:t>Types of fencing</a:t>
            </a:r>
          </a:p>
        </p:txBody>
      </p:sp>
      <p:pic>
        <p:nvPicPr>
          <p:cNvPr id="2" name="Picture 1">
            <a:extLst>
              <a:ext uri="{FF2B5EF4-FFF2-40B4-BE49-F238E27FC236}">
                <a16:creationId xmlns:a16="http://schemas.microsoft.com/office/drawing/2014/main" id="{690A4BDF-434C-E446-96C5-61C0A59BF67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14217" y="1756361"/>
            <a:ext cx="2887811" cy="3850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037FFA0F-FD91-6247-81F3-7C6E5B3642C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1736036"/>
            <a:ext cx="2887811" cy="3850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3981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D81A464B-FB58-4D44-8EF2-C2121111E77A}"/>
              </a:ext>
            </a:extLst>
          </p:cNvPr>
          <p:cNvSpPr>
            <a:spLocks noGrp="1" noChangeArrowheads="1"/>
          </p:cNvSpPr>
          <p:nvPr>
            <p:ph type="title"/>
          </p:nvPr>
        </p:nvSpPr>
        <p:spPr/>
        <p:txBody>
          <a:bodyPr/>
          <a:lstStyle/>
          <a:p>
            <a:pPr eaLnBrk="1" hangingPunct="1"/>
            <a:r>
              <a:rPr lang="en-US" altLang="en-US"/>
              <a:t>Hoardings</a:t>
            </a:r>
          </a:p>
        </p:txBody>
      </p:sp>
      <p:sp>
        <p:nvSpPr>
          <p:cNvPr id="8200" name="Rectangle 8">
            <a:extLst>
              <a:ext uri="{FF2B5EF4-FFF2-40B4-BE49-F238E27FC236}">
                <a16:creationId xmlns:a16="http://schemas.microsoft.com/office/drawing/2014/main" id="{A3264802-5E5D-DC49-B3B9-0F99CE20FD64}"/>
              </a:ext>
            </a:extLst>
          </p:cNvPr>
          <p:cNvSpPr>
            <a:spLocks noGrp="1" noChangeArrowheads="1"/>
          </p:cNvSpPr>
          <p:nvPr>
            <p:ph type="body" idx="1"/>
          </p:nvPr>
        </p:nvSpPr>
        <p:spPr/>
        <p:txBody>
          <a:bodyPr/>
          <a:lstStyle/>
          <a:p>
            <a:pPr marL="0" indent="0" eaLnBrk="1" hangingPunct="1">
              <a:buFontTx/>
              <a:buNone/>
            </a:pPr>
            <a:endParaRPr lang="en-US" altLang="en-US" sz="2400" dirty="0"/>
          </a:p>
          <a:p>
            <a:pPr marL="0" indent="0" eaLnBrk="1" hangingPunct="1">
              <a:buFontTx/>
              <a:buNone/>
            </a:pPr>
            <a:r>
              <a:rPr lang="en-US" altLang="en-US" dirty="0"/>
              <a:t>The location and type of construction affects the type protection chosen. If the construction project needs to be more secure because of its location, then hoardings will typically be chosen.</a:t>
            </a:r>
          </a:p>
          <a:p>
            <a:pPr marL="0" indent="0" eaLnBrk="1" hangingPunct="1">
              <a:buFontTx/>
              <a:buNone/>
            </a:pPr>
            <a:endParaRPr lang="en-US" altLang="en-US" dirty="0"/>
          </a:p>
          <a:p>
            <a:pPr marL="0" indent="0" eaLnBrk="1" hangingPunct="1">
              <a:buFontTx/>
              <a:buNone/>
            </a:pPr>
            <a:r>
              <a:rPr lang="en-US" altLang="en-US" dirty="0"/>
              <a:t>Hoardings have come a long way from the basic timber construction. </a:t>
            </a:r>
            <a:br>
              <a:rPr lang="en-US" altLang="en-US" dirty="0"/>
            </a:br>
            <a:r>
              <a:rPr lang="en-US" altLang="en-US" dirty="0"/>
              <a:t>It is now common for hoarding to be </a:t>
            </a:r>
            <a:r>
              <a:rPr lang="en-US" altLang="en-US" dirty="0" err="1"/>
              <a:t>colourful</a:t>
            </a:r>
            <a:r>
              <a:rPr lang="en-US" altLang="en-US" dirty="0"/>
              <a:t>, informative, have lighting and include viewing platforms. </a:t>
            </a:r>
          </a:p>
        </p:txBody>
      </p:sp>
    </p:spTree>
    <p:extLst>
      <p:ext uri="{BB962C8B-B14F-4D97-AF65-F5344CB8AC3E}">
        <p14:creationId xmlns:p14="http://schemas.microsoft.com/office/powerpoint/2010/main" val="34530287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00">
                                            <p:txEl>
                                              <p:pRg st="1" end="1"/>
                                            </p:txEl>
                                          </p:spTgt>
                                        </p:tgtEl>
                                        <p:attrNameLst>
                                          <p:attrName>style.visibility</p:attrName>
                                        </p:attrNameLst>
                                      </p:cBhvr>
                                      <p:to>
                                        <p:strVal val="visible"/>
                                      </p:to>
                                    </p:set>
                                    <p:animEffect transition="in" filter="fade">
                                      <p:cBhvr>
                                        <p:cTn id="7" dur="1000"/>
                                        <p:tgtEl>
                                          <p:spTgt spid="8200">
                                            <p:txEl>
                                              <p:pRg st="1" end="1"/>
                                            </p:txEl>
                                          </p:spTgt>
                                        </p:tgtEl>
                                      </p:cBhvr>
                                    </p:animEffect>
                                    <p:anim calcmode="lin" valueType="num">
                                      <p:cBhvr>
                                        <p:cTn id="8" dur="1000" fill="hold"/>
                                        <p:tgtEl>
                                          <p:spTgt spid="8200">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20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200">
                                            <p:txEl>
                                              <p:pRg st="3" end="3"/>
                                            </p:txEl>
                                          </p:spTgt>
                                        </p:tgtEl>
                                        <p:attrNameLst>
                                          <p:attrName>style.visibility</p:attrName>
                                        </p:attrNameLst>
                                      </p:cBhvr>
                                      <p:to>
                                        <p:strVal val="visible"/>
                                      </p:to>
                                    </p:set>
                                    <p:animEffect transition="in" filter="fade">
                                      <p:cBhvr>
                                        <p:cTn id="14" dur="1000"/>
                                        <p:tgtEl>
                                          <p:spTgt spid="8200">
                                            <p:txEl>
                                              <p:pRg st="3" end="3"/>
                                            </p:txEl>
                                          </p:spTgt>
                                        </p:tgtEl>
                                      </p:cBhvr>
                                    </p:animEffect>
                                    <p:anim calcmode="lin" valueType="num">
                                      <p:cBhvr>
                                        <p:cTn id="15" dur="1000" fill="hold"/>
                                        <p:tgtEl>
                                          <p:spTgt spid="8200">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8200">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7775D9BD-70F1-2443-9D83-246378CD78CA}"/>
              </a:ext>
            </a:extLst>
          </p:cNvPr>
          <p:cNvSpPr>
            <a:spLocks noGrp="1" noChangeArrowheads="1"/>
          </p:cNvSpPr>
          <p:nvPr>
            <p:ph type="title"/>
          </p:nvPr>
        </p:nvSpPr>
        <p:spPr/>
        <p:txBody>
          <a:bodyPr/>
          <a:lstStyle/>
          <a:p>
            <a:pPr eaLnBrk="1" hangingPunct="1"/>
            <a:r>
              <a:rPr lang="en-US" altLang="en-US" dirty="0"/>
              <a:t>Types of hoardings</a:t>
            </a:r>
          </a:p>
        </p:txBody>
      </p:sp>
      <p:pic>
        <p:nvPicPr>
          <p:cNvPr id="2" name="Picture 1">
            <a:extLst>
              <a:ext uri="{FF2B5EF4-FFF2-40B4-BE49-F238E27FC236}">
                <a16:creationId xmlns:a16="http://schemas.microsoft.com/office/drawing/2014/main" id="{BA16D269-9CBE-B54E-A629-65770F096C1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916832"/>
            <a:ext cx="5329089" cy="350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40901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675DA2D3-7590-F94C-A1B4-AFB2FB6B98E2}"/>
              </a:ext>
            </a:extLst>
          </p:cNvPr>
          <p:cNvSpPr>
            <a:spLocks noGrp="1" noChangeArrowheads="1"/>
          </p:cNvSpPr>
          <p:nvPr>
            <p:ph type="title"/>
          </p:nvPr>
        </p:nvSpPr>
        <p:spPr/>
        <p:txBody>
          <a:bodyPr/>
          <a:lstStyle/>
          <a:p>
            <a:pPr eaLnBrk="1" hangingPunct="1"/>
            <a:r>
              <a:rPr lang="en-US" altLang="en-US" dirty="0"/>
              <a:t>Types of hoardings</a:t>
            </a:r>
          </a:p>
        </p:txBody>
      </p:sp>
      <p:pic>
        <p:nvPicPr>
          <p:cNvPr id="2" name="Picture 1">
            <a:extLst>
              <a:ext uri="{FF2B5EF4-FFF2-40B4-BE49-F238E27FC236}">
                <a16:creationId xmlns:a16="http://schemas.microsoft.com/office/drawing/2014/main" id="{9B67FF9C-EC8C-1F4D-BB8B-D777D33794A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7663" y="2276475"/>
            <a:ext cx="4224337"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7E2CC4C0-241F-B04B-8C20-F42218C31F5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92675" y="2265363"/>
            <a:ext cx="4068763" cy="305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75187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2A946CD1-359A-2C4A-B980-3F431C09BF69}"/>
              </a:ext>
            </a:extLst>
          </p:cNvPr>
          <p:cNvSpPr>
            <a:spLocks noGrp="1" noChangeArrowheads="1"/>
          </p:cNvSpPr>
          <p:nvPr>
            <p:ph type="title"/>
          </p:nvPr>
        </p:nvSpPr>
        <p:spPr/>
        <p:txBody>
          <a:bodyPr/>
          <a:lstStyle/>
          <a:p>
            <a:pPr eaLnBrk="1" hangingPunct="1"/>
            <a:r>
              <a:rPr lang="en-US" altLang="en-US" dirty="0"/>
              <a:t>Types of hoardings</a:t>
            </a:r>
          </a:p>
        </p:txBody>
      </p:sp>
      <p:pic>
        <p:nvPicPr>
          <p:cNvPr id="2" name="Picture 1">
            <a:extLst>
              <a:ext uri="{FF2B5EF4-FFF2-40B4-BE49-F238E27FC236}">
                <a16:creationId xmlns:a16="http://schemas.microsoft.com/office/drawing/2014/main" id="{8F6FA13A-E2B7-ED44-AF5C-23EB5F7915A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2021" y="1460831"/>
            <a:ext cx="7560394" cy="438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60848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EF96DA5E-D5D1-E741-A91D-F3308F727708}"/>
              </a:ext>
            </a:extLst>
          </p:cNvPr>
          <p:cNvSpPr>
            <a:spLocks noGrp="1" noChangeArrowheads="1"/>
          </p:cNvSpPr>
          <p:nvPr>
            <p:ph type="title"/>
          </p:nvPr>
        </p:nvSpPr>
        <p:spPr/>
        <p:txBody>
          <a:bodyPr/>
          <a:lstStyle/>
          <a:p>
            <a:pPr eaLnBrk="1" hangingPunct="1"/>
            <a:r>
              <a:rPr lang="en-US" altLang="en-US" dirty="0"/>
              <a:t>Types of hoardings</a:t>
            </a:r>
          </a:p>
        </p:txBody>
      </p:sp>
      <p:pic>
        <p:nvPicPr>
          <p:cNvPr id="2" name="Picture 1">
            <a:extLst>
              <a:ext uri="{FF2B5EF4-FFF2-40B4-BE49-F238E27FC236}">
                <a16:creationId xmlns:a16="http://schemas.microsoft.com/office/drawing/2014/main" id="{C3CB8EB9-EC51-D742-9B96-FB093FF92846}"/>
              </a:ext>
            </a:extLst>
          </p:cNvPr>
          <p:cNvPicPr>
            <a:picLocks noChangeAspect="1"/>
          </p:cNvPicPr>
          <p:nvPr/>
        </p:nvPicPr>
        <p:blipFill>
          <a:blip r:embed="rId3">
            <a:extLst>
              <a:ext uri="{28A0092B-C50C-407E-A947-70E740481C1C}">
                <a14:useLocalDpi xmlns:a14="http://schemas.microsoft.com/office/drawing/2010/main" val="0"/>
              </a:ext>
            </a:extLst>
          </a:blip>
          <a:srcRect b="18478"/>
          <a:stretch>
            <a:fillRect/>
          </a:stretch>
        </p:blipFill>
        <p:spPr bwMode="auto">
          <a:xfrm>
            <a:off x="1763688" y="1545602"/>
            <a:ext cx="7092280" cy="4336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02544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4B8B2CE3-C761-3E48-AB74-EAA818124EAF}"/>
              </a:ext>
            </a:extLst>
          </p:cNvPr>
          <p:cNvSpPr>
            <a:spLocks noGrp="1" noChangeArrowheads="1"/>
          </p:cNvSpPr>
          <p:nvPr>
            <p:ph type="title"/>
          </p:nvPr>
        </p:nvSpPr>
        <p:spPr/>
        <p:txBody>
          <a:bodyPr/>
          <a:lstStyle/>
          <a:p>
            <a:pPr eaLnBrk="1" hangingPunct="1"/>
            <a:r>
              <a:rPr lang="en-US" altLang="en-US"/>
              <a:t>Maintaining</a:t>
            </a:r>
          </a:p>
        </p:txBody>
      </p:sp>
      <p:sp>
        <p:nvSpPr>
          <p:cNvPr id="8200" name="Rectangle 8">
            <a:extLst>
              <a:ext uri="{FF2B5EF4-FFF2-40B4-BE49-F238E27FC236}">
                <a16:creationId xmlns:a16="http://schemas.microsoft.com/office/drawing/2014/main" id="{F6C0D8C4-D88C-9540-8D3A-4D00FE1F47E5}"/>
              </a:ext>
            </a:extLst>
          </p:cNvPr>
          <p:cNvSpPr>
            <a:spLocks noGrp="1" noChangeArrowheads="1"/>
          </p:cNvSpPr>
          <p:nvPr>
            <p:ph type="body" idx="1"/>
          </p:nvPr>
        </p:nvSpPr>
        <p:spPr/>
        <p:txBody>
          <a:bodyPr/>
          <a:lstStyle/>
          <a:p>
            <a:pPr marL="0" indent="0" eaLnBrk="1" hangingPunct="1">
              <a:buFontTx/>
              <a:buNone/>
              <a:defRPr/>
            </a:pPr>
            <a:endParaRPr lang="en-US" sz="2400" dirty="0"/>
          </a:p>
          <a:p>
            <a:pPr marL="0" indent="0" eaLnBrk="1" hangingPunct="1">
              <a:buFontTx/>
              <a:buNone/>
              <a:defRPr/>
            </a:pPr>
            <a:r>
              <a:rPr lang="en-US" dirty="0"/>
              <a:t>You need to make sure that all boundaries, perimeters are checked:</a:t>
            </a:r>
          </a:p>
          <a:p>
            <a:pPr eaLnBrk="1" hangingPunct="1">
              <a:buClr>
                <a:srgbClr val="C00000"/>
              </a:buClr>
              <a:buFont typeface="Wingdings" pitchFamily="2" charset="2"/>
              <a:buChar char="§"/>
              <a:defRPr/>
            </a:pPr>
            <a:endParaRPr lang="en-US" dirty="0"/>
          </a:p>
          <a:p>
            <a:pPr marL="342900" indent="-342900" eaLnBrk="1" hangingPunct="1">
              <a:buClr>
                <a:srgbClr val="0077E3"/>
              </a:buClr>
              <a:buFont typeface="Arial" panose="020B0604020202020204" pitchFamily="34" charset="0"/>
              <a:buChar char="•"/>
              <a:defRPr/>
            </a:pPr>
            <a:r>
              <a:rPr lang="en-US" dirty="0"/>
              <a:t>before starting work</a:t>
            </a:r>
          </a:p>
          <a:p>
            <a:pPr marL="342900" indent="-342900" eaLnBrk="1" hangingPunct="1">
              <a:buClr>
                <a:srgbClr val="0077E3"/>
              </a:buClr>
              <a:buFont typeface="Arial" panose="020B0604020202020204" pitchFamily="34" charset="0"/>
              <a:buChar char="•"/>
              <a:defRPr/>
            </a:pPr>
            <a:r>
              <a:rPr lang="en-US" dirty="0"/>
              <a:t>throughout the working day</a:t>
            </a:r>
          </a:p>
          <a:p>
            <a:pPr marL="342900" indent="-342900" eaLnBrk="1" hangingPunct="1">
              <a:buClr>
                <a:srgbClr val="0077E3"/>
              </a:buClr>
              <a:buFont typeface="Arial" panose="020B0604020202020204" pitchFamily="34" charset="0"/>
              <a:buChar char="•"/>
              <a:defRPr/>
            </a:pPr>
            <a:r>
              <a:rPr lang="en-US" dirty="0"/>
              <a:t>the end of the working day. </a:t>
            </a:r>
          </a:p>
          <a:p>
            <a:pPr marL="0" indent="0" eaLnBrk="1" hangingPunct="1">
              <a:buFontTx/>
              <a:buNone/>
              <a:defRPr/>
            </a:pPr>
            <a:r>
              <a:rPr lang="en-US" sz="2400" dirty="0"/>
              <a:t> </a:t>
            </a:r>
          </a:p>
        </p:txBody>
      </p:sp>
    </p:spTree>
    <p:extLst>
      <p:ext uri="{BB962C8B-B14F-4D97-AF65-F5344CB8AC3E}">
        <p14:creationId xmlns:p14="http://schemas.microsoft.com/office/powerpoint/2010/main" val="25345884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00">
                                            <p:txEl>
                                              <p:pRg st="1" end="1"/>
                                            </p:txEl>
                                          </p:spTgt>
                                        </p:tgtEl>
                                        <p:attrNameLst>
                                          <p:attrName>style.visibility</p:attrName>
                                        </p:attrNameLst>
                                      </p:cBhvr>
                                      <p:to>
                                        <p:strVal val="visible"/>
                                      </p:to>
                                    </p:set>
                                    <p:animEffect transition="in" filter="fade">
                                      <p:cBhvr>
                                        <p:cTn id="7" dur="1000"/>
                                        <p:tgtEl>
                                          <p:spTgt spid="8200">
                                            <p:txEl>
                                              <p:pRg st="1" end="1"/>
                                            </p:txEl>
                                          </p:spTgt>
                                        </p:tgtEl>
                                      </p:cBhvr>
                                    </p:animEffect>
                                    <p:anim calcmode="lin" valueType="num">
                                      <p:cBhvr>
                                        <p:cTn id="8" dur="1000" fill="hold"/>
                                        <p:tgtEl>
                                          <p:spTgt spid="8200">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20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200">
                                            <p:txEl>
                                              <p:pRg st="3" end="3"/>
                                            </p:txEl>
                                          </p:spTgt>
                                        </p:tgtEl>
                                        <p:attrNameLst>
                                          <p:attrName>style.visibility</p:attrName>
                                        </p:attrNameLst>
                                      </p:cBhvr>
                                      <p:to>
                                        <p:strVal val="visible"/>
                                      </p:to>
                                    </p:set>
                                    <p:animEffect transition="in" filter="fade">
                                      <p:cBhvr>
                                        <p:cTn id="14" dur="1000"/>
                                        <p:tgtEl>
                                          <p:spTgt spid="8200">
                                            <p:txEl>
                                              <p:pRg st="3" end="3"/>
                                            </p:txEl>
                                          </p:spTgt>
                                        </p:tgtEl>
                                      </p:cBhvr>
                                    </p:animEffect>
                                    <p:anim calcmode="lin" valueType="num">
                                      <p:cBhvr>
                                        <p:cTn id="15" dur="1000" fill="hold"/>
                                        <p:tgtEl>
                                          <p:spTgt spid="8200">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820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200">
                                            <p:txEl>
                                              <p:pRg st="4" end="4"/>
                                            </p:txEl>
                                          </p:spTgt>
                                        </p:tgtEl>
                                        <p:attrNameLst>
                                          <p:attrName>style.visibility</p:attrName>
                                        </p:attrNameLst>
                                      </p:cBhvr>
                                      <p:to>
                                        <p:strVal val="visible"/>
                                      </p:to>
                                    </p:set>
                                    <p:animEffect transition="in" filter="fade">
                                      <p:cBhvr>
                                        <p:cTn id="21" dur="1000"/>
                                        <p:tgtEl>
                                          <p:spTgt spid="8200">
                                            <p:txEl>
                                              <p:pRg st="4" end="4"/>
                                            </p:txEl>
                                          </p:spTgt>
                                        </p:tgtEl>
                                      </p:cBhvr>
                                    </p:animEffect>
                                    <p:anim calcmode="lin" valueType="num">
                                      <p:cBhvr>
                                        <p:cTn id="22" dur="1000" fill="hold"/>
                                        <p:tgtEl>
                                          <p:spTgt spid="8200">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820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200">
                                            <p:txEl>
                                              <p:pRg st="5" end="5"/>
                                            </p:txEl>
                                          </p:spTgt>
                                        </p:tgtEl>
                                        <p:attrNameLst>
                                          <p:attrName>style.visibility</p:attrName>
                                        </p:attrNameLst>
                                      </p:cBhvr>
                                      <p:to>
                                        <p:strVal val="visible"/>
                                      </p:to>
                                    </p:set>
                                    <p:animEffect transition="in" filter="fade">
                                      <p:cBhvr>
                                        <p:cTn id="28" dur="1000"/>
                                        <p:tgtEl>
                                          <p:spTgt spid="8200">
                                            <p:txEl>
                                              <p:pRg st="5" end="5"/>
                                            </p:txEl>
                                          </p:spTgt>
                                        </p:tgtEl>
                                      </p:cBhvr>
                                    </p:animEffect>
                                    <p:anim calcmode="lin" valueType="num">
                                      <p:cBhvr>
                                        <p:cTn id="29" dur="1000" fill="hold"/>
                                        <p:tgtEl>
                                          <p:spTgt spid="8200">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8200">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200">
                                            <p:txEl>
                                              <p:pRg st="6" end="6"/>
                                            </p:txEl>
                                          </p:spTgt>
                                        </p:tgtEl>
                                        <p:attrNameLst>
                                          <p:attrName>style.visibility</p:attrName>
                                        </p:attrNameLst>
                                      </p:cBhvr>
                                      <p:to>
                                        <p:strVal val="visible"/>
                                      </p:to>
                                    </p:set>
                                    <p:animEffect transition="in" filter="fade">
                                      <p:cBhvr>
                                        <p:cTn id="35" dur="1000"/>
                                        <p:tgtEl>
                                          <p:spTgt spid="8200">
                                            <p:txEl>
                                              <p:pRg st="6" end="6"/>
                                            </p:txEl>
                                          </p:spTgt>
                                        </p:tgtEl>
                                      </p:cBhvr>
                                    </p:animEffect>
                                    <p:anim calcmode="lin" valueType="num">
                                      <p:cBhvr>
                                        <p:cTn id="36" dur="1000" fill="hold"/>
                                        <p:tgtEl>
                                          <p:spTgt spid="8200">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8200">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D8CE6B2D-CF91-904A-AFEF-16D20BC469E7}"/>
              </a:ext>
            </a:extLst>
          </p:cNvPr>
          <p:cNvSpPr>
            <a:spLocks noGrp="1"/>
          </p:cNvSpPr>
          <p:nvPr>
            <p:ph type="title"/>
          </p:nvPr>
        </p:nvSpPr>
        <p:spPr/>
        <p:txBody>
          <a:bodyPr/>
          <a:lstStyle/>
          <a:p>
            <a:pPr eaLnBrk="1" hangingPunct="1"/>
            <a:r>
              <a:rPr lang="en-GB" altLang="en-US"/>
              <a:t>Planning</a:t>
            </a:r>
          </a:p>
        </p:txBody>
      </p:sp>
      <p:sp>
        <p:nvSpPr>
          <p:cNvPr id="3" name="Content Placeholder 2">
            <a:extLst>
              <a:ext uri="{FF2B5EF4-FFF2-40B4-BE49-F238E27FC236}">
                <a16:creationId xmlns:a16="http://schemas.microsoft.com/office/drawing/2014/main" id="{2ADEA4B3-C860-DE4A-A88D-2F2C6728B4D2}"/>
              </a:ext>
            </a:extLst>
          </p:cNvPr>
          <p:cNvSpPr>
            <a:spLocks noGrp="1"/>
          </p:cNvSpPr>
          <p:nvPr>
            <p:ph idx="1"/>
          </p:nvPr>
        </p:nvSpPr>
        <p:spPr/>
        <p:txBody>
          <a:bodyPr/>
          <a:lstStyle/>
          <a:p>
            <a:pPr marL="0" indent="0" eaLnBrk="1" hangingPunct="1">
              <a:buFontTx/>
              <a:buNone/>
              <a:defRPr/>
            </a:pPr>
            <a:r>
              <a:rPr lang="en-GB" dirty="0">
                <a:solidFill>
                  <a:srgbClr val="000000"/>
                </a:solidFill>
              </a:rPr>
              <a:t>Risk assessment should decide how the perimeters will be defined, what type will be needed to protect the public and where it should be placed. </a:t>
            </a:r>
          </a:p>
          <a:p>
            <a:pPr marL="0" indent="0" eaLnBrk="1" hangingPunct="1">
              <a:buFontTx/>
              <a:buNone/>
              <a:defRPr/>
            </a:pPr>
            <a:r>
              <a:rPr lang="en-GB" dirty="0">
                <a:solidFill>
                  <a:srgbClr val="000000"/>
                </a:solidFill>
              </a:rPr>
              <a:t>Factors to consider will include:</a:t>
            </a:r>
          </a:p>
          <a:p>
            <a:pPr marL="285750" indent="-285750" eaLnBrk="1" hangingPunct="1">
              <a:buClr>
                <a:srgbClr val="0077E3"/>
              </a:buClr>
              <a:buFont typeface="Arial" panose="020B0604020202020204" pitchFamily="34" charset="0"/>
              <a:buChar char="•"/>
              <a:defRPr/>
            </a:pPr>
            <a:r>
              <a:rPr lang="en-GB" dirty="0">
                <a:solidFill>
                  <a:srgbClr val="000000"/>
                </a:solidFill>
              </a:rPr>
              <a:t>the nature and type of the construction work</a:t>
            </a:r>
          </a:p>
          <a:p>
            <a:pPr marL="285750" indent="-285750" eaLnBrk="1" hangingPunct="1">
              <a:buClr>
                <a:srgbClr val="0077E3"/>
              </a:buClr>
              <a:buFont typeface="Arial" panose="020B0604020202020204" pitchFamily="34" charset="0"/>
              <a:buChar char="•"/>
              <a:defRPr/>
            </a:pPr>
            <a:r>
              <a:rPr lang="en-GB" dirty="0">
                <a:solidFill>
                  <a:srgbClr val="000000"/>
                </a:solidFill>
              </a:rPr>
              <a:t>how heavily populated the area is</a:t>
            </a:r>
          </a:p>
          <a:p>
            <a:pPr marL="285750" indent="-285750" eaLnBrk="1" hangingPunct="1">
              <a:buClr>
                <a:srgbClr val="0077E3"/>
              </a:buClr>
              <a:buFont typeface="Arial" panose="020B0604020202020204" pitchFamily="34" charset="0"/>
              <a:buChar char="•"/>
              <a:defRPr/>
            </a:pPr>
            <a:r>
              <a:rPr lang="en-GB" dirty="0">
                <a:solidFill>
                  <a:srgbClr val="000000"/>
                </a:solidFill>
              </a:rPr>
              <a:t>who will need to visit the site during the work</a:t>
            </a:r>
          </a:p>
          <a:p>
            <a:pPr marL="285750" indent="-285750" eaLnBrk="1" hangingPunct="1">
              <a:buClr>
                <a:srgbClr val="0077E3"/>
              </a:buClr>
              <a:buFont typeface="Arial" panose="020B0604020202020204" pitchFamily="34" charset="0"/>
              <a:buChar char="•"/>
              <a:defRPr/>
            </a:pPr>
            <a:r>
              <a:rPr lang="en-GB" dirty="0">
                <a:solidFill>
                  <a:srgbClr val="000000"/>
                </a:solidFill>
              </a:rPr>
              <a:t>whether the site may attract children</a:t>
            </a:r>
          </a:p>
          <a:p>
            <a:pPr marL="285750" indent="-285750" eaLnBrk="1" hangingPunct="1">
              <a:buClr>
                <a:srgbClr val="0077E3"/>
              </a:buClr>
              <a:buFont typeface="Arial" panose="020B0604020202020204" pitchFamily="34" charset="0"/>
              <a:buChar char="•"/>
              <a:defRPr/>
            </a:pPr>
            <a:r>
              <a:rPr lang="en-GB" dirty="0">
                <a:solidFill>
                  <a:srgbClr val="000000"/>
                </a:solidFill>
              </a:rPr>
              <a:t>site characteristics.</a:t>
            </a:r>
          </a:p>
          <a:p>
            <a:pPr eaLnBrk="1" hangingPunct="1">
              <a:defRPr/>
            </a:pPr>
            <a:endParaRPr lang="en-GB" dirty="0"/>
          </a:p>
        </p:txBody>
      </p:sp>
    </p:spTree>
    <p:extLst>
      <p:ext uri="{BB962C8B-B14F-4D97-AF65-F5344CB8AC3E}">
        <p14:creationId xmlns:p14="http://schemas.microsoft.com/office/powerpoint/2010/main" val="14831161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F2134624-2D80-4A4A-8569-D1BEB910E986}"/>
              </a:ext>
            </a:extLst>
          </p:cNvPr>
          <p:cNvSpPr>
            <a:spLocks noGrp="1" noChangeArrowheads="1"/>
          </p:cNvSpPr>
          <p:nvPr>
            <p:ph type="title"/>
          </p:nvPr>
        </p:nvSpPr>
        <p:spPr>
          <a:xfrm>
            <a:off x="457200" y="715412"/>
            <a:ext cx="8218488" cy="382588"/>
          </a:xfrm>
        </p:spPr>
        <p:txBody>
          <a:bodyPr/>
          <a:lstStyle/>
          <a:p>
            <a:pPr eaLnBrk="1" hangingPunct="1"/>
            <a:br>
              <a:rPr lang="en-GB" altLang="en-US" dirty="0"/>
            </a:br>
            <a:r>
              <a:rPr lang="en-GB" altLang="en-US" dirty="0"/>
              <a:t>What you need to do</a:t>
            </a:r>
            <a:br>
              <a:rPr lang="en-GB" altLang="en-US" dirty="0"/>
            </a:br>
            <a:endParaRPr lang="en-US" altLang="en-US" dirty="0"/>
          </a:p>
        </p:txBody>
      </p:sp>
      <p:sp>
        <p:nvSpPr>
          <p:cNvPr id="8200" name="Rectangle 8">
            <a:extLst>
              <a:ext uri="{FF2B5EF4-FFF2-40B4-BE49-F238E27FC236}">
                <a16:creationId xmlns:a16="http://schemas.microsoft.com/office/drawing/2014/main" id="{1403903F-FB05-E648-B499-811F59A0D6D4}"/>
              </a:ext>
            </a:extLst>
          </p:cNvPr>
          <p:cNvSpPr>
            <a:spLocks noGrp="1" noChangeArrowheads="1"/>
          </p:cNvSpPr>
          <p:nvPr>
            <p:ph type="body" idx="1"/>
          </p:nvPr>
        </p:nvSpPr>
        <p:spPr/>
        <p:txBody>
          <a:bodyPr/>
          <a:lstStyle/>
          <a:p>
            <a:pPr marL="0" indent="0" eaLnBrk="1" hangingPunct="1">
              <a:buFontTx/>
              <a:buNone/>
              <a:defRPr/>
            </a:pPr>
            <a:r>
              <a:rPr lang="en-GB" dirty="0"/>
              <a:t>The law says you must conduct your business without putting members of the public at risk. This includes the public and other workers who may be affected by your work.</a:t>
            </a:r>
          </a:p>
          <a:p>
            <a:pPr marL="0" indent="0" eaLnBrk="1" hangingPunct="1">
              <a:buFontTx/>
              <a:buNone/>
              <a:defRPr/>
            </a:pPr>
            <a:r>
              <a:rPr lang="en-GB" dirty="0"/>
              <a:t>The project client or co-ordinator should provide information about:</a:t>
            </a:r>
          </a:p>
          <a:p>
            <a:pPr marL="285750" indent="-285750" eaLnBrk="1" hangingPunct="1">
              <a:buClr>
                <a:srgbClr val="0077E3"/>
              </a:buClr>
              <a:buFont typeface="Arial" panose="020B0604020202020204" pitchFamily="34" charset="0"/>
              <a:buChar char="•"/>
              <a:defRPr/>
            </a:pPr>
            <a:r>
              <a:rPr lang="en-GB" dirty="0"/>
              <a:t>boundaries</a:t>
            </a:r>
          </a:p>
          <a:p>
            <a:pPr marL="285750" indent="-285750" eaLnBrk="1" hangingPunct="1">
              <a:buClr>
                <a:srgbClr val="0077E3"/>
              </a:buClr>
              <a:buFont typeface="Arial" panose="020B0604020202020204" pitchFamily="34" charset="0"/>
              <a:buChar char="•"/>
              <a:defRPr/>
            </a:pPr>
            <a:r>
              <a:rPr lang="en-GB" dirty="0"/>
              <a:t>adjacent land usage</a:t>
            </a:r>
          </a:p>
          <a:p>
            <a:pPr marL="285750" indent="-285750" eaLnBrk="1" hangingPunct="1">
              <a:buClr>
                <a:srgbClr val="0077E3"/>
              </a:buClr>
              <a:buFont typeface="Arial" panose="020B0604020202020204" pitchFamily="34" charset="0"/>
              <a:buChar char="•"/>
              <a:defRPr/>
            </a:pPr>
            <a:r>
              <a:rPr lang="en-GB" dirty="0"/>
              <a:t>access</a:t>
            </a:r>
          </a:p>
          <a:p>
            <a:pPr marL="285750" indent="-285750" eaLnBrk="1" hangingPunct="1">
              <a:buClr>
                <a:srgbClr val="0077E3"/>
              </a:buClr>
              <a:buFont typeface="Arial" panose="020B0604020202020204" pitchFamily="34" charset="0"/>
              <a:buChar char="•"/>
              <a:defRPr/>
            </a:pPr>
            <a:r>
              <a:rPr lang="en-GB" dirty="0"/>
              <a:t>measures to exclude unauthorised persons.</a:t>
            </a:r>
          </a:p>
          <a:p>
            <a:pPr marL="0" indent="0" eaLnBrk="1" hangingPunct="1">
              <a:buFontTx/>
              <a:buNone/>
              <a:defRPr/>
            </a:pPr>
            <a:endParaRPr lang="en-US" sz="2400" dirty="0"/>
          </a:p>
        </p:txBody>
      </p:sp>
    </p:spTree>
    <p:extLst>
      <p:ext uri="{BB962C8B-B14F-4D97-AF65-F5344CB8AC3E}">
        <p14:creationId xmlns:p14="http://schemas.microsoft.com/office/powerpoint/2010/main" val="649510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00">
                                            <p:txEl>
                                              <p:pRg st="0" end="0"/>
                                            </p:txEl>
                                          </p:spTgt>
                                        </p:tgtEl>
                                        <p:attrNameLst>
                                          <p:attrName>style.visibility</p:attrName>
                                        </p:attrNameLst>
                                      </p:cBhvr>
                                      <p:to>
                                        <p:strVal val="visible"/>
                                      </p:to>
                                    </p:set>
                                    <p:animEffect transition="in" filter="fade">
                                      <p:cBhvr>
                                        <p:cTn id="7" dur="1000"/>
                                        <p:tgtEl>
                                          <p:spTgt spid="8200">
                                            <p:txEl>
                                              <p:pRg st="0" end="0"/>
                                            </p:txEl>
                                          </p:spTgt>
                                        </p:tgtEl>
                                      </p:cBhvr>
                                    </p:animEffect>
                                    <p:anim calcmode="lin" valueType="num">
                                      <p:cBhvr>
                                        <p:cTn id="8" dur="1000" fill="hold"/>
                                        <p:tgtEl>
                                          <p:spTgt spid="820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20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200">
                                            <p:txEl>
                                              <p:pRg st="1" end="1"/>
                                            </p:txEl>
                                          </p:spTgt>
                                        </p:tgtEl>
                                        <p:attrNameLst>
                                          <p:attrName>style.visibility</p:attrName>
                                        </p:attrNameLst>
                                      </p:cBhvr>
                                      <p:to>
                                        <p:strVal val="visible"/>
                                      </p:to>
                                    </p:set>
                                    <p:animEffect transition="in" filter="fade">
                                      <p:cBhvr>
                                        <p:cTn id="14" dur="1000"/>
                                        <p:tgtEl>
                                          <p:spTgt spid="8200">
                                            <p:txEl>
                                              <p:pRg st="1" end="1"/>
                                            </p:txEl>
                                          </p:spTgt>
                                        </p:tgtEl>
                                      </p:cBhvr>
                                    </p:animEffect>
                                    <p:anim calcmode="lin" valueType="num">
                                      <p:cBhvr>
                                        <p:cTn id="15" dur="1000" fill="hold"/>
                                        <p:tgtEl>
                                          <p:spTgt spid="8200">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20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200">
                                            <p:txEl>
                                              <p:pRg st="2" end="2"/>
                                            </p:txEl>
                                          </p:spTgt>
                                        </p:tgtEl>
                                        <p:attrNameLst>
                                          <p:attrName>style.visibility</p:attrName>
                                        </p:attrNameLst>
                                      </p:cBhvr>
                                      <p:to>
                                        <p:strVal val="visible"/>
                                      </p:to>
                                    </p:set>
                                    <p:animEffect transition="in" filter="fade">
                                      <p:cBhvr>
                                        <p:cTn id="21" dur="1000"/>
                                        <p:tgtEl>
                                          <p:spTgt spid="8200">
                                            <p:txEl>
                                              <p:pRg st="2" end="2"/>
                                            </p:txEl>
                                          </p:spTgt>
                                        </p:tgtEl>
                                      </p:cBhvr>
                                    </p:animEffect>
                                    <p:anim calcmode="lin" valueType="num">
                                      <p:cBhvr>
                                        <p:cTn id="22" dur="1000" fill="hold"/>
                                        <p:tgtEl>
                                          <p:spTgt spid="8200">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20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200">
                                            <p:txEl>
                                              <p:pRg st="3" end="3"/>
                                            </p:txEl>
                                          </p:spTgt>
                                        </p:tgtEl>
                                        <p:attrNameLst>
                                          <p:attrName>style.visibility</p:attrName>
                                        </p:attrNameLst>
                                      </p:cBhvr>
                                      <p:to>
                                        <p:strVal val="visible"/>
                                      </p:to>
                                    </p:set>
                                    <p:animEffect transition="in" filter="fade">
                                      <p:cBhvr>
                                        <p:cTn id="28" dur="1000"/>
                                        <p:tgtEl>
                                          <p:spTgt spid="8200">
                                            <p:txEl>
                                              <p:pRg st="3" end="3"/>
                                            </p:txEl>
                                          </p:spTgt>
                                        </p:tgtEl>
                                      </p:cBhvr>
                                    </p:animEffect>
                                    <p:anim calcmode="lin" valueType="num">
                                      <p:cBhvr>
                                        <p:cTn id="29" dur="1000" fill="hold"/>
                                        <p:tgtEl>
                                          <p:spTgt spid="8200">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20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200">
                                            <p:txEl>
                                              <p:pRg st="4" end="4"/>
                                            </p:txEl>
                                          </p:spTgt>
                                        </p:tgtEl>
                                        <p:attrNameLst>
                                          <p:attrName>style.visibility</p:attrName>
                                        </p:attrNameLst>
                                      </p:cBhvr>
                                      <p:to>
                                        <p:strVal val="visible"/>
                                      </p:to>
                                    </p:set>
                                    <p:animEffect transition="in" filter="fade">
                                      <p:cBhvr>
                                        <p:cTn id="35" dur="1000"/>
                                        <p:tgtEl>
                                          <p:spTgt spid="8200">
                                            <p:txEl>
                                              <p:pRg st="4" end="4"/>
                                            </p:txEl>
                                          </p:spTgt>
                                        </p:tgtEl>
                                      </p:cBhvr>
                                    </p:animEffect>
                                    <p:anim calcmode="lin" valueType="num">
                                      <p:cBhvr>
                                        <p:cTn id="36" dur="1000" fill="hold"/>
                                        <p:tgtEl>
                                          <p:spTgt spid="8200">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20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200">
                                            <p:txEl>
                                              <p:pRg st="5" end="5"/>
                                            </p:txEl>
                                          </p:spTgt>
                                        </p:tgtEl>
                                        <p:attrNameLst>
                                          <p:attrName>style.visibility</p:attrName>
                                        </p:attrNameLst>
                                      </p:cBhvr>
                                      <p:to>
                                        <p:strVal val="visible"/>
                                      </p:to>
                                    </p:set>
                                    <p:animEffect transition="in" filter="fade">
                                      <p:cBhvr>
                                        <p:cTn id="42" dur="1000"/>
                                        <p:tgtEl>
                                          <p:spTgt spid="8200">
                                            <p:txEl>
                                              <p:pRg st="5" end="5"/>
                                            </p:txEl>
                                          </p:spTgt>
                                        </p:tgtEl>
                                      </p:cBhvr>
                                    </p:animEffect>
                                    <p:anim calcmode="lin" valueType="num">
                                      <p:cBhvr>
                                        <p:cTn id="43" dur="1000" fill="hold"/>
                                        <p:tgtEl>
                                          <p:spTgt spid="8200">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8200">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3A440022-1457-C744-B129-9942556385DC}"/>
              </a:ext>
            </a:extLst>
          </p:cNvPr>
          <p:cNvSpPr>
            <a:spLocks noGrp="1" noChangeArrowheads="1"/>
          </p:cNvSpPr>
          <p:nvPr>
            <p:ph type="title"/>
          </p:nvPr>
        </p:nvSpPr>
        <p:spPr/>
        <p:txBody>
          <a:bodyPr/>
          <a:lstStyle/>
          <a:p>
            <a:pPr eaLnBrk="1" hangingPunct="1"/>
            <a:r>
              <a:rPr lang="en-GB" altLang="en-US"/>
              <a:t>Authorisation </a:t>
            </a:r>
            <a:endParaRPr lang="en-US" altLang="en-US"/>
          </a:p>
        </p:txBody>
      </p:sp>
      <p:sp>
        <p:nvSpPr>
          <p:cNvPr id="8200" name="Rectangle 8">
            <a:extLst>
              <a:ext uri="{FF2B5EF4-FFF2-40B4-BE49-F238E27FC236}">
                <a16:creationId xmlns:a16="http://schemas.microsoft.com/office/drawing/2014/main" id="{E6F2861B-5E7E-EA46-84D2-7693729F0EAA}"/>
              </a:ext>
            </a:extLst>
          </p:cNvPr>
          <p:cNvSpPr>
            <a:spLocks noGrp="1" noChangeArrowheads="1"/>
          </p:cNvSpPr>
          <p:nvPr>
            <p:ph type="body" idx="1"/>
          </p:nvPr>
        </p:nvSpPr>
        <p:spPr>
          <a:xfrm>
            <a:off x="457200" y="1512000"/>
            <a:ext cx="8075240" cy="4248000"/>
          </a:xfrm>
        </p:spPr>
        <p:txBody>
          <a:bodyPr/>
          <a:lstStyle/>
          <a:p>
            <a:pPr marL="0" indent="0" eaLnBrk="1" hangingPunct="1">
              <a:buFontTx/>
              <a:buNone/>
            </a:pPr>
            <a:r>
              <a:rPr lang="en-GB" altLang="en-US" dirty="0"/>
              <a:t>The principal contractor must take reasonable steps to prevent unauthorised people accessing the site. </a:t>
            </a:r>
          </a:p>
          <a:p>
            <a:pPr marL="0" indent="0" eaLnBrk="1" hangingPunct="1">
              <a:buFontTx/>
              <a:buNone/>
            </a:pPr>
            <a:r>
              <a:rPr lang="en-GB" altLang="en-US" dirty="0"/>
              <a:t>People may be authorised to access the whole site or be restricted to certain areas.</a:t>
            </a:r>
          </a:p>
          <a:p>
            <a:pPr marL="0" indent="0" eaLnBrk="1" hangingPunct="1">
              <a:buFontTx/>
              <a:buNone/>
            </a:pPr>
            <a:r>
              <a:rPr lang="en-GB" altLang="en-US" dirty="0"/>
              <a:t>You must explain relevant site rules to authorised people and do any necessary site induction.</a:t>
            </a:r>
          </a:p>
          <a:p>
            <a:pPr marL="0" indent="0" eaLnBrk="1" hangingPunct="1">
              <a:buFontTx/>
              <a:buNone/>
            </a:pPr>
            <a:r>
              <a:rPr lang="en-GB" altLang="en-US" dirty="0"/>
              <a:t>You may need to supervise or accompany some authorised visitors while they are on site or visiting specific areas. </a:t>
            </a:r>
          </a:p>
          <a:p>
            <a:pPr marL="0" indent="0" eaLnBrk="1" hangingPunct="1">
              <a:buFontTx/>
              <a:buNone/>
            </a:pPr>
            <a:endParaRPr lang="en-US" altLang="en-US" sz="2400" dirty="0"/>
          </a:p>
        </p:txBody>
      </p:sp>
    </p:spTree>
    <p:extLst>
      <p:ext uri="{BB962C8B-B14F-4D97-AF65-F5344CB8AC3E}">
        <p14:creationId xmlns:p14="http://schemas.microsoft.com/office/powerpoint/2010/main" val="3920307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00">
                                            <p:txEl>
                                              <p:pRg st="0" end="0"/>
                                            </p:txEl>
                                          </p:spTgt>
                                        </p:tgtEl>
                                        <p:attrNameLst>
                                          <p:attrName>style.visibility</p:attrName>
                                        </p:attrNameLst>
                                      </p:cBhvr>
                                      <p:to>
                                        <p:strVal val="visible"/>
                                      </p:to>
                                    </p:set>
                                    <p:animEffect transition="in" filter="fade">
                                      <p:cBhvr>
                                        <p:cTn id="7" dur="1000"/>
                                        <p:tgtEl>
                                          <p:spTgt spid="8200">
                                            <p:txEl>
                                              <p:pRg st="0" end="0"/>
                                            </p:txEl>
                                          </p:spTgt>
                                        </p:tgtEl>
                                      </p:cBhvr>
                                    </p:animEffect>
                                    <p:anim calcmode="lin" valueType="num">
                                      <p:cBhvr>
                                        <p:cTn id="8" dur="1000" fill="hold"/>
                                        <p:tgtEl>
                                          <p:spTgt spid="820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20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200">
                                            <p:txEl>
                                              <p:pRg st="1" end="1"/>
                                            </p:txEl>
                                          </p:spTgt>
                                        </p:tgtEl>
                                        <p:attrNameLst>
                                          <p:attrName>style.visibility</p:attrName>
                                        </p:attrNameLst>
                                      </p:cBhvr>
                                      <p:to>
                                        <p:strVal val="visible"/>
                                      </p:to>
                                    </p:set>
                                    <p:animEffect transition="in" filter="fade">
                                      <p:cBhvr>
                                        <p:cTn id="14" dur="1000"/>
                                        <p:tgtEl>
                                          <p:spTgt spid="8200">
                                            <p:txEl>
                                              <p:pRg st="1" end="1"/>
                                            </p:txEl>
                                          </p:spTgt>
                                        </p:tgtEl>
                                      </p:cBhvr>
                                    </p:animEffect>
                                    <p:anim calcmode="lin" valueType="num">
                                      <p:cBhvr>
                                        <p:cTn id="15" dur="1000" fill="hold"/>
                                        <p:tgtEl>
                                          <p:spTgt spid="8200">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20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200">
                                            <p:txEl>
                                              <p:pRg st="2" end="2"/>
                                            </p:txEl>
                                          </p:spTgt>
                                        </p:tgtEl>
                                        <p:attrNameLst>
                                          <p:attrName>style.visibility</p:attrName>
                                        </p:attrNameLst>
                                      </p:cBhvr>
                                      <p:to>
                                        <p:strVal val="visible"/>
                                      </p:to>
                                    </p:set>
                                    <p:animEffect transition="in" filter="fade">
                                      <p:cBhvr>
                                        <p:cTn id="21" dur="1000"/>
                                        <p:tgtEl>
                                          <p:spTgt spid="8200">
                                            <p:txEl>
                                              <p:pRg st="2" end="2"/>
                                            </p:txEl>
                                          </p:spTgt>
                                        </p:tgtEl>
                                      </p:cBhvr>
                                    </p:animEffect>
                                    <p:anim calcmode="lin" valueType="num">
                                      <p:cBhvr>
                                        <p:cTn id="22" dur="1000" fill="hold"/>
                                        <p:tgtEl>
                                          <p:spTgt spid="8200">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20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200">
                                            <p:txEl>
                                              <p:pRg st="3" end="3"/>
                                            </p:txEl>
                                          </p:spTgt>
                                        </p:tgtEl>
                                        <p:attrNameLst>
                                          <p:attrName>style.visibility</p:attrName>
                                        </p:attrNameLst>
                                      </p:cBhvr>
                                      <p:to>
                                        <p:strVal val="visible"/>
                                      </p:to>
                                    </p:set>
                                    <p:animEffect transition="in" filter="fade">
                                      <p:cBhvr>
                                        <p:cTn id="28" dur="1000"/>
                                        <p:tgtEl>
                                          <p:spTgt spid="8200">
                                            <p:txEl>
                                              <p:pRg st="3" end="3"/>
                                            </p:txEl>
                                          </p:spTgt>
                                        </p:tgtEl>
                                      </p:cBhvr>
                                    </p:animEffect>
                                    <p:anim calcmode="lin" valueType="num">
                                      <p:cBhvr>
                                        <p:cTn id="29" dur="1000" fill="hold"/>
                                        <p:tgtEl>
                                          <p:spTgt spid="8200">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200">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60B0501E-BB0C-4345-89EE-22CE71050893}"/>
              </a:ext>
            </a:extLst>
          </p:cNvPr>
          <p:cNvSpPr>
            <a:spLocks noGrp="1" noChangeArrowheads="1"/>
          </p:cNvSpPr>
          <p:nvPr>
            <p:ph type="title"/>
          </p:nvPr>
        </p:nvSpPr>
        <p:spPr>
          <a:xfrm>
            <a:off x="457200" y="715412"/>
            <a:ext cx="8218488" cy="382588"/>
          </a:xfrm>
        </p:spPr>
        <p:txBody>
          <a:bodyPr/>
          <a:lstStyle/>
          <a:p>
            <a:pPr eaLnBrk="1" hangingPunct="1"/>
            <a:br>
              <a:rPr lang="en-GB" altLang="en-US"/>
            </a:br>
            <a:r>
              <a:rPr lang="en-GB" altLang="en-US"/>
              <a:t>All construction sites require</a:t>
            </a:r>
            <a:br>
              <a:rPr lang="en-GB" altLang="en-US"/>
            </a:br>
            <a:endParaRPr lang="en-US" altLang="en-US"/>
          </a:p>
        </p:txBody>
      </p:sp>
      <p:sp>
        <p:nvSpPr>
          <p:cNvPr id="8200" name="Rectangle 8">
            <a:extLst>
              <a:ext uri="{FF2B5EF4-FFF2-40B4-BE49-F238E27FC236}">
                <a16:creationId xmlns:a16="http://schemas.microsoft.com/office/drawing/2014/main" id="{CCA89ABC-19A5-1547-B42A-FC68E0F2B55E}"/>
              </a:ext>
            </a:extLst>
          </p:cNvPr>
          <p:cNvSpPr>
            <a:spLocks noGrp="1" noChangeArrowheads="1"/>
          </p:cNvSpPr>
          <p:nvPr>
            <p:ph type="body" idx="1"/>
          </p:nvPr>
        </p:nvSpPr>
        <p:spPr>
          <a:xfrm>
            <a:off x="457200" y="1512000"/>
            <a:ext cx="7931224" cy="4248000"/>
          </a:xfrm>
        </p:spPr>
        <p:txBody>
          <a:bodyPr/>
          <a:lstStyle/>
          <a:p>
            <a:pPr marL="0" indent="0" eaLnBrk="1" hangingPunct="1">
              <a:buFontTx/>
              <a:buNone/>
              <a:defRPr/>
            </a:pPr>
            <a:endParaRPr lang="en-GB" sz="2400" dirty="0"/>
          </a:p>
          <a:p>
            <a:pPr marL="342900" indent="-342900" eaLnBrk="1" hangingPunct="1">
              <a:buClr>
                <a:srgbClr val="0077E3"/>
              </a:buClr>
              <a:buFont typeface="Arial" panose="020B0604020202020204" pitchFamily="34" charset="0"/>
              <a:buChar char="•"/>
              <a:defRPr/>
            </a:pPr>
            <a:r>
              <a:rPr lang="en-GB" dirty="0"/>
              <a:t>Measures to manage access through defined boundaries</a:t>
            </a:r>
          </a:p>
          <a:p>
            <a:pPr marL="342900" indent="-342900" eaLnBrk="1" hangingPunct="1">
              <a:buClr>
                <a:srgbClr val="0077E3"/>
              </a:buClr>
              <a:buFont typeface="Arial" panose="020B0604020202020204" pitchFamily="34" charset="0"/>
              <a:buChar char="•"/>
              <a:defRPr/>
            </a:pPr>
            <a:r>
              <a:rPr lang="en-GB" dirty="0"/>
              <a:t>Steps to exclude unauthorised people.</a:t>
            </a:r>
          </a:p>
          <a:p>
            <a:pPr marL="342900" indent="-342900" eaLnBrk="1" hangingPunct="1">
              <a:buClr>
                <a:srgbClr val="0077E3"/>
              </a:buClr>
              <a:buFont typeface="Arial" panose="020B0604020202020204" pitchFamily="34" charset="0"/>
              <a:buChar char="•"/>
              <a:defRPr/>
            </a:pPr>
            <a:endParaRPr lang="en-GB" dirty="0"/>
          </a:p>
          <a:p>
            <a:pPr marL="0" indent="0" eaLnBrk="1" hangingPunct="1">
              <a:buFontTx/>
              <a:buNone/>
              <a:defRPr/>
            </a:pPr>
            <a:r>
              <a:rPr lang="en-GB" dirty="0"/>
              <a:t>While the numbers of children being killed or injured on construction sites has reduced, there is no room for complacency. Each year, two or three children die after gaining access to building sites, and many more are injured.</a:t>
            </a:r>
          </a:p>
          <a:p>
            <a:pPr marL="0" indent="0" eaLnBrk="1" hangingPunct="1">
              <a:buFontTx/>
              <a:buNone/>
              <a:defRPr/>
            </a:pPr>
            <a:endParaRPr lang="en-US" sz="2400" dirty="0"/>
          </a:p>
        </p:txBody>
      </p:sp>
    </p:spTree>
    <p:extLst>
      <p:ext uri="{BB962C8B-B14F-4D97-AF65-F5344CB8AC3E}">
        <p14:creationId xmlns:p14="http://schemas.microsoft.com/office/powerpoint/2010/main" val="17530807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00">
                                            <p:txEl>
                                              <p:pRg st="1" end="1"/>
                                            </p:txEl>
                                          </p:spTgt>
                                        </p:tgtEl>
                                        <p:attrNameLst>
                                          <p:attrName>style.visibility</p:attrName>
                                        </p:attrNameLst>
                                      </p:cBhvr>
                                      <p:to>
                                        <p:strVal val="visible"/>
                                      </p:to>
                                    </p:set>
                                    <p:animEffect transition="in" filter="fade">
                                      <p:cBhvr>
                                        <p:cTn id="7" dur="1000"/>
                                        <p:tgtEl>
                                          <p:spTgt spid="8200">
                                            <p:txEl>
                                              <p:pRg st="1" end="1"/>
                                            </p:txEl>
                                          </p:spTgt>
                                        </p:tgtEl>
                                      </p:cBhvr>
                                    </p:animEffect>
                                    <p:anim calcmode="lin" valueType="num">
                                      <p:cBhvr>
                                        <p:cTn id="8" dur="1000" fill="hold"/>
                                        <p:tgtEl>
                                          <p:spTgt spid="8200">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20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200">
                                            <p:txEl>
                                              <p:pRg st="2" end="2"/>
                                            </p:txEl>
                                          </p:spTgt>
                                        </p:tgtEl>
                                        <p:attrNameLst>
                                          <p:attrName>style.visibility</p:attrName>
                                        </p:attrNameLst>
                                      </p:cBhvr>
                                      <p:to>
                                        <p:strVal val="visible"/>
                                      </p:to>
                                    </p:set>
                                    <p:animEffect transition="in" filter="fade">
                                      <p:cBhvr>
                                        <p:cTn id="14" dur="1000"/>
                                        <p:tgtEl>
                                          <p:spTgt spid="8200">
                                            <p:txEl>
                                              <p:pRg st="2" end="2"/>
                                            </p:txEl>
                                          </p:spTgt>
                                        </p:tgtEl>
                                      </p:cBhvr>
                                    </p:animEffect>
                                    <p:anim calcmode="lin" valueType="num">
                                      <p:cBhvr>
                                        <p:cTn id="15" dur="1000" fill="hold"/>
                                        <p:tgtEl>
                                          <p:spTgt spid="8200">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820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200">
                                            <p:txEl>
                                              <p:pRg st="4" end="4"/>
                                            </p:txEl>
                                          </p:spTgt>
                                        </p:tgtEl>
                                        <p:attrNameLst>
                                          <p:attrName>style.visibility</p:attrName>
                                        </p:attrNameLst>
                                      </p:cBhvr>
                                      <p:to>
                                        <p:strVal val="visible"/>
                                      </p:to>
                                    </p:set>
                                    <p:animEffect transition="in" filter="fade">
                                      <p:cBhvr>
                                        <p:cTn id="21" dur="1000"/>
                                        <p:tgtEl>
                                          <p:spTgt spid="8200">
                                            <p:txEl>
                                              <p:pRg st="4" end="4"/>
                                            </p:txEl>
                                          </p:spTgt>
                                        </p:tgtEl>
                                      </p:cBhvr>
                                    </p:animEffect>
                                    <p:anim calcmode="lin" valueType="num">
                                      <p:cBhvr>
                                        <p:cTn id="22" dur="1000" fill="hold"/>
                                        <p:tgtEl>
                                          <p:spTgt spid="8200">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8200">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D77B6A5D-3671-3541-B2A1-E3D47CEB9E2D}"/>
              </a:ext>
            </a:extLst>
          </p:cNvPr>
          <p:cNvSpPr>
            <a:spLocks noGrp="1" noChangeArrowheads="1"/>
          </p:cNvSpPr>
          <p:nvPr>
            <p:ph type="title"/>
          </p:nvPr>
        </p:nvSpPr>
        <p:spPr>
          <a:xfrm>
            <a:off x="457200" y="332656"/>
            <a:ext cx="8218488" cy="382588"/>
          </a:xfrm>
        </p:spPr>
        <p:txBody>
          <a:bodyPr/>
          <a:lstStyle/>
          <a:p>
            <a:pPr eaLnBrk="1" hangingPunct="1"/>
            <a:br>
              <a:rPr lang="en-GB" altLang="en-US" dirty="0"/>
            </a:br>
            <a:br>
              <a:rPr lang="en-GB" altLang="en-US" dirty="0"/>
            </a:br>
            <a:r>
              <a:rPr lang="en-GB" altLang="en-US" dirty="0"/>
              <a:t>Site boundaries </a:t>
            </a:r>
            <a:br>
              <a:rPr lang="en-GB" altLang="en-US" dirty="0"/>
            </a:br>
            <a:br>
              <a:rPr lang="en-GB" altLang="en-US" dirty="0"/>
            </a:br>
            <a:endParaRPr lang="en-US" altLang="en-US" dirty="0"/>
          </a:p>
        </p:txBody>
      </p:sp>
      <p:sp>
        <p:nvSpPr>
          <p:cNvPr id="8200" name="Rectangle 8">
            <a:extLst>
              <a:ext uri="{FF2B5EF4-FFF2-40B4-BE49-F238E27FC236}">
                <a16:creationId xmlns:a16="http://schemas.microsoft.com/office/drawing/2014/main" id="{B2BA0033-7E65-074E-A009-8869263A075E}"/>
              </a:ext>
            </a:extLst>
          </p:cNvPr>
          <p:cNvSpPr>
            <a:spLocks noGrp="1" noChangeArrowheads="1"/>
          </p:cNvSpPr>
          <p:nvPr>
            <p:ph type="body" idx="1"/>
          </p:nvPr>
        </p:nvSpPr>
        <p:spPr>
          <a:xfrm>
            <a:off x="457200" y="1628800"/>
            <a:ext cx="8229600" cy="4131200"/>
          </a:xfrm>
        </p:spPr>
        <p:txBody>
          <a:bodyPr/>
          <a:lstStyle/>
          <a:p>
            <a:pPr marL="0" indent="0">
              <a:buFontTx/>
              <a:buNone/>
              <a:defRPr/>
            </a:pPr>
            <a:r>
              <a:rPr lang="en-GB" dirty="0"/>
              <a:t>You need to define boundaries physically, where necessary, by suitable fencing. The type of fencing should reflect the nature of the site and its surroundings. </a:t>
            </a:r>
          </a:p>
          <a:p>
            <a:pPr marL="0" indent="0">
              <a:buFontTx/>
              <a:buNone/>
              <a:defRPr/>
            </a:pPr>
            <a:r>
              <a:rPr lang="en-GB" dirty="0"/>
              <a:t>Determining the boundary is an important aspect of managing public risk. </a:t>
            </a:r>
          </a:p>
          <a:p>
            <a:pPr marL="0" indent="0">
              <a:buFontTx/>
              <a:buNone/>
              <a:defRPr/>
            </a:pPr>
            <a:r>
              <a:rPr lang="en-GB" dirty="0"/>
              <a:t>You need to carry out </a:t>
            </a:r>
            <a:r>
              <a:rPr lang="en-GB" b="1" dirty="0"/>
              <a:t>PPM</a:t>
            </a:r>
          </a:p>
          <a:p>
            <a:pPr marL="285750" indent="-285750">
              <a:buClr>
                <a:srgbClr val="0077E3"/>
              </a:buClr>
              <a:buFont typeface="Arial" panose="020B0604020202020204" pitchFamily="34" charset="0"/>
              <a:buChar char="•"/>
              <a:defRPr/>
            </a:pPr>
            <a:r>
              <a:rPr lang="en-GB" b="1" dirty="0"/>
              <a:t>Planning</a:t>
            </a:r>
            <a:r>
              <a:rPr lang="en-GB" dirty="0"/>
              <a:t> what form the perimeter will take</a:t>
            </a:r>
          </a:p>
          <a:p>
            <a:pPr marL="285750" indent="-285750">
              <a:buClr>
                <a:srgbClr val="0077E3"/>
              </a:buClr>
              <a:buFont typeface="Arial" panose="020B0604020202020204" pitchFamily="34" charset="0"/>
              <a:buChar char="•"/>
              <a:defRPr/>
            </a:pPr>
            <a:r>
              <a:rPr lang="en-GB" b="1" dirty="0"/>
              <a:t>Providing</a:t>
            </a:r>
            <a:r>
              <a:rPr lang="en-GB" dirty="0"/>
              <a:t> the fencing/hoarding and</a:t>
            </a:r>
          </a:p>
          <a:p>
            <a:pPr marL="285750" indent="-285750">
              <a:buClr>
                <a:srgbClr val="0077E3"/>
              </a:buClr>
              <a:buFont typeface="Arial" panose="020B0604020202020204" pitchFamily="34" charset="0"/>
              <a:buChar char="•"/>
              <a:defRPr/>
            </a:pPr>
            <a:r>
              <a:rPr lang="en-GB" b="1" dirty="0"/>
              <a:t>Maintaining</a:t>
            </a:r>
            <a:r>
              <a:rPr lang="en-GB" dirty="0"/>
              <a:t> the fencing/hoarding.</a:t>
            </a:r>
          </a:p>
        </p:txBody>
      </p:sp>
    </p:spTree>
    <p:extLst>
      <p:ext uri="{BB962C8B-B14F-4D97-AF65-F5344CB8AC3E}">
        <p14:creationId xmlns:p14="http://schemas.microsoft.com/office/powerpoint/2010/main" val="4151201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00">
                                            <p:txEl>
                                              <p:pRg st="0" end="0"/>
                                            </p:txEl>
                                          </p:spTgt>
                                        </p:tgtEl>
                                        <p:attrNameLst>
                                          <p:attrName>style.visibility</p:attrName>
                                        </p:attrNameLst>
                                      </p:cBhvr>
                                      <p:to>
                                        <p:strVal val="visible"/>
                                      </p:to>
                                    </p:set>
                                    <p:animEffect transition="in" filter="fade">
                                      <p:cBhvr>
                                        <p:cTn id="7" dur="1000"/>
                                        <p:tgtEl>
                                          <p:spTgt spid="8200">
                                            <p:txEl>
                                              <p:pRg st="0" end="0"/>
                                            </p:txEl>
                                          </p:spTgt>
                                        </p:tgtEl>
                                      </p:cBhvr>
                                    </p:animEffect>
                                    <p:anim calcmode="lin" valueType="num">
                                      <p:cBhvr>
                                        <p:cTn id="8" dur="1000" fill="hold"/>
                                        <p:tgtEl>
                                          <p:spTgt spid="820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20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200">
                                            <p:txEl>
                                              <p:pRg st="1" end="1"/>
                                            </p:txEl>
                                          </p:spTgt>
                                        </p:tgtEl>
                                        <p:attrNameLst>
                                          <p:attrName>style.visibility</p:attrName>
                                        </p:attrNameLst>
                                      </p:cBhvr>
                                      <p:to>
                                        <p:strVal val="visible"/>
                                      </p:to>
                                    </p:set>
                                    <p:animEffect transition="in" filter="fade">
                                      <p:cBhvr>
                                        <p:cTn id="14" dur="1000"/>
                                        <p:tgtEl>
                                          <p:spTgt spid="8200">
                                            <p:txEl>
                                              <p:pRg st="1" end="1"/>
                                            </p:txEl>
                                          </p:spTgt>
                                        </p:tgtEl>
                                      </p:cBhvr>
                                    </p:animEffect>
                                    <p:anim calcmode="lin" valueType="num">
                                      <p:cBhvr>
                                        <p:cTn id="15" dur="1000" fill="hold"/>
                                        <p:tgtEl>
                                          <p:spTgt spid="8200">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820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200">
                                            <p:txEl>
                                              <p:pRg st="2" end="2"/>
                                            </p:txEl>
                                          </p:spTgt>
                                        </p:tgtEl>
                                        <p:attrNameLst>
                                          <p:attrName>style.visibility</p:attrName>
                                        </p:attrNameLst>
                                      </p:cBhvr>
                                      <p:to>
                                        <p:strVal val="visible"/>
                                      </p:to>
                                    </p:set>
                                    <p:animEffect transition="in" filter="fade">
                                      <p:cBhvr>
                                        <p:cTn id="21" dur="1000"/>
                                        <p:tgtEl>
                                          <p:spTgt spid="8200">
                                            <p:txEl>
                                              <p:pRg st="2" end="2"/>
                                            </p:txEl>
                                          </p:spTgt>
                                        </p:tgtEl>
                                      </p:cBhvr>
                                    </p:animEffect>
                                    <p:anim calcmode="lin" valueType="num">
                                      <p:cBhvr>
                                        <p:cTn id="22" dur="1000" fill="hold"/>
                                        <p:tgtEl>
                                          <p:spTgt spid="8200">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820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200">
                                            <p:txEl>
                                              <p:pRg st="3" end="3"/>
                                            </p:txEl>
                                          </p:spTgt>
                                        </p:tgtEl>
                                        <p:attrNameLst>
                                          <p:attrName>style.visibility</p:attrName>
                                        </p:attrNameLst>
                                      </p:cBhvr>
                                      <p:to>
                                        <p:strVal val="visible"/>
                                      </p:to>
                                    </p:set>
                                    <p:animEffect transition="in" filter="fade">
                                      <p:cBhvr>
                                        <p:cTn id="28" dur="1000"/>
                                        <p:tgtEl>
                                          <p:spTgt spid="8200">
                                            <p:txEl>
                                              <p:pRg st="3" end="3"/>
                                            </p:txEl>
                                          </p:spTgt>
                                        </p:tgtEl>
                                      </p:cBhvr>
                                    </p:animEffect>
                                    <p:anim calcmode="lin" valueType="num">
                                      <p:cBhvr>
                                        <p:cTn id="29" dur="1000" fill="hold"/>
                                        <p:tgtEl>
                                          <p:spTgt spid="8200">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820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200">
                                            <p:txEl>
                                              <p:pRg st="4" end="4"/>
                                            </p:txEl>
                                          </p:spTgt>
                                        </p:tgtEl>
                                        <p:attrNameLst>
                                          <p:attrName>style.visibility</p:attrName>
                                        </p:attrNameLst>
                                      </p:cBhvr>
                                      <p:to>
                                        <p:strVal val="visible"/>
                                      </p:to>
                                    </p:set>
                                    <p:animEffect transition="in" filter="fade">
                                      <p:cBhvr>
                                        <p:cTn id="35" dur="1000"/>
                                        <p:tgtEl>
                                          <p:spTgt spid="8200">
                                            <p:txEl>
                                              <p:pRg st="4" end="4"/>
                                            </p:txEl>
                                          </p:spTgt>
                                        </p:tgtEl>
                                      </p:cBhvr>
                                    </p:animEffect>
                                    <p:anim calcmode="lin" valueType="num">
                                      <p:cBhvr>
                                        <p:cTn id="36" dur="1000" fill="hold"/>
                                        <p:tgtEl>
                                          <p:spTgt spid="8200">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20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200">
                                            <p:txEl>
                                              <p:pRg st="5" end="5"/>
                                            </p:txEl>
                                          </p:spTgt>
                                        </p:tgtEl>
                                        <p:attrNameLst>
                                          <p:attrName>style.visibility</p:attrName>
                                        </p:attrNameLst>
                                      </p:cBhvr>
                                      <p:to>
                                        <p:strVal val="visible"/>
                                      </p:to>
                                    </p:set>
                                    <p:animEffect transition="in" filter="fade">
                                      <p:cBhvr>
                                        <p:cTn id="42" dur="1000"/>
                                        <p:tgtEl>
                                          <p:spTgt spid="8200">
                                            <p:txEl>
                                              <p:pRg st="5" end="5"/>
                                            </p:txEl>
                                          </p:spTgt>
                                        </p:tgtEl>
                                      </p:cBhvr>
                                    </p:animEffect>
                                    <p:anim calcmode="lin" valueType="num">
                                      <p:cBhvr>
                                        <p:cTn id="43" dur="1000" fill="hold"/>
                                        <p:tgtEl>
                                          <p:spTgt spid="8200">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8200">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0FF83A45-F30D-9F41-B75F-2BE43A211F3F}"/>
              </a:ext>
            </a:extLst>
          </p:cNvPr>
          <p:cNvSpPr>
            <a:spLocks noGrp="1" noChangeArrowheads="1"/>
          </p:cNvSpPr>
          <p:nvPr>
            <p:ph type="title"/>
          </p:nvPr>
        </p:nvSpPr>
        <p:spPr>
          <a:xfrm>
            <a:off x="446088" y="625412"/>
            <a:ext cx="8218488" cy="382588"/>
          </a:xfrm>
        </p:spPr>
        <p:txBody>
          <a:bodyPr/>
          <a:lstStyle/>
          <a:p>
            <a:pPr eaLnBrk="1" hangingPunct="1"/>
            <a:br>
              <a:rPr lang="en-GB" altLang="en-US" dirty="0"/>
            </a:br>
            <a:r>
              <a:rPr lang="en-GB" altLang="en-US" dirty="0"/>
              <a:t>Planning </a:t>
            </a:r>
            <a:br>
              <a:rPr lang="en-GB" altLang="en-US" dirty="0"/>
            </a:br>
            <a:endParaRPr lang="en-US" altLang="en-US" dirty="0"/>
          </a:p>
        </p:txBody>
      </p:sp>
      <p:sp>
        <p:nvSpPr>
          <p:cNvPr id="8200" name="Rectangle 8">
            <a:extLst>
              <a:ext uri="{FF2B5EF4-FFF2-40B4-BE49-F238E27FC236}">
                <a16:creationId xmlns:a16="http://schemas.microsoft.com/office/drawing/2014/main" id="{C1A5ACFB-AB88-AC41-97CA-1BA5853B5D41}"/>
              </a:ext>
            </a:extLst>
          </p:cNvPr>
          <p:cNvSpPr>
            <a:spLocks noGrp="1" noChangeArrowheads="1"/>
          </p:cNvSpPr>
          <p:nvPr>
            <p:ph type="body" idx="1"/>
          </p:nvPr>
        </p:nvSpPr>
        <p:spPr>
          <a:xfrm>
            <a:off x="446088" y="1412776"/>
            <a:ext cx="8229600" cy="4437224"/>
          </a:xfrm>
        </p:spPr>
        <p:txBody>
          <a:bodyPr/>
          <a:lstStyle/>
          <a:p>
            <a:pPr eaLnBrk="1" hangingPunct="1">
              <a:buClr>
                <a:srgbClr val="C00000"/>
              </a:buClr>
              <a:buFont typeface="Wingdings" pitchFamily="2" charset="2"/>
              <a:buChar char="§"/>
              <a:defRPr/>
            </a:pPr>
            <a:endParaRPr lang="en-GB" sz="1800" dirty="0"/>
          </a:p>
          <a:p>
            <a:pPr marL="285750" indent="-285750" eaLnBrk="1" hangingPunct="1">
              <a:buClr>
                <a:srgbClr val="0077E3"/>
              </a:buClr>
              <a:buFont typeface="Arial" panose="020B0604020202020204" pitchFamily="34" charset="0"/>
              <a:buChar char="•"/>
              <a:defRPr/>
            </a:pPr>
            <a:r>
              <a:rPr lang="en-GB" dirty="0"/>
              <a:t>What is the nature and type of the construction work? </a:t>
            </a:r>
          </a:p>
          <a:p>
            <a:pPr marL="285750" indent="-285750" eaLnBrk="1" hangingPunct="1">
              <a:buClr>
                <a:srgbClr val="0077E3"/>
              </a:buClr>
              <a:buFont typeface="Arial" panose="020B0604020202020204" pitchFamily="34" charset="0"/>
              <a:buChar char="•"/>
              <a:defRPr/>
            </a:pPr>
            <a:r>
              <a:rPr lang="en-GB" dirty="0"/>
              <a:t>How heavily populated is the area is?</a:t>
            </a:r>
          </a:p>
          <a:p>
            <a:pPr marL="285750" indent="-285750" eaLnBrk="1" hangingPunct="1">
              <a:buClr>
                <a:srgbClr val="0077E3"/>
              </a:buClr>
              <a:buFont typeface="Arial" panose="020B0604020202020204" pitchFamily="34" charset="0"/>
              <a:buChar char="•"/>
              <a:defRPr/>
            </a:pPr>
            <a:r>
              <a:rPr lang="en-GB" dirty="0"/>
              <a:t>Who will need to visit the site during the work?</a:t>
            </a:r>
          </a:p>
          <a:p>
            <a:pPr marL="285750" indent="-285750" eaLnBrk="1" hangingPunct="1">
              <a:buClr>
                <a:srgbClr val="0077E3"/>
              </a:buClr>
              <a:buFont typeface="Arial" panose="020B0604020202020204" pitchFamily="34" charset="0"/>
              <a:buChar char="•"/>
              <a:defRPr/>
            </a:pPr>
            <a:r>
              <a:rPr lang="en-GB" dirty="0"/>
              <a:t>Will the site attract children?</a:t>
            </a:r>
          </a:p>
          <a:p>
            <a:pPr marL="285750" indent="-285750" eaLnBrk="1" hangingPunct="1">
              <a:buClr>
                <a:srgbClr val="0077E3"/>
              </a:buClr>
              <a:buFont typeface="Arial" panose="020B0604020202020204" pitchFamily="34" charset="0"/>
              <a:buChar char="•"/>
              <a:defRPr/>
            </a:pPr>
            <a:r>
              <a:rPr lang="en-GB" dirty="0"/>
              <a:t>What are the site characteristics? (Think about existing site boundaries, location, proximity to other buildings.)</a:t>
            </a:r>
          </a:p>
          <a:p>
            <a:pPr marL="0" indent="0" eaLnBrk="1" hangingPunct="1">
              <a:buFontTx/>
              <a:buNone/>
              <a:defRPr/>
            </a:pPr>
            <a:endParaRPr lang="en-GB" sz="2400" dirty="0"/>
          </a:p>
          <a:p>
            <a:pPr marL="0" indent="0" eaLnBrk="1" hangingPunct="1">
              <a:buFontTx/>
              <a:buNone/>
              <a:defRPr/>
            </a:pPr>
            <a:endParaRPr lang="en-GB" sz="2400" dirty="0"/>
          </a:p>
          <a:p>
            <a:pPr marL="0" indent="0" eaLnBrk="1" hangingPunct="1">
              <a:buFontTx/>
              <a:buNone/>
              <a:defRPr/>
            </a:pPr>
            <a:endParaRPr lang="en-US" sz="2400" dirty="0"/>
          </a:p>
        </p:txBody>
      </p:sp>
    </p:spTree>
    <p:extLst>
      <p:ext uri="{BB962C8B-B14F-4D97-AF65-F5344CB8AC3E}">
        <p14:creationId xmlns:p14="http://schemas.microsoft.com/office/powerpoint/2010/main" val="14649914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00">
                                            <p:txEl>
                                              <p:pRg st="1" end="1"/>
                                            </p:txEl>
                                          </p:spTgt>
                                        </p:tgtEl>
                                        <p:attrNameLst>
                                          <p:attrName>style.visibility</p:attrName>
                                        </p:attrNameLst>
                                      </p:cBhvr>
                                      <p:to>
                                        <p:strVal val="visible"/>
                                      </p:to>
                                    </p:set>
                                    <p:animEffect transition="in" filter="fade">
                                      <p:cBhvr>
                                        <p:cTn id="7" dur="1000"/>
                                        <p:tgtEl>
                                          <p:spTgt spid="8200">
                                            <p:txEl>
                                              <p:pRg st="1" end="1"/>
                                            </p:txEl>
                                          </p:spTgt>
                                        </p:tgtEl>
                                      </p:cBhvr>
                                    </p:animEffect>
                                    <p:anim calcmode="lin" valueType="num">
                                      <p:cBhvr>
                                        <p:cTn id="8" dur="1000" fill="hold"/>
                                        <p:tgtEl>
                                          <p:spTgt spid="8200">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820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200">
                                            <p:txEl>
                                              <p:pRg st="2" end="2"/>
                                            </p:txEl>
                                          </p:spTgt>
                                        </p:tgtEl>
                                        <p:attrNameLst>
                                          <p:attrName>style.visibility</p:attrName>
                                        </p:attrNameLst>
                                      </p:cBhvr>
                                      <p:to>
                                        <p:strVal val="visible"/>
                                      </p:to>
                                    </p:set>
                                    <p:animEffect transition="in" filter="fade">
                                      <p:cBhvr>
                                        <p:cTn id="14" dur="1000"/>
                                        <p:tgtEl>
                                          <p:spTgt spid="8200">
                                            <p:txEl>
                                              <p:pRg st="2" end="2"/>
                                            </p:txEl>
                                          </p:spTgt>
                                        </p:tgtEl>
                                      </p:cBhvr>
                                    </p:animEffect>
                                    <p:anim calcmode="lin" valueType="num">
                                      <p:cBhvr>
                                        <p:cTn id="15" dur="1000" fill="hold"/>
                                        <p:tgtEl>
                                          <p:spTgt spid="8200">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820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200">
                                            <p:txEl>
                                              <p:pRg st="3" end="3"/>
                                            </p:txEl>
                                          </p:spTgt>
                                        </p:tgtEl>
                                        <p:attrNameLst>
                                          <p:attrName>style.visibility</p:attrName>
                                        </p:attrNameLst>
                                      </p:cBhvr>
                                      <p:to>
                                        <p:strVal val="visible"/>
                                      </p:to>
                                    </p:set>
                                    <p:animEffect transition="in" filter="fade">
                                      <p:cBhvr>
                                        <p:cTn id="21" dur="1000"/>
                                        <p:tgtEl>
                                          <p:spTgt spid="8200">
                                            <p:txEl>
                                              <p:pRg st="3" end="3"/>
                                            </p:txEl>
                                          </p:spTgt>
                                        </p:tgtEl>
                                      </p:cBhvr>
                                    </p:animEffect>
                                    <p:anim calcmode="lin" valueType="num">
                                      <p:cBhvr>
                                        <p:cTn id="22" dur="1000" fill="hold"/>
                                        <p:tgtEl>
                                          <p:spTgt spid="8200">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820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200">
                                            <p:txEl>
                                              <p:pRg st="4" end="4"/>
                                            </p:txEl>
                                          </p:spTgt>
                                        </p:tgtEl>
                                        <p:attrNameLst>
                                          <p:attrName>style.visibility</p:attrName>
                                        </p:attrNameLst>
                                      </p:cBhvr>
                                      <p:to>
                                        <p:strVal val="visible"/>
                                      </p:to>
                                    </p:set>
                                    <p:animEffect transition="in" filter="fade">
                                      <p:cBhvr>
                                        <p:cTn id="28" dur="1000"/>
                                        <p:tgtEl>
                                          <p:spTgt spid="8200">
                                            <p:txEl>
                                              <p:pRg st="4" end="4"/>
                                            </p:txEl>
                                          </p:spTgt>
                                        </p:tgtEl>
                                      </p:cBhvr>
                                    </p:animEffect>
                                    <p:anim calcmode="lin" valueType="num">
                                      <p:cBhvr>
                                        <p:cTn id="29" dur="1000" fill="hold"/>
                                        <p:tgtEl>
                                          <p:spTgt spid="8200">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820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200">
                                            <p:txEl>
                                              <p:pRg st="5" end="5"/>
                                            </p:txEl>
                                          </p:spTgt>
                                        </p:tgtEl>
                                        <p:attrNameLst>
                                          <p:attrName>style.visibility</p:attrName>
                                        </p:attrNameLst>
                                      </p:cBhvr>
                                      <p:to>
                                        <p:strVal val="visible"/>
                                      </p:to>
                                    </p:set>
                                    <p:animEffect transition="in" filter="fade">
                                      <p:cBhvr>
                                        <p:cTn id="35" dur="1000"/>
                                        <p:tgtEl>
                                          <p:spTgt spid="8200">
                                            <p:txEl>
                                              <p:pRg st="5" end="5"/>
                                            </p:txEl>
                                          </p:spTgt>
                                        </p:tgtEl>
                                      </p:cBhvr>
                                    </p:animEffect>
                                    <p:anim calcmode="lin" valueType="num">
                                      <p:cBhvr>
                                        <p:cTn id="36" dur="1000" fill="hold"/>
                                        <p:tgtEl>
                                          <p:spTgt spid="8200">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8200">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CCC60CB1-9FED-D34E-8C77-487422B5BC75}"/>
              </a:ext>
            </a:extLst>
          </p:cNvPr>
          <p:cNvSpPr>
            <a:spLocks noGrp="1" noChangeArrowheads="1"/>
          </p:cNvSpPr>
          <p:nvPr>
            <p:ph type="title"/>
          </p:nvPr>
        </p:nvSpPr>
        <p:spPr/>
        <p:txBody>
          <a:bodyPr/>
          <a:lstStyle/>
          <a:p>
            <a:pPr eaLnBrk="1" hangingPunct="1"/>
            <a:r>
              <a:rPr lang="en-US" altLang="en-US"/>
              <a:t>Providing </a:t>
            </a:r>
          </a:p>
        </p:txBody>
      </p:sp>
      <p:sp>
        <p:nvSpPr>
          <p:cNvPr id="8200" name="Rectangle 8">
            <a:extLst>
              <a:ext uri="{FF2B5EF4-FFF2-40B4-BE49-F238E27FC236}">
                <a16:creationId xmlns:a16="http://schemas.microsoft.com/office/drawing/2014/main" id="{E31C0BAD-0FE5-7247-9F9B-64A975573E90}"/>
              </a:ext>
            </a:extLst>
          </p:cNvPr>
          <p:cNvSpPr>
            <a:spLocks noGrp="1" noChangeArrowheads="1"/>
          </p:cNvSpPr>
          <p:nvPr>
            <p:ph type="body" idx="1"/>
          </p:nvPr>
        </p:nvSpPr>
        <p:spPr/>
        <p:txBody>
          <a:bodyPr/>
          <a:lstStyle/>
          <a:p>
            <a:pPr marL="0" indent="0" eaLnBrk="1" hangingPunct="1">
              <a:buFontTx/>
              <a:buNone/>
            </a:pPr>
            <a:r>
              <a:rPr lang="en-GB" altLang="en-US" dirty="0">
                <a:latin typeface="Arial" panose="020B0604020202020204" pitchFamily="34" charset="0"/>
                <a:cs typeface="Arial" panose="020B0604020202020204" pitchFamily="34" charset="0"/>
              </a:rPr>
              <a:t>Typically, in populated areas, this will mean a two-metre high small mesh fence or hoarding around the site.</a:t>
            </a:r>
          </a:p>
          <a:p>
            <a:pPr marL="0" indent="0" eaLnBrk="1" hangingPunct="1">
              <a:buFontTx/>
              <a:buNone/>
            </a:pPr>
            <a:endParaRPr lang="en-US" altLang="en-US" sz="2400" dirty="0"/>
          </a:p>
        </p:txBody>
      </p:sp>
      <p:pic>
        <p:nvPicPr>
          <p:cNvPr id="2" name="Picture 1">
            <a:extLst>
              <a:ext uri="{FF2B5EF4-FFF2-40B4-BE49-F238E27FC236}">
                <a16:creationId xmlns:a16="http://schemas.microsoft.com/office/drawing/2014/main" id="{697A0A5E-EE2D-0441-82F8-878FE2C94584}"/>
              </a:ext>
            </a:extLst>
          </p:cNvPr>
          <p:cNvPicPr>
            <a:picLocks noChangeAspect="1"/>
          </p:cNvPicPr>
          <p:nvPr/>
        </p:nvPicPr>
        <p:blipFill>
          <a:blip r:embed="rId3">
            <a:extLst>
              <a:ext uri="{28A0092B-C50C-407E-A947-70E740481C1C}">
                <a14:useLocalDpi xmlns:a14="http://schemas.microsoft.com/office/drawing/2010/main" val="0"/>
              </a:ext>
            </a:extLst>
          </a:blip>
          <a:srcRect t="32433" b="18829"/>
          <a:stretch>
            <a:fillRect/>
          </a:stretch>
        </p:blipFill>
        <p:spPr bwMode="auto">
          <a:xfrm>
            <a:off x="2904720" y="2555880"/>
            <a:ext cx="3323447" cy="216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40199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00">
                                            <p:txEl>
                                              <p:pRg st="0" end="0"/>
                                            </p:txEl>
                                          </p:spTgt>
                                        </p:tgtEl>
                                        <p:attrNameLst>
                                          <p:attrName>style.visibility</p:attrName>
                                        </p:attrNameLst>
                                      </p:cBhvr>
                                      <p:to>
                                        <p:strVal val="visible"/>
                                      </p:to>
                                    </p:set>
                                    <p:animEffect transition="in" filter="fade">
                                      <p:cBhvr>
                                        <p:cTn id="7" dur="1000"/>
                                        <p:tgtEl>
                                          <p:spTgt spid="8200">
                                            <p:txEl>
                                              <p:pRg st="0" end="0"/>
                                            </p:txEl>
                                          </p:spTgt>
                                        </p:tgtEl>
                                      </p:cBhvr>
                                    </p:animEffect>
                                    <p:anim calcmode="lin" valueType="num">
                                      <p:cBhvr>
                                        <p:cTn id="8" dur="1000" fill="hold"/>
                                        <p:tgtEl>
                                          <p:spTgt spid="820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20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6" presetClass="entr" presetSubtype="2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11F87E07-F824-4647-85F9-BD1771A280B4}"/>
              </a:ext>
            </a:extLst>
          </p:cNvPr>
          <p:cNvSpPr>
            <a:spLocks noGrp="1" noChangeArrowheads="1"/>
          </p:cNvSpPr>
          <p:nvPr>
            <p:ph type="title"/>
          </p:nvPr>
        </p:nvSpPr>
        <p:spPr/>
        <p:txBody>
          <a:bodyPr/>
          <a:lstStyle/>
          <a:p>
            <a:pPr eaLnBrk="1" hangingPunct="1"/>
            <a:r>
              <a:rPr lang="en-US" altLang="en-US" dirty="0"/>
              <a:t>Types of fencing </a:t>
            </a:r>
          </a:p>
        </p:txBody>
      </p:sp>
      <p:pic>
        <p:nvPicPr>
          <p:cNvPr id="3" name="Picture 2">
            <a:extLst>
              <a:ext uri="{FF2B5EF4-FFF2-40B4-BE49-F238E27FC236}">
                <a16:creationId xmlns:a16="http://schemas.microsoft.com/office/drawing/2014/main" id="{85F412E7-8750-A543-9451-3AA0746FA4D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350" y="2273908"/>
            <a:ext cx="1779220" cy="2372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C2FA2C6D-EDDA-8C45-BE2C-1E9067CFB83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2304154"/>
            <a:ext cx="2066328" cy="2560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52ACA64E-1C67-334A-A94A-A65123714DF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2076076" y="2609053"/>
            <a:ext cx="2500600" cy="1875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00D00CD4-8103-864F-9EA4-FAA5768F735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6577969" y="2594261"/>
            <a:ext cx="2563772" cy="1923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82129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ircle(in)">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1261</TotalTime>
  <Words>557</Words>
  <Application>Microsoft Office PowerPoint</Application>
  <PresentationFormat>On-screen Show (4:3)</PresentationFormat>
  <Paragraphs>83</Paragraphs>
  <Slides>17</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Lucida Grande</vt:lpstr>
      <vt:lpstr>Times New Roman</vt:lpstr>
      <vt:lpstr>Wingdings</vt:lpstr>
      <vt:lpstr>Default Design</vt:lpstr>
      <vt:lpstr>PowerPoint 3: Site protection boundaries</vt:lpstr>
      <vt:lpstr>Planning</vt:lpstr>
      <vt:lpstr> What you need to do </vt:lpstr>
      <vt:lpstr>Authorisation </vt:lpstr>
      <vt:lpstr> All construction sites require </vt:lpstr>
      <vt:lpstr>  Site boundaries   </vt:lpstr>
      <vt:lpstr> Planning  </vt:lpstr>
      <vt:lpstr>Providing </vt:lpstr>
      <vt:lpstr>Types of fencing </vt:lpstr>
      <vt:lpstr>Types of fencing</vt:lpstr>
      <vt:lpstr>Hoardings</vt:lpstr>
      <vt:lpstr>Types of hoardings</vt:lpstr>
      <vt:lpstr>Types of hoardings</vt:lpstr>
      <vt:lpstr>Types of hoardings</vt:lpstr>
      <vt:lpstr>Types of hoardings</vt:lpstr>
      <vt:lpstr>Maintaining</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139</cp:revision>
  <dcterms:created xsi:type="dcterms:W3CDTF">2013-05-28T00:38:54Z</dcterms:created>
  <dcterms:modified xsi:type="dcterms:W3CDTF">2021-03-04T13:12:29Z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