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38" r:id="rId6"/>
    <p:sldId id="257" r:id="rId7"/>
    <p:sldId id="261" r:id="rId8"/>
    <p:sldId id="262" r:id="rId9"/>
    <p:sldId id="263" r:id="rId10"/>
    <p:sldId id="264" r:id="rId11"/>
    <p:sldId id="268" r:id="rId12"/>
    <p:sldId id="339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DC704F-E8C8-004E-8349-161347883DE0}" v="21" dt="2020-08-21T17:43:05.2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49"/>
    <p:restoredTop sz="86328"/>
  </p:normalViewPr>
  <p:slideViewPr>
    <p:cSldViewPr showGuides="1">
      <p:cViewPr varScale="1">
        <p:scale>
          <a:sx n="49" d="100"/>
          <a:sy n="49" d="100"/>
        </p:scale>
        <p:origin x="134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20: Tonnage calculations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en-GB" dirty="0"/>
              <a:t>Many construction workers shy away from carrying out calculations of quantities, but it is an important part of the job.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Failing to calculate the correct amount of materials needed for a task could lead to running out of materials before completion.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Calculating quantities of materials accurately is important since mistakes can lead to unnecessary expense and inefficiency.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en-GB" dirty="0"/>
              <a:t>Working out quantities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Within construction and civil engineering we use a variety of construction materials. </a:t>
            </a:r>
          </a:p>
          <a:p>
            <a:r>
              <a:rPr lang="en-GB" dirty="0"/>
              <a:t>We calculate the different materials in different ways and formulas.</a:t>
            </a:r>
          </a:p>
          <a:p>
            <a:r>
              <a:rPr lang="en-GB" dirty="0"/>
              <a:t>This session we are going to look at tonnage calculations. These are used to calculate sand, gravel and sub bases.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Quantities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Tonnes: follow this formula  </a:t>
            </a:r>
          </a:p>
          <a:p>
            <a:r>
              <a:rPr lang="en-GB" b="1" dirty="0"/>
              <a:t>Cubic metres into tonnes</a:t>
            </a:r>
            <a:r>
              <a:rPr lang="en-GB" dirty="0"/>
              <a:t> = volume x density</a:t>
            </a:r>
          </a:p>
          <a:p>
            <a:r>
              <a:rPr lang="en-GB" dirty="0"/>
              <a:t>Every material has a density. </a:t>
            </a:r>
          </a:p>
          <a:p>
            <a:r>
              <a:rPr lang="en-GB" dirty="0"/>
              <a:t>It is how much a cubic metre of material weighs. </a:t>
            </a:r>
          </a:p>
        </p:txBody>
      </p:sp>
    </p:spTree>
    <p:extLst>
      <p:ext uri="{BB962C8B-B14F-4D97-AF65-F5344CB8AC3E}">
        <p14:creationId xmlns:p14="http://schemas.microsoft.com/office/powerpoint/2010/main" val="4173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Density of materials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Sand = 1.8</a:t>
            </a:r>
          </a:p>
          <a:p>
            <a:r>
              <a:rPr lang="en-GB" b="1" dirty="0"/>
              <a:t>Gravel = 2.1</a:t>
            </a:r>
          </a:p>
          <a:p>
            <a:r>
              <a:rPr lang="en-GB" b="1" dirty="0"/>
              <a:t>Granular sub base (GSB) = 2.1</a:t>
            </a:r>
          </a:p>
          <a:p>
            <a:endParaRPr lang="en-GB" b="1" dirty="0"/>
          </a:p>
          <a:p>
            <a:r>
              <a:rPr lang="en-GB" sz="1800" dirty="0"/>
              <a:t>Note: a good rule of thumb is to always work on sand having a depth of 50mm and GSB having a depth of 100mm when carrying out calculations. </a:t>
            </a:r>
          </a:p>
        </p:txBody>
      </p:sp>
    </p:spTree>
    <p:extLst>
      <p:ext uri="{BB962C8B-B14F-4D97-AF65-F5344CB8AC3E}">
        <p14:creationId xmlns:p14="http://schemas.microsoft.com/office/powerpoint/2010/main" val="134925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Quantities </a:t>
            </a:r>
            <a:r>
              <a:rPr lang="en-US" altLang="en-US" dirty="0"/>
              <a:t>–</a:t>
            </a:r>
            <a:r>
              <a:rPr lang="en-GB" dirty="0"/>
              <a:t> sand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example: </a:t>
            </a:r>
          </a:p>
          <a:p>
            <a:r>
              <a:rPr lang="en-GB" dirty="0"/>
              <a:t>An area measures 10m x 50m and you want cover it with 50mm of sand. </a:t>
            </a:r>
          </a:p>
          <a:p>
            <a:r>
              <a:rPr lang="en-GB" dirty="0"/>
              <a:t>First work out the area then the volume and multiply it by the density of the material.</a:t>
            </a:r>
          </a:p>
          <a:p>
            <a:r>
              <a:rPr lang="en-GB" dirty="0"/>
              <a:t>10 x 50 x 0.050 x 1.8  =  45 tonnes of sand </a:t>
            </a:r>
          </a:p>
          <a:p>
            <a:r>
              <a:rPr lang="en-GB" dirty="0"/>
              <a:t>L      W      D      Density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00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Quantities </a:t>
            </a:r>
            <a:r>
              <a:rPr lang="en-US" altLang="en-US" dirty="0"/>
              <a:t>– g</a:t>
            </a:r>
            <a:r>
              <a:rPr lang="en-US" dirty="0"/>
              <a:t>ranular sub base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example: </a:t>
            </a:r>
          </a:p>
          <a:p>
            <a:r>
              <a:rPr lang="en-GB" dirty="0"/>
              <a:t>An area measures 10m x 50m and you want to cover it with 100mm of GSB. </a:t>
            </a:r>
          </a:p>
          <a:p>
            <a:r>
              <a:rPr lang="en-GB" dirty="0"/>
              <a:t>First work out the area then the volume and multiply it by the density of the material.</a:t>
            </a:r>
          </a:p>
          <a:p>
            <a:r>
              <a:rPr lang="en-GB" dirty="0"/>
              <a:t>10 x 50 x 0.100 x 2.1  = 105 tonnes</a:t>
            </a:r>
          </a:p>
          <a:p>
            <a:r>
              <a:rPr lang="en-GB" dirty="0"/>
              <a:t>L      W      D      Density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4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try these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much </a:t>
            </a:r>
            <a:r>
              <a:rPr lang="en-US" b="1" dirty="0"/>
              <a:t>SAND</a:t>
            </a:r>
            <a:r>
              <a:rPr lang="en-US" dirty="0"/>
              <a:t> and </a:t>
            </a:r>
            <a:r>
              <a:rPr lang="en-US" b="1" dirty="0"/>
              <a:t>GSB</a:t>
            </a:r>
            <a:r>
              <a:rPr lang="en-US" dirty="0"/>
              <a:t> would be needed for the following areas? </a:t>
            </a:r>
          </a:p>
          <a:p>
            <a:r>
              <a:rPr lang="en-US" dirty="0"/>
              <a:t>23m long 6m wide</a:t>
            </a:r>
          </a:p>
          <a:p>
            <a:r>
              <a:rPr lang="en-US" dirty="0"/>
              <a:t>50m long 3m wide </a:t>
            </a:r>
          </a:p>
          <a:p>
            <a:r>
              <a:rPr lang="en-US" dirty="0"/>
              <a:t>45m long 5m wide</a:t>
            </a:r>
          </a:p>
          <a:p>
            <a:r>
              <a:rPr lang="en-US" dirty="0"/>
              <a:t>34m wide 47.4m long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0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makes permanent!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Complete the activities on the worksheet provided.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</TotalTime>
  <Words>367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20: Tonnage calculations</vt:lpstr>
      <vt:lpstr>Calculations</vt:lpstr>
      <vt:lpstr>Working out quantities</vt:lpstr>
      <vt:lpstr>Quantities</vt:lpstr>
      <vt:lpstr>Density of materials </vt:lpstr>
      <vt:lpstr>Quantities – sand </vt:lpstr>
      <vt:lpstr>Quantities – granular sub base </vt:lpstr>
      <vt:lpstr>Now try these </vt:lpstr>
      <vt:lpstr>Practice makes permanent!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131</cp:revision>
  <dcterms:created xsi:type="dcterms:W3CDTF">2013-05-28T00:38:54Z</dcterms:created>
  <dcterms:modified xsi:type="dcterms:W3CDTF">2021-03-04T13:45:14Z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