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257" r:id="rId7"/>
    <p:sldId id="260" r:id="rId8"/>
    <p:sldId id="340" r:id="rId9"/>
    <p:sldId id="339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C26254-48F4-2242-84BE-A010FFC190AF}" v="67" dt="2020-08-21T17:35:28.944"/>
    <p1510:client id="{E2E1881E-B6FB-5A4B-9CD1-B37A0C7408D8}" v="70" dt="2020-08-21T17:39:22.0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49"/>
    <p:restoredTop sz="93172" autoAdjust="0"/>
  </p:normalViewPr>
  <p:slideViewPr>
    <p:cSldViewPr showGuides="1">
      <p:cViewPr varScale="1">
        <p:scale>
          <a:sx n="57" d="100"/>
          <a:sy n="57" d="100"/>
        </p:scale>
        <p:origin x="113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8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0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5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86335" y="24329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Unit 112: Construction operations and civil engineering operations</a:t>
            </a:r>
            <a:r>
              <a:rPr lang="en-GB" sz="2400" b="1" dirty="0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19: Volume calculations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gli\user\Home\prodev\laurenh\Downloads\shutterstock_133357625.jpg">
            <a:extLst>
              <a:ext uri="{FF2B5EF4-FFF2-40B4-BE49-F238E27FC236}">
                <a16:creationId xmlns:a16="http://schemas.microsoft.com/office/drawing/2014/main" id="{90854FFB-8869-467E-9D67-DE49F5FEB2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6131" b="11634"/>
          <a:stretch/>
        </p:blipFill>
        <p:spPr bwMode="auto">
          <a:xfrm>
            <a:off x="3444366" y="4347639"/>
            <a:ext cx="2232248" cy="140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995985"/>
          </a:xfrm>
        </p:spPr>
        <p:txBody>
          <a:bodyPr/>
          <a:lstStyle/>
          <a:p>
            <a:pPr lvl="0"/>
            <a:r>
              <a:rPr lang="en-GB" dirty="0"/>
              <a:t>Many construction workers shy away from carrying out calculations of quantities, but it is an important part of the job.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8B5A2D-4711-4149-9326-4940BC51D941}"/>
              </a:ext>
            </a:extLst>
          </p:cNvPr>
          <p:cNvSpPr txBox="1">
            <a:spLocks/>
          </p:cNvSpPr>
          <p:nvPr/>
        </p:nvSpPr>
        <p:spPr bwMode="auto">
          <a:xfrm>
            <a:off x="445691" y="2488725"/>
            <a:ext cx="8229599" cy="259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en-GB" dirty="0"/>
              <a:t>Failing to calculate the correct amount of materials needed for a task could lead to running out of materials before completion. </a:t>
            </a:r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/>
              <a:t>Calculating quantities of materials accurately is important since mistakes can lead to unnecessary expense and inefficiency.</a:t>
            </a:r>
          </a:p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7983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549275" y="931723"/>
            <a:ext cx="8042276" cy="1336956"/>
          </a:xfrm>
        </p:spPr>
        <p:txBody>
          <a:bodyPr/>
          <a:lstStyle/>
          <a:p>
            <a:r>
              <a:rPr lang="en-GB" dirty="0"/>
              <a:t>Working out quantities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49274" y="1600201"/>
            <a:ext cx="7911157" cy="4343400"/>
          </a:xfrm>
        </p:spPr>
        <p:txBody>
          <a:bodyPr/>
          <a:lstStyle/>
          <a:p>
            <a:r>
              <a:rPr lang="en-GB" dirty="0"/>
              <a:t>Within construction and civil engineering we use a variety of construction materials. </a:t>
            </a:r>
          </a:p>
          <a:p>
            <a:r>
              <a:rPr lang="en-GB" dirty="0"/>
              <a:t>We calculate the different materials in different ways and formulas.</a:t>
            </a:r>
          </a:p>
          <a:p>
            <a:r>
              <a:rPr lang="en-GB" dirty="0"/>
              <a:t>This session we are going to look at volume calculations. These are used to calculate concrete.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15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Quantities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b="1" dirty="0"/>
          </a:p>
          <a:p>
            <a:r>
              <a:rPr lang="en-GB" b="1" dirty="0"/>
              <a:t>Volume</a:t>
            </a:r>
            <a:r>
              <a:rPr lang="en-GB" dirty="0"/>
              <a:t> = Length x Width x Depth = </a:t>
            </a:r>
            <a:r>
              <a:rPr lang="en-US" dirty="0">
                <a:cs typeface="Tahoma" pitchFamily="34" charset="0"/>
              </a:rPr>
              <a:t>M³</a:t>
            </a:r>
          </a:p>
          <a:p>
            <a:endParaRPr lang="en-US" dirty="0">
              <a:cs typeface="Tahoma" pitchFamily="34" charset="0"/>
            </a:endParaRPr>
          </a:p>
          <a:p>
            <a:pPr>
              <a:buFontTx/>
              <a:buNone/>
            </a:pPr>
            <a:r>
              <a:rPr lang="en-GB" dirty="0">
                <a:cs typeface="Tahoma" pitchFamily="34" charset="0"/>
              </a:rPr>
              <a:t>Concrete 10m x 50m x 0.150mm = 75m</a:t>
            </a:r>
            <a:r>
              <a:rPr lang="en-US" dirty="0">
                <a:cs typeface="Tahoma" pitchFamily="34" charset="0"/>
              </a:rPr>
              <a:t>³</a:t>
            </a:r>
            <a:r>
              <a:rPr lang="en-GB" dirty="0">
                <a:cs typeface="Tahoma" pitchFamily="34" charset="0"/>
              </a:rPr>
              <a:t> cubic metres </a:t>
            </a:r>
          </a:p>
          <a:p>
            <a:pPr>
              <a:buFontTx/>
              <a:buNone/>
            </a:pPr>
            <a:endParaRPr lang="en-GB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91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try these!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23m long, 6m wide and 0.1m deep</a:t>
            </a:r>
          </a:p>
          <a:p>
            <a:endParaRPr lang="en-US" dirty="0"/>
          </a:p>
          <a:p>
            <a:r>
              <a:rPr lang="en-US" dirty="0"/>
              <a:t>50m long, 3m wide and 0.2 deep</a:t>
            </a:r>
          </a:p>
          <a:p>
            <a:endParaRPr lang="en-US" dirty="0"/>
          </a:p>
          <a:p>
            <a:r>
              <a:rPr lang="en-US" dirty="0"/>
              <a:t>45m long, 5m wide and 100mm deep</a:t>
            </a:r>
          </a:p>
          <a:p>
            <a:endParaRPr lang="en-US" dirty="0"/>
          </a:p>
          <a:p>
            <a:r>
              <a:rPr lang="en-US" dirty="0"/>
              <a:t>34m wide, 47.4m long and 200mm deep</a:t>
            </a:r>
          </a:p>
        </p:txBody>
      </p:sp>
    </p:spTree>
    <p:extLst>
      <p:ext uri="{BB962C8B-B14F-4D97-AF65-F5344CB8AC3E}">
        <p14:creationId xmlns:p14="http://schemas.microsoft.com/office/powerpoint/2010/main" val="2172157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makes permanent!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Complete the activities on the worksheet provided. </a:t>
            </a:r>
          </a:p>
        </p:txBody>
      </p:sp>
    </p:spTree>
    <p:extLst>
      <p:ext uri="{BB962C8B-B14F-4D97-AF65-F5344CB8AC3E}">
        <p14:creationId xmlns:p14="http://schemas.microsoft.com/office/powerpoint/2010/main" val="369605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1023</TotalTime>
  <Words>196</Words>
  <Application>Microsoft Office PowerPoint</Application>
  <PresentationFormat>On-screen Show (4:3)</PresentationFormat>
  <Paragraphs>34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19: Volume calculations</vt:lpstr>
      <vt:lpstr>Calculations</vt:lpstr>
      <vt:lpstr>Working out quantities</vt:lpstr>
      <vt:lpstr>Quantities</vt:lpstr>
      <vt:lpstr>Now try these! </vt:lpstr>
      <vt:lpstr>Practice makes permanent!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126</cp:revision>
  <dcterms:created xsi:type="dcterms:W3CDTF">2013-05-28T00:38:54Z</dcterms:created>
  <dcterms:modified xsi:type="dcterms:W3CDTF">2021-03-04T13:44:04Z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