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handoutMasterIdLst>
    <p:handoutMasterId r:id="rId23"/>
  </p:handoutMasterIdLst>
  <p:sldIdLst>
    <p:sldId id="256" r:id="rId5"/>
    <p:sldId id="301" r:id="rId6"/>
    <p:sldId id="281" r:id="rId7"/>
    <p:sldId id="268" r:id="rId8"/>
    <p:sldId id="302" r:id="rId9"/>
    <p:sldId id="274" r:id="rId10"/>
    <p:sldId id="275" r:id="rId11"/>
    <p:sldId id="276" r:id="rId12"/>
    <p:sldId id="303" r:id="rId13"/>
    <p:sldId id="271" r:id="rId14"/>
    <p:sldId id="260" r:id="rId15"/>
    <p:sldId id="261" r:id="rId16"/>
    <p:sldId id="304" r:id="rId17"/>
    <p:sldId id="265" r:id="rId18"/>
    <p:sldId id="277" r:id="rId19"/>
    <p:sldId id="278" r:id="rId20"/>
    <p:sldId id="267" r:id="rId21"/>
  </p:sldIdLst>
  <p:sldSz cx="9144000" cy="6858000" type="screen4x3"/>
  <p:notesSz cx="6858000" cy="9144000"/>
  <p:custDataLst>
    <p:tags r:id="rId2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EC70A1-F793-5846-A5F8-7F33E9694A55}" v="52" dt="2020-08-16T15:59:01.9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667"/>
    <p:restoredTop sz="93172" autoAdjust="0"/>
  </p:normalViewPr>
  <p:slideViewPr>
    <p:cSldViewPr showGuides="1">
      <p:cViewPr varScale="1">
        <p:scale>
          <a:sx n="67" d="100"/>
          <a:sy n="67" d="100"/>
        </p:scale>
        <p:origin x="83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4E6E3177-E076-C54F-B32E-746916047DB9}"/>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11A3EC97-E067-F548-B1B2-E0F8F6F576A7}" type="slidenum">
              <a:rPr lang="en-GB" altLang="en-US" sz="1200"/>
              <a:pPr eaLnBrk="1" hangingPunct="1"/>
              <a:t>2</a:t>
            </a:fld>
            <a:endParaRPr lang="en-GB" altLang="en-US" sz="1200"/>
          </a:p>
        </p:txBody>
      </p:sp>
      <p:sp>
        <p:nvSpPr>
          <p:cNvPr id="23555" name="Rectangle 2">
            <a:extLst>
              <a:ext uri="{FF2B5EF4-FFF2-40B4-BE49-F238E27FC236}">
                <a16:creationId xmlns:a16="http://schemas.microsoft.com/office/drawing/2014/main" id="{F0AAB5C7-AD59-EA4A-A1D3-96C2E7E3321C}"/>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867DEC06-D0CA-F640-B7C2-DFC3C565213D}"/>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259543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BDE19D50-69B8-2B4E-A2C4-9CAB429ED196}"/>
              </a:ext>
            </a:extLst>
          </p:cNvPr>
          <p:cNvSpPr>
            <a:spLocks noGrp="1" noRot="1" noChangeAspect="1" noTextEdit="1"/>
          </p:cNvSpPr>
          <p:nvPr>
            <p:ph type="sldImg"/>
          </p:nvPr>
        </p:nvSpPr>
        <p:spPr>
          <a:ln/>
        </p:spPr>
      </p:sp>
      <p:sp>
        <p:nvSpPr>
          <p:cNvPr id="24579" name="Notes Placeholder 2">
            <a:extLst>
              <a:ext uri="{FF2B5EF4-FFF2-40B4-BE49-F238E27FC236}">
                <a16:creationId xmlns:a16="http://schemas.microsoft.com/office/drawing/2014/main" id="{8DDD7CF7-E20A-C448-8CEC-2A10654C1FCC}"/>
              </a:ext>
            </a:extLst>
          </p:cNvPr>
          <p:cNvSpPr>
            <a:spLocks noGrp="1"/>
          </p:cNvSpPr>
          <p:nvPr>
            <p:ph type="body" idx="1"/>
          </p:nvPr>
        </p:nvSpPr>
        <p:spPr>
          <a:noFill/>
        </p:spPr>
        <p:txBody>
          <a:bodyPr/>
          <a:lstStyle/>
          <a:p>
            <a:endParaRPr lang="en-US" altLang="en-US">
              <a:latin typeface="Arial" panose="020B0604020202020204" pitchFamily="34" charset="0"/>
            </a:endParaRPr>
          </a:p>
        </p:txBody>
      </p:sp>
      <p:sp>
        <p:nvSpPr>
          <p:cNvPr id="24580" name="Slide Number Placeholder 3">
            <a:extLst>
              <a:ext uri="{FF2B5EF4-FFF2-40B4-BE49-F238E27FC236}">
                <a16:creationId xmlns:a16="http://schemas.microsoft.com/office/drawing/2014/main" id="{BCFF8335-9E4D-BB45-9684-4B2462945357}"/>
              </a:ext>
            </a:extLst>
          </p:cNvPr>
          <p:cNvSpPr>
            <a:spLocks noGrp="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A3B2910A-A2F0-BB46-B409-2B309039A008}" type="slidenum">
              <a:rPr lang="en-GB" altLang="en-US" sz="1200"/>
              <a:pPr eaLnBrk="1" hangingPunct="1"/>
              <a:t>14</a:t>
            </a:fld>
            <a:endParaRPr lang="en-GB" altLang="en-US" sz="1200"/>
          </a:p>
        </p:txBody>
      </p:sp>
    </p:spTree>
    <p:extLst>
      <p:ext uri="{BB962C8B-B14F-4D97-AF65-F5344CB8AC3E}">
        <p14:creationId xmlns:p14="http://schemas.microsoft.com/office/powerpoint/2010/main" val="3942127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5B91B7-4684-4B41-AA01-51F2044DCCD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21FF7DF7-52A7-3046-A7E9-9C542541D807}"/>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9B8BA2E4-1C90-E24C-8E85-CD2DF6394419}"/>
              </a:ext>
            </a:extLst>
          </p:cNvPr>
          <p:cNvSpPr>
            <a:spLocks noGrp="1" noChangeArrowheads="1"/>
          </p:cNvSpPr>
          <p:nvPr>
            <p:ph type="sldNum" sz="quarter" idx="12"/>
          </p:nvPr>
        </p:nvSpPr>
        <p:spPr>
          <a:ln/>
        </p:spPr>
        <p:txBody>
          <a:bodyPr/>
          <a:lstStyle>
            <a:lvl1pPr>
              <a:defRPr/>
            </a:lvl1pPr>
          </a:lstStyle>
          <a:p>
            <a:fld id="{D6F036A5-3C13-7D49-BB0A-F68B18D6EF33}" type="slidenum">
              <a:rPr lang="en-GB" altLang="en-US"/>
              <a:pPr/>
              <a:t>‹#›</a:t>
            </a:fld>
            <a:endParaRPr lang="en-GB" altLang="en-US"/>
          </a:p>
        </p:txBody>
      </p:sp>
    </p:spTree>
    <p:extLst>
      <p:ext uri="{BB962C8B-B14F-4D97-AF65-F5344CB8AC3E}">
        <p14:creationId xmlns:p14="http://schemas.microsoft.com/office/powerpoint/2010/main" val="132511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CYS99cPi96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watch?v=ONwzdP4kUw8" TargetMode="External"/><Relationship Id="rId2" Type="http://schemas.openxmlformats.org/officeDocument/2006/relationships/hyperlink" Target="http://www.youtube.com/watch?v=Hc48x7ZgVM8" TargetMode="Externa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hyperlink" Target="http://www.youtube.com/watch?v=lgPS_yOuDj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t5e0anH2IUk" TargetMode="External"/><Relationship Id="rId2" Type="http://schemas.openxmlformats.org/officeDocument/2006/relationships/hyperlink" Target="http://www.youtube.com/watch?v=Puxt1c7GoD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11qRE5fWFVk" TargetMode="External"/><Relationship Id="rId2" Type="http://schemas.openxmlformats.org/officeDocument/2006/relationships/hyperlink" Target="http://www.youtube.com/watch?v=f17dQUOZY6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qeA3zm7aJik" TargetMode="External"/><Relationship Id="rId2" Type="http://schemas.openxmlformats.org/officeDocument/2006/relationships/hyperlink" Target="http://www.youtube.com/watch?NR=1&amp;v=XSYVTN-bVBs&amp;feature=endscreen"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DLIWAbA0fc0" TargetMode="External"/><Relationship Id="rId7" Type="http://schemas.openxmlformats.org/officeDocument/2006/relationships/hyperlink" Target="http://www.youtube.com/watch?v=DrevoR2fRjA" TargetMode="External"/><Relationship Id="rId2" Type="http://schemas.openxmlformats.org/officeDocument/2006/relationships/hyperlink" Target="http://www.youtube.com/watch?v=qOVgphzeHsY" TargetMode="External"/><Relationship Id="rId1" Type="http://schemas.openxmlformats.org/officeDocument/2006/relationships/slideLayout" Target="../slideLayouts/slideLayout2.xml"/><Relationship Id="rId6" Type="http://schemas.openxmlformats.org/officeDocument/2006/relationships/hyperlink" Target="http://www.youtube.com/watch?v=RRuUd_ps1zo" TargetMode="External"/><Relationship Id="rId5" Type="http://schemas.openxmlformats.org/officeDocument/2006/relationships/hyperlink" Target="http://www.youtube.com/watch?v=GRojfcaqna4" TargetMode="External"/><Relationship Id="rId4" Type="http://schemas.openxmlformats.org/officeDocument/2006/relationships/hyperlink" Target="http://www.youtube.com/watch?v=dpA5zfzViYw"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solidFill>
                  <a:srgbClr val="000000"/>
                </a:solidFill>
                <a:latin typeface="Arial" panose="020B0604020202020204" pitchFamily="34" charset="0"/>
                <a:ea typeface="Cambria" panose="02040503050406030204" pitchFamily="18" charset="0"/>
                <a:cs typeface="Times New Roman" panose="02020603050405020304" pitchFamily="18" charset="0"/>
              </a:rPr>
              <a:t>Unit 112: Construction operations and civil engineering operations</a:t>
            </a:r>
            <a:r>
              <a:rPr lang="en-GB" sz="2400" b="1" dirty="0"/>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en-GB" dirty="0">
                <a:ea typeface="ＭＳ Ｐゴシック" pitchFamily="-105" charset="-128"/>
                <a:cs typeface="ＭＳ Ｐゴシック" pitchFamily="-105" charset="-128"/>
              </a:rPr>
              <a:t>PowerPoint 14: Concrete place and compact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F9B1D5EE-113B-AC47-8350-7B6708273266}"/>
              </a:ext>
            </a:extLst>
          </p:cNvPr>
          <p:cNvSpPr>
            <a:spLocks noGrp="1"/>
          </p:cNvSpPr>
          <p:nvPr>
            <p:ph type="title"/>
          </p:nvPr>
        </p:nvSpPr>
        <p:spPr/>
        <p:txBody>
          <a:bodyPr/>
          <a:lstStyle/>
          <a:p>
            <a:r>
              <a:rPr lang="en-GB" altLang="en-US"/>
              <a:t>Compaction</a:t>
            </a:r>
          </a:p>
        </p:txBody>
      </p:sp>
      <p:sp>
        <p:nvSpPr>
          <p:cNvPr id="3" name="Content Placeholder 2">
            <a:extLst>
              <a:ext uri="{FF2B5EF4-FFF2-40B4-BE49-F238E27FC236}">
                <a16:creationId xmlns:a16="http://schemas.microsoft.com/office/drawing/2014/main" id="{4E82FB65-7DE9-FD44-A163-F9981E6CB8C0}"/>
              </a:ext>
            </a:extLst>
          </p:cNvPr>
          <p:cNvSpPr>
            <a:spLocks noGrp="1"/>
          </p:cNvSpPr>
          <p:nvPr>
            <p:ph idx="1"/>
          </p:nvPr>
        </p:nvSpPr>
        <p:spPr/>
        <p:txBody>
          <a:bodyPr/>
          <a:lstStyle/>
          <a:p>
            <a:pPr marL="0" indent="0" eaLnBrk="1" hangingPunct="1">
              <a:buFontTx/>
              <a:buNone/>
              <a:defRPr/>
            </a:pPr>
            <a:r>
              <a:rPr lang="en-GB" sz="1800" dirty="0">
                <a:solidFill>
                  <a:srgbClr val="000000"/>
                </a:solidFill>
              </a:rPr>
              <a:t>If this entrapped air is not removed by proper compaction the presence of these large voids will:</a:t>
            </a:r>
          </a:p>
          <a:p>
            <a:pPr marL="285750" indent="-285750" eaLnBrk="1" hangingPunct="1">
              <a:buClr>
                <a:srgbClr val="0077E3"/>
              </a:buClr>
              <a:buFont typeface="Arial" panose="020B0604020202020204" pitchFamily="34" charset="0"/>
              <a:buChar char="•"/>
              <a:defRPr/>
            </a:pPr>
            <a:r>
              <a:rPr lang="en-GB" sz="1600" dirty="0">
                <a:solidFill>
                  <a:srgbClr val="000000"/>
                </a:solidFill>
              </a:rPr>
              <a:t>reduce the strength of the concrete: more than 5% loss of strength for every 1% air</a:t>
            </a:r>
          </a:p>
          <a:p>
            <a:pPr marL="285750" indent="-285750" eaLnBrk="1" hangingPunct="1">
              <a:buClr>
                <a:srgbClr val="0077E3"/>
              </a:buClr>
              <a:buFont typeface="Arial" panose="020B0604020202020204" pitchFamily="34" charset="0"/>
              <a:buChar char="•"/>
              <a:defRPr/>
            </a:pPr>
            <a:r>
              <a:rPr lang="en-GB" sz="1600" dirty="0">
                <a:solidFill>
                  <a:srgbClr val="000000"/>
                </a:solidFill>
              </a:rPr>
              <a:t>increase the permeability and hence reduce the durability and protection to the reinforcement</a:t>
            </a:r>
          </a:p>
          <a:p>
            <a:pPr marL="285750" indent="-285750" eaLnBrk="1" hangingPunct="1">
              <a:buClr>
                <a:srgbClr val="0077E3"/>
              </a:buClr>
              <a:buFont typeface="Arial" panose="020B0604020202020204" pitchFamily="34" charset="0"/>
              <a:buChar char="•"/>
              <a:defRPr/>
            </a:pPr>
            <a:r>
              <a:rPr lang="en-GB" sz="1600" dirty="0">
                <a:solidFill>
                  <a:srgbClr val="000000"/>
                </a:solidFill>
              </a:rPr>
              <a:t>reduce the bond between concrete and reinforcement</a:t>
            </a:r>
          </a:p>
          <a:p>
            <a:pPr marL="285750" indent="-285750" eaLnBrk="1" hangingPunct="1">
              <a:buClr>
                <a:srgbClr val="0077E3"/>
              </a:buClr>
              <a:buFont typeface="Arial" panose="020B0604020202020204" pitchFamily="34" charset="0"/>
              <a:buChar char="•"/>
              <a:defRPr/>
            </a:pPr>
            <a:r>
              <a:rPr lang="en-GB" sz="1600" dirty="0">
                <a:solidFill>
                  <a:srgbClr val="000000"/>
                </a:solidFill>
              </a:rPr>
              <a:t>result in visual blemishes, such as excessive blowholes and honeycombing on formed surfaces. </a:t>
            </a:r>
          </a:p>
          <a:p>
            <a:pPr marL="0" indent="0" eaLnBrk="1" hangingPunct="1">
              <a:buFontTx/>
              <a:buNone/>
              <a:defRPr/>
            </a:pPr>
            <a:r>
              <a:rPr lang="en-GB" sz="1800" dirty="0">
                <a:solidFill>
                  <a:srgbClr val="000000"/>
                </a:solidFill>
              </a:rPr>
              <a:t>Fully compacted concrete will be dense, strong, impermeable and durable.</a:t>
            </a:r>
            <a:endParaRPr lang="en-US" sz="1800" dirty="0">
              <a:solidFill>
                <a:srgbClr val="000000"/>
              </a:solidFill>
            </a:endParaRPr>
          </a:p>
          <a:p>
            <a:pPr>
              <a:defRPr/>
            </a:pPr>
            <a:endParaRPr lang="en-GB" dirty="0"/>
          </a:p>
        </p:txBody>
      </p:sp>
    </p:spTree>
    <p:extLst>
      <p:ext uri="{BB962C8B-B14F-4D97-AF65-F5344CB8AC3E}">
        <p14:creationId xmlns:p14="http://schemas.microsoft.com/office/powerpoint/2010/main" val="2779397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782851C7-F229-6740-AF01-4BFC067BB0D5}"/>
              </a:ext>
            </a:extLst>
          </p:cNvPr>
          <p:cNvSpPr>
            <a:spLocks noGrp="1"/>
          </p:cNvSpPr>
          <p:nvPr>
            <p:ph type="title"/>
          </p:nvPr>
        </p:nvSpPr>
        <p:spPr/>
        <p:txBody>
          <a:bodyPr/>
          <a:lstStyle/>
          <a:p>
            <a:r>
              <a:rPr lang="en-US" altLang="en-US"/>
              <a:t>Compaction</a:t>
            </a:r>
          </a:p>
        </p:txBody>
      </p:sp>
      <p:sp>
        <p:nvSpPr>
          <p:cNvPr id="14339" name="Content Placeholder 2">
            <a:extLst>
              <a:ext uri="{FF2B5EF4-FFF2-40B4-BE49-F238E27FC236}">
                <a16:creationId xmlns:a16="http://schemas.microsoft.com/office/drawing/2014/main" id="{36C73754-0002-9F45-949C-B36455048EF2}"/>
              </a:ext>
            </a:extLst>
          </p:cNvPr>
          <p:cNvSpPr>
            <a:spLocks noGrp="1"/>
          </p:cNvSpPr>
          <p:nvPr>
            <p:ph idx="1"/>
          </p:nvPr>
        </p:nvSpPr>
        <p:spPr>
          <a:xfrm>
            <a:off x="457200" y="1512000"/>
            <a:ext cx="8075240" cy="4248000"/>
          </a:xfrm>
        </p:spPr>
        <p:txBody>
          <a:bodyPr/>
          <a:lstStyle/>
          <a:p>
            <a:pPr marL="0" indent="0">
              <a:buFontTx/>
              <a:buNone/>
            </a:pPr>
            <a:endParaRPr lang="en-GB" altLang="en-US" sz="1800" dirty="0"/>
          </a:p>
          <a:p>
            <a:pPr marL="0" indent="0">
              <a:buFontTx/>
              <a:buNone/>
            </a:pPr>
            <a:r>
              <a:rPr lang="en-GB" altLang="en-US" dirty="0"/>
              <a:t>To compact such concrete satisfactorily, a mechanical method of vibration must be used, applied internally in the concrete, externally on the forms or on the surface of the concrete.</a:t>
            </a:r>
          </a:p>
          <a:p>
            <a:pPr marL="0" indent="0">
              <a:buFontTx/>
              <a:buNone/>
            </a:pPr>
            <a:r>
              <a:rPr lang="en-GB" altLang="en-US" dirty="0"/>
              <a:t>The vibrating plant selected will be determined by the type of work under construction, the density of the reinforcement and the workability of the mix.</a:t>
            </a:r>
          </a:p>
          <a:p>
            <a:pPr marL="0" indent="0">
              <a:buFontTx/>
              <a:buNone/>
            </a:pPr>
            <a:r>
              <a:rPr lang="en-GB" altLang="en-US" dirty="0"/>
              <a:t>Vibrators are available driven by petrol, diesel, electricity or compressed air.</a:t>
            </a:r>
          </a:p>
          <a:p>
            <a:pPr marL="0" indent="0">
              <a:buFontTx/>
              <a:buNone/>
            </a:pPr>
            <a:endParaRPr lang="en-GB" altLang="en-US" sz="2000" dirty="0"/>
          </a:p>
        </p:txBody>
      </p:sp>
    </p:spTree>
    <p:extLst>
      <p:ext uri="{BB962C8B-B14F-4D97-AF65-F5344CB8AC3E}">
        <p14:creationId xmlns:p14="http://schemas.microsoft.com/office/powerpoint/2010/main" val="2701021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a:extLst>
              <a:ext uri="{FF2B5EF4-FFF2-40B4-BE49-F238E27FC236}">
                <a16:creationId xmlns:a16="http://schemas.microsoft.com/office/drawing/2014/main" id="{4E6BE55A-DDF2-6E40-9936-E10BC52D75EB}"/>
              </a:ext>
            </a:extLst>
          </p:cNvPr>
          <p:cNvSpPr>
            <a:spLocks noGrp="1" noChangeArrowheads="1"/>
          </p:cNvSpPr>
          <p:nvPr>
            <p:ph type="body" idx="1"/>
          </p:nvPr>
        </p:nvSpPr>
        <p:spPr>
          <a:xfrm>
            <a:off x="457200" y="1557338"/>
            <a:ext cx="8229600" cy="4967287"/>
          </a:xfrm>
        </p:spPr>
        <p:txBody>
          <a:bodyPr/>
          <a:lstStyle/>
          <a:p>
            <a:pPr marL="0" indent="0" eaLnBrk="1" hangingPunct="1">
              <a:buFontTx/>
              <a:buNone/>
            </a:pPr>
            <a:r>
              <a:rPr lang="en-GB" altLang="en-US" dirty="0"/>
              <a:t>Most concrete is compacted by means of the immersion type vibrating poker.</a:t>
            </a:r>
          </a:p>
          <a:p>
            <a:pPr marL="0" indent="0" eaLnBrk="1" hangingPunct="1">
              <a:buFontTx/>
              <a:buNone/>
            </a:pPr>
            <a:r>
              <a:rPr lang="en-GB" altLang="en-US" dirty="0"/>
              <a:t>All pokers, except air operated and some electrical models, have a long flexible drive shaft which is driven by a portable power unit.</a:t>
            </a:r>
          </a:p>
        </p:txBody>
      </p:sp>
      <p:sp>
        <p:nvSpPr>
          <p:cNvPr id="15364" name="Title 1">
            <a:extLst>
              <a:ext uri="{FF2B5EF4-FFF2-40B4-BE49-F238E27FC236}">
                <a16:creationId xmlns:a16="http://schemas.microsoft.com/office/drawing/2014/main" id="{7AFDBE9E-8A44-8B43-8C13-154C02223B6D}"/>
              </a:ext>
            </a:extLst>
          </p:cNvPr>
          <p:cNvSpPr>
            <a:spLocks noGrp="1"/>
          </p:cNvSpPr>
          <p:nvPr>
            <p:ph type="title"/>
          </p:nvPr>
        </p:nvSpPr>
        <p:spPr/>
        <p:txBody>
          <a:bodyPr/>
          <a:lstStyle/>
          <a:p>
            <a:r>
              <a:rPr lang="en-US" altLang="en-US"/>
              <a:t>Compaction</a:t>
            </a:r>
          </a:p>
        </p:txBody>
      </p:sp>
      <p:pic>
        <p:nvPicPr>
          <p:cNvPr id="15365" name="Picture 1">
            <a:extLst>
              <a:ext uri="{FF2B5EF4-FFF2-40B4-BE49-F238E27FC236}">
                <a16:creationId xmlns:a16="http://schemas.microsoft.com/office/drawing/2014/main" id="{3986B4B5-C7A4-DC47-BE08-64ADC39BB2A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25787" y="3279837"/>
            <a:ext cx="2881313" cy="257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5674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C73A188B-E57E-0243-9ACE-0B7BB78DB56C}"/>
              </a:ext>
            </a:extLst>
          </p:cNvPr>
          <p:cNvSpPr>
            <a:spLocks noGrp="1" noChangeArrowheads="1"/>
          </p:cNvSpPr>
          <p:nvPr>
            <p:ph type="title"/>
          </p:nvPr>
        </p:nvSpPr>
        <p:spPr/>
        <p:txBody>
          <a:bodyPr/>
          <a:lstStyle/>
          <a:p>
            <a:pPr eaLnBrk="1" hangingPunct="1"/>
            <a:r>
              <a:rPr lang="en-US" altLang="en-US" dirty="0">
                <a:latin typeface="+mn-lt"/>
              </a:rPr>
              <a:t>Compaction – pokers </a:t>
            </a:r>
          </a:p>
        </p:txBody>
      </p:sp>
      <p:sp>
        <p:nvSpPr>
          <p:cNvPr id="16387" name="Rectangle 6">
            <a:extLst>
              <a:ext uri="{FF2B5EF4-FFF2-40B4-BE49-F238E27FC236}">
                <a16:creationId xmlns:a16="http://schemas.microsoft.com/office/drawing/2014/main" id="{4A209CAA-CF9D-3042-AD61-66E0B6D5CE30}"/>
              </a:ext>
            </a:extLst>
          </p:cNvPr>
          <p:cNvSpPr>
            <a:spLocks noGrp="1" noChangeArrowheads="1"/>
          </p:cNvSpPr>
          <p:nvPr>
            <p:ph type="body" idx="1"/>
          </p:nvPr>
        </p:nvSpPr>
        <p:spPr>
          <a:xfrm>
            <a:off x="457200" y="1628775"/>
            <a:ext cx="8229600" cy="4525963"/>
          </a:xfrm>
        </p:spPr>
        <p:txBody>
          <a:bodyPr/>
          <a:lstStyle/>
          <a:p>
            <a:pPr marL="0" indent="0" eaLnBrk="1" hangingPunct="1">
              <a:buFontTx/>
              <a:buNone/>
            </a:pPr>
            <a:r>
              <a:rPr lang="en-GB" altLang="en-US" dirty="0"/>
              <a:t>When the poker is inserted in the concrete, the area of effective vibration is within the area that air bubbles are seen to blow on the surface, and laitance forms. This is termed the radius of action.</a:t>
            </a:r>
          </a:p>
          <a:p>
            <a:pPr marL="0" indent="0" eaLnBrk="1" hangingPunct="1">
              <a:buFontTx/>
              <a:buNone/>
            </a:pPr>
            <a:r>
              <a:rPr lang="en-GB" altLang="en-US" dirty="0"/>
              <a:t>When compaction is taking place a system of overlapping vertical insertions of the poker must be made and at each position withdrawn slowly to allow the holes formed to close up.</a:t>
            </a:r>
          </a:p>
          <a:p>
            <a:pPr marL="0" indent="0" eaLnBrk="1" hangingPunct="1">
              <a:buFontTx/>
              <a:buNone/>
            </a:pPr>
            <a:r>
              <a:rPr lang="en-GB" altLang="en-US" dirty="0"/>
              <a:t>The length of time a poker should be left in the concrete before moving to the next position is a matter of experienced observation. When the air bubbles cease to appear on the surface and the poker sound frequency drops to a constant pitch, the concrete is free of entrapped air.</a:t>
            </a:r>
            <a:endParaRPr lang="en-US" altLang="en-US" dirty="0"/>
          </a:p>
        </p:txBody>
      </p:sp>
    </p:spTree>
    <p:extLst>
      <p:ext uri="{BB962C8B-B14F-4D97-AF65-F5344CB8AC3E}">
        <p14:creationId xmlns:p14="http://schemas.microsoft.com/office/powerpoint/2010/main" val="1200616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8">
            <a:extLst>
              <a:ext uri="{FF2B5EF4-FFF2-40B4-BE49-F238E27FC236}">
                <a16:creationId xmlns:a16="http://schemas.microsoft.com/office/drawing/2014/main" id="{F2EF58B7-A018-0745-9995-8E02CB654979}"/>
              </a:ext>
            </a:extLst>
          </p:cNvPr>
          <p:cNvSpPr>
            <a:spLocks noGrp="1" noChangeArrowheads="1"/>
          </p:cNvSpPr>
          <p:nvPr>
            <p:ph type="title"/>
          </p:nvPr>
        </p:nvSpPr>
        <p:spPr/>
        <p:txBody>
          <a:bodyPr/>
          <a:lstStyle/>
          <a:p>
            <a:pPr eaLnBrk="1" hangingPunct="1"/>
            <a:r>
              <a:rPr lang="en-US" altLang="en-US" dirty="0"/>
              <a:t>Compaction – pokers </a:t>
            </a:r>
          </a:p>
        </p:txBody>
      </p:sp>
      <p:sp>
        <p:nvSpPr>
          <p:cNvPr id="17411" name="Rectangle 9">
            <a:extLst>
              <a:ext uri="{FF2B5EF4-FFF2-40B4-BE49-F238E27FC236}">
                <a16:creationId xmlns:a16="http://schemas.microsoft.com/office/drawing/2014/main" id="{D9D75156-02B7-554C-B59D-872E3C69F06B}"/>
              </a:ext>
            </a:extLst>
          </p:cNvPr>
          <p:cNvSpPr>
            <a:spLocks noGrp="1" noChangeArrowheads="1"/>
          </p:cNvSpPr>
          <p:nvPr>
            <p:ph type="body" idx="1"/>
          </p:nvPr>
        </p:nvSpPr>
        <p:spPr>
          <a:xfrm>
            <a:off x="473797" y="1390588"/>
            <a:ext cx="8229600" cy="4248000"/>
          </a:xfrm>
        </p:spPr>
        <p:txBody>
          <a:bodyPr/>
          <a:lstStyle/>
          <a:p>
            <a:pPr marL="0" indent="0" eaLnBrk="1" hangingPunct="1">
              <a:buFontTx/>
              <a:buNone/>
            </a:pPr>
            <a:r>
              <a:rPr lang="en-GB" altLang="en-US" dirty="0"/>
              <a:t>Each layer should be placed and compacted without delay to obtain a complete homogeneous concrete and in most instances the use of more than one poker vibrator will be necessary.</a:t>
            </a:r>
          </a:p>
          <a:p>
            <a:pPr marL="0" indent="0" eaLnBrk="1" hangingPunct="1">
              <a:buFontTx/>
              <a:buNone/>
            </a:pPr>
            <a:r>
              <a:rPr lang="en-GB" altLang="en-US" dirty="0"/>
              <a:t>The concrete should be placed and compacted in equal layers not exceeding the depth of the poker and when each  layer is compacted the poker should just penetrate into the lower layer.</a:t>
            </a:r>
          </a:p>
          <a:p>
            <a:pPr marL="0" indent="0" eaLnBrk="1" hangingPunct="1">
              <a:buFontTx/>
              <a:buNone/>
            </a:pPr>
            <a:endParaRPr lang="en-US" altLang="en-US" sz="2400" dirty="0"/>
          </a:p>
          <a:p>
            <a:pPr marL="0" indent="0" eaLnBrk="1" hangingPunct="1">
              <a:buFontTx/>
              <a:buNone/>
            </a:pPr>
            <a:r>
              <a:rPr lang="en-US" altLang="en-US" sz="1400" dirty="0">
                <a:solidFill>
                  <a:srgbClr val="0077E3"/>
                </a:solidFill>
                <a:hlinkClick r:id="rId3">
                  <a:extLst>
                    <a:ext uri="{A12FA001-AC4F-418D-AE19-62706E023703}">
                      <ahyp:hlinkClr xmlns:ahyp="http://schemas.microsoft.com/office/drawing/2018/hyperlinkcolor" val="tx"/>
                    </a:ext>
                  </a:extLst>
                </a:hlinkClick>
              </a:rPr>
              <a:t>www.youtube.com/watch?v=CYS99cPi96E</a:t>
            </a:r>
            <a:endParaRPr lang="en-US" altLang="en-US" sz="1400" dirty="0">
              <a:solidFill>
                <a:srgbClr val="0077E3"/>
              </a:solidFill>
            </a:endParaRPr>
          </a:p>
          <a:p>
            <a:pPr marL="0" indent="0" eaLnBrk="1" hangingPunct="1">
              <a:buFontTx/>
              <a:buNone/>
            </a:pPr>
            <a:endParaRPr lang="en-US" altLang="en-US" sz="2400" dirty="0"/>
          </a:p>
        </p:txBody>
      </p:sp>
      <p:pic>
        <p:nvPicPr>
          <p:cNvPr id="2" name="Picture 1">
            <a:extLst>
              <a:ext uri="{FF2B5EF4-FFF2-40B4-BE49-F238E27FC236}">
                <a16:creationId xmlns:a16="http://schemas.microsoft.com/office/drawing/2014/main" id="{22A806B6-FA5C-E94B-9ECD-8D56845FA35F}"/>
              </a:ext>
            </a:extLst>
          </p:cNvPr>
          <p:cNvPicPr>
            <a:picLocks noChangeAspect="1"/>
          </p:cNvPicPr>
          <p:nvPr/>
        </p:nvPicPr>
        <p:blipFill rotWithShape="1">
          <a:blip r:embed="rId4">
            <a:extLst>
              <a:ext uri="{28A0092B-C50C-407E-A947-70E740481C1C}">
                <a14:useLocalDpi xmlns:a14="http://schemas.microsoft.com/office/drawing/2010/main" val="0"/>
              </a:ext>
            </a:extLst>
          </a:blip>
          <a:srcRect t="37074"/>
          <a:stretch/>
        </p:blipFill>
        <p:spPr>
          <a:xfrm>
            <a:off x="4716016" y="3856294"/>
            <a:ext cx="1800200" cy="2014131"/>
          </a:xfrm>
          <a:prstGeom prst="rect">
            <a:avLst/>
          </a:prstGeom>
          <a:ln>
            <a:noFill/>
          </a:ln>
          <a:effectLst>
            <a:softEdge rad="112500"/>
          </a:effectLst>
        </p:spPr>
      </p:pic>
      <p:sp>
        <p:nvSpPr>
          <p:cNvPr id="7" name="Rounded Rectangle 6">
            <a:extLst>
              <a:ext uri="{FF2B5EF4-FFF2-40B4-BE49-F238E27FC236}">
                <a16:creationId xmlns:a16="http://schemas.microsoft.com/office/drawing/2014/main" id="{7DBAF31D-EE20-8B41-9F66-7E8585DC3A3A}"/>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452989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8">
            <a:extLst>
              <a:ext uri="{FF2B5EF4-FFF2-40B4-BE49-F238E27FC236}">
                <a16:creationId xmlns:a16="http://schemas.microsoft.com/office/drawing/2014/main" id="{8590900C-E179-884E-8352-BAA79BF54A1D}"/>
              </a:ext>
            </a:extLst>
          </p:cNvPr>
          <p:cNvSpPr>
            <a:spLocks noGrp="1" noChangeArrowheads="1"/>
          </p:cNvSpPr>
          <p:nvPr>
            <p:ph type="title"/>
          </p:nvPr>
        </p:nvSpPr>
        <p:spPr>
          <a:xfrm>
            <a:off x="457200" y="707175"/>
            <a:ext cx="8218488" cy="382588"/>
          </a:xfrm>
        </p:spPr>
        <p:txBody>
          <a:bodyPr/>
          <a:lstStyle/>
          <a:p>
            <a:pPr eaLnBrk="1" hangingPunct="1"/>
            <a:br>
              <a:rPr lang="en-US" altLang="en-US" dirty="0"/>
            </a:br>
            <a:r>
              <a:rPr lang="en-US" altLang="en-US" dirty="0"/>
              <a:t>Compaction – beam vibrators</a:t>
            </a:r>
            <a:br>
              <a:rPr lang="en-US" altLang="en-US" dirty="0"/>
            </a:br>
            <a:endParaRPr lang="en-US" altLang="en-US" dirty="0"/>
          </a:p>
        </p:txBody>
      </p:sp>
      <p:sp>
        <p:nvSpPr>
          <p:cNvPr id="18435" name="Rectangle 9">
            <a:extLst>
              <a:ext uri="{FF2B5EF4-FFF2-40B4-BE49-F238E27FC236}">
                <a16:creationId xmlns:a16="http://schemas.microsoft.com/office/drawing/2014/main" id="{3E4E3193-31DD-2F40-A975-C92F10CD1C90}"/>
              </a:ext>
            </a:extLst>
          </p:cNvPr>
          <p:cNvSpPr>
            <a:spLocks noGrp="1" noChangeArrowheads="1"/>
          </p:cNvSpPr>
          <p:nvPr>
            <p:ph type="body" idx="1"/>
          </p:nvPr>
        </p:nvSpPr>
        <p:spPr/>
        <p:txBody>
          <a:bodyPr/>
          <a:lstStyle/>
          <a:p>
            <a:pPr marL="0" indent="0" eaLnBrk="1" hangingPunct="1">
              <a:buFontTx/>
              <a:buNone/>
            </a:pPr>
            <a:endParaRPr lang="en-US" altLang="en-US" sz="1600" dirty="0"/>
          </a:p>
          <a:p>
            <a:pPr marL="342900" indent="-342900" eaLnBrk="1" hangingPunct="1">
              <a:buClr>
                <a:srgbClr val="0077E3"/>
              </a:buClr>
              <a:buFont typeface="Arial" panose="020B0604020202020204" pitchFamily="34" charset="0"/>
              <a:buChar char="•"/>
            </a:pPr>
            <a:r>
              <a:rPr lang="en-GB" altLang="en-US" dirty="0"/>
              <a:t>Consist of a single timber or twin metal beam onto which a vibratory motor/motors is mounted.</a:t>
            </a:r>
          </a:p>
          <a:p>
            <a:pPr marL="342900" indent="-342900" eaLnBrk="1" hangingPunct="1">
              <a:buClr>
                <a:srgbClr val="0077E3"/>
              </a:buClr>
              <a:buFont typeface="Arial" panose="020B0604020202020204" pitchFamily="34" charset="0"/>
              <a:buChar char="•"/>
            </a:pPr>
            <a:r>
              <a:rPr lang="en-GB" altLang="en-US" dirty="0"/>
              <a:t>Used to compact road or floor slabs, the beam spans across from the edge forms to consolidate and screed the concrete level as it passes over the surface.</a:t>
            </a:r>
          </a:p>
          <a:p>
            <a:pPr marL="342900" indent="-342900" eaLnBrk="1" hangingPunct="1">
              <a:buClr>
                <a:srgbClr val="0077E3"/>
              </a:buClr>
              <a:buFont typeface="Arial" panose="020B0604020202020204" pitchFamily="34" charset="0"/>
              <a:buChar char="•"/>
            </a:pPr>
            <a:r>
              <a:rPr lang="en-GB" altLang="en-US" dirty="0"/>
              <a:t>Some models available can be tensioned to form a camber if required. Can compact workable concrete satisfactorily to at least 150mm thickness but the equipment is generally used in conjunction with the poker vibrator.</a:t>
            </a:r>
          </a:p>
          <a:p>
            <a:pPr marL="0" indent="0" eaLnBrk="1" hangingPunct="1">
              <a:buFontTx/>
              <a:buNone/>
            </a:pPr>
            <a:endParaRPr lang="en-US" altLang="en-US" sz="2400" dirty="0"/>
          </a:p>
        </p:txBody>
      </p:sp>
    </p:spTree>
    <p:extLst>
      <p:ext uri="{BB962C8B-B14F-4D97-AF65-F5344CB8AC3E}">
        <p14:creationId xmlns:p14="http://schemas.microsoft.com/office/powerpoint/2010/main" val="16401673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8">
            <a:extLst>
              <a:ext uri="{FF2B5EF4-FFF2-40B4-BE49-F238E27FC236}">
                <a16:creationId xmlns:a16="http://schemas.microsoft.com/office/drawing/2014/main" id="{0575A6C8-4A92-8947-8A98-C4D2263A9344}"/>
              </a:ext>
            </a:extLst>
          </p:cNvPr>
          <p:cNvSpPr>
            <a:spLocks noGrp="1" noChangeArrowheads="1"/>
          </p:cNvSpPr>
          <p:nvPr>
            <p:ph type="title"/>
          </p:nvPr>
        </p:nvSpPr>
        <p:spPr/>
        <p:txBody>
          <a:bodyPr/>
          <a:lstStyle/>
          <a:p>
            <a:pPr eaLnBrk="1" hangingPunct="1"/>
            <a:r>
              <a:rPr lang="en-US" altLang="en-US" dirty="0"/>
              <a:t>Compaction – beam vibrators</a:t>
            </a:r>
          </a:p>
        </p:txBody>
      </p:sp>
      <p:sp>
        <p:nvSpPr>
          <p:cNvPr id="19459" name="Rectangle 9">
            <a:extLst>
              <a:ext uri="{FF2B5EF4-FFF2-40B4-BE49-F238E27FC236}">
                <a16:creationId xmlns:a16="http://schemas.microsoft.com/office/drawing/2014/main" id="{9641BED9-0CDD-E24E-B513-98ECFEC6EC7F}"/>
              </a:ext>
            </a:extLst>
          </p:cNvPr>
          <p:cNvSpPr>
            <a:spLocks noGrp="1" noChangeArrowheads="1"/>
          </p:cNvSpPr>
          <p:nvPr>
            <p:ph type="body" idx="1"/>
          </p:nvPr>
        </p:nvSpPr>
        <p:spPr/>
        <p:txBody>
          <a:bodyPr/>
          <a:lstStyle/>
          <a:p>
            <a:pPr marL="0" indent="0" eaLnBrk="1" hangingPunct="1">
              <a:buFontTx/>
              <a:buNone/>
            </a:pPr>
            <a:r>
              <a:rPr lang="en-GB" altLang="en-US" sz="1800" dirty="0"/>
              <a:t>When using hand-held vibrating beams, little or no compactions will take place near the edges or around formed joints. It is necessary to use an internally vibrating poker in these areas to ensure complete compaction of the whole slab.</a:t>
            </a:r>
          </a:p>
          <a:p>
            <a:pPr marL="0" indent="0" eaLnBrk="1" hangingPunct="1">
              <a:buFontTx/>
              <a:buNone/>
            </a:pPr>
            <a:endParaRPr lang="en-GB" altLang="en-US" sz="2000" dirty="0"/>
          </a:p>
          <a:p>
            <a:pPr marL="0" indent="0" eaLnBrk="1" hangingPunct="1">
              <a:buFontTx/>
              <a:buNone/>
            </a:pPr>
            <a:endParaRPr lang="en-GB" altLang="en-US" sz="2000" dirty="0"/>
          </a:p>
          <a:p>
            <a:pPr marL="0" indent="0" eaLnBrk="1" hangingPunct="1">
              <a:buFontTx/>
              <a:buNone/>
            </a:pPr>
            <a:endParaRPr lang="en-GB" altLang="en-US" sz="2000" dirty="0"/>
          </a:p>
          <a:p>
            <a:pPr marL="0" indent="0" eaLnBrk="1" hangingPunct="1">
              <a:buFontTx/>
              <a:buNone/>
            </a:pPr>
            <a:r>
              <a:rPr lang="en-GB" altLang="en-US" sz="1600" dirty="0">
                <a:solidFill>
                  <a:srgbClr val="0077E3"/>
                </a:solidFill>
                <a:hlinkClick r:id="rId2">
                  <a:extLst>
                    <a:ext uri="{A12FA001-AC4F-418D-AE19-62706E023703}">
                      <ahyp:hlinkClr xmlns:ahyp="http://schemas.microsoft.com/office/drawing/2018/hyperlinkcolor" val="tx"/>
                    </a:ext>
                  </a:extLst>
                </a:hlinkClick>
              </a:rPr>
              <a:t>www.youtube.com/watch?v=Hc48x7ZgVM8</a:t>
            </a:r>
            <a:endParaRPr lang="en-GB" altLang="en-US" sz="1600" dirty="0">
              <a:solidFill>
                <a:srgbClr val="0077E3"/>
              </a:solidFill>
            </a:endParaRPr>
          </a:p>
          <a:p>
            <a:pPr marL="0" indent="0" eaLnBrk="1" hangingPunct="1">
              <a:buFontTx/>
              <a:buNone/>
            </a:pPr>
            <a:r>
              <a:rPr lang="en-GB" altLang="en-US" sz="1600" dirty="0">
                <a:solidFill>
                  <a:srgbClr val="0077E3"/>
                </a:solidFill>
                <a:hlinkClick r:id="rId3">
                  <a:extLst>
                    <a:ext uri="{A12FA001-AC4F-418D-AE19-62706E023703}">
                      <ahyp:hlinkClr xmlns:ahyp="http://schemas.microsoft.com/office/drawing/2018/hyperlinkcolor" val="tx"/>
                    </a:ext>
                  </a:extLst>
                </a:hlinkClick>
              </a:rPr>
              <a:t>www.youtube.com/watch?v=ONwzdP4kUw8</a:t>
            </a:r>
            <a:endParaRPr lang="en-GB" altLang="en-US" sz="1600" dirty="0">
              <a:solidFill>
                <a:srgbClr val="0077E3"/>
              </a:solidFill>
            </a:endParaRPr>
          </a:p>
          <a:p>
            <a:pPr marL="0" indent="0" eaLnBrk="1" hangingPunct="1">
              <a:buFontTx/>
              <a:buNone/>
            </a:pPr>
            <a:r>
              <a:rPr lang="en-GB" altLang="en-US" sz="1600" dirty="0">
                <a:solidFill>
                  <a:srgbClr val="0077E3"/>
                </a:solidFill>
                <a:hlinkClick r:id="rId4">
                  <a:extLst>
                    <a:ext uri="{A12FA001-AC4F-418D-AE19-62706E023703}">
                      <ahyp:hlinkClr xmlns:ahyp="http://schemas.microsoft.com/office/drawing/2018/hyperlinkcolor" val="tx"/>
                    </a:ext>
                  </a:extLst>
                </a:hlinkClick>
              </a:rPr>
              <a:t>www.youtube.com/watch?v=lgPS_yOuDjE</a:t>
            </a:r>
            <a:endParaRPr lang="en-GB" altLang="en-US" sz="1600" dirty="0">
              <a:solidFill>
                <a:srgbClr val="0077E3"/>
              </a:solidFill>
            </a:endParaRPr>
          </a:p>
          <a:p>
            <a:pPr marL="0" indent="0" eaLnBrk="1" hangingPunct="1">
              <a:buFontTx/>
              <a:buNone/>
            </a:pPr>
            <a:endParaRPr lang="en-GB" altLang="en-US" sz="2000" dirty="0"/>
          </a:p>
          <a:p>
            <a:pPr marL="0" indent="0" eaLnBrk="1" hangingPunct="1">
              <a:buFontTx/>
              <a:buNone/>
            </a:pPr>
            <a:endParaRPr lang="en-US" altLang="en-US" sz="2400" dirty="0"/>
          </a:p>
        </p:txBody>
      </p:sp>
      <p:pic>
        <p:nvPicPr>
          <p:cNvPr id="19461" name="Picture 1">
            <a:extLst>
              <a:ext uri="{FF2B5EF4-FFF2-40B4-BE49-F238E27FC236}">
                <a16:creationId xmlns:a16="http://schemas.microsoft.com/office/drawing/2014/main" id="{84548793-CEE5-D24C-9AAE-8DA8DA0FE641}"/>
              </a:ext>
            </a:extLst>
          </p:cNvPr>
          <p:cNvPicPr>
            <a:picLocks noChangeAspect="1"/>
          </p:cNvPicPr>
          <p:nvPr/>
        </p:nvPicPr>
        <p:blipFill>
          <a:blip r:embed="rId5">
            <a:extLst>
              <a:ext uri="{28A0092B-C50C-407E-A947-70E740481C1C}">
                <a14:useLocalDpi xmlns:a14="http://schemas.microsoft.com/office/drawing/2010/main" val="0"/>
              </a:ext>
            </a:extLst>
          </a:blip>
          <a:srcRect b="22836"/>
          <a:stretch>
            <a:fillRect/>
          </a:stretch>
        </p:blipFill>
        <p:spPr bwMode="auto">
          <a:xfrm rot="550610">
            <a:off x="6660701" y="2817332"/>
            <a:ext cx="1511300" cy="189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F4A377E8-E466-C84A-B6B6-C9C85BD6646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79912" y="2524442"/>
            <a:ext cx="2448272" cy="1633348"/>
          </a:xfrm>
          <a:prstGeom prst="rect">
            <a:avLst/>
          </a:prstGeom>
          <a:ln>
            <a:noFill/>
          </a:ln>
          <a:effectLst>
            <a:softEdge rad="112500"/>
          </a:effectLst>
        </p:spPr>
      </p:pic>
      <p:sp>
        <p:nvSpPr>
          <p:cNvPr id="8" name="Rounded Rectangle 7">
            <a:extLst>
              <a:ext uri="{FF2B5EF4-FFF2-40B4-BE49-F238E27FC236}">
                <a16:creationId xmlns:a16="http://schemas.microsoft.com/office/drawing/2014/main" id="{D695AEBD-3A96-324F-8145-B145D5A7EE4A}"/>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2392661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84093453-9089-A54D-A539-E55BDA1D024C}"/>
              </a:ext>
            </a:extLst>
          </p:cNvPr>
          <p:cNvSpPr>
            <a:spLocks noGrp="1" noChangeArrowheads="1"/>
          </p:cNvSpPr>
          <p:nvPr>
            <p:ph type="title"/>
          </p:nvPr>
        </p:nvSpPr>
        <p:spPr/>
        <p:txBody>
          <a:bodyPr/>
          <a:lstStyle/>
          <a:p>
            <a:pPr eaLnBrk="1" hangingPunct="1"/>
            <a:r>
              <a:rPr lang="en-US" altLang="en-US" dirty="0"/>
              <a:t>Pre-pour!</a:t>
            </a:r>
          </a:p>
        </p:txBody>
      </p:sp>
      <p:sp>
        <p:nvSpPr>
          <p:cNvPr id="5123" name="Rectangle 8">
            <a:extLst>
              <a:ext uri="{FF2B5EF4-FFF2-40B4-BE49-F238E27FC236}">
                <a16:creationId xmlns:a16="http://schemas.microsoft.com/office/drawing/2014/main" id="{37977461-F949-A049-8A18-28506379FEC3}"/>
              </a:ext>
            </a:extLst>
          </p:cNvPr>
          <p:cNvSpPr>
            <a:spLocks noGrp="1" noChangeArrowheads="1"/>
          </p:cNvSpPr>
          <p:nvPr>
            <p:ph type="body" idx="1"/>
          </p:nvPr>
        </p:nvSpPr>
        <p:spPr>
          <a:xfrm>
            <a:off x="457200" y="1268760"/>
            <a:ext cx="8229600" cy="4491240"/>
          </a:xfrm>
        </p:spPr>
        <p:txBody>
          <a:bodyPr/>
          <a:lstStyle/>
          <a:p>
            <a:pPr marL="0" indent="0" eaLnBrk="1" hangingPunct="1">
              <a:buFontTx/>
              <a:buNone/>
            </a:pPr>
            <a:endParaRPr lang="en-GB" altLang="en-US" sz="2000" dirty="0"/>
          </a:p>
          <a:p>
            <a:pPr marL="0" indent="0" eaLnBrk="1" hangingPunct="1">
              <a:buFontTx/>
              <a:buNone/>
            </a:pPr>
            <a:r>
              <a:rPr lang="en-GB" altLang="en-US" dirty="0"/>
              <a:t>Before concrete placing begins, the insides of the forms should  be inspected to make sure they are clean and have been treated with release agent. If the forms are deep, temporary openings and lighting may have to be provided for this inspection. </a:t>
            </a:r>
          </a:p>
          <a:p>
            <a:pPr marL="0" indent="0" eaLnBrk="1" hangingPunct="1">
              <a:buFontTx/>
              <a:buNone/>
            </a:pPr>
            <a:r>
              <a:rPr lang="en-GB" altLang="en-US" dirty="0"/>
              <a:t>Rubbish, such as sawdust, shavings and reinforcement tying wire, should be blown out with compressed air. Any rainwater at the bottom of the form should be removed. Similarly, the reinforcement should be inspected to check that it complies with the drawings and that the correct and sufficient numbers of spacers have been used.</a:t>
            </a:r>
          </a:p>
          <a:p>
            <a:pPr marL="0" indent="0" eaLnBrk="1" hangingPunct="1">
              <a:buFontTx/>
              <a:buNone/>
            </a:pPr>
            <a:endParaRPr lang="en-GB" altLang="en-US" sz="1000" dirty="0"/>
          </a:p>
        </p:txBody>
      </p:sp>
    </p:spTree>
    <p:extLst>
      <p:ext uri="{BB962C8B-B14F-4D97-AF65-F5344CB8AC3E}">
        <p14:creationId xmlns:p14="http://schemas.microsoft.com/office/powerpoint/2010/main" val="3132953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4B32FA-BA46-7C46-ADBE-A901C777DB86}"/>
              </a:ext>
            </a:extLst>
          </p:cNvPr>
          <p:cNvSpPr>
            <a:spLocks noGrp="1"/>
          </p:cNvSpPr>
          <p:nvPr>
            <p:ph idx="1"/>
          </p:nvPr>
        </p:nvSpPr>
        <p:spPr>
          <a:xfrm>
            <a:off x="457200" y="1916113"/>
            <a:ext cx="8363272" cy="4210050"/>
          </a:xfrm>
        </p:spPr>
        <p:txBody>
          <a:bodyPr>
            <a:normAutofit/>
          </a:bodyPr>
          <a:lstStyle/>
          <a:p>
            <a:pPr marL="0" indent="0">
              <a:buFontTx/>
              <a:buNone/>
              <a:defRPr/>
            </a:pPr>
            <a:r>
              <a:rPr lang="en-GB" dirty="0"/>
              <a:t>Water expands when freezing. This can cause permanent damage if the concrete is allowed to freeze when freshly laid or in hardened concrete that has not reached enough strength. Concreting should not take place when the temperature is 2˚C or less.</a:t>
            </a:r>
          </a:p>
          <a:p>
            <a:pPr marL="0" indent="0">
              <a:buFontTx/>
              <a:buNone/>
              <a:defRPr/>
            </a:pPr>
            <a:r>
              <a:rPr lang="en-GB" dirty="0"/>
              <a:t>If the temperature is only slightly above 2˚C, the mixing water should </a:t>
            </a:r>
            <a:br>
              <a:rPr lang="en-GB" dirty="0"/>
            </a:br>
            <a:r>
              <a:rPr lang="en-GB" dirty="0"/>
              <a:t>be heated.</a:t>
            </a:r>
          </a:p>
          <a:p>
            <a:pPr marL="0" indent="0">
              <a:buFontTx/>
              <a:buNone/>
              <a:defRPr/>
            </a:pPr>
            <a:r>
              <a:rPr lang="en-GB" dirty="0"/>
              <a:t>After being laid, keep the concrete warm by covering it with insulating quilts. This allows the cement to continue its reaction with the water and prevents it from freezing.</a:t>
            </a:r>
          </a:p>
          <a:p>
            <a:pPr>
              <a:defRPr/>
            </a:pPr>
            <a:endParaRPr lang="en-GB" dirty="0"/>
          </a:p>
        </p:txBody>
      </p:sp>
      <p:sp>
        <p:nvSpPr>
          <p:cNvPr id="2" name="Title 1">
            <a:extLst>
              <a:ext uri="{FF2B5EF4-FFF2-40B4-BE49-F238E27FC236}">
                <a16:creationId xmlns:a16="http://schemas.microsoft.com/office/drawing/2014/main" id="{99ADF9F1-7A8C-CE49-A8A1-7BE932D26BD7}"/>
              </a:ext>
            </a:extLst>
          </p:cNvPr>
          <p:cNvSpPr>
            <a:spLocks noGrp="1"/>
          </p:cNvSpPr>
          <p:nvPr>
            <p:ph type="title"/>
          </p:nvPr>
        </p:nvSpPr>
        <p:spPr>
          <a:xfrm>
            <a:off x="440967" y="980728"/>
            <a:ext cx="8229600" cy="1219200"/>
          </a:xfrm>
        </p:spPr>
        <p:txBody>
          <a:bodyPr>
            <a:normAutofit/>
          </a:bodyPr>
          <a:lstStyle/>
          <a:p>
            <a:pPr>
              <a:defRPr/>
            </a:pPr>
            <a:r>
              <a:rPr lang="en-GB" dirty="0">
                <a:ea typeface="Times New Roman"/>
              </a:rPr>
              <a:t>Concreting in cold weather</a:t>
            </a:r>
            <a:br>
              <a:rPr lang="en-GB" dirty="0">
                <a:latin typeface="Times New Roman"/>
                <a:ea typeface="Times New Roman"/>
              </a:rPr>
            </a:br>
            <a:endParaRPr lang="en-GB" dirty="0"/>
          </a:p>
        </p:txBody>
      </p:sp>
    </p:spTree>
    <p:extLst>
      <p:ext uri="{BB962C8B-B14F-4D97-AF65-F5344CB8AC3E}">
        <p14:creationId xmlns:p14="http://schemas.microsoft.com/office/powerpoint/2010/main" val="4266431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1236DA01-BBBB-264E-B348-6F8164B1DEE4}"/>
              </a:ext>
            </a:extLst>
          </p:cNvPr>
          <p:cNvSpPr>
            <a:spLocks noGrp="1" noChangeArrowheads="1"/>
          </p:cNvSpPr>
          <p:nvPr>
            <p:ph type="title"/>
          </p:nvPr>
        </p:nvSpPr>
        <p:spPr/>
        <p:txBody>
          <a:bodyPr/>
          <a:lstStyle/>
          <a:p>
            <a:pPr eaLnBrk="1" hangingPunct="1"/>
            <a:r>
              <a:rPr lang="en-US" altLang="en-US" dirty="0"/>
              <a:t>Placing the concrete</a:t>
            </a:r>
          </a:p>
        </p:txBody>
      </p:sp>
      <p:sp>
        <p:nvSpPr>
          <p:cNvPr id="7171" name="Rectangle 3">
            <a:extLst>
              <a:ext uri="{FF2B5EF4-FFF2-40B4-BE49-F238E27FC236}">
                <a16:creationId xmlns:a16="http://schemas.microsoft.com/office/drawing/2014/main" id="{590E94C6-2AEF-374B-9DAC-C973F4924ADE}"/>
              </a:ext>
            </a:extLst>
          </p:cNvPr>
          <p:cNvSpPr>
            <a:spLocks noGrp="1" noChangeArrowheads="1"/>
          </p:cNvSpPr>
          <p:nvPr>
            <p:ph type="body" idx="1"/>
          </p:nvPr>
        </p:nvSpPr>
        <p:spPr/>
        <p:txBody>
          <a:bodyPr/>
          <a:lstStyle/>
          <a:p>
            <a:pPr marL="0" indent="0">
              <a:buFontTx/>
              <a:buNone/>
            </a:pPr>
            <a:r>
              <a:rPr lang="en-GB" altLang="en-US" dirty="0">
                <a:solidFill>
                  <a:srgbClr val="000000"/>
                </a:solidFill>
                <a:latin typeface="Arial" panose="020B0604020202020204" pitchFamily="34" charset="0"/>
                <a:cs typeface="Arial" panose="020B0604020202020204" pitchFamily="34" charset="0"/>
              </a:rPr>
              <a:t>There are different methods for transporting concrete on site, ranging from hand wheelbarrows to concrete pumps.</a:t>
            </a:r>
          </a:p>
          <a:p>
            <a:pPr marL="0" indent="0">
              <a:buFontTx/>
              <a:buNone/>
            </a:pPr>
            <a:r>
              <a:rPr lang="en-GB" altLang="en-US" dirty="0">
                <a:solidFill>
                  <a:srgbClr val="000000"/>
                </a:solidFill>
                <a:latin typeface="Arial" panose="020B0604020202020204" pitchFamily="34" charset="0"/>
                <a:cs typeface="Arial" panose="020B0604020202020204" pitchFamily="34" charset="0"/>
              </a:rPr>
              <a:t>The choice of method will depend on the size and complexity of the project, and factors such as ground conditions and distance to be covered and the availability of cranes or other plant. On many jobs several different methods, or even a combination of methods, may be required. </a:t>
            </a:r>
          </a:p>
          <a:p>
            <a:pPr marL="0" indent="0">
              <a:buFontTx/>
              <a:buNone/>
            </a:pPr>
            <a:r>
              <a:rPr lang="en-GB" altLang="en-US" dirty="0">
                <a:solidFill>
                  <a:srgbClr val="000000"/>
                </a:solidFill>
                <a:latin typeface="Arial" panose="020B0604020202020204" pitchFamily="34" charset="0"/>
                <a:cs typeface="Arial" panose="020B0604020202020204" pitchFamily="34" charset="0"/>
              </a:rPr>
              <a:t>Concrete must be moved to the point of placing as quickly and economically as possible without allowing setting, segregation, loss of consistence, loss of any ingredients, contamination with water, or any other material, after it has left the delivery tank.</a:t>
            </a:r>
          </a:p>
          <a:p>
            <a:pPr marL="0" indent="0" eaLnBrk="1" hangingPunct="1">
              <a:buFontTx/>
              <a:buNone/>
            </a:pPr>
            <a:endParaRPr lang="en-GB" altLang="en-US" sz="2000" dirty="0"/>
          </a:p>
        </p:txBody>
      </p:sp>
    </p:spTree>
    <p:extLst>
      <p:ext uri="{BB962C8B-B14F-4D97-AF65-F5344CB8AC3E}">
        <p14:creationId xmlns:p14="http://schemas.microsoft.com/office/powerpoint/2010/main" val="2661108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61D927D6-C8BE-D743-8A74-1FC557EE6978}"/>
              </a:ext>
            </a:extLst>
          </p:cNvPr>
          <p:cNvSpPr>
            <a:spLocks noGrp="1" noChangeArrowheads="1"/>
          </p:cNvSpPr>
          <p:nvPr>
            <p:ph type="title"/>
          </p:nvPr>
        </p:nvSpPr>
        <p:spPr/>
        <p:txBody>
          <a:bodyPr/>
          <a:lstStyle/>
          <a:p>
            <a:pPr eaLnBrk="1" hangingPunct="1"/>
            <a:r>
              <a:rPr lang="en-US" altLang="en-US" dirty="0"/>
              <a:t>Placing methods – pumping</a:t>
            </a:r>
          </a:p>
        </p:txBody>
      </p:sp>
      <p:sp>
        <p:nvSpPr>
          <p:cNvPr id="8195" name="Rectangle 3">
            <a:extLst>
              <a:ext uri="{FF2B5EF4-FFF2-40B4-BE49-F238E27FC236}">
                <a16:creationId xmlns:a16="http://schemas.microsoft.com/office/drawing/2014/main" id="{539246A5-70BC-8042-B9D7-719BD9D94AB5}"/>
              </a:ext>
            </a:extLst>
          </p:cNvPr>
          <p:cNvSpPr>
            <a:spLocks noGrp="1" noChangeArrowheads="1"/>
          </p:cNvSpPr>
          <p:nvPr>
            <p:ph type="body" idx="1"/>
          </p:nvPr>
        </p:nvSpPr>
        <p:spPr/>
        <p:txBody>
          <a:bodyPr/>
          <a:lstStyle/>
          <a:p>
            <a:pPr marL="0" indent="0">
              <a:buFontTx/>
              <a:buNone/>
            </a:pPr>
            <a:r>
              <a:rPr lang="en-GB" altLang="en-US" sz="1800" dirty="0"/>
              <a:t>Pumps were first used to transport and place concrete in in the 1930s, and a significant amount of concrete is now placed in this way. Many pumps are capable of moving up to 200m</a:t>
            </a:r>
            <a:r>
              <a:rPr lang="en-GB" altLang="en-US" sz="1800" dirty="0">
                <a:cs typeface="Arial" panose="020B0604020202020204" pitchFamily="34" charset="0"/>
              </a:rPr>
              <a:t>³</a:t>
            </a:r>
            <a:r>
              <a:rPr lang="en-GB" altLang="en-US" sz="1800" dirty="0"/>
              <a:t> per hour, depending on the pump type, the horizontal and vertical length of the pipeline, the number of bends and the consistence of the concrete. </a:t>
            </a:r>
          </a:p>
          <a:p>
            <a:pPr marL="0" indent="0">
              <a:buFontTx/>
              <a:buNone/>
            </a:pPr>
            <a:r>
              <a:rPr lang="en-GB" altLang="en-US" sz="1800" dirty="0"/>
              <a:t>In practice, the output of a modest-sized pump is usually about 50m</a:t>
            </a:r>
            <a:r>
              <a:rPr lang="en-GB" altLang="en-US" sz="1800" dirty="0">
                <a:cs typeface="Arial" panose="020B0604020202020204" pitchFamily="34" charset="0"/>
              </a:rPr>
              <a:t>³</a:t>
            </a:r>
            <a:r>
              <a:rPr lang="en-GB" altLang="en-US" sz="1800" dirty="0"/>
              <a:t> per hour due to supply and organisational limitations. By comparison, a crane with a 1m</a:t>
            </a:r>
            <a:r>
              <a:rPr lang="en-GB" altLang="en-US" sz="1800" dirty="0">
                <a:cs typeface="Arial" panose="020B0604020202020204" pitchFamily="34" charset="0"/>
              </a:rPr>
              <a:t>²</a:t>
            </a:r>
            <a:r>
              <a:rPr lang="en-GB" altLang="en-US" sz="1800" dirty="0"/>
              <a:t> skip and a 5-minute turnaround cycle can deliver only 12m</a:t>
            </a:r>
            <a:r>
              <a:rPr lang="en-GB" altLang="en-US" sz="1800" dirty="0">
                <a:cs typeface="Arial" panose="020B0604020202020204" pitchFamily="34" charset="0"/>
              </a:rPr>
              <a:t>³</a:t>
            </a:r>
            <a:r>
              <a:rPr lang="en-GB" altLang="en-US" sz="1800" dirty="0"/>
              <a:t> per hour.</a:t>
            </a:r>
          </a:p>
          <a:p>
            <a:pPr marL="0" indent="0">
              <a:buFontTx/>
              <a:buNone/>
            </a:pPr>
            <a:r>
              <a:rPr lang="en-GB" altLang="en-US" sz="1400" dirty="0">
                <a:solidFill>
                  <a:srgbClr val="0077E3"/>
                </a:solidFill>
                <a:latin typeface="LucidaSansUnicode"/>
                <a:hlinkClick r:id="rId2">
                  <a:extLst>
                    <a:ext uri="{A12FA001-AC4F-418D-AE19-62706E023703}">
                      <ahyp:hlinkClr xmlns:ahyp="http://schemas.microsoft.com/office/drawing/2018/hyperlinkcolor" val="tx"/>
                    </a:ext>
                  </a:extLst>
                </a:hlinkClick>
              </a:rPr>
              <a:t>www.youtube.com/watch?v=Puxt1c7GoDs</a:t>
            </a:r>
            <a:endParaRPr lang="en-GB" altLang="en-US" sz="2000" dirty="0">
              <a:solidFill>
                <a:srgbClr val="0077E3"/>
              </a:solidFill>
              <a:latin typeface="LucidaSansUnicode"/>
            </a:endParaRPr>
          </a:p>
          <a:p>
            <a:pPr marL="0" indent="0">
              <a:buFontTx/>
              <a:buNone/>
            </a:pPr>
            <a:r>
              <a:rPr lang="en-GB" altLang="en-US" sz="1400" dirty="0">
                <a:solidFill>
                  <a:srgbClr val="0077E3"/>
                </a:solidFill>
                <a:hlinkClick r:id="rId3">
                  <a:extLst>
                    <a:ext uri="{A12FA001-AC4F-418D-AE19-62706E023703}">
                      <ahyp:hlinkClr xmlns:ahyp="http://schemas.microsoft.com/office/drawing/2018/hyperlinkcolor" val="tx"/>
                    </a:ext>
                  </a:extLst>
                </a:hlinkClick>
              </a:rPr>
              <a:t>www.youtube.com/watch?v=t5e0anH2IUk</a:t>
            </a:r>
            <a:endParaRPr lang="en-GB" altLang="en-US" sz="1400" dirty="0">
              <a:solidFill>
                <a:srgbClr val="0077E3"/>
              </a:solidFill>
            </a:endParaRPr>
          </a:p>
          <a:p>
            <a:pPr marL="0" indent="0">
              <a:buFontTx/>
              <a:buNone/>
            </a:pPr>
            <a:endParaRPr lang="en-GB" altLang="en-US" sz="2000" dirty="0"/>
          </a:p>
          <a:p>
            <a:pPr marL="0" indent="0">
              <a:buFontTx/>
              <a:buNone/>
            </a:pPr>
            <a:endParaRPr lang="en-GB" altLang="en-US" sz="2000" dirty="0"/>
          </a:p>
        </p:txBody>
      </p:sp>
      <p:sp>
        <p:nvSpPr>
          <p:cNvPr id="7" name="Rounded Rectangle 6">
            <a:extLst>
              <a:ext uri="{FF2B5EF4-FFF2-40B4-BE49-F238E27FC236}">
                <a16:creationId xmlns:a16="http://schemas.microsoft.com/office/drawing/2014/main" id="{A113C0A0-D36F-A84F-B6FD-0EB97987BDF3}"/>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3027798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FBF9CEC6-D80D-4040-A592-C29B21F231AD}"/>
              </a:ext>
            </a:extLst>
          </p:cNvPr>
          <p:cNvSpPr>
            <a:spLocks noGrp="1" noChangeArrowheads="1"/>
          </p:cNvSpPr>
          <p:nvPr>
            <p:ph type="title"/>
          </p:nvPr>
        </p:nvSpPr>
        <p:spPr>
          <a:xfrm>
            <a:off x="447144" y="998766"/>
            <a:ext cx="8218487" cy="796925"/>
          </a:xfrm>
        </p:spPr>
        <p:txBody>
          <a:bodyPr/>
          <a:lstStyle/>
          <a:p>
            <a:pPr eaLnBrk="1" hangingPunct="1"/>
            <a:r>
              <a:rPr lang="en-US" altLang="en-US" dirty="0"/>
              <a:t>Placing methods – crane and skip</a:t>
            </a:r>
          </a:p>
        </p:txBody>
      </p:sp>
      <p:sp>
        <p:nvSpPr>
          <p:cNvPr id="7171" name="Rectangle 3">
            <a:extLst>
              <a:ext uri="{FF2B5EF4-FFF2-40B4-BE49-F238E27FC236}">
                <a16:creationId xmlns:a16="http://schemas.microsoft.com/office/drawing/2014/main" id="{372E5546-08E9-2D4F-9804-0299A2B86426}"/>
              </a:ext>
            </a:extLst>
          </p:cNvPr>
          <p:cNvSpPr>
            <a:spLocks noGrp="1" noChangeArrowheads="1"/>
          </p:cNvSpPr>
          <p:nvPr>
            <p:ph type="body" idx="1"/>
          </p:nvPr>
        </p:nvSpPr>
        <p:spPr/>
        <p:txBody>
          <a:bodyPr/>
          <a:lstStyle/>
          <a:p>
            <a:pPr marL="0" indent="0">
              <a:buFontTx/>
              <a:buNone/>
              <a:defRPr/>
            </a:pPr>
            <a:r>
              <a:rPr lang="en-GB" sz="1800" dirty="0"/>
              <a:t>The crane is still probably the most common method of handling concrete for combined vertical and horizontal movement. A crane is frequently needed on site for handling formwork and reinforcement, and its further use in transporting concrete may be both economic and convenient. However it may be more cost-effective to transport the concrete by other means.</a:t>
            </a:r>
          </a:p>
          <a:p>
            <a:pPr marL="0" indent="0">
              <a:buFontTx/>
              <a:buNone/>
              <a:defRPr/>
            </a:pPr>
            <a:r>
              <a:rPr lang="en-GB" sz="1800" dirty="0"/>
              <a:t>Skips generally range in capacity from 0.2 to 1.0m³ and are broadly of two types.</a:t>
            </a:r>
          </a:p>
          <a:p>
            <a:pPr marL="285750" indent="-285750">
              <a:buClr>
                <a:srgbClr val="0077E3"/>
              </a:buClr>
              <a:buFont typeface="Arial" panose="020B0604020202020204" pitchFamily="34" charset="0"/>
              <a:buChar char="•"/>
              <a:defRPr/>
            </a:pPr>
            <a:r>
              <a:rPr lang="en-GB" sz="1800" dirty="0"/>
              <a:t>Lay-back or roll-over skips.</a:t>
            </a:r>
          </a:p>
          <a:p>
            <a:pPr marL="285750" indent="-285750">
              <a:buClr>
                <a:srgbClr val="0077E3"/>
              </a:buClr>
              <a:buFont typeface="Arial" panose="020B0604020202020204" pitchFamily="34" charset="0"/>
              <a:buChar char="•"/>
              <a:defRPr/>
            </a:pPr>
            <a:r>
              <a:rPr lang="en-GB" sz="1800" dirty="0"/>
              <a:t>Constant attitude skips</a:t>
            </a:r>
            <a:r>
              <a:rPr lang="en-GB" sz="1600" dirty="0"/>
              <a:t>.</a:t>
            </a:r>
          </a:p>
          <a:p>
            <a:pPr marL="0" indent="0">
              <a:buFontTx/>
              <a:buNone/>
              <a:defRPr/>
            </a:pPr>
            <a:r>
              <a:rPr lang="en-GB" sz="1200" dirty="0">
                <a:solidFill>
                  <a:srgbClr val="0077E3"/>
                </a:solidFill>
                <a:hlinkClick r:id="rId2">
                  <a:extLst>
                    <a:ext uri="{A12FA001-AC4F-418D-AE19-62706E023703}">
                      <ahyp:hlinkClr xmlns:ahyp="http://schemas.microsoft.com/office/drawing/2018/hyperlinkcolor" val="tx"/>
                    </a:ext>
                  </a:extLst>
                </a:hlinkClick>
              </a:rPr>
              <a:t>www.youtube.com/watch?v=f17dQUOZY64</a:t>
            </a:r>
            <a:r>
              <a:rPr lang="en-GB" sz="1200" dirty="0">
                <a:solidFill>
                  <a:srgbClr val="0077E3"/>
                </a:solidFill>
              </a:rPr>
              <a:t>  </a:t>
            </a:r>
            <a:r>
              <a:rPr lang="en-GB" sz="1200" dirty="0">
                <a:solidFill>
                  <a:srgbClr val="0077E3"/>
                </a:solidFill>
                <a:hlinkClick r:id="rId3">
                  <a:extLst>
                    <a:ext uri="{A12FA001-AC4F-418D-AE19-62706E023703}">
                      <ahyp:hlinkClr xmlns:ahyp="http://schemas.microsoft.com/office/drawing/2018/hyperlinkcolor" val="tx"/>
                    </a:ext>
                  </a:extLst>
                </a:hlinkClick>
              </a:rPr>
              <a:t>http://www.youtube.com/watch?v=11qRE5fWFVk</a:t>
            </a:r>
            <a:endParaRPr lang="en-GB" sz="1200" dirty="0">
              <a:solidFill>
                <a:srgbClr val="0077E3"/>
              </a:solidFill>
            </a:endParaRPr>
          </a:p>
          <a:p>
            <a:pPr>
              <a:defRPr/>
            </a:pPr>
            <a:endParaRPr lang="en-GB" sz="2000" dirty="0"/>
          </a:p>
          <a:p>
            <a:pPr>
              <a:defRPr/>
            </a:pPr>
            <a:endParaRPr lang="en-GB" sz="2000" dirty="0"/>
          </a:p>
        </p:txBody>
      </p:sp>
      <p:sp>
        <p:nvSpPr>
          <p:cNvPr id="7" name="Rounded Rectangle 6">
            <a:extLst>
              <a:ext uri="{FF2B5EF4-FFF2-40B4-BE49-F238E27FC236}">
                <a16:creationId xmlns:a16="http://schemas.microsoft.com/office/drawing/2014/main" id="{79AF9FDB-340E-4040-B8D7-0218F572718C}"/>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228632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1F73D11-DE31-A147-B567-7A7D7A3D2773}"/>
              </a:ext>
            </a:extLst>
          </p:cNvPr>
          <p:cNvSpPr>
            <a:spLocks noGrp="1" noChangeArrowheads="1"/>
          </p:cNvSpPr>
          <p:nvPr>
            <p:ph type="title"/>
          </p:nvPr>
        </p:nvSpPr>
        <p:spPr/>
        <p:txBody>
          <a:bodyPr/>
          <a:lstStyle/>
          <a:p>
            <a:pPr eaLnBrk="1" hangingPunct="1"/>
            <a:r>
              <a:rPr lang="en-US" altLang="en-US" dirty="0"/>
              <a:t>Placing methods – dumper</a:t>
            </a:r>
          </a:p>
        </p:txBody>
      </p:sp>
      <p:sp>
        <p:nvSpPr>
          <p:cNvPr id="10243" name="Rectangle 3">
            <a:extLst>
              <a:ext uri="{FF2B5EF4-FFF2-40B4-BE49-F238E27FC236}">
                <a16:creationId xmlns:a16="http://schemas.microsoft.com/office/drawing/2014/main" id="{D6E0D64A-4AAC-CD44-9CBD-BB0B180FB049}"/>
              </a:ext>
            </a:extLst>
          </p:cNvPr>
          <p:cNvSpPr>
            <a:spLocks noGrp="1" noChangeArrowheads="1"/>
          </p:cNvSpPr>
          <p:nvPr>
            <p:ph type="body" idx="1"/>
          </p:nvPr>
        </p:nvSpPr>
        <p:spPr/>
        <p:txBody>
          <a:bodyPr/>
          <a:lstStyle/>
          <a:p>
            <a:pPr marL="0" indent="0">
              <a:buFontTx/>
              <a:buNone/>
            </a:pPr>
            <a:r>
              <a:rPr lang="en-GB" altLang="en-US" sz="1800" dirty="0"/>
              <a:t>Dumpers, generally of approximately 0.5m³ capacity, are a common form of transport on many construction sites where direct access to the works is not possible. They may be discharged either forward or sideways and are best when hydraulically operated so that the discharge can be controlled. </a:t>
            </a:r>
          </a:p>
          <a:p>
            <a:pPr marL="0" indent="0">
              <a:buFontTx/>
              <a:buNone/>
            </a:pPr>
            <a:r>
              <a:rPr lang="en-GB" altLang="en-US" sz="1800" dirty="0"/>
              <a:t>The main disadvantage of gravity discharge is the sudden uncontrolled surge of concrete </a:t>
            </a:r>
            <a:r>
              <a:rPr lang="en-GB" sz="1800" dirty="0">
                <a:effectLst/>
                <a:latin typeface="Arial" panose="020B0604020202020204" pitchFamily="34" charset="0"/>
                <a:ea typeface="Calibri" panose="020F0502020204030204" pitchFamily="34" charset="0"/>
                <a:cs typeface="Times New Roman" panose="02020603050405020304" pitchFamily="18" charset="0"/>
              </a:rPr>
              <a:t>–</a:t>
            </a:r>
            <a:r>
              <a:rPr lang="en-GB" altLang="en-US" sz="1800" dirty="0"/>
              <a:t> the heavy impact can displace reinforcement and other objects in the formwork. For small sections, it may be necessary to discharge onto a banker board first and then shovel in the concrete by hand.</a:t>
            </a:r>
          </a:p>
          <a:p>
            <a:pPr marL="0" indent="0">
              <a:buFontTx/>
              <a:buNone/>
            </a:pPr>
            <a:r>
              <a:rPr lang="en-GB" altLang="en-US" sz="1400" dirty="0">
                <a:solidFill>
                  <a:srgbClr val="0077E3"/>
                </a:solidFill>
                <a:hlinkClick r:id="rId2">
                  <a:extLst>
                    <a:ext uri="{A12FA001-AC4F-418D-AE19-62706E023703}">
                      <ahyp:hlinkClr xmlns:ahyp="http://schemas.microsoft.com/office/drawing/2018/hyperlinkcolor" val="tx"/>
                    </a:ext>
                  </a:extLst>
                </a:hlinkClick>
              </a:rPr>
              <a:t>www.youtube.com/watch?NR=1&amp;v=XSYVTN-bVBs&amp;feature=endscreen</a:t>
            </a:r>
            <a:endParaRPr lang="en-GB" altLang="en-US" sz="2000" dirty="0">
              <a:solidFill>
                <a:srgbClr val="0077E3"/>
              </a:solidFill>
            </a:endParaRPr>
          </a:p>
          <a:p>
            <a:pPr marL="0" indent="0">
              <a:buFontTx/>
              <a:buNone/>
            </a:pPr>
            <a:r>
              <a:rPr lang="en-GB" altLang="en-US" sz="1400" dirty="0">
                <a:solidFill>
                  <a:srgbClr val="0077E3"/>
                </a:solidFill>
                <a:hlinkClick r:id="rId3">
                  <a:extLst>
                    <a:ext uri="{A12FA001-AC4F-418D-AE19-62706E023703}">
                      <ahyp:hlinkClr xmlns:ahyp="http://schemas.microsoft.com/office/drawing/2018/hyperlinkcolor" val="tx"/>
                    </a:ext>
                  </a:extLst>
                </a:hlinkClick>
              </a:rPr>
              <a:t>www.youtube.com/watch?v=qeA3zm7aJik</a:t>
            </a:r>
            <a:endParaRPr lang="en-GB" altLang="en-US" sz="1400" dirty="0">
              <a:solidFill>
                <a:srgbClr val="0077E3"/>
              </a:solidFill>
            </a:endParaRPr>
          </a:p>
          <a:p>
            <a:pPr marL="0" indent="0">
              <a:buFontTx/>
              <a:buNone/>
            </a:pPr>
            <a:endParaRPr lang="en-GB" altLang="en-US" sz="2000" dirty="0"/>
          </a:p>
        </p:txBody>
      </p:sp>
      <p:sp>
        <p:nvSpPr>
          <p:cNvPr id="6" name="Rounded Rectangle 5">
            <a:extLst>
              <a:ext uri="{FF2B5EF4-FFF2-40B4-BE49-F238E27FC236}">
                <a16:creationId xmlns:a16="http://schemas.microsoft.com/office/drawing/2014/main" id="{A8926E11-643F-9D4E-A6D5-C1D9769210E4}"/>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1839767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1692DD86-CADE-5643-BF95-AEA73465E928}"/>
              </a:ext>
            </a:extLst>
          </p:cNvPr>
          <p:cNvSpPr>
            <a:spLocks noGrp="1" noChangeArrowheads="1"/>
          </p:cNvSpPr>
          <p:nvPr>
            <p:ph type="title"/>
          </p:nvPr>
        </p:nvSpPr>
        <p:spPr/>
        <p:txBody>
          <a:bodyPr/>
          <a:lstStyle/>
          <a:p>
            <a:pPr eaLnBrk="1" hangingPunct="1"/>
            <a:r>
              <a:rPr lang="en-US" altLang="en-US" dirty="0"/>
              <a:t>Placing methods – others</a:t>
            </a:r>
          </a:p>
        </p:txBody>
      </p:sp>
      <p:sp>
        <p:nvSpPr>
          <p:cNvPr id="7171" name="Rectangle 3">
            <a:extLst>
              <a:ext uri="{FF2B5EF4-FFF2-40B4-BE49-F238E27FC236}">
                <a16:creationId xmlns:a16="http://schemas.microsoft.com/office/drawing/2014/main" id="{4FAC7ED0-67EC-2049-BA48-65327BFFB497}"/>
              </a:ext>
            </a:extLst>
          </p:cNvPr>
          <p:cNvSpPr>
            <a:spLocks noGrp="1" noChangeArrowheads="1"/>
          </p:cNvSpPr>
          <p:nvPr>
            <p:ph type="body" idx="1"/>
          </p:nvPr>
        </p:nvSpPr>
        <p:spPr/>
        <p:txBody>
          <a:bodyPr/>
          <a:lstStyle/>
          <a:p>
            <a:pPr marL="0" indent="0">
              <a:buFontTx/>
              <a:buNone/>
              <a:defRPr/>
            </a:pPr>
            <a:r>
              <a:rPr lang="en-GB" sz="1800" dirty="0"/>
              <a:t>There are other ways of placing or pouring concrete to its required location: </a:t>
            </a:r>
          </a:p>
          <a:p>
            <a:pPr marL="342900" indent="-342900">
              <a:buClr>
                <a:srgbClr val="0077E3"/>
              </a:buClr>
              <a:buFont typeface="Arial" panose="020B0604020202020204" pitchFamily="34" charset="0"/>
              <a:buChar char="•"/>
              <a:defRPr/>
            </a:pPr>
            <a:r>
              <a:rPr lang="en-GB" sz="1800" dirty="0"/>
              <a:t>Straight from the concrete wagon chute</a:t>
            </a:r>
          </a:p>
          <a:p>
            <a:pPr>
              <a:defRPr/>
            </a:pPr>
            <a:r>
              <a:rPr lang="en-GB" sz="1200" dirty="0">
                <a:solidFill>
                  <a:srgbClr val="0077E3"/>
                </a:solidFill>
                <a:hlinkClick r:id="rId2">
                  <a:extLst>
                    <a:ext uri="{A12FA001-AC4F-418D-AE19-62706E023703}">
                      <ahyp:hlinkClr xmlns:ahyp="http://schemas.microsoft.com/office/drawing/2018/hyperlinkcolor" val="tx"/>
                    </a:ext>
                  </a:extLst>
                </a:hlinkClick>
              </a:rPr>
              <a:t>www.youtube.com/watch?v=qOVgphzeHsY</a:t>
            </a:r>
            <a:r>
              <a:rPr lang="en-GB" sz="1200" dirty="0">
                <a:solidFill>
                  <a:srgbClr val="0077E3"/>
                </a:solidFill>
              </a:rPr>
              <a:t>        </a:t>
            </a:r>
            <a:r>
              <a:rPr lang="en-GB" sz="1200" dirty="0">
                <a:solidFill>
                  <a:srgbClr val="0077E3"/>
                </a:solidFill>
                <a:hlinkClick r:id="rId3">
                  <a:extLst>
                    <a:ext uri="{A12FA001-AC4F-418D-AE19-62706E023703}">
                      <ahyp:hlinkClr xmlns:ahyp="http://schemas.microsoft.com/office/drawing/2018/hyperlinkcolor" val="tx"/>
                    </a:ext>
                  </a:extLst>
                </a:hlinkClick>
              </a:rPr>
              <a:t>www.youtube.com/watch?v=DLIWAbA0fc0</a:t>
            </a:r>
            <a:r>
              <a:rPr lang="en-GB" sz="1200" dirty="0">
                <a:solidFill>
                  <a:srgbClr val="0077E3"/>
                </a:solidFill>
              </a:rPr>
              <a:t>.      </a:t>
            </a:r>
            <a:endParaRPr lang="en-GB" sz="1800" dirty="0">
              <a:solidFill>
                <a:srgbClr val="0077E3"/>
              </a:solidFill>
            </a:endParaRPr>
          </a:p>
          <a:p>
            <a:pPr marL="285750" indent="-285750">
              <a:buClr>
                <a:srgbClr val="0077E3"/>
              </a:buClr>
              <a:buFont typeface="Arial" panose="020B0604020202020204" pitchFamily="34" charset="0"/>
              <a:buChar char="•"/>
              <a:defRPr/>
            </a:pPr>
            <a:r>
              <a:rPr lang="en-GB" sz="1800" dirty="0"/>
              <a:t>Conveyor belt </a:t>
            </a:r>
          </a:p>
          <a:p>
            <a:pPr>
              <a:defRPr/>
            </a:pPr>
            <a:r>
              <a:rPr lang="en-GB" sz="1200" dirty="0">
                <a:solidFill>
                  <a:srgbClr val="0077E3"/>
                </a:solidFill>
                <a:hlinkClick r:id="rId4">
                  <a:extLst>
                    <a:ext uri="{A12FA001-AC4F-418D-AE19-62706E023703}">
                      <ahyp:hlinkClr xmlns:ahyp="http://schemas.microsoft.com/office/drawing/2018/hyperlinkcolor" val="tx"/>
                    </a:ext>
                  </a:extLst>
                </a:hlinkClick>
              </a:rPr>
              <a:t>www.youtube.com/watch?v=dpA5zfzViYw</a:t>
            </a:r>
            <a:r>
              <a:rPr lang="en-GB" sz="1200" dirty="0">
                <a:solidFill>
                  <a:srgbClr val="0077E3"/>
                </a:solidFill>
              </a:rPr>
              <a:t>         </a:t>
            </a:r>
            <a:r>
              <a:rPr lang="en-GB" sz="1200" dirty="0">
                <a:solidFill>
                  <a:srgbClr val="0077E3"/>
                </a:solidFill>
                <a:hlinkClick r:id="rId5">
                  <a:extLst>
                    <a:ext uri="{A12FA001-AC4F-418D-AE19-62706E023703}">
                      <ahyp:hlinkClr xmlns:ahyp="http://schemas.microsoft.com/office/drawing/2018/hyperlinkcolor" val="tx"/>
                    </a:ext>
                  </a:extLst>
                </a:hlinkClick>
              </a:rPr>
              <a:t>www.youtube.com/watch?v=GRojfcaqna4</a:t>
            </a:r>
            <a:endParaRPr lang="en-GB" sz="2000" dirty="0"/>
          </a:p>
          <a:p>
            <a:pPr marL="342900" indent="-342900">
              <a:buClr>
                <a:srgbClr val="0077E3"/>
              </a:buClr>
              <a:buFont typeface="Arial" panose="020B0604020202020204" pitchFamily="34" charset="0"/>
              <a:buChar char="•"/>
              <a:defRPr/>
            </a:pPr>
            <a:r>
              <a:rPr lang="en-GB" sz="2000" dirty="0"/>
              <a:t>Wheelbarrow</a:t>
            </a:r>
          </a:p>
          <a:p>
            <a:pPr>
              <a:defRPr/>
            </a:pPr>
            <a:r>
              <a:rPr lang="en-GB" sz="1200" dirty="0">
                <a:solidFill>
                  <a:srgbClr val="0077E3"/>
                </a:solidFill>
                <a:hlinkClick r:id="rId6">
                  <a:extLst>
                    <a:ext uri="{A12FA001-AC4F-418D-AE19-62706E023703}">
                      <ahyp:hlinkClr xmlns:ahyp="http://schemas.microsoft.com/office/drawing/2018/hyperlinkcolor" val="tx"/>
                    </a:ext>
                  </a:extLst>
                </a:hlinkClick>
              </a:rPr>
              <a:t>www.youtube.com/watch?v=RRuUd_ps1zo</a:t>
            </a:r>
            <a:r>
              <a:rPr lang="en-GB" sz="1200" dirty="0">
                <a:solidFill>
                  <a:srgbClr val="0077E3"/>
                </a:solidFill>
              </a:rPr>
              <a:t>       </a:t>
            </a:r>
            <a:r>
              <a:rPr lang="en-GB" sz="1200" dirty="0">
                <a:solidFill>
                  <a:srgbClr val="0077E3"/>
                </a:solidFill>
                <a:hlinkClick r:id="rId7">
                  <a:extLst>
                    <a:ext uri="{A12FA001-AC4F-418D-AE19-62706E023703}">
                      <ahyp:hlinkClr xmlns:ahyp="http://schemas.microsoft.com/office/drawing/2018/hyperlinkcolor" val="tx"/>
                    </a:ext>
                  </a:extLst>
                </a:hlinkClick>
              </a:rPr>
              <a:t>www.youtube.com/watch?v=DrevoR2fRjA</a:t>
            </a:r>
            <a:endParaRPr lang="en-GB" sz="1200" dirty="0">
              <a:solidFill>
                <a:srgbClr val="0077E3"/>
              </a:solidFill>
            </a:endParaRPr>
          </a:p>
          <a:p>
            <a:pPr>
              <a:defRPr/>
            </a:pPr>
            <a:endParaRPr lang="en-GB" sz="2000" dirty="0"/>
          </a:p>
          <a:p>
            <a:pPr>
              <a:defRPr/>
            </a:pPr>
            <a:endParaRPr lang="en-GB" sz="2000" dirty="0"/>
          </a:p>
          <a:p>
            <a:pPr>
              <a:defRPr/>
            </a:pPr>
            <a:endParaRPr lang="en-GB" sz="2000" dirty="0"/>
          </a:p>
        </p:txBody>
      </p:sp>
      <p:sp>
        <p:nvSpPr>
          <p:cNvPr id="8" name="Rounded Rectangle 7">
            <a:extLst>
              <a:ext uri="{FF2B5EF4-FFF2-40B4-BE49-F238E27FC236}">
                <a16:creationId xmlns:a16="http://schemas.microsoft.com/office/drawing/2014/main" id="{9E292174-D07F-9D47-A740-6C9EF9F4B24F}"/>
              </a:ext>
            </a:extLst>
          </p:cNvPr>
          <p:cNvSpPr/>
          <p:nvPr/>
        </p:nvSpPr>
        <p:spPr>
          <a:xfrm>
            <a:off x="7245350" y="5442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3547295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1DB30566-43CE-3F48-93BC-CBE2751ED2A4}"/>
              </a:ext>
            </a:extLst>
          </p:cNvPr>
          <p:cNvSpPr>
            <a:spLocks noGrp="1" noChangeArrowheads="1"/>
          </p:cNvSpPr>
          <p:nvPr>
            <p:ph type="title"/>
          </p:nvPr>
        </p:nvSpPr>
        <p:spPr/>
        <p:txBody>
          <a:bodyPr/>
          <a:lstStyle/>
          <a:p>
            <a:pPr eaLnBrk="1" hangingPunct="1"/>
            <a:r>
              <a:rPr lang="en-US" altLang="en-US"/>
              <a:t>Compaction</a:t>
            </a:r>
          </a:p>
        </p:txBody>
      </p:sp>
      <p:sp>
        <p:nvSpPr>
          <p:cNvPr id="12291" name="Rectangle 8">
            <a:extLst>
              <a:ext uri="{FF2B5EF4-FFF2-40B4-BE49-F238E27FC236}">
                <a16:creationId xmlns:a16="http://schemas.microsoft.com/office/drawing/2014/main" id="{5FA82EC5-B151-D845-AEC1-0C689B3E71D2}"/>
              </a:ext>
            </a:extLst>
          </p:cNvPr>
          <p:cNvSpPr>
            <a:spLocks noGrp="1" noChangeArrowheads="1"/>
          </p:cNvSpPr>
          <p:nvPr>
            <p:ph type="body" idx="1"/>
          </p:nvPr>
        </p:nvSpPr>
        <p:spPr/>
        <p:txBody>
          <a:bodyPr/>
          <a:lstStyle/>
          <a:p>
            <a:pPr marL="0" indent="0" eaLnBrk="1" hangingPunct="1">
              <a:buFontTx/>
              <a:buNone/>
            </a:pPr>
            <a:endParaRPr lang="en-GB" altLang="en-US" sz="2000" dirty="0"/>
          </a:p>
          <a:p>
            <a:pPr marL="0" indent="0" eaLnBrk="1" hangingPunct="1">
              <a:buFontTx/>
              <a:buNone/>
            </a:pPr>
            <a:r>
              <a:rPr lang="en-GB" altLang="en-US" dirty="0"/>
              <a:t>After concrete has been mixed, transported and placed, it contains entrapped air in the form of large voids. The object of compaction is to get rid of as much of this air as possible. Before compaction, concrete  may contain more than 5% entrapped air and in some mixes it may contain as much as 20%.</a:t>
            </a:r>
          </a:p>
          <a:p>
            <a:pPr marL="0" indent="0" eaLnBrk="1" hangingPunct="1">
              <a:buFontTx/>
              <a:buNone/>
            </a:pPr>
            <a:endParaRPr lang="en-GB" altLang="en-US" sz="2000" dirty="0"/>
          </a:p>
        </p:txBody>
      </p:sp>
    </p:spTree>
    <p:extLst>
      <p:ext uri="{BB962C8B-B14F-4D97-AF65-F5344CB8AC3E}">
        <p14:creationId xmlns:p14="http://schemas.microsoft.com/office/powerpoint/2010/main" val="365260002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3641</TotalTime>
  <Words>1490</Words>
  <Application>Microsoft Office PowerPoint</Application>
  <PresentationFormat>On-screen Show (4:3)</PresentationFormat>
  <Paragraphs>92</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Lucida Grande</vt:lpstr>
      <vt:lpstr>LucidaSansUnicode</vt:lpstr>
      <vt:lpstr>Times New Roman</vt:lpstr>
      <vt:lpstr>Default Design</vt:lpstr>
      <vt:lpstr>PowerPoint 14: Concrete place and compact</vt:lpstr>
      <vt:lpstr>Pre-pour!</vt:lpstr>
      <vt:lpstr>Concreting in cold weather </vt:lpstr>
      <vt:lpstr>Placing the concrete</vt:lpstr>
      <vt:lpstr>Placing methods – pumping</vt:lpstr>
      <vt:lpstr>Placing methods – crane and skip</vt:lpstr>
      <vt:lpstr>Placing methods – dumper</vt:lpstr>
      <vt:lpstr>Placing methods – others</vt:lpstr>
      <vt:lpstr>Compaction</vt:lpstr>
      <vt:lpstr>Compaction</vt:lpstr>
      <vt:lpstr>Compaction</vt:lpstr>
      <vt:lpstr>Compaction</vt:lpstr>
      <vt:lpstr>Compaction – pokers </vt:lpstr>
      <vt:lpstr>Compaction – pokers </vt:lpstr>
      <vt:lpstr> Compaction – beam vibrators </vt:lpstr>
      <vt:lpstr>Compaction – beam vibrators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145</cp:revision>
  <dcterms:created xsi:type="dcterms:W3CDTF">2013-05-28T00:38:54Z</dcterms:created>
  <dcterms:modified xsi:type="dcterms:W3CDTF">2021-06-04T09:31:09Z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