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61" r:id="rId6"/>
    <p:sldId id="268" r:id="rId7"/>
    <p:sldId id="362" r:id="rId8"/>
    <p:sldId id="261" r:id="rId9"/>
    <p:sldId id="262" r:id="rId10"/>
    <p:sldId id="266" r:id="rId11"/>
    <p:sldId id="264" r:id="rId12"/>
    <p:sldId id="263" r:id="rId13"/>
    <p:sldId id="258"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66BE15-9602-944F-AD41-5946FC0F16E8}" v="62" dt="2020-08-14T19:02:11.0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588"/>
    <p:restoredTop sz="93172" autoAdjust="0"/>
  </p:normalViewPr>
  <p:slideViewPr>
    <p:cSldViewPr showGuides="1">
      <p:cViewPr varScale="1">
        <p:scale>
          <a:sx n="67" d="100"/>
          <a:sy n="67" d="100"/>
        </p:scale>
        <p:origin x="216"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6/8/2021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EBDB813A-41B2-3F4D-8C80-E2D32685F30C}"/>
              </a:ext>
            </a:extLst>
          </p:cNvPr>
          <p:cNvSpPr>
            <a:spLocks noGrp="1" noChangeArrowheads="1"/>
          </p:cNvSpPr>
          <p:nvPr>
            <p:ph type="sldNum" sz="quarter" idx="5"/>
          </p:nvPr>
        </p:nvSpPr>
        <p:spPr>
          <a:noFill/>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B4409F44-4554-634B-A775-93DA36B5CEE1}" type="slidenum">
              <a:rPr lang="en-GB" altLang="en-US" sz="1200"/>
              <a:pPr eaLnBrk="1" hangingPunct="1"/>
              <a:t>2</a:t>
            </a:fld>
            <a:endParaRPr lang="en-GB" altLang="en-US" sz="1200"/>
          </a:p>
        </p:txBody>
      </p:sp>
      <p:sp>
        <p:nvSpPr>
          <p:cNvPr id="22531" name="Rectangle 2">
            <a:extLst>
              <a:ext uri="{FF2B5EF4-FFF2-40B4-BE49-F238E27FC236}">
                <a16:creationId xmlns:a16="http://schemas.microsoft.com/office/drawing/2014/main" id="{F75F1193-D30F-284B-83EC-EE860D663BDE}"/>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C78DBD50-ACDD-9C47-A20C-C562E15D5662}"/>
              </a:ext>
            </a:extLst>
          </p:cNvPr>
          <p:cNvSpPr>
            <a:spLocks noGrp="1" noChangeArrowheads="1"/>
          </p:cNvSpPr>
          <p:nvPr>
            <p:ph type="body" idx="1"/>
          </p:nvPr>
        </p:nvSpPr>
        <p:spPr>
          <a:noFill/>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055810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BA2C5C1B-3C06-1549-A1C8-3EA91386FB40}"/>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CBB906C4-3FDA-BA4C-881B-D8140F3F493F}"/>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677F977E-CF2E-8444-B42C-C66334A1DA89}"/>
              </a:ext>
            </a:extLst>
          </p:cNvPr>
          <p:cNvSpPr>
            <a:spLocks noGrp="1" noChangeArrowheads="1"/>
          </p:cNvSpPr>
          <p:nvPr>
            <p:ph type="sldNum" sz="quarter" idx="12"/>
          </p:nvPr>
        </p:nvSpPr>
        <p:spPr>
          <a:ln/>
        </p:spPr>
        <p:txBody>
          <a:bodyPr/>
          <a:lstStyle>
            <a:lvl1pPr>
              <a:defRPr/>
            </a:lvl1pPr>
          </a:lstStyle>
          <a:p>
            <a:fld id="{DE20CF74-BAF4-A94F-BDA0-47EBCDFA6332}" type="slidenum">
              <a:rPr lang="en-GB" altLang="en-US"/>
              <a:pPr/>
              <a:t>‹#›</a:t>
            </a:fld>
            <a:endParaRPr lang="en-GB" altLang="en-US"/>
          </a:p>
        </p:txBody>
      </p:sp>
    </p:spTree>
    <p:extLst>
      <p:ext uri="{BB962C8B-B14F-4D97-AF65-F5344CB8AC3E}">
        <p14:creationId xmlns:p14="http://schemas.microsoft.com/office/powerpoint/2010/main" val="142199391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 </a:t>
            </a:r>
            <a:endParaRPr lang="en-US" sz="1200" dirty="0">
              <a:latin typeface="Times New Roman" pitchFamily="-105"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508798"/>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  </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5"/>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0000"/>
                </a:solidFill>
                <a:latin typeface="Arial" panose="020B0604020202020204" pitchFamily="34" charset="0"/>
                <a:ea typeface="Cambria" panose="02040503050406030204" pitchFamily="18" charset="0"/>
                <a:cs typeface="Times New Roman" panose="02020603050405020304" pitchFamily="18" charset="0"/>
              </a:rPr>
              <a:t>Unit 112: Construction operations and civil engineering operations</a:t>
            </a:r>
            <a:r>
              <a:rPr lang="en-GB" sz="2400" b="1" dirty="0"/>
              <a:t> </a:t>
            </a:r>
          </a:p>
        </p:txBody>
      </p:sp>
      <p:sp>
        <p:nvSpPr>
          <p:cNvPr id="2053" name="Rectangle 15"/>
          <p:cNvSpPr>
            <a:spLocks noGrp="1" noChangeArrowheads="1"/>
          </p:cNvSpPr>
          <p:nvPr>
            <p:ph type="title"/>
          </p:nvPr>
        </p:nvSpPr>
        <p:spPr>
          <a:xfrm>
            <a:off x="435133" y="3280013"/>
            <a:ext cx="8153400" cy="2514600"/>
          </a:xfrm>
        </p:spPr>
        <p:txBody>
          <a:bodyPr anchor="t"/>
          <a:lstStyle/>
          <a:p>
            <a:pPr eaLnBrk="1" hangingPunct="1"/>
            <a:r>
              <a:rPr lang="en-GB" dirty="0">
                <a:ea typeface="ＭＳ Ｐゴシック" pitchFamily="-105" charset="-128"/>
                <a:cs typeface="ＭＳ Ｐゴシック" pitchFamily="-105" charset="-128"/>
              </a:rPr>
              <a:t>PowerPoint 4: Drainage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8">
            <a:extLst>
              <a:ext uri="{FF2B5EF4-FFF2-40B4-BE49-F238E27FC236}">
                <a16:creationId xmlns:a16="http://schemas.microsoft.com/office/drawing/2014/main" id="{D25FB458-74EC-2B4E-A35A-0E74658768F0}"/>
              </a:ext>
            </a:extLst>
          </p:cNvPr>
          <p:cNvSpPr>
            <a:spLocks noGrp="1" noChangeArrowheads="1"/>
          </p:cNvSpPr>
          <p:nvPr>
            <p:ph type="title"/>
          </p:nvPr>
        </p:nvSpPr>
        <p:spPr/>
        <p:txBody>
          <a:bodyPr/>
          <a:lstStyle/>
          <a:p>
            <a:pPr eaLnBrk="1" hangingPunct="1"/>
            <a:r>
              <a:rPr lang="en-US" altLang="en-US" dirty="0"/>
              <a:t>Good drainage practice</a:t>
            </a:r>
          </a:p>
        </p:txBody>
      </p:sp>
      <p:sp>
        <p:nvSpPr>
          <p:cNvPr id="12291" name="Rectangle 9">
            <a:extLst>
              <a:ext uri="{FF2B5EF4-FFF2-40B4-BE49-F238E27FC236}">
                <a16:creationId xmlns:a16="http://schemas.microsoft.com/office/drawing/2014/main" id="{10D9DCDE-5493-EB40-9D46-BEAAD5051B0E}"/>
              </a:ext>
            </a:extLst>
          </p:cNvPr>
          <p:cNvSpPr>
            <a:spLocks noGrp="1" noChangeArrowheads="1"/>
          </p:cNvSpPr>
          <p:nvPr>
            <p:ph type="body" idx="1"/>
          </p:nvPr>
        </p:nvSpPr>
        <p:spPr>
          <a:xfrm>
            <a:off x="457200" y="1268760"/>
            <a:ext cx="8229600" cy="4491240"/>
          </a:xfrm>
        </p:spPr>
        <p:txBody>
          <a:bodyPr/>
          <a:lstStyle/>
          <a:p>
            <a:pPr marL="0" indent="0" eaLnBrk="1" hangingPunct="1">
              <a:buFontTx/>
              <a:buNone/>
            </a:pPr>
            <a:endParaRPr lang="en-GB" altLang="en-US" sz="2000" dirty="0"/>
          </a:p>
          <a:p>
            <a:pPr marL="0" indent="0" eaLnBrk="1" hangingPunct="1">
              <a:buClr>
                <a:srgbClr val="C00000"/>
              </a:buClr>
              <a:buFontTx/>
              <a:buNone/>
            </a:pPr>
            <a:r>
              <a:rPr lang="en-GB" altLang="en-US" dirty="0"/>
              <a:t>The drainage layout should be as simple and direct as possible.</a:t>
            </a:r>
          </a:p>
          <a:p>
            <a:pPr marL="0" indent="0" eaLnBrk="1" hangingPunct="1">
              <a:buClr>
                <a:srgbClr val="C00000"/>
              </a:buClr>
              <a:buFontTx/>
              <a:buNone/>
            </a:pPr>
            <a:r>
              <a:rPr lang="en-GB" altLang="en-US" dirty="0"/>
              <a:t> Materials used should be hard, smooth non-corrosive and in true shape.</a:t>
            </a:r>
          </a:p>
          <a:p>
            <a:pPr marL="0" indent="0" eaLnBrk="1" hangingPunct="1">
              <a:buClr>
                <a:srgbClr val="C00000"/>
              </a:buClr>
              <a:buFontTx/>
              <a:buNone/>
            </a:pPr>
            <a:r>
              <a:rPr lang="en-GB" altLang="en-US" dirty="0"/>
              <a:t>Pipes should be laid to falls to give a self-cleansing velocity. </a:t>
            </a:r>
          </a:p>
          <a:p>
            <a:pPr marL="0" indent="0" eaLnBrk="1" hangingPunct="1">
              <a:buClr>
                <a:srgbClr val="C00000"/>
              </a:buClr>
              <a:buFontTx/>
              <a:buNone/>
            </a:pPr>
            <a:r>
              <a:rPr lang="en-GB" altLang="en-US" dirty="0"/>
              <a:t>This is generally considered to be: </a:t>
            </a:r>
            <a:br>
              <a:rPr lang="en-GB" altLang="en-US" dirty="0"/>
            </a:br>
            <a:r>
              <a:rPr lang="en-GB" altLang="en-US" dirty="0"/>
              <a:t>for a 100mm pipe to have a fall of  1 in 40, </a:t>
            </a:r>
            <a:br>
              <a:rPr lang="en-GB" altLang="en-US" dirty="0"/>
            </a:br>
            <a:r>
              <a:rPr lang="en-GB" altLang="en-US" dirty="0"/>
              <a:t>a 150mm pipe a fall of 1 in 60 and </a:t>
            </a:r>
            <a:br>
              <a:rPr lang="en-GB" altLang="en-US" dirty="0"/>
            </a:br>
            <a:r>
              <a:rPr lang="en-GB" altLang="en-US" dirty="0"/>
              <a:t>a 225mm pipe to have a fall of 1 in 90.</a:t>
            </a:r>
          </a:p>
          <a:p>
            <a:pPr marL="0" indent="0" eaLnBrk="1" hangingPunct="1">
              <a:buClr>
                <a:srgbClr val="C00000"/>
              </a:buClr>
              <a:buFontTx/>
              <a:buNone/>
            </a:pPr>
            <a:r>
              <a:rPr lang="en-GB" altLang="en-US" dirty="0"/>
              <a:t> All joints must be airtight, watertight and free from internal obstruction. </a:t>
            </a:r>
          </a:p>
          <a:p>
            <a:pPr marL="0" indent="0" eaLnBrk="1" hangingPunct="1">
              <a:buFontTx/>
              <a:buNone/>
            </a:pPr>
            <a:endParaRPr lang="en-US" altLang="en-US" sz="2000" dirty="0"/>
          </a:p>
        </p:txBody>
      </p:sp>
    </p:spTree>
    <p:extLst>
      <p:ext uri="{BB962C8B-B14F-4D97-AF65-F5344CB8AC3E}">
        <p14:creationId xmlns:p14="http://schemas.microsoft.com/office/powerpoint/2010/main" val="6937242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fade">
                                      <p:cBhvr>
                                        <p:cTn id="7" dur="1000"/>
                                        <p:tgtEl>
                                          <p:spTgt spid="12291">
                                            <p:txEl>
                                              <p:pRg st="1" end="1"/>
                                            </p:txEl>
                                          </p:spTgt>
                                        </p:tgtEl>
                                      </p:cBhvr>
                                    </p:animEffect>
                                    <p:anim calcmode="lin" valueType="num">
                                      <p:cBhvr>
                                        <p:cTn id="8" dur="1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229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291">
                                            <p:txEl>
                                              <p:pRg st="2" end="2"/>
                                            </p:txEl>
                                          </p:spTgt>
                                        </p:tgtEl>
                                        <p:attrNameLst>
                                          <p:attrName>style.visibility</p:attrName>
                                        </p:attrNameLst>
                                      </p:cBhvr>
                                      <p:to>
                                        <p:strVal val="visible"/>
                                      </p:to>
                                    </p:set>
                                    <p:animEffect transition="in" filter="fade">
                                      <p:cBhvr>
                                        <p:cTn id="14" dur="1000"/>
                                        <p:tgtEl>
                                          <p:spTgt spid="12291">
                                            <p:txEl>
                                              <p:pRg st="2" end="2"/>
                                            </p:txEl>
                                          </p:spTgt>
                                        </p:tgtEl>
                                      </p:cBhvr>
                                    </p:animEffect>
                                    <p:anim calcmode="lin" valueType="num">
                                      <p:cBhvr>
                                        <p:cTn id="15" dur="10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229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291">
                                            <p:txEl>
                                              <p:pRg st="3" end="3"/>
                                            </p:txEl>
                                          </p:spTgt>
                                        </p:tgtEl>
                                        <p:attrNameLst>
                                          <p:attrName>style.visibility</p:attrName>
                                        </p:attrNameLst>
                                      </p:cBhvr>
                                      <p:to>
                                        <p:strVal val="visible"/>
                                      </p:to>
                                    </p:set>
                                    <p:animEffect transition="in" filter="fade">
                                      <p:cBhvr>
                                        <p:cTn id="21" dur="1000"/>
                                        <p:tgtEl>
                                          <p:spTgt spid="12291">
                                            <p:txEl>
                                              <p:pRg st="3" end="3"/>
                                            </p:txEl>
                                          </p:spTgt>
                                        </p:tgtEl>
                                      </p:cBhvr>
                                    </p:animEffect>
                                    <p:anim calcmode="lin" valueType="num">
                                      <p:cBhvr>
                                        <p:cTn id="22" dur="10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1229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291">
                                            <p:txEl>
                                              <p:pRg st="4" end="4"/>
                                            </p:txEl>
                                          </p:spTgt>
                                        </p:tgtEl>
                                        <p:attrNameLst>
                                          <p:attrName>style.visibility</p:attrName>
                                        </p:attrNameLst>
                                      </p:cBhvr>
                                      <p:to>
                                        <p:strVal val="visible"/>
                                      </p:to>
                                    </p:set>
                                    <p:animEffect transition="in" filter="fade">
                                      <p:cBhvr>
                                        <p:cTn id="28" dur="1000"/>
                                        <p:tgtEl>
                                          <p:spTgt spid="12291">
                                            <p:txEl>
                                              <p:pRg st="4" end="4"/>
                                            </p:txEl>
                                          </p:spTgt>
                                        </p:tgtEl>
                                      </p:cBhvr>
                                    </p:animEffect>
                                    <p:anim calcmode="lin" valueType="num">
                                      <p:cBhvr>
                                        <p:cTn id="29" dur="10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1229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291">
                                            <p:txEl>
                                              <p:pRg st="5" end="5"/>
                                            </p:txEl>
                                          </p:spTgt>
                                        </p:tgtEl>
                                        <p:attrNameLst>
                                          <p:attrName>style.visibility</p:attrName>
                                        </p:attrNameLst>
                                      </p:cBhvr>
                                      <p:to>
                                        <p:strVal val="visible"/>
                                      </p:to>
                                    </p:set>
                                    <p:animEffect transition="in" filter="fade">
                                      <p:cBhvr>
                                        <p:cTn id="35" dur="1000"/>
                                        <p:tgtEl>
                                          <p:spTgt spid="12291">
                                            <p:txEl>
                                              <p:pRg st="5" end="5"/>
                                            </p:txEl>
                                          </p:spTgt>
                                        </p:tgtEl>
                                      </p:cBhvr>
                                    </p:animEffect>
                                    <p:anim calcmode="lin" valueType="num">
                                      <p:cBhvr>
                                        <p:cTn id="36" dur="1000" fill="hold"/>
                                        <p:tgtEl>
                                          <p:spTgt spid="12291">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1229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B8291B74-7914-8C44-B207-DBC24BE2F66A}"/>
              </a:ext>
            </a:extLst>
          </p:cNvPr>
          <p:cNvSpPr>
            <a:spLocks noGrp="1" noChangeArrowheads="1"/>
          </p:cNvSpPr>
          <p:nvPr>
            <p:ph type="title"/>
          </p:nvPr>
        </p:nvSpPr>
        <p:spPr/>
        <p:txBody>
          <a:bodyPr/>
          <a:lstStyle/>
          <a:p>
            <a:pPr eaLnBrk="1" hangingPunct="1"/>
            <a:r>
              <a:rPr lang="en-US" altLang="en-US"/>
              <a:t>Introduction</a:t>
            </a:r>
          </a:p>
        </p:txBody>
      </p:sp>
      <p:sp>
        <p:nvSpPr>
          <p:cNvPr id="5123" name="Rectangle 8">
            <a:extLst>
              <a:ext uri="{FF2B5EF4-FFF2-40B4-BE49-F238E27FC236}">
                <a16:creationId xmlns:a16="http://schemas.microsoft.com/office/drawing/2014/main" id="{D5BEF15B-4048-A14D-AADF-4CA87E10B081}"/>
              </a:ext>
            </a:extLst>
          </p:cNvPr>
          <p:cNvSpPr>
            <a:spLocks noGrp="1" noChangeArrowheads="1"/>
          </p:cNvSpPr>
          <p:nvPr>
            <p:ph type="body" idx="1"/>
          </p:nvPr>
        </p:nvSpPr>
        <p:spPr/>
        <p:txBody>
          <a:bodyPr/>
          <a:lstStyle/>
          <a:p>
            <a:pPr marL="0" indent="0">
              <a:buFontTx/>
              <a:buNone/>
              <a:defRPr/>
            </a:pPr>
            <a:r>
              <a:rPr lang="en-GB" sz="1400" b="1" dirty="0"/>
              <a:t> </a:t>
            </a:r>
            <a:r>
              <a:rPr lang="en-GB" sz="1800" dirty="0"/>
              <a:t>The purpose of a below ground drainage system is to convey waste water from sanitary fittings, such as sinks, baths, etc. and also surface water from roofs, driveways, paths, etc. to larger communal pipes known as sewers.</a:t>
            </a:r>
          </a:p>
          <a:p>
            <a:pPr marL="0" indent="0">
              <a:buFontTx/>
              <a:buNone/>
              <a:defRPr/>
            </a:pPr>
            <a:r>
              <a:rPr lang="en-GB" sz="1800" dirty="0"/>
              <a:t>The priorities for a good drainage system are as follows:</a:t>
            </a:r>
          </a:p>
          <a:p>
            <a:pPr marL="285750" indent="-285750">
              <a:buClr>
                <a:srgbClr val="0077E3"/>
              </a:buClr>
              <a:buFont typeface="Arial" panose="020B0604020202020204" pitchFamily="34" charset="0"/>
              <a:buChar char="•"/>
              <a:defRPr/>
            </a:pPr>
            <a:r>
              <a:rPr lang="en-GB" sz="1800" dirty="0"/>
              <a:t>The design should be simple and economic.</a:t>
            </a:r>
          </a:p>
          <a:p>
            <a:pPr marL="285750" indent="-285750">
              <a:buClr>
                <a:srgbClr val="0077E3"/>
              </a:buClr>
              <a:buFont typeface="Arial" panose="020B0604020202020204" pitchFamily="34" charset="0"/>
              <a:buChar char="•"/>
              <a:defRPr/>
            </a:pPr>
            <a:r>
              <a:rPr lang="en-GB" sz="1800" dirty="0"/>
              <a:t>Drains must be laid at suitable gradients.</a:t>
            </a:r>
          </a:p>
          <a:p>
            <a:pPr marL="285750" indent="-285750">
              <a:buClr>
                <a:srgbClr val="0077E3"/>
              </a:buClr>
              <a:buFont typeface="Arial" panose="020B0604020202020204" pitchFamily="34" charset="0"/>
              <a:buChar char="•"/>
              <a:defRPr/>
            </a:pPr>
            <a:r>
              <a:rPr lang="en-GB" sz="1800" dirty="0"/>
              <a:t>The flow of waste water (effluent) should be self-cleansing.</a:t>
            </a:r>
          </a:p>
          <a:p>
            <a:pPr marL="285750" indent="-285750">
              <a:buClr>
                <a:srgbClr val="0077E3"/>
              </a:buClr>
              <a:buFont typeface="Arial" panose="020B0604020202020204" pitchFamily="34" charset="0"/>
              <a:buChar char="•"/>
              <a:defRPr/>
            </a:pPr>
            <a:r>
              <a:rPr lang="en-GB" sz="1800" dirty="0"/>
              <a:t>The effluent should be conveyed without leakage.</a:t>
            </a:r>
          </a:p>
          <a:p>
            <a:pPr marL="285750" indent="-285750">
              <a:buClr>
                <a:srgbClr val="0077E3"/>
              </a:buClr>
              <a:buFont typeface="Arial" panose="020B0604020202020204" pitchFamily="34" charset="0"/>
              <a:buChar char="•"/>
              <a:defRPr/>
            </a:pPr>
            <a:r>
              <a:rPr lang="en-GB" sz="1800" dirty="0"/>
              <a:t>All relevant regulations and standards must be complied with.</a:t>
            </a:r>
          </a:p>
          <a:p>
            <a:pPr marL="0" indent="0">
              <a:buFontTx/>
              <a:buNone/>
              <a:defRPr/>
            </a:pPr>
            <a:endParaRPr lang="en-GB" sz="2000" dirty="0"/>
          </a:p>
        </p:txBody>
      </p:sp>
    </p:spTree>
    <p:extLst>
      <p:ext uri="{BB962C8B-B14F-4D97-AF65-F5344CB8AC3E}">
        <p14:creationId xmlns:p14="http://schemas.microsoft.com/office/powerpoint/2010/main" val="41651932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fade">
                                      <p:cBhvr>
                                        <p:cTn id="7" dur="1000"/>
                                        <p:tgtEl>
                                          <p:spTgt spid="5123">
                                            <p:txEl>
                                              <p:pRg st="0" end="0"/>
                                            </p:txEl>
                                          </p:spTgt>
                                        </p:tgtEl>
                                      </p:cBhvr>
                                    </p:animEffect>
                                    <p:anim calcmode="lin" valueType="num">
                                      <p:cBhvr>
                                        <p:cTn id="8" dur="1000" fill="hold"/>
                                        <p:tgtEl>
                                          <p:spTgt spid="512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1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123">
                                            <p:txEl>
                                              <p:pRg st="1" end="1"/>
                                            </p:txEl>
                                          </p:spTgt>
                                        </p:tgtEl>
                                        <p:attrNameLst>
                                          <p:attrName>style.visibility</p:attrName>
                                        </p:attrNameLst>
                                      </p:cBhvr>
                                      <p:to>
                                        <p:strVal val="visible"/>
                                      </p:to>
                                    </p:set>
                                    <p:animEffect transition="in" filter="fade">
                                      <p:cBhvr>
                                        <p:cTn id="14" dur="1000"/>
                                        <p:tgtEl>
                                          <p:spTgt spid="5123">
                                            <p:txEl>
                                              <p:pRg st="1" end="1"/>
                                            </p:txEl>
                                          </p:spTgt>
                                        </p:tgtEl>
                                      </p:cBhvr>
                                    </p:animEffect>
                                    <p:anim calcmode="lin" valueType="num">
                                      <p:cBhvr>
                                        <p:cTn id="15" dur="1000" fill="hold"/>
                                        <p:tgtEl>
                                          <p:spTgt spid="512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12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123">
                                            <p:txEl>
                                              <p:pRg st="2" end="2"/>
                                            </p:txEl>
                                          </p:spTgt>
                                        </p:tgtEl>
                                        <p:attrNameLst>
                                          <p:attrName>style.visibility</p:attrName>
                                        </p:attrNameLst>
                                      </p:cBhvr>
                                      <p:to>
                                        <p:strVal val="visible"/>
                                      </p:to>
                                    </p:set>
                                    <p:animEffect transition="in" filter="fade">
                                      <p:cBhvr>
                                        <p:cTn id="21" dur="1000"/>
                                        <p:tgtEl>
                                          <p:spTgt spid="5123">
                                            <p:txEl>
                                              <p:pRg st="2" end="2"/>
                                            </p:txEl>
                                          </p:spTgt>
                                        </p:tgtEl>
                                      </p:cBhvr>
                                    </p:animEffect>
                                    <p:anim calcmode="lin" valueType="num">
                                      <p:cBhvr>
                                        <p:cTn id="22" dur="1000" fill="hold"/>
                                        <p:tgtEl>
                                          <p:spTgt spid="512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12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123">
                                            <p:txEl>
                                              <p:pRg st="3" end="3"/>
                                            </p:txEl>
                                          </p:spTgt>
                                        </p:tgtEl>
                                        <p:attrNameLst>
                                          <p:attrName>style.visibility</p:attrName>
                                        </p:attrNameLst>
                                      </p:cBhvr>
                                      <p:to>
                                        <p:strVal val="visible"/>
                                      </p:to>
                                    </p:set>
                                    <p:animEffect transition="in" filter="fade">
                                      <p:cBhvr>
                                        <p:cTn id="28" dur="1000"/>
                                        <p:tgtEl>
                                          <p:spTgt spid="5123">
                                            <p:txEl>
                                              <p:pRg st="3" end="3"/>
                                            </p:txEl>
                                          </p:spTgt>
                                        </p:tgtEl>
                                      </p:cBhvr>
                                    </p:animEffect>
                                    <p:anim calcmode="lin" valueType="num">
                                      <p:cBhvr>
                                        <p:cTn id="29" dur="1000" fill="hold"/>
                                        <p:tgtEl>
                                          <p:spTgt spid="512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12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123">
                                            <p:txEl>
                                              <p:pRg st="4" end="4"/>
                                            </p:txEl>
                                          </p:spTgt>
                                        </p:tgtEl>
                                        <p:attrNameLst>
                                          <p:attrName>style.visibility</p:attrName>
                                        </p:attrNameLst>
                                      </p:cBhvr>
                                      <p:to>
                                        <p:strVal val="visible"/>
                                      </p:to>
                                    </p:set>
                                    <p:animEffect transition="in" filter="fade">
                                      <p:cBhvr>
                                        <p:cTn id="35" dur="1000"/>
                                        <p:tgtEl>
                                          <p:spTgt spid="5123">
                                            <p:txEl>
                                              <p:pRg st="4" end="4"/>
                                            </p:txEl>
                                          </p:spTgt>
                                        </p:tgtEl>
                                      </p:cBhvr>
                                    </p:animEffect>
                                    <p:anim calcmode="lin" valueType="num">
                                      <p:cBhvr>
                                        <p:cTn id="36" dur="1000" fill="hold"/>
                                        <p:tgtEl>
                                          <p:spTgt spid="512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12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123">
                                            <p:txEl>
                                              <p:pRg st="5" end="5"/>
                                            </p:txEl>
                                          </p:spTgt>
                                        </p:tgtEl>
                                        <p:attrNameLst>
                                          <p:attrName>style.visibility</p:attrName>
                                        </p:attrNameLst>
                                      </p:cBhvr>
                                      <p:to>
                                        <p:strVal val="visible"/>
                                      </p:to>
                                    </p:set>
                                    <p:animEffect transition="in" filter="fade">
                                      <p:cBhvr>
                                        <p:cTn id="42" dur="1000"/>
                                        <p:tgtEl>
                                          <p:spTgt spid="5123">
                                            <p:txEl>
                                              <p:pRg st="5" end="5"/>
                                            </p:txEl>
                                          </p:spTgt>
                                        </p:tgtEl>
                                      </p:cBhvr>
                                    </p:animEffect>
                                    <p:anim calcmode="lin" valueType="num">
                                      <p:cBhvr>
                                        <p:cTn id="43" dur="1000" fill="hold"/>
                                        <p:tgtEl>
                                          <p:spTgt spid="512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512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123">
                                            <p:txEl>
                                              <p:pRg st="6" end="6"/>
                                            </p:txEl>
                                          </p:spTgt>
                                        </p:tgtEl>
                                        <p:attrNameLst>
                                          <p:attrName>style.visibility</p:attrName>
                                        </p:attrNameLst>
                                      </p:cBhvr>
                                      <p:to>
                                        <p:strVal val="visible"/>
                                      </p:to>
                                    </p:set>
                                    <p:animEffect transition="in" filter="fade">
                                      <p:cBhvr>
                                        <p:cTn id="49" dur="1000"/>
                                        <p:tgtEl>
                                          <p:spTgt spid="5123">
                                            <p:txEl>
                                              <p:pRg st="6" end="6"/>
                                            </p:txEl>
                                          </p:spTgt>
                                        </p:tgtEl>
                                      </p:cBhvr>
                                    </p:animEffect>
                                    <p:anim calcmode="lin" valueType="num">
                                      <p:cBhvr>
                                        <p:cTn id="50" dur="1000" fill="hold"/>
                                        <p:tgtEl>
                                          <p:spTgt spid="512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512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19EB0D69-6A93-E840-9680-9507A812709B}"/>
              </a:ext>
            </a:extLst>
          </p:cNvPr>
          <p:cNvSpPr>
            <a:spLocks noGrp="1" noChangeArrowheads="1"/>
          </p:cNvSpPr>
          <p:nvPr>
            <p:ph type="title"/>
          </p:nvPr>
        </p:nvSpPr>
        <p:spPr/>
        <p:txBody>
          <a:bodyPr/>
          <a:lstStyle/>
          <a:p>
            <a:pPr eaLnBrk="1" hangingPunct="1"/>
            <a:r>
              <a:rPr lang="en-US" altLang="en-US" dirty="0"/>
              <a:t>Combined system</a:t>
            </a:r>
          </a:p>
        </p:txBody>
      </p:sp>
      <p:sp>
        <p:nvSpPr>
          <p:cNvPr id="6147" name="Rectangle 3">
            <a:extLst>
              <a:ext uri="{FF2B5EF4-FFF2-40B4-BE49-F238E27FC236}">
                <a16:creationId xmlns:a16="http://schemas.microsoft.com/office/drawing/2014/main" id="{39D5A148-CDBB-C945-B4A3-4C968E303111}"/>
              </a:ext>
            </a:extLst>
          </p:cNvPr>
          <p:cNvSpPr>
            <a:spLocks noGrp="1" noChangeArrowheads="1"/>
          </p:cNvSpPr>
          <p:nvPr>
            <p:ph type="body" idx="1"/>
          </p:nvPr>
        </p:nvSpPr>
        <p:spPr/>
        <p:txBody>
          <a:bodyPr/>
          <a:lstStyle/>
          <a:p>
            <a:pPr marL="0" indent="0" eaLnBrk="1" hangingPunct="1">
              <a:buFontTx/>
              <a:buNone/>
            </a:pPr>
            <a:r>
              <a:rPr lang="en-GB" altLang="en-US" sz="1800" dirty="0"/>
              <a:t>In some drainage systems, particularly older systems, both waste water and surface water are discharged into a common drain or sewer. This system is known as a combined system, as all building drainage is combined into one drain or sewer.</a:t>
            </a:r>
          </a:p>
          <a:p>
            <a:pPr marL="0" indent="0" eaLnBrk="1" hangingPunct="1">
              <a:buFontTx/>
              <a:buNone/>
            </a:pPr>
            <a:r>
              <a:rPr lang="en-GB" altLang="en-US" sz="1800" dirty="0"/>
              <a:t> The problem with this type of system is that surface water which is relatively ‘clean’ is mixed with waste water and, therefore, must undergo the same treatment process as waste water. </a:t>
            </a:r>
          </a:p>
          <a:p>
            <a:pPr marL="0" indent="0" eaLnBrk="1" hangingPunct="1">
              <a:buFontTx/>
              <a:buNone/>
            </a:pPr>
            <a:r>
              <a:rPr lang="en-GB" altLang="en-US" sz="1800" dirty="0"/>
              <a:t>Treating surface water to this extent is neither necessary or economical. It may also present a health risk during storm conditions if the sewer is unable to cope with the quantity of water flowing through the system at this time. Consequently, the contents of the system will overflow at gullies or even at sanitary appliances inside the building.</a:t>
            </a:r>
            <a:endParaRPr lang="en-US" altLang="en-US" sz="1800" dirty="0"/>
          </a:p>
        </p:txBody>
      </p:sp>
    </p:spTree>
    <p:extLst>
      <p:ext uri="{BB962C8B-B14F-4D97-AF65-F5344CB8AC3E}">
        <p14:creationId xmlns:p14="http://schemas.microsoft.com/office/powerpoint/2010/main" val="39618896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1000"/>
                                        <p:tgtEl>
                                          <p:spTgt spid="6147">
                                            <p:txEl>
                                              <p:pRg st="0" end="0"/>
                                            </p:txEl>
                                          </p:spTgt>
                                        </p:tgtEl>
                                      </p:cBhvr>
                                    </p:animEffect>
                                    <p:anim calcmode="lin" valueType="num">
                                      <p:cBhvr>
                                        <p:cTn id="8" dur="1000" fill="hold"/>
                                        <p:tgtEl>
                                          <p:spTgt spid="614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14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147">
                                            <p:txEl>
                                              <p:pRg st="1" end="1"/>
                                            </p:txEl>
                                          </p:spTgt>
                                        </p:tgtEl>
                                        <p:attrNameLst>
                                          <p:attrName>style.visibility</p:attrName>
                                        </p:attrNameLst>
                                      </p:cBhvr>
                                      <p:to>
                                        <p:strVal val="visible"/>
                                      </p:to>
                                    </p:set>
                                    <p:animEffect transition="in" filter="fade">
                                      <p:cBhvr>
                                        <p:cTn id="14" dur="1000"/>
                                        <p:tgtEl>
                                          <p:spTgt spid="6147">
                                            <p:txEl>
                                              <p:pRg st="1" end="1"/>
                                            </p:txEl>
                                          </p:spTgt>
                                        </p:tgtEl>
                                      </p:cBhvr>
                                    </p:animEffect>
                                    <p:anim calcmode="lin" valueType="num">
                                      <p:cBhvr>
                                        <p:cTn id="15" dur="1000" fill="hold"/>
                                        <p:tgtEl>
                                          <p:spTgt spid="614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14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147">
                                            <p:txEl>
                                              <p:pRg st="2" end="2"/>
                                            </p:txEl>
                                          </p:spTgt>
                                        </p:tgtEl>
                                        <p:attrNameLst>
                                          <p:attrName>style.visibility</p:attrName>
                                        </p:attrNameLst>
                                      </p:cBhvr>
                                      <p:to>
                                        <p:strVal val="visible"/>
                                      </p:to>
                                    </p:set>
                                    <p:animEffect transition="in" filter="fade">
                                      <p:cBhvr>
                                        <p:cTn id="21" dur="1000"/>
                                        <p:tgtEl>
                                          <p:spTgt spid="6147">
                                            <p:txEl>
                                              <p:pRg st="2" end="2"/>
                                            </p:txEl>
                                          </p:spTgt>
                                        </p:tgtEl>
                                      </p:cBhvr>
                                    </p:animEffect>
                                    <p:anim calcmode="lin" valueType="num">
                                      <p:cBhvr>
                                        <p:cTn id="22" dur="1000" fill="hold"/>
                                        <p:tgtEl>
                                          <p:spTgt spid="614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14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9B2E73E5-00A9-F346-AAD3-0DB641EC20E5}"/>
              </a:ext>
            </a:extLst>
          </p:cNvPr>
          <p:cNvSpPr>
            <a:spLocks noGrp="1" noChangeArrowheads="1"/>
          </p:cNvSpPr>
          <p:nvPr>
            <p:ph type="title"/>
          </p:nvPr>
        </p:nvSpPr>
        <p:spPr/>
        <p:txBody>
          <a:bodyPr/>
          <a:lstStyle/>
          <a:p>
            <a:pPr eaLnBrk="1" hangingPunct="1"/>
            <a:r>
              <a:rPr lang="en-US" altLang="en-US" dirty="0"/>
              <a:t>Combined system</a:t>
            </a:r>
          </a:p>
        </p:txBody>
      </p:sp>
      <p:pic>
        <p:nvPicPr>
          <p:cNvPr id="7" name="Picture 6" descr="Diagram&#10;&#10;Description automatically generated">
            <a:extLst>
              <a:ext uri="{FF2B5EF4-FFF2-40B4-BE49-F238E27FC236}">
                <a16:creationId xmlns:a16="http://schemas.microsoft.com/office/drawing/2014/main" id="{56550008-45C2-40A9-A986-566C9FF25A09}"/>
              </a:ext>
            </a:extLst>
          </p:cNvPr>
          <p:cNvPicPr>
            <a:picLocks noChangeAspect="1"/>
          </p:cNvPicPr>
          <p:nvPr/>
        </p:nvPicPr>
        <p:blipFill rotWithShape="1">
          <a:blip r:embed="rId2"/>
          <a:srcRect b="15615"/>
          <a:stretch/>
        </p:blipFill>
        <p:spPr>
          <a:xfrm>
            <a:off x="2051720" y="1556792"/>
            <a:ext cx="5472608" cy="4178086"/>
          </a:xfrm>
          <a:prstGeom prst="rect">
            <a:avLst/>
          </a:prstGeom>
        </p:spPr>
      </p:pic>
    </p:spTree>
    <p:extLst>
      <p:ext uri="{BB962C8B-B14F-4D97-AF65-F5344CB8AC3E}">
        <p14:creationId xmlns:p14="http://schemas.microsoft.com/office/powerpoint/2010/main" val="28805245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a:extLst>
              <a:ext uri="{FF2B5EF4-FFF2-40B4-BE49-F238E27FC236}">
                <a16:creationId xmlns:a16="http://schemas.microsoft.com/office/drawing/2014/main" id="{AFDDC263-D76C-E742-9351-5BECBC269E86}"/>
              </a:ext>
            </a:extLst>
          </p:cNvPr>
          <p:cNvSpPr>
            <a:spLocks noGrp="1" noChangeArrowheads="1"/>
          </p:cNvSpPr>
          <p:nvPr>
            <p:ph type="body" idx="1"/>
          </p:nvPr>
        </p:nvSpPr>
        <p:spPr>
          <a:xfrm>
            <a:off x="457200" y="1557338"/>
            <a:ext cx="7931224" cy="4967287"/>
          </a:xfrm>
        </p:spPr>
        <p:txBody>
          <a:bodyPr/>
          <a:lstStyle/>
          <a:p>
            <a:pPr marL="0" indent="0" eaLnBrk="1" hangingPunct="1">
              <a:buFontTx/>
              <a:buNone/>
            </a:pPr>
            <a:r>
              <a:rPr lang="en-GB" altLang="en-US" sz="1800" dirty="0"/>
              <a:t>An improvement on the combined system is the separate system. </a:t>
            </a:r>
          </a:p>
          <a:p>
            <a:pPr marL="0" indent="0" eaLnBrk="1" hangingPunct="1">
              <a:buFontTx/>
              <a:buNone/>
            </a:pPr>
            <a:r>
              <a:rPr lang="en-GB" altLang="en-US" sz="1800" dirty="0"/>
              <a:t>In this system, the wastewater is conveyed in foul drains and sewers and the surface water is conveyed in separate surface water drains and sewers. As the name implies, both waste water and surface water are kept completely separate throughout. </a:t>
            </a:r>
          </a:p>
          <a:p>
            <a:pPr marL="0" indent="0" eaLnBrk="1" hangingPunct="1">
              <a:buFontTx/>
              <a:buNone/>
            </a:pPr>
            <a:endParaRPr lang="en-GB" altLang="en-US" sz="1800" dirty="0"/>
          </a:p>
          <a:p>
            <a:pPr marL="0" indent="0" eaLnBrk="1" hangingPunct="1">
              <a:buFontTx/>
              <a:buNone/>
            </a:pPr>
            <a:r>
              <a:rPr lang="en-GB" altLang="en-US" sz="1800" dirty="0"/>
              <a:t>The problems outlined above are overcome as only waste water is conveyed to the sewage treatment plant and the surface water is conveyed into watercourses, such as burns, streams, rivers, etc. via a surface water sewer</a:t>
            </a:r>
            <a:r>
              <a:rPr lang="en-GB" altLang="en-US" sz="1600" dirty="0"/>
              <a:t>.</a:t>
            </a:r>
            <a:endParaRPr lang="en-US" altLang="en-US" sz="1600" dirty="0"/>
          </a:p>
        </p:txBody>
      </p:sp>
      <p:sp>
        <p:nvSpPr>
          <p:cNvPr id="8196" name="Rectangle 2">
            <a:extLst>
              <a:ext uri="{FF2B5EF4-FFF2-40B4-BE49-F238E27FC236}">
                <a16:creationId xmlns:a16="http://schemas.microsoft.com/office/drawing/2014/main" id="{AA77C292-5F3B-234B-B34D-0CDDEE9798D7}"/>
              </a:ext>
            </a:extLst>
          </p:cNvPr>
          <p:cNvSpPr>
            <a:spLocks noGrp="1" noChangeArrowheads="1"/>
          </p:cNvSpPr>
          <p:nvPr>
            <p:ph type="title"/>
          </p:nvPr>
        </p:nvSpPr>
        <p:spPr/>
        <p:txBody>
          <a:bodyPr/>
          <a:lstStyle/>
          <a:p>
            <a:pPr eaLnBrk="1" hangingPunct="1"/>
            <a:r>
              <a:rPr lang="en-US" altLang="en-US" dirty="0"/>
              <a:t>Separate system</a:t>
            </a:r>
          </a:p>
        </p:txBody>
      </p:sp>
    </p:spTree>
    <p:extLst>
      <p:ext uri="{BB962C8B-B14F-4D97-AF65-F5344CB8AC3E}">
        <p14:creationId xmlns:p14="http://schemas.microsoft.com/office/powerpoint/2010/main" val="2560326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a:extLst>
              <a:ext uri="{FF2B5EF4-FFF2-40B4-BE49-F238E27FC236}">
                <a16:creationId xmlns:a16="http://schemas.microsoft.com/office/drawing/2014/main" id="{782CC426-D0E6-8541-99D1-8D69F7048FE7}"/>
              </a:ext>
            </a:extLst>
          </p:cNvPr>
          <p:cNvSpPr>
            <a:spLocks noGrp="1" noChangeArrowheads="1"/>
          </p:cNvSpPr>
          <p:nvPr>
            <p:ph type="title"/>
          </p:nvPr>
        </p:nvSpPr>
        <p:spPr/>
        <p:txBody>
          <a:bodyPr/>
          <a:lstStyle/>
          <a:p>
            <a:pPr eaLnBrk="1" hangingPunct="1"/>
            <a:r>
              <a:rPr lang="en-US" altLang="en-US" dirty="0"/>
              <a:t>Separate system</a:t>
            </a:r>
          </a:p>
        </p:txBody>
      </p:sp>
      <p:pic>
        <p:nvPicPr>
          <p:cNvPr id="3" name="Picture 2" descr="Diagram&#10;&#10;Description automatically generated">
            <a:extLst>
              <a:ext uri="{FF2B5EF4-FFF2-40B4-BE49-F238E27FC236}">
                <a16:creationId xmlns:a16="http://schemas.microsoft.com/office/drawing/2014/main" id="{15A1FB52-C400-4581-A6AF-17AD19D05F06}"/>
              </a:ext>
            </a:extLst>
          </p:cNvPr>
          <p:cNvPicPr>
            <a:picLocks noChangeAspect="1"/>
          </p:cNvPicPr>
          <p:nvPr/>
        </p:nvPicPr>
        <p:blipFill rotWithShape="1">
          <a:blip r:embed="rId2"/>
          <a:srcRect b="13477"/>
          <a:stretch/>
        </p:blipFill>
        <p:spPr>
          <a:xfrm>
            <a:off x="1403648" y="1556792"/>
            <a:ext cx="5832648" cy="4151443"/>
          </a:xfrm>
          <a:prstGeom prst="rect">
            <a:avLst/>
          </a:prstGeom>
        </p:spPr>
      </p:pic>
    </p:spTree>
    <p:extLst>
      <p:ext uri="{BB962C8B-B14F-4D97-AF65-F5344CB8AC3E}">
        <p14:creationId xmlns:p14="http://schemas.microsoft.com/office/powerpoint/2010/main" val="16275521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E1360CEB-9185-7348-81FD-B1EF065F94A8}"/>
              </a:ext>
            </a:extLst>
          </p:cNvPr>
          <p:cNvSpPr>
            <a:spLocks noGrp="1"/>
          </p:cNvSpPr>
          <p:nvPr>
            <p:ph type="title"/>
          </p:nvPr>
        </p:nvSpPr>
        <p:spPr/>
        <p:txBody>
          <a:bodyPr/>
          <a:lstStyle/>
          <a:p>
            <a:r>
              <a:rPr lang="en-GB" altLang="en-US" dirty="0"/>
              <a:t>Partially separate system</a:t>
            </a:r>
          </a:p>
        </p:txBody>
      </p:sp>
      <p:sp>
        <p:nvSpPr>
          <p:cNvPr id="10243" name="Content Placeholder 2">
            <a:extLst>
              <a:ext uri="{FF2B5EF4-FFF2-40B4-BE49-F238E27FC236}">
                <a16:creationId xmlns:a16="http://schemas.microsoft.com/office/drawing/2014/main" id="{68C9C113-13F1-AE49-8F70-FAD4ADE47CC1}"/>
              </a:ext>
            </a:extLst>
          </p:cNvPr>
          <p:cNvSpPr>
            <a:spLocks noGrp="1"/>
          </p:cNvSpPr>
          <p:nvPr>
            <p:ph idx="1"/>
          </p:nvPr>
        </p:nvSpPr>
        <p:spPr/>
        <p:txBody>
          <a:bodyPr/>
          <a:lstStyle/>
          <a:p>
            <a:pPr marL="0" indent="0">
              <a:buFontTx/>
              <a:buNone/>
            </a:pPr>
            <a:endParaRPr lang="en-GB" altLang="en-US" sz="2000" dirty="0"/>
          </a:p>
          <a:p>
            <a:pPr marL="0" indent="0">
              <a:buFontTx/>
              <a:buNone/>
            </a:pPr>
            <a:r>
              <a:rPr lang="en-GB" altLang="en-US" sz="1800" dirty="0"/>
              <a:t>This is a compromise system in which two separate networks are provided, one carrying storm water and the other foul water, plus the storm water off house roofs and backyards. This has the merit of providing for a flushing of the foul sewer by the roof water, etc. each time it rains.</a:t>
            </a:r>
          </a:p>
          <a:p>
            <a:pPr marL="0" indent="0">
              <a:buFontTx/>
              <a:buNone/>
            </a:pPr>
            <a:r>
              <a:rPr lang="en-GB" altLang="en-US" sz="1800" dirty="0"/>
              <a:t>To allow for very exceptional periods of rainfall, the foul sewer must be provided with storm overflows, but they very seldom come into use. The possibility of pollution of watercourses remains, and the system is not favoured when compared with the totally separate one.</a:t>
            </a:r>
          </a:p>
        </p:txBody>
      </p:sp>
    </p:spTree>
    <p:extLst>
      <p:ext uri="{BB962C8B-B14F-4D97-AF65-F5344CB8AC3E}">
        <p14:creationId xmlns:p14="http://schemas.microsoft.com/office/powerpoint/2010/main" val="10622263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Effect transition="in" filter="barn(inVertical)">
                                      <p:cBhvr>
                                        <p:cTn id="7" dur="500"/>
                                        <p:tgtEl>
                                          <p:spTgt spid="1024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243">
                                            <p:txEl>
                                              <p:pRg st="2" end="2"/>
                                            </p:txEl>
                                          </p:spTgt>
                                        </p:tgtEl>
                                        <p:attrNameLst>
                                          <p:attrName>style.visibility</p:attrName>
                                        </p:attrNameLst>
                                      </p:cBhvr>
                                      <p:to>
                                        <p:strVal val="visible"/>
                                      </p:to>
                                    </p:set>
                                    <p:animEffect transition="in" filter="barn(inVertical)">
                                      <p:cBhvr>
                                        <p:cTn id="12" dur="500"/>
                                        <p:tgtEl>
                                          <p:spTgt spid="102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8">
            <a:extLst>
              <a:ext uri="{FF2B5EF4-FFF2-40B4-BE49-F238E27FC236}">
                <a16:creationId xmlns:a16="http://schemas.microsoft.com/office/drawing/2014/main" id="{66BB364E-86AD-9743-A9BB-10CF16C0B3DC}"/>
              </a:ext>
            </a:extLst>
          </p:cNvPr>
          <p:cNvSpPr>
            <a:spLocks noGrp="1" noChangeArrowheads="1"/>
          </p:cNvSpPr>
          <p:nvPr>
            <p:ph type="title"/>
          </p:nvPr>
        </p:nvSpPr>
        <p:spPr>
          <a:xfrm>
            <a:off x="457200" y="715412"/>
            <a:ext cx="8218488" cy="382588"/>
          </a:xfrm>
        </p:spPr>
        <p:txBody>
          <a:bodyPr/>
          <a:lstStyle/>
          <a:p>
            <a:pPr eaLnBrk="1" hangingPunct="1"/>
            <a:br>
              <a:rPr lang="en-GB" altLang="en-US" dirty="0"/>
            </a:br>
            <a:r>
              <a:rPr lang="en-GB" altLang="en-US" dirty="0"/>
              <a:t>Means of access</a:t>
            </a:r>
            <a:br>
              <a:rPr lang="en-GB" altLang="en-US" dirty="0"/>
            </a:br>
            <a:endParaRPr lang="en-US" altLang="en-US" dirty="0"/>
          </a:p>
        </p:txBody>
      </p:sp>
      <p:sp>
        <p:nvSpPr>
          <p:cNvPr id="11267" name="Rectangle 9">
            <a:extLst>
              <a:ext uri="{FF2B5EF4-FFF2-40B4-BE49-F238E27FC236}">
                <a16:creationId xmlns:a16="http://schemas.microsoft.com/office/drawing/2014/main" id="{F35EDE5C-8E89-E142-BB94-B7E7FCFBF39F}"/>
              </a:ext>
            </a:extLst>
          </p:cNvPr>
          <p:cNvSpPr>
            <a:spLocks noGrp="1" noChangeArrowheads="1"/>
          </p:cNvSpPr>
          <p:nvPr>
            <p:ph type="body" idx="1"/>
          </p:nvPr>
        </p:nvSpPr>
        <p:spPr>
          <a:xfrm>
            <a:off x="457200" y="1098000"/>
            <a:ext cx="8229600" cy="4662000"/>
          </a:xfrm>
        </p:spPr>
        <p:txBody>
          <a:bodyPr/>
          <a:lstStyle/>
          <a:p>
            <a:pPr marL="0" indent="0" eaLnBrk="1" hangingPunct="1">
              <a:buFontTx/>
              <a:buNone/>
            </a:pPr>
            <a:endParaRPr lang="en-GB" altLang="en-US" sz="1800" dirty="0"/>
          </a:p>
          <a:p>
            <a:pPr marL="0" indent="0" eaLnBrk="1" hangingPunct="1">
              <a:buFontTx/>
              <a:buNone/>
            </a:pPr>
            <a:r>
              <a:rPr lang="en-GB" altLang="en-US" dirty="0"/>
              <a:t>Access is required to drainage installations for testing, inspection and removal of debris. Access to drainage allowing rodding in both directions can be provided by inspection chambers, manholes and other access fittings. </a:t>
            </a:r>
          </a:p>
          <a:p>
            <a:pPr marL="0" indent="0" eaLnBrk="1" hangingPunct="1">
              <a:buFontTx/>
              <a:buNone/>
            </a:pPr>
            <a:r>
              <a:rPr lang="en-GB" altLang="en-US" dirty="0"/>
              <a:t>Rodding eyes provide access for clearance of debris in the direction of flow only and should thus be used in conjunction with an access chamber or manhole at a point downstream.</a:t>
            </a:r>
          </a:p>
          <a:p>
            <a:pPr marL="0" indent="0" eaLnBrk="1" hangingPunct="1">
              <a:buFontTx/>
              <a:buNone/>
            </a:pPr>
            <a:r>
              <a:rPr lang="en-GB" altLang="en-US" dirty="0"/>
              <a:t>No part of the drain or sewer should be more than 50m away from a manhole. The distance between points should therefore not exceed 100m.</a:t>
            </a:r>
            <a:endParaRPr lang="en-US" altLang="en-US" dirty="0"/>
          </a:p>
        </p:txBody>
      </p:sp>
    </p:spTree>
    <p:extLst>
      <p:ext uri="{BB962C8B-B14F-4D97-AF65-F5344CB8AC3E}">
        <p14:creationId xmlns:p14="http://schemas.microsoft.com/office/powerpoint/2010/main" val="376631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fade">
                                      <p:cBhvr>
                                        <p:cTn id="7" dur="1000"/>
                                        <p:tgtEl>
                                          <p:spTgt spid="11267">
                                            <p:txEl>
                                              <p:pRg st="1" end="1"/>
                                            </p:txEl>
                                          </p:spTgt>
                                        </p:tgtEl>
                                      </p:cBhvr>
                                    </p:animEffect>
                                    <p:anim calcmode="lin" valueType="num">
                                      <p:cBhvr>
                                        <p:cTn id="8" dur="10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126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267">
                                            <p:txEl>
                                              <p:pRg st="2" end="2"/>
                                            </p:txEl>
                                          </p:spTgt>
                                        </p:tgtEl>
                                        <p:attrNameLst>
                                          <p:attrName>style.visibility</p:attrName>
                                        </p:attrNameLst>
                                      </p:cBhvr>
                                      <p:to>
                                        <p:strVal val="visible"/>
                                      </p:to>
                                    </p:set>
                                    <p:animEffect transition="in" filter="fade">
                                      <p:cBhvr>
                                        <p:cTn id="14" dur="1000"/>
                                        <p:tgtEl>
                                          <p:spTgt spid="11267">
                                            <p:txEl>
                                              <p:pRg st="2" end="2"/>
                                            </p:txEl>
                                          </p:spTgt>
                                        </p:tgtEl>
                                      </p:cBhvr>
                                    </p:animEffect>
                                    <p:anim calcmode="lin" valueType="num">
                                      <p:cBhvr>
                                        <p:cTn id="15" dur="10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126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267">
                                            <p:txEl>
                                              <p:pRg st="3" end="3"/>
                                            </p:txEl>
                                          </p:spTgt>
                                        </p:tgtEl>
                                        <p:attrNameLst>
                                          <p:attrName>style.visibility</p:attrName>
                                        </p:attrNameLst>
                                      </p:cBhvr>
                                      <p:to>
                                        <p:strVal val="visible"/>
                                      </p:to>
                                    </p:set>
                                    <p:animEffect transition="in" filter="fade">
                                      <p:cBhvr>
                                        <p:cTn id="21" dur="1000"/>
                                        <p:tgtEl>
                                          <p:spTgt spid="11267">
                                            <p:txEl>
                                              <p:pRg st="3" end="3"/>
                                            </p:txEl>
                                          </p:spTgt>
                                        </p:tgtEl>
                                      </p:cBhvr>
                                    </p:animEffect>
                                    <p:anim calcmode="lin" valueType="num">
                                      <p:cBhvr>
                                        <p:cTn id="22" dur="10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11267">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a:extLst>
              <a:ext uri="{FF2B5EF4-FFF2-40B4-BE49-F238E27FC236}">
                <a16:creationId xmlns:a16="http://schemas.microsoft.com/office/drawing/2014/main" id="{39F81651-051A-6442-AC1B-6D975C148E41}"/>
              </a:ext>
            </a:extLst>
          </p:cNvPr>
          <p:cNvSpPr>
            <a:spLocks noGrp="1" noChangeArrowheads="1"/>
          </p:cNvSpPr>
          <p:nvPr>
            <p:ph type="title"/>
          </p:nvPr>
        </p:nvSpPr>
        <p:spPr>
          <a:xfrm>
            <a:off x="488713" y="698435"/>
            <a:ext cx="8218488" cy="382588"/>
          </a:xfrm>
        </p:spPr>
        <p:txBody>
          <a:bodyPr/>
          <a:lstStyle/>
          <a:p>
            <a:pPr eaLnBrk="1" hangingPunct="1"/>
            <a:br>
              <a:rPr lang="en-GB" altLang="en-US"/>
            </a:br>
            <a:r>
              <a:rPr lang="en-GB" altLang="en-US"/>
              <a:t>Ventilation</a:t>
            </a:r>
            <a:br>
              <a:rPr lang="en-GB" altLang="en-US"/>
            </a:br>
            <a:endParaRPr lang="en-US" altLang="en-US"/>
          </a:p>
        </p:txBody>
      </p:sp>
      <p:sp>
        <p:nvSpPr>
          <p:cNvPr id="12291" name="Rectangle 7">
            <a:extLst>
              <a:ext uri="{FF2B5EF4-FFF2-40B4-BE49-F238E27FC236}">
                <a16:creationId xmlns:a16="http://schemas.microsoft.com/office/drawing/2014/main" id="{04BFFCE5-B1A3-134A-A30B-AD16E199CFC3}"/>
              </a:ext>
            </a:extLst>
          </p:cNvPr>
          <p:cNvSpPr>
            <a:spLocks noGrp="1" noChangeArrowheads="1"/>
          </p:cNvSpPr>
          <p:nvPr>
            <p:ph type="body" idx="1"/>
          </p:nvPr>
        </p:nvSpPr>
        <p:spPr>
          <a:xfrm>
            <a:off x="457200" y="1512000"/>
            <a:ext cx="8075240" cy="4248000"/>
          </a:xfrm>
        </p:spPr>
        <p:txBody>
          <a:bodyPr/>
          <a:lstStyle/>
          <a:p>
            <a:pPr marL="0" indent="0" eaLnBrk="1" hangingPunct="1">
              <a:buFontTx/>
              <a:buNone/>
            </a:pPr>
            <a:endParaRPr lang="en-GB" altLang="en-US" sz="1800" dirty="0"/>
          </a:p>
          <a:p>
            <a:pPr marL="0" indent="0" eaLnBrk="1" hangingPunct="1">
              <a:buFontTx/>
              <a:buNone/>
            </a:pPr>
            <a:r>
              <a:rPr lang="en-GB" altLang="en-US" dirty="0"/>
              <a:t>All drainage and sewerage systems require adequate ventilation to the open air in order to reduce the build up of toxic or explosive gases and to maintain atmospheric pressure when effluent flows through the drainage system.</a:t>
            </a:r>
          </a:p>
          <a:p>
            <a:pPr marL="0" indent="0" eaLnBrk="1" hangingPunct="1">
              <a:buFontTx/>
              <a:buNone/>
            </a:pPr>
            <a:r>
              <a:rPr lang="en-GB" altLang="en-US" dirty="0"/>
              <a:t>Ventilation should be provided at the head of a drain, normally through a soil and vent pipe or separate vent stack, but not through a manhole.</a:t>
            </a:r>
          </a:p>
          <a:p>
            <a:pPr marL="0" indent="0" eaLnBrk="1" hangingPunct="1">
              <a:buFontTx/>
              <a:buNone/>
            </a:pPr>
            <a:r>
              <a:rPr lang="en-GB" altLang="en-US" dirty="0"/>
              <a:t>Gullies incorporated in a foul water or combined drainage system must have a 50mm minimum water seal.</a:t>
            </a:r>
            <a:endParaRPr lang="en-US" altLang="en-US" dirty="0"/>
          </a:p>
        </p:txBody>
      </p:sp>
    </p:spTree>
    <p:extLst>
      <p:ext uri="{BB962C8B-B14F-4D97-AF65-F5344CB8AC3E}">
        <p14:creationId xmlns:p14="http://schemas.microsoft.com/office/powerpoint/2010/main" val="2397471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fade">
                                      <p:cBhvr>
                                        <p:cTn id="7" dur="1000"/>
                                        <p:tgtEl>
                                          <p:spTgt spid="12291">
                                            <p:txEl>
                                              <p:pRg st="1" end="1"/>
                                            </p:txEl>
                                          </p:spTgt>
                                        </p:tgtEl>
                                      </p:cBhvr>
                                    </p:animEffect>
                                    <p:anim calcmode="lin" valueType="num">
                                      <p:cBhvr>
                                        <p:cTn id="8" dur="1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229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291">
                                            <p:txEl>
                                              <p:pRg st="2" end="2"/>
                                            </p:txEl>
                                          </p:spTgt>
                                        </p:tgtEl>
                                        <p:attrNameLst>
                                          <p:attrName>style.visibility</p:attrName>
                                        </p:attrNameLst>
                                      </p:cBhvr>
                                      <p:to>
                                        <p:strVal val="visible"/>
                                      </p:to>
                                    </p:set>
                                    <p:animEffect transition="in" filter="fade">
                                      <p:cBhvr>
                                        <p:cTn id="14" dur="1000"/>
                                        <p:tgtEl>
                                          <p:spTgt spid="12291">
                                            <p:txEl>
                                              <p:pRg st="2" end="2"/>
                                            </p:txEl>
                                          </p:spTgt>
                                        </p:tgtEl>
                                      </p:cBhvr>
                                    </p:animEffect>
                                    <p:anim calcmode="lin" valueType="num">
                                      <p:cBhvr>
                                        <p:cTn id="15" dur="10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229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291">
                                            <p:txEl>
                                              <p:pRg st="3" end="3"/>
                                            </p:txEl>
                                          </p:spTgt>
                                        </p:tgtEl>
                                        <p:attrNameLst>
                                          <p:attrName>style.visibility</p:attrName>
                                        </p:attrNameLst>
                                      </p:cBhvr>
                                      <p:to>
                                        <p:strVal val="visible"/>
                                      </p:to>
                                    </p:set>
                                    <p:animEffect transition="in" filter="fade">
                                      <p:cBhvr>
                                        <p:cTn id="21" dur="1000"/>
                                        <p:tgtEl>
                                          <p:spTgt spid="12291">
                                            <p:txEl>
                                              <p:pRg st="3" end="3"/>
                                            </p:txEl>
                                          </p:spTgt>
                                        </p:tgtEl>
                                      </p:cBhvr>
                                    </p:animEffect>
                                    <p:anim calcmode="lin" valueType="num">
                                      <p:cBhvr>
                                        <p:cTn id="22" dur="10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1229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5CCB350-B76C-41FC-AE69-633CA55F79C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1036693-0DAE-48A3-A42A-8F3FD82F9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1203</TotalTime>
  <Words>771</Words>
  <Application>Microsoft Office PowerPoint</Application>
  <PresentationFormat>On-screen Show (4:3)</PresentationFormat>
  <Paragraphs>48</Paragraphs>
  <Slides>11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Default Design</vt:lpstr>
      <vt:lpstr>PowerPoint 4: Drainage systems</vt:lpstr>
      <vt:lpstr>Introduction</vt:lpstr>
      <vt:lpstr>Combined system</vt:lpstr>
      <vt:lpstr>Combined system</vt:lpstr>
      <vt:lpstr>Separate system</vt:lpstr>
      <vt:lpstr>Separate system</vt:lpstr>
      <vt:lpstr>Partially separate system</vt:lpstr>
      <vt:lpstr> Means of access </vt:lpstr>
      <vt:lpstr> Ventilation </vt:lpstr>
      <vt:lpstr>Good drainage practice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134</cp:revision>
  <dcterms:created xsi:type="dcterms:W3CDTF">2013-05-28T00:38:54Z</dcterms:created>
  <dcterms:modified xsi:type="dcterms:W3CDTF">2021-06-08T08:23:10Z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