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79" r:id="rId6"/>
    <p:sldId id="272" r:id="rId7"/>
    <p:sldId id="289" r:id="rId8"/>
    <p:sldId id="263" r:id="rId9"/>
    <p:sldId id="265" r:id="rId10"/>
    <p:sldId id="380" r:id="rId11"/>
    <p:sldId id="382" r:id="rId12"/>
    <p:sldId id="384" r:id="rId13"/>
    <p:sldId id="259" r:id="rId14"/>
    <p:sldId id="264" r:id="rId15"/>
    <p:sldId id="385" r:id="rId16"/>
    <p:sldId id="258" r:id="rId17"/>
    <p:sldId id="260" r:id="rId18"/>
    <p:sldId id="268" r:id="rId19"/>
    <p:sldId id="262" r:id="rId20"/>
    <p:sldId id="266" r:id="rId21"/>
    <p:sldId id="386"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7E3"/>
    <a:srgbClr val="E3E376"/>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4D5A24-0415-FD4C-B431-F45232F94966}" v="37" dt="2020-08-14T19:59:03.7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627"/>
    <p:restoredTop sz="93172" autoAdjust="0"/>
  </p:normalViewPr>
  <p:slideViewPr>
    <p:cSldViewPr showGuides="1">
      <p:cViewPr varScale="1">
        <p:scale>
          <a:sx n="57" d="100"/>
          <a:sy n="57" d="100"/>
        </p:scale>
        <p:origin x="1134" y="6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6BDEE330-B51C-0C4B-ACB7-CE836D85A475}"/>
              </a:ext>
            </a:extLst>
          </p:cNvPr>
          <p:cNvSpPr>
            <a:spLocks noGrp="1" noRot="1" noChangeAspect="1" noTextEdit="1"/>
          </p:cNvSpPr>
          <p:nvPr>
            <p:ph type="sldImg"/>
          </p:nvPr>
        </p:nvSpPr>
        <p:spPr>
          <a:ln/>
        </p:spPr>
      </p:sp>
      <p:sp>
        <p:nvSpPr>
          <p:cNvPr id="18435" name="Notes Placeholder 2">
            <a:extLst>
              <a:ext uri="{FF2B5EF4-FFF2-40B4-BE49-F238E27FC236}">
                <a16:creationId xmlns:a16="http://schemas.microsoft.com/office/drawing/2014/main" id="{CDD88EF2-4E68-0E45-AC86-ACBE4DFD891E}"/>
              </a:ext>
            </a:extLst>
          </p:cNvPr>
          <p:cNvSpPr>
            <a:spLocks noGrp="1"/>
          </p:cNvSpPr>
          <p:nvPr>
            <p:ph type="body" idx="1"/>
          </p:nvPr>
        </p:nvSpPr>
        <p:spPr>
          <a:noFill/>
        </p:spPr>
        <p:txBody>
          <a:bodyPr/>
          <a:lstStyle/>
          <a:p>
            <a:endParaRPr lang="en-US" altLang="en-US">
              <a:latin typeface="Arial" panose="020B0604020202020204" pitchFamily="34" charset="0"/>
            </a:endParaRPr>
          </a:p>
        </p:txBody>
      </p:sp>
      <p:sp>
        <p:nvSpPr>
          <p:cNvPr id="18436" name="Slide Number Placeholder 3">
            <a:extLst>
              <a:ext uri="{FF2B5EF4-FFF2-40B4-BE49-F238E27FC236}">
                <a16:creationId xmlns:a16="http://schemas.microsoft.com/office/drawing/2014/main" id="{0513CE5D-A7E1-A74E-8EB7-3ED3E16466B2}"/>
              </a:ext>
            </a:extLst>
          </p:cNvPr>
          <p:cNvSpPr>
            <a:spLocks noGrp="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EDB67C95-911A-FD41-9561-2B1613F89935}" type="slidenum">
              <a:rPr lang="en-GB" altLang="en-US" sz="1200"/>
              <a:pPr eaLnBrk="1" hangingPunct="1"/>
              <a:t>6</a:t>
            </a:fld>
            <a:endParaRPr lang="en-GB" altLang="en-US" sz="1200"/>
          </a:p>
        </p:txBody>
      </p:sp>
    </p:spTree>
    <p:extLst>
      <p:ext uri="{BB962C8B-B14F-4D97-AF65-F5344CB8AC3E}">
        <p14:creationId xmlns:p14="http://schemas.microsoft.com/office/powerpoint/2010/main" val="99163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ED2EE670-5108-2644-8E90-0AAD64C06305}"/>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9FE96338-DA4C-0D44-8703-750176F42D9E}" type="slidenum">
              <a:rPr lang="en-GB" altLang="en-US" sz="1200"/>
              <a:pPr eaLnBrk="1" hangingPunct="1"/>
              <a:t>7</a:t>
            </a:fld>
            <a:endParaRPr lang="en-GB" altLang="en-US" sz="1200"/>
          </a:p>
        </p:txBody>
      </p:sp>
      <p:sp>
        <p:nvSpPr>
          <p:cNvPr id="19459" name="Rectangle 2">
            <a:extLst>
              <a:ext uri="{FF2B5EF4-FFF2-40B4-BE49-F238E27FC236}">
                <a16:creationId xmlns:a16="http://schemas.microsoft.com/office/drawing/2014/main" id="{2E5182FE-E1CD-FF43-9B27-BB1F3E71FE17}"/>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3CC5956F-672E-0A4E-B9EC-8876B0F6466D}"/>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720153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AB2B8B2F-584B-B343-8BD6-C6DC4E7EC1B0}"/>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5BD8CDE0-171B-8B4B-8E0F-135A7290D82B}" type="slidenum">
              <a:rPr lang="en-GB" altLang="en-US" sz="1200"/>
              <a:pPr eaLnBrk="1" hangingPunct="1"/>
              <a:t>10</a:t>
            </a:fld>
            <a:endParaRPr lang="en-GB" altLang="en-US" sz="1200"/>
          </a:p>
        </p:txBody>
      </p:sp>
      <p:sp>
        <p:nvSpPr>
          <p:cNvPr id="17411" name="Rectangle 2">
            <a:extLst>
              <a:ext uri="{FF2B5EF4-FFF2-40B4-BE49-F238E27FC236}">
                <a16:creationId xmlns:a16="http://schemas.microsoft.com/office/drawing/2014/main" id="{CDE54759-AD06-1B49-90D2-BE8B60E1064C}"/>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47708383-8009-4540-A0C7-81B2C338B89E}"/>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518578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BA2C5C1B-3C06-1549-A1C8-3EA91386FB40}"/>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CBB906C4-3FDA-BA4C-881B-D8140F3F493F}"/>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677F977E-CF2E-8444-B42C-C66334A1DA89}"/>
              </a:ext>
            </a:extLst>
          </p:cNvPr>
          <p:cNvSpPr>
            <a:spLocks noGrp="1" noChangeArrowheads="1"/>
          </p:cNvSpPr>
          <p:nvPr>
            <p:ph type="sldNum" sz="quarter" idx="12"/>
          </p:nvPr>
        </p:nvSpPr>
        <p:spPr>
          <a:ln/>
        </p:spPr>
        <p:txBody>
          <a:bodyPr/>
          <a:lstStyle>
            <a:lvl1pPr>
              <a:defRPr/>
            </a:lvl1pPr>
          </a:lstStyle>
          <a:p>
            <a:fld id="{DE20CF74-BAF4-A94F-BDA0-47EBCDFA6332}" type="slidenum">
              <a:rPr lang="en-GB" altLang="en-US"/>
              <a:pPr/>
              <a:t>‹#›</a:t>
            </a:fld>
            <a:endParaRPr lang="en-GB" altLang="en-US"/>
          </a:p>
        </p:txBody>
      </p:sp>
    </p:spTree>
    <p:extLst>
      <p:ext uri="{BB962C8B-B14F-4D97-AF65-F5344CB8AC3E}">
        <p14:creationId xmlns:p14="http://schemas.microsoft.com/office/powerpoint/2010/main" val="14219939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solidFill>
                  <a:srgbClr val="000000"/>
                </a:solidFill>
                <a:latin typeface="Arial" panose="020B0604020202020204" pitchFamily="34" charset="0"/>
                <a:ea typeface="Cambria" panose="02040503050406030204" pitchFamily="18" charset="0"/>
                <a:cs typeface="Times New Roman" panose="02020603050405020304" pitchFamily="18" charset="0"/>
              </a:rPr>
              <a:t>Unit 112: Construction operations and civil engineering operations</a:t>
            </a:r>
            <a:r>
              <a:rPr lang="en-GB" sz="2400" b="1" dirty="0"/>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en-GB">
                <a:ea typeface="ＭＳ Ｐゴシック" pitchFamily="-105" charset="-128"/>
                <a:cs typeface="ＭＳ Ｐゴシック" pitchFamily="-105" charset="-128"/>
              </a:rPr>
              <a:t>PowerPoint 7: </a:t>
            </a:r>
            <a:r>
              <a:rPr lang="en-GB" dirty="0">
                <a:ea typeface="ＭＳ Ｐゴシック" pitchFamily="-105" charset="-128"/>
                <a:cs typeface="ＭＳ Ｐゴシック" pitchFamily="-105" charset="-128"/>
              </a:rPr>
              <a:t>Drainage laying and testing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41ED252D-5AB0-494A-B00E-6A5A6A11E9D2}"/>
              </a:ext>
            </a:extLst>
          </p:cNvPr>
          <p:cNvSpPr>
            <a:spLocks noGrp="1" noChangeArrowheads="1"/>
          </p:cNvSpPr>
          <p:nvPr>
            <p:ph type="title"/>
          </p:nvPr>
        </p:nvSpPr>
        <p:spPr>
          <a:xfrm>
            <a:off x="428537" y="404664"/>
            <a:ext cx="8218488" cy="382588"/>
          </a:xfrm>
        </p:spPr>
        <p:txBody>
          <a:bodyPr/>
          <a:lstStyle/>
          <a:p>
            <a:pPr eaLnBrk="1" hangingPunct="1"/>
            <a:br>
              <a:rPr lang="en-GB" altLang="en-US" sz="3600" dirty="0"/>
            </a:br>
            <a:r>
              <a:rPr lang="en-GB" altLang="en-US" dirty="0"/>
              <a:t>Inspection and testing</a:t>
            </a:r>
            <a:br>
              <a:rPr lang="en-GB" altLang="en-US" b="1" i="1" dirty="0">
                <a:latin typeface="Times New Roman" panose="02020603050405020304" pitchFamily="18" charset="0"/>
              </a:rPr>
            </a:br>
            <a:endParaRPr lang="en-US" altLang="en-US" dirty="0"/>
          </a:p>
        </p:txBody>
      </p:sp>
      <p:sp>
        <p:nvSpPr>
          <p:cNvPr id="5123" name="Rectangle 8">
            <a:extLst>
              <a:ext uri="{FF2B5EF4-FFF2-40B4-BE49-F238E27FC236}">
                <a16:creationId xmlns:a16="http://schemas.microsoft.com/office/drawing/2014/main" id="{802E4EF6-49E9-7743-A0F2-4A84E483AD23}"/>
              </a:ext>
            </a:extLst>
          </p:cNvPr>
          <p:cNvSpPr>
            <a:spLocks noGrp="1" noChangeArrowheads="1"/>
          </p:cNvSpPr>
          <p:nvPr>
            <p:ph type="body" idx="1"/>
          </p:nvPr>
        </p:nvSpPr>
        <p:spPr/>
        <p:txBody>
          <a:bodyPr/>
          <a:lstStyle/>
          <a:p>
            <a:pPr marL="0" indent="0">
              <a:buFontTx/>
              <a:buNone/>
            </a:pPr>
            <a:endParaRPr lang="en-GB" altLang="en-US" dirty="0"/>
          </a:p>
          <a:p>
            <a:pPr marL="0" indent="0">
              <a:buFontTx/>
              <a:buNone/>
            </a:pPr>
            <a:r>
              <a:rPr lang="en-GB" altLang="en-US" dirty="0"/>
              <a:t>Site inspections and tests are necessary to ensure that materials and components are properly installed so that they will operate effectively and that the drainage system will not cause a risk to health.</a:t>
            </a:r>
            <a:endParaRPr lang="en-US" altLang="en-US" dirty="0"/>
          </a:p>
        </p:txBody>
      </p:sp>
    </p:spTree>
    <p:extLst>
      <p:ext uri="{BB962C8B-B14F-4D97-AF65-F5344CB8AC3E}">
        <p14:creationId xmlns:p14="http://schemas.microsoft.com/office/powerpoint/2010/main" val="2486057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8">
            <a:extLst>
              <a:ext uri="{FF2B5EF4-FFF2-40B4-BE49-F238E27FC236}">
                <a16:creationId xmlns:a16="http://schemas.microsoft.com/office/drawing/2014/main" id="{28E3410F-E209-6E46-860C-673F7A58FA7B}"/>
              </a:ext>
            </a:extLst>
          </p:cNvPr>
          <p:cNvSpPr>
            <a:spLocks noGrp="1" noChangeArrowheads="1"/>
          </p:cNvSpPr>
          <p:nvPr>
            <p:ph type="title"/>
          </p:nvPr>
        </p:nvSpPr>
        <p:spPr/>
        <p:txBody>
          <a:bodyPr/>
          <a:lstStyle/>
          <a:p>
            <a:pPr eaLnBrk="1" hangingPunct="1"/>
            <a:r>
              <a:rPr lang="en-GB" altLang="en-US" dirty="0"/>
              <a:t>First stage inspection and testing</a:t>
            </a:r>
            <a:endParaRPr lang="en-US" altLang="en-US" dirty="0"/>
          </a:p>
        </p:txBody>
      </p:sp>
      <p:sp>
        <p:nvSpPr>
          <p:cNvPr id="6147" name="Rectangle 9">
            <a:extLst>
              <a:ext uri="{FF2B5EF4-FFF2-40B4-BE49-F238E27FC236}">
                <a16:creationId xmlns:a16="http://schemas.microsoft.com/office/drawing/2014/main" id="{34899686-FEB9-4142-808B-4A402E92BEA8}"/>
              </a:ext>
            </a:extLst>
          </p:cNvPr>
          <p:cNvSpPr>
            <a:spLocks noGrp="1" noChangeArrowheads="1"/>
          </p:cNvSpPr>
          <p:nvPr>
            <p:ph type="body" idx="1"/>
          </p:nvPr>
        </p:nvSpPr>
        <p:spPr/>
        <p:txBody>
          <a:bodyPr/>
          <a:lstStyle/>
          <a:p>
            <a:pPr marL="0" indent="0" eaLnBrk="1" hangingPunct="1">
              <a:buFontTx/>
              <a:buNone/>
            </a:pPr>
            <a:endParaRPr lang="en-GB" altLang="en-US" sz="2400" dirty="0"/>
          </a:p>
          <a:p>
            <a:pPr marL="0" indent="0" eaLnBrk="1" hangingPunct="1">
              <a:buFontTx/>
              <a:buNone/>
            </a:pPr>
            <a:r>
              <a:rPr lang="en-GB" altLang="en-US" dirty="0"/>
              <a:t>Tests may include visual inspection for line and level, joints, damage or deformation, connections,  linings and coatings. </a:t>
            </a:r>
          </a:p>
          <a:p>
            <a:pPr marL="0" indent="0" eaLnBrk="1" hangingPunct="1">
              <a:buFontTx/>
              <a:buNone/>
            </a:pPr>
            <a:r>
              <a:rPr lang="en-GB" altLang="en-US" dirty="0"/>
              <a:t>The standard specifies that the vertical change in diameter of flexible pipes shall be checked for compliance with the design. Inspection of the pipeline will also reveal any defects in the support and bedding.</a:t>
            </a:r>
          </a:p>
          <a:p>
            <a:pPr marL="0" indent="0" eaLnBrk="1" hangingPunct="1">
              <a:buFontTx/>
              <a:buNone/>
            </a:pPr>
            <a:r>
              <a:rPr lang="en-GB" altLang="en-US" dirty="0"/>
              <a:t>Testing for leak tightness includes the testing of connections, manholes and inspection chambers.</a:t>
            </a:r>
            <a:endParaRPr lang="en-US" altLang="en-US" dirty="0"/>
          </a:p>
          <a:p>
            <a:pPr marL="0" indent="0" eaLnBrk="1" hangingPunct="1">
              <a:buFontTx/>
              <a:buNone/>
            </a:pPr>
            <a:endParaRPr lang="en-US" altLang="en-US" sz="2400" dirty="0"/>
          </a:p>
        </p:txBody>
      </p:sp>
    </p:spTree>
    <p:extLst>
      <p:ext uri="{BB962C8B-B14F-4D97-AF65-F5344CB8AC3E}">
        <p14:creationId xmlns:p14="http://schemas.microsoft.com/office/powerpoint/2010/main" val="458966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5EDE6F0C-CAEB-134D-B8A3-9510DCECC668}"/>
              </a:ext>
            </a:extLst>
          </p:cNvPr>
          <p:cNvSpPr>
            <a:spLocks noGrp="1" noChangeArrowheads="1"/>
          </p:cNvSpPr>
          <p:nvPr>
            <p:ph type="title"/>
          </p:nvPr>
        </p:nvSpPr>
        <p:spPr>
          <a:xfrm>
            <a:off x="457200" y="712467"/>
            <a:ext cx="8218488" cy="382588"/>
          </a:xfrm>
        </p:spPr>
        <p:txBody>
          <a:bodyPr/>
          <a:lstStyle/>
          <a:p>
            <a:pPr eaLnBrk="1" hangingPunct="1"/>
            <a:br>
              <a:rPr lang="en-GB" altLang="en-US" dirty="0"/>
            </a:br>
            <a:r>
              <a:rPr lang="en-GB" altLang="en-US" dirty="0"/>
              <a:t>Final testing</a:t>
            </a:r>
            <a:br>
              <a:rPr lang="en-GB" altLang="en-US" dirty="0"/>
            </a:br>
            <a:endParaRPr lang="en-US" altLang="en-US" dirty="0"/>
          </a:p>
        </p:txBody>
      </p:sp>
      <p:sp>
        <p:nvSpPr>
          <p:cNvPr id="7171" name="Rectangle 8">
            <a:extLst>
              <a:ext uri="{FF2B5EF4-FFF2-40B4-BE49-F238E27FC236}">
                <a16:creationId xmlns:a16="http://schemas.microsoft.com/office/drawing/2014/main" id="{AB3D3311-4D07-A347-A207-AC0C42C273EF}"/>
              </a:ext>
            </a:extLst>
          </p:cNvPr>
          <p:cNvSpPr>
            <a:spLocks noGrp="1" noChangeArrowheads="1"/>
          </p:cNvSpPr>
          <p:nvPr>
            <p:ph type="body" idx="1"/>
          </p:nvPr>
        </p:nvSpPr>
        <p:spPr/>
        <p:txBody>
          <a:bodyPr/>
          <a:lstStyle/>
          <a:p>
            <a:pPr marL="0" indent="0" eaLnBrk="1" hangingPunct="1">
              <a:buFontTx/>
              <a:buNone/>
            </a:pPr>
            <a:endParaRPr lang="en-GB" altLang="en-US" sz="2400" dirty="0"/>
          </a:p>
          <a:p>
            <a:pPr marL="0" indent="0" eaLnBrk="1" hangingPunct="1">
              <a:buFontTx/>
              <a:buNone/>
            </a:pPr>
            <a:r>
              <a:rPr lang="en-GB" altLang="en-US" dirty="0"/>
              <a:t>Testing and inspection should take place immediately before handover when all relevant works have been completed. </a:t>
            </a:r>
          </a:p>
          <a:p>
            <a:pPr marL="0" indent="0" eaLnBrk="1" hangingPunct="1">
              <a:buFontTx/>
              <a:buNone/>
            </a:pPr>
            <a:r>
              <a:rPr lang="en-GB" altLang="en-US" dirty="0"/>
              <a:t>A water test is generally preferred since it relates very closely to the conditions found in practice.</a:t>
            </a:r>
          </a:p>
          <a:p>
            <a:pPr marL="0" indent="0" eaLnBrk="1" hangingPunct="1">
              <a:buFontTx/>
              <a:buNone/>
            </a:pPr>
            <a:r>
              <a:rPr lang="en-GB" altLang="en-US" dirty="0"/>
              <a:t> It does, however, suffer from the disadvantage of providing and disposing of large quantities of water.</a:t>
            </a:r>
          </a:p>
        </p:txBody>
      </p:sp>
    </p:spTree>
    <p:extLst>
      <p:ext uri="{BB962C8B-B14F-4D97-AF65-F5344CB8AC3E}">
        <p14:creationId xmlns:p14="http://schemas.microsoft.com/office/powerpoint/2010/main" val="2281135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8">
            <a:extLst>
              <a:ext uri="{FF2B5EF4-FFF2-40B4-BE49-F238E27FC236}">
                <a16:creationId xmlns:a16="http://schemas.microsoft.com/office/drawing/2014/main" id="{8F7EC934-76E1-9B48-BF15-B8B9A5A30B50}"/>
              </a:ext>
            </a:extLst>
          </p:cNvPr>
          <p:cNvSpPr>
            <a:spLocks noGrp="1" noChangeArrowheads="1"/>
          </p:cNvSpPr>
          <p:nvPr>
            <p:ph type="title"/>
          </p:nvPr>
        </p:nvSpPr>
        <p:spPr>
          <a:xfrm>
            <a:off x="457200" y="715412"/>
            <a:ext cx="8218488" cy="382588"/>
          </a:xfrm>
        </p:spPr>
        <p:txBody>
          <a:bodyPr/>
          <a:lstStyle/>
          <a:p>
            <a:pPr eaLnBrk="1" hangingPunct="1"/>
            <a:br>
              <a:rPr lang="en-GB" altLang="en-US" dirty="0"/>
            </a:br>
            <a:r>
              <a:rPr lang="en-GB" altLang="en-US" dirty="0"/>
              <a:t>Final testing</a:t>
            </a:r>
            <a:br>
              <a:rPr lang="en-GB" altLang="en-US" dirty="0"/>
            </a:br>
            <a:endParaRPr lang="en-US" altLang="en-US" dirty="0"/>
          </a:p>
        </p:txBody>
      </p:sp>
      <p:sp>
        <p:nvSpPr>
          <p:cNvPr id="8195" name="Rectangle 9">
            <a:extLst>
              <a:ext uri="{FF2B5EF4-FFF2-40B4-BE49-F238E27FC236}">
                <a16:creationId xmlns:a16="http://schemas.microsoft.com/office/drawing/2014/main" id="{A9C05BC8-AF99-1047-A960-C8B98F1091FD}"/>
              </a:ext>
            </a:extLst>
          </p:cNvPr>
          <p:cNvSpPr>
            <a:spLocks noGrp="1" noChangeArrowheads="1"/>
          </p:cNvSpPr>
          <p:nvPr>
            <p:ph type="body" idx="1"/>
          </p:nvPr>
        </p:nvSpPr>
        <p:spPr/>
        <p:txBody>
          <a:bodyPr/>
          <a:lstStyle/>
          <a:p>
            <a:pPr marL="0" indent="0" eaLnBrk="1" hangingPunct="1">
              <a:buFontTx/>
              <a:buNone/>
            </a:pPr>
            <a:endParaRPr lang="en-GB" altLang="en-US" sz="1800" dirty="0"/>
          </a:p>
          <a:p>
            <a:pPr marL="0" indent="0" eaLnBrk="1" hangingPunct="1">
              <a:buFontTx/>
              <a:buNone/>
            </a:pPr>
            <a:r>
              <a:rPr lang="en-GB" altLang="en-US" dirty="0"/>
              <a:t>An air test is easier to apply but the results can be affected by small changes in temperature. A change in temperature of 1⁰C will result in a corresponding change in air pressure of about 38mm water gauge. Therefore, if the pressure drop is above that recommended, the pipeline should not be deemed unsatisfactory on the air test alone. </a:t>
            </a:r>
          </a:p>
          <a:p>
            <a:pPr marL="0" indent="0" eaLnBrk="1" hangingPunct="1">
              <a:buFontTx/>
              <a:buNone/>
            </a:pPr>
            <a:r>
              <a:rPr lang="en-GB" altLang="en-US" dirty="0"/>
              <a:t>The number of air tests allowed to be carried out is not restricted but where recourse is made to the water test, it shall alone be decisive.</a:t>
            </a:r>
            <a:endParaRPr lang="en-US" altLang="en-US" dirty="0"/>
          </a:p>
          <a:p>
            <a:pPr marL="0" indent="0" eaLnBrk="1" hangingPunct="1">
              <a:buFontTx/>
              <a:buNone/>
            </a:pPr>
            <a:endParaRPr lang="en-US" altLang="en-US" dirty="0"/>
          </a:p>
        </p:txBody>
      </p:sp>
    </p:spTree>
    <p:extLst>
      <p:ext uri="{BB962C8B-B14F-4D97-AF65-F5344CB8AC3E}">
        <p14:creationId xmlns:p14="http://schemas.microsoft.com/office/powerpoint/2010/main" val="3550217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3125789D-9664-A143-B302-2CA84CD41A32}"/>
              </a:ext>
            </a:extLst>
          </p:cNvPr>
          <p:cNvSpPr>
            <a:spLocks noGrp="1"/>
          </p:cNvSpPr>
          <p:nvPr>
            <p:ph type="title"/>
          </p:nvPr>
        </p:nvSpPr>
        <p:spPr/>
        <p:txBody>
          <a:bodyPr/>
          <a:lstStyle/>
          <a:p>
            <a:r>
              <a:rPr lang="en-US" altLang="en-US" dirty="0"/>
              <a:t>Water test </a:t>
            </a:r>
          </a:p>
        </p:txBody>
      </p:sp>
      <p:sp>
        <p:nvSpPr>
          <p:cNvPr id="8195" name="Content Placeholder 2">
            <a:extLst>
              <a:ext uri="{FF2B5EF4-FFF2-40B4-BE49-F238E27FC236}">
                <a16:creationId xmlns:a16="http://schemas.microsoft.com/office/drawing/2014/main" id="{A3F83D6D-FEEA-714E-B469-9CE386D93027}"/>
              </a:ext>
            </a:extLst>
          </p:cNvPr>
          <p:cNvSpPr>
            <a:spLocks noGrp="1"/>
          </p:cNvSpPr>
          <p:nvPr>
            <p:ph idx="1"/>
          </p:nvPr>
        </p:nvSpPr>
        <p:spPr>
          <a:xfrm>
            <a:off x="457200" y="1512000"/>
            <a:ext cx="7931224" cy="4248000"/>
          </a:xfrm>
        </p:spPr>
        <p:txBody>
          <a:bodyPr/>
          <a:lstStyle/>
          <a:p>
            <a:pPr marL="0" indent="0">
              <a:buFontTx/>
              <a:buNone/>
              <a:defRPr/>
            </a:pPr>
            <a:r>
              <a:rPr lang="en-GB" dirty="0"/>
              <a:t>Drains should be tested to a pressure of 1.5m head above the invert of the pipe at the high end of the pipe and not more than 4m head at the lower end. Testing should be carried out between manholes, inspection chambers or any other suitable access points and carried out using the following steps:</a:t>
            </a:r>
          </a:p>
          <a:p>
            <a:pPr marL="457200" indent="-457200">
              <a:buFontTx/>
              <a:buAutoNum type="alphaLcParenBoth"/>
              <a:defRPr/>
            </a:pPr>
            <a:r>
              <a:rPr lang="en-GB" dirty="0"/>
              <a:t>Fit stoppers at the lower end of the pipeline to seal off a section </a:t>
            </a:r>
            <a:br>
              <a:rPr lang="en-GB" dirty="0"/>
            </a:br>
            <a:r>
              <a:rPr lang="en-GB" dirty="0"/>
              <a:t>for testing.</a:t>
            </a:r>
          </a:p>
          <a:p>
            <a:pPr marL="457200" indent="-457200">
              <a:buFontTx/>
              <a:buAutoNum type="alphaLcParenBoth"/>
              <a:defRPr/>
            </a:pPr>
            <a:r>
              <a:rPr lang="en-GB" dirty="0"/>
              <a:t> Also fit a stopper at the top end of the pipeline together with a standpipe or flexible tube leading from a container connected to the plug.</a:t>
            </a:r>
          </a:p>
          <a:p>
            <a:pPr>
              <a:defRPr/>
            </a:pPr>
            <a:r>
              <a:rPr lang="en-GB" dirty="0"/>
              <a:t>Continued…..</a:t>
            </a:r>
          </a:p>
        </p:txBody>
      </p:sp>
    </p:spTree>
    <p:extLst>
      <p:ext uri="{BB962C8B-B14F-4D97-AF65-F5344CB8AC3E}">
        <p14:creationId xmlns:p14="http://schemas.microsoft.com/office/powerpoint/2010/main" val="2622597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a:extLst>
              <a:ext uri="{FF2B5EF4-FFF2-40B4-BE49-F238E27FC236}">
                <a16:creationId xmlns:a16="http://schemas.microsoft.com/office/drawing/2014/main" id="{90ADD76F-43B0-4A48-921C-714B52131A72}"/>
              </a:ext>
            </a:extLst>
          </p:cNvPr>
          <p:cNvSpPr>
            <a:spLocks noGrp="1" noChangeArrowheads="1"/>
          </p:cNvSpPr>
          <p:nvPr>
            <p:ph type="body" idx="1"/>
          </p:nvPr>
        </p:nvSpPr>
        <p:spPr>
          <a:xfrm>
            <a:off x="457200" y="1557338"/>
            <a:ext cx="8579296" cy="4967287"/>
          </a:xfrm>
        </p:spPr>
        <p:txBody>
          <a:bodyPr/>
          <a:lstStyle/>
          <a:p>
            <a:pPr marL="0" indent="0">
              <a:buFontTx/>
              <a:buNone/>
            </a:pPr>
            <a:r>
              <a:rPr lang="en-GB" altLang="en-US" dirty="0"/>
              <a:t>(c) Fill the pipeline with water, making sure there are no pockets of trapped air.</a:t>
            </a:r>
          </a:p>
          <a:p>
            <a:pPr marL="0" indent="0">
              <a:buFontTx/>
              <a:buNone/>
            </a:pPr>
            <a:r>
              <a:rPr lang="en-GB" altLang="en-US" dirty="0"/>
              <a:t>(d) Fill the standpipe to a height of 1.5m above the pipe invert.</a:t>
            </a:r>
          </a:p>
          <a:p>
            <a:pPr marL="0" indent="0">
              <a:buFontTx/>
              <a:buNone/>
            </a:pPr>
            <a:r>
              <a:rPr lang="en-GB" altLang="en-US" dirty="0"/>
              <a:t>(e) Allow the pipeline to stand for 2 hours for absorption, topping up as required.</a:t>
            </a:r>
          </a:p>
          <a:p>
            <a:r>
              <a:rPr lang="en-GB" altLang="en-US" dirty="0"/>
              <a:t>(f) After 2 hours measure the loss of water by noting the quantity of water needed to maintain the test head in the apparatus over a 30-minute period.</a:t>
            </a:r>
          </a:p>
          <a:p>
            <a:r>
              <a:rPr lang="en-GB" altLang="en-US" dirty="0"/>
              <a:t>The rate of water loss should not exceed 1 litre/hour per metre run.</a:t>
            </a:r>
            <a:br>
              <a:rPr lang="en-GB" altLang="en-US" dirty="0"/>
            </a:br>
            <a:r>
              <a:rPr lang="en-GB" altLang="en-US" dirty="0"/>
              <a:t>This is equivalent to 0.05 litres per metre run for a 100mm pipe if the test </a:t>
            </a:r>
            <a:br>
              <a:rPr lang="en-GB" altLang="en-US" dirty="0"/>
            </a:br>
            <a:r>
              <a:rPr lang="en-GB" altLang="en-US" dirty="0"/>
              <a:t>is satisfactory.</a:t>
            </a:r>
            <a:endParaRPr lang="en-US" altLang="en-US" dirty="0"/>
          </a:p>
          <a:p>
            <a:pPr marL="0" indent="0" eaLnBrk="1" hangingPunct="1">
              <a:buFontTx/>
              <a:buNone/>
            </a:pPr>
            <a:endParaRPr lang="en-US" altLang="en-US" sz="2000" dirty="0"/>
          </a:p>
        </p:txBody>
      </p:sp>
      <p:sp>
        <p:nvSpPr>
          <p:cNvPr id="10244" name="Title 1">
            <a:extLst>
              <a:ext uri="{FF2B5EF4-FFF2-40B4-BE49-F238E27FC236}">
                <a16:creationId xmlns:a16="http://schemas.microsoft.com/office/drawing/2014/main" id="{E4E57C2E-746C-E546-88A4-CD07DB456A5A}"/>
              </a:ext>
            </a:extLst>
          </p:cNvPr>
          <p:cNvSpPr>
            <a:spLocks noGrp="1"/>
          </p:cNvSpPr>
          <p:nvPr>
            <p:ph type="title"/>
          </p:nvPr>
        </p:nvSpPr>
        <p:spPr/>
        <p:txBody>
          <a:bodyPr/>
          <a:lstStyle/>
          <a:p>
            <a:r>
              <a:rPr lang="en-US" altLang="en-US" dirty="0"/>
              <a:t>Water test (continued) </a:t>
            </a:r>
          </a:p>
        </p:txBody>
      </p:sp>
    </p:spTree>
    <p:extLst>
      <p:ext uri="{BB962C8B-B14F-4D97-AF65-F5344CB8AC3E}">
        <p14:creationId xmlns:p14="http://schemas.microsoft.com/office/powerpoint/2010/main" val="2659376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a:extLst>
              <a:ext uri="{FF2B5EF4-FFF2-40B4-BE49-F238E27FC236}">
                <a16:creationId xmlns:a16="http://schemas.microsoft.com/office/drawing/2014/main" id="{2A8CA24A-C3B8-3F4F-A704-8ACB78D40652}"/>
              </a:ext>
            </a:extLst>
          </p:cNvPr>
          <p:cNvSpPr>
            <a:spLocks noGrp="1" noChangeArrowheads="1"/>
          </p:cNvSpPr>
          <p:nvPr>
            <p:ph type="title"/>
          </p:nvPr>
        </p:nvSpPr>
        <p:spPr/>
        <p:txBody>
          <a:bodyPr/>
          <a:lstStyle/>
          <a:p>
            <a:pPr eaLnBrk="1" hangingPunct="1"/>
            <a:r>
              <a:rPr lang="en-US" altLang="en-US" dirty="0"/>
              <a:t>Air test</a:t>
            </a:r>
          </a:p>
        </p:txBody>
      </p:sp>
      <p:sp>
        <p:nvSpPr>
          <p:cNvPr id="12291" name="Rectangle 6">
            <a:extLst>
              <a:ext uri="{FF2B5EF4-FFF2-40B4-BE49-F238E27FC236}">
                <a16:creationId xmlns:a16="http://schemas.microsoft.com/office/drawing/2014/main" id="{19B0EDE4-5078-0F4C-9A57-B5C8568F68A4}"/>
              </a:ext>
            </a:extLst>
          </p:cNvPr>
          <p:cNvSpPr>
            <a:spLocks noGrp="1" noChangeArrowheads="1"/>
          </p:cNvSpPr>
          <p:nvPr>
            <p:ph type="body" idx="1"/>
          </p:nvPr>
        </p:nvSpPr>
        <p:spPr/>
        <p:txBody>
          <a:bodyPr/>
          <a:lstStyle/>
          <a:p>
            <a:pPr marL="0" indent="0">
              <a:buFontTx/>
              <a:buNone/>
            </a:pPr>
            <a:endParaRPr lang="en-GB" altLang="en-US" sz="2400" dirty="0"/>
          </a:p>
          <a:p>
            <a:pPr marL="0" indent="0">
              <a:buFontTx/>
              <a:buNone/>
            </a:pPr>
            <a:r>
              <a:rPr lang="en-GB" altLang="en-US" dirty="0"/>
              <a:t>The test is carried out by inserting plugs or inflatable bags in the upper and lower ends of the pipeline and pumping in air under pressure. A glass U tube gauge (manometer) and the air pressure source are connected.</a:t>
            </a:r>
          </a:p>
          <a:p>
            <a:pPr marL="0" indent="0">
              <a:buFontTx/>
              <a:buNone/>
            </a:pPr>
            <a:r>
              <a:rPr lang="en-GB" altLang="en-US" dirty="0"/>
              <a:t> Air pressure is then applied by mouth or hand pump to achieve the required test pressure.</a:t>
            </a:r>
          </a:p>
          <a:p>
            <a:pPr marL="0" indent="0" eaLnBrk="1" hangingPunct="1">
              <a:buFontTx/>
              <a:buNone/>
            </a:pPr>
            <a:endParaRPr lang="en-GB" altLang="en-US" sz="2400" b="1" dirty="0"/>
          </a:p>
        </p:txBody>
      </p:sp>
      <p:pic>
        <p:nvPicPr>
          <p:cNvPr id="12293" name="Picture 1">
            <a:extLst>
              <a:ext uri="{FF2B5EF4-FFF2-40B4-BE49-F238E27FC236}">
                <a16:creationId xmlns:a16="http://schemas.microsoft.com/office/drawing/2014/main" id="{D2D06B75-F769-E042-88F5-BB714AB75D9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3933056"/>
            <a:ext cx="2279915" cy="1709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0374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F9C99753-572A-9C4B-83F5-82C91C1399CE}"/>
              </a:ext>
            </a:extLst>
          </p:cNvPr>
          <p:cNvSpPr>
            <a:spLocks noGrp="1"/>
          </p:cNvSpPr>
          <p:nvPr>
            <p:ph type="title"/>
          </p:nvPr>
        </p:nvSpPr>
        <p:spPr/>
        <p:txBody>
          <a:bodyPr/>
          <a:lstStyle/>
          <a:p>
            <a:r>
              <a:rPr lang="en-US" altLang="en-US" dirty="0"/>
              <a:t>Air test</a:t>
            </a:r>
          </a:p>
        </p:txBody>
      </p:sp>
      <p:sp>
        <p:nvSpPr>
          <p:cNvPr id="11267" name="Content Placeholder 2">
            <a:extLst>
              <a:ext uri="{FF2B5EF4-FFF2-40B4-BE49-F238E27FC236}">
                <a16:creationId xmlns:a16="http://schemas.microsoft.com/office/drawing/2014/main" id="{F5C7C95B-17B6-404B-B370-B31C8AFA7B7E}"/>
              </a:ext>
            </a:extLst>
          </p:cNvPr>
          <p:cNvSpPr>
            <a:spLocks noGrp="1"/>
          </p:cNvSpPr>
          <p:nvPr>
            <p:ph idx="1"/>
          </p:nvPr>
        </p:nvSpPr>
        <p:spPr>
          <a:xfrm>
            <a:off x="457200" y="1512000"/>
            <a:ext cx="8363272" cy="4248000"/>
          </a:xfrm>
        </p:spPr>
        <p:txBody>
          <a:bodyPr/>
          <a:lstStyle/>
          <a:p>
            <a:pPr marL="0" indent="0">
              <a:buFontTx/>
              <a:buNone/>
              <a:defRPr/>
            </a:pPr>
            <a:r>
              <a:rPr lang="en-GB" sz="1800" dirty="0"/>
              <a:t>Testing should be carried out between manholes, inspection chambers or other suitable access points using the following steps:</a:t>
            </a:r>
          </a:p>
          <a:p>
            <a:pPr marL="457200" indent="-457200">
              <a:buFontTx/>
              <a:buAutoNum type="alphaLcParenBoth"/>
              <a:defRPr/>
            </a:pPr>
            <a:r>
              <a:rPr lang="en-GB" sz="1800" dirty="0"/>
              <a:t>Fit plugs into the ends of the pipeline and all associated branches.</a:t>
            </a:r>
          </a:p>
          <a:p>
            <a:pPr>
              <a:defRPr/>
            </a:pPr>
            <a:r>
              <a:rPr lang="en-GB" sz="1800" dirty="0"/>
              <a:t>(b)   Connect a manometer to one of the plugs and a means of supplying air to another plug.</a:t>
            </a:r>
          </a:p>
          <a:p>
            <a:pPr>
              <a:defRPr/>
            </a:pPr>
            <a:r>
              <a:rPr lang="en-GB" sz="1800" dirty="0"/>
              <a:t>(c)   Apply pressure by mouth or hand pump to achieve a pressure of slightly more than 100mm water gauge for pipelines or 50mm where ground floor appliances or gullies are connected. </a:t>
            </a:r>
          </a:p>
          <a:p>
            <a:pPr>
              <a:defRPr/>
            </a:pPr>
            <a:r>
              <a:rPr lang="en-GB" sz="1800" dirty="0"/>
              <a:t> (d)   Allow 5 minutes for stabilisation of air temperature.</a:t>
            </a:r>
          </a:p>
          <a:p>
            <a:pPr>
              <a:defRPr/>
            </a:pPr>
            <a:r>
              <a:rPr lang="en-GB" sz="1800" dirty="0"/>
              <a:t>(e)   Adjust air pressure to 100mm or 50mm as appropriate.</a:t>
            </a:r>
          </a:p>
        </p:txBody>
      </p:sp>
    </p:spTree>
    <p:extLst>
      <p:ext uri="{BB962C8B-B14F-4D97-AF65-F5344CB8AC3E}">
        <p14:creationId xmlns:p14="http://schemas.microsoft.com/office/powerpoint/2010/main" val="18975877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a:extLst>
              <a:ext uri="{FF2B5EF4-FFF2-40B4-BE49-F238E27FC236}">
                <a16:creationId xmlns:a16="http://schemas.microsoft.com/office/drawing/2014/main" id="{32788A11-7E59-1948-B969-4D176FB4C220}"/>
              </a:ext>
            </a:extLst>
          </p:cNvPr>
          <p:cNvSpPr>
            <a:spLocks noGrp="1" noChangeArrowheads="1"/>
          </p:cNvSpPr>
          <p:nvPr>
            <p:ph type="title"/>
          </p:nvPr>
        </p:nvSpPr>
        <p:spPr/>
        <p:txBody>
          <a:bodyPr/>
          <a:lstStyle/>
          <a:p>
            <a:pPr eaLnBrk="1" hangingPunct="1"/>
            <a:r>
              <a:rPr lang="en-US" altLang="en-US" dirty="0"/>
              <a:t>Air test </a:t>
            </a:r>
          </a:p>
        </p:txBody>
      </p:sp>
      <p:sp>
        <p:nvSpPr>
          <p:cNvPr id="13315" name="Rectangle 7">
            <a:extLst>
              <a:ext uri="{FF2B5EF4-FFF2-40B4-BE49-F238E27FC236}">
                <a16:creationId xmlns:a16="http://schemas.microsoft.com/office/drawing/2014/main" id="{61B1BF8D-F60B-4146-9932-92B02B41FF7D}"/>
              </a:ext>
            </a:extLst>
          </p:cNvPr>
          <p:cNvSpPr>
            <a:spLocks noGrp="1" noChangeArrowheads="1"/>
          </p:cNvSpPr>
          <p:nvPr>
            <p:ph type="body" idx="1"/>
          </p:nvPr>
        </p:nvSpPr>
        <p:spPr/>
        <p:txBody>
          <a:bodyPr/>
          <a:lstStyle/>
          <a:p>
            <a:pPr marL="0" indent="0">
              <a:buFontTx/>
              <a:buNone/>
              <a:defRPr/>
            </a:pPr>
            <a:endParaRPr lang="en-GB" sz="1800" dirty="0"/>
          </a:p>
          <a:p>
            <a:pPr marL="0" indent="0">
              <a:buFontTx/>
              <a:buNone/>
              <a:defRPr/>
            </a:pPr>
            <a:r>
              <a:rPr lang="en-GB" dirty="0"/>
              <a:t>The test is deemed to be acceptable if, without further pumping, the head of water does not fall by more than 25mm in a period of 5 min for a 100mm water gauge or by more than 12mm for a 50mm water gauge.</a:t>
            </a:r>
          </a:p>
          <a:p>
            <a:pPr eaLnBrk="1" hangingPunct="1">
              <a:defRPr/>
            </a:pPr>
            <a:endParaRPr lang="en-US" sz="2000" dirty="0"/>
          </a:p>
        </p:txBody>
      </p:sp>
      <p:pic>
        <p:nvPicPr>
          <p:cNvPr id="5" name="Picture 1">
            <a:extLst>
              <a:ext uri="{FF2B5EF4-FFF2-40B4-BE49-F238E27FC236}">
                <a16:creationId xmlns:a16="http://schemas.microsoft.com/office/drawing/2014/main" id="{E5F10EF5-B8A3-2545-BB84-67667A3BDB1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3933056"/>
            <a:ext cx="2183904" cy="1637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3798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8">
            <a:extLst>
              <a:ext uri="{FF2B5EF4-FFF2-40B4-BE49-F238E27FC236}">
                <a16:creationId xmlns:a16="http://schemas.microsoft.com/office/drawing/2014/main" id="{0EBF1D76-827B-1244-A334-03B0BA671402}"/>
              </a:ext>
            </a:extLst>
          </p:cNvPr>
          <p:cNvSpPr>
            <a:spLocks noGrp="1" noChangeArrowheads="1"/>
          </p:cNvSpPr>
          <p:nvPr>
            <p:ph type="title"/>
          </p:nvPr>
        </p:nvSpPr>
        <p:spPr>
          <a:xfrm>
            <a:off x="436736" y="404664"/>
            <a:ext cx="8218488" cy="382588"/>
          </a:xfrm>
        </p:spPr>
        <p:txBody>
          <a:bodyPr/>
          <a:lstStyle/>
          <a:p>
            <a:pPr eaLnBrk="1" hangingPunct="1"/>
            <a:br>
              <a:rPr lang="en-GB" altLang="en-US" sz="3600" dirty="0"/>
            </a:br>
            <a:r>
              <a:rPr lang="en-GB" altLang="en-US" sz="2800" dirty="0"/>
              <a:t>Pipe sizes and gradients of pipelines</a:t>
            </a:r>
            <a:br>
              <a:rPr lang="en-GB" altLang="en-US" sz="3600" dirty="0"/>
            </a:br>
            <a:endParaRPr lang="en-US" altLang="en-US" dirty="0"/>
          </a:p>
        </p:txBody>
      </p:sp>
      <p:sp>
        <p:nvSpPr>
          <p:cNvPr id="5123" name="Rectangle 9">
            <a:extLst>
              <a:ext uri="{FF2B5EF4-FFF2-40B4-BE49-F238E27FC236}">
                <a16:creationId xmlns:a16="http://schemas.microsoft.com/office/drawing/2014/main" id="{AA293860-80F1-CA44-BCA3-3110DC5977BC}"/>
              </a:ext>
            </a:extLst>
          </p:cNvPr>
          <p:cNvSpPr>
            <a:spLocks noGrp="1" noChangeArrowheads="1"/>
          </p:cNvSpPr>
          <p:nvPr>
            <p:ph type="body" idx="1"/>
          </p:nvPr>
        </p:nvSpPr>
        <p:spPr>
          <a:xfrm>
            <a:off x="457200" y="1512000"/>
            <a:ext cx="8003232" cy="4248000"/>
          </a:xfrm>
        </p:spPr>
        <p:txBody>
          <a:bodyPr/>
          <a:lstStyle/>
          <a:p>
            <a:pPr marL="0" indent="0" eaLnBrk="1" hangingPunct="1">
              <a:buFontTx/>
              <a:buNone/>
            </a:pPr>
            <a:endParaRPr lang="en-GB" altLang="en-US" sz="1800" dirty="0"/>
          </a:p>
          <a:p>
            <a:pPr marL="0" indent="0" eaLnBrk="1" hangingPunct="1">
              <a:buFontTx/>
              <a:buNone/>
            </a:pPr>
            <a:r>
              <a:rPr lang="en-GB" altLang="en-US" dirty="0"/>
              <a:t>A minimum 100mm diameter pipe is usually adequate for most domestic drain pipelines. </a:t>
            </a:r>
          </a:p>
          <a:p>
            <a:pPr marL="0" indent="0" eaLnBrk="1" hangingPunct="1">
              <a:buFontTx/>
              <a:buNone/>
            </a:pPr>
            <a:r>
              <a:rPr lang="en-GB" altLang="en-US" dirty="0"/>
              <a:t>Up to 20 houses can be connected to a 100mm diameter drain because only one or two houses are likely to discharge waste water at the same time. </a:t>
            </a:r>
          </a:p>
          <a:p>
            <a:pPr marL="0" indent="0" eaLnBrk="1" hangingPunct="1">
              <a:buFontTx/>
              <a:buNone/>
            </a:pPr>
            <a:r>
              <a:rPr lang="en-GB" altLang="en-US" dirty="0"/>
              <a:t>In some housing developments, 150mm diameter drains may be used.</a:t>
            </a:r>
            <a:endParaRPr lang="en-US" altLang="en-US" dirty="0"/>
          </a:p>
        </p:txBody>
      </p:sp>
    </p:spTree>
    <p:extLst>
      <p:ext uri="{BB962C8B-B14F-4D97-AF65-F5344CB8AC3E}">
        <p14:creationId xmlns:p14="http://schemas.microsoft.com/office/powerpoint/2010/main" val="1359776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8">
            <a:extLst>
              <a:ext uri="{FF2B5EF4-FFF2-40B4-BE49-F238E27FC236}">
                <a16:creationId xmlns:a16="http://schemas.microsoft.com/office/drawing/2014/main" id="{32EE2433-BC97-FE46-AC29-489ACE9CC42A}"/>
              </a:ext>
            </a:extLst>
          </p:cNvPr>
          <p:cNvSpPr>
            <a:spLocks noGrp="1" noChangeArrowheads="1"/>
          </p:cNvSpPr>
          <p:nvPr>
            <p:ph type="title"/>
          </p:nvPr>
        </p:nvSpPr>
        <p:spPr/>
        <p:txBody>
          <a:bodyPr/>
          <a:lstStyle/>
          <a:p>
            <a:pPr eaLnBrk="1" hangingPunct="1"/>
            <a:r>
              <a:rPr lang="en-US" altLang="en-US" dirty="0"/>
              <a:t>Gradients</a:t>
            </a:r>
          </a:p>
        </p:txBody>
      </p:sp>
      <p:sp>
        <p:nvSpPr>
          <p:cNvPr id="6147" name="Rectangle 9">
            <a:extLst>
              <a:ext uri="{FF2B5EF4-FFF2-40B4-BE49-F238E27FC236}">
                <a16:creationId xmlns:a16="http://schemas.microsoft.com/office/drawing/2014/main" id="{38E7A89D-517B-DD41-8C29-A508FE662CD5}"/>
              </a:ext>
            </a:extLst>
          </p:cNvPr>
          <p:cNvSpPr>
            <a:spLocks noGrp="1" noChangeArrowheads="1"/>
          </p:cNvSpPr>
          <p:nvPr>
            <p:ph type="body" idx="1"/>
          </p:nvPr>
        </p:nvSpPr>
        <p:spPr/>
        <p:txBody>
          <a:bodyPr/>
          <a:lstStyle/>
          <a:p>
            <a:pPr marL="0" indent="0" eaLnBrk="1" hangingPunct="1">
              <a:buFontTx/>
              <a:buNone/>
            </a:pPr>
            <a:r>
              <a:rPr lang="en-GB" altLang="en-US" dirty="0"/>
              <a:t>The gradient determines the speed of discharge and it is important to ensure that adequate flow occurs in order that the drain remains self-cleansing. The fall of the drain should, where possible, follow the natural contours of the ground in order to reduce excavation work.</a:t>
            </a:r>
          </a:p>
          <a:p>
            <a:pPr marL="0" indent="0" eaLnBrk="1" hangingPunct="1">
              <a:buFontTx/>
              <a:buNone/>
            </a:pPr>
            <a:r>
              <a:rPr lang="en-GB" altLang="en-US" dirty="0"/>
              <a:t>Recommended gradients are as follows:</a:t>
            </a:r>
          </a:p>
          <a:p>
            <a:pPr marL="0" indent="0" algn="ctr" eaLnBrk="1" hangingPunct="1">
              <a:buFontTx/>
              <a:buNone/>
            </a:pPr>
            <a:r>
              <a:rPr lang="en-GB" altLang="en-US" sz="1600" dirty="0"/>
              <a:t>    Diameter (mm)                       Gradient</a:t>
            </a:r>
          </a:p>
          <a:p>
            <a:pPr marL="0" indent="0" algn="ctr" eaLnBrk="1" hangingPunct="1">
              <a:buFontTx/>
              <a:buNone/>
            </a:pPr>
            <a:r>
              <a:rPr lang="en-GB" altLang="en-US" sz="1600" dirty="0"/>
              <a:t>                 100                                    1:40</a:t>
            </a:r>
          </a:p>
          <a:p>
            <a:pPr marL="0" indent="0" algn="ctr" eaLnBrk="1" hangingPunct="1">
              <a:buFontTx/>
              <a:buNone/>
            </a:pPr>
            <a:r>
              <a:rPr lang="en-GB" altLang="en-US" sz="1600" dirty="0"/>
              <a:t>                 150                                    1:60</a:t>
            </a:r>
          </a:p>
          <a:p>
            <a:pPr marL="0" indent="0" algn="ctr" eaLnBrk="1" hangingPunct="1">
              <a:buFontTx/>
              <a:buNone/>
            </a:pPr>
            <a:r>
              <a:rPr lang="en-GB" altLang="en-US" sz="1600" dirty="0"/>
              <a:t>                 225                                    1:90</a:t>
            </a:r>
            <a:endParaRPr lang="en-US" altLang="en-US" sz="1600" dirty="0"/>
          </a:p>
        </p:txBody>
      </p:sp>
    </p:spTree>
    <p:extLst>
      <p:ext uri="{BB962C8B-B14F-4D97-AF65-F5344CB8AC3E}">
        <p14:creationId xmlns:p14="http://schemas.microsoft.com/office/powerpoint/2010/main" val="882811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10DC8629-5F87-D543-986C-6B8CD7F32EEC}"/>
              </a:ext>
            </a:extLst>
          </p:cNvPr>
          <p:cNvSpPr>
            <a:spLocks noGrp="1" noChangeArrowheads="1"/>
          </p:cNvSpPr>
          <p:nvPr>
            <p:ph type="title"/>
          </p:nvPr>
        </p:nvSpPr>
        <p:spPr>
          <a:xfrm>
            <a:off x="457200" y="715412"/>
            <a:ext cx="8218488" cy="382588"/>
          </a:xfrm>
        </p:spPr>
        <p:txBody>
          <a:bodyPr/>
          <a:lstStyle/>
          <a:p>
            <a:pPr eaLnBrk="1" hangingPunct="1"/>
            <a:br>
              <a:rPr lang="en-US" altLang="en-US" dirty="0"/>
            </a:br>
            <a:r>
              <a:rPr lang="en-US" altLang="en-US" dirty="0"/>
              <a:t>Trench formation</a:t>
            </a:r>
            <a:br>
              <a:rPr lang="en-US" altLang="en-US" dirty="0"/>
            </a:br>
            <a:endParaRPr lang="en-US" altLang="en-US" dirty="0"/>
          </a:p>
        </p:txBody>
      </p:sp>
      <p:sp>
        <p:nvSpPr>
          <p:cNvPr id="21507" name="Rectangle 8">
            <a:extLst>
              <a:ext uri="{FF2B5EF4-FFF2-40B4-BE49-F238E27FC236}">
                <a16:creationId xmlns:a16="http://schemas.microsoft.com/office/drawing/2014/main" id="{81807B39-F167-624F-A432-BAA3F593A87F}"/>
              </a:ext>
            </a:extLst>
          </p:cNvPr>
          <p:cNvSpPr>
            <a:spLocks noGrp="1" noChangeArrowheads="1"/>
          </p:cNvSpPr>
          <p:nvPr>
            <p:ph type="body" idx="1"/>
          </p:nvPr>
        </p:nvSpPr>
        <p:spPr>
          <a:xfrm>
            <a:off x="457200" y="1556792"/>
            <a:ext cx="8125326" cy="4203208"/>
          </a:xfrm>
        </p:spPr>
        <p:txBody>
          <a:bodyPr/>
          <a:lstStyle/>
          <a:p>
            <a:pPr marL="0" indent="0" eaLnBrk="1" hangingPunct="1">
              <a:buFontTx/>
              <a:buNone/>
              <a:defRPr/>
            </a:pPr>
            <a:r>
              <a:rPr lang="en-GB" dirty="0"/>
              <a:t>To ensure uniform support along the pipeline, it is essential to remove all hard or soft spots which may cause differential settlement and replace them with tamped, selected backfill.</a:t>
            </a:r>
          </a:p>
          <a:p>
            <a:pPr marL="0" indent="0" eaLnBrk="1" hangingPunct="1">
              <a:buFontTx/>
              <a:buNone/>
              <a:defRPr/>
            </a:pPr>
            <a:r>
              <a:rPr lang="en-GB" dirty="0"/>
              <a:t>The important points to remember when forming and stabilising trenches are:</a:t>
            </a:r>
          </a:p>
          <a:p>
            <a:pPr marL="285750" indent="-285750" eaLnBrk="1" hangingPunct="1">
              <a:buFont typeface="Arial" panose="020B0604020202020204" pitchFamily="34" charset="0"/>
              <a:buChar char="•"/>
              <a:defRPr/>
            </a:pPr>
            <a:r>
              <a:rPr lang="en-GB" dirty="0"/>
              <a:t>the nature of the ground</a:t>
            </a:r>
          </a:p>
          <a:p>
            <a:pPr marL="285750" indent="-285750" eaLnBrk="1" hangingPunct="1">
              <a:buFont typeface="Arial" panose="020B0604020202020204" pitchFamily="34" charset="0"/>
              <a:buChar char="•"/>
              <a:defRPr/>
            </a:pPr>
            <a:r>
              <a:rPr lang="en-GB" dirty="0"/>
              <a:t>the depth of the trench</a:t>
            </a:r>
          </a:p>
          <a:p>
            <a:pPr marL="285750" indent="-285750" eaLnBrk="1" hangingPunct="1">
              <a:buFont typeface="Arial" panose="020B0604020202020204" pitchFamily="34" charset="0"/>
              <a:buChar char="•"/>
              <a:defRPr/>
            </a:pPr>
            <a:r>
              <a:rPr lang="en-GB" dirty="0"/>
              <a:t>the depth of water table and permeability of the soil. </a:t>
            </a:r>
          </a:p>
          <a:p>
            <a:pPr marL="0" indent="0" eaLnBrk="1" hangingPunct="1">
              <a:buFontTx/>
              <a:buNone/>
              <a:defRPr/>
            </a:pPr>
            <a:r>
              <a:rPr lang="en-GB" sz="1400" dirty="0"/>
              <a:t> </a:t>
            </a:r>
            <a:endParaRPr lang="en-US" sz="1400" dirty="0"/>
          </a:p>
        </p:txBody>
      </p:sp>
    </p:spTree>
    <p:extLst>
      <p:ext uri="{BB962C8B-B14F-4D97-AF65-F5344CB8AC3E}">
        <p14:creationId xmlns:p14="http://schemas.microsoft.com/office/powerpoint/2010/main" val="3580202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a:extLst>
              <a:ext uri="{FF2B5EF4-FFF2-40B4-BE49-F238E27FC236}">
                <a16:creationId xmlns:a16="http://schemas.microsoft.com/office/drawing/2014/main" id="{7414BC7D-7F3A-294C-A5B6-7BE1E82E2A33}"/>
              </a:ext>
            </a:extLst>
          </p:cNvPr>
          <p:cNvSpPr>
            <a:spLocks noGrp="1" noChangeArrowheads="1"/>
          </p:cNvSpPr>
          <p:nvPr>
            <p:ph type="title"/>
          </p:nvPr>
        </p:nvSpPr>
        <p:spPr>
          <a:xfrm>
            <a:off x="457200" y="698613"/>
            <a:ext cx="8218488" cy="382588"/>
          </a:xfrm>
        </p:spPr>
        <p:txBody>
          <a:bodyPr/>
          <a:lstStyle/>
          <a:p>
            <a:pPr eaLnBrk="1" hangingPunct="1"/>
            <a:br>
              <a:rPr lang="en-GB" altLang="en-US" dirty="0"/>
            </a:br>
            <a:r>
              <a:rPr lang="en-GB" altLang="en-US" dirty="0"/>
              <a:t>Bedding for pipes</a:t>
            </a:r>
            <a:br>
              <a:rPr lang="en-GB" altLang="en-US" dirty="0"/>
            </a:br>
            <a:endParaRPr lang="en-US" altLang="en-US" dirty="0"/>
          </a:p>
        </p:txBody>
      </p:sp>
      <p:sp>
        <p:nvSpPr>
          <p:cNvPr id="8195" name="Rectangle 7">
            <a:extLst>
              <a:ext uri="{FF2B5EF4-FFF2-40B4-BE49-F238E27FC236}">
                <a16:creationId xmlns:a16="http://schemas.microsoft.com/office/drawing/2014/main" id="{33D238F5-8C43-6548-9815-2BCA166E145F}"/>
              </a:ext>
            </a:extLst>
          </p:cNvPr>
          <p:cNvSpPr>
            <a:spLocks noGrp="1" noChangeArrowheads="1"/>
          </p:cNvSpPr>
          <p:nvPr>
            <p:ph type="body" idx="1"/>
          </p:nvPr>
        </p:nvSpPr>
        <p:spPr/>
        <p:txBody>
          <a:bodyPr/>
          <a:lstStyle/>
          <a:p>
            <a:pPr marL="0" indent="0" eaLnBrk="1" hangingPunct="1">
              <a:buFontTx/>
              <a:buNone/>
            </a:pPr>
            <a:endParaRPr lang="en-GB" altLang="en-US" sz="2400" dirty="0"/>
          </a:p>
          <a:p>
            <a:pPr marL="0" indent="0" eaLnBrk="1" hangingPunct="1">
              <a:buFontTx/>
              <a:buNone/>
            </a:pPr>
            <a:r>
              <a:rPr lang="en-GB" altLang="en-US" dirty="0"/>
              <a:t>Flexible pipes should be laid in a granular material which must be firmly and evenly compacted to support the pipeline all around. </a:t>
            </a:r>
          </a:p>
          <a:p>
            <a:pPr marL="0" indent="0" eaLnBrk="1" hangingPunct="1">
              <a:buFontTx/>
              <a:buNone/>
            </a:pPr>
            <a:r>
              <a:rPr lang="en-GB" altLang="en-US" dirty="0"/>
              <a:t>Laying flexible pipes directly on the trench bottom is not recommended because of the difficulty in getting a uniform support for the pipeline.</a:t>
            </a:r>
          </a:p>
          <a:p>
            <a:pPr marL="0" indent="0" eaLnBrk="1" hangingPunct="1">
              <a:buFontTx/>
              <a:buNone/>
            </a:pPr>
            <a:r>
              <a:rPr lang="en-GB" altLang="en-US" dirty="0"/>
              <a:t>Ideally, granular material sized 5 to 10mm should be used as it requires very little tamping.</a:t>
            </a:r>
          </a:p>
        </p:txBody>
      </p:sp>
    </p:spTree>
    <p:extLst>
      <p:ext uri="{BB962C8B-B14F-4D97-AF65-F5344CB8AC3E}">
        <p14:creationId xmlns:p14="http://schemas.microsoft.com/office/powerpoint/2010/main" val="243294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8">
            <a:extLst>
              <a:ext uri="{FF2B5EF4-FFF2-40B4-BE49-F238E27FC236}">
                <a16:creationId xmlns:a16="http://schemas.microsoft.com/office/drawing/2014/main" id="{111CEA16-30D8-7248-BC4A-FA7771B8019F}"/>
              </a:ext>
            </a:extLst>
          </p:cNvPr>
          <p:cNvSpPr>
            <a:spLocks noGrp="1" noChangeArrowheads="1"/>
          </p:cNvSpPr>
          <p:nvPr>
            <p:ph type="title"/>
          </p:nvPr>
        </p:nvSpPr>
        <p:spPr>
          <a:xfrm>
            <a:off x="457200" y="620688"/>
            <a:ext cx="8218488" cy="382588"/>
          </a:xfrm>
        </p:spPr>
        <p:txBody>
          <a:bodyPr/>
          <a:lstStyle/>
          <a:p>
            <a:pPr eaLnBrk="1" hangingPunct="1"/>
            <a:br>
              <a:rPr lang="en-GB" altLang="en-US" dirty="0"/>
            </a:br>
            <a:r>
              <a:rPr lang="en-GB" altLang="en-US" dirty="0"/>
              <a:t>Granular bedding</a:t>
            </a:r>
            <a:br>
              <a:rPr lang="en-GB" altLang="en-US" dirty="0"/>
            </a:br>
            <a:endParaRPr lang="en-US" altLang="en-US" dirty="0"/>
          </a:p>
        </p:txBody>
      </p:sp>
      <p:sp>
        <p:nvSpPr>
          <p:cNvPr id="9219" name="Rectangle 9">
            <a:extLst>
              <a:ext uri="{FF2B5EF4-FFF2-40B4-BE49-F238E27FC236}">
                <a16:creationId xmlns:a16="http://schemas.microsoft.com/office/drawing/2014/main" id="{613D6D1C-2231-0040-8E92-0EC25061BC5F}"/>
              </a:ext>
            </a:extLst>
          </p:cNvPr>
          <p:cNvSpPr>
            <a:spLocks noGrp="1" noChangeArrowheads="1"/>
          </p:cNvSpPr>
          <p:nvPr>
            <p:ph type="body" idx="1"/>
          </p:nvPr>
        </p:nvSpPr>
        <p:spPr>
          <a:xfrm>
            <a:off x="468310" y="1556792"/>
            <a:ext cx="8218489" cy="4203208"/>
          </a:xfrm>
        </p:spPr>
        <p:txBody>
          <a:bodyPr/>
          <a:lstStyle/>
          <a:p>
            <a:pPr marL="0" indent="0" eaLnBrk="1" hangingPunct="1">
              <a:buFontTx/>
              <a:buNone/>
            </a:pPr>
            <a:r>
              <a:rPr lang="en-GB" altLang="en-US" dirty="0"/>
              <a:t>The most suitable material for granular bedding is ‘nominal single size material’ to BS 882, the maximum size being related to the pipe diameter as follows:</a:t>
            </a:r>
          </a:p>
          <a:p>
            <a:pPr marL="0" indent="0" eaLnBrk="1" hangingPunct="1">
              <a:buFontTx/>
              <a:buNone/>
            </a:pPr>
            <a:endParaRPr lang="en-GB" altLang="en-US" sz="1800" dirty="0"/>
          </a:p>
          <a:p>
            <a:pPr marL="0" indent="0" eaLnBrk="1" hangingPunct="1">
              <a:buFontTx/>
              <a:buNone/>
            </a:pPr>
            <a:r>
              <a:rPr lang="en-GB" altLang="en-US" dirty="0"/>
              <a:t>100mm diameter pipes    -   10mm nominal size aggregate</a:t>
            </a:r>
          </a:p>
          <a:p>
            <a:pPr marL="0" indent="0" eaLnBrk="1" hangingPunct="1">
              <a:buFontTx/>
              <a:buNone/>
            </a:pPr>
            <a:r>
              <a:rPr lang="en-GB" altLang="en-US" dirty="0"/>
              <a:t>150mm diameter pipes    -   10 to 14mm nominal size</a:t>
            </a:r>
          </a:p>
          <a:p>
            <a:pPr marL="0" indent="0" eaLnBrk="1" hangingPunct="1">
              <a:buFontTx/>
              <a:buNone/>
            </a:pPr>
            <a:r>
              <a:rPr lang="en-GB" altLang="en-US" dirty="0"/>
              <a:t>225mm diameter pipes    -   10, 14 or 20mm nominal size</a:t>
            </a:r>
            <a:endParaRPr lang="en-US" altLang="en-US" dirty="0"/>
          </a:p>
        </p:txBody>
      </p:sp>
    </p:spTree>
    <p:extLst>
      <p:ext uri="{BB962C8B-B14F-4D97-AF65-F5344CB8AC3E}">
        <p14:creationId xmlns:p14="http://schemas.microsoft.com/office/powerpoint/2010/main" val="1408934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55C23989-31A3-EB4D-A652-846B72824B81}"/>
              </a:ext>
            </a:extLst>
          </p:cNvPr>
          <p:cNvSpPr>
            <a:spLocks noGrp="1" noChangeArrowheads="1"/>
          </p:cNvSpPr>
          <p:nvPr>
            <p:ph type="title"/>
          </p:nvPr>
        </p:nvSpPr>
        <p:spPr>
          <a:xfrm>
            <a:off x="439649" y="260648"/>
            <a:ext cx="8218488" cy="382588"/>
          </a:xfrm>
        </p:spPr>
        <p:txBody>
          <a:bodyPr/>
          <a:lstStyle/>
          <a:p>
            <a:pPr eaLnBrk="1" hangingPunct="1"/>
            <a:br>
              <a:rPr lang="en-US" altLang="en-US" dirty="0"/>
            </a:br>
            <a:br>
              <a:rPr lang="en-US" altLang="en-US" dirty="0"/>
            </a:br>
            <a:r>
              <a:rPr lang="en-US" altLang="en-US" dirty="0"/>
              <a:t>Placing the bedding material</a:t>
            </a:r>
            <a:br>
              <a:rPr lang="en-US" altLang="en-US" dirty="0"/>
            </a:br>
            <a:br>
              <a:rPr lang="en-US" altLang="en-US" dirty="0"/>
            </a:br>
            <a:endParaRPr lang="en-US" altLang="en-US" dirty="0"/>
          </a:p>
        </p:txBody>
      </p:sp>
      <p:sp>
        <p:nvSpPr>
          <p:cNvPr id="10243" name="Rectangle 8">
            <a:extLst>
              <a:ext uri="{FF2B5EF4-FFF2-40B4-BE49-F238E27FC236}">
                <a16:creationId xmlns:a16="http://schemas.microsoft.com/office/drawing/2014/main" id="{B3B370A0-221F-DE4B-A0A0-A2DD027034C7}"/>
              </a:ext>
            </a:extLst>
          </p:cNvPr>
          <p:cNvSpPr>
            <a:spLocks noGrp="1" noChangeArrowheads="1"/>
          </p:cNvSpPr>
          <p:nvPr>
            <p:ph type="body" idx="1"/>
          </p:nvPr>
        </p:nvSpPr>
        <p:spPr/>
        <p:txBody>
          <a:bodyPr/>
          <a:lstStyle/>
          <a:p>
            <a:pPr marL="0" indent="0" eaLnBrk="1" hangingPunct="1">
              <a:buFontTx/>
              <a:buNone/>
            </a:pPr>
            <a:r>
              <a:rPr lang="en-GB" altLang="en-US" sz="1800" dirty="0"/>
              <a:t>(a) Check from established levels that the correct thickness of bedding can be laid. If not, the trench bottom must be trimmed.</a:t>
            </a:r>
          </a:p>
          <a:p>
            <a:pPr marL="0" indent="0" eaLnBrk="1" hangingPunct="1">
              <a:buFontTx/>
              <a:buNone/>
            </a:pPr>
            <a:r>
              <a:rPr lang="en-GB" altLang="en-US" sz="1800" dirty="0"/>
              <a:t>(b) Place bedding material in trench and spread to correct level.</a:t>
            </a:r>
          </a:p>
          <a:p>
            <a:pPr eaLnBrk="1" hangingPunct="1"/>
            <a:r>
              <a:rPr lang="en-GB" altLang="en-US" sz="2400" b="1" dirty="0">
                <a:solidFill>
                  <a:srgbClr val="0077E3"/>
                </a:solidFill>
              </a:rPr>
              <a:t>Pipe selection and handling</a:t>
            </a:r>
            <a:endParaRPr lang="en-US" altLang="en-US" sz="2400" dirty="0"/>
          </a:p>
        </p:txBody>
      </p:sp>
      <p:sp>
        <p:nvSpPr>
          <p:cNvPr id="2" name="Rectangle 1">
            <a:extLst>
              <a:ext uri="{FF2B5EF4-FFF2-40B4-BE49-F238E27FC236}">
                <a16:creationId xmlns:a16="http://schemas.microsoft.com/office/drawing/2014/main" id="{0CEF4DDA-1F86-E742-BCB5-BD49F22F093C}"/>
              </a:ext>
            </a:extLst>
          </p:cNvPr>
          <p:cNvSpPr/>
          <p:nvPr/>
        </p:nvSpPr>
        <p:spPr>
          <a:xfrm>
            <a:off x="439649" y="3429000"/>
            <a:ext cx="8247151" cy="1754326"/>
          </a:xfrm>
          <a:prstGeom prst="rect">
            <a:avLst/>
          </a:prstGeom>
        </p:spPr>
        <p:txBody>
          <a:bodyPr wrap="square">
            <a:spAutoFit/>
          </a:bodyPr>
          <a:lstStyle/>
          <a:p>
            <a:pPr marL="342900" indent="-342900" eaLnBrk="1" hangingPunct="1">
              <a:buFontTx/>
              <a:buAutoNum type="alphaLcParenBoth"/>
            </a:pPr>
            <a:r>
              <a:rPr lang="en-GB" altLang="en-US" sz="1800" dirty="0"/>
              <a:t>Check that the correct size and type of pipe is available and inspect for defects, i.e. chips, cracks, damage to joints, etc. Reject where necessary.</a:t>
            </a:r>
          </a:p>
          <a:p>
            <a:pPr marL="342900" indent="-342900" eaLnBrk="1" hangingPunct="1">
              <a:buFontTx/>
              <a:buAutoNum type="alphaLcParenBoth"/>
            </a:pPr>
            <a:endParaRPr lang="en-GB" altLang="en-US" sz="1800" dirty="0"/>
          </a:p>
          <a:p>
            <a:pPr marL="0" indent="0" eaLnBrk="1" hangingPunct="1">
              <a:buFontTx/>
              <a:buNone/>
            </a:pPr>
            <a:r>
              <a:rPr lang="en-GB" altLang="en-US" sz="1800" dirty="0"/>
              <a:t>(b) Place pipes ready for laying alongside the trench at 45⁰ to the edge.</a:t>
            </a:r>
          </a:p>
          <a:p>
            <a:pPr marL="0" indent="0" eaLnBrk="1" hangingPunct="1">
              <a:buFontTx/>
              <a:buNone/>
            </a:pPr>
            <a:endParaRPr lang="en-GB" altLang="en-US" sz="1800" dirty="0"/>
          </a:p>
          <a:p>
            <a:pPr marL="0" indent="0" eaLnBrk="1" hangingPunct="1">
              <a:buFontTx/>
              <a:buNone/>
            </a:pPr>
            <a:r>
              <a:rPr lang="en-GB" altLang="en-US" sz="1800" dirty="0"/>
              <a:t>(c) Lower larger pipes onto bedding material using a sling.</a:t>
            </a:r>
            <a:endParaRPr lang="en-US" altLang="en-US" sz="1800" dirty="0"/>
          </a:p>
        </p:txBody>
      </p:sp>
    </p:spTree>
    <p:extLst>
      <p:ext uri="{BB962C8B-B14F-4D97-AF65-F5344CB8AC3E}">
        <p14:creationId xmlns:p14="http://schemas.microsoft.com/office/powerpoint/2010/main" val="2716178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E489C7E7-72AD-174F-BF00-3F74AC4AE416}"/>
              </a:ext>
            </a:extLst>
          </p:cNvPr>
          <p:cNvSpPr>
            <a:spLocks noGrp="1" noChangeArrowheads="1"/>
          </p:cNvSpPr>
          <p:nvPr>
            <p:ph type="title"/>
          </p:nvPr>
        </p:nvSpPr>
        <p:spPr>
          <a:xfrm>
            <a:off x="433823" y="620688"/>
            <a:ext cx="8218488" cy="382588"/>
          </a:xfrm>
        </p:spPr>
        <p:txBody>
          <a:bodyPr/>
          <a:lstStyle/>
          <a:p>
            <a:pPr eaLnBrk="1" hangingPunct="1"/>
            <a:br>
              <a:rPr lang="en-GB" altLang="en-US" dirty="0"/>
            </a:br>
            <a:r>
              <a:rPr lang="en-GB" altLang="en-US" dirty="0"/>
              <a:t>Laying</a:t>
            </a:r>
            <a:br>
              <a:rPr lang="en-GB" altLang="en-US" dirty="0"/>
            </a:br>
            <a:endParaRPr lang="en-US" altLang="en-US" dirty="0"/>
          </a:p>
        </p:txBody>
      </p:sp>
      <p:sp>
        <p:nvSpPr>
          <p:cNvPr id="6147" name="Rectangle 3">
            <a:extLst>
              <a:ext uri="{FF2B5EF4-FFF2-40B4-BE49-F238E27FC236}">
                <a16:creationId xmlns:a16="http://schemas.microsoft.com/office/drawing/2014/main" id="{78952686-FD34-7D4A-8052-837B167BDB7B}"/>
              </a:ext>
            </a:extLst>
          </p:cNvPr>
          <p:cNvSpPr>
            <a:spLocks noGrp="1" noChangeArrowheads="1"/>
          </p:cNvSpPr>
          <p:nvPr>
            <p:ph type="body" idx="1"/>
          </p:nvPr>
        </p:nvSpPr>
        <p:spPr>
          <a:xfrm>
            <a:off x="457200" y="1003276"/>
            <a:ext cx="8195111" cy="4756724"/>
          </a:xfrm>
        </p:spPr>
        <p:txBody>
          <a:bodyPr/>
          <a:lstStyle/>
          <a:p>
            <a:pPr marL="457200" indent="-457200" eaLnBrk="1" hangingPunct="1">
              <a:buFontTx/>
              <a:buAutoNum type="alphaLcParenBoth"/>
              <a:defRPr/>
            </a:pPr>
            <a:endParaRPr lang="en-GB" sz="2400" dirty="0"/>
          </a:p>
          <a:p>
            <a:pPr marL="457200" indent="-457200" eaLnBrk="1" hangingPunct="1">
              <a:buFontTx/>
              <a:buAutoNum type="alphaLcParenBoth"/>
              <a:defRPr/>
            </a:pPr>
            <a:r>
              <a:rPr lang="en-GB" sz="1800" dirty="0"/>
              <a:t>Clean pipe ends.</a:t>
            </a:r>
          </a:p>
          <a:p>
            <a:pPr eaLnBrk="1" hangingPunct="1"/>
            <a:r>
              <a:rPr lang="en-GB" sz="1800" dirty="0"/>
              <a:t>(b) Lay the pipe to line and level working uphill. If spigot and socket pipes are being used, they should be laid with the socket uphill. When laying pipes, cut holes to accommodate the socket or joint into the trench bottom or bedding, so that the pipes will lie with the length of the pipe barrel supported by the ground.</a:t>
            </a:r>
            <a:r>
              <a:rPr lang="en-GB" altLang="en-US" sz="1800" dirty="0"/>
              <a:t> </a:t>
            </a:r>
          </a:p>
          <a:p>
            <a:pPr eaLnBrk="1" hangingPunct="1"/>
            <a:r>
              <a:rPr lang="en-GB" altLang="en-US" sz="1800" dirty="0"/>
              <a:t>(c) Check that the highest point of the pipe is 1</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GB" altLang="en-US" sz="1800" dirty="0"/>
              <a:t>3 mm below the line for the centre line method, or that the laser beam is correct for line and level.</a:t>
            </a:r>
          </a:p>
          <a:p>
            <a:pPr eaLnBrk="1" hangingPunct="1"/>
            <a:r>
              <a:rPr lang="en-GB" altLang="en-US" sz="1800" dirty="0"/>
              <a:t>(d) Lay subsequent pipes and form joints.</a:t>
            </a:r>
          </a:p>
          <a:p>
            <a:pPr eaLnBrk="1" hangingPunct="1"/>
            <a:r>
              <a:rPr lang="en-GB" altLang="en-US" sz="1800" dirty="0"/>
              <a:t>(e) Check the complete pipe line for line and level and, if used, remove line </a:t>
            </a:r>
            <a:br>
              <a:rPr lang="en-GB" altLang="en-US" sz="1800" dirty="0"/>
            </a:br>
            <a:r>
              <a:rPr lang="en-GB" altLang="en-US" sz="1800" dirty="0"/>
              <a:t>and pins.</a:t>
            </a:r>
            <a:endParaRPr lang="en-US" altLang="en-US" sz="1800" dirty="0"/>
          </a:p>
          <a:p>
            <a:pPr marL="0" indent="0" eaLnBrk="1" hangingPunct="1">
              <a:buFontTx/>
              <a:buNone/>
              <a:defRPr/>
            </a:pPr>
            <a:endParaRPr lang="en-GB" sz="1800" dirty="0"/>
          </a:p>
        </p:txBody>
      </p:sp>
    </p:spTree>
    <p:extLst>
      <p:ext uri="{BB962C8B-B14F-4D97-AF65-F5344CB8AC3E}">
        <p14:creationId xmlns:p14="http://schemas.microsoft.com/office/powerpoint/2010/main" val="33243896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07638E5B-D7A6-7E4E-BEE2-B4ED3FCF5840}"/>
              </a:ext>
            </a:extLst>
          </p:cNvPr>
          <p:cNvSpPr>
            <a:spLocks noGrp="1" noChangeArrowheads="1"/>
          </p:cNvSpPr>
          <p:nvPr>
            <p:ph type="title"/>
          </p:nvPr>
        </p:nvSpPr>
        <p:spPr>
          <a:xfrm>
            <a:off x="457200" y="620688"/>
            <a:ext cx="8218488" cy="382588"/>
          </a:xfrm>
        </p:spPr>
        <p:txBody>
          <a:bodyPr/>
          <a:lstStyle/>
          <a:p>
            <a:pPr eaLnBrk="1" hangingPunct="1"/>
            <a:br>
              <a:rPr lang="en-GB" altLang="en-US" dirty="0"/>
            </a:br>
            <a:r>
              <a:rPr lang="en-GB" altLang="en-US" dirty="0"/>
              <a:t>Backfilling</a:t>
            </a:r>
            <a:br>
              <a:rPr lang="en-GB" altLang="en-US" dirty="0"/>
            </a:br>
            <a:endParaRPr lang="en-US" altLang="en-US" dirty="0"/>
          </a:p>
        </p:txBody>
      </p:sp>
      <p:sp>
        <p:nvSpPr>
          <p:cNvPr id="14339" name="Rectangle 6">
            <a:extLst>
              <a:ext uri="{FF2B5EF4-FFF2-40B4-BE49-F238E27FC236}">
                <a16:creationId xmlns:a16="http://schemas.microsoft.com/office/drawing/2014/main" id="{BA27F680-62D2-7E43-893B-F7429397DEB5}"/>
              </a:ext>
            </a:extLst>
          </p:cNvPr>
          <p:cNvSpPr>
            <a:spLocks noGrp="1" noChangeArrowheads="1"/>
          </p:cNvSpPr>
          <p:nvPr>
            <p:ph type="body" idx="1"/>
          </p:nvPr>
        </p:nvSpPr>
        <p:spPr/>
        <p:txBody>
          <a:bodyPr/>
          <a:lstStyle/>
          <a:p>
            <a:pPr marL="0" indent="0" eaLnBrk="1" hangingPunct="1">
              <a:buFontTx/>
              <a:buNone/>
            </a:pPr>
            <a:r>
              <a:rPr lang="en-GB" altLang="en-US" sz="1800" dirty="0"/>
              <a:t>(a) Supervisor to give permission prior to backfilling.</a:t>
            </a:r>
          </a:p>
          <a:p>
            <a:pPr marL="0" indent="0" eaLnBrk="1" hangingPunct="1">
              <a:buFontTx/>
              <a:buNone/>
            </a:pPr>
            <a:r>
              <a:rPr lang="en-GB" altLang="en-US" sz="1800" dirty="0"/>
              <a:t>(b) This backfill should be carefully compacted, to avoid disturbance of the pipes, and to a depth of 300mm above the barrel of the pipes.</a:t>
            </a:r>
          </a:p>
          <a:p>
            <a:pPr marL="0" indent="0" eaLnBrk="1" hangingPunct="1">
              <a:buFontTx/>
              <a:buNone/>
            </a:pPr>
            <a:r>
              <a:rPr lang="en-GB" altLang="en-US" sz="1800" dirty="0"/>
              <a:t>(c) Thereafter, backfill should continue, layers of about 150mm being compacted successively until the backfill is completed.</a:t>
            </a:r>
          </a:p>
          <a:p>
            <a:pPr eaLnBrk="1" hangingPunct="1"/>
            <a:r>
              <a:rPr lang="en-GB" altLang="en-US" sz="1800" dirty="0"/>
              <a:t>(d) If turf was removed prior to excavating then re-lay on a bed of about 100mm of topsoil which is only lightly compacted. </a:t>
            </a:r>
          </a:p>
          <a:p>
            <a:pPr eaLnBrk="1" hangingPunct="1"/>
            <a:r>
              <a:rPr lang="en-GB" altLang="en-US" sz="1800" dirty="0"/>
              <a:t>(The construction of manholes has been left out at this stage but would normally proceed at the same time as the drain laying.)  All surplus materials and equipment are then removed and the site left clean and tidy.</a:t>
            </a:r>
            <a:endParaRPr lang="en-US" altLang="en-US" sz="1800" dirty="0"/>
          </a:p>
          <a:p>
            <a:pPr marL="0" indent="0" eaLnBrk="1" hangingPunct="1">
              <a:buFontTx/>
              <a:buNone/>
            </a:pPr>
            <a:endParaRPr lang="en-US" altLang="en-US" sz="2400" dirty="0"/>
          </a:p>
        </p:txBody>
      </p:sp>
    </p:spTree>
    <p:extLst>
      <p:ext uri="{BB962C8B-B14F-4D97-AF65-F5344CB8AC3E}">
        <p14:creationId xmlns:p14="http://schemas.microsoft.com/office/powerpoint/2010/main" val="16748274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3445</TotalTime>
  <Words>1493</Words>
  <Application>Microsoft Office PowerPoint</Application>
  <PresentationFormat>On-screen Show (4:3)</PresentationFormat>
  <Paragraphs>104</Paragraphs>
  <Slides>19</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Lucida Grande</vt:lpstr>
      <vt:lpstr>Times New Roman</vt:lpstr>
      <vt:lpstr>Default Design</vt:lpstr>
      <vt:lpstr>PowerPoint 7: Drainage laying and testing </vt:lpstr>
      <vt:lpstr> Pipe sizes and gradients of pipelines </vt:lpstr>
      <vt:lpstr>Gradients</vt:lpstr>
      <vt:lpstr> Trench formation </vt:lpstr>
      <vt:lpstr> Bedding for pipes </vt:lpstr>
      <vt:lpstr> Granular bedding </vt:lpstr>
      <vt:lpstr>  Placing the bedding material  </vt:lpstr>
      <vt:lpstr> Laying </vt:lpstr>
      <vt:lpstr> Backfilling </vt:lpstr>
      <vt:lpstr> Inspection and testing </vt:lpstr>
      <vt:lpstr>First stage inspection and testing</vt:lpstr>
      <vt:lpstr> Final testing </vt:lpstr>
      <vt:lpstr> Final testing </vt:lpstr>
      <vt:lpstr>Water test </vt:lpstr>
      <vt:lpstr>Water test (continued) </vt:lpstr>
      <vt:lpstr>Air test</vt:lpstr>
      <vt:lpstr>Air test</vt:lpstr>
      <vt:lpstr>Air test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148</cp:revision>
  <dcterms:created xsi:type="dcterms:W3CDTF">2013-05-28T00:38:54Z</dcterms:created>
  <dcterms:modified xsi:type="dcterms:W3CDTF">2021-03-04T13:38:06Z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