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38" r:id="rId6"/>
    <p:sldId id="257" r:id="rId7"/>
    <p:sldId id="258" r:id="rId8"/>
    <p:sldId id="265" r:id="rId9"/>
    <p:sldId id="339" r:id="rId10"/>
    <p:sldId id="267" r:id="rId11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DC606A-75DF-CF44-A96A-A4EEDD158A1E}" v="447" dt="2020-08-21T17:28:46.0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549"/>
    <p:restoredTop sz="93172" autoAdjust="0"/>
  </p:normalViewPr>
  <p:slideViewPr>
    <p:cSldViewPr showGuides="1">
      <p:cViewPr varScale="1">
        <p:scale>
          <a:sx n="57" d="100"/>
          <a:sy n="57" d="100"/>
        </p:scale>
        <p:origin x="113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3/4/2021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185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FFC2-E1B0-FB40-AA6C-393FC83423C2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02388-AFFA-974F-9A1C-2A36539C9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805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FFC2-E1B0-FB40-AA6C-393FC83423C2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02388-AFFA-974F-9A1C-2A36539C9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953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Unit 112: Construction operations and civil engineering operations</a:t>
            </a:r>
            <a:r>
              <a:rPr lang="en-GB" sz="2400" b="1" dirty="0"/>
              <a:t>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35133" y="3280013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17: Linear calculations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\\cgli\user\Home\prodev\laurenh\Downloads\shutterstock_133357625.jpg">
            <a:extLst>
              <a:ext uri="{FF2B5EF4-FFF2-40B4-BE49-F238E27FC236}">
                <a16:creationId xmlns:a16="http://schemas.microsoft.com/office/drawing/2014/main" id="{90854FFB-8869-467E-9D67-DE49F5FEB2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9" t="6131" b="11634"/>
          <a:stretch/>
        </p:blipFill>
        <p:spPr bwMode="auto">
          <a:xfrm>
            <a:off x="3444366" y="4347639"/>
            <a:ext cx="2232248" cy="140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4377"/>
            <a:ext cx="8218090" cy="995985"/>
          </a:xfrm>
        </p:spPr>
        <p:txBody>
          <a:bodyPr/>
          <a:lstStyle/>
          <a:p>
            <a:pPr lvl="0"/>
            <a:r>
              <a:rPr lang="en-GB" dirty="0"/>
              <a:t>Many construction workers shy away from carrying out calculations of quantities, but it is an important part of the job.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18B5A2D-4711-4149-9326-4940BC51D941}"/>
              </a:ext>
            </a:extLst>
          </p:cNvPr>
          <p:cNvSpPr txBox="1">
            <a:spLocks/>
          </p:cNvSpPr>
          <p:nvPr/>
        </p:nvSpPr>
        <p:spPr bwMode="auto">
          <a:xfrm>
            <a:off x="445691" y="2488725"/>
            <a:ext cx="8229599" cy="2596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/>
            <a:r>
              <a:rPr lang="en-GB" dirty="0"/>
              <a:t>Failing to calculate the correct amount of materials needed for a task could lead to running out of materials before completion. </a:t>
            </a:r>
          </a:p>
          <a:p>
            <a:pPr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dirty="0"/>
          </a:p>
          <a:p>
            <a:pPr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dirty="0"/>
              <a:t>Calculating quantities of materials accurately is important since mistakes can lead to unnecessary expense and inefficiency.</a:t>
            </a:r>
          </a:p>
          <a:p>
            <a:pPr lvl="0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dirty="0"/>
          </a:p>
          <a:p>
            <a:endParaRPr lang="en-US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879835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>
          <a:xfrm>
            <a:off x="549275" y="931723"/>
            <a:ext cx="8042276" cy="1336956"/>
          </a:xfrm>
        </p:spPr>
        <p:txBody>
          <a:bodyPr/>
          <a:lstStyle/>
          <a:p>
            <a:r>
              <a:rPr lang="en-GB" dirty="0"/>
              <a:t>Working out quantities</a:t>
            </a:r>
          </a:p>
        </p:txBody>
      </p:sp>
      <p:sp>
        <p:nvSpPr>
          <p:cNvPr id="7373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549274" y="1600201"/>
            <a:ext cx="7911157" cy="4343400"/>
          </a:xfrm>
        </p:spPr>
        <p:txBody>
          <a:bodyPr/>
          <a:lstStyle/>
          <a:p>
            <a:r>
              <a:rPr lang="en-GB" dirty="0"/>
              <a:t>Within construction and civil engineering we use a variety of construction materials. </a:t>
            </a:r>
          </a:p>
          <a:p>
            <a:r>
              <a:rPr lang="en-GB" dirty="0"/>
              <a:t>We calculate the different materials in different ways and formulas.</a:t>
            </a:r>
          </a:p>
          <a:p>
            <a:r>
              <a:rPr lang="en-GB" dirty="0"/>
              <a:t>This session we are going to look at linear calculations which are used to calculate kerbs and edgings.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715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Quantities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GB" b="1" dirty="0"/>
          </a:p>
          <a:p>
            <a:pPr>
              <a:lnSpc>
                <a:spcPct val="90000"/>
              </a:lnSpc>
            </a:pPr>
            <a:r>
              <a:rPr lang="en-GB" b="1" dirty="0"/>
              <a:t>Linear metres </a:t>
            </a:r>
            <a:r>
              <a:rPr lang="en-GB" dirty="0"/>
              <a:t>= Divide the total length by the unit length </a:t>
            </a:r>
          </a:p>
          <a:p>
            <a:pPr>
              <a:lnSpc>
                <a:spcPct val="90000"/>
              </a:lnSpc>
            </a:pPr>
            <a:r>
              <a:rPr lang="en-GB" dirty="0"/>
              <a:t>For example: </a:t>
            </a:r>
          </a:p>
          <a:p>
            <a:pPr>
              <a:lnSpc>
                <a:spcPct val="90000"/>
              </a:lnSpc>
            </a:pPr>
            <a:r>
              <a:rPr lang="en-GB" dirty="0"/>
              <a:t>A kerb line measures 150m long, how many kerbs are needed?</a:t>
            </a:r>
          </a:p>
          <a:p>
            <a:pPr>
              <a:lnSpc>
                <a:spcPct val="90000"/>
              </a:lnSpc>
            </a:pPr>
            <a:r>
              <a:rPr lang="en-GB" dirty="0"/>
              <a:t>1 kerb is 0.915m long (915mm)</a:t>
            </a:r>
          </a:p>
          <a:p>
            <a:pPr>
              <a:lnSpc>
                <a:spcPct val="90000"/>
              </a:lnSpc>
            </a:pPr>
            <a:r>
              <a:rPr lang="en-GB" dirty="0"/>
              <a:t>The job is 150m long </a:t>
            </a:r>
          </a:p>
          <a:p>
            <a:pPr>
              <a:lnSpc>
                <a:spcPct val="90000"/>
              </a:lnSpc>
            </a:pPr>
            <a:r>
              <a:rPr lang="en-GB" dirty="0"/>
              <a:t>150 divided by 0.915 = 163.9 </a:t>
            </a:r>
          </a:p>
          <a:p>
            <a:pPr>
              <a:lnSpc>
                <a:spcPct val="90000"/>
              </a:lnSpc>
            </a:pPr>
            <a:r>
              <a:rPr lang="en-GB" dirty="0"/>
              <a:t>You need 164 kerbs. </a:t>
            </a:r>
          </a:p>
        </p:txBody>
      </p:sp>
    </p:spTree>
    <p:extLst>
      <p:ext uri="{BB962C8B-B14F-4D97-AF65-F5344CB8AC3E}">
        <p14:creationId xmlns:p14="http://schemas.microsoft.com/office/powerpoint/2010/main" val="374702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try these!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120m long </a:t>
            </a:r>
          </a:p>
          <a:p>
            <a:r>
              <a:rPr lang="en-US" dirty="0"/>
              <a:t>15m long </a:t>
            </a:r>
          </a:p>
          <a:p>
            <a:r>
              <a:rPr lang="en-US" dirty="0"/>
              <a:t>28m long </a:t>
            </a:r>
          </a:p>
          <a:p>
            <a:r>
              <a:rPr lang="en-US" dirty="0"/>
              <a:t>450m long </a:t>
            </a:r>
          </a:p>
        </p:txBody>
      </p:sp>
    </p:spTree>
    <p:extLst>
      <p:ext uri="{BB962C8B-B14F-4D97-AF65-F5344CB8AC3E}">
        <p14:creationId xmlns:p14="http://schemas.microsoft.com/office/powerpoint/2010/main" val="1183672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makes permanent!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Complete the activities on the worksheet provided. </a:t>
            </a:r>
          </a:p>
        </p:txBody>
      </p:sp>
    </p:spTree>
    <p:extLst>
      <p:ext uri="{BB962C8B-B14F-4D97-AF65-F5344CB8AC3E}">
        <p14:creationId xmlns:p14="http://schemas.microsoft.com/office/powerpoint/2010/main" val="3696059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1031</TotalTime>
  <Words>204</Words>
  <Application>Microsoft Office PowerPoint</Application>
  <PresentationFormat>On-screen Show (4:3)</PresentationFormat>
  <Paragraphs>36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Lucida Grande</vt:lpstr>
      <vt:lpstr>Times New Roman</vt:lpstr>
      <vt:lpstr>Default Design</vt:lpstr>
      <vt:lpstr>PowerPoint 17: Linear calculations</vt:lpstr>
      <vt:lpstr>Calculations</vt:lpstr>
      <vt:lpstr>Working out quantities</vt:lpstr>
      <vt:lpstr>Quantities</vt:lpstr>
      <vt:lpstr>Now try these! </vt:lpstr>
      <vt:lpstr>Practice makes permanent!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Linda Mellor</cp:lastModifiedBy>
  <cp:revision>125</cp:revision>
  <dcterms:created xsi:type="dcterms:W3CDTF">2013-05-28T00:38:54Z</dcterms:created>
  <dcterms:modified xsi:type="dcterms:W3CDTF">2021-03-04T13:43:17Z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