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3"/>
  </p:notesMasterIdLst>
  <p:handoutMasterIdLst>
    <p:handoutMasterId r:id="rId24"/>
  </p:handoutMasterIdLst>
  <p:sldIdLst>
    <p:sldId id="256" r:id="rId5"/>
    <p:sldId id="343" r:id="rId6"/>
    <p:sldId id="344" r:id="rId7"/>
    <p:sldId id="345" r:id="rId8"/>
    <p:sldId id="347" r:id="rId9"/>
    <p:sldId id="348" r:id="rId10"/>
    <p:sldId id="349" r:id="rId11"/>
    <p:sldId id="350" r:id="rId12"/>
    <p:sldId id="351" r:id="rId13"/>
    <p:sldId id="352" r:id="rId14"/>
    <p:sldId id="353" r:id="rId15"/>
    <p:sldId id="354" r:id="rId16"/>
    <p:sldId id="355" r:id="rId17"/>
    <p:sldId id="356" r:id="rId18"/>
    <p:sldId id="357" r:id="rId19"/>
    <p:sldId id="358" r:id="rId20"/>
    <p:sldId id="359"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E3E376"/>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648"/>
    <p:restoredTop sz="93172" autoAdjust="0"/>
  </p:normalViewPr>
  <p:slideViewPr>
    <p:cSldViewPr showGuides="1">
      <p:cViewPr varScale="1">
        <p:scale>
          <a:sx n="67" d="100"/>
          <a:sy n="67" d="100"/>
        </p:scale>
        <p:origin x="836"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6/8/2021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 </a:t>
            </a:r>
            <a:endParaRPr lang="en-US" sz="1200" dirty="0">
              <a:latin typeface="Times New Roman" pitchFamily="-105" charset="0"/>
            </a:endParaRPr>
          </a:p>
          <a:p>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  </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4"/>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jpeg"/><Relationship Id="rId1" Type="http://schemas.openxmlformats.org/officeDocument/2006/relationships/slideLayout" Target="../slideLayouts/slideLayout1.xml"/><Relationship Id="rId5" Type="http://schemas.microsoft.com/office/2007/relationships/hdphoto" Target="../media/hdphoto4.wdp"/><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2" Type="http://schemas.openxmlformats.org/officeDocument/2006/relationships/hyperlink" Target="http://www.youtube.com/watch?v=8nwT43nKhlI" TargetMode="Externa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www.youtube.com/watch?v=uNh74o7ifW8" TargetMode="External"/><Relationship Id="rId2" Type="http://schemas.openxmlformats.org/officeDocument/2006/relationships/hyperlink" Target="http://www.youtube.com/watch?v=rrwERw-UESY" TargetMode="External"/><Relationship Id="rId1" Type="http://schemas.openxmlformats.org/officeDocument/2006/relationships/slideLayout" Target="../slideLayouts/slideLayout1.xml"/><Relationship Id="rId4" Type="http://schemas.openxmlformats.org/officeDocument/2006/relationships/hyperlink" Target="http://www.youtube.com/watch?v=J__TVDrOzgo"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hyperlink" Target="http://www.youtube.com/watch?v=EEfLN42zaAw&amp;list=PL30E0467B279E05A4"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www.youtube.com/watch?v=3v-6o29nE7U" TargetMode="External"/><Relationship Id="rId2" Type="http://schemas.openxmlformats.org/officeDocument/2006/relationships/hyperlink" Target="http://www.youtube.com/watch?v=0YnEpeKS4_A" TargetMode="External"/><Relationship Id="rId1" Type="http://schemas.openxmlformats.org/officeDocument/2006/relationships/slideLayout" Target="../slideLayouts/slideLayout1.xml"/><Relationship Id="rId4" Type="http://schemas.openxmlformats.org/officeDocument/2006/relationships/hyperlink" Target="http://www.youtube.com/watch?v=fKS2K9qo-dM"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hyperlink" Target="http://www.youtube.com/watch?v=Z-Au0RnKgmg"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0000"/>
                </a:solidFill>
                <a:latin typeface="Arial" panose="020B0604020202020204" pitchFamily="34" charset="0"/>
                <a:ea typeface="Cambria" panose="02040503050406030204" pitchFamily="18" charset="0"/>
                <a:cs typeface="Times New Roman" panose="02020603050405020304" pitchFamily="18" charset="0"/>
              </a:rPr>
              <a:t>Unit 112: Construction operations and civil engineering operations</a:t>
            </a:r>
            <a:r>
              <a:rPr lang="en-GB" sz="2400" b="1" dirty="0"/>
              <a:t> </a:t>
            </a:r>
          </a:p>
        </p:txBody>
      </p:sp>
      <p:sp>
        <p:nvSpPr>
          <p:cNvPr id="2053" name="Rectangle 15"/>
          <p:cNvSpPr>
            <a:spLocks noGrp="1" noChangeArrowheads="1"/>
          </p:cNvSpPr>
          <p:nvPr>
            <p:ph type="title"/>
          </p:nvPr>
        </p:nvSpPr>
        <p:spPr>
          <a:xfrm>
            <a:off x="435133" y="3280013"/>
            <a:ext cx="8153400" cy="2514600"/>
          </a:xfrm>
        </p:spPr>
        <p:txBody>
          <a:bodyPr anchor="t"/>
          <a:lstStyle/>
          <a:p>
            <a:pPr eaLnBrk="1" hangingPunct="1"/>
            <a:r>
              <a:rPr lang="en-GB" dirty="0">
                <a:ea typeface="ＭＳ Ｐゴシック" pitchFamily="-105" charset="-128"/>
                <a:cs typeface="ＭＳ Ｐゴシック" pitchFamily="-105" charset="-128"/>
              </a:rPr>
              <a:t>PowerPoint 10: Modular paving construction methods</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block paving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Laying the surface course</a:t>
            </a:r>
          </a:p>
        </p:txBody>
      </p:sp>
      <p:sp>
        <p:nvSpPr>
          <p:cNvPr id="3" name="Content Placeholder 2"/>
          <p:cNvSpPr>
            <a:spLocks noGrp="1"/>
          </p:cNvSpPr>
          <p:nvPr>
            <p:ph sz="quarter" idx="10"/>
          </p:nvPr>
        </p:nvSpPr>
        <p:spPr>
          <a:xfrm>
            <a:off x="457200" y="1512000"/>
            <a:ext cx="3826768" cy="4248000"/>
          </a:xfrm>
        </p:spPr>
        <p:txBody>
          <a:bodyPr/>
          <a:lstStyle/>
          <a:p>
            <a:r>
              <a:rPr lang="en-US" dirty="0"/>
              <a:t>The blocks should be laid with joint widths between 2</a:t>
            </a:r>
            <a:r>
              <a:rPr lang="en-GB" sz="1800" dirty="0">
                <a:effectLst/>
                <a:latin typeface="Arial" panose="020B0604020202020204" pitchFamily="34" charset="0"/>
                <a:ea typeface="Calibri" panose="020F0502020204030204" pitchFamily="34" charset="0"/>
                <a:cs typeface="Times New Roman" panose="02020603050405020304" pitchFamily="18" charset="0"/>
              </a:rPr>
              <a:t>–</a:t>
            </a:r>
            <a:r>
              <a:rPr lang="en-US" dirty="0"/>
              <a:t>5 mm, in the specified bond. The spacer nibs on some blocks are not designed to fix the joint width but rather to prevent damage to the blocks from face-to-face contact. For hand laying, the installer should work from blocks already placed, taking care not to disturb them. Full blocks should be laid first using an open laying face as shown:</a:t>
            </a:r>
          </a:p>
          <a:p>
            <a:endParaRPr lang="en-US" dirty="0"/>
          </a:p>
        </p:txBody>
      </p:sp>
      <p:pic>
        <p:nvPicPr>
          <p:cNvPr id="6" name="Picture 5" descr="Chart, box and whisker chart&#10;&#10;Description automatically generated">
            <a:extLst>
              <a:ext uri="{FF2B5EF4-FFF2-40B4-BE49-F238E27FC236}">
                <a16:creationId xmlns:a16="http://schemas.microsoft.com/office/drawing/2014/main" id="{5490C861-771D-4EDD-A413-B6333B179C5D}"/>
              </a:ext>
            </a:extLst>
          </p:cNvPr>
          <p:cNvPicPr>
            <a:picLocks noChangeAspect="1"/>
          </p:cNvPicPr>
          <p:nvPr/>
        </p:nvPicPr>
        <p:blipFill rotWithShape="1">
          <a:blip r:embed="rId2"/>
          <a:srcRect l="32400" b="31858"/>
          <a:stretch/>
        </p:blipFill>
        <p:spPr>
          <a:xfrm>
            <a:off x="4454639" y="1916832"/>
            <a:ext cx="4233649" cy="2866248"/>
          </a:xfrm>
          <a:prstGeom prst="rect">
            <a:avLst/>
          </a:prstGeom>
        </p:spPr>
      </p:pic>
    </p:spTree>
    <p:extLst>
      <p:ext uri="{BB962C8B-B14F-4D97-AF65-F5344CB8AC3E}">
        <p14:creationId xmlns:p14="http://schemas.microsoft.com/office/powerpoint/2010/main" val="28297196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Block laying patterns</a:t>
            </a:r>
            <a:endParaRPr lang="en-US" dirty="0"/>
          </a:p>
        </p:txBody>
      </p:sp>
      <p:sp>
        <p:nvSpPr>
          <p:cNvPr id="3" name="Content Placeholder 2"/>
          <p:cNvSpPr>
            <a:spLocks noGrp="1"/>
          </p:cNvSpPr>
          <p:nvPr>
            <p:ph sz="quarter" idx="10"/>
          </p:nvPr>
        </p:nvSpPr>
        <p:spPr/>
        <p:txBody>
          <a:bodyPr/>
          <a:lstStyle/>
          <a:p>
            <a:endParaRPr lang="en-US" dirty="0"/>
          </a:p>
          <a:p>
            <a:r>
              <a:rPr lang="en-US" dirty="0"/>
              <a:t>Precast concrete paving blocks are manufactured in an array of shapes, sizes and colours enabling numerous patterns and designs.</a:t>
            </a:r>
          </a:p>
          <a:p>
            <a:r>
              <a:rPr lang="en-US" dirty="0"/>
              <a:t>For pedestrian areas, the laying pattern is not as important as in trafficable areas. For vehicular trafficked areas, the most effective laying pattern is herringbone bond. </a:t>
            </a:r>
          </a:p>
        </p:txBody>
      </p:sp>
    </p:spTree>
    <p:extLst>
      <p:ext uri="{BB962C8B-B14F-4D97-AF65-F5344CB8AC3E}">
        <p14:creationId xmlns:p14="http://schemas.microsoft.com/office/powerpoint/2010/main" val="28439398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Stretcher bond</a:t>
            </a:r>
            <a:endParaRPr lang="en-US" dirty="0"/>
          </a:p>
        </p:txBody>
      </p:sp>
      <p:sp>
        <p:nvSpPr>
          <p:cNvPr id="3" name="Content Placeholder 2"/>
          <p:cNvSpPr>
            <a:spLocks noGrp="1"/>
          </p:cNvSpPr>
          <p:nvPr>
            <p:ph sz="quarter" idx="10"/>
          </p:nvPr>
        </p:nvSpPr>
        <p:spPr/>
        <p:txBody>
          <a:bodyPr/>
          <a:lstStyle/>
          <a:p>
            <a:r>
              <a:rPr lang="en-US" dirty="0"/>
              <a:t>Stretcher bond is suited to pedestrian areas and very lightly trafficked areas not subject to regular turning movements or frequent braking or acceleration. Block rows should be laid at right angles</a:t>
            </a:r>
          </a:p>
          <a:p>
            <a:endParaRPr lang="en-US" dirty="0"/>
          </a:p>
          <a:p>
            <a:endParaRPr lang="en-US" dirty="0"/>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764406" y="2996952"/>
            <a:ext cx="7615188" cy="1682295"/>
          </a:xfrm>
          <a:prstGeom prst="rect">
            <a:avLst/>
          </a:prstGeom>
          <a:ln>
            <a:noFill/>
          </a:ln>
          <a:effectLst>
            <a:softEdge rad="112500"/>
          </a:effectLst>
        </p:spPr>
      </p:pic>
    </p:spTree>
    <p:extLst>
      <p:ext uri="{BB962C8B-B14F-4D97-AF65-F5344CB8AC3E}">
        <p14:creationId xmlns:p14="http://schemas.microsoft.com/office/powerpoint/2010/main" val="3350252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Basket weave</a:t>
            </a:r>
            <a:endParaRPr lang="en-US" dirty="0"/>
          </a:p>
        </p:txBody>
      </p:sp>
      <p:sp>
        <p:nvSpPr>
          <p:cNvPr id="3" name="Content Placeholder 2"/>
          <p:cNvSpPr>
            <a:spLocks noGrp="1"/>
          </p:cNvSpPr>
          <p:nvPr>
            <p:ph sz="quarter" idx="10"/>
          </p:nvPr>
        </p:nvSpPr>
        <p:spPr/>
        <p:txBody>
          <a:bodyPr/>
          <a:lstStyle/>
          <a:p>
            <a:r>
              <a:rPr lang="en-US" dirty="0"/>
              <a:t>This pattern is suited to pedestrian areas only and should not be used for trafficked areas.</a:t>
            </a:r>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1475656" y="2852936"/>
            <a:ext cx="6096000" cy="1701800"/>
          </a:xfrm>
          <a:prstGeom prst="rect">
            <a:avLst/>
          </a:prstGeom>
          <a:ln>
            <a:noFill/>
          </a:ln>
          <a:effectLst>
            <a:softEdge rad="112500"/>
          </a:effectLst>
        </p:spPr>
      </p:pic>
    </p:spTree>
    <p:extLst>
      <p:ext uri="{BB962C8B-B14F-4D97-AF65-F5344CB8AC3E}">
        <p14:creationId xmlns:p14="http://schemas.microsoft.com/office/powerpoint/2010/main" val="2033772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Herringbone patterns </a:t>
            </a:r>
          </a:p>
        </p:txBody>
      </p:sp>
      <p:sp>
        <p:nvSpPr>
          <p:cNvPr id="3" name="Content Placeholder 2"/>
          <p:cNvSpPr>
            <a:spLocks noGrp="1"/>
          </p:cNvSpPr>
          <p:nvPr>
            <p:ph sz="quarter" idx="10"/>
          </p:nvPr>
        </p:nvSpPr>
        <p:spPr/>
        <p:txBody>
          <a:bodyPr/>
          <a:lstStyle/>
          <a:p>
            <a:r>
              <a:rPr lang="en-US" dirty="0"/>
              <a:t>Herringbone patterns are suitable for all applications.</a:t>
            </a:r>
          </a:p>
          <a:p>
            <a:r>
              <a:rPr lang="en-US" dirty="0"/>
              <a:t>Herringbone at 90º to an edge</a:t>
            </a:r>
          </a:p>
          <a:p>
            <a:endParaRPr lang="en-US" dirty="0"/>
          </a:p>
          <a:p>
            <a:endParaRPr lang="en-US" dirty="0"/>
          </a:p>
          <a:p>
            <a:endParaRPr lang="en-US" dirty="0"/>
          </a:p>
          <a:p>
            <a:r>
              <a:rPr lang="en-US" dirty="0"/>
              <a:t>Herringbone at 45º to an edge</a:t>
            </a:r>
          </a:p>
          <a:p>
            <a:endParaRPr lang="en-US" dirty="0"/>
          </a:p>
        </p:txBody>
      </p:sp>
      <p:pic>
        <p:nvPicPr>
          <p:cNvPr id="6" name="Picture 5"/>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2793012" y="2681677"/>
            <a:ext cx="5832648" cy="1374516"/>
          </a:xfrm>
          <a:prstGeom prst="rect">
            <a:avLst/>
          </a:prstGeom>
          <a:ln>
            <a:noFill/>
          </a:ln>
          <a:effectLst>
            <a:softEdge rad="112500"/>
          </a:effectLst>
        </p:spPr>
      </p:pic>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colorTemperature colorTemp="4700"/>
                    </a14:imgEffect>
                  </a14:imgLayer>
                </a14:imgProps>
              </a:ext>
            </a:extLst>
          </a:blip>
          <a:stretch>
            <a:fillRect/>
          </a:stretch>
        </p:blipFill>
        <p:spPr>
          <a:xfrm>
            <a:off x="2576988" y="4611848"/>
            <a:ext cx="6048672" cy="1468304"/>
          </a:xfrm>
          <a:prstGeom prst="rect">
            <a:avLst/>
          </a:prstGeom>
          <a:ln>
            <a:noFill/>
          </a:ln>
          <a:effectLst>
            <a:softEdge rad="112500"/>
          </a:effectLst>
        </p:spPr>
      </p:pic>
    </p:spTree>
    <p:extLst>
      <p:ext uri="{BB962C8B-B14F-4D97-AF65-F5344CB8AC3E}">
        <p14:creationId xmlns:p14="http://schemas.microsoft.com/office/powerpoint/2010/main" val="9807225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Block cutting</a:t>
            </a:r>
          </a:p>
        </p:txBody>
      </p:sp>
      <p:sp>
        <p:nvSpPr>
          <p:cNvPr id="3" name="Content Placeholder 2"/>
          <p:cNvSpPr>
            <a:spLocks noGrp="1"/>
          </p:cNvSpPr>
          <p:nvPr>
            <p:ph sz="quarter" idx="10"/>
          </p:nvPr>
        </p:nvSpPr>
        <p:spPr/>
        <p:txBody>
          <a:bodyPr/>
          <a:lstStyle/>
          <a:p>
            <a:r>
              <a:rPr lang="en-US" sz="1800" dirty="0"/>
              <a:t>Before the end of the working day, or the onset of inclement weather, the block paved area should be completed, as far as practicable, with the insertion of cut blocks, followed by the bedding operation, joint filling and compaction.</a:t>
            </a:r>
          </a:p>
          <a:p>
            <a:r>
              <a:rPr lang="en-US" sz="1800" dirty="0"/>
              <a:t>Blocks should be cut using a hydraulic or mechanical block splitter, saw or abrasive disc cutter, to an accuracy that ensures a joint width between 2</a:t>
            </a:r>
            <a:r>
              <a:rPr lang="en-GB" sz="1800" dirty="0">
                <a:effectLst/>
                <a:latin typeface="Arial" panose="020B0604020202020204" pitchFamily="34" charset="0"/>
                <a:ea typeface="Calibri" panose="020F0502020204030204" pitchFamily="34" charset="0"/>
                <a:cs typeface="Times New Roman" panose="02020603050405020304" pitchFamily="18" charset="0"/>
              </a:rPr>
              <a:t>–</a:t>
            </a:r>
            <a:r>
              <a:rPr lang="en-US" sz="1800" dirty="0"/>
              <a:t>5 mm. </a:t>
            </a:r>
          </a:p>
          <a:p>
            <a:r>
              <a:rPr lang="en-US" sz="1800" dirty="0"/>
              <a:t>Cut blocks may be used up to one-third of their original length. Cut blocks smaller than a quarter of their original length should not be used. </a:t>
            </a:r>
          </a:p>
          <a:p>
            <a:r>
              <a:rPr lang="en-US" sz="1800" dirty="0"/>
              <a:t>Cutting the blocks longitudinally should be avoided, as the resultant cut piece may be significantly weaker than a full-width block</a:t>
            </a:r>
            <a:r>
              <a:rPr lang="en-US" dirty="0"/>
              <a:t>. </a:t>
            </a:r>
          </a:p>
          <a:p>
            <a:r>
              <a:rPr lang="en-US" dirty="0">
                <a:hlinkClick r:id="rId2"/>
              </a:rPr>
              <a:t>www.youtube.com/watch?v=8nwT43nKhlI</a:t>
            </a:r>
            <a:endParaRPr lang="en-US" dirty="0"/>
          </a:p>
          <a:p>
            <a:endParaRPr lang="en-US" dirty="0"/>
          </a:p>
        </p:txBody>
      </p:sp>
      <p:sp>
        <p:nvSpPr>
          <p:cNvPr id="5" name="Rounded Rectangle 4">
            <a:extLst>
              <a:ext uri="{FF2B5EF4-FFF2-40B4-BE49-F238E27FC236}">
                <a16:creationId xmlns:a16="http://schemas.microsoft.com/office/drawing/2014/main" id="{F76702FD-1AF6-4041-933B-3C481EB8BAA9}"/>
              </a:ext>
            </a:extLst>
          </p:cNvPr>
          <p:cNvSpPr/>
          <p:nvPr/>
        </p:nvSpPr>
        <p:spPr>
          <a:xfrm>
            <a:off x="6732240" y="5646006"/>
            <a:ext cx="1441450" cy="407988"/>
          </a:xfrm>
          <a:prstGeom prst="roundRect">
            <a:avLst/>
          </a:prstGeom>
          <a:solidFill>
            <a:srgbClr val="0077E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200" dirty="0"/>
              <a:t>YouTube Link</a:t>
            </a:r>
          </a:p>
        </p:txBody>
      </p:sp>
    </p:spTree>
    <p:extLst>
      <p:ext uri="{BB962C8B-B14F-4D97-AF65-F5344CB8AC3E}">
        <p14:creationId xmlns:p14="http://schemas.microsoft.com/office/powerpoint/2010/main" val="2471672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Joint filling</a:t>
            </a:r>
          </a:p>
        </p:txBody>
      </p:sp>
      <p:sp>
        <p:nvSpPr>
          <p:cNvPr id="3" name="Content Placeholder 2"/>
          <p:cNvSpPr>
            <a:spLocks noGrp="1"/>
          </p:cNvSpPr>
          <p:nvPr>
            <p:ph sz="quarter" idx="10"/>
          </p:nvPr>
        </p:nvSpPr>
        <p:spPr/>
        <p:txBody>
          <a:bodyPr/>
          <a:lstStyle/>
          <a:p>
            <a:r>
              <a:rPr lang="en-US" sz="1800" dirty="0"/>
              <a:t>Before the commencement of the joint filling operation the block layer should be checked to ensure that it is in full compliance with the specification, including levels and tolerances, joint spaces and block alignment, and with any non-conformance corrected.</a:t>
            </a:r>
          </a:p>
          <a:p>
            <a:r>
              <a:rPr lang="en-US" sz="1800" dirty="0"/>
              <a:t>Fine, dry (preferably kiln dried), free-flowing silica sand in accordance with the following (based upon the new European Aggregate Standard, BS EN 12620 - fine category f2) should be brushed into the joints between the blocks, fully filling the joints. </a:t>
            </a:r>
          </a:p>
          <a:p>
            <a:r>
              <a:rPr lang="en-US" sz="1800" dirty="0"/>
              <a:t>This operation is followed by two or more applications of the vibrating plate compactor. Additional sand should be added to top up the joint as necessary after compaction and during the early life of the pavement. The sand selected should not stain the surface of the paving.</a:t>
            </a:r>
          </a:p>
        </p:txBody>
      </p:sp>
    </p:spTree>
    <p:extLst>
      <p:ext uri="{BB962C8B-B14F-4D97-AF65-F5344CB8AC3E}">
        <p14:creationId xmlns:p14="http://schemas.microsoft.com/office/powerpoint/2010/main" val="24699259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Video links </a:t>
            </a:r>
          </a:p>
        </p:txBody>
      </p:sp>
      <p:sp>
        <p:nvSpPr>
          <p:cNvPr id="3" name="Content Placeholder 2"/>
          <p:cNvSpPr>
            <a:spLocks noGrp="1"/>
          </p:cNvSpPr>
          <p:nvPr>
            <p:ph sz="quarter" idx="10"/>
          </p:nvPr>
        </p:nvSpPr>
        <p:spPr/>
        <p:txBody>
          <a:bodyPr/>
          <a:lstStyle/>
          <a:p>
            <a:endParaRPr lang="en-US" dirty="0">
              <a:hlinkClick r:id="rId2"/>
            </a:endParaRPr>
          </a:p>
          <a:p>
            <a:r>
              <a:rPr lang="en-US" dirty="0">
                <a:hlinkClick r:id="rId2"/>
              </a:rPr>
              <a:t>www.youtube.com/watch?v=rrwERw-UESY</a:t>
            </a:r>
            <a:endParaRPr lang="en-US" dirty="0"/>
          </a:p>
          <a:p>
            <a:endParaRPr lang="en-US" dirty="0"/>
          </a:p>
          <a:p>
            <a:r>
              <a:rPr lang="en-US" dirty="0">
                <a:hlinkClick r:id="rId3"/>
              </a:rPr>
              <a:t>www.youtube.com/watch?v=uNh74o7ifW8</a:t>
            </a:r>
            <a:endParaRPr lang="en-US" dirty="0"/>
          </a:p>
          <a:p>
            <a:endParaRPr lang="en-US" dirty="0"/>
          </a:p>
          <a:p>
            <a:r>
              <a:rPr lang="en-US" dirty="0">
                <a:hlinkClick r:id="rId4"/>
              </a:rPr>
              <a:t>www.youtube.com/watch?v=J__TVDrOzgo</a:t>
            </a:r>
            <a:endParaRPr lang="en-US" dirty="0"/>
          </a:p>
          <a:p>
            <a:endParaRPr lang="en-US" dirty="0"/>
          </a:p>
          <a:p>
            <a:endParaRPr lang="en-US" dirty="0"/>
          </a:p>
          <a:p>
            <a:endParaRPr lang="en-US" dirty="0"/>
          </a:p>
          <a:p>
            <a:endParaRPr lang="en-US" dirty="0"/>
          </a:p>
          <a:p>
            <a:endParaRPr lang="en-US" dirty="0"/>
          </a:p>
        </p:txBody>
      </p:sp>
      <p:sp>
        <p:nvSpPr>
          <p:cNvPr id="4" name="Rounded Rectangle 3">
            <a:extLst>
              <a:ext uri="{FF2B5EF4-FFF2-40B4-BE49-F238E27FC236}">
                <a16:creationId xmlns:a16="http://schemas.microsoft.com/office/drawing/2014/main" id="{A9D4615B-EED7-7441-A7AB-0170CF2895AB}"/>
              </a:ext>
            </a:extLst>
          </p:cNvPr>
          <p:cNvSpPr/>
          <p:nvPr/>
        </p:nvSpPr>
        <p:spPr>
          <a:xfrm>
            <a:off x="6372200" y="3253639"/>
            <a:ext cx="1441450" cy="407988"/>
          </a:xfrm>
          <a:prstGeom prst="roundRect">
            <a:avLst/>
          </a:prstGeom>
          <a:solidFill>
            <a:srgbClr val="0077E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200" dirty="0"/>
              <a:t>YouTube Link</a:t>
            </a:r>
          </a:p>
        </p:txBody>
      </p:sp>
    </p:spTree>
    <p:extLst>
      <p:ext uri="{BB962C8B-B14F-4D97-AF65-F5344CB8AC3E}">
        <p14:creationId xmlns:p14="http://schemas.microsoft.com/office/powerpoint/2010/main" val="37215883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Typical cross-section of a paved area</a:t>
            </a:r>
          </a:p>
        </p:txBody>
      </p:sp>
      <p:sp>
        <p:nvSpPr>
          <p:cNvPr id="7" name="Content Placeholder 6"/>
          <p:cNvSpPr>
            <a:spLocks noGrp="1"/>
          </p:cNvSpPr>
          <p:nvPr>
            <p:ph sz="quarter" idx="10"/>
          </p:nvPr>
        </p:nvSpPr>
        <p:spPr/>
        <p:txBody>
          <a:bodyPr/>
          <a:lstStyle/>
          <a:p>
            <a:r>
              <a:rPr lang="en-US" dirty="0"/>
              <a:t>A typical paved area is made from three layers of construction.</a:t>
            </a:r>
          </a:p>
          <a:p>
            <a:pPr marL="457200" indent="-457200">
              <a:buFont typeface="+mj-lt"/>
              <a:buAutoNum type="arabicPeriod"/>
            </a:pPr>
            <a:r>
              <a:rPr lang="en-US" dirty="0"/>
              <a:t>The bottom or first layer called the sub-base.</a:t>
            </a:r>
          </a:p>
          <a:p>
            <a:pPr marL="457200" indent="-457200">
              <a:buFont typeface="+mj-lt"/>
              <a:buAutoNum type="arabicPeriod"/>
            </a:pPr>
            <a:r>
              <a:rPr lang="en-US" dirty="0"/>
              <a:t>The second is called the bedding layer.</a:t>
            </a:r>
          </a:p>
          <a:p>
            <a:pPr marL="457200" indent="-457200">
              <a:buFont typeface="+mj-lt"/>
              <a:buAutoNum type="arabicPeriod"/>
            </a:pPr>
            <a:r>
              <a:rPr lang="en-US" dirty="0"/>
              <a:t>The third is the surface course.</a:t>
            </a:r>
          </a:p>
          <a:p>
            <a:endParaRPr lang="en-US" dirty="0"/>
          </a:p>
        </p:txBody>
      </p:sp>
      <p:pic>
        <p:nvPicPr>
          <p:cNvPr id="5" name="Picture 4" descr="A picture containing diagram&#10;&#10;Description automatically generated">
            <a:extLst>
              <a:ext uri="{FF2B5EF4-FFF2-40B4-BE49-F238E27FC236}">
                <a16:creationId xmlns:a16="http://schemas.microsoft.com/office/drawing/2014/main" id="{92D6AA98-FB41-4C8C-AD59-68BA9E901D2E}"/>
              </a:ext>
            </a:extLst>
          </p:cNvPr>
          <p:cNvPicPr>
            <a:picLocks noChangeAspect="1"/>
          </p:cNvPicPr>
          <p:nvPr/>
        </p:nvPicPr>
        <p:blipFill rotWithShape="1">
          <a:blip r:embed="rId2"/>
          <a:srcRect b="36685"/>
          <a:stretch/>
        </p:blipFill>
        <p:spPr>
          <a:xfrm>
            <a:off x="4415559" y="3144366"/>
            <a:ext cx="4271241" cy="2759891"/>
          </a:xfrm>
          <a:prstGeom prst="rect">
            <a:avLst/>
          </a:prstGeom>
        </p:spPr>
      </p:pic>
    </p:spTree>
    <p:extLst>
      <p:ext uri="{BB962C8B-B14F-4D97-AF65-F5344CB8AC3E}">
        <p14:creationId xmlns:p14="http://schemas.microsoft.com/office/powerpoint/2010/main" val="644946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Preparing the area</a:t>
            </a:r>
          </a:p>
        </p:txBody>
      </p:sp>
      <p:sp>
        <p:nvSpPr>
          <p:cNvPr id="3" name="Content Placeholder 2"/>
          <p:cNvSpPr>
            <a:spLocks noGrp="1"/>
          </p:cNvSpPr>
          <p:nvPr>
            <p:ph sz="quarter" idx="10"/>
          </p:nvPr>
        </p:nvSpPr>
        <p:spPr>
          <a:xfrm>
            <a:off x="457200" y="1512000"/>
            <a:ext cx="7859216" cy="4248000"/>
          </a:xfrm>
        </p:spPr>
        <p:txBody>
          <a:bodyPr/>
          <a:lstStyle/>
          <a:p>
            <a:r>
              <a:rPr lang="en-US" dirty="0"/>
              <a:t>The area to be paved should be carefully marked out in preparation before excavation begins. </a:t>
            </a:r>
          </a:p>
          <a:p>
            <a:r>
              <a:rPr lang="en-US" dirty="0"/>
              <a:t>Always try to keep this area as square as possible. Work out where the water is going to fall to once the paving is installed. Ideally this is to an existing drain or soak to the natural watercourse.</a:t>
            </a:r>
          </a:p>
          <a:p>
            <a:r>
              <a:rPr lang="en-US" dirty="0"/>
              <a:t>A good rule of thumb is to excavate down to a solid base; this is normally a clay-type material.</a:t>
            </a:r>
          </a:p>
          <a:p>
            <a:r>
              <a:rPr lang="en-US" dirty="0"/>
              <a:t>Video link:	</a:t>
            </a:r>
            <a:r>
              <a:rPr lang="en-US" sz="1400" dirty="0">
                <a:hlinkClick r:id="rId2"/>
              </a:rPr>
              <a:t>www.youtube.com/watch?v=EEfLN42zaAw&amp;list=PL30E0467B279E05A4</a:t>
            </a:r>
            <a:endParaRPr lang="en-US" sz="1400" dirty="0"/>
          </a:p>
          <a:p>
            <a:endParaRPr lang="en-US" dirty="0"/>
          </a:p>
        </p:txBody>
      </p:sp>
      <p:sp>
        <p:nvSpPr>
          <p:cNvPr id="4" name="Rounded Rectangle 3">
            <a:extLst>
              <a:ext uri="{FF2B5EF4-FFF2-40B4-BE49-F238E27FC236}">
                <a16:creationId xmlns:a16="http://schemas.microsoft.com/office/drawing/2014/main" id="{5F74075A-B73B-A94E-A56A-9E47CA7CC479}"/>
              </a:ext>
            </a:extLst>
          </p:cNvPr>
          <p:cNvSpPr/>
          <p:nvPr/>
        </p:nvSpPr>
        <p:spPr>
          <a:xfrm>
            <a:off x="6372200" y="5760000"/>
            <a:ext cx="1441450" cy="407988"/>
          </a:xfrm>
          <a:prstGeom prst="roundRect">
            <a:avLst/>
          </a:prstGeom>
          <a:solidFill>
            <a:srgbClr val="0077E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200" dirty="0"/>
              <a:t>YouTube Link</a:t>
            </a:r>
          </a:p>
        </p:txBody>
      </p:sp>
    </p:spTree>
    <p:extLst>
      <p:ext uri="{BB962C8B-B14F-4D97-AF65-F5344CB8AC3E}">
        <p14:creationId xmlns:p14="http://schemas.microsoft.com/office/powerpoint/2010/main" val="1734015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Falls</a:t>
            </a:r>
            <a:br>
              <a:rPr lang="en-US" dirty="0"/>
            </a:br>
            <a:endParaRPr lang="en-US" dirty="0"/>
          </a:p>
        </p:txBody>
      </p:sp>
      <p:sp>
        <p:nvSpPr>
          <p:cNvPr id="3" name="Content Placeholder 2"/>
          <p:cNvSpPr>
            <a:spLocks noGrp="1"/>
          </p:cNvSpPr>
          <p:nvPr>
            <p:ph sz="quarter" idx="10"/>
          </p:nvPr>
        </p:nvSpPr>
        <p:spPr>
          <a:xfrm>
            <a:off x="457200" y="2060848"/>
            <a:ext cx="8229600" cy="2664296"/>
          </a:xfrm>
        </p:spPr>
        <p:txBody>
          <a:bodyPr/>
          <a:lstStyle/>
          <a:p>
            <a:r>
              <a:rPr lang="en-US" dirty="0"/>
              <a:t>Paving provides a paved surface that is virtually impermeable when new. </a:t>
            </a:r>
          </a:p>
          <a:p>
            <a:r>
              <a:rPr lang="en-US" dirty="0"/>
              <a:t>Sand-filled joints develop water resistance in early life. A block paved area therefore requires gradients for drainage of surface water. Minimum crossfalls of 2.5% (1:40) and longitudinal falls of 1.25% (1:80) are recommended, wherever possible.</a:t>
            </a:r>
          </a:p>
        </p:txBody>
      </p:sp>
    </p:spTree>
    <p:extLst>
      <p:ext uri="{BB962C8B-B14F-4D97-AF65-F5344CB8AC3E}">
        <p14:creationId xmlns:p14="http://schemas.microsoft.com/office/powerpoint/2010/main" val="2766903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Laying the sub-base</a:t>
            </a:r>
          </a:p>
        </p:txBody>
      </p:sp>
      <p:sp>
        <p:nvSpPr>
          <p:cNvPr id="3" name="Content Placeholder 2"/>
          <p:cNvSpPr>
            <a:spLocks noGrp="1"/>
          </p:cNvSpPr>
          <p:nvPr>
            <p:ph sz="quarter" idx="10"/>
          </p:nvPr>
        </p:nvSpPr>
        <p:spPr/>
        <p:txBody>
          <a:bodyPr/>
          <a:lstStyle/>
          <a:p>
            <a:r>
              <a:rPr lang="en-US" dirty="0"/>
              <a:t>The heights and falls of the block paving should be set out by a competent person ensuring that there will be no ponding of water on </a:t>
            </a:r>
            <a:br>
              <a:rPr lang="en-US" dirty="0"/>
            </a:br>
            <a:r>
              <a:rPr lang="en-US" dirty="0"/>
              <a:t>the finished surface. </a:t>
            </a:r>
          </a:p>
          <a:p>
            <a:r>
              <a:rPr lang="en-US" dirty="0"/>
              <a:t>The sub-base material should be spread and levelled to the desired heights and falls with either a shovel or rake as needed.</a:t>
            </a:r>
          </a:p>
          <a:p>
            <a:r>
              <a:rPr lang="en-US" dirty="0"/>
              <a:t>The typical thickness of the sub-base generally should be no less than 75</a:t>
            </a:r>
            <a:r>
              <a:rPr lang="en-GB" dirty="0">
                <a:effectLst/>
                <a:latin typeface="Arial" panose="020B0604020202020204" pitchFamily="34" charset="0"/>
                <a:ea typeface="Calibri" panose="020F0502020204030204" pitchFamily="34" charset="0"/>
                <a:cs typeface="Times New Roman" panose="02020603050405020304" pitchFamily="18" charset="0"/>
              </a:rPr>
              <a:t>–</a:t>
            </a:r>
            <a:r>
              <a:rPr lang="en-US" dirty="0"/>
              <a:t>100mm. This should then be compacted with a vibrating plate. </a:t>
            </a:r>
          </a:p>
          <a:p>
            <a:r>
              <a:rPr lang="en-US" dirty="0"/>
              <a:t>If you were using a vibrating plate that weighed 1400kg/m</a:t>
            </a:r>
            <a:r>
              <a:rPr lang="en-GB" baseline="30000" dirty="0">
                <a:effectLst/>
                <a:latin typeface="Arial" panose="020B0604020202020204" pitchFamily="34" charset="0"/>
                <a:ea typeface="Calibri" panose="020F0502020204030204" pitchFamily="34" charset="0"/>
                <a:cs typeface="Times New Roman" panose="02020603050405020304" pitchFamily="18" charset="0"/>
              </a:rPr>
              <a:t>2</a:t>
            </a:r>
            <a:r>
              <a:rPr lang="en-US" dirty="0"/>
              <a:t> to 1800kg/m</a:t>
            </a:r>
            <a:r>
              <a:rPr lang="en-GB" baseline="30000" dirty="0">
                <a:effectLst/>
                <a:latin typeface="Arial" panose="020B0604020202020204" pitchFamily="34" charset="0"/>
                <a:ea typeface="Calibri" panose="020F0502020204030204" pitchFamily="34" charset="0"/>
                <a:cs typeface="Times New Roman" panose="02020603050405020304" pitchFamily="18" charset="0"/>
              </a:rPr>
              <a:t>2</a:t>
            </a:r>
            <a:r>
              <a:rPr lang="en-US" dirty="0"/>
              <a:t> then you would need to pass over the layer six times with the vibrating plate to make sure it was compacted enough. </a:t>
            </a:r>
          </a:p>
        </p:txBody>
      </p:sp>
    </p:spTree>
    <p:extLst>
      <p:ext uri="{BB962C8B-B14F-4D97-AF65-F5344CB8AC3E}">
        <p14:creationId xmlns:p14="http://schemas.microsoft.com/office/powerpoint/2010/main" val="40595972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Laying the sub-base layer</a:t>
            </a:r>
          </a:p>
        </p:txBody>
      </p:sp>
      <p:sp>
        <p:nvSpPr>
          <p:cNvPr id="3" name="Content Placeholder 2"/>
          <p:cNvSpPr>
            <a:spLocks noGrp="1"/>
          </p:cNvSpPr>
          <p:nvPr>
            <p:ph sz="quarter" idx="10"/>
          </p:nvPr>
        </p:nvSpPr>
        <p:spPr/>
        <p:txBody>
          <a:bodyPr/>
          <a:lstStyle/>
          <a:p>
            <a:endParaRPr lang="en-US" dirty="0"/>
          </a:p>
          <a:p>
            <a:endParaRPr lang="en-US" dirty="0"/>
          </a:p>
          <a:p>
            <a:r>
              <a:rPr lang="en-US" dirty="0"/>
              <a:t>Using a vibrating plate:</a:t>
            </a:r>
          </a:p>
          <a:p>
            <a:r>
              <a:rPr lang="en-US" dirty="0">
                <a:hlinkClick r:id="rId2"/>
              </a:rPr>
              <a:t>www.youtube.com/watch?v=0YnEpeKS4_A</a:t>
            </a:r>
            <a:endParaRPr lang="en-US" dirty="0"/>
          </a:p>
          <a:p>
            <a:r>
              <a:rPr lang="en-US" dirty="0">
                <a:hlinkClick r:id="rId3"/>
              </a:rPr>
              <a:t>www.youtube.com/watch?v=3v-6o29nE7U</a:t>
            </a:r>
            <a:endParaRPr lang="en-US" dirty="0"/>
          </a:p>
          <a:p>
            <a:r>
              <a:rPr lang="en-US" dirty="0">
                <a:hlinkClick r:id="rId4"/>
              </a:rPr>
              <a:t>www.youtube.com/watch?v=fKS2K9qo-dM</a:t>
            </a:r>
            <a:endParaRPr lang="en-US" dirty="0"/>
          </a:p>
          <a:p>
            <a:endParaRPr lang="en-US" dirty="0"/>
          </a:p>
          <a:p>
            <a:endParaRPr lang="en-US" dirty="0"/>
          </a:p>
        </p:txBody>
      </p:sp>
      <p:sp>
        <p:nvSpPr>
          <p:cNvPr id="4" name="Rounded Rectangle 3">
            <a:extLst>
              <a:ext uri="{FF2B5EF4-FFF2-40B4-BE49-F238E27FC236}">
                <a16:creationId xmlns:a16="http://schemas.microsoft.com/office/drawing/2014/main" id="{8D9BE4C4-D924-E74C-94A7-543479444188}"/>
              </a:ext>
            </a:extLst>
          </p:cNvPr>
          <p:cNvSpPr/>
          <p:nvPr/>
        </p:nvSpPr>
        <p:spPr>
          <a:xfrm>
            <a:off x="6660232" y="3636000"/>
            <a:ext cx="1441450" cy="407988"/>
          </a:xfrm>
          <a:prstGeom prst="roundRect">
            <a:avLst/>
          </a:prstGeom>
          <a:solidFill>
            <a:srgbClr val="0077E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200" dirty="0"/>
              <a:t>YouTube Link</a:t>
            </a:r>
          </a:p>
        </p:txBody>
      </p:sp>
    </p:spTree>
    <p:extLst>
      <p:ext uri="{BB962C8B-B14F-4D97-AF65-F5344CB8AC3E}">
        <p14:creationId xmlns:p14="http://schemas.microsoft.com/office/powerpoint/2010/main" val="35565792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Edge restraints</a:t>
            </a:r>
            <a:br>
              <a:rPr lang="en-US" dirty="0"/>
            </a:br>
            <a:endParaRPr lang="en-US" dirty="0"/>
          </a:p>
        </p:txBody>
      </p:sp>
      <p:sp>
        <p:nvSpPr>
          <p:cNvPr id="3" name="Content Placeholder 2"/>
          <p:cNvSpPr>
            <a:spLocks noGrp="1"/>
          </p:cNvSpPr>
          <p:nvPr>
            <p:ph sz="quarter" idx="10"/>
          </p:nvPr>
        </p:nvSpPr>
        <p:spPr/>
        <p:txBody>
          <a:bodyPr/>
          <a:lstStyle/>
          <a:p>
            <a:r>
              <a:rPr lang="en-US" dirty="0"/>
              <a:t>The paved area must be restrained at its edges to prevent movement, either of the whole paved area or individual blocks. Edge restraints resist lateral movement, prevent rotation of the blocks under load and restrict loss of laying course material at the boundaries.</a:t>
            </a:r>
          </a:p>
          <a:p>
            <a:r>
              <a:rPr lang="en-US" dirty="0"/>
              <a:t>Edge restraints should be laid at all boundaries of the block paved area including where block paving abuts different flexible materials, such as grassed areas. </a:t>
            </a:r>
          </a:p>
        </p:txBody>
      </p:sp>
      <p:pic>
        <p:nvPicPr>
          <p:cNvPr id="4" name="Picture 3" descr="b231.jpg"/>
          <p:cNvPicPr>
            <a:picLocks noChangeAspect="1"/>
          </p:cNvPicPr>
          <p:nvPr/>
        </p:nvPicPr>
        <p:blipFill rotWithShape="1">
          <a:blip r:embed="rId2">
            <a:extLst>
              <a:ext uri="{28A0092B-C50C-407E-A947-70E740481C1C}">
                <a14:useLocalDpi xmlns:a14="http://schemas.microsoft.com/office/drawing/2010/main" val="0"/>
              </a:ext>
            </a:extLst>
          </a:blip>
          <a:srcRect t="8627" b="7527"/>
          <a:stretch/>
        </p:blipFill>
        <p:spPr>
          <a:xfrm>
            <a:off x="4572000" y="3636000"/>
            <a:ext cx="2983008" cy="1878614"/>
          </a:xfrm>
          <a:prstGeom prst="rect">
            <a:avLst/>
          </a:prstGeom>
        </p:spPr>
      </p:pic>
    </p:spTree>
    <p:extLst>
      <p:ext uri="{BB962C8B-B14F-4D97-AF65-F5344CB8AC3E}">
        <p14:creationId xmlns:p14="http://schemas.microsoft.com/office/powerpoint/2010/main" val="1796809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bedding layer </a:t>
            </a:r>
          </a:p>
        </p:txBody>
      </p:sp>
      <p:sp>
        <p:nvSpPr>
          <p:cNvPr id="3" name="Content Placeholder 2"/>
          <p:cNvSpPr>
            <a:spLocks noGrp="1"/>
          </p:cNvSpPr>
          <p:nvPr>
            <p:ph sz="quarter" idx="10"/>
          </p:nvPr>
        </p:nvSpPr>
        <p:spPr/>
        <p:txBody>
          <a:bodyPr/>
          <a:lstStyle/>
          <a:p>
            <a:r>
              <a:rPr lang="en-US" dirty="0"/>
              <a:t>The sharp sand (ideally double washed sand) should be screeded and prepared using one of the following methods:</a:t>
            </a:r>
          </a:p>
          <a:p>
            <a:pPr marL="457200" indent="-457200">
              <a:buAutoNum type="alphaLcParenR"/>
            </a:pPr>
            <a:r>
              <a:rPr lang="en-US" dirty="0"/>
              <a:t>Pre-compaction of laying course: spread the material in one layer and compact using a plate compactor, making allowances for the reduction in thickness achieved during compaction and level the surface by screeding. </a:t>
            </a:r>
          </a:p>
          <a:p>
            <a:pPr marL="457200" indent="-457200">
              <a:buAutoNum type="alphaLcParenR"/>
            </a:pPr>
            <a:r>
              <a:rPr lang="en-US" dirty="0"/>
              <a:t>Un-compacted laying course: spread the material loosely in a uniform layer and screed to the thickness required to give the target laying course thickness after the paving blocks have been laid and vibrated into place.</a:t>
            </a:r>
          </a:p>
          <a:p>
            <a:r>
              <a:rPr lang="en-US" dirty="0">
                <a:hlinkClick r:id="rId2"/>
              </a:rPr>
              <a:t>www.youtube.com/watch?v=Z-Au0RnKgmg</a:t>
            </a:r>
            <a:endParaRPr lang="en-US" dirty="0"/>
          </a:p>
          <a:p>
            <a:pPr marL="457200" indent="-457200">
              <a:buAutoNum type="alphaLcParenR"/>
            </a:pPr>
            <a:endParaRPr lang="en-US" dirty="0"/>
          </a:p>
        </p:txBody>
      </p:sp>
      <p:sp>
        <p:nvSpPr>
          <p:cNvPr id="4" name="Rounded Rectangle 3"/>
          <p:cNvSpPr/>
          <p:nvPr/>
        </p:nvSpPr>
        <p:spPr>
          <a:xfrm>
            <a:off x="6516216" y="5229200"/>
            <a:ext cx="1441450" cy="407988"/>
          </a:xfrm>
          <a:prstGeom prst="roundRect">
            <a:avLst/>
          </a:prstGeom>
          <a:solidFill>
            <a:srgbClr val="0077E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200" dirty="0"/>
              <a:t>YouTube Link</a:t>
            </a:r>
          </a:p>
        </p:txBody>
      </p:sp>
    </p:spTree>
    <p:extLst>
      <p:ext uri="{BB962C8B-B14F-4D97-AF65-F5344CB8AC3E}">
        <p14:creationId xmlns:p14="http://schemas.microsoft.com/office/powerpoint/2010/main" val="6119852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Laying the surface course</a:t>
            </a:r>
          </a:p>
        </p:txBody>
      </p:sp>
      <p:sp>
        <p:nvSpPr>
          <p:cNvPr id="3" name="Content Placeholder 2"/>
          <p:cNvSpPr>
            <a:spLocks noGrp="1"/>
          </p:cNvSpPr>
          <p:nvPr>
            <p:ph sz="quarter" idx="10"/>
          </p:nvPr>
        </p:nvSpPr>
        <p:spPr>
          <a:xfrm>
            <a:off x="457200" y="1772816"/>
            <a:ext cx="8229600" cy="3987184"/>
          </a:xfrm>
        </p:spPr>
        <p:txBody>
          <a:bodyPr/>
          <a:lstStyle/>
          <a:p>
            <a:r>
              <a:rPr lang="en-US" dirty="0"/>
              <a:t>Block laying should normally start at a fixed edge restraint.</a:t>
            </a:r>
          </a:p>
          <a:p>
            <a:r>
              <a:rPr lang="en-US" dirty="0"/>
              <a:t>If this edge restraint is unlikely to be adequately straight or at 90 degrees to the intended block bond, a string line temporary datum should be set up a short distance from the edge restraint and used to align the first ‘row’ of blocks. </a:t>
            </a:r>
          </a:p>
          <a:p>
            <a:r>
              <a:rPr lang="en-US" dirty="0"/>
              <a:t>A second string line at 90 degrees to the first will ensure that the block bond does not ‘wander’. The area between the first string line and edge restraint can then be </a:t>
            </a:r>
            <a:r>
              <a:rPr lang="en-US" dirty="0" err="1"/>
              <a:t>infilled</a:t>
            </a:r>
            <a:r>
              <a:rPr lang="en-US" dirty="0"/>
              <a:t> with blocks, cut to fit as necessary.</a:t>
            </a:r>
          </a:p>
          <a:p>
            <a:r>
              <a:rPr lang="en-US" dirty="0"/>
              <a:t>It is advisable to continue to use string lines or other control methods during laying of the paved area. </a:t>
            </a:r>
          </a:p>
        </p:txBody>
      </p:sp>
    </p:spTree>
    <p:extLst>
      <p:ext uri="{BB962C8B-B14F-4D97-AF65-F5344CB8AC3E}">
        <p14:creationId xmlns:p14="http://schemas.microsoft.com/office/powerpoint/2010/main" val="51326550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F0F53B212927044AA6183A8C6980CAA" ma:contentTypeVersion="6" ma:contentTypeDescription="Create a new document." ma:contentTypeScope="" ma:versionID="6d8fd973004ed86d7ba9f8e7a1daa516">
  <xsd:schema xmlns:xsd="http://www.w3.org/2001/XMLSchema" xmlns:xs="http://www.w3.org/2001/XMLSchema" xmlns:p="http://schemas.microsoft.com/office/2006/metadata/properties" xmlns:ns2="1c5831b9-66da-4f16-a409-834213ecdb8e" xmlns:ns3="7d91badd-8922-4db1-9652-4fbca8a6b7df" targetNamespace="http://schemas.microsoft.com/office/2006/metadata/properties" ma:root="true" ma:fieldsID="c87b6c94211ad6040e8d5e3341244e41" ns2:_="" ns3:_="">
    <xsd:import namespace="1c5831b9-66da-4f16-a409-834213ecdb8e"/>
    <xsd:import namespace="7d91badd-8922-4db1-9652-4fbca8a6b7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5831b9-66da-4f16-a409-834213ecdb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91badd-8922-4db1-9652-4fbca8a6b7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CCB350-B76C-41FC-AE69-633CA55F79C0}">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4980B000-6044-4A60-BEFB-4CCD130D49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5831b9-66da-4f16-a409-834213ecdb8e"/>
    <ds:schemaRef ds:uri="7d91badd-8922-4db1-9652-4fbca8a6b7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1036693-0DAE-48A3-A42A-8F3FD82F9C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3582</TotalTime>
  <Words>1247</Words>
  <Application>Microsoft Office PowerPoint</Application>
  <PresentationFormat>On-screen Show (4:3)</PresentationFormat>
  <Paragraphs>87</Paragraphs>
  <Slides>18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Lucida Grande</vt:lpstr>
      <vt:lpstr>Times New Roman</vt:lpstr>
      <vt:lpstr>Default Design</vt:lpstr>
      <vt:lpstr>PowerPoint 10: Modular paving construction methods block paving</vt:lpstr>
      <vt:lpstr>Typical cross-section of a paved area</vt:lpstr>
      <vt:lpstr>Preparing the area</vt:lpstr>
      <vt:lpstr>Falls </vt:lpstr>
      <vt:lpstr>Laying the sub-base</vt:lpstr>
      <vt:lpstr>Laying the sub-base layer</vt:lpstr>
      <vt:lpstr>Edge restraints </vt:lpstr>
      <vt:lpstr>The bedding layer </vt:lpstr>
      <vt:lpstr>Laying the surface course</vt:lpstr>
      <vt:lpstr>Laying the surface course</vt:lpstr>
      <vt:lpstr>Block laying patterns</vt:lpstr>
      <vt:lpstr>Stretcher bond</vt:lpstr>
      <vt:lpstr>Basket weave</vt:lpstr>
      <vt:lpstr>Herringbone patterns </vt:lpstr>
      <vt:lpstr>Block cutting</vt:lpstr>
      <vt:lpstr>Joint filling</vt:lpstr>
      <vt:lpstr>Video links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148</cp:revision>
  <dcterms:created xsi:type="dcterms:W3CDTF">2013-05-28T00:38:54Z</dcterms:created>
  <dcterms:modified xsi:type="dcterms:W3CDTF">2021-06-08T08:34:55Z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0x010100BF0F53B212927044AA6183A8C6980CAA</vt:lpwstr>
  </property>
</Properties>
</file>