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2"/>
  </p:notesMasterIdLst>
  <p:handoutMasterIdLst>
    <p:handoutMasterId r:id="rId13"/>
  </p:handoutMasterIdLst>
  <p:sldIdLst>
    <p:sldId id="256" r:id="rId5"/>
    <p:sldId id="338" r:id="rId6"/>
    <p:sldId id="257" r:id="rId7"/>
    <p:sldId id="259" r:id="rId8"/>
    <p:sldId id="266" r:id="rId9"/>
    <p:sldId id="339" r:id="rId10"/>
    <p:sldId id="267" r:id="rId11"/>
  </p:sldIdLst>
  <p:sldSz cx="9144000" cy="6858000" type="screen4x3"/>
  <p:notesSz cx="6858000" cy="9144000"/>
  <p:custDataLst>
    <p:tags r:id="rId14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CAFC254-BCF5-E447-BE46-CF7CC15B4885}" v="40" dt="2020-08-21T17:32:04.98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6549"/>
    <p:restoredTop sz="93172" autoAdjust="0"/>
  </p:normalViewPr>
  <p:slideViewPr>
    <p:cSldViewPr showGuides="1">
      <p:cViewPr varScale="1">
        <p:scale>
          <a:sx n="57" d="100"/>
          <a:sy n="57" d="100"/>
        </p:scale>
        <p:origin x="1134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3/4/2021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11154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41854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6FFC2-E1B0-FB40-AA6C-393FC83423C2}" type="datetimeFigureOut">
              <a:rPr lang="en-US" smtClean="0"/>
              <a:t>3/4/2021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02388-AFFA-974F-9A1C-2A36539C9B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8058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6FFC2-E1B0-FB40-AA6C-393FC83423C2}" type="datetimeFigureOut">
              <a:rPr lang="en-US" smtClean="0"/>
              <a:t>3/4/2021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02388-AFFA-974F-9A1C-2A36539C9B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9537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emf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68776" y="6485921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Copyright © 2021 City and Guilds of London Institute. All rights reserved. </a:t>
            </a:r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of 7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Foundation in 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Construction and Building Services Engineering  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sz="6600" dirty="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PowerPoint presentation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en-GB" sz="2400" b="1" dirty="0">
                <a:solidFill>
                  <a:srgbClr val="000000"/>
                </a:solidFill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Unit 112: Construction operations and civil engineering operations</a:t>
            </a:r>
            <a:r>
              <a:rPr lang="en-GB" sz="2400" b="1" dirty="0"/>
              <a:t> 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35133" y="3280013"/>
            <a:ext cx="8153400" cy="2514600"/>
          </a:xfrm>
        </p:spPr>
        <p:txBody>
          <a:bodyPr anchor="t"/>
          <a:lstStyle/>
          <a:p>
            <a:pPr eaLnBrk="1" hangingPunct="1"/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PowerPoint 18: Area calculations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\\cgli\user\Home\prodev\laurenh\Downloads\shutterstock_133357625.jpg">
            <a:extLst>
              <a:ext uri="{FF2B5EF4-FFF2-40B4-BE49-F238E27FC236}">
                <a16:creationId xmlns:a16="http://schemas.microsoft.com/office/drawing/2014/main" id="{90854FFB-8869-467E-9D67-DE49F5FEB25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59" t="6131" b="11634"/>
          <a:stretch/>
        </p:blipFill>
        <p:spPr bwMode="auto">
          <a:xfrm>
            <a:off x="3444366" y="4347639"/>
            <a:ext cx="2232248" cy="1403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037AB7C-8324-4E1C-8C01-89EA07FE31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Calculations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11753F1-1F5E-42DA-A676-07B65811C86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14377"/>
            <a:ext cx="8218090" cy="995985"/>
          </a:xfrm>
        </p:spPr>
        <p:txBody>
          <a:bodyPr/>
          <a:lstStyle/>
          <a:p>
            <a:pPr lvl="0"/>
            <a:r>
              <a:rPr lang="en-GB" dirty="0"/>
              <a:t>Many construction workers shy away from carrying out calculations of quantities, but it is an important part of the job.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318B5A2D-4711-4149-9326-4940BC51D941}"/>
              </a:ext>
            </a:extLst>
          </p:cNvPr>
          <p:cNvSpPr txBox="1">
            <a:spLocks/>
          </p:cNvSpPr>
          <p:nvPr/>
        </p:nvSpPr>
        <p:spPr bwMode="auto">
          <a:xfrm>
            <a:off x="445691" y="2488725"/>
            <a:ext cx="8229599" cy="2596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pPr lvl="0"/>
            <a:r>
              <a:rPr lang="en-GB" dirty="0"/>
              <a:t>Failing to calculate the correct amount of materials needed for a task could lead to running out of materials before completion. </a:t>
            </a:r>
          </a:p>
          <a:p>
            <a:pPr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dirty="0"/>
          </a:p>
          <a:p>
            <a:pPr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dirty="0"/>
              <a:t>Calculating quantities of materials accurately is important since mistakes can lead to unnecessary expense and inefficiency.</a:t>
            </a:r>
          </a:p>
          <a:p>
            <a:pPr lvl="0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dirty="0"/>
          </a:p>
          <a:p>
            <a:endParaRPr lang="en-US" kern="0" dirty="0"/>
          </a:p>
          <a:p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18798355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2" name="Rectangle 4"/>
          <p:cNvSpPr>
            <a:spLocks noGrp="1" noChangeArrowheads="1"/>
          </p:cNvSpPr>
          <p:nvPr>
            <p:ph type="title"/>
          </p:nvPr>
        </p:nvSpPr>
        <p:spPr>
          <a:xfrm>
            <a:off x="549275" y="931723"/>
            <a:ext cx="8042276" cy="1336956"/>
          </a:xfrm>
        </p:spPr>
        <p:txBody>
          <a:bodyPr/>
          <a:lstStyle/>
          <a:p>
            <a:r>
              <a:rPr lang="en-GB" dirty="0"/>
              <a:t>Working out quantities</a:t>
            </a:r>
          </a:p>
        </p:txBody>
      </p:sp>
      <p:sp>
        <p:nvSpPr>
          <p:cNvPr id="73733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549274" y="1600201"/>
            <a:ext cx="7911157" cy="4343400"/>
          </a:xfrm>
        </p:spPr>
        <p:txBody>
          <a:bodyPr/>
          <a:lstStyle/>
          <a:p>
            <a:endParaRPr lang="en-GB" dirty="0"/>
          </a:p>
          <a:p>
            <a:r>
              <a:rPr lang="en-GB" dirty="0"/>
              <a:t>Within construction and civil engineering we use a variety of construction materials. </a:t>
            </a:r>
          </a:p>
          <a:p>
            <a:r>
              <a:rPr lang="en-GB" dirty="0"/>
              <a:t>We calculate the different materials in different ways and formulas.</a:t>
            </a:r>
          </a:p>
          <a:p>
            <a:r>
              <a:rPr lang="en-GB" dirty="0"/>
              <a:t>This session we are going to look at area calculations. These are used to calculate block paving and paving slabs. 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37158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Quantities</a:t>
            </a:r>
          </a:p>
        </p:txBody>
      </p:sp>
      <p:sp>
        <p:nvSpPr>
          <p:cNvPr id="757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GB" b="1" dirty="0"/>
          </a:p>
          <a:p>
            <a:r>
              <a:rPr lang="en-GB" b="1" dirty="0"/>
              <a:t>Area</a:t>
            </a:r>
            <a:r>
              <a:rPr lang="en-GB" dirty="0"/>
              <a:t> = Length x Width = M</a:t>
            </a:r>
            <a:r>
              <a:rPr lang="en-US" dirty="0">
                <a:cs typeface="Tahoma" pitchFamily="34" charset="0"/>
              </a:rPr>
              <a:t>²</a:t>
            </a:r>
          </a:p>
          <a:p>
            <a:endParaRPr lang="en-US" dirty="0">
              <a:cs typeface="Tahoma" pitchFamily="34" charset="0"/>
            </a:endParaRPr>
          </a:p>
          <a:p>
            <a:r>
              <a:rPr lang="en-US" dirty="0">
                <a:cs typeface="Tahoma" pitchFamily="34" charset="0"/>
              </a:rPr>
              <a:t>For example, if an area measures </a:t>
            </a:r>
          </a:p>
          <a:p>
            <a:r>
              <a:rPr lang="en-US" dirty="0">
                <a:cs typeface="Tahoma" pitchFamily="34" charset="0"/>
              </a:rPr>
              <a:t>10 x 50 = 500m²</a:t>
            </a:r>
          </a:p>
          <a:p>
            <a:endParaRPr lang="en-US" dirty="0">
              <a:cs typeface="Tahoma" pitchFamily="34" charset="0"/>
            </a:endParaRPr>
          </a:p>
          <a:p>
            <a:r>
              <a:rPr lang="en-US" dirty="0">
                <a:cs typeface="Tahoma" pitchFamily="34" charset="0"/>
              </a:rPr>
              <a:t>Blocks are ordered in m² so you need 500m² of blocks 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80661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79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Now try these!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13 x 45</a:t>
            </a:r>
          </a:p>
          <a:p>
            <a:endParaRPr lang="en-US" dirty="0"/>
          </a:p>
          <a:p>
            <a:r>
              <a:rPr lang="en-US" dirty="0"/>
              <a:t>35 x 67</a:t>
            </a:r>
          </a:p>
          <a:p>
            <a:endParaRPr lang="en-US" dirty="0"/>
          </a:p>
          <a:p>
            <a:r>
              <a:rPr lang="en-US" dirty="0"/>
              <a:t>98 x 56 </a:t>
            </a:r>
          </a:p>
        </p:txBody>
      </p:sp>
    </p:spTree>
    <p:extLst>
      <p:ext uri="{BB962C8B-B14F-4D97-AF65-F5344CB8AC3E}">
        <p14:creationId xmlns:p14="http://schemas.microsoft.com/office/powerpoint/2010/main" val="30954133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Practice makes permanent!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Complete the activities on the worksheet provided. </a:t>
            </a:r>
          </a:p>
        </p:txBody>
      </p:sp>
    </p:spTree>
    <p:extLst>
      <p:ext uri="{BB962C8B-B14F-4D97-AF65-F5344CB8AC3E}">
        <p14:creationId xmlns:p14="http://schemas.microsoft.com/office/powerpoint/2010/main" val="36960597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sz="6000" dirty="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Any questions?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1017</TotalTime>
  <Words>189</Words>
  <Application>Microsoft Office PowerPoint</Application>
  <PresentationFormat>On-screen Show (4:3)</PresentationFormat>
  <Paragraphs>39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Lucida Grande</vt:lpstr>
      <vt:lpstr>Times New Roman</vt:lpstr>
      <vt:lpstr>Default Design</vt:lpstr>
      <vt:lpstr>PowerPoint 18: Area calculations</vt:lpstr>
      <vt:lpstr>Calculations</vt:lpstr>
      <vt:lpstr>Working out quantities</vt:lpstr>
      <vt:lpstr>Quantities</vt:lpstr>
      <vt:lpstr>Now try these! </vt:lpstr>
      <vt:lpstr>Practice makes permanent!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Linda Mellor</cp:lastModifiedBy>
  <cp:revision>127</cp:revision>
  <dcterms:created xsi:type="dcterms:W3CDTF">2013-05-28T00:38:54Z</dcterms:created>
  <dcterms:modified xsi:type="dcterms:W3CDTF">2021-03-04T13:43:40Z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