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260" r:id="rId6"/>
    <p:sldId id="274" r:id="rId7"/>
    <p:sldId id="275" r:id="rId8"/>
    <p:sldId id="276" r:id="rId9"/>
    <p:sldId id="287" r:id="rId10"/>
    <p:sldId id="278" r:id="rId11"/>
    <p:sldId id="277" r:id="rId12"/>
    <p:sldId id="281" r:id="rId13"/>
    <p:sldId id="264" r:id="rId14"/>
    <p:sldId id="288" r:id="rId15"/>
    <p:sldId id="280" r:id="rId16"/>
    <p:sldId id="283" r:id="rId17"/>
    <p:sldId id="284" r:id="rId18"/>
    <p:sldId id="289" r:id="rId19"/>
    <p:sldId id="285" r:id="rId20"/>
    <p:sldId id="290" r:id="rId21"/>
    <p:sldId id="291"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7919F2-7F3B-974B-BFC5-05DBEEFEA904}" v="31" dt="2020-08-16T15:21:25.8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88"/>
    <p:restoredTop sz="93172" autoAdjust="0"/>
  </p:normalViewPr>
  <p:slideViewPr>
    <p:cSldViewPr showGuides="1">
      <p:cViewPr varScale="1">
        <p:scale>
          <a:sx n="114" d="100"/>
          <a:sy n="114" d="100"/>
        </p:scale>
        <p:origin x="112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3/26/2021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5B91B7-4684-4B41-AA01-51F2044DCCD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1FF7DF7-52A7-3046-A7E9-9C542541D807}"/>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B8BA2E4-1C90-E24C-8E85-CD2DF6394419}"/>
              </a:ext>
            </a:extLst>
          </p:cNvPr>
          <p:cNvSpPr>
            <a:spLocks noGrp="1" noChangeArrowheads="1"/>
          </p:cNvSpPr>
          <p:nvPr>
            <p:ph type="sldNum" sz="quarter" idx="12"/>
          </p:nvPr>
        </p:nvSpPr>
        <p:spPr>
          <a:ln/>
        </p:spPr>
        <p:txBody>
          <a:bodyPr/>
          <a:lstStyle>
            <a:lvl1pPr>
              <a:defRPr/>
            </a:lvl1pPr>
          </a:lstStyle>
          <a:p>
            <a:fld id="{D6F036A5-3C13-7D49-BB0A-F68B18D6EF33}" type="slidenum">
              <a:rPr lang="en-GB" altLang="en-US"/>
              <a:pPr/>
              <a:t>‹#›</a:t>
            </a:fld>
            <a:endParaRPr lang="en-GB" altLang="en-US"/>
          </a:p>
        </p:txBody>
      </p:sp>
    </p:spTree>
    <p:extLst>
      <p:ext uri="{BB962C8B-B14F-4D97-AF65-F5344CB8AC3E}">
        <p14:creationId xmlns:p14="http://schemas.microsoft.com/office/powerpoint/2010/main" val="13251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ADEE2898-7889-924E-A889-AE5C763CC5DC}"/>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2CD4DC8F-90CF-3846-8B47-9A0B0C17881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E5F9B069-04CF-624E-92DC-8A734902B841}"/>
              </a:ext>
            </a:extLst>
          </p:cNvPr>
          <p:cNvSpPr>
            <a:spLocks noGrp="1" noChangeArrowheads="1"/>
          </p:cNvSpPr>
          <p:nvPr>
            <p:ph type="sldNum" sz="quarter" idx="12"/>
          </p:nvPr>
        </p:nvSpPr>
        <p:spPr>
          <a:ln/>
        </p:spPr>
        <p:txBody>
          <a:bodyPr/>
          <a:lstStyle>
            <a:lvl1pPr>
              <a:defRPr/>
            </a:lvl1pPr>
          </a:lstStyle>
          <a:p>
            <a:fld id="{D1F72D47-8E77-9846-BDE7-BC7F7EDCF72F}" type="slidenum">
              <a:rPr lang="en-GB" altLang="en-US"/>
              <a:pPr/>
              <a:t>‹#›</a:t>
            </a:fld>
            <a:endParaRPr lang="en-GB" altLang="en-US"/>
          </a:p>
        </p:txBody>
      </p:sp>
    </p:spTree>
    <p:extLst>
      <p:ext uri="{BB962C8B-B14F-4D97-AF65-F5344CB8AC3E}">
        <p14:creationId xmlns:p14="http://schemas.microsoft.com/office/powerpoint/2010/main" val="23384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ue0v3Ypl-0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T_gepV_KDnk"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a:t>
            </a:r>
            <a:r>
              <a:rPr lang="en-GB" sz="2400" b="1">
                <a:solidFill>
                  <a:srgbClr val="000000"/>
                </a:solidFill>
                <a:latin typeface="Arial" panose="020B0604020202020204" pitchFamily="34" charset="0"/>
                <a:ea typeface="Cambria" panose="02040503050406030204" pitchFamily="18" charset="0"/>
                <a:cs typeface="Times New Roman" panose="02020603050405020304" pitchFamily="18" charset="0"/>
              </a:rPr>
              <a:t>engineering operations</a:t>
            </a:r>
            <a:r>
              <a:rPr lang="en-GB" sz="2400" b="1"/>
              <a:t> </a:t>
            </a:r>
            <a:endParaRPr lang="en-GB" sz="2400" b="1" dirty="0"/>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12: Concrete materials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8">
            <a:extLst>
              <a:ext uri="{FF2B5EF4-FFF2-40B4-BE49-F238E27FC236}">
                <a16:creationId xmlns:a16="http://schemas.microsoft.com/office/drawing/2014/main" id="{B63F58C3-E656-FD43-9903-4B69B40AF5ED}"/>
              </a:ext>
            </a:extLst>
          </p:cNvPr>
          <p:cNvSpPr>
            <a:spLocks noGrp="1" noChangeArrowheads="1"/>
          </p:cNvSpPr>
          <p:nvPr>
            <p:ph type="title"/>
          </p:nvPr>
        </p:nvSpPr>
        <p:spPr/>
        <p:txBody>
          <a:bodyPr/>
          <a:lstStyle/>
          <a:p>
            <a:pPr eaLnBrk="1" hangingPunct="1"/>
            <a:r>
              <a:rPr lang="en-GB" altLang="en-US" dirty="0">
                <a:cs typeface="Arial" panose="020B0604020202020204" pitchFamily="34" charset="0"/>
              </a:rPr>
              <a:t>Admixtures</a:t>
            </a:r>
            <a:endParaRPr lang="en-US" altLang="en-US" dirty="0">
              <a:cs typeface="Arial" panose="020B0604020202020204" pitchFamily="34" charset="0"/>
            </a:endParaRPr>
          </a:p>
        </p:txBody>
      </p:sp>
      <p:sp>
        <p:nvSpPr>
          <p:cNvPr id="16387" name="Rectangle 9">
            <a:extLst>
              <a:ext uri="{FF2B5EF4-FFF2-40B4-BE49-F238E27FC236}">
                <a16:creationId xmlns:a16="http://schemas.microsoft.com/office/drawing/2014/main" id="{EF950608-C39D-C04F-A4D0-BBBF82A2B118}"/>
              </a:ext>
            </a:extLst>
          </p:cNvPr>
          <p:cNvSpPr>
            <a:spLocks noGrp="1" noChangeArrowheads="1"/>
          </p:cNvSpPr>
          <p:nvPr>
            <p:ph type="body" idx="1"/>
          </p:nvPr>
        </p:nvSpPr>
        <p:spPr/>
        <p:txBody>
          <a:bodyPr/>
          <a:lstStyle/>
          <a:p>
            <a:pPr marL="0" indent="0">
              <a:buFontTx/>
              <a:buNone/>
            </a:pPr>
            <a:endParaRPr lang="en-GB" altLang="en-US" sz="2400" dirty="0"/>
          </a:p>
          <a:p>
            <a:pPr marL="0" indent="0">
              <a:buFontTx/>
              <a:buNone/>
            </a:pPr>
            <a:r>
              <a:rPr lang="en-GB" altLang="en-US" dirty="0"/>
              <a:t>An admixture is a material, usually a liquid, which is added to a batch of concrete during mixing in order to modify the properties of the fresh and/or hardened concrete. Admixtures are now used in most concrete. </a:t>
            </a:r>
          </a:p>
          <a:p>
            <a:pPr marL="0" indent="0">
              <a:buFontTx/>
              <a:buNone/>
            </a:pPr>
            <a:endParaRPr lang="en-GB" altLang="en-US" dirty="0"/>
          </a:p>
          <a:p>
            <a:pPr marL="0" indent="0">
              <a:buFontTx/>
              <a:buNone/>
            </a:pPr>
            <a:r>
              <a:rPr lang="en-GB" altLang="en-US" dirty="0"/>
              <a:t>Admixtures benefit concrete by reducing the amount of free water required for a given level of consistence, often in addition to some other specific improvements, including pumping, placing, strength, durability and sustainability.</a:t>
            </a:r>
          </a:p>
          <a:p>
            <a:pPr marL="0" indent="0">
              <a:buFontTx/>
              <a:buNone/>
            </a:pPr>
            <a:endParaRPr lang="en-GB" altLang="en-US" sz="2400" dirty="0"/>
          </a:p>
          <a:p>
            <a:pPr marL="0" indent="0">
              <a:buFontTx/>
              <a:buNone/>
            </a:pPr>
            <a:endParaRPr lang="en-US" altLang="en-US" sz="2400" dirty="0"/>
          </a:p>
        </p:txBody>
      </p:sp>
    </p:spTree>
    <p:extLst>
      <p:ext uri="{BB962C8B-B14F-4D97-AF65-F5344CB8AC3E}">
        <p14:creationId xmlns:p14="http://schemas.microsoft.com/office/powerpoint/2010/main" val="1243248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a:extLst>
              <a:ext uri="{FF2B5EF4-FFF2-40B4-BE49-F238E27FC236}">
                <a16:creationId xmlns:a16="http://schemas.microsoft.com/office/drawing/2014/main" id="{74430E53-363C-4645-A421-A422F7AA7941}"/>
              </a:ext>
            </a:extLst>
          </p:cNvPr>
          <p:cNvSpPr>
            <a:spLocks noGrp="1" noChangeArrowheads="1"/>
          </p:cNvSpPr>
          <p:nvPr>
            <p:ph type="title"/>
          </p:nvPr>
        </p:nvSpPr>
        <p:spPr/>
        <p:txBody>
          <a:bodyPr/>
          <a:lstStyle/>
          <a:p>
            <a:pPr eaLnBrk="1" hangingPunct="1"/>
            <a:r>
              <a:rPr lang="en-GB" altLang="en-US" dirty="0"/>
              <a:t>Admixtures</a:t>
            </a:r>
            <a:endParaRPr lang="en-US" altLang="en-US" dirty="0"/>
          </a:p>
        </p:txBody>
      </p:sp>
      <p:sp>
        <p:nvSpPr>
          <p:cNvPr id="17411" name="Rectangle 9">
            <a:extLst>
              <a:ext uri="{FF2B5EF4-FFF2-40B4-BE49-F238E27FC236}">
                <a16:creationId xmlns:a16="http://schemas.microsoft.com/office/drawing/2014/main" id="{3F48CBFB-4C20-0D46-AF11-5D6A220B4CFA}"/>
              </a:ext>
            </a:extLst>
          </p:cNvPr>
          <p:cNvSpPr>
            <a:spLocks noGrp="1" noChangeArrowheads="1"/>
          </p:cNvSpPr>
          <p:nvPr>
            <p:ph type="body" idx="1"/>
          </p:nvPr>
        </p:nvSpPr>
        <p:spPr>
          <a:xfrm>
            <a:off x="457200" y="1512000"/>
            <a:ext cx="7931224" cy="4248000"/>
          </a:xfrm>
        </p:spPr>
        <p:txBody>
          <a:bodyPr/>
          <a:lstStyle/>
          <a:p>
            <a:pPr marL="0" indent="0">
              <a:buFontTx/>
              <a:buNone/>
            </a:pPr>
            <a:endParaRPr lang="en-GB" altLang="en-US" dirty="0"/>
          </a:p>
          <a:p>
            <a:pPr marL="0" indent="0">
              <a:buFontTx/>
              <a:buNone/>
            </a:pPr>
            <a:r>
              <a:rPr lang="en-GB" altLang="en-US" dirty="0"/>
              <a:t>There are occasions when the use of an admixture is not only desirable but also essential. Because admixtures are added to concrete in small quantities, they should be used only when a high degree of control can be exercised. </a:t>
            </a:r>
          </a:p>
          <a:p>
            <a:pPr marL="0" indent="0">
              <a:buFontTx/>
              <a:buNone/>
            </a:pPr>
            <a:endParaRPr lang="en-GB" altLang="en-US" dirty="0"/>
          </a:p>
          <a:p>
            <a:pPr marL="0" indent="0">
              <a:buFontTx/>
              <a:buNone/>
            </a:pPr>
            <a:r>
              <a:rPr lang="en-GB" altLang="en-US" dirty="0"/>
              <a:t>Incorrect dosage of an admixture </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dirty="0"/>
              <a:t> either too much or too little </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dirty="0"/>
              <a:t> may adversely affect the strength and other properties of the concrete.</a:t>
            </a:r>
          </a:p>
          <a:p>
            <a:pPr marL="0" indent="0">
              <a:buFontTx/>
              <a:buNone/>
            </a:pPr>
            <a:endParaRPr lang="en-GB" altLang="en-US" sz="2400" dirty="0"/>
          </a:p>
        </p:txBody>
      </p:sp>
    </p:spTree>
    <p:extLst>
      <p:ext uri="{BB962C8B-B14F-4D97-AF65-F5344CB8AC3E}">
        <p14:creationId xmlns:p14="http://schemas.microsoft.com/office/powerpoint/2010/main" val="2806985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8197">
            <a:extLst>
              <a:ext uri="{FF2B5EF4-FFF2-40B4-BE49-F238E27FC236}">
                <a16:creationId xmlns:a16="http://schemas.microsoft.com/office/drawing/2014/main" id="{67AFF3C7-ABB9-2945-AB07-2DD50CAF0463}"/>
              </a:ext>
            </a:extLst>
          </p:cNvPr>
          <p:cNvSpPr>
            <a:spLocks noGrp="1"/>
          </p:cNvSpPr>
          <p:nvPr>
            <p:ph type="title"/>
          </p:nvPr>
        </p:nvSpPr>
        <p:spPr/>
        <p:txBody>
          <a:bodyPr/>
          <a:lstStyle/>
          <a:p>
            <a:r>
              <a:rPr lang="en-GB" altLang="en-US" dirty="0"/>
              <a:t> Materials </a:t>
            </a:r>
          </a:p>
        </p:txBody>
      </p:sp>
      <p:sp>
        <p:nvSpPr>
          <p:cNvPr id="19459" name="Content Placeholder 8198">
            <a:extLst>
              <a:ext uri="{FF2B5EF4-FFF2-40B4-BE49-F238E27FC236}">
                <a16:creationId xmlns:a16="http://schemas.microsoft.com/office/drawing/2014/main" id="{7083C378-2F81-8E4E-ABF2-0F7F1673CD56}"/>
              </a:ext>
            </a:extLst>
          </p:cNvPr>
          <p:cNvSpPr>
            <a:spLocks noGrp="1"/>
          </p:cNvSpPr>
          <p:nvPr>
            <p:ph idx="1"/>
          </p:nvPr>
        </p:nvSpPr>
        <p:spPr/>
        <p:txBody>
          <a:bodyPr/>
          <a:lstStyle/>
          <a:p>
            <a:pPr marL="0" indent="0">
              <a:buFontTx/>
              <a:buNone/>
            </a:pPr>
            <a:endParaRPr lang="en-GB" altLang="en-US" sz="2400" dirty="0"/>
          </a:p>
          <a:p>
            <a:pPr marL="0" indent="0">
              <a:buFontTx/>
              <a:buNone/>
            </a:pPr>
            <a:r>
              <a:rPr lang="en-GB" altLang="en-US" dirty="0"/>
              <a:t>When all of the materials are mixed together this starts the setting process. The setting and hardening of cement results from a chemical reaction between cement and water, not from a drying process.</a:t>
            </a:r>
          </a:p>
          <a:p>
            <a:pPr marL="0" indent="0">
              <a:buFontTx/>
              <a:buNone/>
            </a:pPr>
            <a:endParaRPr lang="en-GB" altLang="en-US" dirty="0"/>
          </a:p>
          <a:p>
            <a:pPr marL="0" indent="0">
              <a:buFontTx/>
              <a:buNone/>
            </a:pPr>
            <a:r>
              <a:rPr lang="en-GB" altLang="en-US" dirty="0"/>
              <a:t>This reaction is called </a:t>
            </a:r>
            <a:r>
              <a:rPr lang="en-GB" altLang="en-US" sz="1100" dirty="0">
                <a:solidFill>
                  <a:srgbClr val="000000"/>
                </a:solidFill>
              </a:rPr>
              <a:t> </a:t>
            </a:r>
            <a:r>
              <a:rPr lang="en-GB" altLang="en-US" dirty="0">
                <a:solidFill>
                  <a:srgbClr val="000000"/>
                </a:solidFill>
                <a:hlinkClick r:id="rId2"/>
              </a:rPr>
              <a:t>hydration</a:t>
            </a:r>
            <a:r>
              <a:rPr lang="en-GB" altLang="en-US" sz="1100" dirty="0">
                <a:solidFill>
                  <a:srgbClr val="000000"/>
                </a:solidFill>
              </a:rPr>
              <a:t> </a:t>
            </a:r>
            <a:r>
              <a:rPr lang="en-GB" altLang="en-US" dirty="0"/>
              <a:t>. It produces heat and is irreversible. Setting is the gradual stiffening whereby the cement paste changes from being a wet and workable material into a hardened state. </a:t>
            </a:r>
          </a:p>
        </p:txBody>
      </p:sp>
      <p:sp>
        <p:nvSpPr>
          <p:cNvPr id="2" name="Rounded Rectangle 1">
            <a:extLst>
              <a:ext uri="{FF2B5EF4-FFF2-40B4-BE49-F238E27FC236}">
                <a16:creationId xmlns:a16="http://schemas.microsoft.com/office/drawing/2014/main" id="{3649F435-BB4A-B948-8B35-87C277591B1A}"/>
              </a:ext>
            </a:extLst>
          </p:cNvPr>
          <p:cNvSpPr/>
          <p:nvPr/>
        </p:nvSpPr>
        <p:spPr>
          <a:xfrm>
            <a:off x="5580112" y="4938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2758163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8197">
            <a:extLst>
              <a:ext uri="{FF2B5EF4-FFF2-40B4-BE49-F238E27FC236}">
                <a16:creationId xmlns:a16="http://schemas.microsoft.com/office/drawing/2014/main" id="{E8679A25-8A85-EC40-ADF4-F4F75AB39E33}"/>
              </a:ext>
            </a:extLst>
          </p:cNvPr>
          <p:cNvSpPr>
            <a:spLocks noGrp="1"/>
          </p:cNvSpPr>
          <p:nvPr>
            <p:ph type="title"/>
          </p:nvPr>
        </p:nvSpPr>
        <p:spPr/>
        <p:txBody>
          <a:bodyPr/>
          <a:lstStyle/>
          <a:p>
            <a:r>
              <a:rPr lang="en-GB" altLang="en-US"/>
              <a:t> Mixing </a:t>
            </a:r>
          </a:p>
        </p:txBody>
      </p:sp>
      <p:sp>
        <p:nvSpPr>
          <p:cNvPr id="21507" name="Content Placeholder 8198">
            <a:extLst>
              <a:ext uri="{FF2B5EF4-FFF2-40B4-BE49-F238E27FC236}">
                <a16:creationId xmlns:a16="http://schemas.microsoft.com/office/drawing/2014/main" id="{0CA50AF3-656A-4C4E-817E-2A6356349726}"/>
              </a:ext>
            </a:extLst>
          </p:cNvPr>
          <p:cNvSpPr>
            <a:spLocks noGrp="1"/>
          </p:cNvSpPr>
          <p:nvPr>
            <p:ph idx="1"/>
          </p:nvPr>
        </p:nvSpPr>
        <p:spPr>
          <a:xfrm>
            <a:off x="457200" y="1512000"/>
            <a:ext cx="7715200" cy="4248000"/>
          </a:xfrm>
        </p:spPr>
        <p:txBody>
          <a:bodyPr/>
          <a:lstStyle/>
          <a:p>
            <a:pPr marL="0" indent="0">
              <a:buFontTx/>
              <a:buNone/>
              <a:defRPr/>
            </a:pPr>
            <a:endParaRPr lang="en-GB" sz="2400" b="1" dirty="0"/>
          </a:p>
          <a:p>
            <a:pPr marL="0" indent="0">
              <a:buFontTx/>
              <a:buNone/>
              <a:defRPr/>
            </a:pPr>
            <a:r>
              <a:rPr lang="en-GB" dirty="0"/>
              <a:t>The most important operation when mixing concrete is the gauging of the materials. </a:t>
            </a:r>
          </a:p>
          <a:p>
            <a:pPr marL="0" indent="0">
              <a:buFontTx/>
              <a:buNone/>
              <a:defRPr/>
            </a:pPr>
            <a:r>
              <a:rPr lang="en-GB" dirty="0"/>
              <a:t>This will ensure that:</a:t>
            </a:r>
          </a:p>
          <a:p>
            <a:pPr marL="342900" indent="-342900">
              <a:buClr>
                <a:srgbClr val="0077E3"/>
              </a:buClr>
              <a:buFont typeface="Arial" panose="020B0604020202020204" pitchFamily="34" charset="0"/>
              <a:buChar char="•"/>
              <a:defRPr/>
            </a:pPr>
            <a:r>
              <a:rPr lang="en-GB" dirty="0"/>
              <a:t>the same mix is achieved every time.</a:t>
            </a:r>
          </a:p>
          <a:p>
            <a:pPr marL="342900" indent="-342900">
              <a:buClr>
                <a:srgbClr val="0077E3"/>
              </a:buClr>
              <a:buFont typeface="Arial" panose="020B0604020202020204" pitchFamily="34" charset="0"/>
              <a:buChar char="•"/>
              <a:defRPr/>
            </a:pPr>
            <a:r>
              <a:rPr lang="en-GB" dirty="0"/>
              <a:t> the correct mix is used as specified by the designer.</a:t>
            </a:r>
          </a:p>
        </p:txBody>
      </p:sp>
    </p:spTree>
    <p:extLst>
      <p:ext uri="{BB962C8B-B14F-4D97-AF65-F5344CB8AC3E}">
        <p14:creationId xmlns:p14="http://schemas.microsoft.com/office/powerpoint/2010/main" val="298440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8197">
            <a:extLst>
              <a:ext uri="{FF2B5EF4-FFF2-40B4-BE49-F238E27FC236}">
                <a16:creationId xmlns:a16="http://schemas.microsoft.com/office/drawing/2014/main" id="{7EFEBA56-A44C-3547-A0F4-0F2339EC1A4C}"/>
              </a:ext>
            </a:extLst>
          </p:cNvPr>
          <p:cNvSpPr>
            <a:spLocks noGrp="1"/>
          </p:cNvSpPr>
          <p:nvPr>
            <p:ph type="title"/>
          </p:nvPr>
        </p:nvSpPr>
        <p:spPr/>
        <p:txBody>
          <a:bodyPr/>
          <a:lstStyle/>
          <a:p>
            <a:pPr marL="0" indent="0">
              <a:buFontTx/>
              <a:buNone/>
            </a:pPr>
            <a:r>
              <a:rPr lang="en-GB" altLang="en-US" dirty="0"/>
              <a:t>How is this done?</a:t>
            </a:r>
          </a:p>
        </p:txBody>
      </p:sp>
      <p:sp>
        <p:nvSpPr>
          <p:cNvPr id="21507" name="Content Placeholder 8198">
            <a:extLst>
              <a:ext uri="{FF2B5EF4-FFF2-40B4-BE49-F238E27FC236}">
                <a16:creationId xmlns:a16="http://schemas.microsoft.com/office/drawing/2014/main" id="{7AA5396D-104A-8945-9A6A-5B9A73E5F35E}"/>
              </a:ext>
            </a:extLst>
          </p:cNvPr>
          <p:cNvSpPr>
            <a:spLocks noGrp="1"/>
          </p:cNvSpPr>
          <p:nvPr>
            <p:ph idx="1"/>
          </p:nvPr>
        </p:nvSpPr>
        <p:spPr/>
        <p:txBody>
          <a:bodyPr/>
          <a:lstStyle/>
          <a:p>
            <a:pPr marL="0" indent="0">
              <a:buFontTx/>
              <a:buNone/>
            </a:pPr>
            <a:endParaRPr lang="en-GB" altLang="en-US" sz="2400" b="1" dirty="0"/>
          </a:p>
          <a:p>
            <a:pPr marL="0" indent="0">
              <a:buFontTx/>
              <a:buNone/>
            </a:pPr>
            <a:r>
              <a:rPr lang="en-GB" altLang="en-US" dirty="0"/>
              <a:t>The most accurate way of gauging a mix is to use gauge boxes. This will ensure that the correct volume of each material is used (i.e. sand, gravel and cement). A typical concrete mix would be 1 part cement, 2 parts sand and 4 parts gravel. This is known as a 1 :2: 4 mix.</a:t>
            </a:r>
          </a:p>
          <a:p>
            <a:pPr marL="0" indent="0">
              <a:buFontTx/>
              <a:buNone/>
            </a:pPr>
            <a:r>
              <a:rPr lang="en-GB" altLang="en-US" dirty="0"/>
              <a:t>If a specification details a 1 :2: 4 mix, the information that is being communicated to you is called a </a:t>
            </a:r>
            <a:r>
              <a:rPr lang="en-GB" altLang="en-US" b="1" dirty="0"/>
              <a:t>ratio</a:t>
            </a:r>
            <a:r>
              <a:rPr lang="en-GB" altLang="en-US" dirty="0"/>
              <a:t>.</a:t>
            </a:r>
          </a:p>
          <a:p>
            <a:pPr marL="0" indent="0">
              <a:buFontTx/>
              <a:buNone/>
            </a:pPr>
            <a:endParaRPr lang="en-US" altLang="en-US" sz="2400" dirty="0"/>
          </a:p>
        </p:txBody>
      </p:sp>
    </p:spTree>
    <p:extLst>
      <p:ext uri="{BB962C8B-B14F-4D97-AF65-F5344CB8AC3E}">
        <p14:creationId xmlns:p14="http://schemas.microsoft.com/office/powerpoint/2010/main" val="2534007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8197">
            <a:extLst>
              <a:ext uri="{FF2B5EF4-FFF2-40B4-BE49-F238E27FC236}">
                <a16:creationId xmlns:a16="http://schemas.microsoft.com/office/drawing/2014/main" id="{4E9E7C78-8F66-3E4E-A7FE-D05813276403}"/>
              </a:ext>
            </a:extLst>
          </p:cNvPr>
          <p:cNvSpPr>
            <a:spLocks noGrp="1"/>
          </p:cNvSpPr>
          <p:nvPr>
            <p:ph type="title"/>
          </p:nvPr>
        </p:nvSpPr>
        <p:spPr/>
        <p:txBody>
          <a:bodyPr/>
          <a:lstStyle/>
          <a:p>
            <a:pPr marL="0" indent="0">
              <a:buFontTx/>
              <a:buNone/>
            </a:pPr>
            <a:r>
              <a:rPr lang="en-GB" altLang="en-US" dirty="0"/>
              <a:t>Gauging the materials</a:t>
            </a:r>
          </a:p>
        </p:txBody>
      </p:sp>
      <p:sp>
        <p:nvSpPr>
          <p:cNvPr id="22531" name="Content Placeholder 8198">
            <a:extLst>
              <a:ext uri="{FF2B5EF4-FFF2-40B4-BE49-F238E27FC236}">
                <a16:creationId xmlns:a16="http://schemas.microsoft.com/office/drawing/2014/main" id="{724DDAAA-2427-8E49-A71C-E7465831934E}"/>
              </a:ext>
            </a:extLst>
          </p:cNvPr>
          <p:cNvSpPr>
            <a:spLocks noGrp="1"/>
          </p:cNvSpPr>
          <p:nvPr>
            <p:ph idx="1"/>
          </p:nvPr>
        </p:nvSpPr>
        <p:spPr/>
        <p:txBody>
          <a:bodyPr/>
          <a:lstStyle/>
          <a:p>
            <a:pPr marL="0" indent="0">
              <a:buFontTx/>
              <a:buNone/>
            </a:pPr>
            <a:endParaRPr lang="en-GB" altLang="en-US" sz="1400" dirty="0"/>
          </a:p>
          <a:p>
            <a:pPr marL="0" indent="0">
              <a:buFontTx/>
              <a:buNone/>
            </a:pPr>
            <a:r>
              <a:rPr lang="en-GB" altLang="en-US" dirty="0"/>
              <a:t>The easiest way to gauge the materials is by using buckets or gauge boxes. Buckets are more readily available so we will concentrate on them. </a:t>
            </a:r>
          </a:p>
          <a:p>
            <a:pPr marL="0" indent="0">
              <a:buFontTx/>
              <a:buNone/>
            </a:pPr>
            <a:endParaRPr lang="en-GB" altLang="en-US" dirty="0"/>
          </a:p>
          <a:p>
            <a:pPr marL="0" indent="0">
              <a:buFontTx/>
              <a:buNone/>
            </a:pPr>
            <a:r>
              <a:rPr lang="en-GB" altLang="en-US" dirty="0"/>
              <a:t>Example: if we were mixing a batch of concrete to a 1:2:4 ratio we would measure out the materials dry by filling the bucket 4 times with gravel, then 2 times with sand and once with cement. </a:t>
            </a:r>
          </a:p>
          <a:p>
            <a:pPr marL="0" indent="0">
              <a:buFontTx/>
              <a:buNone/>
            </a:pPr>
            <a:endParaRPr lang="en-GB" altLang="en-US" sz="2400" dirty="0"/>
          </a:p>
          <a:p>
            <a:pPr marL="0" indent="0">
              <a:buFontTx/>
              <a:buNone/>
            </a:pPr>
            <a:endParaRPr lang="en-GB" altLang="en-US" sz="2400" b="1" dirty="0"/>
          </a:p>
          <a:p>
            <a:pPr marL="0" indent="0">
              <a:buFontTx/>
              <a:buNone/>
            </a:pPr>
            <a:r>
              <a:rPr lang="en-GB" altLang="en-US" sz="2400" b="1" dirty="0"/>
              <a:t> </a:t>
            </a:r>
          </a:p>
          <a:p>
            <a:pPr marL="0" indent="0">
              <a:buFontTx/>
              <a:buNone/>
            </a:pPr>
            <a:endParaRPr lang="en-GB" altLang="en-US" sz="2400" b="1" dirty="0"/>
          </a:p>
        </p:txBody>
      </p:sp>
    </p:spTree>
    <p:extLst>
      <p:ext uri="{BB962C8B-B14F-4D97-AF65-F5344CB8AC3E}">
        <p14:creationId xmlns:p14="http://schemas.microsoft.com/office/powerpoint/2010/main" val="1823887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8197">
            <a:extLst>
              <a:ext uri="{FF2B5EF4-FFF2-40B4-BE49-F238E27FC236}">
                <a16:creationId xmlns:a16="http://schemas.microsoft.com/office/drawing/2014/main" id="{786E047F-565B-684F-B398-3DD02730F90F}"/>
              </a:ext>
            </a:extLst>
          </p:cNvPr>
          <p:cNvSpPr>
            <a:spLocks noGrp="1"/>
          </p:cNvSpPr>
          <p:nvPr>
            <p:ph type="title"/>
          </p:nvPr>
        </p:nvSpPr>
        <p:spPr/>
        <p:txBody>
          <a:bodyPr/>
          <a:lstStyle/>
          <a:p>
            <a:r>
              <a:rPr lang="en-GB" altLang="en-US"/>
              <a:t> Mixing </a:t>
            </a:r>
          </a:p>
        </p:txBody>
      </p:sp>
      <p:sp>
        <p:nvSpPr>
          <p:cNvPr id="23555" name="Content Placeholder 8198">
            <a:extLst>
              <a:ext uri="{FF2B5EF4-FFF2-40B4-BE49-F238E27FC236}">
                <a16:creationId xmlns:a16="http://schemas.microsoft.com/office/drawing/2014/main" id="{79C9824F-DC81-F44D-BE95-A785C4E01063}"/>
              </a:ext>
            </a:extLst>
          </p:cNvPr>
          <p:cNvSpPr>
            <a:spLocks noGrp="1"/>
          </p:cNvSpPr>
          <p:nvPr>
            <p:ph idx="1"/>
          </p:nvPr>
        </p:nvSpPr>
        <p:spPr>
          <a:xfrm>
            <a:off x="457200" y="1484313"/>
            <a:ext cx="8229600" cy="4525962"/>
          </a:xfrm>
        </p:spPr>
        <p:txBody>
          <a:bodyPr/>
          <a:lstStyle/>
          <a:p>
            <a:pPr marL="0" indent="0">
              <a:buFontTx/>
              <a:buNone/>
            </a:pPr>
            <a:endParaRPr lang="en-GB" altLang="en-US" sz="2400" dirty="0"/>
          </a:p>
          <a:p>
            <a:pPr marL="0" indent="0">
              <a:buFontTx/>
              <a:buNone/>
            </a:pPr>
            <a:r>
              <a:rPr lang="en-GB" altLang="en-US" dirty="0"/>
              <a:t>Concrete may be mixed </a:t>
            </a:r>
            <a:r>
              <a:rPr lang="en-GB" altLang="en-US" b="1" dirty="0"/>
              <a:t>by hand, by machine (mixer) </a:t>
            </a:r>
            <a:r>
              <a:rPr lang="en-GB" altLang="en-US" dirty="0"/>
              <a:t>or</a:t>
            </a:r>
            <a:r>
              <a:rPr lang="en-GB" altLang="en-US" b="1" dirty="0"/>
              <a:t> ready mixed. </a:t>
            </a:r>
          </a:p>
          <a:p>
            <a:pPr marL="0" indent="0">
              <a:buFontTx/>
              <a:buNone/>
            </a:pPr>
            <a:endParaRPr lang="en-GB" altLang="en-US" sz="2400" b="1" dirty="0"/>
          </a:p>
          <a:p>
            <a:pPr marL="0" indent="0">
              <a:buFontTx/>
              <a:buNone/>
            </a:pPr>
            <a:endParaRPr lang="en-GB" altLang="en-US" sz="2400" b="1" dirty="0"/>
          </a:p>
          <a:p>
            <a:pPr marL="0" indent="0">
              <a:buFontTx/>
              <a:buNone/>
            </a:pPr>
            <a:endParaRPr lang="en-GB" altLang="en-US" sz="2400" b="1" dirty="0"/>
          </a:p>
          <a:p>
            <a:pPr marL="0" indent="0">
              <a:buFontTx/>
              <a:buNone/>
            </a:pPr>
            <a:endParaRPr lang="en-GB" altLang="en-US" sz="2400" b="1" dirty="0"/>
          </a:p>
          <a:p>
            <a:pPr marL="0" indent="0">
              <a:buFontTx/>
              <a:buNone/>
            </a:pPr>
            <a:r>
              <a:rPr lang="en-GB" altLang="en-US" b="1" i="1" dirty="0">
                <a:solidFill>
                  <a:srgbClr val="0077E3"/>
                </a:solidFill>
              </a:rPr>
              <a:t>Remember</a:t>
            </a:r>
            <a:r>
              <a:rPr lang="en-GB" altLang="en-US" i="1" dirty="0"/>
              <a:t> it is very important to wear the correct PPE when handling, using or mixing Concrete. </a:t>
            </a:r>
            <a:endParaRPr lang="en-US" altLang="en-US" i="1" dirty="0"/>
          </a:p>
        </p:txBody>
      </p:sp>
      <p:pic>
        <p:nvPicPr>
          <p:cNvPr id="2" name="Picture 1">
            <a:extLst>
              <a:ext uri="{FF2B5EF4-FFF2-40B4-BE49-F238E27FC236}">
                <a16:creationId xmlns:a16="http://schemas.microsoft.com/office/drawing/2014/main" id="{5DDBC785-E330-1145-B5CE-BB7A51C5D5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68234" y="2939452"/>
            <a:ext cx="2232248" cy="1674186"/>
          </a:xfrm>
          <a:prstGeom prst="rect">
            <a:avLst/>
          </a:prstGeom>
          <a:ln>
            <a:noFill/>
          </a:ln>
          <a:effectLst>
            <a:softEdge rad="112500"/>
          </a:effectLst>
        </p:spPr>
      </p:pic>
      <p:pic>
        <p:nvPicPr>
          <p:cNvPr id="3" name="Picture 2">
            <a:extLst>
              <a:ext uri="{FF2B5EF4-FFF2-40B4-BE49-F238E27FC236}">
                <a16:creationId xmlns:a16="http://schemas.microsoft.com/office/drawing/2014/main" id="{EB3E54D5-1D46-8A4D-93CB-4BAE0E4F7580}"/>
              </a:ext>
            </a:extLst>
          </p:cNvPr>
          <p:cNvPicPr>
            <a:picLocks noChangeAspect="1"/>
          </p:cNvPicPr>
          <p:nvPr/>
        </p:nvPicPr>
        <p:blipFill rotWithShape="1">
          <a:blip r:embed="rId3">
            <a:extLst>
              <a:ext uri="{28A0092B-C50C-407E-A947-70E740481C1C}">
                <a14:useLocalDpi xmlns:a14="http://schemas.microsoft.com/office/drawing/2010/main" val="0"/>
              </a:ext>
            </a:extLst>
          </a:blip>
          <a:srcRect t="28378"/>
          <a:stretch/>
        </p:blipFill>
        <p:spPr>
          <a:xfrm>
            <a:off x="457200" y="2928872"/>
            <a:ext cx="2376264" cy="1636844"/>
          </a:xfrm>
          <a:prstGeom prst="rect">
            <a:avLst/>
          </a:prstGeom>
          <a:ln>
            <a:noFill/>
          </a:ln>
          <a:effectLst>
            <a:softEdge rad="112500"/>
          </a:effectLst>
        </p:spPr>
      </p:pic>
      <p:pic>
        <p:nvPicPr>
          <p:cNvPr id="4" name="Picture 3">
            <a:extLst>
              <a:ext uri="{FF2B5EF4-FFF2-40B4-BE49-F238E27FC236}">
                <a16:creationId xmlns:a16="http://schemas.microsoft.com/office/drawing/2014/main" id="{B9E37E9B-2CB9-5046-BEC7-5886671C67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1511" y="2928872"/>
            <a:ext cx="3302674" cy="1684363"/>
          </a:xfrm>
          <a:prstGeom prst="rect">
            <a:avLst/>
          </a:prstGeom>
          <a:ln>
            <a:noFill/>
          </a:ln>
          <a:effectLst>
            <a:softEdge rad="112500"/>
          </a:effectLst>
        </p:spPr>
      </p:pic>
    </p:spTree>
    <p:extLst>
      <p:ext uri="{BB962C8B-B14F-4D97-AF65-F5344CB8AC3E}">
        <p14:creationId xmlns:p14="http://schemas.microsoft.com/office/powerpoint/2010/main" val="144628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8197">
            <a:extLst>
              <a:ext uri="{FF2B5EF4-FFF2-40B4-BE49-F238E27FC236}">
                <a16:creationId xmlns:a16="http://schemas.microsoft.com/office/drawing/2014/main" id="{D64F266F-33C0-E343-B615-6BE5595E872D}"/>
              </a:ext>
            </a:extLst>
          </p:cNvPr>
          <p:cNvSpPr>
            <a:spLocks noGrp="1"/>
          </p:cNvSpPr>
          <p:nvPr>
            <p:ph type="title"/>
          </p:nvPr>
        </p:nvSpPr>
        <p:spPr/>
        <p:txBody>
          <a:bodyPr/>
          <a:lstStyle/>
          <a:p>
            <a:r>
              <a:rPr lang="en-GB" altLang="en-US" dirty="0"/>
              <a:t> Mixing with a mixer</a:t>
            </a:r>
          </a:p>
        </p:txBody>
      </p:sp>
      <p:sp>
        <p:nvSpPr>
          <p:cNvPr id="24579" name="Content Placeholder 8198">
            <a:extLst>
              <a:ext uri="{FF2B5EF4-FFF2-40B4-BE49-F238E27FC236}">
                <a16:creationId xmlns:a16="http://schemas.microsoft.com/office/drawing/2014/main" id="{7235C4B7-DD20-3042-80A9-79D25A51DA59}"/>
              </a:ext>
            </a:extLst>
          </p:cNvPr>
          <p:cNvSpPr>
            <a:spLocks noGrp="1"/>
          </p:cNvSpPr>
          <p:nvPr>
            <p:ph idx="1"/>
          </p:nvPr>
        </p:nvSpPr>
        <p:spPr/>
        <p:txBody>
          <a:bodyPr/>
          <a:lstStyle/>
          <a:p>
            <a:pPr marL="0" indent="0">
              <a:buFontTx/>
              <a:buNone/>
            </a:pPr>
            <a:r>
              <a:rPr lang="en-GB" altLang="en-US" dirty="0"/>
              <a:t>Again, following the rules regarding gauging, place the materials in the machine and add the water in stages.</a:t>
            </a:r>
          </a:p>
          <a:p>
            <a:pPr marL="0" indent="0">
              <a:buFontTx/>
              <a:buNone/>
            </a:pPr>
            <a:r>
              <a:rPr lang="en-GB" altLang="en-US" dirty="0"/>
              <a:t>When mixing materials by machine it is important to remember that they should be mixed for a </a:t>
            </a:r>
            <a:r>
              <a:rPr lang="en-GB" altLang="en-US" b="1" dirty="0"/>
              <a:t>minimum </a:t>
            </a:r>
            <a:r>
              <a:rPr lang="en-GB" altLang="en-US" dirty="0"/>
              <a:t>of 2 minutes to ensure full amalgamation of the materials.</a:t>
            </a:r>
          </a:p>
          <a:p>
            <a:pPr marL="0" indent="0">
              <a:buFontTx/>
              <a:buNone/>
            </a:pPr>
            <a:r>
              <a:rPr lang="en-GB" altLang="en-US" dirty="0"/>
              <a:t>But you must also remember over mixing can cause segregation of the aggregates.</a:t>
            </a:r>
          </a:p>
          <a:p>
            <a:pPr marL="0" indent="0">
              <a:buFontTx/>
              <a:buNone/>
            </a:pPr>
            <a:r>
              <a:rPr lang="en-US" u="sng" dirty="0">
                <a:solidFill>
                  <a:srgbClr val="0563C1"/>
                </a:solidFill>
                <a:effectLst/>
                <a:ea typeface="Calibri" panose="020F0502020204030204" pitchFamily="34" charset="0"/>
                <a:cs typeface="Times New Roman" panose="02020603050405020304" pitchFamily="18" charset="0"/>
                <a:hlinkClick r:id="rId2"/>
              </a:rPr>
              <a:t>https://www.youtube.com/watch?v=T_gepV_KDnk</a:t>
            </a:r>
            <a:endParaRPr lang="en-GB" altLang="en-US" dirty="0"/>
          </a:p>
          <a:p>
            <a:endParaRPr lang="en-US" altLang="en-US" sz="1800" dirty="0">
              <a:solidFill>
                <a:srgbClr val="0077E3"/>
              </a:solidFill>
            </a:endParaRPr>
          </a:p>
          <a:p>
            <a:pPr marL="0" indent="0">
              <a:buFontTx/>
              <a:buNone/>
            </a:pPr>
            <a:endParaRPr lang="en-US" altLang="en-US" sz="2400" dirty="0"/>
          </a:p>
        </p:txBody>
      </p:sp>
      <p:sp>
        <p:nvSpPr>
          <p:cNvPr id="6" name="Rounded Rectangle 5">
            <a:extLst>
              <a:ext uri="{FF2B5EF4-FFF2-40B4-BE49-F238E27FC236}">
                <a16:creationId xmlns:a16="http://schemas.microsoft.com/office/drawing/2014/main" id="{AA6C365C-CF9B-1A49-B23C-1987F7772247}"/>
              </a:ext>
            </a:extLst>
          </p:cNvPr>
          <p:cNvSpPr/>
          <p:nvPr/>
        </p:nvSpPr>
        <p:spPr>
          <a:xfrm>
            <a:off x="5004048" y="5457891"/>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360277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8197">
            <a:extLst>
              <a:ext uri="{FF2B5EF4-FFF2-40B4-BE49-F238E27FC236}">
                <a16:creationId xmlns:a16="http://schemas.microsoft.com/office/drawing/2014/main" id="{B695D1C1-8F48-D243-9E9F-5D895B22439A}"/>
              </a:ext>
            </a:extLst>
          </p:cNvPr>
          <p:cNvSpPr>
            <a:spLocks noGrp="1"/>
          </p:cNvSpPr>
          <p:nvPr>
            <p:ph type="title"/>
          </p:nvPr>
        </p:nvSpPr>
        <p:spPr/>
        <p:txBody>
          <a:bodyPr/>
          <a:lstStyle/>
          <a:p>
            <a:r>
              <a:rPr lang="en-GB" altLang="en-US" dirty="0"/>
              <a:t> Ready mixed </a:t>
            </a:r>
          </a:p>
        </p:txBody>
      </p:sp>
      <p:sp>
        <p:nvSpPr>
          <p:cNvPr id="24579" name="Content Placeholder 8198">
            <a:extLst>
              <a:ext uri="{FF2B5EF4-FFF2-40B4-BE49-F238E27FC236}">
                <a16:creationId xmlns:a16="http://schemas.microsoft.com/office/drawing/2014/main" id="{5D10C9DC-6D22-7046-84AD-E71C978810EC}"/>
              </a:ext>
            </a:extLst>
          </p:cNvPr>
          <p:cNvSpPr>
            <a:spLocks noGrp="1"/>
          </p:cNvSpPr>
          <p:nvPr>
            <p:ph idx="1"/>
          </p:nvPr>
        </p:nvSpPr>
        <p:spPr/>
        <p:txBody>
          <a:bodyPr/>
          <a:lstStyle/>
          <a:p>
            <a:pPr marL="0" indent="0">
              <a:buFontTx/>
              <a:buNone/>
              <a:defRPr/>
            </a:pPr>
            <a:r>
              <a:rPr lang="en-US" dirty="0"/>
              <a:t>Using ready mixed concrete has many advantages. </a:t>
            </a:r>
          </a:p>
          <a:p>
            <a:pPr marL="342900" indent="-342900">
              <a:buClr>
                <a:srgbClr val="0077E3"/>
              </a:buClr>
              <a:buFont typeface="Arial" panose="020B0604020202020204" pitchFamily="34" charset="0"/>
              <a:buChar char="•"/>
              <a:defRPr/>
            </a:pPr>
            <a:r>
              <a:rPr lang="en-US" dirty="0"/>
              <a:t>Saves time, effort and money.</a:t>
            </a:r>
          </a:p>
          <a:p>
            <a:pPr marL="342900" indent="-342900">
              <a:buClr>
                <a:srgbClr val="0077E3"/>
              </a:buClr>
              <a:buFont typeface="Arial" panose="020B0604020202020204" pitchFamily="34" charset="0"/>
              <a:buChar char="•"/>
              <a:defRPr/>
            </a:pPr>
            <a:r>
              <a:rPr lang="en-US" dirty="0"/>
              <a:t>Reduces space needed on site (compared to mixing in-situ).</a:t>
            </a:r>
          </a:p>
          <a:p>
            <a:pPr marL="342900" indent="-342900">
              <a:buClr>
                <a:srgbClr val="0077E3"/>
              </a:buClr>
              <a:buFont typeface="Arial" panose="020B0604020202020204" pitchFamily="34" charset="0"/>
              <a:buChar char="•"/>
              <a:defRPr/>
            </a:pPr>
            <a:r>
              <a:rPr lang="en-US" dirty="0"/>
              <a:t>Guarantees the same mix.</a:t>
            </a:r>
          </a:p>
          <a:p>
            <a:pPr marL="342900" indent="-342900">
              <a:buClr>
                <a:srgbClr val="0077E3"/>
              </a:buClr>
              <a:buFont typeface="Arial" panose="020B0604020202020204" pitchFamily="34" charset="0"/>
              <a:buChar char="•"/>
              <a:defRPr/>
            </a:pPr>
            <a:r>
              <a:rPr lang="en-US" dirty="0"/>
              <a:t>Can be ordered in any amount.</a:t>
            </a:r>
          </a:p>
          <a:p>
            <a:pPr marL="342900" indent="-342900">
              <a:buClr>
                <a:srgbClr val="0077E3"/>
              </a:buClr>
              <a:buFont typeface="Arial" panose="020B0604020202020204" pitchFamily="34" charset="0"/>
              <a:buChar char="•"/>
              <a:defRPr/>
            </a:pPr>
            <a:r>
              <a:rPr lang="en-US" dirty="0"/>
              <a:t>Many types of mixes available.</a:t>
            </a:r>
          </a:p>
          <a:p>
            <a:pPr>
              <a:defRPr/>
            </a:pPr>
            <a:endParaRPr lang="en-US" sz="2400" dirty="0"/>
          </a:p>
        </p:txBody>
      </p:sp>
    </p:spTree>
    <p:extLst>
      <p:ext uri="{BB962C8B-B14F-4D97-AF65-F5344CB8AC3E}">
        <p14:creationId xmlns:p14="http://schemas.microsoft.com/office/powerpoint/2010/main" val="3245915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8197">
            <a:extLst>
              <a:ext uri="{FF2B5EF4-FFF2-40B4-BE49-F238E27FC236}">
                <a16:creationId xmlns:a16="http://schemas.microsoft.com/office/drawing/2014/main" id="{4A22E519-D263-0944-AAF9-B00CCFD8B6E8}"/>
              </a:ext>
            </a:extLst>
          </p:cNvPr>
          <p:cNvSpPr>
            <a:spLocks noGrp="1"/>
          </p:cNvSpPr>
          <p:nvPr>
            <p:ph type="title"/>
          </p:nvPr>
        </p:nvSpPr>
        <p:spPr/>
        <p:txBody>
          <a:bodyPr/>
          <a:lstStyle/>
          <a:p>
            <a:r>
              <a:rPr lang="en-GB" altLang="en-US" dirty="0"/>
              <a:t>Materials </a:t>
            </a:r>
          </a:p>
        </p:txBody>
      </p:sp>
      <p:sp>
        <p:nvSpPr>
          <p:cNvPr id="8199" name="Content Placeholder 8198">
            <a:extLst>
              <a:ext uri="{FF2B5EF4-FFF2-40B4-BE49-F238E27FC236}">
                <a16:creationId xmlns:a16="http://schemas.microsoft.com/office/drawing/2014/main" id="{1221A498-2E03-3E4E-869F-51B240AA29C9}"/>
              </a:ext>
            </a:extLst>
          </p:cNvPr>
          <p:cNvSpPr>
            <a:spLocks noGrp="1"/>
          </p:cNvSpPr>
          <p:nvPr>
            <p:ph idx="1"/>
          </p:nvPr>
        </p:nvSpPr>
        <p:spPr/>
        <p:txBody>
          <a:bodyPr/>
          <a:lstStyle/>
          <a:p>
            <a:pPr marL="0" indent="0">
              <a:buFontTx/>
              <a:buNone/>
              <a:defRPr/>
            </a:pPr>
            <a:endParaRPr lang="en-GB" sz="2400" dirty="0"/>
          </a:p>
          <a:p>
            <a:pPr marL="0" indent="0">
              <a:buFontTx/>
              <a:buNone/>
              <a:defRPr/>
            </a:pPr>
            <a:r>
              <a:rPr lang="en-GB" dirty="0"/>
              <a:t>Concrete is a product made of the following materials:</a:t>
            </a:r>
          </a:p>
          <a:p>
            <a:pPr marL="342900" indent="-342900">
              <a:buClr>
                <a:srgbClr val="0077E3"/>
              </a:buClr>
              <a:buFont typeface="Arial" panose="020B0604020202020204" pitchFamily="34" charset="0"/>
              <a:buChar char="•"/>
              <a:defRPr/>
            </a:pPr>
            <a:r>
              <a:rPr lang="en-GB" dirty="0"/>
              <a:t>Cement</a:t>
            </a:r>
          </a:p>
          <a:p>
            <a:pPr marL="342900" indent="-342900">
              <a:buClr>
                <a:srgbClr val="0077E3"/>
              </a:buClr>
              <a:buFont typeface="Arial" panose="020B0604020202020204" pitchFamily="34" charset="0"/>
              <a:buChar char="•"/>
              <a:defRPr/>
            </a:pPr>
            <a:r>
              <a:rPr lang="en-GB" dirty="0"/>
              <a:t>Aggregates – </a:t>
            </a:r>
          </a:p>
          <a:p>
            <a:pPr>
              <a:buClr>
                <a:srgbClr val="0077E3"/>
              </a:buClr>
              <a:defRPr/>
            </a:pPr>
            <a:r>
              <a:rPr lang="en-GB" dirty="0"/>
              <a:t>    – fine aggregate which is sand</a:t>
            </a:r>
          </a:p>
          <a:p>
            <a:pPr>
              <a:buClr>
                <a:srgbClr val="0077E3"/>
              </a:buClr>
              <a:defRPr/>
            </a:pPr>
            <a:r>
              <a:rPr lang="en-GB" dirty="0"/>
              <a:t>    – coarse aggregate which is gravel</a:t>
            </a:r>
          </a:p>
          <a:p>
            <a:pPr marL="342900" indent="-342900">
              <a:buClr>
                <a:srgbClr val="0077E3"/>
              </a:buClr>
              <a:buFont typeface="Arial" panose="020B0604020202020204" pitchFamily="34" charset="0"/>
              <a:buChar char="•"/>
              <a:defRPr/>
            </a:pPr>
            <a:r>
              <a:rPr lang="en-GB" dirty="0"/>
              <a:t>Water </a:t>
            </a:r>
          </a:p>
          <a:p>
            <a:pPr marL="0" indent="0">
              <a:buFontTx/>
              <a:buNone/>
              <a:defRPr/>
            </a:pPr>
            <a:endParaRPr lang="en-GB" sz="2400" dirty="0"/>
          </a:p>
        </p:txBody>
      </p:sp>
    </p:spTree>
    <p:extLst>
      <p:ext uri="{BB962C8B-B14F-4D97-AF65-F5344CB8AC3E}">
        <p14:creationId xmlns:p14="http://schemas.microsoft.com/office/powerpoint/2010/main" val="19103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9A1E2AD8-9D2F-E448-B861-82619FC2AF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319587"/>
            <a:ext cx="1763713"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le 8197">
            <a:extLst>
              <a:ext uri="{FF2B5EF4-FFF2-40B4-BE49-F238E27FC236}">
                <a16:creationId xmlns:a16="http://schemas.microsoft.com/office/drawing/2014/main" id="{B03991AA-D03A-4945-BBC5-E408D873A188}"/>
              </a:ext>
            </a:extLst>
          </p:cNvPr>
          <p:cNvSpPr>
            <a:spLocks noGrp="1"/>
          </p:cNvSpPr>
          <p:nvPr>
            <p:ph type="title"/>
          </p:nvPr>
        </p:nvSpPr>
        <p:spPr>
          <a:xfrm>
            <a:off x="469106" y="1093528"/>
            <a:ext cx="8218488" cy="796925"/>
          </a:xfrm>
        </p:spPr>
        <p:txBody>
          <a:bodyPr/>
          <a:lstStyle/>
          <a:p>
            <a:r>
              <a:rPr lang="en-GB" altLang="en-US" dirty="0"/>
              <a:t> Cement</a:t>
            </a:r>
          </a:p>
        </p:txBody>
      </p:sp>
      <p:sp>
        <p:nvSpPr>
          <p:cNvPr id="9220" name="Content Placeholder 8198">
            <a:extLst>
              <a:ext uri="{FF2B5EF4-FFF2-40B4-BE49-F238E27FC236}">
                <a16:creationId xmlns:a16="http://schemas.microsoft.com/office/drawing/2014/main" id="{BB9C9475-565E-524B-9AD0-FFA2BDF8FA35}"/>
              </a:ext>
            </a:extLst>
          </p:cNvPr>
          <p:cNvSpPr>
            <a:spLocks noGrp="1"/>
          </p:cNvSpPr>
          <p:nvPr>
            <p:ph idx="1"/>
          </p:nvPr>
        </p:nvSpPr>
        <p:spPr>
          <a:xfrm>
            <a:off x="457200" y="1557338"/>
            <a:ext cx="8075240" cy="4525962"/>
          </a:xfrm>
        </p:spPr>
        <p:txBody>
          <a:bodyPr/>
          <a:lstStyle/>
          <a:p>
            <a:pPr marL="0" indent="0">
              <a:buFontTx/>
              <a:buNone/>
            </a:pPr>
            <a:endParaRPr lang="en-GB" altLang="en-US" sz="2000" dirty="0"/>
          </a:p>
          <a:p>
            <a:pPr marL="0" indent="0">
              <a:buFontTx/>
              <a:buNone/>
            </a:pPr>
            <a:r>
              <a:rPr lang="en-GB" altLang="en-US" sz="2000" dirty="0"/>
              <a:t>Cement is the most important material in concrete as it is this that binds the aggregates together to provide strength and durability.</a:t>
            </a:r>
          </a:p>
          <a:p>
            <a:pPr marL="0" indent="0">
              <a:buFontTx/>
              <a:buNone/>
            </a:pPr>
            <a:r>
              <a:rPr lang="en-GB" altLang="en-US" sz="2000" dirty="0"/>
              <a:t>Several types of Portland cement, previously known as Ordinary Portland Cement (OPC), have been developed over the years. As well as Portland cement there are cements for rapid hardening, cements for sulphate resistance and white cement for architectural finishes and what are termed </a:t>
            </a:r>
            <a:r>
              <a:rPr lang="en-GB" altLang="en-US" sz="2000" i="1" dirty="0"/>
              <a:t>composite </a:t>
            </a:r>
            <a:r>
              <a:rPr lang="en-GB" altLang="en-US" sz="2000" dirty="0"/>
              <a:t>and </a:t>
            </a:r>
            <a:r>
              <a:rPr lang="en-GB" altLang="en-US" sz="2000" i="1" dirty="0"/>
              <a:t>combination </a:t>
            </a:r>
            <a:r>
              <a:rPr lang="en-GB" altLang="en-US" sz="2000" dirty="0"/>
              <a:t>cements</a:t>
            </a:r>
          </a:p>
        </p:txBody>
      </p:sp>
    </p:spTree>
    <p:extLst>
      <p:ext uri="{BB962C8B-B14F-4D97-AF65-F5344CB8AC3E}">
        <p14:creationId xmlns:p14="http://schemas.microsoft.com/office/powerpoint/2010/main" val="354987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8197">
            <a:extLst>
              <a:ext uri="{FF2B5EF4-FFF2-40B4-BE49-F238E27FC236}">
                <a16:creationId xmlns:a16="http://schemas.microsoft.com/office/drawing/2014/main" id="{015150B1-686F-C844-BDEF-738AD52D121C}"/>
              </a:ext>
            </a:extLst>
          </p:cNvPr>
          <p:cNvSpPr>
            <a:spLocks noGrp="1"/>
          </p:cNvSpPr>
          <p:nvPr>
            <p:ph type="title"/>
          </p:nvPr>
        </p:nvSpPr>
        <p:spPr/>
        <p:txBody>
          <a:bodyPr/>
          <a:lstStyle/>
          <a:p>
            <a:r>
              <a:rPr lang="en-GB" altLang="en-US"/>
              <a:t> Aggregates </a:t>
            </a:r>
          </a:p>
        </p:txBody>
      </p:sp>
      <p:sp>
        <p:nvSpPr>
          <p:cNvPr id="8199" name="Content Placeholder 8198">
            <a:extLst>
              <a:ext uri="{FF2B5EF4-FFF2-40B4-BE49-F238E27FC236}">
                <a16:creationId xmlns:a16="http://schemas.microsoft.com/office/drawing/2014/main" id="{F70F8346-FC93-554F-99AF-23FDF44DAB4E}"/>
              </a:ext>
            </a:extLst>
          </p:cNvPr>
          <p:cNvSpPr>
            <a:spLocks noGrp="1"/>
          </p:cNvSpPr>
          <p:nvPr>
            <p:ph idx="1"/>
          </p:nvPr>
        </p:nvSpPr>
        <p:spPr/>
        <p:txBody>
          <a:bodyPr/>
          <a:lstStyle/>
          <a:p>
            <a:pPr marL="0" indent="0" eaLnBrk="1" hangingPunct="1">
              <a:buFontTx/>
              <a:buNone/>
              <a:defRPr/>
            </a:pPr>
            <a:endParaRPr lang="en-GB" sz="2400" dirty="0">
              <a:solidFill>
                <a:srgbClr val="000000"/>
              </a:solidFill>
            </a:endParaRPr>
          </a:p>
          <a:p>
            <a:pPr marL="0" indent="0" eaLnBrk="1" hangingPunct="1">
              <a:buFontTx/>
              <a:buNone/>
              <a:defRPr/>
            </a:pPr>
            <a:r>
              <a:rPr lang="en-GB" dirty="0">
                <a:solidFill>
                  <a:srgbClr val="000000"/>
                </a:solidFill>
              </a:rPr>
              <a:t>The term 'aggregate' is used to describe the gravels, crushed rocks and sands that are mixed with cement and water to make concrete. As aggregates form the bulk of the volume of concrete and affect its performance, the selection of suitable material is important.</a:t>
            </a:r>
          </a:p>
          <a:p>
            <a:pPr marL="0" indent="0">
              <a:buFontTx/>
              <a:buNone/>
              <a:defRPr/>
            </a:pPr>
            <a:r>
              <a:rPr lang="en-GB" dirty="0"/>
              <a:t>Fine aggregate (sand) includes natural sand, crushed rock or crushed gravel that is fine enough for substantially all to pass through a sieve with 4mm gaps. Coarse aggregate comprises larger particles of gravel, crushed gravel or crushed rock.</a:t>
            </a:r>
          </a:p>
          <a:p>
            <a:pPr marL="0" indent="0">
              <a:buFontTx/>
              <a:buNone/>
              <a:defRPr/>
            </a:pPr>
            <a:endParaRPr lang="en-GB" sz="2400" dirty="0"/>
          </a:p>
        </p:txBody>
      </p:sp>
    </p:spTree>
    <p:extLst>
      <p:ext uri="{BB962C8B-B14F-4D97-AF65-F5344CB8AC3E}">
        <p14:creationId xmlns:p14="http://schemas.microsoft.com/office/powerpoint/2010/main" val="2147924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8197">
            <a:extLst>
              <a:ext uri="{FF2B5EF4-FFF2-40B4-BE49-F238E27FC236}">
                <a16:creationId xmlns:a16="http://schemas.microsoft.com/office/drawing/2014/main" id="{3EAEC5D0-1743-9541-A1C8-EE9A0BE5EC20}"/>
              </a:ext>
            </a:extLst>
          </p:cNvPr>
          <p:cNvSpPr>
            <a:spLocks noGrp="1"/>
          </p:cNvSpPr>
          <p:nvPr>
            <p:ph type="title"/>
          </p:nvPr>
        </p:nvSpPr>
        <p:spPr/>
        <p:txBody>
          <a:bodyPr/>
          <a:lstStyle/>
          <a:p>
            <a:r>
              <a:rPr lang="en-GB" altLang="en-US"/>
              <a:t> Aggregates</a:t>
            </a:r>
          </a:p>
        </p:txBody>
      </p:sp>
      <p:sp>
        <p:nvSpPr>
          <p:cNvPr id="6" name="Content Placeholder 5">
            <a:extLst>
              <a:ext uri="{FF2B5EF4-FFF2-40B4-BE49-F238E27FC236}">
                <a16:creationId xmlns:a16="http://schemas.microsoft.com/office/drawing/2014/main" id="{E6E77791-597C-CB46-937B-B6536A02C48F}"/>
              </a:ext>
            </a:extLst>
          </p:cNvPr>
          <p:cNvSpPr>
            <a:spLocks noGrp="1"/>
          </p:cNvSpPr>
          <p:nvPr>
            <p:ph sz="half" idx="1"/>
          </p:nvPr>
        </p:nvSpPr>
        <p:spPr>
          <a:xfrm>
            <a:off x="457200" y="1600200"/>
            <a:ext cx="4402138" cy="4525963"/>
          </a:xfrm>
        </p:spPr>
        <p:txBody>
          <a:bodyPr/>
          <a:lstStyle/>
          <a:p>
            <a:pPr marL="0" indent="0">
              <a:buFontTx/>
              <a:buNone/>
              <a:defRPr/>
            </a:pPr>
            <a:r>
              <a:rPr lang="en-GB" sz="2000" dirty="0"/>
              <a:t>Be aware: there is a lot of variation of aggregates available.</a:t>
            </a:r>
          </a:p>
          <a:p>
            <a:pPr>
              <a:defRPr/>
            </a:pPr>
            <a:endParaRPr lang="en-GB" sz="2000" dirty="0"/>
          </a:p>
          <a:p>
            <a:pPr marL="0" indent="0">
              <a:buFontTx/>
              <a:buNone/>
              <a:defRPr/>
            </a:pPr>
            <a:r>
              <a:rPr lang="en-GB" sz="2000" dirty="0"/>
              <a:t>The gravel used in concrete should be </a:t>
            </a:r>
            <a:r>
              <a:rPr lang="en-GB" sz="2000" b="1" dirty="0"/>
              <a:t>angled</a:t>
            </a:r>
            <a:r>
              <a:rPr lang="en-GB" sz="2000" dirty="0"/>
              <a:t> to give greater strength. </a:t>
            </a:r>
          </a:p>
          <a:p>
            <a:pPr>
              <a:defRPr/>
            </a:pPr>
            <a:endParaRPr lang="en-GB" sz="2000" dirty="0"/>
          </a:p>
          <a:p>
            <a:pPr marL="0" indent="0">
              <a:buFontTx/>
              <a:buNone/>
              <a:defRPr/>
            </a:pPr>
            <a:r>
              <a:rPr lang="en-GB" sz="2000" dirty="0"/>
              <a:t>The sand used should be </a:t>
            </a:r>
            <a:r>
              <a:rPr lang="en-GB" sz="2000" b="1" i="1" dirty="0"/>
              <a:t>sharp sand </a:t>
            </a:r>
            <a:r>
              <a:rPr lang="en-GB" sz="2000" dirty="0"/>
              <a:t>also known as </a:t>
            </a:r>
            <a:r>
              <a:rPr lang="en-GB" sz="2000" b="1" i="1" dirty="0"/>
              <a:t>concreting sand</a:t>
            </a:r>
            <a:r>
              <a:rPr lang="en-GB" sz="2000" dirty="0"/>
              <a:t>.</a:t>
            </a:r>
            <a:endParaRPr lang="en-GB" sz="2000" b="1" i="1" dirty="0"/>
          </a:p>
          <a:p>
            <a:pPr>
              <a:defRPr/>
            </a:pPr>
            <a:endParaRPr lang="en-GB" dirty="0"/>
          </a:p>
        </p:txBody>
      </p:sp>
      <p:pic>
        <p:nvPicPr>
          <p:cNvPr id="11269" name="Picture 2">
            <a:extLst>
              <a:ext uri="{FF2B5EF4-FFF2-40B4-BE49-F238E27FC236}">
                <a16:creationId xmlns:a16="http://schemas.microsoft.com/office/drawing/2014/main" id="{D96B65C1-8B7E-634D-99D6-03D73148BE9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91981" y="1538287"/>
            <a:ext cx="3571875" cy="3781425"/>
          </a:xfrm>
          <a:noFill/>
        </p:spPr>
      </p:pic>
      <p:sp>
        <p:nvSpPr>
          <p:cNvPr id="2" name="TextBox 1">
            <a:extLst>
              <a:ext uri="{FF2B5EF4-FFF2-40B4-BE49-F238E27FC236}">
                <a16:creationId xmlns:a16="http://schemas.microsoft.com/office/drawing/2014/main" id="{3EA58C2C-7CD2-41D7-8932-AB8E0B5DE0EE}"/>
              </a:ext>
            </a:extLst>
          </p:cNvPr>
          <p:cNvSpPr txBox="1"/>
          <p:nvPr/>
        </p:nvSpPr>
        <p:spPr>
          <a:xfrm>
            <a:off x="5089921" y="1600200"/>
            <a:ext cx="704155" cy="246221"/>
          </a:xfrm>
          <a:prstGeom prst="rect">
            <a:avLst/>
          </a:prstGeom>
          <a:solidFill>
            <a:schemeClr val="bg1"/>
          </a:solidFill>
        </p:spPr>
        <p:txBody>
          <a:bodyPr wrap="square" rtlCol="0">
            <a:spAutoFit/>
          </a:bodyPr>
          <a:lstStyle/>
          <a:p>
            <a:r>
              <a:rPr lang="en-US" sz="1000" dirty="0"/>
              <a:t>Quartz</a:t>
            </a:r>
            <a:endParaRPr lang="en-GB" sz="1000" dirty="0"/>
          </a:p>
        </p:txBody>
      </p:sp>
      <p:sp>
        <p:nvSpPr>
          <p:cNvPr id="7" name="TextBox 6">
            <a:extLst>
              <a:ext uri="{FF2B5EF4-FFF2-40B4-BE49-F238E27FC236}">
                <a16:creationId xmlns:a16="http://schemas.microsoft.com/office/drawing/2014/main" id="{A95CC694-2806-4E22-8F35-F1AC0CF8D94D}"/>
              </a:ext>
            </a:extLst>
          </p:cNvPr>
          <p:cNvSpPr txBox="1"/>
          <p:nvPr/>
        </p:nvSpPr>
        <p:spPr>
          <a:xfrm>
            <a:off x="7812360" y="2060848"/>
            <a:ext cx="704155" cy="246221"/>
          </a:xfrm>
          <a:prstGeom prst="rect">
            <a:avLst/>
          </a:prstGeom>
          <a:solidFill>
            <a:schemeClr val="bg1"/>
          </a:solidFill>
        </p:spPr>
        <p:txBody>
          <a:bodyPr wrap="square" rtlCol="0">
            <a:spAutoFit/>
          </a:bodyPr>
          <a:lstStyle/>
          <a:p>
            <a:r>
              <a:rPr lang="en-US" sz="1000" dirty="0"/>
              <a:t>Pigment</a:t>
            </a:r>
            <a:endParaRPr lang="en-GB" sz="1000" dirty="0"/>
          </a:p>
        </p:txBody>
      </p:sp>
      <p:sp>
        <p:nvSpPr>
          <p:cNvPr id="8" name="TextBox 7">
            <a:extLst>
              <a:ext uri="{FF2B5EF4-FFF2-40B4-BE49-F238E27FC236}">
                <a16:creationId xmlns:a16="http://schemas.microsoft.com/office/drawing/2014/main" id="{10C22098-46FC-4D0F-B819-00298A28A549}"/>
              </a:ext>
            </a:extLst>
          </p:cNvPr>
          <p:cNvSpPr txBox="1"/>
          <p:nvPr/>
        </p:nvSpPr>
        <p:spPr>
          <a:xfrm>
            <a:off x="4859338" y="2636912"/>
            <a:ext cx="704155" cy="246221"/>
          </a:xfrm>
          <a:prstGeom prst="rect">
            <a:avLst/>
          </a:prstGeom>
          <a:solidFill>
            <a:schemeClr val="bg1"/>
          </a:solidFill>
        </p:spPr>
        <p:txBody>
          <a:bodyPr wrap="square" rtlCol="0">
            <a:spAutoFit/>
          </a:bodyPr>
          <a:lstStyle/>
          <a:p>
            <a:pPr algn="r"/>
            <a:r>
              <a:rPr lang="en-US" sz="1000" dirty="0"/>
              <a:t>Sand</a:t>
            </a:r>
            <a:endParaRPr lang="en-GB" sz="1000" dirty="0"/>
          </a:p>
        </p:txBody>
      </p:sp>
      <p:sp>
        <p:nvSpPr>
          <p:cNvPr id="9" name="TextBox 8">
            <a:extLst>
              <a:ext uri="{FF2B5EF4-FFF2-40B4-BE49-F238E27FC236}">
                <a16:creationId xmlns:a16="http://schemas.microsoft.com/office/drawing/2014/main" id="{53A9C9B5-4E86-45F5-B03E-2C3A48CE506A}"/>
              </a:ext>
            </a:extLst>
          </p:cNvPr>
          <p:cNvSpPr txBox="1"/>
          <p:nvPr/>
        </p:nvSpPr>
        <p:spPr>
          <a:xfrm>
            <a:off x="5089920" y="5003235"/>
            <a:ext cx="704155" cy="246221"/>
          </a:xfrm>
          <a:prstGeom prst="rect">
            <a:avLst/>
          </a:prstGeom>
          <a:solidFill>
            <a:schemeClr val="bg1"/>
          </a:solidFill>
        </p:spPr>
        <p:txBody>
          <a:bodyPr wrap="square" rtlCol="0">
            <a:spAutoFit/>
          </a:bodyPr>
          <a:lstStyle/>
          <a:p>
            <a:pPr algn="r"/>
            <a:r>
              <a:rPr lang="en-US" sz="1000" dirty="0"/>
              <a:t>Sand</a:t>
            </a:r>
            <a:endParaRPr lang="en-GB" sz="1000" dirty="0"/>
          </a:p>
        </p:txBody>
      </p:sp>
      <p:sp>
        <p:nvSpPr>
          <p:cNvPr id="10" name="TextBox 9">
            <a:extLst>
              <a:ext uri="{FF2B5EF4-FFF2-40B4-BE49-F238E27FC236}">
                <a16:creationId xmlns:a16="http://schemas.microsoft.com/office/drawing/2014/main" id="{6D2CD9DF-ED00-4C0A-83F1-6183FBA7BCDB}"/>
              </a:ext>
            </a:extLst>
          </p:cNvPr>
          <p:cNvSpPr txBox="1"/>
          <p:nvPr/>
        </p:nvSpPr>
        <p:spPr>
          <a:xfrm>
            <a:off x="7740352" y="4757014"/>
            <a:ext cx="704155" cy="246221"/>
          </a:xfrm>
          <a:prstGeom prst="rect">
            <a:avLst/>
          </a:prstGeom>
          <a:solidFill>
            <a:schemeClr val="bg1"/>
          </a:solidFill>
        </p:spPr>
        <p:txBody>
          <a:bodyPr wrap="square" rtlCol="0">
            <a:spAutoFit/>
          </a:bodyPr>
          <a:lstStyle/>
          <a:p>
            <a:r>
              <a:rPr lang="en-US" sz="1000" dirty="0"/>
              <a:t>Sand</a:t>
            </a:r>
            <a:endParaRPr lang="en-GB" sz="1000" dirty="0"/>
          </a:p>
        </p:txBody>
      </p:sp>
      <p:sp>
        <p:nvSpPr>
          <p:cNvPr id="11" name="TextBox 10">
            <a:extLst>
              <a:ext uri="{FF2B5EF4-FFF2-40B4-BE49-F238E27FC236}">
                <a16:creationId xmlns:a16="http://schemas.microsoft.com/office/drawing/2014/main" id="{5EECA437-4AD7-4AB6-9899-294141BE9890}"/>
              </a:ext>
            </a:extLst>
          </p:cNvPr>
          <p:cNvSpPr txBox="1"/>
          <p:nvPr/>
        </p:nvSpPr>
        <p:spPr>
          <a:xfrm>
            <a:off x="4859338" y="4301181"/>
            <a:ext cx="848865" cy="246221"/>
          </a:xfrm>
          <a:prstGeom prst="rect">
            <a:avLst/>
          </a:prstGeom>
          <a:solidFill>
            <a:schemeClr val="bg1"/>
          </a:solidFill>
        </p:spPr>
        <p:txBody>
          <a:bodyPr wrap="square" rtlCol="0">
            <a:spAutoFit/>
          </a:bodyPr>
          <a:lstStyle/>
          <a:p>
            <a:pPr algn="r"/>
            <a:r>
              <a:rPr lang="en-US" sz="1000" dirty="0"/>
              <a:t>Pea gravel</a:t>
            </a:r>
            <a:endParaRPr lang="en-GB" sz="1000" dirty="0"/>
          </a:p>
        </p:txBody>
      </p:sp>
      <p:sp>
        <p:nvSpPr>
          <p:cNvPr id="12" name="TextBox 11">
            <a:extLst>
              <a:ext uri="{FF2B5EF4-FFF2-40B4-BE49-F238E27FC236}">
                <a16:creationId xmlns:a16="http://schemas.microsoft.com/office/drawing/2014/main" id="{68C35388-2FCA-4317-AE21-DACA2BD4B5F1}"/>
              </a:ext>
            </a:extLst>
          </p:cNvPr>
          <p:cNvSpPr txBox="1"/>
          <p:nvPr/>
        </p:nvSpPr>
        <p:spPr>
          <a:xfrm>
            <a:off x="8164437" y="3740070"/>
            <a:ext cx="704155" cy="246221"/>
          </a:xfrm>
          <a:prstGeom prst="rect">
            <a:avLst/>
          </a:prstGeom>
          <a:solidFill>
            <a:schemeClr val="bg1"/>
          </a:solidFill>
        </p:spPr>
        <p:txBody>
          <a:bodyPr wrap="square" rtlCol="0">
            <a:spAutoFit/>
          </a:bodyPr>
          <a:lstStyle/>
          <a:p>
            <a:r>
              <a:rPr lang="en-US" sz="1000" dirty="0"/>
              <a:t>Granite</a:t>
            </a:r>
            <a:endParaRPr lang="en-GB" sz="1000" dirty="0"/>
          </a:p>
        </p:txBody>
      </p:sp>
    </p:spTree>
    <p:extLst>
      <p:ext uri="{BB962C8B-B14F-4D97-AF65-F5344CB8AC3E}">
        <p14:creationId xmlns:p14="http://schemas.microsoft.com/office/powerpoint/2010/main" val="72059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a:extLst>
              <a:ext uri="{FF2B5EF4-FFF2-40B4-BE49-F238E27FC236}">
                <a16:creationId xmlns:a16="http://schemas.microsoft.com/office/drawing/2014/main" id="{D4EE865E-5CC9-9A41-BE27-A28479C8335C}"/>
              </a:ext>
            </a:extLst>
          </p:cNvPr>
          <p:cNvSpPr>
            <a:spLocks noGrp="1"/>
          </p:cNvSpPr>
          <p:nvPr>
            <p:ph type="title"/>
          </p:nvPr>
        </p:nvSpPr>
        <p:spPr/>
        <p:txBody>
          <a:bodyPr/>
          <a:lstStyle/>
          <a:p>
            <a:r>
              <a:rPr lang="en-GB" altLang="en-US"/>
              <a:t>Sizes of aggregate</a:t>
            </a:r>
          </a:p>
        </p:txBody>
      </p:sp>
      <p:sp>
        <p:nvSpPr>
          <p:cNvPr id="16387" name="Content Placeholder 4">
            <a:extLst>
              <a:ext uri="{FF2B5EF4-FFF2-40B4-BE49-F238E27FC236}">
                <a16:creationId xmlns:a16="http://schemas.microsoft.com/office/drawing/2014/main" id="{B5B68516-584C-2D47-B49A-B5C99F1EF14D}"/>
              </a:ext>
            </a:extLst>
          </p:cNvPr>
          <p:cNvSpPr>
            <a:spLocks noGrp="1"/>
          </p:cNvSpPr>
          <p:nvPr>
            <p:ph idx="1"/>
          </p:nvPr>
        </p:nvSpPr>
        <p:spPr/>
        <p:txBody>
          <a:bodyPr/>
          <a:lstStyle/>
          <a:p>
            <a:pPr marL="0" indent="0">
              <a:buFontTx/>
              <a:buNone/>
              <a:defRPr/>
            </a:pPr>
            <a:endParaRPr lang="en-GB" sz="2400" dirty="0"/>
          </a:p>
          <a:p>
            <a:pPr marL="0" indent="0">
              <a:buFontTx/>
              <a:buNone/>
              <a:defRPr/>
            </a:pPr>
            <a:r>
              <a:rPr lang="en-GB" dirty="0"/>
              <a:t>The maximum size of coarse aggregate is governed by the type of work to be performed. For reinforced concrete it should be such that the concrete can be placed without difficulty, surrounding all reinforcement thoroughly, particularly in the cover zone, and filling the corners of the formwork. It is usual in the UK for the coarse aggregate used for reinforced concrete to have a maximum nominal size of 20mm.</a:t>
            </a:r>
          </a:p>
          <a:p>
            <a:pPr marL="0" indent="0">
              <a:buFontTx/>
              <a:buNone/>
              <a:defRPr/>
            </a:pPr>
            <a:endParaRPr lang="en-GB" sz="2800" dirty="0">
              <a:latin typeface="+mj-lt"/>
            </a:endParaRPr>
          </a:p>
          <a:p>
            <a:pPr marL="0" indent="0">
              <a:buFontTx/>
              <a:buNone/>
              <a:defRPr/>
            </a:pPr>
            <a:endParaRPr lang="en-GB" sz="2800" dirty="0">
              <a:latin typeface="+mj-lt"/>
            </a:endParaRPr>
          </a:p>
        </p:txBody>
      </p:sp>
      <p:pic>
        <p:nvPicPr>
          <p:cNvPr id="3" name="Picture 2">
            <a:extLst>
              <a:ext uri="{FF2B5EF4-FFF2-40B4-BE49-F238E27FC236}">
                <a16:creationId xmlns:a16="http://schemas.microsoft.com/office/drawing/2014/main" id="{F18E1A88-D825-2E44-8F50-072A753B04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2328" y="4077072"/>
            <a:ext cx="2088232" cy="1387183"/>
          </a:xfrm>
          <a:prstGeom prst="rect">
            <a:avLst/>
          </a:prstGeom>
          <a:ln>
            <a:noFill/>
          </a:ln>
          <a:effectLst>
            <a:softEdge rad="112500"/>
          </a:effectLst>
        </p:spPr>
      </p:pic>
    </p:spTree>
    <p:extLst>
      <p:ext uri="{BB962C8B-B14F-4D97-AF65-F5344CB8AC3E}">
        <p14:creationId xmlns:p14="http://schemas.microsoft.com/office/powerpoint/2010/main" val="397881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8197">
            <a:extLst>
              <a:ext uri="{FF2B5EF4-FFF2-40B4-BE49-F238E27FC236}">
                <a16:creationId xmlns:a16="http://schemas.microsoft.com/office/drawing/2014/main" id="{908D034A-C3FB-FD40-81FF-0C16C6D15613}"/>
              </a:ext>
            </a:extLst>
          </p:cNvPr>
          <p:cNvSpPr>
            <a:spLocks noGrp="1"/>
          </p:cNvSpPr>
          <p:nvPr>
            <p:ph type="title"/>
          </p:nvPr>
        </p:nvSpPr>
        <p:spPr/>
        <p:txBody>
          <a:bodyPr/>
          <a:lstStyle/>
          <a:p>
            <a:r>
              <a:rPr lang="en-GB" altLang="en-US" dirty="0"/>
              <a:t>Sizes of aggregate</a:t>
            </a:r>
          </a:p>
        </p:txBody>
      </p:sp>
      <p:sp>
        <p:nvSpPr>
          <p:cNvPr id="13315" name="Content Placeholder 8198">
            <a:extLst>
              <a:ext uri="{FF2B5EF4-FFF2-40B4-BE49-F238E27FC236}">
                <a16:creationId xmlns:a16="http://schemas.microsoft.com/office/drawing/2014/main" id="{8EBEFD3A-3605-DE41-8C1B-70757844F4DD}"/>
              </a:ext>
            </a:extLst>
          </p:cNvPr>
          <p:cNvSpPr>
            <a:spLocks noGrp="1"/>
          </p:cNvSpPr>
          <p:nvPr>
            <p:ph idx="1"/>
          </p:nvPr>
        </p:nvSpPr>
        <p:spPr/>
        <p:txBody>
          <a:bodyPr/>
          <a:lstStyle/>
          <a:p>
            <a:pPr marL="0" indent="0">
              <a:buFontTx/>
              <a:buNone/>
            </a:pPr>
            <a:endParaRPr lang="en-GB" altLang="en-US" sz="2400" dirty="0"/>
          </a:p>
          <a:p>
            <a:pPr marL="0" indent="0">
              <a:buFontTx/>
              <a:buNone/>
            </a:pPr>
            <a:r>
              <a:rPr lang="en-GB" altLang="en-US" dirty="0"/>
              <a:t>Smaller aggregate, usually 10mm, may be needed for concrete that is to be placed through congested reinforcement. In this case, the cement content may have to be increased by 10</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GB" altLang="en-US" dirty="0"/>
              <a:t>20% to achieve the same strength and consistence, because the fine aggregate content and water content normally have to be increased to produce a consistent mix.</a:t>
            </a:r>
          </a:p>
        </p:txBody>
      </p:sp>
      <p:pic>
        <p:nvPicPr>
          <p:cNvPr id="13317" name="Picture 2">
            <a:extLst>
              <a:ext uri="{FF2B5EF4-FFF2-40B4-BE49-F238E27FC236}">
                <a16:creationId xmlns:a16="http://schemas.microsoft.com/office/drawing/2014/main" id="{EA5D1DA9-E6CE-A542-8000-E48CBDAD15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332" y="4311842"/>
            <a:ext cx="1931335" cy="144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3348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8197">
            <a:extLst>
              <a:ext uri="{FF2B5EF4-FFF2-40B4-BE49-F238E27FC236}">
                <a16:creationId xmlns:a16="http://schemas.microsoft.com/office/drawing/2014/main" id="{D9636396-3C53-2146-BB1C-1FC99A2F8D98}"/>
              </a:ext>
            </a:extLst>
          </p:cNvPr>
          <p:cNvSpPr>
            <a:spLocks noGrp="1"/>
          </p:cNvSpPr>
          <p:nvPr>
            <p:ph type="title"/>
          </p:nvPr>
        </p:nvSpPr>
        <p:spPr/>
        <p:txBody>
          <a:bodyPr/>
          <a:lstStyle/>
          <a:p>
            <a:r>
              <a:rPr lang="en-GB" altLang="en-US" dirty="0"/>
              <a:t> Water</a:t>
            </a:r>
          </a:p>
        </p:txBody>
      </p:sp>
      <p:sp>
        <p:nvSpPr>
          <p:cNvPr id="14339" name="Content Placeholder 8198">
            <a:extLst>
              <a:ext uri="{FF2B5EF4-FFF2-40B4-BE49-F238E27FC236}">
                <a16:creationId xmlns:a16="http://schemas.microsoft.com/office/drawing/2014/main" id="{158608B1-FB27-8143-A686-BD7A4BDB891F}"/>
              </a:ext>
            </a:extLst>
          </p:cNvPr>
          <p:cNvSpPr>
            <a:spLocks noGrp="1"/>
          </p:cNvSpPr>
          <p:nvPr>
            <p:ph idx="1"/>
          </p:nvPr>
        </p:nvSpPr>
        <p:spPr>
          <a:xfrm>
            <a:off x="457200" y="1517650"/>
            <a:ext cx="7643192" cy="4525963"/>
          </a:xfrm>
        </p:spPr>
        <p:txBody>
          <a:bodyPr/>
          <a:lstStyle/>
          <a:p>
            <a:pPr marL="0" indent="0">
              <a:buFontTx/>
              <a:buNone/>
            </a:pPr>
            <a:endParaRPr lang="en-GB" altLang="en-US" sz="2400" dirty="0"/>
          </a:p>
          <a:p>
            <a:pPr marL="0" indent="0">
              <a:buFontTx/>
              <a:buNone/>
            </a:pPr>
            <a:r>
              <a:rPr lang="en-GB" altLang="en-US" dirty="0"/>
              <a:t>Water is an essential component of concrete required to hydrate the cement, a process where the water chemically combines with the cement to make it harden. </a:t>
            </a:r>
          </a:p>
          <a:p>
            <a:pPr marL="0" indent="0">
              <a:buFontTx/>
              <a:buNone/>
            </a:pPr>
            <a:endParaRPr lang="en-US" altLang="en-US" dirty="0"/>
          </a:p>
          <a:p>
            <a:pPr marL="0" indent="0">
              <a:buFontTx/>
              <a:buNone/>
            </a:pPr>
            <a:r>
              <a:rPr lang="en-GB" altLang="en-US" dirty="0"/>
              <a:t>The water used for mixing concrete should be free from any impurities that could adversely affect the process of hydration and, consequently, the properties of concrete. </a:t>
            </a:r>
          </a:p>
          <a:p>
            <a:pPr marL="0" indent="0">
              <a:buFontTx/>
              <a:buNone/>
            </a:pPr>
            <a:endParaRPr lang="en-GB" altLang="en-US" sz="2400" dirty="0"/>
          </a:p>
          <a:p>
            <a:pPr marL="0" indent="0">
              <a:buFontTx/>
              <a:buNone/>
            </a:pPr>
            <a:endParaRPr lang="en-GB" altLang="en-US" sz="2400" dirty="0"/>
          </a:p>
        </p:txBody>
      </p:sp>
    </p:spTree>
    <p:extLst>
      <p:ext uri="{BB962C8B-B14F-4D97-AF65-F5344CB8AC3E}">
        <p14:creationId xmlns:p14="http://schemas.microsoft.com/office/powerpoint/2010/main" val="1605473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8197">
            <a:extLst>
              <a:ext uri="{FF2B5EF4-FFF2-40B4-BE49-F238E27FC236}">
                <a16:creationId xmlns:a16="http://schemas.microsoft.com/office/drawing/2014/main" id="{50CACF31-8368-3F4D-A065-8515ABACBBBD}"/>
              </a:ext>
            </a:extLst>
          </p:cNvPr>
          <p:cNvSpPr>
            <a:spLocks noGrp="1"/>
          </p:cNvSpPr>
          <p:nvPr>
            <p:ph type="title"/>
          </p:nvPr>
        </p:nvSpPr>
        <p:spPr/>
        <p:txBody>
          <a:bodyPr/>
          <a:lstStyle/>
          <a:p>
            <a:r>
              <a:rPr lang="en-GB" altLang="en-US" dirty="0"/>
              <a:t> Water quality </a:t>
            </a:r>
          </a:p>
        </p:txBody>
      </p:sp>
      <p:sp>
        <p:nvSpPr>
          <p:cNvPr id="15363" name="Content Placeholder 8198">
            <a:extLst>
              <a:ext uri="{FF2B5EF4-FFF2-40B4-BE49-F238E27FC236}">
                <a16:creationId xmlns:a16="http://schemas.microsoft.com/office/drawing/2014/main" id="{FDDD840C-A38E-1E41-89E5-58CD8210BB43}"/>
              </a:ext>
            </a:extLst>
          </p:cNvPr>
          <p:cNvSpPr>
            <a:spLocks noGrp="1"/>
          </p:cNvSpPr>
          <p:nvPr>
            <p:ph idx="1"/>
          </p:nvPr>
        </p:nvSpPr>
        <p:spPr>
          <a:xfrm>
            <a:off x="457200" y="1512000"/>
            <a:ext cx="7859216" cy="4248000"/>
          </a:xfrm>
        </p:spPr>
        <p:txBody>
          <a:bodyPr/>
          <a:lstStyle/>
          <a:p>
            <a:pPr marL="0" indent="0">
              <a:buFontTx/>
              <a:buNone/>
            </a:pPr>
            <a:endParaRPr lang="en-GB" altLang="en-US" sz="2400" dirty="0">
              <a:solidFill>
                <a:srgbClr val="000000"/>
              </a:solidFill>
            </a:endParaRPr>
          </a:p>
          <a:p>
            <a:pPr marL="0" indent="0">
              <a:buFontTx/>
              <a:buNone/>
            </a:pPr>
            <a:r>
              <a:rPr lang="en-GB" altLang="en-US" dirty="0">
                <a:solidFill>
                  <a:srgbClr val="000000"/>
                </a:solidFill>
              </a:rPr>
              <a:t>Drinking water is suitable and it is usually simple to obtain a supply from the local water utility. Recycled water is being increasingly used in the interests of reducing the environmental impact. Seawater is not suitable for reinforced concrete or concrete containing embedded metal.</a:t>
            </a:r>
          </a:p>
          <a:p>
            <a:pPr marL="0" indent="0">
              <a:buFontTx/>
              <a:buNone/>
            </a:pPr>
            <a:r>
              <a:rPr lang="en-GB" altLang="en-US" dirty="0">
                <a:solidFill>
                  <a:srgbClr val="000000"/>
                </a:solidFill>
              </a:rPr>
              <a:t>A good rule to follow is to use water that is potable i.e. good enough to drink.</a:t>
            </a:r>
          </a:p>
          <a:p>
            <a:pPr marL="0" indent="0">
              <a:buFontTx/>
              <a:buNone/>
            </a:pPr>
            <a:endParaRPr lang="en-GB" altLang="en-US" sz="2400" dirty="0"/>
          </a:p>
        </p:txBody>
      </p:sp>
      <p:pic>
        <p:nvPicPr>
          <p:cNvPr id="15365" name="Picture 2">
            <a:extLst>
              <a:ext uri="{FF2B5EF4-FFF2-40B4-BE49-F238E27FC236}">
                <a16:creationId xmlns:a16="http://schemas.microsoft.com/office/drawing/2014/main" id="{6AA3EBCD-276B-2045-9BFD-76D5F2195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469700"/>
            <a:ext cx="1752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681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3638</TotalTime>
  <Words>1147</Words>
  <Application>Microsoft Office PowerPoint</Application>
  <PresentationFormat>On-screen Show (4:3)</PresentationFormat>
  <Paragraphs>106</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12: Concrete materials</vt:lpstr>
      <vt:lpstr>Materials </vt:lpstr>
      <vt:lpstr> Cement</vt:lpstr>
      <vt:lpstr> Aggregates </vt:lpstr>
      <vt:lpstr> Aggregates</vt:lpstr>
      <vt:lpstr>Sizes of aggregate</vt:lpstr>
      <vt:lpstr>Sizes of aggregate</vt:lpstr>
      <vt:lpstr> Water</vt:lpstr>
      <vt:lpstr> Water quality </vt:lpstr>
      <vt:lpstr>Admixtures</vt:lpstr>
      <vt:lpstr>Admixtures</vt:lpstr>
      <vt:lpstr> Materials </vt:lpstr>
      <vt:lpstr> Mixing </vt:lpstr>
      <vt:lpstr>How is this done?</vt:lpstr>
      <vt:lpstr>Gauging the materials</vt:lpstr>
      <vt:lpstr> Mixing </vt:lpstr>
      <vt:lpstr> Mixing with a mixer</vt:lpstr>
      <vt:lpstr> Ready mixed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150</cp:revision>
  <dcterms:created xsi:type="dcterms:W3CDTF">2013-05-28T00:38:54Z</dcterms:created>
  <dcterms:modified xsi:type="dcterms:W3CDTF">2021-03-26T12:00:34Z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