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329" r:id="rId7"/>
    <p:sldId id="330" r:id="rId8"/>
    <p:sldId id="332" r:id="rId9"/>
    <p:sldId id="336" r:id="rId10"/>
    <p:sldId id="333" r:id="rId11"/>
    <p:sldId id="339" r:id="rId12"/>
    <p:sldId id="334" r:id="rId13"/>
    <p:sldId id="331" r:id="rId14"/>
    <p:sldId id="338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7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476A06-602D-4ACC-A037-EC4B4CD9DEEA}" v="4" dt="2023-10-31T15:25:12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3" autoAdjust="0"/>
    <p:restoredTop sz="86395"/>
  </p:normalViewPr>
  <p:slideViewPr>
    <p:cSldViewPr showGuides="1">
      <p:cViewPr varScale="1">
        <p:scale>
          <a:sx n="69" d="100"/>
          <a:sy n="69" d="100"/>
        </p:scale>
        <p:origin x="7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DE476A06-602D-4ACC-A037-EC4B4CD9DEEA}"/>
    <pc:docChg chg="custSel modSld">
      <pc:chgData name="Claire Brooks" userId="045b5ce1-bb15-4c22-aa7e-c7b600949989" providerId="ADAL" clId="{DE476A06-602D-4ACC-A037-EC4B4CD9DEEA}" dt="2023-10-31T12:13:11.624" v="14" actId="2085"/>
      <pc:docMkLst>
        <pc:docMk/>
      </pc:docMkLst>
      <pc:sldChg chg="delSp modSp mod delAnim modNotesTx">
        <pc:chgData name="Claire Brooks" userId="045b5ce1-bb15-4c22-aa7e-c7b600949989" providerId="ADAL" clId="{DE476A06-602D-4ACC-A037-EC4B4CD9DEEA}" dt="2023-10-31T12:12:20.553" v="9" actId="1076"/>
        <pc:sldMkLst>
          <pc:docMk/>
          <pc:sldMk cId="2377377205" sldId="330"/>
        </pc:sldMkLst>
        <pc:spChg chg="mod">
          <ac:chgData name="Claire Brooks" userId="045b5ce1-bb15-4c22-aa7e-c7b600949989" providerId="ADAL" clId="{DE476A06-602D-4ACC-A037-EC4B4CD9DEEA}" dt="2023-10-31T12:12:04.709" v="6" actId="2085"/>
          <ac:spMkLst>
            <pc:docMk/>
            <pc:sldMk cId="2377377205" sldId="330"/>
            <ac:spMk id="6" creationId="{DE527B51-E69B-614C-864B-2F9B415D83BD}"/>
          </ac:spMkLst>
        </pc:spChg>
        <pc:spChg chg="mod">
          <ac:chgData name="Claire Brooks" userId="045b5ce1-bb15-4c22-aa7e-c7b600949989" providerId="ADAL" clId="{DE476A06-602D-4ACC-A037-EC4B4CD9DEEA}" dt="2023-10-31T12:12:10.999" v="8" actId="2085"/>
          <ac:spMkLst>
            <pc:docMk/>
            <pc:sldMk cId="2377377205" sldId="330"/>
            <ac:spMk id="8" creationId="{10490A83-6507-8B4C-A690-10E8C167433A}"/>
          </ac:spMkLst>
        </pc:spChg>
        <pc:spChg chg="del mod">
          <ac:chgData name="Claire Brooks" userId="045b5ce1-bb15-4c22-aa7e-c7b600949989" providerId="ADAL" clId="{DE476A06-602D-4ACC-A037-EC4B4CD9DEEA}" dt="2023-10-31T12:11:47.005" v="3" actId="478"/>
          <ac:spMkLst>
            <pc:docMk/>
            <pc:sldMk cId="2377377205" sldId="330"/>
            <ac:spMk id="9" creationId="{F1211E09-4D9A-0D42-B766-77503ACB9C1A}"/>
          </ac:spMkLst>
        </pc:spChg>
        <pc:graphicFrameChg chg="mod">
          <ac:chgData name="Claire Brooks" userId="045b5ce1-bb15-4c22-aa7e-c7b600949989" providerId="ADAL" clId="{DE476A06-602D-4ACC-A037-EC4B4CD9DEEA}" dt="2023-10-31T12:12:20.553" v="9" actId="1076"/>
          <ac:graphicFrameMkLst>
            <pc:docMk/>
            <pc:sldMk cId="2377377205" sldId="330"/>
            <ac:graphicFrameMk id="4" creationId="{202DA5CA-2BE7-884E-AC56-1A1F2140476B}"/>
          </ac:graphicFrameMkLst>
        </pc:graphicFrameChg>
      </pc:sldChg>
      <pc:sldChg chg="modSp">
        <pc:chgData name="Claire Brooks" userId="045b5ce1-bb15-4c22-aa7e-c7b600949989" providerId="ADAL" clId="{DE476A06-602D-4ACC-A037-EC4B4CD9DEEA}" dt="2023-10-31T12:12:32.089" v="11" actId="14100"/>
        <pc:sldMkLst>
          <pc:docMk/>
          <pc:sldMk cId="2208247798" sldId="332"/>
        </pc:sldMkLst>
        <pc:picChg chg="mod">
          <ac:chgData name="Claire Brooks" userId="045b5ce1-bb15-4c22-aa7e-c7b600949989" providerId="ADAL" clId="{DE476A06-602D-4ACC-A037-EC4B4CD9DEEA}" dt="2023-10-31T12:12:32.089" v="11" actId="14100"/>
          <ac:picMkLst>
            <pc:docMk/>
            <pc:sldMk cId="2208247798" sldId="332"/>
            <ac:picMk id="6" creationId="{3827F426-14BF-CC4A-BC63-833D77BB1D31}"/>
          </ac:picMkLst>
        </pc:picChg>
      </pc:sldChg>
      <pc:sldChg chg="modSp mod">
        <pc:chgData name="Claire Brooks" userId="045b5ce1-bb15-4c22-aa7e-c7b600949989" providerId="ADAL" clId="{DE476A06-602D-4ACC-A037-EC4B4CD9DEEA}" dt="2023-10-31T12:13:11.624" v="14" actId="2085"/>
        <pc:sldMkLst>
          <pc:docMk/>
          <pc:sldMk cId="1175951661" sldId="339"/>
        </pc:sldMkLst>
        <pc:spChg chg="mod">
          <ac:chgData name="Claire Brooks" userId="045b5ce1-bb15-4c22-aa7e-c7b600949989" providerId="ADAL" clId="{DE476A06-602D-4ACC-A037-EC4B4CD9DEEA}" dt="2023-10-31T12:12:59.947" v="12" actId="2085"/>
          <ac:spMkLst>
            <pc:docMk/>
            <pc:sldMk cId="1175951661" sldId="339"/>
            <ac:spMk id="10" creationId="{37AC7BCB-08F5-154A-B2D9-B48E0F09C644}"/>
          </ac:spMkLst>
        </pc:spChg>
        <pc:spChg chg="mod">
          <ac:chgData name="Claire Brooks" userId="045b5ce1-bb15-4c22-aa7e-c7b600949989" providerId="ADAL" clId="{DE476A06-602D-4ACC-A037-EC4B4CD9DEEA}" dt="2023-10-31T12:13:05.272" v="13" actId="2085"/>
          <ac:spMkLst>
            <pc:docMk/>
            <pc:sldMk cId="1175951661" sldId="339"/>
            <ac:spMk id="12" creationId="{E809B944-7060-F343-9AB7-4C9C279E295D}"/>
          </ac:spMkLst>
        </pc:spChg>
        <pc:spChg chg="mod">
          <ac:chgData name="Claire Brooks" userId="045b5ce1-bb15-4c22-aa7e-c7b600949989" providerId="ADAL" clId="{DE476A06-602D-4ACC-A037-EC4B4CD9DEEA}" dt="2023-10-31T12:13:11.624" v="14" actId="2085"/>
          <ac:spMkLst>
            <pc:docMk/>
            <pc:sldMk cId="1175951661" sldId="339"/>
            <ac:spMk id="15" creationId="{D358B595-95DA-C349-868C-62D63703B3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yorkshirecopper.com/wp-content/uploads/Technical-Guide-full-issue-02_14_Really2.pdf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Look at the Yorkshire copper website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 for more information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246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836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rewfix.com/p/jg-speedfit-pem0315w-elbow-15mm-pack-of-10/57953" TargetMode="External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screwfix.com/p/conex-push-fit-090-90-elbow-28mm/9307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screwfix.com/p/polyplumb-elbows-15mm-pack-of-10/44741" TargetMode="External"/><Relationship Id="rId5" Type="http://schemas.openxmlformats.org/officeDocument/2006/relationships/image" Target="../media/image13.jpeg"/><Relationship Id="rId10" Type="http://schemas.openxmlformats.org/officeDocument/2006/relationships/image" Target="../media/image16.png"/><Relationship Id="rId4" Type="http://schemas.openxmlformats.org/officeDocument/2006/relationships/hyperlink" Target="http://www.screwfix.com/p/yorkshire-tectite-sprint-straight-coupling-15mm-pack-of-10/27112" TargetMode="External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</a:t>
            </a:r>
            <a:r>
              <a:rPr lang="en-GB" dirty="0"/>
              <a:t>Copper pipework and jointing part 1</a:t>
            </a:r>
            <a:br>
              <a:rPr lang="en-GB" dirty="0"/>
            </a:b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3875B-2EA4-BE44-BEE6-43F22F1C4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push fit joints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F774A4-DDD1-D54E-BDB7-DE86C9747998}"/>
              </a:ext>
            </a:extLst>
          </p:cNvPr>
          <p:cNvSpPr/>
          <p:nvPr/>
        </p:nvSpPr>
        <p:spPr>
          <a:xfrm>
            <a:off x="445887" y="2253804"/>
            <a:ext cx="8518601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Can be used on pressure </a:t>
            </a:r>
            <a:r>
              <a:rPr lang="en-US" altLang="en-US" sz="1800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plastic pipe </a:t>
            </a: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or </a:t>
            </a:r>
            <a:r>
              <a:rPr lang="en-US" altLang="en-US" sz="1800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copper pipe</a:t>
            </a: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.</a:t>
            </a:r>
            <a:endParaRPr lang="en-US" altLang="en-US" sz="1800" b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Pipe end </a:t>
            </a:r>
            <a:r>
              <a:rPr lang="en-US" altLang="en-US" sz="1800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must</a:t>
            </a: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 be cut square and burr free.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Sleeve or insert used to support plastic pipe.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‘O’ ring creates watertight seal.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Grab ring retains pipe.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Silicon gel can be used to aid insertion (manufacturers supply fittings already lubricated).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A key or release tool may have to be used to remove fitting.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1800" dirty="0">
                <a:ea typeface="ＭＳ Ｐゴシック" panose="020B0600070205080204" pitchFamily="34" charset="-128"/>
                <a:cs typeface="Arial" panose="020B0604020202020204" pitchFamily="34" charset="0"/>
              </a:rPr>
              <a:t>Reusable.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6CB9270-9EE2-D44C-80FE-7F45F3B72C11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63969"/>
            <a:ext cx="7920880" cy="781475"/>
          </a:xfrm>
        </p:spPr>
      </p:pic>
    </p:spTree>
    <p:extLst>
      <p:ext uri="{BB962C8B-B14F-4D97-AF65-F5344CB8AC3E}">
        <p14:creationId xmlns:p14="http://schemas.microsoft.com/office/powerpoint/2010/main" val="875965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CE700-2B7C-494F-9EE6-6124B1C0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push-fit joints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D427DC-D6FF-3340-AC53-A979965938AE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1988840"/>
            <a:ext cx="7077472" cy="95201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0D81AD-1C92-7A46-9A41-45D250220893}"/>
              </a:ext>
            </a:extLst>
          </p:cNvPr>
          <p:cNvSpPr txBox="1"/>
          <p:nvPr/>
        </p:nvSpPr>
        <p:spPr>
          <a:xfrm>
            <a:off x="616732" y="3209265"/>
            <a:ext cx="764319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These brass ‘</a:t>
            </a:r>
            <a:r>
              <a:rPr lang="en-US" dirty="0" err="1"/>
              <a:t>Tectite</a:t>
            </a:r>
            <a:r>
              <a:rPr lang="en-US" dirty="0"/>
              <a:t>’ style fittings are also push-fit and are a more </a:t>
            </a:r>
          </a:p>
          <a:p>
            <a:r>
              <a:rPr lang="en-US" dirty="0"/>
              <a:t>aesthetic way of jointing copper pipes by the push-fit method.</a:t>
            </a:r>
          </a:p>
        </p:txBody>
      </p:sp>
    </p:spTree>
    <p:extLst>
      <p:ext uri="{BB962C8B-B14F-4D97-AF65-F5344CB8AC3E}">
        <p14:creationId xmlns:p14="http://schemas.microsoft.com/office/powerpoint/2010/main" val="1809626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learn about the grades of copper pipe used within BSE and some of the methods used to joint it: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en-GB" dirty="0"/>
              <a:t>2.1 </a:t>
            </a:r>
            <a:r>
              <a:rPr lang="en-US" dirty="0"/>
              <a:t>–</a:t>
            </a:r>
            <a:r>
              <a:rPr lang="en-GB" dirty="0"/>
              <a:t> The work in the BSE occupations trade area</a:t>
            </a:r>
          </a:p>
          <a:p>
            <a:pPr lvl="0"/>
            <a:r>
              <a:rPr lang="en-US" dirty="0"/>
              <a:t>2.2 – How to select and safely use hand tools and power tools</a:t>
            </a:r>
            <a:endParaRPr lang="en-GB" dirty="0"/>
          </a:p>
          <a:p>
            <a:pPr lvl="0"/>
            <a:r>
              <a:rPr lang="en-US" dirty="0"/>
              <a:t>2.3 – The </a:t>
            </a:r>
            <a:r>
              <a:rPr lang="en-GB" dirty="0"/>
              <a:t>pipework materials and sizes used in BSE</a:t>
            </a:r>
          </a:p>
          <a:p>
            <a:pPr lvl="0"/>
            <a:r>
              <a:rPr lang="en-GB" dirty="0"/>
              <a:t>2.5 </a:t>
            </a:r>
            <a:r>
              <a:rPr lang="en-US" dirty="0"/>
              <a:t>–</a:t>
            </a:r>
            <a:r>
              <a:rPr lang="en-GB" dirty="0"/>
              <a:t> The fitting types used in BSE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68F5D-0042-C34F-B7D4-23D17924C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Grades of copper pipe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06898BF-F1E1-464F-A19A-926EDEBE39D7}"/>
              </a:ext>
            </a:extLst>
          </p:cNvPr>
          <p:cNvSpPr/>
          <p:nvPr/>
        </p:nvSpPr>
        <p:spPr>
          <a:xfrm>
            <a:off x="323528" y="3486541"/>
            <a:ext cx="8496944" cy="2246769"/>
          </a:xfrm>
          <a:prstGeom prst="rect">
            <a:avLst/>
          </a:prstGeom>
          <a:ln>
            <a:solidFill>
              <a:srgbClr val="0077E3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Mini-bore/microbore: 6, 8, 10mm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Small bore: 12, 15, 22mm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Large bore: 28mm and larger</a:t>
            </a:r>
          </a:p>
          <a:p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When copper is purchased the half-hard copper R250 can be bought in 3m or 6m straight lengths. Soft mini-bore R220 copper is bought in coils of either 10m or 50m.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2B7E0DC3-7846-4867-BCF0-DD4F3A0CD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262913"/>
              </p:ext>
            </p:extLst>
          </p:nvPr>
        </p:nvGraphicFramePr>
        <p:xfrm>
          <a:off x="457200" y="1397000"/>
          <a:ext cx="82296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700822658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74333842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68727121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5203447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Old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BS2871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New</a:t>
                      </a:r>
                    </a:p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BSEN1057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Type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Diameters (mm)</a:t>
                      </a:r>
                      <a:endParaRPr lang="en-GB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943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Table W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R220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Coiled micro-bore (heating)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6, 8, 10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6996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Table X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R250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Half hard straight lengths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15–54 domestic 6, 3, 2, 1 </a:t>
                      </a:r>
                      <a:r>
                        <a:rPr lang="en-US" sz="1100" dirty="0" err="1"/>
                        <a:t>metre</a:t>
                      </a:r>
                      <a:r>
                        <a:rPr lang="en-US" sz="1100" dirty="0"/>
                        <a:t> lengths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003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Table Y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R220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Annealed coils for underground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15–22 underground 25 </a:t>
                      </a:r>
                      <a:r>
                        <a:rPr lang="en-US" sz="1100" dirty="0" err="1"/>
                        <a:t>metre</a:t>
                      </a:r>
                      <a:r>
                        <a:rPr lang="en-US" sz="1100" dirty="0"/>
                        <a:t> lengths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5447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Table Z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(R290)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Hard thin walled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Not commonly available now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8563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8737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F627C-EAA4-9745-808E-ADD8BBAF7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Grades of copper pipe</a:t>
            </a:r>
          </a:p>
        </p:txBody>
      </p:sp>
      <p:graphicFrame>
        <p:nvGraphicFramePr>
          <p:cNvPr id="4" name="Group 221">
            <a:extLst>
              <a:ext uri="{FF2B5EF4-FFF2-40B4-BE49-F238E27FC236}">
                <a16:creationId xmlns:a16="http://schemas.microsoft.com/office/drawing/2014/main" id="{202DA5CA-2BE7-884E-AC56-1A1F21404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659690"/>
              </p:ext>
            </p:extLst>
          </p:nvPr>
        </p:nvGraphicFramePr>
        <p:xfrm>
          <a:off x="395536" y="3594256"/>
          <a:ext cx="5375275" cy="2199959"/>
        </p:xfrm>
        <a:graphic>
          <a:graphicData uri="http://schemas.openxmlformats.org/drawingml/2006/table">
            <a:tbl>
              <a:tblPr/>
              <a:tblGrid>
                <a:gridCol w="2787650">
                  <a:extLst>
                    <a:ext uri="{9D8B030D-6E8A-4147-A177-3AD203B41FA5}">
                      <a16:colId xmlns:a16="http://schemas.microsoft.com/office/drawing/2014/main" val="83323104"/>
                    </a:ext>
                  </a:extLst>
                </a:gridCol>
                <a:gridCol w="2587625">
                  <a:extLst>
                    <a:ext uri="{9D8B030D-6E8A-4147-A177-3AD203B41FA5}">
                      <a16:colId xmlns:a16="http://schemas.microsoft.com/office/drawing/2014/main" val="882445565"/>
                    </a:ext>
                  </a:extLst>
                </a:gridCol>
              </a:tblGrid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902030302020204" pitchFamily="66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D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Gas (natural)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0228023"/>
                  </a:ext>
                </a:extLst>
              </a:tr>
              <a:tr h="406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902030302020204" pitchFamily="66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Water (other)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378672"/>
                  </a:ext>
                </a:extLst>
              </a:tr>
              <a:tr h="36053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902030302020204" pitchFamily="66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Central Heating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550506"/>
                  </a:ext>
                </a:extLst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902030302020204" pitchFamily="66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 </a:t>
                      </a:r>
                      <a:endParaRPr kumimoji="0" lang="en-GB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7E3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Water (Wholesome)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955811"/>
                  </a:ext>
                </a:extLst>
              </a:tr>
              <a:tr h="404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Chrome decorative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9108645"/>
                  </a:ext>
                </a:extLst>
              </a:tr>
            </a:tbl>
          </a:graphicData>
        </a:graphic>
      </p:graphicFrame>
      <p:pic>
        <p:nvPicPr>
          <p:cNvPr id="5" name="Picture 2">
            <a:extLst>
              <a:ext uri="{FF2B5EF4-FFF2-40B4-BE49-F238E27FC236}">
                <a16:creationId xmlns:a16="http://schemas.microsoft.com/office/drawing/2014/main" id="{140EEE5F-96B1-AC49-BA61-DB47A272AC4F}"/>
              </a:ext>
            </a:extLst>
          </p:cNvPr>
          <p:cNvPicPr>
            <a:picLocks noGrp="1" noChangeAspect="1" noChangeArrowheads="1"/>
          </p:cNvPicPr>
          <p:nvPr>
            <p:ph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655217"/>
            <a:ext cx="3058633" cy="2078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E527B51-E69B-614C-864B-2F9B415D83BD}"/>
              </a:ext>
            </a:extLst>
          </p:cNvPr>
          <p:cNvSpPr/>
          <p:nvPr/>
        </p:nvSpPr>
        <p:spPr>
          <a:xfrm>
            <a:off x="287524" y="1556657"/>
            <a:ext cx="8568952" cy="132343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Protecting copper pipe is important in vulnerable areas and can be achieved by wrapping with </a:t>
            </a:r>
            <a:r>
              <a:rPr lang="en-US" sz="2000" dirty="0" err="1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denso</a:t>
            </a:r>
            <a:r>
              <a:rPr lang="en-US" sz="2000" dirty="0">
                <a:effectLst/>
                <a:latin typeface="Arial" panose="020B060402020202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 tape or by using factory sheathed copper pipe</a:t>
            </a: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. Copper is most vulnerable when laid in concrete flooring and when it emerges from the floor.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490A83-6507-8B4C-A690-10E8C167433A}"/>
              </a:ext>
            </a:extLst>
          </p:cNvPr>
          <p:cNvSpPr txBox="1"/>
          <p:nvPr/>
        </p:nvSpPr>
        <p:spPr>
          <a:xfrm>
            <a:off x="273669" y="2848840"/>
            <a:ext cx="856895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Some copper pipe is manufactured with a protective coating to protect against corrosion. In this case it can be </a:t>
            </a:r>
            <a:r>
              <a:rPr lang="en-US" dirty="0" err="1"/>
              <a:t>colour</a:t>
            </a:r>
            <a:r>
              <a:rPr lang="en-US" dirty="0"/>
              <a:t>-coded as shown below:</a:t>
            </a:r>
          </a:p>
        </p:txBody>
      </p:sp>
    </p:spTree>
    <p:extLst>
      <p:ext uri="{BB962C8B-B14F-4D97-AF65-F5344CB8AC3E}">
        <p14:creationId xmlns:p14="http://schemas.microsoft.com/office/powerpoint/2010/main" val="2377377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D8141-49E6-A647-9A87-398EB6991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compression joints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A7162-7254-E149-AD0C-A81E682D7318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GB" b="1" dirty="0">
                <a:ea typeface="ＭＳ Ｐゴシック" charset="0"/>
                <a:cs typeface="Arial" charset="0"/>
              </a:rPr>
              <a:t>Type A: non-manipulative fitting</a:t>
            </a:r>
            <a:r>
              <a:rPr lang="en-GB" dirty="0">
                <a:ea typeface="ＭＳ Ｐゴシック" charset="0"/>
                <a:cs typeface="Arial" charset="0"/>
              </a:rPr>
              <a:t> 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Requires the piece of pipe to be cut square and the burrs removed. 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The fitting is assembled with an olive and tightened using an adjustable spanner. 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Suitable for half-hard copper and plastic pressure pipe.</a:t>
            </a:r>
          </a:p>
          <a:p>
            <a:endParaRPr lang="en-US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3827F426-14BF-CC4A-BC63-833D77BB1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0267" y="4658375"/>
            <a:ext cx="4500562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D7039F-E6A3-F64D-BD12-D34E60DE18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5820" y="3582498"/>
            <a:ext cx="7812360" cy="10785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DF5648-D848-46A8-ACA4-CCCEFA0F287E}"/>
              </a:ext>
            </a:extLst>
          </p:cNvPr>
          <p:cNvSpPr txBox="1"/>
          <p:nvPr/>
        </p:nvSpPr>
        <p:spPr>
          <a:xfrm>
            <a:off x="2411760" y="4713498"/>
            <a:ext cx="453650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>
                <a:latin typeface="Gill Sans MT" panose="020B0502020104020203" pitchFamily="34" charset="0"/>
              </a:rPr>
              <a:t>Backnut</a:t>
            </a:r>
            <a:r>
              <a:rPr lang="en-US" sz="900" dirty="0">
                <a:latin typeface="Gill Sans MT" panose="020B0502020104020203" pitchFamily="34" charset="0"/>
              </a:rPr>
              <a:t>	Compression ring	       Fitting body	                   Tube</a:t>
            </a:r>
            <a:endParaRPr lang="en-GB" sz="9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4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7A7DF-C88D-024A-858E-BEA433A04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compression joints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4F33C0-F9D8-6A49-930D-C1AE1A800F7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35278"/>
            <a:ext cx="8229600" cy="99601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9F3BB4-7003-9948-AD15-87CA2E3D4233}"/>
              </a:ext>
            </a:extLst>
          </p:cNvPr>
          <p:cNvSpPr txBox="1"/>
          <p:nvPr/>
        </p:nvSpPr>
        <p:spPr>
          <a:xfrm>
            <a:off x="415408" y="3495214"/>
            <a:ext cx="87285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matter what type of joint, fittings are available in a variety of arrangements and orientations including: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Elbows – 90 and 45 degrees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Tees – both equal and reducing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Couplings and sockets for straight joints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Reducers – internal and external reducers to change the pipe diameter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End caps and plugs – to make safe open pipes</a:t>
            </a: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71B6F3-C0DF-4B02-9F49-F67B24102A03}"/>
              </a:ext>
            </a:extLst>
          </p:cNvPr>
          <p:cNvSpPr txBox="1"/>
          <p:nvPr/>
        </p:nvSpPr>
        <p:spPr>
          <a:xfrm>
            <a:off x="457200" y="198884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Elbows	   Tees	       Couplings	        Reducers	    End caps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349719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FFA44B-F007-AB4E-A796-DCF4FECF7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compression joints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3D534-6A6D-1244-84A7-19F57AF4DE4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b="1" dirty="0">
                <a:ea typeface="ＭＳ Ｐゴシック" charset="0"/>
                <a:cs typeface="Arial" charset="0"/>
              </a:rPr>
              <a:t>Type B: manipulative fittings</a:t>
            </a:r>
            <a:endParaRPr lang="en-GB" dirty="0">
              <a:latin typeface="Comic Sans MS" charset="0"/>
              <a:ea typeface="ＭＳ Ｐゴシック" charset="0"/>
              <a:cs typeface="Arial" charset="0"/>
            </a:endParaRP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Require the end of the pipe to be manipulated using a swaging tool.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Much stronger than Type A fittings and cannot be pulled apart.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dirty="0">
                <a:ea typeface="ＭＳ Ｐゴシック" charset="0"/>
                <a:cs typeface="Arial" charset="0"/>
              </a:rPr>
              <a:t>Mostly used for high pressure and below-ground pipe work.</a:t>
            </a:r>
            <a:endParaRPr lang="en-US" b="1" dirty="0">
              <a:ea typeface="ＭＳ Ｐゴシック" charset="0"/>
              <a:cs typeface="Arial" charset="0"/>
            </a:endParaRPr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6942990-FDF5-334C-96E6-8CC06F488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780582"/>
            <a:ext cx="3726046" cy="113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>
            <a:extLst>
              <a:ext uri="{FF2B5EF4-FFF2-40B4-BE49-F238E27FC236}">
                <a16:creationId xmlns:a16="http://schemas.microsoft.com/office/drawing/2014/main" id="{A3AB9755-E725-0E4D-9C58-22C889BCE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636000"/>
            <a:ext cx="4643438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92B064-1F88-4FAD-B9ED-D7EF3FDDB4A5}"/>
              </a:ext>
            </a:extLst>
          </p:cNvPr>
          <p:cNvSpPr txBox="1"/>
          <p:nvPr/>
        </p:nvSpPr>
        <p:spPr>
          <a:xfrm>
            <a:off x="899592" y="3784172"/>
            <a:ext cx="633670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        Tube	Swaged end of tube          Adaptor	       Fitting body	        Tube</a:t>
            </a:r>
            <a:endParaRPr lang="en-GB" sz="1000" dirty="0">
              <a:latin typeface="Gill Sans MT" panose="020B05020201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61E84C-EBFD-46F2-8D6F-020BB5BE5974}"/>
              </a:ext>
            </a:extLst>
          </p:cNvPr>
          <p:cNvSpPr txBox="1"/>
          <p:nvPr/>
        </p:nvSpPr>
        <p:spPr>
          <a:xfrm>
            <a:off x="5364088" y="6093296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1B8267-83AA-4884-8040-233C983FC82D}"/>
              </a:ext>
            </a:extLst>
          </p:cNvPr>
          <p:cNvSpPr txBox="1"/>
          <p:nvPr/>
        </p:nvSpPr>
        <p:spPr>
          <a:xfrm>
            <a:off x="5724128" y="4789842"/>
            <a:ext cx="151216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Swaging tool or drift</a:t>
            </a:r>
            <a:endParaRPr lang="en-GB" sz="1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846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73DF6-BBEC-1B4C-9C30-557D06083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Jointing copper pipe – compression joints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5F444-1417-D74D-8A7D-9A0918C3BF4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ea typeface="ＭＳ Ｐゴシック" charset="0"/>
                <a:cs typeface="Arial" charset="0"/>
              </a:rPr>
              <a:t>Type B: manipulative fittings</a:t>
            </a:r>
            <a:endParaRPr lang="en-GB" dirty="0">
              <a:latin typeface="Comic Sans MS" charset="0"/>
              <a:ea typeface="ＭＳ Ｐゴシック" charset="0"/>
              <a:cs typeface="Arial" charset="0"/>
            </a:endParaRPr>
          </a:p>
          <a:p>
            <a:endParaRPr lang="en-US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C2595A1E-3786-C14D-917F-4C22891999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76872"/>
            <a:ext cx="2304256" cy="1484965"/>
          </a:xfrm>
          <a:prstGeom prst="rect">
            <a:avLst/>
          </a:prstGeom>
        </p:spPr>
      </p:pic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DBE88F3B-A954-1E41-AEC0-7EED793551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568" y="2276872"/>
            <a:ext cx="2304256" cy="1525791"/>
          </a:xfrm>
          <a:prstGeom prst="rect">
            <a:avLst/>
          </a:prstGeom>
        </p:spPr>
      </p:pic>
      <p:pic>
        <p:nvPicPr>
          <p:cNvPr id="9" name="Picture 8" descr="A close up of a device&#10;&#10;Description automatically generated">
            <a:extLst>
              <a:ext uri="{FF2B5EF4-FFF2-40B4-BE49-F238E27FC236}">
                <a16:creationId xmlns:a16="http://schemas.microsoft.com/office/drawing/2014/main" id="{4685F08D-AF2C-6C44-B131-4F739FC14B5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281971"/>
            <a:ext cx="2304256" cy="149159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7AC7BCB-08F5-154A-B2D9-B48E0F09C644}"/>
              </a:ext>
            </a:extLst>
          </p:cNvPr>
          <p:cNvSpPr txBox="1"/>
          <p:nvPr/>
        </p:nvSpPr>
        <p:spPr>
          <a:xfrm>
            <a:off x="307698" y="3944118"/>
            <a:ext cx="261297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Step 1 </a:t>
            </a:r>
            <a:r>
              <a:rPr lang="en-US" sz="1600" dirty="0"/>
              <a:t>– </a:t>
            </a:r>
            <a:r>
              <a:rPr lang="en-GB" sz="1600" dirty="0"/>
              <a:t>Cut and deburr the tube. Slip the compression nut and the compensating ring over the tube and flare open the end. </a:t>
            </a:r>
          </a:p>
          <a:p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09B944-7060-F343-9AB7-4C9C279E295D}"/>
              </a:ext>
            </a:extLst>
          </p:cNvPr>
          <p:cNvSpPr txBox="1"/>
          <p:nvPr/>
        </p:nvSpPr>
        <p:spPr>
          <a:xfrm>
            <a:off x="3161192" y="3944118"/>
            <a:ext cx="282161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Step 2 </a:t>
            </a:r>
            <a:r>
              <a:rPr lang="en-US" sz="1600" dirty="0"/>
              <a:t>– </a:t>
            </a:r>
            <a:r>
              <a:rPr lang="en-GB" sz="1600" dirty="0"/>
              <a:t>Insert the parallel end of the adaptor piece into the fitting socket and position the flared end of the copper tube over the tapered face of the adapter piece. </a:t>
            </a:r>
          </a:p>
          <a:p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58B595-95DA-C349-868C-62D63703B326}"/>
              </a:ext>
            </a:extLst>
          </p:cNvPr>
          <p:cNvSpPr txBox="1"/>
          <p:nvPr/>
        </p:nvSpPr>
        <p:spPr>
          <a:xfrm>
            <a:off x="6210753" y="3944118"/>
            <a:ext cx="282161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Step 3 </a:t>
            </a:r>
            <a:r>
              <a:rPr lang="en-US" sz="1600" dirty="0"/>
              <a:t>– </a:t>
            </a:r>
            <a:r>
              <a:rPr lang="en-GB" sz="1600" dirty="0"/>
              <a:t>Screw the compression nut and ring onto the fitting body by hand and then tighten with a spanner. One full turn should be sufficient. 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7595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6380E-18C6-2D47-962E-FE3845FE5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Copper pipe jointing – push fit joints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787E2-5257-4741-B34D-CD578D0568B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These components are produced by many manufacturers and come in different finishes.</a:t>
            </a:r>
          </a:p>
          <a:p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pic>
        <p:nvPicPr>
          <p:cNvPr id="4" name="recommended_product_image_1_for_category_rr" descr="http://s7g3.scene7.com/is/image/ae235/?wid=100&amp;hei=100&amp;op_sharpen=1&amp;layer=0&amp;size=100,100&amp;layer=1&amp;size=100,100&amp;src=ae235/93076_P">
            <a:hlinkClick r:id="rId2"/>
            <a:extLst>
              <a:ext uri="{FF2B5EF4-FFF2-40B4-BE49-F238E27FC236}">
                <a16:creationId xmlns:a16="http://schemas.microsoft.com/office/drawing/2014/main" id="{3C97C91A-429A-8144-9027-E3B7461A67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492896"/>
            <a:ext cx="904726" cy="7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recommended_product_image_2_for_category_rr" descr="http://s7g3.scene7.com/is/image/ae235/?wid=100&amp;hei=100&amp;op_sharpen=1&amp;layer=0&amp;size=100,100&amp;layer=1&amp;size=100,100&amp;src=ae235/27112_P">
            <a:hlinkClick r:id="rId4"/>
            <a:extLst>
              <a:ext uri="{FF2B5EF4-FFF2-40B4-BE49-F238E27FC236}">
                <a16:creationId xmlns:a16="http://schemas.microsoft.com/office/drawing/2014/main" id="{E7B69D07-8F1C-4C41-A13A-3D415BE77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47" y="2492896"/>
            <a:ext cx="853405" cy="7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recommended_product_image_2_for_category_rr" descr="http://s7g3.scene7.com/is/image/ae235/?wid=100&amp;hei=100&amp;op_sharpen=1&amp;layer=0&amp;size=100,100&amp;layer=1&amp;size=100,100&amp;src=ae235/44741_P">
            <a:hlinkClick r:id="rId6"/>
            <a:extLst>
              <a:ext uri="{FF2B5EF4-FFF2-40B4-BE49-F238E27FC236}">
                <a16:creationId xmlns:a16="http://schemas.microsoft.com/office/drawing/2014/main" id="{26DCBF82-E706-314C-95B3-9E4B9AADC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149" y="2358736"/>
            <a:ext cx="1292721" cy="861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recommended_product_image_1_for_category_rr" descr="http://s7g3.scene7.com/is/image/ae235/?wid=100&amp;hei=100&amp;op_sharpen=1&amp;layer=0&amp;size=100,100&amp;layer=1&amp;size=100,100&amp;src=ae235/57953_P">
            <a:hlinkClick r:id="rId8"/>
            <a:extLst>
              <a:ext uri="{FF2B5EF4-FFF2-40B4-BE49-F238E27FC236}">
                <a16:creationId xmlns:a16="http://schemas.microsoft.com/office/drawing/2014/main" id="{3F30665D-7FEA-F041-8698-5ACF833EC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3272" y="2358736"/>
            <a:ext cx="1193004" cy="93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3C1F90BC-2E9D-314A-9FE5-A1855E0E9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577309"/>
            <a:ext cx="3655293" cy="195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EAE64E-D39B-4DAC-9481-D994F40CB97B}"/>
              </a:ext>
            </a:extLst>
          </p:cNvPr>
          <p:cNvSpPr txBox="1"/>
          <p:nvPr/>
        </p:nvSpPr>
        <p:spPr>
          <a:xfrm>
            <a:off x="4424378" y="3581719"/>
            <a:ext cx="137849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Grab ring</a:t>
            </a:r>
            <a:endParaRPr lang="en-GB" sz="1000" dirty="0"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A3D619-E45D-49F0-B2C6-BD774BF281F6}"/>
              </a:ext>
            </a:extLst>
          </p:cNvPr>
          <p:cNvSpPr txBox="1"/>
          <p:nvPr/>
        </p:nvSpPr>
        <p:spPr>
          <a:xfrm>
            <a:off x="5286892" y="3748366"/>
            <a:ext cx="129614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Fitting body</a:t>
            </a:r>
            <a:endParaRPr lang="en-GB" sz="1000" dirty="0">
              <a:latin typeface="Gill Sans MT" panose="020B05020201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03AA24-1C19-4737-B324-A384EC766844}"/>
              </a:ext>
            </a:extLst>
          </p:cNvPr>
          <p:cNvSpPr txBox="1"/>
          <p:nvPr/>
        </p:nvSpPr>
        <p:spPr>
          <a:xfrm>
            <a:off x="5243807" y="4861348"/>
            <a:ext cx="18722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Tube insertion</a:t>
            </a:r>
            <a:endParaRPr lang="en-GB" sz="1000" dirty="0">
              <a:latin typeface="Gill Sans MT" panose="020B05020201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E22886-48C9-4711-879E-A0C73162ADCE}"/>
              </a:ext>
            </a:extLst>
          </p:cNvPr>
          <p:cNvSpPr txBox="1"/>
          <p:nvPr/>
        </p:nvSpPr>
        <p:spPr>
          <a:xfrm>
            <a:off x="4499841" y="5226408"/>
            <a:ext cx="148793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Gill Sans MT" panose="020B0502020104020203" pitchFamily="34" charset="0"/>
              </a:rPr>
              <a:t>O ring</a:t>
            </a:r>
            <a:endParaRPr lang="en-GB" sz="1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292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7273</TotalTime>
  <Words>761</Words>
  <Application>Microsoft Office PowerPoint</Application>
  <PresentationFormat>On-screen Show (4:3)</PresentationFormat>
  <Paragraphs>104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Comic Sans MS</vt:lpstr>
      <vt:lpstr>Gill Sans MT</vt:lpstr>
      <vt:lpstr>Lucida Grande</vt:lpstr>
      <vt:lpstr>Times New Roman</vt:lpstr>
      <vt:lpstr>Default Design</vt:lpstr>
      <vt:lpstr>PowerPoint 2: Copper pipework and jointing part 1 </vt:lpstr>
      <vt:lpstr>This session:</vt:lpstr>
      <vt:lpstr>Grades of copper pipe</vt:lpstr>
      <vt:lpstr>Grades of copper pipe</vt:lpstr>
      <vt:lpstr>Jointing copper pipe – compression joints</vt:lpstr>
      <vt:lpstr>Jointing copper pipe – compression joints</vt:lpstr>
      <vt:lpstr>Jointing copper pipe – compression joints</vt:lpstr>
      <vt:lpstr>Jointing copper pipe – compression joints</vt:lpstr>
      <vt:lpstr>Copper pipe jointing – push fit joints</vt:lpstr>
      <vt:lpstr>Jointing copper pipe – push fit joints</vt:lpstr>
      <vt:lpstr>Jointing copper pipe – push-fit joints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174</cp:revision>
  <dcterms:created xsi:type="dcterms:W3CDTF">2013-05-28T00:38:54Z</dcterms:created>
  <dcterms:modified xsi:type="dcterms:W3CDTF">2023-10-31T15:25:13Z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