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3"/>
  </p:notesMasterIdLst>
  <p:handoutMasterIdLst>
    <p:handoutMasterId r:id="rId14"/>
  </p:handoutMasterIdLst>
  <p:sldIdLst>
    <p:sldId id="256" r:id="rId5"/>
    <p:sldId id="328" r:id="rId6"/>
    <p:sldId id="329" r:id="rId7"/>
    <p:sldId id="330" r:id="rId8"/>
    <p:sldId id="331" r:id="rId9"/>
    <p:sldId id="332" r:id="rId10"/>
    <p:sldId id="333" r:id="rId11"/>
    <p:sldId id="267" r:id="rId12"/>
  </p:sldIdLst>
  <p:sldSz cx="9144000" cy="6858000" type="screen4x3"/>
  <p:notesSz cx="6858000" cy="9144000"/>
  <p:custDataLst>
    <p:tags r:id="rId15"/>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BFFBEB-084A-4C17-B31C-3B38B16DC04D}" v="2" dt="2023-10-31T15:33:30.9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86327"/>
  </p:normalViewPr>
  <p:slideViewPr>
    <p:cSldViewPr showGuides="1">
      <p:cViewPr varScale="1">
        <p:scale>
          <a:sx n="69" d="100"/>
          <a:sy n="69" d="100"/>
        </p:scale>
        <p:origin x="59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8</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23: Warm air heating and space heating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look at the basic principles of warm air heating and, in particular, gas fired units.</a:t>
            </a:r>
          </a:p>
          <a:p>
            <a:pPr marL="0" indent="0">
              <a:lnSpc>
                <a:spcPct val="100000"/>
              </a:lnSpc>
              <a:spcBef>
                <a:spcPts val="600"/>
              </a:spcBef>
              <a:spcAft>
                <a:spcPts val="600"/>
              </a:spcAft>
            </a:pPr>
            <a:endParaRPr lang="en-US" sz="1000" dirty="0">
              <a:ea typeface="ＭＳ Ｐゴシック" pitchFamily="-105" charset="-128"/>
              <a:cs typeface="ＭＳ Ｐゴシック" pitchFamily="-105" charset="-128"/>
            </a:endParaRPr>
          </a:p>
          <a:p>
            <a:pPr marL="0" indent="0">
              <a:lnSpc>
                <a:spcPct val="1000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r>
              <a:rPr lang="en-GB" dirty="0"/>
              <a:t>1.6 – The types and layout features of heating systems</a:t>
            </a:r>
          </a:p>
          <a:p>
            <a:pPr>
              <a:lnSpc>
                <a:spcPts val="1200"/>
              </a:lnSpc>
              <a:spcBef>
                <a:spcPts val="600"/>
              </a:spcBef>
              <a:spcAft>
                <a:spcPts val="600"/>
              </a:spcAft>
            </a:pPr>
            <a:endParaRPr lang="en-US"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40F96-323C-CA46-8F5D-4D5C079ED393}"/>
              </a:ext>
            </a:extLst>
          </p:cNvPr>
          <p:cNvSpPr>
            <a:spLocks noGrp="1"/>
          </p:cNvSpPr>
          <p:nvPr>
            <p:ph type="title"/>
          </p:nvPr>
        </p:nvSpPr>
        <p:spPr/>
        <p:txBody>
          <a:bodyPr/>
          <a:lstStyle/>
          <a:p>
            <a:r>
              <a:rPr lang="en-US" dirty="0"/>
              <a:t>Warm air heating</a:t>
            </a:r>
          </a:p>
        </p:txBody>
      </p:sp>
      <p:sp>
        <p:nvSpPr>
          <p:cNvPr id="3" name="Content Placeholder 2">
            <a:extLst>
              <a:ext uri="{FF2B5EF4-FFF2-40B4-BE49-F238E27FC236}">
                <a16:creationId xmlns:a16="http://schemas.microsoft.com/office/drawing/2014/main" id="{98C9BC1D-E175-7245-9D61-170F0792D1F2}"/>
              </a:ext>
            </a:extLst>
          </p:cNvPr>
          <p:cNvSpPr>
            <a:spLocks noGrp="1"/>
          </p:cNvSpPr>
          <p:nvPr>
            <p:ph sz="quarter" idx="10"/>
          </p:nvPr>
        </p:nvSpPr>
        <p:spPr>
          <a:xfrm>
            <a:off x="457200" y="1512000"/>
            <a:ext cx="8229600" cy="4248000"/>
          </a:xfrm>
        </p:spPr>
        <p:txBody>
          <a:bodyPr/>
          <a:lstStyle/>
          <a:p>
            <a:r>
              <a:rPr lang="en-US" dirty="0"/>
              <a:t>Warm air heating is largely used in I&amp;C buildings, but not so much in the domestic sector in Wales.</a:t>
            </a:r>
          </a:p>
          <a:p>
            <a:r>
              <a:rPr lang="en-US" dirty="0"/>
              <a:t>This type of heating uses a fan that passes air over a warm heat exchanger before distributing it into the space through grilles.</a:t>
            </a:r>
          </a:p>
          <a:p>
            <a:r>
              <a:rPr lang="en-US" dirty="0"/>
              <a:t>The heat exchanger may be heated by LTHW (such as a Fan Coil Unit or Air Handling Unit) or directly by the heat produced by burning a fuel such as natural gas.</a:t>
            </a:r>
          </a:p>
          <a:p>
            <a:r>
              <a:rPr lang="en-US" dirty="0"/>
              <a:t>These gas fired warm air heaters are split into two main types:</a:t>
            </a:r>
          </a:p>
          <a:p>
            <a:pPr marL="342900" indent="-342900">
              <a:buClr>
                <a:srgbClr val="0077E3"/>
              </a:buClr>
              <a:buFont typeface="Arial" panose="020B0604020202020204" pitchFamily="34" charset="0"/>
              <a:buChar char="•"/>
            </a:pPr>
            <a:r>
              <a:rPr lang="en-US" dirty="0"/>
              <a:t>indirect fired appliances</a:t>
            </a:r>
          </a:p>
          <a:p>
            <a:pPr marL="342900" indent="-342900">
              <a:buClr>
                <a:srgbClr val="0077E3"/>
              </a:buClr>
              <a:buFont typeface="Arial" panose="020B0604020202020204" pitchFamily="34" charset="0"/>
              <a:buChar char="•"/>
            </a:pPr>
            <a:r>
              <a:rPr lang="en-US" dirty="0"/>
              <a:t>direct fired appliances.</a:t>
            </a:r>
          </a:p>
        </p:txBody>
      </p:sp>
    </p:spTree>
    <p:extLst>
      <p:ext uri="{BB962C8B-B14F-4D97-AF65-F5344CB8AC3E}">
        <p14:creationId xmlns:p14="http://schemas.microsoft.com/office/powerpoint/2010/main" val="181029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86307-91FE-8549-BBB2-971F21BA2FB5}"/>
              </a:ext>
            </a:extLst>
          </p:cNvPr>
          <p:cNvSpPr>
            <a:spLocks noGrp="1"/>
          </p:cNvSpPr>
          <p:nvPr>
            <p:ph type="title"/>
          </p:nvPr>
        </p:nvSpPr>
        <p:spPr/>
        <p:txBody>
          <a:bodyPr/>
          <a:lstStyle/>
          <a:p>
            <a:r>
              <a:rPr lang="en-US" dirty="0"/>
              <a:t>Gas fired warm air heaters</a:t>
            </a:r>
          </a:p>
        </p:txBody>
      </p:sp>
      <p:sp>
        <p:nvSpPr>
          <p:cNvPr id="3" name="Content Placeholder 2">
            <a:extLst>
              <a:ext uri="{FF2B5EF4-FFF2-40B4-BE49-F238E27FC236}">
                <a16:creationId xmlns:a16="http://schemas.microsoft.com/office/drawing/2014/main" id="{3FAFE6B9-43AA-D74F-9F63-47F121C003E5}"/>
              </a:ext>
            </a:extLst>
          </p:cNvPr>
          <p:cNvSpPr>
            <a:spLocks noGrp="1"/>
          </p:cNvSpPr>
          <p:nvPr>
            <p:ph sz="quarter" idx="10"/>
          </p:nvPr>
        </p:nvSpPr>
        <p:spPr/>
        <p:txBody>
          <a:bodyPr/>
          <a:lstStyle/>
          <a:p>
            <a:r>
              <a:rPr lang="en-US" dirty="0"/>
              <a:t>Gas fired warm air heaters are commonly used in large internal spaces such as:</a:t>
            </a:r>
          </a:p>
          <a:p>
            <a:endParaRPr lang="en-US" dirty="0"/>
          </a:p>
          <a:p>
            <a:pPr marL="342900" indent="-342900">
              <a:buClr>
                <a:srgbClr val="0077E3"/>
              </a:buClr>
              <a:buFont typeface="Arial" panose="020B0604020202020204" pitchFamily="34" charset="0"/>
              <a:buChar char="•"/>
            </a:pPr>
            <a:r>
              <a:rPr lang="en-US" dirty="0"/>
              <a:t>School halls</a:t>
            </a:r>
          </a:p>
          <a:p>
            <a:pPr marL="342900" indent="-342900">
              <a:buClr>
                <a:srgbClr val="0077E3"/>
              </a:buClr>
              <a:buFont typeface="Arial" panose="020B0604020202020204" pitchFamily="34" charset="0"/>
              <a:buChar char="•"/>
            </a:pPr>
            <a:r>
              <a:rPr lang="en-US" dirty="0"/>
              <a:t>Warehouses</a:t>
            </a:r>
          </a:p>
          <a:p>
            <a:pPr marL="342900" indent="-342900">
              <a:buClr>
                <a:srgbClr val="0077E3"/>
              </a:buClr>
              <a:buFont typeface="Arial" panose="020B0604020202020204" pitchFamily="34" charset="0"/>
              <a:buChar char="•"/>
            </a:pPr>
            <a:r>
              <a:rPr lang="en-US" dirty="0"/>
              <a:t>Factories</a:t>
            </a:r>
          </a:p>
        </p:txBody>
      </p:sp>
      <p:pic>
        <p:nvPicPr>
          <p:cNvPr id="5" name="Picture 4" descr="A picture containing building, sitting, small, large&#10;&#10;Description automatically generated">
            <a:extLst>
              <a:ext uri="{FF2B5EF4-FFF2-40B4-BE49-F238E27FC236}">
                <a16:creationId xmlns:a16="http://schemas.microsoft.com/office/drawing/2014/main" id="{E6EC1509-9033-5E47-99F5-FAD15AB190D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51920" y="1970960"/>
            <a:ext cx="3592717" cy="3789040"/>
          </a:xfrm>
          <a:prstGeom prst="rect">
            <a:avLst/>
          </a:prstGeom>
        </p:spPr>
      </p:pic>
      <p:sp>
        <p:nvSpPr>
          <p:cNvPr id="6" name="TextBox 5">
            <a:extLst>
              <a:ext uri="{FF2B5EF4-FFF2-40B4-BE49-F238E27FC236}">
                <a16:creationId xmlns:a16="http://schemas.microsoft.com/office/drawing/2014/main" id="{4C3E9923-C1D0-7541-8056-F97032CFCE1B}"/>
              </a:ext>
            </a:extLst>
          </p:cNvPr>
          <p:cNvSpPr txBox="1"/>
          <p:nvPr/>
        </p:nvSpPr>
        <p:spPr>
          <a:xfrm>
            <a:off x="4089093" y="5760000"/>
            <a:ext cx="3339743" cy="338554"/>
          </a:xfrm>
          <a:prstGeom prst="rect">
            <a:avLst/>
          </a:prstGeom>
          <a:noFill/>
        </p:spPr>
        <p:txBody>
          <a:bodyPr wrap="square" rtlCol="0">
            <a:spAutoFit/>
          </a:bodyPr>
          <a:lstStyle/>
          <a:p>
            <a:r>
              <a:rPr lang="en-US" sz="1600" dirty="0"/>
              <a:t>Suspended gas fired warm air unit.</a:t>
            </a:r>
          </a:p>
        </p:txBody>
      </p:sp>
    </p:spTree>
    <p:extLst>
      <p:ext uri="{BB962C8B-B14F-4D97-AF65-F5344CB8AC3E}">
        <p14:creationId xmlns:p14="http://schemas.microsoft.com/office/powerpoint/2010/main" val="383015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FB618-1BEC-FB41-9626-74466277163B}"/>
              </a:ext>
            </a:extLst>
          </p:cNvPr>
          <p:cNvSpPr>
            <a:spLocks noGrp="1"/>
          </p:cNvSpPr>
          <p:nvPr>
            <p:ph type="title"/>
          </p:nvPr>
        </p:nvSpPr>
        <p:spPr/>
        <p:txBody>
          <a:bodyPr/>
          <a:lstStyle/>
          <a:p>
            <a:r>
              <a:rPr lang="en-US" dirty="0"/>
              <a:t>Indirect gas fired warm air heaters</a:t>
            </a:r>
          </a:p>
        </p:txBody>
      </p:sp>
      <p:pic>
        <p:nvPicPr>
          <p:cNvPr id="5" name="Content Placeholder 4" descr="A close up of a computer&#10;&#10;Description automatically generated">
            <a:extLst>
              <a:ext uri="{FF2B5EF4-FFF2-40B4-BE49-F238E27FC236}">
                <a16:creationId xmlns:a16="http://schemas.microsoft.com/office/drawing/2014/main" id="{3D6584E0-EC3C-AD4F-80ED-B9E4622BCA0F}"/>
              </a:ext>
            </a:extLst>
          </p:cNvPr>
          <p:cNvPicPr>
            <a:picLocks noGrp="1" noChangeAspect="1"/>
          </p:cNvPicPr>
          <p:nvPr>
            <p:ph sz="quarter" idx="10"/>
          </p:nvPr>
        </p:nvPicPr>
        <p:blipFill>
          <a:blip r:embed="rId2" cstate="email">
            <a:extLst>
              <a:ext uri="{28A0092B-C50C-407E-A947-70E740481C1C}">
                <a14:useLocalDpi xmlns:a14="http://schemas.microsoft.com/office/drawing/2010/main"/>
              </a:ext>
            </a:extLst>
          </a:blip>
          <a:stretch>
            <a:fillRect/>
          </a:stretch>
        </p:blipFill>
        <p:spPr>
          <a:xfrm>
            <a:off x="5858049" y="1008000"/>
            <a:ext cx="2160240" cy="2256746"/>
          </a:xfrm>
        </p:spPr>
      </p:pic>
      <p:pic>
        <p:nvPicPr>
          <p:cNvPr id="7" name="Picture 6" descr="A picture containing indoor, table, toy, truck&#10;&#10;Description automatically generated">
            <a:extLst>
              <a:ext uri="{FF2B5EF4-FFF2-40B4-BE49-F238E27FC236}">
                <a16:creationId xmlns:a16="http://schemas.microsoft.com/office/drawing/2014/main" id="{FAD96B48-7EF3-E24F-BD2A-FFA58E783F2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5688" y="3359208"/>
            <a:ext cx="3724962" cy="2225025"/>
          </a:xfrm>
          <a:prstGeom prst="rect">
            <a:avLst/>
          </a:prstGeom>
        </p:spPr>
      </p:pic>
      <p:sp>
        <p:nvSpPr>
          <p:cNvPr id="8" name="TextBox 7">
            <a:extLst>
              <a:ext uri="{FF2B5EF4-FFF2-40B4-BE49-F238E27FC236}">
                <a16:creationId xmlns:a16="http://schemas.microsoft.com/office/drawing/2014/main" id="{F86F0F07-392E-E24E-9946-95A1E0A1396B}"/>
              </a:ext>
            </a:extLst>
          </p:cNvPr>
          <p:cNvSpPr txBox="1"/>
          <p:nvPr/>
        </p:nvSpPr>
        <p:spPr>
          <a:xfrm>
            <a:off x="366169" y="1803588"/>
            <a:ext cx="4902660"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This is the most common type of heater installed.</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Indirect heaters use a heat exchanger that is warmed by a gas burner.</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A fan blows air across the warm heat exchanger to produce warm air.</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The dangerous gases produced by the burner do not get pushed into the heated space.</a:t>
            </a:r>
          </a:p>
        </p:txBody>
      </p:sp>
      <p:sp>
        <p:nvSpPr>
          <p:cNvPr id="9" name="TextBox 8">
            <a:extLst>
              <a:ext uri="{FF2B5EF4-FFF2-40B4-BE49-F238E27FC236}">
                <a16:creationId xmlns:a16="http://schemas.microsoft.com/office/drawing/2014/main" id="{FDEB4A47-85CD-F042-9702-2FC36A6606A5}"/>
              </a:ext>
            </a:extLst>
          </p:cNvPr>
          <p:cNvSpPr txBox="1"/>
          <p:nvPr/>
        </p:nvSpPr>
        <p:spPr>
          <a:xfrm>
            <a:off x="5523192" y="5584233"/>
            <a:ext cx="3034680" cy="338554"/>
          </a:xfrm>
          <a:prstGeom prst="rect">
            <a:avLst/>
          </a:prstGeom>
          <a:noFill/>
        </p:spPr>
        <p:txBody>
          <a:bodyPr wrap="square" rtlCol="0">
            <a:spAutoFit/>
          </a:bodyPr>
          <a:lstStyle/>
          <a:p>
            <a:r>
              <a:rPr lang="en-US" sz="1600" dirty="0"/>
              <a:t>Indirect gas fired warm air unit.</a:t>
            </a:r>
          </a:p>
        </p:txBody>
      </p:sp>
    </p:spTree>
    <p:extLst>
      <p:ext uri="{BB962C8B-B14F-4D97-AF65-F5344CB8AC3E}">
        <p14:creationId xmlns:p14="http://schemas.microsoft.com/office/powerpoint/2010/main" val="3483008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dissolv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dissolve">
                                      <p:cBhvr>
                                        <p:cTn id="12" dur="500"/>
                                        <p:tgtEl>
                                          <p:spTgt spid="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animEffect transition="in" filter="dissolve">
                                      <p:cBhvr>
                                        <p:cTn id="17" dur="500"/>
                                        <p:tgtEl>
                                          <p:spTgt spid="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22053-1969-5748-AB74-8B05EB8CA328}"/>
              </a:ext>
            </a:extLst>
          </p:cNvPr>
          <p:cNvSpPr>
            <a:spLocks noGrp="1"/>
          </p:cNvSpPr>
          <p:nvPr>
            <p:ph type="title"/>
          </p:nvPr>
        </p:nvSpPr>
        <p:spPr/>
        <p:txBody>
          <a:bodyPr/>
          <a:lstStyle/>
          <a:p>
            <a:r>
              <a:rPr lang="en-US" dirty="0"/>
              <a:t>Direct gas fired warm air heaters</a:t>
            </a:r>
          </a:p>
        </p:txBody>
      </p:sp>
      <p:sp>
        <p:nvSpPr>
          <p:cNvPr id="3" name="Content Placeholder 2">
            <a:extLst>
              <a:ext uri="{FF2B5EF4-FFF2-40B4-BE49-F238E27FC236}">
                <a16:creationId xmlns:a16="http://schemas.microsoft.com/office/drawing/2014/main" id="{B2903B34-CC8B-0448-BCCD-9BC288EED42F}"/>
              </a:ext>
            </a:extLst>
          </p:cNvPr>
          <p:cNvSpPr>
            <a:spLocks noGrp="1"/>
          </p:cNvSpPr>
          <p:nvPr>
            <p:ph sz="quarter" idx="10"/>
          </p:nvPr>
        </p:nvSpPr>
        <p:spPr>
          <a:xfrm>
            <a:off x="251520" y="1634304"/>
            <a:ext cx="4402832" cy="3933224"/>
          </a:xfrm>
        </p:spPr>
        <p:txBody>
          <a:bodyPr/>
          <a:lstStyle/>
          <a:p>
            <a:pPr marL="342900" indent="-342900">
              <a:buClr>
                <a:srgbClr val="0077E3"/>
              </a:buClr>
              <a:buFont typeface="Arial" panose="020B0604020202020204" pitchFamily="34" charset="0"/>
              <a:buChar char="•"/>
            </a:pPr>
            <a:r>
              <a:rPr lang="en-US" dirty="0"/>
              <a:t>The direct gas fired heaters are less common and more widely used in agriculture such as nurseries and large-scale greenhouses.</a:t>
            </a:r>
          </a:p>
          <a:p>
            <a:pPr marL="342900" indent="-342900">
              <a:buClr>
                <a:srgbClr val="0077E3"/>
              </a:buClr>
              <a:buFont typeface="Arial" panose="020B0604020202020204" pitchFamily="34" charset="0"/>
              <a:buChar char="•"/>
            </a:pPr>
            <a:r>
              <a:rPr lang="en-US" dirty="0"/>
              <a:t>They do not contain a heat exchanger and therefore the products of combustion are forced into the heated space.</a:t>
            </a:r>
          </a:p>
          <a:p>
            <a:pPr marL="342900" indent="-342900">
              <a:buClr>
                <a:srgbClr val="0077E3"/>
              </a:buClr>
              <a:buFont typeface="Arial" panose="020B0604020202020204" pitchFamily="34" charset="0"/>
              <a:buChar char="•"/>
            </a:pPr>
            <a:r>
              <a:rPr lang="en-US" dirty="0"/>
              <a:t>In the production of crops, this is actually a benefit as they contain CO</a:t>
            </a:r>
            <a:r>
              <a:rPr lang="en-US" baseline="-25000" dirty="0"/>
              <a:t>2</a:t>
            </a:r>
            <a:r>
              <a:rPr lang="en-US" dirty="0"/>
              <a:t>!</a:t>
            </a:r>
          </a:p>
        </p:txBody>
      </p:sp>
      <p:pic>
        <p:nvPicPr>
          <p:cNvPr id="5" name="Picture 4" descr="A picture containing grass, outdoor, train, track&#10;&#10;Description automatically generated">
            <a:extLst>
              <a:ext uri="{FF2B5EF4-FFF2-40B4-BE49-F238E27FC236}">
                <a16:creationId xmlns:a16="http://schemas.microsoft.com/office/drawing/2014/main" id="{525914B2-F13E-A34B-BABE-6AF9BC162FA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20055" y="1820999"/>
            <a:ext cx="3666745" cy="2063874"/>
          </a:xfrm>
          <a:prstGeom prst="rect">
            <a:avLst/>
          </a:prstGeom>
        </p:spPr>
      </p:pic>
      <p:sp>
        <p:nvSpPr>
          <p:cNvPr id="6" name="TextBox 5">
            <a:extLst>
              <a:ext uri="{FF2B5EF4-FFF2-40B4-BE49-F238E27FC236}">
                <a16:creationId xmlns:a16="http://schemas.microsoft.com/office/drawing/2014/main" id="{90626EDE-2CD7-494C-8616-82441C0C3D69}"/>
              </a:ext>
            </a:extLst>
          </p:cNvPr>
          <p:cNvSpPr txBox="1"/>
          <p:nvPr/>
        </p:nvSpPr>
        <p:spPr>
          <a:xfrm>
            <a:off x="5255568" y="4005064"/>
            <a:ext cx="3888432" cy="584775"/>
          </a:xfrm>
          <a:prstGeom prst="rect">
            <a:avLst/>
          </a:prstGeom>
          <a:noFill/>
        </p:spPr>
        <p:txBody>
          <a:bodyPr wrap="square" rtlCol="0">
            <a:spAutoFit/>
          </a:bodyPr>
          <a:lstStyle/>
          <a:p>
            <a:r>
              <a:rPr lang="en-US" sz="1600" dirty="0"/>
              <a:t>Suspended direct fired units in a greenhouse facility.</a:t>
            </a:r>
          </a:p>
        </p:txBody>
      </p:sp>
    </p:spTree>
    <p:extLst>
      <p:ext uri="{BB962C8B-B14F-4D97-AF65-F5344CB8AC3E}">
        <p14:creationId xmlns:p14="http://schemas.microsoft.com/office/powerpoint/2010/main" val="280809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70854-5F66-4F4E-BFEF-122829E8EC12}"/>
              </a:ext>
            </a:extLst>
          </p:cNvPr>
          <p:cNvSpPr>
            <a:spLocks noGrp="1"/>
          </p:cNvSpPr>
          <p:nvPr>
            <p:ph type="title"/>
          </p:nvPr>
        </p:nvSpPr>
        <p:spPr/>
        <p:txBody>
          <a:bodyPr/>
          <a:lstStyle/>
          <a:p>
            <a:r>
              <a:rPr lang="en-US" dirty="0"/>
              <a:t>Radiant tube heaters</a:t>
            </a:r>
          </a:p>
        </p:txBody>
      </p:sp>
      <p:sp>
        <p:nvSpPr>
          <p:cNvPr id="3" name="Content Placeholder 2">
            <a:extLst>
              <a:ext uri="{FF2B5EF4-FFF2-40B4-BE49-F238E27FC236}">
                <a16:creationId xmlns:a16="http://schemas.microsoft.com/office/drawing/2014/main" id="{5E317C92-A320-9D4D-90F9-AB24A539C267}"/>
              </a:ext>
            </a:extLst>
          </p:cNvPr>
          <p:cNvSpPr>
            <a:spLocks noGrp="1"/>
          </p:cNvSpPr>
          <p:nvPr>
            <p:ph sz="quarter" idx="10"/>
          </p:nvPr>
        </p:nvSpPr>
        <p:spPr>
          <a:xfrm>
            <a:off x="323528" y="1419522"/>
            <a:ext cx="8363272" cy="4248000"/>
          </a:xfrm>
        </p:spPr>
        <p:txBody>
          <a:bodyPr/>
          <a:lstStyle/>
          <a:p>
            <a:pPr marL="342900" indent="-342900">
              <a:buClr>
                <a:srgbClr val="0077E3"/>
              </a:buClr>
              <a:buFont typeface="Arial" panose="020B0604020202020204" pitchFamily="34" charset="0"/>
              <a:buChar char="•"/>
            </a:pPr>
            <a:r>
              <a:rPr lang="en-US" dirty="0"/>
              <a:t>Another popular space heating method is the radiant tube heater.</a:t>
            </a:r>
          </a:p>
          <a:p>
            <a:pPr marL="342900" indent="-342900">
              <a:buClr>
                <a:srgbClr val="0077E3"/>
              </a:buClr>
              <a:buFont typeface="Arial" panose="020B0604020202020204" pitchFamily="34" charset="0"/>
              <a:buChar char="•"/>
            </a:pPr>
            <a:r>
              <a:rPr lang="en-US" dirty="0"/>
              <a:t>This gas fired appliance uses radiant heat emitters to warm surfaces and people below it rather than the air itself.</a:t>
            </a:r>
          </a:p>
          <a:p>
            <a:pPr marL="342900" indent="-342900">
              <a:buClr>
                <a:srgbClr val="0077E3"/>
              </a:buClr>
              <a:buFont typeface="Arial" panose="020B0604020202020204" pitchFamily="34" charset="0"/>
              <a:buChar char="•"/>
            </a:pPr>
            <a:r>
              <a:rPr lang="en-US" dirty="0"/>
              <a:t>The benefit of this is that warm air can rise to high points and be lost through openings such as doors in warehouses. The radiant tube heater only ‘spot heats’ the solid surfaces below it, using radiation.</a:t>
            </a:r>
          </a:p>
        </p:txBody>
      </p:sp>
      <p:pic>
        <p:nvPicPr>
          <p:cNvPr id="5" name="Picture 4" descr="A close up of a device&#10;&#10;Description automatically generated">
            <a:extLst>
              <a:ext uri="{FF2B5EF4-FFF2-40B4-BE49-F238E27FC236}">
                <a16:creationId xmlns:a16="http://schemas.microsoft.com/office/drawing/2014/main" id="{D3065E6D-6E43-BA48-80CB-93998030AFF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07704" y="3763342"/>
            <a:ext cx="4737100" cy="2159000"/>
          </a:xfrm>
          <a:prstGeom prst="rect">
            <a:avLst/>
          </a:prstGeom>
        </p:spPr>
      </p:pic>
    </p:spTree>
    <p:extLst>
      <p:ext uri="{BB962C8B-B14F-4D97-AF65-F5344CB8AC3E}">
        <p14:creationId xmlns:p14="http://schemas.microsoft.com/office/powerpoint/2010/main" val="676706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28442</TotalTime>
  <Words>410</Words>
  <Application>Microsoft Office PowerPoint</Application>
  <PresentationFormat>On-screen Show (4:3)</PresentationFormat>
  <Paragraphs>44</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Lucida Grande</vt:lpstr>
      <vt:lpstr>Times New Roman</vt:lpstr>
      <vt:lpstr>Default Design</vt:lpstr>
      <vt:lpstr>PowerPoint 23: Warm air heating and space heating</vt:lpstr>
      <vt:lpstr>This session:</vt:lpstr>
      <vt:lpstr>Warm air heating</vt:lpstr>
      <vt:lpstr>Gas fired warm air heaters</vt:lpstr>
      <vt:lpstr>Indirect gas fired warm air heaters</vt:lpstr>
      <vt:lpstr>Direct gas fired warm air heaters</vt:lpstr>
      <vt:lpstr>Radiant tube heaters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348</cp:revision>
  <dcterms:created xsi:type="dcterms:W3CDTF">2013-05-28T00:38:54Z</dcterms:created>
  <dcterms:modified xsi:type="dcterms:W3CDTF">2023-10-31T15:33:39Z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