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1" r:id="rId4"/>
  </p:sldMasterIdLst>
  <p:notesMasterIdLst>
    <p:notesMasterId r:id="rId22"/>
  </p:notesMasterIdLst>
  <p:handoutMasterIdLst>
    <p:handoutMasterId r:id="rId23"/>
  </p:handoutMasterIdLst>
  <p:sldIdLst>
    <p:sldId id="256" r:id="rId5"/>
    <p:sldId id="328" r:id="rId6"/>
    <p:sldId id="278" r:id="rId7"/>
    <p:sldId id="287" r:id="rId8"/>
    <p:sldId id="279" r:id="rId9"/>
    <p:sldId id="280" r:id="rId10"/>
    <p:sldId id="281" r:id="rId11"/>
    <p:sldId id="329" r:id="rId12"/>
    <p:sldId id="282" r:id="rId13"/>
    <p:sldId id="283" r:id="rId14"/>
    <p:sldId id="284" r:id="rId15"/>
    <p:sldId id="285" r:id="rId16"/>
    <p:sldId id="299" r:id="rId17"/>
    <p:sldId id="295" r:id="rId18"/>
    <p:sldId id="297" r:id="rId19"/>
    <p:sldId id="298" r:id="rId20"/>
    <p:sldId id="267" r:id="rId21"/>
  </p:sldIdLst>
  <p:sldSz cx="9144000" cy="6858000" type="screen4x3"/>
  <p:notesSz cx="6858000" cy="9144000"/>
  <p:custDataLst>
    <p:tags r:id="rId24"/>
  </p:custDataLst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5pPr>
    <a:lvl6pPr marL="22860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6pPr>
    <a:lvl7pPr marL="27432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7pPr>
    <a:lvl8pPr marL="32004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8pPr>
    <a:lvl9pPr marL="36576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Paul Martin" initials="PM" lastIdx="10" clrIdx="0">
    <p:extLst>
      <p:ext uri="{19B8F6BF-5375-455C-9EA6-DF929625EA0E}">
        <p15:presenceInfo xmlns:p15="http://schemas.microsoft.com/office/powerpoint/2012/main" userId="1b56c76bd86290a0" providerId="Windows Live"/>
      </p:ext>
    </p:extLst>
  </p:cmAuthor>
  <p:cmAuthor id="2" name="Fiona Freel" initials="FF" lastIdx="10" clrIdx="1">
    <p:extLst>
      <p:ext uri="{19B8F6BF-5375-455C-9EA6-DF929625EA0E}">
        <p15:presenceInfo xmlns:p15="http://schemas.microsoft.com/office/powerpoint/2012/main" userId="S::Fiona.Freel@cityandguilds.com::3a7a7974-e831-4583-92ac-603bf88d4539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7E3"/>
    <a:srgbClr val="FBDD00"/>
    <a:srgbClr val="000000"/>
    <a:srgbClr val="E30613"/>
    <a:srgbClr val="D9D9D9"/>
    <a:srgbClr val="D81E05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CA272F1-BAD7-45F8-BEC7-9233E5E9D240}" v="11" dt="2023-10-31T15:11:12.789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–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1348"/>
    <p:restoredTop sz="86395"/>
  </p:normalViewPr>
  <p:slideViewPr>
    <p:cSldViewPr showGuides="1">
      <p:cViewPr varScale="1">
        <p:scale>
          <a:sx n="69" d="100"/>
          <a:sy n="69" d="100"/>
        </p:scale>
        <p:origin x="596" y="4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186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57" d="100"/>
          <a:sy n="57" d="100"/>
        </p:scale>
        <p:origin x="-1170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commentAuthors" Target="commentAuthor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ags" Target="tags/tag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handoutMaster" Target="handoutMasters/handoutMaster1.xml"/><Relationship Id="rId28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microsoft.com/office/2015/10/relationships/revisionInfo" Target="revisionInfo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notesMaster" Target="notesMasters/notesMaster1.xml"/><Relationship Id="rId27" Type="http://schemas.openxmlformats.org/officeDocument/2006/relationships/viewProps" Target="viewProps.xml"/><Relationship Id="rId30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laire Brooks" userId="045b5ce1-bb15-4c22-aa7e-c7b600949989" providerId="ADAL" clId="{6CA272F1-BAD7-45F8-BEC7-9233E5E9D240}"/>
    <pc:docChg chg="custSel modSld">
      <pc:chgData name="Claire Brooks" userId="045b5ce1-bb15-4c22-aa7e-c7b600949989" providerId="ADAL" clId="{6CA272F1-BAD7-45F8-BEC7-9233E5E9D240}" dt="2023-10-31T12:20:00.562" v="17" actId="2085"/>
      <pc:docMkLst>
        <pc:docMk/>
      </pc:docMkLst>
      <pc:sldChg chg="modSp">
        <pc:chgData name="Claire Brooks" userId="045b5ce1-bb15-4c22-aa7e-c7b600949989" providerId="ADAL" clId="{6CA272F1-BAD7-45F8-BEC7-9233E5E9D240}" dt="2023-10-31T12:18:28.689" v="3" actId="1076"/>
        <pc:sldMkLst>
          <pc:docMk/>
          <pc:sldMk cId="2209453837" sldId="282"/>
        </pc:sldMkLst>
        <pc:spChg chg="mod">
          <ac:chgData name="Claire Brooks" userId="045b5ce1-bb15-4c22-aa7e-c7b600949989" providerId="ADAL" clId="{6CA272F1-BAD7-45F8-BEC7-9233E5E9D240}" dt="2023-10-31T12:18:28.689" v="3" actId="1076"/>
          <ac:spMkLst>
            <pc:docMk/>
            <pc:sldMk cId="2209453837" sldId="282"/>
            <ac:spMk id="26" creationId="{9403B0C4-EA4F-9848-AA00-69CE202F2EB3}"/>
          </ac:spMkLst>
        </pc:spChg>
      </pc:sldChg>
      <pc:sldChg chg="delSp modSp mod delAnim">
        <pc:chgData name="Claire Brooks" userId="045b5ce1-bb15-4c22-aa7e-c7b600949989" providerId="ADAL" clId="{6CA272F1-BAD7-45F8-BEC7-9233E5E9D240}" dt="2023-10-31T12:18:46.247" v="10"/>
        <pc:sldMkLst>
          <pc:docMk/>
          <pc:sldMk cId="2817251338" sldId="284"/>
        </pc:sldMkLst>
        <pc:spChg chg="del mod">
          <ac:chgData name="Claire Brooks" userId="045b5ce1-bb15-4c22-aa7e-c7b600949989" providerId="ADAL" clId="{6CA272F1-BAD7-45F8-BEC7-9233E5E9D240}" dt="2023-10-31T12:18:44.480" v="8" actId="478"/>
          <ac:spMkLst>
            <pc:docMk/>
            <pc:sldMk cId="2817251338" sldId="284"/>
            <ac:spMk id="4" creationId="{822073ED-9669-3949-A155-7C22E0B8998B}"/>
          </ac:spMkLst>
        </pc:spChg>
        <pc:spChg chg="mod">
          <ac:chgData name="Claire Brooks" userId="045b5ce1-bb15-4c22-aa7e-c7b600949989" providerId="ADAL" clId="{6CA272F1-BAD7-45F8-BEC7-9233E5E9D240}" dt="2023-10-31T12:18:46.247" v="10"/>
          <ac:spMkLst>
            <pc:docMk/>
            <pc:sldMk cId="2817251338" sldId="284"/>
            <ac:spMk id="21507" creationId="{25CD93D0-39F1-6F4F-B11F-5D3FE825188A}"/>
          </ac:spMkLst>
        </pc:spChg>
      </pc:sldChg>
      <pc:sldChg chg="modSp">
        <pc:chgData name="Claire Brooks" userId="045b5ce1-bb15-4c22-aa7e-c7b600949989" providerId="ADAL" clId="{6CA272F1-BAD7-45F8-BEC7-9233E5E9D240}" dt="2023-10-31T12:18:56.082" v="12" actId="1076"/>
        <pc:sldMkLst>
          <pc:docMk/>
          <pc:sldMk cId="1311740381" sldId="285"/>
        </pc:sldMkLst>
        <pc:spChg chg="mod">
          <ac:chgData name="Claire Brooks" userId="045b5ce1-bb15-4c22-aa7e-c7b600949989" providerId="ADAL" clId="{6CA272F1-BAD7-45F8-BEC7-9233E5E9D240}" dt="2023-10-31T12:18:56.082" v="12" actId="1076"/>
          <ac:spMkLst>
            <pc:docMk/>
            <pc:sldMk cId="1311740381" sldId="285"/>
            <ac:spMk id="89100" creationId="{A7A218E2-433E-DC4F-8B2B-486A130689D7}"/>
          </ac:spMkLst>
        </pc:spChg>
        <pc:picChg chg="mod">
          <ac:chgData name="Claire Brooks" userId="045b5ce1-bb15-4c22-aa7e-c7b600949989" providerId="ADAL" clId="{6CA272F1-BAD7-45F8-BEC7-9233E5E9D240}" dt="2023-10-31T12:18:54.238" v="11" actId="1076"/>
          <ac:picMkLst>
            <pc:docMk/>
            <pc:sldMk cId="1311740381" sldId="285"/>
            <ac:picMk id="89095" creationId="{19047816-786B-004C-85E0-5689F8D2250C}"/>
          </ac:picMkLst>
        </pc:picChg>
      </pc:sldChg>
      <pc:sldChg chg="modSp mod">
        <pc:chgData name="Claire Brooks" userId="045b5ce1-bb15-4c22-aa7e-c7b600949989" providerId="ADAL" clId="{6CA272F1-BAD7-45F8-BEC7-9233E5E9D240}" dt="2023-10-31T12:20:00.562" v="17" actId="2085"/>
        <pc:sldMkLst>
          <pc:docMk/>
          <pc:sldMk cId="338173449" sldId="297"/>
        </pc:sldMkLst>
        <pc:spChg chg="mod">
          <ac:chgData name="Claire Brooks" userId="045b5ce1-bb15-4c22-aa7e-c7b600949989" providerId="ADAL" clId="{6CA272F1-BAD7-45F8-BEC7-9233E5E9D240}" dt="2023-10-31T12:20:00.562" v="17" actId="2085"/>
          <ac:spMkLst>
            <pc:docMk/>
            <pc:sldMk cId="338173449" sldId="297"/>
            <ac:spMk id="4" creationId="{0AB81773-991D-3043-A460-17FC0A3C5C86}"/>
          </ac:spMkLst>
        </pc:spChg>
      </pc:sldChg>
      <pc:sldChg chg="modSp mod">
        <pc:chgData name="Claire Brooks" userId="045b5ce1-bb15-4c22-aa7e-c7b600949989" providerId="ADAL" clId="{6CA272F1-BAD7-45F8-BEC7-9233E5E9D240}" dt="2023-10-31T12:18:20.720" v="1" actId="2085"/>
        <pc:sldMkLst>
          <pc:docMk/>
          <pc:sldMk cId="809630297" sldId="329"/>
        </pc:sldMkLst>
        <pc:spChg chg="mod">
          <ac:chgData name="Claire Brooks" userId="045b5ce1-bb15-4c22-aa7e-c7b600949989" providerId="ADAL" clId="{6CA272F1-BAD7-45F8-BEC7-9233E5E9D240}" dt="2023-10-31T12:18:16.010" v="0" actId="2085"/>
          <ac:spMkLst>
            <pc:docMk/>
            <pc:sldMk cId="809630297" sldId="329"/>
            <ac:spMk id="5" creationId="{0BC60AD8-7809-A644-B34D-316E62158A97}"/>
          </ac:spMkLst>
        </pc:spChg>
        <pc:spChg chg="mod">
          <ac:chgData name="Claire Brooks" userId="045b5ce1-bb15-4c22-aa7e-c7b600949989" providerId="ADAL" clId="{6CA272F1-BAD7-45F8-BEC7-9233E5E9D240}" dt="2023-10-31T12:18:20.720" v="1" actId="2085"/>
          <ac:spMkLst>
            <pc:docMk/>
            <pc:sldMk cId="809630297" sldId="329"/>
            <ac:spMk id="6" creationId="{6EBC3EBF-98A9-7947-90C5-82D4B25ABFCD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586ABBB-9C0A-1D47-83E6-10FD6948B0D3}" type="datetime1">
              <a:rPr lang="en-US"/>
              <a:pPr/>
              <a:t>10/31/2023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BFAD621-1136-4040-A893-ED5AEC3FF12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74557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94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450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50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D847933-502B-D146-9428-3DDD196AD935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32193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7" name="Rectangle 2">
            <a:extLst>
              <a:ext uri="{FF2B5EF4-FFF2-40B4-BE49-F238E27FC236}">
                <a16:creationId xmlns:a16="http://schemas.microsoft.com/office/drawing/2014/main" id="{65B0DAB1-BAFF-B643-9D5A-9D4FDCFA2794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5778" name="Rectangle 3">
            <a:extLst>
              <a:ext uri="{FF2B5EF4-FFF2-40B4-BE49-F238E27FC236}">
                <a16:creationId xmlns:a16="http://schemas.microsoft.com/office/drawing/2014/main" id="{5766FE52-7C6F-5A4C-8EBA-86965BC4D56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235183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3" name="Rectangle 2">
            <a:extLst>
              <a:ext uri="{FF2B5EF4-FFF2-40B4-BE49-F238E27FC236}">
                <a16:creationId xmlns:a16="http://schemas.microsoft.com/office/drawing/2014/main" id="{BFAE4036-EF1A-EC41-98F5-46D8508F36AE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0114" name="Rectangle 3">
            <a:extLst>
              <a:ext uri="{FF2B5EF4-FFF2-40B4-BE49-F238E27FC236}">
                <a16:creationId xmlns:a16="http://schemas.microsoft.com/office/drawing/2014/main" id="{183254CA-6EB3-0445-9FF3-390BAC6B75F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17446630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89" name="Rectangle 2">
            <a:extLst>
              <a:ext uri="{FF2B5EF4-FFF2-40B4-BE49-F238E27FC236}">
                <a16:creationId xmlns:a16="http://schemas.microsoft.com/office/drawing/2014/main" id="{56047761-9412-644B-B2B5-C0D97DEA47BB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4690" name="Rectangle 3">
            <a:extLst>
              <a:ext uri="{FF2B5EF4-FFF2-40B4-BE49-F238E27FC236}">
                <a16:creationId xmlns:a16="http://schemas.microsoft.com/office/drawing/2014/main" id="{CC3740CF-C6CC-3346-87AC-F983F7D28A1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16553804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5" name="Rectangle 2">
            <a:extLst>
              <a:ext uri="{FF2B5EF4-FFF2-40B4-BE49-F238E27FC236}">
                <a16:creationId xmlns:a16="http://schemas.microsoft.com/office/drawing/2014/main" id="{011810C0-8284-D243-9740-B3F5C858BB9E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8546" name="Rectangle 3">
            <a:extLst>
              <a:ext uri="{FF2B5EF4-FFF2-40B4-BE49-F238E27FC236}">
                <a16:creationId xmlns:a16="http://schemas.microsoft.com/office/drawing/2014/main" id="{83B6C7DD-2F78-C346-8DE0-B092B4682B6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80554782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3" name="Rectangle 2">
            <a:extLst>
              <a:ext uri="{FF2B5EF4-FFF2-40B4-BE49-F238E27FC236}">
                <a16:creationId xmlns:a16="http://schemas.microsoft.com/office/drawing/2014/main" id="{AC55DE86-0506-0748-969E-67701953062C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0594" name="Rectangle 3">
            <a:extLst>
              <a:ext uri="{FF2B5EF4-FFF2-40B4-BE49-F238E27FC236}">
                <a16:creationId xmlns:a16="http://schemas.microsoft.com/office/drawing/2014/main" id="{EDCD6876-FA11-154F-9B00-AFC8C5B013F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46072461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1" name="Rectangle 2">
            <a:extLst>
              <a:ext uri="{FF2B5EF4-FFF2-40B4-BE49-F238E27FC236}">
                <a16:creationId xmlns:a16="http://schemas.microsoft.com/office/drawing/2014/main" id="{E85CB5F2-49C8-5E44-AED6-AAAA5F7911F2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2" name="Rectangle 3">
            <a:extLst>
              <a:ext uri="{FF2B5EF4-FFF2-40B4-BE49-F238E27FC236}">
                <a16:creationId xmlns:a16="http://schemas.microsoft.com/office/drawing/2014/main" id="{66FDD0B0-4383-8340-BD7C-33120BBF81C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43800453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1" name="Rectangle 2">
            <a:extLst>
              <a:ext uri="{FF2B5EF4-FFF2-40B4-BE49-F238E27FC236}">
                <a16:creationId xmlns:a16="http://schemas.microsoft.com/office/drawing/2014/main" id="{2D68BF44-8C11-1D49-B188-7BF6D45A4118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162" name="Rectangle 3">
            <a:extLst>
              <a:ext uri="{FF2B5EF4-FFF2-40B4-BE49-F238E27FC236}">
                <a16:creationId xmlns:a16="http://schemas.microsoft.com/office/drawing/2014/main" id="{CB62969A-1113-BC42-B280-85344262226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85948494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5" name="Rectangle 2">
            <a:extLst>
              <a:ext uri="{FF2B5EF4-FFF2-40B4-BE49-F238E27FC236}">
                <a16:creationId xmlns:a16="http://schemas.microsoft.com/office/drawing/2014/main" id="{827A5A0F-1D95-BD47-A293-6DD1C3900F7F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7826" name="Rectangle 3">
            <a:extLst>
              <a:ext uri="{FF2B5EF4-FFF2-40B4-BE49-F238E27FC236}">
                <a16:creationId xmlns:a16="http://schemas.microsoft.com/office/drawing/2014/main" id="{298601DD-CDAF-7740-AB67-8CFB1040112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54556058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3" name="Rectangle 2">
            <a:extLst>
              <a:ext uri="{FF2B5EF4-FFF2-40B4-BE49-F238E27FC236}">
                <a16:creationId xmlns:a16="http://schemas.microsoft.com/office/drawing/2014/main" id="{A9A91FCC-0E19-E849-A99D-2984F4A5487F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9874" name="Rectangle 3">
            <a:extLst>
              <a:ext uri="{FF2B5EF4-FFF2-40B4-BE49-F238E27FC236}">
                <a16:creationId xmlns:a16="http://schemas.microsoft.com/office/drawing/2014/main" id="{0C3A4B07-A94E-F345-94CE-629F59478F0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96159237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1" name="Rectangle 2">
            <a:extLst>
              <a:ext uri="{FF2B5EF4-FFF2-40B4-BE49-F238E27FC236}">
                <a16:creationId xmlns:a16="http://schemas.microsoft.com/office/drawing/2014/main" id="{C7FF6664-949A-8646-85E4-D7C75833381A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22" name="Rectangle 3">
            <a:extLst>
              <a:ext uri="{FF2B5EF4-FFF2-40B4-BE49-F238E27FC236}">
                <a16:creationId xmlns:a16="http://schemas.microsoft.com/office/drawing/2014/main" id="{C004A834-1DAF-A845-891A-6CA4668337B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98859844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9490268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69" name="Rectangle 2">
            <a:extLst>
              <a:ext uri="{FF2B5EF4-FFF2-40B4-BE49-F238E27FC236}">
                <a16:creationId xmlns:a16="http://schemas.microsoft.com/office/drawing/2014/main" id="{AC6CBD0E-3D74-FD48-81C1-779664427523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3970" name="Rectangle 3">
            <a:extLst>
              <a:ext uri="{FF2B5EF4-FFF2-40B4-BE49-F238E27FC236}">
                <a16:creationId xmlns:a16="http://schemas.microsoft.com/office/drawing/2014/main" id="{C91C82A5-584C-0649-BE50-65BAF27025D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22525438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7" name="Rectangle 2">
            <a:extLst>
              <a:ext uri="{FF2B5EF4-FFF2-40B4-BE49-F238E27FC236}">
                <a16:creationId xmlns:a16="http://schemas.microsoft.com/office/drawing/2014/main" id="{87306398-9368-1E42-8A76-33A9D7F8B057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6018" name="Rectangle 3">
            <a:extLst>
              <a:ext uri="{FF2B5EF4-FFF2-40B4-BE49-F238E27FC236}">
                <a16:creationId xmlns:a16="http://schemas.microsoft.com/office/drawing/2014/main" id="{7B0D0C4F-59D2-1149-A47E-364686B5FC3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31675656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5" name="Rectangle 2">
            <a:extLst>
              <a:ext uri="{FF2B5EF4-FFF2-40B4-BE49-F238E27FC236}">
                <a16:creationId xmlns:a16="http://schemas.microsoft.com/office/drawing/2014/main" id="{39C122B1-91F8-9A4C-8F25-3486448A08AA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8066" name="Rectangle 3">
            <a:extLst>
              <a:ext uri="{FF2B5EF4-FFF2-40B4-BE49-F238E27FC236}">
                <a16:creationId xmlns:a16="http://schemas.microsoft.com/office/drawing/2014/main" id="{F6E2441B-2A5E-4741-A8CE-BE9683DBCAA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333941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008000"/>
            <a:ext cx="8229600" cy="382588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D11AD4CF-44D6-FB49-8AB7-ADB85BFEDE02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3B0193EF-3A63-AB49-877F-4ECC4110EA60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9E06A372-B493-7746-AD22-DDC77A4E4F11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AF3963B-C66E-7A4C-8415-D93D7061053F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4533687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emf"/><Relationship Id="rId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Text Box 10"/>
          <p:cNvSpPr txBox="1">
            <a:spLocks noChangeArrowheads="1"/>
          </p:cNvSpPr>
          <p:nvPr userDrawn="1"/>
        </p:nvSpPr>
        <p:spPr bwMode="white">
          <a:xfrm>
            <a:off x="0" y="457200"/>
            <a:ext cx="9144000" cy="152400"/>
          </a:xfrm>
          <a:prstGeom prst="rect">
            <a:avLst/>
          </a:prstGeom>
          <a:solidFill>
            <a:srgbClr val="D9D9D9">
              <a:alpha val="0"/>
            </a:srgbClr>
          </a:solidFill>
          <a:ln>
            <a:noFill/>
          </a:ln>
        </p:spPr>
        <p:txBody>
          <a:bodyPr wrap="none"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defRPr/>
            </a:pPr>
            <a:r>
              <a:rPr lang="en-GB" sz="1800">
                <a:solidFill>
                  <a:srgbClr val="D9D9D9"/>
                </a:solidFill>
                <a:cs typeface="Arial" charset="0"/>
              </a:rPr>
              <a:t> </a:t>
            </a:r>
          </a:p>
        </p:txBody>
      </p:sp>
      <p:sp>
        <p:nvSpPr>
          <p:cNvPr id="53259" name="Text Box 11"/>
          <p:cNvSpPr txBox="1">
            <a:spLocks noChangeArrowheads="1"/>
          </p:cNvSpPr>
          <p:nvPr userDrawn="1"/>
        </p:nvSpPr>
        <p:spPr bwMode="auto">
          <a:xfrm>
            <a:off x="457200" y="6480000"/>
            <a:ext cx="6477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>
            <a:defPPr>
              <a:defRPr lang="en-GB"/>
            </a:defPPr>
            <a:lvl1pPr>
              <a:spcBef>
                <a:spcPts val="600"/>
              </a:spcBef>
              <a:defRPr sz="900" baseline="0"/>
            </a:lvl1pPr>
          </a:lstStyle>
          <a:p>
            <a:pPr lvl="0"/>
            <a:r>
              <a:rPr lang="en-US" dirty="0"/>
              <a:t>Copyright © </a:t>
            </a:r>
            <a:r>
              <a:rPr lang="en-GB" dirty="0"/>
              <a:t>2021 City and Guilds of London Institute</a:t>
            </a:r>
            <a:r>
              <a:rPr lang="en-US" dirty="0"/>
              <a:t>. All rights reserved. </a:t>
            </a:r>
          </a:p>
          <a:p>
            <a:pPr lvl="0"/>
            <a:endParaRPr lang="en-US" dirty="0"/>
          </a:p>
        </p:txBody>
      </p:sp>
      <p:sp>
        <p:nvSpPr>
          <p:cNvPr id="12" name="Text Box 11"/>
          <p:cNvSpPr txBox="1">
            <a:spLocks noChangeArrowheads="1"/>
          </p:cNvSpPr>
          <p:nvPr userDrawn="1"/>
        </p:nvSpPr>
        <p:spPr bwMode="auto">
          <a:xfrm>
            <a:off x="7242894" y="6455622"/>
            <a:ext cx="1577577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 algn="r">
              <a:spcBef>
                <a:spcPts val="600"/>
              </a:spcBef>
            </a:pPr>
            <a:fld id="{6152C911-7D81-1845-9D20-613E63F035EB}" type="slidenum">
              <a:rPr lang="en-US" sz="900" baseline="0">
                <a:ea typeface="Arial" pitchFamily="-105" charset="0"/>
                <a:cs typeface="Arial" pitchFamily="-105" charset="0"/>
              </a:rPr>
              <a:pPr algn="r">
                <a:spcBef>
                  <a:spcPts val="600"/>
                </a:spcBef>
              </a:pPr>
              <a:t>‹#›</a:t>
            </a:fld>
            <a:r>
              <a:rPr lang="en-US" sz="900" baseline="0" dirty="0">
                <a:ea typeface="Arial" pitchFamily="-105" charset="0"/>
                <a:cs typeface="Arial" pitchFamily="-105" charset="0"/>
              </a:rPr>
              <a:t> of 17</a:t>
            </a: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035" name="Title Placeholder 10"/>
          <p:cNvSpPr>
            <a:spLocks noGrp="1"/>
          </p:cNvSpPr>
          <p:nvPr>
            <p:ph type="title"/>
          </p:nvPr>
        </p:nvSpPr>
        <p:spPr bwMode="auto">
          <a:xfrm>
            <a:off x="457200" y="1008000"/>
            <a:ext cx="8218488" cy="382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1036" name="Text Placeholder 13"/>
          <p:cNvSpPr>
            <a:spLocks noGrp="1"/>
          </p:cNvSpPr>
          <p:nvPr>
            <p:ph type="body" idx="1"/>
          </p:nvPr>
        </p:nvSpPr>
        <p:spPr bwMode="auto">
          <a:xfrm>
            <a:off x="457200" y="1512000"/>
            <a:ext cx="8229600" cy="42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  <a:p>
            <a:pPr lvl="4"/>
            <a:endParaRPr lang="en-GB" dirty="0"/>
          </a:p>
        </p:txBody>
      </p:sp>
      <p:pic>
        <p:nvPicPr>
          <p:cNvPr id="13" name="Picture 12" descr="City &amp; Guilds and EAL logo">
            <a:extLst>
              <a:ext uri="{FF2B5EF4-FFF2-40B4-BE49-F238E27FC236}">
                <a16:creationId xmlns:a16="http://schemas.microsoft.com/office/drawing/2014/main" id="{54C8F537-6DBE-534E-B9F5-B8C14A123E71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06987" y="234902"/>
            <a:ext cx="1655999" cy="501635"/>
          </a:xfrm>
          <a:prstGeom prst="rect">
            <a:avLst/>
          </a:prstGeom>
        </p:spPr>
      </p:pic>
      <p:sp>
        <p:nvSpPr>
          <p:cNvPr id="1029" name="Rectangle 14"/>
          <p:cNvSpPr>
            <a:spLocks noChangeArrowheads="1"/>
          </p:cNvSpPr>
          <p:nvPr userDrawn="1"/>
        </p:nvSpPr>
        <p:spPr bwMode="auto">
          <a:xfrm>
            <a:off x="457200" y="257779"/>
            <a:ext cx="609120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 anchor="b" anchorCtr="0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400" baseline="0" dirty="0">
                <a:solidFill>
                  <a:schemeClr val="tx1"/>
                </a:solidFill>
              </a:rPr>
              <a:t>Foundation in </a:t>
            </a:r>
            <a:br>
              <a:rPr lang="en-GB" sz="1400" baseline="0" dirty="0">
                <a:solidFill>
                  <a:schemeClr val="tx1"/>
                </a:solidFill>
              </a:rPr>
            </a:br>
            <a:r>
              <a:rPr lang="en-GB" sz="1400" b="1" baseline="0" dirty="0">
                <a:solidFill>
                  <a:schemeClr val="tx1"/>
                </a:solidFill>
              </a:rPr>
              <a:t>Construction and Building Services Engineering</a:t>
            </a:r>
            <a:endParaRPr lang="en-US" sz="1400" baseline="0" dirty="0">
              <a:solidFill>
                <a:schemeClr val="tx1"/>
              </a:solidFill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A2179D90-178B-9644-ABBE-ACA37CB4C747}"/>
              </a:ext>
            </a:extLst>
          </p:cNvPr>
          <p:cNvCxnSpPr>
            <a:cxnSpLocks/>
          </p:cNvCxnSpPr>
          <p:nvPr userDrawn="1"/>
        </p:nvCxnSpPr>
        <p:spPr>
          <a:xfrm>
            <a:off x="457200" y="900000"/>
            <a:ext cx="8229600" cy="0"/>
          </a:xfrm>
          <a:prstGeom prst="line">
            <a:avLst/>
          </a:prstGeom>
          <a:ln>
            <a:solidFill>
              <a:srgbClr val="0077E3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id="{6A7BE4C5-B6E4-7B41-B4EA-AC5B28CB82C3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5868000"/>
            <a:ext cx="9144000" cy="54799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</p:sldLayoutIdLst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 baseline="0">
          <a:solidFill>
            <a:srgbClr val="0077E3"/>
          </a:solidFill>
          <a:latin typeface="+mj-lt"/>
          <a:ea typeface="ＭＳ Ｐゴシック" charset="-128"/>
          <a:cs typeface="ＭＳ Ｐゴシック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9pPr>
    </p:titleStyle>
    <p:bodyStyle>
      <a:lvl1pPr marL="0" indent="0" algn="l" rtl="0" eaLnBrk="0" fontAlgn="base" hangingPunct="0">
        <a:lnSpc>
          <a:spcPts val="2400"/>
        </a:lnSpc>
        <a:spcBef>
          <a:spcPts val="1000"/>
        </a:spcBef>
        <a:spcAft>
          <a:spcPts val="1000"/>
        </a:spcAft>
        <a:defRPr lang="en-GB" sz="20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215900" indent="-215900" algn="l" rtl="0" eaLnBrk="0" fontAlgn="base" hangingPunct="0">
        <a:lnSpc>
          <a:spcPts val="24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2000" dirty="0">
          <a:solidFill>
            <a:schemeClr val="tx1"/>
          </a:solidFill>
          <a:latin typeface="+mn-lt"/>
          <a:ea typeface="ＭＳ Ｐゴシック" charset="-128"/>
          <a:cs typeface="+mn-cs"/>
        </a:defRPr>
      </a:lvl2pPr>
      <a:lvl3pPr marL="0" indent="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Font typeface="Lucida Grande" pitchFamily="-105" charset="0"/>
        <a:defRPr lang="en-GB" sz="1600" dirty="0">
          <a:solidFill>
            <a:schemeClr val="tx1"/>
          </a:solidFill>
          <a:latin typeface="+mn-lt"/>
          <a:ea typeface="ＭＳ Ｐゴシック" charset="-128"/>
          <a:cs typeface="+mn-cs"/>
        </a:defRPr>
      </a:lvl3pPr>
      <a:lvl4pPr marL="215900" indent="-21590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4pPr>
      <a:lvl5pPr marL="431800" indent="-215900" algn="l" rtl="0" eaLnBrk="0" fontAlgn="base" hangingPunct="0">
        <a:lnSpc>
          <a:spcPts val="2000"/>
        </a:lnSpc>
        <a:spcBef>
          <a:spcPct val="0"/>
        </a:spcBef>
        <a:spcAft>
          <a:spcPts val="500"/>
        </a:spcAft>
        <a:buFont typeface="Arial" pitchFamily="-105" charset="0"/>
        <a:buChar char="–"/>
        <a:defRPr lang="en-US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5pPr>
      <a:lvl6pPr marL="457200" indent="-457200" algn="l" defTabSz="914400" rtl="0" fontAlgn="base">
        <a:spcBef>
          <a:spcPct val="20000"/>
        </a:spcBef>
        <a:spcAft>
          <a:spcPct val="0"/>
        </a:spcAft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6pPr>
      <a:lvl7pPr marL="2971800" indent="-228600" algn="l" defTabSz="914400" rtl="0" fontAlgn="base">
        <a:spcBef>
          <a:spcPct val="20000"/>
        </a:spcBef>
        <a:spcAft>
          <a:spcPct val="0"/>
        </a:spcAft>
        <a:buClr>
          <a:srgbClr val="E30613"/>
        </a:buClr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7pPr>
      <a:lvl8pPr marL="34290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600" kern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8pPr>
      <a:lvl9pPr marL="38862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0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s3ZgJNlUh4U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openxmlformats.org/officeDocument/2006/relationships/image" Target="../media/image10.jpeg"/><Relationship Id="rId7" Type="http://schemas.openxmlformats.org/officeDocument/2006/relationships/image" Target="../media/image13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10" Type="http://schemas.openxmlformats.org/officeDocument/2006/relationships/image" Target="../media/image15.jpeg"/><Relationship Id="rId4" Type="http://schemas.openxmlformats.org/officeDocument/2006/relationships/hyperlink" Target="http://www.google.co.uk/imgres?q=combination+square&amp;um=1&amp;hl=en&amp;biw=1366&amp;bih=651&amp;tbm=isch&amp;tbnid=pw8nRjCiFr2nVM:&amp;imgrefurl=http://www.northerntool.com/shop/tools/product_200277124_200277124&amp;docid=dDEqvJSE18cczM&amp;imgurl=http://www.northerntool.com/images/product/images/558447_lg.jpg&amp;w=400&amp;h=400&amp;ei=Xo0FUNydBOn80QXUv8S9Bw&amp;zoom=1&amp;iact=hc&amp;vpx=316&amp;vpy=164&amp;dur=2133&amp;hovh=225&amp;hovw=225&amp;tx=135&amp;ty=135&amp;sig=104464028578790367105&amp;page=1&amp;tbnh=127&amp;tbnw=125&amp;start=0&amp;ndsp=21&amp;ved=1t:429,r:1,s:0,i:87" TargetMode="External"/><Relationship Id="rId9" Type="http://schemas.openxmlformats.org/officeDocument/2006/relationships/hyperlink" Target="http://www.google.co.uk/imgres?q=hack+saw&amp;um=1&amp;hl=en&amp;biw=1366&amp;bih=651&amp;tbm=isch&amp;tbnid=jwVMfbp22xOjHM:&amp;imgrefurl=http://yasionintl.en.made-in-china.com/product/lMtJuLorOhkD/China-Hack-Saw.html&amp;docid=YEvKpa7zFl8TQM&amp;imgurl=http://image.made-in-china.com/2f0j00IedtnfalHqou/Hack-Saw.jpg&amp;w=500&amp;h=500&amp;ei=hpEFUOP4Juao0AXoro34Bw&amp;zoom=1&amp;iact=hc&amp;vpx=357&amp;vpy=171&amp;dur=1154&amp;hovh=225&amp;hovw=225&amp;tx=101&amp;ty=104&amp;sig=104464028578790367105&amp;page=1&amp;tbnh=131&amp;tbnw=130&amp;start=0&amp;ndsp=21&amp;ved=1t:429,r:1,s:0,i:75" TargetMode="Externa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z_JyCs1e9bQ" TargetMode="Externa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jpeg"/><Relationship Id="rId3" Type="http://schemas.openxmlformats.org/officeDocument/2006/relationships/image" Target="../media/image17.jpeg"/><Relationship Id="rId7" Type="http://schemas.openxmlformats.org/officeDocument/2006/relationships/image" Target="../media/image19.jpeg"/><Relationship Id="rId12" Type="http://schemas.openxmlformats.org/officeDocument/2006/relationships/image" Target="../media/image24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google.co.uk/imgres?q=hack+saw&amp;um=1&amp;hl=en&amp;biw=1366&amp;bih=651&amp;tbm=isch&amp;tbnid=jwVMfbp22xOjHM:&amp;imgrefurl=http://yasionintl.en.made-in-china.com/product/lMtJuLorOhkD/China-Hack-Saw.html&amp;docid=YEvKpa7zFl8TQM&amp;imgurl=http://image.made-in-china.com/2f0j00IedtnfalHqou/Hack-Saw.jpg&amp;w=500&amp;h=500&amp;ei=hpEFUOP4Juao0AXoro34Bw&amp;zoom=1&amp;iact=hc&amp;vpx=357&amp;vpy=171&amp;dur=1154&amp;hovh=225&amp;hovw=225&amp;tx=101&amp;ty=104&amp;sig=104464028578790367105&amp;page=1&amp;tbnh=131&amp;tbnw=130&amp;start=0&amp;ndsp=21&amp;ved=1t:429,r:1,s:0,i:75" TargetMode="External"/><Relationship Id="rId11" Type="http://schemas.openxmlformats.org/officeDocument/2006/relationships/image" Target="../media/image23.png"/><Relationship Id="rId5" Type="http://schemas.openxmlformats.org/officeDocument/2006/relationships/image" Target="../media/image18.jpeg"/><Relationship Id="rId10" Type="http://schemas.openxmlformats.org/officeDocument/2006/relationships/image" Target="../media/image22.jpeg"/><Relationship Id="rId4" Type="http://schemas.openxmlformats.org/officeDocument/2006/relationships/hyperlink" Target="http://www.google.co.uk/imgres?q=combination+square&amp;um=1&amp;hl=en&amp;biw=1366&amp;bih=651&amp;tbm=isch&amp;tbnid=pw8nRjCiFr2nVM:&amp;imgrefurl=http://www.northerntool.com/shop/tools/product_200277124_200277124&amp;docid=dDEqvJSE18cczM&amp;imgurl=http://www.northerntool.com/images/product/images/558447_lg.jpg&amp;w=400&amp;h=400&amp;ei=Xo0FUNydBOn80QXUv8S9Bw&amp;zoom=1&amp;iact=hc&amp;vpx=316&amp;vpy=164&amp;dur=2133&amp;hovh=225&amp;hovw=225&amp;tx=135&amp;ty=135&amp;sig=104464028578790367105&amp;page=1&amp;tbnh=127&amp;tbnw=125&amp;start=0&amp;ndsp=21&amp;ved=1t:429,r:1,s:0,i:87" TargetMode="External"/><Relationship Id="rId9" Type="http://schemas.openxmlformats.org/officeDocument/2006/relationships/image" Target="../media/image21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4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371600"/>
            <a:ext cx="8229600" cy="4754563"/>
          </a:xfrm>
        </p:spPr>
        <p:txBody>
          <a:bodyPr/>
          <a:lstStyle/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/>
            <a:r>
              <a:rPr sz="6600" dirty="0">
                <a:solidFill>
                  <a:schemeClr val="bg1"/>
                </a:solidFill>
                <a:ea typeface="ＭＳ Ｐゴシック" pitchFamily="-105" charset="-128"/>
                <a:cs typeface="ＭＳ Ｐゴシック" pitchFamily="-105" charset="-128"/>
              </a:rPr>
              <a:t>PowerPoint presentation</a:t>
            </a:r>
          </a:p>
        </p:txBody>
      </p:sp>
      <p:sp>
        <p:nvSpPr>
          <p:cNvPr id="2054" name="TextBox 9"/>
          <p:cNvSpPr txBox="1">
            <a:spLocks noChangeArrowheads="1"/>
          </p:cNvSpPr>
          <p:nvPr/>
        </p:nvSpPr>
        <p:spPr bwMode="auto">
          <a:xfrm>
            <a:off x="457200" y="2209800"/>
            <a:ext cx="8001000" cy="73866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0" tIns="0" rIns="0" bIns="0">
            <a:prstTxWarp prst="textNoShape">
              <a:avLst/>
            </a:prstTxWarp>
            <a:noAutofit/>
          </a:bodyPr>
          <a:lstStyle/>
          <a:p>
            <a:r>
              <a:rPr lang="en-GB" sz="2400" b="1" dirty="0"/>
              <a:t>Unit 113: Plumbing, heating and ventilation </a:t>
            </a:r>
          </a:p>
        </p:txBody>
      </p:sp>
      <p:sp>
        <p:nvSpPr>
          <p:cNvPr id="2053" name="Rectangle 15"/>
          <p:cNvSpPr>
            <a:spLocks noGrp="1" noChangeArrowheads="1"/>
          </p:cNvSpPr>
          <p:nvPr>
            <p:ph type="title"/>
          </p:nvPr>
        </p:nvSpPr>
        <p:spPr>
          <a:xfrm>
            <a:off x="457200" y="2944800"/>
            <a:ext cx="8153400" cy="2514600"/>
          </a:xfrm>
        </p:spPr>
        <p:txBody>
          <a:bodyPr anchor="t"/>
          <a:lstStyle/>
          <a:p>
            <a:pPr eaLnBrk="1" hangingPunct="1"/>
            <a:r>
              <a:rPr lang="en-GB" dirty="0">
                <a:ea typeface="ＭＳ Ｐゴシック" pitchFamily="-105" charset="-128"/>
                <a:cs typeface="ＭＳ Ｐゴシック" pitchFamily="-105" charset="-128"/>
              </a:rPr>
              <a:t>PowerPoint 6: </a:t>
            </a:r>
            <a:r>
              <a:rPr lang="en-GB" dirty="0"/>
              <a:t>Bending metallic pipe</a:t>
            </a:r>
            <a:endParaRPr lang="en-GB" dirty="0">
              <a:ea typeface="ＭＳ Ｐゴシック" pitchFamily="-105" charset="-128"/>
              <a:cs typeface="ＭＳ Ｐゴシック" pitchFamily="-105" charset="-128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3" name="Title 1">
            <a:extLst>
              <a:ext uri="{FF2B5EF4-FFF2-40B4-BE49-F238E27FC236}">
                <a16:creationId xmlns:a16="http://schemas.microsoft.com/office/drawing/2014/main" id="{6F27D529-1189-D443-807C-7921B90D63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4825" y="980728"/>
            <a:ext cx="8229600" cy="868362"/>
          </a:xfrm>
        </p:spPr>
        <p:txBody>
          <a:bodyPr/>
          <a:lstStyle/>
          <a:p>
            <a:r>
              <a:rPr lang="en-GB" altLang="en-US" dirty="0">
                <a:ea typeface="ＭＳ Ｐゴシック" panose="020B0600070205080204" pitchFamily="34" charset="-128"/>
                <a:cs typeface="Arial" panose="020B0604020202020204" pitchFamily="34" charset="0"/>
              </a:rPr>
              <a:t>Bending copper tube</a:t>
            </a:r>
          </a:p>
        </p:txBody>
      </p:sp>
      <p:pic>
        <p:nvPicPr>
          <p:cNvPr id="84994" name="Picture 5">
            <a:extLst>
              <a:ext uri="{FF2B5EF4-FFF2-40B4-BE49-F238E27FC236}">
                <a16:creationId xmlns:a16="http://schemas.microsoft.com/office/drawing/2014/main" id="{FFF1C6D2-A919-5743-978C-7AE3B4B965C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31046" y="1551489"/>
            <a:ext cx="5615905" cy="42119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B6DD1994-7AC3-1344-B6D4-1AC43E2284C1}"/>
              </a:ext>
            </a:extLst>
          </p:cNvPr>
          <p:cNvCxnSpPr/>
          <p:nvPr/>
        </p:nvCxnSpPr>
        <p:spPr>
          <a:xfrm flipV="1">
            <a:off x="4911054" y="2276976"/>
            <a:ext cx="2500313" cy="1071562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B484AC8C-F6D2-C045-B2C7-BCE0415E295B}"/>
              </a:ext>
            </a:extLst>
          </p:cNvPr>
          <p:cNvCxnSpPr/>
          <p:nvPr/>
        </p:nvCxnSpPr>
        <p:spPr>
          <a:xfrm flipV="1">
            <a:off x="4440573" y="1491163"/>
            <a:ext cx="2071688" cy="1857375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B11CBF04-D529-2340-AA16-2B96B1419FAF}"/>
              </a:ext>
            </a:extLst>
          </p:cNvPr>
          <p:cNvCxnSpPr/>
          <p:nvPr/>
        </p:nvCxnSpPr>
        <p:spPr>
          <a:xfrm>
            <a:off x="6192670" y="4214813"/>
            <a:ext cx="1214438" cy="357187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4998" name="TextBox 15">
            <a:extLst>
              <a:ext uri="{FF2B5EF4-FFF2-40B4-BE49-F238E27FC236}">
                <a16:creationId xmlns:a16="http://schemas.microsoft.com/office/drawing/2014/main" id="{B43B4A7D-40F2-8548-A239-79B7D0FA621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07138" y="1125538"/>
            <a:ext cx="928687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GB" altLang="en-US" sz="2400"/>
              <a:t>22.5</a:t>
            </a:r>
            <a:r>
              <a:rPr lang="en-GB" altLang="en-US" sz="2400" baseline="30000"/>
              <a:t>0</a:t>
            </a:r>
          </a:p>
        </p:txBody>
      </p:sp>
      <p:sp>
        <p:nvSpPr>
          <p:cNvPr id="84999" name="TextBox 16">
            <a:extLst>
              <a:ext uri="{FF2B5EF4-FFF2-40B4-BE49-F238E27FC236}">
                <a16:creationId xmlns:a16="http://schemas.microsoft.com/office/drawing/2014/main" id="{1DC5B8D8-1706-7C4F-BFEC-F76F6C14820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07108" y="1910410"/>
            <a:ext cx="71437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GB" altLang="en-US" sz="2400" dirty="0"/>
              <a:t>45</a:t>
            </a:r>
            <a:r>
              <a:rPr lang="en-GB" altLang="en-US" sz="2400" baseline="30000" dirty="0"/>
              <a:t>0</a:t>
            </a:r>
          </a:p>
        </p:txBody>
      </p:sp>
      <p:sp>
        <p:nvSpPr>
          <p:cNvPr id="85000" name="TextBox 17">
            <a:extLst>
              <a:ext uri="{FF2B5EF4-FFF2-40B4-BE49-F238E27FC236}">
                <a16:creationId xmlns:a16="http://schemas.microsoft.com/office/drawing/2014/main" id="{FC32C522-6063-0D42-B784-AA3D1D87C3E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524328" y="4393406"/>
            <a:ext cx="71437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GB" altLang="en-US" sz="2400" dirty="0"/>
              <a:t>90</a:t>
            </a:r>
            <a:r>
              <a:rPr lang="en-GB" altLang="en-US" sz="2400" baseline="30000" dirty="0"/>
              <a:t>0</a:t>
            </a:r>
          </a:p>
        </p:txBody>
      </p:sp>
    </p:spTree>
    <p:extLst>
      <p:ext uri="{BB962C8B-B14F-4D97-AF65-F5344CB8AC3E}">
        <p14:creationId xmlns:p14="http://schemas.microsoft.com/office/powerpoint/2010/main" val="78572007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1" name="Title 1">
            <a:extLst>
              <a:ext uri="{FF2B5EF4-FFF2-40B4-BE49-F238E27FC236}">
                <a16:creationId xmlns:a16="http://schemas.microsoft.com/office/drawing/2014/main" id="{EE0F5229-126E-2C43-866D-4D8730D8D2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0436" y="980728"/>
            <a:ext cx="8229600" cy="868362"/>
          </a:xfrm>
        </p:spPr>
        <p:txBody>
          <a:bodyPr/>
          <a:lstStyle/>
          <a:p>
            <a:r>
              <a:rPr lang="en-GB" altLang="en-US" dirty="0">
                <a:ea typeface="ＭＳ Ｐゴシック" panose="020B0600070205080204" pitchFamily="34" charset="-128"/>
                <a:cs typeface="Arial" panose="020B0604020202020204" pitchFamily="34" charset="0"/>
              </a:rPr>
              <a:t>Bending copper tube – golden rules</a:t>
            </a:r>
          </a:p>
        </p:txBody>
      </p:sp>
      <p:sp>
        <p:nvSpPr>
          <p:cNvPr id="21507" name="Content Placeholder 2">
            <a:extLst>
              <a:ext uri="{FF2B5EF4-FFF2-40B4-BE49-F238E27FC236}">
                <a16:creationId xmlns:a16="http://schemas.microsoft.com/office/drawing/2014/main" id="{25CD93D0-39F1-6F4F-B11F-5D3FE825188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0436" y="1630933"/>
            <a:ext cx="8462044" cy="4883150"/>
          </a:xfrm>
        </p:spPr>
        <p:txBody>
          <a:bodyPr/>
          <a:lstStyle/>
          <a:p>
            <a:pPr marL="0" indent="0">
              <a:spcBef>
                <a:spcPct val="0"/>
              </a:spcBef>
              <a:buFontTx/>
              <a:buNone/>
            </a:pPr>
            <a:r>
              <a:rPr lang="en-GB" altLang="en-US" dirty="0">
                <a:ea typeface="ＭＳ Ｐゴシック" panose="020B0600070205080204" pitchFamily="34" charset="-128"/>
              </a:rPr>
              <a:t>Where possible, work from a fixed point to avoid cutting to length. The fixed, measured point always goes away from you when in the bender – waste to waist.</a:t>
            </a:r>
          </a:p>
          <a:p>
            <a:pPr marL="0" indent="0">
              <a:spcBef>
                <a:spcPct val="0"/>
              </a:spcBef>
              <a:buFontTx/>
              <a:buNone/>
            </a:pPr>
            <a:r>
              <a:rPr lang="en-GB" altLang="en-US" dirty="0">
                <a:ea typeface="ＭＳ Ｐゴシック" panose="020B0600070205080204" pitchFamily="34" charset="-128"/>
              </a:rPr>
              <a:t>Mark the throat of the bend and select measuring method:</a:t>
            </a:r>
          </a:p>
          <a:p>
            <a:pPr marL="342900" indent="-342900">
              <a:spcBef>
                <a:spcPct val="0"/>
              </a:spcBef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GB" altLang="en-US" dirty="0">
                <a:ea typeface="ＭＳ Ｐゴシック" panose="020B0600070205080204" pitchFamily="34" charset="-128"/>
              </a:rPr>
              <a:t>Back to back</a:t>
            </a:r>
          </a:p>
          <a:p>
            <a:pPr marL="342900" indent="-342900">
              <a:spcBef>
                <a:spcPct val="0"/>
              </a:spcBef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GB" altLang="en-US" dirty="0">
                <a:ea typeface="ＭＳ Ｐゴシック" panose="020B0600070205080204" pitchFamily="34" charset="-128"/>
              </a:rPr>
              <a:t>Centre to centre</a:t>
            </a:r>
          </a:p>
          <a:p>
            <a:pPr marL="342900" indent="-342900">
              <a:spcBef>
                <a:spcPct val="0"/>
              </a:spcBef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GB" altLang="en-US" dirty="0">
                <a:ea typeface="ＭＳ Ｐゴシック" panose="020B0600070205080204" pitchFamily="34" charset="-128"/>
              </a:rPr>
              <a:t>Back to inside</a:t>
            </a:r>
          </a:p>
          <a:p>
            <a:pPr marL="342900" indent="-342900">
              <a:spcBef>
                <a:spcPct val="0"/>
              </a:spcBef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GB" altLang="en-US" dirty="0">
                <a:ea typeface="ＭＳ Ｐゴシック" panose="020B0600070205080204" pitchFamily="34" charset="-128"/>
              </a:rPr>
              <a:t>Inside to back</a:t>
            </a:r>
          </a:p>
          <a:p>
            <a:pPr>
              <a:spcBef>
                <a:spcPct val="0"/>
              </a:spcBef>
            </a:pPr>
            <a:r>
              <a:rPr lang="en-GB" altLang="en-US" dirty="0">
                <a:ea typeface="ＭＳ Ｐゴシック" panose="020B0600070205080204" pitchFamily="34" charset="-128"/>
              </a:rPr>
              <a:t>Measure twice, cut once or bend once! If a section needs two or three bends, make sure the first bend is correctly positioned in the bender before pulling the second. </a:t>
            </a:r>
            <a:r>
              <a:rPr lang="en-US" dirty="0"/>
              <a:t>Take a look at the process </a:t>
            </a:r>
            <a:r>
              <a:rPr lang="en-US" dirty="0">
                <a:hlinkClick r:id="rId3"/>
              </a:rPr>
              <a:t>here</a:t>
            </a:r>
            <a:r>
              <a:rPr lang="en-US" dirty="0"/>
              <a:t>.</a:t>
            </a:r>
          </a:p>
          <a:p>
            <a:pPr marL="0" indent="0">
              <a:spcBef>
                <a:spcPct val="0"/>
              </a:spcBef>
              <a:buFontTx/>
              <a:buNone/>
            </a:pPr>
            <a:endParaRPr lang="en-GB" altLang="en-US" dirty="0">
              <a:ea typeface="ＭＳ Ｐゴシック" panose="020B0600070205080204" pitchFamily="34" charset="-128"/>
            </a:endParaRPr>
          </a:p>
          <a:p>
            <a:pPr marL="0" indent="0">
              <a:buFontTx/>
              <a:buNone/>
            </a:pPr>
            <a:endParaRPr lang="en-US" altLang="en-US" dirty="0">
              <a:solidFill>
                <a:srgbClr val="990033"/>
              </a:solidFill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81725133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89" name="Title 1">
            <a:extLst>
              <a:ext uri="{FF2B5EF4-FFF2-40B4-BE49-F238E27FC236}">
                <a16:creationId xmlns:a16="http://schemas.microsoft.com/office/drawing/2014/main" id="{A6985107-81FF-9340-B184-C978EF9841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1188" y="980728"/>
            <a:ext cx="8229600" cy="868362"/>
          </a:xfrm>
        </p:spPr>
        <p:txBody>
          <a:bodyPr/>
          <a:lstStyle/>
          <a:p>
            <a:r>
              <a:rPr lang="en-GB" altLang="en-US" dirty="0">
                <a:ea typeface="ＭＳ Ｐゴシック" panose="020B0600070205080204" pitchFamily="34" charset="-128"/>
                <a:cs typeface="Arial" panose="020B0604020202020204" pitchFamily="34" charset="0"/>
              </a:rPr>
              <a:t>Bending copper tube – tools</a:t>
            </a:r>
          </a:p>
        </p:txBody>
      </p:sp>
      <p:pic>
        <p:nvPicPr>
          <p:cNvPr id="89091" name="il_fi" descr="http://www.toolstation.com/images/library/stock/webbig/84308.jpg">
            <a:extLst>
              <a:ext uri="{FF2B5EF4-FFF2-40B4-BE49-F238E27FC236}">
                <a16:creationId xmlns:a16="http://schemas.microsoft.com/office/drawing/2014/main" id="{0388A453-B268-D346-BF94-6CC77CAFBF5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4155" y="1625601"/>
            <a:ext cx="2021582" cy="1654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9092" name="rg_hi" descr="http://t3.gstatic.com/images?q=tbn:ANd9GcRLER90BMNF6zhyz2NYVM-sJuW8PaX_o5dE18XVXpvS72s2w6C8">
            <a:hlinkClick r:id="rId4"/>
            <a:extLst>
              <a:ext uri="{FF2B5EF4-FFF2-40B4-BE49-F238E27FC236}">
                <a16:creationId xmlns:a16="http://schemas.microsoft.com/office/drawing/2014/main" id="{094AED38-A229-7744-AF7D-3BCD98B448D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750" y="3571875"/>
            <a:ext cx="1909987" cy="11937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9093" name="il_fi" descr="http://www.toolstation.com/images/library/stock/webbig/20876.jpg">
            <a:extLst>
              <a:ext uri="{FF2B5EF4-FFF2-40B4-BE49-F238E27FC236}">
                <a16:creationId xmlns:a16="http://schemas.microsoft.com/office/drawing/2014/main" id="{D205478D-4BEE-7941-B9F5-BA8C5E28999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17877" y="1801813"/>
            <a:ext cx="1557555" cy="11422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9094" name="Picture 2" descr="http://ecx.images-amazon.com/images/I/41%2B0v84Bk9L._SL500_AA300_.jpg">
            <a:extLst>
              <a:ext uri="{FF2B5EF4-FFF2-40B4-BE49-F238E27FC236}">
                <a16:creationId xmlns:a16="http://schemas.microsoft.com/office/drawing/2014/main" id="{E8FA3FA0-2ECC-334D-B5A6-E717605A4CA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32561" y="3110705"/>
            <a:ext cx="1712913" cy="1712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9095" name="Picture 2" descr="http://t3.gstatic.com/images?q=tbn:ANd9GcTB9cxRxH-N2096cZBDYgMOFRxysaaU833qjM_LwkhOOrz7k3Ed">
            <a:extLst>
              <a:ext uri="{FF2B5EF4-FFF2-40B4-BE49-F238E27FC236}">
                <a16:creationId xmlns:a16="http://schemas.microsoft.com/office/drawing/2014/main" id="{19047816-786B-004C-85E0-5689F8D2250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37951" y="4546231"/>
            <a:ext cx="1143000" cy="1665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9096" name="TextBox 9">
            <a:extLst>
              <a:ext uri="{FF2B5EF4-FFF2-40B4-BE49-F238E27FC236}">
                <a16:creationId xmlns:a16="http://schemas.microsoft.com/office/drawing/2014/main" id="{6C2598C8-330F-554F-95C6-A6651D2141E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58194" y="2071688"/>
            <a:ext cx="3368675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GB" altLang="en-US" dirty="0"/>
              <a:t>Scissor type bender and slips</a:t>
            </a:r>
          </a:p>
        </p:txBody>
      </p:sp>
      <p:sp>
        <p:nvSpPr>
          <p:cNvPr id="89097" name="TextBox 10">
            <a:extLst>
              <a:ext uri="{FF2B5EF4-FFF2-40B4-BE49-F238E27FC236}">
                <a16:creationId xmlns:a16="http://schemas.microsoft.com/office/drawing/2014/main" id="{609E9EBE-775F-8E44-8854-F3F88FCBB4A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97894" y="3838575"/>
            <a:ext cx="3008313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GB" altLang="en-US" dirty="0"/>
              <a:t>Combination square</a:t>
            </a:r>
          </a:p>
        </p:txBody>
      </p:sp>
      <p:sp>
        <p:nvSpPr>
          <p:cNvPr id="89098" name="TextBox 11">
            <a:extLst>
              <a:ext uri="{FF2B5EF4-FFF2-40B4-BE49-F238E27FC236}">
                <a16:creationId xmlns:a16="http://schemas.microsoft.com/office/drawing/2014/main" id="{7944D71E-742B-5940-B577-8EF6925B20B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05550" y="2492375"/>
            <a:ext cx="273685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GB" altLang="en-US" dirty="0"/>
              <a:t>Engineer’s square</a:t>
            </a:r>
          </a:p>
        </p:txBody>
      </p:sp>
      <p:sp>
        <p:nvSpPr>
          <p:cNvPr id="89099" name="TextBox 12">
            <a:extLst>
              <a:ext uri="{FF2B5EF4-FFF2-40B4-BE49-F238E27FC236}">
                <a16:creationId xmlns:a16="http://schemas.microsoft.com/office/drawing/2014/main" id="{8AA505D8-899F-5B4D-BFD2-FC6B7601F5F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11913" y="4083049"/>
            <a:ext cx="2303463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GB" altLang="en-US" dirty="0"/>
              <a:t>Steel rule (mm)</a:t>
            </a:r>
          </a:p>
        </p:txBody>
      </p:sp>
      <p:sp>
        <p:nvSpPr>
          <p:cNvPr id="89100" name="TextBox 13">
            <a:extLst>
              <a:ext uri="{FF2B5EF4-FFF2-40B4-BE49-F238E27FC236}">
                <a16:creationId xmlns:a16="http://schemas.microsoft.com/office/drawing/2014/main" id="{A7A218E2-433E-DC4F-8B2B-486A130689D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80951" y="5117458"/>
            <a:ext cx="123031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GB" altLang="en-US" dirty="0"/>
              <a:t>Pencil</a:t>
            </a:r>
          </a:p>
        </p:txBody>
      </p:sp>
      <p:pic>
        <p:nvPicPr>
          <p:cNvPr id="89101" name="rg_hi" descr="http://t0.gstatic.com/images?q=tbn:ANd9GcSqDZiX64FJQeip32xplXKor2WPe7thPQKfeDlfBims9xDG2JB7">
            <a:hlinkClick r:id="rId9"/>
            <a:extLst>
              <a:ext uri="{FF2B5EF4-FFF2-40B4-BE49-F238E27FC236}">
                <a16:creationId xmlns:a16="http://schemas.microsoft.com/office/drawing/2014/main" id="{AB33FEE1-B338-5D45-A5DD-D08FEED2A66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750" y="4854575"/>
            <a:ext cx="2143125" cy="942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9102" name="TextBox 16">
            <a:extLst>
              <a:ext uri="{FF2B5EF4-FFF2-40B4-BE49-F238E27FC236}">
                <a16:creationId xmlns:a16="http://schemas.microsoft.com/office/drawing/2014/main" id="{B331FD0C-C23F-2040-82D5-047D2549412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87625" y="4854575"/>
            <a:ext cx="2936875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GB" altLang="en-US" dirty="0"/>
              <a:t>Senior/junior hacksaw 32tpi</a:t>
            </a:r>
          </a:p>
        </p:txBody>
      </p:sp>
    </p:spTree>
    <p:extLst>
      <p:ext uri="{BB962C8B-B14F-4D97-AF65-F5344CB8AC3E}">
        <p14:creationId xmlns:p14="http://schemas.microsoft.com/office/powerpoint/2010/main" val="131174038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5" name="Title 1">
            <a:extLst>
              <a:ext uri="{FF2B5EF4-FFF2-40B4-BE49-F238E27FC236}">
                <a16:creationId xmlns:a16="http://schemas.microsoft.com/office/drawing/2014/main" id="{0E272F8D-6A70-9B45-8204-99F09337BA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7825" y="980728"/>
            <a:ext cx="8229600" cy="504056"/>
          </a:xfrm>
        </p:spPr>
        <p:txBody>
          <a:bodyPr/>
          <a:lstStyle/>
          <a:p>
            <a:r>
              <a:rPr lang="en-GB" altLang="en-US" dirty="0">
                <a:ea typeface="ＭＳ Ｐゴシック" panose="020B0600070205080204" pitchFamily="34" charset="-128"/>
                <a:cs typeface="Arial" panose="020B0604020202020204" pitchFamily="34" charset="0"/>
              </a:rPr>
              <a:t>Measuring and bending LCS tube – bends</a:t>
            </a:r>
          </a:p>
        </p:txBody>
      </p:sp>
      <p:sp>
        <p:nvSpPr>
          <p:cNvPr id="34819" name="Content Placeholder 2">
            <a:extLst>
              <a:ext uri="{FF2B5EF4-FFF2-40B4-BE49-F238E27FC236}">
                <a16:creationId xmlns:a16="http://schemas.microsoft.com/office/drawing/2014/main" id="{919C2ADB-1E5E-4F48-A879-920D38C4284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3527" y="1556792"/>
            <a:ext cx="8333897" cy="4883150"/>
          </a:xfrm>
        </p:spPr>
        <p:txBody>
          <a:bodyPr/>
          <a:lstStyle/>
          <a:p>
            <a:pPr marL="342900" indent="-342900" algn="ctr">
              <a:buFont typeface="Arial" panose="020B0604020202020204" pitchFamily="34" charset="0"/>
              <a:buChar char="•"/>
              <a:defRPr/>
            </a:pPr>
            <a:endParaRPr lang="en-US" b="1" dirty="0">
              <a:ea typeface="ＭＳ Ｐゴシック" charset="0"/>
              <a:cs typeface="Arial" charset="0"/>
            </a:endParaRP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  <a:defRPr/>
            </a:pPr>
            <a:r>
              <a:rPr lang="en-US" dirty="0">
                <a:ea typeface="ＭＳ Ｐゴシック" charset="0"/>
                <a:cs typeface="Arial" charset="0"/>
              </a:rPr>
              <a:t>90</a:t>
            </a:r>
            <a:r>
              <a:rPr lang="en-US" baseline="30000" dirty="0">
                <a:ea typeface="ＭＳ Ｐゴシック" charset="0"/>
                <a:cs typeface="Arial" charset="0"/>
              </a:rPr>
              <a:t>0</a:t>
            </a:r>
            <a:r>
              <a:rPr lang="en-US" dirty="0">
                <a:ea typeface="ＭＳ Ｐゴシック" charset="0"/>
                <a:cs typeface="Arial" charset="0"/>
              </a:rPr>
              <a:t>, 45</a:t>
            </a:r>
            <a:r>
              <a:rPr lang="en-US" baseline="30000" dirty="0">
                <a:ea typeface="ＭＳ Ｐゴシック" charset="0"/>
                <a:cs typeface="Arial" charset="0"/>
              </a:rPr>
              <a:t>0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  <a:defRPr/>
            </a:pPr>
            <a:r>
              <a:rPr lang="en-US" dirty="0">
                <a:ea typeface="ＭＳ Ｐゴシック" charset="0"/>
                <a:cs typeface="Arial" charset="0"/>
              </a:rPr>
              <a:t>Offset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  <a:defRPr/>
            </a:pPr>
            <a:r>
              <a:rPr lang="en-US" dirty="0">
                <a:ea typeface="ＭＳ Ｐゴシック" charset="0"/>
                <a:cs typeface="Arial" charset="0"/>
              </a:rPr>
              <a:t>Half pass over (kick over)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  <a:defRPr/>
            </a:pPr>
            <a:r>
              <a:rPr lang="en-US" dirty="0">
                <a:ea typeface="ＭＳ Ｐゴシック" charset="0"/>
                <a:cs typeface="Arial" charset="0"/>
              </a:rPr>
              <a:t>Nowadays, commercial LCS is commonly fabricated using fittings rather than bending.</a:t>
            </a:r>
          </a:p>
          <a:p>
            <a:pPr marL="342900" indent="-342900" algn="ctr">
              <a:buFont typeface="Arial" panose="020B0604020202020204" pitchFamily="34" charset="0"/>
              <a:buChar char="•"/>
              <a:defRPr/>
            </a:pPr>
            <a:endParaRPr lang="en-US" b="1" dirty="0">
              <a:solidFill>
                <a:srgbClr val="990033"/>
              </a:solidFill>
              <a:ea typeface="ＭＳ Ｐゴシック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2279030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1" name="Title 1">
            <a:extLst>
              <a:ext uri="{FF2B5EF4-FFF2-40B4-BE49-F238E27FC236}">
                <a16:creationId xmlns:a16="http://schemas.microsoft.com/office/drawing/2014/main" id="{79E41405-8F78-AC44-BFB2-33187C1C3C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6856" y="980728"/>
            <a:ext cx="8229600" cy="868362"/>
          </a:xfrm>
        </p:spPr>
        <p:txBody>
          <a:bodyPr/>
          <a:lstStyle/>
          <a:p>
            <a:r>
              <a:rPr lang="en-GB" altLang="en-US" dirty="0">
                <a:ea typeface="ＭＳ Ｐゴシック" panose="020B0600070205080204" pitchFamily="34" charset="-128"/>
                <a:cs typeface="Arial" panose="020B0604020202020204" pitchFamily="34" charset="0"/>
              </a:rPr>
              <a:t>Measuring and bending LCS tube</a:t>
            </a:r>
          </a:p>
        </p:txBody>
      </p:sp>
      <p:pic>
        <p:nvPicPr>
          <p:cNvPr id="107522" name="Picture 4">
            <a:extLst>
              <a:ext uri="{FF2B5EF4-FFF2-40B4-BE49-F238E27FC236}">
                <a16:creationId xmlns:a16="http://schemas.microsoft.com/office/drawing/2014/main" id="{979AD6E4-7245-1943-BD60-EE5DEFD6710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14562" y="1375568"/>
            <a:ext cx="4572000" cy="4357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81411D04-B808-1E4F-B002-8CCBB7FF5CB9}"/>
              </a:ext>
            </a:extLst>
          </p:cNvPr>
          <p:cNvCxnSpPr/>
          <p:nvPr/>
        </p:nvCxnSpPr>
        <p:spPr>
          <a:xfrm rot="10800000" flipV="1">
            <a:off x="4643438" y="1785938"/>
            <a:ext cx="2357437" cy="571500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C579BCF1-3E23-DD4C-8E43-A7CFF98F3D2D}"/>
              </a:ext>
            </a:extLst>
          </p:cNvPr>
          <p:cNvCxnSpPr/>
          <p:nvPr/>
        </p:nvCxnSpPr>
        <p:spPr>
          <a:xfrm rot="10800000" flipV="1">
            <a:off x="4857750" y="2571750"/>
            <a:ext cx="2071688" cy="1428750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756DBDE5-DDBE-6E45-ACB8-FD22AED021FC}"/>
              </a:ext>
            </a:extLst>
          </p:cNvPr>
          <p:cNvCxnSpPr/>
          <p:nvPr/>
        </p:nvCxnSpPr>
        <p:spPr>
          <a:xfrm rot="10800000" flipV="1">
            <a:off x="5429250" y="3857625"/>
            <a:ext cx="1571625" cy="357188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C54ACCBF-4AA2-3F4B-A25E-294A57BF2349}"/>
              </a:ext>
            </a:extLst>
          </p:cNvPr>
          <p:cNvCxnSpPr/>
          <p:nvPr/>
        </p:nvCxnSpPr>
        <p:spPr>
          <a:xfrm rot="10800000">
            <a:off x="4643438" y="4643438"/>
            <a:ext cx="2571750" cy="571500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17DE82D1-7463-BF48-9DAB-BDC349818DAD}"/>
              </a:ext>
            </a:extLst>
          </p:cNvPr>
          <p:cNvCxnSpPr/>
          <p:nvPr/>
        </p:nvCxnSpPr>
        <p:spPr>
          <a:xfrm rot="5400000" flipH="1" flipV="1">
            <a:off x="1607344" y="4750594"/>
            <a:ext cx="1143000" cy="642938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CC3612FB-AF67-FA44-A524-DEB469E143EC}"/>
              </a:ext>
            </a:extLst>
          </p:cNvPr>
          <p:cNvCxnSpPr/>
          <p:nvPr/>
        </p:nvCxnSpPr>
        <p:spPr>
          <a:xfrm flipV="1">
            <a:off x="1857375" y="5214938"/>
            <a:ext cx="3071813" cy="428625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D6624BD6-D511-4740-96EC-6B17906F409F}"/>
              </a:ext>
            </a:extLst>
          </p:cNvPr>
          <p:cNvCxnSpPr/>
          <p:nvPr/>
        </p:nvCxnSpPr>
        <p:spPr>
          <a:xfrm>
            <a:off x="1857375" y="4143375"/>
            <a:ext cx="1285875" cy="500063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D0C6C78B-299D-3945-A3D1-B8809398558D}"/>
              </a:ext>
            </a:extLst>
          </p:cNvPr>
          <p:cNvCxnSpPr/>
          <p:nvPr/>
        </p:nvCxnSpPr>
        <p:spPr>
          <a:xfrm rot="16200000" flipH="1">
            <a:off x="1857376" y="2714625"/>
            <a:ext cx="1714500" cy="1571625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7531" name="TextBox 32">
            <a:extLst>
              <a:ext uri="{FF2B5EF4-FFF2-40B4-BE49-F238E27FC236}">
                <a16:creationId xmlns:a16="http://schemas.microsoft.com/office/drawing/2014/main" id="{35D81C20-D9F8-7F45-825F-CE3094068DF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00875" y="1643063"/>
            <a:ext cx="157162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GB" altLang="en-US"/>
              <a:t>Pump handle</a:t>
            </a:r>
          </a:p>
        </p:txBody>
      </p:sp>
      <p:sp>
        <p:nvSpPr>
          <p:cNvPr id="107532" name="TextBox 33">
            <a:extLst>
              <a:ext uri="{FF2B5EF4-FFF2-40B4-BE49-F238E27FC236}">
                <a16:creationId xmlns:a16="http://schemas.microsoft.com/office/drawing/2014/main" id="{DDE77CC7-E8D2-B343-BB33-D8895774DD6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00875" y="2357438"/>
            <a:ext cx="157162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GB" altLang="en-US"/>
              <a:t>Air inlet</a:t>
            </a:r>
          </a:p>
        </p:txBody>
      </p:sp>
      <p:sp>
        <p:nvSpPr>
          <p:cNvPr id="107533" name="TextBox 34">
            <a:extLst>
              <a:ext uri="{FF2B5EF4-FFF2-40B4-BE49-F238E27FC236}">
                <a16:creationId xmlns:a16="http://schemas.microsoft.com/office/drawing/2014/main" id="{7B575B33-44FD-464C-9962-78A5F851AC2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72313" y="3643313"/>
            <a:ext cx="157162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GB" altLang="en-US"/>
              <a:t>Hydraulic cylinder</a:t>
            </a:r>
          </a:p>
        </p:txBody>
      </p:sp>
      <p:sp>
        <p:nvSpPr>
          <p:cNvPr id="107534" name="TextBox 35">
            <a:extLst>
              <a:ext uri="{FF2B5EF4-FFF2-40B4-BE49-F238E27FC236}">
                <a16:creationId xmlns:a16="http://schemas.microsoft.com/office/drawing/2014/main" id="{1EB682FC-0934-EC4D-A98D-C89B57A1266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286625" y="5143500"/>
            <a:ext cx="157162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GB" altLang="en-US"/>
              <a:t>Location lugs</a:t>
            </a:r>
          </a:p>
        </p:txBody>
      </p:sp>
      <p:sp>
        <p:nvSpPr>
          <p:cNvPr id="107535" name="TextBox 36">
            <a:extLst>
              <a:ext uri="{FF2B5EF4-FFF2-40B4-BE49-F238E27FC236}">
                <a16:creationId xmlns:a16="http://schemas.microsoft.com/office/drawing/2014/main" id="{E3A66F3D-46E1-E042-B13A-A3C1ADB6135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50778" y="5411645"/>
            <a:ext cx="100012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GB" altLang="en-US" dirty="0"/>
              <a:t>Stops</a:t>
            </a:r>
          </a:p>
        </p:txBody>
      </p:sp>
      <p:sp>
        <p:nvSpPr>
          <p:cNvPr id="107536" name="TextBox 37">
            <a:extLst>
              <a:ext uri="{FF2B5EF4-FFF2-40B4-BE49-F238E27FC236}">
                <a16:creationId xmlns:a16="http://schemas.microsoft.com/office/drawing/2014/main" id="{BE90577B-E505-574A-9DAB-FD7A605B2D9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1500" y="3929063"/>
            <a:ext cx="157162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GB" altLang="en-US" dirty="0"/>
              <a:t>Ram head</a:t>
            </a:r>
          </a:p>
        </p:txBody>
      </p:sp>
      <p:sp>
        <p:nvSpPr>
          <p:cNvPr id="107537" name="TextBox 38">
            <a:extLst>
              <a:ext uri="{FF2B5EF4-FFF2-40B4-BE49-F238E27FC236}">
                <a16:creationId xmlns:a16="http://schemas.microsoft.com/office/drawing/2014/main" id="{CA824A8A-82AC-9E42-8C2D-59B96F0BD1B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0063" y="2428875"/>
            <a:ext cx="157162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GB" altLang="en-US"/>
              <a:t>The frame</a:t>
            </a:r>
          </a:p>
        </p:txBody>
      </p:sp>
    </p:spTree>
    <p:extLst>
      <p:ext uri="{BB962C8B-B14F-4D97-AF65-F5344CB8AC3E}">
        <p14:creationId xmlns:p14="http://schemas.microsoft.com/office/powerpoint/2010/main" val="67769378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69" name="Title 1">
            <a:extLst>
              <a:ext uri="{FF2B5EF4-FFF2-40B4-BE49-F238E27FC236}">
                <a16:creationId xmlns:a16="http://schemas.microsoft.com/office/drawing/2014/main" id="{BA725CF4-B90B-9B4F-AD07-F80EF0B3B1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1272" y="980728"/>
            <a:ext cx="8229600" cy="868362"/>
          </a:xfrm>
        </p:spPr>
        <p:txBody>
          <a:bodyPr/>
          <a:lstStyle/>
          <a:p>
            <a:r>
              <a:rPr lang="en-GB" altLang="en-US" dirty="0">
                <a:ea typeface="ＭＳ Ｐゴシック" panose="020B0600070205080204" pitchFamily="34" charset="-128"/>
                <a:cs typeface="Arial" panose="020B0604020202020204" pitchFamily="34" charset="0"/>
              </a:rPr>
              <a:t>Measuring and bending LCS tube – </a:t>
            </a:r>
            <a:r>
              <a:rPr lang="en-US" altLang="en-US" dirty="0">
                <a:ea typeface="ＭＳ Ｐゴシック" panose="020B0600070205080204" pitchFamily="34" charset="-128"/>
                <a:cs typeface="Arial" panose="020B0604020202020204" pitchFamily="34" charset="0"/>
              </a:rPr>
              <a:t>golden rules</a:t>
            </a:r>
            <a:br>
              <a:rPr lang="en-US" altLang="en-US" dirty="0">
                <a:ea typeface="ＭＳ Ｐゴシック" panose="020B0600070205080204" pitchFamily="34" charset="-128"/>
                <a:cs typeface="Arial" panose="020B0604020202020204" pitchFamily="34" charset="0"/>
              </a:rPr>
            </a:br>
            <a:endParaRPr lang="en-GB" altLang="en-US" dirty="0"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  <p:sp>
        <p:nvSpPr>
          <p:cNvPr id="32771" name="Content Placeholder 2">
            <a:extLst>
              <a:ext uri="{FF2B5EF4-FFF2-40B4-BE49-F238E27FC236}">
                <a16:creationId xmlns:a16="http://schemas.microsoft.com/office/drawing/2014/main" id="{6C92BE36-AD26-4C4F-B0FD-1999C85316B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6856" y="1196752"/>
            <a:ext cx="8229600" cy="5223610"/>
          </a:xfrm>
        </p:spPr>
        <p:txBody>
          <a:bodyPr/>
          <a:lstStyle/>
          <a:p>
            <a:pPr marL="0" indent="0">
              <a:buFontTx/>
              <a:buNone/>
            </a:pPr>
            <a:endParaRPr lang="en-US" altLang="en-US" b="1" dirty="0">
              <a:ea typeface="ＭＳ Ｐゴシック" panose="020B0600070205080204" pitchFamily="34" charset="-128"/>
              <a:cs typeface="Arial" panose="020B0604020202020204" pitchFamily="34" charset="0"/>
            </a:endParaRPr>
          </a:p>
          <a:p>
            <a:pPr marL="0" indent="0"/>
            <a:r>
              <a:rPr lang="en-US" altLang="en-US" dirty="0">
                <a:ea typeface="ＭＳ Ｐゴシック" panose="020B0600070205080204" pitchFamily="34" charset="-128"/>
                <a:cs typeface="Arial" panose="020B0604020202020204" pitchFamily="34" charset="0"/>
              </a:rPr>
              <a:t>When bending LCS pipe it stretches in </a:t>
            </a:r>
            <a:r>
              <a:rPr lang="en-US" altLang="en-US" b="1" dirty="0">
                <a:ea typeface="ＭＳ Ｐゴシック" panose="020B0600070205080204" pitchFamily="34" charset="-128"/>
                <a:cs typeface="Arial" panose="020B0604020202020204" pitchFamily="34" charset="0"/>
              </a:rPr>
              <a:t>both</a:t>
            </a:r>
            <a:r>
              <a:rPr lang="en-US" altLang="en-US" dirty="0">
                <a:ea typeface="ＭＳ Ｐゴシック" panose="020B0600070205080204" pitchFamily="34" charset="-128"/>
                <a:cs typeface="Arial" panose="020B0604020202020204" pitchFamily="34" charset="0"/>
              </a:rPr>
              <a:t> directions. LCS pipe stretches by its nominal bore:</a:t>
            </a:r>
          </a:p>
          <a:p>
            <a:pPr marL="0" indent="0" algn="ctr"/>
            <a:r>
              <a:rPr lang="en-US" altLang="en-US" dirty="0">
                <a:ea typeface="ＭＳ Ｐゴシック" panose="020B0600070205080204" pitchFamily="34" charset="-128"/>
                <a:cs typeface="Arial" panose="020B0604020202020204" pitchFamily="34" charset="0"/>
              </a:rPr>
              <a:t>½” = 15mm   ¾” = 20mm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US" altLang="en-US" dirty="0">
                <a:ea typeface="ＭＳ Ｐゴシック" panose="020B0600070205080204" pitchFamily="34" charset="-128"/>
                <a:cs typeface="Arial" panose="020B0604020202020204" pitchFamily="34" charset="0"/>
              </a:rPr>
              <a:t>Level the hydraulic bender when doing multiple bends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US" altLang="en-US" dirty="0">
                <a:ea typeface="ＭＳ Ｐゴシック" panose="020B0600070205080204" pitchFamily="34" charset="-128"/>
                <a:cs typeface="Arial" panose="020B0604020202020204" pitchFamily="34" charset="0"/>
              </a:rPr>
              <a:t>Set stops in correct position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US" altLang="en-US" dirty="0">
                <a:ea typeface="ＭＳ Ｐゴシック" panose="020B0600070205080204" pitchFamily="34" charset="-128"/>
                <a:cs typeface="Arial" panose="020B0604020202020204" pitchFamily="34" charset="0"/>
              </a:rPr>
              <a:t>Use correct size on ram head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US" altLang="en-US" dirty="0">
                <a:ea typeface="ＭＳ Ｐゴシック" panose="020B0600070205080204" pitchFamily="34" charset="-128"/>
                <a:cs typeface="Arial" panose="020B0604020202020204" pitchFamily="34" charset="0"/>
              </a:rPr>
              <a:t>Allow for </a:t>
            </a:r>
            <a:r>
              <a:rPr lang="en-US" altLang="en-US" dirty="0" err="1">
                <a:ea typeface="ＭＳ Ｐゴシック" panose="020B0600070205080204" pitchFamily="34" charset="-128"/>
                <a:cs typeface="Arial" panose="020B0604020202020204" pitchFamily="34" charset="0"/>
              </a:rPr>
              <a:t>springback</a:t>
            </a:r>
            <a:r>
              <a:rPr lang="en-US" altLang="en-US" dirty="0">
                <a:ea typeface="ＭＳ Ｐゴシック" panose="020B0600070205080204" pitchFamily="34" charset="-128"/>
                <a:cs typeface="Arial" panose="020B0604020202020204" pitchFamily="34" charset="0"/>
              </a:rPr>
              <a:t> after pulling a bend – one full pump</a:t>
            </a:r>
          </a:p>
          <a:p>
            <a:pPr marL="0" indent="0">
              <a:buFontTx/>
              <a:buNone/>
            </a:pPr>
            <a:endParaRPr lang="en-US" altLang="en-US" dirty="0">
              <a:ea typeface="ＭＳ Ｐゴシック" panose="020B0600070205080204" pitchFamily="34" charset="-128"/>
              <a:cs typeface="Arial" panose="020B0604020202020204" pitchFamily="34" charset="0"/>
            </a:endParaRPr>
          </a:p>
          <a:p>
            <a:pPr marL="0" indent="0">
              <a:buFontTx/>
              <a:buNone/>
            </a:pPr>
            <a:endParaRPr lang="en-US" altLang="en-US" dirty="0"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AB81773-991D-3043-A460-17FC0A3C5C86}"/>
              </a:ext>
            </a:extLst>
          </p:cNvPr>
          <p:cNvSpPr txBox="1"/>
          <p:nvPr/>
        </p:nvSpPr>
        <p:spPr>
          <a:xfrm>
            <a:off x="2699792" y="5477162"/>
            <a:ext cx="4464496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dirty="0"/>
              <a:t>Take a look at the process </a:t>
            </a:r>
            <a:r>
              <a:rPr lang="en-US" dirty="0">
                <a:hlinkClick r:id="rId3"/>
              </a:rPr>
              <a:t>here</a:t>
            </a:r>
            <a:r>
              <a:rPr lang="en-U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381734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1617" name="Picture 2" descr="http://t1.gstatic.com/images?q=tbn:ANd9GcRmyEX0EnUpCJDgmwX9uXKBfDgzERWsYVvZroFgfVI7ZJsfcih8Nw">
            <a:extLst>
              <a:ext uri="{FF2B5EF4-FFF2-40B4-BE49-F238E27FC236}">
                <a16:creationId xmlns:a16="http://schemas.microsoft.com/office/drawing/2014/main" id="{F90775D6-6014-EC4F-8181-6D21880586B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93151" y="3885983"/>
            <a:ext cx="1493857" cy="1015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1618" name="Title 1">
            <a:extLst>
              <a:ext uri="{FF2B5EF4-FFF2-40B4-BE49-F238E27FC236}">
                <a16:creationId xmlns:a16="http://schemas.microsoft.com/office/drawing/2014/main" id="{C29FCCE8-1D6E-6140-A845-32EAC57BE2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980728"/>
            <a:ext cx="8229600" cy="868362"/>
          </a:xfrm>
        </p:spPr>
        <p:txBody>
          <a:bodyPr/>
          <a:lstStyle/>
          <a:p>
            <a:r>
              <a:rPr lang="en-GB" altLang="en-US" dirty="0">
                <a:ea typeface="ＭＳ Ｐゴシック" panose="020B0600070205080204" pitchFamily="34" charset="-128"/>
                <a:cs typeface="Arial" panose="020B0604020202020204" pitchFamily="34" charset="0"/>
              </a:rPr>
              <a:t>Measuring and bending LCS tube – tools</a:t>
            </a:r>
          </a:p>
        </p:txBody>
      </p:sp>
      <p:pic>
        <p:nvPicPr>
          <p:cNvPr id="111620" name="rg_hi" descr="http://t3.gstatic.com/images?q=tbn:ANd9GcRLER90BMNF6zhyz2NYVM-sJuW8PaX_o5dE18XVXpvS72s2w6C8">
            <a:hlinkClick r:id="rId4"/>
            <a:extLst>
              <a:ext uri="{FF2B5EF4-FFF2-40B4-BE49-F238E27FC236}">
                <a16:creationId xmlns:a16="http://schemas.microsoft.com/office/drawing/2014/main" id="{F8D85E9A-10BF-4C4A-989A-598DF2F3745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8595" y="4066887"/>
            <a:ext cx="1416608" cy="8853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1621" name="rg_hi" descr="http://t0.gstatic.com/images?q=tbn:ANd9GcSqDZiX64FJQeip32xplXKor2WPe7thPQKfeDlfBims9xDG2JB7">
            <a:hlinkClick r:id="rId6"/>
            <a:extLst>
              <a:ext uri="{FF2B5EF4-FFF2-40B4-BE49-F238E27FC236}">
                <a16:creationId xmlns:a16="http://schemas.microsoft.com/office/drawing/2014/main" id="{67C86512-BB60-5F4D-801A-5A29D5C1272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9733" y="4976815"/>
            <a:ext cx="1804630" cy="79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1622" name="il_fi" descr="http://www.toolstation.com/images/library/stock/webbig/20876.jpg">
            <a:extLst>
              <a:ext uri="{FF2B5EF4-FFF2-40B4-BE49-F238E27FC236}">
                <a16:creationId xmlns:a16="http://schemas.microsoft.com/office/drawing/2014/main" id="{0D0784F4-BF66-CE44-8971-44F272F8A58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15125" y="1544776"/>
            <a:ext cx="1385267" cy="1015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1623" name="Picture 2" descr="http://ecx.images-amazon.com/images/I/41%2B0v84Bk9L._SL500_AA300_.jpg">
            <a:extLst>
              <a:ext uri="{FF2B5EF4-FFF2-40B4-BE49-F238E27FC236}">
                <a16:creationId xmlns:a16="http://schemas.microsoft.com/office/drawing/2014/main" id="{0D269430-DA22-6549-B019-99E3AE68F39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15125" y="2439908"/>
            <a:ext cx="1322605" cy="13226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1624" name="Picture 2" descr="http://t3.gstatic.com/images?q=tbn:ANd9GcTB9cxRxH-N2096cZBDYgMOFRxysaaU833qjM_LwkhOOrz7k3Ed">
            <a:extLst>
              <a:ext uri="{FF2B5EF4-FFF2-40B4-BE49-F238E27FC236}">
                <a16:creationId xmlns:a16="http://schemas.microsoft.com/office/drawing/2014/main" id="{FDE4ACF6-6072-2F49-92FD-F78E1453594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19807" y="5117571"/>
            <a:ext cx="1217340" cy="8352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1625" name="Picture 9">
            <a:extLst>
              <a:ext uri="{FF2B5EF4-FFF2-40B4-BE49-F238E27FC236}">
                <a16:creationId xmlns:a16="http://schemas.microsoft.com/office/drawing/2014/main" id="{01923044-385A-EF49-847E-689154B13F5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6395" y="1495783"/>
            <a:ext cx="1689100" cy="13763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1626" name="il_fi" descr="http://www.rapidtoolsdirect.co.uk/images/uploaded/FAISL250.jpg">
            <a:extLst>
              <a:ext uri="{FF2B5EF4-FFF2-40B4-BE49-F238E27FC236}">
                <a16:creationId xmlns:a16="http://schemas.microsoft.com/office/drawing/2014/main" id="{726B07E9-C6EA-9F4F-A016-FDCD963F62B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6363" y="3003867"/>
            <a:ext cx="1343484" cy="8853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1627" name="TextBox 12">
            <a:extLst>
              <a:ext uri="{FF2B5EF4-FFF2-40B4-BE49-F238E27FC236}">
                <a16:creationId xmlns:a16="http://schemas.microsoft.com/office/drawing/2014/main" id="{8C30A148-EFEF-CA40-9F70-6ED9E249C81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00313" y="2000250"/>
            <a:ext cx="200025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GB" altLang="en-US" dirty="0"/>
              <a:t>Hydraulic bender</a:t>
            </a:r>
          </a:p>
        </p:txBody>
      </p:sp>
      <p:sp>
        <p:nvSpPr>
          <p:cNvPr id="111628" name="TextBox 13">
            <a:extLst>
              <a:ext uri="{FF2B5EF4-FFF2-40B4-BE49-F238E27FC236}">
                <a16:creationId xmlns:a16="http://schemas.microsoft.com/office/drawing/2014/main" id="{E9EFCA2D-D48F-134C-87BE-0EAFEF85232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98148" y="3177958"/>
            <a:ext cx="128587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GB" altLang="en-US" dirty="0"/>
              <a:t>Boat level</a:t>
            </a:r>
          </a:p>
        </p:txBody>
      </p:sp>
      <p:sp>
        <p:nvSpPr>
          <p:cNvPr id="111629" name="TextBox 14">
            <a:extLst>
              <a:ext uri="{FF2B5EF4-FFF2-40B4-BE49-F238E27FC236}">
                <a16:creationId xmlns:a16="http://schemas.microsoft.com/office/drawing/2014/main" id="{5F607826-FAF2-7F44-A4BF-DE799F93DE5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94037" y="4206875"/>
            <a:ext cx="1785938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GB" altLang="en-US" dirty="0"/>
              <a:t>Combination square</a:t>
            </a:r>
          </a:p>
        </p:txBody>
      </p:sp>
      <p:sp>
        <p:nvSpPr>
          <p:cNvPr id="111630" name="TextBox 15">
            <a:extLst>
              <a:ext uri="{FF2B5EF4-FFF2-40B4-BE49-F238E27FC236}">
                <a16:creationId xmlns:a16="http://schemas.microsoft.com/office/drawing/2014/main" id="{EB5632DD-AB6D-684D-92D5-67B1DB50482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97933" y="5063692"/>
            <a:ext cx="200025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GB" altLang="en-US" dirty="0"/>
              <a:t>Senior hack saw 24tpi  </a:t>
            </a:r>
          </a:p>
        </p:txBody>
      </p:sp>
      <p:sp>
        <p:nvSpPr>
          <p:cNvPr id="111631" name="TextBox 16">
            <a:extLst>
              <a:ext uri="{FF2B5EF4-FFF2-40B4-BE49-F238E27FC236}">
                <a16:creationId xmlns:a16="http://schemas.microsoft.com/office/drawing/2014/main" id="{9940C1D3-226C-724E-920B-C8AA527299D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93469" y="1720851"/>
            <a:ext cx="200025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GB" altLang="en-US" dirty="0"/>
              <a:t>Engineer’s square</a:t>
            </a:r>
          </a:p>
        </p:txBody>
      </p:sp>
      <p:sp>
        <p:nvSpPr>
          <p:cNvPr id="111632" name="TextBox 17">
            <a:extLst>
              <a:ext uri="{FF2B5EF4-FFF2-40B4-BE49-F238E27FC236}">
                <a16:creationId xmlns:a16="http://schemas.microsoft.com/office/drawing/2014/main" id="{3A8F61CA-82A6-7D4F-AB22-2F485483502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00625" y="3087471"/>
            <a:ext cx="128587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GB" altLang="en-US"/>
              <a:t>Steel rule</a:t>
            </a:r>
          </a:p>
        </p:txBody>
      </p:sp>
      <p:sp>
        <p:nvSpPr>
          <p:cNvPr id="111633" name="TextBox 18">
            <a:extLst>
              <a:ext uri="{FF2B5EF4-FFF2-40B4-BE49-F238E27FC236}">
                <a16:creationId xmlns:a16="http://schemas.microsoft.com/office/drawing/2014/main" id="{8DECBBB7-C778-9047-B7C2-3D5208FFCF5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50593" y="4066887"/>
            <a:ext cx="1785938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GB" altLang="en-US" dirty="0"/>
              <a:t>Frame square</a:t>
            </a:r>
          </a:p>
        </p:txBody>
      </p:sp>
      <p:sp>
        <p:nvSpPr>
          <p:cNvPr id="111634" name="TextBox 19">
            <a:extLst>
              <a:ext uri="{FF2B5EF4-FFF2-40B4-BE49-F238E27FC236}">
                <a16:creationId xmlns:a16="http://schemas.microsoft.com/office/drawing/2014/main" id="{F77C8343-9BCF-0541-928D-F0E27918FA7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83980" y="5212630"/>
            <a:ext cx="928687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GB" altLang="en-US" dirty="0"/>
              <a:t>Pencil</a:t>
            </a:r>
          </a:p>
        </p:txBody>
      </p:sp>
    </p:spTree>
    <p:extLst>
      <p:ext uri="{BB962C8B-B14F-4D97-AF65-F5344CB8AC3E}">
        <p14:creationId xmlns:p14="http://schemas.microsoft.com/office/powerpoint/2010/main" val="372634039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marL="0" indent="0" algn="ctr" eaLnBrk="1" hangingPunct="1">
              <a:lnSpc>
                <a:spcPct val="100000"/>
              </a:lnSpc>
            </a:pPr>
            <a:endParaRPr sz="6000" dirty="0">
              <a:solidFill>
                <a:srgbClr val="E30613"/>
              </a:solidFill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>
              <a:lnSpc>
                <a:spcPct val="100000"/>
              </a:lnSpc>
            </a:pPr>
            <a:r>
              <a:rPr sz="6000" dirty="0">
                <a:solidFill>
                  <a:srgbClr val="0077E3"/>
                </a:solidFill>
                <a:ea typeface="ＭＳ Ｐゴシック" pitchFamily="-105" charset="-128"/>
                <a:cs typeface="ＭＳ Ｐゴシック" pitchFamily="-105" charset="-128"/>
              </a:rPr>
              <a:t>Any questions?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ea typeface="ＭＳ Ｐゴシック" pitchFamily="-105" charset="-128"/>
                <a:cs typeface="ＭＳ Ｐゴシック" pitchFamily="-105" charset="-128"/>
              </a:rPr>
              <a:t>This session:</a:t>
            </a:r>
          </a:p>
        </p:txBody>
      </p:sp>
      <p:sp>
        <p:nvSpPr>
          <p:cNvPr id="3075" name="Content Placeholder 2"/>
          <p:cNvSpPr>
            <a:spLocks noGrp="1"/>
          </p:cNvSpPr>
          <p:nvPr>
            <p:ph sz="quarter" idx="10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marL="0" indent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dirty="0">
                <a:ea typeface="ＭＳ Ｐゴシック" pitchFamily="-105" charset="-128"/>
                <a:cs typeface="ＭＳ Ｐゴシック" pitchFamily="-105" charset="-128"/>
              </a:rPr>
              <a:t>In this session we will learn about other methods available to bend metallic pipe:</a:t>
            </a:r>
          </a:p>
          <a:p>
            <a:pPr marL="0" indent="0">
              <a:lnSpc>
                <a:spcPts val="1200"/>
              </a:lnSpc>
              <a:spcBef>
                <a:spcPts val="600"/>
              </a:spcBef>
              <a:spcAft>
                <a:spcPts val="600"/>
              </a:spcAft>
            </a:pPr>
            <a:endParaRPr lang="en-US" dirty="0">
              <a:ea typeface="ＭＳ Ｐゴシック" pitchFamily="-105" charset="-128"/>
              <a:cs typeface="ＭＳ Ｐゴシック" pitchFamily="-105" charset="-128"/>
            </a:endParaRPr>
          </a:p>
          <a:p>
            <a:pPr lvl="0">
              <a:spcBef>
                <a:spcPts val="400"/>
              </a:spcBef>
              <a:spcAft>
                <a:spcPts val="400"/>
              </a:spcAft>
            </a:pPr>
            <a:r>
              <a:rPr lang="en-GB" sz="1800" dirty="0"/>
              <a:t>2.1 </a:t>
            </a:r>
            <a:r>
              <a:rPr lang="en-US" sz="1800" dirty="0"/>
              <a:t>–</a:t>
            </a:r>
            <a:r>
              <a:rPr lang="en-GB" sz="1800" dirty="0"/>
              <a:t> The work in the BSE occupations trade area</a:t>
            </a:r>
          </a:p>
          <a:p>
            <a:pPr lvl="0">
              <a:spcBef>
                <a:spcPts val="400"/>
              </a:spcBef>
              <a:spcAft>
                <a:spcPts val="400"/>
              </a:spcAft>
            </a:pPr>
            <a:r>
              <a:rPr lang="en-US" sz="1800" dirty="0"/>
              <a:t>2.2 – How to select and safely use hand tools and power tools</a:t>
            </a:r>
            <a:endParaRPr lang="en-GB" sz="1800" dirty="0"/>
          </a:p>
          <a:p>
            <a:pPr lvl="0">
              <a:spcBef>
                <a:spcPts val="400"/>
              </a:spcBef>
              <a:spcAft>
                <a:spcPts val="400"/>
              </a:spcAft>
            </a:pPr>
            <a:r>
              <a:rPr lang="en-US" sz="1800" dirty="0"/>
              <a:t>2.6 – Common fixing </a:t>
            </a:r>
            <a:r>
              <a:rPr lang="en-GB" sz="1800" dirty="0"/>
              <a:t>devices</a:t>
            </a:r>
            <a:r>
              <a:rPr lang="en-GB" sz="1800" b="1" dirty="0"/>
              <a:t> </a:t>
            </a:r>
            <a:r>
              <a:rPr lang="en-US" sz="1800" dirty="0"/>
              <a:t>for pipework </a:t>
            </a:r>
            <a:endParaRPr lang="en-GB" sz="1800" dirty="0"/>
          </a:p>
          <a:p>
            <a:pPr lvl="0">
              <a:spcBef>
                <a:spcPts val="400"/>
              </a:spcBef>
              <a:spcAft>
                <a:spcPts val="400"/>
              </a:spcAft>
            </a:pPr>
            <a:r>
              <a:rPr lang="en-GB" sz="1800" dirty="0"/>
              <a:t>3.1 – How to measure and mark out for fixings to pipework and plumbing and heating components</a:t>
            </a:r>
          </a:p>
          <a:p>
            <a:pPr lvl="0">
              <a:spcBef>
                <a:spcPts val="400"/>
              </a:spcBef>
              <a:spcAft>
                <a:spcPts val="400"/>
              </a:spcAft>
            </a:pPr>
            <a:r>
              <a:rPr lang="en-GB" sz="1800" dirty="0"/>
              <a:t>3.2 </a:t>
            </a:r>
            <a:r>
              <a:rPr lang="en-US" sz="1800" dirty="0"/>
              <a:t>–</a:t>
            </a:r>
            <a:r>
              <a:rPr lang="en-GB" sz="1800" dirty="0"/>
              <a:t> The sources of information for carrying out preparatory work </a:t>
            </a:r>
          </a:p>
          <a:p>
            <a:pPr lvl="0">
              <a:spcBef>
                <a:spcPts val="400"/>
              </a:spcBef>
              <a:spcAft>
                <a:spcPts val="400"/>
              </a:spcAft>
            </a:pPr>
            <a:r>
              <a:rPr lang="en-US" sz="1800" dirty="0"/>
              <a:t>3.4 – The </a:t>
            </a:r>
            <a:r>
              <a:rPr lang="en-GB" sz="1800" dirty="0"/>
              <a:t>methods </a:t>
            </a:r>
            <a:r>
              <a:rPr lang="en-US" sz="1800" dirty="0"/>
              <a:t>for the </a:t>
            </a:r>
            <a:r>
              <a:rPr lang="en-GB" sz="1800" dirty="0"/>
              <a:t>bending of</a:t>
            </a:r>
            <a:r>
              <a:rPr lang="en-GB" sz="1800" b="1" dirty="0"/>
              <a:t> </a:t>
            </a:r>
            <a:r>
              <a:rPr lang="en-GB" sz="1800" dirty="0"/>
              <a:t>pipework used in BSE</a:t>
            </a:r>
          </a:p>
          <a:p>
            <a:pPr lvl="0">
              <a:spcBef>
                <a:spcPts val="400"/>
              </a:spcBef>
              <a:spcAft>
                <a:spcPts val="400"/>
              </a:spcAft>
            </a:pPr>
            <a:r>
              <a:rPr lang="en-GB" sz="1800" dirty="0"/>
              <a:t>3.5 </a:t>
            </a:r>
            <a:r>
              <a:rPr lang="en-US" sz="1800" dirty="0"/>
              <a:t>–</a:t>
            </a:r>
            <a:r>
              <a:rPr lang="en-GB" sz="1800" dirty="0"/>
              <a:t> The requirements for the installation of pipework </a:t>
            </a:r>
          </a:p>
          <a:p>
            <a:pPr lvl="0"/>
            <a:endParaRPr lang="en-GB" dirty="0"/>
          </a:p>
          <a:p>
            <a:pPr marL="0" indent="0">
              <a:lnSpc>
                <a:spcPts val="1200"/>
              </a:lnSpc>
              <a:spcBef>
                <a:spcPts val="600"/>
              </a:spcBef>
              <a:spcAft>
                <a:spcPts val="600"/>
              </a:spcAft>
            </a:pPr>
            <a:endParaRPr lang="en-US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>
              <a:lnSpc>
                <a:spcPts val="1200"/>
              </a:lnSpc>
              <a:spcBef>
                <a:spcPts val="600"/>
              </a:spcBef>
              <a:spcAft>
                <a:spcPts val="600"/>
              </a:spcAft>
            </a:pPr>
            <a:endParaRPr lang="en-US" sz="1000" dirty="0">
              <a:ea typeface="ＭＳ Ｐゴシック" pitchFamily="-105" charset="-128"/>
              <a:cs typeface="ＭＳ Ｐゴシック" pitchFamily="-105" charset="-128"/>
            </a:endParaRPr>
          </a:p>
          <a:p>
            <a:pPr marL="285750" indent="-285750">
              <a:lnSpc>
                <a:spcPts val="12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dirty="0">
              <a:ea typeface="ＭＳ Ｐゴシック" pitchFamily="-105" charset="-128"/>
              <a:cs typeface="ＭＳ Ｐゴシック" pitchFamily="-105" charset="-128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3" name="Title 1">
            <a:extLst>
              <a:ext uri="{FF2B5EF4-FFF2-40B4-BE49-F238E27FC236}">
                <a16:creationId xmlns:a16="http://schemas.microsoft.com/office/drawing/2014/main" id="{8CB69826-9F51-F546-9346-66B25A1C6C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1007" y="980728"/>
            <a:ext cx="8229600" cy="434181"/>
          </a:xfrm>
        </p:spPr>
        <p:txBody>
          <a:bodyPr/>
          <a:lstStyle/>
          <a:p>
            <a:r>
              <a:rPr lang="en-GB" altLang="en-US" dirty="0">
                <a:ea typeface="ＭＳ Ｐゴシック" panose="020B0600070205080204" pitchFamily="34" charset="-128"/>
                <a:cs typeface="Arial" panose="020B0604020202020204" pitchFamily="34" charset="0"/>
              </a:rPr>
              <a:t>Bending copper tube</a:t>
            </a:r>
          </a:p>
        </p:txBody>
      </p:sp>
      <p:sp>
        <p:nvSpPr>
          <p:cNvPr id="6147" name="Content Placeholder 2">
            <a:extLst>
              <a:ext uri="{FF2B5EF4-FFF2-40B4-BE49-F238E27FC236}">
                <a16:creationId xmlns:a16="http://schemas.microsoft.com/office/drawing/2014/main" id="{DD554011-9B0D-3849-B620-BBAE942AAAA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4242" y="1498178"/>
            <a:ext cx="8550245" cy="4883150"/>
          </a:xfrm>
        </p:spPr>
        <p:txBody>
          <a:bodyPr/>
          <a:lstStyle/>
          <a:p>
            <a:pPr>
              <a:buFontTx/>
              <a:buNone/>
              <a:defRPr/>
            </a:pPr>
            <a:r>
              <a:rPr lang="en-GB" dirty="0">
                <a:cs typeface="+mn-cs"/>
              </a:rPr>
              <a:t>Soft coils (R220 Table Y) and half-hard (R250 Table X) copper tube can be bent by using:</a:t>
            </a:r>
          </a:p>
          <a:p>
            <a:pPr>
              <a:spcBef>
                <a:spcPts val="400"/>
              </a:spcBef>
              <a:spcAft>
                <a:spcPts val="400"/>
              </a:spcAft>
              <a:buFontTx/>
              <a:buNone/>
              <a:defRPr/>
            </a:pPr>
            <a:endParaRPr lang="en-GB" dirty="0">
              <a:cs typeface="+mn-cs"/>
            </a:endParaRPr>
          </a:p>
          <a:p>
            <a:pPr marL="0" lvl="2" indent="-342900">
              <a:spcBef>
                <a:spcPts val="0"/>
              </a:spcBef>
              <a:buClr>
                <a:srgbClr val="0077E3"/>
              </a:buClr>
              <a:buFont typeface="Arial" panose="020B0604020202020204" pitchFamily="34" charset="0"/>
              <a:buChar char="•"/>
              <a:defRPr/>
            </a:pPr>
            <a:r>
              <a:rPr lang="en-GB" sz="2000" dirty="0"/>
              <a:t>Bending springs (internal or external)</a:t>
            </a:r>
          </a:p>
          <a:p>
            <a:pPr marL="0" lvl="2" indent="-342900">
              <a:spcBef>
                <a:spcPts val="0"/>
              </a:spcBef>
              <a:buClr>
                <a:srgbClr val="0077E3"/>
              </a:buClr>
              <a:buFont typeface="Arial" panose="020B0604020202020204" pitchFamily="34" charset="0"/>
              <a:buChar char="•"/>
              <a:defRPr/>
            </a:pPr>
            <a:r>
              <a:rPr lang="en-GB" sz="2000" dirty="0"/>
              <a:t>Hand bender (micro and small bore)</a:t>
            </a:r>
          </a:p>
          <a:p>
            <a:pPr marL="0" lvl="2" indent="-342900">
              <a:spcBef>
                <a:spcPts val="0"/>
              </a:spcBef>
              <a:buClr>
                <a:srgbClr val="0077E3"/>
              </a:buClr>
              <a:buFont typeface="Arial" panose="020B0604020202020204" pitchFamily="34" charset="0"/>
              <a:buChar char="•"/>
              <a:defRPr/>
            </a:pPr>
            <a:r>
              <a:rPr lang="en-GB" sz="2000" dirty="0"/>
              <a:t>Machine floor-standing bender (max 42mm)</a:t>
            </a:r>
          </a:p>
          <a:p>
            <a:pPr marL="0" indent="0">
              <a:spcBef>
                <a:spcPct val="50000"/>
              </a:spcBef>
              <a:buFontTx/>
              <a:buNone/>
              <a:defRPr/>
            </a:pPr>
            <a:r>
              <a:rPr lang="en-GB" dirty="0">
                <a:solidFill>
                  <a:srgbClr val="FF0000"/>
                </a:solidFill>
                <a:cs typeface="+mn-cs"/>
              </a:rPr>
              <a:t>Can you think of any advantages to bending pipe rather than using a fitting?</a:t>
            </a:r>
          </a:p>
          <a:p>
            <a:pPr marL="0" indent="0">
              <a:spcBef>
                <a:spcPts val="600"/>
              </a:spcBef>
              <a:spcAft>
                <a:spcPts val="400"/>
              </a:spcAft>
              <a:buFontTx/>
              <a:buNone/>
              <a:defRPr/>
            </a:pPr>
            <a:endParaRPr lang="en-GB" dirty="0">
              <a:cs typeface="+mn-cs"/>
            </a:endParaRPr>
          </a:p>
          <a:p>
            <a:pPr marL="342900" lvl="2" indent="-342900">
              <a:spcBef>
                <a:spcPts val="0"/>
              </a:spcBef>
              <a:buClr>
                <a:srgbClr val="0077E3"/>
              </a:buClr>
              <a:buFont typeface="Arial" panose="020B0604020202020204" pitchFamily="34" charset="0"/>
              <a:buChar char="•"/>
              <a:defRPr/>
            </a:pPr>
            <a:r>
              <a:rPr lang="en-GB" sz="2000" dirty="0"/>
              <a:t>Less frictional resistance</a:t>
            </a:r>
          </a:p>
          <a:p>
            <a:pPr marL="342900" lvl="2" indent="-342900">
              <a:spcBef>
                <a:spcPts val="0"/>
              </a:spcBef>
              <a:buClr>
                <a:srgbClr val="0077E3"/>
              </a:buClr>
              <a:buFont typeface="Arial" panose="020B0604020202020204" pitchFamily="34" charset="0"/>
              <a:buChar char="•"/>
              <a:defRPr/>
            </a:pPr>
            <a:r>
              <a:rPr lang="en-GB" sz="2000" dirty="0"/>
              <a:t>Costs less</a:t>
            </a:r>
          </a:p>
          <a:p>
            <a:pPr marL="342900" lvl="2" indent="-342900">
              <a:spcBef>
                <a:spcPts val="0"/>
              </a:spcBef>
              <a:buClr>
                <a:srgbClr val="0077E3"/>
              </a:buClr>
              <a:buFont typeface="Arial" panose="020B0604020202020204" pitchFamily="34" charset="0"/>
              <a:buChar char="•"/>
              <a:defRPr/>
            </a:pPr>
            <a:r>
              <a:rPr lang="en-GB" sz="2000" dirty="0"/>
              <a:t>Sections can be prefabricated in one go</a:t>
            </a:r>
          </a:p>
          <a:p>
            <a:pPr lvl="2" indent="0">
              <a:spcBef>
                <a:spcPts val="0"/>
              </a:spcBef>
              <a:defRPr/>
            </a:pPr>
            <a:endParaRPr lang="en-GB" sz="20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95250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14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614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614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7" name="Title 1">
            <a:extLst>
              <a:ext uri="{FF2B5EF4-FFF2-40B4-BE49-F238E27FC236}">
                <a16:creationId xmlns:a16="http://schemas.microsoft.com/office/drawing/2014/main" id="{63137933-BA33-D443-9B3F-89FFB710BC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6856" y="980728"/>
            <a:ext cx="8229600" cy="432048"/>
          </a:xfrm>
        </p:spPr>
        <p:txBody>
          <a:bodyPr/>
          <a:lstStyle/>
          <a:p>
            <a:r>
              <a:rPr lang="en-GB" altLang="en-US" dirty="0">
                <a:ea typeface="ＭＳ Ｐゴシック" panose="020B0600070205080204" pitchFamily="34" charset="-128"/>
                <a:cs typeface="Arial" panose="020B0604020202020204" pitchFamily="34" charset="0"/>
              </a:rPr>
              <a:t>Bending copper tube – bends</a:t>
            </a:r>
          </a:p>
        </p:txBody>
      </p:sp>
      <p:sp>
        <p:nvSpPr>
          <p:cNvPr id="23555" name="Content Placeholder 2">
            <a:extLst>
              <a:ext uri="{FF2B5EF4-FFF2-40B4-BE49-F238E27FC236}">
                <a16:creationId xmlns:a16="http://schemas.microsoft.com/office/drawing/2014/main" id="{5A88889D-6BEA-A74A-AE22-5D41DE0B2A1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0619" y="1557462"/>
            <a:ext cx="8229600" cy="3383706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  <a:defRPr/>
            </a:pPr>
            <a:endParaRPr lang="en-US" b="1" dirty="0">
              <a:ea typeface="ＭＳ Ｐゴシック" charset="0"/>
              <a:cs typeface="Arial" charset="0"/>
            </a:endParaRP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  <a:defRPr/>
            </a:pPr>
            <a:r>
              <a:rPr lang="en-US" dirty="0">
                <a:ea typeface="ＭＳ Ｐゴシック" charset="0"/>
                <a:cs typeface="Arial" charset="0"/>
              </a:rPr>
              <a:t>90</a:t>
            </a:r>
            <a:r>
              <a:rPr lang="en-US" baseline="30000" dirty="0">
                <a:ea typeface="ＭＳ Ｐゴシック" charset="0"/>
                <a:cs typeface="Arial" charset="0"/>
              </a:rPr>
              <a:t>0</a:t>
            </a:r>
            <a:r>
              <a:rPr lang="en-US" dirty="0">
                <a:ea typeface="ＭＳ Ｐゴシック" charset="0"/>
                <a:cs typeface="Arial" charset="0"/>
              </a:rPr>
              <a:t>, 45</a:t>
            </a:r>
            <a:r>
              <a:rPr lang="en-US" baseline="30000" dirty="0">
                <a:ea typeface="ＭＳ Ｐゴシック" charset="0"/>
                <a:cs typeface="Arial" charset="0"/>
              </a:rPr>
              <a:t>0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  <a:defRPr/>
            </a:pPr>
            <a:r>
              <a:rPr lang="en-US" dirty="0">
                <a:ea typeface="ＭＳ Ｐゴシック" charset="0"/>
                <a:cs typeface="Arial" charset="0"/>
              </a:rPr>
              <a:t>Offset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  <a:defRPr/>
            </a:pPr>
            <a:r>
              <a:rPr lang="en-US" dirty="0">
                <a:ea typeface="ＭＳ Ｐゴシック" charset="0"/>
                <a:cs typeface="Arial" charset="0"/>
              </a:rPr>
              <a:t>Back to back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  <a:defRPr/>
            </a:pPr>
            <a:r>
              <a:rPr lang="en-US" dirty="0">
                <a:ea typeface="ＭＳ Ｐゴシック" charset="0"/>
                <a:cs typeface="Arial" charset="0"/>
              </a:rPr>
              <a:t>Half pass over (kick over)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  <a:defRPr/>
            </a:pPr>
            <a:r>
              <a:rPr lang="en-US" dirty="0">
                <a:ea typeface="ＭＳ Ｐゴシック" charset="0"/>
                <a:cs typeface="Arial" charset="0"/>
              </a:rPr>
              <a:t>Full pass over</a:t>
            </a:r>
          </a:p>
          <a:p>
            <a:pPr marL="457200" indent="-457200">
              <a:buFont typeface="Arial" panose="020B0604020202020204" pitchFamily="34" charset="0"/>
              <a:buChar char="•"/>
              <a:defRPr/>
            </a:pPr>
            <a:endParaRPr lang="en-US" b="1" baseline="30000" dirty="0">
              <a:solidFill>
                <a:srgbClr val="990033"/>
              </a:solidFill>
              <a:ea typeface="ＭＳ Ｐゴシック" charset="0"/>
              <a:cs typeface="Arial" charset="0"/>
            </a:endParaRP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endParaRPr lang="en-US" dirty="0">
              <a:ea typeface="ＭＳ Ｐゴシック" charset="0"/>
              <a:cs typeface="Arial" charset="0"/>
            </a:endParaRP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endParaRPr lang="en-US" dirty="0">
              <a:ea typeface="ＭＳ Ｐゴシック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062284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1" name="Title 1">
            <a:extLst>
              <a:ext uri="{FF2B5EF4-FFF2-40B4-BE49-F238E27FC236}">
                <a16:creationId xmlns:a16="http://schemas.microsoft.com/office/drawing/2014/main" id="{7F3038D3-3273-9B48-9E2D-E9A8D48483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6856" y="980728"/>
            <a:ext cx="8229600" cy="868362"/>
          </a:xfrm>
        </p:spPr>
        <p:txBody>
          <a:bodyPr/>
          <a:lstStyle/>
          <a:p>
            <a:r>
              <a:rPr lang="en-GB" altLang="en-US" dirty="0">
                <a:ea typeface="ＭＳ Ｐゴシック" panose="020B0600070205080204" pitchFamily="34" charset="-128"/>
                <a:cs typeface="Arial" panose="020B0604020202020204" pitchFamily="34" charset="0"/>
              </a:rPr>
              <a:t>Bending copper tube – spring bending</a:t>
            </a:r>
          </a:p>
        </p:txBody>
      </p:sp>
      <p:sp>
        <p:nvSpPr>
          <p:cNvPr id="6147" name="Content Placeholder 2">
            <a:extLst>
              <a:ext uri="{FF2B5EF4-FFF2-40B4-BE49-F238E27FC236}">
                <a16:creationId xmlns:a16="http://schemas.microsoft.com/office/drawing/2014/main" id="{C4D5D3F9-077F-E342-99A3-2E027153D21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3193" y="1812182"/>
            <a:ext cx="8229600" cy="1129680"/>
          </a:xfrm>
        </p:spPr>
        <p:txBody>
          <a:bodyPr/>
          <a:lstStyle/>
          <a:p>
            <a:pPr marL="0" indent="0">
              <a:buFontTx/>
              <a:buNone/>
              <a:defRPr/>
            </a:pPr>
            <a:r>
              <a:rPr lang="en-GB" dirty="0">
                <a:cs typeface="+mn-cs"/>
              </a:rPr>
              <a:t>Internal and external bending springs are not used much today. They are occasionally used by plumbers when trying to bend an existing piece of pipe without creasing it.</a:t>
            </a:r>
          </a:p>
        </p:txBody>
      </p:sp>
      <p:pic>
        <p:nvPicPr>
          <p:cNvPr id="76803" name="Picture 2" descr="2">
            <a:extLst>
              <a:ext uri="{FF2B5EF4-FFF2-40B4-BE49-F238E27FC236}">
                <a16:creationId xmlns:a16="http://schemas.microsoft.com/office/drawing/2014/main" id="{5803D32F-3718-9142-A53C-72A7A3D2B29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3608" y="3176166"/>
            <a:ext cx="1709738" cy="1709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6804" name="Picture 2" descr="http://begassafe.com/wp-content/uploads/2010/11/Bending-spring-Ext.jpg">
            <a:extLst>
              <a:ext uri="{FF2B5EF4-FFF2-40B4-BE49-F238E27FC236}">
                <a16:creationId xmlns:a16="http://schemas.microsoft.com/office/drawing/2014/main" id="{589D9136-7A5B-A64F-BDC2-7BEA7F1A960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58271" y="4171528"/>
            <a:ext cx="3200400" cy="71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6805" name="Picture 4" descr="http://begassafe.com/wp-content/uploads/2010/11/Bending-spring-Int.jpg">
            <a:extLst>
              <a:ext uri="{FF2B5EF4-FFF2-40B4-BE49-F238E27FC236}">
                <a16:creationId xmlns:a16="http://schemas.microsoft.com/office/drawing/2014/main" id="{6B3EA6F0-268C-2D47-B519-0C071DD19BA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00377" y="3013820"/>
            <a:ext cx="3257550" cy="66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94B628FE-6583-0841-927D-DB3E4A38AF1D}"/>
              </a:ext>
            </a:extLst>
          </p:cNvPr>
          <p:cNvSpPr txBox="1"/>
          <p:nvPr/>
        </p:nvSpPr>
        <p:spPr>
          <a:xfrm>
            <a:off x="4355976" y="2813765"/>
            <a:ext cx="313474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Internal spring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44268DA-2B95-8143-A207-B3CD7D690F44}"/>
              </a:ext>
            </a:extLst>
          </p:cNvPr>
          <p:cNvSpPr txBox="1"/>
          <p:nvPr/>
        </p:nvSpPr>
        <p:spPr>
          <a:xfrm>
            <a:off x="4355975" y="3771418"/>
            <a:ext cx="313474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External spring</a:t>
            </a:r>
          </a:p>
        </p:txBody>
      </p:sp>
    </p:spTree>
    <p:extLst>
      <p:ext uri="{BB962C8B-B14F-4D97-AF65-F5344CB8AC3E}">
        <p14:creationId xmlns:p14="http://schemas.microsoft.com/office/powerpoint/2010/main" val="398169814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49" name="Title 1">
            <a:extLst>
              <a:ext uri="{FF2B5EF4-FFF2-40B4-BE49-F238E27FC236}">
                <a16:creationId xmlns:a16="http://schemas.microsoft.com/office/drawing/2014/main" id="{C20556DB-B4EA-0B49-915B-20E8D0E534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9564" y="980728"/>
            <a:ext cx="8229600" cy="868362"/>
          </a:xfrm>
        </p:spPr>
        <p:txBody>
          <a:bodyPr/>
          <a:lstStyle/>
          <a:p>
            <a:r>
              <a:rPr lang="en-GB" altLang="en-US" dirty="0">
                <a:ea typeface="ＭＳ Ｐゴシック" panose="020B0600070205080204" pitchFamily="34" charset="-128"/>
                <a:cs typeface="Arial" panose="020B0604020202020204" pitchFamily="34" charset="0"/>
              </a:rPr>
              <a:t>Bending copper tube – spring bending</a:t>
            </a:r>
          </a:p>
        </p:txBody>
      </p:sp>
      <p:sp>
        <p:nvSpPr>
          <p:cNvPr id="6147" name="Content Placeholder 2">
            <a:extLst>
              <a:ext uri="{FF2B5EF4-FFF2-40B4-BE49-F238E27FC236}">
                <a16:creationId xmlns:a16="http://schemas.microsoft.com/office/drawing/2014/main" id="{7492E286-DCBB-0A48-973A-F548DC739AC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772816"/>
            <a:ext cx="8229600" cy="1334715"/>
          </a:xfrm>
        </p:spPr>
        <p:txBody>
          <a:bodyPr/>
          <a:lstStyle/>
          <a:p>
            <a:pPr marL="0" indent="0">
              <a:spcBef>
                <a:spcPct val="50000"/>
              </a:spcBef>
              <a:buFontTx/>
              <a:buNone/>
              <a:defRPr/>
            </a:pPr>
            <a:r>
              <a:rPr lang="en-GB" dirty="0">
                <a:cs typeface="+mn-cs"/>
              </a:rPr>
              <a:t>The spring is tightened by twisting a bar through the end of the spring.</a:t>
            </a:r>
          </a:p>
          <a:p>
            <a:pPr marL="0" indent="0">
              <a:spcBef>
                <a:spcPct val="50000"/>
              </a:spcBef>
              <a:buFontTx/>
              <a:buNone/>
              <a:defRPr/>
            </a:pPr>
            <a:r>
              <a:rPr lang="en-GB" dirty="0">
                <a:cs typeface="+mn-cs"/>
              </a:rPr>
              <a:t>The spring bend is normally over-pulled and then eased back to 90</a:t>
            </a:r>
            <a:r>
              <a:rPr lang="en-GB" baseline="30000" dirty="0">
                <a:cs typeface="+mn-cs"/>
              </a:rPr>
              <a:t>0</a:t>
            </a:r>
            <a:r>
              <a:rPr lang="en-GB" dirty="0">
                <a:cs typeface="+mn-cs"/>
              </a:rPr>
              <a:t> to make spring withdrawal easier.</a:t>
            </a:r>
          </a:p>
          <a:p>
            <a:pPr marL="0" indent="0">
              <a:buFontTx/>
              <a:buNone/>
              <a:defRPr/>
            </a:pPr>
            <a:endParaRPr lang="en-US" dirty="0">
              <a:cs typeface="Arial" charset="0"/>
            </a:endParaRPr>
          </a:p>
        </p:txBody>
      </p:sp>
      <p:pic>
        <p:nvPicPr>
          <p:cNvPr id="3" name="Picture 2" descr="Diagram&#10;&#10;Description automatically generated">
            <a:extLst>
              <a:ext uri="{FF2B5EF4-FFF2-40B4-BE49-F238E27FC236}">
                <a16:creationId xmlns:a16="http://schemas.microsoft.com/office/drawing/2014/main" id="{76713734-9441-4773-995E-E90176BF04FD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907704" y="3262521"/>
            <a:ext cx="4733544" cy="2580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039368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7" name="Title 1">
            <a:extLst>
              <a:ext uri="{FF2B5EF4-FFF2-40B4-BE49-F238E27FC236}">
                <a16:creationId xmlns:a16="http://schemas.microsoft.com/office/drawing/2014/main" id="{7596C54F-CB3D-B040-BABD-2A5FA1FF8C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8625" y="980728"/>
            <a:ext cx="8229600" cy="868362"/>
          </a:xfrm>
        </p:spPr>
        <p:txBody>
          <a:bodyPr/>
          <a:lstStyle/>
          <a:p>
            <a:r>
              <a:rPr lang="en-GB" altLang="en-US" dirty="0">
                <a:ea typeface="ＭＳ Ｐゴシック" panose="020B0600070205080204" pitchFamily="34" charset="-128"/>
                <a:cs typeface="Arial" panose="020B0604020202020204" pitchFamily="34" charset="0"/>
              </a:rPr>
              <a:t>Bending copper tube</a:t>
            </a:r>
          </a:p>
        </p:txBody>
      </p:sp>
      <p:pic>
        <p:nvPicPr>
          <p:cNvPr id="5" name="Picture 4" descr="Diagram&#10;&#10;Description automatically generated">
            <a:extLst>
              <a:ext uri="{FF2B5EF4-FFF2-40B4-BE49-F238E27FC236}">
                <a16:creationId xmlns:a16="http://schemas.microsoft.com/office/drawing/2014/main" id="{B43DFC6F-6A19-49B4-AFBA-A11A7A0F586E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403648" y="2204864"/>
            <a:ext cx="4536504" cy="2672141"/>
          </a:xfrm>
          <a:prstGeom prst="rect">
            <a:avLst/>
          </a:prstGeom>
        </p:spPr>
      </p:pic>
      <p:sp>
        <p:nvSpPr>
          <p:cNvPr id="80898" name="Content Placeholder 2">
            <a:extLst>
              <a:ext uri="{FF2B5EF4-FFF2-40B4-BE49-F238E27FC236}">
                <a16:creationId xmlns:a16="http://schemas.microsoft.com/office/drawing/2014/main" id="{25302957-7997-9844-ADDB-38D8878DB2B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5775" y="1628800"/>
            <a:ext cx="8229600" cy="4883150"/>
          </a:xfrm>
        </p:spPr>
        <p:txBody>
          <a:bodyPr/>
          <a:lstStyle/>
          <a:p>
            <a:pPr marL="0" indent="0">
              <a:spcBef>
                <a:spcPct val="50000"/>
              </a:spcBef>
              <a:buFontTx/>
              <a:buNone/>
            </a:pPr>
            <a:r>
              <a:rPr lang="en-GB" altLang="en-US" dirty="0">
                <a:ea typeface="ＭＳ Ｐゴシック" panose="020B0600070205080204" pitchFamily="34" charset="-128"/>
                <a:cs typeface="Arial" panose="020B0604020202020204" pitchFamily="34" charset="0"/>
              </a:rPr>
              <a:t>All bends appear to gain material on one side and compress material on the other side.</a:t>
            </a:r>
          </a:p>
          <a:p>
            <a:pPr marL="0" indent="0">
              <a:spcBef>
                <a:spcPct val="50000"/>
              </a:spcBef>
              <a:buFontTx/>
              <a:buNone/>
            </a:pPr>
            <a:endParaRPr lang="en-GB" altLang="en-US" dirty="0">
              <a:ea typeface="ＭＳ Ｐゴシック" panose="020B0600070205080204" pitchFamily="34" charset="-128"/>
              <a:cs typeface="Arial" panose="020B0604020202020204" pitchFamily="34" charset="0"/>
            </a:endParaRPr>
          </a:p>
          <a:p>
            <a:pPr marL="0" indent="0">
              <a:spcBef>
                <a:spcPct val="50000"/>
              </a:spcBef>
              <a:buFontTx/>
              <a:buNone/>
            </a:pPr>
            <a:endParaRPr lang="en-GB" altLang="en-US" dirty="0">
              <a:ea typeface="ＭＳ Ｐゴシック" panose="020B0600070205080204" pitchFamily="34" charset="-128"/>
              <a:cs typeface="Arial" panose="020B0604020202020204" pitchFamily="34" charset="0"/>
            </a:endParaRPr>
          </a:p>
          <a:p>
            <a:pPr marL="0" indent="0">
              <a:spcBef>
                <a:spcPct val="50000"/>
              </a:spcBef>
              <a:buFontTx/>
              <a:buNone/>
            </a:pPr>
            <a:endParaRPr lang="en-GB" altLang="en-US" dirty="0">
              <a:ea typeface="ＭＳ Ｐゴシック" panose="020B0600070205080204" pitchFamily="34" charset="-128"/>
              <a:cs typeface="Arial" panose="020B0604020202020204" pitchFamily="34" charset="0"/>
            </a:endParaRPr>
          </a:p>
          <a:p>
            <a:pPr marL="0" indent="0">
              <a:spcBef>
                <a:spcPct val="50000"/>
              </a:spcBef>
              <a:buFontTx/>
              <a:buNone/>
            </a:pPr>
            <a:endParaRPr lang="en-GB" altLang="en-US" dirty="0">
              <a:ea typeface="ＭＳ Ｐゴシック" panose="020B0600070205080204" pitchFamily="34" charset="-128"/>
              <a:cs typeface="Arial" panose="020B0604020202020204" pitchFamily="34" charset="0"/>
            </a:endParaRPr>
          </a:p>
          <a:p>
            <a:pPr marL="0" indent="0">
              <a:spcBef>
                <a:spcPct val="50000"/>
              </a:spcBef>
              <a:buFontTx/>
              <a:buNone/>
            </a:pPr>
            <a:r>
              <a:rPr lang="en-GB" altLang="en-US" dirty="0">
                <a:ea typeface="ＭＳ Ｐゴシック" panose="020B0600070205080204" pitchFamily="34" charset="-128"/>
                <a:cs typeface="Arial" panose="020B0604020202020204" pitchFamily="34" charset="0"/>
              </a:rPr>
              <a:t>It is possible to accurately work out the length of pipe to be bent in relation to fixed points, by finding out the length of pipe the bend actually occupies.</a:t>
            </a:r>
          </a:p>
        </p:txBody>
      </p:sp>
    </p:spTree>
    <p:extLst>
      <p:ext uri="{BB962C8B-B14F-4D97-AF65-F5344CB8AC3E}">
        <p14:creationId xmlns:p14="http://schemas.microsoft.com/office/powerpoint/2010/main" val="373594409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EA0578-3B23-1640-B9F6-D835FF55AF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980728"/>
            <a:ext cx="8218488" cy="382588"/>
          </a:xfrm>
        </p:spPr>
        <p:txBody>
          <a:bodyPr/>
          <a:lstStyle/>
          <a:p>
            <a:r>
              <a:rPr lang="en-GB" altLang="en-US" dirty="0">
                <a:ea typeface="ＭＳ Ｐゴシック" panose="020B0600070205080204" pitchFamily="34" charset="-128"/>
                <a:cs typeface="Arial" panose="020B0604020202020204" pitchFamily="34" charset="0"/>
              </a:rPr>
              <a:t>Bending copper tube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89A3483-1686-2240-9A93-D2C5552686C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ct val="50000"/>
              </a:spcBef>
            </a:pPr>
            <a:r>
              <a:rPr lang="en-GB" altLang="en-US" dirty="0">
                <a:ea typeface="ＭＳ Ｐゴシック" panose="020B0600070205080204" pitchFamily="34" charset="-128"/>
                <a:cs typeface="Arial" panose="020B0604020202020204" pitchFamily="34" charset="0"/>
              </a:rPr>
              <a:t>The radius centre line is normally four times the diameter of the pipe (4D).</a:t>
            </a:r>
          </a:p>
          <a:p>
            <a:pPr algn="ctr"/>
            <a:r>
              <a:rPr lang="en-GB" altLang="en-US" b="1" u="sng" dirty="0">
                <a:ea typeface="ＭＳ Ｐゴシック" panose="020B0600070205080204" pitchFamily="34" charset="-128"/>
                <a:cs typeface="Arial" panose="020B0604020202020204" pitchFamily="34" charset="0"/>
              </a:rPr>
              <a:t>Radius x 2 x 3.14</a:t>
            </a:r>
            <a:endParaRPr lang="en-GB" altLang="en-US" b="1" dirty="0">
              <a:ea typeface="ＭＳ Ｐゴシック" panose="020B0600070205080204" pitchFamily="34" charset="-128"/>
              <a:cs typeface="Arial" panose="020B0604020202020204" pitchFamily="34" charset="0"/>
            </a:endParaRPr>
          </a:p>
          <a:p>
            <a:pPr algn="ctr">
              <a:spcBef>
                <a:spcPts val="400"/>
              </a:spcBef>
              <a:spcAft>
                <a:spcPts val="400"/>
              </a:spcAft>
            </a:pPr>
            <a:r>
              <a:rPr lang="en-GB" altLang="en-US" b="1" dirty="0">
                <a:ea typeface="ＭＳ Ｐゴシック" panose="020B0600070205080204" pitchFamily="34" charset="-128"/>
                <a:cs typeface="Arial" panose="020B0604020202020204" pitchFamily="34" charset="0"/>
              </a:rPr>
              <a:t>4</a:t>
            </a:r>
            <a:endParaRPr lang="en-US" altLang="en-US" b="1" dirty="0">
              <a:ea typeface="ＭＳ Ｐゴシック" panose="020B0600070205080204" pitchFamily="34" charset="-128"/>
              <a:cs typeface="Arial" panose="020B0604020202020204" pitchFamily="34" charset="0"/>
            </a:endParaRPr>
          </a:p>
          <a:p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BC60AD8-7809-A644-B34D-316E62158A97}"/>
              </a:ext>
            </a:extLst>
          </p:cNvPr>
          <p:cNvSpPr txBox="1"/>
          <p:nvPr/>
        </p:nvSpPr>
        <p:spPr>
          <a:xfrm>
            <a:off x="251520" y="3441194"/>
            <a:ext cx="8496944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Can someone explain what the ‘radius’ is and what a ‘diameter’ is?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EBC3EBF-98A9-7947-90C5-82D4B25ABFCD}"/>
              </a:ext>
            </a:extLst>
          </p:cNvPr>
          <p:cNvSpPr txBox="1"/>
          <p:nvPr/>
        </p:nvSpPr>
        <p:spPr>
          <a:xfrm>
            <a:off x="251520" y="4161274"/>
            <a:ext cx="8496944" cy="70788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dirty="0"/>
              <a:t>The radius of a circle or a bend is from the </a:t>
            </a:r>
            <a:r>
              <a:rPr lang="en-US" dirty="0" err="1"/>
              <a:t>centre</a:t>
            </a:r>
            <a:r>
              <a:rPr lang="en-US" dirty="0"/>
              <a:t> to the edge … or half of the diameter, which is from edge to edge! </a:t>
            </a:r>
          </a:p>
        </p:txBody>
      </p:sp>
    </p:spTree>
    <p:extLst>
      <p:ext uri="{BB962C8B-B14F-4D97-AF65-F5344CB8AC3E}">
        <p14:creationId xmlns:p14="http://schemas.microsoft.com/office/powerpoint/2010/main" val="8096302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945" name="Picture 2">
            <a:extLst>
              <a:ext uri="{FF2B5EF4-FFF2-40B4-BE49-F238E27FC236}">
                <a16:creationId xmlns:a16="http://schemas.microsoft.com/office/drawing/2014/main" id="{CBC863F9-5CAB-BA47-A891-FC7C1033544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19199" y="1858169"/>
            <a:ext cx="2066925" cy="199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2946" name="Title 1">
            <a:extLst>
              <a:ext uri="{FF2B5EF4-FFF2-40B4-BE49-F238E27FC236}">
                <a16:creationId xmlns:a16="http://schemas.microsoft.com/office/drawing/2014/main" id="{FD314F9F-7EB8-8746-87E3-124D848D20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980728"/>
            <a:ext cx="8229600" cy="868362"/>
          </a:xfrm>
        </p:spPr>
        <p:txBody>
          <a:bodyPr/>
          <a:lstStyle/>
          <a:p>
            <a:r>
              <a:rPr lang="en-GB" altLang="en-US" dirty="0">
                <a:ea typeface="ＭＳ Ｐゴシック" panose="020B0600070205080204" pitchFamily="34" charset="-128"/>
                <a:cs typeface="Arial" panose="020B0604020202020204" pitchFamily="34" charset="0"/>
              </a:rPr>
              <a:t>Bending copper tube – example</a:t>
            </a:r>
          </a:p>
        </p:txBody>
      </p:sp>
      <p:sp>
        <p:nvSpPr>
          <p:cNvPr id="82947" name="Content Placeholder 2">
            <a:extLst>
              <a:ext uri="{FF2B5EF4-FFF2-40B4-BE49-F238E27FC236}">
                <a16:creationId xmlns:a16="http://schemas.microsoft.com/office/drawing/2014/main" id="{480096B5-9CE0-E448-8ECC-094157065F5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8240" y="1572419"/>
            <a:ext cx="8229600" cy="4094164"/>
          </a:xfrm>
        </p:spPr>
        <p:txBody>
          <a:bodyPr/>
          <a:lstStyle/>
          <a:p>
            <a:pPr marL="0" indent="0">
              <a:buFontTx/>
              <a:buNone/>
            </a:pPr>
            <a:endParaRPr lang="en-US" altLang="en-US" sz="2000" dirty="0">
              <a:ea typeface="ＭＳ Ｐゴシック" panose="020B0600070205080204" pitchFamily="34" charset="-128"/>
              <a:cs typeface="Arial" panose="020B0604020202020204" pitchFamily="34" charset="0"/>
            </a:endParaRPr>
          </a:p>
          <a:p>
            <a:pPr marL="0" indent="0">
              <a:buFontTx/>
              <a:buNone/>
            </a:pPr>
            <a:endParaRPr lang="en-US" altLang="en-US" sz="2000" b="1" dirty="0">
              <a:solidFill>
                <a:srgbClr val="990033"/>
              </a:solidFill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2F8A49E-6644-6043-A570-36684EB4171E}"/>
              </a:ext>
            </a:extLst>
          </p:cNvPr>
          <p:cNvSpPr/>
          <p:nvPr/>
        </p:nvSpPr>
        <p:spPr>
          <a:xfrm>
            <a:off x="3308638" y="1858169"/>
            <a:ext cx="3286125" cy="357188"/>
          </a:xfrm>
          <a:prstGeom prst="rect">
            <a:avLst/>
          </a:prstGeom>
          <a:solidFill>
            <a:srgbClr val="CC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3FCDB4A-F0E5-DF48-948C-EED3D3F508A5}"/>
              </a:ext>
            </a:extLst>
          </p:cNvPr>
          <p:cNvSpPr/>
          <p:nvPr/>
        </p:nvSpPr>
        <p:spPr>
          <a:xfrm rot="5400000">
            <a:off x="597983" y="4491832"/>
            <a:ext cx="1643063" cy="357187"/>
          </a:xfrm>
          <a:prstGeom prst="rect">
            <a:avLst/>
          </a:prstGeom>
          <a:solidFill>
            <a:srgbClr val="CC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dirty="0"/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81F6A47C-1E8A-DE45-B131-FDC6E6A9EF8F}"/>
              </a:ext>
            </a:extLst>
          </p:cNvPr>
          <p:cNvCxnSpPr/>
          <p:nvPr/>
        </p:nvCxnSpPr>
        <p:spPr>
          <a:xfrm rot="10800000">
            <a:off x="2067791" y="2709070"/>
            <a:ext cx="1285875" cy="1143000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1C25AC38-C2C8-8442-839D-851D9E1AD7E9}"/>
              </a:ext>
            </a:extLst>
          </p:cNvPr>
          <p:cNvCxnSpPr/>
          <p:nvPr/>
        </p:nvCxnSpPr>
        <p:spPr>
          <a:xfrm rot="5400000">
            <a:off x="3094325" y="2399506"/>
            <a:ext cx="428625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4D3B742C-A0DD-D345-816D-9D42C09E3C9A}"/>
              </a:ext>
            </a:extLst>
          </p:cNvPr>
          <p:cNvCxnSpPr/>
          <p:nvPr/>
        </p:nvCxnSpPr>
        <p:spPr>
          <a:xfrm rot="5400000">
            <a:off x="6380450" y="2363790"/>
            <a:ext cx="428625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F0A74DFC-E773-0F49-92D3-748A53A01DF9}"/>
              </a:ext>
            </a:extLst>
          </p:cNvPr>
          <p:cNvCxnSpPr/>
          <p:nvPr/>
        </p:nvCxnSpPr>
        <p:spPr>
          <a:xfrm>
            <a:off x="1571625" y="3867078"/>
            <a:ext cx="428625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560A205A-F6FF-594F-83FD-91646EE33128}"/>
              </a:ext>
            </a:extLst>
          </p:cNvPr>
          <p:cNvCxnSpPr/>
          <p:nvPr/>
        </p:nvCxnSpPr>
        <p:spPr>
          <a:xfrm>
            <a:off x="1571625" y="5510141"/>
            <a:ext cx="428625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E1A5F21A-2069-284E-BBDF-61B885AD22A4}"/>
              </a:ext>
            </a:extLst>
          </p:cNvPr>
          <p:cNvCxnSpPr/>
          <p:nvPr/>
        </p:nvCxnSpPr>
        <p:spPr>
          <a:xfrm>
            <a:off x="3318282" y="2392363"/>
            <a:ext cx="3214688" cy="1587"/>
          </a:xfrm>
          <a:prstGeom prst="straightConnector1">
            <a:avLst/>
          </a:prstGeom>
          <a:ln w="15875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434C3A3B-95B8-4140-9E50-FC51227D7389}"/>
              </a:ext>
            </a:extLst>
          </p:cNvPr>
          <p:cNvCxnSpPr/>
          <p:nvPr/>
        </p:nvCxnSpPr>
        <p:spPr>
          <a:xfrm rot="5400000">
            <a:off x="963612" y="4687816"/>
            <a:ext cx="1643062" cy="1587"/>
          </a:xfrm>
          <a:prstGeom prst="straightConnector1">
            <a:avLst/>
          </a:prstGeom>
          <a:ln w="15875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957" name="TextBox 22">
            <a:extLst>
              <a:ext uri="{FF2B5EF4-FFF2-40B4-BE49-F238E27FC236}">
                <a16:creationId xmlns:a16="http://schemas.microsoft.com/office/drawing/2014/main" id="{7D02EDC8-F615-3747-9F03-2A8872ECD6E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89509" y="2477219"/>
            <a:ext cx="1214438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GB" altLang="en-US" dirty="0"/>
              <a:t>300mm</a:t>
            </a:r>
          </a:p>
        </p:txBody>
      </p:sp>
      <p:sp>
        <p:nvSpPr>
          <p:cNvPr id="82958" name="TextBox 23">
            <a:extLst>
              <a:ext uri="{FF2B5EF4-FFF2-40B4-BE49-F238E27FC236}">
                <a16:creationId xmlns:a16="http://schemas.microsoft.com/office/drawing/2014/main" id="{FFAF1557-7E08-EC40-8529-42C673C7D96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49832" y="4437063"/>
            <a:ext cx="11430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GB" altLang="en-US" dirty="0"/>
              <a:t>150mm</a:t>
            </a:r>
          </a:p>
        </p:txBody>
      </p:sp>
      <p:sp>
        <p:nvSpPr>
          <p:cNvPr id="82959" name="TextBox 24">
            <a:extLst>
              <a:ext uri="{FF2B5EF4-FFF2-40B4-BE49-F238E27FC236}">
                <a16:creationId xmlns:a16="http://schemas.microsoft.com/office/drawing/2014/main" id="{57DA0340-CD47-A647-9339-66A1E22A136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86125" y="3929063"/>
            <a:ext cx="1071563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GB" altLang="en-US" dirty="0"/>
              <a:t>Radius 60mm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9403B0C4-EA4F-9848-AA00-69CE202F2EB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02521" y="3205957"/>
            <a:ext cx="4178300" cy="2862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GB" altLang="en-US" dirty="0"/>
              <a:t>Work out the overall length of pipe.</a:t>
            </a:r>
          </a:p>
          <a:p>
            <a:pPr eaLnBrk="1" hangingPunct="1"/>
            <a:endParaRPr lang="en-GB" altLang="en-US" dirty="0"/>
          </a:p>
          <a:p>
            <a:pPr algn="ctr" eaLnBrk="1" hangingPunct="1"/>
            <a:r>
              <a:rPr lang="en-GB" altLang="en-US" b="1" u="sng" dirty="0"/>
              <a:t>Radius x 2 x 3.14</a:t>
            </a:r>
          </a:p>
          <a:p>
            <a:pPr algn="ctr" eaLnBrk="1" hangingPunct="1"/>
            <a:r>
              <a:rPr lang="en-GB" altLang="en-US" b="1" dirty="0"/>
              <a:t>4</a:t>
            </a:r>
          </a:p>
          <a:p>
            <a:pPr eaLnBrk="1" hangingPunct="1"/>
            <a:endParaRPr lang="en-GB" altLang="en-US" b="1" dirty="0"/>
          </a:p>
          <a:p>
            <a:pPr algn="ctr" eaLnBrk="1" hangingPunct="1"/>
            <a:r>
              <a:rPr lang="en-GB" altLang="en-US" b="1" u="sng" dirty="0"/>
              <a:t>60 x 2 x 3.14</a:t>
            </a:r>
          </a:p>
          <a:p>
            <a:pPr algn="ctr" eaLnBrk="1" hangingPunct="1"/>
            <a:r>
              <a:rPr lang="en-GB" altLang="en-US" b="1" dirty="0"/>
              <a:t>4</a:t>
            </a:r>
          </a:p>
          <a:p>
            <a:pPr algn="ctr" eaLnBrk="1" hangingPunct="1"/>
            <a:r>
              <a:rPr lang="en-GB" altLang="en-US" b="1" dirty="0"/>
              <a:t>= 94.2mm</a:t>
            </a:r>
          </a:p>
          <a:p>
            <a:pPr algn="ctr" eaLnBrk="1" hangingPunct="1"/>
            <a:r>
              <a:rPr lang="en-GB" altLang="en-US" b="1" dirty="0"/>
              <a:t>94 + 300 + 150 = 544mm</a:t>
            </a:r>
          </a:p>
        </p:txBody>
      </p:sp>
    </p:spTree>
    <p:extLst>
      <p:ext uri="{BB962C8B-B14F-4D97-AF65-F5344CB8AC3E}">
        <p14:creationId xmlns:p14="http://schemas.microsoft.com/office/powerpoint/2010/main" val="22094538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2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2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2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2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2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</p:tagLst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F0F53B212927044AA6183A8C6980CAA" ma:contentTypeVersion="6" ma:contentTypeDescription="Create a new document." ma:contentTypeScope="" ma:versionID="6d8fd973004ed86d7ba9f8e7a1daa516">
  <xsd:schema xmlns:xsd="http://www.w3.org/2001/XMLSchema" xmlns:xs="http://www.w3.org/2001/XMLSchema" xmlns:p="http://schemas.microsoft.com/office/2006/metadata/properties" xmlns:ns2="1c5831b9-66da-4f16-a409-834213ecdb8e" xmlns:ns3="7d91badd-8922-4db1-9652-4fbca8a6b7df" targetNamespace="http://schemas.microsoft.com/office/2006/metadata/properties" ma:root="true" ma:fieldsID="c87b6c94211ad6040e8d5e3341244e41" ns2:_="" ns3:_="">
    <xsd:import namespace="1c5831b9-66da-4f16-a409-834213ecdb8e"/>
    <xsd:import namespace="7d91badd-8922-4db1-9652-4fbca8a6b7d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c5831b9-66da-4f16-a409-834213ecdb8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d91badd-8922-4db1-9652-4fbca8a6b7df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A5CCB350-B76C-41FC-AE69-633CA55F79C0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51036693-0DAE-48A3-A42A-8F3FD82F9C7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4980B000-6044-4A60-BEFB-4CCD130D49D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c5831b9-66da-4f16-a409-834213ecdb8e"/>
    <ds:schemaRef ds:uri="7d91badd-8922-4db1-9652-4fbca8a6b7d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12499</TotalTime>
  <Words>732</Words>
  <Application>Microsoft Office PowerPoint</Application>
  <PresentationFormat>On-screen Show (4:3)</PresentationFormat>
  <Paragraphs>123</Paragraphs>
  <Slides>17</Slides>
  <Notes>14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1" baseType="lpstr">
      <vt:lpstr>Arial</vt:lpstr>
      <vt:lpstr>Lucida Grande</vt:lpstr>
      <vt:lpstr>Times New Roman</vt:lpstr>
      <vt:lpstr>Default Design</vt:lpstr>
      <vt:lpstr>PowerPoint 6: Bending metallic pipe</vt:lpstr>
      <vt:lpstr>This session:</vt:lpstr>
      <vt:lpstr>Bending copper tube</vt:lpstr>
      <vt:lpstr>Bending copper tube – bends</vt:lpstr>
      <vt:lpstr>Bending copper tube – spring bending</vt:lpstr>
      <vt:lpstr>Bending copper tube – spring bending</vt:lpstr>
      <vt:lpstr>Bending copper tube</vt:lpstr>
      <vt:lpstr>Bending copper tube</vt:lpstr>
      <vt:lpstr>Bending copper tube – example</vt:lpstr>
      <vt:lpstr>Bending copper tube</vt:lpstr>
      <vt:lpstr>Bending copper tube – golden rules</vt:lpstr>
      <vt:lpstr>Bending copper tube – tools</vt:lpstr>
      <vt:lpstr>Measuring and bending LCS tube – bends</vt:lpstr>
      <vt:lpstr>Measuring and bending LCS tube</vt:lpstr>
      <vt:lpstr>Measuring and bending LCS tube – golden rules </vt:lpstr>
      <vt:lpstr>Measuring and bending LCS tube – tools</vt:lpstr>
      <vt:lpstr>PowerPoint Presentation</vt:lpstr>
    </vt:vector>
  </TitlesOfParts>
  <Company>City &amp; Guilds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janicec</dc:creator>
  <cp:lastModifiedBy>Claire Brooks</cp:lastModifiedBy>
  <cp:revision>210</cp:revision>
  <dcterms:created xsi:type="dcterms:W3CDTF">2013-05-28T00:38:54Z</dcterms:created>
  <dcterms:modified xsi:type="dcterms:W3CDTF">2023-10-31T15:11:13Z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0x010100BF0F53B212927044AA6183A8C6980CAA</vt:lpwstr>
  </property>
</Properties>
</file>