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28" r:id="rId6"/>
    <p:sldId id="341" r:id="rId7"/>
    <p:sldId id="349" r:id="rId8"/>
    <p:sldId id="342" r:id="rId9"/>
    <p:sldId id="346" r:id="rId10"/>
    <p:sldId id="347" r:id="rId11"/>
    <p:sldId id="344" r:id="rId12"/>
    <p:sldId id="351" r:id="rId13"/>
    <p:sldId id="345" r:id="rId14"/>
    <p:sldId id="348" r:id="rId15"/>
    <p:sldId id="350"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6" clrIdx="0">
    <p:extLst>
      <p:ext uri="{19B8F6BF-5375-455C-9EA6-DF929625EA0E}">
        <p15:presenceInfo xmlns:p15="http://schemas.microsoft.com/office/powerpoint/2012/main" userId="1b56c76bd86290a0" providerId="Windows Live"/>
      </p:ext>
    </p:extLst>
  </p:cmAuthor>
  <p:cmAuthor id="2" name="Fiona Freel" initials="FF" lastIdx="3"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CC0000"/>
    <a:srgbClr val="FBDD00"/>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66F816C-BA14-4F18-B13C-EC266C9AAF34}" v="8" dt="2023-10-31T15:32:24.7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909"/>
    <p:restoredTop sz="86298"/>
  </p:normalViewPr>
  <p:slideViewPr>
    <p:cSldViewPr showGuides="1">
      <p:cViewPr varScale="1">
        <p:scale>
          <a:sx n="69" d="100"/>
          <a:sy n="69" d="100"/>
        </p:scale>
        <p:origin x="536"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866F816C-BA14-4F18-B13C-EC266C9AAF34}"/>
    <pc:docChg chg="undo custSel modSld">
      <pc:chgData name="Claire Brooks" userId="045b5ce1-bb15-4c22-aa7e-c7b600949989" providerId="ADAL" clId="{866F816C-BA14-4F18-B13C-EC266C9AAF34}" dt="2023-10-31T15:32:38.230" v="23"/>
      <pc:docMkLst>
        <pc:docMk/>
      </pc:docMkLst>
      <pc:sldChg chg="delSp modSp mod delAnim">
        <pc:chgData name="Claire Brooks" userId="045b5ce1-bb15-4c22-aa7e-c7b600949989" providerId="ADAL" clId="{866F816C-BA14-4F18-B13C-EC266C9AAF34}" dt="2023-10-31T13:42:58.123" v="4" actId="2085"/>
        <pc:sldMkLst>
          <pc:docMk/>
          <pc:sldMk cId="0" sldId="328"/>
        </pc:sldMkLst>
        <pc:spChg chg="del mod">
          <ac:chgData name="Claire Brooks" userId="045b5ce1-bb15-4c22-aa7e-c7b600949989" providerId="ADAL" clId="{866F816C-BA14-4F18-B13C-EC266C9AAF34}" dt="2023-10-31T13:42:49.279" v="1" actId="478"/>
          <ac:spMkLst>
            <pc:docMk/>
            <pc:sldMk cId="0" sldId="328"/>
            <ac:spMk id="3" creationId="{9C2C16FA-AD90-994D-8E26-2E5A739841D7}"/>
          </ac:spMkLst>
        </pc:spChg>
        <pc:spChg chg="mod">
          <ac:chgData name="Claire Brooks" userId="045b5ce1-bb15-4c22-aa7e-c7b600949989" providerId="ADAL" clId="{866F816C-BA14-4F18-B13C-EC266C9AAF34}" dt="2023-10-31T13:42:58.123" v="4" actId="2085"/>
          <ac:spMkLst>
            <pc:docMk/>
            <pc:sldMk cId="0" sldId="328"/>
            <ac:spMk id="4" creationId="{ECF43C73-7943-9842-BCC7-5206EE834360}"/>
          </ac:spMkLst>
        </pc:spChg>
      </pc:sldChg>
      <pc:sldChg chg="modSp mod">
        <pc:chgData name="Claire Brooks" userId="045b5ce1-bb15-4c22-aa7e-c7b600949989" providerId="ADAL" clId="{866F816C-BA14-4F18-B13C-EC266C9AAF34}" dt="2023-10-31T15:32:07.638" v="19" actId="1076"/>
        <pc:sldMkLst>
          <pc:docMk/>
          <pc:sldMk cId="2634326229" sldId="341"/>
        </pc:sldMkLst>
        <pc:spChg chg="mod">
          <ac:chgData name="Claire Brooks" userId="045b5ce1-bb15-4c22-aa7e-c7b600949989" providerId="ADAL" clId="{866F816C-BA14-4F18-B13C-EC266C9AAF34}" dt="2023-10-31T15:32:07.638" v="19" actId="1076"/>
          <ac:spMkLst>
            <pc:docMk/>
            <pc:sldMk cId="2634326229" sldId="341"/>
            <ac:spMk id="68611" creationId="{00000000-0000-0000-0000-000000000000}"/>
          </ac:spMkLst>
        </pc:spChg>
        <pc:spChg chg="mod">
          <ac:chgData name="Claire Brooks" userId="045b5ce1-bb15-4c22-aa7e-c7b600949989" providerId="ADAL" clId="{866F816C-BA14-4F18-B13C-EC266C9AAF34}" dt="2023-10-31T13:43:11.396" v="6" actId="2085"/>
          <ac:spMkLst>
            <pc:docMk/>
            <pc:sldMk cId="2634326229" sldId="341"/>
            <ac:spMk id="68614" creationId="{00000000-0000-0000-0000-000000000000}"/>
          </ac:spMkLst>
        </pc:spChg>
      </pc:sldChg>
      <pc:sldChg chg="modSp">
        <pc:chgData name="Claire Brooks" userId="045b5ce1-bb15-4c22-aa7e-c7b600949989" providerId="ADAL" clId="{866F816C-BA14-4F18-B13C-EC266C9AAF34}" dt="2023-10-31T13:44:05.238" v="14" actId="1076"/>
        <pc:sldMkLst>
          <pc:docMk/>
          <pc:sldMk cId="4068946378" sldId="345"/>
        </pc:sldMkLst>
        <pc:picChg chg="mod">
          <ac:chgData name="Claire Brooks" userId="045b5ce1-bb15-4c22-aa7e-c7b600949989" providerId="ADAL" clId="{866F816C-BA14-4F18-B13C-EC266C9AAF34}" dt="2023-10-31T13:44:05.238" v="14" actId="1076"/>
          <ac:picMkLst>
            <pc:docMk/>
            <pc:sldMk cId="4068946378" sldId="345"/>
            <ac:picMk id="61443" creationId="{00000000-0000-0000-0000-000000000000}"/>
          </ac:picMkLst>
        </pc:picChg>
      </pc:sldChg>
      <pc:sldChg chg="modSp mod">
        <pc:chgData name="Claire Brooks" userId="045b5ce1-bb15-4c22-aa7e-c7b600949989" providerId="ADAL" clId="{866F816C-BA14-4F18-B13C-EC266C9AAF34}" dt="2023-10-31T13:44:16.899" v="17" actId="20577"/>
        <pc:sldMkLst>
          <pc:docMk/>
          <pc:sldMk cId="2354252377" sldId="346"/>
        </pc:sldMkLst>
        <pc:spChg chg="mod">
          <ac:chgData name="Claire Brooks" userId="045b5ce1-bb15-4c22-aa7e-c7b600949989" providerId="ADAL" clId="{866F816C-BA14-4F18-B13C-EC266C9AAF34}" dt="2023-10-31T13:44:16.899" v="17" actId="20577"/>
          <ac:spMkLst>
            <pc:docMk/>
            <pc:sldMk cId="2354252377" sldId="346"/>
            <ac:spMk id="9" creationId="{07CF81AC-AFAB-9847-904F-3F453C040AF5}"/>
          </ac:spMkLst>
        </pc:spChg>
      </pc:sldChg>
      <pc:sldChg chg="delSp modSp mod delAnim modAnim modNotesTx">
        <pc:chgData name="Claire Brooks" userId="045b5ce1-bb15-4c22-aa7e-c7b600949989" providerId="ADAL" clId="{866F816C-BA14-4F18-B13C-EC266C9AAF34}" dt="2023-10-31T15:32:38.230" v="23"/>
        <pc:sldMkLst>
          <pc:docMk/>
          <pc:sldMk cId="869418674" sldId="347"/>
        </pc:sldMkLst>
        <pc:spChg chg="mod">
          <ac:chgData name="Claire Brooks" userId="045b5ce1-bb15-4c22-aa7e-c7b600949989" providerId="ADAL" clId="{866F816C-BA14-4F18-B13C-EC266C9AAF34}" dt="2023-10-31T13:43:38.767" v="10" actId="2085"/>
          <ac:spMkLst>
            <pc:docMk/>
            <pc:sldMk cId="869418674" sldId="347"/>
            <ac:spMk id="3" creationId="{00000000-0000-0000-0000-000000000000}"/>
          </ac:spMkLst>
        </pc:spChg>
        <pc:spChg chg="del mod">
          <ac:chgData name="Claire Brooks" userId="045b5ce1-bb15-4c22-aa7e-c7b600949989" providerId="ADAL" clId="{866F816C-BA14-4F18-B13C-EC266C9AAF34}" dt="2023-10-31T15:32:38.230" v="23"/>
          <ac:spMkLst>
            <pc:docMk/>
            <pc:sldMk cId="869418674" sldId="347"/>
            <ac:spMk id="4" creationId="{00000000-0000-0000-0000-000000000000}"/>
          </ac:spMkLst>
        </pc:spChg>
        <pc:picChg chg="mod">
          <ac:chgData name="Claire Brooks" userId="045b5ce1-bb15-4c22-aa7e-c7b600949989" providerId="ADAL" clId="{866F816C-BA14-4F18-B13C-EC266C9AAF34}" dt="2023-10-31T13:43:44.383" v="12" actId="1076"/>
          <ac:picMkLst>
            <pc:docMk/>
            <pc:sldMk cId="869418674" sldId="347"/>
            <ac:picMk id="2" creationId="{00000000-0000-0000-0000-000000000000}"/>
          </ac:picMkLst>
        </pc:picChg>
      </pc:sldChg>
      <pc:sldChg chg="modSp mod">
        <pc:chgData name="Claire Brooks" userId="045b5ce1-bb15-4c22-aa7e-c7b600949989" providerId="ADAL" clId="{866F816C-BA14-4F18-B13C-EC266C9AAF34}" dt="2023-10-31T13:43:59.882" v="13" actId="2085"/>
        <pc:sldMkLst>
          <pc:docMk/>
          <pc:sldMk cId="973169706" sldId="351"/>
        </pc:sldMkLst>
        <pc:spChg chg="mod">
          <ac:chgData name="Claire Brooks" userId="045b5ce1-bb15-4c22-aa7e-c7b600949989" providerId="ADAL" clId="{866F816C-BA14-4F18-B13C-EC266C9AAF34}" dt="2023-10-31T13:43:59.882" v="13" actId="2085"/>
          <ac:spMkLst>
            <pc:docMk/>
            <pc:sldMk cId="973169706" sldId="351"/>
            <ac:spMk id="7" creationId="{8FB369D7-985F-F742-A420-D95B13F12D4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j6z55OMG-gM"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8BCA11A-5769-4206-8044-76187B64149C}" type="slidenum">
              <a:rPr lang="en-US" altLang="en-US" sz="1200"/>
              <a:pPr/>
              <a:t>3</a:t>
            </a:fld>
            <a:endParaRPr lang="en-US" altLang="en-US" sz="1200"/>
          </a:p>
        </p:txBody>
      </p:sp>
      <p:sp>
        <p:nvSpPr>
          <p:cNvPr id="69635" name="Slide Image Placeholder 1"/>
          <p:cNvSpPr>
            <a:spLocks noGrp="1" noRot="1" noChangeAspect="1" noTextEdit="1"/>
          </p:cNvSpPr>
          <p:nvPr>
            <p:ph type="sldImg"/>
          </p:nvPr>
        </p:nvSpPr>
        <p:spPr>
          <a:ln/>
        </p:spPr>
      </p:sp>
      <p:sp>
        <p:nvSpPr>
          <p:cNvPr id="69636"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1095972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C04B268-0139-4F02-8B63-9D071A563A29}" type="slidenum">
              <a:rPr lang="en-US" altLang="en-US" sz="1200"/>
              <a:pPr/>
              <a:t>5</a:t>
            </a:fld>
            <a:endParaRPr lang="en-US" altLang="en-US" sz="1200"/>
          </a:p>
        </p:txBody>
      </p:sp>
      <p:sp>
        <p:nvSpPr>
          <p:cNvPr id="71683" name="Slide Image Placeholder 1"/>
          <p:cNvSpPr>
            <a:spLocks noGrp="1" noRot="1" noChangeAspect="1" noTextEdit="1"/>
          </p:cNvSpPr>
          <p:nvPr>
            <p:ph type="sldImg"/>
          </p:nvPr>
        </p:nvSpPr>
        <p:spPr>
          <a:ln/>
        </p:spPr>
      </p:sp>
      <p:sp>
        <p:nvSpPr>
          <p:cNvPr id="71684"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3456427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DD49996-097B-49E9-B81C-95A00874C928}" type="slidenum">
              <a:rPr lang="en-US" altLang="en-US" sz="1200"/>
              <a:pPr/>
              <a:t>6</a:t>
            </a:fld>
            <a:endParaRPr lang="en-US" altLang="en-US" sz="1200"/>
          </a:p>
        </p:txBody>
      </p:sp>
      <p:sp>
        <p:nvSpPr>
          <p:cNvPr id="79875" name="Slide Image Placeholder 1"/>
          <p:cNvSpPr>
            <a:spLocks noGrp="1" noRot="1" noChangeAspect="1" noTextEdit="1"/>
          </p:cNvSpPr>
          <p:nvPr>
            <p:ph type="sldImg"/>
          </p:nvPr>
        </p:nvSpPr>
        <p:spPr>
          <a:ln/>
        </p:spPr>
      </p:sp>
      <p:sp>
        <p:nvSpPr>
          <p:cNvPr id="79876"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3065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418CFD97-06DF-4C47-B725-59C0B3F48076}" type="slidenum">
              <a:rPr lang="en-US" altLang="en-US" sz="1200"/>
              <a:pPr/>
              <a:t>7</a:t>
            </a:fld>
            <a:endParaRPr lang="en-US" altLang="en-US" sz="1200"/>
          </a:p>
        </p:txBody>
      </p:sp>
      <p:sp>
        <p:nvSpPr>
          <p:cNvPr id="81923" name="Slide Image Placeholder 1"/>
          <p:cNvSpPr>
            <a:spLocks noGrp="1" noRot="1" noChangeAspect="1" noTextEdit="1"/>
          </p:cNvSpPr>
          <p:nvPr>
            <p:ph type="sldImg"/>
          </p:nvPr>
        </p:nvSpPr>
        <p:spPr>
          <a:ln/>
        </p:spPr>
      </p:sp>
      <p:sp>
        <p:nvSpPr>
          <p:cNvPr id="81924"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Look at this LST Installation </a:t>
            </a:r>
            <a:r>
              <a:rPr lang="en-GB" dirty="0">
                <a:hlinkClick r:id="rId3"/>
              </a:rPr>
              <a:t>video</a:t>
            </a:r>
            <a:endParaRPr lang="en-GB" dirty="0"/>
          </a:p>
          <a:p>
            <a:pPr eaLnBrk="1" hangingPunct="1">
              <a:defRPr/>
            </a:pPr>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2435569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F21451D-91CD-4D54-B1C9-370AF73BCA17}" type="slidenum">
              <a:rPr lang="en-US" altLang="en-US" sz="1200"/>
              <a:pPr/>
              <a:t>8</a:t>
            </a:fld>
            <a:endParaRPr lang="en-US" altLang="en-US" sz="1200"/>
          </a:p>
        </p:txBody>
      </p:sp>
      <p:sp>
        <p:nvSpPr>
          <p:cNvPr id="75779" name="Slide Image Placeholder 1"/>
          <p:cNvSpPr>
            <a:spLocks noGrp="1" noRot="1" noChangeAspect="1" noTextEdit="1"/>
          </p:cNvSpPr>
          <p:nvPr>
            <p:ph type="sldImg"/>
          </p:nvPr>
        </p:nvSpPr>
        <p:spPr>
          <a:ln/>
        </p:spPr>
      </p:sp>
      <p:sp>
        <p:nvSpPr>
          <p:cNvPr id="75780"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dirty="0">
              <a:latin typeface="Arial" charset="0"/>
              <a:ea typeface="ＭＳ Ｐゴシック" charset="0"/>
              <a:cs typeface="Arial" charset="0"/>
            </a:endParaRPr>
          </a:p>
        </p:txBody>
      </p:sp>
    </p:spTree>
    <p:extLst>
      <p:ext uri="{BB962C8B-B14F-4D97-AF65-F5344CB8AC3E}">
        <p14:creationId xmlns:p14="http://schemas.microsoft.com/office/powerpoint/2010/main" val="319572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37AEC801-5127-4BAD-9926-6CBD98664CB4}" type="slidenum">
              <a:rPr lang="en-US" altLang="en-US" sz="1200"/>
              <a:pPr/>
              <a:t>10</a:t>
            </a:fld>
            <a:endParaRPr lang="en-US" altLang="en-US" sz="1200"/>
          </a:p>
        </p:txBody>
      </p:sp>
      <p:sp>
        <p:nvSpPr>
          <p:cNvPr id="77827" name="Slide Image Placeholder 1"/>
          <p:cNvSpPr>
            <a:spLocks noGrp="1" noRot="1" noChangeAspect="1" noTextEdit="1"/>
          </p:cNvSpPr>
          <p:nvPr>
            <p:ph type="sldImg"/>
          </p:nvPr>
        </p:nvSpPr>
        <p:spPr>
          <a:ln/>
        </p:spPr>
      </p:sp>
      <p:sp>
        <p:nvSpPr>
          <p:cNvPr id="77828"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1087056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9D02DAF-7B85-482B-B8C5-8DF410E7B29A}" type="slidenum">
              <a:rPr lang="en-US" altLang="en-US" sz="1200"/>
              <a:pPr/>
              <a:t>11</a:t>
            </a:fld>
            <a:endParaRPr lang="en-US" altLang="en-US" sz="1200"/>
          </a:p>
        </p:txBody>
      </p:sp>
      <p:sp>
        <p:nvSpPr>
          <p:cNvPr id="83971" name="Slide Image Placeholder 1"/>
          <p:cNvSpPr>
            <a:spLocks noGrp="1" noRot="1" noChangeAspect="1" noTextEdit="1"/>
          </p:cNvSpPr>
          <p:nvPr>
            <p:ph type="sldImg"/>
          </p:nvPr>
        </p:nvSpPr>
        <p:spPr>
          <a:ln/>
        </p:spPr>
      </p:sp>
      <p:sp>
        <p:nvSpPr>
          <p:cNvPr id="83972" name="Notes Placeholder 2"/>
          <p:cNvSpPr>
            <a:spLocks noGrp="1"/>
          </p:cNvSpPr>
          <p:nvPr>
            <p:ph type="body" idx="1"/>
          </p:nvPr>
        </p:nvSpPr>
        <p:spPr>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endParaRPr lang="en-US">
              <a:latin typeface="Arial" charset="0"/>
              <a:ea typeface="ＭＳ Ｐゴシック" charset="0"/>
              <a:cs typeface="Arial" charset="0"/>
            </a:endParaRPr>
          </a:p>
        </p:txBody>
      </p:sp>
    </p:spTree>
    <p:extLst>
      <p:ext uri="{BB962C8B-B14F-4D97-AF65-F5344CB8AC3E}">
        <p14:creationId xmlns:p14="http://schemas.microsoft.com/office/powerpoint/2010/main" val="892061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E6FABF9-76D6-784F-B1EC-0B2DBA1A5C3B}"/>
              </a:ext>
            </a:extLst>
          </p:cNvPr>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a:extLst>
              <a:ext uri="{FF2B5EF4-FFF2-40B4-BE49-F238E27FC236}">
                <a16:creationId xmlns:a16="http://schemas.microsoft.com/office/drawing/2014/main" id="{ADE97087-48D5-0A46-A87A-A78B860D76EB}"/>
              </a:ext>
            </a:extLst>
          </p:cNvPr>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a:extLst>
              <a:ext uri="{FF2B5EF4-FFF2-40B4-BE49-F238E27FC236}">
                <a16:creationId xmlns:a16="http://schemas.microsoft.com/office/drawing/2014/main" id="{5C966B31-F801-DB4F-B498-969B3D4FFD1B}"/>
              </a:ext>
            </a:extLst>
          </p:cNvPr>
          <p:cNvSpPr>
            <a:spLocks noGrp="1" noChangeArrowheads="1"/>
          </p:cNvSpPr>
          <p:nvPr>
            <p:ph type="sldNum" sz="quarter" idx="12"/>
          </p:nvPr>
        </p:nvSpPr>
        <p:spPr>
          <a:ln/>
        </p:spPr>
        <p:txBody>
          <a:bodyPr/>
          <a:lstStyle>
            <a:lvl1pPr>
              <a:defRPr/>
            </a:lvl1pPr>
          </a:lstStyle>
          <a:p>
            <a:fld id="{9E502CDA-423C-5846-89D6-101D0B241B4C}" type="slidenum">
              <a:rPr lang="en-US" altLang="en-US"/>
              <a:pPr/>
              <a:t>‹#›</a:t>
            </a:fld>
            <a:endParaRPr lang="en-US" altLang="en-US"/>
          </a:p>
        </p:txBody>
      </p:sp>
    </p:spTree>
    <p:extLst>
      <p:ext uri="{BB962C8B-B14F-4D97-AF65-F5344CB8AC3E}">
        <p14:creationId xmlns:p14="http://schemas.microsoft.com/office/powerpoint/2010/main" val="6680626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defPPr>
              <a:defRPr lang="en-GB"/>
            </a:defPPr>
            <a:lvl1pPr>
              <a:spcBef>
                <a:spcPts val="600"/>
              </a:spcBef>
              <a:defRPr sz="900" baseline="0"/>
            </a:lvl1pPr>
          </a:lstStyle>
          <a:p>
            <a:pPr lvl="0"/>
            <a:r>
              <a:rPr lang="en-US" dirty="0"/>
              <a:t>Copyright © </a:t>
            </a:r>
            <a:r>
              <a:rPr lang="en-GB" dirty="0"/>
              <a:t>2021 City and Guilds of London Institute</a:t>
            </a:r>
            <a:r>
              <a:rPr lang="en-US" dirty="0"/>
              <a:t>. All rights reserved. </a:t>
            </a:r>
          </a:p>
          <a:p>
            <a:pPr lvl="0"/>
            <a:endParaRPr lang="en-US" dirty="0"/>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13</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22: Hydronic heating part 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idx="4294967295"/>
          </p:nvPr>
        </p:nvSpPr>
        <p:spPr>
          <a:xfrm>
            <a:off x="348977" y="980728"/>
            <a:ext cx="8229600" cy="490537"/>
          </a:xfrm>
        </p:spPr>
        <p:txBody>
          <a:bodyPr/>
          <a:lstStyle/>
          <a:p>
            <a:pPr eaLnBrk="1" hangingPunct="1">
              <a:defRPr/>
            </a:pPr>
            <a:r>
              <a:rPr lang="en-US" dirty="0">
                <a:ea typeface="ＭＳ Ｐゴシック" charset="0"/>
                <a:cs typeface="+mj-cs"/>
              </a:rPr>
              <a:t>Heat emitters – skirting convector</a:t>
            </a:r>
            <a:endParaRPr lang="en-GB" dirty="0">
              <a:ea typeface="ＭＳ Ｐゴシック" charset="0"/>
              <a:cs typeface="+mj-cs"/>
            </a:endParaRPr>
          </a:p>
        </p:txBody>
      </p:sp>
      <p:sp>
        <p:nvSpPr>
          <p:cNvPr id="76803" name="Content Placeholder 2"/>
          <p:cNvSpPr>
            <a:spLocks noGrp="1"/>
          </p:cNvSpPr>
          <p:nvPr>
            <p:ph idx="4294967295"/>
          </p:nvPr>
        </p:nvSpPr>
        <p:spPr>
          <a:xfrm>
            <a:off x="348977" y="1622205"/>
            <a:ext cx="8310562" cy="2574602"/>
          </a:xfrm>
        </p:spPr>
        <p:txBody>
          <a:bodyPr/>
          <a:lstStyle/>
          <a:p>
            <a:pPr marL="342900" indent="-342900" eaLnBrk="1" hangingPunct="1">
              <a:buClr>
                <a:srgbClr val="0077E3"/>
              </a:buClr>
              <a:buFont typeface="Arial" panose="020B0604020202020204" pitchFamily="34" charset="0"/>
              <a:buChar char="•"/>
            </a:pPr>
            <a:r>
              <a:rPr lang="en-US" altLang="en-US" dirty="0"/>
              <a:t>This type of heater also has a finned copper heat exchanger but relies on natural convection only. </a:t>
            </a:r>
          </a:p>
          <a:p>
            <a:pPr marL="342900" indent="-342900" eaLnBrk="1" hangingPunct="1">
              <a:buClr>
                <a:srgbClr val="0077E3"/>
              </a:buClr>
              <a:buFont typeface="Arial" panose="020B0604020202020204" pitchFamily="34" charset="0"/>
              <a:buChar char="•"/>
            </a:pPr>
            <a:r>
              <a:rPr lang="en-US" altLang="en-US" dirty="0"/>
              <a:t>It is installed around a room instead of skirting boards and offers background heating. </a:t>
            </a:r>
          </a:p>
          <a:p>
            <a:pPr marL="342900" indent="-342900" eaLnBrk="1" hangingPunct="1">
              <a:buClr>
                <a:srgbClr val="0077E3"/>
              </a:buClr>
              <a:buFont typeface="Arial" panose="020B0604020202020204" pitchFamily="34" charset="0"/>
              <a:buChar char="•"/>
            </a:pPr>
            <a:r>
              <a:rPr lang="en-US" altLang="en-US" dirty="0"/>
              <a:t>The main disadvantage with this type of emitter is that dust can block the fins and stall the convection current.</a:t>
            </a:r>
          </a:p>
        </p:txBody>
      </p:sp>
      <p:pic>
        <p:nvPicPr>
          <p:cNvPr id="61443" name="Picture 4" descr="Bits 06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4506" y="4196807"/>
            <a:ext cx="7219504" cy="152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689463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emitters – towel heaters</a:t>
            </a:r>
          </a:p>
        </p:txBody>
      </p:sp>
      <p:sp>
        <p:nvSpPr>
          <p:cNvPr id="82947" name="Content Placeholder 2"/>
          <p:cNvSpPr>
            <a:spLocks noGrp="1"/>
          </p:cNvSpPr>
          <p:nvPr>
            <p:ph sz="quarter" idx="10"/>
          </p:nvPr>
        </p:nvSpPr>
        <p:spPr>
          <a:xfrm>
            <a:off x="457200" y="1492996"/>
            <a:ext cx="8095928" cy="4755600"/>
          </a:xfrm>
        </p:spPr>
        <p:txBody>
          <a:bodyPr/>
          <a:lstStyle/>
          <a:p>
            <a:pPr marL="0" indent="0" eaLnBrk="1" hangingPunct="1">
              <a:buFontTx/>
              <a:buNone/>
              <a:defRPr/>
            </a:pPr>
            <a:r>
              <a:rPr lang="en-US" dirty="0">
                <a:ea typeface="ＭＳ Ｐゴシック" charset="0"/>
                <a:cs typeface="+mn-cs"/>
              </a:rPr>
              <a:t>These are available in a wide range of designs and </a:t>
            </a:r>
            <a:r>
              <a:rPr lang="en-US" dirty="0" err="1">
                <a:ea typeface="ＭＳ Ｐゴシック" charset="0"/>
                <a:cs typeface="+mn-cs"/>
              </a:rPr>
              <a:t>colours</a:t>
            </a:r>
            <a:r>
              <a:rPr lang="en-US" dirty="0">
                <a:ea typeface="ＭＳ Ｐゴシック" charset="0"/>
                <a:cs typeface="+mn-cs"/>
              </a:rPr>
              <a:t> and can be used in a wet central heating system or independently with an electrical element. </a:t>
            </a:r>
          </a:p>
          <a:p>
            <a:pPr marL="0" indent="0" eaLnBrk="1" hangingPunct="1">
              <a:buFontTx/>
              <a:buNone/>
              <a:defRPr/>
            </a:pPr>
            <a:r>
              <a:rPr lang="en-US" dirty="0">
                <a:ea typeface="ＭＳ Ｐゴシック" charset="0"/>
                <a:cs typeface="+mn-cs"/>
              </a:rPr>
              <a:t>Towel rails can come with an inverted radiator, conventional tubular style or designer styles.</a:t>
            </a:r>
          </a:p>
        </p:txBody>
      </p:sp>
      <p:pic>
        <p:nvPicPr>
          <p:cNvPr id="67587" name="Picture 7" descr="Cherished Classic Chapel Heated Towel Rail 1  "/>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92236" y="3410020"/>
            <a:ext cx="1579563" cy="241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8" name="Picture 13" descr="DesignerHeatedTowelRail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940152" y="3303667"/>
            <a:ext cx="1235021" cy="2612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9" name="Picture 2" descr="http://www.nextbathrooms.co.uk/images/furniture-and-accessories/towel-heaters/curved-760x500-towel-rail-heater?width=540&amp;height=40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0422" y="3336412"/>
            <a:ext cx="1469645" cy="2612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272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D43D71-2123-6243-A487-862B72639150}"/>
              </a:ext>
            </a:extLst>
          </p:cNvPr>
          <p:cNvSpPr>
            <a:spLocks noGrp="1"/>
          </p:cNvSpPr>
          <p:nvPr>
            <p:ph type="title"/>
          </p:nvPr>
        </p:nvSpPr>
        <p:spPr/>
        <p:txBody>
          <a:bodyPr/>
          <a:lstStyle/>
          <a:p>
            <a:r>
              <a:rPr lang="en-US" dirty="0"/>
              <a:t>Heat emitters – radiant panel</a:t>
            </a:r>
          </a:p>
        </p:txBody>
      </p:sp>
      <p:sp>
        <p:nvSpPr>
          <p:cNvPr id="4" name="Content Placeholder 3">
            <a:extLst>
              <a:ext uri="{FF2B5EF4-FFF2-40B4-BE49-F238E27FC236}">
                <a16:creationId xmlns:a16="http://schemas.microsoft.com/office/drawing/2014/main" id="{46D8D9A7-4006-934F-876C-0B34009F5146}"/>
              </a:ext>
            </a:extLst>
          </p:cNvPr>
          <p:cNvSpPr>
            <a:spLocks noGrp="1"/>
          </p:cNvSpPr>
          <p:nvPr>
            <p:ph sz="quarter" idx="10"/>
          </p:nvPr>
        </p:nvSpPr>
        <p:spPr/>
        <p:txBody>
          <a:bodyPr/>
          <a:lstStyle/>
          <a:p>
            <a:r>
              <a:rPr lang="en-US" dirty="0"/>
              <a:t>Radiant panels are hygienic and aesthetically pleasing, with no visible heat emitters on show. They are often used in hospital installations where they are built into the ceiling and radiate heat downward.</a:t>
            </a:r>
          </a:p>
        </p:txBody>
      </p:sp>
      <p:pic>
        <p:nvPicPr>
          <p:cNvPr id="6" name="Picture 5" descr="A picture containing orange, table, sitting, small&#10;&#10;Description automatically generated">
            <a:extLst>
              <a:ext uri="{FF2B5EF4-FFF2-40B4-BE49-F238E27FC236}">
                <a16:creationId xmlns:a16="http://schemas.microsoft.com/office/drawing/2014/main" id="{D3A3DA0A-ECB3-3A4B-8BB9-071E2543E3D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6620" y="3170570"/>
            <a:ext cx="4010478" cy="2557016"/>
          </a:xfrm>
          <a:prstGeom prst="rect">
            <a:avLst/>
          </a:prstGeom>
        </p:spPr>
      </p:pic>
      <p:pic>
        <p:nvPicPr>
          <p:cNvPr id="8" name="Picture 7" descr="A building next to a window&#10;&#10;Description automatically generated">
            <a:extLst>
              <a:ext uri="{FF2B5EF4-FFF2-40B4-BE49-F238E27FC236}">
                <a16:creationId xmlns:a16="http://schemas.microsoft.com/office/drawing/2014/main" id="{CAAB88E7-B934-AE40-8CBB-4511EE2EB0E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76324" y="2677666"/>
            <a:ext cx="3651250" cy="3308350"/>
          </a:xfrm>
          <a:prstGeom prst="rect">
            <a:avLst/>
          </a:prstGeom>
        </p:spPr>
      </p:pic>
    </p:spTree>
    <p:extLst>
      <p:ext uri="{BB962C8B-B14F-4D97-AF65-F5344CB8AC3E}">
        <p14:creationId xmlns:p14="http://schemas.microsoft.com/office/powerpoint/2010/main" val="141543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look at the range of heat emitters available for both domestic and I&amp;C applications.</a:t>
            </a:r>
          </a:p>
          <a:p>
            <a:pPr marL="0" indent="0">
              <a:lnSpc>
                <a:spcPct val="1000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r>
              <a:rPr lang="en-GB" dirty="0"/>
              <a:t>1.6 – The types and layout features of heating systems</a:t>
            </a:r>
          </a:p>
          <a:p>
            <a:pPr>
              <a:lnSpc>
                <a:spcPts val="1200"/>
              </a:lnSpc>
              <a:spcBef>
                <a:spcPts val="600"/>
              </a:spcBef>
              <a:spcAft>
                <a:spcPts val="600"/>
              </a:spcAft>
            </a:pPr>
            <a:endParaRPr lang="en-US" dirty="0">
              <a:ea typeface="ＭＳ Ｐゴシック" pitchFamily="-105" charset="-128"/>
              <a:cs typeface="ＭＳ Ｐゴシック" pitchFamily="-105" charset="-128"/>
            </a:endParaRP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
        <p:nvSpPr>
          <p:cNvPr id="4" name="TextBox 3">
            <a:extLst>
              <a:ext uri="{FF2B5EF4-FFF2-40B4-BE49-F238E27FC236}">
                <a16:creationId xmlns:a16="http://schemas.microsoft.com/office/drawing/2014/main" id="{ECF43C73-7943-9842-BCC7-5206EE834360}"/>
              </a:ext>
            </a:extLst>
          </p:cNvPr>
          <p:cNvSpPr txBox="1"/>
          <p:nvPr/>
        </p:nvSpPr>
        <p:spPr>
          <a:xfrm>
            <a:off x="179512" y="3429000"/>
            <a:ext cx="8784976" cy="2246769"/>
          </a:xfrm>
          <a:prstGeom prst="rect">
            <a:avLst/>
          </a:prstGeom>
          <a:noFill/>
          <a:ln>
            <a:noFill/>
          </a:ln>
        </p:spPr>
        <p:txBody>
          <a:bodyPr wrap="square" rtlCol="0">
            <a:spAutoFit/>
          </a:bodyPr>
          <a:lstStyle/>
          <a:p>
            <a:r>
              <a:rPr lang="en-US" b="1" dirty="0"/>
              <a:t>What is a heat emitter?</a:t>
            </a:r>
          </a:p>
          <a:p>
            <a:r>
              <a:rPr lang="en-US" dirty="0"/>
              <a:t>The heat emitter is the final component in the system. It is the part of the system that exchanges the heat from the water within the hydronic heating system into the space that we need to heat. Therefore, the Heat Emitter is a heat exchanger suitable for the particular space!</a:t>
            </a:r>
          </a:p>
          <a:p>
            <a:endParaRPr lang="en-US" dirty="0"/>
          </a:p>
          <a:p>
            <a:r>
              <a:rPr lang="en-US" dirty="0"/>
              <a:t>Heat may be exchanged by radiation, convection or conduction.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Heat emitters – panel radiators</a:t>
            </a:r>
            <a:endParaRPr lang="en-GB" dirty="0"/>
          </a:p>
        </p:txBody>
      </p:sp>
      <p:sp>
        <p:nvSpPr>
          <p:cNvPr id="68611" name="Content Placeholder 2"/>
          <p:cNvSpPr>
            <a:spLocks noGrp="1"/>
          </p:cNvSpPr>
          <p:nvPr>
            <p:ph sz="quarter" idx="10"/>
          </p:nvPr>
        </p:nvSpPr>
        <p:spPr>
          <a:xfrm>
            <a:off x="457199" y="1403932"/>
            <a:ext cx="8390985" cy="4755600"/>
          </a:xfrm>
        </p:spPr>
        <p:txBody>
          <a:bodyPr/>
          <a:lstStyle/>
          <a:p>
            <a:pPr marL="0" indent="0" eaLnBrk="1" hangingPunct="1">
              <a:spcBef>
                <a:spcPts val="400"/>
              </a:spcBef>
              <a:spcAft>
                <a:spcPts val="400"/>
              </a:spcAft>
              <a:buFontTx/>
              <a:buNone/>
            </a:pPr>
            <a:r>
              <a:rPr lang="en-US" altLang="en-US" sz="1800" dirty="0"/>
              <a:t>These are the modern radiators found in new-build properties. </a:t>
            </a:r>
          </a:p>
          <a:p>
            <a:pPr marL="0" indent="0" eaLnBrk="1" hangingPunct="1">
              <a:spcBef>
                <a:spcPts val="400"/>
              </a:spcBef>
              <a:spcAft>
                <a:spcPts val="400"/>
              </a:spcAft>
              <a:buFontTx/>
              <a:buNone/>
            </a:pPr>
            <a:r>
              <a:rPr lang="en-US" altLang="en-US" sz="1800" dirty="0"/>
              <a:t>Approximately 70% of the heat is </a:t>
            </a:r>
            <a:r>
              <a:rPr lang="en-US" altLang="en-US" sz="1800" dirty="0" err="1"/>
              <a:t>convected</a:t>
            </a:r>
            <a:r>
              <a:rPr lang="en-US" altLang="en-US" sz="1800" dirty="0"/>
              <a:t>, via the fins welded to the back of the radiator. </a:t>
            </a:r>
          </a:p>
          <a:p>
            <a:pPr marL="0" indent="0" eaLnBrk="1" hangingPunct="1">
              <a:spcBef>
                <a:spcPts val="400"/>
              </a:spcBef>
              <a:spcAft>
                <a:spcPts val="400"/>
              </a:spcAft>
              <a:buFontTx/>
              <a:buNone/>
            </a:pPr>
            <a:r>
              <a:rPr lang="en-US" altLang="en-US" sz="1800" dirty="0"/>
              <a:t>They heat the cold air that passes over them, creating convection currents. Radiators that do not have fins rely heavily on radiated heat, which can result in cold areas in the room.</a:t>
            </a:r>
          </a:p>
        </p:txBody>
      </p:sp>
      <p:sp>
        <p:nvSpPr>
          <p:cNvPr id="68614" name="Text Box 6"/>
          <p:cNvSpPr txBox="1">
            <a:spLocks noChangeArrowheads="1"/>
          </p:cNvSpPr>
          <p:nvPr/>
        </p:nvSpPr>
        <p:spPr bwMode="auto">
          <a:xfrm>
            <a:off x="196288" y="4141110"/>
            <a:ext cx="3426810"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spcBef>
                <a:spcPct val="20000"/>
              </a:spcBef>
              <a:defRPr/>
            </a:pPr>
            <a:r>
              <a:rPr lang="en-US" sz="1800" dirty="0">
                <a:cs typeface="ＭＳ Ｐゴシック" charset="0"/>
              </a:rPr>
              <a:t>Manufacturers recommend that they should be fitted at least 150mm from floor height, (depending on skirting height).</a:t>
            </a:r>
          </a:p>
        </p:txBody>
      </p:sp>
      <p:grpSp>
        <p:nvGrpSpPr>
          <p:cNvPr id="3" name="Group 2">
            <a:extLst>
              <a:ext uri="{FF2B5EF4-FFF2-40B4-BE49-F238E27FC236}">
                <a16:creationId xmlns:a16="http://schemas.microsoft.com/office/drawing/2014/main" id="{A46DA4A3-E03A-49BF-A645-80DFCF95FC37}"/>
              </a:ext>
            </a:extLst>
          </p:cNvPr>
          <p:cNvGrpSpPr/>
          <p:nvPr/>
        </p:nvGrpSpPr>
        <p:grpSpPr>
          <a:xfrm>
            <a:off x="4211959" y="3284984"/>
            <a:ext cx="4362133" cy="2333598"/>
            <a:chOff x="1200508" y="2398385"/>
            <a:chExt cx="3532478" cy="1889760"/>
          </a:xfrm>
        </p:grpSpPr>
        <p:grpSp>
          <p:nvGrpSpPr>
            <p:cNvPr id="7" name="object 12">
              <a:extLst>
                <a:ext uri="{FF2B5EF4-FFF2-40B4-BE49-F238E27FC236}">
                  <a16:creationId xmlns:a16="http://schemas.microsoft.com/office/drawing/2014/main" id="{726A3EDD-4039-47CB-9744-3F27CDCEA274}"/>
                </a:ext>
              </a:extLst>
            </p:cNvPr>
            <p:cNvGrpSpPr/>
            <p:nvPr/>
          </p:nvGrpSpPr>
          <p:grpSpPr>
            <a:xfrm>
              <a:off x="2482340" y="2398385"/>
              <a:ext cx="154305" cy="1889760"/>
              <a:chOff x="2482340" y="2398385"/>
              <a:chExt cx="154305" cy="1889760"/>
            </a:xfrm>
          </p:grpSpPr>
          <p:sp>
            <p:nvSpPr>
              <p:cNvPr id="9" name="object 13">
                <a:extLst>
                  <a:ext uri="{FF2B5EF4-FFF2-40B4-BE49-F238E27FC236}">
                    <a16:creationId xmlns:a16="http://schemas.microsoft.com/office/drawing/2014/main" id="{DE52409D-8637-4572-A742-D6A0803689BE}"/>
                  </a:ext>
                </a:extLst>
              </p:cNvPr>
              <p:cNvSpPr/>
              <p:nvPr/>
            </p:nvSpPr>
            <p:spPr>
              <a:xfrm>
                <a:off x="2507678" y="2518219"/>
                <a:ext cx="86360" cy="1635125"/>
              </a:xfrm>
              <a:custGeom>
                <a:avLst/>
                <a:gdLst/>
                <a:ahLst/>
                <a:cxnLst/>
                <a:rect l="l" t="t" r="r" b="b"/>
                <a:pathLst>
                  <a:path w="86360" h="1635125">
                    <a:moveTo>
                      <a:pt x="86029" y="0"/>
                    </a:moveTo>
                    <a:lnTo>
                      <a:pt x="0" y="0"/>
                    </a:lnTo>
                    <a:lnTo>
                      <a:pt x="0" y="1634553"/>
                    </a:lnTo>
                    <a:lnTo>
                      <a:pt x="86029" y="1634553"/>
                    </a:lnTo>
                    <a:lnTo>
                      <a:pt x="86029" y="0"/>
                    </a:lnTo>
                    <a:close/>
                  </a:path>
                </a:pathLst>
              </a:custGeom>
              <a:solidFill>
                <a:srgbClr val="D8D8D8"/>
              </a:solidFill>
            </p:spPr>
            <p:txBody>
              <a:bodyPr wrap="square" lIns="0" tIns="0" rIns="0" bIns="0" rtlCol="0"/>
              <a:lstStyle/>
              <a:p>
                <a:endParaRPr sz="1000"/>
              </a:p>
            </p:txBody>
          </p:sp>
          <p:sp>
            <p:nvSpPr>
              <p:cNvPr id="10" name="object 14">
                <a:extLst>
                  <a:ext uri="{FF2B5EF4-FFF2-40B4-BE49-F238E27FC236}">
                    <a16:creationId xmlns:a16="http://schemas.microsoft.com/office/drawing/2014/main" id="{F8A6FB39-7AFA-4B4D-AAD9-2C0501712A87}"/>
                  </a:ext>
                </a:extLst>
              </p:cNvPr>
              <p:cNvSpPr/>
              <p:nvPr/>
            </p:nvSpPr>
            <p:spPr>
              <a:xfrm>
                <a:off x="2507678" y="2518219"/>
                <a:ext cx="86360" cy="1635125"/>
              </a:xfrm>
              <a:custGeom>
                <a:avLst/>
                <a:gdLst/>
                <a:ahLst/>
                <a:cxnLst/>
                <a:rect l="l" t="t" r="r" b="b"/>
                <a:pathLst>
                  <a:path w="86360" h="1635125">
                    <a:moveTo>
                      <a:pt x="86029" y="1634553"/>
                    </a:moveTo>
                    <a:lnTo>
                      <a:pt x="0" y="1634553"/>
                    </a:lnTo>
                    <a:lnTo>
                      <a:pt x="0" y="0"/>
                    </a:lnTo>
                    <a:lnTo>
                      <a:pt x="86029" y="0"/>
                    </a:lnTo>
                    <a:lnTo>
                      <a:pt x="86029" y="1634553"/>
                    </a:lnTo>
                    <a:close/>
                  </a:path>
                </a:pathLst>
              </a:custGeom>
              <a:ln w="9525">
                <a:solidFill>
                  <a:srgbClr val="000000"/>
                </a:solidFill>
              </a:ln>
            </p:spPr>
            <p:txBody>
              <a:bodyPr wrap="square" lIns="0" tIns="0" rIns="0" bIns="0" rtlCol="0"/>
              <a:lstStyle/>
              <a:p>
                <a:endParaRPr sz="1000"/>
              </a:p>
            </p:txBody>
          </p:sp>
          <p:sp>
            <p:nvSpPr>
              <p:cNvPr id="11" name="object 15">
                <a:extLst>
                  <a:ext uri="{FF2B5EF4-FFF2-40B4-BE49-F238E27FC236}">
                    <a16:creationId xmlns:a16="http://schemas.microsoft.com/office/drawing/2014/main" id="{A57E36E9-ECC6-4360-9C6D-8B2B345A0B20}"/>
                  </a:ext>
                </a:extLst>
              </p:cNvPr>
              <p:cNvSpPr/>
              <p:nvPr/>
            </p:nvSpPr>
            <p:spPr>
              <a:xfrm>
                <a:off x="2559822"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04" y="1799996"/>
                    </a:lnTo>
                    <a:lnTo>
                      <a:pt x="49988" y="1797156"/>
                    </a:lnTo>
                    <a:lnTo>
                      <a:pt x="61436" y="1789425"/>
                    </a:lnTo>
                    <a:lnTo>
                      <a:pt x="69169" y="1777981"/>
                    </a:lnTo>
                    <a:lnTo>
                      <a:pt x="72008" y="1764004"/>
                    </a:lnTo>
                    <a:lnTo>
                      <a:pt x="72008" y="36004"/>
                    </a:lnTo>
                    <a:lnTo>
                      <a:pt x="69169" y="22020"/>
                    </a:lnTo>
                    <a:lnTo>
                      <a:pt x="61436" y="10572"/>
                    </a:lnTo>
                    <a:lnTo>
                      <a:pt x="49988" y="2839"/>
                    </a:lnTo>
                    <a:lnTo>
                      <a:pt x="35991" y="0"/>
                    </a:lnTo>
                    <a:close/>
                  </a:path>
                </a:pathLst>
              </a:custGeom>
              <a:solidFill>
                <a:srgbClr val="D8D8D8"/>
              </a:solidFill>
            </p:spPr>
            <p:txBody>
              <a:bodyPr wrap="square" lIns="0" tIns="0" rIns="0" bIns="0" rtlCol="0"/>
              <a:lstStyle/>
              <a:p>
                <a:endParaRPr sz="1000"/>
              </a:p>
            </p:txBody>
          </p:sp>
          <p:sp>
            <p:nvSpPr>
              <p:cNvPr id="12" name="object 16">
                <a:extLst>
                  <a:ext uri="{FF2B5EF4-FFF2-40B4-BE49-F238E27FC236}">
                    <a16:creationId xmlns:a16="http://schemas.microsoft.com/office/drawing/2014/main" id="{BB7EB714-A44B-4970-BE31-B4ABB84A1EC8}"/>
                  </a:ext>
                </a:extLst>
              </p:cNvPr>
              <p:cNvSpPr/>
              <p:nvPr/>
            </p:nvSpPr>
            <p:spPr>
              <a:xfrm>
                <a:off x="2559822" y="2434390"/>
                <a:ext cx="72390" cy="1800225"/>
              </a:xfrm>
              <a:custGeom>
                <a:avLst/>
                <a:gdLst/>
                <a:ahLst/>
                <a:cxnLst/>
                <a:rect l="l" t="t" r="r" b="b"/>
                <a:pathLst>
                  <a:path w="72389" h="1800225">
                    <a:moveTo>
                      <a:pt x="72008" y="1764004"/>
                    </a:moveTo>
                    <a:lnTo>
                      <a:pt x="69169" y="1777981"/>
                    </a:lnTo>
                    <a:lnTo>
                      <a:pt x="61436" y="1789425"/>
                    </a:lnTo>
                    <a:lnTo>
                      <a:pt x="49988" y="1797156"/>
                    </a:lnTo>
                    <a:lnTo>
                      <a:pt x="36004"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88" y="2839"/>
                    </a:lnTo>
                    <a:lnTo>
                      <a:pt x="61436" y="10572"/>
                    </a:lnTo>
                    <a:lnTo>
                      <a:pt x="69169" y="22020"/>
                    </a:lnTo>
                    <a:lnTo>
                      <a:pt x="72008" y="36004"/>
                    </a:lnTo>
                    <a:lnTo>
                      <a:pt x="72008" y="1764004"/>
                    </a:lnTo>
                    <a:close/>
                  </a:path>
                </a:pathLst>
              </a:custGeom>
              <a:ln w="9525">
                <a:solidFill>
                  <a:srgbClr val="000000"/>
                </a:solidFill>
              </a:ln>
            </p:spPr>
            <p:txBody>
              <a:bodyPr wrap="square" lIns="0" tIns="0" rIns="0" bIns="0" rtlCol="0"/>
              <a:lstStyle/>
              <a:p>
                <a:endParaRPr sz="1000"/>
              </a:p>
            </p:txBody>
          </p:sp>
          <p:sp>
            <p:nvSpPr>
              <p:cNvPr id="13" name="object 17">
                <a:extLst>
                  <a:ext uri="{FF2B5EF4-FFF2-40B4-BE49-F238E27FC236}">
                    <a16:creationId xmlns:a16="http://schemas.microsoft.com/office/drawing/2014/main" id="{EC1133A9-2E0A-4C9A-824A-B50C64F95F26}"/>
                  </a:ext>
                </a:extLst>
              </p:cNvPr>
              <p:cNvSpPr/>
              <p:nvPr/>
            </p:nvSpPr>
            <p:spPr>
              <a:xfrm>
                <a:off x="2595815"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14" name="object 18">
                <a:extLst>
                  <a:ext uri="{FF2B5EF4-FFF2-40B4-BE49-F238E27FC236}">
                    <a16:creationId xmlns:a16="http://schemas.microsoft.com/office/drawing/2014/main" id="{CD0A702E-DB9E-46A7-8E5F-F418DC123BCF}"/>
                  </a:ext>
                </a:extLst>
              </p:cNvPr>
              <p:cNvSpPr/>
              <p:nvPr/>
            </p:nvSpPr>
            <p:spPr>
              <a:xfrm>
                <a:off x="2595815"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15" name="object 19">
                <a:extLst>
                  <a:ext uri="{FF2B5EF4-FFF2-40B4-BE49-F238E27FC236}">
                    <a16:creationId xmlns:a16="http://schemas.microsoft.com/office/drawing/2014/main" id="{3CAA9E2B-5DF7-4C7D-AB90-68CBF63E7573}"/>
                  </a:ext>
                </a:extLst>
              </p:cNvPr>
              <p:cNvPicPr/>
              <p:nvPr/>
            </p:nvPicPr>
            <p:blipFill>
              <a:blip r:embed="rId3" cstate="email">
                <a:extLst>
                  <a:ext uri="{28A0092B-C50C-407E-A947-70E740481C1C}">
                    <a14:useLocalDpi xmlns:a14="http://schemas.microsoft.com/office/drawing/2010/main"/>
                  </a:ext>
                </a:extLst>
              </a:blip>
              <a:stretch>
                <a:fillRect/>
              </a:stretch>
            </p:blipFill>
            <p:spPr>
              <a:xfrm>
                <a:off x="2482340" y="2483272"/>
                <a:ext cx="82245" cy="82245"/>
              </a:xfrm>
              <a:prstGeom prst="rect">
                <a:avLst/>
              </a:prstGeom>
            </p:spPr>
          </p:pic>
          <p:pic>
            <p:nvPicPr>
              <p:cNvPr id="16" name="object 20">
                <a:extLst>
                  <a:ext uri="{FF2B5EF4-FFF2-40B4-BE49-F238E27FC236}">
                    <a16:creationId xmlns:a16="http://schemas.microsoft.com/office/drawing/2014/main" id="{CEB68907-885C-4448-8B42-D50973936524}"/>
                  </a:ext>
                </a:extLst>
              </p:cNvPr>
              <p:cNvPicPr/>
              <p:nvPr/>
            </p:nvPicPr>
            <p:blipFill>
              <a:blip r:embed="rId3" cstate="email">
                <a:extLst>
                  <a:ext uri="{28A0092B-C50C-407E-A947-70E740481C1C}">
                    <a14:useLocalDpi xmlns:a14="http://schemas.microsoft.com/office/drawing/2010/main"/>
                  </a:ext>
                </a:extLst>
              </a:blip>
              <a:stretch>
                <a:fillRect/>
              </a:stretch>
            </p:blipFill>
            <p:spPr>
              <a:xfrm>
                <a:off x="2482340" y="4103266"/>
                <a:ext cx="82245" cy="82245"/>
              </a:xfrm>
              <a:prstGeom prst="rect">
                <a:avLst/>
              </a:prstGeom>
            </p:spPr>
          </p:pic>
        </p:grpSp>
        <p:grpSp>
          <p:nvGrpSpPr>
            <p:cNvPr id="17" name="object 21">
              <a:extLst>
                <a:ext uri="{FF2B5EF4-FFF2-40B4-BE49-F238E27FC236}">
                  <a16:creationId xmlns:a16="http://schemas.microsoft.com/office/drawing/2014/main" id="{CC43D9F0-7401-4F71-AEF9-3C3FE5C35115}"/>
                </a:ext>
              </a:extLst>
            </p:cNvPr>
            <p:cNvGrpSpPr/>
            <p:nvPr/>
          </p:nvGrpSpPr>
          <p:grpSpPr>
            <a:xfrm>
              <a:off x="1486215" y="2398385"/>
              <a:ext cx="154305" cy="1889760"/>
              <a:chOff x="1486215" y="2398385"/>
              <a:chExt cx="154305" cy="1889760"/>
            </a:xfrm>
          </p:grpSpPr>
          <p:sp>
            <p:nvSpPr>
              <p:cNvPr id="18" name="object 22">
                <a:extLst>
                  <a:ext uri="{FF2B5EF4-FFF2-40B4-BE49-F238E27FC236}">
                    <a16:creationId xmlns:a16="http://schemas.microsoft.com/office/drawing/2014/main" id="{0F54AE8D-6EEF-4473-B817-59F1C21EBE48}"/>
                  </a:ext>
                </a:extLst>
              </p:cNvPr>
              <p:cNvSpPr/>
              <p:nvPr/>
            </p:nvSpPr>
            <p:spPr>
              <a:xfrm>
                <a:off x="1563702"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04" y="1799996"/>
                    </a:lnTo>
                    <a:lnTo>
                      <a:pt x="49981" y="1797156"/>
                    </a:lnTo>
                    <a:lnTo>
                      <a:pt x="61425" y="1789425"/>
                    </a:lnTo>
                    <a:lnTo>
                      <a:pt x="69156" y="1777981"/>
                    </a:lnTo>
                    <a:lnTo>
                      <a:pt x="71996" y="1764004"/>
                    </a:lnTo>
                    <a:lnTo>
                      <a:pt x="71996" y="36004"/>
                    </a:lnTo>
                    <a:lnTo>
                      <a:pt x="69156" y="22020"/>
                    </a:lnTo>
                    <a:lnTo>
                      <a:pt x="61425" y="10572"/>
                    </a:lnTo>
                    <a:lnTo>
                      <a:pt x="49981" y="2839"/>
                    </a:lnTo>
                    <a:lnTo>
                      <a:pt x="35991" y="0"/>
                    </a:lnTo>
                    <a:close/>
                  </a:path>
                </a:pathLst>
              </a:custGeom>
              <a:solidFill>
                <a:srgbClr val="D8D8D8"/>
              </a:solidFill>
            </p:spPr>
            <p:txBody>
              <a:bodyPr wrap="square" lIns="0" tIns="0" rIns="0" bIns="0" rtlCol="0"/>
              <a:lstStyle/>
              <a:p>
                <a:endParaRPr sz="1000"/>
              </a:p>
            </p:txBody>
          </p:sp>
          <p:sp>
            <p:nvSpPr>
              <p:cNvPr id="19" name="object 23">
                <a:extLst>
                  <a:ext uri="{FF2B5EF4-FFF2-40B4-BE49-F238E27FC236}">
                    <a16:creationId xmlns:a16="http://schemas.microsoft.com/office/drawing/2014/main" id="{9580BA84-2EAB-4F77-A4D4-605F0CB95253}"/>
                  </a:ext>
                </a:extLst>
              </p:cNvPr>
              <p:cNvSpPr/>
              <p:nvPr/>
            </p:nvSpPr>
            <p:spPr>
              <a:xfrm>
                <a:off x="1563702" y="2434390"/>
                <a:ext cx="72390" cy="1800225"/>
              </a:xfrm>
              <a:custGeom>
                <a:avLst/>
                <a:gdLst/>
                <a:ahLst/>
                <a:cxnLst/>
                <a:rect l="l" t="t" r="r" b="b"/>
                <a:pathLst>
                  <a:path w="72389" h="1800225">
                    <a:moveTo>
                      <a:pt x="71996" y="1764004"/>
                    </a:moveTo>
                    <a:lnTo>
                      <a:pt x="69156" y="1777981"/>
                    </a:lnTo>
                    <a:lnTo>
                      <a:pt x="61425" y="1789425"/>
                    </a:lnTo>
                    <a:lnTo>
                      <a:pt x="49981" y="1797156"/>
                    </a:lnTo>
                    <a:lnTo>
                      <a:pt x="36004"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81" y="2839"/>
                    </a:lnTo>
                    <a:lnTo>
                      <a:pt x="61425" y="10572"/>
                    </a:lnTo>
                    <a:lnTo>
                      <a:pt x="69156" y="22020"/>
                    </a:lnTo>
                    <a:lnTo>
                      <a:pt x="71996" y="36004"/>
                    </a:lnTo>
                    <a:lnTo>
                      <a:pt x="71996" y="1764004"/>
                    </a:lnTo>
                    <a:close/>
                  </a:path>
                </a:pathLst>
              </a:custGeom>
              <a:ln w="9525">
                <a:solidFill>
                  <a:srgbClr val="000000"/>
                </a:solidFill>
              </a:ln>
            </p:spPr>
            <p:txBody>
              <a:bodyPr wrap="square" lIns="0" tIns="0" rIns="0" bIns="0" rtlCol="0"/>
              <a:lstStyle/>
              <a:p>
                <a:endParaRPr sz="1000"/>
              </a:p>
            </p:txBody>
          </p:sp>
          <p:sp>
            <p:nvSpPr>
              <p:cNvPr id="20" name="object 24">
                <a:extLst>
                  <a:ext uri="{FF2B5EF4-FFF2-40B4-BE49-F238E27FC236}">
                    <a16:creationId xmlns:a16="http://schemas.microsoft.com/office/drawing/2014/main" id="{7D6F500F-8B20-4DF3-8031-2756C9F7298B}"/>
                  </a:ext>
                </a:extLst>
              </p:cNvPr>
              <p:cNvSpPr/>
              <p:nvPr/>
            </p:nvSpPr>
            <p:spPr>
              <a:xfrm>
                <a:off x="1599695"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21" name="object 25">
                <a:extLst>
                  <a:ext uri="{FF2B5EF4-FFF2-40B4-BE49-F238E27FC236}">
                    <a16:creationId xmlns:a16="http://schemas.microsoft.com/office/drawing/2014/main" id="{126FB52C-2063-4B39-B9EC-ABEC3DDCD72B}"/>
                  </a:ext>
                </a:extLst>
              </p:cNvPr>
              <p:cNvSpPr/>
              <p:nvPr/>
            </p:nvSpPr>
            <p:spPr>
              <a:xfrm>
                <a:off x="1599695"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22" name="object 26">
                <a:extLst>
                  <a:ext uri="{FF2B5EF4-FFF2-40B4-BE49-F238E27FC236}">
                    <a16:creationId xmlns:a16="http://schemas.microsoft.com/office/drawing/2014/main" id="{8336E180-9753-4CA1-A9B1-BD9E815DCA43}"/>
                  </a:ext>
                </a:extLst>
              </p:cNvPr>
              <p:cNvPicPr/>
              <p:nvPr/>
            </p:nvPicPr>
            <p:blipFill>
              <a:blip r:embed="rId3" cstate="email">
                <a:extLst>
                  <a:ext uri="{28A0092B-C50C-407E-A947-70E740481C1C}">
                    <a14:useLocalDpi xmlns:a14="http://schemas.microsoft.com/office/drawing/2010/main"/>
                  </a:ext>
                </a:extLst>
              </a:blip>
              <a:stretch>
                <a:fillRect/>
              </a:stretch>
            </p:blipFill>
            <p:spPr>
              <a:xfrm>
                <a:off x="1486215" y="2483272"/>
                <a:ext cx="82245" cy="82245"/>
              </a:xfrm>
              <a:prstGeom prst="rect">
                <a:avLst/>
              </a:prstGeom>
            </p:spPr>
          </p:pic>
          <p:pic>
            <p:nvPicPr>
              <p:cNvPr id="23" name="object 27">
                <a:extLst>
                  <a:ext uri="{FF2B5EF4-FFF2-40B4-BE49-F238E27FC236}">
                    <a16:creationId xmlns:a16="http://schemas.microsoft.com/office/drawing/2014/main" id="{AFFEF8B8-FEE5-4E68-B2EC-85005B3F7724}"/>
                  </a:ext>
                </a:extLst>
              </p:cNvPr>
              <p:cNvPicPr/>
              <p:nvPr/>
            </p:nvPicPr>
            <p:blipFill>
              <a:blip r:embed="rId3" cstate="email">
                <a:extLst>
                  <a:ext uri="{28A0092B-C50C-407E-A947-70E740481C1C}">
                    <a14:useLocalDpi xmlns:a14="http://schemas.microsoft.com/office/drawing/2010/main"/>
                  </a:ext>
                </a:extLst>
              </a:blip>
              <a:stretch>
                <a:fillRect/>
              </a:stretch>
            </p:blipFill>
            <p:spPr>
              <a:xfrm>
                <a:off x="1486215" y="4103266"/>
                <a:ext cx="82245" cy="82245"/>
              </a:xfrm>
              <a:prstGeom prst="rect">
                <a:avLst/>
              </a:prstGeom>
            </p:spPr>
          </p:pic>
        </p:grpSp>
        <p:grpSp>
          <p:nvGrpSpPr>
            <p:cNvPr id="24" name="object 28">
              <a:extLst>
                <a:ext uri="{FF2B5EF4-FFF2-40B4-BE49-F238E27FC236}">
                  <a16:creationId xmlns:a16="http://schemas.microsoft.com/office/drawing/2014/main" id="{0F212FBF-33C9-442A-8A07-D96D984B05EB}"/>
                </a:ext>
              </a:extLst>
            </p:cNvPr>
            <p:cNvGrpSpPr/>
            <p:nvPr/>
          </p:nvGrpSpPr>
          <p:grpSpPr>
            <a:xfrm>
              <a:off x="3406456" y="2398385"/>
              <a:ext cx="228600" cy="1889760"/>
              <a:chOff x="3406456" y="2398385"/>
              <a:chExt cx="228600" cy="1889760"/>
            </a:xfrm>
          </p:grpSpPr>
          <p:sp>
            <p:nvSpPr>
              <p:cNvPr id="25" name="object 29">
                <a:extLst>
                  <a:ext uri="{FF2B5EF4-FFF2-40B4-BE49-F238E27FC236}">
                    <a16:creationId xmlns:a16="http://schemas.microsoft.com/office/drawing/2014/main" id="{D6FB1B76-52FE-4238-8E17-AF02E9BCEA64}"/>
                  </a:ext>
                </a:extLst>
              </p:cNvPr>
              <p:cNvSpPr/>
              <p:nvPr/>
            </p:nvSpPr>
            <p:spPr>
              <a:xfrm>
                <a:off x="3506127" y="2518219"/>
                <a:ext cx="86360" cy="1635125"/>
              </a:xfrm>
              <a:custGeom>
                <a:avLst/>
                <a:gdLst/>
                <a:ahLst/>
                <a:cxnLst/>
                <a:rect l="l" t="t" r="r" b="b"/>
                <a:pathLst>
                  <a:path w="86360" h="1635125">
                    <a:moveTo>
                      <a:pt x="86017" y="0"/>
                    </a:moveTo>
                    <a:lnTo>
                      <a:pt x="0" y="0"/>
                    </a:lnTo>
                    <a:lnTo>
                      <a:pt x="0" y="1634553"/>
                    </a:lnTo>
                    <a:lnTo>
                      <a:pt x="86017" y="1634553"/>
                    </a:lnTo>
                    <a:lnTo>
                      <a:pt x="86017" y="0"/>
                    </a:lnTo>
                    <a:close/>
                  </a:path>
                </a:pathLst>
              </a:custGeom>
              <a:solidFill>
                <a:srgbClr val="D8D8D8"/>
              </a:solidFill>
            </p:spPr>
            <p:txBody>
              <a:bodyPr wrap="square" lIns="0" tIns="0" rIns="0" bIns="0" rtlCol="0"/>
              <a:lstStyle/>
              <a:p>
                <a:endParaRPr sz="1000"/>
              </a:p>
            </p:txBody>
          </p:sp>
          <p:sp>
            <p:nvSpPr>
              <p:cNvPr id="26" name="object 30">
                <a:extLst>
                  <a:ext uri="{FF2B5EF4-FFF2-40B4-BE49-F238E27FC236}">
                    <a16:creationId xmlns:a16="http://schemas.microsoft.com/office/drawing/2014/main" id="{23CBE3C8-1BBD-4D39-A419-75A2FD0046A7}"/>
                  </a:ext>
                </a:extLst>
              </p:cNvPr>
              <p:cNvSpPr/>
              <p:nvPr/>
            </p:nvSpPr>
            <p:spPr>
              <a:xfrm>
                <a:off x="3506127" y="2518219"/>
                <a:ext cx="86360" cy="1635125"/>
              </a:xfrm>
              <a:custGeom>
                <a:avLst/>
                <a:gdLst/>
                <a:ahLst/>
                <a:cxnLst/>
                <a:rect l="l" t="t" r="r" b="b"/>
                <a:pathLst>
                  <a:path w="86360" h="1635125">
                    <a:moveTo>
                      <a:pt x="86017" y="1634553"/>
                    </a:moveTo>
                    <a:lnTo>
                      <a:pt x="0" y="1634553"/>
                    </a:lnTo>
                    <a:lnTo>
                      <a:pt x="0" y="0"/>
                    </a:lnTo>
                    <a:lnTo>
                      <a:pt x="86017" y="0"/>
                    </a:lnTo>
                    <a:lnTo>
                      <a:pt x="86017" y="1634553"/>
                    </a:lnTo>
                    <a:close/>
                  </a:path>
                </a:pathLst>
              </a:custGeom>
              <a:ln w="9525">
                <a:solidFill>
                  <a:srgbClr val="000000"/>
                </a:solidFill>
              </a:ln>
            </p:spPr>
            <p:txBody>
              <a:bodyPr wrap="square" lIns="0" tIns="0" rIns="0" bIns="0" rtlCol="0"/>
              <a:lstStyle/>
              <a:p>
                <a:endParaRPr sz="1000"/>
              </a:p>
            </p:txBody>
          </p:sp>
          <p:sp>
            <p:nvSpPr>
              <p:cNvPr id="27" name="object 31">
                <a:extLst>
                  <a:ext uri="{FF2B5EF4-FFF2-40B4-BE49-F238E27FC236}">
                    <a16:creationId xmlns:a16="http://schemas.microsoft.com/office/drawing/2014/main" id="{1D27F7A7-6212-4BED-92DE-8C18ED14FA29}"/>
                  </a:ext>
                </a:extLst>
              </p:cNvPr>
              <p:cNvSpPr/>
              <p:nvPr/>
            </p:nvSpPr>
            <p:spPr>
              <a:xfrm>
                <a:off x="3558262"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17" y="1799996"/>
                    </a:lnTo>
                    <a:lnTo>
                      <a:pt x="49993" y="1797156"/>
                    </a:lnTo>
                    <a:lnTo>
                      <a:pt x="61437" y="1789425"/>
                    </a:lnTo>
                    <a:lnTo>
                      <a:pt x="69169" y="1777981"/>
                    </a:lnTo>
                    <a:lnTo>
                      <a:pt x="72009" y="1764004"/>
                    </a:lnTo>
                    <a:lnTo>
                      <a:pt x="72009" y="36004"/>
                    </a:lnTo>
                    <a:lnTo>
                      <a:pt x="69169" y="22020"/>
                    </a:lnTo>
                    <a:lnTo>
                      <a:pt x="61437" y="10572"/>
                    </a:lnTo>
                    <a:lnTo>
                      <a:pt x="49993" y="2839"/>
                    </a:lnTo>
                    <a:lnTo>
                      <a:pt x="35991" y="0"/>
                    </a:lnTo>
                    <a:close/>
                  </a:path>
                </a:pathLst>
              </a:custGeom>
              <a:solidFill>
                <a:srgbClr val="D8D8D8"/>
              </a:solidFill>
            </p:spPr>
            <p:txBody>
              <a:bodyPr wrap="square" lIns="0" tIns="0" rIns="0" bIns="0" rtlCol="0"/>
              <a:lstStyle/>
              <a:p>
                <a:endParaRPr sz="1000"/>
              </a:p>
            </p:txBody>
          </p:sp>
          <p:sp>
            <p:nvSpPr>
              <p:cNvPr id="28" name="object 32">
                <a:extLst>
                  <a:ext uri="{FF2B5EF4-FFF2-40B4-BE49-F238E27FC236}">
                    <a16:creationId xmlns:a16="http://schemas.microsoft.com/office/drawing/2014/main" id="{0F05697D-AA34-4840-AB1F-5B3A0A4ACBDC}"/>
                  </a:ext>
                </a:extLst>
              </p:cNvPr>
              <p:cNvSpPr/>
              <p:nvPr/>
            </p:nvSpPr>
            <p:spPr>
              <a:xfrm>
                <a:off x="3558262" y="2434390"/>
                <a:ext cx="72390" cy="1800225"/>
              </a:xfrm>
              <a:custGeom>
                <a:avLst/>
                <a:gdLst/>
                <a:ahLst/>
                <a:cxnLst/>
                <a:rect l="l" t="t" r="r" b="b"/>
                <a:pathLst>
                  <a:path w="72389" h="1800225">
                    <a:moveTo>
                      <a:pt x="72009" y="1764004"/>
                    </a:moveTo>
                    <a:lnTo>
                      <a:pt x="69169" y="1777981"/>
                    </a:lnTo>
                    <a:lnTo>
                      <a:pt x="61437" y="1789425"/>
                    </a:lnTo>
                    <a:lnTo>
                      <a:pt x="49993" y="1797156"/>
                    </a:lnTo>
                    <a:lnTo>
                      <a:pt x="36017"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93" y="2839"/>
                    </a:lnTo>
                    <a:lnTo>
                      <a:pt x="61437" y="10572"/>
                    </a:lnTo>
                    <a:lnTo>
                      <a:pt x="69169" y="22020"/>
                    </a:lnTo>
                    <a:lnTo>
                      <a:pt x="72009" y="36004"/>
                    </a:lnTo>
                    <a:lnTo>
                      <a:pt x="72009" y="1764004"/>
                    </a:lnTo>
                    <a:close/>
                  </a:path>
                </a:pathLst>
              </a:custGeom>
              <a:ln w="9525">
                <a:solidFill>
                  <a:srgbClr val="000000"/>
                </a:solidFill>
              </a:ln>
            </p:spPr>
            <p:txBody>
              <a:bodyPr wrap="square" lIns="0" tIns="0" rIns="0" bIns="0" rtlCol="0"/>
              <a:lstStyle/>
              <a:p>
                <a:endParaRPr sz="1000"/>
              </a:p>
            </p:txBody>
          </p:sp>
          <p:sp>
            <p:nvSpPr>
              <p:cNvPr id="29" name="object 33">
                <a:extLst>
                  <a:ext uri="{FF2B5EF4-FFF2-40B4-BE49-F238E27FC236}">
                    <a16:creationId xmlns:a16="http://schemas.microsoft.com/office/drawing/2014/main" id="{F92C4A38-CF3D-420E-B0A4-21FC3F6E3CAB}"/>
                  </a:ext>
                </a:extLst>
              </p:cNvPr>
              <p:cNvSpPr/>
              <p:nvPr/>
            </p:nvSpPr>
            <p:spPr>
              <a:xfrm>
                <a:off x="3594253"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30" name="object 34">
                <a:extLst>
                  <a:ext uri="{FF2B5EF4-FFF2-40B4-BE49-F238E27FC236}">
                    <a16:creationId xmlns:a16="http://schemas.microsoft.com/office/drawing/2014/main" id="{6187C0B9-FB0E-4441-94F4-9486DC9757DE}"/>
                  </a:ext>
                </a:extLst>
              </p:cNvPr>
              <p:cNvSpPr/>
              <p:nvPr/>
            </p:nvSpPr>
            <p:spPr>
              <a:xfrm>
                <a:off x="3594253"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31" name="object 35">
                <a:extLst>
                  <a:ext uri="{FF2B5EF4-FFF2-40B4-BE49-F238E27FC236}">
                    <a16:creationId xmlns:a16="http://schemas.microsoft.com/office/drawing/2014/main" id="{A6A17578-CBD8-425B-A56A-F71329899D60}"/>
                  </a:ext>
                </a:extLst>
              </p:cNvPr>
              <p:cNvPicPr/>
              <p:nvPr/>
            </p:nvPicPr>
            <p:blipFill>
              <a:blip r:embed="rId3" cstate="email">
                <a:extLst>
                  <a:ext uri="{28A0092B-C50C-407E-A947-70E740481C1C}">
                    <a14:useLocalDpi xmlns:a14="http://schemas.microsoft.com/office/drawing/2010/main"/>
                  </a:ext>
                </a:extLst>
              </a:blip>
              <a:stretch>
                <a:fillRect/>
              </a:stretch>
            </p:blipFill>
            <p:spPr>
              <a:xfrm>
                <a:off x="3480792" y="4103266"/>
                <a:ext cx="82232" cy="82245"/>
              </a:xfrm>
              <a:prstGeom prst="rect">
                <a:avLst/>
              </a:prstGeom>
            </p:spPr>
          </p:pic>
          <p:pic>
            <p:nvPicPr>
              <p:cNvPr id="32" name="object 36">
                <a:extLst>
                  <a:ext uri="{FF2B5EF4-FFF2-40B4-BE49-F238E27FC236}">
                    <a16:creationId xmlns:a16="http://schemas.microsoft.com/office/drawing/2014/main" id="{F88747F7-7A95-4A2B-9627-3A85396F0500}"/>
                  </a:ext>
                </a:extLst>
              </p:cNvPr>
              <p:cNvPicPr/>
              <p:nvPr/>
            </p:nvPicPr>
            <p:blipFill>
              <a:blip r:embed="rId3" cstate="email">
                <a:extLst>
                  <a:ext uri="{28A0092B-C50C-407E-A947-70E740481C1C}">
                    <a14:useLocalDpi xmlns:a14="http://schemas.microsoft.com/office/drawing/2010/main"/>
                  </a:ext>
                </a:extLst>
              </a:blip>
              <a:stretch>
                <a:fillRect/>
              </a:stretch>
            </p:blipFill>
            <p:spPr>
              <a:xfrm>
                <a:off x="3480792" y="2483272"/>
                <a:ext cx="82232" cy="82245"/>
              </a:xfrm>
              <a:prstGeom prst="rect">
                <a:avLst/>
              </a:prstGeom>
            </p:spPr>
          </p:pic>
          <p:sp>
            <p:nvSpPr>
              <p:cNvPr id="33" name="object 37">
                <a:extLst>
                  <a:ext uri="{FF2B5EF4-FFF2-40B4-BE49-F238E27FC236}">
                    <a16:creationId xmlns:a16="http://schemas.microsoft.com/office/drawing/2014/main" id="{84ABAA38-02BB-47A2-ABEE-C0BBB2937913}"/>
                  </a:ext>
                </a:extLst>
              </p:cNvPr>
              <p:cNvSpPr/>
              <p:nvPr/>
            </p:nvSpPr>
            <p:spPr>
              <a:xfrm>
                <a:off x="3413403" y="2434390"/>
                <a:ext cx="72390" cy="1800225"/>
              </a:xfrm>
              <a:custGeom>
                <a:avLst/>
                <a:gdLst/>
                <a:ahLst/>
                <a:cxnLst/>
                <a:rect l="l" t="t" r="r" b="b"/>
                <a:pathLst>
                  <a:path w="72389" h="1800225">
                    <a:moveTo>
                      <a:pt x="36017" y="0"/>
                    </a:moveTo>
                    <a:lnTo>
                      <a:pt x="22015" y="2839"/>
                    </a:lnTo>
                    <a:lnTo>
                      <a:pt x="10571" y="10572"/>
                    </a:lnTo>
                    <a:lnTo>
                      <a:pt x="2839" y="22020"/>
                    </a:lnTo>
                    <a:lnTo>
                      <a:pt x="0" y="36004"/>
                    </a:lnTo>
                    <a:lnTo>
                      <a:pt x="0" y="1764004"/>
                    </a:lnTo>
                    <a:lnTo>
                      <a:pt x="2839" y="1777981"/>
                    </a:lnTo>
                    <a:lnTo>
                      <a:pt x="10571" y="1789425"/>
                    </a:lnTo>
                    <a:lnTo>
                      <a:pt x="22015" y="1797156"/>
                    </a:lnTo>
                    <a:lnTo>
                      <a:pt x="35991" y="1799996"/>
                    </a:lnTo>
                    <a:lnTo>
                      <a:pt x="49988" y="1797156"/>
                    </a:lnTo>
                    <a:lnTo>
                      <a:pt x="61433" y="1789425"/>
                    </a:lnTo>
                    <a:lnTo>
                      <a:pt x="69167" y="1777981"/>
                    </a:lnTo>
                    <a:lnTo>
                      <a:pt x="72009" y="1764004"/>
                    </a:lnTo>
                    <a:lnTo>
                      <a:pt x="72009" y="36004"/>
                    </a:lnTo>
                    <a:lnTo>
                      <a:pt x="69167" y="22020"/>
                    </a:lnTo>
                    <a:lnTo>
                      <a:pt x="61433" y="10572"/>
                    </a:lnTo>
                    <a:lnTo>
                      <a:pt x="49988" y="2839"/>
                    </a:lnTo>
                    <a:lnTo>
                      <a:pt x="36017" y="0"/>
                    </a:lnTo>
                    <a:close/>
                  </a:path>
                </a:pathLst>
              </a:custGeom>
              <a:solidFill>
                <a:srgbClr val="D8D8D8"/>
              </a:solidFill>
            </p:spPr>
            <p:txBody>
              <a:bodyPr wrap="square" lIns="0" tIns="0" rIns="0" bIns="0" rtlCol="0"/>
              <a:lstStyle/>
              <a:p>
                <a:endParaRPr sz="1000"/>
              </a:p>
            </p:txBody>
          </p:sp>
          <p:sp>
            <p:nvSpPr>
              <p:cNvPr id="34" name="object 38">
                <a:extLst>
                  <a:ext uri="{FF2B5EF4-FFF2-40B4-BE49-F238E27FC236}">
                    <a16:creationId xmlns:a16="http://schemas.microsoft.com/office/drawing/2014/main" id="{14137F20-E577-42FC-BB44-E6BC55630F65}"/>
                  </a:ext>
                </a:extLst>
              </p:cNvPr>
              <p:cNvSpPr/>
              <p:nvPr/>
            </p:nvSpPr>
            <p:spPr>
              <a:xfrm>
                <a:off x="3413403" y="2434390"/>
                <a:ext cx="72390" cy="1800225"/>
              </a:xfrm>
              <a:custGeom>
                <a:avLst/>
                <a:gdLst/>
                <a:ahLst/>
                <a:cxnLst/>
                <a:rect l="l" t="t" r="r" b="b"/>
                <a:pathLst>
                  <a:path w="72389" h="1800225">
                    <a:moveTo>
                      <a:pt x="0" y="1764004"/>
                    </a:moveTo>
                    <a:lnTo>
                      <a:pt x="2839" y="1777981"/>
                    </a:lnTo>
                    <a:lnTo>
                      <a:pt x="10571" y="1789425"/>
                    </a:lnTo>
                    <a:lnTo>
                      <a:pt x="22015" y="1797156"/>
                    </a:lnTo>
                    <a:lnTo>
                      <a:pt x="35991" y="1799996"/>
                    </a:lnTo>
                    <a:lnTo>
                      <a:pt x="49988" y="1797156"/>
                    </a:lnTo>
                    <a:lnTo>
                      <a:pt x="61433" y="1789425"/>
                    </a:lnTo>
                    <a:lnTo>
                      <a:pt x="69167" y="1777981"/>
                    </a:lnTo>
                    <a:lnTo>
                      <a:pt x="72009" y="1764004"/>
                    </a:lnTo>
                    <a:lnTo>
                      <a:pt x="72009" y="36004"/>
                    </a:lnTo>
                    <a:lnTo>
                      <a:pt x="69167" y="22020"/>
                    </a:lnTo>
                    <a:lnTo>
                      <a:pt x="61433" y="10572"/>
                    </a:lnTo>
                    <a:lnTo>
                      <a:pt x="49988" y="2839"/>
                    </a:lnTo>
                    <a:lnTo>
                      <a:pt x="36017" y="0"/>
                    </a:lnTo>
                    <a:lnTo>
                      <a:pt x="22015" y="2839"/>
                    </a:lnTo>
                    <a:lnTo>
                      <a:pt x="10571" y="10572"/>
                    </a:lnTo>
                    <a:lnTo>
                      <a:pt x="2839" y="22020"/>
                    </a:lnTo>
                    <a:lnTo>
                      <a:pt x="0" y="36004"/>
                    </a:lnTo>
                    <a:lnTo>
                      <a:pt x="0" y="1764004"/>
                    </a:lnTo>
                    <a:close/>
                  </a:path>
                </a:pathLst>
              </a:custGeom>
              <a:ln w="9525">
                <a:solidFill>
                  <a:srgbClr val="000000"/>
                </a:solidFill>
              </a:ln>
            </p:spPr>
            <p:txBody>
              <a:bodyPr wrap="square" lIns="0" tIns="0" rIns="0" bIns="0" rtlCol="0"/>
              <a:lstStyle/>
              <a:p>
                <a:endParaRPr sz="1000"/>
              </a:p>
            </p:txBody>
          </p:sp>
          <p:sp>
            <p:nvSpPr>
              <p:cNvPr id="35" name="object 39">
                <a:extLst>
                  <a:ext uri="{FF2B5EF4-FFF2-40B4-BE49-F238E27FC236}">
                    <a16:creationId xmlns:a16="http://schemas.microsoft.com/office/drawing/2014/main" id="{08F8DE52-6C51-4553-815F-3368726C7728}"/>
                  </a:ext>
                </a:extLst>
              </p:cNvPr>
              <p:cNvSpPr/>
              <p:nvPr/>
            </p:nvSpPr>
            <p:spPr>
              <a:xfrm>
                <a:off x="3449417"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36" name="object 40">
                <a:extLst>
                  <a:ext uri="{FF2B5EF4-FFF2-40B4-BE49-F238E27FC236}">
                    <a16:creationId xmlns:a16="http://schemas.microsoft.com/office/drawing/2014/main" id="{0BA064F0-7634-4727-BA7E-32833FB5555B}"/>
                  </a:ext>
                </a:extLst>
              </p:cNvPr>
              <p:cNvSpPr/>
              <p:nvPr/>
            </p:nvSpPr>
            <p:spPr>
              <a:xfrm>
                <a:off x="3449417"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sp>
            <p:nvSpPr>
              <p:cNvPr id="37" name="object 41">
                <a:extLst>
                  <a:ext uri="{FF2B5EF4-FFF2-40B4-BE49-F238E27FC236}">
                    <a16:creationId xmlns:a16="http://schemas.microsoft.com/office/drawing/2014/main" id="{922AF8D2-382C-426C-936C-2078546F5652}"/>
                  </a:ext>
                </a:extLst>
              </p:cNvPr>
              <p:cNvSpPr/>
              <p:nvPr/>
            </p:nvSpPr>
            <p:spPr>
              <a:xfrm>
                <a:off x="3411218" y="2434390"/>
                <a:ext cx="72390" cy="1800225"/>
              </a:xfrm>
              <a:custGeom>
                <a:avLst/>
                <a:gdLst/>
                <a:ahLst/>
                <a:cxnLst/>
                <a:rect l="l" t="t" r="r" b="b"/>
                <a:pathLst>
                  <a:path w="72389" h="1800225">
                    <a:moveTo>
                      <a:pt x="36017" y="0"/>
                    </a:moveTo>
                    <a:lnTo>
                      <a:pt x="22015" y="2839"/>
                    </a:lnTo>
                    <a:lnTo>
                      <a:pt x="10571" y="10572"/>
                    </a:lnTo>
                    <a:lnTo>
                      <a:pt x="2839" y="22020"/>
                    </a:lnTo>
                    <a:lnTo>
                      <a:pt x="0" y="36004"/>
                    </a:lnTo>
                    <a:lnTo>
                      <a:pt x="0" y="1764004"/>
                    </a:ln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close/>
                  </a:path>
                </a:pathLst>
              </a:custGeom>
              <a:solidFill>
                <a:srgbClr val="D8D8D8"/>
              </a:solidFill>
            </p:spPr>
            <p:txBody>
              <a:bodyPr wrap="square" lIns="0" tIns="0" rIns="0" bIns="0" rtlCol="0"/>
              <a:lstStyle/>
              <a:p>
                <a:endParaRPr sz="1000"/>
              </a:p>
            </p:txBody>
          </p:sp>
          <p:sp>
            <p:nvSpPr>
              <p:cNvPr id="38" name="object 42">
                <a:extLst>
                  <a:ext uri="{FF2B5EF4-FFF2-40B4-BE49-F238E27FC236}">
                    <a16:creationId xmlns:a16="http://schemas.microsoft.com/office/drawing/2014/main" id="{2E3FEB0F-86BF-433D-AF71-B595AFB931A1}"/>
                  </a:ext>
                </a:extLst>
              </p:cNvPr>
              <p:cNvSpPr/>
              <p:nvPr/>
            </p:nvSpPr>
            <p:spPr>
              <a:xfrm>
                <a:off x="3411218" y="2434390"/>
                <a:ext cx="72390" cy="1800225"/>
              </a:xfrm>
              <a:custGeom>
                <a:avLst/>
                <a:gdLst/>
                <a:ahLst/>
                <a:cxnLst/>
                <a:rect l="l" t="t" r="r" b="b"/>
                <a:pathLst>
                  <a:path w="72389" h="1800225">
                    <a:moveTo>
                      <a:pt x="0" y="1764004"/>
                    </a:move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lnTo>
                      <a:pt x="22015" y="2839"/>
                    </a:lnTo>
                    <a:lnTo>
                      <a:pt x="10571" y="10572"/>
                    </a:lnTo>
                    <a:lnTo>
                      <a:pt x="2839" y="22020"/>
                    </a:lnTo>
                    <a:lnTo>
                      <a:pt x="0" y="36004"/>
                    </a:lnTo>
                    <a:lnTo>
                      <a:pt x="0" y="1764004"/>
                    </a:lnTo>
                    <a:close/>
                  </a:path>
                </a:pathLst>
              </a:custGeom>
              <a:ln w="9525">
                <a:solidFill>
                  <a:srgbClr val="000000"/>
                </a:solidFill>
              </a:ln>
            </p:spPr>
            <p:txBody>
              <a:bodyPr wrap="square" lIns="0" tIns="0" rIns="0" bIns="0" rtlCol="0"/>
              <a:lstStyle/>
              <a:p>
                <a:endParaRPr sz="1000"/>
              </a:p>
            </p:txBody>
          </p:sp>
          <p:sp>
            <p:nvSpPr>
              <p:cNvPr id="39" name="object 43">
                <a:extLst>
                  <a:ext uri="{FF2B5EF4-FFF2-40B4-BE49-F238E27FC236}">
                    <a16:creationId xmlns:a16="http://schemas.microsoft.com/office/drawing/2014/main" id="{93B21361-7724-4CB7-A6CB-755BB1F5FE61}"/>
                  </a:ext>
                </a:extLst>
              </p:cNvPr>
              <p:cNvSpPr/>
              <p:nvPr/>
            </p:nvSpPr>
            <p:spPr>
              <a:xfrm>
                <a:off x="3447236"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40" name="object 44">
                <a:extLst>
                  <a:ext uri="{FF2B5EF4-FFF2-40B4-BE49-F238E27FC236}">
                    <a16:creationId xmlns:a16="http://schemas.microsoft.com/office/drawing/2014/main" id="{AF2FAA2F-5678-473C-980D-3441D0245660}"/>
                  </a:ext>
                </a:extLst>
              </p:cNvPr>
              <p:cNvSpPr/>
              <p:nvPr/>
            </p:nvSpPr>
            <p:spPr>
              <a:xfrm>
                <a:off x="3447236"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grpSp>
        <p:grpSp>
          <p:nvGrpSpPr>
            <p:cNvPr id="41" name="object 45">
              <a:extLst>
                <a:ext uri="{FF2B5EF4-FFF2-40B4-BE49-F238E27FC236}">
                  <a16:creationId xmlns:a16="http://schemas.microsoft.com/office/drawing/2014/main" id="{EF184166-1D59-4A2B-9C7F-1305EE0B906C}"/>
                </a:ext>
              </a:extLst>
            </p:cNvPr>
            <p:cNvGrpSpPr/>
            <p:nvPr/>
          </p:nvGrpSpPr>
          <p:grpSpPr>
            <a:xfrm>
              <a:off x="4434536" y="2398385"/>
              <a:ext cx="298450" cy="1889760"/>
              <a:chOff x="4434536" y="2398385"/>
              <a:chExt cx="298450" cy="1889760"/>
            </a:xfrm>
          </p:grpSpPr>
          <p:sp>
            <p:nvSpPr>
              <p:cNvPr id="42" name="object 46">
                <a:extLst>
                  <a:ext uri="{FF2B5EF4-FFF2-40B4-BE49-F238E27FC236}">
                    <a16:creationId xmlns:a16="http://schemas.microsoft.com/office/drawing/2014/main" id="{3DC58CD4-D6B4-4022-95E2-6916D814A711}"/>
                  </a:ext>
                </a:extLst>
              </p:cNvPr>
              <p:cNvSpPr/>
              <p:nvPr/>
            </p:nvSpPr>
            <p:spPr>
              <a:xfrm>
                <a:off x="4604029" y="2518219"/>
                <a:ext cx="86360" cy="1635125"/>
              </a:xfrm>
              <a:custGeom>
                <a:avLst/>
                <a:gdLst/>
                <a:ahLst/>
                <a:cxnLst/>
                <a:rect l="l" t="t" r="r" b="b"/>
                <a:pathLst>
                  <a:path w="86360" h="1635125">
                    <a:moveTo>
                      <a:pt x="86017" y="0"/>
                    </a:moveTo>
                    <a:lnTo>
                      <a:pt x="0" y="0"/>
                    </a:lnTo>
                    <a:lnTo>
                      <a:pt x="0" y="1634553"/>
                    </a:lnTo>
                    <a:lnTo>
                      <a:pt x="86017" y="1634553"/>
                    </a:lnTo>
                    <a:lnTo>
                      <a:pt x="86017" y="0"/>
                    </a:lnTo>
                    <a:close/>
                  </a:path>
                </a:pathLst>
              </a:custGeom>
              <a:solidFill>
                <a:srgbClr val="D8D8D8"/>
              </a:solidFill>
            </p:spPr>
            <p:txBody>
              <a:bodyPr wrap="square" lIns="0" tIns="0" rIns="0" bIns="0" rtlCol="0"/>
              <a:lstStyle/>
              <a:p>
                <a:endParaRPr sz="1000"/>
              </a:p>
            </p:txBody>
          </p:sp>
          <p:sp>
            <p:nvSpPr>
              <p:cNvPr id="43" name="object 47">
                <a:extLst>
                  <a:ext uri="{FF2B5EF4-FFF2-40B4-BE49-F238E27FC236}">
                    <a16:creationId xmlns:a16="http://schemas.microsoft.com/office/drawing/2014/main" id="{7299416C-BF21-4497-9017-B4481E6D4083}"/>
                  </a:ext>
                </a:extLst>
              </p:cNvPr>
              <p:cNvSpPr/>
              <p:nvPr/>
            </p:nvSpPr>
            <p:spPr>
              <a:xfrm>
                <a:off x="4604029" y="2518219"/>
                <a:ext cx="86360" cy="1635125"/>
              </a:xfrm>
              <a:custGeom>
                <a:avLst/>
                <a:gdLst/>
                <a:ahLst/>
                <a:cxnLst/>
                <a:rect l="l" t="t" r="r" b="b"/>
                <a:pathLst>
                  <a:path w="86360" h="1635125">
                    <a:moveTo>
                      <a:pt x="86017" y="1634553"/>
                    </a:moveTo>
                    <a:lnTo>
                      <a:pt x="0" y="1634553"/>
                    </a:lnTo>
                    <a:lnTo>
                      <a:pt x="0" y="0"/>
                    </a:lnTo>
                    <a:lnTo>
                      <a:pt x="86017" y="0"/>
                    </a:lnTo>
                    <a:lnTo>
                      <a:pt x="86017" y="1634553"/>
                    </a:lnTo>
                    <a:close/>
                  </a:path>
                </a:pathLst>
              </a:custGeom>
              <a:ln w="9525">
                <a:solidFill>
                  <a:srgbClr val="000000"/>
                </a:solidFill>
              </a:ln>
            </p:spPr>
            <p:txBody>
              <a:bodyPr wrap="square" lIns="0" tIns="0" rIns="0" bIns="0" rtlCol="0"/>
              <a:lstStyle/>
              <a:p>
                <a:endParaRPr sz="1000"/>
              </a:p>
            </p:txBody>
          </p:sp>
          <p:sp>
            <p:nvSpPr>
              <p:cNvPr id="44" name="object 48">
                <a:extLst>
                  <a:ext uri="{FF2B5EF4-FFF2-40B4-BE49-F238E27FC236}">
                    <a16:creationId xmlns:a16="http://schemas.microsoft.com/office/drawing/2014/main" id="{3791A8FF-D55A-4B89-B8D0-ABB1DB33AB08}"/>
                  </a:ext>
                </a:extLst>
              </p:cNvPr>
              <p:cNvSpPr/>
              <p:nvPr/>
            </p:nvSpPr>
            <p:spPr>
              <a:xfrm>
                <a:off x="4656165" y="2434390"/>
                <a:ext cx="72390" cy="1800225"/>
              </a:xfrm>
              <a:custGeom>
                <a:avLst/>
                <a:gdLst/>
                <a:ahLst/>
                <a:cxnLst/>
                <a:rect l="l" t="t" r="r" b="b"/>
                <a:pathLst>
                  <a:path w="72389" h="1800225">
                    <a:moveTo>
                      <a:pt x="35991" y="0"/>
                    </a:moveTo>
                    <a:lnTo>
                      <a:pt x="22015" y="2839"/>
                    </a:lnTo>
                    <a:lnTo>
                      <a:pt x="10571" y="10572"/>
                    </a:lnTo>
                    <a:lnTo>
                      <a:pt x="2839" y="22020"/>
                    </a:lnTo>
                    <a:lnTo>
                      <a:pt x="0" y="36004"/>
                    </a:lnTo>
                    <a:lnTo>
                      <a:pt x="0" y="1764004"/>
                    </a:lnTo>
                    <a:lnTo>
                      <a:pt x="2839" y="1777981"/>
                    </a:lnTo>
                    <a:lnTo>
                      <a:pt x="10571" y="1789425"/>
                    </a:lnTo>
                    <a:lnTo>
                      <a:pt x="22015" y="1797156"/>
                    </a:lnTo>
                    <a:lnTo>
                      <a:pt x="36017" y="1799996"/>
                    </a:lnTo>
                    <a:lnTo>
                      <a:pt x="49993" y="1797156"/>
                    </a:lnTo>
                    <a:lnTo>
                      <a:pt x="61437" y="1789425"/>
                    </a:lnTo>
                    <a:lnTo>
                      <a:pt x="69169" y="1777981"/>
                    </a:lnTo>
                    <a:lnTo>
                      <a:pt x="72009" y="1764004"/>
                    </a:lnTo>
                    <a:lnTo>
                      <a:pt x="72009" y="36004"/>
                    </a:lnTo>
                    <a:lnTo>
                      <a:pt x="69169" y="22020"/>
                    </a:lnTo>
                    <a:lnTo>
                      <a:pt x="61437" y="10572"/>
                    </a:lnTo>
                    <a:lnTo>
                      <a:pt x="49993" y="2839"/>
                    </a:lnTo>
                    <a:lnTo>
                      <a:pt x="35991" y="0"/>
                    </a:lnTo>
                    <a:close/>
                  </a:path>
                </a:pathLst>
              </a:custGeom>
              <a:solidFill>
                <a:srgbClr val="D8D8D8"/>
              </a:solidFill>
            </p:spPr>
            <p:txBody>
              <a:bodyPr wrap="square" lIns="0" tIns="0" rIns="0" bIns="0" rtlCol="0"/>
              <a:lstStyle/>
              <a:p>
                <a:endParaRPr sz="1000"/>
              </a:p>
            </p:txBody>
          </p:sp>
          <p:sp>
            <p:nvSpPr>
              <p:cNvPr id="45" name="object 49">
                <a:extLst>
                  <a:ext uri="{FF2B5EF4-FFF2-40B4-BE49-F238E27FC236}">
                    <a16:creationId xmlns:a16="http://schemas.microsoft.com/office/drawing/2014/main" id="{E230CB15-5103-420F-A7A8-4D268ED4AB9D}"/>
                  </a:ext>
                </a:extLst>
              </p:cNvPr>
              <p:cNvSpPr/>
              <p:nvPr/>
            </p:nvSpPr>
            <p:spPr>
              <a:xfrm>
                <a:off x="4656165" y="2434390"/>
                <a:ext cx="72390" cy="1800225"/>
              </a:xfrm>
              <a:custGeom>
                <a:avLst/>
                <a:gdLst/>
                <a:ahLst/>
                <a:cxnLst/>
                <a:rect l="l" t="t" r="r" b="b"/>
                <a:pathLst>
                  <a:path w="72389" h="1800225">
                    <a:moveTo>
                      <a:pt x="72009" y="1764004"/>
                    </a:moveTo>
                    <a:lnTo>
                      <a:pt x="69169" y="1777981"/>
                    </a:lnTo>
                    <a:lnTo>
                      <a:pt x="61437" y="1789425"/>
                    </a:lnTo>
                    <a:lnTo>
                      <a:pt x="49993" y="1797156"/>
                    </a:lnTo>
                    <a:lnTo>
                      <a:pt x="36017" y="1799996"/>
                    </a:lnTo>
                    <a:lnTo>
                      <a:pt x="22015" y="1797156"/>
                    </a:lnTo>
                    <a:lnTo>
                      <a:pt x="10571" y="1789425"/>
                    </a:lnTo>
                    <a:lnTo>
                      <a:pt x="2839" y="1777981"/>
                    </a:lnTo>
                    <a:lnTo>
                      <a:pt x="0" y="1764004"/>
                    </a:lnTo>
                    <a:lnTo>
                      <a:pt x="0" y="36004"/>
                    </a:lnTo>
                    <a:lnTo>
                      <a:pt x="2839" y="22020"/>
                    </a:lnTo>
                    <a:lnTo>
                      <a:pt x="10571" y="10572"/>
                    </a:lnTo>
                    <a:lnTo>
                      <a:pt x="22015" y="2839"/>
                    </a:lnTo>
                    <a:lnTo>
                      <a:pt x="35991" y="0"/>
                    </a:lnTo>
                    <a:lnTo>
                      <a:pt x="49993" y="2839"/>
                    </a:lnTo>
                    <a:lnTo>
                      <a:pt x="61437" y="10572"/>
                    </a:lnTo>
                    <a:lnTo>
                      <a:pt x="69169" y="22020"/>
                    </a:lnTo>
                    <a:lnTo>
                      <a:pt x="72009" y="36004"/>
                    </a:lnTo>
                    <a:lnTo>
                      <a:pt x="72009" y="1764004"/>
                    </a:lnTo>
                    <a:close/>
                  </a:path>
                </a:pathLst>
              </a:custGeom>
              <a:ln w="9525">
                <a:solidFill>
                  <a:srgbClr val="000000"/>
                </a:solidFill>
              </a:ln>
            </p:spPr>
            <p:txBody>
              <a:bodyPr wrap="square" lIns="0" tIns="0" rIns="0" bIns="0" rtlCol="0"/>
              <a:lstStyle/>
              <a:p>
                <a:endParaRPr sz="1000"/>
              </a:p>
            </p:txBody>
          </p:sp>
          <p:sp>
            <p:nvSpPr>
              <p:cNvPr id="46" name="object 50">
                <a:extLst>
                  <a:ext uri="{FF2B5EF4-FFF2-40B4-BE49-F238E27FC236}">
                    <a16:creationId xmlns:a16="http://schemas.microsoft.com/office/drawing/2014/main" id="{0FB16B24-D340-45A4-B2EA-80ED31C01DBD}"/>
                  </a:ext>
                </a:extLst>
              </p:cNvPr>
              <p:cNvSpPr/>
              <p:nvPr/>
            </p:nvSpPr>
            <p:spPr>
              <a:xfrm>
                <a:off x="4692158"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47" name="object 51">
                <a:extLst>
                  <a:ext uri="{FF2B5EF4-FFF2-40B4-BE49-F238E27FC236}">
                    <a16:creationId xmlns:a16="http://schemas.microsoft.com/office/drawing/2014/main" id="{0CD17619-A160-4F75-A223-982DD2F58B08}"/>
                  </a:ext>
                </a:extLst>
              </p:cNvPr>
              <p:cNvSpPr/>
              <p:nvPr/>
            </p:nvSpPr>
            <p:spPr>
              <a:xfrm>
                <a:off x="4692158"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sp>
            <p:nvSpPr>
              <p:cNvPr id="48" name="object 52">
                <a:extLst>
                  <a:ext uri="{FF2B5EF4-FFF2-40B4-BE49-F238E27FC236}">
                    <a16:creationId xmlns:a16="http://schemas.microsoft.com/office/drawing/2014/main" id="{0E5B6146-2996-4B45-BE50-21DAE2B9D580}"/>
                  </a:ext>
                </a:extLst>
              </p:cNvPr>
              <p:cNvSpPr/>
              <p:nvPr/>
            </p:nvSpPr>
            <p:spPr>
              <a:xfrm>
                <a:off x="4477422" y="2518219"/>
                <a:ext cx="86360" cy="1635125"/>
              </a:xfrm>
              <a:custGeom>
                <a:avLst/>
                <a:gdLst/>
                <a:ahLst/>
                <a:cxnLst/>
                <a:rect l="l" t="t" r="r" b="b"/>
                <a:pathLst>
                  <a:path w="86360" h="1635125">
                    <a:moveTo>
                      <a:pt x="86017" y="0"/>
                    </a:moveTo>
                    <a:lnTo>
                      <a:pt x="0" y="0"/>
                    </a:lnTo>
                    <a:lnTo>
                      <a:pt x="0" y="1634553"/>
                    </a:lnTo>
                    <a:lnTo>
                      <a:pt x="86017" y="1634553"/>
                    </a:lnTo>
                    <a:lnTo>
                      <a:pt x="86017" y="0"/>
                    </a:lnTo>
                    <a:close/>
                  </a:path>
                </a:pathLst>
              </a:custGeom>
              <a:solidFill>
                <a:srgbClr val="D8D8D8"/>
              </a:solidFill>
            </p:spPr>
            <p:txBody>
              <a:bodyPr wrap="square" lIns="0" tIns="0" rIns="0" bIns="0" rtlCol="0"/>
              <a:lstStyle/>
              <a:p>
                <a:endParaRPr sz="1000"/>
              </a:p>
            </p:txBody>
          </p:sp>
          <p:sp>
            <p:nvSpPr>
              <p:cNvPr id="49" name="object 53">
                <a:extLst>
                  <a:ext uri="{FF2B5EF4-FFF2-40B4-BE49-F238E27FC236}">
                    <a16:creationId xmlns:a16="http://schemas.microsoft.com/office/drawing/2014/main" id="{613A82EB-92CE-4248-8084-C1C97C24D116}"/>
                  </a:ext>
                </a:extLst>
              </p:cNvPr>
              <p:cNvSpPr/>
              <p:nvPr/>
            </p:nvSpPr>
            <p:spPr>
              <a:xfrm>
                <a:off x="4477422" y="2518219"/>
                <a:ext cx="86360" cy="1635125"/>
              </a:xfrm>
              <a:custGeom>
                <a:avLst/>
                <a:gdLst/>
                <a:ahLst/>
                <a:cxnLst/>
                <a:rect l="l" t="t" r="r" b="b"/>
                <a:pathLst>
                  <a:path w="86360" h="1635125">
                    <a:moveTo>
                      <a:pt x="0" y="1634553"/>
                    </a:moveTo>
                    <a:lnTo>
                      <a:pt x="86017" y="1634553"/>
                    </a:lnTo>
                    <a:lnTo>
                      <a:pt x="86017" y="0"/>
                    </a:lnTo>
                    <a:lnTo>
                      <a:pt x="0" y="0"/>
                    </a:lnTo>
                    <a:lnTo>
                      <a:pt x="0" y="1634553"/>
                    </a:lnTo>
                    <a:close/>
                  </a:path>
                </a:pathLst>
              </a:custGeom>
              <a:ln w="9525">
                <a:solidFill>
                  <a:srgbClr val="000000"/>
                </a:solidFill>
              </a:ln>
            </p:spPr>
            <p:txBody>
              <a:bodyPr wrap="square" lIns="0" tIns="0" rIns="0" bIns="0" rtlCol="0"/>
              <a:lstStyle/>
              <a:p>
                <a:endParaRPr sz="1000"/>
              </a:p>
            </p:txBody>
          </p:sp>
          <p:sp>
            <p:nvSpPr>
              <p:cNvPr id="50" name="object 54">
                <a:extLst>
                  <a:ext uri="{FF2B5EF4-FFF2-40B4-BE49-F238E27FC236}">
                    <a16:creationId xmlns:a16="http://schemas.microsoft.com/office/drawing/2014/main" id="{3F13B908-B523-4CC6-864B-ADC2C0CC3316}"/>
                  </a:ext>
                </a:extLst>
              </p:cNvPr>
              <p:cNvSpPr/>
              <p:nvPr/>
            </p:nvSpPr>
            <p:spPr>
              <a:xfrm>
                <a:off x="4439298" y="2434390"/>
                <a:ext cx="72390" cy="1800225"/>
              </a:xfrm>
              <a:custGeom>
                <a:avLst/>
                <a:gdLst/>
                <a:ahLst/>
                <a:cxnLst/>
                <a:rect l="l" t="t" r="r" b="b"/>
                <a:pathLst>
                  <a:path w="72389" h="1800225">
                    <a:moveTo>
                      <a:pt x="36017" y="0"/>
                    </a:moveTo>
                    <a:lnTo>
                      <a:pt x="22015" y="2839"/>
                    </a:lnTo>
                    <a:lnTo>
                      <a:pt x="10571" y="10572"/>
                    </a:lnTo>
                    <a:lnTo>
                      <a:pt x="2839" y="22020"/>
                    </a:lnTo>
                    <a:lnTo>
                      <a:pt x="0" y="36004"/>
                    </a:lnTo>
                    <a:lnTo>
                      <a:pt x="0" y="1764004"/>
                    </a:ln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close/>
                  </a:path>
                </a:pathLst>
              </a:custGeom>
              <a:solidFill>
                <a:srgbClr val="D8D8D8"/>
              </a:solidFill>
            </p:spPr>
            <p:txBody>
              <a:bodyPr wrap="square" lIns="0" tIns="0" rIns="0" bIns="0" rtlCol="0"/>
              <a:lstStyle/>
              <a:p>
                <a:endParaRPr sz="1000"/>
              </a:p>
            </p:txBody>
          </p:sp>
          <p:sp>
            <p:nvSpPr>
              <p:cNvPr id="51" name="object 55">
                <a:extLst>
                  <a:ext uri="{FF2B5EF4-FFF2-40B4-BE49-F238E27FC236}">
                    <a16:creationId xmlns:a16="http://schemas.microsoft.com/office/drawing/2014/main" id="{9FF2A9A5-9AC3-4CF8-9F0C-759F1B0DFDDD}"/>
                  </a:ext>
                </a:extLst>
              </p:cNvPr>
              <p:cNvSpPr/>
              <p:nvPr/>
            </p:nvSpPr>
            <p:spPr>
              <a:xfrm>
                <a:off x="4439298" y="2434390"/>
                <a:ext cx="72390" cy="1800225"/>
              </a:xfrm>
              <a:custGeom>
                <a:avLst/>
                <a:gdLst/>
                <a:ahLst/>
                <a:cxnLst/>
                <a:rect l="l" t="t" r="r" b="b"/>
                <a:pathLst>
                  <a:path w="72389" h="1800225">
                    <a:moveTo>
                      <a:pt x="0" y="1764004"/>
                    </a:moveTo>
                    <a:lnTo>
                      <a:pt x="2839" y="1777981"/>
                    </a:lnTo>
                    <a:lnTo>
                      <a:pt x="10571" y="1789425"/>
                    </a:lnTo>
                    <a:lnTo>
                      <a:pt x="22015" y="1797156"/>
                    </a:lnTo>
                    <a:lnTo>
                      <a:pt x="35991" y="1799996"/>
                    </a:lnTo>
                    <a:lnTo>
                      <a:pt x="49993" y="1797156"/>
                    </a:lnTo>
                    <a:lnTo>
                      <a:pt x="61437" y="1789425"/>
                    </a:lnTo>
                    <a:lnTo>
                      <a:pt x="69169" y="1777981"/>
                    </a:lnTo>
                    <a:lnTo>
                      <a:pt x="72009" y="1764004"/>
                    </a:lnTo>
                    <a:lnTo>
                      <a:pt x="72009" y="36004"/>
                    </a:lnTo>
                    <a:lnTo>
                      <a:pt x="69169" y="22020"/>
                    </a:lnTo>
                    <a:lnTo>
                      <a:pt x="61437" y="10572"/>
                    </a:lnTo>
                    <a:lnTo>
                      <a:pt x="49993" y="2839"/>
                    </a:lnTo>
                    <a:lnTo>
                      <a:pt x="36017" y="0"/>
                    </a:lnTo>
                    <a:lnTo>
                      <a:pt x="22015" y="2839"/>
                    </a:lnTo>
                    <a:lnTo>
                      <a:pt x="10571" y="10572"/>
                    </a:lnTo>
                    <a:lnTo>
                      <a:pt x="2839" y="22020"/>
                    </a:lnTo>
                    <a:lnTo>
                      <a:pt x="0" y="36004"/>
                    </a:lnTo>
                    <a:lnTo>
                      <a:pt x="0" y="1764004"/>
                    </a:lnTo>
                    <a:close/>
                  </a:path>
                </a:pathLst>
              </a:custGeom>
              <a:ln w="9525">
                <a:solidFill>
                  <a:srgbClr val="000000"/>
                </a:solidFill>
              </a:ln>
            </p:spPr>
            <p:txBody>
              <a:bodyPr wrap="square" lIns="0" tIns="0" rIns="0" bIns="0" rtlCol="0"/>
              <a:lstStyle/>
              <a:p>
                <a:endParaRPr sz="1000"/>
              </a:p>
            </p:txBody>
          </p:sp>
          <p:sp>
            <p:nvSpPr>
              <p:cNvPr id="52" name="object 56">
                <a:extLst>
                  <a:ext uri="{FF2B5EF4-FFF2-40B4-BE49-F238E27FC236}">
                    <a16:creationId xmlns:a16="http://schemas.microsoft.com/office/drawing/2014/main" id="{E2ADF137-887A-4D44-8110-748F177132BC}"/>
                  </a:ext>
                </a:extLst>
              </p:cNvPr>
              <p:cNvSpPr/>
              <p:nvPr/>
            </p:nvSpPr>
            <p:spPr>
              <a:xfrm>
                <a:off x="4475315" y="2398385"/>
                <a:ext cx="0" cy="1889760"/>
              </a:xfrm>
              <a:custGeom>
                <a:avLst/>
                <a:gdLst/>
                <a:ahLst/>
                <a:cxnLst/>
                <a:rect l="l" t="t" r="r" b="b"/>
                <a:pathLst>
                  <a:path h="1889760">
                    <a:moveTo>
                      <a:pt x="0" y="0"/>
                    </a:moveTo>
                    <a:lnTo>
                      <a:pt x="0" y="1889175"/>
                    </a:lnTo>
                  </a:path>
                </a:pathLst>
              </a:custGeom>
              <a:solidFill>
                <a:srgbClr val="D8D8D8"/>
              </a:solidFill>
            </p:spPr>
            <p:txBody>
              <a:bodyPr wrap="square" lIns="0" tIns="0" rIns="0" bIns="0" rtlCol="0"/>
              <a:lstStyle/>
              <a:p>
                <a:endParaRPr sz="1000"/>
              </a:p>
            </p:txBody>
          </p:sp>
          <p:sp>
            <p:nvSpPr>
              <p:cNvPr id="53" name="object 57">
                <a:extLst>
                  <a:ext uri="{FF2B5EF4-FFF2-40B4-BE49-F238E27FC236}">
                    <a16:creationId xmlns:a16="http://schemas.microsoft.com/office/drawing/2014/main" id="{7D7BDEBD-5047-4BB2-839A-2DD0140249AD}"/>
                  </a:ext>
                </a:extLst>
              </p:cNvPr>
              <p:cNvSpPr/>
              <p:nvPr/>
            </p:nvSpPr>
            <p:spPr>
              <a:xfrm>
                <a:off x="4475315" y="2398385"/>
                <a:ext cx="0" cy="1889760"/>
              </a:xfrm>
              <a:custGeom>
                <a:avLst/>
                <a:gdLst/>
                <a:ahLst/>
                <a:cxnLst/>
                <a:rect l="l" t="t" r="r" b="b"/>
                <a:pathLst>
                  <a:path h="1889760">
                    <a:moveTo>
                      <a:pt x="0" y="0"/>
                    </a:moveTo>
                    <a:lnTo>
                      <a:pt x="0" y="1889175"/>
                    </a:lnTo>
                  </a:path>
                </a:pathLst>
              </a:custGeom>
              <a:ln w="9525">
                <a:solidFill>
                  <a:srgbClr val="000000"/>
                </a:solidFill>
              </a:ln>
            </p:spPr>
            <p:txBody>
              <a:bodyPr wrap="square" lIns="0" tIns="0" rIns="0" bIns="0" rtlCol="0"/>
              <a:lstStyle/>
              <a:p>
                <a:endParaRPr sz="1000"/>
              </a:p>
            </p:txBody>
          </p:sp>
          <p:pic>
            <p:nvPicPr>
              <p:cNvPr id="54" name="object 58">
                <a:extLst>
                  <a:ext uri="{FF2B5EF4-FFF2-40B4-BE49-F238E27FC236}">
                    <a16:creationId xmlns:a16="http://schemas.microsoft.com/office/drawing/2014/main" id="{805448E4-8165-49D0-A593-93AD79440FF0}"/>
                  </a:ext>
                </a:extLst>
              </p:cNvPr>
              <p:cNvPicPr/>
              <p:nvPr/>
            </p:nvPicPr>
            <p:blipFill>
              <a:blip r:embed="rId3" cstate="email">
                <a:extLst>
                  <a:ext uri="{28A0092B-C50C-407E-A947-70E740481C1C}">
                    <a14:useLocalDpi xmlns:a14="http://schemas.microsoft.com/office/drawing/2010/main"/>
                  </a:ext>
                </a:extLst>
              </a:blip>
              <a:stretch>
                <a:fillRect/>
              </a:stretch>
            </p:blipFill>
            <p:spPr>
              <a:xfrm>
                <a:off x="4542704" y="4103266"/>
                <a:ext cx="82232" cy="82245"/>
              </a:xfrm>
              <a:prstGeom prst="rect">
                <a:avLst/>
              </a:prstGeom>
            </p:spPr>
          </p:pic>
          <p:pic>
            <p:nvPicPr>
              <p:cNvPr id="55" name="object 59">
                <a:extLst>
                  <a:ext uri="{FF2B5EF4-FFF2-40B4-BE49-F238E27FC236}">
                    <a16:creationId xmlns:a16="http://schemas.microsoft.com/office/drawing/2014/main" id="{796D564A-C767-423D-BAA7-56C2EAD6934A}"/>
                  </a:ext>
                </a:extLst>
              </p:cNvPr>
              <p:cNvPicPr/>
              <p:nvPr/>
            </p:nvPicPr>
            <p:blipFill>
              <a:blip r:embed="rId3" cstate="email">
                <a:extLst>
                  <a:ext uri="{28A0092B-C50C-407E-A947-70E740481C1C}">
                    <a14:useLocalDpi xmlns:a14="http://schemas.microsoft.com/office/drawing/2010/main"/>
                  </a:ext>
                </a:extLst>
              </a:blip>
              <a:stretch>
                <a:fillRect/>
              </a:stretch>
            </p:blipFill>
            <p:spPr>
              <a:xfrm>
                <a:off x="4542704" y="2483272"/>
                <a:ext cx="82232" cy="82245"/>
              </a:xfrm>
              <a:prstGeom prst="rect">
                <a:avLst/>
              </a:prstGeom>
            </p:spPr>
          </p:pic>
        </p:grpSp>
        <p:sp>
          <p:nvSpPr>
            <p:cNvPr id="56" name="object 60">
              <a:extLst>
                <a:ext uri="{FF2B5EF4-FFF2-40B4-BE49-F238E27FC236}">
                  <a16:creationId xmlns:a16="http://schemas.microsoft.com/office/drawing/2014/main" id="{95204192-5042-4911-8BCC-96C0342152F6}"/>
                </a:ext>
              </a:extLst>
            </p:cNvPr>
            <p:cNvSpPr txBox="1"/>
            <p:nvPr/>
          </p:nvSpPr>
          <p:spPr>
            <a:xfrm>
              <a:off x="1200508" y="3002716"/>
              <a:ext cx="287655" cy="211179"/>
            </a:xfrm>
            <a:prstGeom prst="rect">
              <a:avLst/>
            </a:prstGeom>
          </p:spPr>
          <p:txBody>
            <a:bodyPr vert="horz" wrap="square" lIns="0" tIns="27940" rIns="0" bIns="0" rtlCol="0">
              <a:spAutoFit/>
            </a:bodyPr>
            <a:lstStyle/>
            <a:p>
              <a:pPr marL="12700" marR="5080">
                <a:lnSpc>
                  <a:spcPts val="850"/>
                </a:lnSpc>
                <a:spcBef>
                  <a:spcPts val="220"/>
                </a:spcBef>
              </a:pPr>
              <a:r>
                <a:rPr sz="1000" spc="30" dirty="0">
                  <a:solidFill>
                    <a:srgbClr val="231F20"/>
                  </a:solidFill>
                  <a:latin typeface="Gill Sans MT"/>
                  <a:cs typeface="Gill Sans MT"/>
                </a:rPr>
                <a:t>Single  panel</a:t>
              </a:r>
              <a:endParaRPr sz="1000">
                <a:latin typeface="Gill Sans MT"/>
                <a:cs typeface="Gill Sans MT"/>
              </a:endParaRPr>
            </a:p>
          </p:txBody>
        </p:sp>
        <p:sp>
          <p:nvSpPr>
            <p:cNvPr id="57" name="object 61">
              <a:extLst>
                <a:ext uri="{FF2B5EF4-FFF2-40B4-BE49-F238E27FC236}">
                  <a16:creationId xmlns:a16="http://schemas.microsoft.com/office/drawing/2014/main" id="{61E17E88-FCC5-4FFB-88D8-8072866CC694}"/>
                </a:ext>
              </a:extLst>
            </p:cNvPr>
            <p:cNvSpPr txBox="1"/>
            <p:nvPr/>
          </p:nvSpPr>
          <p:spPr>
            <a:xfrm>
              <a:off x="1953567" y="3002716"/>
              <a:ext cx="448309" cy="491573"/>
            </a:xfrm>
            <a:prstGeom prst="rect">
              <a:avLst/>
            </a:prstGeom>
          </p:spPr>
          <p:txBody>
            <a:bodyPr vert="horz" wrap="square" lIns="0" tIns="27940" rIns="0" bIns="0" rtlCol="0">
              <a:spAutoFit/>
            </a:bodyPr>
            <a:lstStyle/>
            <a:p>
              <a:pPr marL="12700" marR="5080">
                <a:lnSpc>
                  <a:spcPts val="850"/>
                </a:lnSpc>
                <a:spcBef>
                  <a:spcPts val="220"/>
                </a:spcBef>
              </a:pPr>
              <a:r>
                <a:rPr sz="1000" spc="35" dirty="0">
                  <a:solidFill>
                    <a:srgbClr val="231F20"/>
                  </a:solidFill>
                  <a:latin typeface="Gill Sans MT"/>
                  <a:cs typeface="Gill Sans MT"/>
                </a:rPr>
                <a:t>Single </a:t>
              </a:r>
              <a:r>
                <a:rPr sz="1000" spc="40" dirty="0">
                  <a:solidFill>
                    <a:srgbClr val="231F20"/>
                  </a:solidFill>
                  <a:latin typeface="Gill Sans MT"/>
                  <a:cs typeface="Gill Sans MT"/>
                </a:rPr>
                <a:t> </a:t>
              </a:r>
              <a:r>
                <a:rPr sz="1000" spc="30" dirty="0">
                  <a:solidFill>
                    <a:srgbClr val="231F20"/>
                  </a:solidFill>
                  <a:latin typeface="Gill Sans MT"/>
                  <a:cs typeface="Gill Sans MT"/>
                </a:rPr>
                <a:t>panel </a:t>
              </a:r>
              <a:r>
                <a:rPr sz="1000" spc="35" dirty="0">
                  <a:solidFill>
                    <a:srgbClr val="231F20"/>
                  </a:solidFill>
                  <a:latin typeface="Gill Sans MT"/>
                  <a:cs typeface="Gill Sans MT"/>
                </a:rPr>
                <a:t> </a:t>
              </a:r>
              <a:r>
                <a:rPr sz="1000" spc="30" dirty="0">
                  <a:solidFill>
                    <a:srgbClr val="231F20"/>
                  </a:solidFill>
                  <a:latin typeface="Gill Sans MT"/>
                  <a:cs typeface="Gill Sans MT"/>
                </a:rPr>
                <a:t>single </a:t>
              </a:r>
              <a:r>
                <a:rPr sz="1000" spc="35" dirty="0">
                  <a:solidFill>
                    <a:srgbClr val="231F20"/>
                  </a:solidFill>
                  <a:latin typeface="Gill Sans MT"/>
                  <a:cs typeface="Gill Sans MT"/>
                </a:rPr>
                <a:t> </a:t>
              </a:r>
              <a:r>
                <a:rPr sz="1000" spc="-5" dirty="0">
                  <a:solidFill>
                    <a:srgbClr val="231F20"/>
                  </a:solidFill>
                  <a:latin typeface="Gill Sans MT"/>
                  <a:cs typeface="Gill Sans MT"/>
                </a:rPr>
                <a:t>c</a:t>
              </a:r>
              <a:r>
                <a:rPr sz="1000" dirty="0">
                  <a:solidFill>
                    <a:srgbClr val="231F20"/>
                  </a:solidFill>
                  <a:latin typeface="Gill Sans MT"/>
                  <a:cs typeface="Gill Sans MT"/>
                </a:rPr>
                <a:t>o</a:t>
              </a:r>
              <a:r>
                <a:rPr sz="1000" spc="25" dirty="0">
                  <a:solidFill>
                    <a:srgbClr val="231F20"/>
                  </a:solidFill>
                  <a:latin typeface="Gill Sans MT"/>
                  <a:cs typeface="Gill Sans MT"/>
                </a:rPr>
                <a:t>nv</a:t>
              </a:r>
              <a:r>
                <a:rPr sz="1000" spc="10" dirty="0">
                  <a:solidFill>
                    <a:srgbClr val="231F20"/>
                  </a:solidFill>
                  <a:latin typeface="Gill Sans MT"/>
                  <a:cs typeface="Gill Sans MT"/>
                </a:rPr>
                <a:t>e</a:t>
              </a:r>
              <a:r>
                <a:rPr sz="1000" spc="20" dirty="0">
                  <a:solidFill>
                    <a:srgbClr val="231F20"/>
                  </a:solidFill>
                  <a:latin typeface="Gill Sans MT"/>
                  <a:cs typeface="Gill Sans MT"/>
                </a:rPr>
                <a:t>c</a:t>
              </a:r>
              <a:r>
                <a:rPr sz="1000" spc="-10" dirty="0">
                  <a:solidFill>
                    <a:srgbClr val="231F20"/>
                  </a:solidFill>
                  <a:latin typeface="Gill Sans MT"/>
                  <a:cs typeface="Gill Sans MT"/>
                </a:rPr>
                <a:t>t</a:t>
              </a:r>
              <a:r>
                <a:rPr sz="1000" spc="-5" dirty="0">
                  <a:solidFill>
                    <a:srgbClr val="231F20"/>
                  </a:solidFill>
                  <a:latin typeface="Gill Sans MT"/>
                  <a:cs typeface="Gill Sans MT"/>
                </a:rPr>
                <a:t>o</a:t>
              </a:r>
              <a:r>
                <a:rPr sz="1000" spc="-45" dirty="0">
                  <a:solidFill>
                    <a:srgbClr val="231F20"/>
                  </a:solidFill>
                  <a:latin typeface="Gill Sans MT"/>
                  <a:cs typeface="Gill Sans MT"/>
                </a:rPr>
                <a:t>r  </a:t>
              </a:r>
              <a:r>
                <a:rPr sz="1000" spc="20" dirty="0">
                  <a:solidFill>
                    <a:srgbClr val="231F20"/>
                  </a:solidFill>
                  <a:latin typeface="Gill Sans MT"/>
                  <a:cs typeface="Gill Sans MT"/>
                </a:rPr>
                <a:t>fins</a:t>
              </a:r>
              <a:endParaRPr sz="1000">
                <a:latin typeface="Gill Sans MT"/>
                <a:cs typeface="Gill Sans MT"/>
              </a:endParaRPr>
            </a:p>
          </p:txBody>
        </p:sp>
        <p:sp>
          <p:nvSpPr>
            <p:cNvPr id="58" name="object 62">
              <a:extLst>
                <a:ext uri="{FF2B5EF4-FFF2-40B4-BE49-F238E27FC236}">
                  <a16:creationId xmlns:a16="http://schemas.microsoft.com/office/drawing/2014/main" id="{5F627659-E220-45BA-B38E-F97AA8B4EFC5}"/>
                </a:ext>
              </a:extLst>
            </p:cNvPr>
            <p:cNvSpPr txBox="1"/>
            <p:nvPr/>
          </p:nvSpPr>
          <p:spPr>
            <a:xfrm>
              <a:off x="2889100" y="3002615"/>
              <a:ext cx="448309" cy="491573"/>
            </a:xfrm>
            <a:prstGeom prst="rect">
              <a:avLst/>
            </a:prstGeom>
          </p:spPr>
          <p:txBody>
            <a:bodyPr vert="horz" wrap="square" lIns="0" tIns="27940" rIns="0" bIns="0" rtlCol="0">
              <a:spAutoFit/>
            </a:bodyPr>
            <a:lstStyle/>
            <a:p>
              <a:pPr marL="12700" marR="5080">
                <a:lnSpc>
                  <a:spcPts val="850"/>
                </a:lnSpc>
                <a:spcBef>
                  <a:spcPts val="220"/>
                </a:spcBef>
              </a:pPr>
              <a:r>
                <a:rPr sz="1000" spc="5" dirty="0">
                  <a:solidFill>
                    <a:srgbClr val="231F20"/>
                  </a:solidFill>
                  <a:latin typeface="Gill Sans MT"/>
                  <a:cs typeface="Gill Sans MT"/>
                </a:rPr>
                <a:t>Double </a:t>
              </a:r>
              <a:r>
                <a:rPr sz="1000" spc="10" dirty="0">
                  <a:solidFill>
                    <a:srgbClr val="231F20"/>
                  </a:solidFill>
                  <a:latin typeface="Gill Sans MT"/>
                  <a:cs typeface="Gill Sans MT"/>
                </a:rPr>
                <a:t> </a:t>
              </a:r>
              <a:r>
                <a:rPr sz="1000" spc="30" dirty="0">
                  <a:solidFill>
                    <a:srgbClr val="231F20"/>
                  </a:solidFill>
                  <a:latin typeface="Gill Sans MT"/>
                  <a:cs typeface="Gill Sans MT"/>
                </a:rPr>
                <a:t>panel </a:t>
              </a:r>
              <a:r>
                <a:rPr sz="1000" spc="35" dirty="0">
                  <a:solidFill>
                    <a:srgbClr val="231F20"/>
                  </a:solidFill>
                  <a:latin typeface="Gill Sans MT"/>
                  <a:cs typeface="Gill Sans MT"/>
                </a:rPr>
                <a:t> </a:t>
              </a:r>
              <a:r>
                <a:rPr sz="1000" spc="30" dirty="0">
                  <a:solidFill>
                    <a:srgbClr val="231F20"/>
                  </a:solidFill>
                  <a:latin typeface="Gill Sans MT"/>
                  <a:cs typeface="Gill Sans MT"/>
                </a:rPr>
                <a:t>single </a:t>
              </a:r>
              <a:r>
                <a:rPr sz="1000" spc="35" dirty="0">
                  <a:solidFill>
                    <a:srgbClr val="231F20"/>
                  </a:solidFill>
                  <a:latin typeface="Gill Sans MT"/>
                  <a:cs typeface="Gill Sans MT"/>
                </a:rPr>
                <a:t> </a:t>
              </a:r>
              <a:r>
                <a:rPr sz="1000" spc="-5" dirty="0">
                  <a:solidFill>
                    <a:srgbClr val="231F20"/>
                  </a:solidFill>
                  <a:latin typeface="Gill Sans MT"/>
                  <a:cs typeface="Gill Sans MT"/>
                </a:rPr>
                <a:t>c</a:t>
              </a:r>
              <a:r>
                <a:rPr sz="1000" dirty="0">
                  <a:solidFill>
                    <a:srgbClr val="231F20"/>
                  </a:solidFill>
                  <a:latin typeface="Gill Sans MT"/>
                  <a:cs typeface="Gill Sans MT"/>
                </a:rPr>
                <a:t>o</a:t>
              </a:r>
              <a:r>
                <a:rPr sz="1000" spc="25" dirty="0">
                  <a:solidFill>
                    <a:srgbClr val="231F20"/>
                  </a:solidFill>
                  <a:latin typeface="Gill Sans MT"/>
                  <a:cs typeface="Gill Sans MT"/>
                </a:rPr>
                <a:t>nv</a:t>
              </a:r>
              <a:r>
                <a:rPr sz="1000" spc="10" dirty="0">
                  <a:solidFill>
                    <a:srgbClr val="231F20"/>
                  </a:solidFill>
                  <a:latin typeface="Gill Sans MT"/>
                  <a:cs typeface="Gill Sans MT"/>
                </a:rPr>
                <a:t>e</a:t>
              </a:r>
              <a:r>
                <a:rPr sz="1000" spc="20" dirty="0">
                  <a:solidFill>
                    <a:srgbClr val="231F20"/>
                  </a:solidFill>
                  <a:latin typeface="Gill Sans MT"/>
                  <a:cs typeface="Gill Sans MT"/>
                </a:rPr>
                <a:t>c</a:t>
              </a:r>
              <a:r>
                <a:rPr sz="1000" spc="-10" dirty="0">
                  <a:solidFill>
                    <a:srgbClr val="231F20"/>
                  </a:solidFill>
                  <a:latin typeface="Gill Sans MT"/>
                  <a:cs typeface="Gill Sans MT"/>
                </a:rPr>
                <a:t>t</a:t>
              </a:r>
              <a:r>
                <a:rPr sz="1000" spc="-5" dirty="0">
                  <a:solidFill>
                    <a:srgbClr val="231F20"/>
                  </a:solidFill>
                  <a:latin typeface="Gill Sans MT"/>
                  <a:cs typeface="Gill Sans MT"/>
                </a:rPr>
                <a:t>o</a:t>
              </a:r>
              <a:r>
                <a:rPr sz="1000" spc="-45" dirty="0">
                  <a:solidFill>
                    <a:srgbClr val="231F20"/>
                  </a:solidFill>
                  <a:latin typeface="Gill Sans MT"/>
                  <a:cs typeface="Gill Sans MT"/>
                </a:rPr>
                <a:t>r  </a:t>
              </a:r>
              <a:r>
                <a:rPr sz="1000" spc="20" dirty="0">
                  <a:solidFill>
                    <a:srgbClr val="231F20"/>
                  </a:solidFill>
                  <a:latin typeface="Gill Sans MT"/>
                  <a:cs typeface="Gill Sans MT"/>
                </a:rPr>
                <a:t>fins</a:t>
              </a:r>
              <a:endParaRPr sz="1000">
                <a:latin typeface="Gill Sans MT"/>
                <a:cs typeface="Gill Sans MT"/>
              </a:endParaRPr>
            </a:p>
          </p:txBody>
        </p:sp>
        <p:sp>
          <p:nvSpPr>
            <p:cNvPr id="59" name="object 63">
              <a:extLst>
                <a:ext uri="{FF2B5EF4-FFF2-40B4-BE49-F238E27FC236}">
                  <a16:creationId xmlns:a16="http://schemas.microsoft.com/office/drawing/2014/main" id="{04F3CB04-042B-4E75-82E9-6F6CCBB2A04B}"/>
                </a:ext>
              </a:extLst>
            </p:cNvPr>
            <p:cNvSpPr txBox="1"/>
            <p:nvPr/>
          </p:nvSpPr>
          <p:spPr>
            <a:xfrm>
              <a:off x="3918714" y="3002513"/>
              <a:ext cx="448309" cy="491573"/>
            </a:xfrm>
            <a:prstGeom prst="rect">
              <a:avLst/>
            </a:prstGeom>
          </p:spPr>
          <p:txBody>
            <a:bodyPr vert="horz" wrap="square" lIns="0" tIns="27940" rIns="0" bIns="0" rtlCol="0">
              <a:spAutoFit/>
            </a:bodyPr>
            <a:lstStyle/>
            <a:p>
              <a:pPr marL="12700" marR="5080">
                <a:lnSpc>
                  <a:spcPts val="850"/>
                </a:lnSpc>
                <a:spcBef>
                  <a:spcPts val="220"/>
                </a:spcBef>
              </a:pPr>
              <a:r>
                <a:rPr sz="1000" spc="5" dirty="0">
                  <a:solidFill>
                    <a:srgbClr val="231F20"/>
                  </a:solidFill>
                  <a:latin typeface="Gill Sans MT"/>
                  <a:cs typeface="Gill Sans MT"/>
                </a:rPr>
                <a:t>Double </a:t>
              </a:r>
              <a:r>
                <a:rPr sz="1000" spc="10" dirty="0">
                  <a:solidFill>
                    <a:srgbClr val="231F20"/>
                  </a:solidFill>
                  <a:latin typeface="Gill Sans MT"/>
                  <a:cs typeface="Gill Sans MT"/>
                </a:rPr>
                <a:t> </a:t>
              </a:r>
              <a:r>
                <a:rPr sz="1000" spc="30" dirty="0">
                  <a:solidFill>
                    <a:srgbClr val="231F20"/>
                  </a:solidFill>
                  <a:latin typeface="Gill Sans MT"/>
                  <a:cs typeface="Gill Sans MT"/>
                </a:rPr>
                <a:t>panel </a:t>
              </a:r>
              <a:r>
                <a:rPr sz="1000" spc="35" dirty="0">
                  <a:solidFill>
                    <a:srgbClr val="231F20"/>
                  </a:solidFill>
                  <a:latin typeface="Gill Sans MT"/>
                  <a:cs typeface="Gill Sans MT"/>
                </a:rPr>
                <a:t> </a:t>
              </a:r>
              <a:r>
                <a:rPr sz="1000" spc="25" dirty="0">
                  <a:solidFill>
                    <a:srgbClr val="231F20"/>
                  </a:solidFill>
                  <a:latin typeface="Gill Sans MT"/>
                  <a:cs typeface="Gill Sans MT"/>
                </a:rPr>
                <a:t>double </a:t>
              </a:r>
              <a:r>
                <a:rPr sz="1000" spc="30" dirty="0">
                  <a:solidFill>
                    <a:srgbClr val="231F20"/>
                  </a:solidFill>
                  <a:latin typeface="Gill Sans MT"/>
                  <a:cs typeface="Gill Sans MT"/>
                </a:rPr>
                <a:t> </a:t>
              </a:r>
              <a:r>
                <a:rPr sz="1000" spc="-5" dirty="0">
                  <a:solidFill>
                    <a:srgbClr val="231F20"/>
                  </a:solidFill>
                  <a:latin typeface="Gill Sans MT"/>
                  <a:cs typeface="Gill Sans MT"/>
                </a:rPr>
                <a:t>c</a:t>
              </a:r>
              <a:r>
                <a:rPr sz="1000" dirty="0">
                  <a:solidFill>
                    <a:srgbClr val="231F20"/>
                  </a:solidFill>
                  <a:latin typeface="Gill Sans MT"/>
                  <a:cs typeface="Gill Sans MT"/>
                </a:rPr>
                <a:t>o</a:t>
              </a:r>
              <a:r>
                <a:rPr sz="1000" spc="25" dirty="0">
                  <a:solidFill>
                    <a:srgbClr val="231F20"/>
                  </a:solidFill>
                  <a:latin typeface="Gill Sans MT"/>
                  <a:cs typeface="Gill Sans MT"/>
                </a:rPr>
                <a:t>nv</a:t>
              </a:r>
              <a:r>
                <a:rPr sz="1000" spc="10" dirty="0">
                  <a:solidFill>
                    <a:srgbClr val="231F20"/>
                  </a:solidFill>
                  <a:latin typeface="Gill Sans MT"/>
                  <a:cs typeface="Gill Sans MT"/>
                </a:rPr>
                <a:t>e</a:t>
              </a:r>
              <a:r>
                <a:rPr sz="1000" spc="20" dirty="0">
                  <a:solidFill>
                    <a:srgbClr val="231F20"/>
                  </a:solidFill>
                  <a:latin typeface="Gill Sans MT"/>
                  <a:cs typeface="Gill Sans MT"/>
                </a:rPr>
                <a:t>c</a:t>
              </a:r>
              <a:r>
                <a:rPr sz="1000" spc="-10" dirty="0">
                  <a:solidFill>
                    <a:srgbClr val="231F20"/>
                  </a:solidFill>
                  <a:latin typeface="Gill Sans MT"/>
                  <a:cs typeface="Gill Sans MT"/>
                </a:rPr>
                <a:t>t</a:t>
              </a:r>
              <a:r>
                <a:rPr sz="1000" spc="-5" dirty="0">
                  <a:solidFill>
                    <a:srgbClr val="231F20"/>
                  </a:solidFill>
                  <a:latin typeface="Gill Sans MT"/>
                  <a:cs typeface="Gill Sans MT"/>
                </a:rPr>
                <a:t>o</a:t>
              </a:r>
              <a:r>
                <a:rPr sz="1000" spc="-45" dirty="0">
                  <a:solidFill>
                    <a:srgbClr val="231F20"/>
                  </a:solidFill>
                  <a:latin typeface="Gill Sans MT"/>
                  <a:cs typeface="Gill Sans MT"/>
                </a:rPr>
                <a:t>r  </a:t>
              </a:r>
              <a:r>
                <a:rPr sz="1000" spc="20" dirty="0">
                  <a:solidFill>
                    <a:srgbClr val="231F20"/>
                  </a:solidFill>
                  <a:latin typeface="Gill Sans MT"/>
                  <a:cs typeface="Gill Sans MT"/>
                </a:rPr>
                <a:t>fins</a:t>
              </a:r>
              <a:endParaRPr sz="1000">
                <a:latin typeface="Gill Sans MT"/>
                <a:cs typeface="Gill Sans MT"/>
              </a:endParaRPr>
            </a:p>
          </p:txBody>
        </p:sp>
      </p:grpSp>
    </p:spTree>
    <p:extLst>
      <p:ext uri="{BB962C8B-B14F-4D97-AF65-F5344CB8AC3E}">
        <p14:creationId xmlns:p14="http://schemas.microsoft.com/office/powerpoint/2010/main" val="2634326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8611">
                                            <p:txEl>
                                              <p:pRg st="1" end="1"/>
                                            </p:txEl>
                                          </p:spTgt>
                                        </p:tgtEl>
                                        <p:attrNameLst>
                                          <p:attrName>style.visibility</p:attrName>
                                        </p:attrNameLst>
                                      </p:cBhvr>
                                      <p:to>
                                        <p:strVal val="visible"/>
                                      </p:to>
                                    </p:set>
                                    <p:animEffect transition="in" filter="dissolve">
                                      <p:cBhvr>
                                        <p:cTn id="7" dur="500"/>
                                        <p:tgtEl>
                                          <p:spTgt spid="686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8611">
                                            <p:txEl>
                                              <p:pRg st="2" end="2"/>
                                            </p:txEl>
                                          </p:spTgt>
                                        </p:tgtEl>
                                        <p:attrNameLst>
                                          <p:attrName>style.visibility</p:attrName>
                                        </p:attrNameLst>
                                      </p:cBhvr>
                                      <p:to>
                                        <p:strVal val="visible"/>
                                      </p:to>
                                    </p:set>
                                    <p:animEffect transition="in" filter="dissolve">
                                      <p:cBhvr>
                                        <p:cTn id="12" dur="500"/>
                                        <p:tgtEl>
                                          <p:spTgt spid="686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grpId="0" nodeType="clickEffect">
                                  <p:stCondLst>
                                    <p:cond delay="0"/>
                                  </p:stCondLst>
                                  <p:childTnLst>
                                    <p:set>
                                      <p:cBhvr>
                                        <p:cTn id="16" dur="1" fill="hold">
                                          <p:stCondLst>
                                            <p:cond delay="0"/>
                                          </p:stCondLst>
                                        </p:cTn>
                                        <p:tgtEl>
                                          <p:spTgt spid="68614"/>
                                        </p:tgtEl>
                                        <p:attrNameLst>
                                          <p:attrName>style.visibility</p:attrName>
                                        </p:attrNameLst>
                                      </p:cBhvr>
                                      <p:to>
                                        <p:strVal val="visible"/>
                                      </p:to>
                                    </p:set>
                                    <p:animEffect transition="in" filter="fade">
                                      <p:cBhvr>
                                        <p:cTn id="17" dur="2000"/>
                                        <p:tgtEl>
                                          <p:spTgt spid="68614"/>
                                        </p:tgtEl>
                                      </p:cBhvr>
                                    </p:animEffect>
                                    <p:anim calcmode="lin" valueType="num">
                                      <p:cBhvr>
                                        <p:cTn id="18" dur="2000" fill="hold"/>
                                        <p:tgtEl>
                                          <p:spTgt spid="68614"/>
                                        </p:tgtEl>
                                        <p:attrNameLst>
                                          <p:attrName>style.rotation</p:attrName>
                                        </p:attrNameLst>
                                      </p:cBhvr>
                                      <p:tavLst>
                                        <p:tav tm="0">
                                          <p:val>
                                            <p:fltVal val="720"/>
                                          </p:val>
                                        </p:tav>
                                        <p:tav tm="100000">
                                          <p:val>
                                            <p:fltVal val="0"/>
                                          </p:val>
                                        </p:tav>
                                      </p:tavLst>
                                    </p:anim>
                                    <p:anim calcmode="lin" valueType="num">
                                      <p:cBhvr>
                                        <p:cTn id="19" dur="2000" fill="hold"/>
                                        <p:tgtEl>
                                          <p:spTgt spid="68614"/>
                                        </p:tgtEl>
                                        <p:attrNameLst>
                                          <p:attrName>ppt_h</p:attrName>
                                        </p:attrNameLst>
                                      </p:cBhvr>
                                      <p:tavLst>
                                        <p:tav tm="0">
                                          <p:val>
                                            <p:fltVal val="0"/>
                                          </p:val>
                                        </p:tav>
                                        <p:tav tm="100000">
                                          <p:val>
                                            <p:strVal val="#ppt_h"/>
                                          </p:val>
                                        </p:tav>
                                      </p:tavLst>
                                    </p:anim>
                                    <p:anim calcmode="lin" valueType="num">
                                      <p:cBhvr>
                                        <p:cTn id="20" dur="2000" fill="hold"/>
                                        <p:tgtEl>
                                          <p:spTgt spid="6861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Heat emitters – panel radiators</a:t>
            </a:r>
          </a:p>
        </p:txBody>
      </p:sp>
      <p:sp>
        <p:nvSpPr>
          <p:cNvPr id="4" name="Content Placeholder 3"/>
          <p:cNvSpPr>
            <a:spLocks noGrp="1"/>
          </p:cNvSpPr>
          <p:nvPr>
            <p:ph sz="quarter" idx="10"/>
          </p:nvPr>
        </p:nvSpPr>
        <p:spPr>
          <a:xfrm>
            <a:off x="864985" y="2211844"/>
            <a:ext cx="3538736" cy="651897"/>
          </a:xfrm>
          <a:ln>
            <a:solidFill>
              <a:srgbClr val="0077E3"/>
            </a:solidFill>
          </a:ln>
        </p:spPr>
        <p:txBody>
          <a:bodyPr/>
          <a:lstStyle/>
          <a:p>
            <a:r>
              <a:rPr lang="en-US" b="1" dirty="0"/>
              <a:t>Seam top</a:t>
            </a:r>
            <a:r>
              <a:rPr lang="en-US" dirty="0"/>
              <a:t>: commonly found, top and side grills available</a:t>
            </a: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35342" y="2029487"/>
            <a:ext cx="1938079" cy="1965122"/>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99992" y="3346735"/>
            <a:ext cx="1938080" cy="1965123"/>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38805" y="4299705"/>
            <a:ext cx="1934616" cy="1961611"/>
          </a:xfrm>
          <a:prstGeom prst="rect">
            <a:avLst/>
          </a:prstGeom>
        </p:spPr>
      </p:pic>
      <p:sp>
        <p:nvSpPr>
          <p:cNvPr id="9" name="TextBox 8"/>
          <p:cNvSpPr txBox="1"/>
          <p:nvPr/>
        </p:nvSpPr>
        <p:spPr>
          <a:xfrm>
            <a:off x="457200" y="1369108"/>
            <a:ext cx="8260845" cy="1015663"/>
          </a:xfrm>
          <a:prstGeom prst="rect">
            <a:avLst/>
          </a:prstGeom>
          <a:noFill/>
        </p:spPr>
        <p:txBody>
          <a:bodyPr wrap="square" rtlCol="0">
            <a:spAutoFit/>
          </a:bodyPr>
          <a:lstStyle/>
          <a:p>
            <a:r>
              <a:rPr lang="en-US" dirty="0"/>
              <a:t>Manufacturers supply many heights of radiator: 300–900mm. They also supply varying lengths from 400mm (increasing by 100mm).</a:t>
            </a:r>
          </a:p>
          <a:p>
            <a:endParaRPr lang="en-GB" dirty="0"/>
          </a:p>
        </p:txBody>
      </p:sp>
      <p:cxnSp>
        <p:nvCxnSpPr>
          <p:cNvPr id="11" name="Straight Arrow Connector 10"/>
          <p:cNvCxnSpPr/>
          <p:nvPr/>
        </p:nvCxnSpPr>
        <p:spPr>
          <a:xfrm flipV="1">
            <a:off x="4403721" y="2397325"/>
            <a:ext cx="2924156" cy="27156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4386292" y="5513089"/>
            <a:ext cx="3171338" cy="36004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86713232-63C7-7C4D-95B0-D12040D617D8}"/>
              </a:ext>
            </a:extLst>
          </p:cNvPr>
          <p:cNvSpPr txBox="1"/>
          <p:nvPr/>
        </p:nvSpPr>
        <p:spPr>
          <a:xfrm>
            <a:off x="136335" y="3512070"/>
            <a:ext cx="3682752" cy="707886"/>
          </a:xfrm>
          <a:prstGeom prst="rect">
            <a:avLst/>
          </a:prstGeom>
          <a:noFill/>
          <a:ln>
            <a:solidFill>
              <a:srgbClr val="0077E3"/>
            </a:solidFill>
          </a:ln>
        </p:spPr>
        <p:txBody>
          <a:bodyPr wrap="square" rtlCol="0">
            <a:spAutoFit/>
          </a:bodyPr>
          <a:lstStyle/>
          <a:p>
            <a:r>
              <a:rPr lang="en-US" b="1" dirty="0"/>
              <a:t>Compact</a:t>
            </a:r>
            <a:r>
              <a:rPr lang="en-US" dirty="0"/>
              <a:t>: most common, grills are factory fitted</a:t>
            </a:r>
          </a:p>
        </p:txBody>
      </p:sp>
      <p:sp>
        <p:nvSpPr>
          <p:cNvPr id="10" name="Rectangle 9">
            <a:extLst>
              <a:ext uri="{FF2B5EF4-FFF2-40B4-BE49-F238E27FC236}">
                <a16:creationId xmlns:a16="http://schemas.microsoft.com/office/drawing/2014/main" id="{8622D957-48E5-3D46-9B12-99232D5B2348}"/>
              </a:ext>
            </a:extLst>
          </p:cNvPr>
          <p:cNvSpPr/>
          <p:nvPr/>
        </p:nvSpPr>
        <p:spPr>
          <a:xfrm>
            <a:off x="706610" y="4985223"/>
            <a:ext cx="3682752" cy="707886"/>
          </a:xfrm>
          <a:prstGeom prst="rect">
            <a:avLst/>
          </a:prstGeom>
          <a:ln>
            <a:solidFill>
              <a:srgbClr val="0077E3"/>
            </a:solidFill>
          </a:ln>
        </p:spPr>
        <p:txBody>
          <a:bodyPr wrap="square">
            <a:spAutoFit/>
          </a:bodyPr>
          <a:lstStyle/>
          <a:p>
            <a:r>
              <a:rPr lang="en-US" b="1" dirty="0"/>
              <a:t>Rolled top</a:t>
            </a:r>
            <a:r>
              <a:rPr lang="en-US" dirty="0"/>
              <a:t>: Least popular, older type</a:t>
            </a:r>
          </a:p>
        </p:txBody>
      </p:sp>
      <p:cxnSp>
        <p:nvCxnSpPr>
          <p:cNvPr id="14" name="Straight Arrow Connector 13">
            <a:extLst>
              <a:ext uri="{FF2B5EF4-FFF2-40B4-BE49-F238E27FC236}">
                <a16:creationId xmlns:a16="http://schemas.microsoft.com/office/drawing/2014/main" id="{7CFE5351-6BAD-B94F-83A9-47F49C6A252C}"/>
              </a:ext>
            </a:extLst>
          </p:cNvPr>
          <p:cNvCxnSpPr>
            <a:cxnSpLocks/>
          </p:cNvCxnSpPr>
          <p:nvPr/>
        </p:nvCxnSpPr>
        <p:spPr>
          <a:xfrm flipV="1">
            <a:off x="3819087" y="3903117"/>
            <a:ext cx="680905" cy="103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9038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 emitters – panel radiators</a:t>
            </a:r>
          </a:p>
        </p:txBody>
      </p:sp>
      <p:sp>
        <p:nvSpPr>
          <p:cNvPr id="70659" name="Content Placeholder 2"/>
          <p:cNvSpPr>
            <a:spLocks noGrp="1"/>
          </p:cNvSpPr>
          <p:nvPr>
            <p:ph sz="quarter" idx="10"/>
          </p:nvPr>
        </p:nvSpPr>
        <p:spPr>
          <a:xfrm>
            <a:off x="457200" y="1390588"/>
            <a:ext cx="8458200" cy="4755600"/>
          </a:xfrm>
        </p:spPr>
        <p:txBody>
          <a:bodyPr/>
          <a:lstStyle/>
          <a:p>
            <a:pPr marL="0" indent="0" eaLnBrk="1" hangingPunct="1">
              <a:buFontTx/>
              <a:buNone/>
            </a:pPr>
            <a:r>
              <a:rPr lang="en-US" altLang="en-US" sz="1800" dirty="0"/>
              <a:t>The radiators are connected to the pipework in various ways:</a:t>
            </a:r>
          </a:p>
          <a:p>
            <a:pPr marL="0" indent="0" eaLnBrk="1" hangingPunct="1"/>
            <a:r>
              <a:rPr lang="en-US" altLang="en-US" sz="1800" b="1" dirty="0"/>
              <a:t>TBOE</a:t>
            </a:r>
            <a:r>
              <a:rPr lang="en-US" altLang="en-US" sz="1800" dirty="0"/>
              <a:t>: Top – Bottom – Opposite Ends. This is the most efficient way to pipe radiators. Not recommended for copper connections, but fine for LCS.</a:t>
            </a:r>
          </a:p>
          <a:p>
            <a:pPr marL="0" indent="0" eaLnBrk="1" hangingPunct="1"/>
            <a:endParaRPr lang="en-US" altLang="en-US" sz="1800" dirty="0"/>
          </a:p>
          <a:p>
            <a:pPr marL="0" indent="0" eaLnBrk="1" hangingPunct="1"/>
            <a:r>
              <a:rPr lang="en-US" altLang="en-US" sz="1800" b="1" dirty="0"/>
              <a:t>BBOE</a:t>
            </a:r>
            <a:r>
              <a:rPr lang="en-US" altLang="en-US" sz="1800" dirty="0"/>
              <a:t>: Bottom – Bottom – Opposite Ends. This is the usual and most common method to pipe radiators, showing little pipework.</a:t>
            </a:r>
          </a:p>
          <a:p>
            <a:pPr marL="0" indent="0" eaLnBrk="1" hangingPunct="1"/>
            <a:endParaRPr lang="en-US" altLang="en-US" sz="1800" dirty="0"/>
          </a:p>
          <a:p>
            <a:pPr marL="0" indent="0" eaLnBrk="1" hangingPunct="1"/>
            <a:r>
              <a:rPr lang="en-US" altLang="en-US" sz="1800" b="1" dirty="0"/>
              <a:t>TBSE</a:t>
            </a:r>
            <a:r>
              <a:rPr lang="en-US" altLang="en-US" sz="1800" dirty="0"/>
              <a:t>: Top – Bottom – Same End. Rarely found except on some one-pipe systems.</a:t>
            </a:r>
          </a:p>
          <a:p>
            <a:pPr marL="0" indent="0" eaLnBrk="1" hangingPunct="1">
              <a:buFontTx/>
              <a:buNone/>
            </a:pPr>
            <a:endParaRPr lang="en-US" altLang="en-US" sz="1800" b="1" dirty="0"/>
          </a:p>
        </p:txBody>
      </p:sp>
    </p:spTree>
    <p:extLst>
      <p:ext uri="{BB962C8B-B14F-4D97-AF65-F5344CB8AC3E}">
        <p14:creationId xmlns:p14="http://schemas.microsoft.com/office/powerpoint/2010/main" val="2111808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520" y="3010409"/>
            <a:ext cx="2227524" cy="2839591"/>
          </a:xfrm>
          <a:prstGeom prst="rect">
            <a:avLst/>
          </a:prstGeom>
        </p:spPr>
      </p:pic>
      <p:sp>
        <p:nvSpPr>
          <p:cNvPr id="2" name="Title 1"/>
          <p:cNvSpPr>
            <a:spLocks noGrp="1"/>
          </p:cNvSpPr>
          <p:nvPr>
            <p:ph type="title"/>
          </p:nvPr>
        </p:nvSpPr>
        <p:spPr/>
        <p:txBody>
          <a:bodyPr/>
          <a:lstStyle/>
          <a:p>
            <a:r>
              <a:rPr lang="en-GB" dirty="0"/>
              <a:t>Heat emitter – column radiators</a:t>
            </a:r>
          </a:p>
        </p:txBody>
      </p:sp>
      <p:sp>
        <p:nvSpPr>
          <p:cNvPr id="78851" name="Content Placeholder 2"/>
          <p:cNvSpPr>
            <a:spLocks noGrp="1"/>
          </p:cNvSpPr>
          <p:nvPr>
            <p:ph sz="quarter" idx="10"/>
          </p:nvPr>
        </p:nvSpPr>
        <p:spPr>
          <a:xfrm>
            <a:off x="457200" y="1512000"/>
            <a:ext cx="8435280" cy="2070436"/>
          </a:xfrm>
        </p:spPr>
        <p:txBody>
          <a:bodyPr/>
          <a:lstStyle/>
          <a:p>
            <a:pPr marL="342900" indent="-342900" eaLnBrk="1" hangingPunct="1">
              <a:spcBef>
                <a:spcPts val="400"/>
              </a:spcBef>
              <a:spcAft>
                <a:spcPts val="400"/>
              </a:spcAft>
              <a:buClr>
                <a:srgbClr val="0077E3"/>
              </a:buClr>
              <a:buFont typeface="Arial" panose="020B0604020202020204" pitchFamily="34" charset="0"/>
              <a:buChar char="•"/>
            </a:pPr>
            <a:r>
              <a:rPr lang="en-US" altLang="en-US" dirty="0"/>
              <a:t>Column radiators have been available for many years. </a:t>
            </a:r>
          </a:p>
          <a:p>
            <a:pPr marL="342900" indent="-342900" eaLnBrk="1" hangingPunct="1">
              <a:spcBef>
                <a:spcPts val="400"/>
              </a:spcBef>
              <a:spcAft>
                <a:spcPts val="400"/>
              </a:spcAft>
              <a:buClr>
                <a:srgbClr val="0077E3"/>
              </a:buClr>
              <a:buFont typeface="Arial" panose="020B0604020202020204" pitchFamily="34" charset="0"/>
              <a:buChar char="•"/>
            </a:pPr>
            <a:r>
              <a:rPr lang="en-US" altLang="en-US" dirty="0"/>
              <a:t>As the name suggests, they are made up of columns; the more columns the radiator has, the better the heat output. </a:t>
            </a:r>
          </a:p>
          <a:p>
            <a:pPr marL="342900" indent="-342900" eaLnBrk="1" hangingPunct="1">
              <a:spcBef>
                <a:spcPts val="400"/>
              </a:spcBef>
              <a:spcAft>
                <a:spcPts val="400"/>
              </a:spcAft>
              <a:buClr>
                <a:srgbClr val="0077E3"/>
              </a:buClr>
              <a:buFont typeface="Arial" panose="020B0604020202020204" pitchFamily="34" charset="0"/>
              <a:buChar char="•"/>
            </a:pPr>
            <a:r>
              <a:rPr lang="en-US" altLang="en-US" dirty="0"/>
              <a:t>They are increasingly being used with modern heating systems, especially on period refurbishments.</a:t>
            </a:r>
          </a:p>
        </p:txBody>
      </p:sp>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01142" y="2993015"/>
            <a:ext cx="2376264" cy="3029202"/>
          </a:xfrm>
          <a:prstGeom prst="rect">
            <a:avLst/>
          </a:prstGeom>
        </p:spPr>
      </p:pic>
      <p:sp>
        <p:nvSpPr>
          <p:cNvPr id="6" name="TextBox 5">
            <a:extLst>
              <a:ext uri="{FF2B5EF4-FFF2-40B4-BE49-F238E27FC236}">
                <a16:creationId xmlns:a16="http://schemas.microsoft.com/office/drawing/2014/main" id="{BBAA8444-AA93-D241-8E2A-6F9B1A7A98F0}"/>
              </a:ext>
            </a:extLst>
          </p:cNvPr>
          <p:cNvSpPr txBox="1"/>
          <p:nvPr/>
        </p:nvSpPr>
        <p:spPr>
          <a:xfrm>
            <a:off x="2685321" y="3703848"/>
            <a:ext cx="3773358" cy="1015663"/>
          </a:xfrm>
          <a:prstGeom prst="rect">
            <a:avLst/>
          </a:prstGeom>
          <a:noFill/>
          <a:ln>
            <a:solidFill>
              <a:srgbClr val="0077E3"/>
            </a:solidFill>
          </a:ln>
        </p:spPr>
        <p:txBody>
          <a:bodyPr wrap="square" rtlCol="0">
            <a:spAutoFit/>
          </a:bodyPr>
          <a:lstStyle/>
          <a:p>
            <a:r>
              <a:rPr lang="en-US" dirty="0"/>
              <a:t>This type of radiator was often installed in older hospitals … can you think why?</a:t>
            </a:r>
          </a:p>
        </p:txBody>
      </p:sp>
      <p:cxnSp>
        <p:nvCxnSpPr>
          <p:cNvPr id="8" name="Straight Arrow Connector 7">
            <a:extLst>
              <a:ext uri="{FF2B5EF4-FFF2-40B4-BE49-F238E27FC236}">
                <a16:creationId xmlns:a16="http://schemas.microsoft.com/office/drawing/2014/main" id="{5F9DA8EC-D762-654A-B811-8197F99B0428}"/>
              </a:ext>
            </a:extLst>
          </p:cNvPr>
          <p:cNvCxnSpPr/>
          <p:nvPr/>
        </p:nvCxnSpPr>
        <p:spPr>
          <a:xfrm flipH="1">
            <a:off x="2282214" y="4005064"/>
            <a:ext cx="40310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07CF81AC-AFAB-9847-904F-3F453C040AF5}"/>
              </a:ext>
            </a:extLst>
          </p:cNvPr>
          <p:cNvSpPr txBox="1"/>
          <p:nvPr/>
        </p:nvSpPr>
        <p:spPr>
          <a:xfrm>
            <a:off x="2071064" y="5087638"/>
            <a:ext cx="4738058" cy="707886"/>
          </a:xfrm>
          <a:prstGeom prst="rect">
            <a:avLst/>
          </a:prstGeom>
          <a:noFill/>
          <a:ln>
            <a:solidFill>
              <a:srgbClr val="0077E3"/>
            </a:solidFill>
          </a:ln>
        </p:spPr>
        <p:txBody>
          <a:bodyPr wrap="square" rtlCol="0">
            <a:spAutoFit/>
          </a:bodyPr>
          <a:lstStyle/>
          <a:p>
            <a:r>
              <a:rPr lang="en-US" dirty="0"/>
              <a:t>Because they are easy to keep clean compared to panel </a:t>
            </a:r>
            <a:r>
              <a:rPr lang="en-US"/>
              <a:t>type radiators.</a:t>
            </a:r>
            <a:endParaRPr lang="en-US" dirty="0"/>
          </a:p>
        </p:txBody>
      </p:sp>
    </p:spTree>
    <p:extLst>
      <p:ext uri="{BB962C8B-B14F-4D97-AF65-F5344CB8AC3E}">
        <p14:creationId xmlns:p14="http://schemas.microsoft.com/office/powerpoint/2010/main" val="235425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8851">
                                            <p:txEl>
                                              <p:pRg st="1" end="1"/>
                                            </p:txEl>
                                          </p:spTgt>
                                        </p:tgtEl>
                                        <p:attrNameLst>
                                          <p:attrName>style.visibility</p:attrName>
                                        </p:attrNameLst>
                                      </p:cBhvr>
                                      <p:to>
                                        <p:strVal val="visible"/>
                                      </p:to>
                                    </p:set>
                                    <p:animEffect transition="in" filter="dissolve">
                                      <p:cBhvr>
                                        <p:cTn id="7" dur="500"/>
                                        <p:tgtEl>
                                          <p:spTgt spid="7885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8851">
                                            <p:txEl>
                                              <p:pRg st="2" end="2"/>
                                            </p:txEl>
                                          </p:spTgt>
                                        </p:tgtEl>
                                        <p:attrNameLst>
                                          <p:attrName>style.visibility</p:attrName>
                                        </p:attrNameLst>
                                      </p:cBhvr>
                                      <p:to>
                                        <p:strVal val="visible"/>
                                      </p:to>
                                    </p:set>
                                    <p:animEffect transition="in" filter="dissolve">
                                      <p:cBhvr>
                                        <p:cTn id="12" dur="500"/>
                                        <p:tgtEl>
                                          <p:spTgt spid="7885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dissolve">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itle 1"/>
          <p:cNvSpPr>
            <a:spLocks noGrp="1"/>
          </p:cNvSpPr>
          <p:nvPr>
            <p:ph type="title" idx="4294967295"/>
          </p:nvPr>
        </p:nvSpPr>
        <p:spPr>
          <a:xfrm>
            <a:off x="323850" y="995263"/>
            <a:ext cx="8518525" cy="417513"/>
          </a:xfrm>
        </p:spPr>
        <p:txBody>
          <a:bodyPr/>
          <a:lstStyle/>
          <a:p>
            <a:pPr eaLnBrk="1" hangingPunct="1">
              <a:defRPr/>
            </a:pPr>
            <a:r>
              <a:rPr lang="en-US" dirty="0">
                <a:ea typeface="ＭＳ Ｐゴシック" charset="0"/>
                <a:cs typeface="+mj-cs"/>
              </a:rPr>
              <a:t>Heat emitter – low surface temperature radiators</a:t>
            </a:r>
            <a:endParaRPr lang="en-GB" dirty="0">
              <a:ea typeface="ＭＳ Ｐゴシック" charset="0"/>
              <a:cs typeface="+mj-cs"/>
            </a:endParaRPr>
          </a:p>
        </p:txBody>
      </p:sp>
      <p:sp>
        <p:nvSpPr>
          <p:cNvPr id="80899" name="Content Placeholder 2"/>
          <p:cNvSpPr>
            <a:spLocks noGrp="1"/>
          </p:cNvSpPr>
          <p:nvPr>
            <p:ph idx="4294967295"/>
          </p:nvPr>
        </p:nvSpPr>
        <p:spPr>
          <a:xfrm>
            <a:off x="346971" y="1486182"/>
            <a:ext cx="8229600" cy="1510770"/>
          </a:xfrm>
        </p:spPr>
        <p:txBody>
          <a:bodyPr/>
          <a:lstStyle/>
          <a:p>
            <a:pPr marL="0" indent="0" eaLnBrk="1" hangingPunct="1">
              <a:buFontTx/>
              <a:buNone/>
            </a:pPr>
            <a:r>
              <a:rPr lang="en-US" altLang="en-US" dirty="0"/>
              <a:t>LSTs were originally designed for the NHS, where radiators couldn’t have a surface temperature above 43</a:t>
            </a:r>
            <a:r>
              <a:rPr lang="en-US" altLang="en-US" baseline="30000" dirty="0"/>
              <a:t>0</a:t>
            </a:r>
            <a:r>
              <a:rPr lang="en-US" altLang="en-US" dirty="0"/>
              <a:t>C. </a:t>
            </a:r>
          </a:p>
          <a:p>
            <a:pPr marL="0" indent="0" eaLnBrk="1" hangingPunct="1">
              <a:buFontTx/>
              <a:buNone/>
            </a:pPr>
            <a:r>
              <a:rPr lang="en-US" altLang="en-US" dirty="0"/>
              <a:t>This was then accepted by nurseries, primary schools and homes for the elderly, disabled or infirm.</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7209" y="3102374"/>
            <a:ext cx="3685814" cy="2524783"/>
          </a:xfrm>
          <a:prstGeom prst="rect">
            <a:avLst/>
          </a:prstGeom>
        </p:spPr>
      </p:pic>
      <p:sp>
        <p:nvSpPr>
          <p:cNvPr id="3" name="Rectangle 2"/>
          <p:cNvSpPr/>
          <p:nvPr/>
        </p:nvSpPr>
        <p:spPr>
          <a:xfrm>
            <a:off x="4379246" y="3397518"/>
            <a:ext cx="4572000" cy="1323439"/>
          </a:xfrm>
          <a:prstGeom prst="rect">
            <a:avLst/>
          </a:prstGeom>
          <a:ln>
            <a:noFill/>
          </a:ln>
        </p:spPr>
        <p:txBody>
          <a:bodyPr>
            <a:spAutoFit/>
          </a:bodyPr>
          <a:lstStyle/>
          <a:p>
            <a:r>
              <a:rPr lang="en-US" dirty="0"/>
              <a:t>The HSE suggests that heating devices should not exceed 43</a:t>
            </a:r>
            <a:r>
              <a:rPr lang="en-US" altLang="en-US" baseline="30000" dirty="0"/>
              <a:t>0</a:t>
            </a:r>
            <a:r>
              <a:rPr lang="en-US" altLang="en-US" dirty="0"/>
              <a:t>C</a:t>
            </a:r>
            <a:r>
              <a:rPr lang="en-US" dirty="0"/>
              <a:t> </a:t>
            </a:r>
            <a:br>
              <a:rPr lang="en-US" dirty="0"/>
            </a:br>
            <a:r>
              <a:rPr lang="en-US" dirty="0"/>
              <a:t>when the system is running at maximum design output.</a:t>
            </a:r>
            <a:endParaRPr lang="en-GB" dirty="0"/>
          </a:p>
        </p:txBody>
      </p:sp>
    </p:spTree>
    <p:extLst>
      <p:ext uri="{BB962C8B-B14F-4D97-AF65-F5344CB8AC3E}">
        <p14:creationId xmlns:p14="http://schemas.microsoft.com/office/powerpoint/2010/main" val="8694186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idx="4294967295"/>
          </p:nvPr>
        </p:nvSpPr>
        <p:spPr>
          <a:xfrm>
            <a:off x="414478" y="980728"/>
            <a:ext cx="8229600" cy="417513"/>
          </a:xfrm>
        </p:spPr>
        <p:txBody>
          <a:bodyPr/>
          <a:lstStyle/>
          <a:p>
            <a:pPr eaLnBrk="1" hangingPunct="1">
              <a:defRPr/>
            </a:pPr>
            <a:r>
              <a:rPr lang="en-US" dirty="0">
                <a:ea typeface="ＭＳ Ｐゴシック" charset="0"/>
                <a:cs typeface="+mj-cs"/>
              </a:rPr>
              <a:t>Heat emitters - fan convector / Fan Coil Unit (FCU)</a:t>
            </a:r>
            <a:endParaRPr lang="en-GB" dirty="0">
              <a:ea typeface="ＭＳ Ｐゴシック" charset="0"/>
              <a:cs typeface="+mj-cs"/>
            </a:endParaRPr>
          </a:p>
        </p:txBody>
      </p:sp>
      <p:sp>
        <p:nvSpPr>
          <p:cNvPr id="74755" name="Content Placeholder 2"/>
          <p:cNvSpPr>
            <a:spLocks noGrp="1"/>
          </p:cNvSpPr>
          <p:nvPr>
            <p:ph idx="4294967295"/>
          </p:nvPr>
        </p:nvSpPr>
        <p:spPr>
          <a:xfrm>
            <a:off x="404606" y="1470844"/>
            <a:ext cx="8229600" cy="4929187"/>
          </a:xfrm>
        </p:spPr>
        <p:txBody>
          <a:bodyPr/>
          <a:lstStyle/>
          <a:p>
            <a:pPr marL="342900" indent="-342900" eaLnBrk="1" hangingPunct="1">
              <a:buClr>
                <a:srgbClr val="0077E3"/>
              </a:buClr>
              <a:buFont typeface="Arial" panose="020B0604020202020204" pitchFamily="34" charset="0"/>
              <a:buChar char="•"/>
            </a:pPr>
            <a:r>
              <a:rPr lang="en-US" altLang="en-US" dirty="0"/>
              <a:t>A copper heat exchanger mounted in the casing has lots of fins attached. This allows for additional surface area. </a:t>
            </a:r>
          </a:p>
          <a:p>
            <a:pPr marL="342900" indent="-342900" eaLnBrk="1" hangingPunct="1">
              <a:buClr>
                <a:srgbClr val="0077E3"/>
              </a:buClr>
              <a:buFont typeface="Arial" panose="020B0604020202020204" pitchFamily="34" charset="0"/>
              <a:buChar char="•"/>
            </a:pPr>
            <a:r>
              <a:rPr lang="en-US" altLang="en-US" dirty="0"/>
              <a:t>Below this heat exchanger, a low volume electric fan is installed, which is operated by the heat exchanger warming up. </a:t>
            </a:r>
          </a:p>
          <a:p>
            <a:pPr marL="342900" indent="-342900" eaLnBrk="1" hangingPunct="1">
              <a:buClr>
                <a:srgbClr val="0077E3"/>
              </a:buClr>
              <a:buFont typeface="Arial" panose="020B0604020202020204" pitchFamily="34" charset="0"/>
              <a:buChar char="•"/>
            </a:pPr>
            <a:r>
              <a:rPr lang="en-US" altLang="en-US" dirty="0"/>
              <a:t>These emitters can heat up large areas quickly.</a:t>
            </a:r>
          </a:p>
        </p:txBody>
      </p:sp>
      <p:pic>
        <p:nvPicPr>
          <p:cNvPr id="2" name="Picture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59832" y="3681138"/>
            <a:ext cx="2642223" cy="2123531"/>
          </a:xfrm>
          <a:prstGeom prst="rect">
            <a:avLst/>
          </a:prstGeom>
        </p:spPr>
      </p:pic>
      <p:cxnSp>
        <p:nvCxnSpPr>
          <p:cNvPr id="4" name="Straight Arrow Connector 3">
            <a:extLst>
              <a:ext uri="{FF2B5EF4-FFF2-40B4-BE49-F238E27FC236}">
                <a16:creationId xmlns:a16="http://schemas.microsoft.com/office/drawing/2014/main" id="{A85F53BD-1C67-F843-94A5-645D56481460}"/>
              </a:ext>
            </a:extLst>
          </p:cNvPr>
          <p:cNvCxnSpPr>
            <a:cxnSpLocks/>
          </p:cNvCxnSpPr>
          <p:nvPr/>
        </p:nvCxnSpPr>
        <p:spPr>
          <a:xfrm flipH="1" flipV="1">
            <a:off x="4538925" y="5683344"/>
            <a:ext cx="1649262" cy="10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64151820-0F52-6144-B624-9F66F7ED42F6}"/>
              </a:ext>
            </a:extLst>
          </p:cNvPr>
          <p:cNvSpPr txBox="1"/>
          <p:nvPr/>
        </p:nvSpPr>
        <p:spPr>
          <a:xfrm>
            <a:off x="6198059" y="5512281"/>
            <a:ext cx="2105751" cy="584775"/>
          </a:xfrm>
          <a:prstGeom prst="rect">
            <a:avLst/>
          </a:prstGeom>
          <a:noFill/>
          <a:ln>
            <a:solidFill>
              <a:srgbClr val="0077E3"/>
            </a:solidFill>
          </a:ln>
        </p:spPr>
        <p:txBody>
          <a:bodyPr wrap="square" rtlCol="0">
            <a:spAutoFit/>
          </a:bodyPr>
          <a:lstStyle/>
          <a:p>
            <a:r>
              <a:rPr lang="en-US" sz="1600" dirty="0"/>
              <a:t>Air drawn in by fan via air filter</a:t>
            </a:r>
          </a:p>
        </p:txBody>
      </p:sp>
      <p:sp>
        <p:nvSpPr>
          <p:cNvPr id="10" name="TextBox 9">
            <a:extLst>
              <a:ext uri="{FF2B5EF4-FFF2-40B4-BE49-F238E27FC236}">
                <a16:creationId xmlns:a16="http://schemas.microsoft.com/office/drawing/2014/main" id="{8D8D4D50-B0C3-9442-8015-141D34BEED02}"/>
              </a:ext>
            </a:extLst>
          </p:cNvPr>
          <p:cNvSpPr txBox="1"/>
          <p:nvPr/>
        </p:nvSpPr>
        <p:spPr>
          <a:xfrm>
            <a:off x="6188187" y="4865211"/>
            <a:ext cx="2642223" cy="584775"/>
          </a:xfrm>
          <a:prstGeom prst="rect">
            <a:avLst/>
          </a:prstGeom>
          <a:noFill/>
          <a:ln>
            <a:solidFill>
              <a:srgbClr val="0077E3"/>
            </a:solidFill>
          </a:ln>
        </p:spPr>
        <p:txBody>
          <a:bodyPr wrap="square" rtlCol="0">
            <a:spAutoFit/>
          </a:bodyPr>
          <a:lstStyle/>
          <a:p>
            <a:r>
              <a:rPr lang="en-US" sz="1600" dirty="0"/>
              <a:t>Electric fan moves air over  the heat exchanger</a:t>
            </a:r>
          </a:p>
        </p:txBody>
      </p:sp>
      <p:cxnSp>
        <p:nvCxnSpPr>
          <p:cNvPr id="11" name="Straight Arrow Connector 10">
            <a:extLst>
              <a:ext uri="{FF2B5EF4-FFF2-40B4-BE49-F238E27FC236}">
                <a16:creationId xmlns:a16="http://schemas.microsoft.com/office/drawing/2014/main" id="{D4D6011D-F87F-1744-AE60-135DBB7CCFAB}"/>
              </a:ext>
            </a:extLst>
          </p:cNvPr>
          <p:cNvCxnSpPr>
            <a:cxnSpLocks/>
          </p:cNvCxnSpPr>
          <p:nvPr/>
        </p:nvCxnSpPr>
        <p:spPr>
          <a:xfrm flipH="1" flipV="1">
            <a:off x="4300795" y="4966659"/>
            <a:ext cx="1897264" cy="108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A6612ADA-4DED-2141-AF91-487BB3AB83A5}"/>
              </a:ext>
            </a:extLst>
          </p:cNvPr>
          <p:cNvSpPr txBox="1"/>
          <p:nvPr/>
        </p:nvSpPr>
        <p:spPr>
          <a:xfrm>
            <a:off x="6188186" y="4201780"/>
            <a:ext cx="2642223" cy="584775"/>
          </a:xfrm>
          <a:prstGeom prst="rect">
            <a:avLst/>
          </a:prstGeom>
          <a:noFill/>
          <a:ln>
            <a:solidFill>
              <a:srgbClr val="0077E3"/>
            </a:solidFill>
          </a:ln>
        </p:spPr>
        <p:txBody>
          <a:bodyPr wrap="square" rtlCol="0">
            <a:spAutoFit/>
          </a:bodyPr>
          <a:lstStyle/>
          <a:p>
            <a:r>
              <a:rPr lang="en-US" sz="1600" dirty="0"/>
              <a:t>Heat exchanger transfers heat from water to air</a:t>
            </a:r>
          </a:p>
        </p:txBody>
      </p:sp>
      <p:cxnSp>
        <p:nvCxnSpPr>
          <p:cNvPr id="15" name="Straight Arrow Connector 14">
            <a:extLst>
              <a:ext uri="{FF2B5EF4-FFF2-40B4-BE49-F238E27FC236}">
                <a16:creationId xmlns:a16="http://schemas.microsoft.com/office/drawing/2014/main" id="{48DF0637-90FA-574A-AA11-3A540C5FCBC3}"/>
              </a:ext>
            </a:extLst>
          </p:cNvPr>
          <p:cNvCxnSpPr>
            <a:cxnSpLocks/>
          </p:cNvCxnSpPr>
          <p:nvPr/>
        </p:nvCxnSpPr>
        <p:spPr>
          <a:xfrm flipH="1" flipV="1">
            <a:off x="4322234" y="4556818"/>
            <a:ext cx="1897264" cy="108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D18A6C64-BE9B-3A4C-AB39-7ECFB29005B8}"/>
              </a:ext>
            </a:extLst>
          </p:cNvPr>
          <p:cNvSpPr txBox="1"/>
          <p:nvPr/>
        </p:nvSpPr>
        <p:spPr>
          <a:xfrm>
            <a:off x="6185234" y="3759248"/>
            <a:ext cx="2642223" cy="338554"/>
          </a:xfrm>
          <a:prstGeom prst="rect">
            <a:avLst/>
          </a:prstGeom>
          <a:noFill/>
          <a:ln>
            <a:solidFill>
              <a:srgbClr val="0077E3"/>
            </a:solidFill>
          </a:ln>
        </p:spPr>
        <p:txBody>
          <a:bodyPr wrap="square" rtlCol="0">
            <a:spAutoFit/>
          </a:bodyPr>
          <a:lstStyle/>
          <a:p>
            <a:r>
              <a:rPr lang="en-US" sz="1600" dirty="0"/>
              <a:t>Warm air out to space</a:t>
            </a:r>
          </a:p>
        </p:txBody>
      </p:sp>
      <p:cxnSp>
        <p:nvCxnSpPr>
          <p:cNvPr id="17" name="Straight Arrow Connector 16">
            <a:extLst>
              <a:ext uri="{FF2B5EF4-FFF2-40B4-BE49-F238E27FC236}">
                <a16:creationId xmlns:a16="http://schemas.microsoft.com/office/drawing/2014/main" id="{A543930C-3EE9-F044-8D08-431A965326B6}"/>
              </a:ext>
            </a:extLst>
          </p:cNvPr>
          <p:cNvCxnSpPr>
            <a:cxnSpLocks/>
          </p:cNvCxnSpPr>
          <p:nvPr/>
        </p:nvCxnSpPr>
        <p:spPr>
          <a:xfrm flipH="1" flipV="1">
            <a:off x="4300795" y="3944855"/>
            <a:ext cx="1897264" cy="108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623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ssolv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dissolv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dissolve">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4" grpId="0" animBg="1"/>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7E5FBE-4496-2D4C-AB0A-DB7989D2A510}"/>
              </a:ext>
            </a:extLst>
          </p:cNvPr>
          <p:cNvSpPr>
            <a:spLocks noGrp="1"/>
          </p:cNvSpPr>
          <p:nvPr>
            <p:ph type="title"/>
          </p:nvPr>
        </p:nvSpPr>
        <p:spPr/>
        <p:txBody>
          <a:bodyPr/>
          <a:lstStyle/>
          <a:p>
            <a:r>
              <a:rPr lang="en-US" dirty="0">
                <a:ea typeface="ＭＳ Ｐゴシック" charset="0"/>
              </a:rPr>
              <a:t>Heat emitters – fan convector / Fan Coil Unit (FCU)</a:t>
            </a:r>
            <a:endParaRPr lang="en-US" dirty="0"/>
          </a:p>
        </p:txBody>
      </p:sp>
      <p:sp>
        <p:nvSpPr>
          <p:cNvPr id="4" name="Content Placeholder 3">
            <a:extLst>
              <a:ext uri="{FF2B5EF4-FFF2-40B4-BE49-F238E27FC236}">
                <a16:creationId xmlns:a16="http://schemas.microsoft.com/office/drawing/2014/main" id="{DEE67354-E758-A24E-A8AF-0A16553CEA25}"/>
              </a:ext>
            </a:extLst>
          </p:cNvPr>
          <p:cNvSpPr>
            <a:spLocks noGrp="1"/>
          </p:cNvSpPr>
          <p:nvPr>
            <p:ph sz="quarter" idx="10"/>
          </p:nvPr>
        </p:nvSpPr>
        <p:spPr>
          <a:xfrm>
            <a:off x="457200" y="1512000"/>
            <a:ext cx="8363272" cy="692864"/>
          </a:xfrm>
        </p:spPr>
        <p:txBody>
          <a:bodyPr/>
          <a:lstStyle/>
          <a:p>
            <a:r>
              <a:rPr lang="en-US" dirty="0"/>
              <a:t>FCUs are a very popular method of heating open plan office spaces where walls are not available internally for fixing radiators.</a:t>
            </a:r>
          </a:p>
        </p:txBody>
      </p:sp>
      <p:sp>
        <p:nvSpPr>
          <p:cNvPr id="7" name="TextBox 6">
            <a:extLst>
              <a:ext uri="{FF2B5EF4-FFF2-40B4-BE49-F238E27FC236}">
                <a16:creationId xmlns:a16="http://schemas.microsoft.com/office/drawing/2014/main" id="{8FB369D7-985F-F742-A420-D95B13F12D43}"/>
              </a:ext>
            </a:extLst>
          </p:cNvPr>
          <p:cNvSpPr txBox="1"/>
          <p:nvPr/>
        </p:nvSpPr>
        <p:spPr>
          <a:xfrm>
            <a:off x="4550084" y="2326276"/>
            <a:ext cx="3960440" cy="3785652"/>
          </a:xfrm>
          <a:prstGeom prst="rect">
            <a:avLst/>
          </a:prstGeom>
          <a:noFill/>
          <a:ln>
            <a:noFill/>
          </a:ln>
        </p:spPr>
        <p:txBody>
          <a:bodyPr wrap="square" rtlCol="0">
            <a:spAutoFit/>
          </a:bodyPr>
          <a:lstStyle/>
          <a:p>
            <a:pPr marL="342900" indent="-342900">
              <a:buClr>
                <a:srgbClr val="0077E3"/>
              </a:buClr>
              <a:buFont typeface="Arial" panose="020B0604020202020204" pitchFamily="34" charset="0"/>
              <a:buChar char="•"/>
            </a:pPr>
            <a:r>
              <a:rPr lang="en-US" dirty="0"/>
              <a:t>The units are fixed above the ceiling and have LTHW F&amp;R connections for heat.</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The heat is transferred to the air by a heat exchanger and a fan distributes this heat via ducts into the office space.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These units often have ‘chilled water’ connections for cooling in warmer periods.</a:t>
            </a:r>
          </a:p>
        </p:txBody>
      </p:sp>
      <p:sp>
        <p:nvSpPr>
          <p:cNvPr id="9" name="TextBox 8">
            <a:extLst>
              <a:ext uri="{FF2B5EF4-FFF2-40B4-BE49-F238E27FC236}">
                <a16:creationId xmlns:a16="http://schemas.microsoft.com/office/drawing/2014/main" id="{6FC0BB49-C18B-1443-806C-08E43BCFB3CE}"/>
              </a:ext>
            </a:extLst>
          </p:cNvPr>
          <p:cNvSpPr txBox="1"/>
          <p:nvPr/>
        </p:nvSpPr>
        <p:spPr>
          <a:xfrm>
            <a:off x="735644" y="5478489"/>
            <a:ext cx="3260292" cy="338554"/>
          </a:xfrm>
          <a:prstGeom prst="rect">
            <a:avLst/>
          </a:prstGeom>
          <a:noFill/>
        </p:spPr>
        <p:txBody>
          <a:bodyPr wrap="square" rtlCol="0">
            <a:spAutoFit/>
          </a:bodyPr>
          <a:lstStyle/>
          <a:p>
            <a:r>
              <a:rPr lang="en-US" sz="1600" dirty="0"/>
              <a:t>Suspended Fan Coil Unit (FCU)</a:t>
            </a:r>
          </a:p>
        </p:txBody>
      </p:sp>
      <p:pic>
        <p:nvPicPr>
          <p:cNvPr id="10" name="Picture 9" descr="A picture containing indoor&#10;&#10;Description automatically generated">
            <a:extLst>
              <a:ext uri="{FF2B5EF4-FFF2-40B4-BE49-F238E27FC236}">
                <a16:creationId xmlns:a16="http://schemas.microsoft.com/office/drawing/2014/main" id="{7C94173E-D46F-4324-812E-DDE98DE6532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0033" y="2694854"/>
            <a:ext cx="3711514" cy="2783635"/>
          </a:xfrm>
          <a:prstGeom prst="rect">
            <a:avLst/>
          </a:prstGeom>
        </p:spPr>
      </p:pic>
    </p:spTree>
    <p:extLst>
      <p:ext uri="{BB962C8B-B14F-4D97-AF65-F5344CB8AC3E}">
        <p14:creationId xmlns:p14="http://schemas.microsoft.com/office/powerpoint/2010/main" val="97316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animEffect transition="in" filter="dissolve">
                                      <p:cBhvr>
                                        <p:cTn id="7" dur="500"/>
                                        <p:tgtEl>
                                          <p:spTgt spid="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dissolve">
                                      <p:cBhvr>
                                        <p:cTn id="1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28389</TotalTime>
  <Words>876</Words>
  <Application>Microsoft Office PowerPoint</Application>
  <PresentationFormat>On-screen Show (4:3)</PresentationFormat>
  <Paragraphs>79</Paragraphs>
  <Slides>13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Gill Sans MT</vt:lpstr>
      <vt:lpstr>Lucida Grande</vt:lpstr>
      <vt:lpstr>Times New Roman</vt:lpstr>
      <vt:lpstr>Default Design</vt:lpstr>
      <vt:lpstr>PowerPoint 22: Hydronic heating part 7</vt:lpstr>
      <vt:lpstr>This session:</vt:lpstr>
      <vt:lpstr>Heat emitters – panel radiators</vt:lpstr>
      <vt:lpstr>Heat emitters – panel radiators</vt:lpstr>
      <vt:lpstr>Heat emitters – panel radiators</vt:lpstr>
      <vt:lpstr>Heat emitter – column radiators</vt:lpstr>
      <vt:lpstr>Heat emitter – low surface temperature radiators</vt:lpstr>
      <vt:lpstr>Heat emitters - fan convector / Fan Coil Unit (FCU)</vt:lpstr>
      <vt:lpstr>Heat emitters – fan convector / Fan Coil Unit (FCU)</vt:lpstr>
      <vt:lpstr>Heat emitters – skirting convector</vt:lpstr>
      <vt:lpstr>Heat emitters – towel heaters</vt:lpstr>
      <vt:lpstr>Heat emitters – radiant panel</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347</cp:revision>
  <dcterms:created xsi:type="dcterms:W3CDTF">2013-05-28T00:38:54Z</dcterms:created>
  <dcterms:modified xsi:type="dcterms:W3CDTF">2023-10-31T15:32:43Z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