
<file path=[Content_Types].xml><?xml version="1.0" encoding="utf-8"?>
<Types xmlns="http://schemas.openxmlformats.org/package/2006/content-types">
  <Default Extension="emf" ContentType="image/x-emf"/>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7"/>
  </p:notesMasterIdLst>
  <p:handoutMasterIdLst>
    <p:handoutMasterId r:id="rId18"/>
  </p:handoutMasterIdLst>
  <p:sldIdLst>
    <p:sldId id="256" r:id="rId5"/>
    <p:sldId id="328" r:id="rId6"/>
    <p:sldId id="329" r:id="rId7"/>
    <p:sldId id="330" r:id="rId8"/>
    <p:sldId id="331" r:id="rId9"/>
    <p:sldId id="332" r:id="rId10"/>
    <p:sldId id="333" r:id="rId11"/>
    <p:sldId id="335" r:id="rId12"/>
    <p:sldId id="334" r:id="rId13"/>
    <p:sldId id="336" r:id="rId14"/>
    <p:sldId id="337" r:id="rId15"/>
    <p:sldId id="267" r:id="rId16"/>
  </p:sldIdLst>
  <p:sldSz cx="9144000" cy="6858000" type="screen4x3"/>
  <p:notesSz cx="6858000" cy="9144000"/>
  <p:custDataLst>
    <p:tags r:id="rId19"/>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ul Martin" initials="PM" lastIdx="6" clrIdx="0">
    <p:extLst>
      <p:ext uri="{19B8F6BF-5375-455C-9EA6-DF929625EA0E}">
        <p15:presenceInfo xmlns:p15="http://schemas.microsoft.com/office/powerpoint/2012/main" userId="1b56c76bd86290a0" providerId="Windows Live"/>
      </p:ext>
    </p:extLst>
  </p:cmAuthor>
  <p:cmAuthor id="2" name="Fiona Freel" initials="FF" lastIdx="5" clrIdx="1">
    <p:extLst>
      <p:ext uri="{19B8F6BF-5375-455C-9EA6-DF929625EA0E}">
        <p15:presenceInfo xmlns:p15="http://schemas.microsoft.com/office/powerpoint/2012/main" userId="S::Fiona.Freel@cityandguilds.com::3a7a7974-e831-4583-92ac-603bf88d45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FBDD00"/>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38A5584-7D5A-4044-938D-C8998FBE92DB}" v="1" dt="2023-10-31T15:10:13.96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1807"/>
    <p:restoredTop sz="87266" autoAdjust="0"/>
  </p:normalViewPr>
  <p:slideViewPr>
    <p:cSldViewPr showGuides="1">
      <p:cViewPr varScale="1">
        <p:scale>
          <a:sx n="69" d="100"/>
          <a:sy n="69" d="100"/>
        </p:scale>
        <p:origin x="580" y="56"/>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laire Brooks" userId="045b5ce1-bb15-4c22-aa7e-c7b600949989" providerId="ADAL" clId="{E38A5584-7D5A-4044-938D-C8998FBE92DB}"/>
    <pc:docChg chg="modSld">
      <pc:chgData name="Claire Brooks" userId="045b5ce1-bb15-4c22-aa7e-c7b600949989" providerId="ADAL" clId="{E38A5584-7D5A-4044-938D-C8998FBE92DB}" dt="2023-10-31T12:17:00.594" v="16" actId="2085"/>
      <pc:docMkLst>
        <pc:docMk/>
      </pc:docMkLst>
      <pc:sldChg chg="modSp mod">
        <pc:chgData name="Claire Brooks" userId="045b5ce1-bb15-4c22-aa7e-c7b600949989" providerId="ADAL" clId="{E38A5584-7D5A-4044-938D-C8998FBE92DB}" dt="2023-10-31T12:15:45.228" v="0" actId="2085"/>
        <pc:sldMkLst>
          <pc:docMk/>
          <pc:sldMk cId="4082699207" sldId="329"/>
        </pc:sldMkLst>
        <pc:spChg chg="mod">
          <ac:chgData name="Claire Brooks" userId="045b5ce1-bb15-4c22-aa7e-c7b600949989" providerId="ADAL" clId="{E38A5584-7D5A-4044-938D-C8998FBE92DB}" dt="2023-10-31T12:15:45.228" v="0" actId="2085"/>
          <ac:spMkLst>
            <pc:docMk/>
            <pc:sldMk cId="4082699207" sldId="329"/>
            <ac:spMk id="4" creationId="{FF62EB7B-8ECE-9447-9EE0-601D4FD5A359}"/>
          </ac:spMkLst>
        </pc:spChg>
      </pc:sldChg>
      <pc:sldChg chg="modSp mod">
        <pc:chgData name="Claire Brooks" userId="045b5ce1-bb15-4c22-aa7e-c7b600949989" providerId="ADAL" clId="{E38A5584-7D5A-4044-938D-C8998FBE92DB}" dt="2023-10-31T12:15:55.500" v="1" actId="2085"/>
        <pc:sldMkLst>
          <pc:docMk/>
          <pc:sldMk cId="2825975851" sldId="331"/>
        </pc:sldMkLst>
        <pc:spChg chg="mod">
          <ac:chgData name="Claire Brooks" userId="045b5ce1-bb15-4c22-aa7e-c7b600949989" providerId="ADAL" clId="{E38A5584-7D5A-4044-938D-C8998FBE92DB}" dt="2023-10-31T12:15:55.500" v="1" actId="2085"/>
          <ac:spMkLst>
            <pc:docMk/>
            <pc:sldMk cId="2825975851" sldId="331"/>
            <ac:spMk id="6" creationId="{0C2DF090-AF01-0B42-AB0D-037AF6349E66}"/>
          </ac:spMkLst>
        </pc:spChg>
      </pc:sldChg>
      <pc:sldChg chg="modSp mod">
        <pc:chgData name="Claire Brooks" userId="045b5ce1-bb15-4c22-aa7e-c7b600949989" providerId="ADAL" clId="{E38A5584-7D5A-4044-938D-C8998FBE92DB}" dt="2023-10-31T12:16:11.096" v="5" actId="2085"/>
        <pc:sldMkLst>
          <pc:docMk/>
          <pc:sldMk cId="717594495" sldId="332"/>
        </pc:sldMkLst>
        <pc:spChg chg="mod">
          <ac:chgData name="Claire Brooks" userId="045b5ce1-bb15-4c22-aa7e-c7b600949989" providerId="ADAL" clId="{E38A5584-7D5A-4044-938D-C8998FBE92DB}" dt="2023-10-31T12:16:04.724" v="3" actId="113"/>
          <ac:spMkLst>
            <pc:docMk/>
            <pc:sldMk cId="717594495" sldId="332"/>
            <ac:spMk id="14" creationId="{5E52BC84-FFA5-D04F-9867-9BF8CD2404F3}"/>
          </ac:spMkLst>
        </pc:spChg>
        <pc:spChg chg="mod">
          <ac:chgData name="Claire Brooks" userId="045b5ce1-bb15-4c22-aa7e-c7b600949989" providerId="ADAL" clId="{E38A5584-7D5A-4044-938D-C8998FBE92DB}" dt="2023-10-31T12:16:11.096" v="5" actId="2085"/>
          <ac:spMkLst>
            <pc:docMk/>
            <pc:sldMk cId="717594495" sldId="332"/>
            <ac:spMk id="15" creationId="{62B3E480-11D1-5D4B-B65F-E8157EF28B4F}"/>
          </ac:spMkLst>
        </pc:spChg>
      </pc:sldChg>
      <pc:sldChg chg="modSp mod">
        <pc:chgData name="Claire Brooks" userId="045b5ce1-bb15-4c22-aa7e-c7b600949989" providerId="ADAL" clId="{E38A5584-7D5A-4044-938D-C8998FBE92DB}" dt="2023-10-31T12:16:28.236" v="9" actId="1076"/>
        <pc:sldMkLst>
          <pc:docMk/>
          <pc:sldMk cId="2127561592" sldId="334"/>
        </pc:sldMkLst>
        <pc:spChg chg="mod">
          <ac:chgData name="Claire Brooks" userId="045b5ce1-bb15-4c22-aa7e-c7b600949989" providerId="ADAL" clId="{E38A5584-7D5A-4044-938D-C8998FBE92DB}" dt="2023-10-31T12:16:28.236" v="9" actId="1076"/>
          <ac:spMkLst>
            <pc:docMk/>
            <pc:sldMk cId="2127561592" sldId="334"/>
            <ac:spMk id="6" creationId="{71A8DB38-042D-2B4F-B112-F8351ADDC21B}"/>
          </ac:spMkLst>
        </pc:spChg>
        <pc:spChg chg="mod">
          <ac:chgData name="Claire Brooks" userId="045b5ce1-bb15-4c22-aa7e-c7b600949989" providerId="ADAL" clId="{E38A5584-7D5A-4044-938D-C8998FBE92DB}" dt="2023-10-31T12:16:25.762" v="8" actId="1076"/>
          <ac:spMkLst>
            <pc:docMk/>
            <pc:sldMk cId="2127561592" sldId="334"/>
            <ac:spMk id="7" creationId="{BCBED297-3B8B-4545-AEF5-24E9FE15DED1}"/>
          </ac:spMkLst>
        </pc:spChg>
      </pc:sldChg>
      <pc:sldChg chg="modSp mod">
        <pc:chgData name="Claire Brooks" userId="045b5ce1-bb15-4c22-aa7e-c7b600949989" providerId="ADAL" clId="{E38A5584-7D5A-4044-938D-C8998FBE92DB}" dt="2023-10-31T12:16:48.875" v="14" actId="2085"/>
        <pc:sldMkLst>
          <pc:docMk/>
          <pc:sldMk cId="2594096038" sldId="336"/>
        </pc:sldMkLst>
        <pc:spChg chg="mod">
          <ac:chgData name="Claire Brooks" userId="045b5ce1-bb15-4c22-aa7e-c7b600949989" providerId="ADAL" clId="{E38A5584-7D5A-4044-938D-C8998FBE92DB}" dt="2023-10-31T12:16:43.298" v="12" actId="14100"/>
          <ac:spMkLst>
            <pc:docMk/>
            <pc:sldMk cId="2594096038" sldId="336"/>
            <ac:spMk id="8" creationId="{EAAED141-E302-CD4C-ABB1-6296B9100B8E}"/>
          </ac:spMkLst>
        </pc:spChg>
        <pc:spChg chg="mod">
          <ac:chgData name="Claire Brooks" userId="045b5ce1-bb15-4c22-aa7e-c7b600949989" providerId="ADAL" clId="{E38A5584-7D5A-4044-938D-C8998FBE92DB}" dt="2023-10-31T12:16:48.875" v="14" actId="2085"/>
          <ac:spMkLst>
            <pc:docMk/>
            <pc:sldMk cId="2594096038" sldId="336"/>
            <ac:spMk id="9" creationId="{228DC872-450B-3B41-AE38-3193E3E2D843}"/>
          </ac:spMkLst>
        </pc:spChg>
      </pc:sldChg>
      <pc:sldChg chg="modSp mod">
        <pc:chgData name="Claire Brooks" userId="045b5ce1-bb15-4c22-aa7e-c7b600949989" providerId="ADAL" clId="{E38A5584-7D5A-4044-938D-C8998FBE92DB}" dt="2023-10-31T12:17:00.594" v="16" actId="2085"/>
        <pc:sldMkLst>
          <pc:docMk/>
          <pc:sldMk cId="1292045366" sldId="337"/>
        </pc:sldMkLst>
        <pc:spChg chg="mod">
          <ac:chgData name="Claire Brooks" userId="045b5ce1-bb15-4c22-aa7e-c7b600949989" providerId="ADAL" clId="{E38A5584-7D5A-4044-938D-C8998FBE92DB}" dt="2023-10-31T12:16:56.443" v="15" actId="2085"/>
          <ac:spMkLst>
            <pc:docMk/>
            <pc:sldMk cId="1292045366" sldId="337"/>
            <ac:spMk id="9" creationId="{D3DC1DBC-D77F-FF46-A72D-FE8CAE2870C5}"/>
          </ac:spMkLst>
        </pc:spChg>
        <pc:spChg chg="mod">
          <ac:chgData name="Claire Brooks" userId="045b5ce1-bb15-4c22-aa7e-c7b600949989" providerId="ADAL" clId="{E38A5584-7D5A-4044-938D-C8998FBE92DB}" dt="2023-10-31T12:17:00.594" v="16" actId="2085"/>
          <ac:spMkLst>
            <pc:docMk/>
            <pc:sldMk cId="1292045366" sldId="337"/>
            <ac:spMk id="10" creationId="{CEAD5A5C-8788-C145-9DC1-345F766D9F7D}"/>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10/31/2023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a:t>
            </a:r>
            <a:r>
              <a:rPr lang="en-GB" sz="900" kern="1200" baseline="0" dirty="0">
                <a:solidFill>
                  <a:schemeClr val="tx1"/>
                </a:solidFill>
                <a:latin typeface="Arial" pitchFamily="-105" charset="0"/>
                <a:ea typeface="ＭＳ Ｐゴシック" pitchFamily="-105" charset="-128"/>
              </a:rPr>
              <a:t>2021 City and Guilds of London Institute</a:t>
            </a:r>
            <a:r>
              <a:rPr lang="en-US" sz="900" baseline="0" dirty="0"/>
              <a:t>.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12</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909563"/>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hyperlink" Target="https://www.geberit.co.uk/products/products/piping-systems-for-water-supply/geberit-mapress-carbon-steel/"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openxmlformats.org/officeDocument/2006/relationships/image" Target="../media/image12.jpg"/><Relationship Id="rId3" Type="http://schemas.openxmlformats.org/officeDocument/2006/relationships/image" Target="../media/image7.jpg"/><Relationship Id="rId7" Type="http://schemas.openxmlformats.org/officeDocument/2006/relationships/image" Target="../media/image11.jpg"/><Relationship Id="rId2" Type="http://schemas.openxmlformats.org/officeDocument/2006/relationships/image" Target="../media/image6.jpg"/><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 Id="rId9" Type="http://schemas.openxmlformats.org/officeDocument/2006/relationships/image" Target="../media/image13.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113: Plumbing, heating and ventilation </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GB" dirty="0">
                <a:ea typeface="ＭＳ Ｐゴシック" pitchFamily="-105" charset="-128"/>
                <a:cs typeface="ＭＳ Ｐゴシック" pitchFamily="-105" charset="-128"/>
              </a:rPr>
              <a:t>PowerPoint 4: </a:t>
            </a:r>
            <a:r>
              <a:rPr lang="en-GB" dirty="0"/>
              <a:t>LCS pipework and jointing</a:t>
            </a:r>
            <a:endParaRPr lang="en-GB" dirty="0">
              <a:ea typeface="ＭＳ Ｐゴシック" pitchFamily="-105" charset="-128"/>
              <a:cs typeface="ＭＳ Ｐゴシック" pitchFamily="-105"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53CBCA-9BF8-EB42-84C1-322C4AD7887F}"/>
              </a:ext>
            </a:extLst>
          </p:cNvPr>
          <p:cNvSpPr>
            <a:spLocks noGrp="1"/>
          </p:cNvSpPr>
          <p:nvPr>
            <p:ph type="title"/>
          </p:nvPr>
        </p:nvSpPr>
        <p:spPr/>
        <p:txBody>
          <a:bodyPr/>
          <a:lstStyle/>
          <a:p>
            <a:r>
              <a:rPr lang="en-US" dirty="0"/>
              <a:t>Welded fittings and joints</a:t>
            </a:r>
          </a:p>
        </p:txBody>
      </p:sp>
      <p:sp>
        <p:nvSpPr>
          <p:cNvPr id="8" name="TextBox 7">
            <a:extLst>
              <a:ext uri="{FF2B5EF4-FFF2-40B4-BE49-F238E27FC236}">
                <a16:creationId xmlns:a16="http://schemas.microsoft.com/office/drawing/2014/main" id="{EAAED141-E302-CD4C-ABB1-6296B9100B8E}"/>
              </a:ext>
            </a:extLst>
          </p:cNvPr>
          <p:cNvSpPr txBox="1"/>
          <p:nvPr/>
        </p:nvSpPr>
        <p:spPr>
          <a:xfrm>
            <a:off x="373041" y="4355230"/>
            <a:ext cx="3838920" cy="1323439"/>
          </a:xfrm>
          <a:prstGeom prst="rect">
            <a:avLst/>
          </a:prstGeom>
          <a:noFill/>
          <a:ln>
            <a:noFill/>
          </a:ln>
        </p:spPr>
        <p:txBody>
          <a:bodyPr wrap="square" rtlCol="0">
            <a:spAutoFit/>
          </a:bodyPr>
          <a:lstStyle/>
          <a:p>
            <a:r>
              <a:rPr lang="en-US" dirty="0"/>
              <a:t>Pipe fitter pre-fabricating LCS pipework using the TIG process offsite to reduce the hot works onsite.</a:t>
            </a:r>
          </a:p>
        </p:txBody>
      </p:sp>
      <p:sp>
        <p:nvSpPr>
          <p:cNvPr id="9" name="TextBox 8">
            <a:extLst>
              <a:ext uri="{FF2B5EF4-FFF2-40B4-BE49-F238E27FC236}">
                <a16:creationId xmlns:a16="http://schemas.microsoft.com/office/drawing/2014/main" id="{228DC872-450B-3B41-AE38-3193E3E2D843}"/>
              </a:ext>
            </a:extLst>
          </p:cNvPr>
          <p:cNvSpPr txBox="1"/>
          <p:nvPr/>
        </p:nvSpPr>
        <p:spPr>
          <a:xfrm>
            <a:off x="4771146" y="4509120"/>
            <a:ext cx="3964852" cy="1015663"/>
          </a:xfrm>
          <a:prstGeom prst="rect">
            <a:avLst/>
          </a:prstGeom>
          <a:noFill/>
          <a:ln>
            <a:noFill/>
          </a:ln>
        </p:spPr>
        <p:txBody>
          <a:bodyPr wrap="square" rtlCol="0">
            <a:spAutoFit/>
          </a:bodyPr>
          <a:lstStyle/>
          <a:p>
            <a:r>
              <a:rPr lang="en-US" dirty="0"/>
              <a:t>The MMA process is being used to weld this flange offsite before bolting up in position onsite.</a:t>
            </a:r>
          </a:p>
        </p:txBody>
      </p:sp>
      <p:pic>
        <p:nvPicPr>
          <p:cNvPr id="12" name="Picture 11" descr="A person wearing a mask&#10;&#10;Description automatically generated with low confidence">
            <a:extLst>
              <a:ext uri="{FF2B5EF4-FFF2-40B4-BE49-F238E27FC236}">
                <a16:creationId xmlns:a16="http://schemas.microsoft.com/office/drawing/2014/main" id="{D84C13A8-3386-44E8-A188-41B136F4D3C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01741" y="1615811"/>
            <a:ext cx="3980278" cy="2654845"/>
          </a:xfrm>
          <a:prstGeom prst="rect">
            <a:avLst/>
          </a:prstGeom>
        </p:spPr>
      </p:pic>
      <p:pic>
        <p:nvPicPr>
          <p:cNvPr id="14" name="Picture 13" descr="A picture containing person, gun&#10;&#10;Description automatically generated">
            <a:extLst>
              <a:ext uri="{FF2B5EF4-FFF2-40B4-BE49-F238E27FC236}">
                <a16:creationId xmlns:a16="http://schemas.microsoft.com/office/drawing/2014/main" id="{557EAA5B-3FDB-4703-9BF6-99EDBCC2EB2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04228" y="1626669"/>
            <a:ext cx="3798832" cy="2643987"/>
          </a:xfrm>
          <a:prstGeom prst="rect">
            <a:avLst/>
          </a:prstGeom>
        </p:spPr>
      </p:pic>
    </p:spTree>
    <p:extLst>
      <p:ext uri="{BB962C8B-B14F-4D97-AF65-F5344CB8AC3E}">
        <p14:creationId xmlns:p14="http://schemas.microsoft.com/office/powerpoint/2010/main" val="25940960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F45D21-F6D1-B74C-B389-43DFDFCA8082}"/>
              </a:ext>
            </a:extLst>
          </p:cNvPr>
          <p:cNvSpPr>
            <a:spLocks noGrp="1"/>
          </p:cNvSpPr>
          <p:nvPr>
            <p:ph type="title"/>
          </p:nvPr>
        </p:nvSpPr>
        <p:spPr/>
        <p:txBody>
          <a:bodyPr/>
          <a:lstStyle/>
          <a:p>
            <a:r>
              <a:rPr lang="en-US" dirty="0"/>
              <a:t>Jointing by flanges</a:t>
            </a:r>
          </a:p>
        </p:txBody>
      </p:sp>
      <p:sp>
        <p:nvSpPr>
          <p:cNvPr id="6" name="TextBox 5">
            <a:extLst>
              <a:ext uri="{FF2B5EF4-FFF2-40B4-BE49-F238E27FC236}">
                <a16:creationId xmlns:a16="http://schemas.microsoft.com/office/drawing/2014/main" id="{D8DFA4B9-3E51-264F-96C2-51688B572188}"/>
              </a:ext>
            </a:extLst>
          </p:cNvPr>
          <p:cNvSpPr txBox="1"/>
          <p:nvPr/>
        </p:nvSpPr>
        <p:spPr>
          <a:xfrm>
            <a:off x="457200" y="1556792"/>
            <a:ext cx="8507288" cy="1015663"/>
          </a:xfrm>
          <a:prstGeom prst="rect">
            <a:avLst/>
          </a:prstGeom>
          <a:noFill/>
        </p:spPr>
        <p:txBody>
          <a:bodyPr wrap="square" rtlCol="0">
            <a:spAutoFit/>
          </a:bodyPr>
          <a:lstStyle/>
          <a:p>
            <a:r>
              <a:rPr lang="en-US" dirty="0"/>
              <a:t>Flanges, like unions, allow pipes to be disconnected when required. Flanges need to be fitted with a gasket to make the watertight seal between the metal surfaces.</a:t>
            </a:r>
          </a:p>
        </p:txBody>
      </p:sp>
      <p:sp>
        <p:nvSpPr>
          <p:cNvPr id="9" name="TextBox 8">
            <a:extLst>
              <a:ext uri="{FF2B5EF4-FFF2-40B4-BE49-F238E27FC236}">
                <a16:creationId xmlns:a16="http://schemas.microsoft.com/office/drawing/2014/main" id="{D3DC1DBC-D77F-FF46-A72D-FE8CAE2870C5}"/>
              </a:ext>
            </a:extLst>
          </p:cNvPr>
          <p:cNvSpPr txBox="1"/>
          <p:nvPr/>
        </p:nvSpPr>
        <p:spPr>
          <a:xfrm>
            <a:off x="1331640" y="5444456"/>
            <a:ext cx="2520280" cy="338554"/>
          </a:xfrm>
          <a:prstGeom prst="rect">
            <a:avLst/>
          </a:prstGeom>
          <a:noFill/>
          <a:ln>
            <a:noFill/>
          </a:ln>
        </p:spPr>
        <p:txBody>
          <a:bodyPr wrap="square" rtlCol="0">
            <a:spAutoFit/>
          </a:bodyPr>
          <a:lstStyle/>
          <a:p>
            <a:r>
              <a:rPr lang="en-US" sz="1600" dirty="0"/>
              <a:t>Range of flange gaskets.</a:t>
            </a:r>
          </a:p>
        </p:txBody>
      </p:sp>
      <p:sp>
        <p:nvSpPr>
          <p:cNvPr id="10" name="TextBox 9">
            <a:extLst>
              <a:ext uri="{FF2B5EF4-FFF2-40B4-BE49-F238E27FC236}">
                <a16:creationId xmlns:a16="http://schemas.microsoft.com/office/drawing/2014/main" id="{CEAD5A5C-8788-C145-9DC1-345F766D9F7D}"/>
              </a:ext>
            </a:extLst>
          </p:cNvPr>
          <p:cNvSpPr txBox="1"/>
          <p:nvPr/>
        </p:nvSpPr>
        <p:spPr>
          <a:xfrm>
            <a:off x="4950297" y="5367511"/>
            <a:ext cx="3707902" cy="830997"/>
          </a:xfrm>
          <a:prstGeom prst="rect">
            <a:avLst/>
          </a:prstGeom>
          <a:noFill/>
          <a:ln>
            <a:noFill/>
          </a:ln>
        </p:spPr>
        <p:txBody>
          <a:bodyPr wrap="square" rtlCol="0">
            <a:spAutoFit/>
          </a:bodyPr>
          <a:lstStyle/>
          <a:p>
            <a:r>
              <a:rPr lang="en-US" sz="1600" dirty="0"/>
              <a:t>Flange on a heating pump allows the pump to be removed for maintenance and repair.</a:t>
            </a:r>
          </a:p>
        </p:txBody>
      </p:sp>
      <p:pic>
        <p:nvPicPr>
          <p:cNvPr id="13" name="Picture 12" descr="A picture containing wheel, gear&#10;&#10;Description automatically generated">
            <a:extLst>
              <a:ext uri="{FF2B5EF4-FFF2-40B4-BE49-F238E27FC236}">
                <a16:creationId xmlns:a16="http://schemas.microsoft.com/office/drawing/2014/main" id="{941B5E9B-4F24-464E-8D23-C727F00B9F5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40499" y="2650053"/>
            <a:ext cx="3904294" cy="2604164"/>
          </a:xfrm>
          <a:prstGeom prst="rect">
            <a:avLst/>
          </a:prstGeom>
        </p:spPr>
      </p:pic>
      <p:pic>
        <p:nvPicPr>
          <p:cNvPr id="15" name="Picture 14" descr="A picture containing close&#10;&#10;Description automatically generated">
            <a:extLst>
              <a:ext uri="{FF2B5EF4-FFF2-40B4-BE49-F238E27FC236}">
                <a16:creationId xmlns:a16="http://schemas.microsoft.com/office/drawing/2014/main" id="{F3F08502-F466-4BAB-B314-C652642F136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50296" y="2738660"/>
            <a:ext cx="3698489" cy="2466892"/>
          </a:xfrm>
          <a:prstGeom prst="rect">
            <a:avLst/>
          </a:prstGeom>
        </p:spPr>
      </p:pic>
    </p:spTree>
    <p:extLst>
      <p:ext uri="{BB962C8B-B14F-4D97-AF65-F5344CB8AC3E}">
        <p14:creationId xmlns:p14="http://schemas.microsoft.com/office/powerpoint/2010/main" val="12920453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This session:</a:t>
            </a:r>
          </a:p>
        </p:txBody>
      </p:sp>
      <p:sp>
        <p:nvSpPr>
          <p:cNvPr id="3075" name="Content Placeholder 2"/>
          <p:cNvSpPr>
            <a:spLocks noGrp="1"/>
          </p:cNvSpPr>
          <p:nvPr>
            <p:ph sz="quarter" idx="10"/>
          </p:nvPr>
        </p:nvSpPr>
        <p:spPr>
          <a:xfrm>
            <a:off x="457200" y="1512000"/>
            <a:ext cx="8229600" cy="4248000"/>
          </a:xfrm>
        </p:spPr>
        <p:txBody>
          <a:bodyPr/>
          <a:lstStyle/>
          <a:p>
            <a:pPr marL="0" indent="0">
              <a:lnSpc>
                <a:spcPct val="100000"/>
              </a:lnSpc>
              <a:spcBef>
                <a:spcPts val="600"/>
              </a:spcBef>
              <a:spcAft>
                <a:spcPts val="600"/>
              </a:spcAft>
            </a:pPr>
            <a:endParaRPr lang="en-US" dirty="0">
              <a:ea typeface="ＭＳ Ｐゴシック" pitchFamily="-105" charset="-128"/>
              <a:cs typeface="ＭＳ Ｐゴシック" pitchFamily="-105" charset="-128"/>
            </a:endParaRPr>
          </a:p>
          <a:p>
            <a:pPr marL="0" indent="0">
              <a:lnSpc>
                <a:spcPct val="100000"/>
              </a:lnSpc>
              <a:spcBef>
                <a:spcPts val="600"/>
              </a:spcBef>
              <a:spcAft>
                <a:spcPts val="600"/>
              </a:spcAft>
            </a:pPr>
            <a:r>
              <a:rPr lang="en-US" dirty="0">
                <a:ea typeface="ＭＳ Ｐゴシック" pitchFamily="-105" charset="-128"/>
                <a:cs typeface="ＭＳ Ｐゴシック" pitchFamily="-105" charset="-128"/>
              </a:rPr>
              <a:t>In this session we will learn about other methods available to join </a:t>
            </a:r>
            <a:br>
              <a:rPr lang="en-US" dirty="0">
                <a:ea typeface="ＭＳ Ｐゴシック" pitchFamily="-105" charset="-128"/>
                <a:cs typeface="ＭＳ Ｐゴシック" pitchFamily="-105" charset="-128"/>
              </a:rPr>
            </a:br>
            <a:r>
              <a:rPr lang="en-US" dirty="0">
                <a:ea typeface="ＭＳ Ｐゴシック" pitchFamily="-105" charset="-128"/>
                <a:cs typeface="ＭＳ Ｐゴシック" pitchFamily="-105" charset="-128"/>
              </a:rPr>
              <a:t>copper pipe:</a:t>
            </a:r>
          </a:p>
          <a:p>
            <a:pPr marL="0" indent="0">
              <a:lnSpc>
                <a:spcPts val="1200"/>
              </a:lnSpc>
              <a:spcBef>
                <a:spcPts val="600"/>
              </a:spcBef>
              <a:spcAft>
                <a:spcPts val="600"/>
              </a:spcAft>
            </a:pPr>
            <a:endParaRPr lang="en-US" dirty="0">
              <a:ea typeface="ＭＳ Ｐゴシック" pitchFamily="-105" charset="-128"/>
              <a:cs typeface="ＭＳ Ｐゴシック" pitchFamily="-105" charset="-128"/>
            </a:endParaRPr>
          </a:p>
          <a:p>
            <a:pPr lvl="0"/>
            <a:r>
              <a:rPr lang="en-GB" dirty="0"/>
              <a:t>2.1 </a:t>
            </a:r>
            <a:r>
              <a:rPr lang="en-US" dirty="0"/>
              <a:t>–</a:t>
            </a:r>
            <a:r>
              <a:rPr lang="en-GB" dirty="0"/>
              <a:t> The work in the BSE occupations trade area</a:t>
            </a:r>
          </a:p>
          <a:p>
            <a:pPr lvl="0"/>
            <a:r>
              <a:rPr lang="en-US" dirty="0"/>
              <a:t>2.2 – How to select and safely use hand tools and power tools</a:t>
            </a:r>
            <a:endParaRPr lang="en-GB" dirty="0"/>
          </a:p>
          <a:p>
            <a:pPr lvl="0"/>
            <a:r>
              <a:rPr lang="en-US" dirty="0"/>
              <a:t>2.3 – The </a:t>
            </a:r>
            <a:r>
              <a:rPr lang="en-GB" dirty="0"/>
              <a:t>pipework materials and sizes used in BSE</a:t>
            </a:r>
          </a:p>
          <a:p>
            <a:pPr lvl="0"/>
            <a:r>
              <a:rPr lang="en-GB" dirty="0"/>
              <a:t>2.5 </a:t>
            </a:r>
            <a:r>
              <a:rPr lang="en-US" dirty="0"/>
              <a:t>–</a:t>
            </a:r>
            <a:r>
              <a:rPr lang="en-GB" dirty="0"/>
              <a:t> The fitting types used in BSE</a:t>
            </a:r>
          </a:p>
          <a:p>
            <a:pPr marL="0" indent="0">
              <a:lnSpc>
                <a:spcPts val="1200"/>
              </a:lnSpc>
              <a:spcBef>
                <a:spcPts val="600"/>
              </a:spcBef>
              <a:spcAft>
                <a:spcPts val="600"/>
              </a:spcAft>
            </a:pPr>
            <a:endParaRPr lang="en-US" dirty="0">
              <a:ea typeface="ＭＳ Ｐゴシック" pitchFamily="-105" charset="-128"/>
              <a:cs typeface="ＭＳ Ｐゴシック" pitchFamily="-105" charset="-128"/>
            </a:endParaRPr>
          </a:p>
          <a:p>
            <a:pPr marL="0" indent="0">
              <a:lnSpc>
                <a:spcPts val="1200"/>
              </a:lnSpc>
              <a:spcBef>
                <a:spcPts val="600"/>
              </a:spcBef>
              <a:spcAft>
                <a:spcPts val="600"/>
              </a:spcAft>
            </a:pPr>
            <a:endParaRPr lang="en-US" sz="1000" dirty="0">
              <a:ea typeface="ＭＳ Ｐゴシック" pitchFamily="-105" charset="-128"/>
              <a:cs typeface="ＭＳ Ｐゴシック" pitchFamily="-105" charset="-128"/>
            </a:endParaRPr>
          </a:p>
          <a:p>
            <a:pPr marL="285750" indent="-285750">
              <a:lnSpc>
                <a:spcPts val="1200"/>
              </a:lnSpc>
              <a:spcBef>
                <a:spcPts val="600"/>
              </a:spcBef>
              <a:spcAft>
                <a:spcPts val="600"/>
              </a:spcAft>
              <a:buFont typeface="Arial" panose="020B0604020202020204" pitchFamily="34" charset="0"/>
              <a:buChar char="•"/>
            </a:pPr>
            <a:endParaRPr lang="en-US" dirty="0">
              <a:ea typeface="ＭＳ Ｐゴシック" pitchFamily="-105" charset="-128"/>
              <a:cs typeface="ＭＳ Ｐゴシック" pitchFamily="-105" charset="-128"/>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F4789A-AA86-1045-B3CD-3B1F02422984}"/>
              </a:ext>
            </a:extLst>
          </p:cNvPr>
          <p:cNvSpPr>
            <a:spLocks noGrp="1"/>
          </p:cNvSpPr>
          <p:nvPr>
            <p:ph type="title"/>
          </p:nvPr>
        </p:nvSpPr>
        <p:spPr/>
        <p:txBody>
          <a:bodyPr/>
          <a:lstStyle/>
          <a:p>
            <a:r>
              <a:rPr lang="en-US" dirty="0"/>
              <a:t>Low carbon steel pipe</a:t>
            </a:r>
          </a:p>
        </p:txBody>
      </p:sp>
      <p:sp>
        <p:nvSpPr>
          <p:cNvPr id="3" name="Content Placeholder 2">
            <a:extLst>
              <a:ext uri="{FF2B5EF4-FFF2-40B4-BE49-F238E27FC236}">
                <a16:creationId xmlns:a16="http://schemas.microsoft.com/office/drawing/2014/main" id="{E0356472-E20D-CC42-B611-586868EB0E8F}"/>
              </a:ext>
            </a:extLst>
          </p:cNvPr>
          <p:cNvSpPr>
            <a:spLocks noGrp="1"/>
          </p:cNvSpPr>
          <p:nvPr>
            <p:ph sz="quarter" idx="10"/>
          </p:nvPr>
        </p:nvSpPr>
        <p:spPr>
          <a:xfrm>
            <a:off x="611562" y="1523848"/>
            <a:ext cx="8496944" cy="1052904"/>
          </a:xfrm>
        </p:spPr>
        <p:txBody>
          <a:bodyPr/>
          <a:lstStyle/>
          <a:p>
            <a:r>
              <a:rPr lang="en-US" dirty="0"/>
              <a:t>Low carbon steel (LCS) is a robust material often used in Industrial and Commercial applications and some large-scale Domestic applications for heating systems.</a:t>
            </a:r>
          </a:p>
          <a:p>
            <a:endParaRPr lang="en-US" dirty="0"/>
          </a:p>
        </p:txBody>
      </p:sp>
      <p:sp>
        <p:nvSpPr>
          <p:cNvPr id="4" name="TextBox 3">
            <a:extLst>
              <a:ext uri="{FF2B5EF4-FFF2-40B4-BE49-F238E27FC236}">
                <a16:creationId xmlns:a16="http://schemas.microsoft.com/office/drawing/2014/main" id="{FF62EB7B-8ECE-9447-9EE0-601D4FD5A359}"/>
              </a:ext>
            </a:extLst>
          </p:cNvPr>
          <p:cNvSpPr txBox="1"/>
          <p:nvPr/>
        </p:nvSpPr>
        <p:spPr>
          <a:xfrm>
            <a:off x="4380893" y="2276872"/>
            <a:ext cx="4464496" cy="3785652"/>
          </a:xfrm>
          <a:prstGeom prst="rect">
            <a:avLst/>
          </a:prstGeom>
          <a:noFill/>
          <a:ln>
            <a:noFill/>
          </a:ln>
        </p:spPr>
        <p:txBody>
          <a:bodyPr wrap="square" rtlCol="0">
            <a:spAutoFit/>
          </a:bodyPr>
          <a:lstStyle/>
          <a:p>
            <a:pPr marL="342900" indent="-342900">
              <a:spcBef>
                <a:spcPts val="600"/>
              </a:spcBef>
              <a:spcAft>
                <a:spcPts val="600"/>
              </a:spcAft>
              <a:buClr>
                <a:srgbClr val="0077E3"/>
              </a:buClr>
              <a:buFont typeface="Arial" panose="020B0604020202020204" pitchFamily="34" charset="0"/>
              <a:buChar char="•"/>
            </a:pPr>
            <a:r>
              <a:rPr lang="en-GB" dirty="0"/>
              <a:t>Must </a:t>
            </a:r>
            <a:r>
              <a:rPr lang="en-GB" b="1" dirty="0"/>
              <a:t>no</a:t>
            </a:r>
            <a:r>
              <a:rPr lang="en-GB" dirty="0"/>
              <a:t>t be used for hot or cold water supplies for Domestic purposes because of the risk of rusty water being drawn from the taps. </a:t>
            </a:r>
          </a:p>
          <a:p>
            <a:pPr marL="342900" indent="-342900">
              <a:spcBef>
                <a:spcPts val="600"/>
              </a:spcBef>
              <a:spcAft>
                <a:spcPts val="600"/>
              </a:spcAft>
              <a:buClr>
                <a:srgbClr val="0077E3"/>
              </a:buClr>
              <a:buFont typeface="Arial" panose="020B0604020202020204" pitchFamily="34" charset="0"/>
              <a:buChar char="•"/>
            </a:pPr>
            <a:r>
              <a:rPr lang="en-GB" dirty="0"/>
              <a:t>Often referred to as mild steel pipe, low carbon steel pipe is usually supplied painted red or black.</a:t>
            </a:r>
          </a:p>
          <a:p>
            <a:pPr marL="342900" indent="-342900">
              <a:spcBef>
                <a:spcPts val="600"/>
              </a:spcBef>
              <a:spcAft>
                <a:spcPts val="600"/>
              </a:spcAft>
              <a:buClr>
                <a:srgbClr val="0077E3"/>
              </a:buClr>
              <a:buFont typeface="Arial" panose="020B0604020202020204" pitchFamily="34" charset="0"/>
              <a:buChar char="•"/>
            </a:pPr>
            <a:r>
              <a:rPr lang="en-GB" dirty="0"/>
              <a:t>Can also be galvanised. Its carbon content is low. </a:t>
            </a:r>
          </a:p>
        </p:txBody>
      </p:sp>
      <p:pic>
        <p:nvPicPr>
          <p:cNvPr id="8" name="Picture 7" descr="A picture containing indoor, metalware, screw, gear&#10;&#10;Description automatically generated">
            <a:extLst>
              <a:ext uri="{FF2B5EF4-FFF2-40B4-BE49-F238E27FC236}">
                <a16:creationId xmlns:a16="http://schemas.microsoft.com/office/drawing/2014/main" id="{BE388BEB-8AA4-4C0C-A058-806194F57BE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55576" y="2996952"/>
            <a:ext cx="3048000" cy="2078736"/>
          </a:xfrm>
          <a:prstGeom prst="rect">
            <a:avLst/>
          </a:prstGeom>
        </p:spPr>
      </p:pic>
    </p:spTree>
    <p:extLst>
      <p:ext uri="{BB962C8B-B14F-4D97-AF65-F5344CB8AC3E}">
        <p14:creationId xmlns:p14="http://schemas.microsoft.com/office/powerpoint/2010/main" val="4082699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dissolv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dissolve">
                                      <p:cBhvr>
                                        <p:cTn id="1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C6ABFD-CC55-B643-8855-1B889F8E0A80}"/>
              </a:ext>
            </a:extLst>
          </p:cNvPr>
          <p:cNvSpPr>
            <a:spLocks noGrp="1"/>
          </p:cNvSpPr>
          <p:nvPr>
            <p:ph type="title"/>
          </p:nvPr>
        </p:nvSpPr>
        <p:spPr/>
        <p:txBody>
          <a:bodyPr/>
          <a:lstStyle/>
          <a:p>
            <a:r>
              <a:rPr lang="en-US" dirty="0"/>
              <a:t>Low carbon steel pipe</a:t>
            </a:r>
          </a:p>
        </p:txBody>
      </p:sp>
      <p:sp>
        <p:nvSpPr>
          <p:cNvPr id="3" name="Content Placeholder 2">
            <a:extLst>
              <a:ext uri="{FF2B5EF4-FFF2-40B4-BE49-F238E27FC236}">
                <a16:creationId xmlns:a16="http://schemas.microsoft.com/office/drawing/2014/main" id="{068303EF-DBB5-1246-B69B-B07FD47F523B}"/>
              </a:ext>
            </a:extLst>
          </p:cNvPr>
          <p:cNvSpPr>
            <a:spLocks noGrp="1"/>
          </p:cNvSpPr>
          <p:nvPr>
            <p:ph sz="quarter" idx="10"/>
          </p:nvPr>
        </p:nvSpPr>
        <p:spPr/>
        <p:txBody>
          <a:bodyPr/>
          <a:lstStyle/>
          <a:p>
            <a:r>
              <a:rPr lang="en-GB" dirty="0"/>
              <a:t>Low carbon steel pipe is available in three grades, each grade being identified by a colour code: </a:t>
            </a:r>
          </a:p>
          <a:p>
            <a:endParaRPr lang="en-US" dirty="0"/>
          </a:p>
        </p:txBody>
      </p:sp>
      <p:sp>
        <p:nvSpPr>
          <p:cNvPr id="8" name="TextBox 7">
            <a:extLst>
              <a:ext uri="{FF2B5EF4-FFF2-40B4-BE49-F238E27FC236}">
                <a16:creationId xmlns:a16="http://schemas.microsoft.com/office/drawing/2014/main" id="{00059E4C-4F9C-7147-93E2-D33D133A3305}"/>
              </a:ext>
            </a:extLst>
          </p:cNvPr>
          <p:cNvSpPr txBox="1"/>
          <p:nvPr/>
        </p:nvSpPr>
        <p:spPr>
          <a:xfrm>
            <a:off x="323528" y="3933056"/>
            <a:ext cx="8568952" cy="1938992"/>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GB" dirty="0"/>
              <a:t>The grades of low carbon steel have identical external diameters, but the pipe’s wall thickness will vary according to the grade.</a:t>
            </a:r>
          </a:p>
          <a:p>
            <a:pPr marL="342900" indent="-342900">
              <a:buClr>
                <a:srgbClr val="0077E3"/>
              </a:buClr>
              <a:buFont typeface="Arial" panose="020B0604020202020204" pitchFamily="34" charset="0"/>
              <a:buChar char="•"/>
            </a:pPr>
            <a:endParaRPr lang="en-GB" dirty="0"/>
          </a:p>
          <a:p>
            <a:pPr marL="342900" indent="-342900">
              <a:buClr>
                <a:srgbClr val="0077E3"/>
              </a:buClr>
              <a:buFont typeface="Arial" panose="020B0604020202020204" pitchFamily="34" charset="0"/>
              <a:buChar char="•"/>
            </a:pPr>
            <a:r>
              <a:rPr lang="en-GB" dirty="0"/>
              <a:t>As the grade of pipe increases, the nominal bore (NB) of the pipe decreases, but the fittings used are the same for all grades.</a:t>
            </a:r>
          </a:p>
          <a:p>
            <a:endParaRPr lang="en-US" dirty="0"/>
          </a:p>
        </p:txBody>
      </p:sp>
      <p:graphicFrame>
        <p:nvGraphicFramePr>
          <p:cNvPr id="10" name="object 9">
            <a:extLst>
              <a:ext uri="{FF2B5EF4-FFF2-40B4-BE49-F238E27FC236}">
                <a16:creationId xmlns:a16="http://schemas.microsoft.com/office/drawing/2014/main" id="{9BF8C738-C20C-471E-B918-A2C7200298FE}"/>
              </a:ext>
            </a:extLst>
          </p:cNvPr>
          <p:cNvGraphicFramePr>
            <a:graphicFrameLocks noGrp="1"/>
          </p:cNvGraphicFramePr>
          <p:nvPr>
            <p:extLst>
              <p:ext uri="{D42A27DB-BD31-4B8C-83A1-F6EECF244321}">
                <p14:modId xmlns:p14="http://schemas.microsoft.com/office/powerpoint/2010/main" val="2054031658"/>
              </p:ext>
            </p:extLst>
          </p:nvPr>
        </p:nvGraphicFramePr>
        <p:xfrm>
          <a:off x="1691679" y="2420888"/>
          <a:ext cx="5309126" cy="1161340"/>
        </p:xfrm>
        <a:graphic>
          <a:graphicData uri="http://schemas.openxmlformats.org/drawingml/2006/table">
            <a:tbl>
              <a:tblPr firstRow="1" bandRow="1">
                <a:tableStyleId>{2D5ABB26-0587-4C30-8999-92F81FD0307C}</a:tableStyleId>
              </a:tblPr>
              <a:tblGrid>
                <a:gridCol w="2654563">
                  <a:extLst>
                    <a:ext uri="{9D8B030D-6E8A-4147-A177-3AD203B41FA5}">
                      <a16:colId xmlns:a16="http://schemas.microsoft.com/office/drawing/2014/main" val="20000"/>
                    </a:ext>
                  </a:extLst>
                </a:gridCol>
                <a:gridCol w="2654563">
                  <a:extLst>
                    <a:ext uri="{9D8B030D-6E8A-4147-A177-3AD203B41FA5}">
                      <a16:colId xmlns:a16="http://schemas.microsoft.com/office/drawing/2014/main" val="20001"/>
                    </a:ext>
                  </a:extLst>
                </a:gridCol>
              </a:tblGrid>
              <a:tr h="290206">
                <a:tc>
                  <a:txBody>
                    <a:bodyPr/>
                    <a:lstStyle/>
                    <a:p>
                      <a:pPr marL="50800">
                        <a:lnSpc>
                          <a:spcPct val="100000"/>
                        </a:lnSpc>
                        <a:spcBef>
                          <a:spcPts val="150"/>
                        </a:spcBef>
                      </a:pPr>
                      <a:r>
                        <a:rPr sz="1400" b="1" spc="-45" dirty="0">
                          <a:solidFill>
                            <a:srgbClr val="231F20"/>
                          </a:solidFill>
                          <a:latin typeface="Arial"/>
                          <a:cs typeface="Arial"/>
                        </a:rPr>
                        <a:t>Grade</a:t>
                      </a:r>
                      <a:endParaRPr sz="1400">
                        <a:latin typeface="Arial"/>
                        <a:cs typeface="Arial"/>
                      </a:endParaRPr>
                    </a:p>
                  </a:txBody>
                  <a:tcPr marL="0" marR="0" marT="23526" marB="0">
                    <a:lnL w="6350">
                      <a:solidFill>
                        <a:srgbClr val="009DBA"/>
                      </a:solidFill>
                      <a:prstDash val="solid"/>
                    </a:lnL>
                    <a:lnR w="6350">
                      <a:solidFill>
                        <a:srgbClr val="009DBA"/>
                      </a:solidFill>
                      <a:prstDash val="solid"/>
                    </a:lnR>
                    <a:lnT w="6350">
                      <a:solidFill>
                        <a:srgbClr val="009DBA"/>
                      </a:solidFill>
                      <a:prstDash val="solid"/>
                    </a:lnT>
                    <a:lnB w="6350">
                      <a:solidFill>
                        <a:srgbClr val="009DBA"/>
                      </a:solidFill>
                      <a:prstDash val="solid"/>
                    </a:lnB>
                    <a:solidFill>
                      <a:srgbClr val="DFF0F3"/>
                    </a:solidFill>
                  </a:tcPr>
                </a:tc>
                <a:tc>
                  <a:txBody>
                    <a:bodyPr/>
                    <a:lstStyle/>
                    <a:p>
                      <a:pPr marL="50165">
                        <a:lnSpc>
                          <a:spcPct val="100000"/>
                        </a:lnSpc>
                        <a:spcBef>
                          <a:spcPts val="150"/>
                        </a:spcBef>
                      </a:pPr>
                      <a:r>
                        <a:rPr sz="1400" b="1" spc="-10" dirty="0">
                          <a:solidFill>
                            <a:srgbClr val="231F20"/>
                          </a:solidFill>
                          <a:latin typeface="Arial"/>
                          <a:cs typeface="Arial"/>
                        </a:rPr>
                        <a:t>Colou</a:t>
                      </a:r>
                      <a:r>
                        <a:rPr sz="1400" b="1" dirty="0">
                          <a:solidFill>
                            <a:srgbClr val="231F20"/>
                          </a:solidFill>
                          <a:latin typeface="Arial"/>
                          <a:cs typeface="Arial"/>
                        </a:rPr>
                        <a:t>r</a:t>
                      </a:r>
                      <a:r>
                        <a:rPr sz="1400" b="1" spc="-90" dirty="0">
                          <a:solidFill>
                            <a:srgbClr val="231F20"/>
                          </a:solidFill>
                          <a:latin typeface="Arial"/>
                          <a:cs typeface="Arial"/>
                        </a:rPr>
                        <a:t> </a:t>
                      </a:r>
                      <a:r>
                        <a:rPr sz="1400" b="1" spc="-10" dirty="0">
                          <a:solidFill>
                            <a:srgbClr val="231F20"/>
                          </a:solidFill>
                          <a:latin typeface="Arial"/>
                          <a:cs typeface="Arial"/>
                        </a:rPr>
                        <a:t>code</a:t>
                      </a:r>
                      <a:endParaRPr sz="1400">
                        <a:latin typeface="Arial"/>
                        <a:cs typeface="Arial"/>
                      </a:endParaRPr>
                    </a:p>
                  </a:txBody>
                  <a:tcPr marL="0" marR="0" marT="23526" marB="0">
                    <a:lnL w="6350">
                      <a:solidFill>
                        <a:srgbClr val="009DBA"/>
                      </a:solidFill>
                      <a:prstDash val="solid"/>
                    </a:lnL>
                    <a:lnR w="6350">
                      <a:solidFill>
                        <a:srgbClr val="009DBA"/>
                      </a:solidFill>
                      <a:prstDash val="solid"/>
                    </a:lnR>
                    <a:lnT w="6350">
                      <a:solidFill>
                        <a:srgbClr val="009DBA"/>
                      </a:solidFill>
                      <a:prstDash val="solid"/>
                    </a:lnT>
                    <a:lnB w="6350">
                      <a:solidFill>
                        <a:srgbClr val="009DBA"/>
                      </a:solidFill>
                      <a:prstDash val="solid"/>
                    </a:lnB>
                    <a:solidFill>
                      <a:srgbClr val="DFF0F3"/>
                    </a:solidFill>
                  </a:tcPr>
                </a:tc>
                <a:extLst>
                  <a:ext uri="{0D108BD9-81ED-4DB2-BD59-A6C34878D82A}">
                    <a16:rowId xmlns:a16="http://schemas.microsoft.com/office/drawing/2014/main" val="10000"/>
                  </a:ext>
                </a:extLst>
              </a:tr>
              <a:tr h="290378">
                <a:tc>
                  <a:txBody>
                    <a:bodyPr/>
                    <a:lstStyle/>
                    <a:p>
                      <a:pPr marL="50165">
                        <a:lnSpc>
                          <a:spcPct val="100000"/>
                        </a:lnSpc>
                        <a:spcBef>
                          <a:spcPts val="150"/>
                        </a:spcBef>
                      </a:pPr>
                      <a:r>
                        <a:rPr sz="1400" spc="-35" dirty="0">
                          <a:solidFill>
                            <a:srgbClr val="231F20"/>
                          </a:solidFill>
                          <a:latin typeface="Arial"/>
                          <a:cs typeface="Arial"/>
                        </a:rPr>
                        <a:t>Light</a:t>
                      </a:r>
                      <a:endParaRPr sz="1400">
                        <a:latin typeface="Arial"/>
                        <a:cs typeface="Arial"/>
                      </a:endParaRPr>
                    </a:p>
                  </a:txBody>
                  <a:tcPr marL="0" marR="0" marT="23526" marB="0">
                    <a:lnL w="6350">
                      <a:solidFill>
                        <a:srgbClr val="009DBA"/>
                      </a:solidFill>
                      <a:prstDash val="solid"/>
                    </a:lnL>
                    <a:lnR w="6350">
                      <a:solidFill>
                        <a:srgbClr val="009DBA"/>
                      </a:solidFill>
                      <a:prstDash val="solid"/>
                    </a:lnR>
                    <a:lnT w="6350">
                      <a:solidFill>
                        <a:srgbClr val="009DBA"/>
                      </a:solidFill>
                      <a:prstDash val="solid"/>
                    </a:lnT>
                    <a:lnB w="6350">
                      <a:solidFill>
                        <a:srgbClr val="009DBA"/>
                      </a:solidFill>
                      <a:prstDash val="solid"/>
                    </a:lnB>
                  </a:tcPr>
                </a:tc>
                <a:tc>
                  <a:txBody>
                    <a:bodyPr/>
                    <a:lstStyle/>
                    <a:p>
                      <a:pPr marL="50165">
                        <a:lnSpc>
                          <a:spcPct val="100000"/>
                        </a:lnSpc>
                        <a:spcBef>
                          <a:spcPts val="150"/>
                        </a:spcBef>
                      </a:pPr>
                      <a:r>
                        <a:rPr sz="1400" b="1" spc="-40" dirty="0">
                          <a:solidFill>
                            <a:srgbClr val="FFFFFF"/>
                          </a:solidFill>
                          <a:latin typeface="Arial"/>
                          <a:cs typeface="Arial"/>
                        </a:rPr>
                        <a:t>Brown</a:t>
                      </a:r>
                      <a:endParaRPr sz="1400" dirty="0">
                        <a:latin typeface="Arial"/>
                        <a:cs typeface="Arial"/>
                      </a:endParaRPr>
                    </a:p>
                  </a:txBody>
                  <a:tcPr marL="0" marR="0" marT="23526" marB="0">
                    <a:lnL w="6350">
                      <a:solidFill>
                        <a:srgbClr val="009DBA"/>
                      </a:solidFill>
                      <a:prstDash val="solid"/>
                    </a:lnL>
                    <a:lnR w="6350">
                      <a:solidFill>
                        <a:srgbClr val="009DBA"/>
                      </a:solidFill>
                      <a:prstDash val="solid"/>
                    </a:lnR>
                    <a:lnT w="6350">
                      <a:solidFill>
                        <a:srgbClr val="009DBA"/>
                      </a:solidFill>
                      <a:prstDash val="solid"/>
                    </a:lnT>
                    <a:lnB w="6350">
                      <a:solidFill>
                        <a:srgbClr val="009DBA"/>
                      </a:solidFill>
                      <a:prstDash val="solid"/>
                    </a:lnB>
                    <a:solidFill>
                      <a:srgbClr val="842F0D"/>
                    </a:solidFill>
                  </a:tcPr>
                </a:tc>
                <a:extLst>
                  <a:ext uri="{0D108BD9-81ED-4DB2-BD59-A6C34878D82A}">
                    <a16:rowId xmlns:a16="http://schemas.microsoft.com/office/drawing/2014/main" val="10001"/>
                  </a:ext>
                </a:extLst>
              </a:tr>
              <a:tr h="290378">
                <a:tc>
                  <a:txBody>
                    <a:bodyPr/>
                    <a:lstStyle/>
                    <a:p>
                      <a:pPr marL="50165">
                        <a:lnSpc>
                          <a:spcPct val="100000"/>
                        </a:lnSpc>
                        <a:spcBef>
                          <a:spcPts val="150"/>
                        </a:spcBef>
                      </a:pPr>
                      <a:r>
                        <a:rPr sz="1400" spc="-35" dirty="0">
                          <a:solidFill>
                            <a:srgbClr val="231F20"/>
                          </a:solidFill>
                          <a:latin typeface="Arial"/>
                          <a:cs typeface="Arial"/>
                        </a:rPr>
                        <a:t>Medium</a:t>
                      </a:r>
                      <a:endParaRPr sz="1400">
                        <a:latin typeface="Arial"/>
                        <a:cs typeface="Arial"/>
                      </a:endParaRPr>
                    </a:p>
                  </a:txBody>
                  <a:tcPr marL="0" marR="0" marT="23526" marB="0">
                    <a:lnL w="6350">
                      <a:solidFill>
                        <a:srgbClr val="009DBA"/>
                      </a:solidFill>
                      <a:prstDash val="solid"/>
                    </a:lnL>
                    <a:lnR w="6350">
                      <a:solidFill>
                        <a:srgbClr val="009DBA"/>
                      </a:solidFill>
                      <a:prstDash val="solid"/>
                    </a:lnR>
                    <a:lnT w="6350">
                      <a:solidFill>
                        <a:srgbClr val="009DBA"/>
                      </a:solidFill>
                      <a:prstDash val="solid"/>
                    </a:lnT>
                    <a:lnB w="6350">
                      <a:solidFill>
                        <a:srgbClr val="009DBA"/>
                      </a:solidFill>
                      <a:prstDash val="solid"/>
                    </a:lnB>
                  </a:tcPr>
                </a:tc>
                <a:tc>
                  <a:txBody>
                    <a:bodyPr/>
                    <a:lstStyle/>
                    <a:p>
                      <a:pPr marL="50165">
                        <a:lnSpc>
                          <a:spcPct val="100000"/>
                        </a:lnSpc>
                        <a:spcBef>
                          <a:spcPts val="150"/>
                        </a:spcBef>
                      </a:pPr>
                      <a:r>
                        <a:rPr sz="1400" b="1" spc="-50" dirty="0">
                          <a:solidFill>
                            <a:srgbClr val="FFFFFF"/>
                          </a:solidFill>
                          <a:latin typeface="Arial"/>
                          <a:cs typeface="Arial"/>
                        </a:rPr>
                        <a:t>Blue</a:t>
                      </a:r>
                      <a:endParaRPr sz="1400">
                        <a:latin typeface="Arial"/>
                        <a:cs typeface="Arial"/>
                      </a:endParaRPr>
                    </a:p>
                  </a:txBody>
                  <a:tcPr marL="0" marR="0" marT="23526" marB="0">
                    <a:lnL w="6350">
                      <a:solidFill>
                        <a:srgbClr val="009DBA"/>
                      </a:solidFill>
                      <a:prstDash val="solid"/>
                    </a:lnL>
                    <a:lnR w="6350">
                      <a:solidFill>
                        <a:srgbClr val="009DBA"/>
                      </a:solidFill>
                      <a:prstDash val="solid"/>
                    </a:lnR>
                    <a:lnT w="6350">
                      <a:solidFill>
                        <a:srgbClr val="009DBA"/>
                      </a:solidFill>
                      <a:prstDash val="solid"/>
                    </a:lnT>
                    <a:lnB w="6350">
                      <a:solidFill>
                        <a:srgbClr val="009DBA"/>
                      </a:solidFill>
                      <a:prstDash val="solid"/>
                    </a:lnB>
                    <a:solidFill>
                      <a:srgbClr val="4A5FD5"/>
                    </a:solidFill>
                  </a:tcPr>
                </a:tc>
                <a:extLst>
                  <a:ext uri="{0D108BD9-81ED-4DB2-BD59-A6C34878D82A}">
                    <a16:rowId xmlns:a16="http://schemas.microsoft.com/office/drawing/2014/main" val="10002"/>
                  </a:ext>
                </a:extLst>
              </a:tr>
              <a:tr h="290378">
                <a:tc>
                  <a:txBody>
                    <a:bodyPr/>
                    <a:lstStyle/>
                    <a:p>
                      <a:pPr marL="50165">
                        <a:lnSpc>
                          <a:spcPct val="100000"/>
                        </a:lnSpc>
                        <a:spcBef>
                          <a:spcPts val="150"/>
                        </a:spcBef>
                      </a:pPr>
                      <a:r>
                        <a:rPr sz="1400" spc="-70" dirty="0">
                          <a:solidFill>
                            <a:srgbClr val="231F20"/>
                          </a:solidFill>
                          <a:latin typeface="Arial"/>
                          <a:cs typeface="Arial"/>
                        </a:rPr>
                        <a:t>Heavy</a:t>
                      </a:r>
                      <a:endParaRPr sz="1400" dirty="0">
                        <a:latin typeface="Arial"/>
                        <a:cs typeface="Arial"/>
                      </a:endParaRPr>
                    </a:p>
                  </a:txBody>
                  <a:tcPr marL="0" marR="0" marT="23526" marB="0">
                    <a:lnL w="6350">
                      <a:solidFill>
                        <a:srgbClr val="009DBA"/>
                      </a:solidFill>
                      <a:prstDash val="solid"/>
                    </a:lnL>
                    <a:lnR w="6350">
                      <a:solidFill>
                        <a:srgbClr val="009DBA"/>
                      </a:solidFill>
                      <a:prstDash val="solid"/>
                    </a:lnR>
                    <a:lnT w="6350">
                      <a:solidFill>
                        <a:srgbClr val="009DBA"/>
                      </a:solidFill>
                      <a:prstDash val="solid"/>
                    </a:lnT>
                    <a:lnB w="6350">
                      <a:solidFill>
                        <a:srgbClr val="009DBA"/>
                      </a:solidFill>
                      <a:prstDash val="solid"/>
                    </a:lnB>
                  </a:tcPr>
                </a:tc>
                <a:tc>
                  <a:txBody>
                    <a:bodyPr/>
                    <a:lstStyle/>
                    <a:p>
                      <a:pPr marL="50165">
                        <a:lnSpc>
                          <a:spcPct val="100000"/>
                        </a:lnSpc>
                        <a:spcBef>
                          <a:spcPts val="150"/>
                        </a:spcBef>
                      </a:pPr>
                      <a:r>
                        <a:rPr sz="1400" b="1" spc="-55" dirty="0">
                          <a:solidFill>
                            <a:srgbClr val="FFFFFF"/>
                          </a:solidFill>
                          <a:latin typeface="Arial"/>
                          <a:cs typeface="Arial"/>
                        </a:rPr>
                        <a:t>Red</a:t>
                      </a:r>
                      <a:endParaRPr sz="1400" dirty="0">
                        <a:latin typeface="Arial"/>
                        <a:cs typeface="Arial"/>
                      </a:endParaRPr>
                    </a:p>
                  </a:txBody>
                  <a:tcPr marL="0" marR="0" marT="23526" marB="0">
                    <a:lnL w="6350">
                      <a:solidFill>
                        <a:srgbClr val="009DBA"/>
                      </a:solidFill>
                      <a:prstDash val="solid"/>
                    </a:lnL>
                    <a:lnR w="6350">
                      <a:solidFill>
                        <a:srgbClr val="009DBA"/>
                      </a:solidFill>
                      <a:prstDash val="solid"/>
                    </a:lnR>
                    <a:lnT w="6350">
                      <a:solidFill>
                        <a:srgbClr val="009DBA"/>
                      </a:solidFill>
                      <a:prstDash val="solid"/>
                    </a:lnT>
                    <a:lnB w="6350">
                      <a:solidFill>
                        <a:srgbClr val="009DBA"/>
                      </a:solidFill>
                      <a:prstDash val="solid"/>
                    </a:lnB>
                    <a:solidFill>
                      <a:srgbClr val="ED1B2E"/>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4325081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0C3834-5AAB-7344-B023-3DB9D5EC5078}"/>
              </a:ext>
            </a:extLst>
          </p:cNvPr>
          <p:cNvSpPr>
            <a:spLocks noGrp="1"/>
          </p:cNvSpPr>
          <p:nvPr>
            <p:ph type="title"/>
          </p:nvPr>
        </p:nvSpPr>
        <p:spPr/>
        <p:txBody>
          <a:bodyPr/>
          <a:lstStyle/>
          <a:p>
            <a:r>
              <a:rPr lang="en-US" dirty="0"/>
              <a:t>Low carbon steel pipe</a:t>
            </a:r>
          </a:p>
        </p:txBody>
      </p:sp>
      <p:sp>
        <p:nvSpPr>
          <p:cNvPr id="6" name="Rectangle 5">
            <a:extLst>
              <a:ext uri="{FF2B5EF4-FFF2-40B4-BE49-F238E27FC236}">
                <a16:creationId xmlns:a16="http://schemas.microsoft.com/office/drawing/2014/main" id="{0C2DF090-AF01-0B42-AB0D-037AF6349E66}"/>
              </a:ext>
            </a:extLst>
          </p:cNvPr>
          <p:cNvSpPr/>
          <p:nvPr/>
        </p:nvSpPr>
        <p:spPr>
          <a:xfrm>
            <a:off x="239959" y="1429294"/>
            <a:ext cx="8787781" cy="3170099"/>
          </a:xfrm>
          <a:prstGeom prst="rect">
            <a:avLst/>
          </a:prstGeom>
          <a:ln>
            <a:noFill/>
          </a:ln>
        </p:spPr>
        <p:txBody>
          <a:bodyPr wrap="square">
            <a:spAutoFit/>
          </a:bodyPr>
          <a:lstStyle/>
          <a:p>
            <a:pPr marL="342900" indent="-342900">
              <a:buClr>
                <a:srgbClr val="0077E3"/>
              </a:buClr>
              <a:buFont typeface="Arial" panose="020B0604020202020204" pitchFamily="34" charset="0"/>
              <a:buChar char="•"/>
            </a:pPr>
            <a:r>
              <a:rPr lang="en-GB" dirty="0">
                <a:latin typeface="+mn-lt"/>
              </a:rPr>
              <a:t>Low carbon steel pipe is available in 6m lengths and may be supplied with threaded ends or plain ends. It is often still referred to by imperial pipe sizes, which are specified as nominal bore (NB). </a:t>
            </a:r>
          </a:p>
          <a:p>
            <a:pPr marL="342900" indent="-342900">
              <a:buClr>
                <a:srgbClr val="0077E3"/>
              </a:buClr>
              <a:buFont typeface="Arial" panose="020B0604020202020204" pitchFamily="34" charset="0"/>
              <a:buChar char="•"/>
            </a:pPr>
            <a:endParaRPr lang="en-GB" dirty="0">
              <a:latin typeface="+mn-lt"/>
            </a:endParaRPr>
          </a:p>
          <a:p>
            <a:pPr marL="342900" indent="-342900">
              <a:buClr>
                <a:srgbClr val="0077E3"/>
              </a:buClr>
              <a:buFont typeface="Arial" panose="020B0604020202020204" pitchFamily="34" charset="0"/>
              <a:buChar char="•"/>
            </a:pPr>
            <a:r>
              <a:rPr lang="en-GB" dirty="0">
                <a:latin typeface="+mn-lt"/>
              </a:rPr>
              <a:t>Normally joined by screwed and socketed joint (British Standard Pipe thread - BSP), flanges or welding, although other technologies are being developed.</a:t>
            </a:r>
          </a:p>
          <a:p>
            <a:pPr marL="342900" indent="-342900">
              <a:buClr>
                <a:srgbClr val="0077E3"/>
              </a:buClr>
              <a:buFont typeface="Arial" panose="020B0604020202020204" pitchFamily="34" charset="0"/>
              <a:buChar char="•"/>
            </a:pPr>
            <a:endParaRPr lang="en-GB" dirty="0">
              <a:latin typeface="+mn-lt"/>
            </a:endParaRPr>
          </a:p>
          <a:p>
            <a:pPr marL="342900" indent="-342900">
              <a:buClr>
                <a:srgbClr val="0077E3"/>
              </a:buClr>
              <a:buFont typeface="Arial" panose="020B0604020202020204" pitchFamily="34" charset="0"/>
              <a:buChar char="•"/>
            </a:pPr>
            <a:r>
              <a:rPr lang="en-GB" dirty="0">
                <a:latin typeface="+mn-lt"/>
              </a:rPr>
              <a:t>Press-fit can be used on specific thin wall carbon steel pipe: take a look </a:t>
            </a:r>
            <a:r>
              <a:rPr lang="en-GB" dirty="0">
                <a:latin typeface="+mn-lt"/>
                <a:hlinkClick r:id="rId2"/>
              </a:rPr>
              <a:t>here</a:t>
            </a:r>
            <a:r>
              <a:rPr lang="en-GB" dirty="0">
                <a:latin typeface="+mn-lt"/>
              </a:rPr>
              <a:t>.</a:t>
            </a:r>
          </a:p>
        </p:txBody>
      </p:sp>
      <p:graphicFrame>
        <p:nvGraphicFramePr>
          <p:cNvPr id="10" name="Table 9">
            <a:extLst>
              <a:ext uri="{FF2B5EF4-FFF2-40B4-BE49-F238E27FC236}">
                <a16:creationId xmlns:a16="http://schemas.microsoft.com/office/drawing/2014/main" id="{DAB923C5-AE3E-4644-B2B1-F65D0870182A}"/>
              </a:ext>
            </a:extLst>
          </p:cNvPr>
          <p:cNvGraphicFramePr>
            <a:graphicFrameLocks noGrp="1"/>
          </p:cNvGraphicFramePr>
          <p:nvPr>
            <p:extLst>
              <p:ext uri="{D42A27DB-BD31-4B8C-83A1-F6EECF244321}">
                <p14:modId xmlns:p14="http://schemas.microsoft.com/office/powerpoint/2010/main" val="68239262"/>
              </p:ext>
            </p:extLst>
          </p:nvPr>
        </p:nvGraphicFramePr>
        <p:xfrm>
          <a:off x="173728" y="4869160"/>
          <a:ext cx="8796544" cy="1728192"/>
        </p:xfrm>
        <a:graphic>
          <a:graphicData uri="http://schemas.openxmlformats.org/drawingml/2006/table">
            <a:tbl>
              <a:tblPr firstRow="1" bandRow="1">
                <a:tableStyleId>{5C22544A-7EE6-4342-B048-85BDC9FD1C3A}</a:tableStyleId>
              </a:tblPr>
              <a:tblGrid>
                <a:gridCol w="549784">
                  <a:extLst>
                    <a:ext uri="{9D8B030D-6E8A-4147-A177-3AD203B41FA5}">
                      <a16:colId xmlns:a16="http://schemas.microsoft.com/office/drawing/2014/main" val="27145907"/>
                    </a:ext>
                  </a:extLst>
                </a:gridCol>
                <a:gridCol w="549784">
                  <a:extLst>
                    <a:ext uri="{9D8B030D-6E8A-4147-A177-3AD203B41FA5}">
                      <a16:colId xmlns:a16="http://schemas.microsoft.com/office/drawing/2014/main" val="2739289084"/>
                    </a:ext>
                  </a:extLst>
                </a:gridCol>
                <a:gridCol w="549784">
                  <a:extLst>
                    <a:ext uri="{9D8B030D-6E8A-4147-A177-3AD203B41FA5}">
                      <a16:colId xmlns:a16="http://schemas.microsoft.com/office/drawing/2014/main" val="1089264822"/>
                    </a:ext>
                  </a:extLst>
                </a:gridCol>
                <a:gridCol w="549784">
                  <a:extLst>
                    <a:ext uri="{9D8B030D-6E8A-4147-A177-3AD203B41FA5}">
                      <a16:colId xmlns:a16="http://schemas.microsoft.com/office/drawing/2014/main" val="173325828"/>
                    </a:ext>
                  </a:extLst>
                </a:gridCol>
                <a:gridCol w="549784">
                  <a:extLst>
                    <a:ext uri="{9D8B030D-6E8A-4147-A177-3AD203B41FA5}">
                      <a16:colId xmlns:a16="http://schemas.microsoft.com/office/drawing/2014/main" val="3348934178"/>
                    </a:ext>
                  </a:extLst>
                </a:gridCol>
                <a:gridCol w="549784">
                  <a:extLst>
                    <a:ext uri="{9D8B030D-6E8A-4147-A177-3AD203B41FA5}">
                      <a16:colId xmlns:a16="http://schemas.microsoft.com/office/drawing/2014/main" val="1905446700"/>
                    </a:ext>
                  </a:extLst>
                </a:gridCol>
                <a:gridCol w="549784">
                  <a:extLst>
                    <a:ext uri="{9D8B030D-6E8A-4147-A177-3AD203B41FA5}">
                      <a16:colId xmlns:a16="http://schemas.microsoft.com/office/drawing/2014/main" val="1405962093"/>
                    </a:ext>
                  </a:extLst>
                </a:gridCol>
                <a:gridCol w="549784">
                  <a:extLst>
                    <a:ext uri="{9D8B030D-6E8A-4147-A177-3AD203B41FA5}">
                      <a16:colId xmlns:a16="http://schemas.microsoft.com/office/drawing/2014/main" val="1920851396"/>
                    </a:ext>
                  </a:extLst>
                </a:gridCol>
                <a:gridCol w="549784">
                  <a:extLst>
                    <a:ext uri="{9D8B030D-6E8A-4147-A177-3AD203B41FA5}">
                      <a16:colId xmlns:a16="http://schemas.microsoft.com/office/drawing/2014/main" val="915700788"/>
                    </a:ext>
                  </a:extLst>
                </a:gridCol>
                <a:gridCol w="549784">
                  <a:extLst>
                    <a:ext uri="{9D8B030D-6E8A-4147-A177-3AD203B41FA5}">
                      <a16:colId xmlns:a16="http://schemas.microsoft.com/office/drawing/2014/main" val="629183543"/>
                    </a:ext>
                  </a:extLst>
                </a:gridCol>
                <a:gridCol w="549784">
                  <a:extLst>
                    <a:ext uri="{9D8B030D-6E8A-4147-A177-3AD203B41FA5}">
                      <a16:colId xmlns:a16="http://schemas.microsoft.com/office/drawing/2014/main" val="1730844886"/>
                    </a:ext>
                  </a:extLst>
                </a:gridCol>
                <a:gridCol w="549784">
                  <a:extLst>
                    <a:ext uri="{9D8B030D-6E8A-4147-A177-3AD203B41FA5}">
                      <a16:colId xmlns:a16="http://schemas.microsoft.com/office/drawing/2014/main" val="3280684990"/>
                    </a:ext>
                  </a:extLst>
                </a:gridCol>
                <a:gridCol w="549784">
                  <a:extLst>
                    <a:ext uri="{9D8B030D-6E8A-4147-A177-3AD203B41FA5}">
                      <a16:colId xmlns:a16="http://schemas.microsoft.com/office/drawing/2014/main" val="3054887987"/>
                    </a:ext>
                  </a:extLst>
                </a:gridCol>
                <a:gridCol w="549784">
                  <a:extLst>
                    <a:ext uri="{9D8B030D-6E8A-4147-A177-3AD203B41FA5}">
                      <a16:colId xmlns:a16="http://schemas.microsoft.com/office/drawing/2014/main" val="1968945589"/>
                    </a:ext>
                  </a:extLst>
                </a:gridCol>
                <a:gridCol w="549784">
                  <a:extLst>
                    <a:ext uri="{9D8B030D-6E8A-4147-A177-3AD203B41FA5}">
                      <a16:colId xmlns:a16="http://schemas.microsoft.com/office/drawing/2014/main" val="1418600174"/>
                    </a:ext>
                  </a:extLst>
                </a:gridCol>
                <a:gridCol w="549784">
                  <a:extLst>
                    <a:ext uri="{9D8B030D-6E8A-4147-A177-3AD203B41FA5}">
                      <a16:colId xmlns:a16="http://schemas.microsoft.com/office/drawing/2014/main" val="2554431602"/>
                    </a:ext>
                  </a:extLst>
                </a:gridCol>
              </a:tblGrid>
              <a:tr h="864096">
                <a:tc>
                  <a:txBody>
                    <a:bodyPr/>
                    <a:lstStyle/>
                    <a:p>
                      <a:r>
                        <a:rPr lang="en-GB" sz="1000" b="1" dirty="0">
                          <a:solidFill>
                            <a:schemeClr val="tx1"/>
                          </a:solidFill>
                          <a:effectLst/>
                          <a:latin typeface="+mn-lt"/>
                        </a:rPr>
                        <a:t>Thread / fitting size (in) </a:t>
                      </a:r>
                    </a:p>
                  </a:txBody>
                  <a:tcPr vert="vert270" anchor="ctr"/>
                </a:tc>
                <a:tc>
                  <a:txBody>
                    <a:bodyPr/>
                    <a:lstStyle/>
                    <a:p>
                      <a:r>
                        <a:rPr lang="en-GB" sz="1000" b="0" dirty="0">
                          <a:solidFill>
                            <a:schemeClr val="tx1"/>
                          </a:solidFill>
                          <a:effectLst/>
                          <a:latin typeface="+mn-lt"/>
                        </a:rPr>
                        <a:t>1/8”</a:t>
                      </a:r>
                    </a:p>
                  </a:txBody>
                  <a:tcPr anchor="ctr"/>
                </a:tc>
                <a:tc>
                  <a:txBody>
                    <a:bodyPr/>
                    <a:lstStyle/>
                    <a:p>
                      <a:r>
                        <a:rPr lang="en-GB" sz="1000" b="0" dirty="0">
                          <a:solidFill>
                            <a:schemeClr val="tx1"/>
                          </a:solidFill>
                          <a:effectLst/>
                          <a:latin typeface="+mn-lt"/>
                        </a:rPr>
                        <a:t>1⁄4”</a:t>
                      </a:r>
                    </a:p>
                  </a:txBody>
                  <a:tcPr anchor="ctr"/>
                </a:tc>
                <a:tc>
                  <a:txBody>
                    <a:bodyPr/>
                    <a:lstStyle/>
                    <a:p>
                      <a:r>
                        <a:rPr lang="en-GB" sz="1000" b="0" dirty="0">
                          <a:solidFill>
                            <a:schemeClr val="tx1"/>
                          </a:solidFill>
                          <a:effectLst/>
                          <a:latin typeface="+mn-lt"/>
                        </a:rPr>
                        <a:t>3/8”</a:t>
                      </a:r>
                    </a:p>
                  </a:txBody>
                  <a:tcPr anchor="ctr"/>
                </a:tc>
                <a:tc>
                  <a:txBody>
                    <a:bodyPr/>
                    <a:lstStyle/>
                    <a:p>
                      <a:r>
                        <a:rPr lang="en-GB" sz="1000" b="0" dirty="0">
                          <a:solidFill>
                            <a:schemeClr val="tx1"/>
                          </a:solidFill>
                          <a:effectLst/>
                          <a:latin typeface="+mn-lt"/>
                        </a:rPr>
                        <a:t>1⁄2”</a:t>
                      </a:r>
                    </a:p>
                  </a:txBody>
                  <a:tcPr anchor="ctr"/>
                </a:tc>
                <a:tc>
                  <a:txBody>
                    <a:bodyPr/>
                    <a:lstStyle/>
                    <a:p>
                      <a:r>
                        <a:rPr lang="en-GB" sz="1000" b="0" dirty="0">
                          <a:solidFill>
                            <a:schemeClr val="tx1"/>
                          </a:solidFill>
                          <a:effectLst/>
                          <a:latin typeface="+mn-lt"/>
                        </a:rPr>
                        <a:t>3⁄4”</a:t>
                      </a:r>
                    </a:p>
                  </a:txBody>
                  <a:tcPr anchor="ctr"/>
                </a:tc>
                <a:tc>
                  <a:txBody>
                    <a:bodyPr/>
                    <a:lstStyle/>
                    <a:p>
                      <a:r>
                        <a:rPr lang="en-GB" sz="1000" b="0" dirty="0">
                          <a:solidFill>
                            <a:schemeClr val="tx1"/>
                          </a:solidFill>
                          <a:effectLst/>
                          <a:latin typeface="+mn-lt"/>
                        </a:rPr>
                        <a:t>1”</a:t>
                      </a:r>
                    </a:p>
                  </a:txBody>
                  <a:tcPr anchor="ctr"/>
                </a:tc>
                <a:tc>
                  <a:txBody>
                    <a:bodyPr/>
                    <a:lstStyle/>
                    <a:p>
                      <a:r>
                        <a:rPr lang="en-GB" sz="1000" b="0" dirty="0">
                          <a:solidFill>
                            <a:schemeClr val="tx1"/>
                          </a:solidFill>
                          <a:effectLst/>
                          <a:latin typeface="+mn-lt"/>
                        </a:rPr>
                        <a:t>11⁄4"</a:t>
                      </a:r>
                    </a:p>
                  </a:txBody>
                  <a:tcPr anchor="ctr"/>
                </a:tc>
                <a:tc>
                  <a:txBody>
                    <a:bodyPr/>
                    <a:lstStyle/>
                    <a:p>
                      <a:r>
                        <a:rPr lang="en-GB" sz="1000" b="0" dirty="0">
                          <a:solidFill>
                            <a:schemeClr val="tx1"/>
                          </a:solidFill>
                          <a:effectLst/>
                          <a:latin typeface="+mn-lt"/>
                        </a:rPr>
                        <a:t>11⁄2”</a:t>
                      </a:r>
                    </a:p>
                  </a:txBody>
                  <a:tcPr anchor="ctr"/>
                </a:tc>
                <a:tc>
                  <a:txBody>
                    <a:bodyPr/>
                    <a:lstStyle/>
                    <a:p>
                      <a:r>
                        <a:rPr lang="en-GB" sz="1000" b="0" dirty="0">
                          <a:solidFill>
                            <a:schemeClr val="tx1"/>
                          </a:solidFill>
                          <a:effectLst/>
                          <a:latin typeface="+mn-lt"/>
                        </a:rPr>
                        <a:t>2 “</a:t>
                      </a:r>
                    </a:p>
                  </a:txBody>
                  <a:tcPr anchor="ctr"/>
                </a:tc>
                <a:tc>
                  <a:txBody>
                    <a:bodyPr/>
                    <a:lstStyle/>
                    <a:p>
                      <a:r>
                        <a:rPr lang="en-GB" sz="1000" b="0" dirty="0">
                          <a:solidFill>
                            <a:schemeClr val="tx1"/>
                          </a:solidFill>
                          <a:effectLst/>
                          <a:latin typeface="+mn-lt"/>
                        </a:rPr>
                        <a:t>2 ½”</a:t>
                      </a:r>
                    </a:p>
                  </a:txBody>
                  <a:tcPr anchor="ctr"/>
                </a:tc>
                <a:tc>
                  <a:txBody>
                    <a:bodyPr/>
                    <a:lstStyle/>
                    <a:p>
                      <a:r>
                        <a:rPr lang="en-GB" sz="1000" b="0" dirty="0">
                          <a:solidFill>
                            <a:schemeClr val="tx1"/>
                          </a:solidFill>
                          <a:effectLst/>
                          <a:latin typeface="+mn-lt"/>
                        </a:rPr>
                        <a:t>3”</a:t>
                      </a:r>
                    </a:p>
                  </a:txBody>
                  <a:tcPr anchor="ctr"/>
                </a:tc>
                <a:tc>
                  <a:txBody>
                    <a:bodyPr/>
                    <a:lstStyle/>
                    <a:p>
                      <a:r>
                        <a:rPr lang="en-GB" sz="1000" b="0" dirty="0">
                          <a:solidFill>
                            <a:schemeClr val="tx1"/>
                          </a:solidFill>
                          <a:effectLst/>
                          <a:latin typeface="+mn-lt"/>
                        </a:rPr>
                        <a:t>4”</a:t>
                      </a:r>
                    </a:p>
                  </a:txBody>
                  <a:tcPr anchor="ctr"/>
                </a:tc>
                <a:tc>
                  <a:txBody>
                    <a:bodyPr/>
                    <a:lstStyle/>
                    <a:p>
                      <a:r>
                        <a:rPr lang="en-GB" sz="1000" b="0" dirty="0">
                          <a:solidFill>
                            <a:schemeClr val="tx1"/>
                          </a:solidFill>
                          <a:effectLst/>
                          <a:latin typeface="+mn-lt"/>
                        </a:rPr>
                        <a:t>5”</a:t>
                      </a:r>
                    </a:p>
                  </a:txBody>
                  <a:tcPr anchor="ctr"/>
                </a:tc>
                <a:tc>
                  <a:txBody>
                    <a:bodyPr/>
                    <a:lstStyle/>
                    <a:p>
                      <a:r>
                        <a:rPr lang="en-GB" sz="1000" b="0" dirty="0">
                          <a:solidFill>
                            <a:schemeClr val="tx1"/>
                          </a:solidFill>
                          <a:effectLst/>
                          <a:latin typeface="+mn-lt"/>
                        </a:rPr>
                        <a:t>6”</a:t>
                      </a:r>
                    </a:p>
                  </a:txBody>
                  <a:tcPr anchor="ctr"/>
                </a:tc>
                <a:tc>
                  <a:txBody>
                    <a:bodyPr/>
                    <a:lstStyle/>
                    <a:p>
                      <a:r>
                        <a:rPr lang="en-GB" sz="1000" b="0" dirty="0">
                          <a:solidFill>
                            <a:schemeClr val="tx1"/>
                          </a:solidFill>
                          <a:effectLst/>
                          <a:latin typeface="+mn-lt"/>
                        </a:rPr>
                        <a:t>8”</a:t>
                      </a:r>
                    </a:p>
                  </a:txBody>
                  <a:tcPr anchor="ctr"/>
                </a:tc>
                <a:extLst>
                  <a:ext uri="{0D108BD9-81ED-4DB2-BD59-A6C34878D82A}">
                    <a16:rowId xmlns:a16="http://schemas.microsoft.com/office/drawing/2014/main" val="614842947"/>
                  </a:ext>
                </a:extLst>
              </a:tr>
              <a:tr h="864096">
                <a:tc>
                  <a:txBody>
                    <a:bodyPr/>
                    <a:lstStyle/>
                    <a:p>
                      <a:r>
                        <a:rPr lang="en-US" sz="1000" b="1" dirty="0">
                          <a:solidFill>
                            <a:schemeClr val="tx1"/>
                          </a:solidFill>
                        </a:rPr>
                        <a:t>Thread / fitting size (mm)</a:t>
                      </a:r>
                    </a:p>
                  </a:txBody>
                  <a:tcPr vert="vert270"/>
                </a:tc>
                <a:tc>
                  <a:txBody>
                    <a:bodyPr/>
                    <a:lstStyle/>
                    <a:p>
                      <a:r>
                        <a:rPr lang="en-US" sz="1000" dirty="0">
                          <a:solidFill>
                            <a:schemeClr val="tx1"/>
                          </a:solidFill>
                        </a:rPr>
                        <a:t>6</a:t>
                      </a:r>
                    </a:p>
                  </a:txBody>
                  <a:tcPr/>
                </a:tc>
                <a:tc>
                  <a:txBody>
                    <a:bodyPr/>
                    <a:lstStyle/>
                    <a:p>
                      <a:r>
                        <a:rPr lang="en-US" sz="1000" dirty="0">
                          <a:solidFill>
                            <a:schemeClr val="tx1"/>
                          </a:solidFill>
                        </a:rPr>
                        <a:t>8</a:t>
                      </a:r>
                    </a:p>
                  </a:txBody>
                  <a:tcPr/>
                </a:tc>
                <a:tc>
                  <a:txBody>
                    <a:bodyPr/>
                    <a:lstStyle/>
                    <a:p>
                      <a:r>
                        <a:rPr lang="en-US" sz="1000" dirty="0">
                          <a:solidFill>
                            <a:schemeClr val="tx1"/>
                          </a:solidFill>
                        </a:rPr>
                        <a:t>10</a:t>
                      </a:r>
                    </a:p>
                  </a:txBody>
                  <a:tcPr/>
                </a:tc>
                <a:tc>
                  <a:txBody>
                    <a:bodyPr/>
                    <a:lstStyle/>
                    <a:p>
                      <a:r>
                        <a:rPr lang="en-US" sz="1000" dirty="0">
                          <a:solidFill>
                            <a:schemeClr val="tx1"/>
                          </a:solidFill>
                        </a:rPr>
                        <a:t>15</a:t>
                      </a:r>
                    </a:p>
                  </a:txBody>
                  <a:tcPr/>
                </a:tc>
                <a:tc>
                  <a:txBody>
                    <a:bodyPr/>
                    <a:lstStyle/>
                    <a:p>
                      <a:r>
                        <a:rPr lang="en-US" sz="1000" dirty="0">
                          <a:solidFill>
                            <a:schemeClr val="tx1"/>
                          </a:solidFill>
                        </a:rPr>
                        <a:t>20</a:t>
                      </a:r>
                    </a:p>
                  </a:txBody>
                  <a:tcPr/>
                </a:tc>
                <a:tc>
                  <a:txBody>
                    <a:bodyPr/>
                    <a:lstStyle/>
                    <a:p>
                      <a:r>
                        <a:rPr lang="en-US" sz="1000" dirty="0">
                          <a:solidFill>
                            <a:schemeClr val="tx1"/>
                          </a:solidFill>
                        </a:rPr>
                        <a:t>25</a:t>
                      </a:r>
                    </a:p>
                  </a:txBody>
                  <a:tcPr/>
                </a:tc>
                <a:tc>
                  <a:txBody>
                    <a:bodyPr/>
                    <a:lstStyle/>
                    <a:p>
                      <a:r>
                        <a:rPr lang="en-US" sz="1000" dirty="0">
                          <a:solidFill>
                            <a:schemeClr val="tx1"/>
                          </a:solidFill>
                        </a:rPr>
                        <a:t>32</a:t>
                      </a:r>
                    </a:p>
                  </a:txBody>
                  <a:tcPr/>
                </a:tc>
                <a:tc>
                  <a:txBody>
                    <a:bodyPr/>
                    <a:lstStyle/>
                    <a:p>
                      <a:r>
                        <a:rPr lang="en-US" sz="1000" dirty="0">
                          <a:solidFill>
                            <a:schemeClr val="tx1"/>
                          </a:solidFill>
                        </a:rPr>
                        <a:t>40</a:t>
                      </a:r>
                    </a:p>
                  </a:txBody>
                  <a:tcPr/>
                </a:tc>
                <a:tc>
                  <a:txBody>
                    <a:bodyPr/>
                    <a:lstStyle/>
                    <a:p>
                      <a:r>
                        <a:rPr lang="en-US" sz="1000" dirty="0">
                          <a:solidFill>
                            <a:schemeClr val="tx1"/>
                          </a:solidFill>
                        </a:rPr>
                        <a:t>50</a:t>
                      </a:r>
                    </a:p>
                  </a:txBody>
                  <a:tcPr/>
                </a:tc>
                <a:tc>
                  <a:txBody>
                    <a:bodyPr/>
                    <a:lstStyle/>
                    <a:p>
                      <a:r>
                        <a:rPr lang="en-US" sz="1000" dirty="0">
                          <a:solidFill>
                            <a:schemeClr val="tx1"/>
                          </a:solidFill>
                        </a:rPr>
                        <a:t>65</a:t>
                      </a:r>
                    </a:p>
                  </a:txBody>
                  <a:tcPr/>
                </a:tc>
                <a:tc>
                  <a:txBody>
                    <a:bodyPr/>
                    <a:lstStyle/>
                    <a:p>
                      <a:r>
                        <a:rPr lang="en-US" sz="1000" dirty="0">
                          <a:solidFill>
                            <a:schemeClr val="tx1"/>
                          </a:solidFill>
                        </a:rPr>
                        <a:t>75</a:t>
                      </a:r>
                    </a:p>
                  </a:txBody>
                  <a:tcPr/>
                </a:tc>
                <a:tc>
                  <a:txBody>
                    <a:bodyPr/>
                    <a:lstStyle/>
                    <a:p>
                      <a:r>
                        <a:rPr lang="en-US" sz="1000" dirty="0">
                          <a:solidFill>
                            <a:schemeClr val="tx1"/>
                          </a:solidFill>
                        </a:rPr>
                        <a:t>100</a:t>
                      </a:r>
                    </a:p>
                  </a:txBody>
                  <a:tcPr/>
                </a:tc>
                <a:tc>
                  <a:txBody>
                    <a:bodyPr/>
                    <a:lstStyle/>
                    <a:p>
                      <a:r>
                        <a:rPr lang="en-US" sz="1000" dirty="0">
                          <a:solidFill>
                            <a:schemeClr val="tx1"/>
                          </a:solidFill>
                        </a:rPr>
                        <a:t>125</a:t>
                      </a:r>
                    </a:p>
                  </a:txBody>
                  <a:tcPr/>
                </a:tc>
                <a:tc>
                  <a:txBody>
                    <a:bodyPr/>
                    <a:lstStyle/>
                    <a:p>
                      <a:r>
                        <a:rPr lang="en-US" sz="1000" dirty="0">
                          <a:solidFill>
                            <a:schemeClr val="tx1"/>
                          </a:solidFill>
                        </a:rPr>
                        <a:t>150</a:t>
                      </a:r>
                    </a:p>
                  </a:txBody>
                  <a:tcPr/>
                </a:tc>
                <a:tc>
                  <a:txBody>
                    <a:bodyPr/>
                    <a:lstStyle/>
                    <a:p>
                      <a:r>
                        <a:rPr lang="en-US" sz="1000" dirty="0">
                          <a:solidFill>
                            <a:schemeClr val="tx1"/>
                          </a:solidFill>
                        </a:rPr>
                        <a:t>200</a:t>
                      </a:r>
                    </a:p>
                  </a:txBody>
                  <a:tcPr/>
                </a:tc>
                <a:extLst>
                  <a:ext uri="{0D108BD9-81ED-4DB2-BD59-A6C34878D82A}">
                    <a16:rowId xmlns:a16="http://schemas.microsoft.com/office/drawing/2014/main" val="3860800010"/>
                  </a:ext>
                </a:extLst>
              </a:tr>
            </a:tbl>
          </a:graphicData>
        </a:graphic>
      </p:graphicFrame>
      <p:sp>
        <p:nvSpPr>
          <p:cNvPr id="11" name="TextBox 10">
            <a:extLst>
              <a:ext uri="{FF2B5EF4-FFF2-40B4-BE49-F238E27FC236}">
                <a16:creationId xmlns:a16="http://schemas.microsoft.com/office/drawing/2014/main" id="{4AECE832-6B67-3D46-987B-4C2B128BAB57}"/>
              </a:ext>
            </a:extLst>
          </p:cNvPr>
          <p:cNvSpPr txBox="1"/>
          <p:nvPr/>
        </p:nvSpPr>
        <p:spPr>
          <a:xfrm>
            <a:off x="2483768" y="4524121"/>
            <a:ext cx="5688632" cy="400110"/>
          </a:xfrm>
          <a:prstGeom prst="rect">
            <a:avLst/>
          </a:prstGeom>
          <a:noFill/>
        </p:spPr>
        <p:txBody>
          <a:bodyPr wrap="square" rtlCol="0">
            <a:spAutoFit/>
          </a:bodyPr>
          <a:lstStyle/>
          <a:p>
            <a:r>
              <a:rPr lang="en-US" dirty="0"/>
              <a:t>Standard LCS sizes from 1/8” to 8”</a:t>
            </a:r>
          </a:p>
        </p:txBody>
      </p:sp>
    </p:spTree>
    <p:extLst>
      <p:ext uri="{BB962C8B-B14F-4D97-AF65-F5344CB8AC3E}">
        <p14:creationId xmlns:p14="http://schemas.microsoft.com/office/powerpoint/2010/main" val="28259758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568F83-E98B-7946-B532-AE046EBBDEA6}"/>
              </a:ext>
            </a:extLst>
          </p:cNvPr>
          <p:cNvSpPr>
            <a:spLocks noGrp="1"/>
          </p:cNvSpPr>
          <p:nvPr>
            <p:ph type="title"/>
          </p:nvPr>
        </p:nvSpPr>
        <p:spPr/>
        <p:txBody>
          <a:bodyPr/>
          <a:lstStyle/>
          <a:p>
            <a:r>
              <a:rPr lang="en-US" dirty="0"/>
              <a:t>Threaded joints</a:t>
            </a:r>
          </a:p>
        </p:txBody>
      </p:sp>
      <p:sp>
        <p:nvSpPr>
          <p:cNvPr id="8" name="Content Placeholder 7">
            <a:extLst>
              <a:ext uri="{FF2B5EF4-FFF2-40B4-BE49-F238E27FC236}">
                <a16:creationId xmlns:a16="http://schemas.microsoft.com/office/drawing/2014/main" id="{5E665373-2960-9F41-A8F4-477E2080FEEE}"/>
              </a:ext>
            </a:extLst>
          </p:cNvPr>
          <p:cNvSpPr>
            <a:spLocks noGrp="1"/>
          </p:cNvSpPr>
          <p:nvPr>
            <p:ph sz="quarter" idx="10"/>
          </p:nvPr>
        </p:nvSpPr>
        <p:spPr>
          <a:xfrm>
            <a:off x="431428" y="1512000"/>
            <a:ext cx="8229600" cy="936652"/>
          </a:xfrm>
          <a:ln>
            <a:noFill/>
          </a:ln>
        </p:spPr>
        <p:txBody>
          <a:bodyPr/>
          <a:lstStyle/>
          <a:p>
            <a:r>
              <a:rPr lang="en-GB" dirty="0"/>
              <a:t>Low carbon steel pipes can be jointed using threads to BS 21:1985, and BS EN 10226-1:2004, which are cut into the end of the pipes using either manual stocks and dies or electric threading machines. </a:t>
            </a:r>
          </a:p>
          <a:p>
            <a:endParaRPr lang="en-US" dirty="0"/>
          </a:p>
        </p:txBody>
      </p:sp>
      <p:sp>
        <p:nvSpPr>
          <p:cNvPr id="9" name="TextBox 8">
            <a:extLst>
              <a:ext uri="{FF2B5EF4-FFF2-40B4-BE49-F238E27FC236}">
                <a16:creationId xmlns:a16="http://schemas.microsoft.com/office/drawing/2014/main" id="{1EFF8CB3-7422-BB43-96A2-E6011978DBEF}"/>
              </a:ext>
            </a:extLst>
          </p:cNvPr>
          <p:cNvSpPr txBox="1"/>
          <p:nvPr/>
        </p:nvSpPr>
        <p:spPr>
          <a:xfrm>
            <a:off x="457200" y="2780928"/>
            <a:ext cx="3898776" cy="400110"/>
          </a:xfrm>
          <a:prstGeom prst="rect">
            <a:avLst/>
          </a:prstGeom>
          <a:noFill/>
        </p:spPr>
        <p:txBody>
          <a:bodyPr wrap="square" rtlCol="0">
            <a:spAutoFit/>
          </a:bodyPr>
          <a:lstStyle/>
          <a:p>
            <a:r>
              <a:rPr lang="en-US" dirty="0"/>
              <a:t>There are two types of thread:</a:t>
            </a:r>
          </a:p>
        </p:txBody>
      </p:sp>
      <p:pic>
        <p:nvPicPr>
          <p:cNvPr id="11" name="Picture 10" descr="A picture containing knife&#10;&#10;Description automatically generated">
            <a:extLst>
              <a:ext uri="{FF2B5EF4-FFF2-40B4-BE49-F238E27FC236}">
                <a16:creationId xmlns:a16="http://schemas.microsoft.com/office/drawing/2014/main" id="{4569E797-02CB-FD42-8F07-94F8BAAF176D}"/>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362276" y="2980983"/>
            <a:ext cx="4305300" cy="1672153"/>
          </a:xfrm>
          <a:prstGeom prst="rect">
            <a:avLst/>
          </a:prstGeom>
        </p:spPr>
      </p:pic>
      <p:pic>
        <p:nvPicPr>
          <p:cNvPr id="13" name="Picture 12" descr="A picture containing table&#10;&#10;Description automatically generated">
            <a:extLst>
              <a:ext uri="{FF2B5EF4-FFF2-40B4-BE49-F238E27FC236}">
                <a16:creationId xmlns:a16="http://schemas.microsoft.com/office/drawing/2014/main" id="{A9A0168C-B92D-2E4A-BBB3-32C422DED22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26616" y="3274985"/>
            <a:ext cx="3898776" cy="1378151"/>
          </a:xfrm>
          <a:prstGeom prst="rect">
            <a:avLst/>
          </a:prstGeom>
        </p:spPr>
      </p:pic>
      <p:sp>
        <p:nvSpPr>
          <p:cNvPr id="14" name="TextBox 13">
            <a:extLst>
              <a:ext uri="{FF2B5EF4-FFF2-40B4-BE49-F238E27FC236}">
                <a16:creationId xmlns:a16="http://schemas.microsoft.com/office/drawing/2014/main" id="{5E52BC84-FFA5-D04F-9867-9BF8CD2404F3}"/>
              </a:ext>
            </a:extLst>
          </p:cNvPr>
          <p:cNvSpPr txBox="1"/>
          <p:nvPr/>
        </p:nvSpPr>
        <p:spPr>
          <a:xfrm>
            <a:off x="331490" y="5069159"/>
            <a:ext cx="4089028" cy="584775"/>
          </a:xfrm>
          <a:prstGeom prst="rect">
            <a:avLst/>
          </a:prstGeom>
          <a:noFill/>
          <a:ln>
            <a:noFill/>
          </a:ln>
        </p:spPr>
        <p:txBody>
          <a:bodyPr wrap="square" rtlCol="0">
            <a:spAutoFit/>
          </a:bodyPr>
          <a:lstStyle/>
          <a:p>
            <a:r>
              <a:rPr lang="en-US" sz="1600" b="1" dirty="0"/>
              <a:t>Parallel thread </a:t>
            </a:r>
            <a:r>
              <a:rPr lang="en-US" sz="1600" dirty="0"/>
              <a:t>– usually used on internal threads such as fittings.</a:t>
            </a:r>
          </a:p>
        </p:txBody>
      </p:sp>
      <p:sp>
        <p:nvSpPr>
          <p:cNvPr id="15" name="TextBox 14">
            <a:extLst>
              <a:ext uri="{FF2B5EF4-FFF2-40B4-BE49-F238E27FC236}">
                <a16:creationId xmlns:a16="http://schemas.microsoft.com/office/drawing/2014/main" id="{62B3E480-11D1-5D4B-B65F-E8157EF28B4F}"/>
              </a:ext>
            </a:extLst>
          </p:cNvPr>
          <p:cNvSpPr txBox="1"/>
          <p:nvPr/>
        </p:nvSpPr>
        <p:spPr>
          <a:xfrm>
            <a:off x="4932040" y="5075430"/>
            <a:ext cx="4089028" cy="830997"/>
          </a:xfrm>
          <a:prstGeom prst="rect">
            <a:avLst/>
          </a:prstGeom>
          <a:noFill/>
          <a:ln>
            <a:noFill/>
          </a:ln>
        </p:spPr>
        <p:txBody>
          <a:bodyPr wrap="square" rtlCol="0">
            <a:spAutoFit/>
          </a:bodyPr>
          <a:lstStyle/>
          <a:p>
            <a:r>
              <a:rPr lang="en-US" sz="1600" b="1" dirty="0"/>
              <a:t>Tapered threads </a:t>
            </a:r>
            <a:r>
              <a:rPr lang="en-US" sz="1600" dirty="0"/>
              <a:t>– cut onto the pipe ends. These tapered threads get tighter as they screw into the parallel fitting.</a:t>
            </a:r>
          </a:p>
        </p:txBody>
      </p:sp>
      <p:sp>
        <p:nvSpPr>
          <p:cNvPr id="3" name="TextBox 2">
            <a:extLst>
              <a:ext uri="{FF2B5EF4-FFF2-40B4-BE49-F238E27FC236}">
                <a16:creationId xmlns:a16="http://schemas.microsoft.com/office/drawing/2014/main" id="{49BE8E05-E80B-4FB4-9133-594420E5CE00}"/>
              </a:ext>
            </a:extLst>
          </p:cNvPr>
          <p:cNvSpPr txBox="1"/>
          <p:nvPr/>
        </p:nvSpPr>
        <p:spPr>
          <a:xfrm>
            <a:off x="331490" y="4725144"/>
            <a:ext cx="4089028" cy="230832"/>
          </a:xfrm>
          <a:prstGeom prst="rect">
            <a:avLst/>
          </a:prstGeom>
          <a:noFill/>
        </p:spPr>
        <p:txBody>
          <a:bodyPr wrap="square" rtlCol="0">
            <a:spAutoFit/>
          </a:bodyPr>
          <a:lstStyle/>
          <a:p>
            <a:pPr algn="ctr"/>
            <a:r>
              <a:rPr lang="en-US" sz="900" dirty="0"/>
              <a:t>Threads remain parallel throughout the length of the tube</a:t>
            </a:r>
            <a:endParaRPr lang="en-GB" sz="900" dirty="0"/>
          </a:p>
        </p:txBody>
      </p:sp>
      <p:sp>
        <p:nvSpPr>
          <p:cNvPr id="4" name="TextBox 3">
            <a:extLst>
              <a:ext uri="{FF2B5EF4-FFF2-40B4-BE49-F238E27FC236}">
                <a16:creationId xmlns:a16="http://schemas.microsoft.com/office/drawing/2014/main" id="{4082A2E8-EBFD-41C4-BF38-AE1E60097097}"/>
              </a:ext>
            </a:extLst>
          </p:cNvPr>
          <p:cNvSpPr txBox="1"/>
          <p:nvPr/>
        </p:nvSpPr>
        <p:spPr>
          <a:xfrm>
            <a:off x="4932040" y="4725144"/>
            <a:ext cx="4089028" cy="230832"/>
          </a:xfrm>
          <a:prstGeom prst="rect">
            <a:avLst/>
          </a:prstGeom>
          <a:noFill/>
        </p:spPr>
        <p:txBody>
          <a:bodyPr wrap="square" rtlCol="0">
            <a:spAutoFit/>
          </a:bodyPr>
          <a:lstStyle/>
          <a:p>
            <a:pPr algn="ctr"/>
            <a:r>
              <a:rPr lang="en-US" sz="900" dirty="0"/>
              <a:t>Threads taper towards the end of the tube</a:t>
            </a:r>
            <a:endParaRPr lang="en-GB" sz="900" dirty="0"/>
          </a:p>
        </p:txBody>
      </p:sp>
    </p:spTree>
    <p:extLst>
      <p:ext uri="{BB962C8B-B14F-4D97-AF65-F5344CB8AC3E}">
        <p14:creationId xmlns:p14="http://schemas.microsoft.com/office/powerpoint/2010/main" val="7175944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CBE8FA-C697-6B41-B4E0-F91EE59A38BB}"/>
              </a:ext>
            </a:extLst>
          </p:cNvPr>
          <p:cNvSpPr>
            <a:spLocks noGrp="1"/>
          </p:cNvSpPr>
          <p:nvPr>
            <p:ph type="title"/>
          </p:nvPr>
        </p:nvSpPr>
        <p:spPr/>
        <p:txBody>
          <a:bodyPr/>
          <a:lstStyle/>
          <a:p>
            <a:r>
              <a:rPr lang="en-US" dirty="0"/>
              <a:t>Threaded joints</a:t>
            </a:r>
          </a:p>
        </p:txBody>
      </p:sp>
      <p:graphicFrame>
        <p:nvGraphicFramePr>
          <p:cNvPr id="9" name="object 6">
            <a:extLst>
              <a:ext uri="{FF2B5EF4-FFF2-40B4-BE49-F238E27FC236}">
                <a16:creationId xmlns:a16="http://schemas.microsoft.com/office/drawing/2014/main" id="{C5FFBAD6-6C4E-460B-A2B8-E70412D49C52}"/>
              </a:ext>
            </a:extLst>
          </p:cNvPr>
          <p:cNvGraphicFramePr>
            <a:graphicFrameLocks noGrp="1"/>
          </p:cNvGraphicFramePr>
          <p:nvPr>
            <p:extLst>
              <p:ext uri="{D42A27DB-BD31-4B8C-83A1-F6EECF244321}">
                <p14:modId xmlns:p14="http://schemas.microsoft.com/office/powerpoint/2010/main" val="94297457"/>
              </p:ext>
            </p:extLst>
          </p:nvPr>
        </p:nvGraphicFramePr>
        <p:xfrm>
          <a:off x="1287701" y="1770211"/>
          <a:ext cx="6840759" cy="3034281"/>
        </p:xfrm>
        <a:graphic>
          <a:graphicData uri="http://schemas.openxmlformats.org/drawingml/2006/table">
            <a:tbl>
              <a:tblPr firstRow="1" bandRow="1">
                <a:tableStyleId>{2D5ABB26-0587-4C30-8999-92F81FD0307C}</a:tableStyleId>
              </a:tblPr>
              <a:tblGrid>
                <a:gridCol w="1710190">
                  <a:extLst>
                    <a:ext uri="{9D8B030D-6E8A-4147-A177-3AD203B41FA5}">
                      <a16:colId xmlns:a16="http://schemas.microsoft.com/office/drawing/2014/main" val="20000"/>
                    </a:ext>
                  </a:extLst>
                </a:gridCol>
                <a:gridCol w="1710190">
                  <a:extLst>
                    <a:ext uri="{9D8B030D-6E8A-4147-A177-3AD203B41FA5}">
                      <a16:colId xmlns:a16="http://schemas.microsoft.com/office/drawing/2014/main" val="20001"/>
                    </a:ext>
                  </a:extLst>
                </a:gridCol>
                <a:gridCol w="1710189">
                  <a:extLst>
                    <a:ext uri="{9D8B030D-6E8A-4147-A177-3AD203B41FA5}">
                      <a16:colId xmlns:a16="http://schemas.microsoft.com/office/drawing/2014/main" val="20002"/>
                    </a:ext>
                  </a:extLst>
                </a:gridCol>
                <a:gridCol w="1710190">
                  <a:extLst>
                    <a:ext uri="{9D8B030D-6E8A-4147-A177-3AD203B41FA5}">
                      <a16:colId xmlns:a16="http://schemas.microsoft.com/office/drawing/2014/main" val="20003"/>
                    </a:ext>
                  </a:extLst>
                </a:gridCol>
              </a:tblGrid>
              <a:tr h="333806">
                <a:tc>
                  <a:txBody>
                    <a:bodyPr/>
                    <a:lstStyle/>
                    <a:p>
                      <a:pPr marL="50800">
                        <a:lnSpc>
                          <a:spcPct val="100000"/>
                        </a:lnSpc>
                        <a:spcBef>
                          <a:spcPts val="150"/>
                        </a:spcBef>
                      </a:pPr>
                      <a:r>
                        <a:rPr sz="1800" b="1" spc="-50" dirty="0">
                          <a:solidFill>
                            <a:srgbClr val="231F20"/>
                          </a:solidFill>
                          <a:latin typeface="Arial"/>
                          <a:cs typeface="Arial"/>
                        </a:rPr>
                        <a:t>Couplings</a:t>
                      </a:r>
                      <a:endParaRPr sz="1800" dirty="0">
                        <a:latin typeface="Arial"/>
                        <a:cs typeface="Arial"/>
                      </a:endParaRPr>
                    </a:p>
                  </a:txBody>
                  <a:tcPr marL="0" marR="0" marT="30340" marB="0">
                    <a:lnL w="6350">
                      <a:solidFill>
                        <a:srgbClr val="009DBA"/>
                      </a:solidFill>
                      <a:prstDash val="solid"/>
                    </a:lnL>
                    <a:lnR w="6350">
                      <a:solidFill>
                        <a:srgbClr val="009DBA"/>
                      </a:solidFill>
                      <a:prstDash val="solid"/>
                    </a:lnR>
                    <a:lnT w="6350">
                      <a:solidFill>
                        <a:srgbClr val="009DBA"/>
                      </a:solidFill>
                      <a:prstDash val="solid"/>
                    </a:lnT>
                    <a:lnB w="6350">
                      <a:solidFill>
                        <a:srgbClr val="009DBA"/>
                      </a:solidFill>
                      <a:prstDash val="solid"/>
                    </a:lnB>
                    <a:solidFill>
                      <a:srgbClr val="DFF0F3"/>
                    </a:solidFill>
                  </a:tcPr>
                </a:tc>
                <a:tc>
                  <a:txBody>
                    <a:bodyPr/>
                    <a:lstStyle/>
                    <a:p>
                      <a:pPr marL="50800">
                        <a:lnSpc>
                          <a:spcPct val="100000"/>
                        </a:lnSpc>
                        <a:spcBef>
                          <a:spcPts val="150"/>
                        </a:spcBef>
                      </a:pPr>
                      <a:r>
                        <a:rPr sz="1800" b="1" spc="-10" dirty="0">
                          <a:solidFill>
                            <a:srgbClr val="231F20"/>
                          </a:solidFill>
                          <a:latin typeface="Arial"/>
                          <a:cs typeface="Arial"/>
                        </a:rPr>
                        <a:t>Equa</a:t>
                      </a:r>
                      <a:r>
                        <a:rPr sz="1800" b="1" dirty="0">
                          <a:solidFill>
                            <a:srgbClr val="231F20"/>
                          </a:solidFill>
                          <a:latin typeface="Arial"/>
                          <a:cs typeface="Arial"/>
                        </a:rPr>
                        <a:t>l</a:t>
                      </a:r>
                      <a:r>
                        <a:rPr sz="1800" b="1" spc="-90" dirty="0">
                          <a:solidFill>
                            <a:srgbClr val="231F20"/>
                          </a:solidFill>
                          <a:latin typeface="Arial"/>
                          <a:cs typeface="Arial"/>
                        </a:rPr>
                        <a:t> </a:t>
                      </a:r>
                      <a:r>
                        <a:rPr sz="1800" b="1" spc="-10" dirty="0">
                          <a:solidFill>
                            <a:srgbClr val="231F20"/>
                          </a:solidFill>
                          <a:latin typeface="Arial"/>
                          <a:cs typeface="Arial"/>
                        </a:rPr>
                        <a:t>tees</a:t>
                      </a:r>
                      <a:endParaRPr sz="1800">
                        <a:latin typeface="Arial"/>
                        <a:cs typeface="Arial"/>
                      </a:endParaRPr>
                    </a:p>
                  </a:txBody>
                  <a:tcPr marL="0" marR="0" marT="30340" marB="0">
                    <a:lnL w="6350">
                      <a:solidFill>
                        <a:srgbClr val="009DBA"/>
                      </a:solidFill>
                      <a:prstDash val="solid"/>
                    </a:lnL>
                    <a:lnR w="6350">
                      <a:solidFill>
                        <a:srgbClr val="009DBA"/>
                      </a:solidFill>
                      <a:prstDash val="solid"/>
                    </a:lnR>
                    <a:lnT w="6350">
                      <a:solidFill>
                        <a:srgbClr val="009DBA"/>
                      </a:solidFill>
                      <a:prstDash val="solid"/>
                    </a:lnT>
                    <a:lnB w="6350">
                      <a:solidFill>
                        <a:srgbClr val="009DBA"/>
                      </a:solidFill>
                      <a:prstDash val="solid"/>
                    </a:lnB>
                    <a:solidFill>
                      <a:srgbClr val="DFF0F3"/>
                    </a:solidFill>
                  </a:tcPr>
                </a:tc>
                <a:tc>
                  <a:txBody>
                    <a:bodyPr/>
                    <a:lstStyle/>
                    <a:p>
                      <a:pPr marL="50800">
                        <a:lnSpc>
                          <a:spcPct val="100000"/>
                        </a:lnSpc>
                        <a:spcBef>
                          <a:spcPts val="150"/>
                        </a:spcBef>
                      </a:pPr>
                      <a:r>
                        <a:rPr sz="1800" b="1" spc="-50" dirty="0">
                          <a:solidFill>
                            <a:srgbClr val="231F20"/>
                          </a:solidFill>
                          <a:latin typeface="Arial"/>
                          <a:cs typeface="Arial"/>
                        </a:rPr>
                        <a:t>Elbows</a:t>
                      </a:r>
                      <a:endParaRPr sz="1800">
                        <a:latin typeface="Arial"/>
                        <a:cs typeface="Arial"/>
                      </a:endParaRPr>
                    </a:p>
                  </a:txBody>
                  <a:tcPr marL="0" marR="0" marT="30340" marB="0">
                    <a:lnL w="6350">
                      <a:solidFill>
                        <a:srgbClr val="009DBA"/>
                      </a:solidFill>
                      <a:prstDash val="solid"/>
                    </a:lnL>
                    <a:lnR w="6350">
                      <a:solidFill>
                        <a:srgbClr val="009DBA"/>
                      </a:solidFill>
                      <a:prstDash val="solid"/>
                    </a:lnR>
                    <a:lnT w="6350">
                      <a:solidFill>
                        <a:srgbClr val="009DBA"/>
                      </a:solidFill>
                      <a:prstDash val="solid"/>
                    </a:lnT>
                    <a:lnB w="6350">
                      <a:solidFill>
                        <a:srgbClr val="009DBA"/>
                      </a:solidFill>
                      <a:prstDash val="solid"/>
                    </a:lnB>
                    <a:solidFill>
                      <a:srgbClr val="DFF0F3"/>
                    </a:solidFill>
                  </a:tcPr>
                </a:tc>
                <a:tc>
                  <a:txBody>
                    <a:bodyPr/>
                    <a:lstStyle/>
                    <a:p>
                      <a:pPr marL="50800">
                        <a:lnSpc>
                          <a:spcPct val="100000"/>
                        </a:lnSpc>
                        <a:spcBef>
                          <a:spcPts val="150"/>
                        </a:spcBef>
                      </a:pPr>
                      <a:r>
                        <a:rPr sz="1800" b="1" spc="-10" dirty="0">
                          <a:solidFill>
                            <a:srgbClr val="231F20"/>
                          </a:solidFill>
                          <a:latin typeface="Arial"/>
                          <a:cs typeface="Arial"/>
                        </a:rPr>
                        <a:t>M/</a:t>
                      </a:r>
                      <a:r>
                        <a:rPr sz="1800" b="1" dirty="0">
                          <a:solidFill>
                            <a:srgbClr val="231F20"/>
                          </a:solidFill>
                          <a:latin typeface="Arial"/>
                          <a:cs typeface="Arial"/>
                        </a:rPr>
                        <a:t>F</a:t>
                      </a:r>
                      <a:r>
                        <a:rPr sz="1800" b="1" spc="-90" dirty="0">
                          <a:solidFill>
                            <a:srgbClr val="231F20"/>
                          </a:solidFill>
                          <a:latin typeface="Arial"/>
                          <a:cs typeface="Arial"/>
                        </a:rPr>
                        <a:t> </a:t>
                      </a:r>
                      <a:r>
                        <a:rPr sz="1800" b="1" spc="-10" dirty="0">
                          <a:solidFill>
                            <a:srgbClr val="231F20"/>
                          </a:solidFill>
                          <a:latin typeface="Arial"/>
                          <a:cs typeface="Arial"/>
                        </a:rPr>
                        <a:t>elb</a:t>
                      </a:r>
                      <a:r>
                        <a:rPr sz="1800" b="1" spc="-30" dirty="0">
                          <a:solidFill>
                            <a:srgbClr val="231F20"/>
                          </a:solidFill>
                          <a:latin typeface="Arial"/>
                          <a:cs typeface="Arial"/>
                        </a:rPr>
                        <a:t>ow</a:t>
                      </a:r>
                      <a:r>
                        <a:rPr sz="1800" b="1" dirty="0">
                          <a:solidFill>
                            <a:srgbClr val="231F20"/>
                          </a:solidFill>
                          <a:latin typeface="Arial"/>
                          <a:cs typeface="Arial"/>
                        </a:rPr>
                        <a:t>s</a:t>
                      </a:r>
                      <a:endParaRPr sz="1800" dirty="0">
                        <a:latin typeface="Arial"/>
                        <a:cs typeface="Arial"/>
                      </a:endParaRPr>
                    </a:p>
                  </a:txBody>
                  <a:tcPr marL="0" marR="0" marT="30340" marB="0">
                    <a:lnL w="6350">
                      <a:solidFill>
                        <a:srgbClr val="009DBA"/>
                      </a:solidFill>
                      <a:prstDash val="solid"/>
                    </a:lnL>
                    <a:lnR w="6350">
                      <a:solidFill>
                        <a:srgbClr val="009DBA"/>
                      </a:solidFill>
                      <a:prstDash val="solid"/>
                    </a:lnR>
                    <a:lnT w="6350">
                      <a:solidFill>
                        <a:srgbClr val="009DBA"/>
                      </a:solidFill>
                      <a:prstDash val="solid"/>
                    </a:lnT>
                    <a:lnB w="6350">
                      <a:solidFill>
                        <a:srgbClr val="009DBA"/>
                      </a:solidFill>
                      <a:prstDash val="solid"/>
                    </a:lnB>
                    <a:solidFill>
                      <a:srgbClr val="DFF0F3"/>
                    </a:solidFill>
                  </a:tcPr>
                </a:tc>
                <a:extLst>
                  <a:ext uri="{0D108BD9-81ED-4DB2-BD59-A6C34878D82A}">
                    <a16:rowId xmlns:a16="http://schemas.microsoft.com/office/drawing/2014/main" val="10000"/>
                  </a:ext>
                </a:extLst>
              </a:tr>
              <a:tr h="1183335">
                <a:tc>
                  <a:txBody>
                    <a:bodyPr/>
                    <a:lstStyle/>
                    <a:p>
                      <a:pPr>
                        <a:lnSpc>
                          <a:spcPct val="100000"/>
                        </a:lnSpc>
                      </a:pPr>
                      <a:endParaRPr sz="1800">
                        <a:latin typeface="Times New Roman"/>
                        <a:cs typeface="Times New Roman"/>
                      </a:endParaRPr>
                    </a:p>
                  </a:txBody>
                  <a:tcPr marL="0" marR="0" marT="0" marB="0">
                    <a:lnL w="6350">
                      <a:solidFill>
                        <a:srgbClr val="009DBA"/>
                      </a:solidFill>
                      <a:prstDash val="solid"/>
                    </a:lnL>
                    <a:lnR w="6350">
                      <a:solidFill>
                        <a:srgbClr val="009DBA"/>
                      </a:solidFill>
                      <a:prstDash val="solid"/>
                    </a:lnR>
                    <a:lnT w="6350">
                      <a:solidFill>
                        <a:srgbClr val="009DBA"/>
                      </a:solidFill>
                      <a:prstDash val="solid"/>
                    </a:lnT>
                    <a:lnB w="6350">
                      <a:solidFill>
                        <a:srgbClr val="009DBA"/>
                      </a:solidFill>
                      <a:prstDash val="solid"/>
                    </a:lnB>
                  </a:tcPr>
                </a:tc>
                <a:tc>
                  <a:txBody>
                    <a:bodyPr/>
                    <a:lstStyle/>
                    <a:p>
                      <a:pPr>
                        <a:lnSpc>
                          <a:spcPct val="100000"/>
                        </a:lnSpc>
                      </a:pPr>
                      <a:endParaRPr sz="1800">
                        <a:latin typeface="Times New Roman"/>
                        <a:cs typeface="Times New Roman"/>
                      </a:endParaRPr>
                    </a:p>
                  </a:txBody>
                  <a:tcPr marL="0" marR="0" marT="0" marB="0">
                    <a:lnL w="6350">
                      <a:solidFill>
                        <a:srgbClr val="009DBA"/>
                      </a:solidFill>
                      <a:prstDash val="solid"/>
                    </a:lnL>
                    <a:lnR w="6350">
                      <a:solidFill>
                        <a:srgbClr val="009DBA"/>
                      </a:solidFill>
                      <a:prstDash val="solid"/>
                    </a:lnR>
                    <a:lnT w="6350">
                      <a:solidFill>
                        <a:srgbClr val="009DBA"/>
                      </a:solidFill>
                      <a:prstDash val="solid"/>
                    </a:lnT>
                    <a:lnB w="6350">
                      <a:solidFill>
                        <a:srgbClr val="009DBA"/>
                      </a:solidFill>
                      <a:prstDash val="solid"/>
                    </a:lnB>
                  </a:tcPr>
                </a:tc>
                <a:tc>
                  <a:txBody>
                    <a:bodyPr/>
                    <a:lstStyle/>
                    <a:p>
                      <a:pPr>
                        <a:lnSpc>
                          <a:spcPct val="100000"/>
                        </a:lnSpc>
                      </a:pPr>
                      <a:endParaRPr sz="1800">
                        <a:latin typeface="Times New Roman"/>
                        <a:cs typeface="Times New Roman"/>
                      </a:endParaRPr>
                    </a:p>
                  </a:txBody>
                  <a:tcPr marL="0" marR="0" marT="0" marB="0">
                    <a:lnL w="6350">
                      <a:solidFill>
                        <a:srgbClr val="009DBA"/>
                      </a:solidFill>
                      <a:prstDash val="solid"/>
                    </a:lnL>
                    <a:lnR w="6350">
                      <a:solidFill>
                        <a:srgbClr val="009DBA"/>
                      </a:solidFill>
                      <a:prstDash val="solid"/>
                    </a:lnR>
                    <a:lnT w="6350">
                      <a:solidFill>
                        <a:srgbClr val="009DBA"/>
                      </a:solidFill>
                      <a:prstDash val="solid"/>
                    </a:lnT>
                    <a:lnB w="6350">
                      <a:solidFill>
                        <a:srgbClr val="009DBA"/>
                      </a:solidFill>
                      <a:prstDash val="solid"/>
                    </a:lnB>
                  </a:tcPr>
                </a:tc>
                <a:tc>
                  <a:txBody>
                    <a:bodyPr/>
                    <a:lstStyle/>
                    <a:p>
                      <a:pPr>
                        <a:lnSpc>
                          <a:spcPct val="100000"/>
                        </a:lnSpc>
                      </a:pPr>
                      <a:endParaRPr sz="1800">
                        <a:latin typeface="Times New Roman"/>
                        <a:cs typeface="Times New Roman"/>
                      </a:endParaRPr>
                    </a:p>
                  </a:txBody>
                  <a:tcPr marL="0" marR="0" marT="0" marB="0">
                    <a:lnL w="6350">
                      <a:solidFill>
                        <a:srgbClr val="009DBA"/>
                      </a:solidFill>
                      <a:prstDash val="solid"/>
                    </a:lnL>
                    <a:lnR w="6350">
                      <a:solidFill>
                        <a:srgbClr val="009DBA"/>
                      </a:solidFill>
                      <a:prstDash val="solid"/>
                    </a:lnR>
                    <a:lnT w="6350">
                      <a:solidFill>
                        <a:srgbClr val="009DBA"/>
                      </a:solidFill>
                      <a:prstDash val="solid"/>
                    </a:lnT>
                    <a:lnB w="6350">
                      <a:solidFill>
                        <a:srgbClr val="009DBA"/>
                      </a:solidFill>
                      <a:prstDash val="solid"/>
                    </a:lnB>
                  </a:tcPr>
                </a:tc>
                <a:extLst>
                  <a:ext uri="{0D108BD9-81ED-4DB2-BD59-A6C34878D82A}">
                    <a16:rowId xmlns:a16="http://schemas.microsoft.com/office/drawing/2014/main" val="10001"/>
                  </a:ext>
                </a:extLst>
              </a:tr>
              <a:tr h="333802">
                <a:tc>
                  <a:txBody>
                    <a:bodyPr/>
                    <a:lstStyle/>
                    <a:p>
                      <a:pPr marL="50800">
                        <a:lnSpc>
                          <a:spcPct val="100000"/>
                        </a:lnSpc>
                        <a:spcBef>
                          <a:spcPts val="150"/>
                        </a:spcBef>
                      </a:pPr>
                      <a:r>
                        <a:rPr sz="1800" b="1" spc="-10" dirty="0">
                          <a:solidFill>
                            <a:srgbClr val="231F20"/>
                          </a:solidFill>
                          <a:latin typeface="Arial"/>
                          <a:cs typeface="Arial"/>
                        </a:rPr>
                        <a:t>Pitche</a:t>
                      </a:r>
                      <a:r>
                        <a:rPr sz="1800" b="1" dirty="0">
                          <a:solidFill>
                            <a:srgbClr val="231F20"/>
                          </a:solidFill>
                          <a:latin typeface="Arial"/>
                          <a:cs typeface="Arial"/>
                        </a:rPr>
                        <a:t>r</a:t>
                      </a:r>
                      <a:r>
                        <a:rPr sz="1800" b="1" spc="-90" dirty="0">
                          <a:solidFill>
                            <a:srgbClr val="231F20"/>
                          </a:solidFill>
                          <a:latin typeface="Arial"/>
                          <a:cs typeface="Arial"/>
                        </a:rPr>
                        <a:t> </a:t>
                      </a:r>
                      <a:r>
                        <a:rPr sz="1800" b="1" spc="-10" dirty="0">
                          <a:solidFill>
                            <a:srgbClr val="231F20"/>
                          </a:solidFill>
                          <a:latin typeface="Arial"/>
                          <a:cs typeface="Arial"/>
                        </a:rPr>
                        <a:t>tees</a:t>
                      </a:r>
                      <a:endParaRPr sz="1800" dirty="0">
                        <a:latin typeface="Arial"/>
                        <a:cs typeface="Arial"/>
                      </a:endParaRPr>
                    </a:p>
                  </a:txBody>
                  <a:tcPr marL="0" marR="0" marT="30340" marB="0">
                    <a:lnL w="6350">
                      <a:solidFill>
                        <a:srgbClr val="009DBA"/>
                      </a:solidFill>
                      <a:prstDash val="solid"/>
                    </a:lnL>
                    <a:lnR w="6350">
                      <a:solidFill>
                        <a:srgbClr val="009DBA"/>
                      </a:solidFill>
                      <a:prstDash val="solid"/>
                    </a:lnR>
                    <a:lnT w="6350">
                      <a:solidFill>
                        <a:srgbClr val="009DBA"/>
                      </a:solidFill>
                      <a:prstDash val="solid"/>
                    </a:lnT>
                    <a:lnB w="6350">
                      <a:solidFill>
                        <a:srgbClr val="009DBA"/>
                      </a:solidFill>
                      <a:prstDash val="solid"/>
                    </a:lnB>
                    <a:solidFill>
                      <a:srgbClr val="DFF0F3"/>
                    </a:solidFill>
                  </a:tcPr>
                </a:tc>
                <a:tc>
                  <a:txBody>
                    <a:bodyPr/>
                    <a:lstStyle/>
                    <a:p>
                      <a:pPr marL="50800">
                        <a:lnSpc>
                          <a:spcPct val="100000"/>
                        </a:lnSpc>
                        <a:spcBef>
                          <a:spcPts val="150"/>
                        </a:spcBef>
                      </a:pPr>
                      <a:r>
                        <a:rPr sz="1800" b="1" spc="-45" dirty="0">
                          <a:solidFill>
                            <a:srgbClr val="231F20"/>
                          </a:solidFill>
                          <a:latin typeface="Arial"/>
                          <a:cs typeface="Arial"/>
                        </a:rPr>
                        <a:t>Unions</a:t>
                      </a:r>
                      <a:endParaRPr sz="1800">
                        <a:latin typeface="Arial"/>
                        <a:cs typeface="Arial"/>
                      </a:endParaRPr>
                    </a:p>
                  </a:txBody>
                  <a:tcPr marL="0" marR="0" marT="30340" marB="0">
                    <a:lnL w="6350">
                      <a:solidFill>
                        <a:srgbClr val="009DBA"/>
                      </a:solidFill>
                      <a:prstDash val="solid"/>
                    </a:lnL>
                    <a:lnR w="6350">
                      <a:solidFill>
                        <a:srgbClr val="009DBA"/>
                      </a:solidFill>
                      <a:prstDash val="solid"/>
                    </a:lnR>
                    <a:lnT w="6350">
                      <a:solidFill>
                        <a:srgbClr val="009DBA"/>
                      </a:solidFill>
                      <a:prstDash val="solid"/>
                    </a:lnT>
                    <a:lnB w="6350">
                      <a:solidFill>
                        <a:srgbClr val="009DBA"/>
                      </a:solidFill>
                      <a:prstDash val="solid"/>
                    </a:lnB>
                    <a:solidFill>
                      <a:srgbClr val="DFF0F3"/>
                    </a:solidFill>
                  </a:tcPr>
                </a:tc>
                <a:tc>
                  <a:txBody>
                    <a:bodyPr/>
                    <a:lstStyle/>
                    <a:p>
                      <a:pPr marL="50800">
                        <a:lnSpc>
                          <a:spcPct val="100000"/>
                        </a:lnSpc>
                        <a:spcBef>
                          <a:spcPts val="150"/>
                        </a:spcBef>
                      </a:pPr>
                      <a:r>
                        <a:rPr sz="1800" b="1" spc="-30" dirty="0">
                          <a:solidFill>
                            <a:srgbClr val="231F20"/>
                          </a:solidFill>
                          <a:latin typeface="Arial"/>
                          <a:cs typeface="Arial"/>
                        </a:rPr>
                        <a:t>Nipples</a:t>
                      </a:r>
                      <a:endParaRPr sz="1800">
                        <a:latin typeface="Arial"/>
                        <a:cs typeface="Arial"/>
                      </a:endParaRPr>
                    </a:p>
                  </a:txBody>
                  <a:tcPr marL="0" marR="0" marT="30340" marB="0">
                    <a:lnL w="6350">
                      <a:solidFill>
                        <a:srgbClr val="009DBA"/>
                      </a:solidFill>
                      <a:prstDash val="solid"/>
                    </a:lnL>
                    <a:lnR w="6350">
                      <a:solidFill>
                        <a:srgbClr val="009DBA"/>
                      </a:solidFill>
                      <a:prstDash val="solid"/>
                    </a:lnR>
                    <a:lnT w="6350">
                      <a:solidFill>
                        <a:srgbClr val="009DBA"/>
                      </a:solidFill>
                      <a:prstDash val="solid"/>
                    </a:lnT>
                    <a:lnB w="6350">
                      <a:solidFill>
                        <a:srgbClr val="009DBA"/>
                      </a:solidFill>
                      <a:prstDash val="solid"/>
                    </a:lnB>
                    <a:solidFill>
                      <a:srgbClr val="DFF0F3"/>
                    </a:solidFill>
                  </a:tcPr>
                </a:tc>
                <a:tc>
                  <a:txBody>
                    <a:bodyPr/>
                    <a:lstStyle/>
                    <a:p>
                      <a:pPr marL="50800">
                        <a:lnSpc>
                          <a:spcPct val="100000"/>
                        </a:lnSpc>
                        <a:spcBef>
                          <a:spcPts val="150"/>
                        </a:spcBef>
                      </a:pPr>
                      <a:r>
                        <a:rPr sz="1800" b="1" spc="-65" dirty="0">
                          <a:solidFill>
                            <a:srgbClr val="231F20"/>
                          </a:solidFill>
                          <a:latin typeface="Arial"/>
                          <a:cs typeface="Arial"/>
                        </a:rPr>
                        <a:t>Bushes</a:t>
                      </a:r>
                      <a:endParaRPr sz="1800">
                        <a:latin typeface="Arial"/>
                        <a:cs typeface="Arial"/>
                      </a:endParaRPr>
                    </a:p>
                  </a:txBody>
                  <a:tcPr marL="0" marR="0" marT="30340" marB="0">
                    <a:lnL w="6350">
                      <a:solidFill>
                        <a:srgbClr val="009DBA"/>
                      </a:solidFill>
                      <a:prstDash val="solid"/>
                    </a:lnL>
                    <a:lnR w="6350">
                      <a:solidFill>
                        <a:srgbClr val="009DBA"/>
                      </a:solidFill>
                      <a:prstDash val="solid"/>
                    </a:lnR>
                    <a:lnT w="6350">
                      <a:solidFill>
                        <a:srgbClr val="009DBA"/>
                      </a:solidFill>
                      <a:prstDash val="solid"/>
                    </a:lnT>
                    <a:lnB w="6350">
                      <a:solidFill>
                        <a:srgbClr val="009DBA"/>
                      </a:solidFill>
                      <a:prstDash val="solid"/>
                    </a:lnB>
                    <a:solidFill>
                      <a:srgbClr val="DFF0F3"/>
                    </a:solidFill>
                  </a:tcPr>
                </a:tc>
                <a:extLst>
                  <a:ext uri="{0D108BD9-81ED-4DB2-BD59-A6C34878D82A}">
                    <a16:rowId xmlns:a16="http://schemas.microsoft.com/office/drawing/2014/main" val="10002"/>
                  </a:ext>
                </a:extLst>
              </a:tr>
              <a:tr h="1183338">
                <a:tc>
                  <a:txBody>
                    <a:bodyPr/>
                    <a:lstStyle/>
                    <a:p>
                      <a:pPr>
                        <a:lnSpc>
                          <a:spcPct val="100000"/>
                        </a:lnSpc>
                      </a:pPr>
                      <a:endParaRPr sz="1800">
                        <a:latin typeface="Times New Roman"/>
                        <a:cs typeface="Times New Roman"/>
                      </a:endParaRPr>
                    </a:p>
                  </a:txBody>
                  <a:tcPr marL="0" marR="0" marT="0" marB="0">
                    <a:lnL w="6350">
                      <a:solidFill>
                        <a:srgbClr val="009DBA"/>
                      </a:solidFill>
                      <a:prstDash val="solid"/>
                    </a:lnL>
                    <a:lnR w="6350">
                      <a:solidFill>
                        <a:srgbClr val="009DBA"/>
                      </a:solidFill>
                      <a:prstDash val="solid"/>
                    </a:lnR>
                    <a:lnT w="6350">
                      <a:solidFill>
                        <a:srgbClr val="009DBA"/>
                      </a:solidFill>
                      <a:prstDash val="solid"/>
                    </a:lnT>
                    <a:lnB w="6350">
                      <a:solidFill>
                        <a:srgbClr val="009DBA"/>
                      </a:solidFill>
                      <a:prstDash val="solid"/>
                    </a:lnB>
                  </a:tcPr>
                </a:tc>
                <a:tc>
                  <a:txBody>
                    <a:bodyPr/>
                    <a:lstStyle/>
                    <a:p>
                      <a:pPr>
                        <a:lnSpc>
                          <a:spcPct val="100000"/>
                        </a:lnSpc>
                      </a:pPr>
                      <a:endParaRPr sz="1800">
                        <a:latin typeface="Times New Roman"/>
                        <a:cs typeface="Times New Roman"/>
                      </a:endParaRPr>
                    </a:p>
                  </a:txBody>
                  <a:tcPr marL="0" marR="0" marT="0" marB="0">
                    <a:lnL w="6350">
                      <a:solidFill>
                        <a:srgbClr val="009DBA"/>
                      </a:solidFill>
                      <a:prstDash val="solid"/>
                    </a:lnL>
                    <a:lnR w="6350">
                      <a:solidFill>
                        <a:srgbClr val="009DBA"/>
                      </a:solidFill>
                      <a:prstDash val="solid"/>
                    </a:lnR>
                    <a:lnT w="6350">
                      <a:solidFill>
                        <a:srgbClr val="009DBA"/>
                      </a:solidFill>
                      <a:prstDash val="solid"/>
                    </a:lnT>
                    <a:lnB w="6350">
                      <a:solidFill>
                        <a:srgbClr val="009DBA"/>
                      </a:solidFill>
                      <a:prstDash val="solid"/>
                    </a:lnB>
                  </a:tcPr>
                </a:tc>
                <a:tc>
                  <a:txBody>
                    <a:bodyPr/>
                    <a:lstStyle/>
                    <a:p>
                      <a:pPr>
                        <a:lnSpc>
                          <a:spcPct val="100000"/>
                        </a:lnSpc>
                      </a:pPr>
                      <a:endParaRPr sz="1800">
                        <a:latin typeface="Times New Roman"/>
                        <a:cs typeface="Times New Roman"/>
                      </a:endParaRPr>
                    </a:p>
                  </a:txBody>
                  <a:tcPr marL="0" marR="0" marT="0" marB="0">
                    <a:lnL w="6350">
                      <a:solidFill>
                        <a:srgbClr val="009DBA"/>
                      </a:solidFill>
                      <a:prstDash val="solid"/>
                    </a:lnL>
                    <a:lnR w="6350">
                      <a:solidFill>
                        <a:srgbClr val="009DBA"/>
                      </a:solidFill>
                      <a:prstDash val="solid"/>
                    </a:lnR>
                    <a:lnT w="6350">
                      <a:solidFill>
                        <a:srgbClr val="009DBA"/>
                      </a:solidFill>
                      <a:prstDash val="solid"/>
                    </a:lnT>
                    <a:lnB w="6350">
                      <a:solidFill>
                        <a:srgbClr val="009DBA"/>
                      </a:solidFill>
                      <a:prstDash val="solid"/>
                    </a:lnB>
                  </a:tcPr>
                </a:tc>
                <a:tc>
                  <a:txBody>
                    <a:bodyPr/>
                    <a:lstStyle/>
                    <a:p>
                      <a:pPr>
                        <a:lnSpc>
                          <a:spcPct val="100000"/>
                        </a:lnSpc>
                      </a:pPr>
                      <a:endParaRPr sz="1800" dirty="0">
                        <a:latin typeface="Times New Roman"/>
                        <a:cs typeface="Times New Roman"/>
                      </a:endParaRPr>
                    </a:p>
                  </a:txBody>
                  <a:tcPr marL="0" marR="0" marT="0" marB="0">
                    <a:lnL w="6350">
                      <a:solidFill>
                        <a:srgbClr val="009DBA"/>
                      </a:solidFill>
                      <a:prstDash val="solid"/>
                    </a:lnL>
                    <a:lnR w="6350">
                      <a:solidFill>
                        <a:srgbClr val="009DBA"/>
                      </a:solidFill>
                      <a:prstDash val="solid"/>
                    </a:lnR>
                    <a:lnT w="6350">
                      <a:solidFill>
                        <a:srgbClr val="009DBA"/>
                      </a:solidFill>
                      <a:prstDash val="solid"/>
                    </a:lnT>
                    <a:lnB w="6350">
                      <a:solidFill>
                        <a:srgbClr val="009DBA"/>
                      </a:solidFill>
                      <a:prstDash val="solid"/>
                    </a:lnB>
                  </a:tcPr>
                </a:tc>
                <a:extLst>
                  <a:ext uri="{0D108BD9-81ED-4DB2-BD59-A6C34878D82A}">
                    <a16:rowId xmlns:a16="http://schemas.microsoft.com/office/drawing/2014/main" val="10003"/>
                  </a:ext>
                </a:extLst>
              </a:tr>
            </a:tbl>
          </a:graphicData>
        </a:graphic>
      </p:graphicFrame>
      <p:pic>
        <p:nvPicPr>
          <p:cNvPr id="10" name="object 17">
            <a:extLst>
              <a:ext uri="{FF2B5EF4-FFF2-40B4-BE49-F238E27FC236}">
                <a16:creationId xmlns:a16="http://schemas.microsoft.com/office/drawing/2014/main" id="{294E2332-D46A-4326-ADDC-911FFB262792}"/>
              </a:ext>
            </a:extLst>
          </p:cNvPr>
          <p:cNvPicPr/>
          <p:nvPr/>
        </p:nvPicPr>
        <p:blipFill>
          <a:blip r:embed="rId2" cstate="print"/>
          <a:stretch>
            <a:fillRect/>
          </a:stretch>
        </p:blipFill>
        <p:spPr>
          <a:xfrm>
            <a:off x="5110115" y="2195685"/>
            <a:ext cx="912498" cy="910205"/>
          </a:xfrm>
          <a:prstGeom prst="rect">
            <a:avLst/>
          </a:prstGeom>
        </p:spPr>
      </p:pic>
      <p:pic>
        <p:nvPicPr>
          <p:cNvPr id="11" name="object 18">
            <a:extLst>
              <a:ext uri="{FF2B5EF4-FFF2-40B4-BE49-F238E27FC236}">
                <a16:creationId xmlns:a16="http://schemas.microsoft.com/office/drawing/2014/main" id="{101D5AA5-9E4D-4464-BBC3-EF7B0407948B}"/>
              </a:ext>
            </a:extLst>
          </p:cNvPr>
          <p:cNvPicPr/>
          <p:nvPr/>
        </p:nvPicPr>
        <p:blipFill>
          <a:blip r:embed="rId3" cstate="print"/>
          <a:stretch>
            <a:fillRect/>
          </a:stretch>
        </p:blipFill>
        <p:spPr>
          <a:xfrm>
            <a:off x="1528960" y="3824344"/>
            <a:ext cx="1066278" cy="875582"/>
          </a:xfrm>
          <a:prstGeom prst="rect">
            <a:avLst/>
          </a:prstGeom>
        </p:spPr>
      </p:pic>
      <p:pic>
        <p:nvPicPr>
          <p:cNvPr id="12" name="object 19">
            <a:extLst>
              <a:ext uri="{FF2B5EF4-FFF2-40B4-BE49-F238E27FC236}">
                <a16:creationId xmlns:a16="http://schemas.microsoft.com/office/drawing/2014/main" id="{91D44B84-7E8A-4DF9-AAA3-710812E9B1AF}"/>
              </a:ext>
            </a:extLst>
          </p:cNvPr>
          <p:cNvPicPr/>
          <p:nvPr/>
        </p:nvPicPr>
        <p:blipFill>
          <a:blip r:embed="rId4" cstate="print"/>
          <a:stretch>
            <a:fillRect/>
          </a:stretch>
        </p:blipFill>
        <p:spPr>
          <a:xfrm>
            <a:off x="1646654" y="2334754"/>
            <a:ext cx="987925" cy="951172"/>
          </a:xfrm>
          <a:prstGeom prst="rect">
            <a:avLst/>
          </a:prstGeom>
        </p:spPr>
      </p:pic>
      <p:pic>
        <p:nvPicPr>
          <p:cNvPr id="13" name="object 20">
            <a:extLst>
              <a:ext uri="{FF2B5EF4-FFF2-40B4-BE49-F238E27FC236}">
                <a16:creationId xmlns:a16="http://schemas.microsoft.com/office/drawing/2014/main" id="{6D4D69DD-957C-4F23-AC5B-C4FAB77EB425}"/>
              </a:ext>
            </a:extLst>
          </p:cNvPr>
          <p:cNvPicPr/>
          <p:nvPr/>
        </p:nvPicPr>
        <p:blipFill>
          <a:blip r:embed="rId5" cstate="print"/>
          <a:stretch>
            <a:fillRect/>
          </a:stretch>
        </p:blipFill>
        <p:spPr>
          <a:xfrm>
            <a:off x="3300416" y="3702809"/>
            <a:ext cx="1012298" cy="961184"/>
          </a:xfrm>
          <a:prstGeom prst="rect">
            <a:avLst/>
          </a:prstGeom>
        </p:spPr>
      </p:pic>
      <p:pic>
        <p:nvPicPr>
          <p:cNvPr id="14" name="object 21">
            <a:extLst>
              <a:ext uri="{FF2B5EF4-FFF2-40B4-BE49-F238E27FC236}">
                <a16:creationId xmlns:a16="http://schemas.microsoft.com/office/drawing/2014/main" id="{D9920C29-0625-4329-BB65-A63F6383381D}"/>
              </a:ext>
            </a:extLst>
          </p:cNvPr>
          <p:cNvPicPr/>
          <p:nvPr/>
        </p:nvPicPr>
        <p:blipFill>
          <a:blip r:embed="rId6" cstate="print"/>
          <a:stretch>
            <a:fillRect/>
          </a:stretch>
        </p:blipFill>
        <p:spPr>
          <a:xfrm>
            <a:off x="4953941" y="3726895"/>
            <a:ext cx="1108247" cy="937879"/>
          </a:xfrm>
          <a:prstGeom prst="rect">
            <a:avLst/>
          </a:prstGeom>
        </p:spPr>
      </p:pic>
      <p:pic>
        <p:nvPicPr>
          <p:cNvPr id="15" name="object 23">
            <a:extLst>
              <a:ext uri="{FF2B5EF4-FFF2-40B4-BE49-F238E27FC236}">
                <a16:creationId xmlns:a16="http://schemas.microsoft.com/office/drawing/2014/main" id="{38277691-80F2-43AD-AAAD-1D43831803F2}"/>
              </a:ext>
            </a:extLst>
          </p:cNvPr>
          <p:cNvPicPr/>
          <p:nvPr/>
        </p:nvPicPr>
        <p:blipFill>
          <a:blip r:embed="rId7" cstate="print"/>
          <a:stretch>
            <a:fillRect/>
          </a:stretch>
        </p:blipFill>
        <p:spPr>
          <a:xfrm>
            <a:off x="3300416" y="2205311"/>
            <a:ext cx="1245945" cy="954075"/>
          </a:xfrm>
          <a:prstGeom prst="rect">
            <a:avLst/>
          </a:prstGeom>
        </p:spPr>
      </p:pic>
      <p:pic>
        <p:nvPicPr>
          <p:cNvPr id="16" name="object 24">
            <a:extLst>
              <a:ext uri="{FF2B5EF4-FFF2-40B4-BE49-F238E27FC236}">
                <a16:creationId xmlns:a16="http://schemas.microsoft.com/office/drawing/2014/main" id="{1C12B955-53A9-4F90-A39F-ED417413A5AD}"/>
              </a:ext>
            </a:extLst>
          </p:cNvPr>
          <p:cNvPicPr/>
          <p:nvPr/>
        </p:nvPicPr>
        <p:blipFill>
          <a:blip r:embed="rId8" cstate="print"/>
          <a:stretch>
            <a:fillRect/>
          </a:stretch>
        </p:blipFill>
        <p:spPr>
          <a:xfrm>
            <a:off x="6825665" y="2204864"/>
            <a:ext cx="801514" cy="1029671"/>
          </a:xfrm>
          <a:prstGeom prst="rect">
            <a:avLst/>
          </a:prstGeom>
        </p:spPr>
      </p:pic>
      <p:pic>
        <p:nvPicPr>
          <p:cNvPr id="17" name="object 25">
            <a:extLst>
              <a:ext uri="{FF2B5EF4-FFF2-40B4-BE49-F238E27FC236}">
                <a16:creationId xmlns:a16="http://schemas.microsoft.com/office/drawing/2014/main" id="{E1BA8C1C-EDC5-4C88-BF50-47F75DEC7625}"/>
              </a:ext>
            </a:extLst>
          </p:cNvPr>
          <p:cNvPicPr/>
          <p:nvPr/>
        </p:nvPicPr>
        <p:blipFill>
          <a:blip r:embed="rId9" cstate="print"/>
          <a:stretch>
            <a:fillRect/>
          </a:stretch>
        </p:blipFill>
        <p:spPr>
          <a:xfrm>
            <a:off x="6767366" y="3726895"/>
            <a:ext cx="930721" cy="982735"/>
          </a:xfrm>
          <a:prstGeom prst="rect">
            <a:avLst/>
          </a:prstGeom>
        </p:spPr>
      </p:pic>
    </p:spTree>
    <p:extLst>
      <p:ext uri="{BB962C8B-B14F-4D97-AF65-F5344CB8AC3E}">
        <p14:creationId xmlns:p14="http://schemas.microsoft.com/office/powerpoint/2010/main" val="19178098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43A5C-EC22-AA48-B8EA-698ED174DA55}"/>
              </a:ext>
            </a:extLst>
          </p:cNvPr>
          <p:cNvSpPr>
            <a:spLocks noGrp="1"/>
          </p:cNvSpPr>
          <p:nvPr>
            <p:ph type="title"/>
          </p:nvPr>
        </p:nvSpPr>
        <p:spPr/>
        <p:txBody>
          <a:bodyPr/>
          <a:lstStyle/>
          <a:p>
            <a:r>
              <a:rPr lang="en-US" dirty="0"/>
              <a:t>Jointing compounds</a:t>
            </a:r>
          </a:p>
        </p:txBody>
      </p:sp>
      <p:graphicFrame>
        <p:nvGraphicFramePr>
          <p:cNvPr id="7" name="object 8">
            <a:extLst>
              <a:ext uri="{FF2B5EF4-FFF2-40B4-BE49-F238E27FC236}">
                <a16:creationId xmlns:a16="http://schemas.microsoft.com/office/drawing/2014/main" id="{2CF69FDA-4069-421E-8951-71E7DA3B1B81}"/>
              </a:ext>
            </a:extLst>
          </p:cNvPr>
          <p:cNvGraphicFramePr>
            <a:graphicFrameLocks noGrp="1"/>
          </p:cNvGraphicFramePr>
          <p:nvPr>
            <p:extLst>
              <p:ext uri="{D42A27DB-BD31-4B8C-83A1-F6EECF244321}">
                <p14:modId xmlns:p14="http://schemas.microsoft.com/office/powerpoint/2010/main" val="272407076"/>
              </p:ext>
            </p:extLst>
          </p:nvPr>
        </p:nvGraphicFramePr>
        <p:xfrm>
          <a:off x="558692" y="1593972"/>
          <a:ext cx="7757723" cy="3982416"/>
        </p:xfrm>
        <a:graphic>
          <a:graphicData uri="http://schemas.openxmlformats.org/drawingml/2006/table">
            <a:tbl>
              <a:tblPr firstRow="1" bandRow="1">
                <a:tableStyleId>{2D5ABB26-0587-4C30-8999-92F81FD0307C}</a:tableStyleId>
              </a:tblPr>
              <a:tblGrid>
                <a:gridCol w="2561655">
                  <a:extLst>
                    <a:ext uri="{9D8B030D-6E8A-4147-A177-3AD203B41FA5}">
                      <a16:colId xmlns:a16="http://schemas.microsoft.com/office/drawing/2014/main" val="20000"/>
                    </a:ext>
                  </a:extLst>
                </a:gridCol>
                <a:gridCol w="5196068">
                  <a:extLst>
                    <a:ext uri="{9D8B030D-6E8A-4147-A177-3AD203B41FA5}">
                      <a16:colId xmlns:a16="http://schemas.microsoft.com/office/drawing/2014/main" val="20001"/>
                    </a:ext>
                  </a:extLst>
                </a:gridCol>
              </a:tblGrid>
              <a:tr h="843831">
                <a:tc>
                  <a:txBody>
                    <a:bodyPr/>
                    <a:lstStyle/>
                    <a:p>
                      <a:pPr marL="50800" marR="201295">
                        <a:lnSpc>
                          <a:spcPct val="106100"/>
                        </a:lnSpc>
                        <a:spcBef>
                          <a:spcPts val="70"/>
                        </a:spcBef>
                      </a:pPr>
                      <a:r>
                        <a:rPr sz="1300" b="1" spc="-10" dirty="0">
                          <a:solidFill>
                            <a:srgbClr val="231F20"/>
                          </a:solidFill>
                          <a:latin typeface="Arial"/>
                          <a:cs typeface="Arial"/>
                        </a:rPr>
                        <a:t>Linseed-oil-base</a:t>
                      </a:r>
                      <a:r>
                        <a:rPr sz="1300" b="1" dirty="0">
                          <a:solidFill>
                            <a:srgbClr val="231F20"/>
                          </a:solidFill>
                          <a:latin typeface="Arial"/>
                          <a:cs typeface="Arial"/>
                        </a:rPr>
                        <a:t>d</a:t>
                      </a:r>
                      <a:r>
                        <a:rPr sz="1300" b="1" spc="-90" dirty="0">
                          <a:solidFill>
                            <a:srgbClr val="231F20"/>
                          </a:solidFill>
                          <a:latin typeface="Arial"/>
                          <a:cs typeface="Arial"/>
                        </a:rPr>
                        <a:t> </a:t>
                      </a:r>
                      <a:r>
                        <a:rPr sz="1300" b="1" spc="-10" dirty="0">
                          <a:solidFill>
                            <a:srgbClr val="231F20"/>
                          </a:solidFill>
                          <a:latin typeface="Arial"/>
                          <a:cs typeface="Arial"/>
                        </a:rPr>
                        <a:t>compounds  (bos</a:t>
                      </a:r>
                      <a:r>
                        <a:rPr sz="1300" b="1" dirty="0">
                          <a:solidFill>
                            <a:srgbClr val="231F20"/>
                          </a:solidFill>
                          <a:latin typeface="Arial"/>
                          <a:cs typeface="Arial"/>
                        </a:rPr>
                        <a:t>s</a:t>
                      </a:r>
                      <a:r>
                        <a:rPr sz="1300" b="1" spc="-90" dirty="0">
                          <a:solidFill>
                            <a:srgbClr val="231F20"/>
                          </a:solidFill>
                          <a:latin typeface="Arial"/>
                          <a:cs typeface="Arial"/>
                        </a:rPr>
                        <a:t> </a:t>
                      </a:r>
                      <a:r>
                        <a:rPr sz="1300" b="1" spc="-10" dirty="0">
                          <a:solidFill>
                            <a:srgbClr val="231F20"/>
                          </a:solidFill>
                          <a:latin typeface="Arial"/>
                          <a:cs typeface="Arial"/>
                        </a:rPr>
                        <a:t>white</a:t>
                      </a:r>
                      <a:r>
                        <a:rPr sz="1300" b="1" dirty="0">
                          <a:solidFill>
                            <a:srgbClr val="231F20"/>
                          </a:solidFill>
                          <a:latin typeface="Arial"/>
                          <a:cs typeface="Arial"/>
                        </a:rPr>
                        <a:t>,</a:t>
                      </a:r>
                      <a:r>
                        <a:rPr sz="1300" b="1" spc="-90" dirty="0">
                          <a:solidFill>
                            <a:srgbClr val="231F20"/>
                          </a:solidFill>
                          <a:latin typeface="Arial"/>
                          <a:cs typeface="Arial"/>
                        </a:rPr>
                        <a:t> </a:t>
                      </a:r>
                      <a:r>
                        <a:rPr sz="1300" b="1" spc="-10" dirty="0">
                          <a:solidFill>
                            <a:srgbClr val="231F20"/>
                          </a:solidFill>
                          <a:latin typeface="Arial"/>
                          <a:cs typeface="Arial"/>
                        </a:rPr>
                        <a:t>h</a:t>
                      </a:r>
                      <a:r>
                        <a:rPr sz="1300" b="1" spc="-20" dirty="0">
                          <a:solidFill>
                            <a:srgbClr val="231F20"/>
                          </a:solidFill>
                          <a:latin typeface="Arial"/>
                          <a:cs typeface="Arial"/>
                        </a:rPr>
                        <a:t>a</a:t>
                      </a:r>
                      <a:r>
                        <a:rPr sz="1300" b="1" spc="-10" dirty="0">
                          <a:solidFill>
                            <a:srgbClr val="231F20"/>
                          </a:solidFill>
                          <a:latin typeface="Arial"/>
                          <a:cs typeface="Arial"/>
                        </a:rPr>
                        <a:t>w</a:t>
                      </a:r>
                      <a:r>
                        <a:rPr sz="1300" b="1" dirty="0">
                          <a:solidFill>
                            <a:srgbClr val="231F20"/>
                          </a:solidFill>
                          <a:latin typeface="Arial"/>
                          <a:cs typeface="Arial"/>
                        </a:rPr>
                        <a:t>k</a:t>
                      </a:r>
                      <a:r>
                        <a:rPr sz="1300" b="1" spc="-90" dirty="0">
                          <a:solidFill>
                            <a:srgbClr val="231F20"/>
                          </a:solidFill>
                          <a:latin typeface="Arial"/>
                          <a:cs typeface="Arial"/>
                        </a:rPr>
                        <a:t> </a:t>
                      </a:r>
                      <a:r>
                        <a:rPr sz="1300" b="1" spc="-10" dirty="0">
                          <a:solidFill>
                            <a:srgbClr val="231F20"/>
                          </a:solidFill>
                          <a:latin typeface="Arial"/>
                          <a:cs typeface="Arial"/>
                        </a:rPr>
                        <a:t>whit</a:t>
                      </a:r>
                      <a:r>
                        <a:rPr sz="1300" b="1" dirty="0">
                          <a:solidFill>
                            <a:srgbClr val="231F20"/>
                          </a:solidFill>
                          <a:latin typeface="Arial"/>
                          <a:cs typeface="Arial"/>
                        </a:rPr>
                        <a:t>e</a:t>
                      </a:r>
                      <a:r>
                        <a:rPr sz="1300" b="1" spc="-90" dirty="0">
                          <a:solidFill>
                            <a:srgbClr val="231F20"/>
                          </a:solidFill>
                          <a:latin typeface="Arial"/>
                          <a:cs typeface="Arial"/>
                        </a:rPr>
                        <a:t> </a:t>
                      </a:r>
                      <a:r>
                        <a:rPr sz="1300" b="1" spc="-10" dirty="0">
                          <a:solidFill>
                            <a:srgbClr val="231F20"/>
                          </a:solidFill>
                          <a:latin typeface="Arial"/>
                          <a:cs typeface="Arial"/>
                        </a:rPr>
                        <a:t>and  templa</a:t>
                      </a:r>
                      <a:r>
                        <a:rPr sz="1300" b="1" spc="-35" dirty="0">
                          <a:solidFill>
                            <a:srgbClr val="231F20"/>
                          </a:solidFill>
                          <a:latin typeface="Arial"/>
                          <a:cs typeface="Arial"/>
                        </a:rPr>
                        <a:t>r</a:t>
                      </a:r>
                      <a:r>
                        <a:rPr sz="1300" b="1" dirty="0">
                          <a:solidFill>
                            <a:srgbClr val="231F20"/>
                          </a:solidFill>
                          <a:latin typeface="Arial"/>
                          <a:cs typeface="Arial"/>
                        </a:rPr>
                        <a:t>s</a:t>
                      </a:r>
                      <a:r>
                        <a:rPr sz="1300" b="1" spc="-90" dirty="0">
                          <a:solidFill>
                            <a:srgbClr val="231F20"/>
                          </a:solidFill>
                          <a:latin typeface="Arial"/>
                          <a:cs typeface="Arial"/>
                        </a:rPr>
                        <a:t> </a:t>
                      </a:r>
                      <a:r>
                        <a:rPr sz="1300" b="1" spc="-10" dirty="0">
                          <a:solidFill>
                            <a:srgbClr val="231F20"/>
                          </a:solidFill>
                          <a:latin typeface="Arial"/>
                          <a:cs typeface="Arial"/>
                        </a:rPr>
                        <a:t>paste)</a:t>
                      </a:r>
                      <a:endParaRPr sz="1300">
                        <a:latin typeface="Arial"/>
                        <a:cs typeface="Arial"/>
                      </a:endParaRPr>
                    </a:p>
                  </a:txBody>
                  <a:tcPr marL="0" marR="0" marT="10610" marB="0">
                    <a:lnL w="6350">
                      <a:solidFill>
                        <a:srgbClr val="009DBA"/>
                      </a:solidFill>
                      <a:prstDash val="solid"/>
                    </a:lnL>
                    <a:lnR w="6350">
                      <a:solidFill>
                        <a:srgbClr val="009DBA"/>
                      </a:solidFill>
                      <a:prstDash val="solid"/>
                    </a:lnR>
                    <a:lnT w="6350">
                      <a:solidFill>
                        <a:srgbClr val="009DBA"/>
                      </a:solidFill>
                      <a:prstDash val="solid"/>
                    </a:lnT>
                    <a:lnB w="6350">
                      <a:solidFill>
                        <a:srgbClr val="009DBA"/>
                      </a:solidFill>
                      <a:prstDash val="solid"/>
                    </a:lnB>
                    <a:solidFill>
                      <a:srgbClr val="DFF0F3"/>
                    </a:solidFill>
                  </a:tcPr>
                </a:tc>
                <a:tc>
                  <a:txBody>
                    <a:bodyPr/>
                    <a:lstStyle/>
                    <a:p>
                      <a:pPr marL="50165" marR="121285">
                        <a:lnSpc>
                          <a:spcPct val="106100"/>
                        </a:lnSpc>
                        <a:spcBef>
                          <a:spcPts val="70"/>
                        </a:spcBef>
                      </a:pPr>
                      <a:r>
                        <a:rPr sz="1300" spc="-90" dirty="0">
                          <a:solidFill>
                            <a:srgbClr val="231F20"/>
                          </a:solidFill>
                          <a:latin typeface="Arial"/>
                          <a:cs typeface="Arial"/>
                        </a:rPr>
                        <a:t>Can</a:t>
                      </a:r>
                      <a:r>
                        <a:rPr sz="1300" spc="-130" dirty="0">
                          <a:solidFill>
                            <a:srgbClr val="231F20"/>
                          </a:solidFill>
                          <a:latin typeface="Arial"/>
                          <a:cs typeface="Arial"/>
                        </a:rPr>
                        <a:t> </a:t>
                      </a:r>
                      <a:r>
                        <a:rPr sz="1300" spc="-35" dirty="0">
                          <a:solidFill>
                            <a:srgbClr val="231F20"/>
                          </a:solidFill>
                          <a:latin typeface="Arial"/>
                          <a:cs typeface="Arial"/>
                        </a:rPr>
                        <a:t>be</a:t>
                      </a:r>
                      <a:r>
                        <a:rPr sz="1300" spc="-125" dirty="0">
                          <a:solidFill>
                            <a:srgbClr val="231F20"/>
                          </a:solidFill>
                          <a:latin typeface="Arial"/>
                          <a:cs typeface="Arial"/>
                        </a:rPr>
                        <a:t> </a:t>
                      </a:r>
                      <a:r>
                        <a:rPr sz="1300" spc="-45" dirty="0">
                          <a:solidFill>
                            <a:srgbClr val="231F20"/>
                          </a:solidFill>
                          <a:latin typeface="Arial"/>
                          <a:cs typeface="Arial"/>
                        </a:rPr>
                        <a:t>used</a:t>
                      </a:r>
                      <a:r>
                        <a:rPr sz="1300" spc="-125" dirty="0">
                          <a:solidFill>
                            <a:srgbClr val="231F20"/>
                          </a:solidFill>
                          <a:latin typeface="Arial"/>
                          <a:cs typeface="Arial"/>
                        </a:rPr>
                        <a:t> </a:t>
                      </a:r>
                      <a:r>
                        <a:rPr sz="1300" spc="-25" dirty="0">
                          <a:solidFill>
                            <a:srgbClr val="231F20"/>
                          </a:solidFill>
                          <a:latin typeface="Arial"/>
                          <a:cs typeface="Arial"/>
                        </a:rPr>
                        <a:t>in</a:t>
                      </a:r>
                      <a:r>
                        <a:rPr sz="1300" spc="-125" dirty="0">
                          <a:solidFill>
                            <a:srgbClr val="231F20"/>
                          </a:solidFill>
                          <a:latin typeface="Arial"/>
                          <a:cs typeface="Arial"/>
                        </a:rPr>
                        <a:t> </a:t>
                      </a:r>
                      <a:r>
                        <a:rPr sz="1300" spc="-25" dirty="0">
                          <a:solidFill>
                            <a:srgbClr val="231F20"/>
                          </a:solidFill>
                          <a:latin typeface="Arial"/>
                          <a:cs typeface="Arial"/>
                        </a:rPr>
                        <a:t>conjunction</a:t>
                      </a:r>
                      <a:r>
                        <a:rPr sz="1300" spc="-125" dirty="0">
                          <a:solidFill>
                            <a:srgbClr val="231F20"/>
                          </a:solidFill>
                          <a:latin typeface="Arial"/>
                          <a:cs typeface="Arial"/>
                        </a:rPr>
                        <a:t> </a:t>
                      </a:r>
                      <a:r>
                        <a:rPr sz="1300" spc="-5" dirty="0">
                          <a:solidFill>
                            <a:srgbClr val="231F20"/>
                          </a:solidFill>
                          <a:latin typeface="Arial"/>
                          <a:cs typeface="Arial"/>
                        </a:rPr>
                        <a:t>with</a:t>
                      </a:r>
                      <a:r>
                        <a:rPr sz="1300" spc="-125" dirty="0">
                          <a:solidFill>
                            <a:srgbClr val="231F20"/>
                          </a:solidFill>
                          <a:latin typeface="Arial"/>
                          <a:cs typeface="Arial"/>
                        </a:rPr>
                        <a:t> </a:t>
                      </a:r>
                      <a:r>
                        <a:rPr sz="1300" spc="-35" dirty="0">
                          <a:solidFill>
                            <a:srgbClr val="231F20"/>
                          </a:solidFill>
                          <a:latin typeface="Arial"/>
                          <a:cs typeface="Arial"/>
                        </a:rPr>
                        <a:t>hemp</a:t>
                      </a:r>
                      <a:r>
                        <a:rPr sz="1300" spc="-125" dirty="0">
                          <a:solidFill>
                            <a:srgbClr val="231F20"/>
                          </a:solidFill>
                          <a:latin typeface="Arial"/>
                          <a:cs typeface="Arial"/>
                        </a:rPr>
                        <a:t> </a:t>
                      </a:r>
                      <a:r>
                        <a:rPr sz="1300" spc="-25" dirty="0">
                          <a:solidFill>
                            <a:srgbClr val="231F20"/>
                          </a:solidFill>
                          <a:latin typeface="Arial"/>
                          <a:cs typeface="Arial"/>
                        </a:rPr>
                        <a:t>on</a:t>
                      </a:r>
                      <a:r>
                        <a:rPr sz="1300" spc="-125" dirty="0">
                          <a:solidFill>
                            <a:srgbClr val="231F20"/>
                          </a:solidFill>
                          <a:latin typeface="Arial"/>
                          <a:cs typeface="Arial"/>
                        </a:rPr>
                        <a:t> </a:t>
                      </a:r>
                      <a:r>
                        <a:rPr sz="1300" spc="-10" dirty="0">
                          <a:solidFill>
                            <a:srgbClr val="231F20"/>
                          </a:solidFill>
                          <a:latin typeface="Arial"/>
                          <a:cs typeface="Arial"/>
                        </a:rPr>
                        <a:t>wet</a:t>
                      </a:r>
                      <a:r>
                        <a:rPr sz="1300" spc="-130" dirty="0">
                          <a:solidFill>
                            <a:srgbClr val="231F20"/>
                          </a:solidFill>
                          <a:latin typeface="Arial"/>
                          <a:cs typeface="Arial"/>
                        </a:rPr>
                        <a:t> </a:t>
                      </a:r>
                      <a:r>
                        <a:rPr sz="1300" spc="-30" dirty="0">
                          <a:solidFill>
                            <a:srgbClr val="231F20"/>
                          </a:solidFill>
                          <a:latin typeface="Arial"/>
                          <a:cs typeface="Arial"/>
                        </a:rPr>
                        <a:t>central</a:t>
                      </a:r>
                      <a:r>
                        <a:rPr sz="1300" spc="-125" dirty="0">
                          <a:solidFill>
                            <a:srgbClr val="231F20"/>
                          </a:solidFill>
                          <a:latin typeface="Arial"/>
                          <a:cs typeface="Arial"/>
                        </a:rPr>
                        <a:t> </a:t>
                      </a:r>
                      <a:r>
                        <a:rPr sz="1300" spc="-30" dirty="0">
                          <a:solidFill>
                            <a:srgbClr val="231F20"/>
                          </a:solidFill>
                          <a:latin typeface="Arial"/>
                          <a:cs typeface="Arial"/>
                        </a:rPr>
                        <a:t>heating</a:t>
                      </a:r>
                      <a:r>
                        <a:rPr sz="1300" spc="-125" dirty="0">
                          <a:solidFill>
                            <a:srgbClr val="231F20"/>
                          </a:solidFill>
                          <a:latin typeface="Arial"/>
                          <a:cs typeface="Arial"/>
                        </a:rPr>
                        <a:t> </a:t>
                      </a:r>
                      <a:r>
                        <a:rPr sz="1300" spc="-50" dirty="0">
                          <a:solidFill>
                            <a:srgbClr val="231F20"/>
                          </a:solidFill>
                          <a:latin typeface="Arial"/>
                          <a:cs typeface="Arial"/>
                        </a:rPr>
                        <a:t>systems</a:t>
                      </a:r>
                      <a:r>
                        <a:rPr sz="1300" spc="-125" dirty="0">
                          <a:solidFill>
                            <a:srgbClr val="231F20"/>
                          </a:solidFill>
                          <a:latin typeface="Arial"/>
                          <a:cs typeface="Arial"/>
                        </a:rPr>
                        <a:t> </a:t>
                      </a:r>
                      <a:r>
                        <a:rPr sz="1300" spc="-45" dirty="0">
                          <a:solidFill>
                            <a:srgbClr val="231F20"/>
                          </a:solidFill>
                          <a:latin typeface="Arial"/>
                          <a:cs typeface="Arial"/>
                        </a:rPr>
                        <a:t>and </a:t>
                      </a:r>
                      <a:r>
                        <a:rPr sz="1300" spc="-290" dirty="0">
                          <a:solidFill>
                            <a:srgbClr val="231F20"/>
                          </a:solidFill>
                          <a:latin typeface="Arial"/>
                          <a:cs typeface="Arial"/>
                        </a:rPr>
                        <a:t> </a:t>
                      </a:r>
                      <a:r>
                        <a:rPr sz="1300" spc="-40" dirty="0">
                          <a:solidFill>
                            <a:srgbClr val="231F20"/>
                          </a:solidFill>
                          <a:latin typeface="Arial"/>
                          <a:cs typeface="Arial"/>
                        </a:rPr>
                        <a:t>compressed</a:t>
                      </a:r>
                      <a:r>
                        <a:rPr sz="1300" spc="-130" dirty="0">
                          <a:solidFill>
                            <a:srgbClr val="231F20"/>
                          </a:solidFill>
                          <a:latin typeface="Arial"/>
                          <a:cs typeface="Arial"/>
                        </a:rPr>
                        <a:t> </a:t>
                      </a:r>
                      <a:r>
                        <a:rPr sz="1300" spc="-25" dirty="0">
                          <a:solidFill>
                            <a:srgbClr val="231F20"/>
                          </a:solidFill>
                          <a:latin typeface="Arial"/>
                          <a:cs typeface="Arial"/>
                        </a:rPr>
                        <a:t>air</a:t>
                      </a:r>
                      <a:r>
                        <a:rPr sz="1300" spc="-130" dirty="0">
                          <a:solidFill>
                            <a:srgbClr val="231F20"/>
                          </a:solidFill>
                          <a:latin typeface="Arial"/>
                          <a:cs typeface="Arial"/>
                        </a:rPr>
                        <a:t> </a:t>
                      </a:r>
                      <a:r>
                        <a:rPr sz="1300" spc="-40" dirty="0">
                          <a:solidFill>
                            <a:srgbClr val="231F20"/>
                          </a:solidFill>
                          <a:latin typeface="Arial"/>
                          <a:cs typeface="Arial"/>
                        </a:rPr>
                        <a:t>lines.</a:t>
                      </a:r>
                      <a:r>
                        <a:rPr sz="1300" spc="-130" dirty="0">
                          <a:solidFill>
                            <a:srgbClr val="231F20"/>
                          </a:solidFill>
                          <a:latin typeface="Arial"/>
                          <a:cs typeface="Arial"/>
                        </a:rPr>
                        <a:t> </a:t>
                      </a:r>
                      <a:r>
                        <a:rPr sz="1300" spc="-25" dirty="0">
                          <a:solidFill>
                            <a:srgbClr val="231F20"/>
                          </a:solidFill>
                          <a:latin typeface="Arial"/>
                          <a:cs typeface="Arial"/>
                        </a:rPr>
                        <a:t>Must</a:t>
                      </a:r>
                      <a:r>
                        <a:rPr sz="1300" spc="-130" dirty="0">
                          <a:solidFill>
                            <a:srgbClr val="231F20"/>
                          </a:solidFill>
                          <a:latin typeface="Arial"/>
                          <a:cs typeface="Arial"/>
                        </a:rPr>
                        <a:t> </a:t>
                      </a:r>
                      <a:r>
                        <a:rPr sz="1300" spc="-5" dirty="0">
                          <a:solidFill>
                            <a:srgbClr val="231F20"/>
                          </a:solidFill>
                          <a:latin typeface="Arial"/>
                          <a:cs typeface="Arial"/>
                        </a:rPr>
                        <a:t>not</a:t>
                      </a:r>
                      <a:r>
                        <a:rPr sz="1300" spc="-130" dirty="0">
                          <a:solidFill>
                            <a:srgbClr val="231F20"/>
                          </a:solidFill>
                          <a:latin typeface="Arial"/>
                          <a:cs typeface="Arial"/>
                        </a:rPr>
                        <a:t> </a:t>
                      </a:r>
                      <a:r>
                        <a:rPr sz="1300" spc="-35" dirty="0">
                          <a:solidFill>
                            <a:srgbClr val="231F20"/>
                          </a:solidFill>
                          <a:latin typeface="Arial"/>
                          <a:cs typeface="Arial"/>
                        </a:rPr>
                        <a:t>be</a:t>
                      </a:r>
                      <a:r>
                        <a:rPr sz="1300" spc="-130" dirty="0">
                          <a:solidFill>
                            <a:srgbClr val="231F20"/>
                          </a:solidFill>
                          <a:latin typeface="Arial"/>
                          <a:cs typeface="Arial"/>
                        </a:rPr>
                        <a:t> </a:t>
                      </a:r>
                      <a:r>
                        <a:rPr sz="1300" spc="-45" dirty="0">
                          <a:solidFill>
                            <a:srgbClr val="231F20"/>
                          </a:solidFill>
                          <a:latin typeface="Arial"/>
                          <a:cs typeface="Arial"/>
                        </a:rPr>
                        <a:t>used</a:t>
                      </a:r>
                      <a:r>
                        <a:rPr sz="1300" spc="-130" dirty="0">
                          <a:solidFill>
                            <a:srgbClr val="231F20"/>
                          </a:solidFill>
                          <a:latin typeface="Arial"/>
                          <a:cs typeface="Arial"/>
                        </a:rPr>
                        <a:t> </a:t>
                      </a:r>
                      <a:r>
                        <a:rPr sz="1300" spc="-25" dirty="0">
                          <a:solidFill>
                            <a:srgbClr val="231F20"/>
                          </a:solidFill>
                          <a:latin typeface="Arial"/>
                          <a:cs typeface="Arial"/>
                        </a:rPr>
                        <a:t>on</a:t>
                      </a:r>
                      <a:r>
                        <a:rPr sz="1300" spc="-130" dirty="0">
                          <a:solidFill>
                            <a:srgbClr val="231F20"/>
                          </a:solidFill>
                          <a:latin typeface="Arial"/>
                          <a:cs typeface="Arial"/>
                        </a:rPr>
                        <a:t> </a:t>
                      </a:r>
                      <a:r>
                        <a:rPr sz="1300" spc="-30" dirty="0">
                          <a:solidFill>
                            <a:srgbClr val="231F20"/>
                          </a:solidFill>
                          <a:latin typeface="Arial"/>
                          <a:cs typeface="Arial"/>
                        </a:rPr>
                        <a:t>natural</a:t>
                      </a:r>
                      <a:r>
                        <a:rPr sz="1300" spc="-130" dirty="0">
                          <a:solidFill>
                            <a:srgbClr val="231F20"/>
                          </a:solidFill>
                          <a:latin typeface="Arial"/>
                          <a:cs typeface="Arial"/>
                        </a:rPr>
                        <a:t> </a:t>
                      </a:r>
                      <a:r>
                        <a:rPr sz="1300" spc="-65" dirty="0">
                          <a:solidFill>
                            <a:srgbClr val="231F20"/>
                          </a:solidFill>
                          <a:latin typeface="Arial"/>
                          <a:cs typeface="Arial"/>
                        </a:rPr>
                        <a:t>gas</a:t>
                      </a:r>
                      <a:r>
                        <a:rPr sz="1300" spc="-130" dirty="0">
                          <a:solidFill>
                            <a:srgbClr val="231F20"/>
                          </a:solidFill>
                          <a:latin typeface="Arial"/>
                          <a:cs typeface="Arial"/>
                        </a:rPr>
                        <a:t> </a:t>
                      </a:r>
                      <a:r>
                        <a:rPr sz="1300" spc="-30" dirty="0">
                          <a:solidFill>
                            <a:srgbClr val="231F20"/>
                          </a:solidFill>
                          <a:latin typeface="Arial"/>
                          <a:cs typeface="Arial"/>
                        </a:rPr>
                        <a:t>installations.</a:t>
                      </a:r>
                      <a:endParaRPr sz="1300">
                        <a:latin typeface="Arial"/>
                        <a:cs typeface="Arial"/>
                      </a:endParaRPr>
                    </a:p>
                  </a:txBody>
                  <a:tcPr marL="0" marR="0" marT="10610" marB="0">
                    <a:lnL w="6350">
                      <a:solidFill>
                        <a:srgbClr val="009DBA"/>
                      </a:solidFill>
                      <a:prstDash val="solid"/>
                    </a:lnL>
                    <a:lnR w="6350">
                      <a:solidFill>
                        <a:srgbClr val="009DBA"/>
                      </a:solidFill>
                      <a:prstDash val="solid"/>
                    </a:lnR>
                    <a:lnT w="6350">
                      <a:solidFill>
                        <a:srgbClr val="009DBA"/>
                      </a:solidFill>
                      <a:prstDash val="solid"/>
                    </a:lnT>
                    <a:lnB w="6350">
                      <a:solidFill>
                        <a:srgbClr val="009DBA"/>
                      </a:solidFill>
                      <a:prstDash val="solid"/>
                    </a:lnB>
                  </a:tcPr>
                </a:tc>
                <a:extLst>
                  <a:ext uri="{0D108BD9-81ED-4DB2-BD59-A6C34878D82A}">
                    <a16:rowId xmlns:a16="http://schemas.microsoft.com/office/drawing/2014/main" val="10000"/>
                  </a:ext>
                </a:extLst>
              </a:tr>
              <a:tr h="735361">
                <a:tc>
                  <a:txBody>
                    <a:bodyPr/>
                    <a:lstStyle/>
                    <a:p>
                      <a:pPr marL="50165" marR="716280">
                        <a:lnSpc>
                          <a:spcPct val="106100"/>
                        </a:lnSpc>
                        <a:spcBef>
                          <a:spcPts val="70"/>
                        </a:spcBef>
                      </a:pPr>
                      <a:r>
                        <a:rPr sz="1300" b="1" spc="-55" dirty="0">
                          <a:solidFill>
                            <a:srgbClr val="231F20"/>
                          </a:solidFill>
                          <a:latin typeface="Arial"/>
                          <a:cs typeface="Arial"/>
                        </a:rPr>
                        <a:t>Unsintered </a:t>
                      </a:r>
                      <a:r>
                        <a:rPr sz="1300" b="1" spc="-50" dirty="0">
                          <a:solidFill>
                            <a:srgbClr val="231F20"/>
                          </a:solidFill>
                          <a:latin typeface="Arial"/>
                          <a:cs typeface="Arial"/>
                        </a:rPr>
                        <a:t> </a:t>
                      </a:r>
                      <a:r>
                        <a:rPr sz="1300" b="1" spc="-40" dirty="0">
                          <a:solidFill>
                            <a:srgbClr val="231F20"/>
                          </a:solidFill>
                          <a:latin typeface="Arial"/>
                          <a:cs typeface="Arial"/>
                        </a:rPr>
                        <a:t>polytetrafluroethylene </a:t>
                      </a:r>
                      <a:r>
                        <a:rPr sz="1300" b="1" spc="-295" dirty="0">
                          <a:solidFill>
                            <a:srgbClr val="231F20"/>
                          </a:solidFill>
                          <a:latin typeface="Arial"/>
                          <a:cs typeface="Arial"/>
                        </a:rPr>
                        <a:t> </a:t>
                      </a:r>
                      <a:r>
                        <a:rPr sz="1300" b="1" spc="-10" dirty="0">
                          <a:solidFill>
                            <a:srgbClr val="231F20"/>
                          </a:solidFill>
                          <a:latin typeface="Arial"/>
                          <a:cs typeface="Arial"/>
                        </a:rPr>
                        <a:t>(PTF</a:t>
                      </a:r>
                      <a:r>
                        <a:rPr sz="1300" b="1" dirty="0">
                          <a:solidFill>
                            <a:srgbClr val="231F20"/>
                          </a:solidFill>
                          <a:latin typeface="Arial"/>
                          <a:cs typeface="Arial"/>
                        </a:rPr>
                        <a:t>E</a:t>
                      </a:r>
                      <a:r>
                        <a:rPr sz="1300" b="1" spc="-90" dirty="0">
                          <a:solidFill>
                            <a:srgbClr val="231F20"/>
                          </a:solidFill>
                          <a:latin typeface="Arial"/>
                          <a:cs typeface="Arial"/>
                        </a:rPr>
                        <a:t> </a:t>
                      </a:r>
                      <a:r>
                        <a:rPr sz="1300" b="1" spc="-10" dirty="0">
                          <a:solidFill>
                            <a:srgbClr val="231F20"/>
                          </a:solidFill>
                          <a:latin typeface="Arial"/>
                          <a:cs typeface="Arial"/>
                        </a:rPr>
                        <a:t>tape)</a:t>
                      </a:r>
                      <a:endParaRPr sz="1300">
                        <a:latin typeface="Arial"/>
                        <a:cs typeface="Arial"/>
                      </a:endParaRPr>
                    </a:p>
                  </a:txBody>
                  <a:tcPr marL="0" marR="0" marT="10610" marB="0">
                    <a:lnL w="6350">
                      <a:solidFill>
                        <a:srgbClr val="009DBA"/>
                      </a:solidFill>
                      <a:prstDash val="solid"/>
                    </a:lnL>
                    <a:lnR w="6350">
                      <a:solidFill>
                        <a:srgbClr val="009DBA"/>
                      </a:solidFill>
                      <a:prstDash val="solid"/>
                    </a:lnR>
                    <a:lnT w="6350">
                      <a:solidFill>
                        <a:srgbClr val="009DBA"/>
                      </a:solidFill>
                      <a:prstDash val="solid"/>
                    </a:lnT>
                    <a:lnB w="6350">
                      <a:solidFill>
                        <a:srgbClr val="009DBA"/>
                      </a:solidFill>
                      <a:prstDash val="solid"/>
                    </a:lnB>
                    <a:solidFill>
                      <a:srgbClr val="DFF0F3"/>
                    </a:solidFill>
                  </a:tcPr>
                </a:tc>
                <a:tc>
                  <a:txBody>
                    <a:bodyPr/>
                    <a:lstStyle/>
                    <a:p>
                      <a:pPr marL="50165" marR="251460">
                        <a:lnSpc>
                          <a:spcPct val="106100"/>
                        </a:lnSpc>
                        <a:spcBef>
                          <a:spcPts val="70"/>
                        </a:spcBef>
                      </a:pPr>
                      <a:r>
                        <a:rPr sz="1300" spc="-45" dirty="0">
                          <a:solidFill>
                            <a:srgbClr val="231F20"/>
                          </a:solidFill>
                          <a:latin typeface="Arial"/>
                          <a:cs typeface="Arial"/>
                        </a:rPr>
                        <a:t>A</a:t>
                      </a:r>
                      <a:r>
                        <a:rPr sz="1300" spc="-130" dirty="0">
                          <a:solidFill>
                            <a:srgbClr val="231F20"/>
                          </a:solidFill>
                          <a:latin typeface="Arial"/>
                          <a:cs typeface="Arial"/>
                        </a:rPr>
                        <a:t> </a:t>
                      </a:r>
                      <a:r>
                        <a:rPr sz="1300" spc="-15" dirty="0">
                          <a:solidFill>
                            <a:srgbClr val="231F20"/>
                          </a:solidFill>
                          <a:latin typeface="Arial"/>
                          <a:cs typeface="Arial"/>
                        </a:rPr>
                        <a:t>thin,</a:t>
                      </a:r>
                      <a:r>
                        <a:rPr sz="1300" spc="-130" dirty="0">
                          <a:solidFill>
                            <a:srgbClr val="231F20"/>
                          </a:solidFill>
                          <a:latin typeface="Arial"/>
                          <a:cs typeface="Arial"/>
                        </a:rPr>
                        <a:t> </a:t>
                      </a:r>
                      <a:r>
                        <a:rPr sz="1300" spc="-15" dirty="0">
                          <a:solidFill>
                            <a:srgbClr val="231F20"/>
                          </a:solidFill>
                          <a:latin typeface="Arial"/>
                          <a:cs typeface="Arial"/>
                        </a:rPr>
                        <a:t>white</a:t>
                      </a:r>
                      <a:r>
                        <a:rPr sz="1300" spc="-130" dirty="0">
                          <a:solidFill>
                            <a:srgbClr val="231F20"/>
                          </a:solidFill>
                          <a:latin typeface="Arial"/>
                          <a:cs typeface="Arial"/>
                        </a:rPr>
                        <a:t> </a:t>
                      </a:r>
                      <a:r>
                        <a:rPr sz="1300" spc="-30" dirty="0">
                          <a:solidFill>
                            <a:srgbClr val="231F20"/>
                          </a:solidFill>
                          <a:latin typeface="Arial"/>
                          <a:cs typeface="Arial"/>
                        </a:rPr>
                        <a:t>(or</a:t>
                      </a:r>
                      <a:r>
                        <a:rPr sz="1300" spc="-125" dirty="0">
                          <a:solidFill>
                            <a:srgbClr val="231F20"/>
                          </a:solidFill>
                          <a:latin typeface="Arial"/>
                          <a:cs typeface="Arial"/>
                        </a:rPr>
                        <a:t> </a:t>
                      </a:r>
                      <a:r>
                        <a:rPr sz="1300" spc="-35" dirty="0">
                          <a:solidFill>
                            <a:srgbClr val="231F20"/>
                          </a:solidFill>
                          <a:latin typeface="Arial"/>
                          <a:cs typeface="Arial"/>
                        </a:rPr>
                        <a:t>thicker,</a:t>
                      </a:r>
                      <a:r>
                        <a:rPr sz="1300" spc="-130" dirty="0">
                          <a:solidFill>
                            <a:srgbClr val="231F20"/>
                          </a:solidFill>
                          <a:latin typeface="Arial"/>
                          <a:cs typeface="Arial"/>
                        </a:rPr>
                        <a:t> </a:t>
                      </a:r>
                      <a:r>
                        <a:rPr sz="1300" spc="-45" dirty="0">
                          <a:solidFill>
                            <a:srgbClr val="231F20"/>
                          </a:solidFill>
                          <a:latin typeface="Arial"/>
                          <a:cs typeface="Arial"/>
                        </a:rPr>
                        <a:t>yellow-sleeved</a:t>
                      </a:r>
                      <a:r>
                        <a:rPr sz="1300" spc="-130" dirty="0">
                          <a:solidFill>
                            <a:srgbClr val="231F20"/>
                          </a:solidFill>
                          <a:latin typeface="Arial"/>
                          <a:cs typeface="Arial"/>
                        </a:rPr>
                        <a:t> </a:t>
                      </a:r>
                      <a:r>
                        <a:rPr sz="1300" spc="-5" dirty="0">
                          <a:solidFill>
                            <a:srgbClr val="231F20"/>
                          </a:solidFill>
                          <a:latin typeface="Arial"/>
                          <a:cs typeface="Arial"/>
                        </a:rPr>
                        <a:t>if</a:t>
                      </a:r>
                      <a:r>
                        <a:rPr sz="1300" spc="-125" dirty="0">
                          <a:solidFill>
                            <a:srgbClr val="231F20"/>
                          </a:solidFill>
                          <a:latin typeface="Arial"/>
                          <a:cs typeface="Arial"/>
                        </a:rPr>
                        <a:t> </a:t>
                      </a:r>
                      <a:r>
                        <a:rPr sz="1300" spc="-45" dirty="0">
                          <a:solidFill>
                            <a:srgbClr val="231F20"/>
                          </a:solidFill>
                          <a:latin typeface="Arial"/>
                          <a:cs typeface="Arial"/>
                        </a:rPr>
                        <a:t>used</a:t>
                      </a:r>
                      <a:r>
                        <a:rPr sz="1300" spc="-130" dirty="0">
                          <a:solidFill>
                            <a:srgbClr val="231F20"/>
                          </a:solidFill>
                          <a:latin typeface="Arial"/>
                          <a:cs typeface="Arial"/>
                        </a:rPr>
                        <a:t> </a:t>
                      </a:r>
                      <a:r>
                        <a:rPr sz="1300" spc="-25" dirty="0">
                          <a:solidFill>
                            <a:srgbClr val="231F20"/>
                          </a:solidFill>
                          <a:latin typeface="Arial"/>
                          <a:cs typeface="Arial"/>
                        </a:rPr>
                        <a:t>on</a:t>
                      </a:r>
                      <a:r>
                        <a:rPr sz="1300" spc="-130" dirty="0">
                          <a:solidFill>
                            <a:srgbClr val="231F20"/>
                          </a:solidFill>
                          <a:latin typeface="Arial"/>
                          <a:cs typeface="Arial"/>
                        </a:rPr>
                        <a:t> </a:t>
                      </a:r>
                      <a:r>
                        <a:rPr sz="1300" spc="-70" dirty="0">
                          <a:solidFill>
                            <a:srgbClr val="231F20"/>
                          </a:solidFill>
                          <a:latin typeface="Arial"/>
                          <a:cs typeface="Arial"/>
                        </a:rPr>
                        <a:t>gas)</a:t>
                      </a:r>
                      <a:r>
                        <a:rPr sz="1300" spc="-125" dirty="0">
                          <a:solidFill>
                            <a:srgbClr val="231F20"/>
                          </a:solidFill>
                          <a:latin typeface="Arial"/>
                          <a:cs typeface="Arial"/>
                        </a:rPr>
                        <a:t> </a:t>
                      </a:r>
                      <a:r>
                        <a:rPr sz="1300" spc="-25" dirty="0">
                          <a:solidFill>
                            <a:srgbClr val="231F20"/>
                          </a:solidFill>
                          <a:latin typeface="Arial"/>
                          <a:cs typeface="Arial"/>
                        </a:rPr>
                        <a:t>tape</a:t>
                      </a:r>
                      <a:r>
                        <a:rPr sz="1300" spc="-130" dirty="0">
                          <a:solidFill>
                            <a:srgbClr val="231F20"/>
                          </a:solidFill>
                          <a:latin typeface="Arial"/>
                          <a:cs typeface="Arial"/>
                        </a:rPr>
                        <a:t> </a:t>
                      </a:r>
                      <a:r>
                        <a:rPr sz="1300" spc="-5" dirty="0">
                          <a:solidFill>
                            <a:srgbClr val="231F20"/>
                          </a:solidFill>
                          <a:latin typeface="Arial"/>
                          <a:cs typeface="Arial"/>
                        </a:rPr>
                        <a:t>that</a:t>
                      </a:r>
                      <a:r>
                        <a:rPr sz="1300" spc="-130" dirty="0">
                          <a:solidFill>
                            <a:srgbClr val="231F20"/>
                          </a:solidFill>
                          <a:latin typeface="Arial"/>
                          <a:cs typeface="Arial"/>
                        </a:rPr>
                        <a:t> </a:t>
                      </a:r>
                      <a:r>
                        <a:rPr sz="1300" spc="-50" dirty="0">
                          <a:solidFill>
                            <a:srgbClr val="231F20"/>
                          </a:solidFill>
                          <a:latin typeface="Arial"/>
                          <a:cs typeface="Arial"/>
                        </a:rPr>
                        <a:t>can</a:t>
                      </a:r>
                      <a:r>
                        <a:rPr sz="1300" spc="-125" dirty="0">
                          <a:solidFill>
                            <a:srgbClr val="231F20"/>
                          </a:solidFill>
                          <a:latin typeface="Arial"/>
                          <a:cs typeface="Arial"/>
                        </a:rPr>
                        <a:t> </a:t>
                      </a:r>
                      <a:r>
                        <a:rPr sz="1300" spc="-40" dirty="0">
                          <a:solidFill>
                            <a:srgbClr val="231F20"/>
                          </a:solidFill>
                          <a:latin typeface="Arial"/>
                          <a:cs typeface="Arial"/>
                        </a:rPr>
                        <a:t>be </a:t>
                      </a:r>
                      <a:r>
                        <a:rPr sz="1300" spc="-35" dirty="0">
                          <a:solidFill>
                            <a:srgbClr val="231F20"/>
                          </a:solidFill>
                          <a:latin typeface="Arial"/>
                          <a:cs typeface="Arial"/>
                        </a:rPr>
                        <a:t> </a:t>
                      </a:r>
                      <a:r>
                        <a:rPr sz="1300" spc="-45" dirty="0">
                          <a:solidFill>
                            <a:srgbClr val="231F20"/>
                          </a:solidFill>
                          <a:latin typeface="Arial"/>
                          <a:cs typeface="Arial"/>
                        </a:rPr>
                        <a:t>used</a:t>
                      </a:r>
                      <a:r>
                        <a:rPr sz="1300" spc="-125" dirty="0">
                          <a:solidFill>
                            <a:srgbClr val="231F20"/>
                          </a:solidFill>
                          <a:latin typeface="Arial"/>
                          <a:cs typeface="Arial"/>
                        </a:rPr>
                        <a:t> </a:t>
                      </a:r>
                      <a:r>
                        <a:rPr sz="1300" spc="-25" dirty="0">
                          <a:solidFill>
                            <a:srgbClr val="231F20"/>
                          </a:solidFill>
                          <a:latin typeface="Arial"/>
                          <a:cs typeface="Arial"/>
                        </a:rPr>
                        <a:t>on</a:t>
                      </a:r>
                      <a:r>
                        <a:rPr sz="1300" spc="-125" dirty="0">
                          <a:solidFill>
                            <a:srgbClr val="231F20"/>
                          </a:solidFill>
                          <a:latin typeface="Arial"/>
                          <a:cs typeface="Arial"/>
                        </a:rPr>
                        <a:t> </a:t>
                      </a:r>
                      <a:r>
                        <a:rPr sz="1300" spc="-25" dirty="0">
                          <a:solidFill>
                            <a:srgbClr val="231F20"/>
                          </a:solidFill>
                          <a:latin typeface="Arial"/>
                          <a:cs typeface="Arial"/>
                        </a:rPr>
                        <a:t>most</a:t>
                      </a:r>
                      <a:r>
                        <a:rPr sz="1300" spc="-120" dirty="0">
                          <a:solidFill>
                            <a:srgbClr val="231F20"/>
                          </a:solidFill>
                          <a:latin typeface="Arial"/>
                          <a:cs typeface="Arial"/>
                        </a:rPr>
                        <a:t> </a:t>
                      </a:r>
                      <a:r>
                        <a:rPr sz="1300" spc="-30" dirty="0">
                          <a:solidFill>
                            <a:srgbClr val="231F20"/>
                          </a:solidFill>
                          <a:latin typeface="Arial"/>
                          <a:cs typeface="Arial"/>
                        </a:rPr>
                        <a:t>installations,</a:t>
                      </a:r>
                      <a:r>
                        <a:rPr sz="1300" spc="-125" dirty="0">
                          <a:solidFill>
                            <a:srgbClr val="231F20"/>
                          </a:solidFill>
                          <a:latin typeface="Arial"/>
                          <a:cs typeface="Arial"/>
                        </a:rPr>
                        <a:t> </a:t>
                      </a:r>
                      <a:r>
                        <a:rPr sz="1300" spc="-30" dirty="0">
                          <a:solidFill>
                            <a:srgbClr val="231F20"/>
                          </a:solidFill>
                          <a:latin typeface="Arial"/>
                          <a:cs typeface="Arial"/>
                        </a:rPr>
                        <a:t>including</a:t>
                      </a:r>
                      <a:r>
                        <a:rPr sz="1300" spc="-120" dirty="0">
                          <a:solidFill>
                            <a:srgbClr val="231F20"/>
                          </a:solidFill>
                          <a:latin typeface="Arial"/>
                          <a:cs typeface="Arial"/>
                        </a:rPr>
                        <a:t> </a:t>
                      </a:r>
                      <a:r>
                        <a:rPr sz="1300" spc="-5" dirty="0">
                          <a:solidFill>
                            <a:srgbClr val="231F20"/>
                          </a:solidFill>
                          <a:latin typeface="Arial"/>
                          <a:cs typeface="Arial"/>
                        </a:rPr>
                        <a:t>hot</a:t>
                      </a:r>
                      <a:r>
                        <a:rPr sz="1300" spc="-125" dirty="0">
                          <a:solidFill>
                            <a:srgbClr val="231F20"/>
                          </a:solidFill>
                          <a:latin typeface="Arial"/>
                          <a:cs typeface="Arial"/>
                        </a:rPr>
                        <a:t> </a:t>
                      </a:r>
                      <a:r>
                        <a:rPr sz="1300" spc="-40" dirty="0">
                          <a:solidFill>
                            <a:srgbClr val="231F20"/>
                          </a:solidFill>
                          <a:latin typeface="Arial"/>
                          <a:cs typeface="Arial"/>
                        </a:rPr>
                        <a:t>and</a:t>
                      </a:r>
                      <a:r>
                        <a:rPr sz="1300" spc="-125" dirty="0">
                          <a:solidFill>
                            <a:srgbClr val="231F20"/>
                          </a:solidFill>
                          <a:latin typeface="Arial"/>
                          <a:cs typeface="Arial"/>
                        </a:rPr>
                        <a:t> </a:t>
                      </a:r>
                      <a:r>
                        <a:rPr sz="1300" spc="-20" dirty="0">
                          <a:solidFill>
                            <a:srgbClr val="231F20"/>
                          </a:solidFill>
                          <a:latin typeface="Arial"/>
                          <a:cs typeface="Arial"/>
                        </a:rPr>
                        <a:t>cold</a:t>
                      </a:r>
                      <a:r>
                        <a:rPr sz="1300" spc="-120" dirty="0">
                          <a:solidFill>
                            <a:srgbClr val="231F20"/>
                          </a:solidFill>
                          <a:latin typeface="Arial"/>
                          <a:cs typeface="Arial"/>
                        </a:rPr>
                        <a:t> </a:t>
                      </a:r>
                      <a:r>
                        <a:rPr sz="1300" spc="-35" dirty="0">
                          <a:solidFill>
                            <a:srgbClr val="231F20"/>
                          </a:solidFill>
                          <a:latin typeface="Arial"/>
                          <a:cs typeface="Arial"/>
                        </a:rPr>
                        <a:t>water,</a:t>
                      </a:r>
                      <a:r>
                        <a:rPr sz="1300" spc="-125" dirty="0">
                          <a:solidFill>
                            <a:srgbClr val="231F20"/>
                          </a:solidFill>
                          <a:latin typeface="Arial"/>
                          <a:cs typeface="Arial"/>
                        </a:rPr>
                        <a:t> </a:t>
                      </a:r>
                      <a:r>
                        <a:rPr sz="1300" spc="-30" dirty="0">
                          <a:solidFill>
                            <a:srgbClr val="231F20"/>
                          </a:solidFill>
                          <a:latin typeface="Arial"/>
                          <a:cs typeface="Arial"/>
                        </a:rPr>
                        <a:t>central</a:t>
                      </a:r>
                      <a:r>
                        <a:rPr sz="1300" spc="-120" dirty="0">
                          <a:solidFill>
                            <a:srgbClr val="231F20"/>
                          </a:solidFill>
                          <a:latin typeface="Arial"/>
                          <a:cs typeface="Arial"/>
                        </a:rPr>
                        <a:t> </a:t>
                      </a:r>
                      <a:r>
                        <a:rPr sz="1300" spc="-35" dirty="0">
                          <a:solidFill>
                            <a:srgbClr val="231F20"/>
                          </a:solidFill>
                          <a:latin typeface="Arial"/>
                          <a:cs typeface="Arial"/>
                        </a:rPr>
                        <a:t>heating </a:t>
                      </a:r>
                      <a:r>
                        <a:rPr sz="1300" spc="-290" dirty="0">
                          <a:solidFill>
                            <a:srgbClr val="231F20"/>
                          </a:solidFill>
                          <a:latin typeface="Arial"/>
                          <a:cs typeface="Arial"/>
                        </a:rPr>
                        <a:t> </a:t>
                      </a:r>
                      <a:r>
                        <a:rPr sz="1300" spc="-40" dirty="0">
                          <a:solidFill>
                            <a:srgbClr val="231F20"/>
                          </a:solidFill>
                          <a:latin typeface="Arial"/>
                          <a:cs typeface="Arial"/>
                        </a:rPr>
                        <a:t>and</a:t>
                      </a:r>
                      <a:r>
                        <a:rPr sz="1300" spc="-135" dirty="0">
                          <a:solidFill>
                            <a:srgbClr val="231F20"/>
                          </a:solidFill>
                          <a:latin typeface="Arial"/>
                          <a:cs typeface="Arial"/>
                        </a:rPr>
                        <a:t> </a:t>
                      </a:r>
                      <a:r>
                        <a:rPr sz="1300" spc="-65" dirty="0">
                          <a:solidFill>
                            <a:srgbClr val="231F20"/>
                          </a:solidFill>
                          <a:latin typeface="Arial"/>
                          <a:cs typeface="Arial"/>
                        </a:rPr>
                        <a:t>gas</a:t>
                      </a:r>
                      <a:r>
                        <a:rPr sz="1300" spc="-130" dirty="0">
                          <a:solidFill>
                            <a:srgbClr val="231F20"/>
                          </a:solidFill>
                          <a:latin typeface="Arial"/>
                          <a:cs typeface="Arial"/>
                        </a:rPr>
                        <a:t> </a:t>
                      </a:r>
                      <a:r>
                        <a:rPr sz="1300" spc="-30" dirty="0">
                          <a:solidFill>
                            <a:srgbClr val="231F20"/>
                          </a:solidFill>
                          <a:latin typeface="Arial"/>
                          <a:cs typeface="Arial"/>
                        </a:rPr>
                        <a:t>installations.</a:t>
                      </a:r>
                      <a:endParaRPr sz="1300">
                        <a:latin typeface="Arial"/>
                        <a:cs typeface="Arial"/>
                      </a:endParaRPr>
                    </a:p>
                  </a:txBody>
                  <a:tcPr marL="0" marR="0" marT="10610" marB="0">
                    <a:lnL w="6350">
                      <a:solidFill>
                        <a:srgbClr val="009DBA"/>
                      </a:solidFill>
                      <a:prstDash val="solid"/>
                    </a:lnL>
                    <a:lnR w="6350">
                      <a:solidFill>
                        <a:srgbClr val="009DBA"/>
                      </a:solidFill>
                      <a:prstDash val="solid"/>
                    </a:lnR>
                    <a:lnT w="6350">
                      <a:solidFill>
                        <a:srgbClr val="009DBA"/>
                      </a:solidFill>
                      <a:prstDash val="solid"/>
                    </a:lnT>
                    <a:lnB w="6350">
                      <a:solidFill>
                        <a:srgbClr val="009DBA"/>
                      </a:solidFill>
                      <a:prstDash val="solid"/>
                    </a:lnB>
                  </a:tcPr>
                </a:tc>
                <a:extLst>
                  <a:ext uri="{0D108BD9-81ED-4DB2-BD59-A6C34878D82A}">
                    <a16:rowId xmlns:a16="http://schemas.microsoft.com/office/drawing/2014/main" val="10001"/>
                  </a:ext>
                </a:extLst>
              </a:tr>
              <a:tr h="523153">
                <a:tc>
                  <a:txBody>
                    <a:bodyPr/>
                    <a:lstStyle/>
                    <a:p>
                      <a:pPr marL="50165" marR="68580">
                        <a:lnSpc>
                          <a:spcPct val="106100"/>
                        </a:lnSpc>
                        <a:spcBef>
                          <a:spcPts val="70"/>
                        </a:spcBef>
                      </a:pPr>
                      <a:r>
                        <a:rPr sz="1300" b="1" spc="-10" dirty="0">
                          <a:solidFill>
                            <a:srgbClr val="231F20"/>
                          </a:solidFill>
                          <a:latin typeface="Arial"/>
                          <a:cs typeface="Arial"/>
                        </a:rPr>
                        <a:t>PTFE-base</a:t>
                      </a:r>
                      <a:r>
                        <a:rPr sz="1300" b="1" dirty="0">
                          <a:solidFill>
                            <a:srgbClr val="231F20"/>
                          </a:solidFill>
                          <a:latin typeface="Arial"/>
                          <a:cs typeface="Arial"/>
                        </a:rPr>
                        <a:t>d</a:t>
                      </a:r>
                      <a:r>
                        <a:rPr sz="1300" b="1" spc="-90" dirty="0">
                          <a:solidFill>
                            <a:srgbClr val="231F20"/>
                          </a:solidFill>
                          <a:latin typeface="Arial"/>
                          <a:cs typeface="Arial"/>
                        </a:rPr>
                        <a:t> </a:t>
                      </a:r>
                      <a:r>
                        <a:rPr sz="1300" b="1" spc="-10" dirty="0">
                          <a:solidFill>
                            <a:srgbClr val="231F20"/>
                          </a:solidFill>
                          <a:latin typeface="Arial"/>
                          <a:cs typeface="Arial"/>
                        </a:rPr>
                        <a:t>jointin</a:t>
                      </a:r>
                      <a:r>
                        <a:rPr sz="1300" b="1" dirty="0">
                          <a:solidFill>
                            <a:srgbClr val="231F20"/>
                          </a:solidFill>
                          <a:latin typeface="Arial"/>
                          <a:cs typeface="Arial"/>
                        </a:rPr>
                        <a:t>g</a:t>
                      </a:r>
                      <a:r>
                        <a:rPr sz="1300" b="1" spc="-90" dirty="0">
                          <a:solidFill>
                            <a:srgbClr val="231F20"/>
                          </a:solidFill>
                          <a:latin typeface="Arial"/>
                          <a:cs typeface="Arial"/>
                        </a:rPr>
                        <a:t> </a:t>
                      </a:r>
                      <a:r>
                        <a:rPr sz="1300" b="1" spc="-10" dirty="0">
                          <a:solidFill>
                            <a:srgbClr val="231F20"/>
                          </a:solidFill>
                          <a:latin typeface="Arial"/>
                          <a:cs typeface="Arial"/>
                        </a:rPr>
                        <a:t>compounds  (bos</a:t>
                      </a:r>
                      <a:r>
                        <a:rPr sz="1300" b="1" dirty="0">
                          <a:solidFill>
                            <a:srgbClr val="231F20"/>
                          </a:solidFill>
                          <a:latin typeface="Arial"/>
                          <a:cs typeface="Arial"/>
                        </a:rPr>
                        <a:t>s</a:t>
                      </a:r>
                      <a:r>
                        <a:rPr sz="1300" b="1" spc="-90" dirty="0">
                          <a:solidFill>
                            <a:srgbClr val="231F20"/>
                          </a:solidFill>
                          <a:latin typeface="Arial"/>
                          <a:cs typeface="Arial"/>
                        </a:rPr>
                        <a:t> </a:t>
                      </a:r>
                      <a:r>
                        <a:rPr sz="1300" b="1" spc="-10" dirty="0">
                          <a:solidFill>
                            <a:srgbClr val="231F20"/>
                          </a:solidFill>
                          <a:latin typeface="Arial"/>
                          <a:cs typeface="Arial"/>
                        </a:rPr>
                        <a:t>g</a:t>
                      </a:r>
                      <a:r>
                        <a:rPr sz="1300" b="1" spc="-35" dirty="0">
                          <a:solidFill>
                            <a:srgbClr val="231F20"/>
                          </a:solidFill>
                          <a:latin typeface="Arial"/>
                          <a:cs typeface="Arial"/>
                        </a:rPr>
                        <a:t>r</a:t>
                      </a:r>
                      <a:r>
                        <a:rPr sz="1300" b="1" spc="-10" dirty="0">
                          <a:solidFill>
                            <a:srgbClr val="231F20"/>
                          </a:solidFill>
                          <a:latin typeface="Arial"/>
                          <a:cs typeface="Arial"/>
                        </a:rPr>
                        <a:t>een)</a:t>
                      </a:r>
                      <a:endParaRPr sz="1300" dirty="0">
                        <a:latin typeface="Arial"/>
                        <a:cs typeface="Arial"/>
                      </a:endParaRPr>
                    </a:p>
                  </a:txBody>
                  <a:tcPr marL="0" marR="0" marT="10610" marB="0">
                    <a:lnL w="6350">
                      <a:solidFill>
                        <a:srgbClr val="009DBA"/>
                      </a:solidFill>
                      <a:prstDash val="solid"/>
                    </a:lnL>
                    <a:lnR w="6350">
                      <a:solidFill>
                        <a:srgbClr val="009DBA"/>
                      </a:solidFill>
                      <a:prstDash val="solid"/>
                    </a:lnR>
                    <a:lnT w="6350">
                      <a:solidFill>
                        <a:srgbClr val="009DBA"/>
                      </a:solidFill>
                      <a:prstDash val="solid"/>
                    </a:lnT>
                    <a:lnB w="6350">
                      <a:solidFill>
                        <a:srgbClr val="009DBA"/>
                      </a:solidFill>
                      <a:prstDash val="solid"/>
                    </a:lnB>
                    <a:solidFill>
                      <a:srgbClr val="DFF0F3"/>
                    </a:solidFill>
                  </a:tcPr>
                </a:tc>
                <a:tc>
                  <a:txBody>
                    <a:bodyPr/>
                    <a:lstStyle/>
                    <a:p>
                      <a:pPr marL="50165" marR="255904">
                        <a:lnSpc>
                          <a:spcPct val="106100"/>
                        </a:lnSpc>
                        <a:spcBef>
                          <a:spcPts val="75"/>
                        </a:spcBef>
                      </a:pPr>
                      <a:r>
                        <a:rPr sz="1300" spc="-45" dirty="0">
                          <a:solidFill>
                            <a:srgbClr val="231F20"/>
                          </a:solidFill>
                          <a:latin typeface="Arial"/>
                          <a:cs typeface="Arial"/>
                        </a:rPr>
                        <a:t>A</a:t>
                      </a:r>
                      <a:r>
                        <a:rPr sz="1300" spc="-130" dirty="0">
                          <a:solidFill>
                            <a:srgbClr val="231F20"/>
                          </a:solidFill>
                          <a:latin typeface="Arial"/>
                          <a:cs typeface="Arial"/>
                        </a:rPr>
                        <a:t> </a:t>
                      </a:r>
                      <a:r>
                        <a:rPr sz="1300" spc="-30" dirty="0">
                          <a:solidFill>
                            <a:srgbClr val="231F20"/>
                          </a:solidFill>
                          <a:latin typeface="Arial"/>
                          <a:cs typeface="Arial"/>
                        </a:rPr>
                        <a:t>compound</a:t>
                      </a:r>
                      <a:r>
                        <a:rPr sz="1300" spc="-125" dirty="0">
                          <a:solidFill>
                            <a:srgbClr val="231F20"/>
                          </a:solidFill>
                          <a:latin typeface="Arial"/>
                          <a:cs typeface="Arial"/>
                        </a:rPr>
                        <a:t> </a:t>
                      </a:r>
                      <a:r>
                        <a:rPr sz="1300" spc="-40" dirty="0">
                          <a:solidFill>
                            <a:srgbClr val="231F20"/>
                          </a:solidFill>
                          <a:latin typeface="Arial"/>
                          <a:cs typeface="Arial"/>
                        </a:rPr>
                        <a:t>specially</a:t>
                      </a:r>
                      <a:r>
                        <a:rPr sz="1300" spc="-130" dirty="0">
                          <a:solidFill>
                            <a:srgbClr val="231F20"/>
                          </a:solidFill>
                          <a:latin typeface="Arial"/>
                          <a:cs typeface="Arial"/>
                        </a:rPr>
                        <a:t> </a:t>
                      </a:r>
                      <a:r>
                        <a:rPr sz="1300" spc="-45" dirty="0">
                          <a:solidFill>
                            <a:srgbClr val="231F20"/>
                          </a:solidFill>
                          <a:latin typeface="Arial"/>
                          <a:cs typeface="Arial"/>
                        </a:rPr>
                        <a:t>made</a:t>
                      </a:r>
                      <a:r>
                        <a:rPr sz="1300" spc="-125" dirty="0">
                          <a:solidFill>
                            <a:srgbClr val="231F20"/>
                          </a:solidFill>
                          <a:latin typeface="Arial"/>
                          <a:cs typeface="Arial"/>
                        </a:rPr>
                        <a:t> </a:t>
                      </a:r>
                      <a:r>
                        <a:rPr sz="1300" spc="-5" dirty="0">
                          <a:solidFill>
                            <a:srgbClr val="231F20"/>
                          </a:solidFill>
                          <a:latin typeface="Arial"/>
                          <a:cs typeface="Arial"/>
                        </a:rPr>
                        <a:t>for</a:t>
                      </a:r>
                      <a:r>
                        <a:rPr sz="1300" spc="-125" dirty="0">
                          <a:solidFill>
                            <a:srgbClr val="231F20"/>
                          </a:solidFill>
                          <a:latin typeface="Arial"/>
                          <a:cs typeface="Arial"/>
                        </a:rPr>
                        <a:t> </a:t>
                      </a:r>
                      <a:r>
                        <a:rPr sz="1300" spc="-55" dirty="0">
                          <a:solidFill>
                            <a:srgbClr val="231F20"/>
                          </a:solidFill>
                          <a:latin typeface="Arial"/>
                          <a:cs typeface="Arial"/>
                        </a:rPr>
                        <a:t>use</a:t>
                      </a:r>
                      <a:r>
                        <a:rPr sz="1300" spc="-130" dirty="0">
                          <a:solidFill>
                            <a:srgbClr val="231F20"/>
                          </a:solidFill>
                          <a:latin typeface="Arial"/>
                          <a:cs typeface="Arial"/>
                        </a:rPr>
                        <a:t> </a:t>
                      </a:r>
                      <a:r>
                        <a:rPr sz="1300" spc="-25" dirty="0">
                          <a:solidFill>
                            <a:srgbClr val="231F20"/>
                          </a:solidFill>
                          <a:latin typeface="Arial"/>
                          <a:cs typeface="Arial"/>
                        </a:rPr>
                        <a:t>on</a:t>
                      </a:r>
                      <a:r>
                        <a:rPr sz="1300" spc="-125" dirty="0">
                          <a:solidFill>
                            <a:srgbClr val="231F20"/>
                          </a:solidFill>
                          <a:latin typeface="Arial"/>
                          <a:cs typeface="Arial"/>
                        </a:rPr>
                        <a:t> </a:t>
                      </a:r>
                      <a:r>
                        <a:rPr sz="1300" spc="-5" dirty="0">
                          <a:solidFill>
                            <a:srgbClr val="231F20"/>
                          </a:solidFill>
                          <a:latin typeface="Arial"/>
                          <a:cs typeface="Arial"/>
                        </a:rPr>
                        <a:t>hot</a:t>
                      </a:r>
                      <a:r>
                        <a:rPr sz="1300" spc="-130" dirty="0">
                          <a:solidFill>
                            <a:srgbClr val="231F20"/>
                          </a:solidFill>
                          <a:latin typeface="Arial"/>
                          <a:cs typeface="Arial"/>
                        </a:rPr>
                        <a:t> </a:t>
                      </a:r>
                      <a:r>
                        <a:rPr sz="1300" spc="-40" dirty="0">
                          <a:solidFill>
                            <a:srgbClr val="231F20"/>
                          </a:solidFill>
                          <a:latin typeface="Arial"/>
                          <a:cs typeface="Arial"/>
                        </a:rPr>
                        <a:t>and</a:t>
                      </a:r>
                      <a:r>
                        <a:rPr sz="1300" spc="-125" dirty="0">
                          <a:solidFill>
                            <a:srgbClr val="231F20"/>
                          </a:solidFill>
                          <a:latin typeface="Arial"/>
                          <a:cs typeface="Arial"/>
                        </a:rPr>
                        <a:t> </a:t>
                      </a:r>
                      <a:r>
                        <a:rPr sz="1300" spc="-20" dirty="0">
                          <a:solidFill>
                            <a:srgbClr val="231F20"/>
                          </a:solidFill>
                          <a:latin typeface="Arial"/>
                          <a:cs typeface="Arial"/>
                        </a:rPr>
                        <a:t>cold</a:t>
                      </a:r>
                      <a:r>
                        <a:rPr sz="1300" spc="-125" dirty="0">
                          <a:solidFill>
                            <a:srgbClr val="231F20"/>
                          </a:solidFill>
                          <a:latin typeface="Arial"/>
                          <a:cs typeface="Arial"/>
                        </a:rPr>
                        <a:t> </a:t>
                      </a:r>
                      <a:r>
                        <a:rPr sz="1300" spc="-20" dirty="0">
                          <a:solidFill>
                            <a:srgbClr val="231F20"/>
                          </a:solidFill>
                          <a:latin typeface="Arial"/>
                          <a:cs typeface="Arial"/>
                        </a:rPr>
                        <a:t>water</a:t>
                      </a:r>
                      <a:r>
                        <a:rPr sz="1300" spc="-130" dirty="0">
                          <a:solidFill>
                            <a:srgbClr val="231F20"/>
                          </a:solidFill>
                          <a:latin typeface="Arial"/>
                          <a:cs typeface="Arial"/>
                        </a:rPr>
                        <a:t> </a:t>
                      </a:r>
                      <a:r>
                        <a:rPr sz="1300" spc="-40" dirty="0">
                          <a:solidFill>
                            <a:srgbClr val="231F20"/>
                          </a:solidFill>
                          <a:latin typeface="Arial"/>
                          <a:cs typeface="Arial"/>
                        </a:rPr>
                        <a:t>supplies.</a:t>
                      </a:r>
                      <a:r>
                        <a:rPr sz="1300" spc="-125" dirty="0">
                          <a:solidFill>
                            <a:srgbClr val="231F20"/>
                          </a:solidFill>
                          <a:latin typeface="Arial"/>
                          <a:cs typeface="Arial"/>
                        </a:rPr>
                        <a:t> </a:t>
                      </a:r>
                      <a:r>
                        <a:rPr sz="1300" spc="-25" dirty="0">
                          <a:solidFill>
                            <a:srgbClr val="231F20"/>
                          </a:solidFill>
                          <a:latin typeface="Arial"/>
                          <a:cs typeface="Arial"/>
                        </a:rPr>
                        <a:t>Not </a:t>
                      </a:r>
                      <a:r>
                        <a:rPr sz="1300" spc="-290" dirty="0">
                          <a:solidFill>
                            <a:srgbClr val="231F20"/>
                          </a:solidFill>
                          <a:latin typeface="Arial"/>
                          <a:cs typeface="Arial"/>
                        </a:rPr>
                        <a:t> </a:t>
                      </a:r>
                      <a:r>
                        <a:rPr sz="1300" spc="-10" dirty="0">
                          <a:solidFill>
                            <a:srgbClr val="231F20"/>
                          </a:solidFill>
                          <a:latin typeface="Arial"/>
                          <a:cs typeface="Arial"/>
                        </a:rPr>
                        <a:t>suitabl</a:t>
                      </a:r>
                      <a:r>
                        <a:rPr sz="1300" dirty="0">
                          <a:solidFill>
                            <a:srgbClr val="231F20"/>
                          </a:solidFill>
                          <a:latin typeface="Arial"/>
                          <a:cs typeface="Arial"/>
                        </a:rPr>
                        <a:t>e</a:t>
                      </a:r>
                      <a:r>
                        <a:rPr sz="1300" spc="-130" dirty="0">
                          <a:solidFill>
                            <a:srgbClr val="231F20"/>
                          </a:solidFill>
                          <a:latin typeface="Arial"/>
                          <a:cs typeface="Arial"/>
                        </a:rPr>
                        <a:t> </a:t>
                      </a:r>
                      <a:r>
                        <a:rPr sz="1300" spc="-25" dirty="0">
                          <a:solidFill>
                            <a:srgbClr val="231F20"/>
                          </a:solidFill>
                          <a:latin typeface="Arial"/>
                          <a:cs typeface="Arial"/>
                        </a:rPr>
                        <a:t>f</a:t>
                      </a:r>
                      <a:r>
                        <a:rPr sz="1300" spc="-10" dirty="0">
                          <a:solidFill>
                            <a:srgbClr val="231F20"/>
                          </a:solidFill>
                          <a:latin typeface="Arial"/>
                          <a:cs typeface="Arial"/>
                        </a:rPr>
                        <a:t>o</a:t>
                      </a:r>
                      <a:r>
                        <a:rPr sz="1300" dirty="0">
                          <a:solidFill>
                            <a:srgbClr val="231F20"/>
                          </a:solidFill>
                          <a:latin typeface="Arial"/>
                          <a:cs typeface="Arial"/>
                        </a:rPr>
                        <a:t>r</a:t>
                      </a:r>
                      <a:r>
                        <a:rPr sz="1300" spc="-130" dirty="0">
                          <a:solidFill>
                            <a:srgbClr val="231F20"/>
                          </a:solidFill>
                          <a:latin typeface="Arial"/>
                          <a:cs typeface="Arial"/>
                        </a:rPr>
                        <a:t> </a:t>
                      </a:r>
                      <a:r>
                        <a:rPr sz="1300" spc="-10" dirty="0">
                          <a:solidFill>
                            <a:srgbClr val="231F20"/>
                          </a:solidFill>
                          <a:latin typeface="Arial"/>
                          <a:cs typeface="Arial"/>
                        </a:rPr>
                        <a:t>natu</a:t>
                      </a:r>
                      <a:r>
                        <a:rPr sz="1300" spc="-30" dirty="0">
                          <a:solidFill>
                            <a:srgbClr val="231F20"/>
                          </a:solidFill>
                          <a:latin typeface="Arial"/>
                          <a:cs typeface="Arial"/>
                        </a:rPr>
                        <a:t>r</a:t>
                      </a:r>
                      <a:r>
                        <a:rPr sz="1300" spc="-10" dirty="0">
                          <a:solidFill>
                            <a:srgbClr val="231F20"/>
                          </a:solidFill>
                          <a:latin typeface="Arial"/>
                          <a:cs typeface="Arial"/>
                        </a:rPr>
                        <a:t>a</a:t>
                      </a:r>
                      <a:r>
                        <a:rPr sz="1300" dirty="0">
                          <a:solidFill>
                            <a:srgbClr val="231F20"/>
                          </a:solidFill>
                          <a:latin typeface="Arial"/>
                          <a:cs typeface="Arial"/>
                        </a:rPr>
                        <a:t>l</a:t>
                      </a:r>
                      <a:r>
                        <a:rPr sz="1300" spc="-130" dirty="0">
                          <a:solidFill>
                            <a:srgbClr val="231F20"/>
                          </a:solidFill>
                          <a:latin typeface="Arial"/>
                          <a:cs typeface="Arial"/>
                        </a:rPr>
                        <a:t> </a:t>
                      </a:r>
                      <a:r>
                        <a:rPr sz="1300" spc="-10" dirty="0">
                          <a:solidFill>
                            <a:srgbClr val="231F20"/>
                          </a:solidFill>
                          <a:latin typeface="Arial"/>
                          <a:cs typeface="Arial"/>
                        </a:rPr>
                        <a:t>ga</a:t>
                      </a:r>
                      <a:r>
                        <a:rPr sz="1300" dirty="0">
                          <a:solidFill>
                            <a:srgbClr val="231F20"/>
                          </a:solidFill>
                          <a:latin typeface="Arial"/>
                          <a:cs typeface="Arial"/>
                        </a:rPr>
                        <a:t>s</a:t>
                      </a:r>
                      <a:r>
                        <a:rPr sz="1300" spc="-130" dirty="0">
                          <a:solidFill>
                            <a:srgbClr val="231F20"/>
                          </a:solidFill>
                          <a:latin typeface="Arial"/>
                          <a:cs typeface="Arial"/>
                        </a:rPr>
                        <a:t> </a:t>
                      </a:r>
                      <a:r>
                        <a:rPr sz="1300" spc="-10" dirty="0">
                          <a:solidFill>
                            <a:srgbClr val="231F20"/>
                          </a:solidFill>
                          <a:latin typeface="Arial"/>
                          <a:cs typeface="Arial"/>
                        </a:rPr>
                        <a:t>installations.</a:t>
                      </a:r>
                      <a:endParaRPr sz="1300">
                        <a:latin typeface="Arial"/>
                        <a:cs typeface="Arial"/>
                      </a:endParaRPr>
                    </a:p>
                  </a:txBody>
                  <a:tcPr marL="0" marR="0" marT="11368" marB="0">
                    <a:lnL w="6350">
                      <a:solidFill>
                        <a:srgbClr val="009DBA"/>
                      </a:solidFill>
                      <a:prstDash val="solid"/>
                    </a:lnL>
                    <a:lnR w="6350">
                      <a:solidFill>
                        <a:srgbClr val="009DBA"/>
                      </a:solidFill>
                      <a:prstDash val="solid"/>
                    </a:lnR>
                    <a:lnT w="6350">
                      <a:solidFill>
                        <a:srgbClr val="009DBA"/>
                      </a:solidFill>
                      <a:prstDash val="solid"/>
                    </a:lnT>
                    <a:lnB w="6350">
                      <a:solidFill>
                        <a:srgbClr val="009DBA"/>
                      </a:solidFill>
                      <a:prstDash val="solid"/>
                    </a:lnB>
                  </a:tcPr>
                </a:tc>
                <a:extLst>
                  <a:ext uri="{0D108BD9-81ED-4DB2-BD59-A6C34878D82A}">
                    <a16:rowId xmlns:a16="http://schemas.microsoft.com/office/drawing/2014/main" val="10002"/>
                  </a:ext>
                </a:extLst>
              </a:tr>
              <a:tr h="735363">
                <a:tc>
                  <a:txBody>
                    <a:bodyPr/>
                    <a:lstStyle/>
                    <a:p>
                      <a:pPr marL="50165">
                        <a:lnSpc>
                          <a:spcPct val="100000"/>
                        </a:lnSpc>
                        <a:spcBef>
                          <a:spcPts val="155"/>
                        </a:spcBef>
                      </a:pPr>
                      <a:r>
                        <a:rPr sz="1300" b="1" spc="-10" dirty="0">
                          <a:solidFill>
                            <a:srgbClr val="231F20"/>
                          </a:solidFill>
                          <a:latin typeface="Arial"/>
                          <a:cs typeface="Arial"/>
                        </a:rPr>
                        <a:t>Heldit</a:t>
                      </a:r>
                      <a:r>
                        <a:rPr sz="1300" b="1" dirty="0">
                          <a:solidFill>
                            <a:srgbClr val="231F20"/>
                          </a:solidFill>
                          <a:latin typeface="Arial"/>
                          <a:cs typeface="Arial"/>
                        </a:rPr>
                        <a:t>e</a:t>
                      </a:r>
                      <a:r>
                        <a:rPr sz="1300" b="1" spc="-90" dirty="0">
                          <a:solidFill>
                            <a:srgbClr val="231F20"/>
                          </a:solidFill>
                          <a:latin typeface="Arial"/>
                          <a:cs typeface="Arial"/>
                        </a:rPr>
                        <a:t> </a:t>
                      </a:r>
                      <a:r>
                        <a:rPr sz="1300" b="1" spc="-10" dirty="0">
                          <a:solidFill>
                            <a:srgbClr val="231F20"/>
                          </a:solidFill>
                          <a:latin typeface="Arial"/>
                          <a:cs typeface="Arial"/>
                        </a:rPr>
                        <a:t>paste</a:t>
                      </a:r>
                      <a:endParaRPr sz="1300">
                        <a:latin typeface="Arial"/>
                        <a:cs typeface="Arial"/>
                      </a:endParaRPr>
                    </a:p>
                  </a:txBody>
                  <a:tcPr marL="0" marR="0" marT="23494" marB="0">
                    <a:lnL w="6350">
                      <a:solidFill>
                        <a:srgbClr val="009DBA"/>
                      </a:solidFill>
                      <a:prstDash val="solid"/>
                    </a:lnL>
                    <a:lnR w="6350">
                      <a:solidFill>
                        <a:srgbClr val="009DBA"/>
                      </a:solidFill>
                      <a:prstDash val="solid"/>
                    </a:lnR>
                    <a:lnT w="6350">
                      <a:solidFill>
                        <a:srgbClr val="009DBA"/>
                      </a:solidFill>
                      <a:prstDash val="solid"/>
                    </a:lnT>
                    <a:lnB w="6350">
                      <a:solidFill>
                        <a:srgbClr val="009DBA"/>
                      </a:solidFill>
                      <a:prstDash val="solid"/>
                    </a:lnB>
                    <a:solidFill>
                      <a:srgbClr val="DFF0F3"/>
                    </a:solidFill>
                  </a:tcPr>
                </a:tc>
                <a:tc>
                  <a:txBody>
                    <a:bodyPr/>
                    <a:lstStyle/>
                    <a:p>
                      <a:pPr marL="50165" marR="260350" algn="just">
                        <a:lnSpc>
                          <a:spcPct val="106100"/>
                        </a:lnSpc>
                        <a:spcBef>
                          <a:spcPts val="75"/>
                        </a:spcBef>
                      </a:pPr>
                      <a:r>
                        <a:rPr sz="1300" spc="-45" dirty="0">
                          <a:solidFill>
                            <a:srgbClr val="231F20"/>
                          </a:solidFill>
                          <a:latin typeface="Arial"/>
                          <a:cs typeface="Arial"/>
                        </a:rPr>
                        <a:t>A</a:t>
                      </a:r>
                      <a:r>
                        <a:rPr sz="1300" spc="-130" dirty="0">
                          <a:solidFill>
                            <a:srgbClr val="231F20"/>
                          </a:solidFill>
                          <a:latin typeface="Arial"/>
                          <a:cs typeface="Arial"/>
                        </a:rPr>
                        <a:t> </a:t>
                      </a:r>
                      <a:r>
                        <a:rPr sz="1300" spc="-45" dirty="0">
                          <a:solidFill>
                            <a:srgbClr val="231F20"/>
                          </a:solidFill>
                          <a:latin typeface="Arial"/>
                          <a:cs typeface="Arial"/>
                        </a:rPr>
                        <a:t>universal</a:t>
                      </a:r>
                      <a:r>
                        <a:rPr sz="1300" spc="-125" dirty="0">
                          <a:solidFill>
                            <a:srgbClr val="231F20"/>
                          </a:solidFill>
                          <a:latin typeface="Arial"/>
                          <a:cs typeface="Arial"/>
                        </a:rPr>
                        <a:t> </a:t>
                      </a:r>
                      <a:r>
                        <a:rPr sz="1300" spc="-30" dirty="0">
                          <a:solidFill>
                            <a:srgbClr val="231F20"/>
                          </a:solidFill>
                          <a:latin typeface="Arial"/>
                          <a:cs typeface="Arial"/>
                        </a:rPr>
                        <a:t>compound</a:t>
                      </a:r>
                      <a:r>
                        <a:rPr sz="1300" spc="-125" dirty="0">
                          <a:solidFill>
                            <a:srgbClr val="231F20"/>
                          </a:solidFill>
                          <a:latin typeface="Arial"/>
                          <a:cs typeface="Arial"/>
                        </a:rPr>
                        <a:t> </a:t>
                      </a:r>
                      <a:r>
                        <a:rPr sz="1300" spc="-5" dirty="0">
                          <a:solidFill>
                            <a:srgbClr val="231F20"/>
                          </a:solidFill>
                          <a:latin typeface="Arial"/>
                          <a:cs typeface="Arial"/>
                        </a:rPr>
                        <a:t>that</a:t>
                      </a:r>
                      <a:r>
                        <a:rPr sz="1300" spc="-125" dirty="0">
                          <a:solidFill>
                            <a:srgbClr val="231F20"/>
                          </a:solidFill>
                          <a:latin typeface="Arial"/>
                          <a:cs typeface="Arial"/>
                        </a:rPr>
                        <a:t> </a:t>
                      </a:r>
                      <a:r>
                        <a:rPr sz="1300" spc="-50" dirty="0">
                          <a:solidFill>
                            <a:srgbClr val="231F20"/>
                          </a:solidFill>
                          <a:latin typeface="Arial"/>
                          <a:cs typeface="Arial"/>
                        </a:rPr>
                        <a:t>can</a:t>
                      </a:r>
                      <a:r>
                        <a:rPr sz="1300" spc="-125" dirty="0">
                          <a:solidFill>
                            <a:srgbClr val="231F20"/>
                          </a:solidFill>
                          <a:latin typeface="Arial"/>
                          <a:cs typeface="Arial"/>
                        </a:rPr>
                        <a:t> </a:t>
                      </a:r>
                      <a:r>
                        <a:rPr sz="1300" spc="-35" dirty="0">
                          <a:solidFill>
                            <a:srgbClr val="231F20"/>
                          </a:solidFill>
                          <a:latin typeface="Arial"/>
                          <a:cs typeface="Arial"/>
                        </a:rPr>
                        <a:t>be</a:t>
                      </a:r>
                      <a:r>
                        <a:rPr sz="1300" spc="-130" dirty="0">
                          <a:solidFill>
                            <a:srgbClr val="231F20"/>
                          </a:solidFill>
                          <a:latin typeface="Arial"/>
                          <a:cs typeface="Arial"/>
                        </a:rPr>
                        <a:t> </a:t>
                      </a:r>
                      <a:r>
                        <a:rPr sz="1300" spc="-45" dirty="0">
                          <a:solidFill>
                            <a:srgbClr val="231F20"/>
                          </a:solidFill>
                          <a:latin typeface="Arial"/>
                          <a:cs typeface="Arial"/>
                        </a:rPr>
                        <a:t>used</a:t>
                      </a:r>
                      <a:r>
                        <a:rPr sz="1300" spc="-125" dirty="0">
                          <a:solidFill>
                            <a:srgbClr val="231F20"/>
                          </a:solidFill>
                          <a:latin typeface="Arial"/>
                          <a:cs typeface="Arial"/>
                        </a:rPr>
                        <a:t> </a:t>
                      </a:r>
                      <a:r>
                        <a:rPr sz="1300" spc="-25" dirty="0">
                          <a:solidFill>
                            <a:srgbClr val="231F20"/>
                          </a:solidFill>
                          <a:latin typeface="Arial"/>
                          <a:cs typeface="Arial"/>
                        </a:rPr>
                        <a:t>on</a:t>
                      </a:r>
                      <a:r>
                        <a:rPr sz="1300" spc="-125" dirty="0">
                          <a:solidFill>
                            <a:srgbClr val="231F20"/>
                          </a:solidFill>
                          <a:latin typeface="Arial"/>
                          <a:cs typeface="Arial"/>
                        </a:rPr>
                        <a:t> </a:t>
                      </a:r>
                      <a:r>
                        <a:rPr sz="1300" spc="-50" dirty="0">
                          <a:solidFill>
                            <a:srgbClr val="231F20"/>
                          </a:solidFill>
                          <a:latin typeface="Arial"/>
                          <a:cs typeface="Arial"/>
                        </a:rPr>
                        <a:t>many</a:t>
                      </a:r>
                      <a:r>
                        <a:rPr sz="1300" spc="-125" dirty="0">
                          <a:solidFill>
                            <a:srgbClr val="231F20"/>
                          </a:solidFill>
                          <a:latin typeface="Arial"/>
                          <a:cs typeface="Arial"/>
                        </a:rPr>
                        <a:t> </a:t>
                      </a:r>
                      <a:r>
                        <a:rPr sz="1300" spc="-25" dirty="0">
                          <a:solidFill>
                            <a:srgbClr val="231F20"/>
                          </a:solidFill>
                          <a:latin typeface="Arial"/>
                          <a:cs typeface="Arial"/>
                        </a:rPr>
                        <a:t>installation</a:t>
                      </a:r>
                      <a:r>
                        <a:rPr sz="1300" spc="-125" dirty="0">
                          <a:solidFill>
                            <a:srgbClr val="231F20"/>
                          </a:solidFill>
                          <a:latin typeface="Arial"/>
                          <a:cs typeface="Arial"/>
                        </a:rPr>
                        <a:t> </a:t>
                      </a:r>
                      <a:r>
                        <a:rPr sz="1300" spc="-30" dirty="0">
                          <a:solidFill>
                            <a:srgbClr val="231F20"/>
                          </a:solidFill>
                          <a:latin typeface="Arial"/>
                          <a:cs typeface="Arial"/>
                        </a:rPr>
                        <a:t>types</a:t>
                      </a:r>
                      <a:r>
                        <a:rPr sz="1300" spc="-130" dirty="0">
                          <a:solidFill>
                            <a:srgbClr val="231F20"/>
                          </a:solidFill>
                          <a:latin typeface="Arial"/>
                          <a:cs typeface="Arial"/>
                        </a:rPr>
                        <a:t> </a:t>
                      </a:r>
                      <a:r>
                        <a:rPr sz="1300" spc="-50" dirty="0">
                          <a:solidFill>
                            <a:srgbClr val="231F20"/>
                          </a:solidFill>
                          <a:latin typeface="Arial"/>
                          <a:cs typeface="Arial"/>
                        </a:rPr>
                        <a:t>such </a:t>
                      </a:r>
                      <a:r>
                        <a:rPr sz="1300" spc="-290" dirty="0">
                          <a:solidFill>
                            <a:srgbClr val="231F20"/>
                          </a:solidFill>
                          <a:latin typeface="Arial"/>
                          <a:cs typeface="Arial"/>
                        </a:rPr>
                        <a:t> </a:t>
                      </a:r>
                      <a:r>
                        <a:rPr sz="1300" spc="-75" dirty="0">
                          <a:solidFill>
                            <a:srgbClr val="231F20"/>
                          </a:solidFill>
                          <a:latin typeface="Arial"/>
                          <a:cs typeface="Arial"/>
                        </a:rPr>
                        <a:t>as</a:t>
                      </a:r>
                      <a:r>
                        <a:rPr sz="1300" spc="-130" dirty="0">
                          <a:solidFill>
                            <a:srgbClr val="231F20"/>
                          </a:solidFill>
                          <a:latin typeface="Arial"/>
                          <a:cs typeface="Arial"/>
                        </a:rPr>
                        <a:t> </a:t>
                      </a:r>
                      <a:r>
                        <a:rPr sz="1300" spc="-20" dirty="0">
                          <a:solidFill>
                            <a:srgbClr val="231F20"/>
                          </a:solidFill>
                          <a:latin typeface="Arial"/>
                          <a:cs typeface="Arial"/>
                        </a:rPr>
                        <a:t>oil,</a:t>
                      </a:r>
                      <a:r>
                        <a:rPr sz="1300" spc="-130" dirty="0">
                          <a:solidFill>
                            <a:srgbClr val="231F20"/>
                          </a:solidFill>
                          <a:latin typeface="Arial"/>
                          <a:cs typeface="Arial"/>
                        </a:rPr>
                        <a:t> </a:t>
                      </a:r>
                      <a:r>
                        <a:rPr sz="1300" spc="-55" dirty="0">
                          <a:solidFill>
                            <a:srgbClr val="231F20"/>
                          </a:solidFill>
                          <a:latin typeface="Arial"/>
                          <a:cs typeface="Arial"/>
                        </a:rPr>
                        <a:t>gas,</a:t>
                      </a:r>
                      <a:r>
                        <a:rPr sz="1300" spc="-125" dirty="0">
                          <a:solidFill>
                            <a:srgbClr val="231F20"/>
                          </a:solidFill>
                          <a:latin typeface="Arial"/>
                          <a:cs typeface="Arial"/>
                        </a:rPr>
                        <a:t> </a:t>
                      </a:r>
                      <a:r>
                        <a:rPr sz="1300" spc="-5" dirty="0">
                          <a:solidFill>
                            <a:srgbClr val="231F20"/>
                          </a:solidFill>
                          <a:latin typeface="Arial"/>
                          <a:cs typeface="Arial"/>
                        </a:rPr>
                        <a:t>hot</a:t>
                      </a:r>
                      <a:r>
                        <a:rPr sz="1300" spc="-130" dirty="0">
                          <a:solidFill>
                            <a:srgbClr val="231F20"/>
                          </a:solidFill>
                          <a:latin typeface="Arial"/>
                          <a:cs typeface="Arial"/>
                        </a:rPr>
                        <a:t> </a:t>
                      </a:r>
                      <a:r>
                        <a:rPr sz="1300" spc="-40" dirty="0">
                          <a:solidFill>
                            <a:srgbClr val="231F20"/>
                          </a:solidFill>
                          <a:latin typeface="Arial"/>
                          <a:cs typeface="Arial"/>
                        </a:rPr>
                        <a:t>and</a:t>
                      </a:r>
                      <a:r>
                        <a:rPr sz="1300" spc="-130" dirty="0">
                          <a:solidFill>
                            <a:srgbClr val="231F20"/>
                          </a:solidFill>
                          <a:latin typeface="Arial"/>
                          <a:cs typeface="Arial"/>
                        </a:rPr>
                        <a:t> </a:t>
                      </a:r>
                      <a:r>
                        <a:rPr sz="1300" spc="-20" dirty="0">
                          <a:solidFill>
                            <a:srgbClr val="231F20"/>
                          </a:solidFill>
                          <a:latin typeface="Arial"/>
                          <a:cs typeface="Arial"/>
                        </a:rPr>
                        <a:t>cold</a:t>
                      </a:r>
                      <a:r>
                        <a:rPr sz="1300" spc="-125" dirty="0">
                          <a:solidFill>
                            <a:srgbClr val="231F20"/>
                          </a:solidFill>
                          <a:latin typeface="Arial"/>
                          <a:cs typeface="Arial"/>
                        </a:rPr>
                        <a:t> </a:t>
                      </a:r>
                      <a:r>
                        <a:rPr sz="1300" spc="-35" dirty="0">
                          <a:solidFill>
                            <a:srgbClr val="231F20"/>
                          </a:solidFill>
                          <a:latin typeface="Arial"/>
                          <a:cs typeface="Arial"/>
                        </a:rPr>
                        <a:t>water,</a:t>
                      </a:r>
                      <a:r>
                        <a:rPr sz="1300" spc="-130" dirty="0">
                          <a:solidFill>
                            <a:srgbClr val="231F20"/>
                          </a:solidFill>
                          <a:latin typeface="Arial"/>
                          <a:cs typeface="Arial"/>
                        </a:rPr>
                        <a:t> </a:t>
                      </a:r>
                      <a:r>
                        <a:rPr sz="1300" spc="-30" dirty="0">
                          <a:solidFill>
                            <a:srgbClr val="231F20"/>
                          </a:solidFill>
                          <a:latin typeface="Arial"/>
                          <a:cs typeface="Arial"/>
                        </a:rPr>
                        <a:t>central</a:t>
                      </a:r>
                      <a:r>
                        <a:rPr sz="1300" spc="-125" dirty="0">
                          <a:solidFill>
                            <a:srgbClr val="231F20"/>
                          </a:solidFill>
                          <a:latin typeface="Arial"/>
                          <a:cs typeface="Arial"/>
                        </a:rPr>
                        <a:t> </a:t>
                      </a:r>
                      <a:r>
                        <a:rPr sz="1300" spc="-30" dirty="0">
                          <a:solidFill>
                            <a:srgbClr val="231F20"/>
                          </a:solidFill>
                          <a:latin typeface="Arial"/>
                          <a:cs typeface="Arial"/>
                        </a:rPr>
                        <a:t>heating,</a:t>
                      </a:r>
                      <a:r>
                        <a:rPr sz="1300" spc="-130" dirty="0">
                          <a:solidFill>
                            <a:srgbClr val="231F20"/>
                          </a:solidFill>
                          <a:latin typeface="Arial"/>
                          <a:cs typeface="Arial"/>
                        </a:rPr>
                        <a:t> </a:t>
                      </a:r>
                      <a:r>
                        <a:rPr sz="1300" spc="-40" dirty="0">
                          <a:solidFill>
                            <a:srgbClr val="231F20"/>
                          </a:solidFill>
                          <a:latin typeface="Arial"/>
                          <a:cs typeface="Arial"/>
                        </a:rPr>
                        <a:t>compressed</a:t>
                      </a:r>
                      <a:r>
                        <a:rPr sz="1300" spc="-130" dirty="0">
                          <a:solidFill>
                            <a:srgbClr val="231F20"/>
                          </a:solidFill>
                          <a:latin typeface="Arial"/>
                          <a:cs typeface="Arial"/>
                        </a:rPr>
                        <a:t> </a:t>
                      </a:r>
                      <a:r>
                        <a:rPr sz="1300" spc="-25" dirty="0">
                          <a:solidFill>
                            <a:srgbClr val="231F20"/>
                          </a:solidFill>
                          <a:latin typeface="Arial"/>
                          <a:cs typeface="Arial"/>
                        </a:rPr>
                        <a:t>air</a:t>
                      </a:r>
                      <a:r>
                        <a:rPr sz="1300" spc="-125" dirty="0">
                          <a:solidFill>
                            <a:srgbClr val="231F20"/>
                          </a:solidFill>
                          <a:latin typeface="Arial"/>
                          <a:cs typeface="Arial"/>
                        </a:rPr>
                        <a:t> </a:t>
                      </a:r>
                      <a:r>
                        <a:rPr sz="1300" spc="-40" dirty="0">
                          <a:solidFill>
                            <a:srgbClr val="231F20"/>
                          </a:solidFill>
                          <a:latin typeface="Arial"/>
                          <a:cs typeface="Arial"/>
                        </a:rPr>
                        <a:t>lines</a:t>
                      </a:r>
                      <a:r>
                        <a:rPr sz="1300" spc="-130" dirty="0">
                          <a:solidFill>
                            <a:srgbClr val="231F20"/>
                          </a:solidFill>
                          <a:latin typeface="Arial"/>
                          <a:cs typeface="Arial"/>
                        </a:rPr>
                        <a:t> </a:t>
                      </a:r>
                      <a:r>
                        <a:rPr sz="1300" spc="-45" dirty="0">
                          <a:solidFill>
                            <a:srgbClr val="231F20"/>
                          </a:solidFill>
                          <a:latin typeface="Arial"/>
                          <a:cs typeface="Arial"/>
                        </a:rPr>
                        <a:t>and </a:t>
                      </a:r>
                      <a:r>
                        <a:rPr sz="1300" spc="-295" dirty="0">
                          <a:solidFill>
                            <a:srgbClr val="231F20"/>
                          </a:solidFill>
                          <a:latin typeface="Arial"/>
                          <a:cs typeface="Arial"/>
                        </a:rPr>
                        <a:t> </a:t>
                      </a:r>
                      <a:r>
                        <a:rPr sz="1300" spc="-50" dirty="0">
                          <a:solidFill>
                            <a:srgbClr val="231F20"/>
                          </a:solidFill>
                          <a:latin typeface="Arial"/>
                          <a:cs typeface="Arial"/>
                        </a:rPr>
                        <a:t>vacuum</a:t>
                      </a:r>
                      <a:r>
                        <a:rPr sz="1300" spc="-130" dirty="0">
                          <a:solidFill>
                            <a:srgbClr val="231F20"/>
                          </a:solidFill>
                          <a:latin typeface="Arial"/>
                          <a:cs typeface="Arial"/>
                        </a:rPr>
                        <a:t> </a:t>
                      </a:r>
                      <a:r>
                        <a:rPr sz="1300" spc="-40" dirty="0">
                          <a:solidFill>
                            <a:srgbClr val="231F20"/>
                          </a:solidFill>
                          <a:latin typeface="Arial"/>
                          <a:cs typeface="Arial"/>
                        </a:rPr>
                        <a:t>lines.</a:t>
                      </a:r>
                      <a:r>
                        <a:rPr sz="1300" spc="-130" dirty="0">
                          <a:solidFill>
                            <a:srgbClr val="231F20"/>
                          </a:solidFill>
                          <a:latin typeface="Arial"/>
                          <a:cs typeface="Arial"/>
                        </a:rPr>
                        <a:t> </a:t>
                      </a:r>
                      <a:r>
                        <a:rPr sz="1300" dirty="0">
                          <a:solidFill>
                            <a:srgbClr val="231F20"/>
                          </a:solidFill>
                          <a:latin typeface="Arial"/>
                          <a:cs typeface="Arial"/>
                        </a:rPr>
                        <a:t>It</a:t>
                      </a:r>
                      <a:r>
                        <a:rPr sz="1300" spc="-130" dirty="0">
                          <a:solidFill>
                            <a:srgbClr val="231F20"/>
                          </a:solidFill>
                          <a:latin typeface="Arial"/>
                          <a:cs typeface="Arial"/>
                        </a:rPr>
                        <a:t> </a:t>
                      </a:r>
                      <a:r>
                        <a:rPr sz="1300" spc="-45" dirty="0">
                          <a:solidFill>
                            <a:srgbClr val="231F20"/>
                          </a:solidFill>
                          <a:latin typeface="Arial"/>
                          <a:cs typeface="Arial"/>
                        </a:rPr>
                        <a:t>is</a:t>
                      </a:r>
                      <a:r>
                        <a:rPr sz="1300" spc="-125" dirty="0">
                          <a:solidFill>
                            <a:srgbClr val="231F20"/>
                          </a:solidFill>
                          <a:latin typeface="Arial"/>
                          <a:cs typeface="Arial"/>
                        </a:rPr>
                        <a:t> </a:t>
                      </a:r>
                      <a:r>
                        <a:rPr sz="1300" spc="-5" dirty="0">
                          <a:solidFill>
                            <a:srgbClr val="231F20"/>
                          </a:solidFill>
                          <a:latin typeface="Arial"/>
                          <a:cs typeface="Arial"/>
                        </a:rPr>
                        <a:t>not</a:t>
                      </a:r>
                      <a:r>
                        <a:rPr sz="1300" spc="-130" dirty="0">
                          <a:solidFill>
                            <a:srgbClr val="231F20"/>
                          </a:solidFill>
                          <a:latin typeface="Arial"/>
                          <a:cs typeface="Arial"/>
                        </a:rPr>
                        <a:t> </a:t>
                      </a:r>
                      <a:r>
                        <a:rPr sz="1300" spc="-35" dirty="0">
                          <a:solidFill>
                            <a:srgbClr val="231F20"/>
                          </a:solidFill>
                          <a:latin typeface="Arial"/>
                          <a:cs typeface="Arial"/>
                        </a:rPr>
                        <a:t>suitable</a:t>
                      </a:r>
                      <a:r>
                        <a:rPr sz="1300" spc="-130" dirty="0">
                          <a:solidFill>
                            <a:srgbClr val="231F20"/>
                          </a:solidFill>
                          <a:latin typeface="Arial"/>
                          <a:cs typeface="Arial"/>
                        </a:rPr>
                        <a:t> </a:t>
                      </a:r>
                      <a:r>
                        <a:rPr sz="1300" spc="-5" dirty="0">
                          <a:solidFill>
                            <a:srgbClr val="231F20"/>
                          </a:solidFill>
                          <a:latin typeface="Arial"/>
                          <a:cs typeface="Arial"/>
                        </a:rPr>
                        <a:t>for</a:t>
                      </a:r>
                      <a:r>
                        <a:rPr sz="1300" spc="-125" dirty="0">
                          <a:solidFill>
                            <a:srgbClr val="231F20"/>
                          </a:solidFill>
                          <a:latin typeface="Arial"/>
                          <a:cs typeface="Arial"/>
                        </a:rPr>
                        <a:t> </a:t>
                      </a:r>
                      <a:r>
                        <a:rPr sz="1300" spc="-25" dirty="0">
                          <a:solidFill>
                            <a:srgbClr val="231F20"/>
                          </a:solidFill>
                          <a:latin typeface="Arial"/>
                          <a:cs typeface="Arial"/>
                        </a:rPr>
                        <a:t>potable</a:t>
                      </a:r>
                      <a:r>
                        <a:rPr sz="1300" spc="-130" dirty="0">
                          <a:solidFill>
                            <a:srgbClr val="231F20"/>
                          </a:solidFill>
                          <a:latin typeface="Arial"/>
                          <a:cs typeface="Arial"/>
                        </a:rPr>
                        <a:t> </a:t>
                      </a:r>
                      <a:r>
                        <a:rPr sz="1300" spc="-20" dirty="0">
                          <a:solidFill>
                            <a:srgbClr val="231F20"/>
                          </a:solidFill>
                          <a:latin typeface="Arial"/>
                          <a:cs typeface="Arial"/>
                        </a:rPr>
                        <a:t>water</a:t>
                      </a:r>
                      <a:r>
                        <a:rPr sz="1300" spc="-130" dirty="0">
                          <a:solidFill>
                            <a:srgbClr val="231F20"/>
                          </a:solidFill>
                          <a:latin typeface="Arial"/>
                          <a:cs typeface="Arial"/>
                        </a:rPr>
                        <a:t> </a:t>
                      </a:r>
                      <a:r>
                        <a:rPr sz="1300" spc="-40" dirty="0">
                          <a:solidFill>
                            <a:srgbClr val="231F20"/>
                          </a:solidFill>
                          <a:latin typeface="Arial"/>
                          <a:cs typeface="Arial"/>
                        </a:rPr>
                        <a:t>supplies.</a:t>
                      </a:r>
                      <a:endParaRPr sz="1300" dirty="0">
                        <a:latin typeface="Arial"/>
                        <a:cs typeface="Arial"/>
                      </a:endParaRPr>
                    </a:p>
                  </a:txBody>
                  <a:tcPr marL="0" marR="0" marT="11368" marB="0">
                    <a:lnL w="6350">
                      <a:solidFill>
                        <a:srgbClr val="009DBA"/>
                      </a:solidFill>
                      <a:prstDash val="solid"/>
                    </a:lnL>
                    <a:lnR w="6350">
                      <a:solidFill>
                        <a:srgbClr val="009DBA"/>
                      </a:solidFill>
                      <a:prstDash val="solid"/>
                    </a:lnR>
                    <a:lnT w="6350">
                      <a:solidFill>
                        <a:srgbClr val="009DBA"/>
                      </a:solidFill>
                      <a:prstDash val="solid"/>
                    </a:lnT>
                    <a:lnB w="6350">
                      <a:solidFill>
                        <a:srgbClr val="009DBA"/>
                      </a:solidFill>
                      <a:prstDash val="solid"/>
                    </a:lnB>
                  </a:tcPr>
                </a:tc>
                <a:extLst>
                  <a:ext uri="{0D108BD9-81ED-4DB2-BD59-A6C34878D82A}">
                    <a16:rowId xmlns:a16="http://schemas.microsoft.com/office/drawing/2014/main" val="10003"/>
                  </a:ext>
                </a:extLst>
              </a:tr>
              <a:tr h="310776">
                <a:tc>
                  <a:txBody>
                    <a:bodyPr/>
                    <a:lstStyle/>
                    <a:p>
                      <a:pPr marL="50165">
                        <a:lnSpc>
                          <a:spcPct val="100000"/>
                        </a:lnSpc>
                        <a:spcBef>
                          <a:spcPts val="155"/>
                        </a:spcBef>
                      </a:pPr>
                      <a:r>
                        <a:rPr sz="1300" b="1" spc="-10" dirty="0">
                          <a:solidFill>
                            <a:srgbClr val="231F20"/>
                          </a:solidFill>
                          <a:latin typeface="Arial"/>
                          <a:cs typeface="Arial"/>
                        </a:rPr>
                        <a:t>Manganes</a:t>
                      </a:r>
                      <a:r>
                        <a:rPr sz="1300" b="1" dirty="0">
                          <a:solidFill>
                            <a:srgbClr val="231F20"/>
                          </a:solidFill>
                          <a:latin typeface="Arial"/>
                          <a:cs typeface="Arial"/>
                        </a:rPr>
                        <a:t>e</a:t>
                      </a:r>
                      <a:r>
                        <a:rPr sz="1300" b="1" spc="-90" dirty="0">
                          <a:solidFill>
                            <a:srgbClr val="231F20"/>
                          </a:solidFill>
                          <a:latin typeface="Arial"/>
                          <a:cs typeface="Arial"/>
                        </a:rPr>
                        <a:t> </a:t>
                      </a:r>
                      <a:r>
                        <a:rPr sz="1300" b="1" spc="-10" dirty="0">
                          <a:solidFill>
                            <a:srgbClr val="231F20"/>
                          </a:solidFill>
                          <a:latin typeface="Arial"/>
                          <a:cs typeface="Arial"/>
                        </a:rPr>
                        <a:t>paste</a:t>
                      </a:r>
                      <a:endParaRPr sz="1300">
                        <a:latin typeface="Arial"/>
                        <a:cs typeface="Arial"/>
                      </a:endParaRPr>
                    </a:p>
                  </a:txBody>
                  <a:tcPr marL="0" marR="0" marT="23494" marB="0">
                    <a:lnL w="6350">
                      <a:solidFill>
                        <a:srgbClr val="009DBA"/>
                      </a:solidFill>
                      <a:prstDash val="solid"/>
                    </a:lnL>
                    <a:lnR w="6350">
                      <a:solidFill>
                        <a:srgbClr val="009DBA"/>
                      </a:solidFill>
                      <a:prstDash val="solid"/>
                    </a:lnR>
                    <a:lnT w="6350">
                      <a:solidFill>
                        <a:srgbClr val="009DBA"/>
                      </a:solidFill>
                      <a:prstDash val="solid"/>
                    </a:lnT>
                    <a:lnB w="6350">
                      <a:solidFill>
                        <a:srgbClr val="009DBA"/>
                      </a:solidFill>
                      <a:prstDash val="solid"/>
                    </a:lnB>
                    <a:solidFill>
                      <a:srgbClr val="DFF0F3"/>
                    </a:solidFill>
                  </a:tcPr>
                </a:tc>
                <a:tc rowSpan="2">
                  <a:txBody>
                    <a:bodyPr/>
                    <a:lstStyle/>
                    <a:p>
                      <a:pPr marL="50165" marR="200025">
                        <a:lnSpc>
                          <a:spcPct val="106100"/>
                        </a:lnSpc>
                        <a:spcBef>
                          <a:spcPts val="75"/>
                        </a:spcBef>
                      </a:pPr>
                      <a:r>
                        <a:rPr sz="1300" spc="-70" dirty="0">
                          <a:solidFill>
                            <a:srgbClr val="231F20"/>
                          </a:solidFill>
                          <a:latin typeface="Arial"/>
                          <a:cs typeface="Arial"/>
                        </a:rPr>
                        <a:t>These</a:t>
                      </a:r>
                      <a:r>
                        <a:rPr sz="1300" spc="-130" dirty="0">
                          <a:solidFill>
                            <a:srgbClr val="231F20"/>
                          </a:solidFill>
                          <a:latin typeface="Arial"/>
                          <a:cs typeface="Arial"/>
                        </a:rPr>
                        <a:t> </a:t>
                      </a:r>
                      <a:r>
                        <a:rPr sz="1300" spc="-45" dirty="0">
                          <a:solidFill>
                            <a:srgbClr val="231F20"/>
                          </a:solidFill>
                          <a:latin typeface="Arial"/>
                          <a:cs typeface="Arial"/>
                        </a:rPr>
                        <a:t>are</a:t>
                      </a:r>
                      <a:r>
                        <a:rPr sz="1300" spc="-125" dirty="0">
                          <a:solidFill>
                            <a:srgbClr val="231F20"/>
                          </a:solidFill>
                          <a:latin typeface="Arial"/>
                          <a:cs typeface="Arial"/>
                        </a:rPr>
                        <a:t> </a:t>
                      </a:r>
                      <a:r>
                        <a:rPr sz="1300" spc="-35" dirty="0">
                          <a:solidFill>
                            <a:srgbClr val="231F20"/>
                          </a:solidFill>
                          <a:latin typeface="Arial"/>
                          <a:cs typeface="Arial"/>
                        </a:rPr>
                        <a:t>specialist</a:t>
                      </a:r>
                      <a:r>
                        <a:rPr sz="1300" spc="-130" dirty="0">
                          <a:solidFill>
                            <a:srgbClr val="231F20"/>
                          </a:solidFill>
                          <a:latin typeface="Arial"/>
                          <a:cs typeface="Arial"/>
                        </a:rPr>
                        <a:t> </a:t>
                      </a:r>
                      <a:r>
                        <a:rPr sz="1300" spc="-35" dirty="0">
                          <a:solidFill>
                            <a:srgbClr val="231F20"/>
                          </a:solidFill>
                          <a:latin typeface="Arial"/>
                          <a:cs typeface="Arial"/>
                        </a:rPr>
                        <a:t>compounds</a:t>
                      </a:r>
                      <a:r>
                        <a:rPr sz="1300" spc="-125" dirty="0">
                          <a:solidFill>
                            <a:srgbClr val="231F20"/>
                          </a:solidFill>
                          <a:latin typeface="Arial"/>
                          <a:cs typeface="Arial"/>
                        </a:rPr>
                        <a:t> </a:t>
                      </a:r>
                      <a:r>
                        <a:rPr sz="1300" spc="-5" dirty="0">
                          <a:solidFill>
                            <a:srgbClr val="231F20"/>
                          </a:solidFill>
                          <a:latin typeface="Arial"/>
                          <a:cs typeface="Arial"/>
                        </a:rPr>
                        <a:t>for</a:t>
                      </a:r>
                      <a:r>
                        <a:rPr sz="1300" spc="-130" dirty="0">
                          <a:solidFill>
                            <a:srgbClr val="231F20"/>
                          </a:solidFill>
                          <a:latin typeface="Arial"/>
                          <a:cs typeface="Arial"/>
                        </a:rPr>
                        <a:t> </a:t>
                      </a:r>
                      <a:r>
                        <a:rPr sz="1300" spc="-55" dirty="0">
                          <a:solidFill>
                            <a:srgbClr val="231F20"/>
                          </a:solidFill>
                          <a:latin typeface="Arial"/>
                          <a:cs typeface="Arial"/>
                        </a:rPr>
                        <a:t>use</a:t>
                      </a:r>
                      <a:r>
                        <a:rPr sz="1300" spc="-125" dirty="0">
                          <a:solidFill>
                            <a:srgbClr val="231F20"/>
                          </a:solidFill>
                          <a:latin typeface="Arial"/>
                          <a:cs typeface="Arial"/>
                        </a:rPr>
                        <a:t> </a:t>
                      </a:r>
                      <a:r>
                        <a:rPr sz="1300" spc="-5" dirty="0">
                          <a:solidFill>
                            <a:srgbClr val="231F20"/>
                          </a:solidFill>
                          <a:latin typeface="Arial"/>
                          <a:cs typeface="Arial"/>
                        </a:rPr>
                        <a:t>with</a:t>
                      </a:r>
                      <a:r>
                        <a:rPr sz="1300" spc="-130" dirty="0">
                          <a:solidFill>
                            <a:srgbClr val="231F20"/>
                          </a:solidFill>
                          <a:latin typeface="Arial"/>
                          <a:cs typeface="Arial"/>
                        </a:rPr>
                        <a:t> </a:t>
                      </a:r>
                      <a:r>
                        <a:rPr sz="1300" spc="-30" dirty="0">
                          <a:solidFill>
                            <a:srgbClr val="231F20"/>
                          </a:solidFill>
                          <a:latin typeface="Arial"/>
                          <a:cs typeface="Arial"/>
                        </a:rPr>
                        <a:t>high</a:t>
                      </a:r>
                      <a:r>
                        <a:rPr sz="1300" spc="-125" dirty="0">
                          <a:solidFill>
                            <a:srgbClr val="231F20"/>
                          </a:solidFill>
                          <a:latin typeface="Arial"/>
                          <a:cs typeface="Arial"/>
                        </a:rPr>
                        <a:t> </a:t>
                      </a:r>
                      <a:r>
                        <a:rPr sz="1300" spc="-25" dirty="0">
                          <a:solidFill>
                            <a:srgbClr val="231F20"/>
                          </a:solidFill>
                          <a:latin typeface="Arial"/>
                          <a:cs typeface="Arial"/>
                        </a:rPr>
                        <a:t>temperature</a:t>
                      </a:r>
                      <a:r>
                        <a:rPr sz="1300" spc="-130" dirty="0">
                          <a:solidFill>
                            <a:srgbClr val="231F20"/>
                          </a:solidFill>
                          <a:latin typeface="Arial"/>
                          <a:cs typeface="Arial"/>
                        </a:rPr>
                        <a:t> </a:t>
                      </a:r>
                      <a:r>
                        <a:rPr sz="1300" spc="-5" dirty="0">
                          <a:solidFill>
                            <a:srgbClr val="231F20"/>
                          </a:solidFill>
                          <a:latin typeface="Arial"/>
                          <a:cs typeface="Arial"/>
                        </a:rPr>
                        <a:t>hot</a:t>
                      </a:r>
                      <a:r>
                        <a:rPr sz="1300" spc="-125" dirty="0">
                          <a:solidFill>
                            <a:srgbClr val="231F20"/>
                          </a:solidFill>
                          <a:latin typeface="Arial"/>
                          <a:cs typeface="Arial"/>
                        </a:rPr>
                        <a:t> </a:t>
                      </a:r>
                      <a:r>
                        <a:rPr sz="1300" spc="-20" dirty="0">
                          <a:solidFill>
                            <a:srgbClr val="231F20"/>
                          </a:solidFill>
                          <a:latin typeface="Arial"/>
                          <a:cs typeface="Arial"/>
                        </a:rPr>
                        <a:t>water </a:t>
                      </a:r>
                      <a:r>
                        <a:rPr sz="1300" spc="-290" dirty="0">
                          <a:solidFill>
                            <a:srgbClr val="231F20"/>
                          </a:solidFill>
                          <a:latin typeface="Arial"/>
                          <a:cs typeface="Arial"/>
                        </a:rPr>
                        <a:t> </a:t>
                      </a:r>
                      <a:r>
                        <a:rPr sz="1300" spc="-40" dirty="0">
                          <a:solidFill>
                            <a:srgbClr val="231F20"/>
                          </a:solidFill>
                          <a:latin typeface="Arial"/>
                          <a:cs typeface="Arial"/>
                        </a:rPr>
                        <a:t>and</a:t>
                      </a:r>
                      <a:r>
                        <a:rPr sz="1300" spc="-135" dirty="0">
                          <a:solidFill>
                            <a:srgbClr val="231F20"/>
                          </a:solidFill>
                          <a:latin typeface="Arial"/>
                          <a:cs typeface="Arial"/>
                        </a:rPr>
                        <a:t> </a:t>
                      </a:r>
                      <a:r>
                        <a:rPr sz="1300" spc="-40" dirty="0">
                          <a:solidFill>
                            <a:srgbClr val="231F20"/>
                          </a:solidFill>
                          <a:latin typeface="Arial"/>
                          <a:cs typeface="Arial"/>
                        </a:rPr>
                        <a:t>steam</a:t>
                      </a:r>
                      <a:r>
                        <a:rPr sz="1300" spc="-130" dirty="0">
                          <a:solidFill>
                            <a:srgbClr val="231F20"/>
                          </a:solidFill>
                          <a:latin typeface="Arial"/>
                          <a:cs typeface="Arial"/>
                        </a:rPr>
                        <a:t> </a:t>
                      </a:r>
                      <a:r>
                        <a:rPr sz="1300" spc="-30" dirty="0">
                          <a:solidFill>
                            <a:srgbClr val="231F20"/>
                          </a:solidFill>
                          <a:latin typeface="Arial"/>
                          <a:cs typeface="Arial"/>
                        </a:rPr>
                        <a:t>installations.</a:t>
                      </a:r>
                      <a:endParaRPr sz="1300">
                        <a:latin typeface="Arial"/>
                        <a:cs typeface="Arial"/>
                      </a:endParaRPr>
                    </a:p>
                  </a:txBody>
                  <a:tcPr marL="0" marR="0" marT="11368" marB="0">
                    <a:lnL w="6350">
                      <a:solidFill>
                        <a:srgbClr val="009DBA"/>
                      </a:solidFill>
                      <a:prstDash val="solid"/>
                    </a:lnL>
                    <a:lnR w="6350">
                      <a:solidFill>
                        <a:srgbClr val="009DBA"/>
                      </a:solidFill>
                      <a:prstDash val="solid"/>
                    </a:lnR>
                    <a:lnT w="6350">
                      <a:solidFill>
                        <a:srgbClr val="009DBA"/>
                      </a:solidFill>
                      <a:prstDash val="solid"/>
                    </a:lnT>
                    <a:lnB w="6350">
                      <a:solidFill>
                        <a:srgbClr val="009DBA"/>
                      </a:solidFill>
                      <a:prstDash val="solid"/>
                    </a:lnB>
                  </a:tcPr>
                </a:tc>
                <a:extLst>
                  <a:ext uri="{0D108BD9-81ED-4DB2-BD59-A6C34878D82A}">
                    <a16:rowId xmlns:a16="http://schemas.microsoft.com/office/drawing/2014/main" val="10004"/>
                  </a:ext>
                </a:extLst>
              </a:tr>
              <a:tr h="310779">
                <a:tc>
                  <a:txBody>
                    <a:bodyPr/>
                    <a:lstStyle/>
                    <a:p>
                      <a:pPr marL="50165">
                        <a:lnSpc>
                          <a:spcPct val="100000"/>
                        </a:lnSpc>
                        <a:spcBef>
                          <a:spcPts val="155"/>
                        </a:spcBef>
                      </a:pPr>
                      <a:r>
                        <a:rPr sz="1300" b="1" spc="-10" dirty="0">
                          <a:solidFill>
                            <a:srgbClr val="231F20"/>
                          </a:solidFill>
                          <a:latin typeface="Arial"/>
                          <a:cs typeface="Arial"/>
                        </a:rPr>
                        <a:t>G</a:t>
                      </a:r>
                      <a:r>
                        <a:rPr sz="1300" b="1" spc="-35" dirty="0">
                          <a:solidFill>
                            <a:srgbClr val="231F20"/>
                          </a:solidFill>
                          <a:latin typeface="Arial"/>
                          <a:cs typeface="Arial"/>
                        </a:rPr>
                        <a:t>r</a:t>
                      </a:r>
                      <a:r>
                        <a:rPr sz="1300" b="1" spc="-10" dirty="0">
                          <a:solidFill>
                            <a:srgbClr val="231F20"/>
                          </a:solidFill>
                          <a:latin typeface="Arial"/>
                          <a:cs typeface="Arial"/>
                        </a:rPr>
                        <a:t>aphit</a:t>
                      </a:r>
                      <a:r>
                        <a:rPr sz="1300" b="1" dirty="0">
                          <a:solidFill>
                            <a:srgbClr val="231F20"/>
                          </a:solidFill>
                          <a:latin typeface="Arial"/>
                          <a:cs typeface="Arial"/>
                        </a:rPr>
                        <a:t>e</a:t>
                      </a:r>
                      <a:r>
                        <a:rPr sz="1300" b="1" spc="-90" dirty="0">
                          <a:solidFill>
                            <a:srgbClr val="231F20"/>
                          </a:solidFill>
                          <a:latin typeface="Arial"/>
                          <a:cs typeface="Arial"/>
                        </a:rPr>
                        <a:t> </a:t>
                      </a:r>
                      <a:r>
                        <a:rPr sz="1300" b="1" spc="-10" dirty="0">
                          <a:solidFill>
                            <a:srgbClr val="231F20"/>
                          </a:solidFill>
                          <a:latin typeface="Arial"/>
                          <a:cs typeface="Arial"/>
                        </a:rPr>
                        <a:t>paste</a:t>
                      </a:r>
                      <a:endParaRPr sz="1300">
                        <a:latin typeface="Arial"/>
                        <a:cs typeface="Arial"/>
                      </a:endParaRPr>
                    </a:p>
                  </a:txBody>
                  <a:tcPr marL="0" marR="0" marT="23494" marB="0">
                    <a:lnL w="6350">
                      <a:solidFill>
                        <a:srgbClr val="009DBA"/>
                      </a:solidFill>
                      <a:prstDash val="solid"/>
                    </a:lnL>
                    <a:lnR w="6350">
                      <a:solidFill>
                        <a:srgbClr val="009DBA"/>
                      </a:solidFill>
                      <a:prstDash val="solid"/>
                    </a:lnR>
                    <a:lnT w="6350">
                      <a:solidFill>
                        <a:srgbClr val="009DBA"/>
                      </a:solidFill>
                      <a:prstDash val="solid"/>
                    </a:lnT>
                    <a:lnB w="6350">
                      <a:solidFill>
                        <a:srgbClr val="009DBA"/>
                      </a:solidFill>
                      <a:prstDash val="solid"/>
                    </a:lnB>
                    <a:solidFill>
                      <a:srgbClr val="DFF0F3"/>
                    </a:solidFill>
                  </a:tcPr>
                </a:tc>
                <a:tc vMerge="1">
                  <a:txBody>
                    <a:bodyPr/>
                    <a:lstStyle/>
                    <a:p>
                      <a:endParaRPr/>
                    </a:p>
                  </a:txBody>
                  <a:tcPr marL="0" marR="0" marT="9525" marB="0">
                    <a:lnL w="6350">
                      <a:solidFill>
                        <a:srgbClr val="009DBA"/>
                      </a:solidFill>
                      <a:prstDash val="solid"/>
                    </a:lnL>
                    <a:lnR w="6350">
                      <a:solidFill>
                        <a:srgbClr val="009DBA"/>
                      </a:solidFill>
                      <a:prstDash val="solid"/>
                    </a:lnR>
                    <a:lnT w="6350">
                      <a:solidFill>
                        <a:srgbClr val="009DBA"/>
                      </a:solidFill>
                      <a:prstDash val="solid"/>
                    </a:lnT>
                    <a:lnB w="6350">
                      <a:solidFill>
                        <a:srgbClr val="009DBA"/>
                      </a:solidFill>
                      <a:prstDash val="solid"/>
                    </a:lnB>
                  </a:tcPr>
                </a:tc>
                <a:extLst>
                  <a:ext uri="{0D108BD9-81ED-4DB2-BD59-A6C34878D82A}">
                    <a16:rowId xmlns:a16="http://schemas.microsoft.com/office/drawing/2014/main" val="10005"/>
                  </a:ext>
                </a:extLst>
              </a:tr>
              <a:tr h="523153">
                <a:tc>
                  <a:txBody>
                    <a:bodyPr/>
                    <a:lstStyle/>
                    <a:p>
                      <a:pPr marL="50165">
                        <a:lnSpc>
                          <a:spcPct val="100000"/>
                        </a:lnSpc>
                        <a:spcBef>
                          <a:spcPts val="155"/>
                        </a:spcBef>
                      </a:pPr>
                      <a:r>
                        <a:rPr sz="1300" b="1" spc="-10" dirty="0">
                          <a:solidFill>
                            <a:srgbClr val="231F20"/>
                          </a:solidFill>
                          <a:latin typeface="Arial"/>
                          <a:cs typeface="Arial"/>
                        </a:rPr>
                        <a:t>Ga</a:t>
                      </a:r>
                      <a:r>
                        <a:rPr sz="1300" b="1" dirty="0">
                          <a:solidFill>
                            <a:srgbClr val="231F20"/>
                          </a:solidFill>
                          <a:latin typeface="Arial"/>
                          <a:cs typeface="Arial"/>
                        </a:rPr>
                        <a:t>s</a:t>
                      </a:r>
                      <a:r>
                        <a:rPr sz="1300" b="1" spc="-90" dirty="0">
                          <a:solidFill>
                            <a:srgbClr val="231F20"/>
                          </a:solidFill>
                          <a:latin typeface="Arial"/>
                          <a:cs typeface="Arial"/>
                        </a:rPr>
                        <a:t> </a:t>
                      </a:r>
                      <a:r>
                        <a:rPr sz="1300" b="1" spc="-10" dirty="0">
                          <a:solidFill>
                            <a:srgbClr val="231F20"/>
                          </a:solidFill>
                          <a:latin typeface="Arial"/>
                          <a:cs typeface="Arial"/>
                        </a:rPr>
                        <a:t>sea</a:t>
                      </a:r>
                      <a:r>
                        <a:rPr sz="1300" b="1" dirty="0">
                          <a:solidFill>
                            <a:srgbClr val="231F20"/>
                          </a:solidFill>
                          <a:latin typeface="Arial"/>
                          <a:cs typeface="Arial"/>
                        </a:rPr>
                        <a:t>l</a:t>
                      </a:r>
                      <a:r>
                        <a:rPr sz="1300" b="1" spc="-90" dirty="0">
                          <a:solidFill>
                            <a:srgbClr val="231F20"/>
                          </a:solidFill>
                          <a:latin typeface="Arial"/>
                          <a:cs typeface="Arial"/>
                        </a:rPr>
                        <a:t> </a:t>
                      </a:r>
                      <a:r>
                        <a:rPr sz="1300" b="1" spc="-10" dirty="0">
                          <a:solidFill>
                            <a:srgbClr val="231F20"/>
                          </a:solidFill>
                          <a:latin typeface="Arial"/>
                          <a:cs typeface="Arial"/>
                        </a:rPr>
                        <a:t>paste</a:t>
                      </a:r>
                      <a:endParaRPr sz="1300">
                        <a:latin typeface="Arial"/>
                        <a:cs typeface="Arial"/>
                      </a:endParaRPr>
                    </a:p>
                  </a:txBody>
                  <a:tcPr marL="0" marR="0" marT="23494" marB="0">
                    <a:lnL w="6350">
                      <a:solidFill>
                        <a:srgbClr val="009DBA"/>
                      </a:solidFill>
                      <a:prstDash val="solid"/>
                    </a:lnL>
                    <a:lnR w="6350">
                      <a:solidFill>
                        <a:srgbClr val="009DBA"/>
                      </a:solidFill>
                      <a:prstDash val="solid"/>
                    </a:lnR>
                    <a:lnT w="6350">
                      <a:solidFill>
                        <a:srgbClr val="009DBA"/>
                      </a:solidFill>
                      <a:prstDash val="solid"/>
                    </a:lnT>
                    <a:lnB w="6350">
                      <a:solidFill>
                        <a:srgbClr val="009DBA"/>
                      </a:solidFill>
                      <a:prstDash val="solid"/>
                    </a:lnB>
                    <a:solidFill>
                      <a:srgbClr val="DFF0F3"/>
                    </a:solidFill>
                  </a:tcPr>
                </a:tc>
                <a:tc>
                  <a:txBody>
                    <a:bodyPr/>
                    <a:lstStyle/>
                    <a:p>
                      <a:pPr marL="50165" marR="690880">
                        <a:lnSpc>
                          <a:spcPct val="106100"/>
                        </a:lnSpc>
                        <a:spcBef>
                          <a:spcPts val="75"/>
                        </a:spcBef>
                      </a:pPr>
                      <a:r>
                        <a:rPr sz="1300" spc="-45" dirty="0">
                          <a:solidFill>
                            <a:srgbClr val="231F20"/>
                          </a:solidFill>
                          <a:latin typeface="Arial"/>
                          <a:cs typeface="Arial"/>
                        </a:rPr>
                        <a:t>A</a:t>
                      </a:r>
                      <a:r>
                        <a:rPr sz="1300" spc="-130" dirty="0">
                          <a:solidFill>
                            <a:srgbClr val="231F20"/>
                          </a:solidFill>
                          <a:latin typeface="Arial"/>
                          <a:cs typeface="Arial"/>
                        </a:rPr>
                        <a:t> </a:t>
                      </a:r>
                      <a:r>
                        <a:rPr sz="1300" spc="-35" dirty="0">
                          <a:solidFill>
                            <a:srgbClr val="231F20"/>
                          </a:solidFill>
                          <a:latin typeface="Arial"/>
                          <a:cs typeface="Arial"/>
                        </a:rPr>
                        <a:t>specialist</a:t>
                      </a:r>
                      <a:r>
                        <a:rPr sz="1300" spc="-125" dirty="0">
                          <a:solidFill>
                            <a:srgbClr val="231F20"/>
                          </a:solidFill>
                          <a:latin typeface="Arial"/>
                          <a:cs typeface="Arial"/>
                        </a:rPr>
                        <a:t> </a:t>
                      </a:r>
                      <a:r>
                        <a:rPr sz="1300" spc="-30" dirty="0">
                          <a:solidFill>
                            <a:srgbClr val="231F20"/>
                          </a:solidFill>
                          <a:latin typeface="Arial"/>
                          <a:cs typeface="Arial"/>
                        </a:rPr>
                        <a:t>compound</a:t>
                      </a:r>
                      <a:r>
                        <a:rPr sz="1300" spc="-130" dirty="0">
                          <a:solidFill>
                            <a:srgbClr val="231F20"/>
                          </a:solidFill>
                          <a:latin typeface="Arial"/>
                          <a:cs typeface="Arial"/>
                        </a:rPr>
                        <a:t> </a:t>
                      </a:r>
                      <a:r>
                        <a:rPr sz="1300" spc="-5" dirty="0">
                          <a:solidFill>
                            <a:srgbClr val="231F20"/>
                          </a:solidFill>
                          <a:latin typeface="Arial"/>
                          <a:cs typeface="Arial"/>
                        </a:rPr>
                        <a:t>for</a:t>
                      </a:r>
                      <a:r>
                        <a:rPr sz="1300" spc="-125" dirty="0">
                          <a:solidFill>
                            <a:srgbClr val="231F20"/>
                          </a:solidFill>
                          <a:latin typeface="Arial"/>
                          <a:cs typeface="Arial"/>
                        </a:rPr>
                        <a:t> </a:t>
                      </a:r>
                      <a:r>
                        <a:rPr sz="1300" spc="-55" dirty="0">
                          <a:solidFill>
                            <a:srgbClr val="231F20"/>
                          </a:solidFill>
                          <a:latin typeface="Arial"/>
                          <a:cs typeface="Arial"/>
                        </a:rPr>
                        <a:t>use</a:t>
                      </a:r>
                      <a:r>
                        <a:rPr sz="1300" spc="-125" dirty="0">
                          <a:solidFill>
                            <a:srgbClr val="231F20"/>
                          </a:solidFill>
                          <a:latin typeface="Arial"/>
                          <a:cs typeface="Arial"/>
                        </a:rPr>
                        <a:t> </a:t>
                      </a:r>
                      <a:r>
                        <a:rPr sz="1300" spc="-5" dirty="0">
                          <a:solidFill>
                            <a:srgbClr val="231F20"/>
                          </a:solidFill>
                          <a:latin typeface="Arial"/>
                          <a:cs typeface="Arial"/>
                        </a:rPr>
                        <a:t>with</a:t>
                      </a:r>
                      <a:r>
                        <a:rPr sz="1300" spc="-130" dirty="0">
                          <a:solidFill>
                            <a:srgbClr val="231F20"/>
                          </a:solidFill>
                          <a:latin typeface="Arial"/>
                          <a:cs typeface="Arial"/>
                        </a:rPr>
                        <a:t> </a:t>
                      </a:r>
                      <a:r>
                        <a:rPr sz="1300" spc="-30" dirty="0">
                          <a:solidFill>
                            <a:srgbClr val="231F20"/>
                          </a:solidFill>
                          <a:latin typeface="Arial"/>
                          <a:cs typeface="Arial"/>
                        </a:rPr>
                        <a:t>natural</a:t>
                      </a:r>
                      <a:r>
                        <a:rPr sz="1300" spc="-125" dirty="0">
                          <a:solidFill>
                            <a:srgbClr val="231F20"/>
                          </a:solidFill>
                          <a:latin typeface="Arial"/>
                          <a:cs typeface="Arial"/>
                        </a:rPr>
                        <a:t> </a:t>
                      </a:r>
                      <a:r>
                        <a:rPr sz="1300" spc="-40" dirty="0">
                          <a:solidFill>
                            <a:srgbClr val="231F20"/>
                          </a:solidFill>
                          <a:latin typeface="Arial"/>
                          <a:cs typeface="Arial"/>
                        </a:rPr>
                        <a:t>and</a:t>
                      </a:r>
                      <a:r>
                        <a:rPr sz="1300" spc="-125" dirty="0">
                          <a:solidFill>
                            <a:srgbClr val="231F20"/>
                          </a:solidFill>
                          <a:latin typeface="Arial"/>
                          <a:cs typeface="Arial"/>
                        </a:rPr>
                        <a:t> </a:t>
                      </a:r>
                      <a:r>
                        <a:rPr sz="1300" spc="-20" dirty="0">
                          <a:solidFill>
                            <a:srgbClr val="231F20"/>
                          </a:solidFill>
                          <a:latin typeface="Arial"/>
                          <a:cs typeface="Arial"/>
                        </a:rPr>
                        <a:t>liquid</a:t>
                      </a:r>
                      <a:r>
                        <a:rPr sz="1300" spc="-130" dirty="0">
                          <a:solidFill>
                            <a:srgbClr val="231F20"/>
                          </a:solidFill>
                          <a:latin typeface="Arial"/>
                          <a:cs typeface="Arial"/>
                        </a:rPr>
                        <a:t> </a:t>
                      </a:r>
                      <a:r>
                        <a:rPr sz="1300" spc="-25" dirty="0">
                          <a:solidFill>
                            <a:srgbClr val="231F20"/>
                          </a:solidFill>
                          <a:latin typeface="Arial"/>
                          <a:cs typeface="Arial"/>
                        </a:rPr>
                        <a:t>petroleum </a:t>
                      </a:r>
                      <a:r>
                        <a:rPr sz="1300" spc="-290" dirty="0">
                          <a:solidFill>
                            <a:srgbClr val="231F20"/>
                          </a:solidFill>
                          <a:latin typeface="Arial"/>
                          <a:cs typeface="Arial"/>
                        </a:rPr>
                        <a:t> </a:t>
                      </a:r>
                      <a:r>
                        <a:rPr sz="1300" spc="-65" dirty="0">
                          <a:solidFill>
                            <a:srgbClr val="231F20"/>
                          </a:solidFill>
                          <a:latin typeface="Arial"/>
                          <a:cs typeface="Arial"/>
                        </a:rPr>
                        <a:t>gas</a:t>
                      </a:r>
                      <a:r>
                        <a:rPr sz="1300" spc="-135" dirty="0">
                          <a:solidFill>
                            <a:srgbClr val="231F20"/>
                          </a:solidFill>
                          <a:latin typeface="Arial"/>
                          <a:cs typeface="Arial"/>
                        </a:rPr>
                        <a:t> </a:t>
                      </a:r>
                      <a:r>
                        <a:rPr sz="1300" spc="-30" dirty="0">
                          <a:solidFill>
                            <a:srgbClr val="231F20"/>
                          </a:solidFill>
                          <a:latin typeface="Arial"/>
                          <a:cs typeface="Arial"/>
                        </a:rPr>
                        <a:t>installations.</a:t>
                      </a:r>
                      <a:endParaRPr sz="1300" dirty="0">
                        <a:latin typeface="Arial"/>
                        <a:cs typeface="Arial"/>
                      </a:endParaRPr>
                    </a:p>
                  </a:txBody>
                  <a:tcPr marL="0" marR="0" marT="11368" marB="0">
                    <a:lnL w="6350">
                      <a:solidFill>
                        <a:srgbClr val="009DBA"/>
                      </a:solidFill>
                      <a:prstDash val="solid"/>
                    </a:lnL>
                    <a:lnR w="6350">
                      <a:solidFill>
                        <a:srgbClr val="009DBA"/>
                      </a:solidFill>
                      <a:prstDash val="solid"/>
                    </a:lnR>
                    <a:lnT w="6350">
                      <a:solidFill>
                        <a:srgbClr val="009DBA"/>
                      </a:solidFill>
                      <a:prstDash val="solid"/>
                    </a:lnT>
                    <a:lnB w="6350">
                      <a:solidFill>
                        <a:srgbClr val="009DBA"/>
                      </a:solidFill>
                      <a:prstDash val="solid"/>
                    </a:lnB>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7138657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83A3F2-7D9A-064D-A0C5-B795CDBEFAC3}"/>
              </a:ext>
            </a:extLst>
          </p:cNvPr>
          <p:cNvSpPr>
            <a:spLocks noGrp="1"/>
          </p:cNvSpPr>
          <p:nvPr>
            <p:ph type="title"/>
          </p:nvPr>
        </p:nvSpPr>
        <p:spPr/>
        <p:txBody>
          <a:bodyPr/>
          <a:lstStyle/>
          <a:p>
            <a:r>
              <a:rPr lang="en-US" dirty="0"/>
              <a:t>Welded fittings and joints</a:t>
            </a:r>
          </a:p>
        </p:txBody>
      </p:sp>
      <p:sp>
        <p:nvSpPr>
          <p:cNvPr id="3" name="Content Placeholder 2">
            <a:extLst>
              <a:ext uri="{FF2B5EF4-FFF2-40B4-BE49-F238E27FC236}">
                <a16:creationId xmlns:a16="http://schemas.microsoft.com/office/drawing/2014/main" id="{192F58BF-867E-9346-8520-BF596364A160}"/>
              </a:ext>
            </a:extLst>
          </p:cNvPr>
          <p:cNvSpPr>
            <a:spLocks noGrp="1"/>
          </p:cNvSpPr>
          <p:nvPr>
            <p:ph sz="quarter" idx="10"/>
          </p:nvPr>
        </p:nvSpPr>
        <p:spPr>
          <a:xfrm>
            <a:off x="457200" y="1512000"/>
            <a:ext cx="8229600" cy="908888"/>
          </a:xfrm>
        </p:spPr>
        <p:txBody>
          <a:bodyPr/>
          <a:lstStyle/>
          <a:p>
            <a:r>
              <a:rPr lang="en-US" dirty="0"/>
              <a:t>In some cases, the welding of LCS pipe may be necessary – particularly in boiler room installations where multiple connections to headers are required. </a:t>
            </a:r>
          </a:p>
        </p:txBody>
      </p:sp>
      <p:sp>
        <p:nvSpPr>
          <p:cNvPr id="6" name="TextBox 5">
            <a:extLst>
              <a:ext uri="{FF2B5EF4-FFF2-40B4-BE49-F238E27FC236}">
                <a16:creationId xmlns:a16="http://schemas.microsoft.com/office/drawing/2014/main" id="{71A8DB38-042D-2B4F-B112-F8351ADDC21B}"/>
              </a:ext>
            </a:extLst>
          </p:cNvPr>
          <p:cNvSpPr txBox="1"/>
          <p:nvPr/>
        </p:nvSpPr>
        <p:spPr>
          <a:xfrm>
            <a:off x="315716" y="5158632"/>
            <a:ext cx="4176464" cy="584775"/>
          </a:xfrm>
          <a:prstGeom prst="rect">
            <a:avLst/>
          </a:prstGeom>
          <a:noFill/>
          <a:ln>
            <a:noFill/>
          </a:ln>
        </p:spPr>
        <p:txBody>
          <a:bodyPr wrap="square" rtlCol="0">
            <a:spAutoFit/>
          </a:bodyPr>
          <a:lstStyle/>
          <a:p>
            <a:r>
              <a:rPr lang="en-US" sz="1600" dirty="0"/>
              <a:t>Small boiler room with welded LCS branches from low loss header / manifold.</a:t>
            </a:r>
          </a:p>
        </p:txBody>
      </p:sp>
      <p:sp>
        <p:nvSpPr>
          <p:cNvPr id="7" name="TextBox 6">
            <a:extLst>
              <a:ext uri="{FF2B5EF4-FFF2-40B4-BE49-F238E27FC236}">
                <a16:creationId xmlns:a16="http://schemas.microsoft.com/office/drawing/2014/main" id="{BCBED297-3B8B-4545-AEF5-24E9FE15DED1}"/>
              </a:ext>
            </a:extLst>
          </p:cNvPr>
          <p:cNvSpPr txBox="1"/>
          <p:nvPr/>
        </p:nvSpPr>
        <p:spPr>
          <a:xfrm>
            <a:off x="4651821" y="2276872"/>
            <a:ext cx="4104456" cy="3785652"/>
          </a:xfrm>
          <a:prstGeom prst="rect">
            <a:avLst/>
          </a:prstGeom>
          <a:noFill/>
          <a:ln>
            <a:noFill/>
          </a:ln>
        </p:spPr>
        <p:txBody>
          <a:bodyPr wrap="square" rtlCol="0">
            <a:spAutoFit/>
          </a:bodyPr>
          <a:lstStyle/>
          <a:p>
            <a:r>
              <a:rPr lang="en-US" dirty="0"/>
              <a:t>Weldable fittings are available in the same size as screwed fittings.</a:t>
            </a:r>
          </a:p>
          <a:p>
            <a:endParaRPr lang="en-US" dirty="0"/>
          </a:p>
          <a:p>
            <a:r>
              <a:rPr lang="en-US" dirty="0"/>
              <a:t>Welding processes for the installation of LCS pipe in BSE applications includes:</a:t>
            </a:r>
          </a:p>
          <a:p>
            <a:endParaRPr lang="en-US" dirty="0"/>
          </a:p>
          <a:p>
            <a:pPr marL="342900" indent="-342900">
              <a:buClr>
                <a:srgbClr val="0077E3"/>
              </a:buClr>
              <a:buFont typeface="Arial" panose="020B0604020202020204" pitchFamily="34" charset="0"/>
              <a:buChar char="•"/>
            </a:pPr>
            <a:r>
              <a:rPr lang="en-US" dirty="0"/>
              <a:t>Manual Metal Arc (MMA)</a:t>
            </a:r>
          </a:p>
          <a:p>
            <a:pPr marL="342900" indent="-342900">
              <a:buClr>
                <a:srgbClr val="0077E3"/>
              </a:buClr>
              <a:buFont typeface="Arial" panose="020B0604020202020204" pitchFamily="34" charset="0"/>
              <a:buChar char="•"/>
            </a:pPr>
            <a:endParaRPr lang="en-US" dirty="0"/>
          </a:p>
          <a:p>
            <a:pPr marL="342900" indent="-342900">
              <a:buClr>
                <a:srgbClr val="0077E3"/>
              </a:buClr>
              <a:buFont typeface="Arial" panose="020B0604020202020204" pitchFamily="34" charset="0"/>
              <a:buChar char="•"/>
            </a:pPr>
            <a:r>
              <a:rPr lang="en-US" dirty="0"/>
              <a:t>Tungsten Inert Gas (TIG)  </a:t>
            </a:r>
          </a:p>
          <a:p>
            <a:pPr marL="342900" indent="-342900">
              <a:buClr>
                <a:srgbClr val="0077E3"/>
              </a:buClr>
              <a:buFont typeface="Arial" panose="020B0604020202020204" pitchFamily="34" charset="0"/>
              <a:buChar char="•"/>
            </a:pPr>
            <a:endParaRPr lang="en-US" dirty="0"/>
          </a:p>
          <a:p>
            <a:pPr marL="342900" indent="-342900">
              <a:buClr>
                <a:srgbClr val="0077E3"/>
              </a:buClr>
              <a:buFont typeface="Arial" panose="020B0604020202020204" pitchFamily="34" charset="0"/>
              <a:buChar char="•"/>
            </a:pPr>
            <a:r>
              <a:rPr lang="en-US" dirty="0"/>
              <a:t>Oxy-Acetylene welding</a:t>
            </a:r>
          </a:p>
        </p:txBody>
      </p:sp>
      <p:pic>
        <p:nvPicPr>
          <p:cNvPr id="9" name="Picture 8" descr="A picture containing indoor, floor&#10;&#10;Description automatically generated">
            <a:extLst>
              <a:ext uri="{FF2B5EF4-FFF2-40B4-BE49-F238E27FC236}">
                <a16:creationId xmlns:a16="http://schemas.microsoft.com/office/drawing/2014/main" id="{273707E6-2CC1-4BAC-A3C0-1FEEADAAC8B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2998" y="2543255"/>
            <a:ext cx="3737645" cy="2493010"/>
          </a:xfrm>
          <a:prstGeom prst="rect">
            <a:avLst/>
          </a:prstGeom>
        </p:spPr>
      </p:pic>
    </p:spTree>
    <p:extLst>
      <p:ext uri="{BB962C8B-B14F-4D97-AF65-F5344CB8AC3E}">
        <p14:creationId xmlns:p14="http://schemas.microsoft.com/office/powerpoint/2010/main" val="212756159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9617</TotalTime>
  <Words>892</Words>
  <Application>Microsoft Office PowerPoint</Application>
  <PresentationFormat>On-screen Show (4:3)</PresentationFormat>
  <Paragraphs>122</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Lucida Grande</vt:lpstr>
      <vt:lpstr>Times New Roman</vt:lpstr>
      <vt:lpstr>Default Design</vt:lpstr>
      <vt:lpstr>PowerPoint 4: LCS pipework and jointing</vt:lpstr>
      <vt:lpstr>This session:</vt:lpstr>
      <vt:lpstr>Low carbon steel pipe</vt:lpstr>
      <vt:lpstr>Low carbon steel pipe</vt:lpstr>
      <vt:lpstr>Low carbon steel pipe</vt:lpstr>
      <vt:lpstr>Threaded joints</vt:lpstr>
      <vt:lpstr>Threaded joints</vt:lpstr>
      <vt:lpstr>Jointing compounds</vt:lpstr>
      <vt:lpstr>Welded fittings and joints</vt:lpstr>
      <vt:lpstr>Welded fittings and joints</vt:lpstr>
      <vt:lpstr>Jointing by flanges</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Claire Brooks</cp:lastModifiedBy>
  <cp:revision>189</cp:revision>
  <dcterms:created xsi:type="dcterms:W3CDTF">2013-05-28T00:38:54Z</dcterms:created>
  <dcterms:modified xsi:type="dcterms:W3CDTF">2023-10-31T15:10:15Z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