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3"/>
  </p:notesMasterIdLst>
  <p:handoutMasterIdLst>
    <p:handoutMasterId r:id="rId14"/>
  </p:handoutMasterIdLst>
  <p:sldIdLst>
    <p:sldId id="360" r:id="rId5"/>
    <p:sldId id="354" r:id="rId6"/>
    <p:sldId id="355" r:id="rId7"/>
    <p:sldId id="356" r:id="rId8"/>
    <p:sldId id="357" r:id="rId9"/>
    <p:sldId id="358" r:id="rId10"/>
    <p:sldId id="359" r:id="rId11"/>
    <p:sldId id="267" r:id="rId12"/>
  </p:sldIdLst>
  <p:sldSz cx="9144000" cy="6858000" type="screen4x3"/>
  <p:notesSz cx="6858000" cy="9144000"/>
  <p:custDataLst>
    <p:tags r:id="rId1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44"/>
    <p:restoredTop sz="93172" autoAdjust="0"/>
  </p:normalViewPr>
  <p:slideViewPr>
    <p:cSldViewPr showGuides="1">
      <p:cViewPr varScale="1">
        <p:scale>
          <a:sx n="53" d="100"/>
          <a:sy n="53" d="100"/>
        </p:scale>
        <p:origin x="1002" y="6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3/5/2021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5" name="Rectangle 15">
            <a:extLst>
              <a:ext uri="{FF2B5EF4-FFF2-40B4-BE49-F238E27FC236}">
                <a16:creationId xmlns:a16="http://schemas.microsoft.com/office/drawing/2014/main" id="{C671C4F8-5336-4818-B91A-D61510FC9D82}"/>
              </a:ext>
            </a:extLst>
          </p:cNvPr>
          <p:cNvSpPr txBox="1">
            <a:spLocks noChangeArrowheads="1"/>
          </p:cNvSpPr>
          <p:nvPr/>
        </p:nvSpPr>
        <p:spPr bwMode="auto">
          <a:xfrm>
            <a:off x="457200" y="2944800"/>
            <a:ext cx="8153400" cy="2514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pPr eaLnBrk="1" hangingPunct="1"/>
            <a:r>
              <a:rPr lang="en-GB" kern="0" dirty="0">
                <a:ea typeface="ＭＳ Ｐゴシック" pitchFamily="-105" charset="-128"/>
                <a:cs typeface="ＭＳ Ｐゴシック" pitchFamily="-105" charset="-128"/>
              </a:rPr>
              <a:t>PowerPoint </a:t>
            </a:r>
            <a:r>
              <a:rPr lang="en-US" kern="0" dirty="0">
                <a:ea typeface="ＭＳ Ｐゴシック" pitchFamily="-105" charset="-128"/>
                <a:cs typeface="ＭＳ Ｐゴシック" pitchFamily="-105" charset="-128"/>
              </a:rPr>
              <a:t>9: Common fixing and securing methods for cable and containment</a:t>
            </a:r>
            <a:endParaRPr lang="en-GB" kern="0" dirty="0">
              <a:ea typeface="ＭＳ Ｐゴシック" pitchFamily="-105" charset="-128"/>
              <a:cs typeface="ＭＳ Ｐゴシック" pitchFamily="-105" charset="-128"/>
            </a:endParaRPr>
          </a:p>
        </p:txBody>
      </p:sp>
      <p:sp>
        <p:nvSpPr>
          <p:cNvPr id="6" name="TextBox 9">
            <a:extLst>
              <a:ext uri="{FF2B5EF4-FFF2-40B4-BE49-F238E27FC236}">
                <a16:creationId xmlns:a16="http://schemas.microsoft.com/office/drawing/2014/main" id="{EA14CB35-ABFE-42FE-9E34-EBE79DE6950F}"/>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114: Electrotechnical systems and equipment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02196"/>
            <a:ext cx="8219256" cy="382588"/>
          </a:xfrm>
        </p:spPr>
        <p:txBody>
          <a:bodyPr/>
          <a:lstStyle/>
          <a:p>
            <a:r>
              <a:rPr lang="en-GB" dirty="0"/>
              <a:t>Common fixing and securing methods</a:t>
            </a:r>
          </a:p>
        </p:txBody>
      </p:sp>
      <p:sp>
        <p:nvSpPr>
          <p:cNvPr id="3" name="Content Placeholder 2"/>
          <p:cNvSpPr>
            <a:spLocks noGrp="1"/>
          </p:cNvSpPr>
          <p:nvPr>
            <p:ph sz="quarter" idx="10"/>
          </p:nvPr>
        </p:nvSpPr>
        <p:spPr>
          <a:xfrm>
            <a:off x="467544" y="1844824"/>
            <a:ext cx="8229600" cy="4248000"/>
          </a:xfrm>
        </p:spPr>
        <p:txBody>
          <a:bodyPr/>
          <a:lstStyle/>
          <a:p>
            <a:r>
              <a:rPr lang="en-GB" dirty="0"/>
              <a:t>Different types of  fixing and securing methods can be used, depending on the surface. Examples include: </a:t>
            </a:r>
          </a:p>
          <a:p>
            <a:pPr marL="342900" indent="-342900">
              <a:buClr>
                <a:srgbClr val="0077E3"/>
              </a:buClr>
              <a:buFont typeface="Arial" panose="020B0604020202020204" pitchFamily="34" charset="0"/>
              <a:buChar char="•"/>
            </a:pPr>
            <a:r>
              <a:rPr lang="en-GB" b="1" dirty="0"/>
              <a:t>Plasterboard: </a:t>
            </a:r>
            <a:r>
              <a:rPr lang="en-GB" dirty="0"/>
              <a:t>spring toggles, wall anchors, self drilling plasterboard fixings</a:t>
            </a:r>
          </a:p>
          <a:p>
            <a:pPr marL="342900" indent="-342900">
              <a:buClr>
                <a:srgbClr val="0077E3"/>
              </a:buClr>
              <a:buFont typeface="Arial" panose="020B0604020202020204" pitchFamily="34" charset="0"/>
              <a:buChar char="•"/>
            </a:pPr>
            <a:r>
              <a:rPr lang="en-GB" b="1" dirty="0"/>
              <a:t>Brick or masonry: </a:t>
            </a:r>
            <a:r>
              <a:rPr lang="en-GB" dirty="0"/>
              <a:t>screw and wall plug, </a:t>
            </a:r>
            <a:r>
              <a:rPr lang="en-GB" dirty="0" err="1"/>
              <a:t>rawlbolt</a:t>
            </a:r>
            <a:endParaRPr lang="en-GB" dirty="0"/>
          </a:p>
          <a:p>
            <a:pPr marL="342900" indent="-342900">
              <a:buClr>
                <a:srgbClr val="0077E3"/>
              </a:buClr>
              <a:buFont typeface="Arial" panose="020B0604020202020204" pitchFamily="34" charset="0"/>
              <a:buChar char="•"/>
            </a:pPr>
            <a:r>
              <a:rPr lang="en-GB" b="1" dirty="0"/>
              <a:t>Wood: </a:t>
            </a:r>
            <a:r>
              <a:rPr lang="en-GB" dirty="0"/>
              <a:t>woodscrews</a:t>
            </a:r>
          </a:p>
          <a:p>
            <a:pPr marL="342900" indent="-342900">
              <a:buClr>
                <a:srgbClr val="0077E3"/>
              </a:buClr>
              <a:buFont typeface="Arial" panose="020B0604020202020204" pitchFamily="34" charset="0"/>
              <a:buChar char="•"/>
            </a:pPr>
            <a:r>
              <a:rPr lang="en-GB" b="1" dirty="0"/>
              <a:t>Metal: </a:t>
            </a:r>
            <a:r>
              <a:rPr lang="en-GB" dirty="0"/>
              <a:t>nut and bolt</a:t>
            </a:r>
          </a:p>
          <a:p>
            <a:endParaRPr lang="en-GB"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Spring toggles</a:t>
            </a:r>
          </a:p>
        </p:txBody>
      </p:sp>
      <p:sp>
        <p:nvSpPr>
          <p:cNvPr id="3" name="Content Placeholder 2"/>
          <p:cNvSpPr>
            <a:spLocks noGrp="1"/>
          </p:cNvSpPr>
          <p:nvPr>
            <p:ph sz="quarter" idx="10"/>
          </p:nvPr>
        </p:nvSpPr>
        <p:spPr>
          <a:xfrm>
            <a:off x="457200" y="1512000"/>
            <a:ext cx="5843558" cy="4248000"/>
          </a:xfrm>
        </p:spPr>
        <p:txBody>
          <a:bodyPr/>
          <a:lstStyle/>
          <a:p>
            <a:pPr marL="342900" indent="-342900">
              <a:buClr>
                <a:srgbClr val="0077E3"/>
              </a:buClr>
              <a:buFont typeface="Arial" panose="020B0604020202020204" pitchFamily="34" charset="0"/>
              <a:buChar char="•"/>
            </a:pPr>
            <a:r>
              <a:rPr lang="en-GB" dirty="0"/>
              <a:t>Long screw of the toggle fixing allows use in boards of various thicknesses and with thick attachements, offering maximum flexibility.</a:t>
            </a:r>
          </a:p>
          <a:p>
            <a:pPr marL="342900" indent="-342900">
              <a:buClr>
                <a:srgbClr val="0077E3"/>
              </a:buClr>
              <a:buFont typeface="Arial" panose="020B0604020202020204" pitchFamily="34" charset="0"/>
              <a:buChar char="•"/>
            </a:pPr>
            <a:r>
              <a:rPr lang="en-GB" dirty="0"/>
              <a:t>Allows easy installation for fastenings behind thick panels in very flat cavities.</a:t>
            </a:r>
          </a:p>
          <a:p>
            <a:pPr marL="342900" indent="-342900">
              <a:buClr>
                <a:srgbClr val="0077E3"/>
              </a:buClr>
              <a:buFont typeface="Arial" panose="020B0604020202020204" pitchFamily="34" charset="0"/>
              <a:buChar char="•"/>
            </a:pPr>
            <a:r>
              <a:rPr lang="en-GB" dirty="0"/>
              <a:t>Self-acting anchor with easy installation.</a:t>
            </a:r>
          </a:p>
          <a:p>
            <a:pPr marL="342900" indent="-342900">
              <a:buClr>
                <a:srgbClr val="0077E3"/>
              </a:buClr>
              <a:buFont typeface="Arial" panose="020B0604020202020204" pitchFamily="34" charset="0"/>
              <a:buChar char="•"/>
            </a:pPr>
            <a:r>
              <a:rPr lang="en-GB" dirty="0"/>
              <a:t>Wide transition beams ensure a good load distribution allowing high load-bearing capacity.</a:t>
            </a:r>
          </a:p>
        </p:txBody>
      </p:sp>
      <p:pic>
        <p:nvPicPr>
          <p:cNvPr id="1026" name="Picture 2" descr="G:\SPO450_product_photo_raster_WebRes.png"/>
          <p:cNvPicPr>
            <a:picLocks noChangeAspect="1" noChangeArrowheads="1"/>
          </p:cNvPicPr>
          <p:nvPr/>
        </p:nvPicPr>
        <p:blipFill>
          <a:blip r:embed="rId2"/>
          <a:srcRect/>
          <a:stretch>
            <a:fillRect/>
          </a:stretch>
        </p:blipFill>
        <p:spPr bwMode="auto">
          <a:xfrm>
            <a:off x="6731674" y="4121808"/>
            <a:ext cx="1955126" cy="172819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Wall anchors</a:t>
            </a:r>
          </a:p>
        </p:txBody>
      </p:sp>
      <p:pic>
        <p:nvPicPr>
          <p:cNvPr id="2050" name="Picture 2" descr="G:\ae235.jpg"/>
          <p:cNvPicPr>
            <a:picLocks noGrp="1" noChangeAspect="1" noChangeArrowheads="1"/>
          </p:cNvPicPr>
          <p:nvPr>
            <p:ph sz="quarter" idx="10"/>
          </p:nvPr>
        </p:nvPicPr>
        <p:blipFill>
          <a:blip r:embed="rId2"/>
          <a:srcRect/>
          <a:stretch>
            <a:fillRect/>
          </a:stretch>
        </p:blipFill>
        <p:spPr bwMode="auto">
          <a:xfrm>
            <a:off x="6168544" y="3429000"/>
            <a:ext cx="2023492" cy="2023492"/>
          </a:xfrm>
          <a:prstGeom prst="rect">
            <a:avLst/>
          </a:prstGeom>
          <a:noFill/>
        </p:spPr>
      </p:pic>
      <p:pic>
        <p:nvPicPr>
          <p:cNvPr id="2052" name="Picture 4" descr="Screw-it Self Drilling Drywall/Hollow-Wall Anchor Kit with Screws, 100  Pieces All Together, Kit Includes 2 Different Sizes, Large and Small Anchors  (Zinc): Amazon.co.uk: DIY &amp; Tools"/>
          <p:cNvPicPr>
            <a:picLocks noChangeAspect="1" noChangeArrowheads="1"/>
          </p:cNvPicPr>
          <p:nvPr/>
        </p:nvPicPr>
        <p:blipFill>
          <a:blip r:embed="rId3"/>
          <a:srcRect/>
          <a:stretch>
            <a:fillRect/>
          </a:stretch>
        </p:blipFill>
        <p:spPr bwMode="auto">
          <a:xfrm>
            <a:off x="6012160" y="1508895"/>
            <a:ext cx="2336260" cy="1682107"/>
          </a:xfrm>
          <a:prstGeom prst="rect">
            <a:avLst/>
          </a:prstGeom>
          <a:noFill/>
        </p:spPr>
      </p:pic>
      <p:sp>
        <p:nvSpPr>
          <p:cNvPr id="6" name="Rectangle 5"/>
          <p:cNvSpPr/>
          <p:nvPr/>
        </p:nvSpPr>
        <p:spPr>
          <a:xfrm>
            <a:off x="395536" y="1508895"/>
            <a:ext cx="4320480" cy="2862322"/>
          </a:xfrm>
          <a:prstGeom prst="rect">
            <a:avLst/>
          </a:prstGeom>
        </p:spPr>
        <p:txBody>
          <a:bodyPr wrap="square">
            <a:spAutoFit/>
          </a:bodyPr>
          <a:lstStyle/>
          <a:p>
            <a:r>
              <a:rPr lang="en-GB" dirty="0">
                <a:latin typeface="+mj-lt"/>
              </a:rPr>
              <a:t>Wall anchors ensure that the wall can support whatever is intended to hang on it and other loads, regardless of how heavy the hanging is or the material the accessory is made of. </a:t>
            </a:r>
          </a:p>
          <a:p>
            <a:endParaRPr lang="en-GB" dirty="0">
              <a:latin typeface="+mj-lt"/>
            </a:endParaRPr>
          </a:p>
          <a:p>
            <a:r>
              <a:rPr lang="en-GB" dirty="0">
                <a:latin typeface="+mj-lt"/>
              </a:rPr>
              <a:t>The type of anchor used depends </a:t>
            </a:r>
            <a:br>
              <a:rPr lang="en-GB" dirty="0">
                <a:latin typeface="+mj-lt"/>
              </a:rPr>
            </a:br>
            <a:r>
              <a:rPr lang="en-GB" dirty="0">
                <a:latin typeface="+mj-lt"/>
              </a:rPr>
              <a:t>on what is being fixed.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9944"/>
            <a:ext cx="8229600" cy="382588"/>
          </a:xfrm>
        </p:spPr>
        <p:txBody>
          <a:bodyPr/>
          <a:lstStyle/>
          <a:p>
            <a:r>
              <a:rPr lang="en-GB" dirty="0" err="1"/>
              <a:t>Rawlplugs</a:t>
            </a:r>
            <a:endParaRPr lang="en-GB" dirty="0"/>
          </a:p>
        </p:txBody>
      </p:sp>
      <p:pic>
        <p:nvPicPr>
          <p:cNvPr id="36866" name="Picture 2" descr="G:\istockphoto-1212100313-170667a.jpg"/>
          <p:cNvPicPr>
            <a:picLocks noGrp="1" noChangeAspect="1" noChangeArrowheads="1"/>
          </p:cNvPicPr>
          <p:nvPr>
            <p:ph sz="quarter" idx="10"/>
          </p:nvPr>
        </p:nvPicPr>
        <p:blipFill>
          <a:blip r:embed="rId2"/>
          <a:srcRect/>
          <a:stretch>
            <a:fillRect/>
          </a:stretch>
        </p:blipFill>
        <p:spPr bwMode="auto">
          <a:xfrm>
            <a:off x="5580112" y="1873384"/>
            <a:ext cx="1524000" cy="1051560"/>
          </a:xfrm>
          <a:prstGeom prst="rect">
            <a:avLst/>
          </a:prstGeom>
          <a:noFill/>
        </p:spPr>
      </p:pic>
      <p:pic>
        <p:nvPicPr>
          <p:cNvPr id="36867" name="Picture 3" descr="G:\screws-and-wall-plugs-for-heavy-duty-safety-hook-qty-pack-of-3512-p[ekm]200x200[ekm].jpg"/>
          <p:cNvPicPr>
            <a:picLocks noChangeAspect="1" noChangeArrowheads="1"/>
          </p:cNvPicPr>
          <p:nvPr/>
        </p:nvPicPr>
        <p:blipFill>
          <a:blip r:embed="rId3"/>
          <a:srcRect/>
          <a:stretch>
            <a:fillRect/>
          </a:stretch>
        </p:blipFill>
        <p:spPr bwMode="auto">
          <a:xfrm>
            <a:off x="5580112" y="3430440"/>
            <a:ext cx="1905000" cy="1905000"/>
          </a:xfrm>
          <a:prstGeom prst="rect">
            <a:avLst/>
          </a:prstGeom>
          <a:noFill/>
        </p:spPr>
      </p:pic>
      <p:sp>
        <p:nvSpPr>
          <p:cNvPr id="6" name="Rectangle 5"/>
          <p:cNvSpPr/>
          <p:nvPr/>
        </p:nvSpPr>
        <p:spPr>
          <a:xfrm>
            <a:off x="457200" y="1955448"/>
            <a:ext cx="4114800" cy="1938992"/>
          </a:xfrm>
          <a:prstGeom prst="rect">
            <a:avLst/>
          </a:prstGeom>
        </p:spPr>
        <p:txBody>
          <a:bodyPr wrap="square">
            <a:spAutoFit/>
          </a:bodyPr>
          <a:lstStyle/>
          <a:p>
            <a:r>
              <a:rPr lang="en-GB" dirty="0" err="1">
                <a:latin typeface="+mj-lt"/>
              </a:rPr>
              <a:t>Rawlplugs</a:t>
            </a:r>
            <a:r>
              <a:rPr lang="en-GB" dirty="0">
                <a:latin typeface="+mj-lt"/>
              </a:rPr>
              <a:t> are small plastic fittings that grip and hold screws when they are installed into hard walls, such as brick or cement. They will prevent a screw from coming out of the wall after you install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30188"/>
            <a:ext cx="8229600" cy="382588"/>
          </a:xfrm>
        </p:spPr>
        <p:txBody>
          <a:bodyPr/>
          <a:lstStyle/>
          <a:p>
            <a:r>
              <a:rPr lang="en-GB" dirty="0" err="1"/>
              <a:t>Rawl</a:t>
            </a:r>
            <a:r>
              <a:rPr lang="en-GB" dirty="0"/>
              <a:t> bolts</a:t>
            </a:r>
          </a:p>
        </p:txBody>
      </p:sp>
      <p:pic>
        <p:nvPicPr>
          <p:cNvPr id="37890" name="Picture 2" descr="G:\raw6654416f.jpg"/>
          <p:cNvPicPr>
            <a:picLocks noGrp="1" noChangeAspect="1" noChangeArrowheads="1"/>
          </p:cNvPicPr>
          <p:nvPr>
            <p:ph sz="quarter" idx="10"/>
          </p:nvPr>
        </p:nvPicPr>
        <p:blipFill>
          <a:blip r:embed="rId2"/>
          <a:srcRect/>
          <a:stretch>
            <a:fillRect/>
          </a:stretch>
        </p:blipFill>
        <p:spPr bwMode="auto">
          <a:xfrm>
            <a:off x="6310908" y="1634931"/>
            <a:ext cx="1695432" cy="1695432"/>
          </a:xfrm>
          <a:prstGeom prst="rect">
            <a:avLst/>
          </a:prstGeom>
          <a:noFill/>
        </p:spPr>
      </p:pic>
      <p:pic>
        <p:nvPicPr>
          <p:cNvPr id="37891" name="Picture 3" descr="G:\WlJBVzQ0NzYw_p.jpg"/>
          <p:cNvPicPr>
            <a:picLocks noChangeAspect="1" noChangeArrowheads="1"/>
          </p:cNvPicPr>
          <p:nvPr/>
        </p:nvPicPr>
        <p:blipFill>
          <a:blip r:embed="rId3"/>
          <a:srcRect/>
          <a:stretch>
            <a:fillRect/>
          </a:stretch>
        </p:blipFill>
        <p:spPr bwMode="auto">
          <a:xfrm>
            <a:off x="6094884" y="3586021"/>
            <a:ext cx="2602260" cy="2602260"/>
          </a:xfrm>
          <a:prstGeom prst="rect">
            <a:avLst/>
          </a:prstGeom>
          <a:noFill/>
        </p:spPr>
      </p:pic>
      <p:sp>
        <p:nvSpPr>
          <p:cNvPr id="6" name="Rectangle 5"/>
          <p:cNvSpPr/>
          <p:nvPr/>
        </p:nvSpPr>
        <p:spPr>
          <a:xfrm>
            <a:off x="467544" y="1628800"/>
            <a:ext cx="5400599" cy="3477875"/>
          </a:xfrm>
          <a:prstGeom prst="rect">
            <a:avLst/>
          </a:prstGeom>
        </p:spPr>
        <p:txBody>
          <a:bodyPr wrap="square">
            <a:spAutoFit/>
          </a:bodyPr>
          <a:lstStyle/>
          <a:p>
            <a:pPr marL="342900" indent="-342900">
              <a:buClr>
                <a:srgbClr val="0077E3"/>
              </a:buClr>
              <a:buFont typeface="Arial" panose="020B0604020202020204" pitchFamily="34" charset="0"/>
              <a:buChar char="•"/>
            </a:pPr>
            <a:r>
              <a:rPr lang="en-GB" dirty="0" err="1">
                <a:latin typeface="+mj-lt"/>
              </a:rPr>
              <a:t>Rawl</a:t>
            </a:r>
            <a:r>
              <a:rPr lang="en-GB" dirty="0">
                <a:latin typeface="+mj-lt"/>
              </a:rPr>
              <a:t> bolts are generally easy to use, with good load carrying capacity. </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Ideal general purpose anchor bolt with excellent tolerance to variation in hole size. </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The collapsible ferrule ensures positive clamping force is transmitted to the fixture. </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Suitable for use in concrete, brickwork and stone.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Nuts and bolts</a:t>
            </a:r>
          </a:p>
        </p:txBody>
      </p:sp>
      <p:pic>
        <p:nvPicPr>
          <p:cNvPr id="38914" name="Picture 2" descr="G:\bolts-nuts-26850815.jpg"/>
          <p:cNvPicPr>
            <a:picLocks noGrp="1" noChangeAspect="1" noChangeArrowheads="1"/>
          </p:cNvPicPr>
          <p:nvPr>
            <p:ph sz="quarter" idx="10"/>
          </p:nvPr>
        </p:nvPicPr>
        <p:blipFill>
          <a:blip r:embed="rId2"/>
          <a:srcRect/>
          <a:stretch>
            <a:fillRect/>
          </a:stretch>
        </p:blipFill>
        <p:spPr bwMode="auto">
          <a:xfrm>
            <a:off x="6219336" y="1460862"/>
            <a:ext cx="2438400" cy="1828800"/>
          </a:xfrm>
          <a:prstGeom prst="rect">
            <a:avLst/>
          </a:prstGeom>
          <a:noFill/>
        </p:spPr>
      </p:pic>
      <p:pic>
        <p:nvPicPr>
          <p:cNvPr id="38915" name="Picture 3" descr="G:\96137782-vector-graphics-bolts-washer-and-nuts-on-a-transparent-background.jpg"/>
          <p:cNvPicPr>
            <a:picLocks noChangeAspect="1" noChangeArrowheads="1"/>
          </p:cNvPicPr>
          <p:nvPr/>
        </p:nvPicPr>
        <p:blipFill>
          <a:blip r:embed="rId3"/>
          <a:srcRect/>
          <a:stretch>
            <a:fillRect/>
          </a:stretch>
        </p:blipFill>
        <p:spPr bwMode="auto">
          <a:xfrm>
            <a:off x="6156176" y="3717032"/>
            <a:ext cx="2267708" cy="2269454"/>
          </a:xfrm>
          <a:prstGeom prst="rect">
            <a:avLst/>
          </a:prstGeom>
          <a:noFill/>
        </p:spPr>
      </p:pic>
      <p:sp>
        <p:nvSpPr>
          <p:cNvPr id="6" name="Rectangle 5"/>
          <p:cNvSpPr/>
          <p:nvPr/>
        </p:nvSpPr>
        <p:spPr>
          <a:xfrm>
            <a:off x="395536" y="1536174"/>
            <a:ext cx="5616624" cy="3785652"/>
          </a:xfrm>
          <a:prstGeom prst="rect">
            <a:avLst/>
          </a:prstGeom>
        </p:spPr>
        <p:txBody>
          <a:bodyPr wrap="square">
            <a:spAutoFit/>
          </a:bodyPr>
          <a:lstStyle/>
          <a:p>
            <a:pPr marL="342900" indent="-342900">
              <a:buClr>
                <a:srgbClr val="0077E3"/>
              </a:buClr>
              <a:buFont typeface="Arial" panose="020B0604020202020204" pitchFamily="34" charset="0"/>
              <a:buChar char="•"/>
            </a:pPr>
            <a:r>
              <a:rPr lang="en-GB" dirty="0">
                <a:latin typeface="+mj-lt"/>
              </a:rPr>
              <a:t>Nuts and bolts are designed to hold two or more objects together. </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They work by inserting a bolt through the two objects and then fastening a nut at the other end of the bolt. </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en-GB" dirty="0">
                <a:latin typeface="+mj-lt"/>
              </a:rPr>
              <a:t>Need to consider how the bolts are inserted into the objects and the type of nut needed to hold it together.</a:t>
            </a:r>
          </a:p>
          <a:p>
            <a:br>
              <a:rPr lang="en-GB" dirty="0"/>
            </a:b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1670</TotalTime>
  <Words>340</Words>
  <Application>Microsoft Office PowerPoint</Application>
  <PresentationFormat>On-screen Show (4:3)</PresentationFormat>
  <Paragraphs>39</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Lucida Grande</vt:lpstr>
      <vt:lpstr>Times New Roman</vt:lpstr>
      <vt:lpstr>Default Design</vt:lpstr>
      <vt:lpstr>PowerPoint Presentation</vt:lpstr>
      <vt:lpstr>Common fixing and securing methods</vt:lpstr>
      <vt:lpstr>Spring toggles</vt:lpstr>
      <vt:lpstr>Wall anchors</vt:lpstr>
      <vt:lpstr>Rawlplugs</vt:lpstr>
      <vt:lpstr>Rawl bolts</vt:lpstr>
      <vt:lpstr>Nuts and bolts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153</cp:revision>
  <dcterms:created xsi:type="dcterms:W3CDTF">2013-05-28T00:38:54Z</dcterms:created>
  <dcterms:modified xsi:type="dcterms:W3CDTF">2021-03-05T15:37:09Z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