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2"/>
  </p:notesMasterIdLst>
  <p:handoutMasterIdLst>
    <p:handoutMasterId r:id="rId13"/>
  </p:handoutMasterIdLst>
  <p:sldIdLst>
    <p:sldId id="256" r:id="rId5"/>
    <p:sldId id="328" r:id="rId6"/>
    <p:sldId id="331" r:id="rId7"/>
    <p:sldId id="330" r:id="rId8"/>
    <p:sldId id="332" r:id="rId9"/>
    <p:sldId id="333" r:id="rId10"/>
    <p:sldId id="267" r:id="rId11"/>
  </p:sldIdLst>
  <p:sldSz cx="9144000" cy="6858000" type="screen4x3"/>
  <p:notesSz cx="6858000" cy="9144000"/>
  <p:custDataLst>
    <p:tags r:id="rId1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544"/>
    <p:restoredTop sz="93172" autoAdjust="0"/>
  </p:normalViewPr>
  <p:slideViewPr>
    <p:cSldViewPr showGuides="1">
      <p:cViewPr>
        <p:scale>
          <a:sx n="60" d="100"/>
          <a:sy n="60" d="100"/>
        </p:scale>
        <p:origin x="792" y="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en-GB" kern="0" dirty="0">
                <a:ea typeface="ＭＳ Ｐゴシック" pitchFamily="-105" charset="-128"/>
                <a:cs typeface="ＭＳ Ｐゴシック" pitchFamily="-105" charset="-128"/>
              </a:rPr>
              <a:t>PowerPoint 1: </a:t>
            </a:r>
            <a:r>
              <a:rPr lang="en-US" kern="0" dirty="0">
                <a:ea typeface="ＭＳ Ｐゴシック" pitchFamily="-105" charset="-128"/>
                <a:cs typeface="ＭＳ Ｐゴシック" pitchFamily="-105" charset="-128"/>
              </a:rPr>
              <a:t>The main roles and tasks in electrotechnical work</a:t>
            </a:r>
            <a:endParaRPr lang="en-GB" kern="0" dirty="0">
              <a:ea typeface="ＭＳ Ｐゴシック" pitchFamily="-105" charset="-128"/>
              <a:cs typeface="ＭＳ Ｐゴシック" pitchFamily="-105" charset="-128"/>
            </a:endParaRP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114: Electrotechnical systems and equipment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t>The main roles and tasks in electrotechnical work</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2420888"/>
            <a:ext cx="3682752" cy="3339112"/>
          </a:xfrm>
        </p:spPr>
        <p:txBody>
          <a:bodyPr/>
          <a:lstStyle/>
          <a:p>
            <a:r>
              <a:rPr lang="en-US" dirty="0">
                <a:ea typeface="ＭＳ Ｐゴシック" pitchFamily="-105" charset="-128"/>
                <a:cs typeface="ＭＳ Ｐゴシック" pitchFamily="-105" charset="-128"/>
              </a:rPr>
              <a:t>In the electrotechnical industry staff have different roles and responsibilities to ensure the safe and correct installation of all projects in small, medium or large installations. </a:t>
            </a:r>
          </a:p>
        </p:txBody>
      </p:sp>
      <p:pic>
        <p:nvPicPr>
          <p:cNvPr id="5" name="Picture 4" descr="A picture containing person&#10;&#10;Description automatically generated">
            <a:extLst>
              <a:ext uri="{FF2B5EF4-FFF2-40B4-BE49-F238E27FC236}">
                <a16:creationId xmlns:a16="http://schemas.microsoft.com/office/drawing/2014/main" id="{FBAE72D8-A2E9-4CBE-8F49-7E3699A0497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7179" y="2420888"/>
            <a:ext cx="4571999" cy="305152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main roles and tasks in electrotechnical work</a:t>
            </a:r>
            <a:endParaRPr lang="en-US" b="0" dirty="0"/>
          </a:p>
        </p:txBody>
      </p:sp>
      <p:sp>
        <p:nvSpPr>
          <p:cNvPr id="3" name="Content Placeholder 2"/>
          <p:cNvSpPr>
            <a:spLocks noGrp="1"/>
          </p:cNvSpPr>
          <p:nvPr>
            <p:ph sz="quarter" idx="10"/>
          </p:nvPr>
        </p:nvSpPr>
        <p:spPr/>
        <p:txBody>
          <a:bodyPr/>
          <a:lstStyle/>
          <a:p>
            <a:r>
              <a:rPr lang="en-GB" b="1" dirty="0"/>
              <a:t>Electrical Project Managers</a:t>
            </a:r>
          </a:p>
          <a:p>
            <a:r>
              <a:rPr lang="en-GB" dirty="0"/>
              <a:t>Oversee large electrical projects for organisations. They are responsible for managing staff, delegating tasks to team members, monitoring resources and overseeing the full scope of electrical construction and maintenance projects.</a:t>
            </a:r>
          </a:p>
          <a:p>
            <a:r>
              <a:rPr lang="en-GB" b="1" dirty="0"/>
              <a:t>Electrical Site Supervisor </a:t>
            </a:r>
            <a:endParaRPr lang="en-GB" dirty="0"/>
          </a:p>
          <a:p>
            <a:r>
              <a:rPr lang="en-GB" dirty="0"/>
              <a:t>The responsibilities of the supervisor role include overseeing electrical work and site electricians, scoping work and ordering materials, issuing permits and ensuring electrical safety.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sz="2000" dirty="0">
                <a:solidFill>
                  <a:schemeClr val="tx1"/>
                </a:solidFill>
              </a:rPr>
              <a:t>Approved Electrician</a:t>
            </a:r>
          </a:p>
        </p:txBody>
      </p:sp>
      <p:sp>
        <p:nvSpPr>
          <p:cNvPr id="5123" name="Content Placeholder 2"/>
          <p:cNvSpPr>
            <a:spLocks noGrp="1"/>
          </p:cNvSpPr>
          <p:nvPr>
            <p:ph sz="quarter" idx="10"/>
          </p:nvPr>
        </p:nvSpPr>
        <p:spPr>
          <a:xfrm>
            <a:off x="490339" y="2077308"/>
            <a:ext cx="4873749" cy="4248000"/>
          </a:xfrm>
        </p:spPr>
        <p:txBody>
          <a:bodyPr/>
          <a:lstStyle/>
          <a:p>
            <a:pPr marL="342900" indent="-342900">
              <a:buClr>
                <a:srgbClr val="0077E3"/>
              </a:buClr>
              <a:buFont typeface="Arial" panose="020B0604020202020204" pitchFamily="34" charset="0"/>
              <a:buChar char="•"/>
            </a:pPr>
            <a:r>
              <a:rPr lang="en-GB" dirty="0"/>
              <a:t>To be competent to carry out all electrical works required, including inspection and testing.</a:t>
            </a:r>
          </a:p>
          <a:p>
            <a:pPr marL="285750" indent="-285750">
              <a:buClr>
                <a:srgbClr val="0077E3"/>
              </a:buClr>
              <a:buFont typeface="Arial" panose="020B0604020202020204" pitchFamily="34" charset="0"/>
              <a:buChar char="•"/>
            </a:pPr>
            <a:r>
              <a:rPr lang="en-GB" dirty="0"/>
              <a:t>To demonstrate team leader skills within their own team.</a:t>
            </a:r>
          </a:p>
          <a:p>
            <a:pPr marL="285750" indent="-285750">
              <a:buClr>
                <a:srgbClr val="0077E3"/>
              </a:buClr>
              <a:buFont typeface="Arial" panose="020B0604020202020204" pitchFamily="34" charset="0"/>
              <a:buChar char="•"/>
            </a:pPr>
            <a:r>
              <a:rPr lang="en-GB" dirty="0"/>
              <a:t>To work to site health and safety requirements.</a:t>
            </a:r>
          </a:p>
          <a:p>
            <a:pPr marL="285750" indent="-285750">
              <a:buClr>
                <a:srgbClr val="0077E3"/>
              </a:buClr>
              <a:buFont typeface="Arial" panose="020B0604020202020204" pitchFamily="34" charset="0"/>
              <a:buChar char="•"/>
            </a:pPr>
            <a:r>
              <a:rPr lang="en-GB" dirty="0"/>
              <a:t>To have relevant site experience.</a:t>
            </a:r>
          </a:p>
          <a:p>
            <a:pPr marL="285750" indent="-285750">
              <a:buClr>
                <a:srgbClr val="0077E3"/>
              </a:buClr>
              <a:buFont typeface="Arial" panose="020B0604020202020204" pitchFamily="34" charset="0"/>
              <a:buChar char="•"/>
            </a:pPr>
            <a:r>
              <a:rPr lang="en-GB" dirty="0"/>
              <a:t>To be able to communicate at all levels.</a:t>
            </a:r>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3" name="Picture 2" descr="A picture containing text, indoor, person, person&#10;&#10;Description automatically generated">
            <a:extLst>
              <a:ext uri="{FF2B5EF4-FFF2-40B4-BE49-F238E27FC236}">
                <a16:creationId xmlns:a16="http://schemas.microsoft.com/office/drawing/2014/main" id="{4ACD96E0-FE6B-4315-A6E4-CE4479945ED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520259" y="2077308"/>
            <a:ext cx="3623741" cy="3984104"/>
          </a:xfrm>
          <a:prstGeom prst="rect">
            <a:avLst/>
          </a:prstGeom>
        </p:spPr>
      </p:pic>
      <p:sp>
        <p:nvSpPr>
          <p:cNvPr id="7" name="TextBox 6">
            <a:extLst>
              <a:ext uri="{FF2B5EF4-FFF2-40B4-BE49-F238E27FC236}">
                <a16:creationId xmlns:a16="http://schemas.microsoft.com/office/drawing/2014/main" id="{E5B25C6E-6625-4AF6-AE23-5777D0D9FAC1}"/>
              </a:ext>
            </a:extLst>
          </p:cNvPr>
          <p:cNvSpPr txBox="1"/>
          <p:nvPr/>
        </p:nvSpPr>
        <p:spPr>
          <a:xfrm>
            <a:off x="457200" y="1424834"/>
            <a:ext cx="7859216" cy="400110"/>
          </a:xfrm>
          <a:prstGeom prst="rect">
            <a:avLst/>
          </a:prstGeom>
          <a:noFill/>
        </p:spPr>
        <p:txBody>
          <a:bodyPr wrap="square">
            <a:spAutoFit/>
          </a:bodyPr>
          <a:lstStyle/>
          <a:p>
            <a:r>
              <a:rPr lang="en-GB" dirty="0"/>
              <a:t>The main responsibilities for this role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b="1" dirty="0">
                <a:solidFill>
                  <a:schemeClr val="tx1"/>
                </a:solidFill>
              </a:rPr>
              <a:t>Electrician’s mate</a:t>
            </a:r>
          </a:p>
        </p:txBody>
      </p:sp>
      <p:sp>
        <p:nvSpPr>
          <p:cNvPr id="5" name="Rectangle 4"/>
          <p:cNvSpPr/>
          <p:nvPr/>
        </p:nvSpPr>
        <p:spPr>
          <a:xfrm>
            <a:off x="251520" y="1667703"/>
            <a:ext cx="8064896" cy="4093428"/>
          </a:xfrm>
          <a:prstGeom prst="rect">
            <a:avLst/>
          </a:prstGeom>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
        <p:nvSpPr>
          <p:cNvPr id="7" name="Rectangle 6"/>
          <p:cNvSpPr/>
          <p:nvPr/>
        </p:nvSpPr>
        <p:spPr>
          <a:xfrm>
            <a:off x="457200" y="1694985"/>
            <a:ext cx="3384884" cy="4401205"/>
          </a:xfrm>
          <a:prstGeom prst="rect">
            <a:avLst/>
          </a:prstGeom>
        </p:spPr>
        <p:txBody>
          <a:bodyPr wrap="square">
            <a:spAutoFit/>
          </a:bodyPr>
          <a:lstStyle/>
          <a:p>
            <a:r>
              <a:rPr lang="en-GB" dirty="0"/>
              <a:t>Electrician’s mates are there to assist electricians with installation. Their responsibilities will vary depending on what type of electrical work is being carried out – domestic, commercial or industrial. </a:t>
            </a:r>
          </a:p>
          <a:p>
            <a:endParaRPr lang="en-GB" dirty="0"/>
          </a:p>
          <a:p>
            <a:endParaRPr lang="en-GB" dirty="0"/>
          </a:p>
          <a:p>
            <a:endParaRPr lang="en-GB" dirty="0"/>
          </a:p>
          <a:p>
            <a:endParaRPr lang="en-GB" dirty="0"/>
          </a:p>
          <a:p>
            <a:endParaRPr lang="en-GB" dirty="0"/>
          </a:p>
          <a:p>
            <a:endParaRPr lang="en-GB" dirty="0"/>
          </a:p>
        </p:txBody>
      </p:sp>
      <p:pic>
        <p:nvPicPr>
          <p:cNvPr id="6" name="Picture 5" descr="Medium shot of a person holding a tablet&#10;&#10;Description automatically generated with medium confidence">
            <a:extLst>
              <a:ext uri="{FF2B5EF4-FFF2-40B4-BE49-F238E27FC236}">
                <a16:creationId xmlns:a16="http://schemas.microsoft.com/office/drawing/2014/main" id="{9C57D1D9-25F6-4658-9558-3491AC25BA7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83968" y="1844823"/>
            <a:ext cx="4572000" cy="292544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382588"/>
          </a:xfrm>
        </p:spPr>
        <p:txBody>
          <a:bodyPr/>
          <a:lstStyle/>
          <a:p>
            <a:r>
              <a:rPr lang="en-GB" sz="2000" b="1" dirty="0">
                <a:solidFill>
                  <a:schemeClr val="tx1"/>
                </a:solidFill>
              </a:rPr>
              <a:t>Electrical labourer</a:t>
            </a:r>
          </a:p>
        </p:txBody>
      </p:sp>
      <p:sp>
        <p:nvSpPr>
          <p:cNvPr id="3" name="Content Placeholder 2"/>
          <p:cNvSpPr>
            <a:spLocks noGrp="1"/>
          </p:cNvSpPr>
          <p:nvPr>
            <p:ph sz="quarter" idx="10"/>
          </p:nvPr>
        </p:nvSpPr>
        <p:spPr/>
        <p:txBody>
          <a:bodyPr/>
          <a:lstStyle/>
          <a:p>
            <a:endParaRPr lang="en-GB" dirty="0"/>
          </a:p>
          <a:p>
            <a:r>
              <a:rPr lang="en-GB" dirty="0"/>
              <a:t>This is a supportive role to assist electricians and other qualified staff with the installation of cables and other unskilled work, under supervision. They are there to assist but not carry out any craft work that an electrician carries out.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1872</TotalTime>
  <Words>273</Words>
  <Application>Microsoft Office PowerPoint</Application>
  <PresentationFormat>On-screen Show (4:3)</PresentationFormat>
  <Paragraphs>41</Paragraphs>
  <Slides>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Lucida Grande</vt:lpstr>
      <vt:lpstr>Times New Roman</vt:lpstr>
      <vt:lpstr>Default Design</vt:lpstr>
      <vt:lpstr>PowerPoint Presentation</vt:lpstr>
      <vt:lpstr>The main roles and tasks in electrotechnical work</vt:lpstr>
      <vt:lpstr>The main roles and tasks in electrotechnical work</vt:lpstr>
      <vt:lpstr>Approved Electrician</vt:lpstr>
      <vt:lpstr>Electrician’s mate</vt:lpstr>
      <vt:lpstr>Electrical labourer</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204</cp:revision>
  <dcterms:created xsi:type="dcterms:W3CDTF">2013-05-28T00:38:54Z</dcterms:created>
  <dcterms:modified xsi:type="dcterms:W3CDTF">2021-03-05T14:34:56Z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