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41" r:id="rId6"/>
    <p:sldId id="328" r:id="rId7"/>
    <p:sldId id="342" r:id="rId8"/>
    <p:sldId id="343" r:id="rId9"/>
    <p:sldId id="345" r:id="rId10"/>
    <p:sldId id="347" r:id="rId11"/>
    <p:sldId id="349" r:id="rId12"/>
    <p:sldId id="355" r:id="rId13"/>
    <p:sldId id="351" r:id="rId14"/>
    <p:sldId id="363" r:id="rId15"/>
    <p:sldId id="364" r:id="rId16"/>
    <p:sldId id="365" r:id="rId17"/>
    <p:sldId id="366" r:id="rId18"/>
    <p:sldId id="352" r:id="rId19"/>
    <p:sldId id="354" r:id="rId20"/>
    <p:sldId id="361" r:id="rId21"/>
    <p:sldId id="362"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Freel" initials="FF" lastIdx="1" clrIdx="0">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86395"/>
  </p:normalViewPr>
  <p:slideViewPr>
    <p:cSldViewPr showGuides="1">
      <p:cViewPr varScale="1">
        <p:scale>
          <a:sx n="69" d="100"/>
          <a:sy n="69" d="100"/>
        </p:scale>
        <p:origin x="4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Jones" userId="84594cfe-7278-463a-ae67-5d5a39f4a187" providerId="ADAL" clId="{12E70FC6-A387-4103-A833-8BAD36FE8CF9}"/>
    <pc:docChg chg="custSel delSld modSld">
      <pc:chgData name="Katie Jones" userId="84594cfe-7278-463a-ae67-5d5a39f4a187" providerId="ADAL" clId="{12E70FC6-A387-4103-A833-8BAD36FE8CF9}" dt="2023-10-12T12:10:54.081" v="198" actId="13926"/>
      <pc:docMkLst>
        <pc:docMk/>
      </pc:docMkLst>
      <pc:sldChg chg="addSp modSp del mod">
        <pc:chgData name="Katie Jones" userId="84594cfe-7278-463a-ae67-5d5a39f4a187" providerId="ADAL" clId="{12E70FC6-A387-4103-A833-8BAD36FE8CF9}" dt="2023-10-12T11:56:49.048" v="51" actId="2696"/>
        <pc:sldMkLst>
          <pc:docMk/>
          <pc:sldMk cId="0" sldId="350"/>
        </pc:sldMkLst>
        <pc:spChg chg="mod">
          <ac:chgData name="Katie Jones" userId="84594cfe-7278-463a-ae67-5d5a39f4a187" providerId="ADAL" clId="{12E70FC6-A387-4103-A833-8BAD36FE8CF9}" dt="2023-10-12T11:54:32.341" v="23" actId="13926"/>
          <ac:spMkLst>
            <pc:docMk/>
            <pc:sldMk cId="0" sldId="350"/>
            <ac:spMk id="2" creationId="{00000000-0000-0000-0000-000000000000}"/>
          </ac:spMkLst>
        </pc:spChg>
        <pc:spChg chg="mod">
          <ac:chgData name="Katie Jones" userId="84594cfe-7278-463a-ae67-5d5a39f4a187" providerId="ADAL" clId="{12E70FC6-A387-4103-A833-8BAD36FE8CF9}" dt="2023-10-12T11:55:53.359" v="28" actId="20577"/>
          <ac:spMkLst>
            <pc:docMk/>
            <pc:sldMk cId="0" sldId="350"/>
            <ac:spMk id="3" creationId="{00000000-0000-0000-0000-000000000000}"/>
          </ac:spMkLst>
        </pc:spChg>
        <pc:picChg chg="add mod">
          <ac:chgData name="Katie Jones" userId="84594cfe-7278-463a-ae67-5d5a39f4a187" providerId="ADAL" clId="{12E70FC6-A387-4103-A833-8BAD36FE8CF9}" dt="2023-10-12T11:56:08.237" v="34" actId="14100"/>
          <ac:picMkLst>
            <pc:docMk/>
            <pc:sldMk cId="0" sldId="350"/>
            <ac:picMk id="4" creationId="{365E2519-22EA-B0B3-E869-3B41CA4943C2}"/>
          </ac:picMkLst>
        </pc:picChg>
      </pc:sldChg>
      <pc:sldChg chg="modSp mod">
        <pc:chgData name="Katie Jones" userId="84594cfe-7278-463a-ae67-5d5a39f4a187" providerId="ADAL" clId="{12E70FC6-A387-4103-A833-8BAD36FE8CF9}" dt="2023-10-12T12:03:38.586" v="186" actId="13926"/>
        <pc:sldMkLst>
          <pc:docMk/>
          <pc:sldMk cId="0" sldId="351"/>
        </pc:sldMkLst>
        <pc:spChg chg="mod">
          <ac:chgData name="Katie Jones" userId="84594cfe-7278-463a-ae67-5d5a39f4a187" providerId="ADAL" clId="{12E70FC6-A387-4103-A833-8BAD36FE8CF9}" dt="2023-10-12T12:03:38.586" v="186" actId="13926"/>
          <ac:spMkLst>
            <pc:docMk/>
            <pc:sldMk cId="0" sldId="351"/>
            <ac:spMk id="2" creationId="{00000000-0000-0000-0000-000000000000}"/>
          </ac:spMkLst>
        </pc:spChg>
      </pc:sldChg>
      <pc:sldChg chg="modSp mod">
        <pc:chgData name="Katie Jones" userId="84594cfe-7278-463a-ae67-5d5a39f4a187" providerId="ADAL" clId="{12E70FC6-A387-4103-A833-8BAD36FE8CF9}" dt="2023-10-12T12:00:05.247" v="80" actId="20577"/>
        <pc:sldMkLst>
          <pc:docMk/>
          <pc:sldMk cId="0" sldId="352"/>
        </pc:sldMkLst>
        <pc:spChg chg="mod">
          <ac:chgData name="Katie Jones" userId="84594cfe-7278-463a-ae67-5d5a39f4a187" providerId="ADAL" clId="{12E70FC6-A387-4103-A833-8BAD36FE8CF9}" dt="2023-10-12T12:00:05.247" v="80" actId="20577"/>
          <ac:spMkLst>
            <pc:docMk/>
            <pc:sldMk cId="0" sldId="352"/>
            <ac:spMk id="3" creationId="{00000000-0000-0000-0000-000000000000}"/>
          </ac:spMkLst>
        </pc:spChg>
      </pc:sldChg>
      <pc:sldChg chg="modSp mod">
        <pc:chgData name="Katie Jones" userId="84594cfe-7278-463a-ae67-5d5a39f4a187" providerId="ADAL" clId="{12E70FC6-A387-4103-A833-8BAD36FE8CF9}" dt="2023-10-12T11:59:26.671" v="62" actId="20577"/>
        <pc:sldMkLst>
          <pc:docMk/>
          <pc:sldMk cId="0" sldId="354"/>
        </pc:sldMkLst>
        <pc:spChg chg="mod">
          <ac:chgData name="Katie Jones" userId="84594cfe-7278-463a-ae67-5d5a39f4a187" providerId="ADAL" clId="{12E70FC6-A387-4103-A833-8BAD36FE8CF9}" dt="2023-10-12T11:59:26.671" v="62" actId="20577"/>
          <ac:spMkLst>
            <pc:docMk/>
            <pc:sldMk cId="0" sldId="354"/>
            <ac:spMk id="52" creationId="{00000000-0000-0000-0000-000000000000}"/>
          </ac:spMkLst>
        </pc:spChg>
      </pc:sldChg>
      <pc:sldChg chg="modSp mod">
        <pc:chgData name="Katie Jones" userId="84594cfe-7278-463a-ae67-5d5a39f4a187" providerId="ADAL" clId="{12E70FC6-A387-4103-A833-8BAD36FE8CF9}" dt="2023-10-12T11:53:46.630" v="16" actId="13926"/>
        <pc:sldMkLst>
          <pc:docMk/>
          <pc:sldMk cId="0" sldId="355"/>
        </pc:sldMkLst>
        <pc:spChg chg="mod">
          <ac:chgData name="Katie Jones" userId="84594cfe-7278-463a-ae67-5d5a39f4a187" providerId="ADAL" clId="{12E70FC6-A387-4103-A833-8BAD36FE8CF9}" dt="2023-10-12T11:53:46.630" v="16" actId="13926"/>
          <ac:spMkLst>
            <pc:docMk/>
            <pc:sldMk cId="0" sldId="355"/>
            <ac:spMk id="2" creationId="{00000000-0000-0000-0000-000000000000}"/>
          </ac:spMkLst>
        </pc:spChg>
      </pc:sldChg>
      <pc:sldChg chg="modSp mod">
        <pc:chgData name="Katie Jones" userId="84594cfe-7278-463a-ae67-5d5a39f4a187" providerId="ADAL" clId="{12E70FC6-A387-4103-A833-8BAD36FE8CF9}" dt="2023-10-12T12:10:54.081" v="198" actId="13926"/>
        <pc:sldMkLst>
          <pc:docMk/>
          <pc:sldMk cId="0" sldId="361"/>
        </pc:sldMkLst>
        <pc:spChg chg="mod">
          <ac:chgData name="Katie Jones" userId="84594cfe-7278-463a-ae67-5d5a39f4a187" providerId="ADAL" clId="{12E70FC6-A387-4103-A833-8BAD36FE8CF9}" dt="2023-10-12T12:10:54.081" v="198" actId="13926"/>
          <ac:spMkLst>
            <pc:docMk/>
            <pc:sldMk cId="0" sldId="361"/>
            <ac:spMk id="3" creationId="{00000000-0000-0000-0000-000000000000}"/>
          </ac:spMkLst>
        </pc:spChg>
      </pc:sldChg>
      <pc:sldChg chg="modSp mod">
        <pc:chgData name="Katie Jones" userId="84594cfe-7278-463a-ae67-5d5a39f4a187" providerId="ADAL" clId="{12E70FC6-A387-4103-A833-8BAD36FE8CF9}" dt="2023-10-12T12:01:52.082" v="166" actId="13926"/>
        <pc:sldMkLst>
          <pc:docMk/>
          <pc:sldMk cId="0" sldId="362"/>
        </pc:sldMkLst>
        <pc:spChg chg="mod">
          <ac:chgData name="Katie Jones" userId="84594cfe-7278-463a-ae67-5d5a39f4a187" providerId="ADAL" clId="{12E70FC6-A387-4103-A833-8BAD36FE8CF9}" dt="2023-10-12T12:01:52.082" v="166" actId="13926"/>
          <ac:spMkLst>
            <pc:docMk/>
            <pc:sldMk cId="0" sldId="362"/>
            <ac:spMk id="3" creationId="{00000000-0000-0000-0000-000000000000}"/>
          </ac:spMkLst>
        </pc:spChg>
      </pc:sldChg>
      <pc:sldChg chg="modSp mod">
        <pc:chgData name="Katie Jones" userId="84594cfe-7278-463a-ae67-5d5a39f4a187" providerId="ADAL" clId="{12E70FC6-A387-4103-A833-8BAD36FE8CF9}" dt="2023-10-12T11:57:25.653" v="58" actId="13926"/>
        <pc:sldMkLst>
          <pc:docMk/>
          <pc:sldMk cId="0" sldId="363"/>
        </pc:sldMkLst>
        <pc:spChg chg="mod">
          <ac:chgData name="Katie Jones" userId="84594cfe-7278-463a-ae67-5d5a39f4a187" providerId="ADAL" clId="{12E70FC6-A387-4103-A833-8BAD36FE8CF9}" dt="2023-10-12T11:57:25.653" v="58" actId="13926"/>
          <ac:spMkLst>
            <pc:docMk/>
            <pc:sldMk cId="0" sldId="363"/>
            <ac:spMk id="2" creationId="{00000000-0000-0000-0000-000000000000}"/>
          </ac:spMkLst>
        </pc:spChg>
      </pc:sldChg>
      <pc:sldChg chg="modSp mod">
        <pc:chgData name="Katie Jones" userId="84594cfe-7278-463a-ae67-5d5a39f4a187" providerId="ADAL" clId="{12E70FC6-A387-4103-A833-8BAD36FE8CF9}" dt="2023-10-12T11:59:02.082" v="61" actId="20577"/>
        <pc:sldMkLst>
          <pc:docMk/>
          <pc:sldMk cId="0" sldId="365"/>
        </pc:sldMkLst>
        <pc:spChg chg="mod">
          <ac:chgData name="Katie Jones" userId="84594cfe-7278-463a-ae67-5d5a39f4a187" providerId="ADAL" clId="{12E70FC6-A387-4103-A833-8BAD36FE8CF9}" dt="2023-10-12T11:59:02.082" v="61" actId="20577"/>
          <ac:spMkLst>
            <pc:docMk/>
            <pc:sldMk cId="0" sldId="365"/>
            <ac:spMk id="2" creationId="{00000000-0000-0000-0000-000000000000}"/>
          </ac:spMkLst>
        </pc:spChg>
      </pc:sldChg>
      <pc:sldChg chg="modSp mod">
        <pc:chgData name="Katie Jones" userId="84594cfe-7278-463a-ae67-5d5a39f4a187" providerId="ADAL" clId="{12E70FC6-A387-4103-A833-8BAD36FE8CF9}" dt="2023-10-12T11:57:49.688" v="59" actId="20577"/>
        <pc:sldMkLst>
          <pc:docMk/>
          <pc:sldMk cId="0" sldId="366"/>
        </pc:sldMkLst>
        <pc:spChg chg="mod">
          <ac:chgData name="Katie Jones" userId="84594cfe-7278-463a-ae67-5d5a39f4a187" providerId="ADAL" clId="{12E70FC6-A387-4103-A833-8BAD36FE8CF9}" dt="2023-10-12T11:57:49.688" v="59" actId="20577"/>
          <ac:spMkLst>
            <pc:docMk/>
            <pc:sldMk cId="0" sldId="366"/>
            <ac:spMk id="2" creationId="{00000000-0000-0000-0000-000000000000}"/>
          </ac:spMkLst>
        </pc:spChg>
      </pc:sldChg>
    </pc:docChg>
  </pc:docChgLst>
  <pc:docChgLst>
    <pc:chgData name="Claire Brooks" userId="045b5ce1-bb15-4c22-aa7e-c7b600949989" providerId="ADAL" clId="{4ACE6EBF-6C10-409E-BEC9-E9FB9B1C0D6C}"/>
    <pc:docChg chg="undo custSel modSld">
      <pc:chgData name="Claire Brooks" userId="045b5ce1-bb15-4c22-aa7e-c7b600949989" providerId="ADAL" clId="{4ACE6EBF-6C10-409E-BEC9-E9FB9B1C0D6C}" dt="2023-10-19T09:42:15.315" v="17" actId="13926"/>
      <pc:docMkLst>
        <pc:docMk/>
      </pc:docMkLst>
      <pc:sldChg chg="modSp mod">
        <pc:chgData name="Claire Brooks" userId="045b5ce1-bb15-4c22-aa7e-c7b600949989" providerId="ADAL" clId="{4ACE6EBF-6C10-409E-BEC9-E9FB9B1C0D6C}" dt="2023-10-19T09:42:15.315" v="17" actId="13926"/>
        <pc:sldMkLst>
          <pc:docMk/>
          <pc:sldMk cId="0" sldId="351"/>
        </pc:sldMkLst>
        <pc:spChg chg="mod">
          <ac:chgData name="Claire Brooks" userId="045b5ce1-bb15-4c22-aa7e-c7b600949989" providerId="ADAL" clId="{4ACE6EBF-6C10-409E-BEC9-E9FB9B1C0D6C}" dt="2023-10-19T09:42:15.315" v="17" actId="13926"/>
          <ac:spMkLst>
            <pc:docMk/>
            <pc:sldMk cId="0" sldId="351"/>
            <ac:spMk id="2" creationId="{00000000-0000-0000-0000-000000000000}"/>
          </ac:spMkLst>
        </pc:spChg>
      </pc:sldChg>
      <pc:sldChg chg="modSp mod">
        <pc:chgData name="Claire Brooks" userId="045b5ce1-bb15-4c22-aa7e-c7b600949989" providerId="ADAL" clId="{4ACE6EBF-6C10-409E-BEC9-E9FB9B1C0D6C}" dt="2023-10-19T09:42:11.939" v="15" actId="13926"/>
        <pc:sldMkLst>
          <pc:docMk/>
          <pc:sldMk cId="0" sldId="355"/>
        </pc:sldMkLst>
        <pc:spChg chg="mod">
          <ac:chgData name="Claire Brooks" userId="045b5ce1-bb15-4c22-aa7e-c7b600949989" providerId="ADAL" clId="{4ACE6EBF-6C10-409E-BEC9-E9FB9B1C0D6C}" dt="2023-10-19T09:42:11.939" v="15" actId="13926"/>
          <ac:spMkLst>
            <pc:docMk/>
            <pc:sldMk cId="0" sldId="355"/>
            <ac:spMk id="2" creationId="{00000000-0000-0000-0000-000000000000}"/>
          </ac:spMkLst>
        </pc:spChg>
      </pc:sldChg>
      <pc:sldChg chg="modSp mod">
        <pc:chgData name="Claire Brooks" userId="045b5ce1-bb15-4c22-aa7e-c7b600949989" providerId="ADAL" clId="{4ACE6EBF-6C10-409E-BEC9-E9FB9B1C0D6C}" dt="2023-10-19T09:42:10.642" v="14" actId="13926"/>
        <pc:sldMkLst>
          <pc:docMk/>
          <pc:sldMk cId="0" sldId="361"/>
        </pc:sldMkLst>
        <pc:spChg chg="mod">
          <ac:chgData name="Claire Brooks" userId="045b5ce1-bb15-4c22-aa7e-c7b600949989" providerId="ADAL" clId="{4ACE6EBF-6C10-409E-BEC9-E9FB9B1C0D6C}" dt="2023-10-19T09:42:10.642" v="14" actId="13926"/>
          <ac:spMkLst>
            <pc:docMk/>
            <pc:sldMk cId="0" sldId="361"/>
            <ac:spMk id="3" creationId="{00000000-0000-0000-0000-000000000000}"/>
          </ac:spMkLst>
        </pc:spChg>
      </pc:sldChg>
      <pc:sldChg chg="modSp mod">
        <pc:chgData name="Claire Brooks" userId="045b5ce1-bb15-4c22-aa7e-c7b600949989" providerId="ADAL" clId="{4ACE6EBF-6C10-409E-BEC9-E9FB9B1C0D6C}" dt="2023-10-19T09:42:09.191" v="12" actId="13926"/>
        <pc:sldMkLst>
          <pc:docMk/>
          <pc:sldMk cId="0" sldId="362"/>
        </pc:sldMkLst>
        <pc:spChg chg="mod">
          <ac:chgData name="Claire Brooks" userId="045b5ce1-bb15-4c22-aa7e-c7b600949989" providerId="ADAL" clId="{4ACE6EBF-6C10-409E-BEC9-E9FB9B1C0D6C}" dt="2023-10-19T09:42:09.191" v="12" actId="13926"/>
          <ac:spMkLst>
            <pc:docMk/>
            <pc:sldMk cId="0" sldId="362"/>
            <ac:spMk id="3" creationId="{00000000-0000-0000-0000-000000000000}"/>
          </ac:spMkLst>
        </pc:spChg>
      </pc:sldChg>
      <pc:sldChg chg="modSp mod">
        <pc:chgData name="Claire Brooks" userId="045b5ce1-bb15-4c22-aa7e-c7b600949989" providerId="ADAL" clId="{4ACE6EBF-6C10-409E-BEC9-E9FB9B1C0D6C}" dt="2023-10-19T09:42:13.914" v="16" actId="13926"/>
        <pc:sldMkLst>
          <pc:docMk/>
          <pc:sldMk cId="0" sldId="363"/>
        </pc:sldMkLst>
        <pc:spChg chg="mod">
          <ac:chgData name="Claire Brooks" userId="045b5ce1-bb15-4c22-aa7e-c7b600949989" providerId="ADAL" clId="{4ACE6EBF-6C10-409E-BEC9-E9FB9B1C0D6C}" dt="2023-10-19T09:42:13.914" v="16" actId="13926"/>
          <ac:spMkLst>
            <pc:docMk/>
            <pc:sldMk cId="0" sldId="363"/>
            <ac:spMk id="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19426300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a:t>
            </a:r>
            <a:r>
              <a:rPr lang="en-US" kern="0" dirty="0">
                <a:ea typeface="ＭＳ Ｐゴシック" pitchFamily="-105" charset="-128"/>
                <a:cs typeface="ＭＳ Ｐゴシック" pitchFamily="-105" charset="-128"/>
              </a:rPr>
              <a:t>6: Lighting and ‘power’ circuits </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052737"/>
            <a:ext cx="7772400" cy="504056"/>
          </a:xfrm>
        </p:spPr>
        <p:txBody>
          <a:bodyPr/>
          <a:lstStyle/>
          <a:p>
            <a:r>
              <a:rPr lang="en-GB" dirty="0"/>
              <a:t>What is a ring final circuit?</a:t>
            </a:r>
          </a:p>
        </p:txBody>
      </p:sp>
      <p:pic>
        <p:nvPicPr>
          <p:cNvPr id="4" name="Picture 3" descr="A picture containing diagram&#10;&#10;Description automatically generated">
            <a:extLst>
              <a:ext uri="{FF2B5EF4-FFF2-40B4-BE49-F238E27FC236}">
                <a16:creationId xmlns:a16="http://schemas.microsoft.com/office/drawing/2014/main" id="{C63F10F3-1076-4CEF-A057-399B415233B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195736" y="1533066"/>
            <a:ext cx="5760640" cy="439779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052737"/>
            <a:ext cx="7772400" cy="360040"/>
          </a:xfrm>
        </p:spPr>
        <p:txBody>
          <a:bodyPr/>
          <a:lstStyle/>
          <a:p>
            <a:r>
              <a:rPr lang="en-GB" dirty="0"/>
              <a:t>Ring final circuits: adding a socket outlet </a:t>
            </a:r>
          </a:p>
        </p:txBody>
      </p:sp>
      <p:sp>
        <p:nvSpPr>
          <p:cNvPr id="3" name="Subtitle 2"/>
          <p:cNvSpPr>
            <a:spLocks noGrp="1"/>
          </p:cNvSpPr>
          <p:nvPr>
            <p:ph type="subTitle" idx="1"/>
          </p:nvPr>
        </p:nvSpPr>
        <p:spPr>
          <a:xfrm>
            <a:off x="323528" y="1616311"/>
            <a:ext cx="8363272" cy="4536504"/>
          </a:xfrm>
        </p:spPr>
        <p:txBody>
          <a:bodyPr/>
          <a:lstStyle/>
          <a:p>
            <a:pPr algn="l"/>
            <a:r>
              <a:rPr lang="en-GB" dirty="0">
                <a:solidFill>
                  <a:schemeClr val="tx1"/>
                </a:solidFill>
              </a:rPr>
              <a:t>There are three ways of adding a socket outlet to a ring circuit. The most common is to connect it as a spur, and this can be done in two ways:</a:t>
            </a:r>
          </a:p>
          <a:p>
            <a:pPr marL="342900" indent="-342900" algn="l">
              <a:buClr>
                <a:srgbClr val="0077E3"/>
              </a:buClr>
              <a:buFont typeface="Arial" panose="020B0604020202020204" pitchFamily="34" charset="0"/>
              <a:buChar char="•"/>
            </a:pPr>
            <a:r>
              <a:rPr lang="en-GB" dirty="0">
                <a:solidFill>
                  <a:schemeClr val="tx1"/>
                </a:solidFill>
              </a:rPr>
              <a:t>A single cable is added from the new socket, and connects to an existing socket on the ring.</a:t>
            </a:r>
          </a:p>
          <a:p>
            <a:pPr marL="342900" indent="-342900" algn="l">
              <a:buClr>
                <a:srgbClr val="0077E3"/>
              </a:buClr>
              <a:buFont typeface="Arial" panose="020B0604020202020204" pitchFamily="34" charset="0"/>
              <a:buChar char="•"/>
            </a:pPr>
            <a:r>
              <a:rPr lang="en-GB" dirty="0">
                <a:solidFill>
                  <a:schemeClr val="tx1"/>
                </a:solidFill>
              </a:rPr>
              <a:t>A spur can alternatively be connected at the consumer unit, which although might seem incorrect, is actually no different to connecting to an existing socket outlet.</a:t>
            </a:r>
          </a:p>
          <a:p>
            <a:pPr algn="l"/>
            <a:r>
              <a:rPr lang="en-GB" dirty="0">
                <a:solidFill>
                  <a:schemeClr val="tx1"/>
                </a:solidFill>
              </a:rPr>
              <a:t>The spur socket only has a single cable, with the connections to live, neutral and earth. This is exactly the same as connecting at the end of a radial circuit. The other end of the cable connects to a socket on the ring, so there will be three cables in that socket.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7"/>
            <a:ext cx="7772400" cy="504056"/>
          </a:xfrm>
        </p:spPr>
        <p:txBody>
          <a:bodyPr/>
          <a:lstStyle/>
          <a:p>
            <a:r>
              <a:rPr lang="en-GB" dirty="0"/>
              <a:t>Spur limitations</a:t>
            </a:r>
            <a:br>
              <a:rPr lang="en-GB" dirty="0"/>
            </a:br>
            <a:endParaRPr lang="en-GB" dirty="0"/>
          </a:p>
        </p:txBody>
      </p:sp>
      <p:sp>
        <p:nvSpPr>
          <p:cNvPr id="3" name="Subtitle 2"/>
          <p:cNvSpPr>
            <a:spLocks noGrp="1"/>
          </p:cNvSpPr>
          <p:nvPr>
            <p:ph type="subTitle" idx="1"/>
          </p:nvPr>
        </p:nvSpPr>
        <p:spPr>
          <a:xfrm>
            <a:off x="416513" y="1774853"/>
            <a:ext cx="7848872" cy="4320480"/>
          </a:xfrm>
        </p:spPr>
        <p:txBody>
          <a:bodyPr/>
          <a:lstStyle/>
          <a:p>
            <a:pPr algn="l"/>
            <a:r>
              <a:rPr lang="en-GB" dirty="0">
                <a:solidFill>
                  <a:schemeClr val="tx1"/>
                </a:solidFill>
              </a:rPr>
              <a:t>Only one socket outlet can be connected to a spur. (This can be a single or double outlet.) Connecting a further outlet is </a:t>
            </a:r>
            <a:r>
              <a:rPr lang="en-GB" b="1" dirty="0">
                <a:solidFill>
                  <a:schemeClr val="tx1"/>
                </a:solidFill>
              </a:rPr>
              <a:t>NOT</a:t>
            </a:r>
            <a:r>
              <a:rPr lang="en-GB" dirty="0">
                <a:solidFill>
                  <a:schemeClr val="tx1"/>
                </a:solidFill>
              </a:rPr>
              <a:t> permitted, as this could overload the single cable supplying it.</a:t>
            </a:r>
          </a:p>
          <a:p>
            <a:pPr algn="l"/>
            <a:r>
              <a:rPr lang="en-GB" dirty="0">
                <a:solidFill>
                  <a:schemeClr val="tx1"/>
                </a:solidFill>
              </a:rPr>
              <a:t>Each socket outlet or junction box on the ring can only have one spur connected. Trying to connect two or more is not only very difficult due to the number of wires involved, it can also result in an abnormally high load at that point in the ring.</a:t>
            </a:r>
          </a:p>
          <a:p>
            <a:pPr algn="l"/>
            <a:r>
              <a:rPr lang="en-GB" dirty="0">
                <a:solidFill>
                  <a:schemeClr val="tx1"/>
                </a:solidFill>
              </a:rPr>
              <a:t>The number of spurs on the ring must not exceed the number of other socket outlets. If for some reason you need a large number of spurs, it is time to replace the whole circuit rather than keep adding to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008" y="1052737"/>
            <a:ext cx="7772400" cy="360040"/>
          </a:xfrm>
        </p:spPr>
        <p:txBody>
          <a:bodyPr/>
          <a:lstStyle/>
          <a:p>
            <a:r>
              <a:rPr lang="en-GB" dirty="0"/>
              <a:t>Examples of a spur </a:t>
            </a:r>
          </a:p>
        </p:txBody>
      </p:sp>
      <p:sp>
        <p:nvSpPr>
          <p:cNvPr id="3" name="Subtitle 2"/>
          <p:cNvSpPr>
            <a:spLocks noGrp="1"/>
          </p:cNvSpPr>
          <p:nvPr>
            <p:ph type="subTitle" idx="1"/>
          </p:nvPr>
        </p:nvSpPr>
        <p:spPr>
          <a:xfrm>
            <a:off x="467544" y="1554783"/>
            <a:ext cx="7704856" cy="4248472"/>
          </a:xfrm>
        </p:spPr>
        <p:txBody>
          <a:bodyPr/>
          <a:lstStyle/>
          <a:p>
            <a:pPr algn="l"/>
            <a:r>
              <a:rPr lang="en-GB" dirty="0">
                <a:solidFill>
                  <a:schemeClr val="tx1"/>
                </a:solidFill>
              </a:rPr>
              <a:t>Spur from an existing socket outlet</a:t>
            </a:r>
          </a:p>
        </p:txBody>
      </p:sp>
      <p:pic>
        <p:nvPicPr>
          <p:cNvPr id="5" name="Picture 4" descr="Diagram, schematic&#10;&#10;Description automatically generated">
            <a:extLst>
              <a:ext uri="{FF2B5EF4-FFF2-40B4-BE49-F238E27FC236}">
                <a16:creationId xmlns:a16="http://schemas.microsoft.com/office/drawing/2014/main" id="{13C6F9DF-9ACB-44F8-96AD-09103B255D8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91680" y="2278882"/>
            <a:ext cx="5943219" cy="352437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052737"/>
            <a:ext cx="7772400" cy="432048"/>
          </a:xfrm>
        </p:spPr>
        <p:txBody>
          <a:bodyPr/>
          <a:lstStyle/>
          <a:p>
            <a:r>
              <a:rPr lang="en-GB" dirty="0"/>
              <a:t>Examples of a spur</a:t>
            </a:r>
          </a:p>
        </p:txBody>
      </p:sp>
      <p:sp>
        <p:nvSpPr>
          <p:cNvPr id="6" name="TextBox 5"/>
          <p:cNvSpPr txBox="1"/>
          <p:nvPr/>
        </p:nvSpPr>
        <p:spPr>
          <a:xfrm>
            <a:off x="611560" y="2276872"/>
            <a:ext cx="1728192" cy="707886"/>
          </a:xfrm>
          <a:prstGeom prst="rect">
            <a:avLst/>
          </a:prstGeom>
          <a:noFill/>
        </p:spPr>
        <p:txBody>
          <a:bodyPr wrap="square" rtlCol="0">
            <a:spAutoFit/>
          </a:bodyPr>
          <a:lstStyle/>
          <a:p>
            <a:r>
              <a:rPr lang="en-GB" dirty="0"/>
              <a:t>Spur from a junction box</a:t>
            </a:r>
          </a:p>
        </p:txBody>
      </p:sp>
      <p:pic>
        <p:nvPicPr>
          <p:cNvPr id="4" name="Picture 3" descr="Diagram&#10;&#10;Description automatically generated">
            <a:extLst>
              <a:ext uri="{FF2B5EF4-FFF2-40B4-BE49-F238E27FC236}">
                <a16:creationId xmlns:a16="http://schemas.microsoft.com/office/drawing/2014/main" id="{61DDAC66-B816-4DA0-A9AA-858E3A63FF5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39868" y="1772816"/>
            <a:ext cx="5111332" cy="41944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052736"/>
            <a:ext cx="7772400" cy="360040"/>
          </a:xfrm>
        </p:spPr>
        <p:txBody>
          <a:bodyPr/>
          <a:lstStyle/>
          <a:p>
            <a:r>
              <a:rPr lang="en-GB" dirty="0"/>
              <a:t>Power circuits: w</a:t>
            </a:r>
            <a:r>
              <a:rPr lang="en-GB" b="1" dirty="0"/>
              <a:t>hat is a radial circuit?</a:t>
            </a:r>
            <a:br>
              <a:rPr lang="en-GB" sz="2000" b="1" dirty="0">
                <a:solidFill>
                  <a:schemeClr val="tx1"/>
                </a:solidFill>
              </a:rPr>
            </a:br>
            <a:endParaRPr lang="en-GB" sz="2000" dirty="0"/>
          </a:p>
        </p:txBody>
      </p:sp>
      <p:sp>
        <p:nvSpPr>
          <p:cNvPr id="3" name="Subtitle 2"/>
          <p:cNvSpPr>
            <a:spLocks noGrp="1"/>
          </p:cNvSpPr>
          <p:nvPr>
            <p:ph type="subTitle" idx="1"/>
          </p:nvPr>
        </p:nvSpPr>
        <p:spPr>
          <a:xfrm>
            <a:off x="611560" y="1628800"/>
            <a:ext cx="7128792" cy="3744416"/>
          </a:xfrm>
        </p:spPr>
        <p:txBody>
          <a:bodyPr/>
          <a:lstStyle/>
          <a:p>
            <a:pPr algn="l"/>
            <a:endParaRPr lang="en-GB" dirty="0">
              <a:solidFill>
                <a:schemeClr val="tx1"/>
              </a:solidFill>
            </a:endParaRPr>
          </a:p>
          <a:p>
            <a:pPr algn="l"/>
            <a:r>
              <a:rPr lang="en-GB" dirty="0">
                <a:solidFill>
                  <a:schemeClr val="tx1"/>
                </a:solidFill>
              </a:rPr>
              <a:t>In a radial circuit, power is transmitted from point to point by a single length of cable linking each point to the next. It starts at the consumers unit and terminates at the last connected device. Intermediate junction boxes may connect individual sockets or chains of several sockets.</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611560" y="1052736"/>
            <a:ext cx="1107996" cy="461665"/>
          </a:xfrm>
          <a:prstGeom prst="rect">
            <a:avLst/>
          </a:prstGeom>
        </p:spPr>
        <p:txBody>
          <a:bodyPr wrap="none">
            <a:spAutoFit/>
          </a:bodyPr>
          <a:lstStyle/>
          <a:p>
            <a:r>
              <a:rPr lang="en-GB" sz="2400" b="1" dirty="0">
                <a:solidFill>
                  <a:srgbClr val="0077E3"/>
                </a:solidFill>
                <a:latin typeface="+mj-lt"/>
              </a:rPr>
              <a:t>Power</a:t>
            </a:r>
          </a:p>
        </p:txBody>
      </p:sp>
      <p:pic>
        <p:nvPicPr>
          <p:cNvPr id="4" name="Picture 3" descr="Diagram&#10;&#10;Description automatically generated">
            <a:extLst>
              <a:ext uri="{FF2B5EF4-FFF2-40B4-BE49-F238E27FC236}">
                <a16:creationId xmlns:a16="http://schemas.microsoft.com/office/drawing/2014/main" id="{8CC0D6A4-BB16-49E5-BBAE-929BD7A8F3B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03648" y="1535774"/>
            <a:ext cx="6336704" cy="426949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052737"/>
            <a:ext cx="7772400" cy="576064"/>
          </a:xfrm>
        </p:spPr>
        <p:txBody>
          <a:bodyPr/>
          <a:lstStyle/>
          <a:p>
            <a:r>
              <a:rPr lang="en-GB" dirty="0"/>
              <a:t>Polarity testing</a:t>
            </a:r>
          </a:p>
        </p:txBody>
      </p:sp>
      <p:sp>
        <p:nvSpPr>
          <p:cNvPr id="3" name="Subtitle 2"/>
          <p:cNvSpPr>
            <a:spLocks noGrp="1"/>
          </p:cNvSpPr>
          <p:nvPr>
            <p:ph type="subTitle" idx="1"/>
          </p:nvPr>
        </p:nvSpPr>
        <p:spPr>
          <a:xfrm>
            <a:off x="489981" y="1547431"/>
            <a:ext cx="7848872" cy="4320480"/>
          </a:xfrm>
        </p:spPr>
        <p:txBody>
          <a:bodyPr/>
          <a:lstStyle/>
          <a:p>
            <a:pPr algn="l"/>
            <a:r>
              <a:rPr lang="en-GB" dirty="0">
                <a:solidFill>
                  <a:schemeClr val="tx1"/>
                </a:solidFill>
              </a:rPr>
              <a:t>One of the sequence of tests done after the completion of a lighting or power circuit is a polarity test.</a:t>
            </a:r>
          </a:p>
          <a:p>
            <a:pPr algn="l"/>
            <a:r>
              <a:rPr lang="en-GB" dirty="0">
                <a:solidFill>
                  <a:schemeClr val="tx1"/>
                </a:solidFill>
              </a:rPr>
              <a:t>The purpose of a polarity test is to ensure that all single pole devices (fuses, switches and circuit breakers) are connected in the line conductor only. Since AC installations consist of a line and a neutral conductor, it is extremely important that these conductors are connected the right way around, within all electrical accessories such as wall sockets or plugs. </a:t>
            </a:r>
          </a:p>
          <a:p>
            <a:pPr algn="l"/>
            <a:r>
              <a:rPr lang="en-GB" dirty="0">
                <a:solidFill>
                  <a:schemeClr val="tx1"/>
                </a:solidFill>
              </a:rPr>
              <a:t>To ensure this, polarity test is done at each relevant point. This simple test is just as important as all the others, and many serious injuries and electrocutions could have been prevented if polarity checks had been carried out. </a:t>
            </a:r>
          </a:p>
          <a:p>
            <a:pPr algn="l"/>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052737"/>
            <a:ext cx="7772400" cy="576064"/>
          </a:xfrm>
        </p:spPr>
        <p:txBody>
          <a:bodyPr/>
          <a:lstStyle/>
          <a:p>
            <a:r>
              <a:rPr lang="en-GB" dirty="0"/>
              <a:t>Polarity testing</a:t>
            </a:r>
          </a:p>
        </p:txBody>
      </p:sp>
      <p:sp>
        <p:nvSpPr>
          <p:cNvPr id="3" name="Subtitle 2"/>
          <p:cNvSpPr>
            <a:spLocks noGrp="1"/>
          </p:cNvSpPr>
          <p:nvPr>
            <p:ph type="subTitle" idx="1"/>
          </p:nvPr>
        </p:nvSpPr>
        <p:spPr>
          <a:xfrm>
            <a:off x="539552" y="1700808"/>
            <a:ext cx="8136904" cy="4032448"/>
          </a:xfrm>
        </p:spPr>
        <p:txBody>
          <a:bodyPr/>
          <a:lstStyle/>
          <a:p>
            <a:pPr algn="l"/>
            <a:r>
              <a:rPr lang="en-GB" b="1" dirty="0">
                <a:solidFill>
                  <a:schemeClr val="tx1"/>
                </a:solidFill>
              </a:rPr>
              <a:t>Polarity testing are carried out to ensure:</a:t>
            </a:r>
            <a:endParaRPr lang="en-GB" dirty="0">
              <a:solidFill>
                <a:schemeClr val="tx1"/>
              </a:solidFill>
            </a:endParaRPr>
          </a:p>
          <a:p>
            <a:pPr marL="457200" indent="-457200" algn="l">
              <a:buFont typeface="+mj-lt"/>
              <a:buAutoNum type="arabicPeriod"/>
            </a:pPr>
            <a:r>
              <a:rPr lang="en-GB" dirty="0">
                <a:solidFill>
                  <a:schemeClr val="tx1"/>
                </a:solidFill>
              </a:rPr>
              <a:t>All single pole devices (fuses, switches and circuit breakers) are connected in the line conductor only. </a:t>
            </a:r>
          </a:p>
          <a:p>
            <a:pPr marL="457200" indent="-457200" algn="l">
              <a:buFont typeface="+mj-lt"/>
              <a:buAutoNum type="arabicPeriod"/>
            </a:pPr>
            <a:r>
              <a:rPr lang="en-GB" dirty="0">
                <a:solidFill>
                  <a:schemeClr val="tx1"/>
                </a:solidFill>
              </a:rPr>
              <a:t>The line conductor must be connected to the centre terminal of an Edison screw lamp holder</a:t>
            </a:r>
          </a:p>
          <a:p>
            <a:pPr marL="457200" indent="-457200" algn="l">
              <a:buFont typeface="+mj-lt"/>
              <a:buAutoNum type="arabicPeriod"/>
            </a:pPr>
            <a:r>
              <a:rPr lang="en-GB" dirty="0">
                <a:solidFill>
                  <a:schemeClr val="tx1"/>
                </a:solidFill>
              </a:rPr>
              <a:t>All accessories are connected correctly. </a:t>
            </a:r>
          </a:p>
          <a:p>
            <a:pPr algn="l"/>
            <a:endParaRPr lang="en-GB" dirty="0"/>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Lighting circuits: switches</a:t>
            </a:r>
            <a:endParaRPr lang="en-GB" dirty="0"/>
          </a:p>
        </p:txBody>
      </p:sp>
      <p:pic>
        <p:nvPicPr>
          <p:cNvPr id="5" name="Picture 4" descr="Answer to Riddle #7: Three Light Bulbs &amp; Switches in a Room"/>
          <p:cNvPicPr/>
          <p:nvPr/>
        </p:nvPicPr>
        <p:blipFill>
          <a:blip r:embed="rId2"/>
          <a:srcRect/>
          <a:stretch>
            <a:fillRect/>
          </a:stretch>
        </p:blipFill>
        <p:spPr bwMode="auto">
          <a:xfrm>
            <a:off x="6029473" y="1672995"/>
            <a:ext cx="2070919" cy="1708597"/>
          </a:xfrm>
          <a:prstGeom prst="rect">
            <a:avLst/>
          </a:prstGeom>
          <a:noFill/>
          <a:ln w="9525">
            <a:noFill/>
            <a:miter lim="800000"/>
            <a:headEnd/>
            <a:tailEnd/>
          </a:ln>
        </p:spPr>
      </p:pic>
      <p:pic>
        <p:nvPicPr>
          <p:cNvPr id="6" name="Picture 5" descr="Single Gang Light Switch 1 Gang 1 Way White Plastic 6a: Amazon.co ..."/>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51314" y="3916122"/>
            <a:ext cx="2952328" cy="2289691"/>
          </a:xfrm>
          <a:prstGeom prst="rect">
            <a:avLst/>
          </a:prstGeom>
          <a:noFill/>
          <a:ln w="9525">
            <a:noFill/>
            <a:miter lim="800000"/>
            <a:headEnd/>
            <a:tailEnd/>
          </a:ln>
        </p:spPr>
      </p:pic>
      <p:pic>
        <p:nvPicPr>
          <p:cNvPr id="7" name="Picture 6" descr="2 GANG 2 WAY LIGHT SWITCH WHITE PLASTIC LG202: Amazon.co.uk: DIY ..."/>
          <p:cNvPicPr/>
          <p:nvPr/>
        </p:nvPicPr>
        <p:blipFill>
          <a:blip r:embed="rId4" cstate="screen">
            <a:extLst>
              <a:ext uri="{28A0092B-C50C-407E-A947-70E740481C1C}">
                <a14:useLocalDpi xmlns:a14="http://schemas.microsoft.com/office/drawing/2010/main"/>
              </a:ext>
            </a:extLst>
          </a:blip>
          <a:srcRect/>
          <a:stretch>
            <a:fillRect/>
          </a:stretch>
        </p:blipFill>
        <p:spPr bwMode="auto">
          <a:xfrm>
            <a:off x="2771800" y="1529853"/>
            <a:ext cx="2160240" cy="2078931"/>
          </a:xfrm>
          <a:prstGeom prst="rect">
            <a:avLst/>
          </a:prstGeom>
          <a:noFill/>
          <a:ln w="9525">
            <a:noFill/>
            <a:miter lim="800000"/>
            <a:headEnd/>
            <a:tailEnd/>
          </a:ln>
        </p:spPr>
      </p:pic>
      <p:pic>
        <p:nvPicPr>
          <p:cNvPr id="33794" name="Picture 2" descr="https://cdn.shopify.com/s/files/1/0103/0255/4171/products/3_252F5_252Fb_252F1_252F35b153869db87761e886382b056190f47ae9a539_sin_hq3w_large.jpg?v=157190517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066604" y="3916122"/>
            <a:ext cx="1872208" cy="187220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t>Lighting circuits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512000"/>
            <a:ext cx="8229600" cy="4248000"/>
          </a:xfrm>
        </p:spPr>
        <p:txBody>
          <a:bodyPr/>
          <a:lstStyle/>
          <a:p>
            <a:pPr marL="0" indent="0"/>
            <a:r>
              <a:rPr lang="en-GB" dirty="0">
                <a:ea typeface="ＭＳ Ｐゴシック" pitchFamily="-105" charset="-128"/>
                <a:cs typeface="ＭＳ Ｐゴシック" pitchFamily="-105" charset="-128"/>
              </a:rPr>
              <a:t>Examples of light fittings:</a:t>
            </a:r>
          </a:p>
          <a:p>
            <a:pPr marL="0" indent="0" algn="ctr"/>
            <a:endParaRPr lang="en-GB" dirty="0">
              <a:ea typeface="ＭＳ Ｐゴシック" pitchFamily="-105" charset="-128"/>
              <a:cs typeface="ＭＳ Ｐゴシック" pitchFamily="-105" charset="-128"/>
            </a:endParaRPr>
          </a:p>
          <a:p>
            <a:pPr marL="0" indent="0"/>
            <a:r>
              <a:rPr lang="en-GB" dirty="0">
                <a:ea typeface="ＭＳ Ｐゴシック" pitchFamily="-105" charset="-128"/>
                <a:cs typeface="ＭＳ Ｐゴシック" pitchFamily="-105" charset="-128"/>
              </a:rPr>
              <a:t>Lights</a:t>
            </a:r>
            <a:endParaRPr dirty="0">
              <a:ea typeface="ＭＳ Ｐゴシック" pitchFamily="-105" charset="-128"/>
              <a:cs typeface="ＭＳ Ｐゴシック" pitchFamily="-105" charset="-128"/>
            </a:endParaRPr>
          </a:p>
        </p:txBody>
      </p:sp>
      <p:pic>
        <p:nvPicPr>
          <p:cNvPr id="5" name="Picture 4" descr="https://media.screwfix.com/is/image/ae235?src=ae235/15459_P&amp;$prodImageMedium$"/>
          <p:cNvPicPr/>
          <p:nvPr/>
        </p:nvPicPr>
        <p:blipFill>
          <a:blip r:embed="rId2"/>
          <a:srcRect/>
          <a:stretch>
            <a:fillRect/>
          </a:stretch>
        </p:blipFill>
        <p:spPr bwMode="auto">
          <a:xfrm>
            <a:off x="179512" y="2060848"/>
            <a:ext cx="1288356" cy="2219697"/>
          </a:xfrm>
          <a:prstGeom prst="rect">
            <a:avLst/>
          </a:prstGeom>
          <a:noFill/>
          <a:ln w="9525">
            <a:noFill/>
            <a:miter lim="800000"/>
            <a:headEnd/>
            <a:tailEnd/>
          </a:ln>
        </p:spPr>
      </p:pic>
      <p:pic>
        <p:nvPicPr>
          <p:cNvPr id="15362" name="Picture 2" descr="Luminans LED Ceiling Light 16W with Microwave Dimmable Built-in ..."/>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15616" y="4221088"/>
            <a:ext cx="2328258" cy="1296144"/>
          </a:xfrm>
          <a:prstGeom prst="rect">
            <a:avLst/>
          </a:prstGeom>
          <a:noFill/>
        </p:spPr>
      </p:pic>
      <p:pic>
        <p:nvPicPr>
          <p:cNvPr id="15364" name="Picture 4" descr="Glass Decorative Wall Lamp Manufacturer in Delhi Delhi India by ..."/>
          <p:cNvPicPr>
            <a:picLocks noChangeAspect="1" noChangeArrowheads="1"/>
          </p:cNvPicPr>
          <p:nvPr/>
        </p:nvPicPr>
        <p:blipFill>
          <a:blip r:embed="rId4"/>
          <a:srcRect/>
          <a:stretch>
            <a:fillRect/>
          </a:stretch>
        </p:blipFill>
        <p:spPr bwMode="auto">
          <a:xfrm>
            <a:off x="3275856" y="2276872"/>
            <a:ext cx="2088232" cy="2381250"/>
          </a:xfrm>
          <a:prstGeom prst="rect">
            <a:avLst/>
          </a:prstGeom>
          <a:noFill/>
        </p:spPr>
      </p:pic>
      <p:pic>
        <p:nvPicPr>
          <p:cNvPr id="8" name="Picture 7" descr="LED Light Fittings - Bristol | Business Lighting Ltd"/>
          <p:cNvPicPr/>
          <p:nvPr/>
        </p:nvPicPr>
        <p:blipFill>
          <a:blip r:embed="rId5"/>
          <a:srcRect/>
          <a:stretch>
            <a:fillRect/>
          </a:stretch>
        </p:blipFill>
        <p:spPr bwMode="auto">
          <a:xfrm>
            <a:off x="5580112" y="1412776"/>
            <a:ext cx="2160240" cy="1872208"/>
          </a:xfrm>
          <a:prstGeom prst="rect">
            <a:avLst/>
          </a:prstGeom>
          <a:noFill/>
          <a:ln w="9525">
            <a:noFill/>
            <a:miter lim="800000"/>
            <a:headEnd/>
            <a:tailEnd/>
          </a:ln>
        </p:spPr>
      </p:pic>
      <p:sp>
        <p:nvSpPr>
          <p:cNvPr id="15368" name="AutoShape 8" descr="What are fire rated downlights and why they are important for fire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1" name="Picture 10" descr="JCC FG2 JC94110WH Shower Downlight Fireguard White "/>
          <p:cNvPicPr/>
          <p:nvPr/>
        </p:nvPicPr>
        <p:blipFill>
          <a:blip r:embed="rId6" cstate="screen">
            <a:extLst>
              <a:ext uri="{28A0092B-C50C-407E-A947-70E740481C1C}">
                <a14:useLocalDpi xmlns:a14="http://schemas.microsoft.com/office/drawing/2010/main"/>
              </a:ext>
            </a:extLst>
          </a:blip>
          <a:srcRect/>
          <a:stretch>
            <a:fillRect/>
          </a:stretch>
        </p:blipFill>
        <p:spPr bwMode="auto">
          <a:xfrm>
            <a:off x="6300192" y="4365104"/>
            <a:ext cx="2016224" cy="187220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Lighting circuits</a:t>
            </a:r>
            <a:br>
              <a:rPr lang="en-US" sz="2000" dirty="0">
                <a:solidFill>
                  <a:schemeClr val="tx1"/>
                </a:solidFill>
              </a:rPr>
            </a:br>
            <a:br>
              <a:rPr lang="en-US" dirty="0">
                <a:solidFill>
                  <a:schemeClr val="tx1"/>
                </a:solidFill>
              </a:rPr>
            </a:br>
            <a:r>
              <a:rPr lang="en-US" sz="2000" b="0" dirty="0">
                <a:solidFill>
                  <a:schemeClr val="tx1"/>
                </a:solidFill>
                <a:latin typeface="+mn-lt"/>
              </a:rPr>
              <a:t>Examples of lamps used:</a:t>
            </a:r>
            <a:endParaRPr lang="en-GB" sz="2000" b="0" dirty="0">
              <a:latin typeface="+mn-lt"/>
            </a:endParaRPr>
          </a:p>
        </p:txBody>
      </p:sp>
      <p:pic>
        <p:nvPicPr>
          <p:cNvPr id="4" name="Content Placeholder 3" descr="Philips 40W 240V ES/E27 A55 GLS Dimmable Incandescent Light Bulb"/>
          <p:cNvPicPr>
            <a:picLocks noGrp="1"/>
          </p:cNvPicPr>
          <p:nvPr>
            <p:ph sz="quarter" idx="10"/>
          </p:nvPr>
        </p:nvPicPr>
        <p:blipFill>
          <a:blip r:embed="rId2" cstate="screen">
            <a:extLst>
              <a:ext uri="{28A0092B-C50C-407E-A947-70E740481C1C}">
                <a14:useLocalDpi xmlns:a14="http://schemas.microsoft.com/office/drawing/2010/main"/>
              </a:ext>
            </a:extLst>
          </a:blip>
          <a:srcRect/>
          <a:stretch>
            <a:fillRect/>
          </a:stretch>
        </p:blipFill>
        <p:spPr bwMode="auto">
          <a:xfrm>
            <a:off x="428136" y="2108397"/>
            <a:ext cx="1615371" cy="1773684"/>
          </a:xfrm>
          <a:prstGeom prst="rect">
            <a:avLst/>
          </a:prstGeom>
          <a:noFill/>
          <a:ln w="9525">
            <a:noFill/>
            <a:miter lim="800000"/>
            <a:headEnd/>
            <a:tailEnd/>
          </a:ln>
        </p:spPr>
      </p:pic>
      <p:pic>
        <p:nvPicPr>
          <p:cNvPr id="21506" name="Picture 2" descr="https://www.energysavingonline.co.uk/image/cache/catalog/products/10W60WattLEDGLSBayonetLightBulbNaturalCoolWhite4000K-500x50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23353" y="2108397"/>
            <a:ext cx="1944216" cy="1944216"/>
          </a:xfrm>
          <a:prstGeom prst="rect">
            <a:avLst/>
          </a:prstGeom>
          <a:noFill/>
        </p:spPr>
      </p:pic>
      <p:pic>
        <p:nvPicPr>
          <p:cNvPr id="6" name="Picture 5" descr="Light bulb buying guide | Ideas &amp; Advice | DIY at B&amp;Q"/>
          <p:cNvPicPr/>
          <p:nvPr/>
        </p:nvPicPr>
        <p:blipFill>
          <a:blip r:embed="rId4"/>
          <a:srcRect/>
          <a:stretch>
            <a:fillRect/>
          </a:stretch>
        </p:blipFill>
        <p:spPr bwMode="auto">
          <a:xfrm>
            <a:off x="3491521" y="2297905"/>
            <a:ext cx="5335974" cy="3168352"/>
          </a:xfrm>
          <a:prstGeom prst="rect">
            <a:avLst/>
          </a:prstGeom>
          <a:noFill/>
          <a:ln w="9525">
            <a:noFill/>
            <a:miter lim="800000"/>
            <a:headEnd/>
            <a:tailEnd/>
          </a:ln>
        </p:spPr>
      </p:pic>
      <p:pic>
        <p:nvPicPr>
          <p:cNvPr id="21508" name="Picture 4" descr="China Dimmable Spotlight High Lumens Bulbs 110-240V 5W LED GU10 ..."/>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5721" y="4052613"/>
            <a:ext cx="1728192" cy="1728192"/>
          </a:xfrm>
          <a:prstGeom prst="rect">
            <a:avLst/>
          </a:prstGeom>
          <a:noFill/>
        </p:spPr>
      </p:pic>
      <p:sp>
        <p:nvSpPr>
          <p:cNvPr id="3" name="TextBox 2">
            <a:extLst>
              <a:ext uri="{FF2B5EF4-FFF2-40B4-BE49-F238E27FC236}">
                <a16:creationId xmlns:a16="http://schemas.microsoft.com/office/drawing/2014/main" id="{9B152F76-9683-475F-9B71-90E2F8D96598}"/>
              </a:ext>
            </a:extLst>
          </p:cNvPr>
          <p:cNvSpPr txBox="1"/>
          <p:nvPr/>
        </p:nvSpPr>
        <p:spPr>
          <a:xfrm>
            <a:off x="3667569" y="3501008"/>
            <a:ext cx="5335974" cy="230832"/>
          </a:xfrm>
          <a:prstGeom prst="rect">
            <a:avLst/>
          </a:prstGeom>
          <a:solidFill>
            <a:schemeClr val="bg1"/>
          </a:solidFill>
        </p:spPr>
        <p:txBody>
          <a:bodyPr wrap="square" rtlCol="0">
            <a:spAutoFit/>
          </a:bodyPr>
          <a:lstStyle/>
          <a:p>
            <a:r>
              <a:rPr lang="en-US" sz="900" dirty="0"/>
              <a:t>    Bayonet cap	            Edison screw cap              Spotlight cap	            Capsule</a:t>
            </a:r>
            <a:endParaRPr lang="en-GB" sz="900" dirty="0"/>
          </a:p>
        </p:txBody>
      </p:sp>
      <p:sp>
        <p:nvSpPr>
          <p:cNvPr id="8" name="TextBox 7">
            <a:extLst>
              <a:ext uri="{FF2B5EF4-FFF2-40B4-BE49-F238E27FC236}">
                <a16:creationId xmlns:a16="http://schemas.microsoft.com/office/drawing/2014/main" id="{98E6845E-5578-4EAC-8B70-2B172898391F}"/>
              </a:ext>
            </a:extLst>
          </p:cNvPr>
          <p:cNvSpPr txBox="1"/>
          <p:nvPr/>
        </p:nvSpPr>
        <p:spPr>
          <a:xfrm>
            <a:off x="3491521" y="5058856"/>
            <a:ext cx="5335974" cy="252000"/>
          </a:xfrm>
          <a:prstGeom prst="rect">
            <a:avLst/>
          </a:prstGeom>
          <a:solidFill>
            <a:schemeClr val="bg1"/>
          </a:solidFill>
        </p:spPr>
        <p:txBody>
          <a:bodyPr wrap="square" rtlCol="0">
            <a:spAutoFit/>
          </a:bodyPr>
          <a:lstStyle/>
          <a:p>
            <a:r>
              <a:rPr lang="en-US" sz="900" dirty="0"/>
              <a:t>    Small bayonet cap         Small Edison screw cap          Spotlight cap	            Tube lighting</a:t>
            </a:r>
            <a:endParaRPr lang="en-GB" sz="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Lighting circuits: examples of transformers and drivers</a:t>
            </a:r>
            <a:endParaRPr lang="en-GB" dirty="0"/>
          </a:p>
        </p:txBody>
      </p:sp>
      <p:pic>
        <p:nvPicPr>
          <p:cNvPr id="4" name="Picture 3" descr="LED Drivers vs Transformers? | Garden &amp; Landscape Lighting"/>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536" y="2132856"/>
            <a:ext cx="2793747" cy="2361699"/>
          </a:xfrm>
          <a:prstGeom prst="rect">
            <a:avLst/>
          </a:prstGeom>
          <a:noFill/>
          <a:ln w="9525">
            <a:noFill/>
            <a:miter lim="800000"/>
            <a:headEnd/>
            <a:tailEnd/>
          </a:ln>
        </p:spPr>
      </p:pic>
      <p:pic>
        <p:nvPicPr>
          <p:cNvPr id="22530" name="Picture 2" descr="36W - 40w LED Power Driver Transformer DC22-42V AC160-265V Panel ..."/>
          <p:cNvPicPr>
            <a:picLocks noChangeAspect="1" noChangeArrowheads="1"/>
          </p:cNvPicPr>
          <p:nvPr/>
        </p:nvPicPr>
        <p:blipFill>
          <a:blip r:embed="rId3"/>
          <a:srcRect/>
          <a:stretch>
            <a:fillRect/>
          </a:stretch>
        </p:blipFill>
        <p:spPr bwMode="auto">
          <a:xfrm>
            <a:off x="4499992" y="2924944"/>
            <a:ext cx="4048125" cy="303847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agram&#10;&#10;Description automatically generated">
            <a:extLst>
              <a:ext uri="{FF2B5EF4-FFF2-40B4-BE49-F238E27FC236}">
                <a16:creationId xmlns:a16="http://schemas.microsoft.com/office/drawing/2014/main" id="{6F3B9065-2E8B-42AB-A7BD-2F034BF954A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03848" y="1196752"/>
            <a:ext cx="4975861" cy="4812798"/>
          </a:xfrm>
          <a:prstGeom prst="rect">
            <a:avLst/>
          </a:prstGeom>
        </p:spPr>
      </p:pic>
      <p:sp>
        <p:nvSpPr>
          <p:cNvPr id="47" name="Rectangle 46"/>
          <p:cNvSpPr/>
          <p:nvPr/>
        </p:nvSpPr>
        <p:spPr>
          <a:xfrm>
            <a:off x="539552" y="980729"/>
            <a:ext cx="4975861" cy="830997"/>
          </a:xfrm>
          <a:prstGeom prst="rect">
            <a:avLst/>
          </a:prstGeom>
        </p:spPr>
        <p:txBody>
          <a:bodyPr wrap="square">
            <a:spAutoFit/>
          </a:bodyPr>
          <a:lstStyle/>
          <a:p>
            <a:r>
              <a:rPr lang="en-US" sz="2400" b="1" dirty="0">
                <a:solidFill>
                  <a:srgbClr val="0077E3"/>
                </a:solidFill>
                <a:latin typeface="+mj-lt"/>
              </a:rPr>
              <a:t>Lighting circuits: 1-way lighting circuit</a:t>
            </a:r>
            <a:endParaRPr lang="en-GB" sz="2400" b="1" dirty="0">
              <a:solidFill>
                <a:srgbClr val="0077E3"/>
              </a:solidFill>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p:cNvSpPr/>
          <p:nvPr/>
        </p:nvSpPr>
        <p:spPr>
          <a:xfrm>
            <a:off x="467544" y="1124744"/>
            <a:ext cx="5801588" cy="461665"/>
          </a:xfrm>
          <a:prstGeom prst="rect">
            <a:avLst/>
          </a:prstGeom>
        </p:spPr>
        <p:txBody>
          <a:bodyPr wrap="none">
            <a:spAutoFit/>
          </a:bodyPr>
          <a:lstStyle/>
          <a:p>
            <a:r>
              <a:rPr lang="en-US" sz="2400" b="1" dirty="0">
                <a:solidFill>
                  <a:srgbClr val="0077E3"/>
                </a:solidFill>
                <a:latin typeface="+mj-lt"/>
              </a:rPr>
              <a:t>Lighting circuits: 2-way lighting circuit</a:t>
            </a:r>
            <a:endParaRPr lang="en-GB" sz="2400" b="1" dirty="0">
              <a:solidFill>
                <a:srgbClr val="0077E3"/>
              </a:solidFill>
              <a:latin typeface="+mj-lt"/>
            </a:endParaRPr>
          </a:p>
        </p:txBody>
      </p:sp>
      <p:pic>
        <p:nvPicPr>
          <p:cNvPr id="3" name="Picture 2" descr="Diagram, engineering drawing&#10;&#10;Description automatically generated">
            <a:extLst>
              <a:ext uri="{FF2B5EF4-FFF2-40B4-BE49-F238E27FC236}">
                <a16:creationId xmlns:a16="http://schemas.microsoft.com/office/drawing/2014/main" id="{89C72D6E-3EF1-48EC-866F-3034C2CB0A0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55776" y="1700808"/>
            <a:ext cx="5256584" cy="429585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395536" y="1050407"/>
            <a:ext cx="6793848" cy="461665"/>
          </a:xfrm>
          <a:prstGeom prst="rect">
            <a:avLst/>
          </a:prstGeom>
        </p:spPr>
        <p:txBody>
          <a:bodyPr wrap="none">
            <a:spAutoFit/>
          </a:bodyPr>
          <a:lstStyle/>
          <a:p>
            <a:r>
              <a:rPr lang="en-US" sz="2400" b="1" dirty="0">
                <a:solidFill>
                  <a:srgbClr val="0077E3"/>
                </a:solidFill>
                <a:latin typeface="+mj-lt"/>
              </a:rPr>
              <a:t>Lighting circuits: intermediate lighting circuit</a:t>
            </a:r>
            <a:endParaRPr lang="en-GB" sz="2400" b="1" dirty="0">
              <a:solidFill>
                <a:srgbClr val="0077E3"/>
              </a:solidFill>
              <a:latin typeface="+mj-lt"/>
            </a:endParaRPr>
          </a:p>
        </p:txBody>
      </p:sp>
      <p:pic>
        <p:nvPicPr>
          <p:cNvPr id="3" name="Picture 2" descr="Diagram, engineering drawing&#10;&#10;Description automatically generated">
            <a:extLst>
              <a:ext uri="{FF2B5EF4-FFF2-40B4-BE49-F238E27FC236}">
                <a16:creationId xmlns:a16="http://schemas.microsoft.com/office/drawing/2014/main" id="{92B74ECF-05C2-4379-8312-D8CB110D33E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67744" y="1700808"/>
            <a:ext cx="5328592" cy="426756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010042"/>
            <a:ext cx="7772400" cy="504056"/>
          </a:xfrm>
        </p:spPr>
        <p:txBody>
          <a:bodyPr/>
          <a:lstStyle/>
          <a:p>
            <a:r>
              <a:rPr lang="en-GB" dirty="0"/>
              <a:t>Ring final circuits: </a:t>
            </a:r>
            <a:r>
              <a:rPr lang="en-US" dirty="0"/>
              <a:t>socket outlets and fused connection units</a:t>
            </a:r>
            <a:br>
              <a:rPr lang="en-US" sz="2000" dirty="0">
                <a:solidFill>
                  <a:schemeClr val="tx1"/>
                </a:solidFill>
              </a:rPr>
            </a:br>
            <a:endParaRPr lang="en-GB" sz="2000" dirty="0"/>
          </a:p>
        </p:txBody>
      </p:sp>
      <p:pic>
        <p:nvPicPr>
          <p:cNvPr id="5" name="Picture 4" descr="Electrical | Switches / Sockets / Spur Units"/>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35695" y="1732710"/>
            <a:ext cx="1978149" cy="1665734"/>
          </a:xfrm>
          <a:prstGeom prst="rect">
            <a:avLst/>
          </a:prstGeom>
          <a:noFill/>
          <a:ln w="9525">
            <a:noFill/>
            <a:miter lim="800000"/>
            <a:headEnd/>
            <a:tailEnd/>
          </a:ln>
        </p:spPr>
      </p:pic>
      <p:pic>
        <p:nvPicPr>
          <p:cNvPr id="6" name="Picture 5" descr="Electrical | Switches / Sockets / Spur Units"/>
          <p:cNvPicPr/>
          <p:nvPr/>
        </p:nvPicPr>
        <p:blipFill>
          <a:blip r:embed="rId3"/>
          <a:srcRect/>
          <a:stretch>
            <a:fillRect/>
          </a:stretch>
        </p:blipFill>
        <p:spPr bwMode="auto">
          <a:xfrm>
            <a:off x="4640936" y="1627178"/>
            <a:ext cx="2745854" cy="1876797"/>
          </a:xfrm>
          <a:prstGeom prst="rect">
            <a:avLst/>
          </a:prstGeom>
          <a:noFill/>
          <a:ln w="9525">
            <a:noFill/>
            <a:miter lim="800000"/>
            <a:headEnd/>
            <a:tailEnd/>
          </a:ln>
        </p:spPr>
      </p:pic>
      <p:pic>
        <p:nvPicPr>
          <p:cNvPr id="7" name="Picture 6" descr="Buy Knightsbridge Pure PU6000F 13A Fused Spur Unit with Neon ..."/>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35696" y="3869084"/>
            <a:ext cx="1978149" cy="1934847"/>
          </a:xfrm>
          <a:prstGeom prst="rect">
            <a:avLst/>
          </a:prstGeom>
          <a:noFill/>
          <a:ln w="9525">
            <a:noFill/>
            <a:miter lim="800000"/>
            <a:headEnd/>
            <a:tailEnd/>
          </a:ln>
        </p:spPr>
      </p:pic>
      <p:pic>
        <p:nvPicPr>
          <p:cNvPr id="8" name="Picture 7" descr="MK Logic Plus 13A Switched Fused Spur &amp; Flex Outlet with Neon ..."/>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23077" y="3992502"/>
            <a:ext cx="1978149" cy="1774859"/>
          </a:xfrm>
          <a:prstGeom prst="rect">
            <a:avLst/>
          </a:prstGeom>
          <a:noFill/>
          <a:ln w="9525">
            <a:no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TotalTime>
  <Words>666</Words>
  <Application>Microsoft Office PowerPoint</Application>
  <PresentationFormat>On-screen Show (4:3)</PresentationFormat>
  <Paragraphs>47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Presentation</vt:lpstr>
      <vt:lpstr>Lighting circuits: switches</vt:lpstr>
      <vt:lpstr>Lighting circuits</vt:lpstr>
      <vt:lpstr>Lighting circuits  Examples of lamps used:</vt:lpstr>
      <vt:lpstr>Lighting circuits: examples of transformers and drivers</vt:lpstr>
      <vt:lpstr>PowerPoint Presentation</vt:lpstr>
      <vt:lpstr>PowerPoint Presentation</vt:lpstr>
      <vt:lpstr>PowerPoint Presentation</vt:lpstr>
      <vt:lpstr>Ring final circuits: socket outlets and fused connection units </vt:lpstr>
      <vt:lpstr>What is a ring final circuit?</vt:lpstr>
      <vt:lpstr>Ring final circuits: adding a socket outlet </vt:lpstr>
      <vt:lpstr>Spur limitations </vt:lpstr>
      <vt:lpstr>Examples of a spur </vt:lpstr>
      <vt:lpstr>Examples of a spur</vt:lpstr>
      <vt:lpstr>Power circuits: what is a radial circuit? </vt:lpstr>
      <vt:lpstr>PowerPoint Presentation</vt:lpstr>
      <vt:lpstr>Polarity testing</vt:lpstr>
      <vt:lpstr>Polarity testing</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224</cp:revision>
  <dcterms:created xsi:type="dcterms:W3CDTF">2013-05-28T00:38:54Z</dcterms:created>
  <dcterms:modified xsi:type="dcterms:W3CDTF">2023-10-30T17:29:24Z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