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47" r:id="rId6"/>
    <p:sldId id="348" r:id="rId7"/>
    <p:sldId id="359" r:id="rId8"/>
    <p:sldId id="382" r:id="rId9"/>
    <p:sldId id="383" r:id="rId10"/>
    <p:sldId id="360" r:id="rId11"/>
    <p:sldId id="381" r:id="rId12"/>
    <p:sldId id="378" r:id="rId13"/>
    <p:sldId id="379" r:id="rId14"/>
    <p:sldId id="380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Freel" initials="FF" lastIdx="1" clrIdx="0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44"/>
    <p:restoredTop sz="93172" autoAdjust="0"/>
  </p:normalViewPr>
  <p:slideViewPr>
    <p:cSldViewPr showGuides="1">
      <p:cViewPr varScale="1">
        <p:scale>
          <a:sx n="125" d="100"/>
          <a:sy n="125" d="100"/>
        </p:scale>
        <p:origin x="271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Jones" userId="84594cfe-7278-463a-ae67-5d5a39f4a187" providerId="ADAL" clId="{5D61F6DE-0B99-45D5-B262-B186767C7C1F}"/>
    <pc:docChg chg="modSld">
      <pc:chgData name="Katie Jones" userId="84594cfe-7278-463a-ae67-5d5a39f4a187" providerId="ADAL" clId="{5D61F6DE-0B99-45D5-B262-B186767C7C1F}" dt="2023-10-12T11:37:59.894" v="15" actId="20577"/>
      <pc:docMkLst>
        <pc:docMk/>
      </pc:docMkLst>
      <pc:sldChg chg="modSp mod">
        <pc:chgData name="Katie Jones" userId="84594cfe-7278-463a-ae67-5d5a39f4a187" providerId="ADAL" clId="{5D61F6DE-0B99-45D5-B262-B186767C7C1F}" dt="2023-10-12T11:37:59.894" v="15" actId="20577"/>
        <pc:sldMkLst>
          <pc:docMk/>
          <pc:sldMk cId="0" sldId="379"/>
        </pc:sldMkLst>
        <pc:graphicFrameChg chg="modGraphic">
          <ac:chgData name="Katie Jones" userId="84594cfe-7278-463a-ae67-5d5a39f4a187" providerId="ADAL" clId="{5D61F6DE-0B99-45D5-B262-B186767C7C1F}" dt="2023-10-12T11:37:59.894" v="15" actId="20577"/>
          <ac:graphicFrameMkLst>
            <pc:docMk/>
            <pc:sldMk cId="0" sldId="379"/>
            <ac:graphicFrameMk id="5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kern="0" dirty="0">
                <a:ea typeface="ＭＳ Ｐゴシック" pitchFamily="-105" charset="-128"/>
                <a:cs typeface="ＭＳ Ｐゴシック" pitchFamily="-105" charset="-128"/>
              </a:rPr>
              <a:t>PowerPoint 3: </a:t>
            </a:r>
            <a:r>
              <a:rPr lang="en-US" kern="0" dirty="0">
                <a:ea typeface="ＭＳ Ｐゴシック" pitchFamily="-105" charset="-128"/>
                <a:cs typeface="ＭＳ Ｐゴシック" pitchFamily="-105" charset="-128"/>
              </a:rPr>
              <a:t>Quantities</a:t>
            </a:r>
            <a:endParaRPr lang="en-GB" kern="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114: Electrotechnical systems and equipment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SI derived units</a:t>
            </a:r>
            <a:endParaRPr lang="en-GB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800274"/>
              </p:ext>
            </p:extLst>
          </p:nvPr>
        </p:nvGraphicFramePr>
        <p:xfrm>
          <a:off x="1403648" y="1988840"/>
          <a:ext cx="6096000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879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Dimension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Name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Symbol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879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Area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square metre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GB" sz="1600" baseline="30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879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Volume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cubic metre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GB" sz="1600" baseline="300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879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Speed / Velocity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metre per second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m/s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21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Acceleration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metre per second squared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m/s</a:t>
                      </a:r>
                      <a:r>
                        <a:rPr lang="en-GB" sz="1600" baseline="30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21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Luminance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candela per square metre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 err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cd</a:t>
                      </a: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m</a:t>
                      </a:r>
                      <a:r>
                        <a:rPr lang="en-GB" sz="1600" baseline="30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21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Current density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ampere per square metre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A/m</a:t>
                      </a:r>
                      <a:r>
                        <a:rPr lang="en-GB" sz="1600" baseline="30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821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Magnetic field strength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ampere per metre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A/m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SI derived units with special names</a:t>
            </a:r>
            <a:endParaRPr lang="en-GB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396959"/>
              </p:ext>
            </p:extLst>
          </p:nvPr>
        </p:nvGraphicFramePr>
        <p:xfrm>
          <a:off x="1518444" y="1464364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Dimension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Name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Symbol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Frequency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hertz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Hz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Force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 err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newton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Energy / Work 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joule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Power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watt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Electric charge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coulomb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Voltage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volt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Capacitance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farad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993528"/>
              </p:ext>
            </p:extLst>
          </p:nvPr>
        </p:nvGraphicFramePr>
        <p:xfrm>
          <a:off x="1619672" y="465566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Inductance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henry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Electric resistance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ohm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Ω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Moment of force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 err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newton</a:t>
                      </a: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metre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747749"/>
            <a:ext cx="7772400" cy="1143000"/>
          </a:xfrm>
          <a:ln/>
        </p:spPr>
        <p:txBody>
          <a:bodyPr/>
          <a:lstStyle/>
          <a:p>
            <a:r>
              <a:rPr lang="en-GB" altLang="en-GB" sz="2000" b="0" dirty="0">
                <a:solidFill>
                  <a:schemeClr val="tx1"/>
                </a:solidFill>
              </a:rPr>
              <a:t>Ohm’s </a:t>
            </a:r>
            <a:r>
              <a:rPr lang="en-US" sz="2000" b="0" dirty="0">
                <a:solidFill>
                  <a:schemeClr val="tx1"/>
                </a:solidFill>
              </a:rPr>
              <a:t>L</a:t>
            </a:r>
            <a:r>
              <a:rPr lang="en-GB" altLang="en-GB" sz="2000" b="0" dirty="0">
                <a:solidFill>
                  <a:schemeClr val="tx1"/>
                </a:solidFill>
              </a:rPr>
              <a:t>aw states that: ‘The current flowing in a circuit is in direct proportion to the voltage applied, and inversely proportionate to the resistance’</a:t>
            </a:r>
            <a:br>
              <a:rPr lang="en-GB" altLang="en-GB" sz="2000" b="0" dirty="0">
                <a:solidFill>
                  <a:schemeClr val="tx1"/>
                </a:solidFill>
              </a:rPr>
            </a:br>
            <a:br>
              <a:rPr lang="en-GB" altLang="en-GB" sz="2000" b="0" dirty="0">
                <a:solidFill>
                  <a:schemeClr val="tx1"/>
                </a:solidFill>
              </a:rPr>
            </a:br>
            <a:r>
              <a:rPr lang="en-GB" altLang="en-GB" sz="2000" b="0" dirty="0">
                <a:solidFill>
                  <a:schemeClr val="tx1"/>
                </a:solidFill>
              </a:rPr>
              <a:t>This can be expressed mathematically in the following way:</a:t>
            </a:r>
            <a:br>
              <a:rPr lang="en-GB" altLang="en-GB" sz="2000" dirty="0"/>
            </a:br>
            <a:endParaRPr lang="en-GB" altLang="en-GB" sz="2000" b="1" dirty="0">
              <a:solidFill>
                <a:schemeClr val="tx1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614934" y="3430363"/>
            <a:ext cx="5626100" cy="2374901"/>
            <a:chOff x="1291" y="2112"/>
            <a:chExt cx="3544" cy="1496"/>
          </a:xfrm>
        </p:grpSpPr>
        <p:pic>
          <p:nvPicPr>
            <p:cNvPr id="1775621" name="Picture 5" descr="I equals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6" y="2112"/>
              <a:ext cx="1968" cy="1127"/>
            </a:xfrm>
            <a:prstGeom prst="rect">
              <a:avLst/>
            </a:prstGeom>
            <a:noFill/>
          </p:spPr>
        </p:pic>
        <p:sp>
          <p:nvSpPr>
            <p:cNvPr id="1775623" name="Text Box 7"/>
            <p:cNvSpPr txBox="1">
              <a:spLocks noChangeArrowheads="1"/>
            </p:cNvSpPr>
            <p:nvPr/>
          </p:nvSpPr>
          <p:spPr bwMode="auto">
            <a:xfrm>
              <a:off x="1291" y="3331"/>
              <a:ext cx="3544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30000" tIns="65000" rIns="130000" bIns="65000">
              <a:spAutoFit/>
            </a:bodyPr>
            <a:lstStyle/>
            <a:p>
              <a:pPr defTabSz="1300163"/>
              <a:r>
                <a:rPr lang="en-GB" altLang="en-GB" b="1" dirty="0"/>
                <a:t>I </a:t>
              </a:r>
              <a:r>
                <a:rPr lang="en-US" b="1" dirty="0"/>
                <a:t>=</a:t>
              </a:r>
              <a:r>
                <a:rPr lang="en-GB" altLang="en-GB" b="1" dirty="0"/>
                <a:t> </a:t>
              </a:r>
              <a:r>
                <a:rPr lang="en-US" b="1" dirty="0"/>
                <a:t>c</a:t>
              </a:r>
              <a:r>
                <a:rPr lang="en-GB" altLang="en-GB" b="1" dirty="0" err="1"/>
                <a:t>urrent</a:t>
              </a:r>
              <a:r>
                <a:rPr lang="en-US" b="1" dirty="0"/>
                <a:t>      </a:t>
              </a:r>
              <a:r>
                <a:rPr lang="en-GB" altLang="en-GB" b="1" dirty="0"/>
                <a:t>V </a:t>
              </a:r>
              <a:r>
                <a:rPr lang="en-US" b="1" dirty="0"/>
                <a:t>=</a:t>
              </a:r>
              <a:r>
                <a:rPr lang="en-GB" altLang="en-GB" b="1" dirty="0"/>
                <a:t> voltage</a:t>
              </a:r>
              <a:r>
                <a:rPr lang="en-US" b="1" dirty="0"/>
                <a:t>      </a:t>
              </a:r>
              <a:r>
                <a:rPr lang="en-GB" altLang="en-GB" b="1" dirty="0"/>
                <a:t>R </a:t>
              </a:r>
              <a:r>
                <a:rPr lang="en-US" b="1" dirty="0"/>
                <a:t>=</a:t>
              </a:r>
              <a:r>
                <a:rPr lang="en-GB" altLang="en-GB" b="1" dirty="0"/>
                <a:t> </a:t>
              </a:r>
              <a:r>
                <a:rPr lang="en-US" b="1" dirty="0"/>
                <a:t>r</a:t>
              </a:r>
              <a:r>
                <a:rPr lang="en-GB" altLang="en-GB" b="1" dirty="0" err="1"/>
                <a:t>esistance</a:t>
              </a:r>
              <a:endParaRPr lang="en-GB" altLang="en-GB" b="1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393304" y="1054885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7E3"/>
                </a:solidFill>
              </a:rPr>
              <a:t>Electrical quantities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7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56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1443" name="Picture 3" descr="I triang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1916832"/>
            <a:ext cx="2895600" cy="2301875"/>
          </a:xfrm>
          <a:prstGeom prst="rect">
            <a:avLst/>
          </a:prstGeom>
          <a:noFill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1116183"/>
            <a:ext cx="8229600" cy="382588"/>
          </a:xfrm>
        </p:spPr>
        <p:txBody>
          <a:bodyPr/>
          <a:lstStyle/>
          <a:p>
            <a:r>
              <a:rPr lang="en-GB" dirty="0"/>
              <a:t>Electrical quantities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32040" y="198884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 = I x 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32040" y="2780928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 = </a:t>
            </a:r>
            <a:r>
              <a:rPr lang="en-GB" u="sng" dirty="0"/>
              <a:t>V</a:t>
            </a:r>
          </a:p>
          <a:p>
            <a:r>
              <a:rPr lang="en-GB" dirty="0"/>
              <a:t>     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8761" y="3880792"/>
            <a:ext cx="8322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 = </a:t>
            </a:r>
            <a:r>
              <a:rPr lang="en-GB" u="sng" dirty="0"/>
              <a:t>V</a:t>
            </a:r>
          </a:p>
          <a:p>
            <a:r>
              <a:rPr lang="en-GB" dirty="0"/>
              <a:t>       I</a:t>
            </a:r>
          </a:p>
        </p:txBody>
      </p:sp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8698" name="Text Box 10"/>
          <p:cNvSpPr txBox="1">
            <a:spLocks noChangeArrowheads="1"/>
          </p:cNvSpPr>
          <p:nvPr/>
        </p:nvSpPr>
        <p:spPr bwMode="auto">
          <a:xfrm>
            <a:off x="435224" y="1866327"/>
            <a:ext cx="4649959" cy="43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30000" tIns="65000" rIns="130000" bIns="65000">
            <a:spAutoFit/>
          </a:bodyPr>
          <a:lstStyle/>
          <a:p>
            <a:pPr defTabSz="1300163"/>
            <a:r>
              <a:rPr lang="en-US" dirty="0"/>
              <a:t>Electrical power is measured in </a:t>
            </a:r>
            <a:r>
              <a:rPr lang="en-US" b="1" dirty="0"/>
              <a:t>watts</a:t>
            </a:r>
            <a:endParaRPr lang="en-GB" altLang="en-GB" b="1" dirty="0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084576" y="2867525"/>
            <a:ext cx="2438400" cy="1938338"/>
            <a:chOff x="3888" y="1536"/>
            <a:chExt cx="1536" cy="1221"/>
          </a:xfrm>
        </p:grpSpPr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3888" y="1536"/>
              <a:ext cx="1536" cy="1221"/>
              <a:chOff x="3888" y="1536"/>
              <a:chExt cx="1536" cy="1221"/>
            </a:xfrm>
          </p:grpSpPr>
          <p:pic>
            <p:nvPicPr>
              <p:cNvPr id="1778694" name="Picture 6" descr="I triangle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888" y="1536"/>
                <a:ext cx="1536" cy="1221"/>
              </a:xfrm>
              <a:prstGeom prst="rect">
                <a:avLst/>
              </a:prstGeom>
              <a:noFill/>
            </p:spPr>
          </p:pic>
          <p:grpSp>
            <p:nvGrpSpPr>
              <p:cNvPr id="5" name="Group 18"/>
              <p:cNvGrpSpPr>
                <a:grpSpLocks/>
              </p:cNvGrpSpPr>
              <p:nvPr/>
            </p:nvGrpSpPr>
            <p:grpSpPr bwMode="auto">
              <a:xfrm>
                <a:off x="4287" y="1838"/>
                <a:ext cx="713" cy="726"/>
                <a:chOff x="4287" y="1838"/>
                <a:chExt cx="713" cy="726"/>
              </a:xfrm>
            </p:grpSpPr>
            <p:pic>
              <p:nvPicPr>
                <p:cNvPr id="1778695" name="Picture 7" descr="patch for triangle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87" y="2324"/>
                  <a:ext cx="239" cy="23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778696" name="Picture 8" descr="patch for triangle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61" y="2325"/>
                  <a:ext cx="239" cy="239"/>
                </a:xfrm>
                <a:prstGeom prst="rect">
                  <a:avLst/>
                </a:prstGeom>
                <a:noFill/>
              </p:spPr>
            </p:pic>
            <p:pic>
              <p:nvPicPr>
                <p:cNvPr id="1778697" name="Picture 9" descr="patch for triangle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522" y="1838"/>
                  <a:ext cx="239" cy="239"/>
                </a:xfrm>
                <a:prstGeom prst="rect">
                  <a:avLst/>
                </a:prstGeom>
                <a:noFill/>
              </p:spPr>
            </p:pic>
          </p:grpSp>
        </p:grpSp>
        <p:sp>
          <p:nvSpPr>
            <p:cNvPr id="1778708" name="Text Box 20"/>
            <p:cNvSpPr txBox="1">
              <a:spLocks noChangeArrowheads="1"/>
            </p:cNvSpPr>
            <p:nvPr/>
          </p:nvSpPr>
          <p:spPr bwMode="auto">
            <a:xfrm>
              <a:off x="4345" y="2236"/>
              <a:ext cx="103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08" tIns="45703" rIns="91408" bIns="45703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altLang="en-GB" sz="3600" b="1">
                  <a:solidFill>
                    <a:schemeClr val="tx2"/>
                  </a:solidFill>
                </a:rPr>
                <a:t>V</a:t>
              </a:r>
            </a:p>
          </p:txBody>
        </p:sp>
        <p:sp>
          <p:nvSpPr>
            <p:cNvPr id="1778709" name="Text Box 21"/>
            <p:cNvSpPr txBox="1">
              <a:spLocks noChangeArrowheads="1"/>
            </p:cNvSpPr>
            <p:nvPr/>
          </p:nvSpPr>
          <p:spPr bwMode="auto">
            <a:xfrm>
              <a:off x="3913" y="2236"/>
              <a:ext cx="103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08" tIns="45703" rIns="91408" bIns="45703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altLang="en-GB" sz="3600" b="1">
                  <a:solidFill>
                    <a:schemeClr val="tx2"/>
                  </a:solidFill>
                </a:rPr>
                <a:t>I</a:t>
              </a:r>
              <a:r>
                <a:rPr lang="en-US" altLang="en-GB" sz="3600" b="1">
                  <a:solidFill>
                    <a:schemeClr val="tx2"/>
                  </a:solidFill>
                </a:rPr>
                <a:t> </a:t>
              </a:r>
              <a:endParaRPr lang="en-GB" altLang="en-GB" sz="3600" b="1">
                <a:solidFill>
                  <a:schemeClr val="tx2"/>
                </a:solidFill>
              </a:endParaRPr>
            </a:p>
          </p:txBody>
        </p:sp>
        <p:sp>
          <p:nvSpPr>
            <p:cNvPr id="1778710" name="Text Box 22"/>
            <p:cNvSpPr txBox="1">
              <a:spLocks noChangeArrowheads="1"/>
            </p:cNvSpPr>
            <p:nvPr/>
          </p:nvSpPr>
          <p:spPr bwMode="auto">
            <a:xfrm>
              <a:off x="4128" y="1804"/>
              <a:ext cx="103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08" tIns="45703" rIns="91408" bIns="45703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altLang="en-GB" sz="3600" b="1">
                  <a:solidFill>
                    <a:schemeClr val="tx2"/>
                  </a:solidFill>
                </a:rPr>
                <a:t>P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95536" y="1124744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7E3"/>
                </a:solidFill>
              </a:rPr>
              <a:t>Electrical quantities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40493" y="2674908"/>
            <a:ext cx="11530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 = V x I</a:t>
            </a:r>
          </a:p>
          <a:p>
            <a:r>
              <a:rPr lang="en-GB" dirty="0"/>
              <a:t>     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08104" y="3356992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 = </a:t>
            </a:r>
            <a:r>
              <a:rPr lang="en-GB" u="sng" dirty="0"/>
              <a:t>P</a:t>
            </a:r>
          </a:p>
          <a:p>
            <a:r>
              <a:rPr lang="en-GB" dirty="0"/>
              <a:t>     V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08104" y="4307387"/>
            <a:ext cx="8178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 = </a:t>
            </a:r>
            <a:r>
              <a:rPr lang="en-GB" u="sng" dirty="0"/>
              <a:t>P</a:t>
            </a:r>
          </a:p>
          <a:p>
            <a:r>
              <a:rPr lang="en-GB" dirty="0"/>
              <a:t>       I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7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869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Ohm’s law calculations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516394" y="1628800"/>
            <a:ext cx="821848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GB" dirty="0"/>
              <a:t>Calculate the current when a </a:t>
            </a:r>
            <a:r>
              <a:rPr lang="en-GB" dirty="0" err="1"/>
              <a:t>p.d.</a:t>
            </a:r>
            <a:r>
              <a:rPr lang="en-GB" dirty="0"/>
              <a:t> of 10 V is applied to a circuit of resistance 2</a:t>
            </a:r>
            <a:r>
              <a:rPr lang="en-GB" dirty="0">
                <a:sym typeface="Symbol"/>
              </a:rPr>
              <a:t></a:t>
            </a:r>
          </a:p>
          <a:p>
            <a:pPr lvl="0" algn="ctr"/>
            <a:r>
              <a:rPr lang="en-GB" dirty="0">
                <a:sym typeface="Symbol"/>
              </a:rPr>
              <a:t>I = </a:t>
            </a:r>
            <a:r>
              <a:rPr lang="en-GB" u="sng" dirty="0">
                <a:sym typeface="Symbol"/>
              </a:rPr>
              <a:t>V</a:t>
            </a:r>
          </a:p>
          <a:p>
            <a:pPr lvl="0" algn="ctr"/>
            <a:r>
              <a:rPr lang="en-GB" dirty="0">
                <a:sym typeface="Symbol"/>
              </a:rPr>
              <a:t>     R</a:t>
            </a:r>
          </a:p>
          <a:p>
            <a:pPr lvl="0" algn="ctr"/>
            <a:r>
              <a:rPr lang="en-GB" dirty="0">
                <a:sym typeface="Symbol"/>
              </a:rPr>
              <a:t>I = </a:t>
            </a:r>
            <a:r>
              <a:rPr lang="en-GB" u="sng" dirty="0">
                <a:sym typeface="Symbol"/>
              </a:rPr>
              <a:t>10</a:t>
            </a:r>
          </a:p>
          <a:p>
            <a:pPr lvl="0" algn="ctr"/>
            <a:r>
              <a:rPr lang="en-GB" dirty="0">
                <a:sym typeface="Symbol"/>
              </a:rPr>
              <a:t>   2</a:t>
            </a:r>
          </a:p>
          <a:p>
            <a:pPr lvl="0" algn="ctr"/>
            <a:r>
              <a:rPr lang="en-GB" dirty="0">
                <a:sym typeface="Symbol"/>
              </a:rPr>
              <a:t>       I = 5amps</a:t>
            </a:r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493875" y="4169140"/>
            <a:ext cx="828092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en-GB" dirty="0"/>
              <a:t>What voltage would be required to cause a current of 2A to flow through a resistance of 55</a:t>
            </a:r>
            <a:r>
              <a:rPr lang="en-GB" dirty="0">
                <a:sym typeface="Symbol"/>
              </a:rPr>
              <a:t></a:t>
            </a:r>
            <a:r>
              <a:rPr lang="en-GB" dirty="0"/>
              <a:t>?</a:t>
            </a:r>
          </a:p>
          <a:p>
            <a:pPr lvl="0"/>
            <a:endParaRPr lang="en-GB" sz="1600" dirty="0"/>
          </a:p>
          <a:p>
            <a:pPr lvl="0"/>
            <a:endParaRPr lang="en-GB" sz="1600" dirty="0"/>
          </a:p>
          <a:p>
            <a:pPr lvl="0"/>
            <a:endParaRPr lang="en-GB" sz="1600" dirty="0"/>
          </a:p>
          <a:p>
            <a:pPr lvl="0"/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3048000" y="4601155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GB" dirty="0">
                <a:sym typeface="Symbol"/>
              </a:rPr>
              <a:t>              I = </a:t>
            </a:r>
            <a:r>
              <a:rPr lang="en-GB" u="sng" dirty="0">
                <a:sym typeface="Symbol"/>
              </a:rPr>
              <a:t>V</a:t>
            </a:r>
          </a:p>
          <a:p>
            <a:pPr lvl="0" algn="ctr"/>
            <a:r>
              <a:rPr lang="en-GB" dirty="0">
                <a:sym typeface="Symbol"/>
              </a:rPr>
              <a:t>                   R</a:t>
            </a:r>
          </a:p>
          <a:p>
            <a:pPr lvl="0"/>
            <a:r>
              <a:rPr lang="en-GB" dirty="0">
                <a:sym typeface="Symbol"/>
              </a:rPr>
              <a:t>                 Therefore V = I x R</a:t>
            </a:r>
          </a:p>
          <a:p>
            <a:pPr lvl="0"/>
            <a:r>
              <a:rPr lang="en-GB" dirty="0">
                <a:sym typeface="Symbol"/>
              </a:rPr>
              <a:t>                                 V = 2 x 55</a:t>
            </a:r>
          </a:p>
          <a:p>
            <a:pPr lvl="0"/>
            <a:r>
              <a:rPr lang="en-GB" dirty="0">
                <a:sym typeface="Symbol"/>
              </a:rPr>
              <a:t>                                 V = 110 volts</a:t>
            </a:r>
          </a:p>
          <a:p>
            <a:pPr lvl="0" algn="ctr"/>
            <a:endParaRPr lang="en-GB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56" y="1083589"/>
            <a:ext cx="8218488" cy="382588"/>
          </a:xfrm>
        </p:spPr>
        <p:txBody>
          <a:bodyPr/>
          <a:lstStyle/>
          <a:p>
            <a:r>
              <a:rPr lang="en-GB" dirty="0"/>
              <a:t>Power calculations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1628801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GB" dirty="0"/>
              <a:t>Calculate the power used by an immersion heater consuming 15A when connected to a 200V supply.</a:t>
            </a:r>
          </a:p>
          <a:p>
            <a:pPr lvl="0"/>
            <a:endParaRPr lang="en-GB" dirty="0"/>
          </a:p>
          <a:p>
            <a:pPr lvl="0" algn="ctr"/>
            <a:r>
              <a:rPr lang="en-GB" dirty="0"/>
              <a:t>P = I x V</a:t>
            </a:r>
          </a:p>
          <a:p>
            <a:pPr lvl="0" algn="ctr"/>
            <a:r>
              <a:rPr lang="en-GB" dirty="0"/>
              <a:t>      P = 15 x 200</a:t>
            </a:r>
          </a:p>
          <a:p>
            <a:pPr lvl="0" algn="ctr"/>
            <a:r>
              <a:rPr lang="en-GB" dirty="0"/>
              <a:t>                    P = 3000watts or 3kw</a:t>
            </a:r>
          </a:p>
        </p:txBody>
      </p:sp>
      <p:sp>
        <p:nvSpPr>
          <p:cNvPr id="5" name="Rectangle 4"/>
          <p:cNvSpPr/>
          <p:nvPr/>
        </p:nvSpPr>
        <p:spPr>
          <a:xfrm>
            <a:off x="683568" y="4230230"/>
            <a:ext cx="364651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GB" dirty="0"/>
              <a:t>Calculate the current drawn by a 1500W electric kettle connected to as 230V supply.</a:t>
            </a:r>
          </a:p>
          <a:p>
            <a:endParaRPr lang="en-GB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2171700" y="4230230"/>
            <a:ext cx="693643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dirty="0"/>
              <a:t>                                     P = I x V</a:t>
            </a:r>
          </a:p>
          <a:p>
            <a:pPr lvl="0"/>
            <a:r>
              <a:rPr lang="en-GB" dirty="0"/>
              <a:t>                                             Therefore I = </a:t>
            </a:r>
            <a:r>
              <a:rPr lang="en-GB" u="sng" dirty="0"/>
              <a:t>P</a:t>
            </a:r>
          </a:p>
          <a:p>
            <a:pPr lvl="0"/>
            <a:r>
              <a:rPr lang="en-GB" dirty="0"/>
              <a:t>                                                                  V</a:t>
            </a:r>
          </a:p>
          <a:p>
            <a:pPr lvl="0"/>
            <a:r>
              <a:rPr lang="en-GB" dirty="0"/>
              <a:t>                                                           I = </a:t>
            </a:r>
            <a:r>
              <a:rPr lang="en-GB" u="sng" dirty="0"/>
              <a:t>15000</a:t>
            </a:r>
          </a:p>
          <a:p>
            <a:pPr lvl="0"/>
            <a:r>
              <a:rPr lang="en-GB" dirty="0"/>
              <a:t>                                                                  230</a:t>
            </a:r>
          </a:p>
          <a:p>
            <a:pPr lvl="0"/>
            <a:r>
              <a:rPr lang="en-GB" dirty="0"/>
              <a:t>                                                           I = 6.52 amps</a:t>
            </a:r>
          </a:p>
          <a:p>
            <a:pPr lvl="0" algn="ctr"/>
            <a:endParaRPr lang="en-GB" sz="1600" dirty="0"/>
          </a:p>
          <a:p>
            <a:pPr lvl="0"/>
            <a:endParaRPr lang="en-GB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756" y="1213865"/>
            <a:ext cx="8218488" cy="382588"/>
          </a:xfrm>
        </p:spPr>
        <p:txBody>
          <a:bodyPr/>
          <a:lstStyle/>
          <a:p>
            <a:r>
              <a:rPr lang="en-GB" dirty="0"/>
              <a:t>General quantities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1745057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unit for distance is the metre, according to the International System of Units.</a:t>
            </a: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37057" y="2587335"/>
            <a:ext cx="84297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From this base unit, using a system of equations, a number of derived quantities are obtained, such as area, volume, speed and acceleration.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Some physical values for measurement are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1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centimetre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 (cm) = 10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millimetres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 (mm)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1 </a:t>
            </a:r>
            <a:r>
              <a:rPr lang="en-US" b="1" dirty="0" err="1">
                <a:solidFill>
                  <a:srgbClr val="333333"/>
                </a:solidFill>
                <a:latin typeface="+mn-lt"/>
                <a:cs typeface="Arial" pitchFamily="34" charset="0"/>
              </a:rPr>
              <a:t>d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ecimetre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 = 10 cm 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1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metre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 (m) = 100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centimetres</a:t>
            </a:r>
            <a:endParaRPr kumimoji="0" lang="en-US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rgbClr val="333333"/>
                </a:solidFill>
                <a:latin typeface="+mn-lt"/>
                <a:cs typeface="Arial" pitchFamily="34" charset="0"/>
              </a:rPr>
              <a:t>1 </a:t>
            </a:r>
            <a:r>
              <a:rPr lang="en-US" b="1" dirty="0" err="1">
                <a:solidFill>
                  <a:srgbClr val="333333"/>
                </a:solidFill>
                <a:latin typeface="+mn-lt"/>
                <a:cs typeface="Arial" pitchFamily="34" charset="0"/>
              </a:rPr>
              <a:t>metre</a:t>
            </a:r>
            <a:r>
              <a:rPr lang="en-US" b="1" dirty="0">
                <a:solidFill>
                  <a:srgbClr val="333333"/>
                </a:solidFill>
                <a:latin typeface="+mn-lt"/>
                <a:cs typeface="Arial" pitchFamily="34" charset="0"/>
              </a:rPr>
              <a:t> (m) = 1000 </a:t>
            </a:r>
            <a:r>
              <a:rPr lang="en-US" b="1" dirty="0" err="1">
                <a:solidFill>
                  <a:srgbClr val="333333"/>
                </a:solidFill>
                <a:latin typeface="+mn-lt"/>
                <a:cs typeface="Arial" pitchFamily="34" charset="0"/>
              </a:rPr>
              <a:t>millimetres</a:t>
            </a:r>
            <a:r>
              <a:rPr lang="en-US" b="1" dirty="0">
                <a:solidFill>
                  <a:srgbClr val="333333"/>
                </a:solidFill>
                <a:latin typeface="+mn-lt"/>
                <a:cs typeface="Arial" pitchFamily="34" charset="0"/>
              </a:rPr>
              <a:t> (mm)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1 </a:t>
            </a:r>
            <a:r>
              <a:rPr lang="en-US" b="1" dirty="0" err="1">
                <a:solidFill>
                  <a:srgbClr val="333333"/>
                </a:solidFill>
                <a:latin typeface="+mn-lt"/>
                <a:cs typeface="Arial" pitchFamily="34" charset="0"/>
              </a:rPr>
              <a:t>k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ilometre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 (km) = 1000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metres</a:t>
            </a:r>
            <a:endParaRPr kumimoji="0" lang="en-US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b="1" dirty="0">
              <a:solidFill>
                <a:srgbClr val="333333"/>
              </a:solidFill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b="1" dirty="0">
              <a:solidFill>
                <a:srgbClr val="333333"/>
              </a:solidFill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b="1" dirty="0">
              <a:solidFill>
                <a:srgbClr val="333333"/>
              </a:solidFill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quantities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1700808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In the International System of </a:t>
            </a:r>
            <a:r>
              <a:rPr lang="en-GB" b="1" dirty="0"/>
              <a:t>Units</a:t>
            </a:r>
            <a:r>
              <a:rPr lang="en-GB" dirty="0"/>
              <a:t> (</a:t>
            </a:r>
            <a:r>
              <a:rPr lang="en-GB" b="1" dirty="0"/>
              <a:t>SI</a:t>
            </a:r>
            <a:r>
              <a:rPr lang="en-GB" dirty="0"/>
              <a:t>), the standard </a:t>
            </a:r>
            <a:r>
              <a:rPr lang="en-GB" b="1" dirty="0"/>
              <a:t>unit of area</a:t>
            </a:r>
            <a:r>
              <a:rPr lang="en-GB" dirty="0"/>
              <a:t> is the square metre (written as m</a:t>
            </a:r>
            <a:r>
              <a:rPr lang="en-GB" baseline="30000" dirty="0"/>
              <a:t>2</a:t>
            </a:r>
            <a:r>
              <a:rPr lang="en-GB" dirty="0"/>
              <a:t>).</a:t>
            </a:r>
          </a:p>
          <a:p>
            <a:endParaRPr lang="en-GB" dirty="0"/>
          </a:p>
          <a:p>
            <a:r>
              <a:rPr lang="en-GB" dirty="0"/>
              <a:t>In electrotechnical work, and in particular in reference to the size of conductors, we use mm</a:t>
            </a:r>
            <a:r>
              <a:rPr lang="en-GB" baseline="30000" dirty="0"/>
              <a:t>2</a:t>
            </a:r>
            <a:r>
              <a:rPr lang="en-GB" dirty="0"/>
              <a:t>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SI base units</a:t>
            </a:r>
            <a:endParaRPr lang="en-GB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688676"/>
              </p:ext>
            </p:extLst>
          </p:nvPr>
        </p:nvGraphicFramePr>
        <p:xfrm>
          <a:off x="1475656" y="2132856"/>
          <a:ext cx="6120681" cy="2294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0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02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36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Dimension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Name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Symbol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36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Length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metre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36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Mass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kilogram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kg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36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Time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second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36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Electric current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ampere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4781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Thermodynamic temperature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i="1" dirty="0" err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kelvin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en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535</Words>
  <Application>Microsoft Office PowerPoint</Application>
  <PresentationFormat>On-screen Show (4:3)</PresentationFormat>
  <Paragraphs>166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-apple-system</vt:lpstr>
      <vt:lpstr>Arial</vt:lpstr>
      <vt:lpstr>Calibri</vt:lpstr>
      <vt:lpstr>Lucida Grande</vt:lpstr>
      <vt:lpstr>Times New Roman</vt:lpstr>
      <vt:lpstr>Default Design</vt:lpstr>
      <vt:lpstr>PowerPoint Presentation</vt:lpstr>
      <vt:lpstr>Ohm’s Law states that: ‘The current flowing in a circuit is in direct proportion to the voltage applied, and inversely proportionate to the resistance’  This can be expressed mathematically in the following way: </vt:lpstr>
      <vt:lpstr>Electrical quantities</vt:lpstr>
      <vt:lpstr>PowerPoint Presentation</vt:lpstr>
      <vt:lpstr>Ohm’s law calculations</vt:lpstr>
      <vt:lpstr>Power calculations</vt:lpstr>
      <vt:lpstr>General quantities</vt:lpstr>
      <vt:lpstr>General quantities</vt:lpstr>
      <vt:lpstr>SI base units</vt:lpstr>
      <vt:lpstr>SI derived units</vt:lpstr>
      <vt:lpstr>SI derived units with special names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Katie Jones</cp:lastModifiedBy>
  <cp:revision>207</cp:revision>
  <dcterms:created xsi:type="dcterms:W3CDTF">2013-05-28T00:38:54Z</dcterms:created>
  <dcterms:modified xsi:type="dcterms:W3CDTF">2023-10-12T11:38:01Z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