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8"/>
  </p:notesMasterIdLst>
  <p:handoutMasterIdLst>
    <p:handoutMasterId r:id="rId29"/>
  </p:handoutMasterIdLst>
  <p:sldIdLst>
    <p:sldId id="256" r:id="rId5"/>
    <p:sldId id="334" r:id="rId6"/>
    <p:sldId id="335" r:id="rId7"/>
    <p:sldId id="349" r:id="rId8"/>
    <p:sldId id="341" r:id="rId9"/>
    <p:sldId id="342" r:id="rId10"/>
    <p:sldId id="346" r:id="rId11"/>
    <p:sldId id="343" r:id="rId12"/>
    <p:sldId id="344" r:id="rId13"/>
    <p:sldId id="345" r:id="rId14"/>
    <p:sldId id="351" r:id="rId15"/>
    <p:sldId id="352" r:id="rId16"/>
    <p:sldId id="353" r:id="rId17"/>
    <p:sldId id="375" r:id="rId18"/>
    <p:sldId id="376" r:id="rId19"/>
    <p:sldId id="377" r:id="rId20"/>
    <p:sldId id="354" r:id="rId21"/>
    <p:sldId id="357" r:id="rId22"/>
    <p:sldId id="355" r:id="rId23"/>
    <p:sldId id="358" r:id="rId24"/>
    <p:sldId id="384" r:id="rId25"/>
    <p:sldId id="362" r:id="rId26"/>
    <p:sldId id="267" r:id="rId27"/>
  </p:sldIdLst>
  <p:sldSz cx="9144000" cy="6858000" type="screen4x3"/>
  <p:notesSz cx="6858000" cy="9144000"/>
  <p:custDataLst>
    <p:tags r:id="rId3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iona Freel" initials="FF" lastIdx="1" clrIdx="0">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9ED480-42AC-4DF1-9FD6-7F21E098F514}" v="1" dt="2023-10-19T09:38:19.18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44"/>
    <p:restoredTop sz="93172" autoAdjust="0"/>
  </p:normalViewPr>
  <p:slideViewPr>
    <p:cSldViewPr showGuides="1">
      <p:cViewPr varScale="1">
        <p:scale>
          <a:sx n="67" d="100"/>
          <a:sy n="67" d="100"/>
        </p:scale>
        <p:origin x="55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Jones" userId="84594cfe-7278-463a-ae67-5d5a39f4a187" providerId="ADAL" clId="{27159B24-D5E7-42FB-88E1-E119D12FD9A5}"/>
    <pc:docChg chg="modSld">
      <pc:chgData name="Katie Jones" userId="84594cfe-7278-463a-ae67-5d5a39f4a187" providerId="ADAL" clId="{27159B24-D5E7-42FB-88E1-E119D12FD9A5}" dt="2023-10-12T09:23:24.515" v="1" actId="5736"/>
      <pc:docMkLst>
        <pc:docMk/>
      </pc:docMkLst>
      <pc:sldChg chg="modSp">
        <pc:chgData name="Katie Jones" userId="84594cfe-7278-463a-ae67-5d5a39f4a187" providerId="ADAL" clId="{27159B24-D5E7-42FB-88E1-E119D12FD9A5}" dt="2023-10-12T09:23:24.515" v="1" actId="5736"/>
        <pc:sldMkLst>
          <pc:docMk/>
          <pc:sldMk cId="0" sldId="343"/>
        </pc:sldMkLst>
        <pc:graphicFrameChg chg="mod">
          <ac:chgData name="Katie Jones" userId="84594cfe-7278-463a-ae67-5d5a39f4a187" providerId="ADAL" clId="{27159B24-D5E7-42FB-88E1-E119D12FD9A5}" dt="2023-10-12T09:23:24.515" v="1" actId="5736"/>
          <ac:graphicFrameMkLst>
            <pc:docMk/>
            <pc:sldMk cId="0" sldId="343"/>
            <ac:graphicFrameMk id="1770522" creationId="{00000000-0000-0000-0000-000000000000}"/>
          </ac:graphicFrameMkLst>
        </pc:graphicFrameChg>
      </pc:sldChg>
    </pc:docChg>
  </pc:docChgLst>
  <pc:docChgLst>
    <pc:chgData name="Claire Brooks" userId="045b5ce1-bb15-4c22-aa7e-c7b600949989" providerId="ADAL" clId="{3F9ED480-42AC-4DF1-9FD6-7F21E098F514}"/>
    <pc:docChg chg="custSel modSld">
      <pc:chgData name="Claire Brooks" userId="045b5ce1-bb15-4c22-aa7e-c7b600949989" providerId="ADAL" clId="{3F9ED480-42AC-4DF1-9FD6-7F21E098F514}" dt="2023-10-19T09:38:36.009" v="9" actId="1076"/>
      <pc:docMkLst>
        <pc:docMk/>
      </pc:docMkLst>
      <pc:sldChg chg="addSp delSp modSp mod">
        <pc:chgData name="Claire Brooks" userId="045b5ce1-bb15-4c22-aa7e-c7b600949989" providerId="ADAL" clId="{3F9ED480-42AC-4DF1-9FD6-7F21E098F514}" dt="2023-10-19T09:38:36.009" v="9" actId="1076"/>
        <pc:sldMkLst>
          <pc:docMk/>
          <pc:sldMk cId="0" sldId="343"/>
        </pc:sldMkLst>
        <pc:spChg chg="mod">
          <ac:chgData name="Claire Brooks" userId="045b5ce1-bb15-4c22-aa7e-c7b600949989" providerId="ADAL" clId="{3F9ED480-42AC-4DF1-9FD6-7F21E098F514}" dt="2023-10-19T09:38:03.624" v="1" actId="1076"/>
          <ac:spMkLst>
            <pc:docMk/>
            <pc:sldMk cId="0" sldId="343"/>
            <ac:spMk id="1770504" creationId="{00000000-0000-0000-0000-000000000000}"/>
          </ac:spMkLst>
        </pc:spChg>
        <pc:grpChg chg="del">
          <ac:chgData name="Claire Brooks" userId="045b5ce1-bb15-4c22-aa7e-c7b600949989" providerId="ADAL" clId="{3F9ED480-42AC-4DF1-9FD6-7F21E098F514}" dt="2023-10-19T09:38:29.532" v="5" actId="478"/>
          <ac:grpSpMkLst>
            <pc:docMk/>
            <pc:sldMk cId="0" sldId="343"/>
            <ac:grpSpMk id="2" creationId="{00000000-0000-0000-0000-000000000000}"/>
          </ac:grpSpMkLst>
        </pc:grpChg>
        <pc:graphicFrameChg chg="del">
          <ac:chgData name="Claire Brooks" userId="045b5ce1-bb15-4c22-aa7e-c7b600949989" providerId="ADAL" clId="{3F9ED480-42AC-4DF1-9FD6-7F21E098F514}" dt="2023-10-19T09:38:31.172" v="6" actId="478"/>
          <ac:graphicFrameMkLst>
            <pc:docMk/>
            <pc:sldMk cId="0" sldId="343"/>
            <ac:graphicFrameMk id="1770522" creationId="{00000000-0000-0000-0000-000000000000}"/>
          </ac:graphicFrameMkLst>
        </pc:graphicFrameChg>
        <pc:picChg chg="add mod modCrop">
          <ac:chgData name="Claire Brooks" userId="045b5ce1-bb15-4c22-aa7e-c7b600949989" providerId="ADAL" clId="{3F9ED480-42AC-4DF1-9FD6-7F21E098F514}" dt="2023-10-19T09:38:36.009" v="9" actId="1076"/>
          <ac:picMkLst>
            <pc:docMk/>
            <pc:sldMk cId="0" sldId="343"/>
            <ac:picMk id="5" creationId="{034BE27F-0408-72EE-51BC-031218F875F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10/19/2023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82814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oleObject" Target="../embeddings/oleObject2.bin"/><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1.bin"/><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5" name="Rectangle 15">
            <a:extLst>
              <a:ext uri="{FF2B5EF4-FFF2-40B4-BE49-F238E27FC236}">
                <a16:creationId xmlns:a16="http://schemas.microsoft.com/office/drawing/2014/main" id="{C671C4F8-5336-4818-B91A-D61510FC9D82}"/>
              </a:ext>
            </a:extLst>
          </p:cNvPr>
          <p:cNvSpPr txBox="1">
            <a:spLocks noChangeArrowheads="1"/>
          </p:cNvSpPr>
          <p:nvPr/>
        </p:nvSpPr>
        <p:spPr bwMode="auto">
          <a:xfrm>
            <a:off x="457200" y="2944800"/>
            <a:ext cx="8153400" cy="2514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pPr eaLnBrk="1" hangingPunct="1"/>
            <a:r>
              <a:rPr lang="en-GB" kern="0" dirty="0">
                <a:ea typeface="ＭＳ Ｐゴシック" pitchFamily="-105" charset="-128"/>
                <a:cs typeface="ＭＳ Ｐゴシック" pitchFamily="-105" charset="-128"/>
              </a:rPr>
              <a:t>PowerPoint 2: </a:t>
            </a:r>
            <a:r>
              <a:rPr lang="en-US" kern="0" dirty="0">
                <a:ea typeface="ＭＳ Ｐゴシック" pitchFamily="-105" charset="-128"/>
                <a:cs typeface="ＭＳ Ｐゴシック" pitchFamily="-105" charset="-128"/>
              </a:rPr>
              <a:t>Underlying principles for electrotechnical work </a:t>
            </a:r>
            <a:endParaRPr lang="en-GB" kern="0" dirty="0">
              <a:ea typeface="ＭＳ Ｐゴシック" pitchFamily="-105" charset="-128"/>
              <a:cs typeface="ＭＳ Ｐゴシック" pitchFamily="-105" charset="-128"/>
            </a:endParaRPr>
          </a:p>
        </p:txBody>
      </p:sp>
      <p:sp>
        <p:nvSpPr>
          <p:cNvPr id="6" name="TextBox 9">
            <a:extLst>
              <a:ext uri="{FF2B5EF4-FFF2-40B4-BE49-F238E27FC236}">
                <a16:creationId xmlns:a16="http://schemas.microsoft.com/office/drawing/2014/main" id="{EA14CB35-ABFE-42FE-9E34-EBE79DE6950F}"/>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114: Electrotechnical systems and equipment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7"/>
          <p:cNvGrpSpPr>
            <a:grpSpLocks/>
          </p:cNvGrpSpPr>
          <p:nvPr/>
        </p:nvGrpSpPr>
        <p:grpSpPr bwMode="auto">
          <a:xfrm>
            <a:off x="755576" y="3573016"/>
            <a:ext cx="8005762" cy="990600"/>
            <a:chOff x="467" y="1944"/>
            <a:chExt cx="5043" cy="624"/>
          </a:xfrm>
        </p:grpSpPr>
        <p:graphicFrame>
          <p:nvGraphicFramePr>
            <p:cNvPr id="1815561" name="Object 1033"/>
            <p:cNvGraphicFramePr>
              <a:graphicFrameLocks noChangeAspect="1"/>
            </p:cNvGraphicFramePr>
            <p:nvPr/>
          </p:nvGraphicFramePr>
          <p:xfrm>
            <a:off x="467" y="1944"/>
            <a:ext cx="5043" cy="624"/>
          </p:xfrm>
          <a:graphic>
            <a:graphicData uri="http://schemas.openxmlformats.org/presentationml/2006/ole">
              <mc:AlternateContent xmlns:mc="http://schemas.openxmlformats.org/markup-compatibility/2006">
                <mc:Choice xmlns:v="urn:schemas-microsoft-com:vml" Requires="v">
                  <p:oleObj name="Image" r:id="rId2" imgW="8005648" imgH="991175" progId="">
                    <p:embed/>
                  </p:oleObj>
                </mc:Choice>
                <mc:Fallback>
                  <p:oleObj name="Image" r:id="rId2" imgW="8005648" imgH="991175" progId="">
                    <p:embed/>
                    <p:pic>
                      <p:nvPicPr>
                        <p:cNvPr id="1815561" name="Object 10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 y="1944"/>
                          <a:ext cx="5043" cy="6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72570" name="Text Box 26"/>
            <p:cNvSpPr txBox="1">
              <a:spLocks noChangeArrowheads="1"/>
            </p:cNvSpPr>
            <p:nvPr/>
          </p:nvSpPr>
          <p:spPr bwMode="auto">
            <a:xfrm>
              <a:off x="2592" y="2026"/>
              <a:ext cx="974" cy="365"/>
            </a:xfrm>
            <a:prstGeom prst="rect">
              <a:avLst/>
            </a:prstGeom>
            <a:noFill/>
            <a:ln w="9525">
              <a:noFill/>
              <a:miter lim="800000"/>
              <a:headEnd/>
              <a:tailEnd/>
            </a:ln>
            <a:effectLst/>
          </p:spPr>
          <p:txBody>
            <a:bodyPr wrap="none">
              <a:spAutoFit/>
            </a:bodyPr>
            <a:lstStyle/>
            <a:p>
              <a:pPr algn="ctr" eaLnBrk="0" hangingPunct="0"/>
              <a:r>
                <a:rPr lang="en-GB" altLang="en-GB" sz="3200" b="1" dirty="0">
                  <a:solidFill>
                    <a:srgbClr val="FF0000"/>
                  </a:solidFill>
                </a:rPr>
                <a:t>C</a:t>
              </a:r>
              <a:r>
                <a:rPr lang="en-GB" altLang="en-GB" sz="2800" b="1" dirty="0">
                  <a:solidFill>
                    <a:srgbClr val="FF0000"/>
                  </a:solidFill>
                </a:rPr>
                <a:t>U</a:t>
              </a:r>
              <a:r>
                <a:rPr lang="en-GB" altLang="en-GB" sz="2400" b="1" dirty="0">
                  <a:solidFill>
                    <a:srgbClr val="FF0000"/>
                  </a:solidFill>
                </a:rPr>
                <a:t>R</a:t>
              </a:r>
              <a:r>
                <a:rPr lang="en-GB" altLang="en-GB" sz="2000" b="1" dirty="0">
                  <a:solidFill>
                    <a:srgbClr val="FF0000"/>
                  </a:solidFill>
                </a:rPr>
                <a:t>R</a:t>
              </a:r>
              <a:r>
                <a:rPr lang="en-GB" altLang="en-GB" b="1" dirty="0">
                  <a:solidFill>
                    <a:srgbClr val="FF0000"/>
                  </a:solidFill>
                </a:rPr>
                <a:t>E</a:t>
              </a:r>
              <a:r>
                <a:rPr lang="en-GB" altLang="en-GB" sz="1600" b="1" dirty="0">
                  <a:solidFill>
                    <a:srgbClr val="FF0000"/>
                  </a:solidFill>
                </a:rPr>
                <a:t>N</a:t>
              </a:r>
              <a:r>
                <a:rPr lang="en-GB" altLang="en-GB" sz="1400" b="1" dirty="0">
                  <a:solidFill>
                    <a:srgbClr val="FF0000"/>
                  </a:solidFill>
                </a:rPr>
                <a:t>T</a:t>
              </a:r>
            </a:p>
          </p:txBody>
        </p:sp>
      </p:grpSp>
      <p:sp>
        <p:nvSpPr>
          <p:cNvPr id="1772546" name="Rectangle 2"/>
          <p:cNvSpPr>
            <a:spLocks noGrp="1" noChangeArrowheads="1"/>
          </p:cNvSpPr>
          <p:nvPr>
            <p:ph type="title"/>
          </p:nvPr>
        </p:nvSpPr>
        <p:spPr>
          <a:xfrm>
            <a:off x="495300" y="1040232"/>
            <a:ext cx="7772400" cy="504056"/>
          </a:xfrm>
        </p:spPr>
        <p:txBody>
          <a:bodyPr/>
          <a:lstStyle/>
          <a:p>
            <a:r>
              <a:rPr lang="en-US" dirty="0"/>
              <a:t>Resistance</a:t>
            </a:r>
            <a:endParaRPr lang="en-GB" altLang="en-GB" dirty="0"/>
          </a:p>
        </p:txBody>
      </p:sp>
      <p:sp>
        <p:nvSpPr>
          <p:cNvPr id="1772549" name="Text Box 5"/>
          <p:cNvSpPr txBox="1">
            <a:spLocks noChangeArrowheads="1"/>
          </p:cNvSpPr>
          <p:nvPr/>
        </p:nvSpPr>
        <p:spPr bwMode="auto">
          <a:xfrm>
            <a:off x="467544" y="1124745"/>
            <a:ext cx="8064896" cy="1485438"/>
          </a:xfrm>
          <a:prstGeom prst="rect">
            <a:avLst/>
          </a:prstGeom>
          <a:noFill/>
          <a:ln w="9525">
            <a:noFill/>
            <a:miter lim="800000"/>
            <a:headEnd/>
            <a:tailEnd/>
          </a:ln>
          <a:effectLst/>
        </p:spPr>
        <p:txBody>
          <a:bodyPr wrap="square" lIns="129953" tIns="64976" rIns="129953" bIns="64976">
            <a:spAutoFit/>
          </a:bodyPr>
          <a:lstStyle/>
          <a:p>
            <a:pPr algn="ctr" defTabSz="1304925"/>
            <a:endParaRPr lang="en-GB" altLang="en-GB" sz="2400" b="1" dirty="0">
              <a:solidFill>
                <a:srgbClr val="FF0000"/>
              </a:solidFill>
            </a:endParaRPr>
          </a:p>
          <a:p>
            <a:pPr algn="ctr" defTabSz="1304925"/>
            <a:r>
              <a:rPr lang="en-GB" altLang="en-GB" b="1" dirty="0"/>
              <a:t>Resistance </a:t>
            </a:r>
            <a:r>
              <a:rPr lang="en-GB" altLang="en-GB" b="1" i="1" dirty="0"/>
              <a:t>reduces</a:t>
            </a:r>
            <a:r>
              <a:rPr lang="en-GB" altLang="en-GB" b="1" dirty="0"/>
              <a:t> current flow</a:t>
            </a:r>
            <a:endParaRPr lang="en-US" b="1" dirty="0"/>
          </a:p>
          <a:p>
            <a:pPr algn="ctr" defTabSz="1304925"/>
            <a:endParaRPr lang="en-GB" altLang="en-GB" sz="2400" b="1" dirty="0"/>
          </a:p>
          <a:p>
            <a:pPr algn="ctr" defTabSz="1304925"/>
            <a:r>
              <a:rPr lang="en-GB" altLang="en-GB" b="1" dirty="0"/>
              <a:t> </a:t>
            </a:r>
            <a:r>
              <a:rPr lang="en-US" b="1" dirty="0"/>
              <a:t>Resistance</a:t>
            </a:r>
            <a:r>
              <a:rPr lang="en-GB" altLang="en-GB" b="1" dirty="0"/>
              <a:t> is measured in </a:t>
            </a:r>
            <a:r>
              <a:rPr lang="en-GB" altLang="en-GB" b="1" i="1" dirty="0"/>
              <a:t>ohms </a:t>
            </a:r>
            <a:r>
              <a:rPr lang="en-GB" altLang="en-GB" b="1" dirty="0"/>
              <a:t>(</a:t>
            </a:r>
            <a:r>
              <a:rPr lang="en-GB" altLang="en-GB" b="1" dirty="0">
                <a:sym typeface="Symbol" pitchFamily="18" charset="2"/>
              </a:rPr>
              <a:t>)</a:t>
            </a:r>
            <a:endParaRPr lang="en-GB" altLang="en-GB" b="1" dirty="0"/>
          </a:p>
        </p:txBody>
      </p:sp>
      <p:sp>
        <p:nvSpPr>
          <p:cNvPr id="1772550" name="AutoShape 6"/>
          <p:cNvSpPr>
            <a:spLocks noChangeArrowheads="1"/>
          </p:cNvSpPr>
          <p:nvPr/>
        </p:nvSpPr>
        <p:spPr bwMode="auto">
          <a:xfrm>
            <a:off x="1363663" y="3406775"/>
            <a:ext cx="1390650" cy="360363"/>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0000"/>
          </a:solidFill>
          <a:ln w="9525">
            <a:solidFill>
              <a:schemeClr val="tx1"/>
            </a:solidFill>
            <a:miter lim="800000"/>
            <a:headEnd/>
            <a:tailEnd/>
          </a:ln>
          <a:effectLst/>
        </p:spPr>
        <p:txBody>
          <a:bodyPr wrap="none" anchor="ctr"/>
          <a:lstStyle/>
          <a:p>
            <a:endParaRPr lang="en-GB"/>
          </a:p>
        </p:txBody>
      </p:sp>
      <p:sp>
        <p:nvSpPr>
          <p:cNvPr id="1772551" name="AutoShape 7"/>
          <p:cNvSpPr>
            <a:spLocks noChangeArrowheads="1"/>
          </p:cNvSpPr>
          <p:nvPr/>
        </p:nvSpPr>
        <p:spPr bwMode="auto">
          <a:xfrm>
            <a:off x="5905500" y="3509963"/>
            <a:ext cx="1039813" cy="1841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0000"/>
          </a:solidFill>
          <a:ln w="9525">
            <a:solidFill>
              <a:schemeClr val="tx1"/>
            </a:solidFill>
            <a:miter lim="800000"/>
            <a:headEnd/>
            <a:tailEnd/>
          </a:ln>
          <a:effectLst/>
        </p:spPr>
        <p:txBody>
          <a:bodyPr wrap="none" anchor="ctr"/>
          <a:lstStyle/>
          <a:p>
            <a:endParaRPr lang="en-GB"/>
          </a:p>
        </p:txBody>
      </p:sp>
      <p:sp>
        <p:nvSpPr>
          <p:cNvPr id="1772552" name="AutoShape 8"/>
          <p:cNvSpPr>
            <a:spLocks noChangeArrowheads="1"/>
          </p:cNvSpPr>
          <p:nvPr/>
        </p:nvSpPr>
        <p:spPr bwMode="auto">
          <a:xfrm>
            <a:off x="2446338" y="3406775"/>
            <a:ext cx="1576387" cy="360363"/>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0000"/>
          </a:solidFill>
          <a:ln w="9525">
            <a:solidFill>
              <a:schemeClr val="tx1"/>
            </a:solidFill>
            <a:miter lim="800000"/>
            <a:headEnd/>
            <a:tailEnd/>
          </a:ln>
          <a:effectLst/>
        </p:spPr>
        <p:txBody>
          <a:bodyPr wrap="none" anchor="ctr"/>
          <a:lstStyle/>
          <a:p>
            <a:endParaRPr lang="en-GB"/>
          </a:p>
        </p:txBody>
      </p:sp>
      <p:sp>
        <p:nvSpPr>
          <p:cNvPr id="1772553" name="AutoShape 9"/>
          <p:cNvSpPr>
            <a:spLocks noChangeArrowheads="1"/>
          </p:cNvSpPr>
          <p:nvPr/>
        </p:nvSpPr>
        <p:spPr bwMode="auto">
          <a:xfrm>
            <a:off x="7181850" y="3486150"/>
            <a:ext cx="1031875" cy="1841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0000"/>
          </a:solidFill>
          <a:ln w="9525">
            <a:solidFill>
              <a:schemeClr val="tx1"/>
            </a:solidFill>
            <a:miter lim="800000"/>
            <a:headEnd/>
            <a:tailEnd/>
          </a:ln>
          <a:effectLst/>
        </p:spPr>
        <p:txBody>
          <a:bodyPr wrap="none" anchor="ctr"/>
          <a:lstStyle/>
          <a:p>
            <a:endParaRPr lang="en-GB"/>
          </a:p>
        </p:txBody>
      </p:sp>
      <p:grpSp>
        <p:nvGrpSpPr>
          <p:cNvPr id="3" name="Group 23"/>
          <p:cNvGrpSpPr>
            <a:grpSpLocks/>
          </p:cNvGrpSpPr>
          <p:nvPr/>
        </p:nvGrpSpPr>
        <p:grpSpPr bwMode="auto">
          <a:xfrm>
            <a:off x="1277938" y="5105400"/>
            <a:ext cx="6951662" cy="600075"/>
            <a:chOff x="805" y="3366"/>
            <a:chExt cx="4379" cy="378"/>
          </a:xfrm>
        </p:grpSpPr>
        <p:sp>
          <p:nvSpPr>
            <p:cNvPr id="1772557" name="Text Box 13"/>
            <p:cNvSpPr txBox="1">
              <a:spLocks noChangeArrowheads="1"/>
            </p:cNvSpPr>
            <p:nvPr/>
          </p:nvSpPr>
          <p:spPr bwMode="auto">
            <a:xfrm>
              <a:off x="805" y="3366"/>
              <a:ext cx="4379" cy="274"/>
            </a:xfrm>
            <a:prstGeom prst="rect">
              <a:avLst/>
            </a:prstGeom>
            <a:noFill/>
            <a:ln w="9525">
              <a:noFill/>
              <a:miter lim="800000"/>
              <a:headEnd/>
              <a:tailEnd/>
            </a:ln>
            <a:effectLst/>
          </p:spPr>
          <p:txBody>
            <a:bodyPr wrap="none" lIns="129953" tIns="64976" rIns="129953" bIns="64976">
              <a:spAutoFit/>
            </a:bodyPr>
            <a:lstStyle/>
            <a:p>
              <a:pPr defTabSz="1304925"/>
              <a:r>
                <a:rPr lang="en-US" sz="2000" b="1" dirty="0"/>
                <a:t>The higher the resistance, the less</a:t>
              </a:r>
              <a:r>
                <a:rPr lang="en-GB" altLang="en-GB" sz="2000" b="1" dirty="0"/>
                <a:t> current that will flow</a:t>
              </a:r>
            </a:p>
          </p:txBody>
        </p:sp>
        <p:sp>
          <p:nvSpPr>
            <p:cNvPr id="1772558" name="AutoShape 14"/>
            <p:cNvSpPr>
              <a:spLocks noChangeArrowheads="1"/>
            </p:cNvSpPr>
            <p:nvPr/>
          </p:nvSpPr>
          <p:spPr bwMode="auto">
            <a:xfrm>
              <a:off x="2760" y="3654"/>
              <a:ext cx="744" cy="9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0000"/>
            </a:solidFill>
            <a:ln w="9525">
              <a:solidFill>
                <a:schemeClr val="tx1"/>
              </a:solidFill>
              <a:miter lim="800000"/>
              <a:headEnd/>
              <a:tailEnd/>
            </a:ln>
            <a:effectLst/>
          </p:spPr>
          <p:txBody>
            <a:bodyPr lIns="91407" tIns="45703" rIns="91407" bIns="45703">
              <a:spAutoFit/>
            </a:bodyPr>
            <a:lstStyle/>
            <a:p>
              <a:endParaRPr lang="en-GB"/>
            </a:p>
          </p:txBody>
        </p:sp>
      </p:grpSp>
      <p:grpSp>
        <p:nvGrpSpPr>
          <p:cNvPr id="4" name="Group 20"/>
          <p:cNvGrpSpPr>
            <a:grpSpLocks/>
          </p:cNvGrpSpPr>
          <p:nvPr/>
        </p:nvGrpSpPr>
        <p:grpSpPr bwMode="auto">
          <a:xfrm>
            <a:off x="4067944" y="2708920"/>
            <a:ext cx="1601788" cy="2374900"/>
            <a:chOff x="2576" y="1624"/>
            <a:chExt cx="1009" cy="1496"/>
          </a:xfrm>
        </p:grpSpPr>
        <p:sp>
          <p:nvSpPr>
            <p:cNvPr id="1772554" name="Text Box 10"/>
            <p:cNvSpPr txBox="1">
              <a:spLocks noChangeArrowheads="1"/>
            </p:cNvSpPr>
            <p:nvPr/>
          </p:nvSpPr>
          <p:spPr bwMode="auto">
            <a:xfrm>
              <a:off x="2576" y="1624"/>
              <a:ext cx="1009" cy="274"/>
            </a:xfrm>
            <a:prstGeom prst="rect">
              <a:avLst/>
            </a:prstGeom>
            <a:noFill/>
            <a:ln w="9525">
              <a:noFill/>
              <a:miter lim="800000"/>
              <a:headEnd/>
              <a:tailEnd/>
            </a:ln>
            <a:effectLst/>
          </p:spPr>
          <p:txBody>
            <a:bodyPr wrap="none" lIns="129953" tIns="64976" rIns="129953" bIns="64976">
              <a:spAutoFit/>
            </a:bodyPr>
            <a:lstStyle/>
            <a:p>
              <a:pPr defTabSz="1304925"/>
              <a:r>
                <a:rPr lang="en-US" sz="2000" b="1" dirty="0"/>
                <a:t>Resistance</a:t>
              </a:r>
              <a:endParaRPr lang="en-GB" altLang="en-GB" sz="2000" b="1" dirty="0"/>
            </a:p>
          </p:txBody>
        </p:sp>
        <p:grpSp>
          <p:nvGrpSpPr>
            <p:cNvPr id="5" name="Group 19"/>
            <p:cNvGrpSpPr>
              <a:grpSpLocks/>
            </p:cNvGrpSpPr>
            <p:nvPr/>
          </p:nvGrpSpPr>
          <p:grpSpPr bwMode="auto">
            <a:xfrm>
              <a:off x="3008" y="1872"/>
              <a:ext cx="144" cy="1248"/>
              <a:chOff x="2976" y="1872"/>
              <a:chExt cx="144" cy="1248"/>
            </a:xfrm>
          </p:grpSpPr>
          <p:sp>
            <p:nvSpPr>
              <p:cNvPr id="1772561" name="AutoShape 17"/>
              <p:cNvSpPr>
                <a:spLocks noChangeArrowheads="1"/>
              </p:cNvSpPr>
              <p:nvPr/>
            </p:nvSpPr>
            <p:spPr bwMode="auto">
              <a:xfrm>
                <a:off x="2976" y="2640"/>
                <a:ext cx="144" cy="480"/>
              </a:xfrm>
              <a:prstGeom prst="upArrow">
                <a:avLst>
                  <a:gd name="adj1" fmla="val 50000"/>
                  <a:gd name="adj2" fmla="val 83333"/>
                </a:avLst>
              </a:prstGeom>
              <a:solidFill>
                <a:schemeClr val="accent1"/>
              </a:solidFill>
              <a:ln w="9525">
                <a:solidFill>
                  <a:schemeClr val="tx1"/>
                </a:solidFill>
                <a:miter lim="800000"/>
                <a:headEnd/>
                <a:tailEnd/>
              </a:ln>
              <a:effectLst/>
            </p:spPr>
            <p:txBody>
              <a:bodyPr wrap="none" anchor="ctr"/>
              <a:lstStyle/>
              <a:p>
                <a:endParaRPr lang="en-GB"/>
              </a:p>
            </p:txBody>
          </p:sp>
          <p:sp>
            <p:nvSpPr>
              <p:cNvPr id="1772562" name="AutoShape 18"/>
              <p:cNvSpPr>
                <a:spLocks noChangeArrowheads="1"/>
              </p:cNvSpPr>
              <p:nvPr/>
            </p:nvSpPr>
            <p:spPr bwMode="auto">
              <a:xfrm flipV="1">
                <a:off x="2976" y="1872"/>
                <a:ext cx="144" cy="480"/>
              </a:xfrm>
              <a:prstGeom prst="upArrow">
                <a:avLst>
                  <a:gd name="adj1" fmla="val 50000"/>
                  <a:gd name="adj2" fmla="val 83333"/>
                </a:avLst>
              </a:prstGeom>
              <a:solidFill>
                <a:schemeClr val="accent1"/>
              </a:solidFill>
              <a:ln w="9525">
                <a:solidFill>
                  <a:schemeClr val="tx1"/>
                </a:solidFill>
                <a:miter lim="800000"/>
                <a:headEnd/>
                <a:tailEnd/>
              </a:ln>
              <a:effectLst/>
            </p:spPr>
            <p:txBody>
              <a:bodyPr wrap="none" anchor="ctr"/>
              <a:lstStyle/>
              <a:p>
                <a:endParaRPr lang="en-GB"/>
              </a:p>
            </p:txBody>
          </p:sp>
        </p:grpSp>
      </p:gr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72549"/>
                                        </p:tgtEl>
                                        <p:attrNameLst>
                                          <p:attrName>style.visibility</p:attrName>
                                        </p:attrNameLst>
                                      </p:cBhvr>
                                      <p:to>
                                        <p:strVal val="visible"/>
                                      </p:to>
                                    </p:set>
                                    <p:animEffect transition="in" filter="wipe(left)">
                                      <p:cBhvr>
                                        <p:cTn id="7" dur="500"/>
                                        <p:tgtEl>
                                          <p:spTgt spid="177254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72550"/>
                                        </p:tgtEl>
                                        <p:attrNameLst>
                                          <p:attrName>style.visibility</p:attrName>
                                        </p:attrNameLst>
                                      </p:cBhvr>
                                      <p:to>
                                        <p:strVal val="visible"/>
                                      </p:to>
                                    </p:set>
                                    <p:animEffect transition="in" filter="wipe(left)">
                                      <p:cBhvr>
                                        <p:cTn id="17" dur="500"/>
                                        <p:tgtEl>
                                          <p:spTgt spid="1772550"/>
                                        </p:tgtEl>
                                      </p:cBhvr>
                                    </p:animEffect>
                                  </p:childTnLst>
                                  <p:subTnLst>
                                    <p:set>
                                      <p:cBhvr override="childStyle">
                                        <p:cTn dur="1" fill="hold" display="0" masterRel="sameClick" afterEffect="1">
                                          <p:stCondLst>
                                            <p:cond evt="end" delay="0">
                                              <p:tn val="15"/>
                                            </p:cond>
                                          </p:stCondLst>
                                        </p:cTn>
                                        <p:tgtEl>
                                          <p:spTgt spid="1772550"/>
                                        </p:tgtEl>
                                        <p:attrNameLst>
                                          <p:attrName>style.visibility</p:attrName>
                                        </p:attrNameLst>
                                      </p:cBhvr>
                                      <p:to>
                                        <p:strVal val="hidden"/>
                                      </p:to>
                                    </p:set>
                                  </p:sub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1772552"/>
                                        </p:tgtEl>
                                        <p:attrNameLst>
                                          <p:attrName>style.visibility</p:attrName>
                                        </p:attrNameLst>
                                      </p:cBhvr>
                                      <p:to>
                                        <p:strVal val="visible"/>
                                      </p:to>
                                    </p:set>
                                    <p:animEffect transition="in" filter="wipe(left)">
                                      <p:cBhvr>
                                        <p:cTn id="21" dur="500"/>
                                        <p:tgtEl>
                                          <p:spTgt spid="1772552"/>
                                        </p:tgtEl>
                                      </p:cBhvr>
                                    </p:animEffect>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1772551"/>
                                        </p:tgtEl>
                                        <p:attrNameLst>
                                          <p:attrName>style.visibility</p:attrName>
                                        </p:attrNameLst>
                                      </p:cBhvr>
                                      <p:to>
                                        <p:strVal val="visible"/>
                                      </p:to>
                                    </p:set>
                                    <p:animEffect transition="in" filter="wipe(left)">
                                      <p:cBhvr>
                                        <p:cTn id="25" dur="500"/>
                                        <p:tgtEl>
                                          <p:spTgt spid="1772551"/>
                                        </p:tgtEl>
                                      </p:cBhvr>
                                    </p:animEffect>
                                  </p:childTnLst>
                                  <p:subTnLst>
                                    <p:set>
                                      <p:cBhvr override="childStyle">
                                        <p:cTn dur="1" fill="hold" display="0" masterRel="sameClick" afterEffect="1">
                                          <p:stCondLst>
                                            <p:cond evt="end" delay="0">
                                              <p:tn val="23"/>
                                            </p:cond>
                                          </p:stCondLst>
                                        </p:cTn>
                                        <p:tgtEl>
                                          <p:spTgt spid="1772551"/>
                                        </p:tgtEl>
                                        <p:attrNameLst>
                                          <p:attrName>style.visibility</p:attrName>
                                        </p:attrNameLst>
                                      </p:cBhvr>
                                      <p:to>
                                        <p:strVal val="hidden"/>
                                      </p:to>
                                    </p:set>
                                  </p:sub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1772553"/>
                                        </p:tgtEl>
                                        <p:attrNameLst>
                                          <p:attrName>style.visibility</p:attrName>
                                        </p:attrNameLst>
                                      </p:cBhvr>
                                      <p:to>
                                        <p:strVal val="visible"/>
                                      </p:to>
                                    </p:set>
                                    <p:animEffect transition="in" filter="wipe(left)">
                                      <p:cBhvr>
                                        <p:cTn id="29" dur="500"/>
                                        <p:tgtEl>
                                          <p:spTgt spid="177255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left)">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2549" grpId="0" autoUpdateAnimBg="0"/>
      <p:bldP spid="1772550" grpId="0" animBg="1"/>
      <p:bldP spid="1772551" grpId="0" animBg="1"/>
      <p:bldP spid="1772552" grpId="0" animBg="1"/>
      <p:bldP spid="177255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main electrical principles of a circuit</a:t>
            </a:r>
          </a:p>
        </p:txBody>
      </p:sp>
      <p:sp>
        <p:nvSpPr>
          <p:cNvPr id="4" name="Rectangle 3"/>
          <p:cNvSpPr/>
          <p:nvPr/>
        </p:nvSpPr>
        <p:spPr>
          <a:xfrm>
            <a:off x="323528" y="1843951"/>
            <a:ext cx="8352928" cy="3785652"/>
          </a:xfrm>
          <a:prstGeom prst="rect">
            <a:avLst/>
          </a:prstGeom>
        </p:spPr>
        <p:txBody>
          <a:bodyPr wrap="square">
            <a:spAutoFit/>
          </a:bodyPr>
          <a:lstStyle/>
          <a:p>
            <a:endParaRPr lang="en-GB" dirty="0"/>
          </a:p>
          <a:p>
            <a:r>
              <a:rPr lang="en-GB" dirty="0"/>
              <a:t>An electrical circuit is a path or line through which an electrical current flows. The path may be closed (joined at both ends), making it a loop.</a:t>
            </a:r>
          </a:p>
          <a:p>
            <a:endParaRPr lang="en-GB" dirty="0"/>
          </a:p>
          <a:p>
            <a:r>
              <a:rPr lang="en-GB" dirty="0"/>
              <a:t>A closed circuit makes electrical current flow possible. It may also be </a:t>
            </a:r>
            <a:br>
              <a:rPr lang="en-GB" dirty="0"/>
            </a:br>
            <a:r>
              <a:rPr lang="en-GB" dirty="0"/>
              <a:t>an open circuit where the electron flow is cut short because the path is broken. An open circuit does not allow electrical current to flow.</a:t>
            </a:r>
          </a:p>
          <a:p>
            <a:endParaRPr lang="en-GB" dirty="0"/>
          </a:p>
          <a:p>
            <a:endParaRPr lang="en-GB" dirty="0"/>
          </a:p>
          <a:p>
            <a:endParaRPr lang="en-GB" dirty="0"/>
          </a:p>
          <a:p>
            <a:endParaRPr lang="en-GB" dirty="0"/>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the components of an electric circuit?</a:t>
            </a:r>
          </a:p>
        </p:txBody>
      </p:sp>
      <p:sp>
        <p:nvSpPr>
          <p:cNvPr id="8" name="Rectangle 7"/>
          <p:cNvSpPr/>
          <p:nvPr/>
        </p:nvSpPr>
        <p:spPr>
          <a:xfrm>
            <a:off x="417481" y="1582958"/>
            <a:ext cx="7848872" cy="707886"/>
          </a:xfrm>
          <a:prstGeom prst="rect">
            <a:avLst/>
          </a:prstGeom>
        </p:spPr>
        <p:txBody>
          <a:bodyPr wrap="square">
            <a:spAutoFit/>
          </a:bodyPr>
          <a:lstStyle/>
          <a:p>
            <a:r>
              <a:rPr lang="en-GB" dirty="0"/>
              <a:t>An electrical circuit has conductors, a protective device, a switch, a load and a power source. These are the functions of each part:</a:t>
            </a:r>
          </a:p>
        </p:txBody>
      </p:sp>
      <p:sp>
        <p:nvSpPr>
          <p:cNvPr id="9" name="Rectangle 8"/>
          <p:cNvSpPr/>
          <p:nvPr/>
        </p:nvSpPr>
        <p:spPr>
          <a:xfrm>
            <a:off x="457200" y="2524374"/>
            <a:ext cx="7488832" cy="1631216"/>
          </a:xfrm>
          <a:prstGeom prst="rect">
            <a:avLst/>
          </a:prstGeom>
        </p:spPr>
        <p:txBody>
          <a:bodyPr wrap="square">
            <a:spAutoFit/>
          </a:bodyPr>
          <a:lstStyle/>
          <a:p>
            <a:r>
              <a:rPr lang="en-GB" b="1" dirty="0"/>
              <a:t>Conductors:</a:t>
            </a:r>
            <a:br>
              <a:rPr lang="en-GB" dirty="0"/>
            </a:br>
            <a:r>
              <a:rPr lang="en-GB" dirty="0"/>
              <a:t>These are usually copper wires. They make the path through which the electricity flows. One piece of the wire connects the current from the power source to the load. The other piece connects the load back to the power source.</a:t>
            </a:r>
          </a:p>
        </p:txBody>
      </p:sp>
      <p:sp>
        <p:nvSpPr>
          <p:cNvPr id="10" name="Rectangle 9"/>
          <p:cNvSpPr/>
          <p:nvPr/>
        </p:nvSpPr>
        <p:spPr>
          <a:xfrm>
            <a:off x="417481" y="4347960"/>
            <a:ext cx="7344816" cy="1323439"/>
          </a:xfrm>
          <a:prstGeom prst="rect">
            <a:avLst/>
          </a:prstGeom>
        </p:spPr>
        <p:txBody>
          <a:bodyPr wrap="square">
            <a:spAutoFit/>
          </a:bodyPr>
          <a:lstStyle/>
          <a:p>
            <a:r>
              <a:rPr lang="en-GB" b="1" dirty="0"/>
              <a:t>Switch:</a:t>
            </a:r>
            <a:br>
              <a:rPr lang="en-GB" dirty="0"/>
            </a:br>
            <a:r>
              <a:rPr lang="en-GB" dirty="0"/>
              <a:t>The switch is simply a small gap in the conductor where you can close or open the circuit. When the switch is closed, the circuit is closed and electricity flows.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the components of an electric circuit?</a:t>
            </a:r>
          </a:p>
        </p:txBody>
      </p:sp>
      <p:sp>
        <p:nvSpPr>
          <p:cNvPr id="4" name="Rectangle 3"/>
          <p:cNvSpPr/>
          <p:nvPr/>
        </p:nvSpPr>
        <p:spPr>
          <a:xfrm>
            <a:off x="457200" y="1647033"/>
            <a:ext cx="7848872" cy="1015663"/>
          </a:xfrm>
          <a:prstGeom prst="rect">
            <a:avLst/>
          </a:prstGeom>
        </p:spPr>
        <p:txBody>
          <a:bodyPr wrap="square">
            <a:spAutoFit/>
          </a:bodyPr>
          <a:lstStyle/>
          <a:p>
            <a:r>
              <a:rPr lang="en-GB" b="1" dirty="0"/>
              <a:t>The load:</a:t>
            </a:r>
            <a:br>
              <a:rPr lang="en-GB" dirty="0"/>
            </a:br>
            <a:r>
              <a:rPr lang="en-GB" dirty="0"/>
              <a:t>An example of a load is a light bulb that lights when the circuit is turned on. </a:t>
            </a:r>
          </a:p>
        </p:txBody>
      </p:sp>
      <p:sp>
        <p:nvSpPr>
          <p:cNvPr id="5" name="Rectangle 4"/>
          <p:cNvSpPr/>
          <p:nvPr/>
        </p:nvSpPr>
        <p:spPr>
          <a:xfrm>
            <a:off x="453297" y="3071920"/>
            <a:ext cx="7848872" cy="2246769"/>
          </a:xfrm>
          <a:prstGeom prst="rect">
            <a:avLst/>
          </a:prstGeom>
        </p:spPr>
        <p:txBody>
          <a:bodyPr wrap="square">
            <a:spAutoFit/>
          </a:bodyPr>
          <a:lstStyle/>
          <a:p>
            <a:r>
              <a:rPr lang="en-GB" b="1" dirty="0"/>
              <a:t>Overcurrent protective device:</a:t>
            </a:r>
          </a:p>
          <a:p>
            <a:r>
              <a:rPr lang="en-GB" dirty="0"/>
              <a:t>An overcurrent occurs when the current exceeds the rated capacity of that circuit or of the connected equipment (such as an appliance) on that circuit. Examples of </a:t>
            </a:r>
            <a:r>
              <a:rPr lang="en-GB" dirty="0" err="1"/>
              <a:t>overcurrents</a:t>
            </a:r>
            <a:r>
              <a:rPr lang="en-GB" dirty="0"/>
              <a:t> are by overloading the circuit, a short circuit or an earth fault. </a:t>
            </a:r>
          </a:p>
          <a:p>
            <a:r>
              <a:rPr lang="en-GB" dirty="0"/>
              <a:t>Circuit breakers and fuses protect circuit wiring from damage caused by overcurrent.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What are the components of an electric circuit?</a:t>
            </a:r>
            <a:endParaRPr lang="en-GB" dirty="0"/>
          </a:p>
        </p:txBody>
      </p:sp>
      <p:sp>
        <p:nvSpPr>
          <p:cNvPr id="4" name="Rectangle 3"/>
          <p:cNvSpPr/>
          <p:nvPr/>
        </p:nvSpPr>
        <p:spPr>
          <a:xfrm>
            <a:off x="539552" y="1556793"/>
            <a:ext cx="7632848" cy="2554545"/>
          </a:xfrm>
          <a:prstGeom prst="rect">
            <a:avLst/>
          </a:prstGeom>
        </p:spPr>
        <p:txBody>
          <a:bodyPr wrap="square">
            <a:spAutoFit/>
          </a:bodyPr>
          <a:lstStyle/>
          <a:p>
            <a:r>
              <a:rPr lang="en-GB" dirty="0"/>
              <a:t>Whenever you turn on a light, you are using an electric circuit. There are four basic parts to this circuit that all work together to provide you with the power you need: </a:t>
            </a:r>
          </a:p>
          <a:p>
            <a:endParaRPr lang="en-GB" dirty="0"/>
          </a:p>
          <a:p>
            <a:pPr marL="342900" indent="-342900">
              <a:buClr>
                <a:srgbClr val="0077E3"/>
              </a:buClr>
              <a:buFont typeface="Arial" panose="020B0604020202020204" pitchFamily="34" charset="0"/>
              <a:buChar char="•"/>
            </a:pPr>
            <a:r>
              <a:rPr lang="en-GB" dirty="0"/>
              <a:t>the AC or DC energy source</a:t>
            </a:r>
          </a:p>
          <a:p>
            <a:pPr marL="342900" indent="-342900">
              <a:buClr>
                <a:srgbClr val="0077E3"/>
              </a:buClr>
              <a:buFont typeface="Arial" panose="020B0604020202020204" pitchFamily="34" charset="0"/>
              <a:buChar char="•"/>
            </a:pPr>
            <a:r>
              <a:rPr lang="en-GB" dirty="0"/>
              <a:t>a conductor in the form of a wire</a:t>
            </a:r>
          </a:p>
          <a:p>
            <a:pPr marL="342900" indent="-342900">
              <a:buClr>
                <a:srgbClr val="0077E3"/>
              </a:buClr>
              <a:buFont typeface="Arial" panose="020B0604020202020204" pitchFamily="34" charset="0"/>
              <a:buChar char="•"/>
            </a:pPr>
            <a:r>
              <a:rPr lang="en-GB" dirty="0"/>
              <a:t>an electrical load </a:t>
            </a:r>
          </a:p>
          <a:p>
            <a:pPr marL="342900" indent="-342900">
              <a:buClr>
                <a:srgbClr val="0077E3"/>
              </a:buClr>
              <a:buFont typeface="Arial" panose="020B0604020202020204" pitchFamily="34" charset="0"/>
              <a:buChar char="•"/>
            </a:pPr>
            <a:r>
              <a:rPr lang="en-GB" dirty="0"/>
              <a:t>at least one controller being a switch.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What are the components of an electric circuit?</a:t>
            </a:r>
            <a:endParaRPr lang="en-GB" dirty="0"/>
          </a:p>
        </p:txBody>
      </p:sp>
      <p:sp>
        <p:nvSpPr>
          <p:cNvPr id="4" name="Rectangle 3"/>
          <p:cNvSpPr/>
          <p:nvPr/>
        </p:nvSpPr>
        <p:spPr>
          <a:xfrm>
            <a:off x="317972" y="1465003"/>
            <a:ext cx="8718524" cy="4093428"/>
          </a:xfrm>
          <a:prstGeom prst="rect">
            <a:avLst/>
          </a:prstGeom>
        </p:spPr>
        <p:txBody>
          <a:bodyPr wrap="square">
            <a:spAutoFit/>
          </a:bodyPr>
          <a:lstStyle/>
          <a:p>
            <a:r>
              <a:rPr lang="en-GB" dirty="0"/>
              <a:t>Think about what happens when you turn on a light. You push the switch. This causes electricity to flow through the wires to the power source, which will convert the energy to light or power.</a:t>
            </a:r>
          </a:p>
          <a:p>
            <a:pPr marL="342900" indent="-342900">
              <a:buClr>
                <a:srgbClr val="0077E3"/>
              </a:buClr>
              <a:buFont typeface="Arial" panose="020B0604020202020204" pitchFamily="34" charset="0"/>
              <a:buChar char="•"/>
            </a:pPr>
            <a:r>
              <a:rPr lang="en-GB" b="1" dirty="0"/>
              <a:t>Energy source: </a:t>
            </a:r>
            <a:r>
              <a:rPr lang="en-GB" dirty="0"/>
              <a:t>In your circuit, the power sources will provide the voltage and current to energise your device. </a:t>
            </a:r>
          </a:p>
          <a:p>
            <a:pPr marL="342900" indent="-342900">
              <a:buClr>
                <a:srgbClr val="0077E3"/>
              </a:buClr>
              <a:buFont typeface="Arial" panose="020B0604020202020204" pitchFamily="34" charset="0"/>
              <a:buChar char="•"/>
            </a:pPr>
            <a:r>
              <a:rPr lang="en-GB" b="1" dirty="0"/>
              <a:t>Conductor: </a:t>
            </a:r>
            <a:r>
              <a:rPr lang="en-GB" dirty="0"/>
              <a:t>this is the wiring in your home. This provides the path that the energy flows through and connects all the other parts of the circuit. Think of this as the electric power flowing through a pipe or a hose.</a:t>
            </a:r>
          </a:p>
          <a:p>
            <a:pPr marL="342900" indent="-342900">
              <a:buClr>
                <a:srgbClr val="0077E3"/>
              </a:buClr>
              <a:buFont typeface="Arial" panose="020B0604020202020204" pitchFamily="34" charset="0"/>
              <a:buChar char="•"/>
            </a:pPr>
            <a:r>
              <a:rPr lang="en-GB" b="1" dirty="0"/>
              <a:t>Switch</a:t>
            </a:r>
            <a:r>
              <a:rPr lang="en-GB" dirty="0"/>
              <a:t>: This is the light switch, which closes or opens the energy flow of the circuit, allowing the energy to move through so you get power.</a:t>
            </a:r>
          </a:p>
          <a:p>
            <a:pPr marL="342900" indent="-342900">
              <a:buClr>
                <a:srgbClr val="0077E3"/>
              </a:buClr>
              <a:buFont typeface="Arial" panose="020B0604020202020204" pitchFamily="34" charset="0"/>
              <a:buChar char="•"/>
            </a:pPr>
            <a:r>
              <a:rPr lang="en-GB" b="1" dirty="0"/>
              <a:t>Load</a:t>
            </a:r>
            <a:r>
              <a:rPr lang="en-GB" dirty="0"/>
              <a:t>: The load is the amount of electrical energy your device needs to work. Think of your TV and your electric bill; that has to do with your load.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What are the components of an electric circuit?</a:t>
            </a:r>
            <a:endParaRPr lang="en-GB" dirty="0"/>
          </a:p>
        </p:txBody>
      </p:sp>
      <p:pic>
        <p:nvPicPr>
          <p:cNvPr id="24579" name="Picture 3" descr="F:\Paradox-4.jpg"/>
          <p:cNvPicPr>
            <a:picLocks noChangeAspect="1" noChangeArrowheads="1"/>
          </p:cNvPicPr>
          <p:nvPr/>
        </p:nvPicPr>
        <p:blipFill>
          <a:blip r:embed="rId2"/>
          <a:srcRect/>
          <a:stretch>
            <a:fillRect/>
          </a:stretch>
        </p:blipFill>
        <p:spPr bwMode="auto">
          <a:xfrm>
            <a:off x="1507481" y="1550058"/>
            <a:ext cx="6370284" cy="4299942"/>
          </a:xfrm>
          <a:prstGeom prst="rect">
            <a:avLst/>
          </a:prstGeom>
          <a:noFill/>
        </p:spPr>
      </p:pic>
      <p:sp>
        <p:nvSpPr>
          <p:cNvPr id="4" name="TextBox 3">
            <a:extLst>
              <a:ext uri="{FF2B5EF4-FFF2-40B4-BE49-F238E27FC236}">
                <a16:creationId xmlns:a16="http://schemas.microsoft.com/office/drawing/2014/main" id="{BE4FF590-69D6-4FB7-96FE-9315B8B63E2F}"/>
              </a:ext>
            </a:extLst>
          </p:cNvPr>
          <p:cNvSpPr txBox="1"/>
          <p:nvPr/>
        </p:nvSpPr>
        <p:spPr>
          <a:xfrm>
            <a:off x="3707904" y="2296319"/>
            <a:ext cx="720080" cy="307777"/>
          </a:xfrm>
          <a:prstGeom prst="rect">
            <a:avLst/>
          </a:prstGeom>
          <a:solidFill>
            <a:schemeClr val="bg1"/>
          </a:solidFill>
        </p:spPr>
        <p:txBody>
          <a:bodyPr wrap="square" rtlCol="0">
            <a:spAutoFit/>
          </a:bodyPr>
          <a:lstStyle/>
          <a:p>
            <a:r>
              <a:rPr lang="en-US" sz="1400" dirty="0"/>
              <a:t>Switch</a:t>
            </a:r>
            <a:endParaRPr lang="en-GB" sz="1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Types of circuits</a:t>
            </a:r>
          </a:p>
        </p:txBody>
      </p:sp>
      <p:sp>
        <p:nvSpPr>
          <p:cNvPr id="4" name="Rectangle 3"/>
          <p:cNvSpPr/>
          <p:nvPr/>
        </p:nvSpPr>
        <p:spPr>
          <a:xfrm>
            <a:off x="457200" y="1571961"/>
            <a:ext cx="8136904" cy="400110"/>
          </a:xfrm>
          <a:prstGeom prst="rect">
            <a:avLst/>
          </a:prstGeom>
        </p:spPr>
        <p:txBody>
          <a:bodyPr wrap="square">
            <a:spAutoFit/>
          </a:bodyPr>
          <a:lstStyle/>
          <a:p>
            <a:r>
              <a:rPr lang="en-GB" dirty="0"/>
              <a:t>There are two types of circuits: a series circuit and a parallel circuit.</a:t>
            </a:r>
          </a:p>
        </p:txBody>
      </p:sp>
      <p:sp>
        <p:nvSpPr>
          <p:cNvPr id="6" name="Rectangle 5"/>
          <p:cNvSpPr/>
          <p:nvPr/>
        </p:nvSpPr>
        <p:spPr>
          <a:xfrm>
            <a:off x="539552" y="2564904"/>
            <a:ext cx="3716082" cy="400110"/>
          </a:xfrm>
          <a:prstGeom prst="rect">
            <a:avLst/>
          </a:prstGeom>
        </p:spPr>
        <p:txBody>
          <a:bodyPr wrap="none">
            <a:spAutoFit/>
          </a:bodyPr>
          <a:lstStyle/>
          <a:p>
            <a:r>
              <a:rPr lang="en-GB" b="1" dirty="0"/>
              <a:t>What is a series connection?</a:t>
            </a:r>
          </a:p>
        </p:txBody>
      </p:sp>
      <p:sp>
        <p:nvSpPr>
          <p:cNvPr id="7" name="Rectangle 6"/>
          <p:cNvSpPr/>
          <p:nvPr/>
        </p:nvSpPr>
        <p:spPr>
          <a:xfrm>
            <a:off x="457200" y="3025415"/>
            <a:ext cx="7848872" cy="1015663"/>
          </a:xfrm>
          <a:prstGeom prst="rect">
            <a:avLst/>
          </a:prstGeom>
        </p:spPr>
        <p:txBody>
          <a:bodyPr wrap="square">
            <a:spAutoFit/>
          </a:bodyPr>
          <a:lstStyle/>
          <a:p>
            <a:r>
              <a:rPr lang="en-GB" dirty="0"/>
              <a:t>The basic idea of a ‘series’ connection is that components are connected end-to-end in a line to form a single path through which current can flow:</a:t>
            </a:r>
          </a:p>
        </p:txBody>
      </p:sp>
      <p:pic>
        <p:nvPicPr>
          <p:cNvPr id="8" name="Picture 7" descr="series connection"/>
          <p:cNvPicPr/>
          <p:nvPr/>
        </p:nvPicPr>
        <p:blipFill>
          <a:blip r:embed="rId3"/>
          <a:srcRect/>
          <a:stretch>
            <a:fillRect/>
          </a:stretch>
        </p:blipFill>
        <p:spPr bwMode="auto">
          <a:xfrm>
            <a:off x="4755993" y="4053574"/>
            <a:ext cx="3665220" cy="1710055"/>
          </a:xfrm>
          <a:prstGeom prst="rect">
            <a:avLst/>
          </a:prstGeom>
          <a:noFill/>
          <a:ln w="9525">
            <a:noFill/>
            <a:miter lim="800000"/>
            <a:headEnd/>
            <a:tailEnd/>
          </a:ln>
        </p:spPr>
      </p:pic>
      <p:sp>
        <p:nvSpPr>
          <p:cNvPr id="3" name="TextBox 2">
            <a:extLst>
              <a:ext uri="{FF2B5EF4-FFF2-40B4-BE49-F238E27FC236}">
                <a16:creationId xmlns:a16="http://schemas.microsoft.com/office/drawing/2014/main" id="{68AB1A3B-B424-4811-BB6E-C5138A64FBA5}"/>
              </a:ext>
            </a:extLst>
          </p:cNvPr>
          <p:cNvSpPr txBox="1"/>
          <p:nvPr/>
        </p:nvSpPr>
        <p:spPr>
          <a:xfrm>
            <a:off x="5364088" y="4221088"/>
            <a:ext cx="2520280" cy="369332"/>
          </a:xfrm>
          <a:prstGeom prst="rect">
            <a:avLst/>
          </a:prstGeom>
          <a:solidFill>
            <a:schemeClr val="bg1"/>
          </a:solidFill>
        </p:spPr>
        <p:txBody>
          <a:bodyPr wrap="square" rtlCol="0">
            <a:spAutoFit/>
          </a:bodyPr>
          <a:lstStyle/>
          <a:p>
            <a:pPr algn="ctr"/>
            <a:r>
              <a:rPr lang="en-US" sz="1800" dirty="0"/>
              <a:t>Series connection</a:t>
            </a:r>
            <a:endParaRPr lang="en-GB" sz="1800" dirty="0"/>
          </a:p>
        </p:txBody>
      </p:sp>
      <p:sp>
        <p:nvSpPr>
          <p:cNvPr id="5" name="TextBox 4">
            <a:extLst>
              <a:ext uri="{FF2B5EF4-FFF2-40B4-BE49-F238E27FC236}">
                <a16:creationId xmlns:a16="http://schemas.microsoft.com/office/drawing/2014/main" id="{6BBB4FF2-BEB2-4C2A-A702-F7D72C13354C}"/>
              </a:ext>
            </a:extLst>
          </p:cNvPr>
          <p:cNvSpPr txBox="1"/>
          <p:nvPr/>
        </p:nvSpPr>
        <p:spPr>
          <a:xfrm>
            <a:off x="5004048" y="5286039"/>
            <a:ext cx="3168352" cy="338554"/>
          </a:xfrm>
          <a:prstGeom prst="rect">
            <a:avLst/>
          </a:prstGeom>
          <a:solidFill>
            <a:schemeClr val="bg1"/>
          </a:solidFill>
        </p:spPr>
        <p:txBody>
          <a:bodyPr wrap="square" rtlCol="0">
            <a:spAutoFit/>
          </a:bodyPr>
          <a:lstStyle/>
          <a:p>
            <a:pPr algn="ctr"/>
            <a:r>
              <a:rPr lang="en-US" sz="1600" dirty="0"/>
              <a:t>Only one path for current to flow</a:t>
            </a:r>
            <a:endParaRPr lang="en-GB" sz="1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Series circuits</a:t>
            </a:r>
          </a:p>
        </p:txBody>
      </p:sp>
      <p:sp>
        <p:nvSpPr>
          <p:cNvPr id="5" name="Rectangle 4"/>
          <p:cNvSpPr/>
          <p:nvPr/>
        </p:nvSpPr>
        <p:spPr>
          <a:xfrm>
            <a:off x="485907" y="1830220"/>
            <a:ext cx="7632848" cy="1631216"/>
          </a:xfrm>
          <a:prstGeom prst="rect">
            <a:avLst/>
          </a:prstGeom>
        </p:spPr>
        <p:txBody>
          <a:bodyPr wrap="square">
            <a:spAutoFit/>
          </a:bodyPr>
          <a:lstStyle/>
          <a:p>
            <a:r>
              <a:rPr lang="en-GB" dirty="0"/>
              <a:t>The total resistance of the circuit is found by simply adding up the resistance values of the individual resistors: </a:t>
            </a:r>
          </a:p>
          <a:p>
            <a:r>
              <a:rPr lang="en-GB" dirty="0"/>
              <a:t>equivalent resistance of resistors in series </a:t>
            </a:r>
          </a:p>
          <a:p>
            <a:endParaRPr lang="en-GB" dirty="0"/>
          </a:p>
          <a:p>
            <a:r>
              <a:rPr lang="en-GB" dirty="0"/>
              <a:t> R = R1 + R2 + R3 +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parallel connection?</a:t>
            </a:r>
          </a:p>
        </p:txBody>
      </p:sp>
      <p:sp>
        <p:nvSpPr>
          <p:cNvPr id="5" name="Rectangle 4"/>
          <p:cNvSpPr/>
          <p:nvPr/>
        </p:nvSpPr>
        <p:spPr>
          <a:xfrm>
            <a:off x="395536" y="1596013"/>
            <a:ext cx="4680520" cy="3170099"/>
          </a:xfrm>
          <a:prstGeom prst="rect">
            <a:avLst/>
          </a:prstGeom>
        </p:spPr>
        <p:txBody>
          <a:bodyPr wrap="square">
            <a:spAutoFit/>
          </a:bodyPr>
          <a:lstStyle/>
          <a:p>
            <a:r>
              <a:rPr lang="en-GB" dirty="0"/>
              <a:t>The basic idea of a ‘parallel’ connection is that all components are connected across each other’s leads. </a:t>
            </a:r>
          </a:p>
          <a:p>
            <a:endParaRPr lang="en-GB" dirty="0"/>
          </a:p>
          <a:p>
            <a:r>
              <a:rPr lang="en-GB" dirty="0"/>
              <a:t>In a purely parallel circuit, there are never more than two sets of electrically common points, no matter how many components are connected. There are many paths for current flow, but only one voltage across all components:</a:t>
            </a:r>
          </a:p>
        </p:txBody>
      </p:sp>
      <p:pic>
        <p:nvPicPr>
          <p:cNvPr id="6" name="Picture 5" descr="parallel connection"/>
          <p:cNvPicPr/>
          <p:nvPr/>
        </p:nvPicPr>
        <p:blipFill>
          <a:blip r:embed="rId2"/>
          <a:srcRect/>
          <a:stretch>
            <a:fillRect/>
          </a:stretch>
        </p:blipFill>
        <p:spPr bwMode="auto">
          <a:xfrm>
            <a:off x="5315268" y="3144265"/>
            <a:ext cx="3360420" cy="2705735"/>
          </a:xfrm>
          <a:prstGeom prst="rect">
            <a:avLst/>
          </a:prstGeom>
          <a:noFill/>
          <a:ln w="9525">
            <a:noFill/>
            <a:miter lim="800000"/>
            <a:headEnd/>
            <a:tailEnd/>
          </a:ln>
        </p:spPr>
      </p:pic>
      <p:sp>
        <p:nvSpPr>
          <p:cNvPr id="4" name="TextBox 3">
            <a:extLst>
              <a:ext uri="{FF2B5EF4-FFF2-40B4-BE49-F238E27FC236}">
                <a16:creationId xmlns:a16="http://schemas.microsoft.com/office/drawing/2014/main" id="{426413A2-F0C8-4AFA-A300-881D894C0110}"/>
              </a:ext>
            </a:extLst>
          </p:cNvPr>
          <p:cNvSpPr txBox="1"/>
          <p:nvPr/>
        </p:nvSpPr>
        <p:spPr>
          <a:xfrm>
            <a:off x="5087266" y="3144265"/>
            <a:ext cx="3816424" cy="697627"/>
          </a:xfrm>
          <a:prstGeom prst="rect">
            <a:avLst/>
          </a:prstGeom>
          <a:solidFill>
            <a:schemeClr val="bg1"/>
          </a:solidFill>
        </p:spPr>
        <p:txBody>
          <a:bodyPr wrap="square" rtlCol="0">
            <a:spAutoFit/>
          </a:bodyPr>
          <a:lstStyle/>
          <a:p>
            <a:pPr algn="ctr">
              <a:spcAft>
                <a:spcPts val="400"/>
              </a:spcAft>
            </a:pPr>
            <a:r>
              <a:rPr lang="en-US" sz="1800" dirty="0"/>
              <a:t>Parallel</a:t>
            </a:r>
            <a:r>
              <a:rPr lang="en-US" dirty="0"/>
              <a:t> connection</a:t>
            </a:r>
          </a:p>
          <a:p>
            <a:pPr algn="ctr"/>
            <a:r>
              <a:rPr lang="en-US" sz="1600" dirty="0"/>
              <a:t>These points are electrically common</a:t>
            </a:r>
            <a:endParaRPr lang="en-GB" sz="1600" dirty="0"/>
          </a:p>
        </p:txBody>
      </p:sp>
      <p:sp>
        <p:nvSpPr>
          <p:cNvPr id="7" name="TextBox 6">
            <a:extLst>
              <a:ext uri="{FF2B5EF4-FFF2-40B4-BE49-F238E27FC236}">
                <a16:creationId xmlns:a16="http://schemas.microsoft.com/office/drawing/2014/main" id="{421989E0-CDA7-4FD3-8A81-8FF71E60B13C}"/>
              </a:ext>
            </a:extLst>
          </p:cNvPr>
          <p:cNvSpPr txBox="1"/>
          <p:nvPr/>
        </p:nvSpPr>
        <p:spPr>
          <a:xfrm>
            <a:off x="5087266" y="5661248"/>
            <a:ext cx="3733206" cy="338554"/>
          </a:xfrm>
          <a:prstGeom prst="rect">
            <a:avLst/>
          </a:prstGeom>
          <a:solidFill>
            <a:schemeClr val="bg1"/>
          </a:solidFill>
        </p:spPr>
        <p:txBody>
          <a:bodyPr wrap="square" rtlCol="0">
            <a:spAutoFit/>
          </a:bodyPr>
          <a:lstStyle/>
          <a:p>
            <a:pPr algn="ctr"/>
            <a:r>
              <a:rPr lang="en-US" sz="1600" dirty="0"/>
              <a:t>These points are electrically common</a:t>
            </a:r>
            <a:endParaRPr lang="en-GB"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main electrical principles of a circuit</a:t>
            </a:r>
            <a:endParaRPr lang="en-US" dirty="0"/>
          </a:p>
        </p:txBody>
      </p:sp>
      <p:sp>
        <p:nvSpPr>
          <p:cNvPr id="3" name="Content Placeholder 2"/>
          <p:cNvSpPr>
            <a:spLocks noGrp="1"/>
          </p:cNvSpPr>
          <p:nvPr>
            <p:ph sz="quarter" idx="10"/>
          </p:nvPr>
        </p:nvSpPr>
        <p:spPr>
          <a:xfrm>
            <a:off x="457200" y="1512000"/>
            <a:ext cx="8075240" cy="4248000"/>
          </a:xfrm>
        </p:spPr>
        <p:txBody>
          <a:bodyPr/>
          <a:lstStyle/>
          <a:p>
            <a:r>
              <a:rPr lang="en-GB" dirty="0"/>
              <a:t>Electricity is simply the movement of electrons carrying energy. As electrons move along a conductor, they can transfer some of their energy into other forms such as heat, light or movement. Electrons create charge, which we can harness to do work. Your light bulb, your television, your phone, etc., are all harnessing the movement of the electrons in order to do work. </a:t>
            </a:r>
          </a:p>
          <a:p>
            <a:r>
              <a:rPr lang="en-GB" dirty="0"/>
              <a:t>They all operate using the same basic power source: the movement of electrons.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Parallel circuit</a:t>
            </a:r>
          </a:p>
        </p:txBody>
      </p:sp>
      <p:sp>
        <p:nvSpPr>
          <p:cNvPr id="5" name="Rectangle 4"/>
          <p:cNvSpPr/>
          <p:nvPr/>
        </p:nvSpPr>
        <p:spPr>
          <a:xfrm>
            <a:off x="463775" y="1916832"/>
            <a:ext cx="8136904" cy="3785652"/>
          </a:xfrm>
          <a:prstGeom prst="rect">
            <a:avLst/>
          </a:prstGeom>
        </p:spPr>
        <p:txBody>
          <a:bodyPr wrap="square">
            <a:spAutoFit/>
          </a:bodyPr>
          <a:lstStyle/>
          <a:p>
            <a:r>
              <a:rPr lang="en-GB" dirty="0"/>
              <a:t>The total resistance of a set of resistors in parallel is found by adding up the reciprocals of the resistance values, and then taking the reciprocal of the total equivalent resistance of resistors in parallel</a:t>
            </a:r>
          </a:p>
          <a:p>
            <a:endParaRPr lang="en-GB" dirty="0"/>
          </a:p>
          <a:p>
            <a:r>
              <a:rPr lang="en-GB" dirty="0"/>
              <a:t>      </a:t>
            </a:r>
            <a:r>
              <a:rPr lang="en-GB" u="sng" dirty="0"/>
              <a:t>1</a:t>
            </a:r>
            <a:r>
              <a:rPr lang="en-GB" dirty="0"/>
              <a:t> = </a:t>
            </a:r>
            <a:r>
              <a:rPr lang="en-GB" u="sng" dirty="0"/>
              <a:t>1</a:t>
            </a:r>
            <a:r>
              <a:rPr lang="en-GB" dirty="0"/>
              <a:t>  +  </a:t>
            </a:r>
            <a:r>
              <a:rPr lang="en-GB" u="sng" dirty="0"/>
              <a:t>1</a:t>
            </a:r>
            <a:r>
              <a:rPr lang="en-GB" dirty="0"/>
              <a:t>  +  </a:t>
            </a:r>
            <a:r>
              <a:rPr lang="en-GB" u="sng" dirty="0"/>
              <a:t>1</a:t>
            </a:r>
          </a:p>
          <a:p>
            <a:r>
              <a:rPr lang="en-GB" dirty="0"/>
              <a:t>     </a:t>
            </a:r>
            <a:r>
              <a:rPr lang="en-GB" dirty="0" err="1"/>
              <a:t>Rt</a:t>
            </a:r>
            <a:r>
              <a:rPr lang="en-GB" dirty="0"/>
              <a:t>   R1   R2   R3</a:t>
            </a:r>
          </a:p>
          <a:p>
            <a:endParaRPr lang="en-GB" dirty="0"/>
          </a:p>
          <a:p>
            <a:endParaRPr lang="en-GB" dirty="0"/>
          </a:p>
          <a:p>
            <a:endParaRPr lang="en-GB" dirty="0"/>
          </a:p>
          <a:p>
            <a:endParaRPr lang="en-GB" dirty="0"/>
          </a:p>
          <a:p>
            <a:endParaRPr lang="en-GB" dirty="0"/>
          </a:p>
          <a:p>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Series and parallel calculations</a:t>
            </a:r>
          </a:p>
        </p:txBody>
      </p:sp>
      <p:sp>
        <p:nvSpPr>
          <p:cNvPr id="56321" name="Rectangle 1"/>
          <p:cNvSpPr>
            <a:spLocks noChangeArrowheads="1"/>
          </p:cNvSpPr>
          <p:nvPr/>
        </p:nvSpPr>
        <p:spPr bwMode="auto">
          <a:xfrm>
            <a:off x="683568" y="1106961"/>
            <a:ext cx="8003232" cy="298543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GB" sz="1600" b="0" i="0" u="none" strike="noStrike" cap="none" normalizeH="0" baseline="0" dirty="0">
                <a:ln>
                  <a:noFill/>
                </a:ln>
                <a:solidFill>
                  <a:schemeClr val="tx1"/>
                </a:solidFill>
                <a:effectLst/>
                <a:latin typeface="+mj-lt"/>
                <a:ea typeface="Times New Roman" pitchFamily="18" charset="0"/>
                <a:cs typeface="Arial" pitchFamily="34" charset="0"/>
              </a:rPr>
              <a:t>Resistors of 15 Ω and 25 Ω are placed in series. Calculate their total resistance.</a:t>
            </a:r>
            <a:endParaRPr lang="en-GB" sz="1600" dirty="0">
              <a:latin typeface="+mj-lt"/>
              <a:cs typeface="Arial" pitchFamily="34" charset="0"/>
            </a:endParaRPr>
          </a:p>
          <a:p>
            <a:pPr marL="0" marR="0" lvl="0" indent="0" algn="ctr" defTabSz="914400" rtl="0" eaLnBrk="0" fontAlgn="base" latinLnBrk="0" hangingPunct="0">
              <a:lnSpc>
                <a:spcPct val="150000"/>
              </a:lnSpc>
              <a:spcBef>
                <a:spcPct val="0"/>
              </a:spcBef>
              <a:spcAft>
                <a:spcPct val="0"/>
              </a:spcAft>
              <a:buClrTx/>
              <a:buSzTx/>
              <a:tabLst/>
            </a:pPr>
            <a:r>
              <a:rPr kumimoji="0" lang="en-GB" sz="1600" b="0" i="0" u="none" strike="noStrike" cap="none" normalizeH="0" baseline="0" dirty="0">
                <a:ln>
                  <a:noFill/>
                </a:ln>
                <a:solidFill>
                  <a:schemeClr val="tx1"/>
                </a:solidFill>
                <a:effectLst/>
                <a:latin typeface="+mj-lt"/>
                <a:cs typeface="Arial" pitchFamily="34" charset="0"/>
              </a:rPr>
              <a:t>        Rt = R1 + R2</a:t>
            </a:r>
          </a:p>
          <a:p>
            <a:pPr marL="0" marR="0" lvl="0" indent="0" defTabSz="914400" rtl="0" eaLnBrk="0" fontAlgn="base" latinLnBrk="0" hangingPunct="0">
              <a:lnSpc>
                <a:spcPct val="150000"/>
              </a:lnSpc>
              <a:spcBef>
                <a:spcPct val="0"/>
              </a:spcBef>
              <a:spcAft>
                <a:spcPct val="0"/>
              </a:spcAft>
              <a:buClrTx/>
              <a:buSzTx/>
              <a:tabLst/>
            </a:pPr>
            <a:r>
              <a:rPr lang="en-GB" sz="1600" dirty="0">
                <a:latin typeface="+mj-lt"/>
                <a:cs typeface="Arial" pitchFamily="34" charset="0"/>
              </a:rPr>
              <a:t>                                                                Rt = 15 + 25</a:t>
            </a:r>
          </a:p>
          <a:p>
            <a:pPr marL="0" marR="0" lvl="0" indent="0" defTabSz="914400" rtl="0" eaLnBrk="0" fontAlgn="base" latinLnBrk="0" hangingPunct="0">
              <a:lnSpc>
                <a:spcPct val="150000"/>
              </a:lnSpc>
              <a:spcBef>
                <a:spcPct val="0"/>
              </a:spcBef>
              <a:spcAft>
                <a:spcPct val="0"/>
              </a:spcAft>
              <a:buClrTx/>
              <a:buSzTx/>
              <a:tabLst/>
            </a:pPr>
            <a:r>
              <a:rPr kumimoji="0" lang="en-GB" sz="1600" b="0" i="0" u="none" strike="noStrike" cap="none" normalizeH="0" baseline="0" dirty="0">
                <a:ln>
                  <a:noFill/>
                </a:ln>
                <a:solidFill>
                  <a:schemeClr val="tx1"/>
                </a:solidFill>
                <a:effectLst/>
                <a:latin typeface="+mj-lt"/>
                <a:cs typeface="Arial" pitchFamily="34" charset="0"/>
              </a:rPr>
              <a:t>                                                                Rt = 40 </a:t>
            </a:r>
            <a:r>
              <a:rPr kumimoji="0" lang="el-GR" sz="1600" b="0" i="0" u="none" strike="noStrike" cap="none" normalizeH="0" baseline="0" dirty="0">
                <a:ln>
                  <a:noFill/>
                </a:ln>
                <a:solidFill>
                  <a:schemeClr val="tx1"/>
                </a:solidFill>
                <a:effectLst/>
                <a:latin typeface="+mj-lt"/>
                <a:cs typeface="Arial" pitchFamily="34" charset="0"/>
              </a:rPr>
              <a:t>Ω</a:t>
            </a:r>
            <a:endParaRPr kumimoji="0" lang="en-GB" sz="1600" b="0" i="0" u="none" strike="noStrike" cap="none" normalizeH="0" baseline="0" dirty="0">
              <a:ln>
                <a:noFill/>
              </a:ln>
              <a:solidFill>
                <a:schemeClr val="tx1"/>
              </a:solidFill>
              <a:effectLst/>
              <a:latin typeface="+mj-lt"/>
              <a:cs typeface="Arial" pitchFamily="34" charset="0"/>
            </a:endParaRPr>
          </a:p>
          <a:p>
            <a:pPr lvl="0" eaLnBrk="0" hangingPunct="0"/>
            <a:r>
              <a:rPr kumimoji="0" lang="en-GB" sz="1600" b="0" i="0" u="none" strike="noStrike" cap="none" normalizeH="0" baseline="0" dirty="0">
                <a:ln>
                  <a:noFill/>
                </a:ln>
                <a:solidFill>
                  <a:schemeClr val="tx1"/>
                </a:solidFill>
                <a:effectLst/>
                <a:latin typeface="+mj-lt"/>
                <a:cs typeface="Arial" pitchFamily="34" charset="0"/>
              </a:rPr>
              <a:t>2. Two resistors of </a:t>
            </a:r>
            <a:r>
              <a:rPr lang="en-GB" sz="1600" dirty="0">
                <a:ea typeface="Times New Roman" pitchFamily="18" charset="0"/>
                <a:cs typeface="Arial" pitchFamily="34" charset="0"/>
              </a:rPr>
              <a:t>25 Ω and 50 Ω are connected in parallel. Calculate their total resistance.</a:t>
            </a:r>
          </a:p>
          <a:p>
            <a:pPr lvl="0" eaLnBrk="0" hangingPunct="0"/>
            <a:endParaRPr kumimoji="0" lang="en-GB" sz="1600" b="0" i="0" u="none" strike="noStrike" cap="none" normalizeH="0" baseline="0" dirty="0">
              <a:ln>
                <a:noFill/>
              </a:ln>
              <a:solidFill>
                <a:schemeClr val="tx1"/>
              </a:solidFill>
              <a:effectLst/>
              <a:latin typeface="+mj-lt"/>
              <a:cs typeface="Arial" pitchFamily="34" charset="0"/>
            </a:endParaRPr>
          </a:p>
          <a:p>
            <a:pPr lvl="0" eaLnBrk="0" hangingPunct="0"/>
            <a:endParaRPr kumimoji="0" lang="en-GB" sz="1600" b="0" i="0" u="none" strike="noStrike" cap="none" normalizeH="0" baseline="0" dirty="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sp>
        <p:nvSpPr>
          <p:cNvPr id="5" name="Rectangle 4"/>
          <p:cNvSpPr/>
          <p:nvPr/>
        </p:nvSpPr>
        <p:spPr>
          <a:xfrm>
            <a:off x="457200" y="2996952"/>
            <a:ext cx="8435280" cy="4585871"/>
          </a:xfrm>
          <a:prstGeom prst="rect">
            <a:avLst/>
          </a:prstGeom>
        </p:spPr>
        <p:txBody>
          <a:bodyPr wrap="square">
            <a:spAutoFit/>
          </a:bodyPr>
          <a:lstStyle/>
          <a:p>
            <a:pPr algn="ctr"/>
            <a:r>
              <a:rPr lang="en-GB" dirty="0"/>
              <a:t> </a:t>
            </a:r>
            <a:r>
              <a:rPr lang="en-GB" sz="1600" u="sng" dirty="0"/>
              <a:t>1</a:t>
            </a:r>
            <a:r>
              <a:rPr lang="en-GB" sz="1600" dirty="0"/>
              <a:t>  =  </a:t>
            </a:r>
            <a:r>
              <a:rPr lang="en-GB" sz="1600" u="sng" dirty="0"/>
              <a:t>1</a:t>
            </a:r>
            <a:r>
              <a:rPr lang="en-GB" sz="1600" dirty="0"/>
              <a:t>  +  </a:t>
            </a:r>
            <a:r>
              <a:rPr lang="en-GB" sz="1600" u="sng" dirty="0"/>
              <a:t>1</a:t>
            </a:r>
          </a:p>
          <a:p>
            <a:pPr algn="ctr"/>
            <a:r>
              <a:rPr lang="en-GB" sz="1600" dirty="0"/>
              <a:t>Rt    R1   R2</a:t>
            </a:r>
          </a:p>
          <a:p>
            <a:pPr algn="ctr"/>
            <a:endParaRPr lang="en-GB" sz="1600" dirty="0"/>
          </a:p>
          <a:p>
            <a:pPr algn="ctr"/>
            <a:r>
              <a:rPr lang="en-GB" sz="1600" dirty="0"/>
              <a:t> </a:t>
            </a:r>
            <a:r>
              <a:rPr lang="en-GB" sz="1600" u="sng" dirty="0"/>
              <a:t>1</a:t>
            </a:r>
            <a:r>
              <a:rPr lang="en-GB" sz="1600" dirty="0"/>
              <a:t>  =  </a:t>
            </a:r>
            <a:r>
              <a:rPr lang="en-GB" sz="1600" u="sng" dirty="0"/>
              <a:t>1</a:t>
            </a:r>
            <a:r>
              <a:rPr lang="en-GB" sz="1600" dirty="0"/>
              <a:t>  +  </a:t>
            </a:r>
            <a:r>
              <a:rPr lang="en-GB" sz="1600" u="sng" dirty="0"/>
              <a:t>1</a:t>
            </a:r>
          </a:p>
          <a:p>
            <a:pPr algn="ctr"/>
            <a:r>
              <a:rPr lang="en-GB" sz="1600" dirty="0"/>
              <a:t>Rt     25   50</a:t>
            </a:r>
          </a:p>
          <a:p>
            <a:pPr algn="ctr"/>
            <a:endParaRPr lang="en-GB" sz="1600" dirty="0"/>
          </a:p>
          <a:p>
            <a:pPr algn="ctr"/>
            <a:r>
              <a:rPr lang="en-GB" sz="1600" dirty="0"/>
              <a:t>   </a:t>
            </a:r>
            <a:r>
              <a:rPr lang="en-GB" sz="1600" u="sng" dirty="0"/>
              <a:t>1 </a:t>
            </a:r>
            <a:r>
              <a:rPr lang="en-GB" sz="1600" dirty="0"/>
              <a:t> =  </a:t>
            </a:r>
            <a:r>
              <a:rPr lang="en-GB" sz="1600" u="sng" dirty="0"/>
              <a:t>2  +  1</a:t>
            </a:r>
          </a:p>
          <a:p>
            <a:r>
              <a:rPr lang="en-GB" sz="1600" dirty="0"/>
              <a:t>                                                                Rt        50</a:t>
            </a:r>
          </a:p>
          <a:p>
            <a:endParaRPr lang="en-GB" sz="1600" dirty="0"/>
          </a:p>
          <a:p>
            <a:endParaRPr lang="en-GB" sz="1600" dirty="0"/>
          </a:p>
          <a:p>
            <a:endParaRPr lang="en-GB" sz="1600" dirty="0"/>
          </a:p>
          <a:p>
            <a:endParaRPr lang="en-GB" sz="1600" dirty="0"/>
          </a:p>
          <a:p>
            <a:pPr algn="ctr"/>
            <a:endParaRPr lang="en-GB" sz="1600" dirty="0"/>
          </a:p>
          <a:p>
            <a:pPr algn="ctr"/>
            <a:endParaRPr lang="en-GB" sz="1600" dirty="0"/>
          </a:p>
          <a:p>
            <a:pPr algn="ctr"/>
            <a:endParaRPr lang="en-GB" sz="1600" dirty="0"/>
          </a:p>
          <a:p>
            <a:pPr algn="ctr"/>
            <a:endParaRPr lang="en-GB" sz="1600" dirty="0"/>
          </a:p>
          <a:p>
            <a:pPr algn="ctr"/>
            <a:endParaRPr lang="en-GB" sz="1600" dirty="0"/>
          </a:p>
          <a:p>
            <a:pPr algn="ctr"/>
            <a:endParaRPr lang="en-GB" sz="1600" dirty="0"/>
          </a:p>
        </p:txBody>
      </p:sp>
      <p:sp>
        <p:nvSpPr>
          <p:cNvPr id="8" name="Rectangle 7"/>
          <p:cNvSpPr/>
          <p:nvPr/>
        </p:nvSpPr>
        <p:spPr>
          <a:xfrm>
            <a:off x="2123728" y="5190858"/>
            <a:ext cx="4824536" cy="892552"/>
          </a:xfrm>
          <a:prstGeom prst="rect">
            <a:avLst/>
          </a:prstGeom>
        </p:spPr>
        <p:txBody>
          <a:bodyPr wrap="square">
            <a:spAutoFit/>
          </a:bodyPr>
          <a:lstStyle/>
          <a:p>
            <a:pPr algn="ctr"/>
            <a:r>
              <a:rPr lang="en-GB" dirty="0"/>
              <a:t>   </a:t>
            </a:r>
            <a:r>
              <a:rPr lang="en-GB" sz="1600" u="sng" dirty="0"/>
              <a:t>Rt  </a:t>
            </a:r>
            <a:r>
              <a:rPr lang="en-GB" sz="1600" dirty="0"/>
              <a:t>=    </a:t>
            </a:r>
            <a:r>
              <a:rPr lang="en-GB" sz="1600" u="sng" dirty="0"/>
              <a:t>50</a:t>
            </a:r>
          </a:p>
          <a:p>
            <a:r>
              <a:rPr lang="en-GB" sz="1600" dirty="0"/>
              <a:t>                                    1          3</a:t>
            </a:r>
          </a:p>
          <a:p>
            <a:r>
              <a:rPr lang="en-GB" sz="1600" dirty="0"/>
              <a:t>                                  Rt  = 16.66 </a:t>
            </a:r>
            <a:r>
              <a:rPr lang="el-GR" sz="1600" dirty="0">
                <a:latin typeface="+mj-lt"/>
                <a:cs typeface="Arabic Typesetting" pitchFamily="66" charset="-78"/>
              </a:rPr>
              <a:t>Ω</a:t>
            </a:r>
            <a:r>
              <a:rPr lang="en-GB" sz="1600" dirty="0"/>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Conductors and insulators </a:t>
            </a:r>
          </a:p>
        </p:txBody>
      </p:sp>
      <p:sp>
        <p:nvSpPr>
          <p:cNvPr id="4" name="Rectangle 3"/>
          <p:cNvSpPr/>
          <p:nvPr/>
        </p:nvSpPr>
        <p:spPr>
          <a:xfrm>
            <a:off x="611560" y="1843951"/>
            <a:ext cx="7776864" cy="4708981"/>
          </a:xfrm>
          <a:prstGeom prst="rect">
            <a:avLst/>
          </a:prstGeom>
        </p:spPr>
        <p:txBody>
          <a:bodyPr wrap="square">
            <a:spAutoFit/>
          </a:bodyPr>
          <a:lstStyle/>
          <a:p>
            <a:endParaRPr lang="en-GB" dirty="0"/>
          </a:p>
          <a:p>
            <a:r>
              <a:rPr lang="en-GB" b="1" dirty="0"/>
              <a:t>Conductors</a:t>
            </a:r>
            <a:r>
              <a:rPr lang="en-GB" dirty="0"/>
              <a:t> conduct electrical current very easily because of their free electrons.</a:t>
            </a:r>
          </a:p>
          <a:p>
            <a:endParaRPr lang="en-GB" dirty="0"/>
          </a:p>
          <a:p>
            <a:r>
              <a:rPr lang="en-GB" dirty="0"/>
              <a:t>Some common conductors are </a:t>
            </a:r>
            <a:r>
              <a:rPr lang="en-GB" b="1" dirty="0"/>
              <a:t>copper</a:t>
            </a:r>
            <a:r>
              <a:rPr lang="en-GB" dirty="0"/>
              <a:t>, aluminium, gold, and silver.</a:t>
            </a:r>
          </a:p>
          <a:p>
            <a:endParaRPr lang="en-GB" dirty="0"/>
          </a:p>
          <a:p>
            <a:r>
              <a:rPr lang="en-GB" b="1" dirty="0"/>
              <a:t>Insulators</a:t>
            </a:r>
            <a:r>
              <a:rPr lang="en-GB" dirty="0"/>
              <a:t> oppose electrical current and make poor conductors.</a:t>
            </a:r>
          </a:p>
          <a:p>
            <a:endParaRPr lang="en-GB" dirty="0"/>
          </a:p>
          <a:p>
            <a:r>
              <a:rPr lang="en-GB" dirty="0"/>
              <a:t>Some common insulators are glass, air, plastic, rubber and wood.</a:t>
            </a:r>
          </a:p>
          <a:p>
            <a:endParaRPr lang="en-GB" dirty="0"/>
          </a:p>
          <a:p>
            <a:endParaRPr lang="en-GB" dirty="0"/>
          </a:p>
          <a:p>
            <a:endParaRPr lang="en-GB" dirty="0"/>
          </a:p>
          <a:p>
            <a:endParaRPr lang="en-GB" dirty="0"/>
          </a:p>
          <a:p>
            <a:endParaRPr lang="en-GB" dirty="0"/>
          </a:p>
          <a:p>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main electrical principles of a circuit</a:t>
            </a:r>
            <a:endParaRPr lang="en-US" dirty="0"/>
          </a:p>
        </p:txBody>
      </p:sp>
      <p:sp>
        <p:nvSpPr>
          <p:cNvPr id="64" name="Rectangle 63"/>
          <p:cNvSpPr/>
          <p:nvPr/>
        </p:nvSpPr>
        <p:spPr>
          <a:xfrm>
            <a:off x="457200" y="1556792"/>
            <a:ext cx="8208912" cy="4708981"/>
          </a:xfrm>
          <a:prstGeom prst="rect">
            <a:avLst/>
          </a:prstGeom>
        </p:spPr>
        <p:txBody>
          <a:bodyPr wrap="square">
            <a:spAutoFit/>
          </a:bodyPr>
          <a:lstStyle/>
          <a:p>
            <a:endParaRPr lang="en-GB" b="1" dirty="0"/>
          </a:p>
          <a:p>
            <a:r>
              <a:rPr lang="en-GB" b="1" dirty="0"/>
              <a:t>Conventional current</a:t>
            </a:r>
            <a:r>
              <a:rPr lang="en-GB" dirty="0"/>
              <a:t> assumes that current flows out of the positive terminal, through the circuit and into the negative terminal of the source. This was the convention chosen during the discovery of electricity. </a:t>
            </a:r>
          </a:p>
          <a:p>
            <a:endParaRPr lang="en-GB" dirty="0"/>
          </a:p>
          <a:p>
            <a:r>
              <a:rPr lang="en-GB" b="1" dirty="0"/>
              <a:t>Electron flow</a:t>
            </a:r>
            <a:r>
              <a:rPr lang="en-GB" dirty="0"/>
              <a:t> is what actually happens and electrons flow out of the negative terminal, through the circuit and into the positive terminal of the source.</a:t>
            </a:r>
          </a:p>
          <a:p>
            <a:endParaRPr lang="en-GB" dirty="0"/>
          </a:p>
          <a:p>
            <a:endParaRPr lang="en-GB" dirty="0"/>
          </a:p>
          <a:p>
            <a:endParaRPr lang="en-GB" dirty="0"/>
          </a:p>
          <a:p>
            <a:endParaRPr lang="en-GB" dirty="0"/>
          </a:p>
          <a:p>
            <a:endParaRPr lang="en-GB" dirty="0"/>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main electrical principles of a circuit</a:t>
            </a:r>
          </a:p>
        </p:txBody>
      </p:sp>
      <p:sp>
        <p:nvSpPr>
          <p:cNvPr id="4" name="Rectangle 3"/>
          <p:cNvSpPr/>
          <p:nvPr/>
        </p:nvSpPr>
        <p:spPr>
          <a:xfrm>
            <a:off x="447395" y="1556792"/>
            <a:ext cx="7632848" cy="5632311"/>
          </a:xfrm>
          <a:prstGeom prst="rect">
            <a:avLst/>
          </a:prstGeom>
        </p:spPr>
        <p:txBody>
          <a:bodyPr wrap="square">
            <a:spAutoFit/>
          </a:bodyPr>
          <a:lstStyle/>
          <a:p>
            <a:r>
              <a:rPr lang="en-GB" dirty="0"/>
              <a:t>With DC (direct current) the current always flows in the same direction.</a:t>
            </a:r>
          </a:p>
          <a:p>
            <a:endParaRPr lang="en-GB" dirty="0"/>
          </a:p>
          <a:p>
            <a:pPr marL="342900" indent="-342900">
              <a:buClr>
                <a:srgbClr val="0077E3"/>
              </a:buClr>
              <a:buFont typeface="Arial" panose="020B0604020202020204" pitchFamily="34" charset="0"/>
              <a:buChar char="•"/>
            </a:pPr>
            <a:r>
              <a:rPr lang="en-GB" dirty="0"/>
              <a:t>This is the type of current you get when you use a battery as the voltage source. </a:t>
            </a:r>
          </a:p>
          <a:p>
            <a:pPr marL="342900" indent="-342900">
              <a:buClr>
                <a:srgbClr val="0077E3"/>
              </a:buClr>
              <a:buFont typeface="Arial" panose="020B0604020202020204" pitchFamily="34" charset="0"/>
              <a:buChar char="•"/>
            </a:pPr>
            <a:r>
              <a:rPr lang="en-GB" dirty="0"/>
              <a:t>The direction of the current depends on how you connect the battery.</a:t>
            </a:r>
          </a:p>
          <a:p>
            <a:endParaRPr lang="en-GB" dirty="0"/>
          </a:p>
          <a:p>
            <a:r>
              <a:rPr lang="en-GB" dirty="0"/>
              <a:t>The electricity that you get from the power company is not DC but AC (alternating current).</a:t>
            </a:r>
          </a:p>
          <a:p>
            <a:endParaRPr lang="en-GB" dirty="0"/>
          </a:p>
          <a:p>
            <a:pPr marL="342900" indent="-342900">
              <a:buClr>
                <a:srgbClr val="0077E3"/>
              </a:buClr>
              <a:buFont typeface="Arial" panose="020B0604020202020204" pitchFamily="34" charset="0"/>
              <a:buChar char="•"/>
            </a:pPr>
            <a:r>
              <a:rPr lang="en-GB" dirty="0"/>
              <a:t>In an AC circuit the current reverses direction periodically.</a:t>
            </a:r>
          </a:p>
          <a:p>
            <a:pPr marL="342900" indent="-342900">
              <a:buClr>
                <a:srgbClr val="0077E3"/>
              </a:buClr>
              <a:buFont typeface="Arial" panose="020B0604020202020204" pitchFamily="34" charset="0"/>
              <a:buChar char="•"/>
            </a:pPr>
            <a:r>
              <a:rPr lang="en-GB" dirty="0"/>
              <a:t>AC is what you get from the power companies.</a:t>
            </a:r>
          </a:p>
          <a:p>
            <a:endParaRPr lang="en-GB" dirty="0"/>
          </a:p>
          <a:p>
            <a:endParaRPr lang="en-GB" dirty="0"/>
          </a:p>
          <a:p>
            <a:endParaRPr lang="en-GB" dirty="0"/>
          </a:p>
          <a:p>
            <a:endParaRPr lang="en-GB" dirty="0"/>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8"/>
          <p:cNvGrpSpPr>
            <a:grpSpLocks/>
          </p:cNvGrpSpPr>
          <p:nvPr/>
        </p:nvGrpSpPr>
        <p:grpSpPr bwMode="auto">
          <a:xfrm>
            <a:off x="3429000" y="3581400"/>
            <a:ext cx="5038725" cy="2609850"/>
            <a:chOff x="2304" y="2256"/>
            <a:chExt cx="3174" cy="1644"/>
          </a:xfrm>
        </p:grpSpPr>
        <p:sp>
          <p:nvSpPr>
            <p:cNvPr id="1806343" name="Text Box 7"/>
            <p:cNvSpPr txBox="1">
              <a:spLocks noChangeArrowheads="1"/>
            </p:cNvSpPr>
            <p:nvPr/>
          </p:nvSpPr>
          <p:spPr bwMode="auto">
            <a:xfrm>
              <a:off x="2304" y="3360"/>
              <a:ext cx="1162" cy="277"/>
            </a:xfrm>
            <a:prstGeom prst="rect">
              <a:avLst/>
            </a:prstGeom>
            <a:noFill/>
            <a:ln w="9525">
              <a:noFill/>
              <a:miter lim="800000"/>
              <a:headEnd/>
              <a:tailEnd/>
            </a:ln>
            <a:effectLst/>
          </p:spPr>
          <p:txBody>
            <a:bodyPr wrap="none" lIns="129953" tIns="64976" rIns="129953" bIns="64976">
              <a:spAutoFit/>
            </a:bodyPr>
            <a:lstStyle/>
            <a:p>
              <a:pPr defTabSz="1304925"/>
              <a:r>
                <a:rPr lang="en-GB" altLang="en-GB" b="1" dirty="0"/>
                <a:t>Copper atom</a:t>
              </a:r>
            </a:p>
          </p:txBody>
        </p:sp>
        <p:grpSp>
          <p:nvGrpSpPr>
            <p:cNvPr id="3" name="Group 65"/>
            <p:cNvGrpSpPr>
              <a:grpSpLocks/>
            </p:cNvGrpSpPr>
            <p:nvPr/>
          </p:nvGrpSpPr>
          <p:grpSpPr bwMode="auto">
            <a:xfrm>
              <a:off x="3792" y="2256"/>
              <a:ext cx="1686" cy="1644"/>
              <a:chOff x="912" y="2579"/>
              <a:chExt cx="1542" cy="1504"/>
            </a:xfrm>
          </p:grpSpPr>
          <p:sp>
            <p:nvSpPr>
              <p:cNvPr id="1806341" name="Oval 5"/>
              <p:cNvSpPr>
                <a:spLocks noChangeArrowheads="1"/>
              </p:cNvSpPr>
              <p:nvPr/>
            </p:nvSpPr>
            <p:spPr bwMode="auto">
              <a:xfrm>
                <a:off x="1136" y="3183"/>
                <a:ext cx="21" cy="22"/>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grpSp>
            <p:nvGrpSpPr>
              <p:cNvPr id="4" name="Group 8"/>
              <p:cNvGrpSpPr>
                <a:grpSpLocks/>
              </p:cNvGrpSpPr>
              <p:nvPr/>
            </p:nvGrpSpPr>
            <p:grpSpPr bwMode="auto">
              <a:xfrm>
                <a:off x="912" y="2579"/>
                <a:ext cx="1542" cy="1504"/>
                <a:chOff x="3263" y="1821"/>
                <a:chExt cx="2048" cy="1890"/>
              </a:xfrm>
            </p:grpSpPr>
            <p:grpSp>
              <p:nvGrpSpPr>
                <p:cNvPr id="5" name="Group 9"/>
                <p:cNvGrpSpPr>
                  <a:grpSpLocks/>
                </p:cNvGrpSpPr>
                <p:nvPr/>
              </p:nvGrpSpPr>
              <p:grpSpPr bwMode="auto">
                <a:xfrm>
                  <a:off x="3263" y="1821"/>
                  <a:ext cx="2048" cy="1890"/>
                  <a:chOff x="3263" y="1821"/>
                  <a:chExt cx="2048" cy="1890"/>
                </a:xfrm>
              </p:grpSpPr>
              <p:grpSp>
                <p:nvGrpSpPr>
                  <p:cNvPr id="6" name="Group 10"/>
                  <p:cNvGrpSpPr>
                    <a:grpSpLocks/>
                  </p:cNvGrpSpPr>
                  <p:nvPr/>
                </p:nvGrpSpPr>
                <p:grpSpPr bwMode="auto">
                  <a:xfrm>
                    <a:off x="3263" y="1821"/>
                    <a:ext cx="2048" cy="1890"/>
                    <a:chOff x="3071" y="1929"/>
                    <a:chExt cx="2048" cy="1890"/>
                  </a:xfrm>
                </p:grpSpPr>
                <p:grpSp>
                  <p:nvGrpSpPr>
                    <p:cNvPr id="7" name="Group 11"/>
                    <p:cNvGrpSpPr>
                      <a:grpSpLocks/>
                    </p:cNvGrpSpPr>
                    <p:nvPr/>
                  </p:nvGrpSpPr>
                  <p:grpSpPr bwMode="auto">
                    <a:xfrm>
                      <a:off x="3071" y="1929"/>
                      <a:ext cx="2048" cy="1890"/>
                      <a:chOff x="3287" y="1773"/>
                      <a:chExt cx="2048" cy="1890"/>
                    </a:xfrm>
                  </p:grpSpPr>
                  <p:grpSp>
                    <p:nvGrpSpPr>
                      <p:cNvPr id="8" name="Group 12"/>
                      <p:cNvGrpSpPr>
                        <a:grpSpLocks/>
                      </p:cNvGrpSpPr>
                      <p:nvPr/>
                    </p:nvGrpSpPr>
                    <p:grpSpPr bwMode="auto">
                      <a:xfrm>
                        <a:off x="3287" y="1773"/>
                        <a:ext cx="2048" cy="1890"/>
                        <a:chOff x="3287" y="1773"/>
                        <a:chExt cx="2048" cy="1890"/>
                      </a:xfrm>
                    </p:grpSpPr>
                    <p:sp>
                      <p:nvSpPr>
                        <p:cNvPr id="1806349" name="Oval 13"/>
                        <p:cNvSpPr>
                          <a:spLocks noChangeArrowheads="1"/>
                        </p:cNvSpPr>
                        <p:nvPr/>
                      </p:nvSpPr>
                      <p:spPr bwMode="auto">
                        <a:xfrm>
                          <a:off x="4331" y="1968"/>
                          <a:ext cx="111" cy="99"/>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grpSp>
                      <p:nvGrpSpPr>
                        <p:cNvPr id="9" name="Group 14"/>
                        <p:cNvGrpSpPr>
                          <a:grpSpLocks/>
                        </p:cNvGrpSpPr>
                        <p:nvPr/>
                      </p:nvGrpSpPr>
                      <p:grpSpPr bwMode="auto">
                        <a:xfrm>
                          <a:off x="3287" y="1773"/>
                          <a:ext cx="2048" cy="1890"/>
                          <a:chOff x="3287" y="1773"/>
                          <a:chExt cx="2048" cy="1890"/>
                        </a:xfrm>
                      </p:grpSpPr>
                      <p:grpSp>
                        <p:nvGrpSpPr>
                          <p:cNvPr id="10" name="Group 15"/>
                          <p:cNvGrpSpPr>
                            <a:grpSpLocks/>
                          </p:cNvGrpSpPr>
                          <p:nvPr/>
                        </p:nvGrpSpPr>
                        <p:grpSpPr bwMode="auto">
                          <a:xfrm>
                            <a:off x="3565" y="1984"/>
                            <a:ext cx="1518" cy="1468"/>
                            <a:chOff x="3565" y="1984"/>
                            <a:chExt cx="1518" cy="1468"/>
                          </a:xfrm>
                        </p:grpSpPr>
                        <p:grpSp>
                          <p:nvGrpSpPr>
                            <p:cNvPr id="11" name="Group 16"/>
                            <p:cNvGrpSpPr>
                              <a:grpSpLocks/>
                            </p:cNvGrpSpPr>
                            <p:nvPr/>
                          </p:nvGrpSpPr>
                          <p:grpSpPr bwMode="auto">
                            <a:xfrm>
                              <a:off x="3565" y="2010"/>
                              <a:ext cx="1518" cy="1424"/>
                              <a:chOff x="3421" y="2106"/>
                              <a:chExt cx="1518" cy="1424"/>
                            </a:xfrm>
                          </p:grpSpPr>
                          <p:sp>
                            <p:nvSpPr>
                              <p:cNvPr id="1806353" name="Oval 17"/>
                              <p:cNvSpPr>
                                <a:spLocks noChangeArrowheads="1"/>
                              </p:cNvSpPr>
                              <p:nvPr/>
                            </p:nvSpPr>
                            <p:spPr bwMode="auto">
                              <a:xfrm>
                                <a:off x="3897" y="2581"/>
                                <a:ext cx="575" cy="545"/>
                              </a:xfrm>
                              <a:prstGeom prst="ellipse">
                                <a:avLst/>
                              </a:prstGeom>
                              <a:noFill/>
                              <a:ln w="38100">
                                <a:solidFill>
                                  <a:schemeClr val="accent1"/>
                                </a:solidFill>
                                <a:round/>
                                <a:headEnd/>
                                <a:tailEnd/>
                              </a:ln>
                              <a:effectLst/>
                            </p:spPr>
                            <p:txBody>
                              <a:bodyPr wrap="none" lIns="91407" tIns="45703" rIns="91407" bIns="45703">
                                <a:spAutoFit/>
                              </a:bodyPr>
                              <a:lstStyle/>
                              <a:p>
                                <a:endParaRPr lang="en-GB"/>
                              </a:p>
                            </p:txBody>
                          </p:sp>
                          <p:sp>
                            <p:nvSpPr>
                              <p:cNvPr id="1806354" name="Oval 18"/>
                              <p:cNvSpPr>
                                <a:spLocks noChangeArrowheads="1"/>
                              </p:cNvSpPr>
                              <p:nvPr/>
                            </p:nvSpPr>
                            <p:spPr bwMode="auto">
                              <a:xfrm>
                                <a:off x="4104" y="2792"/>
                                <a:ext cx="170" cy="149"/>
                              </a:xfrm>
                              <a:prstGeom prst="ellipse">
                                <a:avLst/>
                              </a:prstGeom>
                              <a:solidFill>
                                <a:srgbClr val="FF0000"/>
                              </a:solidFill>
                              <a:ln w="9525">
                                <a:noFill/>
                                <a:round/>
                                <a:headEnd/>
                                <a:tailEnd/>
                              </a:ln>
                              <a:effectLst/>
                            </p:spPr>
                            <p:txBody>
                              <a:bodyPr wrap="none" lIns="91407" tIns="45703" rIns="91407" bIns="45703">
                                <a:spAutoFit/>
                              </a:bodyPr>
                              <a:lstStyle/>
                              <a:p>
                                <a:endParaRPr lang="en-GB"/>
                              </a:p>
                            </p:txBody>
                          </p:sp>
                          <p:sp>
                            <p:nvSpPr>
                              <p:cNvPr id="1806355" name="Oval 19"/>
                              <p:cNvSpPr>
                                <a:spLocks noChangeArrowheads="1"/>
                              </p:cNvSpPr>
                              <p:nvPr/>
                            </p:nvSpPr>
                            <p:spPr bwMode="auto">
                              <a:xfrm>
                                <a:off x="3421" y="2106"/>
                                <a:ext cx="1518" cy="1424"/>
                              </a:xfrm>
                              <a:prstGeom prst="ellipse">
                                <a:avLst/>
                              </a:prstGeom>
                              <a:noFill/>
                              <a:ln w="38100">
                                <a:solidFill>
                                  <a:schemeClr val="accent1"/>
                                </a:solidFill>
                                <a:round/>
                                <a:headEnd/>
                                <a:tailEnd/>
                              </a:ln>
                              <a:effectLst/>
                            </p:spPr>
                            <p:txBody>
                              <a:bodyPr wrap="none" lIns="91407" tIns="45703" rIns="91407" bIns="45703">
                                <a:spAutoFit/>
                              </a:bodyPr>
                              <a:lstStyle/>
                              <a:p>
                                <a:endParaRPr lang="en-GB"/>
                              </a:p>
                            </p:txBody>
                          </p:sp>
                          <p:sp>
                            <p:nvSpPr>
                              <p:cNvPr id="1806356" name="Oval 20"/>
                              <p:cNvSpPr>
                                <a:spLocks noChangeArrowheads="1"/>
                              </p:cNvSpPr>
                              <p:nvPr/>
                            </p:nvSpPr>
                            <p:spPr bwMode="auto">
                              <a:xfrm>
                                <a:off x="3646" y="2326"/>
                                <a:ext cx="1068" cy="1019"/>
                              </a:xfrm>
                              <a:prstGeom prst="ellipse">
                                <a:avLst/>
                              </a:prstGeom>
                              <a:noFill/>
                              <a:ln w="38100">
                                <a:solidFill>
                                  <a:schemeClr val="accent1"/>
                                </a:solidFill>
                                <a:round/>
                                <a:headEnd/>
                                <a:tailEnd/>
                              </a:ln>
                              <a:effectLst/>
                            </p:spPr>
                            <p:txBody>
                              <a:bodyPr wrap="none" lIns="91407" tIns="45703" rIns="91407" bIns="45703">
                                <a:spAutoFit/>
                              </a:bodyPr>
                              <a:lstStyle/>
                              <a:p>
                                <a:endParaRPr lang="en-GB"/>
                              </a:p>
                            </p:txBody>
                          </p:sp>
                        </p:grpSp>
                        <p:sp>
                          <p:nvSpPr>
                            <p:cNvPr id="1806357" name="Oval 21"/>
                            <p:cNvSpPr>
                              <a:spLocks noChangeArrowheads="1"/>
                            </p:cNvSpPr>
                            <p:nvPr/>
                          </p:nvSpPr>
                          <p:spPr bwMode="auto">
                            <a:xfrm>
                              <a:off x="4481" y="2511"/>
                              <a:ext cx="108" cy="97"/>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58" name="Oval 22"/>
                            <p:cNvSpPr>
                              <a:spLocks noChangeArrowheads="1"/>
                            </p:cNvSpPr>
                            <p:nvPr/>
                          </p:nvSpPr>
                          <p:spPr bwMode="auto">
                            <a:xfrm>
                              <a:off x="4086" y="2889"/>
                              <a:ext cx="108" cy="97"/>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59" name="Oval 23"/>
                            <p:cNvSpPr>
                              <a:spLocks noChangeArrowheads="1"/>
                            </p:cNvSpPr>
                            <p:nvPr/>
                          </p:nvSpPr>
                          <p:spPr bwMode="auto">
                            <a:xfrm>
                              <a:off x="3942" y="2300"/>
                              <a:ext cx="108" cy="97"/>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60" name="Oval 24"/>
                            <p:cNvSpPr>
                              <a:spLocks noChangeArrowheads="1"/>
                            </p:cNvSpPr>
                            <p:nvPr/>
                          </p:nvSpPr>
                          <p:spPr bwMode="auto">
                            <a:xfrm>
                              <a:off x="3915" y="3056"/>
                              <a:ext cx="108" cy="97"/>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61" name="Oval 25"/>
                            <p:cNvSpPr>
                              <a:spLocks noChangeArrowheads="1"/>
                            </p:cNvSpPr>
                            <p:nvPr/>
                          </p:nvSpPr>
                          <p:spPr bwMode="auto">
                            <a:xfrm>
                              <a:off x="4670" y="2336"/>
                              <a:ext cx="108" cy="96"/>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62" name="Oval 26"/>
                            <p:cNvSpPr>
                              <a:spLocks noChangeArrowheads="1"/>
                            </p:cNvSpPr>
                            <p:nvPr/>
                          </p:nvSpPr>
                          <p:spPr bwMode="auto">
                            <a:xfrm>
                              <a:off x="4311" y="2186"/>
                              <a:ext cx="107" cy="97"/>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63" name="Oval 27"/>
                            <p:cNvSpPr>
                              <a:spLocks noChangeArrowheads="1"/>
                            </p:cNvSpPr>
                            <p:nvPr/>
                          </p:nvSpPr>
                          <p:spPr bwMode="auto">
                            <a:xfrm>
                              <a:off x="3966" y="3323"/>
                              <a:ext cx="108" cy="96"/>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64" name="Oval 28"/>
                            <p:cNvSpPr>
                              <a:spLocks noChangeArrowheads="1"/>
                            </p:cNvSpPr>
                            <p:nvPr/>
                          </p:nvSpPr>
                          <p:spPr bwMode="auto">
                            <a:xfrm>
                              <a:off x="4517" y="3355"/>
                              <a:ext cx="108" cy="97"/>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65" name="Oval 29"/>
                            <p:cNvSpPr>
                              <a:spLocks noChangeArrowheads="1"/>
                            </p:cNvSpPr>
                            <p:nvPr/>
                          </p:nvSpPr>
                          <p:spPr bwMode="auto">
                            <a:xfrm>
                              <a:off x="4894" y="3069"/>
                              <a:ext cx="108" cy="97"/>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66" name="Oval 30"/>
                            <p:cNvSpPr>
                              <a:spLocks noChangeArrowheads="1"/>
                            </p:cNvSpPr>
                            <p:nvPr/>
                          </p:nvSpPr>
                          <p:spPr bwMode="auto">
                            <a:xfrm>
                              <a:off x="3619" y="3021"/>
                              <a:ext cx="108" cy="97"/>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67" name="Oval 31"/>
                            <p:cNvSpPr>
                              <a:spLocks noChangeArrowheads="1"/>
                            </p:cNvSpPr>
                            <p:nvPr/>
                          </p:nvSpPr>
                          <p:spPr bwMode="auto">
                            <a:xfrm>
                              <a:off x="3607" y="2344"/>
                              <a:ext cx="108" cy="96"/>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68" name="Oval 32"/>
                            <p:cNvSpPr>
                              <a:spLocks noChangeArrowheads="1"/>
                            </p:cNvSpPr>
                            <p:nvPr/>
                          </p:nvSpPr>
                          <p:spPr bwMode="auto">
                            <a:xfrm>
                              <a:off x="4059" y="1984"/>
                              <a:ext cx="108" cy="97"/>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69" name="Oval 33"/>
                            <p:cNvSpPr>
                              <a:spLocks noChangeArrowheads="1"/>
                            </p:cNvSpPr>
                            <p:nvPr/>
                          </p:nvSpPr>
                          <p:spPr bwMode="auto">
                            <a:xfrm>
                              <a:off x="4607" y="2028"/>
                              <a:ext cx="108" cy="97"/>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70" name="Oval 34"/>
                            <p:cNvSpPr>
                              <a:spLocks noChangeArrowheads="1"/>
                            </p:cNvSpPr>
                            <p:nvPr/>
                          </p:nvSpPr>
                          <p:spPr bwMode="auto">
                            <a:xfrm>
                              <a:off x="4975" y="2415"/>
                              <a:ext cx="108" cy="96"/>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71" name="Oval 35"/>
                            <p:cNvSpPr>
                              <a:spLocks noChangeArrowheads="1"/>
                            </p:cNvSpPr>
                            <p:nvPr/>
                          </p:nvSpPr>
                          <p:spPr bwMode="auto">
                            <a:xfrm>
                              <a:off x="3745" y="2714"/>
                              <a:ext cx="107" cy="96"/>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72" name="Oval 36"/>
                            <p:cNvSpPr>
                              <a:spLocks noChangeArrowheads="1"/>
                            </p:cNvSpPr>
                            <p:nvPr/>
                          </p:nvSpPr>
                          <p:spPr bwMode="auto">
                            <a:xfrm>
                              <a:off x="4275" y="3197"/>
                              <a:ext cx="107" cy="97"/>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73" name="Oval 37"/>
                            <p:cNvSpPr>
                              <a:spLocks noChangeArrowheads="1"/>
                            </p:cNvSpPr>
                            <p:nvPr/>
                          </p:nvSpPr>
                          <p:spPr bwMode="auto">
                            <a:xfrm>
                              <a:off x="4643" y="3074"/>
                              <a:ext cx="108" cy="97"/>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74" name="Oval 38"/>
                            <p:cNvSpPr>
                              <a:spLocks noChangeArrowheads="1"/>
                            </p:cNvSpPr>
                            <p:nvPr/>
                          </p:nvSpPr>
                          <p:spPr bwMode="auto">
                            <a:xfrm>
                              <a:off x="4814" y="2731"/>
                              <a:ext cx="107" cy="97"/>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grpSp>
                      <p:sp>
                        <p:nvSpPr>
                          <p:cNvPr id="1806375" name="Oval 39"/>
                          <p:cNvSpPr>
                            <a:spLocks noChangeArrowheads="1"/>
                          </p:cNvSpPr>
                          <p:nvPr/>
                        </p:nvSpPr>
                        <p:spPr bwMode="auto">
                          <a:xfrm>
                            <a:off x="3287" y="1773"/>
                            <a:ext cx="2048" cy="1890"/>
                          </a:xfrm>
                          <a:prstGeom prst="ellipse">
                            <a:avLst/>
                          </a:prstGeom>
                          <a:noFill/>
                          <a:ln w="38100">
                            <a:solidFill>
                              <a:schemeClr val="accent1"/>
                            </a:solidFill>
                            <a:round/>
                            <a:headEnd/>
                            <a:tailEnd/>
                          </a:ln>
                          <a:effectLst/>
                        </p:spPr>
                        <p:txBody>
                          <a:bodyPr wrap="none" lIns="91407" tIns="45703" rIns="91407" bIns="45703">
                            <a:spAutoFit/>
                          </a:bodyPr>
                          <a:lstStyle/>
                          <a:p>
                            <a:endParaRPr lang="en-GB"/>
                          </a:p>
                        </p:txBody>
                      </p:sp>
                    </p:grpSp>
                    <p:sp>
                      <p:nvSpPr>
                        <p:cNvPr id="1806376" name="Oval 40"/>
                        <p:cNvSpPr>
                          <a:spLocks noChangeArrowheads="1"/>
                        </p:cNvSpPr>
                        <p:nvPr/>
                      </p:nvSpPr>
                      <p:spPr bwMode="auto">
                        <a:xfrm>
                          <a:off x="3739" y="3196"/>
                          <a:ext cx="112" cy="99"/>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77" name="Oval 41"/>
                        <p:cNvSpPr>
                          <a:spLocks noChangeArrowheads="1"/>
                        </p:cNvSpPr>
                        <p:nvPr/>
                      </p:nvSpPr>
                      <p:spPr bwMode="auto">
                        <a:xfrm>
                          <a:off x="3808" y="2120"/>
                          <a:ext cx="112" cy="99"/>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78" name="Oval 42"/>
                        <p:cNvSpPr>
                          <a:spLocks noChangeArrowheads="1"/>
                        </p:cNvSpPr>
                        <p:nvPr/>
                      </p:nvSpPr>
                      <p:spPr bwMode="auto">
                        <a:xfrm>
                          <a:off x="3516" y="2755"/>
                          <a:ext cx="112" cy="99"/>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79" name="Oval 43"/>
                        <p:cNvSpPr>
                          <a:spLocks noChangeArrowheads="1"/>
                        </p:cNvSpPr>
                        <p:nvPr/>
                      </p:nvSpPr>
                      <p:spPr bwMode="auto">
                        <a:xfrm>
                          <a:off x="4268" y="3393"/>
                          <a:ext cx="112" cy="99"/>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grpSp>
                  <p:sp>
                    <p:nvSpPr>
                      <p:cNvPr id="1806380" name="Oval 44"/>
                      <p:cNvSpPr>
                        <a:spLocks noChangeArrowheads="1"/>
                      </p:cNvSpPr>
                      <p:nvPr/>
                    </p:nvSpPr>
                    <p:spPr bwMode="auto">
                      <a:xfrm>
                        <a:off x="5004" y="2880"/>
                        <a:ext cx="108" cy="108"/>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81" name="Oval 45"/>
                      <p:cNvSpPr>
                        <a:spLocks noChangeArrowheads="1"/>
                      </p:cNvSpPr>
                      <p:nvPr/>
                    </p:nvSpPr>
                    <p:spPr bwMode="auto">
                      <a:xfrm>
                        <a:off x="4826" y="2189"/>
                        <a:ext cx="112" cy="98"/>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82" name="Oval 46"/>
                      <p:cNvSpPr>
                        <a:spLocks noChangeArrowheads="1"/>
                      </p:cNvSpPr>
                      <p:nvPr/>
                    </p:nvSpPr>
                    <p:spPr bwMode="auto">
                      <a:xfrm>
                        <a:off x="4722" y="3265"/>
                        <a:ext cx="112" cy="99"/>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sp>
                    <p:nvSpPr>
                      <p:cNvPr id="1806383" name="Oval 47"/>
                      <p:cNvSpPr>
                        <a:spLocks noChangeArrowheads="1"/>
                      </p:cNvSpPr>
                      <p:nvPr/>
                    </p:nvSpPr>
                    <p:spPr bwMode="auto">
                      <a:xfrm>
                        <a:off x="5036" y="2647"/>
                        <a:ext cx="112" cy="99"/>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grpSp>
                <p:sp>
                  <p:nvSpPr>
                    <p:cNvPr id="1806384" name="Oval 48"/>
                    <p:cNvSpPr>
                      <a:spLocks noChangeArrowheads="1"/>
                    </p:cNvSpPr>
                    <p:nvPr/>
                  </p:nvSpPr>
                  <p:spPr bwMode="auto">
                    <a:xfrm>
                      <a:off x="4663" y="2056"/>
                      <a:ext cx="112" cy="99"/>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grpSp>
              <p:sp>
                <p:nvSpPr>
                  <p:cNvPr id="1806385" name="Oval 49"/>
                  <p:cNvSpPr>
                    <a:spLocks noChangeArrowheads="1"/>
                  </p:cNvSpPr>
                  <p:nvPr/>
                </p:nvSpPr>
                <p:spPr bwMode="auto">
                  <a:xfrm>
                    <a:off x="3487" y="2572"/>
                    <a:ext cx="112" cy="99"/>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grpSp>
            <p:sp>
              <p:nvSpPr>
                <p:cNvPr id="1806386" name="Oval 50"/>
                <p:cNvSpPr>
                  <a:spLocks noChangeArrowheads="1"/>
                </p:cNvSpPr>
                <p:nvPr/>
              </p:nvSpPr>
              <p:spPr bwMode="auto">
                <a:xfrm>
                  <a:off x="4315" y="2020"/>
                  <a:ext cx="112" cy="99"/>
                </a:xfrm>
                <a:prstGeom prst="ellipse">
                  <a:avLst/>
                </a:prstGeom>
                <a:solidFill>
                  <a:srgbClr val="0000FF"/>
                </a:solidFill>
                <a:ln w="9525">
                  <a:noFill/>
                  <a:round/>
                  <a:headEnd/>
                  <a:tailEnd/>
                </a:ln>
                <a:effectLst/>
              </p:spPr>
              <p:txBody>
                <a:bodyPr wrap="none" lIns="91407" tIns="45703" rIns="91407" bIns="45703">
                  <a:spAutoFit/>
                </a:bodyPr>
                <a:lstStyle/>
                <a:p>
                  <a:endParaRPr lang="en-GB"/>
                </a:p>
              </p:txBody>
            </p:sp>
          </p:grpSp>
        </p:grpSp>
      </p:grpSp>
      <p:grpSp>
        <p:nvGrpSpPr>
          <p:cNvPr id="12" name="Group 69"/>
          <p:cNvGrpSpPr>
            <a:grpSpLocks/>
          </p:cNvGrpSpPr>
          <p:nvPr/>
        </p:nvGrpSpPr>
        <p:grpSpPr bwMode="auto">
          <a:xfrm>
            <a:off x="539552" y="1556792"/>
            <a:ext cx="6553200" cy="2016125"/>
            <a:chOff x="288" y="672"/>
            <a:chExt cx="4128" cy="1270"/>
          </a:xfrm>
        </p:grpSpPr>
        <p:sp>
          <p:nvSpPr>
            <p:cNvPr id="1806393" name="Text Box 57"/>
            <p:cNvSpPr txBox="1">
              <a:spLocks noChangeArrowheads="1"/>
            </p:cNvSpPr>
            <p:nvPr/>
          </p:nvSpPr>
          <p:spPr bwMode="auto">
            <a:xfrm>
              <a:off x="288" y="912"/>
              <a:ext cx="1351" cy="278"/>
            </a:xfrm>
            <a:prstGeom prst="rect">
              <a:avLst/>
            </a:prstGeom>
            <a:noFill/>
            <a:ln w="9525">
              <a:noFill/>
              <a:miter lim="800000"/>
              <a:headEnd/>
              <a:tailEnd/>
            </a:ln>
            <a:effectLst/>
          </p:spPr>
          <p:txBody>
            <a:bodyPr wrap="none" lIns="130037" tIns="66046" rIns="130037" bIns="66046">
              <a:spAutoFit/>
            </a:bodyPr>
            <a:lstStyle/>
            <a:p>
              <a:pPr defTabSz="1304925"/>
              <a:r>
                <a:rPr lang="en-GB" altLang="en-GB" b="1" dirty="0"/>
                <a:t>Hydrogen atom</a:t>
              </a:r>
            </a:p>
          </p:txBody>
        </p:sp>
        <p:grpSp>
          <p:nvGrpSpPr>
            <p:cNvPr id="13" name="Group 67"/>
            <p:cNvGrpSpPr>
              <a:grpSpLocks/>
            </p:cNvGrpSpPr>
            <p:nvPr/>
          </p:nvGrpSpPr>
          <p:grpSpPr bwMode="auto">
            <a:xfrm>
              <a:off x="1773" y="672"/>
              <a:ext cx="2643" cy="1270"/>
              <a:chOff x="2445" y="624"/>
              <a:chExt cx="2643" cy="1270"/>
            </a:xfrm>
          </p:grpSpPr>
          <p:grpSp>
            <p:nvGrpSpPr>
              <p:cNvPr id="14" name="Group 53"/>
              <p:cNvGrpSpPr>
                <a:grpSpLocks/>
              </p:cNvGrpSpPr>
              <p:nvPr/>
            </p:nvGrpSpPr>
            <p:grpSpPr bwMode="auto">
              <a:xfrm>
                <a:off x="2784" y="625"/>
                <a:ext cx="996" cy="927"/>
                <a:chOff x="996" y="1140"/>
                <a:chExt cx="768" cy="744"/>
              </a:xfrm>
            </p:grpSpPr>
            <p:sp>
              <p:nvSpPr>
                <p:cNvPr id="1806390" name="Oval 54"/>
                <p:cNvSpPr>
                  <a:spLocks noChangeArrowheads="1"/>
                </p:cNvSpPr>
                <p:nvPr/>
              </p:nvSpPr>
              <p:spPr bwMode="auto">
                <a:xfrm>
                  <a:off x="996" y="1140"/>
                  <a:ext cx="768" cy="744"/>
                </a:xfrm>
                <a:prstGeom prst="ellipse">
                  <a:avLst/>
                </a:prstGeom>
                <a:noFill/>
                <a:ln w="38100">
                  <a:solidFill>
                    <a:schemeClr val="accent1"/>
                  </a:solidFill>
                  <a:round/>
                  <a:headEnd/>
                  <a:tailEnd/>
                </a:ln>
                <a:effectLst/>
              </p:spPr>
              <p:txBody>
                <a:bodyPr wrap="none" lIns="91466" tIns="46456" rIns="91466" bIns="46456">
                  <a:spAutoFit/>
                </a:bodyPr>
                <a:lstStyle/>
                <a:p>
                  <a:endParaRPr lang="en-GB"/>
                </a:p>
              </p:txBody>
            </p:sp>
            <p:sp>
              <p:nvSpPr>
                <p:cNvPr id="1806391" name="Oval 55"/>
                <p:cNvSpPr>
                  <a:spLocks noChangeArrowheads="1"/>
                </p:cNvSpPr>
                <p:nvPr/>
              </p:nvSpPr>
              <p:spPr bwMode="auto">
                <a:xfrm>
                  <a:off x="1272" y="1428"/>
                  <a:ext cx="228" cy="204"/>
                </a:xfrm>
                <a:prstGeom prst="ellipse">
                  <a:avLst/>
                </a:prstGeom>
                <a:solidFill>
                  <a:srgbClr val="FF0000"/>
                </a:solidFill>
                <a:ln w="9525">
                  <a:noFill/>
                  <a:round/>
                  <a:headEnd/>
                  <a:tailEnd/>
                </a:ln>
                <a:effectLst/>
              </p:spPr>
              <p:txBody>
                <a:bodyPr wrap="none" lIns="91466" tIns="46456" rIns="91466" bIns="46456">
                  <a:spAutoFit/>
                </a:bodyPr>
                <a:lstStyle/>
                <a:p>
                  <a:endParaRPr lang="en-GB"/>
                </a:p>
              </p:txBody>
            </p:sp>
            <p:sp>
              <p:nvSpPr>
                <p:cNvPr id="1806392" name="Oval 56"/>
                <p:cNvSpPr>
                  <a:spLocks noChangeArrowheads="1"/>
                </p:cNvSpPr>
                <p:nvPr/>
              </p:nvSpPr>
              <p:spPr bwMode="auto">
                <a:xfrm>
                  <a:off x="1620" y="1224"/>
                  <a:ext cx="144" cy="132"/>
                </a:xfrm>
                <a:prstGeom prst="ellipse">
                  <a:avLst/>
                </a:prstGeom>
                <a:solidFill>
                  <a:srgbClr val="0000FF"/>
                </a:solidFill>
                <a:ln w="9525">
                  <a:noFill/>
                  <a:round/>
                  <a:headEnd/>
                  <a:tailEnd/>
                </a:ln>
                <a:effectLst/>
              </p:spPr>
              <p:txBody>
                <a:bodyPr wrap="none" lIns="91466" tIns="46456" rIns="91466" bIns="46456">
                  <a:spAutoFit/>
                </a:bodyPr>
                <a:lstStyle/>
                <a:p>
                  <a:endParaRPr lang="en-GB"/>
                </a:p>
              </p:txBody>
            </p:sp>
          </p:grpSp>
          <p:sp>
            <p:nvSpPr>
              <p:cNvPr id="1806394" name="Text Box 58"/>
              <p:cNvSpPr txBox="1">
                <a:spLocks noChangeArrowheads="1"/>
              </p:cNvSpPr>
              <p:nvPr/>
            </p:nvSpPr>
            <p:spPr bwMode="auto">
              <a:xfrm>
                <a:off x="4128" y="768"/>
                <a:ext cx="812" cy="278"/>
              </a:xfrm>
              <a:prstGeom prst="rect">
                <a:avLst/>
              </a:prstGeom>
              <a:noFill/>
              <a:ln w="9525">
                <a:noFill/>
                <a:miter lim="800000"/>
                <a:headEnd/>
                <a:tailEnd/>
              </a:ln>
              <a:effectLst/>
            </p:spPr>
            <p:txBody>
              <a:bodyPr wrap="none" lIns="130037" tIns="66046" rIns="130037" bIns="66046">
                <a:spAutoFit/>
              </a:bodyPr>
              <a:lstStyle/>
              <a:p>
                <a:pPr defTabSz="1304925"/>
                <a:r>
                  <a:rPr lang="en-GB" altLang="en-GB" b="1" dirty="0">
                    <a:solidFill>
                      <a:srgbClr val="000099"/>
                    </a:solidFill>
                  </a:rPr>
                  <a:t>Electron</a:t>
                </a:r>
              </a:p>
            </p:txBody>
          </p:sp>
          <p:sp>
            <p:nvSpPr>
              <p:cNvPr id="1806395" name="Line 59"/>
              <p:cNvSpPr>
                <a:spLocks noChangeShapeType="1"/>
              </p:cNvSpPr>
              <p:nvPr/>
            </p:nvSpPr>
            <p:spPr bwMode="auto">
              <a:xfrm flipH="1" flipV="1">
                <a:off x="3792" y="848"/>
                <a:ext cx="376" cy="138"/>
              </a:xfrm>
              <a:prstGeom prst="line">
                <a:avLst/>
              </a:prstGeom>
              <a:noFill/>
              <a:ln w="9525">
                <a:solidFill>
                  <a:schemeClr val="tx1"/>
                </a:solidFill>
                <a:round/>
                <a:headEnd/>
                <a:tailEnd type="triangle" w="med" len="med"/>
              </a:ln>
              <a:effectLst/>
            </p:spPr>
            <p:txBody>
              <a:bodyPr wrap="none" lIns="91466" tIns="46456" rIns="91466" bIns="46456">
                <a:spAutoFit/>
              </a:bodyPr>
              <a:lstStyle/>
              <a:p>
                <a:endParaRPr lang="en-GB"/>
              </a:p>
            </p:txBody>
          </p:sp>
          <p:sp>
            <p:nvSpPr>
              <p:cNvPr id="1806396" name="Text Box 60"/>
              <p:cNvSpPr txBox="1">
                <a:spLocks noChangeArrowheads="1"/>
              </p:cNvSpPr>
              <p:nvPr/>
            </p:nvSpPr>
            <p:spPr bwMode="auto">
              <a:xfrm>
                <a:off x="2445" y="1616"/>
                <a:ext cx="2643" cy="278"/>
              </a:xfrm>
              <a:prstGeom prst="rect">
                <a:avLst/>
              </a:prstGeom>
              <a:noFill/>
              <a:ln w="9525">
                <a:noFill/>
                <a:miter lim="800000"/>
                <a:headEnd/>
                <a:tailEnd/>
              </a:ln>
              <a:effectLst/>
            </p:spPr>
            <p:txBody>
              <a:bodyPr wrap="none" lIns="130037" tIns="66046" rIns="130037" bIns="66046">
                <a:spAutoFit/>
              </a:bodyPr>
              <a:lstStyle/>
              <a:p>
                <a:pPr algn="ctr" defTabSz="1304925"/>
                <a:r>
                  <a:rPr lang="en-GB" altLang="en-GB" b="1" dirty="0">
                    <a:solidFill>
                      <a:srgbClr val="FF3300"/>
                    </a:solidFill>
                  </a:rPr>
                  <a:t>Nucleus – protons and neutrons</a:t>
                </a:r>
              </a:p>
            </p:txBody>
          </p:sp>
          <p:sp>
            <p:nvSpPr>
              <p:cNvPr id="1806397" name="Line 61"/>
              <p:cNvSpPr>
                <a:spLocks noChangeShapeType="1"/>
              </p:cNvSpPr>
              <p:nvPr/>
            </p:nvSpPr>
            <p:spPr bwMode="auto">
              <a:xfrm flipH="1" flipV="1">
                <a:off x="3312" y="1184"/>
                <a:ext cx="98" cy="475"/>
              </a:xfrm>
              <a:prstGeom prst="line">
                <a:avLst/>
              </a:prstGeom>
              <a:noFill/>
              <a:ln w="9525">
                <a:solidFill>
                  <a:schemeClr val="tx1"/>
                </a:solidFill>
                <a:round/>
                <a:headEnd/>
                <a:tailEnd type="triangle" w="med" len="med"/>
              </a:ln>
              <a:effectLst/>
            </p:spPr>
            <p:txBody>
              <a:bodyPr wrap="none" lIns="91466" tIns="46456" rIns="91466" bIns="46456">
                <a:spAutoFit/>
              </a:bodyPr>
              <a:lstStyle/>
              <a:p>
                <a:endParaRPr lang="en-GB"/>
              </a:p>
            </p:txBody>
          </p:sp>
          <p:sp>
            <p:nvSpPr>
              <p:cNvPr id="1806398" name="Text Box 62"/>
              <p:cNvSpPr txBox="1">
                <a:spLocks noChangeArrowheads="1"/>
              </p:cNvSpPr>
              <p:nvPr/>
            </p:nvSpPr>
            <p:spPr bwMode="auto">
              <a:xfrm>
                <a:off x="3152" y="944"/>
                <a:ext cx="285" cy="334"/>
              </a:xfrm>
              <a:prstGeom prst="rect">
                <a:avLst/>
              </a:prstGeom>
              <a:noFill/>
              <a:ln w="9525">
                <a:noFill/>
                <a:miter lim="800000"/>
                <a:headEnd/>
                <a:tailEnd/>
              </a:ln>
              <a:effectLst/>
            </p:spPr>
            <p:txBody>
              <a:bodyPr wrap="none" lIns="130037" tIns="66046" rIns="130037" bIns="66046">
                <a:spAutoFit/>
              </a:bodyPr>
              <a:lstStyle/>
              <a:p>
                <a:pPr defTabSz="1304925"/>
                <a:r>
                  <a:rPr lang="en-GB" altLang="en-GB" sz="2600" b="1">
                    <a:solidFill>
                      <a:schemeClr val="bg1"/>
                    </a:solidFill>
                  </a:rPr>
                  <a:t>+</a:t>
                </a:r>
              </a:p>
            </p:txBody>
          </p:sp>
          <p:sp>
            <p:nvSpPr>
              <p:cNvPr id="1806399" name="Text Box 63"/>
              <p:cNvSpPr txBox="1">
                <a:spLocks noChangeArrowheads="1"/>
              </p:cNvSpPr>
              <p:nvPr/>
            </p:nvSpPr>
            <p:spPr bwMode="auto">
              <a:xfrm>
                <a:off x="3576" y="624"/>
                <a:ext cx="233" cy="334"/>
              </a:xfrm>
              <a:prstGeom prst="rect">
                <a:avLst/>
              </a:prstGeom>
              <a:noFill/>
              <a:ln w="9525">
                <a:noFill/>
                <a:miter lim="800000"/>
                <a:headEnd/>
                <a:tailEnd/>
              </a:ln>
              <a:effectLst/>
            </p:spPr>
            <p:txBody>
              <a:bodyPr wrap="none" lIns="130037" tIns="66046" rIns="130037" bIns="66046">
                <a:spAutoFit/>
              </a:bodyPr>
              <a:lstStyle/>
              <a:p>
                <a:pPr defTabSz="1304925"/>
                <a:r>
                  <a:rPr lang="en-GB" altLang="en-GB" sz="2600" b="1">
                    <a:solidFill>
                      <a:schemeClr val="bg1"/>
                    </a:solidFill>
                  </a:rPr>
                  <a:t>-</a:t>
                </a:r>
              </a:p>
            </p:txBody>
          </p:sp>
        </p:grpSp>
      </p:grpSp>
      <p:sp>
        <p:nvSpPr>
          <p:cNvPr id="63" name="Rectangle 62"/>
          <p:cNvSpPr/>
          <p:nvPr/>
        </p:nvSpPr>
        <p:spPr>
          <a:xfrm>
            <a:off x="539552" y="980728"/>
            <a:ext cx="6696744" cy="461665"/>
          </a:xfrm>
          <a:prstGeom prst="rect">
            <a:avLst/>
          </a:prstGeom>
        </p:spPr>
        <p:txBody>
          <a:bodyPr wrap="square">
            <a:spAutoFit/>
          </a:bodyPr>
          <a:lstStyle/>
          <a:p>
            <a:r>
              <a:rPr lang="en-GB" sz="2400" b="1" dirty="0">
                <a:solidFill>
                  <a:srgbClr val="0077E3"/>
                </a:solidFill>
              </a:rPr>
              <a:t>The main electrical principles of a circuit</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outVertic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96"/>
          <p:cNvGrpSpPr>
            <a:grpSpLocks/>
          </p:cNvGrpSpPr>
          <p:nvPr/>
        </p:nvGrpSpPr>
        <p:grpSpPr bwMode="auto">
          <a:xfrm>
            <a:off x="533400" y="909638"/>
            <a:ext cx="5154613" cy="1779587"/>
            <a:chOff x="336" y="573"/>
            <a:chExt cx="3247" cy="1121"/>
          </a:xfrm>
        </p:grpSpPr>
        <p:grpSp>
          <p:nvGrpSpPr>
            <p:cNvPr id="3" name="Group 94"/>
            <p:cNvGrpSpPr>
              <a:grpSpLocks/>
            </p:cNvGrpSpPr>
            <p:nvPr/>
          </p:nvGrpSpPr>
          <p:grpSpPr bwMode="auto">
            <a:xfrm>
              <a:off x="336" y="573"/>
              <a:ext cx="3242" cy="1121"/>
              <a:chOff x="336" y="573"/>
              <a:chExt cx="3242" cy="1121"/>
            </a:xfrm>
          </p:grpSpPr>
          <p:grpSp>
            <p:nvGrpSpPr>
              <p:cNvPr id="4" name="Group 6"/>
              <p:cNvGrpSpPr>
                <a:grpSpLocks/>
              </p:cNvGrpSpPr>
              <p:nvPr/>
            </p:nvGrpSpPr>
            <p:grpSpPr bwMode="auto">
              <a:xfrm>
                <a:off x="2448" y="603"/>
                <a:ext cx="1130" cy="1091"/>
                <a:chOff x="996" y="1140"/>
                <a:chExt cx="768" cy="744"/>
              </a:xfrm>
            </p:grpSpPr>
            <p:sp>
              <p:nvSpPr>
                <p:cNvPr id="1769479" name="Oval 7"/>
                <p:cNvSpPr>
                  <a:spLocks noChangeArrowheads="1"/>
                </p:cNvSpPr>
                <p:nvPr/>
              </p:nvSpPr>
              <p:spPr bwMode="auto">
                <a:xfrm>
                  <a:off x="996" y="1140"/>
                  <a:ext cx="768" cy="744"/>
                </a:xfrm>
                <a:prstGeom prst="ellipse">
                  <a:avLst/>
                </a:prstGeom>
                <a:noFill/>
                <a:ln w="38100">
                  <a:solidFill>
                    <a:schemeClr val="accent1"/>
                  </a:solidFill>
                  <a:round/>
                  <a:headEnd/>
                  <a:tailEnd/>
                </a:ln>
                <a:effectLst/>
              </p:spPr>
              <p:txBody>
                <a:bodyPr wrap="none" lIns="91236" tIns="45774" rIns="91236" bIns="45774">
                  <a:spAutoFit/>
                </a:bodyPr>
                <a:lstStyle/>
                <a:p>
                  <a:endParaRPr lang="en-GB"/>
                </a:p>
              </p:txBody>
            </p:sp>
            <p:sp>
              <p:nvSpPr>
                <p:cNvPr id="1769480" name="Oval 8"/>
                <p:cNvSpPr>
                  <a:spLocks noChangeArrowheads="1"/>
                </p:cNvSpPr>
                <p:nvPr/>
              </p:nvSpPr>
              <p:spPr bwMode="auto">
                <a:xfrm>
                  <a:off x="1272" y="1428"/>
                  <a:ext cx="228" cy="204"/>
                </a:xfrm>
                <a:prstGeom prst="ellipse">
                  <a:avLst/>
                </a:prstGeom>
                <a:solidFill>
                  <a:srgbClr val="FF0000"/>
                </a:solidFill>
                <a:ln w="9525">
                  <a:noFill/>
                  <a:round/>
                  <a:headEnd/>
                  <a:tailEnd/>
                </a:ln>
                <a:effectLst/>
              </p:spPr>
              <p:txBody>
                <a:bodyPr wrap="none" lIns="91236" tIns="45774" rIns="91236" bIns="45774">
                  <a:spAutoFit/>
                </a:bodyPr>
                <a:lstStyle/>
                <a:p>
                  <a:endParaRPr lang="en-GB"/>
                </a:p>
              </p:txBody>
            </p:sp>
            <p:sp>
              <p:nvSpPr>
                <p:cNvPr id="1769481" name="Oval 9"/>
                <p:cNvSpPr>
                  <a:spLocks noChangeArrowheads="1"/>
                </p:cNvSpPr>
                <p:nvPr/>
              </p:nvSpPr>
              <p:spPr bwMode="auto">
                <a:xfrm>
                  <a:off x="1620" y="1224"/>
                  <a:ext cx="144" cy="132"/>
                </a:xfrm>
                <a:prstGeom prst="ellipse">
                  <a:avLst/>
                </a:prstGeom>
                <a:solidFill>
                  <a:srgbClr val="0000FF"/>
                </a:solidFill>
                <a:ln w="9525">
                  <a:noFill/>
                  <a:round/>
                  <a:headEnd/>
                  <a:tailEnd/>
                </a:ln>
                <a:effectLst/>
              </p:spPr>
              <p:txBody>
                <a:bodyPr wrap="none" lIns="91236" tIns="45774" rIns="91236" bIns="45774">
                  <a:spAutoFit/>
                </a:bodyPr>
                <a:lstStyle/>
                <a:p>
                  <a:endParaRPr lang="en-GB"/>
                </a:p>
              </p:txBody>
            </p:sp>
          </p:grpSp>
          <p:sp>
            <p:nvSpPr>
              <p:cNvPr id="1769482" name="Text Box 10"/>
              <p:cNvSpPr txBox="1">
                <a:spLocks noChangeArrowheads="1"/>
              </p:cNvSpPr>
              <p:nvPr/>
            </p:nvSpPr>
            <p:spPr bwMode="auto">
              <a:xfrm>
                <a:off x="336" y="573"/>
                <a:ext cx="1220" cy="255"/>
              </a:xfrm>
              <a:prstGeom prst="rect">
                <a:avLst/>
              </a:prstGeom>
              <a:noFill/>
              <a:ln w="9525">
                <a:noFill/>
                <a:miter lim="800000"/>
                <a:headEnd/>
                <a:tailEnd/>
              </a:ln>
              <a:effectLst/>
            </p:spPr>
            <p:txBody>
              <a:bodyPr wrap="none" lIns="129710" tIns="65077" rIns="129710" bIns="65077">
                <a:spAutoFit/>
              </a:bodyPr>
              <a:lstStyle/>
              <a:p>
                <a:pPr defTabSz="1304925"/>
                <a:r>
                  <a:rPr lang="en-GB" altLang="en-GB" b="1" dirty="0"/>
                  <a:t>Hydrogen atom</a:t>
                </a:r>
              </a:p>
            </p:txBody>
          </p:sp>
        </p:grpSp>
        <p:sp>
          <p:nvSpPr>
            <p:cNvPr id="1769483" name="Text Box 11"/>
            <p:cNvSpPr txBox="1">
              <a:spLocks noChangeArrowheads="1"/>
            </p:cNvSpPr>
            <p:nvPr/>
          </p:nvSpPr>
          <p:spPr bwMode="auto">
            <a:xfrm>
              <a:off x="2875" y="1008"/>
              <a:ext cx="285" cy="333"/>
            </a:xfrm>
            <a:prstGeom prst="rect">
              <a:avLst/>
            </a:prstGeom>
            <a:noFill/>
            <a:ln w="9525">
              <a:noFill/>
              <a:miter lim="800000"/>
              <a:headEnd/>
              <a:tailEnd/>
            </a:ln>
            <a:effectLst/>
          </p:spPr>
          <p:txBody>
            <a:bodyPr wrap="none" lIns="129710" tIns="65077" rIns="129710" bIns="65077">
              <a:spAutoFit/>
            </a:bodyPr>
            <a:lstStyle/>
            <a:p>
              <a:pPr defTabSz="1304925"/>
              <a:r>
                <a:rPr lang="en-GB" altLang="en-GB" sz="2600">
                  <a:solidFill>
                    <a:schemeClr val="bg1"/>
                  </a:solidFill>
                </a:rPr>
                <a:t>+</a:t>
              </a:r>
            </a:p>
          </p:txBody>
        </p:sp>
        <p:sp>
          <p:nvSpPr>
            <p:cNvPr id="1769484" name="Text Box 12"/>
            <p:cNvSpPr txBox="1">
              <a:spLocks noChangeArrowheads="1"/>
            </p:cNvSpPr>
            <p:nvPr/>
          </p:nvSpPr>
          <p:spPr bwMode="auto">
            <a:xfrm>
              <a:off x="3351" y="638"/>
              <a:ext cx="232" cy="331"/>
            </a:xfrm>
            <a:prstGeom prst="rect">
              <a:avLst/>
            </a:prstGeom>
            <a:noFill/>
            <a:ln w="9525">
              <a:noFill/>
              <a:miter lim="800000"/>
              <a:headEnd/>
              <a:tailEnd/>
            </a:ln>
            <a:effectLst/>
          </p:spPr>
          <p:txBody>
            <a:bodyPr wrap="none" lIns="129710" tIns="65077" rIns="129710" bIns="65077">
              <a:spAutoFit/>
            </a:bodyPr>
            <a:lstStyle/>
            <a:p>
              <a:pPr defTabSz="1304925"/>
              <a:r>
                <a:rPr lang="en-GB" altLang="en-GB" sz="2600">
                  <a:solidFill>
                    <a:schemeClr val="bg1"/>
                  </a:solidFill>
                </a:rPr>
                <a:t>-</a:t>
              </a:r>
            </a:p>
          </p:txBody>
        </p:sp>
      </p:grpSp>
      <p:sp>
        <p:nvSpPr>
          <p:cNvPr id="1769489" name="AutoShape 17"/>
          <p:cNvSpPr>
            <a:spLocks noChangeArrowheads="1"/>
          </p:cNvSpPr>
          <p:nvPr/>
        </p:nvSpPr>
        <p:spPr bwMode="auto">
          <a:xfrm>
            <a:off x="1524000" y="1584325"/>
            <a:ext cx="1389063" cy="6921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0000"/>
          </a:solidFill>
          <a:ln w="9525">
            <a:solidFill>
              <a:schemeClr val="tx1"/>
            </a:solidFill>
            <a:miter lim="800000"/>
            <a:headEnd/>
            <a:tailEnd/>
          </a:ln>
          <a:effectLst/>
        </p:spPr>
        <p:txBody>
          <a:bodyPr wrap="none" anchor="ctr"/>
          <a:lstStyle/>
          <a:p>
            <a:endParaRPr lang="en-GB"/>
          </a:p>
        </p:txBody>
      </p:sp>
      <p:sp>
        <p:nvSpPr>
          <p:cNvPr id="1769490" name="Text Box 18"/>
          <p:cNvSpPr txBox="1">
            <a:spLocks noChangeArrowheads="1"/>
          </p:cNvSpPr>
          <p:nvPr/>
        </p:nvSpPr>
        <p:spPr bwMode="auto">
          <a:xfrm>
            <a:off x="533400" y="2333625"/>
            <a:ext cx="2428102" cy="438998"/>
          </a:xfrm>
          <a:prstGeom prst="rect">
            <a:avLst/>
          </a:prstGeom>
          <a:noFill/>
          <a:ln w="9525">
            <a:noFill/>
            <a:miter lim="800000"/>
            <a:headEnd/>
            <a:tailEnd/>
          </a:ln>
          <a:effectLst/>
        </p:spPr>
        <p:txBody>
          <a:bodyPr wrap="none" lIns="129953" tIns="64976" rIns="129953" bIns="64976">
            <a:spAutoFit/>
          </a:bodyPr>
          <a:lstStyle/>
          <a:p>
            <a:pPr defTabSz="1304925"/>
            <a:r>
              <a:rPr lang="en-GB" altLang="en-GB" b="1" dirty="0">
                <a:solidFill>
                  <a:srgbClr val="CC0000"/>
                </a:solidFill>
              </a:rPr>
              <a:t>External pressure</a:t>
            </a:r>
          </a:p>
        </p:txBody>
      </p:sp>
      <p:sp>
        <p:nvSpPr>
          <p:cNvPr id="1769543" name="Text Box 71"/>
          <p:cNvSpPr txBox="1">
            <a:spLocks noChangeArrowheads="1"/>
          </p:cNvSpPr>
          <p:nvPr/>
        </p:nvSpPr>
        <p:spPr bwMode="auto">
          <a:xfrm>
            <a:off x="467544" y="5229200"/>
            <a:ext cx="2428102" cy="438998"/>
          </a:xfrm>
          <a:prstGeom prst="rect">
            <a:avLst/>
          </a:prstGeom>
          <a:noFill/>
          <a:ln w="9525">
            <a:noFill/>
            <a:miter lim="800000"/>
            <a:headEnd/>
            <a:tailEnd/>
          </a:ln>
          <a:effectLst/>
        </p:spPr>
        <p:txBody>
          <a:bodyPr wrap="none" lIns="129953" tIns="64976" rIns="129953" bIns="64976">
            <a:spAutoFit/>
          </a:bodyPr>
          <a:lstStyle/>
          <a:p>
            <a:pPr defTabSz="1304925"/>
            <a:r>
              <a:rPr lang="en-GB" altLang="en-GB" b="1" dirty="0">
                <a:solidFill>
                  <a:srgbClr val="CC0000"/>
                </a:solidFill>
              </a:rPr>
              <a:t>External pressure</a:t>
            </a:r>
          </a:p>
        </p:txBody>
      </p:sp>
      <p:grpSp>
        <p:nvGrpSpPr>
          <p:cNvPr id="5" name="Group 100"/>
          <p:cNvGrpSpPr>
            <a:grpSpLocks/>
          </p:cNvGrpSpPr>
          <p:nvPr/>
        </p:nvGrpSpPr>
        <p:grpSpPr bwMode="auto">
          <a:xfrm>
            <a:off x="539750" y="3378200"/>
            <a:ext cx="5497513" cy="2725738"/>
            <a:chOff x="340" y="2128"/>
            <a:chExt cx="3463" cy="1717"/>
          </a:xfrm>
        </p:grpSpPr>
        <p:sp>
          <p:nvSpPr>
            <p:cNvPr id="1769544" name="Text Box 72"/>
            <p:cNvSpPr txBox="1">
              <a:spLocks noChangeArrowheads="1"/>
            </p:cNvSpPr>
            <p:nvPr/>
          </p:nvSpPr>
          <p:spPr bwMode="auto">
            <a:xfrm>
              <a:off x="2784" y="2880"/>
              <a:ext cx="285" cy="332"/>
            </a:xfrm>
            <a:prstGeom prst="rect">
              <a:avLst/>
            </a:prstGeom>
            <a:noFill/>
            <a:ln w="9525">
              <a:noFill/>
              <a:miter lim="800000"/>
              <a:headEnd/>
              <a:tailEnd/>
            </a:ln>
            <a:effectLst/>
          </p:spPr>
          <p:txBody>
            <a:bodyPr wrap="none" lIns="129953" tIns="64976" rIns="129953" bIns="64976">
              <a:spAutoFit/>
            </a:bodyPr>
            <a:lstStyle/>
            <a:p>
              <a:pPr defTabSz="1304925"/>
              <a:r>
                <a:rPr lang="en-GB" altLang="en-GB" sz="2600">
                  <a:solidFill>
                    <a:schemeClr val="bg1"/>
                  </a:solidFill>
                </a:rPr>
                <a:t>+</a:t>
              </a:r>
            </a:p>
          </p:txBody>
        </p:sp>
        <p:grpSp>
          <p:nvGrpSpPr>
            <p:cNvPr id="6" name="Group 95"/>
            <p:cNvGrpSpPr>
              <a:grpSpLocks/>
            </p:cNvGrpSpPr>
            <p:nvPr/>
          </p:nvGrpSpPr>
          <p:grpSpPr bwMode="auto">
            <a:xfrm>
              <a:off x="340" y="2128"/>
              <a:ext cx="3463" cy="1717"/>
              <a:chOff x="340" y="2128"/>
              <a:chExt cx="3463" cy="1717"/>
            </a:xfrm>
          </p:grpSpPr>
          <p:sp>
            <p:nvSpPr>
              <p:cNvPr id="1769494" name="Text Box 22"/>
              <p:cNvSpPr txBox="1">
                <a:spLocks noChangeArrowheads="1"/>
              </p:cNvSpPr>
              <p:nvPr/>
            </p:nvSpPr>
            <p:spPr bwMode="auto">
              <a:xfrm>
                <a:off x="340" y="2341"/>
                <a:ext cx="1052" cy="255"/>
              </a:xfrm>
              <a:prstGeom prst="rect">
                <a:avLst/>
              </a:prstGeom>
              <a:noFill/>
              <a:ln w="9525">
                <a:noFill/>
                <a:miter lim="800000"/>
                <a:headEnd/>
                <a:tailEnd/>
              </a:ln>
              <a:effectLst/>
            </p:spPr>
            <p:txBody>
              <a:bodyPr wrap="none" lIns="129923" tIns="64950" rIns="129923" bIns="64950">
                <a:spAutoFit/>
              </a:bodyPr>
              <a:lstStyle/>
              <a:p>
                <a:pPr defTabSz="1304925"/>
                <a:r>
                  <a:rPr lang="en-GB" altLang="en-GB" b="1" dirty="0"/>
                  <a:t>Copper atom</a:t>
                </a:r>
              </a:p>
            </p:txBody>
          </p:sp>
          <p:grpSp>
            <p:nvGrpSpPr>
              <p:cNvPr id="7" name="Group 23"/>
              <p:cNvGrpSpPr>
                <a:grpSpLocks/>
              </p:cNvGrpSpPr>
              <p:nvPr/>
            </p:nvGrpSpPr>
            <p:grpSpPr bwMode="auto">
              <a:xfrm>
                <a:off x="2008" y="2160"/>
                <a:ext cx="1795" cy="1685"/>
                <a:chOff x="2255" y="2645"/>
                <a:chExt cx="1172" cy="1090"/>
              </a:xfrm>
            </p:grpSpPr>
            <p:grpSp>
              <p:nvGrpSpPr>
                <p:cNvPr id="8" name="Group 24"/>
                <p:cNvGrpSpPr>
                  <a:grpSpLocks/>
                </p:cNvGrpSpPr>
                <p:nvPr/>
              </p:nvGrpSpPr>
              <p:grpSpPr bwMode="auto">
                <a:xfrm>
                  <a:off x="2255" y="2645"/>
                  <a:ext cx="1172" cy="1090"/>
                  <a:chOff x="3263" y="1821"/>
                  <a:chExt cx="2048" cy="1890"/>
                </a:xfrm>
              </p:grpSpPr>
              <p:grpSp>
                <p:nvGrpSpPr>
                  <p:cNvPr id="9" name="Group 25"/>
                  <p:cNvGrpSpPr>
                    <a:grpSpLocks/>
                  </p:cNvGrpSpPr>
                  <p:nvPr/>
                </p:nvGrpSpPr>
                <p:grpSpPr bwMode="auto">
                  <a:xfrm>
                    <a:off x="3263" y="1821"/>
                    <a:ext cx="2048" cy="1890"/>
                    <a:chOff x="3071" y="1929"/>
                    <a:chExt cx="2048" cy="1890"/>
                  </a:xfrm>
                </p:grpSpPr>
                <p:grpSp>
                  <p:nvGrpSpPr>
                    <p:cNvPr id="10" name="Group 26"/>
                    <p:cNvGrpSpPr>
                      <a:grpSpLocks/>
                    </p:cNvGrpSpPr>
                    <p:nvPr/>
                  </p:nvGrpSpPr>
                  <p:grpSpPr bwMode="auto">
                    <a:xfrm>
                      <a:off x="3071" y="1929"/>
                      <a:ext cx="2048" cy="1890"/>
                      <a:chOff x="3287" y="1773"/>
                      <a:chExt cx="2048" cy="1890"/>
                    </a:xfrm>
                  </p:grpSpPr>
                  <p:grpSp>
                    <p:nvGrpSpPr>
                      <p:cNvPr id="11" name="Group 27"/>
                      <p:cNvGrpSpPr>
                        <a:grpSpLocks/>
                      </p:cNvGrpSpPr>
                      <p:nvPr/>
                    </p:nvGrpSpPr>
                    <p:grpSpPr bwMode="auto">
                      <a:xfrm>
                        <a:off x="3287" y="1773"/>
                        <a:ext cx="2048" cy="1890"/>
                        <a:chOff x="3287" y="1773"/>
                        <a:chExt cx="2048" cy="1890"/>
                      </a:xfrm>
                    </p:grpSpPr>
                    <p:sp>
                      <p:nvSpPr>
                        <p:cNvPr id="1769500" name="Oval 28"/>
                        <p:cNvSpPr>
                          <a:spLocks noChangeArrowheads="1"/>
                        </p:cNvSpPr>
                        <p:nvPr/>
                      </p:nvSpPr>
                      <p:spPr bwMode="auto">
                        <a:xfrm>
                          <a:off x="4331" y="1968"/>
                          <a:ext cx="111" cy="99"/>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grpSp>
                      <p:nvGrpSpPr>
                        <p:cNvPr id="12" name="Group 29"/>
                        <p:cNvGrpSpPr>
                          <a:grpSpLocks/>
                        </p:cNvGrpSpPr>
                        <p:nvPr/>
                      </p:nvGrpSpPr>
                      <p:grpSpPr bwMode="auto">
                        <a:xfrm>
                          <a:off x="3287" y="1773"/>
                          <a:ext cx="2048" cy="1890"/>
                          <a:chOff x="3287" y="1773"/>
                          <a:chExt cx="2048" cy="1890"/>
                        </a:xfrm>
                      </p:grpSpPr>
                      <p:grpSp>
                        <p:nvGrpSpPr>
                          <p:cNvPr id="13" name="Group 30"/>
                          <p:cNvGrpSpPr>
                            <a:grpSpLocks/>
                          </p:cNvGrpSpPr>
                          <p:nvPr/>
                        </p:nvGrpSpPr>
                        <p:grpSpPr bwMode="auto">
                          <a:xfrm>
                            <a:off x="3565" y="1984"/>
                            <a:ext cx="1518" cy="1468"/>
                            <a:chOff x="3565" y="1984"/>
                            <a:chExt cx="1518" cy="1468"/>
                          </a:xfrm>
                        </p:grpSpPr>
                        <p:grpSp>
                          <p:nvGrpSpPr>
                            <p:cNvPr id="14" name="Group 31"/>
                            <p:cNvGrpSpPr>
                              <a:grpSpLocks/>
                            </p:cNvGrpSpPr>
                            <p:nvPr/>
                          </p:nvGrpSpPr>
                          <p:grpSpPr bwMode="auto">
                            <a:xfrm>
                              <a:off x="3565" y="2010"/>
                              <a:ext cx="1518" cy="1424"/>
                              <a:chOff x="3421" y="2106"/>
                              <a:chExt cx="1518" cy="1424"/>
                            </a:xfrm>
                          </p:grpSpPr>
                          <p:sp>
                            <p:nvSpPr>
                              <p:cNvPr id="1769504" name="Oval 32"/>
                              <p:cNvSpPr>
                                <a:spLocks noChangeArrowheads="1"/>
                              </p:cNvSpPr>
                              <p:nvPr/>
                            </p:nvSpPr>
                            <p:spPr bwMode="auto">
                              <a:xfrm>
                                <a:off x="3897" y="2581"/>
                                <a:ext cx="575" cy="545"/>
                              </a:xfrm>
                              <a:prstGeom prst="ellipse">
                                <a:avLst/>
                              </a:prstGeom>
                              <a:noFill/>
                              <a:ln w="38100">
                                <a:solidFill>
                                  <a:schemeClr val="accent1"/>
                                </a:solidFill>
                                <a:round/>
                                <a:headEnd/>
                                <a:tailEnd/>
                              </a:ln>
                              <a:effectLst/>
                            </p:spPr>
                            <p:txBody>
                              <a:bodyPr wrap="none" lIns="91386" tIns="45685" rIns="91386" bIns="45685">
                                <a:spAutoFit/>
                              </a:bodyPr>
                              <a:lstStyle/>
                              <a:p>
                                <a:endParaRPr lang="en-GB"/>
                              </a:p>
                            </p:txBody>
                          </p:sp>
                          <p:sp>
                            <p:nvSpPr>
                              <p:cNvPr id="1769505" name="Oval 33"/>
                              <p:cNvSpPr>
                                <a:spLocks noChangeArrowheads="1"/>
                              </p:cNvSpPr>
                              <p:nvPr/>
                            </p:nvSpPr>
                            <p:spPr bwMode="auto">
                              <a:xfrm>
                                <a:off x="4104" y="2792"/>
                                <a:ext cx="170" cy="149"/>
                              </a:xfrm>
                              <a:prstGeom prst="ellipse">
                                <a:avLst/>
                              </a:prstGeom>
                              <a:solidFill>
                                <a:srgbClr val="FF0000"/>
                              </a:solidFill>
                              <a:ln w="9525">
                                <a:noFill/>
                                <a:round/>
                                <a:headEnd/>
                                <a:tailEnd/>
                              </a:ln>
                              <a:effectLst/>
                            </p:spPr>
                            <p:txBody>
                              <a:bodyPr wrap="none" lIns="91386" tIns="45685" rIns="91386" bIns="45685">
                                <a:spAutoFit/>
                              </a:bodyPr>
                              <a:lstStyle/>
                              <a:p>
                                <a:endParaRPr lang="en-GB"/>
                              </a:p>
                            </p:txBody>
                          </p:sp>
                          <p:sp>
                            <p:nvSpPr>
                              <p:cNvPr id="1769506" name="Oval 34"/>
                              <p:cNvSpPr>
                                <a:spLocks noChangeArrowheads="1"/>
                              </p:cNvSpPr>
                              <p:nvPr/>
                            </p:nvSpPr>
                            <p:spPr bwMode="auto">
                              <a:xfrm>
                                <a:off x="3421" y="2106"/>
                                <a:ext cx="1518" cy="1424"/>
                              </a:xfrm>
                              <a:prstGeom prst="ellipse">
                                <a:avLst/>
                              </a:prstGeom>
                              <a:noFill/>
                              <a:ln w="38100">
                                <a:solidFill>
                                  <a:schemeClr val="accent1"/>
                                </a:solidFill>
                                <a:round/>
                                <a:headEnd/>
                                <a:tailEnd/>
                              </a:ln>
                              <a:effectLst/>
                            </p:spPr>
                            <p:txBody>
                              <a:bodyPr wrap="none" lIns="91386" tIns="45685" rIns="91386" bIns="45685">
                                <a:spAutoFit/>
                              </a:bodyPr>
                              <a:lstStyle/>
                              <a:p>
                                <a:endParaRPr lang="en-GB"/>
                              </a:p>
                            </p:txBody>
                          </p:sp>
                          <p:sp>
                            <p:nvSpPr>
                              <p:cNvPr id="1769507" name="Oval 35"/>
                              <p:cNvSpPr>
                                <a:spLocks noChangeArrowheads="1"/>
                              </p:cNvSpPr>
                              <p:nvPr/>
                            </p:nvSpPr>
                            <p:spPr bwMode="auto">
                              <a:xfrm>
                                <a:off x="3646" y="2326"/>
                                <a:ext cx="1068" cy="1019"/>
                              </a:xfrm>
                              <a:prstGeom prst="ellipse">
                                <a:avLst/>
                              </a:prstGeom>
                              <a:noFill/>
                              <a:ln w="38100">
                                <a:solidFill>
                                  <a:schemeClr val="accent1"/>
                                </a:solidFill>
                                <a:round/>
                                <a:headEnd/>
                                <a:tailEnd/>
                              </a:ln>
                              <a:effectLst/>
                            </p:spPr>
                            <p:txBody>
                              <a:bodyPr wrap="none" lIns="91386" tIns="45685" rIns="91386" bIns="45685">
                                <a:spAutoFit/>
                              </a:bodyPr>
                              <a:lstStyle/>
                              <a:p>
                                <a:endParaRPr lang="en-GB"/>
                              </a:p>
                            </p:txBody>
                          </p:sp>
                        </p:grpSp>
                        <p:sp>
                          <p:nvSpPr>
                            <p:cNvPr id="1769508" name="Oval 36"/>
                            <p:cNvSpPr>
                              <a:spLocks noChangeArrowheads="1"/>
                            </p:cNvSpPr>
                            <p:nvPr/>
                          </p:nvSpPr>
                          <p:spPr bwMode="auto">
                            <a:xfrm>
                              <a:off x="4481" y="2511"/>
                              <a:ext cx="108" cy="97"/>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09" name="Oval 37"/>
                            <p:cNvSpPr>
                              <a:spLocks noChangeArrowheads="1"/>
                            </p:cNvSpPr>
                            <p:nvPr/>
                          </p:nvSpPr>
                          <p:spPr bwMode="auto">
                            <a:xfrm>
                              <a:off x="4086" y="2889"/>
                              <a:ext cx="108" cy="97"/>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10" name="Oval 38"/>
                            <p:cNvSpPr>
                              <a:spLocks noChangeArrowheads="1"/>
                            </p:cNvSpPr>
                            <p:nvPr/>
                          </p:nvSpPr>
                          <p:spPr bwMode="auto">
                            <a:xfrm>
                              <a:off x="3942" y="2300"/>
                              <a:ext cx="108" cy="97"/>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11" name="Oval 39"/>
                            <p:cNvSpPr>
                              <a:spLocks noChangeArrowheads="1"/>
                            </p:cNvSpPr>
                            <p:nvPr/>
                          </p:nvSpPr>
                          <p:spPr bwMode="auto">
                            <a:xfrm>
                              <a:off x="3915" y="3056"/>
                              <a:ext cx="108" cy="97"/>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12" name="Oval 40"/>
                            <p:cNvSpPr>
                              <a:spLocks noChangeArrowheads="1"/>
                            </p:cNvSpPr>
                            <p:nvPr/>
                          </p:nvSpPr>
                          <p:spPr bwMode="auto">
                            <a:xfrm>
                              <a:off x="4670" y="2336"/>
                              <a:ext cx="108" cy="96"/>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13" name="Oval 41"/>
                            <p:cNvSpPr>
                              <a:spLocks noChangeArrowheads="1"/>
                            </p:cNvSpPr>
                            <p:nvPr/>
                          </p:nvSpPr>
                          <p:spPr bwMode="auto">
                            <a:xfrm>
                              <a:off x="4311" y="2186"/>
                              <a:ext cx="107" cy="97"/>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14" name="Oval 42"/>
                            <p:cNvSpPr>
                              <a:spLocks noChangeArrowheads="1"/>
                            </p:cNvSpPr>
                            <p:nvPr/>
                          </p:nvSpPr>
                          <p:spPr bwMode="auto">
                            <a:xfrm>
                              <a:off x="3966" y="3323"/>
                              <a:ext cx="108" cy="96"/>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15" name="Oval 43"/>
                            <p:cNvSpPr>
                              <a:spLocks noChangeArrowheads="1"/>
                            </p:cNvSpPr>
                            <p:nvPr/>
                          </p:nvSpPr>
                          <p:spPr bwMode="auto">
                            <a:xfrm>
                              <a:off x="4517" y="3355"/>
                              <a:ext cx="108" cy="97"/>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16" name="Oval 44"/>
                            <p:cNvSpPr>
                              <a:spLocks noChangeArrowheads="1"/>
                            </p:cNvSpPr>
                            <p:nvPr/>
                          </p:nvSpPr>
                          <p:spPr bwMode="auto">
                            <a:xfrm>
                              <a:off x="4894" y="3069"/>
                              <a:ext cx="108" cy="97"/>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17" name="Oval 45"/>
                            <p:cNvSpPr>
                              <a:spLocks noChangeArrowheads="1"/>
                            </p:cNvSpPr>
                            <p:nvPr/>
                          </p:nvSpPr>
                          <p:spPr bwMode="auto">
                            <a:xfrm>
                              <a:off x="3619" y="3021"/>
                              <a:ext cx="108" cy="97"/>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18" name="Oval 46"/>
                            <p:cNvSpPr>
                              <a:spLocks noChangeArrowheads="1"/>
                            </p:cNvSpPr>
                            <p:nvPr/>
                          </p:nvSpPr>
                          <p:spPr bwMode="auto">
                            <a:xfrm>
                              <a:off x="3607" y="2344"/>
                              <a:ext cx="108" cy="96"/>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19" name="Oval 47"/>
                            <p:cNvSpPr>
                              <a:spLocks noChangeArrowheads="1"/>
                            </p:cNvSpPr>
                            <p:nvPr/>
                          </p:nvSpPr>
                          <p:spPr bwMode="auto">
                            <a:xfrm>
                              <a:off x="4059" y="1984"/>
                              <a:ext cx="108" cy="97"/>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20" name="Oval 48"/>
                            <p:cNvSpPr>
                              <a:spLocks noChangeArrowheads="1"/>
                            </p:cNvSpPr>
                            <p:nvPr/>
                          </p:nvSpPr>
                          <p:spPr bwMode="auto">
                            <a:xfrm>
                              <a:off x="4607" y="2028"/>
                              <a:ext cx="108" cy="97"/>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21" name="Oval 49"/>
                            <p:cNvSpPr>
                              <a:spLocks noChangeArrowheads="1"/>
                            </p:cNvSpPr>
                            <p:nvPr/>
                          </p:nvSpPr>
                          <p:spPr bwMode="auto">
                            <a:xfrm>
                              <a:off x="4975" y="2415"/>
                              <a:ext cx="108" cy="96"/>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22" name="Oval 50"/>
                            <p:cNvSpPr>
                              <a:spLocks noChangeArrowheads="1"/>
                            </p:cNvSpPr>
                            <p:nvPr/>
                          </p:nvSpPr>
                          <p:spPr bwMode="auto">
                            <a:xfrm>
                              <a:off x="3745" y="2714"/>
                              <a:ext cx="107" cy="96"/>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23" name="Oval 51"/>
                            <p:cNvSpPr>
                              <a:spLocks noChangeArrowheads="1"/>
                            </p:cNvSpPr>
                            <p:nvPr/>
                          </p:nvSpPr>
                          <p:spPr bwMode="auto">
                            <a:xfrm>
                              <a:off x="4275" y="3197"/>
                              <a:ext cx="107" cy="97"/>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24" name="Oval 52"/>
                            <p:cNvSpPr>
                              <a:spLocks noChangeArrowheads="1"/>
                            </p:cNvSpPr>
                            <p:nvPr/>
                          </p:nvSpPr>
                          <p:spPr bwMode="auto">
                            <a:xfrm>
                              <a:off x="4643" y="3074"/>
                              <a:ext cx="108" cy="97"/>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25" name="Oval 53"/>
                            <p:cNvSpPr>
                              <a:spLocks noChangeArrowheads="1"/>
                            </p:cNvSpPr>
                            <p:nvPr/>
                          </p:nvSpPr>
                          <p:spPr bwMode="auto">
                            <a:xfrm>
                              <a:off x="4814" y="2731"/>
                              <a:ext cx="107" cy="97"/>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grpSp>
                      <p:sp>
                        <p:nvSpPr>
                          <p:cNvPr id="1769526" name="Oval 54"/>
                          <p:cNvSpPr>
                            <a:spLocks noChangeArrowheads="1"/>
                          </p:cNvSpPr>
                          <p:nvPr/>
                        </p:nvSpPr>
                        <p:spPr bwMode="auto">
                          <a:xfrm>
                            <a:off x="3287" y="1773"/>
                            <a:ext cx="2048" cy="1890"/>
                          </a:xfrm>
                          <a:prstGeom prst="ellipse">
                            <a:avLst/>
                          </a:prstGeom>
                          <a:noFill/>
                          <a:ln w="38100">
                            <a:solidFill>
                              <a:schemeClr val="accent1"/>
                            </a:solidFill>
                            <a:round/>
                            <a:headEnd/>
                            <a:tailEnd/>
                          </a:ln>
                          <a:effectLst/>
                        </p:spPr>
                        <p:txBody>
                          <a:bodyPr wrap="none" lIns="91386" tIns="45685" rIns="91386" bIns="45685">
                            <a:spAutoFit/>
                          </a:bodyPr>
                          <a:lstStyle/>
                          <a:p>
                            <a:endParaRPr lang="en-GB"/>
                          </a:p>
                        </p:txBody>
                      </p:sp>
                    </p:grpSp>
                    <p:sp>
                      <p:nvSpPr>
                        <p:cNvPr id="1769527" name="Oval 55"/>
                        <p:cNvSpPr>
                          <a:spLocks noChangeArrowheads="1"/>
                        </p:cNvSpPr>
                        <p:nvPr/>
                      </p:nvSpPr>
                      <p:spPr bwMode="auto">
                        <a:xfrm>
                          <a:off x="3739" y="3196"/>
                          <a:ext cx="112" cy="99"/>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28" name="Oval 56"/>
                        <p:cNvSpPr>
                          <a:spLocks noChangeArrowheads="1"/>
                        </p:cNvSpPr>
                        <p:nvPr/>
                      </p:nvSpPr>
                      <p:spPr bwMode="auto">
                        <a:xfrm>
                          <a:off x="3808" y="2120"/>
                          <a:ext cx="112" cy="99"/>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29" name="Oval 57"/>
                        <p:cNvSpPr>
                          <a:spLocks noChangeArrowheads="1"/>
                        </p:cNvSpPr>
                        <p:nvPr/>
                      </p:nvSpPr>
                      <p:spPr bwMode="auto">
                        <a:xfrm>
                          <a:off x="3516" y="2755"/>
                          <a:ext cx="112" cy="99"/>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30" name="Oval 58"/>
                        <p:cNvSpPr>
                          <a:spLocks noChangeArrowheads="1"/>
                        </p:cNvSpPr>
                        <p:nvPr/>
                      </p:nvSpPr>
                      <p:spPr bwMode="auto">
                        <a:xfrm>
                          <a:off x="4268" y="3393"/>
                          <a:ext cx="112" cy="99"/>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grpSp>
                  <p:sp>
                    <p:nvSpPr>
                      <p:cNvPr id="1769531" name="Oval 59"/>
                      <p:cNvSpPr>
                        <a:spLocks noChangeArrowheads="1"/>
                      </p:cNvSpPr>
                      <p:nvPr/>
                    </p:nvSpPr>
                    <p:spPr bwMode="auto">
                      <a:xfrm>
                        <a:off x="5004" y="2880"/>
                        <a:ext cx="108" cy="108"/>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32" name="Oval 60"/>
                      <p:cNvSpPr>
                        <a:spLocks noChangeArrowheads="1"/>
                      </p:cNvSpPr>
                      <p:nvPr/>
                    </p:nvSpPr>
                    <p:spPr bwMode="auto">
                      <a:xfrm>
                        <a:off x="4826" y="2189"/>
                        <a:ext cx="112" cy="98"/>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33" name="Oval 61"/>
                      <p:cNvSpPr>
                        <a:spLocks noChangeArrowheads="1"/>
                      </p:cNvSpPr>
                      <p:nvPr/>
                    </p:nvSpPr>
                    <p:spPr bwMode="auto">
                      <a:xfrm>
                        <a:off x="4722" y="3265"/>
                        <a:ext cx="112" cy="99"/>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sp>
                    <p:nvSpPr>
                      <p:cNvPr id="1769534" name="Oval 62"/>
                      <p:cNvSpPr>
                        <a:spLocks noChangeArrowheads="1"/>
                      </p:cNvSpPr>
                      <p:nvPr/>
                    </p:nvSpPr>
                    <p:spPr bwMode="auto">
                      <a:xfrm>
                        <a:off x="5036" y="2647"/>
                        <a:ext cx="112" cy="99"/>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grpSp>
                <p:sp>
                  <p:nvSpPr>
                    <p:cNvPr id="1769535" name="Oval 63"/>
                    <p:cNvSpPr>
                      <a:spLocks noChangeArrowheads="1"/>
                    </p:cNvSpPr>
                    <p:nvPr/>
                  </p:nvSpPr>
                  <p:spPr bwMode="auto">
                    <a:xfrm>
                      <a:off x="4663" y="2056"/>
                      <a:ext cx="112" cy="99"/>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grpSp>
              <p:sp>
                <p:nvSpPr>
                  <p:cNvPr id="1769536" name="Oval 64"/>
                  <p:cNvSpPr>
                    <a:spLocks noChangeArrowheads="1"/>
                  </p:cNvSpPr>
                  <p:nvPr/>
                </p:nvSpPr>
                <p:spPr bwMode="auto">
                  <a:xfrm>
                    <a:off x="3487" y="2572"/>
                    <a:ext cx="112" cy="99"/>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grpSp>
            <p:sp>
              <p:nvSpPr>
                <p:cNvPr id="1769537" name="Oval 65"/>
                <p:cNvSpPr>
                  <a:spLocks noChangeArrowheads="1"/>
                </p:cNvSpPr>
                <p:nvPr/>
              </p:nvSpPr>
              <p:spPr bwMode="auto">
                <a:xfrm>
                  <a:off x="2857" y="2760"/>
                  <a:ext cx="64" cy="57"/>
                </a:xfrm>
                <a:prstGeom prst="ellipse">
                  <a:avLst/>
                </a:prstGeom>
                <a:solidFill>
                  <a:srgbClr val="0000FF"/>
                </a:solidFill>
                <a:ln w="9525">
                  <a:noFill/>
                  <a:round/>
                  <a:headEnd/>
                  <a:tailEnd/>
                </a:ln>
                <a:effectLst/>
              </p:spPr>
              <p:txBody>
                <a:bodyPr wrap="none" lIns="91386" tIns="45685" rIns="91386" bIns="45685">
                  <a:spAutoFit/>
                </a:bodyPr>
                <a:lstStyle/>
                <a:p>
                  <a:endParaRPr lang="en-GB"/>
                </a:p>
              </p:txBody>
            </p:sp>
          </p:grpSp>
          <p:sp>
            <p:nvSpPr>
              <p:cNvPr id="1769545" name="Text Box 73"/>
              <p:cNvSpPr txBox="1">
                <a:spLocks noChangeArrowheads="1"/>
              </p:cNvSpPr>
              <p:nvPr/>
            </p:nvSpPr>
            <p:spPr bwMode="auto">
              <a:xfrm>
                <a:off x="3336" y="2128"/>
                <a:ext cx="234" cy="332"/>
              </a:xfrm>
              <a:prstGeom prst="rect">
                <a:avLst/>
              </a:prstGeom>
              <a:noFill/>
              <a:ln w="9525">
                <a:noFill/>
                <a:miter lim="800000"/>
                <a:headEnd/>
                <a:tailEnd/>
              </a:ln>
              <a:effectLst/>
            </p:spPr>
            <p:txBody>
              <a:bodyPr wrap="none" lIns="129953" tIns="64976" rIns="129953" bIns="64976">
                <a:spAutoFit/>
              </a:bodyPr>
              <a:lstStyle/>
              <a:p>
                <a:pPr defTabSz="1304925"/>
                <a:r>
                  <a:rPr lang="en-GB" altLang="en-GB" sz="2600">
                    <a:solidFill>
                      <a:schemeClr val="bg1"/>
                    </a:solidFill>
                  </a:rPr>
                  <a:t>-</a:t>
                </a:r>
              </a:p>
            </p:txBody>
          </p:sp>
        </p:grpSp>
      </p:grpSp>
      <p:sp>
        <p:nvSpPr>
          <p:cNvPr id="1769554" name="Oval 82"/>
          <p:cNvSpPr>
            <a:spLocks noChangeArrowheads="1"/>
          </p:cNvSpPr>
          <p:nvPr/>
        </p:nvSpPr>
        <p:spPr bwMode="auto">
          <a:xfrm>
            <a:off x="5257800" y="2714625"/>
            <a:ext cx="163513" cy="180975"/>
          </a:xfrm>
          <a:prstGeom prst="ellipse">
            <a:avLst/>
          </a:prstGeom>
          <a:solidFill>
            <a:schemeClr val="bg1"/>
          </a:solidFill>
          <a:ln w="9525">
            <a:noFill/>
            <a:round/>
            <a:headEnd/>
            <a:tailEnd/>
          </a:ln>
          <a:effectLst/>
        </p:spPr>
        <p:txBody>
          <a:bodyPr wrap="none" anchor="ctr"/>
          <a:lstStyle/>
          <a:p>
            <a:endParaRPr lang="en-GB"/>
          </a:p>
        </p:txBody>
      </p:sp>
      <p:sp>
        <p:nvSpPr>
          <p:cNvPr id="1769558" name="AutoShape 86"/>
          <p:cNvSpPr>
            <a:spLocks noChangeArrowheads="1"/>
          </p:cNvSpPr>
          <p:nvPr/>
        </p:nvSpPr>
        <p:spPr bwMode="auto">
          <a:xfrm>
            <a:off x="1547664" y="4365104"/>
            <a:ext cx="1389063" cy="6921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0000"/>
          </a:solidFill>
          <a:ln w="9525">
            <a:solidFill>
              <a:schemeClr val="tx1"/>
            </a:solidFill>
            <a:miter lim="800000"/>
            <a:headEnd/>
            <a:tailEnd/>
          </a:ln>
          <a:effectLst/>
        </p:spPr>
        <p:txBody>
          <a:bodyPr wrap="none" anchor="ctr"/>
          <a:lstStyle/>
          <a:p>
            <a:endParaRPr lang="en-GB"/>
          </a:p>
        </p:txBody>
      </p:sp>
      <p:grpSp>
        <p:nvGrpSpPr>
          <p:cNvPr id="15" name="Group 97"/>
          <p:cNvGrpSpPr>
            <a:grpSpLocks/>
          </p:cNvGrpSpPr>
          <p:nvPr/>
        </p:nvGrpSpPr>
        <p:grpSpPr bwMode="auto">
          <a:xfrm>
            <a:off x="4718050" y="1447800"/>
            <a:ext cx="3082925" cy="439738"/>
            <a:chOff x="2972" y="912"/>
            <a:chExt cx="1942" cy="277"/>
          </a:xfrm>
        </p:grpSpPr>
        <p:sp>
          <p:nvSpPr>
            <p:cNvPr id="1769487" name="Text Box 15"/>
            <p:cNvSpPr txBox="1">
              <a:spLocks noChangeArrowheads="1"/>
            </p:cNvSpPr>
            <p:nvPr/>
          </p:nvSpPr>
          <p:spPr bwMode="auto">
            <a:xfrm>
              <a:off x="3788" y="912"/>
              <a:ext cx="1126" cy="277"/>
            </a:xfrm>
            <a:prstGeom prst="rect">
              <a:avLst/>
            </a:prstGeom>
            <a:noFill/>
            <a:ln w="9525">
              <a:noFill/>
              <a:miter lim="800000"/>
              <a:headEnd/>
              <a:tailEnd/>
            </a:ln>
            <a:effectLst/>
          </p:spPr>
          <p:txBody>
            <a:bodyPr wrap="none" lIns="129710" tIns="65077" rIns="129710" bIns="65077">
              <a:spAutoFit/>
            </a:bodyPr>
            <a:lstStyle/>
            <a:p>
              <a:pPr defTabSz="1304925"/>
              <a:r>
                <a:rPr lang="en-GB" altLang="en-GB" b="1" dirty="0">
                  <a:solidFill>
                    <a:srgbClr val="FFCC00"/>
                  </a:solidFill>
                </a:rPr>
                <a:t>Strong bond</a:t>
              </a:r>
            </a:p>
          </p:txBody>
        </p:sp>
        <p:sp>
          <p:nvSpPr>
            <p:cNvPr id="1769564" name="AutoShape 92"/>
            <p:cNvSpPr>
              <a:spLocks noChangeArrowheads="1"/>
            </p:cNvSpPr>
            <p:nvPr/>
          </p:nvSpPr>
          <p:spPr bwMode="auto">
            <a:xfrm rot="-2184322">
              <a:off x="2972" y="912"/>
              <a:ext cx="561" cy="140"/>
            </a:xfrm>
            <a:prstGeom prst="leftRightArrow">
              <a:avLst>
                <a:gd name="adj1" fmla="val 37500"/>
                <a:gd name="adj2" fmla="val 113295"/>
              </a:avLst>
            </a:prstGeom>
            <a:solidFill>
              <a:srgbClr val="FFCC00"/>
            </a:solidFill>
            <a:ln w="9525">
              <a:solidFill>
                <a:schemeClr val="tx1"/>
              </a:solidFill>
              <a:miter lim="800000"/>
              <a:headEnd/>
              <a:tailEnd/>
            </a:ln>
            <a:effectLst/>
          </p:spPr>
          <p:txBody>
            <a:bodyPr wrap="none" anchor="ctr"/>
            <a:lstStyle/>
            <a:p>
              <a:endParaRPr lang="en-GB"/>
            </a:p>
          </p:txBody>
        </p:sp>
      </p:grpSp>
      <p:grpSp>
        <p:nvGrpSpPr>
          <p:cNvPr id="16" name="Group 98"/>
          <p:cNvGrpSpPr>
            <a:grpSpLocks/>
          </p:cNvGrpSpPr>
          <p:nvPr/>
        </p:nvGrpSpPr>
        <p:grpSpPr bwMode="auto">
          <a:xfrm>
            <a:off x="4940301" y="3657601"/>
            <a:ext cx="2998788" cy="1735138"/>
            <a:chOff x="3112" y="2304"/>
            <a:chExt cx="1889" cy="1093"/>
          </a:xfrm>
        </p:grpSpPr>
        <p:sp>
          <p:nvSpPr>
            <p:cNvPr id="1769540" name="Text Box 68"/>
            <p:cNvSpPr txBox="1">
              <a:spLocks noChangeArrowheads="1"/>
            </p:cNvSpPr>
            <p:nvPr/>
          </p:nvSpPr>
          <p:spPr bwMode="auto">
            <a:xfrm>
              <a:off x="3976" y="3120"/>
              <a:ext cx="1025" cy="277"/>
            </a:xfrm>
            <a:prstGeom prst="rect">
              <a:avLst/>
            </a:prstGeom>
            <a:noFill/>
            <a:ln w="9525">
              <a:noFill/>
              <a:miter lim="800000"/>
              <a:headEnd/>
              <a:tailEnd/>
            </a:ln>
            <a:effectLst/>
          </p:spPr>
          <p:txBody>
            <a:bodyPr wrap="none" lIns="129923" tIns="64950" rIns="129923" bIns="64950">
              <a:spAutoFit/>
            </a:bodyPr>
            <a:lstStyle/>
            <a:p>
              <a:pPr defTabSz="1304925"/>
              <a:r>
                <a:rPr lang="en-GB" altLang="en-GB" b="1" dirty="0">
                  <a:solidFill>
                    <a:srgbClr val="FFCC00"/>
                  </a:solidFill>
                </a:rPr>
                <a:t>Weak bond</a:t>
              </a:r>
            </a:p>
          </p:txBody>
        </p:sp>
        <p:sp>
          <p:nvSpPr>
            <p:cNvPr id="1769565" name="AutoShape 93"/>
            <p:cNvSpPr>
              <a:spLocks noChangeArrowheads="1"/>
            </p:cNvSpPr>
            <p:nvPr/>
          </p:nvSpPr>
          <p:spPr bwMode="auto">
            <a:xfrm rot="-3269186">
              <a:off x="2800" y="2616"/>
              <a:ext cx="768" cy="144"/>
            </a:xfrm>
            <a:prstGeom prst="leftRightArrow">
              <a:avLst>
                <a:gd name="adj1" fmla="val 37500"/>
                <a:gd name="adj2" fmla="val 150790"/>
              </a:avLst>
            </a:prstGeom>
            <a:solidFill>
              <a:srgbClr val="FFCC00"/>
            </a:solidFill>
            <a:ln w="9525">
              <a:solidFill>
                <a:schemeClr val="tx1"/>
              </a:solidFill>
              <a:miter lim="800000"/>
              <a:headEnd/>
              <a:tailEnd/>
            </a:ln>
            <a:effectLst/>
          </p:spPr>
          <p:txBody>
            <a:bodyPr wrap="none" anchor="ctr"/>
            <a:lstStyle/>
            <a:p>
              <a:endParaRPr lang="en-GB"/>
            </a:p>
          </p:txBody>
        </p:sp>
      </p:grpSp>
      <p:grpSp>
        <p:nvGrpSpPr>
          <p:cNvPr id="17" name="Group 102"/>
          <p:cNvGrpSpPr>
            <a:grpSpLocks/>
          </p:cNvGrpSpPr>
          <p:nvPr/>
        </p:nvGrpSpPr>
        <p:grpSpPr bwMode="auto">
          <a:xfrm>
            <a:off x="5403850" y="3228975"/>
            <a:ext cx="3284538" cy="565150"/>
            <a:chOff x="3404" y="2034"/>
            <a:chExt cx="2069" cy="356"/>
          </a:xfrm>
        </p:grpSpPr>
        <p:grpSp>
          <p:nvGrpSpPr>
            <p:cNvPr id="18" name="Group 99"/>
            <p:cNvGrpSpPr>
              <a:grpSpLocks/>
            </p:cNvGrpSpPr>
            <p:nvPr/>
          </p:nvGrpSpPr>
          <p:grpSpPr bwMode="auto">
            <a:xfrm>
              <a:off x="3404" y="2256"/>
              <a:ext cx="2069" cy="134"/>
              <a:chOff x="3404" y="2256"/>
              <a:chExt cx="2069" cy="134"/>
            </a:xfrm>
          </p:grpSpPr>
          <p:grpSp>
            <p:nvGrpSpPr>
              <p:cNvPr id="19" name="Group 84"/>
              <p:cNvGrpSpPr>
                <a:grpSpLocks/>
              </p:cNvGrpSpPr>
              <p:nvPr/>
            </p:nvGrpSpPr>
            <p:grpSpPr bwMode="auto">
              <a:xfrm>
                <a:off x="3640" y="2256"/>
                <a:ext cx="1833" cy="108"/>
                <a:chOff x="3090" y="2283"/>
                <a:chExt cx="1833" cy="108"/>
              </a:xfrm>
            </p:grpSpPr>
            <p:sp>
              <p:nvSpPr>
                <p:cNvPr id="1769546" name="Oval 74"/>
                <p:cNvSpPr>
                  <a:spLocks noChangeArrowheads="1"/>
                </p:cNvSpPr>
                <p:nvPr/>
              </p:nvSpPr>
              <p:spPr bwMode="auto">
                <a:xfrm>
                  <a:off x="3090" y="2283"/>
                  <a:ext cx="95" cy="90"/>
                </a:xfrm>
                <a:prstGeom prst="ellipse">
                  <a:avLst/>
                </a:prstGeom>
                <a:solidFill>
                  <a:srgbClr val="0000FF"/>
                </a:solidFill>
                <a:ln w="9525">
                  <a:noFill/>
                  <a:round/>
                  <a:headEnd/>
                  <a:tailEnd/>
                </a:ln>
                <a:effectLst/>
              </p:spPr>
              <p:txBody>
                <a:bodyPr wrap="none" anchor="ctr"/>
                <a:lstStyle/>
                <a:p>
                  <a:endParaRPr lang="en-GB"/>
                </a:p>
              </p:txBody>
            </p:sp>
            <p:sp>
              <p:nvSpPr>
                <p:cNvPr id="1769547" name="Oval 75"/>
                <p:cNvSpPr>
                  <a:spLocks noChangeArrowheads="1"/>
                </p:cNvSpPr>
                <p:nvPr/>
              </p:nvSpPr>
              <p:spPr bwMode="auto">
                <a:xfrm>
                  <a:off x="3312" y="2303"/>
                  <a:ext cx="103" cy="88"/>
                </a:xfrm>
                <a:prstGeom prst="ellipse">
                  <a:avLst/>
                </a:prstGeom>
                <a:solidFill>
                  <a:srgbClr val="0000FF"/>
                </a:solidFill>
                <a:ln w="9525">
                  <a:noFill/>
                  <a:round/>
                  <a:headEnd/>
                  <a:tailEnd/>
                </a:ln>
                <a:effectLst/>
              </p:spPr>
              <p:txBody>
                <a:bodyPr wrap="none" anchor="ctr"/>
                <a:lstStyle/>
                <a:p>
                  <a:endParaRPr lang="en-GB"/>
                </a:p>
              </p:txBody>
            </p:sp>
            <p:sp>
              <p:nvSpPr>
                <p:cNvPr id="1769548" name="Oval 76"/>
                <p:cNvSpPr>
                  <a:spLocks noChangeArrowheads="1"/>
                </p:cNvSpPr>
                <p:nvPr/>
              </p:nvSpPr>
              <p:spPr bwMode="auto">
                <a:xfrm>
                  <a:off x="3581" y="2283"/>
                  <a:ext cx="104" cy="90"/>
                </a:xfrm>
                <a:prstGeom prst="ellipse">
                  <a:avLst/>
                </a:prstGeom>
                <a:solidFill>
                  <a:srgbClr val="0000FF"/>
                </a:solidFill>
                <a:ln w="9525">
                  <a:noFill/>
                  <a:round/>
                  <a:headEnd/>
                  <a:tailEnd/>
                </a:ln>
                <a:effectLst/>
              </p:spPr>
              <p:txBody>
                <a:bodyPr wrap="none" anchor="ctr"/>
                <a:lstStyle/>
                <a:p>
                  <a:endParaRPr lang="en-GB"/>
                </a:p>
              </p:txBody>
            </p:sp>
            <p:sp>
              <p:nvSpPr>
                <p:cNvPr id="1769549" name="Oval 77"/>
                <p:cNvSpPr>
                  <a:spLocks noChangeArrowheads="1"/>
                </p:cNvSpPr>
                <p:nvPr/>
              </p:nvSpPr>
              <p:spPr bwMode="auto">
                <a:xfrm>
                  <a:off x="3828" y="2303"/>
                  <a:ext cx="103" cy="88"/>
                </a:xfrm>
                <a:prstGeom prst="ellipse">
                  <a:avLst/>
                </a:prstGeom>
                <a:solidFill>
                  <a:srgbClr val="0000FF"/>
                </a:solidFill>
                <a:ln w="9525">
                  <a:noFill/>
                  <a:round/>
                  <a:headEnd/>
                  <a:tailEnd/>
                </a:ln>
                <a:effectLst/>
              </p:spPr>
              <p:txBody>
                <a:bodyPr wrap="none" anchor="ctr"/>
                <a:lstStyle/>
                <a:p>
                  <a:endParaRPr lang="en-GB"/>
                </a:p>
              </p:txBody>
            </p:sp>
            <p:sp>
              <p:nvSpPr>
                <p:cNvPr id="1769550" name="Oval 78"/>
                <p:cNvSpPr>
                  <a:spLocks noChangeArrowheads="1"/>
                </p:cNvSpPr>
                <p:nvPr/>
              </p:nvSpPr>
              <p:spPr bwMode="auto">
                <a:xfrm>
                  <a:off x="4058" y="2303"/>
                  <a:ext cx="104" cy="88"/>
                </a:xfrm>
                <a:prstGeom prst="ellipse">
                  <a:avLst/>
                </a:prstGeom>
                <a:solidFill>
                  <a:srgbClr val="0000FF"/>
                </a:solidFill>
                <a:ln w="9525">
                  <a:noFill/>
                  <a:round/>
                  <a:headEnd/>
                  <a:tailEnd/>
                </a:ln>
                <a:effectLst/>
              </p:spPr>
              <p:txBody>
                <a:bodyPr wrap="none" anchor="ctr"/>
                <a:lstStyle/>
                <a:p>
                  <a:endParaRPr lang="en-GB"/>
                </a:p>
              </p:txBody>
            </p:sp>
            <p:sp>
              <p:nvSpPr>
                <p:cNvPr id="1769551" name="Oval 79"/>
                <p:cNvSpPr>
                  <a:spLocks noChangeArrowheads="1"/>
                </p:cNvSpPr>
                <p:nvPr/>
              </p:nvSpPr>
              <p:spPr bwMode="auto">
                <a:xfrm>
                  <a:off x="4344" y="2303"/>
                  <a:ext cx="102" cy="88"/>
                </a:xfrm>
                <a:prstGeom prst="ellipse">
                  <a:avLst/>
                </a:prstGeom>
                <a:solidFill>
                  <a:srgbClr val="0000FF"/>
                </a:solidFill>
                <a:ln w="9525">
                  <a:noFill/>
                  <a:round/>
                  <a:headEnd/>
                  <a:tailEnd/>
                </a:ln>
                <a:effectLst/>
              </p:spPr>
              <p:txBody>
                <a:bodyPr wrap="none" anchor="ctr"/>
                <a:lstStyle/>
                <a:p>
                  <a:endParaRPr lang="en-GB"/>
                </a:p>
              </p:txBody>
            </p:sp>
            <p:sp>
              <p:nvSpPr>
                <p:cNvPr id="1769552" name="Oval 80"/>
                <p:cNvSpPr>
                  <a:spLocks noChangeArrowheads="1"/>
                </p:cNvSpPr>
                <p:nvPr/>
              </p:nvSpPr>
              <p:spPr bwMode="auto">
                <a:xfrm>
                  <a:off x="4589" y="2283"/>
                  <a:ext cx="104" cy="90"/>
                </a:xfrm>
                <a:prstGeom prst="ellipse">
                  <a:avLst/>
                </a:prstGeom>
                <a:solidFill>
                  <a:srgbClr val="0000FF"/>
                </a:solidFill>
                <a:ln w="9525">
                  <a:noFill/>
                  <a:round/>
                  <a:headEnd/>
                  <a:tailEnd/>
                </a:ln>
                <a:effectLst/>
              </p:spPr>
              <p:txBody>
                <a:bodyPr wrap="none" anchor="ctr"/>
                <a:lstStyle/>
                <a:p>
                  <a:endParaRPr lang="en-GB"/>
                </a:p>
              </p:txBody>
            </p:sp>
            <p:sp>
              <p:nvSpPr>
                <p:cNvPr id="1769553" name="Oval 81"/>
                <p:cNvSpPr>
                  <a:spLocks noChangeArrowheads="1"/>
                </p:cNvSpPr>
                <p:nvPr/>
              </p:nvSpPr>
              <p:spPr bwMode="auto">
                <a:xfrm>
                  <a:off x="4820" y="2303"/>
                  <a:ext cx="103" cy="88"/>
                </a:xfrm>
                <a:prstGeom prst="ellipse">
                  <a:avLst/>
                </a:prstGeom>
                <a:solidFill>
                  <a:srgbClr val="0000FF"/>
                </a:solidFill>
                <a:ln w="9525">
                  <a:noFill/>
                  <a:round/>
                  <a:headEnd/>
                  <a:tailEnd/>
                </a:ln>
                <a:effectLst/>
              </p:spPr>
              <p:txBody>
                <a:bodyPr wrap="none" anchor="ctr"/>
                <a:lstStyle/>
                <a:p>
                  <a:endParaRPr lang="en-GB"/>
                </a:p>
              </p:txBody>
            </p:sp>
          </p:grpSp>
          <p:sp>
            <p:nvSpPr>
              <p:cNvPr id="1769560" name="Oval 88"/>
              <p:cNvSpPr>
                <a:spLocks noChangeArrowheads="1"/>
              </p:cNvSpPr>
              <p:nvPr/>
            </p:nvSpPr>
            <p:spPr bwMode="auto">
              <a:xfrm>
                <a:off x="3404" y="2256"/>
                <a:ext cx="100" cy="134"/>
              </a:xfrm>
              <a:prstGeom prst="ellipse">
                <a:avLst/>
              </a:prstGeom>
              <a:solidFill>
                <a:schemeClr val="bg1"/>
              </a:solidFill>
              <a:ln w="9525">
                <a:noFill/>
                <a:round/>
                <a:headEnd/>
                <a:tailEnd/>
              </a:ln>
              <a:effectLst/>
            </p:spPr>
            <p:txBody>
              <a:bodyPr wrap="none" anchor="ctr"/>
              <a:lstStyle/>
              <a:p>
                <a:endParaRPr lang="en-GB"/>
              </a:p>
            </p:txBody>
          </p:sp>
        </p:grpSp>
        <p:sp>
          <p:nvSpPr>
            <p:cNvPr id="1769573" name="AutoShape 101"/>
            <p:cNvSpPr>
              <a:spLocks noChangeArrowheads="1"/>
            </p:cNvSpPr>
            <p:nvPr/>
          </p:nvSpPr>
          <p:spPr bwMode="auto">
            <a:xfrm>
              <a:off x="3836" y="2034"/>
              <a:ext cx="1544" cy="172"/>
            </a:xfrm>
            <a:prstGeom prst="rightArrow">
              <a:avLst>
                <a:gd name="adj1" fmla="val 50000"/>
                <a:gd name="adj2" fmla="val 224419"/>
              </a:avLst>
            </a:prstGeom>
            <a:solidFill>
              <a:srgbClr val="FFCC00"/>
            </a:solidFill>
            <a:ln w="9525">
              <a:noFill/>
              <a:miter lim="800000"/>
              <a:headEnd/>
              <a:tailEnd/>
            </a:ln>
            <a:effectLst/>
          </p:spPr>
          <p:txBody>
            <a:bodyPr wrap="none" anchor="ctr"/>
            <a:lstStyle/>
            <a:p>
              <a:endParaRPr lang="en-GB"/>
            </a:p>
          </p:txBody>
        </p:sp>
      </p:gr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769490"/>
                                        </p:tgtEl>
                                        <p:attrNameLst>
                                          <p:attrName>style.visibility</p:attrName>
                                        </p:attrNameLst>
                                      </p:cBhvr>
                                      <p:to>
                                        <p:strVal val="visible"/>
                                      </p:to>
                                    </p:set>
                                    <p:animEffect transition="in" filter="wipe(left)">
                                      <p:cBhvr>
                                        <p:cTn id="16" dur="500"/>
                                        <p:tgtEl>
                                          <p:spTgt spid="1769490"/>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769489"/>
                                        </p:tgtEl>
                                        <p:attrNameLst>
                                          <p:attrName>style.visibility</p:attrName>
                                        </p:attrNameLst>
                                      </p:cBhvr>
                                      <p:to>
                                        <p:strVal val="visible"/>
                                      </p:to>
                                    </p:set>
                                    <p:animEffect transition="in" filter="wipe(left)">
                                      <p:cBhvr>
                                        <p:cTn id="20" dur="500"/>
                                        <p:tgtEl>
                                          <p:spTgt spid="1769489"/>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37"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outVertical)">
                                      <p:cBhvr>
                                        <p:cTn id="25" dur="500"/>
                                        <p:tgtEl>
                                          <p:spTgt spid="5"/>
                                        </p:tgtEl>
                                      </p:cBhvr>
                                    </p:animEffect>
                                  </p:childTnLst>
                                </p:cTn>
                              </p:par>
                            </p:childTnLst>
                          </p:cTn>
                        </p:par>
                        <p:par>
                          <p:cTn id="26" fill="hold">
                            <p:stCondLst>
                              <p:cond delay="500"/>
                            </p:stCondLst>
                            <p:childTnLst>
                              <p:par>
                                <p:cTn id="27" presetID="22" presetClass="entr" presetSubtype="8"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769543"/>
                                        </p:tgtEl>
                                        <p:attrNameLst>
                                          <p:attrName>style.visibility</p:attrName>
                                        </p:attrNameLst>
                                      </p:cBhvr>
                                      <p:to>
                                        <p:strVal val="visible"/>
                                      </p:to>
                                    </p:set>
                                    <p:animEffect transition="in" filter="wipe(left)">
                                      <p:cBhvr>
                                        <p:cTn id="34" dur="500"/>
                                        <p:tgtEl>
                                          <p:spTgt spid="1769543"/>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1769558"/>
                                        </p:tgtEl>
                                        <p:attrNameLst>
                                          <p:attrName>style.visibility</p:attrName>
                                        </p:attrNameLst>
                                      </p:cBhvr>
                                      <p:to>
                                        <p:strVal val="visible"/>
                                      </p:to>
                                    </p:set>
                                    <p:animEffect transition="in" filter="wipe(left)">
                                      <p:cBhvr>
                                        <p:cTn id="38" dur="500"/>
                                        <p:tgtEl>
                                          <p:spTgt spid="1769558"/>
                                        </p:tgtEl>
                                      </p:cBhvr>
                                    </p:animEffect>
                                  </p:childTnLst>
                                </p:cTn>
                              </p:par>
                            </p:childTnLst>
                          </p:cTn>
                        </p:par>
                        <p:par>
                          <p:cTn id="39" fill="hold">
                            <p:stCondLst>
                              <p:cond delay="1000"/>
                            </p:stCondLst>
                            <p:childTnLst>
                              <p:par>
                                <p:cTn id="40" presetID="22" presetClass="entr" presetSubtype="8"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9489" grpId="0" animBg="1"/>
      <p:bldP spid="1769490" grpId="0" autoUpdateAnimBg="0"/>
      <p:bldP spid="1769543" grpId="0" autoUpdateAnimBg="0"/>
      <p:bldP spid="176955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main electrical principles of a circuit</a:t>
            </a:r>
            <a:endParaRPr lang="en-US" dirty="0"/>
          </a:p>
        </p:txBody>
      </p:sp>
      <p:sp>
        <p:nvSpPr>
          <p:cNvPr id="4" name="Rectangle 3"/>
          <p:cNvSpPr>
            <a:spLocks noGrp="1" noChangeArrowheads="1"/>
          </p:cNvSpPr>
          <p:nvPr>
            <p:ph sz="quarter" idx="10"/>
          </p:nvPr>
        </p:nvSpPr>
        <p:spPr/>
        <p:txBody>
          <a:bodyPr/>
          <a:lstStyle/>
          <a:p>
            <a:pPr>
              <a:lnSpc>
                <a:spcPct val="90000"/>
              </a:lnSpc>
              <a:buFontTx/>
              <a:buChar char="•"/>
            </a:pPr>
            <a:endParaRPr lang="en-US" dirty="0">
              <a:solidFill>
                <a:srgbClr val="000099"/>
              </a:solidFill>
              <a:effectLst>
                <a:outerShdw blurRad="38100" dist="38100" dir="2700000" algn="tl">
                  <a:srgbClr val="C0C0C0"/>
                </a:outerShdw>
              </a:effectLst>
            </a:endParaRPr>
          </a:p>
          <a:p>
            <a:pPr marL="285750" indent="-285750">
              <a:lnSpc>
                <a:spcPct val="90000"/>
              </a:lnSpc>
              <a:buClr>
                <a:srgbClr val="0077E3"/>
              </a:buClr>
              <a:buFont typeface="Arial" panose="020B0604020202020204" pitchFamily="34" charset="0"/>
              <a:buChar char="•"/>
            </a:pPr>
            <a:r>
              <a:rPr lang="en-US" dirty="0">
                <a:effectLst>
                  <a:outerShdw blurRad="38100" dist="38100" dir="2700000" algn="tl">
                    <a:srgbClr val="C0C0C0"/>
                  </a:outerShdw>
                </a:effectLst>
              </a:rPr>
              <a:t>Current</a:t>
            </a:r>
            <a:r>
              <a:rPr lang="en-US" dirty="0"/>
              <a:t> = flow of electricity (amps)</a:t>
            </a:r>
          </a:p>
          <a:p>
            <a:pPr marL="285750" indent="-285750">
              <a:lnSpc>
                <a:spcPct val="90000"/>
              </a:lnSpc>
              <a:buClr>
                <a:srgbClr val="0077E3"/>
              </a:buClr>
              <a:buFont typeface="Arial" panose="020B0604020202020204" pitchFamily="34" charset="0"/>
              <a:buChar char="•"/>
            </a:pPr>
            <a:endParaRPr lang="en-US" dirty="0"/>
          </a:p>
          <a:p>
            <a:pPr marL="285750" indent="-285750">
              <a:lnSpc>
                <a:spcPct val="90000"/>
              </a:lnSpc>
              <a:buClr>
                <a:srgbClr val="0077E3"/>
              </a:buClr>
              <a:buFont typeface="Arial" panose="020B0604020202020204" pitchFamily="34" charset="0"/>
              <a:buChar char="•"/>
            </a:pPr>
            <a:r>
              <a:rPr lang="en-US" dirty="0">
                <a:effectLst>
                  <a:outerShdw blurRad="38100" dist="38100" dir="2700000" algn="tl">
                    <a:srgbClr val="C0C0C0"/>
                  </a:outerShdw>
                </a:effectLst>
              </a:rPr>
              <a:t>Voltage</a:t>
            </a:r>
            <a:r>
              <a:rPr lang="en-US" dirty="0"/>
              <a:t> = potential difference (volts)</a:t>
            </a:r>
          </a:p>
          <a:p>
            <a:pPr marL="285750" indent="-285750">
              <a:lnSpc>
                <a:spcPct val="90000"/>
              </a:lnSpc>
              <a:buClr>
                <a:srgbClr val="0077E3"/>
              </a:buClr>
              <a:buFont typeface="Arial" panose="020B0604020202020204" pitchFamily="34" charset="0"/>
              <a:buChar char="•"/>
            </a:pPr>
            <a:endParaRPr lang="en-US" dirty="0"/>
          </a:p>
          <a:p>
            <a:pPr marL="285750" indent="-285750">
              <a:lnSpc>
                <a:spcPct val="90000"/>
              </a:lnSpc>
              <a:buClr>
                <a:srgbClr val="0077E3"/>
              </a:buClr>
              <a:buFont typeface="Arial" panose="020B0604020202020204" pitchFamily="34" charset="0"/>
              <a:buChar char="•"/>
            </a:pPr>
            <a:r>
              <a:rPr lang="en-US" dirty="0">
                <a:effectLst>
                  <a:outerShdw blurRad="38100" dist="38100" dir="2700000" algn="tl">
                    <a:srgbClr val="C0C0C0"/>
                  </a:outerShdw>
                </a:effectLst>
              </a:rPr>
              <a:t>Resistance</a:t>
            </a:r>
            <a:r>
              <a:rPr lang="en-US" dirty="0"/>
              <a:t> = resistance to flow (ohms)</a:t>
            </a:r>
            <a:endParaRPr lang="en-GB" alt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0500" name="Text Box 4"/>
          <p:cNvSpPr txBox="1">
            <a:spLocks noChangeArrowheads="1"/>
          </p:cNvSpPr>
          <p:nvPr/>
        </p:nvSpPr>
        <p:spPr bwMode="auto">
          <a:xfrm>
            <a:off x="882650" y="1498600"/>
            <a:ext cx="7805738" cy="438998"/>
          </a:xfrm>
          <a:prstGeom prst="rect">
            <a:avLst/>
          </a:prstGeom>
          <a:noFill/>
          <a:ln w="9525">
            <a:noFill/>
            <a:miter lim="800000"/>
            <a:headEnd/>
            <a:tailEnd/>
          </a:ln>
          <a:effectLst/>
        </p:spPr>
        <p:txBody>
          <a:bodyPr lIns="129953" tIns="64976" rIns="129953" bIns="64976">
            <a:spAutoFit/>
          </a:bodyPr>
          <a:lstStyle/>
          <a:p>
            <a:pPr defTabSz="1304925"/>
            <a:r>
              <a:rPr lang="en-GB" altLang="en-GB" b="1" dirty="0">
                <a:solidFill>
                  <a:srgbClr val="000099"/>
                </a:solidFill>
              </a:rPr>
              <a:t>Current is measured in </a:t>
            </a:r>
            <a:r>
              <a:rPr lang="en-GB" altLang="en-GB" b="1" i="1" dirty="0">
                <a:solidFill>
                  <a:srgbClr val="000099"/>
                </a:solidFill>
              </a:rPr>
              <a:t>amperes </a:t>
            </a:r>
            <a:r>
              <a:rPr lang="en-US" b="1" dirty="0">
                <a:solidFill>
                  <a:srgbClr val="000099"/>
                </a:solidFill>
              </a:rPr>
              <a:t>(</a:t>
            </a:r>
            <a:r>
              <a:rPr lang="en-GB" altLang="en-GB" b="1" dirty="0">
                <a:solidFill>
                  <a:srgbClr val="000099"/>
                </a:solidFill>
              </a:rPr>
              <a:t>amps) </a:t>
            </a:r>
          </a:p>
        </p:txBody>
      </p:sp>
      <p:sp>
        <p:nvSpPr>
          <p:cNvPr id="1770504" name="Text Box 8"/>
          <p:cNvSpPr txBox="1">
            <a:spLocks noChangeArrowheads="1"/>
          </p:cNvSpPr>
          <p:nvPr/>
        </p:nvSpPr>
        <p:spPr bwMode="auto">
          <a:xfrm>
            <a:off x="342900" y="4446533"/>
            <a:ext cx="8458200" cy="947738"/>
          </a:xfrm>
          <a:prstGeom prst="rect">
            <a:avLst/>
          </a:prstGeom>
          <a:noFill/>
          <a:ln w="9525">
            <a:noFill/>
            <a:miter lim="800000"/>
            <a:headEnd/>
            <a:tailEnd/>
          </a:ln>
          <a:effectLst/>
        </p:spPr>
        <p:txBody>
          <a:bodyPr wrap="none" lIns="129872" tIns="64886" rIns="129872" bIns="64886" anchor="ctr"/>
          <a:lstStyle/>
          <a:p>
            <a:pPr defTabSz="1304925"/>
            <a:r>
              <a:rPr lang="en-GB" altLang="en-GB" b="1" dirty="0"/>
              <a:t>1 amp </a:t>
            </a:r>
            <a:r>
              <a:rPr lang="en-GB" altLang="en-GB" sz="2000" b="1" dirty="0"/>
              <a:t>of electrical current is </a:t>
            </a:r>
            <a:r>
              <a:rPr lang="en-US" sz="2000" b="1" dirty="0"/>
              <a:t>equal to; </a:t>
            </a:r>
          </a:p>
          <a:p>
            <a:pPr defTabSz="1304925"/>
            <a:r>
              <a:rPr lang="en-GB" altLang="en-GB" sz="1900" b="1" dirty="0"/>
              <a:t>6,250,000,000,000,000,000 electrons</a:t>
            </a:r>
            <a:r>
              <a:rPr lang="en-US" sz="1900" b="1" dirty="0"/>
              <a:t> </a:t>
            </a:r>
            <a:r>
              <a:rPr lang="en-GB" altLang="en-GB" sz="1900" b="1" dirty="0"/>
              <a:t>flowing in a conductor per second!</a:t>
            </a:r>
            <a:r>
              <a:rPr lang="en-GB" altLang="en-GB" sz="2600" b="1" dirty="0"/>
              <a:t> </a:t>
            </a:r>
          </a:p>
        </p:txBody>
      </p:sp>
      <p:sp>
        <p:nvSpPr>
          <p:cNvPr id="1770505" name="Text Box 9"/>
          <p:cNvSpPr txBox="1">
            <a:spLocks noChangeArrowheads="1"/>
          </p:cNvSpPr>
          <p:nvPr/>
        </p:nvSpPr>
        <p:spPr bwMode="auto">
          <a:xfrm>
            <a:off x="6929438" y="2209800"/>
            <a:ext cx="1223962" cy="379413"/>
          </a:xfrm>
          <a:prstGeom prst="rect">
            <a:avLst/>
          </a:prstGeom>
          <a:noFill/>
          <a:ln w="9525">
            <a:noFill/>
            <a:miter lim="800000"/>
            <a:headEnd/>
            <a:tailEnd/>
          </a:ln>
          <a:effectLst/>
        </p:spPr>
        <p:txBody>
          <a:bodyPr wrap="none" lIns="129872" tIns="64886" rIns="129872" bIns="64886" anchor="ctr"/>
          <a:lstStyle/>
          <a:p>
            <a:pPr defTabSz="1304925"/>
            <a:r>
              <a:rPr lang="en-GB" altLang="en-GB" b="1" dirty="0"/>
              <a:t>Conductor</a:t>
            </a:r>
          </a:p>
        </p:txBody>
      </p:sp>
      <p:sp>
        <p:nvSpPr>
          <p:cNvPr id="1770506" name="Line 10"/>
          <p:cNvSpPr>
            <a:spLocks noChangeShapeType="1"/>
          </p:cNvSpPr>
          <p:nvPr/>
        </p:nvSpPr>
        <p:spPr bwMode="auto">
          <a:xfrm flipH="1">
            <a:off x="6648450" y="2527300"/>
            <a:ext cx="295275" cy="274638"/>
          </a:xfrm>
          <a:prstGeom prst="line">
            <a:avLst/>
          </a:prstGeom>
          <a:noFill/>
          <a:ln w="9525">
            <a:solidFill>
              <a:schemeClr val="tx1"/>
            </a:solidFill>
            <a:round/>
            <a:headEnd/>
            <a:tailEnd type="triangle" w="med" len="med"/>
          </a:ln>
          <a:effectLst/>
        </p:spPr>
        <p:txBody>
          <a:bodyPr wrap="none" lIns="91350" tIns="45640" rIns="91350" bIns="45640" anchor="ctr"/>
          <a:lstStyle/>
          <a:p>
            <a:endParaRPr lang="en-GB"/>
          </a:p>
        </p:txBody>
      </p:sp>
      <p:sp>
        <p:nvSpPr>
          <p:cNvPr id="15" name="Title 14"/>
          <p:cNvSpPr>
            <a:spLocks noGrp="1"/>
          </p:cNvSpPr>
          <p:nvPr>
            <p:ph type="title"/>
          </p:nvPr>
        </p:nvSpPr>
        <p:spPr>
          <a:xfrm>
            <a:off x="395536" y="980728"/>
            <a:ext cx="8229600" cy="382588"/>
          </a:xfrm>
        </p:spPr>
        <p:txBody>
          <a:bodyPr/>
          <a:lstStyle/>
          <a:p>
            <a:r>
              <a:rPr lang="en-GB" dirty="0"/>
              <a:t>Current flow</a:t>
            </a:r>
          </a:p>
        </p:txBody>
      </p:sp>
      <p:pic>
        <p:nvPicPr>
          <p:cNvPr id="5" name="Picture 4" descr="A screenshot of a game&#10;&#10;Description automatically generated">
            <a:extLst>
              <a:ext uri="{FF2B5EF4-FFF2-40B4-BE49-F238E27FC236}">
                <a16:creationId xmlns:a16="http://schemas.microsoft.com/office/drawing/2014/main" id="{034BE27F-0408-72EE-51BC-031218F875F2}"/>
              </a:ext>
            </a:extLst>
          </p:cNvPr>
          <p:cNvPicPr>
            <a:picLocks noChangeAspect="1"/>
          </p:cNvPicPr>
          <p:nvPr/>
        </p:nvPicPr>
        <p:blipFill rotWithShape="1">
          <a:blip r:embed="rId2"/>
          <a:srcRect r="22438" b="75994"/>
          <a:stretch/>
        </p:blipFill>
        <p:spPr>
          <a:xfrm>
            <a:off x="940557" y="2906713"/>
            <a:ext cx="7843353" cy="1365535"/>
          </a:xfrm>
          <a:prstGeom prst="rect">
            <a:avLst/>
          </a:prstGeom>
        </p:spPr>
      </p:pic>
    </p:spTree>
  </p:cSld>
  <p:clrMapOvr>
    <a:masterClrMapping/>
  </p:clrMapOvr>
  <p:transition spd="med">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64"/>
          <p:cNvGrpSpPr>
            <a:grpSpLocks/>
          </p:cNvGrpSpPr>
          <p:nvPr/>
        </p:nvGrpSpPr>
        <p:grpSpPr bwMode="auto">
          <a:xfrm>
            <a:off x="3113088" y="2143125"/>
            <a:ext cx="3908425" cy="1633538"/>
            <a:chOff x="1961" y="1350"/>
            <a:chExt cx="2462" cy="1029"/>
          </a:xfrm>
        </p:grpSpPr>
        <p:sp>
          <p:nvSpPr>
            <p:cNvPr id="1930265" name="Oval 1049"/>
            <p:cNvSpPr>
              <a:spLocks noChangeArrowheads="1"/>
            </p:cNvSpPr>
            <p:nvPr/>
          </p:nvSpPr>
          <p:spPr bwMode="auto">
            <a:xfrm>
              <a:off x="3516" y="1350"/>
              <a:ext cx="907" cy="870"/>
            </a:xfrm>
            <a:prstGeom prst="ellipse">
              <a:avLst/>
            </a:prstGeom>
            <a:noFill/>
            <a:ln w="114300">
              <a:solidFill>
                <a:schemeClr val="bg2"/>
              </a:solidFill>
              <a:round/>
              <a:headEnd/>
              <a:tailEnd/>
            </a:ln>
            <a:effectLst/>
          </p:spPr>
          <p:txBody>
            <a:bodyPr wrap="none" anchor="ctr"/>
            <a:lstStyle/>
            <a:p>
              <a:endParaRPr lang="en-GB"/>
            </a:p>
          </p:txBody>
        </p:sp>
        <p:sp>
          <p:nvSpPr>
            <p:cNvPr id="1930266" name="Line 1050"/>
            <p:cNvSpPr>
              <a:spLocks noChangeShapeType="1"/>
            </p:cNvSpPr>
            <p:nvPr/>
          </p:nvSpPr>
          <p:spPr bwMode="auto">
            <a:xfrm>
              <a:off x="1961" y="2198"/>
              <a:ext cx="1" cy="181"/>
            </a:xfrm>
            <a:prstGeom prst="line">
              <a:avLst/>
            </a:prstGeom>
            <a:noFill/>
            <a:ln w="254000">
              <a:solidFill>
                <a:schemeClr val="bg2"/>
              </a:solidFill>
              <a:round/>
              <a:headEnd/>
              <a:tailEnd/>
            </a:ln>
            <a:effectLst/>
          </p:spPr>
          <p:txBody>
            <a:bodyPr wrap="none" anchor="ctr"/>
            <a:lstStyle/>
            <a:p>
              <a:endParaRPr lang="en-GB"/>
            </a:p>
          </p:txBody>
        </p:sp>
        <p:sp>
          <p:nvSpPr>
            <p:cNvPr id="1930267" name="Line 1051"/>
            <p:cNvSpPr>
              <a:spLocks noChangeShapeType="1"/>
            </p:cNvSpPr>
            <p:nvPr/>
          </p:nvSpPr>
          <p:spPr bwMode="auto">
            <a:xfrm>
              <a:off x="3982" y="2197"/>
              <a:ext cx="1" cy="181"/>
            </a:xfrm>
            <a:prstGeom prst="line">
              <a:avLst/>
            </a:prstGeom>
            <a:noFill/>
            <a:ln w="254000">
              <a:solidFill>
                <a:schemeClr val="bg2"/>
              </a:solidFill>
              <a:round/>
              <a:headEnd/>
              <a:tailEnd/>
            </a:ln>
            <a:effectLst/>
          </p:spPr>
          <p:txBody>
            <a:bodyPr wrap="none" anchor="ctr"/>
            <a:lstStyle/>
            <a:p>
              <a:endParaRPr lang="en-GB"/>
            </a:p>
          </p:txBody>
        </p:sp>
      </p:grpSp>
      <p:sp>
        <p:nvSpPr>
          <p:cNvPr id="1930255" name="Rectangle 1039"/>
          <p:cNvSpPr>
            <a:spLocks noGrp="1" noChangeArrowheads="1"/>
          </p:cNvSpPr>
          <p:nvPr>
            <p:ph type="title"/>
          </p:nvPr>
        </p:nvSpPr>
        <p:spPr>
          <a:xfrm>
            <a:off x="467544" y="1107282"/>
            <a:ext cx="7772400" cy="1143000"/>
          </a:xfrm>
        </p:spPr>
        <p:txBody>
          <a:bodyPr/>
          <a:lstStyle/>
          <a:p>
            <a:r>
              <a:rPr lang="en-US" dirty="0"/>
              <a:t>Voltage</a:t>
            </a:r>
            <a:endParaRPr lang="en-GB" altLang="en-GB" dirty="0"/>
          </a:p>
        </p:txBody>
      </p:sp>
      <p:graphicFrame>
        <p:nvGraphicFramePr>
          <p:cNvPr id="1932353" name="Object 1089"/>
          <p:cNvGraphicFramePr>
            <a:graphicFrameLocks noChangeAspect="1"/>
          </p:cNvGraphicFramePr>
          <p:nvPr/>
        </p:nvGraphicFramePr>
        <p:xfrm>
          <a:off x="738188" y="3833813"/>
          <a:ext cx="8005762" cy="990600"/>
        </p:xfrm>
        <a:graphic>
          <a:graphicData uri="http://schemas.openxmlformats.org/presentationml/2006/ole">
            <mc:AlternateContent xmlns:mc="http://schemas.openxmlformats.org/markup-compatibility/2006">
              <mc:Choice xmlns:v="urn:schemas-microsoft-com:vml" Requires="v">
                <p:oleObj name="Image" r:id="rId2" imgW="8005648" imgH="991175" progId="">
                  <p:embed/>
                </p:oleObj>
              </mc:Choice>
              <mc:Fallback>
                <p:oleObj name="Image" r:id="rId2" imgW="8005648" imgH="991175" progId="">
                  <p:embed/>
                  <p:pic>
                    <p:nvPicPr>
                      <p:cNvPr id="1932353" name="Object 108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188" y="3833813"/>
                        <a:ext cx="8005762"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30264" name="Oval 1048"/>
          <p:cNvSpPr>
            <a:spLocks noChangeArrowheads="1"/>
          </p:cNvSpPr>
          <p:nvPr/>
        </p:nvSpPr>
        <p:spPr bwMode="auto">
          <a:xfrm>
            <a:off x="2395538" y="2208213"/>
            <a:ext cx="1439862" cy="1381125"/>
          </a:xfrm>
          <a:prstGeom prst="ellipse">
            <a:avLst/>
          </a:prstGeom>
          <a:noFill/>
          <a:ln w="114300">
            <a:solidFill>
              <a:schemeClr val="bg2"/>
            </a:solidFill>
            <a:round/>
            <a:headEnd/>
            <a:tailEnd/>
          </a:ln>
          <a:effectLst/>
        </p:spPr>
        <p:txBody>
          <a:bodyPr wrap="none" anchor="ctr"/>
          <a:lstStyle/>
          <a:p>
            <a:endParaRPr lang="en-GB"/>
          </a:p>
        </p:txBody>
      </p:sp>
      <p:sp>
        <p:nvSpPr>
          <p:cNvPr id="1930269" name="Text Box 1053"/>
          <p:cNvSpPr txBox="1">
            <a:spLocks noChangeArrowheads="1"/>
          </p:cNvSpPr>
          <p:nvPr/>
        </p:nvSpPr>
        <p:spPr bwMode="auto">
          <a:xfrm>
            <a:off x="3617938" y="4424363"/>
            <a:ext cx="2424062" cy="400110"/>
          </a:xfrm>
          <a:prstGeom prst="rect">
            <a:avLst/>
          </a:prstGeom>
          <a:noFill/>
          <a:ln w="9525">
            <a:noFill/>
            <a:miter lim="800000"/>
            <a:headEnd/>
            <a:tailEnd/>
          </a:ln>
          <a:effectLst/>
        </p:spPr>
        <p:txBody>
          <a:bodyPr wrap="none">
            <a:spAutoFit/>
          </a:bodyPr>
          <a:lstStyle/>
          <a:p>
            <a:pPr algn="ctr" eaLnBrk="0" hangingPunct="0"/>
            <a:r>
              <a:rPr lang="en-GB" altLang="en-GB" b="1" dirty="0">
                <a:solidFill>
                  <a:srgbClr val="FF0000"/>
                </a:solidFill>
              </a:rPr>
              <a:t>ELECTRON FLOW</a:t>
            </a:r>
          </a:p>
        </p:txBody>
      </p:sp>
      <p:grpSp>
        <p:nvGrpSpPr>
          <p:cNvPr id="3" name="Group 1055"/>
          <p:cNvGrpSpPr>
            <a:grpSpLocks/>
          </p:cNvGrpSpPr>
          <p:nvPr/>
        </p:nvGrpSpPr>
        <p:grpSpPr bwMode="auto">
          <a:xfrm>
            <a:off x="3133725" y="2473325"/>
            <a:ext cx="3221038" cy="739775"/>
            <a:chOff x="1966" y="1734"/>
            <a:chExt cx="2029" cy="466"/>
          </a:xfrm>
        </p:grpSpPr>
        <p:sp>
          <p:nvSpPr>
            <p:cNvPr id="1930252" name="Line 1036"/>
            <p:cNvSpPr>
              <a:spLocks noChangeShapeType="1"/>
            </p:cNvSpPr>
            <p:nvPr/>
          </p:nvSpPr>
          <p:spPr bwMode="auto">
            <a:xfrm flipV="1">
              <a:off x="1966" y="1734"/>
              <a:ext cx="0" cy="323"/>
            </a:xfrm>
            <a:prstGeom prst="line">
              <a:avLst/>
            </a:prstGeom>
            <a:noFill/>
            <a:ln w="38100">
              <a:solidFill>
                <a:srgbClr val="FF0000"/>
              </a:solidFill>
              <a:round/>
              <a:headEnd/>
              <a:tailEnd type="triangle" w="med" len="med"/>
            </a:ln>
            <a:effectLst/>
          </p:spPr>
          <p:txBody>
            <a:bodyPr wrap="none"/>
            <a:lstStyle/>
            <a:p>
              <a:endParaRPr lang="en-GB"/>
            </a:p>
          </p:txBody>
        </p:sp>
        <p:sp>
          <p:nvSpPr>
            <p:cNvPr id="1930253" name="Line 1037"/>
            <p:cNvSpPr>
              <a:spLocks noChangeShapeType="1"/>
            </p:cNvSpPr>
            <p:nvPr/>
          </p:nvSpPr>
          <p:spPr bwMode="auto">
            <a:xfrm flipH="1">
              <a:off x="3840" y="1968"/>
              <a:ext cx="155" cy="232"/>
            </a:xfrm>
            <a:prstGeom prst="line">
              <a:avLst/>
            </a:prstGeom>
            <a:noFill/>
            <a:ln w="38100">
              <a:solidFill>
                <a:srgbClr val="FF0000"/>
              </a:solidFill>
              <a:round/>
              <a:headEnd/>
              <a:tailEnd type="triangle" w="med" len="med"/>
            </a:ln>
            <a:effectLst/>
          </p:spPr>
          <p:txBody>
            <a:bodyPr wrap="none"/>
            <a:lstStyle/>
            <a:p>
              <a:endParaRPr lang="en-GB"/>
            </a:p>
          </p:txBody>
        </p:sp>
      </p:grpSp>
      <p:sp>
        <p:nvSpPr>
          <p:cNvPr id="1930273" name="Text Box 1057"/>
          <p:cNvSpPr txBox="1">
            <a:spLocks noChangeArrowheads="1"/>
          </p:cNvSpPr>
          <p:nvPr/>
        </p:nvSpPr>
        <p:spPr bwMode="auto">
          <a:xfrm>
            <a:off x="2754313" y="2998788"/>
            <a:ext cx="749300" cy="396875"/>
          </a:xfrm>
          <a:prstGeom prst="rect">
            <a:avLst/>
          </a:prstGeom>
          <a:noFill/>
          <a:ln w="9525">
            <a:noFill/>
            <a:miter lim="800000"/>
            <a:headEnd/>
            <a:tailEnd/>
          </a:ln>
          <a:effectLst/>
        </p:spPr>
        <p:txBody>
          <a:bodyPr wrap="none">
            <a:spAutoFit/>
          </a:bodyPr>
          <a:lstStyle/>
          <a:p>
            <a:pPr algn="ctr" eaLnBrk="0" hangingPunct="0"/>
            <a:r>
              <a:rPr lang="en-GB" altLang="en-GB" sz="2000" b="1" dirty="0"/>
              <a:t>High</a:t>
            </a:r>
          </a:p>
        </p:txBody>
      </p:sp>
      <p:sp>
        <p:nvSpPr>
          <p:cNvPr id="1930274" name="Text Box 1058"/>
          <p:cNvSpPr txBox="1">
            <a:spLocks noChangeArrowheads="1"/>
          </p:cNvSpPr>
          <p:nvPr/>
        </p:nvSpPr>
        <p:spPr bwMode="auto">
          <a:xfrm>
            <a:off x="5970588" y="2411413"/>
            <a:ext cx="692150" cy="396875"/>
          </a:xfrm>
          <a:prstGeom prst="rect">
            <a:avLst/>
          </a:prstGeom>
          <a:noFill/>
          <a:ln w="9525">
            <a:noFill/>
            <a:miter lim="800000"/>
            <a:headEnd/>
            <a:tailEnd/>
          </a:ln>
          <a:effectLst/>
        </p:spPr>
        <p:txBody>
          <a:bodyPr wrap="none">
            <a:spAutoFit/>
          </a:bodyPr>
          <a:lstStyle/>
          <a:p>
            <a:pPr algn="ctr" eaLnBrk="0" hangingPunct="0"/>
            <a:r>
              <a:rPr lang="en-GB" altLang="en-GB" sz="2000" b="1"/>
              <a:t>Low</a:t>
            </a:r>
          </a:p>
        </p:txBody>
      </p:sp>
      <p:sp>
        <p:nvSpPr>
          <p:cNvPr id="1930256" name="Text Box 1040"/>
          <p:cNvSpPr txBox="1">
            <a:spLocks noChangeArrowheads="1"/>
          </p:cNvSpPr>
          <p:nvPr/>
        </p:nvSpPr>
        <p:spPr bwMode="auto">
          <a:xfrm>
            <a:off x="755576" y="1484784"/>
            <a:ext cx="6818919" cy="438998"/>
          </a:xfrm>
          <a:prstGeom prst="rect">
            <a:avLst/>
          </a:prstGeom>
          <a:noFill/>
          <a:ln w="9525">
            <a:noFill/>
            <a:miter lim="800000"/>
            <a:headEnd/>
            <a:tailEnd/>
          </a:ln>
          <a:effectLst/>
        </p:spPr>
        <p:txBody>
          <a:bodyPr wrap="none" lIns="129953" tIns="64976" rIns="129953" bIns="64976">
            <a:spAutoFit/>
          </a:bodyPr>
          <a:lstStyle/>
          <a:p>
            <a:pPr defTabSz="1304925"/>
            <a:r>
              <a:rPr lang="en-GB" altLang="en-GB" b="1" dirty="0"/>
              <a:t>Voltage is electrical </a:t>
            </a:r>
            <a:r>
              <a:rPr lang="en-GB" altLang="en-GB" b="1" i="1" dirty="0">
                <a:effectLst>
                  <a:outerShdw blurRad="38100" dist="38100" dir="2700000" algn="tl">
                    <a:srgbClr val="C0C0C0"/>
                  </a:outerShdw>
                </a:effectLst>
              </a:rPr>
              <a:t>pressure</a:t>
            </a:r>
            <a:r>
              <a:rPr lang="en-GB" altLang="en-GB" b="1" i="1" dirty="0"/>
              <a:t> </a:t>
            </a:r>
            <a:r>
              <a:rPr lang="en-GB" altLang="en-GB" b="1" dirty="0"/>
              <a:t>and creates current flow</a:t>
            </a:r>
            <a:endParaRPr lang="en-GB" altLang="en-GB" b="1" i="1" dirty="0"/>
          </a:p>
        </p:txBody>
      </p:sp>
      <p:sp>
        <p:nvSpPr>
          <p:cNvPr id="1930257" name="Text Box 1041"/>
          <p:cNvSpPr txBox="1">
            <a:spLocks noChangeArrowheads="1"/>
          </p:cNvSpPr>
          <p:nvPr/>
        </p:nvSpPr>
        <p:spPr bwMode="auto">
          <a:xfrm>
            <a:off x="467544" y="5013176"/>
            <a:ext cx="8437563" cy="746774"/>
          </a:xfrm>
          <a:prstGeom prst="rect">
            <a:avLst/>
          </a:prstGeom>
          <a:noFill/>
          <a:ln w="9525">
            <a:noFill/>
            <a:miter lim="800000"/>
            <a:headEnd/>
            <a:tailEnd/>
          </a:ln>
          <a:effectLst/>
        </p:spPr>
        <p:txBody>
          <a:bodyPr lIns="129953" tIns="64976" rIns="129953" bIns="64976">
            <a:spAutoFit/>
          </a:bodyPr>
          <a:lstStyle/>
          <a:p>
            <a:pPr defTabSz="1304925"/>
            <a:r>
              <a:rPr lang="en-GB" altLang="en-GB" dirty="0"/>
              <a:t>A </a:t>
            </a:r>
            <a:r>
              <a:rPr lang="en-GB" altLang="en-GB" i="1" dirty="0"/>
              <a:t>difference</a:t>
            </a:r>
            <a:r>
              <a:rPr lang="en-GB" altLang="en-GB" dirty="0"/>
              <a:t> in pressure between two points will create</a:t>
            </a:r>
            <a:r>
              <a:rPr lang="en-US" dirty="0"/>
              <a:t> </a:t>
            </a:r>
            <a:r>
              <a:rPr lang="en-GB" altLang="en-GB" dirty="0"/>
              <a:t>flow in the direction of the lower pressure</a:t>
            </a:r>
          </a:p>
        </p:txBody>
      </p:sp>
      <p:sp>
        <p:nvSpPr>
          <p:cNvPr id="1930259" name="AutoShape 1043"/>
          <p:cNvSpPr>
            <a:spLocks noChangeArrowheads="1"/>
          </p:cNvSpPr>
          <p:nvPr/>
        </p:nvSpPr>
        <p:spPr bwMode="auto">
          <a:xfrm>
            <a:off x="2438400" y="4102100"/>
            <a:ext cx="1738313" cy="382588"/>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0000"/>
          </a:solidFill>
          <a:ln w="9525">
            <a:solidFill>
              <a:schemeClr val="tx1"/>
            </a:solidFill>
            <a:miter lim="800000"/>
            <a:headEnd/>
            <a:tailEnd/>
          </a:ln>
          <a:effectLst/>
        </p:spPr>
        <p:txBody>
          <a:bodyPr wrap="none" anchor="ctr"/>
          <a:lstStyle/>
          <a:p>
            <a:endParaRPr lang="en-GB"/>
          </a:p>
        </p:txBody>
      </p:sp>
      <p:sp>
        <p:nvSpPr>
          <p:cNvPr id="1930260" name="AutoShape 1044"/>
          <p:cNvSpPr>
            <a:spLocks noChangeArrowheads="1"/>
          </p:cNvSpPr>
          <p:nvPr/>
        </p:nvSpPr>
        <p:spPr bwMode="auto">
          <a:xfrm>
            <a:off x="5257800" y="4114800"/>
            <a:ext cx="1738313" cy="3810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0000"/>
          </a:solidFill>
          <a:ln w="9525">
            <a:solidFill>
              <a:schemeClr val="tx1"/>
            </a:solidFill>
            <a:miter lim="800000"/>
            <a:headEnd/>
            <a:tailEnd/>
          </a:ln>
          <a:effectLst/>
        </p:spPr>
        <p:txBody>
          <a:bodyPr wrap="none" anchor="ctr"/>
          <a:lstStyle/>
          <a:p>
            <a:endParaRPr lang="en-GB"/>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30256"/>
                                        </p:tgtEl>
                                        <p:attrNameLst>
                                          <p:attrName>style.visibility</p:attrName>
                                        </p:attrNameLst>
                                      </p:cBhvr>
                                      <p:to>
                                        <p:strVal val="visible"/>
                                      </p:to>
                                    </p:set>
                                    <p:animEffect transition="in" filter="wipe(left)">
                                      <p:cBhvr>
                                        <p:cTn id="7" dur="500"/>
                                        <p:tgtEl>
                                          <p:spTgt spid="193025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30259"/>
                                        </p:tgtEl>
                                        <p:attrNameLst>
                                          <p:attrName>style.visibility</p:attrName>
                                        </p:attrNameLst>
                                      </p:cBhvr>
                                      <p:to>
                                        <p:strVal val="visible"/>
                                      </p:to>
                                    </p:set>
                                    <p:animEffect transition="in" filter="wipe(left)">
                                      <p:cBhvr>
                                        <p:cTn id="11" dur="500"/>
                                        <p:tgtEl>
                                          <p:spTgt spid="1930259"/>
                                        </p:tgtEl>
                                      </p:cBhvr>
                                    </p:animEffect>
                                  </p:childTnLst>
                                  <p:subTnLst>
                                    <p:set>
                                      <p:cBhvr override="childStyle">
                                        <p:cTn dur="1" fill="hold" display="0" masterRel="sameClick" afterEffect="1">
                                          <p:stCondLst>
                                            <p:cond evt="end" delay="0">
                                              <p:tn val="9"/>
                                            </p:cond>
                                          </p:stCondLst>
                                        </p:cTn>
                                        <p:tgtEl>
                                          <p:spTgt spid="1930259"/>
                                        </p:tgtEl>
                                        <p:attrNameLst>
                                          <p:attrName>style.visibility</p:attrName>
                                        </p:attrNameLst>
                                      </p:cBhvr>
                                      <p:to>
                                        <p:strVal val="hidden"/>
                                      </p:to>
                                    </p:set>
                                  </p:sub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30260"/>
                                        </p:tgtEl>
                                        <p:attrNameLst>
                                          <p:attrName>style.visibility</p:attrName>
                                        </p:attrNameLst>
                                      </p:cBhvr>
                                      <p:to>
                                        <p:strVal val="visible"/>
                                      </p:to>
                                    </p:set>
                                    <p:animEffect transition="in" filter="wipe(left)">
                                      <p:cBhvr>
                                        <p:cTn id="15" dur="500"/>
                                        <p:tgtEl>
                                          <p:spTgt spid="1930260"/>
                                        </p:tgtEl>
                                      </p:cBhvr>
                                    </p:animEffect>
                                  </p:childTnLst>
                                  <p:subTnLst>
                                    <p:set>
                                      <p:cBhvr override="childStyle">
                                        <p:cTn dur="1" fill="hold" display="0" masterRel="sameClick" afterEffect="1">
                                          <p:stCondLst>
                                            <p:cond evt="end" delay="0">
                                              <p:tn val="13"/>
                                            </p:cond>
                                          </p:stCondLst>
                                        </p:cTn>
                                        <p:tgtEl>
                                          <p:spTgt spid="1930260"/>
                                        </p:tgtEl>
                                        <p:attrNameLst>
                                          <p:attrName>style.visibility</p:attrName>
                                        </p:attrNameLst>
                                      </p:cBhvr>
                                      <p:to>
                                        <p:strVal val="hidden"/>
                                      </p:to>
                                    </p:set>
                                  </p:subTnLst>
                                </p:cTn>
                              </p:par>
                            </p:childTnLst>
                          </p:cTn>
                        </p:par>
                        <p:par>
                          <p:cTn id="16" fill="hold">
                            <p:stCondLst>
                              <p:cond delay="1500"/>
                            </p:stCondLst>
                            <p:childTnLst>
                              <p:par>
                                <p:cTn id="17" presetID="22" presetClass="entr" presetSubtype="8" fill="hold" grpId="0" nodeType="afterEffect">
                                  <p:stCondLst>
                                    <p:cond delay="2000"/>
                                  </p:stCondLst>
                                  <p:childTnLst>
                                    <p:set>
                                      <p:cBhvr>
                                        <p:cTn id="18" dur="1" fill="hold">
                                          <p:stCondLst>
                                            <p:cond delay="0"/>
                                          </p:stCondLst>
                                        </p:cTn>
                                        <p:tgtEl>
                                          <p:spTgt spid="1930257"/>
                                        </p:tgtEl>
                                        <p:attrNameLst>
                                          <p:attrName>style.visibility</p:attrName>
                                        </p:attrNameLst>
                                      </p:cBhvr>
                                      <p:to>
                                        <p:strVal val="visible"/>
                                      </p:to>
                                    </p:set>
                                    <p:animEffect transition="in" filter="wipe(left)">
                                      <p:cBhvr>
                                        <p:cTn id="19" dur="500"/>
                                        <p:tgtEl>
                                          <p:spTgt spid="19302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0256" grpId="0" autoUpdateAnimBg="0"/>
      <p:bldP spid="1930257" grpId="0" autoUpdateAnimBg="0"/>
      <p:bldP spid="1930259" grpId="0" animBg="1"/>
      <p:bldP spid="193026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1352</Words>
  <Application>Microsoft Office PowerPoint</Application>
  <PresentationFormat>On-screen Show (4:3)</PresentationFormat>
  <Paragraphs>174</Paragraphs>
  <Slides>23</Slides>
  <Notes>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8" baseType="lpstr">
      <vt:lpstr>Arial</vt:lpstr>
      <vt:lpstr>Lucida Grande</vt:lpstr>
      <vt:lpstr>Times New Roman</vt:lpstr>
      <vt:lpstr>Default Design</vt:lpstr>
      <vt:lpstr>Image</vt:lpstr>
      <vt:lpstr>PowerPoint Presentation</vt:lpstr>
      <vt:lpstr>The main electrical principles of a circuit</vt:lpstr>
      <vt:lpstr>The main electrical principles of a circuit</vt:lpstr>
      <vt:lpstr>The main electrical principles of a circuit</vt:lpstr>
      <vt:lpstr>PowerPoint Presentation</vt:lpstr>
      <vt:lpstr>PowerPoint Presentation</vt:lpstr>
      <vt:lpstr>The main electrical principles of a circuit</vt:lpstr>
      <vt:lpstr>Current flow</vt:lpstr>
      <vt:lpstr>Voltage</vt:lpstr>
      <vt:lpstr>Resistance</vt:lpstr>
      <vt:lpstr>The main electrical principles of a circuit</vt:lpstr>
      <vt:lpstr>What are the components of an electric circuit?</vt:lpstr>
      <vt:lpstr>What are the components of an electric circuit?</vt:lpstr>
      <vt:lpstr>What are the components of an electric circuit?</vt:lpstr>
      <vt:lpstr>What are the components of an electric circuit?</vt:lpstr>
      <vt:lpstr>What are the components of an electric circuit?</vt:lpstr>
      <vt:lpstr>Types of circuits</vt:lpstr>
      <vt:lpstr>Series circuits</vt:lpstr>
      <vt:lpstr>What Is a parallel connection?</vt:lpstr>
      <vt:lpstr>Parallel circuit</vt:lpstr>
      <vt:lpstr>Series and parallel calculations</vt:lpstr>
      <vt:lpstr>Conductors and insulators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218</cp:revision>
  <dcterms:created xsi:type="dcterms:W3CDTF">2013-05-28T00:38:54Z</dcterms:created>
  <dcterms:modified xsi:type="dcterms:W3CDTF">2023-10-19T09:38:38Z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