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8"/>
  </p:notesMasterIdLst>
  <p:handoutMasterIdLst>
    <p:handoutMasterId r:id="rId29"/>
  </p:handoutMasterIdLst>
  <p:sldIdLst>
    <p:sldId id="360" r:id="rId5"/>
    <p:sldId id="331" r:id="rId6"/>
    <p:sldId id="330" r:id="rId7"/>
    <p:sldId id="332" r:id="rId8"/>
    <p:sldId id="333" r:id="rId9"/>
    <p:sldId id="334" r:id="rId10"/>
    <p:sldId id="335" r:id="rId11"/>
    <p:sldId id="336" r:id="rId12"/>
    <p:sldId id="337" r:id="rId13"/>
    <p:sldId id="338" r:id="rId14"/>
    <p:sldId id="339" r:id="rId15"/>
    <p:sldId id="340" r:id="rId16"/>
    <p:sldId id="341" r:id="rId17"/>
    <p:sldId id="342" r:id="rId18"/>
    <p:sldId id="343" r:id="rId19"/>
    <p:sldId id="344" r:id="rId20"/>
    <p:sldId id="345" r:id="rId21"/>
    <p:sldId id="346" r:id="rId22"/>
    <p:sldId id="347" r:id="rId23"/>
    <p:sldId id="348" r:id="rId24"/>
    <p:sldId id="350" r:id="rId25"/>
    <p:sldId id="351" r:id="rId26"/>
    <p:sldId id="267" r:id="rId27"/>
  </p:sldIdLst>
  <p:sldSz cx="9144000" cy="6858000" type="screen4x3"/>
  <p:notesSz cx="6858000" cy="9144000"/>
  <p:custDataLst>
    <p:tags r:id="rId3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93172" autoAdjust="0"/>
  </p:normalViewPr>
  <p:slideViewPr>
    <p:cSldViewPr showGuides="1">
      <p:cViewPr varScale="1">
        <p:scale>
          <a:sx n="117" d="100"/>
          <a:sy n="117" d="100"/>
        </p:scale>
        <p:origin x="2952" y="10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Jones" userId="84594cfe-7278-463a-ae67-5d5a39f4a187" providerId="ADAL" clId="{B47ACFF8-45E0-416D-B988-1FB8662FCF52}"/>
    <pc:docChg chg="undo redo custSel modSld">
      <pc:chgData name="Katie Jones" userId="84594cfe-7278-463a-ae67-5d5a39f4a187" providerId="ADAL" clId="{B47ACFF8-45E0-416D-B988-1FB8662FCF52}" dt="2023-10-12T13:09:55.196" v="222" actId="13926"/>
      <pc:docMkLst>
        <pc:docMk/>
      </pc:docMkLst>
      <pc:sldChg chg="modSp mod">
        <pc:chgData name="Katie Jones" userId="84594cfe-7278-463a-ae67-5d5a39f4a187" providerId="ADAL" clId="{B47ACFF8-45E0-416D-B988-1FB8662FCF52}" dt="2023-10-12T12:59:21.218" v="50" actId="13926"/>
        <pc:sldMkLst>
          <pc:docMk/>
          <pc:sldMk cId="0" sldId="332"/>
        </pc:sldMkLst>
        <pc:spChg chg="mod">
          <ac:chgData name="Katie Jones" userId="84594cfe-7278-463a-ae67-5d5a39f4a187" providerId="ADAL" clId="{B47ACFF8-45E0-416D-B988-1FB8662FCF52}" dt="2023-10-12T12:59:21.218" v="50" actId="13926"/>
          <ac:spMkLst>
            <pc:docMk/>
            <pc:sldMk cId="0" sldId="332"/>
            <ac:spMk id="3" creationId="{00000000-0000-0000-0000-000000000000}"/>
          </ac:spMkLst>
        </pc:spChg>
      </pc:sldChg>
      <pc:sldChg chg="modSp mod">
        <pc:chgData name="Katie Jones" userId="84594cfe-7278-463a-ae67-5d5a39f4a187" providerId="ADAL" clId="{B47ACFF8-45E0-416D-B988-1FB8662FCF52}" dt="2023-10-12T13:01:07.859" v="64" actId="13926"/>
        <pc:sldMkLst>
          <pc:docMk/>
          <pc:sldMk cId="0" sldId="333"/>
        </pc:sldMkLst>
        <pc:spChg chg="mod">
          <ac:chgData name="Katie Jones" userId="84594cfe-7278-463a-ae67-5d5a39f4a187" providerId="ADAL" clId="{B47ACFF8-45E0-416D-B988-1FB8662FCF52}" dt="2023-10-12T13:01:07.859" v="64" actId="13926"/>
          <ac:spMkLst>
            <pc:docMk/>
            <pc:sldMk cId="0" sldId="333"/>
            <ac:spMk id="3" creationId="{00000000-0000-0000-0000-000000000000}"/>
          </ac:spMkLst>
        </pc:spChg>
      </pc:sldChg>
      <pc:sldChg chg="modSp mod">
        <pc:chgData name="Katie Jones" userId="84594cfe-7278-463a-ae67-5d5a39f4a187" providerId="ADAL" clId="{B47ACFF8-45E0-416D-B988-1FB8662FCF52}" dt="2023-10-12T13:02:17.571" v="79" actId="13926"/>
        <pc:sldMkLst>
          <pc:docMk/>
          <pc:sldMk cId="0" sldId="335"/>
        </pc:sldMkLst>
        <pc:spChg chg="mod">
          <ac:chgData name="Katie Jones" userId="84594cfe-7278-463a-ae67-5d5a39f4a187" providerId="ADAL" clId="{B47ACFF8-45E0-416D-B988-1FB8662FCF52}" dt="2023-10-12T13:02:17.571" v="79" actId="13926"/>
          <ac:spMkLst>
            <pc:docMk/>
            <pc:sldMk cId="0" sldId="335"/>
            <ac:spMk id="2" creationId="{00000000-0000-0000-0000-000000000000}"/>
          </ac:spMkLst>
        </pc:spChg>
      </pc:sldChg>
      <pc:sldChg chg="modSp mod">
        <pc:chgData name="Katie Jones" userId="84594cfe-7278-463a-ae67-5d5a39f4a187" providerId="ADAL" clId="{B47ACFF8-45E0-416D-B988-1FB8662FCF52}" dt="2023-10-12T13:05:25.973" v="152" actId="13926"/>
        <pc:sldMkLst>
          <pc:docMk/>
          <pc:sldMk cId="0" sldId="338"/>
        </pc:sldMkLst>
        <pc:spChg chg="mod">
          <ac:chgData name="Katie Jones" userId="84594cfe-7278-463a-ae67-5d5a39f4a187" providerId="ADAL" clId="{B47ACFF8-45E0-416D-B988-1FB8662FCF52}" dt="2023-10-12T13:05:25.973" v="152" actId="13926"/>
          <ac:spMkLst>
            <pc:docMk/>
            <pc:sldMk cId="0" sldId="338"/>
            <ac:spMk id="3" creationId="{00000000-0000-0000-0000-000000000000}"/>
          </ac:spMkLst>
        </pc:spChg>
      </pc:sldChg>
      <pc:sldChg chg="modSp mod">
        <pc:chgData name="Katie Jones" userId="84594cfe-7278-463a-ae67-5d5a39f4a187" providerId="ADAL" clId="{B47ACFF8-45E0-416D-B988-1FB8662FCF52}" dt="2023-10-12T13:06:59.876" v="184" actId="13926"/>
        <pc:sldMkLst>
          <pc:docMk/>
          <pc:sldMk cId="0" sldId="340"/>
        </pc:sldMkLst>
        <pc:spChg chg="mod">
          <ac:chgData name="Katie Jones" userId="84594cfe-7278-463a-ae67-5d5a39f4a187" providerId="ADAL" clId="{B47ACFF8-45E0-416D-B988-1FB8662FCF52}" dt="2023-10-12T13:06:59.876" v="184" actId="13926"/>
          <ac:spMkLst>
            <pc:docMk/>
            <pc:sldMk cId="0" sldId="340"/>
            <ac:spMk id="6" creationId="{EBB091C0-11DF-475B-B308-F638F0724F79}"/>
          </ac:spMkLst>
        </pc:spChg>
      </pc:sldChg>
      <pc:sldChg chg="modSp mod">
        <pc:chgData name="Katie Jones" userId="84594cfe-7278-463a-ae67-5d5a39f4a187" providerId="ADAL" clId="{B47ACFF8-45E0-416D-B988-1FB8662FCF52}" dt="2023-10-12T13:08:36.031" v="204" actId="13926"/>
        <pc:sldMkLst>
          <pc:docMk/>
          <pc:sldMk cId="0" sldId="347"/>
        </pc:sldMkLst>
        <pc:spChg chg="mod">
          <ac:chgData name="Katie Jones" userId="84594cfe-7278-463a-ae67-5d5a39f4a187" providerId="ADAL" clId="{B47ACFF8-45E0-416D-B988-1FB8662FCF52}" dt="2023-10-12T13:08:36.031" v="204" actId="13926"/>
          <ac:spMkLst>
            <pc:docMk/>
            <pc:sldMk cId="0" sldId="347"/>
            <ac:spMk id="3" creationId="{00000000-0000-0000-0000-000000000000}"/>
          </ac:spMkLst>
        </pc:spChg>
      </pc:sldChg>
      <pc:sldChg chg="modSp mod">
        <pc:chgData name="Katie Jones" userId="84594cfe-7278-463a-ae67-5d5a39f4a187" providerId="ADAL" clId="{B47ACFF8-45E0-416D-B988-1FB8662FCF52}" dt="2023-10-12T13:09:55.196" v="222" actId="13926"/>
        <pc:sldMkLst>
          <pc:docMk/>
          <pc:sldMk cId="0" sldId="350"/>
        </pc:sldMkLst>
        <pc:spChg chg="mod">
          <ac:chgData name="Katie Jones" userId="84594cfe-7278-463a-ae67-5d5a39f4a187" providerId="ADAL" clId="{B47ACFF8-45E0-416D-B988-1FB8662FCF52}" dt="2023-10-12T13:09:55.196" v="222" actId="13926"/>
          <ac:spMkLst>
            <pc:docMk/>
            <pc:sldMk cId="0" sldId="350"/>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10/12/2023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594070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5" name="Rectangle 15">
            <a:extLst>
              <a:ext uri="{FF2B5EF4-FFF2-40B4-BE49-F238E27FC236}">
                <a16:creationId xmlns:a16="http://schemas.microsoft.com/office/drawing/2014/main" id="{C671C4F8-5336-4818-B91A-D61510FC9D82}"/>
              </a:ext>
            </a:extLst>
          </p:cNvPr>
          <p:cNvSpPr txBox="1">
            <a:spLocks noChangeArrowheads="1"/>
          </p:cNvSpPr>
          <p:nvPr/>
        </p:nvSpPr>
        <p:spPr bwMode="auto">
          <a:xfrm>
            <a:off x="457200" y="2944800"/>
            <a:ext cx="8153400" cy="2514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pPr eaLnBrk="1" hangingPunct="1"/>
            <a:r>
              <a:rPr lang="en-GB" kern="0" dirty="0">
                <a:ea typeface="ＭＳ Ｐゴシック" pitchFamily="-105" charset="-128"/>
                <a:cs typeface="ＭＳ Ｐゴシック" pitchFamily="-105" charset="-128"/>
              </a:rPr>
              <a:t>PowerPoint </a:t>
            </a:r>
            <a:r>
              <a:rPr lang="en-US" kern="0" dirty="0">
                <a:ea typeface="ＭＳ Ｐゴシック" pitchFamily="-105" charset="-128"/>
                <a:cs typeface="ＭＳ Ｐゴシック" pitchFamily="-105" charset="-128"/>
              </a:rPr>
              <a:t>8: Cables and containment systems</a:t>
            </a:r>
            <a:endParaRPr lang="en-GB" kern="0" dirty="0">
              <a:ea typeface="ＭＳ Ｐゴシック" pitchFamily="-105" charset="-128"/>
              <a:cs typeface="ＭＳ Ｐゴシック" pitchFamily="-105" charset="-128"/>
            </a:endParaRPr>
          </a:p>
        </p:txBody>
      </p:sp>
      <p:sp>
        <p:nvSpPr>
          <p:cNvPr id="6" name="TextBox 9">
            <a:extLst>
              <a:ext uri="{FF2B5EF4-FFF2-40B4-BE49-F238E27FC236}">
                <a16:creationId xmlns:a16="http://schemas.microsoft.com/office/drawing/2014/main" id="{EA14CB35-ABFE-42FE-9E34-EBE79DE6950F}"/>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114: Electrotechnical systems and equipment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b="1" dirty="0">
                <a:solidFill>
                  <a:schemeClr val="tx1"/>
                </a:solidFill>
              </a:rPr>
              <a:t> </a:t>
            </a:r>
            <a:r>
              <a:rPr lang="en-US" b="1" dirty="0"/>
              <a:t>PVC/SWA cable</a:t>
            </a:r>
            <a:endParaRPr lang="en-US" dirty="0"/>
          </a:p>
        </p:txBody>
      </p:sp>
      <p:sp>
        <p:nvSpPr>
          <p:cNvPr id="3" name="Content Placeholder 2"/>
          <p:cNvSpPr>
            <a:spLocks noGrp="1"/>
          </p:cNvSpPr>
          <p:nvPr>
            <p:ph sz="quarter" idx="10"/>
          </p:nvPr>
        </p:nvSpPr>
        <p:spPr>
          <a:xfrm>
            <a:off x="457200" y="1602000"/>
            <a:ext cx="8229600" cy="4248000"/>
          </a:xfrm>
        </p:spPr>
        <p:txBody>
          <a:bodyPr/>
          <a:lstStyle/>
          <a:p>
            <a:pPr eaLnBrk="1" hangingPunct="1">
              <a:defRPr/>
            </a:pPr>
            <a:r>
              <a:rPr lang="en-US" b="1" dirty="0"/>
              <a:t>Disadvantages</a:t>
            </a:r>
          </a:p>
          <a:p>
            <a:pPr marL="285750" indent="-285750" eaLnBrk="1" hangingPunct="1">
              <a:buClr>
                <a:srgbClr val="0077E3"/>
              </a:buClr>
              <a:buFont typeface="Arial" panose="020B0604020202020204" pitchFamily="34" charset="0"/>
              <a:buChar char="•"/>
              <a:defRPr/>
            </a:pPr>
            <a:r>
              <a:rPr lang="en-US" dirty="0"/>
              <a:t>Can be heavy to install, sometimes requiring two operatives or more. The steel wire </a:t>
            </a:r>
            <a:r>
              <a:rPr lang="en-US" dirty="0" err="1"/>
              <a:t>armouring</a:t>
            </a:r>
            <a:r>
              <a:rPr lang="en-US" dirty="0"/>
              <a:t> is not strong enough to withstand accidents involving heavy construction plant.</a:t>
            </a:r>
          </a:p>
          <a:p>
            <a:pPr marL="285750" indent="-285750" eaLnBrk="1" hangingPunct="1">
              <a:buClr>
                <a:srgbClr val="0077E3"/>
              </a:buClr>
              <a:buFont typeface="Arial" panose="020B0604020202020204" pitchFamily="34" charset="0"/>
              <a:buChar char="•"/>
              <a:defRPr/>
            </a:pPr>
            <a:r>
              <a:rPr lang="en-US" dirty="0"/>
              <a:t>When buried in the ground it requires the additional protection of sand, together with a yellow warning tape placed above the cable, or alternatively cable tiles may be placed above the installed cable.</a:t>
            </a:r>
          </a:p>
          <a:p>
            <a:pPr marL="342900" indent="-342900" eaLnBrk="1" hangingPunct="1">
              <a:buClr>
                <a:srgbClr val="0077E3"/>
              </a:buClr>
              <a:buFont typeface="Arial" panose="020B0604020202020204" pitchFamily="34" charset="0"/>
              <a:buChar char="•"/>
              <a:defRPr/>
            </a:pPr>
            <a:r>
              <a:rPr lang="en-US" dirty="0">
                <a:highlight>
                  <a:srgbClr val="FFFF00"/>
                </a:highlight>
              </a:rPr>
              <a:t>When wiring for temporary installations the steel wire </a:t>
            </a:r>
            <a:r>
              <a:rPr lang="en-US" dirty="0" err="1">
                <a:highlight>
                  <a:srgbClr val="FFFF00"/>
                </a:highlight>
              </a:rPr>
              <a:t>armouring</a:t>
            </a:r>
            <a:r>
              <a:rPr lang="en-US" dirty="0">
                <a:highlight>
                  <a:srgbClr val="FFFF00"/>
                </a:highlight>
              </a:rPr>
              <a:t> will need to be checked if it is suitable for the earthing conductor. </a:t>
            </a:r>
            <a:endParaRPr lang="en-US" sz="1600" dirty="0">
              <a:highlight>
                <a:srgbClr val="FFFF00"/>
              </a:high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PVC insulated single core cable </a:t>
            </a:r>
          </a:p>
        </p:txBody>
      </p:sp>
      <p:sp>
        <p:nvSpPr>
          <p:cNvPr id="3" name="Content Placeholder 2"/>
          <p:cNvSpPr>
            <a:spLocks noGrp="1"/>
          </p:cNvSpPr>
          <p:nvPr>
            <p:ph sz="quarter" idx="10"/>
          </p:nvPr>
        </p:nvSpPr>
        <p:spPr>
          <a:xfrm>
            <a:off x="457200" y="1602000"/>
            <a:ext cx="4488281" cy="4248000"/>
          </a:xfrm>
        </p:spPr>
        <p:txBody>
          <a:bodyPr/>
          <a:lstStyle/>
          <a:p>
            <a:r>
              <a:rPr lang="en-US" b="1" dirty="0"/>
              <a:t>Advantages</a:t>
            </a:r>
          </a:p>
          <a:p>
            <a:pPr marL="342900" indent="-342900">
              <a:buClr>
                <a:srgbClr val="0077E3"/>
              </a:buClr>
              <a:buFont typeface="Arial" panose="020B0604020202020204" pitchFamily="34" charset="0"/>
              <a:buChar char="•"/>
            </a:pPr>
            <a:r>
              <a:rPr lang="en-US" dirty="0"/>
              <a:t>Ideal for cable </a:t>
            </a:r>
            <a:r>
              <a:rPr lang="en-US" dirty="0" err="1"/>
              <a:t>trunking</a:t>
            </a:r>
            <a:r>
              <a:rPr lang="en-US" dirty="0"/>
              <a:t>, conduit and panel wiring installations. </a:t>
            </a:r>
          </a:p>
          <a:p>
            <a:pPr marL="342900" indent="-342900">
              <a:buClr>
                <a:srgbClr val="0077E3"/>
              </a:buClr>
              <a:buFont typeface="Arial" panose="020B0604020202020204" pitchFamily="34" charset="0"/>
              <a:buChar char="•"/>
            </a:pPr>
            <a:r>
              <a:rPr lang="en-US" dirty="0"/>
              <a:t>Easy to install. </a:t>
            </a:r>
          </a:p>
          <a:p>
            <a:pPr marL="342900" indent="-342900">
              <a:buClr>
                <a:srgbClr val="0077E3"/>
              </a:buClr>
              <a:buFont typeface="Arial" panose="020B0604020202020204" pitchFamily="34" charset="0"/>
              <a:buChar char="•"/>
            </a:pPr>
            <a:r>
              <a:rPr lang="en-US" dirty="0" err="1"/>
              <a:t>Colours</a:t>
            </a:r>
            <a:r>
              <a:rPr lang="en-US" dirty="0"/>
              <a:t> and sizes available to suit the needs of your installation. </a:t>
            </a:r>
          </a:p>
          <a:p>
            <a:pPr marL="342900" indent="-342900">
              <a:buClr>
                <a:srgbClr val="0077E3"/>
              </a:buClr>
              <a:buFont typeface="Arial" panose="020B0604020202020204" pitchFamily="34" charset="0"/>
              <a:buChar char="•"/>
            </a:pPr>
            <a:r>
              <a:rPr lang="en-US" dirty="0"/>
              <a:t>Your installation can be added to, rewired and mixed sizes of cable can be used in </a:t>
            </a:r>
            <a:r>
              <a:rPr lang="en-US" dirty="0" err="1"/>
              <a:t>trunking</a:t>
            </a:r>
            <a:r>
              <a:rPr lang="en-US" dirty="0"/>
              <a:t> or conduit.</a:t>
            </a:r>
          </a:p>
          <a:p>
            <a:endParaRPr lang="en-US" sz="1600" dirty="0"/>
          </a:p>
          <a:p>
            <a:endParaRPr lang="en-US" b="1" dirty="0"/>
          </a:p>
        </p:txBody>
      </p:sp>
      <p:pic>
        <p:nvPicPr>
          <p:cNvPr id="4" name="Content Placeholder 3" descr="6491X 2.5mm Single core PVC Insulated Cable 100m BROWN: Amazon.co ...">
            <a:extLst>
              <a:ext uri="{FF2B5EF4-FFF2-40B4-BE49-F238E27FC236}">
                <a16:creationId xmlns:a16="http://schemas.microsoft.com/office/drawing/2014/main" id="{4A2A4E88-8119-4A07-9A11-B5800136CB7D}"/>
              </a:ext>
            </a:extLst>
          </p:cNvPr>
          <p:cNvPicPr>
            <a:picLocks/>
          </p:cNvPicPr>
          <p:nvPr/>
        </p:nvPicPr>
        <p:blipFill>
          <a:blip r:embed="rId2"/>
          <a:srcRect/>
          <a:stretch>
            <a:fillRect/>
          </a:stretch>
        </p:blipFill>
        <p:spPr bwMode="auto">
          <a:xfrm>
            <a:off x="5505489" y="2780928"/>
            <a:ext cx="3636242" cy="2618482"/>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PVC insulated single core cable </a:t>
            </a:r>
          </a:p>
        </p:txBody>
      </p:sp>
      <p:sp>
        <p:nvSpPr>
          <p:cNvPr id="6" name="TextBox 5">
            <a:extLst>
              <a:ext uri="{FF2B5EF4-FFF2-40B4-BE49-F238E27FC236}">
                <a16:creationId xmlns:a16="http://schemas.microsoft.com/office/drawing/2014/main" id="{EBB091C0-11DF-475B-B308-F638F0724F79}"/>
              </a:ext>
            </a:extLst>
          </p:cNvPr>
          <p:cNvSpPr txBox="1"/>
          <p:nvPr/>
        </p:nvSpPr>
        <p:spPr>
          <a:xfrm>
            <a:off x="611559" y="1587887"/>
            <a:ext cx="7272809" cy="2554545"/>
          </a:xfrm>
          <a:prstGeom prst="rect">
            <a:avLst/>
          </a:prstGeom>
          <a:noFill/>
        </p:spPr>
        <p:txBody>
          <a:bodyPr wrap="square">
            <a:spAutoFit/>
          </a:bodyPr>
          <a:lstStyle/>
          <a:p>
            <a:r>
              <a:rPr lang="en-US" b="1" dirty="0"/>
              <a:t>Disadvantages</a:t>
            </a:r>
          </a:p>
          <a:p>
            <a:endParaRPr lang="en-US" b="1" dirty="0"/>
          </a:p>
          <a:p>
            <a:pPr marL="342900" indent="-342900" eaLnBrk="1" hangingPunct="1">
              <a:buClr>
                <a:srgbClr val="0077E3"/>
              </a:buClr>
              <a:buFont typeface="Arial" panose="020B0604020202020204" pitchFamily="34" charset="0"/>
              <a:buChar char="•"/>
              <a:defRPr/>
            </a:pPr>
            <a:r>
              <a:rPr lang="en-US" dirty="0"/>
              <a:t>Errors can occur with cable identification. Conductors can become trapped or friction- burnt when installing. </a:t>
            </a:r>
          </a:p>
          <a:p>
            <a:pPr marL="342900" indent="-342900" eaLnBrk="1" hangingPunct="1">
              <a:buClr>
                <a:srgbClr val="0077E3"/>
              </a:buClr>
              <a:buFont typeface="Arial" panose="020B0604020202020204" pitchFamily="34" charset="0"/>
              <a:buChar char="•"/>
              <a:defRPr/>
            </a:pPr>
            <a:endParaRPr lang="en-US" dirty="0"/>
          </a:p>
          <a:p>
            <a:pPr marL="342900" indent="-342900" eaLnBrk="1" hangingPunct="1">
              <a:buClr>
                <a:srgbClr val="0077E3"/>
              </a:buClr>
              <a:buFont typeface="Arial" panose="020B0604020202020204" pitchFamily="34" charset="0"/>
              <a:buChar char="•"/>
              <a:defRPr/>
            </a:pPr>
            <a:r>
              <a:rPr lang="en-US" dirty="0">
                <a:highlight>
                  <a:srgbClr val="FFFF00"/>
                </a:highlight>
              </a:rPr>
              <a:t>Too many conductors installed within the containment can sometimes cause warming to occur when the circuits are on load.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Fire-retardant cable </a:t>
            </a:r>
          </a:p>
        </p:txBody>
      </p:sp>
      <p:sp>
        <p:nvSpPr>
          <p:cNvPr id="3" name="Content Placeholder 2"/>
          <p:cNvSpPr>
            <a:spLocks noGrp="1"/>
          </p:cNvSpPr>
          <p:nvPr>
            <p:ph sz="quarter" idx="10"/>
          </p:nvPr>
        </p:nvSpPr>
        <p:spPr>
          <a:xfrm>
            <a:off x="457200" y="1626589"/>
            <a:ext cx="3970784" cy="4248000"/>
          </a:xfrm>
        </p:spPr>
        <p:txBody>
          <a:bodyPr/>
          <a:lstStyle/>
          <a:p>
            <a:r>
              <a:rPr lang="en-US" b="1" dirty="0"/>
              <a:t>Advantages</a:t>
            </a:r>
          </a:p>
          <a:p>
            <a:pPr marL="342900" indent="-342900" eaLnBrk="1" hangingPunct="1">
              <a:buClr>
                <a:srgbClr val="0077E3"/>
              </a:buClr>
              <a:buFont typeface="Arial" panose="020B0604020202020204" pitchFamily="34" charset="0"/>
              <a:buChar char="•"/>
              <a:defRPr/>
            </a:pPr>
            <a:r>
              <a:rPr lang="en-US" dirty="0"/>
              <a:t>An ideal cable to use for fire alarm and central battery emergency lighting circuits. It can also be used for other sensitive circuits which require protection from potential fire. </a:t>
            </a:r>
          </a:p>
          <a:p>
            <a:pPr marL="342900" indent="-342900" eaLnBrk="1" hangingPunct="1">
              <a:buClr>
                <a:srgbClr val="0077E3"/>
              </a:buClr>
              <a:buFont typeface="Arial" panose="020B0604020202020204" pitchFamily="34" charset="0"/>
              <a:buChar char="•"/>
              <a:defRPr/>
            </a:pPr>
            <a:r>
              <a:rPr lang="en-US" dirty="0"/>
              <a:t>It is light and easy to install and its red sheath </a:t>
            </a:r>
            <a:r>
              <a:rPr lang="en-US" dirty="0" err="1"/>
              <a:t>colour</a:t>
            </a:r>
            <a:r>
              <a:rPr lang="en-US" dirty="0"/>
              <a:t> identifies it from other cables </a:t>
            </a:r>
          </a:p>
          <a:p>
            <a:pPr marL="342900" indent="-342900" eaLnBrk="1" hangingPunct="1">
              <a:buFont typeface="Arial" panose="020B0604020202020204" pitchFamily="34" charset="0"/>
              <a:buChar char="•"/>
              <a:defRPr/>
            </a:pPr>
            <a:endParaRPr lang="en-US" dirty="0"/>
          </a:p>
          <a:p>
            <a:pPr eaLnBrk="1" hangingPunct="1">
              <a:defRPr/>
            </a:pPr>
            <a:endParaRPr lang="en-US" sz="1600" dirty="0"/>
          </a:p>
          <a:p>
            <a:endParaRPr lang="en-GB" sz="1600" b="1" dirty="0"/>
          </a:p>
        </p:txBody>
      </p:sp>
      <p:pic>
        <p:nvPicPr>
          <p:cNvPr id="4" name="Picture 3" descr="Prysmian | FP200H15X4REDC | Buy Online Now at Medlocks.co.uk">
            <a:extLst>
              <a:ext uri="{FF2B5EF4-FFF2-40B4-BE49-F238E27FC236}">
                <a16:creationId xmlns:a16="http://schemas.microsoft.com/office/drawing/2014/main" id="{90CCBA97-C28A-46D4-9686-AF5EC8DA84BB}"/>
              </a:ext>
            </a:extLst>
          </p:cNvPr>
          <p:cNvPicPr/>
          <p:nvPr/>
        </p:nvPicPr>
        <p:blipFill>
          <a:blip r:embed="rId2"/>
          <a:srcRect/>
          <a:stretch>
            <a:fillRect/>
          </a:stretch>
        </p:blipFill>
        <p:spPr bwMode="auto">
          <a:xfrm>
            <a:off x="4572000" y="3244835"/>
            <a:ext cx="4233907" cy="2865755"/>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793116F2-3CEC-4470-9513-10B6179E8B57}"/>
              </a:ext>
            </a:extLst>
          </p:cNvPr>
          <p:cNvSpPr>
            <a:spLocks noGrp="1"/>
          </p:cNvSpPr>
          <p:nvPr>
            <p:ph type="title"/>
          </p:nvPr>
        </p:nvSpPr>
        <p:spPr>
          <a:xfrm>
            <a:off x="457200" y="1008000"/>
            <a:ext cx="8229600" cy="382588"/>
          </a:xfrm>
        </p:spPr>
        <p:txBody>
          <a:bodyPr/>
          <a:lstStyle/>
          <a:p>
            <a:r>
              <a:rPr lang="en-US" dirty="0"/>
              <a:t>Fire-retardant cable </a:t>
            </a:r>
          </a:p>
        </p:txBody>
      </p:sp>
      <p:sp>
        <p:nvSpPr>
          <p:cNvPr id="10" name="Content Placeholder 2">
            <a:extLst>
              <a:ext uri="{FF2B5EF4-FFF2-40B4-BE49-F238E27FC236}">
                <a16:creationId xmlns:a16="http://schemas.microsoft.com/office/drawing/2014/main" id="{982F26E4-179C-4134-BD3D-3C193F497FAF}"/>
              </a:ext>
            </a:extLst>
          </p:cNvPr>
          <p:cNvSpPr>
            <a:spLocks noGrp="1"/>
          </p:cNvSpPr>
          <p:nvPr>
            <p:ph sz="quarter" idx="10"/>
          </p:nvPr>
        </p:nvSpPr>
        <p:spPr>
          <a:xfrm>
            <a:off x="475907" y="1772816"/>
            <a:ext cx="6760389" cy="1831226"/>
          </a:xfrm>
        </p:spPr>
        <p:txBody>
          <a:bodyPr/>
          <a:lstStyle/>
          <a:p>
            <a:pPr eaLnBrk="1" hangingPunct="1">
              <a:defRPr/>
            </a:pPr>
            <a:r>
              <a:rPr lang="en-US" b="1" dirty="0"/>
              <a:t>Disadvantages</a:t>
            </a:r>
          </a:p>
          <a:p>
            <a:pPr marL="342900" indent="-342900" eaLnBrk="1" hangingPunct="1">
              <a:buClr>
                <a:srgbClr val="0077E3"/>
              </a:buClr>
              <a:buFont typeface="Arial" panose="020B0604020202020204" pitchFamily="34" charset="0"/>
              <a:buChar char="•"/>
              <a:defRPr/>
            </a:pPr>
            <a:r>
              <a:rPr lang="en-US" dirty="0"/>
              <a:t>The insulation serving the cable cores is made from silicone rubber which, under conditions of extreme heat, chemically converts into silicon dioxide. </a:t>
            </a:r>
          </a:p>
          <a:p>
            <a:pPr marL="342900" indent="-342900" eaLnBrk="1" hangingPunct="1">
              <a:buClr>
                <a:srgbClr val="0077E3"/>
              </a:buClr>
              <a:buFont typeface="Arial" panose="020B0604020202020204" pitchFamily="34" charset="0"/>
              <a:buChar char="•"/>
              <a:defRPr/>
            </a:pPr>
            <a:r>
              <a:rPr lang="en-US" sz="2000" dirty="0"/>
              <a:t>The cable can be expensive. </a:t>
            </a:r>
          </a:p>
          <a:p>
            <a:pPr marL="342900" indent="-342900" eaLnBrk="1" hangingPunct="1">
              <a:buClr>
                <a:srgbClr val="0077E3"/>
              </a:buClr>
              <a:buFont typeface="Arial" panose="020B0604020202020204" pitchFamily="34" charset="0"/>
              <a:buChar char="•"/>
              <a:defRPr/>
            </a:pPr>
            <a:r>
              <a:rPr lang="en-US" sz="2000" dirty="0"/>
              <a:t>You must be very careful when removing the outer sheath not to snag the insulation around the conductor.</a:t>
            </a:r>
          </a:p>
          <a:p>
            <a:pPr marL="342900" indent="-342900" eaLnBrk="1" hangingPunct="1">
              <a:buFont typeface="Arial" panose="020B0604020202020204" pitchFamily="34" charset="0"/>
              <a:buChar char="•"/>
              <a:defRPr/>
            </a:pPr>
            <a:endParaRPr lang="en-US" dirty="0"/>
          </a:p>
          <a:p>
            <a:pPr eaLnBrk="1" hangingPunct="1">
              <a:defRPr/>
            </a:pPr>
            <a:endParaRPr lang="en-US" sz="1600" dirty="0"/>
          </a:p>
          <a:p>
            <a:endParaRPr lang="en-GB" sz="1600"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cables</a:t>
            </a:r>
          </a:p>
        </p:txBody>
      </p:sp>
      <p:sp>
        <p:nvSpPr>
          <p:cNvPr id="3" name="Content Placeholder 2"/>
          <p:cNvSpPr>
            <a:spLocks noGrp="1"/>
          </p:cNvSpPr>
          <p:nvPr>
            <p:ph sz="quarter" idx="10"/>
          </p:nvPr>
        </p:nvSpPr>
        <p:spPr>
          <a:xfrm>
            <a:off x="467544" y="1844824"/>
            <a:ext cx="8229600" cy="4248000"/>
          </a:xfrm>
        </p:spPr>
        <p:txBody>
          <a:bodyPr/>
          <a:lstStyle/>
          <a:p>
            <a:r>
              <a:rPr lang="en-GB" dirty="0"/>
              <a:t>Data cables are used to transmit electronic information from a source to a destination. Extensively used in computer and telecommunication systems, the type of data cabling is either copper or fibre optics.</a:t>
            </a:r>
          </a:p>
          <a:p>
            <a:endParaRPr lang="en-GB" sz="1600" dirty="0"/>
          </a:p>
        </p:txBody>
      </p:sp>
      <p:pic>
        <p:nvPicPr>
          <p:cNvPr id="4" name="Picture 3" descr="Cat5e Network Data Cables | Modelling Electronics"/>
          <p:cNvPicPr/>
          <p:nvPr/>
        </p:nvPicPr>
        <p:blipFill>
          <a:blip r:embed="rId2"/>
          <a:srcRect/>
          <a:stretch>
            <a:fillRect/>
          </a:stretch>
        </p:blipFill>
        <p:spPr bwMode="auto">
          <a:xfrm>
            <a:off x="179512" y="3789040"/>
            <a:ext cx="2813298" cy="1832992"/>
          </a:xfrm>
          <a:prstGeom prst="rect">
            <a:avLst/>
          </a:prstGeom>
          <a:noFill/>
          <a:ln w="9525">
            <a:noFill/>
            <a:miter lim="800000"/>
            <a:headEnd/>
            <a:tailEnd/>
          </a:ln>
        </p:spPr>
      </p:pic>
      <p:pic>
        <p:nvPicPr>
          <p:cNvPr id="5" name="Picture 4" descr="Fibre Optic Cable"/>
          <p:cNvPicPr/>
          <p:nvPr/>
        </p:nvPicPr>
        <p:blipFill>
          <a:blip r:embed="rId3"/>
          <a:srcRect/>
          <a:stretch>
            <a:fillRect/>
          </a:stretch>
        </p:blipFill>
        <p:spPr bwMode="auto">
          <a:xfrm>
            <a:off x="4427984" y="3429001"/>
            <a:ext cx="2520280" cy="2376264"/>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solidFill>
                  <a:schemeClr val="tx1"/>
                </a:solidFill>
              </a:rPr>
              <a:t> </a:t>
            </a:r>
            <a:r>
              <a:rPr lang="en-US" dirty="0"/>
              <a:t>Cable </a:t>
            </a:r>
            <a:r>
              <a:rPr lang="en-US" dirty="0" err="1"/>
              <a:t>trunking</a:t>
            </a:r>
            <a:endParaRPr lang="en-US" dirty="0"/>
          </a:p>
        </p:txBody>
      </p:sp>
      <p:sp>
        <p:nvSpPr>
          <p:cNvPr id="3" name="Content Placeholder 2"/>
          <p:cNvSpPr>
            <a:spLocks noGrp="1"/>
          </p:cNvSpPr>
          <p:nvPr>
            <p:ph sz="quarter" idx="10"/>
          </p:nvPr>
        </p:nvSpPr>
        <p:spPr>
          <a:xfrm>
            <a:off x="467544" y="1772816"/>
            <a:ext cx="4104456" cy="4248000"/>
          </a:xfrm>
        </p:spPr>
        <p:txBody>
          <a:bodyPr/>
          <a:lstStyle/>
          <a:p>
            <a:r>
              <a:rPr lang="en-GB" dirty="0"/>
              <a:t>Cable trunking is an enclosure usually with a rectangular cross section, and with one removable or hinged side, that is used to protect cables and provide space for other electrical equipment.</a:t>
            </a:r>
          </a:p>
        </p:txBody>
      </p:sp>
      <p:pic>
        <p:nvPicPr>
          <p:cNvPr id="4" name="Picture 3" descr="Self Adhesive Trunking - 10mm x 8mm x 3M | QVS Direct">
            <a:extLst>
              <a:ext uri="{FF2B5EF4-FFF2-40B4-BE49-F238E27FC236}">
                <a16:creationId xmlns:a16="http://schemas.microsoft.com/office/drawing/2014/main" id="{7106DDB4-DBF6-493B-BF11-E2365BC2A70D}"/>
              </a:ext>
            </a:extLst>
          </p:cNvPr>
          <p:cNvPicPr/>
          <p:nvPr/>
        </p:nvPicPr>
        <p:blipFill>
          <a:blip r:embed="rId2"/>
          <a:srcRect/>
          <a:stretch>
            <a:fillRect/>
          </a:stretch>
        </p:blipFill>
        <p:spPr bwMode="auto">
          <a:xfrm>
            <a:off x="5155346" y="1349544"/>
            <a:ext cx="2952328" cy="2232248"/>
          </a:xfrm>
          <a:prstGeom prst="rect">
            <a:avLst/>
          </a:prstGeom>
          <a:noFill/>
          <a:ln w="9525">
            <a:noFill/>
            <a:miter lim="800000"/>
            <a:headEnd/>
            <a:tailEnd/>
          </a:ln>
        </p:spPr>
      </p:pic>
      <p:pic>
        <p:nvPicPr>
          <p:cNvPr id="5" name="Picture 4" descr="Cable Trunking | MIDFIX">
            <a:extLst>
              <a:ext uri="{FF2B5EF4-FFF2-40B4-BE49-F238E27FC236}">
                <a16:creationId xmlns:a16="http://schemas.microsoft.com/office/drawing/2014/main" id="{62E52565-B13D-42A3-8412-8255AD93B1B6}"/>
              </a:ext>
            </a:extLst>
          </p:cNvPr>
          <p:cNvPicPr/>
          <p:nvPr/>
        </p:nvPicPr>
        <p:blipFill>
          <a:blip r:embed="rId3"/>
          <a:srcRect/>
          <a:stretch>
            <a:fillRect/>
          </a:stretch>
        </p:blipFill>
        <p:spPr bwMode="auto">
          <a:xfrm>
            <a:off x="3326425" y="3659117"/>
            <a:ext cx="3657843" cy="2361699"/>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Cable </a:t>
            </a:r>
            <a:r>
              <a:rPr lang="en-US" dirty="0" err="1"/>
              <a:t>trunking</a:t>
            </a:r>
            <a:endParaRPr lang="en-US" dirty="0"/>
          </a:p>
        </p:txBody>
      </p:sp>
      <p:sp>
        <p:nvSpPr>
          <p:cNvPr id="3" name="Content Placeholder 2"/>
          <p:cNvSpPr>
            <a:spLocks noGrp="1"/>
          </p:cNvSpPr>
          <p:nvPr>
            <p:ph sz="quarter" idx="10"/>
          </p:nvPr>
        </p:nvSpPr>
        <p:spPr>
          <a:xfrm>
            <a:off x="467544" y="1772816"/>
            <a:ext cx="3657843" cy="4248000"/>
          </a:xfrm>
        </p:spPr>
        <p:txBody>
          <a:bodyPr/>
          <a:lstStyle/>
          <a:p>
            <a:r>
              <a:rPr lang="en-GB" b="1" dirty="0"/>
              <a:t>Disadvantages</a:t>
            </a:r>
          </a:p>
          <a:p>
            <a:pPr marL="285750" indent="-285750">
              <a:buClr>
                <a:srgbClr val="0077E3"/>
              </a:buClr>
              <a:buFont typeface="Arial" panose="020B0604020202020204" pitchFamily="34" charset="0"/>
              <a:buChar char="•"/>
            </a:pPr>
            <a:r>
              <a:rPr lang="en-GB" dirty="0"/>
              <a:t>Easily get covered and/or filled with dust and dirt</a:t>
            </a:r>
          </a:p>
          <a:p>
            <a:pPr marL="285750" indent="-285750">
              <a:buClr>
                <a:srgbClr val="0077E3"/>
              </a:buClr>
              <a:buFont typeface="Arial" panose="020B0604020202020204" pitchFamily="34" charset="0"/>
              <a:buChar char="•"/>
            </a:pPr>
            <a:r>
              <a:rPr lang="en-GB" dirty="0"/>
              <a:t>Skilled worker needed</a:t>
            </a:r>
          </a:p>
          <a:p>
            <a:pPr marL="285750" indent="-285750">
              <a:buClr>
                <a:srgbClr val="0077E3"/>
              </a:buClr>
              <a:buFont typeface="Arial" panose="020B0604020202020204" pitchFamily="34" charset="0"/>
              <a:buChar char="•"/>
            </a:pPr>
            <a:r>
              <a:rPr lang="en-GB" dirty="0"/>
              <a:t>High cost  </a:t>
            </a:r>
          </a:p>
          <a:p>
            <a:endParaRPr lang="en-GB" sz="1600" b="1" dirty="0"/>
          </a:p>
          <a:p>
            <a:endParaRPr lang="en-GB" sz="1600" dirty="0"/>
          </a:p>
        </p:txBody>
      </p:sp>
      <p:sp>
        <p:nvSpPr>
          <p:cNvPr id="7" name="TextBox 6">
            <a:extLst>
              <a:ext uri="{FF2B5EF4-FFF2-40B4-BE49-F238E27FC236}">
                <a16:creationId xmlns:a16="http://schemas.microsoft.com/office/drawing/2014/main" id="{8C1479B7-A10E-413E-ADEC-604EA429ADEF}"/>
              </a:ext>
            </a:extLst>
          </p:cNvPr>
          <p:cNvSpPr txBox="1"/>
          <p:nvPr/>
        </p:nvSpPr>
        <p:spPr>
          <a:xfrm>
            <a:off x="4104456" y="1740805"/>
            <a:ext cx="4572000" cy="3046988"/>
          </a:xfrm>
          <a:prstGeom prst="rect">
            <a:avLst/>
          </a:prstGeom>
          <a:noFill/>
        </p:spPr>
        <p:txBody>
          <a:bodyPr wrap="square">
            <a:spAutoFit/>
          </a:bodyPr>
          <a:lstStyle/>
          <a:p>
            <a:r>
              <a:rPr lang="en-GB" b="1" dirty="0"/>
              <a:t>Advantages</a:t>
            </a:r>
          </a:p>
          <a:p>
            <a:endParaRPr lang="en-GB" dirty="0"/>
          </a:p>
          <a:p>
            <a:pPr marL="342900" indent="-342900">
              <a:buClr>
                <a:srgbClr val="0077E3"/>
              </a:buClr>
              <a:buFont typeface="Arial" panose="020B0604020202020204" pitchFamily="34" charset="0"/>
              <a:buChar char="•"/>
            </a:pPr>
            <a:r>
              <a:rPr lang="en-GB" dirty="0"/>
              <a:t>It can hold a lot of wires/cables</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More wires/cables can be added in the future</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Good mechanical protection</a:t>
            </a:r>
          </a:p>
          <a:p>
            <a:br>
              <a:rPr lang="en-GB" sz="1600" dirty="0"/>
            </a:br>
            <a:endParaRPr lang="en-GB" sz="1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Cable tray</a:t>
            </a:r>
          </a:p>
        </p:txBody>
      </p:sp>
      <p:sp>
        <p:nvSpPr>
          <p:cNvPr id="3" name="Content Placeholder 2"/>
          <p:cNvSpPr>
            <a:spLocks noGrp="1"/>
          </p:cNvSpPr>
          <p:nvPr>
            <p:ph sz="quarter" idx="10"/>
          </p:nvPr>
        </p:nvSpPr>
        <p:spPr>
          <a:xfrm>
            <a:off x="457200" y="1390588"/>
            <a:ext cx="8095928" cy="4558220"/>
          </a:xfrm>
        </p:spPr>
        <p:txBody>
          <a:bodyPr/>
          <a:lstStyle/>
          <a:p>
            <a:r>
              <a:rPr lang="en-GB" dirty="0"/>
              <a:t>  </a:t>
            </a:r>
          </a:p>
          <a:p>
            <a:r>
              <a:rPr lang="en-GB" dirty="0"/>
              <a:t>A cable tray system supports and protects both power and signal cables. </a:t>
            </a:r>
          </a:p>
          <a:p>
            <a:r>
              <a:rPr lang="en-GB" dirty="0"/>
              <a:t>Most of the cable tray systems are open, allowing efficient heat dissipation and easy access for replacement and repairs. Although typically suspended from ceilings or affixed to walls, some cable tray systems are suitable for underfloor use.</a:t>
            </a:r>
          </a:p>
          <a:p>
            <a:endParaRPr lang="en-GB" sz="1600" b="1" dirty="0"/>
          </a:p>
          <a:p>
            <a:endParaRPr lang="en-GB" sz="16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cable trays</a:t>
            </a:r>
          </a:p>
        </p:txBody>
      </p:sp>
      <p:sp>
        <p:nvSpPr>
          <p:cNvPr id="3" name="Content Placeholder 2"/>
          <p:cNvSpPr>
            <a:spLocks noGrp="1"/>
          </p:cNvSpPr>
          <p:nvPr>
            <p:ph sz="quarter" idx="10"/>
          </p:nvPr>
        </p:nvSpPr>
        <p:spPr>
          <a:xfrm>
            <a:off x="467544" y="1772816"/>
            <a:ext cx="8229600" cy="4248000"/>
          </a:xfrm>
        </p:spPr>
        <p:txBody>
          <a:bodyPr/>
          <a:lstStyle/>
          <a:p>
            <a:r>
              <a:rPr lang="en-GB" dirty="0"/>
              <a:t>The following are popular cable tray types.</a:t>
            </a:r>
          </a:p>
          <a:p>
            <a:pPr marL="342900" indent="-342900">
              <a:buClr>
                <a:srgbClr val="0077E3"/>
              </a:buClr>
              <a:buFont typeface="Arial" panose="020B0604020202020204" pitchFamily="34" charset="0"/>
              <a:buChar char="•"/>
            </a:pPr>
            <a:r>
              <a:rPr lang="en-GB" dirty="0"/>
              <a:t>Ladder-type</a:t>
            </a:r>
          </a:p>
          <a:p>
            <a:pPr marL="342900" indent="-342900">
              <a:buClr>
                <a:srgbClr val="0077E3"/>
              </a:buClr>
              <a:buFont typeface="Arial" panose="020B0604020202020204" pitchFamily="34" charset="0"/>
              <a:buChar char="•"/>
            </a:pPr>
            <a:r>
              <a:rPr lang="en-GB" dirty="0"/>
              <a:t>Perforated type</a:t>
            </a:r>
          </a:p>
          <a:p>
            <a:pPr marL="342900" indent="-342900">
              <a:buClr>
                <a:srgbClr val="0077E3"/>
              </a:buClr>
              <a:buFont typeface="Arial" panose="020B0604020202020204" pitchFamily="34" charset="0"/>
              <a:buChar char="•"/>
            </a:pPr>
            <a:r>
              <a:rPr lang="en-GB" dirty="0"/>
              <a:t>Solid bottom type</a:t>
            </a:r>
          </a:p>
          <a:p>
            <a:pPr marL="342900" indent="-342900">
              <a:buClr>
                <a:srgbClr val="0077E3"/>
              </a:buClr>
              <a:buFont typeface="Arial" panose="020B0604020202020204" pitchFamily="34" charset="0"/>
              <a:buChar char="•"/>
            </a:pPr>
            <a:r>
              <a:rPr lang="en-GB" dirty="0">
                <a:highlight>
                  <a:srgbClr val="FFFF00"/>
                </a:highlight>
              </a:rPr>
              <a:t>Basket</a:t>
            </a:r>
          </a:p>
          <a:p>
            <a:pPr marL="342900" indent="-342900">
              <a:buClr>
                <a:srgbClr val="0077E3"/>
              </a:buClr>
              <a:buFont typeface="Arial" panose="020B0604020202020204" pitchFamily="34" charset="0"/>
              <a:buChar char="•"/>
            </a:pPr>
            <a:r>
              <a:rPr lang="en-GB" dirty="0"/>
              <a:t>Channel type</a:t>
            </a:r>
          </a:p>
          <a:p>
            <a:endParaRPr lang="en-GB" dirty="0"/>
          </a:p>
        </p:txBody>
      </p:sp>
      <p:pic>
        <p:nvPicPr>
          <p:cNvPr id="4" name="Picture 3" descr="Channel Cable Tray">
            <a:extLst>
              <a:ext uri="{FF2B5EF4-FFF2-40B4-BE49-F238E27FC236}">
                <a16:creationId xmlns:a16="http://schemas.microsoft.com/office/drawing/2014/main" id="{6727A925-32D2-4086-9AA1-2D11A9656BA8}"/>
              </a:ext>
            </a:extLst>
          </p:cNvPr>
          <p:cNvPicPr/>
          <p:nvPr/>
        </p:nvPicPr>
        <p:blipFill>
          <a:blip r:embed="rId2"/>
          <a:srcRect/>
          <a:stretch>
            <a:fillRect/>
          </a:stretch>
        </p:blipFill>
        <p:spPr bwMode="auto">
          <a:xfrm>
            <a:off x="3581531" y="2587025"/>
            <a:ext cx="2289691" cy="1683949"/>
          </a:xfrm>
          <a:prstGeom prst="rect">
            <a:avLst/>
          </a:prstGeom>
          <a:noFill/>
          <a:ln w="9525">
            <a:noFill/>
            <a:miter lim="800000"/>
            <a:headEnd/>
            <a:tailEnd/>
          </a:ln>
        </p:spPr>
      </p:pic>
      <p:pic>
        <p:nvPicPr>
          <p:cNvPr id="5" name="Picture 4" descr="Ladder Cable Tray">
            <a:extLst>
              <a:ext uri="{FF2B5EF4-FFF2-40B4-BE49-F238E27FC236}">
                <a16:creationId xmlns:a16="http://schemas.microsoft.com/office/drawing/2014/main" id="{A150EE32-51BB-4864-9773-32FC1D923BD2}"/>
              </a:ext>
            </a:extLst>
          </p:cNvPr>
          <p:cNvPicPr/>
          <p:nvPr/>
        </p:nvPicPr>
        <p:blipFill>
          <a:blip r:embed="rId3"/>
          <a:srcRect/>
          <a:stretch>
            <a:fillRect/>
          </a:stretch>
        </p:blipFill>
        <p:spPr bwMode="auto">
          <a:xfrm>
            <a:off x="6012160" y="1098922"/>
            <a:ext cx="2875781" cy="1347788"/>
          </a:xfrm>
          <a:prstGeom prst="rect">
            <a:avLst/>
          </a:prstGeom>
          <a:noFill/>
          <a:ln w="9525">
            <a:noFill/>
            <a:miter lim="800000"/>
            <a:headEnd/>
            <a:tailEnd/>
          </a:ln>
        </p:spPr>
      </p:pic>
      <p:pic>
        <p:nvPicPr>
          <p:cNvPr id="6" name="Picture 5" descr="Wire Mesh Cable Tray">
            <a:extLst>
              <a:ext uri="{FF2B5EF4-FFF2-40B4-BE49-F238E27FC236}">
                <a16:creationId xmlns:a16="http://schemas.microsoft.com/office/drawing/2014/main" id="{75A231AA-63B4-4C9E-A4BD-D5E43D9A3641}"/>
              </a:ext>
            </a:extLst>
          </p:cNvPr>
          <p:cNvPicPr/>
          <p:nvPr/>
        </p:nvPicPr>
        <p:blipFill>
          <a:blip r:embed="rId4"/>
          <a:srcRect/>
          <a:stretch>
            <a:fillRect/>
          </a:stretch>
        </p:blipFill>
        <p:spPr bwMode="auto">
          <a:xfrm>
            <a:off x="5562470" y="3223954"/>
            <a:ext cx="3171627" cy="1553146"/>
          </a:xfrm>
          <a:prstGeom prst="rect">
            <a:avLst/>
          </a:prstGeom>
          <a:noFill/>
          <a:ln w="9525">
            <a:noFill/>
            <a:miter lim="800000"/>
            <a:headEnd/>
            <a:tailEnd/>
          </a:ln>
        </p:spPr>
      </p:pic>
      <p:pic>
        <p:nvPicPr>
          <p:cNvPr id="7" name="Picture 6" descr="Solid-bottom Cable Tray">
            <a:extLst>
              <a:ext uri="{FF2B5EF4-FFF2-40B4-BE49-F238E27FC236}">
                <a16:creationId xmlns:a16="http://schemas.microsoft.com/office/drawing/2014/main" id="{04944293-D4FE-42FA-AD1A-1542F2F95A3D}"/>
              </a:ext>
            </a:extLst>
          </p:cNvPr>
          <p:cNvPicPr/>
          <p:nvPr/>
        </p:nvPicPr>
        <p:blipFill>
          <a:blip r:embed="rId5"/>
          <a:srcRect/>
          <a:stretch>
            <a:fillRect/>
          </a:stretch>
        </p:blipFill>
        <p:spPr bwMode="auto">
          <a:xfrm>
            <a:off x="3769435" y="4777100"/>
            <a:ext cx="2937763" cy="1243716"/>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Suggested wiring system </a:t>
            </a:r>
          </a:p>
        </p:txBody>
      </p:sp>
      <p:sp>
        <p:nvSpPr>
          <p:cNvPr id="3" name="Content Placeholder 2"/>
          <p:cNvSpPr>
            <a:spLocks noGrp="1"/>
          </p:cNvSpPr>
          <p:nvPr>
            <p:ph sz="quarter" idx="10"/>
          </p:nvPr>
        </p:nvSpPr>
        <p:spPr>
          <a:xfrm>
            <a:off x="395536" y="1772816"/>
            <a:ext cx="8229600" cy="4248000"/>
          </a:xfrm>
        </p:spPr>
        <p:txBody>
          <a:bodyPr/>
          <a:lstStyle/>
          <a:p>
            <a:endParaRPr lang="en-US" b="1" dirty="0"/>
          </a:p>
          <a:p>
            <a:pPr marL="342900" indent="-342900">
              <a:buClr>
                <a:srgbClr val="0077E3"/>
              </a:buClr>
              <a:buFont typeface="Arial" panose="020B0604020202020204" pitchFamily="34" charset="0"/>
              <a:buChar char="•"/>
            </a:pPr>
            <a:r>
              <a:rPr lang="en-US" dirty="0"/>
              <a:t>Cable duct for power distribution cables </a:t>
            </a:r>
          </a:p>
          <a:p>
            <a:pPr eaLnBrk="1" hangingPunct="1">
              <a:buClr>
                <a:srgbClr val="0077E3"/>
              </a:buClr>
              <a:buFont typeface="Arial" pitchFamily="34" charset="0"/>
              <a:buChar char="•"/>
              <a:defRPr/>
            </a:pPr>
            <a:r>
              <a:rPr lang="en-US" dirty="0"/>
              <a:t>    Steel infrastructure for installing steel wire </a:t>
            </a:r>
            <a:r>
              <a:rPr lang="en-US" dirty="0" err="1"/>
              <a:t>armoured</a:t>
            </a:r>
            <a:r>
              <a:rPr lang="en-US" dirty="0"/>
              <a:t> cables </a:t>
            </a:r>
          </a:p>
          <a:p>
            <a:pPr marL="342900" indent="-342900" eaLnBrk="1" hangingPunct="1">
              <a:buClr>
                <a:srgbClr val="0077E3"/>
              </a:buClr>
              <a:buFont typeface="Arial" panose="020B0604020202020204" pitchFamily="34" charset="0"/>
              <a:buChar char="•"/>
              <a:defRPr/>
            </a:pPr>
            <a:r>
              <a:rPr lang="en-US" dirty="0"/>
              <a:t>Service risers for running power distribution cables – remember the</a:t>
            </a:r>
            <a:r>
              <a:rPr lang="en-US" b="1" dirty="0"/>
              <a:t>  </a:t>
            </a:r>
            <a:r>
              <a:rPr lang="en-US" dirty="0"/>
              <a:t>fire barriers!</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Cable trays</a:t>
            </a:r>
            <a:endParaRPr lang="en-GB" dirty="0"/>
          </a:p>
        </p:txBody>
      </p:sp>
      <p:sp>
        <p:nvSpPr>
          <p:cNvPr id="3" name="Content Placeholder 2"/>
          <p:cNvSpPr>
            <a:spLocks noGrp="1"/>
          </p:cNvSpPr>
          <p:nvPr>
            <p:ph sz="quarter" idx="10"/>
          </p:nvPr>
        </p:nvSpPr>
        <p:spPr>
          <a:xfrm>
            <a:off x="4602694" y="1577525"/>
            <a:ext cx="4233940" cy="4248000"/>
          </a:xfrm>
        </p:spPr>
        <p:txBody>
          <a:bodyPr/>
          <a:lstStyle/>
          <a:p>
            <a:r>
              <a:rPr lang="en-GB" b="1" dirty="0"/>
              <a:t>Disadvantages:</a:t>
            </a:r>
          </a:p>
          <a:p>
            <a:pPr marL="342900" indent="-342900">
              <a:buClr>
                <a:srgbClr val="0077E3"/>
              </a:buClr>
              <a:buFont typeface="Arial" panose="020B0604020202020204" pitchFamily="34" charset="0"/>
              <a:buChar char="•"/>
            </a:pPr>
            <a:r>
              <a:rPr lang="en-GB" dirty="0"/>
              <a:t>The solid bottom cable tray system has a disadvantage in </a:t>
            </a:r>
            <a:br>
              <a:rPr lang="en-GB" dirty="0"/>
            </a:br>
            <a:r>
              <a:rPr lang="en-GB" dirty="0"/>
              <a:t>that moisture can build up in the cable trays.</a:t>
            </a:r>
          </a:p>
          <a:p>
            <a:pPr marL="342900" indent="-342900">
              <a:buClr>
                <a:srgbClr val="0077E3"/>
              </a:buClr>
              <a:buFont typeface="Arial" panose="020B0604020202020204" pitchFamily="34" charset="0"/>
              <a:buChar char="•"/>
            </a:pPr>
            <a:r>
              <a:rPr lang="en-GB" dirty="0"/>
              <a:t>Regular housekeeping is important for safety, as cable trays are often installed in hard to reach places.</a:t>
            </a:r>
          </a:p>
          <a:p>
            <a:pPr marL="342900" indent="-342900">
              <a:buFont typeface="Arial" panose="020B0604020202020204" pitchFamily="34" charset="0"/>
              <a:buChar char="•"/>
            </a:pPr>
            <a:endParaRPr lang="en-GB" dirty="0"/>
          </a:p>
          <a:p>
            <a:endParaRPr lang="en-GB" dirty="0"/>
          </a:p>
        </p:txBody>
      </p:sp>
      <p:sp>
        <p:nvSpPr>
          <p:cNvPr id="5" name="TextBox 4">
            <a:extLst>
              <a:ext uri="{FF2B5EF4-FFF2-40B4-BE49-F238E27FC236}">
                <a16:creationId xmlns:a16="http://schemas.microsoft.com/office/drawing/2014/main" id="{5AE90909-009D-4C81-9418-31FB7A2D595A}"/>
              </a:ext>
            </a:extLst>
          </p:cNvPr>
          <p:cNvSpPr txBox="1"/>
          <p:nvPr/>
        </p:nvSpPr>
        <p:spPr>
          <a:xfrm>
            <a:off x="457200" y="1435455"/>
            <a:ext cx="3726159" cy="4093428"/>
          </a:xfrm>
          <a:prstGeom prst="rect">
            <a:avLst/>
          </a:prstGeom>
          <a:noFill/>
        </p:spPr>
        <p:txBody>
          <a:bodyPr wrap="square">
            <a:spAutoFit/>
          </a:bodyPr>
          <a:lstStyle/>
          <a:p>
            <a:r>
              <a:rPr lang="en-GB" b="1" dirty="0"/>
              <a:t>Advantages:</a:t>
            </a:r>
          </a:p>
          <a:p>
            <a:endParaRPr lang="en-GB" b="1" dirty="0"/>
          </a:p>
          <a:p>
            <a:pPr marL="342900" indent="-342900">
              <a:buClr>
                <a:srgbClr val="0077E3"/>
              </a:buClr>
              <a:buFont typeface="Arial" panose="020B0604020202020204" pitchFamily="34" charset="0"/>
              <a:buChar char="•"/>
            </a:pPr>
            <a:r>
              <a:rPr lang="en-GB" dirty="0"/>
              <a:t>Less expensive than other methods of protecting wiring on the production floor.</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Maintenance: Cable trays are instantly visible for maintenance checks, changing of cables is easy because cables can enter or exit the tray at any point of the system.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Conduit</a:t>
            </a:r>
            <a:endParaRPr lang="en-GB" dirty="0"/>
          </a:p>
        </p:txBody>
      </p:sp>
      <p:sp>
        <p:nvSpPr>
          <p:cNvPr id="3" name="Content Placeholder 2"/>
          <p:cNvSpPr>
            <a:spLocks noGrp="1"/>
          </p:cNvSpPr>
          <p:nvPr>
            <p:ph sz="quarter" idx="10"/>
          </p:nvPr>
        </p:nvSpPr>
        <p:spPr>
          <a:xfrm>
            <a:off x="457200" y="1602000"/>
            <a:ext cx="8229600" cy="4248000"/>
          </a:xfrm>
        </p:spPr>
        <p:txBody>
          <a:bodyPr/>
          <a:lstStyle/>
          <a:p>
            <a:r>
              <a:rPr lang="en-GB" dirty="0"/>
              <a:t>A conduit wiring is a </a:t>
            </a:r>
            <a:r>
              <a:rPr lang="en-GB" dirty="0">
                <a:highlight>
                  <a:srgbClr val="FFFF00"/>
                </a:highlight>
              </a:rPr>
              <a:t>containment</a:t>
            </a:r>
            <a:r>
              <a:rPr lang="en-GB" dirty="0"/>
              <a:t> where the cable is enclosed in metal or plastic tubes. The conductor has insulation which is rated at the voltage required but gives no mechanical protection. By using a conduit system, the circuit can be rewired or altered as required and additional points added reasonably easily. </a:t>
            </a:r>
            <a:endParaRPr lang="en-GB" b="1" dirty="0"/>
          </a:p>
        </p:txBody>
      </p:sp>
      <p:pic>
        <p:nvPicPr>
          <p:cNvPr id="4" name="Picture 3" descr="PVC Conduit from Centaur">
            <a:extLst>
              <a:ext uri="{FF2B5EF4-FFF2-40B4-BE49-F238E27FC236}">
                <a16:creationId xmlns:a16="http://schemas.microsoft.com/office/drawing/2014/main" id="{0975AABB-A264-482B-9085-88C4554098CC}"/>
              </a:ext>
            </a:extLst>
          </p:cNvPr>
          <p:cNvPicPr/>
          <p:nvPr/>
        </p:nvPicPr>
        <p:blipFill>
          <a:blip r:embed="rId2"/>
          <a:srcRect/>
          <a:stretch>
            <a:fillRect/>
          </a:stretch>
        </p:blipFill>
        <p:spPr bwMode="auto">
          <a:xfrm>
            <a:off x="1772799" y="3558149"/>
            <a:ext cx="2649731" cy="1453017"/>
          </a:xfrm>
          <a:prstGeom prst="rect">
            <a:avLst/>
          </a:prstGeom>
          <a:noFill/>
          <a:ln w="9525">
            <a:noFill/>
            <a:miter lim="800000"/>
            <a:headEnd/>
            <a:tailEnd/>
          </a:ln>
        </p:spPr>
      </p:pic>
      <p:pic>
        <p:nvPicPr>
          <p:cNvPr id="5" name="Picture 4" descr="Galvanised Steel Conduit 25mm x 3m">
            <a:extLst>
              <a:ext uri="{FF2B5EF4-FFF2-40B4-BE49-F238E27FC236}">
                <a16:creationId xmlns:a16="http://schemas.microsoft.com/office/drawing/2014/main" id="{6D55FC57-4115-4B84-BA7A-183EA3A25E03}"/>
              </a:ext>
            </a:extLst>
          </p:cNvPr>
          <p:cNvPicPr/>
          <p:nvPr/>
        </p:nvPicPr>
        <p:blipFill>
          <a:blip r:embed="rId3"/>
          <a:srcRect/>
          <a:stretch>
            <a:fillRect/>
          </a:stretch>
        </p:blipFill>
        <p:spPr bwMode="auto">
          <a:xfrm>
            <a:off x="5229183" y="3342125"/>
            <a:ext cx="3441819" cy="2721739"/>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457200" y="1772816"/>
            <a:ext cx="4114800" cy="4248000"/>
          </a:xfrm>
        </p:spPr>
        <p:txBody>
          <a:bodyPr/>
          <a:lstStyle/>
          <a:p>
            <a:r>
              <a:rPr lang="en-GB" b="1" dirty="0"/>
              <a:t>Advantages</a:t>
            </a:r>
          </a:p>
          <a:p>
            <a:pPr marL="342900" indent="-342900">
              <a:buClr>
                <a:srgbClr val="0077E3"/>
              </a:buClr>
              <a:buFont typeface="Arial" panose="020B0604020202020204" pitchFamily="34" charset="0"/>
              <a:buChar char="•"/>
            </a:pPr>
            <a:r>
              <a:rPr lang="en-GB" dirty="0"/>
              <a:t>It has a long life.</a:t>
            </a:r>
          </a:p>
          <a:p>
            <a:pPr marL="342900" indent="-342900">
              <a:buClr>
                <a:srgbClr val="0077E3"/>
              </a:buClr>
              <a:buFont typeface="Arial" panose="020B0604020202020204" pitchFamily="34" charset="0"/>
              <a:buChar char="•"/>
            </a:pPr>
            <a:r>
              <a:rPr lang="en-GB" dirty="0"/>
              <a:t>PVC conduits are highly </a:t>
            </a:r>
            <a:br>
              <a:rPr lang="en-GB" dirty="0"/>
            </a:br>
            <a:r>
              <a:rPr lang="en-GB" dirty="0"/>
              <a:t>resistant against corrosion.</a:t>
            </a:r>
          </a:p>
          <a:p>
            <a:pPr marL="342900" indent="-342900">
              <a:buClr>
                <a:srgbClr val="0077E3"/>
              </a:buClr>
              <a:buFont typeface="Arial" panose="020B0604020202020204" pitchFamily="34" charset="0"/>
              <a:buChar char="•"/>
            </a:pPr>
            <a:r>
              <a:rPr lang="en-GB" dirty="0"/>
              <a:t>Good mechanical protection.</a:t>
            </a:r>
          </a:p>
          <a:p>
            <a:pPr marL="342900" indent="-342900">
              <a:buClr>
                <a:srgbClr val="0077E3"/>
              </a:buClr>
              <a:buFont typeface="Arial" panose="020B0604020202020204" pitchFamily="34" charset="0"/>
              <a:buChar char="•"/>
            </a:pPr>
            <a:r>
              <a:rPr lang="en-GB" dirty="0"/>
              <a:t>Can be re-wired.</a:t>
            </a:r>
          </a:p>
          <a:p>
            <a:endParaRPr lang="en-GB" sz="1600" b="1" dirty="0"/>
          </a:p>
          <a:p>
            <a:endParaRPr lang="en-GB" sz="1600" dirty="0"/>
          </a:p>
        </p:txBody>
      </p:sp>
      <p:sp>
        <p:nvSpPr>
          <p:cNvPr id="4" name="Title 1"/>
          <p:cNvSpPr>
            <a:spLocks noGrp="1"/>
          </p:cNvSpPr>
          <p:nvPr>
            <p:ph type="title"/>
          </p:nvPr>
        </p:nvSpPr>
        <p:spPr/>
        <p:txBody>
          <a:bodyPr/>
          <a:lstStyle/>
          <a:p>
            <a:r>
              <a:rPr lang="en-US" dirty="0"/>
              <a:t>Conduit</a:t>
            </a:r>
            <a:endParaRPr lang="en-GB" dirty="0"/>
          </a:p>
        </p:txBody>
      </p:sp>
      <p:sp>
        <p:nvSpPr>
          <p:cNvPr id="5" name="Content Placeholder 2">
            <a:extLst>
              <a:ext uri="{FF2B5EF4-FFF2-40B4-BE49-F238E27FC236}">
                <a16:creationId xmlns:a16="http://schemas.microsoft.com/office/drawing/2014/main" id="{145F6349-754C-41E7-A863-947CD019C496}"/>
              </a:ext>
            </a:extLst>
          </p:cNvPr>
          <p:cNvSpPr txBox="1">
            <a:spLocks/>
          </p:cNvSpPr>
          <p:nvPr/>
        </p:nvSpPr>
        <p:spPr bwMode="auto">
          <a:xfrm>
            <a:off x="4572000" y="1768590"/>
            <a:ext cx="41148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b="1" kern="0" dirty="0"/>
              <a:t>Disadvantages</a:t>
            </a:r>
          </a:p>
          <a:p>
            <a:pPr marL="342900" indent="-342900">
              <a:buClr>
                <a:srgbClr val="0077E3"/>
              </a:buClr>
              <a:buFont typeface="Arial" panose="020B0604020202020204" pitchFamily="34" charset="0"/>
              <a:buChar char="•"/>
            </a:pPr>
            <a:r>
              <a:rPr lang="en-US" kern="0" dirty="0"/>
              <a:t>Can be difficult to install.</a:t>
            </a:r>
          </a:p>
          <a:p>
            <a:pPr marL="342900" indent="-342900">
              <a:buClr>
                <a:srgbClr val="0077E3"/>
              </a:buClr>
              <a:buFont typeface="Arial" panose="020B0604020202020204" pitchFamily="34" charset="0"/>
              <a:buChar char="•"/>
            </a:pPr>
            <a:r>
              <a:rPr lang="en-US" kern="0" dirty="0"/>
              <a:t>Very hard to find a defect in </a:t>
            </a:r>
            <a:br>
              <a:rPr lang="en-US" kern="0" dirty="0"/>
            </a:br>
            <a:r>
              <a:rPr lang="en-US" kern="0" dirty="0"/>
              <a:t>the wiring.</a:t>
            </a:r>
          </a:p>
          <a:p>
            <a:pPr marL="342900" indent="-342900">
              <a:buClr>
                <a:srgbClr val="0077E3"/>
              </a:buClr>
              <a:buFont typeface="Arial" panose="020B0604020202020204" pitchFamily="34" charset="0"/>
              <a:buChar char="•"/>
            </a:pPr>
            <a:r>
              <a:rPr lang="en-US" kern="0" dirty="0"/>
              <a:t>The cost is high.</a:t>
            </a:r>
          </a:p>
          <a:p>
            <a:endParaRPr lang="en-US" sz="1600" b="1" kern="0" dirty="0"/>
          </a:p>
          <a:p>
            <a:endParaRPr lang="en-US" sz="1600" kern="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a:t>Environmental conditions</a:t>
            </a:r>
          </a:p>
        </p:txBody>
      </p:sp>
      <p:sp>
        <p:nvSpPr>
          <p:cNvPr id="5123" name="Content Placeholder 2"/>
          <p:cNvSpPr>
            <a:spLocks noGrp="1"/>
          </p:cNvSpPr>
          <p:nvPr>
            <p:ph sz="quarter" idx="10"/>
          </p:nvPr>
        </p:nvSpPr>
        <p:spPr>
          <a:xfrm>
            <a:off x="457200" y="1916832"/>
            <a:ext cx="7859216" cy="4248000"/>
          </a:xfrm>
        </p:spPr>
        <p:txBody>
          <a:bodyPr/>
          <a:lstStyle/>
          <a:p>
            <a:pPr marL="0" lvl="3" indent="0">
              <a:buNone/>
              <a:defRPr/>
            </a:pPr>
            <a:r>
              <a:rPr lang="en-US" sz="2000" dirty="0"/>
              <a:t>Before selecting a wiring system, you must also consider the environmental conditions that the installation will be subject to.</a:t>
            </a:r>
          </a:p>
          <a:p>
            <a:pPr marL="660400" indent="-660400" eaLnBrk="1" hangingPunct="1">
              <a:lnSpc>
                <a:spcPct val="90000"/>
              </a:lnSpc>
              <a:buFont typeface="Wingdings" pitchFamily="2" charset="2"/>
              <a:buNone/>
              <a:defRPr/>
            </a:pPr>
            <a:r>
              <a:rPr lang="en-US" sz="2000" b="1" dirty="0">
                <a:solidFill>
                  <a:schemeClr val="tx1"/>
                </a:solidFill>
              </a:rPr>
              <a:t>Ambient temperature </a:t>
            </a:r>
            <a:endParaRPr lang="en-US" b="1" dirty="0"/>
          </a:p>
          <a:p>
            <a:pPr marL="342900" indent="-342900" eaLnBrk="1" hangingPunct="1">
              <a:lnSpc>
                <a:spcPct val="90000"/>
              </a:lnSpc>
              <a:buClr>
                <a:srgbClr val="0077E3"/>
              </a:buClr>
              <a:buFont typeface="Arial" panose="020B0604020202020204" pitchFamily="34" charset="0"/>
              <a:buChar char="•"/>
              <a:defRPr/>
            </a:pPr>
            <a:r>
              <a:rPr lang="en-US" dirty="0"/>
              <a:t>Select your cable to serve the highest operating temperature likely to be present.</a:t>
            </a:r>
          </a:p>
          <a:p>
            <a:pPr marL="342900" indent="-342900" eaLnBrk="1" hangingPunct="1">
              <a:lnSpc>
                <a:spcPct val="90000"/>
              </a:lnSpc>
              <a:buClr>
                <a:srgbClr val="0077E3"/>
              </a:buClr>
              <a:buFont typeface="Arial" panose="020B0604020202020204" pitchFamily="34" charset="0"/>
              <a:buChar char="•"/>
              <a:defRPr/>
            </a:pPr>
            <a:r>
              <a:rPr lang="en-US" dirty="0"/>
              <a:t>Select enclosures which are suitable to withstand the highest working temperature – steel conduit and cable </a:t>
            </a:r>
            <a:r>
              <a:rPr lang="en-US" dirty="0" err="1"/>
              <a:t>trunking</a:t>
            </a:r>
            <a:r>
              <a:rPr lang="en-US" dirty="0"/>
              <a:t>, for example. </a:t>
            </a:r>
          </a:p>
          <a:p>
            <a:pPr lvl="3">
              <a:defRPr/>
            </a:pPr>
            <a:endParaRPr lang="en-US" b="1" dirty="0"/>
          </a:p>
          <a:p>
            <a:pPr marL="0" indent="0"/>
            <a:endParaRPr lang="en-US" dirty="0">
              <a:ea typeface="ＭＳ Ｐゴシック" pitchFamily="-105" charset="-128"/>
              <a:cs typeface="ＭＳ Ｐゴシック" pitchFamily="-105"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382588"/>
          </a:xfrm>
        </p:spPr>
        <p:txBody>
          <a:bodyPr/>
          <a:lstStyle/>
          <a:p>
            <a:r>
              <a:rPr lang="en-US" dirty="0"/>
              <a:t>Environmental conditions</a:t>
            </a:r>
            <a:endParaRPr lang="en-US" b="0" dirty="0"/>
          </a:p>
        </p:txBody>
      </p:sp>
      <p:sp>
        <p:nvSpPr>
          <p:cNvPr id="3" name="Content Placeholder 2"/>
          <p:cNvSpPr>
            <a:spLocks noGrp="1"/>
          </p:cNvSpPr>
          <p:nvPr>
            <p:ph sz="quarter" idx="10"/>
          </p:nvPr>
        </p:nvSpPr>
        <p:spPr>
          <a:xfrm>
            <a:off x="395536" y="1735721"/>
            <a:ext cx="8229600" cy="4357103"/>
          </a:xfrm>
        </p:spPr>
        <p:txBody>
          <a:bodyPr/>
          <a:lstStyle/>
          <a:p>
            <a:pPr marL="660400" indent="-660400" eaLnBrk="1" hangingPunct="1">
              <a:buFont typeface="Wingdings" pitchFamily="2" charset="2"/>
              <a:buNone/>
              <a:defRPr/>
            </a:pPr>
            <a:r>
              <a:rPr lang="en-US" b="1" dirty="0"/>
              <a:t>Where water and dampness are present</a:t>
            </a:r>
          </a:p>
          <a:p>
            <a:pPr eaLnBrk="1" hangingPunct="1">
              <a:defRPr/>
            </a:pPr>
            <a:r>
              <a:rPr lang="en-US" dirty="0"/>
              <a:t>If your installation is within a wet environment, then it must be designed to withstand such conditions. If damp, then ensure that all your termination points are </a:t>
            </a:r>
            <a:r>
              <a:rPr lang="en-US" dirty="0">
                <a:highlight>
                  <a:srgbClr val="FFFF00"/>
                </a:highlight>
              </a:rPr>
              <a:t>suitable for the environment</a:t>
            </a:r>
            <a:r>
              <a:rPr lang="en-US" dirty="0"/>
              <a:t>. Best to use PVC </a:t>
            </a:r>
            <a:r>
              <a:rPr lang="en-US" dirty="0" err="1"/>
              <a:t>trunking</a:t>
            </a:r>
            <a:r>
              <a:rPr lang="en-US" dirty="0"/>
              <a:t> and conduit systems.</a:t>
            </a:r>
          </a:p>
          <a:p>
            <a:pPr marL="660400" indent="-660400" eaLnBrk="1" hangingPunct="1">
              <a:buFont typeface="Wingdings" pitchFamily="2" charset="2"/>
              <a:buNone/>
              <a:defRPr/>
            </a:pPr>
            <a:r>
              <a:rPr lang="en-US" b="1" dirty="0"/>
              <a:t>Pollution and  corrosion problems </a:t>
            </a:r>
          </a:p>
          <a:p>
            <a:pPr eaLnBrk="1" hangingPunct="1">
              <a:buFont typeface="Wingdings" pitchFamily="2" charset="2"/>
              <a:buNone/>
              <a:defRPr/>
            </a:pPr>
            <a:r>
              <a:rPr lang="en-US" dirty="0"/>
              <a:t>If your installation is in a heavily dusty environment, then your enclosures must offer a degree of protection to international protection standards.</a:t>
            </a:r>
          </a:p>
          <a:p>
            <a:pPr marL="660400" indent="-660400" eaLnBrk="1" hangingPunct="1">
              <a:buFont typeface="Wingdings" pitchFamily="2" charset="2"/>
              <a:buNone/>
              <a:defRPr/>
            </a:pPr>
            <a:endParaRPr lang="en-US" sz="1600" dirty="0"/>
          </a:p>
        </p:txBody>
      </p:sp>
      <p:sp>
        <p:nvSpPr>
          <p:cNvPr id="5" name="Title 1"/>
          <p:cNvSpPr txBox="1">
            <a:spLocks/>
          </p:cNvSpPr>
          <p:nvPr/>
        </p:nvSpPr>
        <p:spPr bwMode="auto">
          <a:xfrm>
            <a:off x="3131840" y="990911"/>
            <a:ext cx="8229600" cy="74481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1" i="0" u="none" strike="noStrike" kern="0" cap="none" spc="0" normalizeH="0" baseline="0" noProof="0" dirty="0">
              <a:ln>
                <a:noFill/>
              </a:ln>
              <a:solidFill>
                <a:srgbClr val="0077E3"/>
              </a:solidFill>
              <a:effectLst/>
              <a:uLnTx/>
              <a:uFillTx/>
              <a:latin typeface="+mj-lt"/>
              <a:ea typeface="ＭＳ Ｐゴシック" pitchFamily="-105" charset="-128"/>
              <a:cs typeface="ＭＳ Ｐゴシック" pitchFamily="-105"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539552" y="1700808"/>
            <a:ext cx="8229600" cy="4248000"/>
          </a:xfrm>
        </p:spPr>
        <p:txBody>
          <a:bodyPr/>
          <a:lstStyle/>
          <a:p>
            <a:pPr marL="660400" indent="-660400" eaLnBrk="1" hangingPunct="1">
              <a:buFont typeface="Wingdings" pitchFamily="2" charset="2"/>
              <a:buNone/>
              <a:defRPr/>
            </a:pPr>
            <a:r>
              <a:rPr lang="en-US" b="1" dirty="0"/>
              <a:t>Solar radiation</a:t>
            </a:r>
          </a:p>
          <a:p>
            <a:pPr eaLnBrk="1" hangingPunct="1">
              <a:defRPr/>
            </a:pPr>
            <a:r>
              <a:rPr lang="en-US" dirty="0"/>
              <a:t>Ultraviolet light (UV) </a:t>
            </a:r>
            <a:r>
              <a:rPr lang="en-US" dirty="0">
                <a:highlight>
                  <a:srgbClr val="FFFF00"/>
                </a:highlight>
              </a:rPr>
              <a:t>can</a:t>
            </a:r>
            <a:r>
              <a:rPr lang="en-US" dirty="0"/>
              <a:t> </a:t>
            </a:r>
            <a:r>
              <a:rPr lang="en-US" dirty="0" err="1"/>
              <a:t>discolour</a:t>
            </a:r>
            <a:r>
              <a:rPr lang="en-US" dirty="0"/>
              <a:t> the sheath of PVC insulated cables and eventually crack and destroy the insulation. Any other PVC products used within the electrical industry </a:t>
            </a:r>
            <a:r>
              <a:rPr lang="en-US" dirty="0">
                <a:highlight>
                  <a:srgbClr val="FFFF00"/>
                </a:highlight>
              </a:rPr>
              <a:t>can </a:t>
            </a:r>
            <a:r>
              <a:rPr lang="en-US" dirty="0"/>
              <a:t>suffer the same outcome. Ensure that your chosen cable is compatible to the installation and that UV light will not cause problems in the future.</a:t>
            </a:r>
          </a:p>
          <a:p>
            <a:pPr marL="660400" indent="-660400" eaLnBrk="1" hangingPunct="1">
              <a:lnSpc>
                <a:spcPct val="90000"/>
              </a:lnSpc>
              <a:buFont typeface="Wingdings" pitchFamily="2" charset="2"/>
              <a:buNone/>
              <a:defRPr/>
            </a:pPr>
            <a:r>
              <a:rPr lang="en-US" b="1" dirty="0"/>
              <a:t>Current demand </a:t>
            </a:r>
          </a:p>
          <a:p>
            <a:pPr eaLnBrk="1" hangingPunct="1">
              <a:lnSpc>
                <a:spcPct val="90000"/>
              </a:lnSpc>
              <a:defRPr/>
            </a:pPr>
            <a:r>
              <a:rPr lang="en-US" dirty="0"/>
              <a:t>BS 7671 tells us that all equipment installed must be suitable for the maximum power requirements by the current using equipment. This will mean paying particular attention to the cross-sectional area of your conductors. </a:t>
            </a:r>
          </a:p>
        </p:txBody>
      </p:sp>
      <p:sp>
        <p:nvSpPr>
          <p:cNvPr id="6" name="Title 1"/>
          <p:cNvSpPr>
            <a:spLocks noGrp="1"/>
          </p:cNvSpPr>
          <p:nvPr>
            <p:ph type="title"/>
          </p:nvPr>
        </p:nvSpPr>
        <p:spPr/>
        <p:txBody>
          <a:bodyPr/>
          <a:lstStyle/>
          <a:p>
            <a:r>
              <a:rPr lang="en-US" dirty="0"/>
              <a:t>Environmental conditions</a:t>
            </a:r>
            <a:endParaRPr lang="en-US" b="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Advantages and limitations of common wiring systems and cable carriers </a:t>
            </a:r>
          </a:p>
        </p:txBody>
      </p:sp>
      <p:sp>
        <p:nvSpPr>
          <p:cNvPr id="3" name="Content Placeholder 2"/>
          <p:cNvSpPr>
            <a:spLocks noGrp="1"/>
          </p:cNvSpPr>
          <p:nvPr>
            <p:ph sz="quarter" idx="10"/>
          </p:nvPr>
        </p:nvSpPr>
        <p:spPr>
          <a:xfrm>
            <a:off x="467544" y="1700808"/>
            <a:ext cx="8229600" cy="4248000"/>
          </a:xfrm>
        </p:spPr>
        <p:txBody>
          <a:bodyPr/>
          <a:lstStyle/>
          <a:p>
            <a:endParaRPr lang="en-US" dirty="0"/>
          </a:p>
          <a:p>
            <a:r>
              <a:rPr lang="en-US" dirty="0"/>
              <a:t>You must select the correct wiring system for each job. For example, you should not use PVC sheathed cable clipped directly to a surface to serve an industrial installation or bury this type of cable underground as a way of providing temporary power to a construction site.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PVC sheathed </a:t>
            </a:r>
            <a:r>
              <a:rPr lang="en-US" dirty="0">
                <a:highlight>
                  <a:srgbClr val="FFFF00"/>
                </a:highlight>
              </a:rPr>
              <a:t>flat profiled </a:t>
            </a:r>
            <a:r>
              <a:rPr lang="en-US" dirty="0"/>
              <a:t>cable </a:t>
            </a:r>
          </a:p>
        </p:txBody>
      </p:sp>
      <p:sp>
        <p:nvSpPr>
          <p:cNvPr id="3" name="Content Placeholder 2"/>
          <p:cNvSpPr>
            <a:spLocks noGrp="1"/>
          </p:cNvSpPr>
          <p:nvPr>
            <p:ph sz="quarter" idx="10"/>
          </p:nvPr>
        </p:nvSpPr>
        <p:spPr>
          <a:xfrm>
            <a:off x="626124" y="1700808"/>
            <a:ext cx="7927003" cy="4248000"/>
          </a:xfrm>
        </p:spPr>
        <p:txBody>
          <a:bodyPr/>
          <a:lstStyle/>
          <a:p>
            <a:r>
              <a:rPr lang="en-US" b="1" dirty="0"/>
              <a:t>Advantages</a:t>
            </a:r>
          </a:p>
          <a:p>
            <a:pPr marL="342900" indent="-342900" eaLnBrk="1" hangingPunct="1">
              <a:buClr>
                <a:srgbClr val="0077E3"/>
              </a:buClr>
              <a:buFont typeface="Arial" panose="020B0604020202020204" pitchFamily="34" charset="0"/>
              <a:buChar char="•"/>
              <a:defRPr/>
            </a:pPr>
            <a:r>
              <a:rPr lang="en-US" dirty="0"/>
              <a:t>Inexpensive compared to other systems. </a:t>
            </a:r>
          </a:p>
          <a:p>
            <a:pPr marL="342900" indent="-342900" eaLnBrk="1" hangingPunct="1">
              <a:buClr>
                <a:srgbClr val="0077E3"/>
              </a:buClr>
              <a:buFont typeface="Arial" panose="020B0604020202020204" pitchFamily="34" charset="0"/>
              <a:buChar char="•"/>
              <a:defRPr/>
            </a:pPr>
            <a:r>
              <a:rPr lang="en-US" dirty="0"/>
              <a:t>Quick to install. </a:t>
            </a:r>
          </a:p>
          <a:p>
            <a:pPr eaLnBrk="1" hangingPunct="1">
              <a:defRPr/>
            </a:pPr>
            <a:r>
              <a:rPr lang="en-US" b="1" dirty="0"/>
              <a:t>Disadvantages</a:t>
            </a:r>
          </a:p>
          <a:p>
            <a:pPr marL="342900" indent="-342900" eaLnBrk="1" hangingPunct="1">
              <a:buClr>
                <a:srgbClr val="0077E3"/>
              </a:buClr>
              <a:buFont typeface="Arial" panose="020B0604020202020204" pitchFamily="34" charset="0"/>
              <a:buChar char="•"/>
              <a:defRPr/>
            </a:pPr>
            <a:r>
              <a:rPr lang="en-US" dirty="0"/>
              <a:t>Open to accidental damage by other trades. </a:t>
            </a:r>
          </a:p>
          <a:p>
            <a:pPr marL="342900" indent="-342900" eaLnBrk="1" hangingPunct="1">
              <a:buClr>
                <a:srgbClr val="0077E3"/>
              </a:buClr>
              <a:buFont typeface="Arial" panose="020B0604020202020204" pitchFamily="34" charset="0"/>
              <a:buChar char="•"/>
              <a:defRPr/>
            </a:pPr>
            <a:r>
              <a:rPr lang="en-US" dirty="0"/>
              <a:t>Must have all points of connection accessible when the installation is complete. </a:t>
            </a:r>
          </a:p>
          <a:p>
            <a:r>
              <a:rPr lang="en-US" b="1" dirty="0"/>
              <a:t>       </a:t>
            </a:r>
          </a:p>
        </p:txBody>
      </p:sp>
      <p:pic>
        <p:nvPicPr>
          <p:cNvPr id="4" name="Picture 3" descr="6242Y PVC Twin &amp; Earth Cable | UK Domestic Houshold Ring Main Cable"/>
          <p:cNvPicPr/>
          <p:nvPr/>
        </p:nvPicPr>
        <p:blipFill>
          <a:blip r:embed="rId2"/>
          <a:srcRect/>
          <a:stretch>
            <a:fillRect/>
          </a:stretch>
        </p:blipFill>
        <p:spPr bwMode="auto">
          <a:xfrm>
            <a:off x="6156176" y="1844824"/>
            <a:ext cx="2361699" cy="1429236"/>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Mineral insulated metal sheathed</a:t>
            </a:r>
          </a:p>
        </p:txBody>
      </p:sp>
      <p:sp>
        <p:nvSpPr>
          <p:cNvPr id="3" name="Content Placeholder 2"/>
          <p:cNvSpPr>
            <a:spLocks noGrp="1"/>
          </p:cNvSpPr>
          <p:nvPr>
            <p:ph sz="quarter" idx="10"/>
          </p:nvPr>
        </p:nvSpPr>
        <p:spPr>
          <a:xfrm>
            <a:off x="539552" y="1446101"/>
            <a:ext cx="5956966" cy="4248000"/>
          </a:xfrm>
        </p:spPr>
        <p:txBody>
          <a:bodyPr/>
          <a:lstStyle/>
          <a:p>
            <a:r>
              <a:rPr lang="en-US" b="1" dirty="0"/>
              <a:t>Advantages</a:t>
            </a:r>
          </a:p>
          <a:p>
            <a:pPr marL="342900" indent="-342900" eaLnBrk="1" hangingPunct="1">
              <a:buClr>
                <a:srgbClr val="0077E3"/>
              </a:buClr>
              <a:buFont typeface="Arial" panose="020B0604020202020204" pitchFamily="34" charset="0"/>
              <a:buChar char="•"/>
              <a:defRPr/>
            </a:pPr>
            <a:r>
              <a:rPr lang="en-US" dirty="0"/>
              <a:t>A good all-round cable which will resist impact damage. </a:t>
            </a:r>
          </a:p>
          <a:p>
            <a:pPr marL="342900" indent="-342900" eaLnBrk="1" hangingPunct="1">
              <a:buClr>
                <a:srgbClr val="0077E3"/>
              </a:buClr>
              <a:buFont typeface="Arial" panose="020B0604020202020204" pitchFamily="34" charset="0"/>
              <a:buChar char="•"/>
              <a:defRPr/>
            </a:pPr>
            <a:r>
              <a:rPr lang="en-US" dirty="0"/>
              <a:t>Can be installed in hot and cold environments.</a:t>
            </a:r>
          </a:p>
        </p:txBody>
      </p:sp>
      <p:pic>
        <p:nvPicPr>
          <p:cNvPr id="4" name="Picture 3" descr="Mineral-insulated copper-clad cable - Wikipedia"/>
          <p:cNvPicPr/>
          <p:nvPr/>
        </p:nvPicPr>
        <p:blipFill>
          <a:blip r:embed="rId2"/>
          <a:srcRect/>
          <a:stretch>
            <a:fillRect/>
          </a:stretch>
        </p:blipFill>
        <p:spPr bwMode="auto">
          <a:xfrm>
            <a:off x="6496518" y="1588725"/>
            <a:ext cx="2627784" cy="1840275"/>
          </a:xfrm>
          <a:prstGeom prst="rect">
            <a:avLst/>
          </a:prstGeom>
          <a:noFill/>
          <a:ln w="9525">
            <a:noFill/>
            <a:miter lim="800000"/>
            <a:headEnd/>
            <a:tailEnd/>
          </a:ln>
        </p:spPr>
      </p:pic>
      <p:sp>
        <p:nvSpPr>
          <p:cNvPr id="6" name="TextBox 5">
            <a:extLst>
              <a:ext uri="{FF2B5EF4-FFF2-40B4-BE49-F238E27FC236}">
                <a16:creationId xmlns:a16="http://schemas.microsoft.com/office/drawing/2014/main" id="{4E3DE3A4-990A-4EAF-BAC2-11A0B510BCE1}"/>
              </a:ext>
            </a:extLst>
          </p:cNvPr>
          <p:cNvSpPr txBox="1"/>
          <p:nvPr/>
        </p:nvSpPr>
        <p:spPr>
          <a:xfrm>
            <a:off x="457200" y="3429000"/>
            <a:ext cx="8341568" cy="2246769"/>
          </a:xfrm>
          <a:prstGeom prst="rect">
            <a:avLst/>
          </a:prstGeom>
          <a:noFill/>
        </p:spPr>
        <p:txBody>
          <a:bodyPr wrap="square">
            <a:spAutoFit/>
          </a:bodyPr>
          <a:lstStyle/>
          <a:p>
            <a:pPr eaLnBrk="1" hangingPunct="1">
              <a:defRPr/>
            </a:pPr>
            <a:r>
              <a:rPr lang="en-US" b="1" dirty="0"/>
              <a:t>Disadvantages</a:t>
            </a:r>
          </a:p>
          <a:p>
            <a:pPr eaLnBrk="1" hangingPunct="1">
              <a:defRPr/>
            </a:pPr>
            <a:endParaRPr lang="en-US" b="1" dirty="0"/>
          </a:p>
          <a:p>
            <a:pPr marL="342900" indent="-342900" eaLnBrk="1" hangingPunct="1">
              <a:buClr>
                <a:srgbClr val="0077E3"/>
              </a:buClr>
              <a:buFont typeface="Arial" panose="020B0604020202020204" pitchFamily="34" charset="0"/>
              <a:buChar char="•"/>
              <a:defRPr/>
            </a:pPr>
            <a:r>
              <a:rPr lang="en-US" dirty="0"/>
              <a:t>Expensive and time consuming to install.</a:t>
            </a:r>
          </a:p>
          <a:p>
            <a:pPr marL="342900" indent="-342900" eaLnBrk="1" hangingPunct="1">
              <a:buClr>
                <a:srgbClr val="0077E3"/>
              </a:buClr>
              <a:buFont typeface="Arial" panose="020B0604020202020204" pitchFamily="34" charset="0"/>
              <a:buChar char="•"/>
              <a:defRPr/>
            </a:pPr>
            <a:endParaRPr lang="en-US" dirty="0"/>
          </a:p>
          <a:p>
            <a:pPr marL="342900" indent="-342900" eaLnBrk="1" hangingPunct="1">
              <a:buClr>
                <a:srgbClr val="0077E3"/>
              </a:buClr>
              <a:buFont typeface="Arial" panose="020B0604020202020204" pitchFamily="34" charset="0"/>
              <a:buChar char="•"/>
              <a:defRPr/>
            </a:pPr>
            <a:r>
              <a:rPr lang="en-US" dirty="0"/>
              <a:t>A high degree of skill and planning required to carry out installation. </a:t>
            </a:r>
          </a:p>
          <a:p>
            <a:pPr marL="342900" indent="-342900" eaLnBrk="1" hangingPunct="1">
              <a:buClr>
                <a:srgbClr val="0077E3"/>
              </a:buClr>
              <a:buFont typeface="Arial" panose="020B0604020202020204" pitchFamily="34" charset="0"/>
              <a:buChar char="•"/>
              <a:defRPr/>
            </a:pPr>
            <a:endParaRPr lang="en-US" dirty="0"/>
          </a:p>
          <a:p>
            <a:pPr marL="342900" indent="-342900" eaLnBrk="1" hangingPunct="1">
              <a:buClr>
                <a:srgbClr val="0077E3"/>
              </a:buClr>
              <a:buFont typeface="Arial" panose="020B0604020202020204" pitchFamily="34" charset="0"/>
              <a:buChar char="•"/>
              <a:defRPr/>
            </a:pPr>
            <a:r>
              <a:rPr lang="en-US" dirty="0"/>
              <a:t>Special tools are required to carry out the cable termination.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solidFill>
                  <a:schemeClr val="tx1"/>
                </a:solidFill>
              </a:rPr>
              <a:t> </a:t>
            </a:r>
            <a:r>
              <a:rPr lang="en-US" dirty="0"/>
              <a:t>PVC/SWA cable </a:t>
            </a:r>
          </a:p>
        </p:txBody>
      </p:sp>
      <p:sp>
        <p:nvSpPr>
          <p:cNvPr id="3" name="Content Placeholder 2"/>
          <p:cNvSpPr>
            <a:spLocks noGrp="1"/>
          </p:cNvSpPr>
          <p:nvPr>
            <p:ph sz="quarter" idx="10"/>
          </p:nvPr>
        </p:nvSpPr>
        <p:spPr>
          <a:xfrm>
            <a:off x="453564" y="1602000"/>
            <a:ext cx="8229600" cy="4248000"/>
          </a:xfrm>
        </p:spPr>
        <p:txBody>
          <a:bodyPr/>
          <a:lstStyle/>
          <a:p>
            <a:r>
              <a:rPr lang="en-US" b="1" dirty="0"/>
              <a:t>Advantages</a:t>
            </a:r>
          </a:p>
          <a:p>
            <a:pPr marL="285750" indent="-285750" eaLnBrk="1" hangingPunct="1">
              <a:buClr>
                <a:srgbClr val="0077E3"/>
              </a:buClr>
              <a:buFont typeface="Arial" panose="020B0604020202020204" pitchFamily="34" charset="0"/>
              <a:buChar char="•"/>
              <a:defRPr/>
            </a:pPr>
            <a:r>
              <a:rPr lang="en-US" dirty="0"/>
              <a:t>Robust and versatile. </a:t>
            </a:r>
          </a:p>
          <a:p>
            <a:pPr marL="285750" indent="-285750" eaLnBrk="1" hangingPunct="1">
              <a:buClr>
                <a:srgbClr val="0077E3"/>
              </a:buClr>
              <a:buFont typeface="Arial" panose="020B0604020202020204" pitchFamily="34" charset="0"/>
              <a:buChar char="•"/>
              <a:defRPr/>
            </a:pPr>
            <a:r>
              <a:rPr lang="en-US" dirty="0"/>
              <a:t>Ideal for power requirements in industrial and commercial work and temporary installations serving construction sites. </a:t>
            </a:r>
          </a:p>
          <a:p>
            <a:pPr marL="285750" indent="-285750" eaLnBrk="1" hangingPunct="1">
              <a:buClr>
                <a:srgbClr val="0077E3"/>
              </a:buClr>
              <a:buFont typeface="Arial" panose="020B0604020202020204" pitchFamily="34" charset="0"/>
              <a:buChar char="•"/>
              <a:defRPr/>
            </a:pPr>
            <a:r>
              <a:rPr lang="en-US" dirty="0"/>
              <a:t>Easy to terminate smaller sizes. </a:t>
            </a:r>
          </a:p>
          <a:p>
            <a:pPr marL="285750" indent="-285750" eaLnBrk="1" hangingPunct="1">
              <a:buClr>
                <a:srgbClr val="0077E3"/>
              </a:buClr>
              <a:buFont typeface="Arial" panose="020B0604020202020204" pitchFamily="34" charset="0"/>
              <a:buChar char="•"/>
              <a:defRPr/>
            </a:pPr>
            <a:r>
              <a:rPr lang="en-US" dirty="0"/>
              <a:t>No special tools are required.</a:t>
            </a:r>
          </a:p>
          <a:p>
            <a:pPr eaLnBrk="1" hangingPunct="1">
              <a:defRPr/>
            </a:pPr>
            <a:endParaRPr lang="en-US" sz="1600" dirty="0"/>
          </a:p>
          <a:p>
            <a:endParaRPr lang="en-US" sz="1600" b="1" dirty="0"/>
          </a:p>
        </p:txBody>
      </p:sp>
      <p:pic>
        <p:nvPicPr>
          <p:cNvPr id="4" name="Picture 3" descr="RS PRO 4 Core Armoured Cable With Polyvinyl Chloride PVC Sheath ...">
            <a:extLst>
              <a:ext uri="{FF2B5EF4-FFF2-40B4-BE49-F238E27FC236}">
                <a16:creationId xmlns:a16="http://schemas.microsoft.com/office/drawing/2014/main" id="{8D288C3D-8AEB-4036-9607-54943B9E10D3}"/>
              </a:ext>
            </a:extLst>
          </p:cNvPr>
          <p:cNvPicPr/>
          <p:nvPr/>
        </p:nvPicPr>
        <p:blipFill>
          <a:blip r:embed="rId2"/>
          <a:srcRect/>
          <a:stretch>
            <a:fillRect/>
          </a:stretch>
        </p:blipFill>
        <p:spPr bwMode="auto">
          <a:xfrm>
            <a:off x="4664107" y="3918278"/>
            <a:ext cx="4085084" cy="2241426"/>
          </a:xfrm>
          <a:prstGeom prst="rect">
            <a:avLst/>
          </a:prstGeom>
          <a:noFill/>
          <a:ln w="9525">
            <a:noFill/>
            <a:miter lim="800000"/>
            <a:headEnd/>
            <a:tailEnd/>
          </a:ln>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1169</Words>
  <Application>Microsoft Office PowerPoint</Application>
  <PresentationFormat>On-screen Show (4:3)</PresentationFormat>
  <Paragraphs>133</Paragraphs>
  <Slides>23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Lucida Grande</vt:lpstr>
      <vt:lpstr>Times New Roman</vt:lpstr>
      <vt:lpstr>Wingdings</vt:lpstr>
      <vt:lpstr>Default Design</vt:lpstr>
      <vt:lpstr>PowerPoint Presentation</vt:lpstr>
      <vt:lpstr>Suggested wiring system </vt:lpstr>
      <vt:lpstr>Environmental conditions</vt:lpstr>
      <vt:lpstr>Environmental conditions</vt:lpstr>
      <vt:lpstr>Environmental conditions</vt:lpstr>
      <vt:lpstr>Advantages and limitations of common wiring systems and cable carriers </vt:lpstr>
      <vt:lpstr>PVC sheathed flat profiled cable </vt:lpstr>
      <vt:lpstr>Mineral insulated metal sheathed</vt:lpstr>
      <vt:lpstr> PVC/SWA cable </vt:lpstr>
      <vt:lpstr> PVC/SWA cable</vt:lpstr>
      <vt:lpstr>PVC insulated single core cable </vt:lpstr>
      <vt:lpstr>PVC insulated single core cable </vt:lpstr>
      <vt:lpstr>Fire-retardant cable </vt:lpstr>
      <vt:lpstr>Fire-retardant cable </vt:lpstr>
      <vt:lpstr>Data cables</vt:lpstr>
      <vt:lpstr> Cable trunking</vt:lpstr>
      <vt:lpstr>Cable trunking</vt:lpstr>
      <vt:lpstr>Cable tray</vt:lpstr>
      <vt:lpstr>Types of cable trays</vt:lpstr>
      <vt:lpstr>Cable trays</vt:lpstr>
      <vt:lpstr>Conduit</vt:lpstr>
      <vt:lpstr>Conduit</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Katie Jones</cp:lastModifiedBy>
  <cp:revision>168</cp:revision>
  <dcterms:created xsi:type="dcterms:W3CDTF">2013-05-28T00:38:54Z</dcterms:created>
  <dcterms:modified xsi:type="dcterms:W3CDTF">2023-10-12T13:10:04Z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