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41" r:id="rId6"/>
    <p:sldId id="328" r:id="rId7"/>
    <p:sldId id="331" r:id="rId8"/>
    <p:sldId id="330" r:id="rId9"/>
    <p:sldId id="332" r:id="rId10"/>
    <p:sldId id="342" r:id="rId11"/>
    <p:sldId id="343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291" autoAdjust="0"/>
  </p:normalViewPr>
  <p:slideViewPr>
    <p:cSldViewPr showGuides="1">
      <p:cViewPr varScale="1">
        <p:scale>
          <a:sx n="62" d="100"/>
          <a:sy n="62" d="100"/>
        </p:scale>
        <p:origin x="144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198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705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Sulfate_minera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116: Wall and floor tiling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2: </a:t>
            </a:r>
            <a:r>
              <a:rPr lang="en-GB" dirty="0"/>
              <a:t>Types of backgrounds used for fixing wall and floor tiles 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  <a:buClr>
                <a:srgbClr val="0077E3"/>
              </a:buClr>
            </a:pPr>
            <a: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Aim: </a:t>
            </a:r>
            <a:r>
              <a:rPr lang="en-GB" sz="2000" b="0" kern="12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To introduce learners to background surfaces.</a:t>
            </a:r>
            <a:br>
              <a:rPr lang="en-GB" sz="2000" b="0" kern="1200" dirty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en-GB" sz="2000" b="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 </a:t>
            </a: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Outcomes:</a:t>
            </a:r>
            <a:r>
              <a:rPr lang="en-GB" sz="2000" b="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 </a:t>
            </a:r>
            <a: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At the end of this session, the learner will be able to:</a:t>
            </a: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 1: </a:t>
            </a:r>
            <a:r>
              <a:rPr lang="en-GB" sz="2000" b="0" dirty="0">
                <a:solidFill>
                  <a:schemeClr val="tx1"/>
                </a:solidFill>
              </a:rPr>
              <a:t>Identify different types of background </a:t>
            </a:r>
            <a:r>
              <a:rPr lang="en-GB" sz="2000" b="0" dirty="0">
                <a:solidFill>
                  <a:schemeClr val="tx1"/>
                </a:solidFill>
                <a:latin typeface="+mn-lt"/>
              </a:rPr>
              <a:t>surfaces and the different methods, systems and materials that can be applied to receive wall and floor tiles. </a:t>
            </a:r>
            <a:b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Types of backgrounds used for fixing wall and floor tiles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5A012-FA71-4AFA-809A-BB3C331BE484}"/>
              </a:ext>
            </a:extLst>
          </p:cNvPr>
          <p:cNvSpPr txBox="1"/>
          <p:nvPr/>
        </p:nvSpPr>
        <p:spPr>
          <a:xfrm>
            <a:off x="438437" y="1844824"/>
            <a:ext cx="8021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construction, there are many different types of backgrounds that a wall and floor tiler will encounter, while fixing wall and floor tiles.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637034-32F7-4698-BB2E-0B16B4C70029}"/>
              </a:ext>
            </a:extLst>
          </p:cNvPr>
          <p:cNvSpPr txBox="1"/>
          <p:nvPr/>
        </p:nvSpPr>
        <p:spPr>
          <a:xfrm>
            <a:off x="425714" y="3006946"/>
            <a:ext cx="8229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What is a background?</a:t>
            </a:r>
          </a:p>
          <a:p>
            <a:endParaRPr lang="en-GB" dirty="0"/>
          </a:p>
          <a:p>
            <a:r>
              <a:rPr lang="en-GB" dirty="0"/>
              <a:t>A background is any </a:t>
            </a:r>
            <a:r>
              <a:rPr lang="en-GB" b="1" dirty="0"/>
              <a:t>wall</a:t>
            </a:r>
            <a:r>
              <a:rPr lang="en-GB" dirty="0"/>
              <a:t> or </a:t>
            </a:r>
            <a:r>
              <a:rPr lang="en-GB" b="1" dirty="0"/>
              <a:t>floor</a:t>
            </a:r>
            <a:r>
              <a:rPr lang="en-GB" dirty="0"/>
              <a:t> construction that a tiler fixes wall and floor tiles to.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backgrounds: new and existing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93208"/>
          </a:xfrm>
        </p:spPr>
        <p:txBody>
          <a:bodyPr/>
          <a:lstStyle/>
          <a:p>
            <a:endParaRPr lang="en-US" sz="2000" dirty="0"/>
          </a:p>
          <a:p>
            <a:r>
              <a:rPr lang="en-US" sz="2000" dirty="0"/>
              <a:t>Gypsum based                </a:t>
            </a:r>
            <a:r>
              <a:rPr lang="en-US" dirty="0"/>
              <a:t>Timber (flooring)             Cement based</a:t>
            </a:r>
          </a:p>
          <a:p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CE36D8-21FC-40D7-9320-1C91159418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30" y="2820572"/>
            <a:ext cx="2472976" cy="1648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B72CCB-E3A4-4A85-88A4-9313EA3D9A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560" y="2810759"/>
            <a:ext cx="2482879" cy="16561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A27CA7-0ECD-4303-9338-18E8E6BF6C23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6793" y="2800743"/>
            <a:ext cx="2360006" cy="166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Types of backgrounds: new and existing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pPr lvl="3"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Wall and floor tiling is carried out in many different environments, including domestic, commercial and industrial types of construction (building) sites.</a:t>
            </a: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US" sz="1800" dirty="0"/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These construction (building) sites provide wall and floor tiling for </a:t>
            </a:r>
            <a:r>
              <a:rPr lang="en-US" sz="1800" b="1" dirty="0"/>
              <a:t>new</a:t>
            </a:r>
            <a:r>
              <a:rPr lang="en-US" sz="1800" dirty="0"/>
              <a:t> housing, shops, restaurants, offices, hospitals and many other building types.</a:t>
            </a: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US" sz="1800" dirty="0">
              <a:ea typeface="ＭＳ Ｐゴシック" pitchFamily="-105" charset="-128"/>
              <a:cs typeface="ＭＳ Ｐゴシック" pitchFamily="-105" charset="-128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ea typeface="ＭＳ Ｐゴシック" pitchFamily="-105" charset="-128"/>
                <a:cs typeface="ＭＳ Ｐゴシック" pitchFamily="-105" charset="-128"/>
              </a:rPr>
              <a:t>Wall and floor tiling is also needed within </a:t>
            </a:r>
            <a:r>
              <a:rPr lang="en-US" sz="1800" b="1" dirty="0">
                <a:ea typeface="ＭＳ Ｐゴシック" pitchFamily="-105" charset="-128"/>
                <a:cs typeface="ＭＳ Ｐゴシック" pitchFamily="-105" charset="-128"/>
              </a:rPr>
              <a:t>existing</a:t>
            </a:r>
            <a:r>
              <a:rPr lang="en-US" sz="1800" dirty="0">
                <a:ea typeface="ＭＳ Ｐゴシック" pitchFamily="-105" charset="-128"/>
                <a:cs typeface="ＭＳ Ｐゴシック" pitchFamily="-105" charset="-128"/>
              </a:rPr>
              <a:t> buildings for refurbishment and renovation works.  </a:t>
            </a:r>
          </a:p>
          <a:p>
            <a:pPr lvl="3">
              <a:buFont typeface="Arial" panose="020B0604020202020204" pitchFamily="34" charset="0"/>
              <a:buChar char="•"/>
              <a:defRPr/>
            </a:pPr>
            <a:endParaRPr lang="en-US" sz="1800" dirty="0">
              <a:ea typeface="ＭＳ Ｐゴシック" pitchFamily="-105" charset="-128"/>
              <a:cs typeface="ＭＳ Ｐゴシック" pitchFamily="-105" charset="-128"/>
            </a:endParaRPr>
          </a:p>
          <a:p>
            <a:pPr lvl="3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ea typeface="ＭＳ Ｐゴシック" pitchFamily="-105" charset="-128"/>
                <a:cs typeface="ＭＳ Ｐゴシック" pitchFamily="-105" charset="-128"/>
              </a:rPr>
              <a:t>New and existing buildings have a variety of different building material backgrounds relating to their design.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Gypsum-based backgrounds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24385" y="1772816"/>
            <a:ext cx="4762872" cy="1196920"/>
          </a:xfrm>
        </p:spPr>
        <p:txBody>
          <a:bodyPr/>
          <a:lstStyle/>
          <a:p>
            <a:pPr lvl="2">
              <a:defRPr/>
            </a:pPr>
            <a:r>
              <a:rPr lang="en-GB" sz="2000" dirty="0"/>
              <a:t>Gypsum is a soft minera</a:t>
            </a:r>
            <a:r>
              <a:rPr lang="en-GB" sz="2000" dirty="0">
                <a:hlinkClick r:id="rId3" tooltip="Sulfate minera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</a:t>
            </a:r>
            <a:r>
              <a:rPr lang="en-GB" sz="2000" dirty="0"/>
              <a:t> composed of calcium sulphate dihydrate. It is used as a fertiliser and as the main constituent in many forms of plaster and plasterboard.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5D887E-39C1-42CE-8113-F0640A9F5913}"/>
              </a:ext>
            </a:extLst>
          </p:cNvPr>
          <p:cNvSpPr txBox="1"/>
          <p:nvPr/>
        </p:nvSpPr>
        <p:spPr>
          <a:xfrm>
            <a:off x="433096" y="3140968"/>
            <a:ext cx="4402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construction, gypsum is used to manufacture plasterboard and plaster (board finish, multi finish etc.). These are typical backgrounds a tiler will have to know when installing wall and floor tiles.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C62C65C-DB39-4D69-B5BB-F13F60EE94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883" y="1268760"/>
            <a:ext cx="2811121" cy="18722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D3925C1-31E6-482D-B750-B070B32A603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554" y="3716238"/>
            <a:ext cx="2803895" cy="18730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Cement-based backgrounds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1883" y="1576957"/>
            <a:ext cx="5632285" cy="1383289"/>
          </a:xfrm>
        </p:spPr>
        <p:txBody>
          <a:bodyPr/>
          <a:lstStyle/>
          <a:p>
            <a:pPr lvl="2">
              <a:defRPr/>
            </a:pPr>
            <a:r>
              <a:rPr lang="en-GB" sz="2000" dirty="0"/>
              <a:t>Cement is a binder, a powdered product used in  many construction compositions such as concrete, screed render and mortar for bricklaying. It constitutes a large portion of material present in cement-based tile adhesive.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5D887E-39C1-42CE-8113-F0640A9F5913}"/>
              </a:ext>
            </a:extLst>
          </p:cNvPr>
          <p:cNvSpPr txBox="1"/>
          <p:nvPr/>
        </p:nvSpPr>
        <p:spPr>
          <a:xfrm>
            <a:off x="323528" y="3018226"/>
            <a:ext cx="8363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most common type of cement used is OPC (Ordinary Portland Cement).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A41006-1C82-4C89-B1EF-68905E1E04FE}"/>
              </a:ext>
            </a:extLst>
          </p:cNvPr>
          <p:cNvSpPr txBox="1"/>
          <p:nvPr/>
        </p:nvSpPr>
        <p:spPr>
          <a:xfrm>
            <a:off x="804799" y="3817215"/>
            <a:ext cx="1225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Concrete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D7C468-1003-4967-B142-E45EDC98819E}"/>
              </a:ext>
            </a:extLst>
          </p:cNvPr>
          <p:cNvSpPr txBox="1"/>
          <p:nvPr/>
        </p:nvSpPr>
        <p:spPr>
          <a:xfrm>
            <a:off x="3059832" y="3817214"/>
            <a:ext cx="1920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Screed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6C3E72-5DFA-4245-84AE-FA8B1363053B}"/>
              </a:ext>
            </a:extLst>
          </p:cNvPr>
          <p:cNvSpPr txBox="1"/>
          <p:nvPr/>
        </p:nvSpPr>
        <p:spPr>
          <a:xfrm>
            <a:off x="5274496" y="3819825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Render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5CDCA7-B15D-496A-83AF-42B39B159BFB}"/>
              </a:ext>
            </a:extLst>
          </p:cNvPr>
          <p:cNvSpPr txBox="1"/>
          <p:nvPr/>
        </p:nvSpPr>
        <p:spPr>
          <a:xfrm>
            <a:off x="7340882" y="3817214"/>
            <a:ext cx="923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Mortar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26AF38-DFE7-437A-AAC5-63C314C9EF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3338" y="1493011"/>
            <a:ext cx="2045638" cy="13664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4E369A-B2D8-4809-A035-5279701AA7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336689"/>
            <a:ext cx="1722793" cy="108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47F737C-30D5-4723-87FC-CA44E279EA4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5794" y="4308426"/>
            <a:ext cx="1656000" cy="11062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A5D7B4-E15C-453D-B534-E181311B3B0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419" y="4292216"/>
            <a:ext cx="1815295" cy="1080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9043DDD-D77B-4887-B48C-CF78B506DAA8}"/>
              </a:ext>
            </a:extLst>
          </p:cNvPr>
          <p:cNvSpPr/>
          <p:nvPr/>
        </p:nvSpPr>
        <p:spPr>
          <a:xfrm>
            <a:off x="4980046" y="5427774"/>
            <a:ext cx="156004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https://www.plasterforce.co.uk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D366F7-F8C5-4B92-BA33-0655637D8CB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468" y="4336689"/>
            <a:ext cx="1815295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9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Timber-based backgrounds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76957"/>
            <a:ext cx="5626968" cy="1383289"/>
          </a:xfrm>
        </p:spPr>
        <p:txBody>
          <a:bodyPr/>
          <a:lstStyle/>
          <a:p>
            <a:pPr lvl="2">
              <a:defRPr/>
            </a:pPr>
            <a:r>
              <a:rPr lang="en-GB" sz="2000" dirty="0"/>
              <a:t>Timber is used in a wide range of applications in the construction of buildings: flooring, doors, skirting, architraves, joists and roof structures.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2FFF04-5BCC-4512-BD2B-870B655AE33C}"/>
              </a:ext>
            </a:extLst>
          </p:cNvPr>
          <p:cNvSpPr txBox="1"/>
          <p:nvPr/>
        </p:nvSpPr>
        <p:spPr>
          <a:xfrm>
            <a:off x="393018" y="2614737"/>
            <a:ext cx="83579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tiler will often have to tile a floor which has been constructed out of timber, but must be aware that according to </a:t>
            </a:r>
            <a:r>
              <a:rPr lang="en-GB" b="1" dirty="0"/>
              <a:t>BS 5385‑1:2018, 6.2.3</a:t>
            </a:r>
            <a:r>
              <a:rPr lang="en-GB" dirty="0"/>
              <a:t>: ‘</a:t>
            </a:r>
            <a:r>
              <a:rPr lang="en-GB" sz="1600" i="1" dirty="0"/>
              <a:t>Sheets and boards subject to movement from changes in moisture content, such as plywood, chipboard, wood partial boards, etc, should not be used.’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39E4FA-C9E7-499D-81C9-F9577C6421F5}"/>
              </a:ext>
            </a:extLst>
          </p:cNvPr>
          <p:cNvSpPr txBox="1"/>
          <p:nvPr/>
        </p:nvSpPr>
        <p:spPr>
          <a:xfrm>
            <a:off x="300934" y="4200702"/>
            <a:ext cx="1675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Timber: structural floor boards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3826D3F-FB47-49B1-8032-6BD4B2C1532B}"/>
              </a:ext>
            </a:extLst>
          </p:cNvPr>
          <p:cNvSpPr txBox="1"/>
          <p:nvPr/>
        </p:nvSpPr>
        <p:spPr>
          <a:xfrm>
            <a:off x="4304781" y="4120434"/>
            <a:ext cx="1714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Moisture-resistant chipboard sheeting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DDC8CF-6166-4AC9-B4B1-89EDFBB3F9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050" y="1210138"/>
            <a:ext cx="1986136" cy="13267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4D57849-6CED-4F91-A75B-235EA28DA4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0135" y="4122842"/>
            <a:ext cx="1973985" cy="1318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15C1674-343D-49FC-911B-0D262933BD9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350" y="4108106"/>
            <a:ext cx="2041030" cy="136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85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03C686-7932-418C-BAC3-31619782AD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DDD1B3-BA2F-4FD9-A3E4-EF9E05EA2E33}">
  <ds:schemaRefs>
    <ds:schemaRef ds:uri="http://schemas.openxmlformats.org/package/2006/metadata/core-properties"/>
    <ds:schemaRef ds:uri="6630edcf-f6f2-42e2-934a-b174e5b8993a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dc3e18ab-5e90-4249-b4bb-5052ecfaefd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10CB3C1-91DA-4556-935A-3294D49E59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1473</TotalTime>
  <Words>491</Words>
  <Application>Microsoft Office PowerPoint</Application>
  <PresentationFormat>On-screen Show (4:3)</PresentationFormat>
  <Paragraphs>47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PowerPoint 2: Types of backgrounds used for fixing wall and floor tiles </vt:lpstr>
      <vt:lpstr>Aim: To introduce learners to background surfaces.    Outcomes:  At the end of this session, the learner will be able to:  Outcome 1: Identify different types of background surfaces and the different methods, systems and materials that can be applied to receive wall and floor tiles.  </vt:lpstr>
      <vt:lpstr>Types of backgrounds used for fixing wall and floor tiles  </vt:lpstr>
      <vt:lpstr>Types of backgrounds: new and existing </vt:lpstr>
      <vt:lpstr>Types of backgrounds: new and existing</vt:lpstr>
      <vt:lpstr>Gypsum-based backgrounds</vt:lpstr>
      <vt:lpstr>Cement-based backgrounds</vt:lpstr>
      <vt:lpstr>Timber-based backgrounds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197</cp:revision>
  <dcterms:created xsi:type="dcterms:W3CDTF">2013-05-28T00:38:54Z</dcterms:created>
  <dcterms:modified xsi:type="dcterms:W3CDTF">2021-09-09T13:36:03Z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