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0"/>
  </p:notesMasterIdLst>
  <p:handoutMasterIdLst>
    <p:handoutMasterId r:id="rId21"/>
  </p:handoutMasterIdLst>
  <p:sldIdLst>
    <p:sldId id="256" r:id="rId5"/>
    <p:sldId id="341" r:id="rId6"/>
    <p:sldId id="328" r:id="rId7"/>
    <p:sldId id="342" r:id="rId8"/>
    <p:sldId id="343" r:id="rId9"/>
    <p:sldId id="344" r:id="rId10"/>
    <p:sldId id="345" r:id="rId11"/>
    <p:sldId id="351" r:id="rId12"/>
    <p:sldId id="346" r:id="rId13"/>
    <p:sldId id="347" r:id="rId14"/>
    <p:sldId id="348" r:id="rId15"/>
    <p:sldId id="350" r:id="rId16"/>
    <p:sldId id="352" r:id="rId17"/>
    <p:sldId id="353" r:id="rId18"/>
    <p:sldId id="267" r:id="rId19"/>
  </p:sldIdLst>
  <p:sldSz cx="9144000" cy="6858000" type="screen4x3"/>
  <p:notesSz cx="6858000" cy="9144000"/>
  <p:custDataLst>
    <p:tags r:id="rId22"/>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a Mellor" initials="LM" lastIdx="2" clrIdx="0">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549" autoAdjust="0"/>
    <p:restoredTop sz="94291" autoAdjust="0"/>
  </p:normalViewPr>
  <p:slideViewPr>
    <p:cSldViewPr showGuides="1">
      <p:cViewPr varScale="1">
        <p:scale>
          <a:sx n="62" d="100"/>
          <a:sy n="62" d="100"/>
        </p:scale>
        <p:origin x="348" y="5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9/9/2021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13300449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15</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116: Wall and floor tiling</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5: Types of personal protective equipment and clothing used in wall and floor tiling (PPE/C)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Types of personal protective equipment and clothing used in wall and floor tiling (PPE/C)</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2067067"/>
            <a:ext cx="8229600" cy="400110"/>
          </a:xfrm>
          <a:prstGeom prst="rect">
            <a:avLst/>
          </a:prstGeom>
          <a:noFill/>
        </p:spPr>
        <p:txBody>
          <a:bodyPr wrap="square" rtlCol="0">
            <a:spAutoFit/>
          </a:bodyPr>
          <a:lstStyle/>
          <a:p>
            <a:r>
              <a:rPr lang="en-GB" b="1" dirty="0"/>
              <a:t>Gloves</a:t>
            </a:r>
          </a:p>
        </p:txBody>
      </p:sp>
      <p:sp>
        <p:nvSpPr>
          <p:cNvPr id="2" name="Rectangle 1">
            <a:extLst>
              <a:ext uri="{FF2B5EF4-FFF2-40B4-BE49-F238E27FC236}">
                <a16:creationId xmlns:a16="http://schemas.microsoft.com/office/drawing/2014/main" id="{D3A3FCBB-E757-486F-8811-249267134001}"/>
              </a:ext>
            </a:extLst>
          </p:cNvPr>
          <p:cNvSpPr/>
          <p:nvPr/>
        </p:nvSpPr>
        <p:spPr>
          <a:xfrm>
            <a:off x="457200" y="2483254"/>
            <a:ext cx="4572000" cy="2246769"/>
          </a:xfrm>
          <a:prstGeom prst="rect">
            <a:avLst/>
          </a:prstGeom>
        </p:spPr>
        <p:txBody>
          <a:bodyPr>
            <a:spAutoFit/>
          </a:bodyPr>
          <a:lstStyle/>
          <a:p>
            <a:r>
              <a:rPr lang="en-GB" dirty="0"/>
              <a:t>Work gloves are personal protective equipment worn during work projects that cover and protect the hands from the wrist to the fingers. </a:t>
            </a:r>
          </a:p>
          <a:p>
            <a:endParaRPr lang="en-GB" dirty="0"/>
          </a:p>
          <a:p>
            <a:r>
              <a:rPr lang="en-GB" dirty="0"/>
              <a:t>Work gloves may also be known as safety gloves or protective gloves.  </a:t>
            </a:r>
          </a:p>
        </p:txBody>
      </p:sp>
      <p:pic>
        <p:nvPicPr>
          <p:cNvPr id="9" name="Picture 8">
            <a:extLst>
              <a:ext uri="{FF2B5EF4-FFF2-40B4-BE49-F238E27FC236}">
                <a16:creationId xmlns:a16="http://schemas.microsoft.com/office/drawing/2014/main" id="{51B0F739-E15E-46F5-9524-1CDC1633342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40152" y="1743510"/>
            <a:ext cx="1873962" cy="1873962"/>
          </a:xfrm>
          <a:prstGeom prst="rect">
            <a:avLst/>
          </a:prstGeom>
        </p:spPr>
      </p:pic>
      <p:pic>
        <p:nvPicPr>
          <p:cNvPr id="11" name="Picture 10">
            <a:extLst>
              <a:ext uri="{FF2B5EF4-FFF2-40B4-BE49-F238E27FC236}">
                <a16:creationId xmlns:a16="http://schemas.microsoft.com/office/drawing/2014/main" id="{CCF6767B-22BD-40AE-A9B3-8DC2BCF7AF9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52120" y="3689760"/>
            <a:ext cx="2700300" cy="2160240"/>
          </a:xfrm>
          <a:prstGeom prst="rect">
            <a:avLst/>
          </a:prstGeom>
        </p:spPr>
      </p:pic>
    </p:spTree>
    <p:extLst>
      <p:ext uri="{BB962C8B-B14F-4D97-AF65-F5344CB8AC3E}">
        <p14:creationId xmlns:p14="http://schemas.microsoft.com/office/powerpoint/2010/main" val="24989907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Types of personal protective equipment and clothing used in wall and floor tiling (PPE/C)</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21804" y="1988840"/>
            <a:ext cx="8229600" cy="400110"/>
          </a:xfrm>
          <a:prstGeom prst="rect">
            <a:avLst/>
          </a:prstGeom>
          <a:noFill/>
        </p:spPr>
        <p:txBody>
          <a:bodyPr wrap="square" rtlCol="0">
            <a:spAutoFit/>
          </a:bodyPr>
          <a:lstStyle/>
          <a:p>
            <a:r>
              <a:rPr lang="en-GB" b="1" dirty="0"/>
              <a:t>Barrier cream</a:t>
            </a:r>
          </a:p>
        </p:txBody>
      </p:sp>
      <p:sp>
        <p:nvSpPr>
          <p:cNvPr id="2" name="Rectangle 1">
            <a:extLst>
              <a:ext uri="{FF2B5EF4-FFF2-40B4-BE49-F238E27FC236}">
                <a16:creationId xmlns:a16="http://schemas.microsoft.com/office/drawing/2014/main" id="{9787EB21-EEBA-4229-9F3A-FB9DECEF880F}"/>
              </a:ext>
            </a:extLst>
          </p:cNvPr>
          <p:cNvSpPr/>
          <p:nvPr/>
        </p:nvSpPr>
        <p:spPr>
          <a:xfrm>
            <a:off x="5508104" y="5449890"/>
            <a:ext cx="3383106" cy="400110"/>
          </a:xfrm>
          <a:prstGeom prst="rect">
            <a:avLst/>
          </a:prstGeom>
        </p:spPr>
        <p:txBody>
          <a:bodyPr wrap="none">
            <a:spAutoFit/>
          </a:bodyPr>
          <a:lstStyle/>
          <a:p>
            <a:r>
              <a:rPr lang="en-GB" dirty="0"/>
              <a:t>https://www.hse.gov.uk/skin/</a:t>
            </a:r>
          </a:p>
        </p:txBody>
      </p:sp>
      <p:sp>
        <p:nvSpPr>
          <p:cNvPr id="3" name="TextBox 2">
            <a:extLst>
              <a:ext uri="{FF2B5EF4-FFF2-40B4-BE49-F238E27FC236}">
                <a16:creationId xmlns:a16="http://schemas.microsoft.com/office/drawing/2014/main" id="{354BBCA1-8D34-478F-B288-7A6DE8DE3CAD}"/>
              </a:ext>
            </a:extLst>
          </p:cNvPr>
          <p:cNvSpPr txBox="1"/>
          <p:nvPr/>
        </p:nvSpPr>
        <p:spPr>
          <a:xfrm>
            <a:off x="457200" y="2528900"/>
            <a:ext cx="4114800" cy="2862322"/>
          </a:xfrm>
          <a:prstGeom prst="rect">
            <a:avLst/>
          </a:prstGeom>
          <a:noFill/>
        </p:spPr>
        <p:txBody>
          <a:bodyPr wrap="square" rtlCol="0">
            <a:spAutoFit/>
          </a:bodyPr>
          <a:lstStyle/>
          <a:p>
            <a:r>
              <a:rPr lang="en-GB" dirty="0"/>
              <a:t>A barrier cream is a product applied directly to the skin surface to help maintain the skin's physical barrier, providing protection from irritants and preventing the skin from drying out. Barrier products can also be formulated as pastes, ointments and sprays.</a:t>
            </a:r>
          </a:p>
        </p:txBody>
      </p:sp>
      <p:pic>
        <p:nvPicPr>
          <p:cNvPr id="10" name="Picture 9">
            <a:extLst>
              <a:ext uri="{FF2B5EF4-FFF2-40B4-BE49-F238E27FC236}">
                <a16:creationId xmlns:a16="http://schemas.microsoft.com/office/drawing/2014/main" id="{5585842F-6458-440A-BAC6-78525C36CC2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21748" y="2528900"/>
            <a:ext cx="2418603" cy="2391000"/>
          </a:xfrm>
          <a:prstGeom prst="rect">
            <a:avLst/>
          </a:prstGeom>
        </p:spPr>
      </p:pic>
    </p:spTree>
    <p:extLst>
      <p:ext uri="{BB962C8B-B14F-4D97-AF65-F5344CB8AC3E}">
        <p14:creationId xmlns:p14="http://schemas.microsoft.com/office/powerpoint/2010/main" val="1151548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Types of personal protective equipment and clothing used in wall and floor tiling (PPE/C)</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2067067"/>
            <a:ext cx="8229600" cy="400110"/>
          </a:xfrm>
          <a:prstGeom prst="rect">
            <a:avLst/>
          </a:prstGeom>
          <a:noFill/>
        </p:spPr>
        <p:txBody>
          <a:bodyPr wrap="square" rtlCol="0">
            <a:spAutoFit/>
          </a:bodyPr>
          <a:lstStyle/>
          <a:p>
            <a:r>
              <a:rPr lang="en-GB" b="1" dirty="0"/>
              <a:t>Knee pads</a:t>
            </a:r>
          </a:p>
        </p:txBody>
      </p:sp>
      <p:sp>
        <p:nvSpPr>
          <p:cNvPr id="2" name="Rectangle 1">
            <a:extLst>
              <a:ext uri="{FF2B5EF4-FFF2-40B4-BE49-F238E27FC236}">
                <a16:creationId xmlns:a16="http://schemas.microsoft.com/office/drawing/2014/main" id="{63D8E300-7AB4-429C-ABEB-5BDFFDB36444}"/>
              </a:ext>
            </a:extLst>
          </p:cNvPr>
          <p:cNvSpPr/>
          <p:nvPr/>
        </p:nvSpPr>
        <p:spPr>
          <a:xfrm>
            <a:off x="457200" y="2636912"/>
            <a:ext cx="4572000" cy="2137573"/>
          </a:xfrm>
          <a:prstGeom prst="rect">
            <a:avLst/>
          </a:prstGeom>
        </p:spPr>
        <p:txBody>
          <a:bodyPr>
            <a:spAutoFit/>
          </a:bodyPr>
          <a:lstStyle/>
          <a:p>
            <a:pPr marL="0" marR="0" indent="0">
              <a:lnSpc>
                <a:spcPct val="119000"/>
              </a:lnSpc>
              <a:spcBef>
                <a:spcPts val="0"/>
              </a:spcBef>
              <a:spcAft>
                <a:spcPts val="600"/>
              </a:spcAft>
            </a:pPr>
            <a:r>
              <a:rPr lang="en-GB" kern="1400" dirty="0">
                <a:solidFill>
                  <a:srgbClr val="000000"/>
                </a:solidFill>
                <a:latin typeface="Arial" panose="020B0604020202020204" pitchFamily="34" charset="0"/>
              </a:rPr>
              <a:t>Knee pads are protective equipment worn on knees to protect them against impact injury from falling to the ground or hitting an obstacle, or to provide padding for extended kneeling.</a:t>
            </a:r>
            <a:endParaRPr lang="en-GB" sz="800" kern="1400" dirty="0">
              <a:solidFill>
                <a:srgbClr val="000000"/>
              </a:solidFill>
              <a:latin typeface="Calibri" panose="020F0502020204030204" pitchFamily="34" charset="0"/>
            </a:endParaRPr>
          </a:p>
          <a:p>
            <a:pPr>
              <a:lnSpc>
                <a:spcPct val="119000"/>
              </a:lnSpc>
              <a:spcBef>
                <a:spcPts val="0"/>
              </a:spcBef>
              <a:spcAft>
                <a:spcPts val="600"/>
              </a:spcAft>
            </a:pPr>
            <a:r>
              <a:rPr lang="en-GB" sz="800" kern="1400" dirty="0">
                <a:solidFill>
                  <a:srgbClr val="000000"/>
                </a:solidFill>
                <a:latin typeface="Calibri" panose="020F0502020204030204" pitchFamily="34" charset="0"/>
              </a:rPr>
              <a:t> </a:t>
            </a:r>
          </a:p>
        </p:txBody>
      </p:sp>
      <p:pic>
        <p:nvPicPr>
          <p:cNvPr id="7" name="Picture 6">
            <a:extLst>
              <a:ext uri="{FF2B5EF4-FFF2-40B4-BE49-F238E27FC236}">
                <a16:creationId xmlns:a16="http://schemas.microsoft.com/office/drawing/2014/main" id="{02A0916F-107C-4D76-BE08-0FC0DD917E2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36096" y="2467177"/>
            <a:ext cx="2782293" cy="2086720"/>
          </a:xfrm>
          <a:prstGeom prst="rect">
            <a:avLst/>
          </a:prstGeom>
        </p:spPr>
      </p:pic>
    </p:spTree>
    <p:extLst>
      <p:ext uri="{BB962C8B-B14F-4D97-AF65-F5344CB8AC3E}">
        <p14:creationId xmlns:p14="http://schemas.microsoft.com/office/powerpoint/2010/main" val="6820737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Types of personal protective equipment and clothing used in wall and floor tiling (PPE/C)</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2067067"/>
            <a:ext cx="8229600" cy="400110"/>
          </a:xfrm>
          <a:prstGeom prst="rect">
            <a:avLst/>
          </a:prstGeom>
          <a:noFill/>
        </p:spPr>
        <p:txBody>
          <a:bodyPr wrap="square" rtlCol="0">
            <a:spAutoFit/>
          </a:bodyPr>
          <a:lstStyle/>
          <a:p>
            <a:r>
              <a:rPr lang="en-GB" b="1" dirty="0"/>
              <a:t>Safety footwear</a:t>
            </a:r>
          </a:p>
        </p:txBody>
      </p:sp>
      <p:sp>
        <p:nvSpPr>
          <p:cNvPr id="5" name="Rectangle 4">
            <a:extLst>
              <a:ext uri="{FF2B5EF4-FFF2-40B4-BE49-F238E27FC236}">
                <a16:creationId xmlns:a16="http://schemas.microsoft.com/office/drawing/2014/main" id="{193CAF36-412B-430D-90CB-B544A15AEC94}"/>
              </a:ext>
            </a:extLst>
          </p:cNvPr>
          <p:cNvSpPr/>
          <p:nvPr/>
        </p:nvSpPr>
        <p:spPr>
          <a:xfrm>
            <a:off x="453752" y="2582399"/>
            <a:ext cx="4910336" cy="2554545"/>
          </a:xfrm>
          <a:prstGeom prst="rect">
            <a:avLst/>
          </a:prstGeom>
        </p:spPr>
        <p:txBody>
          <a:bodyPr wrap="square">
            <a:spAutoFit/>
          </a:bodyPr>
          <a:lstStyle/>
          <a:p>
            <a:r>
              <a:rPr lang="en-GB" dirty="0"/>
              <a:t>A steel-toe boot (also known as a safety boot, steel-capped boot or safety shoe) is a durable boot or shoe that has a protective reinforcement in the toe which protects the foot from falling objects or compression, usually combined with a mid sole plate to protect against punctures from below.</a:t>
            </a:r>
          </a:p>
        </p:txBody>
      </p:sp>
      <p:pic>
        <p:nvPicPr>
          <p:cNvPr id="12" name="Picture 11">
            <a:extLst>
              <a:ext uri="{FF2B5EF4-FFF2-40B4-BE49-F238E27FC236}">
                <a16:creationId xmlns:a16="http://schemas.microsoft.com/office/drawing/2014/main" id="{7836C86C-5EC2-4CCC-AF36-F726504AD77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72200" y="2007213"/>
            <a:ext cx="1800200" cy="1800200"/>
          </a:xfrm>
          <a:prstGeom prst="rect">
            <a:avLst/>
          </a:prstGeom>
        </p:spPr>
      </p:pic>
      <p:pic>
        <p:nvPicPr>
          <p:cNvPr id="14" name="Picture 13">
            <a:extLst>
              <a:ext uri="{FF2B5EF4-FFF2-40B4-BE49-F238E27FC236}">
                <a16:creationId xmlns:a16="http://schemas.microsoft.com/office/drawing/2014/main" id="{2154DC6A-F669-47F3-ABE8-EAA68AB2CA7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68144" y="3950687"/>
            <a:ext cx="2488717" cy="1662463"/>
          </a:xfrm>
          <a:prstGeom prst="rect">
            <a:avLst/>
          </a:prstGeom>
        </p:spPr>
      </p:pic>
    </p:spTree>
    <p:extLst>
      <p:ext uri="{BB962C8B-B14F-4D97-AF65-F5344CB8AC3E}">
        <p14:creationId xmlns:p14="http://schemas.microsoft.com/office/powerpoint/2010/main" val="8578281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Types of personal protective equipment and clothing used in wall and floor tiling (PPE/C)</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2067067"/>
            <a:ext cx="8229600" cy="400110"/>
          </a:xfrm>
          <a:prstGeom prst="rect">
            <a:avLst/>
          </a:prstGeom>
          <a:noFill/>
        </p:spPr>
        <p:txBody>
          <a:bodyPr wrap="square" rtlCol="0">
            <a:spAutoFit/>
          </a:bodyPr>
          <a:lstStyle/>
          <a:p>
            <a:r>
              <a:rPr lang="en-GB" b="1" dirty="0"/>
              <a:t>Overalls/protective clothing</a:t>
            </a:r>
          </a:p>
        </p:txBody>
      </p:sp>
      <p:sp>
        <p:nvSpPr>
          <p:cNvPr id="9" name="TextBox 8">
            <a:extLst>
              <a:ext uri="{FF2B5EF4-FFF2-40B4-BE49-F238E27FC236}">
                <a16:creationId xmlns:a16="http://schemas.microsoft.com/office/drawing/2014/main" id="{3D66EB98-76A5-4587-9ECA-1E0C090737D4}"/>
              </a:ext>
            </a:extLst>
          </p:cNvPr>
          <p:cNvSpPr txBox="1"/>
          <p:nvPr/>
        </p:nvSpPr>
        <p:spPr>
          <a:xfrm>
            <a:off x="457200" y="2700603"/>
            <a:ext cx="5194920" cy="2554545"/>
          </a:xfrm>
          <a:prstGeom prst="rect">
            <a:avLst/>
          </a:prstGeom>
          <a:noFill/>
        </p:spPr>
        <p:txBody>
          <a:bodyPr wrap="square" rtlCol="0">
            <a:spAutoFit/>
          </a:bodyPr>
          <a:lstStyle/>
          <a:p>
            <a:r>
              <a:rPr lang="en-GB" dirty="0"/>
              <a:t>Overalls are a type of protective clothing </a:t>
            </a:r>
            <a:br>
              <a:rPr lang="en-GB" dirty="0"/>
            </a:br>
            <a:r>
              <a:rPr lang="en-GB" dirty="0"/>
              <a:t>for use when working.</a:t>
            </a:r>
          </a:p>
          <a:p>
            <a:endParaRPr lang="en-GB" dirty="0"/>
          </a:p>
          <a:p>
            <a:r>
              <a:rPr lang="en-GB" dirty="0"/>
              <a:t>There are different types of overall for different purposes, such as dust and spillage protection, asbestos removal and HazMat suits used in chemical and biological industries.</a:t>
            </a:r>
          </a:p>
        </p:txBody>
      </p:sp>
      <p:pic>
        <p:nvPicPr>
          <p:cNvPr id="3" name="Picture 2">
            <a:extLst>
              <a:ext uri="{FF2B5EF4-FFF2-40B4-BE49-F238E27FC236}">
                <a16:creationId xmlns:a16="http://schemas.microsoft.com/office/drawing/2014/main" id="{2742C22D-2F42-4F12-9930-B5540BC8A05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72200" y="1724780"/>
            <a:ext cx="1944216" cy="1951646"/>
          </a:xfrm>
          <a:prstGeom prst="rect">
            <a:avLst/>
          </a:prstGeom>
        </p:spPr>
      </p:pic>
      <p:pic>
        <p:nvPicPr>
          <p:cNvPr id="11" name="Picture 10">
            <a:extLst>
              <a:ext uri="{FF2B5EF4-FFF2-40B4-BE49-F238E27FC236}">
                <a16:creationId xmlns:a16="http://schemas.microsoft.com/office/drawing/2014/main" id="{35D0E161-5988-48E3-B25B-3384532C13C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40152" y="3976084"/>
            <a:ext cx="2553832" cy="1705960"/>
          </a:xfrm>
          <a:prstGeom prst="rect">
            <a:avLst/>
          </a:prstGeom>
        </p:spPr>
      </p:pic>
    </p:spTree>
    <p:extLst>
      <p:ext uri="{BB962C8B-B14F-4D97-AF65-F5344CB8AC3E}">
        <p14:creationId xmlns:p14="http://schemas.microsoft.com/office/powerpoint/2010/main" val="11755578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371600"/>
            <a:ext cx="8153400" cy="4114800"/>
          </a:xfrm>
        </p:spPr>
        <p:txBody>
          <a:bodyPr anchor="t"/>
          <a:lstStyle/>
          <a:p>
            <a:pPr lvl="0" eaLnBrk="1" hangingPunct="1">
              <a:spcAft>
                <a:spcPts val="0"/>
              </a:spcAft>
            </a:pPr>
            <a:r>
              <a:rPr lang="en-GB" sz="2000" kern="1200" dirty="0">
                <a:solidFill>
                  <a:srgbClr val="0070C0"/>
                </a:solidFill>
                <a:latin typeface="+mn-lt"/>
                <a:ea typeface="Times New Roman" panose="02020603050405020304" pitchFamily="18" charset="0"/>
              </a:rPr>
              <a:t>Aim: </a:t>
            </a:r>
            <a:r>
              <a:rPr lang="en-GB" sz="2000" b="0" kern="1200" dirty="0">
                <a:solidFill>
                  <a:schemeClr val="tx1"/>
                </a:solidFill>
                <a:latin typeface="+mn-lt"/>
                <a:ea typeface="Times New Roman" panose="02020603050405020304" pitchFamily="18" charset="0"/>
              </a:rPr>
              <a:t>To introduce learners to the types of personal protective equipment and clothing used in wall and floor tiling (PPE/C)</a:t>
            </a:r>
            <a:br>
              <a:rPr lang="en-GB" sz="2000" b="0" kern="1200" dirty="0">
                <a:solidFill>
                  <a:srgbClr val="000000"/>
                </a:solidFill>
                <a:latin typeface="+mn-lt"/>
                <a:ea typeface="ＭＳ Ｐゴシック" pitchFamily="-105" charset="-128"/>
              </a:rPr>
            </a:br>
            <a:br>
              <a:rPr lang="en-GB" sz="2000" b="0" kern="1200" dirty="0">
                <a:solidFill>
                  <a:srgbClr val="0070C0"/>
                </a:solidFill>
                <a:latin typeface="+mn-lt"/>
                <a:ea typeface="Times New Roman" panose="02020603050405020304" pitchFamily="18" charset="0"/>
              </a:rPr>
            </a:br>
            <a:r>
              <a:rPr lang="en-GB" sz="2000" b="0" kern="1200" dirty="0">
                <a:solidFill>
                  <a:srgbClr val="000000"/>
                </a:solidFill>
                <a:latin typeface="+mn-lt"/>
                <a:ea typeface="Times New Roman" panose="02020603050405020304" pitchFamily="18" charset="0"/>
              </a:rPr>
              <a:t> </a:t>
            </a:r>
            <a:br>
              <a:rPr lang="en-GB" sz="2000" b="0" kern="1200" dirty="0">
                <a:solidFill>
                  <a:srgbClr val="000000"/>
                </a:solidFill>
                <a:latin typeface="+mn-lt"/>
                <a:ea typeface="Times New Roman" panose="02020603050405020304" pitchFamily="18" charset="0"/>
              </a:rPr>
            </a:br>
            <a:r>
              <a:rPr lang="en-GB" sz="2000" kern="1200" dirty="0">
                <a:solidFill>
                  <a:srgbClr val="0070C0"/>
                </a:solidFill>
                <a:latin typeface="+mn-lt"/>
                <a:ea typeface="Times New Roman" panose="02020603050405020304" pitchFamily="18" charset="0"/>
              </a:rPr>
              <a:t>Outcomes:</a:t>
            </a:r>
            <a:r>
              <a:rPr lang="en-GB" sz="2000" b="0" kern="1200" dirty="0">
                <a:solidFill>
                  <a:srgbClr val="0070C0"/>
                </a:solidFill>
                <a:latin typeface="+mn-lt"/>
                <a:ea typeface="Times New Roman" panose="02020603050405020304" pitchFamily="18" charset="0"/>
              </a:rPr>
              <a:t>  </a:t>
            </a:r>
            <a:r>
              <a:rPr lang="en-GB" sz="2000" b="0" kern="1200" dirty="0">
                <a:solidFill>
                  <a:srgbClr val="000000"/>
                </a:solidFill>
                <a:latin typeface="+mn-lt"/>
                <a:ea typeface="Times New Roman" panose="02020603050405020304" pitchFamily="18" charset="0"/>
              </a:rPr>
              <a:t>At the end of this session, the learner will be able to:</a:t>
            </a:r>
            <a:br>
              <a:rPr lang="en-GB" sz="2000" b="0" kern="1200" dirty="0">
                <a:solidFill>
                  <a:srgbClr val="000000"/>
                </a:solidFill>
                <a:latin typeface="+mn-lt"/>
                <a:ea typeface="Times New Roman" panose="02020603050405020304" pitchFamily="18" charset="0"/>
              </a:rPr>
            </a:br>
            <a:br>
              <a:rPr lang="en-GB" sz="2000" b="0" kern="1200" dirty="0">
                <a:solidFill>
                  <a:srgbClr val="000000"/>
                </a:solidFill>
                <a:latin typeface="+mn-lt"/>
                <a:ea typeface="Times New Roman" panose="02020603050405020304" pitchFamily="18" charset="0"/>
              </a:rPr>
            </a:br>
            <a:r>
              <a:rPr lang="en-GB" sz="2000" kern="1200" dirty="0">
                <a:solidFill>
                  <a:srgbClr val="0070C0"/>
                </a:solidFill>
                <a:latin typeface="+mn-lt"/>
                <a:ea typeface="Times New Roman" panose="02020603050405020304" pitchFamily="18" charset="0"/>
              </a:rPr>
              <a:t>Outcome 1: </a:t>
            </a:r>
            <a:r>
              <a:rPr lang="en-GB" sz="2000" b="0" kern="1200" dirty="0">
                <a:solidFill>
                  <a:schemeClr val="tx1"/>
                </a:solidFill>
                <a:latin typeface="+mn-lt"/>
                <a:ea typeface="Times New Roman" panose="02020603050405020304" pitchFamily="18" charset="0"/>
              </a:rPr>
              <a:t>Identify types of personal protective equipment and clothing used in wall and floor tiling (PPE/C).</a:t>
            </a:r>
            <a:br>
              <a:rPr lang="en-GB" sz="2000" b="0" kern="1200" dirty="0">
                <a:solidFill>
                  <a:schemeClr val="tx1"/>
                </a:solidFill>
                <a:latin typeface="+mn-lt"/>
                <a:ea typeface="Times New Roman" panose="02020603050405020304" pitchFamily="18" charset="0"/>
              </a:rPr>
            </a:br>
            <a:br>
              <a:rPr lang="en-GB" sz="2000" b="0" kern="1200" dirty="0">
                <a:solidFill>
                  <a:schemeClr val="tx1"/>
                </a:solidFill>
                <a:latin typeface="+mn-lt"/>
                <a:ea typeface="Times New Roman" panose="02020603050405020304" pitchFamily="18" charset="0"/>
              </a:rPr>
            </a:br>
            <a:r>
              <a:rPr lang="en-GB" sz="2000" kern="1200" dirty="0">
                <a:solidFill>
                  <a:srgbClr val="0070C0"/>
                </a:solidFill>
                <a:latin typeface="+mn-lt"/>
                <a:ea typeface="Times New Roman" panose="02020603050405020304" pitchFamily="18" charset="0"/>
              </a:rPr>
              <a:t>Outcome 2: </a:t>
            </a:r>
            <a:r>
              <a:rPr lang="en-GB" sz="2000" b="0" kern="1200" dirty="0">
                <a:solidFill>
                  <a:schemeClr val="tx1"/>
                </a:solidFill>
                <a:latin typeface="+mn-lt"/>
                <a:ea typeface="Times New Roman" panose="02020603050405020304" pitchFamily="18" charset="0"/>
              </a:rPr>
              <a:t>Have an understanding of PPE/C and able to select the correct (PPE/C) in the workshop and on site.</a:t>
            </a:r>
            <a:br>
              <a:rPr lang="en-GB" sz="2000" b="0" kern="1200" dirty="0">
                <a:solidFill>
                  <a:schemeClr val="tx1"/>
                </a:solidFill>
                <a:latin typeface="+mn-lt"/>
                <a:ea typeface="Times New Roman" panose="02020603050405020304" pitchFamily="18" charset="0"/>
              </a:rPr>
            </a:br>
            <a:endParaRPr lang="en-GB" sz="2000" b="0" dirty="0">
              <a:solidFill>
                <a:schemeClr val="tx1"/>
              </a:solidFill>
              <a:latin typeface="+mn-lt"/>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7799856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08000"/>
            <a:ext cx="8229600" cy="908832"/>
          </a:xfrm>
        </p:spPr>
        <p:txBody>
          <a:bodyPr/>
          <a:lstStyle/>
          <a:p>
            <a:r>
              <a:rPr lang="en-GB" dirty="0">
                <a:ea typeface="ＭＳ Ｐゴシック" pitchFamily="-105" charset="-128"/>
                <a:cs typeface="ＭＳ Ｐゴシック" pitchFamily="-105" charset="-128"/>
              </a:rPr>
              <a:t>Types of personal protective equipment and clothing used in wall and floor tiling (PPE/C)</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88F5A012-FA71-4AFA-809A-BB3C331BE484}"/>
              </a:ext>
            </a:extLst>
          </p:cNvPr>
          <p:cNvSpPr txBox="1"/>
          <p:nvPr/>
        </p:nvSpPr>
        <p:spPr>
          <a:xfrm>
            <a:off x="323528" y="2668850"/>
            <a:ext cx="8241534" cy="1323439"/>
          </a:xfrm>
          <a:prstGeom prst="rect">
            <a:avLst/>
          </a:prstGeom>
          <a:noFill/>
        </p:spPr>
        <p:txBody>
          <a:bodyPr wrap="square" rtlCol="0">
            <a:spAutoFit/>
          </a:bodyPr>
          <a:lstStyle/>
          <a:p>
            <a:r>
              <a:rPr lang="en-GB" dirty="0"/>
              <a:t>PPE is equipment that will protect the user against health or safety risks at work. It can include items such as safety helmets, gloves, eye protection, high-visibility clothing, safety footwear and safety harnesses. It also includes respiratory protective equipment (RPE).</a:t>
            </a: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2092786"/>
            <a:ext cx="5517588" cy="400110"/>
          </a:xfrm>
          <a:prstGeom prst="rect">
            <a:avLst/>
          </a:prstGeom>
          <a:noFill/>
        </p:spPr>
        <p:txBody>
          <a:bodyPr wrap="square" rtlCol="0">
            <a:spAutoFit/>
          </a:bodyPr>
          <a:lstStyle/>
          <a:p>
            <a:r>
              <a:rPr lang="en-GB" b="1" dirty="0"/>
              <a:t>What is meant by PPE/C?</a:t>
            </a:r>
          </a:p>
        </p:txBody>
      </p:sp>
      <p:sp>
        <p:nvSpPr>
          <p:cNvPr id="7" name="Rectangle 6">
            <a:extLst>
              <a:ext uri="{FF2B5EF4-FFF2-40B4-BE49-F238E27FC236}">
                <a16:creationId xmlns:a16="http://schemas.microsoft.com/office/drawing/2014/main" id="{5D88FE58-6545-41A2-84C1-81254A34540F}"/>
              </a:ext>
            </a:extLst>
          </p:cNvPr>
          <p:cNvSpPr/>
          <p:nvPr/>
        </p:nvSpPr>
        <p:spPr>
          <a:xfrm>
            <a:off x="457200" y="4334249"/>
            <a:ext cx="7058000" cy="400110"/>
          </a:xfrm>
          <a:prstGeom prst="rect">
            <a:avLst/>
          </a:prstGeom>
        </p:spPr>
        <p:txBody>
          <a:bodyPr wrap="square">
            <a:spAutoFit/>
          </a:bodyPr>
          <a:lstStyle/>
          <a:p>
            <a:r>
              <a:rPr lang="en-GB" dirty="0"/>
              <a:t>https://www.hse.gov.uk/toolbox/ppe.htm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Types of personal protective equipment and clothing used in wall and floor tiling (PPE/C)</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59BC1A31-8145-4CE7-B484-2C06B599A1F1}"/>
              </a:ext>
            </a:extLst>
          </p:cNvPr>
          <p:cNvSpPr txBox="1"/>
          <p:nvPr/>
        </p:nvSpPr>
        <p:spPr>
          <a:xfrm>
            <a:off x="457200" y="2132856"/>
            <a:ext cx="8229600" cy="3170099"/>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Hard hat/bump cap</a:t>
            </a:r>
          </a:p>
          <a:p>
            <a:pPr marL="342900" indent="-342900">
              <a:buClr>
                <a:srgbClr val="0077E3"/>
              </a:buClr>
              <a:buFont typeface="Arial" panose="020B0604020202020204" pitchFamily="34" charset="0"/>
              <a:buChar char="•"/>
            </a:pPr>
            <a:r>
              <a:rPr lang="en-GB" dirty="0"/>
              <a:t>Dust mask/respirators</a:t>
            </a:r>
          </a:p>
          <a:p>
            <a:pPr marL="342900" indent="-342900">
              <a:buClr>
                <a:srgbClr val="0077E3"/>
              </a:buClr>
              <a:buFont typeface="Arial" panose="020B0604020202020204" pitchFamily="34" charset="0"/>
              <a:buChar char="•"/>
            </a:pPr>
            <a:r>
              <a:rPr lang="en-GB" dirty="0"/>
              <a:t>Eye protection</a:t>
            </a:r>
          </a:p>
          <a:p>
            <a:pPr marL="342900" indent="-342900">
              <a:buClr>
                <a:srgbClr val="0077E3"/>
              </a:buClr>
              <a:buFont typeface="Arial" panose="020B0604020202020204" pitchFamily="34" charset="0"/>
              <a:buChar char="•"/>
            </a:pPr>
            <a:r>
              <a:rPr lang="en-GB" dirty="0"/>
              <a:t>Ear protection</a:t>
            </a:r>
          </a:p>
          <a:p>
            <a:pPr marL="342900" indent="-342900">
              <a:buClr>
                <a:srgbClr val="0077E3"/>
              </a:buClr>
              <a:buFont typeface="Arial" panose="020B0604020202020204" pitchFamily="34" charset="0"/>
              <a:buChar char="•"/>
            </a:pPr>
            <a:r>
              <a:rPr lang="en-GB" dirty="0"/>
              <a:t>High-visibility vests</a:t>
            </a:r>
          </a:p>
          <a:p>
            <a:pPr marL="342900" indent="-342900">
              <a:buClr>
                <a:srgbClr val="0077E3"/>
              </a:buClr>
              <a:buFont typeface="Arial" panose="020B0604020202020204" pitchFamily="34" charset="0"/>
              <a:buChar char="•"/>
            </a:pPr>
            <a:r>
              <a:rPr lang="en-GB" dirty="0"/>
              <a:t>Gloves</a:t>
            </a:r>
          </a:p>
          <a:p>
            <a:pPr marL="342900" indent="-342900">
              <a:buClr>
                <a:srgbClr val="0077E3"/>
              </a:buClr>
              <a:buFont typeface="Arial" panose="020B0604020202020204" pitchFamily="34" charset="0"/>
              <a:buChar char="•"/>
            </a:pPr>
            <a:r>
              <a:rPr lang="en-GB" dirty="0"/>
              <a:t>Barrier cream</a:t>
            </a:r>
          </a:p>
          <a:p>
            <a:pPr marL="342900" indent="-342900">
              <a:buClr>
                <a:srgbClr val="0077E3"/>
              </a:buClr>
              <a:buFont typeface="Arial" panose="020B0604020202020204" pitchFamily="34" charset="0"/>
              <a:buChar char="•"/>
            </a:pPr>
            <a:r>
              <a:rPr lang="en-GB" dirty="0"/>
              <a:t>Knee pads</a:t>
            </a:r>
          </a:p>
          <a:p>
            <a:pPr marL="342900" indent="-342900">
              <a:buClr>
                <a:srgbClr val="0077E3"/>
              </a:buClr>
              <a:buFont typeface="Arial" panose="020B0604020202020204" pitchFamily="34" charset="0"/>
              <a:buChar char="•"/>
            </a:pPr>
            <a:r>
              <a:rPr lang="en-GB" dirty="0"/>
              <a:t>Safety footwear</a:t>
            </a:r>
          </a:p>
          <a:p>
            <a:pPr marL="342900" indent="-342900">
              <a:buClr>
                <a:srgbClr val="0077E3"/>
              </a:buClr>
              <a:buFont typeface="Arial" panose="020B0604020202020204" pitchFamily="34" charset="0"/>
              <a:buChar char="•"/>
            </a:pPr>
            <a:r>
              <a:rPr lang="en-GB" dirty="0"/>
              <a:t>Overalls/protective clothing</a:t>
            </a:r>
          </a:p>
        </p:txBody>
      </p:sp>
    </p:spTree>
    <p:extLst>
      <p:ext uri="{BB962C8B-B14F-4D97-AF65-F5344CB8AC3E}">
        <p14:creationId xmlns:p14="http://schemas.microsoft.com/office/powerpoint/2010/main" val="4007162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Types of personal protective equipment and clothing used in wall and floor tiling (PPE/C)</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24697" y="2098128"/>
            <a:ext cx="8229600" cy="400110"/>
          </a:xfrm>
          <a:prstGeom prst="rect">
            <a:avLst/>
          </a:prstGeom>
          <a:noFill/>
        </p:spPr>
        <p:txBody>
          <a:bodyPr wrap="square" rtlCol="0">
            <a:spAutoFit/>
          </a:bodyPr>
          <a:lstStyle/>
          <a:p>
            <a:r>
              <a:rPr lang="en-GB" b="1" dirty="0"/>
              <a:t>Hard hat/bump cap</a:t>
            </a:r>
          </a:p>
        </p:txBody>
      </p:sp>
      <p:sp>
        <p:nvSpPr>
          <p:cNvPr id="3" name="Rectangle 2">
            <a:extLst>
              <a:ext uri="{FF2B5EF4-FFF2-40B4-BE49-F238E27FC236}">
                <a16:creationId xmlns:a16="http://schemas.microsoft.com/office/drawing/2014/main" id="{F53FADBB-441F-4D4D-AC82-B80F853AD21C}"/>
              </a:ext>
            </a:extLst>
          </p:cNvPr>
          <p:cNvSpPr/>
          <p:nvPr/>
        </p:nvSpPr>
        <p:spPr>
          <a:xfrm>
            <a:off x="389797" y="2526691"/>
            <a:ext cx="6136763" cy="2862322"/>
          </a:xfrm>
          <a:prstGeom prst="rect">
            <a:avLst/>
          </a:prstGeom>
        </p:spPr>
        <p:txBody>
          <a:bodyPr wrap="square">
            <a:spAutoFit/>
          </a:bodyPr>
          <a:lstStyle/>
          <a:p>
            <a:r>
              <a:rPr lang="en-GB" sz="1800" dirty="0"/>
              <a:t>A hard hat is a type of helmet predominantly used in workplace environments such as industrial or construction sites to protect the head from injury due to falling objects and impact with other objects . Suspension bands inside the helmet spreads the helmet's weight and the force of any impact over the top of the head. A suspension also provides space of approximately 30 mm (1.2 inch) between the helmet's shell and the wearer's head, so that if an object strikes the shell, the impact is less likely to be transmitted directly to the skull.</a:t>
            </a:r>
          </a:p>
        </p:txBody>
      </p:sp>
      <p:pic>
        <p:nvPicPr>
          <p:cNvPr id="11" name="Picture 10">
            <a:extLst>
              <a:ext uri="{FF2B5EF4-FFF2-40B4-BE49-F238E27FC236}">
                <a16:creationId xmlns:a16="http://schemas.microsoft.com/office/drawing/2014/main" id="{032A0A14-932B-4E42-99F2-EB51A9F0ED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948264" y="1986563"/>
            <a:ext cx="1442437" cy="1442437"/>
          </a:xfrm>
          <a:prstGeom prst="rect">
            <a:avLst/>
          </a:prstGeom>
        </p:spPr>
      </p:pic>
      <p:pic>
        <p:nvPicPr>
          <p:cNvPr id="13" name="Picture 12">
            <a:extLst>
              <a:ext uri="{FF2B5EF4-FFF2-40B4-BE49-F238E27FC236}">
                <a16:creationId xmlns:a16="http://schemas.microsoft.com/office/drawing/2014/main" id="{F7212967-41B9-422A-BA35-3E9B454F70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26560" y="3707825"/>
            <a:ext cx="2160240" cy="1741153"/>
          </a:xfrm>
          <a:prstGeom prst="rect">
            <a:avLst/>
          </a:prstGeom>
        </p:spPr>
      </p:pic>
    </p:spTree>
    <p:extLst>
      <p:ext uri="{BB962C8B-B14F-4D97-AF65-F5344CB8AC3E}">
        <p14:creationId xmlns:p14="http://schemas.microsoft.com/office/powerpoint/2010/main" val="3425963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Types of personal protective equipment and clothing used in wall and floor tiling (PPE/C)</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389456" y="1856918"/>
            <a:ext cx="8229600" cy="400110"/>
          </a:xfrm>
          <a:prstGeom prst="rect">
            <a:avLst/>
          </a:prstGeom>
          <a:noFill/>
        </p:spPr>
        <p:txBody>
          <a:bodyPr wrap="square" rtlCol="0">
            <a:spAutoFit/>
          </a:bodyPr>
          <a:lstStyle/>
          <a:p>
            <a:r>
              <a:rPr lang="en-GB" b="1" dirty="0"/>
              <a:t>Dust mask/respirators (RPE)</a:t>
            </a:r>
          </a:p>
        </p:txBody>
      </p:sp>
      <p:sp>
        <p:nvSpPr>
          <p:cNvPr id="2" name="Rectangle 1">
            <a:extLst>
              <a:ext uri="{FF2B5EF4-FFF2-40B4-BE49-F238E27FC236}">
                <a16:creationId xmlns:a16="http://schemas.microsoft.com/office/drawing/2014/main" id="{B9ADFFBB-4B37-48D6-A3D4-0326EC6BC82E}"/>
              </a:ext>
            </a:extLst>
          </p:cNvPr>
          <p:cNvSpPr/>
          <p:nvPr/>
        </p:nvSpPr>
        <p:spPr>
          <a:xfrm>
            <a:off x="389456" y="2257028"/>
            <a:ext cx="4572000" cy="1569660"/>
          </a:xfrm>
          <a:prstGeom prst="rect">
            <a:avLst/>
          </a:prstGeom>
        </p:spPr>
        <p:txBody>
          <a:bodyPr>
            <a:spAutoFit/>
          </a:bodyPr>
          <a:lstStyle/>
          <a:p>
            <a:r>
              <a:rPr lang="en-GB" sz="1600" dirty="0"/>
              <a:t>A dust mask is a flexible pad held over the nose and mouth by elastic or rubber straps to protect against dust encountered during construction or cleaning activities, such as dust from drywall, brick, wood, fibreglass, silica (from ceramic or glass production) or sweeping.</a:t>
            </a:r>
          </a:p>
        </p:txBody>
      </p:sp>
      <p:sp>
        <p:nvSpPr>
          <p:cNvPr id="3" name="TextBox 2">
            <a:extLst>
              <a:ext uri="{FF2B5EF4-FFF2-40B4-BE49-F238E27FC236}">
                <a16:creationId xmlns:a16="http://schemas.microsoft.com/office/drawing/2014/main" id="{5526193A-224E-420C-95B6-D3826D9CD5FA}"/>
              </a:ext>
            </a:extLst>
          </p:cNvPr>
          <p:cNvSpPr txBox="1"/>
          <p:nvPr/>
        </p:nvSpPr>
        <p:spPr>
          <a:xfrm>
            <a:off x="389456" y="3989268"/>
            <a:ext cx="4248472" cy="1077218"/>
          </a:xfrm>
          <a:prstGeom prst="rect">
            <a:avLst/>
          </a:prstGeom>
          <a:noFill/>
        </p:spPr>
        <p:txBody>
          <a:bodyPr wrap="square" rtlCol="0">
            <a:spAutoFit/>
          </a:bodyPr>
          <a:lstStyle/>
          <a:p>
            <a:r>
              <a:rPr lang="en-GB" sz="1600" dirty="0"/>
              <a:t>A respirator is similar to a dust mask but is not totally disposable. The filters can be replaced and are of better quality and better fitting. </a:t>
            </a:r>
          </a:p>
        </p:txBody>
      </p:sp>
      <p:sp>
        <p:nvSpPr>
          <p:cNvPr id="7" name="TextBox 6">
            <a:extLst>
              <a:ext uri="{FF2B5EF4-FFF2-40B4-BE49-F238E27FC236}">
                <a16:creationId xmlns:a16="http://schemas.microsoft.com/office/drawing/2014/main" id="{5E13735B-10B3-473E-B032-757BEE1EB601}"/>
              </a:ext>
            </a:extLst>
          </p:cNvPr>
          <p:cNvSpPr txBox="1"/>
          <p:nvPr/>
        </p:nvSpPr>
        <p:spPr>
          <a:xfrm>
            <a:off x="352669" y="5229066"/>
            <a:ext cx="5987008" cy="338554"/>
          </a:xfrm>
          <a:prstGeom prst="rect">
            <a:avLst/>
          </a:prstGeom>
          <a:noFill/>
        </p:spPr>
        <p:txBody>
          <a:bodyPr wrap="square" rtlCol="0">
            <a:spAutoFit/>
          </a:bodyPr>
          <a:lstStyle/>
          <a:p>
            <a:r>
              <a:rPr lang="en-GB" sz="1600" dirty="0"/>
              <a:t>FFP means: Full Face Protection (1,2 or 3), such as FFP3.</a:t>
            </a:r>
          </a:p>
        </p:txBody>
      </p:sp>
      <p:pic>
        <p:nvPicPr>
          <p:cNvPr id="12" name="Picture 11">
            <a:extLst>
              <a:ext uri="{FF2B5EF4-FFF2-40B4-BE49-F238E27FC236}">
                <a16:creationId xmlns:a16="http://schemas.microsoft.com/office/drawing/2014/main" id="{7070DE92-1BEF-486F-991A-A33FBF2819D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00779" y="2916649"/>
            <a:ext cx="1526830" cy="1537063"/>
          </a:xfrm>
          <a:prstGeom prst="rect">
            <a:avLst/>
          </a:prstGeom>
        </p:spPr>
      </p:pic>
      <p:pic>
        <p:nvPicPr>
          <p:cNvPr id="14" name="Picture 13">
            <a:extLst>
              <a:ext uri="{FF2B5EF4-FFF2-40B4-BE49-F238E27FC236}">
                <a16:creationId xmlns:a16="http://schemas.microsoft.com/office/drawing/2014/main" id="{23C55B25-605E-467D-959F-34F6445C4FC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27609" y="1810886"/>
            <a:ext cx="1921750" cy="1618114"/>
          </a:xfrm>
          <a:prstGeom prst="rect">
            <a:avLst/>
          </a:prstGeom>
        </p:spPr>
      </p:pic>
      <p:pic>
        <p:nvPicPr>
          <p:cNvPr id="16" name="Picture 15">
            <a:extLst>
              <a:ext uri="{FF2B5EF4-FFF2-40B4-BE49-F238E27FC236}">
                <a16:creationId xmlns:a16="http://schemas.microsoft.com/office/drawing/2014/main" id="{9EC51EEA-240C-4BA5-B881-39A9C0E9292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87917" y="4047371"/>
            <a:ext cx="1921750" cy="1495122"/>
          </a:xfrm>
          <a:prstGeom prst="rect">
            <a:avLst/>
          </a:prstGeom>
        </p:spPr>
      </p:pic>
    </p:spTree>
    <p:extLst>
      <p:ext uri="{BB962C8B-B14F-4D97-AF65-F5344CB8AC3E}">
        <p14:creationId xmlns:p14="http://schemas.microsoft.com/office/powerpoint/2010/main" val="31205629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Types of personal protective equipment and clothing used in wall and floor tiling (PPE/C)</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2067067"/>
            <a:ext cx="8229600" cy="400110"/>
          </a:xfrm>
          <a:prstGeom prst="rect">
            <a:avLst/>
          </a:prstGeom>
          <a:noFill/>
        </p:spPr>
        <p:txBody>
          <a:bodyPr wrap="square" rtlCol="0">
            <a:spAutoFit/>
          </a:bodyPr>
          <a:lstStyle/>
          <a:p>
            <a:r>
              <a:rPr lang="en-GB" b="1" dirty="0"/>
              <a:t>Eye protection</a:t>
            </a:r>
          </a:p>
        </p:txBody>
      </p:sp>
      <p:sp>
        <p:nvSpPr>
          <p:cNvPr id="3" name="Rectangle 2">
            <a:extLst>
              <a:ext uri="{FF2B5EF4-FFF2-40B4-BE49-F238E27FC236}">
                <a16:creationId xmlns:a16="http://schemas.microsoft.com/office/drawing/2014/main" id="{8A37955C-5E89-4623-8B2F-D9B95B6CAE53}"/>
              </a:ext>
            </a:extLst>
          </p:cNvPr>
          <p:cNvSpPr/>
          <p:nvPr/>
        </p:nvSpPr>
        <p:spPr>
          <a:xfrm>
            <a:off x="471046" y="2668673"/>
            <a:ext cx="4572000" cy="1938992"/>
          </a:xfrm>
          <a:prstGeom prst="rect">
            <a:avLst/>
          </a:prstGeom>
        </p:spPr>
        <p:txBody>
          <a:bodyPr>
            <a:spAutoFit/>
          </a:bodyPr>
          <a:lstStyle/>
          <a:p>
            <a:r>
              <a:rPr lang="en-GB" dirty="0"/>
              <a:t>Goggles, or safety glasses, are forms of protective eyewear that usually enclose or protect the area     surrounding the eye in order to prevent              particulates, water or chemicals from striking the eyes. </a:t>
            </a:r>
          </a:p>
        </p:txBody>
      </p:sp>
      <p:pic>
        <p:nvPicPr>
          <p:cNvPr id="11" name="Picture 10">
            <a:extLst>
              <a:ext uri="{FF2B5EF4-FFF2-40B4-BE49-F238E27FC236}">
                <a16:creationId xmlns:a16="http://schemas.microsoft.com/office/drawing/2014/main" id="{3F69A381-A574-405A-A745-2C13D428D49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04868" y="2181148"/>
            <a:ext cx="1622042" cy="1621029"/>
          </a:xfrm>
          <a:prstGeom prst="rect">
            <a:avLst/>
          </a:prstGeom>
        </p:spPr>
      </p:pic>
      <p:pic>
        <p:nvPicPr>
          <p:cNvPr id="13" name="Picture 12">
            <a:extLst>
              <a:ext uri="{FF2B5EF4-FFF2-40B4-BE49-F238E27FC236}">
                <a16:creationId xmlns:a16="http://schemas.microsoft.com/office/drawing/2014/main" id="{E82AF1DA-8861-4D5D-8C56-A9B786BC4A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64642" y="3802177"/>
            <a:ext cx="2808312" cy="1982668"/>
          </a:xfrm>
          <a:prstGeom prst="rect">
            <a:avLst/>
          </a:prstGeom>
        </p:spPr>
      </p:pic>
    </p:spTree>
    <p:extLst>
      <p:ext uri="{BB962C8B-B14F-4D97-AF65-F5344CB8AC3E}">
        <p14:creationId xmlns:p14="http://schemas.microsoft.com/office/powerpoint/2010/main" val="3107568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5DF428F2-E75A-4433-A280-1E1BF8DA3AF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21251" y="3429163"/>
            <a:ext cx="2451714" cy="1632842"/>
          </a:xfrm>
          <a:prstGeom prst="rect">
            <a:avLst/>
          </a:prstGeom>
        </p:spPr>
      </p:pic>
      <p:pic>
        <p:nvPicPr>
          <p:cNvPr id="15" name="Picture 14">
            <a:extLst>
              <a:ext uri="{FF2B5EF4-FFF2-40B4-BE49-F238E27FC236}">
                <a16:creationId xmlns:a16="http://schemas.microsoft.com/office/drawing/2014/main" id="{261A6EBB-F861-469B-B2CD-3A2DD3274A1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372701" y="4477503"/>
            <a:ext cx="1638959" cy="1479908"/>
          </a:xfrm>
          <a:prstGeom prst="rect">
            <a:avLst/>
          </a:prstGeom>
        </p:spPr>
      </p:pic>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Types of personal protective equipment and clothing used in wall and floor tiling (PPE/C)</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2067067"/>
            <a:ext cx="8229600" cy="400110"/>
          </a:xfrm>
          <a:prstGeom prst="rect">
            <a:avLst/>
          </a:prstGeom>
          <a:noFill/>
        </p:spPr>
        <p:txBody>
          <a:bodyPr wrap="square" rtlCol="0">
            <a:spAutoFit/>
          </a:bodyPr>
          <a:lstStyle/>
          <a:p>
            <a:r>
              <a:rPr lang="en-GB" b="1" dirty="0"/>
              <a:t>Ear protection</a:t>
            </a:r>
          </a:p>
        </p:txBody>
      </p:sp>
      <p:sp>
        <p:nvSpPr>
          <p:cNvPr id="2" name="Rectangle 1">
            <a:extLst>
              <a:ext uri="{FF2B5EF4-FFF2-40B4-BE49-F238E27FC236}">
                <a16:creationId xmlns:a16="http://schemas.microsoft.com/office/drawing/2014/main" id="{9B46CCD3-3F96-4F67-A5DE-1FD148F27E6F}"/>
              </a:ext>
            </a:extLst>
          </p:cNvPr>
          <p:cNvSpPr/>
          <p:nvPr/>
        </p:nvSpPr>
        <p:spPr>
          <a:xfrm>
            <a:off x="457200" y="3861048"/>
            <a:ext cx="5338936" cy="1892826"/>
          </a:xfrm>
          <a:prstGeom prst="rect">
            <a:avLst/>
          </a:prstGeom>
        </p:spPr>
        <p:txBody>
          <a:bodyPr wrap="square">
            <a:spAutoFit/>
          </a:bodyPr>
          <a:lstStyle/>
          <a:p>
            <a:r>
              <a:rPr lang="en-GB" sz="1800" b="1" dirty="0"/>
              <a:t>When should hearing protection be used?</a:t>
            </a:r>
          </a:p>
          <a:p>
            <a:r>
              <a:rPr lang="en-GB" sz="1800" dirty="0"/>
              <a:t>Hearing protection should be issued to employees:</a:t>
            </a:r>
          </a:p>
          <a:p>
            <a:pPr marL="285750" indent="-285750">
              <a:buClr>
                <a:srgbClr val="0077E3"/>
              </a:buClr>
              <a:buFont typeface="Arial" panose="020B0604020202020204" pitchFamily="34" charset="0"/>
              <a:buChar char="•"/>
            </a:pPr>
            <a:r>
              <a:rPr lang="en-GB" sz="1800" dirty="0"/>
              <a:t>where extra protection is needed above what has been achieved using noise control</a:t>
            </a:r>
          </a:p>
          <a:p>
            <a:pPr marL="285750" indent="-285750">
              <a:buClr>
                <a:srgbClr val="0077E3"/>
              </a:buClr>
              <a:buFont typeface="Arial" panose="020B0604020202020204" pitchFamily="34" charset="0"/>
              <a:buChar char="•"/>
            </a:pPr>
            <a:r>
              <a:rPr lang="en-GB" sz="1800" dirty="0"/>
              <a:t>as a short-term measure while other methods of controlling noise are being developed.</a:t>
            </a:r>
          </a:p>
          <a:p>
            <a:r>
              <a:rPr lang="en-GB" sz="900" dirty="0"/>
              <a:t>Source: https://www.hse.gov.uk</a:t>
            </a:r>
          </a:p>
        </p:txBody>
      </p:sp>
      <p:sp>
        <p:nvSpPr>
          <p:cNvPr id="3" name="TextBox 2">
            <a:extLst>
              <a:ext uri="{FF2B5EF4-FFF2-40B4-BE49-F238E27FC236}">
                <a16:creationId xmlns:a16="http://schemas.microsoft.com/office/drawing/2014/main" id="{8C02F036-9639-444D-8CA3-6204308FA39B}"/>
              </a:ext>
            </a:extLst>
          </p:cNvPr>
          <p:cNvSpPr txBox="1"/>
          <p:nvPr/>
        </p:nvSpPr>
        <p:spPr>
          <a:xfrm>
            <a:off x="457200" y="2564904"/>
            <a:ext cx="4762872" cy="954107"/>
          </a:xfrm>
          <a:prstGeom prst="rect">
            <a:avLst/>
          </a:prstGeom>
          <a:noFill/>
        </p:spPr>
        <p:txBody>
          <a:bodyPr wrap="square" rtlCol="0">
            <a:spAutoFit/>
          </a:bodyPr>
          <a:lstStyle/>
          <a:p>
            <a:r>
              <a:rPr lang="en-GB" sz="1800" dirty="0"/>
              <a:t>Ear/hearing protection can be achieved by wearing either ear defenders or using ear plugs</a:t>
            </a:r>
            <a:r>
              <a:rPr lang="en-GB" dirty="0"/>
              <a:t>.</a:t>
            </a:r>
          </a:p>
        </p:txBody>
      </p:sp>
      <p:pic>
        <p:nvPicPr>
          <p:cNvPr id="11" name="Picture 10">
            <a:extLst>
              <a:ext uri="{FF2B5EF4-FFF2-40B4-BE49-F238E27FC236}">
                <a16:creationId xmlns:a16="http://schemas.microsoft.com/office/drawing/2014/main" id="{B5A59438-4042-4827-AB65-CCCB8348440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10970" y="1978632"/>
            <a:ext cx="1754507" cy="1754507"/>
          </a:xfrm>
          <a:prstGeom prst="rect">
            <a:avLst/>
          </a:prstGeom>
        </p:spPr>
      </p:pic>
    </p:spTree>
    <p:extLst>
      <p:ext uri="{BB962C8B-B14F-4D97-AF65-F5344CB8AC3E}">
        <p14:creationId xmlns:p14="http://schemas.microsoft.com/office/powerpoint/2010/main" val="39990903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Types of personal protective equipment and clothing used in wall and floor tiling (PPE/C)</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2067067"/>
            <a:ext cx="8229600" cy="400110"/>
          </a:xfrm>
          <a:prstGeom prst="rect">
            <a:avLst/>
          </a:prstGeom>
          <a:noFill/>
        </p:spPr>
        <p:txBody>
          <a:bodyPr wrap="square" rtlCol="0">
            <a:spAutoFit/>
          </a:bodyPr>
          <a:lstStyle/>
          <a:p>
            <a:r>
              <a:rPr lang="en-GB" b="1" dirty="0"/>
              <a:t>High-visibility vests</a:t>
            </a:r>
          </a:p>
        </p:txBody>
      </p:sp>
      <p:sp>
        <p:nvSpPr>
          <p:cNvPr id="2" name="TextBox 1">
            <a:extLst>
              <a:ext uri="{FF2B5EF4-FFF2-40B4-BE49-F238E27FC236}">
                <a16:creationId xmlns:a16="http://schemas.microsoft.com/office/drawing/2014/main" id="{51103FF3-A2C5-4A6E-B821-8F86791A4033}"/>
              </a:ext>
            </a:extLst>
          </p:cNvPr>
          <p:cNvSpPr txBox="1"/>
          <p:nvPr/>
        </p:nvSpPr>
        <p:spPr>
          <a:xfrm>
            <a:off x="457200" y="2467177"/>
            <a:ext cx="5194920" cy="3170099"/>
          </a:xfrm>
          <a:prstGeom prst="rect">
            <a:avLst/>
          </a:prstGeom>
          <a:noFill/>
        </p:spPr>
        <p:txBody>
          <a:bodyPr wrap="square" rtlCol="0">
            <a:spAutoFit/>
          </a:bodyPr>
          <a:lstStyle/>
          <a:p>
            <a:r>
              <a:rPr lang="en-GB" dirty="0"/>
              <a:t>Remember: be safe, be seen.</a:t>
            </a:r>
          </a:p>
          <a:p>
            <a:endParaRPr lang="en-GB" dirty="0"/>
          </a:p>
          <a:p>
            <a:r>
              <a:rPr lang="en-GB" dirty="0"/>
              <a:t>A building/construction site can be a dangerous environment, with many people, materials and plant operating within a small area.</a:t>
            </a:r>
          </a:p>
          <a:p>
            <a:endParaRPr lang="en-GB" dirty="0"/>
          </a:p>
          <a:p>
            <a:r>
              <a:rPr lang="en-GB" dirty="0"/>
              <a:t>Hi-viz, or high visibility clothing is a requirement of many construction/industrial work places. </a:t>
            </a:r>
          </a:p>
        </p:txBody>
      </p:sp>
      <p:pic>
        <p:nvPicPr>
          <p:cNvPr id="9" name="Picture 8">
            <a:extLst>
              <a:ext uri="{FF2B5EF4-FFF2-40B4-BE49-F238E27FC236}">
                <a16:creationId xmlns:a16="http://schemas.microsoft.com/office/drawing/2014/main" id="{9C8938C1-1F15-4A5F-B7B8-A08B5CF9509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44208" y="1772816"/>
            <a:ext cx="1800200" cy="1800200"/>
          </a:xfrm>
          <a:prstGeom prst="rect">
            <a:avLst/>
          </a:prstGeom>
        </p:spPr>
      </p:pic>
      <p:pic>
        <p:nvPicPr>
          <p:cNvPr id="11" name="Picture 10">
            <a:extLst>
              <a:ext uri="{FF2B5EF4-FFF2-40B4-BE49-F238E27FC236}">
                <a16:creationId xmlns:a16="http://schemas.microsoft.com/office/drawing/2014/main" id="{0A7C3261-E0F5-4E11-947C-0A89BCB5CF3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16352" y="3594088"/>
            <a:ext cx="2255912" cy="2255912"/>
          </a:xfrm>
          <a:prstGeom prst="rect">
            <a:avLst/>
          </a:prstGeom>
        </p:spPr>
      </p:pic>
    </p:spTree>
    <p:extLst>
      <p:ext uri="{BB962C8B-B14F-4D97-AF65-F5344CB8AC3E}">
        <p14:creationId xmlns:p14="http://schemas.microsoft.com/office/powerpoint/2010/main" val="308577296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D6C55CF93AAEB4EA631E8D12358080E" ma:contentTypeVersion="12" ma:contentTypeDescription="Create a new document." ma:contentTypeScope="" ma:versionID="7fb9593fdc5741df4022c232c52a5533">
  <xsd:schema xmlns:xsd="http://www.w3.org/2001/XMLSchema" xmlns:xs="http://www.w3.org/2001/XMLSchema" xmlns:p="http://schemas.microsoft.com/office/2006/metadata/properties" xmlns:ns2="6630edcf-f6f2-42e2-934a-b174e5b8993a" xmlns:ns3="dc3e18ab-5e90-4249-b4bb-5052ecfaefd5" targetNamespace="http://schemas.microsoft.com/office/2006/metadata/properties" ma:root="true" ma:fieldsID="13a505a3f0ad38d1d8713beb45a0fd18" ns2:_="" ns3:_="">
    <xsd:import namespace="6630edcf-f6f2-42e2-934a-b174e5b8993a"/>
    <xsd:import namespace="dc3e18ab-5e90-4249-b4bb-5052ecfaefd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30edcf-f6f2-42e2-934a-b174e5b899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c3e18ab-5e90-4249-b4bb-5052ecfaefd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26181EC-A3C7-4058-A8D8-F057107FA390}">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dc3e18ab-5e90-4249-b4bb-5052ecfaefd5"/>
    <ds:schemaRef ds:uri="6630edcf-f6f2-42e2-934a-b174e5b8993a"/>
    <ds:schemaRef ds:uri="http://www.w3.org/XML/1998/namespace"/>
  </ds:schemaRefs>
</ds:datastoreItem>
</file>

<file path=customXml/itemProps2.xml><?xml version="1.0" encoding="utf-8"?>
<ds:datastoreItem xmlns:ds="http://schemas.openxmlformats.org/officeDocument/2006/customXml" ds:itemID="{50CA9687-AD33-4584-924F-B1708EB23B3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30edcf-f6f2-42e2-934a-b174e5b8993a"/>
    <ds:schemaRef ds:uri="dc3e18ab-5e90-4249-b4bb-5052ecfaef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BF8947C-8466-4204-BF08-95F8E4A727C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4052</TotalTime>
  <Words>1063</Words>
  <Application>Microsoft Office PowerPoint</Application>
  <PresentationFormat>On-screen Show (4:3)</PresentationFormat>
  <Paragraphs>74</Paragraphs>
  <Slides>15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Lucida Grande</vt:lpstr>
      <vt:lpstr>Times New Roman</vt:lpstr>
      <vt:lpstr>Default Design</vt:lpstr>
      <vt:lpstr>PowerPoint 5: Types of personal protective equipment and clothing used in wall and floor tiling (PPE/C)</vt:lpstr>
      <vt:lpstr>Aim: To introduce learners to the types of personal protective equipment and clothing used in wall and floor tiling (PPE/C)    Outcomes:  At the end of this session, the learner will be able to:  Outcome 1: Identify types of personal protective equipment and clothing used in wall and floor tiling (PPE/C).  Outcome 2: Have an understanding of PPE/C and able to select the correct (PPE/C) in the workshop and on site. </vt:lpstr>
      <vt:lpstr>Types of personal protective equipment and clothing used in wall and floor tiling (PPE/C) </vt:lpstr>
      <vt:lpstr>Types of personal protective equipment and clothing used in wall and floor tiling (PPE/C) </vt:lpstr>
      <vt:lpstr>Types of personal protective equipment and clothing used in wall and floor tiling (PPE/C) </vt:lpstr>
      <vt:lpstr>Types of personal protective equipment and clothing used in wall and floor tiling (PPE/C) </vt:lpstr>
      <vt:lpstr>Types of personal protective equipment and clothing used in wall and floor tiling (PPE/C) </vt:lpstr>
      <vt:lpstr>Types of personal protective equipment and clothing used in wall and floor tiling (PPE/C) </vt:lpstr>
      <vt:lpstr>Types of personal protective equipment and clothing used in wall and floor tiling (PPE/C) </vt:lpstr>
      <vt:lpstr>Types of personal protective equipment and clothing used in wall and floor tiling (PPE/C) </vt:lpstr>
      <vt:lpstr>Types of personal protective equipment and clothing used in wall and floor tiling (PPE/C) </vt:lpstr>
      <vt:lpstr>Types of personal protective equipment and clothing used in wall and floor tiling (PPE/C) </vt:lpstr>
      <vt:lpstr>Types of personal protective equipment and clothing used in wall and floor tiling (PPE/C) </vt:lpstr>
      <vt:lpstr>Types of personal protective equipment and clothing used in wall and floor tiling (PPE/C)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419</cp:revision>
  <dcterms:created xsi:type="dcterms:W3CDTF">2013-05-28T00:38:54Z</dcterms:created>
  <dcterms:modified xsi:type="dcterms:W3CDTF">2021-09-09T13:40:10Z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0x0101002D6C55CF93AAEB4EA631E8D12358080E</vt:lpwstr>
  </property>
</Properties>
</file>