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2"/>
  </p:notesMasterIdLst>
  <p:handoutMasterIdLst>
    <p:handoutMasterId r:id="rId23"/>
  </p:handoutMasterIdLst>
  <p:sldIdLst>
    <p:sldId id="256" r:id="rId5"/>
    <p:sldId id="347" r:id="rId6"/>
    <p:sldId id="328" r:id="rId7"/>
    <p:sldId id="354" r:id="rId8"/>
    <p:sldId id="355" r:id="rId9"/>
    <p:sldId id="356" r:id="rId10"/>
    <p:sldId id="348" r:id="rId11"/>
    <p:sldId id="357" r:id="rId12"/>
    <p:sldId id="358" r:id="rId13"/>
    <p:sldId id="349" r:id="rId14"/>
    <p:sldId id="350" r:id="rId15"/>
    <p:sldId id="359" r:id="rId16"/>
    <p:sldId id="351" r:id="rId17"/>
    <p:sldId id="352" r:id="rId18"/>
    <p:sldId id="353" r:id="rId19"/>
    <p:sldId id="360" r:id="rId20"/>
    <p:sldId id="267" r:id="rId21"/>
  </p:sldIdLst>
  <p:sldSz cx="9144000" cy="6858000" type="screen4x3"/>
  <p:notesSz cx="6858000" cy="9144000"/>
  <p:custDataLst>
    <p:tags r:id="rId2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79" autoAdjust="0"/>
    <p:restoredTop sz="93686" autoAdjust="0"/>
  </p:normalViewPr>
  <p:slideViewPr>
    <p:cSldViewPr showGuides="1">
      <p:cViewPr varScale="1">
        <p:scale>
          <a:sx n="62" d="100"/>
          <a:sy n="62" d="100"/>
        </p:scale>
        <p:origin x="676"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089790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7: Preparing mixing and work areas for wall and floor tiling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ventilation</a:t>
            </a:r>
          </a:p>
        </p:txBody>
      </p:sp>
      <p:sp>
        <p:nvSpPr>
          <p:cNvPr id="2" name="TextBox 1">
            <a:extLst>
              <a:ext uri="{FF2B5EF4-FFF2-40B4-BE49-F238E27FC236}">
                <a16:creationId xmlns:a16="http://schemas.microsoft.com/office/drawing/2014/main" id="{F8CDF08C-8227-446D-A27E-86A099DFD831}"/>
              </a:ext>
            </a:extLst>
          </p:cNvPr>
          <p:cNvSpPr txBox="1"/>
          <p:nvPr/>
        </p:nvSpPr>
        <p:spPr>
          <a:xfrm>
            <a:off x="401960" y="1905739"/>
            <a:ext cx="8174360" cy="1015663"/>
          </a:xfrm>
          <a:prstGeom prst="rect">
            <a:avLst/>
          </a:prstGeom>
          <a:noFill/>
        </p:spPr>
        <p:txBody>
          <a:bodyPr wrap="square" rtlCol="0">
            <a:spAutoFit/>
          </a:bodyPr>
          <a:lstStyle/>
          <a:p>
            <a:r>
              <a:rPr lang="en-GB" dirty="0"/>
              <a:t>Tiling works can produce dust from preparation of background surfaces, mixing materials and cutting tiles, and fumes from some materials such as epoxy grouts.</a:t>
            </a:r>
          </a:p>
        </p:txBody>
      </p:sp>
      <p:sp>
        <p:nvSpPr>
          <p:cNvPr id="3" name="TextBox 2">
            <a:extLst>
              <a:ext uri="{FF2B5EF4-FFF2-40B4-BE49-F238E27FC236}">
                <a16:creationId xmlns:a16="http://schemas.microsoft.com/office/drawing/2014/main" id="{1848EAA3-2F83-43AC-A921-B3D875BDE69A}"/>
              </a:ext>
            </a:extLst>
          </p:cNvPr>
          <p:cNvSpPr txBox="1"/>
          <p:nvPr/>
        </p:nvSpPr>
        <p:spPr>
          <a:xfrm>
            <a:off x="401960" y="3120991"/>
            <a:ext cx="8174360" cy="1631216"/>
          </a:xfrm>
          <a:prstGeom prst="rect">
            <a:avLst/>
          </a:prstGeom>
          <a:noFill/>
        </p:spPr>
        <p:txBody>
          <a:bodyPr wrap="square" rtlCol="0">
            <a:spAutoFit/>
          </a:bodyPr>
          <a:lstStyle/>
          <a:p>
            <a:r>
              <a:rPr lang="en-GB" dirty="0"/>
              <a:t>Good ventilation can be achieved by opening a door or window, or by using an air extraction system.  </a:t>
            </a:r>
          </a:p>
          <a:p>
            <a:endParaRPr lang="en-GB" dirty="0"/>
          </a:p>
          <a:p>
            <a:r>
              <a:rPr lang="en-GB" dirty="0"/>
              <a:t>To reduce the hazard of working in a dusty or contaminated environment, it is advisable to mix and cut outside.</a:t>
            </a:r>
          </a:p>
        </p:txBody>
      </p:sp>
    </p:spTree>
    <p:extLst>
      <p:ext uri="{BB962C8B-B14F-4D97-AF65-F5344CB8AC3E}">
        <p14:creationId xmlns:p14="http://schemas.microsoft.com/office/powerpoint/2010/main" val="3235351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waste area/disposal</a:t>
            </a:r>
          </a:p>
        </p:txBody>
      </p:sp>
      <p:sp>
        <p:nvSpPr>
          <p:cNvPr id="2" name="TextBox 1">
            <a:extLst>
              <a:ext uri="{FF2B5EF4-FFF2-40B4-BE49-F238E27FC236}">
                <a16:creationId xmlns:a16="http://schemas.microsoft.com/office/drawing/2014/main" id="{1C146011-96F5-4619-8A23-57DA7142C82C}"/>
              </a:ext>
            </a:extLst>
          </p:cNvPr>
          <p:cNvSpPr txBox="1"/>
          <p:nvPr/>
        </p:nvSpPr>
        <p:spPr>
          <a:xfrm>
            <a:off x="251520" y="1628800"/>
            <a:ext cx="8229600" cy="3170099"/>
          </a:xfrm>
          <a:prstGeom prst="rect">
            <a:avLst/>
          </a:prstGeom>
          <a:noFill/>
        </p:spPr>
        <p:txBody>
          <a:bodyPr wrap="square" rtlCol="0">
            <a:spAutoFit/>
          </a:bodyPr>
          <a:lstStyle/>
          <a:p>
            <a:r>
              <a:rPr lang="en-GB" dirty="0"/>
              <a:t>Tiling work creates waste materials from preparing existing backgrounds, overmixing of adhesive and grout, cutting tiles </a:t>
            </a:r>
            <a:br>
              <a:rPr lang="en-GB" dirty="0"/>
            </a:br>
            <a:r>
              <a:rPr lang="en-GB" dirty="0"/>
              <a:t>and packaging.</a:t>
            </a:r>
          </a:p>
          <a:p>
            <a:pPr algn="ctr"/>
            <a:endParaRPr lang="en-GB" dirty="0"/>
          </a:p>
          <a:p>
            <a:r>
              <a:rPr lang="en-GB" dirty="0"/>
              <a:t>During the preparation of any tiling work to be undertaken, it is beneficial to have an understanding of the works being carried out and the materials being used prior to starting the work.</a:t>
            </a:r>
          </a:p>
          <a:p>
            <a:pPr algn="ctr"/>
            <a:endParaRPr lang="en-GB" dirty="0"/>
          </a:p>
          <a:p>
            <a:r>
              <a:rPr lang="en-GB" dirty="0"/>
              <a:t>The tiler can then work out a plan of how to dispose of any waste correctly and safely.</a:t>
            </a:r>
          </a:p>
        </p:txBody>
      </p:sp>
    </p:spTree>
    <p:extLst>
      <p:ext uri="{BB962C8B-B14F-4D97-AF65-F5344CB8AC3E}">
        <p14:creationId xmlns:p14="http://schemas.microsoft.com/office/powerpoint/2010/main" val="109447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waste area/disposal</a:t>
            </a:r>
          </a:p>
        </p:txBody>
      </p:sp>
      <p:sp>
        <p:nvSpPr>
          <p:cNvPr id="3075" name="Content Placeholder 2"/>
          <p:cNvSpPr>
            <a:spLocks noGrp="1"/>
          </p:cNvSpPr>
          <p:nvPr>
            <p:ph sz="quarter" idx="10"/>
          </p:nvPr>
        </p:nvSpPr>
        <p:spPr>
          <a:xfrm>
            <a:off x="505305" y="1644094"/>
            <a:ext cx="7968726" cy="973749"/>
          </a:xfrm>
        </p:spPr>
        <p:txBody>
          <a:bodyPr/>
          <a:lstStyle/>
          <a:p>
            <a:pPr>
              <a:lnSpc>
                <a:spcPts val="1200"/>
              </a:lnSpc>
              <a:spcBef>
                <a:spcPts val="0"/>
              </a:spcBef>
              <a:spcAft>
                <a:spcPts val="0"/>
              </a:spcAft>
            </a:pPr>
            <a:endParaRPr lang="en-GB" b="1" dirty="0"/>
          </a:p>
          <a:p>
            <a:pPr>
              <a:lnSpc>
                <a:spcPts val="1200"/>
              </a:lnSpc>
              <a:spcBef>
                <a:spcPts val="0"/>
              </a:spcBef>
              <a:spcAft>
                <a:spcPts val="0"/>
              </a:spcAft>
            </a:pPr>
            <a:endParaRPr lang="en-GB" dirty="0"/>
          </a:p>
          <a:p>
            <a:pPr>
              <a:lnSpc>
                <a:spcPts val="1200"/>
              </a:lnSpc>
              <a:spcBef>
                <a:spcPts val="0"/>
              </a:spcBef>
              <a:spcAft>
                <a:spcPts val="0"/>
              </a:spcAft>
            </a:pPr>
            <a:r>
              <a:rPr lang="en-GB" dirty="0"/>
              <a:t>Types of waste from tiling work include the following:</a:t>
            </a:r>
          </a:p>
          <a:p>
            <a:pPr marL="0" indent="0">
              <a:lnSpc>
                <a:spcPts val="1200"/>
              </a:lnSpc>
              <a:spcBef>
                <a:spcPts val="0"/>
              </a:spcBef>
              <a:spcAft>
                <a:spcPts val="0"/>
              </a:spcAft>
            </a:pPr>
            <a:endParaRPr lang="en-GB" b="1" dirty="0">
              <a:ea typeface="ＭＳ Ｐゴシック" pitchFamily="-105" charset="-128"/>
              <a:cs typeface="ＭＳ Ｐゴシック" pitchFamily="-105" charset="-128"/>
            </a:endParaRPr>
          </a:p>
        </p:txBody>
      </p:sp>
      <p:sp>
        <p:nvSpPr>
          <p:cNvPr id="7" name="TextBox 6">
            <a:extLst>
              <a:ext uri="{FF2B5EF4-FFF2-40B4-BE49-F238E27FC236}">
                <a16:creationId xmlns:a16="http://schemas.microsoft.com/office/drawing/2014/main" id="{563DDE7D-B369-4A45-8C11-A1EED909C43D}"/>
              </a:ext>
            </a:extLst>
          </p:cNvPr>
          <p:cNvSpPr txBox="1"/>
          <p:nvPr/>
        </p:nvSpPr>
        <p:spPr>
          <a:xfrm>
            <a:off x="453084" y="2805639"/>
            <a:ext cx="1638590" cy="400110"/>
          </a:xfrm>
          <a:prstGeom prst="rect">
            <a:avLst/>
          </a:prstGeom>
          <a:noFill/>
        </p:spPr>
        <p:txBody>
          <a:bodyPr wrap="none" rtlCol="0">
            <a:spAutoFit/>
          </a:bodyPr>
          <a:lstStyle/>
          <a:p>
            <a:r>
              <a:rPr lang="en-GB" dirty="0"/>
              <a:t>Plasterboard</a:t>
            </a:r>
          </a:p>
        </p:txBody>
      </p:sp>
      <p:sp>
        <p:nvSpPr>
          <p:cNvPr id="9" name="Rectangle 8">
            <a:extLst>
              <a:ext uri="{FF2B5EF4-FFF2-40B4-BE49-F238E27FC236}">
                <a16:creationId xmlns:a16="http://schemas.microsoft.com/office/drawing/2014/main" id="{83C04F5C-C62C-49CA-8841-3EDB23E6C9F5}"/>
              </a:ext>
            </a:extLst>
          </p:cNvPr>
          <p:cNvSpPr/>
          <p:nvPr/>
        </p:nvSpPr>
        <p:spPr>
          <a:xfrm>
            <a:off x="3032583" y="2871349"/>
            <a:ext cx="590354" cy="400110"/>
          </a:xfrm>
          <a:prstGeom prst="rect">
            <a:avLst/>
          </a:prstGeom>
        </p:spPr>
        <p:txBody>
          <a:bodyPr wrap="none">
            <a:spAutoFit/>
          </a:bodyPr>
          <a:lstStyle/>
          <a:p>
            <a:r>
              <a:rPr lang="en-GB" dirty="0"/>
              <a:t>Tile</a:t>
            </a:r>
          </a:p>
        </p:txBody>
      </p:sp>
      <p:sp>
        <p:nvSpPr>
          <p:cNvPr id="12" name="Rectangle 11">
            <a:extLst>
              <a:ext uri="{FF2B5EF4-FFF2-40B4-BE49-F238E27FC236}">
                <a16:creationId xmlns:a16="http://schemas.microsoft.com/office/drawing/2014/main" id="{425AE283-66E6-4417-9894-3FDED4C4CFB8}"/>
              </a:ext>
            </a:extLst>
          </p:cNvPr>
          <p:cNvSpPr/>
          <p:nvPr/>
        </p:nvSpPr>
        <p:spPr>
          <a:xfrm>
            <a:off x="4696045" y="2853479"/>
            <a:ext cx="2065251" cy="400110"/>
          </a:xfrm>
          <a:prstGeom prst="rect">
            <a:avLst/>
          </a:prstGeom>
        </p:spPr>
        <p:txBody>
          <a:bodyPr wrap="square">
            <a:spAutoFit/>
          </a:bodyPr>
          <a:lstStyle/>
          <a:p>
            <a:r>
              <a:rPr lang="en-GB" dirty="0"/>
              <a:t>Adhesive/grout</a:t>
            </a:r>
          </a:p>
        </p:txBody>
      </p:sp>
      <p:sp>
        <p:nvSpPr>
          <p:cNvPr id="15" name="Rectangle 14">
            <a:extLst>
              <a:ext uri="{FF2B5EF4-FFF2-40B4-BE49-F238E27FC236}">
                <a16:creationId xmlns:a16="http://schemas.microsoft.com/office/drawing/2014/main" id="{C233A15B-0A5A-4C55-9093-EE708B9BA933}"/>
              </a:ext>
            </a:extLst>
          </p:cNvPr>
          <p:cNvSpPr/>
          <p:nvPr/>
        </p:nvSpPr>
        <p:spPr>
          <a:xfrm>
            <a:off x="7080233" y="2892131"/>
            <a:ext cx="1409034" cy="400110"/>
          </a:xfrm>
          <a:prstGeom prst="rect">
            <a:avLst/>
          </a:prstGeom>
        </p:spPr>
        <p:txBody>
          <a:bodyPr wrap="square">
            <a:spAutoFit/>
          </a:bodyPr>
          <a:lstStyle/>
          <a:p>
            <a:r>
              <a:rPr lang="en-GB" dirty="0"/>
              <a:t>Packaging</a:t>
            </a:r>
          </a:p>
        </p:txBody>
      </p:sp>
      <p:pic>
        <p:nvPicPr>
          <p:cNvPr id="16" name="Picture 15">
            <a:extLst>
              <a:ext uri="{FF2B5EF4-FFF2-40B4-BE49-F238E27FC236}">
                <a16:creationId xmlns:a16="http://schemas.microsoft.com/office/drawing/2014/main" id="{D331E228-B6EE-4D4F-8421-45011EFB132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7613" y="3648036"/>
            <a:ext cx="1772819" cy="1184243"/>
          </a:xfrm>
          <a:prstGeom prst="rect">
            <a:avLst/>
          </a:prstGeom>
        </p:spPr>
      </p:pic>
      <p:pic>
        <p:nvPicPr>
          <p:cNvPr id="18" name="Picture 17">
            <a:extLst>
              <a:ext uri="{FF2B5EF4-FFF2-40B4-BE49-F238E27FC236}">
                <a16:creationId xmlns:a16="http://schemas.microsoft.com/office/drawing/2014/main" id="{A7EA4342-0246-4D9E-AA0A-D876049178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05442" y="3673683"/>
            <a:ext cx="1834990" cy="1225773"/>
          </a:xfrm>
          <a:prstGeom prst="rect">
            <a:avLst/>
          </a:prstGeom>
        </p:spPr>
      </p:pic>
      <p:pic>
        <p:nvPicPr>
          <p:cNvPr id="20" name="Picture 19">
            <a:extLst>
              <a:ext uri="{FF2B5EF4-FFF2-40B4-BE49-F238E27FC236}">
                <a16:creationId xmlns:a16="http://schemas.microsoft.com/office/drawing/2014/main" id="{C5CA69E8-B154-4599-ADE7-45C210AF8B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25743" y="3688105"/>
            <a:ext cx="1786956" cy="1211351"/>
          </a:xfrm>
          <a:prstGeom prst="rect">
            <a:avLst/>
          </a:prstGeom>
        </p:spPr>
      </p:pic>
      <p:pic>
        <p:nvPicPr>
          <p:cNvPr id="22" name="Picture 21">
            <a:extLst>
              <a:ext uri="{FF2B5EF4-FFF2-40B4-BE49-F238E27FC236}">
                <a16:creationId xmlns:a16="http://schemas.microsoft.com/office/drawing/2014/main" id="{7060A8C1-0636-44E3-B64C-C5F0F13D411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32116" y="3727327"/>
            <a:ext cx="1754684" cy="1172129"/>
          </a:xfrm>
          <a:prstGeom prst="rect">
            <a:avLst/>
          </a:prstGeom>
        </p:spPr>
      </p:pic>
    </p:spTree>
    <p:extLst>
      <p:ext uri="{BB962C8B-B14F-4D97-AF65-F5344CB8AC3E}">
        <p14:creationId xmlns:p14="http://schemas.microsoft.com/office/powerpoint/2010/main" val="2353558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hand tools</a:t>
            </a:r>
          </a:p>
        </p:txBody>
      </p:sp>
      <p:sp>
        <p:nvSpPr>
          <p:cNvPr id="2" name="TextBox 1">
            <a:extLst>
              <a:ext uri="{FF2B5EF4-FFF2-40B4-BE49-F238E27FC236}">
                <a16:creationId xmlns:a16="http://schemas.microsoft.com/office/drawing/2014/main" id="{5A9D3BBB-E55A-4491-A7C1-7A66EB57EB46}"/>
              </a:ext>
            </a:extLst>
          </p:cNvPr>
          <p:cNvSpPr txBox="1"/>
          <p:nvPr/>
        </p:nvSpPr>
        <p:spPr>
          <a:xfrm>
            <a:off x="323528" y="1690062"/>
            <a:ext cx="7787208" cy="3477875"/>
          </a:xfrm>
          <a:prstGeom prst="rect">
            <a:avLst/>
          </a:prstGeom>
          <a:noFill/>
        </p:spPr>
        <p:txBody>
          <a:bodyPr wrap="square" rtlCol="0">
            <a:spAutoFit/>
          </a:bodyPr>
          <a:lstStyle/>
          <a:p>
            <a:r>
              <a:rPr lang="en-GB" dirty="0"/>
              <a:t>There are many different types of tiling work, ranging from tiling floors and walls to include wet rooms, bathrooms, kitchen splashbacks, lounge floors and steps.</a:t>
            </a:r>
          </a:p>
          <a:p>
            <a:r>
              <a:rPr lang="en-GB" dirty="0"/>
              <a:t>Each work type requires certain tools.</a:t>
            </a:r>
          </a:p>
          <a:p>
            <a:pPr algn="ctr"/>
            <a:endParaRPr lang="en-GB" dirty="0"/>
          </a:p>
          <a:p>
            <a:r>
              <a:rPr lang="en-GB" b="1" dirty="0"/>
              <a:t>Learner activity</a:t>
            </a:r>
          </a:p>
          <a:p>
            <a:r>
              <a:rPr lang="en-GB" dirty="0"/>
              <a:t>Think of a type of work and list the hand tools needed</a:t>
            </a:r>
          </a:p>
          <a:p>
            <a:pPr algn="ctr"/>
            <a:endParaRPr lang="en-GB" dirty="0"/>
          </a:p>
          <a:p>
            <a:r>
              <a:rPr lang="en-GB" b="1" dirty="0"/>
              <a:t>See </a:t>
            </a:r>
            <a:r>
              <a:rPr lang="en-GB" b="1" i="1" dirty="0"/>
              <a:t>PowerPoint 4: </a:t>
            </a:r>
            <a:r>
              <a:rPr lang="en-GB" i="1" dirty="0"/>
              <a:t>Types of tools and equipment used in wall and floor tiling activities from learning outcome 1.4, </a:t>
            </a:r>
            <a:r>
              <a:rPr lang="en-GB" dirty="0"/>
              <a:t>for a list of hand tools.</a:t>
            </a:r>
          </a:p>
        </p:txBody>
      </p:sp>
    </p:spTree>
    <p:extLst>
      <p:ext uri="{BB962C8B-B14F-4D97-AF65-F5344CB8AC3E}">
        <p14:creationId xmlns:p14="http://schemas.microsoft.com/office/powerpoint/2010/main" val="3711909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power tools and accessories</a:t>
            </a:r>
          </a:p>
        </p:txBody>
      </p:sp>
      <p:sp>
        <p:nvSpPr>
          <p:cNvPr id="3" name="Rectangle 2">
            <a:extLst>
              <a:ext uri="{FF2B5EF4-FFF2-40B4-BE49-F238E27FC236}">
                <a16:creationId xmlns:a16="http://schemas.microsoft.com/office/drawing/2014/main" id="{B4A0B5D7-86E4-4619-AA35-7F83E0FC62F0}"/>
              </a:ext>
            </a:extLst>
          </p:cNvPr>
          <p:cNvSpPr/>
          <p:nvPr/>
        </p:nvSpPr>
        <p:spPr>
          <a:xfrm>
            <a:off x="323528" y="1843950"/>
            <a:ext cx="7864388" cy="3170099"/>
          </a:xfrm>
          <a:prstGeom prst="rect">
            <a:avLst/>
          </a:prstGeom>
        </p:spPr>
        <p:txBody>
          <a:bodyPr wrap="square">
            <a:spAutoFit/>
          </a:bodyPr>
          <a:lstStyle/>
          <a:p>
            <a:r>
              <a:rPr lang="en-GB" dirty="0"/>
              <a:t>The many different types of tiling work require certain tools in order to be able to carry out the work.</a:t>
            </a:r>
          </a:p>
          <a:p>
            <a:pPr algn="ctr"/>
            <a:endParaRPr lang="en-GB" dirty="0"/>
          </a:p>
          <a:p>
            <a:r>
              <a:rPr lang="en-GB" b="1" u="sng" dirty="0"/>
              <a:t>Learner activity</a:t>
            </a:r>
          </a:p>
          <a:p>
            <a:r>
              <a:rPr lang="en-GB" dirty="0"/>
              <a:t>Think of a type of work and list the power tools and accessories needed</a:t>
            </a:r>
          </a:p>
          <a:p>
            <a:pPr algn="ctr"/>
            <a:endParaRPr lang="en-GB" dirty="0"/>
          </a:p>
          <a:p>
            <a:r>
              <a:rPr lang="en-GB" b="1" dirty="0"/>
              <a:t>See </a:t>
            </a:r>
            <a:r>
              <a:rPr lang="en-GB" b="1" i="1" dirty="0"/>
              <a:t>PowerPoint 4: </a:t>
            </a:r>
            <a:r>
              <a:rPr lang="en-GB" i="1" dirty="0"/>
              <a:t>Types of tools and equipment used in wall and floor tiling activities from learning outcome 1.4, </a:t>
            </a:r>
            <a:r>
              <a:rPr lang="en-GB" dirty="0"/>
              <a:t>for a list of power tools and accessories.</a:t>
            </a:r>
          </a:p>
        </p:txBody>
      </p:sp>
    </p:spTree>
    <p:extLst>
      <p:ext uri="{BB962C8B-B14F-4D97-AF65-F5344CB8AC3E}">
        <p14:creationId xmlns:p14="http://schemas.microsoft.com/office/powerpoint/2010/main" val="1867083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cleaning equipment</a:t>
            </a:r>
          </a:p>
        </p:txBody>
      </p:sp>
      <p:sp>
        <p:nvSpPr>
          <p:cNvPr id="2" name="TextBox 1">
            <a:extLst>
              <a:ext uri="{FF2B5EF4-FFF2-40B4-BE49-F238E27FC236}">
                <a16:creationId xmlns:a16="http://schemas.microsoft.com/office/drawing/2014/main" id="{F4E52C4D-4871-4659-8130-D01C0824663E}"/>
              </a:ext>
            </a:extLst>
          </p:cNvPr>
          <p:cNvSpPr txBox="1"/>
          <p:nvPr/>
        </p:nvSpPr>
        <p:spPr>
          <a:xfrm>
            <a:off x="291622" y="1723889"/>
            <a:ext cx="8229600" cy="1323439"/>
          </a:xfrm>
          <a:prstGeom prst="rect">
            <a:avLst/>
          </a:prstGeom>
          <a:noFill/>
        </p:spPr>
        <p:txBody>
          <a:bodyPr wrap="square" rtlCol="0">
            <a:spAutoFit/>
          </a:bodyPr>
          <a:lstStyle/>
          <a:p>
            <a:r>
              <a:rPr lang="en-GB" dirty="0"/>
              <a:t>Tiling is a wet trade. It is important to have the correct cleaning equipment as a part of a tiler’s tool and equipment kit to ensure you can achieve a professional finished work product.</a:t>
            </a:r>
          </a:p>
          <a:p>
            <a:pPr algn="ctr"/>
            <a:endParaRPr lang="en-GB" dirty="0"/>
          </a:p>
        </p:txBody>
      </p:sp>
      <p:sp>
        <p:nvSpPr>
          <p:cNvPr id="5" name="Rectangle 4">
            <a:extLst>
              <a:ext uri="{FF2B5EF4-FFF2-40B4-BE49-F238E27FC236}">
                <a16:creationId xmlns:a16="http://schemas.microsoft.com/office/drawing/2014/main" id="{55E74F85-D263-4DD1-951B-0A14F8EDA5BA}"/>
              </a:ext>
            </a:extLst>
          </p:cNvPr>
          <p:cNvSpPr/>
          <p:nvPr/>
        </p:nvSpPr>
        <p:spPr>
          <a:xfrm>
            <a:off x="679159" y="3635596"/>
            <a:ext cx="1298753" cy="707886"/>
          </a:xfrm>
          <a:prstGeom prst="rect">
            <a:avLst/>
          </a:prstGeom>
        </p:spPr>
        <p:txBody>
          <a:bodyPr wrap="none">
            <a:spAutoFit/>
          </a:bodyPr>
          <a:lstStyle/>
          <a:p>
            <a:pPr algn="ctr"/>
            <a:r>
              <a:rPr lang="en-GB" dirty="0"/>
              <a:t>Polishing </a:t>
            </a:r>
          </a:p>
          <a:p>
            <a:pPr algn="ctr"/>
            <a:r>
              <a:rPr lang="en-GB" dirty="0"/>
              <a:t>cloths </a:t>
            </a:r>
          </a:p>
        </p:txBody>
      </p:sp>
      <p:sp>
        <p:nvSpPr>
          <p:cNvPr id="9" name="Rectangle 8">
            <a:extLst>
              <a:ext uri="{FF2B5EF4-FFF2-40B4-BE49-F238E27FC236}">
                <a16:creationId xmlns:a16="http://schemas.microsoft.com/office/drawing/2014/main" id="{4E302FB6-E0C3-4E0B-ABD2-C08413EF9E9D}"/>
              </a:ext>
            </a:extLst>
          </p:cNvPr>
          <p:cNvSpPr/>
          <p:nvPr/>
        </p:nvSpPr>
        <p:spPr>
          <a:xfrm>
            <a:off x="2218951" y="3724521"/>
            <a:ext cx="1298753" cy="400110"/>
          </a:xfrm>
          <a:prstGeom prst="rect">
            <a:avLst/>
          </a:prstGeom>
        </p:spPr>
        <p:txBody>
          <a:bodyPr wrap="square">
            <a:spAutoFit/>
          </a:bodyPr>
          <a:lstStyle/>
          <a:p>
            <a:pPr algn="ctr"/>
            <a:r>
              <a:rPr lang="en-GB" dirty="0"/>
              <a:t>Brush</a:t>
            </a:r>
          </a:p>
        </p:txBody>
      </p:sp>
      <p:sp>
        <p:nvSpPr>
          <p:cNvPr id="11" name="Rectangle 10">
            <a:extLst>
              <a:ext uri="{FF2B5EF4-FFF2-40B4-BE49-F238E27FC236}">
                <a16:creationId xmlns:a16="http://schemas.microsoft.com/office/drawing/2014/main" id="{5906E673-D31E-49AF-AFF0-743116A69A1F}"/>
              </a:ext>
            </a:extLst>
          </p:cNvPr>
          <p:cNvSpPr/>
          <p:nvPr/>
        </p:nvSpPr>
        <p:spPr>
          <a:xfrm>
            <a:off x="3801128" y="3739869"/>
            <a:ext cx="1210588" cy="400110"/>
          </a:xfrm>
          <a:prstGeom prst="rect">
            <a:avLst/>
          </a:prstGeom>
        </p:spPr>
        <p:txBody>
          <a:bodyPr wrap="none">
            <a:spAutoFit/>
          </a:bodyPr>
          <a:lstStyle/>
          <a:p>
            <a:r>
              <a:rPr lang="en-GB" dirty="0"/>
              <a:t>Dust pan</a:t>
            </a:r>
          </a:p>
        </p:txBody>
      </p:sp>
      <p:sp>
        <p:nvSpPr>
          <p:cNvPr id="13" name="Rectangle 12">
            <a:extLst>
              <a:ext uri="{FF2B5EF4-FFF2-40B4-BE49-F238E27FC236}">
                <a16:creationId xmlns:a16="http://schemas.microsoft.com/office/drawing/2014/main" id="{5D574400-B6CE-4502-94BA-062E3F91B9E9}"/>
              </a:ext>
            </a:extLst>
          </p:cNvPr>
          <p:cNvSpPr/>
          <p:nvPr/>
        </p:nvSpPr>
        <p:spPr>
          <a:xfrm>
            <a:off x="5500753" y="3747273"/>
            <a:ext cx="1106585" cy="400110"/>
          </a:xfrm>
          <a:prstGeom prst="rect">
            <a:avLst/>
          </a:prstGeom>
        </p:spPr>
        <p:txBody>
          <a:bodyPr wrap="none">
            <a:spAutoFit/>
          </a:bodyPr>
          <a:lstStyle/>
          <a:p>
            <a:r>
              <a:rPr lang="en-GB" dirty="0"/>
              <a:t>Vacuum</a:t>
            </a:r>
          </a:p>
        </p:txBody>
      </p:sp>
      <p:sp>
        <p:nvSpPr>
          <p:cNvPr id="15" name="Rectangle 14">
            <a:extLst>
              <a:ext uri="{FF2B5EF4-FFF2-40B4-BE49-F238E27FC236}">
                <a16:creationId xmlns:a16="http://schemas.microsoft.com/office/drawing/2014/main" id="{AB0F2454-2F61-4816-B71B-3D08C01F0928}"/>
              </a:ext>
            </a:extLst>
          </p:cNvPr>
          <p:cNvSpPr/>
          <p:nvPr/>
        </p:nvSpPr>
        <p:spPr>
          <a:xfrm>
            <a:off x="7120099" y="3756442"/>
            <a:ext cx="1069524" cy="400110"/>
          </a:xfrm>
          <a:prstGeom prst="rect">
            <a:avLst/>
          </a:prstGeom>
        </p:spPr>
        <p:txBody>
          <a:bodyPr wrap="none">
            <a:spAutoFit/>
          </a:bodyPr>
          <a:lstStyle/>
          <a:p>
            <a:r>
              <a:rPr lang="en-GB" dirty="0"/>
              <a:t>Sponge</a:t>
            </a:r>
          </a:p>
        </p:txBody>
      </p:sp>
      <p:pic>
        <p:nvPicPr>
          <p:cNvPr id="16" name="Picture 15">
            <a:extLst>
              <a:ext uri="{FF2B5EF4-FFF2-40B4-BE49-F238E27FC236}">
                <a16:creationId xmlns:a16="http://schemas.microsoft.com/office/drawing/2014/main" id="{F6162509-A2C8-48C5-B3D4-76F7C1EC09B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162" y="4437112"/>
            <a:ext cx="1243622" cy="1243622"/>
          </a:xfrm>
          <a:prstGeom prst="rect">
            <a:avLst/>
          </a:prstGeom>
        </p:spPr>
      </p:pic>
      <p:pic>
        <p:nvPicPr>
          <p:cNvPr id="18" name="Picture 17">
            <a:extLst>
              <a:ext uri="{FF2B5EF4-FFF2-40B4-BE49-F238E27FC236}">
                <a16:creationId xmlns:a16="http://schemas.microsoft.com/office/drawing/2014/main" id="{9CD47BD3-5805-40F2-BD0E-FBDB804871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3034" y="4275176"/>
            <a:ext cx="1838177" cy="1408044"/>
          </a:xfrm>
          <a:prstGeom prst="rect">
            <a:avLst/>
          </a:prstGeom>
        </p:spPr>
      </p:pic>
      <p:pic>
        <p:nvPicPr>
          <p:cNvPr id="20" name="Picture 19">
            <a:extLst>
              <a:ext uri="{FF2B5EF4-FFF2-40B4-BE49-F238E27FC236}">
                <a16:creationId xmlns:a16="http://schemas.microsoft.com/office/drawing/2014/main" id="{1AD04652-F203-42AF-83AA-CE3A60887D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2774" y="4288119"/>
            <a:ext cx="1018379" cy="1529097"/>
          </a:xfrm>
          <a:prstGeom prst="rect">
            <a:avLst/>
          </a:prstGeom>
        </p:spPr>
      </p:pic>
      <p:pic>
        <p:nvPicPr>
          <p:cNvPr id="22" name="Picture 21">
            <a:extLst>
              <a:ext uri="{FF2B5EF4-FFF2-40B4-BE49-F238E27FC236}">
                <a16:creationId xmlns:a16="http://schemas.microsoft.com/office/drawing/2014/main" id="{65C12778-63AF-4151-BA1D-D15D0D858E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688861">
            <a:off x="3671025" y="4424462"/>
            <a:ext cx="1524000" cy="1109472"/>
          </a:xfrm>
          <a:prstGeom prst="rect">
            <a:avLst/>
          </a:prstGeom>
        </p:spPr>
      </p:pic>
      <p:pic>
        <p:nvPicPr>
          <p:cNvPr id="24" name="Picture 23">
            <a:extLst>
              <a:ext uri="{FF2B5EF4-FFF2-40B4-BE49-F238E27FC236}">
                <a16:creationId xmlns:a16="http://schemas.microsoft.com/office/drawing/2014/main" id="{A9AB5494-699A-4887-8AA4-37AD56D5FD31}"/>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7092280" y="4388986"/>
            <a:ext cx="1069524" cy="1224470"/>
          </a:xfrm>
          <a:prstGeom prst="rect">
            <a:avLst/>
          </a:prstGeom>
        </p:spPr>
      </p:pic>
    </p:spTree>
    <p:extLst>
      <p:ext uri="{BB962C8B-B14F-4D97-AF65-F5344CB8AC3E}">
        <p14:creationId xmlns:p14="http://schemas.microsoft.com/office/powerpoint/2010/main" val="3976791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protective sheeting</a:t>
            </a:r>
          </a:p>
        </p:txBody>
      </p:sp>
      <p:sp>
        <p:nvSpPr>
          <p:cNvPr id="13" name="Rectangle 12">
            <a:extLst>
              <a:ext uri="{FF2B5EF4-FFF2-40B4-BE49-F238E27FC236}">
                <a16:creationId xmlns:a16="http://schemas.microsoft.com/office/drawing/2014/main" id="{632FEC10-97AF-4939-A8B8-B0C2DD93F466}"/>
              </a:ext>
            </a:extLst>
          </p:cNvPr>
          <p:cNvSpPr/>
          <p:nvPr/>
        </p:nvSpPr>
        <p:spPr>
          <a:xfrm>
            <a:off x="821194" y="2949910"/>
            <a:ext cx="1287532" cy="369332"/>
          </a:xfrm>
          <a:prstGeom prst="rect">
            <a:avLst/>
          </a:prstGeom>
        </p:spPr>
        <p:txBody>
          <a:bodyPr wrap="none">
            <a:spAutoFit/>
          </a:bodyPr>
          <a:lstStyle/>
          <a:p>
            <a:r>
              <a:rPr lang="en-GB" sz="1800" dirty="0"/>
              <a:t>Dust sheet</a:t>
            </a:r>
          </a:p>
        </p:txBody>
      </p:sp>
      <p:sp>
        <p:nvSpPr>
          <p:cNvPr id="14" name="Rectangle 13">
            <a:extLst>
              <a:ext uri="{FF2B5EF4-FFF2-40B4-BE49-F238E27FC236}">
                <a16:creationId xmlns:a16="http://schemas.microsoft.com/office/drawing/2014/main" id="{0AEF9276-233F-43B7-AACA-CAFE31903D8A}"/>
              </a:ext>
            </a:extLst>
          </p:cNvPr>
          <p:cNvSpPr/>
          <p:nvPr/>
        </p:nvSpPr>
        <p:spPr>
          <a:xfrm>
            <a:off x="3679853" y="2937441"/>
            <a:ext cx="1159292" cy="369332"/>
          </a:xfrm>
          <a:prstGeom prst="rect">
            <a:avLst/>
          </a:prstGeom>
        </p:spPr>
        <p:txBody>
          <a:bodyPr wrap="none">
            <a:spAutoFit/>
          </a:bodyPr>
          <a:lstStyle/>
          <a:p>
            <a:r>
              <a:rPr lang="en-GB" sz="1800" dirty="0"/>
              <a:t>Ply board</a:t>
            </a:r>
          </a:p>
        </p:txBody>
      </p:sp>
      <p:sp>
        <p:nvSpPr>
          <p:cNvPr id="15" name="Rectangle 14">
            <a:extLst>
              <a:ext uri="{FF2B5EF4-FFF2-40B4-BE49-F238E27FC236}">
                <a16:creationId xmlns:a16="http://schemas.microsoft.com/office/drawing/2014/main" id="{9F23AA2A-6EE6-479F-8081-78506C5843DC}"/>
              </a:ext>
            </a:extLst>
          </p:cNvPr>
          <p:cNvSpPr/>
          <p:nvPr/>
        </p:nvSpPr>
        <p:spPr>
          <a:xfrm>
            <a:off x="6218792" y="2937441"/>
            <a:ext cx="1402948" cy="369332"/>
          </a:xfrm>
          <a:prstGeom prst="rect">
            <a:avLst/>
          </a:prstGeom>
        </p:spPr>
        <p:txBody>
          <a:bodyPr wrap="none">
            <a:spAutoFit/>
          </a:bodyPr>
          <a:lstStyle/>
          <a:p>
            <a:r>
              <a:rPr lang="en-GB" sz="1800" dirty="0"/>
              <a:t>  Cardboard</a:t>
            </a:r>
          </a:p>
        </p:txBody>
      </p:sp>
      <p:sp>
        <p:nvSpPr>
          <p:cNvPr id="16" name="Rectangle 15">
            <a:extLst>
              <a:ext uri="{FF2B5EF4-FFF2-40B4-BE49-F238E27FC236}">
                <a16:creationId xmlns:a16="http://schemas.microsoft.com/office/drawing/2014/main" id="{5181EA01-D7FE-4EED-AF1F-9E4C024A89ED}"/>
              </a:ext>
            </a:extLst>
          </p:cNvPr>
          <p:cNvSpPr/>
          <p:nvPr/>
        </p:nvSpPr>
        <p:spPr>
          <a:xfrm>
            <a:off x="390364" y="1717697"/>
            <a:ext cx="8363272" cy="707886"/>
          </a:xfrm>
          <a:prstGeom prst="rect">
            <a:avLst/>
          </a:prstGeom>
        </p:spPr>
        <p:txBody>
          <a:bodyPr wrap="square">
            <a:spAutoFit/>
          </a:bodyPr>
          <a:lstStyle/>
          <a:p>
            <a:r>
              <a:rPr lang="en-GB" dirty="0"/>
              <a:t>Protective sheeting materials can be used to protect tile work, kitchen worktops, carpets and  furniture.</a:t>
            </a:r>
          </a:p>
        </p:txBody>
      </p:sp>
      <p:pic>
        <p:nvPicPr>
          <p:cNvPr id="17" name="Picture 16">
            <a:extLst>
              <a:ext uri="{FF2B5EF4-FFF2-40B4-BE49-F238E27FC236}">
                <a16:creationId xmlns:a16="http://schemas.microsoft.com/office/drawing/2014/main" id="{12CE3900-EDC0-44E7-9850-A1475410FF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1194" y="3662565"/>
            <a:ext cx="2242396" cy="1650403"/>
          </a:xfrm>
          <a:prstGeom prst="rect">
            <a:avLst/>
          </a:prstGeom>
        </p:spPr>
      </p:pic>
      <p:pic>
        <p:nvPicPr>
          <p:cNvPr id="19" name="Picture 18">
            <a:extLst>
              <a:ext uri="{FF2B5EF4-FFF2-40B4-BE49-F238E27FC236}">
                <a16:creationId xmlns:a16="http://schemas.microsoft.com/office/drawing/2014/main" id="{7DEB72F9-3D89-41F1-A0AB-5F16C0DCBC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17947" y="3681145"/>
            <a:ext cx="2442848" cy="1631823"/>
          </a:xfrm>
          <a:prstGeom prst="rect">
            <a:avLst/>
          </a:prstGeom>
        </p:spPr>
      </p:pic>
      <p:pic>
        <p:nvPicPr>
          <p:cNvPr id="21" name="Picture 20">
            <a:extLst>
              <a:ext uri="{FF2B5EF4-FFF2-40B4-BE49-F238E27FC236}">
                <a16:creationId xmlns:a16="http://schemas.microsoft.com/office/drawing/2014/main" id="{9D0B9BA1-DFC9-4D93-990D-DB2B99138B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26727" y="3649668"/>
            <a:ext cx="2297022" cy="1631823"/>
          </a:xfrm>
          <a:prstGeom prst="rect">
            <a:avLst/>
          </a:prstGeom>
        </p:spPr>
      </p:pic>
    </p:spTree>
    <p:extLst>
      <p:ext uri="{BB962C8B-B14F-4D97-AF65-F5344CB8AC3E}">
        <p14:creationId xmlns:p14="http://schemas.microsoft.com/office/powerpoint/2010/main" val="2774874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4FEC91-C3BC-4A5E-A20E-C60A2DA30C95}"/>
              </a:ext>
            </a:extLst>
          </p:cNvPr>
          <p:cNvSpPr>
            <a:spLocks noGrp="1"/>
          </p:cNvSpPr>
          <p:nvPr>
            <p:ph sz="quarter" idx="10"/>
          </p:nvPr>
        </p:nvSpPr>
        <p:spPr>
          <a:xfrm>
            <a:off x="457200" y="908720"/>
            <a:ext cx="8229600" cy="4851280"/>
          </a:xfrm>
        </p:spPr>
        <p:txBody>
          <a:bodyPr/>
          <a:lstStyle/>
          <a:p>
            <a:pPr marL="342900" indent="-342900">
              <a:buFont typeface="Arial" panose="020B0604020202020204" pitchFamily="34" charset="0"/>
              <a:buChar char="•"/>
            </a:pPr>
            <a:endParaRPr lang="en-GB" dirty="0"/>
          </a:p>
          <a:p>
            <a:endParaRPr lang="en-GB" dirty="0"/>
          </a:p>
        </p:txBody>
      </p:sp>
      <p:sp>
        <p:nvSpPr>
          <p:cNvPr id="2" name="Rectangle 1">
            <a:extLst>
              <a:ext uri="{FF2B5EF4-FFF2-40B4-BE49-F238E27FC236}">
                <a16:creationId xmlns:a16="http://schemas.microsoft.com/office/drawing/2014/main" id="{5DDFD63B-458D-405E-9200-B78E3D67656E}"/>
              </a:ext>
            </a:extLst>
          </p:cNvPr>
          <p:cNvSpPr/>
          <p:nvPr/>
        </p:nvSpPr>
        <p:spPr>
          <a:xfrm>
            <a:off x="457200" y="1098000"/>
            <a:ext cx="8435280" cy="3477875"/>
          </a:xfrm>
          <a:prstGeom prst="rect">
            <a:avLst/>
          </a:prstGeom>
        </p:spPr>
        <p:txBody>
          <a:bodyPr wrap="square">
            <a:spAutoFit/>
          </a:bodyPr>
          <a:lstStyle/>
          <a:p>
            <a:pPr>
              <a:spcAft>
                <a:spcPts val="0"/>
              </a:spcAft>
            </a:pPr>
            <a:r>
              <a:rPr lang="en-GB" b="1" dirty="0">
                <a:solidFill>
                  <a:srgbClr val="0070C0"/>
                </a:solidFill>
                <a:latin typeface="+mn-lt"/>
                <a:ea typeface="Times New Roman" panose="02020603050405020304" pitchFamily="18" charset="0"/>
              </a:rPr>
              <a:t>Aim:</a:t>
            </a:r>
            <a:r>
              <a:rPr lang="en-GB" dirty="0">
                <a:solidFill>
                  <a:srgbClr val="0070C0"/>
                </a:solidFill>
                <a:latin typeface="+mn-lt"/>
                <a:ea typeface="Times New Roman" panose="02020603050405020304" pitchFamily="18" charset="0"/>
              </a:rPr>
              <a:t> </a:t>
            </a:r>
            <a:r>
              <a:rPr lang="en-GB" dirty="0">
                <a:latin typeface="+mn-lt"/>
                <a:ea typeface="Times New Roman" panose="02020603050405020304" pitchFamily="18" charset="0"/>
              </a:rPr>
              <a:t>To give learners an understanding of t</a:t>
            </a:r>
            <a:r>
              <a:rPr lang="en-GB" dirty="0"/>
              <a:t>he preparation methods, and what  tools, materials and equipment are needed  for setting up mixing and working areas.</a:t>
            </a:r>
            <a:endParaRPr lang="en-GB" dirty="0">
              <a:solidFill>
                <a:srgbClr val="0070C0"/>
              </a:solidFill>
              <a:latin typeface="+mn-lt"/>
              <a:ea typeface="Times New Roman" panose="02020603050405020304" pitchFamily="18" charset="0"/>
            </a:endParaRPr>
          </a:p>
          <a:p>
            <a:pPr>
              <a:spcAft>
                <a:spcPts val="0"/>
              </a:spcAft>
            </a:pPr>
            <a:r>
              <a:rPr lang="en-GB" dirty="0">
                <a:latin typeface="+mn-lt"/>
                <a:ea typeface="Times New Roman" panose="02020603050405020304" pitchFamily="18" charset="0"/>
              </a:rPr>
              <a:t> </a:t>
            </a:r>
          </a:p>
          <a:p>
            <a:pPr>
              <a:spcAft>
                <a:spcPts val="0"/>
              </a:spcAft>
            </a:pPr>
            <a:r>
              <a:rPr lang="en-GB" b="1" dirty="0">
                <a:solidFill>
                  <a:srgbClr val="0070C0"/>
                </a:solidFill>
                <a:latin typeface="+mn-lt"/>
                <a:ea typeface="Times New Roman" panose="02020603050405020304" pitchFamily="18" charset="0"/>
              </a:rPr>
              <a:t>Outcomes:</a:t>
            </a:r>
            <a:r>
              <a:rPr lang="en-GB" dirty="0">
                <a:solidFill>
                  <a:srgbClr val="0070C0"/>
                </a:solidFill>
                <a:latin typeface="+mn-lt"/>
                <a:ea typeface="Times New Roman" panose="02020603050405020304" pitchFamily="18" charset="0"/>
              </a:rPr>
              <a:t>  </a:t>
            </a:r>
            <a:r>
              <a:rPr lang="en-GB" dirty="0">
                <a:latin typeface="+mn-lt"/>
                <a:ea typeface="Times New Roman" panose="02020603050405020304" pitchFamily="18" charset="0"/>
              </a:rPr>
              <a:t>At the end of this session, the learner will be able to:</a:t>
            </a:r>
          </a:p>
          <a:p>
            <a:pPr>
              <a:spcAft>
                <a:spcPts val="0"/>
              </a:spcAft>
            </a:pPr>
            <a:r>
              <a:rPr lang="en-GB" dirty="0">
                <a:latin typeface="+mn-lt"/>
                <a:ea typeface="Times New Roman" panose="02020603050405020304" pitchFamily="18" charset="0"/>
              </a:rPr>
              <a:t> </a:t>
            </a:r>
          </a:p>
          <a:p>
            <a:pPr lvl="0">
              <a:spcAft>
                <a:spcPts val="0"/>
              </a:spcAft>
            </a:pPr>
            <a:r>
              <a:rPr lang="en-GB" b="1" dirty="0">
                <a:solidFill>
                  <a:srgbClr val="0070C0"/>
                </a:solidFill>
                <a:latin typeface="+mn-lt"/>
                <a:ea typeface="Times New Roman" panose="02020603050405020304" pitchFamily="18" charset="0"/>
              </a:rPr>
              <a:t>Outcome 1: </a:t>
            </a:r>
            <a:r>
              <a:rPr lang="en-GB" dirty="0"/>
              <a:t>Have an understanding of the preparation methods prior to mixing materials. </a:t>
            </a:r>
          </a:p>
          <a:p>
            <a:pPr marL="342900" lvl="0" indent="-342900">
              <a:spcAft>
                <a:spcPts val="0"/>
              </a:spcAft>
              <a:buFont typeface="Symbol" panose="05050102010706020507" pitchFamily="18" charset="2"/>
              <a:buChar char=""/>
            </a:pPr>
            <a:endParaRPr lang="en-GB" b="1" dirty="0">
              <a:solidFill>
                <a:srgbClr val="0070C0"/>
              </a:solidFill>
              <a:latin typeface="+mn-lt"/>
              <a:ea typeface="Times New Roman" panose="02020603050405020304" pitchFamily="18" charset="0"/>
            </a:endParaRPr>
          </a:p>
          <a:p>
            <a:pPr lvl="0">
              <a:spcAft>
                <a:spcPts val="0"/>
              </a:spcAft>
            </a:pPr>
            <a:r>
              <a:rPr lang="en-GB" b="1" dirty="0">
                <a:solidFill>
                  <a:srgbClr val="0070C0"/>
                </a:solidFill>
                <a:latin typeface="+mn-lt"/>
                <a:ea typeface="Times New Roman" panose="02020603050405020304" pitchFamily="18" charset="0"/>
              </a:rPr>
              <a:t>Outcome 2: </a:t>
            </a:r>
            <a:r>
              <a:rPr lang="en-GB" dirty="0"/>
              <a:t>Identify the various tools, equipment and resources used in mixing tiling materials. </a:t>
            </a:r>
            <a:endParaRPr lang="en-GB" dirty="0">
              <a:solidFill>
                <a:srgbClr val="0070C0"/>
              </a:solidFill>
              <a:latin typeface="+mn-lt"/>
              <a:ea typeface="Times New Roman" panose="02020603050405020304" pitchFamily="18" charset="0"/>
            </a:endParaRPr>
          </a:p>
        </p:txBody>
      </p:sp>
    </p:spTree>
    <p:extLst>
      <p:ext uri="{BB962C8B-B14F-4D97-AF65-F5344CB8AC3E}">
        <p14:creationId xmlns:p14="http://schemas.microsoft.com/office/powerpoint/2010/main" val="2888921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preparation</a:t>
            </a:r>
          </a:p>
        </p:txBody>
      </p:sp>
      <p:sp>
        <p:nvSpPr>
          <p:cNvPr id="3" name="Rectangle 2">
            <a:extLst>
              <a:ext uri="{FF2B5EF4-FFF2-40B4-BE49-F238E27FC236}">
                <a16:creationId xmlns:a16="http://schemas.microsoft.com/office/drawing/2014/main" id="{38D85987-1181-4A9B-8D8F-9145B7E5E462}"/>
              </a:ext>
            </a:extLst>
          </p:cNvPr>
          <p:cNvSpPr/>
          <p:nvPr/>
        </p:nvSpPr>
        <p:spPr>
          <a:xfrm>
            <a:off x="426720" y="1947839"/>
            <a:ext cx="8105720" cy="707886"/>
          </a:xfrm>
          <a:prstGeom prst="rect">
            <a:avLst/>
          </a:prstGeom>
        </p:spPr>
        <p:txBody>
          <a:bodyPr wrap="square">
            <a:spAutoFit/>
          </a:bodyPr>
          <a:lstStyle/>
          <a:p>
            <a:r>
              <a:rPr lang="en-GB" dirty="0"/>
              <a:t>Preparation is the action or process of making something ready for use or service or of getting ready for some occasion, test or duty. </a:t>
            </a:r>
            <a:endParaRPr lang="en-GB" sz="800" dirty="0"/>
          </a:p>
        </p:txBody>
      </p:sp>
      <p:sp>
        <p:nvSpPr>
          <p:cNvPr id="4" name="TextBox 3">
            <a:extLst>
              <a:ext uri="{FF2B5EF4-FFF2-40B4-BE49-F238E27FC236}">
                <a16:creationId xmlns:a16="http://schemas.microsoft.com/office/drawing/2014/main" id="{8363E81B-442E-4003-9551-2EA83A381BA0}"/>
              </a:ext>
            </a:extLst>
          </p:cNvPr>
          <p:cNvSpPr txBox="1"/>
          <p:nvPr/>
        </p:nvSpPr>
        <p:spPr>
          <a:xfrm>
            <a:off x="426720" y="2884118"/>
            <a:ext cx="7817688" cy="1631216"/>
          </a:xfrm>
          <a:prstGeom prst="rect">
            <a:avLst/>
          </a:prstGeom>
          <a:noFill/>
        </p:spPr>
        <p:txBody>
          <a:bodyPr wrap="square" rtlCol="0">
            <a:spAutoFit/>
          </a:bodyPr>
          <a:lstStyle/>
          <a:p>
            <a:r>
              <a:rPr lang="en-GB" dirty="0"/>
              <a:t>The advantage of good preparation is that you can manage problems much more quickly and more efficiently because you will already have the solutions at hand, ready to be applied. Preparation can help you avoid the build-up of stress and anxiety and it can be financially beneficial.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a:t>
            </a:r>
          </a:p>
        </p:txBody>
      </p:sp>
      <p:sp>
        <p:nvSpPr>
          <p:cNvPr id="2" name="TextBox 1">
            <a:extLst>
              <a:ext uri="{FF2B5EF4-FFF2-40B4-BE49-F238E27FC236}">
                <a16:creationId xmlns:a16="http://schemas.microsoft.com/office/drawing/2014/main" id="{E9B23A10-3993-45EE-9687-ADA7329627A6}"/>
              </a:ext>
            </a:extLst>
          </p:cNvPr>
          <p:cNvSpPr txBox="1"/>
          <p:nvPr/>
        </p:nvSpPr>
        <p:spPr>
          <a:xfrm>
            <a:off x="323528" y="1690062"/>
            <a:ext cx="5471904" cy="3477875"/>
          </a:xfrm>
          <a:prstGeom prst="rect">
            <a:avLst/>
          </a:prstGeom>
          <a:noFill/>
        </p:spPr>
        <p:txBody>
          <a:bodyPr wrap="square" rtlCol="0">
            <a:spAutoFit/>
          </a:bodyPr>
          <a:lstStyle/>
          <a:p>
            <a:r>
              <a:rPr lang="en-GB" dirty="0"/>
              <a:t>Factors to consider prior to wall and floor tiling: </a:t>
            </a:r>
          </a:p>
          <a:p>
            <a:endParaRPr lang="en-GB" dirty="0"/>
          </a:p>
          <a:p>
            <a:pPr marL="342900" indent="-342900">
              <a:buClr>
                <a:srgbClr val="0077E3"/>
              </a:buClr>
              <a:buFont typeface="Arial" panose="020B0604020202020204" pitchFamily="34" charset="0"/>
              <a:buChar char="•"/>
            </a:pPr>
            <a:r>
              <a:rPr lang="en-GB" dirty="0"/>
              <a:t>water</a:t>
            </a:r>
          </a:p>
          <a:p>
            <a:pPr marL="342900" indent="-342900">
              <a:buClr>
                <a:srgbClr val="0077E3"/>
              </a:buClr>
              <a:buFont typeface="Arial" panose="020B0604020202020204" pitchFamily="34" charset="0"/>
              <a:buChar char="•"/>
            </a:pPr>
            <a:r>
              <a:rPr lang="en-GB" dirty="0"/>
              <a:t>electricity</a:t>
            </a:r>
          </a:p>
          <a:p>
            <a:pPr marL="342900" indent="-342900">
              <a:buClr>
                <a:srgbClr val="0077E3"/>
              </a:buClr>
              <a:buFont typeface="Arial" panose="020B0604020202020204" pitchFamily="34" charset="0"/>
              <a:buChar char="•"/>
            </a:pPr>
            <a:r>
              <a:rPr lang="en-GB" dirty="0"/>
              <a:t>ventilation</a:t>
            </a:r>
          </a:p>
          <a:p>
            <a:pPr marL="342900" indent="-342900">
              <a:buClr>
                <a:srgbClr val="0077E3"/>
              </a:buClr>
              <a:buFont typeface="Arial" panose="020B0604020202020204" pitchFamily="34" charset="0"/>
              <a:buChar char="•"/>
            </a:pPr>
            <a:r>
              <a:rPr lang="en-GB" dirty="0"/>
              <a:t>waste area/disposal</a:t>
            </a:r>
          </a:p>
          <a:p>
            <a:pPr marL="342900" indent="-342900">
              <a:buClr>
                <a:srgbClr val="0077E3"/>
              </a:buClr>
              <a:buFont typeface="Arial" panose="020B0604020202020204" pitchFamily="34" charset="0"/>
              <a:buChar char="•"/>
            </a:pPr>
            <a:r>
              <a:rPr lang="en-GB" dirty="0"/>
              <a:t>hand tools</a:t>
            </a:r>
          </a:p>
          <a:p>
            <a:pPr marL="342900" indent="-342900">
              <a:buClr>
                <a:srgbClr val="0077E3"/>
              </a:buClr>
              <a:buFont typeface="Arial" panose="020B0604020202020204" pitchFamily="34" charset="0"/>
              <a:buChar char="•"/>
            </a:pPr>
            <a:r>
              <a:rPr lang="en-GB" dirty="0"/>
              <a:t>power tools and accessories</a:t>
            </a:r>
          </a:p>
          <a:p>
            <a:pPr marL="342900" indent="-342900">
              <a:buClr>
                <a:srgbClr val="0077E3"/>
              </a:buClr>
              <a:buFont typeface="Arial" panose="020B0604020202020204" pitchFamily="34" charset="0"/>
              <a:buChar char="•"/>
            </a:pPr>
            <a:r>
              <a:rPr lang="en-GB" dirty="0"/>
              <a:t>cleaning equipment</a:t>
            </a:r>
          </a:p>
          <a:p>
            <a:pPr marL="342900" indent="-342900">
              <a:buClr>
                <a:srgbClr val="0077E3"/>
              </a:buClr>
              <a:buFont typeface="Arial" panose="020B0604020202020204" pitchFamily="34" charset="0"/>
              <a:buChar char="•"/>
            </a:pPr>
            <a:r>
              <a:rPr lang="en-GB" dirty="0"/>
              <a:t>protective sheeting.</a:t>
            </a:r>
          </a:p>
          <a:p>
            <a:pPr marL="342900" indent="-342900">
              <a:buFont typeface="Arial" panose="020B0604020202020204" pitchFamily="34" charset="0"/>
              <a:buChar char="•"/>
            </a:pPr>
            <a:endParaRPr lang="en-GB" u="sng" dirty="0"/>
          </a:p>
        </p:txBody>
      </p:sp>
    </p:spTree>
    <p:extLst>
      <p:ext uri="{BB962C8B-B14F-4D97-AF65-F5344CB8AC3E}">
        <p14:creationId xmlns:p14="http://schemas.microsoft.com/office/powerpoint/2010/main" val="2305512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water</a:t>
            </a:r>
          </a:p>
        </p:txBody>
      </p:sp>
      <p:sp>
        <p:nvSpPr>
          <p:cNvPr id="3" name="TextBox 2">
            <a:extLst>
              <a:ext uri="{FF2B5EF4-FFF2-40B4-BE49-F238E27FC236}">
                <a16:creationId xmlns:a16="http://schemas.microsoft.com/office/drawing/2014/main" id="{C75E2E18-AF60-4969-AFB9-3DA731DC32D5}"/>
              </a:ext>
            </a:extLst>
          </p:cNvPr>
          <p:cNvSpPr txBox="1"/>
          <p:nvPr/>
        </p:nvSpPr>
        <p:spPr>
          <a:xfrm>
            <a:off x="384553" y="1701761"/>
            <a:ext cx="5687928" cy="3520833"/>
          </a:xfrm>
          <a:prstGeom prst="rect">
            <a:avLst/>
          </a:prstGeom>
          <a:noFill/>
        </p:spPr>
        <p:txBody>
          <a:bodyPr wrap="square" rtlCol="0">
            <a:spAutoFit/>
          </a:bodyPr>
          <a:lstStyle/>
          <a:p>
            <a:r>
              <a:rPr lang="en-GB" dirty="0"/>
              <a:t>Water is an important resource for tiling. Water </a:t>
            </a:r>
            <a:r>
              <a:rPr lang="en-GB" b="1" dirty="0"/>
              <a:t>must</a:t>
            </a:r>
            <a:r>
              <a:rPr lang="en-GB" dirty="0"/>
              <a:t> be:</a:t>
            </a:r>
          </a:p>
          <a:p>
            <a:endParaRPr lang="en-GB" dirty="0"/>
          </a:p>
          <a:p>
            <a:pPr marL="342900" indent="-342900">
              <a:buClr>
                <a:srgbClr val="0077E3"/>
              </a:buClr>
              <a:buFont typeface="Arial" panose="020B0604020202020204" pitchFamily="34" charset="0"/>
              <a:buChar char="•"/>
            </a:pPr>
            <a:r>
              <a:rPr lang="en-GB" dirty="0"/>
              <a:t>clean and free of any contaminates</a:t>
            </a:r>
          </a:p>
          <a:p>
            <a:pPr marL="342900" indent="-342900">
              <a:buClr>
                <a:srgbClr val="0077E3"/>
              </a:buClr>
              <a:buFont typeface="Arial" panose="020B0604020202020204" pitchFamily="34" charset="0"/>
              <a:buChar char="•"/>
            </a:pPr>
            <a:r>
              <a:rPr lang="en-GB" dirty="0"/>
              <a:t>drinkable</a:t>
            </a:r>
          </a:p>
          <a:p>
            <a:pPr marL="342900" indent="-342900">
              <a:buClr>
                <a:srgbClr val="0077E3"/>
              </a:buClr>
              <a:buFont typeface="Arial" panose="020B0604020202020204" pitchFamily="34" charset="0"/>
              <a:buChar char="•"/>
            </a:pPr>
            <a:r>
              <a:rPr lang="en-GB" dirty="0"/>
              <a:t>cold (otherwise can give inconsistent setting times).</a:t>
            </a:r>
          </a:p>
          <a:p>
            <a:pPr marL="342900" indent="-342900">
              <a:buFont typeface="Arial" panose="020B0604020202020204" pitchFamily="34" charset="0"/>
              <a:buChar char="•"/>
            </a:pPr>
            <a:endParaRPr lang="en-GB" dirty="0"/>
          </a:p>
          <a:p>
            <a:r>
              <a:rPr lang="en-GB" dirty="0"/>
              <a:t>Water should always be collected from the mains supply and not from rivers/streams </a:t>
            </a:r>
            <a:br>
              <a:rPr lang="en-GB" dirty="0"/>
            </a:br>
            <a:r>
              <a:rPr lang="en-GB" dirty="0"/>
              <a:t>or puddles.</a:t>
            </a:r>
          </a:p>
        </p:txBody>
      </p:sp>
      <p:pic>
        <p:nvPicPr>
          <p:cNvPr id="7" name="Picture 6">
            <a:extLst>
              <a:ext uri="{FF2B5EF4-FFF2-40B4-BE49-F238E27FC236}">
                <a16:creationId xmlns:a16="http://schemas.microsoft.com/office/drawing/2014/main" id="{BD3EED84-DF2A-4664-8B62-A4B0C695DF0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0192" y="2897757"/>
            <a:ext cx="2447568" cy="1762249"/>
          </a:xfrm>
          <a:prstGeom prst="rect">
            <a:avLst/>
          </a:prstGeom>
        </p:spPr>
      </p:pic>
    </p:spTree>
    <p:extLst>
      <p:ext uri="{BB962C8B-B14F-4D97-AF65-F5344CB8AC3E}">
        <p14:creationId xmlns:p14="http://schemas.microsoft.com/office/powerpoint/2010/main" val="3584200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water</a:t>
            </a:r>
          </a:p>
        </p:txBody>
      </p:sp>
      <p:sp>
        <p:nvSpPr>
          <p:cNvPr id="3" name="TextBox 2">
            <a:extLst>
              <a:ext uri="{FF2B5EF4-FFF2-40B4-BE49-F238E27FC236}">
                <a16:creationId xmlns:a16="http://schemas.microsoft.com/office/drawing/2014/main" id="{C75E2E18-AF60-4969-AFB9-3DA731DC32D5}"/>
              </a:ext>
            </a:extLst>
          </p:cNvPr>
          <p:cNvSpPr txBox="1"/>
          <p:nvPr/>
        </p:nvSpPr>
        <p:spPr>
          <a:xfrm>
            <a:off x="446239" y="1700808"/>
            <a:ext cx="3671704" cy="707886"/>
          </a:xfrm>
          <a:prstGeom prst="rect">
            <a:avLst/>
          </a:prstGeom>
          <a:noFill/>
        </p:spPr>
        <p:txBody>
          <a:bodyPr wrap="square" rtlCol="0">
            <a:spAutoFit/>
          </a:bodyPr>
          <a:lstStyle/>
          <a:p>
            <a:r>
              <a:rPr lang="en-GB" dirty="0"/>
              <a:t>Water is used for:</a:t>
            </a:r>
          </a:p>
          <a:p>
            <a:endParaRPr lang="en-GB" dirty="0"/>
          </a:p>
        </p:txBody>
      </p:sp>
      <p:sp>
        <p:nvSpPr>
          <p:cNvPr id="4" name="Rectangle 3">
            <a:extLst>
              <a:ext uri="{FF2B5EF4-FFF2-40B4-BE49-F238E27FC236}">
                <a16:creationId xmlns:a16="http://schemas.microsoft.com/office/drawing/2014/main" id="{7D02C9D4-E3DA-43C6-A43A-8177BC36EEB9}"/>
              </a:ext>
            </a:extLst>
          </p:cNvPr>
          <p:cNvSpPr/>
          <p:nvPr/>
        </p:nvSpPr>
        <p:spPr>
          <a:xfrm>
            <a:off x="819491" y="4640098"/>
            <a:ext cx="2518048" cy="707885"/>
          </a:xfrm>
          <a:prstGeom prst="rect">
            <a:avLst/>
          </a:prstGeom>
        </p:spPr>
        <p:txBody>
          <a:bodyPr wrap="square">
            <a:spAutoFit/>
          </a:bodyPr>
          <a:lstStyle/>
          <a:p>
            <a:r>
              <a:rPr lang="en-GB" dirty="0"/>
              <a:t>Cleaning tools and equipment</a:t>
            </a:r>
          </a:p>
        </p:txBody>
      </p:sp>
      <p:sp>
        <p:nvSpPr>
          <p:cNvPr id="5" name="Rectangle 4">
            <a:extLst>
              <a:ext uri="{FF2B5EF4-FFF2-40B4-BE49-F238E27FC236}">
                <a16:creationId xmlns:a16="http://schemas.microsoft.com/office/drawing/2014/main" id="{24768A4F-856B-4142-98A1-C4087AE4CE17}"/>
              </a:ext>
            </a:extLst>
          </p:cNvPr>
          <p:cNvSpPr/>
          <p:nvPr/>
        </p:nvSpPr>
        <p:spPr>
          <a:xfrm>
            <a:off x="3337539" y="4640098"/>
            <a:ext cx="2439474" cy="400110"/>
          </a:xfrm>
          <a:prstGeom prst="rect">
            <a:avLst/>
          </a:prstGeom>
        </p:spPr>
        <p:txBody>
          <a:bodyPr wrap="square">
            <a:spAutoFit/>
          </a:bodyPr>
          <a:lstStyle/>
          <a:p>
            <a:r>
              <a:rPr lang="en-GB" dirty="0"/>
              <a:t>Mixing</a:t>
            </a:r>
          </a:p>
        </p:txBody>
      </p:sp>
      <p:sp>
        <p:nvSpPr>
          <p:cNvPr id="6" name="Rectangle 5">
            <a:extLst>
              <a:ext uri="{FF2B5EF4-FFF2-40B4-BE49-F238E27FC236}">
                <a16:creationId xmlns:a16="http://schemas.microsoft.com/office/drawing/2014/main" id="{A57AB242-2774-47AF-8E06-01489B4CAF53}"/>
              </a:ext>
            </a:extLst>
          </p:cNvPr>
          <p:cNvSpPr/>
          <p:nvPr/>
        </p:nvSpPr>
        <p:spPr>
          <a:xfrm>
            <a:off x="6407738" y="4640098"/>
            <a:ext cx="2232000" cy="400110"/>
          </a:xfrm>
          <a:prstGeom prst="rect">
            <a:avLst/>
          </a:prstGeom>
        </p:spPr>
        <p:txBody>
          <a:bodyPr wrap="square">
            <a:spAutoFit/>
          </a:bodyPr>
          <a:lstStyle/>
          <a:p>
            <a:r>
              <a:rPr lang="en-GB" dirty="0"/>
              <a:t>Dust suppression</a:t>
            </a:r>
          </a:p>
        </p:txBody>
      </p:sp>
      <p:pic>
        <p:nvPicPr>
          <p:cNvPr id="18" name="Picture 17">
            <a:extLst>
              <a:ext uri="{FF2B5EF4-FFF2-40B4-BE49-F238E27FC236}">
                <a16:creationId xmlns:a16="http://schemas.microsoft.com/office/drawing/2014/main" id="{C1B62A0D-A7F3-4915-98F8-26292FC10F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6216" y="2718915"/>
            <a:ext cx="2428845" cy="1830852"/>
          </a:xfrm>
          <a:prstGeom prst="rect">
            <a:avLst/>
          </a:prstGeom>
        </p:spPr>
      </p:pic>
      <p:pic>
        <p:nvPicPr>
          <p:cNvPr id="8" name="Picture 7">
            <a:extLst>
              <a:ext uri="{FF2B5EF4-FFF2-40B4-BE49-F238E27FC236}">
                <a16:creationId xmlns:a16="http://schemas.microsoft.com/office/drawing/2014/main" id="{B7C2589E-C1E2-469E-A765-548CF2F2240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41036" y="3063087"/>
            <a:ext cx="2435977" cy="1476000"/>
          </a:xfrm>
          <a:prstGeom prst="rect">
            <a:avLst/>
          </a:prstGeom>
        </p:spPr>
      </p:pic>
      <p:pic>
        <p:nvPicPr>
          <p:cNvPr id="10" name="Picture 9">
            <a:extLst>
              <a:ext uri="{FF2B5EF4-FFF2-40B4-BE49-F238E27FC236}">
                <a16:creationId xmlns:a16="http://schemas.microsoft.com/office/drawing/2014/main" id="{C6B3C833-3446-418A-A092-7C81E7611D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7146" y="3063087"/>
            <a:ext cx="2232000" cy="1488001"/>
          </a:xfrm>
          <a:prstGeom prst="rect">
            <a:avLst/>
          </a:prstGeom>
        </p:spPr>
      </p:pic>
    </p:spTree>
    <p:extLst>
      <p:ext uri="{BB962C8B-B14F-4D97-AF65-F5344CB8AC3E}">
        <p14:creationId xmlns:p14="http://schemas.microsoft.com/office/powerpoint/2010/main" val="2118888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electricity</a:t>
            </a:r>
          </a:p>
        </p:txBody>
      </p:sp>
      <p:sp>
        <p:nvSpPr>
          <p:cNvPr id="5" name="TextBox 4">
            <a:extLst>
              <a:ext uri="{FF2B5EF4-FFF2-40B4-BE49-F238E27FC236}">
                <a16:creationId xmlns:a16="http://schemas.microsoft.com/office/drawing/2014/main" id="{7AAB28B7-0119-4AB3-B598-035CFDFB924F}"/>
              </a:ext>
            </a:extLst>
          </p:cNvPr>
          <p:cNvSpPr txBox="1"/>
          <p:nvPr/>
        </p:nvSpPr>
        <p:spPr>
          <a:xfrm>
            <a:off x="349224" y="1781724"/>
            <a:ext cx="8363272" cy="1631216"/>
          </a:xfrm>
          <a:prstGeom prst="rect">
            <a:avLst/>
          </a:prstGeom>
          <a:noFill/>
        </p:spPr>
        <p:txBody>
          <a:bodyPr wrap="square" rtlCol="0">
            <a:spAutoFit/>
          </a:bodyPr>
          <a:lstStyle/>
          <a:p>
            <a:r>
              <a:rPr lang="en-GB" dirty="0"/>
              <a:t>Electricity is used in construction for powering tools, equipment, heating and lighting.</a:t>
            </a:r>
          </a:p>
          <a:p>
            <a:endParaRPr lang="en-GB" dirty="0"/>
          </a:p>
          <a:p>
            <a:r>
              <a:rPr lang="en-GB" dirty="0"/>
              <a:t>In the UK, the voltage used through the mains is 230V. This voltage can be dangerous to anyone working in construction.</a:t>
            </a:r>
          </a:p>
        </p:txBody>
      </p:sp>
      <p:sp>
        <p:nvSpPr>
          <p:cNvPr id="3" name="TextBox 2">
            <a:extLst>
              <a:ext uri="{FF2B5EF4-FFF2-40B4-BE49-F238E27FC236}">
                <a16:creationId xmlns:a16="http://schemas.microsoft.com/office/drawing/2014/main" id="{0F182BFE-76A1-45A1-A727-46A5EEAB7AD9}"/>
              </a:ext>
            </a:extLst>
          </p:cNvPr>
          <p:cNvSpPr txBox="1"/>
          <p:nvPr/>
        </p:nvSpPr>
        <p:spPr>
          <a:xfrm>
            <a:off x="323528" y="3548048"/>
            <a:ext cx="8363272" cy="1015663"/>
          </a:xfrm>
          <a:prstGeom prst="rect">
            <a:avLst/>
          </a:prstGeom>
          <a:noFill/>
        </p:spPr>
        <p:txBody>
          <a:bodyPr wrap="square" rtlCol="0">
            <a:spAutoFit/>
          </a:bodyPr>
          <a:lstStyle/>
          <a:p>
            <a:r>
              <a:rPr lang="en-GB" dirty="0"/>
              <a:t>To make the working environment safer for construction personnel, 110V and cordless tools and equipment are used to reduce the chance of electrocution and/or death.</a:t>
            </a:r>
          </a:p>
        </p:txBody>
      </p:sp>
    </p:spTree>
    <p:extLst>
      <p:ext uri="{BB962C8B-B14F-4D97-AF65-F5344CB8AC3E}">
        <p14:creationId xmlns:p14="http://schemas.microsoft.com/office/powerpoint/2010/main" val="550194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electricity</a:t>
            </a:r>
          </a:p>
        </p:txBody>
      </p:sp>
      <p:sp>
        <p:nvSpPr>
          <p:cNvPr id="2" name="TextBox 1">
            <a:extLst>
              <a:ext uri="{FF2B5EF4-FFF2-40B4-BE49-F238E27FC236}">
                <a16:creationId xmlns:a16="http://schemas.microsoft.com/office/drawing/2014/main" id="{4F870BFE-10CC-43BD-A7F2-28C082ED9D1B}"/>
              </a:ext>
            </a:extLst>
          </p:cNvPr>
          <p:cNvSpPr txBox="1"/>
          <p:nvPr/>
        </p:nvSpPr>
        <p:spPr>
          <a:xfrm>
            <a:off x="457200" y="2132856"/>
            <a:ext cx="8003232" cy="707886"/>
          </a:xfrm>
          <a:prstGeom prst="rect">
            <a:avLst/>
          </a:prstGeom>
          <a:noFill/>
        </p:spPr>
        <p:txBody>
          <a:bodyPr wrap="square" rtlCol="0">
            <a:spAutoFit/>
          </a:bodyPr>
          <a:lstStyle/>
          <a:p>
            <a:r>
              <a:rPr lang="en-GB" dirty="0"/>
              <a:t>Tilers use electrical tools and equipment in wall and floor tiling installations such as: 110 volt (yellow) tools and equipment.</a:t>
            </a:r>
          </a:p>
        </p:txBody>
      </p:sp>
      <p:pic>
        <p:nvPicPr>
          <p:cNvPr id="7" name="Picture 6">
            <a:extLst>
              <a:ext uri="{FF2B5EF4-FFF2-40B4-BE49-F238E27FC236}">
                <a16:creationId xmlns:a16="http://schemas.microsoft.com/office/drawing/2014/main" id="{FD8AE17E-B294-44D8-9654-E9E2AEEC37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5576" y="3729227"/>
            <a:ext cx="1328723" cy="1332749"/>
          </a:xfrm>
          <a:prstGeom prst="rect">
            <a:avLst/>
          </a:prstGeom>
        </p:spPr>
      </p:pic>
      <p:sp>
        <p:nvSpPr>
          <p:cNvPr id="8" name="Rectangle 7">
            <a:extLst>
              <a:ext uri="{FF2B5EF4-FFF2-40B4-BE49-F238E27FC236}">
                <a16:creationId xmlns:a16="http://schemas.microsoft.com/office/drawing/2014/main" id="{4047F29F-78D2-4DFD-BABD-E0235DB14E35}"/>
              </a:ext>
            </a:extLst>
          </p:cNvPr>
          <p:cNvSpPr/>
          <p:nvPr/>
        </p:nvSpPr>
        <p:spPr>
          <a:xfrm>
            <a:off x="1484392" y="4965389"/>
            <a:ext cx="1338828" cy="215444"/>
          </a:xfrm>
          <a:prstGeom prst="rect">
            <a:avLst/>
          </a:prstGeom>
        </p:spPr>
        <p:txBody>
          <a:bodyPr wrap="none">
            <a:spAutoFit/>
          </a:bodyPr>
          <a:lstStyle/>
          <a:p>
            <a:r>
              <a:rPr lang="en-GB" sz="800" dirty="0"/>
              <a:t>https://www.screwfix.com</a:t>
            </a:r>
          </a:p>
        </p:txBody>
      </p:sp>
      <p:pic>
        <p:nvPicPr>
          <p:cNvPr id="9" name="Picture 8">
            <a:extLst>
              <a:ext uri="{FF2B5EF4-FFF2-40B4-BE49-F238E27FC236}">
                <a16:creationId xmlns:a16="http://schemas.microsoft.com/office/drawing/2014/main" id="{3DC71B8D-E154-4D9B-9DE4-8AA509A223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11760" y="3825812"/>
            <a:ext cx="1139577" cy="1139577"/>
          </a:xfrm>
          <a:prstGeom prst="rect">
            <a:avLst/>
          </a:prstGeom>
        </p:spPr>
      </p:pic>
      <p:pic>
        <p:nvPicPr>
          <p:cNvPr id="14" name="Picture 13">
            <a:extLst>
              <a:ext uri="{FF2B5EF4-FFF2-40B4-BE49-F238E27FC236}">
                <a16:creationId xmlns:a16="http://schemas.microsoft.com/office/drawing/2014/main" id="{FB24F741-9558-472C-9D97-0413241F61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091860">
            <a:off x="6332517" y="3569654"/>
            <a:ext cx="2479425" cy="1983540"/>
          </a:xfrm>
          <a:prstGeom prst="rect">
            <a:avLst/>
          </a:prstGeom>
        </p:spPr>
      </p:pic>
      <p:pic>
        <p:nvPicPr>
          <p:cNvPr id="6" name="Picture 5">
            <a:extLst>
              <a:ext uri="{FF2B5EF4-FFF2-40B4-BE49-F238E27FC236}">
                <a16:creationId xmlns:a16="http://schemas.microsoft.com/office/drawing/2014/main" id="{83CA8931-A40E-42D9-8B48-AAF3658A225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27984" y="4091217"/>
            <a:ext cx="2110354" cy="1409717"/>
          </a:xfrm>
          <a:prstGeom prst="rect">
            <a:avLst/>
          </a:prstGeom>
        </p:spPr>
      </p:pic>
    </p:spTree>
    <p:extLst>
      <p:ext uri="{BB962C8B-B14F-4D97-AF65-F5344CB8AC3E}">
        <p14:creationId xmlns:p14="http://schemas.microsoft.com/office/powerpoint/2010/main" val="107879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Setting up the work area: electricity</a:t>
            </a:r>
          </a:p>
        </p:txBody>
      </p:sp>
      <p:sp>
        <p:nvSpPr>
          <p:cNvPr id="2" name="TextBox 1">
            <a:extLst>
              <a:ext uri="{FF2B5EF4-FFF2-40B4-BE49-F238E27FC236}">
                <a16:creationId xmlns:a16="http://schemas.microsoft.com/office/drawing/2014/main" id="{4F870BFE-10CC-43BD-A7F2-28C082ED9D1B}"/>
              </a:ext>
            </a:extLst>
          </p:cNvPr>
          <p:cNvSpPr txBox="1"/>
          <p:nvPr/>
        </p:nvSpPr>
        <p:spPr>
          <a:xfrm>
            <a:off x="282328" y="1687305"/>
            <a:ext cx="8075240" cy="707886"/>
          </a:xfrm>
          <a:prstGeom prst="rect">
            <a:avLst/>
          </a:prstGeom>
          <a:noFill/>
        </p:spPr>
        <p:txBody>
          <a:bodyPr wrap="square" rtlCol="0">
            <a:spAutoFit/>
          </a:bodyPr>
          <a:lstStyle/>
          <a:p>
            <a:r>
              <a:rPr lang="en-GB" dirty="0"/>
              <a:t>Tilers use electrical tools and equipment in wall and floor tiling installations such as: cordless tools and equipment.</a:t>
            </a:r>
          </a:p>
        </p:txBody>
      </p:sp>
      <p:pic>
        <p:nvPicPr>
          <p:cNvPr id="10" name="Picture 9">
            <a:extLst>
              <a:ext uri="{FF2B5EF4-FFF2-40B4-BE49-F238E27FC236}">
                <a16:creationId xmlns:a16="http://schemas.microsoft.com/office/drawing/2014/main" id="{7675633F-5A5F-4BFF-A140-57CA6E89D7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13615" y="3717032"/>
            <a:ext cx="2482064" cy="1851620"/>
          </a:xfrm>
          <a:prstGeom prst="rect">
            <a:avLst/>
          </a:prstGeom>
        </p:spPr>
      </p:pic>
      <p:pic>
        <p:nvPicPr>
          <p:cNvPr id="12" name="Picture 11">
            <a:extLst>
              <a:ext uri="{FF2B5EF4-FFF2-40B4-BE49-F238E27FC236}">
                <a16:creationId xmlns:a16="http://schemas.microsoft.com/office/drawing/2014/main" id="{52234213-5C1E-427C-BEAC-D6BFA5979EC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560" y="3420315"/>
            <a:ext cx="2602055" cy="1993174"/>
          </a:xfrm>
          <a:prstGeom prst="rect">
            <a:avLst/>
          </a:prstGeom>
        </p:spPr>
      </p:pic>
      <p:pic>
        <p:nvPicPr>
          <p:cNvPr id="14" name="Picture 13">
            <a:extLst>
              <a:ext uri="{FF2B5EF4-FFF2-40B4-BE49-F238E27FC236}">
                <a16:creationId xmlns:a16="http://schemas.microsoft.com/office/drawing/2014/main" id="{F30B986D-3648-4904-9C36-3BCE17CADD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03528" y="3730271"/>
            <a:ext cx="2248320" cy="1501878"/>
          </a:xfrm>
          <a:prstGeom prst="rect">
            <a:avLst/>
          </a:prstGeom>
        </p:spPr>
      </p:pic>
    </p:spTree>
    <p:extLst>
      <p:ext uri="{BB962C8B-B14F-4D97-AF65-F5344CB8AC3E}">
        <p14:creationId xmlns:p14="http://schemas.microsoft.com/office/powerpoint/2010/main" val="24579112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2B0837-C689-4517-A4BA-A97A1E20CB7D}">
  <ds:schemaRefs>
    <ds:schemaRef ds:uri="http://schemas.microsoft.com/sharepoint/v3/contenttype/forms"/>
  </ds:schemaRefs>
</ds:datastoreItem>
</file>

<file path=customXml/itemProps2.xml><?xml version="1.0" encoding="utf-8"?>
<ds:datastoreItem xmlns:ds="http://schemas.openxmlformats.org/officeDocument/2006/customXml" ds:itemID="{9750B69B-309C-4C51-A3BC-E5116BD897BF}">
  <ds:schemaRefs>
    <ds:schemaRef ds:uri="http://schemas.microsoft.com/office/2006/documentManagement/types"/>
    <ds:schemaRef ds:uri="http://purl.org/dc/terms/"/>
    <ds:schemaRef ds:uri="http://schemas.openxmlformats.org/package/2006/metadata/core-properties"/>
    <ds:schemaRef ds:uri="6630edcf-f6f2-42e2-934a-b174e5b8993a"/>
    <ds:schemaRef ds:uri="http://purl.org/dc/dcmitype/"/>
    <ds:schemaRef ds:uri="http://schemas.microsoft.com/office/infopath/2007/PartnerControls"/>
    <ds:schemaRef ds:uri="http://purl.org/dc/elements/1.1/"/>
    <ds:schemaRef ds:uri="http://schemas.microsoft.com/office/2006/metadata/properties"/>
    <ds:schemaRef ds:uri="dc3e18ab-5e90-4249-b4bb-5052ecfaefd5"/>
    <ds:schemaRef ds:uri="http://www.w3.org/XML/1998/namespace"/>
  </ds:schemaRefs>
</ds:datastoreItem>
</file>

<file path=customXml/itemProps3.xml><?xml version="1.0" encoding="utf-8"?>
<ds:datastoreItem xmlns:ds="http://schemas.openxmlformats.org/officeDocument/2006/customXml" ds:itemID="{FAD400D0-5CDE-41AC-89A2-4E79B6F941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2101</TotalTime>
  <Words>869</Words>
  <Application>Microsoft Office PowerPoint</Application>
  <PresentationFormat>On-screen Show (4:3)</PresentationFormat>
  <Paragraphs>99</Paragraphs>
  <Slides>17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Lucida Grande</vt:lpstr>
      <vt:lpstr>Symbol</vt:lpstr>
      <vt:lpstr>Times New Roman</vt:lpstr>
      <vt:lpstr>Default Design</vt:lpstr>
      <vt:lpstr>PowerPoint 7: Preparing mixing and work areas for wall and floor tiling</vt:lpstr>
      <vt:lpstr>PowerPoint Presentation</vt:lpstr>
      <vt:lpstr>Setting up the work area: preparation</vt:lpstr>
      <vt:lpstr>Setting up the work area</vt:lpstr>
      <vt:lpstr>Setting up the work area: water</vt:lpstr>
      <vt:lpstr>Setting up the work area: water</vt:lpstr>
      <vt:lpstr>Setting up the work area: electricity</vt:lpstr>
      <vt:lpstr>Setting up the work area: electricity</vt:lpstr>
      <vt:lpstr>Setting up the work area: electricity</vt:lpstr>
      <vt:lpstr>Setting up the work area: ventilation</vt:lpstr>
      <vt:lpstr>Setting up the work area: waste area/disposal</vt:lpstr>
      <vt:lpstr>Setting up the work area: waste area/disposal</vt:lpstr>
      <vt:lpstr>Setting up the work area: hand tools</vt:lpstr>
      <vt:lpstr>Setting up the work area: power tools and accessories</vt:lpstr>
      <vt:lpstr>Setting up the work area: cleaning equipment</vt:lpstr>
      <vt:lpstr>Setting up the work area: protective sheeting</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285</cp:revision>
  <dcterms:created xsi:type="dcterms:W3CDTF">2013-05-28T00:38:54Z</dcterms:created>
  <dcterms:modified xsi:type="dcterms:W3CDTF">2021-09-09T13:43:31Z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