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9"/>
  </p:notesMasterIdLst>
  <p:handoutMasterIdLst>
    <p:handoutMasterId r:id="rId20"/>
  </p:handoutMasterIdLst>
  <p:sldIdLst>
    <p:sldId id="256" r:id="rId5"/>
    <p:sldId id="347" r:id="rId6"/>
    <p:sldId id="328" r:id="rId7"/>
    <p:sldId id="331" r:id="rId8"/>
    <p:sldId id="330" r:id="rId9"/>
    <p:sldId id="332" r:id="rId10"/>
    <p:sldId id="333" r:id="rId11"/>
    <p:sldId id="341" r:id="rId12"/>
    <p:sldId id="342" r:id="rId13"/>
    <p:sldId id="343" r:id="rId14"/>
    <p:sldId id="344" r:id="rId15"/>
    <p:sldId id="345" r:id="rId16"/>
    <p:sldId id="346" r:id="rId17"/>
    <p:sldId id="267" r:id="rId18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- Just Content" initials="SJC" lastIdx="1" clrIdx="0">
    <p:extLst>
      <p:ext uri="{19B8F6BF-5375-455C-9EA6-DF929625EA0E}">
        <p15:presenceInfo xmlns:p15="http://schemas.microsoft.com/office/powerpoint/2012/main" userId="S::sarah@justcontent.co.uk::337db9f1-129a-4730-b837-88aedf403999" providerId="AD"/>
      </p:ext>
    </p:extLst>
  </p:cmAuthor>
  <p:cmAuthor id="2" name="hillary" initials="h" lastIdx="1" clrIdx="1">
    <p:extLst>
      <p:ext uri="{19B8F6BF-5375-455C-9EA6-DF929625EA0E}">
        <p15:presenceInfo xmlns:p15="http://schemas.microsoft.com/office/powerpoint/2012/main" userId="S::hillary@justcontent.co.uk::e1a2e170-c5b3-4c6a-b3a8-851e79bf1c9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15" autoAdjust="0"/>
    <p:restoredTop sz="96374" autoAdjust="0"/>
  </p:normalViewPr>
  <p:slideViewPr>
    <p:cSldViewPr showGuides="1">
      <p:cViewPr varScale="1">
        <p:scale>
          <a:sx n="50" d="100"/>
          <a:sy n="50" d="100"/>
        </p:scale>
        <p:origin x="32" y="1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494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116: Wall and floor tiling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1: Skills/role required within the wall and floor tiling industry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 Applying and fixing tiling 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764872"/>
          </a:xfrm>
        </p:spPr>
        <p:txBody>
          <a:bodyPr/>
          <a:lstStyle/>
          <a:p>
            <a:r>
              <a:rPr lang="en-US" dirty="0"/>
              <a:t>After preparing wall and floor surfaces prior to tiling, tilers can proceed to tile walls and/or floors. </a:t>
            </a:r>
            <a:br>
              <a:rPr lang="en-US" dirty="0"/>
            </a:br>
            <a:r>
              <a:rPr lang="en-US" dirty="0"/>
              <a:t>This requires </a:t>
            </a:r>
            <a:r>
              <a:rPr lang="en-GB" dirty="0"/>
              <a:t>understanding how to</a:t>
            </a:r>
            <a:r>
              <a:rPr lang="en-US" dirty="0"/>
              <a:t>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6B296A-1B17-4ED9-B8FB-CC25003EF5C3}"/>
              </a:ext>
            </a:extLst>
          </p:cNvPr>
          <p:cNvSpPr txBox="1"/>
          <p:nvPr/>
        </p:nvSpPr>
        <p:spPr>
          <a:xfrm>
            <a:off x="422052" y="2353378"/>
            <a:ext cx="5410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correctly apply adhesive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fix a tile to a background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grout and polish tiles to finish the work product.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B227EC-0B28-4EFA-AAEC-2EC146572C6F}"/>
              </a:ext>
            </a:extLst>
          </p:cNvPr>
          <p:cNvSpPr txBox="1"/>
          <p:nvPr/>
        </p:nvSpPr>
        <p:spPr>
          <a:xfrm>
            <a:off x="457200" y="3837378"/>
            <a:ext cx="5194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must be completed in line with drawings, specifications, industry standards and instructions provided.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B5D241-A88A-4527-A912-48BED29F2F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6982" y="2497717"/>
            <a:ext cx="2483420" cy="186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679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 Handling and storing materials and accessories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716F21-4751-4716-8822-18A9B7DFF72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As a part of the tiling process, in relation to planning a tiling job and working with the materials used on a tiling job, being able to manage the materials correctly is an important aspect of a tiler’s role.</a:t>
            </a:r>
          </a:p>
          <a:p>
            <a:r>
              <a:rPr lang="en-GB" dirty="0"/>
              <a:t>Some of the points that relate to effective handling and storage of materials include the following.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Stock rotation and shelf life.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The protection of materials to avoid damage.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How different materials should be correctly handled and stored.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How to access and identify materials needed for a work product.</a:t>
            </a:r>
          </a:p>
        </p:txBody>
      </p:sp>
    </p:spTree>
    <p:extLst>
      <p:ext uri="{BB962C8B-B14F-4D97-AF65-F5344CB8AC3E}">
        <p14:creationId xmlns:p14="http://schemas.microsoft.com/office/powerpoint/2010/main" val="493307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8" y="963970"/>
            <a:ext cx="8229600" cy="382588"/>
          </a:xfrm>
        </p:spPr>
        <p:txBody>
          <a:bodyPr/>
          <a:lstStyle/>
          <a:p>
            <a:r>
              <a:rPr lang="en-US" dirty="0"/>
              <a:t>9. Environmental considerations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9D0397-ADE2-4E3D-939D-8A254BB028E0}"/>
              </a:ext>
            </a:extLst>
          </p:cNvPr>
          <p:cNvSpPr txBox="1"/>
          <p:nvPr/>
        </p:nvSpPr>
        <p:spPr>
          <a:xfrm>
            <a:off x="395536" y="1475393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 with many trades, tiling produces waste material products.</a:t>
            </a:r>
          </a:p>
          <a:p>
            <a:endParaRPr lang="en-GB" dirty="0"/>
          </a:p>
          <a:p>
            <a:r>
              <a:rPr lang="en-GB" dirty="0"/>
              <a:t>This includes waste from: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contaminated water and chemical waste.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cleaning the work area, tools and equipment.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excess mixing, tile offcuts, packaging and containers.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A8CC1B-1FAE-40EF-A337-63B62F41F233}"/>
              </a:ext>
            </a:extLst>
          </p:cNvPr>
          <p:cNvSpPr txBox="1"/>
          <p:nvPr/>
        </p:nvSpPr>
        <p:spPr>
          <a:xfrm>
            <a:off x="2339752" y="3925808"/>
            <a:ext cx="62030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Effective managing and planning of tiling work, by reducing, reusing and recycling, reduces waste. </a:t>
            </a:r>
            <a:br>
              <a:rPr lang="en-GB" dirty="0"/>
            </a:br>
            <a:r>
              <a:rPr lang="en-GB" dirty="0"/>
              <a:t>This can save time, money and create a safer working environment.</a:t>
            </a:r>
          </a:p>
        </p:txBody>
      </p:sp>
      <p:pic>
        <p:nvPicPr>
          <p:cNvPr id="1026" name="Picture 2" descr="The Power of a Symbol - Reduce, Reuse, Recycle Rubbish Please">
            <a:extLst>
              <a:ext uri="{FF2B5EF4-FFF2-40B4-BE49-F238E27FC236}">
                <a16:creationId xmlns:a16="http://schemas.microsoft.com/office/drawing/2014/main" id="{44D2D67A-F157-495C-8376-5504BA39B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" y="3673629"/>
            <a:ext cx="1575618" cy="157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652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869" y="1007719"/>
            <a:ext cx="8229600" cy="382588"/>
          </a:xfrm>
        </p:spPr>
        <p:txBody>
          <a:bodyPr/>
          <a:lstStyle/>
          <a:p>
            <a:r>
              <a:rPr lang="en-US" dirty="0"/>
              <a:t>10. Safe working practices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1334BD-C576-4068-BDB4-894934069FD6}"/>
              </a:ext>
            </a:extLst>
          </p:cNvPr>
          <p:cNvSpPr txBox="1"/>
          <p:nvPr/>
        </p:nvSpPr>
        <p:spPr>
          <a:xfrm>
            <a:off x="457200" y="1390588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construction, as in all other trades, tiling can be hazardous if certain personal protection and training is not carried out. Tilers must: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ensure they wear the correct PPE/C (personal  protection equipment/clothing)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have the relevant trade and safety training.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read and understand risk assessments.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read and understand method statements.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be able to identify the key legislation relating to the wall and floor tiling trade.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have an awareness of HASWA, RIDDOR, COSHH, PUWER and their responsibilities in compliance.</a:t>
            </a:r>
          </a:p>
        </p:txBody>
      </p:sp>
    </p:spTree>
    <p:extLst>
      <p:ext uri="{BB962C8B-B14F-4D97-AF65-F5344CB8AC3E}">
        <p14:creationId xmlns:p14="http://schemas.microsoft.com/office/powerpoint/2010/main" val="2476792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FEC91-C3BC-4A5E-A20E-C60A2DA30C9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908720"/>
            <a:ext cx="8229600" cy="485128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DFD63B-458D-405E-9200-B78E3D67656E}"/>
              </a:ext>
            </a:extLst>
          </p:cNvPr>
          <p:cNvSpPr/>
          <p:nvPr/>
        </p:nvSpPr>
        <p:spPr>
          <a:xfrm>
            <a:off x="457200" y="1098000"/>
            <a:ext cx="84352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Aim:</a:t>
            </a:r>
            <a:r>
              <a:rPr lang="en-GB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To give learners an understanding of t</a:t>
            </a:r>
            <a:r>
              <a:rPr lang="en-GB" dirty="0"/>
              <a:t>he role of a wall and floor tiler.</a:t>
            </a:r>
          </a:p>
          <a:p>
            <a:pPr>
              <a:spcAft>
                <a:spcPts val="0"/>
              </a:spcAft>
            </a:pPr>
            <a:endParaRPr lang="en-GB" dirty="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latin typeface="+mn-lt"/>
                <a:ea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Outcomes:</a:t>
            </a:r>
            <a:r>
              <a:rPr lang="en-GB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At the end of this session, the learner will be able to:</a:t>
            </a:r>
          </a:p>
          <a:p>
            <a:pPr>
              <a:spcAft>
                <a:spcPts val="0"/>
              </a:spcAft>
            </a:pPr>
            <a:r>
              <a:rPr lang="en-GB" dirty="0">
                <a:latin typeface="+mn-lt"/>
                <a:ea typeface="Times New Roman" panose="02020603050405020304" pitchFamily="18" charset="0"/>
              </a:rPr>
              <a:t> </a:t>
            </a: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Outcome 1: </a:t>
            </a:r>
            <a:r>
              <a:rPr lang="en-GB" dirty="0"/>
              <a:t>Identify the role of a wall and floor tiler and their main responsibilities at each stage when completing a variety of related tasks. </a:t>
            </a: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b="1" dirty="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Outcome 2: </a:t>
            </a:r>
            <a:r>
              <a:rPr lang="en-GB" dirty="0"/>
              <a:t>Identify the various skills required within the different areas of the wall and floor tiling sector. </a:t>
            </a: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  <a:latin typeface="+mn-lt"/>
                <a:ea typeface="Times New Roman" panose="02020603050405020304" pitchFamily="18" charset="0"/>
              </a:rPr>
              <a:t>Outcome 3: </a:t>
            </a:r>
            <a:r>
              <a:rPr lang="en-GB" dirty="0"/>
              <a:t>Identify the different methods of disposing wall and floor tiling materials correctly in line with current legislation.</a:t>
            </a:r>
            <a:endParaRPr lang="en-GB" dirty="0">
              <a:solidFill>
                <a:srgbClr val="0070C0"/>
              </a:solidFill>
              <a:latin typeface="+mn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921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Role of a wall and floor tiler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51433"/>
            <a:ext cx="8229600" cy="3843168"/>
          </a:xfrm>
        </p:spPr>
        <p:txBody>
          <a:bodyPr/>
          <a:lstStyle/>
          <a:p>
            <a:pPr marL="0" indent="0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As a wall and floor tiler, you will be involved in many work applications to be able to produce a finished work product.</a:t>
            </a:r>
          </a:p>
          <a:p>
            <a:pPr marL="0" indent="0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Using the information listed below, we will identify the skills needed at different stages to competently complete a variety of related tiling tasks.</a:t>
            </a:r>
          </a:p>
          <a:p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endParaRPr lang="en-GB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65212CA-75C2-49FF-B981-8F298F4A6D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025289"/>
              </p:ext>
            </p:extLst>
          </p:nvPr>
        </p:nvGraphicFramePr>
        <p:xfrm>
          <a:off x="457200" y="3451097"/>
          <a:ext cx="82296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376008698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194246497"/>
                    </a:ext>
                  </a:extLst>
                </a:gridCol>
              </a:tblGrid>
              <a:tr h="352116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1. Planning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6. Mixing materials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7715"/>
                  </a:ext>
                </a:extLst>
              </a:tr>
              <a:tr h="352116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2. Setting 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7. </a:t>
                      </a:r>
                      <a:r>
                        <a:rPr lang="en-US" b="1" dirty="0"/>
                        <a:t>Applying and fixing tiling materials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891810"/>
                  </a:ext>
                </a:extLst>
              </a:tr>
              <a:tr h="607761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3. Cutting tiles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8.</a:t>
                      </a:r>
                      <a:r>
                        <a:rPr lang="en-US" b="1" dirty="0"/>
                        <a:t> </a:t>
                      </a:r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Handling and storing materials and accessories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489609"/>
                  </a:ext>
                </a:extLst>
              </a:tr>
              <a:tr h="352116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4. Protecting surfaces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9. Environmental considerations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599999"/>
                  </a:ext>
                </a:extLst>
              </a:tr>
              <a:tr h="352116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5. Preparing backgrounds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10. Safe working practices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835609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Planning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Before undertaking any work, it is important to plan. This means you can:</a:t>
            </a:r>
          </a:p>
          <a:p>
            <a:pPr lvl="1"/>
            <a:r>
              <a:rPr lang="en-US" dirty="0"/>
              <a:t>set time scales to start and complete a tiling job</a:t>
            </a:r>
          </a:p>
          <a:p>
            <a:pPr lvl="1"/>
            <a:r>
              <a:rPr lang="en-US" dirty="0"/>
              <a:t>work out material and </a:t>
            </a:r>
            <a:r>
              <a:rPr lang="en-US" dirty="0" err="1"/>
              <a:t>labour</a:t>
            </a:r>
            <a:r>
              <a:rPr lang="en-US" dirty="0"/>
              <a:t> costs</a:t>
            </a:r>
          </a:p>
          <a:p>
            <a:pPr lvl="1"/>
            <a:r>
              <a:rPr lang="en-US" dirty="0"/>
              <a:t>determine the suitability of materials for a tiling job</a:t>
            </a:r>
          </a:p>
          <a:p>
            <a:pPr lvl="1"/>
            <a:r>
              <a:rPr lang="en-US" dirty="0"/>
              <a:t>identify any health and safety requirements, such as risk assessments and PPE (AC 1.5)</a:t>
            </a:r>
          </a:p>
          <a:p>
            <a:pPr lvl="1"/>
            <a:r>
              <a:rPr lang="en-US" dirty="0" err="1"/>
              <a:t>organise</a:t>
            </a:r>
            <a:r>
              <a:rPr lang="en-US" dirty="0"/>
              <a:t> delivery times</a:t>
            </a:r>
          </a:p>
          <a:p>
            <a:pPr lvl="1"/>
            <a:r>
              <a:rPr lang="en-US" dirty="0"/>
              <a:t>dispose of material waste in accordance </a:t>
            </a:r>
            <a:br>
              <a:rPr lang="en-US" dirty="0"/>
            </a:br>
            <a:r>
              <a:rPr lang="en-US" dirty="0"/>
              <a:t>with environmental considerations.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53B5B7-0FD8-423B-A419-A9C5080913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4149080"/>
            <a:ext cx="2922385" cy="194923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2. Setting out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Correctly setting out tiling work can be achieved using different methods.</a:t>
            </a:r>
          </a:p>
          <a:p>
            <a:pPr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These methods can be combined to produce the required job.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Measurement</a:t>
            </a:r>
            <a:r>
              <a:rPr lang="en-US" b="1" dirty="0">
                <a:ea typeface="ＭＳ Ｐゴシック" pitchFamily="-105" charset="-128"/>
                <a:cs typeface="ＭＳ Ｐゴシック" pitchFamily="-105" charset="-128"/>
              </a:rPr>
              <a:t>.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3:4:5 method</a:t>
            </a:r>
            <a:r>
              <a:rPr lang="en-US" b="1" dirty="0">
                <a:ea typeface="ＭＳ Ｐゴシック" pitchFamily="-105" charset="-128"/>
                <a:cs typeface="ＭＳ Ｐゴシック" pitchFamily="-105" charset="-128"/>
              </a:rPr>
              <a:t>, 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used for checking for square.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Centre lines,</a:t>
            </a:r>
            <a:r>
              <a:rPr lang="en-US" b="1" dirty="0">
                <a:ea typeface="ＭＳ Ｐゴシック" pitchFamily="-105" charset="-128"/>
                <a:cs typeface="ＭＳ Ｐゴシック" pitchFamily="-105" charset="-128"/>
              </a:rPr>
              <a:t> 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used for working out even and correct size cuts.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Dry run.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Cutting tiles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2">
              <a:defRPr/>
            </a:pPr>
            <a:r>
              <a:rPr lang="en-US" dirty="0"/>
              <a:t>Tilers need to be able to cut a range of different tiles using the correct tile cutting tool and method.</a:t>
            </a:r>
          </a:p>
          <a:p>
            <a:pPr lvl="2">
              <a:defRPr/>
            </a:pPr>
            <a:endParaRPr lang="en-US" b="1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FC28D2D-3CE3-4D91-950A-B8B712F3EF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5804280"/>
              </p:ext>
            </p:extLst>
          </p:nvPr>
        </p:nvGraphicFramePr>
        <p:xfrm>
          <a:off x="457200" y="2276872"/>
          <a:ext cx="8229600" cy="3420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457668708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1689996160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Tile scribe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2291767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Tile saw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591239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Manual dry cutter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832322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Wet cutter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269248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9A7E252-26CD-43AE-A7B5-D3A71B06DF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193" y="4029464"/>
            <a:ext cx="1069983" cy="7147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6316A66-2980-45B8-9402-DB9C499790A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193" y="4844704"/>
            <a:ext cx="1069984" cy="7147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547938-8A2C-45E0-8810-B94FBFF9974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366488"/>
            <a:ext cx="3136650" cy="49779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4BB2436-8E28-4D93-BD55-D3241C2DFD79}"/>
              </a:ext>
            </a:extLst>
          </p:cNvPr>
          <p:cNvSpPr/>
          <p:nvPr/>
        </p:nvSpPr>
        <p:spPr>
          <a:xfrm>
            <a:off x="7367415" y="2943722"/>
            <a:ext cx="129554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/>
              <a:t>https://www.vitrex.co.uk/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E424DC-F923-4E84-AFD1-A52BC5622E3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9442" y="3266445"/>
            <a:ext cx="1253483" cy="70322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AD041CE-1CB9-4B32-B02A-12989FB2B843}"/>
              </a:ext>
            </a:extLst>
          </p:cNvPr>
          <p:cNvSpPr/>
          <p:nvPr/>
        </p:nvSpPr>
        <p:spPr>
          <a:xfrm>
            <a:off x="7391253" y="3771618"/>
            <a:ext cx="129554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/>
              <a:t>https://www.vitrex.co.uk/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Protecting surfaces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When tiling, the tiler must be careful not to damage any existing wall or floor surface or any other equipment in the area where they are working.</a:t>
            </a:r>
          </a:p>
          <a:p>
            <a:r>
              <a:rPr lang="en-US" dirty="0"/>
              <a:t>For example, a kitchen in a domestic property needs a new tiled floor and new tiled splashback (wall).</a:t>
            </a:r>
          </a:p>
          <a:p>
            <a:r>
              <a:rPr lang="en-US" dirty="0"/>
              <a:t>In order to protect the existing kitchen, the tiler must use equipment to protect the kitchen cupboards and work top.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C0A830-8DCC-46ED-A824-75F5F7346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470032"/>
              </p:ext>
            </p:extLst>
          </p:nvPr>
        </p:nvGraphicFramePr>
        <p:xfrm>
          <a:off x="461144" y="414908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478899855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4446126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Cupboards and doors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Dust sheets/plastic sheeting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46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Floors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Sheet materials/dust sheets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044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Worktops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Cardboard/ply sheet/plastic sheet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348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Painted surfaces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tx1"/>
                          </a:solidFill>
                        </a:rPr>
                        <a:t>Low tack tape and plastic sheeting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325749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Preparing backgrounds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Tiling is not just about fixing tiles to walls and floors: there is a lot of work involved in the preparation of wall and floor surfaces before a tile is fixed.</a:t>
            </a:r>
          </a:p>
          <a:p>
            <a:r>
              <a:rPr lang="en-US" dirty="0"/>
              <a:t>Both new and old buildings can be constructed in different ways, with many different material types that make up the fabric of their structures.</a:t>
            </a:r>
          </a:p>
          <a:p>
            <a:r>
              <a:rPr lang="en-US" dirty="0"/>
              <a:t>These can include gypsum-based, cement-based and timber-based materials.</a:t>
            </a:r>
          </a:p>
          <a:p>
            <a:r>
              <a:rPr lang="en-US" dirty="0"/>
              <a:t>A very important role of the tiler is identifying the material background and applying the correct primer or membrane in preparation prior to tiling. </a:t>
            </a:r>
          </a:p>
        </p:txBody>
      </p:sp>
    </p:spTree>
    <p:extLst>
      <p:ext uri="{BB962C8B-B14F-4D97-AF65-F5344CB8AC3E}">
        <p14:creationId xmlns:p14="http://schemas.microsoft.com/office/powerpoint/2010/main" val="384391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A1F27E-FBB2-481E-BB6B-BDA2657CA5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708327">
            <a:off x="6734586" y="3406244"/>
            <a:ext cx="1462713" cy="2646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Mixing 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764872"/>
          </a:xfrm>
        </p:spPr>
        <p:txBody>
          <a:bodyPr/>
          <a:lstStyle/>
          <a:p>
            <a:r>
              <a:rPr lang="en-US" dirty="0"/>
              <a:t>Tiling materials, such as adhesives and grouts, are available in pre-mixed tubs and in powdered form in bags.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946BBB-B2C3-495B-9EA9-4DB9DEFFAE80}"/>
              </a:ext>
            </a:extLst>
          </p:cNvPr>
          <p:cNvSpPr txBox="1"/>
          <p:nvPr/>
        </p:nvSpPr>
        <p:spPr>
          <a:xfrm>
            <a:off x="385192" y="2355609"/>
            <a:ext cx="3178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Cement-based adhesive and grout made of dry powder comes pre-packaged in paper bags.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DFB1DA-C2C9-41C0-869A-8499148A5629}"/>
              </a:ext>
            </a:extLst>
          </p:cNvPr>
          <p:cNvSpPr txBox="1"/>
          <p:nvPr/>
        </p:nvSpPr>
        <p:spPr>
          <a:xfrm>
            <a:off x="385192" y="3913811"/>
            <a:ext cx="345548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These types of dry powdered tiling materials need to be mixed with water to the correct ratios with a mixing tool called a paddle mixer.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38F7208-8F98-4767-9ECB-BC9493F6C13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2" y="2555142"/>
            <a:ext cx="2624197" cy="174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3488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C55CF93AAEB4EA631E8D12358080E" ma:contentTypeVersion="12" ma:contentTypeDescription="Create a new document." ma:contentTypeScope="" ma:versionID="7fb9593fdc5741df4022c232c52a5533">
  <xsd:schema xmlns:xsd="http://www.w3.org/2001/XMLSchema" xmlns:xs="http://www.w3.org/2001/XMLSchema" xmlns:p="http://schemas.microsoft.com/office/2006/metadata/properties" xmlns:ns2="6630edcf-f6f2-42e2-934a-b174e5b8993a" xmlns:ns3="dc3e18ab-5e90-4249-b4bb-5052ecfaefd5" targetNamespace="http://schemas.microsoft.com/office/2006/metadata/properties" ma:root="true" ma:fieldsID="13a505a3f0ad38d1d8713beb45a0fd18" ns2:_="" ns3:_="">
    <xsd:import namespace="6630edcf-f6f2-42e2-934a-b174e5b8993a"/>
    <xsd:import namespace="dc3e18ab-5e90-4249-b4bb-5052ecfaef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30edcf-f6f2-42e2-934a-b174e5b89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e18ab-5e90-4249-b4bb-5052ecfaefd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23A452F-E7B9-42EC-948C-C23C3A2444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1BDF0FB-2995-4C96-8FCE-B3076C1E9C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30edcf-f6f2-42e2-934a-b174e5b8993a"/>
    <ds:schemaRef ds:uri="dc3e18ab-5e90-4249-b4bb-5052ecfaef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BE01DF8-FD53-45ED-98FA-F7241FF0AA2D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dc3e18ab-5e90-4249-b4bb-5052ecfaefd5"/>
    <ds:schemaRef ds:uri="6630edcf-f6f2-42e2-934a-b174e5b8993a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2129</TotalTime>
  <Words>1040</Words>
  <Application>Microsoft Office PowerPoint</Application>
  <PresentationFormat>On-screen Show (4:3)</PresentationFormat>
  <Paragraphs>113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Lucida Grande</vt:lpstr>
      <vt:lpstr>Times New Roman</vt:lpstr>
      <vt:lpstr>Default Design</vt:lpstr>
      <vt:lpstr>PowerPoint 1: Skills/role required within the wall and floor tiling industry</vt:lpstr>
      <vt:lpstr>PowerPoint Presentation</vt:lpstr>
      <vt:lpstr>Role of a wall and floor tiler</vt:lpstr>
      <vt:lpstr>1. Planning work</vt:lpstr>
      <vt:lpstr>2. Setting out</vt:lpstr>
      <vt:lpstr>3. Cutting tiles</vt:lpstr>
      <vt:lpstr>4. Protecting surfaces</vt:lpstr>
      <vt:lpstr>5. Preparing backgrounds</vt:lpstr>
      <vt:lpstr>6. Mixing materials</vt:lpstr>
      <vt:lpstr>7. Applying and fixing tiling materials</vt:lpstr>
      <vt:lpstr>8. Handling and storing materials and accessories</vt:lpstr>
      <vt:lpstr>9. Environmental considerations </vt:lpstr>
      <vt:lpstr>10. Safe working practices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216</cp:revision>
  <dcterms:created xsi:type="dcterms:W3CDTF">2013-05-28T00:38:54Z</dcterms:created>
  <dcterms:modified xsi:type="dcterms:W3CDTF">2021-10-08T10:48:30Z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0x0101002D6C55CF93AAEB4EA631E8D12358080E</vt:lpwstr>
  </property>
</Properties>
</file>