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8"/>
  </p:notesMasterIdLst>
  <p:handoutMasterIdLst>
    <p:handoutMasterId r:id="rId19"/>
  </p:handoutMasterIdLst>
  <p:sldIdLst>
    <p:sldId id="256" r:id="rId5"/>
    <p:sldId id="341" r:id="rId6"/>
    <p:sldId id="342" r:id="rId7"/>
    <p:sldId id="343" r:id="rId8"/>
    <p:sldId id="344" r:id="rId9"/>
    <p:sldId id="345" r:id="rId10"/>
    <p:sldId id="346" r:id="rId11"/>
    <p:sldId id="357" r:id="rId12"/>
    <p:sldId id="347" r:id="rId13"/>
    <p:sldId id="348" r:id="rId14"/>
    <p:sldId id="349" r:id="rId15"/>
    <p:sldId id="351" r:id="rId16"/>
    <p:sldId id="267" r:id="rId17"/>
  </p:sldIdLst>
  <p:sldSz cx="9144000" cy="6858000" type="screen4x3"/>
  <p:notesSz cx="6858000" cy="9144000"/>
  <p:custDataLst>
    <p:tags r:id="rId20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thony C. Evans" initials="ACE" lastIdx="1" clrIdx="0">
    <p:extLst>
      <p:ext uri="{19B8F6BF-5375-455C-9EA6-DF929625EA0E}">
        <p15:presenceInfo xmlns:p15="http://schemas.microsoft.com/office/powerpoint/2012/main" userId="S-1-5-21-895932213-827637939-1713292627-35118" providerId="AD"/>
      </p:ext>
    </p:extLst>
  </p:cmAuthor>
  <p:cmAuthor id="2" name="Sarah - Just Content" initials="SJC" lastIdx="1" clrIdx="1">
    <p:extLst>
      <p:ext uri="{19B8F6BF-5375-455C-9EA6-DF929625EA0E}">
        <p15:presenceInfo xmlns:p15="http://schemas.microsoft.com/office/powerpoint/2012/main" userId="S::sarah@justcontent.co.uk::337db9f1-129a-4730-b837-88aedf40399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956" autoAdjust="0"/>
    <p:restoredTop sz="94291" autoAdjust="0"/>
  </p:normalViewPr>
  <p:slideViewPr>
    <p:cSldViewPr showGuides="1">
      <p:cViewPr varScale="1">
        <p:scale>
          <a:sx n="62" d="100"/>
          <a:sy n="62" d="100"/>
        </p:scale>
        <p:origin x="1004" y="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ags" Target="tags/tag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10/8/2021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Set Worksheet 38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45012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3063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emf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Copyright © 2021 City and Guilds of London Institute. All rights reserved.. </a:t>
            </a:r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of 13</a:t>
            </a:r>
          </a:p>
          <a:p>
            <a:pPr algn="r">
              <a:spcBef>
                <a:spcPts val="600"/>
              </a:spcBef>
            </a:pPr>
            <a:endParaRPr lang="en-US" sz="900" baseline="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Foundation in 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Construction and Building Services Engineering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PowerPoint presentation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400" b="1" dirty="0"/>
              <a:t>Unit 116: Wall and floor tiling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en-GB">
                <a:ea typeface="ＭＳ Ｐゴシック" pitchFamily="-105" charset="-128"/>
                <a:cs typeface="ＭＳ Ｐゴシック" pitchFamily="-105" charset="-128"/>
              </a:rPr>
              <a:t>PowerPoint 13: </a:t>
            </a:r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Calculating for wall and floor tiling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381000" y="1628800"/>
            <a:ext cx="8229600" cy="3784486"/>
          </a:xfrm>
        </p:spPr>
        <p:txBody>
          <a:bodyPr/>
          <a:lstStyle/>
          <a:p>
            <a:pPr marL="285750" indent="-28575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altLang="en-US" dirty="0">
                <a:ea typeface="ＭＳ Ｐゴシック" panose="020B0600070205080204" pitchFamily="34" charset="-128"/>
              </a:rPr>
              <a:t>Linear measurements are how long an item measures.</a:t>
            </a:r>
          </a:p>
          <a:p>
            <a:pPr marL="285750" indent="-28575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altLang="en-US" dirty="0">
                <a:ea typeface="ＭＳ Ｐゴシック" panose="020B0600070205080204" pitchFamily="34" charset="-128"/>
              </a:rPr>
              <a:t>Tile trims are measured by linear measurements.</a:t>
            </a:r>
          </a:p>
          <a:p>
            <a:pPr marL="285750" indent="-28575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altLang="en-US" dirty="0">
                <a:ea typeface="ＭＳ Ｐゴシック" panose="020B0600070205080204" pitchFamily="34" charset="-128"/>
              </a:rPr>
              <a:t>When applying silicon sealant, we measure the length of the bead by linear measurement.</a:t>
            </a:r>
          </a:p>
          <a:p>
            <a:pPr marL="285750" indent="-28575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altLang="en-US" dirty="0">
                <a:ea typeface="ＭＳ Ｐゴシック" panose="020B0600070205080204" pitchFamily="34" charset="-128"/>
              </a:rPr>
              <a:t>Movement joint trims are another tiling material measured by linear measurement.</a:t>
            </a:r>
          </a:p>
          <a:p>
            <a:pPr marL="285750" indent="-28575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altLang="en-US" dirty="0">
                <a:ea typeface="ＭＳ Ｐゴシック" panose="020B0600070205080204" pitchFamily="34" charset="-128"/>
              </a:rPr>
              <a:t>When measuring the perimeter (four sides) of a room, for a tiled skirting, linear measurement is used. </a:t>
            </a:r>
            <a:endParaRPr lang="en-US" altLang="en-US" dirty="0">
              <a:ea typeface="ＭＳ Ｐゴシック" panose="020B0600070205080204" pitchFamily="34" charset="-128"/>
            </a:endParaRPr>
          </a:p>
          <a:p>
            <a:pPr algn="ctr" eaLnBrk="1" hangingPunct="1"/>
            <a:endParaRPr lang="en-GB" altLang="en-US" sz="2400" b="1" u="sng" dirty="0">
              <a:solidFill>
                <a:srgbClr val="0077E3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1052736"/>
            <a:ext cx="8153400" cy="401216"/>
          </a:xfrm>
        </p:spPr>
        <p:txBody>
          <a:bodyPr anchor="t"/>
          <a:lstStyle/>
          <a:p>
            <a:pPr lvl="0" eaLnBrk="1" hangingPunct="1">
              <a:spcAft>
                <a:spcPts val="0"/>
              </a:spcAft>
            </a:pPr>
            <a:r>
              <a:rPr lang="en-GB" altLang="en-US" dirty="0">
                <a:ea typeface="ＭＳ Ｐゴシック" panose="020B0600070205080204" pitchFamily="34" charset="-128"/>
              </a:rPr>
              <a:t>Linear measurements</a:t>
            </a:r>
            <a:endParaRPr lang="en-GB" b="0" u="sng" dirty="0">
              <a:solidFill>
                <a:schemeClr val="tx1"/>
              </a:solidFill>
              <a:latin typeface="+mn-lt"/>
              <a:ea typeface="ＭＳ Ｐゴシック" pitchFamily="-105" charset="-128"/>
              <a:cs typeface="ＭＳ Ｐゴシック" pitchFamily="-10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087968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181237" y="1497798"/>
            <a:ext cx="8229600" cy="4148424"/>
          </a:xfrm>
        </p:spPr>
        <p:txBody>
          <a:bodyPr/>
          <a:lstStyle/>
          <a:p>
            <a:r>
              <a:rPr lang="en-GB" altLang="en-US" sz="1800" dirty="0">
                <a:ea typeface="ＭＳ Ｐゴシック" panose="020B0600070205080204" pitchFamily="34" charset="-128"/>
              </a:rPr>
              <a:t>To measure how many square metres of tile material is required to cover a surface area of a floor, you need to calculate the area.</a:t>
            </a:r>
          </a:p>
          <a:p>
            <a:r>
              <a:rPr lang="en-GB" altLang="en-US" sz="1800" dirty="0">
                <a:ea typeface="ＭＳ Ｐゴシック" panose="020B0600070205080204" pitchFamily="34" charset="-128"/>
              </a:rPr>
              <a:t>To find the area you multiply the length by its width (L x W).</a:t>
            </a:r>
          </a:p>
          <a:p>
            <a:pPr algn="ctr" eaLnBrk="1" hangingPunct="1"/>
            <a:endParaRPr lang="en-GB" altLang="en-US" sz="2400" b="1" u="sng" dirty="0">
              <a:solidFill>
                <a:srgbClr val="0077E3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1052736"/>
            <a:ext cx="8153400" cy="401216"/>
          </a:xfrm>
        </p:spPr>
        <p:txBody>
          <a:bodyPr anchor="t"/>
          <a:lstStyle/>
          <a:p>
            <a:pPr lvl="0" eaLnBrk="1" hangingPunct="1">
              <a:spcAft>
                <a:spcPts val="0"/>
              </a:spcAft>
            </a:pPr>
            <a:r>
              <a:rPr lang="en-GB" altLang="en-US" dirty="0">
                <a:ea typeface="ＭＳ Ｐゴシック" panose="020B0600070205080204" pitchFamily="34" charset="-128"/>
              </a:rPr>
              <a:t>Area</a:t>
            </a:r>
            <a:endParaRPr lang="en-GB" b="0" dirty="0">
              <a:solidFill>
                <a:schemeClr val="tx1"/>
              </a:solidFill>
              <a:latin typeface="+mn-lt"/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A800CB4-EE67-4132-AC87-B773073839AA}"/>
              </a:ext>
            </a:extLst>
          </p:cNvPr>
          <p:cNvSpPr/>
          <p:nvPr/>
        </p:nvSpPr>
        <p:spPr>
          <a:xfrm>
            <a:off x="5370240" y="3717032"/>
            <a:ext cx="3240360" cy="1929190"/>
          </a:xfrm>
          <a:prstGeom prst="rect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67FA206-94FE-4B35-BC09-2CCC7BF46EB1}"/>
              </a:ext>
            </a:extLst>
          </p:cNvPr>
          <p:cNvSpPr txBox="1"/>
          <p:nvPr/>
        </p:nvSpPr>
        <p:spPr>
          <a:xfrm>
            <a:off x="6234336" y="3357935"/>
            <a:ext cx="15121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5.000m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A72ADC6-D51E-447A-BDFF-85FA9BA03EE9}"/>
              </a:ext>
            </a:extLst>
          </p:cNvPr>
          <p:cNvSpPr/>
          <p:nvPr/>
        </p:nvSpPr>
        <p:spPr>
          <a:xfrm rot="16200000">
            <a:off x="4634133" y="4481571"/>
            <a:ext cx="103906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3.000m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68A134F-8B2D-4B1D-AA0F-76D7CA74930B}"/>
                  </a:ext>
                </a:extLst>
              </p:cNvPr>
              <p:cNvSpPr txBox="1"/>
              <p:nvPr/>
            </p:nvSpPr>
            <p:spPr>
              <a:xfrm>
                <a:off x="184437" y="3169333"/>
                <a:ext cx="4430619" cy="26288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Clr>
                    <a:srgbClr val="0077E3"/>
                  </a:buClr>
                  <a:buFont typeface="Arial" panose="020B0604020202020204" pitchFamily="34" charset="0"/>
                  <a:buChar char="•"/>
                </a:pPr>
                <a:r>
                  <a:rPr lang="en-GB" dirty="0"/>
                  <a:t>Length 5.000m x Width 3.000m =</a:t>
                </a:r>
              </a:p>
              <a:p>
                <a:pPr marL="342900" indent="-342900">
                  <a:buClr>
                    <a:srgbClr val="0077E3"/>
                  </a:buClr>
                  <a:buFont typeface="Arial" panose="020B0604020202020204" pitchFamily="34" charset="0"/>
                  <a:buChar char="•"/>
                </a:pPr>
                <a:r>
                  <a:rPr lang="en-GB" b="1" dirty="0"/>
                  <a:t>Total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𝟏𝟓</m:t>
                        </m:r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𝟎𝟎𝟎</m:t>
                        </m:r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p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en-GB" b="1" dirty="0"/>
              </a:p>
              <a:p>
                <a:pPr marL="342900" indent="-342900">
                  <a:buClr>
                    <a:srgbClr val="0077E3"/>
                  </a:buClr>
                  <a:buFont typeface="Arial" panose="020B0604020202020204" pitchFamily="34" charset="0"/>
                  <a:buChar char="•"/>
                </a:pPr>
                <a:r>
                  <a:rPr lang="en-GB" dirty="0"/>
                  <a:t>(15.000 square metres)</a:t>
                </a:r>
              </a:p>
              <a:p>
                <a:endParaRPr lang="en-GB" dirty="0"/>
              </a:p>
              <a:p>
                <a:r>
                  <a:rPr lang="en-GB" dirty="0"/>
                  <a:t>Multiplying two linear measurements together gives a square measurement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p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GB" dirty="0"/>
                  <a:t>)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GB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68A134F-8B2D-4B1D-AA0F-76D7CA7493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437" y="3169333"/>
                <a:ext cx="4430619" cy="2628861"/>
              </a:xfrm>
              <a:prstGeom prst="rect">
                <a:avLst/>
              </a:prstGeom>
              <a:blipFill>
                <a:blip r:embed="rId2"/>
                <a:stretch>
                  <a:fillRect l="-1376" t="-116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138418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>
                <a:ea typeface="ＭＳ Ｐゴシック" panose="020B0600070205080204" pitchFamily="34" charset="-128"/>
              </a:rPr>
              <a:t>Area</a:t>
            </a:r>
            <a:br>
              <a:rPr lang="en-GB" u="sng" dirty="0"/>
            </a:br>
            <a:endParaRPr lang="en-GB" altLang="en-US" sz="2000" dirty="0">
              <a:solidFill>
                <a:schemeClr val="tx1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22531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507681" y="1390588"/>
            <a:ext cx="3866429" cy="4808715"/>
          </a:xfrm>
        </p:spPr>
        <p:txBody>
          <a:bodyPr/>
          <a:lstStyle/>
          <a:p>
            <a:pPr marL="0" indent="0"/>
            <a:r>
              <a:rPr altLang="en-US" dirty="0">
                <a:ea typeface="ＭＳ Ｐゴシック" panose="020B0600070205080204" pitchFamily="34" charset="-128"/>
              </a:rPr>
              <a:t>Irregular shaped areas can be broken down into sections and then added together.</a:t>
            </a: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C936EC2-5A8D-4A2F-85C5-A13ECD8F249F}"/>
              </a:ext>
            </a:extLst>
          </p:cNvPr>
          <p:cNvGrpSpPr/>
          <p:nvPr/>
        </p:nvGrpSpPr>
        <p:grpSpPr>
          <a:xfrm>
            <a:off x="336173" y="2895028"/>
            <a:ext cx="3947795" cy="2079630"/>
            <a:chOff x="1201547" y="1932128"/>
            <a:chExt cx="3947795" cy="2079630"/>
          </a:xfrm>
        </p:grpSpPr>
        <p:grpSp>
          <p:nvGrpSpPr>
            <p:cNvPr id="7" name="object 9">
              <a:extLst>
                <a:ext uri="{FF2B5EF4-FFF2-40B4-BE49-F238E27FC236}">
                  <a16:creationId xmlns:a16="http://schemas.microsoft.com/office/drawing/2014/main" id="{103A7004-A2E2-4BAE-84F5-3E04437C89C5}"/>
                </a:ext>
              </a:extLst>
            </p:cNvPr>
            <p:cNvGrpSpPr/>
            <p:nvPr/>
          </p:nvGrpSpPr>
          <p:grpSpPr>
            <a:xfrm>
              <a:off x="1201547" y="1932128"/>
              <a:ext cx="3947795" cy="2016125"/>
              <a:chOff x="1201547" y="1932128"/>
              <a:chExt cx="3947795" cy="2016125"/>
            </a:xfrm>
          </p:grpSpPr>
          <p:sp>
            <p:nvSpPr>
              <p:cNvPr id="13" name="object 10">
                <a:extLst>
                  <a:ext uri="{FF2B5EF4-FFF2-40B4-BE49-F238E27FC236}">
                    <a16:creationId xmlns:a16="http://schemas.microsoft.com/office/drawing/2014/main" id="{0B11E943-1185-4D81-A24F-5DA587BAECDF}"/>
                  </a:ext>
                </a:extLst>
              </p:cNvPr>
              <p:cNvSpPr/>
              <p:nvPr/>
            </p:nvSpPr>
            <p:spPr>
              <a:xfrm>
                <a:off x="1201547" y="1932128"/>
                <a:ext cx="3947795" cy="2016125"/>
              </a:xfrm>
              <a:custGeom>
                <a:avLst/>
                <a:gdLst/>
                <a:ahLst/>
                <a:cxnLst/>
                <a:rect l="l" t="t" r="r" b="b"/>
                <a:pathLst>
                  <a:path w="3947795" h="2016125">
                    <a:moveTo>
                      <a:pt x="3947299" y="0"/>
                    </a:moveTo>
                    <a:lnTo>
                      <a:pt x="0" y="0"/>
                    </a:lnTo>
                    <a:lnTo>
                      <a:pt x="0" y="2015998"/>
                    </a:lnTo>
                    <a:lnTo>
                      <a:pt x="3947299" y="2015998"/>
                    </a:lnTo>
                    <a:lnTo>
                      <a:pt x="3947299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" name="object 11">
                <a:extLst>
                  <a:ext uri="{FF2B5EF4-FFF2-40B4-BE49-F238E27FC236}">
                    <a16:creationId xmlns:a16="http://schemas.microsoft.com/office/drawing/2014/main" id="{D8A0108B-0CDB-4B31-B713-8017AAEAFD12}"/>
                  </a:ext>
                </a:extLst>
              </p:cNvPr>
              <p:cNvSpPr/>
              <p:nvPr/>
            </p:nvSpPr>
            <p:spPr>
              <a:xfrm>
                <a:off x="1650203" y="1965186"/>
                <a:ext cx="3234055" cy="1433830"/>
              </a:xfrm>
              <a:custGeom>
                <a:avLst/>
                <a:gdLst/>
                <a:ahLst/>
                <a:cxnLst/>
                <a:rect l="l" t="t" r="r" b="b"/>
                <a:pathLst>
                  <a:path w="3234054" h="1433829">
                    <a:moveTo>
                      <a:pt x="0" y="0"/>
                    </a:moveTo>
                    <a:lnTo>
                      <a:pt x="3233623" y="0"/>
                    </a:lnTo>
                    <a:lnTo>
                      <a:pt x="3233623" y="1433652"/>
                    </a:lnTo>
                    <a:lnTo>
                      <a:pt x="1758327" y="1433652"/>
                    </a:lnTo>
                    <a:lnTo>
                      <a:pt x="1758327" y="1040803"/>
                    </a:lnTo>
                    <a:lnTo>
                      <a:pt x="0" y="1040803"/>
                    </a:lnTo>
                    <a:lnTo>
                      <a:pt x="0" y="0"/>
                    </a:lnTo>
                    <a:close/>
                  </a:path>
                </a:pathLst>
              </a:custGeom>
              <a:ln w="635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8" name="object 12">
              <a:extLst>
                <a:ext uri="{FF2B5EF4-FFF2-40B4-BE49-F238E27FC236}">
                  <a16:creationId xmlns:a16="http://schemas.microsoft.com/office/drawing/2014/main" id="{868100D8-7E0C-4775-9275-FBA5BB9705DF}"/>
                </a:ext>
              </a:extLst>
            </p:cNvPr>
            <p:cNvSpPr txBox="1"/>
            <p:nvPr/>
          </p:nvSpPr>
          <p:spPr>
            <a:xfrm>
              <a:off x="1434631" y="2104990"/>
              <a:ext cx="179070" cy="758190"/>
            </a:xfrm>
            <a:prstGeom prst="rect">
              <a:avLst/>
            </a:prstGeom>
          </p:spPr>
          <p:txBody>
            <a:bodyPr vert="vert270" wrap="square" lIns="0" tIns="0" rIns="0" bIns="0" rtlCol="0">
              <a:spAutoFit/>
            </a:bodyPr>
            <a:lstStyle/>
            <a:p>
              <a:pPr marL="12700">
                <a:lnSpc>
                  <a:spcPts val="1255"/>
                </a:lnSpc>
              </a:pPr>
              <a:r>
                <a:rPr sz="105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Side</a:t>
              </a:r>
              <a:r>
                <a:rPr sz="1050" spc="-1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spc="35" dirty="0">
                  <a:solidFill>
                    <a:srgbClr val="231F20"/>
                  </a:solidFill>
                  <a:latin typeface="Gill Sans MT"/>
                  <a:cs typeface="Gill Sans MT"/>
                </a:rPr>
                <a:t>6:</a:t>
              </a:r>
              <a:r>
                <a:rPr sz="1050" spc="5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b="1" spc="-25" dirty="0">
                  <a:solidFill>
                    <a:srgbClr val="231F20"/>
                  </a:solidFill>
                  <a:latin typeface="Gill Sans MT"/>
                  <a:cs typeface="Gill Sans MT"/>
                </a:rPr>
                <a:t>2.1m</a:t>
              </a:r>
              <a:endParaRPr sz="1050">
                <a:latin typeface="Gill Sans MT"/>
                <a:cs typeface="Gill Sans MT"/>
              </a:endParaRPr>
            </a:p>
          </p:txBody>
        </p:sp>
        <p:sp>
          <p:nvSpPr>
            <p:cNvPr id="9" name="object 13">
              <a:extLst>
                <a:ext uri="{FF2B5EF4-FFF2-40B4-BE49-F238E27FC236}">
                  <a16:creationId xmlns:a16="http://schemas.microsoft.com/office/drawing/2014/main" id="{28274985-C9C9-47A1-9FD1-B2E561347740}"/>
                </a:ext>
              </a:extLst>
            </p:cNvPr>
            <p:cNvSpPr/>
            <p:nvPr/>
          </p:nvSpPr>
          <p:spPr>
            <a:xfrm>
              <a:off x="3237001" y="3024009"/>
              <a:ext cx="144145" cy="492125"/>
            </a:xfrm>
            <a:custGeom>
              <a:avLst/>
              <a:gdLst/>
              <a:ahLst/>
              <a:cxnLst/>
              <a:rect l="l" t="t" r="r" b="b"/>
              <a:pathLst>
                <a:path w="144145" h="492125">
                  <a:moveTo>
                    <a:pt x="144005" y="0"/>
                  </a:moveTo>
                  <a:lnTo>
                    <a:pt x="0" y="0"/>
                  </a:lnTo>
                  <a:lnTo>
                    <a:pt x="0" y="491998"/>
                  </a:lnTo>
                  <a:lnTo>
                    <a:pt x="144005" y="491998"/>
                  </a:lnTo>
                  <a:lnTo>
                    <a:pt x="14400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4">
              <a:extLst>
                <a:ext uri="{FF2B5EF4-FFF2-40B4-BE49-F238E27FC236}">
                  <a16:creationId xmlns:a16="http://schemas.microsoft.com/office/drawing/2014/main" id="{46FD2E5D-152C-4756-9BAE-792B5A8181ED}"/>
                </a:ext>
              </a:extLst>
            </p:cNvPr>
            <p:cNvSpPr txBox="1"/>
            <p:nvPr/>
          </p:nvSpPr>
          <p:spPr>
            <a:xfrm>
              <a:off x="3210831" y="3082941"/>
              <a:ext cx="172720" cy="374650"/>
            </a:xfrm>
            <a:prstGeom prst="rect">
              <a:avLst/>
            </a:prstGeom>
          </p:spPr>
          <p:txBody>
            <a:bodyPr vert="vert270" wrap="square" lIns="0" tIns="0" rIns="0" bIns="0" rtlCol="0">
              <a:spAutoFit/>
            </a:bodyPr>
            <a:lstStyle/>
            <a:p>
              <a:pPr marL="12700">
                <a:lnSpc>
                  <a:spcPts val="1230"/>
                </a:lnSpc>
              </a:pPr>
              <a:r>
                <a:rPr sz="105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Side</a:t>
              </a:r>
              <a:r>
                <a:rPr sz="1050" spc="-5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4</a:t>
              </a:r>
              <a:endParaRPr sz="1050">
                <a:latin typeface="Gill Sans MT"/>
                <a:cs typeface="Gill Sans MT"/>
              </a:endParaRPr>
            </a:p>
          </p:txBody>
        </p:sp>
        <p:sp>
          <p:nvSpPr>
            <p:cNvPr id="11" name="object 15">
              <a:extLst>
                <a:ext uri="{FF2B5EF4-FFF2-40B4-BE49-F238E27FC236}">
                  <a16:creationId xmlns:a16="http://schemas.microsoft.com/office/drawing/2014/main" id="{4B8FBF51-1CB9-4692-8B61-739B8E859FC5}"/>
                </a:ext>
              </a:extLst>
            </p:cNvPr>
            <p:cNvSpPr txBox="1"/>
            <p:nvPr/>
          </p:nvSpPr>
          <p:spPr>
            <a:xfrm>
              <a:off x="4920749" y="2302989"/>
              <a:ext cx="179070" cy="758190"/>
            </a:xfrm>
            <a:prstGeom prst="rect">
              <a:avLst/>
            </a:prstGeom>
          </p:spPr>
          <p:txBody>
            <a:bodyPr vert="vert" wrap="square" lIns="0" tIns="0" rIns="0" bIns="0" rtlCol="0">
              <a:spAutoFit/>
            </a:bodyPr>
            <a:lstStyle/>
            <a:p>
              <a:pPr marL="12700">
                <a:lnSpc>
                  <a:spcPts val="1255"/>
                </a:lnSpc>
              </a:pPr>
              <a:r>
                <a:rPr sz="105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Side</a:t>
              </a:r>
              <a:r>
                <a:rPr sz="1050" spc="-1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spc="35" dirty="0">
                  <a:solidFill>
                    <a:srgbClr val="231F20"/>
                  </a:solidFill>
                  <a:latin typeface="Gill Sans MT"/>
                  <a:cs typeface="Gill Sans MT"/>
                </a:rPr>
                <a:t>2:</a:t>
              </a:r>
              <a:r>
                <a:rPr sz="1050" spc="5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b="1" spc="-25" dirty="0">
                  <a:solidFill>
                    <a:srgbClr val="231F20"/>
                  </a:solidFill>
                  <a:latin typeface="Gill Sans MT"/>
                  <a:cs typeface="Gill Sans MT"/>
                </a:rPr>
                <a:t>3.2m</a:t>
              </a:r>
              <a:endParaRPr sz="1050">
                <a:latin typeface="Gill Sans MT"/>
                <a:cs typeface="Gill Sans MT"/>
              </a:endParaRPr>
            </a:p>
          </p:txBody>
        </p:sp>
        <p:sp>
          <p:nvSpPr>
            <p:cNvPr id="12" name="object 16">
              <a:extLst>
                <a:ext uri="{FF2B5EF4-FFF2-40B4-BE49-F238E27FC236}">
                  <a16:creationId xmlns:a16="http://schemas.microsoft.com/office/drawing/2014/main" id="{A1E370D9-7A3C-41B5-B610-328FB3AE8DA1}"/>
                </a:ext>
              </a:extLst>
            </p:cNvPr>
            <p:cNvSpPr txBox="1"/>
            <p:nvPr/>
          </p:nvSpPr>
          <p:spPr>
            <a:xfrm>
              <a:off x="1201547" y="1995633"/>
              <a:ext cx="3947795" cy="2016125"/>
            </a:xfrm>
            <a:prstGeom prst="rect">
              <a:avLst/>
            </a:prstGeom>
          </p:spPr>
          <p:txBody>
            <a:bodyPr vert="horz" wrap="square" lIns="0" tIns="77470" rIns="0" bIns="0" rtlCol="0">
              <a:spAutoFit/>
            </a:bodyPr>
            <a:lstStyle/>
            <a:p>
              <a:pPr marL="267335" algn="ctr">
                <a:lnSpc>
                  <a:spcPct val="100000"/>
                </a:lnSpc>
                <a:spcBef>
                  <a:spcPts val="610"/>
                </a:spcBef>
              </a:pPr>
              <a:r>
                <a:rPr sz="1050" spc="30" dirty="0">
                  <a:solidFill>
                    <a:srgbClr val="231F20"/>
                  </a:solidFill>
                  <a:latin typeface="+mn-lt"/>
                  <a:cs typeface="Gill Sans MT"/>
                </a:rPr>
                <a:t>Side</a:t>
              </a:r>
              <a:r>
                <a:rPr sz="1050" spc="-5" dirty="0">
                  <a:solidFill>
                    <a:srgbClr val="231F20"/>
                  </a:solidFill>
                  <a:latin typeface="+mn-lt"/>
                  <a:cs typeface="Gill Sans MT"/>
                </a:rPr>
                <a:t> </a:t>
              </a:r>
              <a:r>
                <a:rPr sz="1050" spc="25" dirty="0">
                  <a:solidFill>
                    <a:srgbClr val="231F20"/>
                  </a:solidFill>
                  <a:latin typeface="+mn-lt"/>
                  <a:cs typeface="Gill Sans MT"/>
                </a:rPr>
                <a:t>1</a:t>
              </a:r>
              <a:endParaRPr sz="1050" dirty="0">
                <a:latin typeface="+mn-lt"/>
                <a:cs typeface="Gill Sans MT"/>
              </a:endParaRPr>
            </a:p>
            <a:p>
              <a:pPr>
                <a:lnSpc>
                  <a:spcPct val="100000"/>
                </a:lnSpc>
              </a:pPr>
              <a:endParaRPr sz="1100" dirty="0">
                <a:latin typeface="+mn-lt"/>
                <a:cs typeface="Gill Sans MT"/>
              </a:endParaRPr>
            </a:p>
            <a:p>
              <a:pPr>
                <a:lnSpc>
                  <a:spcPct val="100000"/>
                </a:lnSpc>
              </a:pPr>
              <a:endParaRPr sz="1100" dirty="0">
                <a:latin typeface="+mn-lt"/>
                <a:cs typeface="Gill Sans MT"/>
              </a:endParaRPr>
            </a:p>
            <a:p>
              <a:pPr>
                <a:lnSpc>
                  <a:spcPct val="100000"/>
                </a:lnSpc>
              </a:pPr>
              <a:endParaRPr sz="1100" dirty="0">
                <a:latin typeface="+mn-lt"/>
                <a:cs typeface="Gill Sans MT"/>
              </a:endParaRPr>
            </a:p>
            <a:p>
              <a:pPr>
                <a:lnSpc>
                  <a:spcPct val="100000"/>
                </a:lnSpc>
              </a:pPr>
              <a:endParaRPr sz="1100" dirty="0">
                <a:latin typeface="+mn-lt"/>
                <a:cs typeface="Gill Sans MT"/>
              </a:endParaRPr>
            </a:p>
            <a:p>
              <a:pPr>
                <a:lnSpc>
                  <a:spcPct val="100000"/>
                </a:lnSpc>
              </a:pPr>
              <a:endParaRPr sz="1100" dirty="0">
                <a:latin typeface="+mn-lt"/>
                <a:cs typeface="Gill Sans MT"/>
              </a:endParaRPr>
            </a:p>
            <a:p>
              <a:pPr>
                <a:lnSpc>
                  <a:spcPct val="100000"/>
                </a:lnSpc>
              </a:pPr>
              <a:endParaRPr sz="1100" dirty="0">
                <a:latin typeface="+mn-lt"/>
                <a:cs typeface="Gill Sans MT"/>
              </a:endParaRPr>
            </a:p>
            <a:p>
              <a:pPr marL="945515">
                <a:lnSpc>
                  <a:spcPct val="100000"/>
                </a:lnSpc>
                <a:spcBef>
                  <a:spcPts val="865"/>
                </a:spcBef>
              </a:pPr>
              <a:r>
                <a:rPr sz="1050" spc="30" dirty="0">
                  <a:solidFill>
                    <a:srgbClr val="231F20"/>
                  </a:solidFill>
                  <a:latin typeface="+mn-lt"/>
                  <a:cs typeface="Gill Sans MT"/>
                </a:rPr>
                <a:t>Side</a:t>
              </a:r>
              <a:r>
                <a:rPr sz="1050" dirty="0">
                  <a:solidFill>
                    <a:srgbClr val="231F20"/>
                  </a:solidFill>
                  <a:latin typeface="+mn-lt"/>
                  <a:cs typeface="Gill Sans MT"/>
                </a:rPr>
                <a:t> </a:t>
              </a:r>
              <a:r>
                <a:rPr sz="1050" spc="35" dirty="0">
                  <a:solidFill>
                    <a:srgbClr val="231F20"/>
                  </a:solidFill>
                  <a:latin typeface="+mn-lt"/>
                  <a:cs typeface="Gill Sans MT"/>
                </a:rPr>
                <a:t>5:</a:t>
              </a:r>
              <a:r>
                <a:rPr sz="1050" spc="70" dirty="0">
                  <a:solidFill>
                    <a:srgbClr val="231F20"/>
                  </a:solidFill>
                  <a:latin typeface="+mn-lt"/>
                  <a:cs typeface="Gill Sans MT"/>
                </a:rPr>
                <a:t> </a:t>
              </a:r>
              <a:r>
                <a:rPr sz="1050" b="1" spc="-25" dirty="0">
                  <a:solidFill>
                    <a:srgbClr val="231F20"/>
                  </a:solidFill>
                  <a:latin typeface="+mn-lt"/>
                  <a:cs typeface="Gill Sans MT"/>
                </a:rPr>
                <a:t>2.8m</a:t>
              </a:r>
              <a:endParaRPr sz="1050" dirty="0">
                <a:latin typeface="+mn-lt"/>
                <a:cs typeface="Gill Sans MT"/>
              </a:endParaRPr>
            </a:p>
            <a:p>
              <a:pPr>
                <a:lnSpc>
                  <a:spcPct val="100000"/>
                </a:lnSpc>
                <a:spcBef>
                  <a:spcPts val="30"/>
                </a:spcBef>
              </a:pPr>
              <a:endParaRPr sz="1700" dirty="0">
                <a:latin typeface="+mn-lt"/>
                <a:cs typeface="Gill Sans MT"/>
              </a:endParaRPr>
            </a:p>
            <a:p>
              <a:pPr marR="478790" algn="r">
                <a:lnSpc>
                  <a:spcPct val="100000"/>
                </a:lnSpc>
              </a:pPr>
              <a:r>
                <a:rPr sz="1050" spc="30" dirty="0">
                  <a:solidFill>
                    <a:srgbClr val="231F20"/>
                  </a:solidFill>
                  <a:latin typeface="+mn-lt"/>
                  <a:cs typeface="Gill Sans MT"/>
                </a:rPr>
                <a:t>Side</a:t>
              </a:r>
              <a:r>
                <a:rPr sz="1050" dirty="0">
                  <a:solidFill>
                    <a:srgbClr val="231F20"/>
                  </a:solidFill>
                  <a:latin typeface="+mn-lt"/>
                  <a:cs typeface="Gill Sans MT"/>
                </a:rPr>
                <a:t> </a:t>
              </a:r>
              <a:r>
                <a:rPr sz="1050" spc="35" dirty="0">
                  <a:solidFill>
                    <a:srgbClr val="231F20"/>
                  </a:solidFill>
                  <a:latin typeface="+mn-lt"/>
                  <a:cs typeface="Gill Sans MT"/>
                </a:rPr>
                <a:t>3:</a:t>
              </a:r>
              <a:r>
                <a:rPr sz="1050" spc="70" dirty="0">
                  <a:solidFill>
                    <a:srgbClr val="231F20"/>
                  </a:solidFill>
                  <a:latin typeface="+mn-lt"/>
                  <a:cs typeface="Gill Sans MT"/>
                </a:rPr>
                <a:t> </a:t>
              </a:r>
              <a:r>
                <a:rPr sz="1050" b="1" spc="-25" dirty="0">
                  <a:solidFill>
                    <a:srgbClr val="231F20"/>
                  </a:solidFill>
                  <a:latin typeface="+mn-lt"/>
                  <a:cs typeface="Gill Sans MT"/>
                </a:rPr>
                <a:t>2.5m</a:t>
              </a:r>
              <a:endParaRPr sz="1050" dirty="0">
                <a:latin typeface="+mn-lt"/>
                <a:cs typeface="Gill Sans MT"/>
              </a:endParaRP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3D30BDD8-A70C-47A9-9723-432C30551672}"/>
              </a:ext>
            </a:extLst>
          </p:cNvPr>
          <p:cNvSpPr txBox="1"/>
          <p:nvPr/>
        </p:nvSpPr>
        <p:spPr>
          <a:xfrm>
            <a:off x="336173" y="4847647"/>
            <a:ext cx="4572000" cy="9984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52400">
              <a:lnSpc>
                <a:spcPct val="100000"/>
              </a:lnSpc>
              <a:spcBef>
                <a:spcPts val="5"/>
              </a:spcBef>
            </a:pPr>
            <a:r>
              <a:rPr lang="en-US" sz="1400" i="1" spc="65" dirty="0">
                <a:solidFill>
                  <a:srgbClr val="231F20"/>
                </a:solidFill>
                <a:latin typeface="Gill Sans MT"/>
                <a:cs typeface="Gill Sans MT"/>
              </a:rPr>
              <a:t>Step</a:t>
            </a:r>
            <a:r>
              <a:rPr lang="en-US" sz="1400" i="1" spc="-1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lang="en-US" sz="1400" i="1" spc="5" dirty="0">
                <a:solidFill>
                  <a:srgbClr val="231F20"/>
                </a:solidFill>
                <a:latin typeface="Gill Sans MT"/>
                <a:cs typeface="Gill Sans MT"/>
              </a:rPr>
              <a:t>1</a:t>
            </a:r>
            <a:endParaRPr lang="en-US" sz="1400" dirty="0">
              <a:latin typeface="Gill Sans MT"/>
              <a:cs typeface="Gill Sans MT"/>
            </a:endParaRPr>
          </a:p>
          <a:p>
            <a:pPr marL="152400" marR="359410">
              <a:lnSpc>
                <a:spcPct val="101400"/>
              </a:lnSpc>
              <a:spcBef>
                <a:spcPts val="425"/>
              </a:spcBef>
            </a:pPr>
            <a:r>
              <a:rPr lang="en-US" sz="1400" spc="-35" dirty="0">
                <a:solidFill>
                  <a:srgbClr val="231F20"/>
                </a:solidFill>
                <a:latin typeface="Arial"/>
                <a:cs typeface="Arial"/>
              </a:rPr>
              <a:t>Divide</a:t>
            </a:r>
            <a:r>
              <a:rPr lang="en-US" sz="1400" spc="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-10" dirty="0">
                <a:solidFill>
                  <a:srgbClr val="231F20"/>
                </a:solidFill>
                <a:latin typeface="Arial"/>
                <a:cs typeface="Arial"/>
              </a:rPr>
              <a:t>the</a:t>
            </a:r>
            <a:r>
              <a:rPr lang="en-US" sz="1400" spc="2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-45" dirty="0">
                <a:solidFill>
                  <a:srgbClr val="231F20"/>
                </a:solidFill>
                <a:latin typeface="Arial"/>
                <a:cs typeface="Arial"/>
              </a:rPr>
              <a:t>area</a:t>
            </a:r>
            <a:r>
              <a:rPr lang="en-US" sz="1400" spc="2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dirty="0">
                <a:solidFill>
                  <a:srgbClr val="231F20"/>
                </a:solidFill>
                <a:latin typeface="Arial"/>
                <a:cs typeface="Arial"/>
              </a:rPr>
              <a:t>into</a:t>
            </a:r>
            <a:r>
              <a:rPr lang="en-US" sz="1400" spc="2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15" dirty="0">
                <a:solidFill>
                  <a:srgbClr val="231F20"/>
                </a:solidFill>
                <a:latin typeface="Arial"/>
                <a:cs typeface="Arial"/>
              </a:rPr>
              <a:t>two</a:t>
            </a:r>
            <a:r>
              <a:rPr lang="en-US" sz="1400" spc="2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-15" dirty="0">
                <a:solidFill>
                  <a:srgbClr val="231F20"/>
                </a:solidFill>
                <a:latin typeface="Arial"/>
                <a:cs typeface="Arial"/>
              </a:rPr>
              <a:t>parts,</a:t>
            </a:r>
            <a:r>
              <a:rPr lang="en-US" sz="1400" spc="2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-35" dirty="0">
                <a:solidFill>
                  <a:srgbClr val="231F20"/>
                </a:solidFill>
                <a:latin typeface="Arial"/>
                <a:cs typeface="Arial"/>
              </a:rPr>
              <a:t>and</a:t>
            </a:r>
            <a:r>
              <a:rPr lang="en-US" sz="1400" spc="2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-15" dirty="0">
                <a:solidFill>
                  <a:srgbClr val="231F20"/>
                </a:solidFill>
                <a:latin typeface="Arial"/>
                <a:cs typeface="Arial"/>
              </a:rPr>
              <a:t>then</a:t>
            </a:r>
            <a:r>
              <a:rPr lang="en-US" sz="1400" spc="2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-30" dirty="0">
                <a:solidFill>
                  <a:srgbClr val="231F20"/>
                </a:solidFill>
                <a:latin typeface="Arial"/>
                <a:cs typeface="Arial"/>
              </a:rPr>
              <a:t>calculate</a:t>
            </a:r>
            <a:r>
              <a:rPr lang="en-US" sz="1400" spc="2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-10" dirty="0">
                <a:solidFill>
                  <a:srgbClr val="231F20"/>
                </a:solidFill>
                <a:latin typeface="Arial"/>
                <a:cs typeface="Arial"/>
              </a:rPr>
              <a:t>the</a:t>
            </a:r>
            <a:r>
              <a:rPr lang="en-US" sz="1400" spc="2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-45" dirty="0">
                <a:solidFill>
                  <a:srgbClr val="231F20"/>
                </a:solidFill>
                <a:latin typeface="Arial"/>
                <a:cs typeface="Arial"/>
              </a:rPr>
              <a:t>area</a:t>
            </a:r>
            <a:r>
              <a:rPr lang="en-US" sz="1400" spc="2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dirty="0">
                <a:solidFill>
                  <a:srgbClr val="231F20"/>
                </a:solidFill>
                <a:latin typeface="Arial"/>
                <a:cs typeface="Arial"/>
              </a:rPr>
              <a:t>of </a:t>
            </a:r>
            <a:r>
              <a:rPr lang="en-US" sz="1400" spc="-30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-45" dirty="0">
                <a:solidFill>
                  <a:srgbClr val="231F20"/>
                </a:solidFill>
                <a:latin typeface="Arial"/>
                <a:cs typeface="Arial"/>
              </a:rPr>
              <a:t>each</a:t>
            </a:r>
            <a:r>
              <a:rPr lang="en-US" sz="1400" spc="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dirty="0">
                <a:solidFill>
                  <a:srgbClr val="231F20"/>
                </a:solidFill>
                <a:latin typeface="Arial"/>
                <a:cs typeface="Arial"/>
              </a:rPr>
              <a:t>part.</a:t>
            </a:r>
            <a:r>
              <a:rPr lang="en-US" sz="1400" spc="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-65" dirty="0">
                <a:solidFill>
                  <a:srgbClr val="231F20"/>
                </a:solidFill>
                <a:latin typeface="Arial"/>
                <a:cs typeface="Arial"/>
              </a:rPr>
              <a:t>The</a:t>
            </a:r>
            <a:r>
              <a:rPr lang="en-US" sz="1400" spc="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-40" dirty="0">
                <a:solidFill>
                  <a:srgbClr val="231F20"/>
                </a:solidFill>
                <a:latin typeface="Arial"/>
                <a:cs typeface="Arial"/>
              </a:rPr>
              <a:t>easiest</a:t>
            </a:r>
            <a:r>
              <a:rPr lang="en-US" sz="1400" spc="2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-35" dirty="0">
                <a:solidFill>
                  <a:srgbClr val="231F20"/>
                </a:solidFill>
                <a:latin typeface="Arial"/>
                <a:cs typeface="Arial"/>
              </a:rPr>
              <a:t>way</a:t>
            </a:r>
            <a:r>
              <a:rPr lang="en-US" sz="1400" spc="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20" dirty="0">
                <a:solidFill>
                  <a:srgbClr val="231F20"/>
                </a:solidFill>
                <a:latin typeface="Arial"/>
                <a:cs typeface="Arial"/>
              </a:rPr>
              <a:t>to</a:t>
            </a:r>
            <a:r>
              <a:rPr lang="en-US" sz="1400" spc="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-10" dirty="0">
                <a:solidFill>
                  <a:srgbClr val="231F20"/>
                </a:solidFill>
                <a:latin typeface="Arial"/>
                <a:cs typeface="Arial"/>
              </a:rPr>
              <a:t>do</a:t>
            </a:r>
            <a:r>
              <a:rPr lang="en-US" sz="1400" spc="2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-15" dirty="0">
                <a:solidFill>
                  <a:srgbClr val="231F20"/>
                </a:solidFill>
                <a:latin typeface="Arial"/>
                <a:cs typeface="Arial"/>
              </a:rPr>
              <a:t>this</a:t>
            </a:r>
            <a:r>
              <a:rPr lang="en-US" sz="1400" spc="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-40" dirty="0">
                <a:solidFill>
                  <a:srgbClr val="231F20"/>
                </a:solidFill>
                <a:latin typeface="Arial"/>
                <a:cs typeface="Arial"/>
              </a:rPr>
              <a:t>is</a:t>
            </a:r>
            <a:r>
              <a:rPr lang="en-US" sz="1400" spc="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20" dirty="0">
                <a:solidFill>
                  <a:srgbClr val="231F20"/>
                </a:solidFill>
                <a:latin typeface="Arial"/>
                <a:cs typeface="Arial"/>
              </a:rPr>
              <a:t>to </a:t>
            </a:r>
            <a:r>
              <a:rPr lang="en-US" sz="1400" spc="-20" dirty="0">
                <a:solidFill>
                  <a:srgbClr val="231F20"/>
                </a:solidFill>
                <a:latin typeface="Arial"/>
                <a:cs typeface="Arial"/>
              </a:rPr>
              <a:t>divide</a:t>
            </a:r>
            <a:r>
              <a:rPr lang="en-US" sz="1400" spc="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25" dirty="0">
                <a:solidFill>
                  <a:srgbClr val="231F20"/>
                </a:solidFill>
                <a:latin typeface="Arial"/>
                <a:cs typeface="Arial"/>
              </a:rPr>
              <a:t>it</a:t>
            </a:r>
            <a:r>
              <a:rPr lang="en-US" sz="1400" spc="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dirty="0">
                <a:solidFill>
                  <a:srgbClr val="231F20"/>
                </a:solidFill>
                <a:latin typeface="Arial"/>
                <a:cs typeface="Arial"/>
              </a:rPr>
              <a:t>into</a:t>
            </a:r>
            <a:r>
              <a:rPr lang="en-US" sz="1400" spc="15" dirty="0">
                <a:solidFill>
                  <a:srgbClr val="231F20"/>
                </a:solidFill>
                <a:latin typeface="Arial"/>
                <a:cs typeface="Arial"/>
              </a:rPr>
              <a:t> two </a:t>
            </a:r>
            <a:r>
              <a:rPr lang="en-US" sz="1400" spc="2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-30" dirty="0">
                <a:solidFill>
                  <a:srgbClr val="231F20"/>
                </a:solidFill>
                <a:latin typeface="Arial"/>
                <a:cs typeface="Arial"/>
              </a:rPr>
              <a:t>smaller</a:t>
            </a:r>
            <a:r>
              <a:rPr lang="en-US" sz="1400" spc="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-30" dirty="0">
                <a:solidFill>
                  <a:srgbClr val="231F20"/>
                </a:solidFill>
                <a:latin typeface="Arial"/>
                <a:cs typeface="Arial"/>
              </a:rPr>
              <a:t>sections:</a:t>
            </a:r>
            <a:endParaRPr lang="en-US" sz="1400" dirty="0">
              <a:latin typeface="Arial"/>
              <a:cs typeface="Arial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A6880F0-BF3A-4039-9067-1A89DB8E2F4E}"/>
              </a:ext>
            </a:extLst>
          </p:cNvPr>
          <p:cNvGrpSpPr/>
          <p:nvPr/>
        </p:nvGrpSpPr>
        <p:grpSpPr>
          <a:xfrm>
            <a:off x="4583192" y="1449131"/>
            <a:ext cx="3947795" cy="1830503"/>
            <a:chOff x="1201547" y="4779009"/>
            <a:chExt cx="3947795" cy="2016125"/>
          </a:xfrm>
        </p:grpSpPr>
        <p:grpSp>
          <p:nvGrpSpPr>
            <p:cNvPr id="18" name="object 17">
              <a:extLst>
                <a:ext uri="{FF2B5EF4-FFF2-40B4-BE49-F238E27FC236}">
                  <a16:creationId xmlns:a16="http://schemas.microsoft.com/office/drawing/2014/main" id="{82FAFC35-000A-4D1D-ACB2-E0C24102A27B}"/>
                </a:ext>
              </a:extLst>
            </p:cNvPr>
            <p:cNvGrpSpPr/>
            <p:nvPr/>
          </p:nvGrpSpPr>
          <p:grpSpPr>
            <a:xfrm>
              <a:off x="1201547" y="4779009"/>
              <a:ext cx="3947795" cy="2016125"/>
              <a:chOff x="1201547" y="4779009"/>
              <a:chExt cx="3947795" cy="2016125"/>
            </a:xfrm>
          </p:grpSpPr>
          <p:sp>
            <p:nvSpPr>
              <p:cNvPr id="27" name="object 18">
                <a:extLst>
                  <a:ext uri="{FF2B5EF4-FFF2-40B4-BE49-F238E27FC236}">
                    <a16:creationId xmlns:a16="http://schemas.microsoft.com/office/drawing/2014/main" id="{0ECFABC7-2A44-4A9B-80CC-7659ED05D32B}"/>
                  </a:ext>
                </a:extLst>
              </p:cNvPr>
              <p:cNvSpPr/>
              <p:nvPr/>
            </p:nvSpPr>
            <p:spPr>
              <a:xfrm>
                <a:off x="1201547" y="4779009"/>
                <a:ext cx="3947795" cy="2016125"/>
              </a:xfrm>
              <a:custGeom>
                <a:avLst/>
                <a:gdLst/>
                <a:ahLst/>
                <a:cxnLst/>
                <a:rect l="l" t="t" r="r" b="b"/>
                <a:pathLst>
                  <a:path w="3947795" h="2016125">
                    <a:moveTo>
                      <a:pt x="3947299" y="0"/>
                    </a:moveTo>
                    <a:lnTo>
                      <a:pt x="0" y="0"/>
                    </a:lnTo>
                    <a:lnTo>
                      <a:pt x="0" y="2015998"/>
                    </a:lnTo>
                    <a:lnTo>
                      <a:pt x="3947299" y="2015998"/>
                    </a:lnTo>
                    <a:lnTo>
                      <a:pt x="3947299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" name="object 19">
                <a:extLst>
                  <a:ext uri="{FF2B5EF4-FFF2-40B4-BE49-F238E27FC236}">
                    <a16:creationId xmlns:a16="http://schemas.microsoft.com/office/drawing/2014/main" id="{F7D15D91-A812-4894-9568-CCB738C43888}"/>
                  </a:ext>
                </a:extLst>
              </p:cNvPr>
              <p:cNvSpPr/>
              <p:nvPr/>
            </p:nvSpPr>
            <p:spPr>
              <a:xfrm>
                <a:off x="1650203" y="5079179"/>
                <a:ext cx="3234055" cy="1433830"/>
              </a:xfrm>
              <a:custGeom>
                <a:avLst/>
                <a:gdLst/>
                <a:ahLst/>
                <a:cxnLst/>
                <a:rect l="l" t="t" r="r" b="b"/>
                <a:pathLst>
                  <a:path w="3234054" h="1433829">
                    <a:moveTo>
                      <a:pt x="0" y="0"/>
                    </a:moveTo>
                    <a:lnTo>
                      <a:pt x="3233623" y="0"/>
                    </a:lnTo>
                    <a:lnTo>
                      <a:pt x="3233623" y="1433652"/>
                    </a:lnTo>
                    <a:lnTo>
                      <a:pt x="1758327" y="1433652"/>
                    </a:lnTo>
                    <a:lnTo>
                      <a:pt x="1758327" y="1040803"/>
                    </a:lnTo>
                    <a:lnTo>
                      <a:pt x="0" y="1040803"/>
                    </a:lnTo>
                    <a:lnTo>
                      <a:pt x="0" y="0"/>
                    </a:lnTo>
                    <a:close/>
                  </a:path>
                </a:pathLst>
              </a:custGeom>
              <a:ln w="635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" name="object 20">
                <a:extLst>
                  <a:ext uri="{FF2B5EF4-FFF2-40B4-BE49-F238E27FC236}">
                    <a16:creationId xmlns:a16="http://schemas.microsoft.com/office/drawing/2014/main" id="{78595CEF-900C-4C93-B04C-240EE6F6E177}"/>
                  </a:ext>
                </a:extLst>
              </p:cNvPr>
              <p:cNvSpPr/>
              <p:nvPr/>
            </p:nvSpPr>
            <p:spPr>
              <a:xfrm>
                <a:off x="3405174" y="5104804"/>
                <a:ext cx="0" cy="990600"/>
              </a:xfrm>
              <a:custGeom>
                <a:avLst/>
                <a:gdLst/>
                <a:ahLst/>
                <a:cxnLst/>
                <a:rect l="l" t="t" r="r" b="b"/>
                <a:pathLst>
                  <a:path h="990600">
                    <a:moveTo>
                      <a:pt x="0" y="990003"/>
                    </a:moveTo>
                    <a:lnTo>
                      <a:pt x="0" y="0"/>
                    </a:lnTo>
                  </a:path>
                </a:pathLst>
              </a:custGeom>
              <a:ln w="6350">
                <a:solidFill>
                  <a:srgbClr val="231F20"/>
                </a:solidFill>
                <a:prstDash val="dash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9" name="object 21">
              <a:extLst>
                <a:ext uri="{FF2B5EF4-FFF2-40B4-BE49-F238E27FC236}">
                  <a16:creationId xmlns:a16="http://schemas.microsoft.com/office/drawing/2014/main" id="{A2FCDE15-F9DF-4A7D-B074-6A80AA97A3AA}"/>
                </a:ext>
              </a:extLst>
            </p:cNvPr>
            <p:cNvSpPr txBox="1"/>
            <p:nvPr/>
          </p:nvSpPr>
          <p:spPr>
            <a:xfrm>
              <a:off x="2246223" y="5346031"/>
              <a:ext cx="2256155" cy="18542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>
                <a:lnSpc>
                  <a:spcPct val="100000"/>
                </a:lnSpc>
                <a:spcBef>
                  <a:spcPts val="100"/>
                </a:spcBef>
                <a:tabLst>
                  <a:tab pos="1652270" algn="l"/>
                </a:tabLst>
              </a:pPr>
              <a:r>
                <a:rPr sz="1050" b="1" spc="-10" dirty="0">
                  <a:solidFill>
                    <a:srgbClr val="F48523"/>
                  </a:solidFill>
                  <a:latin typeface="Gill Sans MT"/>
                  <a:cs typeface="Gill Sans MT"/>
                </a:rPr>
                <a:t>Section</a:t>
              </a:r>
              <a:r>
                <a:rPr sz="1050" b="1" spc="85" dirty="0">
                  <a:solidFill>
                    <a:srgbClr val="F48523"/>
                  </a:solidFill>
                  <a:latin typeface="Gill Sans MT"/>
                  <a:cs typeface="Gill Sans MT"/>
                </a:rPr>
                <a:t> </a:t>
              </a:r>
              <a:r>
                <a:rPr sz="1050" b="1" spc="-85" dirty="0">
                  <a:solidFill>
                    <a:srgbClr val="F48523"/>
                  </a:solidFill>
                  <a:latin typeface="Gill Sans MT"/>
                  <a:cs typeface="Gill Sans MT"/>
                </a:rPr>
                <a:t>A	</a:t>
              </a:r>
              <a:r>
                <a:rPr sz="1050" b="1" spc="-10" dirty="0">
                  <a:solidFill>
                    <a:srgbClr val="F48523"/>
                  </a:solidFill>
                  <a:latin typeface="Gill Sans MT"/>
                  <a:cs typeface="Gill Sans MT"/>
                </a:rPr>
                <a:t>Section</a:t>
              </a:r>
              <a:r>
                <a:rPr sz="1050" b="1" spc="10" dirty="0">
                  <a:solidFill>
                    <a:srgbClr val="F48523"/>
                  </a:solidFill>
                  <a:latin typeface="Gill Sans MT"/>
                  <a:cs typeface="Gill Sans MT"/>
                </a:rPr>
                <a:t> </a:t>
              </a:r>
              <a:r>
                <a:rPr sz="1050" b="1" spc="-80" dirty="0">
                  <a:solidFill>
                    <a:srgbClr val="F48523"/>
                  </a:solidFill>
                  <a:latin typeface="Gill Sans MT"/>
                  <a:cs typeface="Gill Sans MT"/>
                </a:rPr>
                <a:t>B</a:t>
              </a:r>
              <a:endParaRPr sz="1050">
                <a:latin typeface="Gill Sans MT"/>
                <a:cs typeface="Gill Sans MT"/>
              </a:endParaRPr>
            </a:p>
          </p:txBody>
        </p:sp>
        <p:sp>
          <p:nvSpPr>
            <p:cNvPr id="20" name="object 22">
              <a:extLst>
                <a:ext uri="{FF2B5EF4-FFF2-40B4-BE49-F238E27FC236}">
                  <a16:creationId xmlns:a16="http://schemas.microsoft.com/office/drawing/2014/main" id="{4CD7ED83-F16D-44C7-9923-8DE172899645}"/>
                </a:ext>
              </a:extLst>
            </p:cNvPr>
            <p:cNvSpPr txBox="1"/>
            <p:nvPr/>
          </p:nvSpPr>
          <p:spPr>
            <a:xfrm>
              <a:off x="1419631" y="5227991"/>
              <a:ext cx="179070" cy="758190"/>
            </a:xfrm>
            <a:prstGeom prst="rect">
              <a:avLst/>
            </a:prstGeom>
          </p:spPr>
          <p:txBody>
            <a:bodyPr vert="vert270" wrap="square" lIns="0" tIns="0" rIns="0" bIns="0" rtlCol="0">
              <a:spAutoFit/>
            </a:bodyPr>
            <a:lstStyle/>
            <a:p>
              <a:pPr marL="12700">
                <a:lnSpc>
                  <a:spcPts val="1255"/>
                </a:lnSpc>
              </a:pPr>
              <a:r>
                <a:rPr sz="105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Side</a:t>
              </a:r>
              <a:r>
                <a:rPr sz="1050" spc="-1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spc="35" dirty="0">
                  <a:solidFill>
                    <a:srgbClr val="231F20"/>
                  </a:solidFill>
                  <a:latin typeface="Gill Sans MT"/>
                  <a:cs typeface="Gill Sans MT"/>
                </a:rPr>
                <a:t>6:</a:t>
              </a:r>
              <a:r>
                <a:rPr sz="1050" spc="5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b="1" spc="-25" dirty="0">
                  <a:solidFill>
                    <a:srgbClr val="231F20"/>
                  </a:solidFill>
                  <a:latin typeface="Gill Sans MT"/>
                  <a:cs typeface="Gill Sans MT"/>
                </a:rPr>
                <a:t>2.1m</a:t>
              </a:r>
              <a:endParaRPr sz="1050">
                <a:latin typeface="Gill Sans MT"/>
                <a:cs typeface="Gill Sans MT"/>
              </a:endParaRPr>
            </a:p>
          </p:txBody>
        </p:sp>
        <p:sp>
          <p:nvSpPr>
            <p:cNvPr id="21" name="object 23">
              <a:extLst>
                <a:ext uri="{FF2B5EF4-FFF2-40B4-BE49-F238E27FC236}">
                  <a16:creationId xmlns:a16="http://schemas.microsoft.com/office/drawing/2014/main" id="{753B1339-D45B-4D74-A589-7FC208615A83}"/>
                </a:ext>
              </a:extLst>
            </p:cNvPr>
            <p:cNvSpPr txBox="1"/>
            <p:nvPr/>
          </p:nvSpPr>
          <p:spPr>
            <a:xfrm>
              <a:off x="2147688" y="6086166"/>
              <a:ext cx="745490" cy="18542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>
                <a:lnSpc>
                  <a:spcPct val="100000"/>
                </a:lnSpc>
                <a:spcBef>
                  <a:spcPts val="100"/>
                </a:spcBef>
              </a:pPr>
              <a:r>
                <a:rPr sz="105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Side</a:t>
              </a:r>
              <a:r>
                <a:rPr sz="1050" spc="-1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spc="35" dirty="0">
                  <a:solidFill>
                    <a:srgbClr val="231F20"/>
                  </a:solidFill>
                  <a:latin typeface="Gill Sans MT"/>
                  <a:cs typeface="Gill Sans MT"/>
                </a:rPr>
                <a:t>5:</a:t>
              </a:r>
              <a:r>
                <a:rPr sz="1050" spc="5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b="1" spc="-25" dirty="0">
                  <a:solidFill>
                    <a:srgbClr val="231F20"/>
                  </a:solidFill>
                  <a:latin typeface="Gill Sans MT"/>
                  <a:cs typeface="Gill Sans MT"/>
                </a:rPr>
                <a:t>2.8m</a:t>
              </a:r>
              <a:endParaRPr sz="1050">
                <a:latin typeface="Gill Sans MT"/>
                <a:cs typeface="Gill Sans MT"/>
              </a:endParaRPr>
            </a:p>
          </p:txBody>
        </p:sp>
        <p:sp>
          <p:nvSpPr>
            <p:cNvPr id="22" name="object 24">
              <a:extLst>
                <a:ext uri="{FF2B5EF4-FFF2-40B4-BE49-F238E27FC236}">
                  <a16:creationId xmlns:a16="http://schemas.microsoft.com/office/drawing/2014/main" id="{125F6903-9223-4B94-B17F-0317D62C6F91}"/>
                </a:ext>
              </a:extLst>
            </p:cNvPr>
            <p:cNvSpPr txBox="1"/>
            <p:nvPr/>
          </p:nvSpPr>
          <p:spPr>
            <a:xfrm>
              <a:off x="3137653" y="4871166"/>
              <a:ext cx="361950" cy="18542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>
                <a:lnSpc>
                  <a:spcPct val="100000"/>
                </a:lnSpc>
                <a:spcBef>
                  <a:spcPts val="100"/>
                </a:spcBef>
              </a:pPr>
              <a:r>
                <a:rPr sz="105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Side</a:t>
              </a:r>
              <a:r>
                <a:rPr sz="1050" spc="-5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1</a:t>
              </a:r>
              <a:endParaRPr sz="1050">
                <a:latin typeface="Gill Sans MT"/>
                <a:cs typeface="Gill Sans MT"/>
              </a:endParaRPr>
            </a:p>
          </p:txBody>
        </p:sp>
        <p:sp>
          <p:nvSpPr>
            <p:cNvPr id="23" name="object 25">
              <a:extLst>
                <a:ext uri="{FF2B5EF4-FFF2-40B4-BE49-F238E27FC236}">
                  <a16:creationId xmlns:a16="http://schemas.microsoft.com/office/drawing/2014/main" id="{3647EA4C-6A6A-4804-BF36-2B20D62A8F72}"/>
                </a:ext>
              </a:extLst>
            </p:cNvPr>
            <p:cNvSpPr/>
            <p:nvPr/>
          </p:nvSpPr>
          <p:spPr>
            <a:xfrm>
              <a:off x="3237001" y="6137998"/>
              <a:ext cx="144145" cy="492125"/>
            </a:xfrm>
            <a:custGeom>
              <a:avLst/>
              <a:gdLst/>
              <a:ahLst/>
              <a:cxnLst/>
              <a:rect l="l" t="t" r="r" b="b"/>
              <a:pathLst>
                <a:path w="144145" h="492125">
                  <a:moveTo>
                    <a:pt x="144005" y="0"/>
                  </a:moveTo>
                  <a:lnTo>
                    <a:pt x="0" y="0"/>
                  </a:lnTo>
                  <a:lnTo>
                    <a:pt x="0" y="491998"/>
                  </a:lnTo>
                  <a:lnTo>
                    <a:pt x="144005" y="491998"/>
                  </a:lnTo>
                  <a:lnTo>
                    <a:pt x="14400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6">
              <a:extLst>
                <a:ext uri="{FF2B5EF4-FFF2-40B4-BE49-F238E27FC236}">
                  <a16:creationId xmlns:a16="http://schemas.microsoft.com/office/drawing/2014/main" id="{87F63920-8EE9-49C5-8CAB-A1860439844E}"/>
                </a:ext>
              </a:extLst>
            </p:cNvPr>
            <p:cNvSpPr txBox="1"/>
            <p:nvPr/>
          </p:nvSpPr>
          <p:spPr>
            <a:xfrm>
              <a:off x="3210831" y="6196940"/>
              <a:ext cx="172720" cy="374650"/>
            </a:xfrm>
            <a:prstGeom prst="rect">
              <a:avLst/>
            </a:prstGeom>
          </p:spPr>
          <p:txBody>
            <a:bodyPr vert="vert270" wrap="square" lIns="0" tIns="0" rIns="0" bIns="0" rtlCol="0">
              <a:spAutoFit/>
            </a:bodyPr>
            <a:lstStyle/>
            <a:p>
              <a:pPr marL="12700">
                <a:lnSpc>
                  <a:spcPts val="1230"/>
                </a:lnSpc>
              </a:pPr>
              <a:r>
                <a:rPr sz="105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Side</a:t>
              </a:r>
              <a:r>
                <a:rPr sz="1050" spc="-5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4</a:t>
              </a:r>
              <a:endParaRPr sz="1050">
                <a:latin typeface="Gill Sans MT"/>
                <a:cs typeface="Gill Sans MT"/>
              </a:endParaRPr>
            </a:p>
          </p:txBody>
        </p:sp>
        <p:sp>
          <p:nvSpPr>
            <p:cNvPr id="25" name="object 27">
              <a:extLst>
                <a:ext uri="{FF2B5EF4-FFF2-40B4-BE49-F238E27FC236}">
                  <a16:creationId xmlns:a16="http://schemas.microsoft.com/office/drawing/2014/main" id="{9E7CEBEF-957E-40FA-B177-5D20130C9FE2}"/>
                </a:ext>
              </a:extLst>
            </p:cNvPr>
            <p:cNvSpPr txBox="1"/>
            <p:nvPr/>
          </p:nvSpPr>
          <p:spPr>
            <a:xfrm>
              <a:off x="4920738" y="5461990"/>
              <a:ext cx="179070" cy="758190"/>
            </a:xfrm>
            <a:prstGeom prst="rect">
              <a:avLst/>
            </a:prstGeom>
          </p:spPr>
          <p:txBody>
            <a:bodyPr vert="vert" wrap="square" lIns="0" tIns="0" rIns="0" bIns="0" rtlCol="0">
              <a:spAutoFit/>
            </a:bodyPr>
            <a:lstStyle/>
            <a:p>
              <a:pPr marL="12700">
                <a:lnSpc>
                  <a:spcPts val="1255"/>
                </a:lnSpc>
              </a:pPr>
              <a:r>
                <a:rPr sz="105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Side</a:t>
              </a:r>
              <a:r>
                <a:rPr sz="1050" spc="-1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spc="35" dirty="0">
                  <a:solidFill>
                    <a:srgbClr val="231F20"/>
                  </a:solidFill>
                  <a:latin typeface="Gill Sans MT"/>
                  <a:cs typeface="Gill Sans MT"/>
                </a:rPr>
                <a:t>2:</a:t>
              </a:r>
              <a:r>
                <a:rPr sz="1050" spc="5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b="1" spc="-25" dirty="0">
                  <a:solidFill>
                    <a:srgbClr val="231F20"/>
                  </a:solidFill>
                  <a:latin typeface="Gill Sans MT"/>
                  <a:cs typeface="Gill Sans MT"/>
                </a:rPr>
                <a:t>3.2m</a:t>
              </a:r>
              <a:endParaRPr sz="1050" dirty="0">
                <a:latin typeface="Gill Sans MT"/>
                <a:cs typeface="Gill Sans MT"/>
              </a:endParaRPr>
            </a:p>
          </p:txBody>
        </p:sp>
        <p:sp>
          <p:nvSpPr>
            <p:cNvPr id="26" name="object 28">
              <a:extLst>
                <a:ext uri="{FF2B5EF4-FFF2-40B4-BE49-F238E27FC236}">
                  <a16:creationId xmlns:a16="http://schemas.microsoft.com/office/drawing/2014/main" id="{9DC32461-B6E6-420F-903F-5E2DDFA8961D}"/>
                </a:ext>
              </a:extLst>
            </p:cNvPr>
            <p:cNvSpPr txBox="1"/>
            <p:nvPr/>
          </p:nvSpPr>
          <p:spPr>
            <a:xfrm>
              <a:off x="3929687" y="6500166"/>
              <a:ext cx="745490" cy="18542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>
                <a:lnSpc>
                  <a:spcPct val="100000"/>
                </a:lnSpc>
                <a:spcBef>
                  <a:spcPts val="100"/>
                </a:spcBef>
              </a:pPr>
              <a:r>
                <a:rPr sz="105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Side</a:t>
              </a:r>
              <a:r>
                <a:rPr sz="1050" spc="-1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spc="35" dirty="0">
                  <a:solidFill>
                    <a:srgbClr val="231F20"/>
                  </a:solidFill>
                  <a:latin typeface="Gill Sans MT"/>
                  <a:cs typeface="Gill Sans MT"/>
                </a:rPr>
                <a:t>3:</a:t>
              </a:r>
              <a:r>
                <a:rPr sz="1050" spc="5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b="1" spc="-25" dirty="0">
                  <a:solidFill>
                    <a:srgbClr val="231F20"/>
                  </a:solidFill>
                  <a:latin typeface="Gill Sans MT"/>
                  <a:cs typeface="Gill Sans MT"/>
                </a:rPr>
                <a:t>2.5m</a:t>
              </a:r>
              <a:endParaRPr sz="1050">
                <a:latin typeface="Gill Sans MT"/>
                <a:cs typeface="Gill Sans MT"/>
              </a:endParaRPr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9DCFADD6-BB56-4273-9E08-E7842CCEFFBA}"/>
              </a:ext>
            </a:extLst>
          </p:cNvPr>
          <p:cNvSpPr txBox="1"/>
          <p:nvPr/>
        </p:nvSpPr>
        <p:spPr>
          <a:xfrm>
            <a:off x="4817441" y="3161612"/>
            <a:ext cx="4883291" cy="30376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52400">
              <a:lnSpc>
                <a:spcPct val="100000"/>
              </a:lnSpc>
            </a:pPr>
            <a:r>
              <a:rPr lang="en-US" sz="1400" i="1" spc="65" dirty="0">
                <a:solidFill>
                  <a:srgbClr val="231F20"/>
                </a:solidFill>
                <a:latin typeface="Gill Sans MT"/>
                <a:cs typeface="Gill Sans MT"/>
              </a:rPr>
              <a:t>Step</a:t>
            </a:r>
            <a:r>
              <a:rPr lang="en-US" sz="1400" i="1" spc="-1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lang="en-US" sz="1400" i="1" spc="5" dirty="0">
                <a:solidFill>
                  <a:srgbClr val="231F20"/>
                </a:solidFill>
                <a:latin typeface="Gill Sans MT"/>
                <a:cs typeface="Gill Sans MT"/>
              </a:rPr>
              <a:t>2</a:t>
            </a:r>
            <a:endParaRPr lang="en-US" sz="1400" dirty="0">
              <a:latin typeface="Gill Sans MT"/>
              <a:cs typeface="Gill Sans MT"/>
            </a:endParaRPr>
          </a:p>
          <a:p>
            <a:pPr marL="152400" marR="1254760">
              <a:lnSpc>
                <a:spcPct val="132300"/>
              </a:lnSpc>
            </a:pPr>
            <a:r>
              <a:rPr lang="en-US" sz="1400" spc="-40" dirty="0">
                <a:solidFill>
                  <a:srgbClr val="231F20"/>
                </a:solidFill>
                <a:latin typeface="Arial"/>
                <a:cs typeface="Arial"/>
              </a:rPr>
              <a:t>Work</a:t>
            </a:r>
            <a:r>
              <a:rPr lang="en-US" sz="1400" spc="5" dirty="0">
                <a:solidFill>
                  <a:srgbClr val="231F20"/>
                </a:solidFill>
                <a:latin typeface="Arial"/>
                <a:cs typeface="Arial"/>
              </a:rPr>
              <a:t> out</a:t>
            </a:r>
            <a:r>
              <a:rPr lang="en-US" sz="1400" spc="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-10" dirty="0">
                <a:solidFill>
                  <a:srgbClr val="231F20"/>
                </a:solidFill>
                <a:latin typeface="Arial"/>
                <a:cs typeface="Arial"/>
              </a:rPr>
              <a:t>the</a:t>
            </a:r>
            <a:r>
              <a:rPr lang="en-US" sz="1400" spc="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-50" dirty="0">
                <a:solidFill>
                  <a:srgbClr val="231F20"/>
                </a:solidFill>
                <a:latin typeface="Arial"/>
                <a:cs typeface="Arial"/>
              </a:rPr>
              <a:t>areas</a:t>
            </a:r>
            <a:r>
              <a:rPr lang="en-US" sz="1400" spc="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dirty="0">
                <a:solidFill>
                  <a:srgbClr val="231F20"/>
                </a:solidFill>
                <a:latin typeface="Arial"/>
                <a:cs typeface="Arial"/>
              </a:rPr>
              <a:t>of</a:t>
            </a:r>
            <a:r>
              <a:rPr lang="en-US" sz="1400" spc="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-20" dirty="0">
                <a:solidFill>
                  <a:srgbClr val="231F20"/>
                </a:solidFill>
                <a:latin typeface="Arial"/>
                <a:cs typeface="Arial"/>
              </a:rPr>
              <a:t>section</a:t>
            </a:r>
            <a:r>
              <a:rPr lang="en-US" sz="1400" spc="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-4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lang="en-US" sz="1400" spc="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-35" dirty="0">
                <a:solidFill>
                  <a:srgbClr val="231F20"/>
                </a:solidFill>
                <a:latin typeface="Arial"/>
                <a:cs typeface="Arial"/>
              </a:rPr>
              <a:t>and</a:t>
            </a:r>
            <a:r>
              <a:rPr lang="en-US" sz="1400" spc="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-20" dirty="0">
                <a:solidFill>
                  <a:srgbClr val="231F20"/>
                </a:solidFill>
                <a:latin typeface="Arial"/>
                <a:cs typeface="Arial"/>
              </a:rPr>
              <a:t>section</a:t>
            </a:r>
            <a:r>
              <a:rPr lang="en-US" sz="1400" spc="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-65" dirty="0">
                <a:solidFill>
                  <a:srgbClr val="231F20"/>
                </a:solidFill>
                <a:latin typeface="Arial"/>
                <a:cs typeface="Arial"/>
              </a:rPr>
              <a:t>B: </a:t>
            </a:r>
            <a:r>
              <a:rPr lang="en-US" sz="1400" spc="-30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-20" dirty="0">
                <a:solidFill>
                  <a:srgbClr val="231F20"/>
                </a:solidFill>
                <a:latin typeface="Arial"/>
                <a:cs typeface="Arial"/>
              </a:rPr>
              <a:t>section</a:t>
            </a:r>
            <a:r>
              <a:rPr lang="en-US" sz="1400" spc="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-4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lang="en-US" sz="1400" spc="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50" dirty="0">
                <a:solidFill>
                  <a:srgbClr val="231F20"/>
                </a:solidFill>
                <a:latin typeface="Arial"/>
                <a:cs typeface="Arial"/>
              </a:rPr>
              <a:t>=</a:t>
            </a:r>
            <a:r>
              <a:rPr lang="en-US" sz="1400" spc="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-30" dirty="0">
                <a:solidFill>
                  <a:srgbClr val="231F20"/>
                </a:solidFill>
                <a:latin typeface="Arial"/>
                <a:cs typeface="Arial"/>
              </a:rPr>
              <a:t>2.1</a:t>
            </a:r>
            <a:r>
              <a:rPr lang="en-US" sz="1400" spc="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baseline="-4830" dirty="0">
                <a:solidFill>
                  <a:srgbClr val="231F20"/>
                </a:solidFill>
                <a:latin typeface="Garamond"/>
                <a:cs typeface="Garamond"/>
              </a:rPr>
              <a:t>×</a:t>
            </a:r>
            <a:r>
              <a:rPr lang="en-US" sz="1400" spc="60" baseline="-4830" dirty="0">
                <a:solidFill>
                  <a:srgbClr val="231F20"/>
                </a:solidFill>
                <a:latin typeface="Garamond"/>
                <a:cs typeface="Garamond"/>
              </a:rPr>
              <a:t> </a:t>
            </a:r>
            <a:r>
              <a:rPr lang="en-US" sz="1400" spc="-30" dirty="0">
                <a:solidFill>
                  <a:srgbClr val="231F20"/>
                </a:solidFill>
                <a:latin typeface="Arial"/>
                <a:cs typeface="Arial"/>
              </a:rPr>
              <a:t>2.8</a:t>
            </a:r>
            <a:r>
              <a:rPr lang="en-US" sz="1400" spc="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50" dirty="0">
                <a:solidFill>
                  <a:srgbClr val="231F20"/>
                </a:solidFill>
                <a:latin typeface="Arial"/>
                <a:cs typeface="Arial"/>
              </a:rPr>
              <a:t>=</a:t>
            </a:r>
            <a:r>
              <a:rPr lang="en-US" sz="1400" spc="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-30" dirty="0">
                <a:solidFill>
                  <a:srgbClr val="231F20"/>
                </a:solidFill>
                <a:latin typeface="Arial"/>
                <a:cs typeface="Arial"/>
              </a:rPr>
              <a:t>5.88m²</a:t>
            </a:r>
            <a:endParaRPr lang="en-US" sz="1400" dirty="0">
              <a:latin typeface="Arial"/>
              <a:cs typeface="Arial"/>
            </a:endParaRPr>
          </a:p>
          <a:p>
            <a:pPr marL="152400">
              <a:lnSpc>
                <a:spcPct val="100000"/>
              </a:lnSpc>
              <a:spcBef>
                <a:spcPts val="445"/>
              </a:spcBef>
            </a:pPr>
            <a:r>
              <a:rPr lang="en-US" sz="1400" spc="-20" dirty="0">
                <a:solidFill>
                  <a:srgbClr val="231F20"/>
                </a:solidFill>
                <a:latin typeface="Arial"/>
                <a:cs typeface="Arial"/>
              </a:rPr>
              <a:t>section</a:t>
            </a:r>
            <a:r>
              <a:rPr lang="en-US" sz="1400" spc="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-114" dirty="0">
                <a:solidFill>
                  <a:srgbClr val="231F20"/>
                </a:solidFill>
                <a:latin typeface="Arial"/>
                <a:cs typeface="Arial"/>
              </a:rPr>
              <a:t>B</a:t>
            </a:r>
            <a:r>
              <a:rPr lang="en-US" sz="1400" spc="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50" dirty="0">
                <a:solidFill>
                  <a:srgbClr val="231F20"/>
                </a:solidFill>
                <a:latin typeface="Arial"/>
                <a:cs typeface="Arial"/>
              </a:rPr>
              <a:t>=</a:t>
            </a:r>
            <a:r>
              <a:rPr lang="en-US" sz="1400" spc="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-30" dirty="0">
                <a:solidFill>
                  <a:srgbClr val="231F20"/>
                </a:solidFill>
                <a:latin typeface="Arial"/>
                <a:cs typeface="Arial"/>
              </a:rPr>
              <a:t>2.5</a:t>
            </a:r>
            <a:r>
              <a:rPr lang="en-US" sz="1400" spc="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baseline="-4830" dirty="0">
                <a:solidFill>
                  <a:srgbClr val="231F20"/>
                </a:solidFill>
                <a:latin typeface="Garamond"/>
                <a:cs typeface="Garamond"/>
              </a:rPr>
              <a:t>×</a:t>
            </a:r>
            <a:r>
              <a:rPr lang="en-US" sz="1400" spc="67" baseline="-4830" dirty="0">
                <a:solidFill>
                  <a:srgbClr val="231F20"/>
                </a:solidFill>
                <a:latin typeface="Garamond"/>
                <a:cs typeface="Garamond"/>
              </a:rPr>
              <a:t> </a:t>
            </a:r>
            <a:r>
              <a:rPr lang="en-US" sz="1400" spc="-30" dirty="0">
                <a:solidFill>
                  <a:srgbClr val="231F20"/>
                </a:solidFill>
                <a:latin typeface="Arial"/>
                <a:cs typeface="Arial"/>
              </a:rPr>
              <a:t>3.2</a:t>
            </a:r>
            <a:r>
              <a:rPr lang="en-US" sz="1400" spc="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50" dirty="0">
                <a:solidFill>
                  <a:srgbClr val="231F20"/>
                </a:solidFill>
                <a:latin typeface="Arial"/>
                <a:cs typeface="Arial"/>
              </a:rPr>
              <a:t>=</a:t>
            </a:r>
            <a:r>
              <a:rPr lang="en-US" sz="1400" spc="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-30" dirty="0">
                <a:solidFill>
                  <a:srgbClr val="231F20"/>
                </a:solidFill>
                <a:latin typeface="Arial"/>
                <a:cs typeface="Arial"/>
              </a:rPr>
              <a:t>8m²</a:t>
            </a:r>
            <a:endParaRPr lang="en-US" sz="1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lang="en-US" sz="1400" dirty="0">
              <a:latin typeface="Arial"/>
              <a:cs typeface="Arial"/>
            </a:endParaRPr>
          </a:p>
          <a:p>
            <a:pPr marL="152400">
              <a:lnSpc>
                <a:spcPct val="100000"/>
              </a:lnSpc>
            </a:pPr>
            <a:r>
              <a:rPr lang="en-US" sz="1400" i="1" spc="65" dirty="0">
                <a:solidFill>
                  <a:srgbClr val="231F20"/>
                </a:solidFill>
                <a:latin typeface="Gill Sans MT"/>
                <a:cs typeface="Gill Sans MT"/>
              </a:rPr>
              <a:t>Step</a:t>
            </a:r>
            <a:r>
              <a:rPr lang="en-US" sz="1400" i="1" spc="-1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lang="en-US" sz="1400" i="1" spc="5" dirty="0">
                <a:solidFill>
                  <a:srgbClr val="231F20"/>
                </a:solidFill>
                <a:latin typeface="Gill Sans MT"/>
                <a:cs typeface="Gill Sans MT"/>
              </a:rPr>
              <a:t>3</a:t>
            </a:r>
            <a:endParaRPr lang="en-US" sz="1400" dirty="0">
              <a:latin typeface="Gill Sans MT"/>
              <a:cs typeface="Gill Sans MT"/>
            </a:endParaRPr>
          </a:p>
          <a:p>
            <a:pPr marL="152400" marR="995680">
              <a:lnSpc>
                <a:spcPct val="132300"/>
              </a:lnSpc>
            </a:pPr>
            <a:r>
              <a:rPr lang="en-US" sz="1400" spc="-20" dirty="0">
                <a:solidFill>
                  <a:srgbClr val="231F20"/>
                </a:solidFill>
                <a:latin typeface="Arial"/>
                <a:cs typeface="Arial"/>
              </a:rPr>
              <a:t>Add</a:t>
            </a:r>
            <a:r>
              <a:rPr lang="en-US" sz="1400" spc="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-10" dirty="0">
                <a:solidFill>
                  <a:srgbClr val="231F20"/>
                </a:solidFill>
                <a:latin typeface="Arial"/>
                <a:cs typeface="Arial"/>
              </a:rPr>
              <a:t>the</a:t>
            </a:r>
            <a:r>
              <a:rPr lang="en-US" sz="1400" spc="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-50" dirty="0">
                <a:solidFill>
                  <a:srgbClr val="231F20"/>
                </a:solidFill>
                <a:latin typeface="Arial"/>
                <a:cs typeface="Arial"/>
              </a:rPr>
              <a:t>areas</a:t>
            </a:r>
            <a:r>
              <a:rPr lang="en-US" sz="1400" spc="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dirty="0">
                <a:solidFill>
                  <a:srgbClr val="231F20"/>
                </a:solidFill>
                <a:latin typeface="Arial"/>
                <a:cs typeface="Arial"/>
              </a:rPr>
              <a:t>of</a:t>
            </a:r>
            <a:r>
              <a:rPr lang="en-US" sz="1400" spc="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-20" dirty="0">
                <a:solidFill>
                  <a:srgbClr val="231F20"/>
                </a:solidFill>
                <a:latin typeface="Arial"/>
                <a:cs typeface="Arial"/>
              </a:rPr>
              <a:t>section</a:t>
            </a:r>
            <a:r>
              <a:rPr lang="en-US" sz="1400" spc="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-4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lang="en-US" sz="1400" spc="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-35" dirty="0">
                <a:solidFill>
                  <a:srgbClr val="231F20"/>
                </a:solidFill>
                <a:latin typeface="Arial"/>
                <a:cs typeface="Arial"/>
              </a:rPr>
              <a:t>and</a:t>
            </a:r>
            <a:r>
              <a:rPr lang="en-US" sz="1400" spc="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-20" dirty="0">
                <a:solidFill>
                  <a:srgbClr val="231F20"/>
                </a:solidFill>
                <a:latin typeface="Arial"/>
                <a:cs typeface="Arial"/>
              </a:rPr>
              <a:t>section</a:t>
            </a:r>
            <a:r>
              <a:rPr lang="en-US" sz="1400" spc="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-114" dirty="0">
                <a:solidFill>
                  <a:srgbClr val="231F20"/>
                </a:solidFill>
                <a:latin typeface="Arial"/>
                <a:cs typeface="Arial"/>
              </a:rPr>
              <a:t>B</a:t>
            </a:r>
            <a:r>
              <a:rPr lang="en-US" sz="1400" spc="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-5" dirty="0">
                <a:solidFill>
                  <a:srgbClr val="231F20"/>
                </a:solidFill>
                <a:latin typeface="Arial"/>
                <a:cs typeface="Arial"/>
              </a:rPr>
              <a:t>together:  </a:t>
            </a:r>
            <a:r>
              <a:rPr lang="en-US" sz="1400" spc="-20" dirty="0">
                <a:solidFill>
                  <a:srgbClr val="231F20"/>
                </a:solidFill>
                <a:latin typeface="Arial"/>
                <a:cs typeface="Arial"/>
              </a:rPr>
              <a:t>section</a:t>
            </a:r>
            <a:r>
              <a:rPr lang="en-US" sz="1400" spc="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-4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lang="en-US" sz="1400" spc="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50" dirty="0">
                <a:solidFill>
                  <a:srgbClr val="231F20"/>
                </a:solidFill>
                <a:latin typeface="Arial"/>
                <a:cs typeface="Arial"/>
              </a:rPr>
              <a:t>+</a:t>
            </a:r>
            <a:r>
              <a:rPr lang="en-US" sz="1400" spc="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-20" dirty="0">
                <a:solidFill>
                  <a:srgbClr val="231F20"/>
                </a:solidFill>
                <a:latin typeface="Arial"/>
                <a:cs typeface="Arial"/>
              </a:rPr>
              <a:t>section</a:t>
            </a:r>
            <a:r>
              <a:rPr lang="en-US" sz="1400" spc="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-114" dirty="0">
                <a:solidFill>
                  <a:srgbClr val="231F20"/>
                </a:solidFill>
                <a:latin typeface="Arial"/>
                <a:cs typeface="Arial"/>
              </a:rPr>
              <a:t>B</a:t>
            </a:r>
            <a:r>
              <a:rPr lang="en-US" sz="1400" spc="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50" dirty="0">
                <a:solidFill>
                  <a:srgbClr val="231F20"/>
                </a:solidFill>
                <a:latin typeface="Arial"/>
                <a:cs typeface="Arial"/>
              </a:rPr>
              <a:t>=</a:t>
            </a:r>
            <a:r>
              <a:rPr lang="en-US" sz="1400" spc="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5" dirty="0">
                <a:solidFill>
                  <a:srgbClr val="231F20"/>
                </a:solidFill>
                <a:latin typeface="Arial"/>
                <a:cs typeface="Arial"/>
              </a:rPr>
              <a:t>total</a:t>
            </a:r>
            <a:r>
              <a:rPr lang="en-US" sz="1400" spc="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-5" dirty="0">
                <a:solidFill>
                  <a:srgbClr val="231F20"/>
                </a:solidFill>
                <a:latin typeface="Arial"/>
                <a:cs typeface="Arial"/>
              </a:rPr>
              <a:t>floor</a:t>
            </a:r>
            <a:r>
              <a:rPr lang="en-US" sz="1400" spc="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-45" dirty="0">
                <a:solidFill>
                  <a:srgbClr val="231F20"/>
                </a:solidFill>
                <a:latin typeface="Arial"/>
                <a:cs typeface="Arial"/>
              </a:rPr>
              <a:t>area</a:t>
            </a:r>
            <a:endParaRPr lang="en-US" sz="1400" dirty="0">
              <a:latin typeface="Arial"/>
              <a:cs typeface="Arial"/>
            </a:endParaRPr>
          </a:p>
          <a:p>
            <a:pPr marL="152400">
              <a:lnSpc>
                <a:spcPct val="100000"/>
              </a:lnSpc>
              <a:spcBef>
                <a:spcPts val="445"/>
              </a:spcBef>
            </a:pPr>
            <a:r>
              <a:rPr lang="en-US" sz="1400" spc="-35" dirty="0">
                <a:solidFill>
                  <a:srgbClr val="231F20"/>
                </a:solidFill>
                <a:latin typeface="Arial"/>
                <a:cs typeface="Arial"/>
              </a:rPr>
              <a:t>5.88</a:t>
            </a:r>
            <a:r>
              <a:rPr lang="en-US" sz="1400" spc="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50" dirty="0">
                <a:solidFill>
                  <a:srgbClr val="231F20"/>
                </a:solidFill>
                <a:latin typeface="Arial"/>
                <a:cs typeface="Arial"/>
              </a:rPr>
              <a:t>+</a:t>
            </a:r>
            <a:r>
              <a:rPr lang="en-US" sz="1400" spc="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-35" dirty="0">
                <a:solidFill>
                  <a:srgbClr val="231F20"/>
                </a:solidFill>
                <a:latin typeface="Arial"/>
                <a:cs typeface="Arial"/>
              </a:rPr>
              <a:t>8</a:t>
            </a:r>
            <a:r>
              <a:rPr lang="en-US" sz="1400" spc="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50" dirty="0">
                <a:solidFill>
                  <a:srgbClr val="231F20"/>
                </a:solidFill>
                <a:latin typeface="Arial"/>
                <a:cs typeface="Arial"/>
              </a:rPr>
              <a:t>=</a:t>
            </a:r>
            <a:r>
              <a:rPr lang="en-US" sz="1400" spc="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-30" dirty="0">
                <a:solidFill>
                  <a:srgbClr val="231F20"/>
                </a:solidFill>
                <a:latin typeface="Arial"/>
                <a:cs typeface="Arial"/>
              </a:rPr>
              <a:t>13.88m²</a:t>
            </a:r>
            <a:endParaRPr lang="en-US" sz="1400" dirty="0">
              <a:latin typeface="Arial"/>
              <a:cs typeface="Arial"/>
            </a:endParaRPr>
          </a:p>
          <a:p>
            <a:pPr marL="152400">
              <a:lnSpc>
                <a:spcPct val="100000"/>
              </a:lnSpc>
              <a:spcBef>
                <a:spcPts val="869"/>
              </a:spcBef>
            </a:pPr>
            <a:r>
              <a:rPr lang="en-US" sz="1400" spc="-65" dirty="0">
                <a:solidFill>
                  <a:srgbClr val="231F20"/>
                </a:solidFill>
                <a:latin typeface="Arial"/>
                <a:cs typeface="Arial"/>
              </a:rPr>
              <a:t>The</a:t>
            </a:r>
            <a:r>
              <a:rPr lang="en-US" sz="1400" spc="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5" dirty="0">
                <a:solidFill>
                  <a:srgbClr val="231F20"/>
                </a:solidFill>
                <a:latin typeface="Arial"/>
                <a:cs typeface="Arial"/>
              </a:rPr>
              <a:t>total</a:t>
            </a:r>
            <a:r>
              <a:rPr lang="en-US" sz="1400" spc="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-5" dirty="0">
                <a:solidFill>
                  <a:srgbClr val="231F20"/>
                </a:solidFill>
                <a:latin typeface="Arial"/>
                <a:cs typeface="Arial"/>
              </a:rPr>
              <a:t>floor</a:t>
            </a:r>
            <a:r>
              <a:rPr lang="en-US" sz="1400" spc="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-45" dirty="0">
                <a:solidFill>
                  <a:srgbClr val="231F20"/>
                </a:solidFill>
                <a:latin typeface="Arial"/>
                <a:cs typeface="Arial"/>
              </a:rPr>
              <a:t>area</a:t>
            </a:r>
            <a:r>
              <a:rPr lang="en-US" sz="1400" spc="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-40" dirty="0">
                <a:solidFill>
                  <a:srgbClr val="231F20"/>
                </a:solidFill>
                <a:latin typeface="Arial"/>
                <a:cs typeface="Arial"/>
              </a:rPr>
              <a:t>is</a:t>
            </a:r>
            <a:r>
              <a:rPr lang="en-US" sz="1400" spc="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b="1" spc="-15" dirty="0">
                <a:solidFill>
                  <a:srgbClr val="F48523"/>
                </a:solidFill>
                <a:latin typeface="Gill Sans MT"/>
                <a:cs typeface="Gill Sans MT"/>
              </a:rPr>
              <a:t>13.88m²</a:t>
            </a:r>
            <a:r>
              <a:rPr lang="en-US" sz="1400" spc="-15" dirty="0">
                <a:solidFill>
                  <a:srgbClr val="231F20"/>
                </a:solidFill>
                <a:latin typeface="Arial"/>
                <a:cs typeface="Arial"/>
              </a:rPr>
              <a:t>.</a:t>
            </a:r>
            <a:endParaRPr lang="en-US" sz="1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062353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sz="6000" dirty="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Any questions?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PowerPoint presentation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1371600"/>
            <a:ext cx="8153400" cy="4114800"/>
          </a:xfrm>
        </p:spPr>
        <p:txBody>
          <a:bodyPr anchor="t"/>
          <a:lstStyle/>
          <a:p>
            <a:pPr lvl="0" eaLnBrk="1" hangingPunct="1">
              <a:spcAft>
                <a:spcPts val="0"/>
              </a:spcAft>
            </a:pPr>
            <a:r>
              <a:rPr lang="en-GB" sz="2000" kern="1200" dirty="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  <a:t>Aim: </a:t>
            </a:r>
            <a:r>
              <a:rPr lang="en-GB" sz="2000" b="0" kern="1200" dirty="0">
                <a:solidFill>
                  <a:schemeClr val="tx1"/>
                </a:solidFill>
                <a:latin typeface="+mn-lt"/>
                <a:ea typeface="Times New Roman" panose="02020603050405020304" pitchFamily="18" charset="0"/>
              </a:rPr>
              <a:t>To give learners an understanding of calculating quantities used in wall and floor tiling.</a:t>
            </a:r>
            <a:br>
              <a:rPr lang="en-GB" sz="2000" b="0" kern="1200" dirty="0">
                <a:solidFill>
                  <a:srgbClr val="000000"/>
                </a:solidFill>
                <a:latin typeface="+mn-lt"/>
                <a:ea typeface="ＭＳ Ｐゴシック" pitchFamily="-105" charset="-128"/>
              </a:rPr>
            </a:br>
            <a:br>
              <a:rPr lang="en-GB" sz="2000" b="0" kern="1200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</a:br>
            <a:br>
              <a:rPr lang="en-GB" sz="2000" b="0" kern="1200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</a:br>
            <a:r>
              <a:rPr lang="en-GB" sz="2000" kern="1200" dirty="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  <a:t>Outcomes:</a:t>
            </a:r>
            <a:r>
              <a:rPr lang="en-GB" sz="2000" b="0" kern="1200" dirty="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  <a:t> </a:t>
            </a:r>
            <a:r>
              <a:rPr lang="en-GB" sz="2000" b="0" kern="1200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  <a:t>At the end of this session, the learner will be able to:</a:t>
            </a:r>
            <a:br>
              <a:rPr lang="en-GB" sz="2000" b="0" kern="1200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</a:br>
            <a:br>
              <a:rPr lang="en-GB" sz="2000" b="0" kern="1200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</a:br>
            <a:r>
              <a:rPr lang="en-GB" sz="2000" kern="1200" dirty="0">
                <a:solidFill>
                  <a:srgbClr val="0070C0"/>
                </a:solidFill>
                <a:ea typeface="Times New Roman" panose="02020603050405020304" pitchFamily="18" charset="0"/>
              </a:rPr>
              <a:t>Outcome 1: </a:t>
            </a:r>
            <a:r>
              <a:rPr lang="en-GB" sz="2000" b="0" kern="1200" dirty="0">
                <a:solidFill>
                  <a:srgbClr val="000000"/>
                </a:solidFill>
                <a:ea typeface="Times New Roman" panose="02020603050405020304" pitchFamily="18" charset="0"/>
              </a:rPr>
              <a:t>Identify a range of different methods of measurement, including areas, linear and how to allow for wastage.</a:t>
            </a:r>
            <a:br>
              <a:rPr lang="en-GB" sz="2000" kern="1200" dirty="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</a:br>
            <a:r>
              <a:rPr lang="en-GB" sz="2000" kern="1200" dirty="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  <a:t>Outcome 2: </a:t>
            </a:r>
            <a:r>
              <a:rPr lang="en-GB" sz="2000" b="0" kern="1200" dirty="0">
                <a:solidFill>
                  <a:schemeClr val="tx1"/>
                </a:solidFill>
                <a:latin typeface="+mn-lt"/>
                <a:ea typeface="Times New Roman" panose="02020603050405020304" pitchFamily="18" charset="0"/>
              </a:rPr>
              <a:t>Identify and relate measurement types to tiling work applications.</a:t>
            </a:r>
            <a:endParaRPr lang="en-GB" sz="2000" b="0" dirty="0">
              <a:solidFill>
                <a:schemeClr val="tx1"/>
              </a:solidFill>
              <a:latin typeface="+mn-lt"/>
              <a:ea typeface="ＭＳ Ｐゴシック" pitchFamily="-105" charset="-128"/>
              <a:cs typeface="ＭＳ Ｐゴシック" pitchFamily="-10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799856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1"/>
            <a:ext cx="8229600" cy="617240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PowerPoint presentation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908720"/>
            <a:ext cx="8153400" cy="617240"/>
          </a:xfrm>
        </p:spPr>
        <p:txBody>
          <a:bodyPr anchor="t"/>
          <a:lstStyle/>
          <a:p>
            <a:pPr lvl="0" eaLnBrk="1" hangingPunct="1">
              <a:spcAft>
                <a:spcPts val="0"/>
              </a:spcAft>
            </a:pPr>
            <a:r>
              <a:rPr lang="en-GB" altLang="en-US" dirty="0">
                <a:ea typeface="ＭＳ Ｐゴシック" panose="020B0600070205080204" pitchFamily="34" charset="-128"/>
              </a:rPr>
              <a:t>Calculating for wall and floor tiling: planning</a:t>
            </a:r>
            <a:br>
              <a:rPr lang="en-GB" altLang="en-US" sz="2000" u="sng" dirty="0">
                <a:ea typeface="ＭＳ Ｐゴシック" panose="020B0600070205080204" pitchFamily="34" charset="-128"/>
              </a:rPr>
            </a:br>
            <a:br>
              <a:rPr lang="en-GB" altLang="en-US" sz="2000" b="0" u="sng" dirty="0">
                <a:ea typeface="ＭＳ Ｐゴシック" panose="020B0600070205080204" pitchFamily="34" charset="-128"/>
              </a:rPr>
            </a:br>
            <a:r>
              <a:rPr lang="en-GB" altLang="en-US" sz="2000" b="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Good planning can save on costs.</a:t>
            </a:r>
            <a:endParaRPr lang="en-GB" sz="2000" b="0" dirty="0">
              <a:solidFill>
                <a:schemeClr val="tx1"/>
              </a:solidFill>
              <a:latin typeface="+mn-lt"/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E3AAB6C-C351-4D90-864C-8B83F6610193}"/>
              </a:ext>
            </a:extLst>
          </p:cNvPr>
          <p:cNvSpPr/>
          <p:nvPr/>
        </p:nvSpPr>
        <p:spPr>
          <a:xfrm>
            <a:off x="373212" y="2222863"/>
            <a:ext cx="839757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Being organised in advance with the correct labour, quantities of materials and resources means it will be less likely that problems occur. A disorganised workforce can be costly in the long run.</a:t>
            </a:r>
          </a:p>
          <a:p>
            <a:endParaRPr lang="en-GB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Risk assessments and method statements need to be produced before the work starts.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Materials and resources must be ordered in advance of the scheduled work to ensure deadlines are met.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Tiling materials need to be stored correctly to avoid damage.</a:t>
            </a:r>
          </a:p>
        </p:txBody>
      </p:sp>
    </p:spTree>
    <p:extLst>
      <p:ext uri="{BB962C8B-B14F-4D97-AF65-F5344CB8AC3E}">
        <p14:creationId xmlns:p14="http://schemas.microsoft.com/office/powerpoint/2010/main" val="33556932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08440" y="1517688"/>
            <a:ext cx="8229600" cy="3822624"/>
          </a:xfrm>
        </p:spPr>
        <p:txBody>
          <a:bodyPr/>
          <a:lstStyle/>
          <a:p>
            <a:pPr eaLnBrk="1" hangingPunct="1"/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In wall and floor tiling, there are several methods of calculation used to work out quantities of materials and which are used when setting out prior to tiling.</a:t>
            </a:r>
          </a:p>
          <a:p>
            <a:pPr eaLnBrk="1" hangingPunct="1"/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We will look at:</a:t>
            </a:r>
          </a:p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measuring linear</a:t>
            </a:r>
          </a:p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measuring area</a:t>
            </a:r>
          </a:p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allowing for wastage.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08440" y="908720"/>
            <a:ext cx="8153400" cy="720080"/>
          </a:xfrm>
        </p:spPr>
        <p:txBody>
          <a:bodyPr anchor="t"/>
          <a:lstStyle/>
          <a:p>
            <a:pPr lvl="0" eaLnBrk="1" hangingPunct="1">
              <a:spcAft>
                <a:spcPts val="0"/>
              </a:spcAft>
            </a:pPr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Types of measurement used</a:t>
            </a:r>
            <a:br>
              <a:rPr lang="en-GB" altLang="en-US" sz="2000" u="sng" dirty="0">
                <a:ea typeface="ＭＳ Ｐゴシック" panose="020B0600070205080204" pitchFamily="34" charset="-128"/>
              </a:rPr>
            </a:br>
            <a:br>
              <a:rPr lang="en-GB" altLang="en-US" sz="2000" u="sng" dirty="0">
                <a:ea typeface="ＭＳ Ｐゴシック" panose="020B0600070205080204" pitchFamily="34" charset="-128"/>
              </a:rPr>
            </a:br>
            <a:endParaRPr lang="en-GB" sz="2000" dirty="0">
              <a:solidFill>
                <a:schemeClr val="tx1"/>
              </a:solidFill>
              <a:latin typeface="+mn-lt"/>
              <a:ea typeface="ＭＳ Ｐゴシック" pitchFamily="-105" charset="-128"/>
              <a:cs typeface="ＭＳ Ｐゴシック" pitchFamily="-105" charset="-128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41A19A7-D738-4B7E-9024-2EE467FB2CE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5202" y="3622911"/>
            <a:ext cx="3708767" cy="2474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77690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381000" y="1628800"/>
            <a:ext cx="8229600" cy="3822624"/>
          </a:xfrm>
        </p:spPr>
        <p:txBody>
          <a:bodyPr/>
          <a:lstStyle/>
          <a:p>
            <a:pPr eaLnBrk="1" hangingPunct="1"/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As a wall and floor tiler, you will be required to measure and calculate a range of tiling materials for a tiling installation.</a:t>
            </a:r>
          </a:p>
          <a:p>
            <a:pPr eaLnBrk="1" hangingPunct="1"/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This can include: tiles, cement board, plasterboard, decoupling membrane, stair nose trim, tile trim and many others.</a:t>
            </a:r>
          </a:p>
          <a:p>
            <a:pPr eaLnBrk="1" hangingPunct="1"/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When tendering for tiling contracts, it is important to calculate accurately and not underestimate the quantity of materials as this can be very costly.</a:t>
            </a:r>
          </a:p>
          <a:p>
            <a:pPr eaLnBrk="1" hangingPunct="1"/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Allowances must be made for waste when calculating quantities.</a:t>
            </a:r>
          </a:p>
          <a:p>
            <a:pPr eaLnBrk="1" hangingPunct="1"/>
            <a:endParaRPr lang="en-GB" b="1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1052736"/>
            <a:ext cx="8153400" cy="401216"/>
          </a:xfrm>
        </p:spPr>
        <p:txBody>
          <a:bodyPr anchor="t"/>
          <a:lstStyle/>
          <a:p>
            <a:pPr lvl="0" eaLnBrk="1" hangingPunct="1">
              <a:spcAft>
                <a:spcPts val="0"/>
              </a:spcAft>
            </a:pPr>
            <a:r>
              <a:rPr lang="en-GB" altLang="en-US" dirty="0">
                <a:ea typeface="ＭＳ Ｐゴシック" panose="020B0600070205080204" pitchFamily="34" charset="-128"/>
              </a:rPr>
              <a:t>Calculating for wall and floor tiling</a:t>
            </a:r>
            <a:endParaRPr lang="en-GB" b="0" dirty="0">
              <a:solidFill>
                <a:schemeClr val="tx1"/>
              </a:solidFill>
              <a:latin typeface="+mn-lt"/>
              <a:ea typeface="ＭＳ Ｐゴシック" pitchFamily="-105" charset="-128"/>
              <a:cs typeface="ＭＳ Ｐゴシック" pitchFamily="-10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123286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15304" y="1700808"/>
            <a:ext cx="8229600" cy="1224136"/>
          </a:xfrm>
        </p:spPr>
        <p:txBody>
          <a:bodyPr/>
          <a:lstStyle/>
          <a:p>
            <a:pPr eaLnBrk="1" hangingPunct="1"/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When calculating for quantities of tiling materials, the following units are used for measuring:</a:t>
            </a:r>
          </a:p>
          <a:p>
            <a:pPr eaLnBrk="1" hangingPunct="1"/>
            <a:endParaRPr lang="en-GB" b="1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1052736"/>
            <a:ext cx="8153400" cy="401216"/>
          </a:xfrm>
        </p:spPr>
        <p:txBody>
          <a:bodyPr anchor="t"/>
          <a:lstStyle/>
          <a:p>
            <a:pPr lvl="0" eaLnBrk="1" hangingPunct="1">
              <a:spcAft>
                <a:spcPts val="0"/>
              </a:spcAft>
            </a:pPr>
            <a:r>
              <a:rPr lang="en-GB" altLang="en-US" dirty="0">
                <a:ea typeface="ＭＳ Ｐゴシック" panose="020B0600070205080204" pitchFamily="34" charset="-128"/>
              </a:rPr>
              <a:t>Units of measurements</a:t>
            </a:r>
            <a:endParaRPr lang="en-GB" b="0" dirty="0">
              <a:solidFill>
                <a:schemeClr val="tx1"/>
              </a:solidFill>
              <a:latin typeface="+mn-lt"/>
              <a:ea typeface="ＭＳ Ｐゴシック" pitchFamily="-105" charset="-128"/>
              <a:cs typeface="ＭＳ Ｐゴシック" pitchFamily="-105" charset="-128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FAF10CF3-9833-42E6-B615-B18F90731A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6477187"/>
              </p:ext>
            </p:extLst>
          </p:nvPr>
        </p:nvGraphicFramePr>
        <p:xfrm>
          <a:off x="1289223" y="2944691"/>
          <a:ext cx="6481762" cy="2356517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3333476">
                  <a:extLst>
                    <a:ext uri="{9D8B030D-6E8A-4147-A177-3AD203B41FA5}">
                      <a16:colId xmlns:a16="http://schemas.microsoft.com/office/drawing/2014/main" val="3477915088"/>
                    </a:ext>
                  </a:extLst>
                </a:gridCol>
                <a:gridCol w="3148286">
                  <a:extLst>
                    <a:ext uri="{9D8B030D-6E8A-4147-A177-3AD203B41FA5}">
                      <a16:colId xmlns:a16="http://schemas.microsoft.com/office/drawing/2014/main" val="52177237"/>
                    </a:ext>
                  </a:extLst>
                </a:gridCol>
              </a:tblGrid>
              <a:tr h="193890">
                <a:tc>
                  <a:txBody>
                    <a:bodyPr/>
                    <a:lstStyle/>
                    <a:p>
                      <a:pPr lvl="0">
                        <a:lnSpc>
                          <a:spcPts val="2000"/>
                        </a:lnSpc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</a:rPr>
                        <a:t>Units</a:t>
                      </a:r>
                    </a:p>
                  </a:txBody>
                  <a:tcPr marL="91449" marR="91449" marT="45733" marB="45733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ts val="2000"/>
                        </a:lnSpc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</a:rPr>
                        <a:t>Materials</a:t>
                      </a:r>
                    </a:p>
                  </a:txBody>
                  <a:tcPr marL="91449" marR="91449" marT="45733" marB="45733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05274707"/>
                  </a:ext>
                </a:extLst>
              </a:tr>
              <a:tr h="373422">
                <a:tc>
                  <a:txBody>
                    <a:bodyPr/>
                    <a:lstStyle/>
                    <a:p>
                      <a:pPr lvl="0" algn="l">
                        <a:lnSpc>
                          <a:spcPts val="2000"/>
                        </a:lnSpc>
                      </a:pPr>
                      <a:r>
                        <a:rPr lang="en-US" sz="1800" dirty="0"/>
                        <a:t>Linear measurements</a:t>
                      </a:r>
                    </a:p>
                  </a:txBody>
                  <a:tcPr marL="91449" marR="91449" marT="45733" marB="45733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ts val="2000"/>
                        </a:lnSpc>
                      </a:pPr>
                      <a:r>
                        <a:rPr lang="en-US" sz="1800" dirty="0"/>
                        <a:t>Tile trim</a:t>
                      </a:r>
                    </a:p>
                  </a:txBody>
                  <a:tcPr marL="91449" marR="91449" marT="45733" marB="45733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4527660"/>
                  </a:ext>
                </a:extLst>
              </a:tr>
              <a:tr h="373422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Square metres</a:t>
                      </a:r>
                    </a:p>
                  </a:txBody>
                  <a:tcPr marL="91449" marR="91449" marT="45733" marB="45733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ts val="2000"/>
                        </a:lnSpc>
                      </a:pPr>
                      <a:r>
                        <a:rPr lang="en-US" sz="1800" dirty="0"/>
                        <a:t>Tiles</a:t>
                      </a:r>
                    </a:p>
                  </a:txBody>
                  <a:tcPr marL="91449" marR="91449" marT="45733" marB="45733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67266666"/>
                  </a:ext>
                </a:extLst>
              </a:tr>
              <a:tr h="647997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Litres</a:t>
                      </a:r>
                    </a:p>
                  </a:txBody>
                  <a:tcPr marL="91449" marR="91449" marT="45733" marB="45733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ts val="2000"/>
                        </a:lnSpc>
                      </a:pPr>
                      <a:r>
                        <a:rPr lang="en-US" sz="1800" dirty="0"/>
                        <a:t>Primers and bonding agents</a:t>
                      </a:r>
                    </a:p>
                  </a:txBody>
                  <a:tcPr marL="91449" marR="91449" marT="45733" marB="45733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6205079"/>
                  </a:ext>
                </a:extLst>
              </a:tr>
              <a:tr h="61621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Kilograms</a:t>
                      </a:r>
                    </a:p>
                  </a:txBody>
                  <a:tcPr marL="91449" marR="91449" marT="45733" marB="45733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ts val="2000"/>
                        </a:lnSpc>
                      </a:pPr>
                      <a:r>
                        <a:rPr lang="en-US" sz="1800" dirty="0"/>
                        <a:t>Adhesive and grout</a:t>
                      </a:r>
                    </a:p>
                  </a:txBody>
                  <a:tcPr marL="91449" marR="91449" marT="45733" marB="45733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28832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858234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982640"/>
            <a:ext cx="8229600" cy="3822624"/>
          </a:xfrm>
        </p:spPr>
        <p:txBody>
          <a:bodyPr/>
          <a:lstStyle/>
          <a:p>
            <a:pPr eaLnBrk="1" hangingPunct="1"/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When calculating for plastering materials, we use the following basic operations:</a:t>
            </a:r>
          </a:p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addition</a:t>
            </a:r>
            <a:r>
              <a:rPr lang="en-GB" b="1" dirty="0">
                <a:ea typeface="ＭＳ Ｐゴシック" pitchFamily="-105" charset="-128"/>
                <a:cs typeface="ＭＳ Ｐゴシック" pitchFamily="-105" charset="-128"/>
              </a:rPr>
              <a:t>	 	 +</a:t>
            </a:r>
          </a:p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subtraction</a:t>
            </a:r>
            <a:r>
              <a:rPr lang="en-GB" b="1" dirty="0">
                <a:ea typeface="ＭＳ Ｐゴシック" pitchFamily="-105" charset="-128"/>
                <a:cs typeface="ＭＳ Ｐゴシック" pitchFamily="-105" charset="-128"/>
              </a:rPr>
              <a:t> 	 	 -</a:t>
            </a:r>
          </a:p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multiplication</a:t>
            </a:r>
            <a:r>
              <a:rPr lang="en-GB" b="1" dirty="0">
                <a:ea typeface="ＭＳ Ｐゴシック" pitchFamily="-105" charset="-128"/>
                <a:cs typeface="ＭＳ Ｐゴシック" pitchFamily="-105" charset="-128"/>
              </a:rPr>
              <a:t>		 x</a:t>
            </a:r>
          </a:p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division</a:t>
            </a:r>
            <a:r>
              <a:rPr lang="en-GB" b="1" dirty="0">
                <a:ea typeface="ＭＳ Ｐゴシック" pitchFamily="-105" charset="-128"/>
                <a:cs typeface="ＭＳ Ｐゴシック" pitchFamily="-105" charset="-128"/>
              </a:rPr>
              <a:t>		÷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1052736"/>
            <a:ext cx="8153400" cy="401216"/>
          </a:xfrm>
        </p:spPr>
        <p:txBody>
          <a:bodyPr anchor="t"/>
          <a:lstStyle/>
          <a:p>
            <a:pPr lvl="0" eaLnBrk="1" hangingPunct="1">
              <a:spcAft>
                <a:spcPts val="0"/>
              </a:spcAft>
            </a:pPr>
            <a:r>
              <a:rPr lang="en-GB" altLang="en-US" dirty="0">
                <a:ea typeface="ＭＳ Ｐゴシック" panose="020B0600070205080204" pitchFamily="34" charset="-128"/>
              </a:rPr>
              <a:t>Calculations for wall and floor tiling</a:t>
            </a:r>
            <a:endParaRPr lang="en-GB" b="0" dirty="0">
              <a:solidFill>
                <a:schemeClr val="tx1"/>
              </a:solidFill>
              <a:latin typeface="+mn-lt"/>
              <a:ea typeface="ＭＳ Ｐゴシック" pitchFamily="-105" charset="-128"/>
              <a:cs typeface="ＭＳ Ｐゴシック" pitchFamily="-105" charset="-128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8D32BE2-A7F5-4908-92AA-24CF1272C1A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9791" y="2852936"/>
            <a:ext cx="4283968" cy="2141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42658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700808"/>
            <a:ext cx="8229600" cy="4104456"/>
          </a:xfrm>
        </p:spPr>
        <p:txBody>
          <a:bodyPr/>
          <a:lstStyle/>
          <a:p>
            <a:r>
              <a:rPr lang="en-GB" altLang="en-US" dirty="0">
                <a:ea typeface="ＭＳ Ｐゴシック" panose="020B0600070205080204" pitchFamily="34" charset="-128"/>
              </a:rPr>
              <a:t>An easy way to calculate the percentage (%) of a number is to divide the number by 100 and multiply it by the percentage figure you require.</a:t>
            </a:r>
          </a:p>
          <a:p>
            <a:r>
              <a:rPr lang="en-GB" altLang="en-US" b="1" dirty="0">
                <a:ea typeface="ＭＳ Ｐゴシック" panose="020B0600070205080204" pitchFamily="34" charset="-128"/>
              </a:rPr>
              <a:t>Note: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altLang="en-US" dirty="0">
                <a:ea typeface="ＭＳ Ｐゴシック"/>
              </a:rPr>
              <a:t>20% is the number added for VAT on materials (2021)</a:t>
            </a:r>
            <a:endParaRPr lang="en-GB" altLang="en-US" dirty="0">
              <a:ea typeface="ＭＳ Ｐゴシック" panose="020B0600070205080204" pitchFamily="34" charset="-128"/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altLang="en-US" dirty="0">
                <a:ea typeface="ＭＳ Ｐゴシック" panose="020B0600070205080204" pitchFamily="34" charset="-128"/>
              </a:rPr>
              <a:t>5% to 10% is a number used for adding waste when calculating quantities of materials for a contract.</a:t>
            </a:r>
          </a:p>
          <a:p>
            <a:pPr algn="ctr" eaLnBrk="1" hangingPunct="1"/>
            <a:r>
              <a:rPr lang="en-GB" b="1" u="sng" dirty="0">
                <a:ea typeface="ＭＳ Ｐゴシック" pitchFamily="-105" charset="-128"/>
                <a:cs typeface="ＭＳ Ｐゴシック" pitchFamily="-105" charset="-128"/>
              </a:rPr>
              <a:t>See example on next slide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1052736"/>
            <a:ext cx="8153400" cy="401216"/>
          </a:xfrm>
        </p:spPr>
        <p:txBody>
          <a:bodyPr anchor="t"/>
          <a:lstStyle/>
          <a:p>
            <a:pPr lvl="0" eaLnBrk="1" hangingPunct="1">
              <a:spcAft>
                <a:spcPts val="0"/>
              </a:spcAft>
            </a:pPr>
            <a:r>
              <a:rPr lang="en-GB" altLang="en-US" dirty="0">
                <a:ea typeface="ＭＳ Ｐゴシック" panose="020B0600070205080204" pitchFamily="34" charset="-128"/>
              </a:rPr>
              <a:t>Calculations for wall and floor tiling: percentages %</a:t>
            </a:r>
            <a:endParaRPr lang="en-GB" b="0" u="sng" dirty="0">
              <a:solidFill>
                <a:schemeClr val="tx1"/>
              </a:solidFill>
              <a:latin typeface="+mn-lt"/>
              <a:ea typeface="ＭＳ Ｐゴシック" pitchFamily="-105" charset="-128"/>
              <a:cs typeface="ＭＳ Ｐゴシック" pitchFamily="-10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102667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60292" y="1556792"/>
            <a:ext cx="8229600" cy="4104456"/>
          </a:xfrm>
        </p:spPr>
        <p:txBody>
          <a:bodyPr/>
          <a:lstStyle/>
          <a:p>
            <a:pPr eaLnBrk="1" hangingPunct="1"/>
            <a:r>
              <a:rPr lang="en-GB" altLang="en-US" dirty="0">
                <a:ea typeface="ＭＳ Ｐゴシック" panose="020B0600070205080204" pitchFamily="34" charset="-128"/>
              </a:rPr>
              <a:t>A room has a total floor area of 12.500</a:t>
            </a:r>
            <a:r>
              <a:rPr lang="en-GB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</a:t>
            </a:r>
            <a:r>
              <a:rPr lang="en-GB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²</a:t>
            </a:r>
            <a:r>
              <a:rPr lang="en-GB" altLang="en-US" dirty="0">
                <a:ea typeface="ＭＳ Ｐゴシック" panose="020B0600070205080204" pitchFamily="34" charset="-128"/>
              </a:rPr>
              <a:t> which needs to be covered with porcelain tiles.</a:t>
            </a:r>
          </a:p>
          <a:p>
            <a:pPr eaLnBrk="1" hangingPunct="1"/>
            <a:r>
              <a:rPr lang="en-GB" altLang="en-US" dirty="0">
                <a:ea typeface="ＭＳ Ｐゴシック" panose="020B0600070205080204" pitchFamily="34" charset="-128"/>
              </a:rPr>
              <a:t>Calculate the total area needed, adding 6% for cutting and wastage. </a:t>
            </a:r>
          </a:p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altLang="en-US" sz="1800" dirty="0">
                <a:ea typeface="ＭＳ Ｐゴシック" panose="020B0600070205080204" pitchFamily="34" charset="-128"/>
              </a:rPr>
              <a:t>12.500 ÷ 100 = 0.125</a:t>
            </a:r>
          </a:p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altLang="en-US" sz="1800" dirty="0">
                <a:ea typeface="ＭＳ Ｐゴシック" panose="020B0600070205080204" pitchFamily="34" charset="-128"/>
              </a:rPr>
              <a:t>0.125 × 6 = 0.750</a:t>
            </a:r>
            <a:r>
              <a:rPr lang="en-GB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</a:t>
            </a:r>
            <a:r>
              <a:rPr lang="en-GB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²</a:t>
            </a:r>
            <a:r>
              <a:rPr lang="en-GB" altLang="en-US" sz="1800" dirty="0">
                <a:ea typeface="ＭＳ Ｐゴシック" panose="020B0600070205080204" pitchFamily="34" charset="-128"/>
              </a:rPr>
              <a:t>  (extra)</a:t>
            </a:r>
          </a:p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altLang="en-US" sz="1800" dirty="0">
                <a:ea typeface="ＭＳ Ｐゴシック" panose="020B0600070205080204" pitchFamily="34" charset="-128"/>
              </a:rPr>
              <a:t>0.750 + 12.500 = 13.250</a:t>
            </a:r>
            <a:r>
              <a:rPr lang="en-GB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</a:t>
            </a:r>
            <a:r>
              <a:rPr lang="en-GB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²</a:t>
            </a:r>
            <a:r>
              <a:rPr lang="en-GB" altLang="en-US" sz="1800" dirty="0">
                <a:ea typeface="ＭＳ Ｐゴシック" panose="020B0600070205080204" pitchFamily="34" charset="-128"/>
              </a:rPr>
              <a:t> </a:t>
            </a:r>
          </a:p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altLang="en-US" sz="1800" dirty="0">
                <a:ea typeface="ＭＳ Ｐゴシック" panose="020B0600070205080204" pitchFamily="34" charset="-128"/>
              </a:rPr>
              <a:t>Total required 13.250</a:t>
            </a:r>
            <a:r>
              <a:rPr lang="en-GB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</a:t>
            </a:r>
            <a:r>
              <a:rPr lang="en-GB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²</a:t>
            </a:r>
            <a:r>
              <a:rPr lang="en-GB" altLang="en-US" sz="1800" dirty="0">
                <a:ea typeface="ＭＳ Ｐゴシック" panose="020B0600070205080204" pitchFamily="34" charset="-128"/>
              </a:rPr>
              <a:t> </a:t>
            </a:r>
          </a:p>
          <a:p>
            <a:pPr algn="ctr" eaLnBrk="1" hangingPunct="1"/>
            <a:endParaRPr lang="en-GB" altLang="en-US" sz="2400" b="1" u="sng" dirty="0">
              <a:solidFill>
                <a:srgbClr val="0077E3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1052736"/>
            <a:ext cx="8153400" cy="401216"/>
          </a:xfrm>
        </p:spPr>
        <p:txBody>
          <a:bodyPr anchor="t"/>
          <a:lstStyle/>
          <a:p>
            <a:pPr lvl="0" eaLnBrk="1" hangingPunct="1">
              <a:spcAft>
                <a:spcPts val="0"/>
              </a:spcAft>
            </a:pPr>
            <a:r>
              <a:rPr lang="en-GB" altLang="en-US" dirty="0">
                <a:ea typeface="ＭＳ Ｐゴシック" panose="020B0600070205080204" pitchFamily="34" charset="-128"/>
              </a:rPr>
              <a:t>Calculations for wall and floor tiling: percentages %</a:t>
            </a:r>
            <a:endParaRPr lang="en-GB" b="0" u="sng" dirty="0">
              <a:solidFill>
                <a:schemeClr val="tx1"/>
              </a:solidFill>
              <a:latin typeface="+mn-lt"/>
              <a:ea typeface="ＭＳ Ｐゴシック" pitchFamily="-105" charset="-128"/>
              <a:cs typeface="ＭＳ Ｐゴシック" pitchFamily="-10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6970128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D6C55CF93AAEB4EA631E8D12358080E" ma:contentTypeVersion="12" ma:contentTypeDescription="Create a new document." ma:contentTypeScope="" ma:versionID="7fb9593fdc5741df4022c232c52a5533">
  <xsd:schema xmlns:xsd="http://www.w3.org/2001/XMLSchema" xmlns:xs="http://www.w3.org/2001/XMLSchema" xmlns:p="http://schemas.microsoft.com/office/2006/metadata/properties" xmlns:ns2="6630edcf-f6f2-42e2-934a-b174e5b8993a" xmlns:ns3="dc3e18ab-5e90-4249-b4bb-5052ecfaefd5" targetNamespace="http://schemas.microsoft.com/office/2006/metadata/properties" ma:root="true" ma:fieldsID="13a505a3f0ad38d1d8713beb45a0fd18" ns2:_="" ns3:_="">
    <xsd:import namespace="6630edcf-f6f2-42e2-934a-b174e5b8993a"/>
    <xsd:import namespace="dc3e18ab-5e90-4249-b4bb-5052ecfaefd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630edcf-f6f2-42e2-934a-b174e5b8993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c3e18ab-5e90-4249-b4bb-5052ecfaefd5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1F13F7C-342C-47EE-B21F-14865C63BC0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9C9B40F-8C45-474A-BE47-D4F7EB5D3787}">
  <ds:schemaRefs>
    <ds:schemaRef ds:uri="http://purl.org/dc/terms/"/>
    <ds:schemaRef ds:uri="http://schemas.openxmlformats.org/package/2006/metadata/core-properties"/>
    <ds:schemaRef ds:uri="6630edcf-f6f2-42e2-934a-b174e5b8993a"/>
    <ds:schemaRef ds:uri="http://purl.org/dc/dcmitype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office/infopath/2007/PartnerControls"/>
    <ds:schemaRef ds:uri="dc3e18ab-5e90-4249-b4bb-5052ecfaefd5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CCEF141F-62E1-49D1-983F-3DDBEBDEF4B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630edcf-f6f2-42e2-934a-b174e5b8993a"/>
    <ds:schemaRef ds:uri="dc3e18ab-5e90-4249-b4bb-5052ecfaefd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2286</TotalTime>
  <Words>854</Words>
  <Application>Microsoft Office PowerPoint</Application>
  <PresentationFormat>On-screen Show (4:3)</PresentationFormat>
  <Paragraphs>112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Cambria Math</vt:lpstr>
      <vt:lpstr>Garamond</vt:lpstr>
      <vt:lpstr>Gill Sans MT</vt:lpstr>
      <vt:lpstr>Lucida Grande</vt:lpstr>
      <vt:lpstr>Times New Roman</vt:lpstr>
      <vt:lpstr>Default Design</vt:lpstr>
      <vt:lpstr>PowerPoint 13: Calculating for wall and floor tiling</vt:lpstr>
      <vt:lpstr>Aim: To give learners an understanding of calculating quantities used in wall and floor tiling.   Outcomes: At the end of this session, the learner will be able to:  Outcome 1: Identify a range of different methods of measurement, including areas, linear and how to allow for wastage. Outcome 2: Identify and relate measurement types to tiling work applications.</vt:lpstr>
      <vt:lpstr>Calculating for wall and floor tiling: planning  Good planning can save on costs.</vt:lpstr>
      <vt:lpstr>Types of measurement used  </vt:lpstr>
      <vt:lpstr>Calculating for wall and floor tiling</vt:lpstr>
      <vt:lpstr>Units of measurements</vt:lpstr>
      <vt:lpstr>Calculations for wall and floor tiling</vt:lpstr>
      <vt:lpstr>Calculations for wall and floor tiling: percentages %</vt:lpstr>
      <vt:lpstr>Calculations for wall and floor tiling: percentages %</vt:lpstr>
      <vt:lpstr>Linear measurements</vt:lpstr>
      <vt:lpstr>Area</vt:lpstr>
      <vt:lpstr>Area 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359</cp:revision>
  <dcterms:created xsi:type="dcterms:W3CDTF">2013-05-28T00:38:54Z</dcterms:created>
  <dcterms:modified xsi:type="dcterms:W3CDTF">2021-10-08T09:54:27Z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0x0101002D6C55CF93AAEB4EA631E8D12358080E</vt:lpwstr>
  </property>
</Properties>
</file>