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7"/>
  </p:notesMasterIdLst>
  <p:handoutMasterIdLst>
    <p:handoutMasterId r:id="rId38"/>
  </p:handoutMasterIdLst>
  <p:sldIdLst>
    <p:sldId id="256" r:id="rId5"/>
    <p:sldId id="341" r:id="rId6"/>
    <p:sldId id="328" r:id="rId7"/>
    <p:sldId id="366" r:id="rId8"/>
    <p:sldId id="367" r:id="rId9"/>
    <p:sldId id="344" r:id="rId10"/>
    <p:sldId id="345" r:id="rId11"/>
    <p:sldId id="346" r:id="rId12"/>
    <p:sldId id="347" r:id="rId13"/>
    <p:sldId id="348" r:id="rId14"/>
    <p:sldId id="349" r:id="rId15"/>
    <p:sldId id="350" r:id="rId16"/>
    <p:sldId id="331" r:id="rId17"/>
    <p:sldId id="330" r:id="rId18"/>
    <p:sldId id="332" r:id="rId19"/>
    <p:sldId id="351" r:id="rId20"/>
    <p:sldId id="359" r:id="rId21"/>
    <p:sldId id="363" r:id="rId22"/>
    <p:sldId id="342" r:id="rId23"/>
    <p:sldId id="352" r:id="rId24"/>
    <p:sldId id="353" r:id="rId25"/>
    <p:sldId id="357" r:id="rId26"/>
    <p:sldId id="358" r:id="rId27"/>
    <p:sldId id="355" r:id="rId28"/>
    <p:sldId id="360" r:id="rId29"/>
    <p:sldId id="356" r:id="rId30"/>
    <p:sldId id="361" r:id="rId31"/>
    <p:sldId id="343" r:id="rId32"/>
    <p:sldId id="362" r:id="rId33"/>
    <p:sldId id="364" r:id="rId34"/>
    <p:sldId id="365" r:id="rId35"/>
    <p:sldId id="267" r:id="rId36"/>
  </p:sldIdLst>
  <p:sldSz cx="9144000" cy="6858000" type="screen4x3"/>
  <p:notesSz cx="6858000" cy="9144000"/>
  <p:custDataLst>
    <p:tags r:id="rId3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hony C. Evans" initials="ACE" lastIdx="1" clrIdx="0">
    <p:extLst>
      <p:ext uri="{19B8F6BF-5375-455C-9EA6-DF929625EA0E}">
        <p15:presenceInfo xmlns:p15="http://schemas.microsoft.com/office/powerpoint/2012/main" userId="S-1-5-21-895932213-827637939-1713292627-351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94291" autoAdjust="0"/>
  </p:normalViewPr>
  <p:slideViewPr>
    <p:cSldViewPr showGuides="1">
      <p:cViewPr varScale="1">
        <p:scale>
          <a:sx n="62" d="100"/>
          <a:sy n="62" d="100"/>
        </p:scale>
        <p:origin x="1444"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10/13/2021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2377773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3880350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738769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1210070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1368705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29</a:t>
            </a:fld>
            <a:endParaRPr lang="en-GB"/>
          </a:p>
        </p:txBody>
      </p:sp>
    </p:spTree>
    <p:extLst>
      <p:ext uri="{BB962C8B-B14F-4D97-AF65-F5344CB8AC3E}">
        <p14:creationId xmlns:p14="http://schemas.microsoft.com/office/powerpoint/2010/main" val="3057181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30</a:t>
            </a:fld>
            <a:endParaRPr lang="en-GB"/>
          </a:p>
        </p:txBody>
      </p:sp>
    </p:spTree>
    <p:extLst>
      <p:ext uri="{BB962C8B-B14F-4D97-AF65-F5344CB8AC3E}">
        <p14:creationId xmlns:p14="http://schemas.microsoft.com/office/powerpoint/2010/main" val="35475116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31</a:t>
            </a:fld>
            <a:endParaRPr lang="en-GB"/>
          </a:p>
        </p:txBody>
      </p:sp>
    </p:spTree>
    <p:extLst>
      <p:ext uri="{BB962C8B-B14F-4D97-AF65-F5344CB8AC3E}">
        <p14:creationId xmlns:p14="http://schemas.microsoft.com/office/powerpoint/2010/main" val="2262245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498671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284283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938430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2752198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3262905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4227879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3951800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963415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32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tiles.org.uk/tiling-guide/"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116: Wall and floor tiling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10: </a:t>
            </a:r>
            <a:r>
              <a:rPr lang="en-GB" dirty="0"/>
              <a:t>Preparing backgrounds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Surface characteristics: plumb and level</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57200" y="1390588"/>
            <a:ext cx="8229600" cy="1938992"/>
          </a:xfrm>
          <a:prstGeom prst="rect">
            <a:avLst/>
          </a:prstGeom>
          <a:noFill/>
        </p:spPr>
        <p:txBody>
          <a:bodyPr wrap="square" rtlCol="0">
            <a:spAutoFit/>
          </a:bodyPr>
          <a:lstStyle/>
          <a:p>
            <a:endParaRPr lang="en-GB" dirty="0"/>
          </a:p>
          <a:p>
            <a:r>
              <a:rPr lang="en-GB" dirty="0"/>
              <a:t>Definition of plumb: a lead weight attached to a line and used to indicate a vertical direction so out of plumb or off plumb means out of vertical or true. </a:t>
            </a:r>
            <a:r>
              <a:rPr lang="en-GB" sz="800" dirty="0"/>
              <a:t>/</a:t>
            </a:r>
          </a:p>
          <a:p>
            <a:endParaRPr lang="en-GB" dirty="0"/>
          </a:p>
          <a:p>
            <a:endParaRPr lang="en-GB" dirty="0"/>
          </a:p>
        </p:txBody>
      </p:sp>
      <p:sp>
        <p:nvSpPr>
          <p:cNvPr id="2" name="TextBox 1">
            <a:extLst>
              <a:ext uri="{FF2B5EF4-FFF2-40B4-BE49-F238E27FC236}">
                <a16:creationId xmlns:a16="http://schemas.microsoft.com/office/drawing/2014/main" id="{7FF2DE10-BA3C-4185-9666-C07EA3C0E525}"/>
              </a:ext>
            </a:extLst>
          </p:cNvPr>
          <p:cNvSpPr txBox="1"/>
          <p:nvPr/>
        </p:nvSpPr>
        <p:spPr>
          <a:xfrm>
            <a:off x="395536" y="2921168"/>
            <a:ext cx="8291264" cy="1015663"/>
          </a:xfrm>
          <a:prstGeom prst="rect">
            <a:avLst/>
          </a:prstGeom>
          <a:noFill/>
        </p:spPr>
        <p:txBody>
          <a:bodyPr wrap="square" rtlCol="0">
            <a:spAutoFit/>
          </a:bodyPr>
          <a:lstStyle/>
          <a:p>
            <a:r>
              <a:rPr lang="en-GB" dirty="0"/>
              <a:t>Tilers use plumb and level when setting out tiling to establish level datum lines and vertical centre lines, by means of using a spirit level, laser level or a plumb bob.</a:t>
            </a:r>
          </a:p>
        </p:txBody>
      </p:sp>
    </p:spTree>
    <p:extLst>
      <p:ext uri="{BB962C8B-B14F-4D97-AF65-F5344CB8AC3E}">
        <p14:creationId xmlns:p14="http://schemas.microsoft.com/office/powerpoint/2010/main" val="23514317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Surface characteristics: plumb and level</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57200" y="1390588"/>
            <a:ext cx="8229600" cy="707886"/>
          </a:xfrm>
          <a:prstGeom prst="rect">
            <a:avLst/>
          </a:prstGeom>
          <a:noFill/>
        </p:spPr>
        <p:txBody>
          <a:bodyPr wrap="square" rtlCol="0">
            <a:spAutoFit/>
          </a:bodyPr>
          <a:lstStyle/>
          <a:p>
            <a:endParaRPr lang="en-GB" b="1" u="sng" dirty="0"/>
          </a:p>
          <a:p>
            <a:endParaRPr lang="en-GB" dirty="0"/>
          </a:p>
        </p:txBody>
      </p:sp>
      <p:pic>
        <p:nvPicPr>
          <p:cNvPr id="6" name="Picture 5">
            <a:extLst>
              <a:ext uri="{FF2B5EF4-FFF2-40B4-BE49-F238E27FC236}">
                <a16:creationId xmlns:a16="http://schemas.microsoft.com/office/drawing/2014/main" id="{F1980604-EEBA-4AB5-8F55-0689FFB88F1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1560" y="2714027"/>
            <a:ext cx="3389864" cy="2227141"/>
          </a:xfrm>
          <a:prstGeom prst="rect">
            <a:avLst/>
          </a:prstGeom>
        </p:spPr>
      </p:pic>
      <p:pic>
        <p:nvPicPr>
          <p:cNvPr id="8" name="Picture 7">
            <a:extLst>
              <a:ext uri="{FF2B5EF4-FFF2-40B4-BE49-F238E27FC236}">
                <a16:creationId xmlns:a16="http://schemas.microsoft.com/office/drawing/2014/main" id="{98E3DD02-41EE-4E82-93FD-93CD5DA583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17640" y="2711442"/>
            <a:ext cx="4269160" cy="2221022"/>
          </a:xfrm>
          <a:prstGeom prst="rect">
            <a:avLst/>
          </a:prstGeom>
        </p:spPr>
      </p:pic>
    </p:spTree>
    <p:extLst>
      <p:ext uri="{BB962C8B-B14F-4D97-AF65-F5344CB8AC3E}">
        <p14:creationId xmlns:p14="http://schemas.microsoft.com/office/powerpoint/2010/main" val="688422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Surface characteristics: soundness</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57200" y="1390588"/>
            <a:ext cx="8229600" cy="2862322"/>
          </a:xfrm>
          <a:prstGeom prst="rect">
            <a:avLst/>
          </a:prstGeom>
          <a:noFill/>
        </p:spPr>
        <p:txBody>
          <a:bodyPr wrap="square" rtlCol="0">
            <a:spAutoFit/>
          </a:bodyPr>
          <a:lstStyle/>
          <a:p>
            <a:endParaRPr lang="en-GB" b="1" u="sng" dirty="0"/>
          </a:p>
          <a:p>
            <a:endParaRPr lang="en-GB" dirty="0"/>
          </a:p>
          <a:p>
            <a:r>
              <a:rPr lang="en-GB" dirty="0"/>
              <a:t>Plasterboard, cement board and timber floor boarding must be secured with the correct fixing methods and fixings, such as screws/nails.</a:t>
            </a:r>
          </a:p>
          <a:p>
            <a:endParaRPr lang="en-GB" dirty="0"/>
          </a:p>
          <a:p>
            <a:r>
              <a:rPr lang="en-GB" dirty="0"/>
              <a:t>A solid/strong background will ensure the tile work to be fixed will not come loose, crack or fail. </a:t>
            </a:r>
          </a:p>
          <a:p>
            <a:endParaRPr lang="en-GB" dirty="0"/>
          </a:p>
          <a:p>
            <a:endParaRPr lang="en-GB" dirty="0"/>
          </a:p>
        </p:txBody>
      </p:sp>
    </p:spTree>
    <p:extLst>
      <p:ext uri="{BB962C8B-B14F-4D97-AF65-F5344CB8AC3E}">
        <p14:creationId xmlns:p14="http://schemas.microsoft.com/office/powerpoint/2010/main" val="873475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backgrounds: new and existing areas</a:t>
            </a:r>
          </a:p>
        </p:txBody>
      </p:sp>
      <p:sp>
        <p:nvSpPr>
          <p:cNvPr id="3" name="Content Placeholder 2"/>
          <p:cNvSpPr>
            <a:spLocks noGrp="1"/>
          </p:cNvSpPr>
          <p:nvPr>
            <p:ph sz="quarter" idx="10"/>
          </p:nvPr>
        </p:nvSpPr>
        <p:spPr>
          <a:xfrm>
            <a:off x="457200" y="1556792"/>
            <a:ext cx="8229600" cy="4293208"/>
          </a:xfrm>
        </p:spPr>
        <p:txBody>
          <a:bodyPr/>
          <a:lstStyle/>
          <a:p>
            <a:endParaRPr lang="en-US" sz="2000" b="1" dirty="0"/>
          </a:p>
          <a:p>
            <a:r>
              <a:rPr lang="en-US" sz="2000" b="1" dirty="0"/>
              <a:t>Gypsum based                </a:t>
            </a:r>
            <a:r>
              <a:rPr lang="en-US" b="1" dirty="0"/>
              <a:t>Timber (flooring)             Cement based</a:t>
            </a:r>
          </a:p>
          <a:p>
            <a:endParaRPr lang="en-US" b="1" dirty="0"/>
          </a:p>
          <a:p>
            <a:pPr marL="342900" indent="-342900">
              <a:buFont typeface="Arial" panose="020B0604020202020204" pitchFamily="34" charset="0"/>
              <a:buChar char="•"/>
            </a:pPr>
            <a:endParaRPr lang="en-US" b="1" dirty="0"/>
          </a:p>
          <a:p>
            <a:pPr marL="342900" indent="-342900">
              <a:buFont typeface="Arial" panose="020B0604020202020204" pitchFamily="34" charset="0"/>
              <a:buChar char="•"/>
            </a:pPr>
            <a:endParaRPr lang="en-US" b="1" dirty="0"/>
          </a:p>
        </p:txBody>
      </p:sp>
      <p:pic>
        <p:nvPicPr>
          <p:cNvPr id="5" name="Picture 4">
            <a:extLst>
              <a:ext uri="{FF2B5EF4-FFF2-40B4-BE49-F238E27FC236}">
                <a16:creationId xmlns:a16="http://schemas.microsoft.com/office/drawing/2014/main" id="{B0CFB076-9EFD-410A-87A1-671F50200E5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0749" y="2852936"/>
            <a:ext cx="2484276" cy="1656184"/>
          </a:xfrm>
          <a:prstGeom prst="rect">
            <a:avLst/>
          </a:prstGeom>
        </p:spPr>
      </p:pic>
      <p:pic>
        <p:nvPicPr>
          <p:cNvPr id="7" name="Picture 6">
            <a:extLst>
              <a:ext uri="{FF2B5EF4-FFF2-40B4-BE49-F238E27FC236}">
                <a16:creationId xmlns:a16="http://schemas.microsoft.com/office/drawing/2014/main" id="{F9FBC5F8-FCB8-43BD-A7CF-88B716F22E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42370" y="2853120"/>
            <a:ext cx="2482600" cy="1656000"/>
          </a:xfrm>
          <a:prstGeom prst="rect">
            <a:avLst/>
          </a:prstGeom>
        </p:spPr>
      </p:pic>
      <p:pic>
        <p:nvPicPr>
          <p:cNvPr id="8" name="Picture 7">
            <a:extLst>
              <a:ext uri="{FF2B5EF4-FFF2-40B4-BE49-F238E27FC236}">
                <a16:creationId xmlns:a16="http://schemas.microsoft.com/office/drawing/2014/main" id="{27772F92-1EDE-455E-A7B6-8660228B74F1}"/>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26794" y="2842919"/>
            <a:ext cx="2360006" cy="16662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08000"/>
            <a:ext cx="8229600" cy="382588"/>
          </a:xfrm>
        </p:spPr>
        <p:txBody>
          <a:bodyPr/>
          <a:lstStyle/>
          <a:p>
            <a:r>
              <a:rPr lang="en-US" dirty="0"/>
              <a:t>Types of backgrounds: new and existing areas</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57200" y="1512000"/>
            <a:ext cx="8229600" cy="4248000"/>
          </a:xfrm>
        </p:spPr>
        <p:txBody>
          <a:bodyPr/>
          <a:lstStyle/>
          <a:p>
            <a:pPr marL="0" lvl="3" indent="0">
              <a:buNone/>
              <a:defRPr/>
            </a:pPr>
            <a:r>
              <a:rPr lang="en-US" sz="1800" dirty="0"/>
              <a:t>Wall and floor tiling is carried out in many different environments, including domestic, commercial and industrial types of construction (building) sites.</a:t>
            </a:r>
          </a:p>
          <a:p>
            <a:pPr marL="0" lvl="3" indent="0">
              <a:buNone/>
              <a:defRPr/>
            </a:pPr>
            <a:endParaRPr lang="en-US" sz="1800" dirty="0"/>
          </a:p>
          <a:p>
            <a:pPr marL="0" lvl="3" indent="0">
              <a:buNone/>
              <a:defRPr/>
            </a:pPr>
            <a:r>
              <a:rPr lang="en-US" sz="1800" dirty="0"/>
              <a:t>These construction (building) sites provide wall and floor tiling for </a:t>
            </a:r>
            <a:r>
              <a:rPr lang="en-US" sz="1800" b="1" dirty="0"/>
              <a:t>new</a:t>
            </a:r>
            <a:r>
              <a:rPr lang="en-US" sz="1800" dirty="0"/>
              <a:t> housing, shops, restaurants, offices, hospitals and many other building types.</a:t>
            </a:r>
          </a:p>
          <a:p>
            <a:pPr marL="0" lvl="3" indent="0">
              <a:buNone/>
              <a:defRPr/>
            </a:pPr>
            <a:endParaRPr lang="en-US" sz="1800" dirty="0">
              <a:ea typeface="ＭＳ Ｐゴシック" pitchFamily="-105" charset="-128"/>
              <a:cs typeface="ＭＳ Ｐゴシック" pitchFamily="-105" charset="-128"/>
            </a:endParaRPr>
          </a:p>
          <a:p>
            <a:pPr marL="0" lvl="3" indent="0">
              <a:buNone/>
              <a:defRPr/>
            </a:pPr>
            <a:r>
              <a:rPr lang="en-US" sz="1800" dirty="0">
                <a:ea typeface="ＭＳ Ｐゴシック" pitchFamily="-105" charset="-128"/>
                <a:cs typeface="ＭＳ Ｐゴシック" pitchFamily="-105" charset="-128"/>
              </a:rPr>
              <a:t>Wall and floor tiling is also needed within </a:t>
            </a:r>
            <a:r>
              <a:rPr lang="en-US" sz="1800" b="1" dirty="0">
                <a:ea typeface="ＭＳ Ｐゴシック" pitchFamily="-105" charset="-128"/>
                <a:cs typeface="ＭＳ Ｐゴシック" pitchFamily="-105" charset="-128"/>
              </a:rPr>
              <a:t>existing</a:t>
            </a:r>
            <a:r>
              <a:rPr lang="en-US" sz="1800" dirty="0">
                <a:ea typeface="ＭＳ Ｐゴシック" pitchFamily="-105" charset="-128"/>
                <a:cs typeface="ＭＳ Ｐゴシック" pitchFamily="-105" charset="-128"/>
              </a:rPr>
              <a:t> buildings where refurbishment and renovation works are required.  </a:t>
            </a:r>
          </a:p>
          <a:p>
            <a:pPr marL="0" lvl="3" indent="0">
              <a:buNone/>
              <a:defRPr/>
            </a:pPr>
            <a:endParaRPr lang="en-US" sz="1800" dirty="0">
              <a:ea typeface="ＭＳ Ｐゴシック" pitchFamily="-105" charset="-128"/>
              <a:cs typeface="ＭＳ Ｐゴシック" pitchFamily="-105" charset="-128"/>
            </a:endParaRPr>
          </a:p>
          <a:p>
            <a:pPr marL="0" lvl="3" indent="0">
              <a:buNone/>
              <a:defRPr/>
            </a:pPr>
            <a:r>
              <a:rPr lang="en-US" sz="1800" dirty="0">
                <a:ea typeface="ＭＳ Ｐゴシック" pitchFamily="-105" charset="-128"/>
                <a:cs typeface="ＭＳ Ｐゴシック" pitchFamily="-105" charset="-128"/>
              </a:rPr>
              <a:t>New and existing buildings have a variety of different building material backgrounds relating to their design.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Gypsum-based backgrounds</a:t>
            </a:r>
            <a:endParaRPr lang="en-US" b="0" dirty="0"/>
          </a:p>
        </p:txBody>
      </p:sp>
      <p:sp>
        <p:nvSpPr>
          <p:cNvPr id="3" name="Content Placeholder 2"/>
          <p:cNvSpPr>
            <a:spLocks noGrp="1"/>
          </p:cNvSpPr>
          <p:nvPr>
            <p:ph sz="quarter" idx="10"/>
          </p:nvPr>
        </p:nvSpPr>
        <p:spPr>
          <a:xfrm>
            <a:off x="457200" y="1576958"/>
            <a:ext cx="8229600" cy="4273042"/>
          </a:xfrm>
        </p:spPr>
        <p:txBody>
          <a:bodyPr/>
          <a:lstStyle/>
          <a:p>
            <a:pPr lvl="2">
              <a:defRPr/>
            </a:pPr>
            <a:r>
              <a:rPr lang="en-GB" sz="2000" dirty="0"/>
              <a:t>Gypsum-based backgrounds on </a:t>
            </a:r>
            <a:r>
              <a:rPr lang="en-GB" sz="2000" b="1" dirty="0"/>
              <a:t>walls</a:t>
            </a:r>
            <a:r>
              <a:rPr lang="en-GB" sz="2000" dirty="0"/>
              <a:t> are plasterboard and plaster.  Plaster can be applied to plasterboard and to sand and cement render.</a:t>
            </a:r>
          </a:p>
          <a:p>
            <a:pPr lvl="2">
              <a:defRPr/>
            </a:pPr>
            <a:r>
              <a:rPr lang="en-GB" sz="2000" dirty="0"/>
              <a:t>According to BAL (British Adhesives Limited), the maximum weight of tiles that can be fixed to gypsum-based backgrounds are:</a:t>
            </a:r>
          </a:p>
          <a:p>
            <a:pPr lvl="2">
              <a:defRPr/>
            </a:pPr>
            <a:endParaRPr lang="en-GB" sz="2000" dirty="0"/>
          </a:p>
          <a:p>
            <a:pPr lvl="2">
              <a:defRPr/>
            </a:pPr>
            <a:endParaRPr lang="en-GB" sz="2000" dirty="0"/>
          </a:p>
          <a:p>
            <a:pPr lvl="2">
              <a:defRPr/>
            </a:pPr>
            <a:endParaRPr lang="en-GB" sz="2000" dirty="0"/>
          </a:p>
          <a:p>
            <a:pPr lvl="2">
              <a:defRPr/>
            </a:pPr>
            <a:endParaRPr lang="en-GB" sz="2000" dirty="0"/>
          </a:p>
          <a:p>
            <a:pPr lvl="2">
              <a:defRPr/>
            </a:pPr>
            <a:endParaRPr lang="en-GB" sz="2000" dirty="0"/>
          </a:p>
          <a:p>
            <a:pPr lvl="2" algn="ctr">
              <a:defRPr/>
            </a:pPr>
            <a:endParaRPr lang="en-GB" sz="2000" dirty="0"/>
          </a:p>
          <a:p>
            <a:pPr lvl="2" algn="ctr">
              <a:defRPr/>
            </a:pPr>
            <a:r>
              <a:rPr lang="en-GB" sz="2000" dirty="0"/>
              <a:t>Tiling on plasterboard without a plaster skim means an extra 12kg of weight can be fixed to it.</a:t>
            </a:r>
          </a:p>
          <a:p>
            <a:pPr lvl="2">
              <a:defRPr/>
            </a:pPr>
            <a:endParaRPr lang="en-GB" sz="2000" dirty="0"/>
          </a:p>
          <a:p>
            <a:pPr lvl="2">
              <a:defRPr/>
            </a:pPr>
            <a:endParaRPr lang="en-GB" sz="2000" dirty="0"/>
          </a:p>
          <a:p>
            <a:pPr lvl="2">
              <a:defRPr/>
            </a:pPr>
            <a:r>
              <a:rPr lang="en-GB" sz="2000" dirty="0"/>
              <a:t> </a:t>
            </a:r>
            <a:endParaRPr lang="en-US" sz="2000" dirty="0"/>
          </a:p>
        </p:txBody>
      </p:sp>
      <p:pic>
        <p:nvPicPr>
          <p:cNvPr id="14" name="Picture 13">
            <a:extLst>
              <a:ext uri="{FF2B5EF4-FFF2-40B4-BE49-F238E27FC236}">
                <a16:creationId xmlns:a16="http://schemas.microsoft.com/office/drawing/2014/main" id="{BF847FEE-4118-44AA-B40F-C585ADA3CC8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43259" y="2817221"/>
            <a:ext cx="2781875" cy="1907923"/>
          </a:xfrm>
          <a:prstGeom prst="rect">
            <a:avLst/>
          </a:prstGeom>
        </p:spPr>
      </p:pic>
      <p:sp>
        <p:nvSpPr>
          <p:cNvPr id="15" name="Rectangle 14">
            <a:extLst>
              <a:ext uri="{FF2B5EF4-FFF2-40B4-BE49-F238E27FC236}">
                <a16:creationId xmlns:a16="http://schemas.microsoft.com/office/drawing/2014/main" id="{1BC77F62-9361-4667-8F59-30B7DAD9093C}"/>
              </a:ext>
            </a:extLst>
          </p:cNvPr>
          <p:cNvSpPr/>
          <p:nvPr/>
        </p:nvSpPr>
        <p:spPr>
          <a:xfrm>
            <a:off x="457200" y="3555409"/>
            <a:ext cx="1244251" cy="215444"/>
          </a:xfrm>
          <a:prstGeom prst="rect">
            <a:avLst/>
          </a:prstGeom>
        </p:spPr>
        <p:txBody>
          <a:bodyPr wrap="none">
            <a:spAutoFit/>
          </a:bodyPr>
          <a:lstStyle/>
          <a:p>
            <a:r>
              <a:rPr lang="en-GB" sz="800" dirty="0"/>
              <a:t>https://www.tiles.org.uk</a:t>
            </a:r>
          </a:p>
        </p:txBody>
      </p:sp>
      <p:sp>
        <p:nvSpPr>
          <p:cNvPr id="16" name="TextBox 15">
            <a:extLst>
              <a:ext uri="{FF2B5EF4-FFF2-40B4-BE49-F238E27FC236}">
                <a16:creationId xmlns:a16="http://schemas.microsoft.com/office/drawing/2014/main" id="{7DBABA22-49E0-4BBB-81E5-41BF996129BB}"/>
              </a:ext>
            </a:extLst>
          </p:cNvPr>
          <p:cNvSpPr txBox="1"/>
          <p:nvPr/>
        </p:nvSpPr>
        <p:spPr>
          <a:xfrm>
            <a:off x="5364088" y="3309187"/>
            <a:ext cx="2790661" cy="707886"/>
          </a:xfrm>
          <a:prstGeom prst="rect">
            <a:avLst/>
          </a:prstGeom>
          <a:noFill/>
        </p:spPr>
        <p:txBody>
          <a:bodyPr wrap="square" rtlCol="0">
            <a:spAutoFit/>
          </a:bodyPr>
          <a:lstStyle/>
          <a:p>
            <a:r>
              <a:rPr lang="en-GB" dirty="0"/>
              <a:t>Note: 12.5mm Plasterboard (rigidity)</a:t>
            </a:r>
          </a:p>
        </p:txBody>
      </p:sp>
      <p:graphicFrame>
        <p:nvGraphicFramePr>
          <p:cNvPr id="4" name="Table 4">
            <a:extLst>
              <a:ext uri="{FF2B5EF4-FFF2-40B4-BE49-F238E27FC236}">
                <a16:creationId xmlns:a16="http://schemas.microsoft.com/office/drawing/2014/main" id="{0DBBBE2D-4E1F-4041-8F34-2D0DC2131482}"/>
              </a:ext>
            </a:extLst>
          </p:cNvPr>
          <p:cNvGraphicFramePr>
            <a:graphicFrameLocks noGrp="1"/>
          </p:cNvGraphicFramePr>
          <p:nvPr>
            <p:extLst>
              <p:ext uri="{D42A27DB-BD31-4B8C-83A1-F6EECF244321}">
                <p14:modId xmlns:p14="http://schemas.microsoft.com/office/powerpoint/2010/main" val="3209509825"/>
              </p:ext>
            </p:extLst>
          </p:nvPr>
        </p:nvGraphicFramePr>
        <p:xfrm>
          <a:off x="2195736" y="2841907"/>
          <a:ext cx="3096344" cy="1970740"/>
        </p:xfrm>
        <a:graphic>
          <a:graphicData uri="http://schemas.openxmlformats.org/drawingml/2006/table">
            <a:tbl>
              <a:tblPr firstRow="1" bandRow="1">
                <a:tableStyleId>{5C22544A-7EE6-4342-B048-85BDC9FD1C3A}</a:tableStyleId>
              </a:tblPr>
              <a:tblGrid>
                <a:gridCol w="1548172">
                  <a:extLst>
                    <a:ext uri="{9D8B030D-6E8A-4147-A177-3AD203B41FA5}">
                      <a16:colId xmlns:a16="http://schemas.microsoft.com/office/drawing/2014/main" val="743029416"/>
                    </a:ext>
                  </a:extLst>
                </a:gridCol>
                <a:gridCol w="1548172">
                  <a:extLst>
                    <a:ext uri="{9D8B030D-6E8A-4147-A177-3AD203B41FA5}">
                      <a16:colId xmlns:a16="http://schemas.microsoft.com/office/drawing/2014/main" val="3333055507"/>
                    </a:ext>
                  </a:extLst>
                </a:gridCol>
              </a:tblGrid>
              <a:tr h="531735">
                <a:tc>
                  <a:txBody>
                    <a:bodyPr/>
                    <a:lstStyle/>
                    <a:p>
                      <a:r>
                        <a:rPr lang="en-GB" sz="1100" dirty="0">
                          <a:solidFill>
                            <a:schemeClr val="tx1"/>
                          </a:solidFill>
                        </a:rPr>
                        <a:t>Wall substrate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100" dirty="0">
                          <a:solidFill>
                            <a:schemeClr val="tx1"/>
                          </a:solidFill>
                        </a:rPr>
                        <a:t>Maximum weight of tiling per m</a:t>
                      </a:r>
                      <a:r>
                        <a:rPr lang="en-GB" sz="1100" baseline="30000"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13939427"/>
                  </a:ext>
                </a:extLst>
              </a:tr>
              <a:tr h="280765">
                <a:tc>
                  <a:txBody>
                    <a:bodyPr/>
                    <a:lstStyle/>
                    <a:p>
                      <a:r>
                        <a:rPr lang="en-GB" sz="1000" dirty="0"/>
                        <a:t>Gypsum plaster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a:t>20kg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75137248"/>
                  </a:ext>
                </a:extLst>
              </a:tr>
              <a:tr h="531735">
                <a:tc>
                  <a:txBody>
                    <a:bodyPr/>
                    <a:lstStyle/>
                    <a:p>
                      <a:r>
                        <a:rPr lang="en-GB" sz="1000" dirty="0"/>
                        <a:t>Gypsum plasterboard</a:t>
                      </a:r>
                    </a:p>
                    <a:p>
                      <a:r>
                        <a:rPr lang="en-GB" sz="1000" dirty="0"/>
                        <a:t>Skimmed</a:t>
                      </a:r>
                    </a:p>
                    <a:p>
                      <a:r>
                        <a:rPr lang="en-GB" sz="1000" dirty="0"/>
                        <a:t>(12.5mm thickness)</a:t>
                      </a:r>
                    </a:p>
                    <a:p>
                      <a:endParaRPr lang="en-GB" sz="1000" dirty="0"/>
                    </a:p>
                    <a:p>
                      <a:r>
                        <a:rPr lang="en-GB" sz="1000" dirty="0"/>
                        <a:t>Unskimmed</a:t>
                      </a:r>
                    </a:p>
                    <a:p>
                      <a:r>
                        <a:rPr lang="en-GB" sz="1000" dirty="0"/>
                        <a:t>(12.5mm thickness)</a:t>
                      </a:r>
                    </a:p>
                    <a:p>
                      <a:endParaRPr lang="en-GB"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000" dirty="0"/>
                        <a:t>20kg</a:t>
                      </a:r>
                    </a:p>
                    <a:p>
                      <a:endParaRPr lang="en-GB" sz="1000" dirty="0"/>
                    </a:p>
                    <a:p>
                      <a:endParaRPr lang="en-GB" sz="1000" dirty="0"/>
                    </a:p>
                    <a:p>
                      <a:endParaRPr lang="en-GB" sz="1000" dirty="0"/>
                    </a:p>
                    <a:p>
                      <a:r>
                        <a:rPr lang="en-GB" sz="1000" dirty="0"/>
                        <a:t>32kg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2839335"/>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Gypsum-based backgrounds</a:t>
            </a:r>
            <a:endParaRPr lang="en-US" b="0" dirty="0"/>
          </a:p>
        </p:txBody>
      </p:sp>
      <p:sp>
        <p:nvSpPr>
          <p:cNvPr id="3" name="Content Placeholder 2"/>
          <p:cNvSpPr>
            <a:spLocks noGrp="1"/>
          </p:cNvSpPr>
          <p:nvPr>
            <p:ph sz="quarter" idx="10"/>
          </p:nvPr>
        </p:nvSpPr>
        <p:spPr>
          <a:xfrm>
            <a:off x="532685" y="1836998"/>
            <a:ext cx="8229600" cy="1996058"/>
          </a:xfrm>
        </p:spPr>
        <p:txBody>
          <a:bodyPr/>
          <a:lstStyle/>
          <a:p>
            <a:pPr lvl="2">
              <a:defRPr/>
            </a:pPr>
            <a:endParaRPr lang="en-GB" sz="2000" dirty="0"/>
          </a:p>
          <a:p>
            <a:pPr lvl="2">
              <a:defRPr/>
            </a:pPr>
            <a:endParaRPr lang="en-GB" sz="2000" dirty="0"/>
          </a:p>
          <a:p>
            <a:pPr lvl="2">
              <a:defRPr/>
            </a:pPr>
            <a:r>
              <a:rPr lang="en-GB" sz="2000" dirty="0"/>
              <a:t> </a:t>
            </a:r>
          </a:p>
          <a:p>
            <a:pPr lvl="2">
              <a:defRPr/>
            </a:pPr>
            <a:r>
              <a:rPr lang="en-GB" sz="2000" dirty="0"/>
              <a:t>Plasterboard can be tiled directly on to, which may need one undiluted coat of primer, but a plaster skim coat will need to be primed twice with an undiluted acrylic based primer</a:t>
            </a:r>
            <a:r>
              <a:rPr lang="en-GB" sz="800" dirty="0"/>
              <a:t>.  Source: BAL site guidance information.</a:t>
            </a:r>
            <a:endParaRPr lang="en-US" sz="800" dirty="0"/>
          </a:p>
        </p:txBody>
      </p:sp>
      <p:sp>
        <p:nvSpPr>
          <p:cNvPr id="4" name="Rectangle 3">
            <a:extLst>
              <a:ext uri="{FF2B5EF4-FFF2-40B4-BE49-F238E27FC236}">
                <a16:creationId xmlns:a16="http://schemas.microsoft.com/office/drawing/2014/main" id="{17E8B79D-55B8-4416-BDBA-23BD0B82341F}"/>
              </a:ext>
            </a:extLst>
          </p:cNvPr>
          <p:cNvSpPr/>
          <p:nvPr/>
        </p:nvSpPr>
        <p:spPr>
          <a:xfrm>
            <a:off x="395536" y="1536174"/>
            <a:ext cx="8291264" cy="1631216"/>
          </a:xfrm>
          <a:prstGeom prst="rect">
            <a:avLst/>
          </a:prstGeom>
        </p:spPr>
        <p:txBody>
          <a:bodyPr wrap="square">
            <a:spAutoFit/>
          </a:bodyPr>
          <a:lstStyle/>
          <a:p>
            <a:r>
              <a:rPr lang="en-GB" dirty="0"/>
              <a:t>Before tiling, certain wall and floor (Anhydrite screed) backgrounds/substrates may require priming to reduce the porosity and suction. Priming will improve the bond between the substrate and the tile being fixed by an adhesive.</a:t>
            </a:r>
          </a:p>
          <a:p>
            <a:endParaRPr lang="en-GB" dirty="0"/>
          </a:p>
        </p:txBody>
      </p:sp>
      <p:sp>
        <p:nvSpPr>
          <p:cNvPr id="7" name="Rectangle 6">
            <a:extLst>
              <a:ext uri="{FF2B5EF4-FFF2-40B4-BE49-F238E27FC236}">
                <a16:creationId xmlns:a16="http://schemas.microsoft.com/office/drawing/2014/main" id="{EB3AD4AD-C5B2-4C4A-BF0B-A55B636848EC}"/>
              </a:ext>
            </a:extLst>
          </p:cNvPr>
          <p:cNvSpPr/>
          <p:nvPr/>
        </p:nvSpPr>
        <p:spPr>
          <a:xfrm>
            <a:off x="549214" y="4317681"/>
            <a:ext cx="4572000" cy="1600438"/>
          </a:xfrm>
          <a:prstGeom prst="rect">
            <a:avLst/>
          </a:prstGeom>
        </p:spPr>
        <p:txBody>
          <a:bodyPr>
            <a:spAutoFit/>
          </a:bodyPr>
          <a:lstStyle/>
          <a:p>
            <a:pPr algn="ctr"/>
            <a:r>
              <a:rPr lang="en-GB" sz="1400" dirty="0">
                <a:latin typeface="+mn-lt"/>
              </a:rPr>
              <a:t>Some cement-based adhesives have been specially formulated	for use on suitably primed gypsum	plaster. As with all plaster backgrounds, success is very dependent	on the plaster being sufficiently strong and dry throughout.</a:t>
            </a:r>
          </a:p>
          <a:p>
            <a:pPr algn="ctr"/>
            <a:endParaRPr lang="en-GB" sz="1400" dirty="0">
              <a:latin typeface="+mn-lt"/>
            </a:endParaRPr>
          </a:p>
          <a:p>
            <a:pPr algn="ctr"/>
            <a:r>
              <a:rPr lang="en-GB" sz="1400" dirty="0">
                <a:latin typeface="+mn-lt"/>
              </a:rPr>
              <a:t>BS 5385‑1:2018</a:t>
            </a:r>
          </a:p>
        </p:txBody>
      </p:sp>
      <p:pic>
        <p:nvPicPr>
          <p:cNvPr id="9" name="Picture 8">
            <a:extLst>
              <a:ext uri="{FF2B5EF4-FFF2-40B4-BE49-F238E27FC236}">
                <a16:creationId xmlns:a16="http://schemas.microsoft.com/office/drawing/2014/main" id="{63192A97-C53C-4EE0-A7D5-33191BAA8A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6136" y="4133880"/>
            <a:ext cx="2520280" cy="1683547"/>
          </a:xfrm>
          <a:prstGeom prst="rect">
            <a:avLst/>
          </a:prstGeom>
        </p:spPr>
      </p:pic>
    </p:spTree>
    <p:extLst>
      <p:ext uri="{BB962C8B-B14F-4D97-AF65-F5344CB8AC3E}">
        <p14:creationId xmlns:p14="http://schemas.microsoft.com/office/powerpoint/2010/main" val="665219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Gypsum-based backgrounds</a:t>
            </a:r>
            <a:endParaRPr lang="en-US" b="0" dirty="0"/>
          </a:p>
        </p:txBody>
      </p:sp>
      <p:sp>
        <p:nvSpPr>
          <p:cNvPr id="3" name="Content Placeholder 2"/>
          <p:cNvSpPr>
            <a:spLocks noGrp="1"/>
          </p:cNvSpPr>
          <p:nvPr>
            <p:ph sz="quarter" idx="10"/>
          </p:nvPr>
        </p:nvSpPr>
        <p:spPr>
          <a:xfrm>
            <a:off x="457200" y="1576958"/>
            <a:ext cx="8229600" cy="3724250"/>
          </a:xfrm>
        </p:spPr>
        <p:txBody>
          <a:bodyPr/>
          <a:lstStyle/>
          <a:p>
            <a:pPr lvl="2">
              <a:defRPr/>
            </a:pPr>
            <a:r>
              <a:rPr lang="en-GB" sz="2000" dirty="0"/>
              <a:t>Gypsum-based (</a:t>
            </a:r>
            <a:r>
              <a:rPr lang="en-GB" sz="2000" b="1" i="1" dirty="0"/>
              <a:t>calcium sulphate, </a:t>
            </a:r>
            <a:r>
              <a:rPr lang="en-GB" sz="2000" dirty="0"/>
              <a:t>see note below</a:t>
            </a:r>
            <a:r>
              <a:rPr lang="en-GB" sz="2000" i="1" dirty="0"/>
              <a:t>) </a:t>
            </a:r>
            <a:r>
              <a:rPr lang="en-GB" sz="2000" dirty="0"/>
              <a:t>backgrounds on f</a:t>
            </a:r>
            <a:r>
              <a:rPr lang="en-GB" sz="2000" b="1" dirty="0"/>
              <a:t>loors </a:t>
            </a:r>
            <a:r>
              <a:rPr lang="en-GB" sz="2000" dirty="0"/>
              <a:t>are known as Anhydrite screeds which are a form of flow/liquid screed types. </a:t>
            </a:r>
          </a:p>
          <a:p>
            <a:pPr lvl="2" algn="ctr">
              <a:defRPr/>
            </a:pPr>
            <a:r>
              <a:rPr lang="en-GB" sz="1400" i="1" dirty="0"/>
              <a:t>From the chemical point of view anhydrite is anhydrous calcium sulphate (CaSO4) – a binder which is very </a:t>
            </a:r>
            <a:r>
              <a:rPr lang="en-GB" sz="1400" b="1" i="1" dirty="0"/>
              <a:t>similar to gypsum </a:t>
            </a:r>
            <a:r>
              <a:rPr lang="en-GB" sz="1400" i="1" dirty="0"/>
              <a:t>(formed by dihydrate calcium sulphate – 2H2OCaSO4). </a:t>
            </a:r>
            <a:r>
              <a:rPr lang="en-GB" sz="800" i="1" dirty="0"/>
              <a:t>https://www.atlas.com.pl</a:t>
            </a:r>
            <a:endParaRPr lang="en-US" sz="800" i="1" dirty="0"/>
          </a:p>
        </p:txBody>
      </p:sp>
      <p:sp>
        <p:nvSpPr>
          <p:cNvPr id="6" name="TextBox 5">
            <a:extLst>
              <a:ext uri="{FF2B5EF4-FFF2-40B4-BE49-F238E27FC236}">
                <a16:creationId xmlns:a16="http://schemas.microsoft.com/office/drawing/2014/main" id="{FE580DB7-42E7-4C36-82AA-011FEDE281B4}"/>
              </a:ext>
            </a:extLst>
          </p:cNvPr>
          <p:cNvSpPr txBox="1"/>
          <p:nvPr/>
        </p:nvSpPr>
        <p:spPr>
          <a:xfrm>
            <a:off x="457200" y="3429000"/>
            <a:ext cx="4978896" cy="1938992"/>
          </a:xfrm>
          <a:prstGeom prst="rect">
            <a:avLst/>
          </a:prstGeom>
          <a:noFill/>
        </p:spPr>
        <p:txBody>
          <a:bodyPr wrap="square" rtlCol="0">
            <a:spAutoFit/>
          </a:bodyPr>
          <a:lstStyle/>
          <a:p>
            <a:r>
              <a:rPr lang="en-GB" dirty="0"/>
              <a:t>While similar to a gypsum-based background, special care is needed to prepare this type of background prior to floor tile installation.</a:t>
            </a:r>
          </a:p>
          <a:p>
            <a:pPr algn="ctr"/>
            <a:endParaRPr lang="en-GB" dirty="0"/>
          </a:p>
          <a:p>
            <a:pPr algn="ctr"/>
            <a:endParaRPr lang="en-GB" dirty="0"/>
          </a:p>
        </p:txBody>
      </p:sp>
      <p:pic>
        <p:nvPicPr>
          <p:cNvPr id="9" name="Picture 8">
            <a:extLst>
              <a:ext uri="{FF2B5EF4-FFF2-40B4-BE49-F238E27FC236}">
                <a16:creationId xmlns:a16="http://schemas.microsoft.com/office/drawing/2014/main" id="{03140489-C591-4886-8AE1-0B24E4E8041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32698" y="3242734"/>
            <a:ext cx="2857500" cy="2311524"/>
          </a:xfrm>
          <a:prstGeom prst="rect">
            <a:avLst/>
          </a:prstGeom>
        </p:spPr>
      </p:pic>
      <p:sp>
        <p:nvSpPr>
          <p:cNvPr id="10" name="Rectangle 9">
            <a:extLst>
              <a:ext uri="{FF2B5EF4-FFF2-40B4-BE49-F238E27FC236}">
                <a16:creationId xmlns:a16="http://schemas.microsoft.com/office/drawing/2014/main" id="{5BCB9682-0662-4F99-8801-23DE811FE237}"/>
              </a:ext>
            </a:extLst>
          </p:cNvPr>
          <p:cNvSpPr/>
          <p:nvPr/>
        </p:nvSpPr>
        <p:spPr>
          <a:xfrm>
            <a:off x="7061448" y="5634556"/>
            <a:ext cx="1503938" cy="215444"/>
          </a:xfrm>
          <a:prstGeom prst="rect">
            <a:avLst/>
          </a:prstGeom>
        </p:spPr>
        <p:txBody>
          <a:bodyPr wrap="none">
            <a:spAutoFit/>
          </a:bodyPr>
          <a:lstStyle/>
          <a:p>
            <a:r>
              <a:rPr lang="en-GB" sz="800" dirty="0"/>
              <a:t>https://liquidscreedflow.co.uk</a:t>
            </a:r>
          </a:p>
        </p:txBody>
      </p:sp>
    </p:spTree>
    <p:extLst>
      <p:ext uri="{BB962C8B-B14F-4D97-AF65-F5344CB8AC3E}">
        <p14:creationId xmlns:p14="http://schemas.microsoft.com/office/powerpoint/2010/main" val="15556695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Gypsum-based backgrounds</a:t>
            </a:r>
            <a:endParaRPr lang="en-US" b="0" dirty="0"/>
          </a:p>
        </p:txBody>
      </p:sp>
      <p:sp>
        <p:nvSpPr>
          <p:cNvPr id="10" name="Rectangle 9">
            <a:extLst>
              <a:ext uri="{FF2B5EF4-FFF2-40B4-BE49-F238E27FC236}">
                <a16:creationId xmlns:a16="http://schemas.microsoft.com/office/drawing/2014/main" id="{992955B1-DB7E-49F1-BE90-13026896352C}"/>
              </a:ext>
            </a:extLst>
          </p:cNvPr>
          <p:cNvSpPr/>
          <p:nvPr/>
        </p:nvSpPr>
        <p:spPr>
          <a:xfrm>
            <a:off x="351916" y="1772816"/>
            <a:ext cx="5732252" cy="1015663"/>
          </a:xfrm>
          <a:prstGeom prst="rect">
            <a:avLst/>
          </a:prstGeom>
        </p:spPr>
        <p:txBody>
          <a:bodyPr wrap="square">
            <a:spAutoFit/>
          </a:bodyPr>
          <a:lstStyle/>
          <a:p>
            <a:r>
              <a:rPr lang="en-GB" dirty="0"/>
              <a:t>See information at </a:t>
            </a:r>
          </a:p>
          <a:p>
            <a:r>
              <a:rPr lang="en-GB" sz="2000" u="sng" dirty="0">
                <a:effectLst/>
                <a:latin typeface="+mj-lt"/>
                <a:ea typeface="Calibri" panose="020F0502020204030204" pitchFamily="34" charset="0"/>
                <a:hlinkClick r:id="rId3"/>
              </a:rPr>
              <a:t>https://www.tiles.org.uk/tiling-guide/</a:t>
            </a:r>
            <a:r>
              <a:rPr lang="en-GB" sz="2000" u="sng" dirty="0">
                <a:effectLst/>
                <a:latin typeface="+mj-lt"/>
                <a:ea typeface="Calibri" panose="020F0502020204030204" pitchFamily="34" charset="0"/>
              </a:rPr>
              <a:t> </a:t>
            </a:r>
            <a:endParaRPr lang="en-GB" sz="2000" dirty="0">
              <a:latin typeface="+mj-lt"/>
            </a:endParaRPr>
          </a:p>
          <a:p>
            <a:r>
              <a:rPr lang="en-GB" dirty="0"/>
              <a:t>for tiling on anhydrite screeds</a:t>
            </a:r>
          </a:p>
        </p:txBody>
      </p:sp>
    </p:spTree>
    <p:extLst>
      <p:ext uri="{BB962C8B-B14F-4D97-AF65-F5344CB8AC3E}">
        <p14:creationId xmlns:p14="http://schemas.microsoft.com/office/powerpoint/2010/main" val="4230301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Cement-based backgrounds</a:t>
            </a:r>
            <a:endParaRPr lang="en-US" b="0" dirty="0"/>
          </a:p>
        </p:txBody>
      </p:sp>
      <p:sp>
        <p:nvSpPr>
          <p:cNvPr id="3" name="Content Placeholder 2"/>
          <p:cNvSpPr>
            <a:spLocks noGrp="1"/>
          </p:cNvSpPr>
          <p:nvPr>
            <p:ph sz="quarter" idx="10"/>
          </p:nvPr>
        </p:nvSpPr>
        <p:spPr>
          <a:xfrm>
            <a:off x="451883" y="1550010"/>
            <a:ext cx="8229600" cy="4299990"/>
          </a:xfrm>
        </p:spPr>
        <p:txBody>
          <a:bodyPr/>
          <a:lstStyle/>
          <a:p>
            <a:pPr lvl="2">
              <a:defRPr/>
            </a:pPr>
            <a:r>
              <a:rPr lang="en-GB" sz="2000" dirty="0"/>
              <a:t>Cement-based backgrounds (</a:t>
            </a:r>
            <a:r>
              <a:rPr lang="en-GB" sz="2000" b="1" dirty="0"/>
              <a:t>cement-based backer boards</a:t>
            </a:r>
            <a:r>
              <a:rPr lang="en-GB" sz="2000" dirty="0"/>
              <a:t>), concrete, screed and render are composed of materials such as:</a:t>
            </a:r>
          </a:p>
          <a:p>
            <a:pPr marL="342900" lvl="2" indent="-342900">
              <a:buClr>
                <a:srgbClr val="0077E3"/>
              </a:buClr>
              <a:buFont typeface="Arial" panose="020B0604020202020204" pitchFamily="34" charset="0"/>
              <a:buChar char="•"/>
              <a:defRPr/>
            </a:pPr>
            <a:r>
              <a:rPr lang="en-GB" sz="2000" dirty="0"/>
              <a:t>cement</a:t>
            </a:r>
          </a:p>
          <a:p>
            <a:pPr marL="342900" lvl="2" indent="-342900">
              <a:buClr>
                <a:srgbClr val="0077E3"/>
              </a:buClr>
              <a:buFont typeface="Arial" panose="020B0604020202020204" pitchFamily="34" charset="0"/>
              <a:buChar char="•"/>
              <a:defRPr/>
            </a:pPr>
            <a:r>
              <a:rPr lang="en-GB" sz="2000" dirty="0"/>
              <a:t>sand (fine aggregate)</a:t>
            </a:r>
          </a:p>
          <a:p>
            <a:pPr marL="342900" lvl="2" indent="-342900">
              <a:buClr>
                <a:srgbClr val="0077E3"/>
              </a:buClr>
              <a:buFont typeface="Arial" panose="020B0604020202020204" pitchFamily="34" charset="0"/>
              <a:buChar char="•"/>
              <a:defRPr/>
            </a:pPr>
            <a:r>
              <a:rPr lang="en-GB" sz="2000" dirty="0"/>
              <a:t>chippings (coarse aggregate)</a:t>
            </a:r>
          </a:p>
          <a:p>
            <a:pPr lvl="2" algn="ctr">
              <a:defRPr/>
            </a:pPr>
            <a:endParaRPr lang="en-GB" sz="2000" dirty="0"/>
          </a:p>
          <a:p>
            <a:pPr lvl="2">
              <a:defRPr/>
            </a:pPr>
            <a:r>
              <a:rPr lang="en-GB" sz="2000" dirty="0"/>
              <a:t>These materials are mixed in various ratios according to the purpose they are designed for:</a:t>
            </a:r>
          </a:p>
          <a:p>
            <a:pPr marL="342900" lvl="2" indent="-342900">
              <a:buClr>
                <a:srgbClr val="0077E3"/>
              </a:buClr>
              <a:buFont typeface="Arial" panose="020B0604020202020204" pitchFamily="34" charset="0"/>
              <a:buChar char="•"/>
              <a:defRPr/>
            </a:pPr>
            <a:r>
              <a:rPr lang="en-GB" sz="2000" dirty="0"/>
              <a:t>concrete ratio 1:3:6</a:t>
            </a:r>
          </a:p>
          <a:p>
            <a:pPr marL="342900" lvl="2" indent="-342900">
              <a:buClr>
                <a:srgbClr val="0077E3"/>
              </a:buClr>
              <a:buFont typeface="Arial" panose="020B0604020202020204" pitchFamily="34" charset="0"/>
              <a:buChar char="•"/>
              <a:defRPr/>
            </a:pPr>
            <a:r>
              <a:rPr lang="en-GB" sz="2000" dirty="0"/>
              <a:t>screed ration 1:4</a:t>
            </a:r>
          </a:p>
          <a:p>
            <a:pPr marL="342900" lvl="2" indent="-342900">
              <a:buClr>
                <a:srgbClr val="0077E3"/>
              </a:buClr>
              <a:buFont typeface="Arial" panose="020B0604020202020204" pitchFamily="34" charset="0"/>
              <a:buChar char="•"/>
              <a:defRPr/>
            </a:pPr>
            <a:r>
              <a:rPr lang="en-GB" sz="2000" dirty="0"/>
              <a:t>render ratio 1:4</a:t>
            </a:r>
            <a:endParaRPr lang="en-US" sz="2000" dirty="0"/>
          </a:p>
        </p:txBody>
      </p:sp>
    </p:spTree>
    <p:extLst>
      <p:ext uri="{BB962C8B-B14F-4D97-AF65-F5344CB8AC3E}">
        <p14:creationId xmlns:p14="http://schemas.microsoft.com/office/powerpoint/2010/main" val="1146598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3" name="Rectangle 15"/>
          <p:cNvSpPr>
            <a:spLocks noGrp="1" noChangeArrowheads="1"/>
          </p:cNvSpPr>
          <p:nvPr>
            <p:ph type="title"/>
          </p:nvPr>
        </p:nvSpPr>
        <p:spPr>
          <a:xfrm>
            <a:off x="457200" y="1371600"/>
            <a:ext cx="8153400" cy="4114800"/>
          </a:xfrm>
        </p:spPr>
        <p:txBody>
          <a:bodyPr anchor="t"/>
          <a:lstStyle/>
          <a:p>
            <a:pPr lvl="0" eaLnBrk="1" hangingPunct="1">
              <a:spcAft>
                <a:spcPts val="0"/>
              </a:spcAft>
            </a:pPr>
            <a:r>
              <a:rPr lang="en-GB" sz="2000" kern="1200" dirty="0">
                <a:solidFill>
                  <a:srgbClr val="0070C0"/>
                </a:solidFill>
                <a:latin typeface="+mn-lt"/>
                <a:ea typeface="Times New Roman" panose="02020603050405020304" pitchFamily="18" charset="0"/>
              </a:rPr>
              <a:t>Aim: </a:t>
            </a:r>
            <a:r>
              <a:rPr lang="en-GB" sz="2000" b="0" kern="1200" dirty="0">
                <a:solidFill>
                  <a:schemeClr val="tx1"/>
                </a:solidFill>
                <a:latin typeface="+mn-lt"/>
                <a:ea typeface="Times New Roman" panose="02020603050405020304" pitchFamily="18" charset="0"/>
              </a:rPr>
              <a:t>To give learners an understanding of preparing backgrounds used for wall and floor tiling.</a:t>
            </a:r>
            <a:br>
              <a:rPr lang="en-GB" sz="2000" b="0" kern="1200" dirty="0">
                <a:solidFill>
                  <a:srgbClr val="000000"/>
                </a:solidFill>
                <a:latin typeface="+mn-lt"/>
                <a:ea typeface="ＭＳ Ｐゴシック" pitchFamily="-105" charset="-128"/>
              </a:rPr>
            </a:b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latin typeface="+mn-lt"/>
                <a:ea typeface="Times New Roman" panose="02020603050405020304" pitchFamily="18" charset="0"/>
              </a:rPr>
              <a:t>Outcomes:</a:t>
            </a:r>
            <a:r>
              <a:rPr lang="en-GB" sz="2000" b="0" kern="1200" dirty="0">
                <a:solidFill>
                  <a:srgbClr val="0070C0"/>
                </a:solidFill>
                <a:latin typeface="+mn-lt"/>
                <a:ea typeface="Times New Roman" panose="02020603050405020304" pitchFamily="18" charset="0"/>
              </a:rPr>
              <a:t>  </a:t>
            </a:r>
            <a:r>
              <a:rPr lang="en-GB" sz="2000" b="0" kern="1200" dirty="0">
                <a:solidFill>
                  <a:srgbClr val="000000"/>
                </a:solidFill>
                <a:latin typeface="+mn-lt"/>
                <a:ea typeface="Times New Roman" panose="02020603050405020304" pitchFamily="18" charset="0"/>
              </a:rPr>
              <a:t>At the end of this session, the learner will be able to:</a:t>
            </a:r>
            <a:br>
              <a:rPr lang="en-GB" sz="2000" b="0" kern="1200" dirty="0">
                <a:solidFill>
                  <a:srgbClr val="000000"/>
                </a:solidFill>
                <a:latin typeface="+mn-lt"/>
                <a:ea typeface="Times New Roman" panose="02020603050405020304" pitchFamily="18" charset="0"/>
              </a:rPr>
            </a:br>
            <a:br>
              <a:rPr lang="en-GB" sz="2000" b="0" kern="1200" dirty="0">
                <a:solidFill>
                  <a:srgbClr val="000000"/>
                </a:solidFill>
                <a:latin typeface="+mn-lt"/>
                <a:ea typeface="Times New Roman" panose="02020603050405020304" pitchFamily="18" charset="0"/>
              </a:rPr>
            </a:br>
            <a:r>
              <a:rPr lang="en-GB" sz="2000" kern="1200" dirty="0">
                <a:solidFill>
                  <a:srgbClr val="0070C0"/>
                </a:solidFill>
                <a:ea typeface="Times New Roman" panose="02020603050405020304" pitchFamily="18" charset="0"/>
              </a:rPr>
              <a:t>Outcome 1: </a:t>
            </a:r>
            <a:r>
              <a:rPr lang="en-GB" sz="2000" b="0" kern="1200" dirty="0">
                <a:solidFill>
                  <a:srgbClr val="000000"/>
                </a:solidFill>
                <a:ea typeface="Times New Roman" panose="02020603050405020304" pitchFamily="18" charset="0"/>
              </a:rPr>
              <a:t>Identify a range of methods for preparing different backgrounds.</a:t>
            </a:r>
            <a:br>
              <a:rPr lang="en-GB" sz="2000" b="0" kern="1200" dirty="0">
                <a:solidFill>
                  <a:srgbClr val="000000"/>
                </a:solidFill>
                <a:ea typeface="Times New Roman" panose="02020603050405020304" pitchFamily="18" charset="0"/>
              </a:rPr>
            </a:br>
            <a:r>
              <a:rPr lang="en-GB" sz="2000" kern="1200" dirty="0">
                <a:solidFill>
                  <a:srgbClr val="0070C0"/>
                </a:solidFill>
                <a:ea typeface="Times New Roman" panose="02020603050405020304" pitchFamily="18" charset="0"/>
              </a:rPr>
              <a:t>Outcome 2: </a:t>
            </a:r>
            <a:r>
              <a:rPr lang="en-GB" sz="2000" b="0" kern="1200" dirty="0">
                <a:solidFill>
                  <a:srgbClr val="000000"/>
                </a:solidFill>
                <a:ea typeface="Times New Roman" panose="02020603050405020304" pitchFamily="18" charset="0"/>
              </a:rPr>
              <a:t>Have an awareness of the importance of compatibility between backgrounds and applied materials.</a:t>
            </a:r>
            <a:br>
              <a:rPr lang="en-GB" sz="2000" b="0" kern="1200" dirty="0">
                <a:solidFill>
                  <a:srgbClr val="000000"/>
                </a:solidFill>
                <a:ea typeface="Times New Roman" panose="02020603050405020304" pitchFamily="18" charset="0"/>
              </a:rPr>
            </a:br>
            <a:r>
              <a:rPr lang="en-GB" sz="2000" kern="1200" dirty="0">
                <a:solidFill>
                  <a:srgbClr val="0070C0"/>
                </a:solidFill>
                <a:ea typeface="Times New Roman" panose="02020603050405020304" pitchFamily="18" charset="0"/>
              </a:rPr>
              <a:t>Outcome 3: </a:t>
            </a:r>
            <a:r>
              <a:rPr lang="en-GB" sz="2000" b="0" kern="1200" dirty="0">
                <a:solidFill>
                  <a:srgbClr val="000000"/>
                </a:solidFill>
                <a:ea typeface="Times New Roman" panose="02020603050405020304" pitchFamily="18" charset="0"/>
              </a:rPr>
              <a:t>Identify surface characteristics, such as dryness, flatness, rigidity, true and square, plumb, level and soundness.</a:t>
            </a:r>
            <a:br>
              <a:rPr lang="en-GB" sz="2000" kern="1200" dirty="0">
                <a:solidFill>
                  <a:srgbClr val="0070C0"/>
                </a:solidFill>
                <a:latin typeface="+mn-lt"/>
                <a:ea typeface="Times New Roman" panose="02020603050405020304" pitchFamily="18" charset="0"/>
              </a:rPr>
            </a:b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779985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Cement-based backgrounds</a:t>
            </a:r>
            <a:endParaRPr lang="en-US" b="0" dirty="0"/>
          </a:p>
        </p:txBody>
      </p:sp>
      <p:sp>
        <p:nvSpPr>
          <p:cNvPr id="3" name="Content Placeholder 2"/>
          <p:cNvSpPr>
            <a:spLocks noGrp="1"/>
          </p:cNvSpPr>
          <p:nvPr>
            <p:ph sz="quarter" idx="10"/>
          </p:nvPr>
        </p:nvSpPr>
        <p:spPr>
          <a:xfrm>
            <a:off x="451883" y="1550010"/>
            <a:ext cx="8229600" cy="1230917"/>
          </a:xfrm>
        </p:spPr>
        <p:txBody>
          <a:bodyPr/>
          <a:lstStyle/>
          <a:p>
            <a:pPr lvl="2">
              <a:defRPr/>
            </a:pPr>
            <a:r>
              <a:rPr lang="en-US" sz="2000" dirty="0"/>
              <a:t>Cement-based backgrounds provide a strong and durable surface that can be fixed over wood floors and on to walls. They can be rot, swelling,  warping and moisture resistant, and provide excellent protection in wet areas. They can be fixed to the background substrate using the appropriate fixings and/or thin bedding them to floors.</a:t>
            </a:r>
          </a:p>
          <a:p>
            <a:pPr lvl="2">
              <a:defRPr/>
            </a:pPr>
            <a:endParaRPr lang="en-US" sz="2000" dirty="0"/>
          </a:p>
          <a:p>
            <a:pPr lvl="2">
              <a:defRPr/>
            </a:pPr>
            <a:r>
              <a:rPr lang="en-US" sz="2000" dirty="0"/>
              <a:t>Cement-based backgrounds that wall and floor tilers work with include:</a:t>
            </a:r>
          </a:p>
          <a:p>
            <a:pPr lvl="2">
              <a:defRPr/>
            </a:pPr>
            <a:endParaRPr lang="en-US" sz="2000" dirty="0"/>
          </a:p>
          <a:p>
            <a:pPr marL="342900" lvl="2" indent="-342900">
              <a:buClr>
                <a:srgbClr val="0077E3"/>
              </a:buClr>
              <a:buFont typeface="Arial" panose="020B0604020202020204" pitchFamily="34" charset="0"/>
              <a:buChar char="•"/>
              <a:defRPr/>
            </a:pPr>
            <a:r>
              <a:rPr lang="en-US" sz="2000" dirty="0"/>
              <a:t>cement-based backer boards, solid and insulated (foam core)</a:t>
            </a:r>
          </a:p>
          <a:p>
            <a:pPr marL="342900" lvl="2" indent="-342900">
              <a:buClr>
                <a:srgbClr val="0077E3"/>
              </a:buClr>
              <a:buFont typeface="Arial" panose="020B0604020202020204" pitchFamily="34" charset="0"/>
              <a:buChar char="•"/>
              <a:defRPr/>
            </a:pPr>
            <a:r>
              <a:rPr lang="en-US" sz="2000" dirty="0"/>
              <a:t>sand and cement, semi-dry screed</a:t>
            </a:r>
          </a:p>
          <a:p>
            <a:pPr marL="342900" lvl="2" indent="-342900">
              <a:buClr>
                <a:srgbClr val="0077E3"/>
              </a:buClr>
              <a:buFont typeface="Arial" panose="020B0604020202020204" pitchFamily="34" charset="0"/>
              <a:buChar char="•"/>
              <a:defRPr/>
            </a:pPr>
            <a:r>
              <a:rPr lang="en-US" sz="2000" dirty="0"/>
              <a:t>concrete</a:t>
            </a:r>
          </a:p>
          <a:p>
            <a:pPr marL="342900" lvl="2" indent="-342900">
              <a:buClr>
                <a:srgbClr val="0077E3"/>
              </a:buClr>
              <a:buFont typeface="Arial" panose="020B0604020202020204" pitchFamily="34" charset="0"/>
              <a:buChar char="•"/>
              <a:defRPr/>
            </a:pPr>
            <a:r>
              <a:rPr lang="en-US" sz="2000" dirty="0"/>
              <a:t>render.</a:t>
            </a:r>
          </a:p>
        </p:txBody>
      </p:sp>
    </p:spTree>
    <p:extLst>
      <p:ext uri="{BB962C8B-B14F-4D97-AF65-F5344CB8AC3E}">
        <p14:creationId xmlns:p14="http://schemas.microsoft.com/office/powerpoint/2010/main" val="1214524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Cement-based backer boards, solid and insulated (foam core)</a:t>
            </a:r>
            <a:endParaRPr lang="en-US" b="0" dirty="0"/>
          </a:p>
        </p:txBody>
      </p:sp>
      <p:sp>
        <p:nvSpPr>
          <p:cNvPr id="3" name="Content Placeholder 2"/>
          <p:cNvSpPr>
            <a:spLocks noGrp="1"/>
          </p:cNvSpPr>
          <p:nvPr>
            <p:ph sz="quarter" idx="10"/>
          </p:nvPr>
        </p:nvSpPr>
        <p:spPr>
          <a:xfrm>
            <a:off x="457200" y="1628800"/>
            <a:ext cx="8229600" cy="798870"/>
          </a:xfrm>
        </p:spPr>
        <p:txBody>
          <a:bodyPr/>
          <a:lstStyle/>
          <a:p>
            <a:pPr lvl="2">
              <a:defRPr/>
            </a:pPr>
            <a:endParaRPr lang="en-GB" sz="2000" b="1" u="sng" dirty="0"/>
          </a:p>
          <a:p>
            <a:pPr lvl="2">
              <a:defRPr/>
            </a:pPr>
            <a:r>
              <a:rPr lang="en-GB" sz="2000" dirty="0"/>
              <a:t>Cement-based backer boards are manufactured as solid, and as a foam core sandwiched between two layers of reinforced cement-based material.</a:t>
            </a:r>
          </a:p>
          <a:p>
            <a:pPr lvl="2">
              <a:defRPr/>
            </a:pPr>
            <a:endParaRPr lang="en-GB" sz="2000" dirty="0"/>
          </a:p>
          <a:p>
            <a:pPr lvl="2">
              <a:defRPr/>
            </a:pPr>
            <a:r>
              <a:rPr lang="en-GB" sz="2000" dirty="0"/>
              <a:t>There are pros and cons to each system and different methods to prepare and fix the boards to the building substrate, such as to floors and stud partitions.</a:t>
            </a:r>
          </a:p>
          <a:p>
            <a:pPr lvl="2">
              <a:defRPr/>
            </a:pPr>
            <a:endParaRPr lang="en-US" sz="2000" dirty="0"/>
          </a:p>
          <a:p>
            <a:pPr lvl="2">
              <a:defRPr/>
            </a:pPr>
            <a:endParaRPr lang="en-US" sz="2000" dirty="0"/>
          </a:p>
          <a:p>
            <a:pPr lvl="2">
              <a:defRPr/>
            </a:pPr>
            <a:endParaRPr lang="en-US" sz="2000" dirty="0"/>
          </a:p>
        </p:txBody>
      </p:sp>
    </p:spTree>
    <p:extLst>
      <p:ext uri="{BB962C8B-B14F-4D97-AF65-F5344CB8AC3E}">
        <p14:creationId xmlns:p14="http://schemas.microsoft.com/office/powerpoint/2010/main" val="364599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Solid cement-based backer boards</a:t>
            </a:r>
            <a:endParaRPr lang="en-US" b="0" dirty="0"/>
          </a:p>
        </p:txBody>
      </p:sp>
      <p:sp>
        <p:nvSpPr>
          <p:cNvPr id="3" name="Content Placeholder 2"/>
          <p:cNvSpPr>
            <a:spLocks noGrp="1"/>
          </p:cNvSpPr>
          <p:nvPr>
            <p:ph sz="quarter" idx="10"/>
          </p:nvPr>
        </p:nvSpPr>
        <p:spPr>
          <a:xfrm>
            <a:off x="425479" y="1628800"/>
            <a:ext cx="8229600" cy="798870"/>
          </a:xfrm>
        </p:spPr>
        <p:txBody>
          <a:bodyPr/>
          <a:lstStyle/>
          <a:p>
            <a:pPr lvl="2">
              <a:defRPr/>
            </a:pPr>
            <a:endParaRPr lang="en-US" sz="2000" b="1" u="sng" dirty="0"/>
          </a:p>
          <a:p>
            <a:pPr lvl="2">
              <a:defRPr/>
            </a:pPr>
            <a:r>
              <a:rPr lang="en-US" sz="2000" dirty="0"/>
              <a:t>This type of board, as the name suggests, has been manufactured as a solid material product.  It is advisable to prime the surface prior to tiling.</a:t>
            </a:r>
          </a:p>
          <a:p>
            <a:pPr lvl="2">
              <a:defRPr/>
            </a:pPr>
            <a:endParaRPr lang="en-US" sz="2000" dirty="0"/>
          </a:p>
          <a:p>
            <a:pPr lvl="2">
              <a:defRPr/>
            </a:pPr>
            <a:endParaRPr lang="en-US" sz="2000" dirty="0"/>
          </a:p>
          <a:p>
            <a:pPr lvl="2">
              <a:defRPr/>
            </a:pPr>
            <a:endParaRPr lang="en-US" sz="2000" dirty="0"/>
          </a:p>
        </p:txBody>
      </p:sp>
      <p:graphicFrame>
        <p:nvGraphicFramePr>
          <p:cNvPr id="4" name="Table 3">
            <a:extLst>
              <a:ext uri="{FF2B5EF4-FFF2-40B4-BE49-F238E27FC236}">
                <a16:creationId xmlns:a16="http://schemas.microsoft.com/office/drawing/2014/main" id="{4B9F4A9B-E7CB-4495-AFB6-86907135F92A}"/>
              </a:ext>
            </a:extLst>
          </p:cNvPr>
          <p:cNvGraphicFramePr>
            <a:graphicFrameLocks noGrp="1"/>
          </p:cNvGraphicFramePr>
          <p:nvPr>
            <p:extLst>
              <p:ext uri="{D42A27DB-BD31-4B8C-83A1-F6EECF244321}">
                <p14:modId xmlns:p14="http://schemas.microsoft.com/office/powerpoint/2010/main" val="511457151"/>
              </p:ext>
            </p:extLst>
          </p:nvPr>
        </p:nvGraphicFramePr>
        <p:xfrm>
          <a:off x="2282715" y="3144020"/>
          <a:ext cx="4578570" cy="2103120"/>
        </p:xfrm>
        <a:graphic>
          <a:graphicData uri="http://schemas.openxmlformats.org/drawingml/2006/table">
            <a:tbl>
              <a:tblPr firstRow="1" bandRow="1">
                <a:tableStyleId>{5C22544A-7EE6-4342-B048-85BDC9FD1C3A}</a:tableStyleId>
              </a:tblPr>
              <a:tblGrid>
                <a:gridCol w="2289285">
                  <a:extLst>
                    <a:ext uri="{9D8B030D-6E8A-4147-A177-3AD203B41FA5}">
                      <a16:colId xmlns:a16="http://schemas.microsoft.com/office/drawing/2014/main" val="1742774773"/>
                    </a:ext>
                  </a:extLst>
                </a:gridCol>
                <a:gridCol w="2289285">
                  <a:extLst>
                    <a:ext uri="{9D8B030D-6E8A-4147-A177-3AD203B41FA5}">
                      <a16:colId xmlns:a16="http://schemas.microsoft.com/office/drawing/2014/main" val="4138398781"/>
                    </a:ext>
                  </a:extLst>
                </a:gridCol>
              </a:tblGrid>
              <a:tr h="268786">
                <a:tc>
                  <a:txBody>
                    <a:bodyPr/>
                    <a:lstStyle/>
                    <a:p>
                      <a:pPr algn="ctr"/>
                      <a:r>
                        <a:rPr lang="en-GB" dirty="0">
                          <a:solidFill>
                            <a:schemeClr val="tx1"/>
                          </a:solidFill>
                        </a:rPr>
                        <a:t>Pros</a:t>
                      </a:r>
                    </a:p>
                  </a:txBody>
                  <a:tcPr/>
                </a:tc>
                <a:tc>
                  <a:txBody>
                    <a:bodyPr/>
                    <a:lstStyle/>
                    <a:p>
                      <a:pPr algn="ctr"/>
                      <a:r>
                        <a:rPr lang="en-GB" dirty="0">
                          <a:solidFill>
                            <a:schemeClr val="tx1"/>
                          </a:solidFill>
                        </a:rPr>
                        <a:t>Cons</a:t>
                      </a:r>
                    </a:p>
                  </a:txBody>
                  <a:tcPr/>
                </a:tc>
                <a:extLst>
                  <a:ext uri="{0D108BD9-81ED-4DB2-BD59-A6C34878D82A}">
                    <a16:rowId xmlns:a16="http://schemas.microsoft.com/office/drawing/2014/main" val="184245014"/>
                  </a:ext>
                </a:extLst>
              </a:tr>
              <a:tr h="0">
                <a:tc>
                  <a:txBody>
                    <a:bodyPr/>
                    <a:lstStyle/>
                    <a:p>
                      <a:r>
                        <a:rPr lang="en-GB" dirty="0"/>
                        <a:t>Moisture resistant</a:t>
                      </a:r>
                    </a:p>
                  </a:txBody>
                  <a:tcPr/>
                </a:tc>
                <a:tc>
                  <a:txBody>
                    <a:bodyPr/>
                    <a:lstStyle/>
                    <a:p>
                      <a:r>
                        <a:rPr lang="en-GB" dirty="0"/>
                        <a:t>Heavy</a:t>
                      </a:r>
                    </a:p>
                  </a:txBody>
                  <a:tcPr/>
                </a:tc>
                <a:extLst>
                  <a:ext uri="{0D108BD9-81ED-4DB2-BD59-A6C34878D82A}">
                    <a16:rowId xmlns:a16="http://schemas.microsoft.com/office/drawing/2014/main" val="3834738953"/>
                  </a:ext>
                </a:extLst>
              </a:tr>
              <a:tr h="0">
                <a:tc>
                  <a:txBody>
                    <a:bodyPr/>
                    <a:lstStyle/>
                    <a:p>
                      <a:r>
                        <a:rPr lang="en-GB" dirty="0"/>
                        <a:t>Warp resistant</a:t>
                      </a:r>
                    </a:p>
                  </a:txBody>
                  <a:tcPr/>
                </a:tc>
                <a:tc>
                  <a:txBody>
                    <a:bodyPr/>
                    <a:lstStyle/>
                    <a:p>
                      <a:r>
                        <a:rPr lang="en-GB" dirty="0"/>
                        <a:t>Harder to cut than foam core boards</a:t>
                      </a:r>
                    </a:p>
                  </a:txBody>
                  <a:tcPr/>
                </a:tc>
                <a:extLst>
                  <a:ext uri="{0D108BD9-81ED-4DB2-BD59-A6C34878D82A}">
                    <a16:rowId xmlns:a16="http://schemas.microsoft.com/office/drawing/2014/main" val="2048483396"/>
                  </a:ext>
                </a:extLst>
              </a:tr>
              <a:tr h="0">
                <a:tc>
                  <a:txBody>
                    <a:bodyPr/>
                    <a:lstStyle/>
                    <a:p>
                      <a:r>
                        <a:rPr lang="en-GB" dirty="0"/>
                        <a:t>Load bearing</a:t>
                      </a:r>
                    </a:p>
                  </a:txBody>
                  <a:tcPr/>
                </a:tc>
                <a:tc>
                  <a:txBody>
                    <a:bodyPr/>
                    <a:lstStyle/>
                    <a:p>
                      <a:endParaRPr lang="en-GB" dirty="0"/>
                    </a:p>
                  </a:txBody>
                  <a:tcPr/>
                </a:tc>
                <a:extLst>
                  <a:ext uri="{0D108BD9-81ED-4DB2-BD59-A6C34878D82A}">
                    <a16:rowId xmlns:a16="http://schemas.microsoft.com/office/drawing/2014/main" val="2576905440"/>
                  </a:ext>
                </a:extLst>
              </a:tr>
              <a:tr h="0">
                <a:tc>
                  <a:txBody>
                    <a:bodyPr/>
                    <a:lstStyle/>
                    <a:p>
                      <a:r>
                        <a:rPr lang="en-GB" dirty="0"/>
                        <a:t>Heat resistant</a:t>
                      </a:r>
                    </a:p>
                  </a:txBody>
                  <a:tcPr/>
                </a:tc>
                <a:tc>
                  <a:txBody>
                    <a:bodyPr/>
                    <a:lstStyle/>
                    <a:p>
                      <a:endParaRPr lang="en-GB" dirty="0"/>
                    </a:p>
                  </a:txBody>
                  <a:tcPr/>
                </a:tc>
                <a:extLst>
                  <a:ext uri="{0D108BD9-81ED-4DB2-BD59-A6C34878D82A}">
                    <a16:rowId xmlns:a16="http://schemas.microsoft.com/office/drawing/2014/main" val="3699257182"/>
                  </a:ext>
                </a:extLst>
              </a:tr>
            </a:tbl>
          </a:graphicData>
        </a:graphic>
      </p:graphicFrame>
    </p:spTree>
    <p:extLst>
      <p:ext uri="{BB962C8B-B14F-4D97-AF65-F5344CB8AC3E}">
        <p14:creationId xmlns:p14="http://schemas.microsoft.com/office/powerpoint/2010/main" val="11817824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Insulated (foam core) cement-based backer boards </a:t>
            </a:r>
            <a:endParaRPr lang="en-US" b="0" dirty="0"/>
          </a:p>
        </p:txBody>
      </p:sp>
      <p:sp>
        <p:nvSpPr>
          <p:cNvPr id="3" name="Content Placeholder 2"/>
          <p:cNvSpPr>
            <a:spLocks noGrp="1"/>
          </p:cNvSpPr>
          <p:nvPr>
            <p:ph sz="quarter" idx="10"/>
          </p:nvPr>
        </p:nvSpPr>
        <p:spPr>
          <a:xfrm>
            <a:off x="425479" y="1628799"/>
            <a:ext cx="8229600" cy="1457373"/>
          </a:xfrm>
        </p:spPr>
        <p:txBody>
          <a:bodyPr/>
          <a:lstStyle/>
          <a:p>
            <a:pPr lvl="2">
              <a:defRPr/>
            </a:pPr>
            <a:r>
              <a:rPr lang="en-US" sz="2000" dirty="0"/>
              <a:t>This type of board, as the name suggests, has been manufactured from an extruded polystyrene foam core and finished on both sides with a cement-based material. It is advisable to prime the surface prior to tiling.</a:t>
            </a:r>
          </a:p>
          <a:p>
            <a:pPr lvl="2">
              <a:defRPr/>
            </a:pPr>
            <a:endParaRPr lang="en-US" sz="2000" dirty="0"/>
          </a:p>
          <a:p>
            <a:pPr lvl="2">
              <a:defRPr/>
            </a:pPr>
            <a:endParaRPr lang="en-US" sz="2000" dirty="0"/>
          </a:p>
          <a:p>
            <a:pPr lvl="2">
              <a:defRPr/>
            </a:pPr>
            <a:endParaRPr lang="en-US" sz="2000" dirty="0"/>
          </a:p>
        </p:txBody>
      </p:sp>
      <p:graphicFrame>
        <p:nvGraphicFramePr>
          <p:cNvPr id="4" name="Table 3">
            <a:extLst>
              <a:ext uri="{FF2B5EF4-FFF2-40B4-BE49-F238E27FC236}">
                <a16:creationId xmlns:a16="http://schemas.microsoft.com/office/drawing/2014/main" id="{4B9F4A9B-E7CB-4495-AFB6-86907135F92A}"/>
              </a:ext>
            </a:extLst>
          </p:cNvPr>
          <p:cNvGraphicFramePr>
            <a:graphicFrameLocks noGrp="1"/>
          </p:cNvGraphicFramePr>
          <p:nvPr>
            <p:extLst>
              <p:ext uri="{D42A27DB-BD31-4B8C-83A1-F6EECF244321}">
                <p14:modId xmlns:p14="http://schemas.microsoft.com/office/powerpoint/2010/main" val="1453269185"/>
              </p:ext>
            </p:extLst>
          </p:nvPr>
        </p:nvGraphicFramePr>
        <p:xfrm>
          <a:off x="425479" y="3107452"/>
          <a:ext cx="4578570" cy="2651760"/>
        </p:xfrm>
        <a:graphic>
          <a:graphicData uri="http://schemas.openxmlformats.org/drawingml/2006/table">
            <a:tbl>
              <a:tblPr firstRow="1" bandRow="1">
                <a:tableStyleId>{5C22544A-7EE6-4342-B048-85BDC9FD1C3A}</a:tableStyleId>
              </a:tblPr>
              <a:tblGrid>
                <a:gridCol w="2289285">
                  <a:extLst>
                    <a:ext uri="{9D8B030D-6E8A-4147-A177-3AD203B41FA5}">
                      <a16:colId xmlns:a16="http://schemas.microsoft.com/office/drawing/2014/main" val="1742774773"/>
                    </a:ext>
                  </a:extLst>
                </a:gridCol>
                <a:gridCol w="2289285">
                  <a:extLst>
                    <a:ext uri="{9D8B030D-6E8A-4147-A177-3AD203B41FA5}">
                      <a16:colId xmlns:a16="http://schemas.microsoft.com/office/drawing/2014/main" val="4138398781"/>
                    </a:ext>
                  </a:extLst>
                </a:gridCol>
              </a:tblGrid>
              <a:tr h="268786">
                <a:tc>
                  <a:txBody>
                    <a:bodyPr/>
                    <a:lstStyle/>
                    <a:p>
                      <a:pPr algn="ctr"/>
                      <a:r>
                        <a:rPr lang="en-GB" dirty="0">
                          <a:solidFill>
                            <a:schemeClr val="tx1"/>
                          </a:solidFill>
                        </a:rPr>
                        <a:t>Pros</a:t>
                      </a:r>
                    </a:p>
                  </a:txBody>
                  <a:tcPr/>
                </a:tc>
                <a:tc>
                  <a:txBody>
                    <a:bodyPr/>
                    <a:lstStyle/>
                    <a:p>
                      <a:pPr algn="ctr"/>
                      <a:r>
                        <a:rPr lang="en-GB" dirty="0">
                          <a:solidFill>
                            <a:schemeClr val="tx1"/>
                          </a:solidFill>
                        </a:rPr>
                        <a:t>Cons</a:t>
                      </a:r>
                    </a:p>
                  </a:txBody>
                  <a:tcPr/>
                </a:tc>
                <a:extLst>
                  <a:ext uri="{0D108BD9-81ED-4DB2-BD59-A6C34878D82A}">
                    <a16:rowId xmlns:a16="http://schemas.microsoft.com/office/drawing/2014/main" val="184245014"/>
                  </a:ext>
                </a:extLst>
              </a:tr>
              <a:tr h="0">
                <a:tc>
                  <a:txBody>
                    <a:bodyPr/>
                    <a:lstStyle/>
                    <a:p>
                      <a:r>
                        <a:rPr lang="en-GB" dirty="0"/>
                        <a:t>Moisture resistant</a:t>
                      </a:r>
                    </a:p>
                  </a:txBody>
                  <a:tcPr/>
                </a:tc>
                <a:tc>
                  <a:txBody>
                    <a:bodyPr/>
                    <a:lstStyle/>
                    <a:p>
                      <a:r>
                        <a:rPr lang="en-GB" dirty="0"/>
                        <a:t>Not used in hot environments</a:t>
                      </a:r>
                    </a:p>
                  </a:txBody>
                  <a:tcPr/>
                </a:tc>
                <a:extLst>
                  <a:ext uri="{0D108BD9-81ED-4DB2-BD59-A6C34878D82A}">
                    <a16:rowId xmlns:a16="http://schemas.microsoft.com/office/drawing/2014/main" val="3834738953"/>
                  </a:ext>
                </a:extLst>
              </a:tr>
              <a:tr h="0">
                <a:tc>
                  <a:txBody>
                    <a:bodyPr/>
                    <a:lstStyle/>
                    <a:p>
                      <a:r>
                        <a:rPr lang="en-GB" dirty="0"/>
                        <a:t>Warp resistant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Holds less weight than solid board</a:t>
                      </a:r>
                    </a:p>
                  </a:txBody>
                  <a:tcPr/>
                </a:tc>
                <a:extLst>
                  <a:ext uri="{0D108BD9-81ED-4DB2-BD59-A6C34878D82A}">
                    <a16:rowId xmlns:a16="http://schemas.microsoft.com/office/drawing/2014/main" val="2048483396"/>
                  </a:ext>
                </a:extLst>
              </a:tr>
              <a:tr h="0">
                <a:tc>
                  <a:txBody>
                    <a:bodyPr/>
                    <a:lstStyle/>
                    <a:p>
                      <a:r>
                        <a:rPr lang="en-GB" dirty="0"/>
                        <a:t>Used with underfloor electric heating</a:t>
                      </a:r>
                    </a:p>
                  </a:txBody>
                  <a:tcPr/>
                </a:tc>
                <a:tc>
                  <a:txBody>
                    <a:bodyPr/>
                    <a:lstStyle/>
                    <a:p>
                      <a:endParaRPr lang="en-GB" dirty="0"/>
                    </a:p>
                  </a:txBody>
                  <a:tcPr/>
                </a:tc>
                <a:extLst>
                  <a:ext uri="{0D108BD9-81ED-4DB2-BD59-A6C34878D82A}">
                    <a16:rowId xmlns:a16="http://schemas.microsoft.com/office/drawing/2014/main" val="2576905440"/>
                  </a:ext>
                </a:extLst>
              </a:tr>
              <a:tr h="0">
                <a:tc>
                  <a:txBody>
                    <a:bodyPr/>
                    <a:lstStyle/>
                    <a:p>
                      <a:r>
                        <a:rPr lang="en-GB" dirty="0"/>
                        <a:t>Lightweight</a:t>
                      </a:r>
                    </a:p>
                  </a:txBody>
                  <a:tcPr/>
                </a:tc>
                <a:tc>
                  <a:txBody>
                    <a:bodyPr/>
                    <a:lstStyle/>
                    <a:p>
                      <a:endParaRPr lang="en-GB" dirty="0"/>
                    </a:p>
                  </a:txBody>
                  <a:tcPr/>
                </a:tc>
                <a:extLst>
                  <a:ext uri="{0D108BD9-81ED-4DB2-BD59-A6C34878D82A}">
                    <a16:rowId xmlns:a16="http://schemas.microsoft.com/office/drawing/2014/main" val="3699257182"/>
                  </a:ext>
                </a:extLst>
              </a:tr>
            </a:tbl>
          </a:graphicData>
        </a:graphic>
      </p:graphicFrame>
      <p:pic>
        <p:nvPicPr>
          <p:cNvPr id="7" name="Picture 6">
            <a:extLst>
              <a:ext uri="{FF2B5EF4-FFF2-40B4-BE49-F238E27FC236}">
                <a16:creationId xmlns:a16="http://schemas.microsoft.com/office/drawing/2014/main" id="{281622C9-E6AC-43B4-AFF9-D2D99D8740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30836" y="3107451"/>
            <a:ext cx="3587685" cy="2121749"/>
          </a:xfrm>
          <a:prstGeom prst="rect">
            <a:avLst/>
          </a:prstGeom>
        </p:spPr>
      </p:pic>
      <p:sp>
        <p:nvSpPr>
          <p:cNvPr id="8" name="Rectangle 7">
            <a:extLst>
              <a:ext uri="{FF2B5EF4-FFF2-40B4-BE49-F238E27FC236}">
                <a16:creationId xmlns:a16="http://schemas.microsoft.com/office/drawing/2014/main" id="{93237B86-8BE3-470A-AA67-666D56D434F6}"/>
              </a:ext>
            </a:extLst>
          </p:cNvPr>
          <p:cNvSpPr/>
          <p:nvPr/>
        </p:nvSpPr>
        <p:spPr>
          <a:xfrm>
            <a:off x="6030042" y="5229200"/>
            <a:ext cx="1789272" cy="215444"/>
          </a:xfrm>
          <a:prstGeom prst="rect">
            <a:avLst/>
          </a:prstGeom>
        </p:spPr>
        <p:txBody>
          <a:bodyPr wrap="none">
            <a:spAutoFit/>
          </a:bodyPr>
          <a:lstStyle/>
          <a:p>
            <a:r>
              <a:rPr lang="en-GB" sz="800" dirty="0"/>
              <a:t>https://www.jackon-insulation.co.uk</a:t>
            </a:r>
          </a:p>
        </p:txBody>
      </p:sp>
    </p:spTree>
    <p:extLst>
      <p:ext uri="{BB962C8B-B14F-4D97-AF65-F5344CB8AC3E}">
        <p14:creationId xmlns:p14="http://schemas.microsoft.com/office/powerpoint/2010/main" val="34558975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Cement-based backgrounds: screed</a:t>
            </a:r>
            <a:endParaRPr lang="en-US" b="0" dirty="0"/>
          </a:p>
        </p:txBody>
      </p:sp>
      <p:sp>
        <p:nvSpPr>
          <p:cNvPr id="3" name="Content Placeholder 2"/>
          <p:cNvSpPr>
            <a:spLocks noGrp="1"/>
          </p:cNvSpPr>
          <p:nvPr>
            <p:ph sz="quarter" idx="10"/>
          </p:nvPr>
        </p:nvSpPr>
        <p:spPr>
          <a:xfrm>
            <a:off x="451883" y="1550010"/>
            <a:ext cx="8229600" cy="3967222"/>
          </a:xfrm>
        </p:spPr>
        <p:txBody>
          <a:bodyPr/>
          <a:lstStyle/>
          <a:p>
            <a:pPr lvl="2">
              <a:defRPr/>
            </a:pPr>
            <a:r>
              <a:rPr lang="en-US" sz="2000" dirty="0"/>
              <a:t>This type of background is constructed to provide a smooth and flat flooring surface to a datum level (finished floor level, FFL) in preparation to receive a floor finish product.</a:t>
            </a:r>
          </a:p>
          <a:p>
            <a:pPr lvl="2">
              <a:defRPr/>
            </a:pPr>
            <a:r>
              <a:rPr lang="en-US" sz="2000" dirty="0"/>
              <a:t>Concrete is composed of:</a:t>
            </a:r>
          </a:p>
          <a:p>
            <a:pPr lvl="2">
              <a:defRPr/>
            </a:pPr>
            <a:endParaRPr lang="en-US" sz="2000" dirty="0"/>
          </a:p>
          <a:p>
            <a:pPr marL="342900" lvl="2" indent="-342900">
              <a:buClr>
                <a:srgbClr val="0077E3"/>
              </a:buClr>
              <a:buFont typeface="Arial" panose="020B0604020202020204" pitchFamily="34" charset="0"/>
              <a:buChar char="•"/>
              <a:defRPr/>
            </a:pPr>
            <a:r>
              <a:rPr lang="en-US" sz="2000" dirty="0"/>
              <a:t>cement</a:t>
            </a:r>
          </a:p>
          <a:p>
            <a:pPr marL="342900" lvl="2" indent="-342900">
              <a:buClr>
                <a:srgbClr val="0077E3"/>
              </a:buClr>
              <a:buFont typeface="Arial" panose="020B0604020202020204" pitchFamily="34" charset="0"/>
              <a:buChar char="•"/>
              <a:defRPr/>
            </a:pPr>
            <a:endParaRPr lang="en-US" sz="2000" dirty="0"/>
          </a:p>
          <a:p>
            <a:pPr marL="342900" lvl="2" indent="-342900">
              <a:buClr>
                <a:srgbClr val="0077E3"/>
              </a:buClr>
              <a:buFont typeface="Arial" panose="020B0604020202020204" pitchFamily="34" charset="0"/>
              <a:buChar char="•"/>
              <a:defRPr/>
            </a:pPr>
            <a:r>
              <a:rPr lang="en-US" sz="2000" dirty="0"/>
              <a:t>sand (sharp type)</a:t>
            </a:r>
          </a:p>
          <a:p>
            <a:pPr marL="342900" lvl="2" indent="-342900">
              <a:buClr>
                <a:srgbClr val="0077E3"/>
              </a:buClr>
              <a:buFont typeface="Arial" panose="020B0604020202020204" pitchFamily="34" charset="0"/>
              <a:buChar char="•"/>
              <a:defRPr/>
            </a:pPr>
            <a:endParaRPr lang="en-US" sz="2000" dirty="0"/>
          </a:p>
          <a:p>
            <a:pPr marL="342900" lvl="2" indent="-342900">
              <a:buClr>
                <a:srgbClr val="0077E3"/>
              </a:buClr>
              <a:buFont typeface="Arial" panose="020B0604020202020204" pitchFamily="34" charset="0"/>
              <a:buChar char="•"/>
              <a:defRPr/>
            </a:pPr>
            <a:r>
              <a:rPr lang="en-US" sz="2000" dirty="0"/>
              <a:t>clean water.</a:t>
            </a:r>
          </a:p>
        </p:txBody>
      </p:sp>
      <p:sp>
        <p:nvSpPr>
          <p:cNvPr id="10" name="TextBox 9">
            <a:extLst>
              <a:ext uri="{FF2B5EF4-FFF2-40B4-BE49-F238E27FC236}">
                <a16:creationId xmlns:a16="http://schemas.microsoft.com/office/drawing/2014/main" id="{DD44F7DD-B89D-445F-A847-FFE66F9C0662}"/>
              </a:ext>
            </a:extLst>
          </p:cNvPr>
          <p:cNvSpPr txBox="1"/>
          <p:nvPr/>
        </p:nvSpPr>
        <p:spPr>
          <a:xfrm>
            <a:off x="6021875" y="3341166"/>
            <a:ext cx="2021251" cy="1938992"/>
          </a:xfrm>
          <a:prstGeom prst="rect">
            <a:avLst/>
          </a:prstGeom>
          <a:noFill/>
        </p:spPr>
        <p:txBody>
          <a:bodyPr wrap="square" rtlCol="0">
            <a:spAutoFit/>
          </a:bodyPr>
          <a:lstStyle/>
          <a:p>
            <a:r>
              <a:rPr lang="en-GB" dirty="0"/>
              <a:t>Cement screed needs to be primed with an acrylic primer prior to floor tiling.</a:t>
            </a:r>
          </a:p>
        </p:txBody>
      </p:sp>
      <p:pic>
        <p:nvPicPr>
          <p:cNvPr id="12" name="Picture 11">
            <a:extLst>
              <a:ext uri="{FF2B5EF4-FFF2-40B4-BE49-F238E27FC236}">
                <a16:creationId xmlns:a16="http://schemas.microsoft.com/office/drawing/2014/main" id="{2CBFBF6E-DB24-4E34-A8B8-4413B1B573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3127" y="3248874"/>
            <a:ext cx="1281714" cy="840805"/>
          </a:xfrm>
          <a:prstGeom prst="rect">
            <a:avLst/>
          </a:prstGeom>
        </p:spPr>
      </p:pic>
      <p:pic>
        <p:nvPicPr>
          <p:cNvPr id="14" name="Picture 13">
            <a:extLst>
              <a:ext uri="{FF2B5EF4-FFF2-40B4-BE49-F238E27FC236}">
                <a16:creationId xmlns:a16="http://schemas.microsoft.com/office/drawing/2014/main" id="{F9D8DEF5-399D-4437-8815-1427F6CB71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2683" y="4162385"/>
            <a:ext cx="1024653" cy="684468"/>
          </a:xfrm>
          <a:prstGeom prst="rect">
            <a:avLst/>
          </a:prstGeom>
        </p:spPr>
      </p:pic>
      <p:pic>
        <p:nvPicPr>
          <p:cNvPr id="16" name="Picture 15">
            <a:extLst>
              <a:ext uri="{FF2B5EF4-FFF2-40B4-BE49-F238E27FC236}">
                <a16:creationId xmlns:a16="http://schemas.microsoft.com/office/drawing/2014/main" id="{0A55DFD8-7AEA-4D6A-B0AB-B0CE9F7C38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42677" y="5013395"/>
            <a:ext cx="1044663" cy="589190"/>
          </a:xfrm>
          <a:prstGeom prst="rect">
            <a:avLst/>
          </a:prstGeom>
        </p:spPr>
      </p:pic>
    </p:spTree>
    <p:extLst>
      <p:ext uri="{BB962C8B-B14F-4D97-AF65-F5344CB8AC3E}">
        <p14:creationId xmlns:p14="http://schemas.microsoft.com/office/powerpoint/2010/main" val="19070811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Cement-based backgrounds: concrete</a:t>
            </a:r>
            <a:endParaRPr lang="en-US" b="0" dirty="0"/>
          </a:p>
        </p:txBody>
      </p:sp>
      <p:sp>
        <p:nvSpPr>
          <p:cNvPr id="3" name="Content Placeholder 2"/>
          <p:cNvSpPr>
            <a:spLocks noGrp="1"/>
          </p:cNvSpPr>
          <p:nvPr>
            <p:ph sz="quarter" idx="10"/>
          </p:nvPr>
        </p:nvSpPr>
        <p:spPr>
          <a:xfrm>
            <a:off x="451883" y="1550010"/>
            <a:ext cx="8229600" cy="4471278"/>
          </a:xfrm>
        </p:spPr>
        <p:txBody>
          <a:bodyPr/>
          <a:lstStyle/>
          <a:p>
            <a:pPr lvl="2">
              <a:defRPr/>
            </a:pPr>
            <a:r>
              <a:rPr lang="en-US" sz="2000" dirty="0"/>
              <a:t>This type of background is constructed to provide a smooth and flat flooring surface to a datum level (finished floor level, FFL) in preparation to receive a floor finish product.</a:t>
            </a:r>
          </a:p>
          <a:p>
            <a:pPr lvl="2">
              <a:defRPr/>
            </a:pPr>
            <a:r>
              <a:rPr lang="en-US" sz="2000" dirty="0"/>
              <a:t>Concrete is composed of:</a:t>
            </a:r>
            <a:br>
              <a:rPr lang="en-US" sz="2000" dirty="0"/>
            </a:br>
            <a:endParaRPr lang="en-US" sz="2000" dirty="0"/>
          </a:p>
          <a:p>
            <a:pPr marL="342900" lvl="2" indent="-342900">
              <a:buClr>
                <a:srgbClr val="0077E3"/>
              </a:buClr>
              <a:buFont typeface="Arial" panose="020B0604020202020204" pitchFamily="34" charset="0"/>
              <a:buChar char="•"/>
              <a:defRPr/>
            </a:pPr>
            <a:r>
              <a:rPr lang="en-US" sz="2000" dirty="0"/>
              <a:t>cement</a:t>
            </a:r>
          </a:p>
          <a:p>
            <a:pPr marL="342900" lvl="2" indent="-342900">
              <a:buClr>
                <a:srgbClr val="0077E3"/>
              </a:buClr>
              <a:buFont typeface="Arial" panose="020B0604020202020204" pitchFamily="34" charset="0"/>
              <a:buChar char="•"/>
              <a:defRPr/>
            </a:pPr>
            <a:endParaRPr lang="en-US" sz="2000" dirty="0"/>
          </a:p>
          <a:p>
            <a:pPr marL="342900" lvl="2" indent="-342900">
              <a:buClr>
                <a:srgbClr val="0077E3"/>
              </a:buClr>
              <a:buFont typeface="Arial" panose="020B0604020202020204" pitchFamily="34" charset="0"/>
              <a:buChar char="•"/>
              <a:defRPr/>
            </a:pPr>
            <a:r>
              <a:rPr lang="en-US" sz="2000" dirty="0"/>
              <a:t>sand (fine aggregate)</a:t>
            </a:r>
          </a:p>
          <a:p>
            <a:pPr marL="342900" lvl="2" indent="-342900">
              <a:buClr>
                <a:srgbClr val="0077E3"/>
              </a:buClr>
              <a:buFont typeface="Arial" panose="020B0604020202020204" pitchFamily="34" charset="0"/>
              <a:buChar char="•"/>
              <a:defRPr/>
            </a:pPr>
            <a:endParaRPr lang="en-US" sz="2000" dirty="0"/>
          </a:p>
          <a:p>
            <a:pPr marL="342900" lvl="2" indent="-342900">
              <a:buClr>
                <a:srgbClr val="0077E3"/>
              </a:buClr>
              <a:buFont typeface="Arial" panose="020B0604020202020204" pitchFamily="34" charset="0"/>
              <a:buChar char="•"/>
              <a:defRPr/>
            </a:pPr>
            <a:r>
              <a:rPr lang="en-US" sz="2000" dirty="0"/>
              <a:t>chippings (coarse </a:t>
            </a:r>
            <a:br>
              <a:rPr lang="en-US" sz="2000" dirty="0"/>
            </a:br>
            <a:r>
              <a:rPr lang="en-US" sz="2000" dirty="0"/>
              <a:t>aggregate)</a:t>
            </a:r>
          </a:p>
          <a:p>
            <a:pPr marL="342900" lvl="2" indent="-342900">
              <a:buClr>
                <a:srgbClr val="0077E3"/>
              </a:buClr>
              <a:buFont typeface="Arial" panose="020B0604020202020204" pitchFamily="34" charset="0"/>
              <a:buChar char="•"/>
              <a:defRPr/>
            </a:pPr>
            <a:endParaRPr lang="en-US" sz="2000" dirty="0"/>
          </a:p>
          <a:p>
            <a:pPr marL="342900" lvl="2" indent="-342900">
              <a:buClr>
                <a:srgbClr val="0077E3"/>
              </a:buClr>
              <a:buFont typeface="Arial" panose="020B0604020202020204" pitchFamily="34" charset="0"/>
              <a:buChar char="•"/>
              <a:defRPr/>
            </a:pPr>
            <a:r>
              <a:rPr lang="en-US" sz="2000" dirty="0"/>
              <a:t>clean water.</a:t>
            </a:r>
          </a:p>
        </p:txBody>
      </p:sp>
      <p:sp>
        <p:nvSpPr>
          <p:cNvPr id="10" name="TextBox 9">
            <a:extLst>
              <a:ext uri="{FF2B5EF4-FFF2-40B4-BE49-F238E27FC236}">
                <a16:creationId xmlns:a16="http://schemas.microsoft.com/office/drawing/2014/main" id="{DD44F7DD-B89D-445F-A847-FFE66F9C0662}"/>
              </a:ext>
            </a:extLst>
          </p:cNvPr>
          <p:cNvSpPr txBox="1"/>
          <p:nvPr/>
        </p:nvSpPr>
        <p:spPr>
          <a:xfrm>
            <a:off x="5836583" y="3295455"/>
            <a:ext cx="2021251" cy="2554545"/>
          </a:xfrm>
          <a:prstGeom prst="rect">
            <a:avLst/>
          </a:prstGeom>
          <a:noFill/>
        </p:spPr>
        <p:txBody>
          <a:bodyPr wrap="square" rtlCol="0">
            <a:spAutoFit/>
          </a:bodyPr>
          <a:lstStyle/>
          <a:p>
            <a:r>
              <a:rPr lang="en-GB" dirty="0"/>
              <a:t>A concrete floor slab should be checked for level/flatness and primed with an acrylic primer prior to tiling.</a:t>
            </a:r>
          </a:p>
        </p:txBody>
      </p:sp>
      <p:pic>
        <p:nvPicPr>
          <p:cNvPr id="13" name="Picture 12">
            <a:extLst>
              <a:ext uri="{FF2B5EF4-FFF2-40B4-BE49-F238E27FC236}">
                <a16:creationId xmlns:a16="http://schemas.microsoft.com/office/drawing/2014/main" id="{C847BA62-8BE8-44FF-8A05-FBFEADFD5B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32527" y="2944844"/>
            <a:ext cx="1281714" cy="840805"/>
          </a:xfrm>
          <a:prstGeom prst="rect">
            <a:avLst/>
          </a:prstGeom>
        </p:spPr>
      </p:pic>
      <p:pic>
        <p:nvPicPr>
          <p:cNvPr id="14" name="Picture 13">
            <a:extLst>
              <a:ext uri="{FF2B5EF4-FFF2-40B4-BE49-F238E27FC236}">
                <a16:creationId xmlns:a16="http://schemas.microsoft.com/office/drawing/2014/main" id="{781D0F46-6899-42F3-8EF3-AFC53256A3B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89086" y="3785649"/>
            <a:ext cx="1024653" cy="684468"/>
          </a:xfrm>
          <a:prstGeom prst="rect">
            <a:avLst/>
          </a:prstGeom>
        </p:spPr>
      </p:pic>
      <p:pic>
        <p:nvPicPr>
          <p:cNvPr id="15" name="Picture 14">
            <a:extLst>
              <a:ext uri="{FF2B5EF4-FFF2-40B4-BE49-F238E27FC236}">
                <a16:creationId xmlns:a16="http://schemas.microsoft.com/office/drawing/2014/main" id="{37A63184-AE91-427B-9AA8-859054B0F5B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74859" y="5419647"/>
            <a:ext cx="1044663" cy="589190"/>
          </a:xfrm>
          <a:prstGeom prst="rect">
            <a:avLst/>
          </a:prstGeom>
        </p:spPr>
      </p:pic>
      <p:pic>
        <p:nvPicPr>
          <p:cNvPr id="17" name="Picture 16">
            <a:extLst>
              <a:ext uri="{FF2B5EF4-FFF2-40B4-BE49-F238E27FC236}">
                <a16:creationId xmlns:a16="http://schemas.microsoft.com/office/drawing/2014/main" id="{9D76015F-41D9-43BC-A22B-54F16234928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74859" y="4611460"/>
            <a:ext cx="998269" cy="666844"/>
          </a:xfrm>
          <a:prstGeom prst="rect">
            <a:avLst/>
          </a:prstGeom>
        </p:spPr>
      </p:pic>
    </p:spTree>
    <p:extLst>
      <p:ext uri="{BB962C8B-B14F-4D97-AF65-F5344CB8AC3E}">
        <p14:creationId xmlns:p14="http://schemas.microsoft.com/office/powerpoint/2010/main" val="1637080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Cement-based backgrounds: render</a:t>
            </a:r>
            <a:endParaRPr lang="en-US" b="0" dirty="0"/>
          </a:p>
        </p:txBody>
      </p:sp>
      <p:sp>
        <p:nvSpPr>
          <p:cNvPr id="3" name="Content Placeholder 2"/>
          <p:cNvSpPr>
            <a:spLocks noGrp="1"/>
          </p:cNvSpPr>
          <p:nvPr>
            <p:ph sz="quarter" idx="10"/>
          </p:nvPr>
        </p:nvSpPr>
        <p:spPr>
          <a:xfrm>
            <a:off x="451883" y="1550011"/>
            <a:ext cx="8229600" cy="1302926"/>
          </a:xfrm>
        </p:spPr>
        <p:txBody>
          <a:bodyPr/>
          <a:lstStyle/>
          <a:p>
            <a:pPr lvl="2">
              <a:defRPr/>
            </a:pPr>
            <a:r>
              <a:rPr lang="en-US" sz="2000" dirty="0"/>
              <a:t>Render is a type of background, consisting of around a 1:4 cement and sand mix ratio, applied by a plasterer to walls, consisting of two coats.</a:t>
            </a:r>
          </a:p>
          <a:p>
            <a:pPr lvl="2">
              <a:defRPr/>
            </a:pPr>
            <a:endParaRPr lang="en-US" sz="2000" dirty="0"/>
          </a:p>
          <a:p>
            <a:pPr lvl="2">
              <a:defRPr/>
            </a:pPr>
            <a:r>
              <a:rPr lang="en-US" sz="2000" dirty="0"/>
              <a:t>Render can be applied internally and externally. It can be finished in a variety of ways. For tiling, a fine down finish is required.</a:t>
            </a:r>
          </a:p>
          <a:p>
            <a:pPr lvl="2">
              <a:defRPr/>
            </a:pPr>
            <a:endParaRPr lang="en-US" sz="2000" dirty="0"/>
          </a:p>
          <a:p>
            <a:pPr lvl="2">
              <a:defRPr/>
            </a:pPr>
            <a:r>
              <a:rPr lang="en-US" sz="2000" dirty="0"/>
              <a:t>As a tiling background, render needs to be dry, flat, sound and have a light key referred to as a devil float (1mm surface scratch), as well as being primed with acrylic primer prior to fixing wall tiles. </a:t>
            </a:r>
          </a:p>
          <a:p>
            <a:pPr lvl="2">
              <a:defRPr/>
            </a:pPr>
            <a:endParaRPr lang="en-US" sz="2000" b="1" u="sng" dirty="0"/>
          </a:p>
          <a:p>
            <a:pPr lvl="2">
              <a:defRPr/>
            </a:pPr>
            <a:endParaRPr lang="en-US" sz="2000" dirty="0"/>
          </a:p>
        </p:txBody>
      </p:sp>
    </p:spTree>
    <p:extLst>
      <p:ext uri="{BB962C8B-B14F-4D97-AF65-F5344CB8AC3E}">
        <p14:creationId xmlns:p14="http://schemas.microsoft.com/office/powerpoint/2010/main" val="17253030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Cement-based backgrounds: render</a:t>
            </a:r>
            <a:endParaRPr lang="en-US" b="0" dirty="0"/>
          </a:p>
        </p:txBody>
      </p:sp>
      <p:sp>
        <p:nvSpPr>
          <p:cNvPr id="3" name="Content Placeholder 2"/>
          <p:cNvSpPr>
            <a:spLocks noGrp="1"/>
          </p:cNvSpPr>
          <p:nvPr>
            <p:ph sz="quarter" idx="10"/>
          </p:nvPr>
        </p:nvSpPr>
        <p:spPr>
          <a:xfrm>
            <a:off x="451883" y="1550011"/>
            <a:ext cx="8229600" cy="1302926"/>
          </a:xfrm>
        </p:spPr>
        <p:txBody>
          <a:bodyPr/>
          <a:lstStyle/>
          <a:p>
            <a:pPr lvl="2">
              <a:defRPr/>
            </a:pPr>
            <a:endParaRPr lang="en-US" sz="2000" b="1" u="sng" dirty="0"/>
          </a:p>
          <a:p>
            <a:pPr lvl="2">
              <a:defRPr/>
            </a:pPr>
            <a:endParaRPr lang="en-US" sz="2000" b="1" u="sng" dirty="0"/>
          </a:p>
          <a:p>
            <a:pPr lvl="2">
              <a:defRPr/>
            </a:pPr>
            <a:endParaRPr lang="en-US" sz="2000" dirty="0"/>
          </a:p>
        </p:txBody>
      </p:sp>
      <p:sp>
        <p:nvSpPr>
          <p:cNvPr id="6" name="TextBox 5">
            <a:extLst>
              <a:ext uri="{FF2B5EF4-FFF2-40B4-BE49-F238E27FC236}">
                <a16:creationId xmlns:a16="http://schemas.microsoft.com/office/drawing/2014/main" id="{95BCEBC9-86C4-4192-BD20-77EB55AC3F49}"/>
              </a:ext>
            </a:extLst>
          </p:cNvPr>
          <p:cNvSpPr txBox="1"/>
          <p:nvPr/>
        </p:nvSpPr>
        <p:spPr>
          <a:xfrm>
            <a:off x="683568" y="3312984"/>
            <a:ext cx="3365024" cy="707886"/>
          </a:xfrm>
          <a:prstGeom prst="rect">
            <a:avLst/>
          </a:prstGeom>
          <a:noFill/>
        </p:spPr>
        <p:txBody>
          <a:bodyPr wrap="none" rtlCol="0">
            <a:spAutoFit/>
          </a:bodyPr>
          <a:lstStyle/>
          <a:p>
            <a:r>
              <a:rPr lang="en-GB" dirty="0"/>
              <a:t>Sand and cement render </a:t>
            </a:r>
          </a:p>
          <a:p>
            <a:pPr algn="ctr"/>
            <a:r>
              <a:rPr lang="en-GB" dirty="0"/>
              <a:t>being applied to a brick wall</a:t>
            </a:r>
          </a:p>
        </p:txBody>
      </p:sp>
      <p:pic>
        <p:nvPicPr>
          <p:cNvPr id="5" name="Picture 4">
            <a:extLst>
              <a:ext uri="{FF2B5EF4-FFF2-40B4-BE49-F238E27FC236}">
                <a16:creationId xmlns:a16="http://schemas.microsoft.com/office/drawing/2014/main" id="{A846B75D-C9C9-4D59-993C-D81197E7B378}"/>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4345342" y="2420888"/>
            <a:ext cx="4336141" cy="2664296"/>
          </a:xfrm>
          <a:prstGeom prst="rect">
            <a:avLst/>
          </a:prstGeom>
        </p:spPr>
      </p:pic>
      <p:sp>
        <p:nvSpPr>
          <p:cNvPr id="7" name="TextBox 6">
            <a:extLst>
              <a:ext uri="{FF2B5EF4-FFF2-40B4-BE49-F238E27FC236}">
                <a16:creationId xmlns:a16="http://schemas.microsoft.com/office/drawing/2014/main" id="{D7481259-6A66-4991-BE48-C9DCCC52513B}"/>
              </a:ext>
            </a:extLst>
          </p:cNvPr>
          <p:cNvSpPr txBox="1"/>
          <p:nvPr/>
        </p:nvSpPr>
        <p:spPr>
          <a:xfrm>
            <a:off x="6876256" y="5184878"/>
            <a:ext cx="2808312" cy="246221"/>
          </a:xfrm>
          <a:prstGeom prst="rect">
            <a:avLst/>
          </a:prstGeom>
          <a:noFill/>
        </p:spPr>
        <p:txBody>
          <a:bodyPr wrap="square" rtlCol="0">
            <a:spAutoFit/>
          </a:bodyPr>
          <a:lstStyle/>
          <a:p>
            <a:r>
              <a:rPr lang="en-GB" sz="1000" dirty="0"/>
              <a:t>https://www.bunnings.com.au/</a:t>
            </a:r>
          </a:p>
        </p:txBody>
      </p:sp>
    </p:spTree>
    <p:extLst>
      <p:ext uri="{BB962C8B-B14F-4D97-AF65-F5344CB8AC3E}">
        <p14:creationId xmlns:p14="http://schemas.microsoft.com/office/powerpoint/2010/main" val="37725663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Timber-based backgrounds</a:t>
            </a:r>
            <a:endParaRPr lang="en-US" b="0" dirty="0"/>
          </a:p>
        </p:txBody>
      </p:sp>
      <p:sp>
        <p:nvSpPr>
          <p:cNvPr id="3" name="Content Placeholder 2"/>
          <p:cNvSpPr>
            <a:spLocks noGrp="1"/>
          </p:cNvSpPr>
          <p:nvPr>
            <p:ph sz="quarter" idx="10"/>
          </p:nvPr>
        </p:nvSpPr>
        <p:spPr>
          <a:xfrm>
            <a:off x="457200" y="1576957"/>
            <a:ext cx="5626968" cy="1383289"/>
          </a:xfrm>
        </p:spPr>
        <p:txBody>
          <a:bodyPr/>
          <a:lstStyle/>
          <a:p>
            <a:pPr lvl="2">
              <a:defRPr/>
            </a:pPr>
            <a:r>
              <a:rPr lang="en-GB" sz="2000" dirty="0"/>
              <a:t>Timber is used in a wide range of applications in the construction of buildings, from flooring, doors, skirting, architraves, joists and roof structures.</a:t>
            </a:r>
            <a:endParaRPr lang="en-US" sz="2000" dirty="0"/>
          </a:p>
        </p:txBody>
      </p:sp>
      <p:sp>
        <p:nvSpPr>
          <p:cNvPr id="7" name="TextBox 6">
            <a:extLst>
              <a:ext uri="{FF2B5EF4-FFF2-40B4-BE49-F238E27FC236}">
                <a16:creationId xmlns:a16="http://schemas.microsoft.com/office/drawing/2014/main" id="{432FFF04-5BCC-4512-BD2B-870B655AE33C}"/>
              </a:ext>
            </a:extLst>
          </p:cNvPr>
          <p:cNvSpPr txBox="1"/>
          <p:nvPr/>
        </p:nvSpPr>
        <p:spPr>
          <a:xfrm>
            <a:off x="393018" y="2614737"/>
            <a:ext cx="8357964" cy="1600438"/>
          </a:xfrm>
          <a:prstGeom prst="rect">
            <a:avLst/>
          </a:prstGeom>
          <a:noFill/>
        </p:spPr>
        <p:txBody>
          <a:bodyPr wrap="square" rtlCol="0">
            <a:spAutoFit/>
          </a:bodyPr>
          <a:lstStyle/>
          <a:p>
            <a:r>
              <a:rPr lang="en-GB" dirty="0"/>
              <a:t>A tiler will often have to tile a floor which has been constructed out of timber, but must be aware that according to BS 5385‑1:2018, 6.2.3, ‘</a:t>
            </a:r>
            <a:r>
              <a:rPr lang="en-GB" sz="1800" dirty="0"/>
              <a:t>Sheets and boards subject to movement from changes in moisture content, such as plywood, chipboard, wood partial boards, etc., should not be used.’</a:t>
            </a:r>
          </a:p>
          <a:p>
            <a:endParaRPr lang="en-GB" dirty="0"/>
          </a:p>
        </p:txBody>
      </p:sp>
      <p:sp>
        <p:nvSpPr>
          <p:cNvPr id="13" name="TextBox 12">
            <a:extLst>
              <a:ext uri="{FF2B5EF4-FFF2-40B4-BE49-F238E27FC236}">
                <a16:creationId xmlns:a16="http://schemas.microsoft.com/office/drawing/2014/main" id="{9439E4FA-C9E7-499D-81C9-F9577C6421F5}"/>
              </a:ext>
            </a:extLst>
          </p:cNvPr>
          <p:cNvSpPr txBox="1"/>
          <p:nvPr/>
        </p:nvSpPr>
        <p:spPr>
          <a:xfrm>
            <a:off x="177108" y="4457644"/>
            <a:ext cx="1675459" cy="1015663"/>
          </a:xfrm>
          <a:prstGeom prst="rect">
            <a:avLst/>
          </a:prstGeom>
          <a:noFill/>
        </p:spPr>
        <p:txBody>
          <a:bodyPr wrap="square" rtlCol="0">
            <a:spAutoFit/>
          </a:bodyPr>
          <a:lstStyle/>
          <a:p>
            <a:r>
              <a:rPr lang="en-GB" dirty="0"/>
              <a:t>Timber structural floor boards</a:t>
            </a:r>
          </a:p>
        </p:txBody>
      </p:sp>
      <p:sp>
        <p:nvSpPr>
          <p:cNvPr id="27" name="TextBox 26">
            <a:extLst>
              <a:ext uri="{FF2B5EF4-FFF2-40B4-BE49-F238E27FC236}">
                <a16:creationId xmlns:a16="http://schemas.microsoft.com/office/drawing/2014/main" id="{33826D3F-FB47-49B1-8032-6BD4B2C1532B}"/>
              </a:ext>
            </a:extLst>
          </p:cNvPr>
          <p:cNvSpPr txBox="1"/>
          <p:nvPr/>
        </p:nvSpPr>
        <p:spPr>
          <a:xfrm>
            <a:off x="4369560" y="4299565"/>
            <a:ext cx="1714608" cy="1323439"/>
          </a:xfrm>
          <a:prstGeom prst="rect">
            <a:avLst/>
          </a:prstGeom>
          <a:noFill/>
        </p:spPr>
        <p:txBody>
          <a:bodyPr wrap="square" rtlCol="0">
            <a:spAutoFit/>
          </a:bodyPr>
          <a:lstStyle/>
          <a:p>
            <a:r>
              <a:rPr lang="en-GB" dirty="0"/>
              <a:t>Moisture resistant chipboard sheeting</a:t>
            </a:r>
          </a:p>
        </p:txBody>
      </p:sp>
      <p:pic>
        <p:nvPicPr>
          <p:cNvPr id="12" name="Picture 11">
            <a:extLst>
              <a:ext uri="{FF2B5EF4-FFF2-40B4-BE49-F238E27FC236}">
                <a16:creationId xmlns:a16="http://schemas.microsoft.com/office/drawing/2014/main" id="{741B7DE2-E85C-4F2E-B3A1-10F3D78BA8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37374" y="1210138"/>
            <a:ext cx="1872208" cy="1250635"/>
          </a:xfrm>
          <a:prstGeom prst="rect">
            <a:avLst/>
          </a:prstGeom>
        </p:spPr>
      </p:pic>
      <p:pic>
        <p:nvPicPr>
          <p:cNvPr id="15" name="Picture 14">
            <a:extLst>
              <a:ext uri="{FF2B5EF4-FFF2-40B4-BE49-F238E27FC236}">
                <a16:creationId xmlns:a16="http://schemas.microsoft.com/office/drawing/2014/main" id="{ECAD7F10-12DB-43EE-9D8C-64F18F7B85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82808" y="4315934"/>
            <a:ext cx="1973985" cy="1318622"/>
          </a:xfrm>
          <a:prstGeom prst="rect">
            <a:avLst/>
          </a:prstGeom>
        </p:spPr>
      </p:pic>
      <p:pic>
        <p:nvPicPr>
          <p:cNvPr id="17" name="Picture 16">
            <a:extLst>
              <a:ext uri="{FF2B5EF4-FFF2-40B4-BE49-F238E27FC236}">
                <a16:creationId xmlns:a16="http://schemas.microsoft.com/office/drawing/2014/main" id="{1B7C1C58-685D-4351-90E9-3DB7E68725A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04256" y="4299565"/>
            <a:ext cx="2098576" cy="1401849"/>
          </a:xfrm>
          <a:prstGeom prst="rect">
            <a:avLst/>
          </a:prstGeom>
        </p:spPr>
      </p:pic>
    </p:spTree>
    <p:extLst>
      <p:ext uri="{BB962C8B-B14F-4D97-AF65-F5344CB8AC3E}">
        <p14:creationId xmlns:p14="http://schemas.microsoft.com/office/powerpoint/2010/main" val="37194851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Timber-based backgrounds</a:t>
            </a:r>
            <a:endParaRPr lang="en-US" b="0" dirty="0"/>
          </a:p>
        </p:txBody>
      </p:sp>
      <p:sp>
        <p:nvSpPr>
          <p:cNvPr id="14" name="TextBox 13">
            <a:extLst>
              <a:ext uri="{FF2B5EF4-FFF2-40B4-BE49-F238E27FC236}">
                <a16:creationId xmlns:a16="http://schemas.microsoft.com/office/drawing/2014/main" id="{0ECE82C7-1E23-4515-9072-B9B690BBF665}"/>
              </a:ext>
            </a:extLst>
          </p:cNvPr>
          <p:cNvSpPr txBox="1"/>
          <p:nvPr/>
        </p:nvSpPr>
        <p:spPr>
          <a:xfrm>
            <a:off x="457200" y="1556792"/>
            <a:ext cx="8229600" cy="5016758"/>
          </a:xfrm>
          <a:prstGeom prst="rect">
            <a:avLst/>
          </a:prstGeom>
          <a:noFill/>
        </p:spPr>
        <p:txBody>
          <a:bodyPr wrap="square" rtlCol="0">
            <a:spAutoFit/>
          </a:bodyPr>
          <a:lstStyle/>
          <a:p>
            <a:r>
              <a:rPr lang="en-GB" dirty="0"/>
              <a:t>Tiling to timber based backgrounds is not good practice and advised against according to British Standards.</a:t>
            </a:r>
          </a:p>
          <a:p>
            <a:endParaRPr lang="en-GB" dirty="0"/>
          </a:p>
          <a:p>
            <a:r>
              <a:rPr lang="en-GB" dirty="0"/>
              <a:t>When tiling to a timber floor background, an uncoupling or decoupling membrane should be installed over the existing floor surface.</a:t>
            </a:r>
          </a:p>
          <a:p>
            <a:endParaRPr lang="en-GB" dirty="0"/>
          </a:p>
          <a:p>
            <a:r>
              <a:rPr lang="en-GB" b="1" dirty="0"/>
              <a:t>What is an uncoupling membrane?</a:t>
            </a:r>
          </a:p>
          <a:p>
            <a:r>
              <a:rPr lang="en-GB" dirty="0"/>
              <a:t>An uncoupling membrane system provides an intermediate substrate between the tile covering and load bearing substrate. They can be used over a variety of substrates, which include timber, concrete, cementitious screeds and gypsum based screeds. They are designed to neutralise lateral stresses that occur between the substrate and tile covering; they are not designed to accommodate differential vertical movement (deflection).</a:t>
            </a:r>
          </a:p>
          <a:p>
            <a:r>
              <a:rPr lang="en-GB" dirty="0"/>
              <a:t>                                                        Source:  https://www.schluter.co.uk</a:t>
            </a:r>
          </a:p>
          <a:p>
            <a:endParaRPr lang="en-GB" dirty="0"/>
          </a:p>
        </p:txBody>
      </p:sp>
    </p:spTree>
    <p:extLst>
      <p:ext uri="{BB962C8B-B14F-4D97-AF65-F5344CB8AC3E}">
        <p14:creationId xmlns:p14="http://schemas.microsoft.com/office/powerpoint/2010/main" val="4223344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Preparing backgrounds</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30210" y="1936079"/>
            <a:ext cx="8229600" cy="707886"/>
          </a:xfrm>
          <a:prstGeom prst="rect">
            <a:avLst/>
          </a:prstGeom>
          <a:noFill/>
        </p:spPr>
        <p:txBody>
          <a:bodyPr wrap="square" rtlCol="0">
            <a:spAutoFit/>
          </a:bodyPr>
          <a:lstStyle/>
          <a:p>
            <a:r>
              <a:rPr lang="en-GB" dirty="0"/>
              <a:t>In construction, there are many different types of backgrounds that a wall and floor tiler will encounter, while fixing wall and floor tiles.</a:t>
            </a:r>
          </a:p>
        </p:txBody>
      </p:sp>
      <p:sp>
        <p:nvSpPr>
          <p:cNvPr id="5" name="TextBox 4">
            <a:extLst>
              <a:ext uri="{FF2B5EF4-FFF2-40B4-BE49-F238E27FC236}">
                <a16:creationId xmlns:a16="http://schemas.microsoft.com/office/drawing/2014/main" id="{85637034-32F7-4698-BB2E-0B16B4C70029}"/>
              </a:ext>
            </a:extLst>
          </p:cNvPr>
          <p:cNvSpPr txBox="1"/>
          <p:nvPr/>
        </p:nvSpPr>
        <p:spPr>
          <a:xfrm>
            <a:off x="330210" y="3153574"/>
            <a:ext cx="8229600" cy="1631216"/>
          </a:xfrm>
          <a:prstGeom prst="rect">
            <a:avLst/>
          </a:prstGeom>
          <a:noFill/>
        </p:spPr>
        <p:txBody>
          <a:bodyPr wrap="square" rtlCol="0">
            <a:spAutoFit/>
          </a:bodyPr>
          <a:lstStyle/>
          <a:p>
            <a:r>
              <a:rPr lang="en-GB" b="1" dirty="0"/>
              <a:t>What is a background?</a:t>
            </a:r>
          </a:p>
          <a:p>
            <a:pPr algn="ctr"/>
            <a:endParaRPr lang="en-GB" dirty="0"/>
          </a:p>
          <a:p>
            <a:r>
              <a:rPr lang="en-GB" dirty="0"/>
              <a:t>A background is any </a:t>
            </a:r>
            <a:r>
              <a:rPr lang="en-GB" b="1" dirty="0"/>
              <a:t>wall</a:t>
            </a:r>
            <a:r>
              <a:rPr lang="en-GB" dirty="0"/>
              <a:t> or </a:t>
            </a:r>
            <a:r>
              <a:rPr lang="en-GB" b="1" dirty="0"/>
              <a:t>floor</a:t>
            </a:r>
            <a:r>
              <a:rPr lang="en-GB" dirty="0"/>
              <a:t> construction that a tiler fixes wall and floor tiles to. </a:t>
            </a:r>
          </a:p>
          <a:p>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Timber-based backgrounds</a:t>
            </a:r>
            <a:endParaRPr lang="en-US" b="0" dirty="0"/>
          </a:p>
        </p:txBody>
      </p:sp>
      <p:sp>
        <p:nvSpPr>
          <p:cNvPr id="14" name="TextBox 13">
            <a:extLst>
              <a:ext uri="{FF2B5EF4-FFF2-40B4-BE49-F238E27FC236}">
                <a16:creationId xmlns:a16="http://schemas.microsoft.com/office/drawing/2014/main" id="{0ECE82C7-1E23-4515-9072-B9B690BBF665}"/>
              </a:ext>
            </a:extLst>
          </p:cNvPr>
          <p:cNvSpPr txBox="1"/>
          <p:nvPr/>
        </p:nvSpPr>
        <p:spPr>
          <a:xfrm>
            <a:off x="457200" y="1556792"/>
            <a:ext cx="8229600" cy="5016758"/>
          </a:xfrm>
          <a:prstGeom prst="rect">
            <a:avLst/>
          </a:prstGeom>
          <a:noFill/>
        </p:spPr>
        <p:txBody>
          <a:bodyPr wrap="square" rtlCol="0">
            <a:spAutoFit/>
          </a:bodyPr>
          <a:lstStyle/>
          <a:p>
            <a:r>
              <a:rPr lang="en-GB" b="1" dirty="0"/>
              <a:t>How does an uncoupling membrane work?</a:t>
            </a:r>
          </a:p>
          <a:p>
            <a:r>
              <a:rPr lang="en-GB" dirty="0"/>
              <a:t>The membrane works by preventing stresses from the substrate being transferred into the tile covering that can cause cracking and delamination of the covering material.</a:t>
            </a:r>
          </a:p>
          <a:p>
            <a:endParaRPr lang="en-GB" dirty="0"/>
          </a:p>
          <a:p>
            <a:r>
              <a:rPr lang="en-GB" dirty="0"/>
              <a:t>As substrates will expand and contract due to changes in temperature and moisture levels, an uncoupling membrane is perfect for allowing the surfaces to move independently preventing stress on the tiles which can cause cracking or even debonding. This is because the membrane uncouples the floor covering from the substrate and neutralises the tensions between the substrate and the tile covering that result from the varying deformations of the materials. Likewise, stress cracks in the substrate are bridged and are, therefore, not transferred to the surface covering.</a:t>
            </a:r>
          </a:p>
          <a:p>
            <a:pPr algn="ctr"/>
            <a:r>
              <a:rPr lang="en-GB" dirty="0"/>
              <a:t>                                                         Source:  https://www.schluter.co.uk</a:t>
            </a:r>
          </a:p>
          <a:p>
            <a:endParaRPr lang="en-GB" dirty="0"/>
          </a:p>
        </p:txBody>
      </p:sp>
    </p:spTree>
    <p:extLst>
      <p:ext uri="{BB962C8B-B14F-4D97-AF65-F5344CB8AC3E}">
        <p14:creationId xmlns:p14="http://schemas.microsoft.com/office/powerpoint/2010/main" val="2208050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Timber-based backgrounds (uncoupling membrane installation)</a:t>
            </a:r>
            <a:endParaRPr lang="en-US" b="0" dirty="0"/>
          </a:p>
        </p:txBody>
      </p:sp>
      <p:sp>
        <p:nvSpPr>
          <p:cNvPr id="14" name="TextBox 13">
            <a:extLst>
              <a:ext uri="{FF2B5EF4-FFF2-40B4-BE49-F238E27FC236}">
                <a16:creationId xmlns:a16="http://schemas.microsoft.com/office/drawing/2014/main" id="{0ECE82C7-1E23-4515-9072-B9B690BBF665}"/>
              </a:ext>
            </a:extLst>
          </p:cNvPr>
          <p:cNvSpPr txBox="1"/>
          <p:nvPr/>
        </p:nvSpPr>
        <p:spPr>
          <a:xfrm>
            <a:off x="3599381" y="5106965"/>
            <a:ext cx="1800200" cy="830997"/>
          </a:xfrm>
          <a:prstGeom prst="rect">
            <a:avLst/>
          </a:prstGeom>
          <a:noFill/>
        </p:spPr>
        <p:txBody>
          <a:bodyPr wrap="square" rtlCol="0">
            <a:spAutoFit/>
          </a:bodyPr>
          <a:lstStyle/>
          <a:p>
            <a:pPr algn="ctr"/>
            <a:r>
              <a:rPr lang="en-GB" dirty="0"/>
              <a:t>                                                        </a:t>
            </a:r>
          </a:p>
          <a:p>
            <a:r>
              <a:rPr lang="en-GB" sz="800" dirty="0">
                <a:effectLst/>
                <a:latin typeface="Arial" panose="020B0604020202020204" pitchFamily="34" charset="0"/>
                <a:ea typeface="Calibri" panose="020F0502020204030204" pitchFamily="34" charset="0"/>
              </a:rPr>
              <a:t>© 2021 Schlüter-Systems Ltd</a:t>
            </a:r>
            <a:endParaRPr lang="en-GB" sz="800" dirty="0"/>
          </a:p>
          <a:p>
            <a:endParaRPr lang="en-GB" dirty="0"/>
          </a:p>
        </p:txBody>
      </p:sp>
      <p:pic>
        <p:nvPicPr>
          <p:cNvPr id="3" name="Picture 2">
            <a:extLst>
              <a:ext uri="{FF2B5EF4-FFF2-40B4-BE49-F238E27FC236}">
                <a16:creationId xmlns:a16="http://schemas.microsoft.com/office/drawing/2014/main" id="{46CE13C1-9FDA-4EE0-B393-189730F6878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17499" y="1738550"/>
            <a:ext cx="5069301" cy="3603618"/>
          </a:xfrm>
          <a:prstGeom prst="rect">
            <a:avLst/>
          </a:prstGeom>
        </p:spPr>
      </p:pic>
      <p:sp>
        <p:nvSpPr>
          <p:cNvPr id="4" name="TextBox 3">
            <a:extLst>
              <a:ext uri="{FF2B5EF4-FFF2-40B4-BE49-F238E27FC236}">
                <a16:creationId xmlns:a16="http://schemas.microsoft.com/office/drawing/2014/main" id="{2ABFA4A6-3531-4DB8-90BD-E856227B480D}"/>
              </a:ext>
            </a:extLst>
          </p:cNvPr>
          <p:cNvSpPr txBox="1"/>
          <p:nvPr/>
        </p:nvSpPr>
        <p:spPr>
          <a:xfrm>
            <a:off x="457200" y="1736812"/>
            <a:ext cx="2746648" cy="378565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Acrylic primer is applied to the timber substrate.</a:t>
            </a:r>
          </a:p>
          <a:p>
            <a:pPr marL="342900" indent="-342900">
              <a:buClr>
                <a:srgbClr val="0077E3"/>
              </a:buClr>
              <a:buFont typeface="Arial" panose="020B0604020202020204" pitchFamily="34" charset="0"/>
              <a:buChar char="•"/>
            </a:pPr>
            <a:r>
              <a:rPr lang="en-GB" dirty="0"/>
              <a:t>The decoupling membrane is fixed to the timber substrate with flexible adhesive.</a:t>
            </a:r>
          </a:p>
          <a:p>
            <a:pPr marL="342900" indent="-342900">
              <a:buClr>
                <a:srgbClr val="0077E3"/>
              </a:buClr>
              <a:buFont typeface="Arial" panose="020B0604020202020204" pitchFamily="34" charset="0"/>
              <a:buChar char="•"/>
            </a:pPr>
            <a:r>
              <a:rPr lang="en-GB" dirty="0"/>
              <a:t>It is left to set.</a:t>
            </a:r>
          </a:p>
          <a:p>
            <a:pPr marL="342900" indent="-342900">
              <a:buClr>
                <a:srgbClr val="0077E3"/>
              </a:buClr>
              <a:buFont typeface="Arial" panose="020B0604020202020204" pitchFamily="34" charset="0"/>
              <a:buChar char="•"/>
            </a:pPr>
            <a:r>
              <a:rPr lang="en-GB" dirty="0"/>
              <a:t>Tiling is fixed to the membrane with flexible adhesive.</a:t>
            </a:r>
          </a:p>
        </p:txBody>
      </p:sp>
    </p:spTree>
    <p:extLst>
      <p:ext uri="{BB962C8B-B14F-4D97-AF65-F5344CB8AC3E}">
        <p14:creationId xmlns:p14="http://schemas.microsoft.com/office/powerpoint/2010/main" val="14057022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Preparing backgrounds</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48852" y="1772816"/>
            <a:ext cx="8229600" cy="523220"/>
          </a:xfrm>
          <a:prstGeom prst="rect">
            <a:avLst/>
          </a:prstGeom>
          <a:noFill/>
        </p:spPr>
        <p:txBody>
          <a:bodyPr wrap="square" rtlCol="0">
            <a:spAutoFit/>
          </a:bodyPr>
          <a:lstStyle/>
          <a:p>
            <a:r>
              <a:rPr lang="en-GB" sz="2800" b="1" dirty="0"/>
              <a:t>Caution!</a:t>
            </a:r>
          </a:p>
        </p:txBody>
      </p:sp>
      <p:sp>
        <p:nvSpPr>
          <p:cNvPr id="2" name="TextBox 1">
            <a:extLst>
              <a:ext uri="{FF2B5EF4-FFF2-40B4-BE49-F238E27FC236}">
                <a16:creationId xmlns:a16="http://schemas.microsoft.com/office/drawing/2014/main" id="{D04C362D-E0E7-4353-BDE6-4C4FD7941275}"/>
              </a:ext>
            </a:extLst>
          </p:cNvPr>
          <p:cNvSpPr txBox="1"/>
          <p:nvPr/>
        </p:nvSpPr>
        <p:spPr>
          <a:xfrm>
            <a:off x="457201" y="2420888"/>
            <a:ext cx="8221251" cy="3477875"/>
          </a:xfrm>
          <a:prstGeom prst="rect">
            <a:avLst/>
          </a:prstGeom>
          <a:noFill/>
        </p:spPr>
        <p:txBody>
          <a:bodyPr wrap="square" rtlCol="0">
            <a:spAutoFit/>
          </a:bodyPr>
          <a:lstStyle/>
          <a:p>
            <a:r>
              <a:rPr lang="en-GB" dirty="0"/>
              <a:t>Part of a wall and floor tiler’s work is involved with preparing </a:t>
            </a:r>
            <a:r>
              <a:rPr lang="en-GB" b="1" dirty="0"/>
              <a:t>background surfaces</a:t>
            </a:r>
            <a:r>
              <a:rPr lang="en-GB" dirty="0"/>
              <a:t> in existing buildings. </a:t>
            </a:r>
          </a:p>
          <a:p>
            <a:pPr algn="ctr"/>
            <a:endParaRPr lang="en-GB" dirty="0"/>
          </a:p>
          <a:p>
            <a:r>
              <a:rPr lang="en-GB" dirty="0"/>
              <a:t>Older buildings contain materials that are no longer in use but which are toxic and/or hazardous to health.</a:t>
            </a:r>
          </a:p>
          <a:p>
            <a:pPr algn="ctr"/>
            <a:endParaRPr lang="en-GB" dirty="0"/>
          </a:p>
          <a:p>
            <a:r>
              <a:rPr lang="en-GB" dirty="0"/>
              <a:t>Removing old existing background surfaces can cause dust, which when breathed in, may cause health problems, sometimes many years later.</a:t>
            </a:r>
          </a:p>
          <a:p>
            <a:pPr algn="ctr"/>
            <a:endParaRPr lang="en-GB" dirty="0"/>
          </a:p>
          <a:p>
            <a:endParaRPr lang="en-GB" dirty="0"/>
          </a:p>
        </p:txBody>
      </p:sp>
    </p:spTree>
    <p:extLst>
      <p:ext uri="{BB962C8B-B14F-4D97-AF65-F5344CB8AC3E}">
        <p14:creationId xmlns:p14="http://schemas.microsoft.com/office/powerpoint/2010/main" val="3983673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Preparing backgrounds</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D04C362D-E0E7-4353-BDE6-4C4FD7941275}"/>
              </a:ext>
            </a:extLst>
          </p:cNvPr>
          <p:cNvSpPr txBox="1"/>
          <p:nvPr/>
        </p:nvSpPr>
        <p:spPr>
          <a:xfrm>
            <a:off x="424608" y="1628800"/>
            <a:ext cx="8221251" cy="4093428"/>
          </a:xfrm>
          <a:prstGeom prst="rect">
            <a:avLst/>
          </a:prstGeom>
          <a:noFill/>
        </p:spPr>
        <p:txBody>
          <a:bodyPr wrap="square" rtlCol="0">
            <a:spAutoFit/>
          </a:bodyPr>
          <a:lstStyle/>
          <a:p>
            <a:r>
              <a:rPr lang="en-GB" dirty="0"/>
              <a:t>Some of the hazards that are common in older buildings are:</a:t>
            </a:r>
          </a:p>
          <a:p>
            <a:pPr algn="ctr"/>
            <a:endParaRPr lang="en-GB" dirty="0"/>
          </a:p>
          <a:p>
            <a:pPr marL="342900" indent="-342900">
              <a:buClr>
                <a:srgbClr val="0077E3"/>
              </a:buClr>
              <a:buFont typeface="Arial" panose="020B0604020202020204" pitchFamily="34" charset="0"/>
              <a:buChar char="•"/>
            </a:pPr>
            <a:r>
              <a:rPr lang="en-GB" dirty="0"/>
              <a:t>Asbestos: found in thermoplastic floor tiles, artex, pipe lagging and toilet cisterns and many other components and materials.</a:t>
            </a:r>
          </a:p>
          <a:p>
            <a:pPr marL="342900" indent="-342900">
              <a:buClr>
                <a:srgbClr val="0077E3"/>
              </a:buClr>
              <a:buFont typeface="Arial" panose="020B0604020202020204" pitchFamily="34" charset="0"/>
              <a:buChar char="•"/>
            </a:pPr>
            <a:r>
              <a:rPr lang="en-GB" dirty="0"/>
              <a:t>Lead: found in paint.</a:t>
            </a:r>
          </a:p>
          <a:p>
            <a:pPr marL="342900" indent="-342900">
              <a:buClr>
                <a:srgbClr val="0077E3"/>
              </a:buClr>
              <a:buFont typeface="Arial" panose="020B0604020202020204" pitchFamily="34" charset="0"/>
              <a:buChar char="•"/>
            </a:pPr>
            <a:r>
              <a:rPr lang="en-GB" dirty="0"/>
              <a:t>Arsenic:</a:t>
            </a:r>
            <a:r>
              <a:rPr lang="en-GB" i="1" dirty="0"/>
              <a:t> </a:t>
            </a:r>
            <a:r>
              <a:rPr lang="en-GB" dirty="0"/>
              <a:t>found in old green wallpapers</a:t>
            </a:r>
            <a:r>
              <a:rPr lang="en-GB" i="1" dirty="0"/>
              <a:t>.</a:t>
            </a:r>
          </a:p>
          <a:p>
            <a:pPr marL="342900" indent="-342900">
              <a:buClr>
                <a:srgbClr val="0077E3"/>
              </a:buClr>
              <a:buFont typeface="Arial" panose="020B0604020202020204" pitchFamily="34" charset="0"/>
              <a:buChar char="•"/>
            </a:pPr>
            <a:r>
              <a:rPr lang="en-GB" dirty="0"/>
              <a:t>VOC (Volatile organic compounds): found in plastics and protective coatings</a:t>
            </a:r>
            <a:r>
              <a:rPr lang="en-GB" i="1" dirty="0"/>
              <a:t>.</a:t>
            </a:r>
          </a:p>
          <a:p>
            <a:pPr marL="342900" indent="-342900">
              <a:buClr>
                <a:srgbClr val="0077E3"/>
              </a:buClr>
              <a:buFont typeface="Arial" panose="020B0604020202020204" pitchFamily="34" charset="0"/>
              <a:buChar char="•"/>
            </a:pPr>
            <a:r>
              <a:rPr lang="en-GB" dirty="0"/>
              <a:t>Fibreglass: may be present when replacing upstairs ceilings.</a:t>
            </a:r>
          </a:p>
          <a:p>
            <a:pPr marL="342900" indent="-342900">
              <a:buClr>
                <a:srgbClr val="0077E3"/>
              </a:buClr>
              <a:buFont typeface="Arial" panose="020B0604020202020204" pitchFamily="34" charset="0"/>
              <a:buChar char="•"/>
            </a:pPr>
            <a:r>
              <a:rPr lang="en-GB" dirty="0"/>
              <a:t>Silica:</a:t>
            </a:r>
            <a:r>
              <a:rPr lang="en-GB" b="1" dirty="0"/>
              <a:t> </a:t>
            </a:r>
            <a:r>
              <a:rPr lang="en-GB" dirty="0"/>
              <a:t>found in stone, sand, tiles and bricks, and can be inhaled from cutting masonry.</a:t>
            </a:r>
          </a:p>
          <a:p>
            <a:pPr algn="ctr"/>
            <a:endParaRPr lang="en-GB" dirty="0"/>
          </a:p>
          <a:p>
            <a:endParaRPr lang="en-GB" dirty="0"/>
          </a:p>
        </p:txBody>
      </p:sp>
    </p:spTree>
    <p:extLst>
      <p:ext uri="{BB962C8B-B14F-4D97-AF65-F5344CB8AC3E}">
        <p14:creationId xmlns:p14="http://schemas.microsoft.com/office/powerpoint/2010/main" val="4121360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Surface characteristics</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57200" y="1556792"/>
            <a:ext cx="8229600" cy="2862322"/>
          </a:xfrm>
          <a:prstGeom prst="rect">
            <a:avLst/>
          </a:prstGeom>
          <a:noFill/>
        </p:spPr>
        <p:txBody>
          <a:bodyPr wrap="square" rtlCol="0">
            <a:spAutoFit/>
          </a:bodyPr>
          <a:lstStyle/>
          <a:p>
            <a:endParaRPr lang="en-GB" b="1" u="sng" dirty="0"/>
          </a:p>
          <a:p>
            <a:r>
              <a:rPr lang="en-GB" dirty="0"/>
              <a:t>Surface characteristics can be defined as:</a:t>
            </a:r>
          </a:p>
          <a:p>
            <a:endParaRPr lang="en-GB" dirty="0"/>
          </a:p>
          <a:p>
            <a:pPr marL="342900" indent="-342900">
              <a:buClr>
                <a:srgbClr val="0077E3"/>
              </a:buClr>
              <a:buFont typeface="Arial" panose="020B0604020202020204" pitchFamily="34" charset="0"/>
              <a:buChar char="•"/>
            </a:pPr>
            <a:r>
              <a:rPr lang="en-GB" dirty="0"/>
              <a:t>dryness</a:t>
            </a:r>
          </a:p>
          <a:p>
            <a:pPr marL="342900" indent="-342900">
              <a:buClr>
                <a:srgbClr val="0077E3"/>
              </a:buClr>
              <a:buFont typeface="Arial" panose="020B0604020202020204" pitchFamily="34" charset="0"/>
              <a:buChar char="•"/>
            </a:pPr>
            <a:r>
              <a:rPr lang="en-GB" dirty="0"/>
              <a:t>flatness</a:t>
            </a:r>
          </a:p>
          <a:p>
            <a:pPr marL="342900" indent="-342900">
              <a:buClr>
                <a:srgbClr val="0077E3"/>
              </a:buClr>
              <a:buFont typeface="Arial" panose="020B0604020202020204" pitchFamily="34" charset="0"/>
              <a:buChar char="•"/>
            </a:pPr>
            <a:r>
              <a:rPr lang="en-GB" dirty="0"/>
              <a:t>rigidity</a:t>
            </a:r>
          </a:p>
          <a:p>
            <a:pPr marL="342900" indent="-342900">
              <a:buClr>
                <a:srgbClr val="0077E3"/>
              </a:buClr>
              <a:buFont typeface="Arial" panose="020B0604020202020204" pitchFamily="34" charset="0"/>
              <a:buChar char="•"/>
            </a:pPr>
            <a:r>
              <a:rPr lang="en-GB" dirty="0"/>
              <a:t>true and square</a:t>
            </a:r>
          </a:p>
          <a:p>
            <a:pPr marL="342900" indent="-342900">
              <a:buClr>
                <a:srgbClr val="0077E3"/>
              </a:buClr>
              <a:buFont typeface="Arial" panose="020B0604020202020204" pitchFamily="34" charset="0"/>
              <a:buChar char="•"/>
            </a:pPr>
            <a:r>
              <a:rPr lang="en-GB" dirty="0"/>
              <a:t>plumb and level</a:t>
            </a:r>
          </a:p>
          <a:p>
            <a:pPr marL="342900" indent="-342900">
              <a:buClr>
                <a:srgbClr val="0077E3"/>
              </a:buClr>
              <a:buFont typeface="Arial" panose="020B0604020202020204" pitchFamily="34" charset="0"/>
              <a:buChar char="•"/>
            </a:pPr>
            <a:r>
              <a:rPr lang="en-GB" dirty="0"/>
              <a:t>soundness.</a:t>
            </a:r>
          </a:p>
        </p:txBody>
      </p:sp>
    </p:spTree>
    <p:extLst>
      <p:ext uri="{BB962C8B-B14F-4D97-AF65-F5344CB8AC3E}">
        <p14:creationId xmlns:p14="http://schemas.microsoft.com/office/powerpoint/2010/main" val="4172747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Surface characteristics: dryness </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57200" y="1390588"/>
            <a:ext cx="8229600" cy="4893647"/>
          </a:xfrm>
          <a:prstGeom prst="rect">
            <a:avLst/>
          </a:prstGeom>
          <a:noFill/>
        </p:spPr>
        <p:txBody>
          <a:bodyPr wrap="square" rtlCol="0">
            <a:spAutoFit/>
          </a:bodyPr>
          <a:lstStyle/>
          <a:p>
            <a:endParaRPr lang="en-GB" b="1" u="sng" dirty="0"/>
          </a:p>
          <a:p>
            <a:r>
              <a:rPr lang="en-GB" dirty="0"/>
              <a:t>In preparation for tiling, a background must be dry.</a:t>
            </a:r>
          </a:p>
          <a:p>
            <a:endParaRPr lang="en-GB" dirty="0"/>
          </a:p>
          <a:p>
            <a:pPr marL="342900" indent="-342900">
              <a:buClr>
                <a:srgbClr val="0077E3"/>
              </a:buClr>
              <a:buFont typeface="Arial" panose="020B0604020202020204" pitchFamily="34" charset="0"/>
              <a:buChar char="•"/>
            </a:pPr>
            <a:r>
              <a:rPr lang="en-GB" dirty="0"/>
              <a:t>New plaster walls (gypsum-based)</a:t>
            </a:r>
          </a:p>
          <a:p>
            <a:pPr marL="342900" indent="-342900">
              <a:buClr>
                <a:srgbClr val="0077E3"/>
              </a:buClr>
              <a:buFont typeface="Arial" panose="020B0604020202020204" pitchFamily="34" charset="0"/>
              <a:buChar char="•"/>
            </a:pPr>
            <a:r>
              <a:rPr lang="en-GB" dirty="0"/>
              <a:t>New render walls (cement-based)</a:t>
            </a:r>
          </a:p>
          <a:p>
            <a:pPr marL="342900" indent="-342900">
              <a:buClr>
                <a:srgbClr val="0077E3"/>
              </a:buClr>
              <a:buFont typeface="Arial" panose="020B0604020202020204" pitchFamily="34" charset="0"/>
              <a:buChar char="•"/>
            </a:pPr>
            <a:r>
              <a:rPr lang="en-GB" dirty="0"/>
              <a:t>New screeded floors (cement/gypsum-based)</a:t>
            </a:r>
          </a:p>
          <a:p>
            <a:pPr marL="342900" indent="-342900">
              <a:buClr>
                <a:srgbClr val="0077E3"/>
              </a:buClr>
              <a:buFont typeface="Arial" panose="020B0604020202020204" pitchFamily="34" charset="0"/>
              <a:buChar char="•"/>
            </a:pPr>
            <a:r>
              <a:rPr lang="en-GB" dirty="0"/>
              <a:t>New concrete floors (cement-based)</a:t>
            </a:r>
          </a:p>
          <a:p>
            <a:endParaRPr lang="en-GB" dirty="0"/>
          </a:p>
          <a:p>
            <a:r>
              <a:rPr lang="en-GB" dirty="0"/>
              <a:t>Newly finished backgrounds need to be fully cured before any tiling preparation work.</a:t>
            </a:r>
          </a:p>
          <a:p>
            <a:endParaRPr lang="en-GB" dirty="0"/>
          </a:p>
          <a:p>
            <a:r>
              <a:rPr lang="en-GB" sz="1600" i="1" dirty="0"/>
              <a:t>BS 5385-1:2018  Sufficient additional time should be allowed for curing, commensurate with the extent of making good, before using the chosen bedding system.</a:t>
            </a:r>
          </a:p>
          <a:p>
            <a:pPr marL="342900" indent="-342900">
              <a:buFont typeface="Arial" panose="020B0604020202020204" pitchFamily="34" charset="0"/>
              <a:buChar char="•"/>
            </a:pPr>
            <a:endParaRPr lang="en-GB" dirty="0"/>
          </a:p>
          <a:p>
            <a:endParaRPr lang="en-GB" dirty="0"/>
          </a:p>
          <a:p>
            <a:endParaRPr lang="en-GB" dirty="0"/>
          </a:p>
        </p:txBody>
      </p:sp>
    </p:spTree>
    <p:extLst>
      <p:ext uri="{BB962C8B-B14F-4D97-AF65-F5344CB8AC3E}">
        <p14:creationId xmlns:p14="http://schemas.microsoft.com/office/powerpoint/2010/main" val="704350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Surface characteristics: rigidity</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323528" y="1556792"/>
            <a:ext cx="8363272" cy="2246769"/>
          </a:xfrm>
          <a:prstGeom prst="rect">
            <a:avLst/>
          </a:prstGeom>
          <a:noFill/>
        </p:spPr>
        <p:txBody>
          <a:bodyPr wrap="square" rtlCol="0">
            <a:spAutoFit/>
          </a:bodyPr>
          <a:lstStyle/>
          <a:p>
            <a:endParaRPr lang="en-GB" b="1" u="sng" dirty="0"/>
          </a:p>
          <a:p>
            <a:r>
              <a:rPr lang="en-GB" dirty="0"/>
              <a:t>All materials have a level of measurable strength, linear, compressive, tensile and shear.</a:t>
            </a:r>
          </a:p>
          <a:p>
            <a:endParaRPr lang="en-GB" dirty="0"/>
          </a:p>
          <a:p>
            <a:r>
              <a:rPr lang="en-GB" dirty="0"/>
              <a:t>An example of rigidity is the thickness of a plasterboard being 12.5mm compared to 9.5mm. The 12.5mm thick plasterboard will be the more rigid of the two sizes.  </a:t>
            </a:r>
          </a:p>
        </p:txBody>
      </p:sp>
    </p:spTree>
    <p:extLst>
      <p:ext uri="{BB962C8B-B14F-4D97-AF65-F5344CB8AC3E}">
        <p14:creationId xmlns:p14="http://schemas.microsoft.com/office/powerpoint/2010/main" val="487927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Surface characteristics: true and square</a:t>
            </a:r>
            <a:br>
              <a:rPr lang="en-US" dirty="0">
                <a:ea typeface="ＭＳ Ｐゴシック" pitchFamily="-105" charset="-128"/>
                <a:cs typeface="ＭＳ Ｐゴシック" pitchFamily="-105" charset="-128"/>
              </a:rPr>
            </a:b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88F5A012-FA71-4AFA-809A-BB3C331BE484}"/>
              </a:ext>
            </a:extLst>
          </p:cNvPr>
          <p:cNvSpPr txBox="1"/>
          <p:nvPr/>
        </p:nvSpPr>
        <p:spPr>
          <a:xfrm>
            <a:off x="457200" y="1390588"/>
            <a:ext cx="8229600" cy="1938992"/>
          </a:xfrm>
          <a:prstGeom prst="rect">
            <a:avLst/>
          </a:prstGeom>
          <a:noFill/>
        </p:spPr>
        <p:txBody>
          <a:bodyPr wrap="square" rtlCol="0">
            <a:spAutoFit/>
          </a:bodyPr>
          <a:lstStyle/>
          <a:p>
            <a:endParaRPr lang="en-GB" b="1" u="sng" dirty="0"/>
          </a:p>
          <a:p>
            <a:r>
              <a:rPr lang="en-GB" dirty="0"/>
              <a:t>In construction, for something to be </a:t>
            </a:r>
            <a:r>
              <a:rPr lang="en-GB" b="1" dirty="0"/>
              <a:t>true, </a:t>
            </a:r>
            <a:r>
              <a:rPr lang="en-GB" dirty="0"/>
              <a:t>means it is exact or accurate.</a:t>
            </a:r>
          </a:p>
          <a:p>
            <a:endParaRPr lang="en-GB" b="1" dirty="0"/>
          </a:p>
          <a:p>
            <a:r>
              <a:rPr lang="en-GB" b="1" dirty="0"/>
              <a:t>Square</a:t>
            </a:r>
            <a:r>
              <a:rPr lang="en-GB" dirty="0"/>
              <a:t>, in measurement, is a device consisting of two straight edges set at right angles to each other. A tiler will use a square to set out floor tiling or to mark tiles ready for cutting.</a:t>
            </a:r>
            <a:endParaRPr lang="en-GB" b="1" dirty="0"/>
          </a:p>
        </p:txBody>
      </p:sp>
      <p:sp>
        <p:nvSpPr>
          <p:cNvPr id="3" name="Rectangle 2">
            <a:extLst>
              <a:ext uri="{FF2B5EF4-FFF2-40B4-BE49-F238E27FC236}">
                <a16:creationId xmlns:a16="http://schemas.microsoft.com/office/drawing/2014/main" id="{C564F63A-0830-4B09-950A-E238E00418FA}"/>
              </a:ext>
            </a:extLst>
          </p:cNvPr>
          <p:cNvSpPr/>
          <p:nvPr/>
        </p:nvSpPr>
        <p:spPr>
          <a:xfrm>
            <a:off x="553083" y="4252910"/>
            <a:ext cx="968535" cy="707886"/>
          </a:xfrm>
          <a:prstGeom prst="rect">
            <a:avLst/>
          </a:prstGeom>
        </p:spPr>
        <p:txBody>
          <a:bodyPr wrap="none">
            <a:spAutoFit/>
          </a:bodyPr>
          <a:lstStyle/>
          <a:p>
            <a:pPr algn="ctr"/>
            <a:r>
              <a:rPr lang="en-GB" dirty="0"/>
              <a:t>Steel</a:t>
            </a:r>
          </a:p>
          <a:p>
            <a:pPr algn="ctr"/>
            <a:r>
              <a:rPr lang="en-GB" dirty="0"/>
              <a:t>square</a:t>
            </a:r>
          </a:p>
        </p:txBody>
      </p:sp>
      <p:pic>
        <p:nvPicPr>
          <p:cNvPr id="6" name="Picture 5">
            <a:extLst>
              <a:ext uri="{FF2B5EF4-FFF2-40B4-BE49-F238E27FC236}">
                <a16:creationId xmlns:a16="http://schemas.microsoft.com/office/drawing/2014/main" id="{30433A48-330C-4B5E-9805-D086BFDAE2CB}"/>
              </a:ext>
            </a:extLst>
          </p:cNvPr>
          <p:cNvPicPr>
            <a:picLocks noChangeAspect="1"/>
          </p:cNvPicPr>
          <p:nvPr/>
        </p:nvPicPr>
        <p:blipFill rotWithShape="1">
          <a:blip r:embed="rId2"/>
          <a:srcRect b="11135"/>
          <a:stretch/>
        </p:blipFill>
        <p:spPr>
          <a:xfrm>
            <a:off x="5023843" y="3171769"/>
            <a:ext cx="3726753" cy="2879270"/>
          </a:xfrm>
          <a:prstGeom prst="rect">
            <a:avLst/>
          </a:prstGeom>
        </p:spPr>
      </p:pic>
      <p:sp>
        <p:nvSpPr>
          <p:cNvPr id="8" name="TextBox 7">
            <a:extLst>
              <a:ext uri="{FF2B5EF4-FFF2-40B4-BE49-F238E27FC236}">
                <a16:creationId xmlns:a16="http://schemas.microsoft.com/office/drawing/2014/main" id="{4F4305D5-C660-4870-8ABE-A15A575325E4}"/>
              </a:ext>
            </a:extLst>
          </p:cNvPr>
          <p:cNvSpPr txBox="1"/>
          <p:nvPr/>
        </p:nvSpPr>
        <p:spPr>
          <a:xfrm>
            <a:off x="3923928" y="4990358"/>
            <a:ext cx="1008112" cy="954107"/>
          </a:xfrm>
          <a:prstGeom prst="rect">
            <a:avLst/>
          </a:prstGeom>
          <a:noFill/>
        </p:spPr>
        <p:txBody>
          <a:bodyPr wrap="square" rtlCol="0">
            <a:spAutoFit/>
          </a:bodyPr>
          <a:lstStyle/>
          <a:p>
            <a:r>
              <a:rPr lang="en-GB" sz="1400" dirty="0"/>
              <a:t>Setting out using the 3:4:5 method</a:t>
            </a:r>
          </a:p>
        </p:txBody>
      </p:sp>
      <p:pic>
        <p:nvPicPr>
          <p:cNvPr id="10" name="Picture 9">
            <a:extLst>
              <a:ext uri="{FF2B5EF4-FFF2-40B4-BE49-F238E27FC236}">
                <a16:creationId xmlns:a16="http://schemas.microsoft.com/office/drawing/2014/main" id="{19411A4A-DD2E-4468-88FE-280196BA3D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1902195" y="4289944"/>
            <a:ext cx="1018032" cy="1524000"/>
          </a:xfrm>
          <a:prstGeom prst="rect">
            <a:avLst/>
          </a:prstGeom>
        </p:spPr>
      </p:pic>
    </p:spTree>
    <p:extLst>
      <p:ext uri="{BB962C8B-B14F-4D97-AF65-F5344CB8AC3E}">
        <p14:creationId xmlns:p14="http://schemas.microsoft.com/office/powerpoint/2010/main" val="38749067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D6C55CF93AAEB4EA631E8D12358080E" ma:contentTypeVersion="12" ma:contentTypeDescription="Create a new document." ma:contentTypeScope="" ma:versionID="7fb9593fdc5741df4022c232c52a5533">
  <xsd:schema xmlns:xsd="http://www.w3.org/2001/XMLSchema" xmlns:xs="http://www.w3.org/2001/XMLSchema" xmlns:p="http://schemas.microsoft.com/office/2006/metadata/properties" xmlns:ns2="6630edcf-f6f2-42e2-934a-b174e5b8993a" xmlns:ns3="dc3e18ab-5e90-4249-b4bb-5052ecfaefd5" targetNamespace="http://schemas.microsoft.com/office/2006/metadata/properties" ma:root="true" ma:fieldsID="13a505a3f0ad38d1d8713beb45a0fd18" ns2:_="" ns3:_="">
    <xsd:import namespace="6630edcf-f6f2-42e2-934a-b174e5b8993a"/>
    <xsd:import namespace="dc3e18ab-5e90-4249-b4bb-5052ecfaef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630edcf-f6f2-42e2-934a-b174e5b899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c3e18ab-5e90-4249-b4bb-5052ecfaefd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F6D0AE-861F-4E2E-9AD6-489FDDDF4B66}">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dc3e18ab-5e90-4249-b4bb-5052ecfaefd5"/>
    <ds:schemaRef ds:uri="6630edcf-f6f2-42e2-934a-b174e5b8993a"/>
    <ds:schemaRef ds:uri="http://www.w3.org/XML/1998/namespace"/>
  </ds:schemaRefs>
</ds:datastoreItem>
</file>

<file path=customXml/itemProps2.xml><?xml version="1.0" encoding="utf-8"?>
<ds:datastoreItem xmlns:ds="http://schemas.openxmlformats.org/officeDocument/2006/customXml" ds:itemID="{9BB4F8BA-B648-4D66-967C-57215A121539}">
  <ds:schemaRefs>
    <ds:schemaRef ds:uri="http://schemas.microsoft.com/sharepoint/v3/contenttype/forms"/>
  </ds:schemaRefs>
</ds:datastoreItem>
</file>

<file path=customXml/itemProps3.xml><?xml version="1.0" encoding="utf-8"?>
<ds:datastoreItem xmlns:ds="http://schemas.openxmlformats.org/officeDocument/2006/customXml" ds:itemID="{14BDDD5C-7BF3-47D9-86C0-7190F22729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630edcf-f6f2-42e2-934a-b174e5b8993a"/>
    <ds:schemaRef ds:uri="dc3e18ab-5e90-4249-b4bb-5052ecfaef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2355</TotalTime>
  <Words>2224</Words>
  <Application>Microsoft Office PowerPoint</Application>
  <PresentationFormat>On-screen Show (4:3)</PresentationFormat>
  <Paragraphs>263</Paragraphs>
  <Slides>32</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Lucida Grande</vt:lpstr>
      <vt:lpstr>Times New Roman</vt:lpstr>
      <vt:lpstr>Default Design</vt:lpstr>
      <vt:lpstr>PowerPoint 10: Preparing backgrounds</vt:lpstr>
      <vt:lpstr>Aim: To give learners an understanding of preparing backgrounds used for wall and floor tiling.   Outcomes:  At the end of this session, the learner will be able to:  Outcome 1: Identify a range of methods for preparing different backgrounds. Outcome 2: Have an awareness of the importance of compatibility between backgrounds and applied materials. Outcome 3: Identify surface characteristics, such as dryness, flatness, rigidity, true and square, plumb, level and soundness. </vt:lpstr>
      <vt:lpstr>Preparing backgrounds  </vt:lpstr>
      <vt:lpstr>Preparing backgrounds  </vt:lpstr>
      <vt:lpstr>Preparing backgrounds  </vt:lpstr>
      <vt:lpstr>Surface characteristics   </vt:lpstr>
      <vt:lpstr>Surface characteristics: dryness   </vt:lpstr>
      <vt:lpstr>Surface characteristics: rigidity  </vt:lpstr>
      <vt:lpstr>Surface characteristics: true and square  </vt:lpstr>
      <vt:lpstr>Surface characteristics: plumb and level  </vt:lpstr>
      <vt:lpstr>Surface characteristics: plumb and level  </vt:lpstr>
      <vt:lpstr>Surface characteristics: soundness  </vt:lpstr>
      <vt:lpstr>Types of backgrounds: new and existing areas</vt:lpstr>
      <vt:lpstr>Types of backgrounds: new and existing areas</vt:lpstr>
      <vt:lpstr>Gypsum-based backgrounds</vt:lpstr>
      <vt:lpstr>Gypsum-based backgrounds</vt:lpstr>
      <vt:lpstr>Gypsum-based backgrounds</vt:lpstr>
      <vt:lpstr>Gypsum-based backgrounds</vt:lpstr>
      <vt:lpstr>Cement-based backgrounds</vt:lpstr>
      <vt:lpstr>Cement-based backgrounds</vt:lpstr>
      <vt:lpstr>Cement-based backer boards, solid and insulated (foam core)</vt:lpstr>
      <vt:lpstr>Solid cement-based backer boards</vt:lpstr>
      <vt:lpstr>Insulated (foam core) cement-based backer boards </vt:lpstr>
      <vt:lpstr>Cement-based backgrounds: screed</vt:lpstr>
      <vt:lpstr>Cement-based backgrounds: concrete</vt:lpstr>
      <vt:lpstr>Cement-based backgrounds: render</vt:lpstr>
      <vt:lpstr>Cement-based backgrounds: render</vt:lpstr>
      <vt:lpstr>Timber-based backgrounds</vt:lpstr>
      <vt:lpstr>Timber-based backgrounds</vt:lpstr>
      <vt:lpstr>Timber-based backgrounds</vt:lpstr>
      <vt:lpstr>Timber-based backgrounds (uncoupling membrane installation)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337</cp:revision>
  <dcterms:created xsi:type="dcterms:W3CDTF">2013-05-28T00:38:54Z</dcterms:created>
  <dcterms:modified xsi:type="dcterms:W3CDTF">2021-10-13T16:01:58Z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0x0101002D6C55CF93AAEB4EA631E8D12358080E</vt:lpwstr>
  </property>
</Properties>
</file>