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8"/>
  </p:notesMasterIdLst>
  <p:handoutMasterIdLst>
    <p:handoutMasterId r:id="rId19"/>
  </p:handoutMasterIdLst>
  <p:sldIdLst>
    <p:sldId id="256" r:id="rId5"/>
    <p:sldId id="341" r:id="rId6"/>
    <p:sldId id="328" r:id="rId7"/>
    <p:sldId id="344" r:id="rId8"/>
    <p:sldId id="345" r:id="rId9"/>
    <p:sldId id="346" r:id="rId10"/>
    <p:sldId id="347" r:id="rId11"/>
    <p:sldId id="348" r:id="rId12"/>
    <p:sldId id="349" r:id="rId13"/>
    <p:sldId id="350" r:id="rId14"/>
    <p:sldId id="351" r:id="rId15"/>
    <p:sldId id="352" r:id="rId16"/>
    <p:sldId id="267" r:id="rId17"/>
  </p:sldIdLst>
  <p:sldSz cx="9144000" cy="6858000" type="screen4x3"/>
  <p:notesSz cx="6858000" cy="9144000"/>
  <p:custDataLst>
    <p:tags r:id="rId20"/>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thony C. Evans" initials="ACE" lastIdx="1" clrIdx="0">
    <p:extLst>
      <p:ext uri="{19B8F6BF-5375-455C-9EA6-DF929625EA0E}">
        <p15:presenceInfo xmlns:p15="http://schemas.microsoft.com/office/powerpoint/2012/main" userId="S-1-5-21-895932213-827637939-1713292627-3511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12" autoAdjust="0"/>
    <p:restoredTop sz="94291" autoAdjust="0"/>
  </p:normalViewPr>
  <p:slideViewPr>
    <p:cSldViewPr showGuides="1">
      <p:cViewPr varScale="1">
        <p:scale>
          <a:sx n="62" d="100"/>
          <a:sy n="62" d="100"/>
        </p:scale>
        <p:origin x="1444" y="56"/>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9/9/2021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13</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 Id="rId5" Type="http://schemas.openxmlformats.org/officeDocument/2006/relationships/image" Target="../media/image13.jpeg"/><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116: Wall and floor tiling</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dirty="0">
                <a:ea typeface="ＭＳ Ｐゴシック" pitchFamily="-105" charset="-128"/>
                <a:cs typeface="ＭＳ Ｐゴシック" pitchFamily="-105" charset="-128"/>
              </a:rPr>
              <a:t>PowerPoint 11: Protection of areas prior to wall and floor tiling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90364" y="980728"/>
            <a:ext cx="8363272" cy="404776"/>
          </a:xfrm>
        </p:spPr>
        <p:txBody>
          <a:bodyPr/>
          <a:lstStyle/>
          <a:p>
            <a:r>
              <a:rPr lang="en-GB" dirty="0">
                <a:ea typeface="ＭＳ Ｐゴシック" pitchFamily="-105" charset="-128"/>
                <a:cs typeface="ＭＳ Ｐゴシック" pitchFamily="-105" charset="-128"/>
              </a:rPr>
              <a:t>Protective materials used in tiling: corrugated plastic</a:t>
            </a:r>
            <a:br>
              <a:rPr lang="en-GB" dirty="0">
                <a:ea typeface="ＭＳ Ｐゴシック" pitchFamily="-105" charset="-128"/>
                <a:cs typeface="ＭＳ Ｐゴシック" pitchFamily="-105" charset="-128"/>
              </a:rPr>
            </a:br>
            <a:br>
              <a:rPr lang="en-GB" dirty="0">
                <a:ea typeface="ＭＳ Ｐゴシック" pitchFamily="-105" charset="-128"/>
                <a:cs typeface="ＭＳ Ｐゴシック" pitchFamily="-105" charset="-128"/>
              </a:rPr>
            </a:br>
            <a:br>
              <a:rPr lang="en-US" dirty="0">
                <a:ea typeface="ＭＳ Ｐゴシック" pitchFamily="-105" charset="-128"/>
                <a:cs typeface="ＭＳ Ｐゴシック" pitchFamily="-105" charset="-128"/>
              </a:rPr>
            </a:b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4" name="TextBox 3">
            <a:extLst>
              <a:ext uri="{FF2B5EF4-FFF2-40B4-BE49-F238E27FC236}">
                <a16:creationId xmlns:a16="http://schemas.microsoft.com/office/drawing/2014/main" id="{88F5A012-FA71-4AFA-809A-BB3C331BE484}"/>
              </a:ext>
            </a:extLst>
          </p:cNvPr>
          <p:cNvSpPr txBox="1"/>
          <p:nvPr/>
        </p:nvSpPr>
        <p:spPr>
          <a:xfrm>
            <a:off x="366990" y="1556792"/>
            <a:ext cx="8229600" cy="1015663"/>
          </a:xfrm>
          <a:prstGeom prst="rect">
            <a:avLst/>
          </a:prstGeom>
          <a:noFill/>
        </p:spPr>
        <p:txBody>
          <a:bodyPr wrap="square" rtlCol="0">
            <a:spAutoFit/>
          </a:bodyPr>
          <a:lstStyle/>
          <a:p>
            <a:pPr lvl="0"/>
            <a:r>
              <a:rPr lang="en-GB" dirty="0"/>
              <a:t>Corrugated plastic is a cheap and versatile method to provide protection to floors and work surfaces. It is lightweight, easy to </a:t>
            </a:r>
            <a:br>
              <a:rPr lang="en-GB" dirty="0"/>
            </a:br>
            <a:r>
              <a:rPr lang="en-GB" dirty="0"/>
              <a:t>cut to shape and fit, and is available in sheets and rolls.</a:t>
            </a:r>
          </a:p>
        </p:txBody>
      </p:sp>
    </p:spTree>
    <p:extLst>
      <p:ext uri="{BB962C8B-B14F-4D97-AF65-F5344CB8AC3E}">
        <p14:creationId xmlns:p14="http://schemas.microsoft.com/office/powerpoint/2010/main" val="29788310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90364" y="980728"/>
            <a:ext cx="8363272" cy="404776"/>
          </a:xfrm>
        </p:spPr>
        <p:txBody>
          <a:bodyPr/>
          <a:lstStyle/>
          <a:p>
            <a:r>
              <a:rPr lang="en-GB" dirty="0">
                <a:ea typeface="ＭＳ Ｐゴシック" pitchFamily="-105" charset="-128"/>
                <a:cs typeface="ＭＳ Ｐゴシック" pitchFamily="-105" charset="-128"/>
              </a:rPr>
              <a:t>Protective materials used in tiling: protective board and hard board</a:t>
            </a:r>
            <a:br>
              <a:rPr lang="en-GB" dirty="0">
                <a:ea typeface="ＭＳ Ｐゴシック" pitchFamily="-105" charset="-128"/>
                <a:cs typeface="ＭＳ Ｐゴシック" pitchFamily="-105" charset="-128"/>
              </a:rPr>
            </a:br>
            <a:br>
              <a:rPr lang="en-GB" dirty="0">
                <a:ea typeface="ＭＳ Ｐゴシック" pitchFamily="-105" charset="-128"/>
                <a:cs typeface="ＭＳ Ｐゴシック" pitchFamily="-105" charset="-128"/>
              </a:rPr>
            </a:br>
            <a:br>
              <a:rPr lang="en-US" dirty="0">
                <a:ea typeface="ＭＳ Ｐゴシック" pitchFamily="-105" charset="-128"/>
                <a:cs typeface="ＭＳ Ｐゴシック" pitchFamily="-105" charset="-128"/>
              </a:rPr>
            </a:b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4" name="TextBox 3">
            <a:extLst>
              <a:ext uri="{FF2B5EF4-FFF2-40B4-BE49-F238E27FC236}">
                <a16:creationId xmlns:a16="http://schemas.microsoft.com/office/drawing/2014/main" id="{88F5A012-FA71-4AFA-809A-BB3C331BE484}"/>
              </a:ext>
            </a:extLst>
          </p:cNvPr>
          <p:cNvSpPr txBox="1"/>
          <p:nvPr/>
        </p:nvSpPr>
        <p:spPr>
          <a:xfrm>
            <a:off x="389046" y="1844824"/>
            <a:ext cx="8229600" cy="3477875"/>
          </a:xfrm>
          <a:prstGeom prst="rect">
            <a:avLst/>
          </a:prstGeom>
          <a:noFill/>
        </p:spPr>
        <p:txBody>
          <a:bodyPr wrap="square" rtlCol="0">
            <a:spAutoFit/>
          </a:bodyPr>
          <a:lstStyle/>
          <a:p>
            <a:endParaRPr lang="en-GB" b="1" u="sng" dirty="0"/>
          </a:p>
          <a:p>
            <a:r>
              <a:rPr lang="en-GB" dirty="0"/>
              <a:t>These sheet materials are more expensive and harder to cut and install prior to tiling work, but provide stronger protection on wall and floor surfaces.</a:t>
            </a:r>
          </a:p>
          <a:p>
            <a:endParaRPr lang="en-GB" dirty="0"/>
          </a:p>
          <a:p>
            <a:r>
              <a:rPr lang="en-GB" dirty="0"/>
              <a:t>These sheet materials can include:</a:t>
            </a:r>
          </a:p>
          <a:p>
            <a:pPr marL="342900" indent="-342900">
              <a:buClr>
                <a:srgbClr val="0077E3"/>
              </a:buClr>
              <a:buFont typeface="Arial" panose="020B0604020202020204" pitchFamily="34" charset="0"/>
              <a:buChar char="•"/>
            </a:pPr>
            <a:r>
              <a:rPr lang="en-GB" dirty="0"/>
              <a:t>ply board</a:t>
            </a:r>
          </a:p>
          <a:p>
            <a:pPr marL="342900" indent="-342900">
              <a:buClr>
                <a:srgbClr val="0077E3"/>
              </a:buClr>
              <a:buFont typeface="Arial" panose="020B0604020202020204" pitchFamily="34" charset="0"/>
              <a:buChar char="•"/>
            </a:pPr>
            <a:r>
              <a:rPr lang="en-GB" dirty="0"/>
              <a:t>hard board</a:t>
            </a:r>
          </a:p>
          <a:p>
            <a:pPr marL="342900" indent="-342900">
              <a:buClr>
                <a:srgbClr val="0077E3"/>
              </a:buClr>
              <a:buFont typeface="Arial" panose="020B0604020202020204" pitchFamily="34" charset="0"/>
              <a:buChar char="•"/>
            </a:pPr>
            <a:r>
              <a:rPr lang="en-GB" dirty="0"/>
              <a:t>OSB (oriented strand board)</a:t>
            </a:r>
          </a:p>
          <a:p>
            <a:pPr marL="342900" indent="-342900">
              <a:buClr>
                <a:srgbClr val="0077E3"/>
              </a:buClr>
              <a:buFont typeface="Arial" panose="020B0604020202020204" pitchFamily="34" charset="0"/>
              <a:buChar char="•"/>
            </a:pPr>
            <a:r>
              <a:rPr lang="en-GB" dirty="0"/>
              <a:t>chipboard.</a:t>
            </a:r>
          </a:p>
          <a:p>
            <a:endParaRPr lang="en-GB" dirty="0"/>
          </a:p>
        </p:txBody>
      </p:sp>
    </p:spTree>
    <p:extLst>
      <p:ext uri="{BB962C8B-B14F-4D97-AF65-F5344CB8AC3E}">
        <p14:creationId xmlns:p14="http://schemas.microsoft.com/office/powerpoint/2010/main" val="9698857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90364" y="980728"/>
            <a:ext cx="8363272" cy="404776"/>
          </a:xfrm>
        </p:spPr>
        <p:txBody>
          <a:bodyPr/>
          <a:lstStyle/>
          <a:p>
            <a:r>
              <a:rPr lang="en-GB" dirty="0">
                <a:ea typeface="ＭＳ Ｐゴシック" pitchFamily="-105" charset="-128"/>
                <a:cs typeface="ＭＳ Ｐゴシック" pitchFamily="-105" charset="-128"/>
              </a:rPr>
              <a:t>Protective materials used in tiling: protective board and hard board</a:t>
            </a:r>
            <a:br>
              <a:rPr lang="en-GB" dirty="0">
                <a:ea typeface="ＭＳ Ｐゴシック" pitchFamily="-105" charset="-128"/>
                <a:cs typeface="ＭＳ Ｐゴシック" pitchFamily="-105" charset="-128"/>
              </a:rPr>
            </a:br>
            <a:br>
              <a:rPr lang="en-GB" dirty="0">
                <a:ea typeface="ＭＳ Ｐゴシック" pitchFamily="-105" charset="-128"/>
                <a:cs typeface="ＭＳ Ｐゴシック" pitchFamily="-105" charset="-128"/>
              </a:rPr>
            </a:br>
            <a:br>
              <a:rPr lang="en-US" dirty="0">
                <a:ea typeface="ＭＳ Ｐゴシック" pitchFamily="-105" charset="-128"/>
                <a:cs typeface="ＭＳ Ｐゴシック" pitchFamily="-105" charset="-128"/>
              </a:rPr>
            </a:b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4" name="TextBox 3">
            <a:extLst>
              <a:ext uri="{FF2B5EF4-FFF2-40B4-BE49-F238E27FC236}">
                <a16:creationId xmlns:a16="http://schemas.microsoft.com/office/drawing/2014/main" id="{88F5A012-FA71-4AFA-809A-BB3C331BE484}"/>
              </a:ext>
            </a:extLst>
          </p:cNvPr>
          <p:cNvSpPr txBox="1"/>
          <p:nvPr/>
        </p:nvSpPr>
        <p:spPr>
          <a:xfrm>
            <a:off x="389046" y="1844824"/>
            <a:ext cx="8229600" cy="1938992"/>
          </a:xfrm>
          <a:prstGeom prst="rect">
            <a:avLst/>
          </a:prstGeom>
          <a:noFill/>
        </p:spPr>
        <p:txBody>
          <a:bodyPr wrap="square" rtlCol="0">
            <a:spAutoFit/>
          </a:bodyPr>
          <a:lstStyle/>
          <a:p>
            <a:r>
              <a:rPr lang="en-GB" dirty="0"/>
              <a:t>These materials provide surface protection for tiling work where there may be a chance of damaging the surface by cracking, scratching  or chipping.</a:t>
            </a:r>
            <a:r>
              <a:rPr lang="en-GB" b="1" i="1" dirty="0"/>
              <a:t> </a:t>
            </a:r>
            <a:r>
              <a:rPr lang="en-GB" dirty="0"/>
              <a:t>An example could be tiling a kitchen splashback over a granite work top. </a:t>
            </a:r>
          </a:p>
          <a:p>
            <a:endParaRPr lang="en-GB" b="1" u="sng" dirty="0"/>
          </a:p>
          <a:p>
            <a:endParaRPr lang="en-GB" dirty="0"/>
          </a:p>
        </p:txBody>
      </p:sp>
      <p:sp>
        <p:nvSpPr>
          <p:cNvPr id="5" name="TextBox 4">
            <a:extLst>
              <a:ext uri="{FF2B5EF4-FFF2-40B4-BE49-F238E27FC236}">
                <a16:creationId xmlns:a16="http://schemas.microsoft.com/office/drawing/2014/main" id="{7CDFF030-E623-4CBA-B1B1-B801D80B1E0A}"/>
              </a:ext>
            </a:extLst>
          </p:cNvPr>
          <p:cNvSpPr txBox="1"/>
          <p:nvPr/>
        </p:nvSpPr>
        <p:spPr>
          <a:xfrm>
            <a:off x="389046" y="4013734"/>
            <a:ext cx="2140593" cy="400110"/>
          </a:xfrm>
          <a:prstGeom prst="rect">
            <a:avLst/>
          </a:prstGeom>
          <a:noFill/>
        </p:spPr>
        <p:txBody>
          <a:bodyPr wrap="square" rtlCol="0">
            <a:spAutoFit/>
          </a:bodyPr>
          <a:lstStyle/>
          <a:p>
            <a:r>
              <a:rPr lang="en-GB" dirty="0"/>
              <a:t>Plywood/board</a:t>
            </a:r>
          </a:p>
        </p:txBody>
      </p:sp>
      <p:sp>
        <p:nvSpPr>
          <p:cNvPr id="7" name="Rectangle 6">
            <a:extLst>
              <a:ext uri="{FF2B5EF4-FFF2-40B4-BE49-F238E27FC236}">
                <a16:creationId xmlns:a16="http://schemas.microsoft.com/office/drawing/2014/main" id="{280ACFFB-AA29-4FA9-81FD-930B9364C711}"/>
              </a:ext>
            </a:extLst>
          </p:cNvPr>
          <p:cNvSpPr/>
          <p:nvPr/>
        </p:nvSpPr>
        <p:spPr>
          <a:xfrm>
            <a:off x="2877075" y="3973969"/>
            <a:ext cx="1529097" cy="400110"/>
          </a:xfrm>
          <a:prstGeom prst="rect">
            <a:avLst/>
          </a:prstGeom>
        </p:spPr>
        <p:txBody>
          <a:bodyPr wrap="square">
            <a:spAutoFit/>
          </a:bodyPr>
          <a:lstStyle/>
          <a:p>
            <a:r>
              <a:rPr lang="en-GB" dirty="0"/>
              <a:t>Hardboard</a:t>
            </a:r>
          </a:p>
        </p:txBody>
      </p:sp>
      <p:sp>
        <p:nvSpPr>
          <p:cNvPr id="10" name="Rectangle 9">
            <a:extLst>
              <a:ext uri="{FF2B5EF4-FFF2-40B4-BE49-F238E27FC236}">
                <a16:creationId xmlns:a16="http://schemas.microsoft.com/office/drawing/2014/main" id="{F9986F91-88CF-458A-B78A-2C7EFB73D13A}"/>
              </a:ext>
            </a:extLst>
          </p:cNvPr>
          <p:cNvSpPr/>
          <p:nvPr/>
        </p:nvSpPr>
        <p:spPr>
          <a:xfrm>
            <a:off x="5427352" y="3973969"/>
            <a:ext cx="726481" cy="400110"/>
          </a:xfrm>
          <a:prstGeom prst="rect">
            <a:avLst/>
          </a:prstGeom>
        </p:spPr>
        <p:txBody>
          <a:bodyPr wrap="none">
            <a:spAutoFit/>
          </a:bodyPr>
          <a:lstStyle/>
          <a:p>
            <a:r>
              <a:rPr lang="en-GB" dirty="0"/>
              <a:t>OSB</a:t>
            </a:r>
          </a:p>
        </p:txBody>
      </p:sp>
      <p:sp>
        <p:nvSpPr>
          <p:cNvPr id="12" name="Rectangle 11">
            <a:extLst>
              <a:ext uri="{FF2B5EF4-FFF2-40B4-BE49-F238E27FC236}">
                <a16:creationId xmlns:a16="http://schemas.microsoft.com/office/drawing/2014/main" id="{81705480-7B1C-4AFB-B6B8-B2806D6734CC}"/>
              </a:ext>
            </a:extLst>
          </p:cNvPr>
          <p:cNvSpPr/>
          <p:nvPr/>
        </p:nvSpPr>
        <p:spPr>
          <a:xfrm>
            <a:off x="7127322" y="4021033"/>
            <a:ext cx="1369286" cy="400110"/>
          </a:xfrm>
          <a:prstGeom prst="rect">
            <a:avLst/>
          </a:prstGeom>
        </p:spPr>
        <p:txBody>
          <a:bodyPr wrap="none">
            <a:spAutoFit/>
          </a:bodyPr>
          <a:lstStyle/>
          <a:p>
            <a:r>
              <a:rPr lang="en-GB" dirty="0"/>
              <a:t>Chipboard</a:t>
            </a:r>
          </a:p>
        </p:txBody>
      </p:sp>
      <p:pic>
        <p:nvPicPr>
          <p:cNvPr id="14" name="Picture 13">
            <a:extLst>
              <a:ext uri="{FF2B5EF4-FFF2-40B4-BE49-F238E27FC236}">
                <a16:creationId xmlns:a16="http://schemas.microsoft.com/office/drawing/2014/main" id="{2FF7F260-EE3A-4D1B-A0A5-292D9BDD6FD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5355" y="4523899"/>
            <a:ext cx="1670382" cy="1042640"/>
          </a:xfrm>
          <a:prstGeom prst="rect">
            <a:avLst/>
          </a:prstGeom>
        </p:spPr>
      </p:pic>
      <p:pic>
        <p:nvPicPr>
          <p:cNvPr id="16" name="Picture 15">
            <a:extLst>
              <a:ext uri="{FF2B5EF4-FFF2-40B4-BE49-F238E27FC236}">
                <a16:creationId xmlns:a16="http://schemas.microsoft.com/office/drawing/2014/main" id="{25FE4A92-DA6B-4576-B627-1F46DD7235C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56333" y="4468643"/>
            <a:ext cx="1529097" cy="1021437"/>
          </a:xfrm>
          <a:prstGeom prst="rect">
            <a:avLst/>
          </a:prstGeom>
        </p:spPr>
      </p:pic>
      <p:pic>
        <p:nvPicPr>
          <p:cNvPr id="18" name="Picture 17">
            <a:extLst>
              <a:ext uri="{FF2B5EF4-FFF2-40B4-BE49-F238E27FC236}">
                <a16:creationId xmlns:a16="http://schemas.microsoft.com/office/drawing/2014/main" id="{16E9DCF1-BF4C-441E-BF3B-922547DADB3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063048" y="4486166"/>
            <a:ext cx="1524000" cy="1018032"/>
          </a:xfrm>
          <a:prstGeom prst="rect">
            <a:avLst/>
          </a:prstGeom>
        </p:spPr>
      </p:pic>
      <p:pic>
        <p:nvPicPr>
          <p:cNvPr id="20" name="Picture 19">
            <a:extLst>
              <a:ext uri="{FF2B5EF4-FFF2-40B4-BE49-F238E27FC236}">
                <a16:creationId xmlns:a16="http://schemas.microsoft.com/office/drawing/2014/main" id="{BD8A6916-6E18-4D85-94A5-C13128F4F13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089549" y="4533199"/>
            <a:ext cx="1529097" cy="1012262"/>
          </a:xfrm>
          <a:prstGeom prst="rect">
            <a:avLst/>
          </a:prstGeom>
        </p:spPr>
      </p:pic>
    </p:spTree>
    <p:extLst>
      <p:ext uri="{BB962C8B-B14F-4D97-AF65-F5344CB8AC3E}">
        <p14:creationId xmlns:p14="http://schemas.microsoft.com/office/powerpoint/2010/main" val="20465758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457200" y="1371600"/>
            <a:ext cx="8153400" cy="4114800"/>
          </a:xfrm>
        </p:spPr>
        <p:txBody>
          <a:bodyPr anchor="t"/>
          <a:lstStyle/>
          <a:p>
            <a:pPr lvl="0" eaLnBrk="1" hangingPunct="1">
              <a:spcAft>
                <a:spcPts val="0"/>
              </a:spcAft>
            </a:pPr>
            <a:r>
              <a:rPr lang="en-GB" sz="2000" kern="1200" dirty="0">
                <a:solidFill>
                  <a:srgbClr val="0070C0"/>
                </a:solidFill>
                <a:latin typeface="+mn-lt"/>
                <a:ea typeface="Times New Roman" panose="02020603050405020304" pitchFamily="18" charset="0"/>
              </a:rPr>
              <a:t>Aim: </a:t>
            </a:r>
            <a:r>
              <a:rPr lang="en-GB" sz="2000" b="0" kern="1200" dirty="0">
                <a:solidFill>
                  <a:schemeClr val="tx1"/>
                </a:solidFill>
                <a:latin typeface="+mn-lt"/>
                <a:ea typeface="Times New Roman" panose="02020603050405020304" pitchFamily="18" charset="0"/>
              </a:rPr>
              <a:t>To give learners an understanding of the range of materials used to protect surrounding areas prior to wall and floor tiling.</a:t>
            </a:r>
            <a:br>
              <a:rPr lang="en-GB" sz="2000" b="0" kern="1200" dirty="0">
                <a:solidFill>
                  <a:srgbClr val="000000"/>
                </a:solidFill>
                <a:latin typeface="+mn-lt"/>
                <a:ea typeface="ＭＳ Ｐゴシック" pitchFamily="-105" charset="-128"/>
              </a:rPr>
            </a:br>
            <a:br>
              <a:rPr lang="en-GB" sz="2000" b="0" kern="1200" dirty="0">
                <a:solidFill>
                  <a:srgbClr val="000000"/>
                </a:solidFill>
                <a:latin typeface="+mn-lt"/>
                <a:ea typeface="Times New Roman" panose="02020603050405020304" pitchFamily="18" charset="0"/>
              </a:rPr>
            </a:br>
            <a:br>
              <a:rPr lang="en-GB" sz="2000" b="0" kern="1200" dirty="0">
                <a:solidFill>
                  <a:srgbClr val="000000"/>
                </a:solidFill>
                <a:latin typeface="+mn-lt"/>
                <a:ea typeface="Times New Roman" panose="02020603050405020304" pitchFamily="18" charset="0"/>
              </a:rPr>
            </a:br>
            <a:r>
              <a:rPr lang="en-GB" sz="2000" kern="1200" dirty="0">
                <a:solidFill>
                  <a:srgbClr val="0070C0"/>
                </a:solidFill>
                <a:latin typeface="+mn-lt"/>
                <a:ea typeface="Times New Roman" panose="02020603050405020304" pitchFamily="18" charset="0"/>
              </a:rPr>
              <a:t>Outcomes:</a:t>
            </a:r>
            <a:r>
              <a:rPr lang="en-GB" sz="2000" b="0" kern="1200" dirty="0">
                <a:solidFill>
                  <a:srgbClr val="0070C0"/>
                </a:solidFill>
                <a:latin typeface="+mn-lt"/>
                <a:ea typeface="Times New Roman" panose="02020603050405020304" pitchFamily="18" charset="0"/>
              </a:rPr>
              <a:t> </a:t>
            </a:r>
            <a:r>
              <a:rPr lang="en-GB" sz="2000" b="0" kern="1200" dirty="0">
                <a:solidFill>
                  <a:srgbClr val="000000"/>
                </a:solidFill>
                <a:latin typeface="+mn-lt"/>
                <a:ea typeface="Times New Roman" panose="02020603050405020304" pitchFamily="18" charset="0"/>
              </a:rPr>
              <a:t>At the end of this session, the learner will be able to:</a:t>
            </a:r>
            <a:br>
              <a:rPr lang="en-GB" sz="2000" b="0" kern="1200" dirty="0">
                <a:solidFill>
                  <a:srgbClr val="000000"/>
                </a:solidFill>
                <a:latin typeface="+mn-lt"/>
                <a:ea typeface="Times New Roman" panose="02020603050405020304" pitchFamily="18" charset="0"/>
              </a:rPr>
            </a:br>
            <a:br>
              <a:rPr lang="en-GB" sz="2000" b="0" kern="1200" dirty="0">
                <a:solidFill>
                  <a:srgbClr val="000000"/>
                </a:solidFill>
                <a:latin typeface="+mn-lt"/>
                <a:ea typeface="Times New Roman" panose="02020603050405020304" pitchFamily="18" charset="0"/>
              </a:rPr>
            </a:br>
            <a:r>
              <a:rPr lang="en-GB" sz="2000" kern="1200" dirty="0">
                <a:solidFill>
                  <a:srgbClr val="0070C0"/>
                </a:solidFill>
                <a:ea typeface="Times New Roman" panose="02020603050405020304" pitchFamily="18" charset="0"/>
              </a:rPr>
              <a:t>Outcome 1: </a:t>
            </a:r>
            <a:r>
              <a:rPr lang="en-GB" sz="2000" b="0" kern="1200" dirty="0">
                <a:solidFill>
                  <a:srgbClr val="000000"/>
                </a:solidFill>
                <a:ea typeface="Times New Roman" panose="02020603050405020304" pitchFamily="18" charset="0"/>
              </a:rPr>
              <a:t>Identify a range of different materials used to protect surrounding areas.</a:t>
            </a:r>
            <a:br>
              <a:rPr lang="en-GB" sz="2000" kern="1200" dirty="0">
                <a:solidFill>
                  <a:srgbClr val="0070C0"/>
                </a:solidFill>
                <a:latin typeface="+mn-lt"/>
                <a:ea typeface="Times New Roman" panose="02020603050405020304" pitchFamily="18" charset="0"/>
              </a:rPr>
            </a:br>
            <a:endParaRPr lang="en-GB"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27799856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67544" y="1028343"/>
            <a:ext cx="8435280" cy="382588"/>
          </a:xfrm>
        </p:spPr>
        <p:txBody>
          <a:bodyPr/>
          <a:lstStyle/>
          <a:p>
            <a:r>
              <a:rPr lang="en-GB" dirty="0">
                <a:ea typeface="ＭＳ Ｐゴシック" pitchFamily="-105" charset="-128"/>
                <a:cs typeface="ＭＳ Ｐゴシック" pitchFamily="-105" charset="-128"/>
              </a:rPr>
              <a:t>Protecting surrounding areas prior to wall and floor tiling</a:t>
            </a:r>
            <a:br>
              <a:rPr lang="en-GB" dirty="0">
                <a:ea typeface="ＭＳ Ｐゴシック" pitchFamily="-105" charset="-128"/>
                <a:cs typeface="ＭＳ Ｐゴシック" pitchFamily="-105" charset="-128"/>
              </a:rPr>
            </a:br>
            <a:br>
              <a:rPr lang="en-US" dirty="0">
                <a:ea typeface="ＭＳ Ｐゴシック" pitchFamily="-105" charset="-128"/>
                <a:cs typeface="ＭＳ Ｐゴシック" pitchFamily="-105" charset="-128"/>
              </a:rPr>
            </a:b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5" name="TextBox 4">
            <a:extLst>
              <a:ext uri="{FF2B5EF4-FFF2-40B4-BE49-F238E27FC236}">
                <a16:creationId xmlns:a16="http://schemas.microsoft.com/office/drawing/2014/main" id="{85637034-32F7-4698-BB2E-0B16B4C70029}"/>
              </a:ext>
            </a:extLst>
          </p:cNvPr>
          <p:cNvSpPr txBox="1"/>
          <p:nvPr/>
        </p:nvSpPr>
        <p:spPr>
          <a:xfrm>
            <a:off x="354360" y="1428452"/>
            <a:ext cx="8229600" cy="4401205"/>
          </a:xfrm>
          <a:prstGeom prst="rect">
            <a:avLst/>
          </a:prstGeom>
          <a:noFill/>
        </p:spPr>
        <p:txBody>
          <a:bodyPr wrap="square" rtlCol="0">
            <a:spAutoFit/>
          </a:bodyPr>
          <a:lstStyle/>
          <a:p>
            <a:r>
              <a:rPr lang="en-GB" dirty="0"/>
              <a:t>This is needed as the wall and floor tiling trade creates a lot of dust and waste. The waste generated constitutes spillages, staining, broken and cut tiles, over-mixing of adhesive and grouts, dirty water, packaging and many other forms of waste from the process of tile work installation.   </a:t>
            </a:r>
          </a:p>
          <a:p>
            <a:endParaRPr lang="en-GB" dirty="0"/>
          </a:p>
          <a:p>
            <a:r>
              <a:rPr lang="en-GB" b="1" dirty="0"/>
              <a:t>Surrounding areas </a:t>
            </a:r>
            <a:r>
              <a:rPr lang="en-GB" dirty="0"/>
              <a:t>where wall and floor tiling take place include bathrooms, kitchens, hallways, stairwells and living room spaces at domestic, commercial and industrial building sites.</a:t>
            </a:r>
          </a:p>
          <a:p>
            <a:endParaRPr lang="en-GB" dirty="0"/>
          </a:p>
          <a:p>
            <a:r>
              <a:rPr lang="en-GB" dirty="0"/>
              <a:t>A tiler often has to work alongside expensive fittings, fixtures and furniture. Therefore it is important to ensure, during the planning stage, that methods and materials which are needed to provide protection to the surrounding area are put in place prior to any work starting.</a:t>
            </a:r>
          </a:p>
          <a:p>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90364" y="980728"/>
            <a:ext cx="8363272" cy="404776"/>
          </a:xfrm>
        </p:spPr>
        <p:txBody>
          <a:bodyPr/>
          <a:lstStyle/>
          <a:p>
            <a:r>
              <a:rPr lang="en-GB" dirty="0">
                <a:ea typeface="ＭＳ Ｐゴシック" pitchFamily="-105" charset="-128"/>
                <a:cs typeface="ＭＳ Ｐゴシック" pitchFamily="-105" charset="-128"/>
              </a:rPr>
              <a:t>Protecting surrounding areas prior to wall and floor tiling</a:t>
            </a:r>
            <a:br>
              <a:rPr lang="en-GB" dirty="0">
                <a:ea typeface="ＭＳ Ｐゴシック" pitchFamily="-105" charset="-128"/>
                <a:cs typeface="ＭＳ Ｐゴシック" pitchFamily="-105" charset="-128"/>
              </a:rPr>
            </a:br>
            <a:br>
              <a:rPr lang="en-GB" dirty="0">
                <a:ea typeface="ＭＳ Ｐゴシック" pitchFamily="-105" charset="-128"/>
                <a:cs typeface="ＭＳ Ｐゴシック" pitchFamily="-105" charset="-128"/>
              </a:rPr>
            </a:br>
            <a:br>
              <a:rPr lang="en-US" dirty="0">
                <a:ea typeface="ＭＳ Ｐゴシック" pitchFamily="-105" charset="-128"/>
                <a:cs typeface="ＭＳ Ｐゴシック" pitchFamily="-105" charset="-128"/>
              </a:rPr>
            </a:b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4" name="TextBox 3">
            <a:extLst>
              <a:ext uri="{FF2B5EF4-FFF2-40B4-BE49-F238E27FC236}">
                <a16:creationId xmlns:a16="http://schemas.microsoft.com/office/drawing/2014/main" id="{88F5A012-FA71-4AFA-809A-BB3C331BE484}"/>
              </a:ext>
            </a:extLst>
          </p:cNvPr>
          <p:cNvSpPr txBox="1"/>
          <p:nvPr/>
        </p:nvSpPr>
        <p:spPr>
          <a:xfrm>
            <a:off x="389046" y="1844824"/>
            <a:ext cx="8229600" cy="2246769"/>
          </a:xfrm>
          <a:prstGeom prst="rect">
            <a:avLst/>
          </a:prstGeom>
          <a:noFill/>
        </p:spPr>
        <p:txBody>
          <a:bodyPr wrap="square" rtlCol="0">
            <a:spAutoFit/>
          </a:bodyPr>
          <a:lstStyle/>
          <a:p>
            <a:r>
              <a:rPr lang="en-GB" dirty="0"/>
              <a:t>Protective materials used in tiling:</a:t>
            </a:r>
          </a:p>
          <a:p>
            <a:endParaRPr lang="en-GB" b="1" u="sng" dirty="0"/>
          </a:p>
          <a:p>
            <a:pPr marL="342900" lvl="0" indent="-342900">
              <a:buClr>
                <a:srgbClr val="0077E3"/>
              </a:buClr>
              <a:buFont typeface="Arial" panose="020B0604020202020204" pitchFamily="34" charset="0"/>
              <a:buChar char="•"/>
            </a:pPr>
            <a:r>
              <a:rPr lang="en-GB" dirty="0"/>
              <a:t>low tack masking tape</a:t>
            </a:r>
          </a:p>
          <a:p>
            <a:pPr marL="342900" lvl="0" indent="-342900">
              <a:buClr>
                <a:srgbClr val="0077E3"/>
              </a:buClr>
              <a:buFont typeface="Arial" panose="020B0604020202020204" pitchFamily="34" charset="0"/>
              <a:buChar char="•"/>
            </a:pPr>
            <a:r>
              <a:rPr lang="en-GB" dirty="0"/>
              <a:t>cotton and polythene dustsheets</a:t>
            </a:r>
          </a:p>
          <a:p>
            <a:pPr marL="342900" lvl="0" indent="-342900">
              <a:buClr>
                <a:srgbClr val="0077E3"/>
              </a:buClr>
              <a:buFont typeface="Arial" panose="020B0604020202020204" pitchFamily="34" charset="0"/>
              <a:buChar char="•"/>
            </a:pPr>
            <a:r>
              <a:rPr lang="en-GB" dirty="0"/>
              <a:t>tarpaulin</a:t>
            </a:r>
          </a:p>
          <a:p>
            <a:pPr marL="342900" lvl="0" indent="-342900">
              <a:buClr>
                <a:srgbClr val="0077E3"/>
              </a:buClr>
              <a:buFont typeface="Arial" panose="020B0604020202020204" pitchFamily="34" charset="0"/>
              <a:buChar char="•"/>
            </a:pPr>
            <a:r>
              <a:rPr lang="en-GB" dirty="0"/>
              <a:t>corrugated plastic</a:t>
            </a:r>
          </a:p>
          <a:p>
            <a:pPr marL="342900" indent="-342900">
              <a:buClr>
                <a:srgbClr val="0077E3"/>
              </a:buClr>
              <a:buFont typeface="Arial" panose="020B0604020202020204" pitchFamily="34" charset="0"/>
              <a:buChar char="•"/>
            </a:pPr>
            <a:r>
              <a:rPr lang="en-GB" dirty="0"/>
              <a:t>protective board and hard board.</a:t>
            </a:r>
            <a:endParaRPr lang="en-GB" b="1" u="sng" dirty="0"/>
          </a:p>
        </p:txBody>
      </p:sp>
      <p:pic>
        <p:nvPicPr>
          <p:cNvPr id="3" name="Picture 2">
            <a:extLst>
              <a:ext uri="{FF2B5EF4-FFF2-40B4-BE49-F238E27FC236}">
                <a16:creationId xmlns:a16="http://schemas.microsoft.com/office/drawing/2014/main" id="{F4B0CC43-3160-449F-BF9F-1DD2009C221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25303" y="3202740"/>
            <a:ext cx="3693343" cy="2737851"/>
          </a:xfrm>
          <a:prstGeom prst="rect">
            <a:avLst/>
          </a:prstGeom>
        </p:spPr>
      </p:pic>
    </p:spTree>
    <p:extLst>
      <p:ext uri="{BB962C8B-B14F-4D97-AF65-F5344CB8AC3E}">
        <p14:creationId xmlns:p14="http://schemas.microsoft.com/office/powerpoint/2010/main" val="41727474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90364" y="980728"/>
            <a:ext cx="8363272" cy="404776"/>
          </a:xfrm>
        </p:spPr>
        <p:txBody>
          <a:bodyPr/>
          <a:lstStyle/>
          <a:p>
            <a:r>
              <a:rPr lang="en-GB" dirty="0">
                <a:ea typeface="ＭＳ Ｐゴシック" pitchFamily="-105" charset="-128"/>
                <a:cs typeface="ＭＳ Ｐゴシック" pitchFamily="-105" charset="-128"/>
              </a:rPr>
              <a:t>Protective materials used in tiling: low tack masking tape</a:t>
            </a:r>
            <a:br>
              <a:rPr lang="en-GB" dirty="0">
                <a:ea typeface="ＭＳ Ｐゴシック" pitchFamily="-105" charset="-128"/>
                <a:cs typeface="ＭＳ Ｐゴシック" pitchFamily="-105" charset="-128"/>
              </a:rPr>
            </a:br>
            <a:br>
              <a:rPr lang="en-GB" dirty="0">
                <a:ea typeface="ＭＳ Ｐゴシック" pitchFamily="-105" charset="-128"/>
                <a:cs typeface="ＭＳ Ｐゴシック" pitchFamily="-105" charset="-128"/>
              </a:rPr>
            </a:br>
            <a:br>
              <a:rPr lang="en-US" dirty="0">
                <a:ea typeface="ＭＳ Ｐゴシック" pitchFamily="-105" charset="-128"/>
                <a:cs typeface="ＭＳ Ｐゴシック" pitchFamily="-105" charset="-128"/>
              </a:rPr>
            </a:b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4" name="TextBox 3">
            <a:extLst>
              <a:ext uri="{FF2B5EF4-FFF2-40B4-BE49-F238E27FC236}">
                <a16:creationId xmlns:a16="http://schemas.microsoft.com/office/drawing/2014/main" id="{88F5A012-FA71-4AFA-809A-BB3C331BE484}"/>
              </a:ext>
            </a:extLst>
          </p:cNvPr>
          <p:cNvSpPr txBox="1"/>
          <p:nvPr/>
        </p:nvSpPr>
        <p:spPr>
          <a:xfrm>
            <a:off x="359025" y="1484784"/>
            <a:ext cx="8229600" cy="1938992"/>
          </a:xfrm>
          <a:prstGeom prst="rect">
            <a:avLst/>
          </a:prstGeom>
          <a:noFill/>
        </p:spPr>
        <p:txBody>
          <a:bodyPr wrap="square" rtlCol="0">
            <a:spAutoFit/>
          </a:bodyPr>
          <a:lstStyle/>
          <a:p>
            <a:pPr lvl="0"/>
            <a:r>
              <a:rPr lang="en-GB" dirty="0"/>
              <a:t>This is a type of tape used by tilers and painters/decorators that has weak adhesive applied to the one side.</a:t>
            </a:r>
          </a:p>
          <a:p>
            <a:pPr lvl="0"/>
            <a:endParaRPr lang="en-GB" dirty="0"/>
          </a:p>
          <a:p>
            <a:pPr lvl="0"/>
            <a:r>
              <a:rPr lang="en-GB" dirty="0"/>
              <a:t>A low tack masking tape can be applied to a painted surface to provide protection from tile adhesive staining a finished painted surface when tiling. Using tape can prevent the need to re-decorating existing walls.</a:t>
            </a:r>
          </a:p>
        </p:txBody>
      </p:sp>
    </p:spTree>
    <p:extLst>
      <p:ext uri="{BB962C8B-B14F-4D97-AF65-F5344CB8AC3E}">
        <p14:creationId xmlns:p14="http://schemas.microsoft.com/office/powerpoint/2010/main" val="19679963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90364" y="980728"/>
            <a:ext cx="8363272" cy="404776"/>
          </a:xfrm>
        </p:spPr>
        <p:txBody>
          <a:bodyPr/>
          <a:lstStyle/>
          <a:p>
            <a:r>
              <a:rPr lang="en-GB" dirty="0">
                <a:ea typeface="ＭＳ Ｐゴシック" pitchFamily="-105" charset="-128"/>
                <a:cs typeface="ＭＳ Ｐゴシック" pitchFamily="-105" charset="-128"/>
              </a:rPr>
              <a:t>Protective materials used in tiling: low tack masking tape</a:t>
            </a:r>
            <a:br>
              <a:rPr lang="en-GB" dirty="0">
                <a:ea typeface="ＭＳ Ｐゴシック" pitchFamily="-105" charset="-128"/>
                <a:cs typeface="ＭＳ Ｐゴシック" pitchFamily="-105" charset="-128"/>
              </a:rPr>
            </a:br>
            <a:br>
              <a:rPr lang="en-GB" dirty="0">
                <a:ea typeface="ＭＳ Ｐゴシック" pitchFamily="-105" charset="-128"/>
                <a:cs typeface="ＭＳ Ｐゴシック" pitchFamily="-105" charset="-128"/>
              </a:rPr>
            </a:br>
            <a:br>
              <a:rPr lang="en-US" dirty="0">
                <a:ea typeface="ＭＳ Ｐゴシック" pitchFamily="-105" charset="-128"/>
                <a:cs typeface="ＭＳ Ｐゴシック" pitchFamily="-105" charset="-128"/>
              </a:rPr>
            </a:b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4" name="TextBox 3">
            <a:extLst>
              <a:ext uri="{FF2B5EF4-FFF2-40B4-BE49-F238E27FC236}">
                <a16:creationId xmlns:a16="http://schemas.microsoft.com/office/drawing/2014/main" id="{88F5A012-FA71-4AFA-809A-BB3C331BE484}"/>
              </a:ext>
            </a:extLst>
          </p:cNvPr>
          <p:cNvSpPr txBox="1"/>
          <p:nvPr/>
        </p:nvSpPr>
        <p:spPr>
          <a:xfrm>
            <a:off x="359025" y="1484784"/>
            <a:ext cx="8229600" cy="707886"/>
          </a:xfrm>
          <a:prstGeom prst="rect">
            <a:avLst/>
          </a:prstGeom>
          <a:noFill/>
        </p:spPr>
        <p:txBody>
          <a:bodyPr wrap="square" rtlCol="0">
            <a:spAutoFit/>
          </a:bodyPr>
          <a:lstStyle/>
          <a:p>
            <a:endParaRPr lang="en-GB" b="1" u="sng" dirty="0"/>
          </a:p>
          <a:p>
            <a:pPr lvl="0"/>
            <a:endParaRPr lang="en-GB" b="1" dirty="0"/>
          </a:p>
        </p:txBody>
      </p:sp>
      <p:sp>
        <p:nvSpPr>
          <p:cNvPr id="7" name="TextBox 6">
            <a:extLst>
              <a:ext uri="{FF2B5EF4-FFF2-40B4-BE49-F238E27FC236}">
                <a16:creationId xmlns:a16="http://schemas.microsoft.com/office/drawing/2014/main" id="{3F271122-223F-4B81-AEEC-AA537261C919}"/>
              </a:ext>
            </a:extLst>
          </p:cNvPr>
          <p:cNvSpPr txBox="1"/>
          <p:nvPr/>
        </p:nvSpPr>
        <p:spPr>
          <a:xfrm>
            <a:off x="5242639" y="4919536"/>
            <a:ext cx="2713737" cy="1200329"/>
          </a:xfrm>
          <a:prstGeom prst="rect">
            <a:avLst/>
          </a:prstGeom>
          <a:noFill/>
        </p:spPr>
        <p:txBody>
          <a:bodyPr wrap="square" rtlCol="0">
            <a:spAutoFit/>
          </a:bodyPr>
          <a:lstStyle/>
          <a:p>
            <a:r>
              <a:rPr lang="en-GB" sz="1800" dirty="0"/>
              <a:t>Using low tack masking tape to protect the tile and bath when applying silicon sealant</a:t>
            </a:r>
          </a:p>
        </p:txBody>
      </p:sp>
      <p:sp>
        <p:nvSpPr>
          <p:cNvPr id="8" name="TextBox 7">
            <a:extLst>
              <a:ext uri="{FF2B5EF4-FFF2-40B4-BE49-F238E27FC236}">
                <a16:creationId xmlns:a16="http://schemas.microsoft.com/office/drawing/2014/main" id="{FE4B046B-2A9B-495F-BFFF-83182709057D}"/>
              </a:ext>
            </a:extLst>
          </p:cNvPr>
          <p:cNvSpPr txBox="1"/>
          <p:nvPr/>
        </p:nvSpPr>
        <p:spPr>
          <a:xfrm>
            <a:off x="1746110" y="4919536"/>
            <a:ext cx="1877437" cy="369332"/>
          </a:xfrm>
          <a:prstGeom prst="rect">
            <a:avLst/>
          </a:prstGeom>
          <a:noFill/>
        </p:spPr>
        <p:txBody>
          <a:bodyPr wrap="none" rtlCol="0">
            <a:spAutoFit/>
          </a:bodyPr>
          <a:lstStyle/>
          <a:p>
            <a:r>
              <a:rPr lang="en-GB" sz="1800" dirty="0"/>
              <a:t>50mm wide tape</a:t>
            </a:r>
          </a:p>
        </p:txBody>
      </p:sp>
      <p:pic>
        <p:nvPicPr>
          <p:cNvPr id="10" name="Picture 9">
            <a:extLst>
              <a:ext uri="{FF2B5EF4-FFF2-40B4-BE49-F238E27FC236}">
                <a16:creationId xmlns:a16="http://schemas.microsoft.com/office/drawing/2014/main" id="{81D9FB31-F09E-41D6-BD05-645AA1CB360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488693" y="2549082"/>
            <a:ext cx="2650354" cy="1759835"/>
          </a:xfrm>
          <a:prstGeom prst="rect">
            <a:avLst/>
          </a:prstGeom>
        </p:spPr>
      </p:pic>
      <p:pic>
        <p:nvPicPr>
          <p:cNvPr id="12" name="Picture 11">
            <a:extLst>
              <a:ext uri="{FF2B5EF4-FFF2-40B4-BE49-F238E27FC236}">
                <a16:creationId xmlns:a16="http://schemas.microsoft.com/office/drawing/2014/main" id="{90637C7F-22A1-419A-9A59-A4468C7F275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36096" y="2132856"/>
            <a:ext cx="2016224" cy="2016224"/>
          </a:xfrm>
          <a:prstGeom prst="rect">
            <a:avLst/>
          </a:prstGeom>
        </p:spPr>
      </p:pic>
    </p:spTree>
    <p:extLst>
      <p:ext uri="{BB962C8B-B14F-4D97-AF65-F5344CB8AC3E}">
        <p14:creationId xmlns:p14="http://schemas.microsoft.com/office/powerpoint/2010/main" val="12457459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90364" y="980728"/>
            <a:ext cx="8363272" cy="404776"/>
          </a:xfrm>
        </p:spPr>
        <p:txBody>
          <a:bodyPr/>
          <a:lstStyle/>
          <a:p>
            <a:r>
              <a:rPr lang="en-GB" dirty="0">
                <a:ea typeface="ＭＳ Ｐゴシック" pitchFamily="-105" charset="-128"/>
                <a:cs typeface="ＭＳ Ｐゴシック" pitchFamily="-105" charset="-128"/>
              </a:rPr>
              <a:t>Protective materials used in tiling: dust sheets</a:t>
            </a:r>
            <a:br>
              <a:rPr lang="en-GB" dirty="0">
                <a:ea typeface="ＭＳ Ｐゴシック" pitchFamily="-105" charset="-128"/>
                <a:cs typeface="ＭＳ Ｐゴシック" pitchFamily="-105" charset="-128"/>
              </a:rPr>
            </a:br>
            <a:br>
              <a:rPr lang="en-GB" dirty="0">
                <a:ea typeface="ＭＳ Ｐゴシック" pitchFamily="-105" charset="-128"/>
                <a:cs typeface="ＭＳ Ｐゴシック" pitchFamily="-105" charset="-128"/>
              </a:rPr>
            </a:br>
            <a:br>
              <a:rPr lang="en-US" dirty="0">
                <a:ea typeface="ＭＳ Ｐゴシック" pitchFamily="-105" charset="-128"/>
                <a:cs typeface="ＭＳ Ｐゴシック" pitchFamily="-105" charset="-128"/>
              </a:rPr>
            </a:b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4" name="TextBox 3">
            <a:extLst>
              <a:ext uri="{FF2B5EF4-FFF2-40B4-BE49-F238E27FC236}">
                <a16:creationId xmlns:a16="http://schemas.microsoft.com/office/drawing/2014/main" id="{88F5A012-FA71-4AFA-809A-BB3C331BE484}"/>
              </a:ext>
            </a:extLst>
          </p:cNvPr>
          <p:cNvSpPr txBox="1"/>
          <p:nvPr/>
        </p:nvSpPr>
        <p:spPr>
          <a:xfrm>
            <a:off x="323528" y="1385504"/>
            <a:ext cx="8229600" cy="2246769"/>
          </a:xfrm>
          <a:prstGeom prst="rect">
            <a:avLst/>
          </a:prstGeom>
          <a:noFill/>
        </p:spPr>
        <p:txBody>
          <a:bodyPr wrap="square" rtlCol="0">
            <a:spAutoFit/>
          </a:bodyPr>
          <a:lstStyle/>
          <a:p>
            <a:endParaRPr lang="en-GB" b="1" u="sng" dirty="0"/>
          </a:p>
          <a:p>
            <a:pPr lvl="0"/>
            <a:r>
              <a:rPr lang="en-GB" dirty="0"/>
              <a:t>Cotton and plastic/polythene sheeting provides protection to carpets and other floor coverings, worktops, furniture and in mixing and cutting areas.</a:t>
            </a:r>
          </a:p>
          <a:p>
            <a:pPr lvl="0"/>
            <a:r>
              <a:rPr lang="en-GB" dirty="0"/>
              <a:t>Cotton sheets will let moisture through, where plastic sheeting provides a barrier to liquids, improving the chance of not staining what you are trying to protect.</a:t>
            </a:r>
          </a:p>
        </p:txBody>
      </p:sp>
      <p:pic>
        <p:nvPicPr>
          <p:cNvPr id="10" name="Picture 9">
            <a:extLst>
              <a:ext uri="{FF2B5EF4-FFF2-40B4-BE49-F238E27FC236}">
                <a16:creationId xmlns:a16="http://schemas.microsoft.com/office/drawing/2014/main" id="{C9D52688-0356-4D80-89CD-0C2C169ADE4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763688" y="4149080"/>
            <a:ext cx="2294082" cy="1532447"/>
          </a:xfrm>
          <a:prstGeom prst="rect">
            <a:avLst/>
          </a:prstGeom>
        </p:spPr>
      </p:pic>
      <p:pic>
        <p:nvPicPr>
          <p:cNvPr id="12" name="Picture 11">
            <a:extLst>
              <a:ext uri="{FF2B5EF4-FFF2-40B4-BE49-F238E27FC236}">
                <a16:creationId xmlns:a16="http://schemas.microsoft.com/office/drawing/2014/main" id="{15188923-9DDC-426F-82D2-AA7033FBD7C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88024" y="4149080"/>
            <a:ext cx="2294082" cy="1532447"/>
          </a:xfrm>
          <a:prstGeom prst="rect">
            <a:avLst/>
          </a:prstGeom>
        </p:spPr>
      </p:pic>
    </p:spTree>
    <p:extLst>
      <p:ext uri="{BB962C8B-B14F-4D97-AF65-F5344CB8AC3E}">
        <p14:creationId xmlns:p14="http://schemas.microsoft.com/office/powerpoint/2010/main" val="32077811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90364" y="980728"/>
            <a:ext cx="8363272" cy="404776"/>
          </a:xfrm>
        </p:spPr>
        <p:txBody>
          <a:bodyPr/>
          <a:lstStyle/>
          <a:p>
            <a:r>
              <a:rPr lang="en-GB" dirty="0">
                <a:ea typeface="ＭＳ Ｐゴシック" pitchFamily="-105" charset="-128"/>
                <a:cs typeface="ＭＳ Ｐゴシック" pitchFamily="-105" charset="-128"/>
              </a:rPr>
              <a:t>Protective materials used in tiling: tarpaulin</a:t>
            </a:r>
            <a:br>
              <a:rPr lang="en-GB" dirty="0">
                <a:ea typeface="ＭＳ Ｐゴシック" pitchFamily="-105" charset="-128"/>
                <a:cs typeface="ＭＳ Ｐゴシック" pitchFamily="-105" charset="-128"/>
              </a:rPr>
            </a:br>
            <a:br>
              <a:rPr lang="en-GB" dirty="0">
                <a:ea typeface="ＭＳ Ｐゴシック" pitchFamily="-105" charset="-128"/>
                <a:cs typeface="ＭＳ Ｐゴシック" pitchFamily="-105" charset="-128"/>
              </a:rPr>
            </a:br>
            <a:br>
              <a:rPr lang="en-US" dirty="0">
                <a:ea typeface="ＭＳ Ｐゴシック" pitchFamily="-105" charset="-128"/>
                <a:cs typeface="ＭＳ Ｐゴシック" pitchFamily="-105" charset="-128"/>
              </a:rPr>
            </a:b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4" name="TextBox 3">
            <a:extLst>
              <a:ext uri="{FF2B5EF4-FFF2-40B4-BE49-F238E27FC236}">
                <a16:creationId xmlns:a16="http://schemas.microsoft.com/office/drawing/2014/main" id="{88F5A012-FA71-4AFA-809A-BB3C331BE484}"/>
              </a:ext>
            </a:extLst>
          </p:cNvPr>
          <p:cNvSpPr txBox="1"/>
          <p:nvPr/>
        </p:nvSpPr>
        <p:spPr>
          <a:xfrm>
            <a:off x="251520" y="1360283"/>
            <a:ext cx="8229600" cy="3477875"/>
          </a:xfrm>
          <a:prstGeom prst="rect">
            <a:avLst/>
          </a:prstGeom>
          <a:noFill/>
        </p:spPr>
        <p:txBody>
          <a:bodyPr wrap="square" rtlCol="0">
            <a:spAutoFit/>
          </a:bodyPr>
          <a:lstStyle/>
          <a:p>
            <a:pPr lvl="0" algn="ctr"/>
            <a:endParaRPr lang="en-GB" b="1" dirty="0"/>
          </a:p>
          <a:p>
            <a:pPr lvl="0"/>
            <a:r>
              <a:rPr lang="en-GB" dirty="0"/>
              <a:t>A tarpaulin is a heavy duty multi-use plastic sheet which can be used internally and externally. A good quality tarpaulin is hard to rip and water resistant.</a:t>
            </a:r>
          </a:p>
          <a:p>
            <a:pPr lvl="0" algn="ctr"/>
            <a:endParaRPr lang="en-GB" dirty="0"/>
          </a:p>
          <a:p>
            <a:pPr lvl="0"/>
            <a:r>
              <a:rPr lang="en-GB" dirty="0"/>
              <a:t>Tarpaulins are used to cover materials left outside and protect them from damage by the rain and wind.</a:t>
            </a:r>
          </a:p>
          <a:p>
            <a:pPr lvl="0" algn="ctr"/>
            <a:endParaRPr lang="en-GB" dirty="0"/>
          </a:p>
          <a:p>
            <a:pPr lvl="0"/>
            <a:r>
              <a:rPr lang="en-GB" dirty="0"/>
              <a:t>A tarpaulin can be used to protect a driveway, grassed area or patio from damage where a mixing or cutting area has been set up outside.</a:t>
            </a:r>
          </a:p>
          <a:p>
            <a:pPr lvl="0"/>
            <a:endParaRPr lang="en-GB" b="1" dirty="0"/>
          </a:p>
        </p:txBody>
      </p:sp>
    </p:spTree>
    <p:extLst>
      <p:ext uri="{BB962C8B-B14F-4D97-AF65-F5344CB8AC3E}">
        <p14:creationId xmlns:p14="http://schemas.microsoft.com/office/powerpoint/2010/main" val="11513438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90364" y="980728"/>
            <a:ext cx="8363272" cy="404776"/>
          </a:xfrm>
        </p:spPr>
        <p:txBody>
          <a:bodyPr/>
          <a:lstStyle/>
          <a:p>
            <a:r>
              <a:rPr lang="en-GB" dirty="0">
                <a:ea typeface="ＭＳ Ｐゴシック" pitchFamily="-105" charset="-128"/>
                <a:cs typeface="ＭＳ Ｐゴシック" pitchFamily="-105" charset="-128"/>
              </a:rPr>
              <a:t>Protective materials used in tiling: tarpaulin</a:t>
            </a:r>
            <a:br>
              <a:rPr lang="en-GB" dirty="0">
                <a:ea typeface="ＭＳ Ｐゴシック" pitchFamily="-105" charset="-128"/>
                <a:cs typeface="ＭＳ Ｐゴシック" pitchFamily="-105" charset="-128"/>
              </a:rPr>
            </a:br>
            <a:br>
              <a:rPr lang="en-GB" dirty="0">
                <a:ea typeface="ＭＳ Ｐゴシック" pitchFamily="-105" charset="-128"/>
                <a:cs typeface="ＭＳ Ｐゴシック" pitchFamily="-105" charset="-128"/>
              </a:rPr>
            </a:br>
            <a:br>
              <a:rPr lang="en-US" dirty="0">
                <a:ea typeface="ＭＳ Ｐゴシック" pitchFamily="-105" charset="-128"/>
                <a:cs typeface="ＭＳ Ｐゴシック" pitchFamily="-105" charset="-128"/>
              </a:rPr>
            </a:b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6D34C873-8A01-49EC-A71C-8ACB29761C79}"/>
              </a:ext>
            </a:extLst>
          </p:cNvPr>
          <p:cNvSpPr txBox="1"/>
          <p:nvPr/>
        </p:nvSpPr>
        <p:spPr>
          <a:xfrm>
            <a:off x="683568" y="1694483"/>
            <a:ext cx="2646375" cy="400110"/>
          </a:xfrm>
          <a:prstGeom prst="rect">
            <a:avLst/>
          </a:prstGeom>
          <a:noFill/>
        </p:spPr>
        <p:txBody>
          <a:bodyPr wrap="square" rtlCol="0">
            <a:spAutoFit/>
          </a:bodyPr>
          <a:lstStyle/>
          <a:p>
            <a:r>
              <a:rPr lang="en-GB" dirty="0"/>
              <a:t>Protecting materials</a:t>
            </a:r>
          </a:p>
        </p:txBody>
      </p:sp>
      <p:sp>
        <p:nvSpPr>
          <p:cNvPr id="7" name="Rectangle 6">
            <a:extLst>
              <a:ext uri="{FF2B5EF4-FFF2-40B4-BE49-F238E27FC236}">
                <a16:creationId xmlns:a16="http://schemas.microsoft.com/office/drawing/2014/main" id="{769E34A7-1DDF-40FA-A6F8-FA69C4705F0B}"/>
              </a:ext>
            </a:extLst>
          </p:cNvPr>
          <p:cNvSpPr/>
          <p:nvPr/>
        </p:nvSpPr>
        <p:spPr>
          <a:xfrm>
            <a:off x="4572000" y="1667770"/>
            <a:ext cx="3118161" cy="707886"/>
          </a:xfrm>
          <a:prstGeom prst="rect">
            <a:avLst/>
          </a:prstGeom>
        </p:spPr>
        <p:txBody>
          <a:bodyPr wrap="none">
            <a:spAutoFit/>
          </a:bodyPr>
          <a:lstStyle/>
          <a:p>
            <a:r>
              <a:rPr lang="en-GB" dirty="0"/>
              <a:t>Protecting a grassed area</a:t>
            </a:r>
          </a:p>
          <a:p>
            <a:r>
              <a:rPr lang="en-GB" dirty="0"/>
              <a:t>for mixing on</a:t>
            </a:r>
          </a:p>
        </p:txBody>
      </p:sp>
      <p:pic>
        <p:nvPicPr>
          <p:cNvPr id="9" name="Picture 8">
            <a:extLst>
              <a:ext uri="{FF2B5EF4-FFF2-40B4-BE49-F238E27FC236}">
                <a16:creationId xmlns:a16="http://schemas.microsoft.com/office/drawing/2014/main" id="{B8A4CBD0-5125-49FD-A07C-BA84C9995C7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85234" y="2629974"/>
            <a:ext cx="3500927" cy="2338620"/>
          </a:xfrm>
          <a:prstGeom prst="rect">
            <a:avLst/>
          </a:prstGeom>
        </p:spPr>
      </p:pic>
      <p:pic>
        <p:nvPicPr>
          <p:cNvPr id="11" name="Picture 10">
            <a:extLst>
              <a:ext uri="{FF2B5EF4-FFF2-40B4-BE49-F238E27FC236}">
                <a16:creationId xmlns:a16="http://schemas.microsoft.com/office/drawing/2014/main" id="{B068E4FD-5C9B-45B9-AAA3-F796D6B3C37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09264" y="2629974"/>
            <a:ext cx="3118160" cy="2338620"/>
          </a:xfrm>
          <a:prstGeom prst="rect">
            <a:avLst/>
          </a:prstGeom>
        </p:spPr>
      </p:pic>
    </p:spTree>
    <p:extLst>
      <p:ext uri="{BB962C8B-B14F-4D97-AF65-F5344CB8AC3E}">
        <p14:creationId xmlns:p14="http://schemas.microsoft.com/office/powerpoint/2010/main" val="100475307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D6C55CF93AAEB4EA631E8D12358080E" ma:contentTypeVersion="12" ma:contentTypeDescription="Create a new document." ma:contentTypeScope="" ma:versionID="7fb9593fdc5741df4022c232c52a5533">
  <xsd:schema xmlns:xsd="http://www.w3.org/2001/XMLSchema" xmlns:xs="http://www.w3.org/2001/XMLSchema" xmlns:p="http://schemas.microsoft.com/office/2006/metadata/properties" xmlns:ns2="6630edcf-f6f2-42e2-934a-b174e5b8993a" xmlns:ns3="dc3e18ab-5e90-4249-b4bb-5052ecfaefd5" targetNamespace="http://schemas.microsoft.com/office/2006/metadata/properties" ma:root="true" ma:fieldsID="13a505a3f0ad38d1d8713beb45a0fd18" ns2:_="" ns3:_="">
    <xsd:import namespace="6630edcf-f6f2-42e2-934a-b174e5b8993a"/>
    <xsd:import namespace="dc3e18ab-5e90-4249-b4bb-5052ecfaefd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630edcf-f6f2-42e2-934a-b174e5b8993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c3e18ab-5e90-4249-b4bb-5052ecfaefd5"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CBDC83A-704B-43CE-9783-9F9E9A760B73}">
  <ds:schemaRefs>
    <ds:schemaRef ds:uri="http://schemas.microsoft.com/sharepoint/v3/contenttype/forms"/>
  </ds:schemaRefs>
</ds:datastoreItem>
</file>

<file path=customXml/itemProps2.xml><?xml version="1.0" encoding="utf-8"?>
<ds:datastoreItem xmlns:ds="http://schemas.openxmlformats.org/officeDocument/2006/customXml" ds:itemID="{9C4D7DFE-FB8E-4135-952D-ADE5E89C1036}">
  <ds:schemaRefs>
    <ds:schemaRef ds:uri="http://purl.org/dc/terms/"/>
    <ds:schemaRef ds:uri="http://schemas.openxmlformats.org/package/2006/metadata/core-properties"/>
    <ds:schemaRef ds:uri="6630edcf-f6f2-42e2-934a-b174e5b8993a"/>
    <ds:schemaRef ds:uri="http://purl.org/dc/dcmitype/"/>
    <ds:schemaRef ds:uri="http://schemas.microsoft.com/office/infopath/2007/PartnerControls"/>
    <ds:schemaRef ds:uri="http://schemas.microsoft.com/office/2006/documentManagement/types"/>
    <ds:schemaRef ds:uri="http://purl.org/dc/elements/1.1/"/>
    <ds:schemaRef ds:uri="http://schemas.microsoft.com/office/2006/metadata/properties"/>
    <ds:schemaRef ds:uri="dc3e18ab-5e90-4249-b4bb-5052ecfaefd5"/>
    <ds:schemaRef ds:uri="http://www.w3.org/XML/1998/namespace"/>
  </ds:schemaRefs>
</ds:datastoreItem>
</file>

<file path=customXml/itemProps3.xml><?xml version="1.0" encoding="utf-8"?>
<ds:datastoreItem xmlns:ds="http://schemas.openxmlformats.org/officeDocument/2006/customXml" ds:itemID="{35EC6A2E-5020-440F-B5A5-E0CE32C5159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630edcf-f6f2-42e2-934a-b174e5b8993a"/>
    <ds:schemaRef ds:uri="dc3e18ab-5e90-4249-b4bb-5052ecfaefd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2041</TotalTime>
  <Words>719</Words>
  <Application>Microsoft Office PowerPoint</Application>
  <PresentationFormat>On-screen Show (4:3)</PresentationFormat>
  <Paragraphs>64</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Lucida Grande</vt:lpstr>
      <vt:lpstr>Times New Roman</vt:lpstr>
      <vt:lpstr>Default Design</vt:lpstr>
      <vt:lpstr>PowerPoint 11: Protection of areas prior to wall and floor tiling </vt:lpstr>
      <vt:lpstr>Aim: To give learners an understanding of the range of materials used to protect surrounding areas prior to wall and floor tiling.   Outcomes: At the end of this session, the learner will be able to:  Outcome 1: Identify a range of different materials used to protect surrounding areas. </vt:lpstr>
      <vt:lpstr>Protecting surrounding areas prior to wall and floor tiling   </vt:lpstr>
      <vt:lpstr>Protecting surrounding areas prior to wall and floor tiling    </vt:lpstr>
      <vt:lpstr>Protective materials used in tiling: low tack masking tape    </vt:lpstr>
      <vt:lpstr>Protective materials used in tiling: low tack masking tape    </vt:lpstr>
      <vt:lpstr>Protective materials used in tiling: dust sheets    </vt:lpstr>
      <vt:lpstr>Protective materials used in tiling: tarpaulin    </vt:lpstr>
      <vt:lpstr>Protective materials used in tiling: tarpaulin    </vt:lpstr>
      <vt:lpstr>Protective materials used in tiling: corrugated plastic    </vt:lpstr>
      <vt:lpstr>Protective materials used in tiling: protective board and hard board    </vt:lpstr>
      <vt:lpstr>Protective materials used in tiling: protective board and hard board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315</cp:revision>
  <dcterms:created xsi:type="dcterms:W3CDTF">2013-05-28T00:38:54Z</dcterms:created>
  <dcterms:modified xsi:type="dcterms:W3CDTF">2021-09-09T13:58:45Z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0x0101002D6C55CF93AAEB4EA631E8D12358080E</vt:lpwstr>
  </property>
</Properties>
</file>