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7"/>
  </p:notesMasterIdLst>
  <p:handoutMasterIdLst>
    <p:handoutMasterId r:id="rId28"/>
  </p:handoutMasterIdLst>
  <p:sldIdLst>
    <p:sldId id="256" r:id="rId5"/>
    <p:sldId id="341" r:id="rId6"/>
    <p:sldId id="328" r:id="rId7"/>
    <p:sldId id="342" r:id="rId8"/>
    <p:sldId id="344" r:id="rId9"/>
    <p:sldId id="347" r:id="rId10"/>
    <p:sldId id="343" r:id="rId11"/>
    <p:sldId id="348" r:id="rId12"/>
    <p:sldId id="349" r:id="rId13"/>
    <p:sldId id="350" r:id="rId14"/>
    <p:sldId id="351" r:id="rId15"/>
    <p:sldId id="352" r:id="rId16"/>
    <p:sldId id="353" r:id="rId17"/>
    <p:sldId id="354" r:id="rId18"/>
    <p:sldId id="355" r:id="rId19"/>
    <p:sldId id="356" r:id="rId20"/>
    <p:sldId id="345" r:id="rId21"/>
    <p:sldId id="357" r:id="rId22"/>
    <p:sldId id="346" r:id="rId23"/>
    <p:sldId id="359" r:id="rId24"/>
    <p:sldId id="358" r:id="rId25"/>
    <p:sldId id="267" r:id="rId26"/>
  </p:sldIdLst>
  <p:sldSz cx="9144000" cy="6858000" type="screen4x3"/>
  <p:notesSz cx="6858000" cy="9144000"/>
  <p:custDataLst>
    <p:tags r:id="rId2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838" autoAdjust="0"/>
    <p:restoredTop sz="94291" autoAdjust="0"/>
  </p:normalViewPr>
  <p:slideViewPr>
    <p:cSldViewPr showGuides="1">
      <p:cViewPr varScale="1">
        <p:scale>
          <a:sx n="62" d="100"/>
          <a:sy n="62" d="100"/>
        </p:scale>
        <p:origin x="780" y="5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1" d="100"/>
          <a:sy n="51" d="100"/>
        </p:scale>
        <p:origin x="2692" y="2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9/9/2021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s://www.hse.gov.uk/work-equipment-machinery/puwer.ht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hyperlink" Target="https://www.hse.gov.uk/work-equipment-machinery/puwer.htm"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s://www.legislation.gov.uk/"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hse.gov.uk/riddor/" TargetMode="External"/><Relationship Id="rId2" Type="http://schemas.openxmlformats.org/officeDocument/2006/relationships/hyperlink" Target="https://www.hse.gov.uk/riddor"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116: Wall and floor tiling</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6: Key legislation relating to the wall and floor tiling trade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RIDDOR </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80840"/>
            <a:ext cx="8229600" cy="707886"/>
          </a:xfrm>
          <a:prstGeom prst="rect">
            <a:avLst/>
          </a:prstGeom>
          <a:noFill/>
        </p:spPr>
        <p:txBody>
          <a:bodyPr wrap="square" rtlCol="0">
            <a:spAutoFit/>
          </a:bodyPr>
          <a:lstStyle/>
          <a:p>
            <a:r>
              <a:rPr lang="en-GB" b="1" dirty="0"/>
              <a:t>Reporting of Injuries, Diseases and Dangerous Occurrences Regulations 2013</a:t>
            </a:r>
          </a:p>
        </p:txBody>
      </p:sp>
      <p:sp>
        <p:nvSpPr>
          <p:cNvPr id="2" name="Rectangle 1">
            <a:extLst>
              <a:ext uri="{FF2B5EF4-FFF2-40B4-BE49-F238E27FC236}">
                <a16:creationId xmlns:a16="http://schemas.microsoft.com/office/drawing/2014/main" id="{990AD40D-C167-4958-A049-FD7C3CD1D42B}"/>
              </a:ext>
            </a:extLst>
          </p:cNvPr>
          <p:cNvSpPr/>
          <p:nvPr/>
        </p:nvSpPr>
        <p:spPr>
          <a:xfrm>
            <a:off x="457200" y="2388726"/>
            <a:ext cx="8229600" cy="3785652"/>
          </a:xfrm>
          <a:prstGeom prst="rect">
            <a:avLst/>
          </a:prstGeom>
        </p:spPr>
        <p:txBody>
          <a:bodyPr wrap="square">
            <a:spAutoFit/>
          </a:bodyPr>
          <a:lstStyle/>
          <a:p>
            <a:r>
              <a:rPr lang="en-GB" b="1" dirty="0"/>
              <a:t>Specified injuries to workers: </a:t>
            </a:r>
          </a:p>
          <a:p>
            <a:pPr>
              <a:buFont typeface="Arial" panose="020B0604020202020204" pitchFamily="34" charset="0"/>
              <a:buChar char="•"/>
            </a:pPr>
            <a:endParaRPr lang="en-GB" sz="1400" dirty="0"/>
          </a:p>
          <a:p>
            <a:pPr>
              <a:buClr>
                <a:srgbClr val="0077E3"/>
              </a:buClr>
              <a:buFont typeface="Arial" panose="020B0604020202020204" pitchFamily="34" charset="0"/>
              <a:buChar char="•"/>
            </a:pPr>
            <a:r>
              <a:rPr lang="en-GB" sz="1400" dirty="0">
                <a:solidFill>
                  <a:srgbClr val="111111"/>
                </a:solidFill>
                <a:latin typeface="Arial" panose="020B0604020202020204" pitchFamily="34" charset="0"/>
              </a:rPr>
              <a:t> Fractures, other than to fingers, thumbs and toes</a:t>
            </a:r>
          </a:p>
          <a:p>
            <a:pPr>
              <a:buClr>
                <a:srgbClr val="0077E3"/>
              </a:buClr>
              <a:buFont typeface="Arial" panose="020B0604020202020204" pitchFamily="34" charset="0"/>
              <a:buChar char="•"/>
            </a:pPr>
            <a:r>
              <a:rPr lang="en-GB" sz="1400" dirty="0">
                <a:solidFill>
                  <a:srgbClr val="111111"/>
                </a:solidFill>
                <a:latin typeface="Arial" panose="020B0604020202020204" pitchFamily="34" charset="0"/>
              </a:rPr>
              <a:t> Amputations</a:t>
            </a:r>
          </a:p>
          <a:p>
            <a:pPr>
              <a:buClr>
                <a:srgbClr val="0077E3"/>
              </a:buClr>
              <a:buFont typeface="Arial" panose="020B0604020202020204" pitchFamily="34" charset="0"/>
              <a:buChar char="•"/>
            </a:pPr>
            <a:r>
              <a:rPr lang="en-GB" sz="1400" dirty="0">
                <a:solidFill>
                  <a:srgbClr val="111111"/>
                </a:solidFill>
                <a:latin typeface="Arial" panose="020B0604020202020204" pitchFamily="34" charset="0"/>
              </a:rPr>
              <a:t> Any injury likely to lead to permanent loss of sight or reduction in sight</a:t>
            </a:r>
          </a:p>
          <a:p>
            <a:pPr>
              <a:buClr>
                <a:srgbClr val="0077E3"/>
              </a:buClr>
              <a:buFont typeface="Arial" panose="020B0604020202020204" pitchFamily="34" charset="0"/>
              <a:buChar char="•"/>
            </a:pPr>
            <a:r>
              <a:rPr lang="en-GB" sz="1400" dirty="0">
                <a:solidFill>
                  <a:srgbClr val="111111"/>
                </a:solidFill>
                <a:latin typeface="Arial" panose="020B0604020202020204" pitchFamily="34" charset="0"/>
              </a:rPr>
              <a:t> Any crush injury to the head or torso causing damage to the brain or internal organs</a:t>
            </a:r>
          </a:p>
          <a:p>
            <a:pPr>
              <a:buClr>
                <a:srgbClr val="0077E3"/>
              </a:buClr>
              <a:buFont typeface="Arial" panose="020B0604020202020204" pitchFamily="34" charset="0"/>
              <a:buChar char="•"/>
            </a:pPr>
            <a:r>
              <a:rPr lang="en-GB" sz="1400" dirty="0">
                <a:solidFill>
                  <a:srgbClr val="111111"/>
                </a:solidFill>
                <a:latin typeface="Arial" panose="020B0604020202020204" pitchFamily="34" charset="0"/>
              </a:rPr>
              <a:t> Serious burns (including scalding) which:</a:t>
            </a:r>
          </a:p>
          <a:p>
            <a:pPr marL="742950" lvl="1" indent="-285750">
              <a:buClr>
                <a:srgbClr val="0077E3"/>
              </a:buClr>
              <a:buFont typeface="Arial" panose="020B0604020202020204" pitchFamily="34" charset="0"/>
              <a:buChar char="‒"/>
            </a:pPr>
            <a:r>
              <a:rPr lang="en-GB" sz="1400" dirty="0">
                <a:solidFill>
                  <a:srgbClr val="111111"/>
                </a:solidFill>
                <a:latin typeface="Arial" panose="020B0604020202020204" pitchFamily="34" charset="0"/>
              </a:rPr>
              <a:t>covers more than 10% of the body</a:t>
            </a:r>
          </a:p>
          <a:p>
            <a:pPr marL="742950" lvl="1" indent="-285750">
              <a:buClr>
                <a:srgbClr val="0077E3"/>
              </a:buClr>
              <a:buFont typeface="Arial" panose="020B0604020202020204" pitchFamily="34" charset="0"/>
              <a:buChar char="‒"/>
            </a:pPr>
            <a:r>
              <a:rPr lang="en-GB" sz="1400" dirty="0">
                <a:solidFill>
                  <a:srgbClr val="111111"/>
                </a:solidFill>
                <a:latin typeface="Arial" panose="020B0604020202020204" pitchFamily="34" charset="0"/>
              </a:rPr>
              <a:t>causes significant damage to the eyes, respiratory system or other vital organs</a:t>
            </a:r>
          </a:p>
          <a:p>
            <a:pPr>
              <a:buClr>
                <a:srgbClr val="0077E3"/>
              </a:buClr>
              <a:buFont typeface="Arial" panose="020B0604020202020204" pitchFamily="34" charset="0"/>
              <a:buChar char="•"/>
            </a:pPr>
            <a:r>
              <a:rPr lang="en-GB" sz="1400" dirty="0">
                <a:solidFill>
                  <a:srgbClr val="111111"/>
                </a:solidFill>
                <a:latin typeface="Arial" panose="020B0604020202020204" pitchFamily="34" charset="0"/>
              </a:rPr>
              <a:t> Any scalping requiring hospital treatment</a:t>
            </a:r>
          </a:p>
          <a:p>
            <a:pPr>
              <a:buClr>
                <a:srgbClr val="0077E3"/>
              </a:buClr>
              <a:buFont typeface="Arial" panose="020B0604020202020204" pitchFamily="34" charset="0"/>
              <a:buChar char="•"/>
            </a:pPr>
            <a:r>
              <a:rPr lang="en-GB" sz="1400" dirty="0">
                <a:solidFill>
                  <a:srgbClr val="111111"/>
                </a:solidFill>
                <a:latin typeface="Arial" panose="020B0604020202020204" pitchFamily="34" charset="0"/>
              </a:rPr>
              <a:t> Any loss of consciousness caused by head injury or asphyxia</a:t>
            </a:r>
          </a:p>
          <a:p>
            <a:pPr>
              <a:buClr>
                <a:srgbClr val="0077E3"/>
              </a:buClr>
              <a:buFont typeface="Arial" panose="020B0604020202020204" pitchFamily="34" charset="0"/>
              <a:buChar char="•"/>
            </a:pPr>
            <a:r>
              <a:rPr lang="en-GB" sz="1400" dirty="0">
                <a:solidFill>
                  <a:srgbClr val="111111"/>
                </a:solidFill>
                <a:latin typeface="Arial" panose="020B0604020202020204" pitchFamily="34" charset="0"/>
              </a:rPr>
              <a:t> Any other injury arising from working in an enclosed space which:</a:t>
            </a:r>
          </a:p>
          <a:p>
            <a:pPr marL="742950" lvl="1" indent="-285750">
              <a:buClr>
                <a:srgbClr val="0077E3"/>
              </a:buClr>
              <a:buFont typeface="Arial" panose="020B0604020202020204" pitchFamily="34" charset="0"/>
              <a:buChar char="‒"/>
            </a:pPr>
            <a:r>
              <a:rPr lang="en-GB" sz="1400" dirty="0">
                <a:solidFill>
                  <a:srgbClr val="111111"/>
                </a:solidFill>
                <a:latin typeface="Arial" panose="020B0604020202020204" pitchFamily="34" charset="0"/>
              </a:rPr>
              <a:t>leads to hypothermia or heat-induced illness</a:t>
            </a:r>
          </a:p>
          <a:p>
            <a:pPr marL="742950" lvl="1" indent="-285750">
              <a:buClr>
                <a:srgbClr val="0077E3"/>
              </a:buClr>
              <a:buFont typeface="Arial" panose="020B0604020202020204" pitchFamily="34" charset="0"/>
              <a:buChar char="‒"/>
            </a:pPr>
            <a:r>
              <a:rPr lang="en-GB" sz="1400" dirty="0">
                <a:solidFill>
                  <a:srgbClr val="111111"/>
                </a:solidFill>
                <a:latin typeface="Arial" panose="020B0604020202020204" pitchFamily="34" charset="0"/>
              </a:rPr>
              <a:t>requires resuscitation or admittance to hospital for more than 24 hours</a:t>
            </a:r>
          </a:p>
          <a:p>
            <a:pPr lvl="1" algn="ctr"/>
            <a:endParaRPr lang="en-GB" sz="1200" dirty="0">
              <a:solidFill>
                <a:srgbClr val="111111"/>
              </a:solidFill>
              <a:latin typeface="Arial" panose="020B0604020202020204" pitchFamily="34" charset="0"/>
            </a:endParaRPr>
          </a:p>
          <a:p>
            <a:pPr lvl="1" algn="ctr"/>
            <a:r>
              <a:rPr lang="en-GB" sz="1200" dirty="0">
                <a:solidFill>
                  <a:srgbClr val="111111"/>
                </a:solidFill>
                <a:latin typeface="Arial" panose="020B0604020202020204" pitchFamily="34" charset="0"/>
              </a:rPr>
              <a:t>                                                                                        https://www.hse.gov.uk/riddor/reportable-incidents.htm</a:t>
            </a:r>
          </a:p>
          <a:p>
            <a:r>
              <a:rPr lang="en-GB" sz="1400" b="1" dirty="0"/>
              <a:t>  </a:t>
            </a:r>
          </a:p>
        </p:txBody>
      </p:sp>
    </p:spTree>
    <p:extLst>
      <p:ext uri="{BB962C8B-B14F-4D97-AF65-F5344CB8AC3E}">
        <p14:creationId xmlns:p14="http://schemas.microsoft.com/office/powerpoint/2010/main" val="3522973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RIDDOR</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323528" y="1680840"/>
            <a:ext cx="8363272" cy="707886"/>
          </a:xfrm>
          <a:prstGeom prst="rect">
            <a:avLst/>
          </a:prstGeom>
          <a:noFill/>
        </p:spPr>
        <p:txBody>
          <a:bodyPr wrap="square" rtlCol="0">
            <a:spAutoFit/>
          </a:bodyPr>
          <a:lstStyle/>
          <a:p>
            <a:r>
              <a:rPr lang="en-GB" b="1" dirty="0"/>
              <a:t>Reporting of Injuries, Diseases and Dangerous Occurrences Regulations 2013</a:t>
            </a:r>
          </a:p>
        </p:txBody>
      </p:sp>
      <p:sp>
        <p:nvSpPr>
          <p:cNvPr id="2" name="Rectangle 1">
            <a:extLst>
              <a:ext uri="{FF2B5EF4-FFF2-40B4-BE49-F238E27FC236}">
                <a16:creationId xmlns:a16="http://schemas.microsoft.com/office/drawing/2014/main" id="{990AD40D-C167-4958-A049-FD7C3CD1D42B}"/>
              </a:ext>
            </a:extLst>
          </p:cNvPr>
          <p:cNvSpPr/>
          <p:nvPr/>
        </p:nvSpPr>
        <p:spPr>
          <a:xfrm>
            <a:off x="323528" y="2678978"/>
            <a:ext cx="8363272" cy="2400657"/>
          </a:xfrm>
          <a:prstGeom prst="rect">
            <a:avLst/>
          </a:prstGeom>
        </p:spPr>
        <p:txBody>
          <a:bodyPr wrap="square">
            <a:spAutoFit/>
          </a:bodyPr>
          <a:lstStyle/>
          <a:p>
            <a:r>
              <a:rPr lang="en-GB" b="1" dirty="0"/>
              <a:t>Over-seven-day incapacitation of a worker</a:t>
            </a:r>
          </a:p>
          <a:p>
            <a:r>
              <a:rPr lang="en-GB" sz="1800" dirty="0"/>
              <a:t>Accidents must be reported where they result in an employee or self-employed person being away from work, or unable to perform their normal work duties, for more than seven consecutive days as the result of their injury. This seven-day period does not include the day of the accident, but does include weekends and rest days. The report must be made within 15 days of the accident.</a:t>
            </a:r>
          </a:p>
          <a:p>
            <a:endParaRPr lang="en-GB" sz="1400" b="1" dirty="0"/>
          </a:p>
          <a:p>
            <a:pPr lvl="1"/>
            <a:r>
              <a:rPr lang="en-GB" sz="1200" dirty="0">
                <a:solidFill>
                  <a:srgbClr val="111111"/>
                </a:solidFill>
                <a:latin typeface="Arial" panose="020B0604020202020204" pitchFamily="34" charset="0"/>
              </a:rPr>
              <a:t>https://www.hse.gov.uk/riddor/reportable-incidents.htm</a:t>
            </a:r>
          </a:p>
          <a:p>
            <a:r>
              <a:rPr lang="en-GB" sz="1400" b="1" dirty="0"/>
              <a:t>  </a:t>
            </a:r>
          </a:p>
        </p:txBody>
      </p:sp>
      <p:pic>
        <p:nvPicPr>
          <p:cNvPr id="4" name="Picture 3">
            <a:extLst>
              <a:ext uri="{FF2B5EF4-FFF2-40B4-BE49-F238E27FC236}">
                <a16:creationId xmlns:a16="http://schemas.microsoft.com/office/drawing/2014/main" id="{86341715-A630-41CB-88D0-A7D6AC1BB8D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64088" y="4447754"/>
            <a:ext cx="3059832" cy="1721156"/>
          </a:xfrm>
          <a:prstGeom prst="rect">
            <a:avLst/>
          </a:prstGeom>
        </p:spPr>
      </p:pic>
    </p:spTree>
    <p:extLst>
      <p:ext uri="{BB962C8B-B14F-4D97-AF65-F5344CB8AC3E}">
        <p14:creationId xmlns:p14="http://schemas.microsoft.com/office/powerpoint/2010/main" val="34786700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RIDDOR</a:t>
            </a: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80840"/>
            <a:ext cx="8229600" cy="707886"/>
          </a:xfrm>
          <a:prstGeom prst="rect">
            <a:avLst/>
          </a:prstGeom>
          <a:noFill/>
        </p:spPr>
        <p:txBody>
          <a:bodyPr wrap="square" rtlCol="0">
            <a:spAutoFit/>
          </a:bodyPr>
          <a:lstStyle/>
          <a:p>
            <a:r>
              <a:rPr lang="en-GB" b="1" dirty="0"/>
              <a:t>Reporting of Injuries, Diseases and Dangerous Occurrences Regulations 2013</a:t>
            </a:r>
          </a:p>
        </p:txBody>
      </p:sp>
      <p:sp>
        <p:nvSpPr>
          <p:cNvPr id="2" name="Rectangle 1">
            <a:extLst>
              <a:ext uri="{FF2B5EF4-FFF2-40B4-BE49-F238E27FC236}">
                <a16:creationId xmlns:a16="http://schemas.microsoft.com/office/drawing/2014/main" id="{990AD40D-C167-4958-A049-FD7C3CD1D42B}"/>
              </a:ext>
            </a:extLst>
          </p:cNvPr>
          <p:cNvSpPr/>
          <p:nvPr/>
        </p:nvSpPr>
        <p:spPr>
          <a:xfrm>
            <a:off x="457200" y="2678978"/>
            <a:ext cx="8229600" cy="2616101"/>
          </a:xfrm>
          <a:prstGeom prst="rect">
            <a:avLst/>
          </a:prstGeom>
        </p:spPr>
        <p:txBody>
          <a:bodyPr wrap="square">
            <a:spAutoFit/>
          </a:bodyPr>
          <a:lstStyle/>
          <a:p>
            <a:r>
              <a:rPr lang="en-GB" b="1" dirty="0"/>
              <a:t>Over-three-day incapacitation:</a:t>
            </a:r>
          </a:p>
          <a:p>
            <a:r>
              <a:rPr lang="en-GB" dirty="0"/>
              <a:t>Accidents must be recorded, but not reported where they result in a worker being incapacitated for more than three consecutive days. If you are an employer, who must keep an accident book under the Social Security (Claims and Payments) Regulations 1979, that record will be enough.</a:t>
            </a:r>
          </a:p>
          <a:p>
            <a:endParaRPr lang="en-GB" dirty="0"/>
          </a:p>
          <a:p>
            <a:pPr lvl="1"/>
            <a:r>
              <a:rPr lang="en-GB" sz="1200" dirty="0">
                <a:solidFill>
                  <a:srgbClr val="111111"/>
                </a:solidFill>
                <a:latin typeface="Arial" panose="020B0604020202020204" pitchFamily="34" charset="0"/>
              </a:rPr>
              <a:t>https://www.hse.gov.uk/riddor/reportable-incidents.htm</a:t>
            </a:r>
          </a:p>
          <a:p>
            <a:r>
              <a:rPr lang="en-GB" sz="1200" b="1" dirty="0"/>
              <a:t>  </a:t>
            </a:r>
          </a:p>
        </p:txBody>
      </p:sp>
    </p:spTree>
    <p:extLst>
      <p:ext uri="{BB962C8B-B14F-4D97-AF65-F5344CB8AC3E}">
        <p14:creationId xmlns:p14="http://schemas.microsoft.com/office/powerpoint/2010/main" val="16580261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RIDDOR</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80840"/>
            <a:ext cx="8229600" cy="707886"/>
          </a:xfrm>
          <a:prstGeom prst="rect">
            <a:avLst/>
          </a:prstGeom>
          <a:noFill/>
        </p:spPr>
        <p:txBody>
          <a:bodyPr wrap="square" rtlCol="0">
            <a:spAutoFit/>
          </a:bodyPr>
          <a:lstStyle/>
          <a:p>
            <a:r>
              <a:rPr lang="en-GB" b="1" dirty="0"/>
              <a:t>Reporting of Injuries, Diseases and Dangerous Occurrences Regulations 2013</a:t>
            </a:r>
          </a:p>
        </p:txBody>
      </p:sp>
      <p:sp>
        <p:nvSpPr>
          <p:cNvPr id="2" name="Rectangle 1">
            <a:extLst>
              <a:ext uri="{FF2B5EF4-FFF2-40B4-BE49-F238E27FC236}">
                <a16:creationId xmlns:a16="http://schemas.microsoft.com/office/drawing/2014/main" id="{990AD40D-C167-4958-A049-FD7C3CD1D42B}"/>
              </a:ext>
            </a:extLst>
          </p:cNvPr>
          <p:cNvSpPr/>
          <p:nvPr/>
        </p:nvSpPr>
        <p:spPr>
          <a:xfrm>
            <a:off x="457200" y="2678978"/>
            <a:ext cx="8229600" cy="3416320"/>
          </a:xfrm>
          <a:prstGeom prst="rect">
            <a:avLst/>
          </a:prstGeom>
        </p:spPr>
        <p:txBody>
          <a:bodyPr wrap="square">
            <a:spAutoFit/>
          </a:bodyPr>
          <a:lstStyle/>
          <a:p>
            <a:r>
              <a:rPr lang="en-GB" b="1" dirty="0"/>
              <a:t>Non-fatal accidents to non-workers, e.g. the public</a:t>
            </a:r>
          </a:p>
          <a:p>
            <a:r>
              <a:rPr lang="en-GB" dirty="0"/>
              <a:t>Accidents to members of the public or others who are not at work must be reported if they result in an injury and the person is taken directly from the scene of the accident to hospital for treatment to that injury. Examinations and diagnostic tests do not constitute 'treatment' in such circumstances.</a:t>
            </a:r>
          </a:p>
          <a:p>
            <a:endParaRPr lang="en-GB" dirty="0"/>
          </a:p>
          <a:p>
            <a:r>
              <a:rPr lang="en-GB" dirty="0"/>
              <a:t>There is no need to report incidents where people are taken to hospital purely as a precaution when no injury is apparent</a:t>
            </a:r>
            <a:r>
              <a:rPr lang="en-GB" sz="1400" dirty="0"/>
              <a:t>.</a:t>
            </a:r>
          </a:p>
          <a:p>
            <a:endParaRPr lang="en-GB" sz="1400" b="1" dirty="0"/>
          </a:p>
          <a:p>
            <a:pPr lvl="1" algn="ctr"/>
            <a:r>
              <a:rPr lang="en-GB" sz="800" dirty="0">
                <a:solidFill>
                  <a:srgbClr val="111111"/>
                </a:solidFill>
                <a:latin typeface="Arial" panose="020B0604020202020204" pitchFamily="34" charset="0"/>
              </a:rPr>
              <a:t>https://www.hse.gov.uk/riddor/reportable-incidents.htm</a:t>
            </a:r>
          </a:p>
          <a:p>
            <a:r>
              <a:rPr lang="en-GB" sz="1400" b="1" dirty="0"/>
              <a:t>  </a:t>
            </a:r>
          </a:p>
        </p:txBody>
      </p:sp>
    </p:spTree>
    <p:extLst>
      <p:ext uri="{BB962C8B-B14F-4D97-AF65-F5344CB8AC3E}">
        <p14:creationId xmlns:p14="http://schemas.microsoft.com/office/powerpoint/2010/main" val="3928300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RIDDOR</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80840"/>
            <a:ext cx="8229600" cy="707886"/>
          </a:xfrm>
          <a:prstGeom prst="rect">
            <a:avLst/>
          </a:prstGeom>
          <a:noFill/>
        </p:spPr>
        <p:txBody>
          <a:bodyPr wrap="square" rtlCol="0">
            <a:spAutoFit/>
          </a:bodyPr>
          <a:lstStyle/>
          <a:p>
            <a:r>
              <a:rPr lang="en-GB" b="1" dirty="0"/>
              <a:t>Reporting of Injuries, Diseases and Dangerous Occurrences Regulations 2013</a:t>
            </a:r>
          </a:p>
        </p:txBody>
      </p:sp>
      <p:sp>
        <p:nvSpPr>
          <p:cNvPr id="2" name="Rectangle 1">
            <a:extLst>
              <a:ext uri="{FF2B5EF4-FFF2-40B4-BE49-F238E27FC236}">
                <a16:creationId xmlns:a16="http://schemas.microsoft.com/office/drawing/2014/main" id="{990AD40D-C167-4958-A049-FD7C3CD1D42B}"/>
              </a:ext>
            </a:extLst>
          </p:cNvPr>
          <p:cNvSpPr/>
          <p:nvPr/>
        </p:nvSpPr>
        <p:spPr>
          <a:xfrm>
            <a:off x="446936" y="2393310"/>
            <a:ext cx="8229600" cy="3908762"/>
          </a:xfrm>
          <a:prstGeom prst="rect">
            <a:avLst/>
          </a:prstGeom>
        </p:spPr>
        <p:txBody>
          <a:bodyPr wrap="square">
            <a:spAutoFit/>
          </a:bodyPr>
          <a:lstStyle/>
          <a:p>
            <a:r>
              <a:rPr lang="en-GB" b="1" dirty="0">
                <a:solidFill>
                  <a:srgbClr val="000000"/>
                </a:solidFill>
                <a:latin typeface="Arial" panose="020B0604020202020204" pitchFamily="34" charset="0"/>
              </a:rPr>
              <a:t>Occupational diseases</a:t>
            </a:r>
          </a:p>
          <a:p>
            <a:r>
              <a:rPr lang="en-GB" sz="1600" dirty="0">
                <a:solidFill>
                  <a:srgbClr val="111111"/>
                </a:solidFill>
                <a:latin typeface="Arial" panose="020B0604020202020204" pitchFamily="34" charset="0"/>
              </a:rPr>
              <a:t>Employers and self-employed people must report diagnoses of certain occupational diseases, where these are likely to have been caused or made worse by their work: These diseases include (regulations 8 and 9):</a:t>
            </a:r>
          </a:p>
          <a:p>
            <a:endParaRPr lang="en-GB" sz="1600" dirty="0">
              <a:solidFill>
                <a:srgbClr val="111111"/>
              </a:solidFill>
              <a:latin typeface="Arial" panose="020B0604020202020204" pitchFamily="34" charset="0"/>
            </a:endParaRPr>
          </a:p>
          <a:p>
            <a:pPr>
              <a:buClr>
                <a:srgbClr val="0077E3"/>
              </a:buClr>
              <a:buFont typeface="Arial" panose="020B0604020202020204" pitchFamily="34" charset="0"/>
              <a:buChar char="•"/>
            </a:pPr>
            <a:r>
              <a:rPr lang="en-GB" sz="1600" dirty="0">
                <a:solidFill>
                  <a:srgbClr val="111111"/>
                </a:solidFill>
                <a:latin typeface="Arial" panose="020B0604020202020204" pitchFamily="34" charset="0"/>
              </a:rPr>
              <a:t> Carpal tunnel syndrome</a:t>
            </a:r>
          </a:p>
          <a:p>
            <a:pPr>
              <a:buClr>
                <a:srgbClr val="0077E3"/>
              </a:buClr>
              <a:buFont typeface="Arial" panose="020B0604020202020204" pitchFamily="34" charset="0"/>
              <a:buChar char="•"/>
            </a:pPr>
            <a:r>
              <a:rPr lang="en-GB" sz="1600" dirty="0">
                <a:solidFill>
                  <a:srgbClr val="111111"/>
                </a:solidFill>
                <a:latin typeface="Arial" panose="020B0604020202020204" pitchFamily="34" charset="0"/>
              </a:rPr>
              <a:t> Severe cramp of the hand or forearm</a:t>
            </a:r>
          </a:p>
          <a:p>
            <a:pPr>
              <a:buClr>
                <a:srgbClr val="0077E3"/>
              </a:buClr>
              <a:buFont typeface="Arial" panose="020B0604020202020204" pitchFamily="34" charset="0"/>
              <a:buChar char="•"/>
            </a:pPr>
            <a:r>
              <a:rPr lang="en-GB" sz="1600" dirty="0">
                <a:solidFill>
                  <a:srgbClr val="111111"/>
                </a:solidFill>
                <a:latin typeface="Arial" panose="020B0604020202020204" pitchFamily="34" charset="0"/>
              </a:rPr>
              <a:t> Occupational dermatitis</a:t>
            </a:r>
          </a:p>
          <a:p>
            <a:pPr>
              <a:buClr>
                <a:srgbClr val="0077E3"/>
              </a:buClr>
              <a:buFont typeface="Arial" panose="020B0604020202020204" pitchFamily="34" charset="0"/>
              <a:buChar char="•"/>
            </a:pPr>
            <a:r>
              <a:rPr lang="en-GB" sz="1600" dirty="0">
                <a:solidFill>
                  <a:srgbClr val="111111"/>
                </a:solidFill>
                <a:latin typeface="Arial" panose="020B0604020202020204" pitchFamily="34" charset="0"/>
              </a:rPr>
              <a:t> Hand-arm vibration syndrome</a:t>
            </a:r>
          </a:p>
          <a:p>
            <a:pPr>
              <a:buClr>
                <a:srgbClr val="0077E3"/>
              </a:buClr>
              <a:buFont typeface="Arial" panose="020B0604020202020204" pitchFamily="34" charset="0"/>
              <a:buChar char="•"/>
            </a:pPr>
            <a:r>
              <a:rPr lang="en-GB" sz="1600" dirty="0">
                <a:solidFill>
                  <a:srgbClr val="111111"/>
                </a:solidFill>
                <a:latin typeface="Arial" panose="020B0604020202020204" pitchFamily="34" charset="0"/>
              </a:rPr>
              <a:t> Occupational asthma</a:t>
            </a:r>
          </a:p>
          <a:p>
            <a:pPr>
              <a:buClr>
                <a:srgbClr val="0077E3"/>
              </a:buClr>
              <a:buFont typeface="Arial" panose="020B0604020202020204" pitchFamily="34" charset="0"/>
              <a:buChar char="•"/>
            </a:pPr>
            <a:r>
              <a:rPr lang="en-GB" sz="1600" dirty="0">
                <a:solidFill>
                  <a:srgbClr val="111111"/>
                </a:solidFill>
                <a:latin typeface="Arial" panose="020B0604020202020204" pitchFamily="34" charset="0"/>
              </a:rPr>
              <a:t> Tendonitis or tenosynovitis of the hand or forearm</a:t>
            </a:r>
          </a:p>
          <a:p>
            <a:pPr>
              <a:buClr>
                <a:srgbClr val="0077E3"/>
              </a:buClr>
              <a:buFont typeface="Arial" panose="020B0604020202020204" pitchFamily="34" charset="0"/>
              <a:buChar char="•"/>
            </a:pPr>
            <a:r>
              <a:rPr lang="en-GB" sz="1600" dirty="0">
                <a:solidFill>
                  <a:srgbClr val="111111"/>
                </a:solidFill>
                <a:latin typeface="Arial" panose="020B0604020202020204" pitchFamily="34" charset="0"/>
              </a:rPr>
              <a:t> Any occupational cancer</a:t>
            </a:r>
          </a:p>
          <a:p>
            <a:pPr>
              <a:buClr>
                <a:srgbClr val="0077E3"/>
              </a:buClr>
              <a:buFont typeface="Arial" panose="020B0604020202020204" pitchFamily="34" charset="0"/>
              <a:buChar char="•"/>
            </a:pPr>
            <a:r>
              <a:rPr lang="en-GB" sz="1600" dirty="0">
                <a:solidFill>
                  <a:srgbClr val="111111"/>
                </a:solidFill>
                <a:latin typeface="Arial" panose="020B0604020202020204" pitchFamily="34" charset="0"/>
              </a:rPr>
              <a:t> Any disease attributed to an occupational exposure to a biological agent.</a:t>
            </a:r>
          </a:p>
          <a:p>
            <a:endParaRPr lang="en-GB" sz="1400" b="1" dirty="0"/>
          </a:p>
          <a:p>
            <a:pPr lvl="1" algn="ctr"/>
            <a:r>
              <a:rPr lang="en-GB" sz="800" dirty="0">
                <a:solidFill>
                  <a:srgbClr val="111111"/>
                </a:solidFill>
                <a:latin typeface="Arial" panose="020B0604020202020204" pitchFamily="34" charset="0"/>
              </a:rPr>
              <a:t>                                                                                                                                             https://www.hse.gov.uk/riddor/reportable-incidents.htm</a:t>
            </a:r>
          </a:p>
          <a:p>
            <a:r>
              <a:rPr lang="en-GB" sz="1400" b="1" dirty="0"/>
              <a:t>  </a:t>
            </a:r>
          </a:p>
        </p:txBody>
      </p:sp>
      <p:pic>
        <p:nvPicPr>
          <p:cNvPr id="4" name="Picture 3">
            <a:extLst>
              <a:ext uri="{FF2B5EF4-FFF2-40B4-BE49-F238E27FC236}">
                <a16:creationId xmlns:a16="http://schemas.microsoft.com/office/drawing/2014/main" id="{3768821A-84A9-41A9-8DC5-F2569FD3F6A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08104" y="3429000"/>
            <a:ext cx="2579789" cy="1720074"/>
          </a:xfrm>
          <a:prstGeom prst="rect">
            <a:avLst/>
          </a:prstGeom>
        </p:spPr>
      </p:pic>
    </p:spTree>
    <p:extLst>
      <p:ext uri="{BB962C8B-B14F-4D97-AF65-F5344CB8AC3E}">
        <p14:creationId xmlns:p14="http://schemas.microsoft.com/office/powerpoint/2010/main" val="824477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RIDDOR</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80840"/>
            <a:ext cx="8229600" cy="707886"/>
          </a:xfrm>
          <a:prstGeom prst="rect">
            <a:avLst/>
          </a:prstGeom>
          <a:noFill/>
        </p:spPr>
        <p:txBody>
          <a:bodyPr wrap="square" rtlCol="0">
            <a:spAutoFit/>
          </a:bodyPr>
          <a:lstStyle/>
          <a:p>
            <a:r>
              <a:rPr lang="en-GB" b="1" dirty="0"/>
              <a:t>Reporting of Injuries, Diseases and Dangerous Occurrences Regulations 2013</a:t>
            </a:r>
          </a:p>
        </p:txBody>
      </p:sp>
      <p:sp>
        <p:nvSpPr>
          <p:cNvPr id="2" name="Rectangle 1">
            <a:extLst>
              <a:ext uri="{FF2B5EF4-FFF2-40B4-BE49-F238E27FC236}">
                <a16:creationId xmlns:a16="http://schemas.microsoft.com/office/drawing/2014/main" id="{990AD40D-C167-4958-A049-FD7C3CD1D42B}"/>
              </a:ext>
            </a:extLst>
          </p:cNvPr>
          <p:cNvSpPr/>
          <p:nvPr/>
        </p:nvSpPr>
        <p:spPr>
          <a:xfrm>
            <a:off x="435389" y="2402902"/>
            <a:ext cx="8229600" cy="3447098"/>
          </a:xfrm>
          <a:prstGeom prst="rect">
            <a:avLst/>
          </a:prstGeom>
        </p:spPr>
        <p:txBody>
          <a:bodyPr wrap="square">
            <a:spAutoFit/>
          </a:bodyPr>
          <a:lstStyle/>
          <a:p>
            <a:r>
              <a:rPr lang="en-GB" b="1" dirty="0"/>
              <a:t>Dangerous occurrences</a:t>
            </a:r>
          </a:p>
          <a:p>
            <a:r>
              <a:rPr lang="en-GB" sz="1800" dirty="0">
                <a:solidFill>
                  <a:srgbClr val="111111"/>
                </a:solidFill>
                <a:latin typeface="Arial" panose="020B0604020202020204" pitchFamily="34" charset="0"/>
              </a:rPr>
              <a:t>These are certain, specified near-miss events. Not all such events require reporting. There are 27 categories of dangerous occurrences that are relevant to most workplaces, for example:</a:t>
            </a:r>
          </a:p>
          <a:p>
            <a:endParaRPr lang="en-GB" sz="1800" dirty="0">
              <a:solidFill>
                <a:srgbClr val="111111"/>
              </a:solidFill>
              <a:latin typeface="Arial" panose="020B0604020202020204" pitchFamily="34" charset="0"/>
            </a:endParaRPr>
          </a:p>
          <a:p>
            <a:pPr marL="180000" indent="-180000">
              <a:buClr>
                <a:srgbClr val="0077E3"/>
              </a:buClr>
              <a:buFont typeface="Arial" panose="020B0604020202020204" pitchFamily="34" charset="0"/>
              <a:buChar char="•"/>
            </a:pPr>
            <a:r>
              <a:rPr lang="en-GB" sz="1800" dirty="0">
                <a:solidFill>
                  <a:srgbClr val="111111"/>
                </a:solidFill>
                <a:latin typeface="Arial" panose="020B0604020202020204" pitchFamily="34" charset="0"/>
              </a:rPr>
              <a:t>the collapse, overturning or failure of load-bearing parts of lifts and lifting  equipment</a:t>
            </a:r>
          </a:p>
          <a:p>
            <a:pPr marL="180000" indent="-180000">
              <a:buClr>
                <a:srgbClr val="0077E3"/>
              </a:buClr>
              <a:buFont typeface="Arial" panose="020B0604020202020204" pitchFamily="34" charset="0"/>
              <a:buChar char="•"/>
            </a:pPr>
            <a:r>
              <a:rPr lang="en-GB" sz="1800" dirty="0">
                <a:solidFill>
                  <a:srgbClr val="111111"/>
                </a:solidFill>
                <a:latin typeface="Arial" panose="020B0604020202020204" pitchFamily="34" charset="0"/>
              </a:rPr>
              <a:t>plant or equipment coming into contact with overhead power lines</a:t>
            </a:r>
          </a:p>
          <a:p>
            <a:pPr marL="180000" indent="-180000">
              <a:buClr>
                <a:srgbClr val="0077E3"/>
              </a:buClr>
              <a:buFont typeface="Arial" panose="020B0604020202020204" pitchFamily="34" charset="0"/>
              <a:buChar char="•"/>
            </a:pPr>
            <a:r>
              <a:rPr lang="en-GB" sz="1800" dirty="0">
                <a:solidFill>
                  <a:srgbClr val="111111"/>
                </a:solidFill>
                <a:latin typeface="Arial" panose="020B0604020202020204" pitchFamily="34" charset="0"/>
              </a:rPr>
              <a:t>the accidental release of any substance which could cause injury to any person.</a:t>
            </a:r>
          </a:p>
          <a:p>
            <a:endParaRPr lang="en-GB" sz="1400" b="1" dirty="0"/>
          </a:p>
          <a:p>
            <a:pPr lvl="1" algn="ctr"/>
            <a:r>
              <a:rPr lang="en-GB" sz="800" dirty="0">
                <a:solidFill>
                  <a:srgbClr val="111111"/>
                </a:solidFill>
                <a:latin typeface="Arial" panose="020B0604020202020204" pitchFamily="34" charset="0"/>
              </a:rPr>
              <a:t>https://www.hse.gov.uk/riddor/reportable-incidents.htm</a:t>
            </a:r>
          </a:p>
          <a:p>
            <a:r>
              <a:rPr lang="en-GB" sz="1400" b="1" dirty="0"/>
              <a:t>  </a:t>
            </a:r>
          </a:p>
        </p:txBody>
      </p:sp>
    </p:spTree>
    <p:extLst>
      <p:ext uri="{BB962C8B-B14F-4D97-AF65-F5344CB8AC3E}">
        <p14:creationId xmlns:p14="http://schemas.microsoft.com/office/powerpoint/2010/main" val="19934778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RIDDOR</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557351"/>
            <a:ext cx="8229600" cy="707886"/>
          </a:xfrm>
          <a:prstGeom prst="rect">
            <a:avLst/>
          </a:prstGeom>
          <a:noFill/>
        </p:spPr>
        <p:txBody>
          <a:bodyPr wrap="square" rtlCol="0">
            <a:spAutoFit/>
          </a:bodyPr>
          <a:lstStyle/>
          <a:p>
            <a:r>
              <a:rPr lang="en-GB" b="1" dirty="0"/>
              <a:t>Reporting of Injuries, Diseases and Dangerous Occurrences Regulations 2013</a:t>
            </a:r>
          </a:p>
        </p:txBody>
      </p:sp>
      <p:sp>
        <p:nvSpPr>
          <p:cNvPr id="2" name="Rectangle 1">
            <a:extLst>
              <a:ext uri="{FF2B5EF4-FFF2-40B4-BE49-F238E27FC236}">
                <a16:creationId xmlns:a16="http://schemas.microsoft.com/office/drawing/2014/main" id="{990AD40D-C167-4958-A049-FD7C3CD1D42B}"/>
              </a:ext>
            </a:extLst>
          </p:cNvPr>
          <p:cNvSpPr/>
          <p:nvPr/>
        </p:nvSpPr>
        <p:spPr>
          <a:xfrm>
            <a:off x="457200" y="2265237"/>
            <a:ext cx="8229600" cy="4062651"/>
          </a:xfrm>
          <a:prstGeom prst="rect">
            <a:avLst/>
          </a:prstGeom>
        </p:spPr>
        <p:txBody>
          <a:bodyPr wrap="square">
            <a:spAutoFit/>
          </a:bodyPr>
          <a:lstStyle/>
          <a:p>
            <a:r>
              <a:rPr lang="en-GB" b="1" dirty="0"/>
              <a:t>Gas incidents</a:t>
            </a:r>
          </a:p>
          <a:p>
            <a:r>
              <a:rPr lang="en-GB" sz="1600" dirty="0"/>
              <a:t>Distributors, fitters, importers and suppliers of flammable gas must report  incidents where someone has died, lost consciousness, or been taken to hospital for treatment to an injury arising in connection with that gas. Such incidents should be reported using the Report of a Flammable Gas Incident.</a:t>
            </a:r>
          </a:p>
          <a:p>
            <a:endParaRPr lang="en-GB" sz="1600" dirty="0"/>
          </a:p>
          <a:p>
            <a:r>
              <a:rPr lang="en-GB" sz="1600" dirty="0"/>
              <a:t>Registered gas engineers (under the Gas Safe Register,) must provide details of any gas appliances or fittings that they consider to be dangerous, to such an extent that people could die, lose consciousness or require hospital treatment. The danger could be due to the design, construction, installation, modification or servicing of that appliance or fitting, which could cause:</a:t>
            </a:r>
          </a:p>
          <a:p>
            <a:pPr marL="285750" indent="-285750">
              <a:buClr>
                <a:srgbClr val="0077E3"/>
              </a:buClr>
              <a:buFont typeface="Arial" panose="020B0604020202020204" pitchFamily="34" charset="0"/>
              <a:buChar char="•"/>
            </a:pPr>
            <a:r>
              <a:rPr lang="en-GB" sz="1600" dirty="0"/>
              <a:t>an accidental leakage of gas;</a:t>
            </a:r>
          </a:p>
          <a:p>
            <a:pPr marL="285750" indent="-285750">
              <a:buClr>
                <a:srgbClr val="0077E3"/>
              </a:buClr>
              <a:buFont typeface="Arial" panose="020B0604020202020204" pitchFamily="34" charset="0"/>
              <a:buChar char="•"/>
            </a:pPr>
            <a:r>
              <a:rPr lang="en-GB" sz="1600" dirty="0"/>
              <a:t>incomplete combustion of gas or;</a:t>
            </a:r>
          </a:p>
          <a:p>
            <a:pPr marL="285750" indent="-285750">
              <a:buClr>
                <a:srgbClr val="0077E3"/>
              </a:buClr>
              <a:buFont typeface="Arial" panose="020B0604020202020204" pitchFamily="34" charset="0"/>
              <a:buChar char="•"/>
            </a:pPr>
            <a:r>
              <a:rPr lang="en-GB" sz="1600" dirty="0"/>
              <a:t>inadequate removal of products of the combustion of gas.</a:t>
            </a:r>
          </a:p>
          <a:p>
            <a:r>
              <a:rPr lang="en-GB" sz="800" dirty="0">
                <a:solidFill>
                  <a:srgbClr val="111111"/>
                </a:solidFill>
                <a:latin typeface="Arial" panose="020B0604020202020204" pitchFamily="34" charset="0"/>
              </a:rPr>
              <a:t>                                                     </a:t>
            </a:r>
          </a:p>
          <a:p>
            <a:pPr algn="r"/>
            <a:r>
              <a:rPr lang="en-GB" sz="800" dirty="0">
                <a:solidFill>
                  <a:srgbClr val="111111"/>
                </a:solidFill>
                <a:latin typeface="Arial" panose="020B0604020202020204" pitchFamily="34" charset="0"/>
              </a:rPr>
              <a:t>                             https://www.hse.gov.uk/riddor/reportable-incidents.htm</a:t>
            </a:r>
          </a:p>
          <a:p>
            <a:r>
              <a:rPr lang="en-GB" sz="1400" b="1" dirty="0"/>
              <a:t>  </a:t>
            </a:r>
          </a:p>
        </p:txBody>
      </p:sp>
    </p:spTree>
    <p:extLst>
      <p:ext uri="{BB962C8B-B14F-4D97-AF65-F5344CB8AC3E}">
        <p14:creationId xmlns:p14="http://schemas.microsoft.com/office/powerpoint/2010/main" val="892363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COSHH</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323528" y="1420680"/>
            <a:ext cx="8229600" cy="400110"/>
          </a:xfrm>
          <a:prstGeom prst="rect">
            <a:avLst/>
          </a:prstGeom>
          <a:noFill/>
        </p:spPr>
        <p:txBody>
          <a:bodyPr wrap="square" rtlCol="0">
            <a:spAutoFit/>
          </a:bodyPr>
          <a:lstStyle/>
          <a:p>
            <a:r>
              <a:rPr lang="en-GB" b="1" dirty="0"/>
              <a:t>Control of Substances Hazardous to Health 2002</a:t>
            </a:r>
          </a:p>
        </p:txBody>
      </p:sp>
      <p:sp>
        <p:nvSpPr>
          <p:cNvPr id="2" name="TextBox 1">
            <a:extLst>
              <a:ext uri="{FF2B5EF4-FFF2-40B4-BE49-F238E27FC236}">
                <a16:creationId xmlns:a16="http://schemas.microsoft.com/office/drawing/2014/main" id="{59BC1A31-8145-4CE7-B484-2C06B599A1F1}"/>
              </a:ext>
            </a:extLst>
          </p:cNvPr>
          <p:cNvSpPr txBox="1"/>
          <p:nvPr/>
        </p:nvSpPr>
        <p:spPr>
          <a:xfrm>
            <a:off x="323528" y="1896125"/>
            <a:ext cx="8229600" cy="4431983"/>
          </a:xfrm>
          <a:prstGeom prst="rect">
            <a:avLst/>
          </a:prstGeom>
          <a:noFill/>
        </p:spPr>
        <p:txBody>
          <a:bodyPr wrap="square" rtlCol="0">
            <a:spAutoFit/>
          </a:bodyPr>
          <a:lstStyle/>
          <a:p>
            <a:r>
              <a:rPr lang="en-GB" sz="1600" dirty="0"/>
              <a:t>This law requires employers to control substances that are hazardous to health</a:t>
            </a:r>
            <a:r>
              <a:rPr lang="en-GB" sz="1600" b="1" i="1" dirty="0"/>
              <a:t>. </a:t>
            </a:r>
          </a:p>
          <a:p>
            <a:r>
              <a:rPr lang="en-GB" sz="1600" dirty="0">
                <a:solidFill>
                  <a:srgbClr val="111111"/>
                </a:solidFill>
                <a:latin typeface="Arial" panose="020B0604020202020204" pitchFamily="34" charset="0"/>
              </a:rPr>
              <a:t>Substances that are hazardous to health can take many forms and include:</a:t>
            </a:r>
          </a:p>
          <a:p>
            <a:endParaRPr lang="en-GB" sz="1600" dirty="0">
              <a:solidFill>
                <a:srgbClr val="111111"/>
              </a:solidFill>
              <a:latin typeface="Arial" panose="020B0604020202020204" pitchFamily="34" charset="0"/>
            </a:endParaRPr>
          </a:p>
          <a:p>
            <a:pPr>
              <a:buClr>
                <a:srgbClr val="0077E3"/>
              </a:buClr>
              <a:buFont typeface="Arial" panose="020B0604020202020204" pitchFamily="34" charset="0"/>
              <a:buChar char="•"/>
            </a:pPr>
            <a:r>
              <a:rPr lang="en-GB" sz="1600" b="1" dirty="0">
                <a:solidFill>
                  <a:srgbClr val="111111"/>
                </a:solidFill>
                <a:latin typeface="Arial" panose="020B0604020202020204" pitchFamily="34" charset="0"/>
              </a:rPr>
              <a:t> </a:t>
            </a:r>
            <a:r>
              <a:rPr lang="en-GB" sz="1600" dirty="0">
                <a:solidFill>
                  <a:srgbClr val="111111"/>
                </a:solidFill>
                <a:latin typeface="Arial" panose="020B0604020202020204" pitchFamily="34" charset="0"/>
              </a:rPr>
              <a:t>chemicals</a:t>
            </a:r>
          </a:p>
          <a:p>
            <a:pPr>
              <a:buClr>
                <a:srgbClr val="0077E3"/>
              </a:buClr>
              <a:buFont typeface="Arial" panose="020B0604020202020204" pitchFamily="34" charset="0"/>
              <a:buChar char="•"/>
            </a:pPr>
            <a:r>
              <a:rPr lang="en-GB" sz="1600" dirty="0">
                <a:solidFill>
                  <a:srgbClr val="111111"/>
                </a:solidFill>
                <a:latin typeface="Arial" panose="020B0604020202020204" pitchFamily="34" charset="0"/>
              </a:rPr>
              <a:t> products containing chemicals</a:t>
            </a:r>
          </a:p>
          <a:p>
            <a:pPr>
              <a:buClr>
                <a:srgbClr val="0077E3"/>
              </a:buClr>
              <a:buFont typeface="Arial" panose="020B0604020202020204" pitchFamily="34" charset="0"/>
              <a:buChar char="•"/>
            </a:pPr>
            <a:r>
              <a:rPr lang="en-GB" sz="1600" dirty="0">
                <a:solidFill>
                  <a:srgbClr val="111111"/>
                </a:solidFill>
                <a:latin typeface="Arial" panose="020B0604020202020204" pitchFamily="34" charset="0"/>
              </a:rPr>
              <a:t> fumes</a:t>
            </a:r>
          </a:p>
          <a:p>
            <a:pPr>
              <a:buClr>
                <a:srgbClr val="0077E3"/>
              </a:buClr>
              <a:buFont typeface="Arial" panose="020B0604020202020204" pitchFamily="34" charset="0"/>
              <a:buChar char="•"/>
            </a:pPr>
            <a:r>
              <a:rPr lang="en-GB" sz="1600" dirty="0">
                <a:solidFill>
                  <a:srgbClr val="111111"/>
                </a:solidFill>
                <a:latin typeface="Arial" panose="020B0604020202020204" pitchFamily="34" charset="0"/>
              </a:rPr>
              <a:t> dusts</a:t>
            </a:r>
          </a:p>
          <a:p>
            <a:pPr>
              <a:buClr>
                <a:srgbClr val="0077E3"/>
              </a:buClr>
              <a:buFont typeface="Arial" panose="020B0604020202020204" pitchFamily="34" charset="0"/>
              <a:buChar char="•"/>
            </a:pPr>
            <a:r>
              <a:rPr lang="en-GB" sz="1600" dirty="0">
                <a:solidFill>
                  <a:srgbClr val="111111"/>
                </a:solidFill>
                <a:latin typeface="Arial" panose="020B0604020202020204" pitchFamily="34" charset="0"/>
              </a:rPr>
              <a:t> vapours</a:t>
            </a:r>
          </a:p>
          <a:p>
            <a:pPr>
              <a:buClr>
                <a:srgbClr val="0077E3"/>
              </a:buClr>
              <a:buFont typeface="Arial" panose="020B0604020202020204" pitchFamily="34" charset="0"/>
              <a:buChar char="•"/>
            </a:pPr>
            <a:r>
              <a:rPr lang="en-GB" sz="1600" dirty="0">
                <a:solidFill>
                  <a:srgbClr val="111111"/>
                </a:solidFill>
                <a:latin typeface="Arial" panose="020B0604020202020204" pitchFamily="34" charset="0"/>
              </a:rPr>
              <a:t> mists</a:t>
            </a:r>
          </a:p>
          <a:p>
            <a:pPr>
              <a:buClr>
                <a:srgbClr val="0077E3"/>
              </a:buClr>
              <a:buFont typeface="Arial" panose="020B0604020202020204" pitchFamily="34" charset="0"/>
              <a:buChar char="•"/>
            </a:pPr>
            <a:r>
              <a:rPr lang="en-GB" sz="1600" dirty="0">
                <a:solidFill>
                  <a:srgbClr val="111111"/>
                </a:solidFill>
                <a:latin typeface="Arial" panose="020B0604020202020204" pitchFamily="34" charset="0"/>
              </a:rPr>
              <a:t> nanotechnology</a:t>
            </a:r>
          </a:p>
          <a:p>
            <a:pPr>
              <a:buClr>
                <a:srgbClr val="0077E3"/>
              </a:buClr>
              <a:buFont typeface="Arial" panose="020B0604020202020204" pitchFamily="34" charset="0"/>
              <a:buChar char="•"/>
            </a:pPr>
            <a:r>
              <a:rPr lang="en-GB" sz="1600" dirty="0">
                <a:solidFill>
                  <a:srgbClr val="111111"/>
                </a:solidFill>
                <a:latin typeface="Arial" panose="020B0604020202020204" pitchFamily="34" charset="0"/>
              </a:rPr>
              <a:t> gases and asphyxiating gases and</a:t>
            </a:r>
          </a:p>
          <a:p>
            <a:pPr>
              <a:buClr>
                <a:srgbClr val="0077E3"/>
              </a:buClr>
              <a:buFont typeface="Arial" panose="020B0604020202020204" pitchFamily="34" charset="0"/>
              <a:buChar char="•"/>
            </a:pPr>
            <a:r>
              <a:rPr lang="en-GB" sz="1600" dirty="0">
                <a:solidFill>
                  <a:srgbClr val="111111"/>
                </a:solidFill>
                <a:latin typeface="Arial" panose="020B0604020202020204" pitchFamily="34" charset="0"/>
              </a:rPr>
              <a:t> biological agents (germs). </a:t>
            </a:r>
            <a:br>
              <a:rPr lang="en-GB" sz="1600" dirty="0">
                <a:solidFill>
                  <a:srgbClr val="111111"/>
                </a:solidFill>
                <a:latin typeface="Arial" panose="020B0604020202020204" pitchFamily="34" charset="0"/>
              </a:rPr>
            </a:br>
            <a:endParaRPr lang="en-GB" sz="1600" dirty="0">
              <a:solidFill>
                <a:srgbClr val="111111"/>
              </a:solidFill>
              <a:latin typeface="Arial" panose="020B0604020202020204" pitchFamily="34" charset="0"/>
            </a:endParaRPr>
          </a:p>
          <a:p>
            <a:pPr>
              <a:buClr>
                <a:srgbClr val="0077E3"/>
              </a:buClr>
            </a:pPr>
            <a:r>
              <a:rPr lang="en-GB" sz="1600" dirty="0">
                <a:solidFill>
                  <a:srgbClr val="111111"/>
                </a:solidFill>
                <a:latin typeface="Arial" panose="020B0604020202020204" pitchFamily="34" charset="0"/>
              </a:rPr>
              <a:t>If the packaging has any of the hazard symbols then it is classed as </a:t>
            </a:r>
            <a:br>
              <a:rPr lang="en-GB" sz="1600" dirty="0">
                <a:solidFill>
                  <a:srgbClr val="111111"/>
                </a:solidFill>
                <a:latin typeface="Arial" panose="020B0604020202020204" pitchFamily="34" charset="0"/>
              </a:rPr>
            </a:br>
            <a:r>
              <a:rPr lang="en-GB" sz="1600" dirty="0">
                <a:solidFill>
                  <a:srgbClr val="111111"/>
                </a:solidFill>
                <a:latin typeface="Arial" panose="020B0604020202020204" pitchFamily="34" charset="0"/>
              </a:rPr>
              <a:t>a hazardous substance.</a:t>
            </a:r>
          </a:p>
          <a:p>
            <a:endParaRPr lang="en-GB" sz="1400" dirty="0">
              <a:solidFill>
                <a:srgbClr val="111111"/>
              </a:solidFill>
              <a:latin typeface="Arial" panose="020B0604020202020204" pitchFamily="34" charset="0"/>
            </a:endParaRPr>
          </a:p>
          <a:p>
            <a:r>
              <a:rPr lang="en-GB" sz="1400" dirty="0">
                <a:solidFill>
                  <a:srgbClr val="111111"/>
                </a:solidFill>
                <a:latin typeface="Arial" panose="020B0604020202020204" pitchFamily="34" charset="0"/>
              </a:rPr>
              <a:t>                                                                                https://www.hse.gov.uk/coshh/basics/substance.htm</a:t>
            </a:r>
          </a:p>
          <a:p>
            <a:pPr algn="ctr"/>
            <a:endParaRPr lang="en-GB" sz="1400" b="1" dirty="0"/>
          </a:p>
        </p:txBody>
      </p:sp>
      <p:pic>
        <p:nvPicPr>
          <p:cNvPr id="4" name="Picture 3">
            <a:extLst>
              <a:ext uri="{FF2B5EF4-FFF2-40B4-BE49-F238E27FC236}">
                <a16:creationId xmlns:a16="http://schemas.microsoft.com/office/drawing/2014/main" id="{B666F4EC-CA0D-4A3D-9778-1EBA62145C4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84776" y="2708920"/>
            <a:ext cx="3707904" cy="2086314"/>
          </a:xfrm>
          <a:prstGeom prst="rect">
            <a:avLst/>
          </a:prstGeom>
        </p:spPr>
      </p:pic>
    </p:spTree>
    <p:extLst>
      <p:ext uri="{BB962C8B-B14F-4D97-AF65-F5344CB8AC3E}">
        <p14:creationId xmlns:p14="http://schemas.microsoft.com/office/powerpoint/2010/main" val="18754289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COSHH</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323528" y="1420680"/>
            <a:ext cx="8229600" cy="400110"/>
          </a:xfrm>
          <a:prstGeom prst="rect">
            <a:avLst/>
          </a:prstGeom>
          <a:noFill/>
        </p:spPr>
        <p:txBody>
          <a:bodyPr wrap="square" rtlCol="0">
            <a:spAutoFit/>
          </a:bodyPr>
          <a:lstStyle/>
          <a:p>
            <a:r>
              <a:rPr lang="en-GB" b="1" dirty="0"/>
              <a:t>Control of Substances Hazardous to Health 2002</a:t>
            </a:r>
          </a:p>
        </p:txBody>
      </p:sp>
      <p:sp>
        <p:nvSpPr>
          <p:cNvPr id="2" name="TextBox 1">
            <a:extLst>
              <a:ext uri="{FF2B5EF4-FFF2-40B4-BE49-F238E27FC236}">
                <a16:creationId xmlns:a16="http://schemas.microsoft.com/office/drawing/2014/main" id="{59BC1A31-8145-4CE7-B484-2C06B599A1F1}"/>
              </a:ext>
            </a:extLst>
          </p:cNvPr>
          <p:cNvSpPr txBox="1"/>
          <p:nvPr/>
        </p:nvSpPr>
        <p:spPr>
          <a:xfrm>
            <a:off x="323528" y="1882585"/>
            <a:ext cx="8229600" cy="4431983"/>
          </a:xfrm>
          <a:prstGeom prst="rect">
            <a:avLst/>
          </a:prstGeom>
          <a:noFill/>
        </p:spPr>
        <p:txBody>
          <a:bodyPr wrap="square" rtlCol="0">
            <a:spAutoFit/>
          </a:bodyPr>
          <a:lstStyle/>
          <a:p>
            <a:r>
              <a:rPr lang="en-GB" sz="1600" dirty="0">
                <a:solidFill>
                  <a:srgbClr val="111111"/>
                </a:solidFill>
                <a:latin typeface="Arial" panose="020B0604020202020204" pitchFamily="34" charset="0"/>
              </a:rPr>
              <a:t>To comply with these regulations, the employer must assess the risks to health arising from hazardous substances created by the work activity, and decide what precautions are needed to prevent or adequately control exposure.</a:t>
            </a:r>
            <a:endParaRPr lang="en-GB" sz="1600" b="1" dirty="0">
              <a:solidFill>
                <a:srgbClr val="111111"/>
              </a:solidFill>
              <a:latin typeface="Arial" panose="020B0604020202020204" pitchFamily="34" charset="0"/>
            </a:endParaRPr>
          </a:p>
          <a:p>
            <a:pPr marL="180000" indent="-180000">
              <a:buClr>
                <a:srgbClr val="0077E3"/>
              </a:buClr>
              <a:buFont typeface="Arial" panose="020B0604020202020204" pitchFamily="34" charset="0"/>
              <a:buChar char="•"/>
            </a:pPr>
            <a:r>
              <a:rPr lang="en-GB" sz="1600" dirty="0">
                <a:solidFill>
                  <a:srgbClr val="111111"/>
                </a:solidFill>
                <a:latin typeface="Arial" panose="020B0604020202020204" pitchFamily="34" charset="0"/>
              </a:rPr>
              <a:t> What do you do that involves hazardous substances?</a:t>
            </a:r>
          </a:p>
          <a:p>
            <a:pPr marL="180000" indent="-180000">
              <a:buClr>
                <a:srgbClr val="0077E3"/>
              </a:buClr>
              <a:buFont typeface="Arial" panose="020B0604020202020204" pitchFamily="34" charset="0"/>
              <a:buChar char="•"/>
            </a:pPr>
            <a:r>
              <a:rPr lang="en-GB" sz="1600" dirty="0">
                <a:solidFill>
                  <a:srgbClr val="111111"/>
                </a:solidFill>
                <a:latin typeface="Arial" panose="020B0604020202020204" pitchFamily="34" charset="0"/>
              </a:rPr>
              <a:t> How can these cause harm?</a:t>
            </a:r>
          </a:p>
          <a:p>
            <a:pPr marL="180000" indent="-180000">
              <a:buClr>
                <a:srgbClr val="0077E3"/>
              </a:buClr>
              <a:buFont typeface="Arial" panose="020B0604020202020204" pitchFamily="34" charset="0"/>
              <a:buChar char="•"/>
            </a:pPr>
            <a:r>
              <a:rPr lang="en-GB" sz="1600" dirty="0">
                <a:solidFill>
                  <a:srgbClr val="111111"/>
                </a:solidFill>
                <a:latin typeface="Arial" panose="020B0604020202020204" pitchFamily="34" charset="0"/>
              </a:rPr>
              <a:t> How can you reduce the risk of harm occurring?</a:t>
            </a:r>
          </a:p>
          <a:p>
            <a:endParaRPr lang="en-GB" sz="1600" dirty="0">
              <a:solidFill>
                <a:srgbClr val="111111"/>
              </a:solidFill>
              <a:latin typeface="Arial" panose="020B0604020202020204" pitchFamily="34" charset="0"/>
            </a:endParaRPr>
          </a:p>
          <a:p>
            <a:r>
              <a:rPr lang="en-GB" sz="1600" dirty="0">
                <a:solidFill>
                  <a:srgbClr val="111111"/>
                </a:solidFill>
                <a:latin typeface="Arial" panose="020B0604020202020204" pitchFamily="34" charset="0"/>
              </a:rPr>
              <a:t>Always try to prevent exposure at source. For example:</a:t>
            </a:r>
          </a:p>
          <a:p>
            <a:pPr marL="180000" indent="-180000">
              <a:buClr>
                <a:srgbClr val="0077E3"/>
              </a:buClr>
              <a:buFont typeface="Arial" panose="020B0604020202020204" pitchFamily="34" charset="0"/>
              <a:buChar char="•"/>
            </a:pPr>
            <a:r>
              <a:rPr lang="en-GB" sz="1600" dirty="0">
                <a:solidFill>
                  <a:srgbClr val="111111"/>
                </a:solidFill>
                <a:latin typeface="Arial" panose="020B0604020202020204" pitchFamily="34" charset="0"/>
              </a:rPr>
              <a:t>Can you avoid using a hazardous substance or use a safer process – preventing exposure, e.g. using water-based rather than solvent-based products, applying by brush rather than spraying?</a:t>
            </a:r>
          </a:p>
          <a:p>
            <a:pPr marL="180000" indent="-180000">
              <a:buClr>
                <a:srgbClr val="0077E3"/>
              </a:buClr>
              <a:buFont typeface="Arial" panose="020B0604020202020204" pitchFamily="34" charset="0"/>
              <a:buChar char="•"/>
            </a:pPr>
            <a:r>
              <a:rPr lang="en-GB" sz="1600" dirty="0">
                <a:solidFill>
                  <a:srgbClr val="111111"/>
                </a:solidFill>
                <a:latin typeface="Arial" panose="020B0604020202020204" pitchFamily="34" charset="0"/>
              </a:rPr>
              <a:t>Can you substitute it for something safer – e.g. swap an irritant cleaning product for something milder, or using a vacuum cleaner rather than a brush?</a:t>
            </a:r>
          </a:p>
          <a:p>
            <a:pPr marL="180000" indent="-180000">
              <a:buClr>
                <a:srgbClr val="0077E3"/>
              </a:buClr>
              <a:buFont typeface="Arial" panose="020B0604020202020204" pitchFamily="34" charset="0"/>
              <a:buChar char="•"/>
            </a:pPr>
            <a:r>
              <a:rPr lang="en-GB" sz="1600" dirty="0">
                <a:solidFill>
                  <a:srgbClr val="111111"/>
                </a:solidFill>
                <a:latin typeface="Arial" panose="020B0604020202020204" pitchFamily="34" charset="0"/>
              </a:rPr>
              <a:t>Can you use a safer form, e.g. can you use a solid rather than liquid to avoid splashes or a waxy solid instead of a dry powder to avoid dust?</a:t>
            </a:r>
          </a:p>
          <a:p>
            <a:endParaRPr lang="en-GB" sz="1400" b="1" dirty="0">
              <a:solidFill>
                <a:srgbClr val="111111"/>
              </a:solidFill>
              <a:latin typeface="Arial" panose="020B0604020202020204" pitchFamily="34" charset="0"/>
            </a:endParaRPr>
          </a:p>
          <a:p>
            <a:pPr algn="ctr"/>
            <a:r>
              <a:rPr lang="en-GB" sz="1400" b="1" dirty="0">
                <a:solidFill>
                  <a:srgbClr val="111111"/>
                </a:solidFill>
                <a:latin typeface="Arial" panose="020B0604020202020204" pitchFamily="34" charset="0"/>
              </a:rPr>
              <a:t>                                                                              </a:t>
            </a:r>
            <a:r>
              <a:rPr lang="en-GB" sz="1400" dirty="0">
                <a:solidFill>
                  <a:srgbClr val="111111"/>
                </a:solidFill>
                <a:latin typeface="Arial" panose="020B0604020202020204" pitchFamily="34" charset="0"/>
              </a:rPr>
              <a:t>https://www.hse.gov.uk/coshh/basics/substance.htm</a:t>
            </a:r>
          </a:p>
          <a:p>
            <a:pPr algn="ctr"/>
            <a:endParaRPr lang="en-GB" sz="1400" b="1" dirty="0"/>
          </a:p>
        </p:txBody>
      </p:sp>
    </p:spTree>
    <p:extLst>
      <p:ext uri="{BB962C8B-B14F-4D97-AF65-F5344CB8AC3E}">
        <p14:creationId xmlns:p14="http://schemas.microsoft.com/office/powerpoint/2010/main" val="25188510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PUWER</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24521" y="1628800"/>
            <a:ext cx="8229600" cy="400110"/>
          </a:xfrm>
          <a:prstGeom prst="rect">
            <a:avLst/>
          </a:prstGeom>
          <a:noFill/>
        </p:spPr>
        <p:txBody>
          <a:bodyPr wrap="square" rtlCol="0">
            <a:spAutoFit/>
          </a:bodyPr>
          <a:lstStyle/>
          <a:p>
            <a:r>
              <a:rPr lang="en-GB" b="1" dirty="0"/>
              <a:t>Provision and Use of Work Equipment Regulations 1998</a:t>
            </a:r>
          </a:p>
        </p:txBody>
      </p:sp>
      <p:sp>
        <p:nvSpPr>
          <p:cNvPr id="2" name="TextBox 1">
            <a:extLst>
              <a:ext uri="{FF2B5EF4-FFF2-40B4-BE49-F238E27FC236}">
                <a16:creationId xmlns:a16="http://schemas.microsoft.com/office/drawing/2014/main" id="{59BC1A31-8145-4CE7-B484-2C06B599A1F1}"/>
              </a:ext>
            </a:extLst>
          </p:cNvPr>
          <p:cNvSpPr txBox="1"/>
          <p:nvPr/>
        </p:nvSpPr>
        <p:spPr>
          <a:xfrm>
            <a:off x="30981" y="4129214"/>
            <a:ext cx="8229600" cy="523220"/>
          </a:xfrm>
          <a:prstGeom prst="rect">
            <a:avLst/>
          </a:prstGeom>
          <a:noFill/>
        </p:spPr>
        <p:txBody>
          <a:bodyPr wrap="square" rtlCol="0">
            <a:spAutoFit/>
          </a:bodyPr>
          <a:lstStyle/>
          <a:p>
            <a:endParaRPr lang="en-GB" sz="1400" b="1" i="1" dirty="0"/>
          </a:p>
          <a:p>
            <a:pPr marL="342900" indent="-342900">
              <a:buFont typeface="Arial" panose="020B0604020202020204" pitchFamily="34" charset="0"/>
              <a:buChar char="•"/>
            </a:pPr>
            <a:endParaRPr lang="en-GB" sz="1400" b="1" dirty="0"/>
          </a:p>
        </p:txBody>
      </p:sp>
      <p:sp>
        <p:nvSpPr>
          <p:cNvPr id="3" name="Rectangle 2">
            <a:extLst>
              <a:ext uri="{FF2B5EF4-FFF2-40B4-BE49-F238E27FC236}">
                <a16:creationId xmlns:a16="http://schemas.microsoft.com/office/drawing/2014/main" id="{093B4299-7EF3-47F2-B09D-52F9D55C28F4}"/>
              </a:ext>
            </a:extLst>
          </p:cNvPr>
          <p:cNvSpPr/>
          <p:nvPr/>
        </p:nvSpPr>
        <p:spPr>
          <a:xfrm>
            <a:off x="422720" y="2267122"/>
            <a:ext cx="8196921" cy="2246769"/>
          </a:xfrm>
          <a:prstGeom prst="rect">
            <a:avLst/>
          </a:prstGeom>
        </p:spPr>
        <p:txBody>
          <a:bodyPr wrap="square">
            <a:spAutoFit/>
          </a:bodyPr>
          <a:lstStyle/>
          <a:p>
            <a:r>
              <a:rPr lang="en-GB" dirty="0"/>
              <a:t>These regulations, often abbreviated to PUWER, place duties on people and companies who own, operate or have control over work equipment. PUWER also places responsibilities on businesses and organisations whose employees use </a:t>
            </a:r>
            <a:r>
              <a:rPr lang="en-GB" b="1" dirty="0"/>
              <a:t>work equipment</a:t>
            </a:r>
            <a:r>
              <a:rPr lang="en-GB" dirty="0"/>
              <a:t>, whether owned by them or not.</a:t>
            </a:r>
          </a:p>
          <a:p>
            <a:pPr algn="ctr"/>
            <a:endParaRPr lang="en-GB" dirty="0"/>
          </a:p>
          <a:p>
            <a:r>
              <a:rPr lang="en-GB" dirty="0">
                <a:hlinkClick r:id="rId2"/>
              </a:rPr>
              <a:t>https://www.hse.gov.uk/work-equipment-machinery/puwer.htm</a:t>
            </a:r>
            <a:r>
              <a:rPr lang="en-GB" dirty="0"/>
              <a:t> </a:t>
            </a:r>
          </a:p>
        </p:txBody>
      </p:sp>
    </p:spTree>
    <p:extLst>
      <p:ext uri="{BB962C8B-B14F-4D97-AF65-F5344CB8AC3E}">
        <p14:creationId xmlns:p14="http://schemas.microsoft.com/office/powerpoint/2010/main" val="334276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371600"/>
            <a:ext cx="8153400" cy="4114800"/>
          </a:xfrm>
        </p:spPr>
        <p:txBody>
          <a:bodyPr anchor="t"/>
          <a:lstStyle/>
          <a:p>
            <a:pPr lvl="0" eaLnBrk="1" hangingPunct="1">
              <a:spcAft>
                <a:spcPts val="0"/>
              </a:spcAft>
            </a:pPr>
            <a:r>
              <a:rPr lang="en-GB" sz="2000" kern="1200" dirty="0">
                <a:solidFill>
                  <a:srgbClr val="0070C0"/>
                </a:solidFill>
                <a:latin typeface="+mn-lt"/>
                <a:ea typeface="Times New Roman" panose="02020603050405020304" pitchFamily="18" charset="0"/>
              </a:rPr>
              <a:t>Aim: </a:t>
            </a:r>
            <a:r>
              <a:rPr lang="en-GB" sz="2000" b="0" kern="1200" dirty="0">
                <a:solidFill>
                  <a:schemeClr val="tx1"/>
                </a:solidFill>
                <a:latin typeface="+mn-lt"/>
                <a:ea typeface="Times New Roman" panose="02020603050405020304" pitchFamily="18" charset="0"/>
              </a:rPr>
              <a:t>To introduce learners to the key legislation relating to the wall and floor tiling trade.</a:t>
            </a:r>
            <a:br>
              <a:rPr lang="en-GB" sz="2000" b="0" kern="1200" dirty="0">
                <a:solidFill>
                  <a:srgbClr val="000000"/>
                </a:solidFill>
                <a:latin typeface="+mn-lt"/>
                <a:ea typeface="ＭＳ Ｐゴシック" pitchFamily="-105" charset="-128"/>
              </a:rPr>
            </a:br>
            <a:br>
              <a:rPr lang="en-GB" sz="2000" b="0" kern="1200" dirty="0">
                <a:solidFill>
                  <a:srgbClr val="0070C0"/>
                </a:solidFill>
                <a:latin typeface="+mn-lt"/>
                <a:ea typeface="Times New Roman" panose="02020603050405020304" pitchFamily="18" charset="0"/>
              </a:rPr>
            </a:br>
            <a:r>
              <a:rPr lang="en-GB" sz="2000" b="0" kern="1200" dirty="0">
                <a:solidFill>
                  <a:srgbClr val="000000"/>
                </a:solidFill>
                <a:latin typeface="+mn-lt"/>
                <a:ea typeface="Times New Roman" panose="02020603050405020304" pitchFamily="18" charset="0"/>
              </a:rPr>
              <a:t> </a:t>
            </a:r>
            <a:br>
              <a:rPr lang="en-GB" sz="2000" b="0" kern="1200" dirty="0">
                <a:solidFill>
                  <a:srgbClr val="000000"/>
                </a:solidFill>
                <a:latin typeface="+mn-lt"/>
                <a:ea typeface="Times New Roman" panose="02020603050405020304" pitchFamily="18" charset="0"/>
              </a:rPr>
            </a:br>
            <a:r>
              <a:rPr lang="en-GB" sz="2000" kern="1200" dirty="0">
                <a:solidFill>
                  <a:srgbClr val="0070C0"/>
                </a:solidFill>
                <a:latin typeface="+mn-lt"/>
                <a:ea typeface="Times New Roman" panose="02020603050405020304" pitchFamily="18" charset="0"/>
              </a:rPr>
              <a:t>Outcomes:</a:t>
            </a:r>
            <a:r>
              <a:rPr lang="en-GB" sz="2000" b="0" kern="1200" dirty="0">
                <a:solidFill>
                  <a:srgbClr val="0070C0"/>
                </a:solidFill>
                <a:latin typeface="+mn-lt"/>
                <a:ea typeface="Times New Roman" panose="02020603050405020304" pitchFamily="18" charset="0"/>
              </a:rPr>
              <a:t> </a:t>
            </a:r>
            <a:r>
              <a:rPr lang="en-GB" sz="2000" b="0" kern="1200" dirty="0">
                <a:solidFill>
                  <a:srgbClr val="000000"/>
                </a:solidFill>
                <a:latin typeface="+mn-lt"/>
                <a:ea typeface="Times New Roman" panose="02020603050405020304" pitchFamily="18" charset="0"/>
              </a:rPr>
              <a:t>At the end of this session, the learner will be able to:</a:t>
            </a:r>
            <a:br>
              <a:rPr lang="en-GB" sz="2000" b="0" kern="1200" dirty="0">
                <a:solidFill>
                  <a:srgbClr val="000000"/>
                </a:solidFill>
                <a:latin typeface="+mn-lt"/>
                <a:ea typeface="Times New Roman" panose="02020603050405020304" pitchFamily="18" charset="0"/>
              </a:rPr>
            </a:br>
            <a:br>
              <a:rPr lang="en-GB" sz="2000" b="0" kern="1200" dirty="0">
                <a:solidFill>
                  <a:srgbClr val="000000"/>
                </a:solidFill>
                <a:latin typeface="+mn-lt"/>
                <a:ea typeface="Times New Roman" panose="02020603050405020304" pitchFamily="18" charset="0"/>
              </a:rPr>
            </a:br>
            <a:r>
              <a:rPr lang="en-GB" sz="2000" kern="1200" dirty="0">
                <a:solidFill>
                  <a:srgbClr val="0070C0"/>
                </a:solidFill>
                <a:latin typeface="+mn-lt"/>
                <a:ea typeface="Times New Roman" panose="02020603050405020304" pitchFamily="18" charset="0"/>
              </a:rPr>
              <a:t>Outcome 1: </a:t>
            </a:r>
            <a:r>
              <a:rPr lang="en-GB" sz="2000" b="0" kern="1200" dirty="0">
                <a:solidFill>
                  <a:schemeClr val="tx1"/>
                </a:solidFill>
                <a:latin typeface="+mn-lt"/>
                <a:ea typeface="Times New Roman" panose="02020603050405020304" pitchFamily="18" charset="0"/>
              </a:rPr>
              <a:t>Identify key legislation relating to wall and floor tiling trade (HASAWA, RIDDOR, COSHH and PUWER).</a:t>
            </a:r>
            <a:br>
              <a:rPr lang="en-GB" sz="2000" b="0" kern="1200" dirty="0">
                <a:solidFill>
                  <a:schemeClr val="tx1"/>
                </a:solidFill>
                <a:latin typeface="+mn-lt"/>
                <a:ea typeface="Times New Roman" panose="02020603050405020304" pitchFamily="18" charset="0"/>
              </a:rPr>
            </a:br>
            <a:br>
              <a:rPr lang="en-GB" sz="2000" b="0" kern="1200" dirty="0">
                <a:solidFill>
                  <a:schemeClr val="tx1"/>
                </a:solidFill>
                <a:latin typeface="+mn-lt"/>
                <a:ea typeface="Times New Roman" panose="02020603050405020304" pitchFamily="18" charset="0"/>
              </a:rPr>
            </a:br>
            <a:r>
              <a:rPr lang="en-GB" sz="2000" kern="1200" dirty="0">
                <a:solidFill>
                  <a:srgbClr val="0070C0"/>
                </a:solidFill>
                <a:latin typeface="+mn-lt"/>
                <a:ea typeface="Times New Roman" panose="02020603050405020304" pitchFamily="18" charset="0"/>
              </a:rPr>
              <a:t>Outcome 2: </a:t>
            </a:r>
            <a:r>
              <a:rPr lang="en-GB" sz="2000" b="0" kern="1200" dirty="0">
                <a:solidFill>
                  <a:schemeClr val="tx1"/>
                </a:solidFill>
                <a:latin typeface="+mn-lt"/>
                <a:ea typeface="Times New Roman" panose="02020603050405020304" pitchFamily="18" charset="0"/>
              </a:rPr>
              <a:t>Have an understanding of key legislation and an awareness of their responsibility and compliance.</a:t>
            </a:r>
            <a:br>
              <a:rPr lang="en-GB" sz="2000" b="0" kern="1200" dirty="0">
                <a:solidFill>
                  <a:schemeClr val="tx1"/>
                </a:solidFill>
                <a:latin typeface="+mn-lt"/>
                <a:ea typeface="Times New Roman" panose="02020603050405020304" pitchFamily="18" charset="0"/>
              </a:rPr>
            </a:br>
            <a:endParaRPr lang="en-GB" sz="2000" b="0" dirty="0">
              <a:solidFill>
                <a:schemeClr val="tx1"/>
              </a:solidFill>
              <a:latin typeface="+mn-lt"/>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779985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PUWER</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24521" y="1628800"/>
            <a:ext cx="8229600" cy="400110"/>
          </a:xfrm>
          <a:prstGeom prst="rect">
            <a:avLst/>
          </a:prstGeom>
          <a:noFill/>
        </p:spPr>
        <p:txBody>
          <a:bodyPr wrap="square" rtlCol="0">
            <a:spAutoFit/>
          </a:bodyPr>
          <a:lstStyle/>
          <a:p>
            <a:r>
              <a:rPr lang="en-GB" b="1" dirty="0"/>
              <a:t>Provision and Use of Work Equipment Regulations 1998</a:t>
            </a:r>
          </a:p>
        </p:txBody>
      </p:sp>
      <p:sp>
        <p:nvSpPr>
          <p:cNvPr id="2" name="TextBox 1">
            <a:extLst>
              <a:ext uri="{FF2B5EF4-FFF2-40B4-BE49-F238E27FC236}">
                <a16:creationId xmlns:a16="http://schemas.microsoft.com/office/drawing/2014/main" id="{59BC1A31-8145-4CE7-B484-2C06B599A1F1}"/>
              </a:ext>
            </a:extLst>
          </p:cNvPr>
          <p:cNvSpPr txBox="1"/>
          <p:nvPr/>
        </p:nvSpPr>
        <p:spPr>
          <a:xfrm>
            <a:off x="30981" y="4129214"/>
            <a:ext cx="8229600" cy="523220"/>
          </a:xfrm>
          <a:prstGeom prst="rect">
            <a:avLst/>
          </a:prstGeom>
          <a:noFill/>
        </p:spPr>
        <p:txBody>
          <a:bodyPr wrap="square" rtlCol="0">
            <a:spAutoFit/>
          </a:bodyPr>
          <a:lstStyle/>
          <a:p>
            <a:endParaRPr lang="en-GB" sz="1400" b="1" i="1" dirty="0"/>
          </a:p>
          <a:p>
            <a:pPr marL="342900" indent="-342900">
              <a:buFont typeface="Arial" panose="020B0604020202020204" pitchFamily="34" charset="0"/>
              <a:buChar char="•"/>
            </a:pPr>
            <a:endParaRPr lang="en-GB" sz="1400" b="1" dirty="0"/>
          </a:p>
        </p:txBody>
      </p:sp>
      <p:sp>
        <p:nvSpPr>
          <p:cNvPr id="3" name="Rectangle 2">
            <a:extLst>
              <a:ext uri="{FF2B5EF4-FFF2-40B4-BE49-F238E27FC236}">
                <a16:creationId xmlns:a16="http://schemas.microsoft.com/office/drawing/2014/main" id="{093B4299-7EF3-47F2-B09D-52F9D55C28F4}"/>
              </a:ext>
            </a:extLst>
          </p:cNvPr>
          <p:cNvSpPr/>
          <p:nvPr/>
        </p:nvSpPr>
        <p:spPr>
          <a:xfrm>
            <a:off x="419977" y="2153060"/>
            <a:ext cx="8196921" cy="1785104"/>
          </a:xfrm>
          <a:prstGeom prst="rect">
            <a:avLst/>
          </a:prstGeom>
        </p:spPr>
        <p:txBody>
          <a:bodyPr wrap="square">
            <a:spAutoFit/>
          </a:bodyPr>
          <a:lstStyle/>
          <a:p>
            <a:r>
              <a:rPr lang="en-GB" dirty="0"/>
              <a:t>Work equipment can be defined as any machinery, appliance, apparatus, tool or installation for use at work (whether exclusively or not). This includes equipment which employees provide for their own use at work.</a:t>
            </a:r>
          </a:p>
          <a:p>
            <a:pPr algn="ctr"/>
            <a:endParaRPr lang="en-GB" dirty="0"/>
          </a:p>
          <a:p>
            <a:r>
              <a:rPr lang="en-GB" sz="1000" dirty="0"/>
              <a:t>https://www.hse.gov.uk/work-equipment-machinery/puwer.htm</a:t>
            </a:r>
          </a:p>
        </p:txBody>
      </p:sp>
      <p:pic>
        <p:nvPicPr>
          <p:cNvPr id="5" name="Picture 4">
            <a:extLst>
              <a:ext uri="{FF2B5EF4-FFF2-40B4-BE49-F238E27FC236}">
                <a16:creationId xmlns:a16="http://schemas.microsoft.com/office/drawing/2014/main" id="{62C10CD3-4C59-442B-97BD-06017558B08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34584" y="3861048"/>
            <a:ext cx="3652216" cy="2246770"/>
          </a:xfrm>
          <a:prstGeom prst="rect">
            <a:avLst/>
          </a:prstGeom>
        </p:spPr>
      </p:pic>
    </p:spTree>
    <p:extLst>
      <p:ext uri="{BB962C8B-B14F-4D97-AF65-F5344CB8AC3E}">
        <p14:creationId xmlns:p14="http://schemas.microsoft.com/office/powerpoint/2010/main" val="27441430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PUWER</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24521" y="1628800"/>
            <a:ext cx="8229600" cy="400110"/>
          </a:xfrm>
          <a:prstGeom prst="rect">
            <a:avLst/>
          </a:prstGeom>
          <a:noFill/>
        </p:spPr>
        <p:txBody>
          <a:bodyPr wrap="square" rtlCol="0">
            <a:spAutoFit/>
          </a:bodyPr>
          <a:lstStyle/>
          <a:p>
            <a:r>
              <a:rPr lang="en-GB" b="1" dirty="0"/>
              <a:t>Provision and Use of Work Equipment Regulations 1998</a:t>
            </a:r>
          </a:p>
        </p:txBody>
      </p:sp>
      <p:sp>
        <p:nvSpPr>
          <p:cNvPr id="2" name="TextBox 1">
            <a:extLst>
              <a:ext uri="{FF2B5EF4-FFF2-40B4-BE49-F238E27FC236}">
                <a16:creationId xmlns:a16="http://schemas.microsoft.com/office/drawing/2014/main" id="{59BC1A31-8145-4CE7-B484-2C06B599A1F1}"/>
              </a:ext>
            </a:extLst>
          </p:cNvPr>
          <p:cNvSpPr txBox="1"/>
          <p:nvPr/>
        </p:nvSpPr>
        <p:spPr>
          <a:xfrm>
            <a:off x="30981" y="4129214"/>
            <a:ext cx="8229600" cy="523220"/>
          </a:xfrm>
          <a:prstGeom prst="rect">
            <a:avLst/>
          </a:prstGeom>
          <a:noFill/>
        </p:spPr>
        <p:txBody>
          <a:bodyPr wrap="square" rtlCol="0">
            <a:spAutoFit/>
          </a:bodyPr>
          <a:lstStyle/>
          <a:p>
            <a:endParaRPr lang="en-GB" sz="1400" b="1" i="1" dirty="0"/>
          </a:p>
          <a:p>
            <a:pPr marL="342900" indent="-342900">
              <a:buFont typeface="Arial" panose="020B0604020202020204" pitchFamily="34" charset="0"/>
              <a:buChar char="•"/>
            </a:pPr>
            <a:endParaRPr lang="en-GB" sz="1400" b="1" dirty="0"/>
          </a:p>
        </p:txBody>
      </p:sp>
      <p:sp>
        <p:nvSpPr>
          <p:cNvPr id="3" name="Rectangle 2">
            <a:extLst>
              <a:ext uri="{FF2B5EF4-FFF2-40B4-BE49-F238E27FC236}">
                <a16:creationId xmlns:a16="http://schemas.microsoft.com/office/drawing/2014/main" id="{093B4299-7EF3-47F2-B09D-52F9D55C28F4}"/>
              </a:ext>
            </a:extLst>
          </p:cNvPr>
          <p:cNvSpPr/>
          <p:nvPr/>
        </p:nvSpPr>
        <p:spPr>
          <a:xfrm>
            <a:off x="424521" y="2002793"/>
            <a:ext cx="8196921" cy="3847207"/>
          </a:xfrm>
          <a:prstGeom prst="rect">
            <a:avLst/>
          </a:prstGeom>
        </p:spPr>
        <p:txBody>
          <a:bodyPr wrap="square">
            <a:spAutoFit/>
          </a:bodyPr>
          <a:lstStyle/>
          <a:p>
            <a:r>
              <a:rPr lang="en-GB" sz="1800" dirty="0">
                <a:solidFill>
                  <a:srgbClr val="111111"/>
                </a:solidFill>
                <a:latin typeface="Arial" panose="020B0604020202020204" pitchFamily="34" charset="0"/>
              </a:rPr>
              <a:t>These regulations require that equipment provided for use at work is:</a:t>
            </a:r>
          </a:p>
          <a:p>
            <a:endParaRPr lang="en-GB" sz="1400" dirty="0">
              <a:solidFill>
                <a:srgbClr val="111111"/>
              </a:solidFill>
              <a:latin typeface="Arial" panose="020B0604020202020204" pitchFamily="34" charset="0"/>
            </a:endParaRPr>
          </a:p>
          <a:p>
            <a:pPr marL="180000" indent="-180000">
              <a:buClr>
                <a:srgbClr val="0077E3"/>
              </a:buClr>
              <a:buFont typeface="Arial" panose="020B0604020202020204" pitchFamily="34" charset="0"/>
              <a:buChar char="•"/>
            </a:pPr>
            <a:r>
              <a:rPr lang="en-GB" sz="1800" dirty="0">
                <a:solidFill>
                  <a:srgbClr val="111111"/>
                </a:solidFill>
                <a:latin typeface="Arial" panose="020B0604020202020204" pitchFamily="34" charset="0"/>
              </a:rPr>
              <a:t> suitable for the intended use</a:t>
            </a:r>
          </a:p>
          <a:p>
            <a:pPr marL="180000" indent="-180000">
              <a:buClr>
                <a:srgbClr val="0077E3"/>
              </a:buClr>
              <a:buFont typeface="Arial" panose="020B0604020202020204" pitchFamily="34" charset="0"/>
              <a:buChar char="•"/>
            </a:pPr>
            <a:r>
              <a:rPr lang="en-GB" sz="1800" dirty="0">
                <a:solidFill>
                  <a:srgbClr val="111111"/>
                </a:solidFill>
                <a:latin typeface="Arial" panose="020B0604020202020204" pitchFamily="34" charset="0"/>
              </a:rPr>
              <a:t> safe for use, maintained in a safe condition and inspected to ensure it is correctly installed and does not subsequently deteriorate</a:t>
            </a:r>
          </a:p>
          <a:p>
            <a:pPr marL="180000" indent="-180000">
              <a:buClr>
                <a:srgbClr val="0077E3"/>
              </a:buClr>
              <a:buFont typeface="Arial" panose="020B0604020202020204" pitchFamily="34" charset="0"/>
              <a:buChar char="•"/>
            </a:pPr>
            <a:r>
              <a:rPr lang="en-GB" sz="1800" dirty="0">
                <a:solidFill>
                  <a:srgbClr val="111111"/>
                </a:solidFill>
                <a:latin typeface="Arial" panose="020B0604020202020204" pitchFamily="34" charset="0"/>
              </a:rPr>
              <a:t> used only by people who have received adequate information, instruction and training</a:t>
            </a:r>
          </a:p>
          <a:p>
            <a:pPr marL="180000" indent="-180000">
              <a:buClr>
                <a:srgbClr val="0077E3"/>
              </a:buClr>
              <a:buFont typeface="Arial" panose="020B0604020202020204" pitchFamily="34" charset="0"/>
              <a:buChar char="•"/>
            </a:pPr>
            <a:r>
              <a:rPr lang="en-GB" sz="1800" dirty="0">
                <a:solidFill>
                  <a:srgbClr val="111111"/>
                </a:solidFill>
                <a:latin typeface="Arial" panose="020B0604020202020204" pitchFamily="34" charset="0"/>
              </a:rPr>
              <a:t> accompanied by suitable health and safety measures, such as protective devices and controls. These will normally include guarding, emergency stop devices, adequate means of isolation from sources of energy, clearly visible markings and warning devices</a:t>
            </a:r>
          </a:p>
          <a:p>
            <a:pPr marL="180000" indent="-180000">
              <a:buClr>
                <a:srgbClr val="0077E3"/>
              </a:buClr>
              <a:buFont typeface="Arial" panose="020B0604020202020204" pitchFamily="34" charset="0"/>
              <a:buChar char="•"/>
            </a:pPr>
            <a:r>
              <a:rPr lang="en-GB" sz="1800" dirty="0">
                <a:solidFill>
                  <a:srgbClr val="111111"/>
                </a:solidFill>
                <a:latin typeface="Arial" panose="020B0604020202020204" pitchFamily="34" charset="0"/>
              </a:rPr>
              <a:t> used in accordance with specific requirements, for mobile work equipment and power presses.</a:t>
            </a:r>
          </a:p>
          <a:p>
            <a:r>
              <a:rPr lang="en-GB" sz="1400" u="sng" dirty="0">
                <a:hlinkClick r:id="rId2"/>
              </a:rPr>
              <a:t>                                                             https://www.hse.gov.uk/work-equipment-machinery/puwer.htm</a:t>
            </a:r>
            <a:r>
              <a:rPr lang="en-GB" sz="1400" u="sng" dirty="0"/>
              <a:t> </a:t>
            </a:r>
          </a:p>
        </p:txBody>
      </p:sp>
    </p:spTree>
    <p:extLst>
      <p:ext uri="{BB962C8B-B14F-4D97-AF65-F5344CB8AC3E}">
        <p14:creationId xmlns:p14="http://schemas.microsoft.com/office/powerpoint/2010/main" val="3749611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08000"/>
            <a:ext cx="8229600" cy="908832"/>
          </a:xfrm>
        </p:spPr>
        <p:txBody>
          <a:bodyPr/>
          <a:lstStyle/>
          <a:p>
            <a:r>
              <a:rPr lang="en-GB" dirty="0">
                <a:ea typeface="ＭＳ Ｐゴシック" pitchFamily="-105" charset="-128"/>
                <a:cs typeface="ＭＳ Ｐゴシック" pitchFamily="-105" charset="-128"/>
              </a:rPr>
              <a:t>Key legislation relating to the wall and floor tiling trade</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345740" y="2225529"/>
            <a:ext cx="8229601" cy="707886"/>
          </a:xfrm>
          <a:prstGeom prst="rect">
            <a:avLst/>
          </a:prstGeom>
          <a:noFill/>
        </p:spPr>
        <p:txBody>
          <a:bodyPr wrap="square" rtlCol="0">
            <a:spAutoFit/>
          </a:bodyPr>
          <a:lstStyle/>
          <a:p>
            <a:r>
              <a:rPr lang="en-GB" dirty="0"/>
              <a:t>Rules or laws relating to a particular activity that are made by a government. </a:t>
            </a:r>
            <a:endParaRPr lang="en-GB" sz="800" dirty="0"/>
          </a:p>
        </p:txBody>
      </p:sp>
      <p:sp>
        <p:nvSpPr>
          <p:cNvPr id="6" name="TextBox 5">
            <a:extLst>
              <a:ext uri="{FF2B5EF4-FFF2-40B4-BE49-F238E27FC236}">
                <a16:creationId xmlns:a16="http://schemas.microsoft.com/office/drawing/2014/main" id="{88ABACE0-327C-4FE9-B7F8-E7E84F57DAA1}"/>
              </a:ext>
            </a:extLst>
          </p:cNvPr>
          <p:cNvSpPr txBox="1"/>
          <p:nvPr/>
        </p:nvSpPr>
        <p:spPr>
          <a:xfrm>
            <a:off x="396418" y="1668770"/>
            <a:ext cx="5956812" cy="400110"/>
          </a:xfrm>
          <a:prstGeom prst="rect">
            <a:avLst/>
          </a:prstGeom>
          <a:noFill/>
        </p:spPr>
        <p:txBody>
          <a:bodyPr wrap="square" rtlCol="0">
            <a:spAutoFit/>
          </a:bodyPr>
          <a:lstStyle/>
          <a:p>
            <a:r>
              <a:rPr lang="en-GB" b="1" dirty="0"/>
              <a:t>What is meant by legislation?</a:t>
            </a:r>
          </a:p>
        </p:txBody>
      </p:sp>
      <p:sp>
        <p:nvSpPr>
          <p:cNvPr id="2" name="Rectangle 1">
            <a:extLst>
              <a:ext uri="{FF2B5EF4-FFF2-40B4-BE49-F238E27FC236}">
                <a16:creationId xmlns:a16="http://schemas.microsoft.com/office/drawing/2014/main" id="{84FC717B-89B7-4259-A738-37B8804C0548}"/>
              </a:ext>
            </a:extLst>
          </p:cNvPr>
          <p:cNvSpPr/>
          <p:nvPr/>
        </p:nvSpPr>
        <p:spPr>
          <a:xfrm>
            <a:off x="327019" y="3331196"/>
            <a:ext cx="8241533" cy="400110"/>
          </a:xfrm>
          <a:prstGeom prst="rect">
            <a:avLst/>
          </a:prstGeom>
        </p:spPr>
        <p:txBody>
          <a:bodyPr wrap="square">
            <a:spAutoFit/>
          </a:bodyPr>
          <a:lstStyle/>
          <a:p>
            <a:r>
              <a:rPr lang="en-GB" b="1" dirty="0"/>
              <a:t>How does legislation relate to industry (construction)?</a:t>
            </a:r>
          </a:p>
        </p:txBody>
      </p:sp>
      <p:sp>
        <p:nvSpPr>
          <p:cNvPr id="3" name="TextBox 2">
            <a:extLst>
              <a:ext uri="{FF2B5EF4-FFF2-40B4-BE49-F238E27FC236}">
                <a16:creationId xmlns:a16="http://schemas.microsoft.com/office/drawing/2014/main" id="{834085F7-536C-498F-921D-91DF4E5B5CFC}"/>
              </a:ext>
            </a:extLst>
          </p:cNvPr>
          <p:cNvSpPr txBox="1"/>
          <p:nvPr/>
        </p:nvSpPr>
        <p:spPr>
          <a:xfrm>
            <a:off x="326805" y="3822795"/>
            <a:ext cx="8241533" cy="1138773"/>
          </a:xfrm>
          <a:prstGeom prst="rect">
            <a:avLst/>
          </a:prstGeom>
          <a:noFill/>
        </p:spPr>
        <p:txBody>
          <a:bodyPr wrap="square" rtlCol="0">
            <a:spAutoFit/>
          </a:bodyPr>
          <a:lstStyle/>
          <a:p>
            <a:r>
              <a:rPr lang="en-GB" dirty="0"/>
              <a:t>Legislation places a duty on all employers ‘to ensure, so far as is reasonably practicable, the health, safety and welfare at work’ of all their employees, and persons working on their premises.</a:t>
            </a:r>
          </a:p>
          <a:p>
            <a:pPr algn="ctr"/>
            <a:endParaRPr lang="en-GB" sz="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relating to the wall and floor tiling trade</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735" y="1704677"/>
            <a:ext cx="8229600" cy="707886"/>
          </a:xfrm>
          <a:prstGeom prst="rect">
            <a:avLst/>
          </a:prstGeom>
          <a:noFill/>
        </p:spPr>
        <p:txBody>
          <a:bodyPr wrap="square" rtlCol="0">
            <a:spAutoFit/>
          </a:bodyPr>
          <a:lstStyle/>
          <a:p>
            <a:r>
              <a:rPr lang="en-GB" dirty="0"/>
              <a:t>There are four items of key legislation relating to wall and floor tiling, as outlined here.</a:t>
            </a:r>
          </a:p>
        </p:txBody>
      </p:sp>
      <p:sp>
        <p:nvSpPr>
          <p:cNvPr id="2" name="TextBox 1">
            <a:extLst>
              <a:ext uri="{FF2B5EF4-FFF2-40B4-BE49-F238E27FC236}">
                <a16:creationId xmlns:a16="http://schemas.microsoft.com/office/drawing/2014/main" id="{59BC1A31-8145-4CE7-B484-2C06B599A1F1}"/>
              </a:ext>
            </a:extLst>
          </p:cNvPr>
          <p:cNvSpPr txBox="1"/>
          <p:nvPr/>
        </p:nvSpPr>
        <p:spPr>
          <a:xfrm>
            <a:off x="457200" y="2636912"/>
            <a:ext cx="8229600" cy="1692771"/>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sz="1800" dirty="0"/>
              <a:t>HASAWA:</a:t>
            </a:r>
            <a:r>
              <a:rPr lang="en-GB" sz="1800" i="1" dirty="0"/>
              <a:t> </a:t>
            </a:r>
            <a:r>
              <a:rPr lang="en-GB" sz="1800" dirty="0"/>
              <a:t>Health and Safety at Work etc Act 1974</a:t>
            </a:r>
            <a:endParaRPr lang="en-GB" sz="1800" i="1" dirty="0"/>
          </a:p>
          <a:p>
            <a:pPr marL="342900" indent="-342900">
              <a:buClr>
                <a:srgbClr val="0077E3"/>
              </a:buClr>
              <a:buFont typeface="Arial" panose="020B0604020202020204" pitchFamily="34" charset="0"/>
              <a:buChar char="•"/>
            </a:pPr>
            <a:r>
              <a:rPr lang="en-GB" sz="1800" dirty="0"/>
              <a:t>RIDDOR: Reporting of Injuries, Diseases and Dangerous Occurrences Regulations 2013</a:t>
            </a:r>
          </a:p>
          <a:p>
            <a:pPr marL="342900" indent="-342900">
              <a:buClr>
                <a:srgbClr val="0077E3"/>
              </a:buClr>
              <a:buFont typeface="Arial" panose="020B0604020202020204" pitchFamily="34" charset="0"/>
              <a:buChar char="•"/>
            </a:pPr>
            <a:r>
              <a:rPr lang="en-GB" sz="1800" dirty="0"/>
              <a:t>COSHH: Control of Substances Hazardous to Health 2002</a:t>
            </a:r>
          </a:p>
          <a:p>
            <a:pPr marL="342900" indent="-342900">
              <a:buClr>
                <a:srgbClr val="0077E3"/>
              </a:buClr>
              <a:buFont typeface="Arial" panose="020B0604020202020204" pitchFamily="34" charset="0"/>
              <a:buChar char="•"/>
            </a:pPr>
            <a:r>
              <a:rPr lang="en-GB" sz="1800" dirty="0"/>
              <a:t>PUWER: Provision and Use of Work Equipment Regulations 1998</a:t>
            </a:r>
          </a:p>
          <a:p>
            <a:pPr marL="342900" indent="-342900">
              <a:buFont typeface="Arial" panose="020B0604020202020204" pitchFamily="34" charset="0"/>
              <a:buChar char="•"/>
            </a:pPr>
            <a:endParaRPr lang="en-GB" sz="1400" b="1" dirty="0"/>
          </a:p>
        </p:txBody>
      </p:sp>
      <p:pic>
        <p:nvPicPr>
          <p:cNvPr id="4" name="Picture 3">
            <a:extLst>
              <a:ext uri="{FF2B5EF4-FFF2-40B4-BE49-F238E27FC236}">
                <a16:creationId xmlns:a16="http://schemas.microsoft.com/office/drawing/2014/main" id="{AA35CDEC-4485-4218-8BF5-109B81AA4D3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04048" y="4101272"/>
            <a:ext cx="2651936" cy="1988952"/>
          </a:xfrm>
          <a:prstGeom prst="rect">
            <a:avLst/>
          </a:prstGeom>
        </p:spPr>
      </p:pic>
    </p:spTree>
    <p:extLst>
      <p:ext uri="{BB962C8B-B14F-4D97-AF65-F5344CB8AC3E}">
        <p14:creationId xmlns:p14="http://schemas.microsoft.com/office/powerpoint/2010/main" val="4007162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HASAWA</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813695"/>
            <a:ext cx="8229600" cy="400110"/>
          </a:xfrm>
          <a:prstGeom prst="rect">
            <a:avLst/>
          </a:prstGeom>
          <a:noFill/>
        </p:spPr>
        <p:txBody>
          <a:bodyPr wrap="square" rtlCol="0">
            <a:spAutoFit/>
          </a:bodyPr>
          <a:lstStyle/>
          <a:p>
            <a:r>
              <a:rPr lang="en-GB" b="1" dirty="0"/>
              <a:t>Health and Safety at Work etc Act 1974</a:t>
            </a:r>
          </a:p>
        </p:txBody>
      </p:sp>
      <p:sp>
        <p:nvSpPr>
          <p:cNvPr id="2" name="TextBox 1">
            <a:extLst>
              <a:ext uri="{FF2B5EF4-FFF2-40B4-BE49-F238E27FC236}">
                <a16:creationId xmlns:a16="http://schemas.microsoft.com/office/drawing/2014/main" id="{59BC1A31-8145-4CE7-B484-2C06B599A1F1}"/>
              </a:ext>
            </a:extLst>
          </p:cNvPr>
          <p:cNvSpPr txBox="1"/>
          <p:nvPr/>
        </p:nvSpPr>
        <p:spPr>
          <a:xfrm>
            <a:off x="457200" y="2420888"/>
            <a:ext cx="8229600" cy="1323439"/>
          </a:xfrm>
          <a:prstGeom prst="rect">
            <a:avLst/>
          </a:prstGeom>
          <a:noFill/>
        </p:spPr>
        <p:txBody>
          <a:bodyPr wrap="square" rtlCol="0">
            <a:spAutoFit/>
          </a:bodyPr>
          <a:lstStyle/>
          <a:p>
            <a:r>
              <a:rPr lang="en-GB" dirty="0"/>
              <a:t>The Health and Safety at Work etc Act 1974 is the primary piece of legislation covering occupational health and safety in Great Britain. It's sometimes referred to as HSWA, the HSW Act, the 1974 Act or HASAWA. </a:t>
            </a:r>
            <a:r>
              <a:rPr lang="en-GB" dirty="0">
                <a:hlinkClick r:id="rId2"/>
              </a:rPr>
              <a:t>https://www.legislation.gov.uk</a:t>
            </a:r>
            <a:r>
              <a:rPr lang="en-GB" dirty="0"/>
              <a:t> </a:t>
            </a:r>
          </a:p>
        </p:txBody>
      </p:sp>
      <p:sp>
        <p:nvSpPr>
          <p:cNvPr id="3" name="TextBox 2">
            <a:extLst>
              <a:ext uri="{FF2B5EF4-FFF2-40B4-BE49-F238E27FC236}">
                <a16:creationId xmlns:a16="http://schemas.microsoft.com/office/drawing/2014/main" id="{69270C3B-3F34-4E29-9834-5FE280A86985}"/>
              </a:ext>
            </a:extLst>
          </p:cNvPr>
          <p:cNvSpPr txBox="1"/>
          <p:nvPr/>
        </p:nvSpPr>
        <p:spPr>
          <a:xfrm>
            <a:off x="457200" y="3861048"/>
            <a:ext cx="8229600" cy="1015663"/>
          </a:xfrm>
          <a:prstGeom prst="rect">
            <a:avLst/>
          </a:prstGeom>
          <a:noFill/>
        </p:spPr>
        <p:txBody>
          <a:bodyPr wrap="square" rtlCol="0">
            <a:spAutoFit/>
          </a:bodyPr>
          <a:lstStyle/>
          <a:p>
            <a:r>
              <a:rPr lang="en-GB" dirty="0"/>
              <a:t>To ensure the Health and Safety at Work Act is being enforced, employers and employees have compulsory obligations:</a:t>
            </a:r>
          </a:p>
          <a:p>
            <a:pPr algn="ctr"/>
            <a:r>
              <a:rPr lang="en-GB" dirty="0"/>
              <a:t>(continued on slide 6) </a:t>
            </a:r>
          </a:p>
        </p:txBody>
      </p:sp>
    </p:spTree>
    <p:extLst>
      <p:ext uri="{BB962C8B-B14F-4D97-AF65-F5344CB8AC3E}">
        <p14:creationId xmlns:p14="http://schemas.microsoft.com/office/powerpoint/2010/main" val="3386751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HASAWA</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22386" y="1713667"/>
            <a:ext cx="8229600" cy="400110"/>
          </a:xfrm>
          <a:prstGeom prst="rect">
            <a:avLst/>
          </a:prstGeom>
          <a:noFill/>
        </p:spPr>
        <p:txBody>
          <a:bodyPr wrap="square" rtlCol="0">
            <a:spAutoFit/>
          </a:bodyPr>
          <a:lstStyle/>
          <a:p>
            <a:r>
              <a:rPr lang="en-GB" dirty="0"/>
              <a:t>HASAWA places duties on both employers and employees.</a:t>
            </a:r>
          </a:p>
        </p:txBody>
      </p:sp>
      <p:graphicFrame>
        <p:nvGraphicFramePr>
          <p:cNvPr id="4" name="Table 3">
            <a:extLst>
              <a:ext uri="{FF2B5EF4-FFF2-40B4-BE49-F238E27FC236}">
                <a16:creationId xmlns:a16="http://schemas.microsoft.com/office/drawing/2014/main" id="{4288F2AF-8736-4A0F-83B9-27E8B3454594}"/>
              </a:ext>
            </a:extLst>
          </p:cNvPr>
          <p:cNvGraphicFramePr>
            <a:graphicFrameLocks noGrp="1"/>
          </p:cNvGraphicFramePr>
          <p:nvPr>
            <p:extLst>
              <p:ext uri="{D42A27DB-BD31-4B8C-83A1-F6EECF244321}">
                <p14:modId xmlns:p14="http://schemas.microsoft.com/office/powerpoint/2010/main" val="4120162064"/>
              </p:ext>
            </p:extLst>
          </p:nvPr>
        </p:nvGraphicFramePr>
        <p:xfrm>
          <a:off x="457200" y="2840112"/>
          <a:ext cx="8229600" cy="2749128"/>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1464626231"/>
                    </a:ext>
                  </a:extLst>
                </a:gridCol>
                <a:gridCol w="4114800">
                  <a:extLst>
                    <a:ext uri="{9D8B030D-6E8A-4147-A177-3AD203B41FA5}">
                      <a16:colId xmlns:a16="http://schemas.microsoft.com/office/drawing/2014/main" val="826908262"/>
                    </a:ext>
                  </a:extLst>
                </a:gridCol>
              </a:tblGrid>
              <a:tr h="2749128">
                <a:tc>
                  <a:txBody>
                    <a:bodyPr/>
                    <a:lstStyle/>
                    <a:p>
                      <a:pPr marL="285750" indent="-285750">
                        <a:buClr>
                          <a:srgbClr val="0077E3"/>
                        </a:buClr>
                        <a:buFont typeface="Arial" panose="020B0604020202020204" pitchFamily="34" charset="0"/>
                        <a:buChar char="•"/>
                      </a:pPr>
                      <a:r>
                        <a:rPr lang="en-GB" sz="1400" dirty="0">
                          <a:solidFill>
                            <a:schemeClr val="tx1"/>
                          </a:solidFill>
                        </a:rPr>
                        <a:t>Provide safe access and egress to and within the work area.</a:t>
                      </a:r>
                    </a:p>
                    <a:p>
                      <a:pPr marL="285750" indent="-285750">
                        <a:buClr>
                          <a:srgbClr val="0077E3"/>
                        </a:buClr>
                        <a:buFont typeface="Arial" panose="020B0604020202020204" pitchFamily="34" charset="0"/>
                        <a:buChar char="•"/>
                      </a:pPr>
                      <a:r>
                        <a:rPr lang="en-GB" sz="1400" dirty="0">
                          <a:solidFill>
                            <a:schemeClr val="tx1"/>
                          </a:solidFill>
                        </a:rPr>
                        <a:t>Provide and maintain plant and machinery.</a:t>
                      </a:r>
                    </a:p>
                    <a:p>
                      <a:pPr marL="285750" indent="-285750">
                        <a:buClr>
                          <a:srgbClr val="0077E3"/>
                        </a:buClr>
                        <a:buFont typeface="Arial" panose="020B0604020202020204" pitchFamily="34" charset="0"/>
                        <a:buChar char="•"/>
                      </a:pPr>
                      <a:r>
                        <a:rPr lang="en-GB" sz="1400" dirty="0">
                          <a:solidFill>
                            <a:schemeClr val="tx1"/>
                          </a:solidFill>
                        </a:rPr>
                        <a:t>Provide information, instruction, training and supervision to employees.</a:t>
                      </a:r>
                    </a:p>
                    <a:p>
                      <a:pPr marL="285750" indent="-285750">
                        <a:buClr>
                          <a:srgbClr val="0077E3"/>
                        </a:buClr>
                        <a:buFont typeface="Arial" panose="020B0604020202020204" pitchFamily="34" charset="0"/>
                        <a:buChar char="•"/>
                      </a:pPr>
                      <a:r>
                        <a:rPr lang="en-GB" sz="1400" dirty="0">
                          <a:solidFill>
                            <a:schemeClr val="tx1"/>
                          </a:solidFill>
                        </a:rPr>
                        <a:t>Ensure safety and absence of risks to health in connection with the handling, storage and transportation of articles and substances. </a:t>
                      </a:r>
                    </a:p>
                    <a:p>
                      <a:pPr marL="285750" indent="-285750">
                        <a:buClr>
                          <a:srgbClr val="0077E3"/>
                        </a:buClr>
                        <a:buFont typeface="Arial" panose="020B0604020202020204" pitchFamily="34" charset="0"/>
                        <a:buChar char="•"/>
                      </a:pPr>
                      <a:r>
                        <a:rPr lang="en-GB" sz="1400" dirty="0">
                          <a:solidFill>
                            <a:schemeClr val="tx1"/>
                          </a:solidFill>
                        </a:rPr>
                        <a:t>Have an up-to-date written safety policy.</a:t>
                      </a:r>
                    </a:p>
                    <a:p>
                      <a:pPr marL="285750" indent="-285750">
                        <a:buClr>
                          <a:srgbClr val="0077E3"/>
                        </a:buClr>
                        <a:buFont typeface="Arial" panose="020B0604020202020204" pitchFamily="34" charset="0"/>
                        <a:buChar char="•"/>
                      </a:pPr>
                      <a:r>
                        <a:rPr lang="en-GB" sz="1400" dirty="0">
                          <a:solidFill>
                            <a:schemeClr val="tx1"/>
                          </a:solidFill>
                        </a:rPr>
                        <a:t>Carry out risk assessments.</a:t>
                      </a:r>
                    </a:p>
                    <a:p>
                      <a:pPr marL="285750" indent="-285750">
                        <a:buClr>
                          <a:srgbClr val="0077E3"/>
                        </a:buClr>
                        <a:buFont typeface="Arial" panose="020B0604020202020204" pitchFamily="34" charset="0"/>
                        <a:buChar char="•"/>
                      </a:pPr>
                      <a:r>
                        <a:rPr lang="en-GB" sz="1400" dirty="0">
                          <a:solidFill>
                            <a:schemeClr val="tx1"/>
                          </a:solidFill>
                        </a:rPr>
                        <a:t>The provision of free PPE/C.</a:t>
                      </a:r>
                    </a:p>
                  </a:txBody>
                  <a:tcPr/>
                </a:tc>
                <a:tc>
                  <a:txBody>
                    <a:bodyPr/>
                    <a:lstStyle/>
                    <a:p>
                      <a:pPr marL="285750" indent="-285750">
                        <a:buClr>
                          <a:srgbClr val="0077E3"/>
                        </a:buClr>
                        <a:buFont typeface="Arial" panose="020B0604020202020204" pitchFamily="34" charset="0"/>
                        <a:buChar char="•"/>
                      </a:pPr>
                      <a:r>
                        <a:rPr lang="en-GB" sz="1400" dirty="0">
                          <a:solidFill>
                            <a:schemeClr val="tx1"/>
                          </a:solidFill>
                        </a:rPr>
                        <a:t>Take reasonable care of the health and safety of themselves and others who may be affected by their actions.</a:t>
                      </a:r>
                    </a:p>
                    <a:p>
                      <a:pPr marL="285750" indent="-285750">
                        <a:buClr>
                          <a:srgbClr val="0077E3"/>
                        </a:buClr>
                        <a:buFont typeface="Arial" panose="020B0604020202020204" pitchFamily="34" charset="0"/>
                        <a:buChar char="•"/>
                      </a:pPr>
                      <a:r>
                        <a:rPr lang="en-GB" sz="1400" dirty="0">
                          <a:solidFill>
                            <a:schemeClr val="tx1"/>
                          </a:solidFill>
                        </a:rPr>
                        <a:t>Co-operate with the employer regarding health and safety matters.</a:t>
                      </a:r>
                    </a:p>
                    <a:p>
                      <a:pPr marL="285750" indent="-285750">
                        <a:buClr>
                          <a:srgbClr val="0077E3"/>
                        </a:buClr>
                        <a:buFont typeface="Arial" panose="020B0604020202020204" pitchFamily="34" charset="0"/>
                        <a:buChar char="•"/>
                      </a:pPr>
                      <a:r>
                        <a:rPr lang="en-GB" sz="1400" dirty="0">
                          <a:solidFill>
                            <a:schemeClr val="tx1"/>
                          </a:solidFill>
                        </a:rPr>
                        <a:t>Not misuse any safety equipment that is provided for safety purposes.</a:t>
                      </a:r>
                    </a:p>
                    <a:p>
                      <a:pPr marL="285750" indent="-285750">
                        <a:buClr>
                          <a:srgbClr val="0077E3"/>
                        </a:buClr>
                        <a:buFont typeface="Arial" panose="020B0604020202020204" pitchFamily="34" charset="0"/>
                        <a:buChar char="•"/>
                      </a:pPr>
                      <a:r>
                        <a:rPr lang="en-GB" sz="1400" dirty="0">
                          <a:solidFill>
                            <a:schemeClr val="tx1"/>
                          </a:solidFill>
                        </a:rPr>
                        <a:t>Follow instruction from the employer on health and safety matters and attend relevant health and safety training.</a:t>
                      </a:r>
                    </a:p>
                  </a:txBody>
                  <a:tcPr/>
                </a:tc>
                <a:extLst>
                  <a:ext uri="{0D108BD9-81ED-4DB2-BD59-A6C34878D82A}">
                    <a16:rowId xmlns:a16="http://schemas.microsoft.com/office/drawing/2014/main" val="776566706"/>
                  </a:ext>
                </a:extLst>
              </a:tr>
            </a:tbl>
          </a:graphicData>
        </a:graphic>
      </p:graphicFrame>
      <p:sp>
        <p:nvSpPr>
          <p:cNvPr id="5" name="TextBox 4">
            <a:extLst>
              <a:ext uri="{FF2B5EF4-FFF2-40B4-BE49-F238E27FC236}">
                <a16:creationId xmlns:a16="http://schemas.microsoft.com/office/drawing/2014/main" id="{7A1A2443-7B0E-4BC1-B51F-E41A43C7839B}"/>
              </a:ext>
            </a:extLst>
          </p:cNvPr>
          <p:cNvSpPr txBox="1"/>
          <p:nvPr/>
        </p:nvSpPr>
        <p:spPr>
          <a:xfrm>
            <a:off x="422386" y="2440002"/>
            <a:ext cx="3107302" cy="400110"/>
          </a:xfrm>
          <a:prstGeom prst="rect">
            <a:avLst/>
          </a:prstGeom>
          <a:noFill/>
        </p:spPr>
        <p:txBody>
          <a:bodyPr wrap="square" rtlCol="0">
            <a:spAutoFit/>
          </a:bodyPr>
          <a:lstStyle/>
          <a:p>
            <a:r>
              <a:rPr lang="en-GB" b="1" dirty="0"/>
              <a:t>Employer duties</a:t>
            </a:r>
          </a:p>
        </p:txBody>
      </p:sp>
      <p:sp>
        <p:nvSpPr>
          <p:cNvPr id="7" name="Rectangle 6">
            <a:extLst>
              <a:ext uri="{FF2B5EF4-FFF2-40B4-BE49-F238E27FC236}">
                <a16:creationId xmlns:a16="http://schemas.microsoft.com/office/drawing/2014/main" id="{0FC318A0-69FB-4CA2-A4B7-CDB83FDA4421}"/>
              </a:ext>
            </a:extLst>
          </p:cNvPr>
          <p:cNvSpPr/>
          <p:nvPr/>
        </p:nvSpPr>
        <p:spPr>
          <a:xfrm>
            <a:off x="4613518" y="2440002"/>
            <a:ext cx="3107302" cy="400110"/>
          </a:xfrm>
          <a:prstGeom prst="rect">
            <a:avLst/>
          </a:prstGeom>
        </p:spPr>
        <p:txBody>
          <a:bodyPr wrap="square">
            <a:spAutoFit/>
          </a:bodyPr>
          <a:lstStyle/>
          <a:p>
            <a:r>
              <a:rPr lang="en-GB" b="1" dirty="0"/>
              <a:t>Employee duties</a:t>
            </a:r>
          </a:p>
        </p:txBody>
      </p:sp>
    </p:spTree>
    <p:extLst>
      <p:ext uri="{BB962C8B-B14F-4D97-AF65-F5344CB8AC3E}">
        <p14:creationId xmlns:p14="http://schemas.microsoft.com/office/powerpoint/2010/main" val="17884034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RIDDOR</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80840"/>
            <a:ext cx="8229600" cy="707886"/>
          </a:xfrm>
          <a:prstGeom prst="rect">
            <a:avLst/>
          </a:prstGeom>
          <a:noFill/>
        </p:spPr>
        <p:txBody>
          <a:bodyPr wrap="square" rtlCol="0">
            <a:spAutoFit/>
          </a:bodyPr>
          <a:lstStyle/>
          <a:p>
            <a:r>
              <a:rPr lang="en-GB" b="1" dirty="0"/>
              <a:t>Reporting of Injuries, Diseases and Dangerous Occurrences Regulations 2013</a:t>
            </a:r>
          </a:p>
        </p:txBody>
      </p:sp>
      <p:sp>
        <p:nvSpPr>
          <p:cNvPr id="2" name="TextBox 1">
            <a:extLst>
              <a:ext uri="{FF2B5EF4-FFF2-40B4-BE49-F238E27FC236}">
                <a16:creationId xmlns:a16="http://schemas.microsoft.com/office/drawing/2014/main" id="{59BC1A31-8145-4CE7-B484-2C06B599A1F1}"/>
              </a:ext>
            </a:extLst>
          </p:cNvPr>
          <p:cNvSpPr txBox="1"/>
          <p:nvPr/>
        </p:nvSpPr>
        <p:spPr>
          <a:xfrm>
            <a:off x="457200" y="2636912"/>
            <a:ext cx="8229600" cy="1077218"/>
          </a:xfrm>
          <a:prstGeom prst="rect">
            <a:avLst/>
          </a:prstGeom>
          <a:noFill/>
        </p:spPr>
        <p:txBody>
          <a:bodyPr wrap="square" rtlCol="0">
            <a:spAutoFit/>
          </a:bodyPr>
          <a:lstStyle/>
          <a:p>
            <a:r>
              <a:rPr lang="en-GB" sz="1600" dirty="0"/>
              <a:t>RIDDOR puts duties on employers, the self-employed and people in control of work premises (the Responsible Person) to report certain serious workplace accidents, occupational diseases and specified dangerous occurrences (near misses). </a:t>
            </a:r>
            <a:r>
              <a:rPr lang="en-GB" sz="1600" dirty="0">
                <a:hlinkClick r:id="rId2"/>
              </a:rPr>
              <a:t>https://www.hse.gov.uk/riddor</a:t>
            </a:r>
            <a:r>
              <a:rPr lang="en-GB" sz="1600" dirty="0"/>
              <a:t> </a:t>
            </a:r>
          </a:p>
        </p:txBody>
      </p:sp>
      <p:sp>
        <p:nvSpPr>
          <p:cNvPr id="3" name="TextBox 2">
            <a:extLst>
              <a:ext uri="{FF2B5EF4-FFF2-40B4-BE49-F238E27FC236}">
                <a16:creationId xmlns:a16="http://schemas.microsoft.com/office/drawing/2014/main" id="{369DBEBA-8C87-43F5-8AA6-6EB2D54119C8}"/>
              </a:ext>
            </a:extLst>
          </p:cNvPr>
          <p:cNvSpPr txBox="1"/>
          <p:nvPr/>
        </p:nvSpPr>
        <p:spPr>
          <a:xfrm>
            <a:off x="457200" y="3717032"/>
            <a:ext cx="8229600" cy="1938992"/>
          </a:xfrm>
          <a:prstGeom prst="rect">
            <a:avLst/>
          </a:prstGeom>
          <a:noFill/>
        </p:spPr>
        <p:txBody>
          <a:bodyPr wrap="square" rtlCol="0">
            <a:spAutoFit/>
          </a:bodyPr>
          <a:lstStyle/>
          <a:p>
            <a:r>
              <a:rPr lang="en-GB" dirty="0"/>
              <a:t>Employers, self-employed or people in control of work premises (the responsible person) have a legal duty to record and report certain work related accidents to the HSE (Health and Safety Executive).</a:t>
            </a:r>
          </a:p>
          <a:p>
            <a:pPr algn="ctr"/>
            <a:endParaRPr lang="en-GB" dirty="0"/>
          </a:p>
          <a:p>
            <a:r>
              <a:rPr lang="en-GB" dirty="0"/>
              <a:t>You can research for more information at: </a:t>
            </a:r>
            <a:r>
              <a:rPr lang="en-GB" dirty="0">
                <a:hlinkClick r:id="rId3"/>
              </a:rPr>
              <a:t>https://www.hse.gov.uk/riddor/</a:t>
            </a:r>
            <a:r>
              <a:rPr lang="en-GB" dirty="0"/>
              <a:t> </a:t>
            </a:r>
          </a:p>
        </p:txBody>
      </p:sp>
    </p:spTree>
    <p:extLst>
      <p:ext uri="{BB962C8B-B14F-4D97-AF65-F5344CB8AC3E}">
        <p14:creationId xmlns:p14="http://schemas.microsoft.com/office/powerpoint/2010/main" val="4053565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RIDDOR</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225A8C50-B34F-4153-A223-50C61D23573C}"/>
              </a:ext>
            </a:extLst>
          </p:cNvPr>
          <p:cNvSpPr txBox="1"/>
          <p:nvPr/>
        </p:nvSpPr>
        <p:spPr>
          <a:xfrm>
            <a:off x="251520" y="1556792"/>
            <a:ext cx="6995120" cy="4093428"/>
          </a:xfrm>
          <a:prstGeom prst="rect">
            <a:avLst/>
          </a:prstGeom>
          <a:noFill/>
        </p:spPr>
        <p:txBody>
          <a:bodyPr wrap="square" rtlCol="0">
            <a:spAutoFit/>
          </a:bodyPr>
          <a:lstStyle/>
          <a:p>
            <a:r>
              <a:rPr lang="en-GB" dirty="0"/>
              <a:t>There are several types of reportable injury:</a:t>
            </a:r>
          </a:p>
          <a:p>
            <a:endParaRPr lang="en-GB" dirty="0"/>
          </a:p>
          <a:p>
            <a:pPr marL="342900" indent="-342900">
              <a:buClr>
                <a:srgbClr val="0077E3"/>
              </a:buClr>
              <a:buFont typeface="Arial" panose="020B0604020202020204" pitchFamily="34" charset="0"/>
              <a:buChar char="•"/>
            </a:pPr>
            <a:r>
              <a:rPr lang="en-GB" dirty="0"/>
              <a:t>the death of a person</a:t>
            </a:r>
          </a:p>
          <a:p>
            <a:pPr marL="342900" indent="-342900">
              <a:buClr>
                <a:srgbClr val="0077E3"/>
              </a:buClr>
              <a:buFont typeface="Arial" panose="020B0604020202020204" pitchFamily="34" charset="0"/>
              <a:buChar char="•"/>
            </a:pPr>
            <a:r>
              <a:rPr lang="en-GB" dirty="0"/>
              <a:t>specified injuries to workers</a:t>
            </a:r>
          </a:p>
          <a:p>
            <a:pPr marL="342900" indent="-342900">
              <a:buClr>
                <a:srgbClr val="0077E3"/>
              </a:buClr>
              <a:buFont typeface="Arial" panose="020B0604020202020204" pitchFamily="34" charset="0"/>
              <a:buChar char="•"/>
            </a:pPr>
            <a:r>
              <a:rPr lang="en-GB" dirty="0"/>
              <a:t>over-seven-day incapacitation </a:t>
            </a:r>
            <a:br>
              <a:rPr lang="en-GB" dirty="0"/>
            </a:br>
            <a:r>
              <a:rPr lang="en-GB" dirty="0"/>
              <a:t>of a worker</a:t>
            </a:r>
          </a:p>
          <a:p>
            <a:pPr marL="342900" indent="-342900">
              <a:buClr>
                <a:srgbClr val="0077E3"/>
              </a:buClr>
              <a:buFont typeface="Arial" panose="020B0604020202020204" pitchFamily="34" charset="0"/>
              <a:buChar char="•"/>
            </a:pPr>
            <a:r>
              <a:rPr lang="en-GB" dirty="0"/>
              <a:t>over-three-day incapacitation </a:t>
            </a:r>
            <a:br>
              <a:rPr lang="en-GB" dirty="0"/>
            </a:br>
            <a:r>
              <a:rPr lang="en-GB" dirty="0"/>
              <a:t>of a worker</a:t>
            </a:r>
          </a:p>
          <a:p>
            <a:pPr marL="342900" indent="-342900">
              <a:buClr>
                <a:srgbClr val="0077E3"/>
              </a:buClr>
              <a:buFont typeface="Arial" panose="020B0604020202020204" pitchFamily="34" charset="0"/>
              <a:buChar char="•"/>
            </a:pPr>
            <a:r>
              <a:rPr lang="en-GB" dirty="0"/>
              <a:t>non-fatal accidents to non-workers, </a:t>
            </a:r>
            <a:br>
              <a:rPr lang="en-GB" dirty="0"/>
            </a:br>
            <a:r>
              <a:rPr lang="en-GB" dirty="0"/>
              <a:t>e.g. the public</a:t>
            </a:r>
          </a:p>
          <a:p>
            <a:pPr marL="342900" indent="-342900">
              <a:buClr>
                <a:srgbClr val="0077E3"/>
              </a:buClr>
              <a:buFont typeface="Arial" panose="020B0604020202020204" pitchFamily="34" charset="0"/>
              <a:buChar char="•"/>
            </a:pPr>
            <a:r>
              <a:rPr lang="en-GB" dirty="0"/>
              <a:t>occupational diseases </a:t>
            </a:r>
          </a:p>
          <a:p>
            <a:pPr marL="342900" indent="-342900">
              <a:buClr>
                <a:srgbClr val="0077E3"/>
              </a:buClr>
              <a:buFont typeface="Arial" panose="020B0604020202020204" pitchFamily="34" charset="0"/>
              <a:buChar char="•"/>
            </a:pPr>
            <a:r>
              <a:rPr lang="en-GB" dirty="0"/>
              <a:t>dangerous occurrences</a:t>
            </a:r>
          </a:p>
          <a:p>
            <a:pPr marL="342900" indent="-342900">
              <a:buClr>
                <a:srgbClr val="0077E3"/>
              </a:buClr>
              <a:buFont typeface="Arial" panose="020B0604020202020204" pitchFamily="34" charset="0"/>
              <a:buChar char="•"/>
            </a:pPr>
            <a:r>
              <a:rPr lang="en-GB" dirty="0"/>
              <a:t>gas incidents.</a:t>
            </a:r>
          </a:p>
        </p:txBody>
      </p:sp>
      <p:pic>
        <p:nvPicPr>
          <p:cNvPr id="3" name="Picture 2">
            <a:extLst>
              <a:ext uri="{FF2B5EF4-FFF2-40B4-BE49-F238E27FC236}">
                <a16:creationId xmlns:a16="http://schemas.microsoft.com/office/drawing/2014/main" id="{EFE44A8A-3F51-4364-9DD1-997870FD2E6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85853" y="2401885"/>
            <a:ext cx="3600947" cy="2403241"/>
          </a:xfrm>
          <a:prstGeom prst="rect">
            <a:avLst/>
          </a:prstGeom>
        </p:spPr>
      </p:pic>
    </p:spTree>
    <p:extLst>
      <p:ext uri="{BB962C8B-B14F-4D97-AF65-F5344CB8AC3E}">
        <p14:creationId xmlns:p14="http://schemas.microsoft.com/office/powerpoint/2010/main" val="4280675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Key legislation: RIDDOR</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80840"/>
            <a:ext cx="8229600" cy="707886"/>
          </a:xfrm>
          <a:prstGeom prst="rect">
            <a:avLst/>
          </a:prstGeom>
          <a:noFill/>
        </p:spPr>
        <p:txBody>
          <a:bodyPr wrap="square" rtlCol="0">
            <a:spAutoFit/>
          </a:bodyPr>
          <a:lstStyle/>
          <a:p>
            <a:r>
              <a:rPr lang="en-GB" b="1" dirty="0"/>
              <a:t>Reporting of Injuries, Diseases and Dangerous Occurrences Regulations 2013</a:t>
            </a:r>
          </a:p>
        </p:txBody>
      </p:sp>
      <p:sp>
        <p:nvSpPr>
          <p:cNvPr id="2" name="Rectangle 1">
            <a:extLst>
              <a:ext uri="{FF2B5EF4-FFF2-40B4-BE49-F238E27FC236}">
                <a16:creationId xmlns:a16="http://schemas.microsoft.com/office/drawing/2014/main" id="{990AD40D-C167-4958-A049-FD7C3CD1D42B}"/>
              </a:ext>
            </a:extLst>
          </p:cNvPr>
          <p:cNvSpPr/>
          <p:nvPr/>
        </p:nvSpPr>
        <p:spPr>
          <a:xfrm>
            <a:off x="457200" y="2852936"/>
            <a:ext cx="8229600" cy="1569660"/>
          </a:xfrm>
          <a:prstGeom prst="rect">
            <a:avLst/>
          </a:prstGeom>
        </p:spPr>
        <p:txBody>
          <a:bodyPr wrap="square">
            <a:spAutoFit/>
          </a:bodyPr>
          <a:lstStyle/>
          <a:p>
            <a:r>
              <a:rPr lang="en-GB" b="1" dirty="0"/>
              <a:t>The death of a person:  </a:t>
            </a:r>
            <a:r>
              <a:rPr lang="en-GB" dirty="0"/>
              <a:t>All deaths to workers and non-workers, with the exception of suicides, must be reported if they arise from a work-related accident, including an act of physical violence to a worker.</a:t>
            </a:r>
          </a:p>
          <a:p>
            <a:endParaRPr lang="en-GB" dirty="0"/>
          </a:p>
          <a:p>
            <a:r>
              <a:rPr lang="en-GB" sz="1600" dirty="0"/>
              <a:t>  https://www.hse.gov.uk/riddor/reportable-incidents.htm</a:t>
            </a:r>
          </a:p>
        </p:txBody>
      </p:sp>
    </p:spTree>
    <p:extLst>
      <p:ext uri="{BB962C8B-B14F-4D97-AF65-F5344CB8AC3E}">
        <p14:creationId xmlns:p14="http://schemas.microsoft.com/office/powerpoint/2010/main" val="24455124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D6C55CF93AAEB4EA631E8D12358080E" ma:contentTypeVersion="12" ma:contentTypeDescription="Create a new document." ma:contentTypeScope="" ma:versionID="7fb9593fdc5741df4022c232c52a5533">
  <xsd:schema xmlns:xsd="http://www.w3.org/2001/XMLSchema" xmlns:xs="http://www.w3.org/2001/XMLSchema" xmlns:p="http://schemas.microsoft.com/office/2006/metadata/properties" xmlns:ns2="6630edcf-f6f2-42e2-934a-b174e5b8993a" xmlns:ns3="dc3e18ab-5e90-4249-b4bb-5052ecfaefd5" targetNamespace="http://schemas.microsoft.com/office/2006/metadata/properties" ma:root="true" ma:fieldsID="13a505a3f0ad38d1d8713beb45a0fd18" ns2:_="" ns3:_="">
    <xsd:import namespace="6630edcf-f6f2-42e2-934a-b174e5b8993a"/>
    <xsd:import namespace="dc3e18ab-5e90-4249-b4bb-5052ecfaefd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30edcf-f6f2-42e2-934a-b174e5b899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3e18ab-5e90-4249-b4bb-5052ecfaefd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63DF78E-A845-4E3C-8D39-8BD4D8C79A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30edcf-f6f2-42e2-934a-b174e5b8993a"/>
    <ds:schemaRef ds:uri="dc3e18ab-5e90-4249-b4bb-5052ecfaef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3AD28B4-DD4B-4CFE-B399-BAC3619979B8}">
  <ds:schemaRefs>
    <ds:schemaRef ds:uri="http://schemas.microsoft.com/sharepoint/v3/contenttype/forms"/>
  </ds:schemaRefs>
</ds:datastoreItem>
</file>

<file path=customXml/itemProps3.xml><?xml version="1.0" encoding="utf-8"?>
<ds:datastoreItem xmlns:ds="http://schemas.openxmlformats.org/officeDocument/2006/customXml" ds:itemID="{8891DEA6-D08A-4324-8654-306C86B55415}">
  <ds:schemaRefs>
    <ds:schemaRef ds:uri="http://schemas.openxmlformats.org/package/2006/metadata/core-properties"/>
    <ds:schemaRef ds:uri="6630edcf-f6f2-42e2-934a-b174e5b8993a"/>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dc3e18ab-5e90-4249-b4bb-5052ecfaefd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4232</TotalTime>
  <Words>2205</Words>
  <Application>Microsoft Office PowerPoint</Application>
  <PresentationFormat>On-screen Show (4:3)</PresentationFormat>
  <Paragraphs>195</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Lucida Grande</vt:lpstr>
      <vt:lpstr>Times New Roman</vt:lpstr>
      <vt:lpstr>Default Design</vt:lpstr>
      <vt:lpstr>PowerPoint 6: Key legislation relating to the wall and floor tiling trade</vt:lpstr>
      <vt:lpstr>Aim: To introduce learners to the key legislation relating to the wall and floor tiling trade.    Outcomes: At the end of this session, the learner will be able to:  Outcome 1: Identify key legislation relating to wall and floor tiling trade (HASAWA, RIDDOR, COSHH and PUWER).  Outcome 2: Have an understanding of key legislation and an awareness of their responsibility and compliance. </vt:lpstr>
      <vt:lpstr>Key legislation relating to the wall and floor tiling trade </vt:lpstr>
      <vt:lpstr>Key legislation relating to the wall and floor tiling trade </vt:lpstr>
      <vt:lpstr>Key legislation: HASAWA </vt:lpstr>
      <vt:lpstr>Key legislation: HASAWA </vt:lpstr>
      <vt:lpstr>Key legislation: RIDDOR </vt:lpstr>
      <vt:lpstr>Key legislation: RIDDOR </vt:lpstr>
      <vt:lpstr>Key legislation: RIDDOR </vt:lpstr>
      <vt:lpstr>Key legislation: RIDDOR  </vt:lpstr>
      <vt:lpstr>Key legislation: RIDDOR </vt:lpstr>
      <vt:lpstr>Key legislation: RIDDOR</vt:lpstr>
      <vt:lpstr>Key legislation: RIDDOR </vt:lpstr>
      <vt:lpstr>Key legislation: RIDDOR </vt:lpstr>
      <vt:lpstr>Key legislation: RIDDOR </vt:lpstr>
      <vt:lpstr>Key legislation: RIDDOR </vt:lpstr>
      <vt:lpstr>Key legislation: COSHH </vt:lpstr>
      <vt:lpstr>Key legislation: COSHH </vt:lpstr>
      <vt:lpstr>Key legislation: PUWER </vt:lpstr>
      <vt:lpstr>Key legislation: PUWER </vt:lpstr>
      <vt:lpstr>Key legislation: PUWER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486</cp:revision>
  <dcterms:created xsi:type="dcterms:W3CDTF">2013-05-28T00:38:54Z</dcterms:created>
  <dcterms:modified xsi:type="dcterms:W3CDTF">2021-09-09T13:42:09Z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0x0101002D6C55CF93AAEB4EA631E8D12358080E</vt:lpwstr>
  </property>
</Properties>
</file>