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1"/>
  </p:notesMasterIdLst>
  <p:handoutMasterIdLst>
    <p:handoutMasterId r:id="rId32"/>
  </p:handoutMasterIdLst>
  <p:sldIdLst>
    <p:sldId id="256" r:id="rId5"/>
    <p:sldId id="341" r:id="rId6"/>
    <p:sldId id="342" r:id="rId7"/>
    <p:sldId id="343" r:id="rId8"/>
    <p:sldId id="344" r:id="rId9"/>
    <p:sldId id="353" r:id="rId10"/>
    <p:sldId id="345" r:id="rId11"/>
    <p:sldId id="354" r:id="rId12"/>
    <p:sldId id="355" r:id="rId13"/>
    <p:sldId id="356" r:id="rId14"/>
    <p:sldId id="357" r:id="rId15"/>
    <p:sldId id="358" r:id="rId16"/>
    <p:sldId id="346" r:id="rId17"/>
    <p:sldId id="359" r:id="rId18"/>
    <p:sldId id="360" r:id="rId19"/>
    <p:sldId id="347" r:id="rId20"/>
    <p:sldId id="348" r:id="rId21"/>
    <p:sldId id="361" r:id="rId22"/>
    <p:sldId id="349" r:id="rId23"/>
    <p:sldId id="350" r:id="rId24"/>
    <p:sldId id="351" r:id="rId25"/>
    <p:sldId id="365" r:id="rId26"/>
    <p:sldId id="352" r:id="rId27"/>
    <p:sldId id="362" r:id="rId28"/>
    <p:sldId id="363" r:id="rId29"/>
    <p:sldId id="267" r:id="rId30"/>
  </p:sldIdLst>
  <p:sldSz cx="9144000" cy="6858000" type="screen4x3"/>
  <p:notesSz cx="6858000" cy="9144000"/>
  <p:custDataLst>
    <p:tags r:id="rId3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hony C. Evans" initials="ACE" lastIdx="1" clrIdx="0">
    <p:extLst>
      <p:ext uri="{19B8F6BF-5375-455C-9EA6-DF929625EA0E}">
        <p15:presenceInfo xmlns:p15="http://schemas.microsoft.com/office/powerpoint/2012/main" userId="S-1-5-21-895932213-827637939-1713292627-351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9DA5"/>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60" autoAdjust="0"/>
    <p:restoredTop sz="94291" autoAdjust="0"/>
  </p:normalViewPr>
  <p:slideViewPr>
    <p:cSldViewPr showGuides="1">
      <p:cViewPr varScale="1">
        <p:scale>
          <a:sx n="62" d="100"/>
          <a:sy n="62" d="100"/>
        </p:scale>
        <p:origin x="600"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910392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48359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152052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542653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2117729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305785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12: Planning the sequence of work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2647985"/>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95300" y="916978"/>
            <a:ext cx="8153400" cy="748116"/>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drawings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9041" y="1665094"/>
            <a:ext cx="3062740" cy="3477875"/>
          </a:xfrm>
          <a:prstGeom prst="rect">
            <a:avLst/>
          </a:prstGeom>
          <a:noFill/>
        </p:spPr>
        <p:txBody>
          <a:bodyPr wrap="square" rtlCol="0">
            <a:spAutoFit/>
          </a:bodyPr>
          <a:lstStyle/>
          <a:p>
            <a:r>
              <a:rPr lang="en-GB" b="1" dirty="0"/>
              <a:t>Site plans</a:t>
            </a:r>
            <a:r>
              <a:rPr lang="en-GB" dirty="0"/>
              <a:t>: used to show the position of the proposed building on the site, together with information on proposed road, drainage and service layouts, and other site information such as levels.</a:t>
            </a:r>
          </a:p>
          <a:p>
            <a:endParaRPr lang="en-GB" dirty="0"/>
          </a:p>
          <a:p>
            <a:pPr marL="342900" indent="-34290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4DD473D3-FB90-4BF5-9719-EAA121AE740B}"/>
              </a:ext>
            </a:extLst>
          </p:cNvPr>
          <p:cNvPicPr>
            <a:picLocks noChangeAspect="1"/>
          </p:cNvPicPr>
          <p:nvPr/>
        </p:nvPicPr>
        <p:blipFill rotWithShape="1">
          <a:blip r:embed="rId3"/>
          <a:srcRect b="8458"/>
          <a:stretch/>
        </p:blipFill>
        <p:spPr>
          <a:xfrm>
            <a:off x="4890299" y="1426112"/>
            <a:ext cx="3322608" cy="3716857"/>
          </a:xfrm>
          <a:prstGeom prst="rect">
            <a:avLst/>
          </a:prstGeom>
        </p:spPr>
      </p:pic>
      <p:sp>
        <p:nvSpPr>
          <p:cNvPr id="7" name="Rectangle 6">
            <a:extLst>
              <a:ext uri="{FF2B5EF4-FFF2-40B4-BE49-F238E27FC236}">
                <a16:creationId xmlns:a16="http://schemas.microsoft.com/office/drawing/2014/main" id="{6C1C8F43-2E89-4A17-8CBD-566B976E38A1}"/>
              </a:ext>
            </a:extLst>
          </p:cNvPr>
          <p:cNvSpPr/>
          <p:nvPr/>
        </p:nvSpPr>
        <p:spPr>
          <a:xfrm>
            <a:off x="3833555" y="5540912"/>
            <a:ext cx="5436096" cy="400110"/>
          </a:xfrm>
          <a:prstGeom prst="rect">
            <a:avLst/>
          </a:prstGeom>
        </p:spPr>
        <p:txBody>
          <a:bodyPr wrap="square">
            <a:spAutoFit/>
          </a:bodyPr>
          <a:lstStyle/>
          <a:p>
            <a:r>
              <a:rPr lang="en-GB" dirty="0"/>
              <a:t>Scales of 1:500 or 1:200 are often used.</a:t>
            </a:r>
          </a:p>
        </p:txBody>
      </p:sp>
    </p:spTree>
    <p:extLst>
      <p:ext uri="{BB962C8B-B14F-4D97-AF65-F5344CB8AC3E}">
        <p14:creationId xmlns:p14="http://schemas.microsoft.com/office/powerpoint/2010/main" val="17417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2647985"/>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764705"/>
            <a:ext cx="8153400" cy="1152128"/>
          </a:xfrm>
        </p:spPr>
        <p:txBody>
          <a:bodyPr anchor="t"/>
          <a:lstStyle/>
          <a:p>
            <a:pPr lvl="0" eaLnBrk="1" hangingPunct="1">
              <a:spcAft>
                <a:spcPts val="0"/>
              </a:spcAft>
            </a:pPr>
            <a:br>
              <a:rPr lang="en-GB" sz="2000" kern="1200" dirty="0">
                <a:solidFill>
                  <a:srgbClr val="0070C0"/>
                </a:solidFill>
                <a:latin typeface="+mn-lt"/>
                <a:ea typeface="Times New Roman" panose="02020603050405020304" pitchFamily="18" charset="0"/>
              </a:rPr>
            </a:br>
            <a:r>
              <a:rPr lang="en-GB" kern="1200" dirty="0">
                <a:solidFill>
                  <a:srgbClr val="0070C0"/>
                </a:solidFill>
                <a:ea typeface="Times New Roman" panose="02020603050405020304" pitchFamily="18" charset="0"/>
              </a:rPr>
              <a:t>Technical information: drawings</a:t>
            </a: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3" y="1772816"/>
            <a:ext cx="3062740" cy="2862322"/>
          </a:xfrm>
          <a:prstGeom prst="rect">
            <a:avLst/>
          </a:prstGeom>
          <a:noFill/>
        </p:spPr>
        <p:txBody>
          <a:bodyPr wrap="square" rtlCol="0">
            <a:spAutoFit/>
          </a:bodyPr>
          <a:lstStyle/>
          <a:p>
            <a:r>
              <a:rPr lang="en-GB" b="1" dirty="0"/>
              <a:t>Location plans: </a:t>
            </a:r>
            <a:r>
              <a:rPr lang="en-GB" dirty="0"/>
              <a:t>are used to show the size and position of the various rooms within the buildings and to position the principal elements and components.</a:t>
            </a:r>
          </a:p>
          <a:p>
            <a:endParaRPr lang="en-GB" dirty="0"/>
          </a:p>
          <a:p>
            <a:pPr marL="342900" indent="-342900">
              <a:buFont typeface="Arial" panose="020B0604020202020204" pitchFamily="34" charset="0"/>
              <a:buChar char="•"/>
            </a:pPr>
            <a:endParaRPr lang="en-GB" dirty="0"/>
          </a:p>
        </p:txBody>
      </p:sp>
      <p:pic>
        <p:nvPicPr>
          <p:cNvPr id="3" name="Picture 2">
            <a:extLst>
              <a:ext uri="{FF2B5EF4-FFF2-40B4-BE49-F238E27FC236}">
                <a16:creationId xmlns:a16="http://schemas.microsoft.com/office/drawing/2014/main" id="{3A1EB631-AFBA-46EC-8C33-5F7B55974C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024" y="1527408"/>
            <a:ext cx="3228744" cy="3799121"/>
          </a:xfrm>
          <a:prstGeom prst="rect">
            <a:avLst/>
          </a:prstGeom>
        </p:spPr>
      </p:pic>
      <p:sp>
        <p:nvSpPr>
          <p:cNvPr id="5" name="Rectangle 4">
            <a:extLst>
              <a:ext uri="{FF2B5EF4-FFF2-40B4-BE49-F238E27FC236}">
                <a16:creationId xmlns:a16="http://schemas.microsoft.com/office/drawing/2014/main" id="{CE2FADF0-1ADF-44F6-990B-64D110C4B619}"/>
              </a:ext>
            </a:extLst>
          </p:cNvPr>
          <p:cNvSpPr/>
          <p:nvPr/>
        </p:nvSpPr>
        <p:spPr>
          <a:xfrm>
            <a:off x="3366119" y="5529721"/>
            <a:ext cx="5004049" cy="400110"/>
          </a:xfrm>
          <a:prstGeom prst="rect">
            <a:avLst/>
          </a:prstGeom>
        </p:spPr>
        <p:txBody>
          <a:bodyPr wrap="square">
            <a:spAutoFit/>
          </a:bodyPr>
          <a:lstStyle/>
          <a:p>
            <a:r>
              <a:rPr lang="en-GB" dirty="0"/>
              <a:t>Scales of 1:5 or 1:100 are often used.</a:t>
            </a:r>
          </a:p>
        </p:txBody>
      </p:sp>
    </p:spTree>
    <p:extLst>
      <p:ext uri="{BB962C8B-B14F-4D97-AF65-F5344CB8AC3E}">
        <p14:creationId xmlns:p14="http://schemas.microsoft.com/office/powerpoint/2010/main" val="4294119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2647985"/>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04502"/>
            <a:ext cx="8153400" cy="602807"/>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drawings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981859"/>
            <a:ext cx="3134747" cy="2554545"/>
          </a:xfrm>
          <a:prstGeom prst="rect">
            <a:avLst/>
          </a:prstGeom>
          <a:noFill/>
        </p:spPr>
        <p:txBody>
          <a:bodyPr wrap="square" rtlCol="0">
            <a:spAutoFit/>
          </a:bodyPr>
          <a:lstStyle/>
          <a:p>
            <a:r>
              <a:rPr lang="en-GB" b="1" dirty="0"/>
              <a:t>Sections: </a:t>
            </a:r>
            <a:r>
              <a:rPr lang="en-GB" dirty="0"/>
              <a:t>the sectional view of a building will show details which otherwise would not be seen on the plans and elevations.</a:t>
            </a:r>
          </a:p>
          <a:p>
            <a:endParaRPr lang="en-GB" dirty="0"/>
          </a:p>
          <a:p>
            <a:pPr marL="342900" indent="-34290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95515D5E-C016-4F1D-8A93-9D14964B4DC9}"/>
              </a:ext>
            </a:extLst>
          </p:cNvPr>
          <p:cNvPicPr>
            <a:picLocks noChangeAspect="1"/>
          </p:cNvPicPr>
          <p:nvPr/>
        </p:nvPicPr>
        <p:blipFill>
          <a:blip r:embed="rId3"/>
          <a:stretch>
            <a:fillRect/>
          </a:stretch>
        </p:blipFill>
        <p:spPr>
          <a:xfrm>
            <a:off x="4427984" y="2076501"/>
            <a:ext cx="3888432" cy="2704997"/>
          </a:xfrm>
          <a:prstGeom prst="rect">
            <a:avLst/>
          </a:prstGeom>
        </p:spPr>
      </p:pic>
    </p:spTree>
    <p:extLst>
      <p:ext uri="{BB962C8B-B14F-4D97-AF65-F5344CB8AC3E}">
        <p14:creationId xmlns:p14="http://schemas.microsoft.com/office/powerpoint/2010/main" val="3406840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124744"/>
            <a:ext cx="8153400" cy="792088"/>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specifications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3170099"/>
          </a:xfrm>
          <a:prstGeom prst="rect">
            <a:avLst/>
          </a:prstGeom>
          <a:noFill/>
        </p:spPr>
        <p:txBody>
          <a:bodyPr wrap="square" rtlCol="0">
            <a:spAutoFit/>
          </a:bodyPr>
          <a:lstStyle/>
          <a:p>
            <a:pPr algn="ctr"/>
            <a:endParaRPr lang="en-GB" b="1" u="sng" dirty="0"/>
          </a:p>
          <a:p>
            <a:r>
              <a:rPr lang="en-GB" dirty="0"/>
              <a:t>The specification or ‘spec’ is a document produced alongside the plans and drawings and is used to show information that cannot be shown on the drawings. </a:t>
            </a:r>
          </a:p>
          <a:p>
            <a:endParaRPr lang="en-GB" dirty="0"/>
          </a:p>
          <a:p>
            <a:r>
              <a:rPr lang="en-GB" dirty="0"/>
              <a:t>Specifications are almost always used, except in the case of very small contracts.</a:t>
            </a:r>
            <a:endParaRPr lang="en-GB" b="1" u="sng" dirty="0"/>
          </a:p>
          <a:p>
            <a:endParaRPr lang="en-GB" dirty="0"/>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382808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323528" y="939552"/>
            <a:ext cx="8153400" cy="864096"/>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specifications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23528" y="1772816"/>
            <a:ext cx="8153400" cy="4339650"/>
          </a:xfrm>
          <a:prstGeom prst="rect">
            <a:avLst/>
          </a:prstGeom>
          <a:noFill/>
        </p:spPr>
        <p:txBody>
          <a:bodyPr wrap="square" rtlCol="0">
            <a:spAutoFit/>
          </a:bodyPr>
          <a:lstStyle/>
          <a:p>
            <a:r>
              <a:rPr lang="en-GB" sz="1800" dirty="0"/>
              <a:t>A specification should contain the following.</a:t>
            </a:r>
          </a:p>
          <a:p>
            <a:endParaRPr lang="en-GB" sz="1800" dirty="0"/>
          </a:p>
          <a:p>
            <a:pPr marL="285750" indent="-285750">
              <a:buClr>
                <a:srgbClr val="0077E3"/>
              </a:buClr>
              <a:buFont typeface="Arial" panose="020B0604020202020204" pitchFamily="34" charset="0"/>
              <a:buChar char="•"/>
            </a:pPr>
            <a:r>
              <a:rPr lang="en-GB" sz="1800" dirty="0"/>
              <a:t>Materials description – including type, sizes, quality, moisture content, etc.</a:t>
            </a:r>
          </a:p>
          <a:p>
            <a:pPr marL="285750" indent="-285750">
              <a:buClr>
                <a:srgbClr val="0077E3"/>
              </a:buClr>
              <a:buFont typeface="Arial" panose="020B0604020202020204" pitchFamily="34" charset="0"/>
              <a:buChar char="•"/>
            </a:pPr>
            <a:r>
              <a:rPr lang="en-GB" sz="1800" dirty="0"/>
              <a:t>Restrictions – what restrictions apply, such as working hours or limited access.</a:t>
            </a:r>
          </a:p>
          <a:p>
            <a:pPr marL="285750" indent="-285750">
              <a:buClr>
                <a:srgbClr val="0077E3"/>
              </a:buClr>
              <a:buFont typeface="Arial" panose="020B0604020202020204" pitchFamily="34" charset="0"/>
              <a:buChar char="•"/>
            </a:pPr>
            <a:r>
              <a:rPr lang="en-GB" sz="1800" dirty="0"/>
              <a:t>Services – what services are available, what services need to be connected and what type of connection should be used.</a:t>
            </a:r>
          </a:p>
          <a:p>
            <a:pPr marL="285750" indent="-285750">
              <a:buClr>
                <a:srgbClr val="0077E3"/>
              </a:buClr>
              <a:buFont typeface="Arial" panose="020B0604020202020204" pitchFamily="34" charset="0"/>
              <a:buChar char="•"/>
            </a:pPr>
            <a:r>
              <a:rPr lang="en-GB" sz="1800" dirty="0"/>
              <a:t>Site description – a brief description of the site, including the address.</a:t>
            </a:r>
          </a:p>
          <a:p>
            <a:pPr marL="285750" indent="-285750">
              <a:buClr>
                <a:srgbClr val="0077E3"/>
              </a:buClr>
              <a:buFont typeface="Arial" panose="020B0604020202020204" pitchFamily="34" charset="0"/>
              <a:buChar char="•"/>
            </a:pPr>
            <a:r>
              <a:rPr lang="en-GB" sz="1800" dirty="0"/>
              <a:t>Workmanship – including methods of fixing, quality of work and finish.</a:t>
            </a:r>
          </a:p>
          <a:p>
            <a:endParaRPr lang="en-GB" sz="1800" dirty="0"/>
          </a:p>
          <a:p>
            <a:r>
              <a:rPr lang="en-GB" sz="1800" dirty="0"/>
              <a:t>The specification may also name subcontractors or suppliers, or give details such as how the site should be cleared, and so on.</a:t>
            </a:r>
          </a:p>
          <a:p>
            <a:endParaRPr lang="en-GB" dirty="0"/>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486689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1631217"/>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3316"/>
            <a:ext cx="8153400" cy="575484"/>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specifications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23528" y="1772816"/>
            <a:ext cx="8363272" cy="1323439"/>
          </a:xfrm>
          <a:prstGeom prst="rect">
            <a:avLst/>
          </a:prstGeom>
          <a:noFill/>
        </p:spPr>
        <p:txBody>
          <a:bodyPr wrap="square" rtlCol="0">
            <a:spAutoFit/>
          </a:bodyPr>
          <a:lstStyle/>
          <a:p>
            <a:pPr algn="ctr"/>
            <a:endParaRPr lang="en-GB" b="1" u="sng" dirty="0"/>
          </a:p>
          <a:p>
            <a:endParaRPr lang="en-GB" dirty="0"/>
          </a:p>
          <a:p>
            <a:endParaRPr lang="en-GB" dirty="0"/>
          </a:p>
          <a:p>
            <a:pPr marL="342900" indent="-342900">
              <a:buFont typeface="Arial" panose="020B0604020202020204" pitchFamily="34" charset="0"/>
              <a:buChar char="•"/>
            </a:pPr>
            <a:endParaRPr lang="en-GB" dirty="0"/>
          </a:p>
        </p:txBody>
      </p:sp>
      <p:pic>
        <p:nvPicPr>
          <p:cNvPr id="4" name="Picture 3">
            <a:extLst>
              <a:ext uri="{FF2B5EF4-FFF2-40B4-BE49-F238E27FC236}">
                <a16:creationId xmlns:a16="http://schemas.microsoft.com/office/drawing/2014/main" id="{082FDD01-9BEC-4DDB-8D14-D7173A374AD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16016" y="1539655"/>
            <a:ext cx="3456384" cy="4444181"/>
          </a:xfrm>
          <a:prstGeom prst="rect">
            <a:avLst/>
          </a:prstGeom>
          <a:ln>
            <a:solidFill>
              <a:schemeClr val="tx1"/>
            </a:solidFill>
          </a:ln>
        </p:spPr>
      </p:pic>
      <p:sp>
        <p:nvSpPr>
          <p:cNvPr id="6" name="TextBox 5">
            <a:extLst>
              <a:ext uri="{FF2B5EF4-FFF2-40B4-BE49-F238E27FC236}">
                <a16:creationId xmlns:a16="http://schemas.microsoft.com/office/drawing/2014/main" id="{E7D3229E-6158-4F2C-9370-1581AB13EE9F}"/>
              </a:ext>
            </a:extLst>
          </p:cNvPr>
          <p:cNvSpPr txBox="1"/>
          <p:nvPr/>
        </p:nvSpPr>
        <p:spPr>
          <a:xfrm>
            <a:off x="381000" y="1628801"/>
            <a:ext cx="3506924" cy="707886"/>
          </a:xfrm>
          <a:prstGeom prst="rect">
            <a:avLst/>
          </a:prstGeom>
          <a:noFill/>
        </p:spPr>
        <p:txBody>
          <a:bodyPr wrap="square" rtlCol="0">
            <a:spAutoFit/>
          </a:bodyPr>
          <a:lstStyle/>
          <a:p>
            <a:r>
              <a:rPr lang="en-GB" dirty="0"/>
              <a:t>An example of a building site specification.</a:t>
            </a:r>
          </a:p>
        </p:txBody>
      </p:sp>
    </p:spTree>
    <p:extLst>
      <p:ext uri="{BB962C8B-B14F-4D97-AF65-F5344CB8AC3E}">
        <p14:creationId xmlns:p14="http://schemas.microsoft.com/office/powerpoint/2010/main" val="38861254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980728"/>
            <a:ext cx="8153400" cy="390872"/>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manufacturer’s information </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1015663"/>
          </a:xfrm>
          <a:prstGeom prst="rect">
            <a:avLst/>
          </a:prstGeom>
          <a:noFill/>
        </p:spPr>
        <p:txBody>
          <a:bodyPr wrap="square" rtlCol="0">
            <a:spAutoFit/>
          </a:bodyPr>
          <a:lstStyle/>
          <a:p>
            <a:r>
              <a:rPr lang="en-GB" dirty="0"/>
              <a:t>This information can be found on the packaging. It outlines key aspects that are important to the product being used. Information includes:</a:t>
            </a:r>
          </a:p>
          <a:p>
            <a:pPr marL="342900" indent="-342900">
              <a:buFont typeface="Arial" panose="020B0604020202020204" pitchFamily="34" charset="0"/>
              <a:buChar char="•"/>
            </a:pPr>
            <a:endParaRPr lang="en-GB" dirty="0"/>
          </a:p>
        </p:txBody>
      </p:sp>
      <p:sp>
        <p:nvSpPr>
          <p:cNvPr id="3" name="TextBox 2">
            <a:extLst>
              <a:ext uri="{FF2B5EF4-FFF2-40B4-BE49-F238E27FC236}">
                <a16:creationId xmlns:a16="http://schemas.microsoft.com/office/drawing/2014/main" id="{D6772058-6A18-4D78-B7FA-473082C5D8F7}"/>
              </a:ext>
            </a:extLst>
          </p:cNvPr>
          <p:cNvSpPr txBox="1"/>
          <p:nvPr/>
        </p:nvSpPr>
        <p:spPr>
          <a:xfrm>
            <a:off x="352196" y="2459504"/>
            <a:ext cx="3291420" cy="3477875"/>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material description</a:t>
            </a:r>
          </a:p>
          <a:p>
            <a:pPr marL="342900" indent="-342900">
              <a:buClr>
                <a:srgbClr val="0077E3"/>
              </a:buClr>
              <a:buFont typeface="Arial" panose="020B0604020202020204" pitchFamily="34" charset="0"/>
              <a:buChar char="•"/>
            </a:pPr>
            <a:r>
              <a:rPr lang="en-GB" dirty="0"/>
              <a:t>weight of the product</a:t>
            </a:r>
          </a:p>
          <a:p>
            <a:pPr marL="342900" indent="-342900">
              <a:buClr>
                <a:srgbClr val="0077E3"/>
              </a:buClr>
              <a:buFont typeface="Arial" panose="020B0604020202020204" pitchFamily="34" charset="0"/>
              <a:buChar char="•"/>
            </a:pPr>
            <a:r>
              <a:rPr lang="en-GB" dirty="0"/>
              <a:t>use of the product</a:t>
            </a:r>
          </a:p>
          <a:p>
            <a:pPr marL="342900" indent="-342900">
              <a:buClr>
                <a:srgbClr val="0077E3"/>
              </a:buClr>
              <a:buFont typeface="Arial" panose="020B0604020202020204" pitchFamily="34" charset="0"/>
              <a:buChar char="•"/>
            </a:pPr>
            <a:r>
              <a:rPr lang="en-GB" dirty="0"/>
              <a:t>coverage</a:t>
            </a:r>
          </a:p>
          <a:p>
            <a:pPr marL="342900" indent="-342900">
              <a:buClr>
                <a:srgbClr val="0077E3"/>
              </a:buClr>
              <a:buFont typeface="Arial" panose="020B0604020202020204" pitchFamily="34" charset="0"/>
              <a:buChar char="•"/>
            </a:pPr>
            <a:r>
              <a:rPr lang="en-GB" dirty="0"/>
              <a:t>mixing </a:t>
            </a:r>
          </a:p>
          <a:p>
            <a:pPr marL="342900" indent="-342900">
              <a:buClr>
                <a:srgbClr val="0077E3"/>
              </a:buClr>
              <a:buFont typeface="Arial" panose="020B0604020202020204" pitchFamily="34" charset="0"/>
              <a:buChar char="•"/>
            </a:pPr>
            <a:r>
              <a:rPr lang="en-GB" dirty="0"/>
              <a:t>safety warnings</a:t>
            </a:r>
          </a:p>
          <a:p>
            <a:pPr marL="342900" indent="-342900">
              <a:buClr>
                <a:srgbClr val="0077E3"/>
              </a:buClr>
              <a:buFont typeface="Arial" panose="020B0604020202020204" pitchFamily="34" charset="0"/>
              <a:buChar char="•"/>
            </a:pPr>
            <a:r>
              <a:rPr lang="en-GB" dirty="0"/>
              <a:t>manufacturer’s contact details</a:t>
            </a:r>
          </a:p>
          <a:p>
            <a:pPr marL="342900" indent="-342900">
              <a:buClr>
                <a:srgbClr val="0077E3"/>
              </a:buClr>
              <a:buFont typeface="Arial" panose="020B0604020202020204" pitchFamily="34" charset="0"/>
              <a:buChar char="•"/>
            </a:pPr>
            <a:r>
              <a:rPr lang="en-GB" dirty="0"/>
              <a:t>application.</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4" name="Rectangle 3">
            <a:extLst>
              <a:ext uri="{FF2B5EF4-FFF2-40B4-BE49-F238E27FC236}">
                <a16:creationId xmlns:a16="http://schemas.microsoft.com/office/drawing/2014/main" id="{9588D7D9-BA2A-43A7-908E-694D38EFDF5E}"/>
              </a:ext>
            </a:extLst>
          </p:cNvPr>
          <p:cNvSpPr/>
          <p:nvPr/>
        </p:nvSpPr>
        <p:spPr>
          <a:xfrm>
            <a:off x="4483865" y="3278542"/>
            <a:ext cx="4202935" cy="707886"/>
          </a:xfrm>
          <a:prstGeom prst="rect">
            <a:avLst/>
          </a:prstGeom>
        </p:spPr>
        <p:txBody>
          <a:bodyPr wrap="square">
            <a:spAutoFit/>
          </a:bodyPr>
          <a:lstStyle/>
          <a:p>
            <a:pPr marL="342900" indent="-342900">
              <a:buFont typeface="Arial" panose="020B0604020202020204" pitchFamily="34" charset="0"/>
              <a:buChar char="•"/>
            </a:pPr>
            <a:endParaRPr lang="en-GB" dirty="0"/>
          </a:p>
          <a:p>
            <a:endParaRPr lang="en-GB" dirty="0"/>
          </a:p>
        </p:txBody>
      </p:sp>
    </p:spTree>
    <p:extLst>
      <p:ext uri="{BB962C8B-B14F-4D97-AF65-F5344CB8AC3E}">
        <p14:creationId xmlns:p14="http://schemas.microsoft.com/office/powerpoint/2010/main" val="845039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124744"/>
            <a:ext cx="8153400" cy="792088"/>
          </a:xfrm>
        </p:spPr>
        <p:txBody>
          <a:bodyPr anchor="t"/>
          <a:lstStyle/>
          <a:p>
            <a:r>
              <a:rPr lang="en-GB" kern="1200" dirty="0">
                <a:solidFill>
                  <a:srgbClr val="0070C0"/>
                </a:solidFill>
                <a:ea typeface="Times New Roman" panose="02020603050405020304" pitchFamily="18" charset="0"/>
              </a:rPr>
              <a:t>Technical information: technical product data</a:t>
            </a:r>
            <a:br>
              <a:rPr lang="en-GB" sz="1800" dirty="0"/>
            </a:b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2862322"/>
          </a:xfrm>
          <a:prstGeom prst="rect">
            <a:avLst/>
          </a:prstGeom>
          <a:noFill/>
        </p:spPr>
        <p:txBody>
          <a:bodyPr wrap="square" rtlCol="0">
            <a:spAutoFit/>
          </a:bodyPr>
          <a:lstStyle/>
          <a:p>
            <a:r>
              <a:rPr lang="en-GB" dirty="0"/>
              <a:t>A technical data sheet (TDS) is a document provided with a product that lists various pieces of information about the product. </a:t>
            </a:r>
          </a:p>
          <a:p>
            <a:endParaRPr lang="en-GB" dirty="0"/>
          </a:p>
          <a:p>
            <a:r>
              <a:rPr lang="en-GB" dirty="0"/>
              <a:t>Technical data sheets often include product composition, methods of use, operating requirements, common applications, warnings and pictures of the product.</a:t>
            </a:r>
          </a:p>
          <a:p>
            <a:endParaRPr lang="en-GB" dirty="0"/>
          </a:p>
          <a:p>
            <a:r>
              <a:rPr lang="en-GB" dirty="0"/>
              <a:t>A technical data sheet may also be known as a product data sheet.</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519407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95300" y="992188"/>
            <a:ext cx="8153400" cy="545232"/>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technical product data</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4529191" cy="2246769"/>
          </a:xfrm>
          <a:prstGeom prst="rect">
            <a:avLst/>
          </a:prstGeom>
          <a:noFill/>
        </p:spPr>
        <p:txBody>
          <a:bodyPr wrap="square" rtlCol="0">
            <a:spAutoFit/>
          </a:bodyPr>
          <a:lstStyle/>
          <a:p>
            <a:r>
              <a:rPr lang="en-GB" dirty="0"/>
              <a:t>Technical product data sheets are needed whenever a new product is used, as it advises of the COSHH information required for a company's health and safety plan. </a:t>
            </a:r>
          </a:p>
          <a:p>
            <a:endParaRPr lang="en-GB" dirty="0"/>
          </a:p>
          <a:p>
            <a:endParaRPr lang="en-GB" dirty="0"/>
          </a:p>
        </p:txBody>
      </p:sp>
      <p:pic>
        <p:nvPicPr>
          <p:cNvPr id="3" name="Picture 2">
            <a:extLst>
              <a:ext uri="{FF2B5EF4-FFF2-40B4-BE49-F238E27FC236}">
                <a16:creationId xmlns:a16="http://schemas.microsoft.com/office/drawing/2014/main" id="{7E9C57FA-F7CD-4486-B02E-5A88A9C2E0AB}"/>
              </a:ext>
            </a:extLst>
          </p:cNvPr>
          <p:cNvPicPr>
            <a:picLocks noChangeAspect="1"/>
          </p:cNvPicPr>
          <p:nvPr/>
        </p:nvPicPr>
        <p:blipFill>
          <a:blip r:embed="rId2"/>
          <a:stretch>
            <a:fillRect/>
          </a:stretch>
        </p:blipFill>
        <p:spPr>
          <a:xfrm>
            <a:off x="5292080" y="1468784"/>
            <a:ext cx="3240360" cy="4560193"/>
          </a:xfrm>
          <a:prstGeom prst="rect">
            <a:avLst/>
          </a:prstGeom>
          <a:ln>
            <a:solidFill>
              <a:schemeClr val="tx1"/>
            </a:solidFill>
          </a:ln>
        </p:spPr>
      </p:pic>
    </p:spTree>
    <p:extLst>
      <p:ext uri="{BB962C8B-B14F-4D97-AF65-F5344CB8AC3E}">
        <p14:creationId xmlns:p14="http://schemas.microsoft.com/office/powerpoint/2010/main" val="793317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98984"/>
            <a:ext cx="8153400" cy="545232"/>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resources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3785652"/>
          </a:xfrm>
          <a:prstGeom prst="rect">
            <a:avLst/>
          </a:prstGeom>
          <a:noFill/>
        </p:spPr>
        <p:txBody>
          <a:bodyPr wrap="square" rtlCol="0">
            <a:spAutoFit/>
          </a:bodyPr>
          <a:lstStyle/>
          <a:p>
            <a:r>
              <a:rPr lang="en-GB" dirty="0"/>
              <a:t>Resources for a tiling job should be identified before starting any work. </a:t>
            </a:r>
          </a:p>
          <a:p>
            <a:endParaRPr lang="en-GB" dirty="0"/>
          </a:p>
          <a:p>
            <a:r>
              <a:rPr lang="en-GB" dirty="0"/>
              <a:t>Resources include:</a:t>
            </a:r>
          </a:p>
          <a:p>
            <a:endParaRPr lang="en-GB" dirty="0"/>
          </a:p>
          <a:p>
            <a:pPr marL="342900" indent="-342900">
              <a:buClr>
                <a:srgbClr val="0077E3"/>
              </a:buClr>
              <a:buFont typeface="Arial" panose="020B0604020202020204" pitchFamily="34" charset="0"/>
              <a:buChar char="•"/>
            </a:pPr>
            <a:r>
              <a:rPr lang="en-GB" dirty="0"/>
              <a:t>tiles</a:t>
            </a:r>
          </a:p>
          <a:p>
            <a:pPr marL="342900" indent="-342900">
              <a:buClr>
                <a:srgbClr val="0077E3"/>
              </a:buClr>
              <a:buFont typeface="Arial" panose="020B0604020202020204" pitchFamily="34" charset="0"/>
              <a:buChar char="•"/>
            </a:pPr>
            <a:r>
              <a:rPr lang="en-GB" dirty="0"/>
              <a:t>adhesives and grouts</a:t>
            </a:r>
          </a:p>
          <a:p>
            <a:pPr marL="342900" indent="-342900">
              <a:buClr>
                <a:srgbClr val="0077E3"/>
              </a:buClr>
              <a:buFont typeface="Arial" panose="020B0604020202020204" pitchFamily="34" charset="0"/>
              <a:buChar char="•"/>
            </a:pPr>
            <a:r>
              <a:rPr lang="en-GB" dirty="0"/>
              <a:t>trims, decoupling membranes, fixings, battens and primers</a:t>
            </a:r>
          </a:p>
          <a:p>
            <a:pPr marL="342900" indent="-342900">
              <a:buClr>
                <a:srgbClr val="0077E3"/>
              </a:buClr>
              <a:buFont typeface="Arial" panose="020B0604020202020204" pitchFamily="34" charset="0"/>
              <a:buChar char="•"/>
            </a:pPr>
            <a:r>
              <a:rPr lang="en-GB" dirty="0"/>
              <a:t>tools and equipment.</a:t>
            </a:r>
          </a:p>
          <a:p>
            <a:endParaRPr lang="en-GB" dirty="0"/>
          </a:p>
          <a:p>
            <a:pPr marL="342900" indent="-342900">
              <a:buFont typeface="Arial" panose="020B0604020202020204" pitchFamily="34" charset="0"/>
              <a:buChar char="•"/>
            </a:pPr>
            <a:endParaRPr lang="en-GB" dirty="0"/>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1782070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en-GB" sz="2000" kern="1200" dirty="0">
                <a:solidFill>
                  <a:srgbClr val="0070C0"/>
                </a:solidFill>
                <a:latin typeface="+mn-lt"/>
                <a:ea typeface="Times New Roman" panose="02020603050405020304" pitchFamily="18" charset="0"/>
              </a:rPr>
              <a:t>Aim: </a:t>
            </a:r>
            <a:r>
              <a:rPr lang="en-GB" sz="2000" b="0" kern="1200" dirty="0">
                <a:solidFill>
                  <a:schemeClr val="tx1"/>
                </a:solidFill>
                <a:latin typeface="+mn-lt"/>
                <a:ea typeface="Times New Roman" panose="02020603050405020304" pitchFamily="18" charset="0"/>
              </a:rPr>
              <a:t>To give learners an understanding of technical information and planning involved in wall and floor tiling.</a:t>
            </a:r>
            <a:br>
              <a:rPr lang="en-GB" sz="2000" b="0" kern="1200" dirty="0">
                <a:solidFill>
                  <a:srgbClr val="000000"/>
                </a:solidFill>
                <a:latin typeface="+mn-lt"/>
                <a:ea typeface="ＭＳ Ｐゴシック" pitchFamily="-105" charset="-128"/>
              </a:rPr>
            </a:b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Outcomes:</a:t>
            </a:r>
            <a:r>
              <a:rPr lang="en-GB" sz="2000" b="0" kern="1200" dirty="0">
                <a:solidFill>
                  <a:srgbClr val="0070C0"/>
                </a:solidFill>
                <a:latin typeface="+mn-lt"/>
                <a:ea typeface="Times New Roman" panose="02020603050405020304" pitchFamily="18" charset="0"/>
              </a:rPr>
              <a:t> </a:t>
            </a:r>
            <a:r>
              <a:rPr lang="en-GB" sz="2000" b="0" kern="1200" dirty="0">
                <a:solidFill>
                  <a:srgbClr val="000000"/>
                </a:solidFill>
                <a:latin typeface="+mn-lt"/>
                <a:ea typeface="Times New Roman" panose="02020603050405020304" pitchFamily="18" charset="0"/>
              </a:rPr>
              <a:t>At the end of this session, the learner will be able to:</a:t>
            </a: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ea typeface="Times New Roman" panose="02020603050405020304" pitchFamily="18" charset="0"/>
              </a:rPr>
              <a:t>Outcome 1: </a:t>
            </a:r>
            <a:r>
              <a:rPr lang="en-GB" sz="2000" b="0" kern="1200" dirty="0">
                <a:solidFill>
                  <a:srgbClr val="000000"/>
                </a:solidFill>
                <a:ea typeface="Times New Roman" panose="02020603050405020304" pitchFamily="18" charset="0"/>
              </a:rPr>
              <a:t>Interpret technical information to plan and set out the sequence of work effectively in relation to a task.</a:t>
            </a: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79985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1"/>
            <a:ext cx="8229600" cy="1841376"/>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117151"/>
            <a:ext cx="8153400" cy="799681"/>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instructions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1323439"/>
          </a:xfrm>
          <a:prstGeom prst="rect">
            <a:avLst/>
          </a:prstGeom>
          <a:noFill/>
        </p:spPr>
        <p:txBody>
          <a:bodyPr wrap="square" rtlCol="0">
            <a:spAutoFit/>
          </a:bodyPr>
          <a:lstStyle/>
          <a:p>
            <a:r>
              <a:rPr lang="en-GB" dirty="0"/>
              <a:t>Instructions can be written and verbal.</a:t>
            </a:r>
          </a:p>
          <a:p>
            <a:endParaRPr lang="en-GB" dirty="0"/>
          </a:p>
          <a:p>
            <a:endParaRPr lang="en-GB" dirty="0"/>
          </a:p>
          <a:p>
            <a:pPr marL="342900" indent="-342900">
              <a:buFont typeface="Arial" panose="020B0604020202020204" pitchFamily="34" charset="0"/>
              <a:buChar char="•"/>
            </a:pPr>
            <a:endParaRPr lang="en-GB" dirty="0"/>
          </a:p>
        </p:txBody>
      </p:sp>
      <p:sp>
        <p:nvSpPr>
          <p:cNvPr id="3" name="Rectangle 2">
            <a:extLst>
              <a:ext uri="{FF2B5EF4-FFF2-40B4-BE49-F238E27FC236}">
                <a16:creationId xmlns:a16="http://schemas.microsoft.com/office/drawing/2014/main" id="{A7FAEB7F-40A8-405C-8181-1C939872F63B}"/>
              </a:ext>
            </a:extLst>
          </p:cNvPr>
          <p:cNvSpPr/>
          <p:nvPr/>
        </p:nvSpPr>
        <p:spPr>
          <a:xfrm>
            <a:off x="247342" y="2356586"/>
            <a:ext cx="5194921" cy="1938992"/>
          </a:xfrm>
          <a:prstGeom prst="rect">
            <a:avLst/>
          </a:prstGeom>
        </p:spPr>
        <p:txBody>
          <a:bodyPr wrap="square">
            <a:spAutoFit/>
          </a:bodyPr>
          <a:lstStyle/>
          <a:p>
            <a:r>
              <a:rPr lang="en-GB" dirty="0"/>
              <a:t>Written instructions can be in the form of:</a:t>
            </a:r>
          </a:p>
          <a:p>
            <a:endParaRPr lang="en-GB" dirty="0"/>
          </a:p>
          <a:p>
            <a:pPr marL="342900" indent="-342900">
              <a:buClr>
                <a:srgbClr val="0077E3"/>
              </a:buClr>
              <a:buFont typeface="Arial" panose="020B0604020202020204" pitchFamily="34" charset="0"/>
              <a:buChar char="•"/>
            </a:pPr>
            <a:r>
              <a:rPr lang="en-GB" dirty="0"/>
              <a:t>paperwork</a:t>
            </a:r>
          </a:p>
          <a:p>
            <a:pPr marL="342900" indent="-342900">
              <a:buClr>
                <a:srgbClr val="0077E3"/>
              </a:buClr>
              <a:buFont typeface="Arial" panose="020B0604020202020204" pitchFamily="34" charset="0"/>
              <a:buChar char="•"/>
            </a:pPr>
            <a:r>
              <a:rPr lang="en-GB" dirty="0"/>
              <a:t>forms</a:t>
            </a:r>
          </a:p>
          <a:p>
            <a:pPr marL="342900" indent="-342900">
              <a:buClr>
                <a:srgbClr val="0077E3"/>
              </a:buClr>
              <a:buFont typeface="Arial" panose="020B0604020202020204" pitchFamily="34" charset="0"/>
              <a:buChar char="•"/>
            </a:pPr>
            <a:r>
              <a:rPr lang="en-GB" dirty="0"/>
              <a:t>plans</a:t>
            </a:r>
          </a:p>
          <a:p>
            <a:pPr marL="342900" indent="-342900">
              <a:buClr>
                <a:srgbClr val="0077E3"/>
              </a:buClr>
              <a:buFont typeface="Arial" panose="020B0604020202020204" pitchFamily="34" charset="0"/>
              <a:buChar char="•"/>
            </a:pPr>
            <a:r>
              <a:rPr lang="en-GB" dirty="0"/>
              <a:t>diagrams.</a:t>
            </a:r>
          </a:p>
        </p:txBody>
      </p:sp>
      <p:pic>
        <p:nvPicPr>
          <p:cNvPr id="7" name="Picture 6">
            <a:extLst>
              <a:ext uri="{FF2B5EF4-FFF2-40B4-BE49-F238E27FC236}">
                <a16:creationId xmlns:a16="http://schemas.microsoft.com/office/drawing/2014/main" id="{AD31AC2F-A13B-409D-8F78-968936BBC14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37613" y="2572497"/>
            <a:ext cx="2743184" cy="2743184"/>
          </a:xfrm>
          <a:prstGeom prst="rect">
            <a:avLst/>
          </a:prstGeom>
        </p:spPr>
      </p:pic>
    </p:spTree>
    <p:extLst>
      <p:ext uri="{BB962C8B-B14F-4D97-AF65-F5344CB8AC3E}">
        <p14:creationId xmlns:p14="http://schemas.microsoft.com/office/powerpoint/2010/main" val="2412049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2736"/>
            <a:ext cx="8153400" cy="864096"/>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problem solving</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3170099"/>
          </a:xfrm>
          <a:prstGeom prst="rect">
            <a:avLst/>
          </a:prstGeom>
          <a:noFill/>
        </p:spPr>
        <p:txBody>
          <a:bodyPr wrap="square" rtlCol="0">
            <a:spAutoFit/>
          </a:bodyPr>
          <a:lstStyle/>
          <a:p>
            <a:r>
              <a:rPr lang="en-GB" dirty="0"/>
              <a:t>Being able to foresee a problem while undertaking tiling work is a skill that is learnt through knowledge and experience. </a:t>
            </a:r>
          </a:p>
          <a:p>
            <a:pPr algn="ctr"/>
            <a:endParaRPr lang="en-GB" dirty="0"/>
          </a:p>
          <a:p>
            <a:r>
              <a:rPr lang="en-GB" dirty="0"/>
              <a:t>During the planning phase of any construction work, an understanding of the materials, backgrounds and work being carried out, such as tiling a wet room, is helpful to the tiler in respect of knowing how the sequence of work takes place.</a:t>
            </a:r>
          </a:p>
          <a:p>
            <a:pPr algn="ctr"/>
            <a:endParaRPr lang="en-GB" dirty="0"/>
          </a:p>
          <a:p>
            <a:r>
              <a:rPr lang="en-GB" dirty="0"/>
              <a:t>Problem solving can save time, money and produce a better finished work product, benefitting the customer, tiler and/or contractor.</a:t>
            </a:r>
          </a:p>
        </p:txBody>
      </p:sp>
    </p:spTree>
    <p:extLst>
      <p:ext uri="{BB962C8B-B14F-4D97-AF65-F5344CB8AC3E}">
        <p14:creationId xmlns:p14="http://schemas.microsoft.com/office/powerpoint/2010/main" val="4179703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199" y="1211175"/>
            <a:ext cx="8153400" cy="545232"/>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teamwork</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2862322"/>
          </a:xfrm>
          <a:prstGeom prst="rect">
            <a:avLst/>
          </a:prstGeom>
          <a:noFill/>
        </p:spPr>
        <p:txBody>
          <a:bodyPr wrap="square" rtlCol="0">
            <a:spAutoFit/>
          </a:bodyPr>
          <a:lstStyle/>
          <a:p>
            <a:r>
              <a:rPr lang="en-GB" dirty="0"/>
              <a:t>There are many trades involved with construction work.</a:t>
            </a:r>
          </a:p>
          <a:p>
            <a:pPr algn="ctr"/>
            <a:endParaRPr lang="en-GB" dirty="0"/>
          </a:p>
          <a:p>
            <a:r>
              <a:rPr lang="en-GB" dirty="0"/>
              <a:t>For example, when tiling a wet room, you may have to coordinate a tiler, plumber, plasterer, carpenter and electrician.</a:t>
            </a:r>
          </a:p>
          <a:p>
            <a:pPr algn="ctr"/>
            <a:endParaRPr lang="en-GB" dirty="0"/>
          </a:p>
          <a:p>
            <a:r>
              <a:rPr lang="en-GB" dirty="0"/>
              <a:t>Teamwork is important, to be able to liaise with each other, and using a work programme, such as a Gantt chart, can ensure the work process is seamless so that any problem solving can be worked out in advance or as work proceeds.</a:t>
            </a:r>
          </a:p>
        </p:txBody>
      </p:sp>
    </p:spTree>
    <p:extLst>
      <p:ext uri="{BB962C8B-B14F-4D97-AF65-F5344CB8AC3E}">
        <p14:creationId xmlns:p14="http://schemas.microsoft.com/office/powerpoint/2010/main" val="9290231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60757" y="1098984"/>
            <a:ext cx="8153400" cy="545232"/>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RAMS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4093428"/>
          </a:xfrm>
          <a:prstGeom prst="rect">
            <a:avLst/>
          </a:prstGeom>
          <a:noFill/>
        </p:spPr>
        <p:txBody>
          <a:bodyPr wrap="square" rtlCol="0">
            <a:spAutoFit/>
          </a:bodyPr>
          <a:lstStyle/>
          <a:p>
            <a:r>
              <a:rPr lang="en-GB" b="1" dirty="0"/>
              <a:t>Risk assessments/method statements (RAMS)</a:t>
            </a:r>
          </a:p>
          <a:p>
            <a:endParaRPr lang="en-GB" dirty="0"/>
          </a:p>
          <a:p>
            <a:r>
              <a:rPr lang="en-GB" dirty="0"/>
              <a:t>The Management of Health and Safety at Work Regulations requires every employer to make suitable and sufficient assessment of: </a:t>
            </a:r>
          </a:p>
          <a:p>
            <a:endParaRPr lang="en-GB" dirty="0"/>
          </a:p>
          <a:p>
            <a:pPr marL="342900" indent="-342900">
              <a:buClr>
                <a:srgbClr val="0077E3"/>
              </a:buClr>
              <a:buFont typeface="Arial" panose="020B0604020202020204" pitchFamily="34" charset="0"/>
              <a:buChar char="•"/>
            </a:pPr>
            <a:r>
              <a:rPr lang="en-GB" dirty="0"/>
              <a:t>the risks to the health and safety of their employees to which the employees are exposed to while at work.</a:t>
            </a:r>
          </a:p>
          <a:p>
            <a:pPr marL="342900" indent="-342900">
              <a:buClr>
                <a:srgbClr val="0077E3"/>
              </a:buClr>
              <a:buFont typeface="Arial" panose="020B0604020202020204" pitchFamily="34" charset="0"/>
              <a:buChar char="•"/>
            </a:pPr>
            <a:r>
              <a:rPr lang="en-GB" dirty="0"/>
              <a:t>the risks to the health and safety</a:t>
            </a:r>
            <a:br>
              <a:rPr lang="en-GB" dirty="0"/>
            </a:br>
            <a:r>
              <a:rPr lang="en-GB" dirty="0"/>
              <a:t>of persons not in their employment, </a:t>
            </a:r>
            <a:br>
              <a:rPr lang="en-GB" dirty="0"/>
            </a:br>
            <a:r>
              <a:rPr lang="en-GB" dirty="0"/>
              <a:t>arising out of or in connection with </a:t>
            </a:r>
            <a:br>
              <a:rPr lang="en-GB" dirty="0"/>
            </a:br>
            <a:r>
              <a:rPr lang="en-GB" dirty="0"/>
              <a:t>their work activities.</a:t>
            </a:r>
          </a:p>
          <a:p>
            <a:endParaRPr lang="en-GB" dirty="0"/>
          </a:p>
          <a:p>
            <a:endParaRPr lang="en-GB" dirty="0"/>
          </a:p>
        </p:txBody>
      </p:sp>
      <p:pic>
        <p:nvPicPr>
          <p:cNvPr id="4" name="Picture 3">
            <a:extLst>
              <a:ext uri="{FF2B5EF4-FFF2-40B4-BE49-F238E27FC236}">
                <a16:creationId xmlns:a16="http://schemas.microsoft.com/office/drawing/2014/main" id="{A14D2348-31CE-437A-A3D6-E901C91FAA1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32040" y="4008815"/>
            <a:ext cx="3203848" cy="2117348"/>
          </a:xfrm>
          <a:prstGeom prst="rect">
            <a:avLst/>
          </a:prstGeom>
        </p:spPr>
      </p:pic>
    </p:spTree>
    <p:extLst>
      <p:ext uri="{BB962C8B-B14F-4D97-AF65-F5344CB8AC3E}">
        <p14:creationId xmlns:p14="http://schemas.microsoft.com/office/powerpoint/2010/main" val="10101745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2736"/>
            <a:ext cx="8153400" cy="554573"/>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RAMS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3477875"/>
          </a:xfrm>
          <a:prstGeom prst="rect">
            <a:avLst/>
          </a:prstGeom>
          <a:noFill/>
        </p:spPr>
        <p:txBody>
          <a:bodyPr wrap="square" rtlCol="0">
            <a:spAutoFit/>
          </a:bodyPr>
          <a:lstStyle/>
          <a:p>
            <a:r>
              <a:rPr lang="en-GB" b="1" dirty="0"/>
              <a:t>Risk assessments/method statements (RAMS)</a:t>
            </a:r>
          </a:p>
          <a:p>
            <a:endParaRPr lang="en-GB" dirty="0"/>
          </a:p>
          <a:p>
            <a:r>
              <a:rPr lang="en-GB" dirty="0"/>
              <a:t>It is vital that you know how to carry out a risk assessment.</a:t>
            </a:r>
          </a:p>
          <a:p>
            <a:r>
              <a:rPr lang="en-GB" dirty="0"/>
              <a:t>Often you may be in a position where you are given direct responsibility for this, and the care and attention you take over it may have a direct impact on the safety of others. You must be aware of the dangers or hazards of any task, and know what can be done to prevent or reduce the risk.</a:t>
            </a:r>
          </a:p>
          <a:p>
            <a:endParaRPr lang="en-GB" dirty="0"/>
          </a:p>
          <a:p>
            <a:r>
              <a:rPr lang="en-GB" b="1" dirty="0"/>
              <a:t>There are five steps to risk assessment.</a:t>
            </a:r>
          </a:p>
          <a:p>
            <a:endParaRPr lang="en-GB" dirty="0"/>
          </a:p>
        </p:txBody>
      </p:sp>
    </p:spTree>
    <p:extLst>
      <p:ext uri="{BB962C8B-B14F-4D97-AF65-F5344CB8AC3E}">
        <p14:creationId xmlns:p14="http://schemas.microsoft.com/office/powerpoint/2010/main" val="37475595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124744"/>
            <a:ext cx="8153400" cy="792088"/>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RAMS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3477875"/>
          </a:xfrm>
          <a:prstGeom prst="rect">
            <a:avLst/>
          </a:prstGeom>
          <a:noFill/>
        </p:spPr>
        <p:txBody>
          <a:bodyPr wrap="square" rtlCol="0">
            <a:spAutoFit/>
          </a:bodyPr>
          <a:lstStyle/>
          <a:p>
            <a:r>
              <a:rPr lang="en-GB" b="1" dirty="0"/>
              <a:t>Risk assessments/method statements (RAMS)</a:t>
            </a:r>
          </a:p>
          <a:p>
            <a:endParaRPr lang="en-GB" dirty="0"/>
          </a:p>
          <a:p>
            <a:r>
              <a:rPr lang="en-GB" dirty="0"/>
              <a:t>The five steps to risk assessment are:</a:t>
            </a:r>
          </a:p>
          <a:p>
            <a:endParaRPr lang="en-GB" dirty="0"/>
          </a:p>
          <a:p>
            <a:r>
              <a:rPr lang="en-GB" b="1" dirty="0"/>
              <a:t>Step 1:  </a:t>
            </a:r>
            <a:r>
              <a:rPr lang="en-GB" dirty="0"/>
              <a:t>Identify the hazards</a:t>
            </a:r>
          </a:p>
          <a:p>
            <a:r>
              <a:rPr lang="en-GB" b="1" dirty="0"/>
              <a:t>Step 2:  </a:t>
            </a:r>
            <a:r>
              <a:rPr lang="en-GB" dirty="0"/>
              <a:t>Decide who might be harmed and how</a:t>
            </a:r>
          </a:p>
          <a:p>
            <a:r>
              <a:rPr lang="en-GB" b="1" dirty="0"/>
              <a:t>Step 3:  </a:t>
            </a:r>
            <a:r>
              <a:rPr lang="en-GB" dirty="0"/>
              <a:t>Evaluate the risks and decide on precautions</a:t>
            </a:r>
          </a:p>
          <a:p>
            <a:r>
              <a:rPr lang="en-GB" b="1" dirty="0"/>
              <a:t>Step 4:  </a:t>
            </a:r>
            <a:r>
              <a:rPr lang="en-GB" dirty="0"/>
              <a:t>Record your findings and implement them</a:t>
            </a:r>
          </a:p>
          <a:p>
            <a:r>
              <a:rPr lang="en-GB" b="1" dirty="0"/>
              <a:t>Step 5:  </a:t>
            </a:r>
            <a:r>
              <a:rPr lang="en-GB" dirty="0"/>
              <a:t>Review your assessment and update if necessary</a:t>
            </a:r>
          </a:p>
          <a:p>
            <a:endParaRPr lang="en-GB" dirty="0"/>
          </a:p>
          <a:p>
            <a:endParaRPr lang="en-GB" dirty="0"/>
          </a:p>
        </p:txBody>
      </p:sp>
    </p:spTree>
    <p:extLst>
      <p:ext uri="{BB962C8B-B14F-4D97-AF65-F5344CB8AC3E}">
        <p14:creationId xmlns:p14="http://schemas.microsoft.com/office/powerpoint/2010/main" val="10483856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124744"/>
            <a:ext cx="8153400" cy="792088"/>
          </a:xfrm>
        </p:spPr>
        <p:txBody>
          <a:bodyPr anchor="t"/>
          <a:lstStyle/>
          <a:p>
            <a:pPr lvl="0" eaLnBrk="1" hangingPunct="1">
              <a:spcAft>
                <a:spcPts val="0"/>
              </a:spcAft>
            </a:pPr>
            <a:r>
              <a:rPr lang="en-GB" kern="1200" dirty="0">
                <a:solidFill>
                  <a:srgbClr val="0070C0"/>
                </a:solidFill>
                <a:latin typeface="+mn-lt"/>
                <a:ea typeface="Times New Roman" panose="02020603050405020304" pitchFamily="18" charset="0"/>
              </a:rPr>
              <a:t>Planning the sequence of work</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251520" y="1916832"/>
            <a:ext cx="8435280" cy="3170099"/>
          </a:xfrm>
          <a:prstGeom prst="rect">
            <a:avLst/>
          </a:prstGeom>
          <a:noFill/>
        </p:spPr>
        <p:txBody>
          <a:bodyPr wrap="square" rtlCol="0">
            <a:spAutoFit/>
          </a:bodyPr>
          <a:lstStyle/>
          <a:p>
            <a:r>
              <a:rPr lang="en-GB" dirty="0"/>
              <a:t>Construction (tiling) is not just about getting a job done, a large part is about being able to: </a:t>
            </a:r>
          </a:p>
          <a:p>
            <a:endParaRPr lang="en-GB" dirty="0"/>
          </a:p>
          <a:p>
            <a:pPr marL="342900" indent="-342900">
              <a:buClr>
                <a:srgbClr val="0077E3"/>
              </a:buClr>
              <a:buFont typeface="Arial" panose="020B0604020202020204" pitchFamily="34" charset="0"/>
              <a:buChar char="•"/>
            </a:pPr>
            <a:r>
              <a:rPr lang="en-GB" dirty="0"/>
              <a:t>interpret different types of </a:t>
            </a:r>
            <a:br>
              <a:rPr lang="en-GB" dirty="0"/>
            </a:br>
            <a:r>
              <a:rPr lang="en-GB" dirty="0"/>
              <a:t>technical information</a:t>
            </a:r>
          </a:p>
          <a:p>
            <a:pPr marL="342900" indent="-342900">
              <a:buClr>
                <a:srgbClr val="0077E3"/>
              </a:buClr>
              <a:buFont typeface="Arial" panose="020B0604020202020204" pitchFamily="34" charset="0"/>
              <a:buChar char="•"/>
            </a:pPr>
            <a:r>
              <a:rPr lang="en-GB" dirty="0"/>
              <a:t>plan and set out the sequence </a:t>
            </a:r>
            <a:br>
              <a:rPr lang="en-GB" dirty="0"/>
            </a:br>
            <a:r>
              <a:rPr lang="en-GB" dirty="0"/>
              <a:t>of works effectively</a:t>
            </a:r>
          </a:p>
          <a:p>
            <a:pPr marL="342900" indent="-342900">
              <a:buClr>
                <a:srgbClr val="0077E3"/>
              </a:buClr>
              <a:buFont typeface="Arial" panose="020B0604020202020204" pitchFamily="34" charset="0"/>
              <a:buChar char="•"/>
            </a:pPr>
            <a:r>
              <a:rPr lang="en-GB" dirty="0"/>
              <a:t>use common problem-solving techniques.</a:t>
            </a:r>
            <a:br>
              <a:rPr lang="en-GB" dirty="0"/>
            </a:br>
            <a:br>
              <a:rPr lang="en-GB" dirty="0"/>
            </a:br>
            <a:endParaRPr lang="en-GB" dirty="0"/>
          </a:p>
        </p:txBody>
      </p:sp>
      <p:pic>
        <p:nvPicPr>
          <p:cNvPr id="4" name="Picture 3">
            <a:extLst>
              <a:ext uri="{FF2B5EF4-FFF2-40B4-BE49-F238E27FC236}">
                <a16:creationId xmlns:a16="http://schemas.microsoft.com/office/drawing/2014/main" id="{87842F98-67C0-486E-AB7A-9DD556A7D0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08378" y="3212976"/>
            <a:ext cx="3078422" cy="2077825"/>
          </a:xfrm>
          <a:prstGeom prst="rect">
            <a:avLst/>
          </a:prstGeom>
        </p:spPr>
      </p:pic>
    </p:spTree>
    <p:extLst>
      <p:ext uri="{BB962C8B-B14F-4D97-AF65-F5344CB8AC3E}">
        <p14:creationId xmlns:p14="http://schemas.microsoft.com/office/powerpoint/2010/main" val="2562898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2736"/>
            <a:ext cx="8153400" cy="576064"/>
          </a:xfrm>
        </p:spPr>
        <p:txBody>
          <a:bodyPr anchor="t"/>
          <a:lstStyle/>
          <a:p>
            <a:pPr lvl="0" eaLnBrk="1" hangingPunct="1">
              <a:spcAft>
                <a:spcPts val="0"/>
              </a:spcAft>
            </a:pPr>
            <a:r>
              <a:rPr lang="en-GB" kern="1200" dirty="0">
                <a:solidFill>
                  <a:srgbClr val="0070C0"/>
                </a:solidFill>
                <a:latin typeface="+mn-lt"/>
                <a:ea typeface="Times New Roman" panose="02020603050405020304" pitchFamily="18" charset="0"/>
              </a:rPr>
              <a:t>Types of technical information</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457200" y="1916832"/>
            <a:ext cx="8153400" cy="1631216"/>
          </a:xfrm>
          <a:prstGeom prst="rect">
            <a:avLst/>
          </a:prstGeom>
          <a:noFill/>
        </p:spPr>
        <p:txBody>
          <a:bodyPr wrap="square" rtlCol="0">
            <a:spAutoFit/>
          </a:bodyPr>
          <a:lstStyle/>
          <a:p>
            <a:r>
              <a:rPr lang="en-GB" dirty="0"/>
              <a:t>Different types of technical information are used to plan the sequence of work to be undertaken in wall and floor tiling.</a:t>
            </a:r>
          </a:p>
          <a:p>
            <a:endParaRPr lang="en-GB" dirty="0"/>
          </a:p>
          <a:p>
            <a:endParaRPr lang="en-GB" dirty="0"/>
          </a:p>
          <a:p>
            <a:pPr marL="342900" indent="-342900">
              <a:buFont typeface="Arial" panose="020B0604020202020204" pitchFamily="34" charset="0"/>
              <a:buChar char="•"/>
            </a:pPr>
            <a:endParaRPr lang="en-GB" dirty="0"/>
          </a:p>
        </p:txBody>
      </p:sp>
      <p:sp>
        <p:nvSpPr>
          <p:cNvPr id="3" name="TextBox 2">
            <a:extLst>
              <a:ext uri="{FF2B5EF4-FFF2-40B4-BE49-F238E27FC236}">
                <a16:creationId xmlns:a16="http://schemas.microsoft.com/office/drawing/2014/main" id="{7400EFFC-1A18-402B-91EE-A0EC1D40C6E7}"/>
              </a:ext>
            </a:extLst>
          </p:cNvPr>
          <p:cNvSpPr txBox="1"/>
          <p:nvPr/>
        </p:nvSpPr>
        <p:spPr>
          <a:xfrm>
            <a:off x="533400" y="2852936"/>
            <a:ext cx="3581400" cy="2246769"/>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Timescales</a:t>
            </a:r>
          </a:p>
          <a:p>
            <a:pPr marL="342900" indent="-342900">
              <a:buClr>
                <a:srgbClr val="0077E3"/>
              </a:buClr>
              <a:buFont typeface="Arial" panose="020B0604020202020204" pitchFamily="34" charset="0"/>
              <a:buChar char="•"/>
            </a:pPr>
            <a:r>
              <a:rPr lang="en-GB" dirty="0"/>
              <a:t>Drawings</a:t>
            </a:r>
          </a:p>
          <a:p>
            <a:pPr marL="342900" indent="-342900">
              <a:buClr>
                <a:srgbClr val="0077E3"/>
              </a:buClr>
              <a:buFont typeface="Arial" panose="020B0604020202020204" pitchFamily="34" charset="0"/>
              <a:buChar char="•"/>
            </a:pPr>
            <a:r>
              <a:rPr lang="en-GB" dirty="0"/>
              <a:t>Specifications</a:t>
            </a:r>
          </a:p>
          <a:p>
            <a:pPr marL="342900" indent="-342900">
              <a:buClr>
                <a:srgbClr val="0077E3"/>
              </a:buClr>
              <a:buFont typeface="Arial" panose="020B0604020202020204" pitchFamily="34" charset="0"/>
              <a:buChar char="•"/>
            </a:pPr>
            <a:r>
              <a:rPr lang="en-GB" dirty="0"/>
              <a:t>Manufacturer’s information</a:t>
            </a:r>
          </a:p>
          <a:p>
            <a:pPr marL="342900" indent="-342900">
              <a:buClr>
                <a:srgbClr val="0077E3"/>
              </a:buClr>
              <a:buFont typeface="Arial" panose="020B0604020202020204" pitchFamily="34" charset="0"/>
              <a:buChar char="•"/>
            </a:pPr>
            <a:r>
              <a:rPr lang="en-GB" dirty="0"/>
              <a:t>Technical product data</a:t>
            </a:r>
          </a:p>
          <a:p>
            <a:pPr marL="342900" indent="-342900">
              <a:buClr>
                <a:srgbClr val="0077E3"/>
              </a:buClr>
              <a:buFont typeface="Arial" panose="020B0604020202020204" pitchFamily="34" charset="0"/>
              <a:buChar char="•"/>
            </a:pPr>
            <a:r>
              <a:rPr lang="en-GB" dirty="0"/>
              <a:t>Material schedules</a:t>
            </a:r>
          </a:p>
          <a:p>
            <a:pPr marL="342900" indent="-342900">
              <a:buClr>
                <a:srgbClr val="0077E3"/>
              </a:buClr>
              <a:buFont typeface="Arial" panose="020B0604020202020204" pitchFamily="34" charset="0"/>
              <a:buChar char="•"/>
            </a:pPr>
            <a:r>
              <a:rPr lang="en-GB" dirty="0"/>
              <a:t>Resources</a:t>
            </a:r>
          </a:p>
        </p:txBody>
      </p:sp>
      <p:sp>
        <p:nvSpPr>
          <p:cNvPr id="4" name="Rectangle 3">
            <a:extLst>
              <a:ext uri="{FF2B5EF4-FFF2-40B4-BE49-F238E27FC236}">
                <a16:creationId xmlns:a16="http://schemas.microsoft.com/office/drawing/2014/main" id="{626BBC87-14AD-49B4-A4E2-509223003BCD}"/>
              </a:ext>
            </a:extLst>
          </p:cNvPr>
          <p:cNvSpPr/>
          <p:nvPr/>
        </p:nvSpPr>
        <p:spPr>
          <a:xfrm>
            <a:off x="4215796" y="2852936"/>
            <a:ext cx="4572000" cy="1631216"/>
          </a:xfrm>
          <a:prstGeom prst="rect">
            <a:avLst/>
          </a:prstGeom>
        </p:spPr>
        <p:txBody>
          <a:bodyPr>
            <a:spAutoFit/>
          </a:bodyPr>
          <a:lstStyle/>
          <a:p>
            <a:pPr marL="342900" indent="-342900">
              <a:buClr>
                <a:srgbClr val="0077E3"/>
              </a:buClr>
              <a:buFont typeface="Arial" panose="020B0604020202020204" pitchFamily="34" charset="0"/>
              <a:buChar char="•"/>
            </a:pPr>
            <a:r>
              <a:rPr lang="en-GB" dirty="0"/>
              <a:t>Instructions</a:t>
            </a:r>
          </a:p>
          <a:p>
            <a:pPr marL="342900" indent="-342900">
              <a:buClr>
                <a:srgbClr val="0077E3"/>
              </a:buClr>
              <a:buFont typeface="Arial" panose="020B0604020202020204" pitchFamily="34" charset="0"/>
              <a:buChar char="•"/>
            </a:pPr>
            <a:r>
              <a:rPr lang="en-GB" dirty="0"/>
              <a:t>Problem solving</a:t>
            </a:r>
          </a:p>
          <a:p>
            <a:pPr marL="342900" indent="-342900">
              <a:buClr>
                <a:srgbClr val="0077E3"/>
              </a:buClr>
              <a:buFont typeface="Arial" panose="020B0604020202020204" pitchFamily="34" charset="0"/>
              <a:buChar char="•"/>
            </a:pPr>
            <a:r>
              <a:rPr lang="en-GB" dirty="0"/>
              <a:t>Teamwork</a:t>
            </a:r>
          </a:p>
          <a:p>
            <a:pPr marL="342900" indent="-342900">
              <a:buClr>
                <a:srgbClr val="0077E3"/>
              </a:buClr>
              <a:buFont typeface="Arial" panose="020B0604020202020204" pitchFamily="34" charset="0"/>
              <a:buChar char="•"/>
            </a:pPr>
            <a:r>
              <a:rPr lang="en-GB" dirty="0"/>
              <a:t>Risk assessments/method statements (RAMS)</a:t>
            </a:r>
          </a:p>
        </p:txBody>
      </p:sp>
    </p:spTree>
    <p:extLst>
      <p:ext uri="{BB962C8B-B14F-4D97-AF65-F5344CB8AC3E}">
        <p14:creationId xmlns:p14="http://schemas.microsoft.com/office/powerpoint/2010/main" val="1954909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52736"/>
            <a:ext cx="8153400" cy="576064"/>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timescales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4708981"/>
          </a:xfrm>
          <a:prstGeom prst="rect">
            <a:avLst/>
          </a:prstGeom>
          <a:noFill/>
        </p:spPr>
        <p:txBody>
          <a:bodyPr wrap="square" rtlCol="0">
            <a:spAutoFit/>
          </a:bodyPr>
          <a:lstStyle/>
          <a:p>
            <a:r>
              <a:rPr lang="en-GB" b="1" dirty="0"/>
              <a:t>Work programme</a:t>
            </a:r>
            <a:endParaRPr lang="en-GB" dirty="0"/>
          </a:p>
          <a:p>
            <a:r>
              <a:rPr lang="en-GB" dirty="0"/>
              <a:t>A work programme is a method of showing very easily what work is being carried out on a building and when. The most common form of work programme is a bar chart. </a:t>
            </a:r>
          </a:p>
          <a:p>
            <a:r>
              <a:rPr lang="en-GB" dirty="0"/>
              <a:t>Used by many site agents, or supervisors, a bar chart lists the tasks that need to be done down the left side and shows a timeline across the top. A work programme is used to make sure that the relevant trade is on site at the correct time and that materials are delivered when needed. A site agent or supervisor can quickly tell from looking at the chart if work is keeping to schedule or falling behind.</a:t>
            </a:r>
          </a:p>
          <a:p>
            <a:endParaRPr lang="en-GB" b="1" u="sng" dirty="0"/>
          </a:p>
          <a:p>
            <a:endParaRPr lang="en-GB" dirty="0"/>
          </a:p>
          <a:p>
            <a:endParaRPr lang="en-GB" dirty="0"/>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1916089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1"/>
            <a:ext cx="8229600" cy="3569568"/>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980728"/>
            <a:ext cx="8153400" cy="577286"/>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timescales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3" y="1772816"/>
            <a:ext cx="3278764" cy="5324535"/>
          </a:xfrm>
          <a:prstGeom prst="rect">
            <a:avLst/>
          </a:prstGeom>
          <a:noFill/>
        </p:spPr>
        <p:txBody>
          <a:bodyPr wrap="square" rtlCol="0">
            <a:spAutoFit/>
          </a:bodyPr>
          <a:lstStyle/>
          <a:p>
            <a:r>
              <a:rPr lang="en-GB" b="1" dirty="0"/>
              <a:t>Timescales</a:t>
            </a:r>
          </a:p>
          <a:p>
            <a:endParaRPr lang="en-GB" b="1" u="sng" dirty="0"/>
          </a:p>
          <a:p>
            <a:r>
              <a:rPr lang="en-GB" dirty="0"/>
              <a:t>Bar charts: the bar, or Gantt, chart is the most popular work programme.</a:t>
            </a:r>
          </a:p>
          <a:p>
            <a:r>
              <a:rPr lang="en-GB" dirty="0"/>
              <a:t>It is simple to construct</a:t>
            </a:r>
            <a:br>
              <a:rPr lang="en-GB" dirty="0"/>
            </a:br>
            <a:r>
              <a:rPr lang="en-GB" dirty="0"/>
              <a:t>and easy to understand. Bar charts have tasks listed in a vertical column on the left and a horizontal timescale running along the top.</a:t>
            </a:r>
          </a:p>
          <a:p>
            <a:endParaRPr lang="en-GB" b="1" u="sng" dirty="0"/>
          </a:p>
          <a:p>
            <a:endParaRPr lang="en-GB" dirty="0"/>
          </a:p>
          <a:p>
            <a:endParaRPr lang="en-GB" dirty="0"/>
          </a:p>
          <a:p>
            <a:endParaRPr lang="en-GB" dirty="0"/>
          </a:p>
          <a:p>
            <a:pPr marL="342900" indent="-342900">
              <a:buFont typeface="Arial" panose="020B0604020202020204" pitchFamily="34" charset="0"/>
              <a:buChar char="•"/>
            </a:pPr>
            <a:endParaRPr lang="en-GB" dirty="0"/>
          </a:p>
        </p:txBody>
      </p:sp>
      <p:pic>
        <p:nvPicPr>
          <p:cNvPr id="3" name="Picture 2">
            <a:extLst>
              <a:ext uri="{FF2B5EF4-FFF2-40B4-BE49-F238E27FC236}">
                <a16:creationId xmlns:a16="http://schemas.microsoft.com/office/drawing/2014/main" id="{DFED2D5E-DE2E-4382-A241-C0B0E2C0B607}"/>
              </a:ext>
            </a:extLst>
          </p:cNvPr>
          <p:cNvPicPr>
            <a:picLocks noChangeAspect="1"/>
          </p:cNvPicPr>
          <p:nvPr/>
        </p:nvPicPr>
        <p:blipFill>
          <a:blip r:embed="rId2"/>
          <a:stretch>
            <a:fillRect/>
          </a:stretch>
        </p:blipFill>
        <p:spPr>
          <a:xfrm>
            <a:off x="9256584" y="1269371"/>
            <a:ext cx="4785775" cy="2420322"/>
          </a:xfrm>
          <a:prstGeom prst="rect">
            <a:avLst/>
          </a:prstGeom>
        </p:spPr>
      </p:pic>
      <p:graphicFrame>
        <p:nvGraphicFramePr>
          <p:cNvPr id="5" name="Table 5">
            <a:extLst>
              <a:ext uri="{FF2B5EF4-FFF2-40B4-BE49-F238E27FC236}">
                <a16:creationId xmlns:a16="http://schemas.microsoft.com/office/drawing/2014/main" id="{EC1CEF63-FA80-47D1-938D-B53B87C71F8E}"/>
              </a:ext>
            </a:extLst>
          </p:cNvPr>
          <p:cNvGraphicFramePr>
            <a:graphicFrameLocks noGrp="1"/>
          </p:cNvGraphicFramePr>
          <p:nvPr>
            <p:extLst>
              <p:ext uri="{D42A27DB-BD31-4B8C-83A1-F6EECF244321}">
                <p14:modId xmlns:p14="http://schemas.microsoft.com/office/powerpoint/2010/main" val="1733094990"/>
              </p:ext>
            </p:extLst>
          </p:nvPr>
        </p:nvGraphicFramePr>
        <p:xfrm>
          <a:off x="3571692" y="1853365"/>
          <a:ext cx="5400000" cy="2606040"/>
        </p:xfrm>
        <a:graphic>
          <a:graphicData uri="http://schemas.openxmlformats.org/drawingml/2006/table">
            <a:tbl>
              <a:tblPr firstRow="1" bandRow="1">
                <a:tableStyleId>{5C22544A-7EE6-4342-B048-85BDC9FD1C3A}</a:tableStyleId>
              </a:tblPr>
              <a:tblGrid>
                <a:gridCol w="1800000">
                  <a:extLst>
                    <a:ext uri="{9D8B030D-6E8A-4147-A177-3AD203B41FA5}">
                      <a16:colId xmlns:a16="http://schemas.microsoft.com/office/drawing/2014/main" val="612965320"/>
                    </a:ext>
                  </a:extLst>
                </a:gridCol>
                <a:gridCol w="360000">
                  <a:extLst>
                    <a:ext uri="{9D8B030D-6E8A-4147-A177-3AD203B41FA5}">
                      <a16:colId xmlns:a16="http://schemas.microsoft.com/office/drawing/2014/main" val="3622061498"/>
                    </a:ext>
                  </a:extLst>
                </a:gridCol>
                <a:gridCol w="360000">
                  <a:extLst>
                    <a:ext uri="{9D8B030D-6E8A-4147-A177-3AD203B41FA5}">
                      <a16:colId xmlns:a16="http://schemas.microsoft.com/office/drawing/2014/main" val="4225300430"/>
                    </a:ext>
                  </a:extLst>
                </a:gridCol>
                <a:gridCol w="360000">
                  <a:extLst>
                    <a:ext uri="{9D8B030D-6E8A-4147-A177-3AD203B41FA5}">
                      <a16:colId xmlns:a16="http://schemas.microsoft.com/office/drawing/2014/main" val="383700512"/>
                    </a:ext>
                  </a:extLst>
                </a:gridCol>
                <a:gridCol w="360000">
                  <a:extLst>
                    <a:ext uri="{9D8B030D-6E8A-4147-A177-3AD203B41FA5}">
                      <a16:colId xmlns:a16="http://schemas.microsoft.com/office/drawing/2014/main" val="1207976958"/>
                    </a:ext>
                  </a:extLst>
                </a:gridCol>
                <a:gridCol w="360000">
                  <a:extLst>
                    <a:ext uri="{9D8B030D-6E8A-4147-A177-3AD203B41FA5}">
                      <a16:colId xmlns:a16="http://schemas.microsoft.com/office/drawing/2014/main" val="2899820245"/>
                    </a:ext>
                  </a:extLst>
                </a:gridCol>
                <a:gridCol w="360000">
                  <a:extLst>
                    <a:ext uri="{9D8B030D-6E8A-4147-A177-3AD203B41FA5}">
                      <a16:colId xmlns:a16="http://schemas.microsoft.com/office/drawing/2014/main" val="2565845774"/>
                    </a:ext>
                  </a:extLst>
                </a:gridCol>
                <a:gridCol w="360000">
                  <a:extLst>
                    <a:ext uri="{9D8B030D-6E8A-4147-A177-3AD203B41FA5}">
                      <a16:colId xmlns:a16="http://schemas.microsoft.com/office/drawing/2014/main" val="659512669"/>
                    </a:ext>
                  </a:extLst>
                </a:gridCol>
                <a:gridCol w="360000">
                  <a:extLst>
                    <a:ext uri="{9D8B030D-6E8A-4147-A177-3AD203B41FA5}">
                      <a16:colId xmlns:a16="http://schemas.microsoft.com/office/drawing/2014/main" val="3964258773"/>
                    </a:ext>
                  </a:extLst>
                </a:gridCol>
                <a:gridCol w="360000">
                  <a:extLst>
                    <a:ext uri="{9D8B030D-6E8A-4147-A177-3AD203B41FA5}">
                      <a16:colId xmlns:a16="http://schemas.microsoft.com/office/drawing/2014/main" val="4092829393"/>
                    </a:ext>
                  </a:extLst>
                </a:gridCol>
                <a:gridCol w="360000">
                  <a:extLst>
                    <a:ext uri="{9D8B030D-6E8A-4147-A177-3AD203B41FA5}">
                      <a16:colId xmlns:a16="http://schemas.microsoft.com/office/drawing/2014/main" val="3839351834"/>
                    </a:ext>
                  </a:extLst>
                </a:gridCol>
              </a:tblGrid>
              <a:tr h="119924">
                <a:tc gridSpan="11">
                  <a:txBody>
                    <a:bodyPr/>
                    <a:lstStyle/>
                    <a:p>
                      <a:pPr algn="ctr"/>
                      <a:r>
                        <a:rPr lang="en-GB" sz="1400" dirty="0"/>
                        <a:t>Time in Days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3122843285"/>
                  </a:ext>
                </a:extLst>
              </a:tr>
              <a:tr h="370840">
                <a:tc>
                  <a:txBody>
                    <a:bodyPr/>
                    <a:lstStyle/>
                    <a:p>
                      <a:r>
                        <a:rPr lang="en-GB" sz="1200" b="1" dirty="0">
                          <a:solidFill>
                            <a:schemeClr val="bg1"/>
                          </a:solidFill>
                        </a:rPr>
                        <a:t>Activity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a:txBody>
                    <a:bodyPr/>
                    <a:lstStyle/>
                    <a:p>
                      <a:r>
                        <a:rPr lang="en-GB" sz="12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dirty="0"/>
                        <a:t>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685467"/>
                  </a:ext>
                </a:extLst>
              </a:tr>
              <a:tr h="370840">
                <a:tc>
                  <a:txBody>
                    <a:bodyPr/>
                    <a:lstStyle/>
                    <a:p>
                      <a:r>
                        <a:rPr lang="en-GB" sz="1000" dirty="0"/>
                        <a:t>Dig for foundation and service routes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14530816"/>
                  </a:ext>
                </a:extLst>
              </a:tr>
              <a:tr h="370840">
                <a:tc>
                  <a:txBody>
                    <a:bodyPr/>
                    <a:lstStyle/>
                    <a:p>
                      <a:r>
                        <a:rPr lang="en-GB" sz="1000" dirty="0"/>
                        <a:t>Lay foundations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7645485"/>
                  </a:ext>
                </a:extLst>
              </a:tr>
              <a:tr h="370840">
                <a:tc>
                  <a:txBody>
                    <a:bodyPr/>
                    <a:lstStyle/>
                    <a:p>
                      <a:r>
                        <a:rPr lang="en-GB" sz="1000" dirty="0"/>
                        <a:t>Run cabling, piping, etc. to meet existing services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5037253"/>
                  </a:ext>
                </a:extLst>
              </a:tr>
              <a:tr h="370840">
                <a:tc>
                  <a:txBody>
                    <a:bodyPr/>
                    <a:lstStyle/>
                    <a:p>
                      <a:r>
                        <a:rPr lang="en-GB" sz="1000" dirty="0"/>
                        <a:t>Build up to damp proof course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5409960"/>
                  </a:ext>
                </a:extLst>
              </a:tr>
              <a:tr h="370840">
                <a:tc>
                  <a:txBody>
                    <a:bodyPr/>
                    <a:lstStyle/>
                    <a:p>
                      <a:r>
                        <a:rPr lang="en-GB" sz="1000" dirty="0"/>
                        <a:t>Lay concrete floor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486221717"/>
                  </a:ext>
                </a:extLst>
              </a:tr>
            </a:tbl>
          </a:graphicData>
        </a:graphic>
      </p:graphicFrame>
    </p:spTree>
    <p:extLst>
      <p:ext uri="{BB962C8B-B14F-4D97-AF65-F5344CB8AC3E}">
        <p14:creationId xmlns:p14="http://schemas.microsoft.com/office/powerpoint/2010/main" val="712910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15966"/>
            <a:ext cx="8153400" cy="900866"/>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drawings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4093428"/>
          </a:xfrm>
          <a:prstGeom prst="rect">
            <a:avLst/>
          </a:prstGeom>
          <a:noFill/>
        </p:spPr>
        <p:txBody>
          <a:bodyPr wrap="square" rtlCol="0">
            <a:spAutoFit/>
          </a:bodyPr>
          <a:lstStyle/>
          <a:p>
            <a:r>
              <a:rPr lang="en-GB" b="1" dirty="0"/>
              <a:t>Production drawings</a:t>
            </a:r>
          </a:p>
          <a:p>
            <a:endParaRPr lang="en-GB" b="1" u="sng" dirty="0"/>
          </a:p>
          <a:p>
            <a:r>
              <a:rPr lang="en-GB" dirty="0"/>
              <a:t>These are known as ‘working drawings’ and are used for the purpose of conveying precise constructional information for:</a:t>
            </a:r>
          </a:p>
          <a:p>
            <a:pPr marL="342900" indent="-342900">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obtaining approval by the client.</a:t>
            </a:r>
          </a:p>
          <a:p>
            <a:pPr marL="342900" indent="-342900">
              <a:buClr>
                <a:srgbClr val="0077E3"/>
              </a:buClr>
              <a:buFont typeface="Arial" panose="020B0604020202020204" pitchFamily="34" charset="0"/>
              <a:buChar char="•"/>
            </a:pPr>
            <a:r>
              <a:rPr lang="en-GB" dirty="0"/>
              <a:t>obtaining approval by planning and other authorities.</a:t>
            </a:r>
          </a:p>
          <a:p>
            <a:pPr marL="342900" indent="-342900">
              <a:buClr>
                <a:srgbClr val="0077E3"/>
              </a:buClr>
              <a:buFont typeface="Arial" panose="020B0604020202020204" pitchFamily="34" charset="0"/>
              <a:buChar char="•"/>
            </a:pPr>
            <a:r>
              <a:rPr lang="en-GB" dirty="0"/>
              <a:t>providing information regarding material requirements.</a:t>
            </a:r>
          </a:p>
          <a:p>
            <a:pPr marL="342900" indent="-342900">
              <a:buClr>
                <a:srgbClr val="0077E3"/>
              </a:buClr>
              <a:buFont typeface="Arial" panose="020B0604020202020204" pitchFamily="34" charset="0"/>
              <a:buChar char="•"/>
            </a:pPr>
            <a:r>
              <a:rPr lang="en-GB" dirty="0"/>
              <a:t>obtaining tenders.</a:t>
            </a:r>
          </a:p>
          <a:p>
            <a:pPr marL="342900" indent="-342900">
              <a:buClr>
                <a:srgbClr val="0077E3"/>
              </a:buClr>
              <a:buFont typeface="Arial" panose="020B0604020202020204" pitchFamily="34" charset="0"/>
              <a:buChar char="•"/>
            </a:pPr>
            <a:r>
              <a:rPr lang="en-GB" dirty="0"/>
              <a:t>instructing the building contractor and other members of the building team.</a:t>
            </a:r>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666870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015966"/>
            <a:ext cx="8153400" cy="401216"/>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drawings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2" y="1772816"/>
            <a:ext cx="8253467" cy="4093428"/>
          </a:xfrm>
          <a:prstGeom prst="rect">
            <a:avLst/>
          </a:prstGeom>
          <a:noFill/>
        </p:spPr>
        <p:txBody>
          <a:bodyPr wrap="square" rtlCol="0">
            <a:spAutoFit/>
          </a:bodyPr>
          <a:lstStyle/>
          <a:p>
            <a:r>
              <a:rPr lang="en-GB" dirty="0"/>
              <a:t>The working drawings can be classified as:</a:t>
            </a:r>
          </a:p>
          <a:p>
            <a:endParaRPr lang="en-GB" dirty="0"/>
          </a:p>
          <a:p>
            <a:pPr marL="342900" indent="-342900">
              <a:buClr>
                <a:srgbClr val="0077E3"/>
              </a:buClr>
              <a:buFont typeface="Arial" panose="020B0604020202020204" pitchFamily="34" charset="0"/>
              <a:buChar char="•"/>
            </a:pPr>
            <a:r>
              <a:rPr lang="en-GB" dirty="0"/>
              <a:t>location drawings</a:t>
            </a:r>
          </a:p>
          <a:p>
            <a:pPr marL="342900" indent="-342900">
              <a:buClr>
                <a:srgbClr val="0077E3"/>
              </a:buClr>
              <a:buFont typeface="Arial" panose="020B0604020202020204" pitchFamily="34" charset="0"/>
              <a:buChar char="•"/>
            </a:pPr>
            <a:r>
              <a:rPr lang="en-GB" dirty="0"/>
              <a:t>component drawings</a:t>
            </a:r>
          </a:p>
          <a:p>
            <a:pPr marL="342900" indent="-342900">
              <a:buClr>
                <a:srgbClr val="0077E3"/>
              </a:buClr>
              <a:buFont typeface="Arial" panose="020B0604020202020204" pitchFamily="34" charset="0"/>
              <a:buChar char="•"/>
            </a:pPr>
            <a:r>
              <a:rPr lang="en-GB" dirty="0"/>
              <a:t>assembly drawings.</a:t>
            </a:r>
          </a:p>
          <a:p>
            <a:endParaRPr lang="en-GB" dirty="0"/>
          </a:p>
          <a:p>
            <a:r>
              <a:rPr lang="en-GB" dirty="0"/>
              <a:t>Location drawings can be further classified into:</a:t>
            </a:r>
          </a:p>
          <a:p>
            <a:endParaRPr lang="en-GB" b="1" dirty="0"/>
          </a:p>
          <a:p>
            <a:pPr marL="342900" indent="-342900">
              <a:buClr>
                <a:srgbClr val="0077E3"/>
              </a:buClr>
              <a:buFont typeface="Arial" panose="020B0604020202020204" pitchFamily="34" charset="0"/>
              <a:buChar char="•"/>
            </a:pPr>
            <a:r>
              <a:rPr lang="en-GB" dirty="0"/>
              <a:t>block plans</a:t>
            </a:r>
          </a:p>
          <a:p>
            <a:pPr marL="342900" indent="-342900">
              <a:buClr>
                <a:srgbClr val="0077E3"/>
              </a:buClr>
              <a:buFont typeface="Arial" panose="020B0604020202020204" pitchFamily="34" charset="0"/>
              <a:buChar char="•"/>
            </a:pPr>
            <a:r>
              <a:rPr lang="en-GB" dirty="0"/>
              <a:t>site plans</a:t>
            </a:r>
          </a:p>
          <a:p>
            <a:pPr marL="342900" indent="-342900">
              <a:buClr>
                <a:srgbClr val="0077E3"/>
              </a:buClr>
              <a:buFont typeface="Arial" panose="020B0604020202020204" pitchFamily="34" charset="0"/>
              <a:buChar char="•"/>
            </a:pPr>
            <a:r>
              <a:rPr lang="en-GB" dirty="0"/>
              <a:t>location plans.</a:t>
            </a:r>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534730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2647985"/>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971431"/>
            <a:ext cx="8153400" cy="525013"/>
          </a:xfrm>
        </p:spPr>
        <p:txBody>
          <a:bodyPr anchor="t"/>
          <a:lstStyle/>
          <a:p>
            <a:pPr lvl="0" eaLnBrk="1" hangingPunct="1">
              <a:spcAft>
                <a:spcPts val="0"/>
              </a:spcAft>
            </a:pPr>
            <a:r>
              <a:rPr lang="en-GB" kern="1200" dirty="0">
                <a:solidFill>
                  <a:srgbClr val="0070C0"/>
                </a:solidFill>
                <a:ea typeface="Times New Roman" panose="02020603050405020304" pitchFamily="18" charset="0"/>
              </a:rPr>
              <a:t>Technical information: drawings</a:t>
            </a:r>
            <a:br>
              <a:rPr lang="en-GB" sz="2000" kern="1200" dirty="0">
                <a:solidFill>
                  <a:srgbClr val="0070C0"/>
                </a:solidFill>
                <a:latin typeface="+mn-lt"/>
                <a:ea typeface="Times New Roman" panose="02020603050405020304" pitchFamily="18" charset="0"/>
              </a:rPr>
            </a:b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33D425EC-3162-49C0-AFE8-4444F6910490}"/>
              </a:ext>
            </a:extLst>
          </p:cNvPr>
          <p:cNvSpPr txBox="1"/>
          <p:nvPr/>
        </p:nvSpPr>
        <p:spPr>
          <a:xfrm>
            <a:off x="357133" y="1772816"/>
            <a:ext cx="3062740" cy="1631216"/>
          </a:xfrm>
          <a:prstGeom prst="rect">
            <a:avLst/>
          </a:prstGeom>
          <a:noFill/>
        </p:spPr>
        <p:txBody>
          <a:bodyPr wrap="square" rtlCol="0">
            <a:spAutoFit/>
          </a:bodyPr>
          <a:lstStyle/>
          <a:p>
            <a:r>
              <a:rPr lang="en-GB" b="1" dirty="0"/>
              <a:t>Block plans</a:t>
            </a:r>
            <a:r>
              <a:rPr lang="en-GB" dirty="0"/>
              <a:t>: used to identify the site in relation to the surrounding area.</a:t>
            </a:r>
          </a:p>
          <a:p>
            <a:endParaRPr lang="en-GB" dirty="0"/>
          </a:p>
          <a:p>
            <a:pPr marL="342900" indent="-342900">
              <a:buFont typeface="Arial" panose="020B0604020202020204" pitchFamily="34" charset="0"/>
              <a:buChar char="•"/>
            </a:pPr>
            <a:endParaRPr lang="en-GB" dirty="0"/>
          </a:p>
        </p:txBody>
      </p:sp>
      <p:pic>
        <p:nvPicPr>
          <p:cNvPr id="3" name="Picture 2">
            <a:extLst>
              <a:ext uri="{FF2B5EF4-FFF2-40B4-BE49-F238E27FC236}">
                <a16:creationId xmlns:a16="http://schemas.microsoft.com/office/drawing/2014/main" id="{6770CF56-54D8-44E1-BB82-7E2A60A9EF77}"/>
              </a:ext>
            </a:extLst>
          </p:cNvPr>
          <p:cNvPicPr>
            <a:picLocks noChangeAspect="1"/>
          </p:cNvPicPr>
          <p:nvPr/>
        </p:nvPicPr>
        <p:blipFill rotWithShape="1">
          <a:blip r:embed="rId3"/>
          <a:srcRect b="12511"/>
          <a:stretch/>
        </p:blipFill>
        <p:spPr>
          <a:xfrm>
            <a:off x="4881616" y="1772816"/>
            <a:ext cx="3775799" cy="3024336"/>
          </a:xfrm>
          <a:prstGeom prst="rect">
            <a:avLst/>
          </a:prstGeom>
        </p:spPr>
      </p:pic>
      <p:sp>
        <p:nvSpPr>
          <p:cNvPr id="5" name="Rectangle 4">
            <a:extLst>
              <a:ext uri="{FF2B5EF4-FFF2-40B4-BE49-F238E27FC236}">
                <a16:creationId xmlns:a16="http://schemas.microsoft.com/office/drawing/2014/main" id="{30C8D52E-5CD5-4F34-B2D1-5668814C0E92}"/>
              </a:ext>
            </a:extLst>
          </p:cNvPr>
          <p:cNvSpPr/>
          <p:nvPr/>
        </p:nvSpPr>
        <p:spPr>
          <a:xfrm>
            <a:off x="357133" y="3480349"/>
            <a:ext cx="4572000" cy="1631216"/>
          </a:xfrm>
          <a:prstGeom prst="rect">
            <a:avLst/>
          </a:prstGeom>
        </p:spPr>
        <p:txBody>
          <a:bodyPr>
            <a:spAutoFit/>
          </a:bodyPr>
          <a:lstStyle/>
          <a:p>
            <a:r>
              <a:rPr lang="en-GB" dirty="0"/>
              <a:t>The scale is usually 1:2500 or 1:1250 and is too small to allow much more than an outline of the site and boundaries, road layouts and the other buildings in the near vicinity.</a:t>
            </a:r>
          </a:p>
        </p:txBody>
      </p:sp>
      <p:sp>
        <p:nvSpPr>
          <p:cNvPr id="6" name="TextBox 5">
            <a:extLst>
              <a:ext uri="{FF2B5EF4-FFF2-40B4-BE49-F238E27FC236}">
                <a16:creationId xmlns:a16="http://schemas.microsoft.com/office/drawing/2014/main" id="{AF714EE4-F2E1-43FB-B083-7084867B0B2A}"/>
              </a:ext>
            </a:extLst>
          </p:cNvPr>
          <p:cNvSpPr txBox="1"/>
          <p:nvPr/>
        </p:nvSpPr>
        <p:spPr>
          <a:xfrm>
            <a:off x="6769515" y="4148303"/>
            <a:ext cx="792088" cy="215444"/>
          </a:xfrm>
          <a:prstGeom prst="rect">
            <a:avLst/>
          </a:prstGeom>
          <a:solidFill>
            <a:schemeClr val="bg1"/>
          </a:solidFill>
        </p:spPr>
        <p:txBody>
          <a:bodyPr wrap="square" rtlCol="0">
            <a:spAutoFit/>
          </a:bodyPr>
          <a:lstStyle/>
          <a:p>
            <a:r>
              <a:rPr lang="en-GB" sz="800" dirty="0"/>
              <a:t>Brown Road</a:t>
            </a:r>
          </a:p>
        </p:txBody>
      </p:sp>
      <p:sp>
        <p:nvSpPr>
          <p:cNvPr id="7" name="TextBox 6">
            <a:extLst>
              <a:ext uri="{FF2B5EF4-FFF2-40B4-BE49-F238E27FC236}">
                <a16:creationId xmlns:a16="http://schemas.microsoft.com/office/drawing/2014/main" id="{DAB44696-498A-47C9-9BB9-125F2727EEA7}"/>
              </a:ext>
            </a:extLst>
          </p:cNvPr>
          <p:cNvSpPr txBox="1"/>
          <p:nvPr/>
        </p:nvSpPr>
        <p:spPr>
          <a:xfrm>
            <a:off x="6390877" y="3930386"/>
            <a:ext cx="378638" cy="159462"/>
          </a:xfrm>
          <a:prstGeom prst="rect">
            <a:avLst/>
          </a:prstGeom>
          <a:solidFill>
            <a:schemeClr val="bg1"/>
          </a:solidFill>
        </p:spPr>
        <p:txBody>
          <a:bodyPr wrap="square" lIns="54000" tIns="18000" rIns="54000" bIns="18000" rtlCol="0">
            <a:spAutoFit/>
          </a:bodyPr>
          <a:lstStyle/>
          <a:p>
            <a:r>
              <a:rPr lang="en-GB" sz="800" dirty="0"/>
              <a:t>Plot 1</a:t>
            </a:r>
          </a:p>
        </p:txBody>
      </p:sp>
      <p:sp>
        <p:nvSpPr>
          <p:cNvPr id="10" name="TextBox 9">
            <a:extLst>
              <a:ext uri="{FF2B5EF4-FFF2-40B4-BE49-F238E27FC236}">
                <a16:creationId xmlns:a16="http://schemas.microsoft.com/office/drawing/2014/main" id="{704BB478-7B3A-44AE-9282-60245E72AB7D}"/>
              </a:ext>
            </a:extLst>
          </p:cNvPr>
          <p:cNvSpPr txBox="1"/>
          <p:nvPr/>
        </p:nvSpPr>
        <p:spPr>
          <a:xfrm>
            <a:off x="7452320" y="3436972"/>
            <a:ext cx="485379" cy="215444"/>
          </a:xfrm>
          <a:prstGeom prst="rect">
            <a:avLst/>
          </a:prstGeom>
          <a:solidFill>
            <a:schemeClr val="bg1"/>
          </a:solidFill>
        </p:spPr>
        <p:txBody>
          <a:bodyPr wrap="square" rtlCol="0">
            <a:spAutoFit/>
          </a:bodyPr>
          <a:lstStyle/>
          <a:p>
            <a:r>
              <a:rPr lang="en-GB" sz="800" b="1" dirty="0"/>
              <a:t>Plot 3</a:t>
            </a:r>
          </a:p>
        </p:txBody>
      </p:sp>
      <p:sp>
        <p:nvSpPr>
          <p:cNvPr id="12" name="TextBox 11">
            <a:extLst>
              <a:ext uri="{FF2B5EF4-FFF2-40B4-BE49-F238E27FC236}">
                <a16:creationId xmlns:a16="http://schemas.microsoft.com/office/drawing/2014/main" id="{7E8D357F-FFF4-4048-8234-049627492E8C}"/>
              </a:ext>
            </a:extLst>
          </p:cNvPr>
          <p:cNvSpPr txBox="1"/>
          <p:nvPr/>
        </p:nvSpPr>
        <p:spPr>
          <a:xfrm>
            <a:off x="6869581" y="3665704"/>
            <a:ext cx="485379" cy="215444"/>
          </a:xfrm>
          <a:prstGeom prst="rect">
            <a:avLst/>
          </a:prstGeom>
          <a:solidFill>
            <a:srgbClr val="DA9DA5"/>
          </a:solidFill>
        </p:spPr>
        <p:txBody>
          <a:bodyPr wrap="square" rtlCol="0">
            <a:spAutoFit/>
          </a:bodyPr>
          <a:lstStyle/>
          <a:p>
            <a:r>
              <a:rPr lang="en-GB" sz="800" b="1" dirty="0"/>
              <a:t>Plot 2</a:t>
            </a:r>
          </a:p>
        </p:txBody>
      </p:sp>
    </p:spTree>
    <p:extLst>
      <p:ext uri="{BB962C8B-B14F-4D97-AF65-F5344CB8AC3E}">
        <p14:creationId xmlns:p14="http://schemas.microsoft.com/office/powerpoint/2010/main" val="40282752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1B1D86A-4005-48B4-B7AA-6E4D2240FB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62F9F76-67E9-4D5C-A9F9-4B05C1C89D69}">
  <ds:schemaRefs>
    <ds:schemaRef ds:uri="http://schemas.microsoft.com/sharepoint/v3/contenttype/forms"/>
  </ds:schemaRefs>
</ds:datastoreItem>
</file>

<file path=customXml/itemProps3.xml><?xml version="1.0" encoding="utf-8"?>
<ds:datastoreItem xmlns:ds="http://schemas.openxmlformats.org/officeDocument/2006/customXml" ds:itemID="{47FA28FA-37E3-4F06-873B-701CF7C4FD3A}">
  <ds:schemaRefs>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6630edcf-f6f2-42e2-934a-b174e5b8993a"/>
    <ds:schemaRef ds:uri="http://purl.org/dc/dcmitype/"/>
    <ds:schemaRef ds:uri="dc3e18ab-5e90-4249-b4bb-5052ecfaefd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2508</TotalTime>
  <Words>1590</Words>
  <Application>Microsoft Office PowerPoint</Application>
  <PresentationFormat>On-screen Show (4:3)</PresentationFormat>
  <Paragraphs>270</Paragraphs>
  <Slides>26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Lucida Grande</vt:lpstr>
      <vt:lpstr>Times New Roman</vt:lpstr>
      <vt:lpstr>Default Design</vt:lpstr>
      <vt:lpstr>PowerPoint 12: Planning the sequence of work</vt:lpstr>
      <vt:lpstr>Aim: To give learners an understanding of technical information and planning involved in wall and floor tiling.   Outcomes: At the end of this session, the learner will be able to:  Outcome 1: Interpret technical information to plan and set out the sequence of work effectively in relation to a task.</vt:lpstr>
      <vt:lpstr>Planning the sequence of work  </vt:lpstr>
      <vt:lpstr>Types of technical information  </vt:lpstr>
      <vt:lpstr>Technical information: timescales  </vt:lpstr>
      <vt:lpstr>Technical information: timescales  </vt:lpstr>
      <vt:lpstr>Technical information: drawings  </vt:lpstr>
      <vt:lpstr>Technical information: drawings  </vt:lpstr>
      <vt:lpstr>Technical information: drawings  </vt:lpstr>
      <vt:lpstr>Technical information: drawings  </vt:lpstr>
      <vt:lpstr> Technical information: drawings </vt:lpstr>
      <vt:lpstr>Technical information: drawings  </vt:lpstr>
      <vt:lpstr>Technical information: specifications  </vt:lpstr>
      <vt:lpstr>Technical information: specifications  </vt:lpstr>
      <vt:lpstr>Technical information: specifications  </vt:lpstr>
      <vt:lpstr>Technical information: manufacturer’s information   </vt:lpstr>
      <vt:lpstr>Technical information: technical product data   </vt:lpstr>
      <vt:lpstr>Technical information: technical product data  </vt:lpstr>
      <vt:lpstr>Technical information: resources  </vt:lpstr>
      <vt:lpstr>Technical information: instructions  </vt:lpstr>
      <vt:lpstr>Technical information: problem solving  </vt:lpstr>
      <vt:lpstr>Technical information: teamwork  </vt:lpstr>
      <vt:lpstr>Technical information: RAMS  </vt:lpstr>
      <vt:lpstr>Technical information: RAMS  </vt:lpstr>
      <vt:lpstr>Technical information: RAMS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381</cp:revision>
  <dcterms:created xsi:type="dcterms:W3CDTF">2013-05-28T00:38:54Z</dcterms:created>
  <dcterms:modified xsi:type="dcterms:W3CDTF">2021-09-09T14:42:50Z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