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0"/>
  </p:notesMasterIdLst>
  <p:handoutMasterIdLst>
    <p:handoutMasterId r:id="rId21"/>
  </p:handoutMasterIdLst>
  <p:sldIdLst>
    <p:sldId id="256" r:id="rId5"/>
    <p:sldId id="341" r:id="rId6"/>
    <p:sldId id="328" r:id="rId7"/>
    <p:sldId id="331" r:id="rId8"/>
    <p:sldId id="342" r:id="rId9"/>
    <p:sldId id="343" r:id="rId10"/>
    <p:sldId id="344" r:id="rId11"/>
    <p:sldId id="350" r:id="rId12"/>
    <p:sldId id="345" r:id="rId13"/>
    <p:sldId id="351" r:id="rId14"/>
    <p:sldId id="346" r:id="rId15"/>
    <p:sldId id="347" r:id="rId16"/>
    <p:sldId id="348" r:id="rId17"/>
    <p:sldId id="349" r:id="rId18"/>
    <p:sldId id="267"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 Just Content" initials="SJC" lastIdx="1" clrIdx="0">
    <p:extLst>
      <p:ext uri="{19B8F6BF-5375-455C-9EA6-DF929625EA0E}">
        <p15:presenceInfo xmlns:p15="http://schemas.microsoft.com/office/powerpoint/2012/main" userId="S::sarah@justcontent.co.uk::337db9f1-129a-4730-b837-88aedf403999" providerId="AD"/>
      </p:ext>
    </p:extLst>
  </p:cmAuthor>
  <p:cmAuthor id="2" name="hillary" initials="h" lastIdx="2" clrIdx="1">
    <p:extLst>
      <p:ext uri="{19B8F6BF-5375-455C-9EA6-DF929625EA0E}">
        <p15:presenceInfo xmlns:p15="http://schemas.microsoft.com/office/powerpoint/2012/main" userId="S::hillary@justcontent.co.uk::e1a2e170-c5b3-4c6a-b3a8-851e79bf1c9f" providerId="AD"/>
      </p:ext>
    </p:extLst>
  </p:cmAuthor>
  <p:cmAuthor id="3" name="Linda Mellor" initials="LM" lastIdx="2" clrIdx="2">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4" autoAdjust="0"/>
    <p:restoredTop sz="94291" autoAdjust="0"/>
  </p:normalViewPr>
  <p:slideViewPr>
    <p:cSldViewPr showGuides="1">
      <p:cViewPr>
        <p:scale>
          <a:sx n="69" d="100"/>
          <a:sy n="69" d="100"/>
        </p:scale>
        <p:origin x="1256" y="-22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a:t>https://www.tiles.org.uk</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444467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53336"/>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15</a:t>
            </a:r>
          </a:p>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3: </a:t>
            </a:r>
            <a:r>
              <a:rPr lang="en-GB" dirty="0"/>
              <a:t>Types of materials used in wall and</a:t>
            </a:r>
            <a:br>
              <a:rPr lang="en-GB" dirty="0"/>
            </a:br>
            <a:r>
              <a:rPr lang="en-GB" dirty="0"/>
              <a:t>floor tiling</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Grout types</a:t>
            </a:r>
          </a:p>
        </p:txBody>
      </p:sp>
      <p:sp>
        <p:nvSpPr>
          <p:cNvPr id="5" name="TextBox 4">
            <a:extLst>
              <a:ext uri="{FF2B5EF4-FFF2-40B4-BE49-F238E27FC236}">
                <a16:creationId xmlns:a16="http://schemas.microsoft.com/office/drawing/2014/main" id="{8837E041-B063-4CBB-B17E-1689AD29842E}"/>
              </a:ext>
            </a:extLst>
          </p:cNvPr>
          <p:cNvSpPr txBox="1"/>
          <p:nvPr/>
        </p:nvSpPr>
        <p:spPr>
          <a:xfrm>
            <a:off x="439564" y="2374602"/>
            <a:ext cx="8229600" cy="707886"/>
          </a:xfrm>
          <a:prstGeom prst="rect">
            <a:avLst/>
          </a:prstGeom>
          <a:noFill/>
        </p:spPr>
        <p:txBody>
          <a:bodyPr wrap="square" rtlCol="0">
            <a:spAutoFit/>
          </a:bodyPr>
          <a:lstStyle/>
          <a:p>
            <a:r>
              <a:rPr lang="en-GB" dirty="0"/>
              <a:t>Grout choice is based on tile type, location of tiling, service condition of the installation and colour preference.</a:t>
            </a:r>
          </a:p>
        </p:txBody>
      </p:sp>
      <p:sp>
        <p:nvSpPr>
          <p:cNvPr id="3" name="TextBox 2">
            <a:extLst>
              <a:ext uri="{FF2B5EF4-FFF2-40B4-BE49-F238E27FC236}">
                <a16:creationId xmlns:a16="http://schemas.microsoft.com/office/drawing/2014/main" id="{257ED8A7-B11D-44EF-AA52-18F947236817}"/>
              </a:ext>
            </a:extLst>
          </p:cNvPr>
          <p:cNvSpPr txBox="1"/>
          <p:nvPr/>
        </p:nvSpPr>
        <p:spPr>
          <a:xfrm>
            <a:off x="406375" y="1453203"/>
            <a:ext cx="8229600" cy="707886"/>
          </a:xfrm>
          <a:prstGeom prst="rect">
            <a:avLst/>
          </a:prstGeom>
          <a:noFill/>
        </p:spPr>
        <p:txBody>
          <a:bodyPr wrap="square" rtlCol="0">
            <a:spAutoFit/>
          </a:bodyPr>
          <a:lstStyle/>
          <a:p>
            <a:r>
              <a:rPr lang="en-GB" dirty="0"/>
              <a:t>Grout is a material which comes ready mixed or in powdered form.  It is the material a tiler applies to the grout lines (joints between the tiles).</a:t>
            </a:r>
          </a:p>
        </p:txBody>
      </p:sp>
      <p:sp>
        <p:nvSpPr>
          <p:cNvPr id="6" name="Rectangle 5">
            <a:extLst>
              <a:ext uri="{FF2B5EF4-FFF2-40B4-BE49-F238E27FC236}">
                <a16:creationId xmlns:a16="http://schemas.microsoft.com/office/drawing/2014/main" id="{E4AA055B-5971-48E8-997C-47B8962A3C01}"/>
              </a:ext>
            </a:extLst>
          </p:cNvPr>
          <p:cNvSpPr/>
          <p:nvPr/>
        </p:nvSpPr>
        <p:spPr>
          <a:xfrm>
            <a:off x="439563" y="3313389"/>
            <a:ext cx="5212557" cy="1354217"/>
          </a:xfrm>
          <a:prstGeom prst="rect">
            <a:avLst/>
          </a:prstGeom>
        </p:spPr>
        <p:txBody>
          <a:bodyPr wrap="square">
            <a:spAutoFit/>
          </a:bodyPr>
          <a:lstStyle/>
          <a:p>
            <a:r>
              <a:rPr lang="en-GB" dirty="0"/>
              <a:t>As with adhesive, grout has product classifications</a:t>
            </a:r>
          </a:p>
          <a:p>
            <a:endParaRPr lang="en-GB" sz="1400" dirty="0"/>
          </a:p>
          <a:p>
            <a:r>
              <a:rPr lang="en-GB" sz="1400" dirty="0"/>
              <a:t>The following are descriptions of the product classifications in accordance with the current European Standard EN 13888</a:t>
            </a:r>
            <a:r>
              <a:rPr lang="en-GB" sz="800" dirty="0"/>
              <a:t>:</a:t>
            </a:r>
            <a:endParaRPr lang="en-GB" sz="1400" dirty="0"/>
          </a:p>
        </p:txBody>
      </p:sp>
      <p:sp>
        <p:nvSpPr>
          <p:cNvPr id="8" name="TextBox 7">
            <a:extLst>
              <a:ext uri="{FF2B5EF4-FFF2-40B4-BE49-F238E27FC236}">
                <a16:creationId xmlns:a16="http://schemas.microsoft.com/office/drawing/2014/main" id="{26E82137-B6B2-412F-A534-4F6D166960A6}"/>
              </a:ext>
            </a:extLst>
          </p:cNvPr>
          <p:cNvSpPr txBox="1"/>
          <p:nvPr/>
        </p:nvSpPr>
        <p:spPr>
          <a:xfrm>
            <a:off x="6156176" y="3349322"/>
            <a:ext cx="2299027" cy="1631216"/>
          </a:xfrm>
          <a:prstGeom prst="rect">
            <a:avLst/>
          </a:prstGeom>
          <a:noFill/>
        </p:spPr>
        <p:txBody>
          <a:bodyPr wrap="square" rtlCol="0">
            <a:spAutoFit/>
          </a:bodyPr>
          <a:lstStyle/>
          <a:p>
            <a:pPr algn="ctr"/>
            <a:r>
              <a:rPr lang="en-GB" b="1" dirty="0"/>
              <a:t>Types of grout:</a:t>
            </a:r>
          </a:p>
          <a:p>
            <a:endParaRPr lang="en-GB" b="1" dirty="0"/>
          </a:p>
          <a:p>
            <a:pPr marL="342900" indent="-342900">
              <a:buClr>
                <a:srgbClr val="0077E3"/>
              </a:buClr>
              <a:buFont typeface="Arial" panose="020B0604020202020204" pitchFamily="34" charset="0"/>
              <a:buChar char="•"/>
            </a:pPr>
            <a:r>
              <a:rPr lang="en-GB" dirty="0"/>
              <a:t>Pre-mixed</a:t>
            </a:r>
          </a:p>
          <a:p>
            <a:pPr marL="342900" indent="-342900">
              <a:buClr>
                <a:srgbClr val="0077E3"/>
              </a:buClr>
              <a:buFont typeface="Arial" panose="020B0604020202020204" pitchFamily="34" charset="0"/>
              <a:buChar char="•"/>
            </a:pPr>
            <a:r>
              <a:rPr lang="en-GB" dirty="0"/>
              <a:t>Cement-based</a:t>
            </a:r>
          </a:p>
          <a:p>
            <a:pPr marL="342900" indent="-342900">
              <a:buClr>
                <a:srgbClr val="0077E3"/>
              </a:buClr>
              <a:buFont typeface="Arial" panose="020B0604020202020204" pitchFamily="34" charset="0"/>
              <a:buChar char="•"/>
            </a:pPr>
            <a:r>
              <a:rPr lang="en-GB" dirty="0"/>
              <a:t>Epoxy</a:t>
            </a:r>
          </a:p>
        </p:txBody>
      </p:sp>
    </p:spTree>
    <p:extLst>
      <p:ext uri="{BB962C8B-B14F-4D97-AF65-F5344CB8AC3E}">
        <p14:creationId xmlns:p14="http://schemas.microsoft.com/office/powerpoint/2010/main" val="1195794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Primer and bonding agent</a:t>
            </a:r>
          </a:p>
        </p:txBody>
      </p:sp>
      <p:sp>
        <p:nvSpPr>
          <p:cNvPr id="4" name="TextBox 3">
            <a:extLst>
              <a:ext uri="{FF2B5EF4-FFF2-40B4-BE49-F238E27FC236}">
                <a16:creationId xmlns:a16="http://schemas.microsoft.com/office/drawing/2014/main" id="{EFA53824-C3C8-4E82-BA21-87A5A4DF0EDB}"/>
              </a:ext>
            </a:extLst>
          </p:cNvPr>
          <p:cNvSpPr txBox="1"/>
          <p:nvPr/>
        </p:nvSpPr>
        <p:spPr>
          <a:xfrm>
            <a:off x="395536" y="1814633"/>
            <a:ext cx="8291264" cy="1015663"/>
          </a:xfrm>
          <a:prstGeom prst="rect">
            <a:avLst/>
          </a:prstGeom>
          <a:noFill/>
        </p:spPr>
        <p:txBody>
          <a:bodyPr wrap="square" rtlCol="0">
            <a:spAutoFit/>
          </a:bodyPr>
          <a:lstStyle/>
          <a:p>
            <a:r>
              <a:rPr lang="en-GB" dirty="0"/>
              <a:t>Before undertaking any tiling work, the tiler must ensure the background has been prepared and the tile adhesive bonds to the background.</a:t>
            </a:r>
          </a:p>
          <a:p>
            <a:r>
              <a:rPr lang="en-GB" dirty="0"/>
              <a:t>To achieve a good quality bond, tilers use primers and bonding agents.</a:t>
            </a:r>
          </a:p>
        </p:txBody>
      </p:sp>
      <p:sp>
        <p:nvSpPr>
          <p:cNvPr id="10" name="TextBox 9">
            <a:extLst>
              <a:ext uri="{FF2B5EF4-FFF2-40B4-BE49-F238E27FC236}">
                <a16:creationId xmlns:a16="http://schemas.microsoft.com/office/drawing/2014/main" id="{1F37E217-BC7D-4534-84C9-336D45A92EB7}"/>
              </a:ext>
            </a:extLst>
          </p:cNvPr>
          <p:cNvSpPr txBox="1"/>
          <p:nvPr/>
        </p:nvSpPr>
        <p:spPr>
          <a:xfrm>
            <a:off x="5610509" y="3208471"/>
            <a:ext cx="1981633" cy="400110"/>
          </a:xfrm>
          <a:prstGeom prst="rect">
            <a:avLst/>
          </a:prstGeom>
          <a:noFill/>
        </p:spPr>
        <p:txBody>
          <a:bodyPr wrap="none" rtlCol="0">
            <a:spAutoFit/>
          </a:bodyPr>
          <a:lstStyle/>
          <a:p>
            <a:r>
              <a:rPr lang="en-GB" b="1" dirty="0"/>
              <a:t>Bonding agent</a:t>
            </a:r>
          </a:p>
        </p:txBody>
      </p:sp>
      <p:sp>
        <p:nvSpPr>
          <p:cNvPr id="12" name="TextBox 11">
            <a:extLst>
              <a:ext uri="{FF2B5EF4-FFF2-40B4-BE49-F238E27FC236}">
                <a16:creationId xmlns:a16="http://schemas.microsoft.com/office/drawing/2014/main" id="{A99481BA-649E-4CCA-BD07-51195CAE343C}"/>
              </a:ext>
            </a:extLst>
          </p:cNvPr>
          <p:cNvSpPr txBox="1"/>
          <p:nvPr/>
        </p:nvSpPr>
        <p:spPr>
          <a:xfrm>
            <a:off x="5610508" y="3746104"/>
            <a:ext cx="2849923" cy="2308324"/>
          </a:xfrm>
          <a:prstGeom prst="rect">
            <a:avLst/>
          </a:prstGeom>
          <a:noFill/>
        </p:spPr>
        <p:txBody>
          <a:bodyPr wrap="square" rtlCol="0">
            <a:spAutoFit/>
          </a:bodyPr>
          <a:lstStyle/>
          <a:p>
            <a:r>
              <a:rPr lang="en-GB" sz="1800" dirty="0"/>
              <a:t>Bonding agents are used in cement-based mortars and adhesives to improve the physical performance, including adhesion, durability, flexibility, waterproofing and workability.</a:t>
            </a:r>
          </a:p>
        </p:txBody>
      </p:sp>
      <p:sp>
        <p:nvSpPr>
          <p:cNvPr id="16" name="TextBox 15">
            <a:extLst>
              <a:ext uri="{FF2B5EF4-FFF2-40B4-BE49-F238E27FC236}">
                <a16:creationId xmlns:a16="http://schemas.microsoft.com/office/drawing/2014/main" id="{C6E9F2C6-1CC5-44E8-A435-9A77F5DC7810}"/>
              </a:ext>
            </a:extLst>
          </p:cNvPr>
          <p:cNvSpPr txBox="1"/>
          <p:nvPr/>
        </p:nvSpPr>
        <p:spPr>
          <a:xfrm>
            <a:off x="457200" y="3738114"/>
            <a:ext cx="3423517" cy="1200329"/>
          </a:xfrm>
          <a:prstGeom prst="rect">
            <a:avLst/>
          </a:prstGeom>
          <a:noFill/>
        </p:spPr>
        <p:txBody>
          <a:bodyPr wrap="square" rtlCol="0">
            <a:spAutoFit/>
          </a:bodyPr>
          <a:lstStyle/>
          <a:p>
            <a:r>
              <a:rPr lang="en-GB" sz="1800" dirty="0"/>
              <a:t>Primers, stabilise dusty surfaces and reduce the porosity of the background prior to fixing tiles.</a:t>
            </a:r>
          </a:p>
        </p:txBody>
      </p:sp>
      <p:sp>
        <p:nvSpPr>
          <p:cNvPr id="18" name="Rectangle 17">
            <a:extLst>
              <a:ext uri="{FF2B5EF4-FFF2-40B4-BE49-F238E27FC236}">
                <a16:creationId xmlns:a16="http://schemas.microsoft.com/office/drawing/2014/main" id="{023BAC59-4C23-435D-B286-062EB36F52D2}"/>
              </a:ext>
            </a:extLst>
          </p:cNvPr>
          <p:cNvSpPr/>
          <p:nvPr/>
        </p:nvSpPr>
        <p:spPr>
          <a:xfrm>
            <a:off x="457200" y="3128374"/>
            <a:ext cx="2047355" cy="400110"/>
          </a:xfrm>
          <a:prstGeom prst="rect">
            <a:avLst/>
          </a:prstGeom>
        </p:spPr>
        <p:txBody>
          <a:bodyPr wrap="none">
            <a:spAutoFit/>
          </a:bodyPr>
          <a:lstStyle/>
          <a:p>
            <a:r>
              <a:rPr lang="en-GB" b="1" dirty="0"/>
              <a:t>Primer (acrylic)</a:t>
            </a:r>
          </a:p>
        </p:txBody>
      </p:sp>
    </p:spTree>
    <p:extLst>
      <p:ext uri="{BB962C8B-B14F-4D97-AF65-F5344CB8AC3E}">
        <p14:creationId xmlns:p14="http://schemas.microsoft.com/office/powerpoint/2010/main" val="2852276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Levelling/smoothing compounds</a:t>
            </a:r>
          </a:p>
        </p:txBody>
      </p:sp>
      <p:sp>
        <p:nvSpPr>
          <p:cNvPr id="4" name="TextBox 3">
            <a:extLst>
              <a:ext uri="{FF2B5EF4-FFF2-40B4-BE49-F238E27FC236}">
                <a16:creationId xmlns:a16="http://schemas.microsoft.com/office/drawing/2014/main" id="{EFA53824-C3C8-4E82-BA21-87A5A4DF0EDB}"/>
              </a:ext>
            </a:extLst>
          </p:cNvPr>
          <p:cNvSpPr txBox="1"/>
          <p:nvPr/>
        </p:nvSpPr>
        <p:spPr>
          <a:xfrm>
            <a:off x="323528" y="1628800"/>
            <a:ext cx="4680520" cy="3139321"/>
          </a:xfrm>
          <a:prstGeom prst="rect">
            <a:avLst/>
          </a:prstGeom>
          <a:noFill/>
        </p:spPr>
        <p:txBody>
          <a:bodyPr wrap="square" rtlCol="0">
            <a:spAutoFit/>
          </a:bodyPr>
          <a:lstStyle/>
          <a:p>
            <a:r>
              <a:rPr lang="en-GB" sz="1800" dirty="0"/>
              <a:t>Before tiling a floor, the tiler must check the floor which they are tiling for flatness and/or level. The case with existing areas may create an uneven floor surface due to factors such as wear and tear on the floor surface over time.</a:t>
            </a:r>
          </a:p>
          <a:p>
            <a:endParaRPr lang="en-GB" sz="1800" dirty="0"/>
          </a:p>
          <a:p>
            <a:r>
              <a:rPr lang="en-GB" sz="1800" dirty="0"/>
              <a:t>A tiler must ensure that the floor surface to be tiled is flat. If not, a smoothing/levelling compound can be applied during preparation process.</a:t>
            </a:r>
          </a:p>
        </p:txBody>
      </p:sp>
      <p:sp>
        <p:nvSpPr>
          <p:cNvPr id="6" name="TextBox 5">
            <a:extLst>
              <a:ext uri="{FF2B5EF4-FFF2-40B4-BE49-F238E27FC236}">
                <a16:creationId xmlns:a16="http://schemas.microsoft.com/office/drawing/2014/main" id="{84D36330-D135-49D8-BAEF-94A7C157E12C}"/>
              </a:ext>
            </a:extLst>
          </p:cNvPr>
          <p:cNvSpPr txBox="1"/>
          <p:nvPr/>
        </p:nvSpPr>
        <p:spPr>
          <a:xfrm>
            <a:off x="5868144" y="5085184"/>
            <a:ext cx="2485929" cy="523220"/>
          </a:xfrm>
          <a:prstGeom prst="rect">
            <a:avLst/>
          </a:prstGeom>
          <a:noFill/>
        </p:spPr>
        <p:txBody>
          <a:bodyPr wrap="square" rtlCol="0">
            <a:spAutoFit/>
          </a:bodyPr>
          <a:lstStyle/>
          <a:p>
            <a:r>
              <a:rPr lang="en-GB" sz="1400" dirty="0"/>
              <a:t>Self leveller being applied to an uneven surface</a:t>
            </a:r>
          </a:p>
        </p:txBody>
      </p:sp>
      <p:pic>
        <p:nvPicPr>
          <p:cNvPr id="9" name="Picture 8">
            <a:extLst>
              <a:ext uri="{FF2B5EF4-FFF2-40B4-BE49-F238E27FC236}">
                <a16:creationId xmlns:a16="http://schemas.microsoft.com/office/drawing/2014/main" id="{597D6A0C-3F01-4122-8A43-A1CA836E4591}"/>
              </a:ext>
            </a:extLst>
          </p:cNvPr>
          <p:cNvPicPr>
            <a:picLocks noChangeAspect="1"/>
          </p:cNvPicPr>
          <p:nvPr/>
        </p:nvPicPr>
        <p:blipFill rotWithShape="1">
          <a:blip r:embed="rId2"/>
          <a:srcRect t="10474" b="8216"/>
          <a:stretch/>
        </p:blipFill>
        <p:spPr>
          <a:xfrm>
            <a:off x="5796136" y="1746228"/>
            <a:ext cx="2506836" cy="3051352"/>
          </a:xfrm>
          <a:prstGeom prst="rect">
            <a:avLst/>
          </a:prstGeom>
        </p:spPr>
      </p:pic>
    </p:spTree>
    <p:extLst>
      <p:ext uri="{BB962C8B-B14F-4D97-AF65-F5344CB8AC3E}">
        <p14:creationId xmlns:p14="http://schemas.microsoft.com/office/powerpoint/2010/main" val="906211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Sealant (silicon)</a:t>
            </a:r>
          </a:p>
        </p:txBody>
      </p:sp>
      <p:sp>
        <p:nvSpPr>
          <p:cNvPr id="10" name="TextBox 9">
            <a:extLst>
              <a:ext uri="{FF2B5EF4-FFF2-40B4-BE49-F238E27FC236}">
                <a16:creationId xmlns:a16="http://schemas.microsoft.com/office/drawing/2014/main" id="{D3CD75F0-05E3-4B79-A1F4-07960E4B7F2C}"/>
              </a:ext>
            </a:extLst>
          </p:cNvPr>
          <p:cNvSpPr txBox="1"/>
          <p:nvPr/>
        </p:nvSpPr>
        <p:spPr>
          <a:xfrm>
            <a:off x="323528" y="1556792"/>
            <a:ext cx="8363272" cy="707886"/>
          </a:xfrm>
          <a:prstGeom prst="rect">
            <a:avLst/>
          </a:prstGeom>
          <a:noFill/>
        </p:spPr>
        <p:txBody>
          <a:bodyPr wrap="square" rtlCol="0">
            <a:spAutoFit/>
          </a:bodyPr>
          <a:lstStyle/>
          <a:p>
            <a:r>
              <a:rPr lang="en-GB" dirty="0"/>
              <a:t>Sealants are designed to be used in areas where a waterproof seal is needed between two materials.</a:t>
            </a:r>
          </a:p>
        </p:txBody>
      </p:sp>
      <p:sp>
        <p:nvSpPr>
          <p:cNvPr id="12" name="TextBox 11">
            <a:extLst>
              <a:ext uri="{FF2B5EF4-FFF2-40B4-BE49-F238E27FC236}">
                <a16:creationId xmlns:a16="http://schemas.microsoft.com/office/drawing/2014/main" id="{10005C6B-B7FD-4684-AC3A-3F951857D803}"/>
              </a:ext>
            </a:extLst>
          </p:cNvPr>
          <p:cNvSpPr txBox="1"/>
          <p:nvPr/>
        </p:nvSpPr>
        <p:spPr>
          <a:xfrm>
            <a:off x="1259632" y="2430882"/>
            <a:ext cx="1840568" cy="400110"/>
          </a:xfrm>
          <a:prstGeom prst="rect">
            <a:avLst/>
          </a:prstGeom>
          <a:noFill/>
        </p:spPr>
        <p:txBody>
          <a:bodyPr wrap="none" rtlCol="0">
            <a:spAutoFit/>
          </a:bodyPr>
          <a:lstStyle/>
          <a:p>
            <a:r>
              <a:rPr lang="en-GB" dirty="0"/>
              <a:t>Silicon sealant</a:t>
            </a:r>
          </a:p>
        </p:txBody>
      </p:sp>
      <p:sp>
        <p:nvSpPr>
          <p:cNvPr id="14" name="Rectangle 13">
            <a:extLst>
              <a:ext uri="{FF2B5EF4-FFF2-40B4-BE49-F238E27FC236}">
                <a16:creationId xmlns:a16="http://schemas.microsoft.com/office/drawing/2014/main" id="{2D02AD02-4704-4845-AAA1-33892419F6E0}"/>
              </a:ext>
            </a:extLst>
          </p:cNvPr>
          <p:cNvSpPr/>
          <p:nvPr/>
        </p:nvSpPr>
        <p:spPr>
          <a:xfrm>
            <a:off x="4487342" y="2284055"/>
            <a:ext cx="4045098" cy="707886"/>
          </a:xfrm>
          <a:prstGeom prst="rect">
            <a:avLst/>
          </a:prstGeom>
        </p:spPr>
        <p:txBody>
          <a:bodyPr wrap="square">
            <a:spAutoFit/>
          </a:bodyPr>
          <a:lstStyle/>
          <a:p>
            <a:r>
              <a:rPr lang="en-GB" dirty="0"/>
              <a:t>    Sealant being applied</a:t>
            </a:r>
          </a:p>
          <a:p>
            <a:pPr algn="ctr"/>
            <a:r>
              <a:rPr lang="en-GB" dirty="0"/>
              <a:t>to a bath and tile intersection</a:t>
            </a:r>
          </a:p>
        </p:txBody>
      </p:sp>
      <p:pic>
        <p:nvPicPr>
          <p:cNvPr id="4" name="Picture 3">
            <a:extLst>
              <a:ext uri="{FF2B5EF4-FFF2-40B4-BE49-F238E27FC236}">
                <a16:creationId xmlns:a16="http://schemas.microsoft.com/office/drawing/2014/main" id="{7B51EBFF-9374-477C-8CF9-0612D4B8E4D7}"/>
              </a:ext>
            </a:extLst>
          </p:cNvPr>
          <p:cNvPicPr>
            <a:picLocks noChangeAspect="1"/>
          </p:cNvPicPr>
          <p:nvPr/>
        </p:nvPicPr>
        <p:blipFill>
          <a:blip r:embed="rId2"/>
          <a:stretch>
            <a:fillRect/>
          </a:stretch>
        </p:blipFill>
        <p:spPr>
          <a:xfrm>
            <a:off x="4842723" y="3356992"/>
            <a:ext cx="3240360" cy="2164561"/>
          </a:xfrm>
          <a:prstGeom prst="rect">
            <a:avLst/>
          </a:prstGeom>
        </p:spPr>
      </p:pic>
      <p:pic>
        <p:nvPicPr>
          <p:cNvPr id="1026" name="Picture 2">
            <a:extLst>
              <a:ext uri="{FF2B5EF4-FFF2-40B4-BE49-F238E27FC236}">
                <a16:creationId xmlns:a16="http://schemas.microsoft.com/office/drawing/2014/main" id="{18E5BB5C-EE41-498A-87FC-BBA66ACDED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6386" y="2831823"/>
            <a:ext cx="2162706" cy="2786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878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Decoupling membranes</a:t>
            </a:r>
          </a:p>
        </p:txBody>
      </p:sp>
      <p:sp>
        <p:nvSpPr>
          <p:cNvPr id="10" name="TextBox 9">
            <a:extLst>
              <a:ext uri="{FF2B5EF4-FFF2-40B4-BE49-F238E27FC236}">
                <a16:creationId xmlns:a16="http://schemas.microsoft.com/office/drawing/2014/main" id="{D3CD75F0-05E3-4B79-A1F4-07960E4B7F2C}"/>
              </a:ext>
            </a:extLst>
          </p:cNvPr>
          <p:cNvSpPr txBox="1"/>
          <p:nvPr/>
        </p:nvSpPr>
        <p:spPr>
          <a:xfrm>
            <a:off x="323528" y="1437149"/>
            <a:ext cx="7848872" cy="2862322"/>
          </a:xfrm>
          <a:prstGeom prst="rect">
            <a:avLst/>
          </a:prstGeom>
          <a:noFill/>
        </p:spPr>
        <p:txBody>
          <a:bodyPr wrap="square" rtlCol="0">
            <a:spAutoFit/>
          </a:bodyPr>
          <a:lstStyle/>
          <a:p>
            <a:endParaRPr lang="en-GB" dirty="0"/>
          </a:p>
          <a:p>
            <a:r>
              <a:rPr lang="en-GB" dirty="0"/>
              <a:t>Decoupling membranes can be installed in tiling applications to control lateral movement (e.g. drying and shrinkage), and cracking in wall and floor tiling.</a:t>
            </a:r>
          </a:p>
          <a:p>
            <a:endParaRPr lang="en-GB" dirty="0"/>
          </a:p>
          <a:p>
            <a:r>
              <a:rPr lang="en-GB" dirty="0"/>
              <a:t>Decoupling membranes can be used in wet rooms and underfloor electric heating, on substrates such as concrete, screed and timber flooring.</a:t>
            </a:r>
          </a:p>
          <a:p>
            <a:endParaRPr lang="en-GB" dirty="0"/>
          </a:p>
        </p:txBody>
      </p:sp>
    </p:spTree>
    <p:extLst>
      <p:ext uri="{BB962C8B-B14F-4D97-AF65-F5344CB8AC3E}">
        <p14:creationId xmlns:p14="http://schemas.microsoft.com/office/powerpoint/2010/main" val="1476088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en-GB" sz="2000" kern="1200" dirty="0">
                <a:solidFill>
                  <a:srgbClr val="0070C0"/>
                </a:solidFill>
                <a:latin typeface="+mn-lt"/>
                <a:ea typeface="Times New Roman" panose="02020603050405020304" pitchFamily="18" charset="0"/>
              </a:rPr>
              <a:t>Aim: </a:t>
            </a:r>
            <a:r>
              <a:rPr lang="en-GB" sz="2000" b="0" kern="1200" dirty="0">
                <a:solidFill>
                  <a:schemeClr val="tx1"/>
                </a:solidFill>
                <a:latin typeface="+mn-lt"/>
                <a:ea typeface="Times New Roman" panose="02020603050405020304" pitchFamily="18" charset="0"/>
              </a:rPr>
              <a:t>To introduce learners to the different types of materials used in wall and floor tiling.</a:t>
            </a:r>
            <a:br>
              <a:rPr lang="en-GB" sz="2000" b="0" kern="1200" dirty="0">
                <a:solidFill>
                  <a:srgbClr val="000000"/>
                </a:solidFill>
                <a:latin typeface="+mn-lt"/>
                <a:ea typeface="ＭＳ Ｐゴシック" pitchFamily="-105" charset="-128"/>
              </a:rPr>
            </a:br>
            <a:br>
              <a:rPr lang="en-GB" sz="2000" b="0" kern="1200" dirty="0">
                <a:solidFill>
                  <a:srgbClr val="0070C0"/>
                </a:solidFill>
                <a:latin typeface="+mn-lt"/>
                <a:ea typeface="Times New Roman" panose="02020603050405020304" pitchFamily="18" charset="0"/>
              </a:rPr>
            </a:br>
            <a:r>
              <a:rPr lang="en-GB" sz="2000" b="0" kern="1200" dirty="0">
                <a:solidFill>
                  <a:srgbClr val="000000"/>
                </a:solidFill>
                <a:latin typeface="+mn-lt"/>
                <a:ea typeface="Times New Roman" panose="02020603050405020304" pitchFamily="18" charset="0"/>
              </a:rPr>
              <a:t> </a:t>
            </a: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Outcomes:</a:t>
            </a:r>
            <a:r>
              <a:rPr lang="en-GB" sz="2000" b="0" kern="1200" dirty="0">
                <a:solidFill>
                  <a:srgbClr val="0070C0"/>
                </a:solidFill>
                <a:latin typeface="+mn-lt"/>
                <a:ea typeface="Times New Roman" panose="02020603050405020304" pitchFamily="18" charset="0"/>
              </a:rPr>
              <a:t> </a:t>
            </a:r>
            <a:r>
              <a:rPr lang="en-GB" sz="2000" b="0" kern="1200" dirty="0">
                <a:solidFill>
                  <a:srgbClr val="000000"/>
                </a:solidFill>
                <a:latin typeface="+mn-lt"/>
                <a:ea typeface="Times New Roman" panose="02020603050405020304" pitchFamily="18" charset="0"/>
              </a:rPr>
              <a:t>At the end of this session, the learner will be able to:</a:t>
            </a: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 1: </a:t>
            </a:r>
            <a:r>
              <a:rPr lang="en-GB" sz="2000" b="0" dirty="0">
                <a:solidFill>
                  <a:schemeClr val="tx1"/>
                </a:solidFill>
              </a:rPr>
              <a:t>Identify different types of materials associated with a variety of wall and floor tiling activities.</a:t>
            </a:r>
            <a:br>
              <a:rPr lang="en-GB" sz="2000" b="0" kern="1200" dirty="0">
                <a:solidFill>
                  <a:srgbClr val="0070C0"/>
                </a:solidFill>
                <a:latin typeface="+mn-lt"/>
                <a:ea typeface="Times New Roman" panose="02020603050405020304" pitchFamily="18" charset="0"/>
              </a:rPr>
            </a:br>
            <a:endParaRPr lang="en-GB" b="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779985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86009"/>
            <a:ext cx="8229600" cy="382588"/>
          </a:xfrm>
        </p:spPr>
        <p:txBody>
          <a:bodyPr/>
          <a:lstStyle/>
          <a:p>
            <a:r>
              <a:rPr lang="en-US" dirty="0">
                <a:ea typeface="ＭＳ Ｐゴシック" pitchFamily="-105" charset="-128"/>
                <a:cs typeface="ＭＳ Ｐゴシック" pitchFamily="-105" charset="-128"/>
              </a:rPr>
              <a:t>Types of materials used for fixing wall and floor tiles</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445266" y="1556792"/>
            <a:ext cx="8241534" cy="707886"/>
          </a:xfrm>
          <a:prstGeom prst="rect">
            <a:avLst/>
          </a:prstGeom>
          <a:noFill/>
        </p:spPr>
        <p:txBody>
          <a:bodyPr wrap="square" rtlCol="0">
            <a:spAutoFit/>
          </a:bodyPr>
          <a:lstStyle/>
          <a:p>
            <a:r>
              <a:rPr lang="en-GB" dirty="0"/>
              <a:t>There are many different types of materials in construction that a tiler must know about while fixing wall and floor tiles.</a:t>
            </a:r>
          </a:p>
        </p:txBody>
      </p:sp>
      <p:sp>
        <p:nvSpPr>
          <p:cNvPr id="2" name="TextBox 1">
            <a:extLst>
              <a:ext uri="{FF2B5EF4-FFF2-40B4-BE49-F238E27FC236}">
                <a16:creationId xmlns:a16="http://schemas.microsoft.com/office/drawing/2014/main" id="{BE24D566-A02C-4C2C-AC99-5472F4D3EFBF}"/>
              </a:ext>
            </a:extLst>
          </p:cNvPr>
          <p:cNvSpPr txBox="1"/>
          <p:nvPr/>
        </p:nvSpPr>
        <p:spPr>
          <a:xfrm>
            <a:off x="442392" y="2452873"/>
            <a:ext cx="8241534" cy="3170099"/>
          </a:xfrm>
          <a:prstGeom prst="rect">
            <a:avLst/>
          </a:prstGeom>
          <a:noFill/>
        </p:spPr>
        <p:txBody>
          <a:bodyPr wrap="square" rtlCol="0">
            <a:spAutoFit/>
          </a:bodyPr>
          <a:lstStyle/>
          <a:p>
            <a:r>
              <a:rPr lang="en-GB" dirty="0"/>
              <a:t>The range of tiling materials looked at here are:</a:t>
            </a:r>
          </a:p>
          <a:p>
            <a:endParaRPr lang="en-GB" dirty="0"/>
          </a:p>
          <a:p>
            <a:pPr marL="342900" indent="-342900">
              <a:buClr>
                <a:srgbClr val="0077E3"/>
              </a:buClr>
              <a:buFont typeface="Arial" panose="020B0604020202020204" pitchFamily="34" charset="0"/>
              <a:buChar char="•"/>
            </a:pPr>
            <a:r>
              <a:rPr lang="en-GB" dirty="0"/>
              <a:t>tiles (ceramic and porcelain)</a:t>
            </a:r>
          </a:p>
          <a:p>
            <a:pPr marL="342900" indent="-342900">
              <a:buClr>
                <a:srgbClr val="0077E3"/>
              </a:buClr>
              <a:buFont typeface="Arial" panose="020B0604020202020204" pitchFamily="34" charset="0"/>
              <a:buChar char="•"/>
            </a:pPr>
            <a:r>
              <a:rPr lang="en-GB" dirty="0"/>
              <a:t>trims (plastic)</a:t>
            </a:r>
          </a:p>
          <a:p>
            <a:pPr marL="342900" indent="-342900">
              <a:buClr>
                <a:srgbClr val="0077E3"/>
              </a:buClr>
              <a:buFont typeface="Arial" panose="020B0604020202020204" pitchFamily="34" charset="0"/>
              <a:buChar char="•"/>
            </a:pPr>
            <a:r>
              <a:rPr lang="en-GB" dirty="0"/>
              <a:t>adhesives (ready mixed and powder)</a:t>
            </a:r>
          </a:p>
          <a:p>
            <a:pPr marL="342900" indent="-342900">
              <a:buClr>
                <a:srgbClr val="0077E3"/>
              </a:buClr>
              <a:buFont typeface="Arial" panose="020B0604020202020204" pitchFamily="34" charset="0"/>
              <a:buChar char="•"/>
            </a:pPr>
            <a:r>
              <a:rPr lang="en-GB" dirty="0"/>
              <a:t>grout (ready mixed and powder)</a:t>
            </a:r>
          </a:p>
          <a:p>
            <a:pPr marL="342900" indent="-342900">
              <a:buClr>
                <a:srgbClr val="0077E3"/>
              </a:buClr>
              <a:buFont typeface="Arial" panose="020B0604020202020204" pitchFamily="34" charset="0"/>
              <a:buChar char="•"/>
            </a:pPr>
            <a:r>
              <a:rPr lang="en-GB" dirty="0"/>
              <a:t>primers and bonding agents</a:t>
            </a:r>
          </a:p>
          <a:p>
            <a:pPr marL="342900" indent="-342900">
              <a:buClr>
                <a:srgbClr val="0077E3"/>
              </a:buClr>
              <a:buFont typeface="Arial" panose="020B0604020202020204" pitchFamily="34" charset="0"/>
              <a:buChar char="•"/>
            </a:pPr>
            <a:r>
              <a:rPr lang="en-GB" dirty="0"/>
              <a:t>levelling and smoothing compounds</a:t>
            </a:r>
          </a:p>
          <a:p>
            <a:pPr marL="342900" indent="-342900">
              <a:buClr>
                <a:srgbClr val="0077E3"/>
              </a:buClr>
              <a:buFont typeface="Arial" panose="020B0604020202020204" pitchFamily="34" charset="0"/>
              <a:buChar char="•"/>
            </a:pPr>
            <a:r>
              <a:rPr lang="en-GB" dirty="0"/>
              <a:t>sealants</a:t>
            </a:r>
          </a:p>
          <a:p>
            <a:pPr marL="342900" indent="-342900">
              <a:buClr>
                <a:srgbClr val="0077E3"/>
              </a:buClr>
              <a:buFont typeface="Arial" panose="020B0604020202020204" pitchFamily="34" charset="0"/>
              <a:buChar char="•"/>
            </a:pPr>
            <a:r>
              <a:rPr lang="en-GB" dirty="0"/>
              <a:t>decoupling membranes.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Tiles: ceramic</a:t>
            </a:r>
          </a:p>
        </p:txBody>
      </p:sp>
      <p:sp>
        <p:nvSpPr>
          <p:cNvPr id="13" name="TextBox 12">
            <a:extLst>
              <a:ext uri="{FF2B5EF4-FFF2-40B4-BE49-F238E27FC236}">
                <a16:creationId xmlns:a16="http://schemas.microsoft.com/office/drawing/2014/main" id="{463BBE4E-6EA1-4ABE-B419-07751E5E2CA0}"/>
              </a:ext>
            </a:extLst>
          </p:cNvPr>
          <p:cNvSpPr txBox="1"/>
          <p:nvPr/>
        </p:nvSpPr>
        <p:spPr>
          <a:xfrm>
            <a:off x="457200" y="1556792"/>
            <a:ext cx="8229600" cy="707886"/>
          </a:xfrm>
          <a:prstGeom prst="rect">
            <a:avLst/>
          </a:prstGeom>
          <a:noFill/>
        </p:spPr>
        <p:txBody>
          <a:bodyPr wrap="square" rtlCol="0">
            <a:spAutoFit/>
          </a:bodyPr>
          <a:lstStyle/>
          <a:p>
            <a:r>
              <a:rPr lang="en-GB" dirty="0"/>
              <a:t>Glazed porous body ceramic tiles consist of a porous bisque body with a decorative glazed surface. </a:t>
            </a:r>
            <a:endParaRPr lang="en-GB" sz="800" dirty="0"/>
          </a:p>
        </p:txBody>
      </p:sp>
      <p:sp>
        <p:nvSpPr>
          <p:cNvPr id="18" name="TextBox 17">
            <a:extLst>
              <a:ext uri="{FF2B5EF4-FFF2-40B4-BE49-F238E27FC236}">
                <a16:creationId xmlns:a16="http://schemas.microsoft.com/office/drawing/2014/main" id="{B472A10B-2162-4509-A076-151D39C485E6}"/>
              </a:ext>
            </a:extLst>
          </p:cNvPr>
          <p:cNvSpPr txBox="1"/>
          <p:nvPr/>
        </p:nvSpPr>
        <p:spPr>
          <a:xfrm>
            <a:off x="3300230" y="3158620"/>
            <a:ext cx="5698976" cy="2062103"/>
          </a:xfrm>
          <a:prstGeom prst="rect">
            <a:avLst/>
          </a:prstGeom>
          <a:noFill/>
        </p:spPr>
        <p:txBody>
          <a:bodyPr wrap="square" rtlCol="0">
            <a:spAutoFit/>
          </a:bodyPr>
          <a:lstStyle/>
          <a:p>
            <a:r>
              <a:rPr lang="en-GB" dirty="0"/>
              <a:t>Ceramic tiles are made by dry pressing or extrusion method.</a:t>
            </a:r>
          </a:p>
          <a:p>
            <a:r>
              <a:rPr lang="en-GB" dirty="0"/>
              <a:t>It is important to know that their higher water absorption and low breaking strength make some ceramic tiles not suitable for floors.</a:t>
            </a:r>
          </a:p>
          <a:p>
            <a:pPr algn="ctr"/>
            <a:r>
              <a:rPr lang="en-GB" sz="800" dirty="0"/>
              <a:t>Information taken from British Standards.</a:t>
            </a:r>
          </a:p>
          <a:p>
            <a:endParaRPr lang="en-GB" dirty="0"/>
          </a:p>
        </p:txBody>
      </p:sp>
      <p:pic>
        <p:nvPicPr>
          <p:cNvPr id="4" name="Picture 3">
            <a:extLst>
              <a:ext uri="{FF2B5EF4-FFF2-40B4-BE49-F238E27FC236}">
                <a16:creationId xmlns:a16="http://schemas.microsoft.com/office/drawing/2014/main" id="{697CF7AA-BF5C-465D-BE83-A4111F0C97EE}"/>
              </a:ext>
            </a:extLst>
          </p:cNvPr>
          <p:cNvPicPr>
            <a:picLocks noChangeAspect="1"/>
          </p:cNvPicPr>
          <p:nvPr/>
        </p:nvPicPr>
        <p:blipFill>
          <a:blip r:embed="rId2"/>
          <a:stretch>
            <a:fillRect/>
          </a:stretch>
        </p:blipFill>
        <p:spPr>
          <a:xfrm>
            <a:off x="539552" y="3158620"/>
            <a:ext cx="2452366" cy="163818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Tiles: porcelain</a:t>
            </a:r>
          </a:p>
        </p:txBody>
      </p:sp>
      <p:sp>
        <p:nvSpPr>
          <p:cNvPr id="13" name="TextBox 12">
            <a:extLst>
              <a:ext uri="{FF2B5EF4-FFF2-40B4-BE49-F238E27FC236}">
                <a16:creationId xmlns:a16="http://schemas.microsoft.com/office/drawing/2014/main" id="{463BBE4E-6EA1-4ABE-B419-07751E5E2CA0}"/>
              </a:ext>
            </a:extLst>
          </p:cNvPr>
          <p:cNvSpPr txBox="1"/>
          <p:nvPr/>
        </p:nvSpPr>
        <p:spPr>
          <a:xfrm>
            <a:off x="323528" y="1625743"/>
            <a:ext cx="4330824" cy="3600986"/>
          </a:xfrm>
          <a:prstGeom prst="rect">
            <a:avLst/>
          </a:prstGeom>
          <a:noFill/>
        </p:spPr>
        <p:txBody>
          <a:bodyPr wrap="square" rtlCol="0">
            <a:spAutoFit/>
          </a:bodyPr>
          <a:lstStyle/>
          <a:p>
            <a:r>
              <a:rPr lang="en-GB" dirty="0"/>
              <a:t>These are highly attractive and very hardwearing tiles that have extremely low water absorbency. Available as wall or floor tiles, sometimes glazed and often with good anti-slip properties, they can be used internally, and providing they are of sufficient slip resistance, externally. These tiles are, depending on thickness, suitable for domestic and commercial use. </a:t>
            </a:r>
            <a:r>
              <a:rPr lang="en-GB" sz="800" dirty="0"/>
              <a:t>https://www.tiles.org.uk</a:t>
            </a:r>
          </a:p>
        </p:txBody>
      </p:sp>
      <p:pic>
        <p:nvPicPr>
          <p:cNvPr id="6" name="Picture 5">
            <a:extLst>
              <a:ext uri="{FF2B5EF4-FFF2-40B4-BE49-F238E27FC236}">
                <a16:creationId xmlns:a16="http://schemas.microsoft.com/office/drawing/2014/main" id="{E8F0B8DB-8D4F-4B0A-9EB1-3D332FF7079D}"/>
              </a:ext>
            </a:extLst>
          </p:cNvPr>
          <p:cNvPicPr>
            <a:picLocks noChangeAspect="1"/>
          </p:cNvPicPr>
          <p:nvPr/>
        </p:nvPicPr>
        <p:blipFill>
          <a:blip r:embed="rId2"/>
          <a:stretch>
            <a:fillRect/>
          </a:stretch>
        </p:blipFill>
        <p:spPr>
          <a:xfrm>
            <a:off x="5292080" y="2060848"/>
            <a:ext cx="2922240" cy="2419615"/>
          </a:xfrm>
          <a:prstGeom prst="rect">
            <a:avLst/>
          </a:prstGeom>
        </p:spPr>
      </p:pic>
    </p:spTree>
    <p:extLst>
      <p:ext uri="{BB962C8B-B14F-4D97-AF65-F5344CB8AC3E}">
        <p14:creationId xmlns:p14="http://schemas.microsoft.com/office/powerpoint/2010/main" val="6110585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Tile trim (PVC)</a:t>
            </a:r>
          </a:p>
        </p:txBody>
      </p:sp>
      <p:sp>
        <p:nvSpPr>
          <p:cNvPr id="5" name="TextBox 4">
            <a:extLst>
              <a:ext uri="{FF2B5EF4-FFF2-40B4-BE49-F238E27FC236}">
                <a16:creationId xmlns:a16="http://schemas.microsoft.com/office/drawing/2014/main" id="{8837E041-B063-4CBB-B17E-1689AD29842E}"/>
              </a:ext>
            </a:extLst>
          </p:cNvPr>
          <p:cNvSpPr txBox="1"/>
          <p:nvPr/>
        </p:nvSpPr>
        <p:spPr>
          <a:xfrm>
            <a:off x="457200" y="1556792"/>
            <a:ext cx="8229600" cy="707886"/>
          </a:xfrm>
          <a:prstGeom prst="rect">
            <a:avLst/>
          </a:prstGeom>
          <a:noFill/>
        </p:spPr>
        <p:txBody>
          <a:bodyPr wrap="square" rtlCol="0">
            <a:spAutoFit/>
          </a:bodyPr>
          <a:lstStyle/>
          <a:p>
            <a:r>
              <a:rPr lang="en-GB" dirty="0"/>
              <a:t>A tile trim is an effective and functional method to provide a quality and robust finish to a corner and /or window/door detail.</a:t>
            </a:r>
          </a:p>
        </p:txBody>
      </p:sp>
      <p:sp>
        <p:nvSpPr>
          <p:cNvPr id="6" name="TextBox 5">
            <a:extLst>
              <a:ext uri="{FF2B5EF4-FFF2-40B4-BE49-F238E27FC236}">
                <a16:creationId xmlns:a16="http://schemas.microsoft.com/office/drawing/2014/main" id="{1CB8B736-71FF-45D0-837A-812ADC98E2BE}"/>
              </a:ext>
            </a:extLst>
          </p:cNvPr>
          <p:cNvSpPr txBox="1"/>
          <p:nvPr/>
        </p:nvSpPr>
        <p:spPr>
          <a:xfrm>
            <a:off x="457200" y="3035396"/>
            <a:ext cx="1758570" cy="2246769"/>
          </a:xfrm>
          <a:prstGeom prst="rect">
            <a:avLst/>
          </a:prstGeom>
          <a:noFill/>
        </p:spPr>
        <p:txBody>
          <a:bodyPr wrap="square" rtlCol="0">
            <a:spAutoFit/>
          </a:bodyPr>
          <a:lstStyle/>
          <a:p>
            <a:r>
              <a:rPr lang="en-GB" dirty="0"/>
              <a:t>Tile trim is manufactured in many colours, sizes, shapes and materials.</a:t>
            </a:r>
          </a:p>
        </p:txBody>
      </p:sp>
      <p:pic>
        <p:nvPicPr>
          <p:cNvPr id="7" name="Picture 6">
            <a:extLst>
              <a:ext uri="{FF2B5EF4-FFF2-40B4-BE49-F238E27FC236}">
                <a16:creationId xmlns:a16="http://schemas.microsoft.com/office/drawing/2014/main" id="{DD55CD0A-0388-4726-8F4C-AC1F60D806A3}"/>
              </a:ext>
            </a:extLst>
          </p:cNvPr>
          <p:cNvPicPr>
            <a:picLocks noChangeAspect="1"/>
          </p:cNvPicPr>
          <p:nvPr/>
        </p:nvPicPr>
        <p:blipFill rotWithShape="1">
          <a:blip r:embed="rId2"/>
          <a:srcRect b="30533"/>
          <a:stretch/>
        </p:blipFill>
        <p:spPr>
          <a:xfrm>
            <a:off x="2555776" y="2430882"/>
            <a:ext cx="1800000" cy="944601"/>
          </a:xfrm>
          <a:prstGeom prst="rect">
            <a:avLst/>
          </a:prstGeom>
        </p:spPr>
      </p:pic>
      <p:pic>
        <p:nvPicPr>
          <p:cNvPr id="8" name="Picture 7">
            <a:extLst>
              <a:ext uri="{FF2B5EF4-FFF2-40B4-BE49-F238E27FC236}">
                <a16:creationId xmlns:a16="http://schemas.microsoft.com/office/drawing/2014/main" id="{9F35AE37-F66F-4F18-A4C2-43B9525E1DC3}"/>
              </a:ext>
            </a:extLst>
          </p:cNvPr>
          <p:cNvPicPr>
            <a:picLocks noChangeAspect="1"/>
          </p:cNvPicPr>
          <p:nvPr/>
        </p:nvPicPr>
        <p:blipFill rotWithShape="1">
          <a:blip r:embed="rId3"/>
          <a:srcRect b="22282"/>
          <a:stretch/>
        </p:blipFill>
        <p:spPr>
          <a:xfrm>
            <a:off x="2586081" y="3477110"/>
            <a:ext cx="1800000" cy="1040893"/>
          </a:xfrm>
          <a:prstGeom prst="rect">
            <a:avLst/>
          </a:prstGeom>
        </p:spPr>
      </p:pic>
      <p:pic>
        <p:nvPicPr>
          <p:cNvPr id="9" name="Picture 8">
            <a:extLst>
              <a:ext uri="{FF2B5EF4-FFF2-40B4-BE49-F238E27FC236}">
                <a16:creationId xmlns:a16="http://schemas.microsoft.com/office/drawing/2014/main" id="{4BDDE4DD-30C7-4707-BABB-36933479DA05}"/>
              </a:ext>
            </a:extLst>
          </p:cNvPr>
          <p:cNvPicPr>
            <a:picLocks noChangeAspect="1"/>
          </p:cNvPicPr>
          <p:nvPr/>
        </p:nvPicPr>
        <p:blipFill rotWithShape="1">
          <a:blip r:embed="rId4"/>
          <a:srcRect b="27537"/>
          <a:stretch/>
        </p:blipFill>
        <p:spPr>
          <a:xfrm>
            <a:off x="2586081" y="4712857"/>
            <a:ext cx="1800000" cy="955828"/>
          </a:xfrm>
          <a:prstGeom prst="rect">
            <a:avLst/>
          </a:prstGeom>
        </p:spPr>
      </p:pic>
      <p:pic>
        <p:nvPicPr>
          <p:cNvPr id="11" name="Picture 10">
            <a:extLst>
              <a:ext uri="{FF2B5EF4-FFF2-40B4-BE49-F238E27FC236}">
                <a16:creationId xmlns:a16="http://schemas.microsoft.com/office/drawing/2014/main" id="{FB74FABF-EEAC-4BEC-A5F1-BE7D9A71CF4B}"/>
              </a:ext>
            </a:extLst>
          </p:cNvPr>
          <p:cNvPicPr>
            <a:picLocks noChangeAspect="1"/>
          </p:cNvPicPr>
          <p:nvPr/>
        </p:nvPicPr>
        <p:blipFill>
          <a:blip r:embed="rId5"/>
          <a:stretch>
            <a:fillRect/>
          </a:stretch>
        </p:blipFill>
        <p:spPr>
          <a:xfrm>
            <a:off x="5318291" y="3035396"/>
            <a:ext cx="3368510" cy="2265812"/>
          </a:xfrm>
          <a:prstGeom prst="rect">
            <a:avLst/>
          </a:prstGeom>
        </p:spPr>
      </p:pic>
      <p:sp>
        <p:nvSpPr>
          <p:cNvPr id="12" name="Rectangle 11">
            <a:extLst>
              <a:ext uri="{FF2B5EF4-FFF2-40B4-BE49-F238E27FC236}">
                <a16:creationId xmlns:a16="http://schemas.microsoft.com/office/drawing/2014/main" id="{BB72AE86-6E09-4C2E-8A2E-851144BB098E}"/>
              </a:ext>
            </a:extLst>
          </p:cNvPr>
          <p:cNvSpPr/>
          <p:nvPr/>
        </p:nvSpPr>
        <p:spPr>
          <a:xfrm>
            <a:off x="6372200" y="5407989"/>
            <a:ext cx="1527982" cy="215444"/>
          </a:xfrm>
          <a:prstGeom prst="rect">
            <a:avLst/>
          </a:prstGeom>
        </p:spPr>
        <p:txBody>
          <a:bodyPr wrap="none">
            <a:spAutoFit/>
          </a:bodyPr>
          <a:lstStyle/>
          <a:p>
            <a:r>
              <a:rPr lang="en-GB" sz="800" dirty="0">
                <a:effectLst/>
                <a:latin typeface="Arial" panose="020B0604020202020204" pitchFamily="34" charset="0"/>
                <a:ea typeface="Calibri" panose="020F0502020204030204" pitchFamily="34" charset="0"/>
              </a:rPr>
              <a:t>© 2021 Schlüter-Systems Ltd</a:t>
            </a:r>
            <a:endParaRPr lang="en-GB" sz="800" dirty="0"/>
          </a:p>
        </p:txBody>
      </p:sp>
    </p:spTree>
    <p:extLst>
      <p:ext uri="{BB962C8B-B14F-4D97-AF65-F5344CB8AC3E}">
        <p14:creationId xmlns:p14="http://schemas.microsoft.com/office/powerpoint/2010/main" val="3361778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Adhesive</a:t>
            </a:r>
          </a:p>
        </p:txBody>
      </p:sp>
      <p:sp>
        <p:nvSpPr>
          <p:cNvPr id="5" name="TextBox 4">
            <a:extLst>
              <a:ext uri="{FF2B5EF4-FFF2-40B4-BE49-F238E27FC236}">
                <a16:creationId xmlns:a16="http://schemas.microsoft.com/office/drawing/2014/main" id="{8837E041-B063-4CBB-B17E-1689AD29842E}"/>
              </a:ext>
            </a:extLst>
          </p:cNvPr>
          <p:cNvSpPr txBox="1"/>
          <p:nvPr/>
        </p:nvSpPr>
        <p:spPr>
          <a:xfrm>
            <a:off x="323528" y="1536174"/>
            <a:ext cx="8229600" cy="3785652"/>
          </a:xfrm>
          <a:prstGeom prst="rect">
            <a:avLst/>
          </a:prstGeom>
          <a:noFill/>
        </p:spPr>
        <p:txBody>
          <a:bodyPr wrap="square" lIns="91440" tIns="45720" rIns="91440" bIns="45720" rtlCol="0" anchor="t">
            <a:spAutoFit/>
          </a:bodyPr>
          <a:lstStyle/>
          <a:p>
            <a:r>
              <a:rPr lang="en-GB" b="1" dirty="0">
                <a:latin typeface="Arial"/>
                <a:ea typeface="ＭＳ Ｐゴシック"/>
              </a:rPr>
              <a:t>What is the purpose of adhesive?</a:t>
            </a:r>
          </a:p>
          <a:p>
            <a:endParaRPr lang="en-GB" b="1" dirty="0"/>
          </a:p>
          <a:p>
            <a:r>
              <a:rPr lang="en-GB" dirty="0">
                <a:latin typeface="Arial"/>
                <a:ea typeface="ＭＳ Ｐゴシック"/>
                <a:cs typeface="Arial"/>
              </a:rPr>
              <a:t>Tile adhesive is the material that is used to create a mechanical bond between a background surface, such as a wall or floor, and a wall and floor tile.</a:t>
            </a:r>
          </a:p>
          <a:p>
            <a:endParaRPr lang="en-GB" b="1" dirty="0">
              <a:cs typeface="Arial"/>
            </a:endParaRPr>
          </a:p>
          <a:p>
            <a:r>
              <a:rPr lang="en-GB" b="1" dirty="0">
                <a:latin typeface="Arial"/>
                <a:ea typeface="ＭＳ Ｐゴシック"/>
                <a:cs typeface="Arial"/>
              </a:rPr>
              <a:t>What is meant by classification of adhesive?</a:t>
            </a:r>
          </a:p>
          <a:p>
            <a:endParaRPr lang="en-GB" b="1" dirty="0">
              <a:latin typeface="Arial"/>
              <a:ea typeface="ＭＳ Ｐゴシック"/>
              <a:cs typeface="Arial"/>
            </a:endParaRPr>
          </a:p>
          <a:p>
            <a:r>
              <a:rPr lang="en-GB" dirty="0">
                <a:latin typeface="Arial"/>
                <a:ea typeface="ＭＳ Ｐゴシック"/>
                <a:cs typeface="Arial"/>
              </a:rPr>
              <a:t>Not all adhesives are manufactured in the same way. The reason for the many types of adhesive is to ensure the correct adhesive is formulated to work with the correct background and tile being used. Slide 8 gives an example of classification.</a:t>
            </a:r>
          </a:p>
        </p:txBody>
      </p:sp>
    </p:spTree>
    <p:extLst>
      <p:ext uri="{BB962C8B-B14F-4D97-AF65-F5344CB8AC3E}">
        <p14:creationId xmlns:p14="http://schemas.microsoft.com/office/powerpoint/2010/main" val="2309015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Adhesive choice</a:t>
            </a:r>
          </a:p>
        </p:txBody>
      </p:sp>
      <p:sp>
        <p:nvSpPr>
          <p:cNvPr id="5" name="TextBox 4">
            <a:extLst>
              <a:ext uri="{FF2B5EF4-FFF2-40B4-BE49-F238E27FC236}">
                <a16:creationId xmlns:a16="http://schemas.microsoft.com/office/drawing/2014/main" id="{8837E041-B063-4CBB-B17E-1689AD29842E}"/>
              </a:ext>
            </a:extLst>
          </p:cNvPr>
          <p:cNvSpPr txBox="1"/>
          <p:nvPr/>
        </p:nvSpPr>
        <p:spPr>
          <a:xfrm>
            <a:off x="315884" y="1556792"/>
            <a:ext cx="8370916" cy="1015663"/>
          </a:xfrm>
          <a:prstGeom prst="rect">
            <a:avLst/>
          </a:prstGeom>
          <a:noFill/>
        </p:spPr>
        <p:txBody>
          <a:bodyPr wrap="square" lIns="91440" tIns="45720" rIns="91440" bIns="45720" rtlCol="0" anchor="t">
            <a:spAutoFit/>
          </a:bodyPr>
          <a:lstStyle/>
          <a:p>
            <a:r>
              <a:rPr lang="en-GB" dirty="0">
                <a:latin typeface="Arial"/>
                <a:ea typeface="ＭＳ Ｐゴシック"/>
              </a:rPr>
              <a:t>Adhesive choice is based on tile type, location of tiling and nature of the substrate. Good quality products will carry a classification rating (e.g., C1TE).</a:t>
            </a:r>
          </a:p>
        </p:txBody>
      </p:sp>
      <p:sp>
        <p:nvSpPr>
          <p:cNvPr id="14" name="Rectangle 13">
            <a:extLst>
              <a:ext uri="{FF2B5EF4-FFF2-40B4-BE49-F238E27FC236}">
                <a16:creationId xmlns:a16="http://schemas.microsoft.com/office/drawing/2014/main" id="{2E6D3D16-758E-4AAD-880B-8264817F9513}"/>
              </a:ext>
            </a:extLst>
          </p:cNvPr>
          <p:cNvSpPr/>
          <p:nvPr/>
        </p:nvSpPr>
        <p:spPr>
          <a:xfrm>
            <a:off x="3099428" y="4771760"/>
            <a:ext cx="1273105" cy="215444"/>
          </a:xfrm>
          <a:prstGeom prst="rect">
            <a:avLst/>
          </a:prstGeom>
        </p:spPr>
        <p:txBody>
          <a:bodyPr wrap="none">
            <a:spAutoFit/>
          </a:bodyPr>
          <a:lstStyle/>
          <a:p>
            <a:r>
              <a:rPr lang="en-GB" sz="800" dirty="0"/>
              <a:t>https://www.tiles.org.uk</a:t>
            </a:r>
          </a:p>
        </p:txBody>
      </p:sp>
      <p:sp>
        <p:nvSpPr>
          <p:cNvPr id="15" name="TextBox 14">
            <a:extLst>
              <a:ext uri="{FF2B5EF4-FFF2-40B4-BE49-F238E27FC236}">
                <a16:creationId xmlns:a16="http://schemas.microsoft.com/office/drawing/2014/main" id="{BF663740-E333-40FC-AA7C-58991171362D}"/>
              </a:ext>
            </a:extLst>
          </p:cNvPr>
          <p:cNvSpPr txBox="1"/>
          <p:nvPr/>
        </p:nvSpPr>
        <p:spPr>
          <a:xfrm>
            <a:off x="667264" y="5048723"/>
            <a:ext cx="7809471" cy="646331"/>
          </a:xfrm>
          <a:prstGeom prst="rect">
            <a:avLst/>
          </a:prstGeom>
          <a:noFill/>
        </p:spPr>
        <p:txBody>
          <a:bodyPr wrap="square" rtlCol="0">
            <a:spAutoFit/>
          </a:bodyPr>
          <a:lstStyle/>
          <a:p>
            <a:r>
              <a:rPr lang="en-GB" sz="1800" i="1" dirty="0"/>
              <a:t>For example, a </a:t>
            </a:r>
            <a:r>
              <a:rPr lang="en-GB" sz="1800" b="1" i="1" dirty="0"/>
              <a:t>C1TE </a:t>
            </a:r>
            <a:r>
              <a:rPr lang="en-GB" sz="1800" i="1" dirty="0"/>
              <a:t>rated adhesive means:</a:t>
            </a:r>
          </a:p>
          <a:p>
            <a:r>
              <a:rPr lang="en-GB" sz="1800" i="1" dirty="0"/>
              <a:t>Cement-based normal with reduced slip and extended open time.</a:t>
            </a:r>
          </a:p>
        </p:txBody>
      </p:sp>
      <p:graphicFrame>
        <p:nvGraphicFramePr>
          <p:cNvPr id="3" name="Table 5">
            <a:extLst>
              <a:ext uri="{FF2B5EF4-FFF2-40B4-BE49-F238E27FC236}">
                <a16:creationId xmlns:a16="http://schemas.microsoft.com/office/drawing/2014/main" id="{EA0CAD63-296C-41E6-A8FB-0BF9101D576A}"/>
              </a:ext>
            </a:extLst>
          </p:cNvPr>
          <p:cNvGraphicFramePr>
            <a:graphicFrameLocks noGrp="1"/>
          </p:cNvGraphicFramePr>
          <p:nvPr>
            <p:extLst>
              <p:ext uri="{D42A27DB-BD31-4B8C-83A1-F6EECF244321}">
                <p14:modId xmlns:p14="http://schemas.microsoft.com/office/powerpoint/2010/main" val="1155241945"/>
              </p:ext>
            </p:extLst>
          </p:nvPr>
        </p:nvGraphicFramePr>
        <p:xfrm>
          <a:off x="464363" y="2612778"/>
          <a:ext cx="3819605" cy="2066268"/>
        </p:xfrm>
        <a:graphic>
          <a:graphicData uri="http://schemas.openxmlformats.org/drawingml/2006/table">
            <a:tbl>
              <a:tblPr firstRow="1" bandRow="1">
                <a:tableStyleId>{5C22544A-7EE6-4342-B048-85BDC9FD1C3A}</a:tableStyleId>
              </a:tblPr>
              <a:tblGrid>
                <a:gridCol w="545470">
                  <a:extLst>
                    <a:ext uri="{9D8B030D-6E8A-4147-A177-3AD203B41FA5}">
                      <a16:colId xmlns:a16="http://schemas.microsoft.com/office/drawing/2014/main" val="1960431452"/>
                    </a:ext>
                  </a:extLst>
                </a:gridCol>
                <a:gridCol w="3274135">
                  <a:extLst>
                    <a:ext uri="{9D8B030D-6E8A-4147-A177-3AD203B41FA5}">
                      <a16:colId xmlns:a16="http://schemas.microsoft.com/office/drawing/2014/main" val="687282592"/>
                    </a:ext>
                  </a:extLst>
                </a:gridCol>
              </a:tblGrid>
              <a:tr h="344378">
                <a:tc gridSpan="2">
                  <a:txBody>
                    <a:bodyPr/>
                    <a:lstStyle/>
                    <a:p>
                      <a:r>
                        <a:rPr lang="en-GB" sz="1400" dirty="0">
                          <a:solidFill>
                            <a:schemeClr val="tx1"/>
                          </a:solidFill>
                        </a:rPr>
                        <a:t>EN12004 – Types of adhesives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tc>
                <a:extLst>
                  <a:ext uri="{0D108BD9-81ED-4DB2-BD59-A6C34878D82A}">
                    <a16:rowId xmlns:a16="http://schemas.microsoft.com/office/drawing/2014/main" val="1877255038"/>
                  </a:ext>
                </a:extLst>
              </a:tr>
              <a:tr h="344378">
                <a:tc>
                  <a:txBody>
                    <a:bodyPr/>
                    <a:lstStyle/>
                    <a:p>
                      <a:r>
                        <a:rPr lang="en-GB" sz="1400" dirty="0"/>
                        <a: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dirty="0"/>
                        <a:t>Cement-based adhesive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9090550"/>
                  </a:ext>
                </a:extLst>
              </a:tr>
              <a:tr h="344378">
                <a:tc>
                  <a:txBody>
                    <a:bodyPr/>
                    <a:lstStyle/>
                    <a:p>
                      <a:r>
                        <a:rPr lang="en-GB" sz="1400" dirty="0"/>
                        <a: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r>
                        <a:rPr lang="en-GB" sz="1400" dirty="0"/>
                        <a:t>Dispersion (ready-mixed) adhesive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451029011"/>
                  </a:ext>
                </a:extLst>
              </a:tr>
              <a:tr h="344378">
                <a:tc>
                  <a:txBody>
                    <a:bodyPr/>
                    <a:lstStyle/>
                    <a:p>
                      <a:r>
                        <a:rPr lang="en-GB" sz="1400" dirty="0"/>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dirty="0"/>
                        <a:t>Reaction resin adhesive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061766"/>
                  </a:ext>
                </a:extLst>
              </a:tr>
              <a:tr h="344378">
                <a:tc>
                  <a:txBody>
                    <a:bodyPr/>
                    <a:lstStyle/>
                    <a:p>
                      <a:r>
                        <a:rPr lang="en-GB" sz="1400" dirty="0"/>
                        <a:t>S1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dirty="0"/>
                        <a:t>Deformable (flexible) adhesive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13591801"/>
                  </a:ext>
                </a:extLst>
              </a:tr>
              <a:tr h="344378">
                <a:tc>
                  <a:txBody>
                    <a:bodyPr/>
                    <a:lstStyle/>
                    <a:p>
                      <a:r>
                        <a:rPr lang="en-GB" sz="1400" dirty="0"/>
                        <a:t>S2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r>
                        <a:rPr lang="en-GB" sz="1400" dirty="0"/>
                        <a:t>Highly deformable (flexible) adhesive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990297089"/>
                  </a:ext>
                </a:extLst>
              </a:tr>
            </a:tbl>
          </a:graphicData>
        </a:graphic>
      </p:graphicFrame>
      <p:graphicFrame>
        <p:nvGraphicFramePr>
          <p:cNvPr id="11" name="Table 5">
            <a:extLst>
              <a:ext uri="{FF2B5EF4-FFF2-40B4-BE49-F238E27FC236}">
                <a16:creationId xmlns:a16="http://schemas.microsoft.com/office/drawing/2014/main" id="{F1ED66CE-5784-47B7-9087-79ADB669C9AA}"/>
              </a:ext>
            </a:extLst>
          </p:cNvPr>
          <p:cNvGraphicFramePr>
            <a:graphicFrameLocks noGrp="1"/>
          </p:cNvGraphicFramePr>
          <p:nvPr>
            <p:extLst>
              <p:ext uri="{D42A27DB-BD31-4B8C-83A1-F6EECF244321}">
                <p14:modId xmlns:p14="http://schemas.microsoft.com/office/powerpoint/2010/main" val="3920504759"/>
              </p:ext>
            </p:extLst>
          </p:nvPr>
        </p:nvGraphicFramePr>
        <p:xfrm>
          <a:off x="4461098" y="2608237"/>
          <a:ext cx="3819605" cy="2240050"/>
        </p:xfrm>
        <a:graphic>
          <a:graphicData uri="http://schemas.openxmlformats.org/drawingml/2006/table">
            <a:tbl>
              <a:tblPr firstRow="1" bandRow="1">
                <a:tableStyleId>{5C22544A-7EE6-4342-B048-85BDC9FD1C3A}</a:tableStyleId>
              </a:tblPr>
              <a:tblGrid>
                <a:gridCol w="545470">
                  <a:extLst>
                    <a:ext uri="{9D8B030D-6E8A-4147-A177-3AD203B41FA5}">
                      <a16:colId xmlns:a16="http://schemas.microsoft.com/office/drawing/2014/main" val="1960431452"/>
                    </a:ext>
                  </a:extLst>
                </a:gridCol>
                <a:gridCol w="3274135">
                  <a:extLst>
                    <a:ext uri="{9D8B030D-6E8A-4147-A177-3AD203B41FA5}">
                      <a16:colId xmlns:a16="http://schemas.microsoft.com/office/drawing/2014/main" val="687282592"/>
                    </a:ext>
                  </a:extLst>
                </a:gridCol>
              </a:tblGrid>
              <a:tr h="344378">
                <a:tc gridSpan="2">
                  <a:txBody>
                    <a:bodyPr/>
                    <a:lstStyle/>
                    <a:p>
                      <a:r>
                        <a:rPr lang="en-GB" sz="1400" dirty="0">
                          <a:solidFill>
                            <a:schemeClr val="tx1"/>
                          </a:solidFill>
                        </a:rPr>
                        <a:t>Classes of adhesives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p>
                  </a:txBody>
                  <a:tcPr/>
                </a:tc>
                <a:extLst>
                  <a:ext uri="{0D108BD9-81ED-4DB2-BD59-A6C34878D82A}">
                    <a16:rowId xmlns:a16="http://schemas.microsoft.com/office/drawing/2014/main" val="1877255038"/>
                  </a:ext>
                </a:extLst>
              </a:tr>
              <a:tr h="344378">
                <a:tc>
                  <a:txBody>
                    <a:bodyPr/>
                    <a:lstStyle/>
                    <a:p>
                      <a:r>
                        <a:rPr lang="en-GB" sz="1400"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dirty="0"/>
                        <a:t>Normal adhesive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9090550"/>
                  </a:ext>
                </a:extLst>
              </a:tr>
              <a:tr h="344378">
                <a:tc>
                  <a:txBody>
                    <a:bodyPr/>
                    <a:lstStyle/>
                    <a:p>
                      <a:r>
                        <a:rPr lang="en-GB" sz="1400" dirty="0"/>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r>
                        <a:rPr lang="en-GB" sz="1400" dirty="0"/>
                        <a:t>Improved adhesive (usually with higher bond strength)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451029011"/>
                  </a:ext>
                </a:extLst>
              </a:tr>
              <a:tr h="344378">
                <a:tc>
                  <a:txBody>
                    <a:bodyPr/>
                    <a:lstStyle/>
                    <a:p>
                      <a:r>
                        <a:rPr lang="en-GB" sz="1400" dirty="0"/>
                        <a:t>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dirty="0"/>
                        <a:t>Fast-setting adhesive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061766"/>
                  </a:ext>
                </a:extLst>
              </a:tr>
              <a:tr h="344378">
                <a:tc>
                  <a:txBody>
                    <a:bodyPr/>
                    <a:lstStyle/>
                    <a:p>
                      <a:r>
                        <a:rPr lang="en-GB" sz="1400" dirty="0"/>
                        <a:t>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r>
                        <a:rPr lang="en-GB" sz="1400" dirty="0"/>
                        <a:t>Adhesive with reduced slip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413591801"/>
                  </a:ext>
                </a:extLst>
              </a:tr>
              <a:tr h="344378">
                <a:tc>
                  <a:txBody>
                    <a:bodyPr/>
                    <a:lstStyle/>
                    <a:p>
                      <a:r>
                        <a:rPr lang="en-GB" sz="1400" dirty="0"/>
                        <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dirty="0"/>
                        <a:t>Adhesive with extended open time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0297089"/>
                  </a:ext>
                </a:extLst>
              </a:tr>
            </a:tbl>
          </a:graphicData>
        </a:graphic>
      </p:graphicFrame>
    </p:spTree>
    <p:extLst>
      <p:ext uri="{BB962C8B-B14F-4D97-AF65-F5344CB8AC3E}">
        <p14:creationId xmlns:p14="http://schemas.microsoft.com/office/powerpoint/2010/main" val="3313814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Grout </a:t>
            </a:r>
          </a:p>
        </p:txBody>
      </p:sp>
      <p:sp>
        <p:nvSpPr>
          <p:cNvPr id="3" name="TextBox 2">
            <a:extLst>
              <a:ext uri="{FF2B5EF4-FFF2-40B4-BE49-F238E27FC236}">
                <a16:creationId xmlns:a16="http://schemas.microsoft.com/office/drawing/2014/main" id="{257ED8A7-B11D-44EF-AA52-18F947236817}"/>
              </a:ext>
            </a:extLst>
          </p:cNvPr>
          <p:cNvSpPr txBox="1"/>
          <p:nvPr/>
        </p:nvSpPr>
        <p:spPr>
          <a:xfrm>
            <a:off x="323528" y="1700808"/>
            <a:ext cx="8196412" cy="2246769"/>
          </a:xfrm>
          <a:prstGeom prst="rect">
            <a:avLst/>
          </a:prstGeom>
          <a:noFill/>
        </p:spPr>
        <p:txBody>
          <a:bodyPr wrap="square" lIns="91440" tIns="45720" rIns="91440" bIns="45720" rtlCol="0" anchor="t">
            <a:spAutoFit/>
          </a:bodyPr>
          <a:lstStyle/>
          <a:p>
            <a:r>
              <a:rPr lang="en-GB" b="1" dirty="0">
                <a:latin typeface="Arial"/>
                <a:ea typeface="ＭＳ Ｐゴシック"/>
              </a:rPr>
              <a:t>What is the purpose of grout?</a:t>
            </a:r>
          </a:p>
          <a:p>
            <a:endParaRPr lang="en-GB" b="1" dirty="0"/>
          </a:p>
          <a:p>
            <a:r>
              <a:rPr lang="en-GB" dirty="0">
                <a:latin typeface="Arial"/>
                <a:ea typeface="ＭＳ Ｐゴシック"/>
                <a:cs typeface="Arial"/>
              </a:rPr>
              <a:t>Tile grout is the material that is used to fill the joints between wall and floor tiles. This full joint increases the overall strength of the tiling and creates a water-resistant barrier to the background substrate.</a:t>
            </a:r>
          </a:p>
          <a:p>
            <a:r>
              <a:rPr lang="en-GB" dirty="0">
                <a:latin typeface="Arial"/>
                <a:ea typeface="ＭＳ Ｐゴシック"/>
                <a:cs typeface="Arial"/>
              </a:rPr>
              <a:t>Grout is manufactured in different colours that can give an aesthetic finish to the completed tile work.</a:t>
            </a:r>
          </a:p>
        </p:txBody>
      </p:sp>
    </p:spTree>
    <p:extLst>
      <p:ext uri="{BB962C8B-B14F-4D97-AF65-F5344CB8AC3E}">
        <p14:creationId xmlns:p14="http://schemas.microsoft.com/office/powerpoint/2010/main" val="19581767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85D36B8-88A8-48A1-9C4A-2C7ED2C5F7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492628A-DC40-4C50-A4CE-6D6C3C9BE2F0}">
  <ds:schemaRefs>
    <ds:schemaRef ds:uri="http://schemas.microsoft.com/sharepoint/v3/contenttype/forms"/>
  </ds:schemaRefs>
</ds:datastoreItem>
</file>

<file path=customXml/itemProps3.xml><?xml version="1.0" encoding="utf-8"?>
<ds:datastoreItem xmlns:ds="http://schemas.openxmlformats.org/officeDocument/2006/customXml" ds:itemID="{67249EBF-4B46-4C12-971A-A802DE54335F}">
  <ds:schemaRefs>
    <ds:schemaRef ds:uri="http://purl.org/dc/elements/1.1/"/>
    <ds:schemaRef ds:uri="http://schemas.microsoft.com/office/2006/metadata/properties"/>
    <ds:schemaRef ds:uri="http://purl.org/dc/terms/"/>
    <ds:schemaRef ds:uri="http://schemas.microsoft.com/office/2006/documentManagement/types"/>
    <ds:schemaRef ds:uri="6630edcf-f6f2-42e2-934a-b174e5b8993a"/>
    <ds:schemaRef ds:uri="http://purl.org/dc/dcmitype/"/>
    <ds:schemaRef ds:uri="http://schemas.microsoft.com/office/infopath/2007/PartnerControls"/>
    <ds:schemaRef ds:uri="http://schemas.openxmlformats.org/package/2006/metadata/core-properties"/>
    <ds:schemaRef ds:uri="dc3e18ab-5e90-4249-b4bb-5052ecfaefd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4527</TotalTime>
  <Words>998</Words>
  <Application>Microsoft Office PowerPoint</Application>
  <PresentationFormat>On-screen Show (4:3)</PresentationFormat>
  <Paragraphs>109</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Lucida Grande</vt:lpstr>
      <vt:lpstr>Times New Roman</vt:lpstr>
      <vt:lpstr>Default Design</vt:lpstr>
      <vt:lpstr>PowerPoint 3: Types of materials used in wall and floor tiling</vt:lpstr>
      <vt:lpstr>Aim: To introduce learners to the different types of materials used in wall and floor tiling.    Outcomes: At the end of this session, the learner will be able to:  Outcome 1: Identify different types of materials associated with a variety of wall and floor tiling activities. </vt:lpstr>
      <vt:lpstr>Types of materials used for fixing wall and floor tiles  </vt:lpstr>
      <vt:lpstr>Tiles: ceramic</vt:lpstr>
      <vt:lpstr>Tiles: porcelain</vt:lpstr>
      <vt:lpstr>Tile trim (PVC)</vt:lpstr>
      <vt:lpstr>Adhesive</vt:lpstr>
      <vt:lpstr>Adhesive choice</vt:lpstr>
      <vt:lpstr>Grout </vt:lpstr>
      <vt:lpstr> Grout types</vt:lpstr>
      <vt:lpstr>Primer and bonding agent</vt:lpstr>
      <vt:lpstr>Levelling/smoothing compounds</vt:lpstr>
      <vt:lpstr>Sealant (silicon)</vt:lpstr>
      <vt:lpstr>Decoupling membranes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375</cp:revision>
  <dcterms:created xsi:type="dcterms:W3CDTF">2013-05-28T00:38:54Z</dcterms:created>
  <dcterms:modified xsi:type="dcterms:W3CDTF">2021-10-13T15:43:18Z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