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42"/>
  </p:notesMasterIdLst>
  <p:handoutMasterIdLst>
    <p:handoutMasterId r:id="rId43"/>
  </p:handoutMasterIdLst>
  <p:sldIdLst>
    <p:sldId id="256" r:id="rId5"/>
    <p:sldId id="347" r:id="rId6"/>
    <p:sldId id="328" r:id="rId7"/>
    <p:sldId id="354" r:id="rId8"/>
    <p:sldId id="359" r:id="rId9"/>
    <p:sldId id="360" r:id="rId10"/>
    <p:sldId id="355" r:id="rId11"/>
    <p:sldId id="361" r:id="rId12"/>
    <p:sldId id="356" r:id="rId13"/>
    <p:sldId id="362" r:id="rId14"/>
    <p:sldId id="348" r:id="rId15"/>
    <p:sldId id="363" r:id="rId16"/>
    <p:sldId id="364" r:id="rId17"/>
    <p:sldId id="365" r:id="rId18"/>
    <p:sldId id="366" r:id="rId19"/>
    <p:sldId id="367" r:id="rId20"/>
    <p:sldId id="368" r:id="rId21"/>
    <p:sldId id="357" r:id="rId22"/>
    <p:sldId id="371" r:id="rId23"/>
    <p:sldId id="370" r:id="rId24"/>
    <p:sldId id="369" r:id="rId25"/>
    <p:sldId id="372" r:id="rId26"/>
    <p:sldId id="373" r:id="rId27"/>
    <p:sldId id="384" r:id="rId28"/>
    <p:sldId id="358" r:id="rId29"/>
    <p:sldId id="374" r:id="rId30"/>
    <p:sldId id="375" r:id="rId31"/>
    <p:sldId id="349" r:id="rId32"/>
    <p:sldId id="376" r:id="rId33"/>
    <p:sldId id="350" r:id="rId34"/>
    <p:sldId id="377" r:id="rId35"/>
    <p:sldId id="378" r:id="rId36"/>
    <p:sldId id="383" r:id="rId37"/>
    <p:sldId id="379" r:id="rId38"/>
    <p:sldId id="380" r:id="rId39"/>
    <p:sldId id="381" r:id="rId40"/>
    <p:sldId id="267" r:id="rId41"/>
  </p:sldIdLst>
  <p:sldSz cx="9144000" cy="6858000" type="screen4x3"/>
  <p:notesSz cx="6858000" cy="9144000"/>
  <p:custDataLst>
    <p:tags r:id="rId44"/>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rah - Just Content" initials="SJC" lastIdx="1" clrIdx="0">
    <p:extLst>
      <p:ext uri="{19B8F6BF-5375-455C-9EA6-DF929625EA0E}">
        <p15:presenceInfo xmlns:p15="http://schemas.microsoft.com/office/powerpoint/2012/main" userId="S::sarah@justcontent.co.uk::337db9f1-129a-4730-b837-88aedf40399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395" autoAdjust="0"/>
    <p:restoredTop sz="90020" autoAdjust="0"/>
  </p:normalViewPr>
  <p:slideViewPr>
    <p:cSldViewPr showGuides="1">
      <p:cViewPr varScale="1">
        <p:scale>
          <a:sx n="60" d="100"/>
          <a:sy n="60" d="100"/>
        </p:scale>
        <p:origin x="1160" y="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1992"/>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notesMaster" Target="notesMasters/notesMaster1.xml"/><Relationship Id="rId47"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handoutMaster" Target="handoutMasters/handoutMaster1.xml"/><Relationship Id="rId48"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10/13/2021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32</a:t>
            </a:fld>
            <a:endParaRPr lang="en-GB"/>
          </a:p>
        </p:txBody>
      </p:sp>
    </p:spTree>
    <p:extLst>
      <p:ext uri="{BB962C8B-B14F-4D97-AF65-F5344CB8AC3E}">
        <p14:creationId xmlns:p14="http://schemas.microsoft.com/office/powerpoint/2010/main" val="30493678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Source:  https://www.schluter.co.uk</a:t>
            </a:r>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34</a:t>
            </a:fld>
            <a:endParaRPr lang="en-GB"/>
          </a:p>
        </p:txBody>
      </p:sp>
    </p:spTree>
    <p:extLst>
      <p:ext uri="{BB962C8B-B14F-4D97-AF65-F5344CB8AC3E}">
        <p14:creationId xmlns:p14="http://schemas.microsoft.com/office/powerpoint/2010/main" val="30571811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Source:  https://www.schluter.co.uk</a:t>
            </a:r>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35</a:t>
            </a:fld>
            <a:endParaRPr lang="en-GB"/>
          </a:p>
        </p:txBody>
      </p:sp>
    </p:spTree>
    <p:extLst>
      <p:ext uri="{BB962C8B-B14F-4D97-AF65-F5344CB8AC3E}">
        <p14:creationId xmlns:p14="http://schemas.microsoft.com/office/powerpoint/2010/main" val="35475116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36</a:t>
            </a:fld>
            <a:endParaRPr lang="en-GB"/>
          </a:p>
        </p:txBody>
      </p:sp>
    </p:spTree>
    <p:extLst>
      <p:ext uri="{BB962C8B-B14F-4D97-AF65-F5344CB8AC3E}">
        <p14:creationId xmlns:p14="http://schemas.microsoft.com/office/powerpoint/2010/main" val="22622454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37</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9.jpg"/></Relationships>
</file>

<file path=ppt/slides/_rels/slide33.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1.xml"/><Relationship Id="rId4"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116: Wall and floor tiling</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dirty="0">
                <a:ea typeface="ＭＳ Ｐゴシック" pitchFamily="-105" charset="-128"/>
                <a:cs typeface="ＭＳ Ｐゴシック" pitchFamily="-105" charset="-128"/>
              </a:rPr>
              <a:t>PowerPoint 8: Characteristics of materials and resources within wall and floor tiling</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Plastic (PVC) trim</a:t>
            </a:r>
            <a:endParaRPr lang="en-US" dirty="0">
              <a:ea typeface="ＭＳ Ｐゴシック" pitchFamily="-105" charset="-128"/>
              <a:cs typeface="ＭＳ Ｐゴシック" pitchFamily="-105" charset="-128"/>
            </a:endParaRPr>
          </a:p>
        </p:txBody>
      </p:sp>
      <p:sp>
        <p:nvSpPr>
          <p:cNvPr id="14" name="TextBox 13">
            <a:extLst>
              <a:ext uri="{FF2B5EF4-FFF2-40B4-BE49-F238E27FC236}">
                <a16:creationId xmlns:a16="http://schemas.microsoft.com/office/drawing/2014/main" id="{BD9F39DF-41CB-4A73-A9E1-2DAF5F4CE0FB}"/>
              </a:ext>
            </a:extLst>
          </p:cNvPr>
          <p:cNvSpPr txBox="1"/>
          <p:nvPr/>
        </p:nvSpPr>
        <p:spPr>
          <a:xfrm>
            <a:off x="251520" y="1690245"/>
            <a:ext cx="8229600" cy="707886"/>
          </a:xfrm>
          <a:prstGeom prst="rect">
            <a:avLst/>
          </a:prstGeom>
          <a:noFill/>
        </p:spPr>
        <p:txBody>
          <a:bodyPr wrap="square" rtlCol="0">
            <a:spAutoFit/>
          </a:bodyPr>
          <a:lstStyle/>
          <a:p>
            <a:r>
              <a:rPr lang="en-GB" dirty="0"/>
              <a:t>Trim is used around the perimeter of window and door openings, and external corners to columns and boxing in around pipework.</a:t>
            </a:r>
          </a:p>
        </p:txBody>
      </p:sp>
      <p:pic>
        <p:nvPicPr>
          <p:cNvPr id="7" name="Picture 6">
            <a:extLst>
              <a:ext uri="{FF2B5EF4-FFF2-40B4-BE49-F238E27FC236}">
                <a16:creationId xmlns:a16="http://schemas.microsoft.com/office/drawing/2014/main" id="{A5131454-2606-4B85-91ED-2D8CFF138AC4}"/>
              </a:ext>
            </a:extLst>
          </p:cNvPr>
          <p:cNvPicPr>
            <a:picLocks noChangeAspect="1"/>
          </p:cNvPicPr>
          <p:nvPr/>
        </p:nvPicPr>
        <p:blipFill>
          <a:blip r:embed="rId2"/>
          <a:stretch>
            <a:fillRect/>
          </a:stretch>
        </p:blipFill>
        <p:spPr>
          <a:xfrm>
            <a:off x="2218987" y="2697788"/>
            <a:ext cx="3556128" cy="2392188"/>
          </a:xfrm>
          <a:prstGeom prst="rect">
            <a:avLst/>
          </a:prstGeom>
        </p:spPr>
      </p:pic>
      <p:sp>
        <p:nvSpPr>
          <p:cNvPr id="8" name="Rectangle 7">
            <a:extLst>
              <a:ext uri="{FF2B5EF4-FFF2-40B4-BE49-F238E27FC236}">
                <a16:creationId xmlns:a16="http://schemas.microsoft.com/office/drawing/2014/main" id="{A8399588-5A2F-4E33-A56F-1AF32E51CA9D}"/>
              </a:ext>
            </a:extLst>
          </p:cNvPr>
          <p:cNvSpPr/>
          <p:nvPr/>
        </p:nvSpPr>
        <p:spPr>
          <a:xfrm>
            <a:off x="4943962" y="5850000"/>
            <a:ext cx="1527982" cy="215444"/>
          </a:xfrm>
          <a:prstGeom prst="rect">
            <a:avLst/>
          </a:prstGeom>
        </p:spPr>
        <p:txBody>
          <a:bodyPr wrap="none">
            <a:spAutoFit/>
          </a:bodyPr>
          <a:lstStyle/>
          <a:p>
            <a:r>
              <a:rPr lang="en-GB" sz="800" dirty="0">
                <a:effectLst/>
                <a:latin typeface="Arial" panose="020B0604020202020204" pitchFamily="34" charset="0"/>
                <a:ea typeface="Calibri" panose="020F0502020204030204" pitchFamily="34" charset="0"/>
              </a:rPr>
              <a:t>© 2021 Schlüter-Systems Ltd</a:t>
            </a:r>
            <a:endParaRPr lang="en-GB" sz="800" dirty="0"/>
          </a:p>
        </p:txBody>
      </p:sp>
    </p:spTree>
    <p:extLst>
      <p:ext uri="{BB962C8B-B14F-4D97-AF65-F5344CB8AC3E}">
        <p14:creationId xmlns:p14="http://schemas.microsoft.com/office/powerpoint/2010/main" val="13407424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Adhesives (ready mixed and powder based)</a:t>
            </a:r>
            <a:endParaRPr lang="en-US" dirty="0">
              <a:ea typeface="ＭＳ Ｐゴシック" pitchFamily="-105" charset="-128"/>
              <a:cs typeface="ＭＳ Ｐゴシック" pitchFamily="-105" charset="-128"/>
            </a:endParaRPr>
          </a:p>
        </p:txBody>
      </p:sp>
      <p:sp>
        <p:nvSpPr>
          <p:cNvPr id="2" name="Rectangle 1">
            <a:extLst>
              <a:ext uri="{FF2B5EF4-FFF2-40B4-BE49-F238E27FC236}">
                <a16:creationId xmlns:a16="http://schemas.microsoft.com/office/drawing/2014/main" id="{44BF1B15-D733-48D5-8DF2-6CB4EEEAC12C}"/>
              </a:ext>
            </a:extLst>
          </p:cNvPr>
          <p:cNvSpPr/>
          <p:nvPr/>
        </p:nvSpPr>
        <p:spPr>
          <a:xfrm>
            <a:off x="428680" y="1628800"/>
            <a:ext cx="8031752" cy="3477875"/>
          </a:xfrm>
          <a:prstGeom prst="rect">
            <a:avLst/>
          </a:prstGeom>
        </p:spPr>
        <p:txBody>
          <a:bodyPr wrap="square">
            <a:spAutoFit/>
          </a:bodyPr>
          <a:lstStyle/>
          <a:p>
            <a:r>
              <a:rPr lang="en-GB" dirty="0"/>
              <a:t>Tile adhesive is the material that is used to create a mechanical bond between a background surface, such as a wall or floor, and a wall and floor tile.</a:t>
            </a:r>
          </a:p>
          <a:p>
            <a:endParaRPr lang="en-GB" dirty="0"/>
          </a:p>
          <a:p>
            <a:r>
              <a:rPr lang="en-GB" dirty="0"/>
              <a:t>Before any tile adhesive is applied, there are some important factors to determine, such as:</a:t>
            </a:r>
          </a:p>
          <a:p>
            <a:endParaRPr lang="en-GB" dirty="0"/>
          </a:p>
          <a:p>
            <a:pPr marL="342900" indent="-342900">
              <a:buClr>
                <a:srgbClr val="0077E3"/>
              </a:buClr>
              <a:buFont typeface="Arial" panose="020B0604020202020204" pitchFamily="34" charset="0"/>
              <a:buChar char="•"/>
            </a:pPr>
            <a:r>
              <a:rPr lang="en-GB" dirty="0"/>
              <a:t>the size of the tile to be fixed</a:t>
            </a:r>
          </a:p>
          <a:p>
            <a:pPr marL="342900" indent="-342900">
              <a:buClr>
                <a:srgbClr val="0077E3"/>
              </a:buClr>
              <a:buFont typeface="Arial" panose="020B0604020202020204" pitchFamily="34" charset="0"/>
              <a:buChar char="•"/>
            </a:pPr>
            <a:r>
              <a:rPr lang="en-GB" dirty="0"/>
              <a:t>the size of the trowel to be used (notch size)</a:t>
            </a:r>
          </a:p>
          <a:p>
            <a:pPr marL="342900" indent="-342900">
              <a:buClr>
                <a:srgbClr val="0077E3"/>
              </a:buClr>
              <a:buFont typeface="Arial" panose="020B0604020202020204" pitchFamily="34" charset="0"/>
              <a:buChar char="•"/>
            </a:pPr>
            <a:r>
              <a:rPr lang="en-GB" dirty="0"/>
              <a:t>the type of adhesive to be used, and mix ratio</a:t>
            </a:r>
          </a:p>
          <a:p>
            <a:pPr marL="342900" indent="-342900">
              <a:buClr>
                <a:srgbClr val="0077E3"/>
              </a:buClr>
              <a:buFont typeface="Arial" panose="020B0604020202020204" pitchFamily="34" charset="0"/>
              <a:buChar char="•"/>
            </a:pPr>
            <a:r>
              <a:rPr lang="en-GB" dirty="0"/>
              <a:t>the method of application of the adhesive.</a:t>
            </a:r>
          </a:p>
        </p:txBody>
      </p:sp>
    </p:spTree>
    <p:extLst>
      <p:ext uri="{BB962C8B-B14F-4D97-AF65-F5344CB8AC3E}">
        <p14:creationId xmlns:p14="http://schemas.microsoft.com/office/powerpoint/2010/main" val="5501946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Adhesives (ready mixed and powder based)</a:t>
            </a:r>
            <a:endParaRPr lang="en-US" dirty="0">
              <a:ea typeface="ＭＳ Ｐゴシック" pitchFamily="-105" charset="-128"/>
              <a:cs typeface="ＭＳ Ｐゴシック" pitchFamily="-105" charset="-128"/>
            </a:endParaRPr>
          </a:p>
        </p:txBody>
      </p:sp>
      <p:sp>
        <p:nvSpPr>
          <p:cNvPr id="3" name="Rectangle 2">
            <a:extLst>
              <a:ext uri="{FF2B5EF4-FFF2-40B4-BE49-F238E27FC236}">
                <a16:creationId xmlns:a16="http://schemas.microsoft.com/office/drawing/2014/main" id="{979EE16C-CA9E-4171-9BC4-922C17D107B3}"/>
              </a:ext>
            </a:extLst>
          </p:cNvPr>
          <p:cNvSpPr/>
          <p:nvPr/>
        </p:nvSpPr>
        <p:spPr>
          <a:xfrm>
            <a:off x="349362" y="1772816"/>
            <a:ext cx="7661408" cy="707886"/>
          </a:xfrm>
          <a:prstGeom prst="rect">
            <a:avLst/>
          </a:prstGeom>
        </p:spPr>
        <p:txBody>
          <a:bodyPr wrap="square">
            <a:spAutoFit/>
          </a:bodyPr>
          <a:lstStyle/>
          <a:p>
            <a:r>
              <a:rPr lang="en-GB" dirty="0"/>
              <a:t>The size of the tile to be fixed directly relates to the size of the trowel to be used (notch size).</a:t>
            </a:r>
          </a:p>
        </p:txBody>
      </p:sp>
      <p:pic>
        <p:nvPicPr>
          <p:cNvPr id="4" name="Picture 3">
            <a:extLst>
              <a:ext uri="{FF2B5EF4-FFF2-40B4-BE49-F238E27FC236}">
                <a16:creationId xmlns:a16="http://schemas.microsoft.com/office/drawing/2014/main" id="{C2337E9D-9F95-47DA-A612-B60A960F6209}"/>
              </a:ext>
            </a:extLst>
          </p:cNvPr>
          <p:cNvPicPr>
            <a:picLocks noChangeAspect="1"/>
          </p:cNvPicPr>
          <p:nvPr/>
        </p:nvPicPr>
        <p:blipFill rotWithShape="1">
          <a:blip r:embed="rId2"/>
          <a:srcRect l="30358" b="19669"/>
          <a:stretch/>
        </p:blipFill>
        <p:spPr>
          <a:xfrm>
            <a:off x="2051720" y="3539115"/>
            <a:ext cx="1638230" cy="2006167"/>
          </a:xfrm>
          <a:prstGeom prst="rect">
            <a:avLst/>
          </a:prstGeom>
        </p:spPr>
      </p:pic>
      <p:sp>
        <p:nvSpPr>
          <p:cNvPr id="5" name="Rectangle 4">
            <a:extLst>
              <a:ext uri="{FF2B5EF4-FFF2-40B4-BE49-F238E27FC236}">
                <a16:creationId xmlns:a16="http://schemas.microsoft.com/office/drawing/2014/main" id="{B4C052F9-FE68-416C-8F83-D41AAD016687}"/>
              </a:ext>
            </a:extLst>
          </p:cNvPr>
          <p:cNvSpPr/>
          <p:nvPr/>
        </p:nvSpPr>
        <p:spPr>
          <a:xfrm>
            <a:off x="4086280" y="3673755"/>
            <a:ext cx="4572000" cy="2246769"/>
          </a:xfrm>
          <a:prstGeom prst="rect">
            <a:avLst/>
          </a:prstGeom>
        </p:spPr>
        <p:txBody>
          <a:bodyPr>
            <a:spAutoFit/>
          </a:bodyPr>
          <a:lstStyle/>
          <a:p>
            <a:r>
              <a:rPr lang="en-GB" dirty="0"/>
              <a:t>Round notched  trowel edge profile: 6mm round notches  at 12mm centres. Coverage: approx. 70%. </a:t>
            </a:r>
            <a:br>
              <a:rPr lang="en-GB" dirty="0"/>
            </a:br>
            <a:r>
              <a:rPr lang="en-GB" dirty="0"/>
              <a:t>Use for: thin-bed fixing, interior dry areas. </a:t>
            </a:r>
            <a:br>
              <a:rPr lang="en-GB" dirty="0"/>
            </a:br>
            <a:r>
              <a:rPr lang="en-GB" dirty="0"/>
              <a:t>Tiles: most ceramics/marble/natural stone wall tiles under 300mm in size.</a:t>
            </a:r>
          </a:p>
        </p:txBody>
      </p:sp>
      <p:sp>
        <p:nvSpPr>
          <p:cNvPr id="6" name="TextBox 5">
            <a:extLst>
              <a:ext uri="{FF2B5EF4-FFF2-40B4-BE49-F238E27FC236}">
                <a16:creationId xmlns:a16="http://schemas.microsoft.com/office/drawing/2014/main" id="{689EDDDF-9F4D-4AE9-96BD-C28339A8FA6C}"/>
              </a:ext>
            </a:extLst>
          </p:cNvPr>
          <p:cNvSpPr txBox="1"/>
          <p:nvPr/>
        </p:nvSpPr>
        <p:spPr>
          <a:xfrm>
            <a:off x="485720" y="3539115"/>
            <a:ext cx="1396536" cy="400110"/>
          </a:xfrm>
          <a:prstGeom prst="rect">
            <a:avLst/>
          </a:prstGeom>
          <a:noFill/>
        </p:spPr>
        <p:txBody>
          <a:bodyPr wrap="none" rtlCol="0">
            <a:spAutoFit/>
          </a:bodyPr>
          <a:lstStyle/>
          <a:p>
            <a:r>
              <a:rPr lang="en-GB" dirty="0"/>
              <a:t>Example 1</a:t>
            </a:r>
          </a:p>
        </p:txBody>
      </p:sp>
    </p:spTree>
    <p:extLst>
      <p:ext uri="{BB962C8B-B14F-4D97-AF65-F5344CB8AC3E}">
        <p14:creationId xmlns:p14="http://schemas.microsoft.com/office/powerpoint/2010/main" val="8341156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Adhesives (ready mixed and powder based)</a:t>
            </a:r>
            <a:endParaRPr lang="en-US" dirty="0">
              <a:ea typeface="ＭＳ Ｐゴシック" pitchFamily="-105" charset="-128"/>
              <a:cs typeface="ＭＳ Ｐゴシック" pitchFamily="-105" charset="-128"/>
            </a:endParaRPr>
          </a:p>
        </p:txBody>
      </p:sp>
      <p:sp>
        <p:nvSpPr>
          <p:cNvPr id="3" name="Rectangle 2">
            <a:extLst>
              <a:ext uri="{FF2B5EF4-FFF2-40B4-BE49-F238E27FC236}">
                <a16:creationId xmlns:a16="http://schemas.microsoft.com/office/drawing/2014/main" id="{979EE16C-CA9E-4171-9BC4-922C17D107B3}"/>
              </a:ext>
            </a:extLst>
          </p:cNvPr>
          <p:cNvSpPr/>
          <p:nvPr/>
        </p:nvSpPr>
        <p:spPr>
          <a:xfrm>
            <a:off x="302662" y="1562589"/>
            <a:ext cx="7949440" cy="707886"/>
          </a:xfrm>
          <a:prstGeom prst="rect">
            <a:avLst/>
          </a:prstGeom>
        </p:spPr>
        <p:txBody>
          <a:bodyPr wrap="square">
            <a:spAutoFit/>
          </a:bodyPr>
          <a:lstStyle/>
          <a:p>
            <a:r>
              <a:rPr lang="en-GB" dirty="0"/>
              <a:t>The size of the tile to be fixed directly relates to the size of the trowel to be used (notch size).</a:t>
            </a:r>
          </a:p>
        </p:txBody>
      </p:sp>
      <p:sp>
        <p:nvSpPr>
          <p:cNvPr id="5" name="Rectangle 4">
            <a:extLst>
              <a:ext uri="{FF2B5EF4-FFF2-40B4-BE49-F238E27FC236}">
                <a16:creationId xmlns:a16="http://schemas.microsoft.com/office/drawing/2014/main" id="{B4C052F9-FE68-416C-8F83-D41AAD016687}"/>
              </a:ext>
            </a:extLst>
          </p:cNvPr>
          <p:cNvSpPr/>
          <p:nvPr/>
        </p:nvSpPr>
        <p:spPr>
          <a:xfrm>
            <a:off x="4086281" y="3048642"/>
            <a:ext cx="4572000" cy="2246769"/>
          </a:xfrm>
          <a:prstGeom prst="rect">
            <a:avLst/>
          </a:prstGeom>
        </p:spPr>
        <p:txBody>
          <a:bodyPr>
            <a:spAutoFit/>
          </a:bodyPr>
          <a:lstStyle/>
          <a:p>
            <a:r>
              <a:rPr lang="en-GB" dirty="0"/>
              <a:t>Mosaic trowel edge profile: 4mm square notches  at 8mm centres. Coverage: approx. 90% to 100%. </a:t>
            </a:r>
            <a:br>
              <a:rPr lang="en-GB" dirty="0"/>
            </a:br>
            <a:r>
              <a:rPr lang="en-GB" dirty="0"/>
              <a:t>Use for: thin-bed fixing. </a:t>
            </a:r>
            <a:br>
              <a:rPr lang="en-GB" dirty="0"/>
            </a:br>
            <a:r>
              <a:rPr lang="en-GB" dirty="0"/>
              <a:t>Tiles: mosaics/wall and floor  tiles up to 100x100mm and fixing uncoupling membranes.</a:t>
            </a:r>
          </a:p>
        </p:txBody>
      </p:sp>
      <p:sp>
        <p:nvSpPr>
          <p:cNvPr id="6" name="TextBox 5">
            <a:extLst>
              <a:ext uri="{FF2B5EF4-FFF2-40B4-BE49-F238E27FC236}">
                <a16:creationId xmlns:a16="http://schemas.microsoft.com/office/drawing/2014/main" id="{689EDDDF-9F4D-4AE9-96BD-C28339A8FA6C}"/>
              </a:ext>
            </a:extLst>
          </p:cNvPr>
          <p:cNvSpPr txBox="1"/>
          <p:nvPr/>
        </p:nvSpPr>
        <p:spPr>
          <a:xfrm>
            <a:off x="485719" y="3068960"/>
            <a:ext cx="1414175" cy="400110"/>
          </a:xfrm>
          <a:prstGeom prst="rect">
            <a:avLst/>
          </a:prstGeom>
          <a:noFill/>
        </p:spPr>
        <p:txBody>
          <a:bodyPr wrap="square" rtlCol="0">
            <a:spAutoFit/>
          </a:bodyPr>
          <a:lstStyle/>
          <a:p>
            <a:r>
              <a:rPr lang="en-GB" dirty="0"/>
              <a:t>Example 2</a:t>
            </a:r>
          </a:p>
        </p:txBody>
      </p:sp>
      <p:pic>
        <p:nvPicPr>
          <p:cNvPr id="2" name="Picture 1">
            <a:extLst>
              <a:ext uri="{FF2B5EF4-FFF2-40B4-BE49-F238E27FC236}">
                <a16:creationId xmlns:a16="http://schemas.microsoft.com/office/drawing/2014/main" id="{8CE28C9C-E299-4D94-AA24-265C41306533}"/>
              </a:ext>
            </a:extLst>
          </p:cNvPr>
          <p:cNvPicPr>
            <a:picLocks noChangeAspect="1"/>
          </p:cNvPicPr>
          <p:nvPr/>
        </p:nvPicPr>
        <p:blipFill rotWithShape="1">
          <a:blip r:embed="rId2"/>
          <a:srcRect l="30840" b="15635"/>
          <a:stretch/>
        </p:blipFill>
        <p:spPr>
          <a:xfrm>
            <a:off x="2097743" y="3205972"/>
            <a:ext cx="1656184" cy="2134999"/>
          </a:xfrm>
          <a:prstGeom prst="rect">
            <a:avLst/>
          </a:prstGeom>
        </p:spPr>
      </p:pic>
    </p:spTree>
    <p:extLst>
      <p:ext uri="{BB962C8B-B14F-4D97-AF65-F5344CB8AC3E}">
        <p14:creationId xmlns:p14="http://schemas.microsoft.com/office/powerpoint/2010/main" val="39046711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Adhesives (ready mixed and powder based)</a:t>
            </a:r>
            <a:endParaRPr lang="en-US" dirty="0">
              <a:ea typeface="ＭＳ Ｐゴシック" pitchFamily="-105" charset="-128"/>
              <a:cs typeface="ＭＳ Ｐゴシック" pitchFamily="-105" charset="-128"/>
            </a:endParaRPr>
          </a:p>
        </p:txBody>
      </p:sp>
      <p:sp>
        <p:nvSpPr>
          <p:cNvPr id="3" name="Rectangle 2">
            <a:extLst>
              <a:ext uri="{FF2B5EF4-FFF2-40B4-BE49-F238E27FC236}">
                <a16:creationId xmlns:a16="http://schemas.microsoft.com/office/drawing/2014/main" id="{979EE16C-CA9E-4171-9BC4-922C17D107B3}"/>
              </a:ext>
            </a:extLst>
          </p:cNvPr>
          <p:cNvSpPr/>
          <p:nvPr/>
        </p:nvSpPr>
        <p:spPr>
          <a:xfrm>
            <a:off x="294968" y="1484784"/>
            <a:ext cx="7157352" cy="707886"/>
          </a:xfrm>
          <a:prstGeom prst="rect">
            <a:avLst/>
          </a:prstGeom>
        </p:spPr>
        <p:txBody>
          <a:bodyPr wrap="square">
            <a:spAutoFit/>
          </a:bodyPr>
          <a:lstStyle/>
          <a:p>
            <a:pPr algn="ctr"/>
            <a:r>
              <a:rPr lang="en-GB" dirty="0"/>
              <a:t>The size of the tile to be fixed directly relates to the size of the trowel to be used (notch size).</a:t>
            </a:r>
          </a:p>
        </p:txBody>
      </p:sp>
      <p:sp>
        <p:nvSpPr>
          <p:cNvPr id="5" name="Rectangle 4">
            <a:extLst>
              <a:ext uri="{FF2B5EF4-FFF2-40B4-BE49-F238E27FC236}">
                <a16:creationId xmlns:a16="http://schemas.microsoft.com/office/drawing/2014/main" id="{B4C052F9-FE68-416C-8F83-D41AAD016687}"/>
              </a:ext>
            </a:extLst>
          </p:cNvPr>
          <p:cNvSpPr/>
          <p:nvPr/>
        </p:nvSpPr>
        <p:spPr>
          <a:xfrm>
            <a:off x="3779912" y="2711348"/>
            <a:ext cx="4572000" cy="3170099"/>
          </a:xfrm>
          <a:prstGeom prst="rect">
            <a:avLst/>
          </a:prstGeom>
        </p:spPr>
        <p:txBody>
          <a:bodyPr>
            <a:spAutoFit/>
          </a:bodyPr>
          <a:lstStyle/>
          <a:p>
            <a:r>
              <a:rPr lang="en-GB" dirty="0"/>
              <a:t>Thick bed solid bed trowel edge profile: 20mm round notches, 10mm deep, at 28mm centres. </a:t>
            </a:r>
            <a:br>
              <a:rPr lang="en-GB" dirty="0"/>
            </a:br>
            <a:r>
              <a:rPr lang="en-GB" dirty="0"/>
              <a:t>Coverage: 100% achievable at</a:t>
            </a:r>
          </a:p>
          <a:p>
            <a:r>
              <a:rPr lang="en-GB" dirty="0"/>
              <a:t>3–4mm bed depth. </a:t>
            </a:r>
            <a:br>
              <a:rPr lang="en-GB" dirty="0"/>
            </a:br>
            <a:r>
              <a:rPr lang="en-GB" dirty="0"/>
              <a:t>Use for: solid-bed fixing. </a:t>
            </a:r>
            <a:br>
              <a:rPr lang="en-GB" dirty="0"/>
            </a:br>
            <a:r>
              <a:rPr lang="en-GB" dirty="0"/>
              <a:t>Tiles: most wall and floor tile types (with recessed/keyed back patterns). Ideal for fixing large format wall tiles and up to 300mm floor tiles.</a:t>
            </a:r>
          </a:p>
        </p:txBody>
      </p:sp>
      <p:sp>
        <p:nvSpPr>
          <p:cNvPr id="6" name="TextBox 5">
            <a:extLst>
              <a:ext uri="{FF2B5EF4-FFF2-40B4-BE49-F238E27FC236}">
                <a16:creationId xmlns:a16="http://schemas.microsoft.com/office/drawing/2014/main" id="{689EDDDF-9F4D-4AE9-96BD-C28339A8FA6C}"/>
              </a:ext>
            </a:extLst>
          </p:cNvPr>
          <p:cNvSpPr txBox="1"/>
          <p:nvPr/>
        </p:nvSpPr>
        <p:spPr>
          <a:xfrm>
            <a:off x="485719" y="2797342"/>
            <a:ext cx="1532067" cy="400110"/>
          </a:xfrm>
          <a:prstGeom prst="rect">
            <a:avLst/>
          </a:prstGeom>
          <a:noFill/>
        </p:spPr>
        <p:txBody>
          <a:bodyPr wrap="square" rtlCol="0">
            <a:spAutoFit/>
          </a:bodyPr>
          <a:lstStyle/>
          <a:p>
            <a:r>
              <a:rPr lang="en-GB" dirty="0"/>
              <a:t>Example 3</a:t>
            </a:r>
          </a:p>
        </p:txBody>
      </p:sp>
      <p:pic>
        <p:nvPicPr>
          <p:cNvPr id="4" name="Picture 3">
            <a:extLst>
              <a:ext uri="{FF2B5EF4-FFF2-40B4-BE49-F238E27FC236}">
                <a16:creationId xmlns:a16="http://schemas.microsoft.com/office/drawing/2014/main" id="{A0BB5B23-3827-477D-9A20-8CE9DF2ABF18}"/>
              </a:ext>
            </a:extLst>
          </p:cNvPr>
          <p:cNvPicPr>
            <a:picLocks noChangeAspect="1"/>
          </p:cNvPicPr>
          <p:nvPr/>
        </p:nvPicPr>
        <p:blipFill rotWithShape="1">
          <a:blip r:embed="rId2"/>
          <a:srcRect l="30530" b="16423"/>
          <a:stretch/>
        </p:blipFill>
        <p:spPr>
          <a:xfrm>
            <a:off x="1913901" y="2861836"/>
            <a:ext cx="1755140" cy="2226324"/>
          </a:xfrm>
          <a:prstGeom prst="rect">
            <a:avLst/>
          </a:prstGeom>
        </p:spPr>
      </p:pic>
    </p:spTree>
    <p:extLst>
      <p:ext uri="{BB962C8B-B14F-4D97-AF65-F5344CB8AC3E}">
        <p14:creationId xmlns:p14="http://schemas.microsoft.com/office/powerpoint/2010/main" val="9481672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Adhesives (ready mixed and powder based)</a:t>
            </a:r>
            <a:endParaRPr lang="en-US" dirty="0">
              <a:ea typeface="ＭＳ Ｐゴシック" pitchFamily="-105" charset="-128"/>
              <a:cs typeface="ＭＳ Ｐゴシック" pitchFamily="-105" charset="-128"/>
            </a:endParaRPr>
          </a:p>
        </p:txBody>
      </p:sp>
      <p:sp>
        <p:nvSpPr>
          <p:cNvPr id="3" name="Rectangle 2">
            <a:extLst>
              <a:ext uri="{FF2B5EF4-FFF2-40B4-BE49-F238E27FC236}">
                <a16:creationId xmlns:a16="http://schemas.microsoft.com/office/drawing/2014/main" id="{979EE16C-CA9E-4171-9BC4-922C17D107B3}"/>
              </a:ext>
            </a:extLst>
          </p:cNvPr>
          <p:cNvSpPr/>
          <p:nvPr/>
        </p:nvSpPr>
        <p:spPr>
          <a:xfrm>
            <a:off x="294968" y="1628800"/>
            <a:ext cx="7805424" cy="3785652"/>
          </a:xfrm>
          <a:prstGeom prst="rect">
            <a:avLst/>
          </a:prstGeom>
        </p:spPr>
        <p:txBody>
          <a:bodyPr wrap="square">
            <a:spAutoFit/>
          </a:bodyPr>
          <a:lstStyle/>
          <a:p>
            <a:r>
              <a:rPr lang="en-GB" dirty="0"/>
              <a:t>Another important factor when preparing adhesives for tiling installations is to determine the type of adhesive.</a:t>
            </a:r>
          </a:p>
          <a:p>
            <a:endParaRPr lang="en-GB" dirty="0"/>
          </a:p>
          <a:p>
            <a:r>
              <a:rPr lang="en-GB" dirty="0"/>
              <a:t>There are two main types.</a:t>
            </a:r>
          </a:p>
          <a:p>
            <a:endParaRPr lang="en-GB" dirty="0"/>
          </a:p>
          <a:p>
            <a:pPr marL="342900" indent="-342900">
              <a:buClr>
                <a:srgbClr val="0077E3"/>
              </a:buClr>
              <a:buFont typeface="Arial" panose="020B0604020202020204" pitchFamily="34" charset="0"/>
              <a:buChar char="•"/>
            </a:pPr>
            <a:r>
              <a:rPr lang="en-GB" dirty="0"/>
              <a:t>Dispersion-based (ready mixed): this type of adhesive is used with ceramic tiles and not to be used with porcelain tiles.</a:t>
            </a:r>
          </a:p>
          <a:p>
            <a:pPr marL="342900" indent="-342900">
              <a:buClr>
                <a:srgbClr val="0077E3"/>
              </a:buClr>
              <a:buFont typeface="Arial" panose="020B0604020202020204" pitchFamily="34" charset="0"/>
              <a:buChar char="•"/>
            </a:pPr>
            <a:endParaRPr lang="en-GB" dirty="0"/>
          </a:p>
          <a:p>
            <a:pPr marL="342900" indent="-342900">
              <a:buClr>
                <a:srgbClr val="0077E3"/>
              </a:buClr>
              <a:buFont typeface="Arial" panose="020B0604020202020204" pitchFamily="34" charset="0"/>
              <a:buChar char="•"/>
            </a:pPr>
            <a:r>
              <a:rPr lang="en-GB" dirty="0"/>
              <a:t>Powdered-based (cement-based): this type of adhesive should be used with porcelain tiles and can be used with ceramic tiles.</a:t>
            </a:r>
          </a:p>
          <a:p>
            <a:pPr marL="342900" indent="-342900">
              <a:buClr>
                <a:srgbClr val="0077E3"/>
              </a:buClr>
              <a:buFont typeface="Arial" panose="020B0604020202020204" pitchFamily="34" charset="0"/>
              <a:buChar char="•"/>
            </a:pPr>
            <a:endParaRPr lang="en-GB" dirty="0"/>
          </a:p>
          <a:p>
            <a:pPr marL="342900" indent="-342900">
              <a:buFont typeface="Arial" panose="020B0604020202020204" pitchFamily="34" charset="0"/>
              <a:buChar char="•"/>
            </a:pPr>
            <a:endParaRPr lang="en-GB" dirty="0"/>
          </a:p>
        </p:txBody>
      </p:sp>
    </p:spTree>
    <p:extLst>
      <p:ext uri="{BB962C8B-B14F-4D97-AF65-F5344CB8AC3E}">
        <p14:creationId xmlns:p14="http://schemas.microsoft.com/office/powerpoint/2010/main" val="15550763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Adhesives (ready mixed and powder based)</a:t>
            </a:r>
            <a:endParaRPr lang="en-US" dirty="0">
              <a:ea typeface="ＭＳ Ｐゴシック" pitchFamily="-105" charset="-128"/>
              <a:cs typeface="ＭＳ Ｐゴシック" pitchFamily="-105" charset="-128"/>
            </a:endParaRPr>
          </a:p>
        </p:txBody>
      </p:sp>
      <p:sp>
        <p:nvSpPr>
          <p:cNvPr id="3" name="Rectangle 2">
            <a:extLst>
              <a:ext uri="{FF2B5EF4-FFF2-40B4-BE49-F238E27FC236}">
                <a16:creationId xmlns:a16="http://schemas.microsoft.com/office/drawing/2014/main" id="{979EE16C-CA9E-4171-9BC4-922C17D107B3}"/>
              </a:ext>
            </a:extLst>
          </p:cNvPr>
          <p:cNvSpPr/>
          <p:nvPr/>
        </p:nvSpPr>
        <p:spPr>
          <a:xfrm>
            <a:off x="294968" y="2476360"/>
            <a:ext cx="8420352" cy="707886"/>
          </a:xfrm>
          <a:prstGeom prst="rect">
            <a:avLst/>
          </a:prstGeom>
        </p:spPr>
        <p:txBody>
          <a:bodyPr wrap="square">
            <a:spAutoFit/>
          </a:bodyPr>
          <a:lstStyle/>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p:txBody>
      </p:sp>
      <p:sp>
        <p:nvSpPr>
          <p:cNvPr id="2" name="Rectangle 1">
            <a:extLst>
              <a:ext uri="{FF2B5EF4-FFF2-40B4-BE49-F238E27FC236}">
                <a16:creationId xmlns:a16="http://schemas.microsoft.com/office/drawing/2014/main" id="{6789F221-1D6E-4353-88B1-1B9F52C27AE7}"/>
              </a:ext>
            </a:extLst>
          </p:cNvPr>
          <p:cNvSpPr/>
          <p:nvPr/>
        </p:nvSpPr>
        <p:spPr>
          <a:xfrm>
            <a:off x="294968" y="1665446"/>
            <a:ext cx="8229600" cy="1631216"/>
          </a:xfrm>
          <a:prstGeom prst="rect">
            <a:avLst/>
          </a:prstGeom>
        </p:spPr>
        <p:txBody>
          <a:bodyPr wrap="square">
            <a:spAutoFit/>
          </a:bodyPr>
          <a:lstStyle/>
          <a:p>
            <a:r>
              <a:rPr lang="en-GB" dirty="0"/>
              <a:t>The method of application of the adhesive is important to get right so as to ensure the tile is fixed firmly to the background surface.</a:t>
            </a:r>
          </a:p>
          <a:p>
            <a:endParaRPr lang="en-GB" dirty="0"/>
          </a:p>
          <a:p>
            <a:endParaRPr lang="en-GB" dirty="0"/>
          </a:p>
          <a:p>
            <a:endParaRPr lang="en-GB" dirty="0"/>
          </a:p>
        </p:txBody>
      </p:sp>
      <p:sp>
        <p:nvSpPr>
          <p:cNvPr id="5" name="Rectangle 4">
            <a:extLst>
              <a:ext uri="{FF2B5EF4-FFF2-40B4-BE49-F238E27FC236}">
                <a16:creationId xmlns:a16="http://schemas.microsoft.com/office/drawing/2014/main" id="{6274C154-DE6B-4034-B3B8-D11BEF58F250}"/>
              </a:ext>
            </a:extLst>
          </p:cNvPr>
          <p:cNvSpPr/>
          <p:nvPr/>
        </p:nvSpPr>
        <p:spPr>
          <a:xfrm>
            <a:off x="294968" y="2602024"/>
            <a:ext cx="8225016" cy="2246769"/>
          </a:xfrm>
          <a:prstGeom prst="rect">
            <a:avLst/>
          </a:prstGeom>
        </p:spPr>
        <p:txBody>
          <a:bodyPr wrap="square">
            <a:spAutoFit/>
          </a:bodyPr>
          <a:lstStyle/>
          <a:p>
            <a:pPr marL="342900" indent="-342900">
              <a:buClr>
                <a:srgbClr val="0077E3"/>
              </a:buClr>
              <a:buFont typeface="Arial" panose="020B0604020202020204" pitchFamily="34" charset="0"/>
              <a:buChar char="•"/>
            </a:pPr>
            <a:r>
              <a:rPr lang="en-GB" dirty="0"/>
              <a:t>Adhesives should be spread evenly with a suitable notched trowel.</a:t>
            </a:r>
          </a:p>
          <a:p>
            <a:pPr marL="342900" indent="-342900">
              <a:buClr>
                <a:srgbClr val="0077E3"/>
              </a:buClr>
              <a:buFont typeface="Arial" panose="020B0604020202020204" pitchFamily="34" charset="0"/>
              <a:buChar char="•"/>
            </a:pPr>
            <a:endParaRPr lang="en-GB" dirty="0"/>
          </a:p>
          <a:p>
            <a:pPr marL="342900" indent="-342900">
              <a:buClr>
                <a:srgbClr val="0077E3"/>
              </a:buClr>
              <a:buFont typeface="Arial" panose="020B0604020202020204" pitchFamily="34" charset="0"/>
              <a:buChar char="•"/>
            </a:pPr>
            <a:r>
              <a:rPr lang="en-GB" dirty="0"/>
              <a:t>Dot and dab is not an acceptable method of fixing tiles on either walls or floors.</a:t>
            </a:r>
          </a:p>
          <a:p>
            <a:pPr>
              <a:buClr>
                <a:srgbClr val="0077E3"/>
              </a:buClr>
            </a:pPr>
            <a:endParaRPr lang="en-GB" dirty="0"/>
          </a:p>
          <a:p>
            <a:pPr marL="342900" indent="-342900">
              <a:buClr>
                <a:srgbClr val="0077E3"/>
              </a:buClr>
              <a:buFont typeface="Arial" panose="020B0604020202020204" pitchFamily="34" charset="0"/>
              <a:buChar char="•"/>
            </a:pPr>
            <a:r>
              <a:rPr lang="en-GB" dirty="0"/>
              <a:t>Good tile coverage reduces the risk of tiles coming away from the background</a:t>
            </a:r>
            <a:r>
              <a:rPr lang="en-GB" b="1" dirty="0"/>
              <a:t>.</a:t>
            </a:r>
            <a:endParaRPr lang="en-GB" dirty="0"/>
          </a:p>
        </p:txBody>
      </p:sp>
    </p:spTree>
    <p:extLst>
      <p:ext uri="{BB962C8B-B14F-4D97-AF65-F5344CB8AC3E}">
        <p14:creationId xmlns:p14="http://schemas.microsoft.com/office/powerpoint/2010/main" val="23599765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Adhesives (ready mixed and powder based)</a:t>
            </a:r>
            <a:endParaRPr lang="en-US" dirty="0">
              <a:ea typeface="ＭＳ Ｐゴシック" pitchFamily="-105" charset="-128"/>
              <a:cs typeface="ＭＳ Ｐゴシック" pitchFamily="-105" charset="-128"/>
            </a:endParaRPr>
          </a:p>
        </p:txBody>
      </p:sp>
      <p:sp>
        <p:nvSpPr>
          <p:cNvPr id="3" name="Rectangle 2">
            <a:extLst>
              <a:ext uri="{FF2B5EF4-FFF2-40B4-BE49-F238E27FC236}">
                <a16:creationId xmlns:a16="http://schemas.microsoft.com/office/drawing/2014/main" id="{979EE16C-CA9E-4171-9BC4-922C17D107B3}"/>
              </a:ext>
            </a:extLst>
          </p:cNvPr>
          <p:cNvSpPr/>
          <p:nvPr/>
        </p:nvSpPr>
        <p:spPr>
          <a:xfrm>
            <a:off x="294968" y="2476360"/>
            <a:ext cx="8420352" cy="707886"/>
          </a:xfrm>
          <a:prstGeom prst="rect">
            <a:avLst/>
          </a:prstGeom>
        </p:spPr>
        <p:txBody>
          <a:bodyPr wrap="square">
            <a:spAutoFit/>
          </a:bodyPr>
          <a:lstStyle/>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p:txBody>
      </p:sp>
      <p:sp>
        <p:nvSpPr>
          <p:cNvPr id="2" name="Rectangle 1">
            <a:extLst>
              <a:ext uri="{FF2B5EF4-FFF2-40B4-BE49-F238E27FC236}">
                <a16:creationId xmlns:a16="http://schemas.microsoft.com/office/drawing/2014/main" id="{6789F221-1D6E-4353-88B1-1B9F52C27AE7}"/>
              </a:ext>
            </a:extLst>
          </p:cNvPr>
          <p:cNvSpPr/>
          <p:nvPr/>
        </p:nvSpPr>
        <p:spPr>
          <a:xfrm>
            <a:off x="310992" y="2299389"/>
            <a:ext cx="8229600" cy="1631216"/>
          </a:xfrm>
          <a:prstGeom prst="rect">
            <a:avLst/>
          </a:prstGeom>
        </p:spPr>
        <p:txBody>
          <a:bodyPr wrap="square">
            <a:spAutoFit/>
          </a:bodyPr>
          <a:lstStyle/>
          <a:p>
            <a:endParaRPr lang="en-GB" dirty="0"/>
          </a:p>
          <a:p>
            <a:endParaRPr lang="en-GB" dirty="0"/>
          </a:p>
          <a:p>
            <a:endParaRPr lang="en-GB" dirty="0"/>
          </a:p>
          <a:p>
            <a:endParaRPr lang="en-GB" dirty="0"/>
          </a:p>
          <a:p>
            <a:endParaRPr lang="en-GB" dirty="0"/>
          </a:p>
        </p:txBody>
      </p:sp>
      <p:pic>
        <p:nvPicPr>
          <p:cNvPr id="4" name="Picture 3">
            <a:extLst>
              <a:ext uri="{FF2B5EF4-FFF2-40B4-BE49-F238E27FC236}">
                <a16:creationId xmlns:a16="http://schemas.microsoft.com/office/drawing/2014/main" id="{9E5C1346-6826-45EE-B73B-9754C21C9EEA}"/>
              </a:ext>
            </a:extLst>
          </p:cNvPr>
          <p:cNvPicPr>
            <a:picLocks noChangeAspect="1"/>
          </p:cNvPicPr>
          <p:nvPr/>
        </p:nvPicPr>
        <p:blipFill rotWithShape="1">
          <a:blip r:embed="rId2"/>
          <a:srcRect b="16159"/>
          <a:stretch/>
        </p:blipFill>
        <p:spPr>
          <a:xfrm>
            <a:off x="310992" y="2755491"/>
            <a:ext cx="2882984" cy="1897645"/>
          </a:xfrm>
          <a:prstGeom prst="rect">
            <a:avLst/>
          </a:prstGeom>
        </p:spPr>
      </p:pic>
      <p:pic>
        <p:nvPicPr>
          <p:cNvPr id="6" name="Picture 5">
            <a:extLst>
              <a:ext uri="{FF2B5EF4-FFF2-40B4-BE49-F238E27FC236}">
                <a16:creationId xmlns:a16="http://schemas.microsoft.com/office/drawing/2014/main" id="{8534E809-5D48-4D7B-AAB1-7B3BD88932D1}"/>
              </a:ext>
            </a:extLst>
          </p:cNvPr>
          <p:cNvPicPr>
            <a:picLocks noChangeAspect="1"/>
          </p:cNvPicPr>
          <p:nvPr/>
        </p:nvPicPr>
        <p:blipFill rotWithShape="1">
          <a:blip r:embed="rId3"/>
          <a:srcRect b="16693"/>
          <a:stretch/>
        </p:blipFill>
        <p:spPr>
          <a:xfrm>
            <a:off x="3255009" y="2827858"/>
            <a:ext cx="2831104" cy="1825278"/>
          </a:xfrm>
          <a:prstGeom prst="rect">
            <a:avLst/>
          </a:prstGeom>
        </p:spPr>
      </p:pic>
      <p:pic>
        <p:nvPicPr>
          <p:cNvPr id="7" name="Picture 6">
            <a:extLst>
              <a:ext uri="{FF2B5EF4-FFF2-40B4-BE49-F238E27FC236}">
                <a16:creationId xmlns:a16="http://schemas.microsoft.com/office/drawing/2014/main" id="{19FEA697-618B-4D36-98B9-F879BAFFF123}"/>
              </a:ext>
            </a:extLst>
          </p:cNvPr>
          <p:cNvPicPr>
            <a:picLocks noChangeAspect="1"/>
          </p:cNvPicPr>
          <p:nvPr/>
        </p:nvPicPr>
        <p:blipFill rotWithShape="1">
          <a:blip r:embed="rId4"/>
          <a:srcRect b="16693"/>
          <a:stretch/>
        </p:blipFill>
        <p:spPr>
          <a:xfrm>
            <a:off x="6080353" y="2820561"/>
            <a:ext cx="2790807" cy="1825278"/>
          </a:xfrm>
          <a:prstGeom prst="rect">
            <a:avLst/>
          </a:prstGeom>
        </p:spPr>
      </p:pic>
      <p:sp>
        <p:nvSpPr>
          <p:cNvPr id="8" name="Rectangle 7">
            <a:extLst>
              <a:ext uri="{FF2B5EF4-FFF2-40B4-BE49-F238E27FC236}">
                <a16:creationId xmlns:a16="http://schemas.microsoft.com/office/drawing/2014/main" id="{7A7A42C1-33F9-4F04-9062-33006D642C14}"/>
              </a:ext>
            </a:extLst>
          </p:cNvPr>
          <p:cNvSpPr/>
          <p:nvPr/>
        </p:nvSpPr>
        <p:spPr>
          <a:xfrm>
            <a:off x="3375198" y="5445224"/>
            <a:ext cx="2393604" cy="261610"/>
          </a:xfrm>
          <a:prstGeom prst="rect">
            <a:avLst/>
          </a:prstGeom>
        </p:spPr>
        <p:txBody>
          <a:bodyPr wrap="none">
            <a:spAutoFit/>
          </a:bodyPr>
          <a:lstStyle/>
          <a:p>
            <a:r>
              <a:rPr lang="en-GB" sz="1100" u="sng" dirty="0">
                <a:effectLst/>
                <a:latin typeface="+mn-lt"/>
                <a:ea typeface="Calibri" panose="020F0502020204030204" pitchFamily="34" charset="0"/>
              </a:rPr>
              <a:t>https://www.tiles.org.uk/tiling-guide/</a:t>
            </a:r>
            <a:endParaRPr lang="en-GB" sz="1100" dirty="0">
              <a:latin typeface="+mn-lt"/>
            </a:endParaRPr>
          </a:p>
        </p:txBody>
      </p:sp>
      <p:sp>
        <p:nvSpPr>
          <p:cNvPr id="9" name="TextBox 8">
            <a:extLst>
              <a:ext uri="{FF2B5EF4-FFF2-40B4-BE49-F238E27FC236}">
                <a16:creationId xmlns:a16="http://schemas.microsoft.com/office/drawing/2014/main" id="{66325960-B27B-49F6-A148-319492B4297E}"/>
              </a:ext>
            </a:extLst>
          </p:cNvPr>
          <p:cNvSpPr txBox="1"/>
          <p:nvPr/>
        </p:nvSpPr>
        <p:spPr>
          <a:xfrm>
            <a:off x="253952" y="1787710"/>
            <a:ext cx="8343680" cy="400110"/>
          </a:xfrm>
          <a:prstGeom prst="rect">
            <a:avLst/>
          </a:prstGeom>
          <a:noFill/>
        </p:spPr>
        <p:txBody>
          <a:bodyPr wrap="square" rtlCol="0">
            <a:spAutoFit/>
          </a:bodyPr>
          <a:lstStyle/>
          <a:p>
            <a:r>
              <a:rPr lang="en-GB" dirty="0"/>
              <a:t>Adhesive should be applied straight and in one direction.</a:t>
            </a:r>
          </a:p>
        </p:txBody>
      </p:sp>
      <p:sp>
        <p:nvSpPr>
          <p:cNvPr id="5" name="TextBox 4">
            <a:extLst>
              <a:ext uri="{FF2B5EF4-FFF2-40B4-BE49-F238E27FC236}">
                <a16:creationId xmlns:a16="http://schemas.microsoft.com/office/drawing/2014/main" id="{98872EFE-DB9C-42AD-B36C-D611E25411BB}"/>
              </a:ext>
            </a:extLst>
          </p:cNvPr>
          <p:cNvSpPr txBox="1"/>
          <p:nvPr/>
        </p:nvSpPr>
        <p:spPr>
          <a:xfrm>
            <a:off x="327642" y="4659610"/>
            <a:ext cx="2748840" cy="369332"/>
          </a:xfrm>
          <a:prstGeom prst="rect">
            <a:avLst/>
          </a:prstGeom>
          <a:noFill/>
        </p:spPr>
        <p:txBody>
          <a:bodyPr wrap="square" rtlCol="0">
            <a:spAutoFit/>
          </a:bodyPr>
          <a:lstStyle/>
          <a:p>
            <a:r>
              <a:rPr lang="en-GB" sz="900" b="1" dirty="0"/>
              <a:t>Straight</a:t>
            </a:r>
          </a:p>
          <a:p>
            <a:r>
              <a:rPr lang="en-GB" sz="900" dirty="0"/>
              <a:t>Allows air  to escape and good compression of tile</a:t>
            </a:r>
          </a:p>
        </p:txBody>
      </p:sp>
      <p:sp>
        <p:nvSpPr>
          <p:cNvPr id="10" name="TextBox 9">
            <a:extLst>
              <a:ext uri="{FF2B5EF4-FFF2-40B4-BE49-F238E27FC236}">
                <a16:creationId xmlns:a16="http://schemas.microsoft.com/office/drawing/2014/main" id="{569EEDEC-A5BC-4FBC-B21F-3C5719AA7DB1}"/>
              </a:ext>
            </a:extLst>
          </p:cNvPr>
          <p:cNvSpPr txBox="1"/>
          <p:nvPr/>
        </p:nvSpPr>
        <p:spPr>
          <a:xfrm>
            <a:off x="3234680" y="4659610"/>
            <a:ext cx="2674640" cy="369332"/>
          </a:xfrm>
          <a:prstGeom prst="rect">
            <a:avLst/>
          </a:prstGeom>
          <a:noFill/>
        </p:spPr>
        <p:txBody>
          <a:bodyPr wrap="square" rtlCol="0">
            <a:spAutoFit/>
          </a:bodyPr>
          <a:lstStyle/>
          <a:p>
            <a:r>
              <a:rPr lang="en-GB" sz="900" b="1" dirty="0"/>
              <a:t>Swirl</a:t>
            </a:r>
          </a:p>
          <a:p>
            <a:r>
              <a:rPr lang="en-GB" sz="900" dirty="0"/>
              <a:t>Traps air which can hinder compression</a:t>
            </a:r>
          </a:p>
        </p:txBody>
      </p:sp>
      <p:sp>
        <p:nvSpPr>
          <p:cNvPr id="11" name="TextBox 10">
            <a:extLst>
              <a:ext uri="{FF2B5EF4-FFF2-40B4-BE49-F238E27FC236}">
                <a16:creationId xmlns:a16="http://schemas.microsoft.com/office/drawing/2014/main" id="{1E52CDEA-BA13-43A1-BC7B-274F41041B72}"/>
              </a:ext>
            </a:extLst>
          </p:cNvPr>
          <p:cNvSpPr txBox="1"/>
          <p:nvPr/>
        </p:nvSpPr>
        <p:spPr>
          <a:xfrm>
            <a:off x="6023690" y="4665499"/>
            <a:ext cx="2642976" cy="369332"/>
          </a:xfrm>
          <a:prstGeom prst="rect">
            <a:avLst/>
          </a:prstGeom>
          <a:noFill/>
        </p:spPr>
        <p:txBody>
          <a:bodyPr wrap="square" rtlCol="0">
            <a:spAutoFit/>
          </a:bodyPr>
          <a:lstStyle/>
          <a:p>
            <a:r>
              <a:rPr lang="en-GB" sz="900" b="1" dirty="0"/>
              <a:t>Dot and dab</a:t>
            </a:r>
          </a:p>
          <a:p>
            <a:r>
              <a:rPr lang="en-GB" sz="900" dirty="0"/>
              <a:t>Creates weak points in the tile</a:t>
            </a:r>
          </a:p>
        </p:txBody>
      </p:sp>
    </p:spTree>
    <p:extLst>
      <p:ext uri="{BB962C8B-B14F-4D97-AF65-F5344CB8AC3E}">
        <p14:creationId xmlns:p14="http://schemas.microsoft.com/office/powerpoint/2010/main" val="19829539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Cementitious grout (ready mixed and powder based)</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9352546" y="2438400"/>
            <a:ext cx="8201581" cy="647997"/>
          </a:xfrm>
        </p:spPr>
        <p:txBody>
          <a:bodyPr/>
          <a:lstStyle/>
          <a:p>
            <a:pPr>
              <a:lnSpc>
                <a:spcPts val="1200"/>
              </a:lnSpc>
              <a:spcBef>
                <a:spcPts val="0"/>
              </a:spcBef>
              <a:spcAft>
                <a:spcPts val="0"/>
              </a:spcAft>
            </a:pPr>
            <a:endParaRPr lang="en-GB" b="1" u="sng" dirty="0">
              <a:ea typeface="ＭＳ Ｐゴシック" pitchFamily="-105" charset="-128"/>
              <a:cs typeface="ＭＳ Ｐゴシック" pitchFamily="-105" charset="-128"/>
            </a:endParaRPr>
          </a:p>
          <a:p>
            <a:pPr>
              <a:lnSpc>
                <a:spcPts val="1200"/>
              </a:lnSpc>
              <a:spcBef>
                <a:spcPts val="0"/>
              </a:spcBef>
              <a:spcAft>
                <a:spcPts val="0"/>
              </a:spcAft>
            </a:pPr>
            <a:endParaRPr lang="en-GB" b="1" u="sng" dirty="0">
              <a:ea typeface="ＭＳ Ｐゴシック" pitchFamily="-105" charset="-128"/>
              <a:cs typeface="ＭＳ Ｐゴシック" pitchFamily="-105" charset="-128"/>
            </a:endParaRPr>
          </a:p>
        </p:txBody>
      </p:sp>
      <p:sp>
        <p:nvSpPr>
          <p:cNvPr id="2" name="Rectangle 1">
            <a:extLst>
              <a:ext uri="{FF2B5EF4-FFF2-40B4-BE49-F238E27FC236}">
                <a16:creationId xmlns:a16="http://schemas.microsoft.com/office/drawing/2014/main" id="{77E92525-3A53-4EEF-B340-1DC1C5FEAB14}"/>
              </a:ext>
            </a:extLst>
          </p:cNvPr>
          <p:cNvSpPr/>
          <p:nvPr/>
        </p:nvSpPr>
        <p:spPr>
          <a:xfrm>
            <a:off x="323528" y="1390588"/>
            <a:ext cx="8201581" cy="3910620"/>
          </a:xfrm>
          <a:prstGeom prst="rect">
            <a:avLst/>
          </a:prstGeom>
        </p:spPr>
        <p:txBody>
          <a:bodyPr wrap="square">
            <a:spAutoFit/>
          </a:bodyPr>
          <a:lstStyle/>
          <a:p>
            <a:r>
              <a:rPr lang="en-GB" dirty="0"/>
              <a:t>Tile grout is the material tiler’s use to fill the joints formed between tile work. Grout joints can range from 2mm to 20mm, and the quantity of linear metres of grout joints can vary dependent upon the tile size.</a:t>
            </a:r>
          </a:p>
          <a:p>
            <a:endParaRPr lang="en-GB" dirty="0"/>
          </a:p>
          <a:p>
            <a:r>
              <a:rPr lang="en-GB" dirty="0"/>
              <a:t>Before any tile grout is applied, there are some important factors to determine, such as:</a:t>
            </a:r>
          </a:p>
          <a:p>
            <a:endParaRPr lang="en-GB" dirty="0"/>
          </a:p>
          <a:p>
            <a:pPr marL="342900" indent="-342900">
              <a:buClr>
                <a:srgbClr val="0077E3"/>
              </a:buClr>
              <a:buFont typeface="Arial" panose="020B0604020202020204" pitchFamily="34" charset="0"/>
              <a:buChar char="•"/>
            </a:pPr>
            <a:r>
              <a:rPr lang="en-GB" dirty="0"/>
              <a:t>the type of grout needed for the work being carried out</a:t>
            </a:r>
          </a:p>
          <a:p>
            <a:pPr marL="342900" indent="-342900">
              <a:buClr>
                <a:srgbClr val="0077E3"/>
              </a:buClr>
              <a:buFont typeface="Arial" panose="020B0604020202020204" pitchFamily="34" charset="0"/>
              <a:buChar char="•"/>
            </a:pPr>
            <a:r>
              <a:rPr lang="en-GB" dirty="0"/>
              <a:t>the quantity of grout needed</a:t>
            </a:r>
          </a:p>
          <a:p>
            <a:pPr marL="342900" indent="-342900">
              <a:buClr>
                <a:srgbClr val="0077E3"/>
              </a:buClr>
              <a:buFont typeface="Arial" panose="020B0604020202020204" pitchFamily="34" charset="0"/>
              <a:buChar char="•"/>
            </a:pPr>
            <a:r>
              <a:rPr lang="en-GB" dirty="0"/>
              <a:t>the colour</a:t>
            </a:r>
          </a:p>
          <a:p>
            <a:pPr marL="342900" indent="-342900">
              <a:buClr>
                <a:srgbClr val="0077E3"/>
              </a:buClr>
              <a:buFont typeface="Arial" panose="020B0604020202020204" pitchFamily="34" charset="0"/>
              <a:buChar char="•"/>
            </a:pPr>
            <a:r>
              <a:rPr lang="en-GB" dirty="0"/>
              <a:t>the method of application of the grout</a:t>
            </a:r>
          </a:p>
          <a:p>
            <a:pPr marL="342900" indent="-342900">
              <a:buClr>
                <a:srgbClr val="0077E3"/>
              </a:buClr>
              <a:buFont typeface="Arial" panose="020B0604020202020204" pitchFamily="34" charset="0"/>
              <a:buChar char="•"/>
            </a:pPr>
            <a:r>
              <a:rPr lang="en-GB" dirty="0"/>
              <a:t>the width of the grout joint.</a:t>
            </a:r>
          </a:p>
        </p:txBody>
      </p:sp>
    </p:spTree>
    <p:extLst>
      <p:ext uri="{BB962C8B-B14F-4D97-AF65-F5344CB8AC3E}">
        <p14:creationId xmlns:p14="http://schemas.microsoft.com/office/powerpoint/2010/main" val="1078792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Cementitious grout (ready mixed and powder based)</a:t>
            </a:r>
            <a:endParaRPr lang="en-US" dirty="0">
              <a:ea typeface="ＭＳ Ｐゴシック" pitchFamily="-105" charset="-128"/>
              <a:cs typeface="ＭＳ Ｐゴシック" pitchFamily="-105" charset="-128"/>
            </a:endParaRPr>
          </a:p>
        </p:txBody>
      </p:sp>
      <p:sp>
        <p:nvSpPr>
          <p:cNvPr id="2" name="Rectangle 1">
            <a:extLst>
              <a:ext uri="{FF2B5EF4-FFF2-40B4-BE49-F238E27FC236}">
                <a16:creationId xmlns:a16="http://schemas.microsoft.com/office/drawing/2014/main" id="{77E92525-3A53-4EEF-B340-1DC1C5FEAB14}"/>
              </a:ext>
            </a:extLst>
          </p:cNvPr>
          <p:cNvSpPr/>
          <p:nvPr/>
        </p:nvSpPr>
        <p:spPr>
          <a:xfrm>
            <a:off x="457200" y="1700808"/>
            <a:ext cx="7839786" cy="1938992"/>
          </a:xfrm>
          <a:prstGeom prst="rect">
            <a:avLst/>
          </a:prstGeom>
        </p:spPr>
        <p:txBody>
          <a:bodyPr wrap="square">
            <a:spAutoFit/>
          </a:bodyPr>
          <a:lstStyle/>
          <a:p>
            <a:r>
              <a:rPr lang="en-GB" dirty="0"/>
              <a:t>The type of grout needed for the work being carried out can be:</a:t>
            </a:r>
          </a:p>
          <a:p>
            <a:pPr marL="342900" indent="-342900">
              <a:buClr>
                <a:srgbClr val="0077E3"/>
              </a:buClr>
              <a:buFont typeface="Arial" panose="020B0604020202020204" pitchFamily="34" charset="0"/>
              <a:buChar char="•"/>
            </a:pPr>
            <a:endParaRPr lang="en-GB" dirty="0"/>
          </a:p>
          <a:p>
            <a:pPr marL="342900" indent="-342900">
              <a:buClr>
                <a:srgbClr val="0077E3"/>
              </a:buClr>
              <a:buFont typeface="Arial" panose="020B0604020202020204" pitchFamily="34" charset="0"/>
              <a:buChar char="•"/>
            </a:pPr>
            <a:r>
              <a:rPr lang="en-GB" dirty="0"/>
              <a:t>ready mixed</a:t>
            </a:r>
          </a:p>
          <a:p>
            <a:pPr marL="342900" indent="-342900">
              <a:buClr>
                <a:srgbClr val="0077E3"/>
              </a:buClr>
              <a:buFont typeface="Arial" panose="020B0604020202020204" pitchFamily="34" charset="0"/>
              <a:buChar char="•"/>
            </a:pPr>
            <a:endParaRPr lang="en-GB" dirty="0"/>
          </a:p>
          <a:p>
            <a:pPr marL="342900" indent="-342900">
              <a:buClr>
                <a:srgbClr val="0077E3"/>
              </a:buClr>
              <a:buFont typeface="Arial" panose="020B0604020202020204" pitchFamily="34" charset="0"/>
              <a:buChar char="•"/>
            </a:pPr>
            <a:r>
              <a:rPr lang="en-GB" dirty="0"/>
              <a:t>cement-based: following the instruction on the packaging, grout must be mixed to the specified ratio with cold clean water.</a:t>
            </a:r>
          </a:p>
        </p:txBody>
      </p:sp>
    </p:spTree>
    <p:extLst>
      <p:ext uri="{BB962C8B-B14F-4D97-AF65-F5344CB8AC3E}">
        <p14:creationId xmlns:p14="http://schemas.microsoft.com/office/powerpoint/2010/main" val="1912667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D4FEC91-C3BC-4A5E-A20E-C60A2DA30C95}"/>
              </a:ext>
            </a:extLst>
          </p:cNvPr>
          <p:cNvSpPr>
            <a:spLocks noGrp="1"/>
          </p:cNvSpPr>
          <p:nvPr>
            <p:ph sz="quarter" idx="10"/>
          </p:nvPr>
        </p:nvSpPr>
        <p:spPr>
          <a:xfrm>
            <a:off x="457200" y="1988840"/>
            <a:ext cx="8229600" cy="4089344"/>
          </a:xfrm>
        </p:spPr>
        <p:txBody>
          <a:bodyPr/>
          <a:lstStyle/>
          <a:p>
            <a:pPr marL="342900" indent="-342900">
              <a:buFont typeface="Arial" panose="020B0604020202020204" pitchFamily="34" charset="0"/>
              <a:buChar char="•"/>
            </a:pPr>
            <a:endParaRPr lang="en-GB" dirty="0"/>
          </a:p>
          <a:p>
            <a:endParaRPr lang="en-GB" dirty="0"/>
          </a:p>
        </p:txBody>
      </p:sp>
      <p:sp>
        <p:nvSpPr>
          <p:cNvPr id="2" name="Rectangle 1">
            <a:extLst>
              <a:ext uri="{FF2B5EF4-FFF2-40B4-BE49-F238E27FC236}">
                <a16:creationId xmlns:a16="http://schemas.microsoft.com/office/drawing/2014/main" id="{5DDFD63B-458D-405E-9200-B78E3D67656E}"/>
              </a:ext>
            </a:extLst>
          </p:cNvPr>
          <p:cNvSpPr/>
          <p:nvPr/>
        </p:nvSpPr>
        <p:spPr>
          <a:xfrm>
            <a:off x="462176" y="1480143"/>
            <a:ext cx="8435280" cy="2554545"/>
          </a:xfrm>
          <a:prstGeom prst="rect">
            <a:avLst/>
          </a:prstGeom>
        </p:spPr>
        <p:txBody>
          <a:bodyPr wrap="square">
            <a:spAutoFit/>
          </a:bodyPr>
          <a:lstStyle/>
          <a:p>
            <a:pPr>
              <a:spcAft>
                <a:spcPts val="0"/>
              </a:spcAft>
            </a:pPr>
            <a:r>
              <a:rPr lang="en-GB" b="1" dirty="0">
                <a:solidFill>
                  <a:srgbClr val="0070C0"/>
                </a:solidFill>
                <a:latin typeface="+mn-lt"/>
                <a:ea typeface="Times New Roman" panose="02020603050405020304" pitchFamily="18" charset="0"/>
              </a:rPr>
              <a:t>Aim:</a:t>
            </a:r>
            <a:r>
              <a:rPr lang="en-GB" dirty="0">
                <a:solidFill>
                  <a:srgbClr val="0070C0"/>
                </a:solidFill>
                <a:latin typeface="+mn-lt"/>
                <a:ea typeface="Times New Roman" panose="02020603050405020304" pitchFamily="18" charset="0"/>
              </a:rPr>
              <a:t> </a:t>
            </a:r>
            <a:r>
              <a:rPr lang="en-GB" dirty="0">
                <a:latin typeface="+mn-lt"/>
                <a:ea typeface="Times New Roman" panose="02020603050405020304" pitchFamily="18" charset="0"/>
              </a:rPr>
              <a:t>To give learners an understanding of t</a:t>
            </a:r>
            <a:r>
              <a:rPr lang="en-GB" dirty="0"/>
              <a:t>he materials and resources used in wall and floor tiling. </a:t>
            </a:r>
          </a:p>
          <a:p>
            <a:pPr>
              <a:spcAft>
                <a:spcPts val="0"/>
              </a:spcAft>
            </a:pPr>
            <a:endParaRPr lang="en-GB" dirty="0">
              <a:latin typeface="+mn-lt"/>
              <a:ea typeface="Times New Roman" panose="02020603050405020304" pitchFamily="18" charset="0"/>
            </a:endParaRPr>
          </a:p>
          <a:p>
            <a:pPr>
              <a:spcAft>
                <a:spcPts val="0"/>
              </a:spcAft>
            </a:pPr>
            <a:r>
              <a:rPr lang="en-GB" dirty="0">
                <a:latin typeface="+mn-lt"/>
                <a:ea typeface="Times New Roman" panose="02020603050405020304" pitchFamily="18" charset="0"/>
              </a:rPr>
              <a:t> </a:t>
            </a:r>
          </a:p>
          <a:p>
            <a:pPr>
              <a:spcAft>
                <a:spcPts val="0"/>
              </a:spcAft>
            </a:pPr>
            <a:r>
              <a:rPr lang="en-GB" b="1" dirty="0">
                <a:solidFill>
                  <a:srgbClr val="0070C0"/>
                </a:solidFill>
                <a:latin typeface="+mn-lt"/>
                <a:ea typeface="Times New Roman" panose="02020603050405020304" pitchFamily="18" charset="0"/>
              </a:rPr>
              <a:t>Outcomes:</a:t>
            </a:r>
            <a:r>
              <a:rPr lang="en-GB" dirty="0">
                <a:solidFill>
                  <a:srgbClr val="0070C0"/>
                </a:solidFill>
                <a:latin typeface="+mn-lt"/>
                <a:ea typeface="Times New Roman" panose="02020603050405020304" pitchFamily="18" charset="0"/>
              </a:rPr>
              <a:t>  </a:t>
            </a:r>
            <a:r>
              <a:rPr lang="en-GB" dirty="0">
                <a:latin typeface="+mn-lt"/>
                <a:ea typeface="Times New Roman" panose="02020603050405020304" pitchFamily="18" charset="0"/>
              </a:rPr>
              <a:t>At the end of this session, the learner will be able to:</a:t>
            </a:r>
          </a:p>
          <a:p>
            <a:pPr>
              <a:spcAft>
                <a:spcPts val="0"/>
              </a:spcAft>
            </a:pPr>
            <a:r>
              <a:rPr lang="en-GB" dirty="0">
                <a:latin typeface="+mn-lt"/>
                <a:ea typeface="Times New Roman" panose="02020603050405020304" pitchFamily="18" charset="0"/>
              </a:rPr>
              <a:t> </a:t>
            </a:r>
          </a:p>
          <a:p>
            <a:pPr lvl="0">
              <a:spcAft>
                <a:spcPts val="0"/>
              </a:spcAft>
            </a:pPr>
            <a:r>
              <a:rPr lang="en-GB" b="1" dirty="0">
                <a:solidFill>
                  <a:srgbClr val="0070C0"/>
                </a:solidFill>
                <a:latin typeface="+mn-lt"/>
                <a:ea typeface="Times New Roman" panose="02020603050405020304" pitchFamily="18" charset="0"/>
              </a:rPr>
              <a:t>Outcome 1:  </a:t>
            </a:r>
            <a:r>
              <a:rPr lang="en-GB" dirty="0"/>
              <a:t>Identify and describe the characteristics of materials and resources.</a:t>
            </a:r>
            <a:endParaRPr lang="en-GB" dirty="0">
              <a:solidFill>
                <a:srgbClr val="0070C0"/>
              </a:solidFill>
              <a:latin typeface="+mn-lt"/>
              <a:ea typeface="Times New Roman" panose="02020603050405020304" pitchFamily="18" charset="0"/>
            </a:endParaRPr>
          </a:p>
        </p:txBody>
      </p:sp>
    </p:spTree>
    <p:extLst>
      <p:ext uri="{BB962C8B-B14F-4D97-AF65-F5344CB8AC3E}">
        <p14:creationId xmlns:p14="http://schemas.microsoft.com/office/powerpoint/2010/main" val="28889217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Cementitious grout (ready mixed and powder based)</a:t>
            </a:r>
            <a:endParaRPr lang="en-US" dirty="0">
              <a:ea typeface="ＭＳ Ｐゴシック" pitchFamily="-105" charset="-128"/>
              <a:cs typeface="ＭＳ Ｐゴシック" pitchFamily="-105" charset="-128"/>
            </a:endParaRPr>
          </a:p>
        </p:txBody>
      </p:sp>
      <p:sp>
        <p:nvSpPr>
          <p:cNvPr id="2" name="Rectangle 1">
            <a:extLst>
              <a:ext uri="{FF2B5EF4-FFF2-40B4-BE49-F238E27FC236}">
                <a16:creationId xmlns:a16="http://schemas.microsoft.com/office/drawing/2014/main" id="{77E92525-3A53-4EEF-B340-1DC1C5FEAB14}"/>
              </a:ext>
            </a:extLst>
          </p:cNvPr>
          <p:cNvSpPr/>
          <p:nvPr/>
        </p:nvSpPr>
        <p:spPr>
          <a:xfrm>
            <a:off x="323528" y="1700809"/>
            <a:ext cx="7920880" cy="707886"/>
          </a:xfrm>
          <a:prstGeom prst="rect">
            <a:avLst/>
          </a:prstGeom>
        </p:spPr>
        <p:txBody>
          <a:bodyPr wrap="square">
            <a:spAutoFit/>
          </a:bodyPr>
          <a:lstStyle/>
          <a:p>
            <a:r>
              <a:rPr lang="en-GB" dirty="0"/>
              <a:t>The quantity of grout needed: this information can be found on the packaging.</a:t>
            </a:r>
          </a:p>
        </p:txBody>
      </p:sp>
      <p:sp>
        <p:nvSpPr>
          <p:cNvPr id="3" name="TextBox 2">
            <a:extLst>
              <a:ext uri="{FF2B5EF4-FFF2-40B4-BE49-F238E27FC236}">
                <a16:creationId xmlns:a16="http://schemas.microsoft.com/office/drawing/2014/main" id="{8BC652F4-E86A-48A7-ADB7-8B4A9E0DFBEE}"/>
              </a:ext>
            </a:extLst>
          </p:cNvPr>
          <p:cNvSpPr txBox="1"/>
          <p:nvPr/>
        </p:nvSpPr>
        <p:spPr>
          <a:xfrm>
            <a:off x="323528" y="2718916"/>
            <a:ext cx="7920880" cy="2246769"/>
          </a:xfrm>
          <a:prstGeom prst="rect">
            <a:avLst/>
          </a:prstGeom>
          <a:noFill/>
        </p:spPr>
        <p:txBody>
          <a:bodyPr wrap="square" rtlCol="0">
            <a:spAutoFit/>
          </a:bodyPr>
          <a:lstStyle/>
          <a:p>
            <a:r>
              <a:rPr lang="en-GB" dirty="0"/>
              <a:t>For example, if using a 10kg bag of BAL grout: on the back of the grout bag, under the heading ‘coverage’,</a:t>
            </a:r>
            <a:r>
              <a:rPr lang="en-GB" b="1" dirty="0"/>
              <a:t> </a:t>
            </a:r>
            <a:r>
              <a:rPr lang="en-GB" dirty="0"/>
              <a:t>you will see:</a:t>
            </a:r>
            <a:r>
              <a:rPr lang="en-GB" b="1" dirty="0"/>
              <a:t> </a:t>
            </a:r>
          </a:p>
          <a:p>
            <a:endParaRPr lang="en-GB" b="1" dirty="0"/>
          </a:p>
          <a:p>
            <a:r>
              <a:rPr lang="en-GB" dirty="0"/>
              <a:t>This 10kg bag of grout covers:</a:t>
            </a:r>
          </a:p>
          <a:p>
            <a:endParaRPr lang="en-GB" dirty="0"/>
          </a:p>
          <a:p>
            <a:pPr marL="342900" indent="-342900">
              <a:buClr>
                <a:srgbClr val="0077E3"/>
              </a:buClr>
              <a:buFont typeface="Arial" panose="020B0604020202020204" pitchFamily="34" charset="0"/>
              <a:buChar char="•"/>
            </a:pPr>
            <a:r>
              <a:rPr lang="en-GB" dirty="0"/>
              <a:t>35.500</a:t>
            </a:r>
            <a:r>
              <a:rPr lang="en-US" dirty="0">
                <a:effectLst/>
                <a:latin typeface="+mn-lt"/>
                <a:ea typeface="Calibri" panose="020F0502020204030204" pitchFamily="34" charset="0"/>
                <a:cs typeface="Times New Roman" panose="02020603050405020304" pitchFamily="18" charset="0"/>
              </a:rPr>
              <a:t>m</a:t>
            </a:r>
            <a:r>
              <a:rPr lang="en-US" dirty="0">
                <a:effectLst/>
                <a:latin typeface="+mn-lt"/>
                <a:ea typeface="Calibri" panose="020F0502020204030204" pitchFamily="34" charset="0"/>
              </a:rPr>
              <a:t>²</a:t>
            </a:r>
            <a:r>
              <a:rPr lang="en-GB" sz="1400" dirty="0"/>
              <a:t> </a:t>
            </a:r>
            <a:r>
              <a:rPr lang="en-GB" dirty="0"/>
              <a:t>with 300x300x9mm tiles with 3mm joints</a:t>
            </a:r>
          </a:p>
          <a:p>
            <a:pPr marL="342900" indent="-342900">
              <a:buClr>
                <a:srgbClr val="0077E3"/>
              </a:buClr>
              <a:buFont typeface="Arial" panose="020B0604020202020204" pitchFamily="34" charset="0"/>
              <a:buChar char="•"/>
            </a:pPr>
            <a:r>
              <a:rPr lang="en-GB" dirty="0"/>
              <a:t>24.000</a:t>
            </a:r>
            <a:r>
              <a:rPr lang="en-US" dirty="0">
                <a:effectLst/>
                <a:latin typeface="+mn-lt"/>
                <a:ea typeface="Calibri" panose="020F0502020204030204" pitchFamily="34" charset="0"/>
                <a:cs typeface="Times New Roman" panose="02020603050405020304" pitchFamily="18" charset="0"/>
              </a:rPr>
              <a:t>m</a:t>
            </a:r>
            <a:r>
              <a:rPr lang="en-US" dirty="0">
                <a:effectLst/>
                <a:latin typeface="+mn-lt"/>
                <a:ea typeface="Calibri" panose="020F0502020204030204" pitchFamily="34" charset="0"/>
              </a:rPr>
              <a:t>²</a:t>
            </a:r>
            <a:r>
              <a:rPr lang="en-GB" sz="1400" dirty="0"/>
              <a:t> </a:t>
            </a:r>
            <a:r>
              <a:rPr lang="en-GB" dirty="0"/>
              <a:t>with 200x200x9mm tiles with 3mm joints.</a:t>
            </a:r>
          </a:p>
        </p:txBody>
      </p:sp>
    </p:spTree>
    <p:extLst>
      <p:ext uri="{BB962C8B-B14F-4D97-AF65-F5344CB8AC3E}">
        <p14:creationId xmlns:p14="http://schemas.microsoft.com/office/powerpoint/2010/main" val="17686704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Cementitious grout (ready mixed and powder based)</a:t>
            </a:r>
            <a:endParaRPr lang="en-US" dirty="0">
              <a:ea typeface="ＭＳ Ｐゴシック" pitchFamily="-105" charset="-128"/>
              <a:cs typeface="ＭＳ Ｐゴシック" pitchFamily="-105" charset="-128"/>
            </a:endParaRPr>
          </a:p>
        </p:txBody>
      </p:sp>
      <p:sp>
        <p:nvSpPr>
          <p:cNvPr id="2" name="Rectangle 1">
            <a:extLst>
              <a:ext uri="{FF2B5EF4-FFF2-40B4-BE49-F238E27FC236}">
                <a16:creationId xmlns:a16="http://schemas.microsoft.com/office/drawing/2014/main" id="{77E92525-3A53-4EEF-B340-1DC1C5FEAB14}"/>
              </a:ext>
            </a:extLst>
          </p:cNvPr>
          <p:cNvSpPr/>
          <p:nvPr/>
        </p:nvSpPr>
        <p:spPr>
          <a:xfrm>
            <a:off x="323528" y="1677288"/>
            <a:ext cx="7800564" cy="1631216"/>
          </a:xfrm>
          <a:prstGeom prst="rect">
            <a:avLst/>
          </a:prstGeom>
        </p:spPr>
        <p:txBody>
          <a:bodyPr wrap="square">
            <a:spAutoFit/>
          </a:bodyPr>
          <a:lstStyle/>
          <a:p>
            <a:r>
              <a:rPr lang="en-GB" dirty="0"/>
              <a:t>The colour: grout is available in many colours to match tile colour and personal preference. </a:t>
            </a:r>
          </a:p>
          <a:p>
            <a:endParaRPr lang="en-GB" dirty="0"/>
          </a:p>
          <a:p>
            <a:r>
              <a:rPr lang="en-GB" dirty="0"/>
              <a:t>As there are many colours this benefits renovation works where a suitable match may be found.</a:t>
            </a:r>
          </a:p>
        </p:txBody>
      </p:sp>
    </p:spTree>
    <p:extLst>
      <p:ext uri="{BB962C8B-B14F-4D97-AF65-F5344CB8AC3E}">
        <p14:creationId xmlns:p14="http://schemas.microsoft.com/office/powerpoint/2010/main" val="15307845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Cementitious grout (ready mixed and powder based)</a:t>
            </a:r>
            <a:endParaRPr lang="en-US" dirty="0">
              <a:ea typeface="ＭＳ Ｐゴシック" pitchFamily="-105" charset="-128"/>
              <a:cs typeface="ＭＳ Ｐゴシック" pitchFamily="-105" charset="-128"/>
            </a:endParaRPr>
          </a:p>
        </p:txBody>
      </p:sp>
      <p:sp>
        <p:nvSpPr>
          <p:cNvPr id="2" name="Rectangle 1">
            <a:extLst>
              <a:ext uri="{FF2B5EF4-FFF2-40B4-BE49-F238E27FC236}">
                <a16:creationId xmlns:a16="http://schemas.microsoft.com/office/drawing/2014/main" id="{77E92525-3A53-4EEF-B340-1DC1C5FEAB14}"/>
              </a:ext>
            </a:extLst>
          </p:cNvPr>
          <p:cNvSpPr/>
          <p:nvPr/>
        </p:nvSpPr>
        <p:spPr>
          <a:xfrm>
            <a:off x="323528" y="1690062"/>
            <a:ext cx="8229600" cy="3477875"/>
          </a:xfrm>
          <a:prstGeom prst="rect">
            <a:avLst/>
          </a:prstGeom>
        </p:spPr>
        <p:txBody>
          <a:bodyPr wrap="square">
            <a:spAutoFit/>
          </a:bodyPr>
          <a:lstStyle/>
          <a:p>
            <a:r>
              <a:rPr lang="en-GB" dirty="0"/>
              <a:t>The method of application of the grout is important.</a:t>
            </a:r>
          </a:p>
          <a:p>
            <a:endParaRPr lang="en-GB" dirty="0"/>
          </a:p>
          <a:p>
            <a:r>
              <a:rPr lang="en-GB" dirty="0"/>
              <a:t>Before grouting starts, ensure that the adhesive</a:t>
            </a:r>
          </a:p>
          <a:p>
            <a:r>
              <a:rPr lang="en-GB" dirty="0"/>
              <a:t>is fully hardened to avoid disturbing the tiles before</a:t>
            </a:r>
          </a:p>
          <a:p>
            <a:r>
              <a:rPr lang="en-GB" dirty="0"/>
              <a:t>they have bonded completely with the adhesive. </a:t>
            </a:r>
            <a:br>
              <a:rPr lang="en-GB" dirty="0"/>
            </a:br>
            <a:r>
              <a:rPr lang="en-GB" dirty="0"/>
              <a:t>Check the setting time of the adhesive used.</a:t>
            </a:r>
          </a:p>
          <a:p>
            <a:endParaRPr lang="en-GB" dirty="0"/>
          </a:p>
          <a:p>
            <a:r>
              <a:rPr lang="en-GB" dirty="0"/>
              <a:t>When mixing a powder grout with water, always use the correct and consistent amount of water to avoid shade variation.</a:t>
            </a:r>
          </a:p>
          <a:p>
            <a:endParaRPr lang="en-GB" dirty="0"/>
          </a:p>
          <a:p>
            <a:endParaRPr lang="en-GB" dirty="0"/>
          </a:p>
        </p:txBody>
      </p:sp>
    </p:spTree>
    <p:extLst>
      <p:ext uri="{BB962C8B-B14F-4D97-AF65-F5344CB8AC3E}">
        <p14:creationId xmlns:p14="http://schemas.microsoft.com/office/powerpoint/2010/main" val="27746716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Cementitious grout (ready mixed and powder based)</a:t>
            </a:r>
            <a:endParaRPr lang="en-US" dirty="0">
              <a:ea typeface="ＭＳ Ｐゴシック" pitchFamily="-105" charset="-128"/>
              <a:cs typeface="ＭＳ Ｐゴシック" pitchFamily="-105" charset="-128"/>
            </a:endParaRPr>
          </a:p>
        </p:txBody>
      </p:sp>
      <p:sp>
        <p:nvSpPr>
          <p:cNvPr id="2" name="Rectangle 1">
            <a:extLst>
              <a:ext uri="{FF2B5EF4-FFF2-40B4-BE49-F238E27FC236}">
                <a16:creationId xmlns:a16="http://schemas.microsoft.com/office/drawing/2014/main" id="{77E92525-3A53-4EEF-B340-1DC1C5FEAB14}"/>
              </a:ext>
            </a:extLst>
          </p:cNvPr>
          <p:cNvSpPr/>
          <p:nvPr/>
        </p:nvSpPr>
        <p:spPr>
          <a:xfrm>
            <a:off x="457200" y="1628800"/>
            <a:ext cx="8229600" cy="4401205"/>
          </a:xfrm>
          <a:prstGeom prst="rect">
            <a:avLst/>
          </a:prstGeom>
        </p:spPr>
        <p:txBody>
          <a:bodyPr wrap="square">
            <a:spAutoFit/>
          </a:bodyPr>
          <a:lstStyle/>
          <a:p>
            <a:r>
              <a:rPr lang="en-GB" dirty="0"/>
              <a:t>Apply the grout into the joints using a squeegee.</a:t>
            </a:r>
          </a:p>
          <a:p>
            <a:endParaRPr lang="en-GB" dirty="0"/>
          </a:p>
          <a:p>
            <a:r>
              <a:rPr lang="en-GB" dirty="0"/>
              <a:t>Once in the joint, the grout should be left to firm before</a:t>
            </a:r>
          </a:p>
          <a:p>
            <a:r>
              <a:rPr lang="en-GB" dirty="0"/>
              <a:t>cleaning down. This is to ensure it remains in the joint</a:t>
            </a:r>
          </a:p>
          <a:p>
            <a:r>
              <a:rPr lang="en-GB" dirty="0"/>
              <a:t>and does not absorb significant levels of extra moisture</a:t>
            </a:r>
          </a:p>
          <a:p>
            <a:r>
              <a:rPr lang="en-GB" dirty="0"/>
              <a:t>when the area is cleaned. </a:t>
            </a:r>
          </a:p>
          <a:p>
            <a:endParaRPr lang="en-GB" dirty="0"/>
          </a:p>
          <a:p>
            <a:r>
              <a:rPr lang="en-GB" dirty="0"/>
              <a:t>Cleaning off too early can affect the colour consistency, creating a patchy colour appearance and can also affect the grout strength,</a:t>
            </a:r>
          </a:p>
          <a:p>
            <a:r>
              <a:rPr lang="en-GB" dirty="0"/>
              <a:t>leaving a weak, dusty surface layer.</a:t>
            </a:r>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33113882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Cementitious grout (ready mixed and powder based)</a:t>
            </a:r>
            <a:endParaRPr lang="en-US" dirty="0">
              <a:ea typeface="ＭＳ Ｐゴシック" pitchFamily="-105" charset="-128"/>
              <a:cs typeface="ＭＳ Ｐゴシック" pitchFamily="-105" charset="-128"/>
            </a:endParaRPr>
          </a:p>
        </p:txBody>
      </p:sp>
      <p:sp>
        <p:nvSpPr>
          <p:cNvPr id="2" name="Rectangle 1">
            <a:extLst>
              <a:ext uri="{FF2B5EF4-FFF2-40B4-BE49-F238E27FC236}">
                <a16:creationId xmlns:a16="http://schemas.microsoft.com/office/drawing/2014/main" id="{77E92525-3A53-4EEF-B340-1DC1C5FEAB14}"/>
              </a:ext>
            </a:extLst>
          </p:cNvPr>
          <p:cNvSpPr/>
          <p:nvPr/>
        </p:nvSpPr>
        <p:spPr>
          <a:xfrm>
            <a:off x="457200" y="2372125"/>
            <a:ext cx="8229600" cy="400110"/>
          </a:xfrm>
          <a:prstGeom prst="rect">
            <a:avLst/>
          </a:prstGeom>
        </p:spPr>
        <p:txBody>
          <a:bodyPr wrap="square">
            <a:spAutoFit/>
          </a:bodyPr>
          <a:lstStyle/>
          <a:p>
            <a:endParaRPr lang="en-GB" dirty="0"/>
          </a:p>
        </p:txBody>
      </p:sp>
      <p:sp>
        <p:nvSpPr>
          <p:cNvPr id="4" name="Content Placeholder 3">
            <a:extLst>
              <a:ext uri="{FF2B5EF4-FFF2-40B4-BE49-F238E27FC236}">
                <a16:creationId xmlns:a16="http://schemas.microsoft.com/office/drawing/2014/main" id="{547842AE-73CF-4639-AFCA-3E9C80FAC87A}"/>
              </a:ext>
            </a:extLst>
          </p:cNvPr>
          <p:cNvSpPr>
            <a:spLocks noGrp="1"/>
          </p:cNvSpPr>
          <p:nvPr>
            <p:ph sz="quarter" idx="10"/>
          </p:nvPr>
        </p:nvSpPr>
        <p:spPr>
          <a:xfrm>
            <a:off x="457200" y="1916832"/>
            <a:ext cx="8229600" cy="3387875"/>
          </a:xfrm>
        </p:spPr>
        <p:txBody>
          <a:bodyPr/>
          <a:lstStyle/>
          <a:p>
            <a:pPr>
              <a:lnSpc>
                <a:spcPts val="1200"/>
              </a:lnSpc>
              <a:spcBef>
                <a:spcPts val="0"/>
              </a:spcBef>
              <a:spcAft>
                <a:spcPts val="0"/>
              </a:spcAft>
            </a:pPr>
            <a:r>
              <a:rPr lang="en-GB" b="1" dirty="0">
                <a:ea typeface="ＭＳ Ｐゴシック" pitchFamily="-105" charset="-128"/>
                <a:cs typeface="ＭＳ Ｐゴシック" pitchFamily="-105" charset="-128"/>
              </a:rPr>
              <a:t>Relation between grout width and tile size </a:t>
            </a:r>
          </a:p>
          <a:p>
            <a:pPr algn="ctr">
              <a:lnSpc>
                <a:spcPts val="1200"/>
              </a:lnSpc>
              <a:spcBef>
                <a:spcPts val="0"/>
              </a:spcBef>
              <a:spcAft>
                <a:spcPts val="0"/>
              </a:spcAft>
            </a:pPr>
            <a:endParaRPr lang="en-GB" b="1" u="sng" dirty="0">
              <a:ea typeface="ＭＳ Ｐゴシック" pitchFamily="-105" charset="-128"/>
              <a:cs typeface="ＭＳ Ｐゴシック" pitchFamily="-105" charset="-128"/>
            </a:endParaRPr>
          </a:p>
          <a:p>
            <a:pPr algn="ctr">
              <a:lnSpc>
                <a:spcPts val="1200"/>
              </a:lnSpc>
              <a:spcBef>
                <a:spcPts val="0"/>
              </a:spcBef>
              <a:spcAft>
                <a:spcPts val="0"/>
              </a:spcAft>
            </a:pPr>
            <a:endParaRPr lang="en-GB" b="1" u="sng" dirty="0">
              <a:ea typeface="ＭＳ Ｐゴシック" pitchFamily="-105" charset="-128"/>
              <a:cs typeface="ＭＳ Ｐゴシック" pitchFamily="-105" charset="-128"/>
            </a:endParaRPr>
          </a:p>
          <a:p>
            <a:pPr>
              <a:lnSpc>
                <a:spcPts val="1200"/>
              </a:lnSpc>
              <a:spcBef>
                <a:spcPts val="0"/>
              </a:spcBef>
              <a:spcAft>
                <a:spcPts val="0"/>
              </a:spcAft>
            </a:pPr>
            <a:r>
              <a:rPr lang="en-GB" dirty="0">
                <a:ea typeface="ＭＳ Ｐゴシック" pitchFamily="-105" charset="-128"/>
                <a:cs typeface="ＭＳ Ｐゴシック" pitchFamily="-105" charset="-128"/>
              </a:rPr>
              <a:t>Grout joints are not just a sealed gap between fixed tilework, their widths</a:t>
            </a:r>
          </a:p>
          <a:p>
            <a:pPr>
              <a:lnSpc>
                <a:spcPts val="1200"/>
              </a:lnSpc>
              <a:spcBef>
                <a:spcPts val="0"/>
              </a:spcBef>
              <a:spcAft>
                <a:spcPts val="0"/>
              </a:spcAft>
            </a:pPr>
            <a:endParaRPr lang="en-GB" dirty="0">
              <a:ea typeface="ＭＳ Ｐゴシック" pitchFamily="-105" charset="-128"/>
              <a:cs typeface="ＭＳ Ｐゴシック" pitchFamily="-105" charset="-128"/>
            </a:endParaRPr>
          </a:p>
          <a:p>
            <a:pPr>
              <a:lnSpc>
                <a:spcPts val="1200"/>
              </a:lnSpc>
              <a:spcBef>
                <a:spcPts val="0"/>
              </a:spcBef>
              <a:spcAft>
                <a:spcPts val="0"/>
              </a:spcAft>
            </a:pPr>
            <a:r>
              <a:rPr lang="en-GB" dirty="0">
                <a:ea typeface="ＭＳ Ｐゴシック" pitchFamily="-105" charset="-128"/>
                <a:cs typeface="ＭＳ Ｐゴシック" pitchFamily="-105" charset="-128"/>
              </a:rPr>
              <a:t> are determined by the size of the tile being used.</a:t>
            </a:r>
          </a:p>
          <a:p>
            <a:pPr algn="ctr">
              <a:lnSpc>
                <a:spcPts val="1200"/>
              </a:lnSpc>
              <a:spcBef>
                <a:spcPts val="0"/>
              </a:spcBef>
              <a:spcAft>
                <a:spcPts val="0"/>
              </a:spcAft>
            </a:pPr>
            <a:endParaRPr lang="en-GB" dirty="0">
              <a:ea typeface="ＭＳ Ｐゴシック" pitchFamily="-105" charset="-128"/>
              <a:cs typeface="ＭＳ Ｐゴシック" pitchFamily="-105" charset="-128"/>
            </a:endParaRPr>
          </a:p>
          <a:p>
            <a:pPr algn="ctr">
              <a:lnSpc>
                <a:spcPts val="1200"/>
              </a:lnSpc>
              <a:spcBef>
                <a:spcPts val="0"/>
              </a:spcBef>
              <a:spcAft>
                <a:spcPts val="0"/>
              </a:spcAft>
            </a:pPr>
            <a:endParaRPr lang="en-GB" dirty="0">
              <a:ea typeface="ＭＳ Ｐゴシック" pitchFamily="-105" charset="-128"/>
              <a:cs typeface="ＭＳ Ｐゴシック" pitchFamily="-105" charset="-128"/>
            </a:endParaRPr>
          </a:p>
          <a:p>
            <a:pPr>
              <a:lnSpc>
                <a:spcPts val="1200"/>
              </a:lnSpc>
              <a:spcBef>
                <a:spcPts val="0"/>
              </a:spcBef>
              <a:spcAft>
                <a:spcPts val="0"/>
              </a:spcAft>
            </a:pPr>
            <a:r>
              <a:rPr lang="en-GB" dirty="0">
                <a:ea typeface="ＭＳ Ｐゴシック" pitchFamily="-105" charset="-128"/>
                <a:cs typeface="ＭＳ Ｐゴシック" pitchFamily="-105" charset="-128"/>
              </a:rPr>
              <a:t>Stated in the British Standards, BS 5385-1 2018 (7.1.1):</a:t>
            </a:r>
          </a:p>
          <a:p>
            <a:pPr>
              <a:lnSpc>
                <a:spcPts val="1200"/>
              </a:lnSpc>
              <a:spcBef>
                <a:spcPts val="0"/>
              </a:spcBef>
              <a:spcAft>
                <a:spcPts val="0"/>
              </a:spcAft>
            </a:pPr>
            <a:endParaRPr lang="en-GB" dirty="0">
              <a:ea typeface="ＭＳ Ｐゴシック" pitchFamily="-105" charset="-128"/>
              <a:cs typeface="ＭＳ Ｐゴシック" pitchFamily="-105" charset="-128"/>
            </a:endParaRPr>
          </a:p>
          <a:p>
            <a:pPr>
              <a:lnSpc>
                <a:spcPts val="1200"/>
              </a:lnSpc>
              <a:spcBef>
                <a:spcPts val="0"/>
              </a:spcBef>
              <a:spcAft>
                <a:spcPts val="0"/>
              </a:spcAft>
            </a:pPr>
            <a:endParaRPr lang="en-GB" dirty="0">
              <a:ea typeface="ＭＳ Ｐゴシック" pitchFamily="-105" charset="-128"/>
              <a:cs typeface="ＭＳ Ｐゴシック" pitchFamily="-105" charset="-128"/>
            </a:endParaRPr>
          </a:p>
          <a:p>
            <a:pPr>
              <a:lnSpc>
                <a:spcPts val="1200"/>
              </a:lnSpc>
              <a:spcBef>
                <a:spcPts val="0"/>
              </a:spcBef>
              <a:spcAft>
                <a:spcPts val="0"/>
              </a:spcAft>
            </a:pPr>
            <a:r>
              <a:rPr lang="en-GB" dirty="0">
                <a:ea typeface="ＭＳ Ｐゴシック" pitchFamily="-105" charset="-128"/>
                <a:cs typeface="ＭＳ Ｐゴシック" pitchFamily="-105" charset="-128"/>
              </a:rPr>
              <a:t>Minimum grout widths vary by tile facial area, examples include the</a:t>
            </a:r>
          </a:p>
          <a:p>
            <a:pPr marL="342900" indent="-342900">
              <a:lnSpc>
                <a:spcPts val="1200"/>
              </a:lnSpc>
              <a:spcBef>
                <a:spcPts val="0"/>
              </a:spcBef>
              <a:spcAft>
                <a:spcPts val="0"/>
              </a:spcAft>
              <a:buFont typeface="Arial" panose="020B0604020202020204" pitchFamily="34" charset="0"/>
              <a:buChar char="•"/>
            </a:pPr>
            <a:endParaRPr lang="en-GB" dirty="0">
              <a:ea typeface="ＭＳ Ｐゴシック" pitchFamily="-105" charset="-128"/>
              <a:cs typeface="ＭＳ Ｐゴシック" pitchFamily="-105" charset="-128"/>
            </a:endParaRPr>
          </a:p>
          <a:p>
            <a:pPr>
              <a:lnSpc>
                <a:spcPts val="1200"/>
              </a:lnSpc>
              <a:spcBef>
                <a:spcPts val="0"/>
              </a:spcBef>
              <a:spcAft>
                <a:spcPts val="0"/>
              </a:spcAft>
            </a:pPr>
            <a:r>
              <a:rPr lang="en-GB" dirty="0">
                <a:ea typeface="ＭＳ Ｐゴシック" pitchFamily="-105" charset="-128"/>
                <a:cs typeface="ＭＳ Ｐゴシック" pitchFamily="-105" charset="-128"/>
              </a:rPr>
              <a:t> following.</a:t>
            </a:r>
          </a:p>
          <a:p>
            <a:pPr algn="ctr">
              <a:lnSpc>
                <a:spcPts val="1200"/>
              </a:lnSpc>
              <a:spcBef>
                <a:spcPts val="0"/>
              </a:spcBef>
              <a:spcAft>
                <a:spcPts val="0"/>
              </a:spcAft>
            </a:pPr>
            <a:endParaRPr lang="en-GB" i="1" dirty="0">
              <a:ea typeface="ＭＳ Ｐゴシック" pitchFamily="-105" charset="-128"/>
              <a:cs typeface="ＭＳ Ｐゴシック" pitchFamily="-105" charset="-128"/>
            </a:endParaRPr>
          </a:p>
          <a:p>
            <a:pPr marL="342900" indent="-342900">
              <a:lnSpc>
                <a:spcPts val="1200"/>
              </a:lnSpc>
              <a:spcBef>
                <a:spcPts val="0"/>
              </a:spcBef>
              <a:spcAft>
                <a:spcPts val="0"/>
              </a:spcAft>
              <a:buClr>
                <a:srgbClr val="0077E3"/>
              </a:buClr>
              <a:buFont typeface="Arial" panose="020B0604020202020204" pitchFamily="34" charset="0"/>
              <a:buChar char="•"/>
            </a:pPr>
            <a:r>
              <a:rPr lang="en-GB" dirty="0">
                <a:ea typeface="ＭＳ Ｐゴシック" pitchFamily="-105" charset="-128"/>
                <a:cs typeface="ＭＳ Ｐゴシック" pitchFamily="-105" charset="-128"/>
              </a:rPr>
              <a:t>For tiles with the facial area &lt;0.1</a:t>
            </a:r>
            <a:r>
              <a:rPr lang="en-US" dirty="0">
                <a:effectLst/>
                <a:latin typeface="+mn-lt"/>
                <a:ea typeface="Calibri" panose="020F0502020204030204" pitchFamily="34" charset="0"/>
                <a:cs typeface="Times New Roman" panose="02020603050405020304" pitchFamily="18" charset="0"/>
              </a:rPr>
              <a:t> m</a:t>
            </a:r>
            <a:r>
              <a:rPr lang="en-US" dirty="0">
                <a:effectLst/>
                <a:latin typeface="+mn-lt"/>
                <a:ea typeface="Calibri" panose="020F0502020204030204" pitchFamily="34" charset="0"/>
              </a:rPr>
              <a:t>²</a:t>
            </a:r>
            <a:r>
              <a:rPr lang="en-GB" dirty="0">
                <a:ea typeface="ＭＳ Ｐゴシック" pitchFamily="-105" charset="-128"/>
                <a:cs typeface="ＭＳ Ｐゴシック" pitchFamily="-105" charset="-128"/>
              </a:rPr>
              <a:t> with no side over 600 mm long,</a:t>
            </a:r>
          </a:p>
          <a:p>
            <a:pPr marL="342900" indent="-342900">
              <a:lnSpc>
                <a:spcPts val="1200"/>
              </a:lnSpc>
              <a:spcBef>
                <a:spcPts val="0"/>
              </a:spcBef>
              <a:spcAft>
                <a:spcPts val="0"/>
              </a:spcAft>
              <a:buClr>
                <a:srgbClr val="0077E3"/>
              </a:buClr>
              <a:buFont typeface="Arial" panose="020B0604020202020204" pitchFamily="34" charset="0"/>
              <a:buChar char="•"/>
            </a:pPr>
            <a:endParaRPr lang="en-GB" dirty="0">
              <a:ea typeface="ＭＳ Ｐゴシック" pitchFamily="-105" charset="-128"/>
              <a:cs typeface="ＭＳ Ｐゴシック" pitchFamily="-105" charset="-128"/>
            </a:endParaRPr>
          </a:p>
          <a:p>
            <a:pPr marL="342900" indent="-342900">
              <a:lnSpc>
                <a:spcPts val="1200"/>
              </a:lnSpc>
              <a:spcBef>
                <a:spcPts val="0"/>
              </a:spcBef>
              <a:spcAft>
                <a:spcPts val="0"/>
              </a:spcAft>
              <a:buClr>
                <a:srgbClr val="0077E3"/>
              </a:buClr>
              <a:buFont typeface="Arial" panose="020B0604020202020204" pitchFamily="34" charset="0"/>
              <a:buChar char="•"/>
            </a:pPr>
            <a:r>
              <a:rPr lang="en-GB" dirty="0">
                <a:ea typeface="ＭＳ Ｐゴシック" pitchFamily="-105" charset="-128"/>
                <a:cs typeface="ＭＳ Ｐゴシック" pitchFamily="-105" charset="-128"/>
              </a:rPr>
              <a:t> joints should be not less than 2mm wide;</a:t>
            </a:r>
          </a:p>
          <a:p>
            <a:pPr marL="342900" indent="-342900">
              <a:lnSpc>
                <a:spcPts val="1200"/>
              </a:lnSpc>
              <a:spcBef>
                <a:spcPts val="0"/>
              </a:spcBef>
              <a:spcAft>
                <a:spcPts val="0"/>
              </a:spcAft>
              <a:buClr>
                <a:srgbClr val="0077E3"/>
              </a:buClr>
              <a:buFont typeface="Arial" panose="020B0604020202020204" pitchFamily="34" charset="0"/>
              <a:buChar char="•"/>
            </a:pPr>
            <a:endParaRPr lang="en-GB" dirty="0">
              <a:ea typeface="ＭＳ Ｐゴシック" pitchFamily="-105" charset="-128"/>
              <a:cs typeface="ＭＳ Ｐゴシック" pitchFamily="-105" charset="-128"/>
            </a:endParaRPr>
          </a:p>
          <a:p>
            <a:pPr marL="342900" indent="-342900">
              <a:lnSpc>
                <a:spcPts val="1200"/>
              </a:lnSpc>
              <a:spcBef>
                <a:spcPts val="0"/>
              </a:spcBef>
              <a:spcAft>
                <a:spcPts val="0"/>
              </a:spcAft>
              <a:buClr>
                <a:srgbClr val="0077E3"/>
              </a:buClr>
              <a:buFont typeface="Arial" panose="020B0604020202020204" pitchFamily="34" charset="0"/>
              <a:buChar char="•"/>
            </a:pPr>
            <a:r>
              <a:rPr lang="en-GB" dirty="0">
                <a:ea typeface="ＭＳ Ｐゴシック" pitchFamily="-105" charset="-128"/>
                <a:cs typeface="ＭＳ Ｐゴシック" pitchFamily="-105" charset="-128"/>
              </a:rPr>
              <a:t>Tiles with a facial area 0.1</a:t>
            </a:r>
            <a:r>
              <a:rPr lang="en-US" dirty="0">
                <a:effectLst/>
                <a:latin typeface="+mn-lt"/>
                <a:ea typeface="Calibri" panose="020F0502020204030204" pitchFamily="34" charset="0"/>
                <a:cs typeface="Times New Roman" panose="02020603050405020304" pitchFamily="18" charset="0"/>
              </a:rPr>
              <a:t> m</a:t>
            </a:r>
            <a:r>
              <a:rPr lang="en-US" dirty="0">
                <a:effectLst/>
                <a:latin typeface="+mn-lt"/>
                <a:ea typeface="Calibri" panose="020F0502020204030204" pitchFamily="34" charset="0"/>
              </a:rPr>
              <a:t>²</a:t>
            </a:r>
            <a:r>
              <a:rPr lang="en-GB" dirty="0">
                <a:ea typeface="ＭＳ Ｐゴシック" pitchFamily="-105" charset="-128"/>
                <a:cs typeface="ＭＳ Ｐゴシック" pitchFamily="-105" charset="-128"/>
              </a:rPr>
              <a:t> to 1</a:t>
            </a:r>
            <a:r>
              <a:rPr lang="en-US" dirty="0">
                <a:effectLst/>
                <a:latin typeface="+mn-lt"/>
                <a:ea typeface="Calibri" panose="020F0502020204030204" pitchFamily="34" charset="0"/>
                <a:cs typeface="Times New Roman" panose="02020603050405020304" pitchFamily="18" charset="0"/>
              </a:rPr>
              <a:t> m</a:t>
            </a:r>
            <a:r>
              <a:rPr lang="en-US" dirty="0">
                <a:effectLst/>
                <a:latin typeface="+mn-lt"/>
                <a:ea typeface="Calibri" panose="020F0502020204030204" pitchFamily="34" charset="0"/>
              </a:rPr>
              <a:t>² </a:t>
            </a:r>
            <a:r>
              <a:rPr lang="en-GB" dirty="0">
                <a:ea typeface="ＭＳ Ｐゴシック" pitchFamily="-105" charset="-128"/>
                <a:cs typeface="ＭＳ Ｐゴシック" pitchFamily="-105" charset="-128"/>
              </a:rPr>
              <a:t> with no side over 1.200mm</a:t>
            </a:r>
          </a:p>
          <a:p>
            <a:pPr>
              <a:lnSpc>
                <a:spcPts val="1200"/>
              </a:lnSpc>
              <a:spcBef>
                <a:spcPts val="0"/>
              </a:spcBef>
              <a:spcAft>
                <a:spcPts val="0"/>
              </a:spcAft>
            </a:pPr>
            <a:endParaRPr lang="en-GB" dirty="0">
              <a:ea typeface="ＭＳ Ｐゴシック" pitchFamily="-105" charset="-128"/>
              <a:cs typeface="ＭＳ Ｐゴシック" pitchFamily="-105" charset="-128"/>
            </a:endParaRPr>
          </a:p>
          <a:p>
            <a:pPr>
              <a:lnSpc>
                <a:spcPts val="1200"/>
              </a:lnSpc>
              <a:spcBef>
                <a:spcPts val="0"/>
              </a:spcBef>
              <a:spcAft>
                <a:spcPts val="0"/>
              </a:spcAft>
            </a:pPr>
            <a:r>
              <a:rPr lang="en-GB" dirty="0">
                <a:ea typeface="ＭＳ Ｐゴシック" pitchFamily="-105" charset="-128"/>
                <a:cs typeface="ＭＳ Ｐゴシック" pitchFamily="-105" charset="-128"/>
              </a:rPr>
              <a:t> long, joints should be not less than 3mm wide.</a:t>
            </a:r>
          </a:p>
          <a:p>
            <a:pPr>
              <a:lnSpc>
                <a:spcPts val="1200"/>
              </a:lnSpc>
              <a:spcBef>
                <a:spcPts val="0"/>
              </a:spcBef>
              <a:spcAft>
                <a:spcPts val="0"/>
              </a:spcAft>
            </a:pPr>
            <a:endParaRPr lang="en-GB" dirty="0">
              <a:ea typeface="ＭＳ Ｐゴシック" pitchFamily="-105" charset="-128"/>
              <a:cs typeface="ＭＳ Ｐゴシック" pitchFamily="-105" charset="-128"/>
            </a:endParaRPr>
          </a:p>
          <a:p>
            <a:pPr marL="342900" indent="-342900">
              <a:lnSpc>
                <a:spcPts val="1200"/>
              </a:lnSpc>
              <a:spcBef>
                <a:spcPts val="0"/>
              </a:spcBef>
              <a:spcAft>
                <a:spcPts val="0"/>
              </a:spcAft>
              <a:buFont typeface="Arial" panose="020B0604020202020204" pitchFamily="34" charset="0"/>
              <a:buChar char="•"/>
            </a:pPr>
            <a:endParaRPr lang="en-GB" dirty="0">
              <a:ea typeface="ＭＳ Ｐゴシック" pitchFamily="-105" charset="-128"/>
              <a:cs typeface="ＭＳ Ｐゴシック" pitchFamily="-105" charset="-128"/>
            </a:endParaRPr>
          </a:p>
          <a:p>
            <a:endParaRPr lang="en-GB" dirty="0"/>
          </a:p>
        </p:txBody>
      </p:sp>
      <p:sp>
        <p:nvSpPr>
          <p:cNvPr id="6" name="TextBox 5">
            <a:extLst>
              <a:ext uri="{FF2B5EF4-FFF2-40B4-BE49-F238E27FC236}">
                <a16:creationId xmlns:a16="http://schemas.microsoft.com/office/drawing/2014/main" id="{9232B2AC-9A1B-4C13-B341-A7F45FF1994D}"/>
              </a:ext>
            </a:extLst>
          </p:cNvPr>
          <p:cNvSpPr txBox="1"/>
          <p:nvPr/>
        </p:nvSpPr>
        <p:spPr>
          <a:xfrm>
            <a:off x="323528" y="5445224"/>
            <a:ext cx="8363272" cy="400110"/>
          </a:xfrm>
          <a:prstGeom prst="rect">
            <a:avLst/>
          </a:prstGeom>
          <a:noFill/>
        </p:spPr>
        <p:txBody>
          <a:bodyPr wrap="square" rtlCol="0">
            <a:spAutoFit/>
          </a:bodyPr>
          <a:lstStyle/>
          <a:p>
            <a:r>
              <a:rPr lang="en-GB" dirty="0"/>
              <a:t>This informs us that a grout joint acts also as a movement joint.</a:t>
            </a:r>
          </a:p>
        </p:txBody>
      </p:sp>
    </p:spTree>
    <p:extLst>
      <p:ext uri="{BB962C8B-B14F-4D97-AF65-F5344CB8AC3E}">
        <p14:creationId xmlns:p14="http://schemas.microsoft.com/office/powerpoint/2010/main" val="12395258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Primers</a:t>
            </a:r>
            <a:endParaRPr lang="en-US" dirty="0">
              <a:ea typeface="ＭＳ Ｐゴシック" pitchFamily="-105" charset="-128"/>
              <a:cs typeface="ＭＳ Ｐゴシック" pitchFamily="-105" charset="-128"/>
            </a:endParaRPr>
          </a:p>
        </p:txBody>
      </p:sp>
      <p:sp>
        <p:nvSpPr>
          <p:cNvPr id="2" name="Rectangle 1">
            <a:extLst>
              <a:ext uri="{FF2B5EF4-FFF2-40B4-BE49-F238E27FC236}">
                <a16:creationId xmlns:a16="http://schemas.microsoft.com/office/drawing/2014/main" id="{1FF0C08C-766E-4AAB-890B-773DACC8EC3E}"/>
              </a:ext>
            </a:extLst>
          </p:cNvPr>
          <p:cNvSpPr/>
          <p:nvPr/>
        </p:nvSpPr>
        <p:spPr>
          <a:xfrm>
            <a:off x="457200" y="1628801"/>
            <a:ext cx="7355160" cy="4093428"/>
          </a:xfrm>
          <a:prstGeom prst="rect">
            <a:avLst/>
          </a:prstGeom>
        </p:spPr>
        <p:txBody>
          <a:bodyPr wrap="square">
            <a:spAutoFit/>
          </a:bodyPr>
          <a:lstStyle/>
          <a:p>
            <a:pPr marL="342900" indent="-342900">
              <a:buClr>
                <a:srgbClr val="0077E3"/>
              </a:buClr>
              <a:buFont typeface="Arial" panose="020B0604020202020204" pitchFamily="34" charset="0"/>
              <a:buChar char="•"/>
            </a:pPr>
            <a:r>
              <a:rPr lang="en-GB" dirty="0"/>
              <a:t>Correct substrate preparation is essential for successful tiling installation. All background surfaces need to be clean, dry and free of contaminates such as dust and any debris. </a:t>
            </a:r>
          </a:p>
          <a:p>
            <a:pPr marL="342900" indent="-342900">
              <a:buClr>
                <a:srgbClr val="0077E3"/>
              </a:buClr>
              <a:buFont typeface="Arial" panose="020B0604020202020204" pitchFamily="34" charset="0"/>
              <a:buChar char="•"/>
            </a:pPr>
            <a:endParaRPr lang="en-GB" dirty="0"/>
          </a:p>
          <a:p>
            <a:pPr marL="342900" indent="-342900">
              <a:buClr>
                <a:srgbClr val="0077E3"/>
              </a:buClr>
              <a:buFont typeface="Arial" panose="020B0604020202020204" pitchFamily="34" charset="0"/>
              <a:buChar char="•"/>
            </a:pPr>
            <a:r>
              <a:rPr lang="en-GB" dirty="0"/>
              <a:t>Priming may be required to improve the bond to some surfaces.</a:t>
            </a:r>
          </a:p>
          <a:p>
            <a:pPr marL="342900" indent="-342900">
              <a:buClr>
                <a:srgbClr val="0077E3"/>
              </a:buClr>
              <a:buFont typeface="Arial" panose="020B0604020202020204" pitchFamily="34" charset="0"/>
              <a:buChar char="•"/>
            </a:pPr>
            <a:endParaRPr lang="en-GB" dirty="0"/>
          </a:p>
          <a:p>
            <a:pPr marL="342900" indent="-342900">
              <a:buClr>
                <a:srgbClr val="0077E3"/>
              </a:buClr>
              <a:buFont typeface="Arial" panose="020B0604020202020204" pitchFamily="34" charset="0"/>
              <a:buChar char="•"/>
            </a:pPr>
            <a:r>
              <a:rPr lang="en-GB" dirty="0"/>
              <a:t>Primers stabilise dusty surfaces and reduce the porosity of the background prior to fixing tiles.</a:t>
            </a:r>
          </a:p>
          <a:p>
            <a:pPr marL="342900" indent="-342900">
              <a:buClr>
                <a:srgbClr val="0077E3"/>
              </a:buClr>
              <a:buFont typeface="Arial" panose="020B0604020202020204" pitchFamily="34" charset="0"/>
              <a:buChar char="•"/>
            </a:pPr>
            <a:endParaRPr lang="en-GB" dirty="0"/>
          </a:p>
          <a:p>
            <a:pPr marL="342900" indent="-342900">
              <a:buClr>
                <a:srgbClr val="0077E3"/>
              </a:buClr>
              <a:buFont typeface="Arial" panose="020B0604020202020204" pitchFamily="34" charset="0"/>
              <a:buChar char="•"/>
            </a:pPr>
            <a:r>
              <a:rPr lang="en-GB" dirty="0"/>
              <a:t>The type of primer to use when tiling is acrylic primer, not PVA.</a:t>
            </a:r>
          </a:p>
          <a:p>
            <a:endParaRPr lang="en-GB" dirty="0"/>
          </a:p>
        </p:txBody>
      </p:sp>
    </p:spTree>
    <p:extLst>
      <p:ext uri="{BB962C8B-B14F-4D97-AF65-F5344CB8AC3E}">
        <p14:creationId xmlns:p14="http://schemas.microsoft.com/office/powerpoint/2010/main" val="24579112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Primers</a:t>
            </a:r>
            <a:endParaRPr lang="en-US" dirty="0">
              <a:ea typeface="ＭＳ Ｐゴシック" pitchFamily="-105" charset="-128"/>
              <a:cs typeface="ＭＳ Ｐゴシック" pitchFamily="-105" charset="-128"/>
            </a:endParaRPr>
          </a:p>
        </p:txBody>
      </p:sp>
      <p:sp>
        <p:nvSpPr>
          <p:cNvPr id="2" name="Rectangle 1">
            <a:extLst>
              <a:ext uri="{FF2B5EF4-FFF2-40B4-BE49-F238E27FC236}">
                <a16:creationId xmlns:a16="http://schemas.microsoft.com/office/drawing/2014/main" id="{1FF0C08C-766E-4AAB-890B-773DACC8EC3E}"/>
              </a:ext>
            </a:extLst>
          </p:cNvPr>
          <p:cNvSpPr/>
          <p:nvPr/>
        </p:nvSpPr>
        <p:spPr>
          <a:xfrm>
            <a:off x="323528" y="1829954"/>
            <a:ext cx="7607188" cy="1015663"/>
          </a:xfrm>
          <a:prstGeom prst="rect">
            <a:avLst/>
          </a:prstGeom>
        </p:spPr>
        <p:txBody>
          <a:bodyPr wrap="square">
            <a:spAutoFit/>
          </a:bodyPr>
          <a:lstStyle/>
          <a:p>
            <a:r>
              <a:rPr lang="en-GB" dirty="0"/>
              <a:t>Primers are applied to background surfaces using a brush or roller and tray.</a:t>
            </a:r>
          </a:p>
          <a:p>
            <a:endParaRPr lang="en-GB" dirty="0"/>
          </a:p>
        </p:txBody>
      </p:sp>
      <p:pic>
        <p:nvPicPr>
          <p:cNvPr id="10" name="Picture 9">
            <a:extLst>
              <a:ext uri="{FF2B5EF4-FFF2-40B4-BE49-F238E27FC236}">
                <a16:creationId xmlns:a16="http://schemas.microsoft.com/office/drawing/2014/main" id="{4E7CEA72-7A6E-40BA-A879-5076DB4DD54C}"/>
              </a:ext>
            </a:extLst>
          </p:cNvPr>
          <p:cNvPicPr>
            <a:picLocks noChangeAspect="1"/>
          </p:cNvPicPr>
          <p:nvPr/>
        </p:nvPicPr>
        <p:blipFill>
          <a:blip r:embed="rId2"/>
          <a:stretch>
            <a:fillRect/>
          </a:stretch>
        </p:blipFill>
        <p:spPr>
          <a:xfrm>
            <a:off x="2771800" y="3284984"/>
            <a:ext cx="3528392" cy="2356966"/>
          </a:xfrm>
          <a:prstGeom prst="rect">
            <a:avLst/>
          </a:prstGeom>
        </p:spPr>
      </p:pic>
    </p:spTree>
    <p:extLst>
      <p:ext uri="{BB962C8B-B14F-4D97-AF65-F5344CB8AC3E}">
        <p14:creationId xmlns:p14="http://schemas.microsoft.com/office/powerpoint/2010/main" val="30258246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Primers</a:t>
            </a:r>
            <a:endParaRPr lang="en-US" dirty="0">
              <a:ea typeface="ＭＳ Ｐゴシック" pitchFamily="-105" charset="-128"/>
              <a:cs typeface="ＭＳ Ｐゴシック" pitchFamily="-105" charset="-128"/>
            </a:endParaRPr>
          </a:p>
        </p:txBody>
      </p:sp>
      <p:sp>
        <p:nvSpPr>
          <p:cNvPr id="2" name="Rectangle 1">
            <a:extLst>
              <a:ext uri="{FF2B5EF4-FFF2-40B4-BE49-F238E27FC236}">
                <a16:creationId xmlns:a16="http://schemas.microsoft.com/office/drawing/2014/main" id="{1FF0C08C-766E-4AAB-890B-773DACC8EC3E}"/>
              </a:ext>
            </a:extLst>
          </p:cNvPr>
          <p:cNvSpPr/>
          <p:nvPr/>
        </p:nvSpPr>
        <p:spPr>
          <a:xfrm>
            <a:off x="323528" y="1628800"/>
            <a:ext cx="8229600" cy="2862322"/>
          </a:xfrm>
          <a:prstGeom prst="rect">
            <a:avLst/>
          </a:prstGeom>
        </p:spPr>
        <p:txBody>
          <a:bodyPr wrap="square">
            <a:spAutoFit/>
          </a:bodyPr>
          <a:lstStyle/>
          <a:p>
            <a:r>
              <a:rPr lang="en-GB" dirty="0"/>
              <a:t>It is important to remember when using a primer that the instructions on the packaging/container must be followed to ensure the product is being applied correctly.</a:t>
            </a:r>
          </a:p>
          <a:p>
            <a:endParaRPr lang="en-GB" dirty="0"/>
          </a:p>
          <a:p>
            <a:pPr marL="342900" indent="-342900">
              <a:buClr>
                <a:srgbClr val="0077E3"/>
              </a:buClr>
              <a:buFont typeface="Arial" panose="020B0604020202020204" pitchFamily="34" charset="0"/>
              <a:buChar char="•"/>
            </a:pPr>
            <a:r>
              <a:rPr lang="en-GB" dirty="0"/>
              <a:t>Check the type of background.</a:t>
            </a:r>
          </a:p>
          <a:p>
            <a:pPr marL="342900" indent="-342900">
              <a:buClr>
                <a:srgbClr val="0077E3"/>
              </a:buClr>
              <a:buFont typeface="Arial" panose="020B0604020202020204" pitchFamily="34" charset="0"/>
              <a:buChar char="•"/>
            </a:pPr>
            <a:r>
              <a:rPr lang="en-GB" dirty="0"/>
              <a:t>Check the adhesive is compatible with the primer.</a:t>
            </a:r>
          </a:p>
          <a:p>
            <a:pPr marL="342900" indent="-342900">
              <a:buClr>
                <a:srgbClr val="0077E3"/>
              </a:buClr>
              <a:buFont typeface="Arial" panose="020B0604020202020204" pitchFamily="34" charset="0"/>
              <a:buChar char="•"/>
            </a:pPr>
            <a:r>
              <a:rPr lang="en-GB" dirty="0"/>
              <a:t>Make sure the correct mix ratio of primer to water is understood.</a:t>
            </a:r>
          </a:p>
          <a:p>
            <a:pPr marL="342900" indent="-342900">
              <a:buClr>
                <a:srgbClr val="0077E3"/>
              </a:buClr>
              <a:buFont typeface="Arial" panose="020B0604020202020204" pitchFamily="34" charset="0"/>
              <a:buChar char="•"/>
            </a:pPr>
            <a:r>
              <a:rPr lang="en-GB" dirty="0"/>
              <a:t>Follow safety advice when using construction chemicals.</a:t>
            </a:r>
          </a:p>
          <a:p>
            <a:endParaRPr lang="en-GB" dirty="0"/>
          </a:p>
        </p:txBody>
      </p:sp>
    </p:spTree>
    <p:extLst>
      <p:ext uri="{BB962C8B-B14F-4D97-AF65-F5344CB8AC3E}">
        <p14:creationId xmlns:p14="http://schemas.microsoft.com/office/powerpoint/2010/main" val="3256624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Bonding agents</a:t>
            </a:r>
            <a:endParaRPr lang="en-US" dirty="0">
              <a:ea typeface="ＭＳ Ｐゴシック" pitchFamily="-105" charset="-128"/>
              <a:cs typeface="ＭＳ Ｐゴシック" pitchFamily="-105" charset="-128"/>
            </a:endParaRPr>
          </a:p>
        </p:txBody>
      </p:sp>
      <p:sp>
        <p:nvSpPr>
          <p:cNvPr id="2" name="Rectangle 1">
            <a:extLst>
              <a:ext uri="{FF2B5EF4-FFF2-40B4-BE49-F238E27FC236}">
                <a16:creationId xmlns:a16="http://schemas.microsoft.com/office/drawing/2014/main" id="{BB33B2A1-884A-480B-AE4B-1573710B45C7}"/>
              </a:ext>
            </a:extLst>
          </p:cNvPr>
          <p:cNvSpPr/>
          <p:nvPr/>
        </p:nvSpPr>
        <p:spPr>
          <a:xfrm>
            <a:off x="323528" y="1718707"/>
            <a:ext cx="8229600" cy="1938992"/>
          </a:xfrm>
          <a:prstGeom prst="rect">
            <a:avLst/>
          </a:prstGeom>
        </p:spPr>
        <p:txBody>
          <a:bodyPr wrap="square">
            <a:spAutoFit/>
          </a:bodyPr>
          <a:lstStyle/>
          <a:p>
            <a:r>
              <a:rPr lang="en-GB" dirty="0"/>
              <a:t>Bonding agents are used in cement-based mortars and adhesives to improve the physical performance, including adhesion, durability, flexibility, waterproofing and workability.</a:t>
            </a:r>
          </a:p>
          <a:p>
            <a:endParaRPr lang="en-GB" dirty="0"/>
          </a:p>
          <a:p>
            <a:r>
              <a:rPr lang="en-GB" dirty="0"/>
              <a:t>The most commonly used type is a water-based dispersion of styrene butadiene copolymer (SBR) or acrylic polymers. </a:t>
            </a:r>
          </a:p>
        </p:txBody>
      </p:sp>
    </p:spTree>
    <p:extLst>
      <p:ext uri="{BB962C8B-B14F-4D97-AF65-F5344CB8AC3E}">
        <p14:creationId xmlns:p14="http://schemas.microsoft.com/office/powerpoint/2010/main" val="32353516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Bonding agents</a:t>
            </a:r>
            <a:endParaRPr lang="en-US" dirty="0">
              <a:ea typeface="ＭＳ Ｐゴシック" pitchFamily="-105" charset="-128"/>
              <a:cs typeface="ＭＳ Ｐゴシック" pitchFamily="-105" charset="-128"/>
            </a:endParaRPr>
          </a:p>
        </p:txBody>
      </p:sp>
      <p:sp>
        <p:nvSpPr>
          <p:cNvPr id="2" name="Rectangle 1">
            <a:extLst>
              <a:ext uri="{FF2B5EF4-FFF2-40B4-BE49-F238E27FC236}">
                <a16:creationId xmlns:a16="http://schemas.microsoft.com/office/drawing/2014/main" id="{BB33B2A1-884A-480B-AE4B-1573710B45C7}"/>
              </a:ext>
            </a:extLst>
          </p:cNvPr>
          <p:cNvSpPr/>
          <p:nvPr/>
        </p:nvSpPr>
        <p:spPr>
          <a:xfrm>
            <a:off x="251520" y="1818612"/>
            <a:ext cx="8229600" cy="1323439"/>
          </a:xfrm>
          <a:prstGeom prst="rect">
            <a:avLst/>
          </a:prstGeom>
        </p:spPr>
        <p:txBody>
          <a:bodyPr wrap="square">
            <a:spAutoFit/>
          </a:bodyPr>
          <a:lstStyle/>
          <a:p>
            <a:r>
              <a:rPr lang="en-GB" dirty="0"/>
              <a:t>Added to the mix, it is recommended to follow the manufacturer’s instructions to achieve the correct mix ratio and safety advice while using building chemicals. </a:t>
            </a:r>
          </a:p>
          <a:p>
            <a:endParaRPr lang="en-GB" dirty="0"/>
          </a:p>
        </p:txBody>
      </p:sp>
      <p:pic>
        <p:nvPicPr>
          <p:cNvPr id="6" name="Picture 5">
            <a:extLst>
              <a:ext uri="{FF2B5EF4-FFF2-40B4-BE49-F238E27FC236}">
                <a16:creationId xmlns:a16="http://schemas.microsoft.com/office/drawing/2014/main" id="{A7B0C50E-F74F-4227-88FC-D13B44926C9C}"/>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51509" y="3176512"/>
            <a:ext cx="3029622" cy="2276984"/>
          </a:xfrm>
          <a:prstGeom prst="rect">
            <a:avLst/>
          </a:prstGeom>
          <a:noFill/>
          <a:ln>
            <a:noFill/>
          </a:ln>
        </p:spPr>
      </p:pic>
    </p:spTree>
    <p:extLst>
      <p:ext uri="{BB962C8B-B14F-4D97-AF65-F5344CB8AC3E}">
        <p14:creationId xmlns:p14="http://schemas.microsoft.com/office/powerpoint/2010/main" val="20013679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Materials and resources used in wall and floor tiling</a:t>
            </a:r>
            <a:endParaRPr lang="en-US" dirty="0">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E9B23A10-3993-45EE-9687-ADA7329627A6}"/>
              </a:ext>
            </a:extLst>
          </p:cNvPr>
          <p:cNvSpPr txBox="1"/>
          <p:nvPr/>
        </p:nvSpPr>
        <p:spPr>
          <a:xfrm>
            <a:off x="323528" y="1390588"/>
            <a:ext cx="7488128" cy="3477875"/>
          </a:xfrm>
          <a:prstGeom prst="rect">
            <a:avLst/>
          </a:prstGeom>
          <a:noFill/>
        </p:spPr>
        <p:txBody>
          <a:bodyPr wrap="square" rtlCol="0">
            <a:spAutoFit/>
          </a:bodyPr>
          <a:lstStyle/>
          <a:p>
            <a:endParaRPr lang="en-GB" b="1" u="sng" dirty="0"/>
          </a:p>
          <a:p>
            <a:pPr marL="342900" indent="-342900">
              <a:buClr>
                <a:srgbClr val="0077E3"/>
              </a:buClr>
              <a:buFont typeface="Arial" panose="020B0604020202020204" pitchFamily="34" charset="0"/>
              <a:buChar char="•"/>
            </a:pPr>
            <a:r>
              <a:rPr lang="en-GB" dirty="0"/>
              <a:t>Ceramic tiles</a:t>
            </a:r>
          </a:p>
          <a:p>
            <a:pPr marL="342900" indent="-342900">
              <a:buClr>
                <a:srgbClr val="0077E3"/>
              </a:buClr>
              <a:buFont typeface="Arial" panose="020B0604020202020204" pitchFamily="34" charset="0"/>
              <a:buChar char="•"/>
            </a:pPr>
            <a:r>
              <a:rPr lang="en-GB" dirty="0"/>
              <a:t>Porcelain tiles</a:t>
            </a:r>
          </a:p>
          <a:p>
            <a:pPr marL="342900" indent="-342900">
              <a:buClr>
                <a:srgbClr val="0077E3"/>
              </a:buClr>
              <a:buFont typeface="Arial" panose="020B0604020202020204" pitchFamily="34" charset="0"/>
              <a:buChar char="•"/>
            </a:pPr>
            <a:r>
              <a:rPr lang="en-GB" dirty="0"/>
              <a:t>Plastic (PVC) trim</a:t>
            </a:r>
          </a:p>
          <a:p>
            <a:pPr marL="342900" indent="-342900">
              <a:buClr>
                <a:srgbClr val="0077E3"/>
              </a:buClr>
              <a:buFont typeface="Arial" panose="020B0604020202020204" pitchFamily="34" charset="0"/>
              <a:buChar char="•"/>
            </a:pPr>
            <a:r>
              <a:rPr lang="en-GB" dirty="0"/>
              <a:t>Adhesives (ready mixed and powder-based)</a:t>
            </a:r>
          </a:p>
          <a:p>
            <a:pPr marL="342900" indent="-342900">
              <a:buClr>
                <a:srgbClr val="0077E3"/>
              </a:buClr>
              <a:buFont typeface="Arial" panose="020B0604020202020204" pitchFamily="34" charset="0"/>
              <a:buChar char="•"/>
            </a:pPr>
            <a:r>
              <a:rPr lang="en-GB" dirty="0"/>
              <a:t>Cementitious grout (ready mixed and powder-based)</a:t>
            </a:r>
          </a:p>
          <a:p>
            <a:pPr marL="342900" indent="-342900">
              <a:buClr>
                <a:srgbClr val="0077E3"/>
              </a:buClr>
              <a:buFont typeface="Arial" panose="020B0604020202020204" pitchFamily="34" charset="0"/>
              <a:buChar char="•"/>
            </a:pPr>
            <a:r>
              <a:rPr lang="en-GB" dirty="0"/>
              <a:t>Primers</a:t>
            </a:r>
          </a:p>
          <a:p>
            <a:pPr marL="342900" indent="-342900">
              <a:buClr>
                <a:srgbClr val="0077E3"/>
              </a:buClr>
              <a:buFont typeface="Arial" panose="020B0604020202020204" pitchFamily="34" charset="0"/>
              <a:buChar char="•"/>
            </a:pPr>
            <a:r>
              <a:rPr lang="en-GB" dirty="0"/>
              <a:t>Bonding agents</a:t>
            </a:r>
          </a:p>
          <a:p>
            <a:pPr marL="342900" indent="-342900">
              <a:buClr>
                <a:srgbClr val="0077E3"/>
              </a:buClr>
              <a:buFont typeface="Arial" panose="020B0604020202020204" pitchFamily="34" charset="0"/>
              <a:buChar char="•"/>
            </a:pPr>
            <a:r>
              <a:rPr lang="en-GB" dirty="0"/>
              <a:t>Levelling/smoothing compounds</a:t>
            </a:r>
          </a:p>
          <a:p>
            <a:pPr marL="342900" indent="-342900">
              <a:buClr>
                <a:srgbClr val="0077E3"/>
              </a:buClr>
              <a:buFont typeface="Arial" panose="020B0604020202020204" pitchFamily="34" charset="0"/>
              <a:buChar char="•"/>
            </a:pPr>
            <a:r>
              <a:rPr lang="en-GB" dirty="0"/>
              <a:t>Sealants</a:t>
            </a:r>
          </a:p>
          <a:p>
            <a:pPr marL="342900" indent="-342900">
              <a:buClr>
                <a:srgbClr val="0077E3"/>
              </a:buClr>
              <a:buFont typeface="Arial" panose="020B0604020202020204" pitchFamily="34" charset="0"/>
              <a:buChar char="•"/>
            </a:pPr>
            <a:r>
              <a:rPr lang="en-GB" dirty="0"/>
              <a:t>Decoupling membranes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Levelling/smoothing compounds</a:t>
            </a:r>
            <a:endParaRPr lang="en-US" dirty="0">
              <a:ea typeface="ＭＳ Ｐゴシック" pitchFamily="-105" charset="-128"/>
              <a:cs typeface="ＭＳ Ｐゴシック" pitchFamily="-105" charset="-128"/>
            </a:endParaRPr>
          </a:p>
        </p:txBody>
      </p:sp>
      <p:sp>
        <p:nvSpPr>
          <p:cNvPr id="3" name="TextBox 2">
            <a:extLst>
              <a:ext uri="{FF2B5EF4-FFF2-40B4-BE49-F238E27FC236}">
                <a16:creationId xmlns:a16="http://schemas.microsoft.com/office/drawing/2014/main" id="{E0C8FD8D-225B-43F5-BFBC-7E92D46D3DF9}"/>
              </a:ext>
            </a:extLst>
          </p:cNvPr>
          <p:cNvSpPr txBox="1"/>
          <p:nvPr/>
        </p:nvSpPr>
        <p:spPr>
          <a:xfrm>
            <a:off x="396240" y="1700809"/>
            <a:ext cx="7704152" cy="2554545"/>
          </a:xfrm>
          <a:prstGeom prst="rect">
            <a:avLst/>
          </a:prstGeom>
          <a:noFill/>
        </p:spPr>
        <p:txBody>
          <a:bodyPr wrap="square" rtlCol="0">
            <a:spAutoFit/>
          </a:bodyPr>
          <a:lstStyle/>
          <a:p>
            <a:r>
              <a:rPr lang="en-GB" dirty="0"/>
              <a:t>Correct substrate preparation is essential for successful tiling installation. Floor surfaces need to be clean, dry and free of contaminates such as dust and any debris. </a:t>
            </a:r>
          </a:p>
          <a:p>
            <a:endParaRPr lang="en-GB" dirty="0"/>
          </a:p>
          <a:p>
            <a:r>
              <a:rPr lang="en-GB" dirty="0"/>
              <a:t>Priming may be required to improve the bond to some surfaces.</a:t>
            </a:r>
          </a:p>
          <a:p>
            <a:endParaRPr lang="en-GB" dirty="0"/>
          </a:p>
          <a:p>
            <a:r>
              <a:rPr lang="en-GB" dirty="0"/>
              <a:t>Levelling compound fills small uneven areas on the floor surface, providing a smooth flat finish prior to floor tiling.</a:t>
            </a:r>
          </a:p>
        </p:txBody>
      </p:sp>
    </p:spTree>
    <p:extLst>
      <p:ext uri="{BB962C8B-B14F-4D97-AF65-F5344CB8AC3E}">
        <p14:creationId xmlns:p14="http://schemas.microsoft.com/office/powerpoint/2010/main" val="1094477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Levelling/smoothing compounds</a:t>
            </a:r>
            <a:endParaRPr lang="en-US" dirty="0">
              <a:ea typeface="ＭＳ Ｐゴシック" pitchFamily="-105" charset="-128"/>
              <a:cs typeface="ＭＳ Ｐゴシック" pitchFamily="-105" charset="-128"/>
            </a:endParaRPr>
          </a:p>
        </p:txBody>
      </p:sp>
      <p:sp>
        <p:nvSpPr>
          <p:cNvPr id="4" name="TextBox 3">
            <a:extLst>
              <a:ext uri="{FF2B5EF4-FFF2-40B4-BE49-F238E27FC236}">
                <a16:creationId xmlns:a16="http://schemas.microsoft.com/office/drawing/2014/main" id="{18EDA067-5998-4032-B4A7-05B6A21CBDA0}"/>
              </a:ext>
            </a:extLst>
          </p:cNvPr>
          <p:cNvSpPr txBox="1"/>
          <p:nvPr/>
        </p:nvSpPr>
        <p:spPr>
          <a:xfrm>
            <a:off x="396240" y="1772816"/>
            <a:ext cx="8290560" cy="3785652"/>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Levelling compound is mixed with water or latex liquid, depending on the type being used.</a:t>
            </a:r>
          </a:p>
          <a:p>
            <a:pPr marL="342900" indent="-342900">
              <a:buFont typeface="Arial" panose="020B0604020202020204" pitchFamily="34" charset="0"/>
              <a:buChar char="•"/>
            </a:pPr>
            <a:endParaRPr lang="en-GB" dirty="0"/>
          </a:p>
          <a:p>
            <a:pPr marL="342900" indent="-342900">
              <a:buClr>
                <a:srgbClr val="0077E3"/>
              </a:buClr>
              <a:buFont typeface="Arial" panose="020B0604020202020204" pitchFamily="34" charset="0"/>
              <a:buChar char="•"/>
            </a:pPr>
            <a:r>
              <a:rPr lang="en-GB" dirty="0"/>
              <a:t>The compound is mixed to the consistency required from mixing by the correct ratio.</a:t>
            </a:r>
          </a:p>
          <a:p>
            <a:pPr marL="342900" indent="-342900">
              <a:buClr>
                <a:srgbClr val="0077E3"/>
              </a:buClr>
              <a:buFont typeface="Arial" panose="020B0604020202020204" pitchFamily="34" charset="0"/>
              <a:buChar char="•"/>
            </a:pPr>
            <a:endParaRPr lang="en-GB" dirty="0"/>
          </a:p>
          <a:p>
            <a:pPr marL="342900" indent="-342900">
              <a:buClr>
                <a:srgbClr val="0077E3"/>
              </a:buClr>
              <a:buFont typeface="Arial" panose="020B0604020202020204" pitchFamily="34" charset="0"/>
              <a:buChar char="•"/>
            </a:pPr>
            <a:r>
              <a:rPr lang="en-GB" dirty="0"/>
              <a:t>The mix is poured on to the floor and smoothed over using a trowel.</a:t>
            </a:r>
          </a:p>
          <a:p>
            <a:endParaRPr lang="en-GB" dirty="0"/>
          </a:p>
          <a:p>
            <a:pPr marL="342900" indent="-342900">
              <a:buClr>
                <a:srgbClr val="0077E3"/>
              </a:buClr>
              <a:buFont typeface="Arial" panose="020B0604020202020204" pitchFamily="34" charset="0"/>
              <a:buChar char="•"/>
            </a:pPr>
            <a:r>
              <a:rPr lang="en-GB" dirty="0"/>
              <a:t>To get a good finish, a spiked roller is rolled over the wet compound to release any air that is trapped, that had been created during the mixing process.</a:t>
            </a:r>
          </a:p>
          <a:p>
            <a:endParaRPr lang="en-GB" dirty="0"/>
          </a:p>
        </p:txBody>
      </p:sp>
    </p:spTree>
    <p:extLst>
      <p:ext uri="{BB962C8B-B14F-4D97-AF65-F5344CB8AC3E}">
        <p14:creationId xmlns:p14="http://schemas.microsoft.com/office/powerpoint/2010/main" val="19833754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Levelling/smoothing compounds</a:t>
            </a:r>
            <a:endParaRPr lang="en-US" dirty="0">
              <a:ea typeface="ＭＳ Ｐゴシック" pitchFamily="-105" charset="-128"/>
              <a:cs typeface="ＭＳ Ｐゴシック" pitchFamily="-105" charset="-128"/>
            </a:endParaRPr>
          </a:p>
        </p:txBody>
      </p:sp>
      <p:sp>
        <p:nvSpPr>
          <p:cNvPr id="4" name="TextBox 3">
            <a:extLst>
              <a:ext uri="{FF2B5EF4-FFF2-40B4-BE49-F238E27FC236}">
                <a16:creationId xmlns:a16="http://schemas.microsoft.com/office/drawing/2014/main" id="{18EDA067-5998-4032-B4A7-05B6A21CBDA0}"/>
              </a:ext>
            </a:extLst>
          </p:cNvPr>
          <p:cNvSpPr txBox="1"/>
          <p:nvPr/>
        </p:nvSpPr>
        <p:spPr>
          <a:xfrm>
            <a:off x="396240" y="1916832"/>
            <a:ext cx="8290560" cy="1015663"/>
          </a:xfrm>
          <a:prstGeom prst="rect">
            <a:avLst/>
          </a:prstGeom>
          <a:noFill/>
        </p:spPr>
        <p:txBody>
          <a:bodyPr wrap="square" rtlCol="0">
            <a:spAutoFit/>
          </a:bodyPr>
          <a:lstStyle/>
          <a:p>
            <a:r>
              <a:rPr lang="en-GB" dirty="0"/>
              <a:t>Levelling compound is mixed with water or latex liquid depending on the type being used.</a:t>
            </a:r>
          </a:p>
          <a:p>
            <a:endParaRPr lang="en-GB" dirty="0"/>
          </a:p>
        </p:txBody>
      </p:sp>
      <p:sp>
        <p:nvSpPr>
          <p:cNvPr id="2" name="TextBox 1">
            <a:extLst>
              <a:ext uri="{FF2B5EF4-FFF2-40B4-BE49-F238E27FC236}">
                <a16:creationId xmlns:a16="http://schemas.microsoft.com/office/drawing/2014/main" id="{F0FECE71-C9E1-48A6-B8F6-2E85A668337A}"/>
              </a:ext>
            </a:extLst>
          </p:cNvPr>
          <p:cNvSpPr txBox="1"/>
          <p:nvPr/>
        </p:nvSpPr>
        <p:spPr>
          <a:xfrm>
            <a:off x="1187624" y="3460095"/>
            <a:ext cx="2763898" cy="400110"/>
          </a:xfrm>
          <a:prstGeom prst="rect">
            <a:avLst/>
          </a:prstGeom>
          <a:noFill/>
        </p:spPr>
        <p:txBody>
          <a:bodyPr wrap="none" rtlCol="0">
            <a:spAutoFit/>
          </a:bodyPr>
          <a:lstStyle/>
          <a:p>
            <a:r>
              <a:rPr lang="en-GB" dirty="0"/>
              <a:t>Pouring the compound</a:t>
            </a:r>
          </a:p>
        </p:txBody>
      </p:sp>
      <p:sp>
        <p:nvSpPr>
          <p:cNvPr id="3" name="TextBox 2">
            <a:extLst>
              <a:ext uri="{FF2B5EF4-FFF2-40B4-BE49-F238E27FC236}">
                <a16:creationId xmlns:a16="http://schemas.microsoft.com/office/drawing/2014/main" id="{E5205C5C-A90C-4C43-9D5C-92BFF9888F91}"/>
              </a:ext>
            </a:extLst>
          </p:cNvPr>
          <p:cNvSpPr txBox="1"/>
          <p:nvPr/>
        </p:nvSpPr>
        <p:spPr>
          <a:xfrm>
            <a:off x="5586479" y="3395648"/>
            <a:ext cx="2579552" cy="400110"/>
          </a:xfrm>
          <a:prstGeom prst="rect">
            <a:avLst/>
          </a:prstGeom>
          <a:noFill/>
        </p:spPr>
        <p:txBody>
          <a:bodyPr wrap="none" rtlCol="0">
            <a:spAutoFit/>
          </a:bodyPr>
          <a:lstStyle/>
          <a:p>
            <a:r>
              <a:rPr lang="en-GB" dirty="0"/>
              <a:t>Using a spiked roller </a:t>
            </a:r>
          </a:p>
        </p:txBody>
      </p:sp>
      <p:pic>
        <p:nvPicPr>
          <p:cNvPr id="10" name="Picture 9">
            <a:extLst>
              <a:ext uri="{FF2B5EF4-FFF2-40B4-BE49-F238E27FC236}">
                <a16:creationId xmlns:a16="http://schemas.microsoft.com/office/drawing/2014/main" id="{DD04F1FD-8A2B-4B56-8C75-0D41A2ABFC50}"/>
              </a:ext>
            </a:extLst>
          </p:cNvPr>
          <p:cNvPicPr>
            <a:picLocks noChangeAspect="1"/>
          </p:cNvPicPr>
          <p:nvPr/>
        </p:nvPicPr>
        <p:blipFill>
          <a:blip r:embed="rId3"/>
          <a:stretch>
            <a:fillRect/>
          </a:stretch>
        </p:blipFill>
        <p:spPr>
          <a:xfrm>
            <a:off x="5494306" y="3860205"/>
            <a:ext cx="2763898" cy="1846285"/>
          </a:xfrm>
          <a:prstGeom prst="rect">
            <a:avLst/>
          </a:prstGeom>
        </p:spPr>
      </p:pic>
      <p:pic>
        <p:nvPicPr>
          <p:cNvPr id="12" name="Picture 11">
            <a:extLst>
              <a:ext uri="{FF2B5EF4-FFF2-40B4-BE49-F238E27FC236}">
                <a16:creationId xmlns:a16="http://schemas.microsoft.com/office/drawing/2014/main" id="{4D93B815-9D8B-47E2-8B70-8AE880B7FDF0}"/>
              </a:ext>
            </a:extLst>
          </p:cNvPr>
          <p:cNvPicPr>
            <a:picLocks noChangeAspect="1"/>
          </p:cNvPicPr>
          <p:nvPr/>
        </p:nvPicPr>
        <p:blipFill>
          <a:blip r:embed="rId4"/>
          <a:stretch>
            <a:fillRect/>
          </a:stretch>
        </p:blipFill>
        <p:spPr>
          <a:xfrm>
            <a:off x="1265298" y="4022529"/>
            <a:ext cx="2633637" cy="1485372"/>
          </a:xfrm>
          <a:prstGeom prst="rect">
            <a:avLst/>
          </a:prstGeom>
        </p:spPr>
      </p:pic>
    </p:spTree>
    <p:extLst>
      <p:ext uri="{BB962C8B-B14F-4D97-AF65-F5344CB8AC3E}">
        <p14:creationId xmlns:p14="http://schemas.microsoft.com/office/powerpoint/2010/main" val="86220805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Types of materials: sealant (silicon)</a:t>
            </a:r>
          </a:p>
        </p:txBody>
      </p:sp>
      <p:sp>
        <p:nvSpPr>
          <p:cNvPr id="10" name="TextBox 9">
            <a:extLst>
              <a:ext uri="{FF2B5EF4-FFF2-40B4-BE49-F238E27FC236}">
                <a16:creationId xmlns:a16="http://schemas.microsoft.com/office/drawing/2014/main" id="{D3CD75F0-05E3-4B79-A1F4-07960E4B7F2C}"/>
              </a:ext>
            </a:extLst>
          </p:cNvPr>
          <p:cNvSpPr txBox="1"/>
          <p:nvPr/>
        </p:nvSpPr>
        <p:spPr>
          <a:xfrm>
            <a:off x="323528" y="1556792"/>
            <a:ext cx="8363272" cy="707886"/>
          </a:xfrm>
          <a:prstGeom prst="rect">
            <a:avLst/>
          </a:prstGeom>
          <a:noFill/>
        </p:spPr>
        <p:txBody>
          <a:bodyPr wrap="square" rtlCol="0">
            <a:spAutoFit/>
          </a:bodyPr>
          <a:lstStyle/>
          <a:p>
            <a:r>
              <a:rPr lang="en-GB" dirty="0"/>
              <a:t>Sealants are designed to be used in areas where a waterproof seal is needed between two materials, where differential movement can occur.</a:t>
            </a:r>
          </a:p>
        </p:txBody>
      </p:sp>
      <p:sp>
        <p:nvSpPr>
          <p:cNvPr id="12" name="TextBox 11">
            <a:extLst>
              <a:ext uri="{FF2B5EF4-FFF2-40B4-BE49-F238E27FC236}">
                <a16:creationId xmlns:a16="http://schemas.microsoft.com/office/drawing/2014/main" id="{10005C6B-B7FD-4684-AC3A-3F951857D803}"/>
              </a:ext>
            </a:extLst>
          </p:cNvPr>
          <p:cNvSpPr txBox="1"/>
          <p:nvPr/>
        </p:nvSpPr>
        <p:spPr>
          <a:xfrm>
            <a:off x="1509199" y="2389477"/>
            <a:ext cx="1840568" cy="400110"/>
          </a:xfrm>
          <a:prstGeom prst="rect">
            <a:avLst/>
          </a:prstGeom>
          <a:noFill/>
        </p:spPr>
        <p:txBody>
          <a:bodyPr wrap="none" rtlCol="0">
            <a:spAutoFit/>
          </a:bodyPr>
          <a:lstStyle/>
          <a:p>
            <a:r>
              <a:rPr lang="en-GB" dirty="0"/>
              <a:t>Silicon sealant</a:t>
            </a:r>
          </a:p>
        </p:txBody>
      </p:sp>
      <p:sp>
        <p:nvSpPr>
          <p:cNvPr id="14" name="Rectangle 13">
            <a:extLst>
              <a:ext uri="{FF2B5EF4-FFF2-40B4-BE49-F238E27FC236}">
                <a16:creationId xmlns:a16="http://schemas.microsoft.com/office/drawing/2014/main" id="{2D02AD02-4704-4845-AAA1-33892419F6E0}"/>
              </a:ext>
            </a:extLst>
          </p:cNvPr>
          <p:cNvSpPr/>
          <p:nvPr/>
        </p:nvSpPr>
        <p:spPr>
          <a:xfrm>
            <a:off x="4904378" y="2284055"/>
            <a:ext cx="3268022" cy="707886"/>
          </a:xfrm>
          <a:prstGeom prst="rect">
            <a:avLst/>
          </a:prstGeom>
        </p:spPr>
        <p:txBody>
          <a:bodyPr wrap="square">
            <a:spAutoFit/>
          </a:bodyPr>
          <a:lstStyle/>
          <a:p>
            <a:r>
              <a:rPr lang="en-GB" dirty="0"/>
              <a:t>Sealant being applied to a bath and tile intersection</a:t>
            </a:r>
          </a:p>
        </p:txBody>
      </p:sp>
      <p:pic>
        <p:nvPicPr>
          <p:cNvPr id="1026" name="Picture 2">
            <a:extLst>
              <a:ext uri="{FF2B5EF4-FFF2-40B4-BE49-F238E27FC236}">
                <a16:creationId xmlns:a16="http://schemas.microsoft.com/office/drawing/2014/main" id="{2316973A-A742-4993-BDDA-0043EE7F3E8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95091" y="2914387"/>
            <a:ext cx="1959606" cy="2525266"/>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DD4DEFAC-49B6-4A28-8870-363F71600546}"/>
              </a:ext>
            </a:extLst>
          </p:cNvPr>
          <p:cNvPicPr>
            <a:picLocks noChangeAspect="1"/>
          </p:cNvPicPr>
          <p:nvPr/>
        </p:nvPicPr>
        <p:blipFill>
          <a:blip r:embed="rId3"/>
          <a:stretch>
            <a:fillRect/>
          </a:stretch>
        </p:blipFill>
        <p:spPr>
          <a:xfrm>
            <a:off x="4932040" y="3326798"/>
            <a:ext cx="3100721" cy="2071282"/>
          </a:xfrm>
          <a:prstGeom prst="rect">
            <a:avLst/>
          </a:prstGeom>
        </p:spPr>
      </p:pic>
    </p:spTree>
    <p:extLst>
      <p:ext uri="{BB962C8B-B14F-4D97-AF65-F5344CB8AC3E}">
        <p14:creationId xmlns:p14="http://schemas.microsoft.com/office/powerpoint/2010/main" val="107187811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Uncoupling membrane</a:t>
            </a:r>
            <a:endParaRPr lang="en-US" b="0" dirty="0"/>
          </a:p>
        </p:txBody>
      </p:sp>
      <p:sp>
        <p:nvSpPr>
          <p:cNvPr id="14" name="TextBox 13">
            <a:extLst>
              <a:ext uri="{FF2B5EF4-FFF2-40B4-BE49-F238E27FC236}">
                <a16:creationId xmlns:a16="http://schemas.microsoft.com/office/drawing/2014/main" id="{0ECE82C7-1E23-4515-9072-B9B690BBF665}"/>
              </a:ext>
            </a:extLst>
          </p:cNvPr>
          <p:cNvSpPr txBox="1"/>
          <p:nvPr/>
        </p:nvSpPr>
        <p:spPr>
          <a:xfrm>
            <a:off x="457200" y="1556792"/>
            <a:ext cx="8229600" cy="4401205"/>
          </a:xfrm>
          <a:prstGeom prst="rect">
            <a:avLst/>
          </a:prstGeom>
          <a:noFill/>
        </p:spPr>
        <p:txBody>
          <a:bodyPr wrap="square" rtlCol="0">
            <a:spAutoFit/>
          </a:bodyPr>
          <a:lstStyle/>
          <a:p>
            <a:r>
              <a:rPr lang="en-GB" dirty="0"/>
              <a:t>Tiling to timber-based backgrounds is not good practice and advised against according to British Standards.</a:t>
            </a:r>
          </a:p>
          <a:p>
            <a:endParaRPr lang="en-GB" dirty="0"/>
          </a:p>
          <a:p>
            <a:r>
              <a:rPr lang="en-GB" dirty="0"/>
              <a:t>When tiling to timber floor background, an uncoupling membrane should be installed over the existing floor surface.</a:t>
            </a:r>
          </a:p>
          <a:p>
            <a:endParaRPr lang="en-GB" dirty="0"/>
          </a:p>
          <a:p>
            <a:r>
              <a:rPr lang="en-GB" dirty="0"/>
              <a:t>An uncoupling membrane system provides an intermediate substrate between the tile covering and load-bearing substrate. It can be used over a variety of substrates, including timber, concrete, cementitious screeds and gypsum-based screeds. It is designed to neutralise lateral stresses that occur between the substrate and tile covering; it is not designed to accommodate differential vertical movement (deflection).                                                      </a:t>
            </a:r>
          </a:p>
          <a:p>
            <a:r>
              <a:rPr lang="en-GB" dirty="0"/>
              <a:t>                                                         </a:t>
            </a:r>
          </a:p>
          <a:p>
            <a:endParaRPr lang="en-GB" dirty="0"/>
          </a:p>
        </p:txBody>
      </p:sp>
    </p:spTree>
    <p:extLst>
      <p:ext uri="{BB962C8B-B14F-4D97-AF65-F5344CB8AC3E}">
        <p14:creationId xmlns:p14="http://schemas.microsoft.com/office/powerpoint/2010/main" val="422334415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Timber-based backgrounds</a:t>
            </a:r>
            <a:endParaRPr lang="en-US" b="0" dirty="0"/>
          </a:p>
        </p:txBody>
      </p:sp>
      <p:sp>
        <p:nvSpPr>
          <p:cNvPr id="14" name="TextBox 13">
            <a:extLst>
              <a:ext uri="{FF2B5EF4-FFF2-40B4-BE49-F238E27FC236}">
                <a16:creationId xmlns:a16="http://schemas.microsoft.com/office/drawing/2014/main" id="{0ECE82C7-1E23-4515-9072-B9B690BBF665}"/>
              </a:ext>
            </a:extLst>
          </p:cNvPr>
          <p:cNvSpPr txBox="1"/>
          <p:nvPr/>
        </p:nvSpPr>
        <p:spPr>
          <a:xfrm>
            <a:off x="457200" y="1556792"/>
            <a:ext cx="8229600" cy="5016758"/>
          </a:xfrm>
          <a:prstGeom prst="rect">
            <a:avLst/>
          </a:prstGeom>
          <a:noFill/>
        </p:spPr>
        <p:txBody>
          <a:bodyPr wrap="square" rtlCol="0">
            <a:spAutoFit/>
          </a:bodyPr>
          <a:lstStyle/>
          <a:p>
            <a:r>
              <a:rPr lang="en-GB" b="1" dirty="0"/>
              <a:t>How does an uncoupling membrane work?</a:t>
            </a:r>
          </a:p>
          <a:p>
            <a:r>
              <a:rPr lang="en-GB" dirty="0"/>
              <a:t>The membrane works by preventing stresses from the substrate being transferred into the tile covering that can cause cracking and delamination of the covering material.</a:t>
            </a:r>
          </a:p>
          <a:p>
            <a:r>
              <a:rPr lang="en-GB" dirty="0"/>
              <a:t>As substrates will expand and contract due to changes in temperature and moisture levels, an uncoupling membrane is perfect for allowing the surfaces to move independently preventing stress on the tiles which can cause cracking or even debonding. This is because the membrane uncouples the floor covering from the substrate and neutralises the tensions between the substrate and the tile covering that result from the varying deformations of the materials. Likewise, stress cracks in the substrate are bridged and are, therefore, not transferred to the surface covering.</a:t>
            </a:r>
          </a:p>
          <a:p>
            <a:pPr algn="ctr"/>
            <a:r>
              <a:rPr lang="en-GB" dirty="0"/>
              <a:t>                                                        </a:t>
            </a:r>
          </a:p>
          <a:p>
            <a:r>
              <a:rPr lang="en-GB" dirty="0"/>
              <a:t>                                                          </a:t>
            </a:r>
          </a:p>
          <a:p>
            <a:endParaRPr lang="en-GB" dirty="0"/>
          </a:p>
        </p:txBody>
      </p:sp>
    </p:spTree>
    <p:extLst>
      <p:ext uri="{BB962C8B-B14F-4D97-AF65-F5344CB8AC3E}">
        <p14:creationId xmlns:p14="http://schemas.microsoft.com/office/powerpoint/2010/main" val="22080504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Timber-based backgrounds: uncoupling membrane installation</a:t>
            </a:r>
            <a:endParaRPr lang="en-US" sz="1800" b="0" dirty="0"/>
          </a:p>
        </p:txBody>
      </p:sp>
      <p:pic>
        <p:nvPicPr>
          <p:cNvPr id="3" name="Picture 2">
            <a:extLst>
              <a:ext uri="{FF2B5EF4-FFF2-40B4-BE49-F238E27FC236}">
                <a16:creationId xmlns:a16="http://schemas.microsoft.com/office/drawing/2014/main" id="{46CE13C1-9FDA-4EE0-B393-189730F68786}"/>
              </a:ext>
            </a:extLst>
          </p:cNvPr>
          <p:cNvPicPr>
            <a:picLocks noChangeAspect="1"/>
          </p:cNvPicPr>
          <p:nvPr/>
        </p:nvPicPr>
        <p:blipFill>
          <a:blip r:embed="rId3"/>
          <a:stretch>
            <a:fillRect/>
          </a:stretch>
        </p:blipFill>
        <p:spPr>
          <a:xfrm>
            <a:off x="3617499" y="1738550"/>
            <a:ext cx="5069301" cy="3603618"/>
          </a:xfrm>
          <a:prstGeom prst="rect">
            <a:avLst/>
          </a:prstGeom>
        </p:spPr>
      </p:pic>
      <p:sp>
        <p:nvSpPr>
          <p:cNvPr id="4" name="TextBox 3">
            <a:extLst>
              <a:ext uri="{FF2B5EF4-FFF2-40B4-BE49-F238E27FC236}">
                <a16:creationId xmlns:a16="http://schemas.microsoft.com/office/drawing/2014/main" id="{2ABFA4A6-3531-4DB8-90BD-E856227B480D}"/>
              </a:ext>
            </a:extLst>
          </p:cNvPr>
          <p:cNvSpPr txBox="1"/>
          <p:nvPr/>
        </p:nvSpPr>
        <p:spPr>
          <a:xfrm>
            <a:off x="457200" y="1736812"/>
            <a:ext cx="2746648" cy="3785652"/>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Acrylic primer is applied to the timber substrate.</a:t>
            </a:r>
          </a:p>
          <a:p>
            <a:pPr marL="342900" indent="-342900">
              <a:buClr>
                <a:srgbClr val="0077E3"/>
              </a:buClr>
              <a:buFont typeface="Arial" panose="020B0604020202020204" pitchFamily="34" charset="0"/>
              <a:buChar char="•"/>
            </a:pPr>
            <a:r>
              <a:rPr lang="en-GB" dirty="0"/>
              <a:t>The uncoupling membrane is fixed to the timber substrate with flexible adhesive.</a:t>
            </a:r>
          </a:p>
          <a:p>
            <a:pPr marL="342900" indent="-342900">
              <a:buClr>
                <a:srgbClr val="0077E3"/>
              </a:buClr>
              <a:buFont typeface="Arial" panose="020B0604020202020204" pitchFamily="34" charset="0"/>
              <a:buChar char="•"/>
            </a:pPr>
            <a:r>
              <a:rPr lang="en-GB" dirty="0"/>
              <a:t>It is left to set.</a:t>
            </a:r>
          </a:p>
          <a:p>
            <a:pPr marL="342900" indent="-342900">
              <a:buClr>
                <a:srgbClr val="0077E3"/>
              </a:buClr>
              <a:buFont typeface="Arial" panose="020B0604020202020204" pitchFamily="34" charset="0"/>
              <a:buChar char="•"/>
            </a:pPr>
            <a:r>
              <a:rPr lang="en-GB" dirty="0"/>
              <a:t>Tiling is fixed to the membrane with flexible adhesive.</a:t>
            </a:r>
          </a:p>
        </p:txBody>
      </p:sp>
    </p:spTree>
    <p:extLst>
      <p:ext uri="{BB962C8B-B14F-4D97-AF65-F5344CB8AC3E}">
        <p14:creationId xmlns:p14="http://schemas.microsoft.com/office/powerpoint/2010/main" val="140570227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Ceramic tiles</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556792"/>
            <a:ext cx="7643192" cy="3541752"/>
          </a:xfrm>
        </p:spPr>
        <p:txBody>
          <a:bodyPr/>
          <a:lstStyle/>
          <a:p>
            <a:pPr marL="0" indent="0">
              <a:lnSpc>
                <a:spcPts val="1200"/>
              </a:lnSpc>
              <a:spcBef>
                <a:spcPts val="0"/>
              </a:spcBef>
              <a:spcAft>
                <a:spcPts val="0"/>
              </a:spcAft>
            </a:pPr>
            <a:r>
              <a:rPr lang="en-GB" b="1" dirty="0">
                <a:ea typeface="ＭＳ Ｐゴシック" pitchFamily="-105" charset="-128"/>
                <a:cs typeface="ＭＳ Ｐゴシック" pitchFamily="-105" charset="-128"/>
              </a:rPr>
              <a:t> </a:t>
            </a:r>
          </a:p>
        </p:txBody>
      </p:sp>
      <p:sp>
        <p:nvSpPr>
          <p:cNvPr id="3" name="TextBox 2">
            <a:extLst>
              <a:ext uri="{FF2B5EF4-FFF2-40B4-BE49-F238E27FC236}">
                <a16:creationId xmlns:a16="http://schemas.microsoft.com/office/drawing/2014/main" id="{994FAAD4-934B-4D63-97E4-1A0570A7453E}"/>
              </a:ext>
            </a:extLst>
          </p:cNvPr>
          <p:cNvSpPr txBox="1"/>
          <p:nvPr/>
        </p:nvSpPr>
        <p:spPr>
          <a:xfrm>
            <a:off x="323528" y="1588495"/>
            <a:ext cx="8363272" cy="2985433"/>
          </a:xfrm>
          <a:prstGeom prst="rect">
            <a:avLst/>
          </a:prstGeom>
          <a:noFill/>
        </p:spPr>
        <p:txBody>
          <a:bodyPr wrap="square" rtlCol="0">
            <a:spAutoFit/>
          </a:bodyPr>
          <a:lstStyle/>
          <a:p>
            <a:r>
              <a:rPr lang="en-GB" dirty="0"/>
              <a:t>Ceramic tiles fall into two categories, according to their method of manufacture.</a:t>
            </a:r>
          </a:p>
          <a:p>
            <a:endParaRPr lang="en-GB" dirty="0"/>
          </a:p>
          <a:p>
            <a:pPr marL="342900" indent="-342900">
              <a:buClr>
                <a:srgbClr val="0077E3"/>
              </a:buClr>
              <a:buFont typeface="Arial" panose="020B0604020202020204" pitchFamily="34" charset="0"/>
              <a:buChar char="•"/>
            </a:pPr>
            <a:r>
              <a:rPr lang="en-GB" dirty="0"/>
              <a:t>Extruding tiles: whose body is shaped in the plastic state in an extruder and the resulting column cut into tiles of predetermined thickness.</a:t>
            </a:r>
          </a:p>
          <a:p>
            <a:pPr marL="342900" indent="-342900">
              <a:buClr>
                <a:srgbClr val="0077E3"/>
              </a:buClr>
              <a:buFont typeface="Arial" panose="020B0604020202020204" pitchFamily="34" charset="0"/>
              <a:buChar char="•"/>
            </a:pPr>
            <a:r>
              <a:rPr lang="en-GB" dirty="0"/>
              <a:t>Dry-pressed tiles: which are formed of powder or small grains, shaped in moulds under high pressure before firing. These tiles are generally are made to finer dimensions than extruded tiles</a:t>
            </a:r>
            <a:r>
              <a:rPr lang="en-GB" sz="1800" i="1" dirty="0"/>
              <a:t>. </a:t>
            </a:r>
          </a:p>
          <a:p>
            <a:pPr>
              <a:buClr>
                <a:srgbClr val="0077E3"/>
              </a:buClr>
            </a:pPr>
            <a:r>
              <a:rPr lang="en-GB" sz="800" i="1" dirty="0"/>
              <a:t>Source: Annex A British standards  BS 5385</a:t>
            </a:r>
            <a:endParaRPr lang="en-GB" sz="800" b="1" dirty="0"/>
          </a:p>
        </p:txBody>
      </p:sp>
    </p:spTree>
    <p:extLst>
      <p:ext uri="{BB962C8B-B14F-4D97-AF65-F5344CB8AC3E}">
        <p14:creationId xmlns:p14="http://schemas.microsoft.com/office/powerpoint/2010/main" val="23055125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Ceramic tiles</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flipV="1">
            <a:off x="-2556792" y="2276872"/>
            <a:ext cx="432048" cy="5184576"/>
          </a:xfrm>
        </p:spPr>
        <p:txBody>
          <a:bodyPr/>
          <a:lstStyle/>
          <a:p>
            <a:pPr>
              <a:lnSpc>
                <a:spcPts val="1200"/>
              </a:lnSpc>
              <a:spcBef>
                <a:spcPts val="0"/>
              </a:spcBef>
              <a:spcAft>
                <a:spcPts val="0"/>
              </a:spcAft>
            </a:pPr>
            <a:r>
              <a:rPr lang="en-GB" b="1" u="sng" dirty="0">
                <a:ea typeface="ＭＳ Ｐゴシック" pitchFamily="-105" charset="-128"/>
                <a:cs typeface="ＭＳ Ｐゴシック" pitchFamily="-105" charset="-128"/>
              </a:rPr>
              <a:t>3</a:t>
            </a:r>
          </a:p>
        </p:txBody>
      </p:sp>
      <p:sp>
        <p:nvSpPr>
          <p:cNvPr id="2" name="TextBox 1">
            <a:extLst>
              <a:ext uri="{FF2B5EF4-FFF2-40B4-BE49-F238E27FC236}">
                <a16:creationId xmlns:a16="http://schemas.microsoft.com/office/drawing/2014/main" id="{886D37C3-8DFD-42B6-B93C-1B95E3445AFA}"/>
              </a:ext>
            </a:extLst>
          </p:cNvPr>
          <p:cNvSpPr txBox="1"/>
          <p:nvPr/>
        </p:nvSpPr>
        <p:spPr>
          <a:xfrm>
            <a:off x="323528" y="1465799"/>
            <a:ext cx="8229600" cy="3108543"/>
          </a:xfrm>
          <a:prstGeom prst="rect">
            <a:avLst/>
          </a:prstGeom>
          <a:noFill/>
        </p:spPr>
        <p:txBody>
          <a:bodyPr wrap="square" rtlCol="0">
            <a:spAutoFit/>
          </a:bodyPr>
          <a:lstStyle/>
          <a:p>
            <a:r>
              <a:rPr lang="en-GB" dirty="0"/>
              <a:t>A ceramic tile is made up of clays and other materials. The main body of the tile is called the bisque (or biscuit), and the face side can be glazed, partly glazed, unglazed (better for slip resistance), polished, textured or profiled.</a:t>
            </a:r>
          </a:p>
          <a:p>
            <a:endParaRPr lang="en-GB" dirty="0"/>
          </a:p>
          <a:p>
            <a:r>
              <a:rPr lang="en-GB" dirty="0"/>
              <a:t>Ceramic tiles are manufactured in a range of sizes and thicknesses and are predominantly of square or rectangular shapes, but other geometrical shapes are available.</a:t>
            </a:r>
          </a:p>
          <a:p>
            <a:endParaRPr lang="en-GB" dirty="0"/>
          </a:p>
          <a:p>
            <a:pPr algn="ctr"/>
            <a:r>
              <a:rPr lang="en-GB" sz="1600" b="1" i="1" dirty="0"/>
              <a:t>Note: </a:t>
            </a:r>
            <a:r>
              <a:rPr lang="en-GB" sz="1600" i="1" dirty="0"/>
              <a:t>Ceramic tiles can be fixed using dispersion-based and cement-based adhesives. </a:t>
            </a:r>
          </a:p>
        </p:txBody>
      </p:sp>
    </p:spTree>
    <p:extLst>
      <p:ext uri="{BB962C8B-B14F-4D97-AF65-F5344CB8AC3E}">
        <p14:creationId xmlns:p14="http://schemas.microsoft.com/office/powerpoint/2010/main" val="41933559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Ceramic tiles</a:t>
            </a:r>
            <a:endParaRPr lang="en-US" dirty="0">
              <a:ea typeface="ＭＳ Ｐゴシック" pitchFamily="-105" charset="-128"/>
              <a:cs typeface="ＭＳ Ｐゴシック" pitchFamily="-105" charset="-128"/>
            </a:endParaRPr>
          </a:p>
        </p:txBody>
      </p:sp>
      <p:sp>
        <p:nvSpPr>
          <p:cNvPr id="3" name="TextBox 2">
            <a:extLst>
              <a:ext uri="{FF2B5EF4-FFF2-40B4-BE49-F238E27FC236}">
                <a16:creationId xmlns:a16="http://schemas.microsoft.com/office/drawing/2014/main" id="{164122DE-DEAC-459C-A276-6E06E1E60965}"/>
              </a:ext>
            </a:extLst>
          </p:cNvPr>
          <p:cNvSpPr txBox="1"/>
          <p:nvPr/>
        </p:nvSpPr>
        <p:spPr>
          <a:xfrm>
            <a:off x="323528" y="1598912"/>
            <a:ext cx="7920880" cy="1323439"/>
          </a:xfrm>
          <a:prstGeom prst="rect">
            <a:avLst/>
          </a:prstGeom>
          <a:noFill/>
        </p:spPr>
        <p:txBody>
          <a:bodyPr wrap="square" rtlCol="0">
            <a:spAutoFit/>
          </a:bodyPr>
          <a:lstStyle/>
          <a:p>
            <a:r>
              <a:rPr lang="en-GB" dirty="0"/>
              <a:t>Ceramic tiles are suitable for fixing to walls and floors, but not all ceramic tiles can be used for floor applications. This is because most types of ceramic tiles have a higher water absorbing property, making them weaker than porcelain tiles.  </a:t>
            </a:r>
          </a:p>
        </p:txBody>
      </p:sp>
      <p:sp>
        <p:nvSpPr>
          <p:cNvPr id="6" name="TextBox 5">
            <a:extLst>
              <a:ext uri="{FF2B5EF4-FFF2-40B4-BE49-F238E27FC236}">
                <a16:creationId xmlns:a16="http://schemas.microsoft.com/office/drawing/2014/main" id="{DD2FCBD3-B30A-428B-AE4B-57BA204B0B8F}"/>
              </a:ext>
            </a:extLst>
          </p:cNvPr>
          <p:cNvSpPr txBox="1"/>
          <p:nvPr/>
        </p:nvSpPr>
        <p:spPr>
          <a:xfrm>
            <a:off x="1599761" y="5140849"/>
            <a:ext cx="2036135" cy="400110"/>
          </a:xfrm>
          <a:prstGeom prst="rect">
            <a:avLst/>
          </a:prstGeom>
          <a:noFill/>
        </p:spPr>
        <p:txBody>
          <a:bodyPr wrap="none" rtlCol="0">
            <a:spAutoFit/>
          </a:bodyPr>
          <a:lstStyle/>
          <a:p>
            <a:r>
              <a:rPr lang="en-GB" dirty="0"/>
              <a:t>Glazed ceramic</a:t>
            </a:r>
          </a:p>
        </p:txBody>
      </p:sp>
      <p:sp>
        <p:nvSpPr>
          <p:cNvPr id="8" name="Rectangle 7">
            <a:extLst>
              <a:ext uri="{FF2B5EF4-FFF2-40B4-BE49-F238E27FC236}">
                <a16:creationId xmlns:a16="http://schemas.microsoft.com/office/drawing/2014/main" id="{A766653B-4E50-48E6-80EC-AB4821E6EC6A}"/>
              </a:ext>
            </a:extLst>
          </p:cNvPr>
          <p:cNvSpPr/>
          <p:nvPr/>
        </p:nvSpPr>
        <p:spPr>
          <a:xfrm>
            <a:off x="5714684" y="5259088"/>
            <a:ext cx="2323072" cy="400110"/>
          </a:xfrm>
          <a:prstGeom prst="rect">
            <a:avLst/>
          </a:prstGeom>
        </p:spPr>
        <p:txBody>
          <a:bodyPr wrap="none">
            <a:spAutoFit/>
          </a:bodyPr>
          <a:lstStyle/>
          <a:p>
            <a:r>
              <a:rPr lang="en-GB" dirty="0"/>
              <a:t>Un-glazed ceramic</a:t>
            </a:r>
          </a:p>
        </p:txBody>
      </p:sp>
      <p:pic>
        <p:nvPicPr>
          <p:cNvPr id="10" name="Picture 9">
            <a:extLst>
              <a:ext uri="{FF2B5EF4-FFF2-40B4-BE49-F238E27FC236}">
                <a16:creationId xmlns:a16="http://schemas.microsoft.com/office/drawing/2014/main" id="{086B4098-25DC-4022-BAB0-A505670BA2F9}"/>
              </a:ext>
            </a:extLst>
          </p:cNvPr>
          <p:cNvPicPr>
            <a:picLocks noChangeAspect="1"/>
          </p:cNvPicPr>
          <p:nvPr/>
        </p:nvPicPr>
        <p:blipFill>
          <a:blip r:embed="rId2"/>
          <a:stretch>
            <a:fillRect/>
          </a:stretch>
        </p:blipFill>
        <p:spPr>
          <a:xfrm>
            <a:off x="1763688" y="3935758"/>
            <a:ext cx="1872208" cy="1142047"/>
          </a:xfrm>
          <a:prstGeom prst="rect">
            <a:avLst/>
          </a:prstGeom>
        </p:spPr>
      </p:pic>
      <p:pic>
        <p:nvPicPr>
          <p:cNvPr id="13" name="Picture 12">
            <a:extLst>
              <a:ext uri="{FF2B5EF4-FFF2-40B4-BE49-F238E27FC236}">
                <a16:creationId xmlns:a16="http://schemas.microsoft.com/office/drawing/2014/main" id="{D51F9B29-8312-493E-B82E-5447B6807DED}"/>
              </a:ext>
            </a:extLst>
          </p:cNvPr>
          <p:cNvPicPr>
            <a:picLocks noChangeAspect="1"/>
          </p:cNvPicPr>
          <p:nvPr/>
        </p:nvPicPr>
        <p:blipFill>
          <a:blip r:embed="rId3"/>
          <a:stretch>
            <a:fillRect/>
          </a:stretch>
        </p:blipFill>
        <p:spPr>
          <a:xfrm>
            <a:off x="5731488" y="3890214"/>
            <a:ext cx="1872208" cy="1250635"/>
          </a:xfrm>
          <a:prstGeom prst="rect">
            <a:avLst/>
          </a:prstGeom>
        </p:spPr>
      </p:pic>
    </p:spTree>
    <p:extLst>
      <p:ext uri="{BB962C8B-B14F-4D97-AF65-F5344CB8AC3E}">
        <p14:creationId xmlns:p14="http://schemas.microsoft.com/office/powerpoint/2010/main" val="1961057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Porcelain tiles</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908821"/>
            <a:ext cx="3394720" cy="382588"/>
          </a:xfrm>
        </p:spPr>
        <p:txBody>
          <a:bodyPr/>
          <a:lstStyle/>
          <a:p>
            <a:pPr>
              <a:lnSpc>
                <a:spcPts val="1200"/>
              </a:lnSpc>
              <a:spcBef>
                <a:spcPts val="0"/>
              </a:spcBef>
              <a:spcAft>
                <a:spcPts val="0"/>
              </a:spcAft>
            </a:pPr>
            <a:endParaRPr lang="en-GB" b="1" u="sng" dirty="0">
              <a:ea typeface="ＭＳ Ｐゴシック" pitchFamily="-105" charset="-128"/>
              <a:cs typeface="ＭＳ Ｐゴシック" pitchFamily="-105" charset="-128"/>
            </a:endParaRPr>
          </a:p>
          <a:p>
            <a:pPr>
              <a:lnSpc>
                <a:spcPts val="1200"/>
              </a:lnSpc>
              <a:spcBef>
                <a:spcPts val="0"/>
              </a:spcBef>
              <a:spcAft>
                <a:spcPts val="0"/>
              </a:spcAft>
            </a:pPr>
            <a:endParaRPr lang="en-GB" b="1" u="sng" dirty="0">
              <a:ea typeface="ＭＳ Ｐゴシック" pitchFamily="-105" charset="-128"/>
              <a:cs typeface="ＭＳ Ｐゴシック" pitchFamily="-105" charset="-128"/>
            </a:endParaRPr>
          </a:p>
        </p:txBody>
      </p:sp>
      <p:sp>
        <p:nvSpPr>
          <p:cNvPr id="7" name="Rectangle 6">
            <a:extLst>
              <a:ext uri="{FF2B5EF4-FFF2-40B4-BE49-F238E27FC236}">
                <a16:creationId xmlns:a16="http://schemas.microsoft.com/office/drawing/2014/main" id="{8C5E2FFB-9492-4708-BDFA-DA53B9C8897F}"/>
              </a:ext>
            </a:extLst>
          </p:cNvPr>
          <p:cNvSpPr/>
          <p:nvPr/>
        </p:nvSpPr>
        <p:spPr>
          <a:xfrm>
            <a:off x="323528" y="1556793"/>
            <a:ext cx="7776864" cy="3477875"/>
          </a:xfrm>
          <a:prstGeom prst="rect">
            <a:avLst/>
          </a:prstGeom>
        </p:spPr>
        <p:txBody>
          <a:bodyPr wrap="square">
            <a:spAutoFit/>
          </a:bodyPr>
          <a:lstStyle/>
          <a:p>
            <a:r>
              <a:rPr lang="en-GB" dirty="0"/>
              <a:t>These are highly attractive and very hardwearing tiles that have extremely low water absorbency. Available as wall or floor tiles, sometimes glazed, often with good anti-slip properties, they can be used internally and, providing they are of sufficient slip resistance, externally. These tiles are, depending on thickness, suitable for domestic and commercial use. They typically require the use of a polymer enhanced cement based adhesive. The use of a ready-mixed adhesive is not recommended.</a:t>
            </a:r>
          </a:p>
          <a:p>
            <a:pPr algn="ctr"/>
            <a:endParaRPr lang="en-GB" dirty="0"/>
          </a:p>
          <a:p>
            <a:pPr algn="ctr"/>
            <a:r>
              <a:rPr lang="en-GB" dirty="0"/>
              <a:t>https://www.tiles.org.uk/</a:t>
            </a:r>
          </a:p>
          <a:p>
            <a:endParaRPr lang="en-GB" dirty="0"/>
          </a:p>
        </p:txBody>
      </p:sp>
    </p:spTree>
    <p:extLst>
      <p:ext uri="{BB962C8B-B14F-4D97-AF65-F5344CB8AC3E}">
        <p14:creationId xmlns:p14="http://schemas.microsoft.com/office/powerpoint/2010/main" val="35842005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Porcelain tiles</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908821"/>
            <a:ext cx="3610744" cy="382588"/>
          </a:xfrm>
        </p:spPr>
        <p:txBody>
          <a:bodyPr/>
          <a:lstStyle/>
          <a:p>
            <a:pPr>
              <a:lnSpc>
                <a:spcPts val="1200"/>
              </a:lnSpc>
              <a:spcBef>
                <a:spcPts val="0"/>
              </a:spcBef>
              <a:spcAft>
                <a:spcPts val="0"/>
              </a:spcAft>
            </a:pPr>
            <a:endParaRPr lang="en-GB" b="1" u="sng" dirty="0">
              <a:ea typeface="ＭＳ Ｐゴシック" pitchFamily="-105" charset="-128"/>
              <a:cs typeface="ＭＳ Ｐゴシック" pitchFamily="-105" charset="-128"/>
            </a:endParaRPr>
          </a:p>
          <a:p>
            <a:pPr>
              <a:lnSpc>
                <a:spcPts val="1200"/>
              </a:lnSpc>
              <a:spcBef>
                <a:spcPts val="0"/>
              </a:spcBef>
              <a:spcAft>
                <a:spcPts val="0"/>
              </a:spcAft>
            </a:pPr>
            <a:endParaRPr lang="en-GB" b="1" u="sng" dirty="0">
              <a:ea typeface="ＭＳ Ｐゴシック" pitchFamily="-105" charset="-128"/>
              <a:cs typeface="ＭＳ Ｐゴシック" pitchFamily="-105" charset="-128"/>
            </a:endParaRPr>
          </a:p>
          <a:p>
            <a:pPr>
              <a:lnSpc>
                <a:spcPts val="1200"/>
              </a:lnSpc>
              <a:spcBef>
                <a:spcPts val="0"/>
              </a:spcBef>
              <a:spcAft>
                <a:spcPts val="0"/>
              </a:spcAft>
            </a:pPr>
            <a:endParaRPr lang="en-GB" b="1" u="sng" dirty="0">
              <a:ea typeface="ＭＳ Ｐゴシック" pitchFamily="-105" charset="-128"/>
              <a:cs typeface="ＭＳ Ｐゴシック" pitchFamily="-105" charset="-128"/>
            </a:endParaRPr>
          </a:p>
          <a:p>
            <a:pPr>
              <a:lnSpc>
                <a:spcPts val="1200"/>
              </a:lnSpc>
              <a:spcBef>
                <a:spcPts val="0"/>
              </a:spcBef>
              <a:spcAft>
                <a:spcPts val="0"/>
              </a:spcAft>
            </a:pPr>
            <a:endParaRPr lang="en-GB" b="1" u="sng" dirty="0">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2D450646-F18A-4914-9758-FB9E31D14E9B}"/>
              </a:ext>
            </a:extLst>
          </p:cNvPr>
          <p:cNvSpPr txBox="1"/>
          <p:nvPr/>
        </p:nvSpPr>
        <p:spPr>
          <a:xfrm>
            <a:off x="457200" y="1482628"/>
            <a:ext cx="7958630" cy="1938992"/>
          </a:xfrm>
          <a:prstGeom prst="rect">
            <a:avLst/>
          </a:prstGeom>
          <a:noFill/>
        </p:spPr>
        <p:txBody>
          <a:bodyPr wrap="square" rtlCol="0">
            <a:spAutoFit/>
          </a:bodyPr>
          <a:lstStyle/>
          <a:p>
            <a:r>
              <a:rPr lang="en-GB" dirty="0"/>
              <a:t>Porcelain tiles are manufactured using heavy, dense, usually white clays mixed with sand feldspar.</a:t>
            </a:r>
          </a:p>
          <a:p>
            <a:pPr algn="ctr"/>
            <a:endParaRPr lang="en-GB" dirty="0"/>
          </a:p>
          <a:p>
            <a:r>
              <a:rPr lang="en-GB" dirty="0"/>
              <a:t>Because of this density, porcelain tiles are an excellent choice for floors and used in high foot traffic, commercial, industrial and wet areas such as wet rooms. </a:t>
            </a:r>
          </a:p>
        </p:txBody>
      </p:sp>
      <p:sp>
        <p:nvSpPr>
          <p:cNvPr id="5" name="TextBox 4">
            <a:extLst>
              <a:ext uri="{FF2B5EF4-FFF2-40B4-BE49-F238E27FC236}">
                <a16:creationId xmlns:a16="http://schemas.microsoft.com/office/drawing/2014/main" id="{7F22FFDD-DA56-4891-AFE6-CE661611B048}"/>
              </a:ext>
            </a:extLst>
          </p:cNvPr>
          <p:cNvSpPr txBox="1"/>
          <p:nvPr/>
        </p:nvSpPr>
        <p:spPr>
          <a:xfrm>
            <a:off x="3419872" y="4975262"/>
            <a:ext cx="2790972" cy="400110"/>
          </a:xfrm>
          <a:prstGeom prst="rect">
            <a:avLst/>
          </a:prstGeom>
          <a:noFill/>
        </p:spPr>
        <p:txBody>
          <a:bodyPr wrap="square" rtlCol="0">
            <a:spAutoFit/>
          </a:bodyPr>
          <a:lstStyle/>
          <a:p>
            <a:r>
              <a:rPr lang="en-GB" dirty="0"/>
              <a:t>Porcelain tiles</a:t>
            </a:r>
          </a:p>
        </p:txBody>
      </p:sp>
      <p:pic>
        <p:nvPicPr>
          <p:cNvPr id="7" name="Picture 6">
            <a:extLst>
              <a:ext uri="{FF2B5EF4-FFF2-40B4-BE49-F238E27FC236}">
                <a16:creationId xmlns:a16="http://schemas.microsoft.com/office/drawing/2014/main" id="{296F7AFB-104F-4034-8793-BD4D49782B4E}"/>
              </a:ext>
            </a:extLst>
          </p:cNvPr>
          <p:cNvPicPr>
            <a:picLocks noChangeAspect="1"/>
          </p:cNvPicPr>
          <p:nvPr/>
        </p:nvPicPr>
        <p:blipFill>
          <a:blip r:embed="rId2"/>
          <a:stretch>
            <a:fillRect/>
          </a:stretch>
        </p:blipFill>
        <p:spPr>
          <a:xfrm>
            <a:off x="5624858" y="4042036"/>
            <a:ext cx="2790972" cy="1938992"/>
          </a:xfrm>
          <a:prstGeom prst="rect">
            <a:avLst/>
          </a:prstGeom>
        </p:spPr>
      </p:pic>
    </p:spTree>
    <p:extLst>
      <p:ext uri="{BB962C8B-B14F-4D97-AF65-F5344CB8AC3E}">
        <p14:creationId xmlns:p14="http://schemas.microsoft.com/office/powerpoint/2010/main" val="23834867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Plastic (PVC) trim</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916832"/>
            <a:ext cx="8229600" cy="985479"/>
          </a:xfrm>
        </p:spPr>
        <p:txBody>
          <a:bodyPr/>
          <a:lstStyle/>
          <a:p>
            <a:pPr marL="0" indent="0">
              <a:lnSpc>
                <a:spcPts val="1200"/>
              </a:lnSpc>
              <a:spcBef>
                <a:spcPts val="0"/>
              </a:spcBef>
              <a:spcAft>
                <a:spcPts val="0"/>
              </a:spcAft>
            </a:pPr>
            <a:endParaRPr lang="en-GB" b="1" u="sng" dirty="0">
              <a:ea typeface="ＭＳ Ｐゴシック" pitchFamily="-105" charset="-128"/>
              <a:cs typeface="ＭＳ Ｐゴシック" pitchFamily="-105" charset="-128"/>
            </a:endParaRPr>
          </a:p>
          <a:p>
            <a:pPr>
              <a:lnSpc>
                <a:spcPts val="1200"/>
              </a:lnSpc>
              <a:spcBef>
                <a:spcPts val="0"/>
              </a:spcBef>
              <a:spcAft>
                <a:spcPts val="0"/>
              </a:spcAft>
            </a:pPr>
            <a:endParaRPr lang="en-GB" b="1" u="sng" dirty="0">
              <a:ea typeface="ＭＳ Ｐゴシック" pitchFamily="-105" charset="-128"/>
              <a:cs typeface="ＭＳ Ｐゴシック" pitchFamily="-105" charset="-128"/>
            </a:endParaRPr>
          </a:p>
        </p:txBody>
      </p:sp>
      <p:sp>
        <p:nvSpPr>
          <p:cNvPr id="13" name="TextBox 12">
            <a:extLst>
              <a:ext uri="{FF2B5EF4-FFF2-40B4-BE49-F238E27FC236}">
                <a16:creationId xmlns:a16="http://schemas.microsoft.com/office/drawing/2014/main" id="{8A6C0085-0B42-4938-8EE4-428AA0F2B931}"/>
              </a:ext>
            </a:extLst>
          </p:cNvPr>
          <p:cNvSpPr txBox="1"/>
          <p:nvPr/>
        </p:nvSpPr>
        <p:spPr>
          <a:xfrm>
            <a:off x="378733" y="1916832"/>
            <a:ext cx="8009691" cy="707886"/>
          </a:xfrm>
          <a:prstGeom prst="rect">
            <a:avLst/>
          </a:prstGeom>
          <a:noFill/>
        </p:spPr>
        <p:txBody>
          <a:bodyPr wrap="square" rtlCol="0">
            <a:spAutoFit/>
          </a:bodyPr>
          <a:lstStyle/>
          <a:p>
            <a:r>
              <a:rPr lang="en-GB" dirty="0"/>
              <a:t>The purpose of	a wall tile profile (trim) is to provide both protection and decoration to exposed tile edges. </a:t>
            </a:r>
            <a:r>
              <a:rPr lang="en-GB" sz="800" i="1" dirty="0"/>
              <a:t>Source: British standards  BS 5385</a:t>
            </a:r>
            <a:endParaRPr lang="en-GB" sz="800" dirty="0"/>
          </a:p>
        </p:txBody>
      </p:sp>
      <p:sp>
        <p:nvSpPr>
          <p:cNvPr id="14" name="TextBox 13">
            <a:extLst>
              <a:ext uri="{FF2B5EF4-FFF2-40B4-BE49-F238E27FC236}">
                <a16:creationId xmlns:a16="http://schemas.microsoft.com/office/drawing/2014/main" id="{BD9F39DF-41CB-4A73-A9E1-2DAF5F4CE0FB}"/>
              </a:ext>
            </a:extLst>
          </p:cNvPr>
          <p:cNvSpPr txBox="1"/>
          <p:nvPr/>
        </p:nvSpPr>
        <p:spPr>
          <a:xfrm>
            <a:off x="457199" y="2820409"/>
            <a:ext cx="8009691" cy="707886"/>
          </a:xfrm>
          <a:prstGeom prst="rect">
            <a:avLst/>
          </a:prstGeom>
          <a:noFill/>
        </p:spPr>
        <p:txBody>
          <a:bodyPr wrap="square" rtlCol="0">
            <a:spAutoFit/>
          </a:bodyPr>
          <a:lstStyle/>
          <a:p>
            <a:r>
              <a:rPr lang="en-GB" dirty="0"/>
              <a:t>Trim comes in many sizes, relating to the thickness of the tile being used.</a:t>
            </a:r>
          </a:p>
        </p:txBody>
      </p:sp>
      <p:pic>
        <p:nvPicPr>
          <p:cNvPr id="2" name="Picture 1">
            <a:extLst>
              <a:ext uri="{FF2B5EF4-FFF2-40B4-BE49-F238E27FC236}">
                <a16:creationId xmlns:a16="http://schemas.microsoft.com/office/drawing/2014/main" id="{F140E6E1-6E88-4810-94CF-1D5B5C8AFCF4}"/>
              </a:ext>
            </a:extLst>
          </p:cNvPr>
          <p:cNvPicPr>
            <a:picLocks noChangeAspect="1"/>
          </p:cNvPicPr>
          <p:nvPr/>
        </p:nvPicPr>
        <p:blipFill rotWithShape="1">
          <a:blip r:embed="rId2"/>
          <a:srcRect b="23149"/>
          <a:stretch/>
        </p:blipFill>
        <p:spPr>
          <a:xfrm>
            <a:off x="479567" y="4153844"/>
            <a:ext cx="2520000" cy="1463022"/>
          </a:xfrm>
          <a:prstGeom prst="rect">
            <a:avLst/>
          </a:prstGeom>
        </p:spPr>
      </p:pic>
      <p:pic>
        <p:nvPicPr>
          <p:cNvPr id="3" name="Picture 2">
            <a:extLst>
              <a:ext uri="{FF2B5EF4-FFF2-40B4-BE49-F238E27FC236}">
                <a16:creationId xmlns:a16="http://schemas.microsoft.com/office/drawing/2014/main" id="{073BE7F7-0DEA-4F58-9A5F-47F67470A2AF}"/>
              </a:ext>
            </a:extLst>
          </p:cNvPr>
          <p:cNvPicPr>
            <a:picLocks noChangeAspect="1"/>
          </p:cNvPicPr>
          <p:nvPr/>
        </p:nvPicPr>
        <p:blipFill rotWithShape="1">
          <a:blip r:embed="rId3"/>
          <a:srcRect b="22540"/>
          <a:stretch/>
        </p:blipFill>
        <p:spPr>
          <a:xfrm>
            <a:off x="3312000" y="4005064"/>
            <a:ext cx="2520000" cy="1452416"/>
          </a:xfrm>
          <a:prstGeom prst="rect">
            <a:avLst/>
          </a:prstGeom>
        </p:spPr>
      </p:pic>
      <p:pic>
        <p:nvPicPr>
          <p:cNvPr id="4" name="Picture 3">
            <a:extLst>
              <a:ext uri="{FF2B5EF4-FFF2-40B4-BE49-F238E27FC236}">
                <a16:creationId xmlns:a16="http://schemas.microsoft.com/office/drawing/2014/main" id="{D9F43182-1577-49C1-969D-0EB8843C6154}"/>
              </a:ext>
            </a:extLst>
          </p:cNvPr>
          <p:cNvPicPr>
            <a:picLocks noChangeAspect="1"/>
          </p:cNvPicPr>
          <p:nvPr/>
        </p:nvPicPr>
        <p:blipFill rotWithShape="1">
          <a:blip r:embed="rId4"/>
          <a:srcRect b="21979"/>
          <a:stretch/>
        </p:blipFill>
        <p:spPr>
          <a:xfrm>
            <a:off x="6144433" y="4061691"/>
            <a:ext cx="2520000" cy="1440818"/>
          </a:xfrm>
          <a:prstGeom prst="rect">
            <a:avLst/>
          </a:prstGeom>
        </p:spPr>
      </p:pic>
    </p:spTree>
    <p:extLst>
      <p:ext uri="{BB962C8B-B14F-4D97-AF65-F5344CB8AC3E}">
        <p14:creationId xmlns:p14="http://schemas.microsoft.com/office/powerpoint/2010/main" val="211888837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D6C55CF93AAEB4EA631E8D12358080E" ma:contentTypeVersion="12" ma:contentTypeDescription="Create a new document." ma:contentTypeScope="" ma:versionID="7fb9593fdc5741df4022c232c52a5533">
  <xsd:schema xmlns:xsd="http://www.w3.org/2001/XMLSchema" xmlns:xs="http://www.w3.org/2001/XMLSchema" xmlns:p="http://schemas.microsoft.com/office/2006/metadata/properties" xmlns:ns2="6630edcf-f6f2-42e2-934a-b174e5b8993a" xmlns:ns3="dc3e18ab-5e90-4249-b4bb-5052ecfaefd5" targetNamespace="http://schemas.microsoft.com/office/2006/metadata/properties" ma:root="true" ma:fieldsID="13a505a3f0ad38d1d8713beb45a0fd18" ns2:_="" ns3:_="">
    <xsd:import namespace="6630edcf-f6f2-42e2-934a-b174e5b8993a"/>
    <xsd:import namespace="dc3e18ab-5e90-4249-b4bb-5052ecfaefd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630edcf-f6f2-42e2-934a-b174e5b8993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c3e18ab-5e90-4249-b4bb-5052ecfaefd5"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F9D5A7F-4200-4C22-A149-092A60D80A6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630edcf-f6f2-42e2-934a-b174e5b8993a"/>
    <ds:schemaRef ds:uri="dc3e18ab-5e90-4249-b4bb-5052ecfaefd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17EF9CD-464D-4C11-BE6F-8D26AAF512A7}">
  <ds:schemaRefs>
    <ds:schemaRef ds:uri="http://schemas.microsoft.com/sharepoint/v3/contenttype/forms"/>
  </ds:schemaRefs>
</ds:datastoreItem>
</file>

<file path=customXml/itemProps3.xml><?xml version="1.0" encoding="utf-8"?>
<ds:datastoreItem xmlns:ds="http://schemas.openxmlformats.org/officeDocument/2006/customXml" ds:itemID="{321B62B4-6B11-44A2-8DD7-7AACCD7001CC}">
  <ds:schemaRefs>
    <ds:schemaRef ds:uri="http://schemas.microsoft.com/office/2006/documentManagement/types"/>
    <ds:schemaRef ds:uri="http://purl.org/dc/terms/"/>
    <ds:schemaRef ds:uri="http://schemas.openxmlformats.org/package/2006/metadata/core-properties"/>
    <ds:schemaRef ds:uri="6630edcf-f6f2-42e2-934a-b174e5b8993a"/>
    <ds:schemaRef ds:uri="http://purl.org/dc/dcmitype/"/>
    <ds:schemaRef ds:uri="http://schemas.microsoft.com/office/infopath/2007/PartnerControls"/>
    <ds:schemaRef ds:uri="http://purl.org/dc/elements/1.1/"/>
    <ds:schemaRef ds:uri="http://schemas.microsoft.com/office/2006/metadata/properties"/>
    <ds:schemaRef ds:uri="dc3e18ab-5e90-4249-b4bb-5052ecfaefd5"/>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2794</TotalTime>
  <Words>2469</Words>
  <Application>Microsoft Office PowerPoint</Application>
  <PresentationFormat>On-screen Show (4:3)</PresentationFormat>
  <Paragraphs>252</Paragraphs>
  <Slides>37</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37</vt:i4>
      </vt:variant>
    </vt:vector>
  </HeadingPairs>
  <TitlesOfParts>
    <vt:vector size="41" baseType="lpstr">
      <vt:lpstr>Arial</vt:lpstr>
      <vt:lpstr>Lucida Grande</vt:lpstr>
      <vt:lpstr>Times New Roman</vt:lpstr>
      <vt:lpstr>Default Design</vt:lpstr>
      <vt:lpstr>PowerPoint 8: Characteristics of materials and resources within wall and floor tiling</vt:lpstr>
      <vt:lpstr>PowerPoint Presentation</vt:lpstr>
      <vt:lpstr>Materials and resources used in wall and floor tiling</vt:lpstr>
      <vt:lpstr>Ceramic tiles</vt:lpstr>
      <vt:lpstr>Ceramic tiles</vt:lpstr>
      <vt:lpstr>Ceramic tiles</vt:lpstr>
      <vt:lpstr>Porcelain tiles</vt:lpstr>
      <vt:lpstr>Porcelain tiles</vt:lpstr>
      <vt:lpstr>Plastic (PVC) trim</vt:lpstr>
      <vt:lpstr>Plastic (PVC) trim</vt:lpstr>
      <vt:lpstr>Adhesives (ready mixed and powder based)</vt:lpstr>
      <vt:lpstr>Adhesives (ready mixed and powder based)</vt:lpstr>
      <vt:lpstr>Adhesives (ready mixed and powder based)</vt:lpstr>
      <vt:lpstr>Adhesives (ready mixed and powder based)</vt:lpstr>
      <vt:lpstr>Adhesives (ready mixed and powder based)</vt:lpstr>
      <vt:lpstr>Adhesives (ready mixed and powder based)</vt:lpstr>
      <vt:lpstr>Adhesives (ready mixed and powder based)</vt:lpstr>
      <vt:lpstr>Cementitious grout (ready mixed and powder based)</vt:lpstr>
      <vt:lpstr>Cementitious grout (ready mixed and powder based)</vt:lpstr>
      <vt:lpstr>Cementitious grout (ready mixed and powder based)</vt:lpstr>
      <vt:lpstr>Cementitious grout (ready mixed and powder based)</vt:lpstr>
      <vt:lpstr>Cementitious grout (ready mixed and powder based)</vt:lpstr>
      <vt:lpstr>Cementitious grout (ready mixed and powder based)</vt:lpstr>
      <vt:lpstr>Cementitious grout (ready mixed and powder based)</vt:lpstr>
      <vt:lpstr>Primers</vt:lpstr>
      <vt:lpstr>Primers</vt:lpstr>
      <vt:lpstr>Primers</vt:lpstr>
      <vt:lpstr>Bonding agents</vt:lpstr>
      <vt:lpstr>Bonding agents</vt:lpstr>
      <vt:lpstr>Levelling/smoothing compounds</vt:lpstr>
      <vt:lpstr>Levelling/smoothing compounds</vt:lpstr>
      <vt:lpstr>Levelling/smoothing compounds</vt:lpstr>
      <vt:lpstr>Types of materials: sealant (silicon)</vt:lpstr>
      <vt:lpstr>Uncoupling membrane</vt:lpstr>
      <vt:lpstr>Timber-based backgrounds</vt:lpstr>
      <vt:lpstr>Timber-based backgrounds: uncoupling membrane installation</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392</cp:revision>
  <dcterms:created xsi:type="dcterms:W3CDTF">2013-05-28T00:38:54Z</dcterms:created>
  <dcterms:modified xsi:type="dcterms:W3CDTF">2021-10-13T15:55:59Z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0x0101002D6C55CF93AAEB4EA631E8D12358080E</vt:lpwstr>
  </property>
</Properties>
</file>