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8"/>
  </p:notesMasterIdLst>
  <p:handoutMasterIdLst>
    <p:handoutMasterId r:id="rId49"/>
  </p:handoutMasterIdLst>
  <p:sldIdLst>
    <p:sldId id="256" r:id="rId5"/>
    <p:sldId id="341" r:id="rId6"/>
    <p:sldId id="328" r:id="rId7"/>
    <p:sldId id="342" r:id="rId8"/>
    <p:sldId id="380" r:id="rId9"/>
    <p:sldId id="343" r:id="rId10"/>
    <p:sldId id="344" r:id="rId11"/>
    <p:sldId id="345" r:id="rId12"/>
    <p:sldId id="346" r:id="rId13"/>
    <p:sldId id="347" r:id="rId14"/>
    <p:sldId id="348" r:id="rId15"/>
    <p:sldId id="349" r:id="rId16"/>
    <p:sldId id="350" r:id="rId17"/>
    <p:sldId id="351" r:id="rId18"/>
    <p:sldId id="352" r:id="rId19"/>
    <p:sldId id="353" r:id="rId20"/>
    <p:sldId id="354" r:id="rId21"/>
    <p:sldId id="355" r:id="rId22"/>
    <p:sldId id="356" r:id="rId23"/>
    <p:sldId id="357" r:id="rId24"/>
    <p:sldId id="358" r:id="rId25"/>
    <p:sldId id="359"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2" r:id="rId39"/>
    <p:sldId id="373" r:id="rId40"/>
    <p:sldId id="374" r:id="rId41"/>
    <p:sldId id="375" r:id="rId42"/>
    <p:sldId id="376" r:id="rId43"/>
    <p:sldId id="377" r:id="rId44"/>
    <p:sldId id="379" r:id="rId45"/>
    <p:sldId id="378" r:id="rId46"/>
    <p:sldId id="267" r:id="rId47"/>
  </p:sldIdLst>
  <p:sldSz cx="9144000" cy="6858000" type="screen4x3"/>
  <p:notesSz cx="6858000" cy="9144000"/>
  <p:custDataLst>
    <p:tags r:id="rId5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 Just Content" initials="SJC" lastIdx="1" clrIdx="0">
    <p:extLst>
      <p:ext uri="{19B8F6BF-5375-455C-9EA6-DF929625EA0E}">
        <p15:presenceInfo xmlns:p15="http://schemas.microsoft.com/office/powerpoint/2012/main" userId="S::sarah@justcontent.co.uk::337db9f1-129a-4730-b837-88aedf403999" providerId="AD"/>
      </p:ext>
    </p:extLst>
  </p:cmAuthor>
  <p:cmAuthor id="2" name="hillary" initials="h" lastIdx="1" clrIdx="1">
    <p:extLst>
      <p:ext uri="{19B8F6BF-5375-455C-9EA6-DF929625EA0E}">
        <p15:presenceInfo xmlns:p15="http://schemas.microsoft.com/office/powerpoint/2012/main" userId="S::hillary@justcontent.co.uk::e1a2e170-c5b3-4c6a-b3a8-851e79bf1c9f" providerId="AD"/>
      </p:ext>
    </p:extLst>
  </p:cmAuthor>
  <p:cmAuthor id="3" name="Linda Mellor" initials="LM" lastIdx="1"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43</a:t>
            </a:r>
          </a:p>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a:extLst>
              <a:ext uri="{FF2B5EF4-FFF2-40B4-BE49-F238E27FC236}">
                <a16:creationId xmlns:a16="http://schemas.microsoft.com/office/drawing/2014/main" id="{54C8F537-6DBE-534E-B9F5-B8C14A123E71}"/>
              </a:ext>
            </a:extLst>
          </p:cNvPr>
          <p:cNvPicPr>
            <a:picLocks noChangeAspect="1"/>
          </p:cNvPicPr>
          <p:nvPr userDrawn="1"/>
        </p:nvPicPr>
        <p:blipFill>
          <a:blip r:embed="rId3"/>
          <a:srcRect/>
          <a:stretch/>
        </p:blipFill>
        <p:spPr>
          <a:xfrm>
            <a:off x="7009569" y="234902"/>
            <a:ext cx="1650835"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a:solidFill>
                  <a:schemeClr val="tx1"/>
                </a:solidFill>
              </a:rPr>
              <a:t>Foundation in </a:t>
            </a:r>
            <a:br>
              <a:rPr lang="en-GB" sz="1400" baseline="0">
                <a:solidFill>
                  <a:schemeClr val="tx1"/>
                </a:solidFill>
              </a:rPr>
            </a:br>
            <a:r>
              <a:rPr lang="en-GB" sz="1400" b="1" baseline="0">
                <a:solidFill>
                  <a:schemeClr val="tx1"/>
                </a:solidFill>
              </a:rPr>
              <a:t>Construction and Building Services Engineering</a:t>
            </a:r>
            <a:endParaRPr lang="en-US" sz="1400" baseline="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xml"/><Relationship Id="rId5" Type="http://schemas.openxmlformats.org/officeDocument/2006/relationships/image" Target="../media/image47.jpeg"/><Relationship Id="rId4" Type="http://schemas.openxmlformats.org/officeDocument/2006/relationships/image" Target="../media/image46.jpeg"/></Relationships>
</file>

<file path=ppt/slides/_rels/slide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Types of t</a:t>
            </a:r>
            <a:r>
              <a:rPr lang="en-GB" dirty="0"/>
              <a:t>ools and equipment used in wall and floor tiling activities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rtlCol="0">
            <a:spAutoFit/>
          </a:bodyPr>
          <a:lstStyle/>
          <a:p>
            <a:r>
              <a:rPr lang="en-GB" b="1" dirty="0"/>
              <a:t>Tile saw</a:t>
            </a:r>
          </a:p>
        </p:txBody>
      </p:sp>
      <p:sp>
        <p:nvSpPr>
          <p:cNvPr id="8" name="TextBox 7">
            <a:extLst>
              <a:ext uri="{FF2B5EF4-FFF2-40B4-BE49-F238E27FC236}">
                <a16:creationId xmlns:a16="http://schemas.microsoft.com/office/drawing/2014/main" id="{89905470-0D3C-49B5-B238-F554E117C0DC}"/>
              </a:ext>
            </a:extLst>
          </p:cNvPr>
          <p:cNvSpPr txBox="1"/>
          <p:nvPr/>
        </p:nvSpPr>
        <p:spPr>
          <a:xfrm>
            <a:off x="4989807" y="2821809"/>
            <a:ext cx="2608436" cy="2246769"/>
          </a:xfrm>
          <a:prstGeom prst="rect">
            <a:avLst/>
          </a:prstGeom>
          <a:noFill/>
        </p:spPr>
        <p:txBody>
          <a:bodyPr wrap="square" rtlCol="0">
            <a:spAutoFit/>
          </a:bodyPr>
          <a:lstStyle/>
          <a:p>
            <a:r>
              <a:rPr lang="en-GB" dirty="0"/>
              <a:t>Used for cutting notches and semi-circles in ceramic tiles. </a:t>
            </a:r>
          </a:p>
          <a:p>
            <a:r>
              <a:rPr lang="en-GB" dirty="0"/>
              <a:t> </a:t>
            </a:r>
          </a:p>
          <a:p>
            <a:r>
              <a:rPr lang="en-GB" dirty="0"/>
              <a:t> </a:t>
            </a:r>
          </a:p>
          <a:p>
            <a:pPr algn="ctr"/>
            <a:endParaRPr lang="en-GB" dirty="0"/>
          </a:p>
        </p:txBody>
      </p:sp>
      <p:pic>
        <p:nvPicPr>
          <p:cNvPr id="3" name="Picture 2">
            <a:extLst>
              <a:ext uri="{FF2B5EF4-FFF2-40B4-BE49-F238E27FC236}">
                <a16:creationId xmlns:a16="http://schemas.microsoft.com/office/drawing/2014/main" id="{AB442E1B-F33F-449B-9D32-46D03A703A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0539" y="2123106"/>
            <a:ext cx="4739268" cy="2658809"/>
          </a:xfrm>
          <a:prstGeom prst="rect">
            <a:avLst/>
          </a:prstGeom>
        </p:spPr>
      </p:pic>
      <p:sp>
        <p:nvSpPr>
          <p:cNvPr id="5" name="TextBox 4">
            <a:extLst>
              <a:ext uri="{FF2B5EF4-FFF2-40B4-BE49-F238E27FC236}">
                <a16:creationId xmlns:a16="http://schemas.microsoft.com/office/drawing/2014/main" id="{164EEA0F-E915-4795-8C28-67D63C88F028}"/>
              </a:ext>
            </a:extLst>
          </p:cNvPr>
          <p:cNvSpPr txBox="1"/>
          <p:nvPr/>
        </p:nvSpPr>
        <p:spPr>
          <a:xfrm>
            <a:off x="395536" y="4948119"/>
            <a:ext cx="2608436" cy="230832"/>
          </a:xfrm>
          <a:prstGeom prst="rect">
            <a:avLst/>
          </a:prstGeom>
          <a:noFill/>
        </p:spPr>
        <p:txBody>
          <a:bodyPr wrap="square" rtlCol="0">
            <a:spAutoFit/>
          </a:bodyPr>
          <a:lstStyle/>
          <a:p>
            <a:r>
              <a:rPr lang="en-GB" sz="900" dirty="0"/>
              <a:t>https://vitrex.co.uk</a:t>
            </a:r>
          </a:p>
        </p:txBody>
      </p:sp>
    </p:spTree>
    <p:extLst>
      <p:ext uri="{BB962C8B-B14F-4D97-AF65-F5344CB8AC3E}">
        <p14:creationId xmlns:p14="http://schemas.microsoft.com/office/powerpoint/2010/main" val="3871356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rtlCol="0">
            <a:spAutoFit/>
          </a:bodyPr>
          <a:lstStyle/>
          <a:p>
            <a:r>
              <a:rPr lang="en-GB" b="1" dirty="0"/>
              <a:t>Hammers</a:t>
            </a:r>
          </a:p>
        </p:txBody>
      </p:sp>
      <p:sp>
        <p:nvSpPr>
          <p:cNvPr id="8" name="TextBox 7">
            <a:extLst>
              <a:ext uri="{FF2B5EF4-FFF2-40B4-BE49-F238E27FC236}">
                <a16:creationId xmlns:a16="http://schemas.microsoft.com/office/drawing/2014/main" id="{89905470-0D3C-49B5-B238-F554E117C0DC}"/>
              </a:ext>
            </a:extLst>
          </p:cNvPr>
          <p:cNvSpPr txBox="1"/>
          <p:nvPr/>
        </p:nvSpPr>
        <p:spPr>
          <a:xfrm>
            <a:off x="6247866" y="2305719"/>
            <a:ext cx="2608436" cy="2554545"/>
          </a:xfrm>
          <a:prstGeom prst="rect">
            <a:avLst/>
          </a:prstGeom>
          <a:noFill/>
        </p:spPr>
        <p:txBody>
          <a:bodyPr wrap="square" rtlCol="0">
            <a:spAutoFit/>
          </a:bodyPr>
          <a:lstStyle/>
          <a:p>
            <a:r>
              <a:rPr lang="en-GB" dirty="0"/>
              <a:t>There are many types of hammers used in construction.</a:t>
            </a:r>
          </a:p>
          <a:p>
            <a:r>
              <a:rPr lang="en-GB" dirty="0"/>
              <a:t>Tilers use mallets, claw hammers and lump hammers. </a:t>
            </a:r>
          </a:p>
          <a:p>
            <a:r>
              <a:rPr lang="en-GB" dirty="0"/>
              <a:t> </a:t>
            </a:r>
          </a:p>
          <a:p>
            <a:pPr algn="ctr"/>
            <a:endParaRPr lang="en-GB" dirty="0"/>
          </a:p>
        </p:txBody>
      </p:sp>
      <p:sp>
        <p:nvSpPr>
          <p:cNvPr id="5" name="TextBox 4">
            <a:extLst>
              <a:ext uri="{FF2B5EF4-FFF2-40B4-BE49-F238E27FC236}">
                <a16:creationId xmlns:a16="http://schemas.microsoft.com/office/drawing/2014/main" id="{6D041C33-59A9-448A-951E-BAC36F744525}"/>
              </a:ext>
            </a:extLst>
          </p:cNvPr>
          <p:cNvSpPr txBox="1"/>
          <p:nvPr/>
        </p:nvSpPr>
        <p:spPr>
          <a:xfrm>
            <a:off x="2295883" y="3322085"/>
            <a:ext cx="869149" cy="400110"/>
          </a:xfrm>
          <a:prstGeom prst="rect">
            <a:avLst/>
          </a:prstGeom>
          <a:noFill/>
        </p:spPr>
        <p:txBody>
          <a:bodyPr wrap="none" rtlCol="0">
            <a:spAutoFit/>
          </a:bodyPr>
          <a:lstStyle/>
          <a:p>
            <a:r>
              <a:rPr lang="en-GB" dirty="0"/>
              <a:t>Mallet</a:t>
            </a:r>
          </a:p>
        </p:txBody>
      </p:sp>
      <p:sp>
        <p:nvSpPr>
          <p:cNvPr id="11" name="TextBox 10">
            <a:extLst>
              <a:ext uri="{FF2B5EF4-FFF2-40B4-BE49-F238E27FC236}">
                <a16:creationId xmlns:a16="http://schemas.microsoft.com/office/drawing/2014/main" id="{85F92946-7600-4A54-9B17-A56C587C4C31}"/>
              </a:ext>
            </a:extLst>
          </p:cNvPr>
          <p:cNvSpPr txBox="1"/>
          <p:nvPr/>
        </p:nvSpPr>
        <p:spPr>
          <a:xfrm>
            <a:off x="4061821" y="3908529"/>
            <a:ext cx="1766830" cy="400110"/>
          </a:xfrm>
          <a:prstGeom prst="rect">
            <a:avLst/>
          </a:prstGeom>
          <a:noFill/>
        </p:spPr>
        <p:txBody>
          <a:bodyPr wrap="none" rtlCol="0">
            <a:spAutoFit/>
          </a:bodyPr>
          <a:lstStyle/>
          <a:p>
            <a:r>
              <a:rPr lang="en-GB" dirty="0"/>
              <a:t>Claw hammer</a:t>
            </a:r>
          </a:p>
        </p:txBody>
      </p:sp>
      <p:pic>
        <p:nvPicPr>
          <p:cNvPr id="7" name="Picture 6">
            <a:extLst>
              <a:ext uri="{FF2B5EF4-FFF2-40B4-BE49-F238E27FC236}">
                <a16:creationId xmlns:a16="http://schemas.microsoft.com/office/drawing/2014/main" id="{E794D12B-EF6F-4AF2-AED6-C87E557FB12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6402" y="2079785"/>
            <a:ext cx="1980484" cy="1322963"/>
          </a:xfrm>
          <a:prstGeom prst="rect">
            <a:avLst/>
          </a:prstGeom>
        </p:spPr>
      </p:pic>
      <p:pic>
        <p:nvPicPr>
          <p:cNvPr id="16" name="Picture 15">
            <a:extLst>
              <a:ext uri="{FF2B5EF4-FFF2-40B4-BE49-F238E27FC236}">
                <a16:creationId xmlns:a16="http://schemas.microsoft.com/office/drawing/2014/main" id="{DB4AF277-80BC-4560-8111-23FA3FBAB97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9389" y="2307010"/>
            <a:ext cx="2244404" cy="1642904"/>
          </a:xfrm>
          <a:prstGeom prst="rect">
            <a:avLst/>
          </a:prstGeom>
        </p:spPr>
      </p:pic>
      <p:pic>
        <p:nvPicPr>
          <p:cNvPr id="18" name="Picture 17">
            <a:extLst>
              <a:ext uri="{FF2B5EF4-FFF2-40B4-BE49-F238E27FC236}">
                <a16:creationId xmlns:a16="http://schemas.microsoft.com/office/drawing/2014/main" id="{C4AD5D0D-F370-4C77-8AD1-C91489E38FC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7603303">
            <a:off x="2411834" y="3622366"/>
            <a:ext cx="1506392" cy="2227876"/>
          </a:xfrm>
          <a:prstGeom prst="rect">
            <a:avLst/>
          </a:prstGeom>
        </p:spPr>
      </p:pic>
      <p:sp>
        <p:nvSpPr>
          <p:cNvPr id="14" name="TextBox 13">
            <a:extLst>
              <a:ext uri="{FF2B5EF4-FFF2-40B4-BE49-F238E27FC236}">
                <a16:creationId xmlns:a16="http://schemas.microsoft.com/office/drawing/2014/main" id="{9D4350E8-FFC3-44B1-BA52-33BEAEDBDFC1}"/>
              </a:ext>
            </a:extLst>
          </p:cNvPr>
          <p:cNvSpPr txBox="1"/>
          <p:nvPr/>
        </p:nvSpPr>
        <p:spPr>
          <a:xfrm>
            <a:off x="1329271" y="5168041"/>
            <a:ext cx="1835759" cy="400110"/>
          </a:xfrm>
          <a:prstGeom prst="rect">
            <a:avLst/>
          </a:prstGeom>
          <a:noFill/>
        </p:spPr>
        <p:txBody>
          <a:bodyPr wrap="none" rtlCol="0">
            <a:spAutoFit/>
          </a:bodyPr>
          <a:lstStyle/>
          <a:p>
            <a:r>
              <a:rPr lang="en-GB" dirty="0"/>
              <a:t>Lump hammer</a:t>
            </a:r>
          </a:p>
        </p:txBody>
      </p:sp>
    </p:spTree>
    <p:extLst>
      <p:ext uri="{BB962C8B-B14F-4D97-AF65-F5344CB8AC3E}">
        <p14:creationId xmlns:p14="http://schemas.microsoft.com/office/powerpoint/2010/main" val="2416684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Carborundum stone/rubbing block</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853880" y="2461695"/>
            <a:ext cx="3190652" cy="2554545"/>
          </a:xfrm>
          <a:prstGeom prst="rect">
            <a:avLst/>
          </a:prstGeom>
          <a:noFill/>
        </p:spPr>
        <p:txBody>
          <a:bodyPr wrap="square" rtlCol="0">
            <a:spAutoFit/>
          </a:bodyPr>
          <a:lstStyle/>
          <a:p>
            <a:r>
              <a:rPr lang="en-GB" dirty="0"/>
              <a:t>A rubbing block is used for smoothing the rough edge of a ceramic tile after cutting.</a:t>
            </a:r>
          </a:p>
          <a:p>
            <a:pPr algn="ctr"/>
            <a:endParaRPr lang="en-GB" dirty="0"/>
          </a:p>
          <a:p>
            <a:r>
              <a:rPr lang="en-GB" dirty="0"/>
              <a:t>It has two sizes of grit: one rough side and one smooth side.</a:t>
            </a:r>
          </a:p>
        </p:txBody>
      </p:sp>
      <p:pic>
        <p:nvPicPr>
          <p:cNvPr id="4" name="Picture 3">
            <a:extLst>
              <a:ext uri="{FF2B5EF4-FFF2-40B4-BE49-F238E27FC236}">
                <a16:creationId xmlns:a16="http://schemas.microsoft.com/office/drawing/2014/main" id="{60E7B9E5-1DFB-4AFB-ADCC-F42433DA58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7832" y="2554819"/>
            <a:ext cx="3824168" cy="2554545"/>
          </a:xfrm>
          <a:prstGeom prst="rect">
            <a:avLst/>
          </a:prstGeom>
        </p:spPr>
      </p:pic>
    </p:spTree>
    <p:extLst>
      <p:ext uri="{BB962C8B-B14F-4D97-AF65-F5344CB8AC3E}">
        <p14:creationId xmlns:p14="http://schemas.microsoft.com/office/powerpoint/2010/main" val="2482801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Scribers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149516" y="2524531"/>
            <a:ext cx="3368072" cy="1938992"/>
          </a:xfrm>
          <a:prstGeom prst="rect">
            <a:avLst/>
          </a:prstGeom>
          <a:noFill/>
        </p:spPr>
        <p:txBody>
          <a:bodyPr wrap="square" rtlCol="0">
            <a:spAutoFit/>
          </a:bodyPr>
          <a:lstStyle/>
          <a:p>
            <a:r>
              <a:rPr lang="en-GB" dirty="0"/>
              <a:t>A tile scriber, sometimes referred to as a scorer, is a hand-held pencil shape tool used to scratch the glazed surface of a ceramic tile for cutting to a measured size.</a:t>
            </a:r>
          </a:p>
        </p:txBody>
      </p:sp>
      <p:pic>
        <p:nvPicPr>
          <p:cNvPr id="3" name="Picture 2">
            <a:extLst>
              <a:ext uri="{FF2B5EF4-FFF2-40B4-BE49-F238E27FC236}">
                <a16:creationId xmlns:a16="http://schemas.microsoft.com/office/drawing/2014/main" id="{7EF58A9B-060E-406E-8B2F-E1DE6D8F64C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300213" y="3290275"/>
            <a:ext cx="2754054" cy="437077"/>
          </a:xfrm>
          <a:prstGeom prst="rect">
            <a:avLst/>
          </a:prstGeom>
        </p:spPr>
      </p:pic>
      <p:pic>
        <p:nvPicPr>
          <p:cNvPr id="4" name="Picture 3">
            <a:extLst>
              <a:ext uri="{FF2B5EF4-FFF2-40B4-BE49-F238E27FC236}">
                <a16:creationId xmlns:a16="http://schemas.microsoft.com/office/drawing/2014/main" id="{E3E200A1-6DB3-45B4-A988-1DAC49B21E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3105659">
            <a:off x="2106494" y="2341069"/>
            <a:ext cx="2859931" cy="1951211"/>
          </a:xfrm>
          <a:prstGeom prst="rect">
            <a:avLst/>
          </a:prstGeom>
        </p:spPr>
      </p:pic>
      <p:sp>
        <p:nvSpPr>
          <p:cNvPr id="5" name="Rectangle 4">
            <a:extLst>
              <a:ext uri="{FF2B5EF4-FFF2-40B4-BE49-F238E27FC236}">
                <a16:creationId xmlns:a16="http://schemas.microsoft.com/office/drawing/2014/main" id="{3B6F2CBC-F719-46A7-B4BC-42653EEFC9E1}"/>
              </a:ext>
            </a:extLst>
          </p:cNvPr>
          <p:cNvSpPr/>
          <p:nvPr/>
        </p:nvSpPr>
        <p:spPr>
          <a:xfrm>
            <a:off x="2123728" y="5061435"/>
            <a:ext cx="1266693" cy="215444"/>
          </a:xfrm>
          <a:prstGeom prst="rect">
            <a:avLst/>
          </a:prstGeom>
        </p:spPr>
        <p:txBody>
          <a:bodyPr wrap="none">
            <a:spAutoFit/>
          </a:bodyPr>
          <a:lstStyle/>
          <a:p>
            <a:r>
              <a:rPr lang="en-GB" sz="800" dirty="0"/>
              <a:t>https://www.vitrex.co.uk</a:t>
            </a:r>
          </a:p>
        </p:txBody>
      </p:sp>
    </p:spTree>
    <p:extLst>
      <p:ext uri="{BB962C8B-B14F-4D97-AF65-F5344CB8AC3E}">
        <p14:creationId xmlns:p14="http://schemas.microsoft.com/office/powerpoint/2010/main" val="3138495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Mitre block</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36096" y="2503938"/>
            <a:ext cx="3190652" cy="2554545"/>
          </a:xfrm>
          <a:prstGeom prst="rect">
            <a:avLst/>
          </a:prstGeom>
          <a:noFill/>
        </p:spPr>
        <p:txBody>
          <a:bodyPr wrap="square" rtlCol="0">
            <a:spAutoFit/>
          </a:bodyPr>
          <a:lstStyle/>
          <a:p>
            <a:r>
              <a:rPr lang="en-GB" dirty="0"/>
              <a:t>A mitre block, sometimes referred to as a mitre box, is a piece of equipment used by tilers to cut tile trims to 45 and 90 degree angles.</a:t>
            </a:r>
          </a:p>
          <a:p>
            <a:r>
              <a:rPr lang="en-GB" dirty="0"/>
              <a:t>It is used in conjunction with a hacksaw.</a:t>
            </a:r>
          </a:p>
        </p:txBody>
      </p:sp>
      <p:pic>
        <p:nvPicPr>
          <p:cNvPr id="4" name="Picture 3">
            <a:extLst>
              <a:ext uri="{FF2B5EF4-FFF2-40B4-BE49-F238E27FC236}">
                <a16:creationId xmlns:a16="http://schemas.microsoft.com/office/drawing/2014/main" id="{947CAA05-3AA6-4FD3-8C61-3EC316F58A3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1600" y="2491932"/>
            <a:ext cx="3651956" cy="2439507"/>
          </a:xfrm>
          <a:prstGeom prst="rect">
            <a:avLst/>
          </a:prstGeom>
        </p:spPr>
      </p:pic>
    </p:spTree>
    <p:extLst>
      <p:ext uri="{BB962C8B-B14F-4D97-AF65-F5344CB8AC3E}">
        <p14:creationId xmlns:p14="http://schemas.microsoft.com/office/powerpoint/2010/main" val="2709744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Spirit level</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36096" y="2601149"/>
            <a:ext cx="3190652" cy="2246769"/>
          </a:xfrm>
          <a:prstGeom prst="rect">
            <a:avLst/>
          </a:prstGeom>
          <a:noFill/>
        </p:spPr>
        <p:txBody>
          <a:bodyPr wrap="square" rtlCol="0">
            <a:spAutoFit/>
          </a:bodyPr>
          <a:lstStyle/>
          <a:p>
            <a:r>
              <a:rPr lang="en-GB" dirty="0"/>
              <a:t>A spirit level, bubble level or simply a level, is an instrument designed to indicate whether a surface is horizontal (level) or vertical (plumb).</a:t>
            </a:r>
          </a:p>
          <a:p>
            <a:r>
              <a:rPr lang="en-GB" dirty="0"/>
              <a:t> </a:t>
            </a:r>
          </a:p>
        </p:txBody>
      </p:sp>
      <p:pic>
        <p:nvPicPr>
          <p:cNvPr id="3" name="Picture 2">
            <a:extLst>
              <a:ext uri="{FF2B5EF4-FFF2-40B4-BE49-F238E27FC236}">
                <a16:creationId xmlns:a16="http://schemas.microsoft.com/office/drawing/2014/main" id="{CF775223-CE61-4892-BF81-F4F41937CC7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4902" y="2759944"/>
            <a:ext cx="4234532" cy="1338112"/>
          </a:xfrm>
          <a:prstGeom prst="rect">
            <a:avLst/>
          </a:prstGeom>
        </p:spPr>
      </p:pic>
    </p:spTree>
    <p:extLst>
      <p:ext uri="{BB962C8B-B14F-4D97-AF65-F5344CB8AC3E}">
        <p14:creationId xmlns:p14="http://schemas.microsoft.com/office/powerpoint/2010/main" val="2530042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Chisels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917176" y="2359818"/>
            <a:ext cx="3190652" cy="2554545"/>
          </a:xfrm>
          <a:prstGeom prst="rect">
            <a:avLst/>
          </a:prstGeom>
          <a:noFill/>
        </p:spPr>
        <p:txBody>
          <a:bodyPr wrap="square" rtlCol="0">
            <a:spAutoFit/>
          </a:bodyPr>
          <a:lstStyle/>
          <a:p>
            <a:r>
              <a:rPr lang="en-GB" dirty="0"/>
              <a:t>Chisels are used to cut through stone, brick and concrete. Tilers use chisels to chip up floor and wall tiles and during preparation works prior to tiling.</a:t>
            </a:r>
          </a:p>
          <a:p>
            <a:r>
              <a:rPr lang="en-GB" dirty="0"/>
              <a:t> </a:t>
            </a:r>
          </a:p>
        </p:txBody>
      </p:sp>
      <p:pic>
        <p:nvPicPr>
          <p:cNvPr id="9" name="Picture 8">
            <a:extLst>
              <a:ext uri="{FF2B5EF4-FFF2-40B4-BE49-F238E27FC236}">
                <a16:creationId xmlns:a16="http://schemas.microsoft.com/office/drawing/2014/main" id="{0EC5B296-6E7E-4C27-9C09-901286B35AB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72718" y="2018952"/>
            <a:ext cx="2123332" cy="3210423"/>
          </a:xfrm>
          <a:prstGeom prst="rect">
            <a:avLst/>
          </a:prstGeom>
        </p:spPr>
      </p:pic>
    </p:spTree>
    <p:extLst>
      <p:ext uri="{BB962C8B-B14F-4D97-AF65-F5344CB8AC3E}">
        <p14:creationId xmlns:p14="http://schemas.microsoft.com/office/powerpoint/2010/main" val="4188393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Tile file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144988" y="2312727"/>
            <a:ext cx="3190652" cy="2246769"/>
          </a:xfrm>
          <a:prstGeom prst="rect">
            <a:avLst/>
          </a:prstGeom>
          <a:noFill/>
        </p:spPr>
        <p:txBody>
          <a:bodyPr wrap="square" rtlCol="0">
            <a:spAutoFit/>
          </a:bodyPr>
          <a:lstStyle/>
          <a:p>
            <a:r>
              <a:rPr lang="en-GB" dirty="0"/>
              <a:t>A tile file is used to smooth rough edges and shape tiles. When shaping tiles, files should only be used to remove small amounts as they work very slowly.</a:t>
            </a:r>
          </a:p>
          <a:p>
            <a:r>
              <a:rPr lang="en-GB" dirty="0"/>
              <a:t> </a:t>
            </a:r>
          </a:p>
        </p:txBody>
      </p:sp>
      <p:pic>
        <p:nvPicPr>
          <p:cNvPr id="5" name="Picture 4">
            <a:extLst>
              <a:ext uri="{FF2B5EF4-FFF2-40B4-BE49-F238E27FC236}">
                <a16:creationId xmlns:a16="http://schemas.microsoft.com/office/drawing/2014/main" id="{A103F026-398D-42CD-A847-A47D3A6BAEE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92578" y="2335305"/>
            <a:ext cx="3403600" cy="2348484"/>
          </a:xfrm>
          <a:prstGeom prst="rect">
            <a:avLst/>
          </a:prstGeom>
        </p:spPr>
      </p:pic>
    </p:spTree>
    <p:extLst>
      <p:ext uri="{BB962C8B-B14F-4D97-AF65-F5344CB8AC3E}">
        <p14:creationId xmlns:p14="http://schemas.microsoft.com/office/powerpoint/2010/main" val="2065864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Trimming tool (tile trim cutter)</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976859" y="2900057"/>
            <a:ext cx="3577134" cy="1631216"/>
          </a:xfrm>
          <a:prstGeom prst="rect">
            <a:avLst/>
          </a:prstGeom>
          <a:noFill/>
        </p:spPr>
        <p:txBody>
          <a:bodyPr wrap="square" rtlCol="0">
            <a:spAutoFit/>
          </a:bodyPr>
          <a:lstStyle/>
          <a:p>
            <a:r>
              <a:rPr lang="en-GB" dirty="0"/>
              <a:t>Tile trim cutting tools are good for cutting PVC (plastic) trim (not for metal trim).</a:t>
            </a:r>
          </a:p>
          <a:p>
            <a:pPr algn="ctr"/>
            <a:r>
              <a:rPr lang="en-GB" dirty="0"/>
              <a:t> </a:t>
            </a:r>
          </a:p>
          <a:p>
            <a:r>
              <a:rPr lang="en-GB" dirty="0"/>
              <a:t> </a:t>
            </a:r>
          </a:p>
        </p:txBody>
      </p:sp>
      <p:pic>
        <p:nvPicPr>
          <p:cNvPr id="2" name="Picture 1">
            <a:extLst>
              <a:ext uri="{FF2B5EF4-FFF2-40B4-BE49-F238E27FC236}">
                <a16:creationId xmlns:a16="http://schemas.microsoft.com/office/drawing/2014/main" id="{18E3B73F-E798-41AB-88DE-05798459855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0007" y="2147406"/>
            <a:ext cx="3448681" cy="3448681"/>
          </a:xfrm>
          <a:prstGeom prst="rect">
            <a:avLst/>
          </a:prstGeom>
        </p:spPr>
      </p:pic>
      <p:sp>
        <p:nvSpPr>
          <p:cNvPr id="5" name="Rectangle 4">
            <a:extLst>
              <a:ext uri="{FF2B5EF4-FFF2-40B4-BE49-F238E27FC236}">
                <a16:creationId xmlns:a16="http://schemas.microsoft.com/office/drawing/2014/main" id="{DBF461FD-3A72-4997-B37B-B82FC38DF357}"/>
              </a:ext>
            </a:extLst>
          </p:cNvPr>
          <p:cNvSpPr/>
          <p:nvPr/>
        </p:nvSpPr>
        <p:spPr>
          <a:xfrm>
            <a:off x="1473305" y="4941168"/>
            <a:ext cx="1553630" cy="215444"/>
          </a:xfrm>
          <a:prstGeom prst="rect">
            <a:avLst/>
          </a:prstGeom>
        </p:spPr>
        <p:txBody>
          <a:bodyPr wrap="none">
            <a:spAutoFit/>
          </a:bodyPr>
          <a:lstStyle/>
          <a:p>
            <a:r>
              <a:rPr lang="en-GB" sz="800" dirty="0"/>
              <a:t>https://www.protilertools.co.uk</a:t>
            </a:r>
          </a:p>
        </p:txBody>
      </p:sp>
    </p:spTree>
    <p:extLst>
      <p:ext uri="{BB962C8B-B14F-4D97-AF65-F5344CB8AC3E}">
        <p14:creationId xmlns:p14="http://schemas.microsoft.com/office/powerpoint/2010/main" val="2641047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Hacksaws (junior hacksaw)</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96148" y="2018952"/>
            <a:ext cx="3190652" cy="3170099"/>
          </a:xfrm>
          <a:prstGeom prst="rect">
            <a:avLst/>
          </a:prstGeom>
          <a:noFill/>
        </p:spPr>
        <p:txBody>
          <a:bodyPr wrap="square" rtlCol="0">
            <a:spAutoFit/>
          </a:bodyPr>
          <a:lstStyle/>
          <a:p>
            <a:r>
              <a:rPr lang="en-GB" dirty="0"/>
              <a:t>A hacksaw is a fine-toothed saw, originally and principally made for cutting metal. Tilers use junior hacksaws for cutting PVC and metal trims, and large hacksaw blades can be changed for ceramic tile type cutting blades.</a:t>
            </a:r>
          </a:p>
          <a:p>
            <a:r>
              <a:rPr lang="en-GB" dirty="0"/>
              <a:t> </a:t>
            </a:r>
          </a:p>
        </p:txBody>
      </p:sp>
      <p:pic>
        <p:nvPicPr>
          <p:cNvPr id="3" name="Picture 2">
            <a:extLst>
              <a:ext uri="{FF2B5EF4-FFF2-40B4-BE49-F238E27FC236}">
                <a16:creationId xmlns:a16="http://schemas.microsoft.com/office/drawing/2014/main" id="{B5C2B1ED-B71D-4D21-8033-21493C6CA14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6341" y="2499472"/>
            <a:ext cx="3640667" cy="2431966"/>
          </a:xfrm>
          <a:prstGeom prst="rect">
            <a:avLst/>
          </a:prstGeom>
        </p:spPr>
      </p:pic>
    </p:spTree>
    <p:extLst>
      <p:ext uri="{BB962C8B-B14F-4D97-AF65-F5344CB8AC3E}">
        <p14:creationId xmlns:p14="http://schemas.microsoft.com/office/powerpoint/2010/main" val="3668252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introduce learners to the different types of tools used in wall and floor tiling.</a:t>
            </a:r>
            <a:br>
              <a:rPr lang="en-GB" sz="2000" b="0" kern="1200" dirty="0">
                <a:solidFill>
                  <a:srgbClr val="000000"/>
                </a:solidFill>
                <a:latin typeface="+mn-lt"/>
                <a:ea typeface="ＭＳ Ｐゴシック" pitchFamily="-105" charset="-128"/>
              </a:rPr>
            </a:br>
            <a:br>
              <a:rPr lang="en-GB" sz="2000" b="0" kern="1200" dirty="0">
                <a:solidFill>
                  <a:srgbClr val="0070C0"/>
                </a:solidFill>
                <a:latin typeface="+mn-lt"/>
                <a:ea typeface="Times New Roman" panose="02020603050405020304" pitchFamily="18" charset="0"/>
              </a:rPr>
            </a:br>
            <a:r>
              <a:rPr lang="en-GB" sz="2000" b="0" kern="1200" dirty="0">
                <a:solidFill>
                  <a:srgbClr val="000000"/>
                </a:solidFill>
                <a:latin typeface="+mn-lt"/>
                <a:ea typeface="Times New Roman" panose="02020603050405020304" pitchFamily="18" charset="0"/>
              </a:rPr>
              <a:t> </a:t>
            </a: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1: </a:t>
            </a:r>
            <a:r>
              <a:rPr lang="en-GB" sz="2000" b="0" kern="1200" dirty="0">
                <a:solidFill>
                  <a:schemeClr val="tx1"/>
                </a:solidFill>
                <a:latin typeface="+mn-lt"/>
                <a:ea typeface="Times New Roman" panose="02020603050405020304" pitchFamily="18" charset="0"/>
              </a:rPr>
              <a:t>Identify hand tools and equipment (slide 3 to 28).</a:t>
            </a:r>
            <a:br>
              <a:rPr lang="en-GB" sz="2000" b="0" kern="1200" dirty="0">
                <a:solidFill>
                  <a:schemeClr val="tx1"/>
                </a:solidFill>
                <a:latin typeface="+mn-lt"/>
                <a:ea typeface="Times New Roman" panose="02020603050405020304" pitchFamily="18" charset="0"/>
              </a:rPr>
            </a:br>
            <a:br>
              <a:rPr lang="en-GB" sz="2000" b="0" kern="1200" dirty="0">
                <a:solidFill>
                  <a:schemeClr val="tx1"/>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2: </a:t>
            </a:r>
            <a:r>
              <a:rPr lang="en-GB" sz="2000" b="0" kern="1200" dirty="0">
                <a:solidFill>
                  <a:schemeClr val="tx1"/>
                </a:solidFill>
                <a:latin typeface="+mn-lt"/>
                <a:ea typeface="Times New Roman" panose="02020603050405020304" pitchFamily="18" charset="0"/>
              </a:rPr>
              <a:t>Identify power tools and equipment (slide 29 to 32).</a:t>
            </a:r>
            <a:br>
              <a:rPr lang="en-GB" sz="2000" b="0" kern="1200" dirty="0">
                <a:solidFill>
                  <a:schemeClr val="tx1"/>
                </a:solidFill>
                <a:latin typeface="+mn-lt"/>
                <a:ea typeface="Times New Roman" panose="02020603050405020304" pitchFamily="18" charset="0"/>
              </a:rPr>
            </a:br>
            <a:br>
              <a:rPr lang="en-GB" sz="2000" b="0" kern="1200" dirty="0">
                <a:solidFill>
                  <a:schemeClr val="tx1"/>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3: </a:t>
            </a:r>
            <a:r>
              <a:rPr lang="en-GB" sz="2000" b="0" kern="1200" dirty="0">
                <a:solidFill>
                  <a:schemeClr val="tx1"/>
                </a:solidFill>
                <a:latin typeface="+mn-lt"/>
                <a:ea typeface="Times New Roman" panose="02020603050405020304" pitchFamily="18" charset="0"/>
              </a:rPr>
              <a:t>Identify ancillary equipment (slide 33 to 42).</a:t>
            </a:r>
            <a:endParaRPr lang="en-GB" sz="2000" b="0" dirty="0">
              <a:solidFill>
                <a:schemeClr val="tx1"/>
              </a:solidFill>
              <a:latin typeface="+mn-lt"/>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Screwdrivers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270370" y="2218861"/>
            <a:ext cx="3190652" cy="3477875"/>
          </a:xfrm>
          <a:prstGeom prst="rect">
            <a:avLst/>
          </a:prstGeom>
          <a:noFill/>
        </p:spPr>
        <p:txBody>
          <a:bodyPr wrap="square" rtlCol="0">
            <a:spAutoFit/>
          </a:bodyPr>
          <a:lstStyle/>
          <a:p>
            <a:r>
              <a:rPr lang="en-GB" dirty="0"/>
              <a:t>Screwdrivers form an important part of a tiler’s tool kit, as on-site repairs and alterations to tile cutters and materials are often needed.</a:t>
            </a:r>
          </a:p>
          <a:p>
            <a:r>
              <a:rPr lang="en-GB" dirty="0"/>
              <a:t>An assortment of sizes from PZ1, PZ2 and PZ3 are common in screws used on site.</a:t>
            </a:r>
          </a:p>
          <a:p>
            <a:r>
              <a:rPr lang="en-GB" dirty="0"/>
              <a:t> </a:t>
            </a:r>
          </a:p>
        </p:txBody>
      </p:sp>
      <p:pic>
        <p:nvPicPr>
          <p:cNvPr id="4" name="Picture 3">
            <a:extLst>
              <a:ext uri="{FF2B5EF4-FFF2-40B4-BE49-F238E27FC236}">
                <a16:creationId xmlns:a16="http://schemas.microsoft.com/office/drawing/2014/main" id="{0A6154BF-EE76-4398-B803-504E7C71AF3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630" y="2218861"/>
            <a:ext cx="4126089" cy="3020297"/>
          </a:xfrm>
          <a:prstGeom prst="rect">
            <a:avLst/>
          </a:prstGeom>
        </p:spPr>
      </p:pic>
    </p:spTree>
    <p:extLst>
      <p:ext uri="{BB962C8B-B14F-4D97-AF65-F5344CB8AC3E}">
        <p14:creationId xmlns:p14="http://schemas.microsoft.com/office/powerpoint/2010/main" val="4053719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Retractable knives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286995" y="2376836"/>
            <a:ext cx="3190652" cy="2862322"/>
          </a:xfrm>
          <a:prstGeom prst="rect">
            <a:avLst/>
          </a:prstGeom>
          <a:noFill/>
        </p:spPr>
        <p:txBody>
          <a:bodyPr wrap="square" rtlCol="0">
            <a:spAutoFit/>
          </a:bodyPr>
          <a:lstStyle/>
          <a:p>
            <a:r>
              <a:rPr lang="en-GB" dirty="0"/>
              <a:t>Retractable knives, sometimes known as utility knives, are used by tilers to open packaging, sharpen pencils and cut decoupling membranes, as well as having many other uses.</a:t>
            </a:r>
          </a:p>
          <a:p>
            <a:r>
              <a:rPr lang="en-GB" dirty="0"/>
              <a:t> </a:t>
            </a:r>
          </a:p>
        </p:txBody>
      </p:sp>
      <p:pic>
        <p:nvPicPr>
          <p:cNvPr id="4" name="Picture 3">
            <a:extLst>
              <a:ext uri="{FF2B5EF4-FFF2-40B4-BE49-F238E27FC236}">
                <a16:creationId xmlns:a16="http://schemas.microsoft.com/office/drawing/2014/main" id="{E698BDDE-8DF6-424C-814A-D0FE70296D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0941" y="2552560"/>
            <a:ext cx="3422887" cy="2286489"/>
          </a:xfrm>
          <a:prstGeom prst="rect">
            <a:avLst/>
          </a:prstGeom>
        </p:spPr>
      </p:pic>
    </p:spTree>
    <p:extLst>
      <p:ext uri="{BB962C8B-B14F-4D97-AF65-F5344CB8AC3E}">
        <p14:creationId xmlns:p14="http://schemas.microsoft.com/office/powerpoint/2010/main" val="1650371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18842"/>
            <a:ext cx="8229600" cy="400110"/>
          </a:xfrm>
          <a:prstGeom prst="rect">
            <a:avLst/>
          </a:prstGeom>
          <a:noFill/>
        </p:spPr>
        <p:txBody>
          <a:bodyPr wrap="square" rtlCol="0">
            <a:spAutoFit/>
          </a:bodyPr>
          <a:lstStyle/>
          <a:p>
            <a:r>
              <a:rPr lang="en-GB" b="1" dirty="0"/>
              <a:t>Tape measure/rule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093088" y="2018952"/>
            <a:ext cx="3190652" cy="3477875"/>
          </a:xfrm>
          <a:prstGeom prst="rect">
            <a:avLst/>
          </a:prstGeom>
          <a:noFill/>
        </p:spPr>
        <p:txBody>
          <a:bodyPr wrap="square" rtlCol="0">
            <a:spAutoFit/>
          </a:bodyPr>
          <a:lstStyle/>
          <a:p>
            <a:r>
              <a:rPr lang="en-GB" dirty="0"/>
              <a:t>Tape measures are one of the most important pieces of a tiler’s tool kit.</a:t>
            </a:r>
          </a:p>
          <a:p>
            <a:r>
              <a:rPr lang="en-GB" dirty="0"/>
              <a:t>Used for measuring tile cuts and setting out tile work.</a:t>
            </a:r>
          </a:p>
          <a:p>
            <a:r>
              <a:rPr lang="en-GB" dirty="0"/>
              <a:t>A steel rule is shorter but can also be used as a straight edge for marking tile cuts.</a:t>
            </a:r>
          </a:p>
          <a:p>
            <a:r>
              <a:rPr lang="en-GB" dirty="0"/>
              <a:t> </a:t>
            </a:r>
          </a:p>
        </p:txBody>
      </p:sp>
      <p:pic>
        <p:nvPicPr>
          <p:cNvPr id="9" name="Picture 8">
            <a:extLst>
              <a:ext uri="{FF2B5EF4-FFF2-40B4-BE49-F238E27FC236}">
                <a16:creationId xmlns:a16="http://schemas.microsoft.com/office/drawing/2014/main" id="{2994C9FC-E0FF-4B3D-8A0A-1442941FE5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0498" y="2603547"/>
            <a:ext cx="2830416" cy="1890718"/>
          </a:xfrm>
          <a:prstGeom prst="rect">
            <a:avLst/>
          </a:prstGeom>
        </p:spPr>
      </p:pic>
    </p:spTree>
    <p:extLst>
      <p:ext uri="{BB962C8B-B14F-4D97-AF65-F5344CB8AC3E}">
        <p14:creationId xmlns:p14="http://schemas.microsoft.com/office/powerpoint/2010/main" val="35709949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Chalk line (and chalk)</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96148" y="2302246"/>
            <a:ext cx="3190652" cy="3785652"/>
          </a:xfrm>
          <a:prstGeom prst="rect">
            <a:avLst/>
          </a:prstGeom>
          <a:noFill/>
        </p:spPr>
        <p:txBody>
          <a:bodyPr wrap="square" rtlCol="0">
            <a:spAutoFit/>
          </a:bodyPr>
          <a:lstStyle/>
          <a:p>
            <a:r>
              <a:rPr lang="en-GB" dirty="0"/>
              <a:t>A chalk line consists of a string line fixed in a container of chalk.</a:t>
            </a:r>
          </a:p>
          <a:p>
            <a:r>
              <a:rPr lang="en-GB" dirty="0"/>
              <a:t>When the string is pulled tight against a wall or floor then let go, coloured chalk is transferred to the background surface.</a:t>
            </a:r>
          </a:p>
          <a:p>
            <a:r>
              <a:rPr lang="en-GB" dirty="0"/>
              <a:t>It is an important tool for setting out tiling work.</a:t>
            </a:r>
          </a:p>
          <a:p>
            <a:pPr algn="ctr"/>
            <a:endParaRPr lang="en-GB" dirty="0"/>
          </a:p>
          <a:p>
            <a:r>
              <a:rPr lang="en-GB" dirty="0"/>
              <a:t> </a:t>
            </a:r>
          </a:p>
        </p:txBody>
      </p:sp>
      <p:pic>
        <p:nvPicPr>
          <p:cNvPr id="4" name="Picture 3">
            <a:extLst>
              <a:ext uri="{FF2B5EF4-FFF2-40B4-BE49-F238E27FC236}">
                <a16:creationId xmlns:a16="http://schemas.microsoft.com/office/drawing/2014/main" id="{00AD5BB1-637D-4AB8-AB0C-4312E56F8D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445904">
            <a:off x="-267403" y="2634143"/>
            <a:ext cx="3116088" cy="2081547"/>
          </a:xfrm>
          <a:prstGeom prst="rect">
            <a:avLst/>
          </a:prstGeom>
        </p:spPr>
      </p:pic>
      <p:pic>
        <p:nvPicPr>
          <p:cNvPr id="12" name="Picture 11">
            <a:extLst>
              <a:ext uri="{FF2B5EF4-FFF2-40B4-BE49-F238E27FC236}">
                <a16:creationId xmlns:a16="http://schemas.microsoft.com/office/drawing/2014/main" id="{D7809A7F-3B7A-40AA-9EF6-09F3EA0141B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37200" y="2684714"/>
            <a:ext cx="2464761" cy="1848571"/>
          </a:xfrm>
          <a:prstGeom prst="rect">
            <a:avLst/>
          </a:prstGeom>
        </p:spPr>
      </p:pic>
    </p:spTree>
    <p:extLst>
      <p:ext uri="{BB962C8B-B14F-4D97-AF65-F5344CB8AC3E}">
        <p14:creationId xmlns:p14="http://schemas.microsoft.com/office/powerpoint/2010/main" val="608393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Square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36096" y="2564211"/>
            <a:ext cx="3190652" cy="2862322"/>
          </a:xfrm>
          <a:prstGeom prst="rect">
            <a:avLst/>
          </a:prstGeom>
          <a:noFill/>
        </p:spPr>
        <p:txBody>
          <a:bodyPr wrap="square" rtlCol="0">
            <a:spAutoFit/>
          </a:bodyPr>
          <a:lstStyle/>
          <a:p>
            <a:r>
              <a:rPr lang="en-GB" dirty="0"/>
              <a:t>Used for marking and measuring materials. The square refers to the tool's primary use of measuring the accuracy of a right angle (90 degrees).</a:t>
            </a:r>
          </a:p>
          <a:p>
            <a:r>
              <a:rPr lang="en-GB" dirty="0"/>
              <a:t> </a:t>
            </a:r>
          </a:p>
          <a:p>
            <a:pPr algn="ctr"/>
            <a:endParaRPr lang="en-GB" dirty="0"/>
          </a:p>
          <a:p>
            <a:r>
              <a:rPr lang="en-GB" dirty="0"/>
              <a:t> </a:t>
            </a:r>
          </a:p>
        </p:txBody>
      </p:sp>
      <p:pic>
        <p:nvPicPr>
          <p:cNvPr id="3" name="Picture 2">
            <a:extLst>
              <a:ext uri="{FF2B5EF4-FFF2-40B4-BE49-F238E27FC236}">
                <a16:creationId xmlns:a16="http://schemas.microsoft.com/office/drawing/2014/main" id="{EE2E4CEF-D51A-443A-AE31-DE93E6DFB5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5695" y="2564211"/>
            <a:ext cx="4306540" cy="2291079"/>
          </a:xfrm>
          <a:prstGeom prst="rect">
            <a:avLst/>
          </a:prstGeom>
        </p:spPr>
      </p:pic>
    </p:spTree>
    <p:extLst>
      <p:ext uri="{BB962C8B-B14F-4D97-AF65-F5344CB8AC3E}">
        <p14:creationId xmlns:p14="http://schemas.microsoft.com/office/powerpoint/2010/main" val="4016329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Squeegee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975991" y="2955092"/>
            <a:ext cx="3190652" cy="2246769"/>
          </a:xfrm>
          <a:prstGeom prst="rect">
            <a:avLst/>
          </a:prstGeom>
          <a:noFill/>
        </p:spPr>
        <p:txBody>
          <a:bodyPr wrap="square" rtlCol="0">
            <a:spAutoFit/>
          </a:bodyPr>
          <a:lstStyle/>
          <a:p>
            <a:r>
              <a:rPr lang="en-GB" dirty="0"/>
              <a:t>A large squeegee has a long rubber blade and is used for fast grouting of large tile areas</a:t>
            </a:r>
          </a:p>
          <a:p>
            <a:r>
              <a:rPr lang="en-GB" dirty="0"/>
              <a:t> </a:t>
            </a:r>
          </a:p>
          <a:p>
            <a:pPr algn="ctr"/>
            <a:endParaRPr lang="en-GB" dirty="0"/>
          </a:p>
          <a:p>
            <a:r>
              <a:rPr lang="en-GB" dirty="0"/>
              <a:t> </a:t>
            </a:r>
          </a:p>
        </p:txBody>
      </p:sp>
      <p:pic>
        <p:nvPicPr>
          <p:cNvPr id="9" name="Picture 8">
            <a:extLst>
              <a:ext uri="{FF2B5EF4-FFF2-40B4-BE49-F238E27FC236}">
                <a16:creationId xmlns:a16="http://schemas.microsoft.com/office/drawing/2014/main" id="{5C760116-8B03-425A-AEAF-A900A2D8E24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8835" y="2474307"/>
            <a:ext cx="4446886" cy="2559337"/>
          </a:xfrm>
          <a:prstGeom prst="rect">
            <a:avLst/>
          </a:prstGeom>
        </p:spPr>
      </p:pic>
      <p:sp>
        <p:nvSpPr>
          <p:cNvPr id="10" name="Rectangle 9">
            <a:extLst>
              <a:ext uri="{FF2B5EF4-FFF2-40B4-BE49-F238E27FC236}">
                <a16:creationId xmlns:a16="http://schemas.microsoft.com/office/drawing/2014/main" id="{1374F421-9423-4AE1-93AA-8F20DAB8802B}"/>
              </a:ext>
            </a:extLst>
          </p:cNvPr>
          <p:cNvSpPr/>
          <p:nvPr/>
        </p:nvSpPr>
        <p:spPr>
          <a:xfrm>
            <a:off x="3260869" y="4667204"/>
            <a:ext cx="1266693" cy="215444"/>
          </a:xfrm>
          <a:prstGeom prst="rect">
            <a:avLst/>
          </a:prstGeom>
        </p:spPr>
        <p:txBody>
          <a:bodyPr wrap="none">
            <a:spAutoFit/>
          </a:bodyPr>
          <a:lstStyle/>
          <a:p>
            <a:r>
              <a:rPr lang="en-GB" sz="800" dirty="0"/>
              <a:t>https://www.vitrex.co.uk</a:t>
            </a:r>
          </a:p>
        </p:txBody>
      </p:sp>
    </p:spTree>
    <p:extLst>
      <p:ext uri="{BB962C8B-B14F-4D97-AF65-F5344CB8AC3E}">
        <p14:creationId xmlns:p14="http://schemas.microsoft.com/office/powerpoint/2010/main" val="1775576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Grout float</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978058" y="2601149"/>
            <a:ext cx="3190652" cy="2862322"/>
          </a:xfrm>
          <a:prstGeom prst="rect">
            <a:avLst/>
          </a:prstGeom>
          <a:noFill/>
        </p:spPr>
        <p:txBody>
          <a:bodyPr wrap="square" rtlCol="0">
            <a:spAutoFit/>
          </a:bodyPr>
          <a:lstStyle/>
          <a:p>
            <a:r>
              <a:rPr lang="en-GB" dirty="0"/>
              <a:t>Grout floats are the tools used to apply grout to the joints between installed tilework.</a:t>
            </a:r>
          </a:p>
          <a:p>
            <a:r>
              <a:rPr lang="en-GB" dirty="0"/>
              <a:t>The tool design ensures a full compact grout joint.</a:t>
            </a:r>
          </a:p>
          <a:p>
            <a:r>
              <a:rPr lang="en-GB" dirty="0"/>
              <a:t> </a:t>
            </a:r>
          </a:p>
          <a:p>
            <a:pPr algn="ctr"/>
            <a:endParaRPr lang="en-GB" dirty="0"/>
          </a:p>
          <a:p>
            <a:r>
              <a:rPr lang="en-GB" dirty="0"/>
              <a:t> </a:t>
            </a:r>
          </a:p>
        </p:txBody>
      </p:sp>
      <p:pic>
        <p:nvPicPr>
          <p:cNvPr id="3" name="Picture 2">
            <a:extLst>
              <a:ext uri="{FF2B5EF4-FFF2-40B4-BE49-F238E27FC236}">
                <a16:creationId xmlns:a16="http://schemas.microsoft.com/office/drawing/2014/main" id="{F6CDF113-0726-4F8B-B3ED-AEF18D700E4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1396" y="2605938"/>
            <a:ext cx="3384547" cy="2222987"/>
          </a:xfrm>
          <a:prstGeom prst="rect">
            <a:avLst/>
          </a:prstGeom>
        </p:spPr>
      </p:pic>
    </p:spTree>
    <p:extLst>
      <p:ext uri="{BB962C8B-B14F-4D97-AF65-F5344CB8AC3E}">
        <p14:creationId xmlns:p14="http://schemas.microsoft.com/office/powerpoint/2010/main" val="39007951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Wash boy and sponge float</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572000" y="2205803"/>
            <a:ext cx="3846978" cy="3170099"/>
          </a:xfrm>
          <a:prstGeom prst="rect">
            <a:avLst/>
          </a:prstGeom>
          <a:noFill/>
        </p:spPr>
        <p:txBody>
          <a:bodyPr wrap="square" rtlCol="0">
            <a:spAutoFit/>
          </a:bodyPr>
          <a:lstStyle/>
          <a:p>
            <a:r>
              <a:rPr lang="en-GB" dirty="0"/>
              <a:t>Consisting of a bucket, sponge float and rollers,</a:t>
            </a:r>
          </a:p>
          <a:p>
            <a:r>
              <a:rPr lang="en-GB" dirty="0"/>
              <a:t>a wash boy is designed for fast and efficient cleaning of tile work after application of grouting, to achieve a clean finished tiled work product. </a:t>
            </a:r>
          </a:p>
          <a:p>
            <a:r>
              <a:rPr lang="en-GB" dirty="0"/>
              <a:t> </a:t>
            </a:r>
          </a:p>
          <a:p>
            <a:pPr algn="ctr"/>
            <a:endParaRPr lang="en-GB" dirty="0"/>
          </a:p>
          <a:p>
            <a:r>
              <a:rPr lang="en-GB" dirty="0"/>
              <a:t> </a:t>
            </a:r>
          </a:p>
        </p:txBody>
      </p:sp>
      <p:pic>
        <p:nvPicPr>
          <p:cNvPr id="5" name="Picture 4">
            <a:extLst>
              <a:ext uri="{FF2B5EF4-FFF2-40B4-BE49-F238E27FC236}">
                <a16:creationId xmlns:a16="http://schemas.microsoft.com/office/drawing/2014/main" id="{BBD11CA0-EA1F-44CA-BB75-7ACF4591CC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8360" y="2216807"/>
            <a:ext cx="2972910" cy="2972910"/>
          </a:xfrm>
          <a:prstGeom prst="rect">
            <a:avLst/>
          </a:prstGeom>
        </p:spPr>
      </p:pic>
      <p:sp>
        <p:nvSpPr>
          <p:cNvPr id="10" name="Rectangle 9">
            <a:extLst>
              <a:ext uri="{FF2B5EF4-FFF2-40B4-BE49-F238E27FC236}">
                <a16:creationId xmlns:a16="http://schemas.microsoft.com/office/drawing/2014/main" id="{00C20412-1126-46D9-8A92-1508D09E5F94}"/>
              </a:ext>
            </a:extLst>
          </p:cNvPr>
          <p:cNvSpPr/>
          <p:nvPr/>
        </p:nvSpPr>
        <p:spPr>
          <a:xfrm>
            <a:off x="790505" y="5325299"/>
            <a:ext cx="1295547" cy="215444"/>
          </a:xfrm>
          <a:prstGeom prst="rect">
            <a:avLst/>
          </a:prstGeom>
        </p:spPr>
        <p:txBody>
          <a:bodyPr wrap="none">
            <a:spAutoFit/>
          </a:bodyPr>
          <a:lstStyle/>
          <a:p>
            <a:r>
              <a:rPr lang="en-GB" sz="800" dirty="0"/>
              <a:t>https://www.vitrex.co.uk/</a:t>
            </a:r>
          </a:p>
        </p:txBody>
      </p:sp>
    </p:spTree>
    <p:extLst>
      <p:ext uri="{BB962C8B-B14F-4D97-AF65-F5344CB8AC3E}">
        <p14:creationId xmlns:p14="http://schemas.microsoft.com/office/powerpoint/2010/main" val="26452390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Scraper</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144988" y="2503135"/>
            <a:ext cx="3190652" cy="3477875"/>
          </a:xfrm>
          <a:prstGeom prst="rect">
            <a:avLst/>
          </a:prstGeom>
          <a:noFill/>
        </p:spPr>
        <p:txBody>
          <a:bodyPr wrap="square" rtlCol="0">
            <a:spAutoFit/>
          </a:bodyPr>
          <a:lstStyle/>
          <a:p>
            <a:r>
              <a:rPr lang="en-GB" dirty="0"/>
              <a:t>A scraper is a simple but effective tool used by tilers for preparing backgrounds and for cleaning work.</a:t>
            </a:r>
          </a:p>
          <a:p>
            <a:r>
              <a:rPr lang="en-GB" dirty="0"/>
              <a:t>Scrapers can be hand-held, for smaller jobs, and there are large-handled types for cleaning floors.</a:t>
            </a:r>
          </a:p>
          <a:p>
            <a:r>
              <a:rPr lang="en-GB" dirty="0"/>
              <a:t> </a:t>
            </a:r>
          </a:p>
          <a:p>
            <a:pPr algn="ctr"/>
            <a:endParaRPr lang="en-GB" dirty="0"/>
          </a:p>
          <a:p>
            <a:r>
              <a:rPr lang="en-GB" dirty="0"/>
              <a:t> </a:t>
            </a:r>
          </a:p>
        </p:txBody>
      </p:sp>
      <p:pic>
        <p:nvPicPr>
          <p:cNvPr id="3" name="Picture 2">
            <a:extLst>
              <a:ext uri="{FF2B5EF4-FFF2-40B4-BE49-F238E27FC236}">
                <a16:creationId xmlns:a16="http://schemas.microsoft.com/office/drawing/2014/main" id="{8B96BD13-29C0-49B7-B4BE-83925B3533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69051" y="2601149"/>
            <a:ext cx="2886860" cy="1928423"/>
          </a:xfrm>
          <a:prstGeom prst="rect">
            <a:avLst/>
          </a:prstGeom>
        </p:spPr>
      </p:pic>
    </p:spTree>
    <p:extLst>
      <p:ext uri="{BB962C8B-B14F-4D97-AF65-F5344CB8AC3E}">
        <p14:creationId xmlns:p14="http://schemas.microsoft.com/office/powerpoint/2010/main" val="19547230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power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628800"/>
            <a:ext cx="8229600" cy="400110"/>
          </a:xfrm>
          <a:prstGeom prst="rect">
            <a:avLst/>
          </a:prstGeom>
          <a:noFill/>
        </p:spPr>
        <p:txBody>
          <a:bodyPr wrap="square" rtlCol="0">
            <a:spAutoFit/>
          </a:bodyPr>
          <a:lstStyle/>
          <a:p>
            <a:r>
              <a:rPr lang="en-GB" b="1" dirty="0"/>
              <a:t>Tiling power tools</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2267122"/>
            <a:ext cx="3610744" cy="10156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Electric tile cutter</a:t>
            </a:r>
          </a:p>
          <a:p>
            <a:pPr marL="342900" indent="-342900">
              <a:buClr>
                <a:srgbClr val="0077E3"/>
              </a:buClr>
              <a:buFont typeface="Arial" panose="020B0604020202020204" pitchFamily="34" charset="0"/>
              <a:buChar char="•"/>
            </a:pPr>
            <a:r>
              <a:rPr lang="en-GB" dirty="0"/>
              <a:t>Mixing paddle and drill</a:t>
            </a:r>
          </a:p>
          <a:p>
            <a:pPr marL="342900" indent="-342900">
              <a:buClr>
                <a:srgbClr val="0077E3"/>
              </a:buClr>
              <a:buFont typeface="Arial" panose="020B0604020202020204" pitchFamily="34" charset="0"/>
              <a:buChar char="•"/>
            </a:pPr>
            <a:r>
              <a:rPr lang="en-GB" dirty="0"/>
              <a:t>Cordless drill</a:t>
            </a:r>
          </a:p>
        </p:txBody>
      </p:sp>
    </p:spTree>
    <p:extLst>
      <p:ext uri="{BB962C8B-B14F-4D97-AF65-F5344CB8AC3E}">
        <p14:creationId xmlns:p14="http://schemas.microsoft.com/office/powerpoint/2010/main" val="402122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DFF38612-CACF-4FD1-B704-EAC78A58A2C8}"/>
              </a:ext>
            </a:extLst>
          </p:cNvPr>
          <p:cNvSpPr/>
          <p:nvPr/>
        </p:nvSpPr>
        <p:spPr>
          <a:xfrm>
            <a:off x="6516216" y="3811750"/>
            <a:ext cx="1737976" cy="215444"/>
          </a:xfrm>
          <a:prstGeom prst="rect">
            <a:avLst/>
          </a:prstGeom>
        </p:spPr>
        <p:txBody>
          <a:bodyPr wrap="none">
            <a:spAutoFit/>
          </a:bodyPr>
          <a:lstStyle/>
          <a:p>
            <a:r>
              <a:rPr lang="en-GB" sz="800" dirty="0"/>
              <a:t>https://www.merriam-webster.com</a:t>
            </a:r>
          </a:p>
        </p:txBody>
      </p:sp>
      <p:sp>
        <p:nvSpPr>
          <p:cNvPr id="5" name="TextBox 4">
            <a:extLst>
              <a:ext uri="{FF2B5EF4-FFF2-40B4-BE49-F238E27FC236}">
                <a16:creationId xmlns:a16="http://schemas.microsoft.com/office/drawing/2014/main" id="{CED993A3-1A4F-4C1A-BA77-3EC7F60CC043}"/>
              </a:ext>
            </a:extLst>
          </p:cNvPr>
          <p:cNvSpPr txBox="1"/>
          <p:nvPr/>
        </p:nvSpPr>
        <p:spPr>
          <a:xfrm>
            <a:off x="457200" y="2424692"/>
            <a:ext cx="8229600" cy="1323439"/>
          </a:xfrm>
          <a:prstGeom prst="rect">
            <a:avLst/>
          </a:prstGeom>
          <a:noFill/>
        </p:spPr>
        <p:txBody>
          <a:bodyPr wrap="square" rtlCol="0">
            <a:spAutoFit/>
          </a:bodyPr>
          <a:lstStyle/>
          <a:p>
            <a:r>
              <a:rPr lang="en-GB" b="1" dirty="0"/>
              <a:t>Definition of a hand tool</a:t>
            </a:r>
          </a:p>
          <a:p>
            <a:r>
              <a:rPr lang="en-GB" dirty="0"/>
              <a:t>A small tool (such as a hammer or wrench) that usually does not use electricity.</a:t>
            </a:r>
          </a:p>
          <a:p>
            <a:endParaRPr lang="en-GB" dirty="0"/>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739135"/>
            <a:ext cx="5984031" cy="400110"/>
          </a:xfrm>
          <a:prstGeom prst="rect">
            <a:avLst/>
          </a:prstGeom>
          <a:noFill/>
        </p:spPr>
        <p:txBody>
          <a:bodyPr wrap="square" rtlCol="0">
            <a:spAutoFit/>
          </a:bodyPr>
          <a:lstStyle/>
          <a:p>
            <a:r>
              <a:rPr lang="en-GB" b="1" dirty="0"/>
              <a:t>What is meant by a hand tool?</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power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Electric tile cutter</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290541" y="1646362"/>
            <a:ext cx="3097882" cy="5632311"/>
          </a:xfrm>
          <a:prstGeom prst="rect">
            <a:avLst/>
          </a:prstGeom>
          <a:noFill/>
        </p:spPr>
        <p:txBody>
          <a:bodyPr wrap="square" rtlCol="0">
            <a:spAutoFit/>
          </a:bodyPr>
          <a:lstStyle/>
          <a:p>
            <a:r>
              <a:rPr lang="en-GB" dirty="0"/>
              <a:t>For straight and awkward tile cutting using a diamond cutting wheel.</a:t>
            </a:r>
          </a:p>
          <a:p>
            <a:r>
              <a:rPr lang="en-GB" dirty="0"/>
              <a:t>These cutters use water to suppress dust, aid cutting and to keep the cutting wheel cool.</a:t>
            </a:r>
          </a:p>
          <a:p>
            <a:r>
              <a:rPr lang="en-GB" dirty="0"/>
              <a:t>Advisable to use a 110v machine and to follow risk assessments.</a:t>
            </a:r>
          </a:p>
          <a:p>
            <a:r>
              <a:rPr lang="en-GB" dirty="0"/>
              <a:t>Training is needed to operate and maintain an electric tile cutter.</a:t>
            </a:r>
          </a:p>
          <a:p>
            <a:pPr algn="ctr"/>
            <a:endParaRPr lang="en-GB" dirty="0"/>
          </a:p>
          <a:p>
            <a:r>
              <a:rPr lang="en-GB" dirty="0"/>
              <a:t> </a:t>
            </a:r>
          </a:p>
          <a:p>
            <a:pPr algn="ctr"/>
            <a:r>
              <a:rPr lang="en-GB" dirty="0"/>
              <a:t> </a:t>
            </a:r>
          </a:p>
          <a:p>
            <a:pPr algn="ctr"/>
            <a:endParaRPr lang="en-GB" dirty="0"/>
          </a:p>
          <a:p>
            <a:r>
              <a:rPr lang="en-GB" dirty="0"/>
              <a:t> </a:t>
            </a:r>
          </a:p>
        </p:txBody>
      </p:sp>
      <p:pic>
        <p:nvPicPr>
          <p:cNvPr id="5" name="Picture 4">
            <a:extLst>
              <a:ext uri="{FF2B5EF4-FFF2-40B4-BE49-F238E27FC236}">
                <a16:creationId xmlns:a16="http://schemas.microsoft.com/office/drawing/2014/main" id="{5690379A-6B72-458C-98BA-38547864D02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9468" y="2477741"/>
            <a:ext cx="3844362" cy="2568034"/>
          </a:xfrm>
          <a:prstGeom prst="rect">
            <a:avLst/>
          </a:prstGeom>
        </p:spPr>
      </p:pic>
    </p:spTree>
    <p:extLst>
      <p:ext uri="{BB962C8B-B14F-4D97-AF65-F5344CB8AC3E}">
        <p14:creationId xmlns:p14="http://schemas.microsoft.com/office/powerpoint/2010/main" val="33079525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5C2127-5DC6-4B96-8C6E-BFB09EFBEE7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3008752">
            <a:off x="1133655" y="1918603"/>
            <a:ext cx="1998766" cy="3241573"/>
          </a:xfrm>
          <a:prstGeom prst="rect">
            <a:avLst/>
          </a:prstGeom>
        </p:spPr>
      </p:pic>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power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Mixing paddle and drill</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290541" y="1646362"/>
            <a:ext cx="3097882" cy="6555641"/>
          </a:xfrm>
          <a:prstGeom prst="rect">
            <a:avLst/>
          </a:prstGeom>
          <a:noFill/>
        </p:spPr>
        <p:txBody>
          <a:bodyPr wrap="square" rtlCol="0">
            <a:spAutoFit/>
          </a:bodyPr>
          <a:lstStyle/>
          <a:p>
            <a:r>
              <a:rPr lang="en-GB" dirty="0"/>
              <a:t>A mixing drill is a powerful tool designed for the purpose of mixing tile adhesives, self levelling compounds and grouts (if a large volume is required). It is advisable to use a 110v machine and to follow risk assessments.</a:t>
            </a:r>
          </a:p>
          <a:p>
            <a:r>
              <a:rPr lang="en-GB" dirty="0"/>
              <a:t>Training is needed to operate and maintain an electric mixing drill.</a:t>
            </a:r>
          </a:p>
          <a:p>
            <a:pPr algn="ctr"/>
            <a:endParaRPr lang="en-GB" dirty="0"/>
          </a:p>
          <a:p>
            <a:pPr algn="ctr"/>
            <a:endParaRPr lang="en-GB" dirty="0"/>
          </a:p>
          <a:p>
            <a:pPr algn="ctr"/>
            <a:endParaRPr lang="en-GB" dirty="0"/>
          </a:p>
          <a:p>
            <a:pPr algn="ctr"/>
            <a:endParaRPr lang="en-GB" dirty="0"/>
          </a:p>
          <a:p>
            <a:r>
              <a:rPr lang="en-GB" dirty="0"/>
              <a:t> </a:t>
            </a:r>
          </a:p>
          <a:p>
            <a:pPr algn="ctr"/>
            <a:r>
              <a:rPr lang="en-GB" dirty="0"/>
              <a:t> </a:t>
            </a:r>
          </a:p>
          <a:p>
            <a:pPr algn="ctr"/>
            <a:endParaRPr lang="en-GB" dirty="0"/>
          </a:p>
          <a:p>
            <a:r>
              <a:rPr lang="en-GB" dirty="0"/>
              <a:t> </a:t>
            </a:r>
          </a:p>
        </p:txBody>
      </p:sp>
      <p:pic>
        <p:nvPicPr>
          <p:cNvPr id="10" name="Picture 9">
            <a:extLst>
              <a:ext uri="{FF2B5EF4-FFF2-40B4-BE49-F238E27FC236}">
                <a16:creationId xmlns:a16="http://schemas.microsoft.com/office/drawing/2014/main" id="{8F5FE6BA-63CF-4B61-9F9D-B24475A3559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94510" y="3539389"/>
            <a:ext cx="1631771" cy="2229195"/>
          </a:xfrm>
          <a:prstGeom prst="rect">
            <a:avLst/>
          </a:prstGeom>
        </p:spPr>
      </p:pic>
    </p:spTree>
    <p:extLst>
      <p:ext uri="{BB962C8B-B14F-4D97-AF65-F5344CB8AC3E}">
        <p14:creationId xmlns:p14="http://schemas.microsoft.com/office/powerpoint/2010/main" val="24543677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power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Cordless drill</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422532" y="1962451"/>
            <a:ext cx="4320479" cy="5940088"/>
          </a:xfrm>
          <a:prstGeom prst="rect">
            <a:avLst/>
          </a:prstGeom>
          <a:noFill/>
        </p:spPr>
        <p:txBody>
          <a:bodyPr wrap="square" rtlCol="0">
            <a:spAutoFit/>
          </a:bodyPr>
          <a:lstStyle/>
          <a:p>
            <a:r>
              <a:rPr lang="en-GB" dirty="0"/>
              <a:t>A cordless drill/driver is a versatile tool that's designed to drill holes and drive screws. Its keyless chuck accepts a wide variety of round- and hex-shank drill bits and screw-driving bits, as well as hole saws, rotary sanders, wire-wheel brushes, and other accessories.</a:t>
            </a:r>
          </a:p>
          <a:p>
            <a:r>
              <a:rPr lang="en-GB" dirty="0"/>
              <a:t>As battery technology improves, a cordless drill is a safer option than a corded drill.</a:t>
            </a:r>
          </a:p>
          <a:p>
            <a:r>
              <a:rPr lang="en-GB" dirty="0"/>
              <a:t> </a:t>
            </a:r>
          </a:p>
          <a:p>
            <a:pPr algn="ctr"/>
            <a:endParaRPr lang="en-GB" dirty="0"/>
          </a:p>
          <a:p>
            <a:pPr algn="ctr"/>
            <a:endParaRPr lang="en-GB" dirty="0"/>
          </a:p>
          <a:p>
            <a:pPr algn="ctr"/>
            <a:endParaRPr lang="en-GB" dirty="0"/>
          </a:p>
          <a:p>
            <a:r>
              <a:rPr lang="en-GB" dirty="0"/>
              <a:t> </a:t>
            </a:r>
          </a:p>
          <a:p>
            <a:pPr algn="ctr"/>
            <a:r>
              <a:rPr lang="en-GB" dirty="0"/>
              <a:t> </a:t>
            </a:r>
          </a:p>
          <a:p>
            <a:pPr algn="ctr"/>
            <a:endParaRPr lang="en-GB" dirty="0"/>
          </a:p>
          <a:p>
            <a:r>
              <a:rPr lang="en-GB" dirty="0"/>
              <a:t> </a:t>
            </a:r>
          </a:p>
        </p:txBody>
      </p:sp>
      <p:pic>
        <p:nvPicPr>
          <p:cNvPr id="3" name="Picture 2">
            <a:extLst>
              <a:ext uri="{FF2B5EF4-FFF2-40B4-BE49-F238E27FC236}">
                <a16:creationId xmlns:a16="http://schemas.microsoft.com/office/drawing/2014/main" id="{F3ABA206-3A71-44B0-AA02-23BCFF39CF6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3367" y="2546230"/>
            <a:ext cx="3572933" cy="2665408"/>
          </a:xfrm>
          <a:prstGeom prst="rect">
            <a:avLst/>
          </a:prstGeom>
        </p:spPr>
      </p:pic>
    </p:spTree>
    <p:extLst>
      <p:ext uri="{BB962C8B-B14F-4D97-AF65-F5344CB8AC3E}">
        <p14:creationId xmlns:p14="http://schemas.microsoft.com/office/powerpoint/2010/main" val="2233472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1679172"/>
            <a:ext cx="4547062" cy="286232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Sponge</a:t>
            </a:r>
          </a:p>
          <a:p>
            <a:pPr marL="342900" indent="-342900">
              <a:buClr>
                <a:srgbClr val="0077E3"/>
              </a:buClr>
              <a:buFont typeface="Arial" panose="020B0604020202020204" pitchFamily="34" charset="0"/>
              <a:buChar char="•"/>
            </a:pPr>
            <a:r>
              <a:rPr lang="en-GB" dirty="0"/>
              <a:t>Roller and tray</a:t>
            </a:r>
          </a:p>
          <a:p>
            <a:pPr marL="342900" indent="-342900">
              <a:buClr>
                <a:srgbClr val="0077E3"/>
              </a:buClr>
              <a:buFont typeface="Arial" panose="020B0604020202020204" pitchFamily="34" charset="0"/>
              <a:buChar char="•"/>
            </a:pPr>
            <a:r>
              <a:rPr lang="en-GB" dirty="0"/>
              <a:t>Brushes</a:t>
            </a:r>
          </a:p>
          <a:p>
            <a:pPr marL="342900" indent="-342900">
              <a:buClr>
                <a:srgbClr val="0077E3"/>
              </a:buClr>
              <a:buFont typeface="Arial" panose="020B0604020202020204" pitchFamily="34" charset="0"/>
              <a:buChar char="•"/>
            </a:pPr>
            <a:r>
              <a:rPr lang="en-GB" dirty="0"/>
              <a:t>Fixing batten/rule</a:t>
            </a:r>
          </a:p>
          <a:p>
            <a:pPr marL="342900" indent="-342900">
              <a:buClr>
                <a:srgbClr val="0077E3"/>
              </a:buClr>
              <a:buFont typeface="Arial" panose="020B0604020202020204" pitchFamily="34" charset="0"/>
              <a:buChar char="•"/>
            </a:pPr>
            <a:r>
              <a:rPr lang="en-GB" dirty="0"/>
              <a:t>Nails/screws</a:t>
            </a:r>
          </a:p>
          <a:p>
            <a:pPr marL="342900" indent="-342900">
              <a:buClr>
                <a:srgbClr val="0077E3"/>
              </a:buClr>
              <a:buFont typeface="Arial" panose="020B0604020202020204" pitchFamily="34" charset="0"/>
              <a:buChar char="•"/>
            </a:pPr>
            <a:r>
              <a:rPr lang="en-GB" dirty="0"/>
              <a:t>Polishing cloths</a:t>
            </a:r>
          </a:p>
          <a:p>
            <a:pPr marL="342900" indent="-342900">
              <a:buClr>
                <a:srgbClr val="0077E3"/>
              </a:buClr>
              <a:buFont typeface="Arial" panose="020B0604020202020204" pitchFamily="34" charset="0"/>
              <a:buChar char="•"/>
            </a:pPr>
            <a:r>
              <a:rPr lang="en-GB" dirty="0"/>
              <a:t>Buckets</a:t>
            </a:r>
          </a:p>
          <a:p>
            <a:pPr marL="342900" indent="-342900">
              <a:buClr>
                <a:srgbClr val="0077E3"/>
              </a:buClr>
              <a:buFont typeface="Arial" panose="020B0604020202020204" pitchFamily="34" charset="0"/>
              <a:buChar char="•"/>
            </a:pPr>
            <a:r>
              <a:rPr lang="en-GB" dirty="0"/>
              <a:t>Moving and handling aids</a:t>
            </a:r>
          </a:p>
          <a:p>
            <a:pPr marL="342900" indent="-342900">
              <a:buClr>
                <a:srgbClr val="0077E3"/>
              </a:buClr>
              <a:buFont typeface="Arial" panose="020B0604020202020204" pitchFamily="34" charset="0"/>
              <a:buChar char="•"/>
            </a:pPr>
            <a:r>
              <a:rPr lang="en-GB" dirty="0"/>
              <a:t>Protective sheets</a:t>
            </a:r>
          </a:p>
        </p:txBody>
      </p:sp>
    </p:spTree>
    <p:extLst>
      <p:ext uri="{BB962C8B-B14F-4D97-AF65-F5344CB8AC3E}">
        <p14:creationId xmlns:p14="http://schemas.microsoft.com/office/powerpoint/2010/main" val="9052316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57200" y="1703878"/>
            <a:ext cx="8229600" cy="400110"/>
          </a:xfrm>
          <a:prstGeom prst="rect">
            <a:avLst/>
          </a:prstGeom>
          <a:noFill/>
        </p:spPr>
        <p:txBody>
          <a:bodyPr wrap="square" rtlCol="0">
            <a:spAutoFit/>
          </a:bodyPr>
          <a:lstStyle/>
          <a:p>
            <a:r>
              <a:rPr lang="en-GB" b="1" dirty="0"/>
              <a:t>Sponge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366321" y="2376377"/>
            <a:ext cx="4320479" cy="3785652"/>
          </a:xfrm>
          <a:prstGeom prst="rect">
            <a:avLst/>
          </a:prstGeom>
          <a:noFill/>
        </p:spPr>
        <p:txBody>
          <a:bodyPr wrap="square" rtlCol="0">
            <a:spAutoFit/>
          </a:bodyPr>
          <a:lstStyle/>
          <a:p>
            <a:r>
              <a:rPr lang="en-GB" dirty="0"/>
              <a:t>When grouting tiling work, a tiler will require a good quality sponge for cleaning excess grout from the surface of the fixed tilework.</a:t>
            </a:r>
          </a:p>
          <a:p>
            <a:r>
              <a:rPr lang="en-GB" dirty="0"/>
              <a:t>A tiler’s sponge needs to be firm and free of defects that could damage the grout finish.</a:t>
            </a:r>
          </a:p>
          <a:p>
            <a:r>
              <a:rPr lang="en-GB" dirty="0"/>
              <a:t>Sharp square edges provide access to internal grouting areas.</a:t>
            </a:r>
          </a:p>
          <a:p>
            <a:r>
              <a:rPr lang="en-GB" dirty="0"/>
              <a:t> </a:t>
            </a:r>
          </a:p>
          <a:p>
            <a:endParaRPr lang="en-GB" dirty="0"/>
          </a:p>
          <a:p>
            <a:r>
              <a:rPr lang="en-GB" dirty="0"/>
              <a:t> </a:t>
            </a:r>
          </a:p>
        </p:txBody>
      </p:sp>
      <p:pic>
        <p:nvPicPr>
          <p:cNvPr id="5" name="Picture 4">
            <a:extLst>
              <a:ext uri="{FF2B5EF4-FFF2-40B4-BE49-F238E27FC236}">
                <a16:creationId xmlns:a16="http://schemas.microsoft.com/office/drawing/2014/main" id="{38C4288B-A9CA-485E-8F58-730657AA244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817511" y="2329144"/>
            <a:ext cx="2019432" cy="3049625"/>
          </a:xfrm>
          <a:prstGeom prst="rect">
            <a:avLst/>
          </a:prstGeom>
        </p:spPr>
      </p:pic>
    </p:spTree>
    <p:extLst>
      <p:ext uri="{BB962C8B-B14F-4D97-AF65-F5344CB8AC3E}">
        <p14:creationId xmlns:p14="http://schemas.microsoft.com/office/powerpoint/2010/main" val="96843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Roller and tray</a:t>
            </a:r>
          </a:p>
        </p:txBody>
      </p:sp>
      <p:sp>
        <p:nvSpPr>
          <p:cNvPr id="7" name="TextBox 6">
            <a:extLst>
              <a:ext uri="{FF2B5EF4-FFF2-40B4-BE49-F238E27FC236}">
                <a16:creationId xmlns:a16="http://schemas.microsoft.com/office/drawing/2014/main" id="{71664E35-3292-46EA-ADC9-98EDF76DE74B}"/>
              </a:ext>
            </a:extLst>
          </p:cNvPr>
          <p:cNvSpPr txBox="1"/>
          <p:nvPr/>
        </p:nvSpPr>
        <p:spPr>
          <a:xfrm>
            <a:off x="4553635" y="2872537"/>
            <a:ext cx="4320479" cy="1938992"/>
          </a:xfrm>
          <a:prstGeom prst="rect">
            <a:avLst/>
          </a:prstGeom>
          <a:noFill/>
        </p:spPr>
        <p:txBody>
          <a:bodyPr wrap="square" rtlCol="0">
            <a:spAutoFit/>
          </a:bodyPr>
          <a:lstStyle/>
          <a:p>
            <a:r>
              <a:rPr lang="en-GB" dirty="0"/>
              <a:t>A roller and tray can be used by a tiler to apply primers, sealers and waterproof tanking to wall and floor backgrounds/substrates.</a:t>
            </a:r>
          </a:p>
          <a:p>
            <a:pPr algn="ctr"/>
            <a:endParaRPr lang="en-GB" dirty="0"/>
          </a:p>
          <a:p>
            <a:r>
              <a:rPr lang="en-GB" dirty="0"/>
              <a:t> </a:t>
            </a:r>
          </a:p>
        </p:txBody>
      </p:sp>
      <p:pic>
        <p:nvPicPr>
          <p:cNvPr id="3" name="Picture 2">
            <a:extLst>
              <a:ext uri="{FF2B5EF4-FFF2-40B4-BE49-F238E27FC236}">
                <a16:creationId xmlns:a16="http://schemas.microsoft.com/office/drawing/2014/main" id="{3E435F9C-0B9F-4816-9B5E-D96C1871EC8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23244" y="2059682"/>
            <a:ext cx="3151956" cy="3151956"/>
          </a:xfrm>
          <a:prstGeom prst="rect">
            <a:avLst/>
          </a:prstGeom>
        </p:spPr>
      </p:pic>
    </p:spTree>
    <p:extLst>
      <p:ext uri="{BB962C8B-B14F-4D97-AF65-F5344CB8AC3E}">
        <p14:creationId xmlns:p14="http://schemas.microsoft.com/office/powerpoint/2010/main" val="37715428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15884" y="1646362"/>
            <a:ext cx="8352551" cy="400110"/>
          </a:xfrm>
          <a:prstGeom prst="rect">
            <a:avLst/>
          </a:prstGeom>
          <a:noFill/>
        </p:spPr>
        <p:txBody>
          <a:bodyPr wrap="square" rtlCol="0">
            <a:spAutoFit/>
          </a:bodyPr>
          <a:lstStyle/>
          <a:p>
            <a:r>
              <a:rPr lang="en-GB" b="1" dirty="0"/>
              <a:t>Brushes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237956" y="2247206"/>
            <a:ext cx="3448844" cy="3170099"/>
          </a:xfrm>
          <a:prstGeom prst="rect">
            <a:avLst/>
          </a:prstGeom>
          <a:noFill/>
        </p:spPr>
        <p:txBody>
          <a:bodyPr wrap="square" rtlCol="0">
            <a:spAutoFit/>
          </a:bodyPr>
          <a:lstStyle/>
          <a:p>
            <a:r>
              <a:rPr lang="en-GB" dirty="0"/>
              <a:t>An essential part of being a tiler is cleaning your work area thoroughly.</a:t>
            </a:r>
          </a:p>
          <a:p>
            <a:r>
              <a:rPr lang="en-GB" dirty="0"/>
              <a:t>You need to have the appropriate sweeping and hand brushes and dust pans to ensure a clean and safe working environment.</a:t>
            </a:r>
          </a:p>
          <a:p>
            <a:pPr algn="ctr"/>
            <a:endParaRPr lang="en-GB" dirty="0"/>
          </a:p>
          <a:p>
            <a:r>
              <a:rPr lang="en-GB" dirty="0"/>
              <a:t> </a:t>
            </a:r>
          </a:p>
        </p:txBody>
      </p:sp>
      <p:pic>
        <p:nvPicPr>
          <p:cNvPr id="5" name="Picture 4">
            <a:extLst>
              <a:ext uri="{FF2B5EF4-FFF2-40B4-BE49-F238E27FC236}">
                <a16:creationId xmlns:a16="http://schemas.microsoft.com/office/drawing/2014/main" id="{0716775F-1BBD-46D7-8F60-1B4B4776C82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793412">
            <a:off x="792573" y="1751600"/>
            <a:ext cx="2417941" cy="3630541"/>
          </a:xfrm>
          <a:prstGeom prst="rect">
            <a:avLst/>
          </a:prstGeom>
        </p:spPr>
      </p:pic>
      <p:pic>
        <p:nvPicPr>
          <p:cNvPr id="13" name="Picture 12">
            <a:extLst>
              <a:ext uri="{FF2B5EF4-FFF2-40B4-BE49-F238E27FC236}">
                <a16:creationId xmlns:a16="http://schemas.microsoft.com/office/drawing/2014/main" id="{4A8D7DB0-2DBB-4CC4-A496-5FAA6566D7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17941" y="3533399"/>
            <a:ext cx="2305273" cy="1678239"/>
          </a:xfrm>
          <a:prstGeom prst="rect">
            <a:avLst/>
          </a:prstGeom>
        </p:spPr>
      </p:pic>
    </p:spTree>
    <p:extLst>
      <p:ext uri="{BB962C8B-B14F-4D97-AF65-F5344CB8AC3E}">
        <p14:creationId xmlns:p14="http://schemas.microsoft.com/office/powerpoint/2010/main" val="2786132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Fixing batten/rule</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57200" y="2305615"/>
            <a:ext cx="7284399" cy="1938992"/>
          </a:xfrm>
          <a:prstGeom prst="rect">
            <a:avLst/>
          </a:prstGeom>
          <a:noFill/>
        </p:spPr>
        <p:txBody>
          <a:bodyPr wrap="square" rtlCol="0">
            <a:spAutoFit/>
          </a:bodyPr>
          <a:lstStyle/>
          <a:p>
            <a:r>
              <a:rPr lang="en-GB" dirty="0"/>
              <a:t>Batten/rule provides a support at the correct datum level for the first row of tiles during installation.</a:t>
            </a:r>
          </a:p>
          <a:p>
            <a:endParaRPr lang="en-GB" dirty="0"/>
          </a:p>
          <a:p>
            <a:r>
              <a:rPr lang="en-GB" dirty="0"/>
              <a:t>Battens can be timber or aluminium (tile tracker).</a:t>
            </a:r>
          </a:p>
          <a:p>
            <a:pPr algn="ctr"/>
            <a:endParaRPr lang="en-GB" dirty="0"/>
          </a:p>
          <a:p>
            <a:r>
              <a:rPr lang="en-GB" dirty="0"/>
              <a:t> </a:t>
            </a:r>
          </a:p>
        </p:txBody>
      </p:sp>
    </p:spTree>
    <p:extLst>
      <p:ext uri="{BB962C8B-B14F-4D97-AF65-F5344CB8AC3E}">
        <p14:creationId xmlns:p14="http://schemas.microsoft.com/office/powerpoint/2010/main" val="16722094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70837" y="1457061"/>
            <a:ext cx="8229600" cy="400110"/>
          </a:xfrm>
          <a:prstGeom prst="rect">
            <a:avLst/>
          </a:prstGeom>
          <a:noFill/>
        </p:spPr>
        <p:txBody>
          <a:bodyPr wrap="square" rtlCol="0">
            <a:spAutoFit/>
          </a:bodyPr>
          <a:lstStyle/>
          <a:p>
            <a:r>
              <a:rPr lang="en-GB" b="1" dirty="0"/>
              <a:t>Nails/screws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310109" y="4838558"/>
            <a:ext cx="8351055" cy="1631216"/>
          </a:xfrm>
          <a:prstGeom prst="rect">
            <a:avLst/>
          </a:prstGeom>
          <a:noFill/>
        </p:spPr>
        <p:txBody>
          <a:bodyPr wrap="square" rtlCol="0">
            <a:spAutoFit/>
          </a:bodyPr>
          <a:lstStyle/>
          <a:p>
            <a:r>
              <a:rPr lang="en-GB" dirty="0"/>
              <a:t>Tilers use a variety of screws and nails.</a:t>
            </a:r>
          </a:p>
          <a:p>
            <a:r>
              <a:rPr lang="en-GB" dirty="0"/>
              <a:t>There are many different types used in construction, but commonly used are PZ1, PZ2 and PZ3.</a:t>
            </a:r>
          </a:p>
          <a:p>
            <a:pPr algn="ctr"/>
            <a:endParaRPr lang="en-GB" dirty="0"/>
          </a:p>
          <a:p>
            <a:r>
              <a:rPr lang="en-GB" dirty="0"/>
              <a:t> </a:t>
            </a:r>
          </a:p>
        </p:txBody>
      </p:sp>
      <p:pic>
        <p:nvPicPr>
          <p:cNvPr id="2" name="Picture 1">
            <a:extLst>
              <a:ext uri="{FF2B5EF4-FFF2-40B4-BE49-F238E27FC236}">
                <a16:creationId xmlns:a16="http://schemas.microsoft.com/office/drawing/2014/main" id="{A5663ACD-B58D-4268-9787-786396D5CED2}"/>
              </a:ext>
            </a:extLst>
          </p:cNvPr>
          <p:cNvPicPr>
            <a:picLocks noChangeAspect="1"/>
          </p:cNvPicPr>
          <p:nvPr/>
        </p:nvPicPr>
        <p:blipFill rotWithShape="1">
          <a:blip r:embed="rId2"/>
          <a:srcRect b="12843"/>
          <a:stretch/>
        </p:blipFill>
        <p:spPr>
          <a:xfrm>
            <a:off x="1153762" y="1857171"/>
            <a:ext cx="3418238" cy="2693930"/>
          </a:xfrm>
          <a:prstGeom prst="rect">
            <a:avLst/>
          </a:prstGeom>
        </p:spPr>
      </p:pic>
      <p:pic>
        <p:nvPicPr>
          <p:cNvPr id="9" name="Picture 8">
            <a:extLst>
              <a:ext uri="{FF2B5EF4-FFF2-40B4-BE49-F238E27FC236}">
                <a16:creationId xmlns:a16="http://schemas.microsoft.com/office/drawing/2014/main" id="{36521D6E-0D8F-4109-9425-C4E418A3A239}"/>
              </a:ext>
            </a:extLst>
          </p:cNvPr>
          <p:cNvPicPr>
            <a:picLocks noChangeAspect="1"/>
          </p:cNvPicPr>
          <p:nvPr/>
        </p:nvPicPr>
        <p:blipFill rotWithShape="1">
          <a:blip r:embed="rId3"/>
          <a:srcRect b="9054"/>
          <a:stretch/>
        </p:blipFill>
        <p:spPr>
          <a:xfrm>
            <a:off x="5080542" y="1853860"/>
            <a:ext cx="3418238" cy="2840656"/>
          </a:xfrm>
          <a:prstGeom prst="rect">
            <a:avLst/>
          </a:prstGeom>
        </p:spPr>
      </p:pic>
    </p:spTree>
    <p:extLst>
      <p:ext uri="{BB962C8B-B14F-4D97-AF65-F5344CB8AC3E}">
        <p14:creationId xmlns:p14="http://schemas.microsoft.com/office/powerpoint/2010/main" val="37565407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Polishing cloths</a:t>
            </a:r>
          </a:p>
        </p:txBody>
      </p:sp>
      <p:sp>
        <p:nvSpPr>
          <p:cNvPr id="8" name="TextBox 7">
            <a:extLst>
              <a:ext uri="{FF2B5EF4-FFF2-40B4-BE49-F238E27FC236}">
                <a16:creationId xmlns:a16="http://schemas.microsoft.com/office/drawing/2014/main" id="{89905470-0D3C-49B5-B238-F554E117C0DC}"/>
              </a:ext>
            </a:extLst>
          </p:cNvPr>
          <p:cNvSpPr txBox="1"/>
          <p:nvPr/>
        </p:nvSpPr>
        <p:spPr>
          <a:xfrm>
            <a:off x="4572000" y="2201309"/>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4925791" y="2860701"/>
            <a:ext cx="3038520" cy="1938992"/>
          </a:xfrm>
          <a:prstGeom prst="rect">
            <a:avLst/>
          </a:prstGeom>
          <a:noFill/>
        </p:spPr>
        <p:txBody>
          <a:bodyPr wrap="square" rtlCol="0">
            <a:spAutoFit/>
          </a:bodyPr>
          <a:lstStyle/>
          <a:p>
            <a:r>
              <a:rPr lang="en-GB" dirty="0"/>
              <a:t>Polishing cloths give newly grouted wall and floor tiles a clean finished polished look.</a:t>
            </a:r>
          </a:p>
          <a:p>
            <a:pPr algn="ctr"/>
            <a:endParaRPr lang="en-GB" dirty="0"/>
          </a:p>
          <a:p>
            <a:r>
              <a:rPr lang="en-GB" dirty="0"/>
              <a:t> </a:t>
            </a:r>
          </a:p>
        </p:txBody>
      </p:sp>
      <p:pic>
        <p:nvPicPr>
          <p:cNvPr id="3" name="Picture 2">
            <a:extLst>
              <a:ext uri="{FF2B5EF4-FFF2-40B4-BE49-F238E27FC236}">
                <a16:creationId xmlns:a16="http://schemas.microsoft.com/office/drawing/2014/main" id="{E156AD09-8DC4-42FB-815A-F24E69BD2E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02759" y="2440160"/>
            <a:ext cx="2608435" cy="2608435"/>
          </a:xfrm>
          <a:prstGeom prst="rect">
            <a:avLst/>
          </a:prstGeom>
        </p:spPr>
      </p:pic>
    </p:spTree>
    <p:extLst>
      <p:ext uri="{BB962C8B-B14F-4D97-AF65-F5344CB8AC3E}">
        <p14:creationId xmlns:p14="http://schemas.microsoft.com/office/powerpoint/2010/main" val="2925320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Basic tiling hand tools</a:t>
            </a:r>
          </a:p>
        </p:txBody>
      </p:sp>
      <p:sp>
        <p:nvSpPr>
          <p:cNvPr id="2" name="TextBox 1">
            <a:extLst>
              <a:ext uri="{FF2B5EF4-FFF2-40B4-BE49-F238E27FC236}">
                <a16:creationId xmlns:a16="http://schemas.microsoft.com/office/drawing/2014/main" id="{59BC1A31-8145-4CE7-B484-2C06B599A1F1}"/>
              </a:ext>
            </a:extLst>
          </p:cNvPr>
          <p:cNvSpPr txBox="1"/>
          <p:nvPr/>
        </p:nvSpPr>
        <p:spPr>
          <a:xfrm>
            <a:off x="457200" y="1679172"/>
            <a:ext cx="3233651" cy="3693319"/>
          </a:xfrm>
          <a:prstGeom prst="rect">
            <a:avLst/>
          </a:prstGeom>
          <a:noFill/>
        </p:spPr>
        <p:txBody>
          <a:bodyPr wrap="square" lIns="91440" tIns="45720" rIns="91440" bIns="45720" rtlCol="0" anchor="t">
            <a:spAutoFit/>
          </a:bodyPr>
          <a:lstStyle/>
          <a:p>
            <a:pPr marL="285750" indent="-285750">
              <a:buClr>
                <a:srgbClr val="0077E3"/>
              </a:buClr>
              <a:buFont typeface="Arial"/>
              <a:buChar char="•"/>
            </a:pPr>
            <a:r>
              <a:rPr lang="en-GB" sz="1800" dirty="0">
                <a:latin typeface="Arial"/>
                <a:ea typeface="ＭＳ Ｐゴシック"/>
              </a:rPr>
              <a:t> Hand-operated tile cutter</a:t>
            </a:r>
          </a:p>
          <a:p>
            <a:pPr marL="285750" indent="-285750">
              <a:buClr>
                <a:srgbClr val="0077E3"/>
              </a:buClr>
              <a:buFont typeface="Arial"/>
              <a:buChar char="•"/>
            </a:pPr>
            <a:r>
              <a:rPr lang="en-GB" sz="1800" dirty="0">
                <a:latin typeface="Arial"/>
                <a:ea typeface="ＭＳ Ｐゴシック"/>
                <a:cs typeface="Arial"/>
              </a:rPr>
              <a:t> Serrated tiling trowel</a:t>
            </a:r>
            <a:endParaRPr lang="en-GB" sz="1800" dirty="0">
              <a:latin typeface="Arial"/>
              <a:ea typeface="ＭＳ Ｐゴシック"/>
            </a:endParaRPr>
          </a:p>
          <a:p>
            <a:pPr marL="342900" indent="-342900">
              <a:buClr>
                <a:srgbClr val="0077E3"/>
              </a:buClr>
              <a:buFont typeface="Arial" panose="020B0604020202020204" pitchFamily="34" charset="0"/>
              <a:buChar char="•"/>
            </a:pPr>
            <a:r>
              <a:rPr lang="en-GB" sz="1800" dirty="0"/>
              <a:t>Bucket trowel</a:t>
            </a:r>
          </a:p>
          <a:p>
            <a:pPr marL="342900" indent="-342900">
              <a:buClr>
                <a:srgbClr val="0077E3"/>
              </a:buClr>
              <a:buFont typeface="Arial" panose="020B0604020202020204" pitchFamily="34" charset="0"/>
              <a:buChar char="•"/>
            </a:pPr>
            <a:r>
              <a:rPr lang="en-GB" sz="1800" dirty="0"/>
              <a:t>Tile wheel nippers/nippers</a:t>
            </a:r>
          </a:p>
          <a:p>
            <a:pPr marL="342900" indent="-342900">
              <a:buClr>
                <a:srgbClr val="0077E3"/>
              </a:buClr>
              <a:buFont typeface="Arial" panose="020B0604020202020204" pitchFamily="34" charset="0"/>
              <a:buChar char="•"/>
            </a:pPr>
            <a:r>
              <a:rPr lang="en-GB" sz="1800" dirty="0"/>
              <a:t>Sealant gun</a:t>
            </a:r>
          </a:p>
          <a:p>
            <a:pPr marL="342900" indent="-342900">
              <a:buClr>
                <a:srgbClr val="0077E3"/>
              </a:buClr>
              <a:buFont typeface="Arial" panose="020B0604020202020204" pitchFamily="34" charset="0"/>
              <a:buChar char="•"/>
            </a:pPr>
            <a:r>
              <a:rPr lang="en-GB" sz="1800" dirty="0"/>
              <a:t>Tile saw</a:t>
            </a:r>
          </a:p>
          <a:p>
            <a:pPr marL="342900" indent="-342900">
              <a:buClr>
                <a:srgbClr val="0077E3"/>
              </a:buClr>
              <a:buFont typeface="Arial" panose="020B0604020202020204" pitchFamily="34" charset="0"/>
              <a:buChar char="•"/>
            </a:pPr>
            <a:r>
              <a:rPr lang="en-GB" sz="1800" dirty="0"/>
              <a:t>Hammer(s)</a:t>
            </a:r>
          </a:p>
          <a:p>
            <a:pPr marL="342900" indent="-342900">
              <a:buClr>
                <a:srgbClr val="0077E3"/>
              </a:buClr>
              <a:buFont typeface="Arial" panose="020B0604020202020204" pitchFamily="34" charset="0"/>
              <a:buChar char="•"/>
            </a:pPr>
            <a:r>
              <a:rPr lang="en-GB" sz="1800" dirty="0"/>
              <a:t>Carborundum stone/rubbing block</a:t>
            </a:r>
          </a:p>
          <a:p>
            <a:pPr marL="342900" indent="-342900">
              <a:buClr>
                <a:srgbClr val="0077E3"/>
              </a:buClr>
              <a:buFont typeface="Arial" panose="020B0604020202020204" pitchFamily="34" charset="0"/>
              <a:buChar char="•"/>
            </a:pPr>
            <a:r>
              <a:rPr lang="en-GB" sz="1800" dirty="0"/>
              <a:t>Scribers</a:t>
            </a:r>
          </a:p>
          <a:p>
            <a:pPr marL="342900" indent="-342900">
              <a:buClr>
                <a:srgbClr val="0077E3"/>
              </a:buClr>
              <a:buFont typeface="Arial" panose="020B0604020202020204" pitchFamily="34" charset="0"/>
              <a:buChar char="•"/>
            </a:pPr>
            <a:r>
              <a:rPr lang="en-GB" sz="1800" dirty="0"/>
              <a:t>Mitre block</a:t>
            </a:r>
          </a:p>
          <a:p>
            <a:pPr marL="342900" indent="-342900">
              <a:buClr>
                <a:srgbClr val="0077E3"/>
              </a:buClr>
              <a:buFont typeface="Arial" panose="020B0604020202020204" pitchFamily="34" charset="0"/>
              <a:buChar char="•"/>
            </a:pPr>
            <a:r>
              <a:rPr lang="en-GB" sz="1800" dirty="0"/>
              <a:t>Spirit level</a:t>
            </a:r>
          </a:p>
          <a:p>
            <a:pPr marL="342900" indent="-342900">
              <a:buClr>
                <a:srgbClr val="0077E3"/>
              </a:buClr>
              <a:buFont typeface="Arial" panose="020B0604020202020204" pitchFamily="34" charset="0"/>
              <a:buChar char="•"/>
            </a:pPr>
            <a:r>
              <a:rPr lang="en-GB" sz="1800" dirty="0"/>
              <a:t>Chisels</a:t>
            </a:r>
          </a:p>
        </p:txBody>
      </p:sp>
      <p:sp>
        <p:nvSpPr>
          <p:cNvPr id="7" name="TextBox 6">
            <a:extLst>
              <a:ext uri="{FF2B5EF4-FFF2-40B4-BE49-F238E27FC236}">
                <a16:creationId xmlns:a16="http://schemas.microsoft.com/office/drawing/2014/main" id="{755AB9CF-B13E-46DD-A3D7-B54CEB80FB6C}"/>
              </a:ext>
            </a:extLst>
          </p:cNvPr>
          <p:cNvSpPr txBox="1"/>
          <p:nvPr/>
        </p:nvSpPr>
        <p:spPr>
          <a:xfrm>
            <a:off x="4305992" y="1740728"/>
            <a:ext cx="4114800" cy="3631763"/>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sz="1800" dirty="0"/>
              <a:t>Tile file</a:t>
            </a:r>
          </a:p>
          <a:p>
            <a:pPr marL="342900" indent="-342900">
              <a:buClr>
                <a:srgbClr val="0077E3"/>
              </a:buClr>
              <a:buFont typeface="Arial" panose="020B0604020202020204" pitchFamily="34" charset="0"/>
              <a:buChar char="•"/>
            </a:pPr>
            <a:r>
              <a:rPr lang="en-GB" sz="1800" dirty="0"/>
              <a:t>Trimming tool (tile trim cutter)</a:t>
            </a:r>
          </a:p>
          <a:p>
            <a:pPr marL="342900" indent="-342900">
              <a:buClr>
                <a:srgbClr val="0077E3"/>
              </a:buClr>
              <a:buFont typeface="Arial" panose="020B0604020202020204" pitchFamily="34" charset="0"/>
              <a:buChar char="•"/>
            </a:pPr>
            <a:r>
              <a:rPr lang="en-GB" sz="1800" dirty="0"/>
              <a:t>Hacksaw</a:t>
            </a:r>
          </a:p>
          <a:p>
            <a:pPr marL="342900" indent="-342900">
              <a:buClr>
                <a:srgbClr val="0077E3"/>
              </a:buClr>
              <a:buFont typeface="Arial" panose="020B0604020202020204" pitchFamily="34" charset="0"/>
              <a:buChar char="•"/>
            </a:pPr>
            <a:r>
              <a:rPr lang="en-GB" sz="1800" dirty="0"/>
              <a:t>Screwdrivers</a:t>
            </a:r>
          </a:p>
          <a:p>
            <a:pPr marL="342900" indent="-342900">
              <a:buClr>
                <a:srgbClr val="0077E3"/>
              </a:buClr>
              <a:buFont typeface="Arial" panose="020B0604020202020204" pitchFamily="34" charset="0"/>
              <a:buChar char="•"/>
            </a:pPr>
            <a:r>
              <a:rPr lang="en-GB" sz="1800" dirty="0"/>
              <a:t>Retractable knives</a:t>
            </a:r>
          </a:p>
          <a:p>
            <a:pPr marL="342900" indent="-342900">
              <a:buClr>
                <a:srgbClr val="0077E3"/>
              </a:buClr>
              <a:buFont typeface="Arial" panose="020B0604020202020204" pitchFamily="34" charset="0"/>
              <a:buChar char="•"/>
            </a:pPr>
            <a:r>
              <a:rPr lang="en-GB" sz="1800" dirty="0"/>
              <a:t>Tape measure/rule</a:t>
            </a:r>
          </a:p>
          <a:p>
            <a:pPr marL="342900" indent="-342900">
              <a:buClr>
                <a:srgbClr val="0077E3"/>
              </a:buClr>
              <a:buFont typeface="Arial" panose="020B0604020202020204" pitchFamily="34" charset="0"/>
              <a:buChar char="•"/>
            </a:pPr>
            <a:r>
              <a:rPr lang="en-GB" sz="1800" dirty="0"/>
              <a:t>Chalk line</a:t>
            </a:r>
          </a:p>
          <a:p>
            <a:pPr marL="342900" indent="-342900">
              <a:buClr>
                <a:srgbClr val="0077E3"/>
              </a:buClr>
              <a:buFont typeface="Arial" panose="020B0604020202020204" pitchFamily="34" charset="0"/>
              <a:buChar char="•"/>
            </a:pPr>
            <a:r>
              <a:rPr lang="en-GB" sz="1800" dirty="0"/>
              <a:t>Square</a:t>
            </a:r>
          </a:p>
          <a:p>
            <a:pPr marL="342900" indent="-342900">
              <a:buClr>
                <a:srgbClr val="0077E3"/>
              </a:buClr>
              <a:buFont typeface="Arial" panose="020B0604020202020204" pitchFamily="34" charset="0"/>
              <a:buChar char="•"/>
            </a:pPr>
            <a:r>
              <a:rPr lang="en-GB" sz="1800" dirty="0"/>
              <a:t>Squeegee</a:t>
            </a:r>
          </a:p>
          <a:p>
            <a:pPr marL="342900" indent="-342900">
              <a:buClr>
                <a:srgbClr val="0077E3"/>
              </a:buClr>
              <a:buFont typeface="Arial" panose="020B0604020202020204" pitchFamily="34" charset="0"/>
              <a:buChar char="•"/>
            </a:pPr>
            <a:r>
              <a:rPr lang="en-GB" sz="1800" dirty="0"/>
              <a:t>Grout float</a:t>
            </a:r>
          </a:p>
          <a:p>
            <a:pPr marL="342900" indent="-342900">
              <a:buClr>
                <a:srgbClr val="0077E3"/>
              </a:buClr>
              <a:buFont typeface="Arial" panose="020B0604020202020204" pitchFamily="34" charset="0"/>
              <a:buChar char="•"/>
            </a:pPr>
            <a:r>
              <a:rPr lang="en-GB" sz="1800" dirty="0"/>
              <a:t>Wash boy and sponge float</a:t>
            </a:r>
          </a:p>
          <a:p>
            <a:pPr marL="342900" indent="-342900">
              <a:buClr>
                <a:srgbClr val="0077E3"/>
              </a:buClr>
              <a:buFont typeface="Arial" panose="020B0604020202020204" pitchFamily="34" charset="0"/>
              <a:buChar char="•"/>
            </a:pPr>
            <a:r>
              <a:rPr lang="en-GB" sz="1800" dirty="0"/>
              <a:t>Scraper</a:t>
            </a:r>
          </a:p>
          <a:p>
            <a:pPr marL="342900" indent="-342900">
              <a:buFont typeface="Arial" panose="020B0604020202020204" pitchFamily="34" charset="0"/>
              <a:buChar char="•"/>
            </a:pPr>
            <a:endParaRPr lang="en-GB" sz="1400" dirty="0"/>
          </a:p>
        </p:txBody>
      </p:sp>
    </p:spTree>
    <p:extLst>
      <p:ext uri="{BB962C8B-B14F-4D97-AF65-F5344CB8AC3E}">
        <p14:creationId xmlns:p14="http://schemas.microsoft.com/office/powerpoint/2010/main" val="40071621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49135" y="1646362"/>
            <a:ext cx="8319300" cy="400110"/>
          </a:xfrm>
          <a:prstGeom prst="rect">
            <a:avLst/>
          </a:prstGeom>
          <a:noFill/>
        </p:spPr>
        <p:txBody>
          <a:bodyPr wrap="square" rtlCol="0">
            <a:spAutoFit/>
          </a:bodyPr>
          <a:lstStyle/>
          <a:p>
            <a:r>
              <a:rPr lang="en-GB" b="1" dirty="0"/>
              <a:t>Buckets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030285" y="3034985"/>
            <a:ext cx="3294186" cy="1631216"/>
          </a:xfrm>
          <a:prstGeom prst="rect">
            <a:avLst/>
          </a:prstGeom>
          <a:noFill/>
        </p:spPr>
        <p:txBody>
          <a:bodyPr wrap="square" rtlCol="0">
            <a:spAutoFit/>
          </a:bodyPr>
          <a:lstStyle/>
          <a:p>
            <a:r>
              <a:rPr lang="en-GB" dirty="0"/>
              <a:t>Buckets are used for carrying water and mixing adhesives and grout.</a:t>
            </a:r>
          </a:p>
          <a:p>
            <a:pPr algn="ctr"/>
            <a:endParaRPr lang="en-GB" dirty="0"/>
          </a:p>
          <a:p>
            <a:r>
              <a:rPr lang="en-GB" dirty="0"/>
              <a:t> </a:t>
            </a:r>
          </a:p>
        </p:txBody>
      </p:sp>
      <p:pic>
        <p:nvPicPr>
          <p:cNvPr id="9" name="Picture 8">
            <a:extLst>
              <a:ext uri="{FF2B5EF4-FFF2-40B4-BE49-F238E27FC236}">
                <a16:creationId xmlns:a16="http://schemas.microsoft.com/office/drawing/2014/main" id="{0C0010DB-2D20-41CC-BE45-55119DB177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9529" y="2046472"/>
            <a:ext cx="4210756" cy="3486506"/>
          </a:xfrm>
          <a:prstGeom prst="rect">
            <a:avLst/>
          </a:prstGeom>
        </p:spPr>
      </p:pic>
    </p:spTree>
    <p:extLst>
      <p:ext uri="{BB962C8B-B14F-4D97-AF65-F5344CB8AC3E}">
        <p14:creationId xmlns:p14="http://schemas.microsoft.com/office/powerpoint/2010/main" val="19006866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443A481-F246-4C0B-BE2D-A7CAFEADEC7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00291">
            <a:off x="3090388" y="2286613"/>
            <a:ext cx="2338915" cy="2845395"/>
          </a:xfrm>
          <a:prstGeom prst="rect">
            <a:avLst/>
          </a:prstGeom>
        </p:spPr>
      </p:pic>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Moving and handling aids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629915" y="1631653"/>
            <a:ext cx="3038520" cy="2554545"/>
          </a:xfrm>
          <a:prstGeom prst="rect">
            <a:avLst/>
          </a:prstGeom>
          <a:noFill/>
        </p:spPr>
        <p:txBody>
          <a:bodyPr wrap="square" rtlCol="0">
            <a:spAutoFit/>
          </a:bodyPr>
          <a:lstStyle/>
          <a:p>
            <a:r>
              <a:rPr lang="en-GB" dirty="0"/>
              <a:t>A wheel barrow, shovel, sack truck, platform truck and pallet truck are all devices used to move heavy and awkward loads.</a:t>
            </a:r>
          </a:p>
          <a:p>
            <a:pPr algn="ctr"/>
            <a:endParaRPr lang="en-GB" dirty="0"/>
          </a:p>
          <a:p>
            <a:r>
              <a:rPr lang="en-GB" dirty="0"/>
              <a:t> </a:t>
            </a:r>
          </a:p>
        </p:txBody>
      </p:sp>
      <p:pic>
        <p:nvPicPr>
          <p:cNvPr id="3" name="Picture 2">
            <a:extLst>
              <a:ext uri="{FF2B5EF4-FFF2-40B4-BE49-F238E27FC236}">
                <a16:creationId xmlns:a16="http://schemas.microsoft.com/office/drawing/2014/main" id="{AF5B6AEB-9AEC-483F-9981-1BF851E589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84201" y="2171817"/>
            <a:ext cx="2344422" cy="1406653"/>
          </a:xfrm>
          <a:prstGeom prst="rect">
            <a:avLst/>
          </a:prstGeom>
        </p:spPr>
      </p:pic>
      <p:pic>
        <p:nvPicPr>
          <p:cNvPr id="16" name="Picture 15">
            <a:extLst>
              <a:ext uri="{FF2B5EF4-FFF2-40B4-BE49-F238E27FC236}">
                <a16:creationId xmlns:a16="http://schemas.microsoft.com/office/drawing/2014/main" id="{98E43E0A-374D-4870-AEF6-F2880DD339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18447" y="3792702"/>
            <a:ext cx="3061455" cy="2057298"/>
          </a:xfrm>
          <a:prstGeom prst="rect">
            <a:avLst/>
          </a:prstGeom>
        </p:spPr>
      </p:pic>
      <p:pic>
        <p:nvPicPr>
          <p:cNvPr id="18" name="Picture 17">
            <a:extLst>
              <a:ext uri="{FF2B5EF4-FFF2-40B4-BE49-F238E27FC236}">
                <a16:creationId xmlns:a16="http://schemas.microsoft.com/office/drawing/2014/main" id="{817D9951-C8AC-4722-9F49-C85F163339D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8902" y="3709312"/>
            <a:ext cx="2082341" cy="2082341"/>
          </a:xfrm>
          <a:prstGeom prst="rect">
            <a:avLst/>
          </a:prstGeom>
        </p:spPr>
      </p:pic>
    </p:spTree>
    <p:extLst>
      <p:ext uri="{BB962C8B-B14F-4D97-AF65-F5344CB8AC3E}">
        <p14:creationId xmlns:p14="http://schemas.microsoft.com/office/powerpoint/2010/main" val="34715792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Ancillary equipment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438835" y="1646362"/>
            <a:ext cx="8229600" cy="400110"/>
          </a:xfrm>
          <a:prstGeom prst="rect">
            <a:avLst/>
          </a:prstGeom>
          <a:noFill/>
        </p:spPr>
        <p:txBody>
          <a:bodyPr wrap="square" rtlCol="0">
            <a:spAutoFit/>
          </a:bodyPr>
          <a:lstStyle/>
          <a:p>
            <a:r>
              <a:rPr lang="en-GB" b="1" dirty="0"/>
              <a:t>Protective sheets</a:t>
            </a:r>
          </a:p>
        </p:txBody>
      </p:sp>
      <p:sp>
        <p:nvSpPr>
          <p:cNvPr id="8" name="TextBox 7">
            <a:extLst>
              <a:ext uri="{FF2B5EF4-FFF2-40B4-BE49-F238E27FC236}">
                <a16:creationId xmlns:a16="http://schemas.microsoft.com/office/drawing/2014/main" id="{89905470-0D3C-49B5-B238-F554E117C0DC}"/>
              </a:ext>
            </a:extLst>
          </p:cNvPr>
          <p:cNvSpPr txBox="1"/>
          <p:nvPr/>
        </p:nvSpPr>
        <p:spPr>
          <a:xfrm>
            <a:off x="5436096" y="2247206"/>
            <a:ext cx="2608436" cy="707886"/>
          </a:xfrm>
          <a:prstGeom prst="rect">
            <a:avLst/>
          </a:prstGeom>
          <a:noFill/>
        </p:spPr>
        <p:txBody>
          <a:bodyPr wrap="square" rtlCol="0">
            <a:spAutoFit/>
          </a:bodyPr>
          <a:lstStyle/>
          <a:p>
            <a:r>
              <a:rPr lang="en-GB"/>
              <a:t> </a:t>
            </a:r>
          </a:p>
          <a:p>
            <a:pPr algn="ctr"/>
            <a:endParaRPr lang="en-GB"/>
          </a:p>
        </p:txBody>
      </p:sp>
      <p:sp>
        <p:nvSpPr>
          <p:cNvPr id="7" name="TextBox 6">
            <a:extLst>
              <a:ext uri="{FF2B5EF4-FFF2-40B4-BE49-F238E27FC236}">
                <a16:creationId xmlns:a16="http://schemas.microsoft.com/office/drawing/2014/main" id="{71664E35-3292-46EA-ADC9-98EDF76DE74B}"/>
              </a:ext>
            </a:extLst>
          </p:cNvPr>
          <p:cNvSpPr txBox="1"/>
          <p:nvPr/>
        </p:nvSpPr>
        <p:spPr>
          <a:xfrm>
            <a:off x="5436096" y="2277852"/>
            <a:ext cx="3038520" cy="3785652"/>
          </a:xfrm>
          <a:prstGeom prst="rect">
            <a:avLst/>
          </a:prstGeom>
          <a:noFill/>
        </p:spPr>
        <p:txBody>
          <a:bodyPr wrap="square" rtlCol="0">
            <a:spAutoFit/>
          </a:bodyPr>
          <a:lstStyle/>
          <a:p>
            <a:r>
              <a:rPr lang="en-GB" dirty="0"/>
              <a:t>When working in an existing building, there are items, such as carpets, kitchen worktops and bathroom sanitaryware, that need to be protected. Tilers use sheet materials to cover these fixtures and fittings.</a:t>
            </a:r>
          </a:p>
          <a:p>
            <a:pPr algn="ctr"/>
            <a:endParaRPr lang="en-GB" dirty="0"/>
          </a:p>
          <a:p>
            <a:r>
              <a:rPr lang="en-GB" dirty="0"/>
              <a:t> </a:t>
            </a:r>
          </a:p>
        </p:txBody>
      </p:sp>
      <p:pic>
        <p:nvPicPr>
          <p:cNvPr id="3" name="Picture 2">
            <a:extLst>
              <a:ext uri="{FF2B5EF4-FFF2-40B4-BE49-F238E27FC236}">
                <a16:creationId xmlns:a16="http://schemas.microsoft.com/office/drawing/2014/main" id="{01CBA58E-6EF3-4158-B188-FE204540B29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6316" y="2358889"/>
            <a:ext cx="3730977" cy="2745999"/>
          </a:xfrm>
          <a:prstGeom prst="rect">
            <a:avLst/>
          </a:prstGeom>
        </p:spPr>
      </p:pic>
      <p:sp>
        <p:nvSpPr>
          <p:cNvPr id="9" name="TextBox 8">
            <a:extLst>
              <a:ext uri="{FF2B5EF4-FFF2-40B4-BE49-F238E27FC236}">
                <a16:creationId xmlns:a16="http://schemas.microsoft.com/office/drawing/2014/main" id="{41F2CEE6-6074-4862-BDB2-C1B0E3692BF6}"/>
              </a:ext>
            </a:extLst>
          </p:cNvPr>
          <p:cNvSpPr txBox="1"/>
          <p:nvPr/>
        </p:nvSpPr>
        <p:spPr>
          <a:xfrm>
            <a:off x="1716408" y="5211638"/>
            <a:ext cx="2456036" cy="1015663"/>
          </a:xfrm>
          <a:prstGeom prst="rect">
            <a:avLst/>
          </a:prstGeom>
          <a:noFill/>
        </p:spPr>
        <p:txBody>
          <a:bodyPr wrap="square" rtlCol="0">
            <a:spAutoFit/>
          </a:bodyPr>
          <a:lstStyle/>
          <a:p>
            <a:pPr algn="ctr"/>
            <a:r>
              <a:rPr lang="en-GB" dirty="0"/>
              <a:t>Dust sheets</a:t>
            </a:r>
          </a:p>
          <a:p>
            <a:pPr algn="ctr"/>
            <a:endParaRPr lang="en-GB" dirty="0"/>
          </a:p>
          <a:p>
            <a:r>
              <a:rPr lang="en-GB" dirty="0"/>
              <a:t> </a:t>
            </a:r>
          </a:p>
        </p:txBody>
      </p:sp>
    </p:spTree>
    <p:extLst>
      <p:ext uri="{BB962C8B-B14F-4D97-AF65-F5344CB8AC3E}">
        <p14:creationId xmlns:p14="http://schemas.microsoft.com/office/powerpoint/2010/main" val="10024737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rtlCol="0">
            <a:spAutoFit/>
          </a:bodyPr>
          <a:lstStyle/>
          <a:p>
            <a:r>
              <a:rPr lang="en-GB" b="1" dirty="0"/>
              <a:t>Hand-operated tile cutter</a:t>
            </a:r>
          </a:p>
        </p:txBody>
      </p:sp>
      <p:sp>
        <p:nvSpPr>
          <p:cNvPr id="5" name="TextBox 4">
            <a:extLst>
              <a:ext uri="{FF2B5EF4-FFF2-40B4-BE49-F238E27FC236}">
                <a16:creationId xmlns:a16="http://schemas.microsoft.com/office/drawing/2014/main" id="{70E152D1-753D-4DA7-8260-6217D35BDAEA}"/>
              </a:ext>
            </a:extLst>
          </p:cNvPr>
          <p:cNvSpPr txBox="1"/>
          <p:nvPr/>
        </p:nvSpPr>
        <p:spPr>
          <a:xfrm>
            <a:off x="4717604" y="2921168"/>
            <a:ext cx="3677888" cy="1015663"/>
          </a:xfrm>
          <a:prstGeom prst="rect">
            <a:avLst/>
          </a:prstGeom>
          <a:noFill/>
        </p:spPr>
        <p:txBody>
          <a:bodyPr wrap="square" rtlCol="0">
            <a:spAutoFit/>
          </a:bodyPr>
          <a:lstStyle/>
          <a:p>
            <a:pPr algn="ctr"/>
            <a:r>
              <a:rPr lang="en-GB" dirty="0"/>
              <a:t>Used for cutting straight cuts in ceramic and porcelain tiles.</a:t>
            </a:r>
          </a:p>
          <a:p>
            <a:r>
              <a:rPr lang="en-GB" dirty="0"/>
              <a:t> </a:t>
            </a:r>
          </a:p>
        </p:txBody>
      </p:sp>
      <p:pic>
        <p:nvPicPr>
          <p:cNvPr id="9" name="Picture 8">
            <a:extLst>
              <a:ext uri="{FF2B5EF4-FFF2-40B4-BE49-F238E27FC236}">
                <a16:creationId xmlns:a16="http://schemas.microsoft.com/office/drawing/2014/main" id="{30318F6D-6497-4897-B1EE-163E963C8CD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4918" y="2541376"/>
            <a:ext cx="3259393" cy="2177275"/>
          </a:xfrm>
          <a:prstGeom prst="rect">
            <a:avLst/>
          </a:prstGeom>
        </p:spPr>
      </p:pic>
    </p:spTree>
    <p:extLst>
      <p:ext uri="{BB962C8B-B14F-4D97-AF65-F5344CB8AC3E}">
        <p14:creationId xmlns:p14="http://schemas.microsoft.com/office/powerpoint/2010/main" val="3858984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lIns="91440" tIns="45720" rIns="91440" bIns="45720" rtlCol="0" anchor="t">
            <a:spAutoFit/>
          </a:bodyPr>
          <a:lstStyle/>
          <a:p>
            <a:r>
              <a:rPr lang="en-GB" b="1" dirty="0">
                <a:latin typeface="Arial"/>
                <a:ea typeface="ＭＳ Ｐゴシック"/>
                <a:cs typeface="Arial"/>
              </a:rPr>
              <a:t>Serrated tiling trowel</a:t>
            </a:r>
            <a:endParaRPr lang="en-US" b="1" dirty="0">
              <a:ea typeface="ＭＳ Ｐゴシック"/>
            </a:endParaRPr>
          </a:p>
        </p:txBody>
      </p:sp>
      <p:sp>
        <p:nvSpPr>
          <p:cNvPr id="5" name="TextBox 4">
            <a:extLst>
              <a:ext uri="{FF2B5EF4-FFF2-40B4-BE49-F238E27FC236}">
                <a16:creationId xmlns:a16="http://schemas.microsoft.com/office/drawing/2014/main" id="{70E152D1-753D-4DA7-8260-6217D35BDAEA}"/>
              </a:ext>
            </a:extLst>
          </p:cNvPr>
          <p:cNvSpPr txBox="1"/>
          <p:nvPr/>
        </p:nvSpPr>
        <p:spPr>
          <a:xfrm>
            <a:off x="4695027" y="3011709"/>
            <a:ext cx="3677888" cy="1015663"/>
          </a:xfrm>
          <a:prstGeom prst="rect">
            <a:avLst/>
          </a:prstGeom>
          <a:noFill/>
        </p:spPr>
        <p:txBody>
          <a:bodyPr wrap="square" rtlCol="0">
            <a:spAutoFit/>
          </a:bodyPr>
          <a:lstStyle/>
          <a:p>
            <a:pPr algn="ctr"/>
            <a:r>
              <a:rPr lang="en-GB" dirty="0"/>
              <a:t>Used for applying tile adhesive to background surfaces.</a:t>
            </a:r>
          </a:p>
          <a:p>
            <a:r>
              <a:rPr lang="en-GB" dirty="0"/>
              <a:t> </a:t>
            </a:r>
          </a:p>
        </p:txBody>
      </p:sp>
      <p:pic>
        <p:nvPicPr>
          <p:cNvPr id="7" name="Picture 6">
            <a:extLst>
              <a:ext uri="{FF2B5EF4-FFF2-40B4-BE49-F238E27FC236}">
                <a16:creationId xmlns:a16="http://schemas.microsoft.com/office/drawing/2014/main" id="{E6A75520-5E0E-448E-87AB-6075313DCA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24998" y="2273167"/>
            <a:ext cx="3110089" cy="2077539"/>
          </a:xfrm>
          <a:prstGeom prst="rect">
            <a:avLst/>
          </a:prstGeom>
        </p:spPr>
      </p:pic>
    </p:spTree>
    <p:extLst>
      <p:ext uri="{BB962C8B-B14F-4D97-AF65-F5344CB8AC3E}">
        <p14:creationId xmlns:p14="http://schemas.microsoft.com/office/powerpoint/2010/main" val="2118533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rtlCol="0">
            <a:spAutoFit/>
          </a:bodyPr>
          <a:lstStyle/>
          <a:p>
            <a:r>
              <a:rPr lang="en-GB" b="1" dirty="0"/>
              <a:t>Bucket trowel</a:t>
            </a:r>
          </a:p>
        </p:txBody>
      </p:sp>
      <p:sp>
        <p:nvSpPr>
          <p:cNvPr id="8" name="TextBox 7">
            <a:extLst>
              <a:ext uri="{FF2B5EF4-FFF2-40B4-BE49-F238E27FC236}">
                <a16:creationId xmlns:a16="http://schemas.microsoft.com/office/drawing/2014/main" id="{89905470-0D3C-49B5-B238-F554E117C0DC}"/>
              </a:ext>
            </a:extLst>
          </p:cNvPr>
          <p:cNvSpPr txBox="1"/>
          <p:nvPr/>
        </p:nvSpPr>
        <p:spPr>
          <a:xfrm>
            <a:off x="4700337" y="2243998"/>
            <a:ext cx="3673642" cy="2554545"/>
          </a:xfrm>
          <a:prstGeom prst="rect">
            <a:avLst/>
          </a:prstGeom>
          <a:noFill/>
        </p:spPr>
        <p:txBody>
          <a:bodyPr wrap="square" rtlCol="0">
            <a:spAutoFit/>
          </a:bodyPr>
          <a:lstStyle/>
          <a:p>
            <a:r>
              <a:rPr lang="en-GB" dirty="0"/>
              <a:t>Sometimes referred to as a mud trowel.</a:t>
            </a:r>
          </a:p>
          <a:p>
            <a:r>
              <a:rPr lang="en-GB" dirty="0"/>
              <a:t>These trowels are used to move adhesive and grout from inside buckets. They can have rounded corners minimise drag on bucket walls.</a:t>
            </a:r>
          </a:p>
          <a:p>
            <a:pPr algn="ctr"/>
            <a:endParaRPr lang="en-GB" dirty="0"/>
          </a:p>
        </p:txBody>
      </p:sp>
      <p:pic>
        <p:nvPicPr>
          <p:cNvPr id="3" name="Picture 2">
            <a:extLst>
              <a:ext uri="{FF2B5EF4-FFF2-40B4-BE49-F238E27FC236}">
                <a16:creationId xmlns:a16="http://schemas.microsoft.com/office/drawing/2014/main" id="{79E0D0C9-B370-4CC3-A7DA-489F6FBD9E5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63251" y="2123106"/>
            <a:ext cx="2112038" cy="3161734"/>
          </a:xfrm>
          <a:prstGeom prst="rect">
            <a:avLst/>
          </a:prstGeom>
        </p:spPr>
      </p:pic>
    </p:spTree>
    <p:extLst>
      <p:ext uri="{BB962C8B-B14F-4D97-AF65-F5344CB8AC3E}">
        <p14:creationId xmlns:p14="http://schemas.microsoft.com/office/powerpoint/2010/main" val="1299020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95536" y="1556792"/>
            <a:ext cx="8229600" cy="400110"/>
          </a:xfrm>
          <a:prstGeom prst="rect">
            <a:avLst/>
          </a:prstGeom>
          <a:noFill/>
        </p:spPr>
        <p:txBody>
          <a:bodyPr wrap="square" rtlCol="0">
            <a:spAutoFit/>
          </a:bodyPr>
          <a:lstStyle/>
          <a:p>
            <a:r>
              <a:rPr lang="en-GB" b="1" dirty="0"/>
              <a:t>Tile wheel nippers/nippers</a:t>
            </a:r>
          </a:p>
        </p:txBody>
      </p:sp>
      <p:sp>
        <p:nvSpPr>
          <p:cNvPr id="8" name="TextBox 7">
            <a:extLst>
              <a:ext uri="{FF2B5EF4-FFF2-40B4-BE49-F238E27FC236}">
                <a16:creationId xmlns:a16="http://schemas.microsoft.com/office/drawing/2014/main" id="{89905470-0D3C-49B5-B238-F554E117C0DC}"/>
              </a:ext>
            </a:extLst>
          </p:cNvPr>
          <p:cNvSpPr txBox="1"/>
          <p:nvPr/>
        </p:nvSpPr>
        <p:spPr>
          <a:xfrm>
            <a:off x="5825800" y="2747320"/>
            <a:ext cx="2608436" cy="2554545"/>
          </a:xfrm>
          <a:prstGeom prst="rect">
            <a:avLst/>
          </a:prstGeom>
          <a:noFill/>
        </p:spPr>
        <p:txBody>
          <a:bodyPr wrap="square" rtlCol="0">
            <a:spAutoFit/>
          </a:bodyPr>
          <a:lstStyle/>
          <a:p>
            <a:endParaRPr lang="en-GB" dirty="0"/>
          </a:p>
          <a:p>
            <a:endParaRPr lang="en-GB" dirty="0"/>
          </a:p>
          <a:p>
            <a:r>
              <a:rPr lang="en-GB" dirty="0"/>
              <a:t>Ideal for cutting awkward shapes in tiles, such as around pipes.</a:t>
            </a:r>
          </a:p>
          <a:p>
            <a:r>
              <a:rPr lang="en-GB" dirty="0"/>
              <a:t> </a:t>
            </a:r>
          </a:p>
          <a:p>
            <a:pPr algn="ctr"/>
            <a:endParaRPr lang="en-GB" dirty="0"/>
          </a:p>
        </p:txBody>
      </p:sp>
      <p:pic>
        <p:nvPicPr>
          <p:cNvPr id="5" name="Picture 4">
            <a:extLst>
              <a:ext uri="{FF2B5EF4-FFF2-40B4-BE49-F238E27FC236}">
                <a16:creationId xmlns:a16="http://schemas.microsoft.com/office/drawing/2014/main" id="{DCAB43D9-4CFB-498A-AFB7-57603BE0168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2014" y="1956902"/>
            <a:ext cx="2809737" cy="1876904"/>
          </a:xfrm>
          <a:prstGeom prst="rect">
            <a:avLst/>
          </a:prstGeom>
        </p:spPr>
      </p:pic>
      <p:pic>
        <p:nvPicPr>
          <p:cNvPr id="10" name="Picture 9">
            <a:extLst>
              <a:ext uri="{FF2B5EF4-FFF2-40B4-BE49-F238E27FC236}">
                <a16:creationId xmlns:a16="http://schemas.microsoft.com/office/drawing/2014/main" id="{D45B3639-3013-48A3-BAFF-DDBC2FBCB8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23305" y="3439348"/>
            <a:ext cx="2378946" cy="1589136"/>
          </a:xfrm>
          <a:prstGeom prst="rect">
            <a:avLst/>
          </a:prstGeom>
        </p:spPr>
      </p:pic>
    </p:spTree>
    <p:extLst>
      <p:ext uri="{BB962C8B-B14F-4D97-AF65-F5344CB8AC3E}">
        <p14:creationId xmlns:p14="http://schemas.microsoft.com/office/powerpoint/2010/main" val="4068368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hand tools used in wall and floor tiling</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88ABACE0-327C-4FE9-B7F8-E7E84F57DAA1}"/>
              </a:ext>
            </a:extLst>
          </p:cNvPr>
          <p:cNvSpPr txBox="1"/>
          <p:nvPr/>
        </p:nvSpPr>
        <p:spPr>
          <a:xfrm>
            <a:off x="332509" y="1488857"/>
            <a:ext cx="8354291" cy="400110"/>
          </a:xfrm>
          <a:prstGeom prst="rect">
            <a:avLst/>
          </a:prstGeom>
          <a:noFill/>
        </p:spPr>
        <p:txBody>
          <a:bodyPr wrap="square" rtlCol="0">
            <a:spAutoFit/>
          </a:bodyPr>
          <a:lstStyle/>
          <a:p>
            <a:r>
              <a:rPr lang="en-GB" b="1" dirty="0"/>
              <a:t>Sealant gun</a:t>
            </a:r>
          </a:p>
        </p:txBody>
      </p:sp>
      <p:sp>
        <p:nvSpPr>
          <p:cNvPr id="8" name="TextBox 7">
            <a:extLst>
              <a:ext uri="{FF2B5EF4-FFF2-40B4-BE49-F238E27FC236}">
                <a16:creationId xmlns:a16="http://schemas.microsoft.com/office/drawing/2014/main" id="{89905470-0D3C-49B5-B238-F554E117C0DC}"/>
              </a:ext>
            </a:extLst>
          </p:cNvPr>
          <p:cNvSpPr txBox="1"/>
          <p:nvPr/>
        </p:nvSpPr>
        <p:spPr>
          <a:xfrm>
            <a:off x="5351771" y="2841061"/>
            <a:ext cx="2608436" cy="2246769"/>
          </a:xfrm>
          <a:prstGeom prst="rect">
            <a:avLst/>
          </a:prstGeom>
          <a:noFill/>
        </p:spPr>
        <p:txBody>
          <a:bodyPr wrap="square" rtlCol="0">
            <a:spAutoFit/>
          </a:bodyPr>
          <a:lstStyle/>
          <a:p>
            <a:r>
              <a:rPr lang="en-GB" dirty="0"/>
              <a:t>A sealant gun is used with a tube of sealant to apply a waterproof seal between materials.</a:t>
            </a:r>
          </a:p>
          <a:p>
            <a:r>
              <a:rPr lang="en-GB" dirty="0"/>
              <a:t> </a:t>
            </a:r>
          </a:p>
          <a:p>
            <a:pPr algn="ctr"/>
            <a:endParaRPr lang="en-GB" dirty="0"/>
          </a:p>
        </p:txBody>
      </p:sp>
      <p:pic>
        <p:nvPicPr>
          <p:cNvPr id="3" name="Picture 2">
            <a:extLst>
              <a:ext uri="{FF2B5EF4-FFF2-40B4-BE49-F238E27FC236}">
                <a16:creationId xmlns:a16="http://schemas.microsoft.com/office/drawing/2014/main" id="{4748A076-0029-44EA-BA16-313ED099753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0905" y="1888967"/>
            <a:ext cx="3388207" cy="3388207"/>
          </a:xfrm>
          <a:prstGeom prst="rect">
            <a:avLst/>
          </a:prstGeom>
        </p:spPr>
      </p:pic>
    </p:spTree>
    <p:extLst>
      <p:ext uri="{BB962C8B-B14F-4D97-AF65-F5344CB8AC3E}">
        <p14:creationId xmlns:p14="http://schemas.microsoft.com/office/powerpoint/2010/main" val="4635034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0ABC5C-A95F-4D0A-B4CB-A563FF0BD144}">
  <ds:schemaRefs>
    <ds:schemaRef ds:uri="http://schemas.microsoft.com/sharepoint/v3/contenttype/forms"/>
  </ds:schemaRefs>
</ds:datastoreItem>
</file>

<file path=customXml/itemProps2.xml><?xml version="1.0" encoding="utf-8"?>
<ds:datastoreItem xmlns:ds="http://schemas.openxmlformats.org/officeDocument/2006/customXml" ds:itemID="{4EDBDE64-EAF0-4D1E-B580-85AB51C09788}">
  <ds:schemaRefs>
    <ds:schemaRef ds:uri="6630edcf-f6f2-42e2-934a-b174e5b8993a"/>
    <ds:schemaRef ds:uri="dc3e18ab-5e90-4249-b4bb-5052ecfaefd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5FE02A3-84A6-4E4A-BCC9-5AC929B6F7BC}">
  <ds:schemaRefs>
    <ds:schemaRef ds:uri="6630edcf-f6f2-42e2-934a-b174e5b8993a"/>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dc3e18ab-5e90-4249-b4bb-5052ecfaefd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604</TotalTime>
  <Words>2008</Words>
  <Application>Microsoft Office PowerPoint</Application>
  <PresentationFormat>On-screen Show (4:3)</PresentationFormat>
  <Paragraphs>302</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Lucida Grande</vt:lpstr>
      <vt:lpstr>Times New Roman</vt:lpstr>
      <vt:lpstr>Default Design</vt:lpstr>
      <vt:lpstr>PowerPoint 4: Types of tools and equipment used in wall and floor tiling activities </vt:lpstr>
      <vt:lpstr>Aim: To introduce learners to the different types of tools used in wall and floor tiling.    Outcomes:  At the end of this session, the learner will be able to:  Outcome 1: Identify hand tools and equipment (slide 3 to 28).  Outcome 2: Identify power tools and equipment (slide 29 to 32).  Outcome 3: Identify ancillary equipment (slide 33 to 42).</vt:lpstr>
      <vt:lpstr>Types of hand tools used in wall and floor tiling </vt:lpstr>
      <vt:lpstr>Basic tiling hand tools</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hand tools used in wall and floor tiling </vt:lpstr>
      <vt:lpstr>Types of power tools used in wall and floor tiling </vt:lpstr>
      <vt:lpstr>Types of power tools used in wall and floor tiling </vt:lpstr>
      <vt:lpstr>Types of power tools used in wall and floor tiling </vt:lpstr>
      <vt:lpstr>Types of power tools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Ancillary equipment used in wall and floor tiling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112</cp:revision>
  <dcterms:created xsi:type="dcterms:W3CDTF">2013-05-28T00:38:54Z</dcterms:created>
  <dcterms:modified xsi:type="dcterms:W3CDTF">2021-10-13T15:46:49Z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