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32"/>
  </p:notesMasterIdLst>
  <p:handoutMasterIdLst>
    <p:handoutMasterId r:id="rId33"/>
  </p:handoutMasterIdLst>
  <p:sldIdLst>
    <p:sldId id="256" r:id="rId5"/>
    <p:sldId id="341" r:id="rId6"/>
    <p:sldId id="342" r:id="rId7"/>
    <p:sldId id="343" r:id="rId8"/>
    <p:sldId id="344" r:id="rId9"/>
    <p:sldId id="351" r:id="rId10"/>
    <p:sldId id="345" r:id="rId11"/>
    <p:sldId id="352" r:id="rId12"/>
    <p:sldId id="346" r:id="rId13"/>
    <p:sldId id="353" r:id="rId14"/>
    <p:sldId id="347" r:id="rId15"/>
    <p:sldId id="354" r:id="rId16"/>
    <p:sldId id="348" r:id="rId17"/>
    <p:sldId id="355" r:id="rId18"/>
    <p:sldId id="349" r:id="rId19"/>
    <p:sldId id="350" r:id="rId20"/>
    <p:sldId id="357" r:id="rId21"/>
    <p:sldId id="366" r:id="rId22"/>
    <p:sldId id="365" r:id="rId23"/>
    <p:sldId id="364" r:id="rId24"/>
    <p:sldId id="368" r:id="rId25"/>
    <p:sldId id="362" r:id="rId26"/>
    <p:sldId id="363" r:id="rId27"/>
    <p:sldId id="361" r:id="rId28"/>
    <p:sldId id="360" r:id="rId29"/>
    <p:sldId id="359" r:id="rId30"/>
    <p:sldId id="267" r:id="rId31"/>
  </p:sldIdLst>
  <p:sldSz cx="9144000" cy="6858000" type="screen4x3"/>
  <p:notesSz cx="6858000" cy="9144000"/>
  <p:custDataLst>
    <p:tags r:id="rId34"/>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thony C. Evans" initials="ACE" lastIdx="1" clrIdx="0">
    <p:extLst>
      <p:ext uri="{19B8F6BF-5375-455C-9EA6-DF929625EA0E}">
        <p15:presenceInfo xmlns:p15="http://schemas.microsoft.com/office/powerpoint/2012/main" userId="S-1-5-21-895932213-827637939-1713292627-3511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12" autoAdjust="0"/>
    <p:restoredTop sz="94291" autoAdjust="0"/>
  </p:normalViewPr>
  <p:slideViewPr>
    <p:cSldViewPr showGuides="1">
      <p:cViewPr varScale="1">
        <p:scale>
          <a:sx n="62" d="100"/>
          <a:sy n="62" d="100"/>
        </p:scale>
        <p:origin x="1444" y="5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10/13/2021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4496518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9720678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32420609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35367289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34181657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17</a:t>
            </a:fld>
            <a:endParaRPr lang="en-GB"/>
          </a:p>
        </p:txBody>
      </p:sp>
    </p:spTree>
    <p:extLst>
      <p:ext uri="{BB962C8B-B14F-4D97-AF65-F5344CB8AC3E}">
        <p14:creationId xmlns:p14="http://schemas.microsoft.com/office/powerpoint/2010/main" val="1552161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18</a:t>
            </a:fld>
            <a:endParaRPr lang="en-GB"/>
          </a:p>
        </p:txBody>
      </p:sp>
    </p:spTree>
    <p:extLst>
      <p:ext uri="{BB962C8B-B14F-4D97-AF65-F5344CB8AC3E}">
        <p14:creationId xmlns:p14="http://schemas.microsoft.com/office/powerpoint/2010/main" val="27824966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19</a:t>
            </a:fld>
            <a:endParaRPr lang="en-GB"/>
          </a:p>
        </p:txBody>
      </p:sp>
    </p:spTree>
    <p:extLst>
      <p:ext uri="{BB962C8B-B14F-4D97-AF65-F5344CB8AC3E}">
        <p14:creationId xmlns:p14="http://schemas.microsoft.com/office/powerpoint/2010/main" val="11851421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20</a:t>
            </a:fld>
            <a:endParaRPr lang="en-GB"/>
          </a:p>
        </p:txBody>
      </p:sp>
    </p:spTree>
    <p:extLst>
      <p:ext uri="{BB962C8B-B14F-4D97-AF65-F5344CB8AC3E}">
        <p14:creationId xmlns:p14="http://schemas.microsoft.com/office/powerpoint/2010/main" val="13597531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21</a:t>
            </a:fld>
            <a:endParaRPr lang="en-GB"/>
          </a:p>
        </p:txBody>
      </p:sp>
    </p:spTree>
    <p:extLst>
      <p:ext uri="{BB962C8B-B14F-4D97-AF65-F5344CB8AC3E}">
        <p14:creationId xmlns:p14="http://schemas.microsoft.com/office/powerpoint/2010/main" val="30418457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22</a:t>
            </a:fld>
            <a:endParaRPr lang="en-GB"/>
          </a:p>
        </p:txBody>
      </p:sp>
    </p:spTree>
    <p:extLst>
      <p:ext uri="{BB962C8B-B14F-4D97-AF65-F5344CB8AC3E}">
        <p14:creationId xmlns:p14="http://schemas.microsoft.com/office/powerpoint/2010/main" val="2944028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34407693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23</a:t>
            </a:fld>
            <a:endParaRPr lang="en-GB"/>
          </a:p>
        </p:txBody>
      </p:sp>
    </p:spTree>
    <p:extLst>
      <p:ext uri="{BB962C8B-B14F-4D97-AF65-F5344CB8AC3E}">
        <p14:creationId xmlns:p14="http://schemas.microsoft.com/office/powerpoint/2010/main" val="9539608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24</a:t>
            </a:fld>
            <a:endParaRPr lang="en-GB"/>
          </a:p>
        </p:txBody>
      </p:sp>
    </p:spTree>
    <p:extLst>
      <p:ext uri="{BB962C8B-B14F-4D97-AF65-F5344CB8AC3E}">
        <p14:creationId xmlns:p14="http://schemas.microsoft.com/office/powerpoint/2010/main" val="29427322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25</a:t>
            </a:fld>
            <a:endParaRPr lang="en-GB"/>
          </a:p>
        </p:txBody>
      </p:sp>
    </p:spTree>
    <p:extLst>
      <p:ext uri="{BB962C8B-B14F-4D97-AF65-F5344CB8AC3E}">
        <p14:creationId xmlns:p14="http://schemas.microsoft.com/office/powerpoint/2010/main" val="8236073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26</a:t>
            </a:fld>
            <a:endParaRPr lang="en-GB"/>
          </a:p>
        </p:txBody>
      </p:sp>
    </p:spTree>
    <p:extLst>
      <p:ext uri="{BB962C8B-B14F-4D97-AF65-F5344CB8AC3E}">
        <p14:creationId xmlns:p14="http://schemas.microsoft.com/office/powerpoint/2010/main" val="23164219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25662546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1693054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4118767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27111307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15733929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22815212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37191078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27</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2.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116: Wall and floor tiling</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14: Storing materials and components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323528" y="964867"/>
            <a:ext cx="8153400" cy="4577680"/>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 Materials type and storage: boxed</a:t>
            </a:r>
            <a:br>
              <a:rPr lang="en-GB" sz="1800" b="0" kern="1200" dirty="0">
                <a:solidFill>
                  <a:schemeClr val="tx1"/>
                </a:solidFill>
                <a:latin typeface="+mn-lt"/>
                <a:ea typeface="ＭＳ Ｐゴシック" pitchFamily="-105" charset="-128"/>
                <a:cs typeface="ＭＳ Ｐゴシック" pitchFamily="-105" charset="-128"/>
              </a:rPr>
            </a:br>
            <a:br>
              <a:rPr lang="en-GB" sz="2000" kern="1200" dirty="0">
                <a:solidFill>
                  <a:srgbClr val="0070C0"/>
                </a:solidFill>
                <a:latin typeface="+mn-lt"/>
                <a:ea typeface="ＭＳ Ｐゴシック" pitchFamily="-105" charset="-128"/>
                <a:cs typeface="ＭＳ Ｐゴシック" pitchFamily="-105" charset="-128"/>
              </a:rPr>
            </a:br>
            <a:br>
              <a:rPr lang="en-GB" sz="2000" kern="1200" dirty="0">
                <a:solidFill>
                  <a:srgbClr val="0070C0"/>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sp>
        <p:nvSpPr>
          <p:cNvPr id="3" name="Rectangle 2">
            <a:extLst>
              <a:ext uri="{FF2B5EF4-FFF2-40B4-BE49-F238E27FC236}">
                <a16:creationId xmlns:a16="http://schemas.microsoft.com/office/drawing/2014/main" id="{775C20F7-CA97-437C-B8E6-2EB0D2C85CB9}"/>
              </a:ext>
            </a:extLst>
          </p:cNvPr>
          <p:cNvSpPr/>
          <p:nvPr/>
        </p:nvSpPr>
        <p:spPr>
          <a:xfrm>
            <a:off x="323528" y="2288170"/>
            <a:ext cx="3240360" cy="1323439"/>
          </a:xfrm>
          <a:prstGeom prst="rect">
            <a:avLst/>
          </a:prstGeom>
        </p:spPr>
        <p:txBody>
          <a:bodyPr wrap="square">
            <a:spAutoFit/>
          </a:bodyPr>
          <a:lstStyle/>
          <a:p>
            <a:r>
              <a:rPr lang="en-GB" dirty="0"/>
              <a:t>Boxed items stored on shelving racks</a:t>
            </a:r>
            <a:endParaRPr lang="en-GB" b="1" dirty="0"/>
          </a:p>
          <a:p>
            <a:pPr marL="342900" indent="-342900">
              <a:buFont typeface="Arial" panose="020B0604020202020204" pitchFamily="34" charset="0"/>
              <a:buChar char="•"/>
            </a:pPr>
            <a:endParaRPr lang="en-GB" b="1" dirty="0"/>
          </a:p>
          <a:p>
            <a:pPr marL="342900" indent="-342900">
              <a:buFont typeface="Arial" panose="020B0604020202020204" pitchFamily="34" charset="0"/>
              <a:buChar char="•"/>
            </a:pPr>
            <a:endParaRPr lang="en-GB" b="1" dirty="0"/>
          </a:p>
        </p:txBody>
      </p:sp>
      <p:pic>
        <p:nvPicPr>
          <p:cNvPr id="7" name="Picture 6">
            <a:extLst>
              <a:ext uri="{FF2B5EF4-FFF2-40B4-BE49-F238E27FC236}">
                <a16:creationId xmlns:a16="http://schemas.microsoft.com/office/drawing/2014/main" id="{4899C812-6B71-4A2A-8281-26232F5CAA9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19872" y="2244967"/>
            <a:ext cx="4608512" cy="2552185"/>
          </a:xfrm>
          <a:prstGeom prst="rect">
            <a:avLst/>
          </a:prstGeom>
        </p:spPr>
      </p:pic>
    </p:spTree>
    <p:extLst>
      <p:ext uri="{BB962C8B-B14F-4D97-AF65-F5344CB8AC3E}">
        <p14:creationId xmlns:p14="http://schemas.microsoft.com/office/powerpoint/2010/main" val="42517694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95300" y="1109989"/>
            <a:ext cx="8153400" cy="4577680"/>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Materials type and storage: sheet</a:t>
            </a:r>
            <a:br>
              <a:rPr lang="en-GB" sz="2000" kern="1200" dirty="0">
                <a:solidFill>
                  <a:srgbClr val="0070C0"/>
                </a:solidFill>
                <a:latin typeface="+mn-lt"/>
                <a:ea typeface="ＭＳ Ｐゴシック" pitchFamily="-105" charset="-128"/>
                <a:cs typeface="ＭＳ Ｐゴシック" pitchFamily="-105" charset="-128"/>
              </a:rPr>
            </a:br>
            <a:br>
              <a:rPr lang="en-GB" sz="2000" kern="1200" dirty="0">
                <a:solidFill>
                  <a:srgbClr val="0070C0"/>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sp>
        <p:nvSpPr>
          <p:cNvPr id="3" name="Rectangle 2">
            <a:extLst>
              <a:ext uri="{FF2B5EF4-FFF2-40B4-BE49-F238E27FC236}">
                <a16:creationId xmlns:a16="http://schemas.microsoft.com/office/drawing/2014/main" id="{9359DA07-ADE6-42AC-83DA-4B0BD117B7AA}"/>
              </a:ext>
            </a:extLst>
          </p:cNvPr>
          <p:cNvSpPr/>
          <p:nvPr/>
        </p:nvSpPr>
        <p:spPr>
          <a:xfrm>
            <a:off x="457200" y="2146465"/>
            <a:ext cx="4572000" cy="1631216"/>
          </a:xfrm>
          <a:prstGeom prst="rect">
            <a:avLst/>
          </a:prstGeom>
        </p:spPr>
        <p:txBody>
          <a:bodyPr>
            <a:spAutoFit/>
          </a:bodyPr>
          <a:lstStyle/>
          <a:p>
            <a:pPr marL="342900" indent="-342900">
              <a:buClr>
                <a:srgbClr val="0077E3"/>
              </a:buClr>
              <a:buFont typeface="Arial" panose="020B0604020202020204" pitchFamily="34" charset="0"/>
              <a:buChar char="•"/>
            </a:pPr>
            <a:r>
              <a:rPr lang="en-GB" dirty="0"/>
              <a:t>Plasterboard</a:t>
            </a:r>
          </a:p>
          <a:p>
            <a:pPr marL="342900" indent="-342900">
              <a:buClr>
                <a:srgbClr val="0077E3"/>
              </a:buClr>
              <a:buFont typeface="Arial" panose="020B0604020202020204" pitchFamily="34" charset="0"/>
              <a:buChar char="•"/>
            </a:pPr>
            <a:r>
              <a:rPr lang="en-GB" dirty="0"/>
              <a:t>Plywood</a:t>
            </a:r>
          </a:p>
          <a:p>
            <a:pPr marL="342900" indent="-342900">
              <a:buClr>
                <a:srgbClr val="0077E3"/>
              </a:buClr>
              <a:buFont typeface="Arial" panose="020B0604020202020204" pitchFamily="34" charset="0"/>
              <a:buChar char="•"/>
            </a:pPr>
            <a:r>
              <a:rPr lang="en-GB" dirty="0"/>
              <a:t>Cement boards</a:t>
            </a:r>
          </a:p>
          <a:p>
            <a:pPr marL="342900" indent="-342900">
              <a:buFont typeface="Arial" panose="020B0604020202020204" pitchFamily="34" charset="0"/>
              <a:buChar char="•"/>
            </a:pPr>
            <a:endParaRPr lang="en-GB" b="1" dirty="0"/>
          </a:p>
          <a:p>
            <a:endParaRPr lang="en-GB" dirty="0"/>
          </a:p>
        </p:txBody>
      </p:sp>
      <p:sp>
        <p:nvSpPr>
          <p:cNvPr id="4" name="Rectangle 3">
            <a:extLst>
              <a:ext uri="{FF2B5EF4-FFF2-40B4-BE49-F238E27FC236}">
                <a16:creationId xmlns:a16="http://schemas.microsoft.com/office/drawing/2014/main" id="{39D6D365-22A8-4C50-8937-1794287AE5F4}"/>
              </a:ext>
            </a:extLst>
          </p:cNvPr>
          <p:cNvSpPr/>
          <p:nvPr/>
        </p:nvSpPr>
        <p:spPr>
          <a:xfrm>
            <a:off x="3347864" y="2134744"/>
            <a:ext cx="5119645" cy="2554545"/>
          </a:xfrm>
          <a:prstGeom prst="rect">
            <a:avLst/>
          </a:prstGeom>
        </p:spPr>
        <p:txBody>
          <a:bodyPr wrap="square">
            <a:spAutoFit/>
          </a:bodyPr>
          <a:lstStyle/>
          <a:p>
            <a:r>
              <a:rPr lang="en-GB" dirty="0"/>
              <a:t>Plasterboard and plywood should be stored in a warm, dry place, stacked flat on timber cross bearers to stop them from sagging and to allow air to circulate. </a:t>
            </a:r>
            <a:br>
              <a:rPr lang="en-GB" dirty="0"/>
            </a:br>
            <a:r>
              <a:rPr lang="en-GB" dirty="0"/>
              <a:t>Sometimes sheets are stored on their edge in special racks. They should not be stored leaning against a wall because after a while they may bow.</a:t>
            </a:r>
          </a:p>
        </p:txBody>
      </p:sp>
    </p:spTree>
    <p:extLst>
      <p:ext uri="{BB962C8B-B14F-4D97-AF65-F5344CB8AC3E}">
        <p14:creationId xmlns:p14="http://schemas.microsoft.com/office/powerpoint/2010/main" val="17267643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294388" y="1021401"/>
            <a:ext cx="8153400" cy="4577680"/>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Materials type and storage: sheet</a:t>
            </a:r>
            <a:br>
              <a:rPr lang="en-GB" sz="2000" kern="1200" dirty="0">
                <a:solidFill>
                  <a:srgbClr val="0070C0"/>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pic>
        <p:nvPicPr>
          <p:cNvPr id="5" name="Picture 4">
            <a:extLst>
              <a:ext uri="{FF2B5EF4-FFF2-40B4-BE49-F238E27FC236}">
                <a16:creationId xmlns:a16="http://schemas.microsoft.com/office/drawing/2014/main" id="{CDB64AE5-B4B8-4899-AC92-EC421616EECE}"/>
              </a:ext>
            </a:extLst>
          </p:cNvPr>
          <p:cNvPicPr>
            <a:picLocks noChangeAspect="1"/>
          </p:cNvPicPr>
          <p:nvPr/>
        </p:nvPicPr>
        <p:blipFill rotWithShape="1">
          <a:blip r:embed="rId3"/>
          <a:srcRect b="13441"/>
          <a:stretch/>
        </p:blipFill>
        <p:spPr>
          <a:xfrm>
            <a:off x="457200" y="1855074"/>
            <a:ext cx="3379386" cy="2671699"/>
          </a:xfrm>
          <a:prstGeom prst="rect">
            <a:avLst/>
          </a:prstGeom>
        </p:spPr>
      </p:pic>
      <p:sp>
        <p:nvSpPr>
          <p:cNvPr id="6" name="TextBox 5">
            <a:extLst>
              <a:ext uri="{FF2B5EF4-FFF2-40B4-BE49-F238E27FC236}">
                <a16:creationId xmlns:a16="http://schemas.microsoft.com/office/drawing/2014/main" id="{6778B3F5-E8F9-425A-84D2-29CD5C88198B}"/>
              </a:ext>
            </a:extLst>
          </p:cNvPr>
          <p:cNvSpPr txBox="1"/>
          <p:nvPr/>
        </p:nvSpPr>
        <p:spPr>
          <a:xfrm>
            <a:off x="533397" y="4630015"/>
            <a:ext cx="4155515" cy="707886"/>
          </a:xfrm>
          <a:prstGeom prst="rect">
            <a:avLst/>
          </a:prstGeom>
          <a:noFill/>
        </p:spPr>
        <p:txBody>
          <a:bodyPr wrap="square" rtlCol="0">
            <a:spAutoFit/>
          </a:bodyPr>
          <a:lstStyle/>
          <a:p>
            <a:r>
              <a:rPr lang="en-GB" dirty="0"/>
              <a:t>Sheets stored on edge tight to </a:t>
            </a:r>
            <a:br>
              <a:rPr lang="en-GB" dirty="0"/>
            </a:br>
            <a:r>
              <a:rPr lang="en-GB" dirty="0"/>
              <a:t>the wall</a:t>
            </a:r>
          </a:p>
        </p:txBody>
      </p:sp>
      <p:sp>
        <p:nvSpPr>
          <p:cNvPr id="9" name="Rectangle 8">
            <a:extLst>
              <a:ext uri="{FF2B5EF4-FFF2-40B4-BE49-F238E27FC236}">
                <a16:creationId xmlns:a16="http://schemas.microsoft.com/office/drawing/2014/main" id="{238994DC-9F1C-49F6-93A2-05AA153A6A8E}"/>
              </a:ext>
            </a:extLst>
          </p:cNvPr>
          <p:cNvSpPr/>
          <p:nvPr/>
        </p:nvSpPr>
        <p:spPr>
          <a:xfrm>
            <a:off x="5378999" y="4578628"/>
            <a:ext cx="3020620" cy="707886"/>
          </a:xfrm>
          <a:prstGeom prst="rect">
            <a:avLst/>
          </a:prstGeom>
        </p:spPr>
        <p:txBody>
          <a:bodyPr wrap="square">
            <a:spAutoFit/>
          </a:bodyPr>
          <a:lstStyle/>
          <a:p>
            <a:r>
              <a:rPr lang="en-GB" dirty="0"/>
              <a:t>Sheets stored on edge bearers</a:t>
            </a:r>
          </a:p>
        </p:txBody>
      </p:sp>
      <p:pic>
        <p:nvPicPr>
          <p:cNvPr id="4" name="Picture 3">
            <a:extLst>
              <a:ext uri="{FF2B5EF4-FFF2-40B4-BE49-F238E27FC236}">
                <a16:creationId xmlns:a16="http://schemas.microsoft.com/office/drawing/2014/main" id="{F83CBF0E-D7B3-41C8-9446-9C03D1BDBF8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36096" y="2276140"/>
            <a:ext cx="2983558" cy="1993017"/>
          </a:xfrm>
          <a:prstGeom prst="rect">
            <a:avLst/>
          </a:prstGeom>
        </p:spPr>
      </p:pic>
    </p:spTree>
    <p:extLst>
      <p:ext uri="{BB962C8B-B14F-4D97-AF65-F5344CB8AC3E}">
        <p14:creationId xmlns:p14="http://schemas.microsoft.com/office/powerpoint/2010/main" val="39282223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109989"/>
            <a:ext cx="8153400" cy="4577680"/>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Materials type and storage: long lengths</a:t>
            </a:r>
            <a:br>
              <a:rPr lang="en-GB" sz="2000" kern="1200" dirty="0">
                <a:solidFill>
                  <a:srgbClr val="0070C0"/>
                </a:solidFill>
                <a:latin typeface="+mn-lt"/>
                <a:ea typeface="ＭＳ Ｐゴシック" pitchFamily="-105" charset="-128"/>
                <a:cs typeface="ＭＳ Ｐゴシック" pitchFamily="-105" charset="-128"/>
              </a:rPr>
            </a:br>
            <a:br>
              <a:rPr lang="en-GB" sz="2000" kern="1200" dirty="0">
                <a:solidFill>
                  <a:srgbClr val="0070C0"/>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sp>
        <p:nvSpPr>
          <p:cNvPr id="3" name="Rectangle 2">
            <a:extLst>
              <a:ext uri="{FF2B5EF4-FFF2-40B4-BE49-F238E27FC236}">
                <a16:creationId xmlns:a16="http://schemas.microsoft.com/office/drawing/2014/main" id="{EE9DB6B5-5097-4033-970D-01A34444BEE2}"/>
              </a:ext>
            </a:extLst>
          </p:cNvPr>
          <p:cNvSpPr/>
          <p:nvPr/>
        </p:nvSpPr>
        <p:spPr>
          <a:xfrm>
            <a:off x="381000" y="1809889"/>
            <a:ext cx="3318520" cy="1938992"/>
          </a:xfrm>
          <a:prstGeom prst="rect">
            <a:avLst/>
          </a:prstGeom>
        </p:spPr>
        <p:txBody>
          <a:bodyPr wrap="square">
            <a:spAutoFit/>
          </a:bodyPr>
          <a:lstStyle/>
          <a:p>
            <a:pPr marL="342900" indent="-342900">
              <a:buClr>
                <a:srgbClr val="0077E3"/>
              </a:buClr>
              <a:buFont typeface="Arial" panose="020B0604020202020204" pitchFamily="34" charset="0"/>
              <a:buChar char="•"/>
            </a:pPr>
            <a:r>
              <a:rPr lang="en-GB" dirty="0"/>
              <a:t>Timber</a:t>
            </a:r>
          </a:p>
          <a:p>
            <a:pPr marL="342900" indent="-342900">
              <a:buClr>
                <a:srgbClr val="0077E3"/>
              </a:buClr>
              <a:buFont typeface="Arial" panose="020B0604020202020204" pitchFamily="34" charset="0"/>
              <a:buChar char="•"/>
            </a:pPr>
            <a:r>
              <a:rPr lang="en-GB" dirty="0"/>
              <a:t>Trim</a:t>
            </a:r>
          </a:p>
          <a:p>
            <a:pPr marL="342900" indent="-342900">
              <a:buClr>
                <a:srgbClr val="0077E3"/>
              </a:buClr>
              <a:buFont typeface="Arial" panose="020B0604020202020204" pitchFamily="34" charset="0"/>
              <a:buChar char="•"/>
            </a:pPr>
            <a:r>
              <a:rPr lang="en-GB" dirty="0"/>
              <a:t>Pipe</a:t>
            </a:r>
          </a:p>
          <a:p>
            <a:pPr marL="342900" indent="-342900">
              <a:buClr>
                <a:srgbClr val="0077E3"/>
              </a:buClr>
              <a:buFont typeface="Arial" panose="020B0604020202020204" pitchFamily="34" charset="0"/>
              <a:buChar char="•"/>
            </a:pPr>
            <a:r>
              <a:rPr lang="en-GB" dirty="0"/>
              <a:t>Conduit</a:t>
            </a:r>
          </a:p>
          <a:p>
            <a:pPr marL="342900" indent="-342900">
              <a:buClr>
                <a:srgbClr val="0077E3"/>
              </a:buClr>
              <a:buFont typeface="Arial" panose="020B0604020202020204" pitchFamily="34" charset="0"/>
              <a:buChar char="•"/>
            </a:pPr>
            <a:r>
              <a:rPr lang="en-GB" dirty="0"/>
              <a:t>Rain water pipes</a:t>
            </a:r>
          </a:p>
          <a:p>
            <a:pPr marL="342900" indent="-342900">
              <a:buFont typeface="Arial" panose="020B0604020202020204" pitchFamily="34" charset="0"/>
              <a:buChar char="•"/>
            </a:pPr>
            <a:endParaRPr lang="en-GB" b="1" dirty="0"/>
          </a:p>
        </p:txBody>
      </p:sp>
      <p:sp>
        <p:nvSpPr>
          <p:cNvPr id="4" name="Rectangle 3">
            <a:extLst>
              <a:ext uri="{FF2B5EF4-FFF2-40B4-BE49-F238E27FC236}">
                <a16:creationId xmlns:a16="http://schemas.microsoft.com/office/drawing/2014/main" id="{D9F66660-7911-4E7D-8736-78AD7DCACA04}"/>
              </a:ext>
            </a:extLst>
          </p:cNvPr>
          <p:cNvSpPr/>
          <p:nvPr/>
        </p:nvSpPr>
        <p:spPr>
          <a:xfrm>
            <a:off x="3641560" y="1799128"/>
            <a:ext cx="4572000" cy="2554545"/>
          </a:xfrm>
          <a:prstGeom prst="rect">
            <a:avLst/>
          </a:prstGeom>
        </p:spPr>
        <p:txBody>
          <a:bodyPr>
            <a:spAutoFit/>
          </a:bodyPr>
          <a:lstStyle/>
          <a:p>
            <a:r>
              <a:rPr lang="en-GB" dirty="0"/>
              <a:t>Timber should be stored horizontally, off the ground, with cross bearers to stop them from distorting and to allow air to circulate. </a:t>
            </a:r>
          </a:p>
          <a:p>
            <a:r>
              <a:rPr lang="en-GB" dirty="0"/>
              <a:t>Where possible, timber should be protected against the weather, either on covered racks or covered with waterproof sheeting.</a:t>
            </a:r>
          </a:p>
        </p:txBody>
      </p:sp>
    </p:spTree>
    <p:extLst>
      <p:ext uri="{BB962C8B-B14F-4D97-AF65-F5344CB8AC3E}">
        <p14:creationId xmlns:p14="http://schemas.microsoft.com/office/powerpoint/2010/main" val="3832851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321077" y="992786"/>
            <a:ext cx="8153400" cy="4577680"/>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 Materials type and storage: long lengths</a:t>
            </a:r>
            <a:br>
              <a:rPr lang="en-GB" sz="2000" kern="1200" dirty="0">
                <a:solidFill>
                  <a:srgbClr val="0070C0"/>
                </a:solidFill>
                <a:latin typeface="+mn-lt"/>
                <a:ea typeface="ＭＳ Ｐゴシック" pitchFamily="-105" charset="-128"/>
                <a:cs typeface="ＭＳ Ｐゴシック" pitchFamily="-105" charset="-128"/>
              </a:rPr>
            </a:br>
            <a:br>
              <a:rPr lang="en-GB" sz="2000" kern="1200" dirty="0">
                <a:solidFill>
                  <a:srgbClr val="0070C0"/>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sp>
        <p:nvSpPr>
          <p:cNvPr id="10" name="Rectangle 9">
            <a:extLst>
              <a:ext uri="{FF2B5EF4-FFF2-40B4-BE49-F238E27FC236}">
                <a16:creationId xmlns:a16="http://schemas.microsoft.com/office/drawing/2014/main" id="{DB3C4778-0B6D-42B7-B9B5-5491231AD46E}"/>
              </a:ext>
            </a:extLst>
          </p:cNvPr>
          <p:cNvSpPr/>
          <p:nvPr/>
        </p:nvSpPr>
        <p:spPr>
          <a:xfrm>
            <a:off x="457200" y="1772816"/>
            <a:ext cx="3332470" cy="400110"/>
          </a:xfrm>
          <a:prstGeom prst="rect">
            <a:avLst/>
          </a:prstGeom>
        </p:spPr>
        <p:txBody>
          <a:bodyPr wrap="square">
            <a:spAutoFit/>
          </a:bodyPr>
          <a:lstStyle/>
          <a:p>
            <a:r>
              <a:rPr lang="en-GB" dirty="0"/>
              <a:t> Timber stored on bearers</a:t>
            </a:r>
          </a:p>
        </p:txBody>
      </p:sp>
      <p:pic>
        <p:nvPicPr>
          <p:cNvPr id="4" name="Picture 3">
            <a:extLst>
              <a:ext uri="{FF2B5EF4-FFF2-40B4-BE49-F238E27FC236}">
                <a16:creationId xmlns:a16="http://schemas.microsoft.com/office/drawing/2014/main" id="{5CE970D4-783C-48AF-8E9A-D35B10F9C73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9523" y="2449855"/>
            <a:ext cx="4037577" cy="2822159"/>
          </a:xfrm>
          <a:prstGeom prst="rect">
            <a:avLst/>
          </a:prstGeom>
        </p:spPr>
      </p:pic>
      <p:sp>
        <p:nvSpPr>
          <p:cNvPr id="6" name="Rectangle 5">
            <a:extLst>
              <a:ext uri="{FF2B5EF4-FFF2-40B4-BE49-F238E27FC236}">
                <a16:creationId xmlns:a16="http://schemas.microsoft.com/office/drawing/2014/main" id="{E54D9ACA-72E1-4A16-AE4E-7D18E6BAA801}"/>
              </a:ext>
            </a:extLst>
          </p:cNvPr>
          <p:cNvSpPr/>
          <p:nvPr/>
        </p:nvSpPr>
        <p:spPr>
          <a:xfrm>
            <a:off x="5248169" y="1772816"/>
            <a:ext cx="3332470" cy="400110"/>
          </a:xfrm>
          <a:prstGeom prst="rect">
            <a:avLst/>
          </a:prstGeom>
        </p:spPr>
        <p:txBody>
          <a:bodyPr wrap="square">
            <a:spAutoFit/>
          </a:bodyPr>
          <a:lstStyle/>
          <a:p>
            <a:r>
              <a:rPr lang="en-GB" dirty="0"/>
              <a:t> Pipes stored on chocks</a:t>
            </a:r>
          </a:p>
        </p:txBody>
      </p:sp>
      <p:pic>
        <p:nvPicPr>
          <p:cNvPr id="3" name="Picture 2" descr="Shape, circle&#10;&#10;Description automatically generated">
            <a:extLst>
              <a:ext uri="{FF2B5EF4-FFF2-40B4-BE49-F238E27FC236}">
                <a16:creationId xmlns:a16="http://schemas.microsoft.com/office/drawing/2014/main" id="{C2753A5C-87F7-472E-B210-43E0C97A620D}"/>
              </a:ext>
            </a:extLst>
          </p:cNvPr>
          <p:cNvPicPr>
            <a:picLocks noChangeAspect="1"/>
          </p:cNvPicPr>
          <p:nvPr/>
        </p:nvPicPr>
        <p:blipFill rotWithShape="1">
          <a:blip r:embed="rId4"/>
          <a:srcRect b="22741"/>
          <a:stretch/>
        </p:blipFill>
        <p:spPr>
          <a:xfrm>
            <a:off x="5248169" y="2437368"/>
            <a:ext cx="3000410" cy="1955563"/>
          </a:xfrm>
          <a:prstGeom prst="rect">
            <a:avLst/>
          </a:prstGeom>
        </p:spPr>
      </p:pic>
    </p:spTree>
    <p:extLst>
      <p:ext uri="{BB962C8B-B14F-4D97-AF65-F5344CB8AC3E}">
        <p14:creationId xmlns:p14="http://schemas.microsoft.com/office/powerpoint/2010/main" val="7946938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052737"/>
            <a:ext cx="8153400" cy="4896544"/>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Materials type and storage: rolled materials</a:t>
            </a:r>
            <a:br>
              <a:rPr lang="en-GB" sz="2000" kern="1200" dirty="0">
                <a:solidFill>
                  <a:srgbClr val="0070C0"/>
                </a:solidFill>
                <a:latin typeface="+mn-lt"/>
                <a:ea typeface="ＭＳ Ｐゴシック" pitchFamily="-105" charset="-128"/>
                <a:cs typeface="ＭＳ Ｐゴシック" pitchFamily="-105" charset="-128"/>
              </a:rPr>
            </a:br>
            <a:br>
              <a:rPr lang="en-GB" sz="2000" kern="1200" dirty="0">
                <a:solidFill>
                  <a:srgbClr val="0070C0"/>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sp>
        <p:nvSpPr>
          <p:cNvPr id="3" name="Rectangle 2">
            <a:extLst>
              <a:ext uri="{FF2B5EF4-FFF2-40B4-BE49-F238E27FC236}">
                <a16:creationId xmlns:a16="http://schemas.microsoft.com/office/drawing/2014/main" id="{86364334-AE75-4069-86C5-F68239C91FEC}"/>
              </a:ext>
            </a:extLst>
          </p:cNvPr>
          <p:cNvSpPr/>
          <p:nvPr/>
        </p:nvSpPr>
        <p:spPr>
          <a:xfrm>
            <a:off x="381000" y="1963777"/>
            <a:ext cx="3178696" cy="1323439"/>
          </a:xfrm>
          <a:prstGeom prst="rect">
            <a:avLst/>
          </a:prstGeom>
        </p:spPr>
        <p:txBody>
          <a:bodyPr wrap="square">
            <a:spAutoFit/>
          </a:bodyPr>
          <a:lstStyle/>
          <a:p>
            <a:pPr marL="342900" indent="-342900">
              <a:buClr>
                <a:srgbClr val="0077E3"/>
              </a:buClr>
              <a:buFont typeface="Arial" panose="020B0604020202020204" pitchFamily="34" charset="0"/>
              <a:buChar char="•"/>
            </a:pPr>
            <a:r>
              <a:rPr lang="en-GB" dirty="0"/>
              <a:t>Decoupling membrane</a:t>
            </a:r>
          </a:p>
          <a:p>
            <a:pPr marL="342900" indent="-342900">
              <a:buClr>
                <a:srgbClr val="0077E3"/>
              </a:buClr>
              <a:buFont typeface="Arial" panose="020B0604020202020204" pitchFamily="34" charset="0"/>
              <a:buChar char="•"/>
            </a:pPr>
            <a:r>
              <a:rPr lang="en-GB" dirty="0"/>
              <a:t>Roofing membrane</a:t>
            </a:r>
          </a:p>
          <a:p>
            <a:pPr marL="342900" indent="-342900">
              <a:buClr>
                <a:srgbClr val="0077E3"/>
              </a:buClr>
              <a:buFont typeface="Arial" panose="020B0604020202020204" pitchFamily="34" charset="0"/>
              <a:buChar char="•"/>
            </a:pPr>
            <a:r>
              <a:rPr lang="en-GB" dirty="0"/>
              <a:t>Plastic sheeting</a:t>
            </a:r>
          </a:p>
          <a:p>
            <a:pPr marL="342900" indent="-342900">
              <a:buClr>
                <a:srgbClr val="0077E3"/>
              </a:buClr>
              <a:buFont typeface="Arial" panose="020B0604020202020204" pitchFamily="34" charset="0"/>
              <a:buChar char="•"/>
            </a:pPr>
            <a:r>
              <a:rPr lang="en-GB" dirty="0"/>
              <a:t>Damp-proof membrane</a:t>
            </a:r>
          </a:p>
        </p:txBody>
      </p:sp>
      <p:sp>
        <p:nvSpPr>
          <p:cNvPr id="4" name="Rectangle 3">
            <a:extLst>
              <a:ext uri="{FF2B5EF4-FFF2-40B4-BE49-F238E27FC236}">
                <a16:creationId xmlns:a16="http://schemas.microsoft.com/office/drawing/2014/main" id="{4E747783-5206-4BF1-8C0E-6E039EC56695}"/>
              </a:ext>
            </a:extLst>
          </p:cNvPr>
          <p:cNvSpPr/>
          <p:nvPr/>
        </p:nvSpPr>
        <p:spPr>
          <a:xfrm>
            <a:off x="4788024" y="3087161"/>
            <a:ext cx="3621224" cy="400110"/>
          </a:xfrm>
          <a:prstGeom prst="rect">
            <a:avLst/>
          </a:prstGeom>
        </p:spPr>
        <p:txBody>
          <a:bodyPr wrap="square">
            <a:spAutoFit/>
          </a:bodyPr>
          <a:lstStyle/>
          <a:p>
            <a:endParaRPr lang="en-GB" dirty="0"/>
          </a:p>
        </p:txBody>
      </p:sp>
      <p:sp>
        <p:nvSpPr>
          <p:cNvPr id="6" name="Rectangle 5">
            <a:extLst>
              <a:ext uri="{FF2B5EF4-FFF2-40B4-BE49-F238E27FC236}">
                <a16:creationId xmlns:a16="http://schemas.microsoft.com/office/drawing/2014/main" id="{994960DC-0008-44AA-84E8-0CE47862C27C}"/>
              </a:ext>
            </a:extLst>
          </p:cNvPr>
          <p:cNvSpPr/>
          <p:nvPr/>
        </p:nvSpPr>
        <p:spPr>
          <a:xfrm>
            <a:off x="4064499" y="1974139"/>
            <a:ext cx="4344749" cy="1631216"/>
          </a:xfrm>
          <a:prstGeom prst="rect">
            <a:avLst/>
          </a:prstGeom>
        </p:spPr>
        <p:txBody>
          <a:bodyPr wrap="square">
            <a:spAutoFit/>
          </a:bodyPr>
          <a:lstStyle/>
          <a:p>
            <a:r>
              <a:rPr lang="en-GB" dirty="0"/>
              <a:t>This type of material needs to be stored upright to protect them from being crushed by other rolls on top.</a:t>
            </a:r>
          </a:p>
          <a:p>
            <a:r>
              <a:rPr lang="en-GB" dirty="0"/>
              <a:t>They need to be enclosed in a frame to stop them from falling over.</a:t>
            </a:r>
          </a:p>
        </p:txBody>
      </p:sp>
    </p:spTree>
    <p:extLst>
      <p:ext uri="{BB962C8B-B14F-4D97-AF65-F5344CB8AC3E}">
        <p14:creationId xmlns:p14="http://schemas.microsoft.com/office/powerpoint/2010/main" val="18809160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19100" y="1068145"/>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347809" y="1017657"/>
            <a:ext cx="8153400" cy="2688949"/>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Materials type and storage: containers and accessories</a:t>
            </a:r>
            <a:br>
              <a:rPr lang="en-GB" sz="2000" kern="1200" dirty="0">
                <a:solidFill>
                  <a:srgbClr val="0070C0"/>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sp>
        <p:nvSpPr>
          <p:cNvPr id="3" name="Rectangle 2">
            <a:extLst>
              <a:ext uri="{FF2B5EF4-FFF2-40B4-BE49-F238E27FC236}">
                <a16:creationId xmlns:a16="http://schemas.microsoft.com/office/drawing/2014/main" id="{03564E99-3291-4E58-8854-AD713B0144AF}"/>
              </a:ext>
            </a:extLst>
          </p:cNvPr>
          <p:cNvSpPr/>
          <p:nvPr/>
        </p:nvSpPr>
        <p:spPr>
          <a:xfrm>
            <a:off x="197923" y="1555056"/>
            <a:ext cx="3746403" cy="5632311"/>
          </a:xfrm>
          <a:prstGeom prst="rect">
            <a:avLst/>
          </a:prstGeom>
        </p:spPr>
        <p:txBody>
          <a:bodyPr wrap="square">
            <a:spAutoFit/>
          </a:bodyPr>
          <a:lstStyle/>
          <a:p>
            <a:r>
              <a:rPr lang="en-GB" dirty="0"/>
              <a:t>Building chemicals, such as primers, bonding agents and sealants, are packaged in containers. They may contain hazardous ingredients so must be stored in a COSHH cabinet.</a:t>
            </a:r>
          </a:p>
          <a:p>
            <a:endParaRPr lang="en-GB" dirty="0"/>
          </a:p>
          <a:p>
            <a:r>
              <a:rPr lang="en-GB" dirty="0"/>
              <a:t>Tubs of ready-mixed adhesive are easy to stack on top of each other. They should only be stacked four to five tubs high, as the weight of more tubs may crush the lower ones.</a:t>
            </a:r>
          </a:p>
          <a:p>
            <a:endParaRPr lang="en-GB" dirty="0"/>
          </a:p>
          <a:p>
            <a:endParaRPr lang="en-GB" dirty="0"/>
          </a:p>
          <a:p>
            <a:endParaRPr lang="en-GB" dirty="0"/>
          </a:p>
          <a:p>
            <a:endParaRPr lang="en-GB" dirty="0"/>
          </a:p>
          <a:p>
            <a:r>
              <a:rPr lang="en-GB" dirty="0"/>
              <a:t> </a:t>
            </a:r>
          </a:p>
        </p:txBody>
      </p:sp>
      <p:pic>
        <p:nvPicPr>
          <p:cNvPr id="7" name="Picture 6">
            <a:extLst>
              <a:ext uri="{FF2B5EF4-FFF2-40B4-BE49-F238E27FC236}">
                <a16:creationId xmlns:a16="http://schemas.microsoft.com/office/drawing/2014/main" id="{F456C8E4-23D4-4885-931B-4E0B178ECCD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55967" y="1724689"/>
            <a:ext cx="2824345" cy="1866363"/>
          </a:xfrm>
          <a:prstGeom prst="rect">
            <a:avLst/>
          </a:prstGeom>
        </p:spPr>
      </p:pic>
    </p:spTree>
    <p:extLst>
      <p:ext uri="{BB962C8B-B14F-4D97-AF65-F5344CB8AC3E}">
        <p14:creationId xmlns:p14="http://schemas.microsoft.com/office/powerpoint/2010/main" val="42079404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039613"/>
            <a:ext cx="8153400" cy="3020935"/>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Materials storage: considerations</a:t>
            </a:r>
            <a:br>
              <a:rPr lang="en-GB" sz="2000" kern="1200" dirty="0">
                <a:solidFill>
                  <a:srgbClr val="0070C0"/>
                </a:solidFill>
                <a:latin typeface="+mn-lt"/>
                <a:ea typeface="ＭＳ Ｐゴシック" pitchFamily="-105" charset="-128"/>
                <a:cs typeface="ＭＳ Ｐゴシック" pitchFamily="-105" charset="-128"/>
              </a:rPr>
            </a:br>
            <a:br>
              <a:rPr lang="en-GB" sz="2000" kern="1200" dirty="0">
                <a:solidFill>
                  <a:srgbClr val="0070C0"/>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8613168E-1BED-4F88-BDC2-262F82CA91B7}"/>
              </a:ext>
            </a:extLst>
          </p:cNvPr>
          <p:cNvSpPr txBox="1"/>
          <p:nvPr/>
        </p:nvSpPr>
        <p:spPr>
          <a:xfrm>
            <a:off x="437673" y="1553078"/>
            <a:ext cx="8039100" cy="1323439"/>
          </a:xfrm>
          <a:prstGeom prst="rect">
            <a:avLst/>
          </a:prstGeom>
          <a:noFill/>
        </p:spPr>
        <p:txBody>
          <a:bodyPr wrap="square" rtlCol="0">
            <a:spAutoFit/>
          </a:bodyPr>
          <a:lstStyle/>
          <a:p>
            <a:endParaRPr lang="en-GB" b="1" u="sng" dirty="0"/>
          </a:p>
          <a:p>
            <a:endParaRPr lang="en-GB" b="1" u="sng" dirty="0"/>
          </a:p>
          <a:p>
            <a:endParaRPr lang="en-GB" b="1" u="sng" dirty="0"/>
          </a:p>
          <a:p>
            <a:r>
              <a:rPr lang="en-GB" b="1" u="sng" dirty="0"/>
              <a:t> </a:t>
            </a:r>
          </a:p>
        </p:txBody>
      </p:sp>
      <p:sp>
        <p:nvSpPr>
          <p:cNvPr id="3" name="Rectangle 2">
            <a:extLst>
              <a:ext uri="{FF2B5EF4-FFF2-40B4-BE49-F238E27FC236}">
                <a16:creationId xmlns:a16="http://schemas.microsoft.com/office/drawing/2014/main" id="{03564E99-3291-4E58-8854-AD713B0144AF}"/>
              </a:ext>
            </a:extLst>
          </p:cNvPr>
          <p:cNvSpPr/>
          <p:nvPr/>
        </p:nvSpPr>
        <p:spPr>
          <a:xfrm>
            <a:off x="437674" y="1684561"/>
            <a:ext cx="8077199" cy="3354765"/>
          </a:xfrm>
          <a:prstGeom prst="rect">
            <a:avLst/>
          </a:prstGeom>
        </p:spPr>
        <p:txBody>
          <a:bodyPr wrap="square">
            <a:spAutoFit/>
          </a:bodyPr>
          <a:lstStyle/>
          <a:p>
            <a:r>
              <a:rPr lang="en-GB" dirty="0"/>
              <a:t>When storing store wall and floor tiling materials and components  there are eight points to be considered.</a:t>
            </a:r>
          </a:p>
          <a:p>
            <a:pPr algn="ctr"/>
            <a:endParaRPr lang="en-GB" dirty="0">
              <a:latin typeface="+mn-lt"/>
            </a:endParaRPr>
          </a:p>
          <a:p>
            <a:r>
              <a:rPr lang="en-GB" dirty="0">
                <a:latin typeface="+mn-lt"/>
              </a:rPr>
              <a:t>1.</a:t>
            </a:r>
            <a:r>
              <a:rPr lang="en-GB" b="1" dirty="0">
                <a:latin typeface="+mn-lt"/>
              </a:rPr>
              <a:t> </a:t>
            </a:r>
            <a:r>
              <a:rPr lang="en-GB" dirty="0">
                <a:latin typeface="+mn-lt"/>
              </a:rPr>
              <a:t>Location</a:t>
            </a:r>
            <a:r>
              <a:rPr lang="en-GB" b="1" dirty="0">
                <a:latin typeface="+mn-lt"/>
              </a:rPr>
              <a:t> </a:t>
            </a:r>
          </a:p>
          <a:p>
            <a:endParaRPr lang="en-GB" b="1" dirty="0">
              <a:latin typeface="+mn-lt"/>
            </a:endParaRPr>
          </a:p>
          <a:p>
            <a:r>
              <a:rPr lang="en-GB" dirty="0">
                <a:latin typeface="+mn-lt"/>
              </a:rPr>
              <a:t>2. Access</a:t>
            </a:r>
            <a:r>
              <a:rPr lang="en-GB" b="1" dirty="0">
                <a:latin typeface="+mn-lt"/>
              </a:rPr>
              <a:t> </a:t>
            </a:r>
          </a:p>
          <a:p>
            <a:endParaRPr lang="en-GB" b="1" dirty="0">
              <a:latin typeface="+mn-lt"/>
            </a:endParaRPr>
          </a:p>
          <a:p>
            <a:r>
              <a:rPr lang="en-GB" dirty="0">
                <a:latin typeface="+mn-lt"/>
              </a:rPr>
              <a:t>3. Security</a:t>
            </a:r>
            <a:r>
              <a:rPr lang="en-GB" b="1" dirty="0">
                <a:latin typeface="+mn-lt"/>
              </a:rPr>
              <a:t> </a:t>
            </a:r>
          </a:p>
          <a:p>
            <a:endParaRPr lang="en-GB" b="1" dirty="0">
              <a:latin typeface="+mn-lt"/>
            </a:endParaRPr>
          </a:p>
          <a:p>
            <a:r>
              <a:rPr lang="en-GB" dirty="0">
                <a:latin typeface="+mn-lt"/>
              </a:rPr>
              <a:t>4. Shelf life</a:t>
            </a:r>
          </a:p>
          <a:p>
            <a:endParaRPr lang="en-GB" sz="1200" b="1" dirty="0">
              <a:latin typeface="+mn-lt"/>
            </a:endParaRPr>
          </a:p>
        </p:txBody>
      </p:sp>
      <p:sp>
        <p:nvSpPr>
          <p:cNvPr id="4" name="TextBox 3">
            <a:extLst>
              <a:ext uri="{FF2B5EF4-FFF2-40B4-BE49-F238E27FC236}">
                <a16:creationId xmlns:a16="http://schemas.microsoft.com/office/drawing/2014/main" id="{2FEFC9CC-FF77-4477-B9D0-00E31F934CFF}"/>
              </a:ext>
            </a:extLst>
          </p:cNvPr>
          <p:cNvSpPr txBox="1"/>
          <p:nvPr/>
        </p:nvSpPr>
        <p:spPr>
          <a:xfrm>
            <a:off x="5148064" y="2623391"/>
            <a:ext cx="2874505" cy="2246769"/>
          </a:xfrm>
          <a:prstGeom prst="rect">
            <a:avLst/>
          </a:prstGeom>
          <a:noFill/>
        </p:spPr>
        <p:txBody>
          <a:bodyPr wrap="none" rtlCol="0">
            <a:spAutoFit/>
          </a:bodyPr>
          <a:lstStyle/>
          <a:p>
            <a:r>
              <a:rPr lang="en-GB" dirty="0">
                <a:latin typeface="+mn-lt"/>
              </a:rPr>
              <a:t>5. Stock rotation </a:t>
            </a:r>
          </a:p>
          <a:p>
            <a:endParaRPr lang="en-GB" b="1" dirty="0">
              <a:latin typeface="+mn-lt"/>
            </a:endParaRPr>
          </a:p>
          <a:p>
            <a:r>
              <a:rPr lang="en-GB" dirty="0">
                <a:latin typeface="+mn-lt"/>
              </a:rPr>
              <a:t>6. Maintenance of area </a:t>
            </a:r>
          </a:p>
          <a:p>
            <a:endParaRPr lang="en-GB" b="1" dirty="0">
              <a:latin typeface="+mn-lt"/>
            </a:endParaRPr>
          </a:p>
          <a:p>
            <a:r>
              <a:rPr lang="en-GB" dirty="0">
                <a:latin typeface="+mn-lt"/>
              </a:rPr>
              <a:t>7. Identification</a:t>
            </a:r>
            <a:r>
              <a:rPr lang="en-GB" b="1" dirty="0">
                <a:latin typeface="+mn-lt"/>
              </a:rPr>
              <a:t> </a:t>
            </a:r>
          </a:p>
          <a:p>
            <a:endParaRPr lang="en-GB" b="1" dirty="0">
              <a:latin typeface="+mn-lt"/>
            </a:endParaRPr>
          </a:p>
          <a:p>
            <a:r>
              <a:rPr lang="en-GB" dirty="0">
                <a:latin typeface="+mn-lt"/>
              </a:rPr>
              <a:t>8. Transportation</a:t>
            </a:r>
            <a:r>
              <a:rPr lang="en-GB" b="1" dirty="0">
                <a:latin typeface="+mn-lt"/>
              </a:rPr>
              <a:t> </a:t>
            </a:r>
          </a:p>
        </p:txBody>
      </p:sp>
    </p:spTree>
    <p:extLst>
      <p:ext uri="{BB962C8B-B14F-4D97-AF65-F5344CB8AC3E}">
        <p14:creationId xmlns:p14="http://schemas.microsoft.com/office/powerpoint/2010/main" val="30322261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18614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199" y="1119147"/>
            <a:ext cx="7954363" cy="2688949"/>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Materials storage: considerations</a:t>
            </a:r>
            <a:br>
              <a:rPr lang="en-GB" sz="2000" kern="1200" dirty="0">
                <a:solidFill>
                  <a:srgbClr val="0070C0"/>
                </a:solidFill>
                <a:latin typeface="+mn-lt"/>
                <a:ea typeface="ＭＳ Ｐゴシック" pitchFamily="-105" charset="-128"/>
                <a:cs typeface="ＭＳ Ｐゴシック" pitchFamily="-105" charset="-128"/>
              </a:rPr>
            </a:br>
            <a:br>
              <a:rPr lang="en-GB" sz="2000" kern="1200" dirty="0">
                <a:solidFill>
                  <a:srgbClr val="0070C0"/>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8613168E-1BED-4F88-BDC2-262F82CA91B7}"/>
              </a:ext>
            </a:extLst>
          </p:cNvPr>
          <p:cNvSpPr txBox="1"/>
          <p:nvPr/>
        </p:nvSpPr>
        <p:spPr>
          <a:xfrm>
            <a:off x="609601" y="1762933"/>
            <a:ext cx="7783016" cy="1323439"/>
          </a:xfrm>
          <a:prstGeom prst="rect">
            <a:avLst/>
          </a:prstGeom>
          <a:noFill/>
        </p:spPr>
        <p:txBody>
          <a:bodyPr wrap="square" rtlCol="0">
            <a:spAutoFit/>
          </a:bodyPr>
          <a:lstStyle/>
          <a:p>
            <a:endParaRPr lang="en-GB" b="1" u="sng" dirty="0"/>
          </a:p>
          <a:p>
            <a:endParaRPr lang="en-GB" b="1" u="sng" dirty="0"/>
          </a:p>
          <a:p>
            <a:endParaRPr lang="en-GB" b="1" u="sng" dirty="0"/>
          </a:p>
          <a:p>
            <a:r>
              <a:rPr lang="en-GB" b="1" u="sng" dirty="0"/>
              <a:t> </a:t>
            </a:r>
          </a:p>
        </p:txBody>
      </p:sp>
      <p:sp>
        <p:nvSpPr>
          <p:cNvPr id="3" name="Rectangle 2">
            <a:extLst>
              <a:ext uri="{FF2B5EF4-FFF2-40B4-BE49-F238E27FC236}">
                <a16:creationId xmlns:a16="http://schemas.microsoft.com/office/drawing/2014/main" id="{03564E99-3291-4E58-8854-AD713B0144AF}"/>
              </a:ext>
            </a:extLst>
          </p:cNvPr>
          <p:cNvSpPr/>
          <p:nvPr/>
        </p:nvSpPr>
        <p:spPr>
          <a:xfrm>
            <a:off x="438254" y="1506262"/>
            <a:ext cx="4423737" cy="769441"/>
          </a:xfrm>
          <a:prstGeom prst="rect">
            <a:avLst/>
          </a:prstGeom>
        </p:spPr>
        <p:txBody>
          <a:bodyPr wrap="square">
            <a:spAutoFit/>
          </a:bodyPr>
          <a:lstStyle/>
          <a:p>
            <a:endParaRPr lang="en-GB" sz="1200" dirty="0"/>
          </a:p>
          <a:p>
            <a:r>
              <a:rPr lang="en-GB" b="1" dirty="0">
                <a:latin typeface="+mn-lt"/>
              </a:rPr>
              <a:t>1. Location</a:t>
            </a:r>
          </a:p>
          <a:p>
            <a:endParaRPr lang="en-GB" sz="1200" dirty="0"/>
          </a:p>
        </p:txBody>
      </p:sp>
      <p:sp>
        <p:nvSpPr>
          <p:cNvPr id="5" name="TextBox 4">
            <a:extLst>
              <a:ext uri="{FF2B5EF4-FFF2-40B4-BE49-F238E27FC236}">
                <a16:creationId xmlns:a16="http://schemas.microsoft.com/office/drawing/2014/main" id="{9233002E-4122-4283-AD74-0CAD1C6528D1}"/>
              </a:ext>
            </a:extLst>
          </p:cNvPr>
          <p:cNvSpPr txBox="1"/>
          <p:nvPr/>
        </p:nvSpPr>
        <p:spPr>
          <a:xfrm>
            <a:off x="438254" y="2223046"/>
            <a:ext cx="7786788" cy="3785652"/>
          </a:xfrm>
          <a:prstGeom prst="rect">
            <a:avLst/>
          </a:prstGeom>
          <a:noFill/>
        </p:spPr>
        <p:txBody>
          <a:bodyPr wrap="square" rtlCol="0">
            <a:spAutoFit/>
          </a:bodyPr>
          <a:lstStyle/>
          <a:p>
            <a:r>
              <a:rPr lang="en-GB" dirty="0"/>
              <a:t>Before any work starts, during the planning stage, it is important to work out the best possible place to store your materials: starting with location.</a:t>
            </a:r>
          </a:p>
          <a:p>
            <a:pPr algn="ctr"/>
            <a:endParaRPr lang="en-GB" dirty="0"/>
          </a:p>
          <a:p>
            <a:pPr marL="342900" indent="-342900">
              <a:buClr>
                <a:srgbClr val="0077E3"/>
              </a:buClr>
              <a:buFont typeface="Arial" panose="020B0604020202020204" pitchFamily="34" charset="0"/>
              <a:buChar char="•"/>
            </a:pPr>
            <a:r>
              <a:rPr lang="en-GB" dirty="0"/>
              <a:t>Store materials near the work area.</a:t>
            </a:r>
          </a:p>
          <a:p>
            <a:pPr marL="342900" indent="-342900">
              <a:buClr>
                <a:srgbClr val="0077E3"/>
              </a:buClr>
              <a:buFont typeface="Arial" panose="020B0604020202020204" pitchFamily="34" charset="0"/>
              <a:buChar char="•"/>
            </a:pPr>
            <a:r>
              <a:rPr lang="en-GB" dirty="0"/>
              <a:t>Store on a flat, clean surface.</a:t>
            </a:r>
          </a:p>
          <a:p>
            <a:pPr marL="342900" indent="-342900">
              <a:buClr>
                <a:srgbClr val="0077E3"/>
              </a:buClr>
              <a:buFont typeface="Arial" panose="020B0604020202020204" pitchFamily="34" charset="0"/>
              <a:buChar char="•"/>
            </a:pPr>
            <a:r>
              <a:rPr lang="en-GB" dirty="0"/>
              <a:t>Weather proof materials if stored outside.</a:t>
            </a:r>
          </a:p>
          <a:p>
            <a:pPr marL="342900" indent="-342900">
              <a:buClr>
                <a:srgbClr val="0077E3"/>
              </a:buClr>
              <a:buFont typeface="Arial" panose="020B0604020202020204" pitchFamily="34" charset="0"/>
              <a:buChar char="•"/>
            </a:pPr>
            <a:r>
              <a:rPr lang="en-GB" dirty="0"/>
              <a:t>Do not store in the way of fire escapes and/or access and exits.</a:t>
            </a:r>
          </a:p>
          <a:p>
            <a:pPr marL="342900" indent="-342900">
              <a:buClr>
                <a:srgbClr val="0077E3"/>
              </a:buClr>
              <a:buFont typeface="Arial" panose="020B0604020202020204" pitchFamily="34" charset="0"/>
              <a:buChar char="•"/>
            </a:pPr>
            <a:r>
              <a:rPr lang="en-GB" dirty="0"/>
              <a:t>Check manufacturer’s instructions for storing the product correctly.</a:t>
            </a:r>
          </a:p>
          <a:p>
            <a:pPr marL="342900" indent="-342900" algn="ctr">
              <a:buClr>
                <a:srgbClr val="0077E3"/>
              </a:buClr>
              <a:buFont typeface="Arial" panose="020B0604020202020204" pitchFamily="34" charset="0"/>
              <a:buChar char="•"/>
            </a:pPr>
            <a:endParaRPr lang="en-GB" dirty="0"/>
          </a:p>
          <a:p>
            <a:pPr algn="ctr"/>
            <a:endParaRPr lang="en-GB" dirty="0"/>
          </a:p>
        </p:txBody>
      </p:sp>
    </p:spTree>
    <p:extLst>
      <p:ext uri="{BB962C8B-B14F-4D97-AF65-F5344CB8AC3E}">
        <p14:creationId xmlns:p14="http://schemas.microsoft.com/office/powerpoint/2010/main" val="26729667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239217" y="1196752"/>
            <a:ext cx="8153400" cy="2611344"/>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   Materials storage: considerations</a:t>
            </a:r>
            <a:br>
              <a:rPr lang="en-GB" sz="2000" kern="1200" dirty="0">
                <a:solidFill>
                  <a:srgbClr val="0070C0"/>
                </a:solidFill>
                <a:latin typeface="+mn-lt"/>
                <a:ea typeface="ＭＳ Ｐゴシック" pitchFamily="-105" charset="-128"/>
                <a:cs typeface="ＭＳ Ｐゴシック" pitchFamily="-105" charset="-128"/>
              </a:rPr>
            </a:br>
            <a:br>
              <a:rPr lang="en-GB" sz="2000" kern="1200" dirty="0">
                <a:solidFill>
                  <a:srgbClr val="0070C0"/>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8613168E-1BED-4F88-BDC2-262F82CA91B7}"/>
              </a:ext>
            </a:extLst>
          </p:cNvPr>
          <p:cNvSpPr txBox="1"/>
          <p:nvPr/>
        </p:nvSpPr>
        <p:spPr>
          <a:xfrm>
            <a:off x="571498" y="1769804"/>
            <a:ext cx="8039101" cy="1323439"/>
          </a:xfrm>
          <a:prstGeom prst="rect">
            <a:avLst/>
          </a:prstGeom>
          <a:noFill/>
        </p:spPr>
        <p:txBody>
          <a:bodyPr wrap="square" rtlCol="0">
            <a:spAutoFit/>
          </a:bodyPr>
          <a:lstStyle/>
          <a:p>
            <a:endParaRPr lang="en-GB" b="1" u="sng" dirty="0"/>
          </a:p>
          <a:p>
            <a:pPr algn="ctr"/>
            <a:endParaRPr lang="en-GB" b="1" u="sng" dirty="0"/>
          </a:p>
          <a:p>
            <a:endParaRPr lang="en-GB" b="1" u="sng" dirty="0"/>
          </a:p>
          <a:p>
            <a:r>
              <a:rPr lang="en-GB" b="1" u="sng" dirty="0"/>
              <a:t> </a:t>
            </a:r>
          </a:p>
        </p:txBody>
      </p:sp>
      <p:sp>
        <p:nvSpPr>
          <p:cNvPr id="3" name="Rectangle 2">
            <a:extLst>
              <a:ext uri="{FF2B5EF4-FFF2-40B4-BE49-F238E27FC236}">
                <a16:creationId xmlns:a16="http://schemas.microsoft.com/office/drawing/2014/main" id="{03564E99-3291-4E58-8854-AD713B0144AF}"/>
              </a:ext>
            </a:extLst>
          </p:cNvPr>
          <p:cNvSpPr/>
          <p:nvPr/>
        </p:nvSpPr>
        <p:spPr>
          <a:xfrm>
            <a:off x="386308" y="1632623"/>
            <a:ext cx="7859217" cy="584775"/>
          </a:xfrm>
          <a:prstGeom prst="rect">
            <a:avLst/>
          </a:prstGeom>
        </p:spPr>
        <p:txBody>
          <a:bodyPr wrap="square">
            <a:spAutoFit/>
          </a:bodyPr>
          <a:lstStyle/>
          <a:p>
            <a:pPr algn="ctr"/>
            <a:endParaRPr lang="en-GB" sz="1200" dirty="0"/>
          </a:p>
          <a:p>
            <a:r>
              <a:rPr lang="en-GB" b="1" dirty="0">
                <a:latin typeface="+mn-lt"/>
              </a:rPr>
              <a:t>2. Access</a:t>
            </a:r>
          </a:p>
        </p:txBody>
      </p:sp>
      <p:sp>
        <p:nvSpPr>
          <p:cNvPr id="4" name="Rectangle 3">
            <a:extLst>
              <a:ext uri="{FF2B5EF4-FFF2-40B4-BE49-F238E27FC236}">
                <a16:creationId xmlns:a16="http://schemas.microsoft.com/office/drawing/2014/main" id="{0B54C0C1-CDEB-41A8-B309-EEAB0FE1D06A}"/>
              </a:ext>
            </a:extLst>
          </p:cNvPr>
          <p:cNvSpPr/>
          <p:nvPr/>
        </p:nvSpPr>
        <p:spPr>
          <a:xfrm>
            <a:off x="386307" y="2431523"/>
            <a:ext cx="7859217" cy="2246769"/>
          </a:xfrm>
          <a:prstGeom prst="rect">
            <a:avLst/>
          </a:prstGeom>
        </p:spPr>
        <p:txBody>
          <a:bodyPr wrap="square">
            <a:spAutoFit/>
          </a:bodyPr>
          <a:lstStyle/>
          <a:p>
            <a:r>
              <a:rPr lang="en-GB" dirty="0"/>
              <a:t>A common problem on building sites is ensuring that a delivery can be made safely and on time.  </a:t>
            </a:r>
          </a:p>
          <a:p>
            <a:pPr algn="ctr"/>
            <a:endParaRPr lang="en-GB" dirty="0"/>
          </a:p>
          <a:p>
            <a:r>
              <a:rPr lang="en-GB" dirty="0"/>
              <a:t>Tiling materials can be delivered by vans and lorries. Where some sites are located via narrow lanes/roads, information should be given to the company delivering the materials to warn them of the possible problem prior to dispatch. </a:t>
            </a:r>
          </a:p>
        </p:txBody>
      </p:sp>
    </p:spTree>
    <p:extLst>
      <p:ext uri="{BB962C8B-B14F-4D97-AF65-F5344CB8AC3E}">
        <p14:creationId xmlns:p14="http://schemas.microsoft.com/office/powerpoint/2010/main" val="1085475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371600"/>
            <a:ext cx="8153400" cy="4114800"/>
          </a:xfrm>
        </p:spPr>
        <p:txBody>
          <a:bodyPr anchor="t"/>
          <a:lstStyle/>
          <a:p>
            <a:pPr lvl="0" eaLnBrk="1" hangingPunct="1">
              <a:spcAft>
                <a:spcPts val="0"/>
              </a:spcAft>
            </a:pPr>
            <a:r>
              <a:rPr lang="en-GB" sz="2000" kern="1200" dirty="0">
                <a:solidFill>
                  <a:srgbClr val="0070C0"/>
                </a:solidFill>
                <a:latin typeface="+mn-lt"/>
                <a:ea typeface="Times New Roman" panose="02020603050405020304" pitchFamily="18" charset="0"/>
              </a:rPr>
              <a:t>Aim: </a:t>
            </a:r>
            <a:r>
              <a:rPr lang="en-GB" sz="2000" b="0" kern="1200" dirty="0">
                <a:solidFill>
                  <a:schemeClr val="tx1"/>
                </a:solidFill>
                <a:latin typeface="+mn-lt"/>
                <a:ea typeface="Times New Roman" panose="02020603050405020304" pitchFamily="18" charset="0"/>
              </a:rPr>
              <a:t>To give students an understanding of the importance of correct storage of wall and floor tiling materials and components.</a:t>
            </a:r>
            <a:br>
              <a:rPr lang="en-GB" sz="2000" b="0" kern="1200" dirty="0">
                <a:solidFill>
                  <a:srgbClr val="000000"/>
                </a:solidFill>
                <a:latin typeface="+mn-lt"/>
                <a:ea typeface="ＭＳ Ｐゴシック" pitchFamily="-105" charset="-128"/>
              </a:rPr>
            </a:br>
            <a:br>
              <a:rPr lang="en-GB" sz="2000" b="0" kern="1200" dirty="0">
                <a:solidFill>
                  <a:srgbClr val="000000"/>
                </a:solidFill>
                <a:latin typeface="+mn-lt"/>
                <a:ea typeface="Times New Roman" panose="02020603050405020304" pitchFamily="18" charset="0"/>
              </a:rPr>
            </a:br>
            <a:br>
              <a:rPr lang="en-GB" sz="2000" b="0" kern="1200" dirty="0">
                <a:solidFill>
                  <a:srgbClr val="000000"/>
                </a:solidFill>
                <a:latin typeface="+mn-lt"/>
                <a:ea typeface="Times New Roman" panose="02020603050405020304" pitchFamily="18" charset="0"/>
              </a:rPr>
            </a:br>
            <a:r>
              <a:rPr lang="en-GB" sz="2000" kern="1200" dirty="0">
                <a:solidFill>
                  <a:srgbClr val="0070C0"/>
                </a:solidFill>
                <a:latin typeface="+mn-lt"/>
                <a:ea typeface="Times New Roman" panose="02020603050405020304" pitchFamily="18" charset="0"/>
              </a:rPr>
              <a:t>Outcomes:</a:t>
            </a:r>
            <a:r>
              <a:rPr lang="en-GB" sz="2000" b="0" kern="1200" dirty="0">
                <a:solidFill>
                  <a:srgbClr val="0070C0"/>
                </a:solidFill>
                <a:latin typeface="+mn-lt"/>
                <a:ea typeface="Times New Roman" panose="02020603050405020304" pitchFamily="18" charset="0"/>
              </a:rPr>
              <a:t>  </a:t>
            </a:r>
            <a:r>
              <a:rPr lang="en-GB" sz="2000" b="0" kern="1200" dirty="0">
                <a:solidFill>
                  <a:srgbClr val="000000"/>
                </a:solidFill>
                <a:latin typeface="+mn-lt"/>
                <a:ea typeface="Times New Roman" panose="02020603050405020304" pitchFamily="18" charset="0"/>
              </a:rPr>
              <a:t>At the end of this session, the student will be able to:</a:t>
            </a:r>
            <a:br>
              <a:rPr lang="en-GB" sz="2000" b="0" kern="1200" dirty="0">
                <a:solidFill>
                  <a:srgbClr val="000000"/>
                </a:solidFill>
                <a:latin typeface="+mn-lt"/>
                <a:ea typeface="Times New Roman" panose="02020603050405020304" pitchFamily="18" charset="0"/>
              </a:rPr>
            </a:br>
            <a:br>
              <a:rPr lang="en-GB" sz="2000" b="0" kern="1200" dirty="0">
                <a:solidFill>
                  <a:srgbClr val="000000"/>
                </a:solidFill>
                <a:latin typeface="+mn-lt"/>
                <a:ea typeface="Times New Roman" panose="02020603050405020304" pitchFamily="18" charset="0"/>
              </a:rPr>
            </a:br>
            <a:r>
              <a:rPr lang="en-GB" sz="2000" kern="1200" dirty="0">
                <a:solidFill>
                  <a:srgbClr val="0070C0"/>
                </a:solidFill>
                <a:ea typeface="Times New Roman" panose="02020603050405020304" pitchFamily="18" charset="0"/>
              </a:rPr>
              <a:t>Outcome 1: </a:t>
            </a:r>
            <a:r>
              <a:rPr lang="en-GB" sz="2000" b="0" kern="1200" dirty="0">
                <a:solidFill>
                  <a:srgbClr val="000000"/>
                </a:solidFill>
                <a:ea typeface="Times New Roman" panose="02020603050405020304" pitchFamily="18" charset="0"/>
              </a:rPr>
              <a:t>Identify the correct </a:t>
            </a:r>
            <a:r>
              <a:rPr lang="en-GB" sz="2000" kern="1200" dirty="0">
                <a:solidFill>
                  <a:srgbClr val="000000"/>
                </a:solidFill>
                <a:ea typeface="Times New Roman" panose="02020603050405020304" pitchFamily="18" charset="0"/>
              </a:rPr>
              <a:t>method</a:t>
            </a:r>
            <a:r>
              <a:rPr lang="en-GB" sz="2000" b="0" kern="1200" dirty="0">
                <a:solidFill>
                  <a:srgbClr val="000000"/>
                </a:solidFill>
                <a:ea typeface="Times New Roman" panose="02020603050405020304" pitchFamily="18" charset="0"/>
              </a:rPr>
              <a:t> of storing a range of materials and components.</a:t>
            </a:r>
            <a:br>
              <a:rPr lang="en-GB" sz="2000" kern="1200" dirty="0">
                <a:solidFill>
                  <a:srgbClr val="0070C0"/>
                </a:solidFill>
                <a:latin typeface="+mn-lt"/>
                <a:ea typeface="Times New Roman" panose="02020603050405020304" pitchFamily="18" charset="0"/>
              </a:rPr>
            </a:br>
            <a:r>
              <a:rPr lang="en-GB" sz="2000" kern="1200" dirty="0">
                <a:solidFill>
                  <a:srgbClr val="0070C0"/>
                </a:solidFill>
                <a:ea typeface="Times New Roman" panose="02020603050405020304" pitchFamily="18" charset="0"/>
              </a:rPr>
              <a:t>Outcome 2: </a:t>
            </a:r>
            <a:r>
              <a:rPr lang="en-GB" sz="2000" b="0" kern="1200" dirty="0">
                <a:solidFill>
                  <a:srgbClr val="000000"/>
                </a:solidFill>
                <a:ea typeface="Times New Roman" panose="02020603050405020304" pitchFamily="18" charset="0"/>
              </a:rPr>
              <a:t>Identify a range of </a:t>
            </a:r>
            <a:r>
              <a:rPr lang="en-GB" sz="2000" kern="1200" dirty="0">
                <a:solidFill>
                  <a:srgbClr val="000000"/>
                </a:solidFill>
                <a:ea typeface="Times New Roman" panose="02020603050405020304" pitchFamily="18" charset="0"/>
              </a:rPr>
              <a:t>materials</a:t>
            </a:r>
            <a:r>
              <a:rPr lang="en-GB" sz="2000" b="0" kern="1200" dirty="0">
                <a:solidFill>
                  <a:srgbClr val="000000"/>
                </a:solidFill>
                <a:ea typeface="Times New Roman" panose="02020603050405020304" pitchFamily="18" charset="0"/>
              </a:rPr>
              <a:t> and </a:t>
            </a:r>
            <a:r>
              <a:rPr lang="en-GB" sz="2000" kern="1200" dirty="0">
                <a:solidFill>
                  <a:srgbClr val="000000"/>
                </a:solidFill>
                <a:ea typeface="Times New Roman" panose="02020603050405020304" pitchFamily="18" charset="0"/>
              </a:rPr>
              <a:t>components</a:t>
            </a:r>
            <a:r>
              <a:rPr lang="en-GB" sz="2000" b="0" kern="1200" dirty="0">
                <a:solidFill>
                  <a:srgbClr val="000000"/>
                </a:solidFill>
                <a:ea typeface="Times New Roman" panose="02020603050405020304" pitchFamily="18" charset="0"/>
              </a:rPr>
              <a:t> relating to storing wall and floor tiling materials.</a:t>
            </a:r>
            <a:br>
              <a:rPr lang="en-GB" sz="2000" b="0" kern="1200" dirty="0">
                <a:solidFill>
                  <a:srgbClr val="000000"/>
                </a:solidFill>
                <a:ea typeface="Times New Roman" panose="02020603050405020304" pitchFamily="18" charset="0"/>
              </a:rPr>
            </a:br>
            <a:r>
              <a:rPr lang="en-GB" sz="2000" kern="1200" dirty="0">
                <a:solidFill>
                  <a:srgbClr val="0070C0"/>
                </a:solidFill>
                <a:ea typeface="Times New Roman" panose="02020603050405020304" pitchFamily="18" charset="0"/>
              </a:rPr>
              <a:t>Outcome 3</a:t>
            </a:r>
            <a:r>
              <a:rPr lang="en-GB" sz="2000" b="0" kern="1200" dirty="0">
                <a:solidFill>
                  <a:schemeClr val="tx1"/>
                </a:solidFill>
                <a:ea typeface="Times New Roman" panose="02020603050405020304" pitchFamily="18" charset="0"/>
              </a:rPr>
              <a:t>: Have an understanding of </a:t>
            </a:r>
            <a:r>
              <a:rPr lang="en-GB" sz="2000" b="0" dirty="0">
                <a:solidFill>
                  <a:schemeClr val="tx1"/>
                </a:solidFill>
              </a:rPr>
              <a:t>considerations needed to be taken when storing wall and floor tiling materials and components.</a:t>
            </a:r>
            <a:endParaRPr lang="en-GB" sz="2000" b="0" dirty="0">
              <a:solidFill>
                <a:schemeClr val="tx1"/>
              </a:solidFill>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7799856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353515" y="1151017"/>
            <a:ext cx="8077200" cy="2688949"/>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 Materials storage: considerations</a:t>
            </a:r>
            <a:br>
              <a:rPr lang="en-GB" sz="2000" kern="1200" dirty="0">
                <a:solidFill>
                  <a:srgbClr val="0070C0"/>
                </a:solidFill>
                <a:latin typeface="+mn-lt"/>
                <a:ea typeface="ＭＳ Ｐゴシック" pitchFamily="-105" charset="-128"/>
                <a:cs typeface="ＭＳ Ｐゴシック" pitchFamily="-105" charset="-128"/>
              </a:rPr>
            </a:br>
            <a:br>
              <a:rPr lang="en-GB" sz="2000" kern="1200" dirty="0">
                <a:solidFill>
                  <a:srgbClr val="0070C0"/>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8613168E-1BED-4F88-BDC2-262F82CA91B7}"/>
              </a:ext>
            </a:extLst>
          </p:cNvPr>
          <p:cNvSpPr txBox="1"/>
          <p:nvPr/>
        </p:nvSpPr>
        <p:spPr>
          <a:xfrm>
            <a:off x="353515" y="1386879"/>
            <a:ext cx="7859217" cy="1323439"/>
          </a:xfrm>
          <a:prstGeom prst="rect">
            <a:avLst/>
          </a:prstGeom>
          <a:noFill/>
        </p:spPr>
        <p:txBody>
          <a:bodyPr wrap="square" rtlCol="0">
            <a:spAutoFit/>
          </a:bodyPr>
          <a:lstStyle/>
          <a:p>
            <a:endParaRPr lang="en-GB" b="1" u="sng" dirty="0"/>
          </a:p>
          <a:p>
            <a:endParaRPr lang="en-GB" b="1" u="sng" dirty="0"/>
          </a:p>
          <a:p>
            <a:endParaRPr lang="en-GB" b="1" u="sng" dirty="0"/>
          </a:p>
          <a:p>
            <a:r>
              <a:rPr lang="en-GB" b="1" u="sng" dirty="0"/>
              <a:t> </a:t>
            </a:r>
          </a:p>
        </p:txBody>
      </p:sp>
      <p:sp>
        <p:nvSpPr>
          <p:cNvPr id="3" name="Rectangle 2">
            <a:extLst>
              <a:ext uri="{FF2B5EF4-FFF2-40B4-BE49-F238E27FC236}">
                <a16:creationId xmlns:a16="http://schemas.microsoft.com/office/drawing/2014/main" id="{03564E99-3291-4E58-8854-AD713B0144AF}"/>
              </a:ext>
            </a:extLst>
          </p:cNvPr>
          <p:cNvSpPr/>
          <p:nvPr/>
        </p:nvSpPr>
        <p:spPr>
          <a:xfrm>
            <a:off x="353515" y="1662082"/>
            <a:ext cx="7603132" cy="769441"/>
          </a:xfrm>
          <a:prstGeom prst="rect">
            <a:avLst/>
          </a:prstGeom>
        </p:spPr>
        <p:txBody>
          <a:bodyPr wrap="square">
            <a:spAutoFit/>
          </a:bodyPr>
          <a:lstStyle/>
          <a:p>
            <a:endParaRPr lang="en-GB" sz="1200" dirty="0"/>
          </a:p>
          <a:p>
            <a:r>
              <a:rPr lang="en-GB" b="1" dirty="0">
                <a:latin typeface="+mn-lt"/>
              </a:rPr>
              <a:t>3. Security</a:t>
            </a:r>
            <a:endParaRPr lang="en-GB" sz="1200" dirty="0"/>
          </a:p>
          <a:p>
            <a:endParaRPr lang="en-GB" sz="1200" dirty="0"/>
          </a:p>
        </p:txBody>
      </p:sp>
      <p:sp>
        <p:nvSpPr>
          <p:cNvPr id="4" name="Rectangle 3">
            <a:extLst>
              <a:ext uri="{FF2B5EF4-FFF2-40B4-BE49-F238E27FC236}">
                <a16:creationId xmlns:a16="http://schemas.microsoft.com/office/drawing/2014/main" id="{0D41E7EB-661D-4905-9D1C-4844DE671D70}"/>
              </a:ext>
            </a:extLst>
          </p:cNvPr>
          <p:cNvSpPr/>
          <p:nvPr/>
        </p:nvSpPr>
        <p:spPr>
          <a:xfrm>
            <a:off x="353515" y="2449093"/>
            <a:ext cx="7873590" cy="2554545"/>
          </a:xfrm>
          <a:prstGeom prst="rect">
            <a:avLst/>
          </a:prstGeom>
        </p:spPr>
        <p:txBody>
          <a:bodyPr wrap="square">
            <a:spAutoFit/>
          </a:bodyPr>
          <a:lstStyle/>
          <a:p>
            <a:r>
              <a:rPr lang="en-GB" dirty="0"/>
              <a:t>Construction sites are easy targets for the opportunist thief: the high value of tiling materials and components can lead to quick and easy profit for the successful thief. Depending on locality, each site will have its own issues of concern. </a:t>
            </a:r>
          </a:p>
          <a:p>
            <a:pPr algn="ctr"/>
            <a:endParaRPr lang="en-GB" dirty="0"/>
          </a:p>
          <a:p>
            <a:r>
              <a:rPr lang="en-GB" dirty="0"/>
              <a:t>Construction sites are subject to a number of threats, against which security should be applied by the site operator. These include </a:t>
            </a:r>
            <a:r>
              <a:rPr lang="en-GB" b="1" dirty="0"/>
              <a:t>theft</a:t>
            </a:r>
            <a:r>
              <a:rPr lang="en-GB" dirty="0"/>
              <a:t> and </a:t>
            </a:r>
            <a:r>
              <a:rPr lang="en-GB" b="1" dirty="0"/>
              <a:t>vandalism</a:t>
            </a:r>
            <a:r>
              <a:rPr lang="en-GB" dirty="0"/>
              <a:t>.</a:t>
            </a:r>
          </a:p>
        </p:txBody>
      </p:sp>
    </p:spTree>
    <p:extLst>
      <p:ext uri="{BB962C8B-B14F-4D97-AF65-F5344CB8AC3E}">
        <p14:creationId xmlns:p14="http://schemas.microsoft.com/office/powerpoint/2010/main" val="25103473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386308" y="1047897"/>
            <a:ext cx="8153400" cy="2688949"/>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Materials storage: considerations</a:t>
            </a:r>
            <a:br>
              <a:rPr lang="en-GB" sz="2000" kern="1200" dirty="0">
                <a:solidFill>
                  <a:srgbClr val="0070C0"/>
                </a:solidFill>
                <a:latin typeface="+mn-lt"/>
                <a:ea typeface="ＭＳ Ｐゴシック" pitchFamily="-105" charset="-128"/>
                <a:cs typeface="ＭＳ Ｐゴシック" pitchFamily="-105" charset="-128"/>
              </a:rPr>
            </a:br>
            <a:br>
              <a:rPr lang="en-GB" sz="2000" kern="1200" dirty="0">
                <a:solidFill>
                  <a:srgbClr val="0070C0"/>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8613168E-1BED-4F88-BDC2-262F82CA91B7}"/>
              </a:ext>
            </a:extLst>
          </p:cNvPr>
          <p:cNvSpPr txBox="1"/>
          <p:nvPr/>
        </p:nvSpPr>
        <p:spPr>
          <a:xfrm>
            <a:off x="571498" y="1769804"/>
            <a:ext cx="7859217" cy="1323439"/>
          </a:xfrm>
          <a:prstGeom prst="rect">
            <a:avLst/>
          </a:prstGeom>
          <a:noFill/>
        </p:spPr>
        <p:txBody>
          <a:bodyPr wrap="square" rtlCol="0">
            <a:spAutoFit/>
          </a:bodyPr>
          <a:lstStyle/>
          <a:p>
            <a:endParaRPr lang="en-GB" b="1" u="sng" dirty="0"/>
          </a:p>
          <a:p>
            <a:endParaRPr lang="en-GB" b="1" u="sng" dirty="0"/>
          </a:p>
          <a:p>
            <a:endParaRPr lang="en-GB" b="1" u="sng" dirty="0"/>
          </a:p>
          <a:p>
            <a:r>
              <a:rPr lang="en-GB" b="1" u="sng" dirty="0"/>
              <a:t> </a:t>
            </a:r>
          </a:p>
        </p:txBody>
      </p:sp>
      <p:sp>
        <p:nvSpPr>
          <p:cNvPr id="3" name="Rectangle 2">
            <a:extLst>
              <a:ext uri="{FF2B5EF4-FFF2-40B4-BE49-F238E27FC236}">
                <a16:creationId xmlns:a16="http://schemas.microsoft.com/office/drawing/2014/main" id="{03564E99-3291-4E58-8854-AD713B0144AF}"/>
              </a:ext>
            </a:extLst>
          </p:cNvPr>
          <p:cNvSpPr/>
          <p:nvPr/>
        </p:nvSpPr>
        <p:spPr>
          <a:xfrm>
            <a:off x="316640" y="1330030"/>
            <a:ext cx="7712125" cy="954107"/>
          </a:xfrm>
          <a:prstGeom prst="rect">
            <a:avLst/>
          </a:prstGeom>
        </p:spPr>
        <p:txBody>
          <a:bodyPr wrap="square">
            <a:spAutoFit/>
          </a:bodyPr>
          <a:lstStyle/>
          <a:p>
            <a:endParaRPr lang="en-GB" sz="1200" dirty="0"/>
          </a:p>
          <a:p>
            <a:r>
              <a:rPr lang="en-GB" b="1" dirty="0">
                <a:latin typeface="+mn-lt"/>
              </a:rPr>
              <a:t>3. Security </a:t>
            </a:r>
            <a:r>
              <a:rPr lang="en-GB" dirty="0">
                <a:latin typeface="+mn-lt"/>
              </a:rPr>
              <a:t>(continued)</a:t>
            </a:r>
            <a:endParaRPr lang="en-GB" sz="1200" dirty="0"/>
          </a:p>
          <a:p>
            <a:r>
              <a:rPr lang="en-GB" sz="1200" dirty="0"/>
              <a:t> </a:t>
            </a:r>
          </a:p>
          <a:p>
            <a:endParaRPr lang="en-GB" sz="1200" dirty="0"/>
          </a:p>
        </p:txBody>
      </p:sp>
      <p:sp>
        <p:nvSpPr>
          <p:cNvPr id="4" name="Rectangle 3">
            <a:extLst>
              <a:ext uri="{FF2B5EF4-FFF2-40B4-BE49-F238E27FC236}">
                <a16:creationId xmlns:a16="http://schemas.microsoft.com/office/drawing/2014/main" id="{0D41E7EB-661D-4905-9D1C-4844DE671D70}"/>
              </a:ext>
            </a:extLst>
          </p:cNvPr>
          <p:cNvSpPr/>
          <p:nvPr/>
        </p:nvSpPr>
        <p:spPr>
          <a:xfrm>
            <a:off x="316640" y="2139673"/>
            <a:ext cx="8077200" cy="2554545"/>
          </a:xfrm>
          <a:prstGeom prst="rect">
            <a:avLst/>
          </a:prstGeom>
        </p:spPr>
        <p:txBody>
          <a:bodyPr wrap="square">
            <a:spAutoFit/>
          </a:bodyPr>
          <a:lstStyle/>
          <a:p>
            <a:pPr marL="342900" indent="-342900">
              <a:buClr>
                <a:srgbClr val="0077E3"/>
              </a:buClr>
              <a:buFont typeface="Arial" panose="020B0604020202020204" pitchFamily="34" charset="0"/>
              <a:buChar char="•"/>
            </a:pPr>
            <a:r>
              <a:rPr lang="en-GB" b="1" dirty="0"/>
              <a:t>Theft</a:t>
            </a:r>
            <a:r>
              <a:rPr lang="en-GB" dirty="0"/>
              <a:t> is common. The high value of building and tiling materials, and the nature of a construction site with its constant change and movement, make this crime tempting for the opportunistic as well as the carefully planned crime.</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en-GB" b="1" dirty="0"/>
              <a:t>Vandalism</a:t>
            </a:r>
            <a:r>
              <a:rPr lang="en-GB" dirty="0"/>
              <a:t> is also common and may occur as a result of political or commercial concerns on the part of the perpetrators as well mindless damage and destruction.</a:t>
            </a:r>
          </a:p>
        </p:txBody>
      </p:sp>
    </p:spTree>
    <p:extLst>
      <p:ext uri="{BB962C8B-B14F-4D97-AF65-F5344CB8AC3E}">
        <p14:creationId xmlns:p14="http://schemas.microsoft.com/office/powerpoint/2010/main" val="4454304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199" y="1059932"/>
            <a:ext cx="8082507" cy="2688949"/>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Materials storage: considerations</a:t>
            </a:r>
            <a:br>
              <a:rPr lang="en-GB" sz="2000" kern="1200" dirty="0">
                <a:solidFill>
                  <a:srgbClr val="0070C0"/>
                </a:solidFill>
                <a:latin typeface="+mn-lt"/>
                <a:ea typeface="ＭＳ Ｐゴシック" pitchFamily="-105" charset="-128"/>
                <a:cs typeface="ＭＳ Ｐゴシック" pitchFamily="-105" charset="-128"/>
              </a:rPr>
            </a:br>
            <a:br>
              <a:rPr lang="en-GB" sz="2000" kern="1200" dirty="0">
                <a:solidFill>
                  <a:srgbClr val="0070C0"/>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8613168E-1BED-4F88-BDC2-262F82CA91B7}"/>
              </a:ext>
            </a:extLst>
          </p:cNvPr>
          <p:cNvSpPr txBox="1"/>
          <p:nvPr/>
        </p:nvSpPr>
        <p:spPr>
          <a:xfrm>
            <a:off x="571499" y="1769804"/>
            <a:ext cx="7783016" cy="1323439"/>
          </a:xfrm>
          <a:prstGeom prst="rect">
            <a:avLst/>
          </a:prstGeom>
          <a:noFill/>
        </p:spPr>
        <p:txBody>
          <a:bodyPr wrap="square" rtlCol="0">
            <a:spAutoFit/>
          </a:bodyPr>
          <a:lstStyle/>
          <a:p>
            <a:endParaRPr lang="en-GB" b="1" u="sng" dirty="0"/>
          </a:p>
          <a:p>
            <a:endParaRPr lang="en-GB" b="1" u="sng" dirty="0"/>
          </a:p>
          <a:p>
            <a:endParaRPr lang="en-GB" b="1" u="sng" dirty="0"/>
          </a:p>
          <a:p>
            <a:r>
              <a:rPr lang="en-GB" b="1" u="sng" dirty="0"/>
              <a:t> </a:t>
            </a:r>
          </a:p>
        </p:txBody>
      </p:sp>
      <p:sp>
        <p:nvSpPr>
          <p:cNvPr id="3" name="Rectangle 2">
            <a:extLst>
              <a:ext uri="{FF2B5EF4-FFF2-40B4-BE49-F238E27FC236}">
                <a16:creationId xmlns:a16="http://schemas.microsoft.com/office/drawing/2014/main" id="{03564E99-3291-4E58-8854-AD713B0144AF}"/>
              </a:ext>
            </a:extLst>
          </p:cNvPr>
          <p:cNvSpPr/>
          <p:nvPr/>
        </p:nvSpPr>
        <p:spPr>
          <a:xfrm>
            <a:off x="386308" y="1522274"/>
            <a:ext cx="7783016" cy="769441"/>
          </a:xfrm>
          <a:prstGeom prst="rect">
            <a:avLst/>
          </a:prstGeom>
        </p:spPr>
        <p:txBody>
          <a:bodyPr wrap="square">
            <a:spAutoFit/>
          </a:bodyPr>
          <a:lstStyle/>
          <a:p>
            <a:endParaRPr lang="en-GB" sz="1200" dirty="0"/>
          </a:p>
          <a:p>
            <a:r>
              <a:rPr lang="en-GB" b="1" dirty="0">
                <a:latin typeface="+mn-lt"/>
              </a:rPr>
              <a:t>4. Shelf life </a:t>
            </a:r>
          </a:p>
          <a:p>
            <a:endParaRPr lang="en-GB" sz="1200" dirty="0"/>
          </a:p>
        </p:txBody>
      </p:sp>
      <p:sp>
        <p:nvSpPr>
          <p:cNvPr id="4" name="Rectangle 3">
            <a:extLst>
              <a:ext uri="{FF2B5EF4-FFF2-40B4-BE49-F238E27FC236}">
                <a16:creationId xmlns:a16="http://schemas.microsoft.com/office/drawing/2014/main" id="{8951110A-6AD7-440A-BE83-2517389E115A}"/>
              </a:ext>
            </a:extLst>
          </p:cNvPr>
          <p:cNvSpPr/>
          <p:nvPr/>
        </p:nvSpPr>
        <p:spPr>
          <a:xfrm>
            <a:off x="386306" y="2365195"/>
            <a:ext cx="7635923" cy="1938992"/>
          </a:xfrm>
          <a:prstGeom prst="rect">
            <a:avLst/>
          </a:prstGeom>
        </p:spPr>
        <p:txBody>
          <a:bodyPr wrap="square">
            <a:spAutoFit/>
          </a:bodyPr>
          <a:lstStyle/>
          <a:p>
            <a:r>
              <a:rPr lang="en-GB" dirty="0"/>
              <a:t>Wall and floor tiling materials, like many other building materials, have a shelf life. This means that, from the time the product is manufactured, it is given a ‘best before end’ date in which to use the product.</a:t>
            </a:r>
          </a:p>
          <a:p>
            <a:pPr algn="ctr"/>
            <a:endParaRPr lang="en-GB" dirty="0"/>
          </a:p>
          <a:p>
            <a:r>
              <a:rPr lang="en-GB" dirty="0"/>
              <a:t>Materials can go out of date.</a:t>
            </a:r>
          </a:p>
        </p:txBody>
      </p:sp>
    </p:spTree>
    <p:extLst>
      <p:ext uri="{BB962C8B-B14F-4D97-AF65-F5344CB8AC3E}">
        <p14:creationId xmlns:p14="http://schemas.microsoft.com/office/powerpoint/2010/main" val="38925496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15"/>
          <p:cNvSpPr>
            <a:spLocks noGrp="1" noChangeArrowheads="1"/>
          </p:cNvSpPr>
          <p:nvPr>
            <p:ph type="title"/>
          </p:nvPr>
        </p:nvSpPr>
        <p:spPr>
          <a:xfrm>
            <a:off x="395535" y="1108669"/>
            <a:ext cx="7997081" cy="1892241"/>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Materials storage: considerations</a:t>
            </a:r>
            <a:br>
              <a:rPr lang="en-GB" sz="2000" kern="1200" dirty="0">
                <a:solidFill>
                  <a:srgbClr val="0070C0"/>
                </a:solidFill>
                <a:latin typeface="+mn-lt"/>
                <a:ea typeface="ＭＳ Ｐゴシック" pitchFamily="-105" charset="-128"/>
                <a:cs typeface="ＭＳ Ｐゴシック" pitchFamily="-105" charset="-128"/>
              </a:rPr>
            </a:br>
            <a:br>
              <a:rPr lang="en-GB" sz="2000" kern="1200" dirty="0">
                <a:solidFill>
                  <a:srgbClr val="0070C0"/>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8613168E-1BED-4F88-BDC2-262F82CA91B7}"/>
              </a:ext>
            </a:extLst>
          </p:cNvPr>
          <p:cNvSpPr txBox="1"/>
          <p:nvPr/>
        </p:nvSpPr>
        <p:spPr>
          <a:xfrm>
            <a:off x="571499" y="1769804"/>
            <a:ext cx="7783016" cy="1323439"/>
          </a:xfrm>
          <a:prstGeom prst="rect">
            <a:avLst/>
          </a:prstGeom>
          <a:noFill/>
        </p:spPr>
        <p:txBody>
          <a:bodyPr wrap="square" rtlCol="0">
            <a:spAutoFit/>
          </a:bodyPr>
          <a:lstStyle/>
          <a:p>
            <a:endParaRPr lang="en-GB" b="1" u="sng" dirty="0"/>
          </a:p>
          <a:p>
            <a:endParaRPr lang="en-GB" b="1" u="sng" dirty="0"/>
          </a:p>
          <a:p>
            <a:endParaRPr lang="en-GB" b="1" u="sng" dirty="0"/>
          </a:p>
          <a:p>
            <a:r>
              <a:rPr lang="en-GB" b="1" u="sng" dirty="0"/>
              <a:t> </a:t>
            </a:r>
          </a:p>
        </p:txBody>
      </p:sp>
      <p:sp>
        <p:nvSpPr>
          <p:cNvPr id="3" name="Rectangle 2">
            <a:extLst>
              <a:ext uri="{FF2B5EF4-FFF2-40B4-BE49-F238E27FC236}">
                <a16:creationId xmlns:a16="http://schemas.microsoft.com/office/drawing/2014/main" id="{03564E99-3291-4E58-8854-AD713B0144AF}"/>
              </a:ext>
            </a:extLst>
          </p:cNvPr>
          <p:cNvSpPr/>
          <p:nvPr/>
        </p:nvSpPr>
        <p:spPr>
          <a:xfrm>
            <a:off x="357434" y="1346673"/>
            <a:ext cx="6673184" cy="892552"/>
          </a:xfrm>
          <a:prstGeom prst="rect">
            <a:avLst/>
          </a:prstGeom>
        </p:spPr>
        <p:txBody>
          <a:bodyPr wrap="square">
            <a:spAutoFit/>
          </a:bodyPr>
          <a:lstStyle/>
          <a:p>
            <a:endParaRPr lang="en-GB" b="1" u="sng" dirty="0">
              <a:latin typeface="+mn-lt"/>
            </a:endParaRPr>
          </a:p>
          <a:p>
            <a:r>
              <a:rPr lang="en-GB" b="1" dirty="0">
                <a:latin typeface="+mn-lt"/>
              </a:rPr>
              <a:t>5. Stock rotation</a:t>
            </a:r>
          </a:p>
          <a:p>
            <a:endParaRPr lang="en-GB" sz="1200" dirty="0"/>
          </a:p>
        </p:txBody>
      </p:sp>
      <p:sp>
        <p:nvSpPr>
          <p:cNvPr id="4" name="Rectangle 3">
            <a:extLst>
              <a:ext uri="{FF2B5EF4-FFF2-40B4-BE49-F238E27FC236}">
                <a16:creationId xmlns:a16="http://schemas.microsoft.com/office/drawing/2014/main" id="{D0D296FE-A51F-49BD-9162-CECCF93142AC}"/>
              </a:ext>
            </a:extLst>
          </p:cNvPr>
          <p:cNvSpPr/>
          <p:nvPr/>
        </p:nvSpPr>
        <p:spPr>
          <a:xfrm>
            <a:off x="575515" y="3263840"/>
            <a:ext cx="7779000" cy="400110"/>
          </a:xfrm>
          <a:prstGeom prst="rect">
            <a:avLst/>
          </a:prstGeom>
        </p:spPr>
        <p:txBody>
          <a:bodyPr wrap="square">
            <a:spAutoFit/>
          </a:bodyPr>
          <a:lstStyle/>
          <a:p>
            <a:endParaRPr lang="en-GB" dirty="0"/>
          </a:p>
        </p:txBody>
      </p:sp>
      <p:sp>
        <p:nvSpPr>
          <p:cNvPr id="5" name="Rectangle 4">
            <a:extLst>
              <a:ext uri="{FF2B5EF4-FFF2-40B4-BE49-F238E27FC236}">
                <a16:creationId xmlns:a16="http://schemas.microsoft.com/office/drawing/2014/main" id="{2854F0AC-4C2F-4F00-87B4-200E5590CB73}"/>
              </a:ext>
            </a:extLst>
          </p:cNvPr>
          <p:cNvSpPr/>
          <p:nvPr/>
        </p:nvSpPr>
        <p:spPr>
          <a:xfrm>
            <a:off x="366144" y="2054789"/>
            <a:ext cx="7988371" cy="3785652"/>
          </a:xfrm>
          <a:prstGeom prst="rect">
            <a:avLst/>
          </a:prstGeom>
        </p:spPr>
        <p:txBody>
          <a:bodyPr wrap="square">
            <a:spAutoFit/>
          </a:bodyPr>
          <a:lstStyle/>
          <a:p>
            <a:r>
              <a:rPr lang="en-GB" dirty="0"/>
              <a:t>Using materials that are out of date may cause problems with adhesives and grouts, such as increased setting times, not setting to its full strength, liquids and solvents drying out and separating, warping and shrinkage etc. </a:t>
            </a:r>
          </a:p>
          <a:p>
            <a:pPr algn="ctr"/>
            <a:endParaRPr lang="en-GB" dirty="0"/>
          </a:p>
          <a:p>
            <a:r>
              <a:rPr lang="en-GB" dirty="0"/>
              <a:t>Before purchasing any materials, or when they are being delivered, dates on the packaging should be checked.</a:t>
            </a:r>
          </a:p>
          <a:p>
            <a:pPr algn="ctr"/>
            <a:endParaRPr lang="en-GB" dirty="0"/>
          </a:p>
          <a:p>
            <a:r>
              <a:rPr lang="en-GB" dirty="0"/>
              <a:t>A good materials supplier (builders merchant) would </a:t>
            </a:r>
            <a:r>
              <a:rPr lang="en-GB" b="1" dirty="0"/>
              <a:t>rotate stock </a:t>
            </a:r>
            <a:r>
              <a:rPr lang="en-GB" dirty="0"/>
              <a:t>in conjunction with their deliveries. This is good material management. It means older stock is brought to the front of the shelf/display and newer stock is placed behind</a:t>
            </a:r>
          </a:p>
        </p:txBody>
      </p:sp>
    </p:spTree>
    <p:extLst>
      <p:ext uri="{BB962C8B-B14F-4D97-AF65-F5344CB8AC3E}">
        <p14:creationId xmlns:p14="http://schemas.microsoft.com/office/powerpoint/2010/main" val="35757636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19099" y="1114615"/>
            <a:ext cx="7973517" cy="2688949"/>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Materials storage: considerations</a:t>
            </a:r>
            <a:br>
              <a:rPr lang="en-GB" sz="2000" kern="1200" dirty="0">
                <a:solidFill>
                  <a:srgbClr val="0070C0"/>
                </a:solidFill>
                <a:latin typeface="+mn-lt"/>
                <a:ea typeface="ＭＳ Ｐゴシック" pitchFamily="-105" charset="-128"/>
                <a:cs typeface="ＭＳ Ｐゴシック" pitchFamily="-105" charset="-128"/>
              </a:rPr>
            </a:br>
            <a:br>
              <a:rPr lang="en-GB" sz="2000" kern="1200" dirty="0">
                <a:solidFill>
                  <a:srgbClr val="0070C0"/>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8613168E-1BED-4F88-BDC2-262F82CA91B7}"/>
              </a:ext>
            </a:extLst>
          </p:cNvPr>
          <p:cNvSpPr txBox="1"/>
          <p:nvPr/>
        </p:nvSpPr>
        <p:spPr>
          <a:xfrm>
            <a:off x="571499" y="1769804"/>
            <a:ext cx="7783016" cy="1323439"/>
          </a:xfrm>
          <a:prstGeom prst="rect">
            <a:avLst/>
          </a:prstGeom>
          <a:noFill/>
        </p:spPr>
        <p:txBody>
          <a:bodyPr wrap="square" rtlCol="0">
            <a:spAutoFit/>
          </a:bodyPr>
          <a:lstStyle/>
          <a:p>
            <a:endParaRPr lang="en-GB" b="1" u="sng" dirty="0"/>
          </a:p>
          <a:p>
            <a:endParaRPr lang="en-GB" b="1" u="sng" dirty="0"/>
          </a:p>
          <a:p>
            <a:endParaRPr lang="en-GB" b="1" u="sng" dirty="0"/>
          </a:p>
          <a:p>
            <a:r>
              <a:rPr lang="en-GB" b="1" u="sng" dirty="0"/>
              <a:t> </a:t>
            </a:r>
          </a:p>
        </p:txBody>
      </p:sp>
      <p:sp>
        <p:nvSpPr>
          <p:cNvPr id="3" name="Rectangle 2">
            <a:extLst>
              <a:ext uri="{FF2B5EF4-FFF2-40B4-BE49-F238E27FC236}">
                <a16:creationId xmlns:a16="http://schemas.microsoft.com/office/drawing/2014/main" id="{03564E99-3291-4E58-8854-AD713B0144AF}"/>
              </a:ext>
            </a:extLst>
          </p:cNvPr>
          <p:cNvSpPr/>
          <p:nvPr/>
        </p:nvSpPr>
        <p:spPr>
          <a:xfrm>
            <a:off x="345429" y="1422488"/>
            <a:ext cx="7478220" cy="584775"/>
          </a:xfrm>
          <a:prstGeom prst="rect">
            <a:avLst/>
          </a:prstGeom>
        </p:spPr>
        <p:txBody>
          <a:bodyPr wrap="square">
            <a:spAutoFit/>
          </a:bodyPr>
          <a:lstStyle/>
          <a:p>
            <a:pPr algn="ctr"/>
            <a:endParaRPr lang="en-GB" sz="1200" dirty="0"/>
          </a:p>
          <a:p>
            <a:r>
              <a:rPr lang="en-GB" b="1" dirty="0">
                <a:latin typeface="+mn-lt"/>
              </a:rPr>
              <a:t>6. Maintenance of area </a:t>
            </a:r>
          </a:p>
        </p:txBody>
      </p:sp>
      <p:sp>
        <p:nvSpPr>
          <p:cNvPr id="4" name="Rectangle 3">
            <a:extLst>
              <a:ext uri="{FF2B5EF4-FFF2-40B4-BE49-F238E27FC236}">
                <a16:creationId xmlns:a16="http://schemas.microsoft.com/office/drawing/2014/main" id="{451B856F-1278-4483-AB31-273AD95236FE}"/>
              </a:ext>
            </a:extLst>
          </p:cNvPr>
          <p:cNvSpPr/>
          <p:nvPr/>
        </p:nvSpPr>
        <p:spPr>
          <a:xfrm>
            <a:off x="345429" y="2192246"/>
            <a:ext cx="7973517" cy="2554545"/>
          </a:xfrm>
          <a:prstGeom prst="rect">
            <a:avLst/>
          </a:prstGeom>
        </p:spPr>
        <p:txBody>
          <a:bodyPr wrap="square">
            <a:spAutoFit/>
          </a:bodyPr>
          <a:lstStyle/>
          <a:p>
            <a:r>
              <a:rPr lang="en-GB" dirty="0"/>
              <a:t>A work area should be cleaned regularly while carrying out tiling work in order to maintain a safe working environment.</a:t>
            </a:r>
          </a:p>
          <a:p>
            <a:endParaRPr lang="en-GB" dirty="0"/>
          </a:p>
          <a:p>
            <a:r>
              <a:rPr lang="en-GB" dirty="0"/>
              <a:t>The working area will contain tile debris, tools, equipment and some/all of the materials required for the work.</a:t>
            </a:r>
          </a:p>
          <a:p>
            <a:endParaRPr lang="en-GB" dirty="0"/>
          </a:p>
          <a:p>
            <a:r>
              <a:rPr lang="en-GB" dirty="0"/>
              <a:t>Careful planning is required to ensure that fire escapes, access and egress are kept clear and that materials are stored/stacked correctly.</a:t>
            </a:r>
          </a:p>
        </p:txBody>
      </p:sp>
    </p:spTree>
    <p:extLst>
      <p:ext uri="{BB962C8B-B14F-4D97-AF65-F5344CB8AC3E}">
        <p14:creationId xmlns:p14="http://schemas.microsoft.com/office/powerpoint/2010/main" val="23266985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119147"/>
            <a:ext cx="8126770" cy="2688949"/>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Materials storage: considerations</a:t>
            </a:r>
            <a:br>
              <a:rPr lang="en-GB" sz="2000" kern="1200" dirty="0">
                <a:solidFill>
                  <a:srgbClr val="0070C0"/>
                </a:solidFill>
                <a:latin typeface="+mn-lt"/>
                <a:ea typeface="ＭＳ Ｐゴシック" pitchFamily="-105" charset="-128"/>
                <a:cs typeface="ＭＳ Ｐゴシック" pitchFamily="-105" charset="-128"/>
              </a:rPr>
            </a:br>
            <a:br>
              <a:rPr lang="en-GB" sz="2000" kern="1200" dirty="0">
                <a:solidFill>
                  <a:srgbClr val="0070C0"/>
                </a:solidFill>
                <a:latin typeface="+mn-lt"/>
                <a:ea typeface="ＭＳ Ｐゴシック" pitchFamily="-105" charset="-128"/>
                <a:cs typeface="ＭＳ Ｐゴシック" pitchFamily="-105" charset="-128"/>
              </a:rPr>
            </a:br>
            <a:r>
              <a:rPr lang="en-GB" sz="2000" kern="1200" dirty="0">
                <a:solidFill>
                  <a:srgbClr val="0070C0"/>
                </a:solidFill>
                <a:latin typeface="+mn-lt"/>
                <a:ea typeface="ＭＳ Ｐゴシック" pitchFamily="-105" charset="-128"/>
                <a:cs typeface="ＭＳ Ｐゴシック" pitchFamily="-105" charset="-128"/>
              </a:rPr>
              <a:t> </a:t>
            </a: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8613168E-1BED-4F88-BDC2-262F82CA91B7}"/>
              </a:ext>
            </a:extLst>
          </p:cNvPr>
          <p:cNvSpPr txBox="1"/>
          <p:nvPr/>
        </p:nvSpPr>
        <p:spPr>
          <a:xfrm>
            <a:off x="342044" y="1101853"/>
            <a:ext cx="7783016" cy="1323439"/>
          </a:xfrm>
          <a:prstGeom prst="rect">
            <a:avLst/>
          </a:prstGeom>
          <a:noFill/>
        </p:spPr>
        <p:txBody>
          <a:bodyPr wrap="square" rtlCol="0">
            <a:spAutoFit/>
          </a:bodyPr>
          <a:lstStyle/>
          <a:p>
            <a:endParaRPr lang="en-GB" b="1" u="sng" dirty="0"/>
          </a:p>
          <a:p>
            <a:endParaRPr lang="en-GB" b="1" u="sng" dirty="0"/>
          </a:p>
          <a:p>
            <a:endParaRPr lang="en-GB" b="1" u="sng" dirty="0"/>
          </a:p>
          <a:p>
            <a:r>
              <a:rPr lang="en-GB" b="1" u="sng" dirty="0"/>
              <a:t> </a:t>
            </a:r>
          </a:p>
        </p:txBody>
      </p:sp>
      <p:sp>
        <p:nvSpPr>
          <p:cNvPr id="3" name="Rectangle 2">
            <a:extLst>
              <a:ext uri="{FF2B5EF4-FFF2-40B4-BE49-F238E27FC236}">
                <a16:creationId xmlns:a16="http://schemas.microsoft.com/office/drawing/2014/main" id="{03564E99-3291-4E58-8854-AD713B0144AF}"/>
              </a:ext>
            </a:extLst>
          </p:cNvPr>
          <p:cNvSpPr/>
          <p:nvPr/>
        </p:nvSpPr>
        <p:spPr>
          <a:xfrm>
            <a:off x="457200" y="1563518"/>
            <a:ext cx="7413123" cy="400110"/>
          </a:xfrm>
          <a:prstGeom prst="rect">
            <a:avLst/>
          </a:prstGeom>
        </p:spPr>
        <p:txBody>
          <a:bodyPr wrap="square">
            <a:spAutoFit/>
          </a:bodyPr>
          <a:lstStyle/>
          <a:p>
            <a:r>
              <a:rPr lang="en-GB" b="1" dirty="0">
                <a:latin typeface="+mn-lt"/>
              </a:rPr>
              <a:t>7. Identification</a:t>
            </a:r>
            <a:r>
              <a:rPr lang="en-GB" sz="1200" dirty="0"/>
              <a:t> </a:t>
            </a:r>
          </a:p>
        </p:txBody>
      </p:sp>
      <p:sp>
        <p:nvSpPr>
          <p:cNvPr id="4" name="TextBox 3">
            <a:extLst>
              <a:ext uri="{FF2B5EF4-FFF2-40B4-BE49-F238E27FC236}">
                <a16:creationId xmlns:a16="http://schemas.microsoft.com/office/drawing/2014/main" id="{73260442-B651-48A3-9AAD-7E83610A67F4}"/>
              </a:ext>
            </a:extLst>
          </p:cNvPr>
          <p:cNvSpPr txBox="1"/>
          <p:nvPr/>
        </p:nvSpPr>
        <p:spPr>
          <a:xfrm>
            <a:off x="354370" y="1963628"/>
            <a:ext cx="7898059" cy="3170099"/>
          </a:xfrm>
          <a:prstGeom prst="rect">
            <a:avLst/>
          </a:prstGeom>
          <a:noFill/>
        </p:spPr>
        <p:txBody>
          <a:bodyPr wrap="square" rtlCol="0">
            <a:spAutoFit/>
          </a:bodyPr>
          <a:lstStyle/>
          <a:p>
            <a:r>
              <a:rPr lang="en-GB" dirty="0"/>
              <a:t>Most tiling materials are easy to identify visually.  But it is important to identify them to know which material is the correct one to use.</a:t>
            </a:r>
          </a:p>
          <a:p>
            <a:endParaRPr lang="en-GB" dirty="0"/>
          </a:p>
          <a:p>
            <a:r>
              <a:rPr lang="en-GB" dirty="0"/>
              <a:t>Identification is found on the packaging in the form of </a:t>
            </a:r>
            <a:r>
              <a:rPr lang="en-GB" b="1" dirty="0"/>
              <a:t>batch numbers</a:t>
            </a:r>
            <a:r>
              <a:rPr lang="en-GB" dirty="0"/>
              <a:t> and </a:t>
            </a:r>
            <a:r>
              <a:rPr lang="en-GB" b="1" dirty="0"/>
              <a:t>codes</a:t>
            </a:r>
            <a:r>
              <a:rPr lang="en-GB" dirty="0"/>
              <a:t> and </a:t>
            </a:r>
            <a:r>
              <a:rPr lang="en-GB" b="1" dirty="0"/>
              <a:t>product name</a:t>
            </a:r>
            <a:r>
              <a:rPr lang="en-GB" dirty="0"/>
              <a:t>.  </a:t>
            </a:r>
          </a:p>
          <a:p>
            <a:endParaRPr lang="en-GB" dirty="0"/>
          </a:p>
          <a:p>
            <a:r>
              <a:rPr lang="en-GB" dirty="0"/>
              <a:t>Tiles use batch numbers to identify the tile is of the correct colour, and codes to inform us of the material and type of tile. The product name will identify the </a:t>
            </a:r>
            <a:r>
              <a:rPr lang="en-GB" b="1" dirty="0"/>
              <a:t>product range</a:t>
            </a:r>
            <a:r>
              <a:rPr lang="en-GB" dirty="0"/>
              <a:t> and information on the packaging will advise on </a:t>
            </a:r>
            <a:r>
              <a:rPr lang="en-GB" b="1" dirty="0"/>
              <a:t>size, weight, use by date, safety data </a:t>
            </a:r>
            <a:r>
              <a:rPr lang="en-GB" dirty="0"/>
              <a:t>etc.</a:t>
            </a:r>
          </a:p>
        </p:txBody>
      </p:sp>
    </p:spTree>
    <p:extLst>
      <p:ext uri="{BB962C8B-B14F-4D97-AF65-F5344CB8AC3E}">
        <p14:creationId xmlns:p14="http://schemas.microsoft.com/office/powerpoint/2010/main" val="3991078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059932"/>
            <a:ext cx="8153400" cy="2688949"/>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Materials storage: considerations</a:t>
            </a:r>
            <a:br>
              <a:rPr lang="en-GB" sz="2000" kern="1200" dirty="0">
                <a:solidFill>
                  <a:srgbClr val="0070C0"/>
                </a:solidFill>
                <a:latin typeface="+mn-lt"/>
                <a:ea typeface="ＭＳ Ｐゴシック" pitchFamily="-105" charset="-128"/>
                <a:cs typeface="ＭＳ Ｐゴシック" pitchFamily="-105" charset="-128"/>
              </a:rPr>
            </a:br>
            <a:br>
              <a:rPr lang="en-GB" sz="2000" kern="1200" dirty="0">
                <a:solidFill>
                  <a:srgbClr val="0070C0"/>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8613168E-1BED-4F88-BDC2-262F82CA91B7}"/>
              </a:ext>
            </a:extLst>
          </p:cNvPr>
          <p:cNvSpPr txBox="1"/>
          <p:nvPr/>
        </p:nvSpPr>
        <p:spPr>
          <a:xfrm flipH="1">
            <a:off x="8082172" y="1458080"/>
            <a:ext cx="1386371" cy="1323439"/>
          </a:xfrm>
          <a:prstGeom prst="rect">
            <a:avLst/>
          </a:prstGeom>
          <a:noFill/>
        </p:spPr>
        <p:txBody>
          <a:bodyPr wrap="square" rtlCol="0">
            <a:spAutoFit/>
          </a:bodyPr>
          <a:lstStyle/>
          <a:p>
            <a:endParaRPr lang="en-GB" b="1" u="sng" dirty="0"/>
          </a:p>
          <a:p>
            <a:endParaRPr lang="en-GB" b="1" u="sng" dirty="0"/>
          </a:p>
          <a:p>
            <a:endParaRPr lang="en-GB" b="1" u="sng" dirty="0"/>
          </a:p>
          <a:p>
            <a:r>
              <a:rPr lang="en-GB" b="1" u="sng" dirty="0"/>
              <a:t> </a:t>
            </a:r>
          </a:p>
        </p:txBody>
      </p:sp>
      <p:sp>
        <p:nvSpPr>
          <p:cNvPr id="3" name="Rectangle 2">
            <a:extLst>
              <a:ext uri="{FF2B5EF4-FFF2-40B4-BE49-F238E27FC236}">
                <a16:creationId xmlns:a16="http://schemas.microsoft.com/office/drawing/2014/main" id="{03564E99-3291-4E58-8854-AD713B0144AF}"/>
              </a:ext>
            </a:extLst>
          </p:cNvPr>
          <p:cNvSpPr/>
          <p:nvPr/>
        </p:nvSpPr>
        <p:spPr>
          <a:xfrm>
            <a:off x="381001" y="1591812"/>
            <a:ext cx="7774976" cy="400110"/>
          </a:xfrm>
          <a:prstGeom prst="rect">
            <a:avLst/>
          </a:prstGeom>
        </p:spPr>
        <p:txBody>
          <a:bodyPr wrap="square">
            <a:spAutoFit/>
          </a:bodyPr>
          <a:lstStyle/>
          <a:p>
            <a:r>
              <a:rPr lang="en-GB" b="1" dirty="0">
                <a:latin typeface="+mn-lt"/>
              </a:rPr>
              <a:t>8. Transportation</a:t>
            </a:r>
            <a:r>
              <a:rPr lang="en-GB" sz="1200" dirty="0"/>
              <a:t> </a:t>
            </a:r>
          </a:p>
        </p:txBody>
      </p:sp>
      <p:sp>
        <p:nvSpPr>
          <p:cNvPr id="4" name="Rectangle 3">
            <a:extLst>
              <a:ext uri="{FF2B5EF4-FFF2-40B4-BE49-F238E27FC236}">
                <a16:creationId xmlns:a16="http://schemas.microsoft.com/office/drawing/2014/main" id="{04642CDF-80C1-45F1-9EB3-1C529023DE06}"/>
              </a:ext>
            </a:extLst>
          </p:cNvPr>
          <p:cNvSpPr/>
          <p:nvPr/>
        </p:nvSpPr>
        <p:spPr>
          <a:xfrm>
            <a:off x="381000" y="2180281"/>
            <a:ext cx="8115301" cy="2554545"/>
          </a:xfrm>
          <a:prstGeom prst="rect">
            <a:avLst/>
          </a:prstGeom>
        </p:spPr>
        <p:txBody>
          <a:bodyPr wrap="square">
            <a:spAutoFit/>
          </a:bodyPr>
          <a:lstStyle/>
          <a:p>
            <a:r>
              <a:rPr lang="en-GB" dirty="0"/>
              <a:t>There could be access problems with getting to the site itself. In busy towns and cities parking restrictions, one-way streets and congestion charges need to be factored into the access and delivery plan.</a:t>
            </a:r>
          </a:p>
          <a:p>
            <a:pPr algn="ctr"/>
            <a:endParaRPr lang="en-GB" dirty="0"/>
          </a:p>
          <a:p>
            <a:r>
              <a:rPr lang="en-GB" dirty="0"/>
              <a:t>There might also be access problems in the building you are working in, such as navigating around other trades working in/on the access route to the work area, or getting heavy materials up many floors, which means a hoist or crane time may be needed.</a:t>
            </a:r>
          </a:p>
        </p:txBody>
      </p:sp>
    </p:spTree>
    <p:extLst>
      <p:ext uri="{BB962C8B-B14F-4D97-AF65-F5344CB8AC3E}">
        <p14:creationId xmlns:p14="http://schemas.microsoft.com/office/powerpoint/2010/main" val="38851486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052736"/>
            <a:ext cx="8153400" cy="4896544"/>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The importance of correct storage</a:t>
            </a:r>
            <a:br>
              <a:rPr lang="en-GB" sz="2000" kern="1200" dirty="0">
                <a:solidFill>
                  <a:srgbClr val="0070C0"/>
                </a:solidFill>
                <a:latin typeface="+mn-lt"/>
                <a:ea typeface="ＭＳ Ｐゴシック" pitchFamily="-105" charset="-128"/>
                <a:cs typeface="ＭＳ Ｐゴシック" pitchFamily="-105" charset="-128"/>
              </a:rPr>
            </a:br>
            <a:br>
              <a:rPr lang="en-GB" sz="2000" kern="1200" dirty="0">
                <a:solidFill>
                  <a:srgbClr val="0070C0"/>
                </a:solidFill>
                <a:latin typeface="+mn-lt"/>
                <a:ea typeface="ＭＳ Ｐゴシック" pitchFamily="-105" charset="-128"/>
                <a:cs typeface="ＭＳ Ｐゴシック" pitchFamily="-105" charset="-128"/>
              </a:rPr>
            </a:br>
            <a:r>
              <a:rPr lang="en-GB" sz="2000" b="0" kern="1200" dirty="0">
                <a:solidFill>
                  <a:schemeClr val="tx1"/>
                </a:solidFill>
                <a:latin typeface="+mn-lt"/>
                <a:ea typeface="ＭＳ Ｐゴシック" pitchFamily="-105" charset="-128"/>
                <a:cs typeface="ＭＳ Ｐゴシック" pitchFamily="-105" charset="-128"/>
              </a:rPr>
              <a:t>Wall and floor tiling, like many other construction operations, requires many materials and components which are susceptible to damage if not stored correctly.</a:t>
            </a: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r>
              <a:rPr lang="en-GB" sz="2000" b="0" kern="1200" dirty="0">
                <a:solidFill>
                  <a:schemeClr val="tx1"/>
                </a:solidFill>
                <a:latin typeface="+mn-lt"/>
                <a:ea typeface="ＭＳ Ｐゴシック" pitchFamily="-105" charset="-128"/>
                <a:cs typeface="ＭＳ Ｐゴシック" pitchFamily="-105" charset="-128"/>
              </a:rPr>
              <a:t>Materials are not only expensive but are also produced from natural resources, so care is needed not to produce unnecessary waste which is bad for our environment.</a:t>
            </a: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1655471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980728"/>
            <a:ext cx="8153400" cy="4968552"/>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Storing different materials and components</a:t>
            </a:r>
            <a:br>
              <a:rPr lang="en-GB" sz="2000" kern="1200" dirty="0">
                <a:solidFill>
                  <a:srgbClr val="0070C0"/>
                </a:solidFill>
                <a:latin typeface="+mn-lt"/>
                <a:ea typeface="ＭＳ Ｐゴシック" pitchFamily="-105" charset="-128"/>
                <a:cs typeface="ＭＳ Ｐゴシック" pitchFamily="-105" charset="-128"/>
              </a:rPr>
            </a:br>
            <a:br>
              <a:rPr lang="en-GB" sz="2000" kern="1200" dirty="0">
                <a:solidFill>
                  <a:srgbClr val="0070C0"/>
                </a:solidFill>
                <a:latin typeface="+mn-lt"/>
                <a:ea typeface="ＭＳ Ｐゴシック" pitchFamily="-105" charset="-128"/>
                <a:cs typeface="ＭＳ Ｐゴシック" pitchFamily="-105" charset="-128"/>
              </a:rPr>
            </a:br>
            <a:r>
              <a:rPr lang="en-GB" sz="2000" b="0" kern="1200" dirty="0">
                <a:solidFill>
                  <a:schemeClr val="tx1"/>
                </a:solidFill>
                <a:latin typeface="+mn-lt"/>
                <a:ea typeface="ＭＳ Ｐゴシック" pitchFamily="-105" charset="-128"/>
                <a:cs typeface="ＭＳ Ｐゴシック" pitchFamily="-105" charset="-128"/>
              </a:rPr>
              <a:t>Wall and floor tiling materials and components are produced and stored in different ways according to the way they are to be used.</a:t>
            </a: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r>
              <a:rPr lang="en-GB" sz="2000" b="0" kern="1200" dirty="0">
                <a:solidFill>
                  <a:schemeClr val="tx1"/>
                </a:solidFill>
                <a:latin typeface="+mn-lt"/>
                <a:ea typeface="ＭＳ Ｐゴシック" pitchFamily="-105" charset="-128"/>
                <a:cs typeface="ＭＳ Ｐゴシック" pitchFamily="-105" charset="-128"/>
              </a:rPr>
              <a:t>Different types of materials have different characteristics:</a:t>
            </a: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8613168E-1BED-4F88-BDC2-262F82CA91B7}"/>
              </a:ext>
            </a:extLst>
          </p:cNvPr>
          <p:cNvSpPr txBox="1"/>
          <p:nvPr/>
        </p:nvSpPr>
        <p:spPr>
          <a:xfrm>
            <a:off x="457200" y="2947538"/>
            <a:ext cx="4038600" cy="2862322"/>
          </a:xfrm>
          <a:prstGeom prst="rect">
            <a:avLst/>
          </a:prstGeom>
          <a:noFill/>
        </p:spPr>
        <p:txBody>
          <a:bodyPr wrap="square" rtlCol="0">
            <a:spAutoFit/>
          </a:bodyPr>
          <a:lstStyle/>
          <a:p>
            <a:endParaRPr lang="en-GB" b="1" u="sng" dirty="0"/>
          </a:p>
          <a:p>
            <a:pPr marL="342900" indent="-342900">
              <a:buClr>
                <a:srgbClr val="0077E3"/>
              </a:buClr>
              <a:buFont typeface="Arial" panose="020B0604020202020204" pitchFamily="34" charset="0"/>
              <a:buChar char="•"/>
            </a:pPr>
            <a:r>
              <a:rPr lang="en-GB" dirty="0"/>
              <a:t>loose</a:t>
            </a:r>
          </a:p>
          <a:p>
            <a:pPr marL="342900" indent="-342900">
              <a:buClr>
                <a:srgbClr val="0077E3"/>
              </a:buClr>
              <a:buFont typeface="Arial" panose="020B0604020202020204" pitchFamily="34" charset="0"/>
              <a:buChar char="•"/>
            </a:pPr>
            <a:r>
              <a:rPr lang="en-GB" dirty="0"/>
              <a:t>bagged</a:t>
            </a:r>
          </a:p>
          <a:p>
            <a:pPr marL="342900" indent="-342900">
              <a:buClr>
                <a:srgbClr val="0077E3"/>
              </a:buClr>
              <a:buFont typeface="Arial" panose="020B0604020202020204" pitchFamily="34" charset="0"/>
              <a:buChar char="•"/>
            </a:pPr>
            <a:r>
              <a:rPr lang="en-GB" dirty="0"/>
              <a:t>boxed</a:t>
            </a:r>
          </a:p>
          <a:p>
            <a:pPr marL="342900" indent="-342900">
              <a:buClr>
                <a:srgbClr val="0077E3"/>
              </a:buClr>
              <a:buFont typeface="Arial" panose="020B0604020202020204" pitchFamily="34" charset="0"/>
              <a:buChar char="•"/>
            </a:pPr>
            <a:r>
              <a:rPr lang="en-GB" dirty="0"/>
              <a:t>sheet</a:t>
            </a:r>
          </a:p>
          <a:p>
            <a:pPr marL="342900" indent="-342900">
              <a:buClr>
                <a:srgbClr val="0077E3"/>
              </a:buClr>
              <a:buFont typeface="Arial" panose="020B0604020202020204" pitchFamily="34" charset="0"/>
              <a:buChar char="•"/>
            </a:pPr>
            <a:r>
              <a:rPr lang="en-GB" dirty="0"/>
              <a:t>long lengths</a:t>
            </a:r>
          </a:p>
          <a:p>
            <a:pPr marL="342900" indent="-342900">
              <a:buClr>
                <a:srgbClr val="0077E3"/>
              </a:buClr>
              <a:buFont typeface="Arial" panose="020B0604020202020204" pitchFamily="34" charset="0"/>
              <a:buChar char="•"/>
            </a:pPr>
            <a:r>
              <a:rPr lang="en-GB" dirty="0"/>
              <a:t>rolled materials</a:t>
            </a:r>
          </a:p>
          <a:p>
            <a:pPr marL="342900" indent="-342900">
              <a:buClr>
                <a:srgbClr val="0077E3"/>
              </a:buClr>
              <a:buFont typeface="Arial" panose="020B0604020202020204" pitchFamily="34" charset="0"/>
              <a:buChar char="•"/>
            </a:pPr>
            <a:r>
              <a:rPr lang="en-GB" dirty="0"/>
              <a:t>containers and accessories.</a:t>
            </a:r>
          </a:p>
          <a:p>
            <a:pPr marL="342900" indent="-342900">
              <a:buFont typeface="Arial" panose="020B0604020202020204" pitchFamily="34" charset="0"/>
              <a:buChar char="•"/>
            </a:pPr>
            <a:endParaRPr lang="en-GB" b="1" u="sng" dirty="0"/>
          </a:p>
        </p:txBody>
      </p:sp>
      <p:pic>
        <p:nvPicPr>
          <p:cNvPr id="4" name="Picture 3">
            <a:extLst>
              <a:ext uri="{FF2B5EF4-FFF2-40B4-BE49-F238E27FC236}">
                <a16:creationId xmlns:a16="http://schemas.microsoft.com/office/drawing/2014/main" id="{ADDBDF0D-928B-4DEA-9FC6-A9FC40C9150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91038" y="3068960"/>
            <a:ext cx="3920462" cy="2613641"/>
          </a:xfrm>
          <a:prstGeom prst="rect">
            <a:avLst/>
          </a:prstGeom>
        </p:spPr>
      </p:pic>
    </p:spTree>
    <p:extLst>
      <p:ext uri="{BB962C8B-B14F-4D97-AF65-F5344CB8AC3E}">
        <p14:creationId xmlns:p14="http://schemas.microsoft.com/office/powerpoint/2010/main" val="3581461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980728"/>
            <a:ext cx="8153400" cy="2110325"/>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Materials type and storage: loose</a:t>
            </a:r>
            <a:br>
              <a:rPr lang="en-GB" sz="2000" kern="1200" dirty="0">
                <a:solidFill>
                  <a:srgbClr val="0070C0"/>
                </a:solidFill>
                <a:latin typeface="+mn-lt"/>
                <a:ea typeface="ＭＳ Ｐゴシック" pitchFamily="-105" charset="-128"/>
                <a:cs typeface="ＭＳ Ｐゴシック" pitchFamily="-105" charset="-128"/>
              </a:rPr>
            </a:br>
            <a:br>
              <a:rPr lang="en-GB" sz="2000" kern="1200" dirty="0">
                <a:solidFill>
                  <a:srgbClr val="0070C0"/>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sp>
        <p:nvSpPr>
          <p:cNvPr id="3" name="TextBox 2">
            <a:extLst>
              <a:ext uri="{FF2B5EF4-FFF2-40B4-BE49-F238E27FC236}">
                <a16:creationId xmlns:a16="http://schemas.microsoft.com/office/drawing/2014/main" id="{C68A09BC-1EE3-435F-B50B-C0AD3A26FBE3}"/>
              </a:ext>
            </a:extLst>
          </p:cNvPr>
          <p:cNvSpPr txBox="1"/>
          <p:nvPr/>
        </p:nvSpPr>
        <p:spPr>
          <a:xfrm>
            <a:off x="533400" y="2051738"/>
            <a:ext cx="3822576" cy="1631216"/>
          </a:xfrm>
          <a:prstGeom prst="rect">
            <a:avLst/>
          </a:prstGeom>
          <a:noFill/>
        </p:spPr>
        <p:txBody>
          <a:bodyPr wrap="square" rtlCol="0">
            <a:spAutoFit/>
          </a:bodyPr>
          <a:lstStyle/>
          <a:p>
            <a:r>
              <a:rPr lang="en-GB" b="1" dirty="0"/>
              <a:t>Aggregates</a:t>
            </a:r>
          </a:p>
          <a:p>
            <a:endParaRPr lang="en-GB" dirty="0"/>
          </a:p>
          <a:p>
            <a:pPr marL="342900" indent="-342900">
              <a:buClr>
                <a:srgbClr val="0077E3"/>
              </a:buClr>
              <a:buFont typeface="Arial" panose="020B0604020202020204" pitchFamily="34" charset="0"/>
              <a:buChar char="•"/>
            </a:pPr>
            <a:r>
              <a:rPr lang="en-GB" dirty="0"/>
              <a:t>Sand (fine aggregate)</a:t>
            </a:r>
          </a:p>
          <a:p>
            <a:pPr marL="342900" indent="-342900">
              <a:buClr>
                <a:srgbClr val="0077E3"/>
              </a:buClr>
              <a:buFont typeface="Arial" panose="020B0604020202020204" pitchFamily="34" charset="0"/>
              <a:buChar char="•"/>
            </a:pPr>
            <a:r>
              <a:rPr lang="en-GB" dirty="0"/>
              <a:t>Chippings (coarse aggregate)</a:t>
            </a:r>
          </a:p>
        </p:txBody>
      </p:sp>
      <p:sp>
        <p:nvSpPr>
          <p:cNvPr id="8" name="Rectangle 7">
            <a:extLst>
              <a:ext uri="{FF2B5EF4-FFF2-40B4-BE49-F238E27FC236}">
                <a16:creationId xmlns:a16="http://schemas.microsoft.com/office/drawing/2014/main" id="{C9B93C17-9A14-4AC7-B32E-B7D6403B4AF7}"/>
              </a:ext>
            </a:extLst>
          </p:cNvPr>
          <p:cNvSpPr/>
          <p:nvPr/>
        </p:nvSpPr>
        <p:spPr>
          <a:xfrm>
            <a:off x="3851920" y="2035890"/>
            <a:ext cx="4911080" cy="3477875"/>
          </a:xfrm>
          <a:prstGeom prst="rect">
            <a:avLst/>
          </a:prstGeom>
        </p:spPr>
        <p:txBody>
          <a:bodyPr wrap="square">
            <a:spAutoFit/>
          </a:bodyPr>
          <a:lstStyle/>
          <a:p>
            <a:r>
              <a:rPr lang="en-GB" dirty="0"/>
              <a:t>Aggregates are usually delivered in tipper lorries, although nowadays 1-tonne bags are available and may be crane handled. The aggregates should be stored on a concrete base, with a fall to allow for any water to drain away.</a:t>
            </a:r>
          </a:p>
          <a:p>
            <a:r>
              <a:rPr lang="en-GB" dirty="0"/>
              <a:t>Stores should be situated away from trees to protect aggregates from becoming contaminated with leaves and litter. It is a good idea to cover aggregates with a tarpaulin or plastic sheets.</a:t>
            </a:r>
          </a:p>
        </p:txBody>
      </p:sp>
    </p:spTree>
    <p:extLst>
      <p:ext uri="{BB962C8B-B14F-4D97-AF65-F5344CB8AC3E}">
        <p14:creationId xmlns:p14="http://schemas.microsoft.com/office/powerpoint/2010/main" val="375768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980728"/>
            <a:ext cx="8153400" cy="2110325"/>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Materials type and storage: loose</a:t>
            </a: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pic>
        <p:nvPicPr>
          <p:cNvPr id="4" name="Picture 3">
            <a:extLst>
              <a:ext uri="{FF2B5EF4-FFF2-40B4-BE49-F238E27FC236}">
                <a16:creationId xmlns:a16="http://schemas.microsoft.com/office/drawing/2014/main" id="{33960872-F29B-4D0C-9577-BF62F5B17523}"/>
              </a:ext>
            </a:extLst>
          </p:cNvPr>
          <p:cNvPicPr>
            <a:picLocks noChangeAspect="1"/>
          </p:cNvPicPr>
          <p:nvPr/>
        </p:nvPicPr>
        <p:blipFill rotWithShape="1">
          <a:blip r:embed="rId3"/>
          <a:srcRect b="24871"/>
          <a:stretch/>
        </p:blipFill>
        <p:spPr>
          <a:xfrm>
            <a:off x="719572" y="3090312"/>
            <a:ext cx="4464496" cy="2592043"/>
          </a:xfrm>
          <a:prstGeom prst="rect">
            <a:avLst/>
          </a:prstGeom>
        </p:spPr>
      </p:pic>
      <p:sp>
        <p:nvSpPr>
          <p:cNvPr id="9" name="Rectangle 8">
            <a:extLst>
              <a:ext uri="{FF2B5EF4-FFF2-40B4-BE49-F238E27FC236}">
                <a16:creationId xmlns:a16="http://schemas.microsoft.com/office/drawing/2014/main" id="{BE1D925A-E506-4B56-9999-ECEB9F0DCCFD}"/>
              </a:ext>
            </a:extLst>
          </p:cNvPr>
          <p:cNvSpPr/>
          <p:nvPr/>
        </p:nvSpPr>
        <p:spPr>
          <a:xfrm>
            <a:off x="5832140" y="2420888"/>
            <a:ext cx="1980220" cy="400110"/>
          </a:xfrm>
          <a:prstGeom prst="rect">
            <a:avLst/>
          </a:prstGeom>
        </p:spPr>
        <p:txBody>
          <a:bodyPr wrap="square">
            <a:spAutoFit/>
          </a:bodyPr>
          <a:lstStyle/>
          <a:p>
            <a:r>
              <a:rPr lang="en-GB" dirty="0"/>
              <a:t>Bulk bags</a:t>
            </a:r>
          </a:p>
        </p:txBody>
      </p:sp>
      <p:sp>
        <p:nvSpPr>
          <p:cNvPr id="10" name="Rectangle 9">
            <a:extLst>
              <a:ext uri="{FF2B5EF4-FFF2-40B4-BE49-F238E27FC236}">
                <a16:creationId xmlns:a16="http://schemas.microsoft.com/office/drawing/2014/main" id="{4CE55966-8C66-4E3D-9D4F-87B062477090}"/>
              </a:ext>
            </a:extLst>
          </p:cNvPr>
          <p:cNvSpPr/>
          <p:nvPr/>
        </p:nvSpPr>
        <p:spPr>
          <a:xfrm>
            <a:off x="827584" y="2420888"/>
            <a:ext cx="3240359" cy="400110"/>
          </a:xfrm>
          <a:prstGeom prst="rect">
            <a:avLst/>
          </a:prstGeom>
        </p:spPr>
        <p:txBody>
          <a:bodyPr wrap="square">
            <a:spAutoFit/>
          </a:bodyPr>
          <a:lstStyle/>
          <a:p>
            <a:r>
              <a:rPr lang="en-GB" dirty="0"/>
              <a:t>Concrete base</a:t>
            </a:r>
          </a:p>
        </p:txBody>
      </p:sp>
      <p:pic>
        <p:nvPicPr>
          <p:cNvPr id="7" name="Picture 6">
            <a:extLst>
              <a:ext uri="{FF2B5EF4-FFF2-40B4-BE49-F238E27FC236}">
                <a16:creationId xmlns:a16="http://schemas.microsoft.com/office/drawing/2014/main" id="{3164F34F-0BF4-4170-965C-63972B508EB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32140" y="2898178"/>
            <a:ext cx="2592288" cy="1944216"/>
          </a:xfrm>
          <a:prstGeom prst="rect">
            <a:avLst/>
          </a:prstGeom>
        </p:spPr>
      </p:pic>
    </p:spTree>
    <p:extLst>
      <p:ext uri="{BB962C8B-B14F-4D97-AF65-F5344CB8AC3E}">
        <p14:creationId xmlns:p14="http://schemas.microsoft.com/office/powerpoint/2010/main" val="28276889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052737"/>
            <a:ext cx="8153400" cy="411852"/>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Materials type and storage: bagged</a:t>
            </a:r>
            <a:br>
              <a:rPr lang="en-GB" sz="2000" kern="1200" dirty="0">
                <a:solidFill>
                  <a:srgbClr val="0070C0"/>
                </a:solidFill>
                <a:latin typeface="+mn-lt"/>
                <a:ea typeface="ＭＳ Ｐゴシック" pitchFamily="-105" charset="-128"/>
                <a:cs typeface="ＭＳ Ｐゴシック" pitchFamily="-105" charset="-128"/>
              </a:rPr>
            </a:br>
            <a:br>
              <a:rPr lang="en-GB" sz="2000" kern="1200" dirty="0">
                <a:solidFill>
                  <a:srgbClr val="0070C0"/>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sp>
        <p:nvSpPr>
          <p:cNvPr id="3" name="Rectangle 2">
            <a:extLst>
              <a:ext uri="{FF2B5EF4-FFF2-40B4-BE49-F238E27FC236}">
                <a16:creationId xmlns:a16="http://schemas.microsoft.com/office/drawing/2014/main" id="{A5B775B6-0BFB-4055-8BA2-96E6C02137DC}"/>
              </a:ext>
            </a:extLst>
          </p:cNvPr>
          <p:cNvSpPr/>
          <p:nvPr/>
        </p:nvSpPr>
        <p:spPr>
          <a:xfrm>
            <a:off x="291852" y="1783452"/>
            <a:ext cx="3250704" cy="2246769"/>
          </a:xfrm>
          <a:prstGeom prst="rect">
            <a:avLst/>
          </a:prstGeom>
        </p:spPr>
        <p:txBody>
          <a:bodyPr wrap="square">
            <a:spAutoFit/>
          </a:bodyPr>
          <a:lstStyle/>
          <a:p>
            <a:endParaRPr lang="en-GB" dirty="0"/>
          </a:p>
          <a:p>
            <a:pPr marL="342900" indent="-342900">
              <a:buClr>
                <a:srgbClr val="0077E3"/>
              </a:buClr>
              <a:buFont typeface="Arial" panose="020B0604020202020204" pitchFamily="34" charset="0"/>
              <a:buChar char="•"/>
            </a:pPr>
            <a:r>
              <a:rPr lang="en-GB" dirty="0"/>
              <a:t>Tile adhesive</a:t>
            </a:r>
          </a:p>
          <a:p>
            <a:pPr marL="342900" indent="-342900">
              <a:buClr>
                <a:srgbClr val="0077E3"/>
              </a:buClr>
              <a:buFont typeface="Arial" panose="020B0604020202020204" pitchFamily="34" charset="0"/>
              <a:buChar char="•"/>
            </a:pPr>
            <a:r>
              <a:rPr lang="en-GB" dirty="0"/>
              <a:t>Grout</a:t>
            </a:r>
          </a:p>
          <a:p>
            <a:pPr marL="342900" indent="-342900">
              <a:buClr>
                <a:srgbClr val="0077E3"/>
              </a:buClr>
              <a:buFont typeface="Arial" panose="020B0604020202020204" pitchFamily="34" charset="0"/>
              <a:buChar char="•"/>
            </a:pPr>
            <a:r>
              <a:rPr lang="en-GB" dirty="0"/>
              <a:t>Smoothing compound</a:t>
            </a:r>
          </a:p>
          <a:p>
            <a:pPr marL="342900" indent="-342900">
              <a:buClr>
                <a:srgbClr val="0077E3"/>
              </a:buClr>
              <a:buFont typeface="Arial" panose="020B0604020202020204" pitchFamily="34" charset="0"/>
              <a:buChar char="•"/>
            </a:pPr>
            <a:r>
              <a:rPr lang="en-GB" dirty="0"/>
              <a:t>Cement</a:t>
            </a:r>
          </a:p>
          <a:p>
            <a:pPr marL="342900" indent="-342900">
              <a:buClr>
                <a:srgbClr val="0077E3"/>
              </a:buClr>
              <a:buFont typeface="Arial" panose="020B0604020202020204" pitchFamily="34" charset="0"/>
              <a:buChar char="•"/>
            </a:pPr>
            <a:r>
              <a:rPr lang="en-GB" dirty="0"/>
              <a:t>Plaster</a:t>
            </a:r>
          </a:p>
          <a:p>
            <a:pPr marL="342900" indent="-342900">
              <a:buFont typeface="Arial" panose="020B0604020202020204" pitchFamily="34" charset="0"/>
              <a:buChar char="•"/>
            </a:pPr>
            <a:endParaRPr lang="en-GB" b="1" dirty="0"/>
          </a:p>
        </p:txBody>
      </p:sp>
      <p:sp>
        <p:nvSpPr>
          <p:cNvPr id="5" name="Rectangle 4">
            <a:extLst>
              <a:ext uri="{FF2B5EF4-FFF2-40B4-BE49-F238E27FC236}">
                <a16:creationId xmlns:a16="http://schemas.microsoft.com/office/drawing/2014/main" id="{256F3298-9C6D-49CF-896C-A6241DE2CFAD}"/>
              </a:ext>
            </a:extLst>
          </p:cNvPr>
          <p:cNvSpPr/>
          <p:nvPr/>
        </p:nvSpPr>
        <p:spPr>
          <a:xfrm>
            <a:off x="3707904" y="2056438"/>
            <a:ext cx="4978896" cy="3170099"/>
          </a:xfrm>
          <a:prstGeom prst="rect">
            <a:avLst/>
          </a:prstGeom>
        </p:spPr>
        <p:txBody>
          <a:bodyPr wrap="square">
            <a:spAutoFit/>
          </a:bodyPr>
          <a:lstStyle/>
          <a:p>
            <a:r>
              <a:rPr lang="en-GB" dirty="0"/>
              <a:t>Bagged materials are usually available in 25kg bags. The bags are made from multi-wall layers of paper with a polythene liner. Care must be taken not to puncture the bags before use. Each bag, if off-loaded manually, should be stored in a ventilated, waterproof shed, on a dry floor on pallets. If off-loaded by crane, the bags should be transferred to the shed and the same storage method used.</a:t>
            </a:r>
          </a:p>
        </p:txBody>
      </p:sp>
    </p:spTree>
    <p:extLst>
      <p:ext uri="{BB962C8B-B14F-4D97-AF65-F5344CB8AC3E}">
        <p14:creationId xmlns:p14="http://schemas.microsoft.com/office/powerpoint/2010/main" val="569245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23292" y="1085923"/>
            <a:ext cx="8153400" cy="542877"/>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Materials type and storage: bagged</a:t>
            </a:r>
            <a:br>
              <a:rPr lang="en-GB" sz="2000" kern="1200" dirty="0">
                <a:solidFill>
                  <a:srgbClr val="0070C0"/>
                </a:solidFill>
                <a:latin typeface="+mn-lt"/>
                <a:ea typeface="ＭＳ Ｐゴシック" pitchFamily="-105" charset="-128"/>
                <a:cs typeface="ＭＳ Ｐゴシック" pitchFamily="-105" charset="-128"/>
              </a:rPr>
            </a:br>
            <a:br>
              <a:rPr lang="en-GB" sz="2000" kern="1200" dirty="0">
                <a:solidFill>
                  <a:srgbClr val="0070C0"/>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pic>
        <p:nvPicPr>
          <p:cNvPr id="4" name="Picture 3">
            <a:extLst>
              <a:ext uri="{FF2B5EF4-FFF2-40B4-BE49-F238E27FC236}">
                <a16:creationId xmlns:a16="http://schemas.microsoft.com/office/drawing/2014/main" id="{624B4DD5-C197-438F-AB4F-76CF4BE9BCDF}"/>
              </a:ext>
            </a:extLst>
          </p:cNvPr>
          <p:cNvPicPr>
            <a:picLocks noChangeAspect="1"/>
          </p:cNvPicPr>
          <p:nvPr/>
        </p:nvPicPr>
        <p:blipFill rotWithShape="1">
          <a:blip r:embed="rId3"/>
          <a:srcRect l="18034" b="22073"/>
          <a:stretch/>
        </p:blipFill>
        <p:spPr>
          <a:xfrm>
            <a:off x="1152092" y="3068960"/>
            <a:ext cx="3059870" cy="2607684"/>
          </a:xfrm>
          <a:prstGeom prst="rect">
            <a:avLst/>
          </a:prstGeom>
        </p:spPr>
      </p:pic>
      <p:sp>
        <p:nvSpPr>
          <p:cNvPr id="6" name="Rectangle 5">
            <a:extLst>
              <a:ext uri="{FF2B5EF4-FFF2-40B4-BE49-F238E27FC236}">
                <a16:creationId xmlns:a16="http://schemas.microsoft.com/office/drawing/2014/main" id="{E599E6C6-B751-4E5C-B6BD-CAF57840A622}"/>
              </a:ext>
            </a:extLst>
          </p:cNvPr>
          <p:cNvSpPr/>
          <p:nvPr/>
        </p:nvSpPr>
        <p:spPr>
          <a:xfrm>
            <a:off x="1187624" y="1931362"/>
            <a:ext cx="2839504" cy="1015663"/>
          </a:xfrm>
          <a:prstGeom prst="rect">
            <a:avLst/>
          </a:prstGeom>
        </p:spPr>
        <p:txBody>
          <a:bodyPr wrap="square">
            <a:spAutoFit/>
          </a:bodyPr>
          <a:lstStyle/>
          <a:p>
            <a:r>
              <a:rPr lang="en-GB" dirty="0"/>
              <a:t>Bagged material stored inside and off the ground</a:t>
            </a:r>
          </a:p>
        </p:txBody>
      </p:sp>
      <p:sp>
        <p:nvSpPr>
          <p:cNvPr id="9" name="Rectangle 8">
            <a:extLst>
              <a:ext uri="{FF2B5EF4-FFF2-40B4-BE49-F238E27FC236}">
                <a16:creationId xmlns:a16="http://schemas.microsoft.com/office/drawing/2014/main" id="{F6CC0797-FB6B-40BA-86B4-449A5F210E48}"/>
              </a:ext>
            </a:extLst>
          </p:cNvPr>
          <p:cNvSpPr/>
          <p:nvPr/>
        </p:nvSpPr>
        <p:spPr>
          <a:xfrm>
            <a:off x="4932039" y="1896239"/>
            <a:ext cx="3257289" cy="1323439"/>
          </a:xfrm>
          <a:prstGeom prst="rect">
            <a:avLst/>
          </a:prstGeom>
        </p:spPr>
        <p:txBody>
          <a:bodyPr wrap="square">
            <a:spAutoFit/>
          </a:bodyPr>
          <a:lstStyle/>
          <a:p>
            <a:r>
              <a:rPr lang="en-GB" dirty="0"/>
              <a:t>Bagged material stored outside and off the ground covered with a plastic sheet</a:t>
            </a:r>
          </a:p>
        </p:txBody>
      </p:sp>
      <p:pic>
        <p:nvPicPr>
          <p:cNvPr id="10" name="Picture 9">
            <a:extLst>
              <a:ext uri="{FF2B5EF4-FFF2-40B4-BE49-F238E27FC236}">
                <a16:creationId xmlns:a16="http://schemas.microsoft.com/office/drawing/2014/main" id="{FA2A8960-1E08-4DCC-AAB2-F19E9416F7D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71592" y="3705946"/>
            <a:ext cx="2808312" cy="1875953"/>
          </a:xfrm>
          <a:prstGeom prst="rect">
            <a:avLst/>
          </a:prstGeom>
        </p:spPr>
      </p:pic>
    </p:spTree>
    <p:extLst>
      <p:ext uri="{BB962C8B-B14F-4D97-AF65-F5344CB8AC3E}">
        <p14:creationId xmlns:p14="http://schemas.microsoft.com/office/powerpoint/2010/main" val="6267020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052736"/>
            <a:ext cx="8153400" cy="4896544"/>
          </a:xfrm>
        </p:spPr>
        <p:txBody>
          <a:bodyPr anchor="t"/>
          <a:lstStyle/>
          <a:p>
            <a:pPr lvl="0" eaLnBrk="1" hangingPunct="1">
              <a:spcAft>
                <a:spcPts val="0"/>
              </a:spcAft>
            </a:pPr>
            <a:r>
              <a:rPr lang="en-GB" kern="1200" dirty="0">
                <a:solidFill>
                  <a:srgbClr val="0070C0"/>
                </a:solidFill>
                <a:ea typeface="ＭＳ Ｐゴシック" pitchFamily="-105" charset="-128"/>
                <a:cs typeface="ＭＳ Ｐゴシック" pitchFamily="-105" charset="-128"/>
              </a:rPr>
              <a:t>Materials type and storage: boxed</a:t>
            </a:r>
            <a:br>
              <a:rPr lang="en-GB" sz="2000" b="0" kern="1200" dirty="0">
                <a:solidFill>
                  <a:schemeClr val="tx1"/>
                </a:solidFill>
                <a:latin typeface="+mn-lt"/>
                <a:ea typeface="ＭＳ Ｐゴシック" pitchFamily="-105" charset="-128"/>
                <a:cs typeface="ＭＳ Ｐゴシック" pitchFamily="-105" charset="-128"/>
              </a:rPr>
            </a:br>
            <a:br>
              <a:rPr lang="en-GB" sz="2000" b="0" kern="1200" dirty="0">
                <a:solidFill>
                  <a:schemeClr val="tx1"/>
                </a:solidFill>
                <a:latin typeface="+mn-lt"/>
                <a:ea typeface="ＭＳ Ｐゴシック" pitchFamily="-105" charset="-128"/>
                <a:cs typeface="ＭＳ Ｐゴシック" pitchFamily="-105" charset="-128"/>
              </a:rPr>
            </a:br>
            <a:endParaRPr lang="en-GB" sz="2000" dirty="0">
              <a:ea typeface="ＭＳ Ｐゴシック" pitchFamily="-105" charset="-128"/>
              <a:cs typeface="ＭＳ Ｐゴシック" pitchFamily="-105" charset="-128"/>
            </a:endParaRPr>
          </a:p>
        </p:txBody>
      </p:sp>
      <p:sp>
        <p:nvSpPr>
          <p:cNvPr id="3" name="Rectangle 2">
            <a:extLst>
              <a:ext uri="{FF2B5EF4-FFF2-40B4-BE49-F238E27FC236}">
                <a16:creationId xmlns:a16="http://schemas.microsoft.com/office/drawing/2014/main" id="{775C20F7-CA97-437C-B8E6-2EB0D2C85CB9}"/>
              </a:ext>
            </a:extLst>
          </p:cNvPr>
          <p:cNvSpPr/>
          <p:nvPr/>
        </p:nvSpPr>
        <p:spPr>
          <a:xfrm>
            <a:off x="504582" y="1803245"/>
            <a:ext cx="4572000" cy="2862322"/>
          </a:xfrm>
          <a:prstGeom prst="rect">
            <a:avLst/>
          </a:prstGeom>
        </p:spPr>
        <p:txBody>
          <a:bodyPr>
            <a:spAutoFit/>
          </a:bodyPr>
          <a:lstStyle/>
          <a:p>
            <a:pPr marL="342900" indent="-342900">
              <a:buClr>
                <a:srgbClr val="0077E3"/>
              </a:buClr>
              <a:buFont typeface="Arial" panose="020B0604020202020204" pitchFamily="34" charset="0"/>
              <a:buChar char="•"/>
            </a:pPr>
            <a:r>
              <a:rPr lang="en-GB" dirty="0"/>
              <a:t>Dust masks</a:t>
            </a:r>
          </a:p>
          <a:p>
            <a:pPr marL="342900" indent="-342900">
              <a:buClr>
                <a:srgbClr val="0077E3"/>
              </a:buClr>
              <a:buFont typeface="Arial" panose="020B0604020202020204" pitchFamily="34" charset="0"/>
              <a:buChar char="•"/>
            </a:pPr>
            <a:r>
              <a:rPr lang="en-GB" dirty="0"/>
              <a:t>Trims</a:t>
            </a:r>
          </a:p>
          <a:p>
            <a:pPr marL="342900" indent="-342900">
              <a:buClr>
                <a:srgbClr val="0077E3"/>
              </a:buClr>
              <a:buFont typeface="Arial" panose="020B0604020202020204" pitchFamily="34" charset="0"/>
              <a:buChar char="•"/>
            </a:pPr>
            <a:r>
              <a:rPr lang="en-GB" dirty="0"/>
              <a:t>Tiles</a:t>
            </a:r>
          </a:p>
          <a:p>
            <a:pPr marL="342900" indent="-342900">
              <a:buClr>
                <a:srgbClr val="0077E3"/>
              </a:buClr>
              <a:buFont typeface="Arial" panose="020B0604020202020204" pitchFamily="34" charset="0"/>
              <a:buChar char="•"/>
            </a:pPr>
            <a:r>
              <a:rPr lang="en-GB" dirty="0"/>
              <a:t>Screws</a:t>
            </a:r>
          </a:p>
          <a:p>
            <a:pPr marL="342900" indent="-342900">
              <a:buClr>
                <a:srgbClr val="0077E3"/>
              </a:buClr>
              <a:buFont typeface="Arial" panose="020B0604020202020204" pitchFamily="34" charset="0"/>
              <a:buChar char="•"/>
            </a:pPr>
            <a:r>
              <a:rPr lang="en-GB" dirty="0"/>
              <a:t>Nails</a:t>
            </a:r>
          </a:p>
          <a:p>
            <a:pPr marL="342900" indent="-342900">
              <a:buClr>
                <a:srgbClr val="0077E3"/>
              </a:buClr>
              <a:buFont typeface="Arial" panose="020B0604020202020204" pitchFamily="34" charset="0"/>
              <a:buChar char="•"/>
            </a:pPr>
            <a:r>
              <a:rPr lang="en-GB" dirty="0"/>
              <a:t>Nuts and bolts</a:t>
            </a:r>
          </a:p>
          <a:p>
            <a:pPr marL="342900" indent="-342900">
              <a:buFont typeface="Arial" panose="020B0604020202020204" pitchFamily="34" charset="0"/>
              <a:buChar char="•"/>
            </a:pPr>
            <a:endParaRPr lang="en-GB" b="1" dirty="0"/>
          </a:p>
          <a:p>
            <a:pPr marL="342900" indent="-342900">
              <a:buFont typeface="Arial" panose="020B0604020202020204" pitchFamily="34" charset="0"/>
              <a:buChar char="•"/>
            </a:pPr>
            <a:endParaRPr lang="en-GB" b="1" dirty="0"/>
          </a:p>
          <a:p>
            <a:pPr marL="342900" indent="-342900">
              <a:buFont typeface="Arial" panose="020B0604020202020204" pitchFamily="34" charset="0"/>
              <a:buChar char="•"/>
            </a:pPr>
            <a:endParaRPr lang="en-GB" b="1" dirty="0"/>
          </a:p>
        </p:txBody>
      </p:sp>
      <p:sp>
        <p:nvSpPr>
          <p:cNvPr id="4" name="Rectangle 3">
            <a:extLst>
              <a:ext uri="{FF2B5EF4-FFF2-40B4-BE49-F238E27FC236}">
                <a16:creationId xmlns:a16="http://schemas.microsoft.com/office/drawing/2014/main" id="{E93C6986-DB49-4BE7-A514-5DD4057D68EA}"/>
              </a:ext>
            </a:extLst>
          </p:cNvPr>
          <p:cNvSpPr/>
          <p:nvPr/>
        </p:nvSpPr>
        <p:spPr>
          <a:xfrm>
            <a:off x="3707904" y="1768239"/>
            <a:ext cx="5273928" cy="1938992"/>
          </a:xfrm>
          <a:prstGeom prst="rect">
            <a:avLst/>
          </a:prstGeom>
        </p:spPr>
        <p:txBody>
          <a:bodyPr wrap="square">
            <a:spAutoFit/>
          </a:bodyPr>
          <a:lstStyle/>
          <a:p>
            <a:r>
              <a:rPr lang="en-GB" dirty="0"/>
              <a:t>Many materials and components are packaged to make them easier to store and find. The name, size and number of items is</a:t>
            </a:r>
          </a:p>
          <a:p>
            <a:r>
              <a:rPr lang="en-GB" dirty="0"/>
              <a:t>marked on the package. Storage of boxed items should be placed in a dry area, on shelving, racks or pallets off the ground. </a:t>
            </a:r>
          </a:p>
        </p:txBody>
      </p:sp>
    </p:spTree>
    <p:extLst>
      <p:ext uri="{BB962C8B-B14F-4D97-AF65-F5344CB8AC3E}">
        <p14:creationId xmlns:p14="http://schemas.microsoft.com/office/powerpoint/2010/main" val="343544913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D6C55CF93AAEB4EA631E8D12358080E" ma:contentTypeVersion="12" ma:contentTypeDescription="Create a new document." ma:contentTypeScope="" ma:versionID="7fb9593fdc5741df4022c232c52a5533">
  <xsd:schema xmlns:xsd="http://www.w3.org/2001/XMLSchema" xmlns:xs="http://www.w3.org/2001/XMLSchema" xmlns:p="http://schemas.microsoft.com/office/2006/metadata/properties" xmlns:ns2="6630edcf-f6f2-42e2-934a-b174e5b8993a" xmlns:ns3="dc3e18ab-5e90-4249-b4bb-5052ecfaefd5" targetNamespace="http://schemas.microsoft.com/office/2006/metadata/properties" ma:root="true" ma:fieldsID="13a505a3f0ad38d1d8713beb45a0fd18" ns2:_="" ns3:_="">
    <xsd:import namespace="6630edcf-f6f2-42e2-934a-b174e5b8993a"/>
    <xsd:import namespace="dc3e18ab-5e90-4249-b4bb-5052ecfaefd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30edcf-f6f2-42e2-934a-b174e5b899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c3e18ab-5e90-4249-b4bb-5052ecfaefd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F8D488C-A9F4-4DA7-AEFB-AE08E526DE28}">
  <ds:schemaRef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dc3e18ab-5e90-4249-b4bb-5052ecfaefd5"/>
    <ds:schemaRef ds:uri="6630edcf-f6f2-42e2-934a-b174e5b8993a"/>
    <ds:schemaRef ds:uri="http://www.w3.org/XML/1998/namespace"/>
  </ds:schemaRefs>
</ds:datastoreItem>
</file>

<file path=customXml/itemProps2.xml><?xml version="1.0" encoding="utf-8"?>
<ds:datastoreItem xmlns:ds="http://schemas.openxmlformats.org/officeDocument/2006/customXml" ds:itemID="{34DAFA01-C8BE-41C4-9856-E8EC2B6C05C2}">
  <ds:schemaRefs>
    <ds:schemaRef ds:uri="http://schemas.microsoft.com/sharepoint/v3/contenttype/forms"/>
  </ds:schemaRefs>
</ds:datastoreItem>
</file>

<file path=customXml/itemProps3.xml><?xml version="1.0" encoding="utf-8"?>
<ds:datastoreItem xmlns:ds="http://schemas.openxmlformats.org/officeDocument/2006/customXml" ds:itemID="{0BF66FF2-D017-4690-922B-17E0742FB9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30edcf-f6f2-42e2-934a-b174e5b8993a"/>
    <ds:schemaRef ds:uri="dc3e18ab-5e90-4249-b4bb-5052ecfaef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2869</TotalTime>
  <Words>1816</Words>
  <Application>Microsoft Office PowerPoint</Application>
  <PresentationFormat>On-screen Show (4:3)</PresentationFormat>
  <Paragraphs>301</Paragraphs>
  <Slides>27</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Lucida Grande</vt:lpstr>
      <vt:lpstr>Times New Roman</vt:lpstr>
      <vt:lpstr>Default Design</vt:lpstr>
      <vt:lpstr>PowerPoint 14: Storing materials and components</vt:lpstr>
      <vt:lpstr>Aim: To give students an understanding of the importance of correct storage of wall and floor tiling materials and components.   Outcomes:  At the end of this session, the student will be able to:  Outcome 1: Identify the correct method of storing a range of materials and components. Outcome 2: Identify a range of materials and components relating to storing wall and floor tiling materials. Outcome 3: Have an understanding of considerations needed to be taken when storing wall and floor tiling materials and components.</vt:lpstr>
      <vt:lpstr>The importance of correct storage  Wall and floor tiling, like many other construction operations, requires many materials and components which are susceptible to damage if not stored correctly.  Materials are not only expensive but are also produced from natural resources, so care is needed not to produce unnecessary waste which is bad for our environment.  </vt:lpstr>
      <vt:lpstr>Storing different materials and components  Wall and floor tiling materials and components are produced and stored in different ways according to the way they are to be used.  Different types of materials have different characteristics:  </vt:lpstr>
      <vt:lpstr>Materials type and storage: loose    </vt:lpstr>
      <vt:lpstr>Materials type and storage: loose  </vt:lpstr>
      <vt:lpstr>Materials type and storage: bagged    </vt:lpstr>
      <vt:lpstr>Materials type and storage: bagged    </vt:lpstr>
      <vt:lpstr>Materials type and storage: boxed  </vt:lpstr>
      <vt:lpstr> Materials type and storage: boxed     </vt:lpstr>
      <vt:lpstr>Materials type and storage: sheet    </vt:lpstr>
      <vt:lpstr>Materials type and storage: sheet   </vt:lpstr>
      <vt:lpstr>Materials type and storage: long lengths    </vt:lpstr>
      <vt:lpstr> Materials type and storage: long lengths    </vt:lpstr>
      <vt:lpstr>Materials type and storage: rolled materials    </vt:lpstr>
      <vt:lpstr>Materials type and storage: containers and accessories   </vt:lpstr>
      <vt:lpstr>Materials storage: considerations    </vt:lpstr>
      <vt:lpstr>Materials storage: considerations    </vt:lpstr>
      <vt:lpstr>   Materials storage: considerations    </vt:lpstr>
      <vt:lpstr> Materials storage: considerations    </vt:lpstr>
      <vt:lpstr>Materials storage: considerations    </vt:lpstr>
      <vt:lpstr>Materials storage: considerations   </vt:lpstr>
      <vt:lpstr>Materials storage: considerations    </vt:lpstr>
      <vt:lpstr>Materials storage: considerations    </vt:lpstr>
      <vt:lpstr>Materials storage: considerations     </vt:lpstr>
      <vt:lpstr>Materials storage: considerations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419</cp:revision>
  <dcterms:created xsi:type="dcterms:W3CDTF">2013-05-28T00:38:54Z</dcterms:created>
  <dcterms:modified xsi:type="dcterms:W3CDTF">2021-10-13T16:06:59Z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0x0101002D6C55CF93AAEB4EA631E8D12358080E</vt:lpwstr>
  </property>
</Properties>
</file>