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7"/>
  </p:notesMasterIdLst>
  <p:handoutMasterIdLst>
    <p:handoutMasterId r:id="rId28"/>
  </p:handoutMasterIdLst>
  <p:sldIdLst>
    <p:sldId id="256" r:id="rId5"/>
    <p:sldId id="331" r:id="rId6"/>
    <p:sldId id="335" r:id="rId7"/>
    <p:sldId id="334" r:id="rId8"/>
    <p:sldId id="338" r:id="rId9"/>
    <p:sldId id="352" r:id="rId10"/>
    <p:sldId id="336" r:id="rId11"/>
    <p:sldId id="353" r:id="rId12"/>
    <p:sldId id="337" r:id="rId13"/>
    <p:sldId id="339" r:id="rId14"/>
    <p:sldId id="351" r:id="rId15"/>
    <p:sldId id="340" r:id="rId16"/>
    <p:sldId id="341" r:id="rId17"/>
    <p:sldId id="342" r:id="rId18"/>
    <p:sldId id="343" r:id="rId19"/>
    <p:sldId id="344" r:id="rId20"/>
    <p:sldId id="345" r:id="rId21"/>
    <p:sldId id="348" r:id="rId22"/>
    <p:sldId id="346" r:id="rId23"/>
    <p:sldId id="350" r:id="rId24"/>
    <p:sldId id="354" r:id="rId25"/>
    <p:sldId id="267" r:id="rId26"/>
  </p:sldIdLst>
  <p:sldSz cx="9144000" cy="6858000" type="screen4x3"/>
  <p:notesSz cx="6858000" cy="9144000"/>
  <p:custDataLst>
    <p:tags r:id="rId2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Glover" initials="LG" lastIdx="2" clrIdx="0"/>
  <p:cmAuthor id="2" name="Laura Glover" initials="LG [2]" lastIdx="3" clrIdx="1"/>
  <p:cmAuthor id="3" name="Alice van Raalte" initials="AvR" lastIdx="3" clrIdx="2"/>
  <p:cmAuthor id="4" name="Sandra Stafford" initials="S" lastIdx="16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BCE6A3-02D0-4AF9-82EB-7848997D7D83}" v="4" dt="2023-05-25T11:57:38.2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84793" autoAdjust="0"/>
  </p:normalViewPr>
  <p:slideViewPr>
    <p:cSldViewPr showGuides="1">
      <p:cViewPr>
        <p:scale>
          <a:sx n="100" d="100"/>
          <a:sy n="100" d="100"/>
        </p:scale>
        <p:origin x="4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ysgrifenedig: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hyn yn cynnwys negeseuon e-bost, llythyrau, adroddiadau a memos. Mae’r rhain yn cael eu defnyddio i gyfleu gwybodaeth a chyfarwyddiadau, i ddarparu diweddariadau ac i gofnodi cynnydd.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ar lafar: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hyn yn cynnwys cyfarfodydd wyneb yn wyneb, galwadau ffôn a chynadleddau fideo. Mae’r rhain yn cael eu defnyddio i drafod manylion prosiectau, i wneud penderfyniadau ac i ddatrys problemau.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gweledol: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hyn yn cynnwys lluniadau, cynlluniau a glasbrintiau. Mae’r rhain yn cael eu defnyddio i ddangos dyluniadau a manylebau ac i gyfleu gwybodaeth am fanylion a deunyddiau adeiladu.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electronig: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hyn yn cynnwys defnyddio technolegau cyfathrebu fel e-bost, negeseua gwib a meddalwedd rheoli prosiectau. Mae’r rhain yn cael eu defnyddio i rannu gwybodaeth, cadw golwg ar gynnydd a chydweithio ag aelodau’r tîm.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dieiriau: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hyn yn cynnwys iaith y corff, ystumiau a mynegiant yr wyneb. Mae’r rhain yn cael eu defnyddio i gyfleu agweddau, emosiynau a barn, ac i sefydlu a meithrin perthynas.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ffurfiol: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hyn yn cynnwys dogfennau, adroddiadau a pholisïau swyddogol. Mae’r rhain yn cael eu defnyddio at ddibenion cyfreithiol a gweinyddol, ac i gyfathrebu ag awdurdodau rheoleiddio.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anffurfiol: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hyn yn cynnwys sgyrsiau achlysurol, rhyngweithio cymdeithasol a digwyddiadau rhwydweithio. Mae’r rhain yn cael eu defnyddio i feithrin perthnasoedd, rhannu syniadau a chyfnewid gwybodaeth y tu allan i sianeli ffurfiol.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436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Cynhaliwch drafodaeth grŵp fer gan ddefnyddio’r cwestiynau hyn fel canllawiau.</a:t>
            </a:r>
          </a:p>
          <a:p>
            <a:endParaRPr lang="en-GB" baseline="0" dirty="0"/>
          </a:p>
          <a:p>
            <a:r>
              <a:rPr lang="cy-GB"/>
              <a:t>Edrychwch ar y llun isod. Mae hyn yn cynrychioli dau berson yn cyfathrebu. Ydych chi'n credu eu bod yn cyfathrebu’n effeithiol?</a:t>
            </a:r>
          </a:p>
          <a:p>
            <a:r>
              <a:rPr lang="cy-GB"/>
              <a:t>Beth yw’r problemau rhwng y ddau berson yn eich barn chi?</a:t>
            </a:r>
          </a:p>
          <a:p>
            <a:endParaRPr lang="en-GB" dirty="0"/>
          </a:p>
          <a:p>
            <a:r>
              <a:rPr lang="cy-GB"/>
              <a:t>Casglwch rai safbwyntiau ac yna cyflwynwch y pwnc cyfathrebu cadarnhaol a negyddol.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209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Trafod yr agweddau allweddol gyda’r dysgwyr a sut gall hyn gael effaith gadarnhaol ar y gweithle adeiladu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620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Trafodwch yr agweddau allweddol gyda’r dysgwyr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Hunanymwybyddiaeth: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gallu i adnabod a deall eich emosiynau eich hun a sut maen nhw’n effeithio ar bobl eraill, yn ogystal â bod yn ymwybodol o’ch cryfderau a’ch gwendidau eich hun.</a:t>
            </a:r>
          </a:p>
          <a:p>
            <a:r>
              <a:rPr lang="cy-GB" sz="1200" b="1" i="0" dirty="0" err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Hunanreoli</a:t>
            </a:r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gallu i reoli eich emosiynau eich hun mewn ffordd adeiladol, ac i beidio â chynhyrfu dan bwysau.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Empathi: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gallu i ddeall a bod yn sensitif i emosiynau ac anghenion pobl eraill, ac i ymateb gyda thosturi a dealltwriaeth.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Sgiliau cymdeithasol: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gallu i gyfathrebu’n effeithiol, meithrin perthnasoedd a chydweithio â phobl eraill mewn ffordd gadarnhaol ac adeiladol.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Ysgogi: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gallu i aros yn gadarnhaol, wedi canolbwyntio ac yn frwdfrydig hyd yn oed yn wyneb heriau neu rwystrau.</a:t>
            </a:r>
          </a:p>
          <a:p>
            <a:r>
              <a:rPr lang="cy-GB" sz="1200" b="1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Rheoli perthnasoedd: </a:t>
            </a:r>
            <a:r>
              <a:rPr lang="cy-GB" sz="12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Cadw pob parti’n hapus a sicrhau bod cleientiaid a chontractwyr yn cyfathrebu’n dda.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882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Gwell cyfathrebu: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crefftwyr sydd wedi datblygu deallusrwydd emosiynol yn gallu cyfathrebu’n well â phobl eraill mewn ffordd gadarnhaol ac adeiladol. Gall hyn helpu i osgoi camddealltwriaeth, lleihau gwrthdaro a hybu gwaith tîm effeithiol.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Gwella a meithrin perthnasoedd cryfach: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Gall deallusrwydd emosiynol helpu crefftwyr i feithrin perthynas gryfach â chyd-weithwyr, cleientiaid a chyflenwyr. Gall hyn arwain at well cydweithio, rhagor o gyfleoedd gwaith ac amgylchedd gwaith mwy cadarnhaol.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Gwneud penderfyniadau gwell: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Gall deallusrwydd emosiynol helpu crefftwyr i wneud penderfyniadau gwell drwy ystyried emosiynau ac anghenion pobl eraill, yn ogystal â’u hemosiynau eu hunain. Gall hyn arwain at ddatrys problemau’n fwy effeithiol a chanlyniadau gwell i brosiectau adeiladu.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Rheoli straen yn well: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crefftwyr sydd wedi datblygu deallusrwydd emosiynol yn gallu rheoli straen yn well a pheidio â chynhyrfu dan bwysau. Gall hyn eu helpu i ganolbwyntio a bod yn gynhyrchiol hyd yn oed mewn sefyllfaoedd heriol.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Boddhad uwch yn y swydd: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Drwy ddatblygu deallusrwydd emosiynol, gall crefftwyr wella eu boddhad cyffredinol yn y swydd drwy feithrin perthnasoedd cadarnhaol, lleihau gwrthdaro, a theimlo’n fwy cysylltiedig a bodlon yn eu gwaith.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2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Esboniwch i’r dysgwyr beth yw nodweddion gwarchodedig, a sut mae hyn yn helpu i: atal gwahaniaethu; hybu cydraddoldeb ac amrywiaeth; cefnogi cynhwysiant.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096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Archwiliwch, drwy drafodaeth, fanteision gweithlu cynhwysol ac amrywiol 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Gwell creadigrwydd ac arloesedd: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tîm amrywiol yn cyfrannu amrywiaeth eang o brofiadau a safbwyntiau, sy’n gallu arwain at syniadau newydd ac arloesol.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Cynyddu cynhyrchiant: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Gall gweithle cynhwysol lle mae pawb yn teimlo eu bod yn cael eu gwerthfawrogi a’u parchu arwain at well morâl a chymhelliant ymysg gweithwyr, sy’n gallu cynyddu cynhyrchiant.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Gwneud penderfyniadau gwell: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Gall tîm amrywiol gyfrannu amrywiaeth ehangach o safbwyntiau a gwybodaeth at y broses gwneud penderfyniadau, gan arwain at ganlyniadau gwell.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Gwell gwasanaeth i gwsmeriaid: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Gall tîm amrywiol ddeall a bodloni anghenion sylfaen cwsmeriaid amrywiol yn well, gan arwain at ragor o foddhad a ffyddlondeb ymysg cwsmeriaid.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Recriwtio a chadw staff yn well: </a:t>
            </a: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gweithle sy’n adnabyddus am fod yn gynhwysol ac yn amrywiol yn debygol o ddenu cronfa ehangach o ymgeiswyr, ac mae </a:t>
            </a: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hefyd yn fwy tebygol o gadw gweithwyr</a:t>
            </a: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Proffidioldeb uwch: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astudiaethau wedi dangos bod cwmnïau sydd â gweithluoedd amrywiol yn fwy tebygol o fod yn broffidiol, gan eu bod yn gallu deall a bodloni anghenion marchnadoedd amrywiol yn well.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Gwella enw da: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Gall gweithle cynhwysol ac amrywiol wella enw da sefydliad, gan ei wneud yn fwy deniadol i gwsmeriaid, partneriaid a buddsoddwyr.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620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/>
              <a:t>Gall diwydiant adeiladu cynhwysol ac amrywiol yn y DU, sy’n ceisio atal gwahaniaethu, greu manteision sylweddol, nid yn unig i’r diwydiant ei hun ond hefyd i’r economi a chymdeithas ehangach.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240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 err="1">
                <a:solidFill>
                  <a:schemeClr val="tx1"/>
                </a:solidFill>
              </a:rPr>
              <a:t>Dilyniant</a:t>
            </a:r>
            <a:r>
              <a:rPr lang="en-GB" sz="1400" baseline="0" dirty="0">
                <a:solidFill>
                  <a:schemeClr val="tx1"/>
                </a:solidFill>
              </a:rPr>
              <a:t> </a:t>
            </a:r>
            <a:r>
              <a:rPr lang="en-GB" sz="1400" baseline="0" dirty="0" err="1">
                <a:solidFill>
                  <a:schemeClr val="tx1"/>
                </a:solidFill>
              </a:rPr>
              <a:t>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(</a:t>
            </a:r>
            <a:r>
              <a:rPr lang="en-GB" sz="1400" b="1" baseline="0" dirty="0" err="1">
                <a:solidFill>
                  <a:schemeClr val="tx1"/>
                </a:solidFill>
              </a:rPr>
              <a:t>Lefel</a:t>
            </a:r>
            <a:r>
              <a:rPr lang="en-GB" sz="1400" b="1" baseline="0" dirty="0">
                <a:solidFill>
                  <a:schemeClr val="tx1"/>
                </a:solidFill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lfPjCviTx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RRA6n9ul44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tGjgRwgAeo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201: Cyflogaeth a chyflogadwyedd yn y sector adeiladu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6: Cyfathrebu cynhwysol effeithiol </a:t>
            </a:r>
            <a:br>
              <a:rPr lang="cy-GB"/>
            </a:br>
            <a:endParaRPr lang="cy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Deallusrwydd emosiynol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/>
              <a:t>Ystyr deallusrwydd emosiynol yw’r gallu i ddeall a rheoli eich emosiynau eich hun, yn ogystal ag emosiynau pobl eraill. </a:t>
            </a:r>
          </a:p>
          <a:p>
            <a:r>
              <a:rPr lang="cy-GB"/>
              <a:t>Mae deallusrwydd emosiynol yn bwysig ar gyfer: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meithrin perthynas waith gadarn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hybu cyfathrebu a chydweithio effeithiol.</a:t>
            </a:r>
          </a:p>
          <a:p>
            <a:r>
              <a:rPr lang="cy-GB"/>
              <a:t>Mae deallusrwydd emosiynol yn arbennig o bwysig ar gyfer: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hybu perthynas waith gadarnhaol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datrys gwrthdaro.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E80AF-435C-4653-8871-FECD0E5CC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Deallusrwydd emosiynol yn y gweithle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77FBF92-F1F4-4994-B201-DDC43AA0A0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4248000"/>
          </a:xfrm>
        </p:spPr>
        <p:txBody>
          <a:bodyPr/>
          <a:lstStyle/>
          <a:p>
            <a:r>
              <a:rPr lang="cy-GB"/>
              <a:t>Gwyliwch y fideo hwn: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9CB0C2-608A-E3CA-365A-D8F6C221CEE8}"/>
              </a:ext>
            </a:extLst>
          </p:cNvPr>
          <p:cNvSpPr txBox="1"/>
          <p:nvPr/>
        </p:nvSpPr>
        <p:spPr>
          <a:xfrm>
            <a:off x="457200" y="2276872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3"/>
              </a:rPr>
              <a:t>https://www.youtube.com/watch?v=hlfPjCviTxA</a:t>
            </a:r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8598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Deallusrwydd emosiynol yn y gweithle 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74694" y="1628800"/>
            <a:ext cx="8229600" cy="3744416"/>
          </a:xfrm>
        </p:spPr>
        <p:txBody>
          <a:bodyPr/>
          <a:lstStyle/>
          <a:p>
            <a:r>
              <a:rPr lang="cy-GB" sz="2400"/>
              <a:t>Dyma’r prif bwyntiau.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 sz="2400"/>
              <a:t>Hunanymwybyddiaeth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400"/>
              <a:t>Hunanreoli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400"/>
              <a:t>Empathi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400"/>
              <a:t>Sgiliau cymdeithasol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400"/>
              <a:t>Cymhelliant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400"/>
              <a:t>Rheoli perthnasoedd: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BEE6-D294-4AFA-94AD-38249983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datblygu deallusrwydd emosiynol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0F8CB-00E5-4CA5-A05F-E9341C5CDF4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3933224"/>
          </a:xfrm>
        </p:spPr>
        <p:txBody>
          <a:bodyPr/>
          <a:lstStyle/>
          <a:p>
            <a:pPr algn="just"/>
            <a:r>
              <a:rPr lang="cy-GB"/>
              <a:t>Gall datblygu deallusrwydd emosiynol greu llawer o fanteision i grefftwyr, gan gynnwys: 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gwell cyfathrebu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gwella a meithrin perthnasoedd cryfach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gwneud penderfyniadau gwell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rheoli straen yn well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boddhad uwch yn y swydd.</a:t>
            </a:r>
          </a:p>
          <a:p>
            <a:pPr algn="just"/>
            <a:r>
              <a:rPr lang="cy-GB"/>
              <a:t>Mae deallusrwydd emosiynol yn hanfodol er mwyn sicrhau canlyniadau gwell mewn prosiectau adeiladu.</a:t>
            </a:r>
          </a:p>
        </p:txBody>
      </p:sp>
    </p:spTree>
    <p:extLst>
      <p:ext uri="{BB962C8B-B14F-4D97-AF65-F5344CB8AC3E}">
        <p14:creationId xmlns:p14="http://schemas.microsoft.com/office/powerpoint/2010/main" val="807338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67D8E-F5F5-4B24-9090-20F672736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 ‘cydraddoldeb’ ac ‘amrywiaeth’?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FA5BD-F720-4705-985D-4851AD9B69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3888432"/>
          </a:xfrm>
        </p:spPr>
        <p:txBody>
          <a:bodyPr/>
          <a:lstStyle/>
          <a:p>
            <a:pPr algn="just"/>
            <a:r>
              <a:rPr lang="cy-GB"/>
              <a:t>Dyma rai diffiniadau.</a:t>
            </a:r>
          </a:p>
          <a:p>
            <a:pPr algn="just"/>
            <a:r>
              <a:rPr lang="cy-GB"/>
              <a:t>Ystyr </a:t>
            </a:r>
            <a:r>
              <a:rPr lang="cy-GB" b="1"/>
              <a:t>cydraddoldeb</a:t>
            </a:r>
            <a:r>
              <a:rPr lang="cy-GB"/>
              <a:t> yw sicrhau bod pob unigolyn yn cael cyfleoedd, hawliau a thriniaeth gyfartal. Mae’n golygu y dylai pawb gael cyfle teg i lwyddo. Ni ddylid gwahaniaethu yn eu herbyn oherwydd eu cefndir, eu rhyw, eu hil neu unrhyw nodwedd arall.</a:t>
            </a:r>
          </a:p>
          <a:p>
            <a:pPr algn="just"/>
            <a:r>
              <a:rPr lang="cy-GB"/>
              <a:t>Ystyr </a:t>
            </a:r>
            <a:r>
              <a:rPr lang="cy-GB" b="1"/>
              <a:t>amrywiaeth</a:t>
            </a:r>
            <a:r>
              <a:rPr lang="cy-GB"/>
              <a:t> yw’r ystod o wahaniaethau sy’n bodoli ymysg unigolion. Mae hyn yn cynnwys gwahaniaethau mewn hil, rhyw, ethnigrwydd, diwylliant, oedran, crefydd, anabledd a ffactorau eraill. Mae cofleidio amrywiaeth yn golygu cydnabod a gwerthfawrogi’r gwahaniaethau hyn, a chreu gweithle cynhwysol lle gall pawb ffynnu.</a:t>
            </a:r>
          </a:p>
        </p:txBody>
      </p:sp>
    </p:spTree>
    <p:extLst>
      <p:ext uri="{BB962C8B-B14F-4D97-AF65-F5344CB8AC3E}">
        <p14:creationId xmlns:p14="http://schemas.microsoft.com/office/powerpoint/2010/main" val="27587587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23CB3-FE78-4928-A427-763167A29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Cydraddoldeb ac amrywiaeth yn y gweithle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CB1C75-BEDA-EA87-BE50-F0A8B4F41C43}"/>
              </a:ext>
            </a:extLst>
          </p:cNvPr>
          <p:cNvSpPr txBox="1"/>
          <p:nvPr/>
        </p:nvSpPr>
        <p:spPr>
          <a:xfrm>
            <a:off x="379560" y="165195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Gwyliwch y fideo hwn: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51E9D2-A5DA-08A0-75CC-53405BBE7688}"/>
              </a:ext>
            </a:extLst>
          </p:cNvPr>
          <p:cNvSpPr txBox="1"/>
          <p:nvPr/>
        </p:nvSpPr>
        <p:spPr>
          <a:xfrm>
            <a:off x="395536" y="2204864"/>
            <a:ext cx="74111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2"/>
              </a:rPr>
              <a:t>https://www.youtube.com/watch?v=IRRA6n9ul44</a:t>
            </a:r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2404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5FD56-D535-4D5D-9678-50ADA582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hybu cydraddoldeb ac amrywiaeth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79DC2-2C1D-4409-8755-13AB6C30464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98392"/>
            <a:ext cx="8363272" cy="4450888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r>
              <a:rPr lang="cy-GB"/>
              <a:t>Dyma rai o fanteision hybu cydraddoldeb ac amrywiaeth.</a:t>
            </a:r>
          </a:p>
          <a:p>
            <a:pPr marL="342900" indent="-342900" algn="just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/>
              <a:buChar char="•"/>
            </a:pPr>
            <a:r>
              <a:rPr lang="cy-GB"/>
              <a:t>Denu a chadw talent o gronfa ehangach o ymgeiswyr, sy’n gallu helpu i fynd i’r afael â phrinder sgiliau a gwella arloesedd.</a:t>
            </a:r>
          </a:p>
          <a:p>
            <a:pPr marL="342900" indent="-342900" algn="just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Meithrin diwylliant mwy cynhwysol a chroesawgar yn y gweithle, sy’n gallu gwella morâl, boddhad yn y swydd a chynhyrchiant gweithwyr.</a:t>
            </a:r>
          </a:p>
          <a:p>
            <a:pPr marL="342900" indent="-342900" algn="just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Bodloni anghenion sylfaen amrywiol o gwsmeriaid, sy’n gallu arwain at ragor o gyfleoedd busnes a thwf.</a:t>
            </a:r>
          </a:p>
          <a:p>
            <a:pPr marL="342900" indent="-342900" algn="just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Lleihau gwahaniaethu a rhagfarn, sy’n gallu gwella’r berthynas â chleientiaid, cyflenwyr a rhanddeiliaid eraill.</a:t>
            </a:r>
          </a:p>
          <a:p>
            <a:pPr algn="just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r>
              <a:rPr lang="cy-GB"/>
              <a:t>Mae hybu cydraddoldeb ac amrywiaeth yn y diwydiant adeiladu yn bwysig er mwyn creu diwydiant mwy cynhwysol a llwyddiannus sydd o fudd i bob unigolyn a rhanddeiliad.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016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2A896-FB77-49DA-A1F4-3E33719B7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 gwahaniaethu?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42682-F7B0-4FA7-A87B-5270CB666B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1805"/>
            <a:ext cx="8435280" cy="1917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y-GB" sz="1800" dirty="0"/>
              <a:t>Ystyr gwahaniaethu yn y gweithle adeiladu yn y DU yw trin unigolion yn annheg neu aflonyddu arnynt ar sail eu nodweddion gwarchodedig fel hil, rhyw, oedran, crefydd, anabledd, cyfeiriadedd rhywiol neu statws beichiogrwydd/mamolaeth/tadolaeth. Gall gwahaniaethu fod ar sawl ffurf, gan gynnwys:</a:t>
            </a:r>
          </a:p>
          <a:p>
            <a:pPr marL="558800" lvl="1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 sz="1800" dirty="0"/>
              <a:t>gwahaniaethu uniongyrchol neu anuniongyrchol</a:t>
            </a:r>
          </a:p>
          <a:p>
            <a:pPr marL="558800" lvl="1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 sz="1800" dirty="0"/>
              <a:t>aflonyddu</a:t>
            </a:r>
          </a:p>
          <a:p>
            <a:pPr marL="558800" lvl="1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 sz="1800" dirty="0"/>
              <a:t>erledigaeth</a:t>
            </a:r>
          </a:p>
          <a:p>
            <a:pPr marL="558800" lvl="1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 sz="1800" dirty="0"/>
              <a:t>methu gwneud addasiadau rhesymol.</a:t>
            </a:r>
          </a:p>
          <a:p>
            <a:r>
              <a:rPr lang="cy-GB" sz="1800" dirty="0"/>
              <a:t>Mae gwahaniaethu yn anghyfreithlon. Gall arwain at gamau cyfreithiol a chreu effeithiau negyddol ar forâl gweithwyr, ar gynhyrchiant ac ar enw da yn y diwydiant.</a:t>
            </a:r>
          </a:p>
        </p:txBody>
      </p:sp>
    </p:spTree>
    <p:extLst>
      <p:ext uri="{BB962C8B-B14F-4D97-AF65-F5344CB8AC3E}">
        <p14:creationId xmlns:p14="http://schemas.microsoft.com/office/powerpoint/2010/main" val="4227052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B3F5B-6BF3-4426-B230-BDAD65165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Deddf Cydraddoldeb 2010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F945B-F960-4302-A966-04B67458DF5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naw </a:t>
            </a:r>
            <a:r>
              <a:rPr lang="cy-GB" b="1"/>
              <a:t>nodwedd warchodedig</a:t>
            </a:r>
            <a:r>
              <a:rPr lang="cy-GB"/>
              <a:t> yn y Ddeddf Cydraddoldeb. Sef: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oedran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anabledd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ailbennu rhywedd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priodas neu bartneriaeth sifil (mewn cyflogaeth yn unig)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beichiogrwydd a mamolaeth/tadolaeth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hil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crefydd neu gred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rhyw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cyfeiriadedd rhywiol.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80FB6-1425-36FF-A692-905C28AA45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121112"/>
            <a:ext cx="2627784" cy="175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754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F2634-E552-4C07-89D5-645EBDA7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cydraddoldeb a chynhwysiant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14543A-EF68-A512-4B75-EBE01699E7D4}"/>
              </a:ext>
            </a:extLst>
          </p:cNvPr>
          <p:cNvSpPr txBox="1"/>
          <p:nvPr/>
        </p:nvSpPr>
        <p:spPr>
          <a:xfrm>
            <a:off x="379560" y="2113367"/>
            <a:ext cx="7139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2"/>
              </a:rPr>
              <a:t>https://www.youtube.com/watch?v=_tGjgRwgAeo</a:t>
            </a:r>
            <a:r>
              <a:rPr lang="cy-GB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CA0E55-A7A7-9739-754D-0B77AF90CE88}"/>
              </a:ext>
            </a:extLst>
          </p:cNvPr>
          <p:cNvSpPr txBox="1"/>
          <p:nvPr/>
        </p:nvSpPr>
        <p:spPr>
          <a:xfrm>
            <a:off x="379560" y="165195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Gwyliwch y fideo hwn:</a:t>
            </a:r>
          </a:p>
        </p:txBody>
      </p:sp>
    </p:spTree>
    <p:extLst>
      <p:ext uri="{BB962C8B-B14F-4D97-AF65-F5344CB8AC3E}">
        <p14:creationId xmlns:p14="http://schemas.microsoft.com/office/powerpoint/2010/main" val="4095330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Nod: Archwilio sut mae cyfathrebu’n effeithiol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Amcanion</a:t>
            </a:r>
          </a:p>
          <a:p>
            <a:pPr lvl="1"/>
            <a:r>
              <a:rPr lang="cy-GB"/>
              <a:t>Nodi’r gwahanol fathau o gyfathrebu.</a:t>
            </a:r>
          </a:p>
          <a:p>
            <a:pPr lvl="1"/>
            <a:r>
              <a:rPr lang="cy-GB"/>
              <a:t>Gwahaniaethu rhwng cyfathrebu negyddol a chadarnhaol. </a:t>
            </a:r>
          </a:p>
          <a:p>
            <a:pPr lvl="1"/>
            <a:r>
              <a:rPr lang="cy-GB"/>
              <a:t>Archwilio beth yw deallusrwydd emosiynol. </a:t>
            </a:r>
          </a:p>
          <a:p>
            <a:pPr lvl="1"/>
            <a:r>
              <a:rPr lang="cy-GB"/>
              <a:t>Asesu manteision datblygu eich deallusrwydd emosiynol. </a:t>
            </a:r>
          </a:p>
          <a:p>
            <a:pPr lvl="1"/>
            <a:r>
              <a:rPr lang="cy-GB"/>
              <a:t>Esbonio beth yw ystyr cydraddoldeb ac amrywiaeth yng nghyd-destun y diwydiant adeiladu. </a:t>
            </a:r>
          </a:p>
          <a:p>
            <a:pPr lvl="1"/>
            <a:r>
              <a:rPr lang="cy-GB"/>
              <a:t>Nodi beth yw gwahaniaethu yn y gweithle.  </a:t>
            </a:r>
          </a:p>
          <a:p>
            <a:pPr lvl="1"/>
            <a:r>
              <a:rPr lang="cy-GB"/>
              <a:t>Rhestru manteision gweithle cynhwysol ac amrywiol.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A5CA0-F81E-456D-9A51-0CB98182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gweithlu cynhwysol ac amrywiol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F2E9E-DC7F-42FC-A2FE-4589DC6B5F0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Gall gweithlu cynhwysol ac amrywiol greu llawer o fanteision, gan gynnwys: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gwell creadigrwydd ac arloesedd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cynhyrchiant uwch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gwneud penderfyniadau gwell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gwell gwasanaeth i gwsmeriaid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recriwtio a chadw staff yn well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proffidioldeb uwch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gwella enw da.</a:t>
            </a:r>
          </a:p>
        </p:txBody>
      </p:sp>
    </p:spTree>
    <p:extLst>
      <p:ext uri="{BB962C8B-B14F-4D97-AF65-F5344CB8AC3E}">
        <p14:creationId xmlns:p14="http://schemas.microsoft.com/office/powerpoint/2010/main" val="1874883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E2296-F8F0-46E1-9E81-68F8B6401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gweithlu cynhwysol ac amrywiol (parhad)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2C8AC-1603-4F7D-93F9-49EBCAFEF4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059248"/>
          </a:xfrm>
        </p:spPr>
        <p:txBody>
          <a:bodyPr/>
          <a:lstStyle/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Gwell morâl a chymhelliant yn y gweithle i bob gweithiwr, gan arwain at gynhyrchiant ac effeithlonrwydd uwch.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Cronfa ehangach o ymgeiswyr i ddewis o’u plith wrth recriwtio, gan arwain at recriwtio a chadw talent yn well.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Gwella enw da’r diwydiant adeiladu drwyddo draw, gan arwain at ragor o fuddsoddi a gwell canfyddiad ymysg y cyhoedd.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Rhagor o arloesi a datrys problemau drwy gynnwys safbwyntiau a phrofiadau amrywiol.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Gwell gwasanaeth a boddhad i gwsmeriaid, gan fod y diwydiant yn gallu deall a bodloni anghenion cymunedau amrywiol yn well.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Amgylchedd gweithio mwy diogel, lle mae’r holl weithwyr yn cael eu trin â pharch ac yn cael yr un cyfleoedd ar gyfer hyfforddi a datblygu.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324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gyfathrebu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Gellir grwpio’r mathau o gyfathrebu fel a ganlyn.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/>
              <a:buChar char="•"/>
            </a:pPr>
            <a:r>
              <a:rPr lang="cy-GB"/>
              <a:t>Cyfathrebu ysgrifenedig.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ar lafar.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gweledol.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electronig.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dieiriau.</a:t>
            </a:r>
          </a:p>
          <a:p>
            <a:r>
              <a:rPr lang="cy-GB"/>
              <a:t>Gellir rhannu’r mathau hyn yn ddau gategori: </a:t>
            </a:r>
          </a:p>
          <a:p>
            <a:pPr marL="558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cyfathrebu ffurfiol</a:t>
            </a:r>
          </a:p>
          <a:p>
            <a:pPr marL="558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cyfathrebu anffurfiol.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7FD052-9EA4-F6E0-BC22-AB28B43DA0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1844824"/>
            <a:ext cx="1856434" cy="21158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Ydy hyn yn gyfathrebu effeithiol? 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37A1E2-2327-A787-6FF0-D824261ED6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714" y="2161536"/>
            <a:ext cx="3538571" cy="29489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Cyfathrebu cadarnhaol neu negyddol?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204864"/>
            <a:ext cx="8229600" cy="3555136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Ystyr </a:t>
            </a:r>
            <a:r>
              <a:rPr lang="cy-GB" b="1"/>
              <a:t>cyfathrebu cadarnhaol</a:t>
            </a:r>
            <a:r>
              <a:rPr lang="cy-GB"/>
              <a:t> yw cyfathrebu sy’n adeiladol, yn effeithiol, ac sy’n hybu cydweithio a dealltwriaeth.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Ystyr </a:t>
            </a:r>
            <a:r>
              <a:rPr lang="cy-GB" b="1"/>
              <a:t>cyfathrebu negyddol</a:t>
            </a:r>
            <a:r>
              <a:rPr lang="cy-GB"/>
              <a:t> yw cyfathrebu anghynhyrchiol, niweidiol a/neu sy’n creu gwrthdaro.</a:t>
            </a:r>
          </a:p>
          <a:p>
            <a:r>
              <a:rPr lang="cy-GB"/>
              <a:t>Yn gyffredinol, mae </a:t>
            </a:r>
            <a:r>
              <a:rPr lang="cy-GB" b="1"/>
              <a:t>cyfathrebu cadarnhaol</a:t>
            </a:r>
            <a:r>
              <a:rPr lang="cy-GB"/>
              <a:t> yn hanfodol ar gyfer: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meithrin perthnasoedd cryf ac effeithiol ymysg aelodau’r tîm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sicrhau canlyniadau llwyddiannus mewn prosiectau adeiladu.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905C-FBE3-42D0-B3F0-3664D6F41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82588"/>
          </a:xfrm>
        </p:spPr>
        <p:txBody>
          <a:bodyPr/>
          <a:lstStyle/>
          <a:p>
            <a:r>
              <a:rPr lang="cy-GB"/>
              <a:t>Cyfathrebu cadarnhaol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5796E-36E5-433C-8BE5-A40EA53854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018840"/>
          </a:xfrm>
        </p:spPr>
        <p:txBody>
          <a:bodyPr/>
          <a:lstStyle/>
          <a:p>
            <a:pPr algn="just"/>
            <a:r>
              <a:rPr lang="cy-GB"/>
              <a:t>Mae cyfathrebu cadarnhaol yn golygu mynegi eich hun mewn ffordd adeiladol a chalonogol sy’n cymell, yn ysbrydoli ac yn annog pobl eraill. Gall greu amgylchedd gwaith cefnogol a dymunol sy’n arwain at waith tîm a chynhyrchiant.</a:t>
            </a:r>
          </a:p>
          <a:p>
            <a:r>
              <a:rPr lang="cy-GB"/>
              <a:t>Gall effeithiau cyfathrebu cadarnhaol ar y gweithle gynnwys: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gwell morâl a chymhelliant ymysg gweithwyr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boddhad uwch yn y swydd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gwell perthynas rhwng cyd-weithwyr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cynhyrchiant ac effeithlonrwydd uwch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cadw gweithwyr yn well.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344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Cyfathrebu cadarnhaol ar waith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556792"/>
            <a:ext cx="8229600" cy="400523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/>
              <a:t>Yn ymarferol, gall cyfathrebu cadarnhaol gynnwys y canlynol.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Gwrando’n astud a gofyn cwestiynau i gynyddu dealltwriaeth a hybu cydweithio.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iaith glir a pharchus i fynegi syniadau, barn a phryderon.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Rhoi adborth adeiladol sy’n canolbwyntio ar atebion, nid beio.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Rhannu gwybodaeth a diweddariadau yn rheolaidd er mwyn i bawb gael y wybodaeth ddiweddaraf ac yn gyson â’i gilydd.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Dathlu llwyddiannau a chydnabod cyfraniadau, sy’n gallu rhoi hwb i forâl a hybu gwaith tîm.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82B0-EE43-4D24-9A6A-5A62E8A58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Cyfathrebu negyddol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30AEA-7AC1-420C-BCE9-EFEA4227330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cyfathrebu negyddol yn golygu mynegi eich hun mewn ffordd sy’n digalonni, yn ypsetio neu’n anghymell pobl eraill. Gall greu amgylchedd gwaith anghyfeillgar ac anghynhyrchiol, a all arwain at ostyngiad mewn morâl a chymhelliant. </a:t>
            </a:r>
          </a:p>
          <a:p>
            <a:r>
              <a:rPr lang="cy-GB"/>
              <a:t>Gall effeithiau cyfathrebu negyddol ar y gweithle gynnwys: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llai o forâl a chymhelliant ymysg gweithwyr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mwy o straen a phryder ymysg gweithwyr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llai o foddhad yn y swydd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tensiwn a gwrthdaro rhwng cyd-weithwyr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cynhyrchiant ac effeithlonrwydd is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mwy o drosiant gweithwyr.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96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Cyfathrebu negyddol ar waith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3960440"/>
          </a:xfrm>
        </p:spPr>
        <p:txBody>
          <a:bodyPr/>
          <a:lstStyle/>
          <a:p>
            <a:r>
              <a:rPr lang="cy-GB"/>
              <a:t>Dyma rai enghreifftiau o gyfathrebu negyddol.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Beirniadu neu feio eraill am gamgymeriadau neu oedi, sy’n gallu creu awyrgylch negyddol a niweidio perthnasoedd gwaith.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iaith ymosodol neu wrthdrawiadol, sy’n gallu gwaethygu gwrthdaro a’i gwneud hi’n anodd dod o hyd i atebion.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Anwybyddu neu ddiystyru barn neu bryderon pobl eraill, sy’n gallu creu drwgdeimlad a lleihau cydweithio.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Dal gwybodaeth yn ôl neu fethu cyfleu diweddariadau pwysig, sy’n gallu arwain at gamddealltwriaeth a chamgymeriadau.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1c5831b9-66da-4f16-a409-834213ecdb8e"/>
    <ds:schemaRef ds:uri="7d91badd-8922-4db1-9652-4fbca8a6b7df"/>
    <ds:schemaRef ds:uri="418e8c98-519b-4e3e-a77f-7ee33016068f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www.w3.org/2000/xmlns/"/>
    <ds:schemaRef ds:uri="1c5831b9-66da-4f16-a409-834213ecdb8e"/>
    <ds:schemaRef ds:uri="http://schemas.microsoft.com/office/infopath/2007/PartnerControls"/>
    <ds:schemaRef ds:uri="418e8c98-519b-4e3e-a77f-7ee33016068f"/>
    <ds:schemaRef ds:uri="http://www.w3.org/2001/XMLSchema-instance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2249</Words>
  <Application>Microsoft Office PowerPoint</Application>
  <PresentationFormat>On-screen Show (4:3)</PresentationFormat>
  <Paragraphs>186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Lucida Grande</vt:lpstr>
      <vt:lpstr>Times New Roman</vt:lpstr>
      <vt:lpstr>Default Design</vt:lpstr>
      <vt:lpstr>PowerPoint 6: Cyfathrebu cynhwysol effeithiol  </vt:lpstr>
      <vt:lpstr>Nod: Archwilio sut mae cyfathrebu’n effeithiol </vt:lpstr>
      <vt:lpstr>Mathau o gyfathrebu </vt:lpstr>
      <vt:lpstr>Ydy hyn yn gyfathrebu effeithiol?  </vt:lpstr>
      <vt:lpstr>Cyfathrebu cadarnhaol neu negyddol?  </vt:lpstr>
      <vt:lpstr>Cyfathrebu cadarnhaol</vt:lpstr>
      <vt:lpstr>Cyfathrebu cadarnhaol ar waith </vt:lpstr>
      <vt:lpstr>Cyfathrebu negyddol</vt:lpstr>
      <vt:lpstr>Cyfathrebu negyddol ar waith </vt:lpstr>
      <vt:lpstr>Deallusrwydd emosiynol</vt:lpstr>
      <vt:lpstr>Deallusrwydd emosiynol yn y gweithle</vt:lpstr>
      <vt:lpstr>Deallusrwydd emosiynol yn y gweithle   </vt:lpstr>
      <vt:lpstr>Manteision datblygu deallusrwydd emosiynol </vt:lpstr>
      <vt:lpstr>Beth yw ‘cydraddoldeb’ ac ‘amrywiaeth’?</vt:lpstr>
      <vt:lpstr>Cydraddoldeb ac amrywiaeth yn y gweithle</vt:lpstr>
      <vt:lpstr>Manteision hybu cydraddoldeb ac amrywiaeth </vt:lpstr>
      <vt:lpstr>Beth yw gwahaniaethu?</vt:lpstr>
      <vt:lpstr>Deddf Cydraddoldeb 2010</vt:lpstr>
      <vt:lpstr>Manteision cydraddoldeb a chynhwysiant </vt:lpstr>
      <vt:lpstr>Manteision gweithlu cynhwysol ac amrywiol </vt:lpstr>
      <vt:lpstr>Manteision gweithlu cynhwysol ac amrywiol (parhad)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176</cp:revision>
  <dcterms:created xsi:type="dcterms:W3CDTF">2013-05-28T00:38:54Z</dcterms:created>
  <dcterms:modified xsi:type="dcterms:W3CDTF">2023-08-31T14:31:55Z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