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4"/>
  </p:notesMasterIdLst>
  <p:handoutMasterIdLst>
    <p:handoutMasterId r:id="rId25"/>
  </p:handoutMasterIdLst>
  <p:sldIdLst>
    <p:sldId id="256" r:id="rId5"/>
    <p:sldId id="331" r:id="rId6"/>
    <p:sldId id="334" r:id="rId7"/>
    <p:sldId id="359" r:id="rId8"/>
    <p:sldId id="360" r:id="rId9"/>
    <p:sldId id="336" r:id="rId10"/>
    <p:sldId id="337" r:id="rId11"/>
    <p:sldId id="351" r:id="rId12"/>
    <p:sldId id="340" r:id="rId13"/>
    <p:sldId id="357" r:id="rId14"/>
    <p:sldId id="358" r:id="rId15"/>
    <p:sldId id="361" r:id="rId16"/>
    <p:sldId id="354" r:id="rId17"/>
    <p:sldId id="355" r:id="rId18"/>
    <p:sldId id="356" r:id="rId19"/>
    <p:sldId id="341" r:id="rId20"/>
    <p:sldId id="342" r:id="rId21"/>
    <p:sldId id="343" r:id="rId22"/>
    <p:sldId id="267" r:id="rId23"/>
  </p:sldIdLst>
  <p:sldSz cx="9144000" cy="6858000" type="screen4x3"/>
  <p:notesSz cx="6858000" cy="9144000"/>
  <p:custDataLst>
    <p:tags r:id="rId2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2DC5816-0CCF-99BE-2D10-522BC4ABDC77}" name="Sakshi JC" initials="SA JC" userId="Sakshi JC" providerId="None"/>
  <p188:author id="{D539632E-5766-ED86-5F7F-B13AF4E7E3FD}" name="Alice van Raalte" initials="AvR" userId="10fffbf083cf9823" providerId="Windows Live"/>
  <p188:author id="{6E93FF4A-33D0-35C3-5374-0C57E991B34D}" name="Sandra Stafford" initials="S" userId="Anonymous_Sandra Stafford" providerId="None"/>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Laura Glover" initials="LG" lastIdx="1" clrIdx="0"/>
  <p:cmAuthor id="2" name="Sandra Stafford" initials="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34544"/>
    <p:restoredTop sz="82810" autoAdjust="0"/>
  </p:normalViewPr>
  <p:slideViewPr>
    <p:cSldViewPr showGuides="1">
      <p:cViewPr varScale="1">
        <p:scale>
          <a:sx n="67" d="100"/>
          <a:sy n="67" d="100"/>
        </p:scale>
        <p:origin x="556" y="5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C18E7D-95E9-4006-8684-AD64FA46435A}" type="doc">
      <dgm:prSet loTypeId="urn:microsoft.com/office/officeart/2005/8/layout/cycle8" loCatId="cycle" qsTypeId="urn:microsoft.com/office/officeart/2005/8/quickstyle/3d3" qsCatId="3D" csTypeId="urn:microsoft.com/office/officeart/2005/8/colors/accent2_3" csCatId="accent2" phldr="1"/>
      <dgm:spPr/>
    </dgm:pt>
    <dgm:pt modelId="{0E5A38CD-F25D-4D86-913D-F116FE5B51EB}">
      <dgm:prSet phldrT="[Text]"/>
      <dgm:spPr/>
      <dgm:t>
        <a:bodyPr/>
        <a:lstStyle/>
        <a:p>
          <a:r>
            <a:rPr lang="cy-GB"/>
            <a:t>Gwerthuso a dewis atebion </a:t>
          </a:r>
        </a:p>
      </dgm:t>
    </dgm:pt>
    <dgm:pt modelId="{39D7FEC7-A656-4A89-8C10-5C77BB436FE3}" type="parTrans" cxnId="{01F09494-2688-4807-A35D-FD1906DEA064}">
      <dgm:prSet/>
      <dgm:spPr/>
      <dgm:t>
        <a:bodyPr/>
        <a:lstStyle/>
        <a:p>
          <a:endParaRPr lang="en-GB"/>
        </a:p>
      </dgm:t>
    </dgm:pt>
    <dgm:pt modelId="{27F0F0C5-6FA5-4D87-857D-2454CE0517DA}" type="sibTrans" cxnId="{01F09494-2688-4807-A35D-FD1906DEA064}">
      <dgm:prSet/>
      <dgm:spPr/>
      <dgm:t>
        <a:bodyPr/>
        <a:lstStyle/>
        <a:p>
          <a:endParaRPr lang="en-GB"/>
        </a:p>
      </dgm:t>
    </dgm:pt>
    <dgm:pt modelId="{0F26C0FE-7235-45D9-A9B2-AD8D4962479B}">
      <dgm:prSet phldrT="[Text]"/>
      <dgm:spPr/>
      <dgm:t>
        <a:bodyPr/>
        <a:lstStyle/>
        <a:p>
          <a:r>
            <a:rPr lang="cy-GB"/>
            <a:t>Gweithredu a gwerthuso</a:t>
          </a:r>
        </a:p>
      </dgm:t>
    </dgm:pt>
    <dgm:pt modelId="{EE76101F-9909-42F7-B2E1-C56C75DAAA67}" type="parTrans" cxnId="{C31A530F-DC86-4956-9DB1-21853A13B2EB}">
      <dgm:prSet/>
      <dgm:spPr/>
      <dgm:t>
        <a:bodyPr/>
        <a:lstStyle/>
        <a:p>
          <a:endParaRPr lang="en-GB"/>
        </a:p>
      </dgm:t>
    </dgm:pt>
    <dgm:pt modelId="{B26422A3-F7E8-4966-93A5-4047B1990AF3}" type="sibTrans" cxnId="{C31A530F-DC86-4956-9DB1-21853A13B2EB}">
      <dgm:prSet/>
      <dgm:spPr/>
      <dgm:t>
        <a:bodyPr/>
        <a:lstStyle/>
        <a:p>
          <a:endParaRPr lang="en-GB"/>
        </a:p>
      </dgm:t>
    </dgm:pt>
    <dgm:pt modelId="{A0B0960A-299F-4885-8AB9-EC2B7E17D14B}">
      <dgm:prSet phldrT="[Text]"/>
      <dgm:spPr/>
      <dgm:t>
        <a:bodyPr/>
        <a:lstStyle/>
        <a:p>
          <a:r>
            <a:rPr lang="cy-GB"/>
            <a:t>Creu syniadau newydd </a:t>
          </a:r>
        </a:p>
      </dgm:t>
    </dgm:pt>
    <dgm:pt modelId="{A594CC78-1AE9-40BE-8EA9-FBF419D77E91}" type="parTrans" cxnId="{18DEEA49-0065-4FBC-BB7C-B088F6BC507C}">
      <dgm:prSet/>
      <dgm:spPr/>
      <dgm:t>
        <a:bodyPr/>
        <a:lstStyle/>
        <a:p>
          <a:endParaRPr lang="en-GB"/>
        </a:p>
      </dgm:t>
    </dgm:pt>
    <dgm:pt modelId="{45503E73-48F5-4555-9EE7-43AAFAD56E80}" type="sibTrans" cxnId="{18DEEA49-0065-4FBC-BB7C-B088F6BC507C}">
      <dgm:prSet/>
      <dgm:spPr/>
      <dgm:t>
        <a:bodyPr/>
        <a:lstStyle/>
        <a:p>
          <a:endParaRPr lang="en-GB"/>
        </a:p>
      </dgm:t>
    </dgm:pt>
    <dgm:pt modelId="{99A3ACDF-2525-4866-91AD-873CEAB36813}">
      <dgm:prSet phldrT="[Text]"/>
      <dgm:spPr/>
      <dgm:t>
        <a:bodyPr/>
        <a:lstStyle/>
        <a:p>
          <a:r>
            <a:rPr lang="cy-GB"/>
            <a:t>Diffinio’r broblem </a:t>
          </a:r>
        </a:p>
      </dgm:t>
    </dgm:pt>
    <dgm:pt modelId="{BA0A6823-DB9C-40B0-87EC-59AC318CBED4}" type="parTrans" cxnId="{CF987408-F171-43CC-AFF1-5FD277BA4341}">
      <dgm:prSet/>
      <dgm:spPr/>
      <dgm:t>
        <a:bodyPr/>
        <a:lstStyle/>
        <a:p>
          <a:endParaRPr lang="en-GB"/>
        </a:p>
      </dgm:t>
    </dgm:pt>
    <dgm:pt modelId="{BACDBC0C-D539-4E85-B0BC-0F1D54772F23}" type="sibTrans" cxnId="{CF987408-F171-43CC-AFF1-5FD277BA4341}">
      <dgm:prSet/>
      <dgm:spPr/>
      <dgm:t>
        <a:bodyPr/>
        <a:lstStyle/>
        <a:p>
          <a:endParaRPr lang="en-GB"/>
        </a:p>
      </dgm:t>
    </dgm:pt>
    <dgm:pt modelId="{6E69AB79-F211-45E2-AAD8-087CBBBD62B4}" type="pres">
      <dgm:prSet presAssocID="{78C18E7D-95E9-4006-8684-AD64FA46435A}" presName="compositeShape" presStyleCnt="0">
        <dgm:presLayoutVars>
          <dgm:chMax val="7"/>
          <dgm:dir/>
          <dgm:resizeHandles val="exact"/>
        </dgm:presLayoutVars>
      </dgm:prSet>
      <dgm:spPr/>
    </dgm:pt>
    <dgm:pt modelId="{A8051B5F-0332-4C34-97EF-BD65F9C85BB2}" type="pres">
      <dgm:prSet presAssocID="{78C18E7D-95E9-4006-8684-AD64FA46435A}" presName="wedge1" presStyleLbl="node1" presStyleIdx="0" presStyleCnt="4"/>
      <dgm:spPr/>
    </dgm:pt>
    <dgm:pt modelId="{73F855F5-7F02-405D-89C2-44ADABCB12E2}" type="pres">
      <dgm:prSet presAssocID="{78C18E7D-95E9-4006-8684-AD64FA46435A}" presName="dummy1a" presStyleCnt="0"/>
      <dgm:spPr/>
    </dgm:pt>
    <dgm:pt modelId="{C91EBD21-A35C-4C7A-B93C-DF183FDBA120}" type="pres">
      <dgm:prSet presAssocID="{78C18E7D-95E9-4006-8684-AD64FA46435A}" presName="dummy1b" presStyleCnt="0"/>
      <dgm:spPr/>
    </dgm:pt>
    <dgm:pt modelId="{97C812F8-1D9B-44BD-BFB9-581439BF6203}" type="pres">
      <dgm:prSet presAssocID="{78C18E7D-95E9-4006-8684-AD64FA46435A}" presName="wedge1Tx" presStyleLbl="node1" presStyleIdx="0" presStyleCnt="4">
        <dgm:presLayoutVars>
          <dgm:chMax val="0"/>
          <dgm:chPref val="0"/>
          <dgm:bulletEnabled val="1"/>
        </dgm:presLayoutVars>
      </dgm:prSet>
      <dgm:spPr/>
    </dgm:pt>
    <dgm:pt modelId="{93BF77B6-AEE7-4D21-ACF4-D883A6AB9BE0}" type="pres">
      <dgm:prSet presAssocID="{78C18E7D-95E9-4006-8684-AD64FA46435A}" presName="wedge2" presStyleLbl="node1" presStyleIdx="1" presStyleCnt="4"/>
      <dgm:spPr/>
    </dgm:pt>
    <dgm:pt modelId="{745617A1-E79F-46E3-9257-1625AE04005C}" type="pres">
      <dgm:prSet presAssocID="{78C18E7D-95E9-4006-8684-AD64FA46435A}" presName="dummy2a" presStyleCnt="0"/>
      <dgm:spPr/>
    </dgm:pt>
    <dgm:pt modelId="{B8ADB51F-93FB-41BC-9800-F08EA8EAB2D8}" type="pres">
      <dgm:prSet presAssocID="{78C18E7D-95E9-4006-8684-AD64FA46435A}" presName="dummy2b" presStyleCnt="0"/>
      <dgm:spPr/>
    </dgm:pt>
    <dgm:pt modelId="{6F130B01-303C-4206-AAB6-744B2CFDCC5C}" type="pres">
      <dgm:prSet presAssocID="{78C18E7D-95E9-4006-8684-AD64FA46435A}" presName="wedge2Tx" presStyleLbl="node1" presStyleIdx="1" presStyleCnt="4">
        <dgm:presLayoutVars>
          <dgm:chMax val="0"/>
          <dgm:chPref val="0"/>
          <dgm:bulletEnabled val="1"/>
        </dgm:presLayoutVars>
      </dgm:prSet>
      <dgm:spPr/>
    </dgm:pt>
    <dgm:pt modelId="{1AFC7371-4F4E-4E0E-8EA3-AB6D625BB1FE}" type="pres">
      <dgm:prSet presAssocID="{78C18E7D-95E9-4006-8684-AD64FA46435A}" presName="wedge3" presStyleLbl="node1" presStyleIdx="2" presStyleCnt="4"/>
      <dgm:spPr/>
    </dgm:pt>
    <dgm:pt modelId="{6F336D72-C465-440C-B29D-736B9253580C}" type="pres">
      <dgm:prSet presAssocID="{78C18E7D-95E9-4006-8684-AD64FA46435A}" presName="dummy3a" presStyleCnt="0"/>
      <dgm:spPr/>
    </dgm:pt>
    <dgm:pt modelId="{D1EA2930-7193-4CD5-8A8A-D7164974FA68}" type="pres">
      <dgm:prSet presAssocID="{78C18E7D-95E9-4006-8684-AD64FA46435A}" presName="dummy3b" presStyleCnt="0"/>
      <dgm:spPr/>
    </dgm:pt>
    <dgm:pt modelId="{4AF1690D-D97A-4363-A3DB-6091548CD1A7}" type="pres">
      <dgm:prSet presAssocID="{78C18E7D-95E9-4006-8684-AD64FA46435A}" presName="wedge3Tx" presStyleLbl="node1" presStyleIdx="2" presStyleCnt="4">
        <dgm:presLayoutVars>
          <dgm:chMax val="0"/>
          <dgm:chPref val="0"/>
          <dgm:bulletEnabled val="1"/>
        </dgm:presLayoutVars>
      </dgm:prSet>
      <dgm:spPr/>
    </dgm:pt>
    <dgm:pt modelId="{F5BC7A85-D982-4620-BB20-90853D079EB7}" type="pres">
      <dgm:prSet presAssocID="{78C18E7D-95E9-4006-8684-AD64FA46435A}" presName="wedge4" presStyleLbl="node1" presStyleIdx="3" presStyleCnt="4"/>
      <dgm:spPr/>
    </dgm:pt>
    <dgm:pt modelId="{353ABBBF-A051-405D-97F3-C59B01A5AC3B}" type="pres">
      <dgm:prSet presAssocID="{78C18E7D-95E9-4006-8684-AD64FA46435A}" presName="dummy4a" presStyleCnt="0"/>
      <dgm:spPr/>
    </dgm:pt>
    <dgm:pt modelId="{2E0EE72C-A672-46DA-97C2-51595CDA0F8C}" type="pres">
      <dgm:prSet presAssocID="{78C18E7D-95E9-4006-8684-AD64FA46435A}" presName="dummy4b" presStyleCnt="0"/>
      <dgm:spPr/>
    </dgm:pt>
    <dgm:pt modelId="{915ABC45-B69D-4A22-A0C2-C7BFA61D137A}" type="pres">
      <dgm:prSet presAssocID="{78C18E7D-95E9-4006-8684-AD64FA46435A}" presName="wedge4Tx" presStyleLbl="node1" presStyleIdx="3" presStyleCnt="4">
        <dgm:presLayoutVars>
          <dgm:chMax val="0"/>
          <dgm:chPref val="0"/>
          <dgm:bulletEnabled val="1"/>
        </dgm:presLayoutVars>
      </dgm:prSet>
      <dgm:spPr/>
    </dgm:pt>
    <dgm:pt modelId="{CD3B93AF-8404-4445-B52D-0DBDF5914857}" type="pres">
      <dgm:prSet presAssocID="{45503E73-48F5-4555-9EE7-43AAFAD56E80}" presName="arrowWedge1" presStyleLbl="fgSibTrans2D1" presStyleIdx="0" presStyleCnt="4"/>
      <dgm:spPr/>
    </dgm:pt>
    <dgm:pt modelId="{6E2226B0-D81C-4894-8E2C-1A01BA1617A5}" type="pres">
      <dgm:prSet presAssocID="{27F0F0C5-6FA5-4D87-857D-2454CE0517DA}" presName="arrowWedge2" presStyleLbl="fgSibTrans2D1" presStyleIdx="1" presStyleCnt="4"/>
      <dgm:spPr/>
    </dgm:pt>
    <dgm:pt modelId="{F52FC38B-D201-4DD2-87CC-CE6A21345F17}" type="pres">
      <dgm:prSet presAssocID="{B26422A3-F7E8-4966-93A5-4047B1990AF3}" presName="arrowWedge3" presStyleLbl="fgSibTrans2D1" presStyleIdx="2" presStyleCnt="4"/>
      <dgm:spPr/>
    </dgm:pt>
    <dgm:pt modelId="{428279A3-89C6-4BAC-9832-B7B7752AA8CE}" type="pres">
      <dgm:prSet presAssocID="{BACDBC0C-D539-4E85-B0BC-0F1D54772F23}" presName="arrowWedge4" presStyleLbl="fgSibTrans2D1" presStyleIdx="3" presStyleCnt="4"/>
      <dgm:spPr/>
    </dgm:pt>
  </dgm:ptLst>
  <dgm:cxnLst>
    <dgm:cxn modelId="{CF987408-F171-43CC-AFF1-5FD277BA4341}" srcId="{78C18E7D-95E9-4006-8684-AD64FA46435A}" destId="{99A3ACDF-2525-4866-91AD-873CEAB36813}" srcOrd="3" destOrd="0" parTransId="{BA0A6823-DB9C-40B0-87EC-59AC318CBED4}" sibTransId="{BACDBC0C-D539-4E85-B0BC-0F1D54772F23}"/>
    <dgm:cxn modelId="{C31A530F-DC86-4956-9DB1-21853A13B2EB}" srcId="{78C18E7D-95E9-4006-8684-AD64FA46435A}" destId="{0F26C0FE-7235-45D9-A9B2-AD8D4962479B}" srcOrd="2" destOrd="0" parTransId="{EE76101F-9909-42F7-B2E1-C56C75DAAA67}" sibTransId="{B26422A3-F7E8-4966-93A5-4047B1990AF3}"/>
    <dgm:cxn modelId="{ACBD311D-5F61-44EC-B5BB-AF54FFE8CED9}" type="presOf" srcId="{A0B0960A-299F-4885-8AB9-EC2B7E17D14B}" destId="{97C812F8-1D9B-44BD-BFB9-581439BF6203}" srcOrd="1" destOrd="0" presId="urn:microsoft.com/office/officeart/2005/8/layout/cycle8"/>
    <dgm:cxn modelId="{277DB929-6AC6-4EFB-8946-DE2D488C3F80}" type="presOf" srcId="{99A3ACDF-2525-4866-91AD-873CEAB36813}" destId="{915ABC45-B69D-4A22-A0C2-C7BFA61D137A}" srcOrd="1" destOrd="0" presId="urn:microsoft.com/office/officeart/2005/8/layout/cycle8"/>
    <dgm:cxn modelId="{50CBE644-D72A-4C71-93E5-1A6DDDD6F338}" type="presOf" srcId="{0E5A38CD-F25D-4D86-913D-F116FE5B51EB}" destId="{93BF77B6-AEE7-4D21-ACF4-D883A6AB9BE0}" srcOrd="0" destOrd="0" presId="urn:microsoft.com/office/officeart/2005/8/layout/cycle8"/>
    <dgm:cxn modelId="{18DEEA49-0065-4FBC-BB7C-B088F6BC507C}" srcId="{78C18E7D-95E9-4006-8684-AD64FA46435A}" destId="{A0B0960A-299F-4885-8AB9-EC2B7E17D14B}" srcOrd="0" destOrd="0" parTransId="{A594CC78-1AE9-40BE-8EA9-FBF419D77E91}" sibTransId="{45503E73-48F5-4555-9EE7-43AAFAD56E80}"/>
    <dgm:cxn modelId="{D8975E4B-9E65-4E24-9D6F-8E3BFE53D390}" type="presOf" srcId="{99A3ACDF-2525-4866-91AD-873CEAB36813}" destId="{F5BC7A85-D982-4620-BB20-90853D079EB7}" srcOrd="0" destOrd="0" presId="urn:microsoft.com/office/officeart/2005/8/layout/cycle8"/>
    <dgm:cxn modelId="{01F09494-2688-4807-A35D-FD1906DEA064}" srcId="{78C18E7D-95E9-4006-8684-AD64FA46435A}" destId="{0E5A38CD-F25D-4D86-913D-F116FE5B51EB}" srcOrd="1" destOrd="0" parTransId="{39D7FEC7-A656-4A89-8C10-5C77BB436FE3}" sibTransId="{27F0F0C5-6FA5-4D87-857D-2454CE0517DA}"/>
    <dgm:cxn modelId="{EF970097-3F2E-4940-84C0-05201602FB85}" type="presOf" srcId="{78C18E7D-95E9-4006-8684-AD64FA46435A}" destId="{6E69AB79-F211-45E2-AAD8-087CBBBD62B4}" srcOrd="0" destOrd="0" presId="urn:microsoft.com/office/officeart/2005/8/layout/cycle8"/>
    <dgm:cxn modelId="{AEDF8CA9-CFC5-478F-8D70-1CC42D22407A}" type="presOf" srcId="{0F26C0FE-7235-45D9-A9B2-AD8D4962479B}" destId="{4AF1690D-D97A-4363-A3DB-6091548CD1A7}" srcOrd="1" destOrd="0" presId="urn:microsoft.com/office/officeart/2005/8/layout/cycle8"/>
    <dgm:cxn modelId="{4764D8B4-039A-4DE4-BFFC-6EFD03CDAFFC}" type="presOf" srcId="{A0B0960A-299F-4885-8AB9-EC2B7E17D14B}" destId="{A8051B5F-0332-4C34-97EF-BD65F9C85BB2}" srcOrd="0" destOrd="0" presId="urn:microsoft.com/office/officeart/2005/8/layout/cycle8"/>
    <dgm:cxn modelId="{F7451DD2-256F-4EAC-942A-CC81908E3BA6}" type="presOf" srcId="{0E5A38CD-F25D-4D86-913D-F116FE5B51EB}" destId="{6F130B01-303C-4206-AAB6-744B2CFDCC5C}" srcOrd="1" destOrd="0" presId="urn:microsoft.com/office/officeart/2005/8/layout/cycle8"/>
    <dgm:cxn modelId="{D51B23E2-0EE3-464B-B4CD-3410DC5EF1AF}" type="presOf" srcId="{0F26C0FE-7235-45D9-A9B2-AD8D4962479B}" destId="{1AFC7371-4F4E-4E0E-8EA3-AB6D625BB1FE}" srcOrd="0" destOrd="0" presId="urn:microsoft.com/office/officeart/2005/8/layout/cycle8"/>
    <dgm:cxn modelId="{3958B44A-8458-4F1E-B2C9-E03D4EEB7DE1}" type="presParOf" srcId="{6E69AB79-F211-45E2-AAD8-087CBBBD62B4}" destId="{A8051B5F-0332-4C34-97EF-BD65F9C85BB2}" srcOrd="0" destOrd="0" presId="urn:microsoft.com/office/officeart/2005/8/layout/cycle8"/>
    <dgm:cxn modelId="{519B33DB-B02F-40DE-966A-517259D0B4A1}" type="presParOf" srcId="{6E69AB79-F211-45E2-AAD8-087CBBBD62B4}" destId="{73F855F5-7F02-405D-89C2-44ADABCB12E2}" srcOrd="1" destOrd="0" presId="urn:microsoft.com/office/officeart/2005/8/layout/cycle8"/>
    <dgm:cxn modelId="{0DEF8EFE-23C4-4212-A00D-58AB7D4CCA0C}" type="presParOf" srcId="{6E69AB79-F211-45E2-AAD8-087CBBBD62B4}" destId="{C91EBD21-A35C-4C7A-B93C-DF183FDBA120}" srcOrd="2" destOrd="0" presId="urn:microsoft.com/office/officeart/2005/8/layout/cycle8"/>
    <dgm:cxn modelId="{AFC02584-A189-45C2-97E2-815C74F79684}" type="presParOf" srcId="{6E69AB79-F211-45E2-AAD8-087CBBBD62B4}" destId="{97C812F8-1D9B-44BD-BFB9-581439BF6203}" srcOrd="3" destOrd="0" presId="urn:microsoft.com/office/officeart/2005/8/layout/cycle8"/>
    <dgm:cxn modelId="{DAC123FD-589C-4847-81D5-41FBD255D0DF}" type="presParOf" srcId="{6E69AB79-F211-45E2-AAD8-087CBBBD62B4}" destId="{93BF77B6-AEE7-4D21-ACF4-D883A6AB9BE0}" srcOrd="4" destOrd="0" presId="urn:microsoft.com/office/officeart/2005/8/layout/cycle8"/>
    <dgm:cxn modelId="{AB5D8085-CB07-4090-BCB8-65869F20B021}" type="presParOf" srcId="{6E69AB79-F211-45E2-AAD8-087CBBBD62B4}" destId="{745617A1-E79F-46E3-9257-1625AE04005C}" srcOrd="5" destOrd="0" presId="urn:microsoft.com/office/officeart/2005/8/layout/cycle8"/>
    <dgm:cxn modelId="{18364905-4CA3-42DA-BEAD-A29A801507F7}" type="presParOf" srcId="{6E69AB79-F211-45E2-AAD8-087CBBBD62B4}" destId="{B8ADB51F-93FB-41BC-9800-F08EA8EAB2D8}" srcOrd="6" destOrd="0" presId="urn:microsoft.com/office/officeart/2005/8/layout/cycle8"/>
    <dgm:cxn modelId="{C8F8A303-D291-4CE0-B140-6069251A47AB}" type="presParOf" srcId="{6E69AB79-F211-45E2-AAD8-087CBBBD62B4}" destId="{6F130B01-303C-4206-AAB6-744B2CFDCC5C}" srcOrd="7" destOrd="0" presId="urn:microsoft.com/office/officeart/2005/8/layout/cycle8"/>
    <dgm:cxn modelId="{FFD5DBFA-1468-46F2-95AA-B156CD2BDC11}" type="presParOf" srcId="{6E69AB79-F211-45E2-AAD8-087CBBBD62B4}" destId="{1AFC7371-4F4E-4E0E-8EA3-AB6D625BB1FE}" srcOrd="8" destOrd="0" presId="urn:microsoft.com/office/officeart/2005/8/layout/cycle8"/>
    <dgm:cxn modelId="{361D10E2-7B68-4B4D-A2EF-322FE3CE1FFB}" type="presParOf" srcId="{6E69AB79-F211-45E2-AAD8-087CBBBD62B4}" destId="{6F336D72-C465-440C-B29D-736B9253580C}" srcOrd="9" destOrd="0" presId="urn:microsoft.com/office/officeart/2005/8/layout/cycle8"/>
    <dgm:cxn modelId="{200FE1FC-6D48-4F31-9ECE-39FCA2D3D081}" type="presParOf" srcId="{6E69AB79-F211-45E2-AAD8-087CBBBD62B4}" destId="{D1EA2930-7193-4CD5-8A8A-D7164974FA68}" srcOrd="10" destOrd="0" presId="urn:microsoft.com/office/officeart/2005/8/layout/cycle8"/>
    <dgm:cxn modelId="{2F667D87-512A-4D63-848B-C2DA0004F2EB}" type="presParOf" srcId="{6E69AB79-F211-45E2-AAD8-087CBBBD62B4}" destId="{4AF1690D-D97A-4363-A3DB-6091548CD1A7}" srcOrd="11" destOrd="0" presId="urn:microsoft.com/office/officeart/2005/8/layout/cycle8"/>
    <dgm:cxn modelId="{B86E3211-02CB-4D8B-982A-3F3E9C2030F4}" type="presParOf" srcId="{6E69AB79-F211-45E2-AAD8-087CBBBD62B4}" destId="{F5BC7A85-D982-4620-BB20-90853D079EB7}" srcOrd="12" destOrd="0" presId="urn:microsoft.com/office/officeart/2005/8/layout/cycle8"/>
    <dgm:cxn modelId="{10D1F0B0-4F40-45E8-BCF7-129EACB2DCC1}" type="presParOf" srcId="{6E69AB79-F211-45E2-AAD8-087CBBBD62B4}" destId="{353ABBBF-A051-405D-97F3-C59B01A5AC3B}" srcOrd="13" destOrd="0" presId="urn:microsoft.com/office/officeart/2005/8/layout/cycle8"/>
    <dgm:cxn modelId="{7208C96E-BE8F-48DD-8A55-E9B8B3F901CE}" type="presParOf" srcId="{6E69AB79-F211-45E2-AAD8-087CBBBD62B4}" destId="{2E0EE72C-A672-46DA-97C2-51595CDA0F8C}" srcOrd="14" destOrd="0" presId="urn:microsoft.com/office/officeart/2005/8/layout/cycle8"/>
    <dgm:cxn modelId="{A1060D79-267C-4427-ACE5-AF18F95C8DE2}" type="presParOf" srcId="{6E69AB79-F211-45E2-AAD8-087CBBBD62B4}" destId="{915ABC45-B69D-4A22-A0C2-C7BFA61D137A}" srcOrd="15" destOrd="0" presId="urn:microsoft.com/office/officeart/2005/8/layout/cycle8"/>
    <dgm:cxn modelId="{B52A5B9E-6681-4268-9AC4-8544A4185D1C}" type="presParOf" srcId="{6E69AB79-F211-45E2-AAD8-087CBBBD62B4}" destId="{CD3B93AF-8404-4445-B52D-0DBDF5914857}" srcOrd="16" destOrd="0" presId="urn:microsoft.com/office/officeart/2005/8/layout/cycle8"/>
    <dgm:cxn modelId="{0AF32C81-F4C0-484C-AEA9-EE9C7C52DBAF}" type="presParOf" srcId="{6E69AB79-F211-45E2-AAD8-087CBBBD62B4}" destId="{6E2226B0-D81C-4894-8E2C-1A01BA1617A5}" srcOrd="17" destOrd="0" presId="urn:microsoft.com/office/officeart/2005/8/layout/cycle8"/>
    <dgm:cxn modelId="{93F53183-28A3-4A34-B1F1-DF382A5F9D50}" type="presParOf" srcId="{6E69AB79-F211-45E2-AAD8-087CBBBD62B4}" destId="{F52FC38B-D201-4DD2-87CC-CE6A21345F17}" srcOrd="18" destOrd="0" presId="urn:microsoft.com/office/officeart/2005/8/layout/cycle8"/>
    <dgm:cxn modelId="{27F222E2-ADC4-4571-9E7A-8594854F49DF}" type="presParOf" srcId="{6E69AB79-F211-45E2-AAD8-087CBBBD62B4}" destId="{428279A3-89C6-4BAC-9832-B7B7752AA8CE}" srcOrd="19"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051B5F-0332-4C34-97EF-BD65F9C85BB2}">
      <dsp:nvSpPr>
        <dsp:cNvPr id="0" name=""/>
        <dsp:cNvSpPr/>
      </dsp:nvSpPr>
      <dsp:spPr>
        <a:xfrm>
          <a:off x="405983" y="383990"/>
          <a:ext cx="3784764" cy="3784764"/>
        </a:xfrm>
        <a:prstGeom prst="pie">
          <a:avLst>
            <a:gd name="adj1" fmla="val 16200000"/>
            <a:gd name="adj2" fmla="val 0"/>
          </a:avLst>
        </a:prstGeom>
        <a:solidFill>
          <a:schemeClr val="accent2">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cy-GB" sz="2000" kern="1200"/>
            <a:t>Creu syniadau newydd </a:t>
          </a:r>
        </a:p>
      </dsp:txBody>
      <dsp:txXfrm>
        <a:off x="2415062" y="1168427"/>
        <a:ext cx="1396758" cy="1036304"/>
      </dsp:txXfrm>
    </dsp:sp>
    <dsp:sp modelId="{93BF77B6-AEE7-4D21-ACF4-D883A6AB9BE0}">
      <dsp:nvSpPr>
        <dsp:cNvPr id="0" name=""/>
        <dsp:cNvSpPr/>
      </dsp:nvSpPr>
      <dsp:spPr>
        <a:xfrm>
          <a:off x="405983" y="511050"/>
          <a:ext cx="3784764" cy="3784764"/>
        </a:xfrm>
        <a:prstGeom prst="pie">
          <a:avLst>
            <a:gd name="adj1" fmla="val 0"/>
            <a:gd name="adj2" fmla="val 5400000"/>
          </a:avLst>
        </a:prstGeom>
        <a:solidFill>
          <a:schemeClr val="accent2">
            <a:shade val="80000"/>
            <a:hueOff val="0"/>
            <a:satOff val="-9340"/>
            <a:lumOff val="10584"/>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cy-GB" sz="2000" kern="1200"/>
            <a:t>Gwerthuso a dewis atebion </a:t>
          </a:r>
        </a:p>
      </dsp:txBody>
      <dsp:txXfrm>
        <a:off x="2415062" y="2475072"/>
        <a:ext cx="1396758" cy="1036304"/>
      </dsp:txXfrm>
    </dsp:sp>
    <dsp:sp modelId="{1AFC7371-4F4E-4E0E-8EA3-AB6D625BB1FE}">
      <dsp:nvSpPr>
        <dsp:cNvPr id="0" name=""/>
        <dsp:cNvSpPr/>
      </dsp:nvSpPr>
      <dsp:spPr>
        <a:xfrm>
          <a:off x="278923" y="511050"/>
          <a:ext cx="3784764" cy="3784764"/>
        </a:xfrm>
        <a:prstGeom prst="pie">
          <a:avLst>
            <a:gd name="adj1" fmla="val 5400000"/>
            <a:gd name="adj2" fmla="val 10800000"/>
          </a:avLst>
        </a:prstGeom>
        <a:solidFill>
          <a:schemeClr val="accent2">
            <a:shade val="80000"/>
            <a:hueOff val="0"/>
            <a:satOff val="-18679"/>
            <a:lumOff val="2116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cy-GB" sz="2000" kern="1200"/>
            <a:t>Gweithredu a gwerthuso</a:t>
          </a:r>
        </a:p>
      </dsp:txBody>
      <dsp:txXfrm>
        <a:off x="657850" y="2475072"/>
        <a:ext cx="1396758" cy="1036304"/>
      </dsp:txXfrm>
    </dsp:sp>
    <dsp:sp modelId="{F5BC7A85-D982-4620-BB20-90853D079EB7}">
      <dsp:nvSpPr>
        <dsp:cNvPr id="0" name=""/>
        <dsp:cNvSpPr/>
      </dsp:nvSpPr>
      <dsp:spPr>
        <a:xfrm>
          <a:off x="278923" y="383990"/>
          <a:ext cx="3784764" cy="3784764"/>
        </a:xfrm>
        <a:prstGeom prst="pie">
          <a:avLst>
            <a:gd name="adj1" fmla="val 10800000"/>
            <a:gd name="adj2" fmla="val 16200000"/>
          </a:avLst>
        </a:prstGeom>
        <a:solidFill>
          <a:schemeClr val="accent2">
            <a:shade val="80000"/>
            <a:hueOff val="0"/>
            <a:satOff val="-28019"/>
            <a:lumOff val="31752"/>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cy-GB" sz="2000" kern="1200"/>
            <a:t>Diffinio’r broblem </a:t>
          </a:r>
        </a:p>
      </dsp:txBody>
      <dsp:txXfrm>
        <a:off x="657850" y="1168427"/>
        <a:ext cx="1396758" cy="1036304"/>
      </dsp:txXfrm>
    </dsp:sp>
    <dsp:sp modelId="{CD3B93AF-8404-4445-B52D-0DBDF5914857}">
      <dsp:nvSpPr>
        <dsp:cNvPr id="0" name=""/>
        <dsp:cNvSpPr/>
      </dsp:nvSpPr>
      <dsp:spPr>
        <a:xfrm>
          <a:off x="171688" y="149695"/>
          <a:ext cx="4253354" cy="4253354"/>
        </a:xfrm>
        <a:prstGeom prst="circularArrow">
          <a:avLst>
            <a:gd name="adj1" fmla="val 5085"/>
            <a:gd name="adj2" fmla="val 327528"/>
            <a:gd name="adj3" fmla="val 21272472"/>
            <a:gd name="adj4" fmla="val 16200000"/>
            <a:gd name="adj5" fmla="val 5932"/>
          </a:avLst>
        </a:prstGeom>
        <a:solidFill>
          <a:schemeClr val="accent2">
            <a:shade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6E2226B0-D81C-4894-8E2C-1A01BA1617A5}">
      <dsp:nvSpPr>
        <dsp:cNvPr id="0" name=""/>
        <dsp:cNvSpPr/>
      </dsp:nvSpPr>
      <dsp:spPr>
        <a:xfrm>
          <a:off x="171688" y="276755"/>
          <a:ext cx="4253354" cy="4253354"/>
        </a:xfrm>
        <a:prstGeom prst="circularArrow">
          <a:avLst>
            <a:gd name="adj1" fmla="val 5085"/>
            <a:gd name="adj2" fmla="val 327528"/>
            <a:gd name="adj3" fmla="val 5072472"/>
            <a:gd name="adj4" fmla="val 0"/>
            <a:gd name="adj5" fmla="val 5932"/>
          </a:avLst>
        </a:prstGeom>
        <a:solidFill>
          <a:schemeClr val="accent2">
            <a:shade val="90000"/>
            <a:hueOff val="0"/>
            <a:satOff val="-9217"/>
            <a:lumOff val="9889"/>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52FC38B-D201-4DD2-87CC-CE6A21345F17}">
      <dsp:nvSpPr>
        <dsp:cNvPr id="0" name=""/>
        <dsp:cNvSpPr/>
      </dsp:nvSpPr>
      <dsp:spPr>
        <a:xfrm>
          <a:off x="44628" y="276755"/>
          <a:ext cx="4253354" cy="4253354"/>
        </a:xfrm>
        <a:prstGeom prst="circularArrow">
          <a:avLst>
            <a:gd name="adj1" fmla="val 5085"/>
            <a:gd name="adj2" fmla="val 327528"/>
            <a:gd name="adj3" fmla="val 10472472"/>
            <a:gd name="adj4" fmla="val 5400000"/>
            <a:gd name="adj5" fmla="val 5932"/>
          </a:avLst>
        </a:prstGeom>
        <a:solidFill>
          <a:schemeClr val="accent2">
            <a:shade val="90000"/>
            <a:hueOff val="0"/>
            <a:satOff val="-18433"/>
            <a:lumOff val="19778"/>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428279A3-89C6-4BAC-9832-B7B7752AA8CE}">
      <dsp:nvSpPr>
        <dsp:cNvPr id="0" name=""/>
        <dsp:cNvSpPr/>
      </dsp:nvSpPr>
      <dsp:spPr>
        <a:xfrm>
          <a:off x="44628" y="149695"/>
          <a:ext cx="4253354" cy="4253354"/>
        </a:xfrm>
        <a:prstGeom prst="circularArrow">
          <a:avLst>
            <a:gd name="adj1" fmla="val 5085"/>
            <a:gd name="adj2" fmla="val 327528"/>
            <a:gd name="adj3" fmla="val 15872472"/>
            <a:gd name="adj4" fmla="val 10800000"/>
            <a:gd name="adj5" fmla="val 5932"/>
          </a:avLst>
        </a:prstGeom>
        <a:solidFill>
          <a:schemeClr val="accent2">
            <a:shade val="90000"/>
            <a:hueOff val="0"/>
            <a:satOff val="-27650"/>
            <a:lumOff val="29667"/>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8/31/2023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nccer.org/news-research/newsroom/blogpost/breaking-ground-the-nccer-blog/2021/03/04/how-to-encourage-problem-solving-in-your-construction-workforce#:~:text=It's%20the%20process%20involved%20in,ultimately%20better%20service%20for%20customers"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cy-GB" b="1"/>
              <a:t>Profi a methu: </a:t>
            </a:r>
            <a:r>
              <a:rPr lang="cy-GB"/>
              <a:t>Mae hyn yn golygu rhoi cynnig ar wahanol atebion nes bydd un yn gweithio. Mae’n cael ei defnyddio’n aml ar gyfer problemau syml lle mae nad oes goblygiadau difrifol i fethu.</a:t>
            </a:r>
          </a:p>
          <a:p>
            <a:pPr marL="0" indent="0">
              <a:buFont typeface="Arial" panose="020B0604020202020204" pitchFamily="34" charset="0"/>
              <a:buNone/>
            </a:pPr>
            <a:r>
              <a:rPr lang="cy-GB" b="1"/>
              <a:t>Meddwl algorithmig: </a:t>
            </a:r>
            <a:r>
              <a:rPr lang="cy-GB"/>
              <a:t>Mae hyn yn golygu dilyn gweithdrefn cam wrth gam i ddatrys problem. Mae’n cael ei defnyddio’n aml ar gyfer problemau mwy cymhleth lle mae angen dull systematig.</a:t>
            </a:r>
          </a:p>
          <a:p>
            <a:pPr marL="0" indent="0">
              <a:buFont typeface="Arial" panose="020B0604020202020204" pitchFamily="34" charset="0"/>
              <a:buNone/>
            </a:pPr>
            <a:r>
              <a:rPr lang="cy-GB" sz="1200" b="1" i="0">
                <a:solidFill>
                  <a:schemeClr val="tx1"/>
                </a:solidFill>
                <a:latin typeface="Arial" charset="0"/>
                <a:ea typeface="ＭＳ Ｐゴシック" charset="-128"/>
                <a:cs typeface="ＭＳ Ｐゴシック" charset="-128"/>
              </a:rPr>
              <a:t>Hewristeg: </a:t>
            </a:r>
            <a:r>
              <a:rPr lang="cy-GB" sz="1200" b="0" i="0">
                <a:solidFill>
                  <a:schemeClr val="tx1"/>
                </a:solidFill>
                <a:latin typeface="Arial" charset="0"/>
                <a:ea typeface="ＭＳ Ｐゴシック" charset="-128"/>
                <a:cs typeface="ＭＳ Ｐゴシック" charset="-128"/>
              </a:rPr>
              <a:t>Mae hyn yn golygu defnyddio rheolau’r fawd neu strategaethau cyffredinol i ddatrys problem. Mae’n cael ei defnyddio’n aml pan nad oes digon o wybodaeth i ddefnyddio dull systematig.</a:t>
            </a:r>
          </a:p>
          <a:p>
            <a:pPr marL="0" indent="0">
              <a:buFont typeface="Arial" panose="020B0604020202020204" pitchFamily="34" charset="0"/>
              <a:buNone/>
            </a:pPr>
            <a:r>
              <a:rPr lang="cy-GB" sz="1200" b="1" i="0">
                <a:solidFill>
                  <a:schemeClr val="tx1"/>
                </a:solidFill>
                <a:latin typeface="Arial" charset="0"/>
                <a:ea typeface="ＭＳ Ｐゴシック" charset="-128"/>
                <a:cs typeface="ＭＳ Ｐゴシック" charset="-128"/>
              </a:rPr>
              <a:t>Dadansoddiad o wraidd y broblem: </a:t>
            </a:r>
            <a:r>
              <a:rPr lang="cy-GB" sz="1200" b="0" i="0">
                <a:solidFill>
                  <a:schemeClr val="tx1"/>
                </a:solidFill>
                <a:latin typeface="Arial" charset="0"/>
                <a:ea typeface="ＭＳ Ｐゴシック" charset="-128"/>
                <a:cs typeface="ＭＳ Ｐゴシック" charset="-128"/>
              </a:rPr>
              <a:t>Mae hyn yn golygu nodi achosion sylfaenol problem a mynd i’r afael â nhw’n uniongyrchol. Mae’n cael ei defnyddio’n aml ar gyfer problemau neu faterion sy’n codi dro ar ôl tro ac sy’n cael effaith sylweddol ar berfformiad.</a:t>
            </a:r>
          </a:p>
          <a:p>
            <a:pPr marL="0" indent="0">
              <a:buFont typeface="Arial" panose="020B0604020202020204" pitchFamily="34" charset="0"/>
              <a:buNone/>
            </a:pPr>
            <a:r>
              <a:rPr lang="cy-GB" sz="1200" b="1" i="0">
                <a:solidFill>
                  <a:schemeClr val="tx1"/>
                </a:solidFill>
                <a:latin typeface="Arial" charset="0"/>
                <a:ea typeface="ＭＳ Ｐゴシック" charset="-128"/>
                <a:cs typeface="ＭＳ Ｐゴシック" charset="-128"/>
              </a:rPr>
              <a:t>Meddylfryd dylunio: </a:t>
            </a:r>
            <a:r>
              <a:rPr lang="cy-GB" sz="1200" b="0" i="0">
                <a:solidFill>
                  <a:schemeClr val="tx1"/>
                </a:solidFill>
                <a:latin typeface="Arial" charset="0"/>
                <a:ea typeface="ＭＳ Ｐゴシック" charset="-128"/>
                <a:cs typeface="ＭＳ Ｐゴシック" charset="-128"/>
              </a:rPr>
              <a:t>Mae hyn yn golygu defnyddio dull sy’n canolbwyntio ar y defnyddiwr o ddatrys problemau, gan ganolbwyntio ar anghenion a dewisiadau’r bobl y mae’r broblem yn effeithio arnynt. Mae’n cael ei defnyddio’n aml i ddatblygu atebion arloesol i broblemau cymhleth.</a:t>
            </a:r>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054706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cy-GB" sz="1200" b="0" i="0">
                <a:solidFill>
                  <a:schemeClr val="tx1"/>
                </a:solidFill>
                <a:latin typeface="Arial" charset="0"/>
                <a:ea typeface="ＭＳ Ｐゴシック" charset="-128"/>
                <a:cs typeface="ＭＳ Ｐゴシック" charset="-128"/>
              </a:rPr>
              <a:t>Mae’r broses datrys problemau 4 cam ym maes adeiladu yn cynnwys nodi’r broblem, dadansoddi’r broblem, datblygu a gweithredu ateb, a gwerthuso’r ateb. </a:t>
            </a:r>
          </a:p>
          <a:p>
            <a:pPr marL="0" indent="0">
              <a:buFont typeface="Arial" panose="020B0604020202020204" pitchFamily="34" charset="0"/>
              <a:buNone/>
            </a:pPr>
            <a:endParaRPr lang="en-GB" sz="1200" b="0" i="0" kern="1200" dirty="0">
              <a:solidFill>
                <a:schemeClr val="tx1"/>
              </a:solidFill>
              <a:effectLst/>
              <a:latin typeface="Arial" charset="0"/>
              <a:ea typeface="ＭＳ Ｐゴシック" charset="-128"/>
              <a:cs typeface="ＭＳ Ｐゴシック" charset="-128"/>
            </a:endParaRP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Yn y cam cyntaf, mae crefftwyr yn nodi’r broblem ac yn casglu gwybodaeth amdani. </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Yn yr ail gam, maen nhw’n dadansoddi’r broblem i ddeall ei wraidd a’r atebion posib.</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Yn y trydydd cam, maen nhw’n datblygu ac yn gweithredu ateb i ddatrys y broblem.</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Yn olaf, yn y pedwerydd cam, maen nhw’n gwerthuso effeithiolrwydd yr ateb ac yn gwneud unrhyw addasiadau angenrheidiol. Mae’r broses hon yn helpu crefftwyr i ddatrys problemau’n systematig ym maes adeiladu a gwella canlyniadau prosiectau.</a:t>
            </a:r>
          </a:p>
          <a:p>
            <a:pPr marL="171450" indent="-171450">
              <a:buFont typeface="Arial" panose="020B0604020202020204" pitchFamily="34" charset="0"/>
              <a:buChar char="•"/>
            </a:pPr>
            <a:endParaRPr lang="en-GB" sz="1200" b="0" i="0" kern="1200" dirty="0">
              <a:solidFill>
                <a:schemeClr val="tx1"/>
              </a:solidFill>
              <a:effectLst/>
              <a:latin typeface="Arial" charset="0"/>
              <a:ea typeface="ＭＳ Ｐゴシック" charset="-128"/>
            </a:endParaRPr>
          </a:p>
          <a:p>
            <a:pPr marL="0" indent="0">
              <a:buFont typeface="Arial" panose="020B0604020202020204" pitchFamily="34" charset="0"/>
              <a:buNone/>
            </a:pPr>
            <a:r>
              <a:rPr lang="cy-GB" sz="1200" i="0" u="none">
                <a:solidFill>
                  <a:schemeClr val="tx1"/>
                </a:solidFill>
                <a:latin typeface="Arial" charset="0"/>
                <a:ea typeface="ＭＳ Ｐゴシック" charset="-128"/>
                <a:cs typeface="ＭＳ Ｐゴシック" charset="-128"/>
              </a:rPr>
              <a:t>Defnyddiwch y wefan hon i gefnogi trafodaeth yn yr ystafell ddosbarth:</a:t>
            </a:r>
            <a:r>
              <a:rPr lang="cy-GB" sz="1200" b="1" i="0" u="none">
                <a:solidFill>
                  <a:schemeClr val="tx1"/>
                </a:solidFill>
                <a:latin typeface="Arial" charset="0"/>
                <a:ea typeface="ＭＳ Ｐゴシック" charset="-128"/>
                <a:cs typeface="ＭＳ Ｐゴシック" charset="-128"/>
              </a:rPr>
              <a:t> </a:t>
            </a:r>
            <a:r>
              <a:rPr lang="cy-GB" sz="1200">
                <a:solidFill>
                  <a:schemeClr val="tx1"/>
                </a:solidFill>
                <a:latin typeface="Arial" charset="0"/>
                <a:ea typeface="ＭＳ Ｐゴシック" charset="-128"/>
                <a:cs typeface="ＭＳ Ｐゴシック" charset="-128"/>
              </a:rPr>
              <a:t>Beth yw datrys problemau:</a:t>
            </a:r>
            <a:r>
              <a:rPr lang="cy-GB" sz="1200" b="0" i="0">
                <a:solidFill>
                  <a:schemeClr val="tx1"/>
                </a:solidFill>
                <a:latin typeface="Arial" charset="0"/>
                <a:ea typeface="ＭＳ Ｐゴシック" charset="-128"/>
                <a:cs typeface="ＭＳ Ｐゴシック" charset="-128"/>
              </a:rPr>
              <a:t> </a:t>
            </a:r>
            <a:r>
              <a:rPr lang="cy-GB" sz="1200" b="0" i="0">
                <a:solidFill>
                  <a:schemeClr val="tx1"/>
                </a:solidFill>
                <a:latin typeface="Arial" charset="0"/>
                <a:ea typeface="ＭＳ Ｐゴシック" charset="-128"/>
                <a:cs typeface="ＭＳ Ｐゴシック" charset="-128"/>
                <a:hlinkClick r:id="rId3">
                  <a:extLst>
                    <a:ext uri="{A12FA001-AC4F-418D-AE19-62706E023703}">
                      <ahyp:hlinkClr xmlns:ahyp="http://schemas.microsoft.com/office/drawing/2018/hyperlinkcolor" val="tx"/>
                    </a:ext>
                  </a:extLst>
                </a:hlinkClick>
              </a:rPr>
              <a:t>www.nccer.org/news-research/newsroom/blogpost/breaking-ground-the-nccer-blog/2021/03/04/how-to-encourage-problem-solving-in-your-construction-workforce#:~:text=It's%20the%20process%20involved%20in,ultimately%20better%20service%20for%20customers</a:t>
            </a:r>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1345406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1" i="0">
                <a:solidFill>
                  <a:schemeClr val="tx1"/>
                </a:solidFill>
                <a:latin typeface="Arial" charset="0"/>
                <a:ea typeface="ＭＳ Ｐゴシック" charset="-128"/>
                <a:cs typeface="ＭＳ Ｐゴシック" charset="-128"/>
              </a:rPr>
              <a:t>Canfod a gwneud diagnosis o broblemau: </a:t>
            </a:r>
            <a:r>
              <a:rPr lang="cy-GB" sz="1200" b="0" i="0">
                <a:solidFill>
                  <a:schemeClr val="tx1"/>
                </a:solidFill>
                <a:latin typeface="Arial" charset="0"/>
                <a:ea typeface="ＭＳ Ｐゴシック" charset="-128"/>
                <a:cs typeface="ＭＳ Ｐゴシック" charset="-128"/>
              </a:rPr>
              <a:t>Mae crefftwyr yn gyfrifol am ganfod problemau yn y systemau maen nhw’n gweithio arnynt ac am wneud diagnosis o achosion sylfaenol y problemau hyn. Gall hyn gynnwys defnyddio adnoddau fel arolygu, profi a mesur i ganfod namau a diffygion.</a:t>
            </a:r>
          </a:p>
          <a:p>
            <a:r>
              <a:rPr lang="cy-GB" sz="1200" b="1" i="0">
                <a:solidFill>
                  <a:schemeClr val="tx1"/>
                </a:solidFill>
                <a:latin typeface="Arial" charset="0"/>
                <a:ea typeface="ＭＳ Ｐゴシック" charset="-128"/>
                <a:cs typeface="ＭＳ Ｐゴシック" charset="-128"/>
              </a:rPr>
              <a:t>Cynnig atebion: </a:t>
            </a:r>
            <a:r>
              <a:rPr lang="cy-GB" sz="1200" b="0" i="0">
                <a:solidFill>
                  <a:schemeClr val="tx1"/>
                </a:solidFill>
                <a:latin typeface="Arial" charset="0"/>
                <a:ea typeface="ＭＳ Ｐゴシック" charset="-128"/>
                <a:cs typeface="ＭＳ Ｐゴシック" charset="-128"/>
              </a:rPr>
              <a:t>Mae crefftwyr yn gyfrifol am gynnig atebion ymarferol ac effeithiol i broblemau. Gall hyn gynnwys gweithio gyda chrefftwyr eraill, cleientiaid neu gyflenwyr i ganfod a gwerthuso atebion posib, ac yna dewis yr opsiwn gorau ar sail ffactorau fel cost, amser a diogelwch.</a:t>
            </a:r>
          </a:p>
          <a:p>
            <a:r>
              <a:rPr lang="cy-GB" sz="1200" b="1" i="0">
                <a:solidFill>
                  <a:schemeClr val="tx1"/>
                </a:solidFill>
                <a:latin typeface="Arial" charset="0"/>
                <a:ea typeface="ＭＳ Ｐゴシック" charset="-128"/>
                <a:cs typeface="ＭＳ Ｐゴシック" charset="-128"/>
              </a:rPr>
              <a:t>Rhoi atebion ar waith: </a:t>
            </a:r>
            <a:r>
              <a:rPr lang="cy-GB" sz="1200" b="0" i="0">
                <a:solidFill>
                  <a:schemeClr val="tx1"/>
                </a:solidFill>
                <a:latin typeface="Arial" charset="0"/>
                <a:ea typeface="ＭＳ Ｐゴシック" charset="-128"/>
                <a:cs typeface="ＭＳ Ｐゴシック" charset="-128"/>
              </a:rPr>
              <a:t>Mae crefftwyr yn gyfrifol am roi’r atebion maen nhw wedi’u cynnig ar waith, a allai gynnwys trwsio neu newid offer, gosod systemau newydd, neu addasu systemau presennol. Mae hyn yn gofyn am lefel uchel o sgiliau technegol a sylw i fanylion i sicrhau bod y gwaith yn cael ei gwblhau i safon uchel.</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13626935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1" i="0">
                <a:solidFill>
                  <a:schemeClr val="tx1"/>
                </a:solidFill>
                <a:latin typeface="Arial" charset="0"/>
                <a:ea typeface="ＭＳ Ｐゴシック" charset="-128"/>
                <a:cs typeface="ＭＳ Ｐゴシック" charset="-128"/>
              </a:rPr>
              <a:t>Cyfathrebu â rhanddeiliaid: </a:t>
            </a:r>
            <a:r>
              <a:rPr lang="cy-GB" sz="1200" b="0" i="0">
                <a:solidFill>
                  <a:schemeClr val="tx1"/>
                </a:solidFill>
                <a:latin typeface="Arial" charset="0"/>
                <a:ea typeface="ＭＳ Ｐゴシック" charset="-128"/>
                <a:cs typeface="ＭＳ Ｐゴシック" charset="-128"/>
              </a:rPr>
              <a:t>Mae crefftwyr yn gyfrifol am gyfathrebu â chleientiaid, cyflenwyr a chrefftwyr eraill i roi’r wybodaeth ddiweddaraf iddynt am gynnydd ymdrechion datrys problemau. Mae hyn yn gofyn am sgiliau cyfathrebu da a’r gallu i egluro cysyniadau technegol mewn ffordd ddealladwy.</a:t>
            </a:r>
          </a:p>
          <a:p>
            <a:r>
              <a:rPr lang="cy-GB" sz="1200" b="1" i="0">
                <a:solidFill>
                  <a:schemeClr val="tx1"/>
                </a:solidFill>
                <a:latin typeface="Arial" charset="0"/>
                <a:ea typeface="ＭＳ Ｐゴシック" charset="-128"/>
                <a:cs typeface="ＭＳ Ｐゴシック" charset="-128"/>
              </a:rPr>
              <a:t>Dogfennu gwaith: </a:t>
            </a:r>
            <a:r>
              <a:rPr lang="cy-GB" sz="1200" b="0" i="0">
                <a:solidFill>
                  <a:schemeClr val="tx1"/>
                </a:solidFill>
                <a:latin typeface="Arial" charset="0"/>
                <a:ea typeface="ＭＳ Ｐゴシック" charset="-128"/>
                <a:cs typeface="ＭＳ Ｐゴシック" charset="-128"/>
              </a:rPr>
              <a:t>Mae crefftwyr yn gyfrifol am ddogfennu’r gwaith maen nhw wedi’i wneud, gan gynnwys unrhyw waith atgyweirio, addasu neu osod. Mae’r gwaith dogfennu hwn yn bwysig er mwyn sicrhau bod gan grefftwyr yn y dyfodol y wybodaeth sydd ei hangen arnynt i weithio ar y system, ac er mwyn dangos cydymffurfedd â rheoliadau a safonau.</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274798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GB" sz="900" baseline="0" dirty="0" err="1"/>
              <a:t>Hawlfraint</a:t>
            </a:r>
            <a:r>
              <a:rPr lang="en-GB" sz="900" baseline="0" dirty="0"/>
              <a:t> © 2023 EAL. </a:t>
            </a:r>
            <a:r>
              <a:rPr lang="en-GB" sz="900" baseline="0" dirty="0" err="1"/>
              <a:t>Cedwir</a:t>
            </a:r>
            <a:r>
              <a:rPr lang="en-GB" sz="900" baseline="0" dirty="0"/>
              <a:t> </a:t>
            </a:r>
            <a:r>
              <a:rPr lang="en-GB" sz="900" baseline="0" dirty="0" err="1"/>
              <a:t>pob</a:t>
            </a:r>
            <a:r>
              <a:rPr lang="en-GB" sz="900" baseline="0" dirty="0"/>
              <a:t> </a:t>
            </a:r>
            <a:r>
              <a:rPr lang="en-GB" sz="900" baseline="0" dirty="0" err="1"/>
              <a:t>hawl</a:t>
            </a:r>
            <a:r>
              <a:rPr lang="en-GB" sz="900" baseline="0" dirty="0"/>
              <a:t>.</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err="1">
                <a:solidFill>
                  <a:schemeClr val="tx1"/>
                </a:solidFill>
              </a:rPr>
              <a:t>Dilyniant</a:t>
            </a:r>
            <a:r>
              <a:rPr lang="en-GB" sz="1400" baseline="0" dirty="0">
                <a:solidFill>
                  <a:schemeClr val="tx1"/>
                </a:solidFill>
              </a:rPr>
              <a:t> </a:t>
            </a:r>
            <a:r>
              <a:rPr lang="en-GB" sz="1400" baseline="0" dirty="0" err="1">
                <a:solidFill>
                  <a:schemeClr val="tx1"/>
                </a:solidFill>
              </a:rPr>
              <a:t>mewn</a:t>
            </a:r>
            <a:br>
              <a:rPr lang="en-GB" sz="1400" baseline="0" dirty="0">
                <a:solidFill>
                  <a:schemeClr val="tx1"/>
                </a:solidFill>
              </a:rPr>
            </a:br>
            <a:r>
              <a:rPr lang="en-GB" sz="1400" b="1" baseline="0" dirty="0" err="1">
                <a:solidFill>
                  <a:schemeClr val="tx1"/>
                </a:solidFill>
              </a:rPr>
              <a:t>Adeiladu</a:t>
            </a:r>
            <a:r>
              <a:rPr lang="en-GB" sz="1400" b="1" baseline="0" dirty="0">
                <a:solidFill>
                  <a:schemeClr val="tx1"/>
                </a:solidFill>
              </a:rPr>
              <a:t> (</a:t>
            </a:r>
            <a:r>
              <a:rPr lang="en-GB" sz="1400" b="1" baseline="0" dirty="0" err="1">
                <a:solidFill>
                  <a:schemeClr val="tx1"/>
                </a:solidFill>
              </a:rPr>
              <a:t>Lefel</a:t>
            </a:r>
            <a:r>
              <a:rPr lang="en-GB" sz="1400" b="1" baseline="0" dirty="0">
                <a:solidFill>
                  <a:schemeClr val="tx1"/>
                </a:solidFill>
              </a:rPr>
              <a:t>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201: Cyflogaeth a chyflogadwyedd yn y sector adeiladu</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cy-GB"/>
              <a:t>PowerPoint 8: Datrys problemau yn effeithiol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D9E9B-20E9-40D3-8A14-844C6406C4DB}"/>
              </a:ext>
            </a:extLst>
          </p:cNvPr>
          <p:cNvSpPr>
            <a:spLocks noGrp="1"/>
          </p:cNvSpPr>
          <p:nvPr>
            <p:ph type="title"/>
          </p:nvPr>
        </p:nvSpPr>
        <p:spPr/>
        <p:txBody>
          <a:bodyPr/>
          <a:lstStyle/>
          <a:p>
            <a:r>
              <a:rPr lang="cy-GB"/>
              <a:t> Dulliau datrys problemau i grefftwyr (parhad)</a:t>
            </a:r>
          </a:p>
        </p:txBody>
      </p:sp>
      <p:sp>
        <p:nvSpPr>
          <p:cNvPr id="3" name="Content Placeholder 2">
            <a:extLst>
              <a:ext uri="{FF2B5EF4-FFF2-40B4-BE49-F238E27FC236}">
                <a16:creationId xmlns:a16="http://schemas.microsoft.com/office/drawing/2014/main" id="{AE9872D1-86D6-4F07-94E9-12AC2C97A860}"/>
              </a:ext>
            </a:extLst>
          </p:cNvPr>
          <p:cNvSpPr>
            <a:spLocks noGrp="1"/>
          </p:cNvSpPr>
          <p:nvPr>
            <p:ph sz="quarter" idx="10"/>
          </p:nvPr>
        </p:nvSpPr>
        <p:spPr>
          <a:xfrm>
            <a:off x="323528" y="1628800"/>
            <a:ext cx="8229600" cy="4052546"/>
          </a:xfrm>
        </p:spPr>
        <p:txBody>
          <a:bodyPr/>
          <a:lstStyle/>
          <a:p>
            <a:r>
              <a:rPr lang="cy-GB" b="1"/>
              <a:t>3.  Dull cydweithredol</a:t>
            </a:r>
          </a:p>
          <a:p>
            <a:pPr marL="558800" lvl="1" indent="-342900">
              <a:spcBef>
                <a:spcPts val="0"/>
              </a:spcBef>
              <a:spcAft>
                <a:spcPts val="0"/>
              </a:spcAft>
              <a:buFont typeface="Arial" panose="020B0604020202020204" pitchFamily="34" charset="0"/>
              <a:buChar char="•"/>
            </a:pPr>
            <a:r>
              <a:rPr lang="cy-GB"/>
              <a:t>Gweithio gyda chrefftwyr, cleientiaid neu gyflenwyr eraill</a:t>
            </a:r>
          </a:p>
          <a:p>
            <a:pPr marL="558800" lvl="1" indent="-342900">
              <a:spcBef>
                <a:spcPts val="0"/>
              </a:spcBef>
              <a:spcAft>
                <a:spcPts val="0"/>
              </a:spcAft>
              <a:buFont typeface="Arial" panose="020B0604020202020204" pitchFamily="34" charset="0"/>
              <a:buChar char="•"/>
            </a:pPr>
            <a:r>
              <a:rPr lang="cy-GB"/>
              <a:t>Yn cael ei ddefnyddio i ddatrys problemau sy’n ymwneud â deunyddiau, offer neu ddyluniad</a:t>
            </a:r>
          </a:p>
          <a:p>
            <a:pPr>
              <a:buFont typeface="+mj-lt"/>
              <a:buAutoNum type="arabicPeriod" startAt="4"/>
            </a:pPr>
            <a:r>
              <a:rPr lang="cy-GB" b="1"/>
              <a:t>    Dull dyfeisgar</a:t>
            </a:r>
          </a:p>
          <a:p>
            <a:pPr marL="558800" lvl="1" indent="-342900">
              <a:lnSpc>
                <a:spcPct val="100000"/>
              </a:lnSpc>
              <a:spcBef>
                <a:spcPts val="0"/>
              </a:spcBef>
              <a:spcAft>
                <a:spcPts val="0"/>
              </a:spcAft>
              <a:buFont typeface="Arial" panose="020B0604020202020204" pitchFamily="34" charset="0"/>
              <a:buChar char="•"/>
            </a:pPr>
            <a:r>
              <a:rPr lang="cy-GB"/>
              <a:t>Defnyddio creadigrwydd ac arloesedd</a:t>
            </a:r>
          </a:p>
          <a:p>
            <a:pPr marL="558800" lvl="1" indent="-342900">
              <a:lnSpc>
                <a:spcPct val="100000"/>
              </a:lnSpc>
              <a:spcBef>
                <a:spcPts val="0"/>
              </a:spcBef>
              <a:spcAft>
                <a:spcPts val="0"/>
              </a:spcAft>
              <a:buFont typeface="Arial" panose="020B0604020202020204" pitchFamily="34" charset="0"/>
              <a:buChar char="•"/>
            </a:pPr>
            <a:r>
              <a:rPr lang="cy-GB"/>
              <a:t>Yn cael ei ddefnyddio i ddod o hyd i atebion pan fydd adnoddau’n gyfyngedig neu ddim ar gael</a:t>
            </a:r>
          </a:p>
          <a:p>
            <a:pPr marL="457200" indent="-457200">
              <a:buFont typeface="+mj-lt"/>
              <a:buAutoNum type="arabicPeriod" startAt="4"/>
            </a:pPr>
            <a:r>
              <a:rPr lang="cy-GB" b="1"/>
              <a:t>Dull rheoli risg</a:t>
            </a:r>
          </a:p>
          <a:p>
            <a:pPr marL="558800" lvl="1" indent="-342900">
              <a:lnSpc>
                <a:spcPct val="100000"/>
              </a:lnSpc>
              <a:spcBef>
                <a:spcPts val="0"/>
              </a:spcBef>
              <a:spcAft>
                <a:spcPts val="0"/>
              </a:spcAft>
              <a:buFont typeface="Arial" panose="020B0604020202020204" pitchFamily="34" charset="0"/>
              <a:buChar char="•"/>
            </a:pPr>
            <a:r>
              <a:rPr lang="cy-GB"/>
              <a:t>Nodi risgiau posib</a:t>
            </a:r>
          </a:p>
          <a:p>
            <a:pPr marL="558800" lvl="1" indent="-342900">
              <a:lnSpc>
                <a:spcPct val="100000"/>
              </a:lnSpc>
              <a:spcBef>
                <a:spcPts val="0"/>
              </a:spcBef>
              <a:spcAft>
                <a:spcPts val="0"/>
              </a:spcAft>
              <a:buFont typeface="Arial" panose="020B0604020202020204" pitchFamily="34" charset="0"/>
              <a:buChar char="•"/>
            </a:pPr>
            <a:r>
              <a:rPr lang="cy-GB"/>
              <a:t>Cymryd camau i liniaru risgiau cyn iddynt ddod yn broblemau</a:t>
            </a:r>
          </a:p>
          <a:p>
            <a:pPr marL="558800" lvl="1" indent="-342900">
              <a:lnSpc>
                <a:spcPct val="100000"/>
              </a:lnSpc>
              <a:spcBef>
                <a:spcPts val="0"/>
              </a:spcBef>
              <a:spcAft>
                <a:spcPts val="0"/>
              </a:spcAft>
              <a:buFont typeface="Arial" panose="020B0604020202020204" pitchFamily="34" charset="0"/>
              <a:buChar char="•"/>
            </a:pPr>
            <a:r>
              <a:rPr lang="cy-GB"/>
              <a:t>Yn cael ei ddefnyddio i atal damweiniau neu anafiadau yn y gwaith</a:t>
            </a:r>
          </a:p>
          <a:p>
            <a:pPr marL="457200" indent="-457200">
              <a:buFont typeface="+mj-lt"/>
              <a:buAutoNum type="arabicPeriod" startAt="4"/>
            </a:pPr>
            <a:endParaRPr lang="en-GB" dirty="0"/>
          </a:p>
          <a:p>
            <a:endParaRPr lang="en-GB" dirty="0"/>
          </a:p>
        </p:txBody>
      </p:sp>
    </p:spTree>
    <p:extLst>
      <p:ext uri="{BB962C8B-B14F-4D97-AF65-F5344CB8AC3E}">
        <p14:creationId xmlns:p14="http://schemas.microsoft.com/office/powerpoint/2010/main" val="1619826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FF92A-DEAB-4B5B-A809-0BE73166AF5F}"/>
              </a:ext>
            </a:extLst>
          </p:cNvPr>
          <p:cNvSpPr>
            <a:spLocks noGrp="1"/>
          </p:cNvSpPr>
          <p:nvPr>
            <p:ph type="title"/>
          </p:nvPr>
        </p:nvSpPr>
        <p:spPr>
          <a:xfrm>
            <a:off x="457200" y="1008000"/>
            <a:ext cx="8229600" cy="764816"/>
          </a:xfrm>
        </p:spPr>
        <p:txBody>
          <a:bodyPr/>
          <a:lstStyle/>
          <a:p>
            <a:r>
              <a:rPr lang="cy-GB"/>
              <a:t>Dulliau datrys problemau i grefftwyr: crynodeb</a:t>
            </a:r>
            <a:br>
              <a:rPr lang="cy-GB"/>
            </a:br>
            <a:endParaRPr lang="cy-GB"/>
          </a:p>
        </p:txBody>
      </p:sp>
      <p:sp>
        <p:nvSpPr>
          <p:cNvPr id="3" name="Content Placeholder 2">
            <a:extLst>
              <a:ext uri="{FF2B5EF4-FFF2-40B4-BE49-F238E27FC236}">
                <a16:creationId xmlns:a16="http://schemas.microsoft.com/office/drawing/2014/main" id="{5E030CF0-6F61-459D-8427-962DF7673873}"/>
              </a:ext>
            </a:extLst>
          </p:cNvPr>
          <p:cNvSpPr>
            <a:spLocks noGrp="1"/>
          </p:cNvSpPr>
          <p:nvPr>
            <p:ph sz="quarter" idx="10"/>
          </p:nvPr>
        </p:nvSpPr>
        <p:spPr>
          <a:xfrm>
            <a:off x="457200" y="2132856"/>
            <a:ext cx="8229600" cy="2830860"/>
          </a:xfrm>
        </p:spPr>
        <p:txBody>
          <a:bodyPr/>
          <a:lstStyle/>
          <a:p>
            <a:pPr marL="342900" indent="-342900">
              <a:buClr>
                <a:srgbClr val="0077E3"/>
              </a:buClr>
              <a:buFont typeface="Arial" panose="020B0604020202020204" pitchFamily="34" charset="0"/>
              <a:buChar char="•"/>
            </a:pPr>
            <a:r>
              <a:rPr lang="cy-GB"/>
              <a:t>Mae datrys problemau’n effeithiol yn aml yn cynnwys cyfuniad o wahanol strategaethau a thechnegau, wedi’u teilwra i’r sefyllfa benodol. </a:t>
            </a:r>
          </a:p>
          <a:p>
            <a:pPr marL="342900" indent="-342900">
              <a:buClr>
                <a:srgbClr val="0077E3"/>
              </a:buClr>
              <a:buFont typeface="Arial" panose="020B0604020202020204" pitchFamily="34" charset="0"/>
              <a:buChar char="•"/>
            </a:pPr>
            <a:r>
              <a:rPr lang="cy-GB"/>
              <a:t>Mae crefftwyr yn niwydiant adeiladu’r DU yn defnyddio amrywiaeth o strategaethau i ddatrys problemau yn y gwaith.</a:t>
            </a:r>
          </a:p>
          <a:p>
            <a:pPr marL="342900" indent="-342900">
              <a:buClr>
                <a:srgbClr val="0077E3"/>
              </a:buClr>
              <a:buFont typeface="Arial" panose="020B0604020202020204" pitchFamily="34" charset="0"/>
              <a:buChar char="•"/>
            </a:pPr>
            <a:r>
              <a:rPr lang="cy-GB"/>
              <a:t>Dylid dewis strategaeth ar sail natur y broblem, yr adnoddau sydd ar gael a nodau’r ymdrech datrys problemau.</a:t>
            </a:r>
          </a:p>
        </p:txBody>
      </p:sp>
    </p:spTree>
    <p:extLst>
      <p:ext uri="{BB962C8B-B14F-4D97-AF65-F5344CB8AC3E}">
        <p14:creationId xmlns:p14="http://schemas.microsoft.com/office/powerpoint/2010/main" val="25077687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FF1337-5760-4986-AB90-213D83C185FE}"/>
              </a:ext>
            </a:extLst>
          </p:cNvPr>
          <p:cNvSpPr>
            <a:spLocks noGrp="1"/>
          </p:cNvSpPr>
          <p:nvPr>
            <p:ph type="title"/>
          </p:nvPr>
        </p:nvSpPr>
        <p:spPr/>
        <p:txBody>
          <a:bodyPr/>
          <a:lstStyle/>
          <a:p>
            <a:r>
              <a:rPr lang="cy-GB"/>
              <a:t>Y broses datrys problemau</a:t>
            </a:r>
          </a:p>
        </p:txBody>
      </p:sp>
      <p:graphicFrame>
        <p:nvGraphicFramePr>
          <p:cNvPr id="4" name="Content Placeholder 3">
            <a:extLst>
              <a:ext uri="{FF2B5EF4-FFF2-40B4-BE49-F238E27FC236}">
                <a16:creationId xmlns:a16="http://schemas.microsoft.com/office/drawing/2014/main" id="{F80D82ED-E18C-4998-BB74-048D7665452B}"/>
              </a:ext>
            </a:extLst>
          </p:cNvPr>
          <p:cNvGraphicFramePr>
            <a:graphicFrameLocks noGrp="1"/>
          </p:cNvGraphicFramePr>
          <p:nvPr>
            <p:ph sz="quarter" idx="10"/>
            <p:extLst>
              <p:ext uri="{D42A27DB-BD31-4B8C-83A1-F6EECF244321}">
                <p14:modId xmlns:p14="http://schemas.microsoft.com/office/powerpoint/2010/main" val="470717961"/>
              </p:ext>
            </p:extLst>
          </p:nvPr>
        </p:nvGraphicFramePr>
        <p:xfrm>
          <a:off x="2082552" y="1390587"/>
          <a:ext cx="4505672" cy="47158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1019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3A095-C28C-40A4-B785-A7282C64CBEB}"/>
              </a:ext>
            </a:extLst>
          </p:cNvPr>
          <p:cNvSpPr>
            <a:spLocks noGrp="1"/>
          </p:cNvSpPr>
          <p:nvPr>
            <p:ph type="title"/>
          </p:nvPr>
        </p:nvSpPr>
        <p:spPr>
          <a:xfrm>
            <a:off x="497305" y="1046549"/>
            <a:ext cx="8229600" cy="382588"/>
          </a:xfrm>
        </p:spPr>
        <p:txBody>
          <a:bodyPr/>
          <a:lstStyle/>
          <a:p>
            <a:r>
              <a:rPr lang="cy-GB"/>
              <a:t>Cyfrifoldebau datrys problemau crefftwyr</a:t>
            </a:r>
          </a:p>
        </p:txBody>
      </p:sp>
      <p:sp>
        <p:nvSpPr>
          <p:cNvPr id="3" name="Content Placeholder 2">
            <a:extLst>
              <a:ext uri="{FF2B5EF4-FFF2-40B4-BE49-F238E27FC236}">
                <a16:creationId xmlns:a16="http://schemas.microsoft.com/office/drawing/2014/main" id="{F0AB240D-4F8D-4532-819E-A4A744705BDF}"/>
              </a:ext>
            </a:extLst>
          </p:cNvPr>
          <p:cNvSpPr>
            <a:spLocks noGrp="1"/>
          </p:cNvSpPr>
          <p:nvPr>
            <p:ph sz="quarter" idx="10"/>
          </p:nvPr>
        </p:nvSpPr>
        <p:spPr/>
        <p:txBody>
          <a:bodyPr/>
          <a:lstStyle/>
          <a:p>
            <a:r>
              <a:rPr lang="cy-GB"/>
              <a:t>Mae gan grefftwyr yn niwydiant adeiladu’r DU amrywiaeth eang o gyfrifoldebau o ran datrys problemau. </a:t>
            </a:r>
          </a:p>
          <a:p>
            <a:r>
              <a:rPr lang="cy-GB"/>
              <a:t>Maen nhw’n gyfrifol am ganfod a gwneud diagnosis o broblemau, cynnig atebion ymarferol ac effeithiol, rhoi’r atebion ar waith, cyfathrebu â rhanddeiliaid a dogfennu eu gwaith yn gywir. </a:t>
            </a:r>
          </a:p>
          <a:p>
            <a:r>
              <a:rPr lang="cy-GB"/>
              <a:t>Mae’r cyfrifoldebau hyn yn gofyn am lefel uchel o sgiliau technegol, sgiliau cyfathrebu da a sylw i fanylion.</a:t>
            </a:r>
          </a:p>
          <a:p>
            <a:r>
              <a:rPr lang="cy-GB"/>
              <a:t> Mae dogfennu cywir yn hanfodol er mwyn sicrhau cydymffurfedd â rheoliadau a safonau, ac ar gyfer gwaith cynnal a chadw ac atgyweirio yn y dyfodol.</a:t>
            </a:r>
          </a:p>
        </p:txBody>
      </p:sp>
    </p:spTree>
    <p:extLst>
      <p:ext uri="{BB962C8B-B14F-4D97-AF65-F5344CB8AC3E}">
        <p14:creationId xmlns:p14="http://schemas.microsoft.com/office/powerpoint/2010/main" val="14127284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3A095-C28C-40A4-B785-A7282C64CBEB}"/>
              </a:ext>
            </a:extLst>
          </p:cNvPr>
          <p:cNvSpPr>
            <a:spLocks noGrp="1"/>
          </p:cNvSpPr>
          <p:nvPr>
            <p:ph type="title"/>
          </p:nvPr>
        </p:nvSpPr>
        <p:spPr>
          <a:xfrm>
            <a:off x="457200" y="1008000"/>
            <a:ext cx="8229600" cy="908832"/>
          </a:xfrm>
        </p:spPr>
        <p:txBody>
          <a:bodyPr/>
          <a:lstStyle/>
          <a:p>
            <a:r>
              <a:rPr lang="cy-GB"/>
              <a:t>Cyfrifoldebau datrys problemau crefftwyr (parhad)</a:t>
            </a:r>
          </a:p>
        </p:txBody>
      </p:sp>
      <p:sp>
        <p:nvSpPr>
          <p:cNvPr id="3" name="Content Placeholder 2">
            <a:extLst>
              <a:ext uri="{FF2B5EF4-FFF2-40B4-BE49-F238E27FC236}">
                <a16:creationId xmlns:a16="http://schemas.microsoft.com/office/drawing/2014/main" id="{F0AB240D-4F8D-4532-819E-A4A744705BDF}"/>
              </a:ext>
            </a:extLst>
          </p:cNvPr>
          <p:cNvSpPr>
            <a:spLocks noGrp="1"/>
          </p:cNvSpPr>
          <p:nvPr>
            <p:ph sz="quarter" idx="10"/>
          </p:nvPr>
        </p:nvSpPr>
        <p:spPr>
          <a:xfrm>
            <a:off x="457200" y="1916832"/>
            <a:ext cx="8229600" cy="3721756"/>
          </a:xfrm>
        </p:spPr>
        <p:txBody>
          <a:bodyPr/>
          <a:lstStyle/>
          <a:p>
            <a:r>
              <a:rPr lang="cy-GB"/>
              <a:t>Mae gan grefftwyr bum prif gyfrifoldeb o ran datrys problemau:</a:t>
            </a:r>
          </a:p>
          <a:p>
            <a:pPr marL="457200" indent="-457200">
              <a:lnSpc>
                <a:spcPct val="100000"/>
              </a:lnSpc>
              <a:buFont typeface="+mj-lt"/>
              <a:buAutoNum type="arabicPeriod"/>
            </a:pPr>
            <a:r>
              <a:rPr lang="cy-GB" b="1"/>
              <a:t>Canfod a gwneud diagnosis o broblemau</a:t>
            </a:r>
            <a:r>
              <a:rPr lang="cy-GB"/>
              <a:t>: defnyddio adnoddau arolygu, profi a mesur</a:t>
            </a:r>
          </a:p>
          <a:p>
            <a:pPr marL="457200" indent="-457200">
              <a:buFont typeface="+mj-lt"/>
              <a:buAutoNum type="arabicPeriod"/>
            </a:pPr>
            <a:r>
              <a:rPr lang="cy-GB" b="1"/>
              <a:t>Cynnig atebion</a:t>
            </a:r>
          </a:p>
          <a:p>
            <a:pPr marL="558800" lvl="1" indent="-342900">
              <a:lnSpc>
                <a:spcPct val="100000"/>
              </a:lnSpc>
              <a:spcBef>
                <a:spcPts val="0"/>
              </a:spcBef>
              <a:spcAft>
                <a:spcPts val="0"/>
              </a:spcAft>
              <a:buFont typeface="Arial" panose="020B0604020202020204" pitchFamily="34" charset="0"/>
              <a:buChar char="•"/>
            </a:pPr>
            <a:r>
              <a:rPr lang="cy-GB"/>
              <a:t>Gweithio gyda chrefftwyr, cleientiaid neu gyflenwyr eraill</a:t>
            </a:r>
          </a:p>
          <a:p>
            <a:pPr marL="558800" lvl="1" indent="-342900">
              <a:lnSpc>
                <a:spcPct val="100000"/>
              </a:lnSpc>
              <a:spcBef>
                <a:spcPts val="0"/>
              </a:spcBef>
              <a:spcAft>
                <a:spcPts val="0"/>
              </a:spcAft>
              <a:buFont typeface="Arial" panose="020B0604020202020204" pitchFamily="34" charset="0"/>
              <a:buChar char="•"/>
            </a:pPr>
            <a:r>
              <a:rPr lang="cy-GB"/>
              <a:t>Ystyried ffactorau fel cost, amser a diogelwch</a:t>
            </a:r>
          </a:p>
          <a:p>
            <a:pPr marL="457200" indent="-457200">
              <a:buFont typeface="+mj-lt"/>
              <a:buAutoNum type="arabicPeriod"/>
            </a:pPr>
            <a:r>
              <a:rPr lang="cy-GB" b="1"/>
              <a:t>Rhoi atebion ar waith</a:t>
            </a:r>
          </a:p>
          <a:p>
            <a:pPr marL="558800" lvl="1" indent="-342900">
              <a:lnSpc>
                <a:spcPct val="100000"/>
              </a:lnSpc>
              <a:spcBef>
                <a:spcPts val="0"/>
              </a:spcBef>
              <a:spcAft>
                <a:spcPts val="0"/>
              </a:spcAft>
              <a:buFont typeface="Arial" panose="020B0604020202020204" pitchFamily="34" charset="0"/>
              <a:buChar char="•"/>
            </a:pPr>
            <a:r>
              <a:rPr lang="cy-GB"/>
              <a:t>Atgyweirio, newid neu addasu systemau</a:t>
            </a:r>
          </a:p>
          <a:p>
            <a:pPr marL="558800" lvl="1" indent="-342900">
              <a:lnSpc>
                <a:spcPct val="100000"/>
              </a:lnSpc>
              <a:spcBef>
                <a:spcPts val="0"/>
              </a:spcBef>
              <a:spcAft>
                <a:spcPts val="0"/>
              </a:spcAft>
              <a:buFont typeface="Arial" panose="020B0604020202020204" pitchFamily="34" charset="0"/>
              <a:buChar char="•"/>
            </a:pPr>
            <a:r>
              <a:rPr lang="cy-GB"/>
              <a:t>Lefel uchel o sgiliau technegol a sylw i fanylion</a:t>
            </a:r>
          </a:p>
          <a:p>
            <a:endParaRPr lang="en-GB" dirty="0"/>
          </a:p>
        </p:txBody>
      </p:sp>
    </p:spTree>
    <p:extLst>
      <p:ext uri="{BB962C8B-B14F-4D97-AF65-F5344CB8AC3E}">
        <p14:creationId xmlns:p14="http://schemas.microsoft.com/office/powerpoint/2010/main" val="40731923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D0535-B537-4741-B4E6-03625F69209C}"/>
              </a:ext>
            </a:extLst>
          </p:cNvPr>
          <p:cNvSpPr>
            <a:spLocks noGrp="1"/>
          </p:cNvSpPr>
          <p:nvPr>
            <p:ph type="title"/>
          </p:nvPr>
        </p:nvSpPr>
        <p:spPr/>
        <p:txBody>
          <a:bodyPr/>
          <a:lstStyle/>
          <a:p>
            <a:r>
              <a:rPr lang="cy-GB"/>
              <a:t>Cyfrifoldebau datrys problemau crefftwyr (parhad)</a:t>
            </a:r>
            <a:br>
              <a:rPr lang="cy-GB"/>
            </a:br>
            <a:br>
              <a:rPr lang="cy-GB"/>
            </a:br>
            <a:endParaRPr lang="cy-GB"/>
          </a:p>
        </p:txBody>
      </p:sp>
      <p:sp>
        <p:nvSpPr>
          <p:cNvPr id="3" name="Content Placeholder 2">
            <a:extLst>
              <a:ext uri="{FF2B5EF4-FFF2-40B4-BE49-F238E27FC236}">
                <a16:creationId xmlns:a16="http://schemas.microsoft.com/office/drawing/2014/main" id="{E68738A8-58EB-47A8-BE88-DFB76D2C61E4}"/>
              </a:ext>
            </a:extLst>
          </p:cNvPr>
          <p:cNvSpPr>
            <a:spLocks noGrp="1"/>
          </p:cNvSpPr>
          <p:nvPr>
            <p:ph sz="quarter" idx="10"/>
          </p:nvPr>
        </p:nvSpPr>
        <p:spPr>
          <a:xfrm>
            <a:off x="457200" y="1916832"/>
            <a:ext cx="8229600" cy="3960440"/>
          </a:xfrm>
        </p:spPr>
        <p:txBody>
          <a:bodyPr/>
          <a:lstStyle/>
          <a:p>
            <a:r>
              <a:rPr lang="cy-GB" b="1"/>
              <a:t>4. Cyfathrebu â rhanddeiliaid</a:t>
            </a:r>
          </a:p>
          <a:p>
            <a:pPr marL="558800" lvl="1" indent="-342900">
              <a:buFont typeface="Arial" panose="020B0604020202020204" pitchFamily="34" charset="0"/>
              <a:buChar char="•"/>
            </a:pPr>
            <a:r>
              <a:rPr lang="cy-GB"/>
              <a:t>Sgiliau cyfathrebu da</a:t>
            </a:r>
          </a:p>
          <a:p>
            <a:pPr marL="558800" lvl="1" indent="-342900">
              <a:buFont typeface="Arial" panose="020B0604020202020204" pitchFamily="34" charset="0"/>
              <a:buChar char="•"/>
            </a:pPr>
            <a:r>
              <a:rPr lang="cy-GB"/>
              <a:t>Gallu egluro cysyniadau technegol</a:t>
            </a:r>
          </a:p>
          <a:p>
            <a:r>
              <a:rPr lang="cy-GB" b="1"/>
              <a:t>5. Dogfennu gwaith</a:t>
            </a:r>
          </a:p>
          <a:p>
            <a:pPr marL="558800" lvl="3" indent="-342900">
              <a:buFont typeface="Arial" panose="020B0604020202020204" pitchFamily="34" charset="0"/>
              <a:buChar char="•"/>
            </a:pPr>
            <a:r>
              <a:rPr lang="cy-GB" sz="2000"/>
              <a:t>Pwysig i grefftwyr yn y dyfodol ac i gydymffurfio</a:t>
            </a:r>
          </a:p>
          <a:p>
            <a:pPr marL="558800" lvl="3" indent="-342900">
              <a:buFont typeface="Arial" panose="020B0604020202020204" pitchFamily="34" charset="0"/>
              <a:buChar char="•"/>
            </a:pPr>
            <a:r>
              <a:rPr lang="cy-GB" sz="2000"/>
              <a:t>Dogfennau cywir yn hanfodol </a:t>
            </a:r>
          </a:p>
          <a:p>
            <a:pPr lvl="2">
              <a:lnSpc>
                <a:spcPct val="100000"/>
              </a:lnSpc>
            </a:pPr>
            <a:r>
              <a:rPr lang="cy-GB" sz="2000"/>
              <a:t>Mae gan grefftwyr yn niwydiant adeiladu’r DU amrywiaeth eang o gyfrifoldebau o ran datrys problemau. Rhaid iddynt allu gweithio’n effeithiol gyda phobl eraill, cyfathrebu’n glir a dogfennu eu gwaith yn gywir.</a:t>
            </a:r>
          </a:p>
        </p:txBody>
      </p:sp>
    </p:spTree>
    <p:extLst>
      <p:ext uri="{BB962C8B-B14F-4D97-AF65-F5344CB8AC3E}">
        <p14:creationId xmlns:p14="http://schemas.microsoft.com/office/powerpoint/2010/main" val="4838665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DBEE6-D294-4AFA-94AD-382499838D05}"/>
              </a:ext>
            </a:extLst>
          </p:cNvPr>
          <p:cNvSpPr>
            <a:spLocks noGrp="1"/>
          </p:cNvSpPr>
          <p:nvPr>
            <p:ph type="title"/>
          </p:nvPr>
        </p:nvSpPr>
        <p:spPr>
          <a:xfrm>
            <a:off x="323528" y="1052736"/>
            <a:ext cx="8229600" cy="382588"/>
          </a:xfrm>
        </p:spPr>
        <p:txBody>
          <a:bodyPr/>
          <a:lstStyle/>
          <a:p>
            <a:r>
              <a:rPr lang="cy-GB"/>
              <a:t> Pryd i drosglwyddo’r cyfrifoldeb i’r goruchwylwyr</a:t>
            </a:r>
          </a:p>
        </p:txBody>
      </p:sp>
      <p:sp>
        <p:nvSpPr>
          <p:cNvPr id="3" name="Content Placeholder 2">
            <a:extLst>
              <a:ext uri="{FF2B5EF4-FFF2-40B4-BE49-F238E27FC236}">
                <a16:creationId xmlns:a16="http://schemas.microsoft.com/office/drawing/2014/main" id="{0740F8CB-00E5-4CA5-A05F-E9341C5CDF42}"/>
              </a:ext>
            </a:extLst>
          </p:cNvPr>
          <p:cNvSpPr>
            <a:spLocks noGrp="1"/>
          </p:cNvSpPr>
          <p:nvPr>
            <p:ph sz="quarter" idx="10"/>
          </p:nvPr>
        </p:nvSpPr>
        <p:spPr>
          <a:xfrm>
            <a:off x="457200" y="1700808"/>
            <a:ext cx="8229600" cy="3861216"/>
          </a:xfrm>
        </p:spPr>
        <p:txBody>
          <a:bodyPr/>
          <a:lstStyle/>
          <a:p>
            <a:pPr algn="just"/>
            <a:r>
              <a:rPr lang="cy-GB"/>
              <a:t>Fel crefftwr yn niwydiant adeiladu’r DU, efallai y bydd adegau pan fydd hi’n briodol trosglwyddo’r cyfrifoldeb dros ddatrys problemau i oruchwyliwr. Dyma rai sefyllfaoedd lle gallai hyn fod yn angenrheidiol.</a:t>
            </a:r>
          </a:p>
          <a:p>
            <a:pPr marL="558800" lvl="1" indent="-342900" algn="just">
              <a:buFont typeface="Arial" panose="020B0604020202020204" pitchFamily="34" charset="0"/>
              <a:buChar char="•"/>
            </a:pPr>
            <a:r>
              <a:rPr lang="cy-GB" b="1"/>
              <a:t>Problemau cymhleth: </a:t>
            </a:r>
            <a:r>
              <a:rPr lang="cy-GB"/>
              <a:t>Os yw’r broblem yn arbennig o gymhleth neu’n cynnwys nifer o systemau, gall fod y tu hwnt i gwmpas crefftwr i’w datrys ar ei ben ei hun. Yn yr achosion hyn, efallai y bydd angen gofyn am arweiniad gan oruchwyliwr sydd â mwy o brofiad neu arbenigedd yn y maes.</a:t>
            </a:r>
          </a:p>
          <a:p>
            <a:pPr marL="558800" lvl="1" indent="-342900" algn="just">
              <a:buFont typeface="Arial" panose="020B0604020202020204" pitchFamily="34" charset="0"/>
              <a:buChar char="•"/>
            </a:pPr>
            <a:r>
              <a:rPr lang="cy-GB" b="1"/>
              <a:t>Materion diogelwch: </a:t>
            </a:r>
            <a:r>
              <a:rPr lang="cy-GB"/>
              <a:t>Os yw’r broblem yn peri risg i ddiogelwch neu iechyd, mae’n bwysig cynnwys goruchwyliwr a fydd yn gallu asesu’r sefyllfa a chymryd camau priodol i sicrhau diogelwch pawb dan sylw.</a:t>
            </a:r>
          </a:p>
          <a:p>
            <a:endParaRPr lang="en-GB" dirty="0"/>
          </a:p>
        </p:txBody>
      </p:sp>
    </p:spTree>
    <p:extLst>
      <p:ext uri="{BB962C8B-B14F-4D97-AF65-F5344CB8AC3E}">
        <p14:creationId xmlns:p14="http://schemas.microsoft.com/office/powerpoint/2010/main" val="8073387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67D8E-F5F5-4B24-9090-20F672736F6D}"/>
              </a:ext>
            </a:extLst>
          </p:cNvPr>
          <p:cNvSpPr>
            <a:spLocks noGrp="1"/>
          </p:cNvSpPr>
          <p:nvPr>
            <p:ph type="title"/>
          </p:nvPr>
        </p:nvSpPr>
        <p:spPr/>
        <p:txBody>
          <a:bodyPr/>
          <a:lstStyle/>
          <a:p>
            <a:r>
              <a:rPr lang="cy-GB"/>
              <a:t>Pryd i drosglwyddo’r cyfrifoldeb i’r goruchwylwyr (parhad)</a:t>
            </a:r>
          </a:p>
        </p:txBody>
      </p:sp>
      <p:sp>
        <p:nvSpPr>
          <p:cNvPr id="3" name="Content Placeholder 2">
            <a:extLst>
              <a:ext uri="{FF2B5EF4-FFF2-40B4-BE49-F238E27FC236}">
                <a16:creationId xmlns:a16="http://schemas.microsoft.com/office/drawing/2014/main" id="{6CCFA5BD-F720-4705-985D-4851AD9B6904}"/>
              </a:ext>
            </a:extLst>
          </p:cNvPr>
          <p:cNvSpPr>
            <a:spLocks noGrp="1"/>
          </p:cNvSpPr>
          <p:nvPr>
            <p:ph sz="quarter" idx="10"/>
          </p:nvPr>
        </p:nvSpPr>
        <p:spPr>
          <a:xfrm>
            <a:off x="457200" y="1844824"/>
            <a:ext cx="8229600" cy="4248000"/>
          </a:xfrm>
        </p:spPr>
        <p:txBody>
          <a:bodyPr/>
          <a:lstStyle/>
          <a:p>
            <a:pPr marL="342900" indent="-342900" algn="just">
              <a:buClr>
                <a:srgbClr val="0077E3"/>
              </a:buClr>
              <a:buFont typeface="Arial" panose="020B0604020202020204" pitchFamily="34" charset="0"/>
              <a:buChar char="•"/>
            </a:pPr>
            <a:r>
              <a:rPr lang="cy-GB" b="1"/>
              <a:t>Diffyg adnoddau:</a:t>
            </a:r>
            <a:r>
              <a:rPr lang="cy-GB"/>
              <a:t> Os nad oes gan y crefftwr yr offer, y cyfarpar na’r deunyddiau angenrheidiol i ddatrys y broblem, efallai y bydd angen gofyn am gymorth gan oruchwyliwr sy’n gallu darparu’r adnoddau angenrheidiol.</a:t>
            </a:r>
          </a:p>
          <a:p>
            <a:pPr marL="342900" indent="-342900" algn="just">
              <a:buClr>
                <a:srgbClr val="0077E3"/>
              </a:buClr>
              <a:buFont typeface="Arial" panose="020B0604020202020204" pitchFamily="34" charset="0"/>
              <a:buChar char="•"/>
            </a:pPr>
            <a:r>
              <a:rPr lang="cy-GB" b="1"/>
              <a:t>Cydymffurfio â rheoliadau: </a:t>
            </a:r>
            <a:r>
              <a:rPr lang="cy-GB"/>
              <a:t>Os yw’r broblem yn ymwneud â chydymffurfio â rheoliadau neu safonau, efallai y bydd angen cynnwys goruchwyliwr sydd â dealltwriaeth fanylach o’r gofynion.</a:t>
            </a:r>
          </a:p>
          <a:p>
            <a:pPr marL="342900" indent="-342900" algn="just">
              <a:buClr>
                <a:srgbClr val="0077E3"/>
              </a:buClr>
              <a:buFont typeface="Arial" panose="020B0604020202020204" pitchFamily="34" charset="0"/>
              <a:buChar char="•"/>
            </a:pPr>
            <a:r>
              <a:rPr lang="cy-GB" b="1"/>
              <a:t>Ceisiadau gan gleientiaid:</a:t>
            </a:r>
            <a:r>
              <a:rPr lang="cy-GB"/>
              <a:t> Os yw’r broblem yn ymwneud â chais gan y cleient sydd y tu hwnt i gwmpas cyfrifoldebau neu arbenigedd y crefftwr, efallai y bydd angen cynnwys goruchwyliwr a fydd yn gallu gweithio gyda’r cleient i ddod o hyd i ateb.</a:t>
            </a:r>
          </a:p>
          <a:p>
            <a:endParaRPr lang="en-GB" dirty="0"/>
          </a:p>
        </p:txBody>
      </p:sp>
    </p:spTree>
    <p:extLst>
      <p:ext uri="{BB962C8B-B14F-4D97-AF65-F5344CB8AC3E}">
        <p14:creationId xmlns:p14="http://schemas.microsoft.com/office/powerpoint/2010/main" val="27587587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23CB3-FE78-4928-A427-763167A29DBB}"/>
              </a:ext>
            </a:extLst>
          </p:cNvPr>
          <p:cNvSpPr>
            <a:spLocks noGrp="1"/>
          </p:cNvSpPr>
          <p:nvPr>
            <p:ph type="title"/>
          </p:nvPr>
        </p:nvSpPr>
        <p:spPr/>
        <p:txBody>
          <a:bodyPr/>
          <a:lstStyle/>
          <a:p>
            <a:r>
              <a:rPr lang="cy-GB"/>
              <a:t>Pryd i drosglwyddo’r cyfrifoldeb i’r goruchwylwyr (parhad)</a:t>
            </a:r>
          </a:p>
        </p:txBody>
      </p:sp>
      <p:sp>
        <p:nvSpPr>
          <p:cNvPr id="3" name="Content Placeholder 2">
            <a:extLst>
              <a:ext uri="{FF2B5EF4-FFF2-40B4-BE49-F238E27FC236}">
                <a16:creationId xmlns:a16="http://schemas.microsoft.com/office/drawing/2014/main" id="{3F5D7B28-2AA6-4093-B9CF-6FB6779745B6}"/>
              </a:ext>
            </a:extLst>
          </p:cNvPr>
          <p:cNvSpPr>
            <a:spLocks noGrp="1"/>
          </p:cNvSpPr>
          <p:nvPr>
            <p:ph sz="quarter" idx="10"/>
          </p:nvPr>
        </p:nvSpPr>
        <p:spPr>
          <a:xfrm>
            <a:off x="459378" y="1714416"/>
            <a:ext cx="8229600" cy="3429168"/>
          </a:xfrm>
        </p:spPr>
        <p:txBody>
          <a:bodyPr/>
          <a:lstStyle/>
          <a:p>
            <a:pPr algn="just"/>
            <a:r>
              <a:rPr lang="cy-GB"/>
              <a:t>Yn gyffredinol, mae’n bwysig i grefftwyr ddefnyddio eu crebwyll i benderfynu pryd i drosglwyddo’r cyfrifoldeb dros ddatrys problemau i oruchwyliwr. </a:t>
            </a:r>
          </a:p>
          <a:p>
            <a:pPr algn="just"/>
            <a:r>
              <a:rPr lang="cy-GB"/>
              <a:t>Mae hyn yn cynnwys ystyried ffactorau fel cymhlethdod y broblem, lefel y risg dan sylw a’r adnoddau sydd ar gael i fynd i’r afael â’r broblem. </a:t>
            </a:r>
          </a:p>
          <a:p>
            <a:pPr algn="just"/>
            <a:r>
              <a:rPr lang="cy-GB"/>
              <a:t>Mae hefyd yn bwysig cyfathrebu’n effeithiol â goruchwylwyr i sicrhau bod pawb sy’n gysylltiedig yn ymwybodol o’r sefyllfa ac yn gallu gweithio gyda’i gilydd i ddod o hyd i ateb.</a:t>
            </a:r>
          </a:p>
          <a:p>
            <a:endParaRPr lang="en-GB" dirty="0"/>
          </a:p>
        </p:txBody>
      </p:sp>
    </p:spTree>
    <p:extLst>
      <p:ext uri="{BB962C8B-B14F-4D97-AF65-F5344CB8AC3E}">
        <p14:creationId xmlns:p14="http://schemas.microsoft.com/office/powerpoint/2010/main" val="12824042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Nod: Edrych ar ddatrys problemau yn effeithiol </a:t>
            </a:r>
          </a:p>
        </p:txBody>
      </p:sp>
      <p:sp>
        <p:nvSpPr>
          <p:cNvPr id="3" name="Content Placeholder 2"/>
          <p:cNvSpPr>
            <a:spLocks noGrp="1"/>
          </p:cNvSpPr>
          <p:nvPr>
            <p:ph sz="quarter" idx="10"/>
          </p:nvPr>
        </p:nvSpPr>
        <p:spPr/>
        <p:txBody>
          <a:bodyPr/>
          <a:lstStyle/>
          <a:p>
            <a:r>
              <a:rPr lang="cy-GB" b="1">
                <a:ea typeface="ＭＳ Ｐゴシック" pitchFamily="-105" charset="-128"/>
                <a:cs typeface="ＭＳ Ｐゴシック" pitchFamily="-105" charset="-128"/>
              </a:rPr>
              <a:t>Amcanion</a:t>
            </a:r>
          </a:p>
          <a:p>
            <a:pPr lvl="1"/>
            <a:r>
              <a:rPr lang="cy-GB"/>
              <a:t>Rhestru problemau posib y gall crefftwr eu hwynebu.</a:t>
            </a:r>
          </a:p>
          <a:p>
            <a:pPr lvl="1"/>
            <a:r>
              <a:rPr lang="cy-GB"/>
              <a:t>Nodi sut mae datrys problemau yn y gweithle. </a:t>
            </a:r>
          </a:p>
          <a:p>
            <a:pPr lvl="1"/>
            <a:r>
              <a:rPr lang="cy-GB"/>
              <a:t>Asesu’r gwahanol strategaethau i ddatrys problemau.</a:t>
            </a:r>
          </a:p>
          <a:p>
            <a:pPr lvl="1"/>
            <a:r>
              <a:rPr lang="cy-GB"/>
              <a:t>Edrych ar gwmpas eich cyfrifoldebau mewn cysylltiad â datrys problemau. </a:t>
            </a:r>
          </a:p>
          <a:p>
            <a:pPr lvl="1"/>
            <a:r>
              <a:rPr lang="cy-GB"/>
              <a:t>Nodi pryd i drosglwyddo’r cyfrifoldeb i’r goruchwylwyr.</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Problemau cyffredin yn niwydiant adeiladu’r DU</a:t>
            </a:r>
          </a:p>
        </p:txBody>
      </p:sp>
      <p:sp>
        <p:nvSpPr>
          <p:cNvPr id="3" name="Content Placeholder 2"/>
          <p:cNvSpPr>
            <a:spLocks noGrp="1"/>
          </p:cNvSpPr>
          <p:nvPr>
            <p:ph sz="quarter" idx="10"/>
          </p:nvPr>
        </p:nvSpPr>
        <p:spPr/>
        <p:txBody>
          <a:bodyPr/>
          <a:lstStyle/>
          <a:p>
            <a:r>
              <a:rPr lang="cy-GB" b="1"/>
              <a:t>Problemau technegol:</a:t>
            </a:r>
          </a:p>
          <a:p>
            <a:pPr marL="558800" lvl="1" indent="-342900">
              <a:buFont typeface="Arial" panose="020B0604020202020204" pitchFamily="34" charset="0"/>
              <a:buChar char="•"/>
            </a:pPr>
            <a:r>
              <a:rPr lang="cy-GB"/>
              <a:t>diffygion, gosod yn anghywir, gwaith cynnal a chadw annigonol</a:t>
            </a:r>
          </a:p>
          <a:p>
            <a:pPr marL="558800" lvl="1" indent="-342900">
              <a:buFont typeface="Arial" panose="020B0604020202020204" pitchFamily="34" charset="0"/>
              <a:buChar char="•"/>
            </a:pPr>
            <a:r>
              <a:rPr lang="cy-GB"/>
              <a:t>systemau trydanol, plymio, gwresogi, awyru ac aerdymheru, a systemau adeiladu eraill</a:t>
            </a:r>
          </a:p>
          <a:p>
            <a:pPr marL="558800" lvl="1" indent="-342900">
              <a:buFont typeface="Arial" panose="020B0604020202020204" pitchFamily="34" charset="0"/>
              <a:buChar char="•"/>
            </a:pPr>
            <a:r>
              <a:rPr lang="cy-GB"/>
              <a:t>Gall y rhain arwain at berfformiad is neu systemau’n methu.</a:t>
            </a:r>
          </a:p>
          <a:p>
            <a:endParaRPr lang="en-GB" b="1" dirty="0"/>
          </a:p>
          <a:p>
            <a:r>
              <a:rPr lang="cy-GB" b="1"/>
              <a:t>Gwallau cyfathrebu:</a:t>
            </a:r>
          </a:p>
          <a:p>
            <a:pPr marL="558800" lvl="1" indent="-342900">
              <a:buFont typeface="Arial" panose="020B0604020202020204" pitchFamily="34" charset="0"/>
              <a:buChar char="•"/>
            </a:pPr>
            <a:r>
              <a:rPr lang="cy-GB"/>
              <a:t>diffyg cyfathrebu clir rhwng crefftwyr, cleientiaid, cyflenwyr a rhanddeiliaid, sy’n gallu arwain at gamddealltwriaeth, oedi a gwallau yn y gwaith.</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Problemau cyffredin yn niwydiant adeiladu’r DU (parhad)</a:t>
            </a:r>
          </a:p>
        </p:txBody>
      </p:sp>
      <p:sp>
        <p:nvSpPr>
          <p:cNvPr id="3" name="Content Placeholder 2"/>
          <p:cNvSpPr>
            <a:spLocks noGrp="1"/>
          </p:cNvSpPr>
          <p:nvPr>
            <p:ph sz="quarter" idx="10"/>
          </p:nvPr>
        </p:nvSpPr>
        <p:spPr>
          <a:xfrm>
            <a:off x="457200" y="2060848"/>
            <a:ext cx="8229600" cy="3699152"/>
          </a:xfrm>
        </p:spPr>
        <p:txBody>
          <a:bodyPr/>
          <a:lstStyle/>
          <a:p>
            <a:r>
              <a:rPr lang="cy-GB" b="1"/>
              <a:t>Problemau gydag offer:</a:t>
            </a:r>
          </a:p>
          <a:p>
            <a:pPr marL="558800" lvl="1" indent="-342900">
              <a:buFont typeface="Arial" panose="020B0604020202020204" pitchFamily="34" charset="0"/>
              <a:buChar char="•"/>
            </a:pPr>
            <a:r>
              <a:rPr lang="cy-GB"/>
              <a:t>offer diffygiol neu offer wedi’i gynnal a’i gadw’n amhriodol, sy’n gallu arwain at oedi, cynhyrchiant is a chostau uwch. </a:t>
            </a:r>
          </a:p>
          <a:p>
            <a:r>
              <a:rPr lang="cy-GB" b="1"/>
              <a:t>Gwallau cyfathrebu:</a:t>
            </a:r>
          </a:p>
          <a:p>
            <a:pPr marL="558800" lvl="1" indent="-342900">
              <a:buFont typeface="Arial" panose="020B0604020202020204" pitchFamily="34" charset="0"/>
              <a:buChar char="•"/>
            </a:pPr>
            <a:r>
              <a:rPr lang="cy-GB"/>
              <a:t>peryglon ar safleoedd gwaith (cwympiadau, sioc drydanol, dod i gysylltiad â deunyddiau peryglus, ac ati)</a:t>
            </a:r>
          </a:p>
          <a:p>
            <a:pPr marL="558800" lvl="1" indent="-342900">
              <a:buFont typeface="Arial" panose="020B0604020202020204" pitchFamily="34" charset="0"/>
              <a:buChar char="•"/>
            </a:pPr>
            <a:r>
              <a:rPr lang="cy-GB"/>
              <a:t>methu dilyn rheoliadau a gweithdrefnau iechyd a diogelwch.</a:t>
            </a:r>
          </a:p>
          <a:p>
            <a:pPr lvl="1" indent="0">
              <a:buNone/>
            </a:pPr>
            <a:r>
              <a:rPr lang="cy-GB"/>
              <a:t>Gall y rhain arwain at ddamweiniau neu anafiadau ar safleoedd gwaith.</a:t>
            </a:r>
          </a:p>
          <a:p>
            <a:endParaRPr lang="en-US" dirty="0"/>
          </a:p>
        </p:txBody>
      </p:sp>
    </p:spTree>
    <p:extLst>
      <p:ext uri="{BB962C8B-B14F-4D97-AF65-F5344CB8AC3E}">
        <p14:creationId xmlns:p14="http://schemas.microsoft.com/office/powerpoint/2010/main" val="1826253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Problemau cyffredin yn niwydiant adeiladu’r DU (parhad)</a:t>
            </a:r>
          </a:p>
        </p:txBody>
      </p:sp>
      <p:sp>
        <p:nvSpPr>
          <p:cNvPr id="3" name="Content Placeholder 2"/>
          <p:cNvSpPr>
            <a:spLocks noGrp="1"/>
          </p:cNvSpPr>
          <p:nvPr>
            <p:ph sz="quarter" idx="10"/>
          </p:nvPr>
        </p:nvSpPr>
        <p:spPr>
          <a:xfrm>
            <a:off x="457200" y="1916832"/>
            <a:ext cx="8229600" cy="3528392"/>
          </a:xfrm>
        </p:spPr>
        <p:txBody>
          <a:bodyPr/>
          <a:lstStyle/>
          <a:p>
            <a:r>
              <a:rPr lang="cy-GB"/>
              <a:t>Dylech wneud y canlynol y nodi’r problemau hyn:</a:t>
            </a:r>
          </a:p>
          <a:p>
            <a:pPr marL="558800" lvl="1" indent="-342900">
              <a:buFont typeface="Arial" panose="020B0604020202020204" pitchFamily="34" charset="0"/>
              <a:buChar char="•"/>
            </a:pPr>
            <a:r>
              <a:rPr lang="cy-GB"/>
              <a:t>bod yn wyliadwrus ac yn sylwgar o safle, offer a systemau gwaith</a:t>
            </a:r>
          </a:p>
          <a:p>
            <a:pPr marL="558800" lvl="1" indent="-342900">
              <a:buFont typeface="Arial" panose="020B0604020202020204" pitchFamily="34" charset="0"/>
              <a:buChar char="•"/>
            </a:pPr>
            <a:r>
              <a:rPr lang="cy-GB"/>
              <a:t>cynnal arolygon ac archwiliadau cynnal a chadw yn rheolaidd</a:t>
            </a:r>
          </a:p>
          <a:p>
            <a:pPr marL="558800" lvl="1" indent="-342900">
              <a:buFont typeface="Arial" panose="020B0604020202020204" pitchFamily="34" charset="0"/>
              <a:buChar char="•"/>
            </a:pPr>
            <a:r>
              <a:rPr lang="cy-GB"/>
              <a:t>bod yn ymwybodol o beryglon posib a dilyn rheoliadau a gweithdrefnau iechyd a diogelwch</a:t>
            </a:r>
          </a:p>
          <a:p>
            <a:pPr marL="558800" lvl="1" indent="-342900">
              <a:buFont typeface="Arial" panose="020B0604020202020204" pitchFamily="34" charset="0"/>
              <a:buChar char="•"/>
            </a:pPr>
            <a:r>
              <a:rPr lang="cy-GB"/>
              <a:t>cyfathrebu’n effeithiol â chleientiaid, cyflenwyr a chrefftwyr eraill</a:t>
            </a:r>
          </a:p>
          <a:p>
            <a:pPr marL="558800" lvl="1" indent="-342900">
              <a:buFont typeface="Arial" panose="020B0604020202020204" pitchFamily="34" charset="0"/>
              <a:buChar char="•"/>
            </a:pPr>
            <a:r>
              <a:rPr lang="cy-GB"/>
              <a:t>rhoi gwybod i randdeiliaid perthnasol am broblemau a gweithio i ddod o hyd i atebion ymarferol.</a:t>
            </a:r>
          </a:p>
          <a:p>
            <a:endParaRPr lang="en-US" dirty="0"/>
          </a:p>
        </p:txBody>
      </p:sp>
    </p:spTree>
    <p:extLst>
      <p:ext uri="{BB962C8B-B14F-4D97-AF65-F5344CB8AC3E}">
        <p14:creationId xmlns:p14="http://schemas.microsoft.com/office/powerpoint/2010/main" val="35969868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229600" cy="382588"/>
          </a:xfrm>
        </p:spPr>
        <p:txBody>
          <a:bodyPr/>
          <a:lstStyle/>
          <a:p>
            <a:r>
              <a:rPr lang="cy-GB"/>
              <a:t>Strategaethau datrys problemau (lefel prosiect) </a:t>
            </a:r>
          </a:p>
        </p:txBody>
      </p:sp>
      <p:sp>
        <p:nvSpPr>
          <p:cNvPr id="3" name="Content Placeholder 2"/>
          <p:cNvSpPr>
            <a:spLocks noGrp="1"/>
          </p:cNvSpPr>
          <p:nvPr>
            <p:ph sz="quarter" idx="10"/>
          </p:nvPr>
        </p:nvSpPr>
        <p:spPr>
          <a:xfrm>
            <a:off x="457200" y="1556792"/>
            <a:ext cx="8229600" cy="4203208"/>
          </a:xfrm>
        </p:spPr>
        <p:txBody>
          <a:bodyPr/>
          <a:lstStyle/>
          <a:p>
            <a:r>
              <a:rPr lang="cy-GB"/>
              <a:t>Mae datrys problemau yn sgil hanfodol mewn bywyd personol a phroffesiynol.</a:t>
            </a:r>
          </a:p>
          <a:p>
            <a:r>
              <a:rPr lang="cy-GB"/>
              <a:t>Er mwyn datrys problem yn effeithiol, rhaid dewis strategaeth datrys problemau sy’n addas i’r sefyllfa. Isod mae pum strategaeth datrys problemau. </a:t>
            </a:r>
          </a:p>
          <a:p>
            <a:pPr lvl="1" indent="0">
              <a:buNone/>
            </a:pPr>
            <a:r>
              <a:rPr lang="cy-GB"/>
              <a:t>1. Profi a methu</a:t>
            </a:r>
          </a:p>
          <a:p>
            <a:pPr lvl="1" indent="0">
              <a:buNone/>
            </a:pPr>
            <a:r>
              <a:rPr lang="cy-GB"/>
              <a:t>2. Meddwl algorithmig</a:t>
            </a:r>
          </a:p>
          <a:p>
            <a:pPr lvl="1" indent="0">
              <a:buNone/>
            </a:pPr>
            <a:r>
              <a:rPr lang="cy-GB"/>
              <a:t>3. Hewristeg</a:t>
            </a:r>
          </a:p>
          <a:p>
            <a:pPr lvl="1" indent="0">
              <a:buNone/>
            </a:pPr>
            <a:r>
              <a:rPr lang="cy-GB"/>
              <a:t>4. Dadansoddiad o wraidd y broblem</a:t>
            </a:r>
          </a:p>
          <a:p>
            <a:pPr lvl="1" indent="0">
              <a:buNone/>
            </a:pPr>
            <a:r>
              <a:rPr lang="cy-GB"/>
              <a:t>5. Meddylfryd dylunio</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Strategaethau datrys problemau (lefel prosiect) </a:t>
            </a:r>
          </a:p>
        </p:txBody>
      </p:sp>
      <p:sp>
        <p:nvSpPr>
          <p:cNvPr id="3" name="Content Placeholder 2"/>
          <p:cNvSpPr>
            <a:spLocks noGrp="1"/>
          </p:cNvSpPr>
          <p:nvPr>
            <p:ph sz="quarter" idx="10"/>
          </p:nvPr>
        </p:nvSpPr>
        <p:spPr>
          <a:xfrm>
            <a:off x="457200" y="1844824"/>
            <a:ext cx="8229600" cy="4248000"/>
          </a:xfrm>
        </p:spPr>
        <p:txBody>
          <a:bodyPr/>
          <a:lstStyle/>
          <a:p>
            <a:r>
              <a:rPr lang="cy-GB"/>
              <a:t>Mae’r dewis o strategaeth datrys problemau yn dibynnu ar natur y broblem, yr adnoddau sydd ar gael a nodau’r ymdrech datrys problemau. </a:t>
            </a:r>
          </a:p>
          <a:p>
            <a:r>
              <a:rPr lang="cy-GB"/>
              <a:t>Mae datrys problemau’n effeithiol yn aml yn cynnwys cyfuniad o wahanol strategaethau a thechnegau, wedi’u teilwra i’r sefyllfa benodol. </a:t>
            </a:r>
          </a:p>
          <a:p>
            <a:r>
              <a:rPr lang="cy-GB"/>
              <a:t>Yn y diwydiant adeiladu, mae’r strategaethau datrys problemau sy’n cael eu defnyddio’n gyffredin yn cynnwys: dadansoddiad o wraidd y broblem; syniadaeth ddarbodus; datrys problemau ar y cyd; meddylfryd dylunio; a thechnegau rheoli prosiectau.</a:t>
            </a:r>
          </a:p>
          <a:p>
            <a:pPr marL="342900" indent="-342900">
              <a:buFont typeface="Arial" panose="020B0604020202020204" pitchFamily="34" charset="0"/>
              <a:buChar char="•"/>
            </a:pP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Dewis y strategaeth datrys problemau iawn</a:t>
            </a:r>
          </a:p>
        </p:txBody>
      </p:sp>
      <p:sp>
        <p:nvSpPr>
          <p:cNvPr id="3" name="Content Placeholder 2"/>
          <p:cNvSpPr>
            <a:spLocks noGrp="1"/>
          </p:cNvSpPr>
          <p:nvPr>
            <p:ph sz="quarter" idx="10"/>
          </p:nvPr>
        </p:nvSpPr>
        <p:spPr>
          <a:xfrm>
            <a:off x="478245" y="1408290"/>
            <a:ext cx="8229600" cy="4540989"/>
          </a:xfrm>
        </p:spPr>
        <p:txBody>
          <a:bodyPr/>
          <a:lstStyle/>
          <a:p>
            <a:pPr marL="342900" indent="-342900">
              <a:buClr>
                <a:srgbClr val="0077E3"/>
              </a:buClr>
              <a:buFont typeface="Arial" panose="020B0604020202020204" pitchFamily="34" charset="0"/>
              <a:buChar char="•"/>
            </a:pPr>
            <a:r>
              <a:rPr lang="cy-GB"/>
              <a:t>Mae dewis y strategaeth datrys problemau iawn yn dibynnu ar nifer o ffactorau, gan gynnwys natur y broblem, yr adnoddau sydd ar gael a nodau’r ymdrech datrys problemau. Mae datrys problemau’n effeithiol yn aml yn cynnwys cyfuniad o wahanol strategaethau a thechnegau, wedi’u teilwra i’r sefyllfa benodol.</a:t>
            </a:r>
          </a:p>
          <a:p>
            <a:pPr marL="342900" indent="-342900">
              <a:buClr>
                <a:srgbClr val="0077E3"/>
              </a:buClr>
              <a:buFont typeface="Arial" panose="020B0604020202020204" pitchFamily="34" charset="0"/>
              <a:buChar char="•"/>
            </a:pPr>
            <a:r>
              <a:rPr lang="cy-GB"/>
              <a:t>Cyn dethol a datrys problemau, mae’n hanfodol dadansoddi’r broblem yn ofalus, diffinio’r broblem yn glir a nodi gwraidd y broblem.</a:t>
            </a:r>
          </a:p>
          <a:p>
            <a:pPr marL="342900" indent="-342900">
              <a:buClr>
                <a:srgbClr val="0077E3"/>
              </a:buClr>
              <a:buFont typeface="Arial" panose="020B0604020202020204" pitchFamily="34" charset="0"/>
              <a:buChar char="•"/>
            </a:pPr>
            <a:r>
              <a:rPr lang="cy-GB"/>
              <a:t>Ar ôl canfod y broblem, ystyriwch y gwahanol strategaethau i’w datrys a gwerthuso pa un yw’r gorau ar gyfer y sefyllfa.</a:t>
            </a:r>
          </a:p>
          <a:p>
            <a:pPr marL="342900" indent="-342900">
              <a:buClr>
                <a:srgbClr val="0077E3"/>
              </a:buClr>
              <a:buFont typeface="Arial" panose="020B0604020202020204" pitchFamily="34" charset="0"/>
              <a:buChar char="•"/>
            </a:pPr>
            <a:r>
              <a:rPr lang="cy-GB"/>
              <a:t>Cofiwch fod datrys problemau yn broses ailadroddol; efallai y bydd angen diwygio’r dull wrth i wybodaeth newydd ddod i’r amlwg.</a:t>
            </a:r>
          </a:p>
          <a:p>
            <a:pPr marL="342900" indent="-342900">
              <a:buFont typeface="Arial" panose="020B0604020202020204" pitchFamily="34" charset="0"/>
              <a:buChar char="•"/>
            </a:pPr>
            <a:endParaRPr lang="en-GB" dirty="0"/>
          </a:p>
          <a:p>
            <a:r>
              <a:rPr lang="cy-GB"/>
              <a:t>.</a:t>
            </a:r>
          </a:p>
          <a:p>
            <a:endParaRPr lang="en-US" dirty="0"/>
          </a:p>
        </p:txBody>
      </p:sp>
    </p:spTree>
    <p:extLst>
      <p:ext uri="{BB962C8B-B14F-4D97-AF65-F5344CB8AC3E}">
        <p14:creationId xmlns:p14="http://schemas.microsoft.com/office/powerpoint/2010/main" val="5466566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p:txBody>
          <a:bodyPr/>
          <a:lstStyle/>
          <a:p>
            <a:r>
              <a:rPr lang="cy-GB" dirty="0"/>
              <a:t>Mae crefftwyr yn aml yn defnyddio amrywiaeth o strategaethau i ddatrys problemau yn y gwaith. Mae’r sleid hon a’r nesaf yn rhoi pum enghraifft:</a:t>
            </a:r>
          </a:p>
          <a:p>
            <a:pPr marL="457200" indent="-457200">
              <a:buFont typeface="+mj-lt"/>
              <a:buAutoNum type="arabicPeriod"/>
            </a:pPr>
            <a:r>
              <a:rPr lang="cy-GB" b="1" dirty="0"/>
              <a:t>Dull diagnostig</a:t>
            </a:r>
          </a:p>
          <a:p>
            <a:pPr marL="558800" lvl="1" indent="-342900">
              <a:lnSpc>
                <a:spcPct val="100000"/>
              </a:lnSpc>
              <a:spcBef>
                <a:spcPts val="0"/>
              </a:spcBef>
              <a:spcAft>
                <a:spcPts val="0"/>
              </a:spcAft>
              <a:buFont typeface="Arial" panose="020B0604020202020204" pitchFamily="34" charset="0"/>
              <a:buChar char="•"/>
            </a:pPr>
            <a:r>
              <a:rPr lang="cy-GB" dirty="0"/>
              <a:t>Dull systematig a dadansoddol</a:t>
            </a:r>
          </a:p>
          <a:p>
            <a:pPr marL="558800" lvl="1" indent="-342900">
              <a:lnSpc>
                <a:spcPct val="100000"/>
              </a:lnSpc>
              <a:spcBef>
                <a:spcPts val="0"/>
              </a:spcBef>
              <a:spcAft>
                <a:spcPts val="0"/>
              </a:spcAft>
              <a:buFont typeface="Arial" panose="020B0604020202020204" pitchFamily="34" charset="0"/>
              <a:buChar char="•"/>
            </a:pPr>
            <a:r>
              <a:rPr lang="cy-GB" dirty="0"/>
              <a:t>Defnyddio adnoddau fel arolygu, profi a mesur</a:t>
            </a:r>
          </a:p>
          <a:p>
            <a:pPr marL="558800" lvl="1" indent="-342900">
              <a:lnSpc>
                <a:spcPct val="100000"/>
              </a:lnSpc>
              <a:spcBef>
                <a:spcPts val="0"/>
              </a:spcBef>
              <a:spcAft>
                <a:spcPts val="0"/>
              </a:spcAft>
              <a:buFont typeface="Arial" panose="020B0604020202020204" pitchFamily="34" charset="0"/>
              <a:buChar char="•"/>
            </a:pPr>
            <a:r>
              <a:rPr lang="cy-GB" dirty="0"/>
              <a:t>Yn cael ei ddefnyddio i wneud diagnosis o namau mewn systemau adeiladu</a:t>
            </a:r>
          </a:p>
          <a:p>
            <a:pPr marL="457200" indent="-457200">
              <a:buFont typeface="+mj-lt"/>
              <a:buAutoNum type="arabicPeriod"/>
            </a:pPr>
            <a:r>
              <a:rPr lang="cy-GB" b="1" dirty="0"/>
              <a:t>Dull sy’n seiliedig ar brofiad</a:t>
            </a:r>
          </a:p>
          <a:p>
            <a:pPr marL="558800" lvl="1" indent="-342900">
              <a:lnSpc>
                <a:spcPct val="100000"/>
              </a:lnSpc>
              <a:buFont typeface="Arial" panose="020B0604020202020204" pitchFamily="34" charset="0"/>
              <a:buChar char="•"/>
            </a:pPr>
            <a:r>
              <a:rPr lang="cy-GB" dirty="0"/>
              <a:t>Defnyddio profiad blaenorol</a:t>
            </a:r>
          </a:p>
          <a:p>
            <a:pPr marL="558800" lvl="1" indent="-342900">
              <a:lnSpc>
                <a:spcPct val="100000"/>
              </a:lnSpc>
              <a:buFont typeface="Arial" panose="020B0604020202020204" pitchFamily="34" charset="0"/>
              <a:buChar char="•"/>
            </a:pPr>
            <a:r>
              <a:rPr lang="cy-GB" dirty="0"/>
              <a:t>Yn cael ei ddefnyddio i ganfod a datrys problemau’n gyflym</a:t>
            </a:r>
          </a:p>
        </p:txBody>
      </p:sp>
      <p:sp>
        <p:nvSpPr>
          <p:cNvPr id="4" name="Title 1">
            <a:extLst>
              <a:ext uri="{FF2B5EF4-FFF2-40B4-BE49-F238E27FC236}">
                <a16:creationId xmlns:a16="http://schemas.microsoft.com/office/drawing/2014/main" id="{A29CB95E-E2A1-40C8-A560-8084A6F1E68E}"/>
              </a:ext>
            </a:extLst>
          </p:cNvPr>
          <p:cNvSpPr>
            <a:spLocks noGrp="1"/>
          </p:cNvSpPr>
          <p:nvPr>
            <p:ph type="title"/>
          </p:nvPr>
        </p:nvSpPr>
        <p:spPr>
          <a:xfrm>
            <a:off x="457200" y="1008063"/>
            <a:ext cx="8229600" cy="382587"/>
          </a:xfrm>
        </p:spPr>
        <p:txBody>
          <a:bodyPr/>
          <a:lstStyle/>
          <a:p>
            <a:r>
              <a:rPr lang="cy-GB"/>
              <a:t>Dulliau datrys problemau i grefftwyr</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0/xmlns/"/>
    <ds:schemaRef ds:uri="http://www.w3.org/2001/XMLSchema"/>
    <ds:schemaRef ds:uri="1c5831b9-66da-4f16-a409-834213ecdb8e"/>
    <ds:schemaRef ds:uri="7d91badd-8922-4db1-9652-4fbca8a6b7df"/>
    <ds:schemaRef ds:uri="418e8c98-519b-4e3e-a77f-7ee33016068f"/>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www.w3.org/2000/xmlns/"/>
    <ds:schemaRef ds:uri="1c5831b9-66da-4f16-a409-834213ecdb8e"/>
    <ds:schemaRef ds:uri="http://schemas.microsoft.com/office/infopath/2007/PartnerControls"/>
    <ds:schemaRef ds:uri="418e8c98-519b-4e3e-a77f-7ee33016068f"/>
    <ds:schemaRef ds:uri="http://www.w3.org/2001/XMLSchema-instance"/>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TotalTime>
  <Words>2061</Words>
  <Application>Microsoft Office PowerPoint</Application>
  <PresentationFormat>On-screen Show (4:3)</PresentationFormat>
  <Paragraphs>140</Paragraphs>
  <Slides>19</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Lucida Grande</vt:lpstr>
      <vt:lpstr>Times New Roman</vt:lpstr>
      <vt:lpstr>Default Design</vt:lpstr>
      <vt:lpstr>PowerPoint 8: Datrys problemau yn effeithiol </vt:lpstr>
      <vt:lpstr>Nod: Edrych ar ddatrys problemau yn effeithiol </vt:lpstr>
      <vt:lpstr>Problemau cyffredin yn niwydiant adeiladu’r DU</vt:lpstr>
      <vt:lpstr>Problemau cyffredin yn niwydiant adeiladu’r DU (parhad)</vt:lpstr>
      <vt:lpstr>Problemau cyffredin yn niwydiant adeiladu’r DU (parhad)</vt:lpstr>
      <vt:lpstr>Strategaethau datrys problemau (lefel prosiect) </vt:lpstr>
      <vt:lpstr>Strategaethau datrys problemau (lefel prosiect) </vt:lpstr>
      <vt:lpstr>Dewis y strategaeth datrys problemau iawn</vt:lpstr>
      <vt:lpstr>Dulliau datrys problemau i grefftwyr</vt:lpstr>
      <vt:lpstr> Dulliau datrys problemau i grefftwyr (parhad)</vt:lpstr>
      <vt:lpstr>Dulliau datrys problemau i grefftwyr: crynodeb </vt:lpstr>
      <vt:lpstr>Y broses datrys problemau</vt:lpstr>
      <vt:lpstr>Cyfrifoldebau datrys problemau crefftwyr</vt:lpstr>
      <vt:lpstr>Cyfrifoldebau datrys problemau crefftwyr (parhad)</vt:lpstr>
      <vt:lpstr>Cyfrifoldebau datrys problemau crefftwyr (parhad)  </vt:lpstr>
      <vt:lpstr> Pryd i drosglwyddo’r cyfrifoldeb i’r goruchwylwyr</vt:lpstr>
      <vt:lpstr>Pryd i drosglwyddo’r cyfrifoldeb i’r goruchwylwyr (parhad)</vt:lpstr>
      <vt:lpstr>Pryd i drosglwyddo’r cyfrifoldeb i’r goruchwylwyr (parhad)</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174</cp:revision>
  <dcterms:created xsi:type="dcterms:W3CDTF">2013-05-28T00:38:54Z</dcterms:created>
  <dcterms:modified xsi:type="dcterms:W3CDTF">2023-08-31T14:42:15Z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