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31" r:id="rId6"/>
    <p:sldId id="334" r:id="rId7"/>
    <p:sldId id="336" r:id="rId8"/>
    <p:sldId id="337" r:id="rId9"/>
    <p:sldId id="338" r:id="rId10"/>
    <p:sldId id="340" r:id="rId11"/>
    <p:sldId id="339" r:id="rId12"/>
    <p:sldId id="341" r:id="rId13"/>
    <p:sldId id="343" r:id="rId14"/>
    <p:sldId id="342" r:id="rId15"/>
    <p:sldId id="344" r:id="rId16"/>
    <p:sldId id="345" r:id="rId17"/>
    <p:sldId id="346" r:id="rId18"/>
    <p:sldId id="347" r:id="rId19"/>
    <p:sldId id="348"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3" clrIdx="0"/>
  <p:cmAuthor id="2" name="Laura Glover" initials="LG [2]" lastIdx="2" clrIdx="1"/>
  <p:cmAuthor id="3" name="Alice van Raalte" initials="AvR" lastIdx="3" clrIdx="2"/>
  <p:cmAuthor id="4" name="Sandra Stafford" initials="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D79FDD-08F3-4ACC-8CB7-67B544B45165}" v="2" dt="2023-05-25T12:04:38.9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98" autoAdjust="0"/>
    <p:restoredTop sz="90409" autoAdjust="0"/>
  </p:normalViewPr>
  <p:slideViewPr>
    <p:cSldViewPr showGuides="1">
      <p:cViewPr>
        <p:scale>
          <a:sx n="75" d="100"/>
          <a:sy n="75" d="100"/>
        </p:scale>
        <p:origin x="820" y="-5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2E5C59-2A7B-4900-BCCC-CDE20CFCC41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699C2AA2-3FB6-41CD-AC05-54F216015979}">
      <dgm:prSet phldrT="[Text]" custT="1"/>
      <dgm:spPr/>
      <dgm:t>
        <a:bodyPr/>
        <a:lstStyle/>
        <a:p>
          <a:r>
            <a:rPr lang="cy-GB" sz="1400" b="1" dirty="0">
              <a:solidFill>
                <a:schemeClr val="tx1"/>
              </a:solidFill>
            </a:rPr>
            <a:t>Profiad diriaethol</a:t>
          </a:r>
          <a:r>
            <a:rPr lang="cy-GB" sz="1400" dirty="0">
              <a:solidFill>
                <a:schemeClr val="tx1"/>
              </a:solidFill>
            </a:rPr>
            <a:t> </a:t>
          </a:r>
          <a:r>
            <a:rPr lang="cy-GB" sz="1100" dirty="0">
              <a:solidFill>
                <a:schemeClr val="tx1"/>
              </a:solidFill>
            </a:rPr>
            <a:t>(gwneud/cael profiad)</a:t>
          </a:r>
        </a:p>
      </dgm:t>
    </dgm:pt>
    <dgm:pt modelId="{CF5C7B7E-F7EF-49DC-B191-54546C8133A2}" type="parTrans" cxnId="{A37FB7F0-0F96-4AA9-81BD-BB5866764F45}">
      <dgm:prSet/>
      <dgm:spPr/>
      <dgm:t>
        <a:bodyPr/>
        <a:lstStyle/>
        <a:p>
          <a:endParaRPr lang="en-GB"/>
        </a:p>
      </dgm:t>
    </dgm:pt>
    <dgm:pt modelId="{FAC4DB0B-C35F-4012-BA1B-2F88722C3F86}" type="sibTrans" cxnId="{A37FB7F0-0F96-4AA9-81BD-BB5866764F45}">
      <dgm:prSet/>
      <dgm:spPr/>
      <dgm:t>
        <a:bodyPr/>
        <a:lstStyle/>
        <a:p>
          <a:endParaRPr lang="en-GB"/>
        </a:p>
      </dgm:t>
    </dgm:pt>
    <dgm:pt modelId="{5C2041E8-0017-4314-AFD3-F58CB661B079}">
      <dgm:prSet phldrT="[Text]" custT="1"/>
      <dgm:spPr/>
      <dgm:t>
        <a:bodyPr/>
        <a:lstStyle/>
        <a:p>
          <a:r>
            <a:rPr lang="cy-GB" sz="1400" b="1" dirty="0">
              <a:solidFill>
                <a:schemeClr val="tx1"/>
              </a:solidFill>
            </a:rPr>
            <a:t>Arsylwi myfyriol</a:t>
          </a:r>
          <a:r>
            <a:rPr lang="cy-GB" sz="1400" dirty="0">
              <a:solidFill>
                <a:schemeClr val="tx1"/>
              </a:solidFill>
            </a:rPr>
            <a:t> </a:t>
          </a:r>
          <a:r>
            <a:rPr lang="cy-GB" sz="1100" dirty="0">
              <a:solidFill>
                <a:schemeClr val="tx1"/>
              </a:solidFill>
            </a:rPr>
            <a:t>(adolygu/myfyrio ar y profiad)</a:t>
          </a:r>
        </a:p>
      </dgm:t>
    </dgm:pt>
    <dgm:pt modelId="{046976E3-11C7-4146-B8E1-A6365BD866B5}" type="parTrans" cxnId="{8DA92593-2662-46F6-A424-8140FF5E198A}">
      <dgm:prSet/>
      <dgm:spPr/>
      <dgm:t>
        <a:bodyPr/>
        <a:lstStyle/>
        <a:p>
          <a:endParaRPr lang="en-GB"/>
        </a:p>
      </dgm:t>
    </dgm:pt>
    <dgm:pt modelId="{DDBB5CBE-9E12-4413-8289-7ACDC937421C}" type="sibTrans" cxnId="{8DA92593-2662-46F6-A424-8140FF5E198A}">
      <dgm:prSet/>
      <dgm:spPr/>
      <dgm:t>
        <a:bodyPr/>
        <a:lstStyle/>
        <a:p>
          <a:endParaRPr lang="en-GB"/>
        </a:p>
      </dgm:t>
    </dgm:pt>
    <dgm:pt modelId="{82BC93F2-BD44-4AE6-8A34-9B4E90DAF4B4}">
      <dgm:prSet phldrT="[Text]" custT="1"/>
      <dgm:spPr/>
      <dgm:t>
        <a:bodyPr/>
        <a:lstStyle/>
        <a:p>
          <a:r>
            <a:rPr lang="cy-GB" sz="1400" b="1" dirty="0">
              <a:solidFill>
                <a:schemeClr val="tx1"/>
              </a:solidFill>
            </a:rPr>
            <a:t>Cysyniadoli haniaethol</a:t>
          </a:r>
          <a:br>
            <a:rPr lang="cy-GB" sz="1400" b="1" dirty="0">
              <a:solidFill>
                <a:schemeClr val="tx1"/>
              </a:solidFill>
            </a:rPr>
          </a:br>
          <a:r>
            <a:rPr lang="cy-GB" sz="1100" dirty="0">
              <a:solidFill>
                <a:schemeClr val="tx1"/>
              </a:solidFill>
            </a:rPr>
            <a:t>(dod i gasgliad/dysgu o’r profiad)</a:t>
          </a:r>
        </a:p>
      </dgm:t>
    </dgm:pt>
    <dgm:pt modelId="{D8F5A15B-1B39-443D-B937-B7C241D6C741}" type="parTrans" cxnId="{25BA77A5-B535-443D-8309-3A8276210363}">
      <dgm:prSet/>
      <dgm:spPr/>
      <dgm:t>
        <a:bodyPr/>
        <a:lstStyle/>
        <a:p>
          <a:endParaRPr lang="en-GB"/>
        </a:p>
      </dgm:t>
    </dgm:pt>
    <dgm:pt modelId="{142D6E7B-63E3-41B3-B3FD-C38BFBF319A9}" type="sibTrans" cxnId="{25BA77A5-B535-443D-8309-3A8276210363}">
      <dgm:prSet/>
      <dgm:spPr/>
      <dgm:t>
        <a:bodyPr/>
        <a:lstStyle/>
        <a:p>
          <a:endParaRPr lang="en-GB"/>
        </a:p>
      </dgm:t>
    </dgm:pt>
    <dgm:pt modelId="{5134EA65-F6E5-4F94-9E5C-2FD887B537D9}">
      <dgm:prSet phldrT="[Text]" custT="1"/>
      <dgm:spPr/>
      <dgm:t>
        <a:bodyPr/>
        <a:lstStyle/>
        <a:p>
          <a:r>
            <a:rPr lang="cy-GB" sz="1400" b="1" dirty="0">
              <a:solidFill>
                <a:schemeClr val="tx1"/>
              </a:solidFill>
            </a:rPr>
            <a:t>Arbrofi gweithredol</a:t>
          </a:r>
          <a:r>
            <a:rPr lang="cy-GB" sz="1400" dirty="0">
              <a:solidFill>
                <a:schemeClr val="tx1"/>
              </a:solidFill>
            </a:rPr>
            <a:t> </a:t>
          </a:r>
          <a:r>
            <a:rPr lang="cy-GB" sz="1100" dirty="0">
              <a:solidFill>
                <a:schemeClr val="tx1"/>
              </a:solidFill>
            </a:rPr>
            <a:t>(cynllunio/rhoi cynnig ar yr hyn rydych chi wedi’i ddysgu)</a:t>
          </a:r>
        </a:p>
      </dgm:t>
    </dgm:pt>
    <dgm:pt modelId="{12732A6C-EEA8-407A-85F1-41789AAC14A1}" type="parTrans" cxnId="{FD49EE0A-DEE3-4BB3-BF58-D6CAABE062CC}">
      <dgm:prSet/>
      <dgm:spPr/>
      <dgm:t>
        <a:bodyPr/>
        <a:lstStyle/>
        <a:p>
          <a:endParaRPr lang="en-GB"/>
        </a:p>
      </dgm:t>
    </dgm:pt>
    <dgm:pt modelId="{97B7D041-A26E-43B6-AAEF-37E68283E29F}" type="sibTrans" cxnId="{FD49EE0A-DEE3-4BB3-BF58-D6CAABE062CC}">
      <dgm:prSet/>
      <dgm:spPr/>
      <dgm:t>
        <a:bodyPr/>
        <a:lstStyle/>
        <a:p>
          <a:endParaRPr lang="en-GB"/>
        </a:p>
      </dgm:t>
    </dgm:pt>
    <dgm:pt modelId="{A1548E5C-96AD-4A98-AEB1-E7E2968FC320}" type="pres">
      <dgm:prSet presAssocID="{F02E5C59-2A7B-4900-BCCC-CDE20CFCC416}" presName="cycle" presStyleCnt="0">
        <dgm:presLayoutVars>
          <dgm:dir/>
          <dgm:resizeHandles val="exact"/>
        </dgm:presLayoutVars>
      </dgm:prSet>
      <dgm:spPr/>
    </dgm:pt>
    <dgm:pt modelId="{A58434C0-4A9A-4ECB-B535-7BD53F5CA8AF}" type="pres">
      <dgm:prSet presAssocID="{699C2AA2-3FB6-41CD-AC05-54F216015979}" presName="node" presStyleLbl="node1" presStyleIdx="0" presStyleCnt="4">
        <dgm:presLayoutVars>
          <dgm:bulletEnabled val="1"/>
        </dgm:presLayoutVars>
      </dgm:prSet>
      <dgm:spPr/>
    </dgm:pt>
    <dgm:pt modelId="{542A9E8A-BFA4-481B-B6FE-5E8C15922FEA}" type="pres">
      <dgm:prSet presAssocID="{699C2AA2-3FB6-41CD-AC05-54F216015979}" presName="spNode" presStyleCnt="0"/>
      <dgm:spPr/>
    </dgm:pt>
    <dgm:pt modelId="{79FE1984-910B-4E76-B368-228DAB442255}" type="pres">
      <dgm:prSet presAssocID="{FAC4DB0B-C35F-4012-BA1B-2F88722C3F86}" presName="sibTrans" presStyleLbl="sibTrans1D1" presStyleIdx="0" presStyleCnt="4"/>
      <dgm:spPr/>
    </dgm:pt>
    <dgm:pt modelId="{ED12E4BE-1535-47DC-8F31-BF2B134FBBD1}" type="pres">
      <dgm:prSet presAssocID="{5C2041E8-0017-4314-AFD3-F58CB661B079}" presName="node" presStyleLbl="node1" presStyleIdx="1" presStyleCnt="4">
        <dgm:presLayoutVars>
          <dgm:bulletEnabled val="1"/>
        </dgm:presLayoutVars>
      </dgm:prSet>
      <dgm:spPr/>
    </dgm:pt>
    <dgm:pt modelId="{0AB0F048-F1DB-4492-8D38-D73DA139EA29}" type="pres">
      <dgm:prSet presAssocID="{5C2041E8-0017-4314-AFD3-F58CB661B079}" presName="spNode" presStyleCnt="0"/>
      <dgm:spPr/>
    </dgm:pt>
    <dgm:pt modelId="{F91631FC-C499-45C6-9B21-50A6D955FA6B}" type="pres">
      <dgm:prSet presAssocID="{DDBB5CBE-9E12-4413-8289-7ACDC937421C}" presName="sibTrans" presStyleLbl="sibTrans1D1" presStyleIdx="1" presStyleCnt="4"/>
      <dgm:spPr/>
    </dgm:pt>
    <dgm:pt modelId="{8CA1439A-8A36-4F08-A418-D6AFBE263290}" type="pres">
      <dgm:prSet presAssocID="{82BC93F2-BD44-4AE6-8A34-9B4E90DAF4B4}" presName="node" presStyleLbl="node1" presStyleIdx="2" presStyleCnt="4">
        <dgm:presLayoutVars>
          <dgm:bulletEnabled val="1"/>
        </dgm:presLayoutVars>
      </dgm:prSet>
      <dgm:spPr/>
    </dgm:pt>
    <dgm:pt modelId="{FCD84A64-D8DF-429E-9561-199460357201}" type="pres">
      <dgm:prSet presAssocID="{82BC93F2-BD44-4AE6-8A34-9B4E90DAF4B4}" presName="spNode" presStyleCnt="0"/>
      <dgm:spPr/>
    </dgm:pt>
    <dgm:pt modelId="{C5D897F8-8676-449A-A87E-2672E236AA76}" type="pres">
      <dgm:prSet presAssocID="{142D6E7B-63E3-41B3-B3FD-C38BFBF319A9}" presName="sibTrans" presStyleLbl="sibTrans1D1" presStyleIdx="2" presStyleCnt="4"/>
      <dgm:spPr/>
    </dgm:pt>
    <dgm:pt modelId="{D1803EE5-07B3-404D-9171-1169F85D0EAD}" type="pres">
      <dgm:prSet presAssocID="{5134EA65-F6E5-4F94-9E5C-2FD887B537D9}" presName="node" presStyleLbl="node1" presStyleIdx="3" presStyleCnt="4">
        <dgm:presLayoutVars>
          <dgm:bulletEnabled val="1"/>
        </dgm:presLayoutVars>
      </dgm:prSet>
      <dgm:spPr/>
    </dgm:pt>
    <dgm:pt modelId="{10704012-6F6E-4C05-8A27-975EFC931682}" type="pres">
      <dgm:prSet presAssocID="{5134EA65-F6E5-4F94-9E5C-2FD887B537D9}" presName="spNode" presStyleCnt="0"/>
      <dgm:spPr/>
    </dgm:pt>
    <dgm:pt modelId="{39EF3F65-C856-4D9B-B7E9-57151A436D27}" type="pres">
      <dgm:prSet presAssocID="{97B7D041-A26E-43B6-AAEF-37E68283E29F}" presName="sibTrans" presStyleLbl="sibTrans1D1" presStyleIdx="3" presStyleCnt="4"/>
      <dgm:spPr/>
    </dgm:pt>
  </dgm:ptLst>
  <dgm:cxnLst>
    <dgm:cxn modelId="{FD49EE0A-DEE3-4BB3-BF58-D6CAABE062CC}" srcId="{F02E5C59-2A7B-4900-BCCC-CDE20CFCC416}" destId="{5134EA65-F6E5-4F94-9E5C-2FD887B537D9}" srcOrd="3" destOrd="0" parTransId="{12732A6C-EEA8-407A-85F1-41789AAC14A1}" sibTransId="{97B7D041-A26E-43B6-AAEF-37E68283E29F}"/>
    <dgm:cxn modelId="{2E8B7536-583E-4621-9330-BF414FFE286C}" type="presOf" srcId="{FAC4DB0B-C35F-4012-BA1B-2F88722C3F86}" destId="{79FE1984-910B-4E76-B368-228DAB442255}" srcOrd="0" destOrd="0" presId="urn:microsoft.com/office/officeart/2005/8/layout/cycle5"/>
    <dgm:cxn modelId="{F890E93E-EF2B-464B-9F97-602F0F171111}" type="presOf" srcId="{699C2AA2-3FB6-41CD-AC05-54F216015979}" destId="{A58434C0-4A9A-4ECB-B535-7BD53F5CA8AF}" srcOrd="0" destOrd="0" presId="urn:microsoft.com/office/officeart/2005/8/layout/cycle5"/>
    <dgm:cxn modelId="{8737B482-9DA8-421D-BC64-5803E388ACE8}" type="presOf" srcId="{DDBB5CBE-9E12-4413-8289-7ACDC937421C}" destId="{F91631FC-C499-45C6-9B21-50A6D955FA6B}" srcOrd="0" destOrd="0" presId="urn:microsoft.com/office/officeart/2005/8/layout/cycle5"/>
    <dgm:cxn modelId="{2889CA83-26BB-4D1D-9C76-D85CCCA387A4}" type="presOf" srcId="{5134EA65-F6E5-4F94-9E5C-2FD887B537D9}" destId="{D1803EE5-07B3-404D-9171-1169F85D0EAD}" srcOrd="0" destOrd="0" presId="urn:microsoft.com/office/officeart/2005/8/layout/cycle5"/>
    <dgm:cxn modelId="{8DA92593-2662-46F6-A424-8140FF5E198A}" srcId="{F02E5C59-2A7B-4900-BCCC-CDE20CFCC416}" destId="{5C2041E8-0017-4314-AFD3-F58CB661B079}" srcOrd="1" destOrd="0" parTransId="{046976E3-11C7-4146-B8E1-A6365BD866B5}" sibTransId="{DDBB5CBE-9E12-4413-8289-7ACDC937421C}"/>
    <dgm:cxn modelId="{25BA77A5-B535-443D-8309-3A8276210363}" srcId="{F02E5C59-2A7B-4900-BCCC-CDE20CFCC416}" destId="{82BC93F2-BD44-4AE6-8A34-9B4E90DAF4B4}" srcOrd="2" destOrd="0" parTransId="{D8F5A15B-1B39-443D-B937-B7C241D6C741}" sibTransId="{142D6E7B-63E3-41B3-B3FD-C38BFBF319A9}"/>
    <dgm:cxn modelId="{004804C1-226E-4DF9-B531-5B1FCD34D097}" type="presOf" srcId="{97B7D041-A26E-43B6-AAEF-37E68283E29F}" destId="{39EF3F65-C856-4D9B-B7E9-57151A436D27}" srcOrd="0" destOrd="0" presId="urn:microsoft.com/office/officeart/2005/8/layout/cycle5"/>
    <dgm:cxn modelId="{558E19C7-0ACA-4503-A5DE-4C8FBB185C13}" type="presOf" srcId="{F02E5C59-2A7B-4900-BCCC-CDE20CFCC416}" destId="{A1548E5C-96AD-4A98-AEB1-E7E2968FC320}" srcOrd="0" destOrd="0" presId="urn:microsoft.com/office/officeart/2005/8/layout/cycle5"/>
    <dgm:cxn modelId="{0A4CE6D8-5E39-418A-B1D3-7BD0248032F7}" type="presOf" srcId="{5C2041E8-0017-4314-AFD3-F58CB661B079}" destId="{ED12E4BE-1535-47DC-8F31-BF2B134FBBD1}" srcOrd="0" destOrd="0" presId="urn:microsoft.com/office/officeart/2005/8/layout/cycle5"/>
    <dgm:cxn modelId="{FB010FEB-489C-497E-AC39-9D946F2267FE}" type="presOf" srcId="{82BC93F2-BD44-4AE6-8A34-9B4E90DAF4B4}" destId="{8CA1439A-8A36-4F08-A418-D6AFBE263290}" srcOrd="0" destOrd="0" presId="urn:microsoft.com/office/officeart/2005/8/layout/cycle5"/>
    <dgm:cxn modelId="{A37FB7F0-0F96-4AA9-81BD-BB5866764F45}" srcId="{F02E5C59-2A7B-4900-BCCC-CDE20CFCC416}" destId="{699C2AA2-3FB6-41CD-AC05-54F216015979}" srcOrd="0" destOrd="0" parTransId="{CF5C7B7E-F7EF-49DC-B191-54546C8133A2}" sibTransId="{FAC4DB0B-C35F-4012-BA1B-2F88722C3F86}"/>
    <dgm:cxn modelId="{F0131DFE-373E-4DD8-BF0A-90DAEB7B8311}" type="presOf" srcId="{142D6E7B-63E3-41B3-B3FD-C38BFBF319A9}" destId="{C5D897F8-8676-449A-A87E-2672E236AA76}" srcOrd="0" destOrd="0" presId="urn:microsoft.com/office/officeart/2005/8/layout/cycle5"/>
    <dgm:cxn modelId="{C4485111-BFAC-402D-8BD2-EC8C8E1B1955}" type="presParOf" srcId="{A1548E5C-96AD-4A98-AEB1-E7E2968FC320}" destId="{A58434C0-4A9A-4ECB-B535-7BD53F5CA8AF}" srcOrd="0" destOrd="0" presId="urn:microsoft.com/office/officeart/2005/8/layout/cycle5"/>
    <dgm:cxn modelId="{3B02ECDD-6149-43C0-90C0-42AA54D55B5B}" type="presParOf" srcId="{A1548E5C-96AD-4A98-AEB1-E7E2968FC320}" destId="{542A9E8A-BFA4-481B-B6FE-5E8C15922FEA}" srcOrd="1" destOrd="0" presId="urn:microsoft.com/office/officeart/2005/8/layout/cycle5"/>
    <dgm:cxn modelId="{B5A27471-A800-45DC-B38D-23C4ACA9EC82}" type="presParOf" srcId="{A1548E5C-96AD-4A98-AEB1-E7E2968FC320}" destId="{79FE1984-910B-4E76-B368-228DAB442255}" srcOrd="2" destOrd="0" presId="urn:microsoft.com/office/officeart/2005/8/layout/cycle5"/>
    <dgm:cxn modelId="{33878B53-4A2E-42CA-8B54-E135E03E97C9}" type="presParOf" srcId="{A1548E5C-96AD-4A98-AEB1-E7E2968FC320}" destId="{ED12E4BE-1535-47DC-8F31-BF2B134FBBD1}" srcOrd="3" destOrd="0" presId="urn:microsoft.com/office/officeart/2005/8/layout/cycle5"/>
    <dgm:cxn modelId="{C60BE37E-1615-413E-A5EF-CBE52815961D}" type="presParOf" srcId="{A1548E5C-96AD-4A98-AEB1-E7E2968FC320}" destId="{0AB0F048-F1DB-4492-8D38-D73DA139EA29}" srcOrd="4" destOrd="0" presId="urn:microsoft.com/office/officeart/2005/8/layout/cycle5"/>
    <dgm:cxn modelId="{92884C55-104F-4DF0-9219-7169C394EFEF}" type="presParOf" srcId="{A1548E5C-96AD-4A98-AEB1-E7E2968FC320}" destId="{F91631FC-C499-45C6-9B21-50A6D955FA6B}" srcOrd="5" destOrd="0" presId="urn:microsoft.com/office/officeart/2005/8/layout/cycle5"/>
    <dgm:cxn modelId="{4F6DB9C6-781C-4B94-B900-19BA9C9CA751}" type="presParOf" srcId="{A1548E5C-96AD-4A98-AEB1-E7E2968FC320}" destId="{8CA1439A-8A36-4F08-A418-D6AFBE263290}" srcOrd="6" destOrd="0" presId="urn:microsoft.com/office/officeart/2005/8/layout/cycle5"/>
    <dgm:cxn modelId="{E89F7B56-4C20-48A7-A735-AFCB3B7EBC99}" type="presParOf" srcId="{A1548E5C-96AD-4A98-AEB1-E7E2968FC320}" destId="{FCD84A64-D8DF-429E-9561-199460357201}" srcOrd="7" destOrd="0" presId="urn:microsoft.com/office/officeart/2005/8/layout/cycle5"/>
    <dgm:cxn modelId="{324BFED5-A6B3-4F98-A000-7E71814A488E}" type="presParOf" srcId="{A1548E5C-96AD-4A98-AEB1-E7E2968FC320}" destId="{C5D897F8-8676-449A-A87E-2672E236AA76}" srcOrd="8" destOrd="0" presId="urn:microsoft.com/office/officeart/2005/8/layout/cycle5"/>
    <dgm:cxn modelId="{C97A7545-9200-40E9-9F79-95B83211D614}" type="presParOf" srcId="{A1548E5C-96AD-4A98-AEB1-E7E2968FC320}" destId="{D1803EE5-07B3-404D-9171-1169F85D0EAD}" srcOrd="9" destOrd="0" presId="urn:microsoft.com/office/officeart/2005/8/layout/cycle5"/>
    <dgm:cxn modelId="{E523C12C-F1FE-4040-9460-5DF01F4CB39D}" type="presParOf" srcId="{A1548E5C-96AD-4A98-AEB1-E7E2968FC320}" destId="{10704012-6F6E-4C05-8A27-975EFC931682}" srcOrd="10" destOrd="0" presId="urn:microsoft.com/office/officeart/2005/8/layout/cycle5"/>
    <dgm:cxn modelId="{1196767C-2192-4025-B730-E8E05AF0FD59}" type="presParOf" srcId="{A1548E5C-96AD-4A98-AEB1-E7E2968FC320}" destId="{39EF3F65-C856-4D9B-B7E9-57151A436D27}"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434C0-4A9A-4ECB-B535-7BD53F5CA8AF}">
      <dsp:nvSpPr>
        <dsp:cNvPr id="0" name=""/>
        <dsp:cNvSpPr/>
      </dsp:nvSpPr>
      <dsp:spPr>
        <a:xfrm>
          <a:off x="2689831" y="2983"/>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cy-GB" sz="1400" b="1" kern="1200" dirty="0">
              <a:solidFill>
                <a:schemeClr val="tx1"/>
              </a:solidFill>
            </a:rPr>
            <a:t>Profiad diriaethol</a:t>
          </a:r>
          <a:r>
            <a:rPr lang="cy-GB" sz="1400" kern="1200" dirty="0">
              <a:solidFill>
                <a:schemeClr val="tx1"/>
              </a:solidFill>
            </a:rPr>
            <a:t> </a:t>
          </a:r>
          <a:r>
            <a:rPr lang="cy-GB" sz="1100" kern="1200" dirty="0">
              <a:solidFill>
                <a:schemeClr val="tx1"/>
              </a:solidFill>
            </a:rPr>
            <a:t>(gwneud/cael profiad)</a:t>
          </a:r>
        </a:p>
      </dsp:txBody>
      <dsp:txXfrm>
        <a:off x="2745332" y="58484"/>
        <a:ext cx="1638127" cy="1025932"/>
      </dsp:txXfrm>
    </dsp:sp>
    <dsp:sp modelId="{79FE1984-910B-4E76-B368-228DAB442255}">
      <dsp:nvSpPr>
        <dsp:cNvPr id="0" name=""/>
        <dsp:cNvSpPr/>
      </dsp:nvSpPr>
      <dsp:spPr>
        <a:xfrm>
          <a:off x="1687574" y="571450"/>
          <a:ext cx="3753643" cy="3753643"/>
        </a:xfrm>
        <a:custGeom>
          <a:avLst/>
          <a:gdLst/>
          <a:ahLst/>
          <a:cxnLst/>
          <a:rect l="0" t="0" r="0" b="0"/>
          <a:pathLst>
            <a:path>
              <a:moveTo>
                <a:pt x="2992391" y="367529"/>
              </a:moveTo>
              <a:arcTo wR="1876821" hR="1876821" stAng="18388162"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12E4BE-1535-47DC-8F31-BF2B134FBBD1}">
      <dsp:nvSpPr>
        <dsp:cNvPr id="0" name=""/>
        <dsp:cNvSpPr/>
      </dsp:nvSpPr>
      <dsp:spPr>
        <a:xfrm>
          <a:off x="4566652" y="1879804"/>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cy-GB" sz="1400" b="1" kern="1200" dirty="0">
              <a:solidFill>
                <a:schemeClr val="tx1"/>
              </a:solidFill>
            </a:rPr>
            <a:t>Arsylwi myfyriol</a:t>
          </a:r>
          <a:r>
            <a:rPr lang="cy-GB" sz="1400" kern="1200" dirty="0">
              <a:solidFill>
                <a:schemeClr val="tx1"/>
              </a:solidFill>
            </a:rPr>
            <a:t> </a:t>
          </a:r>
          <a:r>
            <a:rPr lang="cy-GB" sz="1100" kern="1200" dirty="0">
              <a:solidFill>
                <a:schemeClr val="tx1"/>
              </a:solidFill>
            </a:rPr>
            <a:t>(adolygu/myfyrio ar y profiad)</a:t>
          </a:r>
        </a:p>
      </dsp:txBody>
      <dsp:txXfrm>
        <a:off x="4622153" y="1935305"/>
        <a:ext cx="1638127" cy="1025932"/>
      </dsp:txXfrm>
    </dsp:sp>
    <dsp:sp modelId="{F91631FC-C499-45C6-9B21-50A6D955FA6B}">
      <dsp:nvSpPr>
        <dsp:cNvPr id="0" name=""/>
        <dsp:cNvSpPr/>
      </dsp:nvSpPr>
      <dsp:spPr>
        <a:xfrm>
          <a:off x="1687574" y="571450"/>
          <a:ext cx="3753643" cy="3753643"/>
        </a:xfrm>
        <a:custGeom>
          <a:avLst/>
          <a:gdLst/>
          <a:ahLst/>
          <a:cxnLst/>
          <a:rect l="0" t="0" r="0" b="0"/>
          <a:pathLst>
            <a:path>
              <a:moveTo>
                <a:pt x="3558978" y="2709172"/>
              </a:moveTo>
              <a:arcTo wR="1876821" hR="1876821" stAng="1579604"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CA1439A-8A36-4F08-A418-D6AFBE263290}">
      <dsp:nvSpPr>
        <dsp:cNvPr id="0" name=""/>
        <dsp:cNvSpPr/>
      </dsp:nvSpPr>
      <dsp:spPr>
        <a:xfrm>
          <a:off x="2689831" y="3756626"/>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cy-GB" sz="1400" b="1" kern="1200" dirty="0">
              <a:solidFill>
                <a:schemeClr val="tx1"/>
              </a:solidFill>
            </a:rPr>
            <a:t>Cysyniadoli haniaethol</a:t>
          </a:r>
          <a:br>
            <a:rPr lang="cy-GB" sz="1400" b="1" kern="1200" dirty="0">
              <a:solidFill>
                <a:schemeClr val="tx1"/>
              </a:solidFill>
            </a:rPr>
          </a:br>
          <a:r>
            <a:rPr lang="cy-GB" sz="1100" kern="1200" dirty="0">
              <a:solidFill>
                <a:schemeClr val="tx1"/>
              </a:solidFill>
            </a:rPr>
            <a:t>(dod i gasgliad/dysgu o’r profiad)</a:t>
          </a:r>
        </a:p>
      </dsp:txBody>
      <dsp:txXfrm>
        <a:off x="2745332" y="3812127"/>
        <a:ext cx="1638127" cy="1025932"/>
      </dsp:txXfrm>
    </dsp:sp>
    <dsp:sp modelId="{C5D897F8-8676-449A-A87E-2672E236AA76}">
      <dsp:nvSpPr>
        <dsp:cNvPr id="0" name=""/>
        <dsp:cNvSpPr/>
      </dsp:nvSpPr>
      <dsp:spPr>
        <a:xfrm>
          <a:off x="1687574" y="571450"/>
          <a:ext cx="3753643" cy="3753643"/>
        </a:xfrm>
        <a:custGeom>
          <a:avLst/>
          <a:gdLst/>
          <a:ahLst/>
          <a:cxnLst/>
          <a:rect l="0" t="0" r="0" b="0"/>
          <a:pathLst>
            <a:path>
              <a:moveTo>
                <a:pt x="761252" y="3386114"/>
              </a:moveTo>
              <a:arcTo wR="1876821" hR="1876821" stAng="7588162"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1803EE5-07B3-404D-9171-1169F85D0EAD}">
      <dsp:nvSpPr>
        <dsp:cNvPr id="0" name=""/>
        <dsp:cNvSpPr/>
      </dsp:nvSpPr>
      <dsp:spPr>
        <a:xfrm>
          <a:off x="813009" y="1879804"/>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cy-GB" sz="1400" b="1" kern="1200" dirty="0">
              <a:solidFill>
                <a:schemeClr val="tx1"/>
              </a:solidFill>
            </a:rPr>
            <a:t>Arbrofi gweithredol</a:t>
          </a:r>
          <a:r>
            <a:rPr lang="cy-GB" sz="1400" kern="1200" dirty="0">
              <a:solidFill>
                <a:schemeClr val="tx1"/>
              </a:solidFill>
            </a:rPr>
            <a:t> </a:t>
          </a:r>
          <a:r>
            <a:rPr lang="cy-GB" sz="1100" kern="1200" dirty="0">
              <a:solidFill>
                <a:schemeClr val="tx1"/>
              </a:solidFill>
            </a:rPr>
            <a:t>(cynllunio/rhoi cynnig ar yr hyn rydych chi wedi’i ddysgu)</a:t>
          </a:r>
        </a:p>
      </dsp:txBody>
      <dsp:txXfrm>
        <a:off x="868510" y="1935305"/>
        <a:ext cx="1638127" cy="1025932"/>
      </dsp:txXfrm>
    </dsp:sp>
    <dsp:sp modelId="{39EF3F65-C856-4D9B-B7E9-57151A436D27}">
      <dsp:nvSpPr>
        <dsp:cNvPr id="0" name=""/>
        <dsp:cNvSpPr/>
      </dsp:nvSpPr>
      <dsp:spPr>
        <a:xfrm>
          <a:off x="1687574" y="571450"/>
          <a:ext cx="3753643" cy="3753643"/>
        </a:xfrm>
        <a:custGeom>
          <a:avLst/>
          <a:gdLst/>
          <a:ahLst/>
          <a:cxnLst/>
          <a:rect l="0" t="0" r="0" b="0"/>
          <a:pathLst>
            <a:path>
              <a:moveTo>
                <a:pt x="194664" y="1044471"/>
              </a:moveTo>
              <a:arcTo wR="1876821" hR="1876821" stAng="12379604"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y-GB" sz="1200" b="1" i="0">
                <a:solidFill>
                  <a:schemeClr val="tx1"/>
                </a:solidFill>
                <a:latin typeface="Arial" charset="0"/>
                <a:ea typeface="ＭＳ Ｐゴシック" charset="-128"/>
                <a:cs typeface="ＭＳ Ｐゴシック" charset="-128"/>
              </a:rPr>
              <a:t>Terfynau amser prosiectau: </a:t>
            </a:r>
            <a:r>
              <a:rPr lang="cy-GB" sz="1200" b="0" i="0">
                <a:solidFill>
                  <a:schemeClr val="tx1"/>
                </a:solidFill>
                <a:latin typeface="Arial" charset="0"/>
                <a:ea typeface="ＭＳ Ｐゴシック" charset="-128"/>
                <a:cs typeface="ＭＳ Ｐゴシック" charset="-128"/>
              </a:rPr>
              <a:t>Yn aml, mae gan brosiectau adeiladu derfynau amser llym y mae’n rhaid cadw atynt er mwyn sicrhau bod y prosiect yn cael ei gwblhau’n brydlon ac o fewn y gyllideb. Gall rheoli amser yn effeithiol helpu crefftwyr i gynllunio a blaenoriaethu eu gwaith, gan sicrhau eu bod yn cadw at derfynau amser prosiectau ac osgoi oedi. Fel arfer, mae gan brosiectau adeiladu amserlenni tyn ac mae’n rhaid i grefftwyr allu cynllunio eu gwaith i sicrhau eu bod yn cwrdd â’r terfynau amser hyn. Mae hyn yn cynnwys creu amserlen sy’n amlinellu’r tasgau y mae angen eu cwblhau a’r amserlenni ar gyfer eu cwblhau.</a:t>
            </a:r>
          </a:p>
          <a:p>
            <a:r>
              <a:rPr lang="cy-GB" sz="1200" b="1" i="0">
                <a:solidFill>
                  <a:schemeClr val="tx1"/>
                </a:solidFill>
                <a:latin typeface="Arial" charset="0"/>
                <a:ea typeface="ＭＳ Ｐゴシック" charset="-128"/>
                <a:cs typeface="ＭＳ Ｐゴシック" charset="-128"/>
              </a:rPr>
              <a:t>Cynhyrchiant: </a:t>
            </a:r>
            <a:r>
              <a:rPr lang="cy-GB" sz="1200" b="0" i="0">
                <a:solidFill>
                  <a:schemeClr val="tx1"/>
                </a:solidFill>
                <a:latin typeface="Arial" charset="0"/>
                <a:ea typeface="ＭＳ Ｐゴシック" charset="-128"/>
                <a:cs typeface="ＭＳ Ｐゴシック" charset="-128"/>
              </a:rPr>
              <a:t>Gall rheoli amser yn effeithiol wella cynhyrchiant drwy helpu crefftwyr i ganolbwyntio ar eu tasgau pwysicaf a gweithio’n fwy effeithlon. Drwy reoli eu hamser yn effeithiol, gall crefftwyr leihau’r pethau sy’n tynnu eu sylw ac yn tarfu arnynt, a manteisio i’r eithaf ar yr amser sydd ar gael.</a:t>
            </a:r>
          </a:p>
          <a:p>
            <a:pPr marL="0" marR="0" indent="0" algn="l" defTabSz="914400" rtl="0" eaLnBrk="0" fontAlgn="base" latinLnBrk="0" hangingPunct="0">
              <a:lnSpc>
                <a:spcPct val="100000"/>
              </a:lnSpc>
              <a:spcBef>
                <a:spcPct val="30000"/>
              </a:spcBef>
              <a:spcAft>
                <a:spcPct val="0"/>
              </a:spcAft>
              <a:buClrTx/>
              <a:buSzTx/>
              <a:buFontTx/>
              <a:buNone/>
              <a:tabLst/>
              <a:defRPr/>
            </a:pPr>
            <a:r>
              <a:rPr lang="cy-GB" sz="1200" b="1" i="0">
                <a:solidFill>
                  <a:schemeClr val="tx1"/>
                </a:solidFill>
                <a:latin typeface="Arial" charset="0"/>
                <a:ea typeface="ＭＳ Ｐゴシック" charset="-128"/>
                <a:cs typeface="ＭＳ Ｐゴシック" charset="-128"/>
              </a:rPr>
              <a:t>Ansawdd gwaith: </a:t>
            </a:r>
            <a:r>
              <a:rPr lang="cy-GB" sz="1200" b="0" i="0">
                <a:solidFill>
                  <a:schemeClr val="tx1"/>
                </a:solidFill>
                <a:latin typeface="Arial" charset="0"/>
                <a:ea typeface="ＭＳ Ｐゴシック" charset="-128"/>
                <a:cs typeface="ＭＳ Ｐゴシック" charset="-128"/>
              </a:rPr>
              <a:t>Gall rheoli amser yn wael arwain at waith sy’n cael ei ruthro neu waith anghyflawn, sy’n gallu cael effaith negyddol ar ansawdd y cynnyrch terfynol. Drwy reoli eu hamser yn effeithiol, gall crefftwyr gymryd yr amser sydd ei angen arnynt i gwblhau tasgau i safon uchel, gan sicrhau bod y prosiect terfynol o ansawdd uchel. Gall rhuthro drwy waith i gwrdd â therfyn amser arwain at gamgymeriadau ac at waith o ansawdd is. Drwy gynllunio eu gwaith a rheoli eu hamser yn effeithiol, gall crefftwyr gymryd yr amser i wneud y gwaith yn iawn, gan sicrhau gwaith o ansawdd uwch.</a:t>
            </a:r>
          </a:p>
          <a:p>
            <a:pPr marL="0" marR="0" indent="0" algn="l" defTabSz="914400" rtl="0" eaLnBrk="0" fontAlgn="base" latinLnBrk="0" hangingPunct="0">
              <a:lnSpc>
                <a:spcPct val="100000"/>
              </a:lnSpc>
              <a:spcBef>
                <a:spcPct val="30000"/>
              </a:spcBef>
              <a:spcAft>
                <a:spcPct val="0"/>
              </a:spcAft>
              <a:buClrTx/>
              <a:buSzTx/>
              <a:buFontTx/>
              <a:buNone/>
              <a:tabLst/>
              <a:defRPr/>
            </a:pPr>
            <a:r>
              <a:rPr lang="cy-GB" sz="1200" b="1" i="0">
                <a:solidFill>
                  <a:schemeClr val="tx1"/>
                </a:solidFill>
                <a:latin typeface="Arial" charset="0"/>
                <a:ea typeface="ＭＳ Ｐゴシック" charset="-128"/>
                <a:cs typeface="ＭＳ Ｐゴシック" charset="-128"/>
              </a:rPr>
              <a:t>Lleihau straen: </a:t>
            </a:r>
            <a:r>
              <a:rPr lang="cy-GB" sz="1200" b="0" i="0">
                <a:solidFill>
                  <a:schemeClr val="tx1"/>
                </a:solidFill>
                <a:latin typeface="Arial" charset="0"/>
                <a:ea typeface="ＭＳ Ｐゴシック" charset="-128"/>
                <a:cs typeface="ＭＳ Ｐゴシック" charset="-128"/>
              </a:rPr>
              <a:t>Gall rheoli amser yn effeithiol helpu i leihau straen drwy leihau’r risg o fethu terfynau amser neu waith anghyflawn. Mae crefftwyr sy’n rheoli eu hamser yn effeithiol yn gallu cydbwyso eu llwyth gwaith yn well ac osgoi teimlo eu bod yn cael eu llethu. Pan fydd gan grefftwyr gynllun ar waith ac yn rheoli eu hamser yn effeithiol, maen nhw’n llai tebygol o deimlo eu bod yn cael eu llethu neu dan straen. Gall hyn eu helpu i ganolbwyntio a bod yn gynhyrchiol drwy gydol y prosiect.</a:t>
            </a:r>
          </a:p>
          <a:p>
            <a:pPr marL="0" marR="0" indent="0" algn="l" defTabSz="914400" rtl="0" eaLnBrk="0" fontAlgn="base" latinLnBrk="0" hangingPunct="0">
              <a:lnSpc>
                <a:spcPct val="100000"/>
              </a:lnSpc>
              <a:spcBef>
                <a:spcPct val="30000"/>
              </a:spcBef>
              <a:spcAft>
                <a:spcPct val="0"/>
              </a:spcAft>
              <a:buClrTx/>
              <a:buSzTx/>
              <a:buFontTx/>
              <a:buNone/>
              <a:tabLst/>
              <a:defRPr/>
            </a:pPr>
            <a:r>
              <a:rPr lang="cy-GB" sz="1200" b="1" i="0">
                <a:solidFill>
                  <a:schemeClr val="tx1"/>
                </a:solidFill>
                <a:latin typeface="Arial" charset="0"/>
                <a:ea typeface="ＭＳ Ｐゴシック" charset="-128"/>
                <a:cs typeface="ＭＳ Ｐゴシック" charset="-128"/>
              </a:rPr>
              <a:t>Meithrin perthynas: </a:t>
            </a:r>
            <a:r>
              <a:rPr lang="cy-GB" sz="1200" b="0" i="0">
                <a:solidFill>
                  <a:schemeClr val="tx1"/>
                </a:solidFill>
                <a:latin typeface="Arial" charset="0"/>
                <a:ea typeface="ＭＳ Ｐゴシック" charset="-128"/>
                <a:cs typeface="ＭＳ Ｐゴシック" charset="-128"/>
              </a:rPr>
              <a:t>Pan fydd crefftwyr yn gallu cadw at derfynau amser a chyflawni gwaith o ansawdd uchel, maen nhw’n fwy tebygol o feithrin perthynas gadarnhaol â chleientiaid a chyd-weithwyr. Gall hyn arwain at gwsmeriaid yn dychwelyd ac yn eu hargymell.</a:t>
            </a:r>
          </a:p>
          <a:p>
            <a:r>
              <a:rPr lang="cy-GB" sz="1200" b="0" i="0">
                <a:solidFill>
                  <a:schemeClr val="tx1"/>
                </a:solidFill>
                <a:latin typeface="Arial" charset="0"/>
                <a:ea typeface="ＭＳ Ｐゴシック" charset="-128"/>
                <a:cs typeface="ＭＳ Ｐゴシック" charset="-128"/>
              </a:rPr>
              <a:t>Yn gyffredinol, mae rheoli amser yn bwysig i grefftwyr yn y diwydiant adeiladu gan ei fod yn eu helpu i gadw at derfynau amser prosiectau, i wella cynhyrchiant ac ansawdd eu gwaith, i leihau straen, ac i gyflawni prosiectau gwell yn y pen draw</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589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t>Cyfathrebu: </a:t>
            </a:r>
            <a:r>
              <a:rPr lang="cy-GB"/>
              <a:t>Mae angen i grefftwyr allu cyfathrebu’n effeithiol ag aelodau o’r tîm, cleientiaid a rhanddeiliaid eraill. Mae hyn yn golygu gwrando’n astud, siarad yn glir, a gallu cyfleu gwybodaeth mewn ffordd y gall eraill ei deall.</a:t>
            </a:r>
          </a:p>
          <a:p>
            <a:r>
              <a:rPr lang="cy-GB" b="1"/>
              <a:t>Cydweithio </a:t>
            </a:r>
            <a:r>
              <a:rPr lang="cy-GB"/>
              <a:t>Mae angen i grefftwyr allu gweithio’n dda gyda phobl eraill a chydweithio’n effeithiol fel rhan o dîm. Mae hyn yn golygu bod yn agored i syniadau pobl eraill, rhannu gwybodaeth, a chydweithio i gyflawni nodau cyffredin.</a:t>
            </a:r>
          </a:p>
          <a:p>
            <a:r>
              <a:rPr lang="cy-GB" b="1"/>
              <a:t>Arweinyddiaeth: </a:t>
            </a:r>
            <a:r>
              <a:rPr lang="cy-GB"/>
              <a:t>Efallai y bydd angen i grefftwyr ymgymryd â rôl arwain mewn rhai prosiectau, ac felly mae angen iddynt allu cymell ac ysbrydoli aelodau o’r tîm i weithio tuag at nod cyffredin.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896242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t>Hunan-ymwybyddiaeth: </a:t>
            </a:r>
            <a:r>
              <a:rPr lang="cy-GB"/>
              <a:t>Mae angen i grefftwyr fod yn ymwybodol o’u cryfderau a’u gwendidau eu hunain, yn ogystal â’u cyflyrau emosiynol eu hunain. Mae hyn yn golygu gallu myfyrio ar eich perfformiad eich hun a nodi meysydd i'w gwella.</a:t>
            </a:r>
          </a:p>
          <a:p>
            <a:endParaRPr lang="en-GB" dirty="0"/>
          </a:p>
          <a:p>
            <a:r>
              <a:rPr lang="cy-GB" b="1"/>
              <a:t>Hunan-gymhelliant: </a:t>
            </a:r>
            <a:r>
              <a:rPr lang="cy-GB"/>
              <a:t>Mae angen i grefftwyr allu cymell eu hunain a chanolbwyntio ar eu tasgau, hyd yn oed wrth weithio’n annibynnol. Mae hyn yn cynnwys gosod nodau, blaenoriaethu tasgau, a rheoli amser yn effeithiol.</a:t>
            </a:r>
          </a:p>
          <a:p>
            <a:endParaRPr lang="en-GB" dirty="0"/>
          </a:p>
          <a:p>
            <a:r>
              <a:rPr lang="cy-GB" b="1"/>
              <a:t>Rheolaeth emosiynol: </a:t>
            </a:r>
            <a:r>
              <a:rPr lang="cy-GB"/>
              <a:t>Gall crefftwyr wynebu sefyllfaoedd sy’n achosi straen neu gleientiaid anodd, ac felly mae angen iddynt allu rheoli eu hemosiynau a pharhau i ymddwyn yn broffesiynol. Mae hyn yn golygu peidio â chynhyrfu dan bwysau a rheoli straen yn effeithiol.</a:t>
            </a:r>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884702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Meddalwedd rheoli prosiectau: Mae’r math hwn o feddalwedd wedi’i ddylunio i helpu crefftwyr i gynllunio, trefnu a chadw golwg ar gynnydd prosiectau adeiladu. Mae enghreifftiau o feddalwedd rheoli prosiectau yn cynnwys Trello, Asana a Basecamp.</a:t>
            </a:r>
          </a:p>
          <a:p>
            <a:r>
              <a:rPr lang="cy-GB" sz="1200" b="0" i="0">
                <a:solidFill>
                  <a:schemeClr val="tx1"/>
                </a:solidFill>
                <a:latin typeface="Arial" charset="0"/>
                <a:ea typeface="ＭＳ Ｐゴシック" charset="-128"/>
                <a:cs typeface="ＭＳ Ｐゴシック" charset="-128"/>
              </a:rPr>
              <a:t>Apiau cadw golwg ar amser: Mae’r apiau hyn yn helpu crefftwyr i gadw golwg ar yr amser sy’n cael ei dreulio ar wahanol dasgau a phrosiectau. Mae enghreifftiau o apiau cadw golwg ar amser yn cynnwys Toggl, Harvest ac RescueTime.</a:t>
            </a:r>
          </a:p>
          <a:p>
            <a:r>
              <a:rPr lang="cy-GB" sz="1200" b="0" i="0">
                <a:solidFill>
                  <a:schemeClr val="tx1"/>
                </a:solidFill>
                <a:latin typeface="Arial" charset="0"/>
                <a:ea typeface="ＭＳ Ｐゴシック" charset="-128"/>
                <a:cs typeface="ＭＳ Ｐゴシック" charset="-128"/>
              </a:rPr>
              <a:t>Apiau calendr: Mae’r apiau hyn yn helpu crefftwyr i reoli eu hamserlenni a chadw golwg ar derfynau amser ac apwyntiadau pwysig. Mae enghreifftiau o apiau calendr yn cynnwys Google Calendar, Apple Calendar a Microsoft Outlook.</a:t>
            </a:r>
          </a:p>
          <a:p>
            <a:r>
              <a:rPr lang="cy-GB" sz="1200" b="0" i="0">
                <a:solidFill>
                  <a:schemeClr val="tx1"/>
                </a:solidFill>
                <a:latin typeface="Arial" charset="0"/>
                <a:ea typeface="ＭＳ Ｐゴシック" charset="-128"/>
                <a:cs typeface="ＭＳ Ｐゴシック" charset="-128"/>
              </a:rPr>
              <a:t>Adnoddau cyfathrebu: Mae’r adnoddau hyn yn galluogi crefftwyr i gyfathrebu ag aelodau o’u tîm a’u cleientiaid mewn amser real. Mae enghreifftiau o adnoddau cyfathrebu yn cynnwys Slack, Microsoft Teams, a Zoom.</a:t>
            </a:r>
          </a:p>
          <a:p>
            <a:r>
              <a:rPr lang="cy-GB" sz="1200" b="0" i="0">
                <a:solidFill>
                  <a:schemeClr val="tx1"/>
                </a:solidFill>
                <a:latin typeface="Arial" charset="0"/>
                <a:ea typeface="ＭＳ Ｐゴシック" charset="-128"/>
                <a:cs typeface="ＭＳ Ｐゴシック" charset="-128"/>
              </a:rPr>
              <a:t>Meddalwedd cyfrifyddu: Mae’r math hwn o feddalwedd yn helpu crefftwyr i reoli eu harian, gan gynnwys anfonebu, taliadau a chadw golwg ar dreuliau. Mae enghreifftiau o feddalwedd cyfrifyddu’n cynnwys QuickBooks, Xero a FreshBooks.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2097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Ansawdd gwaith: </a:t>
            </a:r>
            <a:r>
              <a:rPr lang="cy-GB" sz="1200" b="0" i="0">
                <a:solidFill>
                  <a:schemeClr val="tx1"/>
                </a:solidFill>
                <a:latin typeface="Arial" charset="0"/>
                <a:ea typeface="ＭＳ Ｐゴシック" charset="-128"/>
                <a:cs typeface="ＭＳ Ｐゴシック" charset="-128"/>
              </a:rPr>
              <a:t>Gall meini prawf llwyddiant gynnwys sicrhau bod y gwaith yn bodloni’r holl safonau diogelwch ac ansawdd angenrheidiol, yn cydymffurfio â nodau a rheoliadau adeiladu, ac yn cael ei gwblhau i safon uchel.</a:t>
            </a:r>
          </a:p>
          <a:p>
            <a:r>
              <a:rPr lang="cy-GB" sz="1200" b="1" i="0">
                <a:solidFill>
                  <a:schemeClr val="tx1"/>
                </a:solidFill>
                <a:latin typeface="Arial" charset="0"/>
                <a:ea typeface="ＭＳ Ｐゴシック" charset="-128"/>
                <a:cs typeface="ＭＳ Ｐゴシック" charset="-128"/>
              </a:rPr>
              <a:t>Prydlondeb: </a:t>
            </a:r>
            <a:r>
              <a:rPr lang="cy-GB" sz="1200" b="0" i="0">
                <a:solidFill>
                  <a:schemeClr val="tx1"/>
                </a:solidFill>
                <a:latin typeface="Arial" charset="0"/>
                <a:ea typeface="ＭＳ Ｐゴシック" charset="-128"/>
                <a:cs typeface="ＭＳ Ｐゴシック" charset="-128"/>
              </a:rPr>
              <a:t>Gall meini prawf llwyddiant gynnwys cwblhau’r gwaith o fewn amserlen benodol, cwrdd â therfynau amser prosiectau, ac osgoi oedi.</a:t>
            </a:r>
          </a:p>
          <a:p>
            <a:r>
              <a:rPr lang="cy-GB" sz="1200" b="1" i="0">
                <a:solidFill>
                  <a:schemeClr val="tx1"/>
                </a:solidFill>
                <a:latin typeface="Arial" charset="0"/>
                <a:ea typeface="ＭＳ Ｐゴシック" charset="-128"/>
                <a:cs typeface="ＭＳ Ｐゴシック" charset="-128"/>
              </a:rPr>
              <a:t>Bod yn gosteffeithiol: </a:t>
            </a:r>
            <a:r>
              <a:rPr lang="cy-GB" sz="1200" b="0" i="0">
                <a:solidFill>
                  <a:schemeClr val="tx1"/>
                </a:solidFill>
                <a:latin typeface="Arial" charset="0"/>
                <a:ea typeface="ＭＳ Ｐゴシック" charset="-128"/>
                <a:cs typeface="ＭＳ Ｐゴシック" charset="-128"/>
              </a:rPr>
              <a:t>Gall meini prawf llwyddiant gynnwys sicrhau bod y gwaith yn cael ei gwblhau o fewn y gyllideb a bod yr holl adnoddau’n cael eu defnyddio’n effeithlon.</a:t>
            </a:r>
          </a:p>
          <a:p>
            <a:r>
              <a:rPr lang="cy-GB" sz="1200" b="1" i="0">
                <a:solidFill>
                  <a:schemeClr val="tx1"/>
                </a:solidFill>
                <a:latin typeface="Arial" charset="0"/>
                <a:ea typeface="ＭＳ Ｐゴシック" charset="-128"/>
                <a:cs typeface="ＭＳ Ｐゴシック" charset="-128"/>
              </a:rPr>
              <a:t>Bodlonrwydd cwsmeriaid: </a:t>
            </a:r>
            <a:r>
              <a:rPr lang="cy-GB" sz="1200" b="0" i="0">
                <a:solidFill>
                  <a:schemeClr val="tx1"/>
                </a:solidFill>
                <a:latin typeface="Arial" charset="0"/>
                <a:ea typeface="ＭＳ Ｐゴシック" charset="-128"/>
                <a:cs typeface="ＭＳ Ｐゴシック" charset="-128"/>
              </a:rPr>
              <a:t>Gall meini prawf llwyddiant gynnwys sicrhau bod y cwsmer yn hapus gyda’r gwaith a bod y crefftwr wedi bodloni ei ddisgwyliadau wedi rhagori arnynt.</a:t>
            </a:r>
          </a:p>
          <a:p>
            <a:r>
              <a:rPr lang="cy-GB" sz="1200" b="1" i="0">
                <a:solidFill>
                  <a:schemeClr val="tx1"/>
                </a:solidFill>
                <a:latin typeface="Arial" charset="0"/>
                <a:ea typeface="ＭＳ Ｐゴシック" charset="-128"/>
                <a:cs typeface="ＭＳ Ｐゴシック" charset="-128"/>
              </a:rPr>
              <a:t>Cyfathrebu: </a:t>
            </a:r>
            <a:r>
              <a:rPr lang="cy-GB" sz="1200" b="0" i="0">
                <a:solidFill>
                  <a:schemeClr val="tx1"/>
                </a:solidFill>
                <a:latin typeface="Arial" charset="0"/>
                <a:ea typeface="ＭＳ Ｐゴシック" charset="-128"/>
                <a:cs typeface="ＭＳ Ｐゴシック" charset="-128"/>
              </a:rPr>
              <a:t>Gall meini prawf llwyddiant gynnwys cyfathrebu’n effeithiol â’r cwsmer, rheolwr y prosiect ac aelodau eraill o’r tîm drwy gydol y prosiect, er mwyn sicrhau bod pawb yn gwybod y diweddaraf ac yn gweithio tuag at yr un nodau.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3856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Cyflawni nodau’r prosiect: </a:t>
            </a:r>
            <a:r>
              <a:rPr lang="cy-GB" sz="1200" b="0" i="0">
                <a:solidFill>
                  <a:schemeClr val="tx1"/>
                </a:solidFill>
                <a:latin typeface="Arial" charset="0"/>
                <a:ea typeface="ＭＳ Ｐゴシック" charset="-128"/>
                <a:cs typeface="ＭＳ Ｐゴシック" charset="-128"/>
              </a:rPr>
              <a:t>Caiff llwyddiant ei fesur ar sail a yw’r prosiect wedi cyflawni ei nodau a’i amcanion penodol, fel cwblhau’r prosiect ar amser, o fewn y gyllideb ac i’r safon ofynnol.</a:t>
            </a:r>
          </a:p>
          <a:p>
            <a:r>
              <a:rPr lang="cy-GB" sz="1200" b="1" i="0">
                <a:solidFill>
                  <a:schemeClr val="tx1"/>
                </a:solidFill>
                <a:latin typeface="Arial" charset="0"/>
                <a:ea typeface="ＭＳ Ｐゴシック" charset="-128"/>
                <a:cs typeface="ＭＳ Ｐゴシック" charset="-128"/>
              </a:rPr>
              <a:t>Bodlonrwydd cwsmeriaid: </a:t>
            </a:r>
            <a:r>
              <a:rPr lang="cy-GB" sz="1200" b="0" i="0">
                <a:solidFill>
                  <a:schemeClr val="tx1"/>
                </a:solidFill>
                <a:latin typeface="Arial" charset="0"/>
                <a:ea typeface="ＭＳ Ｐゴシック" charset="-128"/>
                <a:cs typeface="ＭＳ Ｐゴシック" charset="-128"/>
              </a:rPr>
              <a:t>Caiff llwyddiant ei fesur ar sail a yw’r cwsmer yn fodlon ar y prosiect gorffenedig ac a yw’n bodloni ei ddisgwyliadau.</a:t>
            </a:r>
          </a:p>
          <a:p>
            <a:r>
              <a:rPr lang="cy-GB" sz="1200" b="1" i="0">
                <a:solidFill>
                  <a:schemeClr val="tx1"/>
                </a:solidFill>
                <a:latin typeface="Arial" charset="0"/>
                <a:ea typeface="ＭＳ Ｐゴシック" charset="-128"/>
                <a:cs typeface="ＭＳ Ｐゴシック" charset="-128"/>
              </a:rPr>
              <a:t>Ansawdd gwaith: </a:t>
            </a:r>
            <a:r>
              <a:rPr lang="cy-GB" sz="1200" b="0" i="0">
                <a:solidFill>
                  <a:schemeClr val="tx1"/>
                </a:solidFill>
                <a:latin typeface="Arial" charset="0"/>
                <a:ea typeface="ＭＳ Ｐゴシック" charset="-128"/>
                <a:cs typeface="ＭＳ Ｐゴシック" charset="-128"/>
              </a:rPr>
              <a:t>Caiff llwyddiant ei fesur ar sail a yw’r gwaith yn bodloni’r holl safonau diogelwch ac ansawdd angenrheidiol, yn cydymffurfio â nodau a rheoliadau adeiladu, ac wedi’i gwblhau i safon uchel.</a:t>
            </a:r>
          </a:p>
          <a:p>
            <a:r>
              <a:rPr lang="cy-GB" sz="1200" b="1" i="0">
                <a:solidFill>
                  <a:schemeClr val="tx1"/>
                </a:solidFill>
                <a:latin typeface="Arial" charset="0"/>
                <a:ea typeface="ＭＳ Ｐゴシック" charset="-128"/>
                <a:cs typeface="ＭＳ Ｐゴシック" charset="-128"/>
              </a:rPr>
              <a:t>Diogelwch: </a:t>
            </a:r>
            <a:r>
              <a:rPr lang="cy-GB" sz="1200" b="0" i="0">
                <a:solidFill>
                  <a:schemeClr val="tx1"/>
                </a:solidFill>
                <a:latin typeface="Arial" charset="0"/>
                <a:ea typeface="ＭＳ Ｐゴシック" charset="-128"/>
                <a:cs typeface="ＭＳ Ｐゴシック" charset="-128"/>
              </a:rPr>
              <a:t>Caiff llwyddiant ei fesur ar sail a yw’r prosiect yn cael ei gwblhau heb unrhyw ddamweiniau neu anafiadau i weithwyr neu aelodau o’r cyhoedd.</a:t>
            </a:r>
          </a:p>
          <a:p>
            <a:r>
              <a:rPr lang="cy-GB" sz="1200" b="1" i="0">
                <a:solidFill>
                  <a:schemeClr val="tx1"/>
                </a:solidFill>
                <a:latin typeface="Arial" charset="0"/>
                <a:ea typeface="ＭＳ Ｐゴシック" charset="-128"/>
                <a:cs typeface="ＭＳ Ｐゴシック" charset="-128"/>
              </a:rPr>
              <a:t>Effaith ar yr amgylchedd: </a:t>
            </a:r>
            <a:r>
              <a:rPr lang="cy-GB" sz="1200" b="0" i="0">
                <a:solidFill>
                  <a:schemeClr val="tx1"/>
                </a:solidFill>
                <a:latin typeface="Arial" charset="0"/>
                <a:ea typeface="ＭＳ Ｐゴシック" charset="-128"/>
                <a:cs typeface="ＭＳ Ｐゴシック" charset="-128"/>
              </a:rPr>
              <a:t>Caiff llwyddiant ei fesur ar sail a yw’r prosiect wedi lleihau ei effaith amgylcheddol ac wedi dilyn unrhyw ganllawiau cynaliadwyedd perthnasol.</a:t>
            </a:r>
          </a:p>
          <a:p>
            <a:r>
              <a:rPr lang="cy-GB" sz="1200" b="1" i="0">
                <a:solidFill>
                  <a:schemeClr val="tx1"/>
                </a:solidFill>
                <a:latin typeface="Arial" charset="0"/>
                <a:ea typeface="ＭＳ Ｐゴシック" charset="-128"/>
                <a:cs typeface="ＭＳ Ｐゴシック" charset="-128"/>
              </a:rPr>
              <a:t>Enillion ar fuddsoddiad: </a:t>
            </a:r>
            <a:r>
              <a:rPr lang="cy-GB" sz="1200" b="0" i="0">
                <a:solidFill>
                  <a:schemeClr val="tx1"/>
                </a:solidFill>
                <a:latin typeface="Arial" charset="0"/>
                <a:ea typeface="ＭＳ Ｐゴシック" charset="-128"/>
                <a:cs typeface="ＭＳ Ｐゴシック" charset="-128"/>
              </a:rPr>
              <a:t>Caiff llwyddiant ei fesur ar sail a yw’r prosiect wedi sicrhau enillion boddhaol ar y buddsoddiad i’r cleient ac unrhyw randdeiliaid eraill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791346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a:solidFill>
                  <a:schemeClr val="tx1"/>
                </a:solidFill>
                <a:latin typeface="Arial" charset="0"/>
                <a:ea typeface="ＭＳ Ｐゴシック" charset="-128"/>
                <a:cs typeface="ＭＳ Ｐゴシック" charset="-128"/>
              </a:rPr>
              <a:t>Penodol: </a:t>
            </a:r>
            <a:r>
              <a:rPr lang="cy-GB" sz="1200" b="0" i="0">
                <a:solidFill>
                  <a:schemeClr val="tx1"/>
                </a:solidFill>
                <a:latin typeface="Arial" charset="0"/>
                <a:ea typeface="ＭＳ Ｐゴシック" charset="-128"/>
                <a:cs typeface="ＭＳ Ｐゴシック" charset="-128"/>
              </a:rPr>
              <a:t>Mae hyn yn golygu y dylai’r targed fod yn glir ac wedi’i ddiffinio’n dda. Er enghraifft, yn hytrach na gosod nod amwys fel ‘gwella fy sgiliau’, nod penodol fyddai ‘mynd ar gwrs hyfforddi ar dechnegau weldio’.</a:t>
            </a:r>
          </a:p>
          <a:p>
            <a:r>
              <a:rPr lang="cy-GB" sz="1200" b="1" i="0">
                <a:solidFill>
                  <a:schemeClr val="tx1"/>
                </a:solidFill>
                <a:latin typeface="Arial" charset="0"/>
                <a:ea typeface="ＭＳ Ｐゴシック" charset="-128"/>
                <a:cs typeface="ＭＳ Ｐゴシック" charset="-128"/>
              </a:rPr>
              <a:t>Mesuradwy: </a:t>
            </a:r>
            <a:r>
              <a:rPr lang="cy-GB" sz="1200" b="0" i="0">
                <a:solidFill>
                  <a:schemeClr val="tx1"/>
                </a:solidFill>
                <a:latin typeface="Arial" charset="0"/>
                <a:ea typeface="ＭＳ Ｐゴシック" charset="-128"/>
                <a:cs typeface="ＭＳ Ｐゴシック" charset="-128"/>
              </a:rPr>
              <a:t>Dylai targed SMART fod yn fesuradwy er mwyn gallu cadw golwg ar gynnydd. Er enghraifft, os mai’r targed yw cwblhau prosiect plymio o fewn amserlen benodol, gellir mesur cynnydd drwy fonitro faint o waith sydd wedi’i gwblhau a’i gymharu â’r cynllun gwreiddiol.</a:t>
            </a:r>
          </a:p>
          <a:p>
            <a:r>
              <a:rPr lang="cy-GB" sz="1200" b="1" i="0">
                <a:solidFill>
                  <a:schemeClr val="tx1"/>
                </a:solidFill>
                <a:latin typeface="Arial" charset="0"/>
                <a:ea typeface="ＭＳ Ｐゴシック" charset="-128"/>
                <a:cs typeface="ＭＳ Ｐゴシック" charset="-128"/>
              </a:rPr>
              <a:t>Cyraeddadwy: </a:t>
            </a:r>
            <a:r>
              <a:rPr lang="cy-GB" sz="1200" b="0" i="0">
                <a:solidFill>
                  <a:schemeClr val="tx1"/>
                </a:solidFill>
                <a:latin typeface="Arial" charset="0"/>
                <a:ea typeface="ＭＳ Ｐゴシック" charset="-128"/>
                <a:cs typeface="ＭＳ Ｐゴシック" charset="-128"/>
              </a:rPr>
              <a:t>Dylai targed SMART fod yn realistig ac yn gyraeddadwy. Mae hyn yn golygu y dylai ystyried adnoddau a galluoedd y crefftwr. Er enghraifft, ni fyddai gosod nod i gwblhau prosiect adeiladu mawr ar eu pen eu hunain o fewn amserlen afrealistig yn gyraeddadwy.</a:t>
            </a:r>
          </a:p>
          <a:p>
            <a:r>
              <a:rPr lang="cy-GB" sz="1200" b="1" i="0">
                <a:solidFill>
                  <a:schemeClr val="tx1"/>
                </a:solidFill>
                <a:latin typeface="Arial" charset="0"/>
                <a:ea typeface="ＭＳ Ｐゴシック" charset="-128"/>
                <a:cs typeface="ＭＳ Ｐゴシック" charset="-128"/>
              </a:rPr>
              <a:t>Perthnasol: </a:t>
            </a:r>
            <a:r>
              <a:rPr lang="cy-GB" sz="1200" b="0" i="0">
                <a:solidFill>
                  <a:schemeClr val="tx1"/>
                </a:solidFill>
                <a:latin typeface="Arial" charset="0"/>
                <a:ea typeface="ＭＳ Ｐゴシック" charset="-128"/>
                <a:cs typeface="ＭＳ Ｐゴシック" charset="-128"/>
              </a:rPr>
              <a:t>Dylai targed SMART fod yn berthnasol i nodau a dyheadau cyffredinol y crefftwr. Er enghraifft, os yw’r crefftwr yn dymuno arbenigo mewn gwaith trydanol, targed perthnasol fyddai cwblhau rhaglen ardystio mewn gwifrau trydanol.</a:t>
            </a:r>
          </a:p>
          <a:p>
            <a:r>
              <a:rPr lang="cy-GB" sz="1200" b="1" i="0">
                <a:solidFill>
                  <a:schemeClr val="tx1"/>
                </a:solidFill>
                <a:latin typeface="Arial" charset="0"/>
                <a:ea typeface="ＭＳ Ｐゴシック" charset="-128"/>
                <a:cs typeface="ＭＳ Ｐゴシック" charset="-128"/>
              </a:rPr>
              <a:t>Amserol: </a:t>
            </a:r>
            <a:r>
              <a:rPr lang="cy-GB" sz="1200" b="0" i="0">
                <a:solidFill>
                  <a:schemeClr val="tx1"/>
                </a:solidFill>
                <a:latin typeface="Arial" charset="0"/>
                <a:ea typeface="ＭＳ Ｐゴシック" charset="-128"/>
                <a:cs typeface="ＭＳ Ｐゴシック" charset="-128"/>
              </a:rPr>
              <a:t>Dylai targed SMART fod ag amserlen benodol ar gyfer ei gwblhau. Mae hyn yn helpu i greu ymdeimlad o frys ac yn helpu’r crefftwr i aros ar y trywydd iawn. Er enghraifft, byddai targed i gwblhau prosiect toi o fewn tair wythnos yn un amserol.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54158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a:t>Mae model Kolb o ddysgu drwy brofiad yn fframwaith poblogaidd sy’n cael ei ddefnyddio i hwyluso ymarfer myfyriol yn aml. Mae’r model yn awgrymu bod dysgu’n digwydd drwy gylch pedwar cam. Mae modd dechrau’r cylch ar unrhyw bwynt ond dylid dilyn y camau yn eu trefn.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00287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Yn y cam cyntaf, profiadau diriaethol, mae dysgwyr yn cymryd rhan mewn gweithgareddau neu brofiadau ymarferol, fel cwblhau prosiect adeiladu. Yn yr ail gam, arsylwi myfyriol, mae dysgwyr yn myfyrio ar eu profiadau ac yn ystyried yr hyn maen nhw wedi’i ddysgu. Gall hyn gynnwys gofyn am adborth gan eraill, adolygu canlyniadau prosiect, neu fyfyrio ar y profiad a dim mwy.</a:t>
            </a:r>
          </a:p>
          <a:p>
            <a:r>
              <a:rPr lang="cy-GB" sz="1200" b="0" i="0">
                <a:solidFill>
                  <a:schemeClr val="tx1"/>
                </a:solidFill>
                <a:latin typeface="Arial" charset="0"/>
                <a:ea typeface="ＭＳ Ｐゴシック" charset="-128"/>
                <a:cs typeface="ＭＳ Ｐゴシック" charset="-128"/>
              </a:rPr>
              <a:t>Yn y trydydd cam, cysyniadoli haniaethol, mae dysgwyr yn dechrau gwneud cysylltiadau rhwng eu profiadau a chysyniadau neu ddamcaniaethau ehangach. Gall hyn gynnwys nodi patrymau neu themâu, cymharu â phrofiadau blaenorol, neu ymchwilio i ddamcaniaethau neu gysyniadau perthnasol.</a:t>
            </a:r>
          </a:p>
          <a:p>
            <a:r>
              <a:rPr lang="cy-GB" sz="1200" b="0" i="0">
                <a:solidFill>
                  <a:schemeClr val="tx1"/>
                </a:solidFill>
                <a:latin typeface="Arial" charset="0"/>
                <a:ea typeface="ＭＳ Ｐゴシック" charset="-128"/>
                <a:cs typeface="ＭＳ Ｐゴシック" charset="-128"/>
              </a:rPr>
              <a:t>Yn olaf, yn y pedwerydd cam, arbrofi gweithredol, mae dysgwyr yn defnyddio’r hyn maen nhw wedi’i ddysgu mewn sefyllfaoedd neu brofiadau newydd. Gall hyn gynnwys rhoi cynnig ar dechnegau neu strategaethau newydd, arbrofi gyda dulliau gwahanol, neu fynd ar drywydd heriau newydd.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18695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Awgrymwch fod y dysgwyr yn edrych ar-lein i gael gwybod mwy am arddulliau dysgu Honey a Mumford.</a:t>
            </a:r>
            <a:r>
              <a:rPr lang="cy-GB" baseline="0"/>
              <a:t> Gall y ddolen hon fod yn fan cychwyn da: https://expertprogrammanagement.com/2020/10/honey-and-mumford/   Mae digon o fideos ar-lein i ddysgwyr hefyd.</a:t>
            </a:r>
          </a:p>
        </p:txBody>
      </p:sp>
      <p:sp>
        <p:nvSpPr>
          <p:cNvPr id="4" name="Slide Number Placeholder 3"/>
          <p:cNvSpPr>
            <a:spLocks noGrp="1"/>
          </p:cNvSpPr>
          <p:nvPr>
            <p:ph type="sldNum" sz="quarter" idx="10"/>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156554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Bydd rhagor o esboniad am hyn yn y ddwy sleid nesaf.</a:t>
            </a:r>
          </a:p>
        </p:txBody>
      </p:sp>
      <p:sp>
        <p:nvSpPr>
          <p:cNvPr id="4" name="Slide Number Placeholder 3"/>
          <p:cNvSpPr>
            <a:spLocks noGrp="1"/>
          </p:cNvSpPr>
          <p:nvPr>
            <p:ph type="sldNum" sz="quarter" idx="10"/>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503884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defTabSz="914400" rtl="0" eaLnBrk="1" fontAlgn="base" latinLnBrk="0" hangingPunct="1">
              <a:lnSpc>
                <a:spcPct val="100000"/>
              </a:lnSpc>
              <a:spcBef>
                <a:spcPts val="600"/>
              </a:spcBef>
              <a:spcAft>
                <a:spcPct val="0"/>
              </a:spcAft>
              <a:buClrTx/>
              <a:buSzTx/>
              <a:buFontTx/>
              <a:buNone/>
              <a:tabLst/>
              <a:defRPr/>
            </a:pPr>
            <a:r>
              <a:rPr lang="en-GB" sz="1200" baseline="0" dirty="0" err="1"/>
              <a:t>Hawlfraint</a:t>
            </a:r>
            <a:r>
              <a:rPr lang="en-GB" sz="1200" baseline="0" dirty="0"/>
              <a:t> © 2023 EAL. </a:t>
            </a:r>
            <a:r>
              <a:rPr lang="en-GB" sz="1200" baseline="0" dirty="0" err="1"/>
              <a:t>Cedwir</a:t>
            </a:r>
            <a:r>
              <a:rPr lang="en-GB" sz="1200" baseline="0" dirty="0"/>
              <a:t> </a:t>
            </a:r>
            <a:r>
              <a:rPr lang="en-GB" sz="1200" baseline="0" dirty="0" err="1"/>
              <a:t>pob</a:t>
            </a:r>
            <a:r>
              <a:rPr lang="en-GB" sz="1200" baseline="0" dirty="0"/>
              <a:t> </a:t>
            </a:r>
            <a:r>
              <a:rPr lang="en-GB" sz="1200" baseline="0" dirty="0" err="1"/>
              <a:t>hawl</a:t>
            </a:r>
            <a:r>
              <a:rPr lang="en-GB" sz="12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businessballs.com/self-awareness/honey-and-mumfords-learning-style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201: Cyflogaeth a chyflogadwyedd yn y sector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7: Cynllunio ar gyfer canlyniadau llwyddiannus ac ymarfer myfyriol</a:t>
            </a:r>
            <a:br>
              <a:rPr lang="cy-GB"/>
            </a:br>
            <a:endParaRPr lang="cy-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009DAD-4330-4767-ADFB-7C79C81188C3}"/>
              </a:ext>
            </a:extLst>
          </p:cNvPr>
          <p:cNvSpPr txBox="1"/>
          <p:nvPr/>
        </p:nvSpPr>
        <p:spPr>
          <a:xfrm>
            <a:off x="6192180" y="5877272"/>
            <a:ext cx="2676914" cy="215444"/>
          </a:xfrm>
          <a:prstGeom prst="rect">
            <a:avLst/>
          </a:prstGeom>
          <a:noFill/>
        </p:spPr>
        <p:txBody>
          <a:bodyPr wrap="square" rtlCol="0">
            <a:spAutoFit/>
          </a:bodyPr>
          <a:lstStyle/>
          <a:p>
            <a:r>
              <a:rPr lang="cy-GB" sz="800"/>
              <a:t>www.skillshub.com/what-are-kolbs-learning-styles/</a:t>
            </a:r>
          </a:p>
        </p:txBody>
      </p:sp>
      <p:graphicFrame>
        <p:nvGraphicFramePr>
          <p:cNvPr id="2" name="Diagram 1">
            <a:extLst>
              <a:ext uri="{FF2B5EF4-FFF2-40B4-BE49-F238E27FC236}">
                <a16:creationId xmlns:a16="http://schemas.microsoft.com/office/drawing/2014/main" id="{D5EE0FC9-2A5D-9799-A1DC-A0138FC4B095}"/>
              </a:ext>
            </a:extLst>
          </p:cNvPr>
          <p:cNvGraphicFramePr/>
          <p:nvPr>
            <p:extLst>
              <p:ext uri="{D42A27DB-BD31-4B8C-83A1-F6EECF244321}">
                <p14:modId xmlns:p14="http://schemas.microsoft.com/office/powerpoint/2010/main" val="1022355888"/>
              </p:ext>
            </p:extLst>
          </p:nvPr>
        </p:nvGraphicFramePr>
        <p:xfrm>
          <a:off x="1115616" y="1052736"/>
          <a:ext cx="712879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2404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cy-GB"/>
              <a:t>Kolb ac ymarfer myfyriol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p:txBody>
          <a:bodyPr/>
          <a:lstStyle/>
          <a:p>
            <a:endParaRPr lang="en-GB" dirty="0"/>
          </a:p>
          <a:p>
            <a:r>
              <a:rPr lang="cy-GB"/>
              <a:t>Drwy ddefnyddio model dysgu drwy brofiad Kolb (gweler y sleid flaenorol), gall gweithwyr adeiladu proffesiynol gymryd rhan mewn ymarfer myfyriol a gwella eu sgiliau a’u gwybodaeth dros amser. </a:t>
            </a:r>
          </a:p>
          <a:p>
            <a:r>
              <a:rPr lang="cy-GB"/>
              <a:t>Mae’r model yn darparu fframwaith strwythuredig ar gyfer dysgu a datblygu. Gall helpu crefftwyr i nodi meysydd i’w gwella, i ddysgu o’u profiadau ac i gyflawni prosiectau gwell yn y pen draw.</a:t>
            </a:r>
          </a:p>
        </p:txBody>
      </p:sp>
    </p:spTree>
    <p:extLst>
      <p:ext uri="{BB962C8B-B14F-4D97-AF65-F5344CB8AC3E}">
        <p14:creationId xmlns:p14="http://schemas.microsoft.com/office/powerpoint/2010/main" val="275875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cy-GB"/>
              <a:t>Arddulliau dysgu personol ac ymarfer myfyriol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822428"/>
            <a:ext cx="8229600" cy="3213144"/>
          </a:xfrm>
        </p:spPr>
        <p:txBody>
          <a:bodyPr/>
          <a:lstStyle/>
          <a:p>
            <a:r>
              <a:rPr lang="cy-GB"/>
              <a:t>Mae model </a:t>
            </a:r>
            <a:r>
              <a:rPr lang="cy-GB">
                <a:hlinkClick r:id="rId3"/>
              </a:rPr>
              <a:t>arddulliau dysgu Honey a Mumford</a:t>
            </a:r>
            <a:r>
              <a:rPr lang="cy-GB"/>
              <a:t> yn fframwaith poblogaidd arall sy’n cael ei ddefnyddio i hwyluso ymarfer myfyriol, a gwella dysgu a datblygu. </a:t>
            </a:r>
          </a:p>
          <a:p>
            <a:r>
              <a:rPr lang="cy-GB"/>
              <a:t>Mae’r model yn awgrymu bod pedwar prif arddull dysgu:</a:t>
            </a:r>
          </a:p>
          <a:p>
            <a:pPr marL="558800" lvl="1" indent="-342900">
              <a:buFont typeface="Arial" panose="020B0604020202020204" pitchFamily="34" charset="0"/>
              <a:buChar char="•"/>
            </a:pPr>
            <a:r>
              <a:rPr lang="cy-GB"/>
              <a:t>Gweithredwr</a:t>
            </a:r>
          </a:p>
          <a:p>
            <a:pPr marL="558800" lvl="1" indent="-342900">
              <a:buFont typeface="Arial" panose="020B0604020202020204" pitchFamily="34" charset="0"/>
              <a:buChar char="•"/>
            </a:pPr>
            <a:r>
              <a:rPr lang="cy-GB"/>
              <a:t>Myfyriwr</a:t>
            </a:r>
          </a:p>
          <a:p>
            <a:pPr marL="558800" lvl="1" indent="-342900">
              <a:buFont typeface="Arial" panose="020B0604020202020204" pitchFamily="34" charset="0"/>
              <a:buChar char="•"/>
            </a:pPr>
            <a:r>
              <a:rPr lang="cy-GB"/>
              <a:t>Damcaniaethwr</a:t>
            </a:r>
          </a:p>
          <a:p>
            <a:pPr marL="558800" lvl="1" indent="-342900">
              <a:buFont typeface="Arial" panose="020B0604020202020204" pitchFamily="34" charset="0"/>
              <a:buChar char="•"/>
            </a:pPr>
            <a:r>
              <a:rPr lang="cy-GB"/>
              <a:t>Pragmatydd</a:t>
            </a:r>
          </a:p>
        </p:txBody>
      </p:sp>
    </p:spTree>
    <p:extLst>
      <p:ext uri="{BB962C8B-B14F-4D97-AF65-F5344CB8AC3E}">
        <p14:creationId xmlns:p14="http://schemas.microsoft.com/office/powerpoint/2010/main" val="2820016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A896-FB77-49DA-A1F4-3E33719B7491}"/>
              </a:ext>
            </a:extLst>
          </p:cNvPr>
          <p:cNvSpPr>
            <a:spLocks noGrp="1"/>
          </p:cNvSpPr>
          <p:nvPr>
            <p:ph type="title"/>
          </p:nvPr>
        </p:nvSpPr>
        <p:spPr/>
        <p:txBody>
          <a:bodyPr/>
          <a:lstStyle/>
          <a:p>
            <a:r>
              <a:rPr lang="cy-GB"/>
              <a:t>Arddulliau dysgu personol ac ymarfer myfyriol </a:t>
            </a:r>
          </a:p>
        </p:txBody>
      </p:sp>
      <p:sp>
        <p:nvSpPr>
          <p:cNvPr id="3" name="Content Placeholder 2">
            <a:extLst>
              <a:ext uri="{FF2B5EF4-FFF2-40B4-BE49-F238E27FC236}">
                <a16:creationId xmlns:a16="http://schemas.microsoft.com/office/drawing/2014/main" id="{08B42682-F7B0-4FA7-A87B-5270CB666B7F}"/>
              </a:ext>
            </a:extLst>
          </p:cNvPr>
          <p:cNvSpPr>
            <a:spLocks noGrp="1"/>
          </p:cNvSpPr>
          <p:nvPr>
            <p:ph sz="quarter" idx="10"/>
          </p:nvPr>
        </p:nvSpPr>
        <p:spPr>
          <a:xfrm>
            <a:off x="457200" y="1844824"/>
            <a:ext cx="8229600" cy="3915176"/>
          </a:xfrm>
        </p:spPr>
        <p:txBody>
          <a:bodyPr/>
          <a:lstStyle/>
          <a:p>
            <a:pPr marL="342900" indent="-342900">
              <a:buClr>
                <a:srgbClr val="0077E3"/>
              </a:buClr>
              <a:buFont typeface="Arial" panose="020B0604020202020204" pitchFamily="34" charset="0"/>
              <a:buChar char="•"/>
            </a:pPr>
            <a:r>
              <a:rPr lang="cy-GB"/>
              <a:t>Drwy ddefnyddio model arddulliau dysgu Honey a Mumford, gall gweithwyr adeiladu proffesiynol ddeall eu dewisiadau dysgu eu hunain yn well a theilwra eu gweithgareddau dysgu a datblygu yn unol â hynny. </a:t>
            </a:r>
          </a:p>
          <a:p>
            <a:pPr marL="342900" indent="-342900">
              <a:buClr>
                <a:srgbClr val="0077E3"/>
              </a:buClr>
              <a:buFont typeface="Arial" panose="020B0604020202020204" pitchFamily="34" charset="0"/>
              <a:buChar char="•"/>
            </a:pPr>
            <a:r>
              <a:rPr lang="cy-GB"/>
              <a:t>Gall hyn helpu crefftwyr i wella eu sgiliau a’u gwybodaeth, a chyflawni prosiectau gwell yn y diwydiant adeiladu yn y DU yn y pen draw.</a:t>
            </a:r>
          </a:p>
          <a:p>
            <a:endParaRPr lang="en-GB" dirty="0"/>
          </a:p>
        </p:txBody>
      </p:sp>
    </p:spTree>
    <p:extLst>
      <p:ext uri="{BB962C8B-B14F-4D97-AF65-F5344CB8AC3E}">
        <p14:creationId xmlns:p14="http://schemas.microsoft.com/office/powerpoint/2010/main" val="4227052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cy-GB"/>
              <a:t>Sgiliau personol a rhyngbersonol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Ystyr sgiliau personol yw’r sgiliau sydd eu hangen i weithio’n effeithiol ar eich emosiynau a’ch meddyliau eich hun, a’u rheoli. </a:t>
            </a:r>
          </a:p>
          <a:p>
            <a:pPr marL="342900" indent="-342900">
              <a:buClr>
                <a:srgbClr val="0077E3"/>
              </a:buClr>
              <a:buFont typeface="Arial" panose="020B0604020202020204" pitchFamily="34" charset="0"/>
              <a:buChar char="•"/>
            </a:pPr>
            <a:r>
              <a:rPr lang="cy-GB"/>
              <a:t>Ystyr sgiliau rhyngbersonol yw’r sgiliau sydd eu hangen i gyfathrebu’n effeithiol â phobl eraill a gweithio’n dda mewn tîm. </a:t>
            </a:r>
          </a:p>
          <a:p>
            <a:pPr marL="342900" indent="-342900">
              <a:buClr>
                <a:srgbClr val="0077E3"/>
              </a:buClr>
              <a:buFont typeface="Arial" panose="020B0604020202020204" pitchFamily="34" charset="0"/>
              <a:buChar char="•"/>
            </a:pPr>
            <a:r>
              <a:rPr lang="cy-GB"/>
              <a:t>Mae sgiliau personol a rhyngbersonol yn bwysig er mwyn i grefftwyr yn niwydiant adeiladu’r DU lwyddo yn eu gwaith.</a:t>
            </a:r>
          </a:p>
        </p:txBody>
      </p:sp>
    </p:spTree>
    <p:extLst>
      <p:ext uri="{BB962C8B-B14F-4D97-AF65-F5344CB8AC3E}">
        <p14:creationId xmlns:p14="http://schemas.microsoft.com/office/powerpoint/2010/main" val="4095330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12227-0D95-4BBF-A140-A1C19F1C4440}"/>
              </a:ext>
            </a:extLst>
          </p:cNvPr>
          <p:cNvSpPr>
            <a:spLocks noGrp="1"/>
          </p:cNvSpPr>
          <p:nvPr>
            <p:ph type="title"/>
          </p:nvPr>
        </p:nvSpPr>
        <p:spPr/>
        <p:txBody>
          <a:bodyPr/>
          <a:lstStyle/>
          <a:p>
            <a:r>
              <a:rPr lang="cy-GB"/>
              <a:t>Egluro sgiliau rhyngbersonol</a:t>
            </a:r>
          </a:p>
        </p:txBody>
      </p:sp>
      <p:sp>
        <p:nvSpPr>
          <p:cNvPr id="3" name="Content Placeholder 2">
            <a:extLst>
              <a:ext uri="{FF2B5EF4-FFF2-40B4-BE49-F238E27FC236}">
                <a16:creationId xmlns:a16="http://schemas.microsoft.com/office/drawing/2014/main" id="{707163AB-EDC1-4599-A2A0-762C47B4F2D9}"/>
              </a:ext>
            </a:extLst>
          </p:cNvPr>
          <p:cNvSpPr>
            <a:spLocks noGrp="1"/>
          </p:cNvSpPr>
          <p:nvPr>
            <p:ph sz="quarter" idx="10"/>
          </p:nvPr>
        </p:nvSpPr>
        <p:spPr/>
        <p:txBody>
          <a:bodyPr/>
          <a:lstStyle/>
          <a:p>
            <a:r>
              <a:rPr lang="cy-GB"/>
              <a:t>Dyma’r sgiliau sy’n galluogi crefftwr i gyfathrebu’n effeithiol â phobl eraill a gweithio’n dda mewn tîm. Mae’r sgiliau hyn yn cynnwys:</a:t>
            </a:r>
          </a:p>
          <a:p>
            <a:pPr marL="558800" lvl="1" indent="-342900">
              <a:buFont typeface="Arial" panose="020B0604020202020204" pitchFamily="34" charset="0"/>
              <a:buChar char="•"/>
            </a:pPr>
            <a:r>
              <a:rPr lang="cy-GB"/>
              <a:t>cyfathrebu</a:t>
            </a:r>
          </a:p>
          <a:p>
            <a:pPr marL="558800" lvl="1" indent="-342900">
              <a:buFont typeface="Arial" panose="020B0604020202020204" pitchFamily="34" charset="0"/>
              <a:buChar char="•"/>
            </a:pPr>
            <a:r>
              <a:rPr lang="cy-GB"/>
              <a:t>cydweithio</a:t>
            </a:r>
          </a:p>
          <a:p>
            <a:pPr marL="558800" lvl="1" indent="-342900">
              <a:buFont typeface="Arial" panose="020B0604020202020204" pitchFamily="34" charset="0"/>
              <a:buChar char="•"/>
            </a:pPr>
            <a:r>
              <a:rPr lang="cy-GB"/>
              <a:t>arweinyddiaeth.</a:t>
            </a:r>
          </a:p>
        </p:txBody>
      </p:sp>
    </p:spTree>
    <p:extLst>
      <p:ext uri="{BB962C8B-B14F-4D97-AF65-F5344CB8AC3E}">
        <p14:creationId xmlns:p14="http://schemas.microsoft.com/office/powerpoint/2010/main" val="143912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cy-GB"/>
              <a:t>Sgiliau personol</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p:txBody>
          <a:bodyPr/>
          <a:lstStyle/>
          <a:p>
            <a:r>
              <a:rPr lang="cy-GB"/>
              <a:t>Dyma’r sgiliau sy’n galluogi crefftwr i weithio’n effeithiol ar ei emosiynau a’i feddyliau eich hun, a’u rheoli. Mae’r sgiliau hyn yn cynnwys:</a:t>
            </a:r>
          </a:p>
          <a:p>
            <a:pPr marL="558800" lvl="1" indent="-342900">
              <a:buFont typeface="Arial" panose="020B0604020202020204" pitchFamily="34" charset="0"/>
              <a:buChar char="•"/>
            </a:pPr>
            <a:r>
              <a:rPr lang="cy-GB"/>
              <a:t>hunan-ymwybyddiaeth</a:t>
            </a:r>
          </a:p>
          <a:p>
            <a:pPr marL="558800" lvl="1" indent="-342900">
              <a:buFont typeface="Arial" panose="020B0604020202020204" pitchFamily="34" charset="0"/>
              <a:buChar char="•"/>
            </a:pPr>
            <a:r>
              <a:rPr lang="cy-GB"/>
              <a:t>hunan-gymhelliant</a:t>
            </a:r>
          </a:p>
          <a:p>
            <a:pPr marL="558800" lvl="1" indent="-342900">
              <a:buFont typeface="Arial" panose="020B0604020202020204" pitchFamily="34" charset="0"/>
              <a:buChar char="•"/>
            </a:pPr>
            <a:r>
              <a:rPr lang="cy-GB"/>
              <a:t>rheolaeth emosiynol.</a:t>
            </a:r>
          </a:p>
          <a:p>
            <a:r>
              <a:rPr lang="cy-GB"/>
              <a:t>Mae sgiliau personol a rhyngbersonol yn bwysig er mwyn i grefftwyr yn niwydiant adeiladu’r DU lwyddo yn eu gwaith.</a:t>
            </a:r>
          </a:p>
        </p:txBody>
      </p:sp>
    </p:spTree>
    <p:extLst>
      <p:ext uri="{BB962C8B-B14F-4D97-AF65-F5344CB8AC3E}">
        <p14:creationId xmlns:p14="http://schemas.microsoft.com/office/powerpoint/2010/main" val="3936275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Cynllunio ar gyfer canlyniadau llwyddiannus</a:t>
            </a:r>
          </a:p>
        </p:txBody>
      </p:sp>
      <p:sp>
        <p:nvSpPr>
          <p:cNvPr id="3" name="Content Placeholder 2"/>
          <p:cNvSpPr>
            <a:spLocks noGrp="1"/>
          </p:cNvSpPr>
          <p:nvPr>
            <p:ph sz="quarter" idx="10"/>
          </p:nvPr>
        </p:nvSpPr>
        <p:spPr/>
        <p:txBody>
          <a:bodyPr/>
          <a:lstStyle/>
          <a:p>
            <a:r>
              <a:rPr lang="cy-GB" b="1">
                <a:ea typeface="ＭＳ Ｐゴシック" pitchFamily="-105" charset="-128"/>
                <a:cs typeface="ＭＳ Ｐゴシック" pitchFamily="-105" charset="-128"/>
              </a:rPr>
              <a:t>Amcanion</a:t>
            </a:r>
          </a:p>
          <a:p>
            <a:pPr lvl="1"/>
            <a:r>
              <a:rPr lang="cy-GB"/>
              <a:t>Edrych ar bwysigrwydd rheoli amser. </a:t>
            </a:r>
          </a:p>
          <a:p>
            <a:pPr lvl="1"/>
            <a:r>
              <a:rPr lang="cy-GB"/>
              <a:t>Rhestru’r gwahanol adnoddau sydd ar gael i helpu i reoli amser. </a:t>
            </a:r>
          </a:p>
          <a:p>
            <a:pPr lvl="1"/>
            <a:r>
              <a:rPr lang="cy-GB"/>
              <a:t>Nodi damcaniaethwyr ymarfer myfyriol allweddol. </a:t>
            </a:r>
          </a:p>
          <a:p>
            <a:pPr lvl="1"/>
            <a:r>
              <a:rPr lang="cy-GB"/>
              <a:t>Edrych ar wahanol arddulliau dysgu.</a:t>
            </a:r>
          </a:p>
          <a:p>
            <a:pPr lvl="1"/>
            <a:r>
              <a:rPr lang="cy-GB"/>
              <a:t>Nodi beth yw meini prawf llwyddiant. </a:t>
            </a:r>
          </a:p>
          <a:p>
            <a:pPr lvl="1"/>
            <a:r>
              <a:rPr lang="cy-GB"/>
              <a:t>Edrych ar dargedau SMART. </a:t>
            </a:r>
          </a:p>
          <a:p>
            <a:pPr lvl="1"/>
            <a:r>
              <a:rPr lang="cy-GB"/>
              <a:t>Edrych ar beth yw sgiliau rhyngbersonol a sut i’w datblygu. </a:t>
            </a:r>
          </a:p>
          <a:p>
            <a:pPr lvl="1"/>
            <a:r>
              <a:rPr lang="cy-GB"/>
              <a:t>Edrych ar sut mae gwella cyfathrebu.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Pwysigrwydd rheoli amser a chynllunio </a:t>
            </a:r>
          </a:p>
        </p:txBody>
      </p:sp>
      <p:sp>
        <p:nvSpPr>
          <p:cNvPr id="3" name="Content Placeholder 2"/>
          <p:cNvSpPr>
            <a:spLocks noGrp="1"/>
          </p:cNvSpPr>
          <p:nvPr>
            <p:ph sz="quarter" idx="10"/>
          </p:nvPr>
        </p:nvSpPr>
        <p:spPr/>
        <p:txBody>
          <a:bodyPr/>
          <a:lstStyle/>
          <a:p>
            <a:r>
              <a:rPr lang="cy-GB"/>
              <a:t>Mae cynllunio a rheoli amser yn sgiliau hanfodol i grefftwyr yn niwydiant adeiladu’r DU gan eu bod yn gallu helpu i reoli’r canlynol:</a:t>
            </a:r>
          </a:p>
          <a:p>
            <a:pPr marL="342900" indent="-342900">
              <a:buClr>
                <a:srgbClr val="0077E3"/>
              </a:buClr>
              <a:buFont typeface="Arial" panose="020B0604020202020204" pitchFamily="34" charset="0"/>
              <a:buChar char="•"/>
            </a:pPr>
            <a:r>
              <a:rPr lang="cy-GB"/>
              <a:t>Cwrdd â therfynau amser prosiectau</a:t>
            </a:r>
          </a:p>
          <a:p>
            <a:pPr marL="342900" indent="-342900">
              <a:buClr>
                <a:srgbClr val="0077E3"/>
              </a:buClr>
              <a:buFont typeface="Arial" panose="020B0604020202020204" pitchFamily="34" charset="0"/>
              <a:buChar char="•"/>
            </a:pPr>
            <a:r>
              <a:rPr lang="cy-GB"/>
              <a:t>Rheoli cynhyrchiant</a:t>
            </a:r>
          </a:p>
          <a:p>
            <a:pPr marL="342900" indent="-342900">
              <a:buClr>
                <a:srgbClr val="0077E3"/>
              </a:buClr>
              <a:buFont typeface="Arial" panose="020B0604020202020204" pitchFamily="34" charset="0"/>
              <a:buChar char="•"/>
            </a:pPr>
            <a:r>
              <a:rPr lang="cy-GB"/>
              <a:t>Gwella ansawdd gwaith</a:t>
            </a:r>
          </a:p>
          <a:p>
            <a:pPr marL="342900" indent="-342900">
              <a:buClr>
                <a:srgbClr val="0077E3"/>
              </a:buClr>
              <a:buFont typeface="Arial" panose="020B0604020202020204" pitchFamily="34" charset="0"/>
              <a:buChar char="•"/>
            </a:pPr>
            <a:r>
              <a:rPr lang="cy-GB"/>
              <a:t>Lleihau straen</a:t>
            </a:r>
          </a:p>
          <a:p>
            <a:pPr marL="342900" indent="-342900">
              <a:buClr>
                <a:srgbClr val="0077E3"/>
              </a:buClr>
              <a:buFont typeface="Arial" panose="020B0604020202020204" pitchFamily="34" charset="0"/>
              <a:buChar char="•"/>
            </a:pPr>
            <a:r>
              <a:rPr lang="cy-GB"/>
              <a:t>Cynyddu effeithlonrwydd</a:t>
            </a:r>
          </a:p>
          <a:p>
            <a:pPr marL="342900" indent="-342900">
              <a:buClr>
                <a:srgbClr val="0077E3"/>
              </a:buClr>
              <a:buFont typeface="Arial" panose="020B0604020202020204" pitchFamily="34" charset="0"/>
              <a:buChar char="•"/>
            </a:pPr>
            <a:r>
              <a:rPr lang="cy-GB"/>
              <a:t>Meithrin perthynas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Adnoddau electronig i helpu i reoli amser </a:t>
            </a:r>
          </a:p>
        </p:txBody>
      </p:sp>
      <p:sp>
        <p:nvSpPr>
          <p:cNvPr id="3" name="Content Placeholder 2"/>
          <p:cNvSpPr>
            <a:spLocks noGrp="1"/>
          </p:cNvSpPr>
          <p:nvPr>
            <p:ph sz="quarter" idx="10"/>
          </p:nvPr>
        </p:nvSpPr>
        <p:spPr/>
        <p:txBody>
          <a:bodyPr/>
          <a:lstStyle/>
          <a:p>
            <a:r>
              <a:rPr lang="cy-GB"/>
              <a:t>Mae nifer o adnoddau electronig gall crefftwyr eu defnyddio i helpu i reoli amser, gan gynnwys:</a:t>
            </a:r>
          </a:p>
          <a:p>
            <a:pPr marL="558800" lvl="1" indent="-342900">
              <a:buFont typeface="Arial" panose="020B0604020202020204" pitchFamily="34" charset="0"/>
              <a:buChar char="•"/>
            </a:pPr>
            <a:r>
              <a:rPr lang="cy-GB"/>
              <a:t>meddalwedd rheoli prosiectau</a:t>
            </a:r>
          </a:p>
          <a:p>
            <a:pPr marL="558800" lvl="1" indent="-342900">
              <a:buFont typeface="Arial" panose="020B0604020202020204" pitchFamily="34" charset="0"/>
              <a:buChar char="•"/>
            </a:pPr>
            <a:r>
              <a:rPr lang="cy-GB"/>
              <a:t>apiau cadw golwg ar amser</a:t>
            </a:r>
          </a:p>
          <a:p>
            <a:pPr marL="558800" lvl="1" indent="-342900">
              <a:buFont typeface="Arial" panose="020B0604020202020204" pitchFamily="34" charset="0"/>
              <a:buChar char="•"/>
            </a:pPr>
            <a:r>
              <a:rPr lang="cy-GB"/>
              <a:t>apiau calendr</a:t>
            </a:r>
          </a:p>
          <a:p>
            <a:pPr marL="558800" lvl="1" indent="-342900">
              <a:buFont typeface="Arial" panose="020B0604020202020204" pitchFamily="34" charset="0"/>
              <a:buChar char="•"/>
            </a:pPr>
            <a:r>
              <a:rPr lang="cy-GB"/>
              <a:t>adnoddau cyfathrebu</a:t>
            </a:r>
          </a:p>
          <a:p>
            <a:pPr marL="558800" lvl="1" indent="-342900">
              <a:buFont typeface="Arial" panose="020B0604020202020204" pitchFamily="34" charset="0"/>
              <a:buChar char="•"/>
            </a:pPr>
            <a:r>
              <a:rPr lang="cy-GB"/>
              <a:t>meddalwedd cyfrifyddu.</a:t>
            </a:r>
          </a:p>
          <a:p>
            <a:pPr algn="just"/>
            <a:r>
              <a:rPr lang="cy-GB"/>
              <a:t>Yn gyffredinol, gall yr adnoddau electronig hyn helpu crefftwyr i symleiddio eu llif gwaith, i reoli eu hamser yn fwy effeithiol ac, yn y pen draw, i wella eu cynhyrchiant a’u perfformiad ar brosiectau adeiladu.</a:t>
            </a:r>
          </a:p>
        </p:txBody>
      </p:sp>
      <p:pic>
        <p:nvPicPr>
          <p:cNvPr id="5" name="Picture 4">
            <a:extLst>
              <a:ext uri="{FF2B5EF4-FFF2-40B4-BE49-F238E27FC236}">
                <a16:creationId xmlns:a16="http://schemas.microsoft.com/office/drawing/2014/main" id="{6CB5D662-CE7F-93C9-1E44-82BB6C0DCA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6056" y="2132856"/>
            <a:ext cx="2951820" cy="19678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Beth yw ‘meini prawf llwyddiant’?</a:t>
            </a:r>
          </a:p>
        </p:txBody>
      </p:sp>
      <p:sp>
        <p:nvSpPr>
          <p:cNvPr id="3" name="Content Placeholder 2"/>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cy-GB"/>
              <a:t>Mae meini prawf llwyddiant yn set o nodau neu amcanion wedi’u diffinio’n glir ac sy’n cael eu sefydlu ar ddechrau prosiect, tasg neu weithgaredd i fesur ei lwyddiant. </a:t>
            </a:r>
          </a:p>
          <a:p>
            <a:pPr marL="342900" indent="-342900" algn="just">
              <a:buClr>
                <a:srgbClr val="0077E3"/>
              </a:buClr>
              <a:buFont typeface="Arial" panose="020B0604020202020204" pitchFamily="34" charset="0"/>
              <a:buChar char="•"/>
            </a:pPr>
            <a:r>
              <a:rPr lang="cy-GB"/>
              <a:t>Mae meini prawf llwyddiant fel arfer yn cynnwys amcanion mesuradwy a phenodol y gellir eu defnyddio i werthuso effeithiolrwydd prosiect neu dasg. </a:t>
            </a:r>
          </a:p>
          <a:p>
            <a:pPr marL="342900" indent="-342900" algn="just">
              <a:buClr>
                <a:srgbClr val="0077E3"/>
              </a:buClr>
              <a:buFont typeface="Arial" panose="020B0604020202020204" pitchFamily="34" charset="0"/>
              <a:buChar char="•"/>
            </a:pPr>
            <a:r>
              <a:rPr lang="cy-GB"/>
              <a:t>Drwy sefydlu meini prawf llwyddiant clir, gall unigolion a thimau ganolbwyntio eu hymdrechion ar gyflawni nodau penodol, cadw golwg ar gynnydd ac addasu eu dull gweithredu os oes angen er mwyn sicrhau canlyniadau llwyddiannus.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363272" cy="382588"/>
          </a:xfrm>
        </p:spPr>
        <p:txBody>
          <a:bodyPr/>
          <a:lstStyle/>
          <a:p>
            <a:r>
              <a:rPr lang="cy-GB"/>
              <a:t>Beth yw ystyr ‘meini prawf llwyddiant’ i grefftwr?</a:t>
            </a:r>
          </a:p>
        </p:txBody>
      </p:sp>
      <p:sp>
        <p:nvSpPr>
          <p:cNvPr id="3" name="Content Placeholder 2"/>
          <p:cNvSpPr>
            <a:spLocks noGrp="1"/>
          </p:cNvSpPr>
          <p:nvPr>
            <p:ph sz="quarter" idx="10"/>
          </p:nvPr>
        </p:nvSpPr>
        <p:spPr>
          <a:xfrm>
            <a:off x="457200" y="1512000"/>
            <a:ext cx="8229600" cy="4293264"/>
          </a:xfrm>
        </p:spPr>
        <p:txBody>
          <a:bodyPr/>
          <a:lstStyle/>
          <a:p>
            <a:r>
              <a:rPr lang="cy-GB"/>
              <a:t>Gall meini prawf llwyddiant i grefftwr gynnwys amrywiaeth o ffactorau sy’n berthnasol i’w dasg neu ei brosiect penodol, gan gynnwys: </a:t>
            </a:r>
          </a:p>
          <a:p>
            <a:pPr marL="558800" lvl="1" indent="-342900">
              <a:buFont typeface="Arial" panose="020B0604020202020204" pitchFamily="34" charset="0"/>
              <a:buChar char="•"/>
            </a:pPr>
            <a:r>
              <a:rPr lang="cy-GB"/>
              <a:t>ansawdd y gwaith</a:t>
            </a:r>
          </a:p>
          <a:p>
            <a:pPr marL="558800" lvl="1" indent="-342900">
              <a:buFont typeface="Arial" panose="020B0604020202020204" pitchFamily="34" charset="0"/>
              <a:buChar char="•"/>
            </a:pPr>
            <a:r>
              <a:rPr lang="cy-GB"/>
              <a:t>prydlondeb</a:t>
            </a:r>
          </a:p>
          <a:p>
            <a:pPr marL="558800" lvl="1" indent="-342900">
              <a:buFont typeface="Arial" panose="020B0604020202020204" pitchFamily="34" charset="0"/>
              <a:buChar char="•"/>
            </a:pPr>
            <a:r>
              <a:rPr lang="cy-GB"/>
              <a:t>bod yn gosteffeithiol</a:t>
            </a:r>
          </a:p>
          <a:p>
            <a:pPr marL="558800" lvl="1" indent="-342900">
              <a:buFont typeface="Arial" panose="020B0604020202020204" pitchFamily="34" charset="0"/>
              <a:buChar char="•"/>
            </a:pPr>
            <a:r>
              <a:rPr lang="cy-GB"/>
              <a:t>boddhad cwsmeriaid</a:t>
            </a:r>
          </a:p>
          <a:p>
            <a:pPr marL="558800" lvl="1" indent="-342900">
              <a:buFont typeface="Arial" panose="020B0604020202020204" pitchFamily="34" charset="0"/>
              <a:buChar char="•"/>
            </a:pPr>
            <a:r>
              <a:rPr lang="cy-GB"/>
              <a:t>cyfathrebu.</a:t>
            </a:r>
          </a:p>
          <a:p>
            <a:pPr algn="just"/>
            <a:r>
              <a:rPr lang="cy-GB"/>
              <a:t>Drwy sefydlu meini prawf llwyddiant clir ar gyfer pob prosiect neu dasg, gall crefftwyr ganolbwyntio eu hymdrechion ar gyflawni nodau penodol a sicrhau eu bod yn cyflawni gwaith o ansawdd uchel sy’n bodloni anghenion a disgwyliadau eu cleientiaid.</a:t>
            </a:r>
          </a:p>
          <a:p>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Meini prawf llwyddiant a phrosiectau adeiladu</a:t>
            </a:r>
          </a:p>
        </p:txBody>
      </p:sp>
      <p:sp>
        <p:nvSpPr>
          <p:cNvPr id="3" name="Content Placeholder 2"/>
          <p:cNvSpPr>
            <a:spLocks noGrp="1"/>
          </p:cNvSpPr>
          <p:nvPr>
            <p:ph sz="quarter" idx="10"/>
          </p:nvPr>
        </p:nvSpPr>
        <p:spPr>
          <a:xfrm>
            <a:off x="457200" y="1484784"/>
            <a:ext cx="8229600" cy="4248472"/>
          </a:xfrm>
        </p:spPr>
        <p:txBody>
          <a:bodyPr/>
          <a:lstStyle/>
          <a:p>
            <a:r>
              <a:rPr lang="cy-GB"/>
              <a:t>Mae llwyddiant mewn prosiectau adeiladu fel arfer yn cael ei fesur ar sail gallu’r prosiect i gyflawni ei nodau a’i amcanion penodol. Gall hyn amrywio yn dibynnu ar hyd a lled, cyllideb ac amserlen y prosiect. Gall gynnwys:</a:t>
            </a:r>
          </a:p>
          <a:p>
            <a:pPr marL="558800" lvl="1" indent="-342900">
              <a:lnSpc>
                <a:spcPct val="100000"/>
              </a:lnSpc>
              <a:spcBef>
                <a:spcPts val="0"/>
              </a:spcBef>
              <a:spcAft>
                <a:spcPts val="0"/>
              </a:spcAft>
              <a:buFont typeface="Arial" panose="020B0604020202020204" pitchFamily="34" charset="0"/>
              <a:buChar char="•"/>
            </a:pPr>
            <a:r>
              <a:rPr lang="cy-GB"/>
              <a:t>cyflawni nodau’r prosiect</a:t>
            </a:r>
          </a:p>
          <a:p>
            <a:pPr marL="558800" lvl="1" indent="-342900">
              <a:lnSpc>
                <a:spcPct val="100000"/>
              </a:lnSpc>
              <a:spcBef>
                <a:spcPts val="0"/>
              </a:spcBef>
              <a:spcAft>
                <a:spcPts val="0"/>
              </a:spcAft>
              <a:buFont typeface="Arial" panose="020B0604020202020204" pitchFamily="34" charset="0"/>
              <a:buChar char="•"/>
            </a:pPr>
            <a:r>
              <a:rPr lang="cy-GB"/>
              <a:t>bodlonrwydd cwsmeriaid</a:t>
            </a:r>
          </a:p>
          <a:p>
            <a:pPr marL="558800" lvl="1" indent="-342900">
              <a:lnSpc>
                <a:spcPct val="100000"/>
              </a:lnSpc>
              <a:spcBef>
                <a:spcPts val="0"/>
              </a:spcBef>
              <a:spcAft>
                <a:spcPts val="0"/>
              </a:spcAft>
              <a:buFont typeface="Arial" panose="020B0604020202020204" pitchFamily="34" charset="0"/>
              <a:buChar char="•"/>
            </a:pPr>
            <a:r>
              <a:rPr lang="cy-GB"/>
              <a:t>ansawdd y gwaith</a:t>
            </a:r>
          </a:p>
          <a:p>
            <a:pPr marL="558800" lvl="1" indent="-342900">
              <a:lnSpc>
                <a:spcPct val="100000"/>
              </a:lnSpc>
              <a:spcBef>
                <a:spcPts val="0"/>
              </a:spcBef>
              <a:spcAft>
                <a:spcPts val="0"/>
              </a:spcAft>
              <a:buFont typeface="Arial" panose="020B0604020202020204" pitchFamily="34" charset="0"/>
              <a:buChar char="•"/>
            </a:pPr>
            <a:r>
              <a:rPr lang="cy-GB"/>
              <a:t>diogelwch</a:t>
            </a:r>
          </a:p>
          <a:p>
            <a:pPr marL="558800" lvl="1" indent="-342900">
              <a:lnSpc>
                <a:spcPct val="100000"/>
              </a:lnSpc>
              <a:spcBef>
                <a:spcPts val="0"/>
              </a:spcBef>
              <a:spcAft>
                <a:spcPts val="0"/>
              </a:spcAft>
              <a:buFont typeface="Arial" panose="020B0604020202020204" pitchFamily="34" charset="0"/>
              <a:buChar char="•"/>
            </a:pPr>
            <a:r>
              <a:rPr lang="cy-GB"/>
              <a:t>effaith ar yr amgylchedd</a:t>
            </a:r>
          </a:p>
          <a:p>
            <a:pPr marL="558800" lvl="1" indent="-342900">
              <a:lnSpc>
                <a:spcPct val="100000"/>
              </a:lnSpc>
              <a:spcBef>
                <a:spcPts val="0"/>
              </a:spcBef>
              <a:spcAft>
                <a:spcPts val="0"/>
              </a:spcAft>
              <a:buFont typeface="Arial" panose="020B0604020202020204" pitchFamily="34" charset="0"/>
              <a:buChar char="•"/>
            </a:pPr>
            <a:r>
              <a:rPr lang="cy-GB"/>
              <a:t>enillion ar fuddsoddiad.</a:t>
            </a:r>
          </a:p>
          <a:p>
            <a:r>
              <a:rPr lang="cy-GB"/>
              <a:t>Yn gyffredinol, mae llwyddiant mewn prosiectau adeiladu yn cael ei fesur ar sail cyfuniad o’r ffactorau hyn. Mae’r mesurau llwyddiant penodol yn amrywio yn dibynnu ar hyd a lled ac amcanion y prosiect.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Targedau SMART </a:t>
            </a:r>
          </a:p>
        </p:txBody>
      </p:sp>
      <p:sp>
        <p:nvSpPr>
          <p:cNvPr id="3" name="Content Placeholder 2"/>
          <p:cNvSpPr>
            <a:spLocks noGrp="1"/>
          </p:cNvSpPr>
          <p:nvPr>
            <p:ph sz="quarter" idx="10"/>
          </p:nvPr>
        </p:nvSpPr>
        <p:spPr/>
        <p:txBody>
          <a:bodyPr/>
          <a:lstStyle/>
          <a:p>
            <a:r>
              <a:rPr lang="cy-GB"/>
              <a:t>Fel crefftwr, mae targedau SMART yn adnodd gwerthfawr ar gyfer gosod a chyflawni nodau. Mae SMART yn golygu:</a:t>
            </a:r>
          </a:p>
          <a:p>
            <a:pPr marL="558800" lvl="1" indent="-342900">
              <a:buFont typeface="Arial" panose="020B0604020202020204" pitchFamily="34" charset="0"/>
              <a:buChar char="•"/>
            </a:pPr>
            <a:r>
              <a:rPr lang="cy-GB"/>
              <a:t>Penodol (</a:t>
            </a:r>
            <a:r>
              <a:rPr lang="cy-GB" b="1"/>
              <a:t>S</a:t>
            </a:r>
            <a:r>
              <a:rPr lang="cy-GB"/>
              <a:t>pecific)</a:t>
            </a:r>
          </a:p>
          <a:p>
            <a:pPr marL="558800" lvl="1" indent="-342900">
              <a:buFont typeface="Arial" panose="020B0604020202020204" pitchFamily="34" charset="0"/>
              <a:buChar char="•"/>
            </a:pPr>
            <a:r>
              <a:rPr lang="cy-GB"/>
              <a:t>Mesuradwy (</a:t>
            </a:r>
            <a:r>
              <a:rPr lang="cy-GB" b="1"/>
              <a:t>M</a:t>
            </a:r>
            <a:r>
              <a:rPr lang="cy-GB"/>
              <a:t>easurable)</a:t>
            </a:r>
          </a:p>
          <a:p>
            <a:pPr marL="558800" lvl="1" indent="-342900">
              <a:buFont typeface="Arial" panose="020B0604020202020204" pitchFamily="34" charset="0"/>
              <a:buChar char="•"/>
            </a:pPr>
            <a:r>
              <a:rPr lang="cy-GB"/>
              <a:t>Cyraeddadwy (</a:t>
            </a:r>
            <a:r>
              <a:rPr lang="cy-GB" b="1"/>
              <a:t>A</a:t>
            </a:r>
            <a:r>
              <a:rPr lang="cy-GB"/>
              <a:t>chievable)</a:t>
            </a:r>
          </a:p>
          <a:p>
            <a:pPr marL="558800" lvl="1" indent="-342900">
              <a:buFont typeface="Arial" panose="020B0604020202020204" pitchFamily="34" charset="0"/>
              <a:buChar char="•"/>
            </a:pPr>
            <a:r>
              <a:rPr lang="cy-GB"/>
              <a:t>Perthnasol (</a:t>
            </a:r>
            <a:r>
              <a:rPr lang="cy-GB" b="1"/>
              <a:t>R</a:t>
            </a:r>
            <a:r>
              <a:rPr lang="cy-GB"/>
              <a:t>elevant)</a:t>
            </a:r>
          </a:p>
          <a:p>
            <a:pPr marL="558800" lvl="1" indent="-342900">
              <a:buFont typeface="Arial" panose="020B0604020202020204" pitchFamily="34" charset="0"/>
              <a:buChar char="•"/>
            </a:pPr>
            <a:r>
              <a:rPr lang="cy-GB"/>
              <a:t>Amserol (</a:t>
            </a:r>
            <a:r>
              <a:rPr lang="cy-GB" b="1"/>
              <a:t>T</a:t>
            </a:r>
            <a:r>
              <a:rPr lang="cy-GB"/>
              <a:t>ime-bound). </a:t>
            </a:r>
          </a:p>
          <a:p>
            <a:r>
              <a:rPr lang="cy-GB"/>
              <a:t>Mae targedau SMART yn darparu fframwaith ar gyfer gosod a chyflawni nodau sy’n gyraeddadwy, yn amserol, yn fesuradwy, yn benodol, yn uchelgeisiol ac yn synhwyrol. Drwy ddefnyddio’r dull hwn, gall crefftwyr baratoi eu hunain ar gyfer llwyddiant a chyflawni eu nodau mewn ffordd strwythuredig a threfnus.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cy-GB"/>
              <a:t>Diffinio ymarfer myfyriol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cy-GB"/>
              <a:t>Proses o hunan-archwilio a gwerthuso yw ymarfer myfyriol. Mae’n golygu edrych yn ôl ar eich profiadau, eich gweithredoedd a’ch penderfyniadau, a’u dadansoddi’n feirniadol. Mae gwneud hyn yn nodi meysydd i’w gwella er mwyn gallu gwneud newidiadau cadarnhaol.</a:t>
            </a:r>
          </a:p>
          <a:p>
            <a:pPr marL="342900" indent="-342900" algn="just">
              <a:buClr>
                <a:srgbClr val="0077E3"/>
              </a:buClr>
              <a:buFont typeface="Arial" panose="020B0604020202020204" pitchFamily="34" charset="0"/>
              <a:buChar char="•"/>
            </a:pPr>
            <a:r>
              <a:rPr lang="cy-GB"/>
              <a:t>Mae ymarfer myfyriol yn hanfodol oherwydd natur gymhleth prosiectau adeiladu a’r ystod eang o sgiliau a gwybodaeth sydd eu hangen i’w cwblhau’n llwyddiannus. </a:t>
            </a:r>
          </a:p>
          <a:p>
            <a:pPr marL="342900" indent="-342900" algn="just">
              <a:buClr>
                <a:srgbClr val="0077E3"/>
              </a:buClr>
              <a:buFont typeface="Arial" panose="020B0604020202020204" pitchFamily="34" charset="0"/>
              <a:buChar char="•"/>
            </a:pPr>
            <a:r>
              <a:rPr lang="cy-GB"/>
              <a:t>Drwy gymryd rhan mewn ymarfer myfyriol, gall gweithwyr adeiladu proffesiynol nodi cryfderau a gwendidau yn eu perfformiad. Gallant ddysgu o gamgymeriadau a gwella eu sgiliau a’u gwybodaeth dros amser. Gall hyn arwain at gyflawni prosiectau gwell a gwella eu perfformiad cyffredinol yn y diwydiant. </a:t>
            </a:r>
          </a:p>
        </p:txBody>
      </p:sp>
    </p:spTree>
    <p:extLst>
      <p:ext uri="{BB962C8B-B14F-4D97-AF65-F5344CB8AC3E}">
        <p14:creationId xmlns:p14="http://schemas.microsoft.com/office/powerpoint/2010/main" val="8073387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docProps/app.xml><?xml version="1.0" encoding="utf-8"?>
<Properties xmlns="http://schemas.openxmlformats.org/officeDocument/2006/extended-properties" xmlns:vt="http://schemas.openxmlformats.org/officeDocument/2006/docPropsVTypes">
  <Template/>
  <TotalTime>11</TotalTime>
  <Words>2861</Words>
  <Application>Microsoft Office PowerPoint</Application>
  <PresentationFormat>On-screen Show (4:3)</PresentationFormat>
  <Paragraphs>152</Paragraphs>
  <Slides>17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Lucida Grande</vt:lpstr>
      <vt:lpstr>Times New Roman</vt:lpstr>
      <vt:lpstr>Default Design</vt:lpstr>
      <vt:lpstr>PowerPoint 7: Cynllunio ar gyfer canlyniadau llwyddiannus ac ymarfer myfyriol </vt:lpstr>
      <vt:lpstr>Nod: Cynllunio ar gyfer canlyniadau llwyddiannus</vt:lpstr>
      <vt:lpstr>Pwysigrwydd rheoli amser a chynllunio </vt:lpstr>
      <vt:lpstr>Adnoddau electronig i helpu i reoli amser </vt:lpstr>
      <vt:lpstr>Beth yw ‘meini prawf llwyddiant’?</vt:lpstr>
      <vt:lpstr>Beth yw ystyr ‘meini prawf llwyddiant’ i grefftwr?</vt:lpstr>
      <vt:lpstr>Meini prawf llwyddiant a phrosiectau adeiladu</vt:lpstr>
      <vt:lpstr>Targedau SMART </vt:lpstr>
      <vt:lpstr>Diffinio ymarfer myfyriol </vt:lpstr>
      <vt:lpstr>PowerPoint Presentation</vt:lpstr>
      <vt:lpstr>Kolb ac ymarfer myfyriol </vt:lpstr>
      <vt:lpstr>Arddulliau dysgu personol ac ymarfer myfyriol </vt:lpstr>
      <vt:lpstr>Arddulliau dysgu personol ac ymarfer myfyriol </vt:lpstr>
      <vt:lpstr>Sgiliau personol a rhyngbersonol  </vt:lpstr>
      <vt:lpstr>Egluro sgiliau rhyngbersonol</vt:lpstr>
      <vt:lpstr>Sgiliau personol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175</cp:revision>
  <dcterms:created xsi:type="dcterms:W3CDTF">2013-05-28T00:38:54Z</dcterms:created>
  <dcterms:modified xsi:type="dcterms:W3CDTF">2023-08-31T14:37:08Z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