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6"/>
  </p:notesMasterIdLst>
  <p:handoutMasterIdLst>
    <p:handoutMasterId r:id="rId17"/>
  </p:handoutMasterIdLst>
  <p:sldIdLst>
    <p:sldId id="256" r:id="rId5"/>
    <p:sldId id="331" r:id="rId6"/>
    <p:sldId id="337" r:id="rId7"/>
    <p:sldId id="335" r:id="rId8"/>
    <p:sldId id="338" r:id="rId9"/>
    <p:sldId id="355" r:id="rId10"/>
    <p:sldId id="342" r:id="rId11"/>
    <p:sldId id="356" r:id="rId12"/>
    <p:sldId id="348" r:id="rId13"/>
    <p:sldId id="351" r:id="rId14"/>
    <p:sldId id="267" r:id="rId15"/>
  </p:sldIdLst>
  <p:sldSz cx="9144000" cy="6858000" type="screen4x3"/>
  <p:notesSz cx="6858000" cy="9144000"/>
  <p:custDataLst>
    <p:tags r:id="rId18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2DC5816-0CCF-99BE-2D10-522BC4ABDC77}" name="Sakshi JC" initials="SA JC" userId="Sakshi JC" providerId="None"/>
  <p188:author id="{D539632E-5766-ED86-5F7F-B13AF4E7E3FD}" name="Alice van Raalte" initials="AvR" userId="10fffbf083cf9823" providerId="Windows Live"/>
  <p188:author id="{6E93FF4A-33D0-35C3-5374-0C57E991B34D}" name="Sandra Stafford" initials="S" userId="Anonymous_Sandra Stafford" providerId="None"/>
  <p188:author id="{FD6BB0D1-9278-F6CC-5A69-1199D24409B3}" name="Laura Glover" initials="LG" userId="Laura Glover" providerId="Non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ndra Stafford" initials="S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D70BDC7-311F-44BB-8551-FD72096E7046}" v="5" dt="2023-05-17T23:09:05.93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37" autoAdjust="0"/>
    <p:restoredTop sz="93738" autoAdjust="0"/>
  </p:normalViewPr>
  <p:slideViewPr>
    <p:cSldViewPr showGuides="1">
      <p:cViewPr>
        <p:scale>
          <a:sx n="100" d="100"/>
          <a:sy n="100" d="100"/>
        </p:scale>
        <p:origin x="108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8/31/2023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Yn y diwydiant adeiladu, mae rôl yr HSE yn cynnwys y canlynol.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Rheoleiddio: 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Mae’r HSE yn gosod ac yn gorfodi rheoliadau a chanllawiau sy’n ymwneud ag iechyd a diogelwch yn y diwydiant adeiladu. Mae hyn yn cynnwys darparu canllawiau ar asesu risg, diogelwch yn y gweithle a defnyddio cyfarpar diogelu personol (PPE).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Arolygu: 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Mae’r HSE yn arolygu safleoedd a phrosiectau adeiladu i sicrhau bod rheoliadau iechyd a diogelwch yn cael eu dilyn. Gall arolygwyr gynnal archwiliadau dirybudd neu arolygiadau wedi’u targedu, a gallant roi dirwyon neu hysbysiadau gorfodi os ydynt yn canfod nad yw safle’n cydymffurfio â rheoliadau.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Ymchwilio: 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Mae’r HSE yn ymchwilio i ddamweiniau a digwyddiadau sy’n digwydd ar safleoedd adeiladu, gyda’r nod o nodi’r achosion sylfaenol ac atal digwyddiadau tebyg rhag digwydd yn y dyfodol. Gall ymchwiliadau gynnwys ymweliadau safle, cyfweliadau â gweithwyr a rheolwyr, a dadansoddi dogfennau a chofnodion perthnasol.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Addysg ac allgymorth: 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Mae’r HSE yn darparu rhaglenni addysg ac allgymorth i weithwyr a chyflogwyr yn y diwydiant adeiladu, gyda’r nod o hyrwyddo’r arferion gorau a lleihau damweiniau ac anafiadau. Gall hyn gynnwys cyrsiau hyfforddi, gweithdai ac ymgyrchoedd ymwybyddiaeth.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Ymchwil a datblygu: 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Mae’r HSE yn gwneud gwaith ymchwil a datblygu i wella safonau iechyd a diogelwch yn y diwydiant adeiladu. Gall hyn gynnwys cydweithio â rhanddeiliaid yn y diwydiant, dadansoddi data ar ddamweiniau ac anafiadau, a nodi technolegau a dulliau newydd o wella diogelwch.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44882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20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Mae </a:t>
            </a:r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Build UK</a:t>
            </a:r>
            <a:r>
              <a:rPr lang="cy-GB" sz="120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yn gymdeithas grefft sy’n cynrychioli buddiannau rhai o’r contractwyr a’r cwmnïau adeiladu mwyaf yn y DU.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Ei nod yw gwella delwedd y diwydiant adeiladu a sbarduno newid cadarnhaol drwy hybu’r arferion gorau mewn meysydd fel diogelwch, hyfforddiant a rheoli’r gadwyn gyflenwi.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20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Mae </a:t>
            </a:r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Ffederasiwn y Meistr Adeiladwyr </a:t>
            </a:r>
            <a:r>
              <a:rPr lang="cy-GB" sz="120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yn gymdeithas grefft sy’n cynrychioli cwmnïau adeiladu bach a chanolig yn y DU.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Mae’n canolbwyntio ar hybu safonau uchel a phroffesiynoldeb yn y diwydiant adeiladu, yn ogystal â darparu cymorth a hyfforddiant i’w aelodau.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20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Mae’r cynllun </a:t>
            </a:r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Adeiladwyr Ystyriol</a:t>
            </a:r>
            <a:r>
              <a:rPr lang="cy-GB" sz="120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yn sefydliad nid-er-elw sy’n gweithio i wella delwedd y diwydiant adeiladu drwy hybu’r arferion gorau mewn meysydd fel diogelwch, cyfrifoldeb amgylcheddol, ac ymgysylltu â’r gymuned.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Mae’n darparu cod ymarfer gwirfoddol i’w aelodau ei ddilyn, ac mae’n monitro eu perfformiad drwy ymweliadau safle ac asesiadau.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20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Mae </a:t>
            </a:r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Ffederasiwn Cenedlaethol yr Adeiladwyr </a:t>
            </a:r>
            <a:r>
              <a:rPr lang="cy-GB" sz="120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yn gymdeithas grefft sy’n cynrychioli buddiannau cwmnïau adeiladu bach a chanolig yn y DU.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Ei nod yw rhoi hwb i dwf a datblygiad ei aelodau drwy lobïo, rhwydweithio a mentrau addysg.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751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Bydd angen i ddysgwyr wneud ymchwil a rhoi adborth ar gyfer trafodaeth am y cyrff crefft arbenigol sy’n benodol i’w llwybrau crefft.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39596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cy-GB">
                <a:latin typeface="Arial"/>
                <a:ea typeface="ＭＳ Ｐゴシック"/>
                <a:cs typeface="Arial"/>
              </a:rPr>
              <a:t>Mae'r rhan fwyaf o gyrff proffesiynol yn cynnig aelodaeth i fyfyrwyr ac am gost is weithiau. Gall hyn gefnogi datblygiad proffesiynol cynnar ac achrediad yn gynnar yn eich gyrfa. 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Datblygiad proffesiynol: 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Mae cyrff proffesiynol yn cynnig amrywiaeth o gyfleoedd addysgol a hyfforddiant a all helpu gweithwyr proffesiynol i wella eu sgiliau a’u gwybodaeth yn eu maes gwaith. Gall hyn gynnwys cyrsiau hyfforddi, gweminarau, cynadleddau a gweithdai.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Rhwydweithio: 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Mae cyrff proffesiynol yn cynnig cyfleoedd i weithwyr proffesiynol gysylltu ag eraill yn eu diwydiant, ehangu eu rhwydweithiau proffesiynol, a chydweithio â chymheiriaid ar brosiectau.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Cydnabyddiaeth: 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Gall bod yn aelod o gorff proffesiynol ychwanegu hygrededd at broffil gweithiwr proffesiynol a dangos ei ymrwymiad i gynnal safonau uchel a phroffesiynoldeb yn ei waith.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Mynediad at adnoddau: 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Mae gan gyrff proffesiynol fynediad at wybodaeth, ymchwil a’r arferion gorau sy’n benodol i’r diwydiant, a gallant rannu’r rhain â’u haelodau. Gall y wybodaeth hon helpu gweithwyr proffesiynol i gael gwybod am y datblygiadau diweddaraf yn eu maes a gwneud penderfyniadau gwell yn eu gwaith.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Eiriolaeth: 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Mae cyrff proffesiynol yn eirioli dros fuddiannau eu haelodau ac yn gweithio’n agos gyda llunwyr polisïau, rheoleiddwyr a rhanddeiliaid eraill yn y diwydiant i hybu polisïau ac arferion sydd o fudd i’w haelodau a’r diwydiant yn ei gyfanrwydd.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Cyfleoedd gyrfa: 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Gall ymuno â chorff proffesiynol greu cyfleoedd gyrfa newydd i weithwyr proffesiynol, fel hysbysebion swyddi, rhaglenni mentora, a chyfleoedd arweinyddiaeth.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10650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cy-GB">
                <a:latin typeface="Arial"/>
                <a:ea typeface="ＭＳ Ｐゴシック"/>
                <a:cs typeface="Arial"/>
              </a:rPr>
              <a:t>Ymchwilio i’r grefft benodol: Penderfynwch ar yr union grefft neu alwedigaeth sydd o ddiddordeb i chi yn y diwydiant adeiladu. Mae enghreifftiau’n cynnwys gwaith coed, plymio, gwaith trydanol, gosod brics, peintio ac addurno, ac ati.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cy-GB">
                <a:latin typeface="Arial"/>
                <a:ea typeface="ＭＳ Ｐゴシック"/>
                <a:cs typeface="Arial"/>
              </a:rPr>
              <a:t>Archwilio cymdeithasau’r diwydiant: Chwiliwch am gymdeithasau neu sefydliadau yn y diwydiant sy’n gysylltiedig â’r grefft benodol sydd o ddiddordeb i chi. Mae’r cymdeithasau hyn yn aml yn cynrychioli buddiannau gweithwyr proffesiynol mewn sector penodol ac efallai y bydd ganddynt wybodaeth am gyrff proffesiynol perthnasol.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cy-GB">
                <a:latin typeface="Arial"/>
                <a:ea typeface="ＭＳ Ｐゴシック"/>
                <a:cs typeface="Arial"/>
              </a:rPr>
              <a:t>Edrych ar wefannau sy’n benodol i grefft: Edrychwch ar wefannau sefydliadau neu gymdeithasau sy’n benodol i grefft. Mae’r gwefannau hyn fel arfer yn darparu gwybodaeth am y diwydiant, am gyfleoedd hyfforddi ac am gyrff proffesiynol perthnasol.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cy-GB">
                <a:latin typeface="Arial"/>
                <a:ea typeface="ＭＳ Ｐゴシック"/>
                <a:cs typeface="Arial"/>
              </a:rPr>
              <a:t>Edrych ar gyfeiriaduron y diwydiant: Chwiliwch am gyfeiriaduron neu gronfeydd data’r diwydiant sy’n rhestru cyrff proffesiynol ar gyfer gwahanol grefftau adeiladu. Gall y cyfeiriaduron hyn fod ar gael ar-lein neu mewn print, a gallant roi trosolwg cynhwysfawr o sefydliadau perthnasol i chi.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cy-GB">
                <a:latin typeface="Arial"/>
                <a:ea typeface="ＭＳ Ｐゴシック"/>
                <a:cs typeface="Arial"/>
              </a:rPr>
              <a:t>Gofyn am argymhellion: Cysylltwch â gweithwyr proffesiynol profiadol neu gyd-weithwyr yn y diwydiant adeiladu sy’n gyfarwydd â’r grefft sydd o ddiddordeb i chi. Efallai y byddant yn gallu darparu arweiniad ac argymell y cyrff proffesiynol perthnasol.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cy-GB">
                <a:latin typeface="Arial"/>
                <a:ea typeface="ＭＳ Ｐゴシック"/>
                <a:cs typeface="Arial"/>
              </a:rPr>
              <a:t>Cysylltu â darparwyr hyfforddiant lleol: Cysylltwch â darparwyr hyfforddiant lleol fel colegau, rhaglenni prentisiaeth neu ganolfannau hyfforddi galwedigaethol sy’n cynnig cyrsiau sy’n ymwneud â’r grefft adeiladu rydych chi am ei dilyn. Yn aml, mae ganddynt wybodaeth am y cyrff proffesiynol perthnasol a gallant ddarparu gwybodaeth neu eich cyfeirio at y sefydliadau priodol.</a:t>
            </a:r>
          </a:p>
          <a:p>
            <a:endParaRPr lang="en-US" dirty="0">
              <a:latin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3267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47558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Manteision bod yn aelod o undeb ym maes adeiladu yn y DU</a:t>
            </a:r>
          </a:p>
          <a:p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Cydfargeinio: 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Mae gan aelodau’r undeb y pŵer cydfargeinio i negodi gyda chyflogwyr er mwyn cael gwell cyflogau, buddion ac amodau gwaith.</a:t>
            </a:r>
          </a:p>
          <a:p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Cynrychiolaeth gyfreithiol: 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Mae gan aelodau undeb fynediad at gynrychiolaeth a chymorth cyfreithiol wrth ddelio â materion yn y gweithle fel diswyddo annheg, gwahaniaethu neu bryderon iechyd a diogelwch.</a:t>
            </a:r>
          </a:p>
          <a:p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Hyfforddi a datblygu: 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Mae undebau’n darparu mynediad at raglenni hyfforddi a datblygu sy’n helpu aelodau i wella eu sgiliau a datblygu eu gyrfaoedd yn y diwydiant adeiladu.</a:t>
            </a:r>
          </a:p>
          <a:p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Amodau gwaith gwell: 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Mae undebau’n helpu i wella amodau gwaith ar safleoedd adeiladu drwy eirioli dros well safonau iechyd a diogelwch a pholisïau cydbwysedd rhwng bywyd a gwaith.</a:t>
            </a:r>
          </a:p>
          <a:p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Diogelwch swydd: 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Mae aelodau undebau fel arfer yn fwy diogel yn eu swyddi oherwydd cytundebau cydfargeinio sy’n darparu amddiffyniad rhag diswyddo annheg a gwahaniaethu.</a:t>
            </a:r>
          </a:p>
          <a:p>
            <a:endParaRPr lang="en-GB" sz="1200" b="1" i="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  <a:p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Anfanteision bod yn aelod o undeb ym maes adeiladu yn y DU</a:t>
            </a:r>
          </a:p>
          <a:p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Taliadau/ffioedd undebau: 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Rhaid i aelodau undebau dalu taliadau misol, sy’n gallu bod yn faich ariannol ar rai gweithwyr.</a:t>
            </a:r>
          </a:p>
          <a:p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Atal rhag gweithio: 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Mewn achosion prin, gall aelodau’r undeb fynd ar streic, gan atal gwaith ac achosi i weithwyr a chyflogwyr golli incwm.</a:t>
            </a:r>
          </a:p>
          <a:p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Ymreolaeth gyfyngedig: 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Rhaid i aelodau undebau ddilyn y penderfyniadau a wneir gan eu harweinwyr undeb,. Nid yw’r rhain yn cyd-fynd â’u credoau neu eu dewisiadau personol bob amser.</a:t>
            </a:r>
          </a:p>
          <a:p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Gwrthwynebiad gan gyflogwyr: 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Gall cyflogwyr wrthsefyll ymdrechion undebol neu gytundebau cydfargeinio, gan arwain at densiynau rhwng gweithwyr a chyflogwyr.</a:t>
            </a:r>
          </a:p>
          <a:p>
            <a:r>
              <a:rPr lang="cy-GB" sz="1200" b="1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Cyfleoedd gwaith cyfyngedig: 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Efallai na fydd rhai cwmnïau adeiladu nad ydynt yn aelodau o undeb yn cyflogi gweithwyr sy’n aelodau o undeb, gan gyfyngu ar gyfleoedd gwaith i weithwyr sy’n dewis ymuno ag undeb.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4201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GB" sz="900" baseline="0" dirty="0" err="1"/>
              <a:t>Hawlfraint</a:t>
            </a:r>
            <a:r>
              <a:rPr lang="en-GB" sz="900" baseline="0" dirty="0"/>
              <a:t> © 2023 EAL. </a:t>
            </a:r>
            <a:r>
              <a:rPr lang="en-GB" sz="900" baseline="0" dirty="0" err="1"/>
              <a:t>Cedwir</a:t>
            </a:r>
            <a:r>
              <a:rPr lang="en-GB" sz="900" baseline="0" dirty="0"/>
              <a:t> </a:t>
            </a:r>
            <a:r>
              <a:rPr lang="en-GB" sz="900" baseline="0" dirty="0" err="1"/>
              <a:t>pob</a:t>
            </a:r>
            <a:r>
              <a:rPr lang="en-GB" sz="900" baseline="0" dirty="0"/>
              <a:t> </a:t>
            </a:r>
            <a:r>
              <a:rPr lang="en-GB" sz="900" baseline="0" dirty="0" err="1"/>
              <a:t>hawl</a:t>
            </a:r>
            <a:r>
              <a:rPr lang="en-GB" sz="900" baseline="0" dirty="0"/>
              <a:t>.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11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 err="1">
                <a:solidFill>
                  <a:schemeClr val="tx1"/>
                </a:solidFill>
              </a:rPr>
              <a:t>Dilyniant</a:t>
            </a:r>
            <a:r>
              <a:rPr lang="en-GB" sz="1400" baseline="0" dirty="0">
                <a:solidFill>
                  <a:schemeClr val="tx1"/>
                </a:solidFill>
              </a:rPr>
              <a:t> </a:t>
            </a:r>
            <a:r>
              <a:rPr lang="en-GB" sz="1400" baseline="0" dirty="0" err="1">
                <a:solidFill>
                  <a:schemeClr val="tx1"/>
                </a:solidFill>
              </a:rPr>
              <a:t>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 err="1">
                <a:solidFill>
                  <a:schemeClr val="tx1"/>
                </a:solidFill>
              </a:rPr>
              <a:t>Adeiladu</a:t>
            </a:r>
            <a:r>
              <a:rPr lang="en-GB" sz="1400" b="1" baseline="0" dirty="0">
                <a:solidFill>
                  <a:schemeClr val="tx1"/>
                </a:solidFill>
              </a:rPr>
              <a:t> (</a:t>
            </a:r>
            <a:r>
              <a:rPr lang="en-GB" sz="1400" b="1" baseline="0" dirty="0" err="1">
                <a:solidFill>
                  <a:schemeClr val="tx1"/>
                </a:solidFill>
              </a:rPr>
              <a:t>Lefel</a:t>
            </a:r>
            <a:r>
              <a:rPr lang="en-GB" sz="1400" b="1" baseline="0" dirty="0">
                <a:solidFill>
                  <a:schemeClr val="tx1"/>
                </a:solidFill>
              </a:rPr>
              <a:t> 2)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67544" y="1412776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201: Cyflogaeth a chyflogadwyedd yn y sector adeiladu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3160294"/>
            <a:ext cx="8153400" cy="2495273"/>
          </a:xfrm>
        </p:spPr>
        <p:txBody>
          <a:bodyPr anchor="t"/>
          <a:lstStyle/>
          <a:p>
            <a:pPr eaLnBrk="1" hangingPunct="1"/>
            <a:r>
              <a:rPr lang="cy-GB"/>
              <a:t>PowerPoint 1: Rôl cyrff proffesiynol a chrefft yn niwydiant adeiladu’r DU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357A0F-F3C5-446D-8336-1EFEEFFE27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698292"/>
            <a:ext cx="4114800" cy="504000"/>
          </a:xfrm>
        </p:spPr>
        <p:txBody>
          <a:bodyPr/>
          <a:lstStyle/>
          <a:p>
            <a:r>
              <a:rPr lang="cy-GB" sz="2000">
                <a:solidFill>
                  <a:srgbClr val="000000"/>
                </a:solidFill>
                <a:latin typeface="+mn-lt"/>
              </a:rPr>
              <a:t>Manteision</a:t>
            </a:r>
            <a:r>
              <a:rPr lang="cy-GB">
                <a:latin typeface="+mn-lt"/>
              </a:rPr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855E98-B640-49C2-863E-BE63DC67B8A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88024" y="2394843"/>
            <a:ext cx="4114800" cy="2978373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Taliadau/ffioedd undebau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Atal rhag gweithio/camau gweithredu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Ymreolaeth gyfyngedig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Gwrthwynebiad gan gyflogwyr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Cyfleoedd gwaith cyfyngedig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26DC932-6024-4C95-8F92-C039735D3261}"/>
              </a:ext>
            </a:extLst>
          </p:cNvPr>
          <p:cNvSpPr txBox="1">
            <a:spLocks/>
          </p:cNvSpPr>
          <p:nvPr/>
        </p:nvSpPr>
        <p:spPr bwMode="auto">
          <a:xfrm>
            <a:off x="4788024" y="1698292"/>
            <a:ext cx="4114800" cy="5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0077E3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r>
              <a:rPr lang="cy-GB" sz="2000">
                <a:solidFill>
                  <a:schemeClr val="tx1"/>
                </a:solidFill>
                <a:latin typeface="+mn-lt"/>
              </a:rPr>
              <a:t>Anfanteision  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45236B0-ED0E-4B11-94D9-2F59512CD22D}"/>
              </a:ext>
            </a:extLst>
          </p:cNvPr>
          <p:cNvSpPr txBox="1">
            <a:spLocks/>
          </p:cNvSpPr>
          <p:nvPr/>
        </p:nvSpPr>
        <p:spPr bwMode="auto">
          <a:xfrm>
            <a:off x="467544" y="2364521"/>
            <a:ext cx="4114800" cy="3008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Cydfargeinio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Cynrychiolaeth gyfreithiol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Hyfforddi a datblygu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Amodau gwaith gwell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Diogelwch swydd </a:t>
            </a:r>
          </a:p>
          <a:p>
            <a:endParaRPr lang="en-GB" kern="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1928F06-7E7D-4685-AD84-17ECAAC893CC}"/>
              </a:ext>
            </a:extLst>
          </p:cNvPr>
          <p:cNvSpPr txBox="1">
            <a:spLocks/>
          </p:cNvSpPr>
          <p:nvPr/>
        </p:nvSpPr>
        <p:spPr bwMode="auto">
          <a:xfrm>
            <a:off x="457200" y="1001741"/>
            <a:ext cx="8445624" cy="5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0077E3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r>
              <a:rPr lang="cy-GB"/>
              <a:t>Manteision ac anfanteision bod yn aelod o undeb  </a:t>
            </a:r>
          </a:p>
        </p:txBody>
      </p:sp>
    </p:spTree>
    <p:extLst>
      <p:ext uri="{BB962C8B-B14F-4D97-AF65-F5344CB8AC3E}">
        <p14:creationId xmlns:p14="http://schemas.microsoft.com/office/powerpoint/2010/main" val="10666201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432048"/>
          </a:xfrm>
        </p:spPr>
        <p:txBody>
          <a:bodyPr/>
          <a:lstStyle/>
          <a:p>
            <a:r>
              <a:rPr lang="cy-GB" sz="2250" dirty="0"/>
              <a:t>Nod: Archwilio rôl amryw o gyrff yn niwydiant adeiladu’r DU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532184" y="1340768"/>
            <a:ext cx="8591817" cy="5013344"/>
          </a:xfrm>
        </p:spPr>
        <p:txBody>
          <a:bodyPr/>
          <a:lstStyle/>
          <a:p>
            <a:r>
              <a:rPr lang="cy-GB" dirty="0"/>
              <a:t>Amcanion</a:t>
            </a:r>
          </a:p>
          <a:p>
            <a:pPr marL="285750" indent="-285750">
              <a:lnSpc>
                <a:spcPct val="60000"/>
              </a:lnSpc>
              <a:buClr>
                <a:srgbClr val="0077E3"/>
              </a:buClr>
              <a:buFont typeface="Arial"/>
              <a:buChar char="•"/>
            </a:pPr>
            <a:r>
              <a:rPr lang="cy-GB" sz="1600" dirty="0"/>
              <a:t>Edrych ar rôl yr Awdurdod Gweithredol Iechyd a Diogelwch (HSE) yn y diwydiant adeiladu.</a:t>
            </a:r>
          </a:p>
          <a:p>
            <a:pPr marL="285750" indent="-285750">
              <a:lnSpc>
                <a:spcPct val="60000"/>
              </a:lnSpc>
              <a:buClr>
                <a:srgbClr val="0077E3"/>
              </a:buClr>
              <a:buFont typeface="Arial"/>
              <a:buChar char="•"/>
            </a:pPr>
            <a:r>
              <a:rPr lang="cy-GB" sz="1600" dirty="0"/>
              <a:t>Edrych ar rôl cyrff proffesiynol yn y diwydiant adeiladu.</a:t>
            </a:r>
          </a:p>
          <a:p>
            <a:pPr marL="285750" indent="-285750">
              <a:lnSpc>
                <a:spcPct val="60000"/>
              </a:lnSpc>
              <a:buClr>
                <a:srgbClr val="0077E3"/>
              </a:buClr>
              <a:buFont typeface="Arial"/>
              <a:buChar char="•"/>
            </a:pPr>
            <a:r>
              <a:rPr lang="cy-GB" sz="1600" dirty="0"/>
              <a:t>Edrych ar rôl sefydliadau arbenigol sy’n cefnogi adeiladu.</a:t>
            </a:r>
          </a:p>
          <a:p>
            <a:pPr marL="285750" indent="-285750">
              <a:lnSpc>
                <a:spcPct val="60000"/>
              </a:lnSpc>
              <a:buClr>
                <a:srgbClr val="0077E3"/>
              </a:buClr>
              <a:buFont typeface="Arial"/>
              <a:buChar char="•"/>
            </a:pPr>
            <a:r>
              <a:rPr lang="cy-GB" sz="1600" dirty="0"/>
              <a:t>Disgrifio rôl cyrff proffesiynol.</a:t>
            </a:r>
          </a:p>
          <a:p>
            <a:pPr marL="285750" indent="-285750">
              <a:lnSpc>
                <a:spcPct val="60000"/>
              </a:lnSpc>
              <a:buClr>
                <a:srgbClr val="0077E3"/>
              </a:buClr>
              <a:buFont typeface="Arial"/>
              <a:buChar char="•"/>
            </a:pPr>
            <a:r>
              <a:rPr lang="cy-GB" sz="1600" dirty="0"/>
              <a:t>Ymchwilio i’r adeg fwyaf buddiol mewn gyrfa i ymuno â chorff proffesiynol.</a:t>
            </a:r>
          </a:p>
          <a:p>
            <a:pPr marL="285750" indent="-285750">
              <a:lnSpc>
                <a:spcPct val="60000"/>
              </a:lnSpc>
              <a:buClr>
                <a:srgbClr val="0077E3"/>
              </a:buClr>
              <a:buFont typeface="Arial"/>
              <a:buChar char="•"/>
            </a:pPr>
            <a:r>
              <a:rPr lang="cy-GB" sz="1600" dirty="0"/>
              <a:t>Adolygu manteision bod yn aelod o gorff proffesiynol.</a:t>
            </a:r>
          </a:p>
          <a:p>
            <a:pPr marL="285750" indent="-285750">
              <a:lnSpc>
                <a:spcPct val="60000"/>
              </a:lnSpc>
              <a:buClr>
                <a:srgbClr val="0077E3"/>
              </a:buClr>
              <a:buFont typeface="Arial"/>
              <a:buChar char="•"/>
            </a:pPr>
            <a:r>
              <a:rPr lang="cy-GB" sz="1600" dirty="0"/>
              <a:t>Edrych ar rôl undebau llafur yn niwydiant adeiladu'r DU.</a:t>
            </a:r>
          </a:p>
          <a:p>
            <a:pPr marL="285750" indent="-285750">
              <a:lnSpc>
                <a:spcPct val="60000"/>
              </a:lnSpc>
              <a:buClr>
                <a:srgbClr val="0077E3"/>
              </a:buClr>
              <a:buFont typeface="Arial"/>
              <a:buChar char="•"/>
            </a:pPr>
            <a:r>
              <a:rPr lang="cy-GB" sz="1600" dirty="0"/>
              <a:t>Asesu manteision ac anfanteision bod yn aelod o undeb.</a:t>
            </a:r>
          </a:p>
          <a:p>
            <a:pPr marL="285750" indent="-285750">
              <a:lnSpc>
                <a:spcPct val="60000"/>
              </a:lnSpc>
              <a:buClr>
                <a:srgbClr val="0077E3"/>
              </a:buClr>
              <a:buFont typeface="Arial"/>
              <a:buChar char="•"/>
            </a:pPr>
            <a:r>
              <a:rPr lang="cy-GB" sz="1600" dirty="0"/>
              <a:t>Nodi corff proffesiynol perthnasol ar gyfer y llwybrau a ddewiswyd.</a:t>
            </a:r>
          </a:p>
          <a:p>
            <a:pPr marL="285750" indent="-285750">
              <a:lnSpc>
                <a:spcPct val="60000"/>
              </a:lnSpc>
              <a:buClr>
                <a:srgbClr val="0077E3"/>
              </a:buClr>
              <a:buFont typeface="Arial"/>
              <a:buChar char="•"/>
            </a:pPr>
            <a:r>
              <a:rPr lang="cy-GB" sz="1600" dirty="0"/>
              <a:t>Nodi sefydliadau arbenigol sy’n cefnogi elfennau penodol o lwybr penodol.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Rôl yr Awdurdod Gweithredol Iechyd a Diogelwch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423380"/>
            <a:ext cx="8229600" cy="4338000"/>
          </a:xfrm>
        </p:spPr>
        <p:txBody>
          <a:bodyPr/>
          <a:lstStyle/>
          <a:p>
            <a:r>
              <a:rPr lang="cy-GB" dirty="0"/>
              <a:t>Mae’r Awdurdod Gweithredol Iechyd a Diogelwch (HSE) yn un o asiantaethau llywodraeth y DU ac mae’n gyfrifol am reoleiddio a gorfodi cyfreithiau iechyd a diogelwch.</a:t>
            </a:r>
          </a:p>
          <a:p>
            <a:r>
              <a:rPr lang="cy-GB" dirty="0"/>
              <a:t>Yn y diwydiant adeiladu, mae rôl yr HSE yn cynnwys:</a:t>
            </a:r>
          </a:p>
          <a:p>
            <a:pPr marL="558800" lvl="1" indent="-34290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y-GB" dirty="0"/>
              <a:t>rheoleiddio</a:t>
            </a:r>
          </a:p>
          <a:p>
            <a:pPr marL="558800" lvl="1" indent="-34290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y-GB" dirty="0"/>
              <a:t>arolygu</a:t>
            </a:r>
          </a:p>
          <a:p>
            <a:pPr marL="558800" lvl="1" indent="-34290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y-GB" dirty="0"/>
              <a:t>ymchwilio</a:t>
            </a:r>
          </a:p>
          <a:p>
            <a:pPr marL="558800" lvl="1" indent="-34290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y-GB" dirty="0"/>
              <a:t>addysg ac allgymorth</a:t>
            </a:r>
          </a:p>
          <a:p>
            <a:pPr marL="558800" lvl="1" indent="-34290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y-GB" dirty="0"/>
              <a:t>ymchwil a datblygu.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cy-GB" dirty="0"/>
              <a:t>Mae’r HSE yn gweithio’n agos gyda chyflogwyr, gweithwyr a rhanddeiliaid yn y diwydiant i gyflawni’r nodau hyn. Mae ei ymdrechion wedi cyfrannu at welliannau mawr mewn canlyniadau iechyd a diogelwch yn y diwydiant adeiladu dros y blynyddoedd.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Rôl cyrff proffesiynol 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8229600" cy="2038412"/>
          </a:xfrm>
        </p:spPr>
        <p:txBody>
          <a:bodyPr/>
          <a:lstStyle/>
          <a:p>
            <a:pPr algn="just"/>
            <a:r>
              <a:rPr lang="cy-GB"/>
              <a:t>Mae sefydliadau fel Build UK, Ffederasiwn y Meistr Adeiladwyr (FMB), Adeiladwyr Ystyriol, a Ffederasiwn Cenedlaethol yr Adeiladwyr (NFB) yn chwarae rolau pwysig yn niwydiant adeiladu’r DU. </a:t>
            </a:r>
          </a:p>
          <a:p>
            <a:pPr algn="just"/>
            <a:r>
              <a:rPr lang="cy-GB"/>
              <a:t>Maen nhw’n cynrychioli buddiannau eu haelodau ac yn hybu’r arferion gorau o fewn y diwydiant.</a:t>
            </a:r>
          </a:p>
          <a:p>
            <a:pPr algn="just"/>
            <a:endParaRPr lang="en-US" dirty="0"/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8D7A862-4CF0-4A5A-E952-EA60B27FFD1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3796302"/>
            <a:ext cx="2627784" cy="178045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88568DA-D6ED-0F3D-A196-91B3DB994CDC}"/>
              </a:ext>
            </a:extLst>
          </p:cNvPr>
          <p:cNvSpPr txBox="1"/>
          <p:nvPr/>
        </p:nvSpPr>
        <p:spPr>
          <a:xfrm>
            <a:off x="323528" y="3717032"/>
            <a:ext cx="5184576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cy-GB"/>
              <a:t>Maen nhw’n gweithio i wella delwedd y diwydiant, gan hybu safonau uchel a phroffesiynoldeb. Hefyd maen nhw’n darparu hyfforddiant a chymorth i’w haelodau. Mae hyn yn helpu i sicrhau cynaliadwyedd a llwyddiant hirdymor y diwydiant cyfan.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Cyrff proffesiynol/crefft arbenigol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539552" y="1484784"/>
            <a:ext cx="8229600" cy="4059192"/>
          </a:xfrm>
        </p:spPr>
        <p:txBody>
          <a:bodyPr/>
          <a:lstStyle/>
          <a:p>
            <a:r>
              <a:rPr lang="cy-GB" dirty="0"/>
              <a:t>Mae’r cyrff hyn yn canolbwyntio ar ddisgyblaethau neu sectorau penodol yn aml, fel cynaliadwyedd, cadwraeth hanesyddol ac adeiladu treftadaeth.</a:t>
            </a:r>
          </a:p>
          <a:p>
            <a:pPr marL="342900" indent="-342900">
              <a:buClr>
                <a:srgbClr val="0077E3"/>
              </a:buClr>
              <a:buFont typeface="Arial"/>
              <a:buChar char="•"/>
            </a:pPr>
            <a:r>
              <a:rPr lang="cy-GB" dirty="0"/>
              <a:t>Maen nhw’n darparu cymorth, cynrychiolaeth a chyfleoedd rhwydweithio i unigolion a busnesau mewn meysydd penodol yn y diwydiant. </a:t>
            </a:r>
          </a:p>
          <a:p>
            <a:pPr marL="342900" indent="-342900">
              <a:buClr>
                <a:srgbClr val="0077E3"/>
              </a:buClr>
              <a:buFont typeface="Arial"/>
              <a:buChar char="•"/>
            </a:pPr>
            <a:r>
              <a:rPr lang="cy-GB" dirty="0"/>
              <a:t>Maen nhw’n eirioli dros bolisïau a’r arferion gorau sy’n berthnasol i’w haelodau. </a:t>
            </a:r>
          </a:p>
          <a:p>
            <a:pPr marL="342900" indent="-342900">
              <a:buClr>
                <a:srgbClr val="0077E3"/>
              </a:buClr>
              <a:buFont typeface="Arial"/>
              <a:buChar char="•"/>
            </a:pPr>
            <a:r>
              <a:rPr lang="cy-GB" dirty="0"/>
              <a:t>Hefyd maen nhw’n gweithio i hybu safonau uchel a phroffesiynoldeb yn eu maes arbenigedd drwy ddarparu cyfleoedd hyfforddiant ac addysg, yn ogystal â sefydlu codau ymddygiad a chanllawiau moeseg.</a:t>
            </a:r>
          </a:p>
          <a:p>
            <a:endParaRPr lang="en-GB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Diffinio corff proffesiynol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342900" indent="-342900" algn="just"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corff proffesiynol yn sefydliad sy’n cynrychioli ac yn hybu buddiannau unigolion sy’n gweithio yn y diwydiant, fel penseiri, peirianwyr, syrfewyr a gweithwyr proffesiynol eraill. 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Fel arfer, mae’r cyrff hyn yn ei gwneud yn ofynnol i aelodau fodloni safonau a chymwysterau penodol. Hefyd maen nhw’n darparu cyfleoedd addysg, hyfforddiant a rhwydweithio i gefnogi eu datblygiad proffesiynol.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Gallant hefyd sefydlu codau ymddygiad a chanllawiau moeseg ar gyfer eu haelodau. Eu nod yw hybu safonau uchel o broffesiynoldeb ac ymddygiad moesegol yn y diwydiant. 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Rôl corff proffesiynol yw eirioli ar ran ei aelodau, cefnogi eu twf a’u datblygiad, a hybu rhagoriaeth ac arloesedd yn niwydiant adeiladu’r DU yn ei gyfanrwydd.</a:t>
            </a:r>
          </a:p>
        </p:txBody>
      </p:sp>
    </p:spTree>
    <p:extLst>
      <p:ext uri="{BB962C8B-B14F-4D97-AF65-F5344CB8AC3E}">
        <p14:creationId xmlns:p14="http://schemas.microsoft.com/office/powerpoint/2010/main" val="32538920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67D8E-F5F5-4B24-9090-20F672736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Manteision bod yn aelod o gorff proffesiynol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CFA5BD-F720-4705-985D-4851AD9B690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916832"/>
            <a:ext cx="8229600" cy="3815952"/>
          </a:xfrm>
        </p:spPr>
        <p:txBody>
          <a:bodyPr/>
          <a:lstStyle/>
          <a:p>
            <a:r>
              <a:rPr lang="cy-GB"/>
              <a:t>Gall ymuno â chorff proffesiynol roi mynediad i weithwyr adeiladu proffesiynol yn y DU at adnoddau, cyfleoedd ac eiriolaeth werthfawr a all eu helpu i wneud y canlynol: datblygu eu gyrfaoedd; datblygu eu sgiliau, a hybu eu proffesiwn. </a:t>
            </a:r>
          </a:p>
          <a:p>
            <a:r>
              <a:rPr lang="cy-GB"/>
              <a:t>Yr amser gorau i ymuno â chorff proffesiynol yw ar ddechrau eich gyrfa. Gallant eich cefnogi wrth i chi gamu ymlaen. </a:t>
            </a:r>
          </a:p>
          <a:p>
            <a:r>
              <a:rPr lang="cy-GB"/>
              <a:t>Gall aelodaeth hefyd gynnig nifer o fanteision, gan gynnwys: datblygiad proffesiynol; rhwydweithio; cydnabyddiaeth; mynediad at adnoddau; eiriolaeth; a chyfleoedd gyrfa.</a:t>
            </a:r>
          </a:p>
        </p:txBody>
      </p:sp>
    </p:spTree>
    <p:extLst>
      <p:ext uri="{BB962C8B-B14F-4D97-AF65-F5344CB8AC3E}">
        <p14:creationId xmlns:p14="http://schemas.microsoft.com/office/powerpoint/2010/main" val="27587587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459C54-6242-3CF0-FE62-50A410E39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Sut mae nodi corff proffesiynol perthnasol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1B32D2-BBE0-AF4B-7611-FC573652416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497712"/>
            <a:ext cx="8229600" cy="4248000"/>
          </a:xfrm>
        </p:spPr>
        <p:txBody>
          <a:bodyPr/>
          <a:lstStyle/>
          <a:p>
            <a:pPr algn="just"/>
            <a:r>
              <a:rPr lang="cy-GB"/>
              <a:t>Gellir cymryd y camau canlynol i helpu i nodi corff proffesiynol perthnasol: </a:t>
            </a:r>
          </a:p>
          <a:p>
            <a:pPr lvl="1" algn="just"/>
            <a:r>
              <a:rPr lang="cy-GB"/>
              <a:t>Ymchwilio i’r grefft benodol.</a:t>
            </a:r>
          </a:p>
          <a:p>
            <a:pPr lvl="1" algn="just"/>
            <a:r>
              <a:rPr lang="cy-GB"/>
              <a:t>Archwilio cymdeithasau’r diwydiant.</a:t>
            </a:r>
          </a:p>
          <a:p>
            <a:pPr lvl="1" algn="just"/>
            <a:r>
              <a:rPr lang="cy-GB"/>
              <a:t>Edrych ar wefannau sy’n benodol i grefft.</a:t>
            </a:r>
          </a:p>
          <a:p>
            <a:pPr lvl="1" algn="just"/>
            <a:r>
              <a:rPr lang="cy-GB"/>
              <a:t>Gofyn am argymhellion.</a:t>
            </a:r>
          </a:p>
          <a:p>
            <a:pPr lvl="1" algn="just"/>
            <a:r>
              <a:rPr lang="cy-GB"/>
              <a:t>Cysylltu â darparwyr hyfforddiant lleol.</a:t>
            </a:r>
          </a:p>
          <a:p>
            <a:pPr lvl="1" algn="just"/>
            <a:r>
              <a:rPr lang="cy-GB"/>
              <a:t>Chwilio’r rhyngrwyd.</a:t>
            </a:r>
          </a:p>
          <a:p>
            <a:pPr marL="0" lvl="1" indent="0" algn="just">
              <a:buNone/>
            </a:pPr>
            <a:r>
              <a:rPr lang="cy-GB"/>
              <a:t>Cofiwch ymchwilio i bob sefydliad i ddeall ei fanteision penodol, ei ofynion aelodaeth a sut gall gefnogi eich datblygiad proffesiynol.</a:t>
            </a:r>
          </a:p>
          <a:p>
            <a:pPr algn="just"/>
            <a:endParaRPr lang="en-US" dirty="0">
              <a:cs typeface="Arial"/>
            </a:endParaRPr>
          </a:p>
          <a:p>
            <a:pPr algn="just"/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610948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B3F5B-6BF3-4426-B230-BDAD65165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008000"/>
            <a:ext cx="8363272" cy="382588"/>
          </a:xfrm>
        </p:spPr>
        <p:txBody>
          <a:bodyPr/>
          <a:lstStyle/>
          <a:p>
            <a:r>
              <a:rPr lang="cy-GB"/>
              <a:t>Rôl undebau llafur yn niwydiant adeiladu’r DU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6F945B-F960-4302-A966-04B67458DF5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23528" y="1628800"/>
            <a:ext cx="8229600" cy="1296144"/>
          </a:xfrm>
        </p:spPr>
        <p:txBody>
          <a:bodyPr/>
          <a:lstStyle/>
          <a:p>
            <a:r>
              <a:rPr lang="cy-GB"/>
              <a:t>Mae undebau llafur yn chwarae rhan bwysig yn niwydiant adeiladu’r DU, gan gynrychioli buddiannau gweithwyr ac eirioli dros eu hawliau. </a:t>
            </a:r>
          </a:p>
          <a:p>
            <a:r>
              <a:rPr lang="cy-GB"/>
              <a:t>Maen nhw’n llais hanfodol i weithwyr, gan amddiffyn eu hawliau a gwella eu hamodau gwaith. 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51C26E2-7AE4-2274-D7F6-5FDAB948CC04}"/>
              </a:ext>
            </a:extLst>
          </p:cNvPr>
          <p:cNvSpPr txBox="1">
            <a:spLocks/>
          </p:cNvSpPr>
          <p:nvPr/>
        </p:nvSpPr>
        <p:spPr bwMode="auto">
          <a:xfrm>
            <a:off x="323528" y="3284984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Mae rhai o rolau allweddol undebau llafur yn niwydiant adeiladu’r DU yn cynnwys: cydfargeinio; cynrychiolaeth gyfreithiol; hyfforddi a datblygu; iechyd a diogelwch; cydbwysedd rhwng bywyd a gwaith; eiriolaeth; a chydweithio.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2866C02-3FD3-01DF-43BF-5A21D125E9A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4377587"/>
            <a:ext cx="2270360" cy="1703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27544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15" ma:contentTypeDescription="Create a new document." ma:contentTypeScope="" ma:versionID="49183941de53607219d2a41e88adfbee">
  <xsd:schema xmlns:xsd="http://www.w3.org/2001/XMLSchema" xmlns:xs="http://www.w3.org/2001/XMLSchema" xmlns:p="http://schemas.microsoft.com/office/2006/metadata/properties" xmlns:ns2="1c5831b9-66da-4f16-a409-834213ecdb8e" xmlns:ns3="7d91badd-8922-4db1-9652-4fbca8a6b7df" xmlns:ns4="418e8c98-519b-4e3e-a77f-7ee33016068f" targetNamespace="http://schemas.microsoft.com/office/2006/metadata/properties" ma:root="true" ma:fieldsID="24b99fe5d6d654b5d04b5bbed10723b8" ns2:_="" ns3:_="" ns4:_="">
    <xsd:import namespace="1c5831b9-66da-4f16-a409-834213ecdb8e"/>
    <xsd:import namespace="7d91badd-8922-4db1-9652-4fbca8a6b7df"/>
    <xsd:import namespace="418e8c98-519b-4e3e-a77f-7ee33016068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68719a6c-9fc0-4287-adae-59b7713c0f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8e8c98-519b-4e3e-a77f-7ee33016068f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46845985-64c5-445d-98c9-446d100d1ab4}" ma:internalName="TaxCatchAll" ma:showField="CatchAllData" ma:web="7d91badd-8922-4db1-9652-4fbca8a6b7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c5831b9-66da-4f16-a409-834213ecdb8e">
      <Terms xmlns="http://schemas.microsoft.com/office/infopath/2007/PartnerControls"/>
    </lcf76f155ced4ddcb4097134ff3c332f>
    <TaxCatchAll xmlns="418e8c98-519b-4e3e-a77f-7ee33016068f" xsi:nil="true"/>
  </documentManagement>
</p:properties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8650BE0-FF67-4CB5-BD5F-AE35C54CB6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418e8c98-519b-4e3e-a77f-7ee33016068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  <ds:schemaRef ds:uri="1c5831b9-66da-4f16-a409-834213ecdb8e"/>
    <ds:schemaRef ds:uri="418e8c98-519b-4e3e-a77f-7ee33016068f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</TotalTime>
  <Words>2139</Words>
  <Application>Microsoft Office PowerPoint</Application>
  <PresentationFormat>On-screen Show (4:3)</PresentationFormat>
  <Paragraphs>116</Paragraphs>
  <Slides>11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Lucida Grande</vt:lpstr>
      <vt:lpstr>Times New Roman</vt:lpstr>
      <vt:lpstr>Default Design</vt:lpstr>
      <vt:lpstr>PowerPoint 1: Rôl cyrff proffesiynol a chrefft yn niwydiant adeiladu’r DU </vt:lpstr>
      <vt:lpstr>Nod: Archwilio rôl amryw o gyrff yn niwydiant adeiladu’r DU </vt:lpstr>
      <vt:lpstr>Rôl yr Awdurdod Gweithredol Iechyd a Diogelwch </vt:lpstr>
      <vt:lpstr>Rôl cyrff proffesiynol  </vt:lpstr>
      <vt:lpstr>Cyrff proffesiynol/crefft arbenigol </vt:lpstr>
      <vt:lpstr>Diffinio corff proffesiynol </vt:lpstr>
      <vt:lpstr>Manteision bod yn aelod o gorff proffesiynol </vt:lpstr>
      <vt:lpstr>Sut mae nodi corff proffesiynol perthnasol</vt:lpstr>
      <vt:lpstr>Rôl undebau llafur yn niwydiant adeiladu’r DU</vt:lpstr>
      <vt:lpstr>Manteision 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184</cp:revision>
  <dcterms:created xsi:type="dcterms:W3CDTF">2013-05-28T00:38:54Z</dcterms:created>
  <dcterms:modified xsi:type="dcterms:W3CDTF">2023-08-31T14:42:32Z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