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31" r:id="rId6"/>
    <p:sldId id="336" r:id="rId7"/>
    <p:sldId id="335" r:id="rId8"/>
    <p:sldId id="334" r:id="rId9"/>
    <p:sldId id="337" r:id="rId10"/>
    <p:sldId id="340" r:id="rId11"/>
    <p:sldId id="339" r:id="rId12"/>
    <p:sldId id="341" r:id="rId13"/>
    <p:sldId id="343" r:id="rId14"/>
    <p:sldId id="350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2DC5816-0CCF-99BE-2D10-522BC4ABDC77}" name="Sakshi JC" initials="SA JC" userId="Sakshi JC" providerId="None"/>
  <p188:author id="{D539632E-5766-ED86-5F7F-B13AF4E7E3FD}" name="Alice van Raalte" initials="AvR" userId="10fffbf083cf9823" providerId="Windows Live"/>
  <p188:author id="{6E93FF4A-33D0-35C3-5374-0C57E991B34D}" name="Sandra Stafford" initials="S" userId="Anonymous_Sandra Stafford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Glover" initials="LG" lastIdx="2" clrIdx="0"/>
  <p:cmAuthor id="2" name="Sandra Stafford" initials="S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5BBB13-7311-465F-B334-6DCEEE8012FF}" v="1" dt="2023-05-25T10:46:23.4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80630" autoAdjust="0"/>
  </p:normalViewPr>
  <p:slideViewPr>
    <p:cSldViewPr showGuides="1">
      <p:cViewPr>
        <p:scale>
          <a:sx n="150" d="100"/>
          <a:sy n="150" d="100"/>
        </p:scale>
        <p:origin x="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Cofrestru eich busnes: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Chi sy’n gyfrifol am gofrestru eich busnes gyda Chyllid a Thollau EM ac am gadw cofnodion cywir o’ch incwm a’ch treuliau.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Talu trethi: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Fel unigolyn hunangyflogedig, chi sy’n gyfrifol am dalu eich trethi eich hun, gan gynnwys treth incwm a chyfraniadau Yswiriant Gwladol. Bydd angen i chi hefyd lenwi ffurflen dreth hunanasesu bob blwyddyn.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Rheoli eich arian: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Chi sy’n gyfrifol am reoli arian eich busnes, gan gynnwys cadw golwg ar eich incwm a’ch treuliau, anfonebu cleientiaid a rheoli llif arian.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Sicrhau gwaith: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Fel unigolyn hunangyflogedig, chi sy’n gyfrifol am ddod o hyd i waith a sicrhau gwaith. Gall hyn gynnwys marchnata eich gwasanaethau, rhwydweithio a meithrin perthynas â chleientiaid.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Rheoli eich llwyth gwaith: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Chi sy’n gyfrifol am reoli eich llwyth gwaith a sicrhau eich bod yn bodloni eich terfynau amser ac yn darparu gwaith o ansawdd uchel i’ch cleientiaid.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Darparu eich buddion eich hun: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Yn wahanol i gyflogeion traddodiadol, nid oes gan unigolion hunangyflogedig fynediad at fuddion gweithwyr fel tâl salwch, tâl gwyliau na chyfraniadau pensiwn. Eich cyfrifoldeb chi yw darparu ar gyfer y manteision hyn eich hun.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421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b="1"/>
              <a:t>Cydymffurfio â chyfreithiau treth: </a:t>
            </a:r>
            <a:r>
              <a:rPr lang="cy-GB"/>
              <a:t>Mae cyfreithiau treth y DU yn mynnu bod busnesau’n cadw cofnodion cywir o’u holl drafodion, treuliau ac incwm. Gall peidio â gwneud hynny arwain at gosbau a phroblemau cyfreithiol.</a:t>
            </a:r>
          </a:p>
          <a:p>
            <a:r>
              <a:rPr lang="cy-GB" b="1"/>
              <a:t>Hawlio didyniadau treth: </a:t>
            </a:r>
            <a:r>
              <a:rPr lang="cy-GB"/>
              <a:t>Mae cadw cofnodion manwl yn caniatáu i fusnesau hawlio’r holl ddidyniadau treth cymwys, gan leihau eu rhwymedigaeth treth a chynyddu eu proffidioldeb o bosib.</a:t>
            </a:r>
          </a:p>
          <a:p>
            <a:r>
              <a:rPr lang="cy-GB" b="1"/>
              <a:t>Paratoi datganiadau ariannol: </a:t>
            </a:r>
            <a:r>
              <a:rPr lang="cy-GB"/>
              <a:t>Mae cofnodion yn hanfodol wrth baratoi datganiadau ariannol fel datganiadau incwm a mantolenni, sy’n ofynnol ar gyfer cynllunio busnes, sicrhau cyllid a chydymffurfio o ran treth.</a:t>
            </a:r>
          </a:p>
          <a:p>
            <a:r>
              <a:rPr lang="cy-GB" b="1"/>
              <a:t>Hwyluso archwiliadau: </a:t>
            </a:r>
            <a:r>
              <a:rPr lang="cy-GB"/>
              <a:t>Mae cofnodion yn ei gwneud yn haws i fusnesau gael archwiliadau gan Gyllid a Thollau EM a chyrff rheoleiddio eraill. Yn achos archwiliad, bydd busnesau sydd â chofnodion da mewn sefyllfa well i amddiffyn eu sefyllfa dreth ac osgoi cosbau.</a:t>
            </a:r>
          </a:p>
          <a:p>
            <a:r>
              <a:rPr lang="cy-GB" b="1"/>
              <a:t>Monitro llif arian: </a:t>
            </a:r>
            <a:r>
              <a:rPr lang="cy-GB"/>
              <a:t>Drwy gadw cofnodion cywir o’u holl drafodion ariannol, gall busnesau fonitro eu llif arian yn ofalus, gan eu galluogi i wneud penderfyniadau ariannol gwell a rheoli eu harian yn fwy effeithiol.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193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Gwyliwch fideo:</a:t>
            </a:r>
            <a:r>
              <a:rPr lang="cy-GB" baseline="0" dirty="0"/>
              <a:t> </a:t>
            </a:r>
            <a:r>
              <a:rPr lang="cy-GB" dirty="0" err="1"/>
              <a:t>What</a:t>
            </a:r>
            <a:r>
              <a:rPr lang="cy-GB" dirty="0"/>
              <a:t> </a:t>
            </a:r>
            <a:r>
              <a:rPr lang="cy-GB" dirty="0" err="1"/>
              <a:t>Causes</a:t>
            </a:r>
            <a:r>
              <a:rPr lang="cy-GB" dirty="0"/>
              <a:t> </a:t>
            </a:r>
            <a:r>
              <a:rPr lang="cy-GB" dirty="0" err="1"/>
              <a:t>an</a:t>
            </a:r>
            <a:r>
              <a:rPr lang="cy-GB" dirty="0"/>
              <a:t> </a:t>
            </a:r>
            <a:r>
              <a:rPr lang="cy-GB" dirty="0" err="1"/>
              <a:t>Economic</a:t>
            </a:r>
            <a:r>
              <a:rPr lang="cy-GB" dirty="0"/>
              <a:t> </a:t>
            </a:r>
            <a:r>
              <a:rPr lang="cy-GB" dirty="0" err="1"/>
              <a:t>Recession</a:t>
            </a:r>
            <a:r>
              <a:rPr lang="cy-GB" dirty="0"/>
              <a:t>?</a:t>
            </a:r>
            <a:r>
              <a:rPr lang="cy-GB" baseline="0" dirty="0"/>
              <a:t> –</a:t>
            </a:r>
            <a:r>
              <a:rPr lang="cy-GB" dirty="0"/>
              <a:t> https://youtu.be/SwaCg7Gwtzw</a:t>
            </a:r>
          </a:p>
          <a:p>
            <a:endParaRPr lang="en-GB" dirty="0"/>
          </a:p>
          <a:p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Ystyr GDP yw Cynnyrch Domestig Gros – mesur ariannol o nwyddau a gwasanaethau.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Yn ystod dirwasgiad, mae’r diwydiant adeiladu’n dueddol o ddioddef yn arbennig o galed, gan ei fod yn dibynnu’n drwm ar dwf economaidd a gwariant defnyddwyr. Gall dirwasgiad arwain at lai o alw am brosiectau adeiladu newydd, llai o fuddsoddi mewn seilwaith, a llai o hyder yn y farchnad dai ymysg defnyddwyr.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diwydiant adeiladu’r DU wedi wynebu nifer o ddirwasgiadau sylweddol yn ystod y degawdau diwethaf, gan gynnwys dirwasgiadau’r 1990au cynnar, diwedd y 2000au ac, yn fwyaf diweddar, dirwasgiad Covid-19 yn 2020. Mae’r dirwasgiadau hyn wedi cael effaith sylweddol ar y diwydiant, gan arwain at golli swyddi, cau busnesau a llai o fuddsoddi mewn prosiectau adeiladu.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Yn ystod dirwasgiad, efallai y bydd y llywodraeth yn gweithredu polisïau fel pecynnau ysgogi a gwariant ar seilwaith i geisio ysgogi gweithgarwch economaidd a chefnogi’r diwydiant adeiladu. Ond gall effeithiau dirwasgiad bara’n hir, a gall gymryd nifer o flynyddoedd i’r diwydiant adfer yn llwyr.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973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Y dysgwyr i wylio fideos ac yna llenwi Taflen Waith 7.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86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aseline="0" dirty="0" err="1"/>
              <a:t>Hawlfraint</a:t>
            </a:r>
            <a:r>
              <a:rPr lang="en-GB" sz="1200" baseline="0" dirty="0"/>
              <a:t> © 2023 EAL. </a:t>
            </a:r>
            <a:r>
              <a:rPr lang="en-GB" sz="1200" baseline="0" dirty="0" err="1"/>
              <a:t>Cedwir</a:t>
            </a:r>
            <a:r>
              <a:rPr lang="en-GB" sz="1200" baseline="0" dirty="0"/>
              <a:t> </a:t>
            </a:r>
            <a:r>
              <a:rPr lang="en-GB" sz="1200" baseline="0" dirty="0" err="1"/>
              <a:t>pob</a:t>
            </a:r>
            <a:r>
              <a:rPr lang="en-GB" sz="1200" baseline="0" dirty="0"/>
              <a:t> </a:t>
            </a:r>
            <a:r>
              <a:rPr lang="en-GB" sz="1200" baseline="0" dirty="0" err="1"/>
              <a:t>hawl</a:t>
            </a:r>
            <a:r>
              <a:rPr lang="en-GB" sz="1200" baseline="0" dirty="0"/>
              <a:t>.</a:t>
            </a:r>
            <a:endParaRPr lang="en-US" sz="2000" dirty="0">
              <a:latin typeface="Times New Roman" pitchFamily="-105" charset="0"/>
            </a:endParaRPr>
          </a:p>
          <a:p>
            <a:pPr>
              <a:spcBef>
                <a:spcPts val="600"/>
              </a:spcBef>
            </a:pP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 err="1">
                <a:solidFill>
                  <a:schemeClr val="tx1"/>
                </a:solidFill>
              </a:rPr>
              <a:t>Dilyniant</a:t>
            </a:r>
            <a:r>
              <a:rPr lang="en-GB" sz="1400" baseline="0" dirty="0">
                <a:solidFill>
                  <a:schemeClr val="tx1"/>
                </a:solidFill>
              </a:rPr>
              <a:t> </a:t>
            </a:r>
            <a:r>
              <a:rPr lang="en-GB" sz="1400" baseline="0" dirty="0" err="1">
                <a:solidFill>
                  <a:schemeClr val="tx1"/>
                </a:solidFill>
              </a:rPr>
              <a:t>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 err="1">
                <a:solidFill>
                  <a:schemeClr val="tx1"/>
                </a:solidFill>
              </a:rPr>
              <a:t>Adeiladu</a:t>
            </a:r>
            <a:r>
              <a:rPr lang="en-GB" sz="1400" b="1" baseline="0" dirty="0">
                <a:solidFill>
                  <a:schemeClr val="tx1"/>
                </a:solidFill>
              </a:rPr>
              <a:t> (</a:t>
            </a:r>
            <a:r>
              <a:rPr lang="en-GB" sz="1400" b="1" baseline="0" dirty="0" err="1">
                <a:solidFill>
                  <a:schemeClr val="tx1"/>
                </a:solidFill>
              </a:rPr>
              <a:t>Lefel</a:t>
            </a:r>
            <a:r>
              <a:rPr lang="en-GB" sz="1400" b="1" baseline="0" dirty="0">
                <a:solidFill>
                  <a:schemeClr val="tx1"/>
                </a:solidFill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7mm2OABn4U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ZrKEZOoP1E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yDGH0VJmb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ZZ3wAtc3Bk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201: Cyflogaeth a chyflogadwyedd yn y sector adeiladu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4: Yr economi a’r diwydiant adeiladu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23CB3-FE78-4928-A427-763167A29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32768"/>
          </a:xfrm>
        </p:spPr>
        <p:txBody>
          <a:bodyPr/>
          <a:lstStyle/>
          <a:p>
            <a:r>
              <a:rPr lang="cy-GB"/>
              <a:t>Goblygiadau cynnydd yn y galw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D7B28-2AA6-4093-B9CF-6FB6779745B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Mae </a:t>
            </a:r>
            <a:r>
              <a:rPr lang="cy-GB" b="1"/>
              <a:t>cynnydd yn y galw</a:t>
            </a:r>
            <a:r>
              <a:rPr lang="cy-GB"/>
              <a:t> am wasanaethau adeiladu fel arfer yn golygu cynnydd mewn prosiectau newydd, ac angen cynyddol am weithwyr adeiladu a deunyddiau.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Gall hyn arwain at gynnydd mewn cyfleoedd busnes, creu swyddi a thwf y diwydiant adeiladu.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Ar ben hynny, gall cynnydd yn y galw arwain at brisiau ac elw uwch i gwmnïau adeiladu. 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Ond gall cynnydd yn y galw hefyd arwain at heriau yn y gadwyn gyflenwi, prinder llafur a rhagor o gystadleuaeth.</a:t>
            </a:r>
          </a:p>
        </p:txBody>
      </p:sp>
    </p:spTree>
    <p:extLst>
      <p:ext uri="{BB962C8B-B14F-4D97-AF65-F5344CB8AC3E}">
        <p14:creationId xmlns:p14="http://schemas.microsoft.com/office/powerpoint/2010/main" val="1282404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A5CA0-F81E-456D-9A51-0CB98182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Goblygiadau dirwasgiad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F2E9E-DC7F-42FC-A2FE-4589DC6B5F0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Mae </a:t>
            </a:r>
            <a:r>
              <a:rPr lang="cy-GB" b="1"/>
              <a:t>dirwasgiad</a:t>
            </a:r>
            <a:r>
              <a:rPr lang="cy-GB"/>
              <a:t> yn y diwydiant adeiladu yn golygu gostyngiad sylweddol mewn gweithgarwch economaidd, gan arwain at lai o alw am wasanaethau adeiladu. 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Gall hyn arwain at ostyngiad mewn prosiectau newydd, colli swyddi a chau busnesau.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Yn ogystal, gall dirwasgiad arwain at lai o fuddsoddi mewn seilwaith a thai, yn ogystal â llai o hyder ymysg defnyddwyr yn y farchnad dai.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/>
              <a:t>Ond gall dirwasgiad hefyd greu cyfleoedd i dorri costau a chynyddu effeithlonrwydd, yn ogystal â chyfleoedd i fusnesau arallgyfeirio ac archwilio marchnadoedd newydd.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883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008000"/>
            <a:ext cx="8363272" cy="382588"/>
          </a:xfrm>
        </p:spPr>
        <p:txBody>
          <a:bodyPr/>
          <a:lstStyle/>
          <a:p>
            <a:r>
              <a:rPr lang="cy-GB"/>
              <a:t>Nod: Archwilio dylanwad yr economi ar adeiladu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95536" y="1772816"/>
            <a:ext cx="8568952" cy="4176464"/>
          </a:xfrm>
        </p:spPr>
        <p:txBody>
          <a:bodyPr/>
          <a:lstStyle/>
          <a:p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Amcanion</a:t>
            </a:r>
          </a:p>
          <a:p>
            <a:pPr lvl="1"/>
            <a:r>
              <a:rPr lang="cy-GB"/>
              <a:t>Nodi cyfrifoldebau bod yn hunangyflogedig.</a:t>
            </a:r>
          </a:p>
          <a:p>
            <a:pPr lvl="1"/>
            <a:r>
              <a:rPr lang="cy-GB"/>
              <a:t>Esbonio pwysigrwydd cadw cofnodion at ddibenion treth.</a:t>
            </a:r>
          </a:p>
          <a:p>
            <a:pPr lvl="1"/>
            <a:r>
              <a:rPr lang="cy-GB"/>
              <a:t>Asesu’r tueddiadau economaidd yn niwydiant adeiladu’r DU. </a:t>
            </a:r>
          </a:p>
          <a:p>
            <a:pPr lvl="1"/>
            <a:r>
              <a:rPr lang="cy-GB"/>
              <a:t>Nodi nodweddion cynnydd yn y galw. </a:t>
            </a:r>
          </a:p>
          <a:p>
            <a:pPr lvl="1"/>
            <a:r>
              <a:rPr lang="cy-GB"/>
              <a:t>Nodi nodweddion dirwasgiad. </a:t>
            </a:r>
          </a:p>
          <a:p>
            <a:pPr lvl="1"/>
            <a:r>
              <a:rPr lang="cy-GB"/>
              <a:t>Esbonio effaith dirwasgiad ar ddiwydiant adeiladu’r DU. </a:t>
            </a:r>
          </a:p>
          <a:p>
            <a:pPr lvl="1"/>
            <a:r>
              <a:rPr lang="cy-GB"/>
              <a:t>Gwahaniaethu rhwng goblygiadau cynnydd yn y galw a dirwasgiad. </a:t>
            </a:r>
          </a:p>
          <a:p>
            <a:pPr lvl="1"/>
            <a:r>
              <a:rPr lang="cy-GB"/>
              <a:t>Gwerthuso gwahanol rymoedd y farchnad yn ystod: cynnydd yn y galw o’i gymharu â dirwasgiad.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Cyfrifoldebau bod yn hunangyflogedig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bod yn hunangyflogedig yn golygu ysgwyddo cyfrifoldebau rhedeg eich busnes eich hun. Mae'r rhain yn cynnwys: 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cofrestru eich busnes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talu trethi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 eich arian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sicrhau gwaith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 eich llwyth gwaith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darparu eich buddion eich hun.</a:t>
            </a:r>
          </a:p>
          <a:p>
            <a:r>
              <a:rPr lang="cy-GB"/>
              <a:t>Yn gyffredinol, mae bod yn hunangyflogedig yn golygu llawer iawn o gyfrifoldeb a hunanddisgyblaeth. Mae hefyd yn gofyn am barodrwydd i gymryd risgiau a rheoli ansicrwydd.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Ffeithiau treth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E0BEB6-18FF-2BA8-CEC6-CD66D1F783B7}"/>
              </a:ext>
            </a:extLst>
          </p:cNvPr>
          <p:cNvSpPr txBox="1"/>
          <p:nvPr/>
        </p:nvSpPr>
        <p:spPr>
          <a:xfrm>
            <a:off x="363833" y="1732746"/>
            <a:ext cx="824061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>
                <a:latin typeface="+mn-lt"/>
                <a:ea typeface="ＭＳ Ｐゴシック" charset="-128"/>
              </a:rPr>
              <a:t>Gwyliwch y fideo canlynol:</a:t>
            </a:r>
          </a:p>
          <a:p>
            <a:endParaRPr lang="en-GB" dirty="0">
              <a:hlinkClick r:id="rId2"/>
            </a:endParaRPr>
          </a:p>
          <a:p>
            <a:r>
              <a:rPr lang="cy-GB" dirty="0">
                <a:hlinkClick r:id="rId2"/>
              </a:rPr>
              <a:t>https://www.youtube.com/watch?v=v7mm2OABn4U</a:t>
            </a:r>
            <a:r>
              <a:rPr lang="cy-GB" dirty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Pwysigrwydd cadw cofnodion at ddibenion treth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just"/>
            <a:r>
              <a:rPr lang="cy-GB"/>
              <a:t>Mae cadw cofnodion cywir at ddibenion treth yn hanfodol, yn enwedig ar gyfer y diwydiant adeiladu. Dyma ychydig o resymau pam.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Cydymffurfio â chyfreithiau treth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Hawlio didyniadau treth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Paratoi datganiadau ariannol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Hwyluso archwiliadau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Monitro llif arian</a:t>
            </a:r>
          </a:p>
          <a:p>
            <a:pPr algn="just"/>
            <a:r>
              <a:rPr lang="cy-GB"/>
              <a:t>Ar gyfer busnesau adeiladu, mae cadw cofnodion manwl yn bwysig iawn gan eu bod yn aml yn rhwym wrth reoliadau treth penodol fel Cynllun y Diwydiant Adeiladu (CIS). Mae cadw cofnodion cywir yn helpu busnesau i gydymffurfio â’r rheoliadau hyn ac i osgoi camgymeriadau costus.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Tueddiadau economaidd ac adeiladu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1D974F-2A1A-58F8-E46A-A588F271FE9B}"/>
              </a:ext>
            </a:extLst>
          </p:cNvPr>
          <p:cNvSpPr txBox="1"/>
          <p:nvPr/>
        </p:nvSpPr>
        <p:spPr>
          <a:xfrm>
            <a:off x="457200" y="2276872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2"/>
              </a:rPr>
              <a:t>https://www.youtube.com/watch?v=bZrKEZOoP1E</a:t>
            </a:r>
            <a:r>
              <a:rPr lang="cy-GB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0D617C-6B1A-56BF-D5C9-F6A7401D5C94}"/>
              </a:ext>
            </a:extLst>
          </p:cNvPr>
          <p:cNvSpPr txBox="1"/>
          <p:nvPr/>
        </p:nvSpPr>
        <p:spPr>
          <a:xfrm>
            <a:off x="451856" y="1694381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latin typeface="+mn-lt"/>
                <a:ea typeface="ＭＳ Ｐゴシック" charset="-128"/>
              </a:rPr>
              <a:t>Gwyliwch y fideo canlynol: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yw dirwasgiad?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just"/>
            <a:r>
              <a:rPr lang="cy-GB"/>
              <a:t>Mae dirwasgiad yn niwydiant adeiladu’r DU yn cyfeirio at gyfnod o ddirywiad sylweddol mewn gweithgarwch economaidd, sy’n golygu bod y diwydiant yn crebachu. Yn benodol, diffinnir dirwasgiad fel cyfnod o ddau chwarter olynol o leiaf (chwe mis) o dwf GDP negyddol.</a:t>
            </a:r>
          </a:p>
          <a:p>
            <a:pPr algn="just"/>
            <a:r>
              <a:rPr lang="cy-GB"/>
              <a:t>Mae diwydiant adeiladu’r DU wedi wynebu nifer o ddirwasgiadau sylweddol yn ystod y degawdau diwethaf, gan gynnwys dirwasgiadau’r 1990au cynnar, diwedd y 2000au ac, yn fwyaf diweddar, dirwasgiad COVID-19 yn 2020. </a:t>
            </a:r>
          </a:p>
          <a:p>
            <a:pPr algn="just"/>
            <a:r>
              <a:rPr lang="cy-GB"/>
              <a:t>Mae’r dirwasgiadau hyn wedi cael effaith sylweddol ar y diwydiant, gan arwain at golli swyddi, cau busnesau a llai o fuddsoddi mewn prosiectau adeiladu.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Effeithiau dirwasgiad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F1F8C5-83BA-4944-BA0D-2A63AEA2EF6D}"/>
              </a:ext>
            </a:extLst>
          </p:cNvPr>
          <p:cNvSpPr/>
          <p:nvPr/>
        </p:nvSpPr>
        <p:spPr>
          <a:xfrm>
            <a:off x="719041" y="1945978"/>
            <a:ext cx="3924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y-GB" sz="1800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Builders says that surging costs are hitting them hard.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D0EBBF-6E63-4754-B30A-D8F919E4C5D8}"/>
              </a:ext>
            </a:extLst>
          </p:cNvPr>
          <p:cNvSpPr/>
          <p:nvPr/>
        </p:nvSpPr>
        <p:spPr>
          <a:xfrm>
            <a:off x="4716482" y="3862789"/>
            <a:ext cx="3924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y-GB" sz="1800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Dirwasgiad 1991 a’i effaith ar y diwydiant adeiladu.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A4C08-1C82-3A79-AC5C-74F637103F52}"/>
              </a:ext>
            </a:extLst>
          </p:cNvPr>
          <p:cNvSpPr txBox="1"/>
          <p:nvPr/>
        </p:nvSpPr>
        <p:spPr>
          <a:xfrm>
            <a:off x="1142480" y="2731948"/>
            <a:ext cx="30780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https://www.youtube.com/watch?v=8yDGH0VJmb8</a:t>
            </a:r>
            <a:r>
              <a:rPr lang="cy-GB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6C1E98-E847-FF24-6AD1-C0068CFA7596}"/>
              </a:ext>
            </a:extLst>
          </p:cNvPr>
          <p:cNvSpPr txBox="1"/>
          <p:nvPr/>
        </p:nvSpPr>
        <p:spPr>
          <a:xfrm>
            <a:off x="5139921" y="4653136"/>
            <a:ext cx="30780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4"/>
              </a:rPr>
              <a:t>https://www.youtube.com/watch?v=ZZ3wAtc3Bkg</a:t>
            </a:r>
            <a:r>
              <a:rPr lang="cy-GB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DBEE6-D294-4AFA-94AD-382499838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Galw mawr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0F8CB-00E5-4CA5-A05F-E9341C5CDF4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 algn="just">
              <a:buClr>
                <a:srgbClr val="0077E3"/>
              </a:buClr>
              <a:buFont typeface="Arial"/>
              <a:buChar char="•"/>
            </a:pPr>
            <a:r>
              <a:rPr lang="cy-GB" dirty="0"/>
              <a:t>Yn y diwydiant adeiladu yn y DU, mae </a:t>
            </a:r>
            <a:r>
              <a:rPr lang="cy-GB" b="1" dirty="0"/>
              <a:t>galw mawr</a:t>
            </a:r>
            <a:r>
              <a:rPr lang="cy-GB" dirty="0"/>
              <a:t> yn cyfeirio at sefyllfa lle mae angen cadarn a chynyddol am wasanaethau adeiladu – er enghraifft, adeiladu cartrefi newydd, adeiladau masnachol, seilwaith a strwythurau eraill.</a:t>
            </a:r>
          </a:p>
          <a:p>
            <a:pPr marL="342900" indent="-342900" algn="just">
              <a:buClr>
                <a:srgbClr val="0077E3"/>
              </a:buClr>
              <a:buFont typeface="Arial"/>
              <a:buChar char="•"/>
            </a:pPr>
            <a:r>
              <a:rPr lang="cy-GB" dirty="0"/>
              <a:t>Gall galw mawr yn y diwydiant adeiladu greu amrywiaeth o gyfleoedd i fusnesau ac unigolion sy’n gweithredu yn y diwydiant. Er enghraifft, efallai y bydd busnesau’n gallu sicrhau rhagor o gontractau, codi prisiau uwch ac ehangu eu gweithrediadau.</a:t>
            </a:r>
          </a:p>
          <a:p>
            <a:pPr marL="342900" indent="-342900" algn="just">
              <a:buClr>
                <a:srgbClr val="0077E3"/>
              </a:buClr>
              <a:buFont typeface="Arial"/>
              <a:buChar char="•"/>
            </a:pPr>
            <a:r>
              <a:rPr lang="cy-GB" dirty="0"/>
              <a:t>Ar yr un pryd, gall galw mawr hefyd arwain at ragor o gystadleuaeth, prinder llafur a heriau yn y gadwyn gyflenwi.</a:t>
            </a:r>
          </a:p>
        </p:txBody>
      </p:sp>
    </p:spTree>
    <p:extLst>
      <p:ext uri="{BB962C8B-B14F-4D97-AF65-F5344CB8AC3E}">
        <p14:creationId xmlns:p14="http://schemas.microsoft.com/office/powerpoint/2010/main" val="8073387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www.w3.org/2000/xmlns/"/>
    <ds:schemaRef ds:uri="1c5831b9-66da-4f16-a409-834213ecdb8e"/>
    <ds:schemaRef ds:uri="http://schemas.microsoft.com/office/infopath/2007/PartnerControls"/>
    <ds:schemaRef ds:uri="418e8c98-519b-4e3e-a77f-7ee33016068f"/>
    <ds:schemaRef ds:uri="http://www.w3.org/2001/XMLSchema-instance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1c5831b9-66da-4f16-a409-834213ecdb8e"/>
    <ds:schemaRef ds:uri="7d91badd-8922-4db1-9652-4fbca8a6b7df"/>
    <ds:schemaRef ds:uri="418e8c98-519b-4e3e-a77f-7ee33016068f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1364</Words>
  <Application>Microsoft Office PowerPoint</Application>
  <PresentationFormat>On-screen Show (4:3)</PresentationFormat>
  <Paragraphs>90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Lucida Grande</vt:lpstr>
      <vt:lpstr>Times New Roman</vt:lpstr>
      <vt:lpstr>Default Design</vt:lpstr>
      <vt:lpstr>PowerPoint 4: Yr economi a’r diwydiant adeiladu </vt:lpstr>
      <vt:lpstr>Nod: Archwilio dylanwad yr economi ar adeiladu </vt:lpstr>
      <vt:lpstr>Cyfrifoldebau bod yn hunangyflogedig </vt:lpstr>
      <vt:lpstr>Ffeithiau treth</vt:lpstr>
      <vt:lpstr>Pwysigrwydd cadw cofnodion at ddibenion treth</vt:lpstr>
      <vt:lpstr>Tueddiadau economaidd ac adeiladu  </vt:lpstr>
      <vt:lpstr>Beth yw dirwasgiad? </vt:lpstr>
      <vt:lpstr>Effeithiau dirwasgiad </vt:lpstr>
      <vt:lpstr>Galw mawr </vt:lpstr>
      <vt:lpstr>Goblygiadau cynnydd yn y galw</vt:lpstr>
      <vt:lpstr>Goblygiadau dirwasgiad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171</cp:revision>
  <dcterms:created xsi:type="dcterms:W3CDTF">2013-05-28T00:38:54Z</dcterms:created>
  <dcterms:modified xsi:type="dcterms:W3CDTF">2023-08-31T14:23:21Z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