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31" r:id="rId6"/>
    <p:sldId id="346" r:id="rId7"/>
    <p:sldId id="334" r:id="rId8"/>
    <p:sldId id="336" r:id="rId9"/>
    <p:sldId id="337" r:id="rId10"/>
    <p:sldId id="344" r:id="rId11"/>
    <p:sldId id="338" r:id="rId12"/>
    <p:sldId id="343" r:id="rId13"/>
    <p:sldId id="339" r:id="rId14"/>
    <p:sldId id="347" r:id="rId15"/>
    <p:sldId id="345" r:id="rId16"/>
    <p:sldId id="348" r:id="rId17"/>
    <p:sldId id="340" r:id="rId18"/>
    <p:sldId id="341"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Glover" initials="LG" lastIdx="3" clrIdx="0"/>
  <p:cmAuthor id="2" name="Laura Glover" initials="LG [2]" lastIdx="1" clrIdx="1"/>
  <p:cmAuthor id="3" name="Alice van Raalte" initials="AvR" lastIdx="2" clrIdx="2"/>
  <p:cmAuthor id="4" name="Sandra Stafford" initials="S" lastIdx="5" clrIdx="3"/>
  <p:cmAuthor id="5" name="Sakshi JC" initials="SA JC" lastIdx="1" clrIdx="4">
    <p:extLst>
      <p:ext uri="{19B8F6BF-5375-455C-9EA6-DF929625EA0E}">
        <p15:presenceInfo xmlns:p15="http://schemas.microsoft.com/office/powerpoint/2012/main" userId="Sakshi J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84948" autoAdjust="0"/>
  </p:normalViewPr>
  <p:slideViewPr>
    <p:cSldViewPr showGuides="1">
      <p:cViewPr>
        <p:scale>
          <a:sx n="75" d="100"/>
          <a:sy n="75" d="100"/>
        </p:scale>
        <p:origin x="1236" y="-7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sz="1200" u="none" strike="noStrike">
                <a:solidFill>
                  <a:schemeClr val="tx1"/>
                </a:solidFill>
                <a:latin typeface="Arial" charset="0"/>
                <a:ea typeface="ＭＳ Ｐゴシック" charset="-128"/>
                <a:cs typeface="ＭＳ Ｐゴシック" charset="-128"/>
              </a:rPr>
              <a:t>Dylai dysgwyr nawr lenwi Taflen Waith 5 ar wahaniaethu rhwng unig fasnachwr a chwmni cyfyngedig, a hwyluso trafodaeth ynghylch cynnwys y daflen waith.</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4271444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a:solidFill>
                  <a:schemeClr val="tx1"/>
                </a:solidFill>
                <a:latin typeface="Arial" charset="0"/>
                <a:ea typeface="ＭＳ Ｐゴシック" charset="-128"/>
                <a:cs typeface="ＭＳ Ｐゴシック" charset="-128"/>
              </a:rPr>
              <a:t>Gwyliwch y fideo Self-Employed vs Limited Company (UK) - What Is The Difference? https://www.youtube.com/watch?v=N0xDBq9yHzY</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75922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dirty="0">
                <a:solidFill>
                  <a:schemeClr val="tx1"/>
                </a:solidFill>
                <a:latin typeface="Arial" charset="0"/>
                <a:ea typeface="ＭＳ Ｐゴシック" charset="-128"/>
                <a:cs typeface="ＭＳ Ｐゴシック" charset="-128"/>
              </a:rPr>
              <a:t>Statws cyfreithiol: </a:t>
            </a:r>
            <a:r>
              <a:rPr lang="cy-GB" sz="1200" b="0" i="0" dirty="0">
                <a:solidFill>
                  <a:schemeClr val="tx1"/>
                </a:solidFill>
                <a:latin typeface="Arial" charset="0"/>
                <a:ea typeface="ＭＳ Ｐゴシック" charset="-128"/>
                <a:cs typeface="ＭＳ Ｐゴシック" charset="-128"/>
              </a:rPr>
              <a:t>Mae unig fasnachwr yn berson hunangyflogedig sy’n bersonol gyfrifol am bob agwedd ar ei fusnes. Mae cwmni cyfyngedig yn endid cyfreithiol ar wahân sy’n eiddo i’w gyfranddalwyr.</a:t>
            </a:r>
          </a:p>
          <a:p>
            <a:r>
              <a:rPr lang="cy-GB" sz="1200" b="1" i="0" dirty="0">
                <a:solidFill>
                  <a:schemeClr val="tx1"/>
                </a:solidFill>
                <a:latin typeface="Arial" charset="0"/>
                <a:ea typeface="ＭＳ Ｐゴシック" charset="-128"/>
                <a:cs typeface="ＭＳ Ｐゴシック" charset="-128"/>
              </a:rPr>
              <a:t>Rhwymedigaeth: </a:t>
            </a:r>
            <a:r>
              <a:rPr lang="cy-GB" sz="1200" b="0" i="0" dirty="0">
                <a:solidFill>
                  <a:schemeClr val="tx1"/>
                </a:solidFill>
                <a:latin typeface="Arial" charset="0"/>
                <a:ea typeface="ＭＳ Ｐゴシック" charset="-128"/>
                <a:cs typeface="ＭＳ Ｐゴシック" charset="-128"/>
              </a:rPr>
              <a:t>Fel unig fasnachwr, rydych chi’n atebol yn bersonol am unrhyw ddyledion neu faterion cyfreithiol sy’n codi yn eich busnes. Ar y llaw arall, mewn cwmni cyfyngedig, mae atebolrwydd cyfranddalwyr wedi’i gyfyngu i faint o gyfalaf y maen nhw wedi’i fuddsoddi yn y cwmni.</a:t>
            </a:r>
          </a:p>
          <a:p>
            <a:r>
              <a:rPr lang="cy-GB" sz="1200" b="1" i="0" dirty="0">
                <a:solidFill>
                  <a:schemeClr val="tx1"/>
                </a:solidFill>
                <a:latin typeface="Arial" charset="0"/>
                <a:ea typeface="ＭＳ Ｐゴシック" charset="-128"/>
                <a:cs typeface="ＭＳ Ｐゴシック" charset="-128"/>
              </a:rPr>
              <a:t>Treth: </a:t>
            </a:r>
            <a:r>
              <a:rPr lang="cy-GB" sz="1200" b="0" i="0" dirty="0">
                <a:solidFill>
                  <a:schemeClr val="tx1"/>
                </a:solidFill>
                <a:latin typeface="Arial" charset="0"/>
                <a:ea typeface="ＭＳ Ｐゴシック" charset="-128"/>
                <a:cs typeface="ＭＳ Ｐゴシック" charset="-128"/>
              </a:rPr>
              <a:t>Fel unig fasnachwr, byddwch yn cael eich trethu ar yr elw rydych chi’n ei wneud yn eich busnes fel rhan o’ch incwm personol. Mewn cwmni cyfyngedig, mae’r cwmni’n talu treth gorfforaeth ar ei elw ac mae cyfranddalwyr yn cael eu trethu ar unrhyw ddifidendau maen nhw’n eu derbyn.</a:t>
            </a:r>
          </a:p>
          <a:p>
            <a:r>
              <a:rPr lang="cy-GB" sz="1200" b="1" i="0" dirty="0">
                <a:solidFill>
                  <a:schemeClr val="tx1"/>
                </a:solidFill>
                <a:latin typeface="Arial" charset="0"/>
                <a:ea typeface="ＭＳ Ｐゴシック" charset="-128"/>
                <a:cs typeface="ＭＳ Ｐゴシック" charset="-128"/>
              </a:rPr>
              <a:t>Preifatrwydd: </a:t>
            </a:r>
            <a:r>
              <a:rPr lang="cy-GB" sz="1200" b="0" i="0" dirty="0">
                <a:solidFill>
                  <a:schemeClr val="tx1"/>
                </a:solidFill>
                <a:latin typeface="Arial" charset="0"/>
                <a:ea typeface="ＭＳ Ｐゴシック" charset="-128"/>
                <a:cs typeface="ＭＳ Ｐゴシック" charset="-128"/>
              </a:rPr>
              <a:t>Fel unig fasnachwr, mae'n bosibl y bydd eich manylion personol, gan gynnwys eich enw a'ch cyfeiriad, ar gael i'r cyhoedd ar rai o wefannau’r llywodraeth. Mewn cwmni cyfyngedig, nid yw eich manylion personol ar gael i’r cyhoedd, a rhestrir manylion y cwmni yn eu lle.</a:t>
            </a:r>
          </a:p>
          <a:p>
            <a:r>
              <a:rPr lang="cy-GB" sz="1200" b="1" i="0" dirty="0">
                <a:solidFill>
                  <a:schemeClr val="tx1"/>
                </a:solidFill>
                <a:latin typeface="Arial" charset="0"/>
                <a:ea typeface="ＭＳ Ｐゴシック" charset="-128"/>
                <a:cs typeface="ＭＳ Ｐゴシック" charset="-128"/>
              </a:rPr>
              <a:t>Cyllid: </a:t>
            </a:r>
            <a:r>
              <a:rPr lang="cy-GB" sz="1200" b="0" i="0" dirty="0">
                <a:solidFill>
                  <a:schemeClr val="tx1"/>
                </a:solidFill>
                <a:latin typeface="Arial" charset="0"/>
                <a:ea typeface="ＭＳ Ｐゴシック" charset="-128"/>
                <a:cs typeface="ＭＳ Ｐゴシック" charset="-128"/>
              </a:rPr>
              <a:t>Gall cwmnïau cyfyngedig godi arian drwy werthu cyfranddaliadau, tra bo unig fasnachwyr yn gorfod dibynnu ar gynilion personol, benthyciadau neu opsiynau ariannu eraill.</a:t>
            </a:r>
          </a:p>
          <a:p>
            <a:r>
              <a:rPr lang="cy-GB" sz="1200" b="1" i="0" dirty="0">
                <a:solidFill>
                  <a:schemeClr val="tx1"/>
                </a:solidFill>
                <a:latin typeface="Arial" charset="0"/>
                <a:ea typeface="ＭＳ Ｐゴシック" charset="-128"/>
                <a:cs typeface="ＭＳ Ｐゴシック" charset="-128"/>
              </a:rPr>
              <a:t>Cymhlethdod: </a:t>
            </a:r>
            <a:r>
              <a:rPr lang="cy-GB" sz="1200" b="0" i="0" dirty="0">
                <a:solidFill>
                  <a:schemeClr val="tx1"/>
                </a:solidFill>
                <a:latin typeface="Arial" charset="0"/>
                <a:ea typeface="ＭＳ Ｐゴシック" charset="-128"/>
                <a:cs typeface="ＭＳ Ｐゴシック" charset="-128"/>
              </a:rPr>
              <a:t>Gall sefydlu cwmni cyfyngedig fod yn fwy cymhleth a chymryd mwy o amser na chofrestru fel unig fasnachwr. Mae gan gwmnïau cyfyngedig fwy o ofynion cyfreithiol a rheoleiddiol hefyd, fel ffeilio cyfrifon blynyddol a chadw cofrestr o gyfranddalwyr.</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872812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i="0" dirty="0">
                <a:solidFill>
                  <a:schemeClr val="tx1"/>
                </a:solidFill>
                <a:latin typeface="Arial" charset="0"/>
                <a:ea typeface="ＭＳ Ｐゴシック" charset="-128"/>
                <a:cs typeface="ＭＳ Ｐゴシック" charset="-128"/>
              </a:rPr>
              <a:t>Hawdd sefydlu: </a:t>
            </a:r>
            <a:r>
              <a:rPr lang="cy-GB" sz="1200" b="0" i="0" dirty="0">
                <a:solidFill>
                  <a:schemeClr val="tx1"/>
                </a:solidFill>
                <a:latin typeface="Arial" charset="0"/>
                <a:ea typeface="ＭＳ Ｐゴシック" charset="-128"/>
                <a:cs typeface="ＭＳ Ｐゴシック" charset="-128"/>
              </a:rPr>
              <a:t>Mae sefydlu fel unig fasnachwr yn gymharol hawdd a syml. Nid oes llawer o ofynion cyfreithiol a gweinyddol, sy’n golygu ei fod yn ddewis syml i bobl sydd am ddechrau busnes yn gyflym a heb fawr o drafferth.</a:t>
            </a:r>
          </a:p>
          <a:p>
            <a:r>
              <a:rPr lang="cy-GB" sz="1200" b="1" i="0" dirty="0">
                <a:solidFill>
                  <a:schemeClr val="tx1"/>
                </a:solidFill>
                <a:latin typeface="Arial" charset="0"/>
                <a:ea typeface="ＭＳ Ｐゴシック" charset="-128"/>
                <a:cs typeface="ＭＳ Ｐゴシック" charset="-128"/>
              </a:rPr>
              <a:t>Rheolaeth lwyr: </a:t>
            </a:r>
            <a:r>
              <a:rPr lang="cy-GB" sz="1200" b="0" i="0" dirty="0">
                <a:solidFill>
                  <a:schemeClr val="tx1"/>
                </a:solidFill>
                <a:latin typeface="Arial" charset="0"/>
                <a:ea typeface="ＭＳ Ｐゴシック" charset="-128"/>
                <a:cs typeface="ＭＳ Ｐゴシック" charset="-128"/>
              </a:rPr>
              <a:t>Fel unig fasnachwr, mae gennych chi reolaeth lwyr dros eich busnes. Chi sy’n gwneud yr holl benderfyniadau ac mae gennych chi’r rhyddid i redeg eich busnes fel y mynnwch.</a:t>
            </a:r>
          </a:p>
          <a:p>
            <a:r>
              <a:rPr lang="cy-GB" sz="1200" b="1" i="0" dirty="0">
                <a:solidFill>
                  <a:schemeClr val="tx1"/>
                </a:solidFill>
                <a:latin typeface="Arial" charset="0"/>
                <a:ea typeface="ＭＳ Ｐゴシック" charset="-128"/>
                <a:cs typeface="ＭＳ Ｐゴシック" charset="-128"/>
              </a:rPr>
              <a:t>Hyblygrwydd: </a:t>
            </a:r>
            <a:r>
              <a:rPr lang="cy-GB" sz="1200" b="0" i="0" dirty="0">
                <a:solidFill>
                  <a:schemeClr val="tx1"/>
                </a:solidFill>
                <a:latin typeface="Arial" charset="0"/>
                <a:ea typeface="ＭＳ Ｐゴシック" charset="-128"/>
                <a:cs typeface="ＭＳ Ｐゴシック" charset="-128"/>
              </a:rPr>
              <a:t>Mae gan fasnachwyr unigol yr hyblygrwydd i weithio pryd bynnag a ble bynnag maen nhw’n dymuno. Gallant addasu yn ôl amodau’r farchnad a gofynion cwsmeriaid heb orfod ymgynghori â phartneriaid neu gyfranddalwyr.</a:t>
            </a:r>
          </a:p>
          <a:p>
            <a:r>
              <a:rPr lang="cy-GB" sz="1200" b="1" i="0" dirty="0">
                <a:solidFill>
                  <a:schemeClr val="tx1"/>
                </a:solidFill>
                <a:latin typeface="Arial" charset="0"/>
                <a:ea typeface="ＭＳ Ｐゴシック" charset="-128"/>
                <a:cs typeface="ＭＳ Ｐゴシック" charset="-128"/>
              </a:rPr>
              <a:t>Manteision treth: </a:t>
            </a:r>
            <a:r>
              <a:rPr lang="cy-GB" sz="1200" b="0" i="0" dirty="0">
                <a:solidFill>
                  <a:schemeClr val="tx1"/>
                </a:solidFill>
                <a:latin typeface="Arial" charset="0"/>
                <a:ea typeface="ＭＳ Ｐゴシック" charset="-128"/>
                <a:cs typeface="ＭＳ Ｐゴシック" charset="-128"/>
              </a:rPr>
              <a:t>Mae unig fasnachwyr yn cael eu trethu ar eu hincwm personol. Gall hyn fod yn fantais os yw eu busnes yn fach neu os yw eu helw’n isel. Gallant hefyd hawlio didyniadau treth ar gyfer treuliau busnes fel offer, teithio a gofod swyddfa.</a:t>
            </a:r>
          </a:p>
          <a:p>
            <a:r>
              <a:rPr lang="cy-GB" sz="1200" b="1" i="0" dirty="0">
                <a:solidFill>
                  <a:schemeClr val="tx1"/>
                </a:solidFill>
                <a:latin typeface="Arial" charset="0"/>
                <a:ea typeface="ＭＳ Ｐゴシック" charset="-128"/>
                <a:cs typeface="ＭＳ Ｐゴシック" charset="-128"/>
              </a:rPr>
              <a:t>Cyffyrddiad personol: </a:t>
            </a:r>
            <a:r>
              <a:rPr lang="cy-GB" sz="1200" b="0" i="0" dirty="0">
                <a:solidFill>
                  <a:schemeClr val="tx1"/>
                </a:solidFill>
                <a:latin typeface="Arial" charset="0"/>
                <a:ea typeface="ＭＳ Ｐゴシック" charset="-128"/>
                <a:cs typeface="ＭＳ Ｐゴシック" charset="-128"/>
              </a:rPr>
              <a:t>Mae unig fasnachwyr yn meithrin perthynas agos â’u cwsmeriaid yn aml, sy’n gallu arwain at gwsmeriaid yn dychwelyd ac argymhellion cadarnhaol ar lafar.</a:t>
            </a:r>
          </a:p>
          <a:p>
            <a:r>
              <a:rPr lang="cy-GB" sz="1200" b="1" i="0" dirty="0">
                <a:solidFill>
                  <a:schemeClr val="tx1"/>
                </a:solidFill>
                <a:latin typeface="Arial" charset="0"/>
                <a:ea typeface="ＭＳ Ｐゴシック" charset="-128"/>
                <a:cs typeface="ＭＳ Ｐゴシック" charset="-128"/>
              </a:rPr>
              <a:t>Costau is: </a:t>
            </a:r>
            <a:r>
              <a:rPr lang="cy-GB" sz="1200" b="0" i="0" dirty="0">
                <a:solidFill>
                  <a:schemeClr val="tx1"/>
                </a:solidFill>
                <a:latin typeface="Arial" charset="0"/>
                <a:ea typeface="ＭＳ Ｐゴシック" charset="-128"/>
                <a:cs typeface="ＭＳ Ｐゴシック" charset="-128"/>
              </a:rPr>
              <a:t>Mae gan fasnachwyr unigol gostau cychwyn a rhedeg is o’i gymharu â chwmnïau cyfyngedig. Nid oes ffioedd cofrestru na chostau cyfreithiol, ac nid oes rhaid iddynt dalu am wasanaethau cyfrifyddu nac archwilio.</a:t>
            </a:r>
          </a:p>
          <a:p>
            <a:r>
              <a:rPr lang="cy-GB" sz="1200" b="1" i="0" dirty="0">
                <a:solidFill>
                  <a:schemeClr val="tx1"/>
                </a:solidFill>
                <a:latin typeface="Arial" charset="0"/>
                <a:ea typeface="ＭＳ Ｐゴシック" charset="-128"/>
                <a:cs typeface="ＭＳ Ｐゴシック" charset="-128"/>
              </a:rPr>
              <a:t>Preifatrwydd: </a:t>
            </a:r>
            <a:r>
              <a:rPr lang="cy-GB" sz="1200" b="0" i="0" dirty="0">
                <a:solidFill>
                  <a:schemeClr val="tx1"/>
                </a:solidFill>
                <a:latin typeface="Arial" charset="0"/>
                <a:ea typeface="ＭＳ Ｐゴシック" charset="-128"/>
                <a:cs typeface="ＭＳ Ｐゴシック" charset="-128"/>
              </a:rPr>
              <a:t>Yn wahanol i gwmnïau cyfyngedig, nid oes rhaid i unig fasnachwyr ddatgelu eu gwybodaeth ariannol yn gyhoeddus. Gall hyn helpu i ddiogelu eu preifatrwydd.</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638368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b="1"/>
              <a:t>Rhwymedigaeth bersonol ddiderfyn: </a:t>
            </a:r>
            <a:r>
              <a:rPr lang="cy-GB"/>
              <a:t>Fel unig fasnachwr, rydych chi’n atebol yn bersonol am unrhyw ddyledion, colledion neu hawliadau cyfreithiol yn erbyn eich busnes. Mae hyn yn golygu y gallai eich asedau personol, fel eich cartref a’ch car, fod mewn perygl os bydd eich busnes yn mynd i drafferthion ariannol neu’n cael ei erlyn.</a:t>
            </a:r>
          </a:p>
          <a:p>
            <a:r>
              <a:rPr lang="cy-GB" b="1"/>
              <a:t>Anodd cael gafael ar gyllid: </a:t>
            </a:r>
            <a:r>
              <a:rPr lang="cy-GB"/>
              <a:t>Efallai y bydd masnachwyr unigol yn ei chael hi’n anodd cael gafael ar gyllid ar gyfer eu busnes gan fod benthycwyr yn eu hystyried yn fwy o risg na chwmnïau cyfyngedig. Gall hyn gyfyngu ar eich gallu i fuddsoddi mewn offer, deunyddiau a staff, a gall hefyd ei gwneud hi’n anodd cystadlu â chwmnïau adeiladu mwy.</a:t>
            </a:r>
          </a:p>
          <a:p>
            <a:r>
              <a:rPr lang="cy-GB" b="1"/>
              <a:t>Potensial cyfyngedig o ran twf: </a:t>
            </a:r>
            <a:r>
              <a:rPr lang="cy-GB"/>
              <a:t>Fel unig fasnachwr, rydych chi’n gyfyngedig o ran maint a graddfa’r prosiectau y gallwch chi ymgymryd â nhw. Gall hyn gyfyngu ar eich potensial i dyfu a’i gwneud hi’n anodd cystadlu â chwmnïau adeiladu mwy.</a:t>
            </a:r>
          </a:p>
          <a:p>
            <a:r>
              <a:rPr lang="cy-GB" b="1"/>
              <a:t>Tasgau gweinyddol sy'n cymryd llawer o amser: </a:t>
            </a:r>
            <a:r>
              <a:rPr lang="cy-GB"/>
              <a:t>Unig fasnachwyr sy’n gyfrifol am yr holl dasgau gweinyddol sy’n gysylltiedig â’u busnes, gan gynnwys cyfrifyddu, ffurflenni treth a chydymffurfedd cyfreithiol. Gall hyn gymryd llawer o amser a thynnu o’r amser gallech chi ei dreulio yn cynhyrchu refeniw.</a:t>
            </a:r>
          </a:p>
          <a:p>
            <a:r>
              <a:rPr lang="cy-GB" b="1"/>
              <a:t>Diffyg arbenigedd: </a:t>
            </a:r>
            <a:r>
              <a:rPr lang="cy-GB"/>
              <a:t>Efallai na fydd gan fasnachwyr unigol yr un lefel o arbenigedd â chwmnïau adeiladu mwy. Gall hyn ei gwneud hi’n anodd cystadlu â chwmnïau sydd â mwy o adnoddau a phrofiad.</a:t>
            </a:r>
          </a:p>
          <a:p>
            <a:r>
              <a:rPr lang="cy-GB" b="1"/>
              <a:t>Anodd sicrhau contractau: </a:t>
            </a:r>
            <a:r>
              <a:rPr lang="cy-GB"/>
              <a:t>Efallai y bydd masnachwyr unigol yn ei chael hi’n anodd sicrhau contractau gyda chwmnïau adeiladu mwy neu gyrff llywodraethol, oherwydd efallai y byddant yn cael eu hystyried yn fwy o risg na chwmnïau mwy. Gall hyn gyfyngu ar eu gallu i ennill busnes newydd a chynyddu eu sylfaen cwsmeriaid.</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627837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b="1"/>
              <a:t>Rhwymedigaeth gyfyngedig: </a:t>
            </a:r>
            <a:r>
              <a:rPr lang="cy-GB"/>
              <a:t>Un o brif fanteision bod yn gwmni cyfyngedig yw ei fod yn cynnig amddiffyniad rhwymedigaeth gyfyngedig i’w gyfranddalwyr. Mae hyn yn golygu bod cyfranddalwyr dim ond yn atebol am yr arian maen nhw wedi’i fuddsoddi yn y cwmni ac na fydd eu hasedau personol mewn perygl os aiff y cwmni i drafferthion ariannol neu’n cael ei erlyn.</a:t>
            </a:r>
          </a:p>
          <a:p>
            <a:r>
              <a:rPr lang="cy-GB" b="1"/>
              <a:t>Mwy o fynediad at gyllid: </a:t>
            </a:r>
            <a:r>
              <a:rPr lang="cy-GB"/>
              <a:t>Mae gan gwmnïau cyfyngedig fwy o fynediad at gyllid na masnachwyr unigol, gan eu bod yn gallu cyhoeddi cyfranddaliadau neu fynd ar drywydd buddsoddiad gan ffynonellau allanol. Gall hyn eu helpu i ariannu twf, buddsoddi mewn offer a deunyddiau, ac ymgymryd â phrosiectau mwy o ran maint a chymhlethdod.</a:t>
            </a:r>
          </a:p>
          <a:p>
            <a:r>
              <a:rPr lang="cy-GB" b="1"/>
              <a:t>Delwedd broffesiynol: </a:t>
            </a:r>
            <a:r>
              <a:rPr lang="cy-GB"/>
              <a:t>Gall cwmnïau cyfyngedig gyflwyno delwedd fwy proffesiynol na masnachwyr unigol, a all fod yn fantais yn y diwydiant adeiladu cystadleuol. Gall helpu i feithrin ymddiriedaeth a hygrededd ymysg darpar gwsmeriaid a chleientiaid.</a:t>
            </a:r>
          </a:p>
          <a:p>
            <a:r>
              <a:rPr lang="cy-GB" b="1"/>
              <a:t>Manteision treth: </a:t>
            </a:r>
            <a:r>
              <a:rPr lang="cy-GB"/>
              <a:t>Gall cwmnïau cyfyngedig elwa ar rai manteision treth, fel cyfraddau treth gorfforaeth is, y gallu i hawlio didyniadau treth ar gyfer treuliau busnes, a’r gallu i rannu incwm rhwng cyfarwyddwyr a chyfranddalwyr.</a:t>
            </a:r>
          </a:p>
          <a:p>
            <a:r>
              <a:rPr lang="cy-GB" b="1"/>
              <a:t>Parhad: </a:t>
            </a:r>
            <a:r>
              <a:rPr lang="cy-GB"/>
              <a:t>Mae cwmni cyfyngedig yn endid cyfreithiol ar wahân i’w gyfarwyddwyr a’i gyfranddalwyr, sy’n golygu y gall barhau i weithredu hyd yn oed os yw ei berchnogion yn gadael neu’n marw. Gall hyn ddarparu sefydlogrwydd a pharhad i gwsmeriaid, cyflenwyr a chyflogeion.</a:t>
            </a:r>
          </a:p>
          <a:p>
            <a:r>
              <a:rPr lang="cy-GB" b="1"/>
              <a:t>Gallu denu’r dalent orau: </a:t>
            </a:r>
            <a:r>
              <a:rPr lang="cy-GB"/>
              <a:t>Gall cwmnïau cyfyngedig gynnig pecynnau buddion deniadol i weithwyr, fel cynlluniau pensiynau a chyfranddaliadau, sy’n gallu helpu i ddenu a chadw talent o’r radd flaenaf yn y diwydiant adeiladu.</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498299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Costau uwch: </a:t>
            </a:r>
            <a:r>
              <a:rPr lang="cy-GB" sz="1200" b="0" i="0">
                <a:solidFill>
                  <a:schemeClr val="tx1"/>
                </a:solidFill>
                <a:latin typeface="Arial" charset="0"/>
                <a:ea typeface="ＭＳ Ｐゴシック" charset="-128"/>
                <a:cs typeface="ＭＳ Ｐゴシック" charset="-128"/>
              </a:rPr>
              <a:t>Mae sefydlu a rhedeg cwmni cyfyngedig yn ddrutach na bod yn unig fasnachwr. Mae ffioedd cofrestru, ffioedd cyfrifyddu a chostau cyfreithiol yn gysylltiedig â ffurfio a chynnal cwmni cyfyngedig.</a:t>
            </a:r>
          </a:p>
          <a:p>
            <a:pPr marL="171450" indent="-171450" algn="just">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Rhagor o gyfrifoldebau gweinyddol: </a:t>
            </a:r>
            <a:r>
              <a:rPr lang="cy-GB" sz="1200" b="0" i="0">
                <a:solidFill>
                  <a:schemeClr val="tx1"/>
                </a:solidFill>
                <a:latin typeface="Arial" charset="0"/>
                <a:ea typeface="ＭＳ Ｐゴシック" charset="-128"/>
                <a:cs typeface="ＭＳ Ｐゴシック" charset="-128"/>
              </a:rPr>
              <a:t>Mae cwmnïau cyfyngedig yn rhwym wrth fwy o ofynion rheoleiddiol a gweinyddol nag unig fasnachwyr.</a:t>
            </a:r>
            <a:r>
              <a:rPr lang="cy-GB" sz="1200" b="0" i="0" baseline="0">
                <a:solidFill>
                  <a:schemeClr val="tx1"/>
                </a:solidFill>
                <a:latin typeface="Arial" charset="0"/>
                <a:ea typeface="ＭＳ Ｐゴシック" charset="-128"/>
                <a:cs typeface="ＭＳ Ｐゴシック" charset="-128"/>
              </a:rPr>
              <a:t> </a:t>
            </a:r>
            <a:r>
              <a:rPr lang="cy-GB" sz="1200" b="0" i="0">
                <a:solidFill>
                  <a:schemeClr val="tx1"/>
                </a:solidFill>
                <a:latin typeface="Arial" charset="0"/>
                <a:ea typeface="ＭＳ Ｐゴシック" charset="-128"/>
                <a:cs typeface="ＭＳ Ｐゴシック" charset="-128"/>
              </a:rPr>
              <a:t>Rhaid iddynt ffeilio cyfrifon blynyddol, cadw cofnodion manwl a chydymffurfio â chyfraith cwmnïau a rheoliadau eraill.</a:t>
            </a:r>
          </a:p>
          <a:p>
            <a:pPr marL="171450" indent="-171450" algn="just">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Llai o breifatrwydd: </a:t>
            </a:r>
            <a:r>
              <a:rPr lang="cy-GB" sz="1200" b="0" i="0">
                <a:solidFill>
                  <a:schemeClr val="tx1"/>
                </a:solidFill>
                <a:latin typeface="Arial" charset="0"/>
                <a:ea typeface="ＭＳ Ｐゴシック" charset="-128"/>
                <a:cs typeface="ＭＳ Ｐゴシック" charset="-128"/>
              </a:rPr>
              <a:t>Mae’n ofynnol i gwmnïau cyfyngedig ddatgelu gwybodaeth ariannol benodol, fel eu cyfrifon blynyddol, i’r cyhoedd. Gall hyn leihau eu preifatrwydd a sicrhau bod eu gwybodaeth ariannol ar gael yn ehangach.</a:t>
            </a:r>
          </a:p>
          <a:p>
            <a:pPr marL="171450" indent="-171450" algn="just">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Rhagor o atebolrwydd: </a:t>
            </a:r>
            <a:r>
              <a:rPr lang="cy-GB" sz="1200" b="0" i="0">
                <a:solidFill>
                  <a:schemeClr val="tx1"/>
                </a:solidFill>
                <a:latin typeface="Arial" charset="0"/>
                <a:ea typeface="ＭＳ Ｐゴシック" charset="-128"/>
                <a:cs typeface="ＭＳ Ｐゴシック" charset="-128"/>
              </a:rPr>
              <a:t>Mae cwmnïau cyfyngedig yn atebol i’w cyfranddalwyr a’u cyfarwyddwyr, sy’n gallu dweud eu dweud ynghylch sut mae’r cwmni’n cael ei redeg. Gall hyn leihau annibyniaeth y cyfarwyddwyr a chyfyngu ar eu gallu i wneud penderfyniadau heb gytundeb y cyfranddalwyr.</a:t>
            </a:r>
          </a:p>
          <a:p>
            <a:pPr marL="171450" indent="-171450" algn="just">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Posibilrwydd o wrthdaro rhwng buddiannau: </a:t>
            </a:r>
            <a:r>
              <a:rPr lang="cy-GB" sz="1200" b="0" i="0">
                <a:solidFill>
                  <a:schemeClr val="tx1"/>
                </a:solidFill>
                <a:latin typeface="Arial" charset="0"/>
                <a:ea typeface="ＭＳ Ｐゴシック" charset="-128"/>
                <a:cs typeface="ＭＳ Ｐゴシック" charset="-128"/>
              </a:rPr>
              <a:t>Gall gwrthdaro rhwng buddiannau cyfranddalwyr a chyfarwyddwyr godi mewn cwmnïau cyfyngedig, yn enwedig os oes ganddynt nodau neu flaenoriaethau gwahanol. Gall hyn wneud y broses o wneud penderfyniadau yn fwy cymhleth ac arwain at anghytuno neu anghydfodau o bosib.</a:t>
            </a:r>
          </a:p>
          <a:p>
            <a:pPr marL="171450" indent="-171450" algn="just">
              <a:buFont typeface="Arial" panose="020B0604020202020204" pitchFamily="34" charset="0"/>
              <a:buChar char="•"/>
            </a:pPr>
            <a:r>
              <a:rPr lang="cy-GB" sz="1200" b="1" i="0">
                <a:solidFill>
                  <a:schemeClr val="tx1"/>
                </a:solidFill>
                <a:latin typeface="Arial" charset="0"/>
                <a:ea typeface="ＭＳ Ｐゴシック" charset="-128"/>
                <a:cs typeface="ＭＳ Ｐゴシック" charset="-128"/>
              </a:rPr>
              <a:t>Rhagor o graffu rheoleiddiol: </a:t>
            </a:r>
            <a:r>
              <a:rPr lang="cy-GB" sz="1200" b="0" i="0">
                <a:solidFill>
                  <a:schemeClr val="tx1"/>
                </a:solidFill>
                <a:latin typeface="Arial" charset="0"/>
                <a:ea typeface="ＭＳ Ｐゴシック" charset="-128"/>
                <a:cs typeface="ＭＳ Ｐゴシック" charset="-128"/>
              </a:rPr>
              <a:t>Mae cwmnïau cyfyngedig yn wynebu mwy o graffu rheoleiddiol nag unig fasnachwyr, a gallant fod yn fwy tebygol o fod yn destun archwiliad neu ymchwiliad gan gyrff rheoleiddio.</a:t>
            </a:r>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1310763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284998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cy-GB" sz="1200" u="none" strike="noStrike">
                <a:solidFill>
                  <a:schemeClr val="tx1"/>
                </a:solidFill>
                <a:latin typeface="Arial" charset="0"/>
                <a:ea typeface="ＭＳ Ｐゴシック" charset="-128"/>
                <a:cs typeface="ＭＳ Ｐゴシック" charset="-128"/>
              </a:rPr>
              <a:t>Rhannwch y dosbarth yn bedwar grŵp a gofynnwch iddynt roi dwy restr ar siart droi: </a:t>
            </a:r>
          </a:p>
          <a:p>
            <a:pPr lvl="1"/>
            <a:endParaRPr lang="en-GB" sz="1200" kern="1200" dirty="0">
              <a:solidFill>
                <a:schemeClr val="tx1"/>
              </a:solidFill>
              <a:effectLst/>
              <a:latin typeface="Arial" charset="0"/>
              <a:ea typeface="ＭＳ Ｐゴシック" charset="-128"/>
              <a:cs typeface="+mn-cs"/>
            </a:endParaRPr>
          </a:p>
          <a:p>
            <a:pPr lvl="1"/>
            <a:r>
              <a:rPr lang="cy-GB" sz="1200">
                <a:solidFill>
                  <a:schemeClr val="tx1"/>
                </a:solidFill>
                <a:latin typeface="Arial" charset="0"/>
                <a:ea typeface="ＭＳ Ｐゴシック" charset="-128"/>
                <a:cs typeface="+mn-cs"/>
              </a:rPr>
              <a:t>Manteision hunangyflogaeth</a:t>
            </a:r>
          </a:p>
          <a:p>
            <a:pPr lvl="1"/>
            <a:r>
              <a:rPr lang="cy-GB" sz="1200">
                <a:solidFill>
                  <a:schemeClr val="tx1"/>
                </a:solidFill>
                <a:latin typeface="Arial" charset="0"/>
                <a:ea typeface="ＭＳ Ｐゴシック" charset="-128"/>
                <a:cs typeface="+mn-cs"/>
              </a:rPr>
              <a:t>Anfanteision hunangyflogaeth</a:t>
            </a:r>
          </a:p>
          <a:p>
            <a:pPr lvl="0" fontAlgn="base"/>
            <a:endParaRPr lang="en-GB" sz="1200" u="none" strike="noStrike" kern="1200" dirty="0">
              <a:solidFill>
                <a:schemeClr val="tx1"/>
              </a:solidFill>
              <a:effectLst/>
              <a:latin typeface="Arial" charset="0"/>
              <a:ea typeface="ＭＳ Ｐゴシック" charset="-128"/>
              <a:cs typeface="ＭＳ Ｐゴシック" charset="-128"/>
            </a:endParaRPr>
          </a:p>
          <a:p>
            <a:pPr lvl="0" fontAlgn="base"/>
            <a:r>
              <a:rPr lang="cy-GB" sz="1200" u="none" strike="noStrike">
                <a:solidFill>
                  <a:schemeClr val="tx1"/>
                </a:solidFill>
                <a:latin typeface="Arial" charset="0"/>
                <a:ea typeface="ＭＳ Ｐゴシック" charset="-128"/>
                <a:cs typeface="ＭＳ Ｐゴシック" charset="-128"/>
              </a:rPr>
              <a:t>Ewch ati i hwyluso trafodaeth ynghylch hunangyflogaeth undebau llafur yn niwydiant adeiladu’r DU.</a:t>
            </a:r>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2950628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br>
              <a:rPr lang="en-GB" sz="1400" baseline="0" dirty="0">
                <a:solidFill>
                  <a:schemeClr val="tx1"/>
                </a:solidFill>
              </a:rPr>
            </a:b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xV5C2uRfTRw"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aklaPlo0iik"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N0xDBq9yHz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201: Cyflogaeth a chyflogadwyedd yn y sector adeiladu</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3: Nodweddion hunangyflogaeth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Bod yn hunangyflogedig </a:t>
            </a:r>
          </a:p>
        </p:txBody>
      </p:sp>
      <p:sp>
        <p:nvSpPr>
          <p:cNvPr id="3" name="Content Placeholder 2"/>
          <p:cNvSpPr>
            <a:spLocks noGrp="1"/>
          </p:cNvSpPr>
          <p:nvPr>
            <p:ph sz="quarter" idx="10"/>
          </p:nvPr>
        </p:nvSpPr>
        <p:spPr/>
        <p:txBody>
          <a:bodyPr/>
          <a:lstStyle/>
          <a:p>
            <a:pPr algn="just"/>
            <a:r>
              <a:rPr lang="cy-GB"/>
              <a:t>Mae hunangyflogaeth yn niwydiant adeiladu’r DU yn cyfeirio at unigolion sy’n gweithio iddyn nhw eu hunain ac sy’n gyfrifol am ddod o hyd i’w gwaith eu hunain. Maen nhw’n rheoli eu gweithrediadau busnes eu hunain ac yn cynhyrchu eu hincwm eu hunain. </a:t>
            </a:r>
          </a:p>
          <a:p>
            <a:pPr algn="just"/>
            <a:r>
              <a:rPr lang="cy-GB"/>
              <a:t>Fel arfer, maen nhw’n unig fasnachwyr. Mae hyn yn golygu eu bod yn rhedeg eu busnesau fel unigolion, nid fel cwmni cyfyngedig.</a:t>
            </a:r>
          </a:p>
          <a:p>
            <a:pPr algn="just"/>
            <a:r>
              <a:rPr lang="cy-GB"/>
              <a:t>Gall unigolion hunangyflogedig yn niwydiant adeiladu’r DU weithio mewn amrywiaeth o rolau – er enghraifft fel adeiladwyr, trydanwyr, plymwyr, seiri coed, penseiri, peirianwyr, rheolwyr prosiectau ac ymgynghorwyr.</a:t>
            </a:r>
          </a:p>
          <a:p>
            <a:pPr algn="just"/>
            <a:r>
              <a:rPr lang="cy-GB"/>
              <a:t>Gallant weithio ar eu liwt eu hunain neu fel contractwyr ar gyfer prosiectau neu gleientiaid penodol.</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A52CC-9C93-435E-BBF6-091FE72B5AB2}"/>
              </a:ext>
            </a:extLst>
          </p:cNvPr>
          <p:cNvSpPr>
            <a:spLocks noGrp="1"/>
          </p:cNvSpPr>
          <p:nvPr>
            <p:ph type="title"/>
          </p:nvPr>
        </p:nvSpPr>
        <p:spPr/>
        <p:txBody>
          <a:bodyPr/>
          <a:lstStyle/>
          <a:p>
            <a:r>
              <a:rPr lang="cy-GB"/>
              <a:t>Sut mae bod yn grefftwr hunangyflogedig</a:t>
            </a:r>
          </a:p>
        </p:txBody>
      </p:sp>
      <p:sp>
        <p:nvSpPr>
          <p:cNvPr id="3" name="Content Placeholder 2"/>
          <p:cNvSpPr>
            <a:spLocks noGrp="1"/>
          </p:cNvSpPr>
          <p:nvPr>
            <p:ph sz="quarter" idx="10"/>
          </p:nvPr>
        </p:nvSpPr>
        <p:spPr/>
        <p:txBody>
          <a:bodyPr/>
          <a:lstStyle/>
          <a:p>
            <a:r>
              <a:rPr lang="cy-GB"/>
              <a:t>Gwyliwch y fideo hwn:</a:t>
            </a:r>
          </a:p>
          <a:p>
            <a:r>
              <a:rPr lang="cy-GB">
                <a:hlinkClick r:id="rId3"/>
              </a:rPr>
              <a:t>www.youtube.com/watch?v=xV5C2uRfTRw</a:t>
            </a:r>
            <a:r>
              <a:rPr lang="cy-GB"/>
              <a:t> </a:t>
            </a:r>
          </a:p>
          <a:p>
            <a:r>
              <a:rPr lang="cy-GB"/>
              <a:t>Mae’r trydanwr yn y fideo yn siarad am y pethau i’w hystyried cyn mynd yn hunangyflogedig.</a:t>
            </a:r>
          </a:p>
          <a:p>
            <a:endParaRPr lang="en-US" dirty="0"/>
          </a:p>
        </p:txBody>
      </p:sp>
    </p:spTree>
    <p:extLst>
      <p:ext uri="{BB962C8B-B14F-4D97-AF65-F5344CB8AC3E}">
        <p14:creationId xmlns:p14="http://schemas.microsoft.com/office/powerpoint/2010/main" val="349473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C5B69-C217-44D6-8F7A-113F3ABFD327}"/>
              </a:ext>
            </a:extLst>
          </p:cNvPr>
          <p:cNvSpPr>
            <a:spLocks noGrp="1"/>
          </p:cNvSpPr>
          <p:nvPr>
            <p:ph type="title"/>
          </p:nvPr>
        </p:nvSpPr>
        <p:spPr/>
        <p:txBody>
          <a:bodyPr/>
          <a:lstStyle/>
          <a:p>
            <a:r>
              <a:rPr lang="cy-GB"/>
              <a:t>Nodweddion hunangyflogaeth </a:t>
            </a:r>
          </a:p>
        </p:txBody>
      </p:sp>
      <p:sp>
        <p:nvSpPr>
          <p:cNvPr id="3" name="Content Placeholder 2">
            <a:extLst>
              <a:ext uri="{FF2B5EF4-FFF2-40B4-BE49-F238E27FC236}">
                <a16:creationId xmlns:a16="http://schemas.microsoft.com/office/drawing/2014/main" id="{D45D5226-CF0F-4C44-AE87-9958461B9FC9}"/>
              </a:ext>
            </a:extLst>
          </p:cNvPr>
          <p:cNvSpPr>
            <a:spLocks noGrp="1"/>
          </p:cNvSpPr>
          <p:nvPr>
            <p:ph sz="quarter" idx="10"/>
          </p:nvPr>
        </p:nvSpPr>
        <p:spPr/>
        <p:txBody>
          <a:bodyPr/>
          <a:lstStyle/>
          <a:p>
            <a:r>
              <a:rPr lang="cy-GB"/>
              <a:t>Mae bod yn hunangyflogedig yn golygu lefel o gyfrifoldeb, yn enwedig er mwyn parhau i fod yn llwyddiannus.</a:t>
            </a:r>
          </a:p>
          <a:p>
            <a:pPr marL="342900" indent="-342900">
              <a:buClr>
                <a:srgbClr val="0077E3"/>
              </a:buClr>
              <a:buFont typeface="Arial" panose="020B0604020202020204" pitchFamily="34" charset="0"/>
              <a:buChar char="•"/>
            </a:pPr>
            <a:r>
              <a:rPr lang="cy-GB"/>
              <a:t>Mae hunan-gymhelliant yn allweddol. </a:t>
            </a:r>
          </a:p>
          <a:p>
            <a:pPr marL="342900" indent="-342900">
              <a:buClr>
                <a:srgbClr val="0077E3"/>
              </a:buClr>
              <a:buFont typeface="Arial" panose="020B0604020202020204" pitchFamily="34" charset="0"/>
              <a:buChar char="•"/>
            </a:pPr>
            <a:r>
              <a:rPr lang="cy-GB"/>
              <a:t>Bydd angen i chi allu fetio a dewis cleientiaid cadarnhaol. </a:t>
            </a:r>
          </a:p>
          <a:p>
            <a:pPr marL="342900" indent="-342900">
              <a:buClr>
                <a:srgbClr val="0077E3"/>
              </a:buClr>
              <a:buFont typeface="Arial" panose="020B0604020202020204" pitchFamily="34" charset="0"/>
              <a:buChar char="•"/>
            </a:pPr>
            <a:r>
              <a:rPr lang="cy-GB"/>
              <a:t>Rhaid i chi hefyd allu gweithio’n hyblyg.</a:t>
            </a:r>
          </a:p>
          <a:p>
            <a:pPr marL="342900" indent="-342900">
              <a:buClr>
                <a:srgbClr val="0077E3"/>
              </a:buClr>
              <a:buFont typeface="Arial" panose="020B0604020202020204" pitchFamily="34" charset="0"/>
              <a:buChar char="•"/>
            </a:pPr>
            <a:r>
              <a:rPr lang="cy-GB"/>
              <a:t>Bydd angen i chi feddu ar y wybodaeth ddiweddaraf am wahanol ofynion.</a:t>
            </a:r>
          </a:p>
          <a:p>
            <a:r>
              <a:rPr lang="cy-GB"/>
              <a:t> </a:t>
            </a:r>
          </a:p>
          <a:p>
            <a:endParaRPr lang="en-GB" dirty="0"/>
          </a:p>
        </p:txBody>
      </p:sp>
    </p:spTree>
    <p:extLst>
      <p:ext uri="{BB962C8B-B14F-4D97-AF65-F5344CB8AC3E}">
        <p14:creationId xmlns:p14="http://schemas.microsoft.com/office/powerpoint/2010/main" val="1649325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86367-73CE-4248-92AE-3B3E1A8AB82D}"/>
              </a:ext>
            </a:extLst>
          </p:cNvPr>
          <p:cNvSpPr>
            <a:spLocks noGrp="1"/>
          </p:cNvSpPr>
          <p:nvPr>
            <p:ph type="title"/>
          </p:nvPr>
        </p:nvSpPr>
        <p:spPr/>
        <p:txBody>
          <a:bodyPr/>
          <a:lstStyle/>
          <a:p>
            <a:r>
              <a:rPr lang="cy-GB"/>
              <a:t>Manteision ac anfanteision hunangyflogaeth </a:t>
            </a:r>
          </a:p>
        </p:txBody>
      </p:sp>
      <p:sp>
        <p:nvSpPr>
          <p:cNvPr id="3" name="Content Placeholder 2"/>
          <p:cNvSpPr>
            <a:spLocks noGrp="1"/>
          </p:cNvSpPr>
          <p:nvPr>
            <p:ph sz="quarter" idx="10"/>
          </p:nvPr>
        </p:nvSpPr>
        <p:spPr/>
        <p:txBody>
          <a:bodyPr/>
          <a:lstStyle/>
          <a:p>
            <a:r>
              <a:rPr lang="cy-GB"/>
              <a:t>Gwyliwch y fideo hwn, sy’n rhoi barn unigolyn ar fanteision ac anfanteision bod yn hunangyflogedig:</a:t>
            </a:r>
          </a:p>
          <a:p>
            <a:r>
              <a:rPr lang="cy-GB">
                <a:hlinkClick r:id="rId3"/>
              </a:rPr>
              <a:t>www.youtube.com/watch?v=aklaPlo0iik</a:t>
            </a:r>
            <a:r>
              <a:rPr lang="cy-GB"/>
              <a:t> </a:t>
            </a:r>
          </a:p>
          <a:p>
            <a:r>
              <a:rPr lang="cy-GB"/>
              <a:t>Cewch wybod am y manteision a’r anfanteision. Byddwch hefyd yn cael cyngor defnyddiol am dreth.</a:t>
            </a:r>
          </a:p>
          <a:p>
            <a:endParaRPr lang="en-US" dirty="0"/>
          </a:p>
        </p:txBody>
      </p:sp>
    </p:spTree>
    <p:extLst>
      <p:ext uri="{BB962C8B-B14F-4D97-AF65-F5344CB8AC3E}">
        <p14:creationId xmlns:p14="http://schemas.microsoft.com/office/powerpoint/2010/main" val="3911730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382588"/>
          </a:xfrm>
        </p:spPr>
        <p:txBody>
          <a:bodyPr/>
          <a:lstStyle/>
          <a:p>
            <a:r>
              <a:rPr lang="cy-GB"/>
              <a:t>Manteision hunangyflogaeth </a:t>
            </a:r>
          </a:p>
        </p:txBody>
      </p:sp>
      <p:sp>
        <p:nvSpPr>
          <p:cNvPr id="3" name="Content Placeholder 2"/>
          <p:cNvSpPr>
            <a:spLocks noGrp="1"/>
          </p:cNvSpPr>
          <p:nvPr>
            <p:ph sz="quarter" idx="10"/>
          </p:nvPr>
        </p:nvSpPr>
        <p:spPr/>
        <p:txBody>
          <a:bodyPr/>
          <a:lstStyle/>
          <a:p>
            <a:r>
              <a:rPr lang="cy-GB"/>
              <a:t>Mae hunangyflogaeth yn niwydiant adeiladu’r DU yn cynnig nifer o fanteision, gan gynnwys:</a:t>
            </a:r>
          </a:p>
          <a:p>
            <a:pPr marL="342900" indent="-342900">
              <a:lnSpc>
                <a:spcPts val="2000"/>
              </a:lnSpc>
              <a:spcBef>
                <a:spcPts val="600"/>
              </a:spcBef>
              <a:spcAft>
                <a:spcPts val="600"/>
              </a:spcAft>
              <a:buClr>
                <a:srgbClr val="0077E3"/>
              </a:buClr>
              <a:buFont typeface="Arial" panose="020B0604020202020204" pitchFamily="34" charset="0"/>
              <a:buChar char="•"/>
            </a:pPr>
            <a:r>
              <a:rPr lang="cy-GB"/>
              <a:t>gallu pennu eich oriau eich hun </a:t>
            </a:r>
          </a:p>
          <a:p>
            <a:pPr marL="342900" indent="-342900">
              <a:lnSpc>
                <a:spcPts val="2000"/>
              </a:lnSpc>
              <a:spcBef>
                <a:spcPts val="600"/>
              </a:spcBef>
              <a:spcAft>
                <a:spcPts val="600"/>
              </a:spcAft>
              <a:buClr>
                <a:srgbClr val="0077E3"/>
              </a:buClr>
              <a:buFont typeface="Arial" panose="020B0604020202020204" pitchFamily="34" charset="0"/>
              <a:buChar char="•"/>
            </a:pPr>
            <a:r>
              <a:rPr lang="cy-GB"/>
              <a:t>cyfle i ddewis eich cleientiaid a’ch prosiectau eich hun</a:t>
            </a:r>
          </a:p>
          <a:p>
            <a:pPr marL="342900" indent="-342900">
              <a:lnSpc>
                <a:spcPts val="2000"/>
              </a:lnSpc>
              <a:spcBef>
                <a:spcPts val="600"/>
              </a:spcBef>
              <a:spcAft>
                <a:spcPts val="600"/>
              </a:spcAft>
              <a:buClr>
                <a:srgbClr val="0077E3"/>
              </a:buClr>
              <a:buFont typeface="Arial" panose="020B0604020202020204" pitchFamily="34" charset="0"/>
              <a:buChar char="•"/>
            </a:pPr>
            <a:r>
              <a:rPr lang="cy-GB"/>
              <a:t>potensial i ennill incwm uwch na bod yn gyflogai </a:t>
            </a:r>
          </a:p>
          <a:p>
            <a:pPr marL="342900" indent="-342900">
              <a:lnSpc>
                <a:spcPts val="2000"/>
              </a:lnSpc>
              <a:spcBef>
                <a:spcPts val="600"/>
              </a:spcBef>
              <a:spcAft>
                <a:spcPts val="600"/>
              </a:spcAft>
              <a:buClr>
                <a:srgbClr val="0077E3"/>
              </a:buClr>
              <a:buFont typeface="Arial" panose="020B0604020202020204" pitchFamily="34" charset="0"/>
              <a:buChar char="•"/>
            </a:pPr>
            <a:r>
              <a:rPr lang="cy-GB"/>
              <a:t>boddhad gyrfa uwch</a:t>
            </a:r>
          </a:p>
          <a:p>
            <a:pPr marL="342900" indent="-342900">
              <a:lnSpc>
                <a:spcPts val="2000"/>
              </a:lnSpc>
              <a:spcBef>
                <a:spcPts val="600"/>
              </a:spcBef>
              <a:spcAft>
                <a:spcPts val="600"/>
              </a:spcAft>
              <a:buClr>
                <a:srgbClr val="0077E3"/>
              </a:buClr>
              <a:buFont typeface="Arial" panose="020B0604020202020204" pitchFamily="34" charset="0"/>
              <a:buChar char="•"/>
            </a:pPr>
            <a:r>
              <a:rPr lang="cy-GB"/>
              <a:t>geirdaon cadarnhaol gan gwsmeriaid.</a:t>
            </a:r>
          </a:p>
          <a:p>
            <a:r>
              <a:rPr lang="cy-GB"/>
              <a:t>Gall unigolion hunangyflogedig hefyd hawlio didyniadau treth ar gyfer treuliau busnes, sy’n gallu lleihau eu rhwymedigaeth treth.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cy-GB"/>
              <a:t>Anfanteision hunangyflogaeth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7994" y="1390588"/>
            <a:ext cx="8290470" cy="4126644"/>
          </a:xfrm>
        </p:spPr>
        <p:txBody>
          <a:bodyPr/>
          <a:lstStyle/>
          <a:p>
            <a:pPr algn="just"/>
            <a:r>
              <a:rPr lang="cy-GB"/>
              <a:t>Gall hunangyflogaeth greu nifer o heriau, gan gynnwys:</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a:t>angen canfod a chynnal llif cyson o waith</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a:t>rheoli cyllid busnes, problemau cyfrifyddu a llif arian</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a:t>delio ag amrywiadau mewn incwm / oedi taliadau</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a:t>gofynion cyfalaf ar gyfer prynu offer a chyfarpar</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a:t>ynysigrwydd cymdeithasol a methu dibynnu ar dîm ehangach</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a:t>diffyg buddion pensiwn a chyflogaeth</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a:t>gor-ymrwymo ar gontractau / perthynas â chleientiaid yn dirywio.</a:t>
            </a:r>
          </a:p>
          <a:p>
            <a:pPr algn="just"/>
            <a:r>
              <a:rPr lang="cy-GB"/>
              <a:t>Mae unigolion hunangyflogedig yn gyfrifol am eu hiechyd a’u diogelwch eu hunain ar safleoedd gwaith, ac efallai y bydd angen iddynt gael eu hyswiriant a’u trwyddedau eu hunain.</a:t>
            </a:r>
          </a:p>
        </p:txBody>
      </p:sp>
    </p:spTree>
    <p:extLst>
      <p:ext uri="{BB962C8B-B14F-4D97-AF65-F5344CB8AC3E}">
        <p14:creationId xmlns:p14="http://schemas.microsoft.com/office/powerpoint/2010/main" val="807338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Gwerthuso hunangyflogaeth</a:t>
            </a:r>
          </a:p>
        </p:txBody>
      </p:sp>
      <p:sp>
        <p:nvSpPr>
          <p:cNvPr id="3" name="Content Placeholder 2"/>
          <p:cNvSpPr>
            <a:spLocks noGrp="1"/>
          </p:cNvSpPr>
          <p:nvPr>
            <p:ph sz="quarter" idx="10"/>
          </p:nvPr>
        </p:nvSpPr>
        <p:spPr/>
        <p:txBody>
          <a:bodyPr/>
          <a:lstStyle/>
          <a:p>
            <a:r>
              <a:rPr lang="cy-GB" b="1">
                <a:ea typeface="ＭＳ Ｐゴシック" pitchFamily="-105" charset="-128"/>
                <a:cs typeface="ＭＳ Ｐゴシック" pitchFamily="-105" charset="-128"/>
              </a:rPr>
              <a:t>Amcanion</a:t>
            </a:r>
          </a:p>
          <a:p>
            <a:pPr lvl="1"/>
            <a:r>
              <a:rPr lang="cy-GB"/>
              <a:t>Diffinio unig fasnachwr.</a:t>
            </a:r>
          </a:p>
          <a:p>
            <a:pPr lvl="1"/>
            <a:r>
              <a:rPr lang="cy-GB"/>
              <a:t>Diffinio cwmni cyfyngedig.</a:t>
            </a:r>
          </a:p>
          <a:p>
            <a:pPr lvl="1"/>
            <a:r>
              <a:rPr lang="cy-GB"/>
              <a:t>Cyferbynnu rhwng unig fasnachwyr a chwmnïau cyfyngedig.</a:t>
            </a:r>
          </a:p>
          <a:p>
            <a:pPr lvl="1"/>
            <a:r>
              <a:rPr lang="cy-GB"/>
              <a:t>Edrych ar fanteision ac anfanteision bod yn unig fasnachwr. </a:t>
            </a:r>
          </a:p>
          <a:p>
            <a:pPr lvl="1"/>
            <a:r>
              <a:rPr lang="cy-GB"/>
              <a:t>Edrych ar fanteision ac anfanteision bod yn gwmni cyfyngedig. </a:t>
            </a:r>
          </a:p>
          <a:p>
            <a:pPr lvl="1"/>
            <a:r>
              <a:rPr lang="cy-GB"/>
              <a:t>Edrych ar brif nodweddion hunangyflogaeth. </a:t>
            </a:r>
          </a:p>
          <a:p>
            <a:pPr lvl="1"/>
            <a:r>
              <a:rPr lang="cy-GB"/>
              <a:t>Asesu manteision ac anfanteision hunangyflogaeth.</a:t>
            </a:r>
          </a:p>
          <a:p>
            <a:pPr marL="0" lvl="1" indent="0">
              <a:buNone/>
            </a:pPr>
            <a:endParaRPr lang="en-US" dirty="0">
              <a:ea typeface="ＭＳ Ｐゴシック" pitchFamily="-105" charset="-128"/>
              <a:cs typeface="ＭＳ Ｐゴシック" pitchFamily="-105" charset="-128"/>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6B3E-1B20-4D98-8E28-0A9FBECBE78A}"/>
              </a:ext>
            </a:extLst>
          </p:cNvPr>
          <p:cNvSpPr>
            <a:spLocks noGrp="1"/>
          </p:cNvSpPr>
          <p:nvPr>
            <p:ph type="title"/>
          </p:nvPr>
        </p:nvSpPr>
        <p:spPr/>
        <p:txBody>
          <a:bodyPr/>
          <a:lstStyle/>
          <a:p>
            <a:r>
              <a:rPr lang="cy-GB"/>
              <a:t>Unig fasnachwr neu gwmni cyfyngedig? </a:t>
            </a:r>
          </a:p>
        </p:txBody>
      </p:sp>
      <p:sp>
        <p:nvSpPr>
          <p:cNvPr id="5" name="Content Placeholder 4">
            <a:extLst>
              <a:ext uri="{FF2B5EF4-FFF2-40B4-BE49-F238E27FC236}">
                <a16:creationId xmlns:a16="http://schemas.microsoft.com/office/drawing/2014/main" id="{5988FC07-6104-DEB9-3714-C23A1775B0CE}"/>
              </a:ext>
            </a:extLst>
          </p:cNvPr>
          <p:cNvSpPr>
            <a:spLocks noGrp="1"/>
          </p:cNvSpPr>
          <p:nvPr>
            <p:ph sz="quarter" idx="10"/>
          </p:nvPr>
        </p:nvSpPr>
        <p:spPr>
          <a:xfrm>
            <a:off x="461928" y="1576208"/>
            <a:ext cx="8229600" cy="4248000"/>
          </a:xfrm>
        </p:spPr>
        <p:txBody>
          <a:bodyPr/>
          <a:lstStyle/>
          <a:p>
            <a:r>
              <a:rPr lang="cy-GB"/>
              <a:t>Gwyliwch y fideo canlynol:</a:t>
            </a:r>
          </a:p>
        </p:txBody>
      </p:sp>
      <p:sp>
        <p:nvSpPr>
          <p:cNvPr id="7" name="TextBox 6">
            <a:extLst>
              <a:ext uri="{FF2B5EF4-FFF2-40B4-BE49-F238E27FC236}">
                <a16:creationId xmlns:a16="http://schemas.microsoft.com/office/drawing/2014/main" id="{FA9CA7B0-B2A5-FE9C-A97D-1DCC4380FC39}"/>
              </a:ext>
            </a:extLst>
          </p:cNvPr>
          <p:cNvSpPr txBox="1"/>
          <p:nvPr/>
        </p:nvSpPr>
        <p:spPr>
          <a:xfrm>
            <a:off x="395536" y="1988840"/>
            <a:ext cx="8229600" cy="400110"/>
          </a:xfrm>
          <a:prstGeom prst="rect">
            <a:avLst/>
          </a:prstGeom>
          <a:noFill/>
        </p:spPr>
        <p:txBody>
          <a:bodyPr wrap="square">
            <a:spAutoFit/>
          </a:bodyPr>
          <a:lstStyle/>
          <a:p>
            <a:r>
              <a:rPr lang="cy-GB">
                <a:hlinkClick r:id="rId3"/>
              </a:rPr>
              <a:t>https://www.youtube.com/watch?v=N0xDBq9yHzY</a:t>
            </a:r>
            <a:r>
              <a:rPr lang="cy-GB"/>
              <a:t> </a:t>
            </a:r>
          </a:p>
        </p:txBody>
      </p:sp>
    </p:spTree>
    <p:extLst>
      <p:ext uri="{BB962C8B-B14F-4D97-AF65-F5344CB8AC3E}">
        <p14:creationId xmlns:p14="http://schemas.microsoft.com/office/powerpoint/2010/main" val="2463496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20" y="906706"/>
            <a:ext cx="8229600" cy="382588"/>
          </a:xfrm>
        </p:spPr>
        <p:txBody>
          <a:bodyPr/>
          <a:lstStyle/>
          <a:p>
            <a:r>
              <a:rPr lang="cy-GB"/>
              <a:t>Unig fasnachwr neu gwmni cyfyngedig? </a:t>
            </a:r>
          </a:p>
        </p:txBody>
      </p:sp>
      <p:sp>
        <p:nvSpPr>
          <p:cNvPr id="3" name="Content Placeholder 2"/>
          <p:cNvSpPr>
            <a:spLocks noGrp="1"/>
          </p:cNvSpPr>
          <p:nvPr>
            <p:ph sz="quarter" idx="10"/>
          </p:nvPr>
        </p:nvSpPr>
        <p:spPr/>
        <p:txBody>
          <a:bodyPr/>
          <a:lstStyle/>
          <a:p>
            <a:r>
              <a:rPr lang="cy-GB"/>
              <a:t>Yn niwydiant adeiladu’r DU, mae gwahanol fathau o strwythurau busnes y gall unigolion ddewis ohonynt. </a:t>
            </a:r>
          </a:p>
          <a:p>
            <a:r>
              <a:rPr lang="cy-GB"/>
              <a:t>Y ddau fwyaf cyffredin yw’r </a:t>
            </a:r>
            <a:r>
              <a:rPr lang="cy-GB" b="1"/>
              <a:t>unig fasnachwr</a:t>
            </a:r>
            <a:r>
              <a:rPr lang="cy-GB"/>
              <a:t> a’r </a:t>
            </a:r>
            <a:r>
              <a:rPr lang="cy-GB" b="1"/>
              <a:t>cwmni cyfyngedig</a:t>
            </a:r>
            <a:r>
              <a:rPr lang="cy-GB"/>
              <a:t>. Yn y cyflwyniad hwn, byddwn yn edrych ar y gwahaniaethau rhwng y strwythurau busnes hyn.</a:t>
            </a:r>
          </a:p>
          <a:p>
            <a:pPr marL="342900" indent="-342900">
              <a:buClr>
                <a:srgbClr val="0077E3"/>
              </a:buClr>
              <a:buFont typeface="Arial" panose="020B0604020202020204" pitchFamily="34" charset="0"/>
              <a:buChar char="•"/>
            </a:pPr>
            <a:r>
              <a:rPr lang="cy-GB"/>
              <a:t>Mae </a:t>
            </a:r>
            <a:r>
              <a:rPr lang="cy-GB" b="1"/>
              <a:t>unig fasnachwyr</a:t>
            </a:r>
            <a:r>
              <a:rPr lang="cy-GB"/>
              <a:t> yn unigolion hunangyflogedig sy’n berchen ar eu busnes ac yn ei redeg ar eu pen eu hunain. Nhw yw’r unig berchennog ac mae ganddynt rwymedigaeth ddiderfyn am eu dyledion busnes.</a:t>
            </a:r>
          </a:p>
          <a:p>
            <a:pPr marL="342900" indent="-342900">
              <a:buClr>
                <a:srgbClr val="0077E3"/>
              </a:buClr>
              <a:buFont typeface="Arial" panose="020B0604020202020204" pitchFamily="34" charset="0"/>
              <a:buChar char="•"/>
            </a:pPr>
            <a:r>
              <a:rPr lang="cy-GB"/>
              <a:t>Mae </a:t>
            </a:r>
            <a:r>
              <a:rPr lang="cy-GB" b="1"/>
              <a:t>cwmni cyfyngedig</a:t>
            </a:r>
            <a:r>
              <a:rPr lang="cy-GB"/>
              <a:t> yn endid cyfreithiol ar wahân i’w berchnogion. Gall fod yn eiddo i un neu fwy o gyfranddalwyr sydd â rhwymedigaeth gyfyngedig am ddyledion y cwmni.</a:t>
            </a:r>
          </a:p>
          <a:p>
            <a:endParaRPr lang="en-GB"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Unig fasnachwr / cwmni cyfyngedig </a:t>
            </a:r>
          </a:p>
        </p:txBody>
      </p:sp>
      <p:sp>
        <p:nvSpPr>
          <p:cNvPr id="3" name="Content Placeholder 2"/>
          <p:cNvSpPr>
            <a:spLocks noGrp="1"/>
          </p:cNvSpPr>
          <p:nvPr>
            <p:ph sz="quarter" idx="10"/>
          </p:nvPr>
        </p:nvSpPr>
        <p:spPr/>
        <p:txBody>
          <a:bodyPr/>
          <a:lstStyle/>
          <a:p>
            <a:r>
              <a:rPr lang="cy-GB"/>
              <a:t>Mae </a:t>
            </a:r>
            <a:r>
              <a:rPr lang="cy-GB" b="1"/>
              <a:t>unig fasnachwr</a:t>
            </a:r>
            <a:r>
              <a:rPr lang="cy-GB"/>
              <a:t> a </a:t>
            </a:r>
            <a:r>
              <a:rPr lang="cy-GB" b="1"/>
              <a:t>chwmni cyfyngedig</a:t>
            </a:r>
            <a:r>
              <a:rPr lang="cy-GB"/>
              <a:t> yn ddau strwythur busnes gwahanol. Dyma rai o’r prif wahaniaethau rhwng y ddau:</a:t>
            </a:r>
          </a:p>
          <a:p>
            <a:pPr marL="342900" indent="-342900">
              <a:lnSpc>
                <a:spcPts val="2000"/>
              </a:lnSpc>
              <a:spcBef>
                <a:spcPts val="600"/>
              </a:spcBef>
              <a:spcAft>
                <a:spcPts val="600"/>
              </a:spcAft>
              <a:buClr>
                <a:srgbClr val="0077E3"/>
              </a:buClr>
              <a:buFont typeface="Arial" panose="020B0604020202020204" pitchFamily="34" charset="0"/>
              <a:buChar char="•"/>
            </a:pPr>
            <a:r>
              <a:rPr lang="cy-GB"/>
              <a:t>statws cyfreithiol</a:t>
            </a:r>
          </a:p>
          <a:p>
            <a:pPr marL="342900" indent="-342900">
              <a:lnSpc>
                <a:spcPts val="2000"/>
              </a:lnSpc>
              <a:spcBef>
                <a:spcPts val="600"/>
              </a:spcBef>
              <a:spcAft>
                <a:spcPts val="600"/>
              </a:spcAft>
              <a:buClr>
                <a:srgbClr val="0077E3"/>
              </a:buClr>
              <a:buFont typeface="Arial" panose="020B0604020202020204" pitchFamily="34" charset="0"/>
              <a:buChar char="•"/>
            </a:pPr>
            <a:r>
              <a:rPr lang="cy-GB"/>
              <a:t>rhwymedigaeth</a:t>
            </a:r>
          </a:p>
          <a:p>
            <a:pPr marL="342900" indent="-342900">
              <a:lnSpc>
                <a:spcPts val="2000"/>
              </a:lnSpc>
              <a:spcBef>
                <a:spcPts val="600"/>
              </a:spcBef>
              <a:spcAft>
                <a:spcPts val="600"/>
              </a:spcAft>
              <a:buClr>
                <a:srgbClr val="0077E3"/>
              </a:buClr>
              <a:buFont typeface="Arial" panose="020B0604020202020204" pitchFamily="34" charset="0"/>
              <a:buChar char="•"/>
            </a:pPr>
            <a:r>
              <a:rPr lang="cy-GB"/>
              <a:t>treth</a:t>
            </a:r>
          </a:p>
          <a:p>
            <a:pPr marL="342900" indent="-342900">
              <a:lnSpc>
                <a:spcPts val="2000"/>
              </a:lnSpc>
              <a:spcBef>
                <a:spcPts val="600"/>
              </a:spcBef>
              <a:spcAft>
                <a:spcPts val="600"/>
              </a:spcAft>
              <a:buClr>
                <a:srgbClr val="0077E3"/>
              </a:buClr>
              <a:buFont typeface="Arial" panose="020B0604020202020204" pitchFamily="34" charset="0"/>
              <a:buChar char="•"/>
            </a:pPr>
            <a:r>
              <a:rPr lang="cy-GB"/>
              <a:t>preifatrwydd</a:t>
            </a:r>
          </a:p>
          <a:p>
            <a:pPr marL="342900" indent="-342900">
              <a:lnSpc>
                <a:spcPts val="2000"/>
              </a:lnSpc>
              <a:spcBef>
                <a:spcPts val="600"/>
              </a:spcBef>
              <a:spcAft>
                <a:spcPts val="600"/>
              </a:spcAft>
              <a:buClr>
                <a:srgbClr val="0077E3"/>
              </a:buClr>
              <a:buFont typeface="Arial" panose="020B0604020202020204" pitchFamily="34" charset="0"/>
              <a:buChar char="•"/>
            </a:pPr>
            <a:r>
              <a:rPr lang="cy-GB"/>
              <a:t>cyllid</a:t>
            </a:r>
          </a:p>
          <a:p>
            <a:pPr marL="342900" indent="-342900">
              <a:lnSpc>
                <a:spcPts val="2000"/>
              </a:lnSpc>
              <a:spcBef>
                <a:spcPts val="600"/>
              </a:spcBef>
              <a:spcAft>
                <a:spcPts val="600"/>
              </a:spcAft>
              <a:buClr>
                <a:srgbClr val="0077E3"/>
              </a:buClr>
              <a:buFont typeface="Arial" panose="020B0604020202020204" pitchFamily="34" charset="0"/>
              <a:buChar char="•"/>
            </a:pPr>
            <a:r>
              <a:rPr lang="cy-GB"/>
              <a:t>cymhlethdod.</a:t>
            </a:r>
          </a:p>
          <a:p>
            <a:r>
              <a:rPr lang="cy-GB"/>
              <a:t>Mae’r dewis rhyngddynt yn dibynnu ar wahanol ffactorau fel: natur a maint y busnes; nodau tymor hir; a dewisiadau personol. </a:t>
            </a:r>
          </a:p>
        </p:txBody>
      </p:sp>
      <p:pic>
        <p:nvPicPr>
          <p:cNvPr id="5" name="Picture 4">
            <a:extLst>
              <a:ext uri="{FF2B5EF4-FFF2-40B4-BE49-F238E27FC236}">
                <a16:creationId xmlns:a16="http://schemas.microsoft.com/office/drawing/2014/main" id="{0F12CA41-ABD2-6010-356E-9076401E9E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16016" y="2456892"/>
            <a:ext cx="2916324" cy="194421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Manteision bod yn unig fasnachwr </a:t>
            </a:r>
          </a:p>
        </p:txBody>
      </p:sp>
      <p:sp>
        <p:nvSpPr>
          <p:cNvPr id="3" name="Content Placeholder 2"/>
          <p:cNvSpPr>
            <a:spLocks noGrp="1"/>
          </p:cNvSpPr>
          <p:nvPr>
            <p:ph sz="quarter" idx="10"/>
          </p:nvPr>
        </p:nvSpPr>
        <p:spPr>
          <a:xfrm>
            <a:off x="457200" y="1556792"/>
            <a:ext cx="8229600" cy="4203208"/>
          </a:xfrm>
        </p:spPr>
        <p:txBody>
          <a:bodyPr/>
          <a:lstStyle/>
          <a:p>
            <a:r>
              <a:rPr lang="cy-GB"/>
              <a:t>Mae sawl mantais i fod yn unig fasnachwr, er enghraifft:</a:t>
            </a:r>
          </a:p>
          <a:p>
            <a:pPr marL="342900" indent="-342900">
              <a:lnSpc>
                <a:spcPts val="2000"/>
              </a:lnSpc>
              <a:spcBef>
                <a:spcPts val="600"/>
              </a:spcBef>
              <a:spcAft>
                <a:spcPts val="600"/>
              </a:spcAft>
              <a:buClr>
                <a:srgbClr val="0077E3"/>
              </a:buClr>
              <a:buFont typeface="Arial" panose="020B0604020202020204" pitchFamily="34" charset="0"/>
              <a:buChar char="•"/>
            </a:pPr>
            <a:r>
              <a:rPr lang="cy-GB"/>
              <a:t>Hawdd sefydlu</a:t>
            </a:r>
          </a:p>
          <a:p>
            <a:pPr marL="342900" indent="-342900">
              <a:lnSpc>
                <a:spcPts val="2000"/>
              </a:lnSpc>
              <a:spcBef>
                <a:spcPts val="600"/>
              </a:spcBef>
              <a:spcAft>
                <a:spcPts val="600"/>
              </a:spcAft>
              <a:buClr>
                <a:srgbClr val="0077E3"/>
              </a:buClr>
              <a:buFont typeface="Arial" panose="020B0604020202020204" pitchFamily="34" charset="0"/>
              <a:buChar char="•"/>
            </a:pPr>
            <a:r>
              <a:rPr lang="cy-GB"/>
              <a:t>Rheolaeth lwyr</a:t>
            </a:r>
          </a:p>
          <a:p>
            <a:pPr marL="342900" indent="-342900">
              <a:lnSpc>
                <a:spcPts val="2000"/>
              </a:lnSpc>
              <a:spcBef>
                <a:spcPts val="600"/>
              </a:spcBef>
              <a:spcAft>
                <a:spcPts val="600"/>
              </a:spcAft>
              <a:buClr>
                <a:srgbClr val="0077E3"/>
              </a:buClr>
              <a:buFont typeface="Arial" panose="020B0604020202020204" pitchFamily="34" charset="0"/>
              <a:buChar char="•"/>
            </a:pPr>
            <a:r>
              <a:rPr lang="cy-GB"/>
              <a:t>Hyblygrwydd</a:t>
            </a:r>
          </a:p>
          <a:p>
            <a:pPr marL="342900" indent="-342900">
              <a:lnSpc>
                <a:spcPts val="2000"/>
              </a:lnSpc>
              <a:spcBef>
                <a:spcPts val="600"/>
              </a:spcBef>
              <a:spcAft>
                <a:spcPts val="600"/>
              </a:spcAft>
              <a:buClr>
                <a:srgbClr val="0077E3"/>
              </a:buClr>
              <a:buFont typeface="Arial" panose="020B0604020202020204" pitchFamily="34" charset="0"/>
              <a:buChar char="•"/>
            </a:pPr>
            <a:r>
              <a:rPr lang="cy-GB"/>
              <a:t>Manteision treth</a:t>
            </a:r>
          </a:p>
          <a:p>
            <a:pPr marL="342900" indent="-342900">
              <a:lnSpc>
                <a:spcPts val="2000"/>
              </a:lnSpc>
              <a:spcBef>
                <a:spcPts val="600"/>
              </a:spcBef>
              <a:spcAft>
                <a:spcPts val="600"/>
              </a:spcAft>
              <a:buClr>
                <a:srgbClr val="0077E3"/>
              </a:buClr>
              <a:buFont typeface="Arial" panose="020B0604020202020204" pitchFamily="34" charset="0"/>
              <a:buChar char="•"/>
            </a:pPr>
            <a:r>
              <a:rPr lang="cy-GB"/>
              <a:t>Cyffyrddiad personol</a:t>
            </a:r>
          </a:p>
          <a:p>
            <a:pPr marL="342900" indent="-342900">
              <a:lnSpc>
                <a:spcPts val="2000"/>
              </a:lnSpc>
              <a:spcBef>
                <a:spcPts val="600"/>
              </a:spcBef>
              <a:spcAft>
                <a:spcPts val="600"/>
              </a:spcAft>
              <a:buClr>
                <a:srgbClr val="0077E3"/>
              </a:buClr>
              <a:buFont typeface="Arial" panose="020B0604020202020204" pitchFamily="34" charset="0"/>
              <a:buChar char="•"/>
            </a:pPr>
            <a:r>
              <a:rPr lang="cy-GB"/>
              <a:t>Costau is</a:t>
            </a:r>
          </a:p>
          <a:p>
            <a:pPr marL="342900" indent="-342900">
              <a:lnSpc>
                <a:spcPts val="2000"/>
              </a:lnSpc>
              <a:spcBef>
                <a:spcPts val="600"/>
              </a:spcBef>
              <a:spcAft>
                <a:spcPts val="600"/>
              </a:spcAft>
              <a:buClr>
                <a:srgbClr val="0077E3"/>
              </a:buClr>
              <a:buFont typeface="Arial" panose="020B0604020202020204" pitchFamily="34" charset="0"/>
              <a:buChar char="•"/>
            </a:pPr>
            <a:r>
              <a:rPr lang="cy-GB"/>
              <a:t>Preifatrwydd</a:t>
            </a:r>
          </a:p>
          <a:p>
            <a:pPr>
              <a:lnSpc>
                <a:spcPts val="2000"/>
              </a:lnSpc>
            </a:pPr>
            <a:r>
              <a:rPr lang="cy-GB"/>
              <a:t>Gall bod yn unig fasnachwr fod yn ddewis da i’r rheini sy’n dymuno dechrau busnes yn gyflym, heb fawr o gostau ariannol a gweinyddol. Mae hefyd yn caniatáu hyblygrwydd a rheolaeth bersonol.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cy-GB"/>
              <a:t>Anfanteision bod yn unig fasnachwr </a:t>
            </a:r>
          </a:p>
        </p:txBody>
      </p:sp>
      <p:sp>
        <p:nvSpPr>
          <p:cNvPr id="3" name="Content Placeholder 2">
            <a:extLst>
              <a:ext uri="{FF2B5EF4-FFF2-40B4-BE49-F238E27FC236}">
                <a16:creationId xmlns:a16="http://schemas.microsoft.com/office/drawing/2014/main" id="{A6679DC2-2C1D-4409-8755-13AB6C304645}"/>
              </a:ext>
            </a:extLst>
          </p:cNvPr>
          <p:cNvSpPr>
            <a:spLocks noGrp="1"/>
          </p:cNvSpPr>
          <p:nvPr>
            <p:ph sz="quarter" idx="10"/>
          </p:nvPr>
        </p:nvSpPr>
        <p:spPr>
          <a:xfrm>
            <a:off x="457200" y="1628800"/>
            <a:ext cx="8229600" cy="3789208"/>
          </a:xfrm>
        </p:spPr>
        <p:txBody>
          <a:bodyPr/>
          <a:lstStyle/>
          <a:p>
            <a:r>
              <a:rPr lang="cy-GB"/>
              <a:t>Mae anfanteision i fod yn unig fasnachwr hefyd, er enghraifft:</a:t>
            </a:r>
          </a:p>
          <a:p>
            <a:pPr marL="342900" indent="-342900">
              <a:buClr>
                <a:srgbClr val="0077E3"/>
              </a:buClr>
              <a:buFont typeface="Arial" panose="020B0604020202020204" pitchFamily="34" charset="0"/>
              <a:buChar char="•"/>
            </a:pPr>
            <a:r>
              <a:rPr lang="cy-GB"/>
              <a:t>Rhwymedigaeth bersonol ddiderfyn</a:t>
            </a:r>
          </a:p>
          <a:p>
            <a:pPr marL="342900" indent="-342900">
              <a:buClr>
                <a:srgbClr val="0077E3"/>
              </a:buClr>
              <a:buFont typeface="Arial" panose="020B0604020202020204" pitchFamily="34" charset="0"/>
              <a:buChar char="•"/>
            </a:pPr>
            <a:r>
              <a:rPr lang="cy-GB"/>
              <a:t>Anodd cael gafael ar gyllid</a:t>
            </a:r>
          </a:p>
          <a:p>
            <a:pPr marL="342900" indent="-342900">
              <a:buClr>
                <a:srgbClr val="0077E3"/>
              </a:buClr>
              <a:buFont typeface="Arial" panose="020B0604020202020204" pitchFamily="34" charset="0"/>
              <a:buChar char="•"/>
            </a:pPr>
            <a:r>
              <a:rPr lang="cy-GB"/>
              <a:t>Potensial cyfyngedig o ran twf</a:t>
            </a:r>
          </a:p>
          <a:p>
            <a:pPr marL="342900" indent="-342900">
              <a:buClr>
                <a:srgbClr val="0077E3"/>
              </a:buClr>
              <a:buFont typeface="Arial" panose="020B0604020202020204" pitchFamily="34" charset="0"/>
              <a:buChar char="•"/>
            </a:pPr>
            <a:r>
              <a:rPr lang="cy-GB"/>
              <a:t>Tasgau gweinyddol sy'n cymryd llawer o amser</a:t>
            </a:r>
          </a:p>
          <a:p>
            <a:pPr marL="342900" indent="-342900">
              <a:buClr>
                <a:srgbClr val="0077E3"/>
              </a:buClr>
              <a:buFont typeface="Arial" panose="020B0604020202020204" pitchFamily="34" charset="0"/>
              <a:buChar char="•"/>
            </a:pPr>
            <a:r>
              <a:rPr lang="cy-GB"/>
              <a:t>Diffyg arbenigedd</a:t>
            </a:r>
          </a:p>
          <a:p>
            <a:pPr marL="342900" indent="-342900">
              <a:buClr>
                <a:srgbClr val="0077E3"/>
              </a:buClr>
              <a:buFont typeface="Arial" panose="020B0604020202020204" pitchFamily="34" charset="0"/>
              <a:buChar char="•"/>
            </a:pPr>
            <a:r>
              <a:rPr lang="cy-GB"/>
              <a:t>Anodd sicrhau contractau</a:t>
            </a:r>
          </a:p>
          <a:p>
            <a:endParaRPr lang="en-GB" dirty="0"/>
          </a:p>
        </p:txBody>
      </p:sp>
      <p:pic>
        <p:nvPicPr>
          <p:cNvPr id="5" name="Picture 4">
            <a:extLst>
              <a:ext uri="{FF2B5EF4-FFF2-40B4-BE49-F238E27FC236}">
                <a16:creationId xmlns:a16="http://schemas.microsoft.com/office/drawing/2014/main" id="{734F4670-2578-613C-5872-754C50EF4D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7504" y="4221088"/>
            <a:ext cx="2819296" cy="1584176"/>
          </a:xfrm>
          <a:prstGeom prst="rect">
            <a:avLst/>
          </a:prstGeom>
        </p:spPr>
      </p:pic>
    </p:spTree>
    <p:extLst>
      <p:ext uri="{BB962C8B-B14F-4D97-AF65-F5344CB8AC3E}">
        <p14:creationId xmlns:p14="http://schemas.microsoft.com/office/powerpoint/2010/main" val="2820016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Manteision bod yn gwmni cyfyngedig </a:t>
            </a:r>
          </a:p>
        </p:txBody>
      </p:sp>
      <p:sp>
        <p:nvSpPr>
          <p:cNvPr id="3" name="Content Placeholder 2"/>
          <p:cNvSpPr>
            <a:spLocks noGrp="1"/>
          </p:cNvSpPr>
          <p:nvPr>
            <p:ph sz="quarter" idx="10"/>
          </p:nvPr>
        </p:nvSpPr>
        <p:spPr>
          <a:xfrm>
            <a:off x="457200" y="1772816"/>
            <a:ext cx="8147248" cy="3987184"/>
          </a:xfrm>
        </p:spPr>
        <p:txBody>
          <a:bodyPr/>
          <a:lstStyle/>
          <a:p>
            <a:r>
              <a:rPr lang="cy-GB"/>
              <a:t>Mae nifer o fanteision i fod yn gwmni cyfyngedig, er enghraifft:</a:t>
            </a:r>
          </a:p>
          <a:p>
            <a:pPr marL="342900" indent="-342900">
              <a:buClr>
                <a:srgbClr val="0077E3"/>
              </a:buClr>
              <a:buFont typeface="Arial" panose="020B0604020202020204" pitchFamily="34" charset="0"/>
              <a:buChar char="•"/>
            </a:pPr>
            <a:r>
              <a:rPr lang="cy-GB"/>
              <a:t>Rhwymedigaeth gyfyngedig</a:t>
            </a:r>
          </a:p>
          <a:p>
            <a:pPr marL="342900" indent="-342900">
              <a:buClr>
                <a:srgbClr val="0077E3"/>
              </a:buClr>
              <a:buFont typeface="Arial" panose="020B0604020202020204" pitchFamily="34" charset="0"/>
              <a:buChar char="•"/>
            </a:pPr>
            <a:r>
              <a:rPr lang="cy-GB"/>
              <a:t>Mwy o fynediad at gyllid</a:t>
            </a:r>
          </a:p>
          <a:p>
            <a:pPr marL="342900" indent="-342900">
              <a:buClr>
                <a:srgbClr val="0077E3"/>
              </a:buClr>
              <a:buFont typeface="Arial" panose="020B0604020202020204" pitchFamily="34" charset="0"/>
              <a:buChar char="•"/>
            </a:pPr>
            <a:r>
              <a:rPr lang="cy-GB"/>
              <a:t>Delwedd broffesiynol</a:t>
            </a:r>
          </a:p>
          <a:p>
            <a:pPr marL="342900" indent="-342900">
              <a:buClr>
                <a:srgbClr val="0077E3"/>
              </a:buClr>
              <a:buFont typeface="Arial" panose="020B0604020202020204" pitchFamily="34" charset="0"/>
              <a:buChar char="•"/>
            </a:pPr>
            <a:r>
              <a:rPr lang="cy-GB"/>
              <a:t>Manteision treth</a:t>
            </a:r>
          </a:p>
          <a:p>
            <a:pPr marL="342900" indent="-342900">
              <a:buClr>
                <a:srgbClr val="0077E3"/>
              </a:buClr>
              <a:buFont typeface="Arial" panose="020B0604020202020204" pitchFamily="34" charset="0"/>
              <a:buChar char="•"/>
            </a:pPr>
            <a:r>
              <a:rPr lang="cy-GB"/>
              <a:t>Parhad</a:t>
            </a:r>
          </a:p>
          <a:p>
            <a:pPr marL="342900" indent="-342900">
              <a:buClr>
                <a:srgbClr val="0077E3"/>
              </a:buClr>
              <a:buFont typeface="Arial" panose="020B0604020202020204" pitchFamily="34" charset="0"/>
              <a:buChar char="•"/>
            </a:pPr>
            <a:r>
              <a:rPr lang="cy-GB"/>
              <a:t>Gallu denu’r dalent orau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3CB3-FE78-4928-A427-763167A29DBB}"/>
              </a:ext>
            </a:extLst>
          </p:cNvPr>
          <p:cNvSpPr>
            <a:spLocks noGrp="1"/>
          </p:cNvSpPr>
          <p:nvPr>
            <p:ph type="title"/>
          </p:nvPr>
        </p:nvSpPr>
        <p:spPr/>
        <p:txBody>
          <a:bodyPr/>
          <a:lstStyle/>
          <a:p>
            <a:r>
              <a:rPr lang="cy-GB"/>
              <a:t>Anfanteision bod yn gwmni cyfyngedig</a:t>
            </a:r>
          </a:p>
        </p:txBody>
      </p:sp>
      <p:sp>
        <p:nvSpPr>
          <p:cNvPr id="3" name="Content Placeholder 2">
            <a:extLst>
              <a:ext uri="{FF2B5EF4-FFF2-40B4-BE49-F238E27FC236}">
                <a16:creationId xmlns:a16="http://schemas.microsoft.com/office/drawing/2014/main" id="{3F5D7B28-2AA6-4093-B9CF-6FB6779745B6}"/>
              </a:ext>
            </a:extLst>
          </p:cNvPr>
          <p:cNvSpPr>
            <a:spLocks noGrp="1"/>
          </p:cNvSpPr>
          <p:nvPr>
            <p:ph sz="quarter" idx="10"/>
          </p:nvPr>
        </p:nvSpPr>
        <p:spPr>
          <a:xfrm>
            <a:off x="457200" y="1484784"/>
            <a:ext cx="8229600" cy="4275216"/>
          </a:xfrm>
        </p:spPr>
        <p:txBody>
          <a:bodyPr/>
          <a:lstStyle/>
          <a:p>
            <a:pPr>
              <a:lnSpc>
                <a:spcPts val="2000"/>
              </a:lnSpc>
              <a:spcBef>
                <a:spcPts val="600"/>
              </a:spcBef>
              <a:spcAft>
                <a:spcPts val="600"/>
              </a:spcAft>
            </a:pPr>
            <a:r>
              <a:rPr lang="cy-GB"/>
              <a:t>Mae’r rhain yn cynnwys y canlynol:</a:t>
            </a:r>
          </a:p>
          <a:p>
            <a:pPr marL="342900" indent="-342900">
              <a:lnSpc>
                <a:spcPts val="2000"/>
              </a:lnSpc>
              <a:spcBef>
                <a:spcPts val="600"/>
              </a:spcBef>
              <a:spcAft>
                <a:spcPts val="600"/>
              </a:spcAft>
              <a:buClr>
                <a:srgbClr val="0077E3"/>
              </a:buClr>
              <a:buFont typeface="Arial"/>
              <a:buChar char="•"/>
            </a:pPr>
            <a:r>
              <a:rPr lang="cy-GB"/>
              <a:t>Costau uwch</a:t>
            </a:r>
          </a:p>
          <a:p>
            <a:pPr marL="342900" indent="-342900">
              <a:lnSpc>
                <a:spcPts val="2000"/>
              </a:lnSpc>
              <a:spcBef>
                <a:spcPts val="600"/>
              </a:spcBef>
              <a:spcAft>
                <a:spcPts val="600"/>
              </a:spcAft>
              <a:buClr>
                <a:srgbClr val="0077E3"/>
              </a:buClr>
              <a:buFont typeface="Arial" panose="020B0604020202020204" pitchFamily="34" charset="0"/>
              <a:buChar char="•"/>
            </a:pPr>
            <a:r>
              <a:rPr lang="cy-GB"/>
              <a:t>Rhagor o gyfrifoldebau gweinyddol</a:t>
            </a:r>
          </a:p>
          <a:p>
            <a:pPr marL="342900" indent="-342900">
              <a:lnSpc>
                <a:spcPts val="2000"/>
              </a:lnSpc>
              <a:spcBef>
                <a:spcPts val="600"/>
              </a:spcBef>
              <a:spcAft>
                <a:spcPts val="600"/>
              </a:spcAft>
              <a:buClr>
                <a:srgbClr val="0077E3"/>
              </a:buClr>
              <a:buFont typeface="Arial" panose="020B0604020202020204" pitchFamily="34" charset="0"/>
              <a:buChar char="•"/>
            </a:pPr>
            <a:r>
              <a:rPr lang="cy-GB"/>
              <a:t>Llai o breifatrwydd</a:t>
            </a:r>
          </a:p>
          <a:p>
            <a:pPr marL="342900" indent="-342900">
              <a:lnSpc>
                <a:spcPts val="2000"/>
              </a:lnSpc>
              <a:spcBef>
                <a:spcPts val="600"/>
              </a:spcBef>
              <a:spcAft>
                <a:spcPts val="600"/>
              </a:spcAft>
              <a:buClr>
                <a:srgbClr val="0077E3"/>
              </a:buClr>
              <a:buFont typeface="Arial" panose="020B0604020202020204" pitchFamily="34" charset="0"/>
              <a:buChar char="•"/>
            </a:pPr>
            <a:r>
              <a:rPr lang="cy-GB"/>
              <a:t>Rhagor o atebolrwydd</a:t>
            </a:r>
          </a:p>
          <a:p>
            <a:pPr marL="342900" indent="-342900">
              <a:lnSpc>
                <a:spcPts val="2000"/>
              </a:lnSpc>
              <a:spcBef>
                <a:spcPts val="600"/>
              </a:spcBef>
              <a:spcAft>
                <a:spcPts val="600"/>
              </a:spcAft>
              <a:buClr>
                <a:srgbClr val="0077E3"/>
              </a:buClr>
              <a:buFont typeface="Arial" panose="020B0604020202020204" pitchFamily="34" charset="0"/>
              <a:buChar char="•"/>
            </a:pPr>
            <a:r>
              <a:rPr lang="cy-GB"/>
              <a:t>Posibilrwydd o wrthdaro rhwng buddiannau</a:t>
            </a:r>
          </a:p>
          <a:p>
            <a:pPr marL="342900" indent="-342900">
              <a:lnSpc>
                <a:spcPts val="2000"/>
              </a:lnSpc>
              <a:spcBef>
                <a:spcPts val="600"/>
              </a:spcBef>
              <a:spcAft>
                <a:spcPts val="600"/>
              </a:spcAft>
              <a:buClr>
                <a:srgbClr val="0077E3"/>
              </a:buClr>
              <a:buFont typeface="Arial" panose="020B0604020202020204" pitchFamily="34" charset="0"/>
              <a:buChar char="•"/>
            </a:pPr>
            <a:r>
              <a:rPr lang="cy-GB"/>
              <a:t>Rhagor o graffu rheoleiddiol</a:t>
            </a:r>
          </a:p>
          <a:p>
            <a:pPr algn="just"/>
            <a:r>
              <a:rPr lang="cy-GB"/>
              <a:t>Gall bod yn gwmni cyfyngedig yn niwydiant adeiladu’r DU gynnig rhagor o amddiffyniad, mynediad at gyllid a manteision treth. Ond mae hefyd yn golygu rhagor o faich gweinyddol, costau sefydlu, craffu cyhoeddus a’r posibilrwydd o anghydfodau rhwng cyfranddalwyr a rheolaeth wannach.</a:t>
            </a:r>
          </a:p>
        </p:txBody>
      </p:sp>
    </p:spTree>
    <p:extLst>
      <p:ext uri="{BB962C8B-B14F-4D97-AF65-F5344CB8AC3E}">
        <p14:creationId xmlns:p14="http://schemas.microsoft.com/office/powerpoint/2010/main" val="1282404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www.w3.org/2000/xmlns/"/>
    <ds:schemaRef ds:uri="1c5831b9-66da-4f16-a409-834213ecdb8e"/>
    <ds:schemaRef ds:uri="http://schemas.microsoft.com/office/infopath/2007/PartnerControls"/>
    <ds:schemaRef ds:uri="418e8c98-519b-4e3e-a77f-7ee33016068f"/>
    <ds:schemaRef ds:uri="http://www.w3.org/2001/XMLSchema-instance"/>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0/xmlns/"/>
    <ds:schemaRef ds:uri="http://www.w3.org/2001/XMLSchema"/>
    <ds:schemaRef ds:uri="1c5831b9-66da-4f16-a409-834213ecdb8e"/>
    <ds:schemaRef ds:uri="7d91badd-8922-4db1-9652-4fbca8a6b7df"/>
    <ds:schemaRef ds:uri="418e8c98-519b-4e3e-a77f-7ee33016068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66</TotalTime>
  <Words>2381</Words>
  <Application>Microsoft Office PowerPoint</Application>
  <PresentationFormat>On-screen Show (4:3)</PresentationFormat>
  <Paragraphs>154</Paragraphs>
  <Slides>16</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3: Nodweddion hunangyflogaeth</vt:lpstr>
      <vt:lpstr>Nod: Gwerthuso hunangyflogaeth</vt:lpstr>
      <vt:lpstr>Unig fasnachwr neu gwmni cyfyngedig? </vt:lpstr>
      <vt:lpstr>Unig fasnachwr neu gwmni cyfyngedig? </vt:lpstr>
      <vt:lpstr>Unig fasnachwr / cwmni cyfyngedig </vt:lpstr>
      <vt:lpstr>Manteision bod yn unig fasnachwr </vt:lpstr>
      <vt:lpstr>Anfanteision bod yn unig fasnachwr </vt:lpstr>
      <vt:lpstr>Manteision bod yn gwmni cyfyngedig </vt:lpstr>
      <vt:lpstr>Anfanteision bod yn gwmni cyfyngedig</vt:lpstr>
      <vt:lpstr>Bod yn hunangyflogedig </vt:lpstr>
      <vt:lpstr>Sut mae bod yn grefftwr hunangyflogedig</vt:lpstr>
      <vt:lpstr>Nodweddion hunangyflogaeth </vt:lpstr>
      <vt:lpstr>Manteision ac anfanteision hunangyflogaeth </vt:lpstr>
      <vt:lpstr>Manteision hunangyflogaeth </vt:lpstr>
      <vt:lpstr>Anfanteision hunangyflogaeth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176</cp:revision>
  <dcterms:created xsi:type="dcterms:W3CDTF">2013-05-28T00:38:54Z</dcterms:created>
  <dcterms:modified xsi:type="dcterms:W3CDTF">2023-08-31T14:21:29Z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