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56" r:id="rId5"/>
    <p:sldId id="331" r:id="rId6"/>
    <p:sldId id="334" r:id="rId7"/>
    <p:sldId id="343" r:id="rId8"/>
    <p:sldId id="351" r:id="rId9"/>
    <p:sldId id="338" r:id="rId10"/>
    <p:sldId id="349" r:id="rId11"/>
    <p:sldId id="336" r:id="rId12"/>
    <p:sldId id="350" r:id="rId13"/>
    <p:sldId id="337" r:id="rId14"/>
    <p:sldId id="348" r:id="rId15"/>
    <p:sldId id="339" r:id="rId16"/>
    <p:sldId id="347" r:id="rId17"/>
    <p:sldId id="341" r:id="rId18"/>
    <p:sldId id="342" r:id="rId19"/>
    <p:sldId id="340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Glover" initials="LG" lastIdx="3" clrIdx="0"/>
  <p:cmAuthor id="2" name="Laura Glover" initials="LG [2]" lastIdx="10" clrIdx="1"/>
  <p:cmAuthor id="3" name="Alice van Raalte" initials="AvR" lastIdx="9" clrIdx="2"/>
  <p:cmAuthor id="4" name="Sandra Stafford" initials="S" lastIdx="9" clrIdx="3"/>
  <p:cmAuthor id="5" name="Sakshi JC" initials="SA JC" lastIdx="5" clrIdx="4">
    <p:extLst>
      <p:ext uri="{19B8F6BF-5375-455C-9EA6-DF929625EA0E}">
        <p15:presenceInfo xmlns:p15="http://schemas.microsoft.com/office/powerpoint/2012/main" userId="Sakshi J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FF33CC"/>
    <a:srgbClr val="CC00CC"/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F122B8-565C-4EDB-8A34-67471276F800}" v="13" dt="2023-05-25T11:08:29.7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27" autoAdjust="0"/>
    <p:restoredTop sz="88655" autoAdjust="0"/>
  </p:normalViewPr>
  <p:slideViewPr>
    <p:cSldViewPr showGuides="1">
      <p:cViewPr varScale="1">
        <p:scale>
          <a:sx n="59" d="100"/>
          <a:sy n="59" d="100"/>
        </p:scale>
        <p:origin x="143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B89B67-319E-4289-BE8B-32184AB542D6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</dgm:pt>
    <dgm:pt modelId="{A848FC0B-C714-46ED-A18A-82340020B3A6}">
      <dgm:prSet phldrT="[Text]" custT="1"/>
      <dgm:spPr/>
      <dgm:t>
        <a:bodyPr/>
        <a:lstStyle/>
        <a:p>
          <a:r>
            <a:rPr lang="cy-GB" sz="1350" b="1" i="0" dirty="0"/>
            <a:t>Rhoi gwybod i’r goruchwyliwr/rheolwr</a:t>
          </a:r>
        </a:p>
      </dgm:t>
    </dgm:pt>
    <dgm:pt modelId="{22D53555-3A7D-46DB-A9D0-4DE8BD1917A5}" type="parTrans" cxnId="{CAE63BF3-4D6E-448B-969D-6DF578FBF19D}">
      <dgm:prSet/>
      <dgm:spPr/>
      <dgm:t>
        <a:bodyPr/>
        <a:lstStyle/>
        <a:p>
          <a:endParaRPr lang="en-GB"/>
        </a:p>
      </dgm:t>
    </dgm:pt>
    <dgm:pt modelId="{A0985DB1-0880-4ED8-977A-82947FA7BFFE}" type="sibTrans" cxnId="{CAE63BF3-4D6E-448B-969D-6DF578FBF19D}">
      <dgm:prSet/>
      <dgm:spPr/>
      <dgm:t>
        <a:bodyPr/>
        <a:lstStyle/>
        <a:p>
          <a:endParaRPr lang="en-GB"/>
        </a:p>
      </dgm:t>
    </dgm:pt>
    <dgm:pt modelId="{FE6A17D3-ABD5-4DFE-8589-70D8FDBBFC4F}">
      <dgm:prSet phldrT="[Text]" custT="1"/>
      <dgm:spPr/>
      <dgm:t>
        <a:bodyPr/>
        <a:lstStyle/>
        <a:p>
          <a:r>
            <a:rPr lang="cy-GB" sz="1400" b="1" i="0"/>
            <a:t>Defnyddio system adrodd y sefydliad</a:t>
          </a:r>
        </a:p>
      </dgm:t>
    </dgm:pt>
    <dgm:pt modelId="{09FB382A-E069-43A3-9CD2-20A6944EDA52}" type="parTrans" cxnId="{984FB777-0E1E-471F-9AC9-620D245EEEEF}">
      <dgm:prSet/>
      <dgm:spPr/>
      <dgm:t>
        <a:bodyPr/>
        <a:lstStyle/>
        <a:p>
          <a:endParaRPr lang="en-GB"/>
        </a:p>
      </dgm:t>
    </dgm:pt>
    <dgm:pt modelId="{BE835DF9-B4D7-40A7-A7FE-0AD03E0D0855}" type="sibTrans" cxnId="{984FB777-0E1E-471F-9AC9-620D245EEEEF}">
      <dgm:prSet/>
      <dgm:spPr/>
      <dgm:t>
        <a:bodyPr/>
        <a:lstStyle/>
        <a:p>
          <a:endParaRPr lang="en-GB"/>
        </a:p>
      </dgm:t>
    </dgm:pt>
    <dgm:pt modelId="{9886A65A-2741-4262-8A7C-1732464A44B4}">
      <dgm:prSet phldrT="[Text]" custT="1"/>
      <dgm:spPr/>
      <dgm:t>
        <a:bodyPr/>
        <a:lstStyle/>
        <a:p>
          <a:r>
            <a:rPr lang="cy-GB" sz="1400" b="1" i="0"/>
            <a:t>Cysylltu â’r corff rheoleiddio</a:t>
          </a:r>
        </a:p>
      </dgm:t>
    </dgm:pt>
    <dgm:pt modelId="{BE638945-632D-4A67-AE38-BFFECE2B94D7}" type="parTrans" cxnId="{68C090E9-15E2-4E2E-8DFD-EB224A2CA374}">
      <dgm:prSet/>
      <dgm:spPr/>
      <dgm:t>
        <a:bodyPr/>
        <a:lstStyle/>
        <a:p>
          <a:endParaRPr lang="en-GB"/>
        </a:p>
      </dgm:t>
    </dgm:pt>
    <dgm:pt modelId="{CB353997-52F8-415B-AC14-0DBF21F5ED78}" type="sibTrans" cxnId="{68C090E9-15E2-4E2E-8DFD-EB224A2CA374}">
      <dgm:prSet/>
      <dgm:spPr/>
      <dgm:t>
        <a:bodyPr/>
        <a:lstStyle/>
        <a:p>
          <a:endParaRPr lang="en-GB"/>
        </a:p>
      </dgm:t>
    </dgm:pt>
    <dgm:pt modelId="{5B1719A7-C164-45A4-B1BB-6119B635CDBA}">
      <dgm:prSet phldrT="[Text]" custT="1"/>
      <dgm:spPr/>
      <dgm:t>
        <a:bodyPr/>
        <a:lstStyle/>
        <a:p>
          <a:r>
            <a:rPr lang="cy-GB" sz="1400" b="1" i="0"/>
            <a:t>Cadw cofnodion</a:t>
          </a:r>
        </a:p>
      </dgm:t>
    </dgm:pt>
    <dgm:pt modelId="{C07237AC-764C-453C-8383-23D5FB47F383}" type="parTrans" cxnId="{7858F898-4582-4704-809C-DC5B61D9020B}">
      <dgm:prSet/>
      <dgm:spPr/>
      <dgm:t>
        <a:bodyPr/>
        <a:lstStyle/>
        <a:p>
          <a:endParaRPr lang="en-GB"/>
        </a:p>
      </dgm:t>
    </dgm:pt>
    <dgm:pt modelId="{0ECFAFB8-281E-4123-BF2A-E8533DE5B88A}" type="sibTrans" cxnId="{7858F898-4582-4704-809C-DC5B61D9020B}">
      <dgm:prSet/>
      <dgm:spPr/>
      <dgm:t>
        <a:bodyPr/>
        <a:lstStyle/>
        <a:p>
          <a:endParaRPr lang="en-GB"/>
        </a:p>
      </dgm:t>
    </dgm:pt>
    <dgm:pt modelId="{3C36B545-A624-4A86-8E71-EEF4A97A34E4}" type="pres">
      <dgm:prSet presAssocID="{FAB89B67-319E-4289-BE8B-32184AB542D6}" presName="CompostProcess" presStyleCnt="0">
        <dgm:presLayoutVars>
          <dgm:dir/>
          <dgm:resizeHandles val="exact"/>
        </dgm:presLayoutVars>
      </dgm:prSet>
      <dgm:spPr/>
    </dgm:pt>
    <dgm:pt modelId="{F0D0A5A2-1BBB-4265-B717-11EDED78A67E}" type="pres">
      <dgm:prSet presAssocID="{FAB89B67-319E-4289-BE8B-32184AB542D6}" presName="arrow" presStyleLbl="bgShp" presStyleIdx="0" presStyleCnt="1" custScaleX="117647" custLinFactNeighborX="9896" custLinFactNeighborY="3932"/>
      <dgm:spPr/>
    </dgm:pt>
    <dgm:pt modelId="{2AA5C74A-2122-44CB-A2FF-D81496D7176B}" type="pres">
      <dgm:prSet presAssocID="{FAB89B67-319E-4289-BE8B-32184AB542D6}" presName="linearProcess" presStyleCnt="0"/>
      <dgm:spPr/>
    </dgm:pt>
    <dgm:pt modelId="{3FFEDAE9-E26C-44D0-8486-D857A81EB502}" type="pres">
      <dgm:prSet presAssocID="{A848FC0B-C714-46ED-A18A-82340020B3A6}" presName="textNode" presStyleLbl="node1" presStyleIdx="0" presStyleCnt="4" custScaleX="132394" custScaleY="96933" custLinFactNeighborX="32193" custLinFactNeighborY="0">
        <dgm:presLayoutVars>
          <dgm:bulletEnabled val="1"/>
        </dgm:presLayoutVars>
      </dgm:prSet>
      <dgm:spPr/>
    </dgm:pt>
    <dgm:pt modelId="{22047967-1819-40CD-87D1-CCBADF8E4D9A}" type="pres">
      <dgm:prSet presAssocID="{A0985DB1-0880-4ED8-977A-82947FA7BFFE}" presName="sibTrans" presStyleCnt="0"/>
      <dgm:spPr/>
    </dgm:pt>
    <dgm:pt modelId="{E310B8A6-FAB2-4D02-AD6E-605CA8707695}" type="pres">
      <dgm:prSet presAssocID="{FE6A17D3-ABD5-4DFE-8589-70D8FDBBFC4F}" presName="textNode" presStyleLbl="node1" presStyleIdx="1" presStyleCnt="4" custScaleX="149920">
        <dgm:presLayoutVars>
          <dgm:bulletEnabled val="1"/>
        </dgm:presLayoutVars>
      </dgm:prSet>
      <dgm:spPr/>
    </dgm:pt>
    <dgm:pt modelId="{658B969C-42CB-4E30-97B0-26315FFE28CC}" type="pres">
      <dgm:prSet presAssocID="{BE835DF9-B4D7-40A7-A7FE-0AD03E0D0855}" presName="sibTrans" presStyleCnt="0"/>
      <dgm:spPr/>
    </dgm:pt>
    <dgm:pt modelId="{D142EA48-AB33-4F34-8D8E-3D4A887812FC}" type="pres">
      <dgm:prSet presAssocID="{9886A65A-2741-4262-8A7C-1732464A44B4}" presName="textNode" presStyleLbl="node1" presStyleIdx="2" presStyleCnt="4">
        <dgm:presLayoutVars>
          <dgm:bulletEnabled val="1"/>
        </dgm:presLayoutVars>
      </dgm:prSet>
      <dgm:spPr/>
    </dgm:pt>
    <dgm:pt modelId="{7B6C371A-D4E2-4074-96AB-F2DE056E21DE}" type="pres">
      <dgm:prSet presAssocID="{CB353997-52F8-415B-AC14-0DBF21F5ED78}" presName="sibTrans" presStyleCnt="0"/>
      <dgm:spPr/>
    </dgm:pt>
    <dgm:pt modelId="{202AA535-B4F4-43BB-B570-F88672280A61}" type="pres">
      <dgm:prSet presAssocID="{5B1719A7-C164-45A4-B1BB-6119B635CDBA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984FB777-0E1E-471F-9AC9-620D245EEEEF}" srcId="{FAB89B67-319E-4289-BE8B-32184AB542D6}" destId="{FE6A17D3-ABD5-4DFE-8589-70D8FDBBFC4F}" srcOrd="1" destOrd="0" parTransId="{09FB382A-E069-43A3-9CD2-20A6944EDA52}" sibTransId="{BE835DF9-B4D7-40A7-A7FE-0AD03E0D0855}"/>
    <dgm:cxn modelId="{43DE4982-0ECF-45EF-873E-DE90ACA52F44}" type="presOf" srcId="{FAB89B67-319E-4289-BE8B-32184AB542D6}" destId="{3C36B545-A624-4A86-8E71-EEF4A97A34E4}" srcOrd="0" destOrd="0" presId="urn:microsoft.com/office/officeart/2005/8/layout/hProcess9"/>
    <dgm:cxn modelId="{177F288E-C37C-4ADB-8D1D-605E73038C9E}" type="presOf" srcId="{5B1719A7-C164-45A4-B1BB-6119B635CDBA}" destId="{202AA535-B4F4-43BB-B570-F88672280A61}" srcOrd="0" destOrd="0" presId="urn:microsoft.com/office/officeart/2005/8/layout/hProcess9"/>
    <dgm:cxn modelId="{7858F898-4582-4704-809C-DC5B61D9020B}" srcId="{FAB89B67-319E-4289-BE8B-32184AB542D6}" destId="{5B1719A7-C164-45A4-B1BB-6119B635CDBA}" srcOrd="3" destOrd="0" parTransId="{C07237AC-764C-453C-8383-23D5FB47F383}" sibTransId="{0ECFAFB8-281E-4123-BF2A-E8533DE5B88A}"/>
    <dgm:cxn modelId="{4C3550C2-007B-4E6B-8923-F53272479D6A}" type="presOf" srcId="{9886A65A-2741-4262-8A7C-1732464A44B4}" destId="{D142EA48-AB33-4F34-8D8E-3D4A887812FC}" srcOrd="0" destOrd="0" presId="urn:microsoft.com/office/officeart/2005/8/layout/hProcess9"/>
    <dgm:cxn modelId="{A52770D8-E7FC-4135-ADED-9318D5FECC9F}" type="presOf" srcId="{A848FC0B-C714-46ED-A18A-82340020B3A6}" destId="{3FFEDAE9-E26C-44D0-8486-D857A81EB502}" srcOrd="0" destOrd="0" presId="urn:microsoft.com/office/officeart/2005/8/layout/hProcess9"/>
    <dgm:cxn modelId="{2253FEDA-437E-4837-9251-BDC6E68B3E86}" type="presOf" srcId="{FE6A17D3-ABD5-4DFE-8589-70D8FDBBFC4F}" destId="{E310B8A6-FAB2-4D02-AD6E-605CA8707695}" srcOrd="0" destOrd="0" presId="urn:microsoft.com/office/officeart/2005/8/layout/hProcess9"/>
    <dgm:cxn modelId="{68C090E9-15E2-4E2E-8DFD-EB224A2CA374}" srcId="{FAB89B67-319E-4289-BE8B-32184AB542D6}" destId="{9886A65A-2741-4262-8A7C-1732464A44B4}" srcOrd="2" destOrd="0" parTransId="{BE638945-632D-4A67-AE38-BFFECE2B94D7}" sibTransId="{CB353997-52F8-415B-AC14-0DBF21F5ED78}"/>
    <dgm:cxn modelId="{CAE63BF3-4D6E-448B-969D-6DF578FBF19D}" srcId="{FAB89B67-319E-4289-BE8B-32184AB542D6}" destId="{A848FC0B-C714-46ED-A18A-82340020B3A6}" srcOrd="0" destOrd="0" parTransId="{22D53555-3A7D-46DB-A9D0-4DE8BD1917A5}" sibTransId="{A0985DB1-0880-4ED8-977A-82947FA7BFFE}"/>
    <dgm:cxn modelId="{1E3FB3F0-E6CC-4C78-A6EE-0FA09DE7B51A}" type="presParOf" srcId="{3C36B545-A624-4A86-8E71-EEF4A97A34E4}" destId="{F0D0A5A2-1BBB-4265-B717-11EDED78A67E}" srcOrd="0" destOrd="0" presId="urn:microsoft.com/office/officeart/2005/8/layout/hProcess9"/>
    <dgm:cxn modelId="{79FD9137-A360-434E-8443-3E1AA370BB25}" type="presParOf" srcId="{3C36B545-A624-4A86-8E71-EEF4A97A34E4}" destId="{2AA5C74A-2122-44CB-A2FF-D81496D7176B}" srcOrd="1" destOrd="0" presId="urn:microsoft.com/office/officeart/2005/8/layout/hProcess9"/>
    <dgm:cxn modelId="{D7D0D4E8-BF85-49A7-B2C3-ABECFDBD12D8}" type="presParOf" srcId="{2AA5C74A-2122-44CB-A2FF-D81496D7176B}" destId="{3FFEDAE9-E26C-44D0-8486-D857A81EB502}" srcOrd="0" destOrd="0" presId="urn:microsoft.com/office/officeart/2005/8/layout/hProcess9"/>
    <dgm:cxn modelId="{7D0F75FA-2135-406B-AFFD-39DDA34684D9}" type="presParOf" srcId="{2AA5C74A-2122-44CB-A2FF-D81496D7176B}" destId="{22047967-1819-40CD-87D1-CCBADF8E4D9A}" srcOrd="1" destOrd="0" presId="urn:microsoft.com/office/officeart/2005/8/layout/hProcess9"/>
    <dgm:cxn modelId="{85F1F313-8C32-4ABF-9C81-D052AF99223A}" type="presParOf" srcId="{2AA5C74A-2122-44CB-A2FF-D81496D7176B}" destId="{E310B8A6-FAB2-4D02-AD6E-605CA8707695}" srcOrd="2" destOrd="0" presId="urn:microsoft.com/office/officeart/2005/8/layout/hProcess9"/>
    <dgm:cxn modelId="{D1FACE37-6CCC-4A4C-ADDE-9FE38E46D017}" type="presParOf" srcId="{2AA5C74A-2122-44CB-A2FF-D81496D7176B}" destId="{658B969C-42CB-4E30-97B0-26315FFE28CC}" srcOrd="3" destOrd="0" presId="urn:microsoft.com/office/officeart/2005/8/layout/hProcess9"/>
    <dgm:cxn modelId="{B5937DDE-5E66-43D2-9260-5C8C072A71D5}" type="presParOf" srcId="{2AA5C74A-2122-44CB-A2FF-D81496D7176B}" destId="{D142EA48-AB33-4F34-8D8E-3D4A887812FC}" srcOrd="4" destOrd="0" presId="urn:microsoft.com/office/officeart/2005/8/layout/hProcess9"/>
    <dgm:cxn modelId="{D28CDAC0-83B9-4E52-AFD1-C60B735B355A}" type="presParOf" srcId="{2AA5C74A-2122-44CB-A2FF-D81496D7176B}" destId="{7B6C371A-D4E2-4074-96AB-F2DE056E21DE}" srcOrd="5" destOrd="0" presId="urn:microsoft.com/office/officeart/2005/8/layout/hProcess9"/>
    <dgm:cxn modelId="{BDB3C35A-7E21-4E67-B698-71973A07FC50}" type="presParOf" srcId="{2AA5C74A-2122-44CB-A2FF-D81496D7176B}" destId="{202AA535-B4F4-43BB-B570-F88672280A61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D0A5A2-1BBB-4265-B717-11EDED78A67E}">
      <dsp:nvSpPr>
        <dsp:cNvPr id="0" name=""/>
        <dsp:cNvSpPr/>
      </dsp:nvSpPr>
      <dsp:spPr>
        <a:xfrm>
          <a:off x="4" y="0"/>
          <a:ext cx="8229595" cy="339226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FFEDAE9-E26C-44D0-8486-D857A81EB502}">
      <dsp:nvSpPr>
        <dsp:cNvPr id="0" name=""/>
        <dsp:cNvSpPr/>
      </dsp:nvSpPr>
      <dsp:spPr>
        <a:xfrm>
          <a:off x="84369" y="1038487"/>
          <a:ext cx="2046097" cy="13152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350" b="1" i="0" kern="1200" dirty="0"/>
            <a:t>Rhoi gwybod i’r goruchwyliwr/rheolwr</a:t>
          </a:r>
        </a:p>
      </dsp:txBody>
      <dsp:txXfrm>
        <a:off x="148576" y="1102694"/>
        <a:ext cx="1917683" cy="1186875"/>
      </dsp:txXfrm>
    </dsp:sp>
    <dsp:sp modelId="{E310B8A6-FAB2-4D02-AD6E-605CA8707695}">
      <dsp:nvSpPr>
        <dsp:cNvPr id="0" name=""/>
        <dsp:cNvSpPr/>
      </dsp:nvSpPr>
      <dsp:spPr>
        <a:xfrm>
          <a:off x="2305121" y="1017679"/>
          <a:ext cx="2316955" cy="13569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400" b="1" i="0" kern="1200"/>
            <a:t>Defnyddio system adrodd y sefydliad</a:t>
          </a:r>
        </a:p>
      </dsp:txBody>
      <dsp:txXfrm>
        <a:off x="2371360" y="1083918"/>
        <a:ext cx="2184477" cy="1224427"/>
      </dsp:txXfrm>
    </dsp:sp>
    <dsp:sp modelId="{D142EA48-AB33-4F34-8D8E-3D4A887812FC}">
      <dsp:nvSpPr>
        <dsp:cNvPr id="0" name=""/>
        <dsp:cNvSpPr/>
      </dsp:nvSpPr>
      <dsp:spPr>
        <a:xfrm>
          <a:off x="4879653" y="1017679"/>
          <a:ext cx="1545461" cy="13569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400" b="1" i="0" kern="1200"/>
            <a:t>Cysylltu â’r corff rheoleiddio</a:t>
          </a:r>
        </a:p>
      </dsp:txBody>
      <dsp:txXfrm>
        <a:off x="4945892" y="1083918"/>
        <a:ext cx="1412983" cy="1224427"/>
      </dsp:txXfrm>
    </dsp:sp>
    <dsp:sp modelId="{202AA535-B4F4-43BB-B570-F88672280A61}">
      <dsp:nvSpPr>
        <dsp:cNvPr id="0" name=""/>
        <dsp:cNvSpPr/>
      </dsp:nvSpPr>
      <dsp:spPr>
        <a:xfrm>
          <a:off x="6682691" y="1017679"/>
          <a:ext cx="1545461" cy="13569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400" b="1" i="0" kern="1200"/>
            <a:t>Cadw cofnodion</a:t>
          </a:r>
        </a:p>
      </dsp:txBody>
      <dsp:txXfrm>
        <a:off x="6748930" y="1083918"/>
        <a:ext cx="1412983" cy="12244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971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(2015).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Adeiladu:</a:t>
            </a:r>
            <a:r>
              <a:rPr lang="cy-GB" sz="1200" b="0" i="1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Ar gael yn: www.hse.gov.uk/construction/cdm/2015/summary.htm (cyrchwyd 14 Ebrill 2023).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30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Ffynhonnell y Ddelwedd: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Harvey, I. (2016).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Harvey Norman Architects - Cambridge - Bishops Stortford - Saffron Walden - residential - Cambridgeshire - architect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[ar-lein] Harvey Norman Architects - Cambridge - Bishops Stortford - Saffron Walden - residential - Cambridgeshire - architect. Ar gael yn: www.harveynormanarchitects.co.uk/articles/how-do-construction-a-management-regulations-cdm-2015-apply-to-domestic-clients (cyrchwyd 14 Ebrill 2023).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818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1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Cael y wybodaeth ddiweddaraf: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 cam cyntaf yw cael y wybodaeth ddiweddaraf am y ddeddfwriaeth a’r rheoliadau sy’n berthnasol i’r gwaith sy’n cael ei wneud. Gellir gwneud hyn drwy fynychu sesiynau hyfforddi, darllen cyhoeddiadau’r diwydiant, ac ymgynghori â chyd-weithwyr ac arbenigwyr yn y diwydiant.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Dilyn systemau gweithio diogel: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Dylai’r crefftwr sicrhau ei fod yn dilyn systemau gweithio diogel, sy’n cynnwys defnyddio’r offer a’r cyfarpar cywir, gwisgo’r cyfarpar diogelu personol (PPE) priodol, a dilyn unrhyw weithdrefnau neu ganllawiau penodol ar gyfer y dasg dan sylw.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Rhoi gwybod am unrhyw achosion o dorri rheoliadau: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Os bydd y crefftwr yn nodi unrhyw achos o dorri rheoliadau, dylai roi gwybod i’w oruchwyliwr neu reolwr ar unwaith. Gall hefyd ddefnyddio system adrodd y sefydliad, fel polisi chwythu’r chwiban, i roi gwybod am unrhyw gamarfer neu ddiffyg cydymffurfio.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Cadw cofnodion cywir a chyflawn: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Dylai’r crefftwr gadw cofnodion o unrhyw ddiffyg cydymffurfio neu achos o dorri rheoliadau y mae wedi’i adrodd. Gall hyn gynnwys dyddiadau, amseroedd, lleoliadau ac unrhyw fanylion perthnasol eraill. Gellir defnyddio’r cofnodion hyn fel tystiolaeth mewn unrhyw anghydfod cyfreithiol.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Gofyn am gyngor: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Os nad yw’r crefftwr yn siŵr am unrhyw agwedd ar y gwaith neu’r ddeddfwriaeth sy’n berthnasol, dylai ofyn am gyngor gan ei oruchwyliwr neu reolwr, gweithiwr proffesiynol cymwysedig yn y diwydiant, neu gorff rheoleiddio fel yr Awdurdod Gweithredol Iechyd a Diogelwch (HSE).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y-GB" b="1">
                <a:solidFill>
                  <a:srgbClr val="FF0000"/>
                </a:solidFill>
              </a:rPr>
              <a:t>DYLECH ATGOFFA’R DYSGWYR BOD ANGEN IDDYNT YMGYFARWYDDO Â PHOLISÏAU A GWEITHDREFNAU EU SEFYDLIAD YN HYN O BETH. Arweiniad yn unig yw’r wybodaeth hon!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564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Rhoi gwybod i’r goruchwyliwr neu’r rheolwr ar unwaith: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 cam cyntaf yw rhoi gwybod i oruchwyliwr neu reolwr cyn gynted â phosib. Dylid rhoi manylion yr achos o dorri rheoliadau, fel y lleoliad, y dyddiad a’r amser, ac unrhyw wybodaeth berthnasol arall.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Defnyddio system adrodd y sefydliad: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Efallai y bydd gan y sefydliad system adrodd, fel polisi chwythu’r chwiban, y gall y crefftwr ei defnyddio i roi gwybod am unrhyw gamarfer neu ddiffyg cydymffurfio. Dylid dilyn y drefn adrodd yn unol â pholisi’r sefydliad.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Cysylltu â’r corff rheoleiddio: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Os yw’r achos yn un difrifol, efallai y bydd angen i’r crefftwr gysylltu â’r corff rheoleiddio perthnasol fel yr Awdurdod Gweithredol Iechyd a Diogelwch (HSE). Yr HSE sy’n gyfrifol am orfodi deddfwriaeth iechyd a diogelwch yn y DU a gall gymryd camau priodol i fynd i’r afael â’r achos o dorri.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Cadw cofnodion: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Mae’n bwysig cadw cofnodion o unrhyw ddiffyg cydymffurfio neu achos o dorri rheoliadau sydd wedi’i adrodd. Gall hyn gynnwys dyddiadau, amseroedd, lleoliadau ac unrhyw fanylion perthnasol eraill. Gellir defnyddio’r cofnodion hyn fel tystiolaeth mewn unrhyw anghydfod cyfreithiol.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Mynd ar drywydd y mater: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Dylai’r crefftwr fynd ar drywydd y mater gyda’i oruchwyliwr neu ei reolwr i sicrhau bod camau priodol wedi cael eu cymryd i fynd i’r afael ag unrhyw achos o dorri rheoliadau. Os oes angen, gallant uwchgyfeirio’r mater i awdurdod uwch neu gorff rheoleiddio.</a:t>
            </a:r>
          </a:p>
          <a:p>
            <a:endParaRPr lang="en-GB" b="1" i="1" dirty="0">
              <a:solidFill>
                <a:srgbClr val="FF0000"/>
              </a:solidFill>
            </a:endParaRPr>
          </a:p>
          <a:p>
            <a:r>
              <a:rPr lang="cy-GB" b="1" i="0">
                <a:solidFill>
                  <a:srgbClr val="FF0000"/>
                </a:solidFill>
              </a:rPr>
              <a:t>DYLECH ATGOFFA’R DYSGWYR BOD ANGEN IDDYNT YMGYFARWYDDO Â PHOLISÏAU A GWEITHDREFNAU EU SEFYDLIAD YN HYN O BETH. Arweiniad yn unig yw’r wybodaeth hon!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344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446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Morrison, S. a Morrison, S. (2022).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What are the CDM Regulations – A Complete Summary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Ar gael yn: https://humanfocus.co.uk/blog/cdm-regulations-summary/ (cyrchwyd 14 Ebrill</a:t>
            </a:r>
            <a:r>
              <a:rPr lang="cy-GB" sz="1200" b="0" i="0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2023).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HASpod (2019).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CDM Regulations Summary (And The 10 Golden Rules)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Ar gael yn: www.haspod.com/blog/cdm/cdm-regulations-summary (cyrchwyd 14 Ebrill 2023).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288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(2015).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Adeiladu:</a:t>
            </a:r>
            <a:r>
              <a:rPr lang="cy-GB" sz="1200" b="0" i="1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Ar gael yn: www.hse.gov.uk/construction/cdm/2015/summary.htm (cyrchwyd 14 Ebrill 2023).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66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(2015).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Adeiladu:</a:t>
            </a:r>
            <a:r>
              <a:rPr lang="cy-GB" sz="1200" b="0" i="1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Ar gael yn: www.hse.gov.uk/construction/cdm/2015/summary.htm (cyrchwyd 14 Ebrill 2023).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382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(2015).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Adeiladu:</a:t>
            </a:r>
            <a:r>
              <a:rPr lang="cy-GB" sz="1200" b="0" i="1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Ar gael yn: www.hse.gov.uk/construction/cdm/2015/summary.htm (cyrchwyd 14 Ebrill 2023).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516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(2015).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Adeiladu:</a:t>
            </a:r>
            <a:r>
              <a:rPr lang="cy-GB" sz="1200" b="0" i="1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Ar gael yn: www.hse.gov.uk/construction/cdm/2015/summary.htm (cyrchwyd 14 Ebrill 2023).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62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(2015).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Adeiladu:</a:t>
            </a:r>
            <a:r>
              <a:rPr lang="cy-GB" sz="1200" b="0" i="1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Ar gael yn: www.hse.gov.uk/construction/cdm/2015/summary.htm (cyrchwyd 14 Ebrill 2023).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119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(2015).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Adeiladu:</a:t>
            </a:r>
            <a:r>
              <a:rPr lang="cy-GB" sz="1200" b="0" i="1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 Ar gael yn: www.hse.gov.uk/construction/cdm/2015/summary.htm (cyrchwyd 14 Ebrill 2023).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738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r>
              <a:rPr lang="en-GB" sz="900" baseline="0" dirty="0"/>
              <a:t>.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 err="1">
                <a:solidFill>
                  <a:schemeClr val="tx1"/>
                </a:solidFill>
              </a:rPr>
              <a:t>Dilyniant</a:t>
            </a:r>
            <a:r>
              <a:rPr lang="en-GB" sz="1400" baseline="0" dirty="0">
                <a:solidFill>
                  <a:schemeClr val="tx1"/>
                </a:solidFill>
              </a:rPr>
              <a:t> </a:t>
            </a:r>
            <a:r>
              <a:rPr lang="en-GB" sz="1400" baseline="0" dirty="0" err="1">
                <a:solidFill>
                  <a:schemeClr val="tx1"/>
                </a:solidFill>
              </a:rPr>
              <a:t>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 err="1">
                <a:solidFill>
                  <a:schemeClr val="tx1"/>
                </a:solidFill>
              </a:rPr>
              <a:t>Adeiladu</a:t>
            </a:r>
            <a:r>
              <a:rPr lang="en-GB" sz="1400" b="1" baseline="0" dirty="0">
                <a:solidFill>
                  <a:schemeClr val="tx1"/>
                </a:solidFill>
              </a:rPr>
              <a:t> (</a:t>
            </a:r>
            <a:r>
              <a:rPr lang="en-GB" sz="1400" b="1" baseline="0" dirty="0" err="1">
                <a:solidFill>
                  <a:schemeClr val="tx1"/>
                </a:solidFill>
              </a:rPr>
              <a:t>Lefel</a:t>
            </a:r>
            <a:r>
              <a:rPr lang="en-GB" sz="1400" b="1" baseline="0" dirty="0">
                <a:solidFill>
                  <a:schemeClr val="tx1"/>
                </a:solidFill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201: Cyflogaeth a chyflogadwyedd yn y sector adeiladu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5: Dyletswydd gofal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Prif gontractwyr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1528"/>
            <a:ext cx="8229600" cy="4248472"/>
          </a:xfrm>
        </p:spPr>
        <p:txBody>
          <a:bodyPr/>
          <a:lstStyle/>
          <a:p>
            <a:r>
              <a:rPr lang="cy-GB" dirty="0"/>
              <a:t>Rhaid i’r prif gontractwr ‘gynllunio, rheoli, monitro a chydlynu iechyd a diogelwch yn ystod cam adeiladu prosiect. Mae hyn yn cynnwys: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cysylltu â’r cleient a’r prif ddylunydd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paratoi cynllun y cam adeiladu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trefnu cydweithrediad rhwng contractwyr a chydlynu eu gwaith.’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pPr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Rhaid i’r prif gontractwr sicrhau: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‘bod sesiynau cynefino addas yn cael eu darparu ar y safle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bod camau rhesymol yn cael eu cymryd i atal mynediad heb awdurdod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yr ymgynghorir â gweithwyr a’u bod yn cael eu cynnwys yn y gwaith o sicrhau eu hiechyd a’u diogelwch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bod cyfleusterau lles yn cael eu darparu.’</a:t>
            </a:r>
          </a:p>
          <a:p>
            <a:pPr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algn="r"/>
            <a:endParaRPr lang="en-GB" dirty="0"/>
          </a:p>
          <a:p>
            <a:pPr algn="r"/>
            <a:endParaRPr lang="en-GB" dirty="0"/>
          </a:p>
          <a:p>
            <a:pPr algn="r"/>
            <a:r>
              <a:rPr lang="cy-GB" dirty="0"/>
              <a:t>(Hse.gov.uk, 2015)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17EBB-E8B3-4884-862A-ACAD545B5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Contractwyr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82D80-A8E9-4280-B8E1-6507FB007DF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i gontractwyr ‘gynllunio, rheoli a monitro gwaith adeiladu sydd o dan eu rheolaeth er mwyn sicrhau ei fod yn cael ei wneud heb risgiau i iechyd a diogelwch.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 gyfer prosiectau sy’n cynnwys mwy nag un contractwr, [rhaid iddynt] gydlynu eu gweithgareddau gydag eraill yn nhîm y prosiect – yn benodol, rhaid iddynt gydymffurfio â chyfarwyddiadau a roddir iddynt gan y prif ddylunydd neu’r prif gontractwr.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 gyfer prosiectau un contractwr, [rhaid iddynt] baratoi cynllun cam adeiladu.’</a:t>
            </a:r>
          </a:p>
        </p:txBody>
      </p:sp>
    </p:spTree>
    <p:extLst>
      <p:ext uri="{BB962C8B-B14F-4D97-AF65-F5344CB8AC3E}">
        <p14:creationId xmlns:p14="http://schemas.microsoft.com/office/powerpoint/2010/main" val="2874309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Gweithwyr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80" y="1602000"/>
            <a:ext cx="8229600" cy="4248000"/>
          </a:xfrm>
        </p:spPr>
        <p:txBody>
          <a:bodyPr/>
          <a:lstStyle/>
          <a:p>
            <a:r>
              <a:rPr lang="cy-GB"/>
              <a:t>‘Rhaid i weithwyr wneud y canlynol: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bod yn rhan o ymgynghoriad ynghylch materion sy’n effeithio ar eu hiechyd, eu diogelwch a’u lles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gofalu am eu hiechyd a’u diogelwch eu hunain, ac iechyd a diogelwch pobl eraill y gallai eu gweithrediadau effeithio arnynt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rhoi gwybod am unrhyw beth maen nhw’n ei weld sy’n debygol o beryglu eu hiechyd a’u diogelwch eu hunain neu iechyd a diogelwch pobl eraill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cydweithredu â’u cyflogwr, cyd-weithwyr, contractwyr a deiliaid dyletswyddau eraill.’</a:t>
            </a:r>
          </a:p>
          <a:p>
            <a:pPr algn="r"/>
            <a:r>
              <a:rPr lang="cy-GB" sz="1400"/>
              <a:t>(Hse.gov.uk, 2015)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: Rounded Corners 1035">
            <a:extLst>
              <a:ext uri="{FF2B5EF4-FFF2-40B4-BE49-F238E27FC236}">
                <a16:creationId xmlns:a16="http://schemas.microsoft.com/office/drawing/2014/main" id="{E58C9599-E6EE-2391-4F8D-400FE93D60CD}"/>
              </a:ext>
            </a:extLst>
          </p:cNvPr>
          <p:cNvSpPr/>
          <p:nvPr/>
        </p:nvSpPr>
        <p:spPr>
          <a:xfrm>
            <a:off x="973339" y="4437112"/>
            <a:ext cx="5968287" cy="1079789"/>
          </a:xfrm>
          <a:prstGeom prst="roundRect">
            <a:avLst/>
          </a:prstGeom>
          <a:gradFill flip="none" rotWithShape="1">
            <a:gsLst>
              <a:gs pos="0">
                <a:srgbClr val="CC3399">
                  <a:tint val="66000"/>
                  <a:satMod val="160000"/>
                </a:srgbClr>
              </a:gs>
              <a:gs pos="50000">
                <a:srgbClr val="CC3399">
                  <a:tint val="44500"/>
                  <a:satMod val="160000"/>
                </a:srgbClr>
              </a:gs>
              <a:gs pos="100000">
                <a:srgbClr val="CC3399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CC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C434A0-FD70-4D5C-A301-52F12B956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Rhyngweithio rhwng deiliaid dyletswyddau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52630A5-419F-E627-F795-105652A00A5E}"/>
              </a:ext>
            </a:extLst>
          </p:cNvPr>
          <p:cNvSpPr/>
          <p:nvPr/>
        </p:nvSpPr>
        <p:spPr>
          <a:xfrm>
            <a:off x="6119190" y="2631122"/>
            <a:ext cx="1152128" cy="1224136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FE94DB1-16DF-5304-A43C-BCD2142B4C63}"/>
              </a:ext>
            </a:extLst>
          </p:cNvPr>
          <p:cNvSpPr/>
          <p:nvPr/>
        </p:nvSpPr>
        <p:spPr>
          <a:xfrm>
            <a:off x="5481343" y="4459589"/>
            <a:ext cx="927720" cy="985703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D9DA7C5-6722-7D81-2389-438CE5495886}"/>
              </a:ext>
            </a:extLst>
          </p:cNvPr>
          <p:cNvSpPr/>
          <p:nvPr/>
        </p:nvSpPr>
        <p:spPr>
          <a:xfrm>
            <a:off x="7271318" y="4459589"/>
            <a:ext cx="927720" cy="985703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49A7B38-6FE4-C1A0-F356-8483CF82CB0C}"/>
              </a:ext>
            </a:extLst>
          </p:cNvPr>
          <p:cNvSpPr/>
          <p:nvPr/>
        </p:nvSpPr>
        <p:spPr>
          <a:xfrm>
            <a:off x="3082346" y="2492465"/>
            <a:ext cx="1350369" cy="1252852"/>
          </a:xfrm>
          <a:prstGeom prst="ellipse">
            <a:avLst/>
          </a:prstGeom>
          <a:solidFill>
            <a:srgbClr val="CC3399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950" b="1" dirty="0"/>
              <a:t>PRIF DDYLUNYDD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D3F5C6A-9F7C-D3B1-FBD9-8AE9929D73E8}"/>
              </a:ext>
            </a:extLst>
          </p:cNvPr>
          <p:cNvSpPr/>
          <p:nvPr/>
        </p:nvSpPr>
        <p:spPr>
          <a:xfrm>
            <a:off x="1198163" y="4475504"/>
            <a:ext cx="1027908" cy="1018526"/>
          </a:xfrm>
          <a:prstGeom prst="ellipse">
            <a:avLst/>
          </a:prstGeom>
          <a:solidFill>
            <a:srgbClr val="CC3399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750" b="1" dirty="0"/>
              <a:t>DYLUNYDD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3B4B79C-C56B-BA08-AF14-7DDA2BCB3CD4}"/>
              </a:ext>
            </a:extLst>
          </p:cNvPr>
          <p:cNvCxnSpPr>
            <a:cxnSpLocks/>
          </p:cNvCxnSpPr>
          <p:nvPr/>
        </p:nvCxnSpPr>
        <p:spPr>
          <a:xfrm flipV="1">
            <a:off x="4324094" y="2510405"/>
            <a:ext cx="297718" cy="29771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BA87E66-B4C0-029D-F357-0A46153C7C43}"/>
              </a:ext>
            </a:extLst>
          </p:cNvPr>
          <p:cNvCxnSpPr>
            <a:cxnSpLocks/>
          </p:cNvCxnSpPr>
          <p:nvPr/>
        </p:nvCxnSpPr>
        <p:spPr>
          <a:xfrm>
            <a:off x="5742180" y="2510405"/>
            <a:ext cx="377010" cy="3964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680B225-1898-3797-8EA4-671C7A1654BA}"/>
              </a:ext>
            </a:extLst>
          </p:cNvPr>
          <p:cNvCxnSpPr>
            <a:cxnSpLocks/>
          </p:cNvCxnSpPr>
          <p:nvPr/>
        </p:nvCxnSpPr>
        <p:spPr>
          <a:xfrm>
            <a:off x="4541336" y="3210751"/>
            <a:ext cx="1498562" cy="1462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4BC28DF-2254-EEC5-38B6-DBFC227CE4B2}"/>
              </a:ext>
            </a:extLst>
          </p:cNvPr>
          <p:cNvCxnSpPr>
            <a:cxnSpLocks/>
          </p:cNvCxnSpPr>
          <p:nvPr/>
        </p:nvCxnSpPr>
        <p:spPr>
          <a:xfrm flipV="1">
            <a:off x="2021428" y="3510991"/>
            <a:ext cx="1255158" cy="99705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8BD46BF-5E93-BFDD-E373-D90868AAA37D}"/>
              </a:ext>
            </a:extLst>
          </p:cNvPr>
          <p:cNvCxnSpPr>
            <a:cxnSpLocks/>
          </p:cNvCxnSpPr>
          <p:nvPr/>
        </p:nvCxnSpPr>
        <p:spPr>
          <a:xfrm flipV="1">
            <a:off x="2973725" y="3673740"/>
            <a:ext cx="488323" cy="78094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982370B-B253-B6D8-74A4-36C874060887}"/>
              </a:ext>
            </a:extLst>
          </p:cNvPr>
          <p:cNvCxnSpPr>
            <a:cxnSpLocks/>
          </p:cNvCxnSpPr>
          <p:nvPr/>
        </p:nvCxnSpPr>
        <p:spPr>
          <a:xfrm flipH="1" flipV="1">
            <a:off x="3809711" y="3739109"/>
            <a:ext cx="94453" cy="77550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3B02647-AAE4-CCB8-E68E-A53A762251B2}"/>
              </a:ext>
            </a:extLst>
          </p:cNvPr>
          <p:cNvCxnSpPr>
            <a:cxnSpLocks/>
          </p:cNvCxnSpPr>
          <p:nvPr/>
        </p:nvCxnSpPr>
        <p:spPr>
          <a:xfrm>
            <a:off x="4452115" y="4984767"/>
            <a:ext cx="983981" cy="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5" name="Straight Arrow Connector 1024">
            <a:extLst>
              <a:ext uri="{FF2B5EF4-FFF2-40B4-BE49-F238E27FC236}">
                <a16:creationId xmlns:a16="http://schemas.microsoft.com/office/drawing/2014/main" id="{CBA7B6DF-2C14-9644-5A53-025A81C42483}"/>
              </a:ext>
            </a:extLst>
          </p:cNvPr>
          <p:cNvCxnSpPr>
            <a:cxnSpLocks/>
          </p:cNvCxnSpPr>
          <p:nvPr/>
        </p:nvCxnSpPr>
        <p:spPr>
          <a:xfrm flipV="1">
            <a:off x="6164318" y="3908278"/>
            <a:ext cx="325298" cy="62538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8" name="Straight Arrow Connector 1027">
            <a:extLst>
              <a:ext uri="{FF2B5EF4-FFF2-40B4-BE49-F238E27FC236}">
                <a16:creationId xmlns:a16="http://schemas.microsoft.com/office/drawing/2014/main" id="{DA1E28CF-1A4F-02AF-6FE4-145B526A3CEF}"/>
              </a:ext>
            </a:extLst>
          </p:cNvPr>
          <p:cNvCxnSpPr>
            <a:cxnSpLocks/>
          </p:cNvCxnSpPr>
          <p:nvPr/>
        </p:nvCxnSpPr>
        <p:spPr>
          <a:xfrm>
            <a:off x="7160741" y="3822599"/>
            <a:ext cx="363587" cy="66931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1" name="Straight Arrow Connector 1030">
            <a:extLst>
              <a:ext uri="{FF2B5EF4-FFF2-40B4-BE49-F238E27FC236}">
                <a16:creationId xmlns:a16="http://schemas.microsoft.com/office/drawing/2014/main" id="{1A594A73-0463-EE23-7406-431F4C60CA3B}"/>
              </a:ext>
            </a:extLst>
          </p:cNvPr>
          <p:cNvCxnSpPr>
            <a:cxnSpLocks/>
          </p:cNvCxnSpPr>
          <p:nvPr/>
        </p:nvCxnSpPr>
        <p:spPr>
          <a:xfrm flipH="1">
            <a:off x="4023458" y="2180898"/>
            <a:ext cx="468162" cy="3293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2" name="Straight Arrow Connector 1031">
            <a:extLst>
              <a:ext uri="{FF2B5EF4-FFF2-40B4-BE49-F238E27FC236}">
                <a16:creationId xmlns:a16="http://schemas.microsoft.com/office/drawing/2014/main" id="{F58DC1AC-DF61-F900-49B2-E9B68CABF0D2}"/>
              </a:ext>
            </a:extLst>
          </p:cNvPr>
          <p:cNvCxnSpPr>
            <a:cxnSpLocks/>
          </p:cNvCxnSpPr>
          <p:nvPr/>
        </p:nvCxnSpPr>
        <p:spPr>
          <a:xfrm>
            <a:off x="5790233" y="2206528"/>
            <a:ext cx="536734" cy="5021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96FDE003-40E9-DE84-AA50-8AC4D0906C34}"/>
              </a:ext>
            </a:extLst>
          </p:cNvPr>
          <p:cNvSpPr/>
          <p:nvPr/>
        </p:nvSpPr>
        <p:spPr>
          <a:xfrm>
            <a:off x="4481114" y="1476523"/>
            <a:ext cx="1368023" cy="122413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100" b="1" dirty="0"/>
              <a:t>CLEIENT DOMESTIG</a:t>
            </a:r>
          </a:p>
        </p:txBody>
      </p:sp>
      <p:sp>
        <p:nvSpPr>
          <p:cNvPr id="1037" name="Oval 1036">
            <a:extLst>
              <a:ext uri="{FF2B5EF4-FFF2-40B4-BE49-F238E27FC236}">
                <a16:creationId xmlns:a16="http://schemas.microsoft.com/office/drawing/2014/main" id="{B601EA0B-CC20-CBB9-04B6-60623B553EDC}"/>
              </a:ext>
            </a:extLst>
          </p:cNvPr>
          <p:cNvSpPr/>
          <p:nvPr/>
        </p:nvSpPr>
        <p:spPr>
          <a:xfrm>
            <a:off x="2283961" y="4491436"/>
            <a:ext cx="1027908" cy="1018526"/>
          </a:xfrm>
          <a:prstGeom prst="ellipse">
            <a:avLst/>
          </a:prstGeom>
          <a:solidFill>
            <a:srgbClr val="CC3399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750" b="1" dirty="0"/>
              <a:t>DYLUNYDD</a:t>
            </a:r>
          </a:p>
        </p:txBody>
      </p:sp>
      <p:sp>
        <p:nvSpPr>
          <p:cNvPr id="1038" name="Oval 1037">
            <a:extLst>
              <a:ext uri="{FF2B5EF4-FFF2-40B4-BE49-F238E27FC236}">
                <a16:creationId xmlns:a16="http://schemas.microsoft.com/office/drawing/2014/main" id="{66A20C66-311F-227D-CECF-18DE0586D8B1}"/>
              </a:ext>
            </a:extLst>
          </p:cNvPr>
          <p:cNvSpPr/>
          <p:nvPr/>
        </p:nvSpPr>
        <p:spPr>
          <a:xfrm>
            <a:off x="3363493" y="4460057"/>
            <a:ext cx="1027908" cy="1018526"/>
          </a:xfrm>
          <a:prstGeom prst="ellipse">
            <a:avLst/>
          </a:prstGeom>
          <a:solidFill>
            <a:srgbClr val="CC3399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750" b="1" dirty="0"/>
              <a:t>DYLUNYDD</a:t>
            </a:r>
          </a:p>
        </p:txBody>
      </p:sp>
      <p:sp>
        <p:nvSpPr>
          <p:cNvPr id="1040" name="TextBox 1039">
            <a:extLst>
              <a:ext uri="{FF2B5EF4-FFF2-40B4-BE49-F238E27FC236}">
                <a16:creationId xmlns:a16="http://schemas.microsoft.com/office/drawing/2014/main" id="{62336403-26A4-CEAC-A1D6-E75E3F18E383}"/>
              </a:ext>
            </a:extLst>
          </p:cNvPr>
          <p:cNvSpPr txBox="1"/>
          <p:nvPr/>
        </p:nvSpPr>
        <p:spPr>
          <a:xfrm>
            <a:off x="4434961" y="5091412"/>
            <a:ext cx="10182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sz="900"/>
              <a:t>GWAITH DYLUNIO</a:t>
            </a:r>
          </a:p>
        </p:txBody>
      </p:sp>
      <p:sp>
        <p:nvSpPr>
          <p:cNvPr id="1041" name="TextBox 1040">
            <a:extLst>
              <a:ext uri="{FF2B5EF4-FFF2-40B4-BE49-F238E27FC236}">
                <a16:creationId xmlns:a16="http://schemas.microsoft.com/office/drawing/2014/main" id="{FEB5E2E4-8C1E-9A74-DD0E-F4181B9D2408}"/>
              </a:ext>
            </a:extLst>
          </p:cNvPr>
          <p:cNvSpPr txBox="1"/>
          <p:nvPr/>
        </p:nvSpPr>
        <p:spPr>
          <a:xfrm>
            <a:off x="5501442" y="4850663"/>
            <a:ext cx="9076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sz="800" b="1">
                <a:solidFill>
                  <a:schemeClr val="bg1"/>
                </a:solidFill>
              </a:rPr>
              <a:t>CONTRACTWR</a:t>
            </a:r>
          </a:p>
        </p:txBody>
      </p:sp>
      <p:sp>
        <p:nvSpPr>
          <p:cNvPr id="1042" name="TextBox 1041">
            <a:extLst>
              <a:ext uri="{FF2B5EF4-FFF2-40B4-BE49-F238E27FC236}">
                <a16:creationId xmlns:a16="http://schemas.microsoft.com/office/drawing/2014/main" id="{301A18F8-E91D-27F3-2063-40B9C3A58C26}"/>
              </a:ext>
            </a:extLst>
          </p:cNvPr>
          <p:cNvSpPr txBox="1"/>
          <p:nvPr/>
        </p:nvSpPr>
        <p:spPr>
          <a:xfrm>
            <a:off x="7309117" y="4843054"/>
            <a:ext cx="9076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sz="800" b="1">
                <a:solidFill>
                  <a:schemeClr val="bg1"/>
                </a:solidFill>
              </a:rPr>
              <a:t>CONTRACTWR</a:t>
            </a:r>
          </a:p>
        </p:txBody>
      </p:sp>
      <p:sp>
        <p:nvSpPr>
          <p:cNvPr id="1043" name="TextBox 1042">
            <a:extLst>
              <a:ext uri="{FF2B5EF4-FFF2-40B4-BE49-F238E27FC236}">
                <a16:creationId xmlns:a16="http://schemas.microsoft.com/office/drawing/2014/main" id="{53C07559-C830-418A-09C4-B1EE7758905D}"/>
              </a:ext>
            </a:extLst>
          </p:cNvPr>
          <p:cNvSpPr txBox="1"/>
          <p:nvPr/>
        </p:nvSpPr>
        <p:spPr>
          <a:xfrm>
            <a:off x="4266484" y="4509781"/>
            <a:ext cx="138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900"/>
              <a:t>CAM CYN ADEILADAU</a:t>
            </a: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7B9CD04C-48DF-BF6D-5E92-27AE3697892D}"/>
              </a:ext>
            </a:extLst>
          </p:cNvPr>
          <p:cNvSpPr txBox="1"/>
          <p:nvPr/>
        </p:nvSpPr>
        <p:spPr>
          <a:xfrm>
            <a:off x="6038006" y="3011445"/>
            <a:ext cx="1304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 b="1">
                <a:solidFill>
                  <a:schemeClr val="bg1"/>
                </a:solidFill>
              </a:rPr>
              <a:t>PRIF GONTRACTWR</a:t>
            </a:r>
          </a:p>
        </p:txBody>
      </p:sp>
      <p:sp>
        <p:nvSpPr>
          <p:cNvPr id="1046" name="TextBox 1045">
            <a:extLst>
              <a:ext uri="{FF2B5EF4-FFF2-40B4-BE49-F238E27FC236}">
                <a16:creationId xmlns:a16="http://schemas.microsoft.com/office/drawing/2014/main" id="{82B0C057-D315-73FC-D4FD-C5E84C5BC54A}"/>
              </a:ext>
            </a:extLst>
          </p:cNvPr>
          <p:cNvSpPr txBox="1"/>
          <p:nvPr/>
        </p:nvSpPr>
        <p:spPr>
          <a:xfrm>
            <a:off x="5971105" y="1956407"/>
            <a:ext cx="1462712" cy="409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dirty="0">
                <a:solidFill>
                  <a:srgbClr val="FF0000"/>
                </a:solidFill>
              </a:rPr>
              <a:t>DYLETSWYDDAU’N PASIO I’R CONTRACTWR</a:t>
            </a:r>
          </a:p>
        </p:txBody>
      </p:sp>
      <p:sp>
        <p:nvSpPr>
          <p:cNvPr id="1047" name="TextBox 1046">
            <a:extLst>
              <a:ext uri="{FF2B5EF4-FFF2-40B4-BE49-F238E27FC236}">
                <a16:creationId xmlns:a16="http://schemas.microsoft.com/office/drawing/2014/main" id="{38611385-6074-6CFA-AEAA-42010AF3A979}"/>
              </a:ext>
            </a:extLst>
          </p:cNvPr>
          <p:cNvSpPr txBox="1"/>
          <p:nvPr/>
        </p:nvSpPr>
        <p:spPr>
          <a:xfrm>
            <a:off x="2172481" y="1946352"/>
            <a:ext cx="18197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sz="1000" dirty="0">
                <a:solidFill>
                  <a:srgbClr val="FF0000"/>
                </a:solidFill>
              </a:rPr>
              <a:t>DYLETSWYDDAU YN ÔL PENODIAD</a:t>
            </a:r>
          </a:p>
        </p:txBody>
      </p:sp>
      <p:sp>
        <p:nvSpPr>
          <p:cNvPr id="1048" name="TextBox 1047">
            <a:extLst>
              <a:ext uri="{FF2B5EF4-FFF2-40B4-BE49-F238E27FC236}">
                <a16:creationId xmlns:a16="http://schemas.microsoft.com/office/drawing/2014/main" id="{D7FAFD34-247B-E7C7-E785-6FB866723C4B}"/>
              </a:ext>
            </a:extLst>
          </p:cNvPr>
          <p:cNvSpPr txBox="1"/>
          <p:nvPr/>
        </p:nvSpPr>
        <p:spPr>
          <a:xfrm>
            <a:off x="4935767" y="2750383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sz="1200" b="1"/>
              <a:t>FFEILIO</a:t>
            </a:r>
          </a:p>
        </p:txBody>
      </p:sp>
      <p:sp>
        <p:nvSpPr>
          <p:cNvPr id="1049" name="TextBox 1048">
            <a:extLst>
              <a:ext uri="{FF2B5EF4-FFF2-40B4-BE49-F238E27FC236}">
                <a16:creationId xmlns:a16="http://schemas.microsoft.com/office/drawing/2014/main" id="{1F41841D-D0C2-0C6B-FB2F-82050A43B596}"/>
              </a:ext>
            </a:extLst>
          </p:cNvPr>
          <p:cNvSpPr txBox="1"/>
          <p:nvPr/>
        </p:nvSpPr>
        <p:spPr>
          <a:xfrm>
            <a:off x="7403213" y="3037876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sz="1200" b="1"/>
              <a:t>CYNLLUNIO</a:t>
            </a:r>
          </a:p>
        </p:txBody>
      </p:sp>
    </p:spTree>
    <p:extLst>
      <p:ext uri="{BB962C8B-B14F-4D97-AF65-F5344CB8AC3E}">
        <p14:creationId xmlns:p14="http://schemas.microsoft.com/office/powerpoint/2010/main" val="1610223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DBEE6-D294-4AFA-94AD-382499838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Dyletswyddau rheoleiddio eraill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0F8CB-00E5-4CA5-A05F-E9341C5CDF4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06404"/>
            <a:ext cx="8229600" cy="3645192"/>
          </a:xfrm>
        </p:spPr>
        <p:txBody>
          <a:bodyPr/>
          <a:lstStyle/>
          <a:p>
            <a:r>
              <a:rPr lang="cy-GB"/>
              <a:t>Mae llawer o reoliadau sy’n gosod dyletswyddau ar y diwydiant adeiladu. Mae'r rhain yn cynnwys: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cynllunio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 adeiladu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amgylcheddol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ansawdd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contractiol.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2A1E31-3B0E-6AB8-1892-3197B79BFF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049" y="2636912"/>
            <a:ext cx="3061840" cy="204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38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67D8E-F5F5-4B24-9090-20F672736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Atal achosion o dorri rheoliadau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FA5BD-F720-4705-985D-4851AD9B69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3933224"/>
          </a:xfrm>
        </p:spPr>
        <p:txBody>
          <a:bodyPr/>
          <a:lstStyle/>
          <a:p>
            <a:pPr algn="just"/>
            <a:r>
              <a:rPr lang="cy-GB"/>
              <a:t>Gall crefftwr sy’n gweithio yn y diwydiant adeiladu gymryd nifer o gamau i sicrhau bod yr holl waith yn cydymffurfio â’r ddeddfwriaeth bresennol, gan gynnwys: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cael y wybodaeth ddiweddaraf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dilyn systemau gweithio diogel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rhoi gwybod am unrhyw achosion o dorri rheoliadau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cadw cofnodion cywir a chyflawn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gofyn am gyngor.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Bydd cymryd y camau hyn yn helpu i sicrhau bod yr holl waith sy’n cael ei wneud yn cydymffurfio â’r ddeddfwriaeth gyfredol.</a:t>
            </a:r>
          </a:p>
        </p:txBody>
      </p:sp>
    </p:spTree>
    <p:extLst>
      <p:ext uri="{BB962C8B-B14F-4D97-AF65-F5344CB8AC3E}">
        <p14:creationId xmlns:p14="http://schemas.microsoft.com/office/powerpoint/2010/main" val="27587587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Rhoi gwybod am achosion o dorri rheoliadau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0E05C7C9-EC9F-4595-BE4F-A75447E431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7356372"/>
              </p:ext>
            </p:extLst>
          </p:nvPr>
        </p:nvGraphicFramePr>
        <p:xfrm>
          <a:off x="457200" y="1772816"/>
          <a:ext cx="8229600" cy="3392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Nod: Diffinio dyletswydd gofal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Amcanion</a:t>
            </a:r>
          </a:p>
          <a:p>
            <a:pPr lvl="1"/>
            <a:r>
              <a:rPr lang="cy-GB"/>
              <a:t>Diffinio dyletswydd gofal. </a:t>
            </a:r>
          </a:p>
          <a:p>
            <a:pPr lvl="1"/>
            <a:r>
              <a:rPr lang="cy-GB"/>
              <a:t>Nodi’r dyletswyddau o dan Reoliadau Adeiladu (Dylunio a Rheoli) 2015.</a:t>
            </a:r>
          </a:p>
          <a:p>
            <a:pPr lvl="1"/>
            <a:r>
              <a:rPr lang="cy-GB"/>
              <a:t>Archwilio gwahanol ofynion rheoleiddiol. </a:t>
            </a:r>
          </a:p>
          <a:p>
            <a:pPr lvl="1"/>
            <a:r>
              <a:rPr lang="cy-GB"/>
              <a:t>Archwilio sut mae atal achosion o dorri rheoliadau.</a:t>
            </a:r>
          </a:p>
          <a:p>
            <a:pPr lvl="1"/>
            <a:r>
              <a:rPr lang="cy-GB"/>
              <a:t>Asesu sut mae rhoi gwybod am ddiffyg cydymffurfio â rheoliadau. </a:t>
            </a:r>
          </a:p>
          <a:p>
            <a:pPr lvl="1"/>
            <a:r>
              <a:rPr lang="cy-GB"/>
              <a:t>Nodi’r broses ar gyfer rhoi gwybod am achosion o dorri rheoliadau.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382588"/>
          </a:xfrm>
        </p:spPr>
        <p:txBody>
          <a:bodyPr/>
          <a:lstStyle/>
          <a:p>
            <a:r>
              <a:rPr lang="cy-GB"/>
              <a:t>Beth yw dyletswydd gofal?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Yn y diwydiant adeiladu yn y DU, mae dyletswydd gofal yn cyfeirio at rwymedigaeth gyfreithiol pawb sy’n rhan o brosiect adeiladu i sicrhau iechyd a diogelwch pawb y gallai’r prosiect effeithio arnynt.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ddyletswydd gofal yn cynnwys cleientiaid, sy’n gorfod penodi gweithwyr proffesiynol cymwys, a sicrhau bod y prosiect yn cael ei gynllunio a’i reoli’n briodol.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gan ddylunwyr ddyletswydd gofal i sicrhau bod y dyluniad yn ddiogel a heb risgiau i iechyd. 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gan gontractwyr ddyletswydd gofal i gynllunio, cydlynu a chyflawni’r gwaith adeiladu’n ddiogel.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yw dyletswydd gofal?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396044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i bawb sy’n ymwneud â’r prosiect adeiladu sicrhau eu bod: yn darparu gwybodaeth a chyfarwyddyd perthnasol; yn ymgynghori ac ymgysylltu â gweithwyr; ac yn nodi a rheoli risgiau iechyd a diogelwch.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Nod y ddyletswydd gofal yw sicrhau bod prosiectau adeiladu’n cael eu cwblhau’n ddiogel a lleihau’r risg o ddamweiniau neu ddigwyddiadau.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Gall methu cyflawni’r dyletswyddau hyn arwain at gamau cyfreithiol a chosbau ariannol ac, mewn rhai achosion, at garcharu.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dyletswydd gofal yn y diwydiant adeiladu yn golygu sicrhau bod yr holl waith yn cael ei wneud yn ddiogel ac yn fedrus, a bod unrhyw risgiau’n cael eu nodi a’u rheoli.</a:t>
            </a:r>
          </a:p>
        </p:txBody>
      </p:sp>
    </p:spTree>
    <p:extLst>
      <p:ext uri="{BB962C8B-B14F-4D97-AF65-F5344CB8AC3E}">
        <p14:creationId xmlns:p14="http://schemas.microsoft.com/office/powerpoint/2010/main" val="1879457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ADA26-E4D6-48FE-B6FB-C4E36CDB6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Dyletswydd gofal o dan Reoliadau Adeiladu (Dylunio a Rheoli) 2015.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BCD10-3B21-4D07-957A-04C48FDE04F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4543" y="1844824"/>
            <a:ext cx="8229600" cy="400517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O dan Reoliadau Adeiladu (Dylunio a Rheoli) 2015, mae gan y gwahanol ddeiliaid dyletswyddau gyfrifoldebau cyfreithiol penodol yn dibynnu ar eu rolau yn y prosiect adeiladu.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1600" dirty="0"/>
              <a:t>‘Mae’r cyfrifoldebau hyn yn cynnwys y camau cynllunio a dylunio cychwynnol hyd at y camau adeiladu.’ (</a:t>
            </a:r>
            <a:r>
              <a:rPr lang="cy-GB" sz="1600" dirty="0" err="1"/>
              <a:t>Morrison</a:t>
            </a:r>
            <a:r>
              <a:rPr lang="cy-GB" sz="1600" dirty="0"/>
              <a:t> a </a:t>
            </a:r>
            <a:r>
              <a:rPr lang="cy-GB" sz="1600" dirty="0" err="1"/>
              <a:t>Morrison</a:t>
            </a:r>
            <a:r>
              <a:rPr lang="cy-GB" sz="1600" dirty="0"/>
              <a:t>, 2022)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Bydd y ddau brif ddeiliad yn gyfrifol am ddylunio a rheoli gwaith adeiladu ar wahanol gamau yn eich prosiect.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1600" dirty="0"/>
              <a:t>‘Y prif ddylunydd sydd â rheolaeth gyffredinol dros ddylunwyr a’r cyfnod cyn adeiladu.’ (</a:t>
            </a:r>
            <a:r>
              <a:rPr lang="cy-GB" sz="1600" dirty="0" err="1"/>
              <a:t>HASpod</a:t>
            </a:r>
            <a:r>
              <a:rPr lang="cy-GB" sz="1600" dirty="0"/>
              <a:t>, 2019)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1600" dirty="0"/>
              <a:t>Ffynhonnell: The </a:t>
            </a:r>
            <a:r>
              <a:rPr lang="cy-GB" sz="1600" dirty="0" err="1"/>
              <a:t>Basics</a:t>
            </a:r>
            <a:r>
              <a:rPr lang="cy-GB" sz="1600" dirty="0"/>
              <a:t> of Construction (Design and </a:t>
            </a:r>
            <a:r>
              <a:rPr lang="cy-GB" sz="1600" dirty="0" err="1"/>
              <a:t>Management</a:t>
            </a:r>
            <a:r>
              <a:rPr lang="cy-GB" sz="1600" dirty="0"/>
              <a:t>) </a:t>
            </a:r>
            <a:r>
              <a:rPr lang="cy-GB" sz="1600" dirty="0" err="1"/>
              <a:t>Regulations</a:t>
            </a:r>
            <a:r>
              <a:rPr lang="cy-GB" sz="1600" dirty="0"/>
              <a:t> 2015 (www.youtube.com/watch?v=V1jLyWTscjs)</a:t>
            </a:r>
          </a:p>
        </p:txBody>
      </p:sp>
    </p:spTree>
    <p:extLst>
      <p:ext uri="{BB962C8B-B14F-4D97-AF65-F5344CB8AC3E}">
        <p14:creationId xmlns:p14="http://schemas.microsoft.com/office/powerpoint/2010/main" val="2745505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Cleient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077240"/>
          </a:xfrm>
        </p:spPr>
        <p:txBody>
          <a:bodyPr/>
          <a:lstStyle/>
          <a:p>
            <a:r>
              <a:rPr lang="cy-GB"/>
              <a:t>Dylai’r cleient wneud trefniadau addas ar gyfer rheoli prosiect, gan gynnwys sicrhau: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bod deiliaid dyletswyddau eraill yn cael eu penodi fel y bo’n briodol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bod digon o amser ac adnoddau’n cael eu dyrannu.</a:t>
            </a:r>
          </a:p>
          <a:p>
            <a:r>
              <a:rPr lang="cy-GB"/>
              <a:t>Dylai’r cleient hefyd sicrhau: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bod gwybodaeth berthnasol yn cael ei pharatoi a’i darparu i ddeiliaid dyletswyddau eraill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bod y prif ddylunydd a’r prif gontractwr yn cyflawni eu dyletswyddau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bod cyfleusterau lles yn cael eu darparu.</a:t>
            </a:r>
          </a:p>
          <a:p>
            <a:pPr algn="r"/>
            <a:r>
              <a:rPr lang="cy-GB"/>
              <a:t>						</a:t>
            </a:r>
            <a:r>
              <a:rPr lang="cy-GB" sz="1400"/>
              <a:t>(Hse.gov.uk, 2015)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4ED0F-E355-4E09-BABA-A3B03370E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Cleientiaid domestig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0905A-432A-4210-957E-C54C4024B6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cy-GB"/>
              <a:t>Mae gwefan yr Awdurdod Gweithredol Iechyd a Diogelwch (2015) yn atgoffa contractwyr, ‘er ei bod o fewn cwmpas Rheoliadau Adeiladu (Dylunio a Rheoli) 2015, bod dyletswyddau cleientiaid domestig fel arfer yn cael eu trosglwyddo i’r: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contractwr ar gyfer prosiectau un contractwr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prif gontractwr ar gyfer prosiectau gyda mwy nag un contractwr</a:t>
            </a:r>
          </a:p>
          <a:p>
            <a:r>
              <a:rPr lang="cy-GB"/>
              <a:t>Fodd bynnag, yn lle hynny gall y cleient domestig ddewis cael cytundeb ysgrifenedig gyda’r prif ddylunydd i gyflawni dyletswyddau’r cleient.’</a:t>
            </a:r>
          </a:p>
          <a:p>
            <a:pPr algn="r"/>
            <a:r>
              <a:rPr lang="cy-GB" sz="1400"/>
              <a:t>(Hse.gov.uk, 2015)</a:t>
            </a:r>
          </a:p>
          <a:p>
            <a:r>
              <a:rPr lang="cy-GB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42770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Prif Ddylunwyr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Rhaid i brif ddylunwyr wneud y canlynol: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‘cynllunio, rheoli, monitro a chydlynu iechyd a diogelwch yn y cam cyn adeiladu’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helpu’r cleient i gasglu ynghyd gwybodaeth cyn adeiladu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gweithio gyda'r tîm dylunio i ddileu risgiau y gellir eu rhag-weld a, lle nad yw hyn yn bosib, cymryd camau i </a:t>
            </a:r>
            <a:r>
              <a:rPr lang="cy-GB" b="1"/>
              <a:t>leihau neu reoli’r</a:t>
            </a:r>
            <a:r>
              <a:rPr lang="cy-GB"/>
              <a:t> risgiau hynny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cysylltu â’r prif gontractwr, gan roi gwybod iddo am unrhyw risgiau y mae angen eu rheoli yn ystod y cam adeiladu.</a:t>
            </a:r>
          </a:p>
          <a:p>
            <a:pPr algn="r"/>
            <a:r>
              <a:rPr lang="cy-GB" sz="1600"/>
              <a:t>(Hse.gov.uk, 2015)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E2CF1-F2CD-4D01-BA0C-805577333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Dylunwyr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168EC-08BA-47F5-97B0-E3D6A914580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95536" y="1700808"/>
            <a:ext cx="8229600" cy="2952328"/>
          </a:xfrm>
        </p:spPr>
        <p:txBody>
          <a:bodyPr/>
          <a:lstStyle/>
          <a:p>
            <a:r>
              <a:rPr lang="cy-GB"/>
              <a:t>‘Wrth baratoi neu addasu dyluniadau, [mae’n rhaid i ddylunwyr] ddileu, lleihau neu reoli risgiau y gellir eu rhag-weld a allai godi yn ystod: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adeiladu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cynnal a chadw a defnyddio adeilad ar ôl ei adeiladu.’</a:t>
            </a:r>
          </a:p>
          <a:p>
            <a:r>
              <a:rPr lang="cy-GB"/>
              <a:t>Dylai dylunwyr hefyd ‘ddarparu gwybodaeth i aelodau eraill o dîm y prosiect i’w helpu i gyflawni eu dyletswyddau.’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9653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www.w3.org/2000/xmlns/"/>
    <ds:schemaRef ds:uri="1c5831b9-66da-4f16-a409-834213ecdb8e"/>
    <ds:schemaRef ds:uri="http://schemas.microsoft.com/office/infopath/2007/PartnerControls"/>
    <ds:schemaRef ds:uri="418e8c98-519b-4e3e-a77f-7ee33016068f"/>
    <ds:schemaRef ds:uri="http://www.w3.org/2001/XMLSchema-instance"/>
  </ds:schemaRefs>
</ds:datastoreItem>
</file>

<file path=customXml/itemProps3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1c5831b9-66da-4f16-a409-834213ecdb8e"/>
    <ds:schemaRef ds:uri="7d91badd-8922-4db1-9652-4fbca8a6b7df"/>
    <ds:schemaRef ds:uri="418e8c98-519b-4e3e-a77f-7ee33016068f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2268</Words>
  <Application>Microsoft Office PowerPoint</Application>
  <PresentationFormat>On-screen Show (4:3)</PresentationFormat>
  <Paragraphs>170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Lucida Grande</vt:lpstr>
      <vt:lpstr>Times New Roman</vt:lpstr>
      <vt:lpstr>Default Design</vt:lpstr>
      <vt:lpstr>PowerPoint 5: Dyletswydd gofal </vt:lpstr>
      <vt:lpstr>Nod: Diffinio dyletswydd gofal </vt:lpstr>
      <vt:lpstr>Beth yw dyletswydd gofal?</vt:lpstr>
      <vt:lpstr>Beth yw dyletswydd gofal? </vt:lpstr>
      <vt:lpstr>Dyletswydd gofal o dan Reoliadau Adeiladu (Dylunio a Rheoli) 2015. </vt:lpstr>
      <vt:lpstr>Y Cleient </vt:lpstr>
      <vt:lpstr>Cleientiaid domestig </vt:lpstr>
      <vt:lpstr>Prif Ddylunwyr </vt:lpstr>
      <vt:lpstr>Dylunwyr </vt:lpstr>
      <vt:lpstr>Prif gontractwyr </vt:lpstr>
      <vt:lpstr>Contractwyr </vt:lpstr>
      <vt:lpstr>Gweithwyr</vt:lpstr>
      <vt:lpstr>Rhyngweithio rhwng deiliaid dyletswyddau </vt:lpstr>
      <vt:lpstr>Dyletswyddau rheoleiddio eraill </vt:lpstr>
      <vt:lpstr>Atal achosion o dorri rheoliadau </vt:lpstr>
      <vt:lpstr>Rhoi gwybod am achosion o dorri rheoliadau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191</cp:revision>
  <dcterms:created xsi:type="dcterms:W3CDTF">2013-05-28T00:38:54Z</dcterms:created>
  <dcterms:modified xsi:type="dcterms:W3CDTF">2023-08-31T14:27:49Z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