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56" r:id="rId5"/>
    <p:sldId id="331" r:id="rId6"/>
    <p:sldId id="337" r:id="rId7"/>
    <p:sldId id="335" r:id="rId8"/>
    <p:sldId id="336" r:id="rId9"/>
    <p:sldId id="352" r:id="rId10"/>
    <p:sldId id="338" r:id="rId11"/>
    <p:sldId id="348" r:id="rId12"/>
    <p:sldId id="351" r:id="rId13"/>
    <p:sldId id="26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8"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75294" autoAdjust="0"/>
  </p:normalViewPr>
  <p:slideViewPr>
    <p:cSldViewPr snapToGrid="0">
      <p:cViewPr>
        <p:scale>
          <a:sx n="75" d="100"/>
          <a:sy n="75" d="100"/>
        </p:scale>
        <p:origin x="1020" y="-10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se.gov.uk/"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a.co.uk/about-the-eca"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aphc.co.uk/about-u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gem.org.uk/technical/buy-technical-standards.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cibse.org/knowledge-research/knowledge-resources/engineering-guidance/cibse-guide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3108993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Yn y diwydiant Peirianneg Gwasanaethau Adeiladu, mae rôl yr HSE (</a:t>
            </a:r>
            <a:r>
              <a:rPr lang="cy-GB">
                <a:hlinkClick r:id="rId3"/>
              </a:rPr>
              <a:t>https://www.hse.gov.uk/</a:t>
            </a:r>
            <a:r>
              <a:rPr lang="cy-GB"/>
              <a:t>) yn cynnwys y canlynol:</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Rheoleiddio: Mae’r HSE yn gosod ac yn gorfodi rheoliadau a chanllawiau sy’n ymwneud ag iechyd a diogelwch yn y diwydiant peirianneg gwasanaethau adeiladu. Mae hyn yn cynnwys darparu canllawiau ar asesu risg, diogelwch yn y gweithle a defnyddio cyfarpar diogelu personol (PPE).</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Arolygu: Mae’r HSE yn arolygu safleoedd a phrosiectau adeiladu i sicrhau bod rheoliadau iechyd a diogelwch yn cael eu dilyn. Gall arolygwyr gynnal archwiliadau dirybudd neu arolygiadau wedi’u targedu, a gallant roi dirwyon neu hysbysiadau gorfodi os ydynt yn canfod nad yw safle’n cydymffurfio â rheoliadau.</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Ymchwilio: Mae’r HSE yn ymchwilio i ddamweiniau a digwyddiadau sy’n digwydd ar safleoedd adeiladu, gyda’r nod o nodi’r achosion sylfaenol ac atal digwyddiadau tebyg rhag digwydd yn y dyfodol. Gall ymchwiliadau gynnwys ymweliadau safle, cyfweliadau â gweithwyr a rheolwyr, a dadansoddi dogfennau a chofnodion perthnasol.</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Addysg ac allgymorth: Mae’r HSE yn darparu rhaglenni addysg ac allgymorth i weithwyr a chyflogwyr yn y diwydiant peirianneg gwasanaethau adeiladu, gyda’r nod o hyrwyddo’r arferion gorau a lleihau damweiniau ac anafiadau. Gall hyn gynnwys cyrsiau hyfforddi, gweithdai ac ymgyrchoedd ymwybyddiaeth.</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Ymchwil a datblygu: Mae’r HSE yn gwneud gwaith ymchwil a datblygu i wella safonau iechyd a diogelwch yn y diwydiant peirianneg gwasanaethau adeiladu. Gall hyn gynnwys cydweithio â rhanddeiliaid yn y diwydiant, dadansoddi data ar ddamweiniau ac anafiadau, a nodi technolegau a dulliau newydd o wella diogelwch.</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04448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ECA </a:t>
            </a:r>
            <a:r>
              <a:rPr lang="cy-GB">
                <a:hlinkClick r:id="rId3"/>
              </a:rPr>
              <a:t>https://www.eca.co.uk/about-the-eca</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APHC </a:t>
            </a:r>
            <a:r>
              <a:rPr lang="cy-GB">
                <a:hlinkClick r:id="rId4"/>
              </a:rPr>
              <a:t>https://aphc.co.uk/about-us/</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Mae Build UK yn gymdeithas grefft sy’n cynrychioli buddiannau rhai o’r contractwyr a’r cwmnïau adeiladu mwyaf yn y DU. Ei nod yw gwella delwedd y diwydiant peirianneg gwasanaethau adeiladu a sbarduno newid cadarnhaol drwy hybu’r arferion gorau mewn meysydd fel diogelwch, hyfforddiant a rheoli’r gadwyn gyflenwi.</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Mae Ffederasiwn y Meistr Adeiladwyr (FMB) yn gymdeithas grefft sy’n cynrychioli cwmnïau adeiladu bach a chanolig yn y DU. Mae’n canolbwyntio ar hybu safonau uchel a phroffesiynoldeb yn y diwydiant peirianneg gwasanaethau adeiladu, yn ogystal â darparu cymorth a hyfforddiant i’w aelodau.</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Mae’r cynllun Adeiladwyr Ystyriol yn sefydliad nid-er-elw sy’n gweithio i wella delwedd y diwydiant peirianneg gwasanaethau adeiladu drwy hybu’r arferion gorau mewn meysydd fel diogelwch, cyfrifoldeb amgylcheddol, ac ymgysylltu â’r gymuned. Mae’n darparu cod ymarfer gwirfoddol i’w aelodau ei ddilyn, ac mae’n monitro eu perfformiad drwy ymweliadau safle ac asesiadau.</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Mae Ffederasiwn Cenedlaethol yr Adeiladwyr (NFB) yn gymdeithas grefft sy’n cynrychioli buddiannau cwmnïau adeiladu bach a chanolig yn y DU. Ei nod yw rhoi hwb i dwf a datblygiad ei aelodau drwy lobïo, rhwydweithio a mentrau addysg.</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21751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a:t>IGEM </a:t>
            </a:r>
            <a:r>
              <a:rPr lang="cy-GB">
                <a:hlinkClick r:id="rId3"/>
              </a:rPr>
              <a:t>https://www.igem.org.uk/technical/buy-technical-standards.html</a:t>
            </a:r>
          </a:p>
          <a:p>
            <a:pPr marL="171450" indent="-171450">
              <a:buFont typeface="Arial" panose="020B0604020202020204" pitchFamily="34" charset="0"/>
              <a:buChar char="•"/>
            </a:pPr>
            <a:r>
              <a:rPr lang="cy-GB"/>
              <a:t>CIBSE </a:t>
            </a:r>
            <a:r>
              <a:rPr lang="cy-GB">
                <a:hlinkClick r:id="rId4"/>
              </a:rPr>
              <a:t>https://www.cibse.org/knowledge-research/knowledge-resources/engineering-guidance/cibse-guides</a:t>
            </a:r>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84506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Bydd angen i ddysgwyr wneud ymchwil a rhoi adborth ar gyfer trafodaeth am y cyrff crefft arbenigol sy’n benodol i’w llwybrau crefft.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823959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234755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Manteision bod yn aelod o undeb yn y diwydiant peirianneg gwasanaethau adeiladu yn y DU:</a:t>
            </a:r>
          </a:p>
          <a:p>
            <a:r>
              <a:rPr lang="cy-GB" sz="1200" b="0" i="0">
                <a:solidFill>
                  <a:schemeClr val="tx1"/>
                </a:solidFill>
                <a:latin typeface="Arial" charset="0"/>
                <a:ea typeface="ＭＳ Ｐゴシック" charset="-128"/>
                <a:cs typeface="ＭＳ Ｐゴシック" charset="-128"/>
              </a:rPr>
              <a:t>Cydfargeinio: Mae gan aelodau’r undeb y pŵer cydfargeinio i negodi gyda chyflogwyr er mwyn cael gwell cyflogau, buddion ac amodau gwaith.</a:t>
            </a:r>
          </a:p>
          <a:p>
            <a:r>
              <a:rPr lang="cy-GB" sz="1200" b="0" i="0">
                <a:solidFill>
                  <a:schemeClr val="tx1"/>
                </a:solidFill>
                <a:latin typeface="Arial" charset="0"/>
                <a:ea typeface="ＭＳ Ｐゴシック" charset="-128"/>
                <a:cs typeface="ＭＳ Ｐゴシック" charset="-128"/>
              </a:rPr>
              <a:t>Cynrychiolaeth gyfreithiol: Mae gan aelodau undeb fynediad at gynrychiolaeth a chymorth cyfreithiol wrth ddelio â materion yn y gweithle fel diswyddo annheg, gwahaniaethu neu bryderon iechyd a diogelwch.</a:t>
            </a:r>
          </a:p>
          <a:p>
            <a:r>
              <a:rPr lang="cy-GB" sz="1200" b="0" i="0">
                <a:solidFill>
                  <a:schemeClr val="tx1"/>
                </a:solidFill>
                <a:latin typeface="Arial" charset="0"/>
                <a:ea typeface="ＭＳ Ｐゴシック" charset="-128"/>
                <a:cs typeface="ＭＳ Ｐゴシック" charset="-128"/>
              </a:rPr>
              <a:t>Hyfforddi a datblygu: Mae undebau’n darparu mynediad at raglenni hyfforddi a datblygu sy’n helpu aelodau i wella eu sgiliau a datblygu eu gyrfaoedd yn y diwydiant peirianneg gwasanaethau adeiladu.</a:t>
            </a:r>
          </a:p>
          <a:p>
            <a:r>
              <a:rPr lang="cy-GB" sz="1200" b="0" i="0">
                <a:solidFill>
                  <a:schemeClr val="tx1"/>
                </a:solidFill>
                <a:latin typeface="Arial" charset="0"/>
                <a:ea typeface="ＭＳ Ｐゴシック" charset="-128"/>
                <a:cs typeface="ＭＳ Ｐゴシック" charset="-128"/>
              </a:rPr>
              <a:t>Amodau gwaith gwell: Mae undebau’n helpu i wella amodau gwaith ar safleoedd adeiladu drwy eirioli dros well safonau iechyd a diogelwch a pholisïau cydbwysedd rhwng bywyd a gwaith.</a:t>
            </a:r>
          </a:p>
          <a:p>
            <a:r>
              <a:rPr lang="cy-GB" sz="1200" b="0" i="0">
                <a:solidFill>
                  <a:schemeClr val="tx1"/>
                </a:solidFill>
                <a:latin typeface="Arial" charset="0"/>
                <a:ea typeface="ＭＳ Ｐゴシック" charset="-128"/>
                <a:cs typeface="ＭＳ Ｐゴシック" charset="-128"/>
              </a:rPr>
              <a:t>Diogelwch swydd: Mae aelodau undebau fel arfer yn fwy diogel yn eu swyddi oherwydd cytundebau cydfargeinio sy’n darparu amddiffyniad rhag diswyddo annheg a gwahaniaethu.</a:t>
            </a:r>
          </a:p>
          <a:p>
            <a:endParaRPr lang="en-GB" sz="1200" b="0" i="0" kern="1200" dirty="0">
              <a:solidFill>
                <a:schemeClr val="tx1"/>
              </a:solidFill>
              <a:effectLst/>
              <a:latin typeface="Arial" charset="0"/>
              <a:ea typeface="ＭＳ Ｐゴシック" charset="-128"/>
              <a:cs typeface="ＭＳ Ｐゴシック" charset="-128"/>
            </a:endParaRPr>
          </a:p>
          <a:p>
            <a:r>
              <a:rPr lang="cy-GB" sz="1200" b="0" i="0">
                <a:solidFill>
                  <a:schemeClr val="tx1"/>
                </a:solidFill>
                <a:latin typeface="Arial" charset="0"/>
                <a:ea typeface="ＭＳ Ｐゴシック" charset="-128"/>
                <a:cs typeface="ＭＳ Ｐゴシック" charset="-128"/>
              </a:rPr>
              <a:t>Anfanteision bod yn aelod o undeb yn y diwydiant peirianneg gwasanaethau adeiladu yn y DU:</a:t>
            </a:r>
          </a:p>
          <a:p>
            <a:r>
              <a:rPr lang="cy-GB" sz="1200" b="0" i="0">
                <a:solidFill>
                  <a:schemeClr val="tx1"/>
                </a:solidFill>
                <a:latin typeface="Arial" charset="0"/>
                <a:ea typeface="ＭＳ Ｐゴシック" charset="-128"/>
                <a:cs typeface="ＭＳ Ｐゴシック" charset="-128"/>
              </a:rPr>
              <a:t>Taliadau/ffioedd undebau: Rhaid i aelodau undebau dalu taliadau misol, sy’n gallu bod yn faich ariannol ar rai gweithwyr.</a:t>
            </a:r>
          </a:p>
          <a:p>
            <a:r>
              <a:rPr lang="cy-GB" sz="1200" b="0" i="0">
                <a:solidFill>
                  <a:schemeClr val="tx1"/>
                </a:solidFill>
                <a:latin typeface="Arial" charset="0"/>
                <a:ea typeface="ＭＳ Ｐゴシック" charset="-128"/>
                <a:cs typeface="ＭＳ Ｐゴシック" charset="-128"/>
              </a:rPr>
              <a:t>Atal rhag gweithio: Mewn achosion prin, gall aelodau’r undeb fynd ar streic, gan atal gwaith ac achosi i weithwyr a chyflogwyr golli incwm.</a:t>
            </a:r>
          </a:p>
          <a:p>
            <a:r>
              <a:rPr lang="cy-GB" sz="1200" b="0" i="0">
                <a:solidFill>
                  <a:schemeClr val="tx1"/>
                </a:solidFill>
                <a:latin typeface="Arial" charset="0"/>
                <a:ea typeface="ＭＳ Ｐゴシック" charset="-128"/>
                <a:cs typeface="ＭＳ Ｐゴシック" charset="-128"/>
              </a:rPr>
              <a:t>Ymreolaeth gyfyngedig: Rhaid i aelodau undebau ddilyn y penderfyniadau a wneir gan eu harweinwyr undeb,. Nid yw’r rhain yn cyd-fynd â’u credoau neu eu dewisiadau personol bob amser.</a:t>
            </a:r>
          </a:p>
          <a:p>
            <a:r>
              <a:rPr lang="cy-GB" sz="1200" b="0" i="0">
                <a:solidFill>
                  <a:schemeClr val="tx1"/>
                </a:solidFill>
                <a:latin typeface="Arial" charset="0"/>
                <a:ea typeface="ＭＳ Ｐゴシック" charset="-128"/>
                <a:cs typeface="ＭＳ Ｐゴシック" charset="-128"/>
              </a:rPr>
              <a:t>Gwrthwynebiad gan gyflogwyr: Gall cyflogwyr wrthsefyll ymdrechion undebol neu gytundebau cydfargeinio, gan arwain at densiynau rhwng gweithwyr a chyflogwyr.</a:t>
            </a:r>
          </a:p>
          <a:p>
            <a:r>
              <a:rPr lang="cy-GB" sz="1200" b="0" i="0">
                <a:solidFill>
                  <a:schemeClr val="tx1"/>
                </a:solidFill>
                <a:latin typeface="Arial" charset="0"/>
                <a:ea typeface="ＭＳ Ｐゴシック" charset="-128"/>
                <a:cs typeface="ＭＳ Ｐゴシック" charset="-128"/>
              </a:rPr>
              <a:t>Cyfleoedd gwaith cyfyngedig: Efallai na fydd rhai cwmnïau adeiladu nad ydynt yn aelodau o undeb yn cyflogi gweithwyr sy’n aelodau o undeb, gan gyfyngu ar gyfleoedd gwaith i weithwyr sy’n dewis ymuno ag undeb.</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884201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hse.gov.uk/"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eca.co.uk/about-the-eca"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aphc.co.uk/about-u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igem.org.uk/technical/buy-technical-standards.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cibse.org/knowledge-research/knowledge-resources/engineering-guidance/cibse-guide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cy-GB" sz="2400" b="1">
                <a:latin typeface="Arial"/>
                <a:ea typeface="ＭＳ Ｐゴシック"/>
                <a:cs typeface="Arial"/>
              </a:rPr>
              <a:t>Uned 201: Cyflogaeth a Chyflogadwyedd yn y Sector Peirianneg Gwasanaethau Adeiladu</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cy-GB"/>
              <a:t>PowerPoint 1: Rôl cyrff proffesiynol a chrefft yn y Sector Peirianneg Gwasanaethau Adeiladu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483600" cy="382588"/>
          </a:xfrm>
        </p:spPr>
        <p:txBody>
          <a:bodyPr/>
          <a:lstStyle/>
          <a:p>
            <a:r>
              <a:rPr lang="cy-GB"/>
              <a:t>NOD: Archwilio rôl amryw o gyrff yn y Sector Peirianneg Gwasanaethau Adeiladu </a:t>
            </a:r>
          </a:p>
        </p:txBody>
      </p:sp>
      <p:sp>
        <p:nvSpPr>
          <p:cNvPr id="3" name="Content Placeholder 2"/>
          <p:cNvSpPr>
            <a:spLocks noGrp="1"/>
          </p:cNvSpPr>
          <p:nvPr>
            <p:ph sz="quarter" idx="10"/>
          </p:nvPr>
        </p:nvSpPr>
        <p:spPr>
          <a:xfrm>
            <a:off x="457200" y="2102595"/>
            <a:ext cx="8405560" cy="4082760"/>
          </a:xfrm>
        </p:spPr>
        <p:txBody>
          <a:bodyPr/>
          <a:lstStyle/>
          <a:p>
            <a:r>
              <a:rPr lang="cy-GB" dirty="0"/>
              <a:t>Amcanion</a:t>
            </a:r>
          </a:p>
          <a:p>
            <a:pPr lvl="1"/>
            <a:r>
              <a:rPr lang="cy-GB" dirty="0"/>
              <a:t>Edrych ar rôl yr Awdurdod Gweithredol Iechyd a Diogelwch (HSE) yn y diwydiant </a:t>
            </a:r>
          </a:p>
          <a:p>
            <a:pPr lvl="1"/>
            <a:r>
              <a:rPr lang="cy-GB" dirty="0"/>
              <a:t>Edrych ar rôl cyrff proffesiynol</a:t>
            </a:r>
          </a:p>
          <a:p>
            <a:pPr lvl="1"/>
            <a:r>
              <a:rPr lang="cy-GB" dirty="0"/>
              <a:t>Nodi cyfraniad sefydliadau crefft arbenigol </a:t>
            </a:r>
          </a:p>
          <a:p>
            <a:pPr lvl="1"/>
            <a:r>
              <a:rPr lang="cy-GB" dirty="0"/>
              <a:t>Edrych ar rôl undebau llafur  </a:t>
            </a:r>
          </a:p>
          <a:p>
            <a:pPr lvl="1"/>
            <a:r>
              <a:rPr lang="cy-GB" dirty="0"/>
              <a:t>Edrych ar fanteision ac anfanteision bod yn aelod o undeb llafur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2859"/>
            <a:ext cx="8229600" cy="382588"/>
          </a:xfrm>
        </p:spPr>
        <p:txBody>
          <a:bodyPr/>
          <a:lstStyle/>
          <a:p>
            <a:r>
              <a:rPr lang="cy-GB" dirty="0"/>
              <a:t>Rôl yr Awdurdod Gweithredol Iechyd a Diogelwch </a:t>
            </a:r>
          </a:p>
        </p:txBody>
      </p:sp>
      <p:sp>
        <p:nvSpPr>
          <p:cNvPr id="3" name="Content Placeholder 2"/>
          <p:cNvSpPr>
            <a:spLocks noGrp="1"/>
          </p:cNvSpPr>
          <p:nvPr>
            <p:ph sz="quarter" idx="10"/>
          </p:nvPr>
        </p:nvSpPr>
        <p:spPr>
          <a:xfrm>
            <a:off x="457200" y="1391046"/>
            <a:ext cx="8229600" cy="4338000"/>
          </a:xfrm>
        </p:spPr>
        <p:txBody>
          <a:bodyPr/>
          <a:lstStyle/>
          <a:p>
            <a:r>
              <a:rPr lang="cy-GB" sz="1800" dirty="0"/>
              <a:t>Mae’r Awdurdod Gweithredol Iechyd a Diogelwch (HSE) yn un o asiantaethau llywodraeth y DU ac mae’n gyfrifol am reoleiddio a gorfodi cyfreithiau iechyd a diogelwch.</a:t>
            </a:r>
          </a:p>
          <a:p>
            <a:r>
              <a:rPr lang="cy-GB" sz="1600" dirty="0"/>
              <a:t>Yn y diwydiant Peirianneg Gwasanaethau Adeiladu, mae rôl yr HSE yn cynnwys y canlynol:</a:t>
            </a:r>
          </a:p>
          <a:p>
            <a:pPr marL="558800" lvl="1" indent="-342900">
              <a:lnSpc>
                <a:spcPts val="1200"/>
              </a:lnSpc>
              <a:spcBef>
                <a:spcPts val="600"/>
              </a:spcBef>
              <a:spcAft>
                <a:spcPts val="600"/>
              </a:spcAft>
              <a:buFont typeface="Arial" panose="020B0604020202020204" pitchFamily="34" charset="0"/>
              <a:buChar char="•"/>
            </a:pPr>
            <a:r>
              <a:rPr lang="cy-GB" sz="1600" dirty="0"/>
              <a:t>rheoleiddio</a:t>
            </a:r>
          </a:p>
          <a:p>
            <a:pPr marL="558800" lvl="1" indent="-342900">
              <a:lnSpc>
                <a:spcPts val="1200"/>
              </a:lnSpc>
              <a:spcBef>
                <a:spcPts val="600"/>
              </a:spcBef>
              <a:spcAft>
                <a:spcPts val="600"/>
              </a:spcAft>
              <a:buFont typeface="Arial" panose="020B0604020202020204" pitchFamily="34" charset="0"/>
              <a:buChar char="•"/>
            </a:pPr>
            <a:r>
              <a:rPr lang="cy-GB" sz="1600" dirty="0"/>
              <a:t>arolygu</a:t>
            </a:r>
          </a:p>
          <a:p>
            <a:pPr marL="558800" lvl="1" indent="-342900">
              <a:lnSpc>
                <a:spcPts val="1200"/>
              </a:lnSpc>
              <a:spcBef>
                <a:spcPts val="600"/>
              </a:spcBef>
              <a:spcAft>
                <a:spcPts val="600"/>
              </a:spcAft>
              <a:buFont typeface="Arial" panose="020B0604020202020204" pitchFamily="34" charset="0"/>
              <a:buChar char="•"/>
            </a:pPr>
            <a:r>
              <a:rPr lang="cy-GB" sz="1600" dirty="0"/>
              <a:t>ymchwilio</a:t>
            </a:r>
          </a:p>
          <a:p>
            <a:pPr marL="558800" lvl="1" indent="-342900">
              <a:lnSpc>
                <a:spcPts val="1200"/>
              </a:lnSpc>
              <a:spcBef>
                <a:spcPts val="600"/>
              </a:spcBef>
              <a:spcAft>
                <a:spcPts val="600"/>
              </a:spcAft>
              <a:buFont typeface="Arial" panose="020B0604020202020204" pitchFamily="34" charset="0"/>
              <a:buChar char="•"/>
            </a:pPr>
            <a:r>
              <a:rPr lang="cy-GB" sz="1600" dirty="0"/>
              <a:t>addysg ac allgymorth</a:t>
            </a:r>
          </a:p>
          <a:p>
            <a:pPr marL="558800" lvl="1" indent="-342900">
              <a:lnSpc>
                <a:spcPts val="1200"/>
              </a:lnSpc>
              <a:spcBef>
                <a:spcPts val="600"/>
              </a:spcBef>
              <a:spcAft>
                <a:spcPts val="600"/>
              </a:spcAft>
              <a:buFont typeface="Arial" panose="020B0604020202020204" pitchFamily="34" charset="0"/>
              <a:buChar char="•"/>
            </a:pPr>
            <a:r>
              <a:rPr lang="cy-GB" sz="1600" dirty="0"/>
              <a:t>ymchwil a datblygu.</a:t>
            </a:r>
          </a:p>
          <a:p>
            <a:pPr algn="just">
              <a:spcBef>
                <a:spcPts val="1200"/>
              </a:spcBef>
              <a:spcAft>
                <a:spcPts val="1200"/>
              </a:spcAft>
            </a:pPr>
            <a:r>
              <a:rPr lang="cy-GB" sz="1600" dirty="0">
                <a:ea typeface="ＭＳ Ｐゴシック"/>
              </a:rPr>
              <a:t>Mae’r Awdurdod Gweithredol Iechyd a Diogelwch (HSE) yn gweithio’n agos gyda chyflogwyr, gweithwyr a rhanddeiliaid yn y diwydiant i gyflawni’r nodau hyn, ac mae ei ymdrechion wedi cyfrannu at welliannau sylweddol mewn canlyniadau iechyd a diogelwch yn y diwydiant Peirianneg Gwasanaethau Adeiladu dros y blynyddoedd.</a:t>
            </a:r>
          </a:p>
        </p:txBody>
      </p:sp>
      <p:sp>
        <p:nvSpPr>
          <p:cNvPr id="5" name="TextBox 4">
            <a:extLst>
              <a:ext uri="{FF2B5EF4-FFF2-40B4-BE49-F238E27FC236}">
                <a16:creationId xmlns:a16="http://schemas.microsoft.com/office/drawing/2014/main" id="{0F93BA05-0411-4624-5D93-4F902DE4DF7F}"/>
              </a:ext>
            </a:extLst>
          </p:cNvPr>
          <p:cNvSpPr txBox="1"/>
          <p:nvPr/>
        </p:nvSpPr>
        <p:spPr>
          <a:xfrm>
            <a:off x="5191570" y="3291899"/>
            <a:ext cx="2925142" cy="58477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cy-GB" sz="1600">
                <a:solidFill>
                  <a:schemeClr val="accent5">
                    <a:lumMod val="50000"/>
                  </a:schemeClr>
                </a:solidFill>
                <a:cs typeface="Arial"/>
                <a:hlinkClick r:id="rId3">
                  <a:extLst>
                    <a:ext uri="{A12FA001-AC4F-418D-AE19-62706E023703}">
                      <ahyp:hlinkClr xmlns:ahyp="http://schemas.microsoft.com/office/drawing/2018/hyperlinkcolor" val="tx"/>
                    </a:ext>
                  </a:extLst>
                </a:hlinkClick>
              </a:rPr>
              <a:t>HSE: Information about health and safety at 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cy-GB"/>
              <a:t>Rôl cyrff proffesiynol 	</a:t>
            </a:r>
          </a:p>
        </p:txBody>
      </p:sp>
      <p:sp>
        <p:nvSpPr>
          <p:cNvPr id="3" name="Content Placeholder 2"/>
          <p:cNvSpPr>
            <a:spLocks noGrp="1"/>
          </p:cNvSpPr>
          <p:nvPr>
            <p:ph sz="quarter" idx="10"/>
          </p:nvPr>
        </p:nvSpPr>
        <p:spPr>
          <a:xfrm>
            <a:off x="457200" y="1604668"/>
            <a:ext cx="8229600" cy="2038412"/>
          </a:xfrm>
        </p:spPr>
        <p:txBody>
          <a:bodyPr/>
          <a:lstStyle/>
          <a:p>
            <a:pPr algn="just"/>
            <a:r>
              <a:rPr lang="cy-GB"/>
              <a:t>Mae sefydliadau fel y Gymdeithas Contractwyr Trydanol (ECA) a Chymdeithas y Contractwyr Plymio a Gwresogi (APHC) yn chwarae rolau pwysig yn y sector peirianneg gwasanaethau adeiladu. </a:t>
            </a:r>
          </a:p>
          <a:p>
            <a:pPr algn="just"/>
            <a:r>
              <a:rPr lang="cy-GB"/>
              <a:t>Maen nhw’n gwneud hyn drwy gynrychioli buddiannau eu haelodau ac yn y sector peirianneg gwasanaethau adeiladu a hybu’r arferion gorau o fewn y diwydiant.</a:t>
            </a:r>
          </a:p>
          <a:p>
            <a:endParaRPr lang="en-GB" dirty="0"/>
          </a:p>
        </p:txBody>
      </p:sp>
      <p:sp>
        <p:nvSpPr>
          <p:cNvPr id="6" name="TextBox 5">
            <a:extLst>
              <a:ext uri="{FF2B5EF4-FFF2-40B4-BE49-F238E27FC236}">
                <a16:creationId xmlns:a16="http://schemas.microsoft.com/office/drawing/2014/main" id="{2BE5BFE9-A3B8-AD5F-85D4-4571D138D601}"/>
              </a:ext>
            </a:extLst>
          </p:cNvPr>
          <p:cNvSpPr txBox="1"/>
          <p:nvPr/>
        </p:nvSpPr>
        <p:spPr>
          <a:xfrm>
            <a:off x="1273629" y="4229932"/>
            <a:ext cx="2730358" cy="400110"/>
          </a:xfrm>
          <a:prstGeom prst="rect">
            <a:avLst/>
          </a:prstGeom>
          <a:noFill/>
          <a:ln>
            <a:solidFill>
              <a:schemeClr val="tx2"/>
            </a:solidFill>
          </a:ln>
        </p:spPr>
        <p:txBody>
          <a:bodyPr wrap="square">
            <a:spAutoFit/>
          </a:bodyPr>
          <a:lstStyle/>
          <a:p>
            <a:pPr algn="ctr"/>
            <a:r>
              <a:rPr lang="cy-GB">
                <a:hlinkClick r:id="rId3"/>
              </a:rPr>
              <a:t>ECA</a:t>
            </a:r>
          </a:p>
        </p:txBody>
      </p:sp>
      <p:sp>
        <p:nvSpPr>
          <p:cNvPr id="8" name="TextBox 7">
            <a:extLst>
              <a:ext uri="{FF2B5EF4-FFF2-40B4-BE49-F238E27FC236}">
                <a16:creationId xmlns:a16="http://schemas.microsoft.com/office/drawing/2014/main" id="{70BF49EC-05C3-AEF2-1626-11F2CD82404F}"/>
              </a:ext>
            </a:extLst>
          </p:cNvPr>
          <p:cNvSpPr txBox="1"/>
          <p:nvPr/>
        </p:nvSpPr>
        <p:spPr>
          <a:xfrm>
            <a:off x="5386181" y="4229932"/>
            <a:ext cx="2334038" cy="400110"/>
          </a:xfrm>
          <a:prstGeom prst="rect">
            <a:avLst/>
          </a:prstGeom>
          <a:noFill/>
          <a:ln>
            <a:solidFill>
              <a:srgbClr val="000000"/>
            </a:solidFill>
          </a:ln>
        </p:spPr>
        <p:txBody>
          <a:bodyPr wrap="square">
            <a:spAutoFit/>
          </a:bodyPr>
          <a:lstStyle/>
          <a:p>
            <a:pPr algn="ctr"/>
            <a:r>
              <a:rPr lang="cy-GB">
                <a:hlinkClick r:id="rId4"/>
              </a:rPr>
              <a:t>APHC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cy-GB"/>
              <a:t>Rôl cyrff proffesiynol </a:t>
            </a:r>
            <a:r>
              <a:rPr lang="cy-GB" b="0"/>
              <a:t>parhad</a:t>
            </a:r>
            <a:r>
              <a:rPr lang="cy-GB"/>
              <a:t>	</a:t>
            </a:r>
          </a:p>
        </p:txBody>
      </p:sp>
      <p:sp>
        <p:nvSpPr>
          <p:cNvPr id="3" name="Content Placeholder 2"/>
          <p:cNvSpPr>
            <a:spLocks noGrp="1"/>
          </p:cNvSpPr>
          <p:nvPr>
            <p:ph sz="quarter" idx="10"/>
          </p:nvPr>
        </p:nvSpPr>
        <p:spPr>
          <a:xfrm>
            <a:off x="457200" y="1598435"/>
            <a:ext cx="8229600" cy="1700976"/>
          </a:xfrm>
        </p:spPr>
        <p:txBody>
          <a:bodyPr/>
          <a:lstStyle/>
          <a:p>
            <a:pPr algn="just"/>
            <a:r>
              <a:rPr lang="cy-GB"/>
              <a:t> Drwy weithio i wella delwedd y diwydiant, hyrwyddo safonau uchel a phroffesiynoldeb, a thrwy ddarparu hyfforddiant a chefnogaeth i’w haelodau, mae cyrff proffesiynol yn helpu i sicrhau cynaliadwyedd a llwyddiant hirdymor y diwydiant yn ei gyfanrwydd. </a:t>
            </a:r>
          </a:p>
        </p:txBody>
      </p:sp>
      <p:sp>
        <p:nvSpPr>
          <p:cNvPr id="8" name="TextBox 7">
            <a:extLst>
              <a:ext uri="{FF2B5EF4-FFF2-40B4-BE49-F238E27FC236}">
                <a16:creationId xmlns:a16="http://schemas.microsoft.com/office/drawing/2014/main" id="{06E79874-A4FD-4D05-A0BD-754241E4E8EA}"/>
              </a:ext>
            </a:extLst>
          </p:cNvPr>
          <p:cNvSpPr txBox="1"/>
          <p:nvPr/>
        </p:nvSpPr>
        <p:spPr>
          <a:xfrm>
            <a:off x="2004646" y="4489617"/>
            <a:ext cx="5297779" cy="1323439"/>
          </a:xfrm>
          <a:prstGeom prst="rect">
            <a:avLst/>
          </a:prstGeom>
          <a:noFill/>
          <a:ln>
            <a:solidFill>
              <a:schemeClr val="accent5">
                <a:lumMod val="50000"/>
              </a:schemeClr>
            </a:solidFill>
          </a:ln>
        </p:spPr>
        <p:txBody>
          <a:bodyPr wrap="square" rtlCol="0">
            <a:spAutoFit/>
          </a:bodyPr>
          <a:lstStyle/>
          <a:p>
            <a:pPr algn="ctr"/>
            <a:r>
              <a:rPr lang="cy-GB"/>
              <a:t>Cliciwch ar yr enwau i weld rhai o ddogfennau a chanllawiau cymorth technegol Safonau’r Diwydiant sydd wedi’u creu gan sefydliadau fel IGEM a CIBSE.</a:t>
            </a:r>
          </a:p>
        </p:txBody>
      </p:sp>
      <p:sp>
        <p:nvSpPr>
          <p:cNvPr id="5" name="TextBox 4">
            <a:extLst>
              <a:ext uri="{FF2B5EF4-FFF2-40B4-BE49-F238E27FC236}">
                <a16:creationId xmlns:a16="http://schemas.microsoft.com/office/drawing/2014/main" id="{13644B44-682D-9270-F7BA-45CE2DB98F5C}"/>
              </a:ext>
            </a:extLst>
          </p:cNvPr>
          <p:cNvSpPr txBox="1"/>
          <p:nvPr/>
        </p:nvSpPr>
        <p:spPr>
          <a:xfrm>
            <a:off x="786520" y="3494404"/>
            <a:ext cx="2522738" cy="400110"/>
          </a:xfrm>
          <a:prstGeom prst="rect">
            <a:avLst/>
          </a:prstGeom>
          <a:noFill/>
          <a:ln>
            <a:solidFill>
              <a:schemeClr val="tx2"/>
            </a:solidFill>
          </a:ln>
        </p:spPr>
        <p:txBody>
          <a:bodyPr wrap="square">
            <a:spAutoFit/>
          </a:bodyPr>
          <a:lstStyle/>
          <a:p>
            <a:pPr algn="ctr"/>
            <a:r>
              <a:rPr lang="cy-GB">
                <a:hlinkClick r:id="rId3"/>
              </a:rPr>
              <a:t>IGEM</a:t>
            </a:r>
          </a:p>
        </p:txBody>
      </p:sp>
      <p:sp>
        <p:nvSpPr>
          <p:cNvPr id="10" name="TextBox 9">
            <a:extLst>
              <a:ext uri="{FF2B5EF4-FFF2-40B4-BE49-F238E27FC236}">
                <a16:creationId xmlns:a16="http://schemas.microsoft.com/office/drawing/2014/main" id="{FEE7C791-6E12-C17A-D828-511B870CC9DB}"/>
              </a:ext>
            </a:extLst>
          </p:cNvPr>
          <p:cNvSpPr txBox="1"/>
          <p:nvPr/>
        </p:nvSpPr>
        <p:spPr>
          <a:xfrm>
            <a:off x="6115026" y="3494404"/>
            <a:ext cx="2103688" cy="400110"/>
          </a:xfrm>
          <a:prstGeom prst="rect">
            <a:avLst/>
          </a:prstGeom>
          <a:noFill/>
          <a:ln>
            <a:solidFill>
              <a:schemeClr val="tx2"/>
            </a:solidFill>
          </a:ln>
        </p:spPr>
        <p:txBody>
          <a:bodyPr wrap="square">
            <a:spAutoFit/>
          </a:bodyPr>
          <a:lstStyle/>
          <a:p>
            <a:pPr algn="ctr"/>
            <a:r>
              <a:rPr lang="cy-GB">
                <a:hlinkClick r:id="rId4"/>
              </a:rPr>
              <a:t>CIBSE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cy-GB"/>
              <a:t>Rôl cyrff proffesiynol </a:t>
            </a:r>
            <a:r>
              <a:rPr lang="cy-GB" b="0"/>
              <a:t>parhad</a:t>
            </a:r>
            <a:r>
              <a:rPr lang="cy-GB"/>
              <a:t>	</a:t>
            </a:r>
          </a:p>
        </p:txBody>
      </p:sp>
      <p:pic>
        <p:nvPicPr>
          <p:cNvPr id="5" name="Picture 4">
            <a:extLst>
              <a:ext uri="{FF2B5EF4-FFF2-40B4-BE49-F238E27FC236}">
                <a16:creationId xmlns:a16="http://schemas.microsoft.com/office/drawing/2014/main" id="{94533236-76E3-6E97-FCB7-F52F7BA7B5B5}"/>
              </a:ext>
            </a:extLst>
          </p:cNvPr>
          <p:cNvPicPr>
            <a:picLocks noChangeAspect="1"/>
          </p:cNvPicPr>
          <p:nvPr/>
        </p:nvPicPr>
        <p:blipFill>
          <a:blip r:embed="rId2"/>
          <a:stretch>
            <a:fillRect/>
          </a:stretch>
        </p:blipFill>
        <p:spPr>
          <a:xfrm>
            <a:off x="3583644" y="2243979"/>
            <a:ext cx="1739469" cy="2026859"/>
          </a:xfrm>
          <a:prstGeom prst="rect">
            <a:avLst/>
          </a:prstGeom>
        </p:spPr>
      </p:pic>
      <p:sp>
        <p:nvSpPr>
          <p:cNvPr id="9" name="TextBox 8">
            <a:extLst>
              <a:ext uri="{FF2B5EF4-FFF2-40B4-BE49-F238E27FC236}">
                <a16:creationId xmlns:a16="http://schemas.microsoft.com/office/drawing/2014/main" id="{FFC6CE2E-D5ED-D367-AB2C-6484D8C24CE3}"/>
              </a:ext>
            </a:extLst>
          </p:cNvPr>
          <p:cNvSpPr txBox="1"/>
          <p:nvPr/>
        </p:nvSpPr>
        <p:spPr>
          <a:xfrm>
            <a:off x="374076" y="4428772"/>
            <a:ext cx="8229599" cy="1015663"/>
          </a:xfrm>
          <a:prstGeom prst="rect">
            <a:avLst/>
          </a:prstGeom>
          <a:noFill/>
        </p:spPr>
        <p:txBody>
          <a:bodyPr wrap="square">
            <a:spAutoFit/>
          </a:bodyPr>
          <a:lstStyle/>
          <a:p>
            <a:pPr algn="just"/>
            <a:r>
              <a:rPr lang="cy-GB"/>
              <a:t>Gas Safe Register yw corff cofrestru nwy swyddogol peirianwyr a busnesau nwy. Yn ôl y gyfraith, rhaid i bob busnes nwy fod ar y Gofrestr Diogelwch Nwy i wneud gwaith nwy. </a:t>
            </a:r>
          </a:p>
        </p:txBody>
      </p:sp>
      <p:sp>
        <p:nvSpPr>
          <p:cNvPr id="11" name="TextBox 10">
            <a:extLst>
              <a:ext uri="{FF2B5EF4-FFF2-40B4-BE49-F238E27FC236}">
                <a16:creationId xmlns:a16="http://schemas.microsoft.com/office/drawing/2014/main" id="{67BBD1ED-3464-A4C0-519A-9D5AA8CC1306}"/>
              </a:ext>
            </a:extLst>
          </p:cNvPr>
          <p:cNvSpPr txBox="1"/>
          <p:nvPr/>
        </p:nvSpPr>
        <p:spPr>
          <a:xfrm>
            <a:off x="374076" y="1573567"/>
            <a:ext cx="8229600" cy="707886"/>
          </a:xfrm>
          <a:prstGeom prst="rect">
            <a:avLst/>
          </a:prstGeom>
          <a:noFill/>
        </p:spPr>
        <p:txBody>
          <a:bodyPr wrap="square">
            <a:spAutoFit/>
          </a:bodyPr>
          <a:lstStyle/>
          <a:p>
            <a:r>
              <a:rPr lang="cy-GB"/>
              <a:t>Mae sefydliadau eraill ar wahân i gyrff aelodaeth yn cynnwys cyrff cofrestru.</a:t>
            </a:r>
          </a:p>
        </p:txBody>
      </p:sp>
    </p:spTree>
    <p:extLst>
      <p:ext uri="{BB962C8B-B14F-4D97-AF65-F5344CB8AC3E}">
        <p14:creationId xmlns:p14="http://schemas.microsoft.com/office/powerpoint/2010/main" val="2900097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1124"/>
            <a:ext cx="8229600" cy="382588"/>
          </a:xfrm>
        </p:spPr>
        <p:txBody>
          <a:bodyPr/>
          <a:lstStyle/>
          <a:p>
            <a:r>
              <a:rPr lang="cy-GB"/>
              <a:t>Cyrff proffesiynol/masnachol arbenigol </a:t>
            </a:r>
          </a:p>
        </p:txBody>
      </p:sp>
      <p:sp>
        <p:nvSpPr>
          <p:cNvPr id="3" name="Content Placeholder 2"/>
          <p:cNvSpPr>
            <a:spLocks noGrp="1"/>
          </p:cNvSpPr>
          <p:nvPr>
            <p:ph sz="quarter" idx="10"/>
          </p:nvPr>
        </p:nvSpPr>
        <p:spPr>
          <a:xfrm>
            <a:off x="463448" y="1595124"/>
            <a:ext cx="8229600" cy="4248000"/>
          </a:xfrm>
        </p:spPr>
        <p:txBody>
          <a:bodyPr/>
          <a:lstStyle/>
          <a:p>
            <a:r>
              <a:rPr lang="cy-GB"/>
              <a:t>Mae’r cyrff crefft arbenigol hyn yn canolbwyntio ar ddisgyblaethau neu sectorau penodol yn aml, fel cynaliadwyedd, cadwraeth hanesyddol ac adeiladu treftadaeth.</a:t>
            </a:r>
          </a:p>
          <a:p>
            <a:r>
              <a:rPr lang="cy-GB"/>
              <a:t>Maen nhw’n darparu cymorth, cynrychiolaeth a chyfleoedd rhwydweithio i unigolion a busnesau mewn meysydd penodol yn y diwydiant. </a:t>
            </a:r>
          </a:p>
          <a:p>
            <a:r>
              <a:rPr lang="cy-GB"/>
              <a:t>Maen nhw’n eirioli dros bolisïau a’r arferion gorau sy’n berthnasol i’w haelodau. </a:t>
            </a:r>
          </a:p>
          <a:p>
            <a:r>
              <a:rPr lang="cy-GB"/>
              <a:t>Hefyd maen nhw’n gweithio i hybu safonau uchel a phroffesiynoldeb yn eu maes arbenigedd drwy ddarparu cyfleoedd hyfforddiant ac addysg, yn ogystal â sefydlu codau ymddygiad a chanllawiau moeseg.</a:t>
            </a:r>
          </a:p>
          <a:p>
            <a:endParaRPr lang="en-GB"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a:xfrm>
            <a:off x="457200" y="1091124"/>
            <a:ext cx="8229600" cy="382588"/>
          </a:xfrm>
        </p:spPr>
        <p:txBody>
          <a:bodyPr/>
          <a:lstStyle/>
          <a:p>
            <a:r>
              <a:rPr lang="cy-GB"/>
              <a:t>Rôl undebau llafur</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48849" y="1606203"/>
            <a:ext cx="8229600" cy="1700976"/>
          </a:xfrm>
        </p:spPr>
        <p:txBody>
          <a:bodyPr/>
          <a:lstStyle/>
          <a:p>
            <a:r>
              <a:rPr lang="cy-GB"/>
              <a:t>Mae undebau llafur yn chwarae rhan bwysig yn y diwydiant peirianneg gwasanaethau adeiladu, gan gynrychioli buddiannau gweithwyr ac eirioli dros eu hawliau. </a:t>
            </a:r>
          </a:p>
          <a:p>
            <a:r>
              <a:rPr lang="cy-GB"/>
              <a:t>Maen nhw’n llais hanfodol i weithwyr, gan amddiffyn eu hawliau a gwella eu hamodau gwaith. </a:t>
            </a:r>
          </a:p>
          <a:p>
            <a:r>
              <a:rPr lang="cy-GB"/>
              <a:t>Mae rhai o rolau allweddol undebau llafur yn y diwydiant peirianneg gwasanaethau adeiladu yn cynnwys: cydfargeinio, cynrychiolaeth gyfreithiol, hyfforddi a datblygu, iechyd a diogelwch, cydbwysedd rhwng bywyd a gwaith, eiriolaeth a chydweithio. </a:t>
            </a:r>
          </a:p>
        </p:txBody>
      </p:sp>
    </p:spTree>
    <p:extLst>
      <p:ext uri="{BB962C8B-B14F-4D97-AF65-F5344CB8AC3E}">
        <p14:creationId xmlns:p14="http://schemas.microsoft.com/office/powerpoint/2010/main" val="3936275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57A0F-F3C5-446D-8336-1EFEEFFE27EB}"/>
              </a:ext>
            </a:extLst>
          </p:cNvPr>
          <p:cNvSpPr>
            <a:spLocks noGrp="1"/>
          </p:cNvSpPr>
          <p:nvPr>
            <p:ph type="title"/>
          </p:nvPr>
        </p:nvSpPr>
        <p:spPr>
          <a:xfrm>
            <a:off x="457200" y="1578224"/>
            <a:ext cx="4114800" cy="504000"/>
          </a:xfrm>
        </p:spPr>
        <p:txBody>
          <a:bodyPr/>
          <a:lstStyle/>
          <a:p>
            <a:r>
              <a:rPr lang="cy-GB" sz="2000"/>
              <a:t>Manteision </a:t>
            </a:r>
          </a:p>
        </p:txBody>
      </p:sp>
      <p:sp>
        <p:nvSpPr>
          <p:cNvPr id="3" name="Content Placeholder 2">
            <a:extLst>
              <a:ext uri="{FF2B5EF4-FFF2-40B4-BE49-F238E27FC236}">
                <a16:creationId xmlns:a16="http://schemas.microsoft.com/office/drawing/2014/main" id="{27855E98-B640-49C2-863E-BE63DC67B8AF}"/>
              </a:ext>
            </a:extLst>
          </p:cNvPr>
          <p:cNvSpPr>
            <a:spLocks noGrp="1"/>
          </p:cNvSpPr>
          <p:nvPr>
            <p:ph sz="quarter" idx="10"/>
          </p:nvPr>
        </p:nvSpPr>
        <p:spPr>
          <a:xfrm>
            <a:off x="4788024" y="2247067"/>
            <a:ext cx="4114800" cy="2978373"/>
          </a:xfrm>
        </p:spPr>
        <p:txBody>
          <a:bodyPr/>
          <a:lstStyle/>
          <a:p>
            <a:pPr marL="342900" indent="-342900">
              <a:buClr>
                <a:srgbClr val="0077E3"/>
              </a:buClr>
              <a:buFont typeface="Arial" panose="020B0604020202020204" pitchFamily="34" charset="0"/>
              <a:buChar char="•"/>
            </a:pPr>
            <a:r>
              <a:rPr lang="cy-GB"/>
              <a:t>Taliadau/ffioedd undebau</a:t>
            </a:r>
          </a:p>
          <a:p>
            <a:pPr marL="342900" indent="-342900">
              <a:buClr>
                <a:srgbClr val="0077E3"/>
              </a:buClr>
              <a:buFont typeface="Arial" panose="020B0604020202020204" pitchFamily="34" charset="0"/>
              <a:buChar char="•"/>
            </a:pPr>
            <a:r>
              <a:rPr lang="cy-GB"/>
              <a:t>Atal rhag gweithio/camau gweithredu </a:t>
            </a:r>
          </a:p>
          <a:p>
            <a:pPr marL="342900" indent="-342900">
              <a:buClr>
                <a:srgbClr val="0077E3"/>
              </a:buClr>
              <a:buFont typeface="Arial" panose="020B0604020202020204" pitchFamily="34" charset="0"/>
              <a:buChar char="•"/>
            </a:pPr>
            <a:r>
              <a:rPr lang="cy-GB"/>
              <a:t>Ymreolaeth gyfyngedig</a:t>
            </a:r>
          </a:p>
          <a:p>
            <a:pPr marL="342900" indent="-342900">
              <a:buClr>
                <a:srgbClr val="0077E3"/>
              </a:buClr>
              <a:buFont typeface="Arial" panose="020B0604020202020204" pitchFamily="34" charset="0"/>
              <a:buChar char="•"/>
            </a:pPr>
            <a:r>
              <a:rPr lang="cy-GB"/>
              <a:t>Gwrthwynebiad gan gyflogwyr</a:t>
            </a:r>
          </a:p>
        </p:txBody>
      </p:sp>
      <p:sp>
        <p:nvSpPr>
          <p:cNvPr id="4" name="Title 1">
            <a:extLst>
              <a:ext uri="{FF2B5EF4-FFF2-40B4-BE49-F238E27FC236}">
                <a16:creationId xmlns:a16="http://schemas.microsoft.com/office/drawing/2014/main" id="{726DC932-6024-4C95-8F92-C039735D3261}"/>
              </a:ext>
            </a:extLst>
          </p:cNvPr>
          <p:cNvSpPr txBox="1">
            <a:spLocks/>
          </p:cNvSpPr>
          <p:nvPr/>
        </p:nvSpPr>
        <p:spPr bwMode="auto">
          <a:xfrm>
            <a:off x="4788024" y="1578224"/>
            <a:ext cx="4114800"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sz="2000"/>
              <a:t>Anfanteision  </a:t>
            </a:r>
          </a:p>
        </p:txBody>
      </p:sp>
      <p:sp>
        <p:nvSpPr>
          <p:cNvPr id="5" name="Content Placeholder 2">
            <a:extLst>
              <a:ext uri="{FF2B5EF4-FFF2-40B4-BE49-F238E27FC236}">
                <a16:creationId xmlns:a16="http://schemas.microsoft.com/office/drawing/2014/main" id="{B45236B0-ED0E-4B11-94D9-2F59512CD22D}"/>
              </a:ext>
            </a:extLst>
          </p:cNvPr>
          <p:cNvSpPr txBox="1">
            <a:spLocks/>
          </p:cNvSpPr>
          <p:nvPr/>
        </p:nvSpPr>
        <p:spPr bwMode="auto">
          <a:xfrm>
            <a:off x="467544" y="2216745"/>
            <a:ext cx="4114800" cy="30086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buClr>
                <a:srgbClr val="0077E3"/>
              </a:buClr>
              <a:buFont typeface="Arial" panose="020B0604020202020204" pitchFamily="34" charset="0"/>
              <a:buChar char="•"/>
            </a:pPr>
            <a:r>
              <a:rPr lang="cy-GB"/>
              <a:t>Cydfargeinio</a:t>
            </a:r>
          </a:p>
          <a:p>
            <a:pPr marL="342900" indent="-342900">
              <a:buClr>
                <a:srgbClr val="0077E3"/>
              </a:buClr>
              <a:buFont typeface="Arial" panose="020B0604020202020204" pitchFamily="34" charset="0"/>
              <a:buChar char="•"/>
            </a:pPr>
            <a:r>
              <a:rPr lang="cy-GB"/>
              <a:t>Cynrychiolaeth gyfreithiol</a:t>
            </a:r>
          </a:p>
          <a:p>
            <a:pPr marL="342900" indent="-342900">
              <a:buClr>
                <a:srgbClr val="0077E3"/>
              </a:buClr>
              <a:buFont typeface="Arial" panose="020B0604020202020204" pitchFamily="34" charset="0"/>
              <a:buChar char="•"/>
            </a:pPr>
            <a:r>
              <a:rPr lang="cy-GB"/>
              <a:t>Hyfforddi a datblygu</a:t>
            </a:r>
          </a:p>
          <a:p>
            <a:pPr marL="342900" indent="-342900">
              <a:buClr>
                <a:srgbClr val="0077E3"/>
              </a:buClr>
              <a:buFont typeface="Arial" panose="020B0604020202020204" pitchFamily="34" charset="0"/>
              <a:buChar char="•"/>
            </a:pPr>
            <a:r>
              <a:rPr lang="cy-GB"/>
              <a:t>Amodau gwaith gwell</a:t>
            </a:r>
          </a:p>
          <a:p>
            <a:endParaRPr lang="en-GB" kern="0" dirty="0"/>
          </a:p>
        </p:txBody>
      </p:sp>
      <p:sp>
        <p:nvSpPr>
          <p:cNvPr id="6" name="Title 1">
            <a:extLst>
              <a:ext uri="{FF2B5EF4-FFF2-40B4-BE49-F238E27FC236}">
                <a16:creationId xmlns:a16="http://schemas.microsoft.com/office/drawing/2014/main" id="{51928F06-7E7D-4685-AD84-17ECAAC893CC}"/>
              </a:ext>
            </a:extLst>
          </p:cNvPr>
          <p:cNvSpPr txBox="1">
            <a:spLocks/>
          </p:cNvSpPr>
          <p:nvPr/>
        </p:nvSpPr>
        <p:spPr bwMode="auto">
          <a:xfrm>
            <a:off x="457200" y="1094101"/>
            <a:ext cx="8445624"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a:t>Manteision ac anfanteision bod yn aelod o undeb  </a:t>
            </a:r>
          </a:p>
        </p:txBody>
      </p:sp>
    </p:spTree>
    <p:extLst>
      <p:ext uri="{BB962C8B-B14F-4D97-AF65-F5344CB8AC3E}">
        <p14:creationId xmlns:p14="http://schemas.microsoft.com/office/powerpoint/2010/main" val="10666201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7d91badd-8922-4db1-9652-4fbca8a6b7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68</TotalTime>
  <Words>1468</Words>
  <Application>Microsoft Office PowerPoint</Application>
  <PresentationFormat>On-screen Show (4:3)</PresentationFormat>
  <Paragraphs>93</Paragraphs>
  <Slides>10</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PowerPoint 1: Rôl cyrff proffesiynol a chrefft yn y Sector Peirianneg Gwasanaethau Adeiladu </vt:lpstr>
      <vt:lpstr>NOD: Archwilio rôl amryw o gyrff yn y Sector Peirianneg Gwasanaethau Adeiladu </vt:lpstr>
      <vt:lpstr>Rôl yr Awdurdod Gweithredol Iechyd a Diogelwch </vt:lpstr>
      <vt:lpstr>Rôl cyrff proffesiynol  </vt:lpstr>
      <vt:lpstr>Rôl cyrff proffesiynol parhad </vt:lpstr>
      <vt:lpstr>Rôl cyrff proffesiynol parhad </vt:lpstr>
      <vt:lpstr>Cyrff proffesiynol/masnachol arbenigol </vt:lpstr>
      <vt:lpstr>Rôl undebau llafur</vt:lpstr>
      <vt:lpstr>Manteision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24</cp:revision>
  <dcterms:created xsi:type="dcterms:W3CDTF">2013-05-28T00:38:54Z</dcterms:created>
  <dcterms:modified xsi:type="dcterms:W3CDTF">2023-08-31T14:36:32Z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2023-05-07T09:20:36Z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4d6cfc2a-9273-43fc-a6ec-c200a9de8d7e</vt:lpwstr>
  </property>
  <property fmtid="{D5CDD505-2E9C-101B-9397-08002B2CF9AE}" pid="9" name="MSIP_Label_8448bdcc-a5c1-4821-919e-44fa9583868f_ContentBits">
    <vt:lpwstr>0</vt:lpwstr>
  </property>
</Properties>
</file>