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1" r:id="rId6"/>
    <p:sldId id="334" r:id="rId7"/>
    <p:sldId id="343" r:id="rId8"/>
    <p:sldId id="351" r:id="rId9"/>
    <p:sldId id="338" r:id="rId10"/>
    <p:sldId id="349" r:id="rId11"/>
    <p:sldId id="336" r:id="rId12"/>
    <p:sldId id="350" r:id="rId13"/>
    <p:sldId id="337" r:id="rId14"/>
    <p:sldId id="348" r:id="rId15"/>
    <p:sldId id="339" r:id="rId16"/>
    <p:sldId id="347" r:id="rId17"/>
    <p:sldId id="341" r:id="rId18"/>
    <p:sldId id="342" r:id="rId19"/>
    <p:sldId id="340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.M." initials="PM" lastIdx="2" clrIdx="0">
    <p:extLst>
      <p:ext uri="{19B8F6BF-5375-455C-9EA6-DF929625EA0E}">
        <p15:presenceInfo xmlns:p15="http://schemas.microsoft.com/office/powerpoint/2012/main" userId="P.M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77AF11-3D6B-4943-AED2-BF2DC10B5D9F}" v="35" dt="2023-06-23T13:49:05.093"/>
    <p1510:client id="{50FCC232-0E24-4688-8B90-70D875C0F46D}" v="3" dt="2023-06-21T19:19:59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30" autoAdjust="0"/>
  </p:normalViewPr>
  <p:slideViewPr>
    <p:cSldViewPr snapToGrid="0">
      <p:cViewPr varScale="1">
        <p:scale>
          <a:sx n="78" d="100"/>
          <a:sy n="78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B89B67-319E-4289-BE8B-32184AB542D6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A848FC0B-C714-46ED-A18A-82340020B3A6}">
      <dgm:prSet phldrT="[Text]" custT="1"/>
      <dgm:spPr/>
      <dgm:t>
        <a:bodyPr/>
        <a:lstStyle/>
        <a:p>
          <a:r>
            <a:rPr lang="cy-GB" sz="1400" b="1" i="0"/>
            <a:t>Rhoi gwybod i’r goruchwyliwr/rheolwr</a:t>
          </a:r>
        </a:p>
      </dgm:t>
    </dgm:pt>
    <dgm:pt modelId="{22D53555-3A7D-46DB-A9D0-4DE8BD1917A5}" type="parTrans" cxnId="{CAE63BF3-4D6E-448B-969D-6DF578FBF19D}">
      <dgm:prSet/>
      <dgm:spPr/>
      <dgm:t>
        <a:bodyPr/>
        <a:lstStyle/>
        <a:p>
          <a:endParaRPr lang="en-GB"/>
        </a:p>
      </dgm:t>
    </dgm:pt>
    <dgm:pt modelId="{A0985DB1-0880-4ED8-977A-82947FA7BFFE}" type="sibTrans" cxnId="{CAE63BF3-4D6E-448B-969D-6DF578FBF19D}">
      <dgm:prSet/>
      <dgm:spPr/>
      <dgm:t>
        <a:bodyPr/>
        <a:lstStyle/>
        <a:p>
          <a:endParaRPr lang="en-GB"/>
        </a:p>
      </dgm:t>
    </dgm:pt>
    <dgm:pt modelId="{FE6A17D3-ABD5-4DFE-8589-70D8FDBBFC4F}">
      <dgm:prSet phldrT="[Text]" custT="1"/>
      <dgm:spPr/>
      <dgm:t>
        <a:bodyPr/>
        <a:lstStyle/>
        <a:p>
          <a:r>
            <a:rPr lang="cy-GB" sz="1400" b="1" i="0"/>
            <a:t>Defnyddio system adrodd y sefydliad</a:t>
          </a:r>
        </a:p>
      </dgm:t>
    </dgm:pt>
    <dgm:pt modelId="{09FB382A-E069-43A3-9CD2-20A6944EDA52}" type="parTrans" cxnId="{984FB777-0E1E-471F-9AC9-620D245EEEEF}">
      <dgm:prSet/>
      <dgm:spPr/>
      <dgm:t>
        <a:bodyPr/>
        <a:lstStyle/>
        <a:p>
          <a:endParaRPr lang="en-GB"/>
        </a:p>
      </dgm:t>
    </dgm:pt>
    <dgm:pt modelId="{BE835DF9-B4D7-40A7-A7FE-0AD03E0D0855}" type="sibTrans" cxnId="{984FB777-0E1E-471F-9AC9-620D245EEEEF}">
      <dgm:prSet/>
      <dgm:spPr/>
      <dgm:t>
        <a:bodyPr/>
        <a:lstStyle/>
        <a:p>
          <a:endParaRPr lang="en-GB"/>
        </a:p>
      </dgm:t>
    </dgm:pt>
    <dgm:pt modelId="{9886A65A-2741-4262-8A7C-1732464A44B4}">
      <dgm:prSet phldrT="[Text]" custT="1"/>
      <dgm:spPr/>
      <dgm:t>
        <a:bodyPr/>
        <a:lstStyle/>
        <a:p>
          <a:r>
            <a:rPr lang="cy-GB" sz="1400" b="1" i="0"/>
            <a:t>Cysylltu â’r corff rheoleiddio</a:t>
          </a:r>
        </a:p>
      </dgm:t>
    </dgm:pt>
    <dgm:pt modelId="{BE638945-632D-4A67-AE38-BFFECE2B94D7}" type="parTrans" cxnId="{68C090E9-15E2-4E2E-8DFD-EB224A2CA374}">
      <dgm:prSet/>
      <dgm:spPr/>
      <dgm:t>
        <a:bodyPr/>
        <a:lstStyle/>
        <a:p>
          <a:endParaRPr lang="en-GB"/>
        </a:p>
      </dgm:t>
    </dgm:pt>
    <dgm:pt modelId="{CB353997-52F8-415B-AC14-0DBF21F5ED78}" type="sibTrans" cxnId="{68C090E9-15E2-4E2E-8DFD-EB224A2CA374}">
      <dgm:prSet/>
      <dgm:spPr/>
      <dgm:t>
        <a:bodyPr/>
        <a:lstStyle/>
        <a:p>
          <a:endParaRPr lang="en-GB"/>
        </a:p>
      </dgm:t>
    </dgm:pt>
    <dgm:pt modelId="{5B1719A7-C164-45A4-B1BB-6119B635CDBA}">
      <dgm:prSet phldrT="[Text]" custT="1"/>
      <dgm:spPr/>
      <dgm:t>
        <a:bodyPr/>
        <a:lstStyle/>
        <a:p>
          <a:r>
            <a:rPr lang="cy-GB" sz="1400" b="1" i="0"/>
            <a:t>Cadw cofnodion</a:t>
          </a:r>
        </a:p>
      </dgm:t>
    </dgm:pt>
    <dgm:pt modelId="{C07237AC-764C-453C-8383-23D5FB47F383}" type="parTrans" cxnId="{7858F898-4582-4704-809C-DC5B61D9020B}">
      <dgm:prSet/>
      <dgm:spPr/>
      <dgm:t>
        <a:bodyPr/>
        <a:lstStyle/>
        <a:p>
          <a:endParaRPr lang="en-GB"/>
        </a:p>
      </dgm:t>
    </dgm:pt>
    <dgm:pt modelId="{0ECFAFB8-281E-4123-BF2A-E8533DE5B88A}" type="sibTrans" cxnId="{7858F898-4582-4704-809C-DC5B61D9020B}">
      <dgm:prSet/>
      <dgm:spPr/>
      <dgm:t>
        <a:bodyPr/>
        <a:lstStyle/>
        <a:p>
          <a:endParaRPr lang="en-GB"/>
        </a:p>
      </dgm:t>
    </dgm:pt>
    <dgm:pt modelId="{3C36B545-A624-4A86-8E71-EEF4A97A34E4}" type="pres">
      <dgm:prSet presAssocID="{FAB89B67-319E-4289-BE8B-32184AB542D6}" presName="CompostProcess" presStyleCnt="0">
        <dgm:presLayoutVars>
          <dgm:dir/>
          <dgm:resizeHandles val="exact"/>
        </dgm:presLayoutVars>
      </dgm:prSet>
      <dgm:spPr/>
    </dgm:pt>
    <dgm:pt modelId="{F0D0A5A2-1BBB-4265-B717-11EDED78A67E}" type="pres">
      <dgm:prSet presAssocID="{FAB89B67-319E-4289-BE8B-32184AB542D6}" presName="arrow" presStyleLbl="bgShp" presStyleIdx="0" presStyleCnt="1" custScaleX="117647" custLinFactNeighborX="9896" custLinFactNeighborY="3932"/>
      <dgm:spPr/>
    </dgm:pt>
    <dgm:pt modelId="{2AA5C74A-2122-44CB-A2FF-D81496D7176B}" type="pres">
      <dgm:prSet presAssocID="{FAB89B67-319E-4289-BE8B-32184AB542D6}" presName="linearProcess" presStyleCnt="0"/>
      <dgm:spPr/>
    </dgm:pt>
    <dgm:pt modelId="{3FFEDAE9-E26C-44D0-8486-D857A81EB502}" type="pres">
      <dgm:prSet presAssocID="{A848FC0B-C714-46ED-A18A-82340020B3A6}" presName="textNode" presStyleLbl="node1" presStyleIdx="0" presStyleCnt="4" custScaleX="132394" custScaleY="96933" custLinFactNeighborX="32193" custLinFactNeighborY="0">
        <dgm:presLayoutVars>
          <dgm:bulletEnabled val="1"/>
        </dgm:presLayoutVars>
      </dgm:prSet>
      <dgm:spPr/>
    </dgm:pt>
    <dgm:pt modelId="{22047967-1819-40CD-87D1-CCBADF8E4D9A}" type="pres">
      <dgm:prSet presAssocID="{A0985DB1-0880-4ED8-977A-82947FA7BFFE}" presName="sibTrans" presStyleCnt="0"/>
      <dgm:spPr/>
    </dgm:pt>
    <dgm:pt modelId="{E310B8A6-FAB2-4D02-AD6E-605CA8707695}" type="pres">
      <dgm:prSet presAssocID="{FE6A17D3-ABD5-4DFE-8589-70D8FDBBFC4F}" presName="textNode" presStyleLbl="node1" presStyleIdx="1" presStyleCnt="4" custScaleX="149920">
        <dgm:presLayoutVars>
          <dgm:bulletEnabled val="1"/>
        </dgm:presLayoutVars>
      </dgm:prSet>
      <dgm:spPr/>
    </dgm:pt>
    <dgm:pt modelId="{658B969C-42CB-4E30-97B0-26315FFE28CC}" type="pres">
      <dgm:prSet presAssocID="{BE835DF9-B4D7-40A7-A7FE-0AD03E0D0855}" presName="sibTrans" presStyleCnt="0"/>
      <dgm:spPr/>
    </dgm:pt>
    <dgm:pt modelId="{D142EA48-AB33-4F34-8D8E-3D4A887812FC}" type="pres">
      <dgm:prSet presAssocID="{9886A65A-2741-4262-8A7C-1732464A44B4}" presName="textNode" presStyleLbl="node1" presStyleIdx="2" presStyleCnt="4">
        <dgm:presLayoutVars>
          <dgm:bulletEnabled val="1"/>
        </dgm:presLayoutVars>
      </dgm:prSet>
      <dgm:spPr/>
    </dgm:pt>
    <dgm:pt modelId="{7B6C371A-D4E2-4074-96AB-F2DE056E21DE}" type="pres">
      <dgm:prSet presAssocID="{CB353997-52F8-415B-AC14-0DBF21F5ED78}" presName="sibTrans" presStyleCnt="0"/>
      <dgm:spPr/>
    </dgm:pt>
    <dgm:pt modelId="{202AA535-B4F4-43BB-B570-F88672280A61}" type="pres">
      <dgm:prSet presAssocID="{5B1719A7-C164-45A4-B1BB-6119B635CDBA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984FB777-0E1E-471F-9AC9-620D245EEEEF}" srcId="{FAB89B67-319E-4289-BE8B-32184AB542D6}" destId="{FE6A17D3-ABD5-4DFE-8589-70D8FDBBFC4F}" srcOrd="1" destOrd="0" parTransId="{09FB382A-E069-43A3-9CD2-20A6944EDA52}" sibTransId="{BE835DF9-B4D7-40A7-A7FE-0AD03E0D0855}"/>
    <dgm:cxn modelId="{43DE4982-0ECF-45EF-873E-DE90ACA52F44}" type="presOf" srcId="{FAB89B67-319E-4289-BE8B-32184AB542D6}" destId="{3C36B545-A624-4A86-8E71-EEF4A97A34E4}" srcOrd="0" destOrd="0" presId="urn:microsoft.com/office/officeart/2005/8/layout/hProcess9"/>
    <dgm:cxn modelId="{177F288E-C37C-4ADB-8D1D-605E73038C9E}" type="presOf" srcId="{5B1719A7-C164-45A4-B1BB-6119B635CDBA}" destId="{202AA535-B4F4-43BB-B570-F88672280A61}" srcOrd="0" destOrd="0" presId="urn:microsoft.com/office/officeart/2005/8/layout/hProcess9"/>
    <dgm:cxn modelId="{7858F898-4582-4704-809C-DC5B61D9020B}" srcId="{FAB89B67-319E-4289-BE8B-32184AB542D6}" destId="{5B1719A7-C164-45A4-B1BB-6119B635CDBA}" srcOrd="3" destOrd="0" parTransId="{C07237AC-764C-453C-8383-23D5FB47F383}" sibTransId="{0ECFAFB8-281E-4123-BF2A-E8533DE5B88A}"/>
    <dgm:cxn modelId="{4C3550C2-007B-4E6B-8923-F53272479D6A}" type="presOf" srcId="{9886A65A-2741-4262-8A7C-1732464A44B4}" destId="{D142EA48-AB33-4F34-8D8E-3D4A887812FC}" srcOrd="0" destOrd="0" presId="urn:microsoft.com/office/officeart/2005/8/layout/hProcess9"/>
    <dgm:cxn modelId="{A52770D8-E7FC-4135-ADED-9318D5FECC9F}" type="presOf" srcId="{A848FC0B-C714-46ED-A18A-82340020B3A6}" destId="{3FFEDAE9-E26C-44D0-8486-D857A81EB502}" srcOrd="0" destOrd="0" presId="urn:microsoft.com/office/officeart/2005/8/layout/hProcess9"/>
    <dgm:cxn modelId="{2253FEDA-437E-4837-9251-BDC6E68B3E86}" type="presOf" srcId="{FE6A17D3-ABD5-4DFE-8589-70D8FDBBFC4F}" destId="{E310B8A6-FAB2-4D02-AD6E-605CA8707695}" srcOrd="0" destOrd="0" presId="urn:microsoft.com/office/officeart/2005/8/layout/hProcess9"/>
    <dgm:cxn modelId="{68C090E9-15E2-4E2E-8DFD-EB224A2CA374}" srcId="{FAB89B67-319E-4289-BE8B-32184AB542D6}" destId="{9886A65A-2741-4262-8A7C-1732464A44B4}" srcOrd="2" destOrd="0" parTransId="{BE638945-632D-4A67-AE38-BFFECE2B94D7}" sibTransId="{CB353997-52F8-415B-AC14-0DBF21F5ED78}"/>
    <dgm:cxn modelId="{CAE63BF3-4D6E-448B-969D-6DF578FBF19D}" srcId="{FAB89B67-319E-4289-BE8B-32184AB542D6}" destId="{A848FC0B-C714-46ED-A18A-82340020B3A6}" srcOrd="0" destOrd="0" parTransId="{22D53555-3A7D-46DB-A9D0-4DE8BD1917A5}" sibTransId="{A0985DB1-0880-4ED8-977A-82947FA7BFFE}"/>
    <dgm:cxn modelId="{1E3FB3F0-E6CC-4C78-A6EE-0FA09DE7B51A}" type="presParOf" srcId="{3C36B545-A624-4A86-8E71-EEF4A97A34E4}" destId="{F0D0A5A2-1BBB-4265-B717-11EDED78A67E}" srcOrd="0" destOrd="0" presId="urn:microsoft.com/office/officeart/2005/8/layout/hProcess9"/>
    <dgm:cxn modelId="{79FD9137-A360-434E-8443-3E1AA370BB25}" type="presParOf" srcId="{3C36B545-A624-4A86-8E71-EEF4A97A34E4}" destId="{2AA5C74A-2122-44CB-A2FF-D81496D7176B}" srcOrd="1" destOrd="0" presId="urn:microsoft.com/office/officeart/2005/8/layout/hProcess9"/>
    <dgm:cxn modelId="{D7D0D4E8-BF85-49A7-B2C3-ABECFDBD12D8}" type="presParOf" srcId="{2AA5C74A-2122-44CB-A2FF-D81496D7176B}" destId="{3FFEDAE9-E26C-44D0-8486-D857A81EB502}" srcOrd="0" destOrd="0" presId="urn:microsoft.com/office/officeart/2005/8/layout/hProcess9"/>
    <dgm:cxn modelId="{7D0F75FA-2135-406B-AFFD-39DDA34684D9}" type="presParOf" srcId="{2AA5C74A-2122-44CB-A2FF-D81496D7176B}" destId="{22047967-1819-40CD-87D1-CCBADF8E4D9A}" srcOrd="1" destOrd="0" presId="urn:microsoft.com/office/officeart/2005/8/layout/hProcess9"/>
    <dgm:cxn modelId="{85F1F313-8C32-4ABF-9C81-D052AF99223A}" type="presParOf" srcId="{2AA5C74A-2122-44CB-A2FF-D81496D7176B}" destId="{E310B8A6-FAB2-4D02-AD6E-605CA8707695}" srcOrd="2" destOrd="0" presId="urn:microsoft.com/office/officeart/2005/8/layout/hProcess9"/>
    <dgm:cxn modelId="{D1FACE37-6CCC-4A4C-ADDE-9FE38E46D017}" type="presParOf" srcId="{2AA5C74A-2122-44CB-A2FF-D81496D7176B}" destId="{658B969C-42CB-4E30-97B0-26315FFE28CC}" srcOrd="3" destOrd="0" presId="urn:microsoft.com/office/officeart/2005/8/layout/hProcess9"/>
    <dgm:cxn modelId="{B5937DDE-5E66-43D2-9260-5C8C072A71D5}" type="presParOf" srcId="{2AA5C74A-2122-44CB-A2FF-D81496D7176B}" destId="{D142EA48-AB33-4F34-8D8E-3D4A887812FC}" srcOrd="4" destOrd="0" presId="urn:microsoft.com/office/officeart/2005/8/layout/hProcess9"/>
    <dgm:cxn modelId="{D28CDAC0-83B9-4E52-AFD1-C60B735B355A}" type="presParOf" srcId="{2AA5C74A-2122-44CB-A2FF-D81496D7176B}" destId="{7B6C371A-D4E2-4074-96AB-F2DE056E21DE}" srcOrd="5" destOrd="0" presId="urn:microsoft.com/office/officeart/2005/8/layout/hProcess9"/>
    <dgm:cxn modelId="{BDB3C35A-7E21-4E67-B698-71973A07FC50}" type="presParOf" srcId="{2AA5C74A-2122-44CB-A2FF-D81496D7176B}" destId="{202AA535-B4F4-43BB-B570-F88672280A6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0A5A2-1BBB-4265-B717-11EDED78A67E}">
      <dsp:nvSpPr>
        <dsp:cNvPr id="0" name=""/>
        <dsp:cNvSpPr/>
      </dsp:nvSpPr>
      <dsp:spPr>
        <a:xfrm>
          <a:off x="4" y="0"/>
          <a:ext cx="8229595" cy="339226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FFEDAE9-E26C-44D0-8486-D857A81EB502}">
      <dsp:nvSpPr>
        <dsp:cNvPr id="0" name=""/>
        <dsp:cNvSpPr/>
      </dsp:nvSpPr>
      <dsp:spPr>
        <a:xfrm>
          <a:off x="84369" y="1038487"/>
          <a:ext cx="2046097" cy="13152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Rhoi gwybod i’r goruchwyliwr/rheolwr</a:t>
          </a:r>
        </a:p>
      </dsp:txBody>
      <dsp:txXfrm>
        <a:off x="148576" y="1102694"/>
        <a:ext cx="1917683" cy="1186875"/>
      </dsp:txXfrm>
    </dsp:sp>
    <dsp:sp modelId="{E310B8A6-FAB2-4D02-AD6E-605CA8707695}">
      <dsp:nvSpPr>
        <dsp:cNvPr id="0" name=""/>
        <dsp:cNvSpPr/>
      </dsp:nvSpPr>
      <dsp:spPr>
        <a:xfrm>
          <a:off x="2305121" y="1017679"/>
          <a:ext cx="2316955" cy="1356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Defnyddio system adrodd y sefydliad</a:t>
          </a:r>
        </a:p>
      </dsp:txBody>
      <dsp:txXfrm>
        <a:off x="2371360" y="1083918"/>
        <a:ext cx="2184477" cy="1224427"/>
      </dsp:txXfrm>
    </dsp:sp>
    <dsp:sp modelId="{D142EA48-AB33-4F34-8D8E-3D4A887812FC}">
      <dsp:nvSpPr>
        <dsp:cNvPr id="0" name=""/>
        <dsp:cNvSpPr/>
      </dsp:nvSpPr>
      <dsp:spPr>
        <a:xfrm>
          <a:off x="4879653" y="1017679"/>
          <a:ext cx="1545461" cy="1356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Cysylltu â’r corff rheoleiddio</a:t>
          </a:r>
        </a:p>
      </dsp:txBody>
      <dsp:txXfrm>
        <a:off x="4945892" y="1083918"/>
        <a:ext cx="1412983" cy="1224427"/>
      </dsp:txXfrm>
    </dsp:sp>
    <dsp:sp modelId="{202AA535-B4F4-43BB-B570-F88672280A61}">
      <dsp:nvSpPr>
        <dsp:cNvPr id="0" name=""/>
        <dsp:cNvSpPr/>
      </dsp:nvSpPr>
      <dsp:spPr>
        <a:xfrm>
          <a:off x="6682691" y="1017679"/>
          <a:ext cx="1545461" cy="1356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b="1" i="0" kern="1200"/>
            <a:t>Cadw cofnodion</a:t>
          </a:r>
        </a:p>
      </dsp:txBody>
      <dsp:txXfrm>
        <a:off x="6748930" y="1083918"/>
        <a:ext cx="1412983" cy="1224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97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Interactions between the duty holders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www.harveynormanarchitects.co.uk/articles/how-do-construction-a-management-regulations-cdm-2015-apply-to-domestic-clients ‌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1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Cael y wybodaeth ddiweddaraf: Y cam cyntaf yw cael y wybodaeth ddiweddaraf am y ddeddfwriaeth a’r rheoliadau sy’n berthnasol i’r gwaith sy’n cael ei wneud. Gellir gwneud hyn drwy fynychu sesiynau hyfforddi, darllen cyhoeddiadau’r diwydiant, ac ymgynghori â chyd-weithwyr ac arbenigwyr yn y diwydiant.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Dilyn systemau gweithio diogel: Dylai’r crefftwr sicrhau ei fod yn dilyn systemau gweithio diogel, sy’n cynnwys defnyddio’r offer a’r cyfarpar cywir, gwisgo’r cyfarpar diogelu personol (PPE) priodol, a dilyn unrhyw weithdrefnau neu ganllawiau penodol ar gyfer y dasg dan sylw.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Rhoi gwybod am unrhyw achosion o dorri rheoliadau: Os bydd y crefftwr yn nodi unrhyw achos o dorri rheoliadau, dylai roi gwybod i’w oruchwyliwr neu reolwr ar unwaith. Gall hefyd ddefnyddio system adrodd y sefydliad, fel polisi chwythu’r chwiban, i roi gwybod am unrhyw gamarfer neu ddiffyg cydymffurfio.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Cadw cofnodion cywir a chyflawn: Dylai’r crefftwr gadw cofnodion o unrhyw ddiffyg cydymffurfio neu achos o dorri rheoliadau y mae wedi’i adrodd. Gall hyn gynnwys dyddiadau, amseroedd, lleoliadau ac unrhyw fanylion perthnasol eraill. Gellir defnyddio’r cofnodion hyn fel tystiolaeth mewn unrhyw anghydfod cyfreithiol.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Gofyn am gyngor: Os nad yw’r crefftwr yn siŵr am unrhyw agwedd ar y gwaith neu’r ddeddfwriaeth sy’n berthnasol, dylai ofyn am gyngor gan ei oruchwyliwr neu reolwr, gweithiwr proffesiynol cymwysedig yn y diwydiant, neu gorff rheoleiddio fel yr Awdurdod Gweithredol Iechyd a Diogelwch (HSE).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b="1">
                <a:solidFill>
                  <a:srgbClr val="FF0000"/>
                </a:solidFill>
              </a:rPr>
              <a:t>DYLECH ATGOFFA’R DYSGWYR BOD ANGEN IDDYNT YMGYFARWYDDO Â PHOLISÏAU A GWEITHDREFNAU EU SEFYDLIAD YN HYN O BETH. Arweiniad yn unig yw’r wybodaeth hon!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64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Rhoi gwybod i’r goruchwyliwr neu’r rheolwr ar unwaith: Y cam cyntaf yw rhoi gwybod i oruchwyliwr neu reolwr cyn gynted â phosib. Dylid rhoi manylion yr achos o dorri rheoliadau, fel y lleoliad, y dyddiad a’r amser, ac unrhyw wybodaeth berthnasol arall.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Defnyddio system adrodd y sefydliad: Efallai y bydd gan y sefydliad system adrodd, fel polisi chwythu’r chwiban, y gall y crefftwr ei defnyddio i roi gwybod am unrhyw gamarfer neu ddiffyg cydymffurfio. Dylid dilyn y drefn adrodd yn unol â pholisi’r sefydliad.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Cysylltu â’r corff rheoleiddio: Os yw’r achos yn un difrifol, efallai y bydd angen i’r crefftwr gysylltu â’r corff rheoleiddio perthnasol fel yr Awdurdod Gweithredol Iechyd a Diogelwch (HSE). Yr HSE sy’n gyfrifol am orfodi deddfwriaeth iechyd a diogelwch yn y DU a gall gymryd camau priodol i fynd i’r afael â’r achos o dorri.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Cadw cofnodion: Mae’n bwysig cadw cofnodion o unrhyw ddiffyg cydymffurfio neu achos o dorri rheoliadau sydd wedi’i adrodd. Gall hyn gynnwys dyddiadau, amseroedd, lleoliadau ac unrhyw fanylion perthnasol eraill. Gellir defnyddio’r cofnodion hyn fel tystiolaeth mewn unrhyw anghydfod cyfreithiol.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Mynd ar drywydd y mater: Dylai’r crefftwr fynd ar drywydd y mater gyda’i oruchwyliwr neu ei reolwr i sicrhau bod camau priodol wedi cael eu cymryd i fynd i’r afael ag unrhyw achos o dorri rheoliadau. Os oes angen, gallant uwchgyfeirio’r mater i awdurdod uwch neu i gorff rheoleiddio.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cy-GB" b="1" i="0">
                <a:solidFill>
                  <a:srgbClr val="FF0000"/>
                </a:solidFill>
              </a:rPr>
              <a:t>DYLECH ATGOFFA’R DYSGWYR BOD ANGEN IDDYNT YMGYFARWYDDO Â PHOLISÏAU A GWEITHDREFNAU EU SEFYDLIAD YN HYN O BETH. Arweiniad yn unig yw’r wybodaeth hon!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34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Morrison, S. a Morrison, S. (2022)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What are the CDM Regulations – A Complete Summary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https://humanfocus.co.uk/blog/cdm-regulations-summary/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HASpod (2019)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CDM Regulations Summary (And The 10 Golden Rules)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www.haspod.com/blog/cdm/cdm-regulations-summary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288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www.hse.gov.uk/construction/cdm/2015/summary.htm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66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 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www.hse.gov.uk/construction/cdm/2015/summary.htm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38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www.hse.gov.uk/construction/cdm/2015/summary.htm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516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https://www.hse.gov.uk/construction/cdm/2015/summary.htm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62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www.hse.gov.uk/construction/cdm/2015/summary.htm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119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www.hse.gov.uk/construction/cdm/2015/summary.htm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38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Hse.gov.uk (2015) </a:t>
            </a:r>
            <a:r>
              <a:rPr lang="cy-GB" sz="1200" b="0" i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Construction – Construction Design and Management summary of duties</a:t>
            </a:r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www.hse.gov.uk/construction/cdm/2015/summary.htm 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r>
              <a:rPr lang="en-US" sz="900" baseline="0" dirty="0"/>
              <a:t>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Peirianneg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Gwasanaethau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rveynormanarchitects.co.uk/articles/how-do-construction-a-management-regulations-cdm-2015-apply-to-domestic-client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t">
            <a:prstTxWarp prst="textNoShape">
              <a:avLst/>
            </a:prstTxWarp>
            <a:noAutofit/>
          </a:bodyPr>
          <a:lstStyle/>
          <a:p>
            <a:r>
              <a:rPr lang="cy-GB" sz="2400" b="1">
                <a:latin typeface="Arial"/>
                <a:ea typeface="ＭＳ Ｐゴシック"/>
              </a:rPr>
              <a:t>Uned 201: </a:t>
            </a:r>
            <a:r>
              <a:rPr lang="cy-GB" sz="2400" b="1"/>
              <a:t>Cyflogaeth a Chyflogadwyedd yn y Sector Peirianneg Gwasanaethau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Dyletswydd gofal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Prif gontractwyr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0000"/>
            <a:ext cx="8229600" cy="4248472"/>
          </a:xfrm>
        </p:spPr>
        <p:txBody>
          <a:bodyPr/>
          <a:lstStyle/>
          <a:p>
            <a:r>
              <a:rPr lang="cy-GB"/>
              <a:t>Rhaid i’r prif gontractwr “gynllunio, rheoli, monitro a chydlynu iechyd a diogelwch yn ystod cam adeiladu prosiect. Mae hyn yn cynnwys: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cysylltu â’r cleient a’r prif ddylunydd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paratoi cynllun y cam adeiladu (PDF)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trefnu cydweithrediad rhwng contractwyr a chydlynu eu gwaith.”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pPr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Rhaid i’r prif gontractwr sicrhau: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“bod sesiynau cynefino addas yn cael eu darparu ar y safle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bod camau rhesymol yn cael eu cymryd i atal mynediad heb awdurdod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yr ymgynghorir â gweithwyr a’u bod yn cael eu cynnwys yn y gwaith o sicrhau eu hiechyd a’u diogelwch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-GB"/>
              <a:t>bod cyfleusterau lles yn cael eu darparu.”</a:t>
            </a:r>
          </a:p>
          <a:p>
            <a:pPr marL="0" marR="0" lvl="0" indent="0" algn="r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/>
                <a:ea typeface="ＭＳ Ｐゴシック" charset="-128"/>
              </a:rPr>
              <a:t>(Hse.gov.uk, 2015)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algn="r"/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17EBB-E8B3-4884-862A-ACAD545B5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Contractwyr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82D80-A8E9-4280-B8E1-6507FB007D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3155"/>
            <a:ext cx="8229600" cy="424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Rhaid i gontractwyr “gynllunio, rheoli a monitro gwaith adeiladu sydd o dan eu rheolaeth er mwyn sicrhau ei fod yn cael ei wneud heb risgiau i iechyd a diogelwch.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Ar gyfer prosiectau sy’n cynnwys mwy nag un contractwr, rhaid iddynt gydlynu eu gweithgareddau gydag eraill yn nhîm y prosiect – yn benodol, cydymffurfio â chyfarwyddiadau a roddir iddynt gan y prif ddylunydd neu’r prif gontractwr.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Ar gyfer prosiectau un contractwr, rhaid iddynt baratoi cynllun cam adeiladu.”</a:t>
            </a:r>
          </a:p>
          <a:p>
            <a:pPr marL="0" marR="0" lvl="0" indent="0" algn="r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0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/>
                <a:ea typeface="ＭＳ Ｐゴシック" charset="-128"/>
              </a:rPr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309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Gweithwyr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80" y="1620472"/>
            <a:ext cx="8229600" cy="4248000"/>
          </a:xfrm>
        </p:spPr>
        <p:txBody>
          <a:bodyPr/>
          <a:lstStyle/>
          <a:p>
            <a:r>
              <a:rPr lang="cy-GB"/>
              <a:t>“Rhaid i weithwyr wneud y canlynol: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bod yn rhan o ymgynghoriad ynghylch materion sy’n effeithio ar eu hiechyd, eu diogelwch a’u lles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gofalu am eu hiechyd a’u diogelwch eu hunain, ac iechyd a diogelwch pobl eraill y gallai eu gweithrediadau effeithio arnynt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rhoi gwybod am unrhyw beth maen nhw’n ei weld sy’n debygol o beryglu eu hiechyd a’u diogelwch eu hunain neu iechyd a diogelwch pobl eraill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cydweithredu â’u cyflogwr, cyd-weithwyr, contractwyr a deiliaid dyletswyddau eraill.’</a:t>
            </a:r>
          </a:p>
          <a:p>
            <a:pPr algn="r"/>
            <a:r>
              <a:rPr lang="cy-GB" sz="1000"/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(Hse.gov.uk, 2015)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434A0-FD70-4D5C-A301-52F12B95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Rhyngweithio rhwng deiliaid dyletswyddau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BE6D4F-5C4D-E43F-7FF5-E945973C7674}"/>
              </a:ext>
            </a:extLst>
          </p:cNvPr>
          <p:cNvSpPr txBox="1"/>
          <p:nvPr/>
        </p:nvSpPr>
        <p:spPr>
          <a:xfrm>
            <a:off x="371856" y="1644057"/>
            <a:ext cx="80284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Cyfeiriwch at y diagram a roddir o dan y pennawd, “THE THREE ROLES”, yn yr erthygl hon, </a:t>
            </a:r>
            <a:r>
              <a:rPr lang="cy-GB">
                <a:ea typeface="+mn-lt"/>
                <a:cs typeface="+mn-lt"/>
                <a:hlinkClick r:id="rId3"/>
              </a:rPr>
              <a:t>HOW DO THE CONSTRUCTION MANAGEMENT REGULATIONS 2015 (CDM 2015) APPLY TO DOMESTIC CLIENTS?</a:t>
            </a:r>
            <a:r>
              <a:rPr lang="cy-GB"/>
              <a:t>, i ddeall y berthynas rhwng pob deiliad dyletswydd.</a:t>
            </a:r>
          </a:p>
        </p:txBody>
      </p:sp>
    </p:spTree>
    <p:extLst>
      <p:ext uri="{BB962C8B-B14F-4D97-AF65-F5344CB8AC3E}">
        <p14:creationId xmlns:p14="http://schemas.microsoft.com/office/powerpoint/2010/main" val="1610223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Dyletswyddau rheoleiddio eraill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15640"/>
            <a:ext cx="8229600" cy="3645192"/>
          </a:xfrm>
        </p:spPr>
        <p:txBody>
          <a:bodyPr/>
          <a:lstStyle/>
          <a:p>
            <a:r>
              <a:rPr lang="cy-GB"/>
              <a:t>Mae llawer o reoliadau sy’n gosod dyletswyddau ar y diwydiant peirianneg gwasanaethau adeiladu. </a:t>
            </a:r>
            <a:br>
              <a:rPr lang="cy-GB"/>
            </a:br>
            <a:r>
              <a:rPr lang="cy-GB"/>
              <a:t>Mae’r rhain yn cynnwys: 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cynllunio 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rheoli adeiladu 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Rheoliadau Gwifrau’r IET 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Rheoliadau Diogelwch Nwy (Gosod a Defnyddio)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amgylcheddol 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ansawdd </a:t>
            </a:r>
          </a:p>
          <a:p>
            <a:pPr marL="342900" indent="-3429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y-GB"/>
              <a:t>contractiol.</a:t>
            </a:r>
          </a:p>
        </p:txBody>
      </p:sp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67D8E-F5F5-4B24-9090-20F672736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Atal achosion o dorri rheoliadau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5BD-F720-4705-985D-4851AD9B69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933224"/>
          </a:xfrm>
        </p:spPr>
        <p:txBody>
          <a:bodyPr/>
          <a:lstStyle/>
          <a:p>
            <a:pPr algn="just"/>
            <a:r>
              <a:rPr lang="cy-GB"/>
              <a:t>Gall crefftwr sy’n gweithio yn y diwydiant peirianneg gwasanaethau adeiladu gymryd nifer o gamau i sicrhau bod yr holl waith yn cydymffurfio â’r ddeddfwriaeth bresennol, gan gynnwys: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cael y wybodaeth ddiweddaraf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dilyn systemau gweithio diogel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rhoi gwybod am unrhyw achosion o dorri rheoliadau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cadw cofnodion cywir a chyflawn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y-GB"/>
              <a:t>gofyn am gyngor.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Bydd cymryd y camau hyn yn helpu i sicrhau bod yr holl waith sy’n cael ei wneud yn cydymffurfio â’r ddeddfwriaeth gyfredol.</a:t>
            </a:r>
          </a:p>
        </p:txBody>
      </p:sp>
    </p:spTree>
    <p:extLst>
      <p:ext uri="{BB962C8B-B14F-4D97-AF65-F5344CB8AC3E}">
        <p14:creationId xmlns:p14="http://schemas.microsoft.com/office/powerpoint/2010/main" val="2758758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Rhoi gwybod am achosion o dorri rheoliadau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E05C7C9-EC9F-4595-BE4F-A75447E431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6534727"/>
              </p:ext>
            </p:extLst>
          </p:nvPr>
        </p:nvGraphicFramePr>
        <p:xfrm>
          <a:off x="457200" y="1772816"/>
          <a:ext cx="8229600" cy="3392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NOD: Diffinio dyletswydd gofal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r>
              <a:rPr lang="cy-GB"/>
              <a:t>Amcanion</a:t>
            </a:r>
          </a:p>
          <a:p>
            <a:pPr lvl="1"/>
            <a:r>
              <a:rPr lang="cy-GB"/>
              <a:t>Diffinio dyletswydd gofal </a:t>
            </a:r>
          </a:p>
          <a:p>
            <a:pPr lvl="1"/>
            <a:r>
              <a:rPr lang="cy-GB"/>
              <a:t>Nodi’r dyletswyddau o dan Reoliadau Adeiladu (Dylunio a Rheoli) 2015</a:t>
            </a:r>
          </a:p>
          <a:p>
            <a:pPr lvl="1"/>
            <a:r>
              <a:rPr lang="cy-GB"/>
              <a:t>Rôl gwahanol ddeiliaid dyletswyddau</a:t>
            </a:r>
          </a:p>
          <a:p>
            <a:pPr lvl="1"/>
            <a:r>
              <a:rPr lang="cy-GB"/>
              <a:t>Archwilio gwahanol ofynion rheoleiddiol </a:t>
            </a:r>
          </a:p>
          <a:p>
            <a:pPr lvl="1"/>
            <a:r>
              <a:rPr lang="cy-GB"/>
              <a:t>Archwilio sut mae atal achosion o dorri rheoliadau</a:t>
            </a:r>
          </a:p>
          <a:p>
            <a:pPr lvl="1"/>
            <a:r>
              <a:rPr lang="cy-GB"/>
              <a:t>Asesu sut mae rhoi gwybod am ddiffyg cydymffurfio â rheoliadau </a:t>
            </a:r>
          </a:p>
          <a:p>
            <a:pPr lvl="1"/>
            <a:r>
              <a:rPr lang="cy-GB"/>
              <a:t>Nodi’r broses ar gyfer rhoi gwybod am achosion o dorri rheoliadau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Beth yw dyletswydd gofal?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Yn y diwydiant peirianneg gwasanaethau adeiladu yn y DU, mae dyletswydd gofal yn cyfeirio at rwymedigaeth gyfreithiol pawb sy’n rhan o brosiect adeiladu i sicrhau iechyd a diogelwch pawb y gallai’r prosiect effeithio arnynt.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Mae’r ddyletswydd gofal yn cynnwys cleientiaid, sy’n gorfod penodi gweithwyr proffesiynol cymwys, a sicrhau bod y prosiect yn cael ei gynllunio a’i reoli’n briodol.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 gan ddylunwyr ddyletswydd i sicrhau bod y dyluniad yn ddiogel a heb risgiau i iechyd.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/>
              <a:t>Mae gan gontractwyr ddyletswydd gofal i gynllunio, cydlynu a chyflawni’r gwaith adeiladu’n ddiogel.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Beth yw dyletswydd gofal? </a:t>
            </a:r>
            <a:r>
              <a:rPr lang="cy-GB" b="0"/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93736"/>
            <a:ext cx="8229600" cy="29251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Rhaid i bawb sy’n ymwneud â’r prosiect adeiladu sicrhau eu bod: yn darparu gwybodaeth a chyfarwyddyd perthnasol; yn ymgynghori ac ymgysylltu â gweithwyr; ac yn nodi a rheoli risgiau iechyd a diogelwch.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Nod y ddyletswydd gofal yw sicrhau bod prosiectau adeiladu’n cael eu cwblhau’n ddiogel a lleihau’r risg o ddamweiniau neu ddigwyddiadau.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Gall methu cyflawni’r dyletswyddau hyn arwain at gamau cyfreithiol a chosbau ariannol ac, mewn rhai achosion, at garcharu.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Mae dyletswydd gofal yn y diwydiant peirianneg gwasanaethau adeiladu yn golygu sicrhau bod yr holl waith yn cael ei wneud yn ddiogel ac yn fedrus, a bod unrhyw risgiau’n cael eu nodi a’u rheoli.</a:t>
            </a:r>
          </a:p>
        </p:txBody>
      </p:sp>
    </p:spTree>
    <p:extLst>
      <p:ext uri="{BB962C8B-B14F-4D97-AF65-F5344CB8AC3E}">
        <p14:creationId xmlns:p14="http://schemas.microsoft.com/office/powerpoint/2010/main" val="1879457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ADA26-E4D6-48FE-B6FB-C4E36CDB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507288" cy="382588"/>
          </a:xfrm>
        </p:spPr>
        <p:txBody>
          <a:bodyPr/>
          <a:lstStyle/>
          <a:p>
            <a:r>
              <a:rPr lang="cy-GB"/>
              <a:t>Dyletswydd gofal o dan Reoliadau Adeiladu (Dylunio a Rheoli) 2015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BCD10-3B21-4D07-957A-04C48FDE04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18712"/>
            <a:ext cx="8229600" cy="3717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O dan Reoliadau Adeiladu (Dylunio a Rheoli) 2015, mae gan y gwahanol ddeiliaid dyletswyddau gyfrifoldebau cyfreithiol penodol yn dibynnu ar eu rolau yn y prosiect adeiladu.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“Mae gan ddeiliaid dyletswyddau gyfrifoldebau cyfreithiol penodol yn dibynnu ar eu rolau mewn prosiect adeiladu. Mae’r cyfrifoldebau hyn yn cynnwys y camau cynllunio a dylunio cychwynnol hyd at y camau adeiladu.”</a:t>
            </a:r>
          </a:p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000"/>
              <a:t>(Morrison a Morrison, 2022)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Bydd y ddau brif ddeiliad yn gyfrifol am ddylunio a rheoli gwaith adeiladu ar wahanol gamau yn eich prosiect.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/>
              <a:t>“Y prif ddylunydd sydd â rheolaeth gyffredinol dros ddylunwyr a’r cyfnod cyn adeiladu. Y prif gontractwr sydd â rheolaeth gyffredinol dros gontractwyr a’r cam adeiladu.”</a:t>
            </a:r>
            <a:r>
              <a:rPr lang="cy-GB" sz="1400"/>
              <a:t> </a:t>
            </a:r>
          </a:p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000"/>
              <a:t>(HASpod 2019, Morrison a Morrison, 2022)</a:t>
            </a:r>
          </a:p>
        </p:txBody>
      </p:sp>
    </p:spTree>
    <p:extLst>
      <p:ext uri="{BB962C8B-B14F-4D97-AF65-F5344CB8AC3E}">
        <p14:creationId xmlns:p14="http://schemas.microsoft.com/office/powerpoint/2010/main" val="2745505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Cyfrifoldebau cleientiaid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4360"/>
            <a:ext cx="8229600" cy="4077240"/>
          </a:xfrm>
        </p:spPr>
        <p:txBody>
          <a:bodyPr/>
          <a:lstStyle/>
          <a:p>
            <a:r>
              <a:rPr lang="cy-GB"/>
              <a:t>“Gwneud trefniadau addas ar gyfer rheoli prosiect, gan gynnwys sicrhau: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bod deiliaid dyletswyddau eraill yn cael eu penodi fel y bo’n briodol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bod digon o amser ac adnoddau’n cael eu dyrannu.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bod gwybodaeth berthnasol yn cael ei pharatoi a’i darparu i ddeiliaid dyletswyddau eraill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bod y prif ddylunydd a’r prif gontractwr yn cyflawni eu dyletswyddau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bod cyfleusterau lles yn cael eu darparu.”</a:t>
            </a:r>
          </a:p>
          <a:p>
            <a:pPr algn="r"/>
            <a:r>
              <a:rPr lang="cy-GB"/>
              <a:t>						</a:t>
            </a:r>
            <a:r>
              <a:rPr lang="cy-GB" sz="1000"/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4ED0F-E355-4E09-BABA-A3B03370E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Cleientiaid domestig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0905A-432A-4210-957E-C54C4024B6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6920"/>
            <a:ext cx="8229600" cy="4059192"/>
          </a:xfrm>
        </p:spPr>
        <p:txBody>
          <a:bodyPr/>
          <a:lstStyle/>
          <a:p>
            <a:r>
              <a:rPr lang="cy-GB"/>
              <a:t>“O fewn cwmpas Reoliadau Adeiladu (Dylunio a Rheoli) 2015, mae dyletswyddau cleientiaid domestig fel arfer yn cael eu trosglwyddo i’r: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contractwr ar gyfer prosiectau un contractwr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prif gontractwr ar gyfer prosiectau gyda mwy nag un contractwr.</a:t>
            </a:r>
          </a:p>
          <a:p>
            <a:r>
              <a:rPr lang="cy-GB"/>
              <a:t>Fodd bynnag, yn lle hynny gall y cleient domestig ddewis cael cytundeb ysgrifenedig gyda’r prif ddylunydd i gyflawni dyletswyddau’r cleient.”</a:t>
            </a:r>
          </a:p>
          <a:p>
            <a:pPr algn="r"/>
            <a:r>
              <a:rPr lang="cy-GB" sz="1000"/>
              <a:t>(Hse.gov.uk, 2015)</a:t>
            </a:r>
          </a:p>
          <a:p>
            <a:r>
              <a:rPr lang="cy-GB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4277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1888"/>
            <a:ext cx="8229600" cy="382588"/>
          </a:xfrm>
        </p:spPr>
        <p:txBody>
          <a:bodyPr/>
          <a:lstStyle/>
          <a:p>
            <a:r>
              <a:rPr lang="cy-GB"/>
              <a:t>Prif ddylunwyr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4360"/>
            <a:ext cx="8229600" cy="4248000"/>
          </a:xfrm>
        </p:spPr>
        <p:txBody>
          <a:bodyPr/>
          <a:lstStyle/>
          <a:p>
            <a:r>
              <a:rPr lang="cy-GB"/>
              <a:t>Rhaid i brif ddylunwyr wneud y canlynol: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“cynllunio, rheoli, monitro a chydlynu iechyd a diogelwch yn y cam cyn adeiladu”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helpu’r cleient i gasglu ynghyd gwybodaeth cyn adeiladu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gweithio gyda'r tîm dylunio i ddileu risgiau y gellir eu rhag-weld a, lle nad yw hyn yn bosib, cymryd camau i </a:t>
            </a:r>
            <a:r>
              <a:rPr lang="cy-GB" b="1"/>
              <a:t>leihau neu reoli’r</a:t>
            </a:r>
            <a:r>
              <a:rPr lang="cy-GB"/>
              <a:t> risgiau hynny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cysylltu â’r prif gontractwr, gan roi gwybod iddo am unrhyw risgiau y mae angen eu rheoli yn ystod y cam adeiladu.</a:t>
            </a:r>
          </a:p>
          <a:p>
            <a:pPr algn="r"/>
            <a:r>
              <a:rPr lang="cy-GB" sz="1000"/>
              <a:t>(Hse.gov.uk, 2015)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E2CF1-F2CD-4D01-BA0C-805577333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Dylunwyr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168EC-08BA-47F5-97B0-E3D6A914580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2952328"/>
          </a:xfrm>
        </p:spPr>
        <p:txBody>
          <a:bodyPr/>
          <a:lstStyle/>
          <a:p>
            <a:r>
              <a:rPr lang="cy-GB"/>
              <a:t>Wrth baratoi neu addasu dyluniadau, mae’n rhaid i ddylunwyr ddileu, lleihau neu reoli risgiau y gellir eu rhag-weld a allai godi yn ystod: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adeiladu a gosod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/>
              <a:t>cynnal a chadw a defnyddio adeilad a’i wasanaethau ar ôl ei adeiladu.</a:t>
            </a:r>
          </a:p>
          <a:p>
            <a:r>
              <a:rPr lang="cy-GB"/>
              <a:t>Dylai dylunwyr hefyd ddarparu gwybodaeth i aelodau eraill o dîm y prosiect i’w helpu i gyflawni eu dyletswyddau.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9653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Props1.xml><?xml version="1.0" encoding="utf-8"?>
<ds:datastoreItem xmlns:ds="http://schemas.openxmlformats.org/officeDocument/2006/customXml" ds:itemID="{D8650BE0-FF67-4CB5-BD5F-AE35C54CB642}">
  <ds:schemaRefs>
    <ds:schemaRef ds:uri="1c5831b9-66da-4f16-a409-834213ecdb8e"/>
    <ds:schemaRef ds:uri="418e8c98-519b-4e3e-a77f-7ee33016068f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418e8c98-519b-4e3e-a77f-7ee33016068f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2155</Words>
  <Application>Microsoft Office PowerPoint</Application>
  <PresentationFormat>On-screen Show (4:3)</PresentationFormat>
  <Paragraphs>161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PowerPoint 5: Dyletswydd gofal </vt:lpstr>
      <vt:lpstr>NOD: Diffinio dyletswydd gofal </vt:lpstr>
      <vt:lpstr>Beth yw dyletswydd gofal? </vt:lpstr>
      <vt:lpstr>Beth yw dyletswydd gofal? parhad</vt:lpstr>
      <vt:lpstr>Dyletswydd gofal o dan Reoliadau Adeiladu (Dylunio a Rheoli) 2015 </vt:lpstr>
      <vt:lpstr>Cyfrifoldebau cleientiaid</vt:lpstr>
      <vt:lpstr>Cleientiaid domestig </vt:lpstr>
      <vt:lpstr>Prif ddylunwyr </vt:lpstr>
      <vt:lpstr>Dylunwyr </vt:lpstr>
      <vt:lpstr>Prif gontractwyr </vt:lpstr>
      <vt:lpstr>Contractwyr </vt:lpstr>
      <vt:lpstr>Gweithwyr</vt:lpstr>
      <vt:lpstr>Rhyngweithio rhwng deiliaid dyletswyddau </vt:lpstr>
      <vt:lpstr>Dyletswyddau rheoleiddio eraill </vt:lpstr>
      <vt:lpstr>Atal achosion o dorri rheoliadau </vt:lpstr>
      <vt:lpstr>Rhoi gwybod am achosion o dorri rheoliadau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22</cp:revision>
  <dcterms:created xsi:type="dcterms:W3CDTF">2013-05-28T00:38:54Z</dcterms:created>
  <dcterms:modified xsi:type="dcterms:W3CDTF">2023-08-31T13:27:15Z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  <property fmtid="{D5CDD505-2E9C-101B-9397-08002B2CF9AE}" pid="3" name="MSIP_Label_8448bdcc-a5c1-4821-919e-44fa9583868f_Enabled">
    <vt:lpwstr>true</vt:lpwstr>
  </property>
  <property fmtid="{D5CDD505-2E9C-101B-9397-08002B2CF9AE}" pid="4" name="MSIP_Label_8448bdcc-a5c1-4821-919e-44fa9583868f_SetDate">
    <vt:lpwstr>2023-05-13T09:33:40Z</vt:lpwstr>
  </property>
  <property fmtid="{D5CDD505-2E9C-101B-9397-08002B2CF9AE}" pid="5" name="MSIP_Label_8448bdcc-a5c1-4821-919e-44fa9583868f_Method">
    <vt:lpwstr>Standard</vt:lpwstr>
  </property>
  <property fmtid="{D5CDD505-2E9C-101B-9397-08002B2CF9AE}" pid="6" name="MSIP_Label_8448bdcc-a5c1-4821-919e-44fa9583868f_Name">
    <vt:lpwstr>defa4170-0d19-0005-0004-bc88714345d2</vt:lpwstr>
  </property>
  <property fmtid="{D5CDD505-2E9C-101B-9397-08002B2CF9AE}" pid="7" name="MSIP_Label_8448bdcc-a5c1-4821-919e-44fa9583868f_SiteId">
    <vt:lpwstr>96f4d8ee-39bd-4af2-bb46-02d6d12565b5</vt:lpwstr>
  </property>
  <property fmtid="{D5CDD505-2E9C-101B-9397-08002B2CF9AE}" pid="8" name="MSIP_Label_8448bdcc-a5c1-4821-919e-44fa9583868f_ActionId">
    <vt:lpwstr>3f29a612-df65-4102-a2d5-f48009d4146b</vt:lpwstr>
  </property>
  <property fmtid="{D5CDD505-2E9C-101B-9397-08002B2CF9AE}" pid="9" name="MSIP_Label_8448bdcc-a5c1-4821-919e-44fa9583868f_ContentBits">
    <vt:lpwstr>0</vt:lpwstr>
  </property>
</Properties>
</file>