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31" r:id="rId6"/>
    <p:sldId id="336" r:id="rId7"/>
    <p:sldId id="334" r:id="rId8"/>
    <p:sldId id="340" r:id="rId9"/>
    <p:sldId id="339" r:id="rId10"/>
    <p:sldId id="341" r:id="rId11"/>
    <p:sldId id="350" r:id="rId12"/>
    <p:sldId id="351" r:id="rId13"/>
    <p:sldId id="353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6BB0D1-9278-F6CC-5A69-1199D24409B3}" name="Laura Glover" initials="LG" userId="Laura Glov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.M." initials="PM" lastIdx="7" clrIdx="0">
    <p:extLst>
      <p:ext uri="{19B8F6BF-5375-455C-9EA6-DF929625EA0E}">
        <p15:presenceInfo xmlns:p15="http://schemas.microsoft.com/office/powerpoint/2012/main" userId="P.M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A083EB-4266-4B23-95AF-4D0875239762}" v="62" dt="2023-06-23T11:18:03.3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03" autoAdjust="0"/>
  </p:normalViewPr>
  <p:slideViewPr>
    <p:cSldViewPr snapToGrid="0">
      <p:cViewPr varScale="1">
        <p:scale>
          <a:sx n="72" d="100"/>
          <a:sy n="72" d="100"/>
        </p:scale>
        <p:origin x="191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7mm2OABn4U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ZrKEZOoP1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8yDGH0VJmb8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youtu.be/ZZ3wAtc3Bkg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hc.co.uk/news/the-rising-cost-of-materials-in-2022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electricaltimes.co.uk/rising-cost-of-raw-materials-is-the-biggest-challenge-for-electricians-and-homeowners-in-2022/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b.co.uk/media/jcbahxyh/wales-lmi-final.pdf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b.co.uk/media/jcbahxyh/wales-lmi-final.pdf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Cofrestru eich busnes: Chi sy’n gyfrifol am gofrestru eich busnes gyda Chyllid a Thollau EM ac am gadw cofnodion cywir o’ch incwm a’ch treuliau.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Talu trethi: Fel unigolyn hunangyflogedig, chi sy’n gyfrifol am dalu eich trethi eich hun, gan gynnwys treth incwm a Chyfraniadau Yswiriant Gwladol. Bydd angen i chi hefyd lenwi ffurflen dreth hunanasesu bob blwyddyn.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 eich arian: Chi sy’n gyfrifol am reoli arian eich busnes, gan gynnwys cadw golwg ar eich incwm a’ch treuliau, anfonebu cleientiaid a rheoli llif arian.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Sicrhau gwaith: Fel unigolyn hunangyflogedig, chi sy’n gyfrifol am ddod o hyd i waith a sicrhau gwaith. Gall hyn gynnwys marchnata eich gwasanaethau, rhwydweithio a meithrin perthynas â chleientiaid.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Rheoli eich llwyth gwaith: Chi sy’n gyfrifol am reoli eich llwyth gwaith a sicrhau eich bod yn bodloni eich terfynau amser ac yn darparu gwaith o ansawdd uchel i’ch cleientiaid.</a:t>
            </a:r>
          </a:p>
          <a:p>
            <a:r>
              <a:rPr lang="cy-GB" sz="120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Darparu eich buddion eich hun: Yn wahanol i gyflogeion traddodiadol, nid oes gan unigolion hunangyflogedig fynediad at fuddion gweithwyr fel tâl salwch, tâl gwyliau na chyfraniadau pensiwn. Eich cyfrifoldeb chi yw darparu ar gyfer y manteision hyn eich hun.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421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200">
                <a:solidFill>
                  <a:schemeClr val="tx1"/>
                </a:solidFill>
                <a:latin typeface="Arial" charset="0"/>
                <a:ea typeface="ＭＳ Ｐゴシック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Tax facts </a:t>
            </a:r>
            <a:r>
              <a:rPr lang="cy-GB">
                <a:hlinkClick r:id="rId3"/>
              </a:rPr>
              <a:t>https://youtu.be/v7mm2OABn4U</a:t>
            </a:r>
          </a:p>
          <a:p>
            <a:endParaRPr lang="en-GB" dirty="0"/>
          </a:p>
          <a:p>
            <a:r>
              <a:rPr lang="cy-GB"/>
              <a:t>Cydymffurfio â chyfreithiau treth: Mae cyfreithiau treth y DU yn mynnu bod busnesau’n cadw cofnodion cywir o’u holl drafodion, treuliau ac incwm. Gall peidio â gwneud hynny arwain at gosbau a phroblemau cyfreithiol.</a:t>
            </a:r>
          </a:p>
          <a:p>
            <a:r>
              <a:rPr lang="cy-GB"/>
              <a:t>Hawlio didyniadau treth: Mae cadw cofnodion manwl yn caniatáu i fusnesau hawlio’r holl ddidyniadau treth cymwys, gan leihau eu rhwymedigaeth treth a chynyddu eu proffidioldeb o bosib.</a:t>
            </a:r>
          </a:p>
          <a:p>
            <a:r>
              <a:rPr lang="cy-GB"/>
              <a:t>Paratoi datganiadau ariannol: Mae cofnodion yn hanfodol wrth baratoi datganiadau ariannol fel datganiadau incwm a mantolenni, sy’n ofynnol ar gyfer cynllunio busnes, sicrhau cyllid a chydymffurfio o ran treth.</a:t>
            </a:r>
          </a:p>
          <a:p>
            <a:r>
              <a:rPr lang="cy-GB"/>
              <a:t>Hwyluso archwiliadau: Mae cofnodion yn ei gwneud yn haws i fusnesau gael archwiliadau gan Gyllid a Thollau EM a chyrff rheoleiddio eraill. Yn achos archwiliad, bydd busnesau sydd â chofnodion da mewn sefyllfa well i amddiffyn eu sefyllfa dreth ac osgoi cosbau.</a:t>
            </a:r>
          </a:p>
          <a:p>
            <a:r>
              <a:rPr lang="cy-GB"/>
              <a:t>Monitro llif arian: Drwy gadw cofnodion cywir o’u holl drafodion ariannol, gall busnesau fonitro eu llif arian yn ofalus, gan eu galluogi i wneud penderfyniadau ariannol gwell a rheoli eu harian yn fwy effeithiol.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93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50"/>
              <a:t>Economic trends and BSE </a:t>
            </a:r>
            <a:r>
              <a:rPr lang="cy-GB" sz="1400">
                <a:hlinkClick r:id="rId3"/>
              </a:rPr>
              <a:t>https://youtu.be/bZrKEZOoP1E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50"/>
              <a:t>What causes an economic recession? https://youtu.be/SwaCg7Gwtzw  </a:t>
            </a:r>
          </a:p>
          <a:p>
            <a:endParaRPr lang="en-GB" sz="1050" dirty="0"/>
          </a:p>
          <a:p>
            <a:r>
              <a:rPr lang="cy-GB" sz="105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ystod dirwasgiad, mae’r diwydiant peirianneg gwasanaethau adeiladu’n dueddol o ddioddef yn arbennig o galed, gan ei fod yn dibynnu’n drwm ar dwf economaidd a gwariant defnyddwyr. Gall dirwasgiad arwain at lai o alw am brosiectau adeiladu newydd, llai o fuddsoddi mewn seilwaith, a llai o hyder yn y farchnad dai ymysg defnyddwyr.</a:t>
            </a:r>
          </a:p>
          <a:p>
            <a:r>
              <a:rPr lang="cy-GB" sz="105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Mae diwydiant peirianneg gwasanaethau adeiladu’r DU wedi wynebu nifer o ddirwasgiadau sylweddol yn ystod y degawdau diwethaf, gan gynnwys dirwasgiadau’r 1990au cynnar, diwedd y 2000au ac, yn fwyaf diweddar, dirwasgiad COVID-19 yn 2020. Mae’r dirwasgiadau hyn wedi cael effaith sylweddol ar y diwydiant, gan arwain at golli swyddi, cau busnesau a llai o fuddsoddi mewn prosiectau adeiladu.</a:t>
            </a:r>
          </a:p>
          <a:p>
            <a:r>
              <a:rPr lang="cy-GB" sz="1050" b="0" i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Yn ystod dirwasgiad, efallai y bydd y llywodraeth yn gweithredu polisïau fel pecynnau ysgogi a gwariant ar seilwaith i geisio ysgogi gweithgarwch economaidd a chefnogi’r diwydiant peirianneg gwasanaethau adeiladu. Ond gall effeithiau dirwasgiad bara’n hir, a gall gymryd nifer o flynyddoedd i’r diwydiant adfer yn llwyr.</a:t>
            </a:r>
          </a:p>
          <a:p>
            <a:endParaRPr lang="en-GB" sz="1050" dirty="0"/>
          </a:p>
          <a:p>
            <a:endParaRPr lang="en-GB" sz="1050" dirty="0"/>
          </a:p>
          <a:p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73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Y dysgwyr i wylio fideos ac yna llenwi’r daflen waith.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/>
              <a:t>Surging costs </a:t>
            </a:r>
            <a:r>
              <a:rPr lang="cy-GB">
                <a:hlinkClick r:id="rId3"/>
              </a:rPr>
              <a:t>https://youtu.be/8yDGH0VJmb8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Recession | Building industry | British Economy | Thames News | 1991 </a:t>
            </a:r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  <a:hlinkClick r:id="rId4"/>
              </a:rPr>
              <a:t>https://youtu.be/ZZ3wAtc3Bkg</a:t>
            </a:r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86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/>
              <a:t>Erthygl APHC </a:t>
            </a:r>
            <a:r>
              <a:rPr lang="cy-GB">
                <a:hlinkClick r:id="rId3"/>
              </a:rPr>
              <a:t>https://aphc.co.uk/news/the-rising-cost-of-materials-in-2022/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200"/>
              <a:t>Erthygl Electrical Times </a:t>
            </a:r>
            <a:r>
              <a:rPr lang="cy-GB">
                <a:hlinkClick r:id="rId4"/>
              </a:rPr>
              <a:t>https://www.electricaltimes.co.uk/rising-cost-of-raw-materials-is-the-biggest-challenge-for-electricians-and-homeowners-in-2022/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276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Labour Market Intelligence Report </a:t>
            </a:r>
            <a:r>
              <a:rPr lang="cy-GB">
                <a:hlinkClick r:id="rId3"/>
              </a:rPr>
              <a:t>https://www.citb.co.uk/media/jcbahxyh/wales-lmi-final.pdf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030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/>
              <a:t>Labour Market Intelligence Report </a:t>
            </a:r>
            <a:r>
              <a:rPr lang="cy-GB">
                <a:hlinkClick r:id="rId3"/>
              </a:rPr>
              <a:t>https://www.citb.co.uk/media/jcbahxyh/wales-lmi-final.pdf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074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 err="1"/>
              <a:t>Hawlfraint</a:t>
            </a:r>
            <a:r>
              <a:rPr lang="en-GB" sz="900" baseline="0" dirty="0"/>
              <a:t> © 2023 EAL. </a:t>
            </a:r>
            <a:r>
              <a:rPr lang="en-GB" sz="900" baseline="0" dirty="0" err="1"/>
              <a:t>Cedwir</a:t>
            </a:r>
            <a:r>
              <a:rPr lang="en-GB" sz="900" baseline="0" dirty="0"/>
              <a:t> </a:t>
            </a:r>
            <a:r>
              <a:rPr lang="en-GB" sz="900" baseline="0" dirty="0" err="1"/>
              <a:t>pob</a:t>
            </a:r>
            <a:r>
              <a:rPr lang="en-GB" sz="900" baseline="0" dirty="0"/>
              <a:t> </a:t>
            </a:r>
            <a:r>
              <a:rPr lang="en-GB" sz="900" baseline="0" dirty="0" err="1"/>
              <a:t>hawl</a:t>
            </a:r>
            <a:r>
              <a:rPr lang="en-GB" sz="900" baseline="0" dirty="0"/>
              <a:t>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 err="1">
                <a:solidFill>
                  <a:schemeClr val="tx1"/>
                </a:solidFill>
              </a:rPr>
              <a:t>Dilyniant</a:t>
            </a:r>
            <a:r>
              <a:rPr lang="en-GB" sz="1400" baseline="0" dirty="0">
                <a:solidFill>
                  <a:schemeClr val="tx1"/>
                </a:solidFill>
              </a:rPr>
              <a:t> </a:t>
            </a:r>
            <a:r>
              <a:rPr lang="en-GB" sz="1400" baseline="0" dirty="0" err="1">
                <a:solidFill>
                  <a:schemeClr val="tx1"/>
                </a:solidFill>
              </a:rPr>
              <a:t>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 err="1">
                <a:solidFill>
                  <a:schemeClr val="tx1"/>
                </a:solidFill>
              </a:rPr>
              <a:t>Peirianneg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Gwasanaethau</a:t>
            </a:r>
            <a:r>
              <a:rPr lang="en-GB" sz="1400" b="1" baseline="0" dirty="0">
                <a:solidFill>
                  <a:schemeClr val="tx1"/>
                </a:solidFill>
              </a:rPr>
              <a:t> </a:t>
            </a:r>
            <a:r>
              <a:rPr lang="en-GB" sz="1400" b="1" baseline="0" dirty="0" err="1">
                <a:solidFill>
                  <a:schemeClr val="tx1"/>
                </a:solidFill>
              </a:rPr>
              <a:t>Adeiladu</a:t>
            </a:r>
            <a:r>
              <a:rPr lang="en-GB" sz="1400" b="1" baseline="0" dirty="0">
                <a:solidFill>
                  <a:schemeClr val="tx1"/>
                </a:solidFill>
              </a:rPr>
              <a:t> (</a:t>
            </a:r>
            <a:r>
              <a:rPr lang="en-GB" sz="1400" b="1" baseline="0" dirty="0" err="1">
                <a:solidFill>
                  <a:schemeClr val="tx1"/>
                </a:solidFill>
              </a:rPr>
              <a:t>Lefel</a:t>
            </a:r>
            <a:r>
              <a:rPr lang="en-GB" sz="1400" b="1" baseline="0" dirty="0">
                <a:solidFill>
                  <a:schemeClr val="tx1"/>
                </a:solidFill>
              </a:rPr>
              <a:t> 2)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b.co.uk/media/n15bpq0n/wales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7mm2OABn4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ZrKEZOoP1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8yDGH0VJmb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tu.be/ZZ3wAtc3Bk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phc.co.uk/news/the-rising-cost-of-materials-in-2022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electricaltimes.co.uk/rising-cost-of-raw-materials-is-the-biggest-challenge-for-electricians-and-homeowners-in-2022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b.co.uk/media/jcbahxyh/wales-lmi-final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201: Cyflogaeth a Chyflogadwyedd yn y Sector Peirianneg Gwasanaethau Adeiladu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4: Yr economi a’r diwydiant peirianneg gwasanaethau adeiladu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9E22D-89DA-1AC0-473C-7A382CE56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Anghenion recriwtio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A1BE6-E9E0-5885-0C08-641E23B7571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5124"/>
            <a:ext cx="8229600" cy="4248000"/>
          </a:xfrm>
        </p:spPr>
        <p:txBody>
          <a:bodyPr/>
          <a:lstStyle/>
          <a:p>
            <a:r>
              <a:rPr lang="cy-GB"/>
              <a:t>Mae disgwyl i’r gofyniad recriwtio blynyddol yng Nghymru fod yn 1.6% y flwyddyn ar gyfartaledd, yn seiliedig ar lefelau gweithlu 2020, sydd yr un fath â ffigur y DU. Mae hyn yn golygu y byddai’n rhaid i’r diwydiant phirianneg gwasanaethau adeiladu recriwtio 1,850 o weithwyr newydd ar hyn o bryd bob blwyddyn i gyflawni’r gwaith disgwyliedig rhwng y cyfnodau terfynol.</a:t>
            </a:r>
          </a:p>
          <a:p>
            <a:r>
              <a:rPr lang="cy-GB"/>
              <a:t>Defnyddiwch y ddolen ganlynol i nodi pa grefftau peirianneg gwasanaethau adeiladu penodol sydd angen y recriwtio mwyaf erbyn 2025:</a:t>
            </a:r>
          </a:p>
          <a:p>
            <a:r>
              <a:rPr lang="cy-GB">
                <a:ea typeface="+mn-lt"/>
                <a:cs typeface="+mn-lt"/>
                <a:hlinkClick r:id="rId3"/>
              </a:rPr>
              <a:t>Construction Skills Network: Labour Market Intelligence Report</a:t>
            </a:r>
          </a:p>
        </p:txBody>
      </p:sp>
    </p:spTree>
    <p:extLst>
      <p:ext uri="{BB962C8B-B14F-4D97-AF65-F5344CB8AC3E}">
        <p14:creationId xmlns:p14="http://schemas.microsoft.com/office/powerpoint/2010/main" val="2889537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NOD: Archwilio dylanwad yr economi ar beirianneg gwasanaethau adeiladu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36592"/>
            <a:ext cx="8568952" cy="4176464"/>
          </a:xfrm>
        </p:spPr>
        <p:txBody>
          <a:bodyPr/>
          <a:lstStyle/>
          <a:p>
            <a:r>
              <a:rPr lang="cy-GB" sz="1500" dirty="0">
                <a:ea typeface="ＭＳ Ｐゴシック" pitchFamily="-105" charset="-128"/>
                <a:cs typeface="ＭＳ Ｐゴシック" pitchFamily="-105" charset="-128"/>
              </a:rPr>
              <a:t>Amcanion</a:t>
            </a:r>
          </a:p>
          <a:p>
            <a:pPr lvl="1"/>
            <a:r>
              <a:rPr lang="cy-GB" sz="1500" dirty="0">
                <a:ea typeface="ＭＳ Ｐゴシック"/>
              </a:rPr>
              <a:t>Nodi cyfrifoldebau bod yn hunangyflogedig</a:t>
            </a:r>
          </a:p>
          <a:p>
            <a:pPr lvl="1"/>
            <a:r>
              <a:rPr lang="cy-GB" sz="1500" dirty="0">
                <a:ea typeface="ＭＳ Ｐゴシック"/>
              </a:rPr>
              <a:t>Esbonio pwysigrwydd cadw cofnodion at ddibenion treth</a:t>
            </a:r>
          </a:p>
          <a:p>
            <a:pPr lvl="1"/>
            <a:r>
              <a:rPr lang="cy-GB" sz="1500" dirty="0">
                <a:ea typeface="ＭＳ Ｐゴシック"/>
              </a:rPr>
              <a:t>Asesu’r tueddiadau economaidd yn niwydiant adeiladu’r DU </a:t>
            </a:r>
          </a:p>
          <a:p>
            <a:pPr lvl="1"/>
            <a:r>
              <a:rPr lang="cy-GB" sz="1500" dirty="0">
                <a:ea typeface="ＭＳ Ｐゴシック"/>
              </a:rPr>
              <a:t>Nodi nodweddion dirwasgiad </a:t>
            </a:r>
          </a:p>
          <a:p>
            <a:pPr lvl="1"/>
            <a:r>
              <a:rPr lang="cy-GB" sz="1500" dirty="0">
                <a:ea typeface="ＭＳ Ｐゴシック"/>
              </a:rPr>
              <a:t>Nodi nodweddion cynnydd yn y galw </a:t>
            </a:r>
          </a:p>
          <a:p>
            <a:pPr lvl="1"/>
            <a:r>
              <a:rPr lang="cy-GB" sz="1500" dirty="0">
                <a:ea typeface="ＭＳ Ｐゴシック"/>
              </a:rPr>
              <a:t>Gwahaniaethu rhwng goblygiadau cynnydd yn y galw a dirwasgiad </a:t>
            </a:r>
          </a:p>
          <a:p>
            <a:pPr lvl="1"/>
            <a:r>
              <a:rPr lang="cy-GB" sz="1500" dirty="0">
                <a:ea typeface="ＭＳ Ｐゴシック"/>
              </a:rPr>
              <a:t>Gwerthuso gwahanol rymoedd y farchnad yn ystod: cynnydd yn y galw o’i gymharu â dirwasgiad</a:t>
            </a:r>
          </a:p>
          <a:p>
            <a:pPr lvl="1"/>
            <a:r>
              <a:rPr lang="cy-GB" sz="1500" dirty="0">
                <a:ea typeface="ＭＳ Ｐゴシック"/>
                <a:cs typeface="Arial"/>
              </a:rPr>
              <a:t>Rhagfynegiadau ar gyfer peirianneg gwasanaethau adeiladu wrth symud ymlaen</a:t>
            </a:r>
          </a:p>
          <a:p>
            <a:pPr lvl="1"/>
            <a:r>
              <a:rPr lang="cy-GB" sz="1500" dirty="0">
                <a:ea typeface="ＭＳ Ｐゴシック"/>
                <a:cs typeface="Arial"/>
              </a:rPr>
              <a:t>Anghenion recriwtio</a:t>
            </a:r>
          </a:p>
          <a:p>
            <a:pPr lvl="1"/>
            <a:endParaRPr lang="en-US" sz="1500" dirty="0"/>
          </a:p>
          <a:p>
            <a:pPr lvl="1"/>
            <a:endParaRPr lang="en-US" sz="1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Cyfrifoldebau bod yn hunangyflogedig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95124"/>
            <a:ext cx="8229600" cy="4248000"/>
          </a:xfrm>
        </p:spPr>
        <p:txBody>
          <a:bodyPr/>
          <a:lstStyle/>
          <a:p>
            <a:r>
              <a:rPr lang="cy-GB"/>
              <a:t>Mae bod yn hunangyflogedig yn golygu ysgwyddo cyfrifoldebau rhedeg eich busnes eich hun. Mae rhain yn cynnwys: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/>
              <a:t>cofrestru eich busnes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/>
              <a:t>talu trethi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/>
              <a:t>rheoli eich arian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/>
              <a:t>sicrhau gwaith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/>
              <a:t>rheoli eich llwyth gwaith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/>
              <a:t>darparu eich buddion eich hun.</a:t>
            </a:r>
          </a:p>
          <a:p>
            <a:r>
              <a:rPr lang="cy-GB"/>
              <a:t>Yn gyffredinol, mae bod yn hunangyflogedig yn cynnwys llawer iawn o gyfrifoldeb a hunanddisgyblaeth, yn ogystal â pharodrwydd i gymryd risgiau a rheoli ansicrwydd.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Pwysigrwydd cadw cofnodion at ddibenion treth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5308"/>
            <a:ext cx="8439912" cy="4377816"/>
          </a:xfrm>
        </p:spPr>
        <p:txBody>
          <a:bodyPr/>
          <a:lstStyle/>
          <a:p>
            <a:r>
              <a:rPr lang="cy-GB" sz="1400" dirty="0"/>
              <a:t>Gwyliwch y fideo YouTube canlynol ar ffeithiau treth: </a:t>
            </a:r>
            <a:r>
              <a:rPr lang="cy-GB" sz="1400" dirty="0" err="1">
                <a:hlinkClick r:id="rId3"/>
              </a:rPr>
              <a:t>Tax</a:t>
            </a:r>
            <a:r>
              <a:rPr lang="cy-GB" sz="1400" dirty="0">
                <a:hlinkClick r:id="rId3"/>
              </a:rPr>
              <a:t> </a:t>
            </a:r>
            <a:r>
              <a:rPr lang="cy-GB" sz="1400" dirty="0" err="1">
                <a:hlinkClick r:id="rId3"/>
              </a:rPr>
              <a:t>Facts</a:t>
            </a:r>
            <a:r>
              <a:rPr lang="cy-GB" sz="1400" dirty="0">
                <a:hlinkClick r:id="rId3"/>
              </a:rPr>
              <a:t> - Construction </a:t>
            </a:r>
            <a:r>
              <a:rPr lang="cy-GB" sz="1400" dirty="0" err="1">
                <a:hlinkClick r:id="rId3"/>
              </a:rPr>
              <a:t>Industry</a:t>
            </a:r>
            <a:r>
              <a:rPr lang="cy-GB" sz="1400" dirty="0">
                <a:hlinkClick r:id="rId3"/>
              </a:rPr>
              <a:t> </a:t>
            </a:r>
            <a:r>
              <a:rPr lang="cy-GB" sz="1400" dirty="0" err="1">
                <a:hlinkClick r:id="rId3"/>
              </a:rPr>
              <a:t>Scheme</a:t>
            </a:r>
            <a:endParaRPr lang="cy-GB" sz="1400" dirty="0">
              <a:hlinkClick r:id="rId3"/>
            </a:endParaRPr>
          </a:p>
          <a:p>
            <a:pPr algn="just"/>
            <a:r>
              <a:rPr lang="cy-GB" sz="1400" dirty="0"/>
              <a:t>Mae cadw cofnodion cywir at ddibenion treth yn hanfodol, yn enwedig ar gyfer y diwydiant peirianneg gwasanaethau adeiladu. Dyma ychydig o resymau pam: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200" dirty="0"/>
              <a:t>cydymffurfio â chyfreithiau treth a hawlio didyniadau treth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200" dirty="0"/>
              <a:t>paratoi datganiadau ariannol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200" dirty="0"/>
              <a:t>hwyluso archwiliadau</a:t>
            </a:r>
          </a:p>
          <a:p>
            <a:pPr marL="342900" indent="-34290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200" dirty="0"/>
              <a:t>monitro llif arian.</a:t>
            </a:r>
          </a:p>
          <a:p>
            <a:pPr algn="just"/>
            <a:r>
              <a:rPr lang="cy-GB" sz="1400" dirty="0"/>
              <a:t>Ar gyfer busnesau peirianneg gwasanaethau adeiladu, mae cadw cofnodion manwl yn bwysig gan eu bod yn aml yn rhwym wrth reoliadau treth penodol fel Cynllun y Diwydiant Adeiladu (CIS). Mae cadw cofnodion cywir yn helpu busnesau i gydymffurfio â’r rheoliadau hyn ac i osgoi camgymeriadau costus.</a:t>
            </a:r>
          </a:p>
          <a:p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Beth yw dirwasgiad?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64412"/>
            <a:ext cx="7827264" cy="411484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y-GB" sz="1800"/>
              <a:t>Gwyliwch y fideo canlynol ar YouTube am dueddiadau economaidd a pheirianneg gwasanaethau adeiladu: </a:t>
            </a:r>
            <a:r>
              <a:rPr lang="cy-GB" sz="1800">
                <a:hlinkClick r:id="rId3"/>
              </a:rPr>
              <a:t>UK Construction industry introduction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y-GB" sz="1800"/>
              <a:t>Mae dirwasgiad yn niwydiant adeiladu’r DU yn cyfeirio at gyfnod o ddirywiad sylweddol mewn gweithgarwch economaidd, sy’n golygu bod y diwydiant yn crebachu. Yn benodol, diffinnir dirwasgiad fel cyfnod o ddau chwarter olynol o leiaf (chwe mis) o dwf GDP negyddol.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y-GB" sz="1800"/>
              <a:t>Mae diwydiant adeiladu’r DU wedi wynebu nifer o ddirwasgiadau sylweddol yn ystod y degawdau diwethaf, gan gynnwys dirwasgiadau’r 1990au cynnar, diwedd y 2000au ac, yn fwyaf diweddar, dirwasgiad COVID-19 yn 2020. Mae’r dirwasgiadau hyn wedi cael effaith sylweddol ar y diwydiant, gan arwain at golli swyddi, cau busnesau a llai o fuddsoddi mewn prosiectau peirianneg gwasanaethau adeiladu.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Effeithiau dirwasgiad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F1F8C5-83BA-4944-BA0D-2A63AEA2EF6D}"/>
              </a:ext>
            </a:extLst>
          </p:cNvPr>
          <p:cNvSpPr/>
          <p:nvPr/>
        </p:nvSpPr>
        <p:spPr>
          <a:xfrm>
            <a:off x="786015" y="2588070"/>
            <a:ext cx="73389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Gwyliwch y fideo YouTube canlynol - “Builder says that surging costs are hitting them hard”: </a:t>
            </a:r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  <a:hlinkClick r:id="rId3"/>
              </a:rPr>
              <a:t>https://youtu.be/8yDGH0VJmb8</a:t>
            </a:r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D0EBBF-6E63-4754-B30A-D8F919E4C5D8}"/>
              </a:ext>
            </a:extLst>
          </p:cNvPr>
          <p:cNvSpPr/>
          <p:nvPr/>
        </p:nvSpPr>
        <p:spPr>
          <a:xfrm>
            <a:off x="786015" y="3530600"/>
            <a:ext cx="73389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Gwyliwch y fideo YouTube canlynol – “Recession | Building industry | British Economy | Thames News | 1991”: </a:t>
            </a:r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  <a:hlinkClick r:id="rId4"/>
              </a:rPr>
              <a:t>https://youtu.be/ZZ3wAtc3Bkg</a:t>
            </a:r>
            <a:r>
              <a:rPr lang="cy-GB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BEE6-D294-4AFA-94AD-38249983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Galw mawr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0F8CB-00E5-4CA5-A05F-E9341C5CDF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5124"/>
            <a:ext cx="8229600" cy="42480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y-GB" sz="1700"/>
              <a:t>Yn y diwydiant peirianneg gwasanaethau adeiladu yn y DU, mae galw mawr yn cyfeirio at sefyllfa lle mae angen cadarn a chynyddol am wasanaethau adeiladu – er enghraifft, adeiladu cartrefi newydd, adeiladau masnachol, seilwaith a strwythurau eraill.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y-GB" sz="1700"/>
              <a:t>Pan fydd galw mawr yn y diwydiant adeiladu a pheirianneg gwasanaethau adeiladu, gall greu amrywiaeth o gyfleoedd i fusnesau ac unigolion sy’n gweithredu yn y diwydiant, fel arfer ar ffurf cynnydd mewn prosiectau newydd a’r angen cynyddol am weithwyr a deunyddiau peirianneg gwasanaethau adeiladu.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y-GB" sz="1700"/>
              <a:t>Er enghraifft, efallai y bydd busnesau’n gallu sicrhau rhagor o gontractau, codi prisiau uwch a sicrhau elw uwch, ac ehangu eu gweithrediadau.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y-GB" sz="1700"/>
              <a:t>Ar yr un pryd, gall galw uchel hefyd arwain at ragor o gystadleuaeth, prinder llafur a heriau yn y gadwyn gyflenwi.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B8E3C3-AC65-25F4-771D-E9E10DA0AAB9}"/>
              </a:ext>
            </a:extLst>
          </p:cNvPr>
          <p:cNvSpPr txBox="1"/>
          <p:nvPr/>
        </p:nvSpPr>
        <p:spPr>
          <a:xfrm>
            <a:off x="325120" y="5549037"/>
            <a:ext cx="8493760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700"/>
              <a:t>Erthygl APHC: </a:t>
            </a:r>
            <a:r>
              <a:rPr lang="cy-GB" sz="1700">
                <a:hlinkClick r:id="rId3"/>
              </a:rPr>
              <a:t>The Rising Cost of Materials in 2022 | APHC</a:t>
            </a:r>
            <a:r>
              <a:rPr lang="cy-GB" sz="1700"/>
              <a:t> </a:t>
            </a:r>
          </a:p>
          <a:p>
            <a:r>
              <a:rPr lang="cy-GB" sz="1700"/>
              <a:t>Erthygl Electrical Times: </a:t>
            </a:r>
            <a:r>
              <a:rPr lang="cy-GB" sz="1700">
                <a:hlinkClick r:id="rId4"/>
              </a:rPr>
              <a:t>Rising cost of raw materials is the biggest challenge for electricians and homeowners in 2022 – Electrical Times</a:t>
            </a:r>
          </a:p>
        </p:txBody>
      </p:sp>
    </p:spTree>
    <p:extLst>
      <p:ext uri="{BB962C8B-B14F-4D97-AF65-F5344CB8AC3E}">
        <p14:creationId xmlns:p14="http://schemas.microsoft.com/office/powerpoint/2010/main" val="80733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A5CA0-F81E-456D-9A51-0CB981823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1124"/>
            <a:ext cx="8229600" cy="382588"/>
          </a:xfrm>
        </p:spPr>
        <p:txBody>
          <a:bodyPr/>
          <a:lstStyle/>
          <a:p>
            <a:r>
              <a:rPr lang="cy-GB"/>
              <a:t>Goblygiadau dirwasgiad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F2E9E-DC7F-42FC-A2FE-4589DC6B5F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5124"/>
            <a:ext cx="8229600" cy="4248000"/>
          </a:xfrm>
        </p:spPr>
        <p:txBody>
          <a:bodyPr/>
          <a:lstStyle/>
          <a:p>
            <a:r>
              <a:rPr lang="cy-GB"/>
              <a:t>Mae dirwasgiad yn y diwydiant adeiladu a pheirianneg gwasanaethau adeiladu yn golygu gostyngiad sylweddol mewn gweithgarwch economaidd, gan arwain at lai o alw am wasanaethau adeiladu. </a:t>
            </a:r>
          </a:p>
          <a:p>
            <a:r>
              <a:rPr lang="cy-GB"/>
              <a:t>Gall hyn arwain at ostyngiad mewn prosiectau newydd, colli swyddi a chau busnesau.</a:t>
            </a:r>
          </a:p>
          <a:p>
            <a:r>
              <a:rPr lang="cy-GB"/>
              <a:t>Yn ogystal, gall dirwasgiad arwain at lai o fuddsoddi mewn seilwaith a thai, yn ogystal â llai o hyder ymysg defnyddwyr yn y farchnad dai.</a:t>
            </a:r>
          </a:p>
          <a:p>
            <a:r>
              <a:rPr lang="cy-GB"/>
              <a:t>Ond gall dirwasgiad hefyd greu cyfleoedd i dorri costau a chynyddu effeithlonrwydd, yn ogystal â chyfleoedd i fusnesau arallgyfeirio ac archwilio marchnadoedd newydd.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88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C5CACED-B903-B283-FEDC-708A5C80F0E7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82296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Tueddiadau nawr ac yn y dyfodol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6EF9FDB-F400-12AE-A9C6-08E796C6C508}"/>
              </a:ext>
            </a:extLst>
          </p:cNvPr>
          <p:cNvSpPr txBox="1">
            <a:spLocks/>
          </p:cNvSpPr>
          <p:nvPr/>
        </p:nvSpPr>
        <p:spPr bwMode="auto">
          <a:xfrm>
            <a:off x="457199" y="2763474"/>
            <a:ext cx="7821047" cy="274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Mae’r gofyniad recriwtio blynyddol yng Nghymru, sef 1.6% y flwyddyn, yn golygu y bydd angen </a:t>
            </a:r>
            <a:r>
              <a:rPr lang="cy-GB" b="1" dirty="0">
                <a:ea typeface="+mn-lt"/>
                <a:cs typeface="+mn-lt"/>
              </a:rPr>
              <a:t>9,250 o weithwyr ychwanegol rhwng diwedd 2020 a 2025</a:t>
            </a:r>
            <a:r>
              <a:rPr lang="cy-GB" dirty="0"/>
              <a:t>.</a:t>
            </a:r>
          </a:p>
          <a:p>
            <a:endParaRPr lang="en-US" kern="0" dirty="0">
              <a:cs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CD782CB-B4A9-873A-C5B1-4EDF9F327137}"/>
              </a:ext>
            </a:extLst>
          </p:cNvPr>
          <p:cNvSpPr txBox="1">
            <a:spLocks/>
          </p:cNvSpPr>
          <p:nvPr/>
        </p:nvSpPr>
        <p:spPr bwMode="auto">
          <a:xfrm>
            <a:off x="524280" y="1500343"/>
            <a:ext cx="7821047" cy="274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Edrychwch ar y siart cylch, “Construction </a:t>
            </a:r>
            <a:r>
              <a:rPr lang="cy-GB" dirty="0" err="1"/>
              <a:t>industry</a:t>
            </a:r>
            <a:r>
              <a:rPr lang="cy-GB" dirty="0"/>
              <a:t> </a:t>
            </a:r>
            <a:r>
              <a:rPr lang="cy-GB" dirty="0" err="1"/>
              <a:t>structure</a:t>
            </a:r>
            <a:r>
              <a:rPr lang="cy-GB" dirty="0"/>
              <a:t> 2021 Wales </a:t>
            </a:r>
            <a:r>
              <a:rPr lang="cy-GB" dirty="0" err="1"/>
              <a:t>vs</a:t>
            </a:r>
            <a:r>
              <a:rPr lang="cy-GB" dirty="0"/>
              <a:t> UK”, sydd ar dudalen 5 y </a:t>
            </a:r>
            <a:r>
              <a:rPr lang="cy-GB" i="1" dirty="0" err="1">
                <a:ea typeface="+mn-lt"/>
                <a:cs typeface="+mn-lt"/>
                <a:hlinkClick r:id="rId3"/>
              </a:rPr>
              <a:t>Labour</a:t>
            </a:r>
            <a:r>
              <a:rPr lang="cy-GB" i="1" dirty="0">
                <a:ea typeface="+mn-lt"/>
                <a:cs typeface="+mn-lt"/>
                <a:hlinkClick r:id="rId3"/>
              </a:rPr>
              <a:t> </a:t>
            </a:r>
            <a:r>
              <a:rPr lang="cy-GB" i="1" dirty="0" err="1">
                <a:ea typeface="+mn-lt"/>
                <a:cs typeface="+mn-lt"/>
                <a:hlinkClick r:id="rId3"/>
              </a:rPr>
              <a:t>Market</a:t>
            </a:r>
            <a:r>
              <a:rPr lang="cy-GB" i="1" dirty="0">
                <a:ea typeface="+mn-lt"/>
                <a:cs typeface="+mn-lt"/>
                <a:hlinkClick r:id="rId3"/>
              </a:rPr>
              <a:t> </a:t>
            </a:r>
            <a:r>
              <a:rPr lang="cy-GB" i="1" dirty="0" err="1">
                <a:ea typeface="+mn-lt"/>
                <a:cs typeface="+mn-lt"/>
                <a:hlinkClick r:id="rId3"/>
              </a:rPr>
              <a:t>Intelligence</a:t>
            </a:r>
            <a:r>
              <a:rPr lang="cy-GB" i="1" dirty="0">
                <a:ea typeface="+mn-lt"/>
                <a:cs typeface="+mn-lt"/>
                <a:hlinkClick r:id="rId3"/>
              </a:rPr>
              <a:t> </a:t>
            </a:r>
            <a:r>
              <a:rPr lang="cy-GB" i="1" dirty="0" err="1">
                <a:ea typeface="+mn-lt"/>
                <a:cs typeface="+mn-lt"/>
                <a:hlinkClick r:id="rId3"/>
              </a:rPr>
              <a:t>Report</a:t>
            </a:r>
            <a:r>
              <a:rPr lang="cy-GB" dirty="0"/>
              <a:t>.</a:t>
            </a:r>
          </a:p>
          <a:p>
            <a:endParaRPr lang="cy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C7161-09FB-15FD-3892-D6D996BA8F2F}"/>
              </a:ext>
            </a:extLst>
          </p:cNvPr>
          <p:cNvSpPr txBox="1"/>
          <p:nvPr/>
        </p:nvSpPr>
        <p:spPr>
          <a:xfrm>
            <a:off x="352095" y="4097539"/>
            <a:ext cx="7926151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dirty="0">
                <a:latin typeface="Arial"/>
                <a:ea typeface="ＭＳ Ｐゴシック"/>
              </a:rPr>
              <a:t>Edrychwch hefyd ar yr allbwn adeiladu rhwng 2003-2022 sydd wedi’i fapio ar y graff a ddatblygwyd gan Fwrdd Hyfforddi’r Diwydiant Adeiladu (CITB) ar dudalen 7</a:t>
            </a:r>
            <a:r>
              <a:rPr lang="cy-GB" dirty="0"/>
              <a:t> y </a:t>
            </a:r>
            <a:r>
              <a:rPr lang="cy-GB" i="1" dirty="0" err="1">
                <a:ea typeface="+mn-lt"/>
                <a:cs typeface="+mn-lt"/>
                <a:hlinkClick r:id="rId3"/>
              </a:rPr>
              <a:t>Labour</a:t>
            </a:r>
            <a:r>
              <a:rPr lang="cy-GB" i="1" dirty="0">
                <a:ea typeface="+mn-lt"/>
                <a:cs typeface="+mn-lt"/>
                <a:hlinkClick r:id="rId3"/>
              </a:rPr>
              <a:t> </a:t>
            </a:r>
            <a:r>
              <a:rPr lang="cy-GB" i="1" dirty="0" err="1">
                <a:ea typeface="+mn-lt"/>
                <a:cs typeface="+mn-lt"/>
                <a:hlinkClick r:id="rId3"/>
              </a:rPr>
              <a:t>Market</a:t>
            </a:r>
            <a:r>
              <a:rPr lang="cy-GB" i="1" dirty="0">
                <a:ea typeface="+mn-lt"/>
                <a:cs typeface="+mn-lt"/>
                <a:hlinkClick r:id="rId3"/>
              </a:rPr>
              <a:t> </a:t>
            </a:r>
            <a:r>
              <a:rPr lang="cy-GB" i="1" dirty="0" err="1">
                <a:ea typeface="+mn-lt"/>
                <a:cs typeface="+mn-lt"/>
                <a:hlinkClick r:id="rId3"/>
              </a:rPr>
              <a:t>Intelligence</a:t>
            </a:r>
            <a:r>
              <a:rPr lang="cy-GB" i="1" dirty="0">
                <a:ea typeface="+mn-lt"/>
                <a:cs typeface="+mn-lt"/>
                <a:hlinkClick r:id="rId3"/>
              </a:rPr>
              <a:t> </a:t>
            </a:r>
            <a:r>
              <a:rPr lang="cy-GB" i="1" dirty="0" err="1">
                <a:ea typeface="+mn-lt"/>
                <a:cs typeface="+mn-lt"/>
                <a:hlinkClick r:id="rId3"/>
              </a:rPr>
              <a:t>Report</a:t>
            </a:r>
            <a:r>
              <a:rPr lang="cy-GB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052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5831b9-66da-4f16-a409-834213ecdb8e">
      <Terms xmlns="http://schemas.microsoft.com/office/infopath/2007/PartnerControls"/>
    </lcf76f155ced4ddcb4097134ff3c332f>
    <TaxCatchAll xmlns="418e8c98-519b-4e3e-a77f-7ee33016068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15" ma:contentTypeDescription="Create a new document." ma:contentTypeScope="" ma:versionID="49183941de53607219d2a41e88adfbee">
  <xsd:schema xmlns:xsd="http://www.w3.org/2001/XMLSchema" xmlns:xs="http://www.w3.org/2001/XMLSchema" xmlns:p="http://schemas.microsoft.com/office/2006/metadata/properties" xmlns:ns2="1c5831b9-66da-4f16-a409-834213ecdb8e" xmlns:ns3="7d91badd-8922-4db1-9652-4fbca8a6b7df" xmlns:ns4="418e8c98-519b-4e3e-a77f-7ee33016068f" targetNamespace="http://schemas.microsoft.com/office/2006/metadata/properties" ma:root="true" ma:fieldsID="24b99fe5d6d654b5d04b5bbed10723b8" ns2:_="" ns3:_="" ns4:_="">
    <xsd:import namespace="1c5831b9-66da-4f16-a409-834213ecdb8e"/>
    <xsd:import namespace="7d91badd-8922-4db1-9652-4fbca8a6b7df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46845985-64c5-445d-98c9-446d100d1ab4}" ma:internalName="TaxCatchAll" ma:showField="CatchAllData" ma:web="7d91badd-8922-4db1-9652-4fbca8a6b7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418e8c98-519b-4e3e-a77f-7ee33016068f"/>
    <ds:schemaRef ds:uri="7d91badd-8922-4db1-9652-4fbca8a6b7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650BE0-FF67-4CB5-BD5F-AE35C54CB642}">
  <ds:schemaRefs>
    <ds:schemaRef ds:uri="1c5831b9-66da-4f16-a409-834213ecdb8e"/>
    <ds:schemaRef ds:uri="418e8c98-519b-4e3e-a77f-7ee33016068f"/>
    <ds:schemaRef ds:uri="7d91badd-8922-4db1-9652-4fbca8a6b7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1646</Words>
  <Application>Microsoft Office PowerPoint</Application>
  <PresentationFormat>On-screen Show (4:3)</PresentationFormat>
  <Paragraphs>96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4: Yr economi a’r diwydiant peirianneg gwasanaethau adeiladu </vt:lpstr>
      <vt:lpstr>NOD: Archwilio dylanwad yr economi ar beirianneg gwasanaethau adeiladu </vt:lpstr>
      <vt:lpstr>Cyfrifoldebau bod yn hunangyflogedig </vt:lpstr>
      <vt:lpstr>Pwysigrwydd cadw cofnodion at ddibenion treth</vt:lpstr>
      <vt:lpstr>Beth yw dirwasgiad? </vt:lpstr>
      <vt:lpstr>Effeithiau dirwasgiad </vt:lpstr>
      <vt:lpstr>Galw mawr </vt:lpstr>
      <vt:lpstr>Goblygiadau dirwasgiad</vt:lpstr>
      <vt:lpstr>PowerPoint Presentation</vt:lpstr>
      <vt:lpstr>Anghenion recriwtio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21</cp:revision>
  <dcterms:created xsi:type="dcterms:W3CDTF">2013-05-28T00:38:54Z</dcterms:created>
  <dcterms:modified xsi:type="dcterms:W3CDTF">2023-08-31T13:23:12Z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  <property fmtid="{D5CDD505-2E9C-101B-9397-08002B2CF9AE}" pid="3" name="MSIP_Label_8448bdcc-a5c1-4821-919e-44fa9583868f_Enabled">
    <vt:lpwstr>true</vt:lpwstr>
  </property>
  <property fmtid="{D5CDD505-2E9C-101B-9397-08002B2CF9AE}" pid="4" name="MSIP_Label_8448bdcc-a5c1-4821-919e-44fa9583868f_SetDate">
    <vt:lpwstr>2023-05-13T07:52:04Z</vt:lpwstr>
  </property>
  <property fmtid="{D5CDD505-2E9C-101B-9397-08002B2CF9AE}" pid="5" name="MSIP_Label_8448bdcc-a5c1-4821-919e-44fa9583868f_Method">
    <vt:lpwstr>Standard</vt:lpwstr>
  </property>
  <property fmtid="{D5CDD505-2E9C-101B-9397-08002B2CF9AE}" pid="6" name="MSIP_Label_8448bdcc-a5c1-4821-919e-44fa9583868f_Name">
    <vt:lpwstr>defa4170-0d19-0005-0004-bc88714345d2</vt:lpwstr>
  </property>
  <property fmtid="{D5CDD505-2E9C-101B-9397-08002B2CF9AE}" pid="7" name="MSIP_Label_8448bdcc-a5c1-4821-919e-44fa9583868f_SiteId">
    <vt:lpwstr>96f4d8ee-39bd-4af2-bb46-02d6d12565b5</vt:lpwstr>
  </property>
  <property fmtid="{D5CDD505-2E9C-101B-9397-08002B2CF9AE}" pid="8" name="MSIP_Label_8448bdcc-a5c1-4821-919e-44fa9583868f_ActionId">
    <vt:lpwstr>de4a7281-4b78-4899-a4f2-5d5d9fb93729</vt:lpwstr>
  </property>
  <property fmtid="{D5CDD505-2E9C-101B-9397-08002B2CF9AE}" pid="9" name="MSIP_Label_8448bdcc-a5c1-4821-919e-44fa9583868f_ContentBits">
    <vt:lpwstr>0</vt:lpwstr>
  </property>
</Properties>
</file>