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31" r:id="rId6"/>
    <p:sldId id="334" r:id="rId7"/>
    <p:sldId id="336" r:id="rId8"/>
    <p:sldId id="337" r:id="rId9"/>
    <p:sldId id="338" r:id="rId10"/>
    <p:sldId id="340" r:id="rId11"/>
    <p:sldId id="339" r:id="rId12"/>
    <p:sldId id="341" r:id="rId13"/>
    <p:sldId id="343" r:id="rId14"/>
    <p:sldId id="342" r:id="rId15"/>
    <p:sldId id="344" r:id="rId16"/>
    <p:sldId id="346" r:id="rId17"/>
    <p:sldId id="347" r:id="rId18"/>
    <p:sldId id="348"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2"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98" autoAdjust="0"/>
    <p:restoredTop sz="95763" autoAdjust="0"/>
  </p:normalViewPr>
  <p:slideViewPr>
    <p:cSldViewPr showGuides="1">
      <p:cViewPr>
        <p:scale>
          <a:sx n="75" d="100"/>
          <a:sy n="75" d="100"/>
        </p:scale>
        <p:origin x="1578" y="30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simplimba.com/honey-and-mumford-mode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Terfynau amser prosiectau: Yn aml, mae gan brosiectau adeiladu derfynau amser llym y mae’n rhaid cadw atynt er mwyn sicrhau bod y prosiect yn cael ei gwblhau’n brydlon ac o fewn y gyllideb. Gall rheoli amser yn effeithiol helpu crefftwyr i gynllunio a blaenoriaethu eu gwaith, gan sicrhau eu bod yn cadw at derfynau amser prosiectau ac osgoi oedi.</a:t>
            </a:r>
          </a:p>
          <a:p>
            <a:r>
              <a:rPr lang="cy-GB" sz="1200" b="0" i="0">
                <a:solidFill>
                  <a:schemeClr val="tx1"/>
                </a:solidFill>
                <a:latin typeface="Arial" charset="0"/>
                <a:ea typeface="ＭＳ Ｐゴシック" charset="-128"/>
                <a:cs typeface="ＭＳ Ｐゴシック" charset="-128"/>
              </a:rPr>
              <a:t>Cynhyrchiant: Gall rheoli amser yn effeithiol wella cynhyrchiant drwy helpu crefftwyr i ganolbwyntio ar eu tasgau pwysicaf a gweithio’n fwy effeithlon. Drwy reoli eu hamser yn effeithiol, gall crefftwyr leihau’r pethau sy’n tynnu eu sylw ac yn tarfu arnynt, a manteisio i’r eithaf ar yr amser sydd ar gael.</a:t>
            </a:r>
          </a:p>
          <a:p>
            <a:r>
              <a:rPr lang="cy-GB" sz="1200" b="0" i="0">
                <a:solidFill>
                  <a:schemeClr val="tx1"/>
                </a:solidFill>
                <a:latin typeface="Arial" charset="0"/>
                <a:ea typeface="ＭＳ Ｐゴシック" charset="-128"/>
                <a:cs typeface="ＭＳ Ｐゴシック" charset="-128"/>
              </a:rPr>
              <a:t>Ansawdd gwaith: Gall rheoli amser yn wael arwain at waith sy’n cael ei ruthro neu waith anghyflawn, sy’n gallu cael effaith negyddol ar ansawdd y cynnyrch terfynol. Drwy reoli eu hamser yn effeithiol, gall crefftwyr gymryd yr amser sydd ei angen arnynt i gwblhau tasgau i safon uchel, gan sicrhau bod y prosiect terfynol o ansawdd uchel.</a:t>
            </a:r>
          </a:p>
          <a:p>
            <a:r>
              <a:rPr lang="cy-GB" sz="1200" b="0" i="0">
                <a:solidFill>
                  <a:schemeClr val="tx1"/>
                </a:solidFill>
                <a:latin typeface="Arial" charset="0"/>
                <a:ea typeface="ＭＳ Ｐゴシック" charset="-128"/>
                <a:cs typeface="ＭＳ Ｐゴシック" charset="-128"/>
              </a:rPr>
              <a:t>Lleihau straen: Gall rheoli amser yn effeithiol helpu i leihau straen drwy leihau’r risg o fethu terfynau amser neu waith anghyflawn. Mae crefftwyr sy’n rheoli eu hamser yn effeithiol yn gallu cydbwyso eu llwyth gwaith yn well ac osgoi teimlo eu bod yn cael eu llethu.</a:t>
            </a:r>
          </a:p>
          <a:p>
            <a:r>
              <a:rPr lang="cy-GB" sz="1200" b="0" i="0">
                <a:solidFill>
                  <a:schemeClr val="tx1"/>
                </a:solidFill>
                <a:latin typeface="Arial" charset="0"/>
                <a:ea typeface="ＭＳ Ｐゴシック" charset="-128"/>
                <a:cs typeface="ＭＳ Ｐゴシック" charset="-128"/>
              </a:rPr>
              <a:t>Yn gyffredinol, mae rheoli amser yn bwysig i grefftwyr yn y diwydiant peirianneg gwasanaethau adeiladu gan ei fod yn eu helpu i gadw at derfynau amser prosiectau, i wella cynhyrchiant ac ansawdd eu gwaith, i leihau straen, ac i gyflawni prosiectau gwell yn y pen draw.</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54589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Meddalwedd rheoli prosiectau: Mae’r math hwn o feddalwedd wedi’i ddylunio i helpu crefftwyr i gynllunio, trefnu a chadw golwg ar gynnydd prosiectau adeiladu. Mae enghreifftiau o feddalwedd rheoli prosiectau yn cynnwys Trello, Asana a Basecamp.</a:t>
            </a:r>
          </a:p>
          <a:p>
            <a:r>
              <a:rPr lang="cy-GB" sz="1200" b="0" i="0">
                <a:solidFill>
                  <a:schemeClr val="tx1"/>
                </a:solidFill>
                <a:latin typeface="Arial" charset="0"/>
                <a:ea typeface="ＭＳ Ｐゴシック" charset="-128"/>
                <a:cs typeface="ＭＳ Ｐゴシック" charset="-128"/>
              </a:rPr>
              <a:t>Apiau cadw golwg ar amser: Mae’r apiau hyn yn helpu crefftwyr i gadw golwg ar yr amser sy’n cael ei dreulio ar wahanol dasgau a phrosiectau. Mae enghreifftiau o apiau cadw golwg ar amser yn cynnwys Toggl, Harvest ac RescueTime.</a:t>
            </a:r>
          </a:p>
          <a:p>
            <a:r>
              <a:rPr lang="cy-GB" sz="1200" b="0" i="0">
                <a:solidFill>
                  <a:schemeClr val="tx1"/>
                </a:solidFill>
                <a:latin typeface="Arial" charset="0"/>
                <a:ea typeface="ＭＳ Ｐゴシック" charset="-128"/>
                <a:cs typeface="ＭＳ Ｐゴシック" charset="-128"/>
              </a:rPr>
              <a:t>Apiau calendr: Mae’r apiau hyn yn helpu crefftwyr i reoli eu hamserlenni a chadw golwg ar derfynau amser ac apwyntiadau pwysig. Mae enghreifftiau o apiau calendr yn cynnwys Google Calendar, Apple Calendar a Microsoft Outlook.</a:t>
            </a:r>
          </a:p>
          <a:p>
            <a:r>
              <a:rPr lang="cy-GB" sz="1200" b="0" i="0">
                <a:solidFill>
                  <a:schemeClr val="tx1"/>
                </a:solidFill>
                <a:latin typeface="Arial" charset="0"/>
                <a:ea typeface="ＭＳ Ｐゴシック" charset="-128"/>
                <a:cs typeface="ＭＳ Ｐゴシック" charset="-128"/>
              </a:rPr>
              <a:t>Adnoddau cyfathrebu: Mae’r adnoddau hyn yn galluogi crefftwyr i gyfathrebu ag aelodau o’u tîm a’u cleientiaid mewn amser real. Mae enghreifftiau o adnoddau cyfathrebu yn cynnwys Slack, Microsoft Teams, a Zoom.</a:t>
            </a:r>
          </a:p>
          <a:p>
            <a:r>
              <a:rPr lang="cy-GB" sz="1200" b="0" i="0">
                <a:solidFill>
                  <a:schemeClr val="tx1"/>
                </a:solidFill>
                <a:latin typeface="Arial" charset="0"/>
                <a:ea typeface="ＭＳ Ｐゴシック" charset="-128"/>
                <a:cs typeface="ＭＳ Ｐゴシック" charset="-128"/>
              </a:rPr>
              <a:t>Meddalwedd cyfrifyddu: Mae’r math hwn o feddalwedd yn helpu crefftwyr i reoli eu harian, gan gynnwys anfonebu, taliadau a chadw golwg ar dreuliau. Mae enghreifftiau o feddalwedd cyfrifyddu’n cynnwys QuickBooks, Xero a FreshBooks.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1920973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Ansawdd gwaith: Gall meini prawf llwyddiant gynnwys sicrhau bod y gwaith yn bodloni’r holl safonau diogelwch ac ansawdd angenrheidiol, yn cydymffurfio â nodau a rheoliadau adeiladu, ac yn cael ei gwblhau i safon uchel.</a:t>
            </a:r>
          </a:p>
          <a:p>
            <a:r>
              <a:rPr lang="cy-GB" sz="1200" b="0" i="0">
                <a:solidFill>
                  <a:schemeClr val="tx1"/>
                </a:solidFill>
                <a:latin typeface="Arial" charset="0"/>
                <a:ea typeface="ＭＳ Ｐゴシック" charset="-128"/>
                <a:cs typeface="ＭＳ Ｐゴシック" charset="-128"/>
              </a:rPr>
              <a:t>Prydlondeb: Gall meini prawf llwyddiant gynnwys cwblhau’r gwaith o fewn amserlen benodol, cwrdd â therfynau amser prosiectau, ac osgoi oedi.</a:t>
            </a:r>
          </a:p>
          <a:p>
            <a:r>
              <a:rPr lang="cy-GB" sz="1200" b="0" i="0">
                <a:solidFill>
                  <a:schemeClr val="tx1"/>
                </a:solidFill>
                <a:latin typeface="Arial" charset="0"/>
                <a:ea typeface="ＭＳ Ｐゴシック" charset="-128"/>
                <a:cs typeface="ＭＳ Ｐゴシック" charset="-128"/>
              </a:rPr>
              <a:t>Bod yn gosteffeithiol: Gall meini prawf llwyddiant gynnwys sicrhau bod y gwaith yn cael ei gwblhau o fewn y gyllideb a bod yr holl adnoddau’n cael eu defnyddio’n effeithlon.</a:t>
            </a:r>
          </a:p>
          <a:p>
            <a:r>
              <a:rPr lang="cy-GB" sz="1200" b="0" i="0">
                <a:solidFill>
                  <a:schemeClr val="tx1"/>
                </a:solidFill>
                <a:latin typeface="Arial" charset="0"/>
                <a:ea typeface="ＭＳ Ｐゴシック" charset="-128"/>
                <a:cs typeface="ＭＳ Ｐゴシック" charset="-128"/>
              </a:rPr>
              <a:t>Bodlonrwydd cwsmeriaid: Gall meini prawf llwyddiant gynnwys sicrhau bod y cwsmer yn hapus gyda’r gwaith a bod y crefftwr wedi bodloni ei ddisgwyliadau wedi rhagori arnynt.</a:t>
            </a:r>
          </a:p>
          <a:p>
            <a:r>
              <a:rPr lang="cy-GB" sz="1200" b="0" i="0">
                <a:solidFill>
                  <a:schemeClr val="tx1"/>
                </a:solidFill>
                <a:latin typeface="Arial" charset="0"/>
                <a:ea typeface="ＭＳ Ｐゴシック" charset="-128"/>
                <a:cs typeface="ＭＳ Ｐゴシック" charset="-128"/>
              </a:rPr>
              <a:t>Cyfathrebu: Gall meini prawf llwyddiant gynnwys cyfathrebu’n effeithiol â’r cwsmer, rheolwr y prosiect ac aelodau eraill o’r tîm drwy gydol y prosiect, er mwyn sicrhau bod pawb yn gwybod y diweddaraf ac yn gweithio tuag at yr un nodau.</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938566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Cyflawni nodau’r prosiect: Caiff llwyddiant ei fesur ar sail a yw’r prosiect wedi cyflawni ei nodau a’i amcanion penodol, fel cwblhau’r prosiect ar amser, o fewn y gyllideb ac i’r safon ofynnol.</a:t>
            </a:r>
          </a:p>
          <a:p>
            <a:r>
              <a:rPr lang="cy-GB" sz="1200" b="0" i="0">
                <a:solidFill>
                  <a:schemeClr val="tx1"/>
                </a:solidFill>
                <a:latin typeface="Arial" charset="0"/>
                <a:ea typeface="ＭＳ Ｐゴシック" charset="-128"/>
                <a:cs typeface="ＭＳ Ｐゴシック" charset="-128"/>
              </a:rPr>
              <a:t>Bodlonrwydd cwsmeriaid: Caiff llwyddiant ei fesur ar sail a yw’r cwsmer yn fodlon ar y prosiect gorffenedig ac a yw’n bodloni ei ddisgwyliadau.</a:t>
            </a:r>
          </a:p>
          <a:p>
            <a:r>
              <a:rPr lang="cy-GB" sz="1200" b="0" i="0">
                <a:solidFill>
                  <a:schemeClr val="tx1"/>
                </a:solidFill>
                <a:latin typeface="Arial" charset="0"/>
                <a:ea typeface="ＭＳ Ｐゴシック" charset="-128"/>
                <a:cs typeface="ＭＳ Ｐゴシック" charset="-128"/>
              </a:rPr>
              <a:t>Ansawdd gwaith: Caiff llwyddiant ei fesur ar sail a yw’r gwaith yn bodloni’r holl safonau diogelwch ac ansawdd angenrheidiol, yn cydymffurfio â nodau a rheoliadau adeiladu, ac wedi’i gwblhau i safon uchel.</a:t>
            </a:r>
          </a:p>
          <a:p>
            <a:r>
              <a:rPr lang="cy-GB" sz="1200" b="0" i="0">
                <a:solidFill>
                  <a:schemeClr val="tx1"/>
                </a:solidFill>
                <a:latin typeface="Arial" charset="0"/>
                <a:ea typeface="ＭＳ Ｐゴシック" charset="-128"/>
                <a:cs typeface="ＭＳ Ｐゴシック" charset="-128"/>
              </a:rPr>
              <a:t>Diogelwch: Caiff llwyddiant ei fesur ar sail a yw’r prosiect yn cael ei gwblhau heb unrhyw ddamweiniau neu anafiadau i weithwyr neu aelodau o’r cyhoedd.</a:t>
            </a:r>
          </a:p>
          <a:p>
            <a:r>
              <a:rPr lang="cy-GB" sz="1200" b="0" i="0">
                <a:solidFill>
                  <a:schemeClr val="tx1"/>
                </a:solidFill>
                <a:latin typeface="Arial" charset="0"/>
                <a:ea typeface="ＭＳ Ｐゴシック" charset="-128"/>
                <a:cs typeface="ＭＳ Ｐゴシック" charset="-128"/>
              </a:rPr>
              <a:t>Effaith ar yr amgylchedd: Caiff llwyddiant ei fesur ar sail a yw’r prosiect wedi lleihau ei effaith amgylcheddol ac wedi dilyn unrhyw ganllawiau cynaliadwyedd perthnasol.</a:t>
            </a:r>
          </a:p>
          <a:p>
            <a:r>
              <a:rPr lang="cy-GB" sz="1200" b="0" i="0">
                <a:solidFill>
                  <a:schemeClr val="tx1"/>
                </a:solidFill>
                <a:latin typeface="Arial" charset="0"/>
                <a:ea typeface="ＭＳ Ｐゴシック" charset="-128"/>
                <a:cs typeface="ＭＳ Ｐゴシック" charset="-128"/>
              </a:rPr>
              <a:t>Enillion ar fuddsoddiad: Caiff llwyddiant ei fesur ar sail a yw’r prosiect wedi sicrhau enillion boddhaol ar y buddsoddiad i’r cleient ac unrhyw randdeiliaid eraill.</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791346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Penodol: Mae hyn yn golygu y dylai’r targed fod yn glir ac wedi’i ddiffinio’n dda. Er enghraifft, yn hytrach na gosod nod amwys fel ‘gwella fy sgiliau’, nod penodol fyddai ‘mynd ar gwrs hyfforddi ar dechnegau weldio’.</a:t>
            </a:r>
          </a:p>
          <a:p>
            <a:r>
              <a:rPr lang="cy-GB" sz="1200" b="0" i="0">
                <a:solidFill>
                  <a:schemeClr val="tx1"/>
                </a:solidFill>
                <a:latin typeface="Arial" charset="0"/>
                <a:ea typeface="ＭＳ Ｐゴシック" charset="-128"/>
                <a:cs typeface="ＭＳ Ｐゴシック" charset="-128"/>
              </a:rPr>
              <a:t>Mesuradwy: Dylai targed SMART fod yn fesuradwy er mwyn gallu cadw golwg ar gynnydd. Er enghraifft, os mai’r targed yw cwblhau prosiect plymio o fewn amserlen benodol, gellir mesur cynnydd drwy fonitro faint o waith sydd wedi’i gwblhau a’i gymharu â’r cynllun gwreiddiol.</a:t>
            </a:r>
          </a:p>
          <a:p>
            <a:r>
              <a:rPr lang="cy-GB" sz="1200" b="0" i="0">
                <a:solidFill>
                  <a:schemeClr val="tx1"/>
                </a:solidFill>
                <a:latin typeface="Arial" charset="0"/>
                <a:ea typeface="ＭＳ Ｐゴシック" charset="-128"/>
                <a:cs typeface="ＭＳ Ｐゴシック" charset="-128"/>
              </a:rPr>
              <a:t>Cyraeddadwy: Dylai targed SMART fod yn realistig ac yn gyraeddadwy. Mae hyn yn golygu y dylai ystyried adnoddau a galluoedd y crefftwr. Er enghraifft, ni fyddai gosod nod i gwblhau prosiect adeiladu mawr ar eu pen eu hunain o fewn amserlen afrealistig yn gyraeddadwy.</a:t>
            </a:r>
          </a:p>
          <a:p>
            <a:r>
              <a:rPr lang="cy-GB" sz="1200" b="0" i="0">
                <a:solidFill>
                  <a:schemeClr val="tx1"/>
                </a:solidFill>
                <a:latin typeface="Arial" charset="0"/>
                <a:ea typeface="ＭＳ Ｐゴシック" charset="-128"/>
                <a:cs typeface="ＭＳ Ｐゴシック" charset="-128"/>
              </a:rPr>
              <a:t>Perthnasol: Dylai targed SMART fod yn berthnasol i nodau a dyheadau cyffredinol y crefftwr. Er enghraifft, os yw’r crefftwr yn dymuno arbenigo mewn gwaith trydanol, targed perthnasol fyddai cwblhau rhaglen ardystio mewn gwifrau trydanol.</a:t>
            </a:r>
          </a:p>
          <a:p>
            <a:r>
              <a:rPr lang="cy-GB" sz="1200" b="0" i="0">
                <a:solidFill>
                  <a:schemeClr val="tx1"/>
                </a:solidFill>
                <a:latin typeface="Arial" charset="0"/>
                <a:ea typeface="ＭＳ Ｐゴシック" charset="-128"/>
                <a:cs typeface="ＭＳ Ｐゴシック" charset="-128"/>
              </a:rPr>
              <a:t>Amserol: Dylai targed SMART fod ag amserlen benodol ar gyfer ei gwblhau. Mae hyn yn helpu i greu ymdeimlad o frys ac yn helpu’r crefftwr i aros ar y trywydd iawn. Er enghraifft, byddai targed i gwblhau prosiect toi o fewn tair wythnos yn un amserol.</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541581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cy-GB" sz="1800">
                <a:solidFill>
                  <a:srgbClr val="FF0000"/>
                </a:solidFill>
                <a:latin typeface="Arial" panose="020B0604020202020204" pitchFamily="34" charset="0"/>
                <a:ea typeface="Cambria" panose="02040503050406030204" pitchFamily="18" charset="0"/>
                <a:cs typeface="Times New Roman" panose="02020603050405020304" pitchFamily="18" charset="0"/>
              </a:rPr>
              <a:t>Darllenwch fwy yma a gweld eich arddull dysgu</a:t>
            </a:r>
            <a:r>
              <a:rPr lang="cy-GB" sz="1800">
                <a:latin typeface="Arial" panose="020B0604020202020204" pitchFamily="34" charset="0"/>
                <a:ea typeface="Cambria" panose="02040503050406030204" pitchFamily="18" charset="0"/>
                <a:cs typeface="Times New Roman" panose="02020603050405020304" pitchFamily="18" charset="0"/>
              </a:rPr>
              <a:t> </a:t>
            </a:r>
            <a:r>
              <a:rPr lang="cy-GB" sz="1800">
                <a:latin typeface="Arial" panose="020B0604020202020204" pitchFamily="34" charset="0"/>
                <a:ea typeface="Cambria" panose="02040503050406030204" pitchFamily="18" charset="0"/>
                <a:cs typeface="Times New Roman" panose="02020603050405020304" pitchFamily="18" charset="0"/>
                <a:hlinkClick r:id="rId3"/>
              </a:rPr>
              <a:t>The Honey and Mumford Model:</a:t>
            </a:r>
            <a:r>
              <a:rPr lang="cy-GB" sz="1800" u="sng">
                <a:solidFill>
                  <a:srgbClr val="0000FF"/>
                </a:solidFill>
                <a:latin typeface="Arial" panose="020B0604020202020204" pitchFamily="34" charset="0"/>
                <a:ea typeface="Cambria" panose="02040503050406030204" pitchFamily="18" charset="0"/>
                <a:cs typeface="Times New Roman" panose="02020603050405020304" pitchFamily="18" charset="0"/>
                <a:hlinkClick r:id="rId3"/>
              </a:rPr>
              <a:t> Understanding Your Learning Style for Better Personal and Professional Development – SimpliMBA</a:t>
            </a:r>
            <a:r>
              <a:rPr lang="cy-GB" sz="1800" u="sng">
                <a:solidFill>
                  <a:srgbClr val="0000FF"/>
                </a:solidFill>
                <a:latin typeface="Arial" panose="020B0604020202020204" pitchFamily="34" charset="0"/>
                <a:ea typeface="Cambria" panose="02040503050406030204" pitchFamily="18" charset="0"/>
                <a:cs typeface="Times New Roman" panose="02020603050405020304" pitchFamily="18" charset="0"/>
              </a:rPr>
              <a:t> https://www.simplimba.com/honey-and-mumford-model/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200287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Yn y cam cyntaf, profiadau diriaethol, mae dysgwyr yn cymryd rhan mewn gweithgareddau neu brofiadau ymarferol, fel cwblhau prosiect adeiladu. </a:t>
            </a:r>
          </a:p>
          <a:p>
            <a:r>
              <a:rPr lang="cy-GB" sz="1200" b="0" i="0">
                <a:solidFill>
                  <a:schemeClr val="tx1"/>
                </a:solidFill>
                <a:latin typeface="Arial" charset="0"/>
                <a:ea typeface="ＭＳ Ｐゴシック" charset="-128"/>
                <a:cs typeface="ＭＳ Ｐゴシック" charset="-128"/>
              </a:rPr>
              <a:t>Yn yr ail gam, arsylwi myfyriol, mae dysgwyr yn myfyrio ar eu profiadau ac yn ystyried yr hyn maen nhw wedi’i ddysgu. Gall hyn gynnwys gofyn am adborth gan eraill, adolygu canlyniadau prosiect, neu fyfyrio ar y profiad a dim mwy.</a:t>
            </a:r>
          </a:p>
          <a:p>
            <a:r>
              <a:rPr lang="cy-GB" sz="1200" b="0" i="0">
                <a:solidFill>
                  <a:schemeClr val="tx1"/>
                </a:solidFill>
                <a:latin typeface="Arial" charset="0"/>
                <a:ea typeface="ＭＳ Ｐゴシック" charset="-128"/>
                <a:cs typeface="ＭＳ Ｐゴシック" charset="-128"/>
              </a:rPr>
              <a:t>Yn y trydydd cam, cysyniadoli haniaethol, mae dysgwyr yn dechrau gwneud cysylltiadau rhwng eu profiadau a chysyniadau neu ddamcaniaethau ehangach. Gall hyn gynnwys nodi patrymau neu themâu, cymharu â phrofiadau blaenorol, neu ymchwilio i ddamcaniaethau neu gysyniadau perthnasol.</a:t>
            </a:r>
          </a:p>
          <a:p>
            <a:r>
              <a:rPr lang="cy-GB" sz="1200" b="0" i="0">
                <a:solidFill>
                  <a:schemeClr val="tx1"/>
                </a:solidFill>
                <a:latin typeface="Arial" charset="0"/>
                <a:ea typeface="ＭＳ Ｐゴシック" charset="-128"/>
                <a:cs typeface="ＭＳ Ｐゴシック" charset="-128"/>
              </a:rPr>
              <a:t>Yn olaf, yn y pedwerydd cam, arbrofi gweithredol, mae dysgwyr yn defnyddio’r hyn maen nhw wedi’i ddysgu mewn sefyllfaoedd neu brofiadau newydd. Gall hyn gynnwys rhoi cynnig ar dechnegau neu strategaethau newydd, arbrofi gyda dulliau gwahanol, neu fynd ar drywydd heriau newydd.</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4186955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Cyfathrebu: Mae angen i grefftwyr allu cyfathrebu’n effeithiol ag aelodau o’r tîm, cleientiaid a rhanddeiliaid eraill. Mae hyn yn golygu gwrando’n astud, siarad yn glir, a gallu cyfleu gwybodaeth mewn ffordd y gall eraill ei deall.</a:t>
            </a:r>
          </a:p>
          <a:p>
            <a:r>
              <a:rPr lang="cy-GB"/>
              <a:t>Cydweithio: Mae angen i grefftwyr allu gweithio’n dda gyda phobl eraill a chydweithio’n effeithiol fel rhan o dîm. Mae hyn yn golygu bod yn agored i syniadau pobl eraill, rhannu gwybodaeth, a chydweithio i gyflawni nodau cyffredin.</a:t>
            </a:r>
          </a:p>
          <a:p>
            <a:r>
              <a:rPr lang="cy-GB"/>
              <a:t>Arweinyddiaeth: Efallai y bydd angen i grefftwyr ymgymryd â rôl arwain mewn rhai prosiectau, ac felly mae angen iddynt allu cymell ac ysbrydoli aelodau o’r tîm i weithio tuag at nod cyffredin.</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8962427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Hunan-ymwybyddiaeth: Mae angen i grefftwyr fod yn ymwybodol o’u cryfderau a’u gwendidau eu hunain, yn ogystal â’u cyflyrau emosiynol eu hunain. Mae hyn yn golygu gallu myfyrio ar eich perfformiad eich hun a nodi meysydd i'w gwella.</a:t>
            </a:r>
          </a:p>
          <a:p>
            <a:r>
              <a:rPr lang="cy-GB"/>
              <a:t>Hunan-gymhelliant: Mae angen i grefftwyr allu cymell eu hunain a chanolbwyntio ar eu tasgau, hyd yn oed wrth weithio’n annibynnol. Mae hyn yn cynnwys gosod nodau, blaenoriaethu tasgau, a rheoli amser yn effeithiol.</a:t>
            </a:r>
          </a:p>
          <a:p>
            <a:r>
              <a:rPr lang="cy-GB"/>
              <a:t>Rheolaeth emosiynol: Gall crefftwyr wynebu sefyllfaoedd sy’n achosi straen neu gleientiaid anodd, ac felly mae angen iddynt allu rheoli eu hemosiynau a pharhau i ymddwyn yn broffesiynol. Mae hyn yn golygu peidio â chynhyrfu dan bwysau a rheoli straen yn effeithiol.</a:t>
            </a:r>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884702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br>
              <a:rPr lang="en-GB" sz="1400" baseline="0" dirty="0">
                <a:solidFill>
                  <a:schemeClr val="tx1"/>
                </a:solidFill>
              </a:rPr>
            </a:br>
            <a:r>
              <a:rPr lang="en-GB" sz="1400" b="1" baseline="0" dirty="0" err="1">
                <a:solidFill>
                  <a:schemeClr val="tx1"/>
                </a:solidFill>
              </a:rPr>
              <a:t>Peirianneg</a:t>
            </a:r>
            <a:r>
              <a:rPr lang="en-GB" sz="1400" b="1" baseline="0" dirty="0">
                <a:solidFill>
                  <a:schemeClr val="tx1"/>
                </a:solidFill>
              </a:rPr>
              <a:t> </a:t>
            </a:r>
            <a:r>
              <a:rPr lang="en-GB" sz="1400" b="1" baseline="0" dirty="0" err="1">
                <a:solidFill>
                  <a:schemeClr val="tx1"/>
                </a:solidFill>
              </a:rPr>
              <a:t>Gwasanaethau</a:t>
            </a:r>
            <a:r>
              <a:rPr lang="en-GB" sz="1400" b="1" baseline="0" dirty="0">
                <a:solidFill>
                  <a:schemeClr val="tx1"/>
                </a:solidFill>
              </a:rPr>
              <a:t> </a:t>
            </a: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201: Cyflogaeth a Chyflogadwyedd yn y Sector Peirianneg Gwasanaethau Adeiladu</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a:t>PowerPoint 7: Cynllunio ar gyfer canlyniadau llwyddiannus ac ymarfer myfyriol</a:t>
            </a:r>
            <a:br>
              <a:rPr lang="cy-GB"/>
            </a:br>
            <a:endParaRPr lang="cy-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BCC92FF-F6A6-4090-9E61-263323090A07}"/>
              </a:ext>
            </a:extLst>
          </p:cNvPr>
          <p:cNvPicPr>
            <a:picLocks noChangeAspect="1"/>
          </p:cNvPicPr>
          <p:nvPr/>
        </p:nvPicPr>
        <p:blipFill>
          <a:blip r:embed="rId3"/>
          <a:stretch>
            <a:fillRect/>
          </a:stretch>
        </p:blipFill>
        <p:spPr>
          <a:xfrm>
            <a:off x="1592358" y="944724"/>
            <a:ext cx="5959283" cy="4968552"/>
          </a:xfrm>
          <a:prstGeom prst="rect">
            <a:avLst/>
          </a:prstGeom>
        </p:spPr>
      </p:pic>
      <p:sp>
        <p:nvSpPr>
          <p:cNvPr id="5" name="TextBox 4">
            <a:extLst>
              <a:ext uri="{FF2B5EF4-FFF2-40B4-BE49-F238E27FC236}">
                <a16:creationId xmlns:a16="http://schemas.microsoft.com/office/drawing/2014/main" id="{33009DAD-4330-4767-ADFB-7C79C81188C3}"/>
              </a:ext>
            </a:extLst>
          </p:cNvPr>
          <p:cNvSpPr txBox="1"/>
          <p:nvPr/>
        </p:nvSpPr>
        <p:spPr>
          <a:xfrm>
            <a:off x="2627784" y="5913276"/>
            <a:ext cx="3888432" cy="252028"/>
          </a:xfrm>
          <a:prstGeom prst="rect">
            <a:avLst/>
          </a:prstGeom>
          <a:noFill/>
        </p:spPr>
        <p:txBody>
          <a:bodyPr wrap="square" rtlCol="0">
            <a:spAutoFit/>
          </a:bodyPr>
          <a:lstStyle/>
          <a:p>
            <a:r>
              <a:rPr lang="cy-GB" sz="1000"/>
              <a:t>Llun: www.skillshub.com/what-are-kolbs-learning-styles/</a:t>
            </a:r>
          </a:p>
        </p:txBody>
      </p:sp>
    </p:spTree>
    <p:extLst>
      <p:ext uri="{BB962C8B-B14F-4D97-AF65-F5344CB8AC3E}">
        <p14:creationId xmlns:p14="http://schemas.microsoft.com/office/powerpoint/2010/main" val="1282404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CFA5BD-F720-4705-985D-4851AD9B6904}"/>
              </a:ext>
            </a:extLst>
          </p:cNvPr>
          <p:cNvSpPr>
            <a:spLocks noGrp="1"/>
          </p:cNvSpPr>
          <p:nvPr>
            <p:ph sz="quarter" idx="10"/>
          </p:nvPr>
        </p:nvSpPr>
        <p:spPr>
          <a:xfrm>
            <a:off x="457200" y="908720"/>
            <a:ext cx="8435280" cy="4248000"/>
          </a:xfrm>
        </p:spPr>
        <p:txBody>
          <a:bodyPr/>
          <a:lstStyle/>
          <a:p>
            <a:endParaRPr lang="en-GB" dirty="0"/>
          </a:p>
          <a:p>
            <a:r>
              <a:rPr lang="cy-GB"/>
              <a:t>Drwy ddefnyddio model dysgu drwy brofiad Kolb, gall gweithwyr peirianneg gwasanaethau adeiladu proffesiynol gymryd rhan mewn ymarfer myfyriol a gwella eu sgiliau a’u gwybodaeth dros amser. </a:t>
            </a:r>
          </a:p>
          <a:p>
            <a:r>
              <a:rPr lang="cy-GB"/>
              <a:t>Mae’r model yn darparu fframwaith strwythuredig ar gyfer dysgu a datblygu, a gall helpu crefftwyr i nodi meysydd i’w gwella, dysgu o’u profiadau a chyflawni prosiectau gwell yn y pen draw.</a:t>
            </a:r>
          </a:p>
        </p:txBody>
      </p:sp>
      <p:sp>
        <p:nvSpPr>
          <p:cNvPr id="2" name="Title 1">
            <a:extLst>
              <a:ext uri="{FF2B5EF4-FFF2-40B4-BE49-F238E27FC236}">
                <a16:creationId xmlns:a16="http://schemas.microsoft.com/office/drawing/2014/main" id="{36867D8E-F5F5-4B24-9090-20F672736F6D}"/>
              </a:ext>
            </a:extLst>
          </p:cNvPr>
          <p:cNvSpPr>
            <a:spLocks noGrp="1"/>
          </p:cNvSpPr>
          <p:nvPr>
            <p:ph type="title"/>
          </p:nvPr>
        </p:nvSpPr>
        <p:spPr/>
        <p:txBody>
          <a:bodyPr/>
          <a:lstStyle/>
          <a:p>
            <a:r>
              <a:rPr lang="cy-GB"/>
              <a:t>Kolb ac ymarfer myfyriol </a:t>
            </a:r>
          </a:p>
        </p:txBody>
      </p:sp>
    </p:spTree>
    <p:extLst>
      <p:ext uri="{BB962C8B-B14F-4D97-AF65-F5344CB8AC3E}">
        <p14:creationId xmlns:p14="http://schemas.microsoft.com/office/powerpoint/2010/main" val="2758758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cy-GB"/>
              <a:t>Arddulliau dysgu personol ac ymarfer myfyriol </a:t>
            </a:r>
          </a:p>
        </p:txBody>
      </p:sp>
      <p:sp>
        <p:nvSpPr>
          <p:cNvPr id="3" name="Content Placeholder 2">
            <a:extLst>
              <a:ext uri="{FF2B5EF4-FFF2-40B4-BE49-F238E27FC236}">
                <a16:creationId xmlns:a16="http://schemas.microsoft.com/office/drawing/2014/main" id="{A6679DC2-2C1D-4409-8755-13AB6C304645}"/>
              </a:ext>
            </a:extLst>
          </p:cNvPr>
          <p:cNvSpPr>
            <a:spLocks noGrp="1"/>
          </p:cNvSpPr>
          <p:nvPr>
            <p:ph sz="quarter" idx="10"/>
          </p:nvPr>
        </p:nvSpPr>
        <p:spPr>
          <a:xfrm>
            <a:off x="457200" y="1484784"/>
            <a:ext cx="8507288" cy="3644984"/>
          </a:xfrm>
        </p:spPr>
        <p:txBody>
          <a:bodyPr/>
          <a:lstStyle/>
          <a:p>
            <a:r>
              <a:rPr lang="cy-GB"/>
              <a:t>Mae model arddulliau dysgu Honey a Mumford yn fframwaith poblogaidd arall sy’n cael ei ddefnyddio i hwyluso ymarfer myfyriol, a gwella dysgu a datblygu. </a:t>
            </a:r>
          </a:p>
          <a:p>
            <a:r>
              <a:rPr lang="cy-GB"/>
              <a:t>Mae’r model yn awgrymu bod pedwar prif arddull dysgu: gweithredydd, myfyriwr, damcaniaethwr a phragmatydd.</a:t>
            </a:r>
          </a:p>
          <a:p>
            <a:r>
              <a:rPr lang="cy-GB"/>
              <a:t>Drwy ddefnyddio model arddulliau dysgu Honey a Mumford, gall gweithwyr peirianneg gwasanaethau adeiladu proffesiynol ddeall eu dewisiadau dysgu eu hunain yn well a theilwra eu gweithgareddau dysgu a datblygu yn unol â hynny. </a:t>
            </a:r>
          </a:p>
          <a:p>
            <a:r>
              <a:rPr lang="cy-GB"/>
              <a:t>Gall hyn helpu crefftwyr i wella eu sgiliau a’u gwybodaeth, a chyflawni prosiectau gwell yn y diwydiant yn y pen draw.</a:t>
            </a:r>
          </a:p>
          <a:p>
            <a:pPr marL="558800" lvl="1" indent="-342900">
              <a:buFont typeface="Arial" panose="020B0604020202020204" pitchFamily="34" charset="0"/>
              <a:buChar char="•"/>
            </a:pPr>
            <a:endParaRPr lang="en-GB" dirty="0"/>
          </a:p>
        </p:txBody>
      </p:sp>
    </p:spTree>
    <p:extLst>
      <p:ext uri="{BB962C8B-B14F-4D97-AF65-F5344CB8AC3E}">
        <p14:creationId xmlns:p14="http://schemas.microsoft.com/office/powerpoint/2010/main" val="2820016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2634-E552-4C07-89D5-645EBDA7DD08}"/>
              </a:ext>
            </a:extLst>
          </p:cNvPr>
          <p:cNvSpPr>
            <a:spLocks noGrp="1"/>
          </p:cNvSpPr>
          <p:nvPr>
            <p:ph type="title"/>
          </p:nvPr>
        </p:nvSpPr>
        <p:spPr/>
        <p:txBody>
          <a:bodyPr/>
          <a:lstStyle/>
          <a:p>
            <a:r>
              <a:rPr lang="cy-GB"/>
              <a:t>Sgiliau personol a rhyngbersonol </a:t>
            </a:r>
          </a:p>
        </p:txBody>
      </p:sp>
      <p:sp>
        <p:nvSpPr>
          <p:cNvPr id="3" name="Content Placeholder 2">
            <a:extLst>
              <a:ext uri="{FF2B5EF4-FFF2-40B4-BE49-F238E27FC236}">
                <a16:creationId xmlns:a16="http://schemas.microsoft.com/office/drawing/2014/main" id="{7FE5247C-4C12-47B0-857C-ACB9B1093BAA}"/>
              </a:ext>
            </a:extLst>
          </p:cNvPr>
          <p:cNvSpPr>
            <a:spLocks noGrp="1"/>
          </p:cNvSpPr>
          <p:nvPr>
            <p:ph sz="quarter" idx="10"/>
          </p:nvPr>
        </p:nvSpPr>
        <p:spPr/>
        <p:txBody>
          <a:bodyPr/>
          <a:lstStyle/>
          <a:p>
            <a:pPr marL="342900" indent="-342900">
              <a:buFont typeface="Arial" panose="020B0604020202020204" pitchFamily="34" charset="0"/>
              <a:buChar char="•"/>
            </a:pPr>
            <a:r>
              <a:rPr lang="cy-GB"/>
              <a:t>Ystyr sgiliau personol yw’r sgiliau sydd eu hangen i weithio’n effeithiol ar eich emosiynau a’ch meddyliau eich hun, a’u rheoli. </a:t>
            </a:r>
          </a:p>
          <a:p>
            <a:pPr marL="342900" indent="-342900">
              <a:buFont typeface="Arial" panose="020B0604020202020204" pitchFamily="34" charset="0"/>
              <a:buChar char="•"/>
            </a:pPr>
            <a:r>
              <a:rPr lang="cy-GB"/>
              <a:t>Ystyr sgiliau rhyngbersonol yw’r sgiliau sydd eu hangen i gyfathrebu’n effeithiol â phobl eraill a gweithio’n dda mewn tîm. </a:t>
            </a:r>
          </a:p>
          <a:p>
            <a:pPr marL="342900" indent="-342900">
              <a:buFont typeface="Arial" panose="020B0604020202020204" pitchFamily="34" charset="0"/>
              <a:buChar char="•"/>
            </a:pPr>
            <a:r>
              <a:rPr lang="cy-GB"/>
              <a:t>Mae sgiliau personol a rhyngbersonol yn bwysig er mwyn i grefftwyr yn y diwydiant lwyddo yn eu gwaith.</a:t>
            </a:r>
          </a:p>
        </p:txBody>
      </p:sp>
    </p:spTree>
    <p:extLst>
      <p:ext uri="{BB962C8B-B14F-4D97-AF65-F5344CB8AC3E}">
        <p14:creationId xmlns:p14="http://schemas.microsoft.com/office/powerpoint/2010/main" val="4095330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12227-0D95-4BBF-A140-A1C19F1C4440}"/>
              </a:ext>
            </a:extLst>
          </p:cNvPr>
          <p:cNvSpPr>
            <a:spLocks noGrp="1"/>
          </p:cNvSpPr>
          <p:nvPr>
            <p:ph type="title"/>
          </p:nvPr>
        </p:nvSpPr>
        <p:spPr/>
        <p:txBody>
          <a:bodyPr/>
          <a:lstStyle/>
          <a:p>
            <a:r>
              <a:rPr lang="cy-GB"/>
              <a:t>Sgiliau rhyngbersonol</a:t>
            </a:r>
          </a:p>
        </p:txBody>
      </p:sp>
      <p:sp>
        <p:nvSpPr>
          <p:cNvPr id="3" name="Content Placeholder 2">
            <a:extLst>
              <a:ext uri="{FF2B5EF4-FFF2-40B4-BE49-F238E27FC236}">
                <a16:creationId xmlns:a16="http://schemas.microsoft.com/office/drawing/2014/main" id="{707163AB-EDC1-4599-A2A0-762C47B4F2D9}"/>
              </a:ext>
            </a:extLst>
          </p:cNvPr>
          <p:cNvSpPr>
            <a:spLocks noGrp="1"/>
          </p:cNvSpPr>
          <p:nvPr>
            <p:ph sz="quarter" idx="10"/>
          </p:nvPr>
        </p:nvSpPr>
        <p:spPr>
          <a:xfrm>
            <a:off x="457200" y="1484784"/>
            <a:ext cx="8229600" cy="4248000"/>
          </a:xfrm>
        </p:spPr>
        <p:txBody>
          <a:bodyPr/>
          <a:lstStyle/>
          <a:p>
            <a:r>
              <a:rPr lang="cy-GB"/>
              <a:t>Dyma’r sgiliau sy’n galluogi crefftwr i gyfathrebu’n effeithiol â phobl eraill a gweithio’n dda mewn tîm. </a:t>
            </a:r>
            <a:br>
              <a:rPr lang="cy-GB"/>
            </a:br>
            <a:r>
              <a:rPr lang="cy-GB"/>
              <a:t>Mae’r sgiliau hyn yn cynnwys:</a:t>
            </a:r>
          </a:p>
          <a:p>
            <a:pPr marL="558800" lvl="1" indent="-342900">
              <a:buFont typeface="Arial" panose="020B0604020202020204" pitchFamily="34" charset="0"/>
              <a:buChar char="•"/>
            </a:pPr>
            <a:r>
              <a:rPr lang="cy-GB"/>
              <a:t>cyfathrebu</a:t>
            </a:r>
          </a:p>
          <a:p>
            <a:pPr marL="558800" lvl="1" indent="-342900">
              <a:buFont typeface="Arial" panose="020B0604020202020204" pitchFamily="34" charset="0"/>
              <a:buChar char="•"/>
            </a:pPr>
            <a:r>
              <a:rPr lang="cy-GB"/>
              <a:t>cydweithio</a:t>
            </a:r>
          </a:p>
          <a:p>
            <a:pPr marL="558800" lvl="1" indent="-342900">
              <a:buFont typeface="Arial" panose="020B0604020202020204" pitchFamily="34" charset="0"/>
              <a:buChar char="•"/>
            </a:pPr>
            <a:r>
              <a:rPr lang="cy-GB"/>
              <a:t>arweinyddiaeth.</a:t>
            </a:r>
          </a:p>
        </p:txBody>
      </p:sp>
    </p:spTree>
    <p:extLst>
      <p:ext uri="{BB962C8B-B14F-4D97-AF65-F5344CB8AC3E}">
        <p14:creationId xmlns:p14="http://schemas.microsoft.com/office/powerpoint/2010/main" val="143912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B3F5B-6BF3-4426-B230-BDAD651657B6}"/>
              </a:ext>
            </a:extLst>
          </p:cNvPr>
          <p:cNvSpPr>
            <a:spLocks noGrp="1"/>
          </p:cNvSpPr>
          <p:nvPr>
            <p:ph type="title"/>
          </p:nvPr>
        </p:nvSpPr>
        <p:spPr/>
        <p:txBody>
          <a:bodyPr/>
          <a:lstStyle/>
          <a:p>
            <a:r>
              <a:rPr lang="cy-GB"/>
              <a:t>Sgiliau personol</a:t>
            </a:r>
          </a:p>
        </p:txBody>
      </p:sp>
      <p:sp>
        <p:nvSpPr>
          <p:cNvPr id="3" name="Content Placeholder 2">
            <a:extLst>
              <a:ext uri="{FF2B5EF4-FFF2-40B4-BE49-F238E27FC236}">
                <a16:creationId xmlns:a16="http://schemas.microsoft.com/office/drawing/2014/main" id="{7B6F945B-F960-4302-A966-04B67458DF58}"/>
              </a:ext>
            </a:extLst>
          </p:cNvPr>
          <p:cNvSpPr>
            <a:spLocks noGrp="1"/>
          </p:cNvSpPr>
          <p:nvPr>
            <p:ph sz="quarter" idx="10"/>
          </p:nvPr>
        </p:nvSpPr>
        <p:spPr>
          <a:xfrm>
            <a:off x="457200" y="1484784"/>
            <a:ext cx="8229600" cy="4248000"/>
          </a:xfrm>
        </p:spPr>
        <p:txBody>
          <a:bodyPr/>
          <a:lstStyle/>
          <a:p>
            <a:r>
              <a:rPr lang="cy-GB"/>
              <a:t>Dyma’r sgiliau sy’n galluogi crefftwr i weithio’n effeithiol ar ei emosiynau a’i feddyliau eich hun, a’u rheoli. Mae’r sgiliau hyn yn cynnwys:</a:t>
            </a:r>
          </a:p>
          <a:p>
            <a:pPr marL="558800" lvl="1" indent="-342900">
              <a:buFont typeface="Arial" panose="020B0604020202020204" pitchFamily="34" charset="0"/>
              <a:buChar char="•"/>
            </a:pPr>
            <a:r>
              <a:rPr lang="cy-GB"/>
              <a:t>hunan-ymwybyddiaeth</a:t>
            </a:r>
          </a:p>
          <a:p>
            <a:pPr marL="558800" lvl="1" indent="-342900">
              <a:buFont typeface="Arial" panose="020B0604020202020204" pitchFamily="34" charset="0"/>
              <a:buChar char="•"/>
            </a:pPr>
            <a:r>
              <a:rPr lang="cy-GB"/>
              <a:t>hunan-gymhelliant</a:t>
            </a:r>
          </a:p>
          <a:p>
            <a:pPr marL="558800" lvl="1" indent="-342900">
              <a:buFont typeface="Arial" panose="020B0604020202020204" pitchFamily="34" charset="0"/>
              <a:buChar char="•"/>
            </a:pPr>
            <a:r>
              <a:rPr lang="cy-GB"/>
              <a:t>rheolaeth emosiynol.</a:t>
            </a:r>
          </a:p>
          <a:p>
            <a:r>
              <a:rPr lang="cy-GB"/>
              <a:t>Yn gryno, mae sgiliau rhyngbersonol yn cyfeirio at y sgiliau sydd eu hangen i weithio’n dda gydag eraill, ac mae sgiliau personol yn cyfeirio at y sgiliau sydd eu hangen i weithio’n effeithiol ar eich pen eich hun a rheoli eich emosiynau a’ch meddyliau eich hun. Mae’r ddau sgìl yn bwysig er mwyn i grefftwyr yn y diwydiant lwyddo yn eu gwaith.</a:t>
            </a:r>
          </a:p>
        </p:txBody>
      </p:sp>
    </p:spTree>
    <p:extLst>
      <p:ext uri="{BB962C8B-B14F-4D97-AF65-F5344CB8AC3E}">
        <p14:creationId xmlns:p14="http://schemas.microsoft.com/office/powerpoint/2010/main" val="3936275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NOD: Cynllunio ar gyfer canlyniadau llwyddiannus </a:t>
            </a:r>
          </a:p>
        </p:txBody>
      </p:sp>
      <p:sp>
        <p:nvSpPr>
          <p:cNvPr id="3" name="Content Placeholder 2"/>
          <p:cNvSpPr>
            <a:spLocks noGrp="1"/>
          </p:cNvSpPr>
          <p:nvPr>
            <p:ph sz="quarter" idx="10"/>
          </p:nvPr>
        </p:nvSpPr>
        <p:spPr>
          <a:xfrm>
            <a:off x="457200" y="1484784"/>
            <a:ext cx="8229600" cy="4248000"/>
          </a:xfrm>
        </p:spPr>
        <p:txBody>
          <a:bodyPr/>
          <a:lstStyle/>
          <a:p>
            <a:r>
              <a:rPr lang="cy-GB"/>
              <a:t>Amcanion</a:t>
            </a:r>
          </a:p>
          <a:p>
            <a:pPr lvl="1"/>
            <a:r>
              <a:rPr lang="cy-GB"/>
              <a:t>Edrych ar bwysigrwydd rheoli amser </a:t>
            </a:r>
          </a:p>
          <a:p>
            <a:pPr lvl="1"/>
            <a:r>
              <a:rPr lang="cy-GB"/>
              <a:t>Rhestru’r gwahanol adnoddau sydd ar gael i helpu i reoli amser </a:t>
            </a:r>
          </a:p>
          <a:p>
            <a:pPr lvl="1"/>
            <a:r>
              <a:rPr lang="cy-GB"/>
              <a:t>Nodi beth yw meini prawf llwyddiant</a:t>
            </a:r>
          </a:p>
          <a:p>
            <a:pPr lvl="1"/>
            <a:r>
              <a:rPr lang="cy-GB"/>
              <a:t>Edrych ar dargedau SMART </a:t>
            </a:r>
          </a:p>
          <a:p>
            <a:pPr lvl="1"/>
            <a:r>
              <a:rPr lang="cy-GB"/>
              <a:t>Nodi damcaniaethwyr ymarfer myfyriol allweddol </a:t>
            </a:r>
          </a:p>
          <a:p>
            <a:pPr lvl="1"/>
            <a:r>
              <a:rPr lang="cy-GB"/>
              <a:t>Edrych ar wahanol arddulliau dysgu</a:t>
            </a:r>
          </a:p>
          <a:p>
            <a:pPr lvl="1"/>
            <a:r>
              <a:rPr lang="cy-GB"/>
              <a:t>Edrych ar beth yw sgiliau personol a rhyngbersonol a sut i’w datblygu </a:t>
            </a:r>
          </a:p>
          <a:p>
            <a:pPr lvl="1"/>
            <a:r>
              <a:rPr lang="cy-GB"/>
              <a:t>Archwilio sut i wella cyfathrebu a datrys problemau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Pwysigrwydd cynllunio a rheoli amser </a:t>
            </a:r>
          </a:p>
        </p:txBody>
      </p:sp>
      <p:sp>
        <p:nvSpPr>
          <p:cNvPr id="3" name="Content Placeholder 2"/>
          <p:cNvSpPr>
            <a:spLocks noGrp="1"/>
          </p:cNvSpPr>
          <p:nvPr>
            <p:ph sz="quarter" idx="10"/>
          </p:nvPr>
        </p:nvSpPr>
        <p:spPr>
          <a:xfrm>
            <a:off x="457200" y="1484784"/>
            <a:ext cx="8229600" cy="4248472"/>
          </a:xfrm>
        </p:spPr>
        <p:txBody>
          <a:bodyPr/>
          <a:lstStyle/>
          <a:p>
            <a:r>
              <a:rPr lang="cy-GB"/>
              <a:t>Mae rheoli amser yn bwysig i grefftwyr am nifer o resymau, yn enwedig yn y diwydiant peirianneg gwasanaethau adeiladu. Dyma rai rhesymau allweddol pam mae rheoli amser yn bwysig:</a:t>
            </a:r>
          </a:p>
          <a:p>
            <a:pPr marL="558800" lvl="1" indent="-342900">
              <a:buFont typeface="Arial" panose="020B0604020202020204" pitchFamily="34" charset="0"/>
              <a:buChar char="•"/>
            </a:pPr>
            <a:r>
              <a:rPr lang="cy-GB"/>
              <a:t>Mae’n helpu i gadw at derfynau amser prosiectau.</a:t>
            </a:r>
          </a:p>
          <a:p>
            <a:pPr marL="558800" lvl="1" indent="-342900">
              <a:buFont typeface="Arial" panose="020B0604020202020204" pitchFamily="34" charset="0"/>
              <a:buChar char="•"/>
            </a:pPr>
            <a:r>
              <a:rPr lang="cy-GB"/>
              <a:t>Mae’n cynyddu effeithlonrwydd, gan arwain at welliannau mewn cynhyrchiant ac ansawdd gwaith.</a:t>
            </a:r>
          </a:p>
          <a:p>
            <a:pPr marL="558800" lvl="1" indent="-342900">
              <a:buFont typeface="Arial" panose="020B0604020202020204" pitchFamily="34" charset="0"/>
              <a:buChar char="•"/>
            </a:pPr>
            <a:r>
              <a:rPr lang="cy-GB"/>
              <a:t>Mae’n lleihau straen.</a:t>
            </a:r>
          </a:p>
          <a:p>
            <a:pPr marL="558800" lvl="1" indent="-342900">
              <a:buFont typeface="Arial" panose="020B0604020202020204" pitchFamily="34" charset="0"/>
              <a:buChar char="•"/>
            </a:pPr>
            <a:r>
              <a:rPr lang="cy-GB"/>
              <a:t>Mae’n helpu i feithrin perthnasoedd.</a:t>
            </a:r>
          </a:p>
          <a:p>
            <a:pPr marL="558800" lvl="1" indent="-342900">
              <a:buFont typeface="Arial" panose="020B0604020202020204" pitchFamily="34" charset="0"/>
              <a:buChar char="•"/>
            </a:pPr>
            <a:r>
              <a:rPr lang="cy-GB"/>
              <a:t>Yn y pen draw, mae’n helpu i gyflawni prosiectau gwell.</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Adnoddau electronig i helpu i reoli amser </a:t>
            </a:r>
          </a:p>
        </p:txBody>
      </p:sp>
      <p:sp>
        <p:nvSpPr>
          <p:cNvPr id="3" name="Content Placeholder 2"/>
          <p:cNvSpPr>
            <a:spLocks noGrp="1"/>
          </p:cNvSpPr>
          <p:nvPr>
            <p:ph sz="quarter" idx="10"/>
          </p:nvPr>
        </p:nvSpPr>
        <p:spPr>
          <a:xfrm>
            <a:off x="457200" y="1484784"/>
            <a:ext cx="8229600" cy="4248000"/>
          </a:xfrm>
        </p:spPr>
        <p:txBody>
          <a:bodyPr/>
          <a:lstStyle/>
          <a:p>
            <a:r>
              <a:rPr lang="cy-GB"/>
              <a:t>Mae nifer o adnoddau electronig gall crefftwyr eu defnyddio i helpu i reoli amser, gan gynnwys: </a:t>
            </a:r>
          </a:p>
          <a:p>
            <a:pPr marL="558800" lvl="1" indent="-342900">
              <a:buFont typeface="Arial" panose="020B0604020202020204" pitchFamily="34" charset="0"/>
              <a:buChar char="•"/>
            </a:pPr>
            <a:r>
              <a:rPr lang="cy-GB"/>
              <a:t>meddalwedd rheoli prosiectau</a:t>
            </a:r>
          </a:p>
          <a:p>
            <a:pPr marL="558800" lvl="1" indent="-342900">
              <a:buFont typeface="Arial" panose="020B0604020202020204" pitchFamily="34" charset="0"/>
              <a:buChar char="•"/>
            </a:pPr>
            <a:r>
              <a:rPr lang="cy-GB"/>
              <a:t>apiau cadw golwg ar amser</a:t>
            </a:r>
          </a:p>
          <a:p>
            <a:pPr marL="558800" lvl="1" indent="-342900">
              <a:buFont typeface="Arial" panose="020B0604020202020204" pitchFamily="34" charset="0"/>
              <a:buChar char="•"/>
            </a:pPr>
            <a:r>
              <a:rPr lang="cy-GB"/>
              <a:t>apiau calendr</a:t>
            </a:r>
          </a:p>
          <a:p>
            <a:pPr marL="558800" lvl="1" indent="-342900">
              <a:buFont typeface="Arial" panose="020B0604020202020204" pitchFamily="34" charset="0"/>
              <a:buChar char="•"/>
            </a:pPr>
            <a:r>
              <a:rPr lang="cy-GB"/>
              <a:t>adnoddau cyfathrebu</a:t>
            </a:r>
          </a:p>
          <a:p>
            <a:pPr marL="558800" lvl="1" indent="-342900">
              <a:buFont typeface="Arial" panose="020B0604020202020204" pitchFamily="34" charset="0"/>
              <a:buChar char="•"/>
            </a:pPr>
            <a:r>
              <a:rPr lang="cy-GB"/>
              <a:t>meddalwedd cyfrifyddu.</a:t>
            </a:r>
          </a:p>
          <a:p>
            <a:pPr algn="just"/>
            <a:r>
              <a:rPr lang="cy-GB"/>
              <a:t>Yn gyffredinol, gall yr adnoddau electronig hyn helpu crefftwyr i symleiddio eu llif gwaith, i reoli eu hamser yn fwy effeithiol ac, yn y pen draw, i wella eu cynhyrchiant a’u perfformiad ar brosiectau peirianneg gwasanaethau adeiladu.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Beth yw meini prawf llwyddiant?</a:t>
            </a:r>
          </a:p>
        </p:txBody>
      </p:sp>
      <p:sp>
        <p:nvSpPr>
          <p:cNvPr id="3" name="Content Placeholder 2"/>
          <p:cNvSpPr>
            <a:spLocks noGrp="1"/>
          </p:cNvSpPr>
          <p:nvPr>
            <p:ph sz="quarter" idx="10"/>
          </p:nvPr>
        </p:nvSpPr>
        <p:spPr/>
        <p:txBody>
          <a:bodyPr/>
          <a:lstStyle/>
          <a:p>
            <a:pPr marL="342900" indent="-342900" algn="just">
              <a:buClr>
                <a:srgbClr val="0077E3"/>
              </a:buClr>
              <a:buFont typeface="Arial" panose="020B0604020202020204" pitchFamily="34" charset="0"/>
              <a:buChar char="•"/>
            </a:pPr>
            <a:r>
              <a:rPr lang="cy-GB"/>
              <a:t>Mae meini prawf llwyddiant yn set o nodau neu amcanion wedi’u diffinio’n glir ac sy’n cael eu sefydlu ar ddechrau prosiect, tasg neu weithgaredd i fesur ei lwyddiant. </a:t>
            </a:r>
          </a:p>
          <a:p>
            <a:pPr marL="342900" indent="-342900" algn="just">
              <a:buClr>
                <a:srgbClr val="0077E3"/>
              </a:buClr>
              <a:buFont typeface="Arial" panose="020B0604020202020204" pitchFamily="34" charset="0"/>
              <a:buChar char="•"/>
            </a:pPr>
            <a:r>
              <a:rPr lang="cy-GB"/>
              <a:t>Mae meini prawf llwyddiant fel arfer yn cynnwys amcanion mesuradwy a phenodol y gellir eu defnyddio i werthuso effeithiolrwydd prosiect neu dasg. </a:t>
            </a:r>
          </a:p>
          <a:p>
            <a:pPr marL="342900" indent="-342900" algn="just">
              <a:buClr>
                <a:srgbClr val="0077E3"/>
              </a:buClr>
              <a:buFont typeface="Arial" panose="020B0604020202020204" pitchFamily="34" charset="0"/>
              <a:buChar char="•"/>
            </a:pPr>
            <a:r>
              <a:rPr lang="cy-GB"/>
              <a:t>Drwy sefydlu meini prawf llwyddiant clir, gall unigolion a thimau ganolbwyntio eu hymdrechion ar gyflawni nodau penodol, cadw golwg ar gynnydd ac addasu eu dull gweithredu os oes angen er mwyn sicrhau canlyniadau llwyddiannus.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435280" cy="382588"/>
          </a:xfrm>
        </p:spPr>
        <p:txBody>
          <a:bodyPr/>
          <a:lstStyle/>
          <a:p>
            <a:r>
              <a:rPr lang="cy-GB"/>
              <a:t>Beth yw ystyr meini prawf llwyddiant i grefftwr?</a:t>
            </a:r>
          </a:p>
        </p:txBody>
      </p:sp>
      <p:sp>
        <p:nvSpPr>
          <p:cNvPr id="3" name="Content Placeholder 2"/>
          <p:cNvSpPr>
            <a:spLocks noGrp="1"/>
          </p:cNvSpPr>
          <p:nvPr>
            <p:ph sz="quarter" idx="10"/>
          </p:nvPr>
        </p:nvSpPr>
        <p:spPr>
          <a:xfrm>
            <a:off x="457200" y="1484784"/>
            <a:ext cx="8229600" cy="4248000"/>
          </a:xfrm>
        </p:spPr>
        <p:txBody>
          <a:bodyPr/>
          <a:lstStyle/>
          <a:p>
            <a:r>
              <a:rPr lang="cy-GB"/>
              <a:t>Gall meini prawf llwyddiant i grefftwr gynnwys amrywiaeth o ffactorau sy’n berthnasol i’w dasg neu ei brosiect penodol, gan gynnwys: </a:t>
            </a:r>
          </a:p>
          <a:p>
            <a:pPr marL="558800" lvl="1" indent="-342900">
              <a:buFont typeface="Arial" panose="020B0604020202020204" pitchFamily="34" charset="0"/>
              <a:buChar char="•"/>
            </a:pPr>
            <a:r>
              <a:rPr lang="cy-GB"/>
              <a:t>ansawdd y gwaith</a:t>
            </a:r>
          </a:p>
          <a:p>
            <a:pPr marL="558800" lvl="1" indent="-342900">
              <a:buFont typeface="Arial" panose="020B0604020202020204" pitchFamily="34" charset="0"/>
              <a:buChar char="•"/>
            </a:pPr>
            <a:r>
              <a:rPr lang="cy-GB"/>
              <a:t>prydlondeb</a:t>
            </a:r>
          </a:p>
          <a:p>
            <a:pPr marL="558800" lvl="1" indent="-342900">
              <a:buFont typeface="Arial" panose="020B0604020202020204" pitchFamily="34" charset="0"/>
              <a:buChar char="•"/>
            </a:pPr>
            <a:r>
              <a:rPr lang="cy-GB"/>
              <a:t>bod yn gosteffeithiol</a:t>
            </a:r>
          </a:p>
          <a:p>
            <a:pPr marL="558800" lvl="1" indent="-342900">
              <a:buFont typeface="Arial" panose="020B0604020202020204" pitchFamily="34" charset="0"/>
              <a:buChar char="•"/>
            </a:pPr>
            <a:r>
              <a:rPr lang="cy-GB"/>
              <a:t>bodlonrwydd cwsmeriaid</a:t>
            </a:r>
          </a:p>
          <a:p>
            <a:pPr marL="558800" lvl="1" indent="-342900">
              <a:buFont typeface="Arial" panose="020B0604020202020204" pitchFamily="34" charset="0"/>
              <a:buChar char="•"/>
            </a:pPr>
            <a:r>
              <a:rPr lang="cy-GB"/>
              <a:t>cyfathrebu.</a:t>
            </a:r>
          </a:p>
          <a:p>
            <a:pPr algn="just"/>
            <a:r>
              <a:rPr lang="cy-GB"/>
              <a:t>Drwy sefydlu meini prawf llwyddiant clir ar gyfer pob prosiect neu dasg, gall crefftwyr ganolbwyntio eu hymdrechion ar gyflawni nodau penodol a sicrhau eu bod yn cyflawni gwaith o ansawdd uchel sy’n bodloni anghenion a disgwyliadau eu cleientiaid.</a:t>
            </a:r>
          </a:p>
          <a:p>
            <a:endParaRPr lang="en-GB"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Meini prawf llwyddiant mewn prosiectau peirianneg gwasanaethau adeiladu</a:t>
            </a:r>
          </a:p>
        </p:txBody>
      </p:sp>
      <p:sp>
        <p:nvSpPr>
          <p:cNvPr id="3" name="Content Placeholder 2"/>
          <p:cNvSpPr>
            <a:spLocks noGrp="1"/>
          </p:cNvSpPr>
          <p:nvPr>
            <p:ph sz="quarter" idx="10"/>
          </p:nvPr>
        </p:nvSpPr>
        <p:spPr>
          <a:xfrm>
            <a:off x="457200" y="1484784"/>
            <a:ext cx="8229600" cy="4077240"/>
          </a:xfrm>
        </p:spPr>
        <p:txBody>
          <a:bodyPr/>
          <a:lstStyle/>
          <a:p>
            <a:r>
              <a:rPr lang="cy-GB"/>
              <a:t>Mae llwyddiant mewn prosiect fel arfer yn cael ei fesur ar sail gallu’r prosiect i gyflawni ei nodau a’i amcanion penodol, sy’n gallu amrywio yn dibynnu ar gwmpas, cyllideb ac amserlen y prosiect.</a:t>
            </a:r>
          </a:p>
          <a:p>
            <a:pPr marL="558800" lvl="1" indent="-342900">
              <a:lnSpc>
                <a:spcPct val="100000"/>
              </a:lnSpc>
              <a:spcBef>
                <a:spcPts val="0"/>
              </a:spcBef>
              <a:spcAft>
                <a:spcPts val="0"/>
              </a:spcAft>
              <a:buFont typeface="Arial" panose="020B0604020202020204" pitchFamily="34" charset="0"/>
              <a:buChar char="•"/>
            </a:pPr>
            <a:r>
              <a:rPr lang="cy-GB"/>
              <a:t>Cyflawni nodau’r prosiect</a:t>
            </a:r>
          </a:p>
          <a:p>
            <a:pPr marL="558800" lvl="1" indent="-342900">
              <a:lnSpc>
                <a:spcPct val="100000"/>
              </a:lnSpc>
              <a:spcBef>
                <a:spcPts val="0"/>
              </a:spcBef>
              <a:spcAft>
                <a:spcPts val="0"/>
              </a:spcAft>
              <a:buFont typeface="Arial" panose="020B0604020202020204" pitchFamily="34" charset="0"/>
              <a:buChar char="•"/>
            </a:pPr>
            <a:r>
              <a:rPr lang="cy-GB"/>
              <a:t>Bodlonrwydd cwsmeriaid</a:t>
            </a:r>
          </a:p>
          <a:p>
            <a:pPr marL="558800" lvl="1" indent="-342900">
              <a:lnSpc>
                <a:spcPct val="100000"/>
              </a:lnSpc>
              <a:spcBef>
                <a:spcPts val="0"/>
              </a:spcBef>
              <a:spcAft>
                <a:spcPts val="0"/>
              </a:spcAft>
              <a:buFont typeface="Arial" panose="020B0604020202020204" pitchFamily="34" charset="0"/>
              <a:buChar char="•"/>
            </a:pPr>
            <a:r>
              <a:rPr lang="cy-GB"/>
              <a:t>Ansawdd y gwaith</a:t>
            </a:r>
          </a:p>
          <a:p>
            <a:pPr marL="558800" lvl="1" indent="-342900">
              <a:lnSpc>
                <a:spcPct val="100000"/>
              </a:lnSpc>
              <a:spcBef>
                <a:spcPts val="0"/>
              </a:spcBef>
              <a:spcAft>
                <a:spcPts val="0"/>
              </a:spcAft>
              <a:buFont typeface="Arial" panose="020B0604020202020204" pitchFamily="34" charset="0"/>
              <a:buChar char="•"/>
            </a:pPr>
            <a:r>
              <a:rPr lang="cy-GB"/>
              <a:t>Diogelwch</a:t>
            </a:r>
          </a:p>
          <a:p>
            <a:pPr marL="558800" lvl="1" indent="-342900">
              <a:lnSpc>
                <a:spcPct val="100000"/>
              </a:lnSpc>
              <a:spcBef>
                <a:spcPts val="0"/>
              </a:spcBef>
              <a:spcAft>
                <a:spcPts val="0"/>
              </a:spcAft>
              <a:buFont typeface="Arial" panose="020B0604020202020204" pitchFamily="34" charset="0"/>
              <a:buChar char="•"/>
            </a:pPr>
            <a:r>
              <a:rPr lang="cy-GB"/>
              <a:t>Effaith ar yr amgylchedd</a:t>
            </a:r>
          </a:p>
          <a:p>
            <a:pPr marL="558800" lvl="1" indent="-342900">
              <a:lnSpc>
                <a:spcPct val="100000"/>
              </a:lnSpc>
              <a:spcBef>
                <a:spcPts val="0"/>
              </a:spcBef>
              <a:spcAft>
                <a:spcPts val="0"/>
              </a:spcAft>
              <a:buFont typeface="Arial" panose="020B0604020202020204" pitchFamily="34" charset="0"/>
              <a:buChar char="•"/>
            </a:pPr>
            <a:r>
              <a:rPr lang="cy-GB"/>
              <a:t>Enillion ar fuddsoddiad</a:t>
            </a:r>
          </a:p>
          <a:p>
            <a:r>
              <a:rPr lang="cy-GB"/>
              <a:t>Yn gyffredinol, mae llwyddiant mewn prosiectau peirianneg gwasanaethau adeiladu yn cael ei fesur ar sail cyfuniad o’r ffactorau hyn. Mae’r mesurau llwyddiant penodol yn amrywio yn dibynnu ar hyd a lled ac amcanion y prosiect.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Targedau SMART </a:t>
            </a:r>
          </a:p>
        </p:txBody>
      </p:sp>
      <p:sp>
        <p:nvSpPr>
          <p:cNvPr id="3" name="Content Placeholder 2"/>
          <p:cNvSpPr>
            <a:spLocks noGrp="1"/>
          </p:cNvSpPr>
          <p:nvPr>
            <p:ph sz="quarter" idx="10"/>
          </p:nvPr>
        </p:nvSpPr>
        <p:spPr>
          <a:xfrm>
            <a:off x="457200" y="1484784"/>
            <a:ext cx="8229600" cy="4248000"/>
          </a:xfrm>
        </p:spPr>
        <p:txBody>
          <a:bodyPr/>
          <a:lstStyle/>
          <a:p>
            <a:r>
              <a:rPr lang="cy-GB"/>
              <a:t>Fel crefftwr, mae targedau SMART yn adnodd gwerthfawr ar gyfer gosod a chyflawni nodau. Mae SMART yn golygu: </a:t>
            </a:r>
          </a:p>
          <a:p>
            <a:pPr marL="558800" lvl="1" indent="-342900">
              <a:buFont typeface="Arial" panose="020B0604020202020204" pitchFamily="34" charset="0"/>
              <a:buChar char="•"/>
            </a:pPr>
            <a:r>
              <a:rPr lang="cy-GB"/>
              <a:t>Penodol (</a:t>
            </a:r>
            <a:r>
              <a:rPr lang="cy-GB" b="1"/>
              <a:t>S</a:t>
            </a:r>
            <a:r>
              <a:rPr lang="cy-GB"/>
              <a:t>pecific)</a:t>
            </a:r>
          </a:p>
          <a:p>
            <a:pPr marL="558800" lvl="1" indent="-342900">
              <a:buFont typeface="Arial" panose="020B0604020202020204" pitchFamily="34" charset="0"/>
              <a:buChar char="•"/>
            </a:pPr>
            <a:r>
              <a:rPr lang="cy-GB"/>
              <a:t>Mesuradwy (</a:t>
            </a:r>
            <a:r>
              <a:rPr lang="cy-GB" b="1"/>
              <a:t>M</a:t>
            </a:r>
            <a:r>
              <a:rPr lang="cy-GB"/>
              <a:t>easurable)</a:t>
            </a:r>
          </a:p>
          <a:p>
            <a:pPr marL="558800" lvl="1" indent="-342900">
              <a:buFont typeface="Arial" panose="020B0604020202020204" pitchFamily="34" charset="0"/>
              <a:buChar char="•"/>
            </a:pPr>
            <a:r>
              <a:rPr lang="cy-GB"/>
              <a:t>Cyraeddadwy (</a:t>
            </a:r>
            <a:r>
              <a:rPr lang="cy-GB" b="1"/>
              <a:t>A</a:t>
            </a:r>
            <a:r>
              <a:rPr lang="cy-GB"/>
              <a:t>chievable)</a:t>
            </a:r>
          </a:p>
          <a:p>
            <a:pPr marL="558800" lvl="1" indent="-342900">
              <a:buFont typeface="Arial" panose="020B0604020202020204" pitchFamily="34" charset="0"/>
              <a:buChar char="•"/>
            </a:pPr>
            <a:r>
              <a:rPr lang="cy-GB"/>
              <a:t>Perthnasol (</a:t>
            </a:r>
            <a:r>
              <a:rPr lang="cy-GB" b="1"/>
              <a:t>R</a:t>
            </a:r>
            <a:r>
              <a:rPr lang="cy-GB"/>
              <a:t>elevant)</a:t>
            </a:r>
          </a:p>
          <a:p>
            <a:pPr marL="558800" lvl="1" indent="-342900">
              <a:buFont typeface="Arial" panose="020B0604020202020204" pitchFamily="34" charset="0"/>
              <a:buChar char="•"/>
            </a:pPr>
            <a:r>
              <a:rPr lang="cy-GB"/>
              <a:t>Amserol (</a:t>
            </a:r>
            <a:r>
              <a:rPr lang="cy-GB" b="1"/>
              <a:t>T</a:t>
            </a:r>
            <a:r>
              <a:rPr lang="cy-GB"/>
              <a:t>ime-bound)</a:t>
            </a:r>
          </a:p>
          <a:p>
            <a:r>
              <a:rPr lang="cy-GB"/>
              <a:t>Mae targedau SMART yn darparu fframwaith ar gyfer gosod a chyflawni nodau sy’n gyraeddadwy, yn amserol, yn fesuradwy, yn benodol, yn uchelgeisiol ac yn synhwyrol. Drwy ddefnyddio’r dull hwn, gall crefftwyr baratoi eu hunain ar gyfer llwyddiant a chyflawni eu nodau mewn ffordd strwythuredig a threfnus.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p:txBody>
          <a:bodyPr/>
          <a:lstStyle/>
          <a:p>
            <a:r>
              <a:rPr lang="cy-GB"/>
              <a:t>Diffinio ymarfer myfyriol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p:txBody>
          <a:bodyPr/>
          <a:lstStyle/>
          <a:p>
            <a:pPr marL="342900" indent="-342900" algn="just">
              <a:buClr>
                <a:srgbClr val="0077E3"/>
              </a:buClr>
              <a:buFont typeface="Arial" panose="020B0604020202020204" pitchFamily="34" charset="0"/>
              <a:buChar char="•"/>
            </a:pPr>
            <a:r>
              <a:rPr lang="cy-GB"/>
              <a:t>Mae ymarfer myfyriol yn broses o hunan-archwilio a gwerthuso sy'n golygu edrych yn ôl ar eich profiadau, eich gweithredoedd a'ch penderfyniadau eich hun, a'u dadansoddi'n feirniadol er mwyn nodi meysydd i'w gwella a gwneud newidiadau cadarnhaol.</a:t>
            </a:r>
          </a:p>
          <a:p>
            <a:pPr marL="342900" indent="-342900" algn="just">
              <a:buClr>
                <a:srgbClr val="0077E3"/>
              </a:buClr>
              <a:buFont typeface="Arial" panose="020B0604020202020204" pitchFamily="34" charset="0"/>
              <a:buChar char="•"/>
            </a:pPr>
            <a:r>
              <a:rPr lang="cy-GB"/>
              <a:t>Mae ymarfer myfyriol yn hanfodol oherwydd natur gymhleth prosiectau peirianneg gwasanaethau adeiladu a’r ystod eang o sgiliau a gwybodaeth sydd eu hangen i’w cwblhau’n llwyddiannus. </a:t>
            </a:r>
          </a:p>
          <a:p>
            <a:pPr marL="342900" indent="-342900" algn="just">
              <a:buClr>
                <a:srgbClr val="0077E3"/>
              </a:buClr>
              <a:buFont typeface="Arial" panose="020B0604020202020204" pitchFamily="34" charset="0"/>
              <a:buChar char="•"/>
            </a:pPr>
            <a:r>
              <a:rPr lang="cy-GB"/>
              <a:t>Drwy gymryd rhan mewn ymarfer myfyriol, gall gweithwyr peirianneg gwasanaethau adeiladu proffesiynol nodi cryfderau a gwendidau yn eu perfformiad, dysgu o gamgymeriadau, a gwella eu sgiliau a’u gwybodaeth dros amser, gan gyflawni prosiectau gwell yn y pen draw a gwella eu perfformiad cyffredinol yn y diwydiant. </a:t>
            </a:r>
          </a:p>
        </p:txBody>
      </p:sp>
    </p:spTree>
    <p:extLst>
      <p:ext uri="{BB962C8B-B14F-4D97-AF65-F5344CB8AC3E}">
        <p14:creationId xmlns:p14="http://schemas.microsoft.com/office/powerpoint/2010/main" val="8073387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purl.org/dc/elements/1.1/"/>
    <ds:schemaRef ds:uri="http://schemas.openxmlformats.org/package/2006/metadata/core-properties"/>
    <ds:schemaRef ds:uri="http://schemas.microsoft.com/office/infopath/2007/PartnerControls"/>
    <ds:schemaRef ds:uri="http://purl.org/dc/terms/"/>
    <ds:schemaRef ds:uri="http://schemas.microsoft.com/office/2006/metadata/properties"/>
    <ds:schemaRef ds:uri="http://schemas.microsoft.com/office/2006/documentManagement/types"/>
    <ds:schemaRef ds:uri="418e8c98-519b-4e3e-a77f-7ee33016068f"/>
    <ds:schemaRef ds:uri="7d91badd-8922-4db1-9652-4fbca8a6b7df"/>
    <ds:schemaRef ds:uri="1c5831b9-66da-4f16-a409-834213ecdb8e"/>
    <ds:schemaRef ds:uri="http://www.w3.org/XML/1998/namespace"/>
    <ds:schemaRef ds:uri="http://purl.org/dc/dcmitype/"/>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2630</Words>
  <Application>Microsoft Office PowerPoint</Application>
  <PresentationFormat>On-screen Show (4:3)</PresentationFormat>
  <Paragraphs>136</Paragraphs>
  <Slides>16</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PowerPoint 7: Cynllunio ar gyfer canlyniadau llwyddiannus ac ymarfer myfyriol </vt:lpstr>
      <vt:lpstr>NOD: Cynllunio ar gyfer canlyniadau llwyddiannus </vt:lpstr>
      <vt:lpstr>Pwysigrwydd cynllunio a rheoli amser </vt:lpstr>
      <vt:lpstr>Adnoddau electronig i helpu i reoli amser </vt:lpstr>
      <vt:lpstr>Beth yw meini prawf llwyddiant?</vt:lpstr>
      <vt:lpstr>Beth yw ystyr meini prawf llwyddiant i grefftwr?</vt:lpstr>
      <vt:lpstr>Meini prawf llwyddiant mewn prosiectau peirianneg gwasanaethau adeiladu</vt:lpstr>
      <vt:lpstr>Targedau SMART </vt:lpstr>
      <vt:lpstr>Diffinio ymarfer myfyriol </vt:lpstr>
      <vt:lpstr>PowerPoint Presentation</vt:lpstr>
      <vt:lpstr>Kolb ac ymarfer myfyriol </vt:lpstr>
      <vt:lpstr>Arddulliau dysgu personol ac ymarfer myfyriol </vt:lpstr>
      <vt:lpstr>Sgiliau personol a rhyngbersonol </vt:lpstr>
      <vt:lpstr>Sgiliau rhyngbersonol</vt:lpstr>
      <vt:lpstr>Sgiliau personol</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147</cp:revision>
  <dcterms:created xsi:type="dcterms:W3CDTF">2013-05-28T00:38:54Z</dcterms:created>
  <dcterms:modified xsi:type="dcterms:W3CDTF">2023-08-31T13:32:43Z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2023-05-20T08:22:59Z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bc3bb540-289e-42e7-97cb-3a5bc92ffb4b</vt:lpwstr>
  </property>
  <property fmtid="{D5CDD505-2E9C-101B-9397-08002B2CF9AE}" pid="9" name="MSIP_Label_8448bdcc-a5c1-4821-919e-44fa9583868f_ContentBits">
    <vt:lpwstr>0</vt:lpwstr>
  </property>
</Properties>
</file>