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3"/>
  </p:notesMasterIdLst>
  <p:handoutMasterIdLst>
    <p:handoutMasterId r:id="rId24"/>
  </p:handoutMasterIdLst>
  <p:sldIdLst>
    <p:sldId id="256" r:id="rId5"/>
    <p:sldId id="331" r:id="rId6"/>
    <p:sldId id="372" r:id="rId7"/>
    <p:sldId id="344" r:id="rId8"/>
    <p:sldId id="355" r:id="rId9"/>
    <p:sldId id="342" r:id="rId10"/>
    <p:sldId id="364" r:id="rId11"/>
    <p:sldId id="336" r:id="rId12"/>
    <p:sldId id="365" r:id="rId13"/>
    <p:sldId id="369" r:id="rId14"/>
    <p:sldId id="370" r:id="rId15"/>
    <p:sldId id="371" r:id="rId16"/>
    <p:sldId id="366" r:id="rId17"/>
    <p:sldId id="367" r:id="rId18"/>
    <p:sldId id="368" r:id="rId19"/>
    <p:sldId id="348" r:id="rId20"/>
    <p:sldId id="349" r:id="rId21"/>
    <p:sldId id="267" r:id="rId22"/>
  </p:sldIdLst>
  <p:sldSz cx="9144000" cy="6858000" type="screen4x3"/>
  <p:notesSz cx="6858000" cy="9144000"/>
  <p:custDataLst>
    <p:tags r:id="rId25"/>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539632E-5766-ED86-5F7F-B13AF4E7E3FD}" name="Alice van Raalte" initials="AvR" userId="10fffbf083cf9823" providerId="Windows Live"/>
  <p188:author id="{FD6BB0D1-9278-F6CC-5A69-1199D24409B3}" name="Laura Glover" initials="LG" userId="Laura Glover"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P.M." initials="PM" lastIdx="23" clrIdx="0">
    <p:extLst>
      <p:ext uri="{19B8F6BF-5375-455C-9EA6-DF929625EA0E}">
        <p15:presenceInfo xmlns:p15="http://schemas.microsoft.com/office/powerpoint/2012/main" userId="P.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A291176-C04C-4715-9AD5-08246672F652}" v="1" dt="2023-07-31T08:48:54.49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108" autoAdjust="0"/>
    <p:restoredTop sz="91646" autoAdjust="0"/>
  </p:normalViewPr>
  <p:slideViewPr>
    <p:cSldViewPr showGuides="1">
      <p:cViewPr>
        <p:scale>
          <a:sx n="75" d="100"/>
          <a:sy n="75" d="100"/>
        </p:scale>
        <p:origin x="1566" y="228"/>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32"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DC6E0CB-B0A4-44D1-AE15-E47A0AE85066}" type="doc">
      <dgm:prSet loTypeId="urn:microsoft.com/office/officeart/2005/8/layout/process1" loCatId="process" qsTypeId="urn:microsoft.com/office/officeart/2005/8/quickstyle/simple1" qsCatId="simple" csTypeId="urn:microsoft.com/office/officeart/2005/8/colors/accent0_2" csCatId="mainScheme" phldr="1"/>
      <dgm:spPr/>
    </dgm:pt>
    <dgm:pt modelId="{E9FD38EF-3434-4A9D-A34D-39A88B3401CD}">
      <dgm:prSet phldrT="[Text]" custT="1"/>
      <dgm:spPr/>
      <dgm:t>
        <a:bodyPr/>
        <a:lstStyle/>
        <a:p>
          <a:r>
            <a:rPr lang="cy-GB" sz="1000" b="1"/>
            <a:t>Sylfaen</a:t>
          </a:r>
          <a:r>
            <a:rPr lang="cy-GB" sz="900" b="1"/>
            <a:t> </a:t>
          </a:r>
        </a:p>
      </dgm:t>
    </dgm:pt>
    <dgm:pt modelId="{ACCA1F49-7986-44EB-AAB9-15398BDFEA4F}" type="parTrans" cxnId="{203D568A-488B-49D7-BA7E-357DC20A66EE}">
      <dgm:prSet/>
      <dgm:spPr/>
      <dgm:t>
        <a:bodyPr/>
        <a:lstStyle/>
        <a:p>
          <a:endParaRPr lang="en-GB"/>
        </a:p>
      </dgm:t>
    </dgm:pt>
    <dgm:pt modelId="{8E23BF11-1381-45F6-A154-97BD34579B9B}" type="sibTrans" cxnId="{203D568A-488B-49D7-BA7E-357DC20A66EE}">
      <dgm:prSet/>
      <dgm:spPr/>
      <dgm:t>
        <a:bodyPr/>
        <a:lstStyle/>
        <a:p>
          <a:endParaRPr lang="en-GB"/>
        </a:p>
      </dgm:t>
    </dgm:pt>
    <dgm:pt modelId="{3D77F41B-DA55-41C2-9BFB-FB2865A5D674}">
      <dgm:prSet phldrT="[Text]" custT="1"/>
      <dgm:spPr/>
      <dgm:t>
        <a:bodyPr/>
        <a:lstStyle/>
        <a:p>
          <a:r>
            <a:rPr lang="cy-GB" sz="1000" b="1"/>
            <a:t>Dilyniant</a:t>
          </a:r>
          <a:r>
            <a:rPr lang="cy-GB" sz="900" b="1"/>
            <a:t> </a:t>
          </a:r>
        </a:p>
      </dgm:t>
    </dgm:pt>
    <dgm:pt modelId="{CB61E42B-266B-4CEF-98E3-31B11F4DD1ED}" type="parTrans" cxnId="{B11FE0B0-7F21-4FDE-8162-BA6B416E9D79}">
      <dgm:prSet/>
      <dgm:spPr/>
      <dgm:t>
        <a:bodyPr/>
        <a:lstStyle/>
        <a:p>
          <a:endParaRPr lang="en-GB"/>
        </a:p>
      </dgm:t>
    </dgm:pt>
    <dgm:pt modelId="{72095E2A-E624-47E3-ABFB-2800C65DF4EA}" type="sibTrans" cxnId="{B11FE0B0-7F21-4FDE-8162-BA6B416E9D79}">
      <dgm:prSet/>
      <dgm:spPr/>
      <dgm:t>
        <a:bodyPr/>
        <a:lstStyle/>
        <a:p>
          <a:endParaRPr lang="en-GB"/>
        </a:p>
      </dgm:t>
    </dgm:pt>
    <dgm:pt modelId="{7843A8EC-F15F-4CBD-BEA5-86C1C23C4D8F}">
      <dgm:prSet phldrT="[Text]" custT="1"/>
      <dgm:spPr/>
      <dgm:t>
        <a:bodyPr/>
        <a:lstStyle/>
        <a:p>
          <a:r>
            <a:rPr lang="cy-GB" sz="1000" b="1"/>
            <a:t>Cymhwyster Lefel 3</a:t>
          </a:r>
          <a:br>
            <a:rPr lang="cy-GB" sz="1000" b="1"/>
          </a:br>
          <a:r>
            <a:rPr lang="cy-GB" sz="1000" b="1"/>
            <a:t>/SVQ,NVQ 3  </a:t>
          </a:r>
        </a:p>
      </dgm:t>
    </dgm:pt>
    <dgm:pt modelId="{7C42BE81-0A9C-4158-B3D9-2F99BFCC8D39}" type="parTrans" cxnId="{9F7683A0-4913-46F6-A5BB-4369F6E94125}">
      <dgm:prSet/>
      <dgm:spPr/>
      <dgm:t>
        <a:bodyPr/>
        <a:lstStyle/>
        <a:p>
          <a:endParaRPr lang="en-GB"/>
        </a:p>
      </dgm:t>
    </dgm:pt>
    <dgm:pt modelId="{E658D4A5-3757-48D7-861B-8878E637EE40}" type="sibTrans" cxnId="{9F7683A0-4913-46F6-A5BB-4369F6E94125}">
      <dgm:prSet/>
      <dgm:spPr/>
      <dgm:t>
        <a:bodyPr/>
        <a:lstStyle/>
        <a:p>
          <a:endParaRPr lang="en-GB"/>
        </a:p>
      </dgm:t>
    </dgm:pt>
    <dgm:pt modelId="{656AE1A5-0C40-483A-9804-8351A7FE0330}">
      <dgm:prSet phldrT="[Text]" custT="1"/>
      <dgm:spPr/>
      <dgm:t>
        <a:bodyPr/>
        <a:lstStyle/>
        <a:p>
          <a:r>
            <a:rPr lang="cy-GB" sz="1000" b="1"/>
            <a:t>Cymhwyster goruchwylio/technegol Lefel 4/5</a:t>
          </a:r>
          <a:br>
            <a:rPr lang="cy-GB" sz="1000" b="1"/>
          </a:br>
          <a:r>
            <a:rPr lang="cy-GB" sz="1000" b="1"/>
            <a:t>/SVQ, NVQ </a:t>
          </a:r>
        </a:p>
      </dgm:t>
    </dgm:pt>
    <dgm:pt modelId="{29DFA298-4705-4BAA-967C-B89C4B652180}" type="parTrans" cxnId="{1805236F-05DF-44B8-97E0-7B2F054CA451}">
      <dgm:prSet/>
      <dgm:spPr/>
      <dgm:t>
        <a:bodyPr/>
        <a:lstStyle/>
        <a:p>
          <a:endParaRPr lang="en-GB"/>
        </a:p>
      </dgm:t>
    </dgm:pt>
    <dgm:pt modelId="{F4D398D9-4990-4F26-8265-31215D041F1D}" type="sibTrans" cxnId="{1805236F-05DF-44B8-97E0-7B2F054CA451}">
      <dgm:prSet/>
      <dgm:spPr/>
      <dgm:t>
        <a:bodyPr/>
        <a:lstStyle/>
        <a:p>
          <a:endParaRPr lang="en-GB"/>
        </a:p>
      </dgm:t>
    </dgm:pt>
    <dgm:pt modelId="{10369E3C-6AFC-4A54-AC7B-5DE3F79851E8}">
      <dgm:prSet phldrT="[Text]" custT="1"/>
      <dgm:spPr/>
      <dgm:t>
        <a:bodyPr/>
        <a:lstStyle/>
        <a:p>
          <a:r>
            <a:rPr lang="cy-GB" sz="1000" b="1"/>
            <a:t>SVQ,NVQ Lefel 6/ Gradd/ Cymhwyster proffesiynol</a:t>
          </a:r>
        </a:p>
      </dgm:t>
    </dgm:pt>
    <dgm:pt modelId="{07E3A295-C381-4C3C-8FA7-DB2AB9AAB1C6}" type="parTrans" cxnId="{CAAB4853-666D-4929-9989-91FFE304F2F9}">
      <dgm:prSet/>
      <dgm:spPr/>
      <dgm:t>
        <a:bodyPr/>
        <a:lstStyle/>
        <a:p>
          <a:endParaRPr lang="en-GB"/>
        </a:p>
      </dgm:t>
    </dgm:pt>
    <dgm:pt modelId="{84051E9A-A780-4684-A4AB-22ABCFA81ACE}" type="sibTrans" cxnId="{CAAB4853-666D-4929-9989-91FFE304F2F9}">
      <dgm:prSet/>
      <dgm:spPr/>
      <dgm:t>
        <a:bodyPr/>
        <a:lstStyle/>
        <a:p>
          <a:endParaRPr lang="en-GB"/>
        </a:p>
      </dgm:t>
    </dgm:pt>
    <dgm:pt modelId="{66A8C741-103F-47BC-A4DF-633361D17083}">
      <dgm:prSet phldrT="[Text]" custT="1"/>
      <dgm:spPr/>
      <dgm:t>
        <a:bodyPr/>
        <a:lstStyle/>
        <a:p>
          <a:r>
            <a:rPr lang="cy-GB" sz="1000" b="1"/>
            <a:t>SVQ,NVQ Lefel 7/ MSc/ Cymhwyster rheoli/proffesiynol </a:t>
          </a:r>
        </a:p>
      </dgm:t>
    </dgm:pt>
    <dgm:pt modelId="{94F880EB-25F0-45F5-A5FC-A7AEA4972416}" type="parTrans" cxnId="{ABE8B06E-2BBA-44B0-B5C7-7E3464E5E4D5}">
      <dgm:prSet/>
      <dgm:spPr/>
      <dgm:t>
        <a:bodyPr/>
        <a:lstStyle/>
        <a:p>
          <a:endParaRPr lang="en-GB"/>
        </a:p>
      </dgm:t>
    </dgm:pt>
    <dgm:pt modelId="{1F4859E9-F275-4325-BA6A-2812673F0165}" type="sibTrans" cxnId="{ABE8B06E-2BBA-44B0-B5C7-7E3464E5E4D5}">
      <dgm:prSet/>
      <dgm:spPr/>
      <dgm:t>
        <a:bodyPr/>
        <a:lstStyle/>
        <a:p>
          <a:endParaRPr lang="en-GB"/>
        </a:p>
      </dgm:t>
    </dgm:pt>
    <dgm:pt modelId="{6778D426-680A-4529-98CB-3B2BDF58C72A}" type="pres">
      <dgm:prSet presAssocID="{4DC6E0CB-B0A4-44D1-AE15-E47A0AE85066}" presName="Name0" presStyleCnt="0">
        <dgm:presLayoutVars>
          <dgm:dir/>
          <dgm:resizeHandles val="exact"/>
        </dgm:presLayoutVars>
      </dgm:prSet>
      <dgm:spPr/>
    </dgm:pt>
    <dgm:pt modelId="{2F3514B9-9A42-44EF-97C8-6D8F77894BD0}" type="pres">
      <dgm:prSet presAssocID="{E9FD38EF-3434-4A9D-A34D-39A88B3401CD}" presName="node" presStyleLbl="node1" presStyleIdx="0" presStyleCnt="6">
        <dgm:presLayoutVars>
          <dgm:bulletEnabled val="1"/>
        </dgm:presLayoutVars>
      </dgm:prSet>
      <dgm:spPr/>
    </dgm:pt>
    <dgm:pt modelId="{FBB5E234-102B-49F5-9686-AA6FD054B7AD}" type="pres">
      <dgm:prSet presAssocID="{8E23BF11-1381-45F6-A154-97BD34579B9B}" presName="sibTrans" presStyleLbl="sibTrans2D1" presStyleIdx="0" presStyleCnt="5"/>
      <dgm:spPr/>
    </dgm:pt>
    <dgm:pt modelId="{92B7755E-5A37-42A5-8E01-4C9A37FFF554}" type="pres">
      <dgm:prSet presAssocID="{8E23BF11-1381-45F6-A154-97BD34579B9B}" presName="connectorText" presStyleLbl="sibTrans2D1" presStyleIdx="0" presStyleCnt="5"/>
      <dgm:spPr/>
    </dgm:pt>
    <dgm:pt modelId="{D3C3178E-CA70-4699-BBCD-957C560D8F10}" type="pres">
      <dgm:prSet presAssocID="{3D77F41B-DA55-41C2-9BFB-FB2865A5D674}" presName="node" presStyleLbl="node1" presStyleIdx="1" presStyleCnt="6">
        <dgm:presLayoutVars>
          <dgm:bulletEnabled val="1"/>
        </dgm:presLayoutVars>
      </dgm:prSet>
      <dgm:spPr/>
    </dgm:pt>
    <dgm:pt modelId="{A397F4AC-5CB1-430F-BEBC-072F9B4C8984}" type="pres">
      <dgm:prSet presAssocID="{72095E2A-E624-47E3-ABFB-2800C65DF4EA}" presName="sibTrans" presStyleLbl="sibTrans2D1" presStyleIdx="1" presStyleCnt="5"/>
      <dgm:spPr/>
    </dgm:pt>
    <dgm:pt modelId="{E9B2A76C-61E2-4AAB-AA64-B0AF465F3614}" type="pres">
      <dgm:prSet presAssocID="{72095E2A-E624-47E3-ABFB-2800C65DF4EA}" presName="connectorText" presStyleLbl="sibTrans2D1" presStyleIdx="1" presStyleCnt="5"/>
      <dgm:spPr/>
    </dgm:pt>
    <dgm:pt modelId="{0D9610BD-1ED6-40CA-A580-DFCA835DBBAF}" type="pres">
      <dgm:prSet presAssocID="{7843A8EC-F15F-4CBD-BEA5-86C1C23C4D8F}" presName="node" presStyleLbl="node1" presStyleIdx="2" presStyleCnt="6">
        <dgm:presLayoutVars>
          <dgm:bulletEnabled val="1"/>
        </dgm:presLayoutVars>
      </dgm:prSet>
      <dgm:spPr/>
    </dgm:pt>
    <dgm:pt modelId="{D78E2F97-5EB2-426E-B7D9-22E9ACB09AD9}" type="pres">
      <dgm:prSet presAssocID="{E658D4A5-3757-48D7-861B-8878E637EE40}" presName="sibTrans" presStyleLbl="sibTrans2D1" presStyleIdx="2" presStyleCnt="5"/>
      <dgm:spPr/>
    </dgm:pt>
    <dgm:pt modelId="{23D124AD-17EF-480E-89AD-E1CE3EEFFF03}" type="pres">
      <dgm:prSet presAssocID="{E658D4A5-3757-48D7-861B-8878E637EE40}" presName="connectorText" presStyleLbl="sibTrans2D1" presStyleIdx="2" presStyleCnt="5"/>
      <dgm:spPr/>
    </dgm:pt>
    <dgm:pt modelId="{78397FC6-F871-4CD7-B47B-EEBB111BAB6B}" type="pres">
      <dgm:prSet presAssocID="{656AE1A5-0C40-483A-9804-8351A7FE0330}" presName="node" presStyleLbl="node1" presStyleIdx="3" presStyleCnt="6" custScaleX="118926">
        <dgm:presLayoutVars>
          <dgm:bulletEnabled val="1"/>
        </dgm:presLayoutVars>
      </dgm:prSet>
      <dgm:spPr/>
    </dgm:pt>
    <dgm:pt modelId="{3C1A5C5F-E584-4B9D-9CA2-23E70EB52D70}" type="pres">
      <dgm:prSet presAssocID="{F4D398D9-4990-4F26-8265-31215D041F1D}" presName="sibTrans" presStyleLbl="sibTrans2D1" presStyleIdx="3" presStyleCnt="5"/>
      <dgm:spPr/>
    </dgm:pt>
    <dgm:pt modelId="{8C902BE6-A355-4DE7-8E39-CF58DE681DD8}" type="pres">
      <dgm:prSet presAssocID="{F4D398D9-4990-4F26-8265-31215D041F1D}" presName="connectorText" presStyleLbl="sibTrans2D1" presStyleIdx="3" presStyleCnt="5"/>
      <dgm:spPr/>
    </dgm:pt>
    <dgm:pt modelId="{80F88EE6-4861-4F9F-B95B-E884A8DF7A80}" type="pres">
      <dgm:prSet presAssocID="{10369E3C-6AFC-4A54-AC7B-5DE3F79851E8}" presName="node" presStyleLbl="node1" presStyleIdx="4" presStyleCnt="6">
        <dgm:presLayoutVars>
          <dgm:bulletEnabled val="1"/>
        </dgm:presLayoutVars>
      </dgm:prSet>
      <dgm:spPr/>
    </dgm:pt>
    <dgm:pt modelId="{9F666B2C-3385-472A-9CB6-D3A931B8856B}" type="pres">
      <dgm:prSet presAssocID="{84051E9A-A780-4684-A4AB-22ABCFA81ACE}" presName="sibTrans" presStyleLbl="sibTrans2D1" presStyleIdx="4" presStyleCnt="5"/>
      <dgm:spPr/>
    </dgm:pt>
    <dgm:pt modelId="{555B5976-2634-4F5D-B285-45442D2A3E5D}" type="pres">
      <dgm:prSet presAssocID="{84051E9A-A780-4684-A4AB-22ABCFA81ACE}" presName="connectorText" presStyleLbl="sibTrans2D1" presStyleIdx="4" presStyleCnt="5"/>
      <dgm:spPr/>
    </dgm:pt>
    <dgm:pt modelId="{3695587B-0705-4207-BFE6-5F0A5637FA25}" type="pres">
      <dgm:prSet presAssocID="{66A8C741-103F-47BC-A4DF-633361D17083}" presName="node" presStyleLbl="node1" presStyleIdx="5" presStyleCnt="6" custScaleX="122892">
        <dgm:presLayoutVars>
          <dgm:bulletEnabled val="1"/>
        </dgm:presLayoutVars>
      </dgm:prSet>
      <dgm:spPr/>
    </dgm:pt>
  </dgm:ptLst>
  <dgm:cxnLst>
    <dgm:cxn modelId="{43947501-A1C6-4844-AEB0-1EDB56EBEFC9}" type="presOf" srcId="{10369E3C-6AFC-4A54-AC7B-5DE3F79851E8}" destId="{80F88EE6-4861-4F9F-B95B-E884A8DF7A80}" srcOrd="0" destOrd="0" presId="urn:microsoft.com/office/officeart/2005/8/layout/process1"/>
    <dgm:cxn modelId="{615FE412-5514-44E8-A67B-020CC26D0711}" type="presOf" srcId="{84051E9A-A780-4684-A4AB-22ABCFA81ACE}" destId="{9F666B2C-3385-472A-9CB6-D3A931B8856B}" srcOrd="0" destOrd="0" presId="urn:microsoft.com/office/officeart/2005/8/layout/process1"/>
    <dgm:cxn modelId="{E1654418-4060-49DD-AD61-08C0DA7B29DE}" type="presOf" srcId="{4DC6E0CB-B0A4-44D1-AE15-E47A0AE85066}" destId="{6778D426-680A-4529-98CB-3B2BDF58C72A}" srcOrd="0" destOrd="0" presId="urn:microsoft.com/office/officeart/2005/8/layout/process1"/>
    <dgm:cxn modelId="{E8295B24-11B5-49D1-A8D1-6AB9B3CCFA46}" type="presOf" srcId="{84051E9A-A780-4684-A4AB-22ABCFA81ACE}" destId="{555B5976-2634-4F5D-B285-45442D2A3E5D}" srcOrd="1" destOrd="0" presId="urn:microsoft.com/office/officeart/2005/8/layout/process1"/>
    <dgm:cxn modelId="{0D9EFE3B-E1EA-46AF-BFD0-5B89F2BEB664}" type="presOf" srcId="{7843A8EC-F15F-4CBD-BEA5-86C1C23C4D8F}" destId="{0D9610BD-1ED6-40CA-A580-DFCA835DBBAF}" srcOrd="0" destOrd="0" presId="urn:microsoft.com/office/officeart/2005/8/layout/process1"/>
    <dgm:cxn modelId="{D8E5AD66-FBA4-4F6F-A0F0-E7E50D9808DD}" type="presOf" srcId="{3D77F41B-DA55-41C2-9BFB-FB2865A5D674}" destId="{D3C3178E-CA70-4699-BBCD-957C560D8F10}" srcOrd="0" destOrd="0" presId="urn:microsoft.com/office/officeart/2005/8/layout/process1"/>
    <dgm:cxn modelId="{ABE8B06E-2BBA-44B0-B5C7-7E3464E5E4D5}" srcId="{4DC6E0CB-B0A4-44D1-AE15-E47A0AE85066}" destId="{66A8C741-103F-47BC-A4DF-633361D17083}" srcOrd="5" destOrd="0" parTransId="{94F880EB-25F0-45F5-A5FC-A7AEA4972416}" sibTransId="{1F4859E9-F275-4325-BA6A-2812673F0165}"/>
    <dgm:cxn modelId="{1805236F-05DF-44B8-97E0-7B2F054CA451}" srcId="{4DC6E0CB-B0A4-44D1-AE15-E47A0AE85066}" destId="{656AE1A5-0C40-483A-9804-8351A7FE0330}" srcOrd="3" destOrd="0" parTransId="{29DFA298-4705-4BAA-967C-B89C4B652180}" sibTransId="{F4D398D9-4990-4F26-8265-31215D041F1D}"/>
    <dgm:cxn modelId="{CAAB4853-666D-4929-9989-91FFE304F2F9}" srcId="{4DC6E0CB-B0A4-44D1-AE15-E47A0AE85066}" destId="{10369E3C-6AFC-4A54-AC7B-5DE3F79851E8}" srcOrd="4" destOrd="0" parTransId="{07E3A295-C381-4C3C-8FA7-DB2AB9AAB1C6}" sibTransId="{84051E9A-A780-4684-A4AB-22ABCFA81ACE}"/>
    <dgm:cxn modelId="{6ADADB5A-0E5F-455F-862D-D4DB1B331C03}" type="presOf" srcId="{656AE1A5-0C40-483A-9804-8351A7FE0330}" destId="{78397FC6-F871-4CD7-B47B-EEBB111BAB6B}" srcOrd="0" destOrd="0" presId="urn:microsoft.com/office/officeart/2005/8/layout/process1"/>
    <dgm:cxn modelId="{AB28C581-90FF-470C-BAC1-4FAF7A8CCC55}" type="presOf" srcId="{8E23BF11-1381-45F6-A154-97BD34579B9B}" destId="{92B7755E-5A37-42A5-8E01-4C9A37FFF554}" srcOrd="1" destOrd="0" presId="urn:microsoft.com/office/officeart/2005/8/layout/process1"/>
    <dgm:cxn modelId="{203D568A-488B-49D7-BA7E-357DC20A66EE}" srcId="{4DC6E0CB-B0A4-44D1-AE15-E47A0AE85066}" destId="{E9FD38EF-3434-4A9D-A34D-39A88B3401CD}" srcOrd="0" destOrd="0" parTransId="{ACCA1F49-7986-44EB-AAB9-15398BDFEA4F}" sibTransId="{8E23BF11-1381-45F6-A154-97BD34579B9B}"/>
    <dgm:cxn modelId="{BF6F998A-3069-4AA3-81B9-95E4365CFEB2}" type="presOf" srcId="{E658D4A5-3757-48D7-861B-8878E637EE40}" destId="{23D124AD-17EF-480E-89AD-E1CE3EEFFF03}" srcOrd="1" destOrd="0" presId="urn:microsoft.com/office/officeart/2005/8/layout/process1"/>
    <dgm:cxn modelId="{4633B89B-1F14-4920-B7CF-E4EEF94B9620}" type="presOf" srcId="{F4D398D9-4990-4F26-8265-31215D041F1D}" destId="{8C902BE6-A355-4DE7-8E39-CF58DE681DD8}" srcOrd="1" destOrd="0" presId="urn:microsoft.com/office/officeart/2005/8/layout/process1"/>
    <dgm:cxn modelId="{9F7683A0-4913-46F6-A5BB-4369F6E94125}" srcId="{4DC6E0CB-B0A4-44D1-AE15-E47A0AE85066}" destId="{7843A8EC-F15F-4CBD-BEA5-86C1C23C4D8F}" srcOrd="2" destOrd="0" parTransId="{7C42BE81-0A9C-4158-B3D9-2F99BFCC8D39}" sibTransId="{E658D4A5-3757-48D7-861B-8878E637EE40}"/>
    <dgm:cxn modelId="{B11FE0B0-7F21-4FDE-8162-BA6B416E9D79}" srcId="{4DC6E0CB-B0A4-44D1-AE15-E47A0AE85066}" destId="{3D77F41B-DA55-41C2-9BFB-FB2865A5D674}" srcOrd="1" destOrd="0" parTransId="{CB61E42B-266B-4CEF-98E3-31B11F4DD1ED}" sibTransId="{72095E2A-E624-47E3-ABFB-2800C65DF4EA}"/>
    <dgm:cxn modelId="{5E5677C9-E3F3-48FA-A81A-01AA43336B04}" type="presOf" srcId="{E658D4A5-3757-48D7-861B-8878E637EE40}" destId="{D78E2F97-5EB2-426E-B7D9-22E9ACB09AD9}" srcOrd="0" destOrd="0" presId="urn:microsoft.com/office/officeart/2005/8/layout/process1"/>
    <dgm:cxn modelId="{50CC1ACC-EC27-480A-B013-A9C701E1A1A8}" type="presOf" srcId="{72095E2A-E624-47E3-ABFB-2800C65DF4EA}" destId="{E9B2A76C-61E2-4AAB-AA64-B0AF465F3614}" srcOrd="1" destOrd="0" presId="urn:microsoft.com/office/officeart/2005/8/layout/process1"/>
    <dgm:cxn modelId="{BEFB41CC-5E27-42C9-8841-2E9A4E7980C7}" type="presOf" srcId="{8E23BF11-1381-45F6-A154-97BD34579B9B}" destId="{FBB5E234-102B-49F5-9686-AA6FD054B7AD}" srcOrd="0" destOrd="0" presId="urn:microsoft.com/office/officeart/2005/8/layout/process1"/>
    <dgm:cxn modelId="{58015FDF-F0C4-4E62-8B37-5B47C06C23F8}" type="presOf" srcId="{F4D398D9-4990-4F26-8265-31215D041F1D}" destId="{3C1A5C5F-E584-4B9D-9CA2-23E70EB52D70}" srcOrd="0" destOrd="0" presId="urn:microsoft.com/office/officeart/2005/8/layout/process1"/>
    <dgm:cxn modelId="{DB8D37E7-F296-47F4-A69D-2F341ACDB7FE}" type="presOf" srcId="{72095E2A-E624-47E3-ABFB-2800C65DF4EA}" destId="{A397F4AC-5CB1-430F-BEBC-072F9B4C8984}" srcOrd="0" destOrd="0" presId="urn:microsoft.com/office/officeart/2005/8/layout/process1"/>
    <dgm:cxn modelId="{75291FE9-D8B5-4F54-AD23-5B6516874F75}" type="presOf" srcId="{66A8C741-103F-47BC-A4DF-633361D17083}" destId="{3695587B-0705-4207-BFE6-5F0A5637FA25}" srcOrd="0" destOrd="0" presId="urn:microsoft.com/office/officeart/2005/8/layout/process1"/>
    <dgm:cxn modelId="{8173ECF7-0A52-472D-901B-5145B18580A4}" type="presOf" srcId="{E9FD38EF-3434-4A9D-A34D-39A88B3401CD}" destId="{2F3514B9-9A42-44EF-97C8-6D8F77894BD0}" srcOrd="0" destOrd="0" presId="urn:microsoft.com/office/officeart/2005/8/layout/process1"/>
    <dgm:cxn modelId="{A928F788-893B-4EC5-B888-37D51D595B80}" type="presParOf" srcId="{6778D426-680A-4529-98CB-3B2BDF58C72A}" destId="{2F3514B9-9A42-44EF-97C8-6D8F77894BD0}" srcOrd="0" destOrd="0" presId="urn:microsoft.com/office/officeart/2005/8/layout/process1"/>
    <dgm:cxn modelId="{893132BA-20E3-4C89-9E15-41533F64BBA7}" type="presParOf" srcId="{6778D426-680A-4529-98CB-3B2BDF58C72A}" destId="{FBB5E234-102B-49F5-9686-AA6FD054B7AD}" srcOrd="1" destOrd="0" presId="urn:microsoft.com/office/officeart/2005/8/layout/process1"/>
    <dgm:cxn modelId="{EE8EB507-1D25-4606-8895-9219FDB5F9DE}" type="presParOf" srcId="{FBB5E234-102B-49F5-9686-AA6FD054B7AD}" destId="{92B7755E-5A37-42A5-8E01-4C9A37FFF554}" srcOrd="0" destOrd="0" presId="urn:microsoft.com/office/officeart/2005/8/layout/process1"/>
    <dgm:cxn modelId="{5BB94875-040A-4CFB-AFB7-E25D76B6F981}" type="presParOf" srcId="{6778D426-680A-4529-98CB-3B2BDF58C72A}" destId="{D3C3178E-CA70-4699-BBCD-957C560D8F10}" srcOrd="2" destOrd="0" presId="urn:microsoft.com/office/officeart/2005/8/layout/process1"/>
    <dgm:cxn modelId="{1A56BA82-96CD-4806-8D6C-BE9934CA8A8A}" type="presParOf" srcId="{6778D426-680A-4529-98CB-3B2BDF58C72A}" destId="{A397F4AC-5CB1-430F-BEBC-072F9B4C8984}" srcOrd="3" destOrd="0" presId="urn:microsoft.com/office/officeart/2005/8/layout/process1"/>
    <dgm:cxn modelId="{F61A3092-E429-47C2-889F-D1993F6096BD}" type="presParOf" srcId="{A397F4AC-5CB1-430F-BEBC-072F9B4C8984}" destId="{E9B2A76C-61E2-4AAB-AA64-B0AF465F3614}" srcOrd="0" destOrd="0" presId="urn:microsoft.com/office/officeart/2005/8/layout/process1"/>
    <dgm:cxn modelId="{9B971C65-0AA3-4F11-84D0-8273884F7C4B}" type="presParOf" srcId="{6778D426-680A-4529-98CB-3B2BDF58C72A}" destId="{0D9610BD-1ED6-40CA-A580-DFCA835DBBAF}" srcOrd="4" destOrd="0" presId="urn:microsoft.com/office/officeart/2005/8/layout/process1"/>
    <dgm:cxn modelId="{8F279052-395B-4895-BBC3-E94659B99D28}" type="presParOf" srcId="{6778D426-680A-4529-98CB-3B2BDF58C72A}" destId="{D78E2F97-5EB2-426E-B7D9-22E9ACB09AD9}" srcOrd="5" destOrd="0" presId="urn:microsoft.com/office/officeart/2005/8/layout/process1"/>
    <dgm:cxn modelId="{87164613-9AFC-4BA9-BB93-E7683C27CE7B}" type="presParOf" srcId="{D78E2F97-5EB2-426E-B7D9-22E9ACB09AD9}" destId="{23D124AD-17EF-480E-89AD-E1CE3EEFFF03}" srcOrd="0" destOrd="0" presId="urn:microsoft.com/office/officeart/2005/8/layout/process1"/>
    <dgm:cxn modelId="{ECF2CCFE-2939-4E50-BC40-A9C9D0303ACA}" type="presParOf" srcId="{6778D426-680A-4529-98CB-3B2BDF58C72A}" destId="{78397FC6-F871-4CD7-B47B-EEBB111BAB6B}" srcOrd="6" destOrd="0" presId="urn:microsoft.com/office/officeart/2005/8/layout/process1"/>
    <dgm:cxn modelId="{63792C5B-1087-4C25-9A41-E5FF8739EAD2}" type="presParOf" srcId="{6778D426-680A-4529-98CB-3B2BDF58C72A}" destId="{3C1A5C5F-E584-4B9D-9CA2-23E70EB52D70}" srcOrd="7" destOrd="0" presId="urn:microsoft.com/office/officeart/2005/8/layout/process1"/>
    <dgm:cxn modelId="{3637F54F-7FCA-404B-95AA-92559B8671F7}" type="presParOf" srcId="{3C1A5C5F-E584-4B9D-9CA2-23E70EB52D70}" destId="{8C902BE6-A355-4DE7-8E39-CF58DE681DD8}" srcOrd="0" destOrd="0" presId="urn:microsoft.com/office/officeart/2005/8/layout/process1"/>
    <dgm:cxn modelId="{A9B8E185-B11A-4F64-86FF-037EF2CCDB6F}" type="presParOf" srcId="{6778D426-680A-4529-98CB-3B2BDF58C72A}" destId="{80F88EE6-4861-4F9F-B95B-E884A8DF7A80}" srcOrd="8" destOrd="0" presId="urn:microsoft.com/office/officeart/2005/8/layout/process1"/>
    <dgm:cxn modelId="{40DEC2DD-7F7C-483B-BC27-DB9D6C55AE9E}" type="presParOf" srcId="{6778D426-680A-4529-98CB-3B2BDF58C72A}" destId="{9F666B2C-3385-472A-9CB6-D3A931B8856B}" srcOrd="9" destOrd="0" presId="urn:microsoft.com/office/officeart/2005/8/layout/process1"/>
    <dgm:cxn modelId="{EC8804FA-2FAF-4E54-85FC-89B1C10C5BB5}" type="presParOf" srcId="{9F666B2C-3385-472A-9CB6-D3A931B8856B}" destId="{555B5976-2634-4F5D-B285-45442D2A3E5D}" srcOrd="0" destOrd="0" presId="urn:microsoft.com/office/officeart/2005/8/layout/process1"/>
    <dgm:cxn modelId="{ACAD8D08-A8F0-40A0-9839-10779858540A}" type="presParOf" srcId="{6778D426-680A-4529-98CB-3B2BDF58C72A}" destId="{3695587B-0705-4207-BFE6-5F0A5637FA25}" srcOrd="10" destOrd="0" presId="urn:microsoft.com/office/officeart/2005/8/layout/process1"/>
  </dgm:cxnLst>
  <dgm:bg>
    <a:solidFill>
      <a:schemeClr val="bg1"/>
    </a:solidFill>
  </dgm:bg>
  <dgm:whole>
    <a:ln>
      <a:noFill/>
    </a:ln>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DC6E0CB-B0A4-44D1-AE15-E47A0AE85066}" type="doc">
      <dgm:prSet loTypeId="urn:microsoft.com/office/officeart/2005/8/layout/process1" loCatId="process" qsTypeId="urn:microsoft.com/office/officeart/2005/8/quickstyle/simple1" qsCatId="simple" csTypeId="urn:microsoft.com/office/officeart/2005/8/colors/accent0_1" csCatId="mainScheme" phldr="1"/>
      <dgm:spPr/>
    </dgm:pt>
    <dgm:pt modelId="{7843A8EC-F15F-4CBD-BEA5-86C1C23C4D8F}">
      <dgm:prSet phldrT="[Text]" custT="1"/>
      <dgm:spPr/>
      <dgm:t>
        <a:bodyPr/>
        <a:lstStyle/>
        <a:p>
          <a:r>
            <a:rPr lang="cy-GB" sz="1000" b="1"/>
            <a:t>Cymhwyster Lefel 3 /SVQ,NVQ 3 </a:t>
          </a:r>
        </a:p>
      </dgm:t>
    </dgm:pt>
    <dgm:pt modelId="{7C42BE81-0A9C-4158-B3D9-2F99BFCC8D39}" type="parTrans" cxnId="{9F7683A0-4913-46F6-A5BB-4369F6E94125}">
      <dgm:prSet/>
      <dgm:spPr/>
      <dgm:t>
        <a:bodyPr/>
        <a:lstStyle/>
        <a:p>
          <a:endParaRPr lang="en-GB"/>
        </a:p>
      </dgm:t>
    </dgm:pt>
    <dgm:pt modelId="{E658D4A5-3757-48D7-861B-8878E637EE40}" type="sibTrans" cxnId="{9F7683A0-4913-46F6-A5BB-4369F6E94125}">
      <dgm:prSet/>
      <dgm:spPr/>
      <dgm:t>
        <a:bodyPr/>
        <a:lstStyle/>
        <a:p>
          <a:endParaRPr lang="en-GB"/>
        </a:p>
      </dgm:t>
    </dgm:pt>
    <dgm:pt modelId="{656AE1A5-0C40-483A-9804-8351A7FE0330}">
      <dgm:prSet phldrT="[Text]" custT="1"/>
      <dgm:spPr/>
      <dgm:t>
        <a:bodyPr/>
        <a:lstStyle/>
        <a:p>
          <a:r>
            <a:rPr lang="cy-GB" sz="1000" b="1"/>
            <a:t>Cymhwyster goruchwylio/technegol Lefel 4/5</a:t>
          </a:r>
          <a:br>
            <a:rPr lang="cy-GB" sz="1000" b="1"/>
          </a:br>
          <a:r>
            <a:rPr lang="cy-GB" sz="1000" b="1"/>
            <a:t>/SVQ, NVQ </a:t>
          </a:r>
        </a:p>
      </dgm:t>
    </dgm:pt>
    <dgm:pt modelId="{29DFA298-4705-4BAA-967C-B89C4B652180}" type="parTrans" cxnId="{1805236F-05DF-44B8-97E0-7B2F054CA451}">
      <dgm:prSet/>
      <dgm:spPr/>
      <dgm:t>
        <a:bodyPr/>
        <a:lstStyle/>
        <a:p>
          <a:endParaRPr lang="en-GB"/>
        </a:p>
      </dgm:t>
    </dgm:pt>
    <dgm:pt modelId="{F4D398D9-4990-4F26-8265-31215D041F1D}" type="sibTrans" cxnId="{1805236F-05DF-44B8-97E0-7B2F054CA451}">
      <dgm:prSet/>
      <dgm:spPr/>
      <dgm:t>
        <a:bodyPr/>
        <a:lstStyle/>
        <a:p>
          <a:endParaRPr lang="en-GB"/>
        </a:p>
      </dgm:t>
    </dgm:pt>
    <dgm:pt modelId="{10369E3C-6AFC-4A54-AC7B-5DE3F79851E8}">
      <dgm:prSet phldrT="[Text]" custT="1"/>
      <dgm:spPr/>
      <dgm:t>
        <a:bodyPr/>
        <a:lstStyle/>
        <a:p>
          <a:r>
            <a:rPr lang="cy-GB" sz="1000" b="1"/>
            <a:t>SVQ,NVQ 6/ Gradd / Cymhwyster proffesiynol</a:t>
          </a:r>
        </a:p>
      </dgm:t>
    </dgm:pt>
    <dgm:pt modelId="{07E3A295-C381-4C3C-8FA7-DB2AB9AAB1C6}" type="parTrans" cxnId="{CAAB4853-666D-4929-9989-91FFE304F2F9}">
      <dgm:prSet/>
      <dgm:spPr/>
      <dgm:t>
        <a:bodyPr/>
        <a:lstStyle/>
        <a:p>
          <a:endParaRPr lang="en-GB"/>
        </a:p>
      </dgm:t>
    </dgm:pt>
    <dgm:pt modelId="{84051E9A-A780-4684-A4AB-22ABCFA81ACE}" type="sibTrans" cxnId="{CAAB4853-666D-4929-9989-91FFE304F2F9}">
      <dgm:prSet/>
      <dgm:spPr/>
      <dgm:t>
        <a:bodyPr/>
        <a:lstStyle/>
        <a:p>
          <a:endParaRPr lang="en-GB"/>
        </a:p>
      </dgm:t>
    </dgm:pt>
    <dgm:pt modelId="{66A8C741-103F-47BC-A4DF-633361D17083}">
      <dgm:prSet phldrT="[Text]" custT="1"/>
      <dgm:spPr/>
      <dgm:t>
        <a:bodyPr/>
        <a:lstStyle/>
        <a:p>
          <a:r>
            <a:rPr lang="cy-GB" sz="1000" b="1"/>
            <a:t>SVQ,NVQ Lefel 7/ MSc/ Cymhwyster rheoli/proffesiynol </a:t>
          </a:r>
        </a:p>
      </dgm:t>
    </dgm:pt>
    <dgm:pt modelId="{94F880EB-25F0-45F5-A5FC-A7AEA4972416}" type="parTrans" cxnId="{ABE8B06E-2BBA-44B0-B5C7-7E3464E5E4D5}">
      <dgm:prSet/>
      <dgm:spPr/>
      <dgm:t>
        <a:bodyPr/>
        <a:lstStyle/>
        <a:p>
          <a:endParaRPr lang="en-GB"/>
        </a:p>
      </dgm:t>
    </dgm:pt>
    <dgm:pt modelId="{1F4859E9-F275-4325-BA6A-2812673F0165}" type="sibTrans" cxnId="{ABE8B06E-2BBA-44B0-B5C7-7E3464E5E4D5}">
      <dgm:prSet/>
      <dgm:spPr/>
      <dgm:t>
        <a:bodyPr/>
        <a:lstStyle/>
        <a:p>
          <a:endParaRPr lang="en-GB"/>
        </a:p>
      </dgm:t>
    </dgm:pt>
    <dgm:pt modelId="{6778D426-680A-4529-98CB-3B2BDF58C72A}" type="pres">
      <dgm:prSet presAssocID="{4DC6E0CB-B0A4-44D1-AE15-E47A0AE85066}" presName="Name0" presStyleCnt="0">
        <dgm:presLayoutVars>
          <dgm:dir/>
          <dgm:resizeHandles val="exact"/>
        </dgm:presLayoutVars>
      </dgm:prSet>
      <dgm:spPr/>
    </dgm:pt>
    <dgm:pt modelId="{0D9610BD-1ED6-40CA-A580-DFCA835DBBAF}" type="pres">
      <dgm:prSet presAssocID="{7843A8EC-F15F-4CBD-BEA5-86C1C23C4D8F}" presName="node" presStyleLbl="node1" presStyleIdx="0" presStyleCnt="4" custScaleX="358428" custLinFactNeighborX="-8627" custLinFactNeighborY="1486">
        <dgm:presLayoutVars>
          <dgm:bulletEnabled val="1"/>
        </dgm:presLayoutVars>
      </dgm:prSet>
      <dgm:spPr/>
    </dgm:pt>
    <dgm:pt modelId="{D78E2F97-5EB2-426E-B7D9-22E9ACB09AD9}" type="pres">
      <dgm:prSet presAssocID="{E658D4A5-3757-48D7-861B-8878E637EE40}" presName="sibTrans" presStyleLbl="sibTrans2D1" presStyleIdx="0" presStyleCnt="3"/>
      <dgm:spPr/>
    </dgm:pt>
    <dgm:pt modelId="{23D124AD-17EF-480E-89AD-E1CE3EEFFF03}" type="pres">
      <dgm:prSet presAssocID="{E658D4A5-3757-48D7-861B-8878E637EE40}" presName="connectorText" presStyleLbl="sibTrans2D1" presStyleIdx="0" presStyleCnt="3"/>
      <dgm:spPr/>
    </dgm:pt>
    <dgm:pt modelId="{78397FC6-F871-4CD7-B47B-EEBB111BAB6B}" type="pres">
      <dgm:prSet presAssocID="{656AE1A5-0C40-483A-9804-8351A7FE0330}" presName="node" presStyleLbl="node1" presStyleIdx="1" presStyleCnt="4" custScaleX="100216" custLinFactNeighborX="-16604">
        <dgm:presLayoutVars>
          <dgm:bulletEnabled val="1"/>
        </dgm:presLayoutVars>
      </dgm:prSet>
      <dgm:spPr/>
    </dgm:pt>
    <dgm:pt modelId="{3C1A5C5F-E584-4B9D-9CA2-23E70EB52D70}" type="pres">
      <dgm:prSet presAssocID="{F4D398D9-4990-4F26-8265-31215D041F1D}" presName="sibTrans" presStyleLbl="sibTrans2D1" presStyleIdx="1" presStyleCnt="3"/>
      <dgm:spPr/>
    </dgm:pt>
    <dgm:pt modelId="{8C902BE6-A355-4DE7-8E39-CF58DE681DD8}" type="pres">
      <dgm:prSet presAssocID="{F4D398D9-4990-4F26-8265-31215D041F1D}" presName="connectorText" presStyleLbl="sibTrans2D1" presStyleIdx="1" presStyleCnt="3"/>
      <dgm:spPr/>
    </dgm:pt>
    <dgm:pt modelId="{80F88EE6-4861-4F9F-B95B-E884A8DF7A80}" type="pres">
      <dgm:prSet presAssocID="{10369E3C-6AFC-4A54-AC7B-5DE3F79851E8}" presName="node" presStyleLbl="node1" presStyleIdx="2" presStyleCnt="4" custScaleX="96136" custScaleY="106214" custLinFactNeighborX="9282" custLinFactNeighborY="-1646">
        <dgm:presLayoutVars>
          <dgm:bulletEnabled val="1"/>
        </dgm:presLayoutVars>
      </dgm:prSet>
      <dgm:spPr/>
    </dgm:pt>
    <dgm:pt modelId="{9F666B2C-3385-472A-9CB6-D3A931B8856B}" type="pres">
      <dgm:prSet presAssocID="{84051E9A-A780-4684-A4AB-22ABCFA81ACE}" presName="sibTrans" presStyleLbl="sibTrans2D1" presStyleIdx="2" presStyleCnt="3"/>
      <dgm:spPr/>
    </dgm:pt>
    <dgm:pt modelId="{555B5976-2634-4F5D-B285-45442D2A3E5D}" type="pres">
      <dgm:prSet presAssocID="{84051E9A-A780-4684-A4AB-22ABCFA81ACE}" presName="connectorText" presStyleLbl="sibTrans2D1" presStyleIdx="2" presStyleCnt="3"/>
      <dgm:spPr/>
    </dgm:pt>
    <dgm:pt modelId="{3695587B-0705-4207-BFE6-5F0A5637FA25}" type="pres">
      <dgm:prSet presAssocID="{66A8C741-103F-47BC-A4DF-633361D17083}" presName="node" presStyleLbl="node1" presStyleIdx="3" presStyleCnt="4" custScaleX="118727" custScaleY="97273" custLinFactNeighborX="-1166" custLinFactNeighborY="-186">
        <dgm:presLayoutVars>
          <dgm:bulletEnabled val="1"/>
        </dgm:presLayoutVars>
      </dgm:prSet>
      <dgm:spPr/>
    </dgm:pt>
  </dgm:ptLst>
  <dgm:cxnLst>
    <dgm:cxn modelId="{43947501-A1C6-4844-AEB0-1EDB56EBEFC9}" type="presOf" srcId="{10369E3C-6AFC-4A54-AC7B-5DE3F79851E8}" destId="{80F88EE6-4861-4F9F-B95B-E884A8DF7A80}" srcOrd="0" destOrd="0" presId="urn:microsoft.com/office/officeart/2005/8/layout/process1"/>
    <dgm:cxn modelId="{615FE412-5514-44E8-A67B-020CC26D0711}" type="presOf" srcId="{84051E9A-A780-4684-A4AB-22ABCFA81ACE}" destId="{9F666B2C-3385-472A-9CB6-D3A931B8856B}" srcOrd="0" destOrd="0" presId="urn:microsoft.com/office/officeart/2005/8/layout/process1"/>
    <dgm:cxn modelId="{E1654418-4060-49DD-AD61-08C0DA7B29DE}" type="presOf" srcId="{4DC6E0CB-B0A4-44D1-AE15-E47A0AE85066}" destId="{6778D426-680A-4529-98CB-3B2BDF58C72A}" srcOrd="0" destOrd="0" presId="urn:microsoft.com/office/officeart/2005/8/layout/process1"/>
    <dgm:cxn modelId="{E8295B24-11B5-49D1-A8D1-6AB9B3CCFA46}" type="presOf" srcId="{84051E9A-A780-4684-A4AB-22ABCFA81ACE}" destId="{555B5976-2634-4F5D-B285-45442D2A3E5D}" srcOrd="1" destOrd="0" presId="urn:microsoft.com/office/officeart/2005/8/layout/process1"/>
    <dgm:cxn modelId="{0D9EFE3B-E1EA-46AF-BFD0-5B89F2BEB664}" type="presOf" srcId="{7843A8EC-F15F-4CBD-BEA5-86C1C23C4D8F}" destId="{0D9610BD-1ED6-40CA-A580-DFCA835DBBAF}" srcOrd="0" destOrd="0" presId="urn:microsoft.com/office/officeart/2005/8/layout/process1"/>
    <dgm:cxn modelId="{ABE8B06E-2BBA-44B0-B5C7-7E3464E5E4D5}" srcId="{4DC6E0CB-B0A4-44D1-AE15-E47A0AE85066}" destId="{66A8C741-103F-47BC-A4DF-633361D17083}" srcOrd="3" destOrd="0" parTransId="{94F880EB-25F0-45F5-A5FC-A7AEA4972416}" sibTransId="{1F4859E9-F275-4325-BA6A-2812673F0165}"/>
    <dgm:cxn modelId="{1805236F-05DF-44B8-97E0-7B2F054CA451}" srcId="{4DC6E0CB-B0A4-44D1-AE15-E47A0AE85066}" destId="{656AE1A5-0C40-483A-9804-8351A7FE0330}" srcOrd="1" destOrd="0" parTransId="{29DFA298-4705-4BAA-967C-B89C4B652180}" sibTransId="{F4D398D9-4990-4F26-8265-31215D041F1D}"/>
    <dgm:cxn modelId="{CAAB4853-666D-4929-9989-91FFE304F2F9}" srcId="{4DC6E0CB-B0A4-44D1-AE15-E47A0AE85066}" destId="{10369E3C-6AFC-4A54-AC7B-5DE3F79851E8}" srcOrd="2" destOrd="0" parTransId="{07E3A295-C381-4C3C-8FA7-DB2AB9AAB1C6}" sibTransId="{84051E9A-A780-4684-A4AB-22ABCFA81ACE}"/>
    <dgm:cxn modelId="{6ADADB5A-0E5F-455F-862D-D4DB1B331C03}" type="presOf" srcId="{656AE1A5-0C40-483A-9804-8351A7FE0330}" destId="{78397FC6-F871-4CD7-B47B-EEBB111BAB6B}" srcOrd="0" destOrd="0" presId="urn:microsoft.com/office/officeart/2005/8/layout/process1"/>
    <dgm:cxn modelId="{BF6F998A-3069-4AA3-81B9-95E4365CFEB2}" type="presOf" srcId="{E658D4A5-3757-48D7-861B-8878E637EE40}" destId="{23D124AD-17EF-480E-89AD-E1CE3EEFFF03}" srcOrd="1" destOrd="0" presId="urn:microsoft.com/office/officeart/2005/8/layout/process1"/>
    <dgm:cxn modelId="{4633B89B-1F14-4920-B7CF-E4EEF94B9620}" type="presOf" srcId="{F4D398D9-4990-4F26-8265-31215D041F1D}" destId="{8C902BE6-A355-4DE7-8E39-CF58DE681DD8}" srcOrd="1" destOrd="0" presId="urn:microsoft.com/office/officeart/2005/8/layout/process1"/>
    <dgm:cxn modelId="{9F7683A0-4913-46F6-A5BB-4369F6E94125}" srcId="{4DC6E0CB-B0A4-44D1-AE15-E47A0AE85066}" destId="{7843A8EC-F15F-4CBD-BEA5-86C1C23C4D8F}" srcOrd="0" destOrd="0" parTransId="{7C42BE81-0A9C-4158-B3D9-2F99BFCC8D39}" sibTransId="{E658D4A5-3757-48D7-861B-8878E637EE40}"/>
    <dgm:cxn modelId="{5E5677C9-E3F3-48FA-A81A-01AA43336B04}" type="presOf" srcId="{E658D4A5-3757-48D7-861B-8878E637EE40}" destId="{D78E2F97-5EB2-426E-B7D9-22E9ACB09AD9}" srcOrd="0" destOrd="0" presId="urn:microsoft.com/office/officeart/2005/8/layout/process1"/>
    <dgm:cxn modelId="{58015FDF-F0C4-4E62-8B37-5B47C06C23F8}" type="presOf" srcId="{F4D398D9-4990-4F26-8265-31215D041F1D}" destId="{3C1A5C5F-E584-4B9D-9CA2-23E70EB52D70}" srcOrd="0" destOrd="0" presId="urn:microsoft.com/office/officeart/2005/8/layout/process1"/>
    <dgm:cxn modelId="{75291FE9-D8B5-4F54-AD23-5B6516874F75}" type="presOf" srcId="{66A8C741-103F-47BC-A4DF-633361D17083}" destId="{3695587B-0705-4207-BFE6-5F0A5637FA25}" srcOrd="0" destOrd="0" presId="urn:microsoft.com/office/officeart/2005/8/layout/process1"/>
    <dgm:cxn modelId="{9B971C65-0AA3-4F11-84D0-8273884F7C4B}" type="presParOf" srcId="{6778D426-680A-4529-98CB-3B2BDF58C72A}" destId="{0D9610BD-1ED6-40CA-A580-DFCA835DBBAF}" srcOrd="0" destOrd="0" presId="urn:microsoft.com/office/officeart/2005/8/layout/process1"/>
    <dgm:cxn modelId="{8F279052-395B-4895-BBC3-E94659B99D28}" type="presParOf" srcId="{6778D426-680A-4529-98CB-3B2BDF58C72A}" destId="{D78E2F97-5EB2-426E-B7D9-22E9ACB09AD9}" srcOrd="1" destOrd="0" presId="urn:microsoft.com/office/officeart/2005/8/layout/process1"/>
    <dgm:cxn modelId="{87164613-9AFC-4BA9-BB93-E7683C27CE7B}" type="presParOf" srcId="{D78E2F97-5EB2-426E-B7D9-22E9ACB09AD9}" destId="{23D124AD-17EF-480E-89AD-E1CE3EEFFF03}" srcOrd="0" destOrd="0" presId="urn:microsoft.com/office/officeart/2005/8/layout/process1"/>
    <dgm:cxn modelId="{ECF2CCFE-2939-4E50-BC40-A9C9D0303ACA}" type="presParOf" srcId="{6778D426-680A-4529-98CB-3B2BDF58C72A}" destId="{78397FC6-F871-4CD7-B47B-EEBB111BAB6B}" srcOrd="2" destOrd="0" presId="urn:microsoft.com/office/officeart/2005/8/layout/process1"/>
    <dgm:cxn modelId="{63792C5B-1087-4C25-9A41-E5FF8739EAD2}" type="presParOf" srcId="{6778D426-680A-4529-98CB-3B2BDF58C72A}" destId="{3C1A5C5F-E584-4B9D-9CA2-23E70EB52D70}" srcOrd="3" destOrd="0" presId="urn:microsoft.com/office/officeart/2005/8/layout/process1"/>
    <dgm:cxn modelId="{3637F54F-7FCA-404B-95AA-92559B8671F7}" type="presParOf" srcId="{3C1A5C5F-E584-4B9D-9CA2-23E70EB52D70}" destId="{8C902BE6-A355-4DE7-8E39-CF58DE681DD8}" srcOrd="0" destOrd="0" presId="urn:microsoft.com/office/officeart/2005/8/layout/process1"/>
    <dgm:cxn modelId="{A9B8E185-B11A-4F64-86FF-037EF2CCDB6F}" type="presParOf" srcId="{6778D426-680A-4529-98CB-3B2BDF58C72A}" destId="{80F88EE6-4861-4F9F-B95B-E884A8DF7A80}" srcOrd="4" destOrd="0" presId="urn:microsoft.com/office/officeart/2005/8/layout/process1"/>
    <dgm:cxn modelId="{40DEC2DD-7F7C-483B-BC27-DB9D6C55AE9E}" type="presParOf" srcId="{6778D426-680A-4529-98CB-3B2BDF58C72A}" destId="{9F666B2C-3385-472A-9CB6-D3A931B8856B}" srcOrd="5" destOrd="0" presId="urn:microsoft.com/office/officeart/2005/8/layout/process1"/>
    <dgm:cxn modelId="{EC8804FA-2FAF-4E54-85FC-89B1C10C5BB5}" type="presParOf" srcId="{9F666B2C-3385-472A-9CB6-D3A931B8856B}" destId="{555B5976-2634-4F5D-B285-45442D2A3E5D}" srcOrd="0" destOrd="0" presId="urn:microsoft.com/office/officeart/2005/8/layout/process1"/>
    <dgm:cxn modelId="{ACAD8D08-A8F0-40A0-9839-10779858540A}" type="presParOf" srcId="{6778D426-680A-4529-98CB-3B2BDF58C72A}" destId="{3695587B-0705-4207-BFE6-5F0A5637FA25}" srcOrd="6" destOrd="0" presId="urn:microsoft.com/office/officeart/2005/8/layout/process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DC6E0CB-B0A4-44D1-AE15-E47A0AE85066}" type="doc">
      <dgm:prSet loTypeId="urn:microsoft.com/office/officeart/2005/8/layout/process1" loCatId="process" qsTypeId="urn:microsoft.com/office/officeart/2005/8/quickstyle/simple1" qsCatId="simple" csTypeId="urn:microsoft.com/office/officeart/2005/8/colors/accent0_1" csCatId="mainScheme" phldr="1"/>
      <dgm:spPr/>
    </dgm:pt>
    <dgm:pt modelId="{E9FD38EF-3434-4A9D-A34D-39A88B3401CD}">
      <dgm:prSet phldrT="[Text]" custT="1"/>
      <dgm:spPr/>
      <dgm:t>
        <a:bodyPr/>
        <a:lstStyle/>
        <a:p>
          <a:pPr algn="ctr"/>
          <a:r>
            <a:rPr lang="cy-GB" sz="1000" b="1"/>
            <a:t>Labrwr</a:t>
          </a:r>
        </a:p>
      </dgm:t>
    </dgm:pt>
    <dgm:pt modelId="{ACCA1F49-7986-44EB-AAB9-15398BDFEA4F}" type="parTrans" cxnId="{203D568A-488B-49D7-BA7E-357DC20A66EE}">
      <dgm:prSet/>
      <dgm:spPr/>
      <dgm:t>
        <a:bodyPr/>
        <a:lstStyle/>
        <a:p>
          <a:endParaRPr lang="en-GB"/>
        </a:p>
      </dgm:t>
    </dgm:pt>
    <dgm:pt modelId="{8E23BF11-1381-45F6-A154-97BD34579B9B}" type="sibTrans" cxnId="{203D568A-488B-49D7-BA7E-357DC20A66EE}">
      <dgm:prSet/>
      <dgm:spPr/>
      <dgm:t>
        <a:bodyPr/>
        <a:lstStyle/>
        <a:p>
          <a:endParaRPr lang="en-GB"/>
        </a:p>
      </dgm:t>
    </dgm:pt>
    <dgm:pt modelId="{3D77F41B-DA55-41C2-9BFB-FB2865A5D674}">
      <dgm:prSet phldrT="[Text]" custT="1"/>
      <dgm:spPr/>
      <dgm:t>
        <a:bodyPr/>
        <a:lstStyle/>
        <a:p>
          <a:r>
            <a:rPr lang="cy-GB" sz="1000" b="1"/>
            <a:t>NVQ,SVQ 2 </a:t>
          </a:r>
        </a:p>
      </dgm:t>
    </dgm:pt>
    <dgm:pt modelId="{CB61E42B-266B-4CEF-98E3-31B11F4DD1ED}" type="parTrans" cxnId="{B11FE0B0-7F21-4FDE-8162-BA6B416E9D79}">
      <dgm:prSet/>
      <dgm:spPr/>
      <dgm:t>
        <a:bodyPr/>
        <a:lstStyle/>
        <a:p>
          <a:endParaRPr lang="en-GB"/>
        </a:p>
      </dgm:t>
    </dgm:pt>
    <dgm:pt modelId="{72095E2A-E624-47E3-ABFB-2800C65DF4EA}" type="sibTrans" cxnId="{B11FE0B0-7F21-4FDE-8162-BA6B416E9D79}">
      <dgm:prSet/>
      <dgm:spPr/>
      <dgm:t>
        <a:bodyPr/>
        <a:lstStyle/>
        <a:p>
          <a:endParaRPr lang="en-GB"/>
        </a:p>
      </dgm:t>
    </dgm:pt>
    <dgm:pt modelId="{7843A8EC-F15F-4CBD-BEA5-86C1C23C4D8F}">
      <dgm:prSet phldrT="[Text]" custT="1"/>
      <dgm:spPr/>
      <dgm:t>
        <a:bodyPr/>
        <a:lstStyle/>
        <a:p>
          <a:r>
            <a:rPr lang="cy-GB" sz="1000" b="1"/>
            <a:t>NVQ,SVQ 3</a:t>
          </a:r>
        </a:p>
      </dgm:t>
    </dgm:pt>
    <dgm:pt modelId="{7C42BE81-0A9C-4158-B3D9-2F99BFCC8D39}" type="parTrans" cxnId="{9F7683A0-4913-46F6-A5BB-4369F6E94125}">
      <dgm:prSet/>
      <dgm:spPr/>
      <dgm:t>
        <a:bodyPr/>
        <a:lstStyle/>
        <a:p>
          <a:endParaRPr lang="en-GB"/>
        </a:p>
      </dgm:t>
    </dgm:pt>
    <dgm:pt modelId="{E658D4A5-3757-48D7-861B-8878E637EE40}" type="sibTrans" cxnId="{9F7683A0-4913-46F6-A5BB-4369F6E94125}">
      <dgm:prSet/>
      <dgm:spPr/>
      <dgm:t>
        <a:bodyPr/>
        <a:lstStyle/>
        <a:p>
          <a:endParaRPr lang="en-GB"/>
        </a:p>
      </dgm:t>
    </dgm:pt>
    <dgm:pt modelId="{656AE1A5-0C40-483A-9804-8351A7FE0330}">
      <dgm:prSet phldrT="[Text]" custT="1"/>
      <dgm:spPr/>
      <dgm:t>
        <a:bodyPr/>
        <a:lstStyle/>
        <a:p>
          <a:r>
            <a:rPr lang="cy-GB" sz="1000" b="1"/>
            <a:t>Cymhwyster goruchwylio/technegol Lefel 4/5</a:t>
          </a:r>
          <a:br>
            <a:rPr lang="cy-GB" sz="1000" b="1"/>
          </a:br>
          <a:r>
            <a:rPr lang="cy-GB" sz="1000" b="1"/>
            <a:t>/SVQ, NVQ </a:t>
          </a:r>
        </a:p>
      </dgm:t>
    </dgm:pt>
    <dgm:pt modelId="{29DFA298-4705-4BAA-967C-B89C4B652180}" type="parTrans" cxnId="{1805236F-05DF-44B8-97E0-7B2F054CA451}">
      <dgm:prSet/>
      <dgm:spPr/>
      <dgm:t>
        <a:bodyPr/>
        <a:lstStyle/>
        <a:p>
          <a:endParaRPr lang="en-GB"/>
        </a:p>
      </dgm:t>
    </dgm:pt>
    <dgm:pt modelId="{F4D398D9-4990-4F26-8265-31215D041F1D}" type="sibTrans" cxnId="{1805236F-05DF-44B8-97E0-7B2F054CA451}">
      <dgm:prSet/>
      <dgm:spPr/>
      <dgm:t>
        <a:bodyPr/>
        <a:lstStyle/>
        <a:p>
          <a:endParaRPr lang="en-GB"/>
        </a:p>
      </dgm:t>
    </dgm:pt>
    <dgm:pt modelId="{10369E3C-6AFC-4A54-AC7B-5DE3F79851E8}">
      <dgm:prSet phldrT="[Text]" custT="1"/>
      <dgm:spPr/>
      <dgm:t>
        <a:bodyPr/>
        <a:lstStyle/>
        <a:p>
          <a:r>
            <a:rPr lang="cy-GB" sz="1000" b="1"/>
            <a:t>SVQ,NVQ 6/ Gradd / Cymhwyster proffesiynol</a:t>
          </a:r>
        </a:p>
      </dgm:t>
    </dgm:pt>
    <dgm:pt modelId="{07E3A295-C381-4C3C-8FA7-DB2AB9AAB1C6}" type="parTrans" cxnId="{CAAB4853-666D-4929-9989-91FFE304F2F9}">
      <dgm:prSet/>
      <dgm:spPr/>
      <dgm:t>
        <a:bodyPr/>
        <a:lstStyle/>
        <a:p>
          <a:endParaRPr lang="en-GB"/>
        </a:p>
      </dgm:t>
    </dgm:pt>
    <dgm:pt modelId="{84051E9A-A780-4684-A4AB-22ABCFA81ACE}" type="sibTrans" cxnId="{CAAB4853-666D-4929-9989-91FFE304F2F9}">
      <dgm:prSet/>
      <dgm:spPr/>
      <dgm:t>
        <a:bodyPr/>
        <a:lstStyle/>
        <a:p>
          <a:endParaRPr lang="en-GB"/>
        </a:p>
      </dgm:t>
    </dgm:pt>
    <dgm:pt modelId="{66A8C741-103F-47BC-A4DF-633361D17083}">
      <dgm:prSet phldrT="[Text]" custT="1"/>
      <dgm:spPr/>
      <dgm:t>
        <a:bodyPr/>
        <a:lstStyle/>
        <a:p>
          <a:r>
            <a:rPr lang="cy-GB" sz="1000" b="1"/>
            <a:t>SVQ,NVQ Lefel 7/ MSc/ Cymhwyster rheoli/proffesiynol </a:t>
          </a:r>
        </a:p>
      </dgm:t>
    </dgm:pt>
    <dgm:pt modelId="{94F880EB-25F0-45F5-A5FC-A7AEA4972416}" type="parTrans" cxnId="{ABE8B06E-2BBA-44B0-B5C7-7E3464E5E4D5}">
      <dgm:prSet/>
      <dgm:spPr/>
      <dgm:t>
        <a:bodyPr/>
        <a:lstStyle/>
        <a:p>
          <a:endParaRPr lang="en-GB"/>
        </a:p>
      </dgm:t>
    </dgm:pt>
    <dgm:pt modelId="{1F4859E9-F275-4325-BA6A-2812673F0165}" type="sibTrans" cxnId="{ABE8B06E-2BBA-44B0-B5C7-7E3464E5E4D5}">
      <dgm:prSet/>
      <dgm:spPr/>
      <dgm:t>
        <a:bodyPr/>
        <a:lstStyle/>
        <a:p>
          <a:endParaRPr lang="en-GB"/>
        </a:p>
      </dgm:t>
    </dgm:pt>
    <dgm:pt modelId="{6778D426-680A-4529-98CB-3B2BDF58C72A}" type="pres">
      <dgm:prSet presAssocID="{4DC6E0CB-B0A4-44D1-AE15-E47A0AE85066}" presName="Name0" presStyleCnt="0">
        <dgm:presLayoutVars>
          <dgm:dir/>
          <dgm:resizeHandles val="exact"/>
        </dgm:presLayoutVars>
      </dgm:prSet>
      <dgm:spPr/>
    </dgm:pt>
    <dgm:pt modelId="{2F3514B9-9A42-44EF-97C8-6D8F77894BD0}" type="pres">
      <dgm:prSet presAssocID="{E9FD38EF-3434-4A9D-A34D-39A88B3401CD}" presName="node" presStyleLbl="node1" presStyleIdx="0" presStyleCnt="6">
        <dgm:presLayoutVars>
          <dgm:bulletEnabled val="1"/>
        </dgm:presLayoutVars>
      </dgm:prSet>
      <dgm:spPr/>
    </dgm:pt>
    <dgm:pt modelId="{FBB5E234-102B-49F5-9686-AA6FD054B7AD}" type="pres">
      <dgm:prSet presAssocID="{8E23BF11-1381-45F6-A154-97BD34579B9B}" presName="sibTrans" presStyleLbl="sibTrans2D1" presStyleIdx="0" presStyleCnt="5"/>
      <dgm:spPr/>
    </dgm:pt>
    <dgm:pt modelId="{92B7755E-5A37-42A5-8E01-4C9A37FFF554}" type="pres">
      <dgm:prSet presAssocID="{8E23BF11-1381-45F6-A154-97BD34579B9B}" presName="connectorText" presStyleLbl="sibTrans2D1" presStyleIdx="0" presStyleCnt="5"/>
      <dgm:spPr/>
    </dgm:pt>
    <dgm:pt modelId="{D3C3178E-CA70-4699-BBCD-957C560D8F10}" type="pres">
      <dgm:prSet presAssocID="{3D77F41B-DA55-41C2-9BFB-FB2865A5D674}" presName="node" presStyleLbl="node1" presStyleIdx="1" presStyleCnt="6">
        <dgm:presLayoutVars>
          <dgm:bulletEnabled val="1"/>
        </dgm:presLayoutVars>
      </dgm:prSet>
      <dgm:spPr/>
    </dgm:pt>
    <dgm:pt modelId="{A397F4AC-5CB1-430F-BEBC-072F9B4C8984}" type="pres">
      <dgm:prSet presAssocID="{72095E2A-E624-47E3-ABFB-2800C65DF4EA}" presName="sibTrans" presStyleLbl="sibTrans2D1" presStyleIdx="1" presStyleCnt="5"/>
      <dgm:spPr/>
    </dgm:pt>
    <dgm:pt modelId="{E9B2A76C-61E2-4AAB-AA64-B0AF465F3614}" type="pres">
      <dgm:prSet presAssocID="{72095E2A-E624-47E3-ABFB-2800C65DF4EA}" presName="connectorText" presStyleLbl="sibTrans2D1" presStyleIdx="1" presStyleCnt="5"/>
      <dgm:spPr/>
    </dgm:pt>
    <dgm:pt modelId="{0D9610BD-1ED6-40CA-A580-DFCA835DBBAF}" type="pres">
      <dgm:prSet presAssocID="{7843A8EC-F15F-4CBD-BEA5-86C1C23C4D8F}" presName="node" presStyleLbl="node1" presStyleIdx="2" presStyleCnt="6">
        <dgm:presLayoutVars>
          <dgm:bulletEnabled val="1"/>
        </dgm:presLayoutVars>
      </dgm:prSet>
      <dgm:spPr/>
    </dgm:pt>
    <dgm:pt modelId="{D78E2F97-5EB2-426E-B7D9-22E9ACB09AD9}" type="pres">
      <dgm:prSet presAssocID="{E658D4A5-3757-48D7-861B-8878E637EE40}" presName="sibTrans" presStyleLbl="sibTrans2D1" presStyleIdx="2" presStyleCnt="5"/>
      <dgm:spPr/>
    </dgm:pt>
    <dgm:pt modelId="{23D124AD-17EF-480E-89AD-E1CE3EEFFF03}" type="pres">
      <dgm:prSet presAssocID="{E658D4A5-3757-48D7-861B-8878E637EE40}" presName="connectorText" presStyleLbl="sibTrans2D1" presStyleIdx="2" presStyleCnt="5"/>
      <dgm:spPr/>
    </dgm:pt>
    <dgm:pt modelId="{78397FC6-F871-4CD7-B47B-EEBB111BAB6B}" type="pres">
      <dgm:prSet presAssocID="{656AE1A5-0C40-483A-9804-8351A7FE0330}" presName="node" presStyleLbl="node1" presStyleIdx="3" presStyleCnt="6" custScaleX="118926">
        <dgm:presLayoutVars>
          <dgm:bulletEnabled val="1"/>
        </dgm:presLayoutVars>
      </dgm:prSet>
      <dgm:spPr/>
    </dgm:pt>
    <dgm:pt modelId="{3C1A5C5F-E584-4B9D-9CA2-23E70EB52D70}" type="pres">
      <dgm:prSet presAssocID="{F4D398D9-4990-4F26-8265-31215D041F1D}" presName="sibTrans" presStyleLbl="sibTrans2D1" presStyleIdx="3" presStyleCnt="5"/>
      <dgm:spPr/>
    </dgm:pt>
    <dgm:pt modelId="{8C902BE6-A355-4DE7-8E39-CF58DE681DD8}" type="pres">
      <dgm:prSet presAssocID="{F4D398D9-4990-4F26-8265-31215D041F1D}" presName="connectorText" presStyleLbl="sibTrans2D1" presStyleIdx="3" presStyleCnt="5"/>
      <dgm:spPr/>
    </dgm:pt>
    <dgm:pt modelId="{80F88EE6-4861-4F9F-B95B-E884A8DF7A80}" type="pres">
      <dgm:prSet presAssocID="{10369E3C-6AFC-4A54-AC7B-5DE3F79851E8}" presName="node" presStyleLbl="node1" presStyleIdx="4" presStyleCnt="6">
        <dgm:presLayoutVars>
          <dgm:bulletEnabled val="1"/>
        </dgm:presLayoutVars>
      </dgm:prSet>
      <dgm:spPr/>
    </dgm:pt>
    <dgm:pt modelId="{9F666B2C-3385-472A-9CB6-D3A931B8856B}" type="pres">
      <dgm:prSet presAssocID="{84051E9A-A780-4684-A4AB-22ABCFA81ACE}" presName="sibTrans" presStyleLbl="sibTrans2D1" presStyleIdx="4" presStyleCnt="5"/>
      <dgm:spPr/>
    </dgm:pt>
    <dgm:pt modelId="{555B5976-2634-4F5D-B285-45442D2A3E5D}" type="pres">
      <dgm:prSet presAssocID="{84051E9A-A780-4684-A4AB-22ABCFA81ACE}" presName="connectorText" presStyleLbl="sibTrans2D1" presStyleIdx="4" presStyleCnt="5"/>
      <dgm:spPr/>
    </dgm:pt>
    <dgm:pt modelId="{3695587B-0705-4207-BFE6-5F0A5637FA25}" type="pres">
      <dgm:prSet presAssocID="{66A8C741-103F-47BC-A4DF-633361D17083}" presName="node" presStyleLbl="node1" presStyleIdx="5" presStyleCnt="6" custScaleX="122892">
        <dgm:presLayoutVars>
          <dgm:bulletEnabled val="1"/>
        </dgm:presLayoutVars>
      </dgm:prSet>
      <dgm:spPr/>
    </dgm:pt>
  </dgm:ptLst>
  <dgm:cxnLst>
    <dgm:cxn modelId="{43947501-A1C6-4844-AEB0-1EDB56EBEFC9}" type="presOf" srcId="{10369E3C-6AFC-4A54-AC7B-5DE3F79851E8}" destId="{80F88EE6-4861-4F9F-B95B-E884A8DF7A80}" srcOrd="0" destOrd="0" presId="urn:microsoft.com/office/officeart/2005/8/layout/process1"/>
    <dgm:cxn modelId="{615FE412-5514-44E8-A67B-020CC26D0711}" type="presOf" srcId="{84051E9A-A780-4684-A4AB-22ABCFA81ACE}" destId="{9F666B2C-3385-472A-9CB6-D3A931B8856B}" srcOrd="0" destOrd="0" presId="urn:microsoft.com/office/officeart/2005/8/layout/process1"/>
    <dgm:cxn modelId="{E1654418-4060-49DD-AD61-08C0DA7B29DE}" type="presOf" srcId="{4DC6E0CB-B0A4-44D1-AE15-E47A0AE85066}" destId="{6778D426-680A-4529-98CB-3B2BDF58C72A}" srcOrd="0" destOrd="0" presId="urn:microsoft.com/office/officeart/2005/8/layout/process1"/>
    <dgm:cxn modelId="{E8295B24-11B5-49D1-A8D1-6AB9B3CCFA46}" type="presOf" srcId="{84051E9A-A780-4684-A4AB-22ABCFA81ACE}" destId="{555B5976-2634-4F5D-B285-45442D2A3E5D}" srcOrd="1" destOrd="0" presId="urn:microsoft.com/office/officeart/2005/8/layout/process1"/>
    <dgm:cxn modelId="{0D9EFE3B-E1EA-46AF-BFD0-5B89F2BEB664}" type="presOf" srcId="{7843A8EC-F15F-4CBD-BEA5-86C1C23C4D8F}" destId="{0D9610BD-1ED6-40CA-A580-DFCA835DBBAF}" srcOrd="0" destOrd="0" presId="urn:microsoft.com/office/officeart/2005/8/layout/process1"/>
    <dgm:cxn modelId="{D8E5AD66-FBA4-4F6F-A0F0-E7E50D9808DD}" type="presOf" srcId="{3D77F41B-DA55-41C2-9BFB-FB2865A5D674}" destId="{D3C3178E-CA70-4699-BBCD-957C560D8F10}" srcOrd="0" destOrd="0" presId="urn:microsoft.com/office/officeart/2005/8/layout/process1"/>
    <dgm:cxn modelId="{ABE8B06E-2BBA-44B0-B5C7-7E3464E5E4D5}" srcId="{4DC6E0CB-B0A4-44D1-AE15-E47A0AE85066}" destId="{66A8C741-103F-47BC-A4DF-633361D17083}" srcOrd="5" destOrd="0" parTransId="{94F880EB-25F0-45F5-A5FC-A7AEA4972416}" sibTransId="{1F4859E9-F275-4325-BA6A-2812673F0165}"/>
    <dgm:cxn modelId="{1805236F-05DF-44B8-97E0-7B2F054CA451}" srcId="{4DC6E0CB-B0A4-44D1-AE15-E47A0AE85066}" destId="{656AE1A5-0C40-483A-9804-8351A7FE0330}" srcOrd="3" destOrd="0" parTransId="{29DFA298-4705-4BAA-967C-B89C4B652180}" sibTransId="{F4D398D9-4990-4F26-8265-31215D041F1D}"/>
    <dgm:cxn modelId="{CAAB4853-666D-4929-9989-91FFE304F2F9}" srcId="{4DC6E0CB-B0A4-44D1-AE15-E47A0AE85066}" destId="{10369E3C-6AFC-4A54-AC7B-5DE3F79851E8}" srcOrd="4" destOrd="0" parTransId="{07E3A295-C381-4C3C-8FA7-DB2AB9AAB1C6}" sibTransId="{84051E9A-A780-4684-A4AB-22ABCFA81ACE}"/>
    <dgm:cxn modelId="{6ADADB5A-0E5F-455F-862D-D4DB1B331C03}" type="presOf" srcId="{656AE1A5-0C40-483A-9804-8351A7FE0330}" destId="{78397FC6-F871-4CD7-B47B-EEBB111BAB6B}" srcOrd="0" destOrd="0" presId="urn:microsoft.com/office/officeart/2005/8/layout/process1"/>
    <dgm:cxn modelId="{AB28C581-90FF-470C-BAC1-4FAF7A8CCC55}" type="presOf" srcId="{8E23BF11-1381-45F6-A154-97BD34579B9B}" destId="{92B7755E-5A37-42A5-8E01-4C9A37FFF554}" srcOrd="1" destOrd="0" presId="urn:microsoft.com/office/officeart/2005/8/layout/process1"/>
    <dgm:cxn modelId="{203D568A-488B-49D7-BA7E-357DC20A66EE}" srcId="{4DC6E0CB-B0A4-44D1-AE15-E47A0AE85066}" destId="{E9FD38EF-3434-4A9D-A34D-39A88B3401CD}" srcOrd="0" destOrd="0" parTransId="{ACCA1F49-7986-44EB-AAB9-15398BDFEA4F}" sibTransId="{8E23BF11-1381-45F6-A154-97BD34579B9B}"/>
    <dgm:cxn modelId="{BF6F998A-3069-4AA3-81B9-95E4365CFEB2}" type="presOf" srcId="{E658D4A5-3757-48D7-861B-8878E637EE40}" destId="{23D124AD-17EF-480E-89AD-E1CE3EEFFF03}" srcOrd="1" destOrd="0" presId="urn:microsoft.com/office/officeart/2005/8/layout/process1"/>
    <dgm:cxn modelId="{4633B89B-1F14-4920-B7CF-E4EEF94B9620}" type="presOf" srcId="{F4D398D9-4990-4F26-8265-31215D041F1D}" destId="{8C902BE6-A355-4DE7-8E39-CF58DE681DD8}" srcOrd="1" destOrd="0" presId="urn:microsoft.com/office/officeart/2005/8/layout/process1"/>
    <dgm:cxn modelId="{9F7683A0-4913-46F6-A5BB-4369F6E94125}" srcId="{4DC6E0CB-B0A4-44D1-AE15-E47A0AE85066}" destId="{7843A8EC-F15F-4CBD-BEA5-86C1C23C4D8F}" srcOrd="2" destOrd="0" parTransId="{7C42BE81-0A9C-4158-B3D9-2F99BFCC8D39}" sibTransId="{E658D4A5-3757-48D7-861B-8878E637EE40}"/>
    <dgm:cxn modelId="{B11FE0B0-7F21-4FDE-8162-BA6B416E9D79}" srcId="{4DC6E0CB-B0A4-44D1-AE15-E47A0AE85066}" destId="{3D77F41B-DA55-41C2-9BFB-FB2865A5D674}" srcOrd="1" destOrd="0" parTransId="{CB61E42B-266B-4CEF-98E3-31B11F4DD1ED}" sibTransId="{72095E2A-E624-47E3-ABFB-2800C65DF4EA}"/>
    <dgm:cxn modelId="{5E5677C9-E3F3-48FA-A81A-01AA43336B04}" type="presOf" srcId="{E658D4A5-3757-48D7-861B-8878E637EE40}" destId="{D78E2F97-5EB2-426E-B7D9-22E9ACB09AD9}" srcOrd="0" destOrd="0" presId="urn:microsoft.com/office/officeart/2005/8/layout/process1"/>
    <dgm:cxn modelId="{50CC1ACC-EC27-480A-B013-A9C701E1A1A8}" type="presOf" srcId="{72095E2A-E624-47E3-ABFB-2800C65DF4EA}" destId="{E9B2A76C-61E2-4AAB-AA64-B0AF465F3614}" srcOrd="1" destOrd="0" presId="urn:microsoft.com/office/officeart/2005/8/layout/process1"/>
    <dgm:cxn modelId="{BEFB41CC-5E27-42C9-8841-2E9A4E7980C7}" type="presOf" srcId="{8E23BF11-1381-45F6-A154-97BD34579B9B}" destId="{FBB5E234-102B-49F5-9686-AA6FD054B7AD}" srcOrd="0" destOrd="0" presId="urn:microsoft.com/office/officeart/2005/8/layout/process1"/>
    <dgm:cxn modelId="{58015FDF-F0C4-4E62-8B37-5B47C06C23F8}" type="presOf" srcId="{F4D398D9-4990-4F26-8265-31215D041F1D}" destId="{3C1A5C5F-E584-4B9D-9CA2-23E70EB52D70}" srcOrd="0" destOrd="0" presId="urn:microsoft.com/office/officeart/2005/8/layout/process1"/>
    <dgm:cxn modelId="{DB8D37E7-F296-47F4-A69D-2F341ACDB7FE}" type="presOf" srcId="{72095E2A-E624-47E3-ABFB-2800C65DF4EA}" destId="{A397F4AC-5CB1-430F-BEBC-072F9B4C8984}" srcOrd="0" destOrd="0" presId="urn:microsoft.com/office/officeart/2005/8/layout/process1"/>
    <dgm:cxn modelId="{75291FE9-D8B5-4F54-AD23-5B6516874F75}" type="presOf" srcId="{66A8C741-103F-47BC-A4DF-633361D17083}" destId="{3695587B-0705-4207-BFE6-5F0A5637FA25}" srcOrd="0" destOrd="0" presId="urn:microsoft.com/office/officeart/2005/8/layout/process1"/>
    <dgm:cxn modelId="{8173ECF7-0A52-472D-901B-5145B18580A4}" type="presOf" srcId="{E9FD38EF-3434-4A9D-A34D-39A88B3401CD}" destId="{2F3514B9-9A42-44EF-97C8-6D8F77894BD0}" srcOrd="0" destOrd="0" presId="urn:microsoft.com/office/officeart/2005/8/layout/process1"/>
    <dgm:cxn modelId="{A928F788-893B-4EC5-B888-37D51D595B80}" type="presParOf" srcId="{6778D426-680A-4529-98CB-3B2BDF58C72A}" destId="{2F3514B9-9A42-44EF-97C8-6D8F77894BD0}" srcOrd="0" destOrd="0" presId="urn:microsoft.com/office/officeart/2005/8/layout/process1"/>
    <dgm:cxn modelId="{893132BA-20E3-4C89-9E15-41533F64BBA7}" type="presParOf" srcId="{6778D426-680A-4529-98CB-3B2BDF58C72A}" destId="{FBB5E234-102B-49F5-9686-AA6FD054B7AD}" srcOrd="1" destOrd="0" presId="urn:microsoft.com/office/officeart/2005/8/layout/process1"/>
    <dgm:cxn modelId="{EE8EB507-1D25-4606-8895-9219FDB5F9DE}" type="presParOf" srcId="{FBB5E234-102B-49F5-9686-AA6FD054B7AD}" destId="{92B7755E-5A37-42A5-8E01-4C9A37FFF554}" srcOrd="0" destOrd="0" presId="urn:microsoft.com/office/officeart/2005/8/layout/process1"/>
    <dgm:cxn modelId="{5BB94875-040A-4CFB-AFB7-E25D76B6F981}" type="presParOf" srcId="{6778D426-680A-4529-98CB-3B2BDF58C72A}" destId="{D3C3178E-CA70-4699-BBCD-957C560D8F10}" srcOrd="2" destOrd="0" presId="urn:microsoft.com/office/officeart/2005/8/layout/process1"/>
    <dgm:cxn modelId="{1A56BA82-96CD-4806-8D6C-BE9934CA8A8A}" type="presParOf" srcId="{6778D426-680A-4529-98CB-3B2BDF58C72A}" destId="{A397F4AC-5CB1-430F-BEBC-072F9B4C8984}" srcOrd="3" destOrd="0" presId="urn:microsoft.com/office/officeart/2005/8/layout/process1"/>
    <dgm:cxn modelId="{F61A3092-E429-47C2-889F-D1993F6096BD}" type="presParOf" srcId="{A397F4AC-5CB1-430F-BEBC-072F9B4C8984}" destId="{E9B2A76C-61E2-4AAB-AA64-B0AF465F3614}" srcOrd="0" destOrd="0" presId="urn:microsoft.com/office/officeart/2005/8/layout/process1"/>
    <dgm:cxn modelId="{9B971C65-0AA3-4F11-84D0-8273884F7C4B}" type="presParOf" srcId="{6778D426-680A-4529-98CB-3B2BDF58C72A}" destId="{0D9610BD-1ED6-40CA-A580-DFCA835DBBAF}" srcOrd="4" destOrd="0" presId="urn:microsoft.com/office/officeart/2005/8/layout/process1"/>
    <dgm:cxn modelId="{8F279052-395B-4895-BBC3-E94659B99D28}" type="presParOf" srcId="{6778D426-680A-4529-98CB-3B2BDF58C72A}" destId="{D78E2F97-5EB2-426E-B7D9-22E9ACB09AD9}" srcOrd="5" destOrd="0" presId="urn:microsoft.com/office/officeart/2005/8/layout/process1"/>
    <dgm:cxn modelId="{87164613-9AFC-4BA9-BB93-E7683C27CE7B}" type="presParOf" srcId="{D78E2F97-5EB2-426E-B7D9-22E9ACB09AD9}" destId="{23D124AD-17EF-480E-89AD-E1CE3EEFFF03}" srcOrd="0" destOrd="0" presId="urn:microsoft.com/office/officeart/2005/8/layout/process1"/>
    <dgm:cxn modelId="{ECF2CCFE-2939-4E50-BC40-A9C9D0303ACA}" type="presParOf" srcId="{6778D426-680A-4529-98CB-3B2BDF58C72A}" destId="{78397FC6-F871-4CD7-B47B-EEBB111BAB6B}" srcOrd="6" destOrd="0" presId="urn:microsoft.com/office/officeart/2005/8/layout/process1"/>
    <dgm:cxn modelId="{63792C5B-1087-4C25-9A41-E5FF8739EAD2}" type="presParOf" srcId="{6778D426-680A-4529-98CB-3B2BDF58C72A}" destId="{3C1A5C5F-E584-4B9D-9CA2-23E70EB52D70}" srcOrd="7" destOrd="0" presId="urn:microsoft.com/office/officeart/2005/8/layout/process1"/>
    <dgm:cxn modelId="{3637F54F-7FCA-404B-95AA-92559B8671F7}" type="presParOf" srcId="{3C1A5C5F-E584-4B9D-9CA2-23E70EB52D70}" destId="{8C902BE6-A355-4DE7-8E39-CF58DE681DD8}" srcOrd="0" destOrd="0" presId="urn:microsoft.com/office/officeart/2005/8/layout/process1"/>
    <dgm:cxn modelId="{A9B8E185-B11A-4F64-86FF-037EF2CCDB6F}" type="presParOf" srcId="{6778D426-680A-4529-98CB-3B2BDF58C72A}" destId="{80F88EE6-4861-4F9F-B95B-E884A8DF7A80}" srcOrd="8" destOrd="0" presId="urn:microsoft.com/office/officeart/2005/8/layout/process1"/>
    <dgm:cxn modelId="{40DEC2DD-7F7C-483B-BC27-DB9D6C55AE9E}" type="presParOf" srcId="{6778D426-680A-4529-98CB-3B2BDF58C72A}" destId="{9F666B2C-3385-472A-9CB6-D3A931B8856B}" srcOrd="9" destOrd="0" presId="urn:microsoft.com/office/officeart/2005/8/layout/process1"/>
    <dgm:cxn modelId="{EC8804FA-2FAF-4E54-85FC-89B1C10C5BB5}" type="presParOf" srcId="{9F666B2C-3385-472A-9CB6-D3A931B8856B}" destId="{555B5976-2634-4F5D-B285-45442D2A3E5D}" srcOrd="0" destOrd="0" presId="urn:microsoft.com/office/officeart/2005/8/layout/process1"/>
    <dgm:cxn modelId="{ACAD8D08-A8F0-40A0-9839-10779858540A}" type="presParOf" srcId="{6778D426-680A-4529-98CB-3B2BDF58C72A}" destId="{3695587B-0705-4207-BFE6-5F0A5637FA25}" srcOrd="10" destOrd="0" presId="urn:microsoft.com/office/officeart/2005/8/layout/process1"/>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3514B9-9A42-44EF-97C8-6D8F77894BD0}">
      <dsp:nvSpPr>
        <dsp:cNvPr id="0" name=""/>
        <dsp:cNvSpPr/>
      </dsp:nvSpPr>
      <dsp:spPr>
        <a:xfrm>
          <a:off x="4884" y="165000"/>
          <a:ext cx="1042411" cy="655404"/>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cy-GB" sz="1000" b="1" kern="1200"/>
            <a:t>Sylfaen</a:t>
          </a:r>
          <a:r>
            <a:rPr lang="cy-GB" sz="900" b="1" kern="1200"/>
            <a:t> </a:t>
          </a:r>
        </a:p>
      </dsp:txBody>
      <dsp:txXfrm>
        <a:off x="24080" y="184196"/>
        <a:ext cx="1004019" cy="617012"/>
      </dsp:txXfrm>
    </dsp:sp>
    <dsp:sp modelId="{FBB5E234-102B-49F5-9686-AA6FD054B7AD}">
      <dsp:nvSpPr>
        <dsp:cNvPr id="0" name=""/>
        <dsp:cNvSpPr/>
      </dsp:nvSpPr>
      <dsp:spPr>
        <a:xfrm>
          <a:off x="1151537" y="363443"/>
          <a:ext cx="220991" cy="258518"/>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1151537" y="415147"/>
        <a:ext cx="154694" cy="155110"/>
      </dsp:txXfrm>
    </dsp:sp>
    <dsp:sp modelId="{D3C3178E-CA70-4699-BBCD-957C560D8F10}">
      <dsp:nvSpPr>
        <dsp:cNvPr id="0" name=""/>
        <dsp:cNvSpPr/>
      </dsp:nvSpPr>
      <dsp:spPr>
        <a:xfrm>
          <a:off x="1464260" y="165000"/>
          <a:ext cx="1042411" cy="655404"/>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cy-GB" sz="1000" b="1" kern="1200"/>
            <a:t>Dilyniant</a:t>
          </a:r>
          <a:r>
            <a:rPr lang="cy-GB" sz="900" b="1" kern="1200"/>
            <a:t> </a:t>
          </a:r>
        </a:p>
      </dsp:txBody>
      <dsp:txXfrm>
        <a:off x="1483456" y="184196"/>
        <a:ext cx="1004019" cy="617012"/>
      </dsp:txXfrm>
    </dsp:sp>
    <dsp:sp modelId="{A397F4AC-5CB1-430F-BEBC-072F9B4C8984}">
      <dsp:nvSpPr>
        <dsp:cNvPr id="0" name=""/>
        <dsp:cNvSpPr/>
      </dsp:nvSpPr>
      <dsp:spPr>
        <a:xfrm>
          <a:off x="2610913" y="363443"/>
          <a:ext cx="220991" cy="258518"/>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2610913" y="415147"/>
        <a:ext cx="154694" cy="155110"/>
      </dsp:txXfrm>
    </dsp:sp>
    <dsp:sp modelId="{0D9610BD-1ED6-40CA-A580-DFCA835DBBAF}">
      <dsp:nvSpPr>
        <dsp:cNvPr id="0" name=""/>
        <dsp:cNvSpPr/>
      </dsp:nvSpPr>
      <dsp:spPr>
        <a:xfrm>
          <a:off x="2923636" y="165000"/>
          <a:ext cx="1042411" cy="655404"/>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cy-GB" sz="1000" b="1" kern="1200"/>
            <a:t>Cymhwyster Lefel 3</a:t>
          </a:r>
          <a:br>
            <a:rPr lang="cy-GB" sz="1000" b="1" kern="1200"/>
          </a:br>
          <a:r>
            <a:rPr lang="cy-GB" sz="1000" b="1" kern="1200"/>
            <a:t>/SVQ,NVQ 3  </a:t>
          </a:r>
        </a:p>
      </dsp:txBody>
      <dsp:txXfrm>
        <a:off x="2942832" y="184196"/>
        <a:ext cx="1004019" cy="617012"/>
      </dsp:txXfrm>
    </dsp:sp>
    <dsp:sp modelId="{D78E2F97-5EB2-426E-B7D9-22E9ACB09AD9}">
      <dsp:nvSpPr>
        <dsp:cNvPr id="0" name=""/>
        <dsp:cNvSpPr/>
      </dsp:nvSpPr>
      <dsp:spPr>
        <a:xfrm>
          <a:off x="4070289" y="363443"/>
          <a:ext cx="220991" cy="258518"/>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4070289" y="415147"/>
        <a:ext cx="154694" cy="155110"/>
      </dsp:txXfrm>
    </dsp:sp>
    <dsp:sp modelId="{78397FC6-F871-4CD7-B47B-EEBB111BAB6B}">
      <dsp:nvSpPr>
        <dsp:cNvPr id="0" name=""/>
        <dsp:cNvSpPr/>
      </dsp:nvSpPr>
      <dsp:spPr>
        <a:xfrm>
          <a:off x="4383012" y="165000"/>
          <a:ext cx="1239698" cy="655404"/>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cy-GB" sz="1000" b="1" kern="1200"/>
            <a:t>Cymhwyster goruchwylio/technegol Lefel 4/5</a:t>
          </a:r>
          <a:br>
            <a:rPr lang="cy-GB" sz="1000" b="1" kern="1200"/>
          </a:br>
          <a:r>
            <a:rPr lang="cy-GB" sz="1000" b="1" kern="1200"/>
            <a:t>/SVQ, NVQ </a:t>
          </a:r>
        </a:p>
      </dsp:txBody>
      <dsp:txXfrm>
        <a:off x="4402208" y="184196"/>
        <a:ext cx="1201306" cy="617012"/>
      </dsp:txXfrm>
    </dsp:sp>
    <dsp:sp modelId="{3C1A5C5F-E584-4B9D-9CA2-23E70EB52D70}">
      <dsp:nvSpPr>
        <dsp:cNvPr id="0" name=""/>
        <dsp:cNvSpPr/>
      </dsp:nvSpPr>
      <dsp:spPr>
        <a:xfrm>
          <a:off x="5726951" y="363443"/>
          <a:ext cx="220991" cy="258518"/>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5726951" y="415147"/>
        <a:ext cx="154694" cy="155110"/>
      </dsp:txXfrm>
    </dsp:sp>
    <dsp:sp modelId="{80F88EE6-4861-4F9F-B95B-E884A8DF7A80}">
      <dsp:nvSpPr>
        <dsp:cNvPr id="0" name=""/>
        <dsp:cNvSpPr/>
      </dsp:nvSpPr>
      <dsp:spPr>
        <a:xfrm>
          <a:off x="6039675" y="165000"/>
          <a:ext cx="1042411" cy="655404"/>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cy-GB" sz="1000" b="1" kern="1200"/>
            <a:t>SVQ,NVQ Lefel 6/ Gradd/ Cymhwyster proffesiynol</a:t>
          </a:r>
        </a:p>
      </dsp:txBody>
      <dsp:txXfrm>
        <a:off x="6058871" y="184196"/>
        <a:ext cx="1004019" cy="617012"/>
      </dsp:txXfrm>
    </dsp:sp>
    <dsp:sp modelId="{9F666B2C-3385-472A-9CB6-D3A931B8856B}">
      <dsp:nvSpPr>
        <dsp:cNvPr id="0" name=""/>
        <dsp:cNvSpPr/>
      </dsp:nvSpPr>
      <dsp:spPr>
        <a:xfrm>
          <a:off x="7186327" y="363443"/>
          <a:ext cx="220991" cy="258518"/>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7186327" y="415147"/>
        <a:ext cx="154694" cy="155110"/>
      </dsp:txXfrm>
    </dsp:sp>
    <dsp:sp modelId="{3695587B-0705-4207-BFE6-5F0A5637FA25}">
      <dsp:nvSpPr>
        <dsp:cNvPr id="0" name=""/>
        <dsp:cNvSpPr/>
      </dsp:nvSpPr>
      <dsp:spPr>
        <a:xfrm>
          <a:off x="7499051" y="165000"/>
          <a:ext cx="1281040" cy="655404"/>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cy-GB" sz="1000" b="1" kern="1200"/>
            <a:t>SVQ,NVQ Lefel 7/ MSc/ Cymhwyster rheoli/proffesiynol </a:t>
          </a:r>
        </a:p>
      </dsp:txBody>
      <dsp:txXfrm>
        <a:off x="7518247" y="184196"/>
        <a:ext cx="1242648" cy="61701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9610BD-1ED6-40CA-A580-DFCA835DBBAF}">
      <dsp:nvSpPr>
        <dsp:cNvPr id="0" name=""/>
        <dsp:cNvSpPr/>
      </dsp:nvSpPr>
      <dsp:spPr>
        <a:xfrm>
          <a:off x="0" y="116362"/>
          <a:ext cx="3962852" cy="695146"/>
        </a:xfrm>
        <a:prstGeom prst="roundRect">
          <a:avLst>
            <a:gd name="adj" fmla="val 10000"/>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cy-GB" sz="1000" b="1" kern="1200"/>
            <a:t>Cymhwyster Lefel 3 /SVQ,NVQ 3 </a:t>
          </a:r>
        </a:p>
      </dsp:txBody>
      <dsp:txXfrm>
        <a:off x="20360" y="136722"/>
        <a:ext cx="3922132" cy="654426"/>
      </dsp:txXfrm>
    </dsp:sp>
    <dsp:sp modelId="{D78E2F97-5EB2-426E-B7D9-22E9ACB09AD9}">
      <dsp:nvSpPr>
        <dsp:cNvPr id="0" name=""/>
        <dsp:cNvSpPr/>
      </dsp:nvSpPr>
      <dsp:spPr>
        <a:xfrm rot="21587797">
          <a:off x="4056531" y="319120"/>
          <a:ext cx="198601" cy="274193"/>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GB" sz="1200" kern="1200"/>
        </a:p>
      </dsp:txBody>
      <dsp:txXfrm>
        <a:off x="4056531" y="374065"/>
        <a:ext cx="139021" cy="164515"/>
      </dsp:txXfrm>
    </dsp:sp>
    <dsp:sp modelId="{78397FC6-F871-4CD7-B47B-EEBB111BAB6B}">
      <dsp:nvSpPr>
        <dsp:cNvPr id="0" name=""/>
        <dsp:cNvSpPr/>
      </dsp:nvSpPr>
      <dsp:spPr>
        <a:xfrm>
          <a:off x="4337570" y="106032"/>
          <a:ext cx="1108008" cy="695146"/>
        </a:xfrm>
        <a:prstGeom prst="roundRect">
          <a:avLst>
            <a:gd name="adj" fmla="val 10000"/>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cy-GB" sz="1000" b="1" kern="1200"/>
            <a:t>Cymhwyster goruchwylio/technegol Lefel 4/5</a:t>
          </a:r>
          <a:br>
            <a:rPr lang="cy-GB" sz="1000" b="1" kern="1200"/>
          </a:br>
          <a:r>
            <a:rPr lang="cy-GB" sz="1000" b="1" kern="1200"/>
            <a:t>/SVQ, NVQ </a:t>
          </a:r>
        </a:p>
      </dsp:txBody>
      <dsp:txXfrm>
        <a:off x="4357930" y="126392"/>
        <a:ext cx="1067288" cy="654426"/>
      </dsp:txXfrm>
    </dsp:sp>
    <dsp:sp modelId="{3C1A5C5F-E584-4B9D-9CA2-23E70EB52D70}">
      <dsp:nvSpPr>
        <dsp:cNvPr id="0" name=""/>
        <dsp:cNvSpPr/>
      </dsp:nvSpPr>
      <dsp:spPr>
        <a:xfrm rot="21576047">
          <a:off x="5584757" y="310650"/>
          <a:ext cx="295073" cy="274193"/>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GB" sz="1200" kern="1200"/>
        </a:p>
      </dsp:txBody>
      <dsp:txXfrm>
        <a:off x="5584758" y="365776"/>
        <a:ext cx="212815" cy="164515"/>
      </dsp:txXfrm>
    </dsp:sp>
    <dsp:sp modelId="{80F88EE6-4861-4F9F-B95B-E884A8DF7A80}">
      <dsp:nvSpPr>
        <dsp:cNvPr id="0" name=""/>
        <dsp:cNvSpPr/>
      </dsp:nvSpPr>
      <dsp:spPr>
        <a:xfrm>
          <a:off x="6002307" y="72991"/>
          <a:ext cx="1062899" cy="738343"/>
        </a:xfrm>
        <a:prstGeom prst="roundRect">
          <a:avLst>
            <a:gd name="adj" fmla="val 10000"/>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cy-GB" sz="1000" b="1" kern="1200"/>
            <a:t>SVQ,NVQ 6/ Gradd / Cymhwyster proffesiynol</a:t>
          </a:r>
        </a:p>
      </dsp:txBody>
      <dsp:txXfrm>
        <a:off x="6023932" y="94616"/>
        <a:ext cx="1019649" cy="695093"/>
      </dsp:txXfrm>
    </dsp:sp>
    <dsp:sp modelId="{9F666B2C-3385-472A-9CB6-D3A931B8856B}">
      <dsp:nvSpPr>
        <dsp:cNvPr id="0" name=""/>
        <dsp:cNvSpPr/>
      </dsp:nvSpPr>
      <dsp:spPr>
        <a:xfrm rot="22029">
          <a:off x="7164215" y="309778"/>
          <a:ext cx="209906" cy="274193"/>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GB" sz="1200" kern="1200"/>
        </a:p>
      </dsp:txBody>
      <dsp:txXfrm>
        <a:off x="7164216" y="364415"/>
        <a:ext cx="146934" cy="164515"/>
      </dsp:txXfrm>
    </dsp:sp>
    <dsp:sp modelId="{3695587B-0705-4207-BFE6-5F0A5637FA25}">
      <dsp:nvSpPr>
        <dsp:cNvPr id="0" name=""/>
        <dsp:cNvSpPr/>
      </dsp:nvSpPr>
      <dsp:spPr>
        <a:xfrm>
          <a:off x="7461248" y="114217"/>
          <a:ext cx="1312669" cy="676189"/>
        </a:xfrm>
        <a:prstGeom prst="roundRect">
          <a:avLst>
            <a:gd name="adj" fmla="val 10000"/>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cy-GB" sz="1000" b="1" kern="1200"/>
            <a:t>SVQ,NVQ Lefel 7/ MSc/ Cymhwyster rheoli/proffesiynol </a:t>
          </a:r>
        </a:p>
      </dsp:txBody>
      <dsp:txXfrm>
        <a:off x="7481053" y="134022"/>
        <a:ext cx="1273059" cy="63657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3514B9-9A42-44EF-97C8-6D8F77894BD0}">
      <dsp:nvSpPr>
        <dsp:cNvPr id="0" name=""/>
        <dsp:cNvSpPr/>
      </dsp:nvSpPr>
      <dsp:spPr>
        <a:xfrm>
          <a:off x="4884" y="79413"/>
          <a:ext cx="1042411" cy="655404"/>
        </a:xfrm>
        <a:prstGeom prst="roundRect">
          <a:avLst>
            <a:gd name="adj" fmla="val 10000"/>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cy-GB" sz="1000" b="1" kern="1200"/>
            <a:t>Labrwr</a:t>
          </a:r>
        </a:p>
      </dsp:txBody>
      <dsp:txXfrm>
        <a:off x="24080" y="98609"/>
        <a:ext cx="1004019" cy="617012"/>
      </dsp:txXfrm>
    </dsp:sp>
    <dsp:sp modelId="{FBB5E234-102B-49F5-9686-AA6FD054B7AD}">
      <dsp:nvSpPr>
        <dsp:cNvPr id="0" name=""/>
        <dsp:cNvSpPr/>
      </dsp:nvSpPr>
      <dsp:spPr>
        <a:xfrm>
          <a:off x="1151537" y="277856"/>
          <a:ext cx="220991" cy="258518"/>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1151537" y="329560"/>
        <a:ext cx="154694" cy="155110"/>
      </dsp:txXfrm>
    </dsp:sp>
    <dsp:sp modelId="{D3C3178E-CA70-4699-BBCD-957C560D8F10}">
      <dsp:nvSpPr>
        <dsp:cNvPr id="0" name=""/>
        <dsp:cNvSpPr/>
      </dsp:nvSpPr>
      <dsp:spPr>
        <a:xfrm>
          <a:off x="1464260" y="79413"/>
          <a:ext cx="1042411" cy="655404"/>
        </a:xfrm>
        <a:prstGeom prst="roundRect">
          <a:avLst>
            <a:gd name="adj" fmla="val 10000"/>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cy-GB" sz="1000" b="1" kern="1200"/>
            <a:t>NVQ,SVQ 2 </a:t>
          </a:r>
        </a:p>
      </dsp:txBody>
      <dsp:txXfrm>
        <a:off x="1483456" y="98609"/>
        <a:ext cx="1004019" cy="617012"/>
      </dsp:txXfrm>
    </dsp:sp>
    <dsp:sp modelId="{A397F4AC-5CB1-430F-BEBC-072F9B4C8984}">
      <dsp:nvSpPr>
        <dsp:cNvPr id="0" name=""/>
        <dsp:cNvSpPr/>
      </dsp:nvSpPr>
      <dsp:spPr>
        <a:xfrm>
          <a:off x="2610913" y="277856"/>
          <a:ext cx="220991" cy="258518"/>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2610913" y="329560"/>
        <a:ext cx="154694" cy="155110"/>
      </dsp:txXfrm>
    </dsp:sp>
    <dsp:sp modelId="{0D9610BD-1ED6-40CA-A580-DFCA835DBBAF}">
      <dsp:nvSpPr>
        <dsp:cNvPr id="0" name=""/>
        <dsp:cNvSpPr/>
      </dsp:nvSpPr>
      <dsp:spPr>
        <a:xfrm>
          <a:off x="2923636" y="79413"/>
          <a:ext cx="1042411" cy="655404"/>
        </a:xfrm>
        <a:prstGeom prst="roundRect">
          <a:avLst>
            <a:gd name="adj" fmla="val 10000"/>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cy-GB" sz="1000" b="1" kern="1200"/>
            <a:t>NVQ,SVQ 3</a:t>
          </a:r>
        </a:p>
      </dsp:txBody>
      <dsp:txXfrm>
        <a:off x="2942832" y="98609"/>
        <a:ext cx="1004019" cy="617012"/>
      </dsp:txXfrm>
    </dsp:sp>
    <dsp:sp modelId="{D78E2F97-5EB2-426E-B7D9-22E9ACB09AD9}">
      <dsp:nvSpPr>
        <dsp:cNvPr id="0" name=""/>
        <dsp:cNvSpPr/>
      </dsp:nvSpPr>
      <dsp:spPr>
        <a:xfrm>
          <a:off x="4070289" y="277856"/>
          <a:ext cx="220991" cy="258518"/>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4070289" y="329560"/>
        <a:ext cx="154694" cy="155110"/>
      </dsp:txXfrm>
    </dsp:sp>
    <dsp:sp modelId="{78397FC6-F871-4CD7-B47B-EEBB111BAB6B}">
      <dsp:nvSpPr>
        <dsp:cNvPr id="0" name=""/>
        <dsp:cNvSpPr/>
      </dsp:nvSpPr>
      <dsp:spPr>
        <a:xfrm>
          <a:off x="4383012" y="79413"/>
          <a:ext cx="1239698" cy="655404"/>
        </a:xfrm>
        <a:prstGeom prst="roundRect">
          <a:avLst>
            <a:gd name="adj" fmla="val 10000"/>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cy-GB" sz="1000" b="1" kern="1200"/>
            <a:t>Cymhwyster goruchwylio/technegol Lefel 4/5</a:t>
          </a:r>
          <a:br>
            <a:rPr lang="cy-GB" sz="1000" b="1" kern="1200"/>
          </a:br>
          <a:r>
            <a:rPr lang="cy-GB" sz="1000" b="1" kern="1200"/>
            <a:t>/SVQ, NVQ </a:t>
          </a:r>
        </a:p>
      </dsp:txBody>
      <dsp:txXfrm>
        <a:off x="4402208" y="98609"/>
        <a:ext cx="1201306" cy="617012"/>
      </dsp:txXfrm>
    </dsp:sp>
    <dsp:sp modelId="{3C1A5C5F-E584-4B9D-9CA2-23E70EB52D70}">
      <dsp:nvSpPr>
        <dsp:cNvPr id="0" name=""/>
        <dsp:cNvSpPr/>
      </dsp:nvSpPr>
      <dsp:spPr>
        <a:xfrm>
          <a:off x="5726951" y="277856"/>
          <a:ext cx="220991" cy="258518"/>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5726951" y="329560"/>
        <a:ext cx="154694" cy="155110"/>
      </dsp:txXfrm>
    </dsp:sp>
    <dsp:sp modelId="{80F88EE6-4861-4F9F-B95B-E884A8DF7A80}">
      <dsp:nvSpPr>
        <dsp:cNvPr id="0" name=""/>
        <dsp:cNvSpPr/>
      </dsp:nvSpPr>
      <dsp:spPr>
        <a:xfrm>
          <a:off x="6039675" y="79413"/>
          <a:ext cx="1042411" cy="655404"/>
        </a:xfrm>
        <a:prstGeom prst="roundRect">
          <a:avLst>
            <a:gd name="adj" fmla="val 10000"/>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cy-GB" sz="1000" b="1" kern="1200"/>
            <a:t>SVQ,NVQ 6/ Gradd / Cymhwyster proffesiynol</a:t>
          </a:r>
        </a:p>
      </dsp:txBody>
      <dsp:txXfrm>
        <a:off x="6058871" y="98609"/>
        <a:ext cx="1004019" cy="617012"/>
      </dsp:txXfrm>
    </dsp:sp>
    <dsp:sp modelId="{9F666B2C-3385-472A-9CB6-D3A931B8856B}">
      <dsp:nvSpPr>
        <dsp:cNvPr id="0" name=""/>
        <dsp:cNvSpPr/>
      </dsp:nvSpPr>
      <dsp:spPr>
        <a:xfrm>
          <a:off x="7186327" y="277856"/>
          <a:ext cx="220991" cy="258518"/>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7186327" y="329560"/>
        <a:ext cx="154694" cy="155110"/>
      </dsp:txXfrm>
    </dsp:sp>
    <dsp:sp modelId="{3695587B-0705-4207-BFE6-5F0A5637FA25}">
      <dsp:nvSpPr>
        <dsp:cNvPr id="0" name=""/>
        <dsp:cNvSpPr/>
      </dsp:nvSpPr>
      <dsp:spPr>
        <a:xfrm>
          <a:off x="7499051" y="79413"/>
          <a:ext cx="1281040" cy="655404"/>
        </a:xfrm>
        <a:prstGeom prst="roundRect">
          <a:avLst>
            <a:gd name="adj" fmla="val 10000"/>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cy-GB" sz="1000" b="1" kern="1200"/>
            <a:t>SVQ,NVQ Lefel 7/ MSc/ Cymhwyster rheoli/proffesiynol </a:t>
          </a:r>
        </a:p>
      </dsp:txBody>
      <dsp:txXfrm>
        <a:off x="7518247" y="98609"/>
        <a:ext cx="1242648" cy="617012"/>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8/31/2023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skillcard.org.uk/types-of-skillcard"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ecscard.org.uk/"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ecscard.org.uk/card-types/Apprentices-and-Trainees/Apprentice-Electrician" TargetMode="External"/><Relationship Id="rId2" Type="http://schemas.openxmlformats.org/officeDocument/2006/relationships/slide" Target="../slides/slide14.xml"/><Relationship Id="rId1" Type="http://schemas.openxmlformats.org/officeDocument/2006/relationships/notesMaster" Target="../notesMasters/notesMaster1.xml"/><Relationship Id="rId5" Type="http://schemas.openxmlformats.org/officeDocument/2006/relationships/hyperlink" Target="https://www.ecscard.org.uk/card-types/Apprentices-and-Trainees/Industry-Placement" TargetMode="External"/><Relationship Id="rId4" Type="http://schemas.openxmlformats.org/officeDocument/2006/relationships/hyperlink" Target="https://www.ecscard.org.uk/card-types/Apprentices-and-Trainees/Trainee-Electrician" TargetMode="Externa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ecscard.org.uk/card-types/Electrotechnical/Installation-Electrician" TargetMode="External"/><Relationship Id="rId2" Type="http://schemas.openxmlformats.org/officeDocument/2006/relationships/slide" Target="../slides/slide15.xml"/><Relationship Id="rId1" Type="http://schemas.openxmlformats.org/officeDocument/2006/relationships/notesMaster" Target="../notesMasters/notesMaster1.xml"/><Relationship Id="rId4" Type="http://schemas.openxmlformats.org/officeDocument/2006/relationships/hyperlink" Target="https://www.ecscard.org.uk/card-types/Management/Electrical-Site-Manager" TargetMode="Externa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ww.youtube.com/watch?v=QUVmK2Ywp2I&amp;list=PLfwboSivzDoy-_2sU--lbKXksgJag7n8n&amp;index=1"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cibse.org/knowledge-research/knowledge-resources/engineering-guidance/cibse-guides"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youtu.be/6lR90LcPVWQ"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skillcard.org.uk/about-skillcard"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skillcard.org.uk/types-of-skillcard"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skillcard.org.uk/types-of-skillcard"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a:t>
            </a:fld>
            <a:endParaRPr lang="en-GB"/>
          </a:p>
        </p:txBody>
      </p:sp>
    </p:spTree>
    <p:extLst>
      <p:ext uri="{BB962C8B-B14F-4D97-AF65-F5344CB8AC3E}">
        <p14:creationId xmlns:p14="http://schemas.microsoft.com/office/powerpoint/2010/main" val="27185713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a:hlinkClick r:id="rId3"/>
              </a:rPr>
              <a:t>https://www.skillcard.org.uk/types-of-skillcard</a:t>
            </a:r>
          </a:p>
        </p:txBody>
      </p:sp>
      <p:sp>
        <p:nvSpPr>
          <p:cNvPr id="4" name="Slide Number Placeholder 3"/>
          <p:cNvSpPr>
            <a:spLocks noGrp="1"/>
          </p:cNvSpPr>
          <p:nvPr>
            <p:ph type="sldNum" sz="quarter" idx="5"/>
          </p:nvPr>
        </p:nvSpPr>
        <p:spPr/>
        <p:txBody>
          <a:bodyPr/>
          <a:lstStyle/>
          <a:p>
            <a:fld id="{1D847933-502B-D146-9428-3DDD196AD935}" type="slidenum">
              <a:rPr lang="en-GB" smtClean="0"/>
              <a:pPr/>
              <a:t>12</a:t>
            </a:fld>
            <a:endParaRPr lang="en-GB"/>
          </a:p>
        </p:txBody>
      </p:sp>
    </p:spTree>
    <p:extLst>
      <p:ext uri="{BB962C8B-B14F-4D97-AF65-F5344CB8AC3E}">
        <p14:creationId xmlns:p14="http://schemas.microsoft.com/office/powerpoint/2010/main" val="27073301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a:t>Cardiau ECS </a:t>
            </a:r>
            <a:r>
              <a:rPr lang="cy-GB">
                <a:hlinkClick r:id="rId3"/>
              </a:rPr>
              <a:t>https://www.ecscard.org.uk/</a:t>
            </a:r>
          </a:p>
        </p:txBody>
      </p:sp>
      <p:sp>
        <p:nvSpPr>
          <p:cNvPr id="4" name="Slide Number Placeholder 3"/>
          <p:cNvSpPr>
            <a:spLocks noGrp="1"/>
          </p:cNvSpPr>
          <p:nvPr>
            <p:ph type="sldNum" sz="quarter" idx="5"/>
          </p:nvPr>
        </p:nvSpPr>
        <p:spPr/>
        <p:txBody>
          <a:bodyPr/>
          <a:lstStyle/>
          <a:p>
            <a:fld id="{1D847933-502B-D146-9428-3DDD196AD935}" type="slidenum">
              <a:rPr lang="en-GB" smtClean="0"/>
              <a:pPr/>
              <a:t>13</a:t>
            </a:fld>
            <a:endParaRPr lang="en-GB"/>
          </a:p>
        </p:txBody>
      </p:sp>
    </p:spTree>
    <p:extLst>
      <p:ext uri="{BB962C8B-B14F-4D97-AF65-F5344CB8AC3E}">
        <p14:creationId xmlns:p14="http://schemas.microsoft.com/office/powerpoint/2010/main" val="40681410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cy-GB"/>
              <a:t>Prentis </a:t>
            </a:r>
            <a:r>
              <a:rPr lang="cy-GB">
                <a:hlinkClick r:id="rId3"/>
              </a:rPr>
              <a:t>https://www.ecscard.org.uk/card-types/Apprentices-and-Trainees/Apprentice-Electrician</a:t>
            </a:r>
          </a:p>
          <a:p>
            <a:pPr marL="171450" indent="-171450">
              <a:buFont typeface="Arial" panose="020B0604020202020204" pitchFamily="34" charset="0"/>
              <a:buChar char="•"/>
            </a:pPr>
            <a:r>
              <a:rPr lang="cy-GB"/>
              <a:t>Hyfforddai </a:t>
            </a:r>
            <a:r>
              <a:rPr lang="cy-GB">
                <a:hlinkClick r:id="rId4"/>
              </a:rPr>
              <a:t>https://www.ecscard.org.uk/card-types/Apprentices-and-Trainees/Trainee-Electrician</a:t>
            </a:r>
          </a:p>
          <a:p>
            <a:pPr marL="171450" indent="-171450">
              <a:buFont typeface="Arial" panose="020B0604020202020204" pitchFamily="34" charset="0"/>
              <a:buChar char="•"/>
            </a:pPr>
            <a:r>
              <a:rPr lang="cy-GB"/>
              <a:t>Lleoliad yn y Diwydiant </a:t>
            </a:r>
            <a:r>
              <a:rPr lang="cy-GB">
                <a:hlinkClick r:id="rId5"/>
              </a:rPr>
              <a:t>https://www.ecscard.org.uk/card-types/Apprentices-and-Trainees/Industry-Placement</a:t>
            </a:r>
          </a:p>
        </p:txBody>
      </p:sp>
      <p:sp>
        <p:nvSpPr>
          <p:cNvPr id="4" name="Slide Number Placeholder 3"/>
          <p:cNvSpPr>
            <a:spLocks noGrp="1"/>
          </p:cNvSpPr>
          <p:nvPr>
            <p:ph type="sldNum" sz="quarter" idx="5"/>
          </p:nvPr>
        </p:nvSpPr>
        <p:spPr/>
        <p:txBody>
          <a:bodyPr/>
          <a:lstStyle/>
          <a:p>
            <a:fld id="{1D847933-502B-D146-9428-3DDD196AD935}" type="slidenum">
              <a:rPr lang="en-GB" smtClean="0"/>
              <a:pPr/>
              <a:t>14</a:t>
            </a:fld>
            <a:endParaRPr lang="en-GB"/>
          </a:p>
        </p:txBody>
      </p:sp>
    </p:spTree>
    <p:extLst>
      <p:ext uri="{BB962C8B-B14F-4D97-AF65-F5344CB8AC3E}">
        <p14:creationId xmlns:p14="http://schemas.microsoft.com/office/powerpoint/2010/main" val="39959384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cy-GB"/>
              <a:t>Electrodechnegol aur </a:t>
            </a:r>
            <a:r>
              <a:rPr lang="cy-GB">
                <a:hlinkClick r:id="rId3"/>
              </a:rPr>
              <a:t>https://www.ecscard.org.uk/card-types/Electrotechnical/Installation-Electrician</a:t>
            </a:r>
          </a:p>
          <a:p>
            <a:pPr marL="171450" indent="-171450">
              <a:buFont typeface="Arial" panose="020B0604020202020204" pitchFamily="34" charset="0"/>
              <a:buChar char="•"/>
            </a:pPr>
            <a:r>
              <a:rPr lang="cy-GB"/>
              <a:t>Electrodechnegol du </a:t>
            </a:r>
            <a:r>
              <a:rPr lang="cy-GB">
                <a:hlinkClick r:id="rId4"/>
              </a:rPr>
              <a:t>https://www.ecscard.org.uk/card-types/Management/Electrical-Site-Manager</a:t>
            </a:r>
          </a:p>
        </p:txBody>
      </p:sp>
      <p:sp>
        <p:nvSpPr>
          <p:cNvPr id="4" name="Slide Number Placeholder 3"/>
          <p:cNvSpPr>
            <a:spLocks noGrp="1"/>
          </p:cNvSpPr>
          <p:nvPr>
            <p:ph type="sldNum" sz="quarter" idx="5"/>
          </p:nvPr>
        </p:nvSpPr>
        <p:spPr/>
        <p:txBody>
          <a:bodyPr/>
          <a:lstStyle/>
          <a:p>
            <a:fld id="{1D847933-502B-D146-9428-3DDD196AD935}" type="slidenum">
              <a:rPr lang="en-GB" smtClean="0"/>
              <a:pPr/>
              <a:t>15</a:t>
            </a:fld>
            <a:endParaRPr lang="en-GB"/>
          </a:p>
        </p:txBody>
      </p:sp>
    </p:spTree>
    <p:extLst>
      <p:ext uri="{BB962C8B-B14F-4D97-AF65-F5344CB8AC3E}">
        <p14:creationId xmlns:p14="http://schemas.microsoft.com/office/powerpoint/2010/main" val="40166866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b="0" i="0">
                <a:solidFill>
                  <a:schemeClr val="tx1"/>
                </a:solidFill>
                <a:latin typeface="Arial" charset="0"/>
                <a:ea typeface="ＭＳ Ｐゴシック" charset="-128"/>
                <a:cs typeface="ＭＳ Ｐゴシック" charset="-128"/>
              </a:rPr>
              <a:t>Cyfarwyddiadau gweithgaredd dosbarth:</a:t>
            </a:r>
          </a:p>
          <a:p>
            <a:pPr marL="171450" indent="-171450">
              <a:buFont typeface="Arial" panose="020B0604020202020204" pitchFamily="34" charset="0"/>
              <a:buChar char="•"/>
            </a:pPr>
            <a:r>
              <a:rPr lang="cy-GB" sz="1200" b="0" i="0">
                <a:solidFill>
                  <a:schemeClr val="tx1"/>
                </a:solidFill>
                <a:latin typeface="Arial" charset="0"/>
                <a:ea typeface="ＭＳ Ｐゴシック" charset="-128"/>
                <a:cs typeface="ＭＳ Ｐゴシック" charset="-128"/>
              </a:rPr>
              <a:t>Rhannwch y dosbarth yn grwpiau o dri.</a:t>
            </a:r>
          </a:p>
          <a:p>
            <a:pPr marL="171450" indent="-171450">
              <a:buFont typeface="Arial" panose="020B0604020202020204" pitchFamily="34" charset="0"/>
              <a:buChar char="•"/>
            </a:pPr>
            <a:r>
              <a:rPr lang="cy-GB" sz="1200" b="0" i="0">
                <a:solidFill>
                  <a:schemeClr val="tx1"/>
                </a:solidFill>
                <a:latin typeface="Arial" charset="0"/>
                <a:ea typeface="ＭＳ Ｐゴシック" charset="-128"/>
                <a:cs typeface="ＭＳ Ｐゴシック" charset="-128"/>
              </a:rPr>
              <a:t>Rhowch restr o gyrsiau DPP sydd ar gael yn y diwydiant peirianneg gwasanaethau adeiladu i bob grŵp.</a:t>
            </a:r>
          </a:p>
          <a:p>
            <a:pPr marL="171450" indent="-171450">
              <a:buFont typeface="Arial" panose="020B0604020202020204" pitchFamily="34" charset="0"/>
              <a:buChar char="•"/>
            </a:pPr>
            <a:r>
              <a:rPr lang="cy-GB" sz="1200" b="0" i="0">
                <a:solidFill>
                  <a:schemeClr val="tx1"/>
                </a:solidFill>
                <a:latin typeface="Arial" charset="0"/>
                <a:ea typeface="ＭＳ Ｐゴシック" charset="-128"/>
                <a:cs typeface="ＭＳ Ｐゴシック" charset="-128"/>
              </a:rPr>
              <a:t>Gofynnwch i bob grŵp ddewis cwrs DPP a pharatoi cyflwyniad byr yn esbonio pam fod y cwrs hwn yn bwysig i grefftwyr yn y diwydiant.</a:t>
            </a:r>
          </a:p>
          <a:p>
            <a:pPr marL="171450" indent="-171450">
              <a:buFont typeface="Arial" panose="020B0604020202020204" pitchFamily="34" charset="0"/>
              <a:buChar char="•"/>
            </a:pPr>
            <a:r>
              <a:rPr lang="cy-GB" sz="1200" b="0" i="0">
                <a:solidFill>
                  <a:schemeClr val="tx1"/>
                </a:solidFill>
                <a:latin typeface="Arial" charset="0"/>
                <a:ea typeface="ＭＳ Ｐゴシック" charset="-128"/>
                <a:cs typeface="ＭＳ Ｐゴシック" charset="-128"/>
              </a:rPr>
              <a:t>Dylai pob grŵp gyflwyno eu cwrs DPP i'r dosbarth, gan dynnu sylw at y manteision a'r sgiliau a ddysgir ar y cwrs.</a:t>
            </a:r>
          </a:p>
          <a:p>
            <a:pPr marL="171450" indent="-171450">
              <a:buFont typeface="Arial" panose="020B0604020202020204" pitchFamily="34" charset="0"/>
              <a:buChar char="•"/>
            </a:pPr>
            <a:r>
              <a:rPr lang="cy-GB" sz="1200" b="0" i="0">
                <a:solidFill>
                  <a:schemeClr val="tx1"/>
                </a:solidFill>
                <a:latin typeface="Arial" charset="0"/>
                <a:ea typeface="ＭＳ Ｐゴシック" charset="-128"/>
                <a:cs typeface="ＭＳ Ｐゴシック" charset="-128"/>
              </a:rPr>
              <a:t>Ar ôl y cyflwyniadau, ewch ati i gynnal trafodaeth grŵp ar bwysigrwydd DPP yn y diwydiant a’r effaith y gall ei chael ar ddatblygiad gyrfa.</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17</a:t>
            </a:fld>
            <a:endParaRPr lang="en-GB"/>
          </a:p>
        </p:txBody>
      </p:sp>
    </p:spTree>
    <p:extLst>
      <p:ext uri="{BB962C8B-B14F-4D97-AF65-F5344CB8AC3E}">
        <p14:creationId xmlns:p14="http://schemas.microsoft.com/office/powerpoint/2010/main" val="25449049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a:t>Peiriannydd Dylunio Gwasanaethau Adeiladu Mecanyddol </a:t>
            </a:r>
            <a:r>
              <a:rPr lang="cy-GB">
                <a:solidFill>
                  <a:srgbClr val="009999"/>
                </a:solidFill>
                <a:hlinkClick r:id="rId3">
                  <a:extLst>
                    <a:ext uri="{A12FA001-AC4F-418D-AE19-62706E023703}">
                      <ahyp:hlinkClr xmlns:ahyp="http://schemas.microsoft.com/office/drawing/2018/hyperlinkcolor" val="tx"/>
                    </a:ext>
                  </a:extLst>
                </a:hlinkClick>
              </a:rPr>
              <a:t>https://www.youtube.com/watch?v=QUVmK2Ywp2I&amp;list=PLfwboSivzDoy-_2sU--lbKXksgJag7n8n&amp;index=1</a:t>
            </a:r>
          </a:p>
        </p:txBody>
      </p:sp>
      <p:sp>
        <p:nvSpPr>
          <p:cNvPr id="4" name="Slide Number Placeholder 3"/>
          <p:cNvSpPr>
            <a:spLocks noGrp="1"/>
          </p:cNvSpPr>
          <p:nvPr>
            <p:ph type="sldNum" sz="quarter" idx="5"/>
          </p:nvPr>
        </p:nvSpPr>
        <p:spPr/>
        <p:txBody>
          <a:bodyPr/>
          <a:lstStyle/>
          <a:p>
            <a:fld id="{1D847933-502B-D146-9428-3DDD196AD935}" type="slidenum">
              <a:rPr lang="en-GB" smtClean="0"/>
              <a:pPr/>
              <a:t>3</a:t>
            </a:fld>
            <a:endParaRPr lang="en-GB"/>
          </a:p>
        </p:txBody>
      </p:sp>
    </p:spTree>
    <p:extLst>
      <p:ext uri="{BB962C8B-B14F-4D97-AF65-F5344CB8AC3E}">
        <p14:creationId xmlns:p14="http://schemas.microsoft.com/office/powerpoint/2010/main" val="26872109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4</a:t>
            </a:fld>
            <a:endParaRPr lang="en-GB"/>
          </a:p>
        </p:txBody>
      </p:sp>
    </p:spTree>
    <p:extLst>
      <p:ext uri="{BB962C8B-B14F-4D97-AF65-F5344CB8AC3E}">
        <p14:creationId xmlns:p14="http://schemas.microsoft.com/office/powerpoint/2010/main" val="14040200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cy-GB" sz="1200" b="0" i="0">
                <a:solidFill>
                  <a:schemeClr val="tx1"/>
                </a:solidFill>
                <a:latin typeface="Arial" charset="0"/>
                <a:ea typeface="ＭＳ Ｐゴシック" charset="-128"/>
                <a:cs typeface="ＭＳ Ｐゴシック" charset="-128"/>
              </a:rPr>
              <a:t>Datblygiad proffesiynol: Mae cyrff proffesiynol yn cynnig amrywiaeth o gyfleoedd addysgol a hyfforddiant a all helpu gweithwyr proffesiynol i wella eu sgiliau a’u gwybodaeth yn eu maes gwaith. Gall hyn gynnwys cyrsiau hyfforddi, gweminarau, cynadleddau a gweithdai.</a:t>
            </a:r>
          </a:p>
          <a:p>
            <a:pPr marL="171450" indent="-171450">
              <a:buFont typeface="Arial" panose="020B0604020202020204" pitchFamily="34" charset="0"/>
              <a:buChar char="•"/>
            </a:pPr>
            <a:r>
              <a:rPr lang="cy-GB" sz="1200" b="0" i="0">
                <a:solidFill>
                  <a:schemeClr val="tx1"/>
                </a:solidFill>
                <a:latin typeface="Arial" charset="0"/>
                <a:ea typeface="ＭＳ Ｐゴシック" charset="-128"/>
                <a:cs typeface="ＭＳ Ｐゴシック" charset="-128"/>
              </a:rPr>
              <a:t>Rhwydweithio: Mae cyrff proffesiynol yn cynnig cyfleoedd i weithwyr proffesiynol gysylltu ag eraill yn eu diwydiant, ehangu eu rhwydweithiau proffesiynol, a chydweithio â chymheiriaid ar brosiectau.</a:t>
            </a:r>
          </a:p>
          <a:p>
            <a:pPr marL="171450" indent="-171450">
              <a:buFont typeface="Arial" panose="020B0604020202020204" pitchFamily="34" charset="0"/>
              <a:buChar char="•"/>
            </a:pPr>
            <a:r>
              <a:rPr lang="cy-GB" sz="1200" b="0" i="0">
                <a:solidFill>
                  <a:schemeClr val="tx1"/>
                </a:solidFill>
                <a:latin typeface="Arial" charset="0"/>
                <a:ea typeface="ＭＳ Ｐゴシック" charset="-128"/>
                <a:cs typeface="ＭＳ Ｐゴシック" charset="-128"/>
              </a:rPr>
              <a:t>Cydnabyddiaeth: Gall bod yn aelod o gorff proffesiynol ychwanegu hygrededd at broffil gweithiwr proffesiynol a dangos ei ymrwymiad i gynnal safonau uchel a phroffesiynoldeb yn ei waith.</a:t>
            </a:r>
          </a:p>
          <a:p>
            <a:pPr marL="171450" indent="-171450">
              <a:buFont typeface="Arial" panose="020B0604020202020204" pitchFamily="34" charset="0"/>
              <a:buChar char="•"/>
            </a:pPr>
            <a:r>
              <a:rPr lang="cy-GB" sz="1200" b="0" i="0">
                <a:solidFill>
                  <a:schemeClr val="tx1"/>
                </a:solidFill>
                <a:latin typeface="Arial" charset="0"/>
                <a:ea typeface="ＭＳ Ｐゴシック" charset="-128"/>
                <a:cs typeface="ＭＳ Ｐゴシック" charset="-128"/>
              </a:rPr>
              <a:t>Mynediad at adnoddau: Mae gan gyrff proffesiynol fynediad at wybodaeth, ymchwil a’r arferion gorau sy’n benodol i’r diwydiant, a gallant rannu’r rhain â’u haelodau. Gall y wybodaeth hon helpu gweithwyr proffesiynol i gael gwybod am y datblygiadau diweddaraf yn eu maes a gwneud penderfyniadau gwell yn eu gwaith.</a:t>
            </a:r>
          </a:p>
          <a:p>
            <a:pPr marL="171450" indent="-171450">
              <a:buFont typeface="Arial" panose="020B0604020202020204" pitchFamily="34" charset="0"/>
              <a:buChar char="•"/>
            </a:pPr>
            <a:r>
              <a:rPr lang="cy-GB" sz="1200" b="0" i="0">
                <a:solidFill>
                  <a:schemeClr val="tx1"/>
                </a:solidFill>
                <a:latin typeface="Arial" charset="0"/>
                <a:ea typeface="ＭＳ Ｐゴシック" charset="-128"/>
                <a:cs typeface="ＭＳ Ｐゴシック" charset="-128"/>
              </a:rPr>
              <a:t>Eiriolaeth: Mae cyrff proffesiynol yn eirioli dros fuddiannau eu haelodau ac yn gweithio’n agos gyda llunwyr polisïau, rheoleiddwyr a rhanddeiliaid eraill yn y diwydiant i hybu polisïau ac arferion sydd o fudd i’w haelodau a’r diwydiant yn ei gyfanrwydd.</a:t>
            </a:r>
          </a:p>
          <a:p>
            <a:pPr marL="171450" indent="-171450">
              <a:buFont typeface="Arial" panose="020B0604020202020204" pitchFamily="34" charset="0"/>
              <a:buChar char="•"/>
            </a:pPr>
            <a:r>
              <a:rPr lang="cy-GB" sz="1200" b="0" i="0">
                <a:solidFill>
                  <a:schemeClr val="tx1"/>
                </a:solidFill>
                <a:latin typeface="Arial" charset="0"/>
                <a:ea typeface="ＭＳ Ｐゴシック" charset="-128"/>
                <a:cs typeface="ＭＳ Ｐゴシック" charset="-128"/>
              </a:rPr>
              <a:t>Cyfleoedd gyrfa: Gall ymuno â chorff proffesiynol greu cyfleoedd gyrfa newydd i weithwyr proffesiynol, fel hysbysebion swyddi, rhaglenni mentora, a chyfleoedd arweinyddiaeth.</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6</a:t>
            </a:fld>
            <a:endParaRPr lang="en-GB"/>
          </a:p>
        </p:txBody>
      </p:sp>
    </p:spTree>
    <p:extLst>
      <p:ext uri="{BB962C8B-B14F-4D97-AF65-F5344CB8AC3E}">
        <p14:creationId xmlns:p14="http://schemas.microsoft.com/office/powerpoint/2010/main" val="9410650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a:t>CIBSE </a:t>
            </a:r>
            <a:r>
              <a:rPr lang="cy-GB">
                <a:hlinkClick r:id="rId3"/>
              </a:rPr>
              <a:t>https://www.cibse.org/knowledge-research/knowledge-resources/engineering-guidance/cibse-guides</a:t>
            </a:r>
          </a:p>
        </p:txBody>
      </p:sp>
      <p:sp>
        <p:nvSpPr>
          <p:cNvPr id="4" name="Slide Number Placeholder 3"/>
          <p:cNvSpPr>
            <a:spLocks noGrp="1"/>
          </p:cNvSpPr>
          <p:nvPr>
            <p:ph type="sldNum" sz="quarter" idx="5"/>
          </p:nvPr>
        </p:nvSpPr>
        <p:spPr/>
        <p:txBody>
          <a:bodyPr/>
          <a:lstStyle/>
          <a:p>
            <a:fld id="{1D847933-502B-D146-9428-3DDD196AD935}" type="slidenum">
              <a:rPr lang="en-GB" smtClean="0"/>
              <a:pPr/>
              <a:t>7</a:t>
            </a:fld>
            <a:endParaRPr lang="en-GB"/>
          </a:p>
        </p:txBody>
      </p:sp>
    </p:spTree>
    <p:extLst>
      <p:ext uri="{BB962C8B-B14F-4D97-AF65-F5344CB8AC3E}">
        <p14:creationId xmlns:p14="http://schemas.microsoft.com/office/powerpoint/2010/main" val="22882958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a:t>BESA </a:t>
            </a:r>
            <a:r>
              <a:rPr lang="cy-GB">
                <a:hlinkClick r:id="rId3"/>
              </a:rPr>
              <a:t>https://youtu.be/6lR90LcPVWQ</a:t>
            </a:r>
          </a:p>
        </p:txBody>
      </p:sp>
      <p:sp>
        <p:nvSpPr>
          <p:cNvPr id="4" name="Slide Number Placeholder 3"/>
          <p:cNvSpPr>
            <a:spLocks noGrp="1"/>
          </p:cNvSpPr>
          <p:nvPr>
            <p:ph type="sldNum" sz="quarter" idx="5"/>
          </p:nvPr>
        </p:nvSpPr>
        <p:spPr/>
        <p:txBody>
          <a:bodyPr/>
          <a:lstStyle/>
          <a:p>
            <a:fld id="{1D847933-502B-D146-9428-3DDD196AD935}" type="slidenum">
              <a:rPr lang="en-GB" smtClean="0"/>
              <a:pPr/>
              <a:t>8</a:t>
            </a:fld>
            <a:endParaRPr lang="en-GB"/>
          </a:p>
        </p:txBody>
      </p:sp>
    </p:spTree>
    <p:extLst>
      <p:ext uri="{BB962C8B-B14F-4D97-AF65-F5344CB8AC3E}">
        <p14:creationId xmlns:p14="http://schemas.microsoft.com/office/powerpoint/2010/main" val="30159051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a:t>Fideo cyflwyno SKILLcard </a:t>
            </a:r>
            <a:r>
              <a:rPr lang="cy-GB">
                <a:hlinkClick r:id="rId3"/>
              </a:rPr>
              <a:t>https://www.skillcard.org.uk/about-skillcard</a:t>
            </a:r>
          </a:p>
        </p:txBody>
      </p:sp>
      <p:sp>
        <p:nvSpPr>
          <p:cNvPr id="4" name="Slide Number Placeholder 3"/>
          <p:cNvSpPr>
            <a:spLocks noGrp="1"/>
          </p:cNvSpPr>
          <p:nvPr>
            <p:ph type="sldNum" sz="quarter" idx="5"/>
          </p:nvPr>
        </p:nvSpPr>
        <p:spPr/>
        <p:txBody>
          <a:bodyPr/>
          <a:lstStyle/>
          <a:p>
            <a:fld id="{1D847933-502B-D146-9428-3DDD196AD935}" type="slidenum">
              <a:rPr lang="en-GB" smtClean="0"/>
              <a:pPr/>
              <a:t>9</a:t>
            </a:fld>
            <a:endParaRPr lang="en-GB"/>
          </a:p>
        </p:txBody>
      </p:sp>
    </p:spTree>
    <p:extLst>
      <p:ext uri="{BB962C8B-B14F-4D97-AF65-F5344CB8AC3E}">
        <p14:creationId xmlns:p14="http://schemas.microsoft.com/office/powerpoint/2010/main" val="41368174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a:hlinkClick r:id="rId3"/>
              </a:rPr>
              <a:t>https://www.skillcard.org.uk/types-of-skillcard</a:t>
            </a:r>
          </a:p>
        </p:txBody>
      </p:sp>
      <p:sp>
        <p:nvSpPr>
          <p:cNvPr id="4" name="Slide Number Placeholder 3"/>
          <p:cNvSpPr>
            <a:spLocks noGrp="1"/>
          </p:cNvSpPr>
          <p:nvPr>
            <p:ph type="sldNum" sz="quarter" idx="5"/>
          </p:nvPr>
        </p:nvSpPr>
        <p:spPr/>
        <p:txBody>
          <a:bodyPr/>
          <a:lstStyle/>
          <a:p>
            <a:fld id="{1D847933-502B-D146-9428-3DDD196AD935}" type="slidenum">
              <a:rPr lang="en-GB" smtClean="0"/>
              <a:pPr/>
              <a:t>10</a:t>
            </a:fld>
            <a:endParaRPr lang="en-GB"/>
          </a:p>
        </p:txBody>
      </p:sp>
    </p:spTree>
    <p:extLst>
      <p:ext uri="{BB962C8B-B14F-4D97-AF65-F5344CB8AC3E}">
        <p14:creationId xmlns:p14="http://schemas.microsoft.com/office/powerpoint/2010/main" val="26774351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a:hlinkClick r:id="rId3"/>
              </a:rPr>
              <a:t>https://www.skillcard.org.uk/types-of-skillcard</a:t>
            </a:r>
          </a:p>
        </p:txBody>
      </p:sp>
      <p:sp>
        <p:nvSpPr>
          <p:cNvPr id="4" name="Slide Number Placeholder 3"/>
          <p:cNvSpPr>
            <a:spLocks noGrp="1"/>
          </p:cNvSpPr>
          <p:nvPr>
            <p:ph type="sldNum" sz="quarter" idx="5"/>
          </p:nvPr>
        </p:nvSpPr>
        <p:spPr/>
        <p:txBody>
          <a:bodyPr/>
          <a:lstStyle/>
          <a:p>
            <a:fld id="{1D847933-502B-D146-9428-3DDD196AD935}" type="slidenum">
              <a:rPr lang="en-GB" smtClean="0"/>
              <a:pPr/>
              <a:t>11</a:t>
            </a:fld>
            <a:endParaRPr lang="en-GB"/>
          </a:p>
        </p:txBody>
      </p:sp>
    </p:spTree>
    <p:extLst>
      <p:ext uri="{BB962C8B-B14F-4D97-AF65-F5344CB8AC3E}">
        <p14:creationId xmlns:p14="http://schemas.microsoft.com/office/powerpoint/2010/main" val="33038931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GB" sz="900" baseline="0" dirty="0" err="1"/>
              <a:t>Hawlfraint</a:t>
            </a:r>
            <a:r>
              <a:rPr lang="en-GB" sz="900" baseline="0" dirty="0"/>
              <a:t> © 2023 EAL. </a:t>
            </a:r>
            <a:r>
              <a:rPr lang="en-GB" sz="900" baseline="0" dirty="0" err="1"/>
              <a:t>Cedwir</a:t>
            </a:r>
            <a:r>
              <a:rPr lang="en-GB" sz="900" baseline="0" dirty="0"/>
              <a:t> </a:t>
            </a:r>
            <a:r>
              <a:rPr lang="en-GB" sz="900" baseline="0" dirty="0" err="1"/>
              <a:t>pob</a:t>
            </a:r>
            <a:r>
              <a:rPr lang="en-GB" sz="900" baseline="0" dirty="0"/>
              <a:t> </a:t>
            </a:r>
            <a:r>
              <a:rPr lang="en-GB" sz="900" baseline="0" dirty="0" err="1"/>
              <a:t>hawl</a:t>
            </a:r>
            <a:r>
              <a:rPr lang="en-GB" sz="900" baseline="0" dirty="0"/>
              <a:t>.</a:t>
            </a:r>
            <a:r>
              <a:rPr lang="en-US" sz="900" baseline="0" dirty="0"/>
              <a:t>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 18</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GB" sz="1400" baseline="0" dirty="0" err="1">
                <a:solidFill>
                  <a:schemeClr val="tx1"/>
                </a:solidFill>
              </a:rPr>
              <a:t>Dilyniant</a:t>
            </a:r>
            <a:r>
              <a:rPr lang="en-GB" sz="1400" baseline="0" dirty="0">
                <a:solidFill>
                  <a:schemeClr val="tx1"/>
                </a:solidFill>
              </a:rPr>
              <a:t> </a:t>
            </a:r>
            <a:r>
              <a:rPr lang="en-GB" sz="1400" baseline="0" dirty="0" err="1">
                <a:solidFill>
                  <a:schemeClr val="tx1"/>
                </a:solidFill>
              </a:rPr>
              <a:t>mewn</a:t>
            </a:r>
            <a:br>
              <a:rPr lang="en-GB" sz="1400" baseline="0" dirty="0">
                <a:solidFill>
                  <a:schemeClr val="tx1"/>
                </a:solidFill>
              </a:rPr>
            </a:br>
            <a:r>
              <a:rPr lang="en-GB" sz="1400" b="1" baseline="0" dirty="0" err="1">
                <a:solidFill>
                  <a:schemeClr val="tx1"/>
                </a:solidFill>
              </a:rPr>
              <a:t>Peirianneg</a:t>
            </a:r>
            <a:r>
              <a:rPr lang="en-GB" sz="1400" b="1" baseline="0" dirty="0">
                <a:solidFill>
                  <a:schemeClr val="tx1"/>
                </a:solidFill>
              </a:rPr>
              <a:t> </a:t>
            </a:r>
            <a:r>
              <a:rPr lang="en-GB" sz="1400" b="1" baseline="0" dirty="0" err="1">
                <a:solidFill>
                  <a:schemeClr val="tx1"/>
                </a:solidFill>
              </a:rPr>
              <a:t>Gwasanaethau</a:t>
            </a:r>
            <a:r>
              <a:rPr lang="en-GB" sz="1400" b="1" baseline="0" dirty="0">
                <a:solidFill>
                  <a:schemeClr val="tx1"/>
                </a:solidFill>
              </a:rPr>
              <a:t> </a:t>
            </a:r>
            <a:r>
              <a:rPr lang="en-GB" sz="1400" b="1" baseline="0" dirty="0" err="1">
                <a:solidFill>
                  <a:schemeClr val="tx1"/>
                </a:solidFill>
              </a:rPr>
              <a:t>Adeiladu</a:t>
            </a:r>
            <a:r>
              <a:rPr lang="en-GB" sz="1400" b="1" baseline="0" dirty="0">
                <a:solidFill>
                  <a:schemeClr val="tx1"/>
                </a:solidFill>
              </a:rPr>
              <a:t> (</a:t>
            </a:r>
            <a:r>
              <a:rPr lang="en-GB" sz="1400" b="1" baseline="0" dirty="0" err="1">
                <a:solidFill>
                  <a:schemeClr val="tx1"/>
                </a:solidFill>
              </a:rPr>
              <a:t>Lefel</a:t>
            </a:r>
            <a:r>
              <a:rPr lang="en-GB" sz="1400" b="1" baseline="0" dirty="0">
                <a:solidFill>
                  <a:schemeClr val="tx1"/>
                </a:solidFill>
              </a:rPr>
              <a:t> 2)</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skillcard.org.uk/types-of-skillcard"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hyperlink" Target="https://www.skillcard.org.uk/types-of-skillcard"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hyperlink" Target="https://www.skillcard.org.uk/types-of-skillcard"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hyperlink" Target="https://www.youtube.com/watch?v=pf8wGfxblvU"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hyperlink" Target="https://www.ecscard.org.uk/"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www.ecscard.org.uk/card-types/Apprentices-and-Trainees/Apprentice-Electrician"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hyperlink" Target="https://www.ecscard.org.uk/card-types/Apprentices-and-Trainees/Industry-Placement" TargetMode="External"/><Relationship Id="rId4" Type="http://schemas.openxmlformats.org/officeDocument/2006/relationships/hyperlink" Target="https://www.ecscard.org.uk/card-types/Apprentices-and-Trainees/Trainee-Electrician"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www.ecscard.org.uk/card-types/Electrotechnical/Installation-Electrician"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hyperlink" Target="https://www.ecscard.org.uk/card-types/Management/Electrical-Site-Manager"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s://www.youtube.com/watch?v=QUVmK2Ywp2I&amp;list=PLfwboSivzDoy-_2sU--lbKXksgJag7n8n&amp;index=1"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diagramData" Target="../diagrams/data3.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17" Type="http://schemas.microsoft.com/office/2007/relationships/diagramDrawing" Target="../diagrams/drawing3.xml"/><Relationship Id="rId2" Type="http://schemas.openxmlformats.org/officeDocument/2006/relationships/notesSlide" Target="../notesSlides/notesSlide3.xml"/><Relationship Id="rId16" Type="http://schemas.openxmlformats.org/officeDocument/2006/relationships/diagramColors" Target="../diagrams/colors3.xml"/><Relationship Id="rId1" Type="http://schemas.openxmlformats.org/officeDocument/2006/relationships/slideLayout" Target="../slideLayouts/slideLayout1.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5" Type="http://schemas.openxmlformats.org/officeDocument/2006/relationships/diagramQuickStyle" Target="../diagrams/quickStyle3.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 Id="rId14"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s://www.cibse.org/knowledge-research/knowledge-resources/engineering-guidance/cibse-guides"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https://www.thebesa.com/besa-membership/competence-assessment-standard-audit"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hyperlink" Target="https://youtu.be/6lR90LcPVWQ" TargetMode="Externa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hyperlink" Target="https://www.skillcard.org.uk/about-skillcard"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nchor="t">
            <a:prstTxWarp prst="textNoShape">
              <a:avLst/>
            </a:prstTxWarp>
            <a:noAutofit/>
          </a:bodyPr>
          <a:lstStyle/>
          <a:p>
            <a:r>
              <a:rPr lang="cy-GB" sz="2400" b="1">
                <a:latin typeface="Arial"/>
                <a:ea typeface="ＭＳ Ｐゴシック"/>
                <a:cs typeface="Arial"/>
              </a:rPr>
              <a:t>Uned 201: </a:t>
            </a:r>
            <a:r>
              <a:rPr lang="cy-GB" sz="2400" b="1"/>
              <a:t>Cyflogaeth a Chyflogadwyedd yn y Sector Peirianneg Gwasanaethau Adeiladu</a:t>
            </a:r>
          </a:p>
        </p:txBody>
      </p:sp>
      <p:sp>
        <p:nvSpPr>
          <p:cNvPr id="2053" name="Rectangle 15"/>
          <p:cNvSpPr>
            <a:spLocks noGrp="1" noChangeArrowheads="1"/>
          </p:cNvSpPr>
          <p:nvPr>
            <p:ph type="title"/>
          </p:nvPr>
        </p:nvSpPr>
        <p:spPr>
          <a:xfrm>
            <a:off x="457200" y="3140968"/>
            <a:ext cx="8153400" cy="2514600"/>
          </a:xfrm>
        </p:spPr>
        <p:txBody>
          <a:bodyPr anchor="t"/>
          <a:lstStyle/>
          <a:p>
            <a:pPr eaLnBrk="1" hangingPunct="1"/>
            <a:r>
              <a:rPr lang="cy-GB"/>
              <a:t>PowerPoint 2: Gweithwyr crefft peirianneg gwasanaethau adeiladu proffesiynol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C491030B-D532-46AE-9A02-69E5ED54B05E}"/>
              </a:ext>
            </a:extLst>
          </p:cNvPr>
          <p:cNvSpPr txBox="1"/>
          <p:nvPr/>
        </p:nvSpPr>
        <p:spPr>
          <a:xfrm>
            <a:off x="2123728" y="1498045"/>
            <a:ext cx="6768752" cy="2031325"/>
          </a:xfrm>
          <a:prstGeom prst="rect">
            <a:avLst/>
          </a:prstGeom>
          <a:noFill/>
          <a:ln>
            <a:solidFill>
              <a:schemeClr val="accent1">
                <a:lumMod val="50000"/>
              </a:schemeClr>
            </a:solidFill>
          </a:ln>
        </p:spPr>
        <p:txBody>
          <a:bodyPr wrap="square" rtlCol="0">
            <a:spAutoFit/>
          </a:bodyPr>
          <a:lstStyle/>
          <a:p>
            <a:r>
              <a:rPr lang="cy-GB" sz="1800" dirty="0">
                <a:hlinkClick r:id="rId3"/>
              </a:rPr>
              <a:t>Cerdyn </a:t>
            </a:r>
            <a:r>
              <a:rPr lang="cy-GB" sz="1800" dirty="0" err="1">
                <a:hlinkClick r:id="rId3"/>
              </a:rPr>
              <a:t>SKILLcard</a:t>
            </a:r>
            <a:r>
              <a:rPr lang="cy-GB" sz="1800" dirty="0">
                <a:hlinkClick r:id="rId3"/>
              </a:rPr>
              <a:t> Coch - Hyfforddai</a:t>
            </a:r>
          </a:p>
          <a:p>
            <a:r>
              <a:rPr lang="cy-GB" sz="1800" dirty="0"/>
              <a:t>Mae’r cerdyn hwn ar gyfer hyfforddeion newydd nad oes ganddynt brofiad blaenorol ac sydd wedi’u cofrestru ar gyfer Safon Prentisiaeth berthnasol neu gymhwyster galwedigaethol neu gymhwyster cyfwerth ag amser llawn, neu sy’n gweithio tuag at gymhwyster NC neu HNC neu radd ond heb ennill y cymhwyster eto.</a:t>
            </a:r>
          </a:p>
        </p:txBody>
      </p:sp>
      <p:sp>
        <p:nvSpPr>
          <p:cNvPr id="9" name="TextBox 8">
            <a:extLst>
              <a:ext uri="{FF2B5EF4-FFF2-40B4-BE49-F238E27FC236}">
                <a16:creationId xmlns:a16="http://schemas.microsoft.com/office/drawing/2014/main" id="{7D5A9B59-E0D6-49CE-825E-F2561E593145}"/>
              </a:ext>
            </a:extLst>
          </p:cNvPr>
          <p:cNvSpPr txBox="1"/>
          <p:nvPr/>
        </p:nvSpPr>
        <p:spPr>
          <a:xfrm>
            <a:off x="2123728" y="3651953"/>
            <a:ext cx="6768752" cy="1477328"/>
          </a:xfrm>
          <a:prstGeom prst="rect">
            <a:avLst/>
          </a:prstGeom>
          <a:noFill/>
          <a:ln>
            <a:solidFill>
              <a:schemeClr val="accent1">
                <a:lumMod val="50000"/>
              </a:schemeClr>
            </a:solidFill>
          </a:ln>
        </p:spPr>
        <p:txBody>
          <a:bodyPr wrap="square" rtlCol="0">
            <a:spAutoFit/>
          </a:bodyPr>
          <a:lstStyle/>
          <a:p>
            <a:r>
              <a:rPr lang="cy-GB" sz="1800" dirty="0" err="1">
                <a:hlinkClick r:id="rId3"/>
              </a:rPr>
              <a:t>SKILLcard</a:t>
            </a:r>
            <a:r>
              <a:rPr lang="cy-GB" sz="1800" dirty="0">
                <a:hlinkClick r:id="rId3"/>
              </a:rPr>
              <a:t> Coch - Lleoliad yn y Diwydiant</a:t>
            </a:r>
          </a:p>
          <a:p>
            <a:r>
              <a:rPr lang="cy-GB" sz="1800" dirty="0"/>
              <a:t>Mae’r cerdyn hwn ar gyfer myfyrwyr sydd wedi cofrestru ar gyfer cymhwyster neu raglen hyfforddi sy’n gofyn am o leiaf 30 diwrnod o leoliad gwaith, gan gynnwys Lefelau T, </a:t>
            </a:r>
            <a:r>
              <a:rPr lang="cy-GB" sz="1800" dirty="0" err="1"/>
              <a:t>Hyfforddeiaethau</a:t>
            </a:r>
            <a:r>
              <a:rPr lang="cy-GB" sz="1800" dirty="0"/>
              <a:t>, Cymwysterau Sylfaen a Dilyniant.</a:t>
            </a:r>
          </a:p>
        </p:txBody>
      </p:sp>
      <p:pic>
        <p:nvPicPr>
          <p:cNvPr id="3" name="Content Placeholder 5">
            <a:extLst>
              <a:ext uri="{FF2B5EF4-FFF2-40B4-BE49-F238E27FC236}">
                <a16:creationId xmlns:a16="http://schemas.microsoft.com/office/drawing/2014/main" id="{9F08A6EA-A806-0338-E824-F7A9AC4AFAA8}"/>
              </a:ext>
            </a:extLst>
          </p:cNvPr>
          <p:cNvPicPr>
            <a:picLocks noGrp="1" noChangeAspect="1"/>
          </p:cNvPicPr>
          <p:nvPr>
            <p:ph sz="quarter" idx="10"/>
          </p:nvPr>
        </p:nvPicPr>
        <p:blipFill>
          <a:blip r:embed="rId4" cstate="screen">
            <a:extLst>
              <a:ext uri="{28A0092B-C50C-407E-A947-70E740481C1C}">
                <a14:useLocalDpi xmlns:a14="http://schemas.microsoft.com/office/drawing/2010/main"/>
              </a:ext>
            </a:extLst>
          </a:blip>
          <a:stretch>
            <a:fillRect/>
          </a:stretch>
        </p:blipFill>
        <p:spPr>
          <a:xfrm>
            <a:off x="0" y="1326936"/>
            <a:ext cx="2267744" cy="2006081"/>
          </a:xfrm>
          <a:prstGeom prst="rect">
            <a:avLst/>
          </a:prstGeom>
        </p:spPr>
      </p:pic>
      <p:pic>
        <p:nvPicPr>
          <p:cNvPr id="4" name="Picture 3">
            <a:extLst>
              <a:ext uri="{FF2B5EF4-FFF2-40B4-BE49-F238E27FC236}">
                <a16:creationId xmlns:a16="http://schemas.microsoft.com/office/drawing/2014/main" id="{E3ECC157-0DF5-EB07-5D5C-A7DAEF3788F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3359221"/>
            <a:ext cx="2267745" cy="2006082"/>
          </a:xfrm>
          <a:prstGeom prst="rect">
            <a:avLst/>
          </a:prstGeom>
        </p:spPr>
      </p:pic>
      <p:sp>
        <p:nvSpPr>
          <p:cNvPr id="8" name="Title 1">
            <a:extLst>
              <a:ext uri="{FF2B5EF4-FFF2-40B4-BE49-F238E27FC236}">
                <a16:creationId xmlns:a16="http://schemas.microsoft.com/office/drawing/2014/main" id="{804732EF-4509-BFE1-D1E7-6E19C27ACDC9}"/>
              </a:ext>
            </a:extLst>
          </p:cNvPr>
          <p:cNvSpPr txBox="1">
            <a:spLocks/>
          </p:cNvSpPr>
          <p:nvPr/>
        </p:nvSpPr>
        <p:spPr bwMode="auto">
          <a:xfrm>
            <a:off x="457200" y="1008000"/>
            <a:ext cx="8229600"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cy-GB"/>
              <a:t>Mathau o SKILLcard – Hyfforddai a Lleoliad yn y Diwydiant</a:t>
            </a:r>
          </a:p>
        </p:txBody>
      </p:sp>
    </p:spTree>
    <p:extLst>
      <p:ext uri="{BB962C8B-B14F-4D97-AF65-F5344CB8AC3E}">
        <p14:creationId xmlns:p14="http://schemas.microsoft.com/office/powerpoint/2010/main" val="408008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1D613E6-9509-4315-B772-D92315871AF7}"/>
              </a:ext>
            </a:extLst>
          </p:cNvPr>
          <p:cNvSpPr txBox="1"/>
          <p:nvPr/>
        </p:nvSpPr>
        <p:spPr>
          <a:xfrm>
            <a:off x="1907704" y="1484784"/>
            <a:ext cx="6984776" cy="2308324"/>
          </a:xfrm>
          <a:prstGeom prst="rect">
            <a:avLst/>
          </a:prstGeom>
          <a:noFill/>
          <a:ln>
            <a:solidFill>
              <a:schemeClr val="accent1">
                <a:lumMod val="50000"/>
              </a:schemeClr>
            </a:solidFill>
          </a:ln>
        </p:spPr>
        <p:txBody>
          <a:bodyPr wrap="square" rtlCol="0">
            <a:spAutoFit/>
          </a:bodyPr>
          <a:lstStyle/>
          <a:p>
            <a:r>
              <a:rPr lang="cy-GB" sz="1800" dirty="0" err="1">
                <a:hlinkClick r:id="rId3"/>
              </a:rPr>
              <a:t>SKILLcard</a:t>
            </a:r>
            <a:r>
              <a:rPr lang="cy-GB" sz="1800" dirty="0">
                <a:hlinkClick r:id="rId3"/>
              </a:rPr>
              <a:t> Glas - Gweithiwr Medrus</a:t>
            </a:r>
          </a:p>
          <a:p>
            <a:r>
              <a:rPr lang="cy-GB" sz="1800" dirty="0"/>
              <a:t>Mae’r cerdyn hwn yn cael ei roi os ydych chi’n Brentis Modern gyda’r Safon Prentisiaeth berthnasol, yn weithiwr medrus gyda’r Safon Prentisiaeth berthnasol, yn rhywun sy’n meddu ar Gymhwyster Galwedigaethol Cenedlaethol neu’n weithiwr medrus sydd â phrentisiaeth anffurfiol a thystysgrif crefft sy’n briodol i’ch crefft. Disgwylir i’r hyfforddeion uwchraddio i </a:t>
            </a:r>
            <a:r>
              <a:rPr lang="cy-GB" sz="1800" dirty="0" err="1"/>
              <a:t>SKILLcard</a:t>
            </a:r>
            <a:r>
              <a:rPr lang="cy-GB" sz="1800" dirty="0"/>
              <a:t> Glas/Aur ar ôl cyflawni’r Safon Prentisiaeth/NVQ/SVQ Lefel 2/3.</a:t>
            </a:r>
          </a:p>
        </p:txBody>
      </p:sp>
      <p:sp>
        <p:nvSpPr>
          <p:cNvPr id="7" name="TextBox 6">
            <a:extLst>
              <a:ext uri="{FF2B5EF4-FFF2-40B4-BE49-F238E27FC236}">
                <a16:creationId xmlns:a16="http://schemas.microsoft.com/office/drawing/2014/main" id="{94ACD02F-0EEA-4B22-898A-B1182529DCFF}"/>
              </a:ext>
            </a:extLst>
          </p:cNvPr>
          <p:cNvSpPr txBox="1"/>
          <p:nvPr/>
        </p:nvSpPr>
        <p:spPr>
          <a:xfrm>
            <a:off x="1907704" y="4011291"/>
            <a:ext cx="6984776" cy="1754326"/>
          </a:xfrm>
          <a:prstGeom prst="rect">
            <a:avLst/>
          </a:prstGeom>
          <a:noFill/>
          <a:ln>
            <a:solidFill>
              <a:schemeClr val="accent1">
                <a:lumMod val="50000"/>
              </a:schemeClr>
            </a:solidFill>
          </a:ln>
        </p:spPr>
        <p:txBody>
          <a:bodyPr wrap="square" rtlCol="0">
            <a:spAutoFit/>
          </a:bodyPr>
          <a:lstStyle/>
          <a:p>
            <a:r>
              <a:rPr lang="cy-GB" sz="1800" dirty="0">
                <a:hlinkClick r:id="rId3"/>
              </a:rPr>
              <a:t>Cerdyn </a:t>
            </a:r>
            <a:r>
              <a:rPr lang="cy-GB" sz="1800" dirty="0" err="1">
                <a:hlinkClick r:id="rId3"/>
              </a:rPr>
              <a:t>SKILLcard</a:t>
            </a:r>
            <a:r>
              <a:rPr lang="cy-GB" sz="1800" dirty="0">
                <a:hlinkClick r:id="rId3"/>
              </a:rPr>
              <a:t> Uwch Aur </a:t>
            </a:r>
          </a:p>
          <a:p>
            <a:r>
              <a:rPr lang="cy-GB" sz="1800" dirty="0"/>
              <a:t>Mae’r cerdyn hwn ar gael os ydych yn weithiwr medrus gyda Safon Prentisiaeth/NVQ/SVQ Lefel 3, yn weithiwr medrus gyda phrentisiaeth wedi’i </a:t>
            </a:r>
            <a:r>
              <a:rPr lang="cy-GB" sz="1800" dirty="0" err="1"/>
              <a:t>indentureiddio</a:t>
            </a:r>
            <a:r>
              <a:rPr lang="cy-GB" sz="1800" dirty="0"/>
              <a:t> neu’n weithiwr medrus gyda phrentisiaeth anffurfiol a thystysgrif crefft uwch sy’n briodol i’ch crefft.</a:t>
            </a:r>
          </a:p>
        </p:txBody>
      </p:sp>
      <p:pic>
        <p:nvPicPr>
          <p:cNvPr id="3" name="Content Placeholder 3">
            <a:extLst>
              <a:ext uri="{FF2B5EF4-FFF2-40B4-BE49-F238E27FC236}">
                <a16:creationId xmlns:a16="http://schemas.microsoft.com/office/drawing/2014/main" id="{9DBF25C8-3C36-1C74-65FE-1323DD28B716}"/>
              </a:ext>
            </a:extLst>
          </p:cNvPr>
          <p:cNvPicPr>
            <a:picLocks noGrp="1" noChangeAspect="1"/>
          </p:cNvPicPr>
          <p:nvPr>
            <p:ph sz="quarter" idx="10"/>
          </p:nvPr>
        </p:nvPicPr>
        <p:blipFill>
          <a:blip r:embed="rId4" cstate="screen">
            <a:extLst>
              <a:ext uri="{28A0092B-C50C-407E-A947-70E740481C1C}">
                <a14:useLocalDpi xmlns:a14="http://schemas.microsoft.com/office/drawing/2010/main"/>
              </a:ext>
            </a:extLst>
          </a:blip>
          <a:stretch>
            <a:fillRect/>
          </a:stretch>
        </p:blipFill>
        <p:spPr>
          <a:xfrm>
            <a:off x="-86554" y="1702622"/>
            <a:ext cx="2195439" cy="1942120"/>
          </a:xfrm>
          <a:prstGeom prst="rect">
            <a:avLst/>
          </a:prstGeom>
        </p:spPr>
      </p:pic>
      <p:pic>
        <p:nvPicPr>
          <p:cNvPr id="4" name="Picture 3">
            <a:extLst>
              <a:ext uri="{FF2B5EF4-FFF2-40B4-BE49-F238E27FC236}">
                <a16:creationId xmlns:a16="http://schemas.microsoft.com/office/drawing/2014/main" id="{EE5087CB-B082-5FF4-308F-991163E1576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6554" y="3862580"/>
            <a:ext cx="2195439" cy="1942120"/>
          </a:xfrm>
          <a:prstGeom prst="rect">
            <a:avLst/>
          </a:prstGeom>
        </p:spPr>
      </p:pic>
      <p:sp>
        <p:nvSpPr>
          <p:cNvPr id="8" name="Title 7">
            <a:extLst>
              <a:ext uri="{FF2B5EF4-FFF2-40B4-BE49-F238E27FC236}">
                <a16:creationId xmlns:a16="http://schemas.microsoft.com/office/drawing/2014/main" id="{22B3C7DD-5E8D-EA1E-CF98-0D2070726D89}"/>
              </a:ext>
            </a:extLst>
          </p:cNvPr>
          <p:cNvSpPr>
            <a:spLocks noGrp="1"/>
          </p:cNvSpPr>
          <p:nvPr>
            <p:ph type="title"/>
          </p:nvPr>
        </p:nvSpPr>
        <p:spPr/>
        <p:txBody>
          <a:bodyPr/>
          <a:lstStyle/>
          <a:p>
            <a:endParaRPr lang="en-GB"/>
          </a:p>
        </p:txBody>
      </p:sp>
      <p:sp>
        <p:nvSpPr>
          <p:cNvPr id="9" name="Title 1">
            <a:extLst>
              <a:ext uri="{FF2B5EF4-FFF2-40B4-BE49-F238E27FC236}">
                <a16:creationId xmlns:a16="http://schemas.microsoft.com/office/drawing/2014/main" id="{99A41AB5-A09D-BEF3-0A2E-4B7F2C3C370B}"/>
              </a:ext>
            </a:extLst>
          </p:cNvPr>
          <p:cNvSpPr txBox="1">
            <a:spLocks/>
          </p:cNvSpPr>
          <p:nvPr/>
        </p:nvSpPr>
        <p:spPr bwMode="auto">
          <a:xfrm>
            <a:off x="457200" y="1008000"/>
            <a:ext cx="8229600"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cy-GB"/>
              <a:t>Mathau o SKILLcard – Crefft a Gweithiwr</a:t>
            </a:r>
          </a:p>
        </p:txBody>
      </p:sp>
    </p:spTree>
    <p:extLst>
      <p:ext uri="{BB962C8B-B14F-4D97-AF65-F5344CB8AC3E}">
        <p14:creationId xmlns:p14="http://schemas.microsoft.com/office/powerpoint/2010/main" val="820156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E73FE99-DF90-492B-BC6D-612D4F954BD2}"/>
              </a:ext>
            </a:extLst>
          </p:cNvPr>
          <p:cNvSpPr txBox="1"/>
          <p:nvPr/>
        </p:nvSpPr>
        <p:spPr>
          <a:xfrm>
            <a:off x="1835695" y="1458590"/>
            <a:ext cx="7056785" cy="2185214"/>
          </a:xfrm>
          <a:prstGeom prst="rect">
            <a:avLst/>
          </a:prstGeom>
          <a:noFill/>
          <a:ln>
            <a:solidFill>
              <a:schemeClr val="accent1">
                <a:lumMod val="50000"/>
              </a:schemeClr>
            </a:solidFill>
          </a:ln>
        </p:spPr>
        <p:txBody>
          <a:bodyPr wrap="square" rtlCol="0">
            <a:spAutoFit/>
          </a:bodyPr>
          <a:lstStyle/>
          <a:p>
            <a:r>
              <a:rPr lang="cy-GB" sz="1700" dirty="0" err="1">
                <a:hlinkClick r:id="rId3"/>
              </a:rPr>
              <a:t>SKILLcard</a:t>
            </a:r>
            <a:r>
              <a:rPr lang="cy-GB" sz="1700" dirty="0">
                <a:hlinkClick r:id="rId3"/>
              </a:rPr>
              <a:t> Aur - Goruchwyliwr</a:t>
            </a:r>
          </a:p>
          <a:p>
            <a:r>
              <a:rPr lang="cy-GB" sz="1700" dirty="0"/>
              <a:t>Mae’r cerdyn hwn ar gael ar gyfer y galwedigaethau goruchwylio canlynol: </a:t>
            </a:r>
          </a:p>
          <a:p>
            <a:pPr marL="342900" indent="-342900">
              <a:buFont typeface="Arial" panose="020B0604020202020204" pitchFamily="34" charset="0"/>
              <a:buChar char="•"/>
            </a:pPr>
            <a:r>
              <a:rPr lang="cy-GB" sz="1700" dirty="0"/>
              <a:t>arweinydd tîm</a:t>
            </a:r>
          </a:p>
          <a:p>
            <a:pPr marL="342900" indent="-342900">
              <a:buFont typeface="Arial" panose="020B0604020202020204" pitchFamily="34" charset="0"/>
              <a:buChar char="•"/>
            </a:pPr>
            <a:r>
              <a:rPr lang="cy-GB" sz="1700" dirty="0"/>
              <a:t>Goruchwyliwr Peirianneg Gwasanaethau Adeiladu</a:t>
            </a:r>
          </a:p>
          <a:p>
            <a:pPr marL="342900" indent="-342900">
              <a:buFont typeface="Arial" panose="020B0604020202020204" pitchFamily="34" charset="0"/>
              <a:buChar char="•"/>
            </a:pPr>
            <a:r>
              <a:rPr lang="cy-GB" sz="1700" dirty="0"/>
              <a:t>Technegydd Gwasanaethau Adeiladu.</a:t>
            </a:r>
          </a:p>
          <a:p>
            <a:r>
              <a:rPr lang="cy-GB" sz="1700" dirty="0"/>
              <a:t>Rhaid i weithwyr fod wedi cwblhau cymhwyster Lefel 3 priodol neu uwch mewn galwedigaeth Peirianneg Gwasanaethau Adeiladu. </a:t>
            </a:r>
          </a:p>
        </p:txBody>
      </p:sp>
      <p:sp>
        <p:nvSpPr>
          <p:cNvPr id="6" name="TextBox 5">
            <a:extLst>
              <a:ext uri="{FF2B5EF4-FFF2-40B4-BE49-F238E27FC236}">
                <a16:creationId xmlns:a16="http://schemas.microsoft.com/office/drawing/2014/main" id="{1362F50E-E3CC-49C4-B4C0-A4260FD8CEFC}"/>
              </a:ext>
            </a:extLst>
          </p:cNvPr>
          <p:cNvSpPr txBox="1"/>
          <p:nvPr/>
        </p:nvSpPr>
        <p:spPr>
          <a:xfrm>
            <a:off x="1835695" y="3573016"/>
            <a:ext cx="7056785" cy="2446824"/>
          </a:xfrm>
          <a:prstGeom prst="rect">
            <a:avLst/>
          </a:prstGeom>
          <a:noFill/>
          <a:ln>
            <a:solidFill>
              <a:schemeClr val="accent1">
                <a:lumMod val="50000"/>
              </a:schemeClr>
            </a:solidFill>
          </a:ln>
        </p:spPr>
        <p:txBody>
          <a:bodyPr wrap="square" rtlCol="0">
            <a:spAutoFit/>
          </a:bodyPr>
          <a:lstStyle/>
          <a:p>
            <a:r>
              <a:rPr lang="cy-GB" sz="1700" dirty="0" err="1">
                <a:hlinkClick r:id="rId3"/>
              </a:rPr>
              <a:t>SKILLcard</a:t>
            </a:r>
            <a:r>
              <a:rPr lang="cy-GB" sz="1700" dirty="0">
                <a:hlinkClick r:id="rId3"/>
              </a:rPr>
              <a:t> Du - Rheolwr</a:t>
            </a:r>
          </a:p>
          <a:p>
            <a:r>
              <a:rPr lang="cy-GB" sz="1700" dirty="0"/>
              <a:t>Mae’r cerdyn hwn ar gael ar gyfer y galwedigaethau canlynol:</a:t>
            </a:r>
            <a:br>
              <a:rPr lang="cy-GB" sz="1700" dirty="0"/>
            </a:br>
            <a:r>
              <a:rPr lang="cy-GB" sz="1700" dirty="0"/>
              <a:t>rheolwr contractau, rheolwr comisiynu, peiriannydd prosiect, rheolwr prosiect, arolygydd meintiau, rheolwr gwasanaethu a chynnal a chadw, peiriannydd dylunio Gwasanaethau Adeiladu, rheolwr safle Peirianneg Gwasanaethau Adeiladu.</a:t>
            </a:r>
          </a:p>
          <a:p>
            <a:r>
              <a:rPr lang="cy-GB" sz="1700" dirty="0"/>
              <a:t>Rhaid i weithwyr fod wedi cwblhau cymhwyster Lefel 4 priodol neu uwch mewn galwedigaeth Peirianneg Gwasanaethau Adeiladu a/neu reoli.</a:t>
            </a:r>
          </a:p>
        </p:txBody>
      </p:sp>
      <p:pic>
        <p:nvPicPr>
          <p:cNvPr id="3" name="Content Placeholder 2" descr="Aur - Goruchwyliwr">
            <a:extLst>
              <a:ext uri="{FF2B5EF4-FFF2-40B4-BE49-F238E27FC236}">
                <a16:creationId xmlns:a16="http://schemas.microsoft.com/office/drawing/2014/main" id="{6A5AD71B-D558-1EBF-6F91-295CBCFAFF52}"/>
              </a:ext>
            </a:extLst>
          </p:cNvPr>
          <p:cNvPicPr>
            <a:picLocks noGrp="1" noChangeAspect="1" noChangeArrowheads="1"/>
          </p:cNvPicPr>
          <p:nvPr>
            <p:ph sz="quarter" idx="10"/>
          </p:nvPr>
        </p:nvPicPr>
        <p:blipFill>
          <a:blip r:embed="rId4" cstate="screen">
            <a:extLst>
              <a:ext uri="{28A0092B-C50C-407E-A947-70E740481C1C}">
                <a14:useLocalDpi xmlns:a14="http://schemas.microsoft.com/office/drawing/2010/main"/>
              </a:ext>
            </a:extLst>
          </a:blip>
          <a:srcRect/>
          <a:stretch>
            <a:fillRect/>
          </a:stretch>
        </p:blipFill>
        <p:spPr bwMode="auto">
          <a:xfrm>
            <a:off x="-108520" y="1340768"/>
            <a:ext cx="2146019" cy="189840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7022CF9A-AADD-EC60-446F-8EE7E847FF3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4128" y="3356992"/>
            <a:ext cx="2146019" cy="1898402"/>
          </a:xfrm>
          <a:prstGeom prst="rect">
            <a:avLst/>
          </a:prstGeom>
        </p:spPr>
      </p:pic>
      <p:sp>
        <p:nvSpPr>
          <p:cNvPr id="8" name="Title 7">
            <a:extLst>
              <a:ext uri="{FF2B5EF4-FFF2-40B4-BE49-F238E27FC236}">
                <a16:creationId xmlns:a16="http://schemas.microsoft.com/office/drawing/2014/main" id="{7E462931-4F12-334F-CC12-96B0A2741956}"/>
              </a:ext>
            </a:extLst>
          </p:cNvPr>
          <p:cNvSpPr>
            <a:spLocks noGrp="1"/>
          </p:cNvSpPr>
          <p:nvPr>
            <p:ph type="title"/>
          </p:nvPr>
        </p:nvSpPr>
        <p:spPr/>
        <p:txBody>
          <a:bodyPr/>
          <a:lstStyle/>
          <a:p>
            <a:endParaRPr lang="en-GB"/>
          </a:p>
        </p:txBody>
      </p:sp>
      <p:sp>
        <p:nvSpPr>
          <p:cNvPr id="9" name="Title 1">
            <a:extLst>
              <a:ext uri="{FF2B5EF4-FFF2-40B4-BE49-F238E27FC236}">
                <a16:creationId xmlns:a16="http://schemas.microsoft.com/office/drawing/2014/main" id="{4B752E7B-1CAC-7038-012B-9965A42F24C2}"/>
              </a:ext>
            </a:extLst>
          </p:cNvPr>
          <p:cNvSpPr txBox="1">
            <a:spLocks/>
          </p:cNvSpPr>
          <p:nvPr/>
        </p:nvSpPr>
        <p:spPr bwMode="auto">
          <a:xfrm>
            <a:off x="490060" y="1008000"/>
            <a:ext cx="8229600"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cy-GB"/>
              <a:t>Mathau o SKILLcard – Goruchwylio a Rheoli</a:t>
            </a:r>
          </a:p>
        </p:txBody>
      </p:sp>
    </p:spTree>
    <p:extLst>
      <p:ext uri="{BB962C8B-B14F-4D97-AF65-F5344CB8AC3E}">
        <p14:creationId xmlns:p14="http://schemas.microsoft.com/office/powerpoint/2010/main" val="55486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02A9ED-3FE9-4AEA-8FBD-CA00D3B2D67E}"/>
              </a:ext>
            </a:extLst>
          </p:cNvPr>
          <p:cNvSpPr>
            <a:spLocks noGrp="1"/>
          </p:cNvSpPr>
          <p:nvPr>
            <p:ph type="title"/>
          </p:nvPr>
        </p:nvSpPr>
        <p:spPr/>
        <p:txBody>
          <a:bodyPr/>
          <a:lstStyle/>
          <a:p>
            <a:r>
              <a:rPr lang="cy-GB"/>
              <a:t>Cynllun cerdyn Cymhwysedd Trydanol</a:t>
            </a:r>
          </a:p>
        </p:txBody>
      </p:sp>
      <p:sp>
        <p:nvSpPr>
          <p:cNvPr id="3" name="Content Placeholder 2">
            <a:extLst>
              <a:ext uri="{FF2B5EF4-FFF2-40B4-BE49-F238E27FC236}">
                <a16:creationId xmlns:a16="http://schemas.microsoft.com/office/drawing/2014/main" id="{57FA17BF-A23D-4EA2-B37B-2B8304BBB37F}"/>
              </a:ext>
            </a:extLst>
          </p:cNvPr>
          <p:cNvSpPr>
            <a:spLocks noGrp="1"/>
          </p:cNvSpPr>
          <p:nvPr>
            <p:ph sz="quarter" idx="10"/>
          </p:nvPr>
        </p:nvSpPr>
        <p:spPr/>
        <p:txBody>
          <a:bodyPr/>
          <a:lstStyle/>
          <a:p>
            <a:r>
              <a:rPr lang="cy-GB"/>
              <a:t>Yn debyg i’r sector peirianneg gwasanaethau adeiladu mecanyddol, yn y sector electro-dechnegol cynigir cynllun tebyg: gelwir hwn yn ECS (Cynllun Ardystio Electrodechnegol).</a:t>
            </a:r>
          </a:p>
        </p:txBody>
      </p:sp>
      <p:sp>
        <p:nvSpPr>
          <p:cNvPr id="8" name="TextBox 7">
            <a:extLst>
              <a:ext uri="{FF2B5EF4-FFF2-40B4-BE49-F238E27FC236}">
                <a16:creationId xmlns:a16="http://schemas.microsoft.com/office/drawing/2014/main" id="{0CDA3D43-7D6E-4FDA-9009-052E57049F4F}"/>
              </a:ext>
            </a:extLst>
          </p:cNvPr>
          <p:cNvSpPr txBox="1"/>
          <p:nvPr/>
        </p:nvSpPr>
        <p:spPr>
          <a:xfrm>
            <a:off x="287524" y="4509120"/>
            <a:ext cx="8568952" cy="1015663"/>
          </a:xfrm>
          <a:prstGeom prst="rect">
            <a:avLst/>
          </a:prstGeom>
          <a:noFill/>
          <a:ln>
            <a:solidFill>
              <a:schemeClr val="accent1">
                <a:lumMod val="50000"/>
              </a:schemeClr>
            </a:solidFill>
          </a:ln>
        </p:spPr>
        <p:txBody>
          <a:bodyPr wrap="square" rtlCol="0">
            <a:spAutoFit/>
          </a:bodyPr>
          <a:lstStyle/>
          <a:p>
            <a:r>
              <a:rPr lang="cy-GB"/>
              <a:t>Edrychwch ar wefan y cynllun ECS drwy glicio ar y ddolen uchod neu wylio’r fideo cyflwyno hwn: </a:t>
            </a:r>
            <a:r>
              <a:rPr lang="cy-GB">
                <a:hlinkClick r:id="rId3"/>
              </a:rPr>
              <a:t>Applying for your first ECS card? Help and Advice...</a:t>
            </a:r>
            <a:r>
              <a:rPr lang="cy-GB"/>
              <a:t> i gael gwybod am fanteision bod yn aelod o gynllun ECS. </a:t>
            </a:r>
          </a:p>
        </p:txBody>
      </p:sp>
      <p:sp>
        <p:nvSpPr>
          <p:cNvPr id="10" name="TextBox 9">
            <a:extLst>
              <a:ext uri="{FF2B5EF4-FFF2-40B4-BE49-F238E27FC236}">
                <a16:creationId xmlns:a16="http://schemas.microsoft.com/office/drawing/2014/main" id="{A72067F0-223E-2334-0FD1-30D72D808949}"/>
              </a:ext>
            </a:extLst>
          </p:cNvPr>
          <p:cNvSpPr txBox="1"/>
          <p:nvPr/>
        </p:nvSpPr>
        <p:spPr>
          <a:xfrm>
            <a:off x="3635896" y="2924944"/>
            <a:ext cx="1683060" cy="1077218"/>
          </a:xfrm>
          <a:prstGeom prst="rect">
            <a:avLst/>
          </a:prstGeom>
          <a:noFill/>
        </p:spPr>
        <p:txBody>
          <a:bodyPr wrap="square">
            <a:spAutoFit/>
          </a:bodyPr>
          <a:lstStyle/>
          <a:p>
            <a:pPr algn="ctr"/>
            <a:r>
              <a:rPr lang="cy-GB" sz="3200" dirty="0">
                <a:hlinkClick r:id="rId4"/>
              </a:rPr>
              <a:t>Cardiau ECS</a:t>
            </a:r>
          </a:p>
        </p:txBody>
      </p:sp>
    </p:spTree>
    <p:extLst>
      <p:ext uri="{BB962C8B-B14F-4D97-AF65-F5344CB8AC3E}">
        <p14:creationId xmlns:p14="http://schemas.microsoft.com/office/powerpoint/2010/main" val="1531802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2C4F86-75CB-440D-AC62-A5C0E802DCA0}"/>
              </a:ext>
            </a:extLst>
          </p:cNvPr>
          <p:cNvSpPr>
            <a:spLocks noGrp="1"/>
          </p:cNvSpPr>
          <p:nvPr>
            <p:ph type="title"/>
          </p:nvPr>
        </p:nvSpPr>
        <p:spPr/>
        <p:txBody>
          <a:bodyPr/>
          <a:lstStyle/>
          <a:p>
            <a:r>
              <a:rPr lang="cy-GB"/>
              <a:t>Mathau o gardiau ECS – prentisiaid a hyfforddeion</a:t>
            </a:r>
          </a:p>
        </p:txBody>
      </p:sp>
      <p:sp>
        <p:nvSpPr>
          <p:cNvPr id="5" name="Rectangle 4">
            <a:extLst>
              <a:ext uri="{FF2B5EF4-FFF2-40B4-BE49-F238E27FC236}">
                <a16:creationId xmlns:a16="http://schemas.microsoft.com/office/drawing/2014/main" id="{6F5B67B6-ED4B-45DD-BD18-6DB417722CE5}"/>
              </a:ext>
            </a:extLst>
          </p:cNvPr>
          <p:cNvSpPr/>
          <p:nvPr/>
        </p:nvSpPr>
        <p:spPr>
          <a:xfrm>
            <a:off x="2247306" y="1484784"/>
            <a:ext cx="6645174" cy="1261884"/>
          </a:xfrm>
          <a:prstGeom prst="rect">
            <a:avLst/>
          </a:prstGeom>
          <a:ln>
            <a:solidFill>
              <a:schemeClr val="accent1">
                <a:lumMod val="50000"/>
              </a:schemeClr>
            </a:solidFill>
          </a:ln>
        </p:spPr>
        <p:txBody>
          <a:bodyPr wrap="square">
            <a:spAutoFit/>
          </a:bodyPr>
          <a:lstStyle/>
          <a:p>
            <a:r>
              <a:rPr lang="cy-GB" sz="1900" dirty="0">
                <a:solidFill>
                  <a:srgbClr val="222222"/>
                </a:solidFill>
                <a:latin typeface="Roboto"/>
              </a:rPr>
              <a:t>Mae’r cerdyn hwn yn eich galluogi i weithio’n uniongyrchol ar y safle er mwyn i chi allu gwneud profiad gwaith. Fel prentis, bydd yn dal yn ofynnol i chi fod o dan oruchwyliaeth gaeth wrth i chi wneud unrhyw waith ar y safle.</a:t>
            </a:r>
          </a:p>
        </p:txBody>
      </p:sp>
      <p:sp>
        <p:nvSpPr>
          <p:cNvPr id="6" name="TextBox 5">
            <a:extLst>
              <a:ext uri="{FF2B5EF4-FFF2-40B4-BE49-F238E27FC236}">
                <a16:creationId xmlns:a16="http://schemas.microsoft.com/office/drawing/2014/main" id="{C16EA8BA-7543-4479-9D74-28A57820FE41}"/>
              </a:ext>
            </a:extLst>
          </p:cNvPr>
          <p:cNvSpPr txBox="1"/>
          <p:nvPr/>
        </p:nvSpPr>
        <p:spPr>
          <a:xfrm>
            <a:off x="2247306" y="3110694"/>
            <a:ext cx="6645174" cy="1323439"/>
          </a:xfrm>
          <a:prstGeom prst="rect">
            <a:avLst/>
          </a:prstGeom>
          <a:noFill/>
          <a:ln>
            <a:solidFill>
              <a:schemeClr val="accent1">
                <a:lumMod val="50000"/>
              </a:schemeClr>
            </a:solidFill>
          </a:ln>
        </p:spPr>
        <p:txBody>
          <a:bodyPr wrap="square" rtlCol="0">
            <a:spAutoFit/>
          </a:bodyPr>
          <a:lstStyle/>
          <a:p>
            <a:r>
              <a:rPr lang="cy-GB" dirty="0"/>
              <a:t>Cerdyn Hyfforddai ECS</a:t>
            </a:r>
          </a:p>
          <a:p>
            <a:r>
              <a:rPr lang="cy-GB" dirty="0"/>
              <a:t>Yn yr un modd â’r cerdyn Prentis ECS, mae’r cerdyn hwn yn caniatáu i chi fynd i mewn i safle, ond bydd gofyn i chi weithio dan oruchwyliaeth.</a:t>
            </a:r>
          </a:p>
        </p:txBody>
      </p:sp>
      <p:sp>
        <p:nvSpPr>
          <p:cNvPr id="7" name="TextBox 6">
            <a:extLst>
              <a:ext uri="{FF2B5EF4-FFF2-40B4-BE49-F238E27FC236}">
                <a16:creationId xmlns:a16="http://schemas.microsoft.com/office/drawing/2014/main" id="{7A0FC2D4-1147-4C31-9BB2-E30BA6899B86}"/>
              </a:ext>
            </a:extLst>
          </p:cNvPr>
          <p:cNvSpPr txBox="1"/>
          <p:nvPr/>
        </p:nvSpPr>
        <p:spPr>
          <a:xfrm>
            <a:off x="2247306" y="4775395"/>
            <a:ext cx="6645174" cy="1015663"/>
          </a:xfrm>
          <a:prstGeom prst="rect">
            <a:avLst/>
          </a:prstGeom>
          <a:noFill/>
          <a:ln>
            <a:solidFill>
              <a:schemeClr val="accent1">
                <a:lumMod val="50000"/>
              </a:schemeClr>
            </a:solidFill>
          </a:ln>
        </p:spPr>
        <p:txBody>
          <a:bodyPr wrap="square" rtlCol="0">
            <a:spAutoFit/>
          </a:bodyPr>
          <a:lstStyle/>
          <a:p>
            <a:r>
              <a:rPr lang="cy-GB"/>
              <a:t>Bydd y cerdyn hwn yn caniatáu i chi fynd i safleoedd adeiladu a mannau gwaith eraill a reolir gan ECS/CSCS er mwyn cael profiad gwaith.</a:t>
            </a:r>
          </a:p>
        </p:txBody>
      </p:sp>
      <p:sp>
        <p:nvSpPr>
          <p:cNvPr id="12" name="TextBox 11">
            <a:extLst>
              <a:ext uri="{FF2B5EF4-FFF2-40B4-BE49-F238E27FC236}">
                <a16:creationId xmlns:a16="http://schemas.microsoft.com/office/drawing/2014/main" id="{3224ACA2-9D56-A1F5-3A14-5AFADB019B78}"/>
              </a:ext>
            </a:extLst>
          </p:cNvPr>
          <p:cNvSpPr txBox="1"/>
          <p:nvPr/>
        </p:nvSpPr>
        <p:spPr>
          <a:xfrm>
            <a:off x="323528" y="1772816"/>
            <a:ext cx="1584177" cy="1015663"/>
          </a:xfrm>
          <a:prstGeom prst="rect">
            <a:avLst/>
          </a:prstGeom>
          <a:noFill/>
        </p:spPr>
        <p:txBody>
          <a:bodyPr wrap="square">
            <a:spAutoFit/>
          </a:bodyPr>
          <a:lstStyle/>
          <a:p>
            <a:pPr algn="ctr"/>
            <a:r>
              <a:rPr lang="cy-GB">
                <a:hlinkClick r:id="rId3"/>
              </a:rPr>
              <a:t>Cerdyn Prentis ECS</a:t>
            </a:r>
          </a:p>
        </p:txBody>
      </p:sp>
      <p:sp>
        <p:nvSpPr>
          <p:cNvPr id="14" name="TextBox 13">
            <a:extLst>
              <a:ext uri="{FF2B5EF4-FFF2-40B4-BE49-F238E27FC236}">
                <a16:creationId xmlns:a16="http://schemas.microsoft.com/office/drawing/2014/main" id="{4BEE6888-DFD8-C101-5714-DA2F141753E2}"/>
              </a:ext>
            </a:extLst>
          </p:cNvPr>
          <p:cNvSpPr txBox="1"/>
          <p:nvPr/>
        </p:nvSpPr>
        <p:spPr>
          <a:xfrm>
            <a:off x="443927" y="3264583"/>
            <a:ext cx="1368152" cy="1015663"/>
          </a:xfrm>
          <a:prstGeom prst="rect">
            <a:avLst/>
          </a:prstGeom>
          <a:noFill/>
        </p:spPr>
        <p:txBody>
          <a:bodyPr wrap="square">
            <a:spAutoFit/>
          </a:bodyPr>
          <a:lstStyle/>
          <a:p>
            <a:pPr algn="ctr"/>
            <a:r>
              <a:rPr lang="cy-GB">
                <a:hlinkClick r:id="rId4"/>
              </a:rPr>
              <a:t>Cerdyn Hyfforddai ECS</a:t>
            </a:r>
          </a:p>
        </p:txBody>
      </p:sp>
      <p:sp>
        <p:nvSpPr>
          <p:cNvPr id="16" name="TextBox 15">
            <a:extLst>
              <a:ext uri="{FF2B5EF4-FFF2-40B4-BE49-F238E27FC236}">
                <a16:creationId xmlns:a16="http://schemas.microsoft.com/office/drawing/2014/main" id="{57D4EB9A-E088-BEF4-B79C-CA953A5AF20E}"/>
              </a:ext>
            </a:extLst>
          </p:cNvPr>
          <p:cNvSpPr txBox="1"/>
          <p:nvPr/>
        </p:nvSpPr>
        <p:spPr>
          <a:xfrm>
            <a:off x="323528" y="4836451"/>
            <a:ext cx="1721627" cy="1015663"/>
          </a:xfrm>
          <a:prstGeom prst="rect">
            <a:avLst/>
          </a:prstGeom>
          <a:noFill/>
        </p:spPr>
        <p:txBody>
          <a:bodyPr wrap="square">
            <a:spAutoFit/>
          </a:bodyPr>
          <a:lstStyle/>
          <a:p>
            <a:pPr algn="ctr"/>
            <a:r>
              <a:rPr lang="cy-GB">
                <a:hlinkClick r:id="rId5"/>
              </a:rPr>
              <a:t>Cerdyn Lleoliad yn y Diwydiant ECS</a:t>
            </a:r>
          </a:p>
        </p:txBody>
      </p:sp>
    </p:spTree>
    <p:extLst>
      <p:ext uri="{BB962C8B-B14F-4D97-AF65-F5344CB8AC3E}">
        <p14:creationId xmlns:p14="http://schemas.microsoft.com/office/powerpoint/2010/main" val="190499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9989AE-5570-4CF2-8A2D-E205CA19DB56}"/>
              </a:ext>
            </a:extLst>
          </p:cNvPr>
          <p:cNvSpPr>
            <a:spLocks noGrp="1"/>
          </p:cNvSpPr>
          <p:nvPr>
            <p:ph type="title"/>
          </p:nvPr>
        </p:nvSpPr>
        <p:spPr/>
        <p:txBody>
          <a:bodyPr/>
          <a:lstStyle/>
          <a:p>
            <a:r>
              <a:rPr lang="cy-GB"/>
              <a:t>Mathau o gardiau ECS – personau cymwysedig</a:t>
            </a:r>
          </a:p>
        </p:txBody>
      </p:sp>
      <p:sp>
        <p:nvSpPr>
          <p:cNvPr id="5" name="TextBox 4">
            <a:extLst>
              <a:ext uri="{FF2B5EF4-FFF2-40B4-BE49-F238E27FC236}">
                <a16:creationId xmlns:a16="http://schemas.microsoft.com/office/drawing/2014/main" id="{349ED7DD-8845-48FD-96F5-FCE144D5FD57}"/>
              </a:ext>
            </a:extLst>
          </p:cNvPr>
          <p:cNvSpPr txBox="1"/>
          <p:nvPr/>
        </p:nvSpPr>
        <p:spPr>
          <a:xfrm>
            <a:off x="2248807" y="1484784"/>
            <a:ext cx="6643673" cy="1323439"/>
          </a:xfrm>
          <a:prstGeom prst="rect">
            <a:avLst/>
          </a:prstGeom>
          <a:noFill/>
          <a:ln>
            <a:solidFill>
              <a:schemeClr val="accent1">
                <a:lumMod val="50000"/>
              </a:schemeClr>
            </a:solidFill>
          </a:ln>
        </p:spPr>
        <p:txBody>
          <a:bodyPr wrap="square" rtlCol="0">
            <a:spAutoFit/>
          </a:bodyPr>
          <a:lstStyle/>
          <a:p>
            <a:r>
              <a:rPr lang="cy-GB"/>
              <a:t> Dyma’r cerdyn sy’n dangos bod y deiliad yn drydanwr cymwys a’i fod wedi cwblhau’r cymwysterau sy’n ofynnol iddo gael ei gymeradwyo gan yr ECS.</a:t>
            </a:r>
          </a:p>
        </p:txBody>
      </p:sp>
      <p:sp>
        <p:nvSpPr>
          <p:cNvPr id="7" name="TextBox 6">
            <a:extLst>
              <a:ext uri="{FF2B5EF4-FFF2-40B4-BE49-F238E27FC236}">
                <a16:creationId xmlns:a16="http://schemas.microsoft.com/office/drawing/2014/main" id="{892CED7E-58E2-4CF1-9E6D-21CF1C97B2A7}"/>
              </a:ext>
            </a:extLst>
          </p:cNvPr>
          <p:cNvSpPr txBox="1"/>
          <p:nvPr/>
        </p:nvSpPr>
        <p:spPr>
          <a:xfrm>
            <a:off x="2248807" y="3212976"/>
            <a:ext cx="6643673" cy="2554545"/>
          </a:xfrm>
          <a:prstGeom prst="rect">
            <a:avLst/>
          </a:prstGeom>
          <a:noFill/>
          <a:ln>
            <a:solidFill>
              <a:schemeClr val="accent1">
                <a:lumMod val="50000"/>
              </a:schemeClr>
            </a:solidFill>
          </a:ln>
        </p:spPr>
        <p:txBody>
          <a:bodyPr wrap="square" rtlCol="0">
            <a:spAutoFit/>
          </a:bodyPr>
          <a:lstStyle/>
          <a:p>
            <a:r>
              <a:rPr lang="cy-GB"/>
              <a:t>Mae’r cerdyn hwn ar gyfer y rheini sydd mewn swyddi rheoli yn y diwydiant electrodechnegol. Mae’r cerdyn hwn ar gyfer y galwedigaethau rheoli canlynol:</a:t>
            </a:r>
          </a:p>
          <a:p>
            <a:pPr marL="342900" indent="-342900">
              <a:buFont typeface="Arial" panose="020B0604020202020204" pitchFamily="34" charset="0"/>
              <a:buChar char="•"/>
            </a:pPr>
            <a:r>
              <a:rPr lang="cy-GB"/>
              <a:t>rheolwr safle trydanol</a:t>
            </a:r>
          </a:p>
          <a:p>
            <a:pPr marL="342900" indent="-342900">
              <a:buFont typeface="Arial" panose="020B0604020202020204" pitchFamily="34" charset="0"/>
              <a:buChar char="•"/>
            </a:pPr>
            <a:r>
              <a:rPr lang="cy-GB"/>
              <a:t>rheolwr contractau trydanol</a:t>
            </a:r>
          </a:p>
          <a:p>
            <a:pPr marL="342900" indent="-342900">
              <a:buFont typeface="Arial" panose="020B0604020202020204" pitchFamily="34" charset="0"/>
              <a:buChar char="•"/>
            </a:pPr>
            <a:r>
              <a:rPr lang="cy-GB"/>
              <a:t>rheolwr safle</a:t>
            </a:r>
          </a:p>
          <a:p>
            <a:pPr marL="342900" indent="-342900">
              <a:buFont typeface="Arial" panose="020B0604020202020204" pitchFamily="34" charset="0"/>
              <a:buChar char="•"/>
            </a:pPr>
            <a:r>
              <a:rPr lang="cy-GB"/>
              <a:t>rheoli prosiect</a:t>
            </a:r>
          </a:p>
          <a:p>
            <a:pPr marL="342900" indent="-342900">
              <a:buFont typeface="Arial" panose="020B0604020202020204" pitchFamily="34" charset="0"/>
              <a:buChar char="•"/>
            </a:pPr>
            <a:r>
              <a:rPr lang="cy-GB"/>
              <a:t>rheolwr contractau.</a:t>
            </a:r>
          </a:p>
        </p:txBody>
      </p:sp>
      <p:sp>
        <p:nvSpPr>
          <p:cNvPr id="11" name="TextBox 10">
            <a:extLst>
              <a:ext uri="{FF2B5EF4-FFF2-40B4-BE49-F238E27FC236}">
                <a16:creationId xmlns:a16="http://schemas.microsoft.com/office/drawing/2014/main" id="{74DE3D4F-BF1A-934A-BAA4-51C4CF247F8B}"/>
              </a:ext>
            </a:extLst>
          </p:cNvPr>
          <p:cNvSpPr txBox="1"/>
          <p:nvPr/>
        </p:nvSpPr>
        <p:spPr>
          <a:xfrm>
            <a:off x="107505" y="1638671"/>
            <a:ext cx="2016224" cy="1015663"/>
          </a:xfrm>
          <a:prstGeom prst="rect">
            <a:avLst/>
          </a:prstGeom>
          <a:noFill/>
        </p:spPr>
        <p:txBody>
          <a:bodyPr wrap="square">
            <a:spAutoFit/>
          </a:bodyPr>
          <a:lstStyle/>
          <a:p>
            <a:pPr algn="ctr"/>
            <a:r>
              <a:rPr lang="cy-GB">
                <a:hlinkClick r:id="rId3"/>
              </a:rPr>
              <a:t>Cerdyn ECS Electrodechnegol Aur</a:t>
            </a:r>
          </a:p>
        </p:txBody>
      </p:sp>
      <p:sp>
        <p:nvSpPr>
          <p:cNvPr id="13" name="TextBox 12">
            <a:extLst>
              <a:ext uri="{FF2B5EF4-FFF2-40B4-BE49-F238E27FC236}">
                <a16:creationId xmlns:a16="http://schemas.microsoft.com/office/drawing/2014/main" id="{E91659B2-180A-ACC9-A417-5583CB28BF60}"/>
              </a:ext>
            </a:extLst>
          </p:cNvPr>
          <p:cNvSpPr txBox="1"/>
          <p:nvPr/>
        </p:nvSpPr>
        <p:spPr>
          <a:xfrm>
            <a:off x="137310" y="3982416"/>
            <a:ext cx="2003069" cy="1015663"/>
          </a:xfrm>
          <a:prstGeom prst="rect">
            <a:avLst/>
          </a:prstGeom>
          <a:noFill/>
        </p:spPr>
        <p:txBody>
          <a:bodyPr wrap="square">
            <a:spAutoFit/>
          </a:bodyPr>
          <a:lstStyle/>
          <a:p>
            <a:pPr algn="ctr"/>
            <a:r>
              <a:rPr lang="cy-GB">
                <a:hlinkClick r:id="rId4"/>
              </a:rPr>
              <a:t>Cerdyn ECS Electrodechnegol Du</a:t>
            </a:r>
          </a:p>
        </p:txBody>
      </p:sp>
    </p:spTree>
    <p:extLst>
      <p:ext uri="{BB962C8B-B14F-4D97-AF65-F5344CB8AC3E}">
        <p14:creationId xmlns:p14="http://schemas.microsoft.com/office/powerpoint/2010/main" val="841443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5B3F5B-6BF3-4426-B230-BDAD651657B6}"/>
              </a:ext>
            </a:extLst>
          </p:cNvPr>
          <p:cNvSpPr>
            <a:spLocks noGrp="1"/>
          </p:cNvSpPr>
          <p:nvPr>
            <p:ph type="title"/>
          </p:nvPr>
        </p:nvSpPr>
        <p:spPr/>
        <p:txBody>
          <a:bodyPr/>
          <a:lstStyle/>
          <a:p>
            <a:r>
              <a:rPr lang="cy-GB"/>
              <a:t>Beth yw DPP?</a:t>
            </a:r>
          </a:p>
        </p:txBody>
      </p:sp>
      <p:sp>
        <p:nvSpPr>
          <p:cNvPr id="3" name="Content Placeholder 2">
            <a:extLst>
              <a:ext uri="{FF2B5EF4-FFF2-40B4-BE49-F238E27FC236}">
                <a16:creationId xmlns:a16="http://schemas.microsoft.com/office/drawing/2014/main" id="{7B6F945B-F960-4302-A966-04B67458DF58}"/>
              </a:ext>
            </a:extLst>
          </p:cNvPr>
          <p:cNvSpPr>
            <a:spLocks noGrp="1"/>
          </p:cNvSpPr>
          <p:nvPr>
            <p:ph sz="quarter" idx="10"/>
          </p:nvPr>
        </p:nvSpPr>
        <p:spPr>
          <a:xfrm>
            <a:off x="458901" y="953984"/>
            <a:ext cx="8229600" cy="3699152"/>
          </a:xfrm>
        </p:spPr>
        <p:txBody>
          <a:bodyPr/>
          <a:lstStyle/>
          <a:p>
            <a:endParaRPr lang="en-GB" dirty="0"/>
          </a:p>
          <a:p>
            <a:pPr marL="342900" indent="-342900">
              <a:buClr>
                <a:srgbClr val="0077E3"/>
              </a:buClr>
              <a:buFont typeface="Arial" panose="020B0604020202020204" pitchFamily="34" charset="0"/>
              <a:buChar char="•"/>
            </a:pPr>
            <a:r>
              <a:rPr lang="cy-GB"/>
              <a:t>Ystyr DPP yw Datblygiad Proffesiynol Parhaus. Mae hyn yn cyfeirio at y broses o ddatblygu a gwella eich sgiliau a’ch gwybodaeth broffesiynol yn barhaus drwy gydol eich gyrfa.</a:t>
            </a:r>
          </a:p>
          <a:p>
            <a:pPr marL="342900" indent="-342900" algn="just">
              <a:buClr>
                <a:srgbClr val="0077E3"/>
              </a:buClr>
              <a:buFont typeface="Arial" panose="020B0604020202020204" pitchFamily="34" charset="0"/>
              <a:buChar char="•"/>
            </a:pPr>
            <a:r>
              <a:rPr lang="cy-GB"/>
              <a:t>Yn y diwydiant peirianneg gwasanaethau adeiladu, mae DPP yn hanfodol i unigolion ar gyfer y canlynol: cynnal eu cymhwysedd; a chael y wybodaeth ddiweddaraf am y datblygiadau a’r arferion gorau diweddaraf yn y diwydiant. </a:t>
            </a:r>
          </a:p>
          <a:p>
            <a:pPr marL="342900" indent="-342900" algn="just">
              <a:buClr>
                <a:srgbClr val="0077E3"/>
              </a:buClr>
              <a:buFont typeface="Arial" panose="020B0604020202020204" pitchFamily="34" charset="0"/>
              <a:buChar char="•"/>
            </a:pPr>
            <a:r>
              <a:rPr lang="cy-GB"/>
              <a:t>Gellir ennill DPP drwy amrywiaeth o ddulliau, fel mynychu gweithdai cyrsiau hyfforddi, seminarau, cynadleddau a rhaglenni dysgu ar-lein.</a:t>
            </a:r>
          </a:p>
        </p:txBody>
      </p:sp>
    </p:spTree>
    <p:extLst>
      <p:ext uri="{BB962C8B-B14F-4D97-AF65-F5344CB8AC3E}">
        <p14:creationId xmlns:p14="http://schemas.microsoft.com/office/powerpoint/2010/main" val="13174018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496844-0916-4323-91E1-A886FE1BD67F}"/>
              </a:ext>
            </a:extLst>
          </p:cNvPr>
          <p:cNvSpPr>
            <a:spLocks noGrp="1"/>
          </p:cNvSpPr>
          <p:nvPr>
            <p:ph type="title"/>
          </p:nvPr>
        </p:nvSpPr>
        <p:spPr/>
        <p:txBody>
          <a:bodyPr/>
          <a:lstStyle/>
          <a:p>
            <a:r>
              <a:rPr lang="cy-GB"/>
              <a:t>Manteision DPP </a:t>
            </a:r>
          </a:p>
        </p:txBody>
      </p:sp>
      <p:sp>
        <p:nvSpPr>
          <p:cNvPr id="3" name="Content Placeholder 2">
            <a:extLst>
              <a:ext uri="{FF2B5EF4-FFF2-40B4-BE49-F238E27FC236}">
                <a16:creationId xmlns:a16="http://schemas.microsoft.com/office/drawing/2014/main" id="{3F172597-8AF4-490A-9A15-2E9A42DD1CC5}"/>
              </a:ext>
            </a:extLst>
          </p:cNvPr>
          <p:cNvSpPr>
            <a:spLocks noGrp="1"/>
          </p:cNvSpPr>
          <p:nvPr>
            <p:ph sz="quarter" idx="10"/>
          </p:nvPr>
        </p:nvSpPr>
        <p:spPr>
          <a:xfrm>
            <a:off x="457200" y="1484784"/>
            <a:ext cx="8229600" cy="3861216"/>
          </a:xfrm>
        </p:spPr>
        <p:txBody>
          <a:bodyPr/>
          <a:lstStyle/>
          <a:p>
            <a:pPr algn="just"/>
            <a:r>
              <a:rPr lang="cy-GB"/>
              <a:t>Mae DPP yn hanfodol i helpu gweithwyr proffesiynol i fod yn gymwys, yn gyfredol ac yn gystadleuol yn eu maes. </a:t>
            </a:r>
          </a:p>
          <a:p>
            <a:pPr algn="just"/>
            <a:r>
              <a:rPr lang="cy-GB"/>
              <a:t>Mae DPP yn darparu llawer o fanteision, fel:</a:t>
            </a:r>
          </a:p>
          <a:p>
            <a:pPr marL="342900" indent="-342900" algn="just">
              <a:lnSpc>
                <a:spcPts val="1600"/>
              </a:lnSpc>
              <a:spcBef>
                <a:spcPts val="600"/>
              </a:spcBef>
              <a:spcAft>
                <a:spcPts val="600"/>
              </a:spcAft>
              <a:buClr>
                <a:srgbClr val="0077E3"/>
              </a:buClr>
              <a:buFont typeface="Arial" panose="020B0604020202020204" pitchFamily="34" charset="0"/>
              <a:buChar char="•"/>
            </a:pPr>
            <a:r>
              <a:rPr lang="cy-GB"/>
              <a:t>cynyddu gwybodaeth a sgiliau</a:t>
            </a:r>
          </a:p>
          <a:p>
            <a:pPr marL="342900" indent="-342900" algn="just">
              <a:lnSpc>
                <a:spcPts val="1600"/>
              </a:lnSpc>
              <a:spcBef>
                <a:spcPts val="600"/>
              </a:spcBef>
              <a:spcAft>
                <a:spcPts val="600"/>
              </a:spcAft>
              <a:buClr>
                <a:srgbClr val="0077E3"/>
              </a:buClr>
              <a:buFont typeface="Arial" panose="020B0604020202020204" pitchFamily="34" charset="0"/>
              <a:buChar char="•"/>
            </a:pPr>
            <a:r>
              <a:rPr lang="cy-GB"/>
              <a:t>datblygu gyrfa</a:t>
            </a:r>
          </a:p>
          <a:p>
            <a:pPr marL="342900" indent="-342900" algn="just">
              <a:lnSpc>
                <a:spcPts val="1600"/>
              </a:lnSpc>
              <a:spcBef>
                <a:spcPts val="600"/>
              </a:spcBef>
              <a:spcAft>
                <a:spcPts val="600"/>
              </a:spcAft>
              <a:buClr>
                <a:srgbClr val="0077E3"/>
              </a:buClr>
              <a:buFont typeface="Arial" panose="020B0604020202020204" pitchFamily="34" charset="0"/>
              <a:buChar char="•"/>
            </a:pPr>
            <a:r>
              <a:rPr lang="cy-GB"/>
              <a:t>cynyddu hyder</a:t>
            </a:r>
          </a:p>
          <a:p>
            <a:pPr marL="342900" indent="-342900" algn="just">
              <a:lnSpc>
                <a:spcPts val="1600"/>
              </a:lnSpc>
              <a:spcBef>
                <a:spcPts val="600"/>
              </a:spcBef>
              <a:spcAft>
                <a:spcPts val="600"/>
              </a:spcAft>
              <a:buClr>
                <a:srgbClr val="0077E3"/>
              </a:buClr>
              <a:buFont typeface="Arial" panose="020B0604020202020204" pitchFamily="34" charset="0"/>
              <a:buChar char="•"/>
            </a:pPr>
            <a:r>
              <a:rPr lang="cy-GB"/>
              <a:t>cyfleoedd rhwydweithio</a:t>
            </a:r>
          </a:p>
          <a:p>
            <a:pPr marL="342900" indent="-342900" algn="just">
              <a:lnSpc>
                <a:spcPts val="1600"/>
              </a:lnSpc>
              <a:spcBef>
                <a:spcPts val="600"/>
              </a:spcBef>
              <a:spcAft>
                <a:spcPts val="600"/>
              </a:spcAft>
              <a:buClr>
                <a:srgbClr val="0077E3"/>
              </a:buClr>
              <a:buFont typeface="Arial" panose="020B0604020202020204" pitchFamily="34" charset="0"/>
              <a:buChar char="•"/>
            </a:pPr>
            <a:r>
              <a:rPr lang="cy-GB"/>
              <a:t>cydymffurfio â safonau proffesiynol.</a:t>
            </a:r>
          </a:p>
          <a:p>
            <a:pPr algn="just"/>
            <a:r>
              <a:rPr lang="cy-GB"/>
              <a:t>Mae DPP yn hanfodol er mwyn i weithwyr proffesiynol yn y sector Peirianneg Gwasanaethau Adeiladu gydymffurfio, parhau i fod yn gystadleuol, ac mae’n gallu arwain at well boddhad a rhagolygon swyddi.</a:t>
            </a:r>
          </a:p>
          <a:p>
            <a:endParaRPr lang="en-GB" dirty="0"/>
          </a:p>
        </p:txBody>
      </p:sp>
    </p:spTree>
    <p:extLst>
      <p:ext uri="{BB962C8B-B14F-4D97-AF65-F5344CB8AC3E}">
        <p14:creationId xmlns:p14="http://schemas.microsoft.com/office/powerpoint/2010/main" val="29151377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lang="cy-GB" sz="6000">
                <a:solidFill>
                  <a:srgbClr val="0077E3"/>
                </a:solidFill>
                <a:ea typeface="ＭＳ Ｐゴシック" pitchFamily="-105" charset="-128"/>
                <a:cs typeface="ＭＳ Ｐゴシック" pitchFamily="-105" charset="-128"/>
              </a:rPr>
              <a:t>Unrhyw gwestiynau?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NOD: Archwilio sut mae datblygu fel crefftwr</a:t>
            </a:r>
          </a:p>
        </p:txBody>
      </p:sp>
      <p:sp>
        <p:nvSpPr>
          <p:cNvPr id="3" name="Content Placeholder 2"/>
          <p:cNvSpPr>
            <a:spLocks noGrp="1"/>
          </p:cNvSpPr>
          <p:nvPr>
            <p:ph sz="quarter" idx="10"/>
          </p:nvPr>
        </p:nvSpPr>
        <p:spPr>
          <a:xfrm>
            <a:off x="457200" y="1478229"/>
            <a:ext cx="8229600" cy="4255027"/>
          </a:xfrm>
        </p:spPr>
        <p:txBody>
          <a:bodyPr/>
          <a:lstStyle/>
          <a:p>
            <a:pPr marL="0" lvl="1" indent="0">
              <a:buNone/>
            </a:pPr>
            <a:r>
              <a:rPr lang="cy-GB" sz="1600" dirty="0">
                <a:ea typeface="ＭＳ Ｐゴシック" pitchFamily="-105" charset="-128"/>
                <a:cs typeface="ＭＳ Ｐゴシック" pitchFamily="-105" charset="-128"/>
              </a:rPr>
              <a:t>Amcanion</a:t>
            </a:r>
          </a:p>
          <a:p>
            <a:pPr lvl="1">
              <a:spcBef>
                <a:spcPts val="400"/>
              </a:spcBef>
              <a:spcAft>
                <a:spcPts val="400"/>
              </a:spcAft>
            </a:pPr>
            <a:r>
              <a:rPr lang="cy-GB" sz="1600" dirty="0">
                <a:cs typeface="Arial"/>
              </a:rPr>
              <a:t>Archwilio’r gwahanol lwybrau gyrfa</a:t>
            </a:r>
          </a:p>
          <a:p>
            <a:pPr lvl="1">
              <a:spcBef>
                <a:spcPts val="400"/>
              </a:spcBef>
              <a:spcAft>
                <a:spcPts val="400"/>
              </a:spcAft>
            </a:pPr>
            <a:r>
              <a:rPr lang="cy-GB" sz="1600" dirty="0">
                <a:ea typeface="ＭＳ Ｐゴシック"/>
              </a:rPr>
              <a:t>Disgrifio rôl cyrff proffesiynol </a:t>
            </a:r>
          </a:p>
          <a:p>
            <a:pPr lvl="1">
              <a:spcBef>
                <a:spcPts val="400"/>
              </a:spcBef>
              <a:spcAft>
                <a:spcPts val="400"/>
              </a:spcAft>
            </a:pPr>
            <a:r>
              <a:rPr lang="cy-GB" sz="1600" dirty="0">
                <a:ea typeface="ＭＳ Ｐゴシック"/>
              </a:rPr>
              <a:t>Adolygu manteision bod yn aelod o gorff proffesiynol </a:t>
            </a:r>
          </a:p>
          <a:p>
            <a:pPr lvl="1">
              <a:spcBef>
                <a:spcPts val="400"/>
              </a:spcBef>
              <a:spcAft>
                <a:spcPts val="400"/>
              </a:spcAft>
            </a:pPr>
            <a:r>
              <a:rPr lang="cy-GB" sz="1600" dirty="0">
                <a:ea typeface="ＭＳ Ｐゴシック"/>
              </a:rPr>
              <a:t>Disgrifio rôl CIBSE yn y sector peirianneg gwasanaethau adeiladu</a:t>
            </a:r>
          </a:p>
          <a:p>
            <a:pPr lvl="1">
              <a:spcBef>
                <a:spcPts val="400"/>
              </a:spcBef>
              <a:spcAft>
                <a:spcPts val="400"/>
              </a:spcAft>
            </a:pPr>
            <a:r>
              <a:rPr lang="cy-GB" sz="1600" dirty="0">
                <a:ea typeface="ＭＳ Ｐゴシック"/>
              </a:rPr>
              <a:t>Disgrifio rôl BESA yn y sector peirianneg gwasanaethau adeiladu </a:t>
            </a:r>
          </a:p>
          <a:p>
            <a:pPr lvl="1">
              <a:spcBef>
                <a:spcPts val="400"/>
              </a:spcBef>
              <a:spcAft>
                <a:spcPts val="400"/>
              </a:spcAft>
            </a:pPr>
            <a:r>
              <a:rPr lang="cy-GB" sz="1600" dirty="0">
                <a:ea typeface="ＭＳ Ｐゴシック"/>
              </a:rPr>
              <a:t>Esbonio cynlluniau cardiau cynghrair CSCS</a:t>
            </a:r>
          </a:p>
          <a:p>
            <a:pPr lvl="1">
              <a:spcBef>
                <a:spcPts val="400"/>
              </a:spcBef>
              <a:spcAft>
                <a:spcPts val="400"/>
              </a:spcAft>
            </a:pPr>
            <a:r>
              <a:rPr lang="cy-GB" sz="1600" dirty="0">
                <a:ea typeface="ＭＳ Ｐゴシック"/>
              </a:rPr>
              <a:t>Adolygu’r gwahanol fathau o </a:t>
            </a:r>
            <a:r>
              <a:rPr lang="cy-GB" sz="1600" dirty="0" err="1">
                <a:ea typeface="ＭＳ Ｐゴシック"/>
              </a:rPr>
              <a:t>SKILLcards</a:t>
            </a:r>
            <a:r>
              <a:rPr lang="cy-GB" sz="1600" dirty="0">
                <a:ea typeface="ＭＳ Ｐゴシック"/>
              </a:rPr>
              <a:t> </a:t>
            </a:r>
          </a:p>
          <a:p>
            <a:pPr lvl="1">
              <a:spcBef>
                <a:spcPts val="400"/>
              </a:spcBef>
              <a:spcAft>
                <a:spcPts val="400"/>
              </a:spcAft>
            </a:pPr>
            <a:r>
              <a:rPr lang="cy-GB" sz="1600" dirty="0">
                <a:ea typeface="ＭＳ Ｐゴシック"/>
              </a:rPr>
              <a:t>Adolygu’r gwahanol fathau o gardiau ECS </a:t>
            </a:r>
          </a:p>
          <a:p>
            <a:pPr lvl="1">
              <a:spcBef>
                <a:spcPts val="400"/>
              </a:spcBef>
              <a:spcAft>
                <a:spcPts val="400"/>
              </a:spcAft>
            </a:pPr>
            <a:r>
              <a:rPr lang="cy-GB" sz="1600" dirty="0">
                <a:ea typeface="ＭＳ Ｐゴシック"/>
              </a:rPr>
              <a:t>Beth yw DPP?</a:t>
            </a:r>
          </a:p>
          <a:p>
            <a:pPr lvl="1">
              <a:spcBef>
                <a:spcPts val="400"/>
              </a:spcBef>
              <a:spcAft>
                <a:spcPts val="400"/>
              </a:spcAft>
            </a:pPr>
            <a:r>
              <a:rPr lang="cy-GB" sz="1600" dirty="0">
                <a:ea typeface="ＭＳ Ｐゴシック"/>
              </a:rPr>
              <a:t>Manteision DPP</a:t>
            </a:r>
          </a:p>
          <a:p>
            <a:pPr lvl="1"/>
            <a:endParaRPr lang="en-US" dirty="0">
              <a:cs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FEE5FE-E6F7-42C7-90A0-A31B09EF9777}"/>
              </a:ext>
            </a:extLst>
          </p:cNvPr>
          <p:cNvSpPr>
            <a:spLocks noGrp="1"/>
          </p:cNvSpPr>
          <p:nvPr>
            <p:ph type="title"/>
          </p:nvPr>
        </p:nvSpPr>
        <p:spPr/>
        <p:txBody>
          <a:bodyPr/>
          <a:lstStyle/>
          <a:p>
            <a:r>
              <a:rPr lang="cy-GB"/>
              <a:t>Gyrfa mewn Peirianneg Gwasanaethau Adeiladu</a:t>
            </a:r>
          </a:p>
        </p:txBody>
      </p:sp>
      <p:sp>
        <p:nvSpPr>
          <p:cNvPr id="3" name="Content Placeholder 2">
            <a:extLst>
              <a:ext uri="{FF2B5EF4-FFF2-40B4-BE49-F238E27FC236}">
                <a16:creationId xmlns:a16="http://schemas.microsoft.com/office/drawing/2014/main" id="{DC1609F0-66BF-4943-AF76-25298D4D7592}"/>
              </a:ext>
            </a:extLst>
          </p:cNvPr>
          <p:cNvSpPr>
            <a:spLocks noGrp="1"/>
          </p:cNvSpPr>
          <p:nvPr>
            <p:ph sz="quarter" idx="10"/>
          </p:nvPr>
        </p:nvSpPr>
        <p:spPr>
          <a:xfrm>
            <a:off x="457200" y="1557264"/>
            <a:ext cx="8229600" cy="4248000"/>
          </a:xfrm>
        </p:spPr>
        <p:txBody>
          <a:bodyPr/>
          <a:lstStyle/>
          <a:p>
            <a:r>
              <a:rPr lang="cy-GB"/>
              <a:t>Mae llawer o lwybrau yn y Sector Peirianneg Gwasanaethau Adeiladu. Mae’r llwybrau hyn yn amrywio yn ôl crefft a sgiliau yn ogystal â lefel cymhwysedd a phrofiad.</a:t>
            </a:r>
          </a:p>
          <a:p>
            <a:r>
              <a:rPr lang="cy-GB"/>
              <a:t>Yn gyffredinol, wrth i chi ymuno â’r diwydiant, rydych chi’n dechrau fel hyfforddai neu brentis cyn symud ymlaen i gymhwyso yn eich maes penodol, boed hynny’n Osod Trydanol, Crefftwr Gwresogi ac Awyru neu Beiriannydd Dylunio Gwasanaethau Adeiladu Mecanyddol.</a:t>
            </a:r>
          </a:p>
          <a:p>
            <a:r>
              <a:rPr lang="cy-GB"/>
              <a:t>Mae peirianwyr Gosod Trydanol a chrefftwyr Gwresogi ac Awyru yn cael eu hystyried yn weithwyr medrus ac maent fel arfer yn Lefel 3, tra bo’r rolau Goruchwylio a Thechnegol fel </a:t>
            </a:r>
            <a:r>
              <a:rPr lang="cy-GB">
                <a:hlinkClick r:id="rId3"/>
              </a:rPr>
              <a:t>Peiriannydd Dylunio Gwasanaethau Adeiladu Mecanyddol</a:t>
            </a:r>
            <a:r>
              <a:rPr lang="cy-GB"/>
              <a:t> yn Lefel 4 ac uwch. </a:t>
            </a:r>
          </a:p>
        </p:txBody>
      </p:sp>
    </p:spTree>
    <p:extLst>
      <p:ext uri="{BB962C8B-B14F-4D97-AF65-F5344CB8AC3E}">
        <p14:creationId xmlns:p14="http://schemas.microsoft.com/office/powerpoint/2010/main" val="2985958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95FD56-D535-4D5D-9678-50ADA5829400}"/>
              </a:ext>
            </a:extLst>
          </p:cNvPr>
          <p:cNvSpPr>
            <a:spLocks noGrp="1"/>
          </p:cNvSpPr>
          <p:nvPr>
            <p:ph type="title"/>
          </p:nvPr>
        </p:nvSpPr>
        <p:spPr/>
        <p:txBody>
          <a:bodyPr/>
          <a:lstStyle/>
          <a:p>
            <a:r>
              <a:rPr lang="cy-GB"/>
              <a:t>Llwybrau gyrfa yn y maes Adeiladu a Pheirianneg Gwasanaethau Adeiladu </a:t>
            </a:r>
          </a:p>
        </p:txBody>
      </p:sp>
      <p:graphicFrame>
        <p:nvGraphicFramePr>
          <p:cNvPr id="5" name="Diagram 4">
            <a:extLst>
              <a:ext uri="{FF2B5EF4-FFF2-40B4-BE49-F238E27FC236}">
                <a16:creationId xmlns:a16="http://schemas.microsoft.com/office/drawing/2014/main" id="{EE0EF35F-9941-4B23-BB52-0C9804A9FE50}"/>
              </a:ext>
            </a:extLst>
          </p:cNvPr>
          <p:cNvGraphicFramePr/>
          <p:nvPr>
            <p:extLst>
              <p:ext uri="{D42A27DB-BD31-4B8C-83A1-F6EECF244321}">
                <p14:modId xmlns:p14="http://schemas.microsoft.com/office/powerpoint/2010/main" val="2902270753"/>
              </p:ext>
            </p:extLst>
          </p:nvPr>
        </p:nvGraphicFramePr>
        <p:xfrm>
          <a:off x="163385" y="2588730"/>
          <a:ext cx="8784976" cy="9854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Diagram 5">
            <a:extLst>
              <a:ext uri="{FF2B5EF4-FFF2-40B4-BE49-F238E27FC236}">
                <a16:creationId xmlns:a16="http://schemas.microsoft.com/office/drawing/2014/main" id="{F03724A4-6B9E-4CC0-8609-FD4B998579A6}"/>
              </a:ext>
            </a:extLst>
          </p:cNvPr>
          <p:cNvGraphicFramePr/>
          <p:nvPr>
            <p:extLst>
              <p:ext uri="{D42A27DB-BD31-4B8C-83A1-F6EECF244321}">
                <p14:modId xmlns:p14="http://schemas.microsoft.com/office/powerpoint/2010/main" val="2796164652"/>
              </p:ext>
            </p:extLst>
          </p:nvPr>
        </p:nvGraphicFramePr>
        <p:xfrm>
          <a:off x="179512" y="3712265"/>
          <a:ext cx="8784976" cy="90721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cxnSp>
        <p:nvCxnSpPr>
          <p:cNvPr id="8" name="Straight Connector 7">
            <a:extLst>
              <a:ext uri="{FF2B5EF4-FFF2-40B4-BE49-F238E27FC236}">
                <a16:creationId xmlns:a16="http://schemas.microsoft.com/office/drawing/2014/main" id="{2BFC834D-2243-4E86-A5AB-5CA89F1AA775}"/>
              </a:ext>
            </a:extLst>
          </p:cNvPr>
          <p:cNvCxnSpPr>
            <a:cxnSpLocks/>
          </p:cNvCxnSpPr>
          <p:nvPr/>
        </p:nvCxnSpPr>
        <p:spPr>
          <a:xfrm>
            <a:off x="6145359" y="2272073"/>
            <a:ext cx="0" cy="3605199"/>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9A2834A5-C1C0-43C4-A43E-8B7ECE34D306}"/>
              </a:ext>
            </a:extLst>
          </p:cNvPr>
          <p:cNvCxnSpPr>
            <a:cxnSpLocks/>
          </p:cNvCxnSpPr>
          <p:nvPr/>
        </p:nvCxnSpPr>
        <p:spPr>
          <a:xfrm>
            <a:off x="4193556" y="1656403"/>
            <a:ext cx="4732470" cy="0"/>
          </a:xfrm>
          <a:prstGeom prst="straightConnector1">
            <a:avLst/>
          </a:prstGeom>
          <a:ln w="19050">
            <a:solidFill>
              <a:srgbClr val="7030A0"/>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8928AE38-D93D-4D91-9D68-A47EFE007CB7}"/>
              </a:ext>
            </a:extLst>
          </p:cNvPr>
          <p:cNvCxnSpPr>
            <a:cxnSpLocks/>
          </p:cNvCxnSpPr>
          <p:nvPr/>
        </p:nvCxnSpPr>
        <p:spPr>
          <a:xfrm>
            <a:off x="4208446" y="2072259"/>
            <a:ext cx="4732470" cy="0"/>
          </a:xfrm>
          <a:prstGeom prst="straightConnector1">
            <a:avLst/>
          </a:prstGeom>
          <a:ln w="19050">
            <a:solidFill>
              <a:srgbClr val="7030A0"/>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1AEB0F5F-BE0E-4868-8D75-0710AEC795D0}"/>
              </a:ext>
            </a:extLst>
          </p:cNvPr>
          <p:cNvCxnSpPr>
            <a:cxnSpLocks/>
          </p:cNvCxnSpPr>
          <p:nvPr/>
        </p:nvCxnSpPr>
        <p:spPr>
          <a:xfrm flipV="1">
            <a:off x="2734355" y="2450298"/>
            <a:ext cx="3411004" cy="5799"/>
          </a:xfrm>
          <a:prstGeom prst="straightConnector1">
            <a:avLst/>
          </a:prstGeom>
          <a:ln w="19050">
            <a:solidFill>
              <a:srgbClr val="7030A0"/>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graphicFrame>
        <p:nvGraphicFramePr>
          <p:cNvPr id="12" name="Diagram 11">
            <a:extLst>
              <a:ext uri="{FF2B5EF4-FFF2-40B4-BE49-F238E27FC236}">
                <a16:creationId xmlns:a16="http://schemas.microsoft.com/office/drawing/2014/main" id="{280DFADA-EC2B-4A1E-BB4C-F6ACBF2F07A1}"/>
              </a:ext>
            </a:extLst>
          </p:cNvPr>
          <p:cNvGraphicFramePr/>
          <p:nvPr>
            <p:extLst>
              <p:ext uri="{D42A27DB-BD31-4B8C-83A1-F6EECF244321}">
                <p14:modId xmlns:p14="http://schemas.microsoft.com/office/powerpoint/2010/main" val="764106983"/>
              </p:ext>
            </p:extLst>
          </p:nvPr>
        </p:nvGraphicFramePr>
        <p:xfrm>
          <a:off x="163385" y="4991032"/>
          <a:ext cx="8784976" cy="814232"/>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cxnSp>
        <p:nvCxnSpPr>
          <p:cNvPr id="13" name="Straight Connector 12">
            <a:extLst>
              <a:ext uri="{FF2B5EF4-FFF2-40B4-BE49-F238E27FC236}">
                <a16:creationId xmlns:a16="http://schemas.microsoft.com/office/drawing/2014/main" id="{CDC883BD-FDC1-49EB-A6CA-20EB5E7BFECD}"/>
              </a:ext>
            </a:extLst>
          </p:cNvPr>
          <p:cNvCxnSpPr>
            <a:cxnSpLocks/>
          </p:cNvCxnSpPr>
          <p:nvPr/>
        </p:nvCxnSpPr>
        <p:spPr>
          <a:xfrm flipH="1">
            <a:off x="2730635" y="2450298"/>
            <a:ext cx="3720" cy="1365278"/>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453AE71-E398-4716-A832-B12DD690C020}"/>
              </a:ext>
            </a:extLst>
          </p:cNvPr>
          <p:cNvCxnSpPr>
            <a:cxnSpLocks/>
          </p:cNvCxnSpPr>
          <p:nvPr/>
        </p:nvCxnSpPr>
        <p:spPr>
          <a:xfrm>
            <a:off x="1265231" y="4590491"/>
            <a:ext cx="0" cy="1286781"/>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E5724D13-3F8C-49FB-BD87-529774B63F2E}"/>
              </a:ext>
            </a:extLst>
          </p:cNvPr>
          <p:cNvCxnSpPr>
            <a:cxnSpLocks/>
          </p:cNvCxnSpPr>
          <p:nvPr/>
        </p:nvCxnSpPr>
        <p:spPr>
          <a:xfrm>
            <a:off x="4201001" y="2506987"/>
            <a:ext cx="7445" cy="3370285"/>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7089EC3E-F3C5-4524-A97F-D07E2CB74716}"/>
              </a:ext>
            </a:extLst>
          </p:cNvPr>
          <p:cNvSpPr txBox="1"/>
          <p:nvPr/>
        </p:nvSpPr>
        <p:spPr>
          <a:xfrm>
            <a:off x="3396818" y="2231944"/>
            <a:ext cx="1949454" cy="246221"/>
          </a:xfrm>
          <a:prstGeom prst="rect">
            <a:avLst/>
          </a:prstGeom>
          <a:noFill/>
        </p:spPr>
        <p:txBody>
          <a:bodyPr wrap="square" rtlCol="0">
            <a:spAutoFit/>
          </a:bodyPr>
          <a:lstStyle/>
          <a:p>
            <a:pPr algn="ctr"/>
            <a:r>
              <a:rPr lang="cy-GB" sz="1000" b="1"/>
              <a:t>Rolau goruchwylio/technegol </a:t>
            </a:r>
          </a:p>
        </p:txBody>
      </p:sp>
      <p:sp>
        <p:nvSpPr>
          <p:cNvPr id="17" name="TextBox 16">
            <a:extLst>
              <a:ext uri="{FF2B5EF4-FFF2-40B4-BE49-F238E27FC236}">
                <a16:creationId xmlns:a16="http://schemas.microsoft.com/office/drawing/2014/main" id="{A1A10C97-C5B6-4577-8408-23C4F469E895}"/>
              </a:ext>
            </a:extLst>
          </p:cNvPr>
          <p:cNvSpPr txBox="1"/>
          <p:nvPr/>
        </p:nvSpPr>
        <p:spPr>
          <a:xfrm>
            <a:off x="5865963" y="1833537"/>
            <a:ext cx="1395101" cy="246221"/>
          </a:xfrm>
          <a:prstGeom prst="rect">
            <a:avLst/>
          </a:prstGeom>
          <a:noFill/>
        </p:spPr>
        <p:txBody>
          <a:bodyPr wrap="square" rtlCol="0">
            <a:spAutoFit/>
          </a:bodyPr>
          <a:lstStyle/>
          <a:p>
            <a:pPr algn="ctr"/>
            <a:r>
              <a:rPr lang="cy-GB" sz="1000" b="1"/>
              <a:t>Swyddi Rheoli  </a:t>
            </a:r>
          </a:p>
        </p:txBody>
      </p:sp>
      <p:sp>
        <p:nvSpPr>
          <p:cNvPr id="18" name="TextBox 17">
            <a:extLst>
              <a:ext uri="{FF2B5EF4-FFF2-40B4-BE49-F238E27FC236}">
                <a16:creationId xmlns:a16="http://schemas.microsoft.com/office/drawing/2014/main" id="{A671D64F-662F-4A56-AEE8-74FD61ECB935}"/>
              </a:ext>
            </a:extLst>
          </p:cNvPr>
          <p:cNvSpPr txBox="1"/>
          <p:nvPr/>
        </p:nvSpPr>
        <p:spPr>
          <a:xfrm>
            <a:off x="4986005" y="1386652"/>
            <a:ext cx="3177351" cy="246221"/>
          </a:xfrm>
          <a:prstGeom prst="rect">
            <a:avLst/>
          </a:prstGeom>
          <a:noFill/>
        </p:spPr>
        <p:txBody>
          <a:bodyPr wrap="square" rtlCol="0">
            <a:spAutoFit/>
          </a:bodyPr>
          <a:lstStyle>
            <a:defPPr>
              <a:defRPr lang="en-GB"/>
            </a:defPPr>
            <a:lvl1pPr algn="ctr">
              <a:defRPr sz="1000"/>
            </a:lvl1pPr>
          </a:lstStyle>
          <a:p>
            <a:r>
              <a:rPr lang="cy-GB" b="1"/>
              <a:t>Swyddi Cymhwysedd Academaidd/Proffesiynol</a:t>
            </a:r>
          </a:p>
        </p:txBody>
      </p:sp>
      <p:cxnSp>
        <p:nvCxnSpPr>
          <p:cNvPr id="19" name="Straight Arrow Connector 18">
            <a:extLst>
              <a:ext uri="{FF2B5EF4-FFF2-40B4-BE49-F238E27FC236}">
                <a16:creationId xmlns:a16="http://schemas.microsoft.com/office/drawing/2014/main" id="{AD00E680-9472-430D-8E50-59542959A923}"/>
              </a:ext>
            </a:extLst>
          </p:cNvPr>
          <p:cNvCxnSpPr>
            <a:cxnSpLocks/>
          </p:cNvCxnSpPr>
          <p:nvPr/>
        </p:nvCxnSpPr>
        <p:spPr>
          <a:xfrm>
            <a:off x="1273916" y="4865121"/>
            <a:ext cx="2919640" cy="0"/>
          </a:xfrm>
          <a:prstGeom prst="straightConnector1">
            <a:avLst/>
          </a:prstGeom>
          <a:ln w="19050">
            <a:solidFill>
              <a:srgbClr val="7030A0"/>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40B31B69-D232-46FE-AF1E-D5855BE167C6}"/>
              </a:ext>
            </a:extLst>
          </p:cNvPr>
          <p:cNvSpPr txBox="1"/>
          <p:nvPr/>
        </p:nvSpPr>
        <p:spPr>
          <a:xfrm>
            <a:off x="1931435" y="4633129"/>
            <a:ext cx="1457936" cy="246221"/>
          </a:xfrm>
          <a:prstGeom prst="rect">
            <a:avLst/>
          </a:prstGeom>
          <a:noFill/>
        </p:spPr>
        <p:txBody>
          <a:bodyPr wrap="square" rtlCol="0">
            <a:spAutoFit/>
          </a:bodyPr>
          <a:lstStyle/>
          <a:p>
            <a:pPr algn="ctr"/>
            <a:r>
              <a:rPr lang="cy-GB" sz="1000" b="1"/>
              <a:t>Gweithiwr medrus</a:t>
            </a:r>
          </a:p>
        </p:txBody>
      </p:sp>
      <p:cxnSp>
        <p:nvCxnSpPr>
          <p:cNvPr id="21" name="Straight Connector 20">
            <a:extLst>
              <a:ext uri="{FF2B5EF4-FFF2-40B4-BE49-F238E27FC236}">
                <a16:creationId xmlns:a16="http://schemas.microsoft.com/office/drawing/2014/main" id="{7523F2A0-FF70-4206-9A7A-134FDCD5BB00}"/>
              </a:ext>
            </a:extLst>
          </p:cNvPr>
          <p:cNvCxnSpPr>
            <a:cxnSpLocks/>
          </p:cNvCxnSpPr>
          <p:nvPr/>
        </p:nvCxnSpPr>
        <p:spPr>
          <a:xfrm flipH="1">
            <a:off x="4193556" y="1656403"/>
            <a:ext cx="7445" cy="575541"/>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179005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Diffinio corff proffesiynol </a:t>
            </a:r>
          </a:p>
        </p:txBody>
      </p:sp>
      <p:sp>
        <p:nvSpPr>
          <p:cNvPr id="3" name="Content Placeholder 2"/>
          <p:cNvSpPr>
            <a:spLocks noGrp="1"/>
          </p:cNvSpPr>
          <p:nvPr>
            <p:ph sz="quarter" idx="10"/>
          </p:nvPr>
        </p:nvSpPr>
        <p:spPr/>
        <p:txBody>
          <a:bodyPr/>
          <a:lstStyle/>
          <a:p>
            <a:pPr marL="342900" indent="-342900" algn="just">
              <a:spcBef>
                <a:spcPts val="600"/>
              </a:spcBef>
              <a:spcAft>
                <a:spcPts val="600"/>
              </a:spcAft>
              <a:buClr>
                <a:srgbClr val="0070C0"/>
              </a:buClr>
              <a:buFont typeface="Arial" panose="020B0604020202020204" pitchFamily="34" charset="0"/>
              <a:buChar char="•"/>
            </a:pPr>
            <a:r>
              <a:rPr lang="cy-GB" sz="1800" dirty="0"/>
              <a:t>Mae corff proffesiynol yn sefydliad sy'n cynrychioli ac yn hybu twf a datblygiad, ac yn hybu rhagoriaeth ac arloesedd er budd unigolion sy'n gweithio yn y diwydiant, fel penseiri, peirianwyr, syrfewyr a gweithwyr proffesiynol eraill. </a:t>
            </a:r>
          </a:p>
          <a:p>
            <a:pPr marL="342900" indent="-342900" algn="just">
              <a:spcBef>
                <a:spcPts val="600"/>
              </a:spcBef>
              <a:spcAft>
                <a:spcPts val="600"/>
              </a:spcAft>
              <a:buClr>
                <a:srgbClr val="0070C0"/>
              </a:buClr>
              <a:buFont typeface="Arial" panose="020B0604020202020204" pitchFamily="34" charset="0"/>
              <a:buChar char="•"/>
            </a:pPr>
            <a:r>
              <a:rPr lang="cy-GB" sz="1800" dirty="0"/>
              <a:t>Fel arfer, mae’r cyrff hyn yn mynnu bod eu haelodau’n cyflawni cymwysterau ac yn bodloni safonau penodol, ac yn darparu cyfleoedd addysg, hyfforddiant a rhwydweithio i gefnogi eu datblygiad proffesiynol.</a:t>
            </a:r>
          </a:p>
          <a:p>
            <a:pPr marL="342900" indent="-342900" algn="just">
              <a:spcBef>
                <a:spcPts val="600"/>
              </a:spcBef>
              <a:spcAft>
                <a:spcPts val="600"/>
              </a:spcAft>
              <a:buClr>
                <a:srgbClr val="0070C0"/>
              </a:buClr>
              <a:buFont typeface="Arial" panose="020B0604020202020204" pitchFamily="34" charset="0"/>
              <a:buChar char="•"/>
            </a:pPr>
            <a:r>
              <a:rPr lang="cy-GB" sz="1800" dirty="0"/>
              <a:t>Gall cyrff proffesiynol hefyd sefydlu codau ymddygiad a chanllawiau moesegol ar gyfer eu haelodau, gyda'r nod o hyrwyddo safonau uchel o broffesiynoldeb ac ymddygiad moesegol yn y diwydiant. </a:t>
            </a:r>
          </a:p>
          <a:p>
            <a:pPr marL="342900" indent="-342900" algn="just">
              <a:spcBef>
                <a:spcPts val="600"/>
              </a:spcBef>
              <a:spcAft>
                <a:spcPts val="600"/>
              </a:spcAft>
              <a:buClr>
                <a:srgbClr val="0070C0"/>
              </a:buClr>
              <a:buFont typeface="Arial" panose="020B0604020202020204" pitchFamily="34" charset="0"/>
              <a:buChar char="•"/>
            </a:pPr>
            <a:r>
              <a:rPr lang="cy-GB" sz="1800" dirty="0"/>
              <a:t>Rôl corff proffesiynol yw eiriol ar ran ei aelodau a chefnogi eu buddiannau yn y sector peirianneg gwasanaethau adeiladu yn ei gyfanrwydd.</a:t>
            </a:r>
          </a:p>
        </p:txBody>
      </p:sp>
    </p:spTree>
    <p:extLst>
      <p:ext uri="{BB962C8B-B14F-4D97-AF65-F5344CB8AC3E}">
        <p14:creationId xmlns:p14="http://schemas.microsoft.com/office/powerpoint/2010/main" val="32538920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867D8E-F5F5-4B24-9090-20F672736F6D}"/>
              </a:ext>
            </a:extLst>
          </p:cNvPr>
          <p:cNvSpPr>
            <a:spLocks noGrp="1"/>
          </p:cNvSpPr>
          <p:nvPr>
            <p:ph type="title"/>
          </p:nvPr>
        </p:nvSpPr>
        <p:spPr/>
        <p:txBody>
          <a:bodyPr/>
          <a:lstStyle/>
          <a:p>
            <a:r>
              <a:rPr lang="cy-GB"/>
              <a:t>Manteision bod yn aelod </a:t>
            </a:r>
          </a:p>
        </p:txBody>
      </p:sp>
      <p:sp>
        <p:nvSpPr>
          <p:cNvPr id="3" name="Content Placeholder 2">
            <a:extLst>
              <a:ext uri="{FF2B5EF4-FFF2-40B4-BE49-F238E27FC236}">
                <a16:creationId xmlns:a16="http://schemas.microsoft.com/office/drawing/2014/main" id="{6CCFA5BD-F720-4705-985D-4851AD9B6904}"/>
              </a:ext>
            </a:extLst>
          </p:cNvPr>
          <p:cNvSpPr>
            <a:spLocks noGrp="1"/>
          </p:cNvSpPr>
          <p:nvPr>
            <p:ph sz="quarter" idx="10"/>
          </p:nvPr>
        </p:nvSpPr>
        <p:spPr/>
        <p:txBody>
          <a:bodyPr/>
          <a:lstStyle/>
          <a:p>
            <a:r>
              <a:rPr lang="cy-GB"/>
              <a:t>Gall ymuno â chorff proffesiynol gynnig nifer o fanteision, gan gynnwys: </a:t>
            </a:r>
          </a:p>
          <a:p>
            <a:pPr marL="342900" indent="-342900">
              <a:buClr>
                <a:srgbClr val="0077E3"/>
              </a:buClr>
              <a:buFont typeface="Arial" panose="020B0604020202020204" pitchFamily="34" charset="0"/>
              <a:buChar char="•"/>
            </a:pPr>
            <a:r>
              <a:rPr lang="cy-GB"/>
              <a:t>datblygiad proffesiynol</a:t>
            </a:r>
          </a:p>
          <a:p>
            <a:pPr marL="342900" indent="-342900">
              <a:buClr>
                <a:srgbClr val="0077E3"/>
              </a:buClr>
              <a:buFont typeface="Arial" panose="020B0604020202020204" pitchFamily="34" charset="0"/>
              <a:buChar char="•"/>
            </a:pPr>
            <a:r>
              <a:rPr lang="cy-GB"/>
              <a:t>rhwydweithio</a:t>
            </a:r>
          </a:p>
          <a:p>
            <a:pPr marL="342900" indent="-342900">
              <a:buClr>
                <a:srgbClr val="0077E3"/>
              </a:buClr>
              <a:buFont typeface="Arial" panose="020B0604020202020204" pitchFamily="34" charset="0"/>
              <a:buChar char="•"/>
            </a:pPr>
            <a:r>
              <a:rPr lang="cy-GB"/>
              <a:t>cydnabyddiaeth</a:t>
            </a:r>
          </a:p>
          <a:p>
            <a:pPr marL="342900" indent="-342900">
              <a:buClr>
                <a:srgbClr val="0077E3"/>
              </a:buClr>
              <a:buFont typeface="Arial" panose="020B0604020202020204" pitchFamily="34" charset="0"/>
              <a:buChar char="•"/>
            </a:pPr>
            <a:r>
              <a:rPr lang="cy-GB"/>
              <a:t>mynediad at adnoddau</a:t>
            </a:r>
          </a:p>
          <a:p>
            <a:pPr marL="342900" indent="-342900">
              <a:buClr>
                <a:srgbClr val="0077E3"/>
              </a:buClr>
              <a:buFont typeface="Arial" panose="020B0604020202020204" pitchFamily="34" charset="0"/>
              <a:buChar char="•"/>
            </a:pPr>
            <a:r>
              <a:rPr lang="cy-GB"/>
              <a:t>eiriolaeth</a:t>
            </a:r>
          </a:p>
          <a:p>
            <a:pPr marL="342900" indent="-342900">
              <a:buClr>
                <a:srgbClr val="0077E3"/>
              </a:buClr>
              <a:buFont typeface="Arial" panose="020B0604020202020204" pitchFamily="34" charset="0"/>
              <a:buChar char="•"/>
            </a:pPr>
            <a:r>
              <a:rPr lang="cy-GB"/>
              <a:t>cyfleoedd gyrfa.</a:t>
            </a:r>
          </a:p>
        </p:txBody>
      </p:sp>
    </p:spTree>
    <p:extLst>
      <p:ext uri="{BB962C8B-B14F-4D97-AF65-F5344CB8AC3E}">
        <p14:creationId xmlns:p14="http://schemas.microsoft.com/office/powerpoint/2010/main" val="27587587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DF21D2-927B-4EEF-9D9E-48BF1CC52A0F}"/>
              </a:ext>
            </a:extLst>
          </p:cNvPr>
          <p:cNvSpPr>
            <a:spLocks noGrp="1"/>
          </p:cNvSpPr>
          <p:nvPr>
            <p:ph type="title"/>
          </p:nvPr>
        </p:nvSpPr>
        <p:spPr/>
        <p:txBody>
          <a:bodyPr/>
          <a:lstStyle/>
          <a:p>
            <a:r>
              <a:rPr lang="cy-GB"/>
              <a:t>Rôl CIBSE</a:t>
            </a:r>
          </a:p>
        </p:txBody>
      </p:sp>
      <p:sp>
        <p:nvSpPr>
          <p:cNvPr id="3" name="Content Placeholder 2">
            <a:extLst>
              <a:ext uri="{FF2B5EF4-FFF2-40B4-BE49-F238E27FC236}">
                <a16:creationId xmlns:a16="http://schemas.microsoft.com/office/drawing/2014/main" id="{809C25D1-A450-4CE9-8505-EDCFB2270B71}"/>
              </a:ext>
            </a:extLst>
          </p:cNvPr>
          <p:cNvSpPr>
            <a:spLocks noGrp="1"/>
          </p:cNvSpPr>
          <p:nvPr>
            <p:ph sz="quarter" idx="10"/>
          </p:nvPr>
        </p:nvSpPr>
        <p:spPr/>
        <p:txBody>
          <a:bodyPr/>
          <a:lstStyle/>
          <a:p>
            <a:r>
              <a:rPr lang="cy-GB"/>
              <a:t>Sefydliad Siartredig Peirianwyr Gwasanaethau Adeiladu (CIBSE) yw’r corff proffesiynol sy’n bodoli i ddatblygu a hybu crefft, gwyddoniaeth ac ymarfer peirianneg gwasanaethau adeiladu, i fuddsoddi mewn addysg ac ymchwil, ac i gefnogi gweithwyr proffesiynol wrth iddynt anelu at ragoriaeth. </a:t>
            </a:r>
          </a:p>
          <a:p>
            <a:endParaRPr lang="en-GB" dirty="0"/>
          </a:p>
        </p:txBody>
      </p:sp>
      <p:sp>
        <p:nvSpPr>
          <p:cNvPr id="5" name="TextBox 4">
            <a:extLst>
              <a:ext uri="{FF2B5EF4-FFF2-40B4-BE49-F238E27FC236}">
                <a16:creationId xmlns:a16="http://schemas.microsoft.com/office/drawing/2014/main" id="{2A6D1AF8-E3C9-4ED5-A776-6897A0B8EB0A}"/>
              </a:ext>
            </a:extLst>
          </p:cNvPr>
          <p:cNvSpPr txBox="1"/>
          <p:nvPr/>
        </p:nvSpPr>
        <p:spPr>
          <a:xfrm>
            <a:off x="2011843" y="2905769"/>
            <a:ext cx="6592605" cy="2308324"/>
          </a:xfrm>
          <a:prstGeom prst="rect">
            <a:avLst/>
          </a:prstGeom>
          <a:noFill/>
          <a:ln>
            <a:solidFill>
              <a:schemeClr val="accent1">
                <a:lumMod val="50000"/>
              </a:schemeClr>
            </a:solidFill>
          </a:ln>
        </p:spPr>
        <p:txBody>
          <a:bodyPr wrap="square" lIns="91440" tIns="45720" rIns="91440" bIns="45720" rtlCol="0" anchor="t">
            <a:spAutoFit/>
          </a:bodyPr>
          <a:lstStyle/>
          <a:p>
            <a:pPr marL="342900" indent="-342900">
              <a:buFont typeface="Arial" panose="020B0604020202020204" pitchFamily="34" charset="0"/>
              <a:buChar char="•"/>
            </a:pPr>
            <a:r>
              <a:rPr lang="cy-GB" sz="1800">
                <a:latin typeface="Arial"/>
                <a:ea typeface="ＭＳ Ｐゴシック"/>
              </a:rPr>
              <a:t>Gosodwr safonau ac awdurdod ar beirianneg gwasanaethau adeiladu. </a:t>
            </a:r>
          </a:p>
          <a:p>
            <a:pPr marL="342900" indent="-342900">
              <a:buFont typeface="Arial" panose="020B0604020202020204" pitchFamily="34" charset="0"/>
              <a:buChar char="•"/>
            </a:pPr>
            <a:r>
              <a:rPr lang="cy-GB" sz="1800">
                <a:latin typeface="Arial"/>
                <a:ea typeface="ＭＳ Ｐゴシック"/>
              </a:rPr>
              <a:t>Cyhoeddi canllawiau a chodau sy’n cael eu cydnabod yn rhyngwladol fel rhai awdurdodol ac sy’n gosod y meini prawf ar gyfer arferion gorau yn y proffesiwn.</a:t>
            </a:r>
          </a:p>
          <a:p>
            <a:pPr marL="342900" indent="-342900">
              <a:buFont typeface="Arial" panose="020B0604020202020204" pitchFamily="34" charset="0"/>
              <a:buChar char="•"/>
            </a:pPr>
            <a:r>
              <a:rPr lang="cy-GB" sz="1800">
                <a:latin typeface="Arial"/>
                <a:ea typeface="ＭＳ Ｐゴシック"/>
              </a:rPr>
              <a:t>Llywodraeth yn ymgynghori ag ef ar faterion sy’n ymwneud ag adeiladu, peirianneg a chynaliadwyedd. </a:t>
            </a:r>
          </a:p>
          <a:p>
            <a:pPr marL="342900" indent="-342900">
              <a:buFont typeface="Arial" panose="020B0604020202020204" pitchFamily="34" charset="0"/>
              <a:buChar char="•"/>
            </a:pPr>
            <a:r>
              <a:rPr lang="cy-GB" sz="1800">
                <a:latin typeface="Arial"/>
                <a:ea typeface="ＭＳ Ｐゴシック"/>
              </a:rPr>
              <a:t>Mae ganddo opsiynau ar gyfer aelodaeth myfyrwyr.</a:t>
            </a:r>
          </a:p>
        </p:txBody>
      </p:sp>
      <p:sp>
        <p:nvSpPr>
          <p:cNvPr id="6" name="TextBox 5">
            <a:extLst>
              <a:ext uri="{FF2B5EF4-FFF2-40B4-BE49-F238E27FC236}">
                <a16:creationId xmlns:a16="http://schemas.microsoft.com/office/drawing/2014/main" id="{4A54BF89-BC0D-47B2-9D8B-82C095F0A20F}"/>
              </a:ext>
            </a:extLst>
          </p:cNvPr>
          <p:cNvSpPr txBox="1"/>
          <p:nvPr/>
        </p:nvSpPr>
        <p:spPr>
          <a:xfrm>
            <a:off x="1907704" y="5424269"/>
            <a:ext cx="7564463" cy="400110"/>
          </a:xfrm>
          <a:prstGeom prst="rect">
            <a:avLst/>
          </a:prstGeom>
          <a:noFill/>
        </p:spPr>
        <p:txBody>
          <a:bodyPr wrap="square" rtlCol="0">
            <a:spAutoFit/>
          </a:bodyPr>
          <a:lstStyle/>
          <a:p>
            <a:r>
              <a:rPr lang="cy-GB"/>
              <a:t>Cliciwch ar y ddolen i ddarganfod buddion aelodaeth CIBSE</a:t>
            </a:r>
            <a:r>
              <a:rPr lang="cy-GB" i="1"/>
              <a:t>.</a:t>
            </a:r>
          </a:p>
        </p:txBody>
      </p:sp>
      <p:sp>
        <p:nvSpPr>
          <p:cNvPr id="7" name="TextBox 6">
            <a:extLst>
              <a:ext uri="{FF2B5EF4-FFF2-40B4-BE49-F238E27FC236}">
                <a16:creationId xmlns:a16="http://schemas.microsoft.com/office/drawing/2014/main" id="{8AF0EF74-1A3F-D81F-6884-11FEE491090E}"/>
              </a:ext>
            </a:extLst>
          </p:cNvPr>
          <p:cNvSpPr txBox="1"/>
          <p:nvPr/>
        </p:nvSpPr>
        <p:spPr>
          <a:xfrm>
            <a:off x="409241" y="3887981"/>
            <a:ext cx="1368152" cy="400110"/>
          </a:xfrm>
          <a:prstGeom prst="rect">
            <a:avLst/>
          </a:prstGeom>
          <a:noFill/>
          <a:ln>
            <a:solidFill>
              <a:schemeClr val="tx2"/>
            </a:solidFill>
          </a:ln>
        </p:spPr>
        <p:txBody>
          <a:bodyPr wrap="square">
            <a:spAutoFit/>
          </a:bodyPr>
          <a:lstStyle/>
          <a:p>
            <a:pPr algn="ctr"/>
            <a:r>
              <a:rPr lang="cy-GB">
                <a:hlinkClick r:id="rId3"/>
              </a:rPr>
              <a:t>CIBSE</a:t>
            </a:r>
          </a:p>
        </p:txBody>
      </p:sp>
    </p:spTree>
    <p:extLst>
      <p:ext uri="{BB962C8B-B14F-4D97-AF65-F5344CB8AC3E}">
        <p14:creationId xmlns:p14="http://schemas.microsoft.com/office/powerpoint/2010/main" val="28222095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D60429B4-BD65-D984-AA0C-2E0183989B1B}"/>
              </a:ext>
            </a:extLst>
          </p:cNvPr>
          <p:cNvSpPr txBox="1">
            <a:spLocks/>
          </p:cNvSpPr>
          <p:nvPr/>
        </p:nvSpPr>
        <p:spPr bwMode="auto">
          <a:xfrm>
            <a:off x="457200" y="5445224"/>
            <a:ext cx="8229600" cy="126353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r>
              <a:rPr lang="cy-GB" dirty="0"/>
              <a:t>Cliciwch ar y logo i ddysgu mwy am y sefydliad.</a:t>
            </a:r>
          </a:p>
        </p:txBody>
      </p:sp>
      <p:sp>
        <p:nvSpPr>
          <p:cNvPr id="13" name="Title 1">
            <a:extLst>
              <a:ext uri="{FF2B5EF4-FFF2-40B4-BE49-F238E27FC236}">
                <a16:creationId xmlns:a16="http://schemas.microsoft.com/office/drawing/2014/main" id="{F290D62C-DACA-FA96-1717-92EAFB7AE723}"/>
              </a:ext>
            </a:extLst>
          </p:cNvPr>
          <p:cNvSpPr txBox="1">
            <a:spLocks/>
          </p:cNvSpPr>
          <p:nvPr/>
        </p:nvSpPr>
        <p:spPr bwMode="auto">
          <a:xfrm>
            <a:off x="457200" y="1008000"/>
            <a:ext cx="8229600"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cy-GB"/>
              <a:t>Corff Proffesiynol Mecanyddol – BESA</a:t>
            </a:r>
          </a:p>
        </p:txBody>
      </p:sp>
      <p:sp>
        <p:nvSpPr>
          <p:cNvPr id="14" name="Content Placeholder 2">
            <a:extLst>
              <a:ext uri="{FF2B5EF4-FFF2-40B4-BE49-F238E27FC236}">
                <a16:creationId xmlns:a16="http://schemas.microsoft.com/office/drawing/2014/main" id="{3D7DC75A-0695-AE91-8FFC-451EA31261EB}"/>
              </a:ext>
            </a:extLst>
          </p:cNvPr>
          <p:cNvSpPr txBox="1">
            <a:spLocks/>
          </p:cNvSpPr>
          <p:nvPr/>
        </p:nvSpPr>
        <p:spPr bwMode="auto">
          <a:xfrm>
            <a:off x="457200" y="1589403"/>
            <a:ext cx="8229600" cy="126353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r>
              <a:rPr lang="cy-GB"/>
              <a:t>Gall ymuno â chorff proffesiynol roi mynediad i weithwyr ym maes peirianneg gwasanaethau adeiladu at adnoddau, cyfleoedd ac eiriolaeth werthfawr a all eu helpu i wneud y canlynol: datblygu eu gyrfaoedd; datblygu eu sgiliau, a hybu eu proffesiwn. </a:t>
            </a:r>
          </a:p>
          <a:p>
            <a:endParaRPr lang="en-US" kern="0"/>
          </a:p>
        </p:txBody>
      </p:sp>
      <p:pic>
        <p:nvPicPr>
          <p:cNvPr id="15" name="Picture 5">
            <a:hlinkClick r:id="rId3"/>
            <a:extLst>
              <a:ext uri="{FF2B5EF4-FFF2-40B4-BE49-F238E27FC236}">
                <a16:creationId xmlns:a16="http://schemas.microsoft.com/office/drawing/2014/main" id="{865DB8BC-4E57-CB0A-44A2-D0FFA351EAD1}"/>
              </a:ext>
            </a:extLst>
          </p:cNvPr>
          <p:cNvPicPr>
            <a:picLocks noChangeAspect="1"/>
          </p:cNvPicPr>
          <p:nvPr/>
        </p:nvPicPr>
        <p:blipFill>
          <a:blip r:embed="rId4"/>
          <a:stretch>
            <a:fillRect/>
          </a:stretch>
        </p:blipFill>
        <p:spPr>
          <a:xfrm>
            <a:off x="323528" y="3861047"/>
            <a:ext cx="1647825" cy="952500"/>
          </a:xfrm>
          <a:prstGeom prst="rect">
            <a:avLst/>
          </a:prstGeom>
        </p:spPr>
      </p:pic>
      <p:sp>
        <p:nvSpPr>
          <p:cNvPr id="16" name="TextBox 15">
            <a:extLst>
              <a:ext uri="{FF2B5EF4-FFF2-40B4-BE49-F238E27FC236}">
                <a16:creationId xmlns:a16="http://schemas.microsoft.com/office/drawing/2014/main" id="{6B118FD1-E039-DE9C-EE42-B6A7F136B92D}"/>
              </a:ext>
            </a:extLst>
          </p:cNvPr>
          <p:cNvSpPr txBox="1"/>
          <p:nvPr/>
        </p:nvSpPr>
        <p:spPr>
          <a:xfrm>
            <a:off x="2051720" y="3051752"/>
            <a:ext cx="6358775" cy="2308324"/>
          </a:xfrm>
          <a:prstGeom prst="rect">
            <a:avLst/>
          </a:prstGeom>
          <a:noFill/>
          <a:ln>
            <a:solidFill>
              <a:schemeClr val="accent1">
                <a:lumMod val="50000"/>
              </a:schemeClr>
            </a:solidFill>
          </a:ln>
        </p:spPr>
        <p:txBody>
          <a:bodyPr wrap="square" lIns="91440" tIns="45720" rIns="91440" bIns="45720" rtlCol="0" anchor="t">
            <a:spAutoFit/>
          </a:bodyPr>
          <a:lstStyle/>
          <a:p>
            <a:r>
              <a:rPr lang="cy-GB" sz="1800" dirty="0">
                <a:latin typeface="Arial"/>
                <a:ea typeface="ＭＳ Ｐゴシック"/>
              </a:rPr>
              <a:t>BESA yw Corff Masnach cydnabyddedig y Sector Gwasanaethau Peirianneg Adeiladu. Mae cwmnïau grŵp BESA yn caniatáu i </a:t>
            </a:r>
            <a:r>
              <a:rPr lang="cy-GB" sz="1800" b="1" dirty="0">
                <a:latin typeface="Arial"/>
                <a:ea typeface="ＭＳ Ｐゴシック"/>
              </a:rPr>
              <a:t>fusnesau ac unigolion</a:t>
            </a:r>
            <a:r>
              <a:rPr lang="cy-GB" sz="1800" dirty="0">
                <a:latin typeface="Arial"/>
                <a:ea typeface="ＭＳ Ｐゴシック"/>
              </a:rPr>
              <a:t> ddangos cymhwysedd a chydymffurfiaeth. Mae BESA yn gweithio gyda’r diwydiant i helpu i wella ansawdd a diogelwch yn y sector Peirianneg Gwasanaethau Adeiladu.</a:t>
            </a:r>
          </a:p>
          <a:p>
            <a:r>
              <a:rPr lang="cy-GB" sz="1800" dirty="0">
                <a:latin typeface="Arial"/>
                <a:ea typeface="ＭＳ Ｐゴシック"/>
              </a:rPr>
              <a:t>Edrychwch hefyd ar </a:t>
            </a:r>
            <a:r>
              <a:rPr lang="cy-GB" sz="1800" dirty="0">
                <a:latin typeface="Arial"/>
                <a:ea typeface="ＭＳ Ｐゴシック"/>
                <a:hlinkClick r:id="rId5"/>
              </a:rPr>
              <a:t>BESA – </a:t>
            </a:r>
            <a:r>
              <a:rPr lang="cy-GB" sz="1800" dirty="0" err="1">
                <a:latin typeface="Arial"/>
                <a:ea typeface="ＭＳ Ｐゴシック"/>
                <a:hlinkClick r:id="rId5"/>
              </a:rPr>
              <a:t>An</a:t>
            </a:r>
            <a:r>
              <a:rPr lang="cy-GB" sz="1800" dirty="0">
                <a:latin typeface="Arial"/>
                <a:ea typeface="ＭＳ Ｐゴシック"/>
                <a:hlinkClick r:id="rId5"/>
              </a:rPr>
              <a:t> </a:t>
            </a:r>
            <a:r>
              <a:rPr lang="cy-GB" sz="1800" dirty="0" err="1">
                <a:latin typeface="Arial"/>
                <a:ea typeface="ＭＳ Ｐゴシック"/>
                <a:hlinkClick r:id="rId5"/>
              </a:rPr>
              <a:t>Introduction</a:t>
            </a:r>
            <a:r>
              <a:rPr lang="cy-GB" sz="1800" dirty="0">
                <a:latin typeface="Arial"/>
                <a:ea typeface="ＭＳ Ｐゴシック"/>
                <a:hlinkClick r:id="rId5"/>
              </a:rPr>
              <a:t> to the BESA </a:t>
            </a:r>
            <a:r>
              <a:rPr lang="cy-GB" sz="1800" dirty="0" err="1">
                <a:latin typeface="Arial"/>
                <a:ea typeface="ＭＳ Ｐゴシック"/>
                <a:hlinkClick r:id="rId5"/>
              </a:rPr>
              <a:t>Competence</a:t>
            </a:r>
            <a:r>
              <a:rPr lang="cy-GB" sz="1800" dirty="0">
                <a:latin typeface="Arial"/>
                <a:ea typeface="ＭＳ Ｐゴシック"/>
                <a:hlinkClick r:id="rId5"/>
              </a:rPr>
              <a:t> </a:t>
            </a:r>
            <a:r>
              <a:rPr lang="cy-GB" sz="1800" dirty="0" err="1">
                <a:latin typeface="Arial"/>
                <a:ea typeface="ＭＳ Ｐゴシック"/>
                <a:hlinkClick r:id="rId5"/>
              </a:rPr>
              <a:t>Assessment</a:t>
            </a:r>
            <a:r>
              <a:rPr lang="cy-GB" sz="1800" dirty="0">
                <a:latin typeface="Arial"/>
                <a:ea typeface="ＭＳ Ｐゴシック"/>
                <a:hlinkClick r:id="rId5"/>
              </a:rPr>
              <a:t> Standard (CAS) </a:t>
            </a:r>
            <a:r>
              <a:rPr lang="cy-GB" sz="1800" dirty="0" err="1">
                <a:latin typeface="Arial"/>
                <a:ea typeface="ＭＳ Ｐゴシック"/>
                <a:hlinkClick r:id="rId5"/>
              </a:rPr>
              <a:t>Audit</a:t>
            </a:r>
            <a:endParaRPr lang="cy-GB" sz="1800" dirty="0">
              <a:latin typeface="Arial"/>
              <a:ea typeface="ＭＳ Ｐゴシック"/>
              <a:hlinkClick r:id="rId5"/>
            </a:endParaRPr>
          </a:p>
        </p:txBody>
      </p:sp>
    </p:spTree>
    <p:extLst>
      <p:ext uri="{BB962C8B-B14F-4D97-AF65-F5344CB8AC3E}">
        <p14:creationId xmlns:p14="http://schemas.microsoft.com/office/powerpoint/2010/main" val="22090726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SKILLcard">
            <a:hlinkClick r:id="rId3"/>
            <a:extLst>
              <a:ext uri="{FF2B5EF4-FFF2-40B4-BE49-F238E27FC236}">
                <a16:creationId xmlns:a16="http://schemas.microsoft.com/office/drawing/2014/main" id="{ECEA7BED-0369-441C-B2E3-93F57C859275}"/>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124662" y="2927739"/>
            <a:ext cx="1327904" cy="91100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hlinkClick r:id="rId3"/>
            <a:extLst>
              <a:ext uri="{FF2B5EF4-FFF2-40B4-BE49-F238E27FC236}">
                <a16:creationId xmlns:a16="http://schemas.microsoft.com/office/drawing/2014/main" id="{69B006A3-DEA6-AD7A-1065-4FCB128C100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120028" y="2492896"/>
            <a:ext cx="3804212" cy="3635440"/>
          </a:xfrm>
          <a:prstGeom prst="rect">
            <a:avLst/>
          </a:prstGeom>
        </p:spPr>
      </p:pic>
      <p:sp>
        <p:nvSpPr>
          <p:cNvPr id="9" name="TextBox 8">
            <a:extLst>
              <a:ext uri="{FF2B5EF4-FFF2-40B4-BE49-F238E27FC236}">
                <a16:creationId xmlns:a16="http://schemas.microsoft.com/office/drawing/2014/main" id="{85EF7C97-5E41-16DF-57C1-12470A69D43A}"/>
              </a:ext>
            </a:extLst>
          </p:cNvPr>
          <p:cNvSpPr txBox="1"/>
          <p:nvPr/>
        </p:nvSpPr>
        <p:spPr>
          <a:xfrm>
            <a:off x="323528" y="4437419"/>
            <a:ext cx="4464496" cy="707886"/>
          </a:xfrm>
          <a:prstGeom prst="rect">
            <a:avLst/>
          </a:prstGeom>
          <a:noFill/>
          <a:ln>
            <a:solidFill>
              <a:schemeClr val="accent1">
                <a:lumMod val="50000"/>
              </a:schemeClr>
            </a:solidFill>
          </a:ln>
        </p:spPr>
        <p:txBody>
          <a:bodyPr wrap="square" rtlCol="0">
            <a:spAutoFit/>
          </a:bodyPr>
          <a:lstStyle/>
          <a:p>
            <a:r>
              <a:rPr lang="cy-GB"/>
              <a:t>Cliciwch y cardiau i weld y fideo SKILLcard.</a:t>
            </a:r>
          </a:p>
        </p:txBody>
      </p:sp>
      <p:sp>
        <p:nvSpPr>
          <p:cNvPr id="6" name="Title 1">
            <a:extLst>
              <a:ext uri="{FF2B5EF4-FFF2-40B4-BE49-F238E27FC236}">
                <a16:creationId xmlns:a16="http://schemas.microsoft.com/office/drawing/2014/main" id="{2A56B693-2F97-B8BB-AFE4-635C16622DC0}"/>
              </a:ext>
            </a:extLst>
          </p:cNvPr>
          <p:cNvSpPr txBox="1">
            <a:spLocks/>
          </p:cNvSpPr>
          <p:nvPr/>
        </p:nvSpPr>
        <p:spPr bwMode="auto">
          <a:xfrm>
            <a:off x="446856" y="980728"/>
            <a:ext cx="8229600"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cy-GB" dirty="0"/>
              <a:t>Cynlluniau Cerdyn Cynghrair CSCS – </a:t>
            </a:r>
            <a:r>
              <a:rPr lang="cy-GB" dirty="0" err="1"/>
              <a:t>SKILLcard</a:t>
            </a:r>
            <a:endParaRPr lang="cy-GB" dirty="0"/>
          </a:p>
        </p:txBody>
      </p:sp>
      <p:sp>
        <p:nvSpPr>
          <p:cNvPr id="7" name="TextBox 6">
            <a:extLst>
              <a:ext uri="{FF2B5EF4-FFF2-40B4-BE49-F238E27FC236}">
                <a16:creationId xmlns:a16="http://schemas.microsoft.com/office/drawing/2014/main" id="{0FCA8AE5-F0B3-32EC-2335-3433BA5A5634}"/>
              </a:ext>
            </a:extLst>
          </p:cNvPr>
          <p:cNvSpPr txBox="1"/>
          <p:nvPr/>
        </p:nvSpPr>
        <p:spPr>
          <a:xfrm>
            <a:off x="358868" y="1404918"/>
            <a:ext cx="8467040" cy="1015663"/>
          </a:xfrm>
          <a:prstGeom prst="rect">
            <a:avLst/>
          </a:prstGeom>
          <a:noFill/>
        </p:spPr>
        <p:txBody>
          <a:bodyPr wrap="square" rtlCol="0">
            <a:spAutoFit/>
          </a:bodyPr>
          <a:lstStyle/>
          <a:p>
            <a:r>
              <a:rPr lang="cy-GB" dirty="0" err="1"/>
              <a:t>SKILLcard</a:t>
            </a:r>
            <a:r>
              <a:rPr lang="cy-GB" dirty="0"/>
              <a:t> yw’r cynllun cynghrair CSCS cydnabyddedig ar gyfer y sector peirianneg gwasanaethau adeiladu. Mae hyn yn caniatáu i unigolion ddangos eu cymhwysedd ar draws gwahanol alwedigaethau.</a:t>
            </a:r>
          </a:p>
        </p:txBody>
      </p:sp>
    </p:spTree>
    <p:extLst>
      <p:ext uri="{BB962C8B-B14F-4D97-AF65-F5344CB8AC3E}">
        <p14:creationId xmlns:p14="http://schemas.microsoft.com/office/powerpoint/2010/main" val="93618205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1c5831b9-66da-4f16-a409-834213ecdb8e">
      <Terms xmlns="http://schemas.microsoft.com/office/infopath/2007/PartnerControls"/>
    </lcf76f155ced4ddcb4097134ff3c332f>
    <TaxCatchAll xmlns="418e8c98-519b-4e3e-a77f-7ee33016068f"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15" ma:contentTypeDescription="Create a new document." ma:contentTypeScope="" ma:versionID="49183941de53607219d2a41e88adfbee">
  <xsd:schema xmlns:xsd="http://www.w3.org/2001/XMLSchema" xmlns:xs="http://www.w3.org/2001/XMLSchema" xmlns:p="http://schemas.microsoft.com/office/2006/metadata/properties" xmlns:ns2="1c5831b9-66da-4f16-a409-834213ecdb8e" xmlns:ns3="7d91badd-8922-4db1-9652-4fbca8a6b7df" xmlns:ns4="418e8c98-519b-4e3e-a77f-7ee33016068f" targetNamespace="http://schemas.microsoft.com/office/2006/metadata/properties" ma:root="true" ma:fieldsID="24b99fe5d6d654b5d04b5bbed10723b8" ns2:_="" ns3:_="" ns4:_="">
    <xsd:import namespace="1c5831b9-66da-4f16-a409-834213ecdb8e"/>
    <xsd:import namespace="7d91badd-8922-4db1-9652-4fbca8a6b7df"/>
    <xsd:import namespace="418e8c98-519b-4e3e-a77f-7ee33016068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46845985-64c5-445d-98c9-446d100d1ab4}" ma:internalName="TaxCatchAll" ma:showField="CatchAllData" ma:web="7d91badd-8922-4db1-9652-4fbca8a6b7d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5CCB350-B76C-41FC-AE69-633CA55F79C0}">
  <ds:schemaRefs>
    <ds:schemaRef ds:uri="http://purl.org/dc/terms/"/>
    <ds:schemaRef ds:uri="http://schemas.microsoft.com/office/2006/metadata/properties"/>
    <ds:schemaRef ds:uri="http://schemas.microsoft.com/office/2006/documentManagement/types"/>
    <ds:schemaRef ds:uri="418e8c98-519b-4e3e-a77f-7ee33016068f"/>
    <ds:schemaRef ds:uri="http://purl.org/dc/elements/1.1/"/>
    <ds:schemaRef ds:uri="http://schemas.openxmlformats.org/package/2006/metadata/core-properties"/>
    <ds:schemaRef ds:uri="http://schemas.microsoft.com/office/infopath/2007/PartnerControls"/>
    <ds:schemaRef ds:uri="7d91badd-8922-4db1-9652-4fbca8a6b7df"/>
    <ds:schemaRef ds:uri="1c5831b9-66da-4f16-a409-834213ecdb8e"/>
    <ds:schemaRef ds:uri="http://www.w3.org/XML/1998/namespace"/>
    <ds:schemaRef ds:uri="http://purl.org/dc/dcmitype/"/>
  </ds:schemaRefs>
</ds:datastoreItem>
</file>

<file path=customXml/itemProps2.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3.xml><?xml version="1.0" encoding="utf-8"?>
<ds:datastoreItem xmlns:ds="http://schemas.openxmlformats.org/officeDocument/2006/customXml" ds:itemID="{D8650BE0-FF67-4CB5-BD5F-AE35C54CB64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418e8c98-519b-4e3e-a77f-7ee33016068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10</TotalTime>
  <Words>2156</Words>
  <Application>Microsoft Office PowerPoint</Application>
  <PresentationFormat>On-screen Show (4:3)</PresentationFormat>
  <Paragraphs>168</Paragraphs>
  <Slides>18</Slides>
  <Notes>14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Lucida Grande</vt:lpstr>
      <vt:lpstr>Roboto</vt:lpstr>
      <vt:lpstr>Times New Roman</vt:lpstr>
      <vt:lpstr>Default Design</vt:lpstr>
      <vt:lpstr>PowerPoint 2: Gweithwyr crefft peirianneg gwasanaethau adeiladu proffesiynol </vt:lpstr>
      <vt:lpstr>NOD: Archwilio sut mae datblygu fel crefftwr</vt:lpstr>
      <vt:lpstr>Gyrfa mewn Peirianneg Gwasanaethau Adeiladu</vt:lpstr>
      <vt:lpstr>Llwybrau gyrfa yn y maes Adeiladu a Pheirianneg Gwasanaethau Adeiladu </vt:lpstr>
      <vt:lpstr>Diffinio corff proffesiynol </vt:lpstr>
      <vt:lpstr>Manteision bod yn aelod </vt:lpstr>
      <vt:lpstr>Rôl CIBSE</vt:lpstr>
      <vt:lpstr>PowerPoint Presentation</vt:lpstr>
      <vt:lpstr>PowerPoint Presentation</vt:lpstr>
      <vt:lpstr>PowerPoint Presentation</vt:lpstr>
      <vt:lpstr>PowerPoint Presentation</vt:lpstr>
      <vt:lpstr>PowerPoint Presentation</vt:lpstr>
      <vt:lpstr>Cynllun cerdyn Cymhwysedd Trydanol</vt:lpstr>
      <vt:lpstr>Mathau o gardiau ECS – prentisiaid a hyfforddeion</vt:lpstr>
      <vt:lpstr>Mathau o gardiau ECS – personau cymwysedig</vt:lpstr>
      <vt:lpstr>Beth yw DPP?</vt:lpstr>
      <vt:lpstr>Manteision DPP </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Claire Brooks</cp:lastModifiedBy>
  <cp:revision>234</cp:revision>
  <dcterms:created xsi:type="dcterms:W3CDTF">2013-05-28T00:38:54Z</dcterms:created>
  <dcterms:modified xsi:type="dcterms:W3CDTF">2023-08-31T13:20:04Z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y fmtid="{D5CDD505-2E9C-101B-9397-08002B2CF9AE}" pid="3" name="MSIP_Label_8448bdcc-a5c1-4821-919e-44fa9583868f_Enabled">
    <vt:lpwstr>true</vt:lpwstr>
  </property>
  <property fmtid="{D5CDD505-2E9C-101B-9397-08002B2CF9AE}" pid="4" name="MSIP_Label_8448bdcc-a5c1-4821-919e-44fa9583868f_SetDate">
    <vt:lpwstr>2023-05-08T09:34:15Z</vt:lpwstr>
  </property>
  <property fmtid="{D5CDD505-2E9C-101B-9397-08002B2CF9AE}" pid="5" name="MSIP_Label_8448bdcc-a5c1-4821-919e-44fa9583868f_Method">
    <vt:lpwstr>Standard</vt:lpwstr>
  </property>
  <property fmtid="{D5CDD505-2E9C-101B-9397-08002B2CF9AE}" pid="6" name="MSIP_Label_8448bdcc-a5c1-4821-919e-44fa9583868f_Name">
    <vt:lpwstr>defa4170-0d19-0005-0004-bc88714345d2</vt:lpwstr>
  </property>
  <property fmtid="{D5CDD505-2E9C-101B-9397-08002B2CF9AE}" pid="7" name="MSIP_Label_8448bdcc-a5c1-4821-919e-44fa9583868f_SiteId">
    <vt:lpwstr>96f4d8ee-39bd-4af2-bb46-02d6d12565b5</vt:lpwstr>
  </property>
  <property fmtid="{D5CDD505-2E9C-101B-9397-08002B2CF9AE}" pid="8" name="MSIP_Label_8448bdcc-a5c1-4821-919e-44fa9583868f_ActionId">
    <vt:lpwstr>9e0f0e8d-9d6d-4eae-9b27-1306efa43253</vt:lpwstr>
  </property>
  <property fmtid="{D5CDD505-2E9C-101B-9397-08002B2CF9AE}" pid="9" name="MSIP_Label_8448bdcc-a5c1-4821-919e-44fa9583868f_ContentBits">
    <vt:lpwstr>0</vt:lpwstr>
  </property>
</Properties>
</file>