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331" r:id="rId6"/>
    <p:sldId id="335" r:id="rId7"/>
    <p:sldId id="338" r:id="rId8"/>
    <p:sldId id="352" r:id="rId9"/>
    <p:sldId id="336" r:id="rId10"/>
    <p:sldId id="353" r:id="rId11"/>
    <p:sldId id="337" r:id="rId12"/>
    <p:sldId id="339" r:id="rId13"/>
    <p:sldId id="341" r:id="rId14"/>
    <p:sldId id="342" r:id="rId15"/>
    <p:sldId id="345" r:id="rId16"/>
    <p:sldId id="348" r:id="rId17"/>
    <p:sldId id="350" r:id="rId18"/>
    <p:sldId id="354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.M." initials="PM" lastIdx="4" clrIdx="0">
    <p:extLst>
      <p:ext uri="{19B8F6BF-5375-455C-9EA6-DF929625EA0E}">
        <p15:presenceInfo xmlns:p15="http://schemas.microsoft.com/office/powerpoint/2012/main" userId="P.M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ADFE7C-4B29-4748-8157-DB603F4EEDBE}" v="4" dt="2023-06-23T13:52:58.217"/>
    <p1510:client id="{FFA1FFDF-3756-4030-B075-FAB96FB5C901}" vWet="4" dt="2023-06-23T13:52:49.5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62" autoAdjust="0"/>
  </p:normalViewPr>
  <p:slideViewPr>
    <p:cSldViewPr snapToGrid="0">
      <p:cViewPr varScale="1">
        <p:scale>
          <a:sx n="84" d="100"/>
          <a:sy n="84" d="100"/>
        </p:scale>
        <p:origin x="158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BT6u0FyKnc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RRA6n9ul44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_tGjgRwgAeo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ysgrifenedig: Mae hyn yn cynnwys negeseuon e-bost, llythyrau, adroddiadau a memos. Mae’r rhain yn cael eu defnyddio i gyfleu gwybodaeth a chyfarwyddiadau, i ddarparu diweddariadau ac i gofnodi cynnydd.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ar lafar: Mae hyn yn cynnwys cyfarfodydd wyneb yn wyneb, galwadau ffôn a chynadleddau fideo. Mae’r rhain yn cael eu defnyddio i drafod manylion prosiectau, i wneud penderfyniadau ac i ddatrys problemau.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gweledol: Mae hyn yn cynnwys lluniadau, cynlluniau a glasbrintiau. Mae’r rhain yn cael eu defnyddio i ddangos dyluniadau a manylebau ac i gyfleu gwybodaeth am fanylion a deunyddiau adeiladu.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electronig: Mae hyn yn cynnwys defnyddio technolegau cyfathrebu fel e-bost, negeseua gwib a meddalwedd rheoli prosiectau. Mae’r rhain yn cael eu defnyddio i rannu gwybodaeth, cadw golwg ar gynnydd a chydweithio ag aelodau’r tîm.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dieiriau: Mae hyn yn cynnwys iaith y corff, ystumiau a mynegiant yr wyneb. Mae’r rhain yn cael eu defnyddio i gyfleu agweddau, emosiynau a barn, ac i sefydlu a meithrin perthynas.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ffurfiol: Mae hyn yn cynnwys dogfennau, adroddiadau a pholisïau swyddogol. Mae’r rhain yn cael eu defnyddio at ddibenion cyfreithiol a gweinyddol, ac i gyfathrebu ag awdurdodau rheoleiddio.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Cyfathrebu anffurfiol: Mae hyn yn cynnwys sgyrsiau achlysurol, rhyngweithio cymdeithasol a digwyddiadau rhwydweithio. Mae’r rhain yn cael eu defnyddio i feithrin perthnasoedd, rhannu syniadau a chyfnewid gwybodaeth y tu allan i sianeli ffurfiol.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43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Communication problems </a:t>
            </a:r>
            <a:r>
              <a:rPr lang="cy-GB">
                <a:hlinkClick r:id="rId3"/>
              </a:rPr>
              <a:t>https://youtu.be/dBT6u0FyKnc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271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cyfathrebu: Mae crefftwyr sydd wedi datblygu deallusrwydd emosiynol yn gallu cyfathrebu’n well â phobl eraill mewn ffordd gadarnhaol ac adeiladol. Gall hyn helpu i osgoi camddealltwriaeth, lleihau gwrthdaro a hybu gwaith tîm effeithiol.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Perthnasoedd gwell: Gall deallusrwydd emosiynol helpu crefftwyr i feithrin perthynas gryfach â chyd-weithwyr, cleientiaid a chyflenwyr. Gall hyn arwain at well cydweithio, rhagor o gyfleoedd gwaith ac amgylchedd gwaith mwy cadarnhaol.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Gwneud penderfyniadau gwell: Gall deallusrwydd emosiynol helpu crefftwyr i wneud penderfyniadau gwell drwy ystyried emosiynau ac anghenion pobl eraill, yn ogystal â’u hemosiynau eu hunain. Gall hyn arwain at ddatrys problemau’n fwy effeithiol a chanlyniadau gwell i brosiectau adeiladu.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straen yn well: Mae crefftwyr sydd wedi datblygu deallusrwydd emosiynol yn gallu rheoli straen yn well a pheidio â chynhyrfu dan bwysau. Gall hyn eu helpu i ganolbwyntio a bod yn gynhyrchiol hyd yn oed mewn sefyllfaoedd heriol.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Boddhad uwch yn y swydd: Drwy ddatblygu deallusrwydd emosiynol, gall crefftwyr wella eu boddhad cyffredinol yn y swydd drwy feithrin perthnasoedd cadarnhaol, lleihau gwrthdaro, a theimlo’n fwy cysylltiedig a bodlon yn eu gwaith.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2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Equality and diversity </a:t>
            </a:r>
            <a:r>
              <a:rPr lang="cy-GB">
                <a:hlinkClick r:id="rId3"/>
              </a:rPr>
              <a:t>https://youtu.be/IRRA6n9ul44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512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Esboniwch i’r dysgwyr beth yw nodweddion gwarchodedig, a sut mae hyn yn helpu i: atal gwahaniaethu, hybu cydraddoldeb ac amrywiaeth a chefnogi cynhwysiant.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96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Diversity: Workplace Benefits of Equality and Inclusion around Race, Gender and Sexuality video </a:t>
            </a:r>
            <a:r>
              <a:rPr lang="cy-GB">
                <a:hlinkClick r:id="rId3"/>
              </a:rPr>
              <a:t>https://youtu.be/_tGjgRwgAeo</a:t>
            </a:r>
          </a:p>
          <a:p>
            <a:endParaRPr lang="en-GB" dirty="0"/>
          </a:p>
          <a:p>
            <a:r>
              <a:rPr lang="cy-GB"/>
              <a:t>Archwiliwch, drwy drafodaeth, fanteision gweithlu cynhwysol ac amrywiol.</a:t>
            </a:r>
          </a:p>
          <a:p>
            <a:r>
              <a:rPr lang="cy-GB"/>
              <a:t>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creadigrwydd ac arloesedd: Mae tîm amrywiol yn cyfrannu amrywiaeth eang o brofiadau a safbwyntiau, sy’n gallu arwain at syniadau newydd ac arloesol.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Cynyddu cynhyrchiant: Gall gweithle cynhwysol lle mae pawb yn teimlo eu bod yn cael eu gwerthfawrogi a’u parchu arwain at well morâl a chymhelliant ymysg gweithwyr, sy’n gallu cynyddu cynhyrchiant.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Gwneud penderfyniadau gwell: Gall tîm amrywiol gyfrannu amrywiaeth ehangach o safbwyntiau a gwybodaeth at y broses gwneud penderfyniadau, gan arwain at ganlyniadau gwell.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 gwasanaeth i gwsmeriaid: Gall tîm amrywiol ddeall a bodloni anghenion sylfaen cwsmeriaid amrywiol yn well, gan arwain at ragor o foddhad a ffyddlondeb ymysg cwsmeriaid.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Recriwtio a chadw staff yn well: Mae gweithle sy’n adnabyddus am fod yn gynhwysol ac yn amrywiol yn debygol o ddenu cronfa ehangach o ymgeiswyr, ac mae hefyd yn fwy tebygol o gadw gweithwyr.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Proffidioldeb uwch: Mae astudiaethau wedi dangos bod cwmnïau sydd â gweithluoedd amrywiol yn fwy tebygol o fod yn broffidiol, gan eu bod yn gallu deall a bodloni anghenion marchnadoedd amrywiol yn well.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Gwella enw da: Gall gweithle cynhwysol ac amrywiol wella enw da sefydliad, gan ei wneud yn fwy deniadol i gwsmeriaid, partneriaid a buddsoddwyr.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620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/>
              <a:t>Gall diwydiant peirianneg gwasanaethau adeiladu cynhwysol ac amrywiol yn y DU sy’n ceisio atal gwahaniaethu ddod â manteision sylweddol, nid yn unig i’r diwydiant ei hun, ond hefyd i’r economi a’r gymdeithas ehangach.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40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Peirianneg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Gwasanaethau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RRA6n9ul4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_tGjgRwgAe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BT6u0FyKn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hlfPjCviTxA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t">
            <a:prstTxWarp prst="textNoShape">
              <a:avLst/>
            </a:prstTxWarp>
            <a:noAutofit/>
          </a:bodyPr>
          <a:lstStyle/>
          <a:p>
            <a:r>
              <a:rPr lang="cy-GB" sz="2400" b="1">
                <a:latin typeface="Arial"/>
                <a:ea typeface="ＭＳ Ｐゴシック"/>
              </a:rPr>
              <a:t>Uned 201: </a:t>
            </a:r>
            <a:r>
              <a:rPr lang="cy-GB" sz="2400" b="1"/>
              <a:t>Cyflogaeth a Chyflogadwyedd yn y Sector Peirianneg Gwasanaethau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6: Cyfathrebu cynhwysol effeithiol </a:t>
            </a:r>
            <a:br>
              <a:rPr lang="cy-GB"/>
            </a:br>
            <a:endParaRPr lang="cy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Manteision datblygu deallusrwydd emosiynol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221200"/>
          </a:xfrm>
        </p:spPr>
        <p:txBody>
          <a:bodyPr/>
          <a:lstStyle/>
          <a:p>
            <a:r>
              <a:rPr lang="cy-GB"/>
              <a:t>Gall datblygu deallusrwydd emosiynol greu llawer o fanteision i grefftwyr, gan gynnwys: 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cyfathrebu gwell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perthnasoedd gwell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gwneud penderfyniadau gwell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rheoli straen yn well</a:t>
            </a:r>
          </a:p>
          <a:p>
            <a:pPr marL="5588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boddhad uwch yn y swydd.</a:t>
            </a:r>
          </a:p>
          <a:p>
            <a:pPr algn="just"/>
            <a:r>
              <a:rPr lang="cy-GB"/>
              <a:t>Mae deallusrwydd emosiynol yn hanfodol er mwyn meithrin perthnasoedd gwaith cryfach, cyfathrebu’n fwy effeithiol a sicrhau canlyniadau gwell ar gyfer prosiectau peirianneg gwasanaethau adeiladu a pheirianneg gwasanaethau adeiladu.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Beth yw cydraddoldeb ac amrywiaeth?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5374" y="1630680"/>
            <a:ext cx="8229600" cy="3069128"/>
          </a:xfrm>
        </p:spPr>
        <p:txBody>
          <a:bodyPr/>
          <a:lstStyle/>
          <a:p>
            <a:pPr algn="just"/>
            <a:r>
              <a:rPr lang="cy-GB"/>
              <a:t>Ystyr </a:t>
            </a:r>
            <a:r>
              <a:rPr lang="cy-GB" b="1"/>
              <a:t>cydraddoldeb</a:t>
            </a:r>
            <a:r>
              <a:rPr lang="cy-GB"/>
              <a:t> yw sicrhau bod pob unigolyn yn cael cyfleoedd, hawliau a thriniaeth gyfartal. Mae hyn yn golygu y dylai pawb gael cyfle teg i lwyddo ac na ddylid gwahaniaethu yn eu herbyn oherwydd eu cefndir, eu rhyw, eu hil neu unrhyw nodwedd arall.</a:t>
            </a:r>
          </a:p>
          <a:p>
            <a:pPr algn="just"/>
            <a:r>
              <a:rPr lang="cy-GB" b="1"/>
              <a:t>Amrywiaeth</a:t>
            </a:r>
            <a:r>
              <a:rPr lang="cy-GB"/>
              <a:t> yw’r ystod o wahaniaethau sy’n bodoli ymysg unigolion, gan gynnwys gwahaniaethau mewn hil, rhyw, ethnigrwydd, diwylliant, oedran, crefydd, anabledd a ffactorau eraill. Mae cofleidio amrywiaeth yn golygu cydnabod a gwerthfawrogi’r gwahaniaethau hyn, a chreu gweithle cynhwysol lle gall pawb ffynnu.</a:t>
            </a:r>
          </a:p>
          <a:p>
            <a:pPr algn="just"/>
            <a:r>
              <a:rPr lang="cy-GB"/>
              <a:t>Gwyliwch y fideo canlynol am gydraddoldeb ac amrywiaeth yn y gweithle ar YouTube: </a:t>
            </a:r>
            <a:r>
              <a:rPr lang="cy-GB">
                <a:hlinkClick r:id="rId3"/>
              </a:rPr>
              <a:t>Equality &amp; Diversity in Construction Case Study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758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A896-FB77-49DA-A1F4-3E33719B7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9"/>
            <a:ext cx="8229600" cy="382588"/>
          </a:xfrm>
        </p:spPr>
        <p:txBody>
          <a:bodyPr/>
          <a:lstStyle/>
          <a:p>
            <a:r>
              <a:rPr lang="cy-GB"/>
              <a:t>Beth yw gwahaniaethu?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42682-F7B0-4FA7-A87B-5270CB666B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10498"/>
            <a:ext cx="8229600" cy="5013344"/>
          </a:xfrm>
        </p:spPr>
        <p:txBody>
          <a:bodyPr/>
          <a:lstStyle/>
          <a:p>
            <a:r>
              <a:rPr lang="cy-GB"/>
              <a:t>Ystyr gwahaniaethu yn y gweithle adeiladu a pheirianneg gwasanaethau adeiladu yn y DU yw trin unigolion yn annheg neu aflonyddu arnynt ar sail eu nodweddion gwarchodedig fel hil, rhyw, oedran, crefydd, anabledd, cyfeiriadedd rhywiol neu statws beichiogrwydd/mamolaeth. Gall gwahaniaethu fod ar sawl ffurf, gan gynnwys: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gwahaniaethu uniongyrchol neu anuniongyrchol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aflonyddu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erledigaeth</a:t>
            </a:r>
          </a:p>
          <a:p>
            <a:pPr marL="558800" lvl="1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methu gwneud addasiadau rhesymol.</a:t>
            </a:r>
          </a:p>
          <a:p>
            <a:r>
              <a:rPr lang="cy-GB"/>
              <a:t>Mae gwahaniaethu’n anghyfreithlon a gall arwain at gamau cyfreithiol, yn ogystal ag effeithiau negyddol ar forâl, cynhyrchiant ac enw da’r diwydiant.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052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B3F5B-6BF3-4426-B230-BDAD65165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Deddf Cydraddoldeb 2010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F945B-F960-4302-A966-04B67458DF5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85888"/>
            <a:ext cx="8229600" cy="4248000"/>
          </a:xfrm>
        </p:spPr>
        <p:txBody>
          <a:bodyPr/>
          <a:lstStyle/>
          <a:p>
            <a:r>
              <a:rPr lang="cy-GB"/>
              <a:t>Mae naw </a:t>
            </a:r>
            <a:r>
              <a:rPr lang="cy-GB" b="1"/>
              <a:t>nodwedd warchodedig</a:t>
            </a:r>
            <a:r>
              <a:rPr lang="cy-GB"/>
              <a:t> yn y Ddeddf Cydraddoldeb: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oedran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anabledd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ailbennu rhywedd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priodas neu bartneriaeth sifil (mewn cyflogaeth yn unig)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beichiogrwydd a mamolaeth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hil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crefydd neu gred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rhyw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cyfeiriadedd rhywiol.</a:t>
            </a:r>
          </a:p>
        </p:txBody>
      </p:sp>
    </p:spTree>
    <p:extLst>
      <p:ext uri="{BB962C8B-B14F-4D97-AF65-F5344CB8AC3E}">
        <p14:creationId xmlns:p14="http://schemas.microsoft.com/office/powerpoint/2010/main" val="3936275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5CA0-F81E-456D-9A51-0CB981823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Manteision gweithlu cynhwysol ac amrywiol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2E9E-DC7F-42FC-A2FE-4589DC6B5F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04360"/>
            <a:ext cx="8229600" cy="4248000"/>
          </a:xfrm>
        </p:spPr>
        <p:txBody>
          <a:bodyPr/>
          <a:lstStyle/>
          <a:p>
            <a:r>
              <a:rPr lang="cy-GB"/>
              <a:t>Gwyliwch y fideo YouTube canlynol ar fanteision cydraddoldeb ac amrywiaeth: </a:t>
            </a:r>
            <a:r>
              <a:rPr lang="cy-GB">
                <a:hlinkClick r:id="rId3"/>
              </a:rPr>
              <a:t>Diversity: Workplace Benefits of Equality and Inclusion around Race, Gender and Sexuality video</a:t>
            </a:r>
          </a:p>
          <a:p>
            <a:r>
              <a:rPr lang="cy-GB"/>
              <a:t>Gall gweithle cynhwysol ac amrywiol greu llawer o fanteision, gan gynnwys: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 creadigrwydd ac arloesedd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cynhyrchiant uwch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gwneud penderfyniadau gwell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 gwasanaeth i gwsmeriaid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recriwtio a chadw staff yn well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proffidioldeb uwch</a:t>
            </a:r>
          </a:p>
          <a:p>
            <a:pPr marL="558800" lvl="1" indent="-342900">
              <a:buFont typeface="Arial" panose="020B0604020202020204" pitchFamily="34" charset="0"/>
              <a:buChar char="•"/>
            </a:pPr>
            <a:r>
              <a:rPr lang="cy-GB"/>
              <a:t>gwella enw da.</a:t>
            </a:r>
          </a:p>
        </p:txBody>
      </p:sp>
    </p:spTree>
    <p:extLst>
      <p:ext uri="{BB962C8B-B14F-4D97-AF65-F5344CB8AC3E}">
        <p14:creationId xmlns:p14="http://schemas.microsoft.com/office/powerpoint/2010/main" val="187488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E2296-F8F0-46E1-9E81-68F8B6401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Manteision gweithlu cynhwysol ac amrywiol </a:t>
            </a:r>
            <a:r>
              <a:rPr lang="cy-GB" b="0"/>
              <a:t>parhad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2C8AC-1603-4F7D-93F9-49EBCAFEF4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11236"/>
            <a:ext cx="8229600" cy="4059248"/>
          </a:xfrm>
        </p:spPr>
        <p:txBody>
          <a:bodyPr/>
          <a:lstStyle/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/>
              <a:t>Gwell morâl a chymhelliant yn y gweithle i bob gweithiwr, gan arwain at gynhyrchiant ac effeithlonrwydd uwch.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/>
              <a:t>Cronfa ehangach o ymgeiswyr i ddewis o’u plith wrth recriwtio, gan arwain at recriwtio a chadw talent yn well.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/>
              </a:rPr>
              <a:t>Gwella enw da’r diwydiant peirianneg gwasanaethau adeiladu drwyddo draw, gan arwain at ragor o fuddsoddi a gwell canfyddiad ymysg y cyhoedd.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/>
              <a:t>Rhagor o arloesi a datrys problemau drwy gynnwys safbwyntiau a phrofiadau amrywiol.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/>
              <a:t>Gwell gwasanaeth a boddhad i gwsmeriaid, gan fod y diwydiant yn gallu deall a bodloni anghenion cymunedau amrywiol yn well.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 sz="1800"/>
              <a:t>Amgylchedd gweithio mwy diogel, lle mae’r holl weithwyr yn cael eu trin â pharch ac yn cael yr un cyfleoedd ar gyfer hyfforddi a datblygu.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324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NOD: Archwilio sut mae cyfathrebu’n effeithiol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r>
              <a:rPr lang="cy-GB"/>
              <a:t>Amcanion</a:t>
            </a:r>
          </a:p>
          <a:p>
            <a:pPr lvl="1"/>
            <a:r>
              <a:rPr lang="cy-GB"/>
              <a:t>Nodi’r gwahanol fathau o gyfathrebu</a:t>
            </a:r>
          </a:p>
          <a:p>
            <a:pPr lvl="1"/>
            <a:r>
              <a:rPr lang="cy-GB"/>
              <a:t>Gwahaniaethu rhwng cyfathrebu negyddol a chadarnhaol </a:t>
            </a:r>
          </a:p>
          <a:p>
            <a:pPr lvl="1"/>
            <a:r>
              <a:rPr lang="cy-GB"/>
              <a:t>Archwilio beth yw deallusrwydd emosiynol </a:t>
            </a:r>
          </a:p>
          <a:p>
            <a:pPr lvl="1"/>
            <a:r>
              <a:rPr lang="cy-GB"/>
              <a:t>Asesu manteision datblygu eich deallusrwydd emosiynol </a:t>
            </a:r>
          </a:p>
          <a:p>
            <a:pPr lvl="1"/>
            <a:r>
              <a:rPr lang="cy-GB"/>
              <a:t>Esbonio beth yw ystyr cydraddoldeb ac amrywiaeth yng nghyd-destun y diwydiant peirianneg gwasanaethau adeiladu </a:t>
            </a:r>
          </a:p>
          <a:p>
            <a:pPr lvl="1"/>
            <a:r>
              <a:rPr lang="cy-GB"/>
              <a:t>Nodi beth yw gwahaniaethu yn y gweithle  </a:t>
            </a:r>
          </a:p>
          <a:p>
            <a:pPr lvl="1"/>
            <a:r>
              <a:rPr lang="cy-GB"/>
              <a:t>Rhestru manteision gweithlu cynhwysol ac amrywiol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Mathau o gyfathrebu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ysgrifenedig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ar lafar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gweledol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electronig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dieiriau</a:t>
            </a:r>
          </a:p>
          <a:p>
            <a:r>
              <a:rPr lang="cy-GB"/>
              <a:t>Gellir rhannu’r mathau hyn yn ddau gategori: </a:t>
            </a:r>
          </a:p>
          <a:p>
            <a:pPr marL="558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cyfathrebu ffurfiol</a:t>
            </a:r>
          </a:p>
          <a:p>
            <a:pPr marL="558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cyfathrebu anffurfiol.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Cyfathrebu cadarnhaol neu negyddol?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85888"/>
            <a:ext cx="8229600" cy="4248000"/>
          </a:xfrm>
        </p:spPr>
        <p:txBody>
          <a:bodyPr/>
          <a:lstStyle/>
          <a:p>
            <a:r>
              <a:rPr lang="cy-GB"/>
              <a:t>Gwyliwch y fideo YouTube canlynol am gyfathrebu effeithiol: </a:t>
            </a:r>
            <a:r>
              <a:rPr lang="cy-GB">
                <a:hlinkClick r:id="rId3"/>
              </a:rPr>
              <a:t>COMMUNICATION PROBLEMS | Funny Video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Ystyr cyfathrebu cadarnhaol yw cyfathrebu sy’n adeiladol, yn effeithiol, ac sy’n hybu cydweithio a dealltwriaeth.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Ystyr cyfathrebu negyddol yw cyfathrebu anghynhyrchiol, niweidiol neu sy’n creu gwrthdaro.</a:t>
            </a:r>
          </a:p>
          <a:p>
            <a:r>
              <a:rPr lang="cy-GB"/>
              <a:t>Yn gyffredinol, mae cyfathrebu cadarnhaol yn hanfodol er mwyn meithrin perthnasoedd cryf ac effeithiol ymysg aelodau’r tîm ac er mwyn sicrhau canlyniadau llwyddiannus mewn prosiectau adeiladu.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905C-FBE3-42D0-B3F0-3664D6F4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Cyfathrebu cadarnhaol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5796E-36E5-433C-8BE5-A40EA53854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018840"/>
          </a:xfrm>
        </p:spPr>
        <p:txBody>
          <a:bodyPr/>
          <a:lstStyle/>
          <a:p>
            <a:pPr algn="just"/>
            <a:r>
              <a:rPr lang="cy-GB"/>
              <a:t>Mae cyfathrebu cadarnhaol yn golygu mynegi eich hun mewn ffordd adeiladol a chalonogol sy’n cymell, yn ysbrydoli ac yn annog pobl eraill.</a:t>
            </a:r>
          </a:p>
          <a:p>
            <a:pPr algn="just"/>
            <a:r>
              <a:rPr lang="cy-GB"/>
              <a:t>Gall greu amgylchedd gwaith cefnogol a dymunol sy’n arwain at waith tîm a chynhyrchiant.</a:t>
            </a:r>
          </a:p>
          <a:p>
            <a:r>
              <a:rPr lang="cy-GB"/>
              <a:t>Gall effeithiau cyfathrebu cadarnhaol ar y gweithle gynnwys: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gwell morâl a chymhelliant ymysg gweithwyr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boddhad uwch yn y swydd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gwell perthynas rhwng cyd-weithwyr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cynhyrchiant ac effeithlonrwydd uwch</a:t>
            </a:r>
          </a:p>
          <a:p>
            <a:pPr marL="558800" lvl="1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cadw gweithwyr yn well.</a:t>
            </a:r>
          </a:p>
          <a:p>
            <a:endParaRPr lang="en-GB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344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Cyfathrebu cadarnhaol ar waith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8284"/>
            <a:ext cx="8229600" cy="378920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/>
              <a:t>Yn ymarferol, gall cyfathrebu cadarnhaol gynnwys: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gwrando’n astud a gofyn cwestiynau i gynyddu dealltwriaeth a hybu cydweithio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defnyddio iaith glir a pharchus i fynegi syniadau, barn a phryderon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rhoi adborth adeiladol sy’n canolbwyntio ar atebion yn hytrach na beio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rhannu gwybodaeth a diweddariadau yn rheolaidd er mwyn i bawb gael y wybodaeth ddiweddaraf ac yn gyson â’i gilydd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dathlu llwyddiannau a chydnabod cyfraniadau, sy’n gallu rhoi hwb i forâl a hybu gwaith tîm.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2B0-EE43-4D24-9A6A-5A62E8A58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Cyfathrebu negyddol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30AEA-7AC1-420C-BCE9-EFEA422733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85888"/>
            <a:ext cx="8229600" cy="4248000"/>
          </a:xfrm>
        </p:spPr>
        <p:txBody>
          <a:bodyPr/>
          <a:lstStyle/>
          <a:p>
            <a:r>
              <a:rPr lang="cy-GB"/>
              <a:t>Mae cyfathrebu negyddol yn golygu mynegi eich hun mewn ffordd sy’n digalonni, yn ypsetio neu’n anghymell pobl eraill. Gall greu amgylchedd gwaith anghyfeillgar ac anghynhyrchiol, a all arwain at ostyngiad mewn morâl a chymhelliant. </a:t>
            </a:r>
          </a:p>
          <a:p>
            <a:r>
              <a:rPr lang="cy-GB"/>
              <a:t>Gall effeithiau cyfathrebu negyddol ar y gweithle gynnwys: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llai o forâl a chymhelliant ymysg gweithwyr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mwy o straen a phryder ymysg gweithwyr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llai o foddhad yn y swydd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tensiwn a gwrthdaro rhwng cydweithwyr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cynhyrchiant ac effeithlonrwydd is</a:t>
            </a:r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y-GB"/>
              <a:t>mwy o drosiant gweithwyr.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9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Cyfathrebu negyddol: beth ydyw?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6920"/>
            <a:ext cx="8229600" cy="34563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Beirniadu neu feio eraill am gamgymeriadau neu oedi, sy’n gallu creu awyrgylch negyddol a niweidio perthnasoedd gwaith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Defnyddio iaith ymosodol neu wrthdrawiadol, sy’n gallu gwaethygu gwrthdaro a’i gwneud hi’n anodd dod o hyd i atebion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Anwybyddu neu ddiystyru barn neu bryderon pobl eraill, sy’n gallu creu drwgdeimlad a lleihau cydweithio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Dal gwybodaeth yn ôl neu fethu cyfleu diweddariadau pwysig, sy’n gallu arwain at gamddealltwriaeth a chamgymeriadau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Deallusrwydd emosiynol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30680"/>
            <a:ext cx="8229600" cy="4059192"/>
          </a:xfrm>
        </p:spPr>
        <p:txBody>
          <a:bodyPr/>
          <a:lstStyle/>
          <a:p>
            <a:r>
              <a:rPr lang="cy-GB"/>
              <a:t>Ystyr deallusrwydd emosiynol yw’r gallu i ddeall a rheoli eich emosiynau eich hun, yn ogystal ag emosiynau pobl eraill. </a:t>
            </a:r>
          </a:p>
          <a:p>
            <a:r>
              <a:rPr lang="cy-GB"/>
              <a:t>Mae deallusrwydd emosiynol yn bwysig er mwyn meithrin perthnasoedd gwaith cryf a hyrwyddo cyfathrebu a chydweithio effeithiol.</a:t>
            </a:r>
          </a:p>
          <a:p>
            <a:r>
              <a:rPr lang="cy-GB"/>
              <a:t>Mae deallusrwydd emosiynol yn arbennig o bwysig ar gyfer hyrwyddo perthnasoedd gwaith cadarnhaol a datrys unrhyw wrthdaro. </a:t>
            </a:r>
          </a:p>
          <a:p>
            <a:r>
              <a:rPr lang="cy-GB"/>
              <a:t>Gall deallusrwydd emosiynol yn y gweithle gynnwys hunanymwybyddiaeth, hunan-reoleiddio, empathi, sgiliau cymdeithasol a chymhelliant. </a:t>
            </a:r>
          </a:p>
          <a:p>
            <a:r>
              <a:rPr lang="cy-GB"/>
              <a:t>Gwyliwch y fideo canlynol am ddeallusrwydd emosiynol yn y gweithle ar YouTube: </a:t>
            </a:r>
            <a:r>
              <a:rPr lang="cy-GB">
                <a:hlinkClick r:id="rId2"/>
              </a:rPr>
              <a:t>Emotional Intelligence in the Workplace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650BE0-FF67-4CB5-BD5F-AE35C54CB642}">
  <ds:schemaRefs>
    <ds:schemaRef ds:uri="1c5831b9-66da-4f16-a409-834213ecdb8e"/>
    <ds:schemaRef ds:uri="418e8c98-519b-4e3e-a77f-7ee33016068f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418e8c98-519b-4e3e-a77f-7ee33016068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1910</Words>
  <Application>Microsoft Office PowerPoint</Application>
  <PresentationFormat>On-screen Show (4:3)</PresentationFormat>
  <Paragraphs>148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6: Cyfathrebu cynhwysol effeithiol  </vt:lpstr>
      <vt:lpstr>NOD: Archwilio sut mae cyfathrebu’n effeithiol </vt:lpstr>
      <vt:lpstr>Mathau o gyfathrebu </vt:lpstr>
      <vt:lpstr>Cyfathrebu cadarnhaol neu negyddol?  </vt:lpstr>
      <vt:lpstr>Cyfathrebu cadarnhaol</vt:lpstr>
      <vt:lpstr>Cyfathrebu cadarnhaol ar waith </vt:lpstr>
      <vt:lpstr>Cyfathrebu negyddol</vt:lpstr>
      <vt:lpstr>Cyfathrebu negyddol: beth ydyw? </vt:lpstr>
      <vt:lpstr>Deallusrwydd emosiynol</vt:lpstr>
      <vt:lpstr>Manteision datblygu deallusrwydd emosiynol </vt:lpstr>
      <vt:lpstr>Beth yw cydraddoldeb ac amrywiaeth?</vt:lpstr>
      <vt:lpstr>Beth yw gwahaniaethu?</vt:lpstr>
      <vt:lpstr>Deddf Cydraddoldeb 2010</vt:lpstr>
      <vt:lpstr>Manteision gweithlu cynhwysol ac amrywiol </vt:lpstr>
      <vt:lpstr>Manteision gweithlu cynhwysol ac amrywiol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14</cp:revision>
  <dcterms:created xsi:type="dcterms:W3CDTF">2013-05-28T00:38:54Z</dcterms:created>
  <dcterms:modified xsi:type="dcterms:W3CDTF">2023-08-31T13:29:17Z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  <property fmtid="{D5CDD505-2E9C-101B-9397-08002B2CF9AE}" pid="3" name="MSIP_Label_8448bdcc-a5c1-4821-919e-44fa9583868f_Enabled">
    <vt:lpwstr>true</vt:lpwstr>
  </property>
  <property fmtid="{D5CDD505-2E9C-101B-9397-08002B2CF9AE}" pid="4" name="MSIP_Label_8448bdcc-a5c1-4821-919e-44fa9583868f_SetDate">
    <vt:lpwstr>2023-05-16T16:51:30Z</vt:lpwstr>
  </property>
  <property fmtid="{D5CDD505-2E9C-101B-9397-08002B2CF9AE}" pid="5" name="MSIP_Label_8448bdcc-a5c1-4821-919e-44fa9583868f_Method">
    <vt:lpwstr>Standard</vt:lpwstr>
  </property>
  <property fmtid="{D5CDD505-2E9C-101B-9397-08002B2CF9AE}" pid="6" name="MSIP_Label_8448bdcc-a5c1-4821-919e-44fa9583868f_Name">
    <vt:lpwstr>defa4170-0d19-0005-0004-bc88714345d2</vt:lpwstr>
  </property>
  <property fmtid="{D5CDD505-2E9C-101B-9397-08002B2CF9AE}" pid="7" name="MSIP_Label_8448bdcc-a5c1-4821-919e-44fa9583868f_SiteId">
    <vt:lpwstr>96f4d8ee-39bd-4af2-bb46-02d6d12565b5</vt:lpwstr>
  </property>
  <property fmtid="{D5CDD505-2E9C-101B-9397-08002B2CF9AE}" pid="8" name="MSIP_Label_8448bdcc-a5c1-4821-919e-44fa9583868f_ActionId">
    <vt:lpwstr>11180875-d063-4ebc-9fb5-6cdfece9d84d</vt:lpwstr>
  </property>
  <property fmtid="{D5CDD505-2E9C-101B-9397-08002B2CF9AE}" pid="9" name="MSIP_Label_8448bdcc-a5c1-4821-919e-44fa9583868f_ContentBits">
    <vt:lpwstr>0</vt:lpwstr>
  </property>
</Properties>
</file>