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6"/>
  </p:notesMasterIdLst>
  <p:handoutMasterIdLst>
    <p:handoutMasterId r:id="rId27"/>
  </p:handoutMasterIdLst>
  <p:sldIdLst>
    <p:sldId id="256" r:id="rId5"/>
    <p:sldId id="342" r:id="rId6"/>
    <p:sldId id="362" r:id="rId7"/>
    <p:sldId id="357" r:id="rId8"/>
    <p:sldId id="383" r:id="rId9"/>
    <p:sldId id="380" r:id="rId10"/>
    <p:sldId id="384" r:id="rId11"/>
    <p:sldId id="363" r:id="rId12"/>
    <p:sldId id="379" r:id="rId13"/>
    <p:sldId id="374" r:id="rId14"/>
    <p:sldId id="385" r:id="rId15"/>
    <p:sldId id="364" r:id="rId16"/>
    <p:sldId id="370" r:id="rId17"/>
    <p:sldId id="372" r:id="rId18"/>
    <p:sldId id="371" r:id="rId19"/>
    <p:sldId id="375" r:id="rId20"/>
    <p:sldId id="373" r:id="rId21"/>
    <p:sldId id="378" r:id="rId22"/>
    <p:sldId id="377" r:id="rId23"/>
    <p:sldId id="376" r:id="rId24"/>
    <p:sldId id="267" r:id="rId25"/>
  </p:sldIdLst>
  <p:sldSz cx="9144000" cy="6858000" type="screen4x3"/>
  <p:notesSz cx="6858000" cy="9144000"/>
  <p:custDataLst>
    <p:tags r:id="rId28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D6BB0D1-9278-F6CC-5A69-1199D24409B3}" name="Laura Glover" initials="LG" userId="Laura Glover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lie Evans" initials="JE" lastIdx="3" clrIdx="0">
    <p:extLst>
      <p:ext uri="{19B8F6BF-5375-455C-9EA6-DF929625EA0E}">
        <p15:presenceInfo xmlns:p15="http://schemas.microsoft.com/office/powerpoint/2012/main" userId="S::julie.evans@uwtsd.ac.uk::d47432b1-b0c6-4038-b9ba-057154c6d67f" providerId="AD"/>
      </p:ext>
    </p:extLst>
  </p:cmAuthor>
  <p:cmAuthor id="2" name="Paul Martin" initials="PM" lastIdx="7" clrIdx="1">
    <p:extLst>
      <p:ext uri="{19B8F6BF-5375-455C-9EA6-DF929625EA0E}">
        <p15:presenceInfo xmlns:p15="http://schemas.microsoft.com/office/powerpoint/2012/main" userId="1b56c76bd86290a0" providerId="Windows Live"/>
      </p:ext>
    </p:extLst>
  </p:cmAuthor>
  <p:cmAuthor id="3" name="Alison Walters" initials="AW" lastIdx="1" clrIdx="2">
    <p:extLst>
      <p:ext uri="{19B8F6BF-5375-455C-9EA6-DF929625EA0E}">
        <p15:presenceInfo xmlns:p15="http://schemas.microsoft.com/office/powerpoint/2012/main" userId="Alison Walters" providerId="None"/>
      </p:ext>
    </p:extLst>
  </p:cmAuthor>
  <p:cmAuthor id="4" name="Lois Wyn" initials="LW" lastIdx="3" clrIdx="3">
    <p:extLst>
      <p:ext uri="{19B8F6BF-5375-455C-9EA6-DF929625EA0E}">
        <p15:presenceInfo xmlns:p15="http://schemas.microsoft.com/office/powerpoint/2012/main" userId="Lois Wy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ECDF42-BB9F-472B-B579-732B6A687A2A}" v="3" dt="2023-10-02T11:00:46.6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974" autoAdjust="0"/>
    <p:restoredTop sz="81381" autoAdjust="0"/>
  </p:normalViewPr>
  <p:slideViewPr>
    <p:cSldViewPr snapToGrid="0">
      <p:cViewPr varScale="1">
        <p:scale>
          <a:sx n="54" d="100"/>
          <a:sy n="54" d="100"/>
        </p:scale>
        <p:origin x="532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gs" Target="tags/tag1.xml"/><Relationship Id="rId36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presProps" Target="presProps.xml"/><Relationship Id="rId35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Brooks" userId="045b5ce1-bb15-4c22-aa7e-c7b600949989" providerId="ADAL" clId="{0DECDF42-BB9F-472B-B579-732B6A687A2A}"/>
    <pc:docChg chg="custSel modSld modMainMaster">
      <pc:chgData name="Claire Brooks" userId="045b5ce1-bb15-4c22-aa7e-c7b600949989" providerId="ADAL" clId="{0DECDF42-BB9F-472B-B579-732B6A687A2A}" dt="2023-10-02T11:00:49.780" v="8" actId="1592"/>
      <pc:docMkLst>
        <pc:docMk/>
      </pc:docMkLst>
      <pc:sldChg chg="delCm modCm">
        <pc:chgData name="Claire Brooks" userId="045b5ce1-bb15-4c22-aa7e-c7b600949989" providerId="ADAL" clId="{0DECDF42-BB9F-472B-B579-732B6A687A2A}" dt="2023-10-02T11:00:49.780" v="8" actId="1592"/>
        <pc:sldMkLst>
          <pc:docMk/>
          <pc:sldMk cId="0" sldId="256"/>
        </pc:sldMkLst>
      </pc:sldChg>
      <pc:sldMasterChg chg="modSp mod">
        <pc:chgData name="Claire Brooks" userId="045b5ce1-bb15-4c22-aa7e-c7b600949989" providerId="ADAL" clId="{0DECDF42-BB9F-472B-B579-732B6A687A2A}" dt="2023-10-02T11:00:42.679" v="2"/>
        <pc:sldMasterMkLst>
          <pc:docMk/>
          <pc:sldMasterMk cId="0" sldId="2147483651"/>
        </pc:sldMasterMkLst>
        <pc:spChg chg="mod">
          <ac:chgData name="Claire Brooks" userId="045b5ce1-bb15-4c22-aa7e-c7b600949989" providerId="ADAL" clId="{0DECDF42-BB9F-472B-B579-732B6A687A2A}" dt="2023-10-02T10:59:46.449" v="1" actId="20577"/>
          <ac:spMkLst>
            <pc:docMk/>
            <pc:sldMasterMk cId="0" sldId="2147483651"/>
            <ac:spMk id="12" creationId="{00000000-0000-0000-0000-000000000000}"/>
          </ac:spMkLst>
        </pc:spChg>
        <pc:spChg chg="mod">
          <ac:chgData name="Claire Brooks" userId="045b5ce1-bb15-4c22-aa7e-c7b600949989" providerId="ADAL" clId="{0DECDF42-BB9F-472B-B579-732B6A687A2A}" dt="2023-10-02T11:00:42.679" v="2"/>
          <ac:spMkLst>
            <pc:docMk/>
            <pc:sldMasterMk cId="0" sldId="2147483651"/>
            <ac:spMk id="1029" creationId="{00000000-0000-0000-0000-000000000000}"/>
          </ac:spMkLst>
        </pc:spChg>
        <pc:spChg chg="mod">
          <ac:chgData name="Claire Brooks" userId="045b5ce1-bb15-4c22-aa7e-c7b600949989" providerId="ADAL" clId="{0DECDF42-BB9F-472B-B579-732B6A687A2A}" dt="2023-10-02T10:59:44.401" v="0"/>
          <ac:spMkLst>
            <pc:docMk/>
            <pc:sldMasterMk cId="0" sldId="2147483651"/>
            <ac:spMk id="53259" creationId="{00000000-0000-0000-0000-000000000000}"/>
          </ac:spMkLst>
        </pc:sp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10/2/2023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mazon.co.uk/Coral-Tools-61701-Wallpaper-Wallcoverings/dp/B00C7XAJNQ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source.thenbs.com/product/polycell-trade-ready-mixed-adhesive/wbbT59utBKyR6UMWhi76W9/rgCBs22q2WwJwU5eykNRnt" TargetMode="External"/><Relationship Id="rId4" Type="http://schemas.openxmlformats.org/officeDocument/2006/relationships/hyperlink" Target="https://www.duluxdecoratorcentre.co.uk/Dulux-Decorator-Centre-Woven-Polyamide-Roller-Scuttle-Kit-9" TargetMode="Externa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mazon.co.uk/Commercial-Gallon-Paint-Pressure-Assembly/dp/B002ABWVRM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prayfinishingsolutions.com/wp-content/uploads/2017/08/1007-17C336-1.jpg" TargetMode="External"/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anestiwata.com/wp-content/uploads/2012/01/aElectrostatic-E-M15B-solvent.jpg" TargetMode="External"/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jrorwxhmjkkll5p.leadongcdn.com/cloud/lqBpiKiqlqSRoiokpipliq/disperser.jpg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jrorwxhmjkkll5p.leadongcdn.com/cloud/lqBpiKiqlqSRoiokpipliq/disperser.jpg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brewers.co.uk/product/BN06063Q" TargetMode="Externa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ae01.alicdn.com/kf/S204876a3c27143cdbb46841c8bad6aa6f/Metallic-Black-Plain-Faux-Grasscloth-Textured-Wallpaper-Vinyl-Solid-Color-Dark-Grey-Wall-Paper-Bed-Room.jpg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coveryourwall.co.uk/products/anaglypta-luxury-vinyl-amber-rd838" TargetMode="Externa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hprintingmachinery.com/professional-factory-for-flexo-block-making-machine-8-colour-stack-type-flexo-printing-machine-changhong-3-product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www.indiamart.com/proddetail/flat-bed-screen-printing-machine-2788480473.html" TargetMode="External"/><Relationship Id="rId5" Type="http://schemas.openxmlformats.org/officeDocument/2006/relationships/hyperlink" Target="https://presscity.com/en/machines/chambon/15543-18695/komori-chambon-ic650.html" TargetMode="External"/><Relationship Id="rId4" Type="http://schemas.openxmlformats.org/officeDocument/2006/relationships/hyperlink" Target="http://witymachinery.com/2-1-gravure-printing-4.html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2375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01005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5232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dirty="0">
                <a:hlinkClick r:id="rId3"/>
              </a:rPr>
              <a:t>https://www.amazon.co.uk/Coral-Tools-61701-Wallpaper-Wallcoverings/dp/B00C7XAJNQ</a:t>
            </a:r>
          </a:p>
          <a:p>
            <a:r>
              <a:rPr lang="cy-GB" dirty="0">
                <a:hlinkClick r:id="rId4"/>
              </a:rPr>
              <a:t>https://www.duluxdecoratorcentre.co.uk/Dulux-Decorator-Centre-Woven-Polyamide-Roller-Scuttle-Kit-9</a:t>
            </a:r>
          </a:p>
          <a:p>
            <a:r>
              <a:rPr lang="cy-GB" dirty="0">
                <a:hlinkClick r:id="rId5"/>
              </a:rPr>
              <a:t>https://source.thenbs.com/product/polycell-trade-ready-mixed-adhesive/wbbT59utBKyR6UMWhi76W9/rgCBs22q2WwJwU5eykNRnt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82510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8860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0" lang="cy-GB" sz="1800" b="0" i="0" u="none" strike="noStrike" cap="none" normalizeH="0" baseline="0" noProof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hlinkClick r:id="rId3"/>
              </a:rPr>
              <a:t>https://www.amazon.co.uk/Commercial-Gallon-Paint-Pressure-Assembly/dp/B002ABWVRM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56662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>
                <a:hlinkClick r:id="rId3"/>
              </a:rPr>
              <a:t>https://www.sprayfinishingsolutions.com/wp-content/uploads/2017/08/1007-17C336-1.jpg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34371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0951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>
                <a:hlinkClick r:id="rId3"/>
              </a:rPr>
              <a:t>https://anestiwata.com/wp-content/uploads/2012/01/aElectrostatic-E-M15B-solvent.jpg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0947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95482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74460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28917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09453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>
                <a:hlinkClick r:id="rId3"/>
              </a:rPr>
              <a:t>https://ijrorwxhmjkkll5p.leadongcdn.com/cloud/lqBpiKiqlqSRoiokpipliq/disperser.jpg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64166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dirty="0">
                <a:hlinkClick r:id="rId3"/>
              </a:rPr>
              <a:t>https://ijrorwxhmjkkll5p.leadongcdn.com/cloud/lqBpiKiqlqSRoiokpipliq/disperser.jpg</a:t>
            </a:r>
          </a:p>
          <a:p>
            <a:r>
              <a:rPr lang="cy-GB" dirty="0">
                <a:hlinkClick r:id="rId4"/>
              </a:rPr>
              <a:t>https://www.brewers.co.uk/product/BN06063Q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21249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>
                <a:hlinkClick r:id="rId3"/>
              </a:rPr>
              <a:t>https://ae01.alicdn.com/kf/S204876a3c27143cdbb46841c8bad6aa6f/Metallic-Black-Plain-Faux-Grasscloth-Textured-Wallpaper-Vinyl-Solid-Color-Dark-Grey-Wall-Paper-Bed-Room.jpg</a:t>
            </a:r>
          </a:p>
          <a:p>
            <a:r>
              <a:rPr lang="cy-GB">
                <a:hlinkClick r:id="rId4"/>
              </a:rPr>
              <a:t>https://coveryourwall.co.uk/products/anaglypta-luxury-vinyl-amber-rd838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94504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dirty="0">
                <a:hlinkClick r:id="rId3"/>
              </a:rPr>
              <a:t>https://www.chprintingmachinery.com/professional-factory-for-flexo-block-making-machine-8-colour-stack-type-flexo-printing-machine-changhong-3-product/</a:t>
            </a:r>
          </a:p>
          <a:p>
            <a:r>
              <a:rPr lang="cy-GB" dirty="0">
                <a:hlinkClick r:id="rId4"/>
              </a:rPr>
              <a:t>http://witymachinery.com/2-1-gravure-printing-4.html</a:t>
            </a:r>
          </a:p>
          <a:p>
            <a:r>
              <a:rPr lang="cy-GB" dirty="0">
                <a:hlinkClick r:id="rId5"/>
              </a:rPr>
              <a:t>https://presscity.com/en/machines/chambon/15543-18695/komori-chambon-ic650.html</a:t>
            </a:r>
          </a:p>
          <a:p>
            <a:r>
              <a:rPr lang="cy-GB" dirty="0">
                <a:hlinkClick r:id="rId6"/>
              </a:rPr>
              <a:t>https://www.indiamart.com/proddetail/flat-bed-screen-printing-machine-2788480473.html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9172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8CF6-A524-4912-9BC7-94E054A4EAF0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5A58C-0420-46FA-86EC-3029A0E9D0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2169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Hawlfraint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© 2023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Sefydliad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City and Guilds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Llundain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Cedwir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pob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hawl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lang="en-GB" sz="1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21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400" b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Dilyniant</a:t>
            </a:r>
            <a:r>
              <a:rPr lang="en-US" sz="14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mewn</a:t>
            </a:r>
            <a:endParaRPr lang="en-US" sz="14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4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Adeiladu</a:t>
            </a:r>
            <a:r>
              <a:rPr lang="en-US" sz="14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</a:t>
            </a:r>
            <a:r>
              <a:rPr lang="en-US" sz="14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Lefel</a:t>
            </a:r>
            <a:r>
              <a:rPr lang="en-US" sz="14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2)</a:t>
            </a:r>
            <a:endParaRPr lang="en-US"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mazon.co.uk/Coral-Tools-61701-Wallpaper-Wallcoverings/dp/B00C7XAJNQ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source.thenbs.com/product/polycell-trade-ready-mixed-adhesive/wbbT59utBKyR6UMWhi76W9/rgCBs22q2WwJwU5eykNRnt" TargetMode="External"/><Relationship Id="rId4" Type="http://schemas.openxmlformats.org/officeDocument/2006/relationships/hyperlink" Target="https://www.duluxdecoratorcentre.co.uk/Dulux-Decorator-Centre-Woven-Polyamide-Roller-Scuttle-Kit-9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mazon.co.uk/Commercial-Gallon-Paint-Pressure-Assembly/dp/B002ABWVRM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prayfinishingsolutions.com/wp-content/uploads/2017/08/1007-17C336-1.jpg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anestiwata.com/wp-content/uploads/2012/01/aElectrostatic-E-M15B-solvent.jpg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jrorwxhmjkkll5p.leadongcdn.com/cloud/lqBpiKiqlqSRoiokpipliq/disperser.jpg" TargetMode="Externa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hyperlink" Target="https://www.brewers.co.uk/product/BN06063Q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jrorwxhmjkkll5p.leadongcdn.com/cloud/lqBpiKiqlqSRoiokpipliq/disperser.jpg" TargetMode="Externa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ae01.alicdn.com/kf/S204876a3c27143cdbb46841c8bad6aa6f/Metallic-Black-Plain-Faux-Grasscloth-Textured-Wallpaper-Vinyl-Solid-Color-Dark-Grey-Wall-Paper-Bed-Room.jpg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overyourwall.co.uk/products/anaglypta-luxury-vinyl-amber-rd838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hprintingmachinery.com/professional-factory-for-flexo-block-making-machine-8-colour-stack-type-flexo-printing-machine-changhong-3-product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indiamart.com/proddetail/flat-bed-screen-printing-machine-2788480473.html" TargetMode="External"/><Relationship Id="rId5" Type="http://schemas.openxmlformats.org/officeDocument/2006/relationships/hyperlink" Target="https://presscity.com/en/machines/chambon/15543-18695/komori-chambon-ic650.html" TargetMode="External"/><Relationship Id="rId4" Type="http://schemas.openxmlformats.org/officeDocument/2006/relationships/hyperlink" Target="http://witymachinery.com/2-1-gravure-printing-4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089727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600" b="1" dirty="0"/>
              <a:t>Uned 202: Arferion yn newid dros amser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769063"/>
            <a:ext cx="8153400" cy="777455"/>
          </a:xfrm>
        </p:spPr>
        <p:txBody>
          <a:bodyPr anchor="t"/>
          <a:lstStyle/>
          <a:p>
            <a:pPr eaLnBrk="1" hangingPunct="1"/>
            <a:r>
              <a:rPr lang="cy-GB" sz="2600" dirty="0">
                <a:ea typeface="ＭＳ Ｐゴシック" pitchFamily="-105" charset="-128"/>
                <a:cs typeface="ＭＳ Ｐゴシック" pitchFamily="-105" charset="-128"/>
              </a:rPr>
              <a:t>Peintio ac addurno ar ôl 1919</a:t>
            </a:r>
            <a:br>
              <a:rPr lang="cy-GB" b="0" dirty="0">
                <a:ea typeface="ＭＳ Ｐゴシック" pitchFamily="-105" charset="-128"/>
                <a:cs typeface="ＭＳ Ｐゴシック" pitchFamily="-105" charset="-128"/>
              </a:rPr>
            </a:br>
            <a:r>
              <a:rPr lang="cy-GB" b="0" dirty="0">
                <a:ea typeface="ＭＳ Ｐゴシック" pitchFamily="-105" charset="-128"/>
                <a:cs typeface="ＭＳ Ｐゴシック" pitchFamily="-105" charset="-128"/>
              </a:rPr>
              <a:t>                                         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535" y="1005177"/>
            <a:ext cx="8438606" cy="382588"/>
          </a:xfrm>
        </p:spPr>
        <p:txBody>
          <a:bodyPr/>
          <a:lstStyle/>
          <a:p>
            <a:r>
              <a:rPr lang="cy-GB" dirty="0"/>
              <a:t>Cyfarpar ac offer paratoi ar ôl 1919 </a:t>
            </a:r>
          </a:p>
        </p:txBody>
      </p:sp>
      <p:sp>
        <p:nvSpPr>
          <p:cNvPr id="9" name="Google Shape;134;p29">
            <a:extLst>
              <a:ext uri="{FF2B5EF4-FFF2-40B4-BE49-F238E27FC236}">
                <a16:creationId xmlns:a16="http://schemas.microsoft.com/office/drawing/2014/main" id="{2E525A38-C9FD-7948-AD1A-EFE6526F1B6A}"/>
              </a:ext>
            </a:extLst>
          </p:cNvPr>
          <p:cNvSpPr txBox="1">
            <a:spLocks/>
          </p:cNvSpPr>
          <p:nvPr/>
        </p:nvSpPr>
        <p:spPr>
          <a:xfrm>
            <a:off x="412471" y="1481503"/>
            <a:ext cx="4553427" cy="389499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b="1" dirty="0" err="1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Stripiwr</a:t>
            </a: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 stêm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Cyfarpar trydanol sy’n cynhyrchu stêm i’w gwneud yn hawdd i dynnu papur wal chwithig </a:t>
            </a: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endParaRPr lang="en-US" sz="16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Sandiwr trydan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Mae cyfarpar </a:t>
            </a:r>
            <a:r>
              <a:rPr lang="cy-GB" sz="1600" dirty="0" err="1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sandio</a:t>
            </a: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 trydanol gyda phadiau/beltiau o bapur sgraffinio yn gwneud y broses baratoi yn fwy effeithlon</a:t>
            </a: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endParaRPr lang="en-US" sz="16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Gwn gwres trydanol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Cyfarpar stripio paent sy’n rhedeg ar </a:t>
            </a:r>
            <a:b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</a:b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drydan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GB" sz="16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b="1" dirty="0" err="1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Stripiwr</a:t>
            </a: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 paent cemegol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600" dirty="0" err="1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Stripiwr</a:t>
            </a: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 paent cemegol o fath </a:t>
            </a:r>
            <a:r>
              <a:rPr lang="cy-GB" sz="1600" dirty="0" err="1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deucloromethan</a:t>
            </a:r>
            <a:endParaRPr lang="cy-GB" sz="160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US" sz="16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endParaRPr lang="en-US" sz="1600" kern="0" dirty="0"/>
          </a:p>
        </p:txBody>
      </p:sp>
      <p:pic>
        <p:nvPicPr>
          <p:cNvPr id="3" name="Picture 2" descr="A person using a vacuum cleaner to remove the wall  Description automatically generated">
            <a:extLst>
              <a:ext uri="{FF2B5EF4-FFF2-40B4-BE49-F238E27FC236}">
                <a16:creationId xmlns:a16="http://schemas.microsoft.com/office/drawing/2014/main" id="{F3E8CB4E-09B9-7A33-BDAF-C450FC47F39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5898" y="1610073"/>
            <a:ext cx="1829248" cy="1217159"/>
          </a:xfrm>
          <a:prstGeom prst="rect">
            <a:avLst/>
          </a:prstGeom>
        </p:spPr>
      </p:pic>
      <p:pic>
        <p:nvPicPr>
          <p:cNvPr id="4" name="Picture 3" descr="A close-up of a sander  Description automatically generated">
            <a:extLst>
              <a:ext uri="{FF2B5EF4-FFF2-40B4-BE49-F238E27FC236}">
                <a16:creationId xmlns:a16="http://schemas.microsoft.com/office/drawing/2014/main" id="{A6F8122C-A9BD-086F-2DEC-E317E47F969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48015" y="1610073"/>
            <a:ext cx="1692787" cy="1217159"/>
          </a:xfrm>
          <a:prstGeom prst="rect">
            <a:avLst/>
          </a:prstGeom>
        </p:spPr>
      </p:pic>
      <p:pic>
        <p:nvPicPr>
          <p:cNvPr id="5" name="Picture 4" descr="A person using a grinder to cut wood  Description automatically generated">
            <a:extLst>
              <a:ext uri="{FF2B5EF4-FFF2-40B4-BE49-F238E27FC236}">
                <a16:creationId xmlns:a16="http://schemas.microsoft.com/office/drawing/2014/main" id="{08114923-52D1-44EB-F924-72CD73E7AC2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53199" y="2956811"/>
            <a:ext cx="2087603" cy="1497348"/>
          </a:xfrm>
          <a:prstGeom prst="rect">
            <a:avLst/>
          </a:prstGeom>
        </p:spPr>
      </p:pic>
      <p:pic>
        <p:nvPicPr>
          <p:cNvPr id="10" name="Picture 9" descr="A person using a drill to drill a hole in the wall  Description automatically generated">
            <a:extLst>
              <a:ext uri="{FF2B5EF4-FFF2-40B4-BE49-F238E27FC236}">
                <a16:creationId xmlns:a16="http://schemas.microsoft.com/office/drawing/2014/main" id="{5865F983-3AD0-0147-6E39-F8C3F166D41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28700" y="3793381"/>
            <a:ext cx="1965628" cy="1337419"/>
          </a:xfrm>
          <a:prstGeom prst="rect">
            <a:avLst/>
          </a:prstGeom>
        </p:spPr>
      </p:pic>
      <p:pic>
        <p:nvPicPr>
          <p:cNvPr id="12" name="Picture 11" descr="A shelf with a variety of products  Description automatically generated">
            <a:extLst>
              <a:ext uri="{FF2B5EF4-FFF2-40B4-BE49-F238E27FC236}">
                <a16:creationId xmlns:a16="http://schemas.microsoft.com/office/drawing/2014/main" id="{7F563C9B-F329-9241-CE30-EDC54E9AE3D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53198" y="4583738"/>
            <a:ext cx="2087604" cy="1337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7314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957" y="1005177"/>
            <a:ext cx="8438606" cy="382588"/>
          </a:xfrm>
        </p:spPr>
        <p:txBody>
          <a:bodyPr/>
          <a:lstStyle/>
          <a:p>
            <a:r>
              <a:rPr lang="cy-GB" dirty="0"/>
              <a:t>Deunyddiau paratoi ar ôl 1919</a:t>
            </a:r>
          </a:p>
        </p:txBody>
      </p:sp>
      <p:sp>
        <p:nvSpPr>
          <p:cNvPr id="9" name="Google Shape;134;p29">
            <a:extLst>
              <a:ext uri="{FF2B5EF4-FFF2-40B4-BE49-F238E27FC236}">
                <a16:creationId xmlns:a16="http://schemas.microsoft.com/office/drawing/2014/main" id="{2E525A38-C9FD-7948-AD1A-EFE6526F1B6A}"/>
              </a:ext>
            </a:extLst>
          </p:cNvPr>
          <p:cNvSpPr txBox="1">
            <a:spLocks/>
          </p:cNvSpPr>
          <p:nvPr/>
        </p:nvSpPr>
        <p:spPr>
          <a:xfrm>
            <a:off x="412471" y="1481503"/>
            <a:ext cx="7629239" cy="389499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Calc addurno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Llenwad acrylig hyblyg ar gyfer bylchau rhwng waliau a </a:t>
            </a:r>
            <a:r>
              <a:rPr lang="cy-GB" sz="1600" dirty="0" err="1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thrimiau</a:t>
            </a: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 ac ar onglau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US" sz="16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Llenwad dau becyn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Llenwad epocsi dwy ran i wneud gwaith atgyweirio mwy parhaol ar bren a metel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endParaRPr lang="en-US" sz="1600" kern="0" dirty="0"/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Llenwad cellwlos plastr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Llenwad powdr plastr ar gyfer nenfydau a waliau mewnol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endParaRPr lang="en-US" sz="1600" kern="0" dirty="0"/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Llenwad arwynebedd bach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600" dirty="0"/>
              <a:t>Llenwad graen emwlsiwn synthetig ar gyfer namau ar arwynebedd bach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endParaRPr lang="en-US" sz="1600" kern="0" dirty="0"/>
          </a:p>
        </p:txBody>
      </p:sp>
    </p:spTree>
    <p:extLst>
      <p:ext uri="{BB962C8B-B14F-4D97-AF65-F5344CB8AC3E}">
        <p14:creationId xmlns:p14="http://schemas.microsoft.com/office/powerpoint/2010/main" val="22112791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535" y="1005177"/>
            <a:ext cx="8438606" cy="382588"/>
          </a:xfrm>
        </p:spPr>
        <p:txBody>
          <a:bodyPr/>
          <a:lstStyle/>
          <a:p>
            <a:r>
              <a:rPr lang="cy-GB" dirty="0"/>
              <a:t>Gosod adlyn (</a:t>
            </a:r>
            <a:r>
              <a:rPr lang="cy-GB" dirty="0" err="1"/>
              <a:t>adhesive</a:t>
            </a:r>
            <a:r>
              <a:rPr lang="cy-GB" dirty="0"/>
              <a:t>) papur wal ar ôl 1919</a:t>
            </a:r>
          </a:p>
        </p:txBody>
      </p:sp>
      <p:sp>
        <p:nvSpPr>
          <p:cNvPr id="9" name="Google Shape;134;p29">
            <a:extLst>
              <a:ext uri="{FF2B5EF4-FFF2-40B4-BE49-F238E27FC236}">
                <a16:creationId xmlns:a16="http://schemas.microsoft.com/office/drawing/2014/main" id="{2E525A38-C9FD-7948-AD1A-EFE6526F1B6A}"/>
              </a:ext>
            </a:extLst>
          </p:cNvPr>
          <p:cNvSpPr txBox="1">
            <a:spLocks/>
          </p:cNvSpPr>
          <p:nvPr/>
        </p:nvSpPr>
        <p:spPr>
          <a:xfrm>
            <a:off x="492370" y="1550190"/>
            <a:ext cx="4079630" cy="389499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Roedd y broses o osod adlyn papur wal wedi datblygu yn yr 20fed ganrif i gynnwys y canlynol: </a:t>
            </a: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endParaRPr lang="en-US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342900" lvl="0" indent="-34290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gosod â rholer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peiriannau pastio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finylau wedi'u pastio ymlaen llaw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papurau wal ‘pastio’r wal’ di-wead.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US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US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US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endParaRPr lang="en-US" kern="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C2FEA4C-6B98-E19D-2372-50F88DF256CB}"/>
              </a:ext>
            </a:extLst>
          </p:cNvPr>
          <p:cNvSpPr txBox="1"/>
          <p:nvPr/>
        </p:nvSpPr>
        <p:spPr>
          <a:xfrm>
            <a:off x="5800437" y="1909451"/>
            <a:ext cx="2093843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600" dirty="0">
                <a:hlinkClick r:id="rId3"/>
              </a:rPr>
              <a:t>Enghraifft o beiriant papur wal â </a:t>
            </a:r>
            <a:r>
              <a:rPr lang="cy-GB" sz="1600" dirty="0" err="1">
                <a:hlinkClick r:id="rId3"/>
              </a:rPr>
              <a:t>phâst</a:t>
            </a:r>
            <a:r>
              <a:rPr lang="cy-GB" sz="1600" dirty="0">
                <a:hlinkClick r:id="rId3"/>
              </a:rPr>
              <a:t> rhwydd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AE492F-C1E1-2E3E-6E24-C54DAC86C505}"/>
              </a:ext>
            </a:extLst>
          </p:cNvPr>
          <p:cNvSpPr txBox="1"/>
          <p:nvPr/>
        </p:nvSpPr>
        <p:spPr>
          <a:xfrm>
            <a:off x="5793810" y="2816448"/>
            <a:ext cx="2199121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600" dirty="0">
                <a:hlinkClick r:id="rId4"/>
              </a:rPr>
              <a:t>Enghraifft o becyn bwced paent ar gyfer rholer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4D32DAF-84E1-0192-FF1A-3B6545EA8C7D}"/>
              </a:ext>
            </a:extLst>
          </p:cNvPr>
          <p:cNvSpPr txBox="1"/>
          <p:nvPr/>
        </p:nvSpPr>
        <p:spPr>
          <a:xfrm>
            <a:off x="5637007" y="4169131"/>
            <a:ext cx="2250647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600" dirty="0">
                <a:hlinkClick r:id="rId5"/>
              </a:rPr>
              <a:t>Llun o adlyn '</a:t>
            </a:r>
            <a:r>
              <a:rPr lang="cy-GB" sz="1600" dirty="0" err="1">
                <a:hlinkClick r:id="rId5"/>
              </a:rPr>
              <a:t>Pollycell</a:t>
            </a:r>
            <a:r>
              <a:rPr lang="cy-GB" sz="1600" dirty="0">
                <a:hlinkClick r:id="rId5"/>
              </a:rPr>
              <a:t> </a:t>
            </a:r>
            <a:r>
              <a:rPr lang="cy-GB" sz="1600" dirty="0" err="1">
                <a:hlinkClick r:id="rId5"/>
              </a:rPr>
              <a:t>mixed</a:t>
            </a:r>
            <a:r>
              <a:rPr lang="cy-GB" sz="1600" dirty="0">
                <a:hlinkClick r:id="rId5"/>
              </a:rPr>
              <a:t> </a:t>
            </a:r>
            <a:r>
              <a:rPr lang="cy-GB" sz="1600" dirty="0" err="1">
                <a:hlinkClick r:id="rId5"/>
              </a:rPr>
              <a:t>adhesive</a:t>
            </a:r>
            <a:r>
              <a:rPr lang="cy-GB" sz="1600" dirty="0">
                <a:hlinkClick r:id="rId5"/>
              </a:rPr>
              <a:t>’</a:t>
            </a:r>
          </a:p>
        </p:txBody>
      </p:sp>
    </p:spTree>
    <p:extLst>
      <p:ext uri="{BB962C8B-B14F-4D97-AF65-F5344CB8AC3E}">
        <p14:creationId xmlns:p14="http://schemas.microsoft.com/office/powerpoint/2010/main" val="27893677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399"/>
            <a:ext cx="8229600" cy="412751"/>
          </a:xfrm>
        </p:spPr>
        <p:txBody>
          <a:bodyPr/>
          <a:lstStyle/>
          <a:p>
            <a:r>
              <a:rPr lang="cy-GB" dirty="0">
                <a:solidFill>
                  <a:srgbClr val="0070C0"/>
                </a:solidFill>
              </a:rPr>
              <a:t>Technegau peintio ar ôl 1919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9239"/>
            <a:ext cx="4862945" cy="443484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ClrTx/>
            </a:pPr>
            <a:r>
              <a:rPr lang="cy-GB" sz="1600" dirty="0"/>
              <a:t>Er bod gorffeniadau paent ar ddiwedd y 1900au yn symud tuag at dechnegau peintio â rholer, brwshys oedd yn dal i gael eu defnyddio ar y cyfan.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Roedd brwshys ffilament synthetig yn rhoi gorffeniad </a:t>
            </a:r>
            <a:r>
              <a:rPr lang="cy-GB" sz="1600" dirty="0" err="1"/>
              <a:t>llyfnach</a:t>
            </a:r>
            <a:endParaRPr lang="cy-GB" sz="160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Yn fwyaf addas ar gyfer peintio waliau, nenfydau, gwaith coed a </a:t>
            </a:r>
            <a:r>
              <a:rPr lang="cy-GB" sz="1600" dirty="0" err="1"/>
              <a:t>thrimiau</a:t>
            </a:r>
            <a:r>
              <a:rPr lang="cy-GB" sz="1600" dirty="0"/>
              <a:t> â </a:t>
            </a:r>
            <a:r>
              <a:rPr lang="cy-GB" sz="1600" dirty="0" err="1"/>
              <a:t>farnais</a:t>
            </a:r>
            <a:r>
              <a:rPr lang="cy-GB" sz="1600" dirty="0"/>
              <a:t> a phaent dyfrsail a phaent seiliedig ar doddyddion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Yn ddiwastraff heb lawer o sblashis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Yr opsiwn rhataf o ran cyfarpar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Yn broses araf a llafurus wrth beintio ardaloedd mawr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Llawer o farciau brwsh (golwg edafeddog) wrth ddefnyddio brwshys blew naturiol ar </a:t>
            </a:r>
            <a:r>
              <a:rPr lang="cy-GB" sz="1600" dirty="0" err="1"/>
              <a:t>gotiau</a:t>
            </a:r>
            <a:r>
              <a:rPr lang="cy-GB" sz="1600" dirty="0"/>
              <a:t> dyfrsail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ClrTx/>
            </a:pPr>
            <a:endParaRPr lang="en-GB" altLang="en-US" sz="1600" dirty="0"/>
          </a:p>
        </p:txBody>
      </p:sp>
      <p:pic>
        <p:nvPicPr>
          <p:cNvPr id="6" name="Content Placeholder 6" descr="Several paint brushes with wooden handles  Description automatically generated">
            <a:extLst>
              <a:ext uri="{FF2B5EF4-FFF2-40B4-BE49-F238E27FC236}">
                <a16:creationId xmlns:a16="http://schemas.microsoft.com/office/drawing/2014/main" id="{C36121B3-2A0E-A986-5FD4-33DA13F898A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43749" y="2096353"/>
            <a:ext cx="2675837" cy="2127471"/>
          </a:xfrm>
        </p:spPr>
      </p:pic>
    </p:spTree>
    <p:extLst>
      <p:ext uri="{BB962C8B-B14F-4D97-AF65-F5344CB8AC3E}">
        <p14:creationId xmlns:p14="http://schemas.microsoft.com/office/powerpoint/2010/main" val="21554705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26275"/>
            <a:ext cx="8229600" cy="400876"/>
          </a:xfrm>
        </p:spPr>
        <p:txBody>
          <a:bodyPr/>
          <a:lstStyle/>
          <a:p>
            <a:r>
              <a:rPr lang="cy-GB" dirty="0"/>
              <a:t>Technegau peintio ar ôl 1919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10279"/>
            <a:ext cx="5054600" cy="4434840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ClrTx/>
            </a:pPr>
            <a:r>
              <a:rPr lang="cy-GB" sz="2000" b="1" dirty="0">
                <a:solidFill>
                  <a:srgbClr val="0077E3"/>
                </a:solidFill>
              </a:rPr>
              <a:t>Peintio â rholer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Dwy neu dair gwaith yn </a:t>
            </a:r>
            <a:r>
              <a:rPr lang="cy-GB" sz="1600" dirty="0" err="1"/>
              <a:t>gyflymach</a:t>
            </a:r>
            <a:r>
              <a:rPr lang="cy-GB" sz="1600" dirty="0"/>
              <a:t> na pheintio â brwsh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Y dull mwyaf addas ar gyfer peintio ardaloedd gwastad mawr â phaent dyfrsail a phaent seiliedig ar doddyddion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Mae’n rhoi cot fwy trwchus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Dim marciau brwsh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Mae polion ymestyn yn lleihau’r angen am sgaffald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Sblashis/diferion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Ddim yn fanwl gywir/angen defnyddio brwsh i beintio ochrau (cut </a:t>
            </a:r>
            <a:r>
              <a:rPr lang="cy-GB" sz="1600" dirty="0" err="1"/>
              <a:t>in</a:t>
            </a:r>
            <a:r>
              <a:rPr lang="cy-GB" sz="1600" dirty="0"/>
              <a:t>) arwynebau cyfagos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Os bydd y llawes rholer anghywir a’r gludedd paent anghywir yn cael eu defnyddio, mae’n bosibl y bydd y paent yn edrych fel croen oren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Mae’n gallu cymryd llawer o amser i lanhau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ClrTx/>
            </a:pPr>
            <a:endParaRPr lang="en-GB" altLang="en-US" sz="1600" dirty="0"/>
          </a:p>
        </p:txBody>
      </p:sp>
      <p:pic>
        <p:nvPicPr>
          <p:cNvPr id="4" name="Picture 3" descr="Long shot of a mop  Description automatically generated">
            <a:extLst>
              <a:ext uri="{FF2B5EF4-FFF2-40B4-BE49-F238E27FC236}">
                <a16:creationId xmlns:a16="http://schemas.microsoft.com/office/drawing/2014/main" id="{CD319CDA-368B-50E6-27A5-5211689607D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6601497">
            <a:off x="4858558" y="3086933"/>
            <a:ext cx="4559689" cy="917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9076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199" y="941369"/>
            <a:ext cx="8229600" cy="369528"/>
          </a:xfrm>
        </p:spPr>
        <p:txBody>
          <a:bodyPr/>
          <a:lstStyle/>
          <a:p>
            <a:r>
              <a:rPr lang="cy-GB" dirty="0">
                <a:latin typeface="+mn-lt"/>
              </a:rPr>
              <a:t>Technegau peintio ar ôl 1919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310897"/>
            <a:ext cx="4842770" cy="443484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y-GB" sz="2000" b="1" dirty="0">
                <a:solidFill>
                  <a:srgbClr val="0077E3"/>
                </a:solidFill>
              </a:rPr>
              <a:t>Systemau chwistrellu confensiynol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endParaRPr lang="en-GB" sz="1600" b="1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Chwistrellu confensiynol neu aer yw’r dull cynharaf, mwyaf traddodiadol o ddefnyddio paent.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Mae’r dull yma’n defnyddio aer cywasgedig i sugno’r paent o bot gwasgedd ac atomeiddio’r ffrwd o baent fel y mae’n gadael y gwn chwistrellu.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Wrth wasgu’r glicied, caiff y paent ei sugno i mewn i’r ffrwd o aer cywasgedig a’i ryddhau fel chwistrelliad tenau.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Cafodd y dechneg ei datblygu yn yr Unol Daleithiau ar ddechrau’r 1900au, a daeth yn boblogaidd yn y 1940au.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Courier New" panose="02070309020205020404" pitchFamily="49" charset="0"/>
              <a:buChar char="o"/>
            </a:pPr>
            <a:endParaRPr lang="en-GB" sz="16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cy-GB" sz="1600" dirty="0"/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3DEA7DC-42E8-2967-29A8-C80DEB405ED1}"/>
              </a:ext>
            </a:extLst>
          </p:cNvPr>
          <p:cNvSpPr txBox="1"/>
          <p:nvPr/>
        </p:nvSpPr>
        <p:spPr>
          <a:xfrm>
            <a:off x="5850384" y="2560320"/>
            <a:ext cx="2454520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dirty="0">
                <a:hlinkClick r:id="rId3"/>
              </a:rPr>
              <a:t>Llun o danc gwasgedd paent gyda gwn chwistrellu</a:t>
            </a:r>
          </a:p>
        </p:txBody>
      </p:sp>
    </p:spTree>
    <p:extLst>
      <p:ext uri="{BB962C8B-B14F-4D97-AF65-F5344CB8AC3E}">
        <p14:creationId xmlns:p14="http://schemas.microsoft.com/office/powerpoint/2010/main" val="35385308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199" y="941369"/>
            <a:ext cx="8229600" cy="369528"/>
          </a:xfrm>
        </p:spPr>
        <p:txBody>
          <a:bodyPr/>
          <a:lstStyle/>
          <a:p>
            <a:r>
              <a:rPr lang="cy-GB" dirty="0">
                <a:latin typeface="+mn-lt"/>
              </a:rPr>
              <a:t>Technegau peintio ar ôl 1919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199" y="1310897"/>
            <a:ext cx="7716130" cy="443484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y-GB" sz="2000" b="1" dirty="0">
                <a:solidFill>
                  <a:srgbClr val="0077E3"/>
                </a:solidFill>
              </a:rPr>
              <a:t>Systemau chwistrellu cyfaint uchel, gwasgedd isel (HVLP)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endParaRPr lang="en-GB" sz="1600" b="1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Mae system chwistrellu HVLP yn golygu gwasgaru llawer iawn o aer ar wasgedd isel. 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Mae’r got o baent yn cael ei hatomeiddio yn y gwn chwistrellu, cyn cael ei chwythu i’r wyneb gan aer cywasgedig sy’n cael ei gynhyrchu gan y tyrbin/cywasgydd.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Daeth cyfarpar HVLP yn boblogaidd yn ystod y 1970au.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Mae’n cael ei ddefnyddio i roi cot o baent ar ardaloedd llai (fel drysau).</a:t>
            </a:r>
          </a:p>
        </p:txBody>
      </p:sp>
    </p:spTree>
    <p:extLst>
      <p:ext uri="{BB962C8B-B14F-4D97-AF65-F5344CB8AC3E}">
        <p14:creationId xmlns:p14="http://schemas.microsoft.com/office/powerpoint/2010/main" val="25841373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61" y="946921"/>
            <a:ext cx="8600739" cy="436502"/>
          </a:xfrm>
        </p:spPr>
        <p:txBody>
          <a:bodyPr/>
          <a:lstStyle/>
          <a:p>
            <a:r>
              <a:rPr lang="cy-GB" dirty="0"/>
              <a:t>Technegau peintio ar ôl 1919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061" y="1327151"/>
            <a:ext cx="5680038" cy="4481978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ClrTx/>
            </a:pPr>
            <a:r>
              <a:rPr lang="cy-GB" sz="2000" b="1" dirty="0">
                <a:solidFill>
                  <a:srgbClr val="0077E3"/>
                </a:solidFill>
              </a:rPr>
              <a:t>Defnyddio chwistrell HVLP</a:t>
            </a:r>
          </a:p>
          <a:p>
            <a:pPr indent="-3429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Bedair neu bum gwaith yn </a:t>
            </a:r>
            <a:r>
              <a:rPr lang="cy-GB" sz="1600" dirty="0" err="1"/>
              <a:t>gyflymach</a:t>
            </a:r>
            <a:r>
              <a:rPr lang="cy-GB" sz="1600" dirty="0"/>
              <a:t> na pheintio â brwsh</a:t>
            </a:r>
          </a:p>
          <a:p>
            <a:pPr indent="-3429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Yn fwyaf addas ar gyfer peintio ardaloedd llai, fel </a:t>
            </a:r>
            <a:br>
              <a:rPr lang="cy-GB" sz="1600" dirty="0"/>
            </a:br>
            <a:r>
              <a:rPr lang="cy-GB" sz="1600" dirty="0"/>
              <a:t>      drysau a ffenestri, â phaent dyfrsail a phaent seiliedig ar      </a:t>
            </a:r>
            <a:br>
              <a:rPr lang="cy-GB" sz="1600" dirty="0"/>
            </a:br>
            <a:r>
              <a:rPr lang="cy-GB" sz="1600" dirty="0"/>
              <a:t>      doddyddion</a:t>
            </a:r>
          </a:p>
          <a:p>
            <a:pPr indent="-3429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Ddim yn addas ar gyfer paent gludiog, trwm</a:t>
            </a:r>
          </a:p>
          <a:p>
            <a:pPr indent="-3429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Gorffeniad o ansawdd uchel</a:t>
            </a:r>
          </a:p>
          <a:p>
            <a:pPr indent="-3429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Dim marciau brwsh na roler</a:t>
            </a:r>
          </a:p>
          <a:p>
            <a:pPr indent="-3429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Llawer o ddiferion</a:t>
            </a:r>
          </a:p>
          <a:p>
            <a:pPr indent="-3429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Angen defnyddio tâp masgio</a:t>
            </a:r>
          </a:p>
          <a:p>
            <a:pPr indent="-3429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Angen cyfarpar LEV/anadlyddion</a:t>
            </a:r>
          </a:p>
          <a:p>
            <a:pPr indent="-3429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Angen hidlo/teneuo'r paent</a:t>
            </a:r>
          </a:p>
          <a:p>
            <a:pPr indent="-3429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Yn costio’n ddrud i brynu a chynnal a chadw’r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</a:pPr>
            <a:r>
              <a:rPr lang="cy-GB" sz="1600" dirty="0"/>
              <a:t>      cyfarpar</a:t>
            </a:r>
          </a:p>
          <a:p>
            <a:pPr indent="-3429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Mae’n cymryd llawer o amser i lanhau’r cyfarpar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ClrTx/>
            </a:pPr>
            <a:endParaRPr lang="en-GB" altLang="en-US" sz="16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8122BBE-7606-A5E1-9BF3-A32E55393C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84971" y="2208627"/>
            <a:ext cx="3001829" cy="3040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7174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199" y="941369"/>
            <a:ext cx="8229600" cy="369528"/>
          </a:xfrm>
        </p:spPr>
        <p:txBody>
          <a:bodyPr/>
          <a:lstStyle/>
          <a:p>
            <a:r>
              <a:rPr lang="cy-GB" dirty="0">
                <a:latin typeface="+mn-lt"/>
              </a:rPr>
              <a:t>Technegau peintio ar ôl 1919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199" y="1481791"/>
            <a:ext cx="4975935" cy="443484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y-GB" sz="2000" b="1" dirty="0">
                <a:solidFill>
                  <a:srgbClr val="0077E3"/>
                </a:solidFill>
              </a:rPr>
              <a:t>Systemau chwistrellu di-aer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200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 dirty="0"/>
              <a:t>Mae peiriannau chwistrellu di-aer yn pwmpio’r paent o dan wasgedd uchel drwy orfodi’r got o hylif drwy agoriad cul a chreu gwasgedd (tua 250 BAR) drwy’r system at y gwn chwistrellu.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 dirty="0"/>
              <a:t>Mae’n gweithio mewn ffordd debyg i declyn golchi â gwasgedd (</a:t>
            </a:r>
            <a:r>
              <a:rPr lang="cy-GB" sz="2000" dirty="0" err="1"/>
              <a:t>pressure</a:t>
            </a:r>
            <a:r>
              <a:rPr lang="cy-GB" sz="2000" dirty="0"/>
              <a:t> </a:t>
            </a:r>
            <a:r>
              <a:rPr lang="cy-GB" sz="2000" dirty="0" err="1"/>
              <a:t>washer</a:t>
            </a:r>
            <a:r>
              <a:rPr lang="cy-GB" sz="2000" dirty="0"/>
              <a:t>), ond gyda phaent yn hytrach na dŵr.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cy-GB" sz="2000" dirty="0"/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709645-7DC4-6575-A880-E98BD7D2ECB7}"/>
              </a:ext>
            </a:extLst>
          </p:cNvPr>
          <p:cNvSpPr txBox="1"/>
          <p:nvPr/>
        </p:nvSpPr>
        <p:spPr>
          <a:xfrm>
            <a:off x="6168683" y="2991325"/>
            <a:ext cx="1878037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dirty="0">
                <a:hlinkClick r:id="rId3"/>
              </a:rPr>
              <a:t>Llun enghreifftiol</a:t>
            </a:r>
          </a:p>
        </p:txBody>
      </p:sp>
    </p:spTree>
    <p:extLst>
      <p:ext uri="{BB962C8B-B14F-4D97-AF65-F5344CB8AC3E}">
        <p14:creationId xmlns:p14="http://schemas.microsoft.com/office/powerpoint/2010/main" val="6993074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199" y="941369"/>
            <a:ext cx="8229600" cy="369528"/>
          </a:xfrm>
        </p:spPr>
        <p:txBody>
          <a:bodyPr/>
          <a:lstStyle/>
          <a:p>
            <a:r>
              <a:rPr lang="cy-GB" dirty="0">
                <a:latin typeface="+mn-lt"/>
              </a:rPr>
              <a:t>Technegau peintio ar ôl 1919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199" y="1481791"/>
            <a:ext cx="5373446" cy="443484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y-GB" sz="2000" b="1" dirty="0">
                <a:solidFill>
                  <a:srgbClr val="0077E3"/>
                </a:solidFill>
              </a:rPr>
              <a:t>Peintio â chwistrell </a:t>
            </a:r>
            <a:r>
              <a:rPr lang="cy-GB" sz="2000" b="1" dirty="0" err="1">
                <a:solidFill>
                  <a:srgbClr val="0077E3"/>
                </a:solidFill>
              </a:rPr>
              <a:t>ddi</a:t>
            </a:r>
            <a:r>
              <a:rPr lang="cy-GB" sz="2000" b="1" dirty="0">
                <a:solidFill>
                  <a:srgbClr val="0077E3"/>
                </a:solidFill>
              </a:rPr>
              <a:t>-aer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600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Tua 30 gwaith yn </a:t>
            </a:r>
            <a:r>
              <a:rPr lang="cy-GB" sz="1600" dirty="0" err="1"/>
              <a:t>gyflymach</a:t>
            </a:r>
            <a:r>
              <a:rPr lang="cy-GB" sz="1600" dirty="0"/>
              <a:t> na pheintio â brwsh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Dim angen aer na chywasgydd aer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Dim angen addasu gludedd y paent cyn ei ddefnyddio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Llai o ddiferion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Cot fwy trwchus, a mwy llyfn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Yn fwy addas ar gyfer ardaloedd mwy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Peryglus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Mwy o ddeunydd – mae chwistrellu’n defnyddio tua 33% yn fwy o baent na rholer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Does dim modd twtio’r paent ar y diwedd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Mae’n costio’n ddrud ar y dechrau i brynu’r cyfarpar</a:t>
            </a:r>
          </a:p>
        </p:txBody>
      </p:sp>
    </p:spTree>
    <p:extLst>
      <p:ext uri="{BB962C8B-B14F-4D97-AF65-F5344CB8AC3E}">
        <p14:creationId xmlns:p14="http://schemas.microsoft.com/office/powerpoint/2010/main" val="1313200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008000"/>
            <a:ext cx="8438606" cy="382588"/>
          </a:xfrm>
        </p:spPr>
        <p:txBody>
          <a:bodyPr/>
          <a:lstStyle/>
          <a:p>
            <a:r>
              <a:rPr lang="cy-GB" dirty="0"/>
              <a:t>Amcanion y sesiwn</a:t>
            </a:r>
          </a:p>
        </p:txBody>
      </p:sp>
      <p:sp>
        <p:nvSpPr>
          <p:cNvPr id="9" name="Google Shape;134;p29">
            <a:extLst>
              <a:ext uri="{FF2B5EF4-FFF2-40B4-BE49-F238E27FC236}">
                <a16:creationId xmlns:a16="http://schemas.microsoft.com/office/drawing/2014/main" id="{2E525A38-C9FD-7948-AD1A-EFE6526F1B6A}"/>
              </a:ext>
            </a:extLst>
          </p:cNvPr>
          <p:cNvSpPr txBox="1">
            <a:spLocks/>
          </p:cNvSpPr>
          <p:nvPr/>
        </p:nvSpPr>
        <p:spPr>
          <a:xfrm>
            <a:off x="562706" y="1661744"/>
            <a:ext cx="7965831" cy="36751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cy-GB" dirty="0"/>
              <a:t>Ar ddiwedd y sesiwn, bydd y dysgwyr yn gallu: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endParaRPr lang="en-US" kern="0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r>
              <a:rPr lang="cy-GB" dirty="0"/>
              <a:t>enwi’r gwahanol </a:t>
            </a:r>
            <a:r>
              <a:rPr lang="cy-GB" b="1" dirty="0"/>
              <a:t>ddeunyddiau, offer </a:t>
            </a:r>
            <a:r>
              <a:rPr lang="cy-GB" dirty="0"/>
              <a:t>a </a:t>
            </a:r>
            <a:r>
              <a:rPr lang="cy-GB" b="1" dirty="0"/>
              <a:t>thechnegau</a:t>
            </a:r>
            <a:r>
              <a:rPr lang="cy-GB" dirty="0"/>
              <a:t> a oedd yn cael eu defnyddio yn y grefft peintio ac addurno ar ôl 1919.</a:t>
            </a:r>
          </a:p>
        </p:txBody>
      </p:sp>
    </p:spTree>
    <p:extLst>
      <p:ext uri="{BB962C8B-B14F-4D97-AF65-F5344CB8AC3E}">
        <p14:creationId xmlns:p14="http://schemas.microsoft.com/office/powerpoint/2010/main" val="4894055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199" y="941369"/>
            <a:ext cx="8229600" cy="369528"/>
          </a:xfrm>
        </p:spPr>
        <p:txBody>
          <a:bodyPr/>
          <a:lstStyle/>
          <a:p>
            <a:r>
              <a:rPr lang="cy-GB" dirty="0">
                <a:latin typeface="+mn-lt"/>
              </a:rPr>
              <a:t>Technegau peintio ar ôl 1919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199" y="1772715"/>
            <a:ext cx="4975935" cy="443484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y-GB" sz="2000" b="1" dirty="0">
                <a:solidFill>
                  <a:srgbClr val="0077E3"/>
                </a:solidFill>
              </a:rPr>
              <a:t>System chwistrellu electrostatig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200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 dirty="0"/>
              <a:t>Gyda system chwistrellu electrostatig (neu got ar ffurf powdr), mae’r cyfarpar yn gwefru gronynnau’r paent â foltedd uchel, sy’n eu denu at yr arwyneb i’w orchuddio a’i lapio, sy’n gwneud y broses drosglwyddo’n fwy effeithlon.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 dirty="0"/>
              <a:t>Mae’r gwrthrych sy’n cael ei beintio yn derbyn gwefr gyferbyniol neu’n cael ei ddaearu.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5BDD87-C834-7C37-5942-535588436A9E}"/>
              </a:ext>
            </a:extLst>
          </p:cNvPr>
          <p:cNvSpPr txBox="1"/>
          <p:nvPr/>
        </p:nvSpPr>
        <p:spPr>
          <a:xfrm>
            <a:off x="5999871" y="3493357"/>
            <a:ext cx="2398541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dirty="0">
                <a:hlinkClick r:id="rId3"/>
              </a:rPr>
              <a:t>Llun enghreifftiol</a:t>
            </a:r>
          </a:p>
        </p:txBody>
      </p:sp>
    </p:spTree>
    <p:extLst>
      <p:ext uri="{BB962C8B-B14F-4D97-AF65-F5344CB8AC3E}">
        <p14:creationId xmlns:p14="http://schemas.microsoft.com/office/powerpoint/2010/main" val="23683550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Cyflwyniad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1"/>
            <a:ext cx="4220817" cy="4223782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y-GB" sz="1700" dirty="0"/>
              <a:t>Cafodd steiliau peintio ac addurno a dyluniadau cartref ar ôl 1919 eu hysbrydoli gan </a:t>
            </a:r>
            <a:r>
              <a:rPr lang="cy-GB" sz="1700" dirty="0" err="1"/>
              <a:t>Art</a:t>
            </a:r>
            <a:r>
              <a:rPr lang="cy-GB" sz="1700" dirty="0"/>
              <a:t> </a:t>
            </a:r>
            <a:r>
              <a:rPr lang="cy-GB" sz="1700" dirty="0" err="1"/>
              <a:t>Deco</a:t>
            </a:r>
            <a:r>
              <a:rPr lang="cy-GB" sz="1700" dirty="0"/>
              <a:t> a </a:t>
            </a:r>
            <a:r>
              <a:rPr lang="cy-GB" sz="1700" dirty="0" err="1"/>
              <a:t>Bauhaus</a:t>
            </a:r>
            <a:r>
              <a:rPr lang="cy-GB" sz="1700" dirty="0"/>
              <a:t>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7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y-GB" sz="1700" dirty="0"/>
              <a:t>Wrth i’r gwahanol fathau o baentiau a oedd ar gael ddatblygu i gynnwys emylsiynau, gwelwyd cynnydd dramatig o ran y lliwiau a oedd ar gael.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7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y-GB" sz="1700" dirty="0"/>
              <a:t>Roedd papur wal yn cael ei ddefnyddio fwy wrth i’r gwaith printio droi’n fecanyddol, gyda phapur wal yn cael ei fasgynhyrchu, a oedd yn golygu ei fod ar gael yn rhwydd.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7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y-GB" sz="1700" dirty="0"/>
              <a:t>Roedd offer pŵer yn dod yn fwy poblogaidd ac yn fwy effeithlon yn ystod y broses baratoi.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600" dirty="0"/>
          </a:p>
        </p:txBody>
      </p:sp>
      <p:pic>
        <p:nvPicPr>
          <p:cNvPr id="4" name="Picture 3" descr="A desk and chair next to a pink wall  Description automatically generated">
            <a:extLst>
              <a:ext uri="{FF2B5EF4-FFF2-40B4-BE49-F238E27FC236}">
                <a16:creationId xmlns:a16="http://schemas.microsoft.com/office/drawing/2014/main" id="{E832D3E2-E361-5184-5AD3-DB698AE3BDB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5826" y="3150690"/>
            <a:ext cx="3498617" cy="2332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578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535" y="1005177"/>
            <a:ext cx="8438606" cy="382588"/>
          </a:xfrm>
        </p:spPr>
        <p:txBody>
          <a:bodyPr/>
          <a:lstStyle/>
          <a:p>
            <a:r>
              <a:rPr lang="cy-GB" dirty="0"/>
              <a:t>Mathau o ddeunyddiau paent ar ôl 1919 </a:t>
            </a:r>
            <a:r>
              <a:rPr lang="cy-GB" b="0" dirty="0"/>
              <a:t>(mewnol) </a:t>
            </a:r>
          </a:p>
        </p:txBody>
      </p:sp>
      <p:sp>
        <p:nvSpPr>
          <p:cNvPr id="9" name="Google Shape;134;p29">
            <a:extLst>
              <a:ext uri="{FF2B5EF4-FFF2-40B4-BE49-F238E27FC236}">
                <a16:creationId xmlns:a16="http://schemas.microsoft.com/office/drawing/2014/main" id="{2E525A38-C9FD-7948-AD1A-EFE6526F1B6A}"/>
              </a:ext>
            </a:extLst>
          </p:cNvPr>
          <p:cNvSpPr txBox="1">
            <a:spLocks/>
          </p:cNvSpPr>
          <p:nvPr/>
        </p:nvSpPr>
        <p:spPr>
          <a:xfrm>
            <a:off x="492370" y="1550189"/>
            <a:ext cx="7922760" cy="422029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Emylsiynau di-finyl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ts val="1800"/>
              <a:buFont typeface="Arial" panose="020B0604020202020204" pitchFamily="34" charset="0"/>
              <a:buChar char="•"/>
            </a:pPr>
            <a:r>
              <a:rPr lang="cy-GB" sz="18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Emylsiynau di-finyl gwreiddiol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US" sz="18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Emylsiynau finyl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ts val="1800"/>
              <a:buFont typeface="Arial" panose="020B0604020202020204" pitchFamily="34" charset="0"/>
              <a:buChar char="•"/>
            </a:pPr>
            <a:r>
              <a:rPr lang="cy-GB" sz="18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Roedd emylsiynau sglein canolig, sidan a mat finyl wedi cymryd lle’r fersiynau di-finyl</a:t>
            </a: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endParaRPr lang="en-US" sz="18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Cotiau </a:t>
            </a:r>
            <a:r>
              <a:rPr lang="cy-GB" b="1" dirty="0" err="1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alcyd</a:t>
            </a:r>
            <a:endParaRPr lang="cy-GB" b="1" dirty="0">
              <a:solidFill>
                <a:srgbClr val="0077E3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ts val="1800"/>
              <a:buFont typeface="Arial" panose="020B0604020202020204" pitchFamily="34" charset="0"/>
              <a:buChar char="•"/>
            </a:pPr>
            <a:r>
              <a:rPr lang="cy-GB" sz="18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Cotiau </a:t>
            </a:r>
            <a:r>
              <a:rPr lang="cy-GB" sz="1800" dirty="0" err="1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alcyd</a:t>
            </a:r>
            <a:r>
              <a:rPr lang="cy-GB" sz="18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 sy’n cael eu haddasu ag olew had llin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US" sz="18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Farneisiau clir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ts val="1800"/>
              <a:buFont typeface="Arial" panose="020B0604020202020204" pitchFamily="34" charset="0"/>
              <a:buChar char="•"/>
            </a:pPr>
            <a:r>
              <a:rPr lang="cy-GB" sz="18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Farneisiau polywrethan ac </a:t>
            </a:r>
            <a:r>
              <a:rPr lang="cy-GB" sz="1800" dirty="0" err="1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alcyd</a:t>
            </a:r>
            <a:endParaRPr lang="cy-GB" sz="180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GB" sz="18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sz="1800" b="1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Yn 1992, cyflwynwyd gwaharddiad ar ddefnyddio plwm wrth weithgynhyrchu paent.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GB" sz="18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endParaRPr lang="en-US" sz="18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US" sz="18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US" sz="18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US" sz="18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endParaRPr lang="en-US" sz="1800" kern="0" dirty="0"/>
          </a:p>
        </p:txBody>
      </p:sp>
    </p:spTree>
    <p:extLst>
      <p:ext uri="{BB962C8B-B14F-4D97-AF65-F5344CB8AC3E}">
        <p14:creationId xmlns:p14="http://schemas.microsoft.com/office/powerpoint/2010/main" val="5262077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535" y="1005177"/>
            <a:ext cx="8438606" cy="382588"/>
          </a:xfrm>
        </p:spPr>
        <p:txBody>
          <a:bodyPr/>
          <a:lstStyle/>
          <a:p>
            <a:r>
              <a:rPr lang="cy-GB" dirty="0"/>
              <a:t>Mathau o ddeunyddiau paent ar ôl 1919 </a:t>
            </a:r>
            <a:r>
              <a:rPr lang="cy-GB" b="0" dirty="0"/>
              <a:t>(allanol) </a:t>
            </a:r>
          </a:p>
        </p:txBody>
      </p:sp>
      <p:sp>
        <p:nvSpPr>
          <p:cNvPr id="9" name="Google Shape;134;p29">
            <a:extLst>
              <a:ext uri="{FF2B5EF4-FFF2-40B4-BE49-F238E27FC236}">
                <a16:creationId xmlns:a16="http://schemas.microsoft.com/office/drawing/2014/main" id="{2E525A38-C9FD-7948-AD1A-EFE6526F1B6A}"/>
              </a:ext>
            </a:extLst>
          </p:cNvPr>
          <p:cNvSpPr txBox="1">
            <a:spLocks/>
          </p:cNvSpPr>
          <p:nvPr/>
        </p:nvSpPr>
        <p:spPr>
          <a:xfrm>
            <a:off x="0" y="1550190"/>
            <a:ext cx="5759532" cy="389499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Paent gwaith maen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ts val="1800"/>
              <a:buFont typeface="Arial" panose="020B0604020202020204" pitchFamily="34" charset="0"/>
              <a:buChar char="•"/>
            </a:pP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Emylsiynau allanol acrylig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ts val="1800"/>
              <a:buFont typeface="Arial" panose="020B0604020202020204" pitchFamily="34" charset="0"/>
              <a:buChar char="•"/>
            </a:pP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Cotiau resin </a:t>
            </a:r>
            <a:r>
              <a:rPr lang="cy-GB" sz="1600" dirty="0" err="1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pliolit</a:t>
            </a: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 sy’n seiliedig ar doddyddion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US" sz="16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Glos allanol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ts val="1800"/>
              <a:buFont typeface="Arial" panose="020B0604020202020204" pitchFamily="34" charset="0"/>
              <a:buChar char="•"/>
            </a:pP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Cotiau </a:t>
            </a:r>
            <a:r>
              <a:rPr lang="cy-GB" sz="1600" dirty="0" err="1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alcyd</a:t>
            </a: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 sy’n cael eu haddasu ag olew had llin.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US" sz="16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Farneisiau clir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ts val="1800"/>
              <a:buFont typeface="Arial" panose="020B0604020202020204" pitchFamily="34" charset="0"/>
              <a:buChar char="•"/>
            </a:pP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Farneisiau allanol </a:t>
            </a:r>
            <a:r>
              <a:rPr lang="cy-GB" sz="1600" dirty="0" err="1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alcyd</a:t>
            </a:r>
            <a:endParaRPr lang="cy-GB" sz="160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GB" sz="16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Staen pren gwarchodol (</a:t>
            </a:r>
            <a:r>
              <a:rPr lang="cy-GB" b="1" dirty="0" err="1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preservative</a:t>
            </a: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)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ts val="1800"/>
              <a:buFont typeface="Arial" panose="020B0604020202020204" pitchFamily="34" charset="0"/>
              <a:buChar char="•"/>
            </a:pP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Cadwolyn (</a:t>
            </a:r>
            <a:r>
              <a:rPr lang="cy-GB" sz="1600" dirty="0" err="1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preservative</a:t>
            </a: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) allanol </a:t>
            </a:r>
            <a:r>
              <a:rPr lang="cy-GB" sz="1600" dirty="0" err="1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alcyd</a:t>
            </a:r>
            <a:endParaRPr lang="cy-GB" sz="160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GB" sz="16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Staen pren amddiffynnol (</a:t>
            </a:r>
            <a:r>
              <a:rPr lang="cy-GB" b="1" dirty="0" err="1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protective</a:t>
            </a: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)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ts val="1800"/>
              <a:buFont typeface="Arial" panose="020B0604020202020204" pitchFamily="34" charset="0"/>
              <a:buChar char="•"/>
            </a:pP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Staen pren allanol </a:t>
            </a:r>
            <a:r>
              <a:rPr lang="cy-GB" sz="1600" dirty="0" err="1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alcyd</a:t>
            </a:r>
            <a:endParaRPr lang="cy-GB" sz="160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endParaRPr lang="en-US" sz="16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US" sz="16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US" sz="16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US" sz="16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endParaRPr lang="en-US" sz="1600" kern="0" dirty="0"/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7EB9C9B7-426B-47DD-81D4-5DE1F2E67D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9818" y="4007575"/>
            <a:ext cx="1641568" cy="1632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 descr="Related image">
            <a:extLst>
              <a:ext uri="{FF2B5EF4-FFF2-40B4-BE49-F238E27FC236}">
                <a16:creationId xmlns:a16="http://schemas.microsoft.com/office/drawing/2014/main" id="{C55ABB3A-9E5B-40B2-9124-15F6095A4C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351" y="4023711"/>
            <a:ext cx="1548715" cy="1610663"/>
          </a:xfrm>
          <a:prstGeom prst="rect">
            <a:avLst/>
          </a:prstGeom>
          <a:noFill/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2E5A3E33-FC03-65EE-41A0-5C9ACD7413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7242" y="2229632"/>
            <a:ext cx="2128287" cy="1418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222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/>
          </p:cNvSpPr>
          <p:nvPr>
            <p:ph type="title"/>
          </p:nvPr>
        </p:nvSpPr>
        <p:spPr>
          <a:xfrm>
            <a:off x="533400" y="989042"/>
            <a:ext cx="8229600" cy="469489"/>
          </a:xfrm>
        </p:spPr>
        <p:txBody>
          <a:bodyPr/>
          <a:lstStyle/>
          <a:p>
            <a:r>
              <a:rPr lang="cy-GB" dirty="0"/>
              <a:t>Gweithgynhyrchu paent ar ôl 1919 </a:t>
            </a:r>
            <a:r>
              <a:rPr lang="cy-GB" b="0" dirty="0"/>
              <a:t>(paent dyfrsail)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6C353FF-F3B6-431F-B1AD-CD1642D8A47E}"/>
              </a:ext>
            </a:extLst>
          </p:cNvPr>
          <p:cNvSpPr/>
          <p:nvPr/>
        </p:nvSpPr>
        <p:spPr>
          <a:xfrm>
            <a:off x="1984545" y="3153044"/>
            <a:ext cx="1007786" cy="1225317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 sz="1000" dirty="0">
                <a:solidFill>
                  <a:schemeClr val="tx1"/>
                </a:solidFill>
              </a:rPr>
              <a:t>Cymysgu’r gymysgedd sylfaenol sy’n cynnwys estynyddion, pigmentau, cadwolion a dŵr.</a:t>
            </a:r>
          </a:p>
        </p:txBody>
      </p:sp>
      <p:sp>
        <p:nvSpPr>
          <p:cNvPr id="3" name="Down Arrow 2"/>
          <p:cNvSpPr/>
          <p:nvPr/>
        </p:nvSpPr>
        <p:spPr>
          <a:xfrm rot="16200000">
            <a:off x="1527403" y="3477400"/>
            <a:ext cx="653648" cy="320634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149A93A-458A-4E1B-AE74-B6B5A6DA8EE3}"/>
              </a:ext>
            </a:extLst>
          </p:cNvPr>
          <p:cNvSpPr/>
          <p:nvPr/>
        </p:nvSpPr>
        <p:spPr>
          <a:xfrm>
            <a:off x="3258129" y="3153044"/>
            <a:ext cx="753692" cy="106971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 sz="1000" dirty="0">
                <a:solidFill>
                  <a:schemeClr val="tx1"/>
                </a:solidFill>
              </a:rPr>
              <a:t>Chwalu a gwasgaru ar gyflymder uchel.</a:t>
            </a:r>
          </a:p>
        </p:txBody>
      </p:sp>
      <p:sp>
        <p:nvSpPr>
          <p:cNvPr id="17" name="Down Arrow 2">
            <a:extLst>
              <a:ext uri="{FF2B5EF4-FFF2-40B4-BE49-F238E27FC236}">
                <a16:creationId xmlns:a16="http://schemas.microsoft.com/office/drawing/2014/main" id="{82B45833-56A6-43E2-8FFB-666F30F6C9D6}"/>
              </a:ext>
            </a:extLst>
          </p:cNvPr>
          <p:cNvSpPr/>
          <p:nvPr/>
        </p:nvSpPr>
        <p:spPr>
          <a:xfrm rot="16200000">
            <a:off x="2816352" y="3500715"/>
            <a:ext cx="653648" cy="320634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781F613-55A4-47D9-93AD-F31D8D60BBF0}"/>
              </a:ext>
            </a:extLst>
          </p:cNvPr>
          <p:cNvSpPr/>
          <p:nvPr/>
        </p:nvSpPr>
        <p:spPr>
          <a:xfrm>
            <a:off x="4099130" y="3153045"/>
            <a:ext cx="1020298" cy="106135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 sz="1000" dirty="0">
                <a:solidFill>
                  <a:schemeClr val="tx1"/>
                </a:solidFill>
              </a:rPr>
              <a:t>Trosglwyddo’r gymysgedd</a:t>
            </a:r>
            <a:br>
              <a:rPr lang="cy-GB" sz="1000" dirty="0">
                <a:solidFill>
                  <a:schemeClr val="tx1"/>
                </a:solidFill>
              </a:rPr>
            </a:br>
            <a:r>
              <a:rPr lang="cy-GB" sz="1000" dirty="0">
                <a:solidFill>
                  <a:schemeClr val="tx1"/>
                </a:solidFill>
              </a:rPr>
              <a:t> i danc gorffeniad.</a:t>
            </a:r>
          </a:p>
        </p:txBody>
      </p:sp>
      <p:sp>
        <p:nvSpPr>
          <p:cNvPr id="20" name="Down Arrow 2">
            <a:extLst>
              <a:ext uri="{FF2B5EF4-FFF2-40B4-BE49-F238E27FC236}">
                <a16:creationId xmlns:a16="http://schemas.microsoft.com/office/drawing/2014/main" id="{F06B8DBC-DFDA-43BD-95BB-8B7EB9574D18}"/>
              </a:ext>
            </a:extLst>
          </p:cNvPr>
          <p:cNvSpPr/>
          <p:nvPr/>
        </p:nvSpPr>
        <p:spPr>
          <a:xfrm rot="16200000">
            <a:off x="3766072" y="3557862"/>
            <a:ext cx="705834" cy="320634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C514D03-2C5F-41EA-9242-B9C76E952E9D}"/>
              </a:ext>
            </a:extLst>
          </p:cNvPr>
          <p:cNvSpPr/>
          <p:nvPr/>
        </p:nvSpPr>
        <p:spPr>
          <a:xfrm>
            <a:off x="5194907" y="3153045"/>
            <a:ext cx="882933" cy="106135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 sz="1000" dirty="0">
                <a:solidFill>
                  <a:schemeClr val="tx1"/>
                </a:solidFill>
              </a:rPr>
              <a:t>Ychwanegu </a:t>
            </a:r>
            <a:r>
              <a:rPr lang="cy-GB" sz="1000" dirty="0" err="1">
                <a:solidFill>
                  <a:schemeClr val="tx1"/>
                </a:solidFill>
              </a:rPr>
              <a:t>copolymer</a:t>
            </a:r>
            <a:r>
              <a:rPr lang="cy-GB" sz="1000" dirty="0">
                <a:solidFill>
                  <a:schemeClr val="tx1"/>
                </a:solidFill>
              </a:rPr>
              <a:t> finyl.</a:t>
            </a:r>
          </a:p>
        </p:txBody>
      </p:sp>
      <p:sp>
        <p:nvSpPr>
          <p:cNvPr id="22" name="Down Arrow 2">
            <a:extLst>
              <a:ext uri="{FF2B5EF4-FFF2-40B4-BE49-F238E27FC236}">
                <a16:creationId xmlns:a16="http://schemas.microsoft.com/office/drawing/2014/main" id="{3E817DDB-0EFC-4D82-98CF-EC954B89D8F4}"/>
              </a:ext>
            </a:extLst>
          </p:cNvPr>
          <p:cNvSpPr/>
          <p:nvPr/>
        </p:nvSpPr>
        <p:spPr>
          <a:xfrm rot="16200000">
            <a:off x="4719583" y="3531769"/>
            <a:ext cx="653648" cy="320634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Down Arrow 2">
            <a:extLst>
              <a:ext uri="{FF2B5EF4-FFF2-40B4-BE49-F238E27FC236}">
                <a16:creationId xmlns:a16="http://schemas.microsoft.com/office/drawing/2014/main" id="{A26A212A-D781-4D81-BD4E-D4BA1539BFE6}"/>
              </a:ext>
            </a:extLst>
          </p:cNvPr>
          <p:cNvSpPr/>
          <p:nvPr/>
        </p:nvSpPr>
        <p:spPr>
          <a:xfrm>
            <a:off x="5271401" y="2859976"/>
            <a:ext cx="653648" cy="320634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76AA967-9483-4B11-BA2E-A1F3FE94CCEC}"/>
              </a:ext>
            </a:extLst>
          </p:cNvPr>
          <p:cNvSpPr/>
          <p:nvPr/>
        </p:nvSpPr>
        <p:spPr>
          <a:xfrm>
            <a:off x="6225701" y="3153045"/>
            <a:ext cx="881114" cy="106135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 sz="1000" dirty="0">
                <a:solidFill>
                  <a:schemeClr val="tx1"/>
                </a:solidFill>
              </a:rPr>
              <a:t>Ychwanegu pigmentau lliw, ac wedyn profi’r lliw.</a:t>
            </a:r>
          </a:p>
        </p:txBody>
      </p:sp>
      <p:sp>
        <p:nvSpPr>
          <p:cNvPr id="26" name="Down Arrow 2">
            <a:extLst>
              <a:ext uri="{FF2B5EF4-FFF2-40B4-BE49-F238E27FC236}">
                <a16:creationId xmlns:a16="http://schemas.microsoft.com/office/drawing/2014/main" id="{FC7E4803-DB73-427A-98BE-2445C9ADFB8E}"/>
              </a:ext>
            </a:extLst>
          </p:cNvPr>
          <p:cNvSpPr/>
          <p:nvPr/>
        </p:nvSpPr>
        <p:spPr>
          <a:xfrm rot="16200000">
            <a:off x="5824037" y="3536869"/>
            <a:ext cx="653648" cy="320634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Down Arrow 2">
            <a:extLst>
              <a:ext uri="{FF2B5EF4-FFF2-40B4-BE49-F238E27FC236}">
                <a16:creationId xmlns:a16="http://schemas.microsoft.com/office/drawing/2014/main" id="{8A6ED34B-09A5-45F1-99C3-47FFDA0295D3}"/>
              </a:ext>
            </a:extLst>
          </p:cNvPr>
          <p:cNvSpPr/>
          <p:nvPr/>
        </p:nvSpPr>
        <p:spPr>
          <a:xfrm rot="16200000">
            <a:off x="6930908" y="3506046"/>
            <a:ext cx="653648" cy="476451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Down Arrow 2">
            <a:extLst>
              <a:ext uri="{FF2B5EF4-FFF2-40B4-BE49-F238E27FC236}">
                <a16:creationId xmlns:a16="http://schemas.microsoft.com/office/drawing/2014/main" id="{F57A8665-74F8-4812-A700-111F735CB925}"/>
              </a:ext>
            </a:extLst>
          </p:cNvPr>
          <p:cNvSpPr/>
          <p:nvPr/>
        </p:nvSpPr>
        <p:spPr>
          <a:xfrm>
            <a:off x="6299362" y="2859340"/>
            <a:ext cx="653648" cy="320634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Down Arrow 2">
            <a:extLst>
              <a:ext uri="{FF2B5EF4-FFF2-40B4-BE49-F238E27FC236}">
                <a16:creationId xmlns:a16="http://schemas.microsoft.com/office/drawing/2014/main" id="{210ECAF5-0CE1-4F83-82B8-3DE2641B16CF}"/>
              </a:ext>
            </a:extLst>
          </p:cNvPr>
          <p:cNvSpPr/>
          <p:nvPr/>
        </p:nvSpPr>
        <p:spPr>
          <a:xfrm rot="10800000">
            <a:off x="3266515" y="4169018"/>
            <a:ext cx="705834" cy="320634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35735C4-86E9-5623-71AB-8FBEC6E6EB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39356" y="2112511"/>
            <a:ext cx="916505" cy="653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BBCBF05-89E2-DA2B-8932-78B182279FD1}"/>
              </a:ext>
            </a:extLst>
          </p:cNvPr>
          <p:cNvSpPr txBox="1"/>
          <p:nvPr/>
        </p:nvSpPr>
        <p:spPr>
          <a:xfrm>
            <a:off x="5008273" y="1846741"/>
            <a:ext cx="10863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y-GB" sz="600" dirty="0">
                <a:latin typeface="+mn-lt"/>
                <a:ea typeface="+mn-ea"/>
                <a:cs typeface="+mn-cs"/>
              </a:rPr>
              <a:t>Ffotograff </a:t>
            </a:r>
            <a:r>
              <a:rPr lang="cy-GB" sz="600" dirty="0" err="1">
                <a:latin typeface="+mn-lt"/>
                <a:ea typeface="+mn-ea"/>
                <a:cs typeface="+mn-cs"/>
              </a:rPr>
              <a:t>Wikimedia</a:t>
            </a:r>
            <a:r>
              <a:rPr lang="cy-GB" sz="600" dirty="0">
                <a:latin typeface="+mn-lt"/>
                <a:ea typeface="+mn-ea"/>
                <a:cs typeface="+mn-cs"/>
              </a:rPr>
              <a:t> gan Cjp24 o dan CC 3.0</a:t>
            </a:r>
          </a:p>
        </p:txBody>
      </p:sp>
      <p:pic>
        <p:nvPicPr>
          <p:cNvPr id="6" name="Picture 5" descr="A group of different colors of powder  Description automatically generated">
            <a:extLst>
              <a:ext uri="{FF2B5EF4-FFF2-40B4-BE49-F238E27FC236}">
                <a16:creationId xmlns:a16="http://schemas.microsoft.com/office/drawing/2014/main" id="{237872AA-A702-863B-643E-FC779F71256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055166" y="2114776"/>
            <a:ext cx="1136706" cy="7578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9956BED-7FE2-BA62-A313-8840A463EC0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5147" y="3280920"/>
            <a:ext cx="1173445" cy="82233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E3DBC20-038B-7A0B-2AED-096F5D46CE70}"/>
              </a:ext>
            </a:extLst>
          </p:cNvPr>
          <p:cNvSpPr txBox="1"/>
          <p:nvPr/>
        </p:nvSpPr>
        <p:spPr>
          <a:xfrm>
            <a:off x="3020328" y="4670814"/>
            <a:ext cx="126402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200" dirty="0">
                <a:hlinkClick r:id="rId6"/>
              </a:rPr>
              <a:t>Llun o beiriant gwasgaru diwydiannol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B9F87B1-4C48-53A6-C8A5-07FA6044B2F8}"/>
              </a:ext>
            </a:extLst>
          </p:cNvPr>
          <p:cNvSpPr txBox="1"/>
          <p:nvPr/>
        </p:nvSpPr>
        <p:spPr>
          <a:xfrm>
            <a:off x="7495959" y="3391218"/>
            <a:ext cx="1267042" cy="64633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y-GB" sz="1200" dirty="0">
                <a:latin typeface="+mn-lt"/>
                <a:ea typeface="+mn-ea"/>
                <a:cs typeface="+mn-cs"/>
              </a:rPr>
              <a:t>Can o baent ‘</a:t>
            </a:r>
            <a:r>
              <a:rPr lang="cy-GB" sz="1200" dirty="0" err="1">
                <a:latin typeface="+mn-lt"/>
                <a:ea typeface="+mn-ea"/>
                <a:cs typeface="+mn-cs"/>
              </a:rPr>
              <a:t>Deluxe</a:t>
            </a:r>
            <a:r>
              <a:rPr lang="cy-GB" sz="1200" dirty="0">
                <a:latin typeface="+mn-lt"/>
                <a:ea typeface="+mn-ea"/>
                <a:cs typeface="+mn-cs"/>
              </a:rPr>
              <a:t> </a:t>
            </a:r>
            <a:r>
              <a:rPr lang="cy-GB" sz="1200" dirty="0" err="1">
                <a:latin typeface="+mn-lt"/>
                <a:ea typeface="+mn-ea"/>
                <a:cs typeface="+mn-cs"/>
              </a:rPr>
              <a:t>Trade</a:t>
            </a:r>
            <a:r>
              <a:rPr lang="cy-GB" sz="1200" dirty="0">
                <a:latin typeface="+mn-lt"/>
                <a:ea typeface="+mn-ea"/>
                <a:cs typeface="+mn-cs"/>
              </a:rPr>
              <a:t> </a:t>
            </a:r>
            <a:r>
              <a:rPr lang="cy-GB" sz="1200" dirty="0" err="1">
                <a:latin typeface="+mn-lt"/>
                <a:ea typeface="+mn-ea"/>
                <a:cs typeface="+mn-cs"/>
              </a:rPr>
              <a:t>Vinyl</a:t>
            </a:r>
            <a:r>
              <a:rPr lang="cy-GB" sz="1200" dirty="0">
                <a:latin typeface="+mn-lt"/>
                <a:ea typeface="+mn-ea"/>
                <a:cs typeface="+mn-cs"/>
              </a:rPr>
              <a:t> Matt’</a:t>
            </a:r>
          </a:p>
        </p:txBody>
      </p:sp>
    </p:spTree>
    <p:extLst>
      <p:ext uri="{BB962C8B-B14F-4D97-AF65-F5344CB8AC3E}">
        <p14:creationId xmlns:p14="http://schemas.microsoft.com/office/powerpoint/2010/main" val="33872056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/>
          </p:cNvSpPr>
          <p:nvPr>
            <p:ph type="title"/>
          </p:nvPr>
        </p:nvSpPr>
        <p:spPr>
          <a:xfrm>
            <a:off x="533400" y="989042"/>
            <a:ext cx="8229600" cy="469489"/>
          </a:xfrm>
        </p:spPr>
        <p:txBody>
          <a:bodyPr/>
          <a:lstStyle/>
          <a:p>
            <a:r>
              <a:rPr lang="cy-GB" dirty="0"/>
              <a:t>Gweithgynhyrchu paent ar ôl 1919 </a:t>
            </a:r>
            <a:r>
              <a:rPr lang="cy-GB" b="0" dirty="0"/>
              <a:t>(paent seiliedig ar doddyddion)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6C353FF-F3B6-431F-B1AD-CD1642D8A47E}"/>
              </a:ext>
            </a:extLst>
          </p:cNvPr>
          <p:cNvSpPr/>
          <p:nvPr/>
        </p:nvSpPr>
        <p:spPr>
          <a:xfrm>
            <a:off x="1984545" y="3153045"/>
            <a:ext cx="1007786" cy="106135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 sz="1000" dirty="0">
                <a:solidFill>
                  <a:schemeClr val="tx1"/>
                </a:solidFill>
              </a:rPr>
              <a:t>Cymysgu’r gymysgedd sylfaenol sy’n cynnwys estynyddion, pigmentau, olew/resin.</a:t>
            </a:r>
          </a:p>
        </p:txBody>
      </p:sp>
      <p:sp>
        <p:nvSpPr>
          <p:cNvPr id="3" name="Down Arrow 2"/>
          <p:cNvSpPr/>
          <p:nvPr/>
        </p:nvSpPr>
        <p:spPr>
          <a:xfrm rot="16200000">
            <a:off x="1527403" y="3477400"/>
            <a:ext cx="653648" cy="320634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149A93A-458A-4E1B-AE74-B6B5A6DA8EE3}"/>
              </a:ext>
            </a:extLst>
          </p:cNvPr>
          <p:cNvSpPr/>
          <p:nvPr/>
        </p:nvSpPr>
        <p:spPr>
          <a:xfrm>
            <a:off x="3258129" y="3161411"/>
            <a:ext cx="809628" cy="106135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 sz="1000" dirty="0">
                <a:solidFill>
                  <a:schemeClr val="tx1"/>
                </a:solidFill>
              </a:rPr>
              <a:t>Chwalu a gwasgaru ar gyflymder uchel.</a:t>
            </a:r>
          </a:p>
        </p:txBody>
      </p:sp>
      <p:sp>
        <p:nvSpPr>
          <p:cNvPr id="17" name="Down Arrow 2">
            <a:extLst>
              <a:ext uri="{FF2B5EF4-FFF2-40B4-BE49-F238E27FC236}">
                <a16:creationId xmlns:a16="http://schemas.microsoft.com/office/drawing/2014/main" id="{82B45833-56A6-43E2-8FFB-666F30F6C9D6}"/>
              </a:ext>
            </a:extLst>
          </p:cNvPr>
          <p:cNvSpPr/>
          <p:nvPr/>
        </p:nvSpPr>
        <p:spPr>
          <a:xfrm rot="16200000">
            <a:off x="2816352" y="3500715"/>
            <a:ext cx="653648" cy="320634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781F613-55A4-47D9-93AD-F31D8D60BBF0}"/>
              </a:ext>
            </a:extLst>
          </p:cNvPr>
          <p:cNvSpPr/>
          <p:nvPr/>
        </p:nvSpPr>
        <p:spPr>
          <a:xfrm>
            <a:off x="4097298" y="3153045"/>
            <a:ext cx="1009440" cy="106135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 sz="1000" dirty="0">
                <a:solidFill>
                  <a:schemeClr val="tx1"/>
                </a:solidFill>
              </a:rPr>
              <a:t>Trosglwyddo’r gymysgedd</a:t>
            </a:r>
            <a:br>
              <a:rPr lang="cy-GB" sz="1000" dirty="0">
                <a:solidFill>
                  <a:schemeClr val="tx1"/>
                </a:solidFill>
              </a:rPr>
            </a:br>
            <a:r>
              <a:rPr lang="cy-GB" sz="1000" dirty="0">
                <a:solidFill>
                  <a:schemeClr val="tx1"/>
                </a:solidFill>
              </a:rPr>
              <a:t> i danc gorffeniad.</a:t>
            </a:r>
          </a:p>
        </p:txBody>
      </p:sp>
      <p:sp>
        <p:nvSpPr>
          <p:cNvPr id="20" name="Down Arrow 2">
            <a:extLst>
              <a:ext uri="{FF2B5EF4-FFF2-40B4-BE49-F238E27FC236}">
                <a16:creationId xmlns:a16="http://schemas.microsoft.com/office/drawing/2014/main" id="{F06B8DBC-DFDA-43BD-95BB-8B7EB9574D18}"/>
              </a:ext>
            </a:extLst>
          </p:cNvPr>
          <p:cNvSpPr/>
          <p:nvPr/>
        </p:nvSpPr>
        <p:spPr>
          <a:xfrm rot="16200000">
            <a:off x="3766072" y="3557862"/>
            <a:ext cx="705834" cy="320634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C514D03-2C5F-41EA-9242-B9C76E952E9D}"/>
              </a:ext>
            </a:extLst>
          </p:cNvPr>
          <p:cNvSpPr/>
          <p:nvPr/>
        </p:nvSpPr>
        <p:spPr>
          <a:xfrm>
            <a:off x="5194908" y="3153045"/>
            <a:ext cx="860258" cy="106135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 sz="1000" dirty="0">
                <a:solidFill>
                  <a:schemeClr val="tx1"/>
                </a:solidFill>
              </a:rPr>
              <a:t>Ychwanegu toddyddion a sychwyr.</a:t>
            </a:r>
          </a:p>
        </p:txBody>
      </p:sp>
      <p:sp>
        <p:nvSpPr>
          <p:cNvPr id="22" name="Down Arrow 2">
            <a:extLst>
              <a:ext uri="{FF2B5EF4-FFF2-40B4-BE49-F238E27FC236}">
                <a16:creationId xmlns:a16="http://schemas.microsoft.com/office/drawing/2014/main" id="{3E817DDB-0EFC-4D82-98CF-EC954B89D8F4}"/>
              </a:ext>
            </a:extLst>
          </p:cNvPr>
          <p:cNvSpPr/>
          <p:nvPr/>
        </p:nvSpPr>
        <p:spPr>
          <a:xfrm rot="16200000">
            <a:off x="4719583" y="3531769"/>
            <a:ext cx="653648" cy="320634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76AA967-9483-4B11-BA2E-A1F3FE94CCEC}"/>
              </a:ext>
            </a:extLst>
          </p:cNvPr>
          <p:cNvSpPr/>
          <p:nvPr/>
        </p:nvSpPr>
        <p:spPr>
          <a:xfrm>
            <a:off x="6225700" y="3153045"/>
            <a:ext cx="869297" cy="106135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 sz="1000" dirty="0">
                <a:solidFill>
                  <a:schemeClr val="tx1"/>
                </a:solidFill>
              </a:rPr>
              <a:t>Ychwanegu pigmentau lliw, ac wedyn profi’r lliw.</a:t>
            </a:r>
          </a:p>
        </p:txBody>
      </p:sp>
      <p:sp>
        <p:nvSpPr>
          <p:cNvPr id="26" name="Down Arrow 2">
            <a:extLst>
              <a:ext uri="{FF2B5EF4-FFF2-40B4-BE49-F238E27FC236}">
                <a16:creationId xmlns:a16="http://schemas.microsoft.com/office/drawing/2014/main" id="{FC7E4803-DB73-427A-98BE-2445C9ADFB8E}"/>
              </a:ext>
            </a:extLst>
          </p:cNvPr>
          <p:cNvSpPr/>
          <p:nvPr/>
        </p:nvSpPr>
        <p:spPr>
          <a:xfrm rot="16200000">
            <a:off x="5824037" y="3536869"/>
            <a:ext cx="653648" cy="320634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Down Arrow 2">
            <a:extLst>
              <a:ext uri="{FF2B5EF4-FFF2-40B4-BE49-F238E27FC236}">
                <a16:creationId xmlns:a16="http://schemas.microsoft.com/office/drawing/2014/main" id="{8A6ED34B-09A5-45F1-99C3-47FFDA0295D3}"/>
              </a:ext>
            </a:extLst>
          </p:cNvPr>
          <p:cNvSpPr/>
          <p:nvPr/>
        </p:nvSpPr>
        <p:spPr>
          <a:xfrm rot="16200000">
            <a:off x="6930908" y="3506046"/>
            <a:ext cx="653648" cy="476451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Down Arrow 2">
            <a:extLst>
              <a:ext uri="{FF2B5EF4-FFF2-40B4-BE49-F238E27FC236}">
                <a16:creationId xmlns:a16="http://schemas.microsoft.com/office/drawing/2014/main" id="{F57A8665-74F8-4812-A700-111F735CB925}"/>
              </a:ext>
            </a:extLst>
          </p:cNvPr>
          <p:cNvSpPr/>
          <p:nvPr/>
        </p:nvSpPr>
        <p:spPr>
          <a:xfrm>
            <a:off x="6299362" y="2859340"/>
            <a:ext cx="653648" cy="320634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6CA761-7C57-4A67-B985-DF9E247483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3227488" y="4118307"/>
            <a:ext cx="786452" cy="420660"/>
          </a:xfrm>
          <a:prstGeom prst="rect">
            <a:avLst/>
          </a:prstGeom>
        </p:spPr>
      </p:pic>
      <p:sp>
        <p:nvSpPr>
          <p:cNvPr id="29" name="Down Arrow 2">
            <a:extLst>
              <a:ext uri="{FF2B5EF4-FFF2-40B4-BE49-F238E27FC236}">
                <a16:creationId xmlns:a16="http://schemas.microsoft.com/office/drawing/2014/main" id="{F27B3896-7396-4048-92B3-0005DC7A7D60}"/>
              </a:ext>
            </a:extLst>
          </p:cNvPr>
          <p:cNvSpPr/>
          <p:nvPr/>
        </p:nvSpPr>
        <p:spPr>
          <a:xfrm rot="10800000">
            <a:off x="5248726" y="4180803"/>
            <a:ext cx="653648" cy="320634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 descr="A group of different colors of powder  Description automatically generated">
            <a:extLst>
              <a:ext uri="{FF2B5EF4-FFF2-40B4-BE49-F238E27FC236}">
                <a16:creationId xmlns:a16="http://schemas.microsoft.com/office/drawing/2014/main" id="{47E04D5E-8B87-5495-5175-45C497ABFDC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055166" y="2114776"/>
            <a:ext cx="1136706" cy="75789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742DC7D-8C92-178E-AE17-9683BE50D7C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5147" y="3280920"/>
            <a:ext cx="1173445" cy="82233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0C2C305-05FB-335F-68B2-E557A26B018B}"/>
              </a:ext>
            </a:extLst>
          </p:cNvPr>
          <p:cNvSpPr txBox="1"/>
          <p:nvPr/>
        </p:nvSpPr>
        <p:spPr>
          <a:xfrm>
            <a:off x="3020328" y="4670814"/>
            <a:ext cx="126402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200" dirty="0">
                <a:hlinkClick r:id="rId6"/>
              </a:rPr>
              <a:t>Llun o beiriant gwasgaru diwydiannol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996C3A-DF59-CA33-B93D-43F7DE4FB58E}"/>
              </a:ext>
            </a:extLst>
          </p:cNvPr>
          <p:cNvSpPr txBox="1"/>
          <p:nvPr/>
        </p:nvSpPr>
        <p:spPr>
          <a:xfrm>
            <a:off x="4963768" y="4769684"/>
            <a:ext cx="1270284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200" dirty="0">
                <a:hlinkClick r:id="rId7"/>
              </a:rPr>
              <a:t>Llun o sychwr hylifol</a:t>
            </a:r>
            <a:r>
              <a:rPr lang="cy-GB" sz="1200" dirty="0"/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8ADB674-A978-2621-24E5-163B30636EF7}"/>
              </a:ext>
            </a:extLst>
          </p:cNvPr>
          <p:cNvSpPr txBox="1"/>
          <p:nvPr/>
        </p:nvSpPr>
        <p:spPr>
          <a:xfrm>
            <a:off x="7712117" y="3153046"/>
            <a:ext cx="1050883" cy="83099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y-GB" sz="1200" dirty="0">
                <a:latin typeface="+mn-lt"/>
                <a:ea typeface="+mn-ea"/>
                <a:cs typeface="+mn-cs"/>
              </a:rPr>
              <a:t>Can o baent ‘</a:t>
            </a:r>
            <a:r>
              <a:rPr lang="cy-GB" sz="1200" dirty="0" err="1">
                <a:latin typeface="+mn-lt"/>
                <a:ea typeface="+mn-ea"/>
                <a:cs typeface="+mn-cs"/>
              </a:rPr>
              <a:t>Crown</a:t>
            </a:r>
            <a:r>
              <a:rPr lang="cy-GB" sz="1200" dirty="0">
                <a:latin typeface="+mn-lt"/>
                <a:ea typeface="+mn-ea"/>
                <a:cs typeface="+mn-cs"/>
              </a:rPr>
              <a:t> </a:t>
            </a:r>
            <a:r>
              <a:rPr lang="cy-GB" sz="1200" dirty="0" err="1">
                <a:latin typeface="+mn-lt"/>
                <a:ea typeface="+mn-ea"/>
                <a:cs typeface="+mn-cs"/>
              </a:rPr>
              <a:t>Trade</a:t>
            </a:r>
            <a:r>
              <a:rPr lang="cy-GB" sz="1200" dirty="0">
                <a:latin typeface="+mn-lt"/>
                <a:ea typeface="+mn-ea"/>
                <a:cs typeface="+mn-cs"/>
              </a:rPr>
              <a:t> </a:t>
            </a:r>
            <a:r>
              <a:rPr lang="cy-GB" sz="1200" dirty="0" err="1">
                <a:latin typeface="+mn-lt"/>
                <a:ea typeface="+mn-ea"/>
                <a:cs typeface="+mn-cs"/>
              </a:rPr>
              <a:t>Full</a:t>
            </a:r>
            <a:r>
              <a:rPr lang="cy-GB" sz="1200" dirty="0">
                <a:latin typeface="+mn-lt"/>
                <a:ea typeface="+mn-ea"/>
                <a:cs typeface="+mn-cs"/>
              </a:rPr>
              <a:t> </a:t>
            </a:r>
            <a:r>
              <a:rPr lang="cy-GB" sz="1200" dirty="0" err="1">
                <a:latin typeface="+mn-lt"/>
                <a:ea typeface="+mn-ea"/>
                <a:cs typeface="+mn-cs"/>
              </a:rPr>
              <a:t>Gloss</a:t>
            </a:r>
            <a:r>
              <a:rPr lang="cy-GB" sz="1200" dirty="0">
                <a:latin typeface="+mn-lt"/>
                <a:ea typeface="+mn-ea"/>
                <a:cs typeface="+mn-cs"/>
              </a:rPr>
              <a:t>’</a:t>
            </a:r>
          </a:p>
        </p:txBody>
      </p:sp>
    </p:spTree>
    <p:extLst>
      <p:ext uri="{BB962C8B-B14F-4D97-AF65-F5344CB8AC3E}">
        <p14:creationId xmlns:p14="http://schemas.microsoft.com/office/powerpoint/2010/main" val="19136443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535" y="1005177"/>
            <a:ext cx="8438606" cy="382588"/>
          </a:xfrm>
        </p:spPr>
        <p:txBody>
          <a:bodyPr/>
          <a:lstStyle/>
          <a:p>
            <a:r>
              <a:rPr lang="cy-GB" dirty="0"/>
              <a:t>Gweithgynhyrchu papur wal ar ôl 1919 </a:t>
            </a:r>
          </a:p>
        </p:txBody>
      </p:sp>
      <p:sp>
        <p:nvSpPr>
          <p:cNvPr id="9" name="Google Shape;134;p29">
            <a:extLst>
              <a:ext uri="{FF2B5EF4-FFF2-40B4-BE49-F238E27FC236}">
                <a16:creationId xmlns:a16="http://schemas.microsoft.com/office/drawing/2014/main" id="{2E525A38-C9FD-7948-AD1A-EFE6526F1B6A}"/>
              </a:ext>
            </a:extLst>
          </p:cNvPr>
          <p:cNvSpPr txBox="1">
            <a:spLocks/>
          </p:cNvSpPr>
          <p:nvPr/>
        </p:nvSpPr>
        <p:spPr>
          <a:xfrm>
            <a:off x="467329" y="1522281"/>
            <a:ext cx="4602144" cy="421269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Papur finyl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ts val="1800"/>
              <a:buFont typeface="Arial" panose="020B0604020202020204" pitchFamily="34" charset="0"/>
              <a:buChar char="•"/>
            </a:pPr>
            <a:r>
              <a:rPr lang="cy-GB" sz="18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Mae’n cael ei gynhyrchu drwy lamineiddio ffilm PVC ar bapur sylfaen, cyn cael ei brintio ag inciau PVC wedi'u gwresogi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GB" sz="10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Papur finyl llydan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ts val="1800"/>
              <a:buFont typeface="Arial" panose="020B0604020202020204" pitchFamily="34" charset="0"/>
              <a:buChar char="•"/>
            </a:pPr>
            <a:r>
              <a:rPr lang="cy-GB" sz="18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Fersiwn fasnachol fwy llydan o bapur wal finyl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ts val="1800"/>
              <a:buFont typeface="Arial" panose="020B0604020202020204" pitchFamily="34" charset="0"/>
              <a:buChar char="•"/>
            </a:pPr>
            <a:r>
              <a:rPr lang="cy-GB" sz="18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Mae’n cael ei ddarparu mewn rholiau o 30m x 1.3m</a:t>
            </a: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endParaRPr lang="en-GB" sz="8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Papur finyl wedi’i ehangu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ts val="1800"/>
              <a:buFont typeface="Arial" panose="020B0604020202020204" pitchFamily="34" charset="0"/>
              <a:buChar char="•"/>
            </a:pPr>
            <a:r>
              <a:rPr lang="cy-GB" sz="18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Mae’n cael ei gynhyrchu drwy broses chwyddo â gwres, cyn cael ei foglynnu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GB" sz="18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GB" sz="18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endParaRPr lang="en-US" sz="18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US" sz="18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US" sz="18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US" sz="8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endParaRPr lang="en-US" sz="1800" kern="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2CDD67-D2D0-20AD-B788-9FFD867DA57F}"/>
              </a:ext>
            </a:extLst>
          </p:cNvPr>
          <p:cNvSpPr txBox="1"/>
          <p:nvPr/>
        </p:nvSpPr>
        <p:spPr>
          <a:xfrm>
            <a:off x="6324600" y="1941323"/>
            <a:ext cx="1498600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600" dirty="0">
                <a:hlinkClick r:id="rId3"/>
              </a:rPr>
              <a:t>Llun o bapur finyl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92B267-2E17-9FDC-0799-2FD1908C3D96}"/>
              </a:ext>
            </a:extLst>
          </p:cNvPr>
          <p:cNvSpPr txBox="1"/>
          <p:nvPr/>
        </p:nvSpPr>
        <p:spPr>
          <a:xfrm>
            <a:off x="6243320" y="3700960"/>
            <a:ext cx="1857188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600" dirty="0">
                <a:hlinkClick r:id="rId4"/>
              </a:rPr>
              <a:t>Llun o bapur finyl wedi’i ehangu</a:t>
            </a:r>
          </a:p>
        </p:txBody>
      </p:sp>
    </p:spTree>
    <p:extLst>
      <p:ext uri="{BB962C8B-B14F-4D97-AF65-F5344CB8AC3E}">
        <p14:creationId xmlns:p14="http://schemas.microsoft.com/office/powerpoint/2010/main" val="1653454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535" y="1005177"/>
            <a:ext cx="8438606" cy="382588"/>
          </a:xfrm>
        </p:spPr>
        <p:txBody>
          <a:bodyPr/>
          <a:lstStyle/>
          <a:p>
            <a:r>
              <a:rPr lang="cy-GB" dirty="0"/>
              <a:t>Technegau printio papur wal ar ôl 1919 </a:t>
            </a:r>
          </a:p>
        </p:txBody>
      </p:sp>
      <p:sp>
        <p:nvSpPr>
          <p:cNvPr id="9" name="Google Shape;134;p29">
            <a:extLst>
              <a:ext uri="{FF2B5EF4-FFF2-40B4-BE49-F238E27FC236}">
                <a16:creationId xmlns:a16="http://schemas.microsoft.com/office/drawing/2014/main" id="{2E525A38-C9FD-7948-AD1A-EFE6526F1B6A}"/>
              </a:ext>
            </a:extLst>
          </p:cNvPr>
          <p:cNvSpPr txBox="1">
            <a:spLocks/>
          </p:cNvSpPr>
          <p:nvPr/>
        </p:nvSpPr>
        <p:spPr>
          <a:xfrm>
            <a:off x="462218" y="1739639"/>
            <a:ext cx="4602144" cy="337872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Printio â blociau</a:t>
            </a: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endParaRPr lang="en-US" b="1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342900" lvl="0" indent="-34290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Printio </a:t>
            </a:r>
            <a:r>
              <a:rPr lang="cy-GB" dirty="0" err="1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fflecsograffig</a:t>
            </a:r>
            <a:endParaRPr lang="cy-GB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342900" lvl="0" indent="-34290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Printio </a:t>
            </a:r>
            <a:r>
              <a:rPr lang="cy-GB" dirty="0" err="1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roto</a:t>
            </a:r>
            <a:r>
              <a:rPr lang="cy-GB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-engrafu</a:t>
            </a: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endParaRPr lang="en-US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Printio â sgrin sidan</a:t>
            </a: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endParaRPr lang="en-US" b="1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342900" lvl="0" indent="-34290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Printio â sgrin sy’n cylchdroi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Printio â sgrin sidan fflat 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US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US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endParaRPr lang="en-US" kern="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5B8B535-0FB6-F01A-55CE-8FEF628A42B4}"/>
              </a:ext>
            </a:extLst>
          </p:cNvPr>
          <p:cNvSpPr txBox="1"/>
          <p:nvPr/>
        </p:nvSpPr>
        <p:spPr>
          <a:xfrm>
            <a:off x="4034962" y="1817875"/>
            <a:ext cx="2320258" cy="1015663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dirty="0">
                <a:hlinkClick r:id="rId3"/>
              </a:rPr>
              <a:t>Llun o beiriant printio â blociau </a:t>
            </a:r>
            <a:r>
              <a:rPr lang="cy-GB" dirty="0" err="1">
                <a:hlinkClick r:id="rId3"/>
              </a:rPr>
              <a:t>fflecsograffig</a:t>
            </a:r>
            <a:endParaRPr lang="cy-GB" dirty="0">
              <a:hlinkClick r:id="rId3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DA0617-92AE-9CBD-431B-50F441450D23}"/>
              </a:ext>
            </a:extLst>
          </p:cNvPr>
          <p:cNvSpPr txBox="1"/>
          <p:nvPr/>
        </p:nvSpPr>
        <p:spPr>
          <a:xfrm>
            <a:off x="6516078" y="1817875"/>
            <a:ext cx="2112342" cy="1015663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dirty="0">
                <a:hlinkClick r:id="rId4"/>
              </a:rPr>
              <a:t>Llun o beiriant printio </a:t>
            </a:r>
            <a:r>
              <a:rPr lang="cy-GB" dirty="0" err="1">
                <a:hlinkClick r:id="rId4"/>
              </a:rPr>
              <a:t>roto</a:t>
            </a:r>
            <a:r>
              <a:rPr lang="cy-GB" dirty="0">
                <a:hlinkClick r:id="rId4"/>
              </a:rPr>
              <a:t>-engrafu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DF2D84-FF62-9F8C-3810-A2FDA2EB7415}"/>
              </a:ext>
            </a:extLst>
          </p:cNvPr>
          <p:cNvSpPr txBox="1"/>
          <p:nvPr/>
        </p:nvSpPr>
        <p:spPr>
          <a:xfrm>
            <a:off x="4041009" y="3005160"/>
            <a:ext cx="2314211" cy="1015663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dirty="0">
                <a:hlinkClick r:id="rId5"/>
              </a:rPr>
              <a:t>Lluniau o beiriant printio â sgrin sy’n cylchdroi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A5663C5-35F8-4CCD-39D2-5C99EAB7D9AA}"/>
              </a:ext>
            </a:extLst>
          </p:cNvPr>
          <p:cNvSpPr txBox="1"/>
          <p:nvPr/>
        </p:nvSpPr>
        <p:spPr>
          <a:xfrm>
            <a:off x="6516079" y="3007274"/>
            <a:ext cx="2112342" cy="101355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dirty="0">
                <a:hlinkClick r:id="rId6"/>
              </a:rPr>
              <a:t>Llun o beiriant printio â sgrin fflat</a:t>
            </a:r>
          </a:p>
        </p:txBody>
      </p:sp>
    </p:spTree>
    <p:extLst>
      <p:ext uri="{BB962C8B-B14F-4D97-AF65-F5344CB8AC3E}">
        <p14:creationId xmlns:p14="http://schemas.microsoft.com/office/powerpoint/2010/main" val="112326367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A5189D4C566B43BC5808443DA13BF6" ma:contentTypeVersion="9" ma:contentTypeDescription="Create a new document." ma:contentTypeScope="" ma:versionID="523c4d9b6d9985c6e120eab93d4ec2a9">
  <xsd:schema xmlns:xsd="http://www.w3.org/2001/XMLSchema" xmlns:xs="http://www.w3.org/2001/XMLSchema" xmlns:p="http://schemas.microsoft.com/office/2006/metadata/properties" xmlns:ns2="7d2f7706-b7a4-469b-9553-f9b3a96bd917" targetNamespace="http://schemas.microsoft.com/office/2006/metadata/properties" ma:root="true" ma:fieldsID="19ac9a2dc3c57eae9cd4696657a01e1a" ns2:_="">
    <xsd:import namespace="7d2f7706-b7a4-469b-9553-f9b3a96bd91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2f7706-b7a4-469b-9553-f9b3a96bd9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61E7CFD-FE88-4A47-B77D-917EABE6CA0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2f7706-b7a4-469b-9553-f9b3a96bd91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microsoft.com/office/2006/documentManagement/types"/>
    <ds:schemaRef ds:uri="http://schemas.microsoft.com/office/2006/metadata/properties"/>
    <ds:schemaRef ds:uri="http://purl.org/dc/dcmitype/"/>
    <ds:schemaRef ds:uri="http://purl.org/dc/elements/1.1/"/>
    <ds:schemaRef ds:uri="http://schemas.openxmlformats.org/package/2006/metadata/core-properties"/>
    <ds:schemaRef ds:uri="7d2f7706-b7a4-469b-9553-f9b3a96bd917"/>
    <ds:schemaRef ds:uri="http://www.w3.org/XML/1998/namespace"/>
    <ds:schemaRef ds:uri="http://schemas.microsoft.com/office/infopath/2007/PartnerControl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</TotalTime>
  <Words>1684</Words>
  <Application>Microsoft Office PowerPoint</Application>
  <PresentationFormat>On-screen Show (4:3)</PresentationFormat>
  <Paragraphs>258</Paragraphs>
  <Slides>21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Courier New</vt:lpstr>
      <vt:lpstr>Lucida Grande</vt:lpstr>
      <vt:lpstr>Times New Roman</vt:lpstr>
      <vt:lpstr>Default Design</vt:lpstr>
      <vt:lpstr>Peintio ac addurno ar ôl 1919                                           </vt:lpstr>
      <vt:lpstr>Amcanion y sesiwn</vt:lpstr>
      <vt:lpstr>Cyflwyniad</vt:lpstr>
      <vt:lpstr>Mathau o ddeunyddiau paent ar ôl 1919 (mewnol) </vt:lpstr>
      <vt:lpstr>Mathau o ddeunyddiau paent ar ôl 1919 (allanol) </vt:lpstr>
      <vt:lpstr>Gweithgynhyrchu paent ar ôl 1919 (paent dyfrsail)</vt:lpstr>
      <vt:lpstr>Gweithgynhyrchu paent ar ôl 1919 (paent seiliedig ar doddyddion)</vt:lpstr>
      <vt:lpstr>Gweithgynhyrchu papur wal ar ôl 1919 </vt:lpstr>
      <vt:lpstr>Technegau printio papur wal ar ôl 1919 </vt:lpstr>
      <vt:lpstr>Cyfarpar ac offer paratoi ar ôl 1919 </vt:lpstr>
      <vt:lpstr>Deunyddiau paratoi ar ôl 1919</vt:lpstr>
      <vt:lpstr>Gosod adlyn (adhesive) papur wal ar ôl 1919</vt:lpstr>
      <vt:lpstr>Technegau peintio ar ôl 1919</vt:lpstr>
      <vt:lpstr>Technegau peintio ar ôl 1919</vt:lpstr>
      <vt:lpstr>Technegau peintio ar ôl 1919</vt:lpstr>
      <vt:lpstr>Technegau peintio ar ôl 1919</vt:lpstr>
      <vt:lpstr>Technegau peintio ar ôl 1919</vt:lpstr>
      <vt:lpstr>Technegau peintio ar ôl 1919</vt:lpstr>
      <vt:lpstr>Technegau peintio ar ôl 1919</vt:lpstr>
      <vt:lpstr>Technegau peintio ar ôl 1919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280</cp:revision>
  <dcterms:created xsi:type="dcterms:W3CDTF">2013-05-28T00:38:54Z</dcterms:created>
  <dcterms:modified xsi:type="dcterms:W3CDTF">2023-10-02T11:00:51Z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0x01010068A5189D4C566B43BC5808443DA13BF6</vt:lpwstr>
  </property>
</Properties>
</file>