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31" r:id="rId6"/>
    <p:sldId id="332" r:id="rId7"/>
    <p:sldId id="333" r:id="rId8"/>
    <p:sldId id="334" r:id="rId9"/>
    <p:sldId id="335" r:id="rId10"/>
    <p:sldId id="338" r:id="rId11"/>
    <p:sldId id="339" r:id="rId12"/>
    <p:sldId id="336" r:id="rId13"/>
    <p:sldId id="337" r:id="rId14"/>
    <p:sldId id="340" r:id="rId15"/>
    <p:sldId id="341"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7" clrIdx="0">
    <p:extLst>
      <p:ext uri="{19B8F6BF-5375-455C-9EA6-DF929625EA0E}">
        <p15:presenceInfo xmlns:p15="http://schemas.microsoft.com/office/powerpoint/2012/main" userId="Alison Walters" providerId="None"/>
      </p:ext>
    </p:extLst>
  </p:cmAuthor>
  <p:cmAuthor id="2" name="Lois Wyn" initials="LW" lastIdx="15" clrIdx="1">
    <p:extLst>
      <p:ext uri="{19B8F6BF-5375-455C-9EA6-DF929625EA0E}">
        <p15:presenceInfo xmlns:p15="http://schemas.microsoft.com/office/powerpoint/2012/main" userId="Lois Wy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8E77D9-8EEA-4AA2-AE24-E4199A8B0487}" v="3" dt="2023-10-02T09:59:21.3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37" autoAdjust="0"/>
    <p:restoredTop sz="49467" autoAdjust="0"/>
  </p:normalViewPr>
  <p:slideViewPr>
    <p:cSldViewPr showGuides="1">
      <p:cViewPr varScale="1">
        <p:scale>
          <a:sx n="67" d="100"/>
          <a:sy n="67" d="100"/>
        </p:scale>
        <p:origin x="106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458E77D9-8EEA-4AA2-AE24-E4199A8B0487}"/>
    <pc:docChg chg="undo custSel modSld modMainMaster">
      <pc:chgData name="Claire Brooks" userId="045b5ce1-bb15-4c22-aa7e-c7b600949989" providerId="ADAL" clId="{458E77D9-8EEA-4AA2-AE24-E4199A8B0487}" dt="2023-10-02T13:29:36.183" v="128" actId="1076"/>
      <pc:docMkLst>
        <pc:docMk/>
      </pc:docMkLst>
      <pc:sldChg chg="delCm modCm">
        <pc:chgData name="Claire Brooks" userId="045b5ce1-bb15-4c22-aa7e-c7b600949989" providerId="ADAL" clId="{458E77D9-8EEA-4AA2-AE24-E4199A8B0487}" dt="2023-10-02T09:59:27.877" v="8" actId="1592"/>
        <pc:sldMkLst>
          <pc:docMk/>
          <pc:sldMk cId="0" sldId="256"/>
        </pc:sldMkLst>
      </pc:sldChg>
      <pc:sldChg chg="delSp modSp mod delCm">
        <pc:chgData name="Claire Brooks" userId="045b5ce1-bb15-4c22-aa7e-c7b600949989" providerId="ADAL" clId="{458E77D9-8EEA-4AA2-AE24-E4199A8B0487}" dt="2023-10-02T13:21:28.525" v="21" actId="14100"/>
        <pc:sldMkLst>
          <pc:docMk/>
          <pc:sldMk cId="4173203849" sldId="334"/>
        </pc:sldMkLst>
        <pc:spChg chg="mod">
          <ac:chgData name="Claire Brooks" userId="045b5ce1-bb15-4c22-aa7e-c7b600949989" providerId="ADAL" clId="{458E77D9-8EEA-4AA2-AE24-E4199A8B0487}" dt="2023-10-02T13:21:28.525" v="21" actId="14100"/>
          <ac:spMkLst>
            <pc:docMk/>
            <pc:sldMk cId="4173203849" sldId="334"/>
            <ac:spMk id="5" creationId="{7DF26AAC-326A-77DB-E8DD-52C376704604}"/>
          </ac:spMkLst>
        </pc:spChg>
        <pc:spChg chg="mod">
          <ac:chgData name="Claire Brooks" userId="045b5ce1-bb15-4c22-aa7e-c7b600949989" providerId="ADAL" clId="{458E77D9-8EEA-4AA2-AE24-E4199A8B0487}" dt="2023-10-02T13:21:18.349" v="18" actId="14100"/>
          <ac:spMkLst>
            <pc:docMk/>
            <pc:sldMk cId="4173203849" sldId="334"/>
            <ac:spMk id="6" creationId="{B788A0BA-41C1-7DFE-561A-1C0D6D5BD6A8}"/>
          </ac:spMkLst>
        </pc:spChg>
        <pc:spChg chg="mod">
          <ac:chgData name="Claire Brooks" userId="045b5ce1-bb15-4c22-aa7e-c7b600949989" providerId="ADAL" clId="{458E77D9-8EEA-4AA2-AE24-E4199A8B0487}" dt="2023-10-02T13:21:23.744" v="20" actId="1076"/>
          <ac:spMkLst>
            <pc:docMk/>
            <pc:sldMk cId="4173203849" sldId="334"/>
            <ac:spMk id="11" creationId="{BD2DC8EE-75FD-F889-36D1-9ECFC28E056E}"/>
          </ac:spMkLst>
        </pc:spChg>
        <pc:picChg chg="mod modCrop">
          <ac:chgData name="Claire Brooks" userId="045b5ce1-bb15-4c22-aa7e-c7b600949989" providerId="ADAL" clId="{458E77D9-8EEA-4AA2-AE24-E4199A8B0487}" dt="2023-10-02T13:21:11.357" v="16" actId="1076"/>
          <ac:picMkLst>
            <pc:docMk/>
            <pc:sldMk cId="4173203849" sldId="334"/>
            <ac:picMk id="9" creationId="{B62F96A5-62E0-79A5-4080-EDBF243FF59C}"/>
          </ac:picMkLst>
        </pc:picChg>
        <pc:picChg chg="del">
          <ac:chgData name="Claire Brooks" userId="045b5ce1-bb15-4c22-aa7e-c7b600949989" providerId="ADAL" clId="{458E77D9-8EEA-4AA2-AE24-E4199A8B0487}" dt="2023-10-02T09:59:33.400" v="10" actId="478"/>
          <ac:picMkLst>
            <pc:docMk/>
            <pc:sldMk cId="4173203849" sldId="334"/>
            <ac:picMk id="10" creationId="{4925FDA4-839C-BBFC-76A9-A9A431F3397B}"/>
          </ac:picMkLst>
        </pc:picChg>
      </pc:sldChg>
      <pc:sldChg chg="delSp modSp mod delCm">
        <pc:chgData name="Claire Brooks" userId="045b5ce1-bb15-4c22-aa7e-c7b600949989" providerId="ADAL" clId="{458E77D9-8EEA-4AA2-AE24-E4199A8B0487}" dt="2023-10-02T09:59:39.495" v="13" actId="1076"/>
        <pc:sldMkLst>
          <pc:docMk/>
          <pc:sldMk cId="260266928" sldId="335"/>
        </pc:sldMkLst>
        <pc:picChg chg="del">
          <ac:chgData name="Claire Brooks" userId="045b5ce1-bb15-4c22-aa7e-c7b600949989" providerId="ADAL" clId="{458E77D9-8EEA-4AA2-AE24-E4199A8B0487}" dt="2023-10-02T09:59:36.488" v="11" actId="478"/>
          <ac:picMkLst>
            <pc:docMk/>
            <pc:sldMk cId="260266928" sldId="335"/>
            <ac:picMk id="10" creationId="{4925FDA4-839C-BBFC-76A9-A9A431F3397B}"/>
          </ac:picMkLst>
        </pc:picChg>
        <pc:picChg chg="mod">
          <ac:chgData name="Claire Brooks" userId="045b5ce1-bb15-4c22-aa7e-c7b600949989" providerId="ADAL" clId="{458E77D9-8EEA-4AA2-AE24-E4199A8B0487}" dt="2023-10-02T09:59:39.495" v="13" actId="1076"/>
          <ac:picMkLst>
            <pc:docMk/>
            <pc:sldMk cId="260266928" sldId="335"/>
            <ac:picMk id="14" creationId="{74FA5211-7F04-42E3-B6F9-676348CEB0C0}"/>
          </ac:picMkLst>
        </pc:picChg>
      </pc:sldChg>
      <pc:sldChg chg="addSp delSp modSp mod delCm">
        <pc:chgData name="Claire Brooks" userId="045b5ce1-bb15-4c22-aa7e-c7b600949989" providerId="ADAL" clId="{458E77D9-8EEA-4AA2-AE24-E4199A8B0487}" dt="2023-10-02T13:27:05.923" v="117" actId="732"/>
        <pc:sldMkLst>
          <pc:docMk/>
          <pc:sldMk cId="3496891273" sldId="336"/>
        </pc:sldMkLst>
        <pc:spChg chg="add mod">
          <ac:chgData name="Claire Brooks" userId="045b5ce1-bb15-4c22-aa7e-c7b600949989" providerId="ADAL" clId="{458E77D9-8EEA-4AA2-AE24-E4199A8B0487}" dt="2023-10-02T13:26:42.473" v="111" actId="1076"/>
          <ac:spMkLst>
            <pc:docMk/>
            <pc:sldMk cId="3496891273" sldId="336"/>
            <ac:spMk id="4" creationId="{C2A846E9-9507-3F36-A356-CA50D912BABD}"/>
          </ac:spMkLst>
        </pc:spChg>
        <pc:picChg chg="mod modCrop">
          <ac:chgData name="Claire Brooks" userId="045b5ce1-bb15-4c22-aa7e-c7b600949989" providerId="ADAL" clId="{458E77D9-8EEA-4AA2-AE24-E4199A8B0487}" dt="2023-10-02T13:27:05.923" v="117" actId="732"/>
          <ac:picMkLst>
            <pc:docMk/>
            <pc:sldMk cId="3496891273" sldId="336"/>
            <ac:picMk id="9" creationId="{12FD2ACC-AA0D-4409-768D-902BDBFDC783}"/>
          </ac:picMkLst>
        </pc:picChg>
        <pc:picChg chg="del">
          <ac:chgData name="Claire Brooks" userId="045b5ce1-bb15-4c22-aa7e-c7b600949989" providerId="ADAL" clId="{458E77D9-8EEA-4AA2-AE24-E4199A8B0487}" dt="2023-10-02T13:26:57.699" v="114" actId="478"/>
          <ac:picMkLst>
            <pc:docMk/>
            <pc:sldMk cId="3496891273" sldId="336"/>
            <ac:picMk id="10" creationId="{4925FDA4-839C-BBFC-76A9-A9A431F3397B}"/>
          </ac:picMkLst>
        </pc:picChg>
      </pc:sldChg>
      <pc:sldChg chg="addSp delSp modSp mod delCm modCm">
        <pc:chgData name="Claire Brooks" userId="045b5ce1-bb15-4c22-aa7e-c7b600949989" providerId="ADAL" clId="{458E77D9-8EEA-4AA2-AE24-E4199A8B0487}" dt="2023-10-02T13:29:36.183" v="128" actId="1076"/>
        <pc:sldMkLst>
          <pc:docMk/>
          <pc:sldMk cId="2014740702" sldId="337"/>
        </pc:sldMkLst>
        <pc:picChg chg="add mod">
          <ac:chgData name="Claire Brooks" userId="045b5ce1-bb15-4c22-aa7e-c7b600949989" providerId="ADAL" clId="{458E77D9-8EEA-4AA2-AE24-E4199A8B0487}" dt="2023-10-02T13:29:36.183" v="128" actId="1076"/>
          <ac:picMkLst>
            <pc:docMk/>
            <pc:sldMk cId="2014740702" sldId="337"/>
            <ac:picMk id="4" creationId="{53261289-22DF-0AB0-C95B-8C0F500DC96E}"/>
          </ac:picMkLst>
        </pc:picChg>
        <pc:picChg chg="del mod modCrop">
          <ac:chgData name="Claire Brooks" userId="045b5ce1-bb15-4c22-aa7e-c7b600949989" providerId="ADAL" clId="{458E77D9-8EEA-4AA2-AE24-E4199A8B0487}" dt="2023-10-02T13:29:23.319" v="122" actId="478"/>
          <ac:picMkLst>
            <pc:docMk/>
            <pc:sldMk cId="2014740702" sldId="337"/>
            <ac:picMk id="5" creationId="{BCF1236E-DA30-B161-4921-BDB3F78DA1B7}"/>
          </ac:picMkLst>
        </pc:picChg>
        <pc:picChg chg="del">
          <ac:chgData name="Claire Brooks" userId="045b5ce1-bb15-4c22-aa7e-c7b600949989" providerId="ADAL" clId="{458E77D9-8EEA-4AA2-AE24-E4199A8B0487}" dt="2023-10-02T13:27:31.964" v="119" actId="478"/>
          <ac:picMkLst>
            <pc:docMk/>
            <pc:sldMk cId="2014740702" sldId="337"/>
            <ac:picMk id="10" creationId="{4925FDA4-839C-BBFC-76A9-A9A431F3397B}"/>
          </ac:picMkLst>
        </pc:picChg>
      </pc:sldChg>
      <pc:sldChg chg="addSp delSp modSp mod delCm">
        <pc:chgData name="Claire Brooks" userId="045b5ce1-bb15-4c22-aa7e-c7b600949989" providerId="ADAL" clId="{458E77D9-8EEA-4AA2-AE24-E4199A8B0487}" dt="2023-10-02T13:24:06.698" v="70" actId="1076"/>
        <pc:sldMkLst>
          <pc:docMk/>
          <pc:sldMk cId="3253070988" sldId="338"/>
        </pc:sldMkLst>
        <pc:spChg chg="add mod">
          <ac:chgData name="Claire Brooks" userId="045b5ce1-bb15-4c22-aa7e-c7b600949989" providerId="ADAL" clId="{458E77D9-8EEA-4AA2-AE24-E4199A8B0487}" dt="2023-10-02T13:24:00.054" v="67" actId="1076"/>
          <ac:spMkLst>
            <pc:docMk/>
            <pc:sldMk cId="3253070988" sldId="338"/>
            <ac:spMk id="3" creationId="{1E0F0D1D-69D1-1044-58C6-65BD248C389B}"/>
          </ac:spMkLst>
        </pc:spChg>
        <pc:spChg chg="add mod">
          <ac:chgData name="Claire Brooks" userId="045b5ce1-bb15-4c22-aa7e-c7b600949989" providerId="ADAL" clId="{458E77D9-8EEA-4AA2-AE24-E4199A8B0487}" dt="2023-10-02T13:23:41.769" v="60" actId="20577"/>
          <ac:spMkLst>
            <pc:docMk/>
            <pc:sldMk cId="3253070988" sldId="338"/>
            <ac:spMk id="5" creationId="{77FAB834-73FE-7AB9-7131-05DA97325662}"/>
          </ac:spMkLst>
        </pc:spChg>
        <pc:spChg chg="mod">
          <ac:chgData name="Claire Brooks" userId="045b5ce1-bb15-4c22-aa7e-c7b600949989" providerId="ADAL" clId="{458E77D9-8EEA-4AA2-AE24-E4199A8B0487}" dt="2023-10-02T13:24:06.698" v="70" actId="1076"/>
          <ac:spMkLst>
            <pc:docMk/>
            <pc:sldMk cId="3253070988" sldId="338"/>
            <ac:spMk id="6" creationId="{B788A0BA-41C1-7DFE-561A-1C0D6D5BD6A8}"/>
          </ac:spMkLst>
        </pc:spChg>
        <pc:spChg chg="add del">
          <ac:chgData name="Claire Brooks" userId="045b5ce1-bb15-4c22-aa7e-c7b600949989" providerId="ADAL" clId="{458E77D9-8EEA-4AA2-AE24-E4199A8B0487}" dt="2023-10-02T13:23:08.377" v="46" actId="22"/>
          <ac:spMkLst>
            <pc:docMk/>
            <pc:sldMk cId="3253070988" sldId="338"/>
            <ac:spMk id="11" creationId="{90A6D35B-C4DF-C440-9770-11CC2217C32F}"/>
          </ac:spMkLst>
        </pc:spChg>
        <pc:picChg chg="mod modCrop">
          <ac:chgData name="Claire Brooks" userId="045b5ce1-bb15-4c22-aa7e-c7b600949989" providerId="ADAL" clId="{458E77D9-8EEA-4AA2-AE24-E4199A8B0487}" dt="2023-10-02T13:23:58.262" v="66" actId="1076"/>
          <ac:picMkLst>
            <pc:docMk/>
            <pc:sldMk cId="3253070988" sldId="338"/>
            <ac:picMk id="9" creationId="{A5B34F48-3A7C-8BE4-DE46-FBD645B0DC15}"/>
          </ac:picMkLst>
        </pc:picChg>
        <pc:picChg chg="del">
          <ac:chgData name="Claire Brooks" userId="045b5ce1-bb15-4c22-aa7e-c7b600949989" providerId="ADAL" clId="{458E77D9-8EEA-4AA2-AE24-E4199A8B0487}" dt="2023-10-02T13:22:36.859" v="34" actId="478"/>
          <ac:picMkLst>
            <pc:docMk/>
            <pc:sldMk cId="3253070988" sldId="338"/>
            <ac:picMk id="10" creationId="{4925FDA4-839C-BBFC-76A9-A9A431F3397B}"/>
          </ac:picMkLst>
        </pc:picChg>
        <pc:picChg chg="mod modCrop">
          <ac:chgData name="Claire Brooks" userId="045b5ce1-bb15-4c22-aa7e-c7b600949989" providerId="ADAL" clId="{458E77D9-8EEA-4AA2-AE24-E4199A8B0487}" dt="2023-10-02T13:23:37.277" v="57" actId="1076"/>
          <ac:picMkLst>
            <pc:docMk/>
            <pc:sldMk cId="3253070988" sldId="338"/>
            <ac:picMk id="13" creationId="{14DA6520-6384-92A4-0E03-9ABDC54BAAE0}"/>
          </ac:picMkLst>
        </pc:picChg>
      </pc:sldChg>
      <pc:sldChg chg="addSp delSp modSp mod delCm">
        <pc:chgData name="Claire Brooks" userId="045b5ce1-bb15-4c22-aa7e-c7b600949989" providerId="ADAL" clId="{458E77D9-8EEA-4AA2-AE24-E4199A8B0487}" dt="2023-10-02T13:25:59.309" v="97" actId="1076"/>
        <pc:sldMkLst>
          <pc:docMk/>
          <pc:sldMk cId="405825614" sldId="339"/>
        </pc:sldMkLst>
        <pc:spChg chg="add mod">
          <ac:chgData name="Claire Brooks" userId="045b5ce1-bb15-4c22-aa7e-c7b600949989" providerId="ADAL" clId="{458E77D9-8EEA-4AA2-AE24-E4199A8B0487}" dt="2023-10-02T13:25:59.309" v="97" actId="1076"/>
          <ac:spMkLst>
            <pc:docMk/>
            <pc:sldMk cId="405825614" sldId="339"/>
            <ac:spMk id="6" creationId="{D05C744A-B4D4-0F81-04CB-B5016DF5BC36}"/>
          </ac:spMkLst>
        </pc:spChg>
        <pc:spChg chg="mod">
          <ac:chgData name="Claire Brooks" userId="045b5ce1-bb15-4c22-aa7e-c7b600949989" providerId="ADAL" clId="{458E77D9-8EEA-4AA2-AE24-E4199A8B0487}" dt="2023-10-02T13:25:40.133" v="90" actId="1076"/>
          <ac:spMkLst>
            <pc:docMk/>
            <pc:sldMk cId="405825614" sldId="339"/>
            <ac:spMk id="7" creationId="{6E64A0F0-8D27-0E34-7DAE-ECD9C10CC019}"/>
          </ac:spMkLst>
        </pc:spChg>
        <pc:spChg chg="add mod">
          <ac:chgData name="Claire Brooks" userId="045b5ce1-bb15-4c22-aa7e-c7b600949989" providerId="ADAL" clId="{458E77D9-8EEA-4AA2-AE24-E4199A8B0487}" dt="2023-10-02T13:25:54.827" v="95" actId="1076"/>
          <ac:spMkLst>
            <pc:docMk/>
            <pc:sldMk cId="405825614" sldId="339"/>
            <ac:spMk id="11" creationId="{4052FCA5-2FF5-C733-3174-F74456AF9709}"/>
          </ac:spMkLst>
        </pc:spChg>
        <pc:picChg chg="mod modCrop">
          <ac:chgData name="Claire Brooks" userId="045b5ce1-bb15-4c22-aa7e-c7b600949989" providerId="ADAL" clId="{458E77D9-8EEA-4AA2-AE24-E4199A8B0487}" dt="2023-10-02T13:25:36.587" v="89" actId="1076"/>
          <ac:picMkLst>
            <pc:docMk/>
            <pc:sldMk cId="405825614" sldId="339"/>
            <ac:picMk id="3" creationId="{36E99966-943C-8979-6C1D-D55E9A2DCB8A}"/>
          </ac:picMkLst>
        </pc:picChg>
        <pc:picChg chg="del">
          <ac:chgData name="Claire Brooks" userId="045b5ce1-bb15-4c22-aa7e-c7b600949989" providerId="ADAL" clId="{458E77D9-8EEA-4AA2-AE24-E4199A8B0487}" dt="2023-10-02T13:24:13.122" v="71" actId="478"/>
          <ac:picMkLst>
            <pc:docMk/>
            <pc:sldMk cId="405825614" sldId="339"/>
            <ac:picMk id="10" creationId="{4925FDA4-839C-BBFC-76A9-A9A431F3397B}"/>
          </ac:picMkLst>
        </pc:picChg>
      </pc:sldChg>
      <pc:sldMasterChg chg="modSp mod">
        <pc:chgData name="Claire Brooks" userId="045b5ce1-bb15-4c22-aa7e-c7b600949989" providerId="ADAL" clId="{458E77D9-8EEA-4AA2-AE24-E4199A8B0487}" dt="2023-10-02T09:59:17.257" v="2"/>
        <pc:sldMasterMkLst>
          <pc:docMk/>
          <pc:sldMasterMk cId="0" sldId="2147483651"/>
        </pc:sldMasterMkLst>
        <pc:spChg chg="mod">
          <ac:chgData name="Claire Brooks" userId="045b5ce1-bb15-4c22-aa7e-c7b600949989" providerId="ADAL" clId="{458E77D9-8EEA-4AA2-AE24-E4199A8B0487}" dt="2023-10-02T09:53:39.819" v="1" actId="6549"/>
          <ac:spMkLst>
            <pc:docMk/>
            <pc:sldMasterMk cId="0" sldId="2147483651"/>
            <ac:spMk id="12" creationId="{00000000-0000-0000-0000-000000000000}"/>
          </ac:spMkLst>
        </pc:spChg>
        <pc:spChg chg="mod">
          <ac:chgData name="Claire Brooks" userId="045b5ce1-bb15-4c22-aa7e-c7b600949989" providerId="ADAL" clId="{458E77D9-8EEA-4AA2-AE24-E4199A8B0487}" dt="2023-10-02T09:59:17.257" v="2"/>
          <ac:spMkLst>
            <pc:docMk/>
            <pc:sldMasterMk cId="0" sldId="2147483651"/>
            <ac:spMk id="1029" creationId="{00000000-0000-0000-0000-000000000000}"/>
          </ac:spMkLst>
        </pc:spChg>
        <pc:spChg chg="mod">
          <ac:chgData name="Claire Brooks" userId="045b5ce1-bb15-4c22-aa7e-c7b600949989" providerId="ADAL" clId="{458E77D9-8EEA-4AA2-AE24-E4199A8B0487}" dt="2023-10-02T09:53:37.472" v="0"/>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rtl="0">
              <a:spcBef>
                <a:spcPts val="0"/>
              </a:spcBef>
              <a:spcAft>
                <a:spcPts val="0"/>
              </a:spcAft>
              <a:buNone/>
            </a:pPr>
            <a:r>
              <a:rPr lang="en-GB" sz="900" b="0" i="0" u="none" strike="noStrike" cap="none" dirty="0" err="1">
                <a:solidFill>
                  <a:schemeClr val="dk1"/>
                </a:solidFill>
                <a:latin typeface="Arial"/>
                <a:ea typeface="Arial"/>
                <a:cs typeface="Arial"/>
                <a:sym typeface="Arial"/>
              </a:rPr>
              <a:t>Hawlfraint</a:t>
            </a:r>
            <a:r>
              <a:rPr lang="en-GB" sz="900" b="0" i="0" u="none" strike="noStrike" cap="none" dirty="0">
                <a:solidFill>
                  <a:schemeClr val="dk1"/>
                </a:solidFill>
                <a:latin typeface="Arial"/>
                <a:ea typeface="Arial"/>
                <a:cs typeface="Arial"/>
                <a:sym typeface="Arial"/>
              </a:rPr>
              <a:t> © 2023 </a:t>
            </a:r>
            <a:r>
              <a:rPr lang="en-GB" sz="900" b="0" i="0" u="none" strike="noStrike" cap="none" dirty="0" err="1">
                <a:solidFill>
                  <a:schemeClr val="dk1"/>
                </a:solidFill>
                <a:latin typeface="Arial"/>
                <a:ea typeface="Arial"/>
                <a:cs typeface="Arial"/>
                <a:sym typeface="Arial"/>
              </a:rPr>
              <a:t>Sefydliad</a:t>
            </a:r>
            <a:r>
              <a:rPr lang="en-GB" sz="900" b="0" i="0" u="none" strike="noStrike" cap="none" dirty="0">
                <a:solidFill>
                  <a:schemeClr val="dk1"/>
                </a:solidFill>
                <a:latin typeface="Arial"/>
                <a:ea typeface="Arial"/>
                <a:cs typeface="Arial"/>
                <a:sym typeface="Arial"/>
              </a:rPr>
              <a:t> City and Guilds </a:t>
            </a:r>
            <a:r>
              <a:rPr lang="en-GB" sz="900" b="0" i="0" u="none" strike="noStrike" cap="none" dirty="0" err="1">
                <a:solidFill>
                  <a:schemeClr val="dk1"/>
                </a:solidFill>
                <a:latin typeface="Arial"/>
                <a:ea typeface="Arial"/>
                <a:cs typeface="Arial"/>
                <a:sym typeface="Arial"/>
              </a:rPr>
              <a:t>Llundain</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Cedwir</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pob</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hawl</a:t>
            </a:r>
            <a:r>
              <a:rPr lang="en-GB" sz="900" b="0" i="0" u="none" strike="noStrike" cap="none" dirty="0">
                <a:solidFill>
                  <a:schemeClr val="dk1"/>
                </a:solidFill>
                <a:latin typeface="Arial"/>
                <a:ea typeface="Arial"/>
                <a:cs typeface="Arial"/>
                <a:sym typeface="Arial"/>
              </a:rPr>
              <a:t>.</a:t>
            </a:r>
            <a:endParaRPr lang="en-GB" sz="1200" dirty="0">
              <a:solidFill>
                <a:schemeClr val="dk1"/>
              </a:solidFill>
              <a:latin typeface="Times New Roman"/>
              <a:ea typeface="Times New Roman"/>
              <a:cs typeface="Times New Roman"/>
              <a:sym typeface="Times New Roman"/>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rtl="0">
              <a:lnSpc>
                <a:spcPct val="100000"/>
              </a:lnSpc>
              <a:spcBef>
                <a:spcPts val="0"/>
              </a:spcBef>
              <a:spcAft>
                <a:spcPts val="0"/>
              </a:spcAft>
              <a:buClr>
                <a:schemeClr val="dk1"/>
              </a:buClr>
              <a:buSzPts val="1400"/>
              <a:buFont typeface="Arial"/>
              <a:buNone/>
            </a:pPr>
            <a:r>
              <a:rPr lang="en-US" sz="1400" b="0" dirty="0" err="1">
                <a:solidFill>
                  <a:schemeClr val="dk1"/>
                </a:solidFill>
                <a:latin typeface="Arial"/>
                <a:ea typeface="Arial"/>
                <a:cs typeface="Arial"/>
                <a:sym typeface="Arial"/>
              </a:rPr>
              <a:t>Dilyniant</a:t>
            </a:r>
            <a:r>
              <a:rPr lang="en-US" sz="1400" b="0" dirty="0">
                <a:solidFill>
                  <a:schemeClr val="dk1"/>
                </a:solidFill>
                <a:latin typeface="Arial"/>
                <a:ea typeface="Arial"/>
                <a:cs typeface="Arial"/>
                <a:sym typeface="Arial"/>
              </a:rPr>
              <a:t> </a:t>
            </a:r>
            <a:r>
              <a:rPr lang="en-US" sz="1400" b="0" dirty="0" err="1">
                <a:solidFill>
                  <a:schemeClr val="dk1"/>
                </a:solidFill>
                <a:latin typeface="Arial"/>
                <a:ea typeface="Arial"/>
                <a:cs typeface="Arial"/>
                <a:sym typeface="Arial"/>
              </a:rPr>
              <a:t>mewn</a:t>
            </a:r>
            <a:endParaRPr lang="en-US" sz="1400" b="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400" b="1" dirty="0" err="1">
                <a:solidFill>
                  <a:schemeClr val="dk1"/>
                </a:solidFill>
                <a:latin typeface="Arial"/>
                <a:ea typeface="Arial"/>
                <a:cs typeface="Arial"/>
                <a:sym typeface="Arial"/>
              </a:rPr>
              <a:t>Adeiladu</a:t>
            </a:r>
            <a:r>
              <a:rPr lang="en-US" sz="1400" b="1" dirty="0">
                <a:solidFill>
                  <a:schemeClr val="dk1"/>
                </a:solidFill>
                <a:latin typeface="Arial"/>
                <a:ea typeface="Arial"/>
                <a:cs typeface="Arial"/>
                <a:sym typeface="Arial"/>
              </a:rPr>
              <a:t> (</a:t>
            </a:r>
            <a:r>
              <a:rPr lang="en-US" sz="1400" b="1" dirty="0" err="1">
                <a:solidFill>
                  <a:schemeClr val="dk1"/>
                </a:solidFill>
                <a:latin typeface="Arial"/>
                <a:ea typeface="Arial"/>
                <a:cs typeface="Arial"/>
                <a:sym typeface="Arial"/>
              </a:rPr>
              <a:t>Lefel</a:t>
            </a:r>
            <a:r>
              <a:rPr lang="en-US" sz="1400" b="1" dirty="0">
                <a:solidFill>
                  <a:schemeClr val="dk1"/>
                </a:solidFill>
                <a:latin typeface="Arial"/>
                <a:ea typeface="Arial"/>
                <a:cs typeface="Arial"/>
                <a:sym typeface="Aria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dirty="0"/>
              <a:t>Uned 202: Arferion yn newid dros amser</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cy-GB" dirty="0"/>
              <a:t>Dulliau adeiladu ar ôl 1919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1061154"/>
            <a:ext cx="5508305"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Ffrâm bren</a:t>
            </a:r>
          </a:p>
        </p:txBody>
      </p:sp>
      <p:sp>
        <p:nvSpPr>
          <p:cNvPr id="3" name="TextBox 2">
            <a:extLst>
              <a:ext uri="{FF2B5EF4-FFF2-40B4-BE49-F238E27FC236}">
                <a16:creationId xmlns:a16="http://schemas.microsoft.com/office/drawing/2014/main" id="{871D7642-774B-7F5E-4B23-9B5DC170B14B}"/>
              </a:ext>
            </a:extLst>
          </p:cNvPr>
          <p:cNvSpPr txBox="1"/>
          <p:nvPr/>
        </p:nvSpPr>
        <p:spPr>
          <a:xfrm>
            <a:off x="378414" y="1510913"/>
            <a:ext cx="8298042" cy="707886"/>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adeiladwaith ffrâm bren ar gyfer waliau ceudod yn cynnwys rhwystr sy'n aerglos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airtight</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ond yn gadael i leithder ddianc o'r strwythur. </a:t>
            </a:r>
          </a:p>
        </p:txBody>
      </p:sp>
      <p:sp>
        <p:nvSpPr>
          <p:cNvPr id="6" name="TextBox 5">
            <a:extLst>
              <a:ext uri="{FF2B5EF4-FFF2-40B4-BE49-F238E27FC236}">
                <a16:creationId xmlns:a16="http://schemas.microsoft.com/office/drawing/2014/main" id="{E574A028-503E-5801-7D3A-D95D631EA7B5}"/>
              </a:ext>
            </a:extLst>
          </p:cNvPr>
          <p:cNvSpPr txBox="1"/>
          <p:nvPr/>
        </p:nvSpPr>
        <p:spPr>
          <a:xfrm>
            <a:off x="378414" y="2397948"/>
            <a:ext cx="3329490" cy="707886"/>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Pilen caniatáu anwedd yw’r enw am hyn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vapour</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permeable</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membrane</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a:t>
            </a:r>
          </a:p>
        </p:txBody>
      </p:sp>
      <p:sp>
        <p:nvSpPr>
          <p:cNvPr id="7" name="TextBox 6">
            <a:extLst>
              <a:ext uri="{FF2B5EF4-FFF2-40B4-BE49-F238E27FC236}">
                <a16:creationId xmlns:a16="http://schemas.microsoft.com/office/drawing/2014/main" id="{D1768295-8098-334E-B50B-7F4939189C84}"/>
              </a:ext>
            </a:extLst>
          </p:cNvPr>
          <p:cNvSpPr txBox="1"/>
          <p:nvPr/>
        </p:nvSpPr>
        <p:spPr>
          <a:xfrm>
            <a:off x="407014" y="3284984"/>
            <a:ext cx="3329490" cy="2554545"/>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Yn y gorffennol, roedd y ceudod yn cael ei awyru. Mewn adeiladwaith â waliau ceudod modern mae’n rhaid selio'r ceudod, ac mae'r tu mewn yn cael ei awyru drwy awyrellau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vents</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rheoledig. </a:t>
            </a:r>
          </a:p>
        </p:txBody>
      </p:sp>
      <p:pic>
        <p:nvPicPr>
          <p:cNvPr id="4" name="Picture 3">
            <a:extLst>
              <a:ext uri="{FF2B5EF4-FFF2-40B4-BE49-F238E27FC236}">
                <a16:creationId xmlns:a16="http://schemas.microsoft.com/office/drawing/2014/main" id="{53261289-22DF-0AB0-C95B-8C0F500DC96E}"/>
              </a:ext>
            </a:extLst>
          </p:cNvPr>
          <p:cNvPicPr>
            <a:picLocks noChangeAspect="1"/>
          </p:cNvPicPr>
          <p:nvPr/>
        </p:nvPicPr>
        <p:blipFill>
          <a:blip r:embed="rId2"/>
          <a:stretch>
            <a:fillRect/>
          </a:stretch>
        </p:blipFill>
        <p:spPr>
          <a:xfrm>
            <a:off x="4013161" y="2397948"/>
            <a:ext cx="5130839" cy="3528392"/>
          </a:xfrm>
          <a:prstGeom prst="rect">
            <a:avLst/>
          </a:prstGeom>
        </p:spPr>
      </p:pic>
    </p:spTree>
    <p:extLst>
      <p:ext uri="{BB962C8B-B14F-4D97-AF65-F5344CB8AC3E}">
        <p14:creationId xmlns:p14="http://schemas.microsoft.com/office/powerpoint/2010/main" val="2014740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1061154"/>
            <a:ext cx="5508305"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Peiriannau</a:t>
            </a:r>
          </a:p>
        </p:txBody>
      </p:sp>
      <p:sp>
        <p:nvSpPr>
          <p:cNvPr id="7" name="TextBox 6">
            <a:extLst>
              <a:ext uri="{FF2B5EF4-FFF2-40B4-BE49-F238E27FC236}">
                <a16:creationId xmlns:a16="http://schemas.microsoft.com/office/drawing/2014/main" id="{D1768295-8098-334E-B50B-7F4939189C84}"/>
              </a:ext>
            </a:extLst>
          </p:cNvPr>
          <p:cNvSpPr txBox="1"/>
          <p:nvPr/>
        </p:nvSpPr>
        <p:spPr>
          <a:xfrm>
            <a:off x="359838" y="1556792"/>
            <a:ext cx="8028586" cy="1015663"/>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Er bod offer llaw yn dal i gael eu defnyddio'n helaeth, roedd offer pŵer a pheiriannau yn cael eu defnyddio fwy a mwy i gynnal effeithlonrwydd, cywirdeb a chynhyrchiant. </a:t>
            </a:r>
          </a:p>
        </p:txBody>
      </p:sp>
      <p:sp>
        <p:nvSpPr>
          <p:cNvPr id="2" name="TextBox 1">
            <a:extLst>
              <a:ext uri="{FF2B5EF4-FFF2-40B4-BE49-F238E27FC236}">
                <a16:creationId xmlns:a16="http://schemas.microsoft.com/office/drawing/2014/main" id="{C7D03B17-FC28-48EE-253B-3FB150B69AAF}"/>
              </a:ext>
            </a:extLst>
          </p:cNvPr>
          <p:cNvSpPr txBox="1"/>
          <p:nvPr/>
        </p:nvSpPr>
        <p:spPr>
          <a:xfrm>
            <a:off x="359838" y="2629361"/>
            <a:ext cx="8028586" cy="1015663"/>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Erbyn hyn, mae deunyddiau gwaith maen yn cael eu torri â llifiau pŵer ar gyfer gwaith maen. Maen nhw’n gallu bod yn offer llaw neu’n offer mainc, sy’n rhedeg ar drydan neu injan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ddiesel</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neu betrol.</a:t>
            </a:r>
          </a:p>
        </p:txBody>
      </p:sp>
      <p:pic>
        <p:nvPicPr>
          <p:cNvPr id="5" name="Picture 4">
            <a:extLst>
              <a:ext uri="{FF2B5EF4-FFF2-40B4-BE49-F238E27FC236}">
                <a16:creationId xmlns:a16="http://schemas.microsoft.com/office/drawing/2014/main" id="{981618E0-0355-CDE9-38E7-4F3AE102C8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13990" y="3866369"/>
            <a:ext cx="2915816" cy="1945821"/>
          </a:xfrm>
          <a:prstGeom prst="rect">
            <a:avLst/>
          </a:prstGeom>
        </p:spPr>
      </p:pic>
    </p:spTree>
    <p:extLst>
      <p:ext uri="{BB962C8B-B14F-4D97-AF65-F5344CB8AC3E}">
        <p14:creationId xmlns:p14="http://schemas.microsoft.com/office/powerpoint/2010/main" val="123248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1061154"/>
            <a:ext cx="5508305"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Adnoddau</a:t>
            </a:r>
          </a:p>
        </p:txBody>
      </p:sp>
      <p:sp>
        <p:nvSpPr>
          <p:cNvPr id="7" name="TextBox 6">
            <a:extLst>
              <a:ext uri="{FF2B5EF4-FFF2-40B4-BE49-F238E27FC236}">
                <a16:creationId xmlns:a16="http://schemas.microsoft.com/office/drawing/2014/main" id="{D1768295-8098-334E-B50B-7F4939189C84}"/>
              </a:ext>
            </a:extLst>
          </p:cNvPr>
          <p:cNvSpPr txBox="1"/>
          <p:nvPr/>
        </p:nvSpPr>
        <p:spPr>
          <a:xfrm>
            <a:off x="359838" y="1510365"/>
            <a:ext cx="8784162" cy="707886"/>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technegau adeiladu arloesol wedi dod i gymryd lle’r dulliau a oedd yn cael eu defnyddio cyn 1919, sy’n cyflymu’r gwaith adeiladu ac yn dibynnu llai ar weithwyr medrus. </a:t>
            </a:r>
          </a:p>
        </p:txBody>
      </p:sp>
      <p:sp>
        <p:nvSpPr>
          <p:cNvPr id="5" name="TextBox 4">
            <a:extLst>
              <a:ext uri="{FF2B5EF4-FFF2-40B4-BE49-F238E27FC236}">
                <a16:creationId xmlns:a16="http://schemas.microsoft.com/office/drawing/2014/main" id="{1E29B907-4691-E114-B317-A2B516B601F4}"/>
              </a:ext>
            </a:extLst>
          </p:cNvPr>
          <p:cNvSpPr txBox="1"/>
          <p:nvPr/>
        </p:nvSpPr>
        <p:spPr>
          <a:xfrm>
            <a:off x="359838" y="2492896"/>
            <a:ext cx="3852123" cy="3170099"/>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Un enghraifft yw unedau concrit parod, sy’n cynnwys deunydd inswleiddio ac yn cael eu hadeiladu oddi ar y safle. </a:t>
            </a:r>
          </a:p>
          <a:p>
            <a:endParaRPr lang="en-GB" dirty="0">
              <a:solidFill>
                <a:srgbClr val="000000"/>
              </a:solidFill>
            </a:endParaRPr>
          </a:p>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Maen nhw’n gallu cael eu gosod yn gyflym ar y safle, ac mae’n bosibl ychwanegu cladin brics atyn nhw i greu edrychiad traddodiadol.</a:t>
            </a:r>
          </a:p>
        </p:txBody>
      </p:sp>
      <p:pic>
        <p:nvPicPr>
          <p:cNvPr id="4" name="Picture 3">
            <a:extLst>
              <a:ext uri="{FF2B5EF4-FFF2-40B4-BE49-F238E27FC236}">
                <a16:creationId xmlns:a16="http://schemas.microsoft.com/office/drawing/2014/main" id="{D1971D3E-03CD-B69F-5E7F-65E1BE7F366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55976" y="2875699"/>
            <a:ext cx="3707904" cy="2471936"/>
          </a:xfrm>
          <a:prstGeom prst="rect">
            <a:avLst/>
          </a:prstGeom>
        </p:spPr>
      </p:pic>
    </p:spTree>
    <p:extLst>
      <p:ext uri="{BB962C8B-B14F-4D97-AF65-F5344CB8AC3E}">
        <p14:creationId xmlns:p14="http://schemas.microsoft.com/office/powerpoint/2010/main" val="856926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dirty="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Amcanion y sesiwn</a:t>
            </a:r>
          </a:p>
        </p:txBody>
      </p:sp>
      <p:sp>
        <p:nvSpPr>
          <p:cNvPr id="3" name="Content Placeholder 2">
            <a:extLst>
              <a:ext uri="{FF2B5EF4-FFF2-40B4-BE49-F238E27FC236}">
                <a16:creationId xmlns:a16="http://schemas.microsoft.com/office/drawing/2014/main" id="{2F50C8BE-5779-0CAC-B84D-5EB0CCA8F925}"/>
              </a:ext>
            </a:extLst>
          </p:cNvPr>
          <p:cNvSpPr txBox="1">
            <a:spLocks/>
          </p:cNvSpPr>
          <p:nvPr/>
        </p:nvSpPr>
        <p:spPr bwMode="auto">
          <a:xfrm>
            <a:off x="611560" y="1628800"/>
            <a:ext cx="8229600" cy="10801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cy-GB" dirty="0"/>
              <a:t>Ar ddiwedd y sesiwn, bydd y dysgwyr yn gallu:</a:t>
            </a:r>
          </a:p>
          <a:p>
            <a:pPr lvl="1"/>
            <a:r>
              <a:rPr lang="cy-GB" dirty="0"/>
              <a:t>enwi’r deunyddiau sy’n berthnasol i waith osod brics</a:t>
            </a:r>
          </a:p>
          <a:p>
            <a:pPr lvl="1"/>
            <a:r>
              <a:rPr lang="cy-GB" dirty="0"/>
              <a:t>enwi’r offer sy’n berthnasol i waith osod brics</a:t>
            </a:r>
          </a:p>
          <a:p>
            <a:pPr lvl="1"/>
            <a:r>
              <a:rPr lang="cy-GB" dirty="0"/>
              <a:t>enwi’r technegau sy’n berthnasol i waith osod brics.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008000"/>
            <a:ext cx="8507288" cy="382588"/>
          </a:xfrm>
        </p:spPr>
        <p:txBody>
          <a:bodyPr/>
          <a:lstStyle/>
          <a:p>
            <a:r>
              <a:rPr lang="cy-GB" dirty="0"/>
              <a:t>Deunyddiau</a:t>
            </a:r>
          </a:p>
        </p:txBody>
      </p:sp>
      <p:sp>
        <p:nvSpPr>
          <p:cNvPr id="7" name="TextBox 6">
            <a:extLst>
              <a:ext uri="{FF2B5EF4-FFF2-40B4-BE49-F238E27FC236}">
                <a16:creationId xmlns:a16="http://schemas.microsoft.com/office/drawing/2014/main" id="{73C99334-60A5-94D9-43DD-0EFD639A20F8}"/>
              </a:ext>
            </a:extLst>
          </p:cNvPr>
          <p:cNvSpPr txBox="1"/>
          <p:nvPr/>
        </p:nvSpPr>
        <p:spPr>
          <a:xfrm>
            <a:off x="107504" y="1361243"/>
            <a:ext cx="9036496" cy="1323439"/>
          </a:xfrm>
          <a:prstGeom prst="rect">
            <a:avLst/>
          </a:prstGeom>
          <a:noFill/>
        </p:spPr>
        <p:txBody>
          <a:bodyPr wrap="square" rtlCol="0">
            <a:spAutoFit/>
          </a:bodyPr>
          <a:lstStyle/>
          <a:p>
            <a:r>
              <a:rPr lang="cy-GB" dirty="0"/>
              <a:t>Roedd brics a blociau'n dal yn ddeunyddiau cyffredin ar gyfer adeiladu waliau gwaith maen. Doedd cerrig ddim yn cael eu defnyddio mor aml ar gyfer gwaith strwythurol, ond roedden nhw'n gallu cael eu defnyddio fwy oherwydd eu nodweddion addurnol.</a:t>
            </a:r>
          </a:p>
        </p:txBody>
      </p:sp>
      <p:sp>
        <p:nvSpPr>
          <p:cNvPr id="8" name="TextBox 7">
            <a:extLst>
              <a:ext uri="{FF2B5EF4-FFF2-40B4-BE49-F238E27FC236}">
                <a16:creationId xmlns:a16="http://schemas.microsoft.com/office/drawing/2014/main" id="{BB954D92-E511-D0E7-22AD-DC805F22F7F1}"/>
              </a:ext>
            </a:extLst>
          </p:cNvPr>
          <p:cNvSpPr txBox="1"/>
          <p:nvPr/>
        </p:nvSpPr>
        <p:spPr>
          <a:xfrm>
            <a:off x="326287" y="2534584"/>
            <a:ext cx="3960440" cy="400110"/>
          </a:xfrm>
          <a:prstGeom prst="rect">
            <a:avLst/>
          </a:prstGeom>
          <a:noFill/>
        </p:spPr>
        <p:txBody>
          <a:bodyPr wrap="square" rtlCol="0">
            <a:spAutoFit/>
          </a:bodyPr>
          <a:lstStyle/>
          <a:p>
            <a:r>
              <a:rPr kumimoji="0" lang="cy-GB" b="1" i="0" u="none" strike="noStrike" cap="none" normalizeH="0" baseline="0" noProof="0" dirty="0">
                <a:ln>
                  <a:noFill/>
                </a:ln>
                <a:solidFill>
                  <a:srgbClr val="0077E3"/>
                </a:solidFill>
                <a:uLnTx/>
                <a:uFillTx/>
                <a:latin typeface="Arial"/>
                <a:ea typeface="ＭＳ Ｐゴシック" charset="-128"/>
              </a:rPr>
              <a:t>Brics</a:t>
            </a:r>
          </a:p>
        </p:txBody>
      </p:sp>
      <p:sp>
        <p:nvSpPr>
          <p:cNvPr id="6" name="TextBox 5">
            <a:extLst>
              <a:ext uri="{FF2B5EF4-FFF2-40B4-BE49-F238E27FC236}">
                <a16:creationId xmlns:a16="http://schemas.microsoft.com/office/drawing/2014/main" id="{B788A0BA-41C1-7DFE-561A-1C0D6D5BD6A8}"/>
              </a:ext>
            </a:extLst>
          </p:cNvPr>
          <p:cNvSpPr txBox="1"/>
          <p:nvPr/>
        </p:nvSpPr>
        <p:spPr>
          <a:xfrm>
            <a:off x="179512" y="2790042"/>
            <a:ext cx="4608512" cy="707886"/>
          </a:xfrm>
          <a:prstGeom prst="rect">
            <a:avLst/>
          </a:prstGeom>
          <a:noFill/>
        </p:spPr>
        <p:txBody>
          <a:bodyPr wrap="square" rtlCol="0">
            <a:spAutoFit/>
          </a:bodyPr>
          <a:lstStyle/>
          <a:p>
            <a:r>
              <a:rPr lang="cy-GB" dirty="0"/>
              <a:t> Roedd brics ar gael mewn amrywiaeth eang o liwiau a gweadau. </a:t>
            </a:r>
          </a:p>
        </p:txBody>
      </p:sp>
      <p:sp>
        <p:nvSpPr>
          <p:cNvPr id="10" name="TextBox 9">
            <a:extLst>
              <a:ext uri="{FF2B5EF4-FFF2-40B4-BE49-F238E27FC236}">
                <a16:creationId xmlns:a16="http://schemas.microsoft.com/office/drawing/2014/main" id="{8E2119D5-61D2-571B-AB48-7D4132A39B42}"/>
              </a:ext>
            </a:extLst>
          </p:cNvPr>
          <p:cNvSpPr txBox="1"/>
          <p:nvPr/>
        </p:nvSpPr>
        <p:spPr>
          <a:xfrm>
            <a:off x="251520" y="3608735"/>
            <a:ext cx="4392488" cy="1323439"/>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Mae'n bosibl defnyddio gwahanol ddeunyddiau yn ôl yr hyn sy’n addas i amrywiaeth o amodau ac amgylcheddau.</a:t>
            </a:r>
          </a:p>
        </p:txBody>
      </p:sp>
      <p:sp>
        <p:nvSpPr>
          <p:cNvPr id="11" name="TextBox 10">
            <a:extLst>
              <a:ext uri="{FF2B5EF4-FFF2-40B4-BE49-F238E27FC236}">
                <a16:creationId xmlns:a16="http://schemas.microsoft.com/office/drawing/2014/main" id="{BD2DC8EE-75FD-F889-36D1-9ECFC28E056E}"/>
              </a:ext>
            </a:extLst>
          </p:cNvPr>
          <p:cNvSpPr txBox="1"/>
          <p:nvPr/>
        </p:nvSpPr>
        <p:spPr>
          <a:xfrm>
            <a:off x="229302" y="4797152"/>
            <a:ext cx="4320480" cy="1015663"/>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Mae'n bosibl defnyddio brics â siâp arbennig i greu nodweddion pensaernïol.</a:t>
            </a:r>
          </a:p>
        </p:txBody>
      </p:sp>
      <p:pic>
        <p:nvPicPr>
          <p:cNvPr id="4" name="Picture 3">
            <a:extLst>
              <a:ext uri="{FF2B5EF4-FFF2-40B4-BE49-F238E27FC236}">
                <a16:creationId xmlns:a16="http://schemas.microsoft.com/office/drawing/2014/main" id="{AB5F374B-C427-3BF6-3EF0-21F437B82E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44008" y="2586833"/>
            <a:ext cx="4311520" cy="2874860"/>
          </a:xfrm>
          <a:prstGeom prst="rect">
            <a:avLst/>
          </a:prstGeom>
        </p:spPr>
      </p:pic>
    </p:spTree>
    <p:extLst>
      <p:ext uri="{BB962C8B-B14F-4D97-AF65-F5344CB8AC3E}">
        <p14:creationId xmlns:p14="http://schemas.microsoft.com/office/powerpoint/2010/main" val="1811085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t>Deunyddiau</a:t>
            </a:r>
          </a:p>
        </p:txBody>
      </p:sp>
      <p:sp>
        <p:nvSpPr>
          <p:cNvPr id="8" name="TextBox 7">
            <a:extLst>
              <a:ext uri="{FF2B5EF4-FFF2-40B4-BE49-F238E27FC236}">
                <a16:creationId xmlns:a16="http://schemas.microsoft.com/office/drawing/2014/main" id="{BB954D92-E511-D0E7-22AD-DC805F22F7F1}"/>
              </a:ext>
            </a:extLst>
          </p:cNvPr>
          <p:cNvSpPr txBox="1"/>
          <p:nvPr/>
        </p:nvSpPr>
        <p:spPr>
          <a:xfrm>
            <a:off x="346950" y="1535134"/>
            <a:ext cx="3960440" cy="400110"/>
          </a:xfrm>
          <a:prstGeom prst="rect">
            <a:avLst/>
          </a:prstGeom>
          <a:noFill/>
        </p:spPr>
        <p:txBody>
          <a:bodyPr wrap="square" rtlCol="0">
            <a:spAutoFit/>
          </a:bodyPr>
          <a:lstStyle/>
          <a:p>
            <a:r>
              <a:rPr kumimoji="0" lang="cy-GB" b="1" i="0" u="none" strike="noStrike" cap="none" normalizeH="0" baseline="0" noProof="0" dirty="0">
                <a:ln>
                  <a:noFill/>
                </a:ln>
                <a:solidFill>
                  <a:srgbClr val="0077E3"/>
                </a:solidFill>
                <a:uLnTx/>
                <a:uFillTx/>
                <a:latin typeface="Arial"/>
                <a:ea typeface="ＭＳ Ｐゴシック" charset="-128"/>
              </a:rPr>
              <a:t>Blociau</a:t>
            </a:r>
          </a:p>
        </p:txBody>
      </p:sp>
      <p:sp>
        <p:nvSpPr>
          <p:cNvPr id="6" name="TextBox 5">
            <a:extLst>
              <a:ext uri="{FF2B5EF4-FFF2-40B4-BE49-F238E27FC236}">
                <a16:creationId xmlns:a16="http://schemas.microsoft.com/office/drawing/2014/main" id="{B788A0BA-41C1-7DFE-561A-1C0D6D5BD6A8}"/>
              </a:ext>
            </a:extLst>
          </p:cNvPr>
          <p:cNvSpPr txBox="1"/>
          <p:nvPr/>
        </p:nvSpPr>
        <p:spPr>
          <a:xfrm>
            <a:off x="346950" y="1935244"/>
            <a:ext cx="4933958" cy="707886"/>
          </a:xfrm>
          <a:prstGeom prst="rect">
            <a:avLst/>
          </a:prstGeom>
          <a:noFill/>
        </p:spPr>
        <p:txBody>
          <a:bodyPr wrap="square" rtlCol="0">
            <a:spAutoFit/>
          </a:bodyPr>
          <a:lstStyle/>
          <a:p>
            <a:r>
              <a:rPr lang="cy-GB" dirty="0"/>
              <a:t>Mae blociau'n cael eu gweithgynhyrchu o amrywiaeth o ddeunyddiau. </a:t>
            </a:r>
          </a:p>
        </p:txBody>
      </p:sp>
      <p:sp>
        <p:nvSpPr>
          <p:cNvPr id="11" name="TextBox 10">
            <a:extLst>
              <a:ext uri="{FF2B5EF4-FFF2-40B4-BE49-F238E27FC236}">
                <a16:creationId xmlns:a16="http://schemas.microsoft.com/office/drawing/2014/main" id="{BD2DC8EE-75FD-F889-36D1-9ECFC28E056E}"/>
              </a:ext>
            </a:extLst>
          </p:cNvPr>
          <p:cNvSpPr txBox="1"/>
          <p:nvPr/>
        </p:nvSpPr>
        <p:spPr>
          <a:xfrm>
            <a:off x="346950" y="4581128"/>
            <a:ext cx="5665210" cy="1323439"/>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blociau concrit trwchus yn cael eu defnyddio mewn lleoliadau lle mae angen nodweddion sy'n gallu cynnal mwy o bwysau, er enghraifft mewn is-strwythurau. </a:t>
            </a:r>
          </a:p>
        </p:txBody>
      </p:sp>
      <p:sp>
        <p:nvSpPr>
          <p:cNvPr id="4" name="TextBox 3">
            <a:extLst>
              <a:ext uri="{FF2B5EF4-FFF2-40B4-BE49-F238E27FC236}">
                <a16:creationId xmlns:a16="http://schemas.microsoft.com/office/drawing/2014/main" id="{C62FCB1C-6FF7-A235-7C98-62A588639D58}"/>
              </a:ext>
            </a:extLst>
          </p:cNvPr>
          <p:cNvSpPr txBox="1"/>
          <p:nvPr/>
        </p:nvSpPr>
        <p:spPr>
          <a:xfrm>
            <a:off x="346950" y="2738042"/>
            <a:ext cx="5478422" cy="1938992"/>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blociau inswleiddio thermol yn cael eu gweithgynhyrchu o ddeunyddiau sy'n cynnwys swigod aer bychain, ac maen nhw'n cael eu defnyddio mewn waliau </a:t>
            </a:r>
            <a:r>
              <a:rPr kumimoji="0" lang="cy-GB" sz="2000" b="0" i="0" u="none" strike="noStrike" cap="none" normalizeH="0" baseline="0" noProof="0" dirty="0" err="1">
                <a:ln>
                  <a:noFill/>
                </a:ln>
                <a:solidFill>
                  <a:srgbClr val="000000"/>
                </a:solidFill>
                <a:uLnTx/>
                <a:uFillTx/>
                <a:latin typeface="Arial" pitchFamily="-105" charset="0"/>
                <a:ea typeface="ＭＳ Ｐゴシック" pitchFamily="-105" charset="-128"/>
              </a:rPr>
              <a:t>uwchstrwythur</a:t>
            </a:r>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 i leihau faint o wres sy'n cael ei drosglwyddo. Mae nhw’n hawdd eu torri.</a:t>
            </a:r>
          </a:p>
        </p:txBody>
      </p:sp>
      <p:pic>
        <p:nvPicPr>
          <p:cNvPr id="5" name="Picture 4">
            <a:extLst>
              <a:ext uri="{FF2B5EF4-FFF2-40B4-BE49-F238E27FC236}">
                <a16:creationId xmlns:a16="http://schemas.microsoft.com/office/drawing/2014/main" id="{B9C5E1F4-3CF6-6920-86D4-C1FA01BEE1B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43708" y="1199294"/>
            <a:ext cx="2824756" cy="2118567"/>
          </a:xfrm>
          <a:prstGeom prst="rect">
            <a:avLst/>
          </a:prstGeom>
        </p:spPr>
      </p:pic>
      <p:pic>
        <p:nvPicPr>
          <p:cNvPr id="9" name="Picture 8">
            <a:extLst>
              <a:ext uri="{FF2B5EF4-FFF2-40B4-BE49-F238E27FC236}">
                <a16:creationId xmlns:a16="http://schemas.microsoft.com/office/drawing/2014/main" id="{05E3C062-ABAA-2D55-095A-BD794A9E4A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07920" y="3521190"/>
            <a:ext cx="3312368" cy="2484276"/>
          </a:xfrm>
          <a:prstGeom prst="rect">
            <a:avLst/>
          </a:prstGeom>
        </p:spPr>
      </p:pic>
    </p:spTree>
    <p:extLst>
      <p:ext uri="{BB962C8B-B14F-4D97-AF65-F5344CB8AC3E}">
        <p14:creationId xmlns:p14="http://schemas.microsoft.com/office/powerpoint/2010/main" val="3229710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hammer, tool, design  Description automatically generated">
            <a:extLst>
              <a:ext uri="{FF2B5EF4-FFF2-40B4-BE49-F238E27FC236}">
                <a16:creationId xmlns:a16="http://schemas.microsoft.com/office/drawing/2014/main" id="{B62F96A5-62E0-79A5-4080-EDBF243FF59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1869"/>
          <a:stretch/>
        </p:blipFill>
        <p:spPr>
          <a:xfrm>
            <a:off x="4427984" y="2492896"/>
            <a:ext cx="4536504" cy="4105916"/>
          </a:xfrm>
          <a:prstGeom prst="rect">
            <a:avLst/>
          </a:prstGeom>
        </p:spPr>
      </p:pic>
      <p:sp>
        <p:nvSpPr>
          <p:cNvPr id="8" name="TextBox 7">
            <a:extLst>
              <a:ext uri="{FF2B5EF4-FFF2-40B4-BE49-F238E27FC236}">
                <a16:creationId xmlns:a16="http://schemas.microsoft.com/office/drawing/2014/main" id="{BB954D92-E511-D0E7-22AD-DC805F22F7F1}"/>
              </a:ext>
            </a:extLst>
          </p:cNvPr>
          <p:cNvSpPr txBox="1"/>
          <p:nvPr/>
        </p:nvSpPr>
        <p:spPr>
          <a:xfrm>
            <a:off x="346950" y="1157105"/>
            <a:ext cx="3960440"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Waliau solet</a:t>
            </a:r>
          </a:p>
        </p:txBody>
      </p:sp>
      <p:sp>
        <p:nvSpPr>
          <p:cNvPr id="6" name="TextBox 5">
            <a:extLst>
              <a:ext uri="{FF2B5EF4-FFF2-40B4-BE49-F238E27FC236}">
                <a16:creationId xmlns:a16="http://schemas.microsoft.com/office/drawing/2014/main" id="{B788A0BA-41C1-7DFE-561A-1C0D6D5BD6A8}"/>
              </a:ext>
            </a:extLst>
          </p:cNvPr>
          <p:cNvSpPr txBox="1"/>
          <p:nvPr/>
        </p:nvSpPr>
        <p:spPr>
          <a:xfrm>
            <a:off x="346950" y="1651467"/>
            <a:ext cx="8761554" cy="707886"/>
          </a:xfrm>
          <a:prstGeom prst="rect">
            <a:avLst/>
          </a:prstGeom>
          <a:noFill/>
        </p:spPr>
        <p:txBody>
          <a:bodyPr wrap="square" rtlCol="0">
            <a:spAutoFit/>
          </a:bodyPr>
          <a:lstStyle/>
          <a:p>
            <a:r>
              <a:rPr lang="cy-GB" dirty="0"/>
              <a:t>Roedd waliau solet yn cael eu defnyddio'n aml mewn tai ac adeiladau a gafodd eu hadeiladu cyn 1919. </a:t>
            </a:r>
          </a:p>
        </p:txBody>
      </p:sp>
      <p:sp>
        <p:nvSpPr>
          <p:cNvPr id="11" name="TextBox 10">
            <a:extLst>
              <a:ext uri="{FF2B5EF4-FFF2-40B4-BE49-F238E27FC236}">
                <a16:creationId xmlns:a16="http://schemas.microsoft.com/office/drawing/2014/main" id="{BD2DC8EE-75FD-F889-36D1-9ECFC28E056E}"/>
              </a:ext>
            </a:extLst>
          </p:cNvPr>
          <p:cNvSpPr txBox="1"/>
          <p:nvPr/>
        </p:nvSpPr>
        <p:spPr>
          <a:xfrm>
            <a:off x="346950" y="2357304"/>
            <a:ext cx="8761554" cy="707886"/>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Erbyn hyn, maen nhw’n cael eu defnyddio fwy wrth adeiladu waliau ar gyfer strwythurau lle nad oes bwriad i rywun fyw a gweithio ynddyn nhw.</a:t>
            </a:r>
          </a:p>
        </p:txBody>
      </p:sp>
      <p:sp>
        <p:nvSpPr>
          <p:cNvPr id="5" name="TextBox 4">
            <a:extLst>
              <a:ext uri="{FF2B5EF4-FFF2-40B4-BE49-F238E27FC236}">
                <a16:creationId xmlns:a16="http://schemas.microsoft.com/office/drawing/2014/main" id="{7DF26AAC-326A-77DB-E8DD-52C376704604}"/>
              </a:ext>
            </a:extLst>
          </p:cNvPr>
          <p:cNvSpPr txBox="1"/>
          <p:nvPr/>
        </p:nvSpPr>
        <p:spPr>
          <a:xfrm>
            <a:off x="346950" y="3069980"/>
            <a:ext cx="5953242" cy="2862322"/>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waliau cynnal solet yn gallu cael eu hadeiladu â brics neu flociau, neu gyfuniad o'r ddau.</a:t>
            </a:r>
          </a:p>
          <a:p>
            <a:endParaRPr lang="en-GB" dirty="0">
              <a:solidFill>
                <a:srgbClr val="000000"/>
              </a:solidFill>
            </a:endParaRPr>
          </a:p>
          <a:p>
            <a:r>
              <a:rPr lang="cy-GB" dirty="0">
                <a:solidFill>
                  <a:srgbClr val="000000"/>
                </a:solidFill>
              </a:rPr>
              <a:t>Mae waliau terfyn yn gallu cael eu hadeiladu â brics i greu edrychiad deniadol.</a:t>
            </a:r>
          </a:p>
          <a:p>
            <a:endParaRPr lang="en-GB" dirty="0">
              <a:solidFill>
                <a:srgbClr val="000000"/>
              </a:solidFill>
            </a:endParaRPr>
          </a:p>
          <a:p>
            <a:r>
              <a:rPr lang="cy-GB" dirty="0">
                <a:solidFill>
                  <a:srgbClr val="000000"/>
                </a:solidFill>
              </a:rPr>
              <a:t>Mae siambrau archwilio'n cael eu hadeiladu â brics fel arfer, os oes deunyddiau gwaith maen wedi'u rhagnodi.</a:t>
            </a:r>
          </a:p>
        </p:txBody>
      </p:sp>
    </p:spTree>
    <p:extLst>
      <p:ext uri="{BB962C8B-B14F-4D97-AF65-F5344CB8AC3E}">
        <p14:creationId xmlns:p14="http://schemas.microsoft.com/office/powerpoint/2010/main" val="4173203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brick wall with a window  Description automatically generated with low confidence">
            <a:extLst>
              <a:ext uri="{FF2B5EF4-FFF2-40B4-BE49-F238E27FC236}">
                <a16:creationId xmlns:a16="http://schemas.microsoft.com/office/drawing/2014/main" id="{74FA5211-7F04-42E3-B6F9-676348CEB0C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35896" y="2572027"/>
            <a:ext cx="5885846" cy="4162217"/>
          </a:xfrm>
          <a:prstGeom prst="rect">
            <a:avLst/>
          </a:prstGeom>
        </p:spPr>
      </p:pic>
      <p:sp>
        <p:nvSpPr>
          <p:cNvPr id="8" name="TextBox 7">
            <a:extLst>
              <a:ext uri="{FF2B5EF4-FFF2-40B4-BE49-F238E27FC236}">
                <a16:creationId xmlns:a16="http://schemas.microsoft.com/office/drawing/2014/main" id="{BB954D92-E511-D0E7-22AD-DC805F22F7F1}"/>
              </a:ext>
            </a:extLst>
          </p:cNvPr>
          <p:cNvSpPr txBox="1"/>
          <p:nvPr/>
        </p:nvSpPr>
        <p:spPr>
          <a:xfrm>
            <a:off x="359839" y="1061154"/>
            <a:ext cx="3960440"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Waliau ceudod</a:t>
            </a:r>
          </a:p>
        </p:txBody>
      </p:sp>
      <p:sp>
        <p:nvSpPr>
          <p:cNvPr id="6" name="TextBox 5">
            <a:extLst>
              <a:ext uri="{FF2B5EF4-FFF2-40B4-BE49-F238E27FC236}">
                <a16:creationId xmlns:a16="http://schemas.microsoft.com/office/drawing/2014/main" id="{B788A0BA-41C1-7DFE-561A-1C0D6D5BD6A8}"/>
              </a:ext>
            </a:extLst>
          </p:cNvPr>
          <p:cNvSpPr txBox="1"/>
          <p:nvPr/>
        </p:nvSpPr>
        <p:spPr>
          <a:xfrm>
            <a:off x="0" y="1486504"/>
            <a:ext cx="9036496" cy="1015663"/>
          </a:xfrm>
          <a:prstGeom prst="rect">
            <a:avLst/>
          </a:prstGeom>
          <a:noFill/>
        </p:spPr>
        <p:txBody>
          <a:bodyPr wrap="square" rtlCol="0">
            <a:spAutoFit/>
          </a:bodyPr>
          <a:lstStyle/>
          <a:p>
            <a:r>
              <a:rPr lang="cy-GB" dirty="0"/>
              <a:t>Ar ôl 1919, ac o'r 1950au ymlaen yn arbennig, roedd adeiladau a oedd yn cael eu hadeiladu gyda'r bwriad y byddai pobl yn byw ynddyn nhw yn cael eu hadeiladu gyda waliau ceudod. </a:t>
            </a:r>
          </a:p>
        </p:txBody>
      </p:sp>
      <p:sp>
        <p:nvSpPr>
          <p:cNvPr id="3" name="TextBox 2">
            <a:extLst>
              <a:ext uri="{FF2B5EF4-FFF2-40B4-BE49-F238E27FC236}">
                <a16:creationId xmlns:a16="http://schemas.microsoft.com/office/drawing/2014/main" id="{871D7642-774B-7F5E-4B23-9B5DC170B14B}"/>
              </a:ext>
            </a:extLst>
          </p:cNvPr>
          <p:cNvSpPr txBox="1"/>
          <p:nvPr/>
        </p:nvSpPr>
        <p:spPr>
          <a:xfrm>
            <a:off x="0" y="2477040"/>
            <a:ext cx="9036496" cy="707886"/>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Y rheswm am hynny oedd oherwydd eu bod yn fwy effeithiol na waliau solet o ran atal lleithder rhag mynd i mewn i'r ardal fyw a'r ardal weithio mewn adeilad.</a:t>
            </a:r>
          </a:p>
        </p:txBody>
      </p:sp>
      <p:sp>
        <p:nvSpPr>
          <p:cNvPr id="5" name="TextBox 4">
            <a:extLst>
              <a:ext uri="{FF2B5EF4-FFF2-40B4-BE49-F238E27FC236}">
                <a16:creationId xmlns:a16="http://schemas.microsoft.com/office/drawing/2014/main" id="{7DF26AAC-326A-77DB-E8DD-52C376704604}"/>
              </a:ext>
            </a:extLst>
          </p:cNvPr>
          <p:cNvSpPr txBox="1"/>
          <p:nvPr/>
        </p:nvSpPr>
        <p:spPr>
          <a:xfrm>
            <a:off x="0" y="3237985"/>
            <a:ext cx="5004048" cy="1323439"/>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dyluniad waliau ceudod yn cynnwys 2 haen (neu groen), gyda bwlch (ceudod) rhyngddyn nhw. Mae clymau waliau rhwng y ddwy haen yn rhoi sefydlogrwydd.</a:t>
            </a:r>
          </a:p>
        </p:txBody>
      </p:sp>
      <p:sp>
        <p:nvSpPr>
          <p:cNvPr id="12" name="TextBox 11">
            <a:extLst>
              <a:ext uri="{FF2B5EF4-FFF2-40B4-BE49-F238E27FC236}">
                <a16:creationId xmlns:a16="http://schemas.microsoft.com/office/drawing/2014/main" id="{D2A0EAD8-6F8C-FFB6-0E79-2D0BB56599C8}"/>
              </a:ext>
            </a:extLst>
          </p:cNvPr>
          <p:cNvSpPr txBox="1"/>
          <p:nvPr/>
        </p:nvSpPr>
        <p:spPr>
          <a:xfrm>
            <a:off x="107504" y="4653136"/>
            <a:ext cx="5037652" cy="1323439"/>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Mewn waliau ceudod modern, mae'r haen allanol yn aml yn cael ei hadeiladu â brics, ac mae'r haen fewnol yn gallu cael ei hadeiladu â blociau.</a:t>
            </a:r>
          </a:p>
        </p:txBody>
      </p:sp>
    </p:spTree>
    <p:extLst>
      <p:ext uri="{BB962C8B-B14F-4D97-AF65-F5344CB8AC3E}">
        <p14:creationId xmlns:p14="http://schemas.microsoft.com/office/powerpoint/2010/main" val="260266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screenshot  Description automatically generated">
            <a:extLst>
              <a:ext uri="{FF2B5EF4-FFF2-40B4-BE49-F238E27FC236}">
                <a16:creationId xmlns:a16="http://schemas.microsoft.com/office/drawing/2014/main" id="{A5B34F48-3A7C-8BE4-DE46-FBD645B0DC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9131" r="24103"/>
          <a:stretch/>
        </p:blipFill>
        <p:spPr>
          <a:xfrm>
            <a:off x="3175682" y="2552184"/>
            <a:ext cx="1872208" cy="3600987"/>
          </a:xfrm>
          <a:prstGeom prst="rect">
            <a:avLst/>
          </a:prstGeom>
        </p:spPr>
      </p:pic>
      <p:sp>
        <p:nvSpPr>
          <p:cNvPr id="8" name="TextBox 7">
            <a:extLst>
              <a:ext uri="{FF2B5EF4-FFF2-40B4-BE49-F238E27FC236}">
                <a16:creationId xmlns:a16="http://schemas.microsoft.com/office/drawing/2014/main" id="{BB954D92-E511-D0E7-22AD-DC805F22F7F1}"/>
              </a:ext>
            </a:extLst>
          </p:cNvPr>
          <p:cNvSpPr txBox="1"/>
          <p:nvPr/>
        </p:nvSpPr>
        <p:spPr>
          <a:xfrm>
            <a:off x="395536" y="913607"/>
            <a:ext cx="3960440"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Inswleiddio</a:t>
            </a:r>
          </a:p>
        </p:txBody>
      </p:sp>
      <p:sp>
        <p:nvSpPr>
          <p:cNvPr id="6" name="TextBox 5">
            <a:extLst>
              <a:ext uri="{FF2B5EF4-FFF2-40B4-BE49-F238E27FC236}">
                <a16:creationId xmlns:a16="http://schemas.microsoft.com/office/drawing/2014/main" id="{B788A0BA-41C1-7DFE-561A-1C0D6D5BD6A8}"/>
              </a:ext>
            </a:extLst>
          </p:cNvPr>
          <p:cNvSpPr txBox="1"/>
          <p:nvPr/>
        </p:nvSpPr>
        <p:spPr>
          <a:xfrm>
            <a:off x="403245" y="1399207"/>
            <a:ext cx="8136904" cy="1323439"/>
          </a:xfrm>
          <a:prstGeom prst="rect">
            <a:avLst/>
          </a:prstGeom>
          <a:noFill/>
        </p:spPr>
        <p:txBody>
          <a:bodyPr wrap="square" rtlCol="0">
            <a:spAutoFit/>
          </a:bodyPr>
          <a:lstStyle/>
          <a:p>
            <a:r>
              <a:rPr lang="cy-GB" dirty="0"/>
              <a:t>Ar y dechrau, roedd y ceudod yn cael ei adael yn wag. Doedd dim </a:t>
            </a:r>
            <a:r>
              <a:rPr lang="cy-GB" dirty="0" err="1"/>
              <a:t>inswleiddiad</a:t>
            </a:r>
            <a:r>
              <a:rPr lang="cy-GB" dirty="0"/>
              <a:t> yn cael ei ddarparu o gwbl, ac yn aml iawn roedd y ddwy haen yn cael eu hadeiladu â brics. Yn nes ymlaen, roedd blociau inswleiddio'n cael eu defnyddio ar gyfer yr haen fewnol.</a:t>
            </a:r>
          </a:p>
        </p:txBody>
      </p:sp>
      <p:pic>
        <p:nvPicPr>
          <p:cNvPr id="13" name="Picture 12" descr="A picture containing screenshot, text, design  Description automatically generated">
            <a:extLst>
              <a:ext uri="{FF2B5EF4-FFF2-40B4-BE49-F238E27FC236}">
                <a16:creationId xmlns:a16="http://schemas.microsoft.com/office/drawing/2014/main" id="{14DA6520-6384-92A4-0E03-9ABDC54BAAE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0591" r="27174"/>
          <a:stretch/>
        </p:blipFill>
        <p:spPr>
          <a:xfrm>
            <a:off x="7406565" y="2257909"/>
            <a:ext cx="1708024" cy="3746919"/>
          </a:xfrm>
          <a:prstGeom prst="rect">
            <a:avLst/>
          </a:prstGeom>
        </p:spPr>
      </p:pic>
      <p:sp>
        <p:nvSpPr>
          <p:cNvPr id="3" name="TextBox 2">
            <a:extLst>
              <a:ext uri="{FF2B5EF4-FFF2-40B4-BE49-F238E27FC236}">
                <a16:creationId xmlns:a16="http://schemas.microsoft.com/office/drawing/2014/main" id="{1E0F0D1D-69D1-1044-58C6-65BD248C389B}"/>
              </a:ext>
            </a:extLst>
          </p:cNvPr>
          <p:cNvSpPr txBox="1"/>
          <p:nvPr/>
        </p:nvSpPr>
        <p:spPr>
          <a:xfrm>
            <a:off x="923526" y="3284982"/>
            <a:ext cx="1872208" cy="1692771"/>
          </a:xfrm>
          <a:prstGeom prst="rect">
            <a:avLst/>
          </a:prstGeom>
          <a:noFill/>
        </p:spPr>
        <p:txBody>
          <a:bodyPr wrap="square">
            <a:spAutoFit/>
          </a:bodyPr>
          <a:lstStyle/>
          <a:p>
            <a:r>
              <a:rPr lang="en-GB" sz="2000" b="1" dirty="0" err="1">
                <a:effectLst/>
                <a:latin typeface="Segoe UI" panose="020B0502040204020203" pitchFamily="34" charset="0"/>
              </a:rPr>
              <a:t>Ceudod</a:t>
            </a:r>
            <a:r>
              <a:rPr lang="en-GB" sz="2000" b="1" dirty="0">
                <a:effectLst/>
                <a:latin typeface="Segoe UI" panose="020B0502040204020203" pitchFamily="34" charset="0"/>
              </a:rPr>
              <a:t> </a:t>
            </a:r>
            <a:r>
              <a:rPr lang="en-GB" sz="2000" b="1" dirty="0" err="1">
                <a:effectLst/>
                <a:latin typeface="Segoe UI" panose="020B0502040204020203" pitchFamily="34" charset="0"/>
              </a:rPr>
              <a:t>Gwag</a:t>
            </a:r>
            <a:endParaRPr lang="en-GB" sz="2000" b="1" dirty="0">
              <a:effectLst/>
              <a:latin typeface="Segoe UI" panose="020B0502040204020203" pitchFamily="34" charset="0"/>
            </a:endParaRPr>
          </a:p>
          <a:p>
            <a:endParaRPr lang="en-GB" sz="2400" b="1" dirty="0">
              <a:effectLst/>
              <a:latin typeface="Arial" panose="020B0604020202020204" pitchFamily="34" charset="0"/>
            </a:endParaRPr>
          </a:p>
          <a:p>
            <a:r>
              <a:rPr lang="en-GB" sz="2000" dirty="0">
                <a:effectLst/>
                <a:latin typeface="Segoe UI" panose="020B0502040204020203" pitchFamily="34" charset="0"/>
              </a:rPr>
              <a:t>Y </a:t>
            </a:r>
            <a:r>
              <a:rPr lang="en-GB" sz="2000" dirty="0" err="1">
                <a:effectLst/>
                <a:latin typeface="Segoe UI" panose="020B0502040204020203" pitchFamily="34" charset="0"/>
              </a:rPr>
              <a:t>ddwy</a:t>
            </a:r>
            <a:r>
              <a:rPr lang="en-GB" sz="2000" dirty="0">
                <a:effectLst/>
                <a:latin typeface="Segoe UI" panose="020B0502040204020203" pitchFamily="34" charset="0"/>
              </a:rPr>
              <a:t> </a:t>
            </a:r>
            <a:r>
              <a:rPr lang="en-GB" sz="2000" dirty="0" err="1">
                <a:effectLst/>
                <a:latin typeface="Segoe UI" panose="020B0502040204020203" pitchFamily="34" charset="0"/>
              </a:rPr>
              <a:t>haen</a:t>
            </a:r>
            <a:r>
              <a:rPr lang="en-GB" sz="2000" dirty="0">
                <a:effectLst/>
                <a:latin typeface="Segoe UI" panose="020B0502040204020203" pitchFamily="34" charset="0"/>
              </a:rPr>
              <a:t> </a:t>
            </a:r>
            <a:r>
              <a:rPr lang="en-GB" sz="2000" dirty="0" err="1">
                <a:effectLst/>
                <a:latin typeface="Segoe UI" panose="020B0502040204020203" pitchFamily="34" charset="0"/>
              </a:rPr>
              <a:t>wedi'u</a:t>
            </a:r>
            <a:r>
              <a:rPr lang="en-GB" sz="2000" dirty="0">
                <a:effectLst/>
                <a:latin typeface="Segoe UI" panose="020B0502040204020203" pitchFamily="34" charset="0"/>
              </a:rPr>
              <a:t> </a:t>
            </a:r>
            <a:r>
              <a:rPr lang="en-GB" sz="2000" dirty="0" err="1">
                <a:effectLst/>
                <a:latin typeface="Segoe UI" panose="020B0502040204020203" pitchFamily="34" charset="0"/>
              </a:rPr>
              <a:t>gwneud</a:t>
            </a:r>
            <a:r>
              <a:rPr lang="en-GB" sz="2000" dirty="0">
                <a:effectLst/>
                <a:latin typeface="Segoe UI" panose="020B0502040204020203" pitchFamily="34" charset="0"/>
              </a:rPr>
              <a:t> o </a:t>
            </a:r>
            <a:r>
              <a:rPr lang="en-GB" sz="2000" dirty="0" err="1">
                <a:effectLst/>
                <a:latin typeface="Segoe UI" panose="020B0502040204020203" pitchFamily="34" charset="0"/>
              </a:rPr>
              <a:t>frics</a:t>
            </a:r>
            <a:endParaRPr lang="en-GB" sz="2400" dirty="0">
              <a:effectLst/>
              <a:latin typeface="Arial" panose="020B0604020202020204" pitchFamily="34" charset="0"/>
            </a:endParaRPr>
          </a:p>
        </p:txBody>
      </p:sp>
      <p:sp>
        <p:nvSpPr>
          <p:cNvPr id="5" name="TextBox 4">
            <a:extLst>
              <a:ext uri="{FF2B5EF4-FFF2-40B4-BE49-F238E27FC236}">
                <a16:creationId xmlns:a16="http://schemas.microsoft.com/office/drawing/2014/main" id="{77FAB834-73FE-7AB9-7131-05DA97325662}"/>
              </a:ext>
            </a:extLst>
          </p:cNvPr>
          <p:cNvSpPr txBox="1"/>
          <p:nvPr/>
        </p:nvSpPr>
        <p:spPr>
          <a:xfrm>
            <a:off x="5364088" y="2447910"/>
            <a:ext cx="1708024" cy="3600986"/>
          </a:xfrm>
          <a:prstGeom prst="rect">
            <a:avLst/>
          </a:prstGeom>
          <a:noFill/>
        </p:spPr>
        <p:txBody>
          <a:bodyPr wrap="square">
            <a:spAutoFit/>
          </a:bodyPr>
          <a:lstStyle/>
          <a:p>
            <a:endParaRPr lang="en-GB" sz="2400" dirty="0">
              <a:effectLst/>
              <a:latin typeface="Arial" panose="020B0604020202020204" pitchFamily="34" charset="0"/>
            </a:endParaRPr>
          </a:p>
          <a:p>
            <a:r>
              <a:rPr lang="en-GB" sz="2000" b="1" dirty="0" err="1">
                <a:effectLst/>
                <a:latin typeface="Segoe UI" panose="020B0502040204020203" pitchFamily="34" charset="0"/>
              </a:rPr>
              <a:t>Ceudod</a:t>
            </a:r>
            <a:r>
              <a:rPr lang="en-GB" sz="2000" b="1" dirty="0">
                <a:effectLst/>
                <a:latin typeface="Segoe UI" panose="020B0502040204020203" pitchFamily="34" charset="0"/>
              </a:rPr>
              <a:t> </a:t>
            </a:r>
            <a:r>
              <a:rPr lang="en-GB" sz="2000" b="1" dirty="0" err="1">
                <a:effectLst/>
                <a:latin typeface="Segoe UI" panose="020B0502040204020203" pitchFamily="34" charset="0"/>
              </a:rPr>
              <a:t>Gwag</a:t>
            </a:r>
            <a:endParaRPr lang="en-GB" sz="2000" b="1" dirty="0">
              <a:effectLst/>
              <a:latin typeface="Segoe UI" panose="020B0502040204020203" pitchFamily="34" charset="0"/>
            </a:endParaRPr>
          </a:p>
          <a:p>
            <a:endParaRPr lang="en-GB" sz="2400" b="1" dirty="0">
              <a:effectLst/>
              <a:latin typeface="Arial" panose="020B0604020202020204" pitchFamily="34" charset="0"/>
            </a:endParaRPr>
          </a:p>
          <a:p>
            <a:r>
              <a:rPr lang="en-GB" sz="2000" dirty="0" err="1">
                <a:effectLst/>
                <a:latin typeface="Segoe UI" panose="020B0502040204020203" pitchFamily="34" charset="0"/>
              </a:rPr>
              <a:t>Brics</a:t>
            </a:r>
            <a:r>
              <a:rPr lang="en-GB" sz="2000" dirty="0">
                <a:effectLst/>
                <a:latin typeface="Segoe UI" panose="020B0502040204020203" pitchFamily="34" charset="0"/>
              </a:rPr>
              <a:t> </a:t>
            </a:r>
            <a:r>
              <a:rPr lang="en-GB" sz="2000" dirty="0" err="1">
                <a:effectLst/>
                <a:latin typeface="Segoe UI" panose="020B0502040204020203" pitchFamily="34" charset="0"/>
              </a:rPr>
              <a:t>ar</a:t>
            </a:r>
            <a:r>
              <a:rPr lang="en-GB" sz="2000" dirty="0">
                <a:effectLst/>
                <a:latin typeface="Segoe UI" panose="020B0502040204020203" pitchFamily="34" charset="0"/>
              </a:rPr>
              <a:t> </a:t>
            </a:r>
            <a:r>
              <a:rPr lang="en-GB" sz="2000" dirty="0" err="1">
                <a:effectLst/>
                <a:latin typeface="Segoe UI" panose="020B0502040204020203" pitchFamily="34" charset="0"/>
              </a:rPr>
              <a:t>gyfer</a:t>
            </a:r>
            <a:r>
              <a:rPr lang="en-GB" sz="2000" dirty="0">
                <a:effectLst/>
                <a:latin typeface="Segoe UI" panose="020B0502040204020203" pitchFamily="34" charset="0"/>
              </a:rPr>
              <a:t> </a:t>
            </a:r>
            <a:r>
              <a:rPr lang="en-GB" sz="2000" dirty="0" err="1">
                <a:effectLst/>
                <a:latin typeface="Segoe UI" panose="020B0502040204020203" pitchFamily="34" charset="0"/>
              </a:rPr>
              <a:t>yr</a:t>
            </a:r>
            <a:r>
              <a:rPr lang="en-GB" sz="2000" dirty="0">
                <a:effectLst/>
                <a:latin typeface="Segoe UI" panose="020B0502040204020203" pitchFamily="34" charset="0"/>
              </a:rPr>
              <a:t> </a:t>
            </a:r>
            <a:r>
              <a:rPr lang="en-GB" sz="2000" dirty="0" err="1">
                <a:effectLst/>
                <a:latin typeface="Segoe UI" panose="020B0502040204020203" pitchFamily="34" charset="0"/>
              </a:rPr>
              <a:t>haen</a:t>
            </a:r>
            <a:r>
              <a:rPr lang="en-GB" sz="2000" dirty="0">
                <a:effectLst/>
                <a:latin typeface="Segoe UI" panose="020B0502040204020203" pitchFamily="34" charset="0"/>
              </a:rPr>
              <a:t> </a:t>
            </a:r>
            <a:r>
              <a:rPr lang="en-GB" sz="2000" dirty="0" err="1">
                <a:effectLst/>
                <a:latin typeface="Segoe UI" panose="020B0502040204020203" pitchFamily="34" charset="0"/>
              </a:rPr>
              <a:t>allanol</a:t>
            </a:r>
            <a:endParaRPr lang="en-GB" sz="2400" dirty="0">
              <a:effectLst/>
              <a:latin typeface="Arial" panose="020B0604020202020204" pitchFamily="34" charset="0"/>
            </a:endParaRPr>
          </a:p>
          <a:p>
            <a:r>
              <a:rPr lang="en-GB" sz="2000" dirty="0">
                <a:effectLst/>
                <a:latin typeface="Segoe UI" panose="020B0502040204020203" pitchFamily="34" charset="0"/>
              </a:rPr>
              <a:t>Bloc </a:t>
            </a:r>
            <a:r>
              <a:rPr lang="en-GB" sz="2000" dirty="0" err="1">
                <a:effectLst/>
                <a:latin typeface="Segoe UI" panose="020B0502040204020203" pitchFamily="34" charset="0"/>
              </a:rPr>
              <a:t>inswleiddio</a:t>
            </a:r>
            <a:r>
              <a:rPr lang="en-GB" sz="2000" dirty="0">
                <a:effectLst/>
                <a:latin typeface="Segoe UI" panose="020B0502040204020203" pitchFamily="34" charset="0"/>
              </a:rPr>
              <a:t> </a:t>
            </a:r>
            <a:r>
              <a:rPr lang="en-GB" sz="2000" dirty="0" err="1">
                <a:effectLst/>
                <a:latin typeface="Segoe UI" panose="020B0502040204020203" pitchFamily="34" charset="0"/>
              </a:rPr>
              <a:t>ar</a:t>
            </a:r>
            <a:r>
              <a:rPr lang="en-GB" sz="2000" dirty="0">
                <a:effectLst/>
                <a:latin typeface="Segoe UI" panose="020B0502040204020203" pitchFamily="34" charset="0"/>
              </a:rPr>
              <a:t> </a:t>
            </a:r>
            <a:r>
              <a:rPr lang="en-GB" sz="2000" dirty="0" err="1">
                <a:effectLst/>
                <a:latin typeface="Segoe UI" panose="020B0502040204020203" pitchFamily="34" charset="0"/>
              </a:rPr>
              <a:t>gyfer</a:t>
            </a:r>
            <a:r>
              <a:rPr lang="en-GB" sz="2000" dirty="0">
                <a:effectLst/>
                <a:latin typeface="Segoe UI" panose="020B0502040204020203" pitchFamily="34" charset="0"/>
              </a:rPr>
              <a:t> </a:t>
            </a:r>
            <a:r>
              <a:rPr lang="en-GB" sz="2000" dirty="0" err="1">
                <a:effectLst/>
                <a:latin typeface="Segoe UI" panose="020B0502040204020203" pitchFamily="34" charset="0"/>
              </a:rPr>
              <a:t>yr</a:t>
            </a:r>
            <a:r>
              <a:rPr lang="en-GB" sz="2000" dirty="0">
                <a:effectLst/>
                <a:latin typeface="Segoe UI" panose="020B0502040204020203" pitchFamily="34" charset="0"/>
              </a:rPr>
              <a:t> </a:t>
            </a:r>
            <a:r>
              <a:rPr lang="en-GB" sz="2000" dirty="0" err="1">
                <a:effectLst/>
                <a:latin typeface="Segoe UI" panose="020B0502040204020203" pitchFamily="34" charset="0"/>
              </a:rPr>
              <a:t>haen</a:t>
            </a:r>
            <a:r>
              <a:rPr lang="en-GB" sz="2000" dirty="0">
                <a:effectLst/>
                <a:latin typeface="Segoe UI" panose="020B0502040204020203" pitchFamily="34" charset="0"/>
              </a:rPr>
              <a:t> </a:t>
            </a:r>
            <a:r>
              <a:rPr lang="en-GB" sz="2000" dirty="0" err="1">
                <a:effectLst/>
                <a:latin typeface="Segoe UI" panose="020B0502040204020203" pitchFamily="34" charset="0"/>
              </a:rPr>
              <a:t>fewnol</a:t>
            </a:r>
            <a:endParaRPr lang="en-GB" sz="2400" dirty="0">
              <a:effectLst/>
              <a:latin typeface="Arial" panose="020B0604020202020204" pitchFamily="34" charset="0"/>
            </a:endParaRPr>
          </a:p>
        </p:txBody>
      </p:sp>
    </p:spTree>
    <p:extLst>
      <p:ext uri="{BB962C8B-B14F-4D97-AF65-F5344CB8AC3E}">
        <p14:creationId xmlns:p14="http://schemas.microsoft.com/office/powerpoint/2010/main" val="3253070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screenshot, rectangle, design  Description automatically generated">
            <a:extLst>
              <a:ext uri="{FF2B5EF4-FFF2-40B4-BE49-F238E27FC236}">
                <a16:creationId xmlns:a16="http://schemas.microsoft.com/office/drawing/2014/main" id="{36E99966-943C-8979-6C1D-D55E9A2DCB8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0204" r="30648"/>
          <a:stretch/>
        </p:blipFill>
        <p:spPr>
          <a:xfrm>
            <a:off x="6803941" y="1522819"/>
            <a:ext cx="2088232" cy="5066277"/>
          </a:xfrm>
          <a:prstGeom prst="rect">
            <a:avLst/>
          </a:prstGeom>
        </p:spPr>
      </p:pic>
      <p:sp>
        <p:nvSpPr>
          <p:cNvPr id="8" name="TextBox 7">
            <a:extLst>
              <a:ext uri="{FF2B5EF4-FFF2-40B4-BE49-F238E27FC236}">
                <a16:creationId xmlns:a16="http://schemas.microsoft.com/office/drawing/2014/main" id="{BB954D92-E511-D0E7-22AD-DC805F22F7F1}"/>
              </a:ext>
            </a:extLst>
          </p:cNvPr>
          <p:cNvSpPr txBox="1"/>
          <p:nvPr/>
        </p:nvSpPr>
        <p:spPr>
          <a:xfrm>
            <a:off x="359839" y="1061154"/>
            <a:ext cx="3960440"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Inswleiddio</a:t>
            </a:r>
          </a:p>
        </p:txBody>
      </p:sp>
      <p:sp>
        <p:nvSpPr>
          <p:cNvPr id="5" name="TextBox 4">
            <a:extLst>
              <a:ext uri="{FF2B5EF4-FFF2-40B4-BE49-F238E27FC236}">
                <a16:creationId xmlns:a16="http://schemas.microsoft.com/office/drawing/2014/main" id="{7DF26AAC-326A-77DB-E8DD-52C376704604}"/>
              </a:ext>
            </a:extLst>
          </p:cNvPr>
          <p:cNvSpPr txBox="1"/>
          <p:nvPr/>
        </p:nvSpPr>
        <p:spPr>
          <a:xfrm>
            <a:off x="343488" y="1522819"/>
            <a:ext cx="5668672" cy="1323439"/>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Ar ôl i waliau ceudod gael eu cyflwyno, sylweddolodd dylunwyr fod y ceudod yn gyfle i wella lefelau inswleiddio drwy ychwanegu dalennau o ddeunyddiau inswleiddio.</a:t>
            </a:r>
          </a:p>
        </p:txBody>
      </p:sp>
      <p:sp>
        <p:nvSpPr>
          <p:cNvPr id="4" name="TextBox 3">
            <a:extLst>
              <a:ext uri="{FF2B5EF4-FFF2-40B4-BE49-F238E27FC236}">
                <a16:creationId xmlns:a16="http://schemas.microsoft.com/office/drawing/2014/main" id="{6720240A-1757-E8BF-7FA0-3D1C546AB30F}"/>
              </a:ext>
            </a:extLst>
          </p:cNvPr>
          <p:cNvSpPr txBox="1"/>
          <p:nvPr/>
        </p:nvSpPr>
        <p:spPr>
          <a:xfrm>
            <a:off x="302664" y="4361719"/>
            <a:ext cx="2757168" cy="707886"/>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Erbyn hyn, mae'r ceudod yn 150mm o led fel arfer.</a:t>
            </a:r>
          </a:p>
        </p:txBody>
      </p:sp>
      <p:sp>
        <p:nvSpPr>
          <p:cNvPr id="7" name="TextBox 6">
            <a:extLst>
              <a:ext uri="{FF2B5EF4-FFF2-40B4-BE49-F238E27FC236}">
                <a16:creationId xmlns:a16="http://schemas.microsoft.com/office/drawing/2014/main" id="{6E64A0F0-8D27-0E34-7DAE-ECD9C10CC019}"/>
              </a:ext>
            </a:extLst>
          </p:cNvPr>
          <p:cNvSpPr txBox="1"/>
          <p:nvPr/>
        </p:nvSpPr>
        <p:spPr>
          <a:xfrm>
            <a:off x="305485" y="3046401"/>
            <a:ext cx="5706675" cy="707886"/>
          </a:xfrm>
          <a:prstGeom prst="rect">
            <a:avLst/>
          </a:prstGeom>
          <a:noFill/>
        </p:spPr>
        <p:txBody>
          <a:bodyPr wrap="square" rtlCol="0">
            <a:spAutoFit/>
          </a:bodyPr>
          <a:lstStyle/>
          <a:p>
            <a:r>
              <a:rPr lang="cy-GB" dirty="0">
                <a:solidFill>
                  <a:srgbClr val="000000"/>
                </a:solidFill>
              </a:rPr>
              <a:t>Mae trwch y deunydd inswleiddio wedi cynyddu o 50mm i 100mm a mwy.</a:t>
            </a:r>
          </a:p>
        </p:txBody>
      </p:sp>
      <p:sp>
        <p:nvSpPr>
          <p:cNvPr id="6" name="TextBox 5">
            <a:extLst>
              <a:ext uri="{FF2B5EF4-FFF2-40B4-BE49-F238E27FC236}">
                <a16:creationId xmlns:a16="http://schemas.microsoft.com/office/drawing/2014/main" id="{D05C744A-B4D4-0F81-04CB-B5016DF5BC36}"/>
              </a:ext>
            </a:extLst>
          </p:cNvPr>
          <p:cNvSpPr txBox="1"/>
          <p:nvPr/>
        </p:nvSpPr>
        <p:spPr>
          <a:xfrm>
            <a:off x="4427984" y="3645024"/>
            <a:ext cx="2375957" cy="2369880"/>
          </a:xfrm>
          <a:prstGeom prst="rect">
            <a:avLst/>
          </a:prstGeom>
          <a:noFill/>
        </p:spPr>
        <p:txBody>
          <a:bodyPr wrap="square">
            <a:spAutoFit/>
          </a:bodyPr>
          <a:lstStyle/>
          <a:p>
            <a:endParaRPr lang="en-GB" b="1" dirty="0">
              <a:latin typeface="Segoe UI" panose="020B0502040204020203" pitchFamily="34" charset="0"/>
            </a:endParaRPr>
          </a:p>
          <a:p>
            <a:r>
              <a:rPr lang="en-GB" sz="1800" dirty="0" err="1">
                <a:effectLst/>
                <a:latin typeface="Segoe UI" panose="020B0502040204020203" pitchFamily="34" charset="0"/>
              </a:rPr>
              <a:t>Brics</a:t>
            </a:r>
            <a:r>
              <a:rPr lang="en-GB" sz="1800" dirty="0">
                <a:effectLst/>
                <a:latin typeface="Segoe UI" panose="020B0502040204020203" pitchFamily="34" charset="0"/>
              </a:rPr>
              <a:t> </a:t>
            </a:r>
            <a:r>
              <a:rPr lang="en-GB" sz="1800" dirty="0" err="1">
                <a:effectLst/>
                <a:latin typeface="Segoe UI" panose="020B0502040204020203" pitchFamily="34" charset="0"/>
              </a:rPr>
              <a:t>ar</a:t>
            </a:r>
            <a:r>
              <a:rPr lang="en-GB" sz="1800" dirty="0">
                <a:effectLst/>
                <a:latin typeface="Segoe UI" panose="020B0502040204020203" pitchFamily="34" charset="0"/>
              </a:rPr>
              <a:t> </a:t>
            </a:r>
            <a:r>
              <a:rPr lang="en-GB" sz="1800" dirty="0" err="1">
                <a:effectLst/>
                <a:latin typeface="Segoe UI" panose="020B0502040204020203" pitchFamily="34" charset="0"/>
              </a:rPr>
              <a:t>gyfer</a:t>
            </a:r>
            <a:r>
              <a:rPr lang="en-GB" sz="1800" dirty="0">
                <a:effectLst/>
                <a:latin typeface="Segoe UI" panose="020B0502040204020203" pitchFamily="34" charset="0"/>
              </a:rPr>
              <a:t> </a:t>
            </a:r>
            <a:r>
              <a:rPr lang="en-GB" sz="1800" dirty="0" err="1">
                <a:effectLst/>
                <a:latin typeface="Segoe UI" panose="020B0502040204020203" pitchFamily="34" charset="0"/>
              </a:rPr>
              <a:t>yr</a:t>
            </a:r>
            <a:r>
              <a:rPr lang="en-GB" sz="1800" dirty="0">
                <a:effectLst/>
                <a:latin typeface="Segoe UI" panose="020B0502040204020203" pitchFamily="34" charset="0"/>
              </a:rPr>
              <a:t> </a:t>
            </a:r>
            <a:r>
              <a:rPr lang="en-GB" sz="1800" dirty="0" err="1">
                <a:effectLst/>
                <a:latin typeface="Segoe UI" panose="020B0502040204020203" pitchFamily="34" charset="0"/>
              </a:rPr>
              <a:t>haen</a:t>
            </a:r>
            <a:r>
              <a:rPr lang="en-GB" sz="1800" dirty="0">
                <a:effectLst/>
                <a:latin typeface="Segoe UI" panose="020B0502040204020203" pitchFamily="34" charset="0"/>
              </a:rPr>
              <a:t> </a:t>
            </a:r>
            <a:r>
              <a:rPr lang="en-GB" sz="1800" dirty="0" err="1">
                <a:effectLst/>
                <a:latin typeface="Segoe UI" panose="020B0502040204020203" pitchFamily="34" charset="0"/>
              </a:rPr>
              <a:t>allanol</a:t>
            </a:r>
            <a:endParaRPr lang="en-GB" sz="1800" dirty="0">
              <a:effectLst/>
              <a:latin typeface="Arial" panose="020B0604020202020204" pitchFamily="34" charset="0"/>
            </a:endParaRPr>
          </a:p>
          <a:p>
            <a:r>
              <a:rPr lang="en-GB" sz="1800" dirty="0">
                <a:effectLst/>
                <a:latin typeface="Segoe UI" panose="020B0502040204020203" pitchFamily="34" charset="0"/>
              </a:rPr>
              <a:t>Bloc </a:t>
            </a:r>
            <a:r>
              <a:rPr lang="en-GB" sz="1800" dirty="0" err="1">
                <a:effectLst/>
                <a:latin typeface="Segoe UI" panose="020B0502040204020203" pitchFamily="34" charset="0"/>
              </a:rPr>
              <a:t>inswleiddio</a:t>
            </a:r>
            <a:r>
              <a:rPr lang="en-GB" sz="1800" dirty="0">
                <a:effectLst/>
                <a:latin typeface="Segoe UI" panose="020B0502040204020203" pitchFamily="34" charset="0"/>
              </a:rPr>
              <a:t> </a:t>
            </a:r>
            <a:r>
              <a:rPr lang="en-GB" sz="1800" dirty="0" err="1">
                <a:effectLst/>
                <a:latin typeface="Segoe UI" panose="020B0502040204020203" pitchFamily="34" charset="0"/>
              </a:rPr>
              <a:t>ar</a:t>
            </a:r>
            <a:r>
              <a:rPr lang="en-GB" sz="1800" dirty="0">
                <a:effectLst/>
                <a:latin typeface="Segoe UI" panose="020B0502040204020203" pitchFamily="34" charset="0"/>
              </a:rPr>
              <a:t> </a:t>
            </a:r>
            <a:r>
              <a:rPr lang="en-GB" sz="1800" dirty="0" err="1">
                <a:effectLst/>
                <a:latin typeface="Segoe UI" panose="020B0502040204020203" pitchFamily="34" charset="0"/>
              </a:rPr>
              <a:t>gyfer</a:t>
            </a:r>
            <a:r>
              <a:rPr lang="en-GB" sz="1800" dirty="0">
                <a:effectLst/>
                <a:latin typeface="Segoe UI" panose="020B0502040204020203" pitchFamily="34" charset="0"/>
              </a:rPr>
              <a:t> </a:t>
            </a:r>
            <a:r>
              <a:rPr lang="en-GB" sz="1800" dirty="0" err="1">
                <a:effectLst/>
                <a:latin typeface="Segoe UI" panose="020B0502040204020203" pitchFamily="34" charset="0"/>
              </a:rPr>
              <a:t>yr</a:t>
            </a:r>
            <a:r>
              <a:rPr lang="en-GB" sz="1800" dirty="0">
                <a:effectLst/>
                <a:latin typeface="Segoe UI" panose="020B0502040204020203" pitchFamily="34" charset="0"/>
              </a:rPr>
              <a:t> </a:t>
            </a:r>
            <a:r>
              <a:rPr lang="en-GB" sz="1800" dirty="0" err="1">
                <a:effectLst/>
                <a:latin typeface="Segoe UI" panose="020B0502040204020203" pitchFamily="34" charset="0"/>
              </a:rPr>
              <a:t>haen</a:t>
            </a:r>
            <a:r>
              <a:rPr lang="en-GB" sz="1800" dirty="0">
                <a:effectLst/>
                <a:latin typeface="Segoe UI" panose="020B0502040204020203" pitchFamily="34" charset="0"/>
              </a:rPr>
              <a:t> </a:t>
            </a:r>
            <a:r>
              <a:rPr lang="en-GB" sz="1800" dirty="0" err="1">
                <a:effectLst/>
                <a:latin typeface="Segoe UI" panose="020B0502040204020203" pitchFamily="34" charset="0"/>
              </a:rPr>
              <a:t>fewnol</a:t>
            </a:r>
            <a:endParaRPr lang="en-GB" sz="1800" dirty="0">
              <a:effectLst/>
              <a:latin typeface="Arial" panose="020B0604020202020204" pitchFamily="34" charset="0"/>
            </a:endParaRPr>
          </a:p>
          <a:p>
            <a:r>
              <a:rPr lang="en-GB" sz="1800" dirty="0" err="1">
                <a:effectLst/>
                <a:latin typeface="Segoe UI" panose="020B0502040204020203" pitchFamily="34" charset="0"/>
              </a:rPr>
              <a:t>Inswleiddiad</a:t>
            </a:r>
            <a:r>
              <a:rPr lang="en-GB" sz="1800" dirty="0">
                <a:effectLst/>
                <a:latin typeface="Segoe UI" panose="020B0502040204020203" pitchFamily="34" charset="0"/>
              </a:rPr>
              <a:t> </a:t>
            </a:r>
            <a:r>
              <a:rPr lang="en-GB" sz="1800" dirty="0" err="1">
                <a:effectLst/>
                <a:latin typeface="Segoe UI" panose="020B0502040204020203" pitchFamily="34" charset="0"/>
              </a:rPr>
              <a:t>ychwanegol</a:t>
            </a:r>
            <a:endParaRPr lang="en-GB" sz="1800" dirty="0">
              <a:effectLst/>
              <a:latin typeface="Arial" panose="020B0604020202020204" pitchFamily="34" charset="0"/>
            </a:endParaRPr>
          </a:p>
          <a:p>
            <a:endParaRPr lang="en-GB" b="1" dirty="0"/>
          </a:p>
        </p:txBody>
      </p:sp>
      <p:sp>
        <p:nvSpPr>
          <p:cNvPr id="11" name="TextBox 10">
            <a:extLst>
              <a:ext uri="{FF2B5EF4-FFF2-40B4-BE49-F238E27FC236}">
                <a16:creationId xmlns:a16="http://schemas.microsoft.com/office/drawing/2014/main" id="{4052FCA5-2FF5-C733-3174-F74456AF9709}"/>
              </a:ext>
            </a:extLst>
          </p:cNvPr>
          <p:cNvSpPr txBox="1"/>
          <p:nvPr/>
        </p:nvSpPr>
        <p:spPr>
          <a:xfrm>
            <a:off x="5796136" y="1322676"/>
            <a:ext cx="4572000" cy="400110"/>
          </a:xfrm>
          <a:prstGeom prst="rect">
            <a:avLst/>
          </a:prstGeom>
          <a:noFill/>
        </p:spPr>
        <p:txBody>
          <a:bodyPr wrap="square">
            <a:spAutoFit/>
          </a:bodyPr>
          <a:lstStyle/>
          <a:p>
            <a:r>
              <a:rPr lang="en-GB" sz="2000" b="1" dirty="0" err="1">
                <a:effectLst/>
                <a:latin typeface="Segoe UI" panose="020B0502040204020203" pitchFamily="34" charset="0"/>
              </a:rPr>
              <a:t>Cynyddu</a:t>
            </a:r>
            <a:r>
              <a:rPr lang="en-GB" sz="2000" b="1" dirty="0">
                <a:effectLst/>
                <a:latin typeface="Segoe UI" panose="020B0502040204020203" pitchFamily="34" charset="0"/>
              </a:rPr>
              <a:t> </a:t>
            </a:r>
            <a:r>
              <a:rPr lang="en-GB" sz="2000" b="1" dirty="0" err="1">
                <a:effectLst/>
                <a:latin typeface="Segoe UI" panose="020B0502040204020203" pitchFamily="34" charset="0"/>
              </a:rPr>
              <a:t>maint</a:t>
            </a:r>
            <a:r>
              <a:rPr lang="en-GB" sz="2000" b="1" dirty="0">
                <a:effectLst/>
                <a:latin typeface="Segoe UI" panose="020B0502040204020203" pitchFamily="34" charset="0"/>
              </a:rPr>
              <a:t> y </a:t>
            </a:r>
            <a:r>
              <a:rPr lang="en-GB" sz="2000" b="1" dirty="0" err="1">
                <a:effectLst/>
                <a:latin typeface="Segoe UI" panose="020B0502040204020203" pitchFamily="34" charset="0"/>
              </a:rPr>
              <a:t>Ceudod</a:t>
            </a:r>
            <a:endParaRPr lang="en-GB" sz="2000" b="1" dirty="0">
              <a:effectLst/>
              <a:latin typeface="Segoe UI" panose="020B0502040204020203" pitchFamily="34" charset="0"/>
            </a:endParaRPr>
          </a:p>
        </p:txBody>
      </p:sp>
    </p:spTree>
    <p:extLst>
      <p:ext uri="{BB962C8B-B14F-4D97-AF65-F5344CB8AC3E}">
        <p14:creationId xmlns:p14="http://schemas.microsoft.com/office/powerpoint/2010/main" val="405825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954D92-E511-D0E7-22AD-DC805F22F7F1}"/>
              </a:ext>
            </a:extLst>
          </p:cNvPr>
          <p:cNvSpPr txBox="1"/>
          <p:nvPr/>
        </p:nvSpPr>
        <p:spPr>
          <a:xfrm>
            <a:off x="359838" y="1061154"/>
            <a:ext cx="5508305" cy="461665"/>
          </a:xfrm>
          <a:prstGeom prst="rect">
            <a:avLst/>
          </a:prstGeom>
          <a:noFill/>
        </p:spPr>
        <p:txBody>
          <a:bodyPr wrap="square" rtlCol="0">
            <a:spAutoFit/>
          </a:bodyPr>
          <a:lstStyle/>
          <a:p>
            <a:r>
              <a:rPr kumimoji="0" lang="cy-GB" sz="2400" b="1" i="0" u="none" strike="noStrike" cap="none" normalizeH="0" baseline="0" noProof="0" dirty="0">
                <a:ln>
                  <a:noFill/>
                </a:ln>
                <a:solidFill>
                  <a:srgbClr val="0077E3"/>
                </a:solidFill>
                <a:uLnTx/>
                <a:uFillTx/>
                <a:latin typeface="Arial"/>
                <a:ea typeface="ＭＳ Ｐゴシック" charset="-128"/>
              </a:rPr>
              <a:t>Cyrsiau atal lleithder (DPC)</a:t>
            </a:r>
          </a:p>
        </p:txBody>
      </p:sp>
      <p:sp>
        <p:nvSpPr>
          <p:cNvPr id="3" name="TextBox 2">
            <a:extLst>
              <a:ext uri="{FF2B5EF4-FFF2-40B4-BE49-F238E27FC236}">
                <a16:creationId xmlns:a16="http://schemas.microsoft.com/office/drawing/2014/main" id="{871D7642-774B-7F5E-4B23-9B5DC170B14B}"/>
              </a:ext>
            </a:extLst>
          </p:cNvPr>
          <p:cNvSpPr txBox="1"/>
          <p:nvPr/>
        </p:nvSpPr>
        <p:spPr>
          <a:xfrm>
            <a:off x="346950" y="1543455"/>
            <a:ext cx="8450100" cy="400110"/>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cwrs atal lleithder yn cael ei gynnwys mewn waliau ceudod er mwyn atal lleithder sy’n treiddio a lleithder sy'n codi.</a:t>
            </a:r>
          </a:p>
        </p:txBody>
      </p:sp>
      <p:sp>
        <p:nvSpPr>
          <p:cNvPr id="5" name="TextBox 4">
            <a:extLst>
              <a:ext uri="{FF2B5EF4-FFF2-40B4-BE49-F238E27FC236}">
                <a16:creationId xmlns:a16="http://schemas.microsoft.com/office/drawing/2014/main" id="{7DF26AAC-326A-77DB-E8DD-52C376704604}"/>
              </a:ext>
            </a:extLst>
          </p:cNvPr>
          <p:cNvSpPr txBox="1"/>
          <p:nvPr/>
        </p:nvSpPr>
        <p:spPr>
          <a:xfrm>
            <a:off x="346950" y="2290268"/>
            <a:ext cx="3780114" cy="2554545"/>
          </a:xfrm>
          <a:prstGeom prst="rect">
            <a:avLst/>
          </a:prstGeom>
          <a:noFill/>
        </p:spPr>
        <p:txBody>
          <a:bodyPr wrap="square" rtlCol="0">
            <a:spAutoFit/>
          </a:bodyPr>
          <a:lstStyle/>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DPC llorweddol, sy'n cael ei wneud o ddeunyddiau plastig cryf fel arfer, yn gwarchod rhag lleithder sy’n codi. </a:t>
            </a:r>
          </a:p>
          <a:p>
            <a:endParaRPr lang="en-GB" dirty="0">
              <a:solidFill>
                <a:srgbClr val="000000"/>
              </a:solidFill>
            </a:endParaRPr>
          </a:p>
          <a:p>
            <a:r>
              <a:rPr kumimoji="0" lang="cy-GB" sz="2000" b="0" i="0" u="none" strike="noStrike" cap="none" normalizeH="0" baseline="0" noProof="0" dirty="0">
                <a:ln>
                  <a:noFill/>
                </a:ln>
                <a:solidFill>
                  <a:srgbClr val="000000"/>
                </a:solidFill>
                <a:uLnTx/>
                <a:uFillTx/>
                <a:latin typeface="Arial" pitchFamily="-105" charset="0"/>
                <a:ea typeface="ＭＳ Ｐゴシック" pitchFamily="-105" charset="-128"/>
              </a:rPr>
              <a:t>Mae DPC fertigol o amgylch ciliau agoriad yn gwarchod rhag lleithder sy'n treiddio.</a:t>
            </a:r>
          </a:p>
        </p:txBody>
      </p:sp>
      <p:pic>
        <p:nvPicPr>
          <p:cNvPr id="9" name="Picture 8" descr="A brick wall with a window  Description automatically generated with low confidence">
            <a:extLst>
              <a:ext uri="{FF2B5EF4-FFF2-40B4-BE49-F238E27FC236}">
                <a16:creationId xmlns:a16="http://schemas.microsoft.com/office/drawing/2014/main" id="{12FD2ACC-AA0D-4409-768D-902BDBFDC78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4742" r="15245"/>
          <a:stretch/>
        </p:blipFill>
        <p:spPr>
          <a:xfrm>
            <a:off x="4572001" y="1543455"/>
            <a:ext cx="4392488" cy="5071494"/>
          </a:xfrm>
          <a:prstGeom prst="rect">
            <a:avLst/>
          </a:prstGeom>
        </p:spPr>
      </p:pic>
      <p:sp>
        <p:nvSpPr>
          <p:cNvPr id="4" name="TextBox 3">
            <a:extLst>
              <a:ext uri="{FF2B5EF4-FFF2-40B4-BE49-F238E27FC236}">
                <a16:creationId xmlns:a16="http://schemas.microsoft.com/office/drawing/2014/main" id="{C2A846E9-9507-3F36-A356-CA50D912BABD}"/>
              </a:ext>
            </a:extLst>
          </p:cNvPr>
          <p:cNvSpPr txBox="1"/>
          <p:nvPr/>
        </p:nvSpPr>
        <p:spPr>
          <a:xfrm>
            <a:off x="2987824" y="5249428"/>
            <a:ext cx="1944216" cy="307777"/>
          </a:xfrm>
          <a:prstGeom prst="rect">
            <a:avLst/>
          </a:prstGeom>
          <a:noFill/>
        </p:spPr>
        <p:txBody>
          <a:bodyPr wrap="square">
            <a:spAutoFit/>
          </a:bodyPr>
          <a:lstStyle/>
          <a:p>
            <a:r>
              <a:rPr lang="en-GB" sz="1400" b="1" dirty="0">
                <a:effectLst/>
                <a:latin typeface="Segoe UI" panose="020B0502040204020203" pitchFamily="34" charset="0"/>
              </a:rPr>
              <a:t>DPC </a:t>
            </a:r>
            <a:r>
              <a:rPr lang="en-GB" sz="1400" b="1" dirty="0" err="1">
                <a:effectLst/>
                <a:latin typeface="Segoe UI" panose="020B0502040204020203" pitchFamily="34" charset="0"/>
              </a:rPr>
              <a:t>Llorweddol</a:t>
            </a:r>
            <a:endParaRPr lang="en-GB" sz="1400" b="1" dirty="0"/>
          </a:p>
        </p:txBody>
      </p:sp>
    </p:spTree>
    <p:extLst>
      <p:ext uri="{BB962C8B-B14F-4D97-AF65-F5344CB8AC3E}">
        <p14:creationId xmlns:p14="http://schemas.microsoft.com/office/powerpoint/2010/main" val="34968912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1c5831b9-66da-4f16-a409-834213ecdb8e"/>
    <ds:schemaRef ds:uri="http://purl.org/dc/dcmitype/"/>
    <ds:schemaRef ds:uri="7d91badd-8922-4db1-9652-4fbca8a6b7df"/>
    <ds:schemaRef ds:uri="http://schemas.microsoft.com/office/2006/documentManagement/types"/>
    <ds:schemaRef ds:uri="http://schemas.microsoft.com/office/infopath/2007/PartnerControls"/>
    <ds:schemaRef ds:uri="http://www.w3.org/XML/1998/namespace"/>
    <ds:schemaRef ds:uri="http://purl.org/dc/terms/"/>
    <ds:schemaRef ds:uri="http://schemas.openxmlformats.org/package/2006/metadata/core-properties"/>
    <ds:schemaRef ds:uri="418e8c98-519b-4e3e-a77f-7ee33016068f"/>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280</TotalTime>
  <Words>900</Words>
  <Application>Microsoft Office PowerPoint</Application>
  <PresentationFormat>On-screen Show (4:3)</PresentationFormat>
  <Paragraphs>73</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Lucida Grande</vt:lpstr>
      <vt:lpstr>Segoe UI</vt:lpstr>
      <vt:lpstr>Times New Roman</vt:lpstr>
      <vt:lpstr>Default Design</vt:lpstr>
      <vt:lpstr>Dulliau adeiladu ar ôl 1919</vt:lpstr>
      <vt:lpstr>Amcanion y sesiwn</vt:lpstr>
      <vt:lpstr>Deunyddiau</vt:lpstr>
      <vt:lpstr>Deunyddiau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162</cp:revision>
  <dcterms:created xsi:type="dcterms:W3CDTF">2013-05-28T00:38:54Z</dcterms:created>
  <dcterms:modified xsi:type="dcterms:W3CDTF">2023-10-02T13:29:42Z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