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31" r:id="rId6"/>
    <p:sldId id="350" r:id="rId7"/>
    <p:sldId id="337" r:id="rId8"/>
    <p:sldId id="344" r:id="rId9"/>
    <p:sldId id="343" r:id="rId10"/>
    <p:sldId id="342" r:id="rId11"/>
    <p:sldId id="335" r:id="rId12"/>
    <p:sldId id="336" r:id="rId13"/>
    <p:sldId id="345" r:id="rId14"/>
    <p:sldId id="334" r:id="rId15"/>
    <p:sldId id="349" r:id="rId16"/>
    <p:sldId id="348" r:id="rId17"/>
    <p:sldId id="338" r:id="rId18"/>
    <p:sldId id="339" r:id="rId19"/>
    <p:sldId id="346" r:id="rId20"/>
    <p:sldId id="347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3" clrIdx="0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2" name="Lois Wyn" initials="LW" lastIdx="3" clrIdx="1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7D59BF-EBA0-4BC7-8EA2-EB757E54F02F}" v="3" dt="2023-10-02T10:01:23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24" autoAdjust="0"/>
    <p:restoredTop sz="59259" autoAdjust="0"/>
  </p:normalViewPr>
  <p:slideViewPr>
    <p:cSldViewPr showGuides="1">
      <p:cViewPr varScale="1">
        <p:scale>
          <a:sx n="39" d="100"/>
          <a:sy n="39" d="100"/>
        </p:scale>
        <p:origin x="136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5F7D59BF-EBA0-4BC7-8EA2-EB757E54F02F}"/>
    <pc:docChg chg="custSel modSld modMainMaster">
      <pc:chgData name="Claire Brooks" userId="045b5ce1-bb15-4c22-aa7e-c7b600949989" providerId="ADAL" clId="{5F7D59BF-EBA0-4BC7-8EA2-EB757E54F02F}" dt="2023-10-02T10:01:44.633" v="10" actId="1035"/>
      <pc:docMkLst>
        <pc:docMk/>
      </pc:docMkLst>
      <pc:sldChg chg="delCm modCm">
        <pc:chgData name="Claire Brooks" userId="045b5ce1-bb15-4c22-aa7e-c7b600949989" providerId="ADAL" clId="{5F7D59BF-EBA0-4BC7-8EA2-EB757E54F02F}" dt="2023-10-02T10:01:28.054" v="8" actId="1592"/>
        <pc:sldMkLst>
          <pc:docMk/>
          <pc:sldMk cId="0" sldId="256"/>
        </pc:sldMkLst>
      </pc:sldChg>
      <pc:sldChg chg="delSp mod">
        <pc:chgData name="Claire Brooks" userId="045b5ce1-bb15-4c22-aa7e-c7b600949989" providerId="ADAL" clId="{5F7D59BF-EBA0-4BC7-8EA2-EB757E54F02F}" dt="2023-10-02T10:01:37.880" v="9" actId="478"/>
        <pc:sldMkLst>
          <pc:docMk/>
          <pc:sldMk cId="0" sldId="334"/>
        </pc:sldMkLst>
        <pc:spChg chg="del">
          <ac:chgData name="Claire Brooks" userId="045b5ce1-bb15-4c22-aa7e-c7b600949989" providerId="ADAL" clId="{5F7D59BF-EBA0-4BC7-8EA2-EB757E54F02F}" dt="2023-10-02T10:01:37.880" v="9" actId="478"/>
          <ac:spMkLst>
            <pc:docMk/>
            <pc:sldMk cId="0" sldId="334"/>
            <ac:spMk id="5" creationId="{72E6D8F1-AC4B-E717-A2C9-9EFFB3CAE4C0}"/>
          </ac:spMkLst>
        </pc:spChg>
      </pc:sldChg>
      <pc:sldChg chg="modSp mod">
        <pc:chgData name="Claire Brooks" userId="045b5ce1-bb15-4c22-aa7e-c7b600949989" providerId="ADAL" clId="{5F7D59BF-EBA0-4BC7-8EA2-EB757E54F02F}" dt="2023-10-02T10:01:44.633" v="10" actId="1035"/>
        <pc:sldMkLst>
          <pc:docMk/>
          <pc:sldMk cId="0" sldId="338"/>
        </pc:sldMkLst>
        <pc:spChg chg="mod">
          <ac:chgData name="Claire Brooks" userId="045b5ce1-bb15-4c22-aa7e-c7b600949989" providerId="ADAL" clId="{5F7D59BF-EBA0-4BC7-8EA2-EB757E54F02F}" dt="2023-10-02T10:01:44.633" v="10" actId="1035"/>
          <ac:spMkLst>
            <pc:docMk/>
            <pc:sldMk cId="0" sldId="338"/>
            <ac:spMk id="4" creationId="{0E2BE502-38E2-4184-9FCF-FF769B88562A}"/>
          </ac:spMkLst>
        </pc:spChg>
      </pc:sldChg>
      <pc:sldMasterChg chg="modSp mod">
        <pc:chgData name="Claire Brooks" userId="045b5ce1-bb15-4c22-aa7e-c7b600949989" providerId="ADAL" clId="{5F7D59BF-EBA0-4BC7-8EA2-EB757E54F02F}" dt="2023-10-02T10:01:14.942" v="2" actId="20577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5F7D59BF-EBA0-4BC7-8EA2-EB757E54F02F}" dt="2023-10-02T10:01:14.942" v="2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5F7D59BF-EBA0-4BC7-8EA2-EB757E54F02F}" dt="2023-10-02T10:00:18.529" v="0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5F7D59BF-EBA0-4BC7-8EA2-EB757E54F02F}" dt="2023-10-02T10:01:12.978" v="1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  <pc:docChgLst>
    <pc:chgData name="Laura Glover" userId="0654c38050dc99c9" providerId="LiveId" clId="{D74783FE-FA66-4C77-A41D-099CFE1ADECA}"/>
    <pc:docChg chg="modSld">
      <pc:chgData name="Laura Glover" userId="0654c38050dc99c9" providerId="LiveId" clId="{D74783FE-FA66-4C77-A41D-099CFE1ADECA}" dt="2023-06-30T17:54:49.346" v="111"/>
      <pc:docMkLst>
        <pc:docMk/>
      </pc:docMkLst>
      <pc:sldChg chg="modSp mod">
        <pc:chgData name="Laura Glover" userId="0654c38050dc99c9" providerId="LiveId" clId="{D74783FE-FA66-4C77-A41D-099CFE1ADECA}" dt="2023-06-30T17:30:36.917" v="5" actId="20577"/>
        <pc:sldMkLst>
          <pc:docMk/>
          <pc:sldMk cId="0" sldId="331"/>
        </pc:sldMkLst>
        <pc:spChg chg="mod">
          <ac:chgData name="Laura Glover" userId="0654c38050dc99c9" providerId="LiveId" clId="{D74783FE-FA66-4C77-A41D-099CFE1ADECA}" dt="2023-06-30T17:30:36.917" v="5" actId="20577"/>
          <ac:spMkLst>
            <pc:docMk/>
            <pc:sldMk cId="0" sldId="331"/>
            <ac:spMk id="3" creationId="{00000000-0000-0000-0000-000000000000}"/>
          </ac:spMkLst>
        </pc:spChg>
      </pc:sldChg>
      <pc:sldChg chg="modSp mod">
        <pc:chgData name="Laura Glover" userId="0654c38050dc99c9" providerId="LiveId" clId="{D74783FE-FA66-4C77-A41D-099CFE1ADECA}" dt="2023-06-30T17:36:53.006" v="69" actId="20577"/>
        <pc:sldMkLst>
          <pc:docMk/>
          <pc:sldMk cId="0" sldId="335"/>
        </pc:sldMkLst>
        <pc:spChg chg="mod">
          <ac:chgData name="Laura Glover" userId="0654c38050dc99c9" providerId="LiveId" clId="{D74783FE-FA66-4C77-A41D-099CFE1ADECA}" dt="2023-06-30T17:36:42.194" v="68" actId="20577"/>
          <ac:spMkLst>
            <pc:docMk/>
            <pc:sldMk cId="0" sldId="335"/>
            <ac:spMk id="2" creationId="{00000000-0000-0000-0000-000000000000}"/>
          </ac:spMkLst>
        </pc:spChg>
        <pc:spChg chg="mod">
          <ac:chgData name="Laura Glover" userId="0654c38050dc99c9" providerId="LiveId" clId="{D74783FE-FA66-4C77-A41D-099CFE1ADECA}" dt="2023-06-30T17:36:53.006" v="69" actId="20577"/>
          <ac:spMkLst>
            <pc:docMk/>
            <pc:sldMk cId="0" sldId="335"/>
            <ac:spMk id="3" creationId="{00000000-0000-0000-0000-000000000000}"/>
          </ac:spMkLst>
        </pc:spChg>
      </pc:sldChg>
      <pc:sldChg chg="modSp mod">
        <pc:chgData name="Laura Glover" userId="0654c38050dc99c9" providerId="LiveId" clId="{D74783FE-FA66-4C77-A41D-099CFE1ADECA}" dt="2023-06-30T17:36:56.700" v="71" actId="20577"/>
        <pc:sldMkLst>
          <pc:docMk/>
          <pc:sldMk cId="0" sldId="336"/>
        </pc:sldMkLst>
        <pc:spChg chg="mod">
          <ac:chgData name="Laura Glover" userId="0654c38050dc99c9" providerId="LiveId" clId="{D74783FE-FA66-4C77-A41D-099CFE1ADECA}" dt="2023-06-30T17:36:56.700" v="71" actId="20577"/>
          <ac:spMkLst>
            <pc:docMk/>
            <pc:sldMk cId="0" sldId="336"/>
            <ac:spMk id="2" creationId="{00000000-0000-0000-0000-000000000000}"/>
          </ac:spMkLst>
        </pc:spChg>
      </pc:sldChg>
      <pc:sldChg chg="modSp mod addCm">
        <pc:chgData name="Laura Glover" userId="0654c38050dc99c9" providerId="LiveId" clId="{D74783FE-FA66-4C77-A41D-099CFE1ADECA}" dt="2023-06-30T17:54:49.346" v="111"/>
        <pc:sldMkLst>
          <pc:docMk/>
          <pc:sldMk cId="0" sldId="337"/>
        </pc:sldMkLst>
        <pc:spChg chg="mod">
          <ac:chgData name="Laura Glover" userId="0654c38050dc99c9" providerId="LiveId" clId="{D74783FE-FA66-4C77-A41D-099CFE1ADECA}" dt="2023-06-30T17:30:55.686" v="7" actId="20577"/>
          <ac:spMkLst>
            <pc:docMk/>
            <pc:sldMk cId="0" sldId="337"/>
            <ac:spMk id="2" creationId="{00000000-0000-0000-0000-000000000000}"/>
          </ac:spMkLst>
        </pc:spChg>
        <pc:spChg chg="mod">
          <ac:chgData name="Laura Glover" userId="0654c38050dc99c9" providerId="LiveId" clId="{D74783FE-FA66-4C77-A41D-099CFE1ADECA}" dt="2023-06-30T17:32:05.031" v="29" actId="20577"/>
          <ac:spMkLst>
            <pc:docMk/>
            <pc:sldMk cId="0" sldId="337"/>
            <ac:spMk id="3" creationId="{00000000-0000-0000-0000-000000000000}"/>
          </ac:spMkLst>
        </pc:spChg>
        <pc:picChg chg="mod">
          <ac:chgData name="Laura Glover" userId="0654c38050dc99c9" providerId="LiveId" clId="{D74783FE-FA66-4C77-A41D-099CFE1ADECA}" dt="2023-06-30T17:31:55.551" v="26" actId="14100"/>
          <ac:picMkLst>
            <pc:docMk/>
            <pc:sldMk cId="0" sldId="337"/>
            <ac:picMk id="4" creationId="{D971F223-DF0B-49E1-BAA0-CBB5830A650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D74783FE-FA66-4C77-A41D-099CFE1ADECA}" dt="2023-06-30T17:54:49.346" v="111"/>
              <pc2:cmMkLst xmlns:pc2="http://schemas.microsoft.com/office/powerpoint/2019/9/main/command">
                <pc:docMk/>
                <pc:sldMk cId="0" sldId="337"/>
                <pc2:cmMk id="{F5CBD2CA-C60D-4D22-A8EA-39A3EBD890E2}"/>
              </pc2:cmMkLst>
            </pc226:cmChg>
          </p:ext>
        </pc:extLst>
      </pc:sldChg>
      <pc:sldChg chg="modSp mod addCm">
        <pc:chgData name="Laura Glover" userId="0654c38050dc99c9" providerId="LiveId" clId="{D74783FE-FA66-4C77-A41D-099CFE1ADECA}" dt="2023-06-30T17:51:59.780" v="102"/>
        <pc:sldMkLst>
          <pc:docMk/>
          <pc:sldMk cId="0" sldId="339"/>
        </pc:sldMkLst>
        <pc:spChg chg="mod">
          <ac:chgData name="Laura Glover" userId="0654c38050dc99c9" providerId="LiveId" clId="{D74783FE-FA66-4C77-A41D-099CFE1ADECA}" dt="2023-06-30T17:51:30.341" v="101" actId="20577"/>
          <ac:spMkLst>
            <pc:docMk/>
            <pc:sldMk cId="0" sldId="33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D74783FE-FA66-4C77-A41D-099CFE1ADECA}" dt="2023-06-30T17:51:59.780" v="102"/>
              <pc2:cmMkLst xmlns:pc2="http://schemas.microsoft.com/office/powerpoint/2019/9/main/command">
                <pc:docMk/>
                <pc:sldMk cId="0" sldId="339"/>
                <pc2:cmMk id="{398D92E6-6F29-4333-9FE7-BD82FA30D96F}"/>
              </pc2:cmMkLst>
            </pc226:cmChg>
          </p:ext>
        </pc:extLst>
      </pc:sldChg>
      <pc:sldChg chg="modSp mod">
        <pc:chgData name="Laura Glover" userId="0654c38050dc99c9" providerId="LiveId" clId="{D74783FE-FA66-4C77-A41D-099CFE1ADECA}" dt="2023-06-30T17:36:35.870" v="66" actId="20577"/>
        <pc:sldMkLst>
          <pc:docMk/>
          <pc:sldMk cId="2902094913" sldId="342"/>
        </pc:sldMkLst>
        <pc:spChg chg="mod">
          <ac:chgData name="Laura Glover" userId="0654c38050dc99c9" providerId="LiveId" clId="{D74783FE-FA66-4C77-A41D-099CFE1ADECA}" dt="2023-06-30T17:36:35.870" v="66" actId="20577"/>
          <ac:spMkLst>
            <pc:docMk/>
            <pc:sldMk cId="2902094913" sldId="342"/>
            <ac:spMk id="4" creationId="{4467BF25-49AC-40D5-A544-9E7786382165}"/>
          </ac:spMkLst>
        </pc:spChg>
      </pc:sldChg>
      <pc:sldChg chg="modSp mod addCm">
        <pc:chgData name="Laura Glover" userId="0654c38050dc99c9" providerId="LiveId" clId="{D74783FE-FA66-4C77-A41D-099CFE1ADECA}" dt="2023-06-30T17:33:13.033" v="32"/>
        <pc:sldMkLst>
          <pc:docMk/>
          <pc:sldMk cId="1040736943" sldId="344"/>
        </pc:sldMkLst>
        <pc:spChg chg="mod">
          <ac:chgData name="Laura Glover" userId="0654c38050dc99c9" providerId="LiveId" clId="{D74783FE-FA66-4C77-A41D-099CFE1ADECA}" dt="2023-06-30T17:32:10.343" v="31" actId="20577"/>
          <ac:spMkLst>
            <pc:docMk/>
            <pc:sldMk cId="1040736943" sldId="344"/>
            <ac:spMk id="2" creationId="{EA86E3B0-0264-4517-9581-227687BCFEB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D74783FE-FA66-4C77-A41D-099CFE1ADECA}" dt="2023-06-30T17:33:13.033" v="32"/>
              <pc2:cmMkLst xmlns:pc2="http://schemas.microsoft.com/office/powerpoint/2019/9/main/command">
                <pc:docMk/>
                <pc:sldMk cId="1040736943" sldId="344"/>
                <pc2:cmMk id="{393D942A-98BB-4027-8808-46D2DA664AA5}"/>
              </pc2:cmMkLst>
            </pc226:cmChg>
          </p:ext>
        </pc:extLst>
      </pc:sldChg>
      <pc:sldChg chg="modSp mod">
        <pc:chgData name="Laura Glover" userId="0654c38050dc99c9" providerId="LiveId" clId="{D74783FE-FA66-4C77-A41D-099CFE1ADECA}" dt="2023-06-30T17:37:01.475" v="73" actId="20577"/>
        <pc:sldMkLst>
          <pc:docMk/>
          <pc:sldMk cId="1836438331" sldId="345"/>
        </pc:sldMkLst>
        <pc:spChg chg="mod">
          <ac:chgData name="Laura Glover" userId="0654c38050dc99c9" providerId="LiveId" clId="{D74783FE-FA66-4C77-A41D-099CFE1ADECA}" dt="2023-06-30T17:37:01.475" v="73" actId="20577"/>
          <ac:spMkLst>
            <pc:docMk/>
            <pc:sldMk cId="1836438331" sldId="345"/>
            <ac:spMk id="2" creationId="{B17890EE-4E60-4E40-8D55-FE77CA549858}"/>
          </ac:spMkLst>
        </pc:spChg>
      </pc:sldChg>
      <pc:sldChg chg="modSp mod">
        <pc:chgData name="Laura Glover" userId="0654c38050dc99c9" providerId="LiveId" clId="{D74783FE-FA66-4C77-A41D-099CFE1ADECA}" dt="2023-06-30T17:53:08.283" v="109" actId="1076"/>
        <pc:sldMkLst>
          <pc:docMk/>
          <pc:sldMk cId="3054679009" sldId="346"/>
        </pc:sldMkLst>
        <pc:spChg chg="mod">
          <ac:chgData name="Laura Glover" userId="0654c38050dc99c9" providerId="LiveId" clId="{D74783FE-FA66-4C77-A41D-099CFE1ADECA}" dt="2023-06-30T17:53:08.283" v="109" actId="1076"/>
          <ac:spMkLst>
            <pc:docMk/>
            <pc:sldMk cId="3054679009" sldId="346"/>
            <ac:spMk id="3" creationId="{0550EC1A-5981-4DDF-81BF-E254C9F4A5F3}"/>
          </ac:spMkLst>
        </pc:spChg>
      </pc:sldChg>
      <pc:sldChg chg="modSp mod">
        <pc:chgData name="Laura Glover" userId="0654c38050dc99c9" providerId="LiveId" clId="{D74783FE-FA66-4C77-A41D-099CFE1ADECA}" dt="2023-06-30T17:53:35.894" v="110" actId="20577"/>
        <pc:sldMkLst>
          <pc:docMk/>
          <pc:sldMk cId="812386623" sldId="347"/>
        </pc:sldMkLst>
        <pc:spChg chg="mod">
          <ac:chgData name="Laura Glover" userId="0654c38050dc99c9" providerId="LiveId" clId="{D74783FE-FA66-4C77-A41D-099CFE1ADECA}" dt="2023-06-30T17:52:34.319" v="104"/>
          <ac:spMkLst>
            <pc:docMk/>
            <pc:sldMk cId="812386623" sldId="347"/>
            <ac:spMk id="2" creationId="{2A5E4416-28EC-42AB-A63F-25FFA3D143B1}"/>
          </ac:spMkLst>
        </pc:spChg>
        <pc:spChg chg="mod">
          <ac:chgData name="Laura Glover" userId="0654c38050dc99c9" providerId="LiveId" clId="{D74783FE-FA66-4C77-A41D-099CFE1ADECA}" dt="2023-06-30T17:53:35.894" v="110" actId="20577"/>
          <ac:spMkLst>
            <pc:docMk/>
            <pc:sldMk cId="812386623" sldId="347"/>
            <ac:spMk id="3" creationId="{28D680DA-2E6C-4814-BAC8-9ED02292E7F0}"/>
          </ac:spMkLst>
        </pc:spChg>
      </pc:sldChg>
      <pc:sldChg chg="modSp mod">
        <pc:chgData name="Laura Glover" userId="0654c38050dc99c9" providerId="LiveId" clId="{D74783FE-FA66-4C77-A41D-099CFE1ADECA}" dt="2023-06-30T17:51:04.008" v="81" actId="20577"/>
        <pc:sldMkLst>
          <pc:docMk/>
          <pc:sldMk cId="1811638859" sldId="348"/>
        </pc:sldMkLst>
        <pc:spChg chg="mod">
          <ac:chgData name="Laura Glover" userId="0654c38050dc99c9" providerId="LiveId" clId="{D74783FE-FA66-4C77-A41D-099CFE1ADECA}" dt="2023-06-30T17:44:43.213" v="77"/>
          <ac:spMkLst>
            <pc:docMk/>
            <pc:sldMk cId="1811638859" sldId="348"/>
            <ac:spMk id="2" creationId="{1239D87C-D9C3-4B63-BA8A-EC43E90F3721}"/>
          </ac:spMkLst>
        </pc:spChg>
        <pc:spChg chg="mod">
          <ac:chgData name="Laura Glover" userId="0654c38050dc99c9" providerId="LiveId" clId="{D74783FE-FA66-4C77-A41D-099CFE1ADECA}" dt="2023-06-30T17:51:04.008" v="81" actId="20577"/>
          <ac:spMkLst>
            <pc:docMk/>
            <pc:sldMk cId="1811638859" sldId="348"/>
            <ac:spMk id="3" creationId="{CEF29A92-9924-4F15-9D9D-0363882AE340}"/>
          </ac:spMkLst>
        </pc:spChg>
      </pc:sldChg>
      <pc:sldChg chg="modSp mod">
        <pc:chgData name="Laura Glover" userId="0654c38050dc99c9" providerId="LiveId" clId="{D74783FE-FA66-4C77-A41D-099CFE1ADECA}" dt="2023-06-30T17:38:28.922" v="76" actId="20577"/>
        <pc:sldMkLst>
          <pc:docMk/>
          <pc:sldMk cId="2410224490" sldId="349"/>
        </pc:sldMkLst>
        <pc:spChg chg="mod">
          <ac:chgData name="Laura Glover" userId="0654c38050dc99c9" providerId="LiveId" clId="{D74783FE-FA66-4C77-A41D-099CFE1ADECA}" dt="2023-06-30T17:37:50.267" v="75" actId="20577"/>
          <ac:spMkLst>
            <pc:docMk/>
            <pc:sldMk cId="2410224490" sldId="349"/>
            <ac:spMk id="2" creationId="{1239D87C-D9C3-4B63-BA8A-EC43E90F3721}"/>
          </ac:spMkLst>
        </pc:spChg>
        <pc:spChg chg="mod">
          <ac:chgData name="Laura Glover" userId="0654c38050dc99c9" providerId="LiveId" clId="{D74783FE-FA66-4C77-A41D-099CFE1ADECA}" dt="2023-06-30T17:38:28.922" v="76" actId="20577"/>
          <ac:spMkLst>
            <pc:docMk/>
            <pc:sldMk cId="2410224490" sldId="349"/>
            <ac:spMk id="3" creationId="{CEF29A92-9924-4F15-9D9D-0363882AE3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xAUfh_cCD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ctoriancollections.net.au/items/521605fa19403a17c4ba0b37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cef.co.uk/catalogue/products/584920-225g-plumb-bob-line?gclid=Cj0KCQjw2qKmBhCfARIsAFy8buJ7hz8w83D77_-SUE9H96azNloKeTHpKGpyg5okSSOHYV8oT4l-Nj4aAjo8EALw_wcB&amp;gclsrc=aw.ds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eamcivil.com/road-roller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oemoffhighway.com/trends/article/21073488/historical-construction-equipment-association-hcea-pull-grader-power-ratings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London_Sewage_system_being_built_in_1860.jp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645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https://www.youtube.com/watch?v=2xAUfh_cCDM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175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Arweiniwch drafodaeth ar y canlynol: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Beth oedd y deunyddiau ffordd arferol oedd yn cael eu defnyddio?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Pam oedd y deunyddiau hyn yn cael eu defnyddio?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Beth oedd anfanteision defnyddio'r deunyddiau hyn ar gyfer arwyneb ffordd (gan ystyried y gwastraff hylifol arferol a fyddai’n cael ei waredu ar y pryd, a’r goblygiadau i iechyd y cyhoedd)?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482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20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0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Trafodwch yr offer yr oedd gweithiwr tir cyn 1919 yn eu defnyddio, gan ystyried y canlynol: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diffyg rheoliadau diogelwch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y cyfyngiadau yn sgil diffyg technoleg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yr hyn y llwyddwyd i’w gyflawni, wrth ystyried y cyfyngiadau technoleg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sut roedd prosiectau llafurddwys yn cymharu â phrosiectau mecanyddol modern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y mathau o offer yr oedd gweithwyr tir yn eu defnyddio ar y pryd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sut roedd deunyddiau, fel cerrig, yn cael eu naddu â llaw a’r offer a oedd yn gysylltiedig â’r gweithgareddau hyn.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54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Arweiniwch drafodaeth ar y cyfarpar a welir ar y sleid yma, yn ogystal â mathau o gyfarpar mesur a thirfesur a oedd yn cael eu defnyddio, gan gynnwys lefelau dŵr, tapiau, ac ati. </a:t>
            </a:r>
          </a:p>
          <a:p>
            <a:r>
              <a:rPr lang="cy-GB" dirty="0"/>
              <a:t>Trafodwch </a:t>
            </a:r>
            <a:r>
              <a:rPr lang="cy-GB" dirty="0" err="1"/>
              <a:t>gadwynfedd</a:t>
            </a:r>
            <a:r>
              <a:rPr lang="cy-GB" dirty="0"/>
              <a:t> (</a:t>
            </a:r>
            <a:r>
              <a:rPr lang="cy-GB" dirty="0" err="1"/>
              <a:t>chainage</a:t>
            </a:r>
            <a:r>
              <a:rPr lang="cy-GB" dirty="0"/>
              <a:t>) a’r mesuriadau cysylltiedig, a sut mae’r term ‘</a:t>
            </a:r>
            <a:r>
              <a:rPr lang="cy-GB" dirty="0" err="1"/>
              <a:t>cadwynfedd</a:t>
            </a:r>
            <a:r>
              <a:rPr lang="cy-GB" dirty="0"/>
              <a:t>’ yn dal i gael ei ddefnyddio. </a:t>
            </a:r>
          </a:p>
          <a:p>
            <a:r>
              <a:rPr lang="cy-GB" dirty="0"/>
              <a:t>Trafodwch y lefelau cywirdeb ar y pryd wrth gymharu â dulliau modern. </a:t>
            </a:r>
          </a:p>
          <a:p>
            <a:endParaRPr lang="en-GB" dirty="0"/>
          </a:p>
          <a:p>
            <a:r>
              <a:rPr lang="cy-GB" dirty="0"/>
              <a:t>Theodolit – </a:t>
            </a:r>
            <a:r>
              <a:rPr lang="cy-GB" dirty="0">
                <a:hlinkClick r:id="rId3"/>
              </a:rPr>
              <a:t>https://victoriancollections.net.au/items/521605fa19403a17c4ba0b37</a:t>
            </a:r>
          </a:p>
          <a:p>
            <a:r>
              <a:rPr lang="cy-GB" dirty="0"/>
              <a:t>Plymen a llinyn plwm – </a:t>
            </a:r>
            <a:r>
              <a:rPr lang="cy-GB" dirty="0">
                <a:hlinkClick r:id="rId4"/>
              </a:rPr>
              <a:t>https://www.cef.co.uk/catalogue/products/584920-225g-plumb-bob-line?gclid=Cj0KCQjw2qKmBhCfARIsAFy8buJ7hz8w83D77_-SUE9H96azNloKeTHpKGpyg5okSSOHYV8oT4l-Nj4aAjo8EALw_wcB&amp;gclsrc=aw.ds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844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 err="1"/>
              <a:t>Rholiwr</a:t>
            </a:r>
            <a:r>
              <a:rPr lang="cy-GB" dirty="0"/>
              <a:t> ffordd – </a:t>
            </a:r>
            <a:r>
              <a:rPr lang="cy-GB" dirty="0">
                <a:hlinkClick r:id="rId3"/>
              </a:rPr>
              <a:t>https://dreamcivil.com/road-roller/</a:t>
            </a:r>
          </a:p>
          <a:p>
            <a:r>
              <a:rPr lang="cy-GB" dirty="0" err="1"/>
              <a:t>Lefelydd</a:t>
            </a:r>
            <a:r>
              <a:rPr lang="cy-GB" dirty="0"/>
              <a:t> Merlyn </a:t>
            </a:r>
            <a:r>
              <a:rPr lang="cy-GB" dirty="0" err="1"/>
              <a:t>Galion</a:t>
            </a:r>
            <a:r>
              <a:rPr lang="cy-GB" dirty="0"/>
              <a:t> – </a:t>
            </a:r>
            <a:r>
              <a:rPr lang="cy-GB" dirty="0">
                <a:hlinkClick r:id="rId4"/>
              </a:rPr>
              <a:t>https://www.oemoffhighway.com/trends/article/21073488/historical-construction-equipment-association-hcea-pull-grader-power-ratings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32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Arweiniwch drafodaeth ar yr oes stêm, a’r newid o ddefnyddio peiriannau a oedd yn cael eu tynnu gan anifeiliaid i systemau stêm.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0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Arweiniwch drafodaeth ar y gwahanol opsiynau ar gyfer adeiladu draeniau cyn 1919. Gall y dysgwyr ymchwilio i bob dull, ac adrodd yn ôl.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Draeniau agored – sianeli bas wedi’u tyllu i’r ddaear oedd y rhain, a oedd yn gadael i ddŵr lifo drwyddynt drwy ddisgyrchiant. Fel arfer roedden nhw’n cael eu leinio â glaswellt, cerrig neu frics, ac yn cael eu defnyddio i ddraenio caeau a ffyrdd.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Draeniau caeedig – roedd y rhain yn debyg i ddraeniau agored, ond yn cael eu gorchuddio â slabiau neu fwâu i greu sianel gaeedig. Roedd draeniau caeedig yn cael eu defnyddio mewn ardaloedd â llawer o draffig, neu lle byddai draeniau agored yn achosi perygl.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Carthffosydd brics – cwndidau siâp wy neu silindr wedi’u gwneud o frics oedd y rhain, a oedd yn cael eu defnyddio i gasglu a chludo </a:t>
            </a:r>
            <a:r>
              <a:rPr lang="cy-GB" sz="1200" b="0" i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carthion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 dŵr gwastraff. Fel arfer roedden nhw’n cael eu gosod mewn ffosydd a'u cysylltu â morter.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Carthffosydd carreg – roedd y rhain yn debyg i garthffosydd brics, ond yn cael eu gwneud o gerrig yn hytrach na brics. Fel arfer, roedden nhw’n cael eu defnyddio mewn ardaloedd lle’r oedd cerrig o ansawdd uchel ar gael yn rhwydd.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Carthffosydd haearn bwrw – roedd y rhain wedi’u gwneud o bibellau haearn bwrw, ac yn cael eu defnyddio mewn ardaloedd lle’r oedd y tir yn rhy galed neu greigiog i osod carthffosydd brics neu garreg.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Pibellau clai – roedd y rhain yn cael eu defnyddio i greu systemau draenio llai o faint, fel rhai mewn lleoliadau domestig ac amaethyddol. Fel arfer roedden nhw’n cael eu gosod mewn ffosydd a'u cysylltu â’i gilydd â sment neu forter.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Cwlfertau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– fel arfer, roedd y rhain yn cael eu defnyddio i ddargyfeirio dŵr o amgylch rhwystr, fel ffordd neu reilffordd. Roedden nhw’n cael eu gwneud o frics neu gerrig fel arfer, a’u creu ar ffurf bwa er mwyn gadael i ddŵr lifo drwyddyn nhw.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296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dirty="0"/>
              <a:t>Arweiniwch drafodaeth ar y deunyddiau a welir ar y sleid, a pham y rhoddwyd y gorau i’w defnyddio, gan gynnwys: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dirty="0"/>
              <a:t>eu cost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dirty="0"/>
              <a:t>eu heffeithiolrwydd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dirty="0"/>
              <a:t>eu hanfanteision.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106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Arweiniwch drafodaeth i ailadrodd heriau’r dulliau adeiladu a oedd yn cael eu defnyddio cyn 1919, gan gynnwys: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heriau diogelwch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amserlenni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yr offer a oedd yn cael eu defnyddio mewn prosiectau peirianneg.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cy-GB" dirty="0">
                <a:hlinkClick r:id="rId3"/>
              </a:rPr>
              <a:t>https://en.wikipedia.org/wiki/File:London_Sewage_system_being_built_in_1860.jpg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9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London_Sewage_system_being_built_in_1860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xAUfh_cCD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ictoriancollections.net.au/items/521605fa19403a17c4ba0b3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ef.co.uk/catalogue/products/584920-225g-plumb-bob-line?gclid=Cj0KCQjw2qKmBhCfARIsAFy8buJ7hz8w83D77_-SUE9H96azNloKeTHpKGpyg5okSSOHYV8oT4l-Nj4aAjo8EALw_wcB&amp;gclsrc=aw.d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eamcivil.com/road-rolle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oemoffhighway.com/trends/article/21073488/historical-construction-equipment-association-hcea-pull-grader-power-rating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Arferion yn newid dros amser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Dulliau adeiladu cyn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890EE-4E60-4E40-8D55-FE77CA54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 a oedd yn cael eu defnyddio mewn systemau draenio a charthffosydd cyn 1919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5FBB0C-102D-3AD5-3A48-0FE19EB0F03C}"/>
              </a:ext>
            </a:extLst>
          </p:cNvPr>
          <p:cNvSpPr txBox="1"/>
          <p:nvPr/>
        </p:nvSpPr>
        <p:spPr>
          <a:xfrm>
            <a:off x="2286000" y="2921168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dirty="0"/>
              <a:t>Edrychwch ar </a:t>
            </a:r>
            <a:r>
              <a:rPr lang="cy-GB" dirty="0">
                <a:hlinkClick r:id="rId3"/>
              </a:rPr>
              <a:t>system garthffosiaeth Llundain yn cael ei hadeiladu yn 1860</a:t>
            </a:r>
          </a:p>
        </p:txBody>
      </p:sp>
    </p:spTree>
    <p:extLst>
      <p:ext uri="{BB962C8B-B14F-4D97-AF65-F5344CB8AC3E}">
        <p14:creationId xmlns:p14="http://schemas.microsoft.com/office/powerpoint/2010/main" val="183643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Adeiladu prif garthffosydd Llundain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4EF078-66A0-F810-E436-34F19B11A542}"/>
              </a:ext>
            </a:extLst>
          </p:cNvPr>
          <p:cNvSpPr txBox="1"/>
          <p:nvPr/>
        </p:nvSpPr>
        <p:spPr>
          <a:xfrm>
            <a:off x="2286000" y="3035835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2400" dirty="0"/>
              <a:t>Gwyliwch y fideo yma: </a:t>
            </a:r>
          </a:p>
          <a:p>
            <a:pPr algn="ctr"/>
            <a:r>
              <a:rPr lang="cy-GB" sz="2400" dirty="0" err="1">
                <a:hlinkClick r:id="rId3"/>
              </a:rPr>
              <a:t>How</a:t>
            </a:r>
            <a:r>
              <a:rPr lang="cy-GB" sz="2400" dirty="0">
                <a:hlinkClick r:id="rId3"/>
              </a:rPr>
              <a:t> Did London </a:t>
            </a:r>
            <a:r>
              <a:rPr lang="cy-GB" sz="2400" dirty="0" err="1">
                <a:hlinkClick r:id="rId3"/>
              </a:rPr>
              <a:t>Get</a:t>
            </a:r>
            <a:r>
              <a:rPr lang="cy-GB" sz="2400" dirty="0">
                <a:hlinkClick r:id="rId3"/>
              </a:rPr>
              <a:t> </a:t>
            </a:r>
            <a:r>
              <a:rPr lang="cy-GB" sz="2400" dirty="0" err="1">
                <a:hlinkClick r:id="rId3"/>
              </a:rPr>
              <a:t>Its</a:t>
            </a:r>
            <a:r>
              <a:rPr lang="cy-GB" sz="2400" dirty="0">
                <a:hlinkClick r:id="rId3"/>
              </a:rPr>
              <a:t> </a:t>
            </a:r>
            <a:r>
              <a:rPr lang="cy-GB" sz="2400" dirty="0" err="1">
                <a:hlinkClick r:id="rId3"/>
              </a:rPr>
              <a:t>Sewers</a:t>
            </a:r>
            <a:r>
              <a:rPr lang="cy-GB" sz="2400" dirty="0">
                <a:hlinkClick r:id="rId3"/>
              </a:rPr>
              <a:t>?!?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9D87C-D9C3-4B63-BA8A-EC43E90F3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Adeiladu ffyrdd cyn 1919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29A92-9924-4F15-9D9D-0363882AE34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Roedd nifer o fathau cyffredin o orchuddion ffyrdd yn cael eu defnyddio yn y DU cyn 1919.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y gorchuddion hyn yn cynnwys graean neu gerrig mâl, brics, coblau, asffalt, concrit a phren.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graean neu gerrig mâl yn cael eu defnyddio'n aml fel haen waelod y ffordd neu’r llwybr troed, gyda cherrig mwy yn cael eu defnyddio weithiau ar gyfer haen yr arwyneb, yn enwedig mewn ardaloedd gwledig.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brics yn cael eu defnyddio mewn rhai ardaloedd trefol i greu arwyneb gwydn ar gyfer ffyrdd a llwybrau troed, gyda choblau’n cael eu defnyddio i greu arwyneb a fyddai’n para’n dda, yn enwedig mewn ardaloedd â llawer o draffig. </a:t>
            </a:r>
          </a:p>
        </p:txBody>
      </p:sp>
    </p:spTree>
    <p:extLst>
      <p:ext uri="{BB962C8B-B14F-4D97-AF65-F5344CB8AC3E}">
        <p14:creationId xmlns:p14="http://schemas.microsoft.com/office/powerpoint/2010/main" val="2410224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9D87C-D9C3-4B63-BA8A-EC43E90F3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Adeiladu ffyrdd cyn 1919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29A92-9924-4F15-9D9D-0363882AE34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asffalt yn cael ei ddefnyddio mewn rhai ardaloedd trefol fel haen yr arwyneb, ond roedd yn llai cyffredin nag ydyw heddiw.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concrit yn cael ei ddefnyddio mewn rhai ardaloedd, yn enwedig ar gyfer llwybrau troed a beicio ac, mewn rhai ardaloedd gwledig, roedd pren yn cael ei ddefnyddio i greu arwyneb llwybrau troed a ffyrdd bach.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gyffredinol, roedd y broses o ddewis deunyddiau yn dibynnu ar ffactorau fel cost, yr hyn a oedd ar gael yn lleol, a'r bwriad wrth eu defnyddio.</a:t>
            </a:r>
          </a:p>
        </p:txBody>
      </p:sp>
    </p:spTree>
    <p:extLst>
      <p:ext uri="{BB962C8B-B14F-4D97-AF65-F5344CB8AC3E}">
        <p14:creationId xmlns:p14="http://schemas.microsoft.com/office/powerpoint/2010/main" val="1811638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Enghreifftiau o ffyrdd wedi’u palmantu â cherrig, a ffyrdd wedi’u palmantu â choblau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E8E480-57FD-41AB-877C-55AA065999D3}"/>
              </a:ext>
            </a:extLst>
          </p:cNvPr>
          <p:cNvSpPr txBox="1"/>
          <p:nvPr/>
        </p:nvSpPr>
        <p:spPr>
          <a:xfrm>
            <a:off x="827584" y="401493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b="1" dirty="0">
                <a:solidFill>
                  <a:srgbClr val="0077E3"/>
                </a:solidFill>
              </a:rPr>
              <a:t>Ffyrdd wedi’u palmantu â choblau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FAEE2B-7ED7-4F6F-8314-FC44D37E8519}"/>
              </a:ext>
            </a:extLst>
          </p:cNvPr>
          <p:cNvSpPr txBox="1"/>
          <p:nvPr/>
        </p:nvSpPr>
        <p:spPr>
          <a:xfrm>
            <a:off x="4366321" y="4011164"/>
            <a:ext cx="4027274" cy="711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b="1" dirty="0">
                <a:solidFill>
                  <a:srgbClr val="0077E3"/>
                </a:solidFill>
              </a:rPr>
              <a:t>Ffyrdd wedi’u palmantu â cherrig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2BE502-38E2-4184-9FCF-FF769B88562A}"/>
              </a:ext>
            </a:extLst>
          </p:cNvPr>
          <p:cNvSpPr txBox="1"/>
          <p:nvPr/>
        </p:nvSpPr>
        <p:spPr>
          <a:xfrm>
            <a:off x="457200" y="4581128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y-GB" sz="1600" dirty="0"/>
              <a:t>Roedd </a:t>
            </a:r>
            <a:r>
              <a:rPr lang="cy-GB" sz="1600" dirty="0" err="1"/>
              <a:t>sets</a:t>
            </a:r>
            <a:r>
              <a:rPr lang="cy-GB" sz="1600" dirty="0"/>
              <a:t> cerrig a choblau yn cael eu defnyddio wrth adeiladu ffyrdd cyn 1919 oherwydd eu bod yn wydn, yn para’n dda ac yn gallu delio â thraffig trwm heb gael eu difrodi. Roedd ganddyn nhw arwyneb llyfn, roedd dŵr yn draenio’n gyflym oddi arnyn nhw, ac roedden nhw ar gael yn hawdd, a oedd yn golygu eu bod yn opsiwn </a:t>
            </a:r>
            <a:r>
              <a:rPr lang="cy-GB" sz="1600" dirty="0" err="1"/>
              <a:t>costeffeithiol</a:t>
            </a:r>
            <a:r>
              <a:rPr lang="cy-GB" sz="1600" dirty="0"/>
              <a:t> i adeiladwyr ffyrdd.</a:t>
            </a:r>
          </a:p>
        </p:txBody>
      </p:sp>
      <p:pic>
        <p:nvPicPr>
          <p:cNvPr id="5" name="Picture 4" descr="A drain on a cobblestone street  Description automatically generated">
            <a:extLst>
              <a:ext uri="{FF2B5EF4-FFF2-40B4-BE49-F238E27FC236}">
                <a16:creationId xmlns:a16="http://schemas.microsoft.com/office/drawing/2014/main" id="{B7EAB0C7-932F-6196-88A5-354E1F98BD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1742240"/>
            <a:ext cx="2612755" cy="2268924"/>
          </a:xfrm>
          <a:prstGeom prst="rect">
            <a:avLst/>
          </a:prstGeom>
        </p:spPr>
      </p:pic>
      <p:pic>
        <p:nvPicPr>
          <p:cNvPr id="9" name="Picture 8" descr="A close-up of a cobblestone road  Description automatically generated">
            <a:extLst>
              <a:ext uri="{FF2B5EF4-FFF2-40B4-BE49-F238E27FC236}">
                <a16:creationId xmlns:a16="http://schemas.microsoft.com/office/drawing/2014/main" id="{79B50B3C-95C1-92CE-C915-CA9DC1485E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1147" y="1742240"/>
            <a:ext cx="4032448" cy="226892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Defnyddio tar fel arwyneb ffordd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 1919, roedd tar yn cael ei ddefnyddio fel arwyneb ffordd yn y DU oherwydd ei fod yn gallu creu ffyrdd cymharol lyfn a gwydn.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y broses yn cynnwys taenu haenau o raean neu gerrig mâl ar wely’r ffordd, cyn ei orchuddio â thar poeth, hylifol.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Roedd y cyfuniad yma’n creu arwyneb solet a oedd yn gwrthsefyll dŵr, ac yn gallu delio â phwysau cerbydau a lleihau llwch a mwd ar y ffordd.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 Ond roedd cyfyngiadau gyda’r dull yma, gan ei fod yn llai hyblyg ac yn tueddu i gracio mewn tywydd eithafol wrth gymharu ag asffalt modern.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9F65-B63B-4AD1-85C1-5EDA8ED02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err="1"/>
              <a:t>Edgard</a:t>
            </a:r>
            <a:r>
              <a:rPr lang="cy-GB" dirty="0"/>
              <a:t> </a:t>
            </a:r>
            <a:r>
              <a:rPr lang="cy-GB" dirty="0" err="1"/>
              <a:t>Hooley</a:t>
            </a:r>
            <a:r>
              <a:rPr lang="cy-GB" dirty="0"/>
              <a:t> a tharmac 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0EC1A-5981-4DDF-81BF-E254C9F4A5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Wrth gerdded yn hamddenol yn 1901, daeth </a:t>
            </a:r>
            <a:r>
              <a:rPr lang="cy-GB" dirty="0" err="1"/>
              <a:t>Edgard</a:t>
            </a:r>
            <a:r>
              <a:rPr lang="cy-GB" dirty="0"/>
              <a:t> </a:t>
            </a:r>
            <a:r>
              <a:rPr lang="cy-GB" dirty="0" err="1"/>
              <a:t>Hooley</a:t>
            </a:r>
            <a:r>
              <a:rPr lang="cy-GB" dirty="0"/>
              <a:t> ar draws safle diwydiannol yn Swydd </a:t>
            </a:r>
            <a:r>
              <a:rPr lang="cy-GB" dirty="0" err="1"/>
              <a:t>Derby</a:t>
            </a:r>
            <a:r>
              <a:rPr lang="cy-GB" dirty="0"/>
              <a:t>, Lloegr.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Wrth gerdded gerllaw gweithfeydd haearn, ni allai beidio â sylwi ar ddarn o ffordd a oedd yn rhyfeddol o lyfn. Cafodd wybod gan bobl leol fod cart wedi gollwng casgenni tar yno ar ddamwain, a’u bod wedi ffrwydro ar agor.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I geisio clirio’r llanast, roedd rhai o’r bobl leol wedi tywallt slag gwastraff o losgyddion cyfagos dros y tar. Er mawr syndod iddyn nhw, roedd y cyfuniad anfwriadol wedi arwain at arwyneb solet nad oedd yn cynnwys unrhyw rigolau nac yn ffurfio llwch.</a:t>
            </a:r>
          </a:p>
        </p:txBody>
      </p:sp>
    </p:spTree>
    <p:extLst>
      <p:ext uri="{BB962C8B-B14F-4D97-AF65-F5344CB8AC3E}">
        <p14:creationId xmlns:p14="http://schemas.microsoft.com/office/powerpoint/2010/main" val="3054679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E4416-28EC-42AB-A63F-25FFA3D14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err="1"/>
              <a:t>Edgard</a:t>
            </a:r>
            <a:r>
              <a:rPr lang="cy-GB" dirty="0"/>
              <a:t> </a:t>
            </a:r>
            <a:r>
              <a:rPr lang="cy-GB" dirty="0" err="1"/>
              <a:t>Hooley</a:t>
            </a:r>
            <a:r>
              <a:rPr lang="cy-GB" dirty="0"/>
              <a:t> a tharmac 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680DA-2E6C-4814-BAC8-9ED02292E7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7152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Aeth </a:t>
            </a:r>
            <a:r>
              <a:rPr lang="cy-GB" dirty="0" err="1"/>
              <a:t>Hooley</a:t>
            </a:r>
            <a:r>
              <a:rPr lang="cy-GB" dirty="0"/>
              <a:t> </a:t>
            </a:r>
            <a:r>
              <a:rPr lang="cy-GB" dirty="0" err="1"/>
              <a:t>ati’n</a:t>
            </a:r>
            <a:r>
              <a:rPr lang="cy-GB" dirty="0"/>
              <a:t> gyflym i roi patent ar y cysyniad o wresogi tar, gan ychwanegu slag at y gymysgedd a thorri cerrig yn fân i greu arwyneb ffordd ymarferol.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Erbyn 1903, roedd </a:t>
            </a:r>
            <a:r>
              <a:rPr lang="cy-GB" dirty="0" err="1"/>
              <a:t>Hooley</a:t>
            </a:r>
            <a:r>
              <a:rPr lang="cy-GB" dirty="0"/>
              <a:t> wedi creu Tar Macadam </a:t>
            </a:r>
            <a:r>
              <a:rPr lang="cy-GB" dirty="0" err="1"/>
              <a:t>Syndicate</a:t>
            </a:r>
            <a:r>
              <a:rPr lang="cy-GB" dirty="0"/>
              <a:t> Ltd, gan gofrestru’r gair ‘tarmac’ a chreu nod masnach ar gyfer yr enw.</a:t>
            </a:r>
          </a:p>
          <a:p>
            <a:pPr>
              <a:buClr>
                <a:srgbClr val="0077E3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386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lvl="1"/>
            <a:r>
              <a:rPr lang="cy-GB" dirty="0"/>
              <a:t>enwi’r offer a oedd yn cael eu defnyddio gan weithwyr tir cyn 1919 </a:t>
            </a:r>
          </a:p>
          <a:p>
            <a:pPr lvl="1"/>
            <a:r>
              <a:rPr lang="cy-GB" dirty="0"/>
              <a:t>trafod y deunyddiau a oedd yn cael eu defnyddio mewn prosesau gwaith tir/peirianneg sifil cyn 1919 </a:t>
            </a:r>
          </a:p>
          <a:p>
            <a:pPr lvl="1"/>
            <a:r>
              <a:rPr lang="cy-GB" dirty="0"/>
              <a:t>dadansoddi’r gwahanol brosesau a oedd yn cael eu defnyddio mewn prosesau gwaith tir/peirianneg sifil cyn 1919.</a:t>
            </a:r>
          </a:p>
          <a:p>
            <a:pPr lvl="1"/>
            <a:endParaRPr lang="en-GB" dirty="0"/>
          </a:p>
          <a:p>
            <a:pPr lvl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cy-GB" dirty="0"/>
              <a:t>Bydd y dysgwyr yn gwybod am y canlynol:</a:t>
            </a:r>
          </a:p>
          <a:p>
            <a:pPr lvl="1"/>
            <a:r>
              <a:rPr lang="cy-GB" dirty="0"/>
              <a:t>dulliau gwaith tir a gweithrediadau sifil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naddu neu dorri cerrig â llaw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ffyrdd a llwybrau troed a osodwyd â llaw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systemau draenio cyfun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itchFamily="-105" charset="-128"/>
              </a:rPr>
              <a:t>adnoddau perthnasol 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coblau a cherrig naturiol ar gyfer palmentydd a waliau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morthwylion/gyrdd (</a:t>
            </a:r>
            <a:r>
              <a:rPr lang="cy-GB" sz="1800" dirty="0" err="1"/>
              <a:t>mallets</a:t>
            </a:r>
            <a:r>
              <a:rPr lang="cy-GB" sz="1800" dirty="0"/>
              <a:t>)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cynion (</a:t>
            </a:r>
            <a:r>
              <a:rPr lang="cy-GB" sz="1800" dirty="0" err="1"/>
              <a:t>chisels</a:t>
            </a:r>
            <a:r>
              <a:rPr lang="cy-GB" sz="1800" dirty="0"/>
              <a:t>)</a:t>
            </a:r>
          </a:p>
          <a:p>
            <a:pPr marL="576000" lvl="4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lefelau dŵr.</a:t>
            </a:r>
          </a:p>
          <a:p>
            <a:pPr lvl="1"/>
            <a:endParaRPr lang="en-GB" dirty="0"/>
          </a:p>
          <a:p>
            <a:pPr lvl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61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Offer gweithiwr tir/peiriannydd sifil cyn 1919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 dirty="0"/>
              <a:t>Cyn 1919 roedd gwaith adeiladu’n dibynnu’n drwm ar waith llaw, ac ar offer a thechnegau a dulliau syml o dorri/naddu cerrig â llaw a systemau draenio cyfun. </a:t>
            </a:r>
          </a:p>
          <a:p>
            <a:r>
              <a:rPr lang="cy-GB" dirty="0"/>
              <a:t>Roedd offer llaw yn cynnwys ceibiau a rhawiau, berfâu ac offer tampio, i enwi dim ond rhai. </a:t>
            </a:r>
          </a:p>
          <a:p>
            <a:endParaRPr lang="en-GB" dirty="0"/>
          </a:p>
        </p:txBody>
      </p:sp>
      <p:pic>
        <p:nvPicPr>
          <p:cNvPr id="5" name="Picture 4" descr="A person using a hoe to dig a field  Description automatically generated">
            <a:extLst>
              <a:ext uri="{FF2B5EF4-FFF2-40B4-BE49-F238E27FC236}">
                <a16:creationId xmlns:a16="http://schemas.microsoft.com/office/drawing/2014/main" id="{28D3E8E8-B588-7040-84B1-7E92B2C79F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768" y="3429000"/>
            <a:ext cx="4572000" cy="26912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6E3B0-0264-4517-9581-227687BCF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Cyfarpar mesur/tirfesur cyn 1919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4391B-6C25-67D7-F276-EC94B0F456C3}"/>
              </a:ext>
            </a:extLst>
          </p:cNvPr>
          <p:cNvSpPr txBox="1">
            <a:spLocks/>
          </p:cNvSpPr>
          <p:nvPr/>
        </p:nvSpPr>
        <p:spPr bwMode="auto">
          <a:xfrm>
            <a:off x="457200" y="1563880"/>
            <a:ext cx="7211144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2400" dirty="0"/>
              <a:t>Cliciwch y dolenni ac edrychwch ar y lluniau:</a:t>
            </a:r>
          </a:p>
          <a:p>
            <a:endParaRPr lang="en-US" kern="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200" dirty="0">
                <a:hlinkClick r:id="rId3"/>
              </a:rPr>
              <a:t>Llun o theodolit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200" b="0" i="0" u="none" strike="noStrike" dirty="0">
                <a:solidFill>
                  <a:srgbClr val="000000"/>
                </a:solidFill>
                <a:hlinkClick r:id="rId4"/>
              </a:rPr>
              <a:t>Llun o blymen a llinyn plwm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2200" kern="0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104073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D2704-2027-4E6F-8FB4-0E0149934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Peiriannau oedd yn cael eu tynnu gan geffylau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C70AC4-225A-2DB5-BFE9-506E16EB98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2608926"/>
          </a:xfrm>
        </p:spPr>
        <p:txBody>
          <a:bodyPr/>
          <a:lstStyle/>
          <a:p>
            <a:r>
              <a:rPr lang="cy-GB" dirty="0" err="1"/>
              <a:t>Sgroliwch</a:t>
            </a:r>
            <a:r>
              <a:rPr lang="cy-GB" dirty="0"/>
              <a:t> i lawr i adran “3. </a:t>
            </a:r>
            <a:r>
              <a:rPr lang="cy-GB" dirty="0" err="1"/>
              <a:t>History</a:t>
            </a:r>
            <a:r>
              <a:rPr lang="cy-GB" dirty="0"/>
              <a:t> of Road </a:t>
            </a:r>
            <a:r>
              <a:rPr lang="cy-GB" dirty="0" err="1"/>
              <a:t>Roller</a:t>
            </a:r>
            <a:r>
              <a:rPr lang="cy-GB" dirty="0"/>
              <a:t>” </a:t>
            </a:r>
            <a:r>
              <a:rPr lang="cy-GB" dirty="0">
                <a:hlinkClick r:id="rId3"/>
              </a:rPr>
              <a:t>Road </a:t>
            </a:r>
            <a:r>
              <a:rPr lang="cy-GB" dirty="0" err="1">
                <a:hlinkClick r:id="rId3"/>
              </a:rPr>
              <a:t>Roller</a:t>
            </a:r>
            <a:r>
              <a:rPr lang="cy-GB" dirty="0"/>
              <a:t> i weld llun o’r </a:t>
            </a:r>
            <a:r>
              <a:rPr lang="cy-GB" dirty="0" err="1"/>
              <a:t>rholiwr</a:t>
            </a:r>
            <a:r>
              <a:rPr lang="cy-GB" dirty="0"/>
              <a:t> cyntaf!</a:t>
            </a:r>
          </a:p>
          <a:p>
            <a:endParaRPr lang="en-GB" dirty="0"/>
          </a:p>
          <a:p>
            <a:r>
              <a:rPr lang="cy-GB" dirty="0"/>
              <a:t>Dyma un arall, </a:t>
            </a:r>
            <a:r>
              <a:rPr lang="cy-GB" dirty="0" err="1"/>
              <a:t>lefelydd</a:t>
            </a:r>
            <a:r>
              <a:rPr lang="cy-GB" dirty="0"/>
              <a:t> Merlyn </a:t>
            </a:r>
            <a:r>
              <a:rPr lang="cy-GB" dirty="0" err="1"/>
              <a:t>Galion</a:t>
            </a:r>
            <a:r>
              <a:rPr lang="cy-GB" dirty="0"/>
              <a:t>: </a:t>
            </a:r>
            <a:r>
              <a:rPr lang="cy-GB" dirty="0" err="1">
                <a:hlinkClick r:id="rId4"/>
              </a:rPr>
              <a:t>Pull</a:t>
            </a:r>
            <a:r>
              <a:rPr lang="cy-GB" dirty="0">
                <a:hlinkClick r:id="rId4"/>
              </a:rPr>
              <a:t> </a:t>
            </a:r>
            <a:r>
              <a:rPr lang="cy-GB" dirty="0" err="1">
                <a:hlinkClick r:id="rId4"/>
              </a:rPr>
              <a:t>Grader</a:t>
            </a:r>
            <a:r>
              <a:rPr lang="cy-GB" dirty="0">
                <a:hlinkClick r:id="rId4"/>
              </a:rPr>
              <a:t> Power </a:t>
            </a:r>
            <a:r>
              <a:rPr lang="cy-GB" dirty="0" err="1">
                <a:hlinkClick r:id="rId4"/>
              </a:rPr>
              <a:t>Ratings</a:t>
            </a:r>
            <a:r>
              <a:rPr lang="cy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02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AA76-C510-4003-9BED-E0EBBFE66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Yr oes stêm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67BF25-49AC-40D5-A544-9E7786382165}"/>
              </a:ext>
            </a:extLst>
          </p:cNvPr>
          <p:cNvSpPr txBox="1"/>
          <p:nvPr/>
        </p:nvSpPr>
        <p:spPr>
          <a:xfrm>
            <a:off x="457200" y="1484784"/>
            <a:ext cx="4690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Yn ystod yr oes stêm, dechreuwyd defnyddio tractorau stêm yn lle anifeiliaid. </a:t>
            </a:r>
          </a:p>
          <a:p>
            <a:endParaRPr lang="en-GB" dirty="0"/>
          </a:p>
          <a:p>
            <a:r>
              <a:rPr lang="cy-GB" dirty="0"/>
              <a:t>Roedd y tractorau hyn yn cael eu defnyddio yn lle peiriannau traddodiadol a oedd yn cael eu tynnu gan geffylau ac ychen. Gwelwyd bod tractorau stêm yn fwy effeithlon ac effeithiol. </a:t>
            </a:r>
          </a:p>
          <a:p>
            <a:endParaRPr lang="en-GB" dirty="0"/>
          </a:p>
          <a:p>
            <a:r>
              <a:rPr lang="cy-GB" dirty="0"/>
              <a:t>Roedd peiriannau lefelu ac offer eraill yn cael eu tynnu gan dractorau stêm, ac roedd tractorau hefyd yn cyflawni tasg y </a:t>
            </a:r>
            <a:r>
              <a:rPr lang="cy-GB" dirty="0" err="1"/>
              <a:t>rholiwr</a:t>
            </a:r>
            <a:r>
              <a:rPr lang="cy-GB" dirty="0"/>
              <a:t>. </a:t>
            </a:r>
          </a:p>
        </p:txBody>
      </p:sp>
      <p:pic>
        <p:nvPicPr>
          <p:cNvPr id="3" name="Picture 2" descr="A drawing of a steam locomotive  Description automatically generated">
            <a:extLst>
              <a:ext uri="{FF2B5EF4-FFF2-40B4-BE49-F238E27FC236}">
                <a16:creationId xmlns:a16="http://schemas.microsoft.com/office/drawing/2014/main" id="{A4ACF518-A9A9-0F07-4613-ED86DEB6F8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212976"/>
            <a:ext cx="3824302" cy="277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94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draenio a charthffosydd cyn 1919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600" dirty="0"/>
              <a:t>Cyn 1919, roedd systemau draenio yn y DU yn dibynnu fel arfer ar gyfuniad o ddulliau draenio naturiol a rhai wedi’u creu gan ddynoliaeth. Roedd nifer o fathau gwahanol o systemau draenio a charthffosydd yn cael eu defnyddio yn ystod y cyfnod yma, pob un â’i ddulliau adeiladu a’i nodweddion unigryw ei hun.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Draeniau agored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Draeniau caeedig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Carthffosydd brics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Carthffosydd carreg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Carthffosydd haearn bwrw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Pibellau clai </a:t>
            </a:r>
          </a:p>
          <a:p>
            <a:pPr marL="774700" lvl="4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 err="1"/>
              <a:t>Cwlfertau</a:t>
            </a:r>
            <a:endParaRPr lang="cy-GB" dirty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 a oedd yn cael eu defnyddio mewn systemau draenio a charthffosydd cyn 1919 </a:t>
            </a:r>
          </a:p>
        </p:txBody>
      </p:sp>
      <p:sp>
        <p:nvSpPr>
          <p:cNvPr id="3" name="AutoShape 2" descr="data:image/jpg;base64,%20/9j/4AAQSkZJRgABAQEAYABgAAD/2wBDAAUDBAQEAwUEBAQFBQUGBwwIBwcHBw8LCwkMEQ8SEhEPERETFhwXExQaFRERGCEYGh0dHx8fExciJCIeJBweHx7/2wBDAQUFBQcGBw4ICA4eFBEUHh4eHh4eHh4eHh4eHh4eHh4eHh4eHh4eHh4eHh4eHh4eHh4eHh4eHh4eHh4eHh4eHh7/wAARCADfAL4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0fTn8VWtpFA90DaD5WmVQZEAJO4Bhyfz6VcsNSkht5r3WLiLUnKsyCWMKRH24UcPntit+GDT7iKAWmoW7+anDRYVfp6DFZs8VlLMJY4bSfY/yOjBjOyjPBxkMPU46U2Fwa6E7Q20ekGM3AykiNgRqOQMN/Omarp7tcLFaRyrcY/eBCrMy+oDcMKkt4L+KJ557p7iAqTkQAyxE9QDnOPwpYL2KSSVLi3g80RARMnLP6nb2P86loLGc19HZzT2s801ysSHeoUDf3K5xgt6nniqMOratqyFYfsf2RPuS4G5mAwFIHJGRz19K3J7C3iaCJpl243RxjaBEfQDnOfQkVpXDapsgih0myAhXdHGj7cIOhI5P+etKwrHNWw1bWGMayyWFvHhZwZQsbkfeWNTgkZ4/L1xW1FJoUSFLuQTXUJ2R2hJJdz3Abg9c9xS2wmaKMRWtncvM5YnysYIPPzE9ePrxU949itxaTX2mwRXRH+joFyw9yxGM49KLDKc9vrp1ZYlh28DPmMAFTGQFwceuTWPJc2esT6hazh7a5jYFfPdZN5z/AMs+M9QD71sra2VwZbS2vBe26vl3aUuys3JB9B0H6Vbtrqz0/f8AY9BSC8BVR5VvkSr2AYcnscZosO5hLbXfh+w/1Et9HHOylSF4XJOOMliSRx6Y9KxfG93dar4f1KQQPHaw2gTHl7WZzycqRhQPbrxXS3dvrfkvqDQlLmRj9pXzs7jkE/KAcAAgeprmPHsmqz2SwXFujwQQFpDFPu2O64UMp+7t49znGO9JsaPl/XObyTOOOTzXKzfMJSuVG7jNdd4liAnmIwoGe9cdLxu9NwNdMDGQ+2xk81oRLhh1zkVRtD8xB/lWgmzYzeZtYfdGDk/TtWxJJYybbqbnG5SCB39q3r9RDaxR5I2xjoh/MnoetczazpFe/PGzbuwPbvXYavbXUNjC80FzHuiUqShweOvT+frXHWa0OjD9bnC6+Va2HT5pRnH41Vhi8y4UE8d6taxh2SMK24PlsjHaorIH7YMDjvThsTUfvHU6fEyW24E4C8A1veArXzBq9yy5EFlLIPrjA/nWDC/+jMgLcDg+1egfCGzebSdaXyWcTwiEHIGCckfXtVoyZ6D8P7XSZvC9r4L1dhaWFxZgXTzSiEyzkg+WDkY798nFXZ/gH4OedpLe51CLd1xcEj9c15x498UeE9T0m7tPEsGs6LMGEqwSWZD71/uSY2sP5+1VfAx8YX+nrb+HPiBNbxRIGW2ubgxOIz91sM2COnQkVM1G5cLpH01caTax3lxeWepfatrCNYldW2DGduF6f55rMislSSZNN+1W1xuDzEoVXd9MdB7d+aprp0dnqaS+dPaKsubVYJPklYnneAfX9K3odU1WTaLK1jF1K/70Iu6FhnJIY9fbHSpLsNSz1i48u6s7fbIHIVFAZVA6sF4yT6k8Uuo3jxBre00+Ka+QB7mOSIZA9Rzyf9kUs2teIdO1WWG1uW1rzRtBhyfs+c8Zxg1Mt7YzhbOPT4oliYebNNGWZn6nJ4Cf7xJpCJlNqTDLa7jqMjAiJkZF6dMn7tQ3j3A+0XOraRdOkj4aC325DjodwP3eOpqa7jtWml1BkuvOB/dzQDa8nHGAc8D15qmA1zGzJaG9VEZhIxB8wnqG6DPvRYC3ZCw1KJpGvLSyiVSjQtIG5/vbsDLe1WbayS1BCzPPHIV/f4DeWcdCDypx6Vkvai+ijW3sChhxIrGMyqQOqhDxnjtVqO8uppY21DSo7aNs7ykp+btvx1B6DFFwGaWqwxy/YttgskhZJmAzIc5KkYwPbI/WnXuralKskUKQ2V4k2/D5mjZRjsORnPSq9z4m0x7G6s9HV7K5jOzN7GB5xzyFznnk4qaxntrZTLby3NxDGNvlNtwh9ZDxgdT68ikBg6vqniSxtJ7q006K4uiu5bUP5bylzyRwQOFPcng1xnjW51lvDNs9rdCGC8lE1xAI1UzkYOZJDyWHXYB2HvjpvHE2tXV08kF5ZTvPJt8s5ge1UDg7l4xyTnOea5bxV4x0HTrg6Ldx3F1feT5AulDSLFIQFC46AZxzn1zU3LWx4B4t2/aJM5QHr65zXLT3CwgiCNFP94jLfnXY+J/3k87SJll3ALjqcnmuDueXIbOK6oGEtyeOR5XLuxLnqfWrRZViMj8Koyx9KoQ/IxORgCql/dNKrAfdHQCqcrAlcl06drzU8ljgkhVx0HavtbxZ4d87wbDpc39mXEy2qRWrRs1uwwoDHK8sRnucE18T+E0X+1IAx5LhcHvkgf1r7Z8byEW7XNrFCtw8S+bE6hYtvADBj8wbGcdia4q2tjSkfOHxIht47GyVGLOqsGZgMsQcZ4ridNiHmFuvIrsPik0K6ikUKyR4i+dJPvA7j1OTn61yemKPNHPzE9O1a09iZbm/CqCLZtCjHXFe2fs/+IND0ixk0jVIbVzfTh1ad9uBjbgcZ968UlGFHY1n33iq3ju5LAyPDJbum0jox4J56jBqyWj7rn8KeA/E1jLbww2t1BMn3R86n169P0NeO+P/ANluzvp47jw3rEtqi4T7PKxZUUZwFPJx2wfzrzLTPi14l07REsdGuIYLkuR9rkb5ipH3f7pPXBaut8FfGkWUElt4vtNbmuByJ7W8kBc57oWAH1Bx7Um4sqKmtUfQ+q262Fq0cV0GkZcBJI2AUN36dfpVKGfVLazQ6S9k9ifmkim359DtbsPQdqwLS+vp5Wub+8N/uyVZXJVf90fTvXWQLa3KbVvFeYoRiUhSD7Nnmsrs1MuwvNHjtrmztbd7a8chLkmVfL3nqu7JwQKv2fnwxAW66dZxBNsEsimdy3oNpwSR3wKy7nwvptpqA1ZkS4upW2yMD5iFvqPvn0UgdqrXFrPb381xi5tb4srRwW8rfuzyAQenTtgjrTTJZZg/tDSbmRbhldGkPlwXAO2Q89cKNoBPcjrVrbJq06wR291DJEFYJEuEGMnnj7oPQj61V0+41eSRjf3tzqU6SeY/kmMll6YGB7Y/A1ZlsNWvVNwlwtkhK+UXfy5CQOdu3ofqO3QUNiNOO01i4hWK+vLOC2LjZJDLtmkOepOBkcYx+dZtyug3OpyXV9MwupSI0SWFo0LKeqnp+vPWsySxvpJ7V016Oa5tmItXdRvZj1z655646c1oDTbC0sIzrklxexxnzpYY4iBGexwOCMnseKm40acKR2OmzXQMUts7ZhuDBuYgYHA9fQ9KrPcoBMVtZbG2+8sRgzNcng7jySFz7dDWct60+pi5bTZbOKKHk+cR5X933Jbj2Hua0rewuYPN1S9FzcXF2qxojOAY8cnk9s9KuLBlHxHp97eC0uBpSxyKw/dysAhB5IOBhsYH3hXnN34cs3eaKRBbXDu80oTDgbedxcfKMHqOOoHNei6jfXIWfVri7tktVUosExYxYzywxglj/eAI/CuPkm068sDp9jcRWsCyKyvv8x52wWYFfTJ79eKl7jR84+L5G+1TNtIIyHGcc5PcVwdwfnJPPNd946lt/tc6Wu9IgWChjliM9/zxXn0/3+OBmumBjLcS5JELbR144qhLhI5FcHOMEVqMwSB2ZdwA/Wsmc7lbd1OamW5fQ1fAtqLzxVpEDKWE1/BGVUcsC4zivrD4uTeH4bOSxmmhgMTBY2lkY7pBxhgOhwOgX+tfKHgO4Wy8Y6RcyRiaOC6jlKEkBsEHGR9K9H8ffECa+k/cWNnbLFMzKY0w249eTz/Xk81z1GroujBvU5HXblZnUKpVEXaoOfug8dSTjnP403SI8yxkVnXuqS6rfS3UyqpY9F6VtaGoUKx/OtobEP4i3cZ83hjjIHTpXl+vTGXWr11OVMzAH1AOK9XvHtE02WbzN0yN8oxgYx19/wD61eNyne7OMnPLfWjcEjaspHQR/wBn3zrI3HlscqT3z6V1GneIriGFbS/EcbRZxHcgPGDxyhPTPpXnaOyHcrFT6g1tW/iGbyVhu7eO5CD5WPDfie9Zyi+hrBrqfoOLeQAADIC/eBI/QCq0lvIrPIi85OQfu/56V0MdupQNgbu3OahkhIYL5W/d8rHHT/GrtdGSkc3pdjJDqk89v9oWORQxhgRUgDZw2Oc7j6kVtjU7O9uWsbP7XDdW4SMRTEFWO77xI+oGQT7ipvs0g3wwuqkuCHJAK+mM9qtHUdIsF/4ml+rSqDvMUQdtv/Af1NZ2aHcrywQWepvdPDHbTJlTJapuLDpyXIx+XWq9qPD+oXTw6fq97cTx4diytCqk9VGTj8u3eks4maRpPDszRQ3btIWukV3mXGD8rfMF9D+lXpPDE15M1w0BkhjJl8mVFjAb69cd+aAEN5bwxzWl3b2F6roFkaCIxlc93bpwD+NZl3ZwWOnSnTEllTcSHvpzNG+4kAAg8sQe4xjGavW0jNOg+zSQykfK/EkA9dpByPbtUdw5s7PEhgmDSE+bCQkscjeo4IGe4zmi+gGVbrq1nPGJNQlV4uUguI9qSbjkx8dwRkV1el+Uphljs7i3mxsLO3moGbknGfp2zzVbTrrTrSQR3t99puRlXjni5DcbSG6HIzzVnULU2uuRXsd3LPG8eBAMKueMyDHX0460RdgZz3iXy7rUF06ZFusoMXE0ZXzX3ACNNuSOvPFcdrmmppkb3jQtHfBRsERP7slj3HKn/e7n2rvtXaOMxE7opYpTMC8bllByqAMAQmc9ufU15hrN7eWmpXWn2dw15FGomlmjidXkQfwoB/CDuG7noeuaUnqUtjwbxfGwvpTuQRurON5xgnBx+GK4a4yHHHNdt41uY5nuZkX5CmFBBye34VxaDc3zR7uR+FdMNjF7lW4myjoMjFVCx5+laV5aP5zPFA7BjnacnPPt1qpPE4YFoWjDKCvHXtxUam0mrIv+Gow2uWzFsYBP5Zq74gKrJIHC4J9eas+GLOGN0vLi7SARq+0OCA3HZsYzWV4murfzGRJ0Zj2Bya56vxpHTh7Kkytpp+X1ya7DSuYwcY4/OuP0T5ginkZNdtpy7YwB0HeuhbHFfVsz/Ekyx2U8ZwoKHn0rzB+WbbyOtd/4qZZI7jc21QOv9K4eWPY2f4fXFMEQJjPJwKkjgkkGU2n1GelMC8f1qSEoM+YrY7EUn5FH6eIuRtj+ZvT0qVbeQLt2HcazbOG6aNX2ttPPPBFaUC3zrtil2sBnB5/Q0rkIbJCqBi7K5xwvX9elZdxp8F1qLqbqYvCFJt403qxOScn8uPxroIY2GBMsbyE5GMgD8KlihhhZ9kKYY7mbaBj1IPUGpkWY50WeyYSfZ4wZG3IGlKSg4xuXGD68Zx/KoILIu5ur6Sd5mcnzUO8HsQEVuR+fQ5BrUtm05ZJ5tOmlaYkBzIrvznAGWJ/Sp7qfUIlH+j7YsBp5BanykHc4BORUiZTK2ryiNY52uSC0lwVACrjILg9OnfFUbi9urpUhe1tmmc4SRGZtx6A/LkA4POTn0zWpeaTZ39jBcG8ubdxIPKhWURiQd8p2B9+1PWRJLSNQFMqscrbT+SmBx98DB+v8qQGZqUWh2zxNOsF1qEAObTcT27k9V+pHX2qHRrnTlu5rrVUhsHjUD95cKwO7+FVBJQAY9a3Hs5I4hNPYK8KLtjh+XCg87ixAy2eeM/hWfeQw2rwSW+lzzoXwwFuqp5jYwwzkd+ucD3pWZSZU1u787S724s3VIkjBiF5mJJJMYCqQMtnkA+prxrxBrNjeQ21rc7YILyQSzraK5dcfLtjfIOGAYHOcfNwOK7vxM1xqTjT4tCL4naRDcTxvGw246LyrdeQMYP414N4zjtLPU5VSaO6azULKLd2xGWUZA3E9MdTycHpTtzOzBuy0Oqf4daL4iupbjT9QgiuGc+batk+Vz90NwGIB5AyRxWV4q+D95YyJbwAXE7H9yfIfkjHIOPmHPINZngr/AISK3ki1PT9Rso4yWT5mZiB1xkAc9O9ak/irx1pXif7RbrBqMsabo3eUqcEYz8zHI5Ix/KsIQkqloSNJVbw95Gtq/wAO9Y0ywtdU1S8jgm8ry4S1qJ2Bx0DEfIOeMnjNcangHXL6ZbiXWI5irAAzp5iqAchSp4I9q9Dm8afETUNLitb6PTWjcZnDQKI4mz90lnXce/FZOpwfEhLUTafPoCJPzvWDbHGPqzEE9OmetbYdVPtoiq47xG2vgCdDC19dfaGjiIiURKIhk8sEA256V5L8Uo0stUuLWO6gn2LgvEijg9jgda6LxbqOsN5Eer+Op4trgTw/6uILg9ozk89sc1574qu7O4tIWskYKBy7H/WdsgY4zxW1RLczpSeqM7Qo90gO07c4ye/tXbRoIrUbgMgd64rw7jzgM459OldpeyRx2SrFncRzk1ZJyviZpPsErqONwz7CuQm278KQV7HtXdarZyzacshTETThS7D5QfSuQhhhkvpLYMqrIcRs/Y59uOai+rLadkJci1a2XEJWYLklTwaz8446ir1xp91GSFhfhiDgZ6dajaJdgY4jlzhkfgEf3hn+VVck/QvwX4/0q/nMd4s1gjAYmd98ee/Pb0r0W3+yyQLcQ3STI2AJISGXn3FfGyjVbKUoBPGckdDz71p6R4m8RaZdO9pdTwSAfdRyjEe4/OiUGEbM+wQseNyxtIehKru56YqQQQyKUmhAjI+ZSO3cHPQfWvA/DXxl162WCHULSC7QERr5uVYfiOvT3rvdO+Mvh+5g2XlldW56Fkw6/wBDUFHX2zLYoJrPTzGS20Rbgdyf7HOMfyq3JukcOt7AYHOXtsh5FOOmc8Ad+DXIW3xG8OgTfZ9SkmIG6JJwFBGOVPpz0xXnOpfGK+tddJi06ysjIWb7OIXDOi4wxlB+Yn0HpUJNjZ7bbs2oT/aoGtXEB2MVjJL9j94jBq5LYxviezgZZC20Fk2jA7N3x7CvK9J+KmjeIrq1tdak/st/Mws3mARpIRwUI5GR65FbGp/Ejwvo8zQTa3eX6RHyo47ZRth4+8WPDE++ce1DumLc66WG/TUUWyjtjE3z3EgDbwT/AApntxyetVTe3U32mOa8ns54x5RZSkw685XAA4GOpNcjqPjzwZLak3kN9Z6fcsD9oeAMkxGPm+UnPvkE81peIb/T4/CiXVvPbXO8j7ElmxjG5s4YdCwwVzSvcNjn/EV7rFncm2ttSM8cEYMP7gJLAG43ZA5x83GB0NfOetRxr4j1icp8sgCyIxBkUg4zIRxvPJ9uler32h6xY2rSRa1cWzFGmurtZsPJ/vZOdo6AHjmvJ9fnjsVlmtGN5bwzYlkVdwJxk59RnIpRabLaaR5zJfbb+6VWuIgXPlLFMYwv5ED8cVQn1PVCwMd5eBMfxT7sH+tbOm6ML+9Mmi6hE05UlowvOOpOO1bY8A6nqIec6hpwIwCN2wseg4J6+uK6o00YNnDXviHWmURvql0/H8RyR+J5o1XxHrWp2Vna6hqVzPFaR+VBGXO1FznHua7mL4PeL7twbexjY9N4lUg/Tmpf+FF+LoDHNqTWVpGxJYSXChlA9Rnik4sq8bHmUsmCu1A2SMlutbviZbaHSrNEbLzRK7Y9a177wv4c0y8kgutd85ohkRWwErs+Oh4CgZ9zXJ+IpGa7ij27URAo9SOxIrKUVdFw6lnwtb+ffDjkdz2ArrLuPYrBuoFYngqMqHmDcbSDx61q6nIfMkGQeB9K1ZCNCTbqHg9dOYMgiUy/KvDZJ5b9MfWvI7r/AI+GMfAVsCvarK1li8OXsnlEmRFjXjlsf/XNeXXmi3UUxWRRHzzuOK441LSbOt07xSNLwd4vtdIt54tY0OHU45CB5+AsgA6qWIOaq+LPEOi6hdpJpejm2RQQVlZSD6EbRxTLextbGOSO9RJo5MZRiQQRzkEd6y77T4JLh2st6xZ4VuSvtnvVKcG7kexlsj7atra0FwPtEMN1bBhhgw+cH07g+1M13R/Dd6W8vS0Q9mYnd/OvHtN+IFzGAs3zDPJHBrq9L8eafMUWRZU9TjIrrVzneptzaC32ZrUXkrWzsGMTHIJB4Iz0PvWQ/g+SKOeVriS4UdFPVT/D9R19+K318X+G54/LN/bmQJuCBvm646depo0/VIGeaeVofs/ltgiTBxn5Rz146+9F7aha5yS+G9Qdf3rysVI4TGcd+pGD6daytQ0++sb6GOWSSS33BXduDhhyvsRnBrU8UeJVtdQT7KY57cgbsEh09x6j9fr2ZqWpfbDcWitGVfBG196oQoJwepq46kTuinNZ3E2gxwW52GTy5AG6NJH91vwyfzrR0K+vL2xnh1g5Vbl0ljIyi9+F9Kl8PMv9gIk8sYEliAPmyQWZMH+Z/Ol8FyQrq1xZTRrcwTF1cNz3GT/OpqQvHQqDs0R+G9PibUb/AE2+jmmt3iZYgsmxkzyrgdDjGMHqKrW9vrWgXrfYZt0ixNNbSI5DbeNyY6H1yOetdJcNHYXtze/Zzslvktotq5JCAkgD8RXP+LdSm0WXw9JbNHJcRi6lLOMgDGOe3XpWMYtwui52jOxXsZI7/RJZotSCXTndMou2QJzxuDcEZz0JxmrHiCO/a1tDCLSOMxorhpgGllYKSqqo4HJ59u1TeBo7e61ZZ7iOJ2ZC0m5PlcHg/LTvipbyWcmnnTfOja5icwhPl+Yffx35A9ccVE4/vOSwRfu81zwjxqG0/wAUSXGnyvAr/O3lAoFJ7DvjGKz2j1NNN+3W88xh8zYxJOFfGcA9DXo+laLbayWh1FRICCR5ZxID681y+tafeWFjJp6zebZxyGQRshV1Y9yPpxxkVulbQh2ZzS65rSgR/bpwo7CQjFIl5dXLn7TeTP8A3i7liR+NQTEq7KmAePmqSA+ddL5u9wR1Y81nK7di7KKudx4H0qa58PSXsdm0rPcMiynACgKDgselcb4jtbiHUXa42FiT90k1614Av2tfh9DYRfIJrmV3c/gPl/KvKPFUpfVpU37sNyc9654X9pY6ZfwkdN4Mgzpjsc9uKsXKD+0lUAgEqMfiKPBfy2BXJwcVciga41eNY42Y7icAeldc3ZNnLBXaRc8Ra9rF1ALaOSKCJTuHlR4OO2fauGvIJLzVrYSMzGS4QMc5ySetepWvhXUryBS1pJGpH+skTaP/AK9UrjwTFZ3Mc+qapBbAOGCIMk4NcCmkeg4s4HxJpxj1h4QdyxfJ+PepLXS9w2qrHA7Lmu98jwtBcvMkM99K7ljv+6MnJqddfNqwW3sraKAjIXGDn61nzI6acJJbHmCXjAfe4qwt88aK6yg5GflzkU/UvD2p2Um3ULee3I7SwEZ/GoP7Pi8ttskruBkKuMH8zkV6aknszxmmieLV5Efdke56VqaR4jdLoJMwML8EkkbfeuUkhnDbXhkUdjimriNvmfj3rRSVhXPQLrWLK8lC2wZ/L6MRkNxyMelUdO1uaNxbKVLIrkcYO9htVcjtk8Vysd0iZKsAAOSCQauaXf3NjcxahEqOYpFaIE8EqcjI784P4UXvsJnWXGtXNpN9jaaIrA5hZo2DjK8ZHtWx8M9Xdtfc7+FBOc4zz/WvMZGfeX3ZLZJOepPrXW/Dxdss8snEYXBzwCfQGorT5YOxpRhzzR6Lea9HZzQxzRkvmeTDjpu4BPfgZ6e1ed+LfFMmpanbNMsbrbQ+UvGN2Tk1oa/qVhNqFzK0t4SAUjZGCRBcdST8x59q86kbLhpCSTyTmlRfuIVdLnbR694U8QQsk15b2kd08gCGNjsX5uowPTFaXxe8TXEuqaKokVZbOFtvlLtVd54x+GRXl3hq9jhmaFJ9kcgO8MMqfc47+nWodW1WS5mN1I4ddwWPB4AHT+VN6Mz6HbPdIkqyQqI3XBBH60zxO0d7JBdxxQxoluU+UAc5JOR9T+Vcc2rSPBuklLnOOvfrVsaiZ7Ax7ucHODV6MlJo5fWYVjuXkjUbc8iq+ntuvU6Zwxx+FLfSeaxOSfWmaeVW6Drx/D+dY3XOa1PgPWvDE0Ft8PYS4LSsjY+UnALsc59a8sv7Vrm9aWEhpGYl4jwynPp3rtNQ1y8h8IWFrbsFjjtgFx7kn+teayTs0iuzEtnk561z0U3UbOqsrQR6L4fd4LMRtG+SvHy13HwndW8aDKozR2bkKT8w6fNj/PWvHI7po7Xd5zZA4Aaux+DOsWWh6jqeqajdCFntvLiXBZmctngfRa3r3cWkc1P4lc77xTrl/e308bXDJGrEBY2IH6Vx7+Y8kjtubg4LHIz9aq3XiKCW6UqGZpZBk8KOTWZda7dy7orGwlYNwCwwOPQ9/wAq46dCfY9SWJow6m9bAxqSwDELufHQepq1Cti8KTXWs2FsHUFFZy7kH1VQdv41jWXhzx3rKpJJDLFbqpANx8sYH/AsCr0nhXTYVA1jxpp9s3/PO1RpQD77R/jXRHB3+I56mZdIo92vvEvgi4sS0moRlImChHiZ3kGCchecjJH615T4iGn3dpJIujQNcNJnf5QiCID0AXrnjOearSxK0nJ5yM8V1ENtHcad5mAVCn5T1Y/h3rkm+XY3jBN6nld1BNHcP5EKRjPyohIAHp1qs/2pThYQT7muwvLNdxbaeT1xVV7FTgn7vce1Vzsr2EexyxinnO2ZkSEA7v3YJP0NVru3ViCsiQxYA2lfmUetdS+nxsTjkevQUQ+Fr+4AaG0kK9AzDA/WtI4hxVjKWDi3c4yAW3mGLZNcNng42jH0rcEr21qYYVZT0G0/dz1P1ropPBPlbf7QuIrXOPc/hV2w8L2LRM8UjzqmQWPf1rKU76yH7KytE86vlumBSHdIAMH0z7VShs7mbLSRmNc7cyHAz9e1dzfi32NDb2ICA4y65P1rNXT5Vm35YPnpnt9K1WI1MvqTfUwLS4Gkx3Ct8106BYihBEYJ5P14wPqayWnZ5MfL7DPT866TU9LKoXC9+eOprmNQtvLYNgj0NUqvMyZ4blWrL6HADsrBe5I4zUschVWwcL9ai0C5ifNrd5KMQC3Uge1RNJLbXrwtj5HIAPT61tBu5yyjYjvfLWRth+gHSobX78jHt7VYuWtlYqwZmb+PG39Py5pLGFTC7e+MetTIdro19eMsej28K8ARIBz14Fcg0LJIE3DOTyOld34jh3bVwSUQIMkk8AVx2o2s6TLIY2MZ43AcAjqPrU0pXZtWjaKdx0nmeVHCDvZugx1Pauyh8M6TZ2UMt5qUK3QjDSxb9xA/iGB7fyrkI8eZuSTDAcEjkfStPSdC1jUQLi1t5nTlfMZgqn1HJ5rd1Iwepz8jnojqX1rwbpaFYbS41Fl6PIRFH+AGTUF38RL6BFXRbGzsY2H3oogXz3yxyetU7v4ea/ZSJbXf2UZRZNyy5CgjOOnWuj8IfCm+1GNZZBLNGD0Rdig+zHg1jLFx6M0hhpPocZf+I9avJLhdS1K4lEwCklyxAB7c4rOWOa4wITey7R/Cv+Fe1N4D8L6Ygj1FgknIZYvnkXHck8LS202nxk3FlKYrcARxy+WGZweTnbj09K46+O5Fc0lRcSnJtd+PzY8V2HhJVubVreaOURKh2yAdT6c0jHwzpow1ubnqd+3cT+dR3HjCGJdtpaBFXgd+PwpTfMtEeglqEXhe9kJRniQknaxboPwqeTw7o9gwbUtSXdydg+Xj9TWHqXiDUL2QhWEKdgmRWRIZn3OS+e5Y8mjlkbKLZ1kuqeH9OUjTbPznxyxTGT35PNZN7r+oXGVV1ij9E46Vjxw5bLfN6jnmrAj3N3HoKLJFKCCeKe4AkkMhycKcE/hXT+CbGWSK4jaMqjKCC3fBwcVStoriayhhtlneSNuAhJxkdeOlb3h6K70d2uL+WOAGLYisdz+vCipumROOmhw+raf5OpTxbTlHIB7VVubZLWJpZtsKDkk13Or3OjqXuLW3+03cjbmeYHaPwrB1RZr+0vbeZkVAqyHCjbhcn8RnFJ2uNylGF0ji7uGTUraX7E6iQAGNGAywyBk+n864e5jkmvls7q6ico3zJCuR15BJrWkvJkxA0LJGJTIyoPv88D2GKw4bedL9rhLNo4RkNnrgnIrvpqCSPIqSqNu5cbTWhk3Rxls4CkL37/Slnsp552cwSmTA3fLXQaVfWQskWVsOPlJ25BGev9K9A8Mt4e1OL7MbmHfIBG4eQIyjcMlc98ZGO/tXTGCOeUjw17S7lu1hitZXlc/KoU5OOtdd4O8Ha9rsUsen6ZcSiPMkhjQsQFHPA5r3LR/APhKxuYtWi8T/ANjX0Lb0a6aFomIPIZDjIPpkfWtLTfiNZaHcXMPhC30+/wBV3M0ogt/3UcSAgPvU4Uck8npx1rOqpLZDjJM8PmvpdNtjEsNtcPv3Cdk+bBHTPWuBW+uP7RnKSlEllLMo5B57127CXXL28mUwQJuaRieEXvgfXtXn9jta/UN13dqiC992NHK9NXLN1czPfRRiONOg3CIA817j4F8PyHwpp89xNBbQSoJMl8swZuoA5H414jNNNc6ztmVFMWRhR1x0Jr6A8NabdvptpaQxTOwhRNiLk8CuXF6tI7MvjrJ3NW+1DSY7+WS3sVv593yz3LfKPog4xVGDxBq11HLqsl8z2OnyZkSMbY1wMhRj1P17Va1zw3d21jLumgtGZDiOQ5duPQdPqa5bw74r0/w9cJo9vatc6fcEi9aVwWV/UDGMfz9a4K8uWOiNMRPlj7qKuo3K69A0Olu808s7F5JRtBiyGP8APHB7GpPFXh+FLW0t2vrZ7YlnUxNghh2PTPX61t6pZxrrDvbIVLDCxRLg8/xA49McdqsapBp2oR2ypeWumxwIVZJVYsZCcnnv259c151Ku601fRdDkg5VpLmdjkC/mA7nGD2NOUcqfLOPTNX7DRdRviNlqwX+8/yjFbVp4ZZ7iO2kvYt7qSVi524x1/Ovec0j0k1c52+j8qfbBN5ij5g4PY/19qjjuEhjZZpSzAcIvLHNamv6abG+lhSRtiAYXI5471StLWBUEjcEnkbaylV7HXTp3RHDcTSDbHb7UP8AEetbvhS3s7q8it7y3JkzkHzDjA6jFZcEZztG4fTvW14TtL+XVbeS3sZXiR8vJjAA789Olc/PJs2qUYxg2Q3N5dJJJZxySrBDIybVbAbDHB9/xpwEYjDRhgcfMCe9XtS0bUo9WuisIELNuDlwBjFU5o7eDCmbznHULwv596vW5lBwjFMrn720KT26c1fs7WJIbmTU3a0tZIPLOeHk56KOvSqiMrQtsfymByoXgt+Nbvj1Ek0HT5FyrK44OeMoP8KpRe5E6vP7tjgNUl0m2lMelWikfxPIuCPxPJNcn4gYvHtKxqN2SyrXU/ZWmY+XG0jf7AyKz9R0XjN5dxWwHJVjlvyFa0273ZzVoRUbHCJLJGePkUseccVqW2p29u+yS0hnXb1DEA5qa+Wx0zUY1hb7VC65KyrgA1oTR6BcLCvkrZdA537DnjpwVI969SnPseJUi09TPt/EMVtLJNb2LRlhtBaUEYOMg5B9OvWnSeKNQ8kWen3RtIP4kgOC7Hjlup/HNQ6lp+lq/lR6nFsYkuA+cD8B/wDrqW3g8O28qW9o0lxcPhBLLkIjHjd7Y+lE33ZKKt6+y0nwBiMEHAwNwHOPX61zWiLu1Bfz5ru9fuNIsdOu7aGL7dcNCyNdPwqk90X+tcRoaFr0Y9OM1jT+JtG048sUjqdD8KzTaxFc/aEkiklUyAgqQCeg9a+mDrElpo8g0+GGzXzBGDGMHBBzz1PavGPh8qz6xp9lNIkCPMC8zfdVV55HXtXr91e6TDY/Z4bU3zq5ZZJuEz0yFHX8a5sT8SOrBRumY+qWNxqlptgjuJgx/espAU+zOeB+dcV4q8O6ZosVvJqNyHmm3FIrc5xjuzntnHQV2HiDxDf31kLV5AI1zhIk2r1z0Fcb45vtPvfEMMc0uY7RUtxhiMsFGeMccnmuGtUUFc1xFVQVpbFjQvFd1YtCZ4Y9s0Ig3IuSzcEEk9fQ9KytS0251CVbi+1SG1jxhPMOS/vtB/Wphe3ReC10u0jkRIAN+Mh2b724n0xxj1rPukQ6r9oubfzLfyjGyBirRyBuASDzkZxXk05JVrs8uOJ9nK9r3OwutQu4bm4geRm8pyAGPOO2Kfouot9uinl+VQ+1sdADx/UUvjfS7o6pFJbbQkygsxYABhx39sU228MahBbtLLINqpuEKHqOv3vevppuMVqelC8jb8WeHzqIS705F87dtlTgBh/e/P8AnWZFoVtZKDqWpxRMvLRp8xFLdeI9QNn5I2QLtwdgycZrDeTchBYHJzk1wyaR6tKE7bnQSah4fs0xZ2TXcx6NMflB9fT8hVSfX9Tmj8l5ljjI27Yk2gCsaNkAb+I46+lXtL02/wBScLb2zlSOH6KPxqbI25Ut2KJvNVvMnkkOMZZs/wCRULxyFsINzZ547Vvf2NZ6WkTatdkzMNwhhXcTj3qVNctbWQtZ2MMRIwruNzn3z2rVOxztc3wlbTPDmo3gSTy/s0fUNIcZH06mtnW9U0ax09NLuANSkhwCNvyk+ufxrmtQ1vUL2QedcNtDHCAkL+QqgIZrichIyzMSQqDP5Cp5ylh+siTXNenvIGt7W1S0TuY+DiuHu4txJxyOuTkmu9udDmjh8y8lS0TGCJD8x/Cua1STT7YlLeMzkfxycD8q2g+py1FHZHC+I1w0b7fuoRz9azvPbDgZYRgEqegFbXi+6kuFjjfGQpIAGABntWLcBltbjb04XP5V30XdHlYhWlYerK0S7GRCfRq1tNigRYtgM1xIQsahe5Nc1a8sp962bFmF3blWZSBuBBwQeadUwjuibxBZNbabObieNZyQBCDliM859KyfDkQNyQ3TA6Va1u1uE003DRssbyhcnjJ5NO8Jw752bHQ9aiibV3qen/DrR7nUNYSOytzNIsbkgDhRxyfSvUr3SLHR9IGoa3eB1fKJDanduI/2un5V5z4ENxHeTLZNNvMYVvLzkjPTj6VrePLiaBrLSLm/UxW0fmKioCxL7vlI9veuLFTSk7nZhm4015mL4v8AFzPbmz0e3S0QldyxDc7jcPvN1rJuZbrUrKKee1tRJLjzWiG1y4BwR7Vxeo+I3GsO9naQRrBznBBde4POMe1dlHf2SyWkH9n/AGmQrHJGCxRGdlywDAnkHpnrivLxdKcnHQ87Gy9pPl2NLwrqMGn20r3dtHLjgK7EKR9R0PrS+LY4/EVhbXVvpy2iZBWOAZBGD83IzzWbrEMdv4luLmNb+3t7wxb1Co0UgK5MZBIPQHtW5oUn9oyXDG6jVC37qNlxhV+UfLg46V5Vek6P7yG5xSVtLnZfEGyMd9cwhCfLn3oP9lufyzUfhe4klt5bW7xsVQI8nnb0wa6T4gW63BguywAdTFI36j+tcJb6jZ2NwdzSSsgKsR8qj2x3r6/ER1PoaO1jOltZpL6S1t4ZZzvZQApPANXovDzBRNqN1FaR/wB0EM/6U6fxPcSoVjcQ7uojwD+dUI3WZSzsd5PTrXIoHd7SVjSS80GxYrZacbmUD/WT8g/hUF1r15ex7RKYwDwqHCj0ArMmQxl/Lb96x+UBc8VcsdAu/JFzcbLKHOd8zYyPYdTQ0kiVdyNTXiZfsdxtA8y3U8HhT35/GqdhpN7fN+5hZu7OeF/M1r295psVksMUAu2t+FlnG0HJ5O3/ABpjalPcxESTFlA4H3VH4CpSubQcoqyRGNK0mxBk1C+81gf9XbDPP1q02qW0WhXcmnWf2UxlYwwwWOcck1nxCSdf3al9zcDGcmpvsaWtlcxahIYVnxhQMvx6CnYibvuzmrmSadTJcO8hz1Y5rLvNMuJFLybYIx1eXgf/AF66Oe8ht4yLK3EJXP7yT5n/AA7CuN1m6nuLh5HLSOWzljk1pGLMJ1NLJGN4vsYoVs5LZvPE0b5ZxtyVPIX0/HrXP6mY/spDb03nICgdfQ12PiKLGl6XDeJ5bbZGUMvYkYri9T3wyFGww3HB7Eetehh3pY8fE3buylZrkjg5rYsJHt9QinXA8teCRkZxxVS0wQhCg4Hepbtd8czSZAK5CqMdD/KtKuqMI/EiLX7uScL5khkZnPJParvhJdu89iTWHdXBmhtULL8rHI24IzjknvXQeEVLAcY5OPrWdNWRrVlzSPS/Cd/eWOk3Udu/ltcuA7KPmOB0B9OazNYhuhqMkt6xtsRiQCT7zAZ7duvetrTPFNj4e0eIxabEboSFZrhhubaW/h9OK4HxhfTXmqyXkrSB5Z2GOpII+XA/MV5ldc0mjtjPlpRic5qVzZLIY7KE7RFuaV+rnv8AyNdJ4NMk7wwWsE81xMHYeUq4GCCCQcbuh9CMcdao2lr4d+w/Z5o5Lu5d9hZNwwxxlSRwMZ5/nXrHhnw4bTTE1SGOKGO3umtgIAu63x/q2Y85BOeT3xXDjMQqVJrl+88qvuzC8WabrbpYJHpVxPB8rSNErLsbPTJ6AHnB9atWGhzNawu0rpKkYjJt7gBh3YMQe55wap6HrviHVfGdr4d1bVbm5imuRHJFOvUhuRk9+nT0rpfHehLpksWl7ZTDFho3TliDnAOB/nFePVr+ycaMt91Y5WouN7Hpet241DTLu3XG7ZvjIz94c147q6rDfNkcS8gdvzr1mKeUTZHZufcVxfiW1j0y6eWSzhuoxIVj39QfX9RX22Ii90e/TlyzRzGnWNzcSM0Ftkd2H+JrSe3s7RVW4uhI55aKHnn3Y1qWeqQ39kbNoPKYr82zgfh6Vy9xG8dw8JI/dkqD7VwOTR6VJe0lZmtJqiRRD7Ei2nGN6/NIfxPT8MVSN1NLIz72LZ6uc5/E0WOl3VypmLLHCDy7HP6DmtC2fR7QgRwS3s4/jk+WMfh3qbNm0p06bskVtJsdQu5n8mOSQEnkcKPqa20tLG2/d3d08rD70UHI+hY8VU13Uri60yyniYR2zuY2jQbRux0x6VRzO/yR/M7DHX9KfLYzdV1NdkdRZ6zaQReXp1otuMdTy351iayZZ5xIUaWRhj5SSSasSWIsLZJ9UnKbvuwxDJP49BQ2sTLdQRWNvFaxGQKzN87sD/KmloZ8yWxlz2DxR5vW8knny/vMfw7fjXP6tLFbkraw7D/fbDN/gK6bVWkbVpYEj3yNhmy3X/PpXNa/9jtXcXDvNcDrCowq/U9/wrSJk7PVnOX6SXV/aPI7sN+DuOT1B/pWHqjQHU1SWAuqhCw6dhz+VdLFctd3cKlQqKshVFGFB2H9feuV11mTV8sefLT8PlFd1BaHk4p+8dda6boc8UdwIbdYkQI4jJVl9CRnJY+9UrvRbGC3ea8uljaRDIIl+chc8KPes5LqPyE3NlhH74J5xmqdvDOIrma7kEaCMHJy3y54x/8AXqKkZR6hTnByV0ZmrS25aP7DEUEaEHf82/nv2/CtPwzdXRCLBp8RkPTaG6+uM1gs8UhdrcOECkfN1Ndp4S8yK2Qo21sdfSnCVlcis1zEOpa4LfS7uz3KZHZleVIdz89VBJAA+n51U0bTn1q1nure9NuLgAPu5kV168Dp/wDXrpvD1vouqaRdaHeafDa6ik5uTqKlneVCpGwjoOea4/StFurfxJe2kl21uLdA7eUT+9BORyOmQc815VSonGVnZrUnEVeWKaelitc2dza3dvBbzH7CrAF14BbqSfr/AEr3H4ZeKtPt9IvLDVPKtNQaPygspHlSnjDfj36881y2neEEn8B+fY8i5dtodjlQpwOT7jNc9BD9jkNvdL5ssTeYrL/Go5APoa8ytXp42Lhf4Xb/AIJxzk7q/U0V1C1uvG8V15pW9hu+WQkbMkKWB6HrT/HHxJ1+712K6jvo7C8ggNpcbUzHOVcneAeAecH6ViabHDDJ5yk/bZiXBcZ+ct3x2rJ8RwwjxVqX2qKSdXnkkVFcDG5s5Gc100MPRlV1V7LS41KOqP/Z">
            <a:extLst>
              <a:ext uri="{FF2B5EF4-FFF2-40B4-BE49-F238E27FC236}">
                <a16:creationId xmlns:a16="http://schemas.microsoft.com/office/drawing/2014/main" id="{225D3DC1-75DA-4262-8D4D-93C1889FDB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35BC5C-B9EF-9824-9765-174978AEE7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60" y="2271945"/>
            <a:ext cx="3962400" cy="26230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FB7DEF-C1AE-0FDF-05D4-4C71E43A95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71945"/>
            <a:ext cx="3491880" cy="261891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418e8c98-519b-4e3e-a77f-7ee33016068f"/>
    <ds:schemaRef ds:uri="7d91badd-8922-4db1-9652-4fbca8a6b7df"/>
    <ds:schemaRef ds:uri="1c5831b9-66da-4f16-a409-834213ecdb8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1867</Words>
  <Application>Microsoft Office PowerPoint</Application>
  <PresentationFormat>On-screen Show (4:3)</PresentationFormat>
  <Paragraphs>134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Lucida Grande</vt:lpstr>
      <vt:lpstr>Times New Roman</vt:lpstr>
      <vt:lpstr>Default Design</vt:lpstr>
      <vt:lpstr>Dulliau adeiladu cyn 1919</vt:lpstr>
      <vt:lpstr>Amcanion y sesiwn</vt:lpstr>
      <vt:lpstr>Amcanion y sesiwn</vt:lpstr>
      <vt:lpstr>Offer gweithiwr tir/peiriannydd sifil cyn 1919  </vt:lpstr>
      <vt:lpstr>Cyfarpar mesur/tirfesur cyn 1919 </vt:lpstr>
      <vt:lpstr>Peiriannau oedd yn cael eu tynnu gan geffylau </vt:lpstr>
      <vt:lpstr>Yr oes stêm </vt:lpstr>
      <vt:lpstr>Systemau draenio a charthffosydd cyn 1919 </vt:lpstr>
      <vt:lpstr>Deunyddiau a oedd yn cael eu defnyddio mewn systemau draenio a charthffosydd cyn 1919 </vt:lpstr>
      <vt:lpstr>Deunyddiau a oedd yn cael eu defnyddio mewn systemau draenio a charthffosydd cyn 1919 </vt:lpstr>
      <vt:lpstr>Adeiladu prif garthffosydd Llundain</vt:lpstr>
      <vt:lpstr>Adeiladu ffyrdd cyn 1919 </vt:lpstr>
      <vt:lpstr>Adeiladu ffyrdd cyn 1919 </vt:lpstr>
      <vt:lpstr>Enghreifftiau o ffyrdd wedi’u palmantu â cherrig, a ffyrdd wedi’u palmantu â choblau </vt:lpstr>
      <vt:lpstr>Defnyddio tar fel arwyneb ffordd </vt:lpstr>
      <vt:lpstr>Edgard Hooley a tharmac  </vt:lpstr>
      <vt:lpstr>Edgard Hooley a tharmac  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175</cp:revision>
  <dcterms:created xsi:type="dcterms:W3CDTF">2013-05-28T00:38:54Z</dcterms:created>
  <dcterms:modified xsi:type="dcterms:W3CDTF">2023-10-02T10:01:49Z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