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8"/>
  </p:notesMasterIdLst>
  <p:handoutMasterIdLst>
    <p:handoutMasterId r:id="rId29"/>
  </p:handoutMasterIdLst>
  <p:sldIdLst>
    <p:sldId id="256" r:id="rId5"/>
    <p:sldId id="331" r:id="rId6"/>
    <p:sldId id="355" r:id="rId7"/>
    <p:sldId id="348" r:id="rId8"/>
    <p:sldId id="349" r:id="rId9"/>
    <p:sldId id="337" r:id="rId10"/>
    <p:sldId id="341" r:id="rId11"/>
    <p:sldId id="350" r:id="rId12"/>
    <p:sldId id="351" r:id="rId13"/>
    <p:sldId id="336" r:id="rId14"/>
    <p:sldId id="338" r:id="rId15"/>
    <p:sldId id="339" r:id="rId16"/>
    <p:sldId id="340" r:id="rId17"/>
    <p:sldId id="342" r:id="rId18"/>
    <p:sldId id="343" r:id="rId19"/>
    <p:sldId id="347" r:id="rId20"/>
    <p:sldId id="344" r:id="rId21"/>
    <p:sldId id="345" r:id="rId22"/>
    <p:sldId id="346" r:id="rId23"/>
    <p:sldId id="352" r:id="rId24"/>
    <p:sldId id="353" r:id="rId25"/>
    <p:sldId id="335" r:id="rId26"/>
    <p:sldId id="267" r:id="rId27"/>
  </p:sldIdLst>
  <p:sldSz cx="9144000" cy="6858000" type="screen4x3"/>
  <p:notesSz cx="6858000" cy="9144000"/>
  <p:custDataLst>
    <p:tags r:id="rId3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lison Walters" initials="AW" lastIdx="1" clrIdx="0">
    <p:extLst>
      <p:ext uri="{19B8F6BF-5375-455C-9EA6-DF929625EA0E}">
        <p15:presenceInfo xmlns:p15="http://schemas.microsoft.com/office/powerpoint/2012/main" userId="Alison Walters" providerId="None"/>
      </p:ext>
    </p:extLst>
  </p:cmAuthor>
  <p:cmAuthor id="2" name="Lois Wyn" initials="LW" lastIdx="3" clrIdx="1">
    <p:extLst>
      <p:ext uri="{19B8F6BF-5375-455C-9EA6-DF929625EA0E}">
        <p15:presenceInfo xmlns:p15="http://schemas.microsoft.com/office/powerpoint/2012/main" userId="Lois Wy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88D1A9-73D4-4F7D-B464-E86A8FEBA1C6}" v="3" dt="2023-10-02T10:02:38.8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44"/>
    <p:restoredTop sz="93792" autoAdjust="0"/>
  </p:normalViewPr>
  <p:slideViewPr>
    <p:cSldViewPr showGuides="1">
      <p:cViewPr>
        <p:scale>
          <a:sx n="50" d="100"/>
          <a:sy n="50" d="100"/>
        </p:scale>
        <p:origin x="1036" y="404"/>
      </p:cViewPr>
      <p:guideLst>
        <p:guide orient="horz" pos="2160"/>
        <p:guide pos="2880"/>
      </p:guideLst>
    </p:cSldViewPr>
  </p:slideViewPr>
  <p:outlineViewPr>
    <p:cViewPr>
      <p:scale>
        <a:sx n="33" d="100"/>
        <a:sy n="33" d="100"/>
      </p:scale>
      <p:origin x="0" y="-1864"/>
    </p:cViewPr>
  </p:outlineViewPr>
  <p:notesTextViewPr>
    <p:cViewPr>
      <p:scale>
        <a:sx n="150" d="100"/>
        <a:sy n="15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A788D1A9-73D4-4F7D-B464-E86A8FEBA1C6}"/>
    <pc:docChg chg="custSel modSld modMainMaster">
      <pc:chgData name="Claire Brooks" userId="045b5ce1-bb15-4c22-aa7e-c7b600949989" providerId="ADAL" clId="{A788D1A9-73D4-4F7D-B464-E86A8FEBA1C6}" dt="2023-10-02T10:03:36.708" v="13" actId="1035"/>
      <pc:docMkLst>
        <pc:docMk/>
      </pc:docMkLst>
      <pc:sldChg chg="delCm modCm">
        <pc:chgData name="Claire Brooks" userId="045b5ce1-bb15-4c22-aa7e-c7b600949989" providerId="ADAL" clId="{A788D1A9-73D4-4F7D-B464-E86A8FEBA1C6}" dt="2023-10-02T10:02:43.349" v="9" actId="1592"/>
        <pc:sldMkLst>
          <pc:docMk/>
          <pc:sldMk cId="0" sldId="256"/>
        </pc:sldMkLst>
      </pc:sldChg>
      <pc:sldChg chg="modSp mod">
        <pc:chgData name="Claire Brooks" userId="045b5ce1-bb15-4c22-aa7e-c7b600949989" providerId="ADAL" clId="{A788D1A9-73D4-4F7D-B464-E86A8FEBA1C6}" dt="2023-10-02T10:03:36.708" v="13" actId="1035"/>
        <pc:sldMkLst>
          <pc:docMk/>
          <pc:sldMk cId="3405795682" sldId="350"/>
        </pc:sldMkLst>
        <pc:spChg chg="mod">
          <ac:chgData name="Claire Brooks" userId="045b5ce1-bb15-4c22-aa7e-c7b600949989" providerId="ADAL" clId="{A788D1A9-73D4-4F7D-B464-E86A8FEBA1C6}" dt="2023-10-02T10:03:36.708" v="13" actId="1035"/>
          <ac:spMkLst>
            <pc:docMk/>
            <pc:sldMk cId="3405795682" sldId="350"/>
            <ac:spMk id="3" creationId="{4252328E-74DD-401C-8F8E-1001EFFC0B59}"/>
          </ac:spMkLst>
        </pc:spChg>
      </pc:sldChg>
      <pc:sldMasterChg chg="modSp mod">
        <pc:chgData name="Claire Brooks" userId="045b5ce1-bb15-4c22-aa7e-c7b600949989" providerId="ADAL" clId="{A788D1A9-73D4-4F7D-B464-E86A8FEBA1C6}" dt="2023-10-02T10:00:53.584" v="3" actId="20577"/>
        <pc:sldMasterMkLst>
          <pc:docMk/>
          <pc:sldMasterMk cId="0" sldId="2147483651"/>
        </pc:sldMasterMkLst>
        <pc:spChg chg="mod">
          <ac:chgData name="Claire Brooks" userId="045b5ce1-bb15-4c22-aa7e-c7b600949989" providerId="ADAL" clId="{A788D1A9-73D4-4F7D-B464-E86A8FEBA1C6}" dt="2023-10-02T10:00:53.584" v="3" actId="20577"/>
          <ac:spMkLst>
            <pc:docMk/>
            <pc:sldMasterMk cId="0" sldId="2147483651"/>
            <ac:spMk id="12" creationId="{00000000-0000-0000-0000-000000000000}"/>
          </ac:spMkLst>
        </pc:spChg>
        <pc:spChg chg="mod">
          <ac:chgData name="Claire Brooks" userId="045b5ce1-bb15-4c22-aa7e-c7b600949989" providerId="ADAL" clId="{A788D1A9-73D4-4F7D-B464-E86A8FEBA1C6}" dt="2023-10-02T10:00:38.305" v="0"/>
          <ac:spMkLst>
            <pc:docMk/>
            <pc:sldMasterMk cId="0" sldId="2147483651"/>
            <ac:spMk id="1029" creationId="{00000000-0000-0000-0000-000000000000}"/>
          </ac:spMkLst>
        </pc:spChg>
        <pc:spChg chg="mod">
          <ac:chgData name="Claire Brooks" userId="045b5ce1-bb15-4c22-aa7e-c7b600949989" providerId="ADAL" clId="{A788D1A9-73D4-4F7D-B464-E86A8FEBA1C6}" dt="2023-10-02T10:00:52.331" v="2" actId="20577"/>
          <ac:spMkLst>
            <pc:docMk/>
            <pc:sldMasterMk cId="0" sldId="2147483651"/>
            <ac:spMk id="53259" creationId="{00000000-0000-0000-0000-000000000000}"/>
          </ac:spMkLst>
        </pc:spChg>
      </pc:sldMasterChg>
    </pc:docChg>
  </pc:docChgLst>
  <pc:docChgLst>
    <pc:chgData name="Laura Glover" userId="0654c38050dc99c9" providerId="LiveId" clId="{E96F261C-C2DE-49FB-9277-48F9B83F6047}"/>
    <pc:docChg chg="custSel delSld modSld">
      <pc:chgData name="Laura Glover" userId="0654c38050dc99c9" providerId="LiveId" clId="{E96F261C-C2DE-49FB-9277-48F9B83F6047}" dt="2023-06-30T18:23:14.253" v="241" actId="2696"/>
      <pc:docMkLst>
        <pc:docMk/>
      </pc:docMkLst>
      <pc:sldChg chg="modSp mod addCm">
        <pc:chgData name="Laura Glover" userId="0654c38050dc99c9" providerId="LiveId" clId="{E96F261C-C2DE-49FB-9277-48F9B83F6047}" dt="2023-06-30T18:23:08.504" v="240"/>
        <pc:sldMkLst>
          <pc:docMk/>
          <pc:sldMk cId="0" sldId="256"/>
        </pc:sldMkLst>
        <pc:spChg chg="mod">
          <ac:chgData name="Laura Glover" userId="0654c38050dc99c9" providerId="LiveId" clId="{E96F261C-C2DE-49FB-9277-48F9B83F6047}" dt="2023-06-30T18:09:02.610" v="1" actId="20577"/>
          <ac:spMkLst>
            <pc:docMk/>
            <pc:sldMk cId="0" sldId="256"/>
            <ac:spMk id="2053" creationId="{00000000-0000-0000-0000-000000000000}"/>
          </ac:spMkLst>
        </pc:spChg>
        <pc:extLst>
          <p:ext xmlns:p="http://schemas.openxmlformats.org/presentationml/2006/main" uri="{D6D511B9-2390-475A-947B-AFAB55BFBCF1}">
            <pc226:cmChg xmlns:pc226="http://schemas.microsoft.com/office/powerpoint/2022/06/main/command" chg="add">
              <pc226:chgData name="Laura Glover" userId="0654c38050dc99c9" providerId="LiveId" clId="{E96F261C-C2DE-49FB-9277-48F9B83F6047}" dt="2023-06-30T18:23:08.504" v="240"/>
              <pc2:cmMkLst xmlns:pc2="http://schemas.microsoft.com/office/powerpoint/2019/9/main/command">
                <pc:docMk/>
                <pc:sldMk cId="0" sldId="256"/>
                <pc2:cmMk id="{AE4329CB-414D-4D63-98F0-EE5BB0F2D195}"/>
              </pc2:cmMkLst>
            </pc226:cmChg>
          </p:ext>
        </pc:extLst>
      </pc:sldChg>
      <pc:sldChg chg="modSp mod">
        <pc:chgData name="Laura Glover" userId="0654c38050dc99c9" providerId="LiveId" clId="{E96F261C-C2DE-49FB-9277-48F9B83F6047}" dt="2023-06-30T18:13:11.095" v="123" actId="20577"/>
        <pc:sldMkLst>
          <pc:docMk/>
          <pc:sldMk cId="0" sldId="331"/>
        </pc:sldMkLst>
        <pc:spChg chg="mod">
          <ac:chgData name="Laura Glover" userId="0654c38050dc99c9" providerId="LiveId" clId="{E96F261C-C2DE-49FB-9277-48F9B83F6047}" dt="2023-06-30T18:13:11.095" v="123" actId="20577"/>
          <ac:spMkLst>
            <pc:docMk/>
            <pc:sldMk cId="0" sldId="331"/>
            <ac:spMk id="3" creationId="{00000000-0000-0000-0000-000000000000}"/>
          </ac:spMkLst>
        </pc:spChg>
      </pc:sldChg>
      <pc:sldChg chg="modSp mod">
        <pc:chgData name="Laura Glover" userId="0654c38050dc99c9" providerId="LiveId" clId="{E96F261C-C2DE-49FB-9277-48F9B83F6047}" dt="2023-06-30T18:18:15.156" v="180" actId="20577"/>
        <pc:sldMkLst>
          <pc:docMk/>
          <pc:sldMk cId="0" sldId="336"/>
        </pc:sldMkLst>
        <pc:spChg chg="mod">
          <ac:chgData name="Laura Glover" userId="0654c38050dc99c9" providerId="LiveId" clId="{E96F261C-C2DE-49FB-9277-48F9B83F6047}" dt="2023-06-30T18:18:15.156" v="180" actId="20577"/>
          <ac:spMkLst>
            <pc:docMk/>
            <pc:sldMk cId="0" sldId="336"/>
            <ac:spMk id="3" creationId="{00000000-0000-0000-0000-000000000000}"/>
          </ac:spMkLst>
        </pc:spChg>
      </pc:sldChg>
      <pc:sldChg chg="modSp mod">
        <pc:chgData name="Laura Glover" userId="0654c38050dc99c9" providerId="LiveId" clId="{E96F261C-C2DE-49FB-9277-48F9B83F6047}" dt="2023-06-30T18:12:46.668" v="114" actId="20577"/>
        <pc:sldMkLst>
          <pc:docMk/>
          <pc:sldMk cId="0" sldId="337"/>
        </pc:sldMkLst>
        <pc:spChg chg="mod">
          <ac:chgData name="Laura Glover" userId="0654c38050dc99c9" providerId="LiveId" clId="{E96F261C-C2DE-49FB-9277-48F9B83F6047}" dt="2023-06-30T18:12:41.138" v="113" actId="20577"/>
          <ac:spMkLst>
            <pc:docMk/>
            <pc:sldMk cId="0" sldId="337"/>
            <ac:spMk id="3" creationId="{00000000-0000-0000-0000-000000000000}"/>
          </ac:spMkLst>
        </pc:spChg>
        <pc:spChg chg="mod">
          <ac:chgData name="Laura Glover" userId="0654c38050dc99c9" providerId="LiveId" clId="{E96F261C-C2DE-49FB-9277-48F9B83F6047}" dt="2023-06-30T18:12:46.668" v="114" actId="20577"/>
          <ac:spMkLst>
            <pc:docMk/>
            <pc:sldMk cId="0" sldId="337"/>
            <ac:spMk id="4" creationId="{D1CB152F-4803-4F97-BA48-BB2C593E2B5D}"/>
          </ac:spMkLst>
        </pc:spChg>
      </pc:sldChg>
      <pc:sldChg chg="modSp mod">
        <pc:chgData name="Laura Glover" userId="0654c38050dc99c9" providerId="LiveId" clId="{E96F261C-C2DE-49FB-9277-48F9B83F6047}" dt="2023-06-30T18:18:39.522" v="184" actId="20577"/>
        <pc:sldMkLst>
          <pc:docMk/>
          <pc:sldMk cId="0" sldId="338"/>
        </pc:sldMkLst>
        <pc:spChg chg="mod">
          <ac:chgData name="Laura Glover" userId="0654c38050dc99c9" providerId="LiveId" clId="{E96F261C-C2DE-49FB-9277-48F9B83F6047}" dt="2023-06-30T18:18:39.522" v="184" actId="20577"/>
          <ac:spMkLst>
            <pc:docMk/>
            <pc:sldMk cId="0" sldId="338"/>
            <ac:spMk id="3" creationId="{00000000-0000-0000-0000-000000000000}"/>
          </ac:spMkLst>
        </pc:spChg>
      </pc:sldChg>
      <pc:sldChg chg="modSp mod">
        <pc:chgData name="Laura Glover" userId="0654c38050dc99c9" providerId="LiveId" clId="{E96F261C-C2DE-49FB-9277-48F9B83F6047}" dt="2023-06-30T18:19:14.300" v="185" actId="20577"/>
        <pc:sldMkLst>
          <pc:docMk/>
          <pc:sldMk cId="0" sldId="339"/>
        </pc:sldMkLst>
        <pc:spChg chg="mod">
          <ac:chgData name="Laura Glover" userId="0654c38050dc99c9" providerId="LiveId" clId="{E96F261C-C2DE-49FB-9277-48F9B83F6047}" dt="2023-06-30T18:19:14.300" v="185" actId="20577"/>
          <ac:spMkLst>
            <pc:docMk/>
            <pc:sldMk cId="0" sldId="339"/>
            <ac:spMk id="3" creationId="{00000000-0000-0000-0000-000000000000}"/>
          </ac:spMkLst>
        </pc:spChg>
      </pc:sldChg>
      <pc:sldChg chg="modSp mod">
        <pc:chgData name="Laura Glover" userId="0654c38050dc99c9" providerId="LiveId" clId="{E96F261C-C2DE-49FB-9277-48F9B83F6047}" dt="2023-06-30T18:13:24.452" v="125" actId="20577"/>
        <pc:sldMkLst>
          <pc:docMk/>
          <pc:sldMk cId="2564189235" sldId="341"/>
        </pc:sldMkLst>
        <pc:spChg chg="mod">
          <ac:chgData name="Laura Glover" userId="0654c38050dc99c9" providerId="LiveId" clId="{E96F261C-C2DE-49FB-9277-48F9B83F6047}" dt="2023-06-30T18:13:24.452" v="125" actId="20577"/>
          <ac:spMkLst>
            <pc:docMk/>
            <pc:sldMk cId="2564189235" sldId="341"/>
            <ac:spMk id="2" creationId="{B0E03360-F25B-44B0-AB98-BDEDDB1844E1}"/>
          </ac:spMkLst>
        </pc:spChg>
        <pc:spChg chg="mod">
          <ac:chgData name="Laura Glover" userId="0654c38050dc99c9" providerId="LiveId" clId="{E96F261C-C2DE-49FB-9277-48F9B83F6047}" dt="2023-06-30T18:12:56.345" v="116" actId="20577"/>
          <ac:spMkLst>
            <pc:docMk/>
            <pc:sldMk cId="2564189235" sldId="341"/>
            <ac:spMk id="3" creationId="{3D817732-FAFD-4491-88A0-AFB1C184A141}"/>
          </ac:spMkLst>
        </pc:spChg>
      </pc:sldChg>
      <pc:sldChg chg="modSp mod">
        <pc:chgData name="Laura Glover" userId="0654c38050dc99c9" providerId="LiveId" clId="{E96F261C-C2DE-49FB-9277-48F9B83F6047}" dt="2023-06-30T18:20:09.764" v="189" actId="20577"/>
        <pc:sldMkLst>
          <pc:docMk/>
          <pc:sldMk cId="3600342088" sldId="342"/>
        </pc:sldMkLst>
        <pc:spChg chg="mod">
          <ac:chgData name="Laura Glover" userId="0654c38050dc99c9" providerId="LiveId" clId="{E96F261C-C2DE-49FB-9277-48F9B83F6047}" dt="2023-06-30T18:20:09.764" v="189" actId="20577"/>
          <ac:spMkLst>
            <pc:docMk/>
            <pc:sldMk cId="3600342088" sldId="342"/>
            <ac:spMk id="3" creationId="{3F71CFBA-BFB5-4DD4-929D-A0884EEEE8E6}"/>
          </ac:spMkLst>
        </pc:spChg>
      </pc:sldChg>
      <pc:sldChg chg="modSp mod">
        <pc:chgData name="Laura Glover" userId="0654c38050dc99c9" providerId="LiveId" clId="{E96F261C-C2DE-49FB-9277-48F9B83F6047}" dt="2023-06-30T18:21:12.766" v="229" actId="20577"/>
        <pc:sldMkLst>
          <pc:docMk/>
          <pc:sldMk cId="1513861847" sldId="344"/>
        </pc:sldMkLst>
        <pc:spChg chg="mod">
          <ac:chgData name="Laura Glover" userId="0654c38050dc99c9" providerId="LiveId" clId="{E96F261C-C2DE-49FB-9277-48F9B83F6047}" dt="2023-06-30T18:21:12.766" v="229" actId="20577"/>
          <ac:spMkLst>
            <pc:docMk/>
            <pc:sldMk cId="1513861847" sldId="344"/>
            <ac:spMk id="3" creationId="{D30D9EC3-9ED9-4B53-AEB0-CECDDCA52915}"/>
          </ac:spMkLst>
        </pc:spChg>
      </pc:sldChg>
      <pc:sldChg chg="modSp mod">
        <pc:chgData name="Laura Glover" userId="0654c38050dc99c9" providerId="LiveId" clId="{E96F261C-C2DE-49FB-9277-48F9B83F6047}" dt="2023-06-30T18:21:35.897" v="232" actId="20577"/>
        <pc:sldMkLst>
          <pc:docMk/>
          <pc:sldMk cId="3741175755" sldId="345"/>
        </pc:sldMkLst>
        <pc:spChg chg="mod">
          <ac:chgData name="Laura Glover" userId="0654c38050dc99c9" providerId="LiveId" clId="{E96F261C-C2DE-49FB-9277-48F9B83F6047}" dt="2023-06-30T18:21:35.897" v="232" actId="20577"/>
          <ac:spMkLst>
            <pc:docMk/>
            <pc:sldMk cId="3741175755" sldId="345"/>
            <ac:spMk id="3" creationId="{C41F9EAF-C1FF-4BE9-90A5-D01F103805D7}"/>
          </ac:spMkLst>
        </pc:spChg>
      </pc:sldChg>
      <pc:sldChg chg="modSp mod">
        <pc:chgData name="Laura Glover" userId="0654c38050dc99c9" providerId="LiveId" clId="{E96F261C-C2DE-49FB-9277-48F9B83F6047}" dt="2023-06-30T18:20:34.408" v="191" actId="313"/>
        <pc:sldMkLst>
          <pc:docMk/>
          <pc:sldMk cId="4102755707" sldId="347"/>
        </pc:sldMkLst>
        <pc:spChg chg="mod">
          <ac:chgData name="Laura Glover" userId="0654c38050dc99c9" providerId="LiveId" clId="{E96F261C-C2DE-49FB-9277-48F9B83F6047}" dt="2023-06-30T18:20:34.408" v="191" actId="313"/>
          <ac:spMkLst>
            <pc:docMk/>
            <pc:sldMk cId="4102755707" sldId="347"/>
            <ac:spMk id="2" creationId="{BED36BE0-C121-4735-94D8-5B70CF24A03D}"/>
          </ac:spMkLst>
        </pc:spChg>
      </pc:sldChg>
      <pc:sldChg chg="modSp mod">
        <pc:chgData name="Laura Glover" userId="0654c38050dc99c9" providerId="LiveId" clId="{E96F261C-C2DE-49FB-9277-48F9B83F6047}" dt="2023-06-30T18:10:40.158" v="97" actId="20577"/>
        <pc:sldMkLst>
          <pc:docMk/>
          <pc:sldMk cId="3494933911" sldId="348"/>
        </pc:sldMkLst>
        <pc:spChg chg="mod">
          <ac:chgData name="Laura Glover" userId="0654c38050dc99c9" providerId="LiveId" clId="{E96F261C-C2DE-49FB-9277-48F9B83F6047}" dt="2023-06-30T18:10:40.158" v="97" actId="20577"/>
          <ac:spMkLst>
            <pc:docMk/>
            <pc:sldMk cId="3494933911" sldId="348"/>
            <ac:spMk id="3" creationId="{0343A5FC-C963-4278-872C-67ECF9D9C24E}"/>
          </ac:spMkLst>
        </pc:spChg>
      </pc:sldChg>
      <pc:sldChg chg="modSp mod addCm">
        <pc:chgData name="Laura Glover" userId="0654c38050dc99c9" providerId="LiveId" clId="{E96F261C-C2DE-49FB-9277-48F9B83F6047}" dt="2023-06-30T18:12:13.779" v="109"/>
        <pc:sldMkLst>
          <pc:docMk/>
          <pc:sldMk cId="2958989059" sldId="349"/>
        </pc:sldMkLst>
        <pc:spChg chg="mod">
          <ac:chgData name="Laura Glover" userId="0654c38050dc99c9" providerId="LiveId" clId="{E96F261C-C2DE-49FB-9277-48F9B83F6047}" dt="2023-06-30T18:11:48.738" v="108"/>
          <ac:spMkLst>
            <pc:docMk/>
            <pc:sldMk cId="2958989059" sldId="349"/>
            <ac:spMk id="3" creationId="{D87230D9-DCFF-4354-8362-9F9E3F3F2F88}"/>
          </ac:spMkLst>
        </pc:spChg>
        <pc:extLst>
          <p:ext xmlns:p="http://schemas.openxmlformats.org/presentationml/2006/main" uri="{D6D511B9-2390-475A-947B-AFAB55BFBCF1}">
            <pc226:cmChg xmlns:pc226="http://schemas.microsoft.com/office/powerpoint/2022/06/main/command" chg="add">
              <pc226:chgData name="Laura Glover" userId="0654c38050dc99c9" providerId="LiveId" clId="{E96F261C-C2DE-49FB-9277-48F9B83F6047}" dt="2023-06-30T18:12:13.779" v="109"/>
              <pc2:cmMkLst xmlns:pc2="http://schemas.microsoft.com/office/powerpoint/2019/9/main/command">
                <pc:docMk/>
                <pc:sldMk cId="2958989059" sldId="349"/>
                <pc2:cmMk id="{F998DFA8-C1E4-41B9-86EB-7CED67E8CDDD}"/>
              </pc2:cmMkLst>
            </pc226:cmChg>
          </p:ext>
        </pc:extLst>
      </pc:sldChg>
      <pc:sldChg chg="modSp mod addCm modCm">
        <pc:chgData name="Laura Glover" userId="0654c38050dc99c9" providerId="LiveId" clId="{E96F261C-C2DE-49FB-9277-48F9B83F6047}" dt="2023-06-30T18:17:21.898" v="177" actId="20577"/>
        <pc:sldMkLst>
          <pc:docMk/>
          <pc:sldMk cId="3405795682" sldId="350"/>
        </pc:sldMkLst>
        <pc:spChg chg="mod">
          <ac:chgData name="Laura Glover" userId="0654c38050dc99c9" providerId="LiveId" clId="{E96F261C-C2DE-49FB-9277-48F9B83F6047}" dt="2023-06-30T18:17:21.898" v="177" actId="20577"/>
          <ac:spMkLst>
            <pc:docMk/>
            <pc:sldMk cId="3405795682" sldId="350"/>
            <ac:spMk id="2" creationId="{C04EC81F-0BCA-4333-9E79-79E2D509B31D}"/>
          </ac:spMkLst>
        </pc:spChg>
        <pc:spChg chg="mod">
          <ac:chgData name="Laura Glover" userId="0654c38050dc99c9" providerId="LiveId" clId="{E96F261C-C2DE-49FB-9277-48F9B83F6047}" dt="2023-06-30T18:17:09.064" v="176" actId="20577"/>
          <ac:spMkLst>
            <pc:docMk/>
            <pc:sldMk cId="3405795682" sldId="350"/>
            <ac:spMk id="3" creationId="{4252328E-74DD-401C-8F8E-1001EFFC0B59}"/>
          </ac:spMkLst>
        </pc:spChg>
        <pc:extLst>
          <p:ext xmlns:p="http://schemas.openxmlformats.org/presentationml/2006/main" uri="{D6D511B9-2390-475A-947B-AFAB55BFBCF1}">
            <pc226:cmChg xmlns:pc226="http://schemas.microsoft.com/office/powerpoint/2022/06/main/command" chg="add mod">
              <pc226:chgData name="Laura Glover" userId="0654c38050dc99c9" providerId="LiveId" clId="{E96F261C-C2DE-49FB-9277-48F9B83F6047}" dt="2023-06-30T18:17:09.064" v="176" actId="20577"/>
              <pc2:cmMkLst xmlns:pc2="http://schemas.microsoft.com/office/powerpoint/2019/9/main/command">
                <pc:docMk/>
                <pc:sldMk cId="3405795682" sldId="350"/>
                <pc2:cmMk id="{206C9127-C1DB-4522-ADBF-DC1DC470311E}"/>
              </pc2:cmMkLst>
            </pc226:cmChg>
          </p:ext>
        </pc:extLst>
      </pc:sldChg>
      <pc:sldChg chg="modSp mod">
        <pc:chgData name="Laura Glover" userId="0654c38050dc99c9" providerId="LiveId" clId="{E96F261C-C2DE-49FB-9277-48F9B83F6047}" dt="2023-06-30T18:18:02.446" v="179" actId="20577"/>
        <pc:sldMkLst>
          <pc:docMk/>
          <pc:sldMk cId="2792642232" sldId="351"/>
        </pc:sldMkLst>
        <pc:spChg chg="mod">
          <ac:chgData name="Laura Glover" userId="0654c38050dc99c9" providerId="LiveId" clId="{E96F261C-C2DE-49FB-9277-48F9B83F6047}" dt="2023-06-30T18:18:02.446" v="179" actId="20577"/>
          <ac:spMkLst>
            <pc:docMk/>
            <pc:sldMk cId="2792642232" sldId="351"/>
            <ac:spMk id="3" creationId="{97671172-4290-401E-9826-AC1537AC0AD1}"/>
          </ac:spMkLst>
        </pc:spChg>
      </pc:sldChg>
      <pc:sldChg chg="modSp mod">
        <pc:chgData name="Laura Glover" userId="0654c38050dc99c9" providerId="LiveId" clId="{E96F261C-C2DE-49FB-9277-48F9B83F6047}" dt="2023-06-30T18:21:56.913" v="235" actId="20577"/>
        <pc:sldMkLst>
          <pc:docMk/>
          <pc:sldMk cId="1114619856" sldId="352"/>
        </pc:sldMkLst>
        <pc:spChg chg="mod">
          <ac:chgData name="Laura Glover" userId="0654c38050dc99c9" providerId="LiveId" clId="{E96F261C-C2DE-49FB-9277-48F9B83F6047}" dt="2023-06-30T18:21:48.585" v="233" actId="20577"/>
          <ac:spMkLst>
            <pc:docMk/>
            <pc:sldMk cId="1114619856" sldId="352"/>
            <ac:spMk id="2" creationId="{EAD9CDF3-027B-4F0C-B5D9-80D8ED35BFAC}"/>
          </ac:spMkLst>
        </pc:spChg>
        <pc:spChg chg="mod">
          <ac:chgData name="Laura Glover" userId="0654c38050dc99c9" providerId="LiveId" clId="{E96F261C-C2DE-49FB-9277-48F9B83F6047}" dt="2023-06-30T18:21:56.913" v="235" actId="20577"/>
          <ac:spMkLst>
            <pc:docMk/>
            <pc:sldMk cId="1114619856" sldId="352"/>
            <ac:spMk id="11" creationId="{AD2A20A7-958E-48CD-B7C6-7E048ADC3B24}"/>
          </ac:spMkLst>
        </pc:spChg>
      </pc:sldChg>
      <pc:sldChg chg="modSp mod">
        <pc:chgData name="Laura Glover" userId="0654c38050dc99c9" providerId="LiveId" clId="{E96F261C-C2DE-49FB-9277-48F9B83F6047}" dt="2023-06-30T18:22:22.226" v="239" actId="20577"/>
        <pc:sldMkLst>
          <pc:docMk/>
          <pc:sldMk cId="3457072035" sldId="353"/>
        </pc:sldMkLst>
        <pc:spChg chg="mod">
          <ac:chgData name="Laura Glover" userId="0654c38050dc99c9" providerId="LiveId" clId="{E96F261C-C2DE-49FB-9277-48F9B83F6047}" dt="2023-06-30T18:22:22.226" v="239" actId="20577"/>
          <ac:spMkLst>
            <pc:docMk/>
            <pc:sldMk cId="3457072035" sldId="353"/>
            <ac:spMk id="3" creationId="{E6038DF9-9558-4770-BF85-A392351556F7}"/>
          </ac:spMkLst>
        </pc:spChg>
      </pc:sldChg>
      <pc:sldChg chg="del">
        <pc:chgData name="Laura Glover" userId="0654c38050dc99c9" providerId="LiveId" clId="{E96F261C-C2DE-49FB-9277-48F9B83F6047}" dt="2023-06-30T18:23:14.253" v="241" actId="2696"/>
        <pc:sldMkLst>
          <pc:docMk/>
          <pc:sldMk cId="3221018852" sldId="354"/>
        </pc:sldMkLst>
      </pc:sldChg>
      <pc:sldChg chg="modSp mod">
        <pc:chgData name="Laura Glover" userId="0654c38050dc99c9" providerId="LiveId" clId="{E96F261C-C2DE-49FB-9277-48F9B83F6047}" dt="2023-06-30T18:10:03.619" v="69" actId="313"/>
        <pc:sldMkLst>
          <pc:docMk/>
          <pc:sldMk cId="2915896751" sldId="355"/>
        </pc:sldMkLst>
        <pc:spChg chg="mod">
          <ac:chgData name="Laura Glover" userId="0654c38050dc99c9" providerId="LiveId" clId="{E96F261C-C2DE-49FB-9277-48F9B83F6047}" dt="2023-06-30T18:10:03.619" v="69" actId="313"/>
          <ac:spMkLst>
            <pc:docMk/>
            <pc:sldMk cId="2915896751" sldId="355"/>
            <ac:spMk id="3" creationId="{DB34F2E2-C3EE-4F35-91B9-752677A0C79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10/2/2023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youtube.com/watch?v=cUkW2jjNC_w"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ingtra.com/drone-photogrammetry-vs-lidar/"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youtube.com/watch?v=76XzCoVShCE&amp;t=1s"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youtube.com/watch?v=omaw1mdk9xg&amp;t=1s"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y-GB"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23921926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dirty="0"/>
              <a:t>Arweiniwch drafodaeth ar BIM, gan ystyried y canlynol: </a:t>
            </a:r>
          </a:p>
          <a:p>
            <a:pPr marL="171450" indent="-171450">
              <a:buFont typeface="Arial" panose="020B0604020202020204" pitchFamily="34" charset="0"/>
              <a:buChar char="•"/>
            </a:pPr>
            <a:r>
              <a:rPr lang="cy-GB" dirty="0"/>
              <a:t>sut gall BIM gael effaith gadarnhaol ar y diwydiant gwaith tir/peirianneg sifil </a:t>
            </a:r>
          </a:p>
          <a:p>
            <a:pPr marL="171450" indent="-171450">
              <a:buFont typeface="Arial" panose="020B0604020202020204" pitchFamily="34" charset="0"/>
              <a:buChar char="•"/>
            </a:pPr>
            <a:r>
              <a:rPr lang="cy-GB" dirty="0"/>
              <a:t>cywirdeb lluniadau </a:t>
            </a:r>
          </a:p>
          <a:p>
            <a:pPr marL="171450" indent="-171450">
              <a:buFont typeface="Arial" panose="020B0604020202020204" pitchFamily="34" charset="0"/>
              <a:buChar char="•"/>
            </a:pPr>
            <a:r>
              <a:rPr lang="cy-GB" dirty="0"/>
              <a:t>pa mor gyfredol yw’r wybodaeth ar y safle </a:t>
            </a:r>
          </a:p>
          <a:p>
            <a:pPr marL="171450" indent="-171450">
              <a:buFont typeface="Arial" panose="020B0604020202020204" pitchFamily="34" charset="0"/>
              <a:buChar char="•"/>
            </a:pPr>
            <a:r>
              <a:rPr lang="cy-GB" dirty="0"/>
              <a:t>llai o wastraff, arian yn ogystal ag amser oherwydd llai o gamgymeriadau </a:t>
            </a:r>
          </a:p>
          <a:p>
            <a:pPr marL="171450" indent="-171450">
              <a:buFont typeface="Arial" panose="020B0604020202020204" pitchFamily="34" charset="0"/>
              <a:buChar char="•"/>
            </a:pPr>
            <a:r>
              <a:rPr lang="cy-GB" dirty="0"/>
              <a:t>cyfyngiadau BIM </a:t>
            </a:r>
          </a:p>
          <a:p>
            <a:pPr marL="171450" indent="-171450">
              <a:buFont typeface="Arial" panose="020B0604020202020204" pitchFamily="34" charset="0"/>
              <a:buChar char="•"/>
            </a:pPr>
            <a:r>
              <a:rPr lang="cy-GB" dirty="0"/>
              <a:t>manteision diogelwch. </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cy-GB" dirty="0">
                <a:hlinkClick r:id="rId3"/>
              </a:rPr>
              <a:t>https://www.youtube.com/watch?v=cUkW2jjNC_w</a:t>
            </a:r>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531140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dirty="0"/>
              <a:t>Mae gweithfannau cyfansawdd </a:t>
            </a:r>
            <a:r>
              <a:rPr lang="cy-GB" dirty="0" err="1"/>
              <a:t>robotig</a:t>
            </a:r>
            <a:r>
              <a:rPr lang="cy-GB" dirty="0"/>
              <a:t> yn mesur pellteroedd ac onglau ar safle adeiladu.</a:t>
            </a:r>
            <a:r>
              <a:rPr lang="cy-GB" sz="1200" b="0" i="0" dirty="0">
                <a:solidFill>
                  <a:schemeClr val="tx1"/>
                </a:solidFill>
                <a:latin typeface="Arial" charset="0"/>
                <a:ea typeface="ＭＳ Ｐゴシック" charset="-128"/>
                <a:cs typeface="ＭＳ Ｐゴシック" charset="-128"/>
              </a:rPr>
              <a:t> Mae’n bosibl rheoli’r teclyn yma o bell, a’i ddefnyddio i fesur gwahanol bwyntiau ar draws y safle. Mae’r data sy’n cael ei gasglu yn gallu cael ei ddefnyddio i greu modelau a chynlluniau 3D manwl, sy’n gallu helpu’r broses ddylunio ac adeiladu.</a:t>
            </a:r>
          </a:p>
          <a:p>
            <a:r>
              <a:rPr lang="cy-GB" sz="1200" b="0" i="0" dirty="0">
                <a:solidFill>
                  <a:schemeClr val="tx1"/>
                </a:solidFill>
                <a:latin typeface="Arial" charset="0"/>
                <a:ea typeface="ＭＳ Ｐゴシック" charset="-128"/>
                <a:cs typeface="ＭＳ Ｐゴシック" charset="-128"/>
              </a:rPr>
              <a:t>Mae technoleg GPS yn defnyddio lloerennau i fesur lleoliad ac uchder pwyntiau penodol ar y safle adeiladu. Mae’r wybodaeth wedyn yn cael ei throsglwyddo i dderbynnydd ar y ddaear, sy’n galluogi tirfesurwyr i fapio’r safle a chreu modelau 3D cywir. Gellir defnyddio technoleg GPS hefyd i gadw golwg ar gyfarpar a deunyddiau, sy’n ei gwneud yn haws i reolwyr prosiect fonitro cynnydd a neilltuo adnoddau.</a:t>
            </a:r>
          </a:p>
          <a:p>
            <a:r>
              <a:rPr lang="cy-GB" sz="1200" b="0" i="0" dirty="0">
                <a:solidFill>
                  <a:schemeClr val="tx1"/>
                </a:solidFill>
                <a:latin typeface="Arial" charset="0"/>
                <a:ea typeface="ＭＳ Ｐゴシック" charset="-128"/>
                <a:cs typeface="ＭＳ Ｐゴシック" charset="-128"/>
              </a:rPr>
              <a:t>Wrth eu defnyddio ar y cyd, gall gweithfannau cyfansawdd </a:t>
            </a:r>
            <a:r>
              <a:rPr lang="cy-GB" sz="1200" b="0" i="0" dirty="0" err="1">
                <a:solidFill>
                  <a:schemeClr val="tx1"/>
                </a:solidFill>
                <a:latin typeface="Arial" charset="0"/>
                <a:ea typeface="ＭＳ Ｐゴシック" charset="-128"/>
                <a:cs typeface="ＭＳ Ｐゴシック" charset="-128"/>
              </a:rPr>
              <a:t>robotig</a:t>
            </a:r>
            <a:r>
              <a:rPr lang="cy-GB" sz="1200" b="0" i="0" dirty="0">
                <a:solidFill>
                  <a:schemeClr val="tx1"/>
                </a:solidFill>
                <a:latin typeface="Arial" charset="0"/>
                <a:ea typeface="ＭＳ Ｐゴシック" charset="-128"/>
                <a:cs typeface="ＭＳ Ｐゴシック" charset="-128"/>
              </a:rPr>
              <a:t> a GPS ddarparu mesuriadau a data cywir iawn, sy’n hanfodol ar gyfer prosiectau adeiladu llwyddiannus. Gall y dechnoleg helpu i leihau camgymeriadau a lleihau'r gwaith ailwampio, gan arbed amser ac arian yn y tymor hir.</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14445181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dirty="0">
                <a:solidFill>
                  <a:schemeClr val="tx1"/>
                </a:solidFill>
                <a:latin typeface="Arial" charset="0"/>
                <a:ea typeface="ＭＳ Ｐゴシック" charset="-128"/>
                <a:cs typeface="ＭＳ Ｐゴシック" charset="-128"/>
              </a:rPr>
              <a:t>Mae tirfesur â drôn yn dod yn fwy ac yn fwy poblogaidd yn y diwydiant adeiladu oherwydd ei fanteision niferus dros ddulliau tirfesur traddodiadol.</a:t>
            </a:r>
          </a:p>
          <a:p>
            <a:r>
              <a:rPr lang="cy-GB" sz="1200" b="0" i="0" dirty="0">
                <a:solidFill>
                  <a:schemeClr val="tx1"/>
                </a:solidFill>
                <a:latin typeface="Arial" charset="0"/>
                <a:ea typeface="ＭＳ Ｐゴシック" charset="-128"/>
                <a:cs typeface="ＭＳ Ｐゴシック" charset="-128"/>
              </a:rPr>
              <a:t>Un o brif ddibenion tirfesur â drôn ym maes adeiladu yw tynnu lluniau a chofnodi mapiau cywir a manwl o safleoedd adeiladu. Gall </a:t>
            </a:r>
            <a:r>
              <a:rPr lang="cy-GB" sz="1200" b="0" i="0" dirty="0" err="1">
                <a:solidFill>
                  <a:schemeClr val="tx1"/>
                </a:solidFill>
                <a:latin typeface="Arial" charset="0"/>
                <a:ea typeface="ＭＳ Ｐゴシック" charset="-128"/>
                <a:cs typeface="ＭＳ Ｐゴシック" charset="-128"/>
              </a:rPr>
              <a:t>dronau</a:t>
            </a:r>
            <a:r>
              <a:rPr lang="cy-GB" sz="1200" b="0" i="0" dirty="0">
                <a:solidFill>
                  <a:schemeClr val="tx1"/>
                </a:solidFill>
                <a:latin typeface="Arial" charset="0"/>
                <a:ea typeface="ＭＳ Ｐゴシック" charset="-128"/>
                <a:cs typeface="ＭＳ Ｐゴシック" charset="-128"/>
              </a:rPr>
              <a:t> dynnu lluniau o wahanol onglau ac uchder, gan roi darlun cynhwysfawr o’r safle adeiladu.</a:t>
            </a:r>
          </a:p>
          <a:p>
            <a:r>
              <a:rPr lang="cy-GB" sz="1200" b="0" i="0" dirty="0">
                <a:solidFill>
                  <a:schemeClr val="tx1"/>
                </a:solidFill>
                <a:latin typeface="Arial" charset="0"/>
                <a:ea typeface="ＭＳ Ｐゴシック" charset="-128"/>
                <a:cs typeface="ＭＳ Ｐゴシック" charset="-128"/>
              </a:rPr>
              <a:t>Mae tirfesur â drôn hefyd yn gallu gwella diogelwch ar safleoedd adeiladu. Drwy ddefnyddio </a:t>
            </a:r>
            <a:r>
              <a:rPr lang="cy-GB" sz="1200" b="0" i="0" dirty="0" err="1">
                <a:solidFill>
                  <a:schemeClr val="tx1"/>
                </a:solidFill>
                <a:latin typeface="Arial" charset="0"/>
                <a:ea typeface="ＭＳ Ｐゴシック" charset="-128"/>
                <a:cs typeface="ＭＳ Ｐゴシック" charset="-128"/>
              </a:rPr>
              <a:t>dronau</a:t>
            </a:r>
            <a:r>
              <a:rPr lang="cy-GB" sz="1200" b="0" i="0" dirty="0">
                <a:solidFill>
                  <a:schemeClr val="tx1"/>
                </a:solidFill>
                <a:latin typeface="Arial" charset="0"/>
                <a:ea typeface="ＭＳ Ｐゴシック" charset="-128"/>
                <a:cs typeface="ＭＳ Ｐゴシック" charset="-128"/>
              </a:rPr>
              <a:t> i archwilio ardaloedd anodd eu cyrraedd neu beryglus, gall cwmnïau adeiladu leihau’r risg o anaf i weithwyr. Er enghraifft, gellir defnyddio </a:t>
            </a:r>
            <a:r>
              <a:rPr lang="cy-GB" sz="1200" b="0" i="0" dirty="0" err="1">
                <a:solidFill>
                  <a:schemeClr val="tx1"/>
                </a:solidFill>
                <a:latin typeface="Arial" charset="0"/>
                <a:ea typeface="ＭＳ Ｐゴシック" charset="-128"/>
                <a:cs typeface="ＭＳ Ｐゴシック" charset="-128"/>
              </a:rPr>
              <a:t>dronau</a:t>
            </a:r>
            <a:r>
              <a:rPr lang="cy-GB" sz="1200" b="0" i="0" dirty="0">
                <a:solidFill>
                  <a:schemeClr val="tx1"/>
                </a:solidFill>
                <a:latin typeface="Arial" charset="0"/>
                <a:ea typeface="ＭＳ Ｐゴシック" charset="-128"/>
                <a:cs typeface="ＭＳ Ｐゴシック" charset="-128"/>
              </a:rPr>
              <a:t> i archwilio toeau, tyrau a strwythurau eraill a fyddai’n anniogel i weithwyr eu dringo.</a:t>
            </a:r>
          </a:p>
          <a:p>
            <a:r>
              <a:rPr lang="cy-GB" sz="1200" b="0" i="0" dirty="0">
                <a:solidFill>
                  <a:schemeClr val="tx1"/>
                </a:solidFill>
                <a:latin typeface="Arial" charset="0"/>
                <a:ea typeface="ＭＳ Ｐゴシック" charset="-128"/>
                <a:cs typeface="ＭＳ Ｐゴシック" charset="-128"/>
              </a:rPr>
              <a:t>Hefyd, gall tirfesur â drôn helpu cwmnïau adeiladu i arbed amser ac arian. Mae dulliau tirfesur traddodiadol yn aml yn gofyn am dimau mawr o dirfesurwyr, ac mae’n gallu cymryd wythnosau neu hyd yn oed fisoedd i gwblhau’r gwaith. Mae gwaith tirfesur â drôn, ar y llaw arall, yn gallu cael ei gwblhau mewn ychydig ddyddiau, ac mae’n bosibl prosesu’r data’n gyflym gan ddefnyddio meddalwedd arbenigol. Gall hyn leihau amser a chost y broses tirfesur, sy’n galluogi cwmnïau adeiladu i gwblhau prosiectau’n </a:t>
            </a:r>
            <a:r>
              <a:rPr lang="cy-GB" sz="1200" b="0" i="0" dirty="0" err="1">
                <a:solidFill>
                  <a:schemeClr val="tx1"/>
                </a:solidFill>
                <a:latin typeface="Arial" charset="0"/>
                <a:ea typeface="ＭＳ Ｐゴシック" charset="-128"/>
                <a:cs typeface="ＭＳ Ｐゴシック" charset="-128"/>
              </a:rPr>
              <a:t>gyflymach</a:t>
            </a:r>
            <a:r>
              <a:rPr lang="cy-GB" sz="1200" b="0" i="0" dirty="0">
                <a:solidFill>
                  <a:schemeClr val="tx1"/>
                </a:solidFill>
                <a:latin typeface="Arial" charset="0"/>
                <a:ea typeface="ＭＳ Ｐゴシック" charset="-128"/>
                <a:cs typeface="ＭＳ Ｐゴシック" charset="-128"/>
              </a:rPr>
              <a:t> ac yn fwy effeithlon.</a:t>
            </a:r>
          </a:p>
          <a:p>
            <a:endParaRPr lang="en-GB" sz="1200" b="0" i="0" kern="1200" dirty="0">
              <a:solidFill>
                <a:schemeClr val="tx1"/>
              </a:solidFill>
              <a:effectLst/>
              <a:latin typeface="Arial" charset="0"/>
              <a:ea typeface="ＭＳ Ｐゴシック" charset="-128"/>
              <a:cs typeface="ＭＳ Ｐゴシック" charset="-128"/>
            </a:endParaRPr>
          </a:p>
          <a:p>
            <a:r>
              <a:rPr lang="cy-GB" dirty="0">
                <a:hlinkClick r:id="rId3"/>
              </a:rPr>
              <a:t>https://wingtra.com/drone-photogrammetry-vs-lidar/</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1289458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dirty="0"/>
              <a:t>Arweiniwch drafodaeth ar sut gallai hyn fod o fudd i’r diwydiant gwaith tir/peirianneg sifil. Ystyriwch y canlynol: </a:t>
            </a:r>
          </a:p>
          <a:p>
            <a:pPr marL="171450" indent="-171450">
              <a:buFont typeface="Arial" panose="020B0604020202020204" pitchFamily="34" charset="0"/>
              <a:buChar char="•"/>
            </a:pPr>
            <a:r>
              <a:rPr lang="cy-GB" dirty="0"/>
              <a:t>diogelwch </a:t>
            </a:r>
          </a:p>
          <a:p>
            <a:pPr marL="171450" indent="-171450">
              <a:buFont typeface="Arial" panose="020B0604020202020204" pitchFamily="34" charset="0"/>
              <a:buChar char="•"/>
            </a:pPr>
            <a:r>
              <a:rPr lang="cy-GB" dirty="0"/>
              <a:t>cywirdeb </a:t>
            </a:r>
          </a:p>
          <a:p>
            <a:pPr marL="171450" indent="-171450">
              <a:buFont typeface="Arial" panose="020B0604020202020204" pitchFamily="34" charset="0"/>
              <a:buChar char="•"/>
            </a:pPr>
            <a:r>
              <a:rPr lang="cy-GB" dirty="0"/>
              <a:t>arbedion effeithlonrwydd </a:t>
            </a:r>
          </a:p>
          <a:p>
            <a:pPr marL="171450" indent="-171450">
              <a:buFont typeface="Arial" panose="020B0604020202020204" pitchFamily="34" charset="0"/>
              <a:buChar char="•"/>
            </a:pPr>
            <a:r>
              <a:rPr lang="cy-GB" dirty="0"/>
              <a:t>cost defnyddio </a:t>
            </a:r>
          </a:p>
          <a:p>
            <a:pPr marL="171450" indent="-171450">
              <a:buFont typeface="Arial" panose="020B0604020202020204" pitchFamily="34" charset="0"/>
              <a:buChar char="•"/>
            </a:pPr>
            <a:r>
              <a:rPr lang="cy-GB" dirty="0"/>
              <a:t>anfanteision. </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cy-GB" dirty="0">
                <a:hlinkClick r:id="rId3"/>
              </a:rPr>
              <a:t>https://www.youtube.com/watch?v=76XzCoVShCE&amp;t=1s</a:t>
            </a:r>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1779447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cy-GB" sz="1200" b="1" i="0" dirty="0">
                <a:solidFill>
                  <a:schemeClr val="tx1"/>
                </a:solidFill>
                <a:latin typeface="Arial" charset="0"/>
                <a:ea typeface="ＭＳ Ｐゴシック" charset="-128"/>
                <a:cs typeface="ＭＳ Ｐゴシック" charset="-128"/>
              </a:rPr>
              <a:t>Mynd i ddigwyddiadau'r diwydiant</a:t>
            </a:r>
          </a:p>
          <a:p>
            <a:pPr marL="0" indent="0">
              <a:buFont typeface="Arial" panose="020B0604020202020204" pitchFamily="34" charset="0"/>
              <a:buNone/>
            </a:pPr>
            <a:r>
              <a:rPr lang="cy-GB" sz="1200" b="0" i="0" dirty="0">
                <a:solidFill>
                  <a:schemeClr val="tx1"/>
                </a:solidFill>
                <a:latin typeface="Arial" charset="0"/>
                <a:ea typeface="ＭＳ Ｐゴシック" charset="-128"/>
                <a:cs typeface="ＭＳ Ｐゴシック" charset="-128"/>
              </a:rPr>
              <a:t>Un o’r ffyrdd gorau o gael yr wybodaeth ddiweddaraf yn y diwydiant adeiladu yw mynd i sioeau masnach, cynadleddau a digwyddiadau eraill y diwydiant. Mae’r digwyddiadau hyn yn gyfle i ddysgu am gynnyrch, technolegau ac arferion gorau newydd, a hefyd i rwydweithio â gweithwyr proffesiynol eraill yn y maes.</a:t>
            </a:r>
          </a:p>
          <a:p>
            <a:pPr marL="0" indent="0">
              <a:buFont typeface="Arial" panose="020B0604020202020204" pitchFamily="34" charset="0"/>
              <a:buNone/>
            </a:pPr>
            <a:r>
              <a:rPr lang="cy-GB" sz="1200" b="1" i="0" dirty="0">
                <a:solidFill>
                  <a:schemeClr val="tx1"/>
                </a:solidFill>
                <a:latin typeface="Arial" charset="0"/>
                <a:ea typeface="ＭＳ Ｐゴシック" charset="-128"/>
                <a:cs typeface="ＭＳ Ｐゴシック" charset="-128"/>
              </a:rPr>
              <a:t>Datblygiad proffesiynol parhaus</a:t>
            </a:r>
          </a:p>
          <a:p>
            <a:pPr marL="0" indent="0">
              <a:buFont typeface="Arial" panose="020B0604020202020204" pitchFamily="34" charset="0"/>
              <a:buNone/>
            </a:pPr>
            <a:r>
              <a:rPr lang="cy-GB" sz="1200" b="0" i="0" dirty="0">
                <a:solidFill>
                  <a:schemeClr val="tx1"/>
                </a:solidFill>
                <a:latin typeface="Arial" charset="0"/>
                <a:ea typeface="ＭＳ Ｐゴシック" charset="-128"/>
                <a:cs typeface="ＭＳ Ｐゴシック" charset="-128"/>
              </a:rPr>
              <a:t>Mae llawer o sefydliadau’n cynnig cyrsiau hyfforddi i weithwyr adeiladu proffesiynol, sy’n amrywio o hyfforddiant sylfaenol ar ddiogelwch i dechnegau a thechnolegau datblygedig. Gellir gwneud y cyrsiau hyn ar-lein neu wyneb yn wyneb, a </a:t>
            </a:r>
            <a:r>
              <a:rPr lang="cy-GB" sz="1200" b="0" i="0" dirty="0" err="1">
                <a:solidFill>
                  <a:schemeClr val="tx1"/>
                </a:solidFill>
                <a:latin typeface="Arial" charset="0"/>
                <a:ea typeface="ＭＳ Ｐゴシック" charset="-128"/>
                <a:cs typeface="ＭＳ Ｐゴシック" charset="-128"/>
              </a:rPr>
              <a:t>gallant</a:t>
            </a:r>
            <a:r>
              <a:rPr lang="cy-GB" sz="1200" b="0" i="0" dirty="0">
                <a:solidFill>
                  <a:schemeClr val="tx1"/>
                </a:solidFill>
                <a:latin typeface="Arial" charset="0"/>
                <a:ea typeface="ＭＳ Ｐゴシック" charset="-128"/>
                <a:cs typeface="ＭＳ Ｐゴシック" charset="-128"/>
              </a:rPr>
              <a:t> helpu gweithwyr tir a chrefftwyr eraill i gael yr wybodaeth ddiweddaraf am arferion gorau a safonau diweddaraf y diwydiant.</a:t>
            </a:r>
          </a:p>
          <a:p>
            <a:pPr marL="0" indent="0">
              <a:buFont typeface="Arial" panose="020B0604020202020204" pitchFamily="34" charset="0"/>
              <a:buNone/>
            </a:pPr>
            <a:r>
              <a:rPr lang="cy-GB" sz="1200" b="1" i="0" dirty="0">
                <a:solidFill>
                  <a:schemeClr val="tx1"/>
                </a:solidFill>
                <a:latin typeface="Arial" charset="0"/>
                <a:ea typeface="ＭＳ Ｐゴシック" charset="-128"/>
                <a:cs typeface="ＭＳ Ｐゴシック" charset="-128"/>
              </a:rPr>
              <a:t>Darllen cyhoeddiadau am y diwydiant</a:t>
            </a:r>
          </a:p>
          <a:p>
            <a:pPr marL="0" indent="0">
              <a:buFont typeface="Arial" panose="020B0604020202020204" pitchFamily="34" charset="0"/>
              <a:buNone/>
            </a:pPr>
            <a:r>
              <a:rPr lang="cy-GB" sz="1200" b="0" i="0" dirty="0">
                <a:solidFill>
                  <a:schemeClr val="tx1"/>
                </a:solidFill>
                <a:latin typeface="Arial" charset="0"/>
                <a:ea typeface="ＭＳ Ｐゴシック" charset="-128"/>
                <a:cs typeface="ＭＳ Ｐゴシック" charset="-128"/>
              </a:rPr>
              <a:t>Mae llawer o gyhoeddiadau sy’n ymwneud â’r diwydiant adeiladu, gan gynnwys cylchgronau, cylchlythyrau a blogiau. Mae’r cyhoeddiadau hyn yn rhoi newyddion a gwybodaeth am ddatblygiadau, technegau a rheoliadau newydd, yn ogystal ag astudiaethau achos a chyfweliadau ag arbenigwyr yn y diwydiant.</a:t>
            </a:r>
          </a:p>
          <a:p>
            <a:pPr marL="0" indent="0">
              <a:buFont typeface="Arial" panose="020B0604020202020204" pitchFamily="34" charset="0"/>
              <a:buNone/>
            </a:pPr>
            <a:r>
              <a:rPr lang="cy-GB" sz="1200" b="1" i="0" dirty="0">
                <a:solidFill>
                  <a:schemeClr val="tx1"/>
                </a:solidFill>
                <a:latin typeface="Arial" charset="0"/>
                <a:ea typeface="ＭＳ Ｐゴシック" charset="-128"/>
                <a:cs typeface="ＭＳ Ｐゴシック" charset="-128"/>
              </a:rPr>
              <a:t>Ymuno â chymdeithasau'r diwydiant</a:t>
            </a:r>
          </a:p>
          <a:p>
            <a:pPr marL="0" indent="0">
              <a:buFont typeface="Arial" panose="020B0604020202020204" pitchFamily="34" charset="0"/>
              <a:buNone/>
            </a:pPr>
            <a:r>
              <a:rPr lang="cy-GB" sz="1200" b="0" i="0" dirty="0">
                <a:solidFill>
                  <a:schemeClr val="tx1"/>
                </a:solidFill>
                <a:latin typeface="Arial" charset="0"/>
                <a:ea typeface="ＭＳ Ｐゴシック" charset="-128"/>
                <a:cs typeface="ＭＳ Ｐゴシック" charset="-128"/>
              </a:rPr>
              <a:t>Mae ymuno â chymdeithasau’r diwydiant yn gallu bod yn ffordd o gael mynediad at gyfoeth o adnoddau, gan gynnwys rhaglenni hyfforddi, digwyddiadau rhwydweithio, a chyhoeddiadau ac ymchwil sy’n berthnasol i’r diwydiant. Mae llawer o gymdeithasau hefyd yn cynnig rhaglenni ardystio, sy’n gallu helpu gweithwyr tir a chrefftwyr eraill i ddangos eu harbenigedd ac i gael yr wybodaeth ddiweddaraf am safonau’r diwydiant.</a:t>
            </a:r>
          </a:p>
          <a:p>
            <a:pPr marL="0" indent="0">
              <a:buFont typeface="Arial" panose="020B0604020202020204" pitchFamily="34" charset="0"/>
              <a:buNone/>
            </a:pPr>
            <a:r>
              <a:rPr lang="cy-GB" sz="1200" b="1" i="0" dirty="0">
                <a:solidFill>
                  <a:schemeClr val="tx1"/>
                </a:solidFill>
                <a:latin typeface="Arial" charset="0"/>
                <a:ea typeface="ＭＳ Ｐゴシック" charset="-128"/>
                <a:cs typeface="ＭＳ Ｐゴシック" charset="-128"/>
              </a:rPr>
              <a:t>Defnyddio adnoddau ar-lein</a:t>
            </a:r>
          </a:p>
          <a:p>
            <a:pPr marL="0" indent="0">
              <a:buFont typeface="Arial" panose="020B0604020202020204" pitchFamily="34" charset="0"/>
              <a:buNone/>
            </a:pPr>
            <a:r>
              <a:rPr lang="cy-GB" sz="1200" b="0" i="0" dirty="0">
                <a:solidFill>
                  <a:schemeClr val="tx1"/>
                </a:solidFill>
                <a:latin typeface="Arial" charset="0"/>
                <a:ea typeface="ＭＳ Ｐゴシック" charset="-128"/>
                <a:cs typeface="ＭＳ Ｐゴシック" charset="-128"/>
              </a:rPr>
              <a:t>Mae llawer o adnoddau ar-lein ar gael i weithwyr adeiladu proffesiynol, gan gynnwys gwefannau, fforymau a grwpiau ar gyfryngau cymdeithasol. Mae’r adnoddau hyn yn gyfle i ddysgu gan bobl eraill yn y diwydiant, i ofyn cwestiynau, ac i rannu gwybodaeth ac arferion gorau.</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1635025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dirty="0"/>
              <a:t>Mae rhagor o ddeunyddiau darllen ar y pwnc yma ar gael yn:</a:t>
            </a:r>
          </a:p>
          <a:p>
            <a:pPr marL="171450" indent="-171450">
              <a:buFont typeface="Arial" panose="020B0604020202020204" pitchFamily="34" charset="0"/>
              <a:buChar char="•"/>
            </a:pPr>
            <a:r>
              <a:rPr lang="cy-GB" dirty="0"/>
              <a:t>https://green-alliance.org.uk/publication/circular-construction-building-for-a-greener-uk-economy/</a:t>
            </a:r>
          </a:p>
          <a:p>
            <a:pPr marL="171450" indent="-171450">
              <a:buFont typeface="Arial" panose="020B0604020202020204" pitchFamily="34" charset="0"/>
              <a:buChar char="•"/>
            </a:pPr>
            <a:r>
              <a:rPr lang="cy-GB" dirty="0"/>
              <a:t>https://www.linkedin.com/pulse/circular-economy-construction-industry-advantages-challenges-ku%C5%9Fcu?trk=public_profile_article_view</a:t>
            </a:r>
          </a:p>
          <a:p>
            <a:pPr marL="171450" indent="-171450">
              <a:buFont typeface="Arial" panose="020B0604020202020204" pitchFamily="34" charset="0"/>
              <a:buChar char="•"/>
            </a:pPr>
            <a:r>
              <a:rPr lang="cy-GB" dirty="0"/>
              <a:t>https://ukgbc.org/our-work/topics/circular-economy/</a:t>
            </a:r>
          </a:p>
          <a:p>
            <a:pPr marL="171450" indent="-171450">
              <a:buFont typeface="Arial" panose="020B0604020202020204" pitchFamily="34" charset="0"/>
              <a:buChar char="•"/>
            </a:pPr>
            <a:r>
              <a:rPr lang="cy-GB" dirty="0"/>
              <a:t>https://www.linkedin.com/pulse/circular-economy-connection-between-climate-change-tech-michael-mori</a:t>
            </a: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4140193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884246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dirty="0">
                <a:solidFill>
                  <a:schemeClr val="tx1"/>
                </a:solidFill>
                <a:latin typeface="Arial" charset="0"/>
                <a:ea typeface="ＭＳ Ｐゴシック" charset="-128"/>
                <a:cs typeface="ＭＳ Ｐゴシック" charset="-128"/>
              </a:rPr>
              <a:t>Adeiladwaith modiwlaidd ac adeiladwaith parod</a:t>
            </a:r>
          </a:p>
          <a:p>
            <a:r>
              <a:rPr lang="cy-GB" sz="1200" b="0" i="0" dirty="0">
                <a:solidFill>
                  <a:schemeClr val="tx1"/>
                </a:solidFill>
                <a:latin typeface="Arial" charset="0"/>
                <a:ea typeface="ＭＳ Ｐゴシック" charset="-128"/>
                <a:cs typeface="ＭＳ Ｐゴシック" charset="-128"/>
              </a:rPr>
              <a:t>Mae adeiladwaith parod yn golygu gweithgynhyrchu cydrannau adeiladu mewn ffatri a’u gosod at ei gilydd ar y safle. Mae adeiladwaith modiwlaidd yn golygu defnyddio modiwlau neu adrannau wedi’u gwneud ymlaen llaw sy’n gallu cael eu gosod at ei gilydd yn hawdd i greu strwythur cyflawn. Mae adeiladwaith modiwlaidd ac adeiladwaith parod yn gallu lleihau'r amser adeiladu ar y safle, gwella’r broses o reoli ansawdd, a lleihau gwastraff.</a:t>
            </a:r>
          </a:p>
          <a:p>
            <a:r>
              <a:rPr lang="cy-GB" sz="1200" b="1" i="0" dirty="0">
                <a:solidFill>
                  <a:schemeClr val="tx1"/>
                </a:solidFill>
                <a:latin typeface="Arial" charset="0"/>
                <a:ea typeface="ＭＳ Ｐゴシック" charset="-128"/>
                <a:cs typeface="ＭＳ Ｐゴシック" charset="-128"/>
              </a:rPr>
              <a:t>Argraffu 3D</a:t>
            </a:r>
          </a:p>
          <a:p>
            <a:r>
              <a:rPr lang="cy-GB" sz="1200" b="0" i="0" dirty="0">
                <a:solidFill>
                  <a:schemeClr val="tx1"/>
                </a:solidFill>
                <a:latin typeface="Arial" charset="0"/>
                <a:ea typeface="ＭＳ Ｐゴシック" charset="-128"/>
                <a:cs typeface="ＭＳ Ｐゴシック" charset="-128"/>
              </a:rPr>
              <a:t>Mae argraffu 3D yn golygu creu gwrthrychau tri dimensiwn ar sail model digidol drwy osod haenau o ddeunydd, fel concrit neu blastig, at ei gilydd. Mae’n bosibl defnyddio argraffu 3D i greu siapiau cymhleth, i leihau faint o ddeunyddiau sy’n cael eu gwastraffu, ac i wella cyflymder a chywirdeb.</a:t>
            </a:r>
          </a:p>
          <a:p>
            <a:pPr marL="0" marR="0" lvl="0" indent="0" algn="l" defTabSz="914400" rtl="0" eaLnBrk="0" fontAlgn="base" latinLnBrk="0" hangingPunct="0">
              <a:lnSpc>
                <a:spcPct val="100000"/>
              </a:lnSpc>
              <a:spcBef>
                <a:spcPct val="30000"/>
              </a:spcBef>
              <a:spcAft>
                <a:spcPct val="0"/>
              </a:spcAft>
              <a:buClrTx/>
              <a:buSzTx/>
              <a:buFontTx/>
              <a:buNone/>
              <a:tabLst/>
              <a:defRPr/>
            </a:pPr>
            <a:r>
              <a:rPr lang="cy-GB" sz="1200" b="1" i="0" dirty="0">
                <a:solidFill>
                  <a:schemeClr val="tx1"/>
                </a:solidFill>
                <a:latin typeface="Arial" charset="0"/>
                <a:ea typeface="ＭＳ Ｐゴシック" charset="-128"/>
              </a:rPr>
              <a:t>Adeiladwaith cyfeintiol 3D</a:t>
            </a:r>
          </a:p>
          <a:p>
            <a:pPr marL="0" marR="0" lvl="0" indent="0" algn="l" defTabSz="914400" rtl="0" eaLnBrk="0" fontAlgn="base" latinLnBrk="0" hangingPunct="0">
              <a:lnSpc>
                <a:spcPct val="100000"/>
              </a:lnSpc>
              <a:spcBef>
                <a:spcPct val="30000"/>
              </a:spcBef>
              <a:spcAft>
                <a:spcPct val="0"/>
              </a:spcAft>
              <a:buClrTx/>
              <a:buSzTx/>
              <a:buFontTx/>
              <a:buNone/>
              <a:tabLst/>
              <a:defRPr/>
            </a:pPr>
            <a:r>
              <a:rPr lang="cy-GB" sz="1200" b="0" i="0" dirty="0">
                <a:solidFill>
                  <a:schemeClr val="tx1"/>
                </a:solidFill>
                <a:latin typeface="Arial" charset="0"/>
                <a:ea typeface="ＭＳ Ｐゴシック" charset="-128"/>
              </a:rPr>
              <a:t>Mae Adeiladwaith Cyfeintiol 3D yn ddull adeiladu modern sy’n golygu gweithgynhyrchu cydrannau adeilad (fel waliau, lloriau a nenfydau) fel unedau tri dimensiwn cyflawn mewn amgylchedd ffatri rheoledig. Mae’r unedau hyn, sy’n cael eu galw’n fodiwlau neu’n bodiau, yn cael eu cludo wedyn i’r safle adeiladu a’u gosod at ei gilydd i ffurfio’r adeilad terfynol. Mae’r dull yma’n cynnig nifer o fanteision, gan gynnwys proses adeiladu </a:t>
            </a:r>
            <a:r>
              <a:rPr lang="cy-GB" sz="1200" b="0" i="0" dirty="0" err="1">
                <a:solidFill>
                  <a:schemeClr val="tx1"/>
                </a:solidFill>
                <a:latin typeface="Arial" charset="0"/>
                <a:ea typeface="ＭＳ Ｐゴシック" charset="-128"/>
              </a:rPr>
              <a:t>gyflymach</a:t>
            </a:r>
            <a:r>
              <a:rPr lang="cy-GB" sz="1200" b="0" i="0" dirty="0">
                <a:solidFill>
                  <a:schemeClr val="tx1"/>
                </a:solidFill>
                <a:latin typeface="Arial" charset="0"/>
                <a:ea typeface="ＭＳ Ｐゴシック" charset="-128"/>
              </a:rPr>
              <a:t>, gwell proses rheoli ansawdd, a llai o wastraff ar y safle.</a:t>
            </a:r>
          </a:p>
          <a:p>
            <a:r>
              <a:rPr lang="cy-GB" sz="1200" b="1" i="0" dirty="0">
                <a:solidFill>
                  <a:schemeClr val="tx1"/>
                </a:solidFill>
                <a:latin typeface="Arial" charset="0"/>
                <a:ea typeface="ＭＳ Ｐゴシック" charset="-128"/>
                <a:cs typeface="ＭＳ Ｐゴシック" charset="-128"/>
              </a:rPr>
              <a:t>Modelu gwybodaeth adeiladu (BIM)</a:t>
            </a:r>
          </a:p>
          <a:p>
            <a:r>
              <a:rPr lang="cy-GB" sz="1200" b="0" i="0" dirty="0">
                <a:solidFill>
                  <a:schemeClr val="tx1"/>
                </a:solidFill>
                <a:latin typeface="Arial" charset="0"/>
                <a:ea typeface="ＭＳ Ｐゴシック" charset="-128"/>
                <a:cs typeface="ＭＳ Ｐゴシック" charset="-128"/>
              </a:rPr>
              <a:t>Mae BIM yn broses sy’n seiliedig ar fodel digidol sy’n galluogi penseiri, peirianwyr a gweithwyr adeiladu proffesiynol i gydweithio a delweddu prosiect mewn rhith-amgylchedd. Gall BIM helpu i wella’r broses o gynllunio prosiect, lleihau costau, a gwella diogelwch.</a:t>
            </a:r>
          </a:p>
          <a:p>
            <a:r>
              <a:rPr lang="cy-GB" sz="1200" b="1" i="0" dirty="0">
                <a:solidFill>
                  <a:schemeClr val="tx1"/>
                </a:solidFill>
                <a:latin typeface="Arial" charset="0"/>
                <a:ea typeface="ＭＳ Ｐゴシック" charset="-128"/>
                <a:cs typeface="ＭＳ Ｐゴシック" charset="-128"/>
              </a:rPr>
              <a:t>Toeau a waliau gwyrdd</a:t>
            </a:r>
          </a:p>
          <a:p>
            <a:r>
              <a:rPr lang="cy-GB" sz="1200" b="0" i="0" dirty="0">
                <a:solidFill>
                  <a:schemeClr val="tx1"/>
                </a:solidFill>
                <a:latin typeface="Arial" charset="0"/>
                <a:ea typeface="ＭＳ Ｐゴシック" charset="-128"/>
                <a:cs typeface="ＭＳ Ｐゴシック" charset="-128"/>
              </a:rPr>
              <a:t>Mae toeau a waliau gwyrdd yn golygu plannu planhigion ar do neu waliau adeilad. Maen nhw’n gallu helpu i wella ansawdd aer, lleihau ynysoedd gwres trefol, a darparu </a:t>
            </a:r>
            <a:r>
              <a:rPr lang="cy-GB" sz="1200" b="0" i="0" dirty="0" err="1">
                <a:solidFill>
                  <a:schemeClr val="tx1"/>
                </a:solidFill>
                <a:latin typeface="Arial" charset="0"/>
                <a:ea typeface="ＭＳ Ｐゴシック" charset="-128"/>
                <a:cs typeface="ＭＳ Ｐゴシック" charset="-128"/>
              </a:rPr>
              <a:t>inswleiddiad</a:t>
            </a:r>
            <a:r>
              <a:rPr lang="cy-GB" sz="1200" b="0" i="0" dirty="0">
                <a:solidFill>
                  <a:schemeClr val="tx1"/>
                </a:solidFill>
                <a:latin typeface="Arial" charset="0"/>
                <a:ea typeface="ＭＳ Ｐゴシック" charset="-128"/>
                <a:cs typeface="ＭＳ Ｐゴシック" charset="-128"/>
              </a:rPr>
              <a:t> ychwanegol.</a:t>
            </a:r>
          </a:p>
          <a:p>
            <a:r>
              <a:rPr lang="cy-GB" sz="1200" b="1" i="0" dirty="0">
                <a:solidFill>
                  <a:schemeClr val="tx1"/>
                </a:solidFill>
                <a:latin typeface="Arial" charset="0"/>
                <a:ea typeface="ＭＳ Ｐゴシック" charset="-128"/>
                <a:cs typeface="ＭＳ Ｐゴシック" charset="-128"/>
              </a:rPr>
              <a:t>Technegau gwella tir</a:t>
            </a:r>
          </a:p>
          <a:p>
            <a:r>
              <a:rPr lang="cy-GB" sz="1200" b="0" i="0" dirty="0">
                <a:solidFill>
                  <a:schemeClr val="tx1"/>
                </a:solidFill>
                <a:latin typeface="Arial" charset="0"/>
                <a:ea typeface="ＭＳ Ｐゴシック" charset="-128"/>
                <a:cs typeface="ＭＳ Ｐゴシック" charset="-128"/>
              </a:rPr>
              <a:t>Mae technegau gwella tir, fel </a:t>
            </a:r>
            <a:r>
              <a:rPr lang="cy-GB" sz="1200" b="0" i="0" dirty="0" err="1">
                <a:solidFill>
                  <a:schemeClr val="tx1"/>
                </a:solidFill>
                <a:latin typeface="Arial" charset="0"/>
                <a:ea typeface="ＭＳ Ｐゴシック" charset="-128"/>
                <a:cs typeface="ＭＳ Ｐゴシック" charset="-128"/>
              </a:rPr>
              <a:t>geodecstilau</a:t>
            </a:r>
            <a:r>
              <a:rPr lang="cy-GB" sz="1200" b="0" i="0" dirty="0">
                <a:solidFill>
                  <a:schemeClr val="tx1"/>
                </a:solidFill>
                <a:latin typeface="Arial" charset="0"/>
                <a:ea typeface="ＭＳ Ｐゴシック" charset="-128"/>
                <a:cs typeface="ＭＳ Ｐゴシック" charset="-128"/>
              </a:rPr>
              <a:t> a </a:t>
            </a:r>
            <a:r>
              <a:rPr lang="cy-GB" sz="1200" b="0" i="0" dirty="0" err="1">
                <a:solidFill>
                  <a:schemeClr val="tx1"/>
                </a:solidFill>
                <a:latin typeface="Arial" charset="0"/>
                <a:ea typeface="ＭＳ Ｐゴシック" charset="-128"/>
                <a:cs typeface="ＭＳ Ｐゴシック" charset="-128"/>
              </a:rPr>
              <a:t>geogridiau</a:t>
            </a:r>
            <a:r>
              <a:rPr lang="cy-GB" sz="1200" b="0" i="0" dirty="0">
                <a:solidFill>
                  <a:schemeClr val="tx1"/>
                </a:solidFill>
                <a:latin typeface="Arial" charset="0"/>
                <a:ea typeface="ＭＳ Ｐゴシック" charset="-128"/>
                <a:cs typeface="ＭＳ Ｐゴシック" charset="-128"/>
              </a:rPr>
              <a:t>, yn gallu cael eu defnyddio i gryfhau pridd a’i wneud yn fwy sefydlog. Gall y technegau hyn helpu i leihau’r angen i gloddio, lleihau faint o ddeunyddiau llenwi y mae’n rhaid eu cludo i'r safle (</a:t>
            </a:r>
            <a:r>
              <a:rPr lang="cy-GB" sz="1200" b="0" i="0" dirty="0" err="1">
                <a:solidFill>
                  <a:schemeClr val="tx1"/>
                </a:solidFill>
                <a:latin typeface="Arial" charset="0"/>
                <a:ea typeface="ＭＳ Ｐゴシック" charset="-128"/>
                <a:cs typeface="ＭＳ Ｐゴシック" charset="-128"/>
              </a:rPr>
              <a:t>imported</a:t>
            </a:r>
            <a:r>
              <a:rPr lang="cy-GB" sz="1200" b="0" i="0" dirty="0">
                <a:solidFill>
                  <a:schemeClr val="tx1"/>
                </a:solidFill>
                <a:latin typeface="Arial" charset="0"/>
                <a:ea typeface="ＭＳ Ｐゴシック" charset="-128"/>
                <a:cs typeface="ＭＳ Ｐゴシック" charset="-128"/>
              </a:rPr>
              <a:t> </a:t>
            </a:r>
            <a:r>
              <a:rPr lang="cy-GB" sz="1200" b="0" i="0" dirty="0" err="1">
                <a:solidFill>
                  <a:schemeClr val="tx1"/>
                </a:solidFill>
                <a:latin typeface="Arial" charset="0"/>
                <a:ea typeface="ＭＳ Ｐゴシック" charset="-128"/>
                <a:cs typeface="ＭＳ Ｐゴシック" charset="-128"/>
              </a:rPr>
              <a:t>fill</a:t>
            </a:r>
            <a:r>
              <a:rPr lang="cy-GB" sz="1200" b="0" i="0" dirty="0">
                <a:solidFill>
                  <a:schemeClr val="tx1"/>
                </a:solidFill>
                <a:latin typeface="Arial" charset="0"/>
                <a:ea typeface="ＭＳ Ｐゴシック" charset="-128"/>
                <a:cs typeface="ＭＳ Ｐゴシック" charset="-128"/>
              </a:rPr>
              <a:t>), a lleihau effaith y prosiect ar yr amgylchedd.</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860230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dirty="0"/>
              <a:t>Rhannwch enghreifftiau o ddefnyddio adeiladwaith cyfeintiol 3D mewn prosiectau gwaith tir/peirianneg sifil yn y DU.</a:t>
            </a:r>
          </a:p>
          <a:p>
            <a:pPr marL="171450" indent="-171450">
              <a:buFont typeface="Arial" panose="020B0604020202020204" pitchFamily="34" charset="0"/>
              <a:buChar char="•"/>
            </a:pPr>
            <a:r>
              <a:rPr lang="cy-GB" sz="1200" b="0" i="0" dirty="0">
                <a:solidFill>
                  <a:schemeClr val="tx1"/>
                </a:solidFill>
                <a:latin typeface="Arial" charset="0"/>
                <a:ea typeface="ＭＳ Ｐゴシック" charset="-128"/>
                <a:cs typeface="ＭＳ Ｐゴシック" charset="-128"/>
              </a:rPr>
              <a:t>Ysbyty newydd </a:t>
            </a:r>
            <a:r>
              <a:rPr lang="cy-GB" sz="1200" b="0" i="0" dirty="0" err="1">
                <a:solidFill>
                  <a:schemeClr val="tx1"/>
                </a:solidFill>
                <a:latin typeface="Arial" charset="0"/>
                <a:ea typeface="ＭＳ Ｐゴシック" charset="-128"/>
                <a:cs typeface="ＭＳ Ｐゴシック" charset="-128"/>
              </a:rPr>
              <a:t>Addenbrooke</a:t>
            </a:r>
            <a:r>
              <a:rPr lang="cy-GB" sz="1200" b="0" i="0" dirty="0">
                <a:solidFill>
                  <a:schemeClr val="tx1"/>
                </a:solidFill>
                <a:latin typeface="Arial" charset="0"/>
                <a:ea typeface="ＭＳ Ｐゴシック" charset="-128"/>
                <a:cs typeface="ＭＳ Ｐゴシック" charset="-128"/>
              </a:rPr>
              <a:t> – yn 2015, cafodd adeilad newydd ei adeiladu yn Ysbyty </a:t>
            </a:r>
            <a:r>
              <a:rPr lang="cy-GB" sz="1200" b="0" i="0" dirty="0" err="1">
                <a:solidFill>
                  <a:schemeClr val="tx1"/>
                </a:solidFill>
                <a:latin typeface="Arial" charset="0"/>
                <a:ea typeface="ＭＳ Ｐゴシック" charset="-128"/>
                <a:cs typeface="ＭＳ Ｐゴシック" charset="-128"/>
              </a:rPr>
              <a:t>Addenbrooke</a:t>
            </a:r>
            <a:r>
              <a:rPr lang="cy-GB" sz="1200" b="0" i="0" dirty="0">
                <a:solidFill>
                  <a:schemeClr val="tx1"/>
                </a:solidFill>
                <a:latin typeface="Arial" charset="0"/>
                <a:ea typeface="ＭＳ Ｐゴシック" charset="-128"/>
                <a:cs typeface="ＭＳ Ｐゴシック" charset="-128"/>
              </a:rPr>
              <a:t> yng </a:t>
            </a:r>
            <a:r>
              <a:rPr lang="cy-GB" sz="1200" b="0" i="0" dirty="0" err="1">
                <a:solidFill>
                  <a:schemeClr val="tx1"/>
                </a:solidFill>
                <a:latin typeface="Arial" charset="0"/>
                <a:ea typeface="ＭＳ Ｐゴシック" charset="-128"/>
                <a:cs typeface="ＭＳ Ｐゴシック" charset="-128"/>
              </a:rPr>
              <a:t>Nghaergrawnt</a:t>
            </a:r>
            <a:r>
              <a:rPr lang="cy-GB" sz="1200" b="0" i="0" dirty="0">
                <a:solidFill>
                  <a:schemeClr val="tx1"/>
                </a:solidFill>
                <a:latin typeface="Arial" charset="0"/>
                <a:ea typeface="ＭＳ Ｐゴシック" charset="-128"/>
                <a:cs typeface="ＭＳ Ｐゴシック" charset="-128"/>
              </a:rPr>
              <a:t> gan ddefnyddio adeiladwaith cyfeintiol 3D. Roedd yr ysbyty’n gallu parhau i weithredu yn ystod y broses adeiladu, a gymerodd 78 wythnos yn unig o’r dechrau i’r diwedd.</a:t>
            </a:r>
          </a:p>
          <a:p>
            <a:pPr marL="171450" indent="-171450">
              <a:buFont typeface="Arial" panose="020B0604020202020204" pitchFamily="34" charset="0"/>
              <a:buChar char="•"/>
            </a:pPr>
            <a:r>
              <a:rPr lang="cy-GB" sz="1200" b="0" i="0" dirty="0">
                <a:solidFill>
                  <a:schemeClr val="tx1"/>
                </a:solidFill>
                <a:latin typeface="Arial" charset="0"/>
                <a:ea typeface="ＭＳ Ｐゴシック" charset="-128"/>
                <a:cs typeface="ＭＳ Ｐゴシック" charset="-128"/>
              </a:rPr>
              <a:t>Terfynfa 2 Maes Awyr Manceinion – yn 2017, dechreuodd Maes Awyr Manceinion godi adeilad newydd ar gyfer Terfynfa 2 gan ddefnyddio adeiladwaith cyfeintiol 3D. Disgwylir i’r prosiect gael ei gwblhau yn 2024, a bydd yn cynyddu </a:t>
            </a:r>
            <a:r>
              <a:rPr lang="cy-GB" sz="1200" b="0" i="0" dirty="0" err="1">
                <a:solidFill>
                  <a:schemeClr val="tx1"/>
                </a:solidFill>
                <a:latin typeface="Arial" charset="0"/>
                <a:ea typeface="ＭＳ Ｐゴシック" charset="-128"/>
                <a:cs typeface="ＭＳ Ｐゴシック" charset="-128"/>
              </a:rPr>
              <a:t>capasiti’r</a:t>
            </a:r>
            <a:r>
              <a:rPr lang="cy-GB" sz="1200" b="0" i="0" dirty="0">
                <a:solidFill>
                  <a:schemeClr val="tx1"/>
                </a:solidFill>
                <a:latin typeface="Arial" charset="0"/>
                <a:ea typeface="ＭＳ Ｐゴシック" charset="-128"/>
                <a:cs typeface="ＭＳ Ｐゴシック" charset="-128"/>
              </a:rPr>
              <a:t> maes awyr i ddelio â 45 miliwn o deithwyr bob blwyddyn.</a:t>
            </a:r>
          </a:p>
          <a:p>
            <a:pPr marL="171450" indent="-171450">
              <a:buFont typeface="Arial" panose="020B0604020202020204" pitchFamily="34" charset="0"/>
              <a:buChar char="•"/>
            </a:pPr>
            <a:r>
              <a:rPr lang="cy-GB" sz="1200" b="0" i="0" dirty="0">
                <a:solidFill>
                  <a:schemeClr val="tx1"/>
                </a:solidFill>
                <a:latin typeface="Arial" charset="0"/>
                <a:ea typeface="ＭＳ Ｐゴシック" charset="-128"/>
                <a:cs typeface="ＭＳ Ｐゴシック" charset="-128"/>
              </a:rPr>
              <a:t>The </a:t>
            </a:r>
            <a:r>
              <a:rPr lang="cy-GB" sz="1200" b="0" i="0" dirty="0" err="1">
                <a:solidFill>
                  <a:schemeClr val="tx1"/>
                </a:solidFill>
                <a:latin typeface="Arial" charset="0"/>
                <a:ea typeface="ＭＳ Ｐゴシック" charset="-128"/>
                <a:cs typeface="ＭＳ Ｐゴシック" charset="-128"/>
              </a:rPr>
              <a:t>Collective</a:t>
            </a:r>
            <a:r>
              <a:rPr lang="cy-GB" sz="1200" b="0" i="0" dirty="0">
                <a:solidFill>
                  <a:schemeClr val="tx1"/>
                </a:solidFill>
                <a:latin typeface="Arial" charset="0"/>
                <a:ea typeface="ＭＳ Ｐゴシック" charset="-128"/>
                <a:cs typeface="ＭＳ Ｐゴシック" charset="-128"/>
              </a:rPr>
              <a:t>, </a:t>
            </a:r>
            <a:r>
              <a:rPr lang="cy-GB" sz="1200" b="0" i="0" dirty="0" err="1">
                <a:solidFill>
                  <a:schemeClr val="tx1"/>
                </a:solidFill>
                <a:latin typeface="Arial" charset="0"/>
                <a:ea typeface="ＭＳ Ｐゴシック" charset="-128"/>
                <a:cs typeface="ＭＳ Ｐゴシック" charset="-128"/>
              </a:rPr>
              <a:t>Canary</a:t>
            </a:r>
            <a:r>
              <a:rPr lang="cy-GB" sz="1200" b="0" i="0" dirty="0">
                <a:solidFill>
                  <a:schemeClr val="tx1"/>
                </a:solidFill>
                <a:latin typeface="Arial" charset="0"/>
                <a:ea typeface="ＭＳ Ｐゴシック" charset="-128"/>
                <a:cs typeface="ＭＳ Ｐゴシック" charset="-128"/>
              </a:rPr>
              <a:t> </a:t>
            </a:r>
            <a:r>
              <a:rPr lang="cy-GB" sz="1200" b="0" i="0" dirty="0" err="1">
                <a:solidFill>
                  <a:schemeClr val="tx1"/>
                </a:solidFill>
                <a:latin typeface="Arial" charset="0"/>
                <a:ea typeface="ＭＳ Ｐゴシック" charset="-128"/>
                <a:cs typeface="ＭＳ Ｐゴシック" charset="-128"/>
              </a:rPr>
              <a:t>Wharf</a:t>
            </a:r>
            <a:r>
              <a:rPr lang="cy-GB" sz="1200" b="0" i="0" dirty="0">
                <a:solidFill>
                  <a:schemeClr val="tx1"/>
                </a:solidFill>
                <a:latin typeface="Arial" charset="0"/>
                <a:ea typeface="ＭＳ Ｐゴシック" charset="-128"/>
                <a:cs typeface="ＭＳ Ｐゴシック" charset="-128"/>
              </a:rPr>
              <a:t> – Mae The </a:t>
            </a:r>
            <a:r>
              <a:rPr lang="cy-GB" sz="1200" b="0" i="0" dirty="0" err="1">
                <a:solidFill>
                  <a:schemeClr val="tx1"/>
                </a:solidFill>
                <a:latin typeface="Arial" charset="0"/>
                <a:ea typeface="ＭＳ Ｐゴシック" charset="-128"/>
                <a:cs typeface="ＭＳ Ｐゴシック" charset="-128"/>
              </a:rPr>
              <a:t>Collective</a:t>
            </a:r>
            <a:r>
              <a:rPr lang="cy-GB" sz="1200" b="0" i="0" dirty="0">
                <a:solidFill>
                  <a:schemeClr val="tx1"/>
                </a:solidFill>
                <a:latin typeface="Arial" charset="0"/>
                <a:ea typeface="ＭＳ Ｐゴシック" charset="-128"/>
                <a:cs typeface="ＭＳ Ｐゴシック" charset="-128"/>
              </a:rPr>
              <a:t> yn gwmni cyd-fyw sydd wedi adeiladu sawl eiddo preswyl gan ddefnyddio adeiladwaith cyfeintiol 3D. Yn </a:t>
            </a:r>
            <a:r>
              <a:rPr lang="cy-GB" sz="1200" b="0" i="0" dirty="0" err="1">
                <a:solidFill>
                  <a:schemeClr val="tx1"/>
                </a:solidFill>
                <a:latin typeface="Arial" charset="0"/>
                <a:ea typeface="ＭＳ Ｐゴシック" charset="-128"/>
                <a:cs typeface="ＭＳ Ｐゴシック" charset="-128"/>
              </a:rPr>
              <a:t>Canary</a:t>
            </a:r>
            <a:r>
              <a:rPr lang="cy-GB" sz="1200" b="0" i="0" dirty="0">
                <a:solidFill>
                  <a:schemeClr val="tx1"/>
                </a:solidFill>
                <a:latin typeface="Arial" charset="0"/>
                <a:ea typeface="ＭＳ Ｐゴシック" charset="-128"/>
                <a:cs typeface="ＭＳ Ｐゴシック" charset="-128"/>
              </a:rPr>
              <a:t> </a:t>
            </a:r>
            <a:r>
              <a:rPr lang="cy-GB" sz="1200" b="0" i="0" dirty="0" err="1">
                <a:solidFill>
                  <a:schemeClr val="tx1"/>
                </a:solidFill>
                <a:latin typeface="Arial" charset="0"/>
                <a:ea typeface="ＭＳ Ｐゴシック" charset="-128"/>
                <a:cs typeface="ＭＳ Ｐゴシック" charset="-128"/>
              </a:rPr>
              <a:t>Wharf</a:t>
            </a:r>
            <a:r>
              <a:rPr lang="cy-GB" sz="1200" b="0" i="0" dirty="0">
                <a:solidFill>
                  <a:schemeClr val="tx1"/>
                </a:solidFill>
                <a:latin typeface="Arial" charset="0"/>
                <a:ea typeface="ＭＳ Ｐゴシック" charset="-128"/>
                <a:cs typeface="ＭＳ Ｐゴシック" charset="-128"/>
              </a:rPr>
              <a:t> mae gan y cwmni adeilad 10 llawr sydd â 209 o ystafelloedd unigol, a gafodd eu gosod at ei gilydd gan ddefnyddio 546 o unedau modiwlaidd.</a:t>
            </a:r>
          </a:p>
          <a:p>
            <a:pPr marL="171450" indent="-171450">
              <a:buFont typeface="Arial" panose="020B0604020202020204" pitchFamily="34" charset="0"/>
              <a:buChar char="•"/>
            </a:pPr>
            <a:r>
              <a:rPr lang="cy-GB" sz="1200" b="0" i="0" dirty="0">
                <a:solidFill>
                  <a:schemeClr val="tx1"/>
                </a:solidFill>
                <a:latin typeface="Arial" charset="0"/>
                <a:ea typeface="ＭＳ Ｐゴシック" charset="-128"/>
                <a:cs typeface="ＭＳ Ｐゴシック" charset="-128"/>
              </a:rPr>
              <a:t>Prifysgol Caer-wynt – yn 2019, cwblhaodd Prifysgol Caer-wynt y gwaith o adeiladu llety newydd i fyfyrwyr gan ddefnyddio adeiladwaith cyfeintiol 3D. Mae’r adeilad yn cynnwys 256 o ystafelloedd gwely </a:t>
            </a:r>
            <a:r>
              <a:rPr lang="cy-GB" sz="1200" b="0" i="0" dirty="0" err="1">
                <a:solidFill>
                  <a:schemeClr val="tx1"/>
                </a:solidFill>
                <a:latin typeface="Arial" charset="0"/>
                <a:ea typeface="ＭＳ Ｐゴシック" charset="-128"/>
                <a:cs typeface="ＭＳ Ｐゴシック" charset="-128"/>
              </a:rPr>
              <a:t>en-suite</a:t>
            </a:r>
            <a:r>
              <a:rPr lang="cy-GB" sz="1200" b="0" i="0" dirty="0">
                <a:solidFill>
                  <a:schemeClr val="tx1"/>
                </a:solidFill>
                <a:latin typeface="Arial" charset="0"/>
                <a:ea typeface="ＭＳ Ｐゴシック" charset="-128"/>
                <a:cs typeface="ＭＳ Ｐゴシック" charset="-128"/>
              </a:rPr>
              <a:t>, a chafodd ei adeiladu mewn dim ond 10 mis.</a:t>
            </a:r>
          </a:p>
          <a:p>
            <a:pPr marL="171450" indent="-171450">
              <a:buFont typeface="Arial" panose="020B0604020202020204" pitchFamily="34" charset="0"/>
              <a:buChar char="•"/>
            </a:pPr>
            <a:r>
              <a:rPr lang="cy-GB" sz="1200" b="0" i="0" dirty="0" err="1">
                <a:solidFill>
                  <a:schemeClr val="tx1"/>
                </a:solidFill>
                <a:latin typeface="Arial" charset="0"/>
                <a:ea typeface="ＭＳ Ｐゴシック" charset="-128"/>
                <a:cs typeface="ＭＳ Ｐゴシック" charset="-128"/>
              </a:rPr>
              <a:t>Citu</a:t>
            </a:r>
            <a:r>
              <a:rPr lang="cy-GB" sz="1200" b="0" i="0" dirty="0">
                <a:solidFill>
                  <a:schemeClr val="tx1"/>
                </a:solidFill>
                <a:latin typeface="Arial" charset="0"/>
                <a:ea typeface="ＭＳ Ｐゴシック" charset="-128"/>
                <a:cs typeface="ＭＳ Ｐゴシック" charset="-128"/>
              </a:rPr>
              <a:t> </a:t>
            </a:r>
            <a:r>
              <a:rPr lang="cy-GB" sz="1200" b="0" i="0" dirty="0" err="1">
                <a:solidFill>
                  <a:schemeClr val="tx1"/>
                </a:solidFill>
                <a:latin typeface="Arial" charset="0"/>
                <a:ea typeface="ＭＳ Ｐゴシック" charset="-128"/>
                <a:cs typeface="ＭＳ Ｐゴシック" charset="-128"/>
              </a:rPr>
              <a:t>Home</a:t>
            </a:r>
            <a:r>
              <a:rPr lang="cy-GB" sz="1200" b="0" i="0" dirty="0">
                <a:solidFill>
                  <a:schemeClr val="tx1"/>
                </a:solidFill>
                <a:latin typeface="Arial" charset="0"/>
                <a:ea typeface="ＭＳ Ｐゴシック" charset="-128"/>
                <a:cs typeface="ＭＳ Ｐゴシック" charset="-128"/>
              </a:rPr>
              <a:t> – Mae </a:t>
            </a:r>
            <a:r>
              <a:rPr lang="cy-GB" sz="1200" b="0" i="0" dirty="0" err="1">
                <a:solidFill>
                  <a:schemeClr val="tx1"/>
                </a:solidFill>
                <a:latin typeface="Arial" charset="0"/>
                <a:ea typeface="ＭＳ Ｐゴシック" charset="-128"/>
                <a:cs typeface="ＭＳ Ｐゴシック" charset="-128"/>
              </a:rPr>
              <a:t>Citu</a:t>
            </a:r>
            <a:r>
              <a:rPr lang="cy-GB" sz="1200" b="0" i="0" dirty="0">
                <a:solidFill>
                  <a:schemeClr val="tx1"/>
                </a:solidFill>
                <a:latin typeface="Arial" charset="0"/>
                <a:ea typeface="ＭＳ Ｐゴシック" charset="-128"/>
                <a:cs typeface="ＭＳ Ｐゴシック" charset="-128"/>
              </a:rPr>
              <a:t> </a:t>
            </a:r>
            <a:r>
              <a:rPr lang="cy-GB" sz="1200" b="0" i="0" dirty="0" err="1">
                <a:solidFill>
                  <a:schemeClr val="tx1"/>
                </a:solidFill>
                <a:latin typeface="Arial" charset="0"/>
                <a:ea typeface="ＭＳ Ｐゴシック" charset="-128"/>
                <a:cs typeface="ＭＳ Ｐゴシック" charset="-128"/>
              </a:rPr>
              <a:t>Home</a:t>
            </a:r>
            <a:r>
              <a:rPr lang="cy-GB" sz="1200" b="0" i="0" dirty="0">
                <a:solidFill>
                  <a:schemeClr val="tx1"/>
                </a:solidFill>
                <a:latin typeface="Arial" charset="0"/>
                <a:ea typeface="ＭＳ Ｐゴシック" charset="-128"/>
                <a:cs typeface="ＭＳ Ｐゴシック" charset="-128"/>
              </a:rPr>
              <a:t> yn ddatblygiad tai cynaliadwy yn </a:t>
            </a:r>
            <a:r>
              <a:rPr lang="cy-GB" sz="1200" b="0" i="0" dirty="0" err="1">
                <a:solidFill>
                  <a:schemeClr val="tx1"/>
                </a:solidFill>
                <a:latin typeface="Arial" charset="0"/>
                <a:ea typeface="ＭＳ Ｐゴシック" charset="-128"/>
                <a:cs typeface="ＭＳ Ｐゴシック" charset="-128"/>
              </a:rPr>
              <a:t>Leeds</a:t>
            </a:r>
            <a:r>
              <a:rPr lang="cy-GB" sz="1200" b="0" i="0" dirty="0">
                <a:solidFill>
                  <a:schemeClr val="tx1"/>
                </a:solidFill>
                <a:latin typeface="Arial" charset="0"/>
                <a:ea typeface="ＭＳ Ｐゴシック" charset="-128"/>
                <a:cs typeface="ＭＳ Ｐゴシック" charset="-128"/>
              </a:rPr>
              <a:t> sy’n defnyddio adeiladwaith cyfeintiol 3D i adeiladu cartrefi sy’n defnyddio ynni’n effeithlon. Mae’r datblygiad yn defnyddio ffynonellau ynni adnewyddadwy, fel paneli solar a system wresogi gymunedol, i leihau allyriadau carbon a faint o ynni sy’n cael ei ddefnyddio.</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492603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dirty="0"/>
              <a:t>Rhannwch enghreifftiau:</a:t>
            </a:r>
          </a:p>
          <a:p>
            <a:pPr marL="171450" indent="-171450">
              <a:buFont typeface="Arial" panose="020B0604020202020204" pitchFamily="34" charset="0"/>
              <a:buChar char="•"/>
            </a:pPr>
            <a:r>
              <a:rPr lang="cy-GB" sz="1200" b="0" i="0" dirty="0">
                <a:solidFill>
                  <a:schemeClr val="tx1"/>
                </a:solidFill>
                <a:latin typeface="Arial" charset="0"/>
                <a:ea typeface="ＭＳ Ｐゴシック" charset="-128"/>
                <a:cs typeface="ＭＳ Ｐゴシック" charset="-128"/>
              </a:rPr>
              <a:t>Prosiect </a:t>
            </a:r>
            <a:r>
              <a:rPr lang="cy-GB" sz="1200" b="0" i="0" dirty="0" err="1">
                <a:solidFill>
                  <a:schemeClr val="tx1"/>
                </a:solidFill>
                <a:latin typeface="Arial" charset="0"/>
                <a:ea typeface="ＭＳ Ｐゴシック" charset="-128"/>
                <a:cs typeface="ＭＳ Ｐゴシック" charset="-128"/>
              </a:rPr>
              <a:t>Crossrail</a:t>
            </a:r>
            <a:r>
              <a:rPr lang="cy-GB" sz="1200" b="0" i="0" dirty="0">
                <a:solidFill>
                  <a:schemeClr val="tx1"/>
                </a:solidFill>
                <a:latin typeface="Arial" charset="0"/>
                <a:ea typeface="ＭＳ Ｐゴシック" charset="-128"/>
                <a:cs typeface="ＭＳ Ｐゴシック" charset="-128"/>
              </a:rPr>
              <a:t> – ym mhrosiect </a:t>
            </a:r>
            <a:r>
              <a:rPr lang="cy-GB" sz="1200" b="0" i="0" dirty="0" err="1">
                <a:solidFill>
                  <a:schemeClr val="tx1"/>
                </a:solidFill>
                <a:latin typeface="Arial" charset="0"/>
                <a:ea typeface="ＭＳ Ｐゴシック" charset="-128"/>
                <a:cs typeface="ＭＳ Ｐゴシック" charset="-128"/>
              </a:rPr>
              <a:t>Crossrail</a:t>
            </a:r>
            <a:r>
              <a:rPr lang="cy-GB" sz="1200" b="0" i="0" dirty="0">
                <a:solidFill>
                  <a:schemeClr val="tx1"/>
                </a:solidFill>
                <a:latin typeface="Arial" charset="0"/>
                <a:ea typeface="ＭＳ Ｐゴシック" charset="-128"/>
                <a:cs typeface="ＭＳ Ｐゴシック" charset="-128"/>
              </a:rPr>
              <a:t>, defnyddiwyd modiwlau paneli fflat wedi’u rhag-gastio i adeiladu’r twneli ar gyfer y rheilffordd newydd. Cafodd y paneli eu saernïo oddi ar y safle a’u cludo i’r safle adeiladu i’w gosod. Roedd y dull yma'n cyflymu’r broses adeiladu ac yn ei gwneud yn fwy effeithlon, gan leihau faint o amser oedd angen ei dreulio ar y safle.</a:t>
            </a:r>
          </a:p>
          <a:p>
            <a:pPr marL="171450" indent="-171450">
              <a:buFont typeface="Arial" panose="020B0604020202020204" pitchFamily="34" charset="0"/>
              <a:buChar char="•"/>
            </a:pPr>
            <a:r>
              <a:rPr lang="cy-GB" sz="1200" b="0" i="0" dirty="0">
                <a:solidFill>
                  <a:schemeClr val="tx1"/>
                </a:solidFill>
                <a:latin typeface="Arial" charset="0"/>
                <a:ea typeface="ＭＳ Ｐゴシック" charset="-128"/>
                <a:cs typeface="ＭＳ Ｐゴシック" charset="-128"/>
              </a:rPr>
              <a:t>Gorsaf Ynni </a:t>
            </a:r>
            <a:r>
              <a:rPr lang="cy-GB" sz="1200" b="0" i="0" dirty="0" err="1">
                <a:solidFill>
                  <a:schemeClr val="tx1"/>
                </a:solidFill>
                <a:latin typeface="Arial" charset="0"/>
                <a:ea typeface="ＭＳ Ｐゴシック" charset="-128"/>
                <a:cs typeface="ＭＳ Ｐゴシック" charset="-128"/>
              </a:rPr>
              <a:t>Battersea</a:t>
            </a:r>
            <a:r>
              <a:rPr lang="cy-GB" sz="1200" b="0" i="0" dirty="0">
                <a:solidFill>
                  <a:schemeClr val="tx1"/>
                </a:solidFill>
                <a:latin typeface="Arial" charset="0"/>
                <a:ea typeface="ＭＳ Ｐゴシック" charset="-128"/>
                <a:cs typeface="ＭＳ Ｐゴシック" charset="-128"/>
              </a:rPr>
              <a:t> – wrth ailddatblygu Gorsaf Ynni </a:t>
            </a:r>
            <a:r>
              <a:rPr lang="cy-GB" sz="1200" b="0" i="0" dirty="0" err="1">
                <a:solidFill>
                  <a:schemeClr val="tx1"/>
                </a:solidFill>
                <a:latin typeface="Arial" charset="0"/>
                <a:ea typeface="ＭＳ Ｐゴシック" charset="-128"/>
                <a:cs typeface="ＭＳ Ｐゴシック" charset="-128"/>
              </a:rPr>
              <a:t>Battersea</a:t>
            </a:r>
            <a:r>
              <a:rPr lang="cy-GB" sz="1200" b="0" i="0" dirty="0">
                <a:solidFill>
                  <a:schemeClr val="tx1"/>
                </a:solidFill>
                <a:latin typeface="Arial" charset="0"/>
                <a:ea typeface="ＭＳ Ｐゴシック" charset="-128"/>
                <a:cs typeface="ＭＳ Ｐゴシック" charset="-128"/>
              </a:rPr>
              <a:t> yn Llundain, defnyddiwyd modiwlau paneli fflat wedi’u rhag-gastio i adeiladu’r adeiladau newydd. Cafodd y paneli eu gweithgynhyrchu oddi ar y safle a’u cludo i’r safle i gael eu gosod. Roedd y dull yma’n gwneud y broses adeiladu yn un fwy effeithlon, ac yn lleihau faint o wastraff oedd yn cael ei gynhyrchu yn ystod y gwaith adeiladu.</a:t>
            </a:r>
          </a:p>
          <a:p>
            <a:pPr marL="171450" indent="-171450">
              <a:buFont typeface="Arial" panose="020B0604020202020204" pitchFamily="34" charset="0"/>
              <a:buChar char="•"/>
            </a:pPr>
            <a:r>
              <a:rPr lang="cy-GB" sz="1200" b="0" i="0" dirty="0">
                <a:solidFill>
                  <a:schemeClr val="tx1"/>
                </a:solidFill>
                <a:latin typeface="Arial" charset="0"/>
                <a:ea typeface="ＭＳ Ｐゴシック" charset="-128"/>
                <a:cs typeface="ＭＳ Ｐゴシック" charset="-128"/>
              </a:rPr>
              <a:t>Datblygiad Campws Peirianneg Manceinion (MECD) – defnyddiodd prosiect MECD fodiwlau paneli fflat wedi’u rhag-gastio i adeiladu’r campws peirianneg newydd ym Mhrifysgol Manceinion. Cafodd y paneli eu gweithgynhyrchu oddi ar y safle a’u cludo i’r safle i gael eu gosod. Roedd y dull yma'n cyflymu’r broses adeiladu ac yn ei gwneud yn fwy effeithlon, gan leihau faint o amser oedd angen ei dreulio ar y safle.</a:t>
            </a:r>
          </a:p>
          <a:p>
            <a:pPr marL="171450" indent="-171450">
              <a:buFont typeface="Arial" panose="020B0604020202020204" pitchFamily="34" charset="0"/>
              <a:buChar char="•"/>
            </a:pPr>
            <a:r>
              <a:rPr lang="cy-GB" sz="1200" b="0" i="0" dirty="0">
                <a:solidFill>
                  <a:schemeClr val="tx1"/>
                </a:solidFill>
                <a:latin typeface="Arial" charset="0"/>
                <a:ea typeface="ＭＳ Ｐゴシック" charset="-128"/>
                <a:cs typeface="ＭＳ Ｐゴシック" charset="-128"/>
              </a:rPr>
              <a:t>The </a:t>
            </a:r>
            <a:r>
              <a:rPr lang="cy-GB" sz="1200" b="0" i="0" dirty="0" err="1">
                <a:solidFill>
                  <a:schemeClr val="tx1"/>
                </a:solidFill>
                <a:latin typeface="Arial" charset="0"/>
                <a:ea typeface="ＭＳ Ｐゴシック" charset="-128"/>
                <a:cs typeface="ＭＳ Ｐゴシック" charset="-128"/>
              </a:rPr>
              <a:t>Scalpel</a:t>
            </a:r>
            <a:r>
              <a:rPr lang="cy-GB" sz="1200" b="0" i="0" dirty="0">
                <a:solidFill>
                  <a:schemeClr val="tx1"/>
                </a:solidFill>
                <a:latin typeface="Arial" charset="0"/>
                <a:ea typeface="ＭＳ Ｐゴシック" charset="-128"/>
                <a:cs typeface="ＭＳ Ｐゴシック" charset="-128"/>
              </a:rPr>
              <a:t> – Mae The </a:t>
            </a:r>
            <a:r>
              <a:rPr lang="cy-GB" sz="1200" b="0" i="0" dirty="0" err="1">
                <a:solidFill>
                  <a:schemeClr val="tx1"/>
                </a:solidFill>
                <a:latin typeface="Arial" charset="0"/>
                <a:ea typeface="ＭＳ Ｐゴシック" charset="-128"/>
                <a:cs typeface="ＭＳ Ｐゴシック" charset="-128"/>
              </a:rPr>
              <a:t>Scalpel</a:t>
            </a:r>
            <a:r>
              <a:rPr lang="cy-GB" sz="1200" b="0" i="0" dirty="0">
                <a:solidFill>
                  <a:schemeClr val="tx1"/>
                </a:solidFill>
                <a:latin typeface="Arial" charset="0"/>
                <a:ea typeface="ＭＳ Ｐゴシック" charset="-128"/>
                <a:cs typeface="ＭＳ Ｐゴシック" charset="-128"/>
              </a:rPr>
              <a:t> yn adeilad swyddfa newydd yn Llundain a ddefnyddiodd fodiwlau paneli fflat wedi’u rhag-gastio i adeiladu ei ffasâd. Cafodd y paneli eu gweithgynhyrchu oddi ar y safle a’u cludo i’r safle i gael eu gosod. Roedd y dull yma’n gwneud y broses adeiladu yn un fwy effeithlon, ac yn lleihau faint o wastraff oedd yn cael ei gynhyrchu yn ystod y gwaith adeiladu.</a:t>
            </a:r>
          </a:p>
          <a:p>
            <a:pPr marL="171450" indent="-171450">
              <a:buFont typeface="Arial" panose="020B0604020202020204" pitchFamily="34" charset="0"/>
              <a:buChar char="•"/>
            </a:pPr>
            <a:r>
              <a:rPr lang="cy-GB" sz="1200" b="0" i="0" dirty="0">
                <a:solidFill>
                  <a:schemeClr val="tx1"/>
                </a:solidFill>
                <a:latin typeface="Arial" charset="0"/>
                <a:ea typeface="ＭＳ Ｐゴシック" charset="-128"/>
                <a:cs typeface="ＭＳ Ｐゴシック" charset="-128"/>
              </a:rPr>
              <a:t>Arena O2 – defnyddiodd Arena O2 yn Llundain fodiwlau paneli fflat wedi’u rhag-gastio i adeiladu ei ffasâd. Cafodd y paneli eu gweithgynhyrchu oddi ar y safle a’u cludo i’r safle i gael eu gosod. Roedd y dull yma'n gwneud y broses adeiladu yn un fwy effeithlon, ac yn lleihau faint o amser oedd angen ei dreulio ar y safle.</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2462275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dirty="0">
                <a:solidFill>
                  <a:schemeClr val="tx1"/>
                </a:solidFill>
                <a:latin typeface="Arial" charset="0"/>
                <a:ea typeface="ＭＳ Ｐゴシック" charset="-128"/>
                <a:cs typeface="ＭＳ Ｐゴシック" charset="-128"/>
              </a:rPr>
              <a:t>Mae technegau adeiladu â choncrit hybrid wedi bod yn cael eu defnyddio fwy a fwy mewn prosiectau peirianneg sifil a gwaith tir yn y DU. Rhannwch enghreifftiau.</a:t>
            </a:r>
          </a:p>
          <a:p>
            <a:pPr marL="171450" indent="-171450">
              <a:buFont typeface="Arial" panose="020B0604020202020204" pitchFamily="34" charset="0"/>
              <a:buChar char="•"/>
            </a:pPr>
            <a:r>
              <a:rPr lang="cy-GB" sz="1200" b="0" i="0" dirty="0">
                <a:solidFill>
                  <a:schemeClr val="tx1"/>
                </a:solidFill>
                <a:latin typeface="Arial" charset="0"/>
                <a:ea typeface="ＭＳ Ｐゴシック" charset="-128"/>
                <a:cs typeface="ＭＳ Ｐゴシック" charset="-128"/>
              </a:rPr>
              <a:t>Llyfrgell </a:t>
            </a:r>
            <a:r>
              <a:rPr lang="cy-GB" sz="1200" b="0" i="0" dirty="0" err="1">
                <a:solidFill>
                  <a:schemeClr val="tx1"/>
                </a:solidFill>
                <a:latin typeface="Arial" charset="0"/>
                <a:ea typeface="ＭＳ Ｐゴシック" charset="-128"/>
                <a:cs typeface="ＭＳ Ｐゴシック" charset="-128"/>
              </a:rPr>
              <a:t>Laidlaw</a:t>
            </a:r>
            <a:r>
              <a:rPr lang="cy-GB" sz="1200" b="0" i="0" dirty="0">
                <a:solidFill>
                  <a:schemeClr val="tx1"/>
                </a:solidFill>
                <a:latin typeface="Arial" charset="0"/>
                <a:ea typeface="ＭＳ Ｐゴシック" charset="-128"/>
                <a:cs typeface="ＭＳ Ｐゴシック" charset="-128"/>
              </a:rPr>
              <a:t>, Prifysgol </a:t>
            </a:r>
            <a:r>
              <a:rPr lang="cy-GB" sz="1200" b="0" i="0" dirty="0" err="1">
                <a:solidFill>
                  <a:schemeClr val="tx1"/>
                </a:solidFill>
                <a:latin typeface="Arial" charset="0"/>
                <a:ea typeface="ＭＳ Ｐゴシック" charset="-128"/>
                <a:cs typeface="ＭＳ Ｐゴシック" charset="-128"/>
              </a:rPr>
              <a:t>Leeds</a:t>
            </a:r>
            <a:r>
              <a:rPr lang="cy-GB" sz="1200" b="0" i="0" dirty="0">
                <a:solidFill>
                  <a:schemeClr val="tx1"/>
                </a:solidFill>
                <a:latin typeface="Arial" charset="0"/>
                <a:ea typeface="ＭＳ Ｐゴシック" charset="-128"/>
                <a:cs typeface="ＭＳ Ｐゴシック" charset="-128"/>
              </a:rPr>
              <a:t> – defnyddiodd y prosiect yma strwythur concrit hybrid i greu dyluniad unigryw ac arloesol. Mae’r adeilad yn cynnwys paneli concrit wedi’i </a:t>
            </a:r>
            <a:r>
              <a:rPr lang="cy-GB" sz="1200" b="0" i="0" dirty="0" err="1">
                <a:solidFill>
                  <a:schemeClr val="tx1"/>
                </a:solidFill>
                <a:latin typeface="Arial" charset="0"/>
                <a:ea typeface="ＭＳ Ｐゴシック" charset="-128"/>
                <a:cs typeface="ＭＳ Ｐゴシック" charset="-128"/>
              </a:rPr>
              <a:t>rag</a:t>
            </a:r>
            <a:r>
              <a:rPr lang="cy-GB" sz="1200" b="0" i="0" dirty="0">
                <a:solidFill>
                  <a:schemeClr val="tx1"/>
                </a:solidFill>
                <a:latin typeface="Arial" charset="0"/>
                <a:ea typeface="ＭＳ Ｐゴシック" charset="-128"/>
                <a:cs typeface="ＭＳ Ｐゴシック" charset="-128"/>
              </a:rPr>
              <a:t>-gastio sy’n ffurfio cragen strwythurol yr adeilad, gyda cholofnau dur a choncrit i gynnal pwysau’r adeilad.</a:t>
            </a:r>
          </a:p>
          <a:p>
            <a:pPr marL="171450" indent="-171450">
              <a:buFont typeface="Arial" panose="020B0604020202020204" pitchFamily="34" charset="0"/>
              <a:buChar char="•"/>
            </a:pPr>
            <a:r>
              <a:rPr lang="cy-GB" sz="1200" b="0" i="0" dirty="0">
                <a:solidFill>
                  <a:schemeClr val="tx1"/>
                </a:solidFill>
                <a:latin typeface="Arial" charset="0"/>
                <a:ea typeface="ＭＳ Ｐゴシック" charset="-128"/>
                <a:cs typeface="ＭＳ Ｐゴシック" charset="-128"/>
              </a:rPr>
              <a:t>Labordai </a:t>
            </a:r>
            <a:r>
              <a:rPr lang="cy-GB" sz="1200" b="0" i="0" dirty="0" err="1">
                <a:solidFill>
                  <a:schemeClr val="tx1"/>
                </a:solidFill>
                <a:latin typeface="Arial" charset="0"/>
                <a:ea typeface="ＭＳ Ｐゴシック" charset="-128"/>
                <a:cs typeface="ＭＳ Ｐゴシック" charset="-128"/>
              </a:rPr>
              <a:t>Silsoe</a:t>
            </a:r>
            <a:r>
              <a:rPr lang="cy-GB" sz="1200" b="0" i="0" dirty="0">
                <a:solidFill>
                  <a:schemeClr val="tx1"/>
                </a:solidFill>
                <a:latin typeface="Arial" charset="0"/>
                <a:ea typeface="ＭＳ Ｐゴシック" charset="-128"/>
                <a:cs typeface="ＭＳ Ｐゴシック" charset="-128"/>
              </a:rPr>
              <a:t> </a:t>
            </a:r>
            <a:r>
              <a:rPr lang="cy-GB" sz="1200" b="0" i="0" dirty="0" err="1">
                <a:solidFill>
                  <a:schemeClr val="tx1"/>
                </a:solidFill>
                <a:latin typeface="Arial" charset="0"/>
                <a:ea typeface="ＭＳ Ｐゴシック" charset="-128"/>
                <a:cs typeface="ＭＳ Ｐゴシック" charset="-128"/>
              </a:rPr>
              <a:t>Odour</a:t>
            </a:r>
            <a:r>
              <a:rPr lang="cy-GB" sz="1200" b="0" i="0" dirty="0">
                <a:solidFill>
                  <a:schemeClr val="tx1"/>
                </a:solidFill>
                <a:latin typeface="Arial" charset="0"/>
                <a:ea typeface="ＭＳ Ｐゴシック" charset="-128"/>
                <a:cs typeface="ＭＳ Ｐゴシック" charset="-128"/>
              </a:rPr>
              <a:t>, Swydd </a:t>
            </a:r>
            <a:r>
              <a:rPr lang="cy-GB" sz="1200" b="0" i="0" dirty="0" err="1">
                <a:solidFill>
                  <a:schemeClr val="tx1"/>
                </a:solidFill>
                <a:latin typeface="Arial" charset="0"/>
                <a:ea typeface="ＭＳ Ｐゴシック" charset="-128"/>
                <a:cs typeface="ＭＳ Ｐゴシック" charset="-128"/>
              </a:rPr>
              <a:t>Bedford</a:t>
            </a:r>
            <a:r>
              <a:rPr lang="cy-GB" sz="1200" b="0" i="0" dirty="0">
                <a:solidFill>
                  <a:schemeClr val="tx1"/>
                </a:solidFill>
                <a:latin typeface="Arial" charset="0"/>
                <a:ea typeface="ＭＳ Ｐゴシック" charset="-128"/>
                <a:cs typeface="ＭＳ Ｐゴシック" charset="-128"/>
              </a:rPr>
              <a:t> – defnyddiodd y prosiect yma strwythur ffrâm concrit hybrid, gan gyfuno trawstiau a cholofnau concrit wedi’i </a:t>
            </a:r>
            <a:r>
              <a:rPr lang="cy-GB" sz="1200" b="0" i="0" dirty="0" err="1">
                <a:solidFill>
                  <a:schemeClr val="tx1"/>
                </a:solidFill>
                <a:latin typeface="Arial" charset="0"/>
                <a:ea typeface="ＭＳ Ｐゴシック" charset="-128"/>
                <a:cs typeface="ＭＳ Ｐゴシック" charset="-128"/>
              </a:rPr>
              <a:t>rag</a:t>
            </a:r>
            <a:r>
              <a:rPr lang="cy-GB" sz="1200" b="0" i="0" dirty="0">
                <a:solidFill>
                  <a:schemeClr val="tx1"/>
                </a:solidFill>
                <a:latin typeface="Arial" charset="0"/>
                <a:ea typeface="ＭＳ Ｐゴシック" charset="-128"/>
                <a:cs typeface="ＭＳ Ｐゴシック" charset="-128"/>
              </a:rPr>
              <a:t>-gastio gyda lloriau a waliau concrit a osodwyd yn y fan a’r lle. Roedd yr adeiladwaith hybrid yn cyflymu’r broses adeiladu ac yn ei gwneud yn fwy effeithlon.</a:t>
            </a:r>
          </a:p>
          <a:p>
            <a:pPr marL="171450" indent="-171450">
              <a:buFont typeface="Arial" panose="020B0604020202020204" pitchFamily="34" charset="0"/>
              <a:buChar char="•"/>
            </a:pPr>
            <a:r>
              <a:rPr lang="cy-GB" sz="1200" b="0" i="0" dirty="0">
                <a:solidFill>
                  <a:schemeClr val="tx1"/>
                </a:solidFill>
                <a:latin typeface="Arial" charset="0"/>
                <a:ea typeface="ＭＳ Ｐゴシック" charset="-128"/>
                <a:cs typeface="ＭＳ Ｐゴシック" charset="-128"/>
              </a:rPr>
              <a:t>Ysbyty John </a:t>
            </a:r>
            <a:r>
              <a:rPr lang="cy-GB" sz="1200" b="0" i="0" dirty="0" err="1">
                <a:solidFill>
                  <a:schemeClr val="tx1"/>
                </a:solidFill>
                <a:latin typeface="Arial" charset="0"/>
                <a:ea typeface="ＭＳ Ｐゴシック" charset="-128"/>
                <a:cs typeface="ＭＳ Ｐゴシック" charset="-128"/>
              </a:rPr>
              <a:t>Radcliffe</a:t>
            </a:r>
            <a:r>
              <a:rPr lang="cy-GB" sz="1200" b="0" i="0" dirty="0">
                <a:solidFill>
                  <a:schemeClr val="tx1"/>
                </a:solidFill>
                <a:latin typeface="Arial" charset="0"/>
                <a:ea typeface="ＭＳ Ｐゴシック" charset="-128"/>
                <a:cs typeface="ＭＳ Ｐゴシック" charset="-128"/>
              </a:rPr>
              <a:t>, Rhydychen – defnyddiodd y prosiect yma strwythur ffrâm concrit hybrid i gynnal pwysau’r adeilad newydd. Roedd yr adeiladwaith hybrid yn ei gwneud yn bosibl i ddefnyddio elfennau concrit parod wedi’i </a:t>
            </a:r>
            <a:r>
              <a:rPr lang="cy-GB" sz="1200" b="0" i="0" dirty="0" err="1">
                <a:solidFill>
                  <a:schemeClr val="tx1"/>
                </a:solidFill>
                <a:latin typeface="Arial" charset="0"/>
                <a:ea typeface="ＭＳ Ｐゴシック" charset="-128"/>
                <a:cs typeface="ＭＳ Ｐゴシック" charset="-128"/>
              </a:rPr>
              <a:t>rag</a:t>
            </a:r>
            <a:r>
              <a:rPr lang="cy-GB" sz="1200" b="0" i="0" dirty="0">
                <a:solidFill>
                  <a:schemeClr val="tx1"/>
                </a:solidFill>
                <a:latin typeface="Arial" charset="0"/>
                <a:ea typeface="ＭＳ Ｐゴシック" charset="-128"/>
                <a:cs typeface="ＭＳ Ｐゴシック" charset="-128"/>
              </a:rPr>
              <a:t>-gastio ar gyfer y ffrâm strwythurol, gan ddefnyddio concrit a osodwyd yn y fan a’r lle ar gyfer y lloriau a’r waliau.</a:t>
            </a:r>
          </a:p>
          <a:p>
            <a:pPr marL="171450" indent="-171450">
              <a:buFont typeface="Arial" panose="020B0604020202020204" pitchFamily="34" charset="0"/>
              <a:buChar char="•"/>
            </a:pPr>
            <a:r>
              <a:rPr lang="cy-GB" sz="1200" b="0" i="0" dirty="0">
                <a:solidFill>
                  <a:schemeClr val="tx1"/>
                </a:solidFill>
                <a:latin typeface="Arial" charset="0"/>
                <a:ea typeface="ＭＳ Ｐゴシック" charset="-128"/>
                <a:cs typeface="ＭＳ Ｐゴシック" charset="-128"/>
              </a:rPr>
              <a:t>Tŵr i360 British Airways, </a:t>
            </a:r>
            <a:r>
              <a:rPr lang="cy-GB" sz="1200" b="0" i="0" dirty="0" err="1">
                <a:solidFill>
                  <a:schemeClr val="tx1"/>
                </a:solidFill>
                <a:latin typeface="Arial" charset="0"/>
                <a:ea typeface="ＭＳ Ｐゴシック" charset="-128"/>
                <a:cs typeface="ＭＳ Ｐゴシック" charset="-128"/>
              </a:rPr>
              <a:t>Brighton</a:t>
            </a:r>
            <a:r>
              <a:rPr lang="cy-GB" sz="1200" b="0" i="0" dirty="0">
                <a:solidFill>
                  <a:schemeClr val="tx1"/>
                </a:solidFill>
                <a:latin typeface="Arial" charset="0"/>
                <a:ea typeface="ＭＳ Ｐゴシック" charset="-128"/>
                <a:cs typeface="ＭＳ Ｐゴシック" charset="-128"/>
              </a:rPr>
              <a:t> – defnyddiodd y prosiect yma strwythur dur a choncrit hybrid i gynnal pwysau’r tŵr. Mae’r strwythur yn cynnwys craidd concrit wedi’i </a:t>
            </a:r>
            <a:r>
              <a:rPr lang="cy-GB" sz="1200" b="0" i="0" dirty="0" err="1">
                <a:solidFill>
                  <a:schemeClr val="tx1"/>
                </a:solidFill>
                <a:latin typeface="Arial" charset="0"/>
                <a:ea typeface="ＭＳ Ｐゴシック" charset="-128"/>
                <a:cs typeface="ＭＳ Ｐゴシック" charset="-128"/>
              </a:rPr>
              <a:t>rag</a:t>
            </a:r>
            <a:r>
              <a:rPr lang="cy-GB" sz="1200" b="0" i="0" dirty="0">
                <a:solidFill>
                  <a:schemeClr val="tx1"/>
                </a:solidFill>
                <a:latin typeface="Arial" charset="0"/>
                <a:ea typeface="ＭＳ Ｐゴシック" charset="-128"/>
                <a:cs typeface="ＭＳ Ｐゴシック" charset="-128"/>
              </a:rPr>
              <a:t>-gastio, trawstiau a cholofnau dur, a slabiau concrit wedi’i </a:t>
            </a:r>
            <a:r>
              <a:rPr lang="cy-GB" sz="1200" b="0" i="0" dirty="0" err="1">
                <a:solidFill>
                  <a:schemeClr val="tx1"/>
                </a:solidFill>
                <a:latin typeface="Arial" charset="0"/>
                <a:ea typeface="ＭＳ Ｐゴシック" charset="-128"/>
                <a:cs typeface="ＭＳ Ｐゴシック" charset="-128"/>
              </a:rPr>
              <a:t>rag</a:t>
            </a:r>
            <a:r>
              <a:rPr lang="cy-GB" sz="1200" b="0" i="0" dirty="0">
                <a:solidFill>
                  <a:schemeClr val="tx1"/>
                </a:solidFill>
                <a:latin typeface="Arial" charset="0"/>
                <a:ea typeface="ＭＳ Ｐゴシック" charset="-128"/>
                <a:cs typeface="ＭＳ Ｐゴシック" charset="-128"/>
              </a:rPr>
              <a:t>-gastio ar gyfer y lloriau.</a:t>
            </a:r>
          </a:p>
          <a:p>
            <a:pPr marL="171450" indent="-171450">
              <a:buFont typeface="Arial" panose="020B0604020202020204" pitchFamily="34" charset="0"/>
              <a:buChar char="•"/>
            </a:pPr>
            <a:r>
              <a:rPr lang="cy-GB" sz="1200" b="0" i="0" dirty="0">
                <a:solidFill>
                  <a:schemeClr val="tx1"/>
                </a:solidFill>
                <a:latin typeface="Arial" charset="0"/>
                <a:ea typeface="ＭＳ Ｐゴシック" charset="-128"/>
                <a:cs typeface="ＭＳ Ｐゴシック" charset="-128"/>
              </a:rPr>
              <a:t>Canolfan Ddinesig </a:t>
            </a:r>
            <a:r>
              <a:rPr lang="cy-GB" sz="1200" b="0" i="0" dirty="0" err="1">
                <a:solidFill>
                  <a:schemeClr val="tx1"/>
                </a:solidFill>
                <a:latin typeface="Arial" charset="0"/>
                <a:ea typeface="ＭＳ Ｐゴシック" charset="-128"/>
                <a:cs typeface="ＭＳ Ｐゴシック" charset="-128"/>
              </a:rPr>
              <a:t>Brent</a:t>
            </a:r>
            <a:r>
              <a:rPr lang="cy-GB" sz="1200" b="0" i="0" dirty="0">
                <a:solidFill>
                  <a:schemeClr val="tx1"/>
                </a:solidFill>
                <a:latin typeface="Arial" charset="0"/>
                <a:ea typeface="ＭＳ Ｐゴシック" charset="-128"/>
                <a:cs typeface="ＭＳ Ｐゴシック" charset="-128"/>
              </a:rPr>
              <a:t>, Llundain – defnyddiodd y prosiect yma strwythur dur a choncrit hybrid i greu dyluniad arloesol a chynaliadwy. Mae’r adeilad yn cynnwys colofnau a thrawstiau concrit wedi’i </a:t>
            </a:r>
            <a:r>
              <a:rPr lang="cy-GB" sz="1200" b="0" i="0" dirty="0" err="1">
                <a:solidFill>
                  <a:schemeClr val="tx1"/>
                </a:solidFill>
                <a:latin typeface="Arial" charset="0"/>
                <a:ea typeface="ＭＳ Ｐゴシック" charset="-128"/>
                <a:cs typeface="ＭＳ Ｐゴシック" charset="-128"/>
              </a:rPr>
              <a:t>rag</a:t>
            </a:r>
            <a:r>
              <a:rPr lang="cy-GB" sz="1200" b="0" i="0" dirty="0">
                <a:solidFill>
                  <a:schemeClr val="tx1"/>
                </a:solidFill>
                <a:latin typeface="Arial" charset="0"/>
                <a:ea typeface="ＭＳ Ｐゴシック" charset="-128"/>
                <a:cs typeface="ＭＳ Ｐゴシック" charset="-128"/>
              </a:rPr>
              <a:t>-gastio, gyda lloriau a waliau concrit a osodwyd yn y fan a’r lle. Roedd yr adeiladwaith hybrid yn cyflymu’r broses adeiladu ac yn ei gwneud yn fwy effeithlon, a hefyd yn lleihau’r gwastraff adeiladu.</a:t>
            </a:r>
          </a:p>
          <a:p>
            <a:br>
              <a:rPr lang="cy-GB" sz="1200" b="0" i="0" dirty="0">
                <a:solidFill>
                  <a:schemeClr val="tx1"/>
                </a:solidFill>
                <a:latin typeface="Arial" charset="0"/>
                <a:ea typeface="ＭＳ Ｐゴシック" charset="-128"/>
                <a:cs typeface="ＭＳ Ｐゴシック" charset="-128"/>
              </a:rPr>
            </a:br>
            <a:endParaRPr lang="cy-GB" sz="1200" b="0" i="0" dirty="0">
              <a:solidFill>
                <a:schemeClr val="tx1"/>
              </a:solidFill>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35631927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dirty="0"/>
              <a:t>Arweiniwch drafodaeth i ailedrych ar BIM, gan roi sylw i bwyntiau allweddol fel y canlynol:</a:t>
            </a:r>
          </a:p>
          <a:p>
            <a:pPr marL="171450" indent="-171450">
              <a:buFont typeface="Arial" panose="020B0604020202020204" pitchFamily="34" charset="0"/>
              <a:buChar char="•"/>
            </a:pPr>
            <a:r>
              <a:rPr lang="cy-GB" dirty="0"/>
              <a:t>beth yw Lefelau BIM</a:t>
            </a:r>
          </a:p>
          <a:p>
            <a:pPr marL="171450" indent="-171450">
              <a:buFont typeface="Arial" panose="020B0604020202020204" pitchFamily="34" charset="0"/>
              <a:buChar char="•"/>
            </a:pPr>
            <a:r>
              <a:rPr lang="cy-GB" dirty="0"/>
              <a:t>beth yw Dimensiynau BIM, a beth maen nhw’n ei olygu mewn perthynas â Phrosiectau Peirianneg Sifil/Gwaith Tir </a:t>
            </a:r>
          </a:p>
          <a:p>
            <a:pPr marL="171450" indent="-171450">
              <a:buFont typeface="Arial" panose="020B0604020202020204" pitchFamily="34" charset="0"/>
              <a:buChar char="•"/>
            </a:pPr>
            <a:r>
              <a:rPr lang="cy-GB" dirty="0"/>
              <a:t>mandad Lefel 2 y llywodraeth ar bob prosiect cyhoeddus </a:t>
            </a:r>
          </a:p>
          <a:p>
            <a:pPr marL="171450" indent="-171450">
              <a:buFont typeface="Arial" panose="020B0604020202020204" pitchFamily="34" charset="0"/>
              <a:buChar char="•"/>
            </a:pPr>
            <a:r>
              <a:rPr lang="cy-GB" dirty="0"/>
              <a:t>manteision BIM </a:t>
            </a:r>
          </a:p>
          <a:p>
            <a:pPr marL="171450" indent="-171450">
              <a:buFont typeface="Arial" panose="020B0604020202020204" pitchFamily="34" charset="0"/>
              <a:buChar char="•"/>
            </a:pPr>
            <a:r>
              <a:rPr lang="cy-GB" dirty="0"/>
              <a:t>prif ethos BIM.</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cy-GB" dirty="0">
                <a:hlinkClick r:id="rId3"/>
              </a:rPr>
              <a:t>https://www.youtube.com/watch?v=omaw1mdk9xg&amp;t=1s</a:t>
            </a:r>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35759430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marL="0" marR="0" lvl="0" indent="0" algn="l" rtl="0">
              <a:spcBef>
                <a:spcPts val="0"/>
              </a:spcBef>
              <a:spcAft>
                <a:spcPts val="0"/>
              </a:spcAft>
              <a:buNone/>
            </a:pPr>
            <a:r>
              <a:rPr lang="en-GB" sz="900" b="0" i="0" u="none" strike="noStrike" cap="none" dirty="0" err="1">
                <a:solidFill>
                  <a:schemeClr val="dk1"/>
                </a:solidFill>
                <a:latin typeface="Arial"/>
                <a:ea typeface="Arial"/>
                <a:cs typeface="Arial"/>
                <a:sym typeface="Arial"/>
              </a:rPr>
              <a:t>Hawlfraint</a:t>
            </a:r>
            <a:r>
              <a:rPr lang="en-GB" sz="900" b="0" i="0" u="none" strike="noStrike" cap="none" dirty="0">
                <a:solidFill>
                  <a:schemeClr val="dk1"/>
                </a:solidFill>
                <a:latin typeface="Arial"/>
                <a:ea typeface="Arial"/>
                <a:cs typeface="Arial"/>
                <a:sym typeface="Arial"/>
              </a:rPr>
              <a:t> © 2023 </a:t>
            </a:r>
            <a:r>
              <a:rPr lang="en-GB" sz="900" b="0" i="0" u="none" strike="noStrike" cap="none" dirty="0" err="1">
                <a:solidFill>
                  <a:schemeClr val="dk1"/>
                </a:solidFill>
                <a:latin typeface="Arial"/>
                <a:ea typeface="Arial"/>
                <a:cs typeface="Arial"/>
                <a:sym typeface="Arial"/>
              </a:rPr>
              <a:t>Sefydliad</a:t>
            </a:r>
            <a:r>
              <a:rPr lang="en-GB" sz="900" b="0" i="0" u="none" strike="noStrike" cap="none" dirty="0">
                <a:solidFill>
                  <a:schemeClr val="dk1"/>
                </a:solidFill>
                <a:latin typeface="Arial"/>
                <a:ea typeface="Arial"/>
                <a:cs typeface="Arial"/>
                <a:sym typeface="Arial"/>
              </a:rPr>
              <a:t> City and Guilds </a:t>
            </a:r>
            <a:r>
              <a:rPr lang="en-GB" sz="900" b="0" i="0" u="none" strike="noStrike" cap="none" dirty="0" err="1">
                <a:solidFill>
                  <a:schemeClr val="dk1"/>
                </a:solidFill>
                <a:latin typeface="Arial"/>
                <a:ea typeface="Arial"/>
                <a:cs typeface="Arial"/>
                <a:sym typeface="Arial"/>
              </a:rPr>
              <a:t>Llundain</a:t>
            </a:r>
            <a:r>
              <a:rPr lang="en-GB" sz="900" b="0" i="0" u="none" strike="noStrike" cap="none" dirty="0">
                <a:solidFill>
                  <a:schemeClr val="dk1"/>
                </a:solidFill>
                <a:latin typeface="Arial"/>
                <a:ea typeface="Arial"/>
                <a:cs typeface="Arial"/>
                <a:sym typeface="Arial"/>
              </a:rPr>
              <a:t>. </a:t>
            </a:r>
            <a:r>
              <a:rPr lang="en-GB" sz="900" b="0" i="0" u="none" strike="noStrike" cap="none" dirty="0" err="1">
                <a:solidFill>
                  <a:schemeClr val="dk1"/>
                </a:solidFill>
                <a:latin typeface="Arial"/>
                <a:ea typeface="Arial"/>
                <a:cs typeface="Arial"/>
                <a:sym typeface="Arial"/>
              </a:rPr>
              <a:t>Cedwir</a:t>
            </a:r>
            <a:r>
              <a:rPr lang="en-GB" sz="900" b="0" i="0" u="none" strike="noStrike" cap="none" dirty="0">
                <a:solidFill>
                  <a:schemeClr val="dk1"/>
                </a:solidFill>
                <a:latin typeface="Arial"/>
                <a:ea typeface="Arial"/>
                <a:cs typeface="Arial"/>
                <a:sym typeface="Arial"/>
              </a:rPr>
              <a:t> </a:t>
            </a:r>
            <a:r>
              <a:rPr lang="en-GB" sz="900" b="0" i="0" u="none" strike="noStrike" cap="none" dirty="0" err="1">
                <a:solidFill>
                  <a:schemeClr val="dk1"/>
                </a:solidFill>
                <a:latin typeface="Arial"/>
                <a:ea typeface="Arial"/>
                <a:cs typeface="Arial"/>
                <a:sym typeface="Arial"/>
              </a:rPr>
              <a:t>pob</a:t>
            </a:r>
            <a:r>
              <a:rPr lang="en-GB" sz="900" b="0" i="0" u="none" strike="noStrike" cap="none" dirty="0">
                <a:solidFill>
                  <a:schemeClr val="dk1"/>
                </a:solidFill>
                <a:latin typeface="Arial"/>
                <a:ea typeface="Arial"/>
                <a:cs typeface="Arial"/>
                <a:sym typeface="Arial"/>
              </a:rPr>
              <a:t> </a:t>
            </a:r>
            <a:r>
              <a:rPr lang="en-GB" sz="900" b="0" i="0" u="none" strike="noStrike" cap="none" dirty="0" err="1">
                <a:solidFill>
                  <a:schemeClr val="dk1"/>
                </a:solidFill>
                <a:latin typeface="Arial"/>
                <a:ea typeface="Arial"/>
                <a:cs typeface="Arial"/>
                <a:sym typeface="Arial"/>
              </a:rPr>
              <a:t>hawl</a:t>
            </a:r>
            <a:r>
              <a:rPr lang="en-GB" sz="900" b="0" i="0" u="none" strike="noStrike" cap="none" dirty="0">
                <a:solidFill>
                  <a:schemeClr val="dk1"/>
                </a:solidFill>
                <a:latin typeface="Arial"/>
                <a:ea typeface="Arial"/>
                <a:cs typeface="Arial"/>
                <a:sym typeface="Arial"/>
              </a:rPr>
              <a:t>.</a:t>
            </a:r>
            <a:endParaRPr lang="en-GB" sz="1200" dirty="0">
              <a:solidFill>
                <a:schemeClr val="dk1"/>
              </a:solidFill>
              <a:latin typeface="Times New Roman"/>
              <a:ea typeface="Times New Roman"/>
              <a:cs typeface="Times New Roman"/>
              <a:sym typeface="Times New Roman"/>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23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lvl="0" indent="0" algn="l" rtl="0">
              <a:lnSpc>
                <a:spcPct val="100000"/>
              </a:lnSpc>
              <a:spcBef>
                <a:spcPts val="0"/>
              </a:spcBef>
              <a:spcAft>
                <a:spcPts val="0"/>
              </a:spcAft>
              <a:buClr>
                <a:schemeClr val="dk1"/>
              </a:buClr>
              <a:buSzPts val="1400"/>
              <a:buFont typeface="Arial"/>
              <a:buNone/>
            </a:pPr>
            <a:r>
              <a:rPr lang="en-US" sz="1400" b="0" dirty="0" err="1">
                <a:solidFill>
                  <a:schemeClr val="dk1"/>
                </a:solidFill>
                <a:latin typeface="Arial"/>
                <a:ea typeface="Arial"/>
                <a:cs typeface="Arial"/>
                <a:sym typeface="Arial"/>
              </a:rPr>
              <a:t>Dilyniant</a:t>
            </a:r>
            <a:r>
              <a:rPr lang="en-US" sz="1400" b="0" dirty="0">
                <a:solidFill>
                  <a:schemeClr val="dk1"/>
                </a:solidFill>
                <a:latin typeface="Arial"/>
                <a:ea typeface="Arial"/>
                <a:cs typeface="Arial"/>
                <a:sym typeface="Arial"/>
              </a:rPr>
              <a:t> </a:t>
            </a:r>
            <a:r>
              <a:rPr lang="en-US" sz="1400" b="0" dirty="0" err="1">
                <a:solidFill>
                  <a:schemeClr val="dk1"/>
                </a:solidFill>
                <a:latin typeface="Arial"/>
                <a:ea typeface="Arial"/>
                <a:cs typeface="Arial"/>
                <a:sym typeface="Arial"/>
              </a:rPr>
              <a:t>mewn</a:t>
            </a:r>
            <a:endParaRPr lang="en-US" sz="1400" b="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r>
              <a:rPr lang="en-US" sz="1400" b="1" dirty="0" err="1">
                <a:solidFill>
                  <a:schemeClr val="dk1"/>
                </a:solidFill>
                <a:latin typeface="Arial"/>
                <a:ea typeface="Arial"/>
                <a:cs typeface="Arial"/>
                <a:sym typeface="Arial"/>
              </a:rPr>
              <a:t>Adeiladu</a:t>
            </a:r>
            <a:r>
              <a:rPr lang="en-US" sz="1400" b="1" dirty="0">
                <a:solidFill>
                  <a:schemeClr val="dk1"/>
                </a:solidFill>
                <a:latin typeface="Arial"/>
                <a:ea typeface="Arial"/>
                <a:cs typeface="Arial"/>
                <a:sym typeface="Arial"/>
              </a:rPr>
              <a:t> (</a:t>
            </a:r>
            <a:r>
              <a:rPr lang="en-US" sz="1400" b="1" dirty="0" err="1">
                <a:solidFill>
                  <a:schemeClr val="dk1"/>
                </a:solidFill>
                <a:latin typeface="Arial"/>
                <a:ea typeface="Arial"/>
                <a:cs typeface="Arial"/>
                <a:sym typeface="Arial"/>
              </a:rPr>
              <a:t>Lefel</a:t>
            </a:r>
            <a:r>
              <a:rPr lang="en-US" sz="1400" b="1" dirty="0">
                <a:solidFill>
                  <a:schemeClr val="dk1"/>
                </a:solidFill>
                <a:latin typeface="Arial"/>
                <a:ea typeface="Arial"/>
                <a:cs typeface="Arial"/>
                <a:sym typeface="Arial"/>
              </a:rPr>
              <a:t>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www.youtube.com/watch?v=omaw1mdk9xg&amp;t=1s"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watch?v=cUkW2jjNC_w"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3" Type="http://schemas.openxmlformats.org/officeDocument/2006/relationships/hyperlink" Target="https://wingtra.com/drone-photogrammetry-vs-lidar/"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76XzCoVShCE&amp;t=1s"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dirty="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dirty="0"/>
              <a:t>Uned 202: Arferion yn newid dros amser </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cy-GB" dirty="0"/>
              <a:t>Dulliau newydd ar gyfer y diwydiant adeiladu yn yr 21ain ganrif</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dirty="0"/>
              <a:t>Beth yw adeiladwaith cyfeintiol 3D? </a:t>
            </a:r>
          </a:p>
        </p:txBody>
      </p:sp>
      <p:sp>
        <p:nvSpPr>
          <p:cNvPr id="3" name="Content Placeholder 2"/>
          <p:cNvSpPr>
            <a:spLocks noGrp="1"/>
          </p:cNvSpPr>
          <p:nvPr>
            <p:ph sz="quarter" idx="10"/>
          </p:nvPr>
        </p:nvSpPr>
        <p:spPr>
          <a:xfrm>
            <a:off x="457200" y="1628800"/>
            <a:ext cx="8229600" cy="2493064"/>
          </a:xfrm>
        </p:spPr>
        <p:txBody>
          <a:bodyPr/>
          <a:lstStyle/>
          <a:p>
            <a:r>
              <a:rPr lang="cy-GB" dirty="0"/>
              <a:t>Mae Adeiladwaith Cyfeintiol 3D yn ddull adeiladu modern (MMC) sy’n golygu saernïo modiwlau adeiladu cyflawn mewn ffatri, sydd wedyn yn cael eu cludo i’r safle adeiladu a’u gosod at ei gilydd i greu strwythur tri dimensiwn (3D).</a:t>
            </a:r>
          </a:p>
          <a:p>
            <a:r>
              <a:rPr lang="cy-GB" dirty="0"/>
              <a:t>Mae’r diwydiant adeiladu wedi bod yn edrych ar adeiladwaith cyfeintiol 3D fel ffordd o gynyddu effeithlonrwydd, lleihau gwastraff a gwella diogelwch yn y broses adeiladu.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dirty="0"/>
              <a:t> Manteision adeiladwaith cyfeintiol 3D</a:t>
            </a:r>
          </a:p>
        </p:txBody>
      </p:sp>
      <p:sp>
        <p:nvSpPr>
          <p:cNvPr id="3" name="Content Placeholder 2"/>
          <p:cNvSpPr>
            <a:spLocks noGrp="1"/>
          </p:cNvSpPr>
          <p:nvPr>
            <p:ph sz="quarter" idx="10"/>
          </p:nvPr>
        </p:nvSpPr>
        <p:spPr/>
        <p:txBody>
          <a:bodyPr/>
          <a:lstStyle/>
          <a:p>
            <a:pPr marL="342900" indent="-342900">
              <a:buClr>
                <a:srgbClr val="0077E3"/>
              </a:buClr>
              <a:buFont typeface="Arial" panose="020B0604020202020204" pitchFamily="34" charset="0"/>
              <a:buChar char="•"/>
            </a:pPr>
            <a:r>
              <a:rPr lang="cy-GB" dirty="0"/>
              <a:t>Mae’r gwaith adeiladu’n digwydd yn </a:t>
            </a:r>
            <a:r>
              <a:rPr lang="cy-GB" dirty="0" err="1"/>
              <a:t>gyflymach</a:t>
            </a:r>
            <a:r>
              <a:rPr lang="cy-GB" dirty="0"/>
              <a:t>, gan fod y broses weithgynhyrchu a chydosod yn gallu digwydd ar yr un pryd.</a:t>
            </a:r>
          </a:p>
          <a:p>
            <a:pPr marL="342900" indent="-342900">
              <a:buClr>
                <a:srgbClr val="0077E3"/>
              </a:buClr>
              <a:buFont typeface="Arial" panose="020B0604020202020204" pitchFamily="34" charset="0"/>
              <a:buChar char="•"/>
            </a:pPr>
            <a:r>
              <a:rPr lang="cy-GB" dirty="0"/>
              <a:t>Mae’n lleihau gwastraff, gan fod y broses weithgynhyrchu wedi’i hoptimeiddio i ddefnyddio cyn lleied o ddeunyddiau â phosibl.</a:t>
            </a:r>
          </a:p>
          <a:p>
            <a:pPr marL="342900" indent="-342900">
              <a:buClr>
                <a:srgbClr val="0077E3"/>
              </a:buClr>
              <a:buFont typeface="Arial" panose="020B0604020202020204" pitchFamily="34" charset="0"/>
              <a:buChar char="•"/>
            </a:pPr>
            <a:r>
              <a:rPr lang="cy-GB" dirty="0"/>
              <a:t>Mae’n gwella’r broses rheoli ansawdd, gan fod y modiwlau’n cael eu gweithgynhyrchu mewn amgylchedd ffatri rheoledig.</a:t>
            </a:r>
          </a:p>
          <a:p>
            <a:pPr marL="342900" indent="-342900">
              <a:buClr>
                <a:srgbClr val="0077E3"/>
              </a:buClr>
              <a:buFont typeface="Arial" panose="020B0604020202020204" pitchFamily="34" charset="0"/>
              <a:buChar char="•"/>
            </a:pPr>
            <a:r>
              <a:rPr lang="cy-GB" dirty="0"/>
              <a:t>Mae’n gwella diogelwch hefyd, gan fod llawer o’r gwaith adeiladu’n gallu cael ei wneud oddi ar y safle, gan leihau’r risg o ddamweiniau ar y safle adeiladu.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229600" cy="504000"/>
          </a:xfrm>
        </p:spPr>
        <p:txBody>
          <a:bodyPr/>
          <a:lstStyle/>
          <a:p>
            <a:r>
              <a:rPr lang="cy-GB" dirty="0"/>
              <a:t>Modiwlau paneli fflat wedi’u rhag-gastio</a:t>
            </a:r>
          </a:p>
        </p:txBody>
      </p:sp>
      <p:sp>
        <p:nvSpPr>
          <p:cNvPr id="3" name="Content Placeholder 2"/>
          <p:cNvSpPr>
            <a:spLocks noGrp="1"/>
          </p:cNvSpPr>
          <p:nvPr>
            <p:ph sz="quarter" idx="10"/>
          </p:nvPr>
        </p:nvSpPr>
        <p:spPr>
          <a:xfrm>
            <a:off x="457200" y="1786508"/>
            <a:ext cx="4690864" cy="3284984"/>
          </a:xfrm>
        </p:spPr>
        <p:txBody>
          <a:bodyPr/>
          <a:lstStyle/>
          <a:p>
            <a:pPr marL="342900" indent="-342900">
              <a:buClr>
                <a:srgbClr val="0077E3"/>
              </a:buClr>
              <a:buFont typeface="Arial" panose="020B0604020202020204" pitchFamily="34" charset="0"/>
              <a:buChar char="•"/>
            </a:pPr>
            <a:r>
              <a:rPr lang="cy-GB" dirty="0"/>
              <a:t>Mae modiwlau paneli fflat wedi’u rhag-gastio (PFPM) yn ddull adeiladu modern sy’n golygu saernïo paneli dur neu goncrit fflat mewn ffatri. </a:t>
            </a:r>
          </a:p>
          <a:p>
            <a:pPr marL="342900" indent="-342900">
              <a:buClr>
                <a:srgbClr val="0077E3"/>
              </a:buClr>
              <a:buFont typeface="Arial" panose="020B0604020202020204" pitchFamily="34" charset="0"/>
              <a:buChar char="•"/>
            </a:pPr>
            <a:r>
              <a:rPr lang="cy-GB" dirty="0"/>
              <a:t>Mae’r paneli hyn wedyn yn cael eu cludo i’r safle adeiladu a’u gosod at ei gilydd i greu strwythur tri dimensiwn, gan ddefnyddio ffrâm ddur fel arfer.</a:t>
            </a:r>
          </a:p>
          <a:p>
            <a:pPr>
              <a:buClr>
                <a:srgbClr val="0077E3"/>
              </a:buClr>
            </a:pPr>
            <a:endParaRPr lang="en-US" dirty="0"/>
          </a:p>
        </p:txBody>
      </p:sp>
      <p:pic>
        <p:nvPicPr>
          <p:cNvPr id="4" name="Picture 3">
            <a:extLst>
              <a:ext uri="{FF2B5EF4-FFF2-40B4-BE49-F238E27FC236}">
                <a16:creationId xmlns:a16="http://schemas.microsoft.com/office/drawing/2014/main" id="{73F7B5AA-1FB0-425B-956D-D0EFB0CBF5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28456" y="1786508"/>
            <a:ext cx="3284984" cy="328498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dirty="0"/>
              <a:t>Manteision modiwlau paneli fflat wedi’u rhag-gastio (PFPM) </a:t>
            </a:r>
          </a:p>
        </p:txBody>
      </p:sp>
      <p:sp>
        <p:nvSpPr>
          <p:cNvPr id="3" name="Content Placeholder 2"/>
          <p:cNvSpPr>
            <a:spLocks noGrp="1"/>
          </p:cNvSpPr>
          <p:nvPr>
            <p:ph sz="quarter" idx="10"/>
          </p:nvPr>
        </p:nvSpPr>
        <p:spPr>
          <a:xfrm>
            <a:off x="457200" y="2060848"/>
            <a:ext cx="8229600" cy="3699152"/>
          </a:xfrm>
        </p:spPr>
        <p:txBody>
          <a:bodyPr/>
          <a:lstStyle/>
          <a:p>
            <a:pPr marL="342900" indent="-342900">
              <a:buFont typeface="Arial" panose="020B0604020202020204" pitchFamily="34" charset="0"/>
              <a:buChar char="•"/>
            </a:pPr>
            <a:r>
              <a:rPr lang="cy-GB" dirty="0"/>
              <a:t>Mae defnyddio PFPM yn gallu lleihau’n sylweddol faint o amser adeiladu sy’n cael ei dreulio ar y safle, gan fod y paneli’n cael eu gweithgynhyrchu oddi ar y safle ac yn gallu cael eu gosod at ei gilydd yn gyflym ar y safle. </a:t>
            </a:r>
          </a:p>
          <a:p>
            <a:pPr marL="342900" indent="-342900">
              <a:buFont typeface="Arial" panose="020B0604020202020204" pitchFamily="34" charset="0"/>
              <a:buChar char="•"/>
            </a:pPr>
            <a:r>
              <a:rPr lang="cy-GB" dirty="0"/>
              <a:t>Mae PFPM hefyd yn gallu gwella ansawdd y gwaith adeiladu, gan fod y paneli’n cael eu gweithgynhyrchu i safonau rheoli ansawdd llym mewn amgylchedd ffatri. Mae hyn yn sicrhau bod pob panel yn gyson o ran maint, siâp a gorffeniad, a bod y strwythur cyffredinol yn gadarn.</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22A68-9D82-438C-910A-83597B5B12F7}"/>
              </a:ext>
            </a:extLst>
          </p:cNvPr>
          <p:cNvSpPr>
            <a:spLocks noGrp="1"/>
          </p:cNvSpPr>
          <p:nvPr>
            <p:ph type="title"/>
          </p:nvPr>
        </p:nvSpPr>
        <p:spPr>
          <a:xfrm>
            <a:off x="457200" y="958180"/>
            <a:ext cx="8229600" cy="382588"/>
          </a:xfrm>
        </p:spPr>
        <p:txBody>
          <a:bodyPr/>
          <a:lstStyle/>
          <a:p>
            <a:r>
              <a:rPr lang="cy-GB" dirty="0"/>
              <a:t>Techneg adeiladu â choncrit hybrid</a:t>
            </a:r>
          </a:p>
        </p:txBody>
      </p:sp>
      <p:sp>
        <p:nvSpPr>
          <p:cNvPr id="3" name="Content Placeholder 2">
            <a:extLst>
              <a:ext uri="{FF2B5EF4-FFF2-40B4-BE49-F238E27FC236}">
                <a16:creationId xmlns:a16="http://schemas.microsoft.com/office/drawing/2014/main" id="{3F71CFBA-BFB5-4DD4-929D-A0884EEEE8E6}"/>
              </a:ext>
            </a:extLst>
          </p:cNvPr>
          <p:cNvSpPr>
            <a:spLocks noGrp="1"/>
          </p:cNvSpPr>
          <p:nvPr>
            <p:ph sz="quarter" idx="10"/>
          </p:nvPr>
        </p:nvSpPr>
        <p:spPr>
          <a:xfrm>
            <a:off x="457200" y="1412776"/>
            <a:ext cx="8435280" cy="4248000"/>
          </a:xfrm>
        </p:spPr>
        <p:txBody>
          <a:bodyPr/>
          <a:lstStyle/>
          <a:p>
            <a:r>
              <a:rPr lang="cy-GB" dirty="0"/>
              <a:t>Mae’r dechneg adeiladu â choncrit hybrid yn ddull adeiladu modern sy’n cyfuno deunyddiau a thechnegau traddodiadol a datblygedig i greu system adeiladu o safon uchel. </a:t>
            </a:r>
          </a:p>
          <a:p>
            <a:pPr marL="342900" indent="-342900">
              <a:buClr>
                <a:srgbClr val="0077E3"/>
              </a:buClr>
              <a:buFont typeface="Arial" panose="020B0604020202020204" pitchFamily="34" charset="0"/>
              <a:buChar char="•"/>
            </a:pPr>
            <a:r>
              <a:rPr lang="cy-GB" dirty="0"/>
              <a:t>Mae’n defnyddio concrit cyfnerthedig wedi’i gastio yn y fan a’r lle, elfennau concrit parod a fframiau dur ysgafn i greu system fodiwlaidd sy’n gallu cael ei haddasu i fodloni gofynion y prosiect. </a:t>
            </a:r>
          </a:p>
          <a:p>
            <a:pPr marL="342900" indent="-342900">
              <a:buClr>
                <a:srgbClr val="0077E3"/>
              </a:buClr>
              <a:buFont typeface="Arial" panose="020B0604020202020204" pitchFamily="34" charset="0"/>
              <a:buChar char="•"/>
            </a:pPr>
            <a:r>
              <a:rPr lang="cy-GB" dirty="0"/>
              <a:t>Mae’r dechneg yma’n addas iawn ar gyfer adeiladau canolig ac adeiladau uchel iawn, gan gynnig manteision fel cyflymder, </a:t>
            </a:r>
            <a:r>
              <a:rPr lang="cy-GB" dirty="0" err="1"/>
              <a:t>costeffeithiolrwydd</a:t>
            </a:r>
            <a:r>
              <a:rPr lang="cy-GB" dirty="0"/>
              <a:t> a chynaliadwyedd. </a:t>
            </a:r>
          </a:p>
          <a:p>
            <a:pPr marL="342900" indent="-342900">
              <a:buClr>
                <a:srgbClr val="0077E3"/>
              </a:buClr>
              <a:buFont typeface="Arial" panose="020B0604020202020204" pitchFamily="34" charset="0"/>
              <a:buChar char="•"/>
            </a:pPr>
            <a:r>
              <a:rPr lang="cy-GB" dirty="0"/>
              <a:t>Mae defnyddio elfennau parod a fframiau dur ysgafn yn lleihau ôl troed carbon yr adeilad, ac mae’r dyluniad modiwlaidd yn golygu bod modd datgymalu ac ailgylchu elfennau yn rhwydd. </a:t>
            </a:r>
          </a:p>
        </p:txBody>
      </p:sp>
    </p:spTree>
    <p:extLst>
      <p:ext uri="{BB962C8B-B14F-4D97-AF65-F5344CB8AC3E}">
        <p14:creationId xmlns:p14="http://schemas.microsoft.com/office/powerpoint/2010/main" val="3600342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F93FA-F906-410D-9F0E-C556A98984E0}"/>
              </a:ext>
            </a:extLst>
          </p:cNvPr>
          <p:cNvSpPr>
            <a:spLocks noGrp="1"/>
          </p:cNvSpPr>
          <p:nvPr>
            <p:ph type="title"/>
          </p:nvPr>
        </p:nvSpPr>
        <p:spPr/>
        <p:txBody>
          <a:bodyPr/>
          <a:lstStyle/>
          <a:p>
            <a:r>
              <a:rPr lang="cy-GB" dirty="0"/>
              <a:t>Manteision techneg adeiladu â choncrit hybrid 	</a:t>
            </a:r>
          </a:p>
        </p:txBody>
      </p:sp>
      <p:sp>
        <p:nvSpPr>
          <p:cNvPr id="3" name="Content Placeholder 2">
            <a:extLst>
              <a:ext uri="{FF2B5EF4-FFF2-40B4-BE49-F238E27FC236}">
                <a16:creationId xmlns:a16="http://schemas.microsoft.com/office/drawing/2014/main" id="{5C69E42A-6D6A-4C3A-BE5E-ECF85284EC60}"/>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cy-GB" dirty="0"/>
              <a:t>Cyflymder: mae defnyddio elfennau concrit parod a fframiau dur ysgafn yn gallu lleihau’r amserlen adeiladu’n sylweddol, sy’n golygu bod modd cwblhau'r prosiect yn </a:t>
            </a:r>
            <a:r>
              <a:rPr lang="cy-GB" dirty="0" err="1"/>
              <a:t>gyflymach</a:t>
            </a:r>
            <a:r>
              <a:rPr lang="cy-GB" dirty="0"/>
              <a:t>.</a:t>
            </a:r>
          </a:p>
          <a:p>
            <a:pPr marL="342900" indent="-342900">
              <a:buClr>
                <a:srgbClr val="0077E3"/>
              </a:buClr>
              <a:buFont typeface="Arial" panose="020B0604020202020204" pitchFamily="34" charset="0"/>
              <a:buChar char="•"/>
            </a:pPr>
            <a:r>
              <a:rPr lang="cy-GB" dirty="0" err="1"/>
              <a:t>Costeffeithiolrwydd</a:t>
            </a:r>
            <a:r>
              <a:rPr lang="cy-GB" dirty="0"/>
              <a:t>: mae'r system yn gallu helpu i leihau faint o ddeunyddiau sy’n cael eu gwastraffu a lleihau'r costau adeiladu, gan gynnig mwy o hyblygrwydd o ran y dyluniad ar yr un pryd.</a:t>
            </a:r>
          </a:p>
          <a:p>
            <a:pPr marL="342900" indent="-342900">
              <a:buClr>
                <a:srgbClr val="0077E3"/>
              </a:buClr>
              <a:buFont typeface="Arial" panose="020B0604020202020204" pitchFamily="34" charset="0"/>
              <a:buChar char="•"/>
            </a:pPr>
            <a:r>
              <a:rPr lang="cy-GB" dirty="0"/>
              <a:t>Cynaliadwyedd: mae defnyddio elfennau parod a fframiau dur ysgafn yn gallu lleihau ôl troed carbon yr adeilad, ac mae'r dyluniad modiwlaidd yn golygu bod modd datgymalu ac ailgylchu elfennau’n rhwydd ar ddiwedd oes yr adeilad.</a:t>
            </a:r>
          </a:p>
          <a:p>
            <a:pPr>
              <a:buClr>
                <a:srgbClr val="0077E3"/>
              </a:buClr>
            </a:pPr>
            <a:endParaRPr lang="en-GB" dirty="0"/>
          </a:p>
        </p:txBody>
      </p:sp>
    </p:spTree>
    <p:extLst>
      <p:ext uri="{BB962C8B-B14F-4D97-AF65-F5344CB8AC3E}">
        <p14:creationId xmlns:p14="http://schemas.microsoft.com/office/powerpoint/2010/main" val="1678382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36BE0-C121-4735-94D8-5B70CF24A03D}"/>
              </a:ext>
            </a:extLst>
          </p:cNvPr>
          <p:cNvSpPr>
            <a:spLocks noGrp="1"/>
          </p:cNvSpPr>
          <p:nvPr>
            <p:ph type="title"/>
          </p:nvPr>
        </p:nvSpPr>
        <p:spPr/>
        <p:txBody>
          <a:bodyPr/>
          <a:lstStyle/>
          <a:p>
            <a:r>
              <a:rPr lang="cy-GB" dirty="0"/>
              <a:t>Gadewch i ni atgoffa ein hunain... beth yw BIM? </a:t>
            </a:r>
          </a:p>
        </p:txBody>
      </p:sp>
      <p:sp>
        <p:nvSpPr>
          <p:cNvPr id="5" name="Content Placeholder 4">
            <a:extLst>
              <a:ext uri="{FF2B5EF4-FFF2-40B4-BE49-F238E27FC236}">
                <a16:creationId xmlns:a16="http://schemas.microsoft.com/office/drawing/2014/main" id="{72583F32-80DA-F226-BC80-BE0E68ABE627}"/>
              </a:ext>
            </a:extLst>
          </p:cNvPr>
          <p:cNvSpPr>
            <a:spLocks noGrp="1"/>
          </p:cNvSpPr>
          <p:nvPr>
            <p:ph sz="quarter" idx="10"/>
          </p:nvPr>
        </p:nvSpPr>
        <p:spPr/>
        <p:txBody>
          <a:bodyPr/>
          <a:lstStyle/>
          <a:p>
            <a:endParaRPr lang="en-GB"/>
          </a:p>
        </p:txBody>
      </p:sp>
      <p:sp>
        <p:nvSpPr>
          <p:cNvPr id="7" name="TextBox 6">
            <a:extLst>
              <a:ext uri="{FF2B5EF4-FFF2-40B4-BE49-F238E27FC236}">
                <a16:creationId xmlns:a16="http://schemas.microsoft.com/office/drawing/2014/main" id="{8A5B1235-D902-F61B-0876-5FE7F8A45476}"/>
              </a:ext>
            </a:extLst>
          </p:cNvPr>
          <p:cNvSpPr txBox="1"/>
          <p:nvPr/>
        </p:nvSpPr>
        <p:spPr>
          <a:xfrm>
            <a:off x="2286000" y="3013501"/>
            <a:ext cx="4572000" cy="830997"/>
          </a:xfrm>
          <a:prstGeom prst="rect">
            <a:avLst/>
          </a:prstGeom>
          <a:noFill/>
        </p:spPr>
        <p:txBody>
          <a:bodyPr wrap="square">
            <a:spAutoFit/>
          </a:bodyPr>
          <a:lstStyle/>
          <a:p>
            <a:pPr algn="ctr"/>
            <a:r>
              <a:rPr lang="cy-GB" sz="2400" dirty="0"/>
              <a:t>Gwyliwch y fideo yma: </a:t>
            </a:r>
            <a:r>
              <a:rPr lang="cy-GB" sz="2400" dirty="0" err="1">
                <a:hlinkClick r:id="rId3"/>
              </a:rPr>
              <a:t>Understand</a:t>
            </a:r>
            <a:r>
              <a:rPr lang="cy-GB" sz="2400" dirty="0">
                <a:hlinkClick r:id="rId3"/>
              </a:rPr>
              <a:t> BIM </a:t>
            </a:r>
            <a:r>
              <a:rPr lang="cy-GB" sz="2400" dirty="0" err="1">
                <a:hlinkClick r:id="rId3"/>
              </a:rPr>
              <a:t>in</a:t>
            </a:r>
            <a:r>
              <a:rPr lang="cy-GB" sz="2400" dirty="0">
                <a:hlinkClick r:id="rId3"/>
              </a:rPr>
              <a:t> 1 </a:t>
            </a:r>
            <a:r>
              <a:rPr lang="cy-GB" sz="2400" dirty="0" err="1">
                <a:hlinkClick r:id="rId3"/>
              </a:rPr>
              <a:t>minute</a:t>
            </a:r>
            <a:endParaRPr lang="cy-GB" sz="2400" dirty="0">
              <a:hlinkClick r:id="rId3"/>
            </a:endParaRPr>
          </a:p>
        </p:txBody>
      </p:sp>
    </p:spTree>
    <p:extLst>
      <p:ext uri="{BB962C8B-B14F-4D97-AF65-F5344CB8AC3E}">
        <p14:creationId xmlns:p14="http://schemas.microsoft.com/office/powerpoint/2010/main" val="41027557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0541D-CAE9-4780-AC1E-18235B1ADAF0}"/>
              </a:ext>
            </a:extLst>
          </p:cNvPr>
          <p:cNvSpPr>
            <a:spLocks noGrp="1"/>
          </p:cNvSpPr>
          <p:nvPr>
            <p:ph type="title"/>
          </p:nvPr>
        </p:nvSpPr>
        <p:spPr/>
        <p:txBody>
          <a:bodyPr/>
          <a:lstStyle/>
          <a:p>
            <a:r>
              <a:rPr lang="cy-GB"/>
              <a:t>Modelu Gwybodaeth Adeiladu </a:t>
            </a:r>
          </a:p>
        </p:txBody>
      </p:sp>
      <p:sp>
        <p:nvSpPr>
          <p:cNvPr id="3" name="Content Placeholder 2">
            <a:extLst>
              <a:ext uri="{FF2B5EF4-FFF2-40B4-BE49-F238E27FC236}">
                <a16:creationId xmlns:a16="http://schemas.microsoft.com/office/drawing/2014/main" id="{D30D9EC3-9ED9-4B53-AEB0-CECDDCA52915}"/>
              </a:ext>
            </a:extLst>
          </p:cNvPr>
          <p:cNvSpPr>
            <a:spLocks noGrp="1"/>
          </p:cNvSpPr>
          <p:nvPr>
            <p:ph sz="quarter" idx="10"/>
          </p:nvPr>
        </p:nvSpPr>
        <p:spPr/>
        <p:txBody>
          <a:bodyPr/>
          <a:lstStyle/>
          <a:p>
            <a:r>
              <a:rPr lang="cy-GB" dirty="0"/>
              <a:t>Mae modelu gwybodaeth adeiladu (BIM) yn broses ddigidol a ddefnyddir ym maes peirianneg sifil i greu a rheoli model 3D o brosiect adeiladu neu seilwaith, gan wella cywirdeb, effeithlonrwydd ac ansawdd. </a:t>
            </a:r>
          </a:p>
          <a:p>
            <a:r>
              <a:rPr lang="cy-GB" dirty="0"/>
              <a:t>Mae BIM yn ei gwneud yn bosibl i integreiddio nifer o ddisgyblaethau dylunio mewn un model, gan wella’r gwaith cyd-drefnu a lleihau camgymeriadau. </a:t>
            </a:r>
          </a:p>
          <a:p>
            <a:r>
              <a:rPr lang="cy-GB" dirty="0"/>
              <a:t>Mae BIM yn hwyluso’r broses o gydweithio a chyfathrebu rhwng </a:t>
            </a:r>
            <a:r>
              <a:rPr lang="cy-GB" dirty="0" err="1"/>
              <a:t>rhanddeiliaid</a:t>
            </a:r>
            <a:r>
              <a:rPr lang="cy-GB" dirty="0"/>
              <a:t>, sy’n golygu bod modd gwneud penderfyniadau effeithlon ac yn lleihau’r risg o gamgymeriadau a gwrthdaro.</a:t>
            </a:r>
          </a:p>
        </p:txBody>
      </p:sp>
    </p:spTree>
    <p:extLst>
      <p:ext uri="{BB962C8B-B14F-4D97-AF65-F5344CB8AC3E}">
        <p14:creationId xmlns:p14="http://schemas.microsoft.com/office/powerpoint/2010/main" val="15138618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A80C5-8525-4C64-84F9-47F09ABEAFA1}"/>
              </a:ext>
            </a:extLst>
          </p:cNvPr>
          <p:cNvSpPr>
            <a:spLocks noGrp="1"/>
          </p:cNvSpPr>
          <p:nvPr>
            <p:ph type="title"/>
          </p:nvPr>
        </p:nvSpPr>
        <p:spPr/>
        <p:txBody>
          <a:bodyPr/>
          <a:lstStyle/>
          <a:p>
            <a:r>
              <a:rPr lang="cy-GB" dirty="0"/>
              <a:t>Manteision BIM ar waith peirianneg sifil/gwaith tir </a:t>
            </a:r>
          </a:p>
        </p:txBody>
      </p:sp>
      <p:sp>
        <p:nvSpPr>
          <p:cNvPr id="3" name="Content Placeholder 2">
            <a:extLst>
              <a:ext uri="{FF2B5EF4-FFF2-40B4-BE49-F238E27FC236}">
                <a16:creationId xmlns:a16="http://schemas.microsoft.com/office/drawing/2014/main" id="{C41F9EAF-C1FF-4BE9-90A5-D01F103805D7}"/>
              </a:ext>
            </a:extLst>
          </p:cNvPr>
          <p:cNvSpPr>
            <a:spLocks noGrp="1"/>
          </p:cNvSpPr>
          <p:nvPr>
            <p:ph sz="quarter" idx="10"/>
          </p:nvPr>
        </p:nvSpPr>
        <p:spPr/>
        <p:txBody>
          <a:bodyPr/>
          <a:lstStyle/>
          <a:p>
            <a:r>
              <a:rPr lang="cy-GB" dirty="0"/>
              <a:t>Ym maes peirianneg sifil, defnyddir BIM i fodelu a rheoli’r gwaith o adeiladu ffyrdd, pontydd, twneli a phrosiectau seilwaith eraill. Mae BIM yn ei gwneud yn bosibl i integreiddio nifer o ddisgyblaethau dylunio – fel disgyblaethau strwythurol, trydanol, mecanyddol a phlymio – mewn un model, gan wella’r gwaith cyd-drefnu a lleihau camgymeriadau. </a:t>
            </a:r>
          </a:p>
          <a:p>
            <a:r>
              <a:rPr lang="cy-GB" dirty="0"/>
              <a:t>Un o brif fanteision BIM yw ei fod yn gallu hwyluso’r broses o gydweithio a chyfathrebu rhwng gwahanol </a:t>
            </a:r>
            <a:r>
              <a:rPr lang="cy-GB" dirty="0" err="1"/>
              <a:t>randdeiliaid</a:t>
            </a:r>
            <a:r>
              <a:rPr lang="cy-GB" dirty="0"/>
              <a:t> mewn prosiect adeiladu, gan gynnwys penseiri, peirianwyr, contractwyr a pherchnogion. </a:t>
            </a:r>
          </a:p>
          <a:p>
            <a:r>
              <a:rPr lang="cy-GB" dirty="0"/>
              <a:t>Drwy greu model ar y cyd y gall yr holl </a:t>
            </a:r>
            <a:r>
              <a:rPr lang="cy-GB" dirty="0" err="1"/>
              <a:t>randdeiliaid</a:t>
            </a:r>
            <a:r>
              <a:rPr lang="cy-GB" dirty="0"/>
              <a:t> ei ddefnyddio a’i ddiweddaru, mae BIM yn ei gwneud yn bosibl i wneud penderfyniadau mwy effeithlon ac yn lleihau’r risg o gamgymeriadau a gwrthdaro.</a:t>
            </a:r>
          </a:p>
        </p:txBody>
      </p:sp>
    </p:spTree>
    <p:extLst>
      <p:ext uri="{BB962C8B-B14F-4D97-AF65-F5344CB8AC3E}">
        <p14:creationId xmlns:p14="http://schemas.microsoft.com/office/powerpoint/2010/main" val="37411757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46CF1-F14A-48ED-A4B2-B55097396AD2}"/>
              </a:ext>
            </a:extLst>
          </p:cNvPr>
          <p:cNvSpPr>
            <a:spLocks noGrp="1"/>
          </p:cNvSpPr>
          <p:nvPr>
            <p:ph type="title"/>
          </p:nvPr>
        </p:nvSpPr>
        <p:spPr/>
        <p:txBody>
          <a:bodyPr/>
          <a:lstStyle/>
          <a:p>
            <a:r>
              <a:rPr lang="cy-GB" dirty="0"/>
              <a:t>Beth yw BIM a sut mae’n newid y maes adeiladu?</a:t>
            </a:r>
            <a:br>
              <a:rPr lang="cy-GB" dirty="0"/>
            </a:br>
            <a:endParaRPr lang="cy-GB" dirty="0"/>
          </a:p>
        </p:txBody>
      </p:sp>
      <p:sp>
        <p:nvSpPr>
          <p:cNvPr id="4" name="Content Placeholder 3">
            <a:extLst>
              <a:ext uri="{FF2B5EF4-FFF2-40B4-BE49-F238E27FC236}">
                <a16:creationId xmlns:a16="http://schemas.microsoft.com/office/drawing/2014/main" id="{73B7F086-C800-501A-0C7A-2D0B18E4526B}"/>
              </a:ext>
            </a:extLst>
          </p:cNvPr>
          <p:cNvSpPr>
            <a:spLocks noGrp="1"/>
          </p:cNvSpPr>
          <p:nvPr>
            <p:ph sz="quarter" idx="10"/>
          </p:nvPr>
        </p:nvSpPr>
        <p:spPr/>
        <p:txBody>
          <a:bodyPr/>
          <a:lstStyle/>
          <a:p>
            <a:endParaRPr lang="en-GB"/>
          </a:p>
        </p:txBody>
      </p:sp>
      <p:sp>
        <p:nvSpPr>
          <p:cNvPr id="6" name="TextBox 5">
            <a:extLst>
              <a:ext uri="{FF2B5EF4-FFF2-40B4-BE49-F238E27FC236}">
                <a16:creationId xmlns:a16="http://schemas.microsoft.com/office/drawing/2014/main" id="{A8639901-5500-373D-724D-2CE43B55AE0A}"/>
              </a:ext>
            </a:extLst>
          </p:cNvPr>
          <p:cNvSpPr txBox="1"/>
          <p:nvPr/>
        </p:nvSpPr>
        <p:spPr>
          <a:xfrm>
            <a:off x="2286000" y="3035835"/>
            <a:ext cx="4572000" cy="1200329"/>
          </a:xfrm>
          <a:prstGeom prst="rect">
            <a:avLst/>
          </a:prstGeom>
          <a:noFill/>
        </p:spPr>
        <p:txBody>
          <a:bodyPr wrap="square">
            <a:spAutoFit/>
          </a:bodyPr>
          <a:lstStyle/>
          <a:p>
            <a:pPr algn="ctr"/>
            <a:r>
              <a:rPr lang="cy-GB" sz="2400" dirty="0"/>
              <a:t>Gwyliwch y fideo yma: </a:t>
            </a:r>
            <a:r>
              <a:rPr lang="cy-GB" sz="2400" dirty="0" err="1">
                <a:hlinkClick r:id="rId3"/>
              </a:rPr>
              <a:t>What</a:t>
            </a:r>
            <a:r>
              <a:rPr lang="cy-GB" sz="2400" dirty="0">
                <a:hlinkClick r:id="rId3"/>
              </a:rPr>
              <a:t> is BIM </a:t>
            </a:r>
            <a:r>
              <a:rPr lang="cy-GB" sz="2400" dirty="0" err="1">
                <a:hlinkClick r:id="rId3"/>
              </a:rPr>
              <a:t>and</a:t>
            </a:r>
            <a:r>
              <a:rPr lang="cy-GB" sz="2400" dirty="0">
                <a:hlinkClick r:id="rId3"/>
              </a:rPr>
              <a:t> </a:t>
            </a:r>
            <a:r>
              <a:rPr lang="cy-GB" sz="2400" dirty="0" err="1">
                <a:hlinkClick r:id="rId3"/>
              </a:rPr>
              <a:t>how</a:t>
            </a:r>
            <a:r>
              <a:rPr lang="cy-GB" sz="2400" dirty="0">
                <a:hlinkClick r:id="rId3"/>
              </a:rPr>
              <a:t> it is </a:t>
            </a:r>
            <a:r>
              <a:rPr lang="cy-GB" sz="2400" dirty="0" err="1">
                <a:hlinkClick r:id="rId3"/>
              </a:rPr>
              <a:t>changing</a:t>
            </a:r>
            <a:r>
              <a:rPr lang="cy-GB" sz="2400" dirty="0">
                <a:hlinkClick r:id="rId3"/>
              </a:rPr>
              <a:t> the </a:t>
            </a:r>
            <a:r>
              <a:rPr lang="cy-GB" sz="2400" dirty="0" err="1">
                <a:hlinkClick r:id="rId3"/>
              </a:rPr>
              <a:t>construction</a:t>
            </a:r>
            <a:r>
              <a:rPr lang="cy-GB" sz="2400" dirty="0">
                <a:hlinkClick r:id="rId3"/>
              </a:rPr>
              <a:t> </a:t>
            </a:r>
            <a:r>
              <a:rPr lang="cy-GB" sz="2400" dirty="0" err="1">
                <a:hlinkClick r:id="rId3"/>
              </a:rPr>
              <a:t>industry</a:t>
            </a:r>
            <a:r>
              <a:rPr lang="cy-GB" sz="2400" dirty="0">
                <a:hlinkClick r:id="rId3"/>
              </a:rPr>
              <a:t>?</a:t>
            </a:r>
          </a:p>
        </p:txBody>
      </p:sp>
    </p:spTree>
    <p:extLst>
      <p:ext uri="{BB962C8B-B14F-4D97-AF65-F5344CB8AC3E}">
        <p14:creationId xmlns:p14="http://schemas.microsoft.com/office/powerpoint/2010/main" val="3879310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dirty="0"/>
              <a:t>Amcanion y sesiwn</a:t>
            </a:r>
          </a:p>
        </p:txBody>
      </p:sp>
      <p:sp>
        <p:nvSpPr>
          <p:cNvPr id="3" name="Content Placeholder 2"/>
          <p:cNvSpPr>
            <a:spLocks noGrp="1"/>
          </p:cNvSpPr>
          <p:nvPr>
            <p:ph sz="quarter" idx="10"/>
          </p:nvPr>
        </p:nvSpPr>
        <p:spPr>
          <a:xfrm>
            <a:off x="395536" y="1484784"/>
            <a:ext cx="8435280" cy="4248000"/>
          </a:xfrm>
        </p:spPr>
        <p:txBody>
          <a:bodyPr/>
          <a:lstStyle/>
          <a:p>
            <a:pPr>
              <a:lnSpc>
                <a:spcPct val="100000"/>
              </a:lnSpc>
              <a:spcBef>
                <a:spcPts val="0"/>
              </a:spcBef>
              <a:spcAft>
                <a:spcPts val="0"/>
              </a:spcAft>
              <a:buClr>
                <a:schemeClr val="dk1"/>
              </a:buClr>
              <a:buSzPts val="1800"/>
            </a:pPr>
            <a:r>
              <a:rPr lang="cy-GB" dirty="0"/>
              <a:t>Ar ddiwedd y sesiwn, bydd y dysgwyr yn gallu:</a:t>
            </a:r>
          </a:p>
          <a:p>
            <a:pPr lvl="1"/>
            <a:r>
              <a:rPr lang="cy-GB" dirty="0"/>
              <a:t>dweud sut mae cael yr wybodaeth ddiweddaraf mewn diwydiant sy'n datblygu'n gyflym </a:t>
            </a:r>
          </a:p>
          <a:p>
            <a:pPr lvl="1"/>
            <a:r>
              <a:rPr lang="cy-GB" dirty="0"/>
              <a:t>ymchwilio i’r economi gylchol a dylunio cynaliadwy </a:t>
            </a:r>
          </a:p>
          <a:p>
            <a:pPr lvl="1"/>
            <a:r>
              <a:rPr lang="cy-GB" dirty="0"/>
              <a:t>arfarnu dulliau adeiladu modern (MMC) a ddefnyddir mewn gwaith tir a gweithrediadau sifil</a:t>
            </a:r>
          </a:p>
          <a:p>
            <a:pPr lvl="1"/>
            <a:r>
              <a:rPr lang="cy-GB" dirty="0"/>
              <a:t>asesu cyfarpar amlinellu/tirfesur modern</a:t>
            </a:r>
          </a:p>
          <a:p>
            <a:pPr lvl="1"/>
            <a:r>
              <a:rPr lang="cy-GB" dirty="0"/>
              <a:t>trafod y defnydd o fodelu gwybodaeth adeiladu (BIM) a’r technolegau newydd ym maes adeiladu. </a:t>
            </a:r>
          </a:p>
          <a:p>
            <a:pPr lvl="1"/>
            <a:endParaRPr lang="en-GB" dirty="0"/>
          </a:p>
          <a:p>
            <a:pPr lvl="1"/>
            <a:endParaRPr lang="en-US" dirty="0">
              <a:ea typeface="ＭＳ Ｐゴシック" pitchFamily="-105" charset="-128"/>
              <a:cs typeface="ＭＳ Ｐゴシック" pitchFamily="-105" charset="-128"/>
            </a:endParaRP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9CDF3-027B-4F0C-B5D9-80D8ED35BFAC}"/>
              </a:ext>
            </a:extLst>
          </p:cNvPr>
          <p:cNvSpPr>
            <a:spLocks noGrp="1"/>
          </p:cNvSpPr>
          <p:nvPr>
            <p:ph type="title"/>
          </p:nvPr>
        </p:nvSpPr>
        <p:spPr/>
        <p:txBody>
          <a:bodyPr/>
          <a:lstStyle/>
          <a:p>
            <a:r>
              <a:rPr lang="cy-GB" dirty="0"/>
              <a:t>Tirfesur/gwaith amlinellu (</a:t>
            </a:r>
            <a:r>
              <a:rPr lang="cy-GB" dirty="0" err="1"/>
              <a:t>setting</a:t>
            </a:r>
            <a:r>
              <a:rPr lang="cy-GB" dirty="0"/>
              <a:t> </a:t>
            </a:r>
            <a:r>
              <a:rPr lang="cy-GB" dirty="0" err="1"/>
              <a:t>out</a:t>
            </a:r>
            <a:r>
              <a:rPr lang="cy-GB" dirty="0"/>
              <a:t>) yn yr 21ain ganrif </a:t>
            </a:r>
          </a:p>
        </p:txBody>
      </p:sp>
      <p:sp>
        <p:nvSpPr>
          <p:cNvPr id="9" name="TextBox 8">
            <a:extLst>
              <a:ext uri="{FF2B5EF4-FFF2-40B4-BE49-F238E27FC236}">
                <a16:creationId xmlns:a16="http://schemas.microsoft.com/office/drawing/2014/main" id="{18D38998-3188-48B9-9E0B-9A38E7E07C83}"/>
              </a:ext>
            </a:extLst>
          </p:cNvPr>
          <p:cNvSpPr txBox="1"/>
          <p:nvPr/>
        </p:nvSpPr>
        <p:spPr>
          <a:xfrm>
            <a:off x="1007605" y="1489254"/>
            <a:ext cx="2736304" cy="400110"/>
          </a:xfrm>
          <a:prstGeom prst="rect">
            <a:avLst/>
          </a:prstGeom>
          <a:noFill/>
        </p:spPr>
        <p:txBody>
          <a:bodyPr wrap="square" rtlCol="0">
            <a:spAutoFit/>
          </a:bodyPr>
          <a:lstStyle/>
          <a:p>
            <a:pPr algn="ctr"/>
            <a:r>
              <a:rPr lang="cy-GB" b="1" dirty="0">
                <a:solidFill>
                  <a:srgbClr val="0077E3"/>
                </a:solidFill>
              </a:rPr>
              <a:t>GPS ar beiriannau </a:t>
            </a:r>
          </a:p>
        </p:txBody>
      </p:sp>
      <p:sp>
        <p:nvSpPr>
          <p:cNvPr id="10" name="TextBox 9">
            <a:extLst>
              <a:ext uri="{FF2B5EF4-FFF2-40B4-BE49-F238E27FC236}">
                <a16:creationId xmlns:a16="http://schemas.microsoft.com/office/drawing/2014/main" id="{1DC98D98-5227-4C17-84CD-1CB5366CF256}"/>
              </a:ext>
            </a:extLst>
          </p:cNvPr>
          <p:cNvSpPr txBox="1"/>
          <p:nvPr/>
        </p:nvSpPr>
        <p:spPr>
          <a:xfrm>
            <a:off x="4644008" y="1433993"/>
            <a:ext cx="4145632" cy="400110"/>
          </a:xfrm>
          <a:prstGeom prst="rect">
            <a:avLst/>
          </a:prstGeom>
          <a:noFill/>
        </p:spPr>
        <p:txBody>
          <a:bodyPr wrap="square" rtlCol="0">
            <a:spAutoFit/>
          </a:bodyPr>
          <a:lstStyle/>
          <a:p>
            <a:r>
              <a:rPr lang="cy-GB" b="1" dirty="0">
                <a:solidFill>
                  <a:srgbClr val="0077E3"/>
                </a:solidFill>
              </a:rPr>
              <a:t>Gweithfan gyfansawdd </a:t>
            </a:r>
            <a:r>
              <a:rPr lang="cy-GB" b="1" dirty="0" err="1">
                <a:solidFill>
                  <a:srgbClr val="0077E3"/>
                </a:solidFill>
              </a:rPr>
              <a:t>robotig</a:t>
            </a:r>
            <a:endParaRPr lang="cy-GB" b="1" dirty="0">
              <a:solidFill>
                <a:srgbClr val="0077E3"/>
              </a:solidFill>
            </a:endParaRPr>
          </a:p>
        </p:txBody>
      </p:sp>
      <p:sp>
        <p:nvSpPr>
          <p:cNvPr id="11" name="Rectangle 10">
            <a:extLst>
              <a:ext uri="{FF2B5EF4-FFF2-40B4-BE49-F238E27FC236}">
                <a16:creationId xmlns:a16="http://schemas.microsoft.com/office/drawing/2014/main" id="{AD2A20A7-958E-48CD-B7C6-7E048ADC3B24}"/>
              </a:ext>
            </a:extLst>
          </p:cNvPr>
          <p:cNvSpPr/>
          <p:nvPr/>
        </p:nvSpPr>
        <p:spPr>
          <a:xfrm>
            <a:off x="354360" y="3723138"/>
            <a:ext cx="8435280" cy="1938992"/>
          </a:xfrm>
          <a:prstGeom prst="rect">
            <a:avLst/>
          </a:prstGeom>
        </p:spPr>
        <p:txBody>
          <a:bodyPr wrap="square">
            <a:spAutoFit/>
          </a:bodyPr>
          <a:lstStyle/>
          <a:p>
            <a:pPr algn="just"/>
            <a:r>
              <a:rPr lang="cy-GB" dirty="0"/>
              <a:t>Mae </a:t>
            </a:r>
            <a:r>
              <a:rPr lang="cy-GB" b="1" dirty="0"/>
              <a:t>gweithfannau cyfansawdd </a:t>
            </a:r>
            <a:r>
              <a:rPr lang="cy-GB" b="1" dirty="0" err="1"/>
              <a:t>robotig</a:t>
            </a:r>
            <a:r>
              <a:rPr lang="cy-GB" b="1" dirty="0"/>
              <a:t> </a:t>
            </a:r>
            <a:r>
              <a:rPr lang="cy-GB" dirty="0"/>
              <a:t>yn mesur pellteroedd ac onglau ar safle, gan greu modelau a chynlluniau 3D manwl. </a:t>
            </a:r>
          </a:p>
          <a:p>
            <a:pPr algn="just"/>
            <a:r>
              <a:rPr lang="cy-GB" dirty="0"/>
              <a:t>Mae </a:t>
            </a:r>
            <a:r>
              <a:rPr lang="cy-GB" b="1" dirty="0"/>
              <a:t>GPS</a:t>
            </a:r>
            <a:r>
              <a:rPr lang="cy-GB" dirty="0"/>
              <a:t> yn defnyddio lloerennau i fesur lleoliad ac uchder, gan fapio’r safle a chadw golwg ar gyfarpar a deunyddiau. </a:t>
            </a:r>
          </a:p>
          <a:p>
            <a:pPr algn="just"/>
            <a:r>
              <a:rPr lang="cy-GB" dirty="0"/>
              <a:t>Mae </a:t>
            </a:r>
            <a:r>
              <a:rPr lang="cy-GB" b="1" dirty="0"/>
              <a:t>cyfuno’r </a:t>
            </a:r>
            <a:r>
              <a:rPr lang="cy-GB" dirty="0"/>
              <a:t>rhain yn darparu mesuriadau a data cywir iawn, gan leihau camgymeriadau a’r gwaith ailwampio, gan arbed amser ac arian yn y pen draw.</a:t>
            </a:r>
          </a:p>
        </p:txBody>
      </p:sp>
      <p:pic>
        <p:nvPicPr>
          <p:cNvPr id="13" name="Picture 12">
            <a:extLst>
              <a:ext uri="{FF2B5EF4-FFF2-40B4-BE49-F238E27FC236}">
                <a16:creationId xmlns:a16="http://schemas.microsoft.com/office/drawing/2014/main" id="{1BEBD470-DCBD-F7B5-774A-206C2AA6BD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85764" y="1942359"/>
            <a:ext cx="2736304" cy="1825115"/>
          </a:xfrm>
          <a:prstGeom prst="rect">
            <a:avLst/>
          </a:prstGeom>
        </p:spPr>
      </p:pic>
      <p:pic>
        <p:nvPicPr>
          <p:cNvPr id="4" name="Picture 3">
            <a:extLst>
              <a:ext uri="{FF2B5EF4-FFF2-40B4-BE49-F238E27FC236}">
                <a16:creationId xmlns:a16="http://schemas.microsoft.com/office/drawing/2014/main" id="{4CB1D2A8-BBE9-D129-DEF0-13F2FE5326F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3608" y="1877478"/>
            <a:ext cx="2699792" cy="1802255"/>
          </a:xfrm>
          <a:prstGeom prst="rect">
            <a:avLst/>
          </a:prstGeom>
        </p:spPr>
      </p:pic>
    </p:spTree>
    <p:extLst>
      <p:ext uri="{BB962C8B-B14F-4D97-AF65-F5344CB8AC3E}">
        <p14:creationId xmlns:p14="http://schemas.microsoft.com/office/powerpoint/2010/main" val="11146198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B7BF3-DB74-4580-8489-F9016ED8B0EA}"/>
              </a:ext>
            </a:extLst>
          </p:cNvPr>
          <p:cNvSpPr>
            <a:spLocks noGrp="1"/>
          </p:cNvSpPr>
          <p:nvPr>
            <p:ph type="title"/>
          </p:nvPr>
        </p:nvSpPr>
        <p:spPr/>
        <p:txBody>
          <a:bodyPr/>
          <a:lstStyle/>
          <a:p>
            <a:r>
              <a:rPr lang="cy-GB" dirty="0"/>
              <a:t>Tirfesur â drôn ym maes adeiladu </a:t>
            </a:r>
          </a:p>
        </p:txBody>
      </p:sp>
      <p:sp>
        <p:nvSpPr>
          <p:cNvPr id="3" name="Content Placeholder 2">
            <a:extLst>
              <a:ext uri="{FF2B5EF4-FFF2-40B4-BE49-F238E27FC236}">
                <a16:creationId xmlns:a16="http://schemas.microsoft.com/office/drawing/2014/main" id="{E6038DF9-9558-4770-BF85-A392351556F7}"/>
              </a:ext>
            </a:extLst>
          </p:cNvPr>
          <p:cNvSpPr>
            <a:spLocks noGrp="1"/>
          </p:cNvSpPr>
          <p:nvPr>
            <p:ph sz="quarter" idx="10"/>
          </p:nvPr>
        </p:nvSpPr>
        <p:spPr>
          <a:xfrm>
            <a:off x="457200" y="1512000"/>
            <a:ext cx="4114800" cy="4248000"/>
          </a:xfrm>
        </p:spPr>
        <p:txBody>
          <a:bodyPr/>
          <a:lstStyle/>
          <a:p>
            <a:r>
              <a:rPr lang="cy-GB" dirty="0"/>
              <a:t>Mae tirfesur â drôn, sydd hefyd yn cael ei alw’n dirfesur o’r awyr, yn golygu defnyddio cerbydau awyr di-griw (UAV) neu </a:t>
            </a:r>
            <a:r>
              <a:rPr lang="cy-GB" dirty="0" err="1"/>
              <a:t>ddronau</a:t>
            </a:r>
            <a:r>
              <a:rPr lang="cy-GB" dirty="0"/>
              <a:t> i dynnu lluniau a chofnodi data eglur iawn o safleoedd adeiladu.</a:t>
            </a:r>
          </a:p>
          <a:p>
            <a:r>
              <a:rPr lang="cy-GB" dirty="0">
                <a:latin typeface="Arial" charset="0"/>
              </a:rPr>
              <a:t>Mae’n bosibl defnyddio'r data yma i greu modelau 3D, mapiau topograffig a delweddau eraill a all helpu rheolwyr prosiect i wneud penderfyniadau ar sail gwybodaeth am ddylunio, amserlennu a neilltuo adnoddau.</a:t>
            </a:r>
          </a:p>
        </p:txBody>
      </p:sp>
      <p:sp>
        <p:nvSpPr>
          <p:cNvPr id="6" name="TextBox 5">
            <a:extLst>
              <a:ext uri="{FF2B5EF4-FFF2-40B4-BE49-F238E27FC236}">
                <a16:creationId xmlns:a16="http://schemas.microsoft.com/office/drawing/2014/main" id="{8D03E49B-20DD-62FF-B7AE-79D667F5D2B4}"/>
              </a:ext>
            </a:extLst>
          </p:cNvPr>
          <p:cNvSpPr txBox="1"/>
          <p:nvPr/>
        </p:nvSpPr>
        <p:spPr>
          <a:xfrm>
            <a:off x="5652120" y="3228945"/>
            <a:ext cx="2376264" cy="400110"/>
          </a:xfrm>
          <a:prstGeom prst="rect">
            <a:avLst/>
          </a:prstGeom>
          <a:noFill/>
          <a:ln>
            <a:solidFill>
              <a:schemeClr val="tx2"/>
            </a:solidFill>
          </a:ln>
        </p:spPr>
        <p:txBody>
          <a:bodyPr wrap="square">
            <a:spAutoFit/>
          </a:bodyPr>
          <a:lstStyle/>
          <a:p>
            <a:pPr algn="ctr"/>
            <a:r>
              <a:rPr lang="cy-GB" dirty="0">
                <a:hlinkClick r:id="rId3"/>
              </a:rPr>
              <a:t>Llun enghreifftiol</a:t>
            </a:r>
          </a:p>
        </p:txBody>
      </p:sp>
    </p:spTree>
    <p:extLst>
      <p:ext uri="{BB962C8B-B14F-4D97-AF65-F5344CB8AC3E}">
        <p14:creationId xmlns:p14="http://schemas.microsoft.com/office/powerpoint/2010/main" val="34570720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dirty="0"/>
              <a:t>Sganio </a:t>
            </a:r>
            <a:r>
              <a:rPr lang="cy-GB" dirty="0" err="1"/>
              <a:t>robotig</a:t>
            </a:r>
            <a:r>
              <a:rPr lang="cy-GB" dirty="0"/>
              <a:t> awtonomaidd gyda ‘</a:t>
            </a:r>
            <a:r>
              <a:rPr lang="cy-GB" dirty="0" err="1"/>
              <a:t>Spot</a:t>
            </a:r>
            <a:r>
              <a:rPr lang="cy-GB" dirty="0"/>
              <a:t>’</a:t>
            </a:r>
            <a:br>
              <a:rPr lang="cy-GB" dirty="0"/>
            </a:br>
            <a:endParaRPr lang="cy-GB" dirty="0"/>
          </a:p>
        </p:txBody>
      </p:sp>
      <p:sp>
        <p:nvSpPr>
          <p:cNvPr id="5" name="Content Placeholder 4">
            <a:extLst>
              <a:ext uri="{FF2B5EF4-FFF2-40B4-BE49-F238E27FC236}">
                <a16:creationId xmlns:a16="http://schemas.microsoft.com/office/drawing/2014/main" id="{C567ADD3-0F7D-9417-49F1-8BA1E73B2CD6}"/>
              </a:ext>
            </a:extLst>
          </p:cNvPr>
          <p:cNvSpPr>
            <a:spLocks noGrp="1"/>
          </p:cNvSpPr>
          <p:nvPr>
            <p:ph sz="quarter" idx="10"/>
          </p:nvPr>
        </p:nvSpPr>
        <p:spPr/>
        <p:txBody>
          <a:bodyPr/>
          <a:lstStyle/>
          <a:p>
            <a:endParaRPr lang="en-GB" dirty="0"/>
          </a:p>
        </p:txBody>
      </p:sp>
      <p:sp>
        <p:nvSpPr>
          <p:cNvPr id="7" name="TextBox 6">
            <a:extLst>
              <a:ext uri="{FF2B5EF4-FFF2-40B4-BE49-F238E27FC236}">
                <a16:creationId xmlns:a16="http://schemas.microsoft.com/office/drawing/2014/main" id="{1122F810-426E-618A-6F10-86DFB8A3F934}"/>
              </a:ext>
            </a:extLst>
          </p:cNvPr>
          <p:cNvSpPr txBox="1"/>
          <p:nvPr/>
        </p:nvSpPr>
        <p:spPr>
          <a:xfrm>
            <a:off x="2286000" y="2828835"/>
            <a:ext cx="4572000" cy="1200329"/>
          </a:xfrm>
          <a:prstGeom prst="rect">
            <a:avLst/>
          </a:prstGeom>
          <a:noFill/>
        </p:spPr>
        <p:txBody>
          <a:bodyPr wrap="square">
            <a:spAutoFit/>
          </a:bodyPr>
          <a:lstStyle/>
          <a:p>
            <a:pPr algn="ctr"/>
            <a:r>
              <a:rPr lang="cy-GB" sz="2400" dirty="0"/>
              <a:t>Cael gwybod mwy am y robot yma: </a:t>
            </a:r>
            <a:r>
              <a:rPr lang="cy-GB" sz="2400" dirty="0" err="1">
                <a:hlinkClick r:id="rId3"/>
              </a:rPr>
              <a:t>Advancing</a:t>
            </a:r>
            <a:r>
              <a:rPr lang="cy-GB" sz="2400" dirty="0">
                <a:hlinkClick r:id="rId3"/>
              </a:rPr>
              <a:t> </a:t>
            </a:r>
            <a:r>
              <a:rPr lang="cy-GB" sz="2400" dirty="0" err="1">
                <a:hlinkClick r:id="rId3"/>
              </a:rPr>
              <a:t>Robotics</a:t>
            </a:r>
            <a:r>
              <a:rPr lang="cy-GB" sz="2400" dirty="0">
                <a:hlinkClick r:id="rId3"/>
              </a:rPr>
              <a:t> </a:t>
            </a:r>
            <a:r>
              <a:rPr lang="cy-GB" sz="2400" dirty="0" err="1">
                <a:hlinkClick r:id="rId3"/>
              </a:rPr>
              <a:t>In</a:t>
            </a:r>
            <a:r>
              <a:rPr lang="cy-GB" sz="2400" dirty="0">
                <a:hlinkClick r:id="rId3"/>
              </a:rPr>
              <a:t> Construction </a:t>
            </a:r>
            <a:r>
              <a:rPr lang="cy-GB" sz="2400" dirty="0" err="1">
                <a:hlinkClick r:id="rId3"/>
              </a:rPr>
              <a:t>With</a:t>
            </a:r>
            <a:r>
              <a:rPr lang="cy-GB" sz="2400" dirty="0">
                <a:hlinkClick r:id="rId3"/>
              </a:rPr>
              <a:t> </a:t>
            </a:r>
            <a:r>
              <a:rPr lang="cy-GB" sz="2400" dirty="0" err="1">
                <a:hlinkClick r:id="rId3"/>
              </a:rPr>
              <a:t>Spot</a:t>
            </a:r>
            <a:endParaRPr lang="cy-GB" sz="2400" dirty="0">
              <a:hlinkClick r:id="rId3"/>
            </a:endParaRPr>
          </a:p>
        </p:txBody>
      </p:sp>
    </p:spTree>
    <p:extLst>
      <p:ext uri="{BB962C8B-B14F-4D97-AF65-F5344CB8AC3E}">
        <p14:creationId xmlns:p14="http://schemas.microsoft.com/office/powerpoint/2010/main" val="39798409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dirty="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111B4-395B-485B-A33F-F9A1B6E69F4D}"/>
              </a:ext>
            </a:extLst>
          </p:cNvPr>
          <p:cNvSpPr>
            <a:spLocks noGrp="1"/>
          </p:cNvSpPr>
          <p:nvPr>
            <p:ph type="title"/>
          </p:nvPr>
        </p:nvSpPr>
        <p:spPr>
          <a:xfrm>
            <a:off x="0" y="1008000"/>
            <a:ext cx="9144000" cy="332768"/>
          </a:xfrm>
        </p:spPr>
        <p:txBody>
          <a:bodyPr/>
          <a:lstStyle/>
          <a:p>
            <a:r>
              <a:rPr lang="cy-GB" dirty="0"/>
              <a:t>Cael yr wybodaeth ddiweddaraf mewn diwydiant sy’n datblygu </a:t>
            </a:r>
          </a:p>
        </p:txBody>
      </p:sp>
      <p:sp>
        <p:nvSpPr>
          <p:cNvPr id="3" name="Content Placeholder 2">
            <a:extLst>
              <a:ext uri="{FF2B5EF4-FFF2-40B4-BE49-F238E27FC236}">
                <a16:creationId xmlns:a16="http://schemas.microsoft.com/office/drawing/2014/main" id="{DB34F2E2-C3EE-4F35-91B9-752677A0C795}"/>
              </a:ext>
            </a:extLst>
          </p:cNvPr>
          <p:cNvSpPr>
            <a:spLocks noGrp="1"/>
          </p:cNvSpPr>
          <p:nvPr>
            <p:ph sz="quarter" idx="10"/>
          </p:nvPr>
        </p:nvSpPr>
        <p:spPr/>
        <p:txBody>
          <a:bodyPr/>
          <a:lstStyle/>
          <a:p>
            <a:r>
              <a:rPr lang="cy-GB" dirty="0"/>
              <a:t>Mewn diwydiant adeiladu sy’n datblygu’n gyflym, mae’n bwysig bod gweithwyr tir a chrefftwyr eraill yn ymwybodol o ddatblygiadau, technegau a rheoliadau newydd. </a:t>
            </a:r>
            <a:r>
              <a:rPr lang="cy-GB" dirty="0" err="1"/>
              <a:t>Gallant</a:t>
            </a:r>
            <a:r>
              <a:rPr lang="cy-GB" dirty="0"/>
              <a:t> wneud hyn drwy:</a:t>
            </a:r>
          </a:p>
          <a:p>
            <a:pPr marL="342900" indent="-342900">
              <a:buFont typeface="Arial" panose="020B0604020202020204" pitchFamily="34" charset="0"/>
              <a:buChar char="•"/>
            </a:pPr>
            <a:r>
              <a:rPr lang="cy-GB" dirty="0"/>
              <a:t>fynd i ddigwyddiadau'r diwydiant</a:t>
            </a:r>
          </a:p>
          <a:p>
            <a:pPr marL="342900" indent="-342900">
              <a:buFont typeface="Arial" panose="020B0604020202020204" pitchFamily="34" charset="0"/>
              <a:buChar char="•"/>
            </a:pPr>
            <a:r>
              <a:rPr lang="cy-GB" dirty="0"/>
              <a:t>datblygiad proffesiynol parhaus (CPD)</a:t>
            </a:r>
          </a:p>
          <a:p>
            <a:pPr marL="342900" indent="-342900">
              <a:buFont typeface="Arial" panose="020B0604020202020204" pitchFamily="34" charset="0"/>
              <a:buChar char="•"/>
            </a:pPr>
            <a:r>
              <a:rPr lang="cy-GB" dirty="0"/>
              <a:t>darllen cyhoeddiadau am y diwydiant</a:t>
            </a:r>
          </a:p>
          <a:p>
            <a:pPr marL="342900" indent="-342900">
              <a:buFont typeface="Arial" panose="020B0604020202020204" pitchFamily="34" charset="0"/>
              <a:buChar char="•"/>
            </a:pPr>
            <a:r>
              <a:rPr lang="cy-GB" dirty="0"/>
              <a:t>ymuno â chyrff proffesiynol/cymdeithasau'r diwydiant </a:t>
            </a:r>
          </a:p>
          <a:p>
            <a:pPr marL="342900" indent="-342900">
              <a:buFont typeface="Arial" panose="020B0604020202020204" pitchFamily="34" charset="0"/>
              <a:buChar char="•"/>
            </a:pPr>
            <a:r>
              <a:rPr lang="cy-GB" dirty="0"/>
              <a:t>defnyddio adnoddau ar-lein/gwybodaeth y gwneuthurwr.</a:t>
            </a:r>
          </a:p>
        </p:txBody>
      </p:sp>
    </p:spTree>
    <p:extLst>
      <p:ext uri="{BB962C8B-B14F-4D97-AF65-F5344CB8AC3E}">
        <p14:creationId xmlns:p14="http://schemas.microsoft.com/office/powerpoint/2010/main" val="2915896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2DE3DFF-DC41-4815-ADEB-CEE07238D5C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16016" y="1629272"/>
            <a:ext cx="4377800" cy="4248000"/>
          </a:xfrm>
          <a:prstGeom prst="rect">
            <a:avLst/>
          </a:prstGeom>
        </p:spPr>
      </p:pic>
      <p:sp>
        <p:nvSpPr>
          <p:cNvPr id="2" name="Title 1">
            <a:extLst>
              <a:ext uri="{FF2B5EF4-FFF2-40B4-BE49-F238E27FC236}">
                <a16:creationId xmlns:a16="http://schemas.microsoft.com/office/drawing/2014/main" id="{B0FFD942-9D63-42C9-84E9-89FA8A64D192}"/>
              </a:ext>
            </a:extLst>
          </p:cNvPr>
          <p:cNvSpPr>
            <a:spLocks noGrp="1"/>
          </p:cNvSpPr>
          <p:nvPr>
            <p:ph type="title"/>
          </p:nvPr>
        </p:nvSpPr>
        <p:spPr/>
        <p:txBody>
          <a:bodyPr/>
          <a:lstStyle/>
          <a:p>
            <a:r>
              <a:rPr lang="cy-GB" dirty="0"/>
              <a:t>Yr economi gylchol: o safbwynt adeiladu </a:t>
            </a:r>
          </a:p>
        </p:txBody>
      </p:sp>
      <p:sp>
        <p:nvSpPr>
          <p:cNvPr id="3" name="Content Placeholder 2">
            <a:extLst>
              <a:ext uri="{FF2B5EF4-FFF2-40B4-BE49-F238E27FC236}">
                <a16:creationId xmlns:a16="http://schemas.microsoft.com/office/drawing/2014/main" id="{0343A5FC-C963-4278-872C-67ECF9D9C24E}"/>
              </a:ext>
            </a:extLst>
          </p:cNvPr>
          <p:cNvSpPr>
            <a:spLocks noGrp="1"/>
          </p:cNvSpPr>
          <p:nvPr>
            <p:ph sz="quarter" idx="10"/>
          </p:nvPr>
        </p:nvSpPr>
        <p:spPr>
          <a:xfrm>
            <a:off x="457200" y="1772816"/>
            <a:ext cx="4097165" cy="3645192"/>
          </a:xfrm>
        </p:spPr>
        <p:txBody>
          <a:bodyPr/>
          <a:lstStyle/>
          <a:p>
            <a:r>
              <a:rPr lang="cy-GB" dirty="0"/>
              <a:t>Mae’r economi gylchol yn fodel o ddatblygu economaidd sy’n ceisio lleihau gwastraff, hybu cynaliadwyedd, a chreu system gylchol gaeedig ar gyfer defnyddio adnoddau.</a:t>
            </a:r>
          </a:p>
          <a:p>
            <a:r>
              <a:rPr lang="cy-GB" dirty="0"/>
              <a:t>Ym maes adeiladu, mae’n golygu defnyddio adnoddau mewn ffordd fwy cynaliadwy ac effeithlon, rhoi blaenoriaeth i leihau gwastraff, ymestyn oes deunyddiau a hybu stiwardiaeth amgylcheddol.</a:t>
            </a:r>
          </a:p>
        </p:txBody>
      </p:sp>
    </p:spTree>
    <p:extLst>
      <p:ext uri="{BB962C8B-B14F-4D97-AF65-F5344CB8AC3E}">
        <p14:creationId xmlns:p14="http://schemas.microsoft.com/office/powerpoint/2010/main" val="3494933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3C8CD-C400-4156-91E8-1B69C81A251C}"/>
              </a:ext>
            </a:extLst>
          </p:cNvPr>
          <p:cNvSpPr>
            <a:spLocks noGrp="1"/>
          </p:cNvSpPr>
          <p:nvPr>
            <p:ph type="title"/>
          </p:nvPr>
        </p:nvSpPr>
        <p:spPr/>
        <p:txBody>
          <a:bodyPr/>
          <a:lstStyle/>
          <a:p>
            <a:r>
              <a:rPr lang="cy-GB" dirty="0"/>
              <a:t>Dylunio cynaliadwy ym maes adeiladu yn yr 21ain ganrif</a:t>
            </a:r>
          </a:p>
        </p:txBody>
      </p:sp>
      <p:sp>
        <p:nvSpPr>
          <p:cNvPr id="3" name="Content Placeholder 2">
            <a:extLst>
              <a:ext uri="{FF2B5EF4-FFF2-40B4-BE49-F238E27FC236}">
                <a16:creationId xmlns:a16="http://schemas.microsoft.com/office/drawing/2014/main" id="{D87230D9-DCFF-4354-8362-9F9E3F3F2F88}"/>
              </a:ext>
            </a:extLst>
          </p:cNvPr>
          <p:cNvSpPr>
            <a:spLocks noGrp="1"/>
          </p:cNvSpPr>
          <p:nvPr>
            <p:ph sz="quarter" idx="10"/>
          </p:nvPr>
        </p:nvSpPr>
        <p:spPr>
          <a:xfrm>
            <a:off x="457200" y="1628800"/>
            <a:ext cx="8229600" cy="3933224"/>
          </a:xfrm>
        </p:spPr>
        <p:txBody>
          <a:bodyPr/>
          <a:lstStyle/>
          <a:p>
            <a:r>
              <a:rPr lang="cy-GB" dirty="0"/>
              <a:t>Mae dylunio cynaliadwy yn niwydiant adeiladu’r DU yn cyfeirio at y broses o ddylunio ac adeiladu seilwaith ac adeiladau sy’n cael llai o effaith negyddol ar yr amgylchedd, hybu cynhwysiant a thegwch cymdeithasol, a blaenoriaethu dichonoldeb economaidd yn y tymor hir. </a:t>
            </a:r>
          </a:p>
          <a:p>
            <a:r>
              <a:rPr lang="cy-GB" dirty="0"/>
              <a:t>Mae dylunio cynaliadwy yn ystyried holl gylch oes adeilad, o’r cam prynu deunyddiau crai i'r camau adeiladu, defnyddio, cynnal a chadw, a gwaredu neu addasu’r adeilad yn y pen draw. </a:t>
            </a:r>
          </a:p>
        </p:txBody>
      </p:sp>
    </p:spTree>
    <p:extLst>
      <p:ext uri="{BB962C8B-B14F-4D97-AF65-F5344CB8AC3E}">
        <p14:creationId xmlns:p14="http://schemas.microsoft.com/office/powerpoint/2010/main" val="2958989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dirty="0"/>
              <a:t>Dulliau adeiladu modern ym maes peirianneg sifil a gwaith tir </a:t>
            </a:r>
          </a:p>
        </p:txBody>
      </p:sp>
      <p:sp>
        <p:nvSpPr>
          <p:cNvPr id="3" name="Content Placeholder 2"/>
          <p:cNvSpPr>
            <a:spLocks noGrp="1"/>
          </p:cNvSpPr>
          <p:nvPr>
            <p:ph sz="quarter" idx="10"/>
          </p:nvPr>
        </p:nvSpPr>
        <p:spPr>
          <a:xfrm>
            <a:off x="107504" y="1798894"/>
            <a:ext cx="4030759" cy="1822610"/>
          </a:xfrm>
        </p:spPr>
        <p:txBody>
          <a:bodyPr/>
          <a:lstStyle/>
          <a:p>
            <a:r>
              <a:rPr lang="cy-GB" dirty="0"/>
              <a:t>Mae dulliau adeiladu modern (MMC) yn dechnegau adeiladu arloesol a datblygedig sy’n ceisio gwella effeithlonrwydd, ansawdd a chynaliadwyedd prosiectau adeiladu. </a:t>
            </a:r>
          </a:p>
        </p:txBody>
      </p:sp>
      <p:sp>
        <p:nvSpPr>
          <p:cNvPr id="4" name="Rectangle 3">
            <a:extLst>
              <a:ext uri="{FF2B5EF4-FFF2-40B4-BE49-F238E27FC236}">
                <a16:creationId xmlns:a16="http://schemas.microsoft.com/office/drawing/2014/main" id="{D1CB152F-4803-4F97-BA48-BB2C593E2B5D}"/>
              </a:ext>
            </a:extLst>
          </p:cNvPr>
          <p:cNvSpPr/>
          <p:nvPr/>
        </p:nvSpPr>
        <p:spPr>
          <a:xfrm>
            <a:off x="0" y="3974337"/>
            <a:ext cx="4070681" cy="2246769"/>
          </a:xfrm>
          <a:prstGeom prst="rect">
            <a:avLst/>
          </a:prstGeom>
        </p:spPr>
        <p:txBody>
          <a:bodyPr wrap="square">
            <a:spAutoFit/>
          </a:bodyPr>
          <a:lstStyle/>
          <a:p>
            <a:r>
              <a:rPr lang="cy-GB" dirty="0"/>
              <a:t>Ym maes peirianneg sifil a gwaith tir, gellir defnyddio MMC i wella’r broses adeiladu drwy fabwysiadu technolegau a phrosesau newydd i gyflymu’r gwaith a’i wneud yn fwy diogel a </a:t>
            </a:r>
            <a:r>
              <a:rPr lang="cy-GB" dirty="0" err="1"/>
              <a:t>chosteffeithiol</a:t>
            </a:r>
            <a:r>
              <a:rPr lang="cy-GB" dirty="0"/>
              <a:t>.</a:t>
            </a:r>
          </a:p>
          <a:p>
            <a:endParaRPr lang="cy-GB" dirty="0"/>
          </a:p>
        </p:txBody>
      </p:sp>
      <p:pic>
        <p:nvPicPr>
          <p:cNvPr id="6" name="Picture 5">
            <a:extLst>
              <a:ext uri="{FF2B5EF4-FFF2-40B4-BE49-F238E27FC236}">
                <a16:creationId xmlns:a16="http://schemas.microsoft.com/office/drawing/2014/main" id="{2C2BD121-E3D0-FB64-222E-4DA72A520AD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69950" y="1760984"/>
            <a:ext cx="4572000" cy="3048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03360-F25B-44B0-AB98-BDEDDB1844E1}"/>
              </a:ext>
            </a:extLst>
          </p:cNvPr>
          <p:cNvSpPr>
            <a:spLocks noGrp="1"/>
          </p:cNvSpPr>
          <p:nvPr>
            <p:ph type="title"/>
          </p:nvPr>
        </p:nvSpPr>
        <p:spPr/>
        <p:txBody>
          <a:bodyPr/>
          <a:lstStyle/>
          <a:p>
            <a:r>
              <a:rPr lang="cy-GB" dirty="0"/>
              <a:t>Enghreifftiau o ddulliau adeiladu modern (MMC) </a:t>
            </a:r>
          </a:p>
        </p:txBody>
      </p:sp>
      <p:sp>
        <p:nvSpPr>
          <p:cNvPr id="3" name="Content Placeholder 2">
            <a:extLst>
              <a:ext uri="{FF2B5EF4-FFF2-40B4-BE49-F238E27FC236}">
                <a16:creationId xmlns:a16="http://schemas.microsoft.com/office/drawing/2014/main" id="{3D817732-FAFD-4491-88A0-AFB1C184A141}"/>
              </a:ext>
            </a:extLst>
          </p:cNvPr>
          <p:cNvSpPr>
            <a:spLocks noGrp="1"/>
          </p:cNvSpPr>
          <p:nvPr>
            <p:ph sz="quarter" idx="10"/>
          </p:nvPr>
        </p:nvSpPr>
        <p:spPr>
          <a:xfrm>
            <a:off x="457200" y="1512000"/>
            <a:ext cx="8229600" cy="3141136"/>
          </a:xfrm>
        </p:spPr>
        <p:txBody>
          <a:bodyPr/>
          <a:lstStyle/>
          <a:p>
            <a:pPr marL="342900" indent="-342900">
              <a:buClr>
                <a:srgbClr val="0077E3"/>
              </a:buClr>
              <a:buFont typeface="Arial" panose="020B0604020202020204" pitchFamily="34" charset="0"/>
              <a:buChar char="•"/>
            </a:pPr>
            <a:r>
              <a:rPr lang="cy-GB" dirty="0"/>
              <a:t>Adeiladwaith modiwlaidd ac adeiladwaith parod</a:t>
            </a:r>
          </a:p>
          <a:p>
            <a:pPr marL="342900" indent="-342900">
              <a:buClr>
                <a:srgbClr val="0077E3"/>
              </a:buClr>
              <a:buFont typeface="Arial" panose="020B0604020202020204" pitchFamily="34" charset="0"/>
              <a:buChar char="•"/>
            </a:pPr>
            <a:r>
              <a:rPr lang="cy-GB" dirty="0"/>
              <a:t>Argraffu 3D</a:t>
            </a:r>
          </a:p>
          <a:p>
            <a:pPr marL="342900" indent="-342900">
              <a:buClr>
                <a:srgbClr val="0077E3"/>
              </a:buClr>
              <a:buFont typeface="Arial" panose="020B0604020202020204" pitchFamily="34" charset="0"/>
              <a:buChar char="•"/>
            </a:pPr>
            <a:r>
              <a:rPr lang="cy-GB" dirty="0"/>
              <a:t>Adeiladwaith cyfeintiol 3D</a:t>
            </a:r>
          </a:p>
          <a:p>
            <a:pPr marL="342900" indent="-342900">
              <a:buClr>
                <a:srgbClr val="0077E3"/>
              </a:buClr>
              <a:buFont typeface="Arial" panose="020B0604020202020204" pitchFamily="34" charset="0"/>
              <a:buChar char="•"/>
            </a:pPr>
            <a:r>
              <a:rPr lang="cy-GB" dirty="0"/>
              <a:t>Modelu gwybodaeth adeiladu (BIM)</a:t>
            </a:r>
          </a:p>
          <a:p>
            <a:pPr marL="342900" indent="-342900">
              <a:buClr>
                <a:srgbClr val="0077E3"/>
              </a:buClr>
              <a:buFont typeface="Arial" panose="020B0604020202020204" pitchFamily="34" charset="0"/>
              <a:buChar char="•"/>
            </a:pPr>
            <a:r>
              <a:rPr lang="cy-GB" dirty="0"/>
              <a:t>Toeau a waliau gwyrdd</a:t>
            </a:r>
          </a:p>
          <a:p>
            <a:pPr marL="342900" indent="-342900">
              <a:buClr>
                <a:srgbClr val="0077E3"/>
              </a:buClr>
              <a:buFont typeface="Arial" panose="020B0604020202020204" pitchFamily="34" charset="0"/>
              <a:buChar char="•"/>
            </a:pPr>
            <a:r>
              <a:rPr lang="cy-GB" dirty="0"/>
              <a:t>Gwella’r tir</a:t>
            </a:r>
          </a:p>
        </p:txBody>
      </p:sp>
    </p:spTree>
    <p:extLst>
      <p:ext uri="{BB962C8B-B14F-4D97-AF65-F5344CB8AC3E}">
        <p14:creationId xmlns:p14="http://schemas.microsoft.com/office/powerpoint/2010/main" val="2564189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EC81F-0BCA-4333-9E79-79E2D509B31D}"/>
              </a:ext>
            </a:extLst>
          </p:cNvPr>
          <p:cNvSpPr>
            <a:spLocks noGrp="1"/>
          </p:cNvSpPr>
          <p:nvPr>
            <p:ph type="title"/>
          </p:nvPr>
        </p:nvSpPr>
        <p:spPr/>
        <p:txBody>
          <a:bodyPr/>
          <a:lstStyle/>
          <a:p>
            <a:r>
              <a:rPr lang="cy-GB" dirty="0"/>
              <a:t>Beth yw adeiladwaith modiwlaidd? </a:t>
            </a:r>
          </a:p>
        </p:txBody>
      </p:sp>
      <p:sp>
        <p:nvSpPr>
          <p:cNvPr id="3" name="Content Placeholder 2">
            <a:extLst>
              <a:ext uri="{FF2B5EF4-FFF2-40B4-BE49-F238E27FC236}">
                <a16:creationId xmlns:a16="http://schemas.microsoft.com/office/drawing/2014/main" id="{4252328E-74DD-401C-8F8E-1001EFFC0B59}"/>
              </a:ext>
            </a:extLst>
          </p:cNvPr>
          <p:cNvSpPr>
            <a:spLocks noGrp="1"/>
          </p:cNvSpPr>
          <p:nvPr>
            <p:ph sz="quarter" idx="10"/>
          </p:nvPr>
        </p:nvSpPr>
        <p:spPr>
          <a:xfrm>
            <a:off x="251520" y="1412776"/>
            <a:ext cx="8892480" cy="4248000"/>
          </a:xfrm>
        </p:spPr>
        <p:txBody>
          <a:bodyPr/>
          <a:lstStyle/>
          <a:p>
            <a:pPr marL="342900" indent="-342900">
              <a:buClr>
                <a:srgbClr val="0077E3"/>
              </a:buClr>
              <a:buFont typeface="Arial" panose="020B0604020202020204" pitchFamily="34" charset="0"/>
              <a:buChar char="•"/>
            </a:pPr>
            <a:r>
              <a:rPr lang="cy-GB" dirty="0"/>
              <a:t>Mae adeiladwaith modiwlaidd yn golygu defnyddio modiwlau neu gydrannau adeiladu parod.</a:t>
            </a:r>
          </a:p>
          <a:p>
            <a:pPr marL="342900" indent="-342900">
              <a:buClr>
                <a:srgbClr val="0077E3"/>
              </a:buClr>
              <a:buFont typeface="Arial" panose="020B0604020202020204" pitchFamily="34" charset="0"/>
              <a:buChar char="•"/>
            </a:pPr>
            <a:r>
              <a:rPr lang="cy-GB" dirty="0"/>
              <a:t>Maen nhw’n cael eu gweithgynhyrchu oddi ar y safle mewn amgylchedd ffatri rheoledig. Maen nhw wedyn yn cael eu cludo i’r safle adeiladu a’u gosod at ei gilydd ar y safle i ffurfio strwythur terfynol yr adeilad.</a:t>
            </a:r>
          </a:p>
          <a:p>
            <a:pPr marL="342900" indent="-342900">
              <a:buClr>
                <a:srgbClr val="0077E3"/>
              </a:buClr>
              <a:buFont typeface="Arial" panose="020B0604020202020204" pitchFamily="34" charset="0"/>
              <a:buChar char="•"/>
            </a:pPr>
            <a:r>
              <a:rPr lang="cy-GB" dirty="0"/>
              <a:t>Mae adeiladwaith modiwlaidd hefyd yn ei gwneud yn bosibl i fod yn fwy hyblyg a chywir wrth ddylunio. Mae cynllunio gyda chymorth cyfrifiadur (CAD) yn ei gwneud yn bosibl i ddylunio a chynhyrchu modiwlau’n fwy cywir. </a:t>
            </a:r>
          </a:p>
          <a:p>
            <a:pPr marL="342900" indent="-342900">
              <a:buClr>
                <a:srgbClr val="0077E3"/>
              </a:buClr>
              <a:buFont typeface="Arial" panose="020B0604020202020204" pitchFamily="34" charset="0"/>
              <a:buChar char="•"/>
            </a:pPr>
            <a:r>
              <a:rPr lang="cy-GB" dirty="0"/>
              <a:t>Mae hyn yn arwain at fwy o fanylder a chysondeb yn y broses adeiladu, gan leihau’r risg o gamgymeriadau neu wrthdaro o ran y dyluniad yn ystod y gwaith adeiladu.</a:t>
            </a:r>
          </a:p>
        </p:txBody>
      </p:sp>
    </p:spTree>
    <p:extLst>
      <p:ext uri="{BB962C8B-B14F-4D97-AF65-F5344CB8AC3E}">
        <p14:creationId xmlns:p14="http://schemas.microsoft.com/office/powerpoint/2010/main" val="3405795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E6B6B-E21D-411A-ABFA-301D6A8AE0EE}"/>
              </a:ext>
            </a:extLst>
          </p:cNvPr>
          <p:cNvSpPr>
            <a:spLocks noGrp="1"/>
          </p:cNvSpPr>
          <p:nvPr>
            <p:ph type="title"/>
          </p:nvPr>
        </p:nvSpPr>
        <p:spPr/>
        <p:txBody>
          <a:bodyPr/>
          <a:lstStyle/>
          <a:p>
            <a:r>
              <a:rPr lang="cy-GB" dirty="0"/>
              <a:t>Manteision adeiladwaith modiwlaidd </a:t>
            </a:r>
          </a:p>
        </p:txBody>
      </p:sp>
      <p:sp>
        <p:nvSpPr>
          <p:cNvPr id="3" name="Content Placeholder 2">
            <a:extLst>
              <a:ext uri="{FF2B5EF4-FFF2-40B4-BE49-F238E27FC236}">
                <a16:creationId xmlns:a16="http://schemas.microsoft.com/office/drawing/2014/main" id="{97671172-4290-401E-9826-AC1537AC0AD1}"/>
              </a:ext>
            </a:extLst>
          </p:cNvPr>
          <p:cNvSpPr>
            <a:spLocks noGrp="1"/>
          </p:cNvSpPr>
          <p:nvPr>
            <p:ph sz="quarter" idx="10"/>
          </p:nvPr>
        </p:nvSpPr>
        <p:spPr>
          <a:xfrm>
            <a:off x="107504" y="1512000"/>
            <a:ext cx="8928992" cy="4248000"/>
          </a:xfrm>
        </p:spPr>
        <p:txBody>
          <a:bodyPr/>
          <a:lstStyle/>
          <a:p>
            <a:pPr marL="342900" indent="-342900">
              <a:lnSpc>
                <a:spcPct val="100000"/>
              </a:lnSpc>
              <a:spcBef>
                <a:spcPts val="600"/>
              </a:spcBef>
              <a:spcAft>
                <a:spcPts val="600"/>
              </a:spcAft>
              <a:buClr>
                <a:srgbClr val="0077E3"/>
              </a:buClr>
              <a:buFont typeface="Arial" panose="020B0604020202020204" pitchFamily="34" charset="0"/>
              <a:buChar char="•"/>
            </a:pPr>
            <a:r>
              <a:rPr lang="cy-GB" dirty="0"/>
              <a:t>Mae’r gost a'r amser adeiladu yn lleihau. </a:t>
            </a:r>
          </a:p>
          <a:p>
            <a:pPr marL="342900" indent="-342900">
              <a:lnSpc>
                <a:spcPct val="100000"/>
              </a:lnSpc>
              <a:spcBef>
                <a:spcPts val="600"/>
              </a:spcBef>
              <a:spcAft>
                <a:spcPts val="600"/>
              </a:spcAft>
              <a:buClr>
                <a:srgbClr val="0077E3"/>
              </a:buClr>
              <a:buFont typeface="Arial" panose="020B0604020202020204" pitchFamily="34" charset="0"/>
              <a:buChar char="•"/>
            </a:pPr>
            <a:r>
              <a:rPr lang="cy-GB" dirty="0"/>
              <a:t>Mae hefyd yn ei gwneud yn bosibl i fod yn fwy hyblyg a chywir wrth ddylunio. </a:t>
            </a:r>
          </a:p>
          <a:p>
            <a:pPr marL="342900" indent="-342900">
              <a:lnSpc>
                <a:spcPct val="100000"/>
              </a:lnSpc>
              <a:spcBef>
                <a:spcPts val="600"/>
              </a:spcBef>
              <a:spcAft>
                <a:spcPts val="600"/>
              </a:spcAft>
              <a:buClr>
                <a:srgbClr val="0077E3"/>
              </a:buClr>
              <a:buFont typeface="Arial" panose="020B0604020202020204" pitchFamily="34" charset="0"/>
              <a:buChar char="•"/>
            </a:pPr>
            <a:r>
              <a:rPr lang="cy-GB" dirty="0"/>
              <a:t>Mae’n cynnig mwy o fanylder a chysondeb yn y broses adeiladu, gan leihau’r risg o gamgymeriadau neu wrthdaro o ran y dyluniad yn ystod y gwaith adeiladu.</a:t>
            </a:r>
          </a:p>
          <a:p>
            <a:pPr marL="342900" indent="-342900">
              <a:lnSpc>
                <a:spcPct val="100000"/>
              </a:lnSpc>
              <a:spcBef>
                <a:spcPts val="600"/>
              </a:spcBef>
              <a:spcAft>
                <a:spcPts val="600"/>
              </a:spcAft>
              <a:buClr>
                <a:srgbClr val="0077E3"/>
              </a:buClr>
              <a:buFont typeface="Arial" panose="020B0604020202020204" pitchFamily="34" charset="0"/>
              <a:buChar char="•"/>
            </a:pPr>
            <a:r>
              <a:rPr lang="cy-GB" dirty="0"/>
              <a:t>Mae hefyd yn fwy cynaliadwy na dulliau adeiladu traddodiadol. </a:t>
            </a:r>
          </a:p>
          <a:p>
            <a:pPr marL="342900" indent="-342900">
              <a:lnSpc>
                <a:spcPct val="100000"/>
              </a:lnSpc>
              <a:spcBef>
                <a:spcPts val="600"/>
              </a:spcBef>
              <a:spcAft>
                <a:spcPts val="600"/>
              </a:spcAft>
              <a:buClr>
                <a:srgbClr val="0077E3"/>
              </a:buClr>
              <a:buFont typeface="Arial" panose="020B0604020202020204" pitchFamily="34" charset="0"/>
              <a:buChar char="•"/>
            </a:pPr>
            <a:r>
              <a:rPr lang="cy-GB" dirty="0"/>
              <a:t>Mae'r amgylchedd ffatri rheoledig yn ei gwneud yn bosibl i reoli deunyddiau a gwastraff yn well, gan leihau faint o wastraff sy’n cael ei gynhyrchu yn ystod y broses adeiladu. </a:t>
            </a:r>
          </a:p>
          <a:p>
            <a:pPr marL="342900" indent="-342900">
              <a:lnSpc>
                <a:spcPct val="100000"/>
              </a:lnSpc>
              <a:spcBef>
                <a:spcPts val="600"/>
              </a:spcBef>
              <a:spcAft>
                <a:spcPts val="600"/>
              </a:spcAft>
              <a:buClr>
                <a:srgbClr val="0077E3"/>
              </a:buClr>
              <a:buFont typeface="Arial" panose="020B0604020202020204" pitchFamily="34" charset="0"/>
              <a:buChar char="•"/>
            </a:pPr>
            <a:r>
              <a:rPr lang="cy-GB" dirty="0"/>
              <a:t>Mae defnyddio cydrannau safonedig hefyd yn ei gwneud yn bosibl i ailgylchu ac ailddefnyddio deunyddiau’n well.</a:t>
            </a:r>
          </a:p>
          <a:p>
            <a:pPr>
              <a:buClr>
                <a:srgbClr val="0077E3"/>
              </a:buClr>
            </a:pPr>
            <a:endParaRPr lang="en-GB" dirty="0"/>
          </a:p>
        </p:txBody>
      </p:sp>
    </p:spTree>
    <p:extLst>
      <p:ext uri="{BB962C8B-B14F-4D97-AF65-F5344CB8AC3E}">
        <p14:creationId xmlns:p14="http://schemas.microsoft.com/office/powerpoint/2010/main" val="27926422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www.w3.org/XML/1998/namespace"/>
    <ds:schemaRef ds:uri="http://schemas.microsoft.com/office/2006/documentManagement/types"/>
    <ds:schemaRef ds:uri="http://schemas.microsoft.com/office/2006/metadata/properties"/>
    <ds:schemaRef ds:uri="1c5831b9-66da-4f16-a409-834213ecdb8e"/>
    <ds:schemaRef ds:uri="http://purl.org/dc/dcmitype/"/>
    <ds:schemaRef ds:uri="7d91badd-8922-4db1-9652-4fbca8a6b7df"/>
    <ds:schemaRef ds:uri="418e8c98-519b-4e3e-a77f-7ee33016068f"/>
    <ds:schemaRef ds:uri="http://schemas.microsoft.com/office/infopath/2007/PartnerControls"/>
    <ds:schemaRef ds:uri="http://purl.org/dc/elements/1.1/"/>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21</TotalTime>
  <Words>3948</Words>
  <Application>Microsoft Office PowerPoint</Application>
  <PresentationFormat>On-screen Show (4:3)</PresentationFormat>
  <Paragraphs>190</Paragraphs>
  <Slides>23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Lucida Grande</vt:lpstr>
      <vt:lpstr>Times New Roman</vt:lpstr>
      <vt:lpstr>Default Design</vt:lpstr>
      <vt:lpstr>Dulliau newydd ar gyfer y diwydiant adeiladu yn yr 21ain ganrif</vt:lpstr>
      <vt:lpstr>Amcanion y sesiwn</vt:lpstr>
      <vt:lpstr>Cael yr wybodaeth ddiweddaraf mewn diwydiant sy’n datblygu </vt:lpstr>
      <vt:lpstr>Yr economi gylchol: o safbwynt adeiladu </vt:lpstr>
      <vt:lpstr>Dylunio cynaliadwy ym maes adeiladu yn yr 21ain ganrif</vt:lpstr>
      <vt:lpstr>Dulliau adeiladu modern ym maes peirianneg sifil a gwaith tir </vt:lpstr>
      <vt:lpstr>Enghreifftiau o ddulliau adeiladu modern (MMC) </vt:lpstr>
      <vt:lpstr>Beth yw adeiladwaith modiwlaidd? </vt:lpstr>
      <vt:lpstr>Manteision adeiladwaith modiwlaidd </vt:lpstr>
      <vt:lpstr>Beth yw adeiladwaith cyfeintiol 3D? </vt:lpstr>
      <vt:lpstr> Manteision adeiladwaith cyfeintiol 3D</vt:lpstr>
      <vt:lpstr>Modiwlau paneli fflat wedi’u rhag-gastio</vt:lpstr>
      <vt:lpstr>Manteision modiwlau paneli fflat wedi’u rhag-gastio (PFPM) </vt:lpstr>
      <vt:lpstr>Techneg adeiladu â choncrit hybrid</vt:lpstr>
      <vt:lpstr>Manteision techneg adeiladu â choncrit hybrid  </vt:lpstr>
      <vt:lpstr>Gadewch i ni atgoffa ein hunain... beth yw BIM? </vt:lpstr>
      <vt:lpstr>Modelu Gwybodaeth Adeiladu </vt:lpstr>
      <vt:lpstr>Manteision BIM ar waith peirianneg sifil/gwaith tir </vt:lpstr>
      <vt:lpstr>Beth yw BIM a sut mae’n newid y maes adeiladu? </vt:lpstr>
      <vt:lpstr>Tirfesur/gwaith amlinellu (setting out) yn yr 21ain ganrif </vt:lpstr>
      <vt:lpstr>Tirfesur â drôn ym maes adeiladu </vt:lpstr>
      <vt:lpstr>Sganio robotig awtonomaidd gyda ‘Spot’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164</cp:revision>
  <dcterms:created xsi:type="dcterms:W3CDTF">2013-05-28T00:38:54Z</dcterms:created>
  <dcterms:modified xsi:type="dcterms:W3CDTF">2023-10-02T10:03:40Z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