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42" r:id="rId6"/>
    <p:sldId id="362" r:id="rId7"/>
    <p:sldId id="357" r:id="rId8"/>
    <p:sldId id="367" r:id="rId9"/>
    <p:sldId id="379" r:id="rId10"/>
    <p:sldId id="363" r:id="rId11"/>
    <p:sldId id="380" r:id="rId12"/>
    <p:sldId id="354" r:id="rId13"/>
    <p:sldId id="370" r:id="rId14"/>
    <p:sldId id="365" r:id="rId15"/>
    <p:sldId id="36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DC5816-0CCF-99BE-2D10-522BC4ABDC77}" name="Sakshi JC" initials="SA JC" userId="Sakshi JC" providerId="None"/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3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7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3" name="Lois Wyn" initials="LW" lastIdx="3" clrIdx="2">
    <p:extLst>
      <p:ext uri="{19B8F6BF-5375-455C-9EA6-DF929625EA0E}">
        <p15:presenceInfo xmlns:p15="http://schemas.microsoft.com/office/powerpoint/2012/main" userId="Lois Wy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F85617-1CAC-4663-B603-065793304F98}" v="3" dt="2023-10-02T11:01:04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4" autoAdjust="0"/>
    <p:restoredTop sz="80415" autoAdjust="0"/>
  </p:normalViewPr>
  <p:slideViewPr>
    <p:cSldViewPr snapToGrid="0">
      <p:cViewPr varScale="1">
        <p:scale>
          <a:sx n="53" d="100"/>
          <a:sy n="53" d="100"/>
        </p:scale>
        <p:origin x="552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2" y="149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D4F85617-1CAC-4663-B603-065793304F98}"/>
    <pc:docChg chg="custSel modSld modMainMaster">
      <pc:chgData name="Claire Brooks" userId="045b5ce1-bb15-4c22-aa7e-c7b600949989" providerId="ADAL" clId="{D4F85617-1CAC-4663-B603-065793304F98}" dt="2023-10-02T11:01:08.444" v="8" actId="1592"/>
      <pc:docMkLst>
        <pc:docMk/>
      </pc:docMkLst>
      <pc:sldChg chg="delCm modCm">
        <pc:chgData name="Claire Brooks" userId="045b5ce1-bb15-4c22-aa7e-c7b600949989" providerId="ADAL" clId="{D4F85617-1CAC-4663-B603-065793304F98}" dt="2023-10-02T11:01:08.444" v="8" actId="1592"/>
        <pc:sldMkLst>
          <pc:docMk/>
          <pc:sldMk cId="0" sldId="256"/>
        </pc:sldMkLst>
      </pc:sldChg>
      <pc:sldMasterChg chg="modSp mod">
        <pc:chgData name="Claire Brooks" userId="045b5ce1-bb15-4c22-aa7e-c7b600949989" providerId="ADAL" clId="{D4F85617-1CAC-4663-B603-065793304F98}" dt="2023-10-02T11:00:26.493" v="2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D4F85617-1CAC-4663-B603-065793304F98}" dt="2023-10-02T10:59:30.152" v="1" actId="20577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D4F85617-1CAC-4663-B603-065793304F98}" dt="2023-10-02T11:00:26.493" v="2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D4F85617-1CAC-4663-B603-065793304F98}" dt="2023-10-02T10:59:27.088" v="0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oad-to-learning.com/2021/01/21/components-of-a-paintbrush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briefs.com/briefs/exclusive/brief_history_of_wallpaper.html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picclickimg.com/aPkAAOSwwlZjRakk/Vintage-RIDGELY-TRIMMER-Handheld-Wall-Paper-Cutter.webp" TargetMode="External"/><Relationship Id="rId4" Type="http://schemas.openxmlformats.org/officeDocument/2006/relationships/hyperlink" Target="https://www.etsy.com/listing/1219961911/vintage-floral-wallpaper-antique-flowers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neclayton.co.uk/lincrusta-italian-renaissance-wallpaper-paintable-rd1952fr/?gad=1&amp;gclid=CjwKCAjwkeqkBhAnEiwA5U-uM2R4DQhlGK7ZKETP7EYpFGFCvb3xcW9vJOLrjKhQq4-ZYfupgTcYohoCDHkQAvD_Bw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gowallpaper.co.uk/anaglypta-original-wallpaper-dryden-rd335.html?utm_source=google_shopping&amp;gclid=Cj0KCQjwz8emBhDrARIsANNJjS7gQTVKkT4h9P04B9q1x3K7uXBiyig5Rym16hrsd6Vpl5Hocq2gzCEaAgBNEALw_wcB" TargetMode="External"/><Relationship Id="rId4" Type="http://schemas.openxmlformats.org/officeDocument/2006/relationships/hyperlink" Target="https://www.fabricgiant.com/product/Fashion%20Fabrics/Hessian%20Fabric/FG-HES-002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n11.bigcommerce.com/s-7psb023nit/images/stencil/original/products/8919/13864/107883_3__50775.1682003040.jpg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omwell.co.uk/shop/abrasives/hand-sanding-blocks/c/091506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howarth-timber.co.uk/hanson-sand-cement-mortar-plastic-handy-bag-20kg/" TargetMode="External"/><Relationship Id="rId5" Type="http://schemas.openxmlformats.org/officeDocument/2006/relationships/hyperlink" Target="https://www.dwnye.co.uk/shop/natural-hydraulic-lime-nhl35-25kg-bag" TargetMode="External"/><Relationship Id="rId4" Type="http://schemas.openxmlformats.org/officeDocument/2006/relationships/hyperlink" Target="https://www.brewers.co.uk/img/product/nc1008h/nc1008h-alabastine-filler-1-8kg-interior-fillers-11689.jpg?v=1454538625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.ebayimg.com/thumbs/images/g/ItEAAOSwON9iYeCJ/s-l300.jp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7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https://road-to-learning.com/2021/01/21/components-of-a-paintbrush/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873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https://multibriefs.com/briefs/exclusive/brief_history_of_wallpaper.html</a:t>
            </a:r>
          </a:p>
          <a:p>
            <a:endParaRPr lang="en-GB" dirty="0"/>
          </a:p>
          <a:p>
            <a:r>
              <a:rPr lang="cy-GB" dirty="0"/>
              <a:t>Lluniau:</a:t>
            </a:r>
          </a:p>
          <a:p>
            <a:r>
              <a:rPr lang="cy-GB" dirty="0">
                <a:hlinkClick r:id="rId4"/>
              </a:rPr>
              <a:t>https://www.etsy.com/listing/1219961911/vintage-floral-wallpaper-antique-flowers</a:t>
            </a:r>
          </a:p>
          <a:p>
            <a:r>
              <a:rPr lang="cy-GB" dirty="0">
                <a:hlinkClick r:id="rId5"/>
              </a:rPr>
              <a:t>https://www.picclickimg.com/aPkAAOSwwlZjRakk/Vintage-RIDGELY-TRIMMER-Handheld-Wall-Paper-Cutter.webp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7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03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44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89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Lluniau:</a:t>
            </a:r>
          </a:p>
          <a:p>
            <a:r>
              <a:rPr lang="cy-GB" dirty="0">
                <a:hlinkClick r:id="rId3"/>
              </a:rPr>
              <a:t>https://www.janeclayton.co.uk/lincrusta-italian-renaissance-wallpaper-paintable-rd1952fr/?gad=1&amp;gclid=CjwKCAjwkeqkBhAnEiwA5U-uM2R4DQhlGK7ZKETP7EYpFGFCvb3xcW9vJOLrjKhQq4-ZYfupgTcYohoCDHkQAvD_BwE</a:t>
            </a:r>
          </a:p>
          <a:p>
            <a:r>
              <a:rPr lang="cy-GB" dirty="0">
                <a:hlinkClick r:id="rId4"/>
              </a:rPr>
              <a:t>https://www.fabricgiant.com/product/Fashion </a:t>
            </a:r>
            <a:r>
              <a:rPr lang="cy-GB" dirty="0" err="1">
                <a:hlinkClick r:id="rId4"/>
              </a:rPr>
              <a:t>Fabrics</a:t>
            </a:r>
            <a:r>
              <a:rPr lang="cy-GB" dirty="0">
                <a:hlinkClick r:id="rId4"/>
              </a:rPr>
              <a:t>/</a:t>
            </a:r>
            <a:r>
              <a:rPr lang="cy-GB" dirty="0" err="1">
                <a:hlinkClick r:id="rId4"/>
              </a:rPr>
              <a:t>Hessian</a:t>
            </a:r>
            <a:r>
              <a:rPr lang="cy-GB" dirty="0">
                <a:hlinkClick r:id="rId4"/>
              </a:rPr>
              <a:t> </a:t>
            </a:r>
            <a:r>
              <a:rPr lang="cy-GB" dirty="0" err="1">
                <a:hlinkClick r:id="rId4"/>
              </a:rPr>
              <a:t>Fabric</a:t>
            </a:r>
            <a:r>
              <a:rPr lang="cy-GB" dirty="0">
                <a:hlinkClick r:id="rId4"/>
              </a:rPr>
              <a:t>/FG-HES-002</a:t>
            </a:r>
          </a:p>
          <a:p>
            <a:r>
              <a:rPr lang="cy-GB" dirty="0">
                <a:hlinkClick r:id="rId5"/>
              </a:rPr>
              <a:t>https://www.gowallpaper.co.uk/anaglypta-original-wallpaper-dryden-rd335.html?utm_source=google_shopping&amp;gclid=Cj0KCQjwz8emBhDrARIsANNJjS7gQTVKkT4h9P04B9q1x3K7uXBiyig5Rym16hrsd6Vpl5Hocq2gzCEaAgBNEALw_wcB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860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https://cdn11.bigcommerce.com/s-7psb023nit/images/stencil/original/products/8919/13864/107883_3__50775.1682003040.jpg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172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449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Lluniau:</a:t>
            </a:r>
          </a:p>
          <a:p>
            <a:r>
              <a:rPr lang="cy-GB" dirty="0">
                <a:hlinkClick r:id="rId3"/>
              </a:rPr>
              <a:t>https://www.cromwell.co.uk/shop/abrasives/hand-sanding-blocks/c/091506</a:t>
            </a:r>
          </a:p>
          <a:p>
            <a:r>
              <a:rPr lang="cy-GB" dirty="0">
                <a:hlinkClick r:id="rId4"/>
              </a:rPr>
              <a:t>https://www.brewers.co.uk/img/product/nc1008h/nc1008h-alabastine-filler-1-8kg-interior-fillers-11689.jpg?v=1454538625</a:t>
            </a:r>
          </a:p>
          <a:p>
            <a:r>
              <a:rPr lang="cy-GB" dirty="0">
                <a:hlinkClick r:id="rId5"/>
              </a:rPr>
              <a:t>https://www.dwnye.co.uk/shop/natural-hydraulic-lime-nhl35-25kg-bag</a:t>
            </a:r>
          </a:p>
          <a:p>
            <a:r>
              <a:rPr lang="cy-GB" dirty="0">
                <a:hlinkClick r:id="rId6"/>
              </a:rPr>
              <a:t>https://www.howarth-timber.co.uk/hanson-sand-cement-mortar-plastic-handy-bag-20kg/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835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https://i.ebayimg.com/thumbs/images/g/ItEAAOSwON9iYeCJ/s-l300.jpg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254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8CF6-A524-4912-9BC7-94E054A4EAF0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A58C-0420-46FA-86EC-3029A0E9D0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8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oad-to-learning.com/2021/01/21/components-of-a-paintbrush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briefs.com/briefs/exclusive/brief_history_of_wallpaper.html" TargetMode="External"/><Relationship Id="rId7" Type="http://schemas.openxmlformats.org/officeDocument/2006/relationships/hyperlink" Target="https://www.etsy.com/listing/1219961911/vintage-floral-wallpaper-antique-flower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The_Triumph_of_Fame_MET_DT4292.jp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s://www.picclickimg.com/aPkAAOSwwlZjRakk/Vintage-RIDGELY-TRIMMER-Handheld-Wall-Paper-Cutter.web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johncanningco.com/blog/faux-painting-techniques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lincolnshirelime.co.uk/120l-lincolnshire-lime-limewash---white-2278-p.as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s://www.gowallpaper.co.uk/anaglypta-original-wallpaper-dryden-rd335.html?utm_source=google_shopping&amp;gclid=Cj0KCQjwz8emBhDrARIsANNJjS7gQTVKkT4h9P04B9q1x3K7uXBiyig5Rym16hrsd6Vpl5Hocq2gzCEaAgBNEALw_wcB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janeclayton.co.uk/lincrusta-italian-renaissance-wallpaper-paintable-rd1952fr/?gad=1&amp;gclid=CjwKCAjwkeqkBhAnEiwA5U-uM2R4DQhlGK7ZKETP7EYpFGFCvb3xcW9vJOLrjKhQq4-ZYfupgTcYohoCDHkQAvD_BwE" TargetMode="External"/><Relationship Id="rId5" Type="http://schemas.openxmlformats.org/officeDocument/2006/relationships/hyperlink" Target="https://www.fabricgiant.com/product/Fashion%20Fabrics/Hessian%20Fabric/FG-HES-002" TargetMode="External"/><Relationship Id="rId4" Type="http://schemas.openxmlformats.org/officeDocument/2006/relationships/hyperlink" Target="https://commons.wikimedia.org/wiki/File:The_Triumph_of_Fame_MET_DT4292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n11.bigcommerce.com/s-7psb023nit/images/stencil/original/products/8919/13864/107883_3__50775.1682003040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hyperlink" Target="https://www.howarth-timber.co.uk/hanson-sand-cement-mortar-plastic-handy-bag-20k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dwnye.co.uk/shop/natural-hydraulic-lime-nhl35-25kg-bag" TargetMode="External"/><Relationship Id="rId5" Type="http://schemas.openxmlformats.org/officeDocument/2006/relationships/hyperlink" Target="https://www.cromwell.co.uk/shop/abrasives/hand-sanding-blocks/c/091506" TargetMode="External"/><Relationship Id="rId4" Type="http://schemas.openxmlformats.org/officeDocument/2006/relationships/hyperlink" Target="https://www.brewers.co.uk/img/product/nc1008h/nc1008h-alabastine-filler-1-8kg-interior-fillers-11689.jpg?v=145453862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.ebayimg.com/thumbs/images/g/ItEAAOSwON9iYeCJ/s-l30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089727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600" b="1" dirty="0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759827"/>
            <a:ext cx="8153400" cy="777455"/>
          </a:xfrm>
        </p:spPr>
        <p:txBody>
          <a:bodyPr anchor="t"/>
          <a:lstStyle/>
          <a:p>
            <a:pPr eaLnBrk="1" hangingPunct="1"/>
            <a:r>
              <a:rPr lang="cy-GB" sz="2600" dirty="0">
                <a:ea typeface="ＭＳ Ｐゴシック" pitchFamily="-105" charset="-128"/>
                <a:cs typeface="ＭＳ Ｐゴシック" pitchFamily="-105" charset="-128"/>
              </a:rPr>
              <a:t>Peintio ac addurno cyn 1919</a:t>
            </a:r>
            <a:br>
              <a:rPr lang="cy-GB" b="0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cy-GB" b="0" dirty="0">
                <a:ea typeface="ＭＳ Ｐゴシック" pitchFamily="-105" charset="-128"/>
                <a:cs typeface="ＭＳ Ｐゴシック" pitchFamily="-105" charset="-128"/>
              </a:rPr>
              <a:t>    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399"/>
            <a:ext cx="8229600" cy="412751"/>
          </a:xfrm>
        </p:spPr>
        <p:txBody>
          <a:bodyPr/>
          <a:lstStyle/>
          <a:p>
            <a:r>
              <a:rPr lang="cy-GB" dirty="0">
                <a:solidFill>
                  <a:srgbClr val="0070C0"/>
                </a:solidFill>
              </a:rPr>
              <a:t>Technegau peintio cyn 1919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449239"/>
            <a:ext cx="4862944" cy="44348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r>
              <a:rPr lang="cy-GB" sz="1600" dirty="0"/>
              <a:t>Brwsh oedd yn cael ei ddefnyddio fel arfer ar gyfer yr holl orffeniadau paent cyn 1919.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Roedd brwshys ffilament synthetig yn rhoi gorffeniad </a:t>
            </a:r>
            <a:r>
              <a:rPr lang="cy-GB" sz="1600" dirty="0" err="1"/>
              <a:t>llyfnach</a:t>
            </a:r>
            <a:endParaRPr lang="cy-GB" sz="1600"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fwyaf addas ar gyfer peintio waliau, nenfydau, gwaith coed a </a:t>
            </a:r>
            <a:r>
              <a:rPr lang="cy-GB" sz="1600" dirty="0" err="1"/>
              <a:t>thrimiau</a:t>
            </a:r>
            <a:r>
              <a:rPr lang="cy-GB" sz="1600" dirty="0"/>
              <a:t> â </a:t>
            </a:r>
            <a:r>
              <a:rPr lang="cy-GB" sz="1600" dirty="0" err="1"/>
              <a:t>farnais</a:t>
            </a:r>
            <a:r>
              <a:rPr lang="cy-GB" sz="1600" dirty="0"/>
              <a:t> a phaent dyfrsail a phaent seiliedig ar doddyddion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ddiwastraff heb lawer o sblashis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Yr opsiwn rhataf o ran cyfarpar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broses araf a llafurus wrth beintio ardaloedd mawr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Llawer o farciau brwsh (golwg edafeddog) wrth ddefnyddio brwshys blew naturiol ar </a:t>
            </a:r>
            <a:r>
              <a:rPr lang="cy-GB" sz="1600" dirty="0" err="1"/>
              <a:t>gotiau</a:t>
            </a:r>
            <a:r>
              <a:rPr lang="cy-GB" sz="1600" dirty="0"/>
              <a:t> dyfrsail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</a:pPr>
            <a:endParaRPr lang="en-GB" altLang="en-US" sz="1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4D59AD-9A01-DF9A-6A23-BD8872BFC1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1B1693-2A5C-BB08-2B57-7DC42CB04EC0}"/>
              </a:ext>
            </a:extLst>
          </p:cNvPr>
          <p:cNvSpPr txBox="1"/>
          <p:nvPr/>
        </p:nvSpPr>
        <p:spPr>
          <a:xfrm>
            <a:off x="5872997" y="3004939"/>
            <a:ext cx="2476345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/>
              <a:t>Dilynwch y ddolen yma i gael gwybod mwy: </a:t>
            </a:r>
            <a:r>
              <a:rPr lang="cy-GB" dirty="0">
                <a:hlinkClick r:id="rId3"/>
              </a:rPr>
              <a:t>Components of a </a:t>
            </a:r>
            <a:r>
              <a:rPr lang="cy-GB" dirty="0" err="1">
                <a:hlinkClick r:id="rId3"/>
              </a:rPr>
              <a:t>Paintbrush</a:t>
            </a:r>
            <a:endParaRPr lang="cy-GB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155470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Technegau gosod papur wal cyn 1919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92369" y="1613724"/>
            <a:ext cx="4818539" cy="35752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Gorchuddion wal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Fel arfer roedd ffabrigau, tapestrïau a gwehyddiadau yn cael eu gosod ar y wal.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Papurau wal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Roedd y papurau wal cyntaf i gael eu masgynhyrchu yn cynnwys </a:t>
            </a: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selfeisiau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i ddiogelu’r ymylon, ac wedi’u dylunio i gael eu trimio cyn cael eu gosod gyda thrimiwr trac.</a:t>
            </a:r>
          </a:p>
          <a:p>
            <a:pPr marL="28575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Roedden nhw’n cael eu gosod gyda </a:t>
            </a:r>
            <a:r>
              <a:rPr lang="cy-GB" sz="1600" b="1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phâst</a:t>
            </a: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blawd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neu </a:t>
            </a: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lud wedi’i wneud o frasterau anifeiliaid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.</a:t>
            </a:r>
          </a:p>
          <a:p>
            <a:pPr marL="28575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Fel arfer, roedd y gwaith trimio’n cael ei wneud gyda siswrn haearn bwrw.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555535" y="5147649"/>
            <a:ext cx="6918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Gallwch gael gwybod mwy yma: </a:t>
            </a:r>
            <a:r>
              <a:rPr lang="cy-GB" sz="1600">
                <a:hlinkClick r:id="rId3"/>
              </a:rPr>
              <a:t>A brief history of wallpaper</a:t>
            </a:r>
            <a:r>
              <a:rPr lang="cy-GB" sz="160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AFE4A3-A84B-8AC5-0A95-45EE24FBBD44}"/>
              </a:ext>
            </a:extLst>
          </p:cNvPr>
          <p:cNvSpPr txBox="1"/>
          <p:nvPr/>
        </p:nvSpPr>
        <p:spPr>
          <a:xfrm>
            <a:off x="6587748" y="5316926"/>
            <a:ext cx="16095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4"/>
              </a:rPr>
              <a:t>Llun o hen drimiwr</a:t>
            </a:r>
          </a:p>
        </p:txBody>
      </p:sp>
      <p:pic>
        <p:nvPicPr>
          <p:cNvPr id="4" name="Picture 4" descr="Tapestry - Wikipedia">
            <a:extLst>
              <a:ext uri="{FF2B5EF4-FFF2-40B4-BE49-F238E27FC236}">
                <a16:creationId xmlns:a16="http://schemas.microsoft.com/office/drawing/2014/main" id="{70B7EF81-62FB-EC21-F6FF-778913BA0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4614" y="1749796"/>
            <a:ext cx="2034910" cy="199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22FD27-0022-60A3-1066-B40BD1843C6B}"/>
              </a:ext>
            </a:extLst>
          </p:cNvPr>
          <p:cNvSpPr txBox="1"/>
          <p:nvPr/>
        </p:nvSpPr>
        <p:spPr>
          <a:xfrm>
            <a:off x="6098169" y="3726316"/>
            <a:ext cx="2527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400"/>
              <a:t>Wikimedia Commons</a:t>
            </a:r>
          </a:p>
          <a:p>
            <a:pPr algn="ctr"/>
            <a:r>
              <a:rPr lang="cy-GB" sz="400"/>
              <a:t>Casgliad: Yr Amgueddfa Gelf Fetropolitanaidd yn </a:t>
            </a:r>
            <a:r>
              <a:rPr lang="cy-GB" sz="400">
                <a:hlinkClick r:id="rId6"/>
              </a:rPr>
              <a:t>https://commons.wikimedia.org/wiki/File:The_Triumph_of_Fame_MET_DT4292.jpg</a:t>
            </a:r>
            <a:r>
              <a:rPr lang="cy-GB" sz="40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E6233E-907F-8EA7-6170-998C9CB9BAB1}"/>
              </a:ext>
            </a:extLst>
          </p:cNvPr>
          <p:cNvSpPr txBox="1"/>
          <p:nvPr/>
        </p:nvSpPr>
        <p:spPr>
          <a:xfrm>
            <a:off x="6642320" y="4382054"/>
            <a:ext cx="147520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7"/>
              </a:rPr>
              <a:t>Llun enghreifftiol o hen bapur wal</a:t>
            </a:r>
            <a:r>
              <a:rPr lang="cy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9210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085" y="1015133"/>
            <a:ext cx="8438606" cy="382588"/>
          </a:xfrm>
        </p:spPr>
        <p:txBody>
          <a:bodyPr/>
          <a:lstStyle/>
          <a:p>
            <a:r>
              <a:rPr lang="cy-GB" dirty="0"/>
              <a:t>Technegau arbenigol traddodiadol cyn 1919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387137" y="1611376"/>
            <a:ext cx="5396079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Technegau graenio a marmori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Yn draddodiadol, roedd dodrefn a chydrannau marmor a phren caled drud yn atyniadol, felly roedd efelychu pren caled drud ar eitemau rhad yn arfer cyffredin.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Roedd y technegau hyn yn cael eu rhoi ar waith drwy ddefnyddio pethau fel cwrw </a:t>
            </a:r>
            <a:r>
              <a:rPr lang="cy-GB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stêl</a:t>
            </a: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, finegr ac olew had llin gan ddefnyddio pigmentau organig.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pic>
        <p:nvPicPr>
          <p:cNvPr id="3" name="Picture 2" descr="A close-up of a marble  Description automatically generated">
            <a:extLst>
              <a:ext uri="{FF2B5EF4-FFF2-40B4-BE49-F238E27FC236}">
                <a16:creationId xmlns:a16="http://schemas.microsoft.com/office/drawing/2014/main" id="{E6F21868-BFA3-6F60-C35B-1C8D63BD9D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5163" y="3619334"/>
            <a:ext cx="2746097" cy="22235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BA7F2D-6E51-C8D4-38D0-09BB8BDEDE3A}"/>
              </a:ext>
            </a:extLst>
          </p:cNvPr>
          <p:cNvSpPr txBox="1"/>
          <p:nvPr/>
        </p:nvSpPr>
        <p:spPr>
          <a:xfrm>
            <a:off x="6342532" y="2223003"/>
            <a:ext cx="2031357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2000" b="0" i="0" u="sng" strike="noStrike" dirty="0">
                <a:solidFill>
                  <a:srgbClr val="0000FF"/>
                </a:solidFill>
                <a:latin typeface="Calibri" panose="020F0502020204030204" pitchFamily="34" charset="0"/>
                <a:hlinkClick r:id="rId4"/>
              </a:rPr>
              <a:t>Llun o weithiwr yn graenio dodrefn</a:t>
            </a:r>
          </a:p>
        </p:txBody>
      </p:sp>
    </p:spTree>
    <p:extLst>
      <p:ext uri="{BB962C8B-B14F-4D97-AF65-F5344CB8AC3E}">
        <p14:creationId xmlns:p14="http://schemas.microsoft.com/office/powerpoint/2010/main" val="2155193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08000"/>
            <a:ext cx="8438606" cy="382588"/>
          </a:xfrm>
        </p:spPr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562706" y="1661744"/>
            <a:ext cx="7965831" cy="367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Ar ddiwedd y sesiwn, bydd y dysgwyr yn gallu: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enwi’r gwahanol </a:t>
            </a:r>
            <a:r>
              <a:rPr lang="cy-GB" b="1" dirty="0"/>
              <a:t>ddeunyddiau, offer </a:t>
            </a:r>
            <a:r>
              <a:rPr lang="cy-GB" dirty="0"/>
              <a:t>a </a:t>
            </a:r>
            <a:r>
              <a:rPr lang="cy-GB" b="1" dirty="0"/>
              <a:t>thechnegau</a:t>
            </a:r>
            <a:r>
              <a:rPr lang="cy-GB" dirty="0"/>
              <a:t> a oedd yn cael eu defnyddio yn y grefft peintio ac addurno cyn 1919.</a:t>
            </a:r>
          </a:p>
        </p:txBody>
      </p:sp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Cyflwyniad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9743" y="1429916"/>
            <a:ext cx="5262742" cy="4248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sz="1600" dirty="0"/>
              <a:t>Roedd dulliau peintio ac addurno cyn 1919 yn edrych yn wahanol iawn i’r hyn a welir heddiw yn yr 21ain ganrif.</a:t>
            </a:r>
          </a:p>
          <a:p>
            <a:pPr>
              <a:lnSpc>
                <a:spcPct val="100000"/>
              </a:lnSpc>
            </a:pPr>
            <a:r>
              <a:rPr lang="cy-GB" sz="1600" dirty="0"/>
              <a:t>Roedd yr holl offer yn cael eu gwneud â llaw gan ddefnyddio deunyddiau lleol, cyn i ddur carbon uchel a phlastigion manwl gael eu cyflwyno, felly roedd rhaid gofalu amdanyn nhw i’w hatal rhag dirywio.</a:t>
            </a:r>
          </a:p>
          <a:p>
            <a:pPr>
              <a:lnSpc>
                <a:spcPct val="100000"/>
              </a:lnSpc>
            </a:pPr>
            <a:r>
              <a:rPr lang="cy-GB" sz="1600" dirty="0"/>
              <a:t>Roedd yr holl ddeunyddiau paent yn cael eu cymysgu â llaw, gan ddefnyddio deunyddiau crai, naturiol lleol.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Dim ond technegau llaw (fel cyfarpar chwistrellu) oedd yn cael eu defnyddio i addurno adeiladau cyn i beiriannau gael eu cyflwyno.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Cafodd y papurau wal cyntaf i gael eu masgynhyrchu eu creu tua 1839, ac roedden nhw’n cael eu pastio â llaw cyn eu hongian.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5DADDC-9978-43ED-8B52-47E78E566C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985" y="2140007"/>
            <a:ext cx="3416039" cy="227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57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Mathau o ddeunyddiau paent cyn 1919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555535" y="4399900"/>
            <a:ext cx="5838190" cy="3894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Gwyngalch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Calch tawdd powdr a oedd yn cael ei gymysgu â dŵr cyn cael ei roi ar wyneb allanol adeilad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CDC14C-013A-E0FB-58F9-86C189DF5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150" y="4465154"/>
            <a:ext cx="1219319" cy="13876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9A3C43-1CCD-792F-6671-438BDAE901FF}"/>
              </a:ext>
            </a:extLst>
          </p:cNvPr>
          <p:cNvSpPr txBox="1"/>
          <p:nvPr/>
        </p:nvSpPr>
        <p:spPr>
          <a:xfrm>
            <a:off x="467853" y="1382286"/>
            <a:ext cx="825026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Farnais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a phaent tŷ ag olew had llin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Paent olew, wedi’i wneud o olew had llin, a oedd yn para’n dda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Paentiau plwm gwyn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Roedd paentiau traddodiadol yn cynnwys plwm fel pigment i gynnig gwarchodaeth ychwanegol ar arwynebau allanol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Distemper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Paentiau powdr dyfrsail a oedd yn seiliedig ar galch tawdd, sialc gwyn neu sialc wedi’i gymysgu â brasterau anifeiliaid neu gasein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BA84F-1308-2253-26CF-5FEB03A51180}"/>
              </a:ext>
            </a:extLst>
          </p:cNvPr>
          <p:cNvSpPr txBox="1"/>
          <p:nvPr/>
        </p:nvSpPr>
        <p:spPr>
          <a:xfrm>
            <a:off x="6439218" y="5909852"/>
            <a:ext cx="239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800" b="0" i="0" u="sng" strike="noStrike">
                <a:solidFill>
                  <a:srgbClr val="0000FF"/>
                </a:solidFill>
                <a:latin typeface="Calibri" panose="020F0502020204030204" pitchFamily="34" charset="0"/>
                <a:hlinkClick r:id="rId4"/>
              </a:rPr>
              <a:t>https://www.lincolnshirelime.co.uk/120l-lincolnshire-lime-limewash---white-2278-p.asp </a:t>
            </a:r>
          </a:p>
        </p:txBody>
      </p:sp>
    </p:spTree>
    <p:extLst>
      <p:ext uri="{BB962C8B-B14F-4D97-AF65-F5344CB8AC3E}">
        <p14:creationId xmlns:p14="http://schemas.microsoft.com/office/powerpoint/2010/main" val="526207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Mathau o bapur wal cyn 1919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-1" y="1219201"/>
            <a:ext cx="6444343" cy="44734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Gwehyddiadau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, </a:t>
            </a: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tapestrïau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a </a:t>
            </a: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ffabrigau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traddodiadol a oedd yn cael eu hongian fel celf waliau oedd sylfaen y papur wal modern. 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Lincrusta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Walton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Gorchudd wal â phatrwm boglynnog dwfn, wedi’i weithgynhyrchu o bwti olew had llin ar bapur sylfaen trwm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 wal hesian/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edefynnau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gwlân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Gorchudd wal wedi’i wneud o ffabrig, a’i wehyddu ag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edefynnau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gwlân neu jiwt naturiol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Papurau 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anaglypta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/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supaglypta</a:t>
            </a:r>
            <a:endParaRPr lang="cy-GB" b="1" dirty="0">
              <a:solidFill>
                <a:srgbClr val="0077E3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Yn cael eu cynhyrchu drwy brosesau </a:t>
            </a: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boglynnu sych 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    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 </a:t>
            </a:r>
            <a:r>
              <a:rPr lang="cy-GB" sz="1600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boglynnu gwlyb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 wal garw wedi’i brintio â llaw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/>
              <a:t>Papurau ‘</a:t>
            </a:r>
            <a:r>
              <a:rPr lang="cy-GB" sz="1600" dirty="0" err="1"/>
              <a:t>pulp</a:t>
            </a:r>
            <a:r>
              <a:rPr lang="cy-GB" sz="1600" dirty="0"/>
              <a:t>’ plaen wedi’u printio â llaw a’u gorchuddio wedyn â glud casein</a:t>
            </a:r>
          </a:p>
        </p:txBody>
      </p:sp>
      <p:pic>
        <p:nvPicPr>
          <p:cNvPr id="6" name="Picture 4" descr="Tapestry - Wikiped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668" y="3355186"/>
            <a:ext cx="2527279" cy="247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C56F4A-4295-6206-7152-F1B55B81E67A}"/>
              </a:ext>
            </a:extLst>
          </p:cNvPr>
          <p:cNvSpPr txBox="1"/>
          <p:nvPr/>
        </p:nvSpPr>
        <p:spPr>
          <a:xfrm>
            <a:off x="6986754" y="5852823"/>
            <a:ext cx="125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400"/>
              <a:t>Wikimedia Commons</a:t>
            </a:r>
          </a:p>
          <a:p>
            <a:pPr algn="ctr"/>
            <a:r>
              <a:rPr lang="cy-GB" sz="400"/>
              <a:t>Casgliad: Yr Amgueddfa Gelf Fetropolitanaidd yn </a:t>
            </a:r>
            <a:r>
              <a:rPr lang="cy-GB" sz="400">
                <a:hlinkClick r:id="rId4"/>
              </a:rPr>
              <a:t>https://commons.wikimedia.org/wiki/File:The_Triumph_of_Fame_MET_DT4292.jpg</a:t>
            </a:r>
            <a:r>
              <a:rPr lang="cy-GB" sz="40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E17255-00FE-48A5-4C8D-37D63C0C965C}"/>
              </a:ext>
            </a:extLst>
          </p:cNvPr>
          <p:cNvSpPr txBox="1"/>
          <p:nvPr/>
        </p:nvSpPr>
        <p:spPr>
          <a:xfrm>
            <a:off x="6881627" y="2243731"/>
            <a:ext cx="12760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5"/>
              </a:rPr>
              <a:t>Enghraifft o ffabrig Hesian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0C6F18-FEAC-6962-496E-1474C73CBF67}"/>
              </a:ext>
            </a:extLst>
          </p:cNvPr>
          <p:cNvSpPr txBox="1"/>
          <p:nvPr/>
        </p:nvSpPr>
        <p:spPr>
          <a:xfrm>
            <a:off x="6804170" y="1474988"/>
            <a:ext cx="143098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6"/>
              </a:rPr>
              <a:t>Enghraifft o bapur wal </a:t>
            </a:r>
            <a:r>
              <a:rPr lang="cy-GB" sz="1200" dirty="0" err="1">
                <a:hlinkClick r:id="rId6"/>
              </a:rPr>
              <a:t>Lincrusta</a:t>
            </a:r>
            <a:r>
              <a:rPr lang="cy-GB" sz="1200" dirty="0">
                <a:hlinkClick r:id="rId6"/>
              </a:rPr>
              <a:t> Walton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03207E-6FAE-C04C-2EA1-C43E5459012E}"/>
              </a:ext>
            </a:extLst>
          </p:cNvPr>
          <p:cNvSpPr txBox="1"/>
          <p:nvPr/>
        </p:nvSpPr>
        <p:spPr>
          <a:xfrm>
            <a:off x="6605927" y="2799458"/>
            <a:ext cx="18274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7"/>
              </a:rPr>
              <a:t>Enghraifft o bapur wal </a:t>
            </a:r>
            <a:r>
              <a:rPr lang="cy-GB" sz="1200" dirty="0" err="1">
                <a:hlinkClick r:id="rId7"/>
              </a:rPr>
              <a:t>Anaglypta</a:t>
            </a:r>
            <a:endParaRPr lang="cy-GB" sz="1200" dirty="0"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val="3430336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Technegau printio papur wal cyn 1919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88272" y="2020431"/>
            <a:ext cx="2974019" cy="33787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Printio â blociau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Printio â blociau â llaw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Printio â sgrin sidan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Printio â sgrin sidan â llaw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EE2F6-00EA-2FE2-39B7-F5A8AE25ECCF}"/>
              </a:ext>
            </a:extLst>
          </p:cNvPr>
          <p:cNvSpPr txBox="1"/>
          <p:nvPr/>
        </p:nvSpPr>
        <p:spPr>
          <a:xfrm>
            <a:off x="5441660" y="3429000"/>
            <a:ext cx="213587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1123263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44" y="874627"/>
            <a:ext cx="9024256" cy="382588"/>
          </a:xfrm>
        </p:spPr>
        <p:txBody>
          <a:bodyPr/>
          <a:lstStyle/>
          <a:p>
            <a:r>
              <a:rPr lang="cy-GB" dirty="0"/>
              <a:t>Deunyddiau ac offer paratoi a oedd yn cael eu defnyddio cyn 1919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1" y="1545442"/>
            <a:ext cx="6138570" cy="42378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Papur tywod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Roedd yr holl waith sgrafellu (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abrading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) cyn 1919 yn cael ei wneud â llaw, gan ddefnyddio’r papur sgraffinio (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abrasive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) gwreiddiol – gronynnau tywod silica wedi’u bondio i gerdyn gan ddefnyddio glud casein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Bachyn 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siafio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wedi’i wneud o haearn bwrw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Crafwr paent traddodiadol wedi’i greu â llaw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    o haearn bwrw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Chwythlamp paraffin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Yn draddodiadol, roedd yn cael ei defnyddio i dynnu unrhyw haenau rhydd o baent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b="1" dirty="0">
                <a:solidFill>
                  <a:srgbClr val="0077E3"/>
                </a:solidFill>
              </a:rPr>
              <a:t>Pwti olew had llin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/>
              <a:t>Atalydd a chyfansoddyn gwydro traddodiadol wedi’i wneud o olew had llin a chalch gwyn</a:t>
            </a:r>
          </a:p>
        </p:txBody>
      </p:sp>
      <p:pic>
        <p:nvPicPr>
          <p:cNvPr id="3" name="Picture 2" descr="Bartoline : Linseed Oil Putty Natural Colour : 2kg">
            <a:extLst>
              <a:ext uri="{FF2B5EF4-FFF2-40B4-BE49-F238E27FC236}">
                <a16:creationId xmlns:a16="http://schemas.microsoft.com/office/drawing/2014/main" id="{EFB74B85-FC37-CD64-B70C-4B6EA7102F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8571" y="4282673"/>
            <a:ext cx="1226750" cy="150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brown paper with a white background  Description automatically generated">
            <a:extLst>
              <a:ext uri="{FF2B5EF4-FFF2-40B4-BE49-F238E27FC236}">
                <a16:creationId xmlns:a16="http://schemas.microsoft.com/office/drawing/2014/main" id="{4F032945-A730-61CA-0139-A6D844B13F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0713" y="1484735"/>
            <a:ext cx="1335895" cy="1547906"/>
          </a:xfrm>
          <a:prstGeom prst="rect">
            <a:avLst/>
          </a:prstGeom>
        </p:spPr>
      </p:pic>
      <p:pic>
        <p:nvPicPr>
          <p:cNvPr id="5" name="Picture 4" descr="A close-up of a blowtorch  Description automatically generated">
            <a:extLst>
              <a:ext uri="{FF2B5EF4-FFF2-40B4-BE49-F238E27FC236}">
                <a16:creationId xmlns:a16="http://schemas.microsoft.com/office/drawing/2014/main" id="{5ED23383-BE24-91F9-5ACF-407F146489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6040" y="2443778"/>
            <a:ext cx="1748438" cy="197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695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Deunyddiau paratoi a oedd yn cael eu defnyddio cyn 1919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85927" y="1545442"/>
            <a:ext cx="4862687" cy="42378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b="1" dirty="0">
                <a:solidFill>
                  <a:srgbClr val="0077E3"/>
                </a:solidFill>
              </a:rPr>
              <a:t>Blociau soda/pwmis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Deunydd sgraffinio solet/powdr organig traddodiadol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b="1" dirty="0">
                <a:solidFill>
                  <a:srgbClr val="0077E3"/>
                </a:solidFill>
              </a:rPr>
              <a:t>Llenwad </a:t>
            </a:r>
            <a:r>
              <a:rPr lang="cy-GB" b="1" dirty="0" err="1">
                <a:solidFill>
                  <a:srgbClr val="0077E3"/>
                </a:solidFill>
              </a:rPr>
              <a:t>alabastin</a:t>
            </a:r>
            <a:endParaRPr lang="cy-GB" b="1" dirty="0">
              <a:solidFill>
                <a:srgbClr val="0077E3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Llenwad plastr un pecyn traddodiadol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     ar gyfer gwaith atgyweirio mewnol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b="1" dirty="0">
                <a:solidFill>
                  <a:srgbClr val="0077E3"/>
                </a:solidFill>
              </a:rPr>
              <a:t>Morter calch/sment a thywod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Morter calch/sment traddodiadol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     ar gyfer gwaith atgyweirio allanol</a:t>
            </a:r>
          </a:p>
        </p:txBody>
      </p:sp>
      <p:pic>
        <p:nvPicPr>
          <p:cNvPr id="11" name="Picture 10" descr="Pumice Powder - Langridge Artist Colou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907" y="1417959"/>
            <a:ext cx="1330037" cy="185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02642F-6D25-B90A-4134-AE97B845FBF0}"/>
              </a:ext>
            </a:extLst>
          </p:cNvPr>
          <p:cNvSpPr txBox="1"/>
          <p:nvPr/>
        </p:nvSpPr>
        <p:spPr>
          <a:xfrm>
            <a:off x="6229925" y="3634517"/>
            <a:ext cx="160652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4"/>
              </a:rPr>
              <a:t>Llun o lenwad </a:t>
            </a:r>
            <a:r>
              <a:rPr lang="cy-GB" sz="1200" dirty="0" err="1">
                <a:hlinkClick r:id="rId4"/>
              </a:rPr>
              <a:t>alabastin</a:t>
            </a:r>
            <a:r>
              <a:rPr lang="cy-GB" sz="1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81F7C4-1A6F-BF5C-DA25-BFA2D8B30841}"/>
              </a:ext>
            </a:extLst>
          </p:cNvPr>
          <p:cNvSpPr txBox="1"/>
          <p:nvPr/>
        </p:nvSpPr>
        <p:spPr>
          <a:xfrm>
            <a:off x="7469542" y="2208444"/>
            <a:ext cx="114010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5"/>
              </a:rPr>
              <a:t>Llun o floc soda</a:t>
            </a:r>
            <a:r>
              <a:rPr lang="cy-GB" sz="12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D2E9CF-562E-110F-B1E2-5E2491CEA627}"/>
              </a:ext>
            </a:extLst>
          </p:cNvPr>
          <p:cNvSpPr txBox="1"/>
          <p:nvPr/>
        </p:nvSpPr>
        <p:spPr>
          <a:xfrm>
            <a:off x="5348614" y="4850893"/>
            <a:ext cx="15463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b="0" i="0" u="sng" strike="noStrike" dirty="0">
                <a:solidFill>
                  <a:srgbClr val="0000FF"/>
                </a:solidFill>
                <a:latin typeface="+mn-lt"/>
                <a:hlinkClick r:id="rId6"/>
              </a:rPr>
              <a:t>Llun o fag calch hydrolig</a:t>
            </a:r>
            <a:r>
              <a:rPr lang="cy-GB" sz="1200" dirty="0">
                <a:latin typeface="+mn-lt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FFA92-8CEA-E84C-024C-115209A1B4D2}"/>
              </a:ext>
            </a:extLst>
          </p:cNvPr>
          <p:cNvSpPr txBox="1"/>
          <p:nvPr/>
        </p:nvSpPr>
        <p:spPr>
          <a:xfrm>
            <a:off x="7298048" y="4726332"/>
            <a:ext cx="136002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b="0" i="0" u="sng" strike="noStrike" dirty="0">
                <a:solidFill>
                  <a:srgbClr val="0000FF"/>
                </a:solidFill>
                <a:latin typeface="+mn-lt"/>
                <a:hlinkClick r:id="rId7"/>
              </a:rPr>
              <a:t>Llun o fag morter sment tywod</a:t>
            </a:r>
            <a:r>
              <a:rPr lang="cy-GB" sz="1200" b="0" i="0" u="sng" strike="noStrike" dirty="0">
                <a:solidFill>
                  <a:srgbClr val="0000FF"/>
                </a:solidFill>
                <a:latin typeface="+mn-lt"/>
              </a:rPr>
              <a:t> </a:t>
            </a:r>
            <a:r>
              <a:rPr lang="cy-GB" sz="12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236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07" y="1017925"/>
            <a:ext cx="8438606" cy="382588"/>
          </a:xfrm>
        </p:spPr>
        <p:txBody>
          <a:bodyPr/>
          <a:lstStyle/>
          <a:p>
            <a:r>
              <a:rPr lang="cy-GB" dirty="0"/>
              <a:t>Cyfarpar ac offer peintio a oedd yn cael eu defnyddio cyn 1919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77895" y="1607414"/>
            <a:ext cx="5794132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Brwsys paent blew ceffyl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Brwsys paent wedi’u gwneud â llaw gan ddefnyddio llenwad blew ceffyl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b="1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Brwsys paent blew pur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Brwsys paent wedi’u gwneud â llaw gan ddefnyddio blew naturiol o faeddod gwyllt o Tsieina ac India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Brwshys golchi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Brwshys is eu hansawdd wedi’u gwneud â llenwad ffibr i olchi neu i beintio arwynebau allanol â phaentiau sment/calch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pic>
        <p:nvPicPr>
          <p:cNvPr id="3" name="Picture 2" descr="A paint brush with a black handle  Description automatically generated">
            <a:extLst>
              <a:ext uri="{FF2B5EF4-FFF2-40B4-BE49-F238E27FC236}">
                <a16:creationId xmlns:a16="http://schemas.microsoft.com/office/drawing/2014/main" id="{7B9959C2-DF34-85C0-8020-45CA027B6A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957" y="2038264"/>
            <a:ext cx="1418836" cy="23647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5C51CD-8A7B-4D40-7B1E-3F55C3132132}"/>
              </a:ext>
            </a:extLst>
          </p:cNvPr>
          <p:cNvSpPr txBox="1"/>
          <p:nvPr/>
        </p:nvSpPr>
        <p:spPr>
          <a:xfrm>
            <a:off x="6861957" y="5040743"/>
            <a:ext cx="15220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4"/>
              </a:rPr>
              <a:t>Llun o frwsh paent ysgall pur</a:t>
            </a:r>
            <a:r>
              <a:rPr lang="cy-GB" sz="1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39DBA0-7FDD-4050-E772-D5CB588B9144}"/>
              </a:ext>
            </a:extLst>
          </p:cNvPr>
          <p:cNvSpPr txBox="1"/>
          <p:nvPr/>
        </p:nvSpPr>
        <p:spPr>
          <a:xfrm>
            <a:off x="6708592" y="4414089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dirty="0"/>
              <a:t>Brwsh paent blew ceffyl</a:t>
            </a:r>
          </a:p>
        </p:txBody>
      </p:sp>
    </p:spTree>
    <p:extLst>
      <p:ext uri="{BB962C8B-B14F-4D97-AF65-F5344CB8AC3E}">
        <p14:creationId xmlns:p14="http://schemas.microsoft.com/office/powerpoint/2010/main" val="4888100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1E7CFD-FE88-4A47-B77D-917EABE6CA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7d2f7706-b7a4-469b-9553-f9b3a96bd91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1294</Words>
  <Application>Microsoft Office PowerPoint</Application>
  <PresentationFormat>On-screen Show (4:3)</PresentationFormat>
  <Paragraphs>163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Lucida Grande</vt:lpstr>
      <vt:lpstr>Times New Roman</vt:lpstr>
      <vt:lpstr>Default Design</vt:lpstr>
      <vt:lpstr>Peintio ac addurno cyn 1919                                           </vt:lpstr>
      <vt:lpstr>Amcanion y sesiwn</vt:lpstr>
      <vt:lpstr>Cyflwyniad</vt:lpstr>
      <vt:lpstr>Mathau o ddeunyddiau paent cyn 1919 </vt:lpstr>
      <vt:lpstr>Mathau o bapur wal cyn 1919</vt:lpstr>
      <vt:lpstr>Technegau printio papur wal cyn 1919 </vt:lpstr>
      <vt:lpstr>Deunyddiau ac offer paratoi a oedd yn cael eu defnyddio cyn 1919 </vt:lpstr>
      <vt:lpstr>Deunyddiau paratoi a oedd yn cael eu defnyddio cyn 1919 </vt:lpstr>
      <vt:lpstr>Cyfarpar ac offer peintio a oedd yn cael eu defnyddio cyn 1919</vt:lpstr>
      <vt:lpstr>Technegau peintio cyn 1919</vt:lpstr>
      <vt:lpstr>Technegau gosod papur wal cyn 1919</vt:lpstr>
      <vt:lpstr>Technegau arbenigol traddodiadol cyn 1919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222</cp:revision>
  <dcterms:created xsi:type="dcterms:W3CDTF">2013-05-28T00:38:54Z</dcterms:created>
  <dcterms:modified xsi:type="dcterms:W3CDTF">2023-10-02T11:01:09Z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