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3"/>
  </p:sldMasterIdLst>
  <p:notesMasterIdLst>
    <p:notesMasterId r:id="rId31"/>
  </p:notesMasterIdLst>
  <p:handoutMasterIdLst>
    <p:handoutMasterId r:id="rId32"/>
  </p:handoutMasterIdLst>
  <p:sldIdLst>
    <p:sldId id="276" r:id="rId4"/>
    <p:sldId id="356" r:id="rId5"/>
    <p:sldId id="351" r:id="rId6"/>
    <p:sldId id="357" r:id="rId7"/>
    <p:sldId id="347" r:id="rId8"/>
    <p:sldId id="346" r:id="rId9"/>
    <p:sldId id="310" r:id="rId10"/>
    <p:sldId id="325" r:id="rId11"/>
    <p:sldId id="304" r:id="rId12"/>
    <p:sldId id="321" r:id="rId13"/>
    <p:sldId id="309" r:id="rId14"/>
    <p:sldId id="324" r:id="rId15"/>
    <p:sldId id="302" r:id="rId16"/>
    <p:sldId id="303" r:id="rId17"/>
    <p:sldId id="307" r:id="rId18"/>
    <p:sldId id="305" r:id="rId19"/>
    <p:sldId id="308" r:id="rId20"/>
    <p:sldId id="314" r:id="rId21"/>
    <p:sldId id="315" r:id="rId22"/>
    <p:sldId id="318" r:id="rId23"/>
    <p:sldId id="320" r:id="rId24"/>
    <p:sldId id="319" r:id="rId25"/>
    <p:sldId id="306" r:id="rId26"/>
    <p:sldId id="317" r:id="rId27"/>
    <p:sldId id="322" r:id="rId28"/>
    <p:sldId id="323" r:id="rId29"/>
    <p:sldId id="278" r:id="rId30"/>
  </p:sldIdLst>
  <p:sldSz cx="9144000" cy="6858000" type="screen4x3"/>
  <p:notesSz cx="6858000" cy="9144000"/>
  <p:custDataLst>
    <p:tags r:id="rId33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2866113-1A95-F5A6-7AD3-E089C96CD801}" name="Claire Brooks" initials="CB" userId="S::Claire.Brooks@cityandguilds.com::045b5ce1-bb15-4c22-aa7e-c7b600949989" providerId="AD"/>
  <p188:author id="{FD6BB0D1-9278-F6CC-5A69-1199D24409B3}" name="Laura Glover" initials="LG" userId="Laura Glover" providerId="None"/>
  <p188:author id="{FE564ED4-C974-E23E-23C5-8C1FB6D02117}" name="Alison Walters" initials="AW" userId="Alison Walters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77E3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27" autoAdjust="0"/>
    <p:restoredTop sz="75726" autoAdjust="0"/>
  </p:normalViewPr>
  <p:slideViewPr>
    <p:cSldViewPr showGuides="1">
      <p:cViewPr>
        <p:scale>
          <a:sx n="75" d="100"/>
          <a:sy n="75" d="100"/>
        </p:scale>
        <p:origin x="828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microsoft.com/office/2018/10/relationships/authors" Target="authors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gs" Target="tags/tag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82A73188-34A8-4B46-8F27-CAEECC42103A}"/>
    <pc:docChg chg="undo custSel modSld modMainMaster">
      <pc:chgData name="Claire Brooks" userId="045b5ce1-bb15-4c22-aa7e-c7b600949989" providerId="ADAL" clId="{82A73188-34A8-4B46-8F27-CAEECC42103A}" dt="2023-10-02T13:20:23.347" v="30" actId="14100"/>
      <pc:docMkLst>
        <pc:docMk/>
      </pc:docMkLst>
      <pc:sldChg chg="addSp delSp modSp mod">
        <pc:chgData name="Claire Brooks" userId="045b5ce1-bb15-4c22-aa7e-c7b600949989" providerId="ADAL" clId="{82A73188-34A8-4B46-8F27-CAEECC42103A}" dt="2023-10-02T13:19:46.438" v="27" actId="1076"/>
        <pc:sldMkLst>
          <pc:docMk/>
          <pc:sldMk cId="1874589074" sldId="304"/>
        </pc:sldMkLst>
        <pc:picChg chg="add mod modCrop">
          <ac:chgData name="Claire Brooks" userId="045b5ce1-bb15-4c22-aa7e-c7b600949989" providerId="ADAL" clId="{82A73188-34A8-4B46-8F27-CAEECC42103A}" dt="2023-10-02T13:19:46.438" v="27" actId="1076"/>
          <ac:picMkLst>
            <pc:docMk/>
            <pc:sldMk cId="1874589074" sldId="304"/>
            <ac:picMk id="5" creationId="{BF29F319-6548-1888-0CF4-DEA86A819F52}"/>
          </ac:picMkLst>
        </pc:picChg>
        <pc:picChg chg="del">
          <ac:chgData name="Claire Brooks" userId="045b5ce1-bb15-4c22-aa7e-c7b600949989" providerId="ADAL" clId="{82A73188-34A8-4B46-8F27-CAEECC42103A}" dt="2023-10-02T13:19:28.003" v="20" actId="478"/>
          <ac:picMkLst>
            <pc:docMk/>
            <pc:sldMk cId="1874589074" sldId="304"/>
            <ac:picMk id="9" creationId="{107418B1-A66F-88EC-7C75-377300E27725}"/>
          </ac:picMkLst>
        </pc:picChg>
      </pc:sldChg>
      <pc:sldChg chg="addSp delSp modSp mod">
        <pc:chgData name="Claire Brooks" userId="045b5ce1-bb15-4c22-aa7e-c7b600949989" providerId="ADAL" clId="{82A73188-34A8-4B46-8F27-CAEECC42103A}" dt="2023-10-02T13:20:23.347" v="30" actId="14100"/>
        <pc:sldMkLst>
          <pc:docMk/>
          <pc:sldMk cId="2302705008" sldId="307"/>
        </pc:sldMkLst>
        <pc:spChg chg="mod">
          <ac:chgData name="Claire Brooks" userId="045b5ce1-bb15-4c22-aa7e-c7b600949989" providerId="ADAL" clId="{82A73188-34A8-4B46-8F27-CAEECC42103A}" dt="2023-10-02T13:20:23.347" v="30" actId="14100"/>
          <ac:spMkLst>
            <pc:docMk/>
            <pc:sldMk cId="2302705008" sldId="307"/>
            <ac:spMk id="3" creationId="{D68E4C83-F401-1B44-4775-C7DE95A6ECD7}"/>
          </ac:spMkLst>
        </pc:spChg>
        <pc:picChg chg="add del mod">
          <ac:chgData name="Claire Brooks" userId="045b5ce1-bb15-4c22-aa7e-c7b600949989" providerId="ADAL" clId="{82A73188-34A8-4B46-8F27-CAEECC42103A}" dt="2023-10-02T13:20:21.024" v="29" actId="478"/>
          <ac:picMkLst>
            <pc:docMk/>
            <pc:sldMk cId="2302705008" sldId="307"/>
            <ac:picMk id="7" creationId="{2EBA2484-608B-E7A6-5BAB-6D76610EF528}"/>
          </ac:picMkLst>
        </pc:picChg>
      </pc:sldChg>
      <pc:sldChg chg="addSp delSp modSp mod">
        <pc:chgData name="Claire Brooks" userId="045b5ce1-bb15-4c22-aa7e-c7b600949989" providerId="ADAL" clId="{82A73188-34A8-4B46-8F27-CAEECC42103A}" dt="2023-10-02T13:13:31.894" v="17" actId="1076"/>
        <pc:sldMkLst>
          <pc:docMk/>
          <pc:sldMk cId="1381786594" sldId="347"/>
        </pc:sldMkLst>
        <pc:picChg chg="del">
          <ac:chgData name="Claire Brooks" userId="045b5ce1-bb15-4c22-aa7e-c7b600949989" providerId="ADAL" clId="{82A73188-34A8-4B46-8F27-CAEECC42103A}" dt="2023-10-02T13:13:27.452" v="13" actId="478"/>
          <ac:picMkLst>
            <pc:docMk/>
            <pc:sldMk cId="1381786594" sldId="347"/>
            <ac:picMk id="3" creationId="{5EE10267-5B48-17FD-7101-FA28051A7045}"/>
          </ac:picMkLst>
        </pc:picChg>
        <pc:picChg chg="add mod">
          <ac:chgData name="Claire Brooks" userId="045b5ce1-bb15-4c22-aa7e-c7b600949989" providerId="ADAL" clId="{82A73188-34A8-4B46-8F27-CAEECC42103A}" dt="2023-10-02T13:13:31.894" v="17" actId="1076"/>
          <ac:picMkLst>
            <pc:docMk/>
            <pc:sldMk cId="1381786594" sldId="347"/>
            <ac:picMk id="6" creationId="{83D63752-DFF6-E9EE-EF44-0C623D1973BE}"/>
          </ac:picMkLst>
        </pc:picChg>
      </pc:sldChg>
      <pc:sldChg chg="addSp delSp modSp mod">
        <pc:chgData name="Claire Brooks" userId="045b5ce1-bb15-4c22-aa7e-c7b600949989" providerId="ADAL" clId="{82A73188-34A8-4B46-8F27-CAEECC42103A}" dt="2023-10-02T12:58:18.688" v="12" actId="732"/>
        <pc:sldMkLst>
          <pc:docMk/>
          <pc:sldMk cId="1570072969" sldId="356"/>
        </pc:sldMkLst>
        <pc:picChg chg="add mod modCrop">
          <ac:chgData name="Claire Brooks" userId="045b5ce1-bb15-4c22-aa7e-c7b600949989" providerId="ADAL" clId="{82A73188-34A8-4B46-8F27-CAEECC42103A}" dt="2023-10-02T12:58:18.688" v="12" actId="732"/>
          <ac:picMkLst>
            <pc:docMk/>
            <pc:sldMk cId="1570072969" sldId="356"/>
            <ac:picMk id="5" creationId="{ABC6EF70-055D-227E-671E-82747664C4B9}"/>
          </ac:picMkLst>
        </pc:picChg>
        <pc:picChg chg="del">
          <ac:chgData name="Claire Brooks" userId="045b5ce1-bb15-4c22-aa7e-c7b600949989" providerId="ADAL" clId="{82A73188-34A8-4B46-8F27-CAEECC42103A}" dt="2023-10-02T12:57:51.363" v="3" actId="478"/>
          <ac:picMkLst>
            <pc:docMk/>
            <pc:sldMk cId="1570072969" sldId="356"/>
            <ac:picMk id="6" creationId="{223878C4-9475-6F93-7374-EED088EE0435}"/>
          </ac:picMkLst>
        </pc:picChg>
      </pc:sldChg>
      <pc:sldMasterChg chg="modSp mod">
        <pc:chgData name="Claire Brooks" userId="045b5ce1-bb15-4c22-aa7e-c7b600949989" providerId="ADAL" clId="{82A73188-34A8-4B46-8F27-CAEECC42103A}" dt="2023-10-02T11:03:14.853" v="2" actId="20577"/>
        <pc:sldMasterMkLst>
          <pc:docMk/>
          <pc:sldMasterMk cId="0" sldId="2147483651"/>
        </pc:sldMasterMkLst>
        <pc:spChg chg="mod">
          <ac:chgData name="Claire Brooks" userId="045b5ce1-bb15-4c22-aa7e-c7b600949989" providerId="ADAL" clId="{82A73188-34A8-4B46-8F27-CAEECC42103A}" dt="2023-10-02T11:03:14.853" v="2" actId="20577"/>
          <ac:spMkLst>
            <pc:docMk/>
            <pc:sldMasterMk cId="0" sldId="2147483651"/>
            <ac:spMk id="12" creationId="{00000000-0000-0000-0000-000000000000}"/>
          </ac:spMkLst>
        </pc:spChg>
        <pc:spChg chg="mod">
          <ac:chgData name="Claire Brooks" userId="045b5ce1-bb15-4c22-aa7e-c7b600949989" providerId="ADAL" clId="{82A73188-34A8-4B46-8F27-CAEECC42103A}" dt="2023-10-02T11:02:35.616" v="0"/>
          <ac:spMkLst>
            <pc:docMk/>
            <pc:sldMasterMk cId="0" sldId="2147483651"/>
            <ac:spMk id="1029" creationId="{00000000-0000-0000-0000-000000000000}"/>
          </ac:spMkLst>
        </pc:spChg>
        <pc:spChg chg="mod">
          <ac:chgData name="Claire Brooks" userId="045b5ce1-bb15-4c22-aa7e-c7b600949989" providerId="ADAL" clId="{82A73188-34A8-4B46-8F27-CAEECC42103A}" dt="2023-10-02T11:03:13.244" v="1"/>
          <ac:spMkLst>
            <pc:docMk/>
            <pc:sldMasterMk cId="0" sldId="2147483651"/>
            <ac:spMk id="53259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bctoday.co.uk/news/wp-content/uploads" TargetMode="External"/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ffsitehub.co.uk/assets/images/news/resized/_550x345_smaller_workforce.jpg" TargetMode="External"/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me.org.uk/applications/retrofit-insulation-systems-for-old-buildings/external-wall-insulation-system/expanded-cork-insulation-system-7711.html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bs-ltd.co.uk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wbs-ltd.co.uk/thin-coat-render-comparison/" TargetMode="Externa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files.websitebuilder.prositehosting.co.uk/fasthosts28788/image/page-121.jpg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lourandtexture.com/wp-Polished-Plastering-London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colourandtexture.com/" TargetMode="Externa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floorscreedingsolutions.com/services/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alserve.com.au/existing-conditions/bim-services/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utodesk.co.uk/products/autocad/overview?mktvar002=4341321|SEM|20191176657|153100676081|aud-457677323208:kwd-297121734871&amp;utm_source=GGL&amp;utm_medium=SEM&amp;utm_campaign=GGL_ACAD_AutoCAD_EMEA_GB_eComm_SEM_BR_New_MIX_0000_4341321&amp;utm_id=4341321&amp;utm_term=aud-457677323208:kwd-297121734871&amp;mkwid=s|pcrid|644077393197|pkw|autocad%20360|pmt|b|pdv|c|slid||pgrid|153100676081|ptaid|aud-457677323208:kwd-297121734871|pid|&amp;utm_medium=cpc&amp;utm_source=google&amp;utm_campaign=GGL_AME_AutoCAD_EMEA_GB_eComm_SEM_BR_New_MIX_ADSK_3465264_AutoCAD&amp;utm_term=autocad%20360&amp;utm_content=s|pcrid|644077393197|pkw|autocad%20360|pmt|b|pdv|c|slid||pgrid|153100676081|ptaid|aud-457677323208:kwd-297121734871|&amp;gclid=Cj0KCQjwoK2mBhDzARIsADGbjepm5VAOxKXCRY4dJ_WN5kyREOMHL22advd9Zp705b-kF9LU7Mq7qOkaAm-VEALw_wcB&amp;ef_id=ZBRiLgAAAEacegN-:20230803131541:s&amp;term=1-YEAR&amp;tab=subscription&amp;plc=ACDIST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8231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latinLnBrk="1"/>
            <a:r>
              <a:rPr lang="cy-GB" sz="1200">
                <a:latin typeface="+mn-lt"/>
                <a:ea typeface="ＭＳ Ｐゴシック" charset="-128"/>
              </a:rPr>
              <a:t>I gael rhagor o wybodaeth, ewch i</a:t>
            </a:r>
            <a:r>
              <a:rPr lang="cy-GB" sz="1200">
                <a:solidFill>
                  <a:schemeClr val="tx1"/>
                </a:solidFill>
                <a:latin typeface="+mn-lt"/>
                <a:ea typeface="ＭＳ Ｐゴシック" charset="-128"/>
              </a:rPr>
              <a:t>’r </a:t>
            </a:r>
            <a:r>
              <a:rPr lang="cy-GB" b="0" i="0">
                <a:solidFill>
                  <a:srgbClr val="000000"/>
                </a:solidFill>
                <a:latin typeface="Lato" panose="020F0502020204030203" pitchFamily="34" charset="0"/>
              </a:rPr>
              <a:t>Mynegai yn /news/wp-content/uploads/2021/03/</a:t>
            </a:r>
            <a:r>
              <a:rPr lang="cy-GB" b="0"/>
              <a:t> </a:t>
            </a:r>
            <a:r>
              <a:rPr lang="cy-GB">
                <a:hlinkClick r:id="rId3"/>
              </a:rPr>
              <a:t>https://www.pbctoday.co.uk/news/wp-content/uploads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5745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>
                <a:hlinkClick r:id="rId3"/>
              </a:rPr>
              <a:t>https://www.offsitehub.co.uk/assets/images/news/resized/_550x345_smaller_workforce.jpg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278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>
                <a:hlinkClick r:id="rId3"/>
              </a:rPr>
              <a:t>https://www.lime.org.uk/applications/retrofit-insulation-systems-for-old-buildings/external-wall-insulation-system/expanded-cork-insulation-system-7711.html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0733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 sz="1100">
                <a:latin typeface="+mn-lt"/>
                <a:ea typeface="ＭＳ Ｐゴシック" charset="-128"/>
              </a:rPr>
              <a:t>I gael rhagor o wybodaeth, </a:t>
            </a:r>
            <a:r>
              <a:rPr lang="cy-GB" sz="1200">
                <a:solidFill>
                  <a:schemeClr val="tx1"/>
                </a:solidFill>
                <a:latin typeface="Arial" charset="0"/>
                <a:ea typeface="ＭＳ Ｐゴシック" charset="-128"/>
              </a:rPr>
              <a:t>ewch i Welcome to Wetherby Building Systems Ltd </a:t>
            </a:r>
            <a:r>
              <a:rPr lang="cy-GB">
                <a:hlinkClick r:id="rId3"/>
              </a:rPr>
              <a:t>http://www.wbs-ltd.co.uk/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 sz="1200"/>
              <a:t>Llun - </a:t>
            </a:r>
            <a:r>
              <a:rPr lang="cy-GB">
                <a:hlinkClick r:id="rId4"/>
              </a:rPr>
              <a:t>https://www.wbs-ltd.co.uk/thin-coat-render-comparison/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9540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>
                <a:hlinkClick r:id="rId3"/>
              </a:rPr>
              <a:t>https://files.websitebuilder.prositehosting.co.uk/fasthosts28788/image/page-121.jpg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1205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>
                <a:latin typeface="+mn-lt"/>
                <a:ea typeface="ＭＳ Ｐゴシック" charset="-128"/>
              </a:rPr>
              <a:t>I gael rhagor o wybodaeth, ewch i</a:t>
            </a:r>
            <a:r>
              <a:rPr lang="cy-GB" sz="1200">
                <a:solidFill>
                  <a:schemeClr val="tx1"/>
                </a:solidFill>
                <a:latin typeface="+mn-lt"/>
                <a:ea typeface="ＭＳ Ｐゴシック" charset="-128"/>
              </a:rPr>
              <a:t> </a:t>
            </a:r>
            <a:r>
              <a:rPr lang="cy-GB" sz="1200">
                <a:solidFill>
                  <a:schemeClr val="tx1"/>
                </a:solidFill>
                <a:latin typeface="Arial" charset="0"/>
                <a:ea typeface="ＭＳ Ｐゴシック" charset="-128"/>
              </a:rPr>
              <a:t>Venetian Polished Plastering in London, Surrey &amp; South East England </a:t>
            </a:r>
            <a:r>
              <a:rPr lang="cy-GB">
                <a:hlinkClick r:id="rId3"/>
              </a:rPr>
              <a:t>http://www.colourandtexture.com/wp-Polished-Plastering-London</a:t>
            </a:r>
          </a:p>
          <a:p>
            <a:r>
              <a:rPr lang="cy-GB"/>
              <a:t>Llun - </a:t>
            </a:r>
            <a:r>
              <a:rPr lang="cy-GB">
                <a:hlinkClick r:id="rId4"/>
              </a:rPr>
              <a:t>https://www.colourandtexture.com/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83931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>
                <a:latin typeface="+mn-lt"/>
                <a:ea typeface="ＭＳ Ｐゴシック" charset="-128"/>
              </a:rPr>
              <a:t>I gael rhagor o wybodaeth, ewch i</a:t>
            </a:r>
            <a:r>
              <a:rPr lang="cy-GB" sz="1200">
                <a:solidFill>
                  <a:schemeClr val="tx1"/>
                </a:solidFill>
                <a:latin typeface="+mn-lt"/>
                <a:ea typeface="ＭＳ Ｐゴシック" charset="-128"/>
              </a:rPr>
              <a:t> </a:t>
            </a:r>
            <a:r>
              <a:rPr lang="cy-GB" u="none"/>
              <a:t>FLOOR SCREEDING SOLUTIONS yn </a:t>
            </a:r>
            <a:r>
              <a:rPr lang="cy-GB" sz="1200">
                <a:solidFill>
                  <a:schemeClr val="tx1"/>
                </a:solidFill>
                <a:latin typeface="Arial" charset="0"/>
                <a:ea typeface="ＭＳ Ｐゴシック" charset="-128"/>
              </a:rPr>
              <a:t>https://floorscreedingsolutions.com/ </a:t>
            </a:r>
          </a:p>
          <a:p>
            <a:endParaRPr lang="en-GB" sz="1200" kern="1200" dirty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  <a:p>
            <a:r>
              <a:rPr lang="cy-GB"/>
              <a:t>Llun</a:t>
            </a:r>
            <a:r>
              <a:rPr lang="cy-GB" sz="1200">
                <a:solidFill>
                  <a:schemeClr val="tx1"/>
                </a:solidFill>
                <a:latin typeface="Arial" charset="0"/>
                <a:ea typeface="ＭＳ Ｐゴシック" charset="-128"/>
              </a:rPr>
              <a:t> - </a:t>
            </a:r>
            <a:r>
              <a:rPr lang="cy-GB">
                <a:hlinkClick r:id="rId3"/>
              </a:rPr>
              <a:t>https://floorscreedingsolutions.com/services/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0709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dirty="0">
                <a:latin typeface="+mn-lt"/>
                <a:ea typeface="ＭＳ Ｐゴシック" charset="-128"/>
              </a:rPr>
              <a:t>I gael rhagor o wybodaeth, ewch i</a:t>
            </a:r>
            <a:r>
              <a:rPr lang="cy-GB" sz="1200" dirty="0">
                <a:solidFill>
                  <a:schemeClr val="tx1"/>
                </a:solidFill>
                <a:latin typeface="+mn-lt"/>
                <a:ea typeface="ＭＳ Ｐゴシック" charset="-128"/>
              </a:rPr>
              <a:t> PRECISE MEASUREMENT OF RETAIL, COMMERCIAL AND INDUSTRIAL PROPERTIES https://www.realserve.com.au/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094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>
                <a:hlinkClick r:id="rId3"/>
              </a:rPr>
              <a:t>https://www.realserve.com.au/existing-conditions/bim-services/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5389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>
                <a:hlinkClick r:id="rId3"/>
              </a:rPr>
              <a:t>https://www.autodesk.co.uk/products/autocad/overview?mktvar002=4341321|SEM|20191176657|153100676081|aud-457677323208:kwd-297121734871&amp;utm_source=GGL&amp;utm_medium=SEM&amp;utm_campaign=GGL_ACAD_AutoCAD_EMEA_GB_eComm_SEM_BR_New_MIX_0000_4341321&amp;utm_id=4341321&amp;utm_term=aud-457677323208:kwd-297121734871&amp;mkwid=s|pcrid|644077393197|pkw|autocad%20360|pmt|b|pdv|c|slid||pgrid|153100676081|ptaid|aud-457677323208:kwd-297121734871|pid|&amp;utm_medium=cpc&amp;utm_source=google&amp;utm_campaign=GGL_AME_AutoCAD_EMEA_GB_eComm_SEM_BR_New_MIX_ADSK_3465264_AutoCAD&amp;utm_term=autocad%20360&amp;utm_content=s|pcrid|644077393197|pkw|autocad%20360|pmt|b|pdv|c|slid||pgrid|153100676081|ptaid|aud-457677323208:kwd-297121734871|&amp;gclid=Cj0KCQjwoK2mBhDzARIsADGbjepm5VAOxKXCRY4dJ_WN5kyREOMHL22advd9Zp705b-kF9LU7Mq7qOkaAm-VEALw_wcB&amp;ef_id=ZBRiLgAAAEacegN-:20230803131541:s&amp;term=1-YEAR&amp;tab=subscription&amp;plc=ACDI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708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Hawlfraint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© 2023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Sefydliad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City and Guilds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Llundain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Cedwir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pob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n-GB"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26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Dilyniant</a:t>
            </a:r>
            <a:r>
              <a:rPr lang="en-US" sz="14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mewn</a:t>
            </a:r>
            <a:endParaRPr lang="en-US" sz="14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Adeiladu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Lefel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2)</a:t>
            </a:r>
            <a:endParaRPr lang="en-US"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me.org.uk/applications/retrofit-insulation-systems-for-old-buildings/external-wall-insulation-system/expanded-cork-insulation-system-7711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bs-ltd.co.uk/thin-coat-render-comparison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files.websitebuilder.prositehosting.co.uk/fasthosts28788/image/page-121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lourandtexture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floorscreedingsolutions.com/services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ssivhaustrust.org.uk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alserve.com.au/existing-conditions/bim-services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utodesk.co.uk/products/autocad/overview?mktvar002=4341321|SEM|20191176657|153100676081|aud-457677323208:kwd-297121734871&amp;utm_source=GGL&amp;utm_medium=SEM&amp;utm_campaign=GGL_ACAD_AutoCAD_EMEA_GB_eComm_SEM_BR_New_MIX_0000_4341321&amp;utm_id=4341321&amp;utm_term=aud-457677323208:kwd-297121734871&amp;mkwid=s|pcrid|644077393197|pkw|autocad%20360|pmt|b|pdv|c|slid||pgrid|153100676081|ptaid|aud-457677323208:kwd-297121734871|pid|&amp;utm_medium=cpc&amp;utm_source=google&amp;utm_campaign=GGL_AME_AutoCAD_EMEA_GB_eComm_SEM_BR_New_MIX_ADSK_3465264_AutoCAD&amp;utm_term=autocad%20360&amp;utm_content=s|pcrid|644077393197|pkw|autocad%20360|pmt|b|pdv|c|slid||pgrid|153100676081|ptaid|aud-457677323208:kwd-297121734871|&amp;gclid=Cj0KCQjwoK2mBhDzARIsADGbjepm5VAOxKXCRY4dJ_WN5kyREOMHL22advd9Zp705b-kF9LU7Mq7qOkaAm-VEALw_wcB&amp;ef_id=ZBRiLgAAAEacegN-:20230803131541:s&amp;term=1-YEAR&amp;tab=subscription&amp;plc=ACDIST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ffsitehub.co.uk/assets/images/news/resized/_550x345_smaller_workforce.jp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1202433"/>
            <a:ext cx="8001000" cy="64239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202: </a:t>
            </a:r>
            <a:r>
              <a:rPr lang="cy-GB" sz="2400" b="1">
                <a:latin typeface="Arial" panose="020B0604020202020204" pitchFamily="34" charset="0"/>
              </a:rPr>
              <a:t>Arferion yn newid dros amser </a:t>
            </a:r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628800"/>
            <a:ext cx="8153400" cy="2952328"/>
          </a:xfrm>
        </p:spPr>
        <p:txBody>
          <a:bodyPr anchor="t"/>
          <a:lstStyle/>
          <a:p>
            <a:pPr eaLnBrk="1" hangingPunct="1"/>
            <a:r>
              <a:rPr kumimoji="0" lang="cy-GB" b="1" i="0" u="none" strike="noStrike" cap="none" normalizeH="0" baseline="0" noProof="0">
                <a:ln>
                  <a:noFill/>
                </a:ln>
                <a:solidFill>
                  <a:srgbClr val="0077E3"/>
                </a:solidFill>
                <a:uLnTx/>
                <a:uFillTx/>
                <a:latin typeface="ArialMT"/>
                <a:ea typeface="ＭＳ Ｐゴシック" charset="-128"/>
              </a:rPr>
              <a:t>Technegau a thechnolegau adeiladu yn yr 21ain ganrif</a:t>
            </a:r>
          </a:p>
        </p:txBody>
      </p:sp>
    </p:spTree>
    <p:extLst>
      <p:ext uri="{BB962C8B-B14F-4D97-AF65-F5344CB8AC3E}">
        <p14:creationId xmlns:p14="http://schemas.microsoft.com/office/powerpoint/2010/main" val="4249642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E96AA-AFC4-45EB-B460-78A40D2D0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32522"/>
            <a:ext cx="8229600" cy="382588"/>
          </a:xfrm>
        </p:spPr>
        <p:txBody>
          <a:bodyPr/>
          <a:lstStyle/>
          <a:p>
            <a:r>
              <a:rPr lang="cy-GB"/>
              <a:t>System gynaliadwy ar gyfer inswleiddio waliau allanol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D5AB55-3B68-4883-89E0-A6D144C2417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F45C90-3297-5750-CF04-3DE24D5733C8}"/>
              </a:ext>
            </a:extLst>
          </p:cNvPr>
          <p:cNvSpPr txBox="1"/>
          <p:nvPr/>
        </p:nvSpPr>
        <p:spPr>
          <a:xfrm>
            <a:off x="457200" y="2420888"/>
            <a:ext cx="2592288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/>
              <a:t>Mae’r diagram hwn yn dangos system Inswleiddio Waliau Allanol gynaliadwy wedi’i gosod ar gefndir plastr calch.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4F1E5C-601A-2A07-0875-5972F7AFC675}"/>
              </a:ext>
            </a:extLst>
          </p:cNvPr>
          <p:cNvSpPr txBox="1"/>
          <p:nvPr/>
        </p:nvSpPr>
        <p:spPr>
          <a:xfrm>
            <a:off x="4551243" y="2928114"/>
            <a:ext cx="3222104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dirty="0">
                <a:hlinkClick r:id="rId3"/>
              </a:rPr>
              <a:t>Diagram yn egluro system inswleiddio waliau allanol</a:t>
            </a:r>
          </a:p>
        </p:txBody>
      </p:sp>
    </p:spTree>
    <p:extLst>
      <p:ext uri="{BB962C8B-B14F-4D97-AF65-F5344CB8AC3E}">
        <p14:creationId xmlns:p14="http://schemas.microsoft.com/office/powerpoint/2010/main" val="179147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72F6E-12EE-D3B4-95EF-0BFAC69C6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Rendrau côt denau - acrylig a silicon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85959E-481F-28A7-FCD9-7C1A12817EA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338000"/>
          </a:xfrm>
        </p:spPr>
        <p:txBody>
          <a:bodyPr/>
          <a:lstStyle/>
          <a:p>
            <a:r>
              <a:rPr lang="cy-GB" sz="1800"/>
              <a:t>Mae rendradau côt denau acrylig a silicon yn cael eu rhoi dros inswleiddiad a chôt sylfaen gyda rhwyll gwydr ffibr wedi’i hatgyfnerthu wedi’i hymgorffori ynddo er mwyn dal y gôt sylfaen at ei gilydd ac atal cracio os bydd y strwythur yn symud.</a:t>
            </a:r>
            <a:r>
              <a:rPr lang="cy-GB" sz="1800" b="0" i="0"/>
              <a:t> Mae gorffeniad gweadog deniadol yn cael ei gynhyrchu gan ddefnyddio fflôt polycarbonad, sy’n hawdd i’w gynnal a’i gadw, yn dal dŵr, yn ysgafn ac yn gallu anadlu.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EEF947-F80C-56D6-4C0F-B85F164885C3}"/>
              </a:ext>
            </a:extLst>
          </p:cNvPr>
          <p:cNvSpPr txBox="1"/>
          <p:nvPr/>
        </p:nvSpPr>
        <p:spPr>
          <a:xfrm>
            <a:off x="3248980" y="4293096"/>
            <a:ext cx="264604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>
                <a:hlinkClick r:id="rId3"/>
              </a:rPr>
              <a:t>Llun enghreifftiol</a:t>
            </a:r>
          </a:p>
        </p:txBody>
      </p:sp>
    </p:spTree>
    <p:extLst>
      <p:ext uri="{BB962C8B-B14F-4D97-AF65-F5344CB8AC3E}">
        <p14:creationId xmlns:p14="http://schemas.microsoft.com/office/powerpoint/2010/main" val="21067006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7EB10-9F0F-4C47-88C3-AB6580A75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Rendr wedi'i osod gan beiriant </a:t>
            </a:r>
            <a:r>
              <a:rPr lang="cy-GB" sz="10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57FFF0-C7E4-4543-A780-AE3BC4C76BB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sz="1800"/>
              <a:t>Pan fydd rendrau’n cael eu gosod gan beiriant, mae cynhyrchiant yn cyflymu, gyda llai o amser llafur, mwy o gysondeb ac ansawdd uwch o ran gosod a gorffen.</a:t>
            </a:r>
            <a:r>
              <a:rPr lang="cy-GB"/>
              <a:t> </a:t>
            </a:r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4664BA-1E71-B69D-ECD0-82E6971DB853}"/>
              </a:ext>
            </a:extLst>
          </p:cNvPr>
          <p:cNvSpPr txBox="1"/>
          <p:nvPr/>
        </p:nvSpPr>
        <p:spPr>
          <a:xfrm>
            <a:off x="2843808" y="3789040"/>
            <a:ext cx="3078088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>
                <a:hlinkClick r:id="rId3"/>
              </a:rPr>
              <a:t>Llun o weithiwr adeiladu yn rhoi rendr</a:t>
            </a:r>
          </a:p>
        </p:txBody>
      </p:sp>
    </p:spTree>
    <p:extLst>
      <p:ext uri="{BB962C8B-B14F-4D97-AF65-F5344CB8AC3E}">
        <p14:creationId xmlns:p14="http://schemas.microsoft.com/office/powerpoint/2010/main" val="3216531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6DFA-5B31-ECEF-14D2-50EF853DB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Plastr Fenis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EF4782-93A9-FF7D-9A8E-D03192E7EA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1394" y="1591627"/>
            <a:ext cx="8229600" cy="4248000"/>
          </a:xfrm>
        </p:spPr>
        <p:txBody>
          <a:bodyPr/>
          <a:lstStyle/>
          <a:p>
            <a:r>
              <a:rPr lang="cy-GB" b="0" i="0" dirty="0">
                <a:solidFill>
                  <a:srgbClr val="000000"/>
                </a:solidFill>
                <a:latin typeface="Arial" panose="020B0604020202020204" pitchFamily="34" charset="0"/>
              </a:rPr>
              <a:t>Mae plastr </a:t>
            </a:r>
            <a:r>
              <a:rPr lang="cy-GB" b="0" i="0" dirty="0" err="1">
                <a:solidFill>
                  <a:srgbClr val="000000"/>
                </a:solidFill>
                <a:latin typeface="Arial" panose="020B0604020202020204" pitchFamily="34" charset="0"/>
              </a:rPr>
              <a:t>Fenis</a:t>
            </a:r>
            <a:r>
              <a:rPr lang="cy-GB" b="0" i="0" dirty="0">
                <a:solidFill>
                  <a:srgbClr val="000000"/>
                </a:solidFill>
                <a:latin typeface="Arial" panose="020B0604020202020204" pitchFamily="34" charset="0"/>
              </a:rPr>
              <a:t> neu blastr wedi’i gaboli yn debyg i farmori ac mae’n cael ei ddefnyddio mewn ystafelloedd ymolchi.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3EC045-A5B1-032B-24C8-97E6C961B155}"/>
              </a:ext>
            </a:extLst>
          </p:cNvPr>
          <p:cNvSpPr txBox="1"/>
          <p:nvPr/>
        </p:nvSpPr>
        <p:spPr>
          <a:xfrm>
            <a:off x="3356992" y="3429000"/>
            <a:ext cx="2295128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dirty="0">
                <a:hlinkClick r:id="rId3"/>
              </a:rPr>
              <a:t>I weld lluniau enghreifftiol, edrychwch ar y ddolen hon!</a:t>
            </a:r>
          </a:p>
        </p:txBody>
      </p:sp>
    </p:spTree>
    <p:extLst>
      <p:ext uri="{BB962C8B-B14F-4D97-AF65-F5344CB8AC3E}">
        <p14:creationId xmlns:p14="http://schemas.microsoft.com/office/powerpoint/2010/main" val="14708613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5FFED-6FF0-E3BE-2375-FE7B74DC5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Sgrid hylifol ar loriau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B2247-5087-9D74-4FB2-CEC7A528D4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sz="1800"/>
              <a:t>Mae sgrid hylifol yn hydoddiant llawr modern sy’n cael ei ddefnyddio dros elfennau gwresogi. Mae’n gymysgedd hylif trwchus sy’n cael ei osod drwy dywallt neu bwmpio o dryc cymysgu yn syth i’r ardal o goncrid (fel arfer) sydd i’w orchuddio.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717E98-A251-1760-6CD2-EBDBB59F101F}"/>
              </a:ext>
            </a:extLst>
          </p:cNvPr>
          <p:cNvSpPr txBox="1"/>
          <p:nvPr/>
        </p:nvSpPr>
        <p:spPr>
          <a:xfrm>
            <a:off x="3789040" y="3429000"/>
            <a:ext cx="156592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>
                <a:hlinkClick r:id="rId3"/>
              </a:rPr>
              <a:t>Llun enghreifftiol</a:t>
            </a:r>
          </a:p>
        </p:txBody>
      </p:sp>
    </p:spTree>
    <p:extLst>
      <p:ext uri="{BB962C8B-B14F-4D97-AF65-F5344CB8AC3E}">
        <p14:creationId xmlns:p14="http://schemas.microsoft.com/office/powerpoint/2010/main" val="288001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8025B-530A-FD91-5B6E-E46856C43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7999"/>
            <a:ext cx="8229600" cy="1048059"/>
          </a:xfrm>
        </p:spPr>
        <p:txBody>
          <a:bodyPr/>
          <a:lstStyle/>
          <a:p>
            <a:r>
              <a:rPr lang="cy-GB"/>
              <a:t>Tai Ynni Goddefol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8E4C83-F401-1B44-4775-C7DE95A6ECD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23528" y="1772816"/>
            <a:ext cx="5688632" cy="4077185"/>
          </a:xfrm>
        </p:spPr>
        <p:txBody>
          <a:bodyPr/>
          <a:lstStyle/>
          <a:p>
            <a:r>
              <a:rPr lang="cy-GB" dirty="0"/>
              <a:t>Mae </a:t>
            </a:r>
            <a:r>
              <a:rPr lang="cy-GB" dirty="0" err="1"/>
              <a:t>Passivhaus</a:t>
            </a:r>
            <a:r>
              <a:rPr lang="cy-GB" dirty="0"/>
              <a:t> yn strwythur manwl wedi’i saernïo sydd wedi’i inswleiddio’n dda gyda ffenestri gwydr triphlyg ac </a:t>
            </a:r>
            <a:r>
              <a:rPr lang="cy-GB" dirty="0" err="1"/>
              <a:t>aerglosrwydd</a:t>
            </a:r>
            <a:r>
              <a:rPr lang="cy-GB" dirty="0"/>
              <a:t> rhagorol a dull awyru ac adfer gwres mecanyddol.</a:t>
            </a:r>
          </a:p>
          <a:p>
            <a:r>
              <a:rPr lang="cy-GB" dirty="0"/>
              <a:t>Darllenwch fwy am hyn ar y wefan: </a:t>
            </a:r>
            <a:r>
              <a:rPr lang="cy-GB" dirty="0">
                <a:hlinkClick r:id="rId3"/>
              </a:rPr>
              <a:t>www.passivhaustrust.org.uk</a:t>
            </a:r>
            <a:r>
              <a:rPr lang="cy-GB" dirty="0"/>
              <a:t>  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27050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7E3A0-0597-C849-6A8E-3A7EE84B5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Ôl-osod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8E0032-B02B-A121-1906-7AA26BD637C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Bydd ôl-osod adeilad presennol yn gwella sut mae’n defnyddio ynni ac yn lleihau allyriadau.</a:t>
            </a:r>
          </a:p>
          <a:p>
            <a:r>
              <a:rPr lang="cy-GB"/>
              <a:t>Gall ôl-osod gynnwys nifer o ffactorau, fel: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inswleiddio waliau, lloriau a tho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gosod ffenestri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system awyru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system wresogi.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36552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0576A-3405-D750-8405-B9E1B9D64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32768"/>
          </a:xfrm>
        </p:spPr>
        <p:txBody>
          <a:bodyPr/>
          <a:lstStyle/>
          <a:p>
            <a:r>
              <a:rPr lang="cy-GB"/>
              <a:t>Modelu gwybodaeth adeiladu (BIM)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210FA3-D602-4344-6AD5-023D0E6011E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1603" y="2177592"/>
            <a:ext cx="4120397" cy="3672408"/>
          </a:xfrm>
        </p:spPr>
        <p:txBody>
          <a:bodyPr/>
          <a:lstStyle/>
          <a:p>
            <a:r>
              <a:rPr lang="cy-GB" b="0" i="0"/>
              <a:t>Mae BIM yn broses ar gyfer creu a rheoli gwybodaeth am brosiect adeiladu drwy gydol ei gylch bywyd.</a:t>
            </a:r>
            <a:r>
              <a:rPr lang="cy-GB" b="0" i="0">
                <a:solidFill>
                  <a:srgbClr val="202124"/>
                </a:solidFill>
              </a:rPr>
              <a:t> </a:t>
            </a:r>
          </a:p>
          <a:p>
            <a:r>
              <a:rPr lang="cy-GB" b="0" i="0">
                <a:solidFill>
                  <a:srgbClr val="202124"/>
                </a:solidFill>
              </a:rPr>
              <a:t>Fel rhan o’r broses hon, datblygir disgrifiad digidol cydlynol o bob agwedd ar yr ased adeiledig, gan ddefnyddio set o dechnoleg briodol.</a:t>
            </a:r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E50AB0-0C9B-F81A-AA82-7F7EB09E1FEB}"/>
              </a:ext>
            </a:extLst>
          </p:cNvPr>
          <p:cNvSpPr txBox="1"/>
          <p:nvPr/>
        </p:nvSpPr>
        <p:spPr>
          <a:xfrm>
            <a:off x="5220072" y="2996952"/>
            <a:ext cx="2790058" cy="1323439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/>
              <a:t>Edrychwch ar y siart llif BIM yma: </a:t>
            </a:r>
            <a:r>
              <a:rPr lang="cy-GB">
                <a:hlinkClick r:id="rId3"/>
              </a:rPr>
              <a:t>RHEOLI PROSES BIM</a:t>
            </a:r>
          </a:p>
        </p:txBody>
      </p:sp>
    </p:spTree>
    <p:extLst>
      <p:ext uri="{BB962C8B-B14F-4D97-AF65-F5344CB8AC3E}">
        <p14:creationId xmlns:p14="http://schemas.microsoft.com/office/powerpoint/2010/main" val="29772443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B67B5-0DF0-405F-8DA3-060E39B05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Manteision BIM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9392D2-2D50-414C-B28E-FA524B23DBF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728024"/>
            <a:ext cx="8229600" cy="3861216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i="0">
                <a:solidFill>
                  <a:srgbClr val="272727"/>
                </a:solidFill>
              </a:rPr>
              <a:t>Cyfathrebu a gwaith tîm drwy gydol pob cam o’r broses adeiladu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i="0">
                <a:solidFill>
                  <a:srgbClr val="272727"/>
                </a:solidFill>
              </a:rPr>
              <a:t>Monitro newidiadau mewn dyluniad yn ddeinamig 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i="0">
                <a:solidFill>
                  <a:srgbClr val="272727"/>
                </a:solidFill>
              </a:rPr>
              <a:t>Delweddu yn ystod y cam cynllunio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i="0">
                <a:solidFill>
                  <a:srgbClr val="272727"/>
                </a:solidFill>
              </a:rPr>
              <a:t>Canfod gwrthdaro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i="0">
                <a:solidFill>
                  <a:srgbClr val="272727"/>
                </a:solidFill>
              </a:rPr>
              <a:t>Gwella iechyd a diogelwch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i="0">
                <a:solidFill>
                  <a:srgbClr val="272727"/>
                </a:solidFill>
              </a:rPr>
              <a:t>Dull dibynadwy o reoli’r gyllideb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b="1" i="0" dirty="0">
              <a:solidFill>
                <a:srgbClr val="272727"/>
              </a:solidFill>
              <a:effectLst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1933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14E6F-6C76-40F3-93FB-1C091BB7B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Anfanteision BIM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92748A-D35E-4F4D-8B92-FFDEB5B3269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2016056"/>
            <a:ext cx="8229600" cy="314113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i="0">
                <a:solidFill>
                  <a:srgbClr val="272727"/>
                </a:solidFill>
                <a:latin typeface="Helvetica Neue"/>
              </a:rPr>
              <a:t>Angen meddalwedd modelu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i="0">
                <a:solidFill>
                  <a:srgbClr val="272727"/>
                </a:solidFill>
                <a:latin typeface="Helvetica Neue"/>
              </a:rPr>
              <a:t>Hyfforddiant a staff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i="0">
                <a:solidFill>
                  <a:srgbClr val="272727"/>
                </a:solidFill>
                <a:latin typeface="Helvetica Neue"/>
              </a:rPr>
              <a:t>Ymddiriedaeth a chydweithrediad drwy gydol y prosiect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i="0">
                <a:solidFill>
                  <a:srgbClr val="272727"/>
                </a:solidFill>
                <a:latin typeface="Helvetica Neue"/>
              </a:rPr>
              <a:t>Ymgysylltu â defnyddwyr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i="0">
                <a:solidFill>
                  <a:srgbClr val="272727"/>
                </a:solidFill>
                <a:latin typeface="Helvetica Neue"/>
              </a:rPr>
              <a:t>Anghydnaws â phartneriaid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1178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E8AB9-295F-4554-A64B-579B43A4F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Economi gylchol (CE) </a:t>
            </a:r>
            <a:br>
              <a:rPr lang="cy-GB"/>
            </a:br>
            <a:endParaRPr lang="cy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1C3101-F90D-473E-B6B4-A5C4C7B9EED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527290"/>
          </a:xfrm>
        </p:spPr>
        <p:txBody>
          <a:bodyPr/>
          <a:lstStyle/>
          <a:p>
            <a:r>
              <a:rPr lang="cy-GB">
                <a:solidFill>
                  <a:srgbClr val="353635"/>
                </a:solidFill>
              </a:rPr>
              <a:t>Cysyniad economaidd yw economi gylchol. Ei hegwyddor sylfaenol yw cadw adnoddau’n ôl ac yn dod o’r amgylchedd yn y cylch economaidd, gan ymestyn eu cylch bywyd ac osgoi eu dychwelyd ar ffurf gwastraff.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C6EF70-055D-227E-671E-82747664C4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1" t="20600" r="50000" b="12731"/>
          <a:stretch/>
        </p:blipFill>
        <p:spPr>
          <a:xfrm>
            <a:off x="4572000" y="2708920"/>
            <a:ext cx="3988622" cy="2997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0729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13E66-FAE7-45B0-B1F7-8A8E3788C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FF16C6-F64D-4590-B8F5-2FC40222FA78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b="0" i="0">
                <a:latin typeface="Arial Body"/>
              </a:rPr>
              <a:t>Mae CAD (cynllunio gyda chymorth cyfrifiadur) yn feddalwedd a ddefnyddir gan beirianwyr, penseiri, dylunwyr a rheolwyr adeiladu i greu dyluniadau. Lluniadau neu ddarluniau manwl o adeiladau neu gynlluniau newydd yw’r dyluniadau hyn, a gallant fod naill ai’n ddau ddimensiwn neu’n dri dimensiwn.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3418B5-4B75-326C-1EEC-E40CD4F8FCDC}"/>
              </a:ext>
            </a:extLst>
          </p:cNvPr>
          <p:cNvSpPr txBox="1"/>
          <p:nvPr/>
        </p:nvSpPr>
        <p:spPr>
          <a:xfrm>
            <a:off x="3424436" y="3861048"/>
            <a:ext cx="2731740" cy="70788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/>
              <a:t>Mae </a:t>
            </a:r>
            <a:r>
              <a:rPr lang="cy-GB" dirty="0" err="1">
                <a:hlinkClick r:id="rId3"/>
              </a:rPr>
              <a:t>AutoCAD</a:t>
            </a:r>
            <a:r>
              <a:rPr lang="cy-GB" dirty="0"/>
              <a:t> yn un meddalwedd o’r fath.</a:t>
            </a:r>
          </a:p>
        </p:txBody>
      </p:sp>
    </p:spTree>
    <p:extLst>
      <p:ext uri="{BB962C8B-B14F-4D97-AF65-F5344CB8AC3E}">
        <p14:creationId xmlns:p14="http://schemas.microsoft.com/office/powerpoint/2010/main" val="29304390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7DBBC-AADF-4631-9D58-1EB4960A5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Modelu 3D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90F7C6-C70C-4BCA-8F56-201997205BE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b="0" i="0"/>
              <a:t>Modelu 3D yw’r broses o ddefnyddio meddalwedd i greu cynrychiolaeth fathemategol o wrthrych neu siâp tri dimensiwn.</a:t>
            </a:r>
            <a:r>
              <a:rPr lang="cy-GB" b="0" i="0">
                <a:solidFill>
                  <a:srgbClr val="202124"/>
                </a:solidFill>
              </a:rPr>
              <a:t> </a:t>
            </a:r>
          </a:p>
          <a:p>
            <a:r>
              <a:rPr lang="cy-GB" b="0" i="0">
                <a:solidFill>
                  <a:srgbClr val="202124"/>
                </a:solidFill>
              </a:rPr>
              <a:t>Gelwir y gwrthrych sydd wedi’i greu yn fodel 3D. </a:t>
            </a:r>
            <a:r>
              <a:rPr lang="cy-GB">
                <a:solidFill>
                  <a:srgbClr val="202124"/>
                </a:solidFill>
              </a:rPr>
              <a:t>Defnyddir modelau 3D mewn amrywiaeth o ddiwydiannau.</a:t>
            </a:r>
          </a:p>
          <a:p>
            <a:endParaRPr lang="en-GB" dirty="0">
              <a:solidFill>
                <a:srgbClr val="202124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76485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4E323-1F59-4D2B-B899-71C304172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Argraffu 3D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100DE-C360-4596-914A-00F11E1C04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b="0" i="0"/>
              <a:t>Mae argraffu 3D ym maes adeiladu yn golygu pan fydd cwmnïau neu brosiectau yn gosod haen ar ôl haen o ddeunyddiau drwy brosesau a reolir gan gyfrifiadur i greu siapiau tri dimensiwn. Mae peiriannau argraffu 3D yn ddefnyddiol ar gyfer creu strwythurau newydd ar safle neu ar gyfer gweithgynhyrchu cydrannau oddi ar safle ar gyfer cydosod yn ddiweddarach.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04678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29774-83C3-2E69-D329-157941B39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Dronau</a:t>
            </a:r>
            <a:r>
              <a:rPr lang="cy-GB" sz="10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641CC-391D-26D1-D342-728A102588B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84784"/>
            <a:ext cx="8229600" cy="4248000"/>
          </a:xfrm>
        </p:spPr>
        <p:txBody>
          <a:bodyPr/>
          <a:lstStyle/>
          <a:p>
            <a:r>
              <a:rPr lang="cy-GB">
                <a:solidFill>
                  <a:srgbClr val="323232"/>
                </a:solidFill>
                <a:latin typeface="Arial" panose="020B0604020202020204" pitchFamily="34" charset="0"/>
              </a:rPr>
              <a:t>Defnyddir dronau ym maes adeiladu ar gyfer: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solidFill>
                  <a:schemeClr val="tx2"/>
                </a:solidFill>
                <a:latin typeface="Arial" panose="020B0604020202020204" pitchFamily="34" charset="0"/>
              </a:rPr>
              <a:t>archwilio ac arolygu adeiladau i weld sut mae’r gwaith adeiladu’n mynd rhagddo neu sut mae’n cael ei gynnal a’i gadw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solidFill>
                  <a:schemeClr val="tx2"/>
                </a:solidFill>
                <a:latin typeface="Arial" panose="020B0604020202020204" pitchFamily="34" charset="0"/>
              </a:rPr>
              <a:t>arolygu a monitro i ganfod materion diogelwch ar y safle</a:t>
            </a:r>
          </a:p>
          <a:p>
            <a:pPr marL="342900" indent="-342900" algn="l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solidFill>
                  <a:schemeClr val="tx2"/>
                </a:solidFill>
                <a:latin typeface="Arial" panose="020B0604020202020204" pitchFamily="34" charset="0"/>
              </a:rPr>
              <a:t>cael mynediad at strwythurau fel pontydd, ffyrdd a thir.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E74291-E620-4CDA-BD1B-00AF737D80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7294" y="3763129"/>
            <a:ext cx="3589412" cy="2086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8034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5D6A8-1A1E-4B54-8DF6-03F367D36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Realiti estynedig (AR)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BB7F47-3A77-4A78-86EF-858FEC62B65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579296" cy="4248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y-GB" b="0" i="0" dirty="0">
                <a:solidFill>
                  <a:srgbClr val="323232"/>
                </a:solidFill>
                <a:latin typeface="Arial" panose="020B0604020202020204" pitchFamily="34" charset="0"/>
              </a:rPr>
              <a:t>Drwy ddefnyddio realiti estynedig, gallwch weld troshaen weledol o wybodaeth a gynhyrchir gan gyfrifiadur ar ben y byd go iawn. </a:t>
            </a:r>
          </a:p>
          <a:p>
            <a:pPr>
              <a:lnSpc>
                <a:spcPct val="100000"/>
              </a:lnSpc>
            </a:pPr>
            <a:r>
              <a:rPr lang="cy-GB" b="0" i="0" dirty="0">
                <a:solidFill>
                  <a:srgbClr val="323232"/>
                </a:solidFill>
                <a:latin typeface="Arial" panose="020B0604020202020204" pitchFamily="34" charset="0"/>
              </a:rPr>
              <a:t>Ar safleoedd adeiladu, gellir defnyddio realiti estynedig i ddelweddu strwythurau cudd, neu i gymharu model dylunio â’r hyn sy’n cael ei adeiladu mewn gwirionedd.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C7A1B6-B2BD-4F97-8066-BE0696872D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3172380"/>
            <a:ext cx="4896544" cy="2709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0215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56BA8-2224-455C-97F6-E730DE26F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Gweithgynhyrchu oddi ar y safle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1B8D4E-02C7-42AD-9B83-7F8F77C0739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CA5677-3BF5-668F-28B5-3AF5F89A5DD5}"/>
              </a:ext>
            </a:extLst>
          </p:cNvPr>
          <p:cNvSpPr txBox="1"/>
          <p:nvPr/>
        </p:nvSpPr>
        <p:spPr>
          <a:xfrm>
            <a:off x="395536" y="1512000"/>
            <a:ext cx="761976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cy-GB" dirty="0"/>
              <a:t>Mae gweithgynhyrchu oddi ar y safle yn golygu bod cynhyrchion yn cael eu gweithgynhyrchu mewn </a:t>
            </a:r>
            <a:r>
              <a:rPr lang="cy-GB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ffatri ac yna’n cael eu cludo a’u cydosod a’u gosod ar y safle. </a:t>
            </a:r>
            <a:r>
              <a:rPr lang="cy-GB" dirty="0"/>
              <a:t>Mae’n ddull adeiladu modern (MMC) sy’n ceisio gwneud y gorau o’r broses adeiladu.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41CAFF-E38C-9F20-94CA-099F28A346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2982661"/>
            <a:ext cx="4944584" cy="2866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8456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3B589-E59C-4E2A-8BD3-D8B6AD229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Manteision gweithgynhyrchu oddi ar y safle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8E354-9039-4979-9970-4D116ACECFD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059192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i="0">
                <a:solidFill>
                  <a:srgbClr val="202020"/>
                </a:solidFill>
                <a:latin typeface="+mj-lt"/>
              </a:rPr>
              <a:t>Effeithlon a rhagweladwy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solidFill>
                  <a:srgbClr val="202020"/>
                </a:solidFill>
                <a:latin typeface="+mj-lt"/>
              </a:rPr>
              <a:t>Mwy o ddiogelwch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i="0">
                <a:solidFill>
                  <a:srgbClr val="202020"/>
                </a:solidFill>
                <a:latin typeface="+mj-lt"/>
              </a:rPr>
              <a:t>Datblygu cynaliadwy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i="0">
                <a:solidFill>
                  <a:srgbClr val="202020"/>
                </a:solidFill>
                <a:latin typeface="+mj-lt"/>
              </a:rPr>
              <a:t>Angen llai o lafur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solidFill>
                  <a:srgbClr val="202020"/>
                </a:solidFill>
                <a:latin typeface="+mj-lt"/>
              </a:rPr>
              <a:t>Angen llai o weithwyr hyfforddedig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i="0">
                <a:solidFill>
                  <a:srgbClr val="202020"/>
                </a:solidFill>
                <a:latin typeface="+mj-lt"/>
              </a:rPr>
              <a:t>Dim tarfu oherwydd tywydd garw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solidFill>
                  <a:srgbClr val="202020"/>
                </a:solidFill>
                <a:latin typeface="+mj-lt"/>
              </a:rPr>
              <a:t>Llai o wastraff gweithgynhyrchu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b="1" i="0" dirty="0">
              <a:solidFill>
                <a:srgbClr val="202020"/>
              </a:solidFill>
              <a:effectLst/>
              <a:latin typeface="Montserrat" panose="00000500000000000000" pitchFamily="2" charset="0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6A92E1-0225-650E-03EE-7A6079046AFA}"/>
              </a:ext>
            </a:extLst>
          </p:cNvPr>
          <p:cNvSpPr txBox="1"/>
          <p:nvPr/>
        </p:nvSpPr>
        <p:spPr>
          <a:xfrm>
            <a:off x="5724128" y="3028890"/>
            <a:ext cx="244827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>
                <a:hlinkClick r:id="rId3"/>
              </a:rPr>
              <a:t>Llun enghreifftiol</a:t>
            </a:r>
          </a:p>
        </p:txBody>
      </p:sp>
    </p:spTree>
    <p:extLst>
      <p:ext uri="{BB962C8B-B14F-4D97-AF65-F5344CB8AC3E}">
        <p14:creationId xmlns:p14="http://schemas.microsoft.com/office/powerpoint/2010/main" val="7838136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  <p:extLst>
      <p:ext uri="{BB962C8B-B14F-4D97-AF65-F5344CB8AC3E}">
        <p14:creationId xmlns:p14="http://schemas.microsoft.com/office/powerpoint/2010/main" val="2477519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406" y="1009711"/>
            <a:ext cx="8229600" cy="382588"/>
          </a:xfrm>
        </p:spPr>
        <p:txBody>
          <a:bodyPr/>
          <a:lstStyle/>
          <a:p>
            <a:r>
              <a:rPr lang="cy-GB"/>
              <a:t>Cynaliadwyedd </a:t>
            </a:r>
            <a:r>
              <a:rPr lang="cy-GB" sz="1000" b="0">
                <a:solidFill>
                  <a:schemeClr val="tx1"/>
                </a:solidFill>
              </a:rPr>
              <a:t>(adnoddau lefelau T)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0642" y="1511955"/>
            <a:ext cx="832136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Mae’r diwydiant adeiladu yn un o’r diwydiannau mwyaf sy’n defnyddio adnoddau ac sy’n cyfrannu at lygredd. </a:t>
            </a:r>
          </a:p>
          <a:p>
            <a:endParaRPr lang="en-GB" dirty="0"/>
          </a:p>
          <a:p>
            <a:r>
              <a:rPr lang="cy-GB">
                <a:solidFill>
                  <a:srgbClr val="202124"/>
                </a:solidFill>
                <a:latin typeface="arial"/>
                <a:cs typeface="arial"/>
              </a:rPr>
              <a:t>Gan amlaf, diffinnir cynaliadwyedd fel diwallu anghenion y presennol heb beryglu gallu cenedlaethau’r dyfodol i ddiwallu eu hanghenion hwy. </a:t>
            </a:r>
          </a:p>
          <a:p>
            <a:endParaRPr lang="en-US" dirty="0">
              <a:solidFill>
                <a:srgbClr val="202124"/>
              </a:solidFill>
              <a:latin typeface="arial"/>
              <a:cs typeface="arial"/>
            </a:endParaRPr>
          </a:p>
          <a:p>
            <a:r>
              <a:rPr lang="cy-GB"/>
              <a:t>Yn ein hamgylchedd adeiledig, mae adeiladu cynaliadwy yn golygu adeiladu gan ddefnyddio deunyddiau adnewyddadwy ac y gellir eu hailgylchu a lleihau gwastraff a faint o ynni a ddefnyddir. Mae amrywiaeth eang o atebion a strategaethau y gellir eu hymgorffori mewn prosiectau i wella cynaliadwyedd a gwarchod a diogelu ein hamgylchedd naturiol. 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8532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406" y="1009711"/>
            <a:ext cx="8229600" cy="382588"/>
          </a:xfrm>
        </p:spPr>
        <p:txBody>
          <a:bodyPr/>
          <a:lstStyle/>
          <a:p>
            <a:r>
              <a:rPr lang="cy-GB"/>
              <a:t>Cynaliadwyedd </a:t>
            </a:r>
            <a:r>
              <a:rPr lang="cy-GB" sz="1000" b="0">
                <a:solidFill>
                  <a:schemeClr val="tx1"/>
                </a:solidFill>
              </a:rPr>
              <a:t>(adnoddau lefelau T)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0642" y="1511955"/>
            <a:ext cx="484943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elfennau adeiladu cynaliadwy yn cynnwys: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gwastraff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deunyddiau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cymuned ac economi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caffael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addasu i’r hinsawdd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carbon ac ynni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rheoli amgylcheddol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dŵr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bioamrywiaeth.</a:t>
            </a:r>
          </a:p>
        </p:txBody>
      </p:sp>
    </p:spTree>
    <p:extLst>
      <p:ext uri="{BB962C8B-B14F-4D97-AF65-F5344CB8AC3E}">
        <p14:creationId xmlns:p14="http://schemas.microsoft.com/office/powerpoint/2010/main" val="2911028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Dylunio </a:t>
            </a:r>
            <a:r>
              <a:rPr lang="cy-GB" sz="1000" b="0">
                <a:solidFill>
                  <a:schemeClr val="tx1"/>
                </a:solidFill>
              </a:rPr>
              <a:t>(adnoddau lefelau T)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504" y="1556792"/>
            <a:ext cx="537254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Yn ystod cam dylunio prosiect, dylai cynaliadwyedd fod yn ystyriaeth allweddol ac yn flaenoriaeth.</a:t>
            </a:r>
          </a:p>
          <a:p>
            <a:endParaRPr lang="en-GB" dirty="0"/>
          </a:p>
          <a:p>
            <a:r>
              <a:rPr lang="cy-GB" dirty="0"/>
              <a:t>Bydd y rhan fwyaf o benderfyniadau ynghylch perfformiad adeiladau a phennu deunyddiau yn cael eu gwneud yn ystod cam dylunio prosiect. Gall penseiri a dylunwyr helpu i ddylanwadu a rhoi cyngor ac arweiniad i gleientiaid er mwyn hyrwyddo defnyddio cynnyrch a deunyddiau cynaliadwy. </a:t>
            </a:r>
          </a:p>
          <a:p>
            <a:endParaRPr lang="en-GB" dirty="0"/>
          </a:p>
          <a:p>
            <a:r>
              <a:rPr lang="cy-GB" dirty="0"/>
              <a:t>Gellir archwilio atebion cynaliadwy yn ystod cam dylunio prosiect.  </a:t>
            </a:r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3D63752-DFF6-E9EE-EF44-0C623D1973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2548594"/>
            <a:ext cx="2845172" cy="2725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786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18244"/>
            <a:ext cx="8229600" cy="382588"/>
          </a:xfrm>
        </p:spPr>
        <p:txBody>
          <a:bodyPr/>
          <a:lstStyle/>
          <a:p>
            <a:r>
              <a:rPr lang="cy-GB"/>
              <a:t>Defnyddio ynni </a:t>
            </a:r>
            <a:r>
              <a:rPr lang="cy-GB" sz="1000" b="0">
                <a:solidFill>
                  <a:schemeClr val="tx1"/>
                </a:solidFill>
              </a:rPr>
              <a:t>(adnoddau lefelau T)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3" y="1772816"/>
            <a:ext cx="46622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 lleihau faint o ynni a ddefnyddir a dibyniaeth ar danwydd ffosil yn ffocws allweddol i’r sector adeiladu. </a:t>
            </a:r>
          </a:p>
          <a:p>
            <a:endParaRPr lang="en-GB" dirty="0"/>
          </a:p>
          <a:p>
            <a:r>
              <a:rPr lang="cy-GB" dirty="0"/>
              <a:t>Mae’r nifer sy’n defnyddio ac yn mabwysiadu systemau ynni adnewyddadwy yn cynyddu yn y DU.</a:t>
            </a:r>
          </a:p>
          <a:p>
            <a:endParaRPr lang="en-GB" dirty="0"/>
          </a:p>
          <a:p>
            <a:r>
              <a:rPr lang="cy-GB" b="1" dirty="0">
                <a:solidFill>
                  <a:srgbClr val="0077E3"/>
                </a:solidFill>
              </a:rPr>
              <a:t>Ynni’r haul</a:t>
            </a:r>
          </a:p>
          <a:p>
            <a:r>
              <a:rPr lang="cy-GB" dirty="0"/>
              <a:t>Gall paneli solar gynhyrchu dŵr poeth neu drydan, ac unwaith y bydd y gost gosod wedi’i thalu, mae’r ynni y maent yn ei gynhyrchu yn rhad ac am ddim.</a:t>
            </a:r>
          </a:p>
          <a:p>
            <a:endParaRPr lang="en-GB" dirty="0"/>
          </a:p>
        </p:txBody>
      </p:sp>
      <p:pic>
        <p:nvPicPr>
          <p:cNvPr id="6" name="Picture 5" descr="A house with solar panels  Description automatically generated with medium confidence">
            <a:extLst>
              <a:ext uri="{FF2B5EF4-FFF2-40B4-BE49-F238E27FC236}">
                <a16:creationId xmlns:a16="http://schemas.microsoft.com/office/drawing/2014/main" id="{A63427EF-184F-4E66-9DBB-7A1A5217556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1805" y="2420888"/>
            <a:ext cx="3922666" cy="2141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715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62131-9F6E-EECF-8808-79A064758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Systemau gwresogi </a:t>
            </a:r>
            <a:r>
              <a:rPr lang="cy-GB" sz="1000" b="0">
                <a:solidFill>
                  <a:schemeClr val="tx1"/>
                </a:solidFill>
              </a:rPr>
              <a:t>(adnoddau lefelau 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EFF1CA-1CE6-02AA-0AF3-FE9CC4ED73E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b="1" dirty="0">
                <a:solidFill>
                  <a:srgbClr val="0077E3"/>
                </a:solidFill>
              </a:rPr>
              <a:t>Pympiau gwres o’r ddaear</a:t>
            </a:r>
          </a:p>
          <a:p>
            <a:r>
              <a:rPr lang="cy-GB" dirty="0"/>
              <a:t>Mae pympiau gwres o’r ddaear (GSHP) yn echdynnu gwres o’r ddaear. Maent yn ei ddefnyddio i wresogi dŵr ymlaen llaw ar gyfer gwresogi dŵr a gofod, gan leihau faint o nwy, olew neu drydan a ddefnyddir. Mae gan y DU dymheredd daear cyson o tua 10°C, sy’n addas iawn ar gyfer systemau pympiau gwres o’r ddaear. 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B1D501-4304-4A31-A76F-7589DB6034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3643986"/>
            <a:ext cx="3981033" cy="2237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00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DE4AB-56B7-4145-9FA3-335FB03C1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Systemau gwresogi </a:t>
            </a:r>
            <a:r>
              <a:rPr lang="cy-GB" sz="1000" b="0">
                <a:solidFill>
                  <a:schemeClr val="tx1"/>
                </a:solidFill>
              </a:rPr>
              <a:t>(adnoddau lefelau 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E76D5C-A441-4491-9416-D7B4C4F1921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b="1">
                <a:solidFill>
                  <a:srgbClr val="0077E3"/>
                </a:solidFill>
              </a:rPr>
              <a:t>Pympiau gwres ffynhonnell aer</a:t>
            </a:r>
          </a:p>
          <a:p>
            <a:r>
              <a:rPr lang="cy-GB"/>
              <a:t>Dewis arall yn lle pwmp gwres o’r ddaear yw pwmp gwres ffynhonnell aer (ASHP). Mae’n gweithio mewn ffordd debyg.</a:t>
            </a:r>
          </a:p>
          <a:p>
            <a:r>
              <a:rPr lang="cy-GB"/>
              <a:t>Yn hytrach nag amsugno gwres o’r ddaear, mae pwmp gwres ffynhonnell aer yn amsugno gwres o’r aer allanol, sy’n mynd i’r system drwy bwmp. Mae hyn wedyn yn cael ei ddefnyddio i wresogi’r cartref ac i gynhyrchu dŵr poeth.  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2887E9-2137-49FE-9508-C7708F1E40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3861048"/>
            <a:ext cx="3279424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363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D7AC1-67D3-C10F-6B93-080590642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Inswleiddio waliau allanol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9440C-8A17-3B49-C522-BE44896F0BA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68730" y="1512000"/>
            <a:ext cx="7818069" cy="4105085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A7D555-767D-CE58-54E0-536EBF8A3CDA}"/>
              </a:ext>
            </a:extLst>
          </p:cNvPr>
          <p:cNvSpPr txBox="1"/>
          <p:nvPr/>
        </p:nvSpPr>
        <p:spPr>
          <a:xfrm>
            <a:off x="385192" y="1772816"/>
            <a:ext cx="2170584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/>
              <a:t>EWI yw’r talfyriad ar gyfer system inswleiddio waliau allanol, a osodir ar gefndiroedd solet yn fecanyddol, gan wella inswleiddiad yr adeilad.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29F319-6548-1888-0CF4-DEA86A819F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200" r="42913" b="12729"/>
          <a:stretch/>
        </p:blipFill>
        <p:spPr>
          <a:xfrm>
            <a:off x="3466727" y="1512000"/>
            <a:ext cx="5220072" cy="3501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5890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15" ma:contentTypeDescription="Create a new document." ma:contentTypeScope="" ma:versionID="49183941de53607219d2a41e88adfbee">
  <xsd:schema xmlns:xsd="http://www.w3.org/2001/XMLSchema" xmlns:xs="http://www.w3.org/2001/XMLSchema" xmlns:p="http://schemas.microsoft.com/office/2006/metadata/properties" xmlns:ns2="1c5831b9-66da-4f16-a409-834213ecdb8e" xmlns:ns3="7d91badd-8922-4db1-9652-4fbca8a6b7df" xmlns:ns4="418e8c98-519b-4e3e-a77f-7ee33016068f" targetNamespace="http://schemas.microsoft.com/office/2006/metadata/properties" ma:root="true" ma:fieldsID="24b99fe5d6d654b5d04b5bbed10723b8" ns2:_="" ns3:_="" ns4:_="">
    <xsd:import namespace="1c5831b9-66da-4f16-a409-834213ecdb8e"/>
    <xsd:import namespace="7d91badd-8922-4db1-9652-4fbca8a6b7df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46845985-64c5-445d-98c9-446d100d1ab4}" ma:internalName="TaxCatchAll" ma:showField="CatchAllData" ma:web="7d91badd-8922-4db1-9652-4fbca8a6b7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650BE0-FF67-4CB5-BD5F-AE35C54CB6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418e8c98-519b-4e3e-a77f-7ee3301606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</TotalTime>
  <Words>1794</Words>
  <Application>Microsoft Office PowerPoint</Application>
  <PresentationFormat>On-screen Show (4:3)</PresentationFormat>
  <Paragraphs>154</Paragraphs>
  <Slides>27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8" baseType="lpstr">
      <vt:lpstr>Arial</vt:lpstr>
      <vt:lpstr>Arial</vt:lpstr>
      <vt:lpstr>Arial Body</vt:lpstr>
      <vt:lpstr>ArialMT</vt:lpstr>
      <vt:lpstr>Calibri</vt:lpstr>
      <vt:lpstr>Helvetica Neue</vt:lpstr>
      <vt:lpstr>Lato</vt:lpstr>
      <vt:lpstr>Lucida Grande</vt:lpstr>
      <vt:lpstr>Montserrat</vt:lpstr>
      <vt:lpstr>Times New Roman</vt:lpstr>
      <vt:lpstr>Default Design</vt:lpstr>
      <vt:lpstr>Technegau a thechnolegau adeiladu yn yr 21ain ganrif</vt:lpstr>
      <vt:lpstr>Economi gylchol (CE)  </vt:lpstr>
      <vt:lpstr>Cynaliadwyedd (adnoddau lefelau T)</vt:lpstr>
      <vt:lpstr>Cynaliadwyedd (adnoddau lefelau T)</vt:lpstr>
      <vt:lpstr>Dylunio (adnoddau lefelau T)</vt:lpstr>
      <vt:lpstr>Defnyddio ynni (adnoddau lefelau T)</vt:lpstr>
      <vt:lpstr>Systemau gwresogi (adnoddau lefelau T)</vt:lpstr>
      <vt:lpstr>Systemau gwresogi (adnoddau lefelau T)</vt:lpstr>
      <vt:lpstr>Inswleiddio waliau allanol</vt:lpstr>
      <vt:lpstr>System gynaliadwy ar gyfer inswleiddio waliau allanol</vt:lpstr>
      <vt:lpstr>Rendrau côt denau - acrylig a silicon </vt:lpstr>
      <vt:lpstr>Rendr wedi'i osod gan beiriant  </vt:lpstr>
      <vt:lpstr>Plastr Fenis</vt:lpstr>
      <vt:lpstr>Sgrid hylifol ar loriau</vt:lpstr>
      <vt:lpstr>Tai Ynni Goddefol</vt:lpstr>
      <vt:lpstr>Ôl-osod</vt:lpstr>
      <vt:lpstr>Modelu gwybodaeth adeiladu (BIM)</vt:lpstr>
      <vt:lpstr>Manteision BIM</vt:lpstr>
      <vt:lpstr>Anfanteision BIM</vt:lpstr>
      <vt:lpstr>CAD</vt:lpstr>
      <vt:lpstr>Modelu 3D</vt:lpstr>
      <vt:lpstr>Argraffu 3D</vt:lpstr>
      <vt:lpstr>Dronau </vt:lpstr>
      <vt:lpstr>Realiti estynedig (AR)</vt:lpstr>
      <vt:lpstr>Gweithgynhyrchu oddi ar y safle</vt:lpstr>
      <vt:lpstr>Manteision gweithgynhyrchu oddi ar y safle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204</cp:revision>
  <dcterms:created xsi:type="dcterms:W3CDTF">2013-05-28T00:38:54Z</dcterms:created>
  <dcterms:modified xsi:type="dcterms:W3CDTF">2023-10-02T13:20:25Z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