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31" r:id="rId6"/>
    <p:sldId id="332" r:id="rId7"/>
    <p:sldId id="334" r:id="rId8"/>
    <p:sldId id="333" r:id="rId9"/>
    <p:sldId id="335" r:id="rId10"/>
    <p:sldId id="336" r:id="rId11"/>
    <p:sldId id="337" r:id="rId12"/>
    <p:sldId id="338" r:id="rId13"/>
    <p:sldId id="339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4" clrIdx="0">
    <p:extLst>
      <p:ext uri="{19B8F6BF-5375-455C-9EA6-DF929625EA0E}">
        <p15:presenceInfo xmlns:p15="http://schemas.microsoft.com/office/powerpoint/2012/main" userId="Alison Walters" providerId="None"/>
      </p:ext>
    </p:extLst>
  </p:cmAuthor>
  <p:cmAuthor id="2" name="Lois Wyn" initials="LW" lastIdx="7" clrIdx="1">
    <p:extLst>
      <p:ext uri="{19B8F6BF-5375-455C-9EA6-DF929625EA0E}">
        <p15:presenceInfo xmlns:p15="http://schemas.microsoft.com/office/powerpoint/2012/main" userId="Lois Wy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2436AF-A510-48B5-8E4B-8066303DA52A}" v="3" dt="2023-10-02T09:56:25.9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49467" autoAdjust="0"/>
  </p:normalViewPr>
  <p:slideViewPr>
    <p:cSldViewPr showGuides="1">
      <p:cViewPr varScale="1">
        <p:scale>
          <a:sx n="67" d="100"/>
          <a:sy n="67" d="100"/>
        </p:scale>
        <p:origin x="10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982436AF-A510-48B5-8E4B-8066303DA52A}"/>
    <pc:docChg chg="custSel modSld modMainMaster">
      <pc:chgData name="Claire Brooks" userId="045b5ce1-bb15-4c22-aa7e-c7b600949989" providerId="ADAL" clId="{982436AF-A510-48B5-8E4B-8066303DA52A}" dt="2023-10-02T09:57:31.209" v="19" actId="1592"/>
      <pc:docMkLst>
        <pc:docMk/>
      </pc:docMkLst>
      <pc:sldChg chg="delCm modCm">
        <pc:chgData name="Claire Brooks" userId="045b5ce1-bb15-4c22-aa7e-c7b600949989" providerId="ADAL" clId="{982436AF-A510-48B5-8E4B-8066303DA52A}" dt="2023-10-02T09:56:30.720" v="7" actId="1592"/>
        <pc:sldMkLst>
          <pc:docMk/>
          <pc:sldMk cId="0" sldId="256"/>
        </pc:sldMkLst>
      </pc:sldChg>
      <pc:sldChg chg="delSp modSp mod delCm modCm">
        <pc:chgData name="Claire Brooks" userId="045b5ce1-bb15-4c22-aa7e-c7b600949989" providerId="ADAL" clId="{982436AF-A510-48B5-8E4B-8066303DA52A}" dt="2023-10-02T09:57:11.707" v="13" actId="1592"/>
        <pc:sldMkLst>
          <pc:docMk/>
          <pc:sldMk cId="1811085173" sldId="332"/>
        </pc:sldMkLst>
        <pc:picChg chg="del mod">
          <ac:chgData name="Claire Brooks" userId="045b5ce1-bb15-4c22-aa7e-c7b600949989" providerId="ADAL" clId="{982436AF-A510-48B5-8E4B-8066303DA52A}" dt="2023-10-02T09:57:07.173" v="12" actId="478"/>
          <ac:picMkLst>
            <pc:docMk/>
            <pc:sldMk cId="1811085173" sldId="332"/>
            <ac:picMk id="15" creationId="{F6FE3368-81DE-48E1-6EED-66701A362C30}"/>
          </ac:picMkLst>
        </pc:picChg>
        <pc:picChg chg="mod">
          <ac:chgData name="Claire Brooks" userId="045b5ce1-bb15-4c22-aa7e-c7b600949989" providerId="ADAL" clId="{982436AF-A510-48B5-8E4B-8066303DA52A}" dt="2023-10-02T09:56:47.663" v="9" actId="1076"/>
          <ac:picMkLst>
            <pc:docMk/>
            <pc:sldMk cId="1811085173" sldId="332"/>
            <ac:picMk id="19" creationId="{54C6749E-EEAB-1130-0D26-30D8DB6B0C8D}"/>
          </ac:picMkLst>
        </pc:picChg>
      </pc:sldChg>
      <pc:sldChg chg="delSp mod delCm">
        <pc:chgData name="Claire Brooks" userId="045b5ce1-bb15-4c22-aa7e-c7b600949989" providerId="ADAL" clId="{982436AF-A510-48B5-8E4B-8066303DA52A}" dt="2023-10-02T09:57:26.013" v="17" actId="478"/>
        <pc:sldMkLst>
          <pc:docMk/>
          <pc:sldMk cId="1675174241" sldId="333"/>
        </pc:sldMkLst>
        <pc:picChg chg="del">
          <ac:chgData name="Claire Brooks" userId="045b5ce1-bb15-4c22-aa7e-c7b600949989" providerId="ADAL" clId="{982436AF-A510-48B5-8E4B-8066303DA52A}" dt="2023-10-02T09:57:26.013" v="17" actId="478"/>
          <ac:picMkLst>
            <pc:docMk/>
            <pc:sldMk cId="1675174241" sldId="333"/>
            <ac:picMk id="15" creationId="{F6FE3368-81DE-48E1-6EED-66701A362C30}"/>
          </ac:picMkLst>
        </pc:picChg>
      </pc:sldChg>
      <pc:sldChg chg="delSp mod delCm">
        <pc:chgData name="Claire Brooks" userId="045b5ce1-bb15-4c22-aa7e-c7b600949989" providerId="ADAL" clId="{982436AF-A510-48B5-8E4B-8066303DA52A}" dt="2023-10-02T09:57:19.103" v="15" actId="1592"/>
        <pc:sldMkLst>
          <pc:docMk/>
          <pc:sldMk cId="2402062744" sldId="334"/>
        </pc:sldMkLst>
        <pc:picChg chg="del">
          <ac:chgData name="Claire Brooks" userId="045b5ce1-bb15-4c22-aa7e-c7b600949989" providerId="ADAL" clId="{982436AF-A510-48B5-8E4B-8066303DA52A}" dt="2023-10-02T09:57:18.024" v="14" actId="478"/>
          <ac:picMkLst>
            <pc:docMk/>
            <pc:sldMk cId="2402062744" sldId="334"/>
            <ac:picMk id="15" creationId="{F6FE3368-81DE-48E1-6EED-66701A362C30}"/>
          </ac:picMkLst>
        </pc:picChg>
      </pc:sldChg>
      <pc:sldChg chg="delSp mod delCm">
        <pc:chgData name="Claire Brooks" userId="045b5ce1-bb15-4c22-aa7e-c7b600949989" providerId="ADAL" clId="{982436AF-A510-48B5-8E4B-8066303DA52A}" dt="2023-10-02T09:57:31.209" v="19" actId="1592"/>
        <pc:sldMkLst>
          <pc:docMk/>
          <pc:sldMk cId="1147253404" sldId="335"/>
        </pc:sldMkLst>
        <pc:picChg chg="del">
          <ac:chgData name="Claire Brooks" userId="045b5ce1-bb15-4c22-aa7e-c7b600949989" providerId="ADAL" clId="{982436AF-A510-48B5-8E4B-8066303DA52A}" dt="2023-10-02T09:57:29.295" v="18" actId="478"/>
          <ac:picMkLst>
            <pc:docMk/>
            <pc:sldMk cId="1147253404" sldId="335"/>
            <ac:picMk id="15" creationId="{F6FE3368-81DE-48E1-6EED-66701A362C30}"/>
          </ac:picMkLst>
        </pc:picChg>
      </pc:sldChg>
      <pc:sldMasterChg chg="modSp mod">
        <pc:chgData name="Claire Brooks" userId="045b5ce1-bb15-4c22-aa7e-c7b600949989" providerId="ADAL" clId="{982436AF-A510-48B5-8E4B-8066303DA52A}" dt="2023-10-02T09:56:20.318" v="1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982436AF-A510-48B5-8E4B-8066303DA52A}" dt="2023-10-02T09:56:20.318" v="1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982436AF-A510-48B5-8E4B-8066303DA52A}" dt="2023-10-02T09:55:59.845" v="0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 dirty="0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cy-GB" dirty="0"/>
              <a:t>Dulliau adeiladu’r 21ain ganrif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Pwyslais ar gynaliadwyedd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36AFD2-9B6C-2A32-2E51-01F0B9888498}"/>
              </a:ext>
            </a:extLst>
          </p:cNvPr>
          <p:cNvSpPr txBox="1"/>
          <p:nvPr/>
        </p:nvSpPr>
        <p:spPr>
          <a:xfrm>
            <a:off x="395536" y="1484784"/>
            <a:ext cx="8588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Mae concrit a morter heb sment yn cael eu cynhyrchu erbyn hyn, a honnir bod hynny’n lleihau’n sylweddol yr allyriadau carbon sy’n cael eu creu gan weithgareddau adeiladu.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1EA8A8-97DD-70C2-F056-384266E283C9}"/>
              </a:ext>
            </a:extLst>
          </p:cNvPr>
          <p:cNvSpPr txBox="1"/>
          <p:nvPr/>
        </p:nvSpPr>
        <p:spPr>
          <a:xfrm>
            <a:off x="395536" y="3516262"/>
            <a:ext cx="8588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Rhai o fanteision dulliau adeiladu modiwlaidd a pharod yw bod cyfran fawr o’r gwaith adeiladu’n digwydd oddi ar y safle, sy’n lleihau llwch a sŵn, ac yn lleihau allyriadau carbon.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E32E95-8666-C862-79C6-2A1AE2B64C7B}"/>
              </a:ext>
            </a:extLst>
          </p:cNvPr>
          <p:cNvSpPr txBox="1"/>
          <p:nvPr/>
        </p:nvSpPr>
        <p:spPr>
          <a:xfrm>
            <a:off x="395536" y="2577098"/>
            <a:ext cx="8377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Mae’n broses yn defnyddio slag ffwrnais chwyth gronynnog wedi’i falu, sy’n sgil-gynnyrch i'r broses o gynhyrchu haearn a dur. Dyma sy’n glynu’r morter a'r concrit.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1E53A0-6140-EDBF-BB17-446865CC7132}"/>
              </a:ext>
            </a:extLst>
          </p:cNvPr>
          <p:cNvSpPr txBox="1"/>
          <p:nvPr/>
        </p:nvSpPr>
        <p:spPr>
          <a:xfrm>
            <a:off x="395536" y="4626121"/>
            <a:ext cx="8588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Gall y broses fod yn gyflym, yn effeithlon ac yn fanwl gywir. Mae’n bosibl creu llai o wastraff, a lleihau difrod damweiniol i ddeunyddiau a chydrannau.</a:t>
            </a:r>
          </a:p>
        </p:txBody>
      </p:sp>
    </p:spTree>
    <p:extLst>
      <p:ext uri="{BB962C8B-B14F-4D97-AF65-F5344CB8AC3E}">
        <p14:creationId xmlns:p14="http://schemas.microsoft.com/office/powerpoint/2010/main" val="2926156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Amcanion y sesiwn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832-CD6B-B5B8-433A-9E799D83C377}"/>
              </a:ext>
            </a:extLst>
          </p:cNvPr>
          <p:cNvSpPr txBox="1">
            <a:spLocks/>
          </p:cNvSpPr>
          <p:nvPr/>
        </p:nvSpPr>
        <p:spPr bwMode="auto">
          <a:xfrm>
            <a:off x="457200" y="1844824"/>
            <a:ext cx="82296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Ar ddiwedd y sesiwn, bydd y dysgwyr yn gallu:</a:t>
            </a:r>
          </a:p>
          <a:p>
            <a:pPr lvl="1"/>
            <a:r>
              <a:rPr lang="cy-GB" dirty="0"/>
              <a:t>enwi’r deunyddiau sy’n berthnasol i waith osod brics</a:t>
            </a:r>
          </a:p>
          <a:p>
            <a:pPr lvl="1"/>
            <a:r>
              <a:rPr lang="cy-GB" dirty="0"/>
              <a:t>enwi technegau modern sy’n berthnasol i waith osod brics.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2DC8EE-75FD-F889-36D1-9ECFC28E056E}"/>
              </a:ext>
            </a:extLst>
          </p:cNvPr>
          <p:cNvSpPr txBox="1"/>
          <p:nvPr/>
        </p:nvSpPr>
        <p:spPr>
          <a:xfrm>
            <a:off x="346950" y="1412945"/>
            <a:ext cx="4729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angen defnyddio nifer o gydrannau ar gyfer waliau ceudod er mwyn i’r strwythur allu gwrthsefyll y tywydd.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54BA28-FB85-61D7-E53D-BF3EA387AE06}"/>
              </a:ext>
            </a:extLst>
          </p:cNvPr>
          <p:cNvSpPr txBox="1"/>
          <p:nvPr/>
        </p:nvSpPr>
        <p:spPr>
          <a:xfrm>
            <a:off x="346950" y="2477379"/>
            <a:ext cx="42250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cwrs atal lleithder (DPC) plastig yn cael ei osod yn llorweddol i atal lleithder rhag codi drwy’r gwaith maen.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BF86AF-B54D-E593-680C-7068F87975A6}"/>
              </a:ext>
            </a:extLst>
          </p:cNvPr>
          <p:cNvSpPr txBox="1"/>
          <p:nvPr/>
        </p:nvSpPr>
        <p:spPr>
          <a:xfrm>
            <a:off x="346950" y="3849589"/>
            <a:ext cx="42250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DPC fertigol yn gallu bod yn ddeunydd plastig neu’n gaewr ceudod sy’n atal lleithder rhag treiddio, ac sy’n gwneud y ceudod yn aerglos (</a:t>
            </a:r>
            <a:r>
              <a:rPr kumimoji="0" lang="cy-GB" sz="2000" b="0" i="0" u="none" strike="noStrike" cap="none" normalizeH="0" baseline="0" noProof="0" dirty="0" err="1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airtight</a:t>
            </a: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) wrth y ciliau (</a:t>
            </a:r>
            <a:r>
              <a:rPr kumimoji="0" lang="cy-GB" sz="2000" b="0" i="0" u="none" strike="noStrike" cap="none" normalizeH="0" baseline="0" noProof="0" dirty="0" err="1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reveals</a:t>
            </a: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).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4C6749E-EEAB-1130-0D26-30D8DB6B0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068087"/>
            <a:ext cx="3396139" cy="472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08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160558-BFFF-5951-C5AD-AD5FB95E3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098" y="1253636"/>
            <a:ext cx="3856380" cy="43283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1F86E2-89AF-0B2B-FF37-8134E4BFEDE7}"/>
              </a:ext>
            </a:extLst>
          </p:cNvPr>
          <p:cNvSpPr txBox="1"/>
          <p:nvPr/>
        </p:nvSpPr>
        <p:spPr>
          <a:xfrm>
            <a:off x="51523" y="1390588"/>
            <a:ext cx="5098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DPC plastig yn cael ei weithgynhyrchu mewn lled penodol i’w ddefnyddio fel DPC llorweddol mewn waliau ceudod, ac ar gyfer waliau solet hefyd pan fydd angen.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3D3ACB-B245-C149-BF04-880A0862EB87}"/>
              </a:ext>
            </a:extLst>
          </p:cNvPr>
          <p:cNvSpPr txBox="1"/>
          <p:nvPr/>
        </p:nvSpPr>
        <p:spPr>
          <a:xfrm>
            <a:off x="2182150" y="5319316"/>
            <a:ext cx="252028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y-GB" sz="1200" dirty="0"/>
              <a:t>Wal hanner bric o drwch gyda DPC llorweddol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51523" y="2840474"/>
            <a:ext cx="51685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Er bod y deunydd plastig a ddefnyddir yn un gwydn, rhaid ei osod yn ofalus er mwyn osgoi gwneud tyllau ynddo.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C9E95D0-5514-02A1-E1B0-7DE92CA79F4E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4702430" y="5496850"/>
            <a:ext cx="576064" cy="53299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60BE699-6083-84DA-DA3F-833A6E6CB477}"/>
              </a:ext>
            </a:extLst>
          </p:cNvPr>
          <p:cNvSpPr txBox="1"/>
          <p:nvPr/>
        </p:nvSpPr>
        <p:spPr>
          <a:xfrm>
            <a:off x="107504" y="3982585"/>
            <a:ext cx="50423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Byddai tyllau yn y DPC yn gwanhau’r rhwystr lleithder, gan arwain at broblemau tymor hir o bosibl.</a:t>
            </a:r>
          </a:p>
        </p:txBody>
      </p:sp>
    </p:spTree>
    <p:extLst>
      <p:ext uri="{BB962C8B-B14F-4D97-AF65-F5344CB8AC3E}">
        <p14:creationId xmlns:p14="http://schemas.microsoft.com/office/powerpoint/2010/main" val="240206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107504" y="1480795"/>
            <a:ext cx="47692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caewyr ceudod yn selio’r ceudod ar </a:t>
            </a:r>
            <a:r>
              <a:rPr kumimoji="0" lang="cy-GB" sz="2000" b="0" i="0" u="none" strike="noStrike" cap="none" normalizeH="0" baseline="0" noProof="0" dirty="0" err="1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giliau</a:t>
            </a: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 agoriadau er mwyn cydymffurfio â rheoliadau ynghylch cadw’r strwythur yn aerglos.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88CE5E-10D0-4F52-517A-9F4F0B16FFF1}"/>
              </a:ext>
            </a:extLst>
          </p:cNvPr>
          <p:cNvSpPr txBox="1"/>
          <p:nvPr/>
        </p:nvSpPr>
        <p:spPr>
          <a:xfrm>
            <a:off x="107504" y="2885755"/>
            <a:ext cx="4382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Mae atal aer rhag dianc yn ychwanegu at effeithlonrwydd ynni yr adeilad, drwy leihau faint o wres sy’n cael ei drosglwyddo.</a:t>
            </a: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168150-A40A-1ED9-212C-6773B9EFE744}"/>
              </a:ext>
            </a:extLst>
          </p:cNvPr>
          <p:cNvSpPr txBox="1"/>
          <p:nvPr/>
        </p:nvSpPr>
        <p:spPr>
          <a:xfrm>
            <a:off x="107504" y="4209194"/>
            <a:ext cx="4382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Mae caewyr ceudod hefyd yn DPC effeithlon, ac yn cynnwys deunydd inswleiddio i atal pont oerni wrth y cil.</a:t>
            </a: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A23D0D8-7F88-A665-3313-C79BCBC44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376194"/>
            <a:ext cx="3384376" cy="40636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6FBEAA-A823-D0A6-F3F4-E59EE96ADC47}"/>
              </a:ext>
            </a:extLst>
          </p:cNvPr>
          <p:cNvSpPr txBox="1"/>
          <p:nvPr/>
        </p:nvSpPr>
        <p:spPr>
          <a:xfrm flipH="1">
            <a:off x="4860032" y="5513022"/>
            <a:ext cx="338437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200"/>
              <a:t>Mae ffrâm y ffenestr wedi'i hepgor yma.</a:t>
            </a:r>
          </a:p>
        </p:txBody>
      </p:sp>
    </p:spTree>
    <p:extLst>
      <p:ext uri="{BB962C8B-B14F-4D97-AF65-F5344CB8AC3E}">
        <p14:creationId xmlns:p14="http://schemas.microsoft.com/office/powerpoint/2010/main" val="1675174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35496" y="1315102"/>
            <a:ext cx="907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deunydd inswleiddio’n cael ei osod yn sownd yn haen fewnol y wal geudod gan ddefnyddio clipiau plastig sy’n cael eu gosod yn sownd yng nghlymau waliau.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A354E2-2987-0F53-ECDA-2E63E983BE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533" y="2200468"/>
            <a:ext cx="4513218" cy="26963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8E70AC-2E16-04DF-6BE2-BE72A04E1B29}"/>
              </a:ext>
            </a:extLst>
          </p:cNvPr>
          <p:cNvSpPr txBox="1"/>
          <p:nvPr/>
        </p:nvSpPr>
        <p:spPr>
          <a:xfrm>
            <a:off x="35496" y="2284748"/>
            <a:ext cx="3933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Dylid osgoi bylchau rhwng y dalennau inswleiddio oherwydd bydden nhw’n gadael i wres gael ei drosglwyddo.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7678ED-F947-9DA1-71AC-C8B6C175608C}"/>
              </a:ext>
            </a:extLst>
          </p:cNvPr>
          <p:cNvSpPr txBox="1"/>
          <p:nvPr/>
        </p:nvSpPr>
        <p:spPr>
          <a:xfrm flipH="1">
            <a:off x="4355976" y="5031543"/>
            <a:ext cx="338437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200" dirty="0"/>
              <a:t>Sylwch ar y deunydd inswleiddio yn y caewr ceudod.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C74A64B-E217-DCB6-0181-7809F3F155EB}"/>
              </a:ext>
            </a:extLst>
          </p:cNvPr>
          <p:cNvCxnSpPr>
            <a:cxnSpLocks/>
          </p:cNvCxnSpPr>
          <p:nvPr/>
        </p:nvCxnSpPr>
        <p:spPr>
          <a:xfrm flipH="1" flipV="1">
            <a:off x="5004048" y="3763040"/>
            <a:ext cx="648072" cy="126850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3326180-626F-74FE-5F62-54237D92BC05}"/>
              </a:ext>
            </a:extLst>
          </p:cNvPr>
          <p:cNvSpPr txBox="1"/>
          <p:nvPr/>
        </p:nvSpPr>
        <p:spPr>
          <a:xfrm>
            <a:off x="35496" y="3573016"/>
            <a:ext cx="3933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Byddai hyn yn lleihau effeithlonrwydd ynni’r adeilad.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A8345DA-5A20-D079-EB58-E1CA02A46709}"/>
              </a:ext>
            </a:extLst>
          </p:cNvPr>
          <p:cNvSpPr txBox="1"/>
          <p:nvPr/>
        </p:nvSpPr>
        <p:spPr>
          <a:xfrm>
            <a:off x="107504" y="4276834"/>
            <a:ext cx="3861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I sicrhau bod yr adeilad yn aerglos, dylid tapio’r uniadau rhwng dalennau inswleiddio anhyblyg. </a:t>
            </a:r>
            <a:r>
              <a:rPr lang="cy-GB" dirty="0">
                <a:solidFill>
                  <a:srgbClr val="000000"/>
                </a:solidFill>
              </a:rPr>
              <a:t>(Dydy’r tâp ddim i’w weld yn y llun.)</a:t>
            </a:r>
          </a:p>
        </p:txBody>
      </p:sp>
    </p:spTree>
    <p:extLst>
      <p:ext uri="{BB962C8B-B14F-4D97-AF65-F5344CB8AC3E}">
        <p14:creationId xmlns:p14="http://schemas.microsoft.com/office/powerpoint/2010/main" val="1147253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Adeiladwaith modiwlaidd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107504" y="1431276"/>
            <a:ext cx="868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Gydag adeiladwaith modiwlaidd, mae’r gwaith cynhyrchu’n digwydd oddi ar y safle.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31DF40-9A9F-D198-7DD9-0CAB4AD79F1D}"/>
              </a:ext>
            </a:extLst>
          </p:cNvPr>
          <p:cNvSpPr txBox="1"/>
          <p:nvPr/>
        </p:nvSpPr>
        <p:spPr>
          <a:xfrm>
            <a:off x="107504" y="2043006"/>
            <a:ext cx="4690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Mae’r dull yma’n cyfuno unedau wedi’u saernïo ymlaen llaw mewn ffatri i ffurfio elfennau o strwythur.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E1B406-F3B7-C8D8-ADC4-2224F7C4131C}"/>
              </a:ext>
            </a:extLst>
          </p:cNvPr>
          <p:cNvSpPr txBox="1"/>
          <p:nvPr/>
        </p:nvSpPr>
        <p:spPr>
          <a:xfrm>
            <a:off x="107504" y="3003735"/>
            <a:ext cx="48245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Mae’n bosibl cyflawni modiwlau oddi ar y safle a chynnwys ynddyn nhw ddrysau a ffenestri, gwasanaethau wedi’u gosod ymlaen llaw, a gorffeniadau mewnol ac allanol.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645E42-51E2-76E2-3027-C0B9CFF44AFA}"/>
              </a:ext>
            </a:extLst>
          </p:cNvPr>
          <p:cNvSpPr txBox="1"/>
          <p:nvPr/>
        </p:nvSpPr>
        <p:spPr>
          <a:xfrm>
            <a:off x="107504" y="4483861"/>
            <a:ext cx="4690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Mae’r modiwlau gorffenedig yn cael eu danfon i’r safle i gael eu gosod gyda’i gilydd i ffurfio adeilad cyflawn.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75FA36-A5DB-2DC3-F91A-B7DD424813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494964"/>
            <a:ext cx="3559552" cy="253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65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Adeiladwaith modiwlaidd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-36512" y="1510229"/>
            <a:ext cx="9145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Gall adeiladwaith modiwlaidd oddi ar y safle ddefnyddio prosesau gweithgynhyrchu sy’n defnyddio llai o ynni, gan ddefnyddio deunyddiau cynaliadwy ac ecogyfeillgar a hyd yn oed rhai wedi’u hailgylchu.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31DF40-9A9F-D198-7DD9-0CAB4AD79F1D}"/>
              </a:ext>
            </a:extLst>
          </p:cNvPr>
          <p:cNvSpPr txBox="1"/>
          <p:nvPr/>
        </p:nvSpPr>
        <p:spPr>
          <a:xfrm>
            <a:off x="-36512" y="2373255"/>
            <a:ext cx="4834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Mae cydrannau’n gallu cael eu cynhyrchu'n gyson gywir er mwyn cynnal safonau ansawdd uchel.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E1B406-F3B7-C8D8-ADC4-2224F7C4131C}"/>
              </a:ext>
            </a:extLst>
          </p:cNvPr>
          <p:cNvSpPr txBox="1"/>
          <p:nvPr/>
        </p:nvSpPr>
        <p:spPr>
          <a:xfrm>
            <a:off x="0" y="3323900"/>
            <a:ext cx="4798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Bydd llai o waith sy’n dibynnu ar y tywydd yn digwydd ar y safle, sy’n ei gwneud yn bosibl i gadw at derfynau amser ac i gyflawni rhaglenni gwaith yn fwy dibynadwy.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78C9C9-1F6C-95E7-814A-EE51C9E3307E}"/>
              </a:ext>
            </a:extLst>
          </p:cNvPr>
          <p:cNvSpPr txBox="1"/>
          <p:nvPr/>
        </p:nvSpPr>
        <p:spPr>
          <a:xfrm>
            <a:off x="35496" y="486916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Mae’n bosibl gwella diogelwch y gweithwyr drwy amodau gwaith rheoledig.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3CE9C7-528C-E7D9-416D-45D5CAE812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368" y="2492896"/>
            <a:ext cx="367240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837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008000"/>
            <a:ext cx="8507288" cy="382588"/>
          </a:xfrm>
        </p:spPr>
        <p:txBody>
          <a:bodyPr/>
          <a:lstStyle/>
          <a:p>
            <a:r>
              <a:rPr lang="cy-GB" dirty="0"/>
              <a:t>Pwyslais ar gynaliadwyedd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9575E7-2813-0183-A4DE-E9B3ACAAC78C}"/>
              </a:ext>
            </a:extLst>
          </p:cNvPr>
          <p:cNvSpPr txBox="1"/>
          <p:nvPr/>
        </p:nvSpPr>
        <p:spPr>
          <a:xfrm>
            <a:off x="107504" y="1510229"/>
            <a:ext cx="9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Rhaid i bob math o adeiladwaith modern roi pwyslais ar gynaliadwyedd bob amser.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E1F25E-ACF9-BF5C-1E14-0A7D471BC442}"/>
              </a:ext>
            </a:extLst>
          </p:cNvPr>
          <p:cNvSpPr txBox="1"/>
          <p:nvPr/>
        </p:nvSpPr>
        <p:spPr>
          <a:xfrm>
            <a:off x="107504" y="2125305"/>
            <a:ext cx="8876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Yn aml iawn, doedd y dulliau a’r deunyddiau blaenorol ddim yn rhai ecogyfeillgar. Er enghraifft, mae concrit yn cynhyrchu llawer iawn o garbon wrth gael ei weithgynhyrchu a’i gludo.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4EB00D-754C-16E6-7B51-8ED646D063C6}"/>
              </a:ext>
            </a:extLst>
          </p:cNvPr>
          <p:cNvSpPr txBox="1"/>
          <p:nvPr/>
        </p:nvSpPr>
        <p:spPr>
          <a:xfrm>
            <a:off x="395536" y="3717032"/>
            <a:ext cx="33843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Gwneir ymdrechion i ddefnyddio agregau eildro wrth gynhyrchu concrit, er mwyn lleihau allyriadau carbon.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59CA08-14E1-D21A-163F-B423EC3BDF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140968"/>
            <a:ext cx="4187957" cy="235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649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7d91badd-8922-4db1-9652-4fbca8a6b7df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418e8c98-519b-4e3e-a77f-7ee33016068f"/>
    <ds:schemaRef ds:uri="1c5831b9-66da-4f16-a409-834213ecdb8e"/>
  </ds:schemaRefs>
</ds:datastoreItem>
</file>

<file path=customXml/itemProps2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731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Dulliau adeiladu’r 21ain ganrif</vt:lpstr>
      <vt:lpstr>Amcanion y sesiwn</vt:lpstr>
      <vt:lpstr>Deunyddiau</vt:lpstr>
      <vt:lpstr>Deunyddiau</vt:lpstr>
      <vt:lpstr>Deunyddiau</vt:lpstr>
      <vt:lpstr>Deunyddiau</vt:lpstr>
      <vt:lpstr>Adeiladwaith modiwlaidd</vt:lpstr>
      <vt:lpstr>Adeiladwaith modiwlaidd</vt:lpstr>
      <vt:lpstr>Pwyslais ar gynaliadwyedd</vt:lpstr>
      <vt:lpstr>Pwyslais ar gynaliadwyedd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162</cp:revision>
  <dcterms:created xsi:type="dcterms:W3CDTF">2013-05-28T00:38:54Z</dcterms:created>
  <dcterms:modified xsi:type="dcterms:W3CDTF">2023-10-02T09:57:33Z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