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2"/>
  </p:notesMasterIdLst>
  <p:handoutMasterIdLst>
    <p:handoutMasterId r:id="rId23"/>
  </p:handoutMasterIdLst>
  <p:sldIdLst>
    <p:sldId id="256" r:id="rId5"/>
    <p:sldId id="331" r:id="rId6"/>
    <p:sldId id="332" r:id="rId7"/>
    <p:sldId id="333" r:id="rId8"/>
    <p:sldId id="334" r:id="rId9"/>
    <p:sldId id="335" r:id="rId10"/>
    <p:sldId id="336" r:id="rId11"/>
    <p:sldId id="337" r:id="rId12"/>
    <p:sldId id="338" r:id="rId13"/>
    <p:sldId id="339" r:id="rId14"/>
    <p:sldId id="340" r:id="rId15"/>
    <p:sldId id="343" r:id="rId16"/>
    <p:sldId id="344" r:id="rId17"/>
    <p:sldId id="345" r:id="rId18"/>
    <p:sldId id="341" r:id="rId19"/>
    <p:sldId id="342" r:id="rId20"/>
    <p:sldId id="267" r:id="rId21"/>
  </p:sldIdLst>
  <p:sldSz cx="9144000" cy="6858000" type="screen4x3"/>
  <p:notesSz cx="6858000" cy="9144000"/>
  <p:custDataLst>
    <p:tags r:id="rId2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D6BB0D1-9278-F6CC-5A69-1199D24409B3}" name="Laura Glover" initials="LG" userId="Laura Glover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ison Walters" initials="AW" lastIdx="4" clrIdx="0">
    <p:extLst>
      <p:ext uri="{19B8F6BF-5375-455C-9EA6-DF929625EA0E}">
        <p15:presenceInfo xmlns:p15="http://schemas.microsoft.com/office/powerpoint/2012/main" userId="Alison Walters" providerId="None"/>
      </p:ext>
    </p:extLst>
  </p:cmAuthor>
  <p:cmAuthor id="2" name="Lois Wyn" initials="LW" lastIdx="9" clrIdx="1">
    <p:extLst>
      <p:ext uri="{19B8F6BF-5375-455C-9EA6-DF929625EA0E}">
        <p15:presenceInfo xmlns:p15="http://schemas.microsoft.com/office/powerpoint/2012/main" userId="Lois Wy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A2AD4BA-361C-485B-B38F-A6818A4A68EC}" v="3" dt="2023-10-02T09:51:09.8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37" autoAdjust="0"/>
    <p:restoredTop sz="49467" autoAdjust="0"/>
  </p:normalViewPr>
  <p:slideViewPr>
    <p:cSldViewPr showGuides="1">
      <p:cViewPr varScale="1">
        <p:scale>
          <a:sx n="67" d="100"/>
          <a:sy n="67" d="100"/>
        </p:scale>
        <p:origin x="1068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gs" Target="tags/tag1.xml"/><Relationship Id="rId32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6A2AD4BA-361C-485B-B38F-A6818A4A68EC}"/>
    <pc:docChg chg="custSel modSld modMainMaster">
      <pc:chgData name="Claire Brooks" userId="045b5ce1-bb15-4c22-aa7e-c7b600949989" providerId="ADAL" clId="{6A2AD4BA-361C-485B-B38F-A6818A4A68EC}" dt="2023-10-02T13:32:57.661" v="34" actId="1076"/>
      <pc:docMkLst>
        <pc:docMk/>
      </pc:docMkLst>
      <pc:sldChg chg="delCm modCm">
        <pc:chgData name="Claire Brooks" userId="045b5ce1-bb15-4c22-aa7e-c7b600949989" providerId="ADAL" clId="{6A2AD4BA-361C-485B-B38F-A6818A4A68EC}" dt="2023-10-02T09:57:57.807" v="8" actId="1592"/>
        <pc:sldMkLst>
          <pc:docMk/>
          <pc:sldMk cId="0" sldId="256"/>
        </pc:sldMkLst>
      </pc:sldChg>
      <pc:sldChg chg="addSp delSp modSp mod delCm modCm">
        <pc:chgData name="Claire Brooks" userId="045b5ce1-bb15-4c22-aa7e-c7b600949989" providerId="ADAL" clId="{6A2AD4BA-361C-485B-B38F-A6818A4A68EC}" dt="2023-10-02T13:32:57.661" v="34" actId="1076"/>
        <pc:sldMkLst>
          <pc:docMk/>
          <pc:sldMk cId="1811085173" sldId="332"/>
        </pc:sldMkLst>
        <pc:spChg chg="mod">
          <ac:chgData name="Claire Brooks" userId="045b5ce1-bb15-4c22-aa7e-c7b600949989" providerId="ADAL" clId="{6A2AD4BA-361C-485B-B38F-A6818A4A68EC}" dt="2023-10-02T13:32:57.661" v="34" actId="1076"/>
          <ac:spMkLst>
            <pc:docMk/>
            <pc:sldMk cId="1811085173" sldId="332"/>
            <ac:spMk id="8" creationId="{BB954D92-E511-D0E7-22AD-DC805F22F7F1}"/>
          </ac:spMkLst>
        </pc:spChg>
        <pc:spChg chg="mod">
          <ac:chgData name="Claire Brooks" userId="045b5ce1-bb15-4c22-aa7e-c7b600949989" providerId="ADAL" clId="{6A2AD4BA-361C-485B-B38F-A6818A4A68EC}" dt="2023-10-02T13:32:55.555" v="33" actId="1076"/>
          <ac:spMkLst>
            <pc:docMk/>
            <pc:sldMk cId="1811085173" sldId="332"/>
            <ac:spMk id="9" creationId="{53F09A60-C517-5093-65CA-61F04F49A0A5}"/>
          </ac:spMkLst>
        </pc:spChg>
        <pc:spChg chg="del">
          <ac:chgData name="Claire Brooks" userId="045b5ce1-bb15-4c22-aa7e-c7b600949989" providerId="ADAL" clId="{6A2AD4BA-361C-485B-B38F-A6818A4A68EC}" dt="2023-10-02T13:32:27.391" v="22" actId="478"/>
          <ac:spMkLst>
            <pc:docMk/>
            <pc:sldMk cId="1811085173" sldId="332"/>
            <ac:spMk id="13" creationId="{40E6CF66-CC3F-886A-9885-72B24D0300ED}"/>
          </ac:spMkLst>
        </pc:spChg>
        <pc:picChg chg="del">
          <ac:chgData name="Claire Brooks" userId="045b5ce1-bb15-4c22-aa7e-c7b600949989" providerId="ADAL" clId="{6A2AD4BA-361C-485B-B38F-A6818A4A68EC}" dt="2023-10-02T13:32:21.300" v="18" actId="478"/>
          <ac:picMkLst>
            <pc:docMk/>
            <pc:sldMk cId="1811085173" sldId="332"/>
            <ac:picMk id="4" creationId="{07906FB1-E112-7201-D9DC-3F3F4635C0FE}"/>
          </ac:picMkLst>
        </pc:picChg>
        <pc:picChg chg="add mod modCrop">
          <ac:chgData name="Claire Brooks" userId="045b5ce1-bb15-4c22-aa7e-c7b600949989" providerId="ADAL" clId="{6A2AD4BA-361C-485B-B38F-A6818A4A68EC}" dt="2023-10-02T13:32:42.536" v="32" actId="1076"/>
          <ac:picMkLst>
            <pc:docMk/>
            <pc:sldMk cId="1811085173" sldId="332"/>
            <ac:picMk id="5" creationId="{574C6365-6107-649D-D6D6-0BAF87C9CEC1}"/>
          </ac:picMkLst>
        </pc:picChg>
      </pc:sldChg>
      <pc:sldChg chg="delSp mod delCm">
        <pc:chgData name="Claire Brooks" userId="045b5ce1-bb15-4c22-aa7e-c7b600949989" providerId="ADAL" clId="{6A2AD4BA-361C-485B-B38F-A6818A4A68EC}" dt="2023-10-02T09:58:13.608" v="10" actId="1592"/>
        <pc:sldMkLst>
          <pc:docMk/>
          <pc:sldMk cId="1909312041" sldId="334"/>
        </pc:sldMkLst>
        <pc:picChg chg="del">
          <ac:chgData name="Claire Brooks" userId="045b5ce1-bb15-4c22-aa7e-c7b600949989" providerId="ADAL" clId="{6A2AD4BA-361C-485B-B38F-A6818A4A68EC}" dt="2023-10-02T09:58:11.821" v="9" actId="478"/>
          <ac:picMkLst>
            <pc:docMk/>
            <pc:sldMk cId="1909312041" sldId="334"/>
            <ac:picMk id="3" creationId="{54CAC6A6-8972-334E-E346-262F7CCB21FF}"/>
          </ac:picMkLst>
        </pc:picChg>
      </pc:sldChg>
      <pc:sldChg chg="delSp mod delCm">
        <pc:chgData name="Claire Brooks" userId="045b5ce1-bb15-4c22-aa7e-c7b600949989" providerId="ADAL" clId="{6A2AD4BA-361C-485B-B38F-A6818A4A68EC}" dt="2023-10-02T09:58:17.545" v="12" actId="1592"/>
        <pc:sldMkLst>
          <pc:docMk/>
          <pc:sldMk cId="2093152546" sldId="335"/>
        </pc:sldMkLst>
        <pc:picChg chg="del">
          <ac:chgData name="Claire Brooks" userId="045b5ce1-bb15-4c22-aa7e-c7b600949989" providerId="ADAL" clId="{6A2AD4BA-361C-485B-B38F-A6818A4A68EC}" dt="2023-10-02T09:58:16.047" v="11" actId="478"/>
          <ac:picMkLst>
            <pc:docMk/>
            <pc:sldMk cId="2093152546" sldId="335"/>
            <ac:picMk id="6" creationId="{477AEB77-A181-70C5-5903-646EF12CD491}"/>
          </ac:picMkLst>
        </pc:picChg>
      </pc:sldChg>
      <pc:sldMasterChg chg="modSp mod">
        <pc:chgData name="Claire Brooks" userId="045b5ce1-bb15-4c22-aa7e-c7b600949989" providerId="ADAL" clId="{6A2AD4BA-361C-485B-B38F-A6818A4A68EC}" dt="2023-10-02T09:56:16.383" v="5"/>
        <pc:sldMasterMkLst>
          <pc:docMk/>
          <pc:sldMasterMk cId="0" sldId="2147483651"/>
        </pc:sldMasterMkLst>
        <pc:spChg chg="mod">
          <ac:chgData name="Claire Brooks" userId="045b5ce1-bb15-4c22-aa7e-c7b600949989" providerId="ADAL" clId="{6A2AD4BA-361C-485B-B38F-A6818A4A68EC}" dt="2023-10-02T09:51:37.970" v="4" actId="6549"/>
          <ac:spMkLst>
            <pc:docMk/>
            <pc:sldMasterMk cId="0" sldId="2147483651"/>
            <ac:spMk id="12" creationId="{00000000-0000-0000-0000-000000000000}"/>
          </ac:spMkLst>
        </pc:spChg>
        <pc:spChg chg="mod">
          <ac:chgData name="Claire Brooks" userId="045b5ce1-bb15-4c22-aa7e-c7b600949989" providerId="ADAL" clId="{6A2AD4BA-361C-485B-B38F-A6818A4A68EC}" dt="2023-10-02T09:56:16.383" v="5"/>
          <ac:spMkLst>
            <pc:docMk/>
            <pc:sldMasterMk cId="0" sldId="2147483651"/>
            <ac:spMk id="1029" creationId="{00000000-0000-0000-0000-000000000000}"/>
          </ac:spMkLst>
        </pc:spChg>
        <pc:spChg chg="mod">
          <ac:chgData name="Claire Brooks" userId="045b5ce1-bb15-4c22-aa7e-c7b600949989" providerId="ADAL" clId="{6A2AD4BA-361C-485B-B38F-A6818A4A68EC}" dt="2023-10-02T09:51:35.806" v="3"/>
          <ac:spMkLst>
            <pc:docMk/>
            <pc:sldMasterMk cId="0" sldId="2147483651"/>
            <ac:spMk id="53259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Hawlfraint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© 2023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Sefydliad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City and Guilds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Llundain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Cedwir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pob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hawl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en-GB" sz="1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Dilyniant</a:t>
            </a:r>
            <a:r>
              <a:rPr lang="en-US" sz="14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mewn</a:t>
            </a:r>
            <a:endParaRPr lang="en-US" sz="14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Adeiladu</a:t>
            </a:r>
            <a:r>
              <a:rPr lang="en-US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US" sz="14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Lefel</a:t>
            </a:r>
            <a:r>
              <a:rPr lang="en-US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2)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 dirty="0"/>
              <a:t>Uned 202: Arferion yn newid dros amser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160294"/>
            <a:ext cx="8153400" cy="2495273"/>
          </a:xfrm>
        </p:spPr>
        <p:txBody>
          <a:bodyPr anchor="t"/>
          <a:lstStyle/>
          <a:p>
            <a:pPr eaLnBrk="1" hangingPunct="1"/>
            <a:r>
              <a:rPr lang="cy-GB" dirty="0"/>
              <a:t>Dulliau adeiladu cyn 1919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Deunyddiau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46950" y="1484784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b="1" i="0" u="none" strike="noStrike" cap="none" normalizeH="0" baseline="0" noProof="0" dirty="0">
                <a:ln>
                  <a:noFill/>
                </a:ln>
                <a:solidFill>
                  <a:srgbClr val="0077E3"/>
                </a:solidFill>
                <a:uLnTx/>
                <a:uFillTx/>
                <a:latin typeface="Arial"/>
                <a:ea typeface="ＭＳ Ｐゴシック" charset="-128"/>
              </a:rPr>
              <a:t>Cerrig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7428A2-01FF-1FE4-B371-7782F20A2DED}"/>
              </a:ext>
            </a:extLst>
          </p:cNvPr>
          <p:cNvSpPr txBox="1"/>
          <p:nvPr/>
        </p:nvSpPr>
        <p:spPr>
          <a:xfrm>
            <a:off x="346950" y="1990296"/>
            <a:ext cx="379300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Math o garreg yw llechen, sydd ar gael yng Nghymru. </a:t>
            </a:r>
          </a:p>
          <a:p>
            <a:endParaRPr lang="en-GB" dirty="0"/>
          </a:p>
          <a:p>
            <a:r>
              <a:rPr lang="cy-GB" dirty="0"/>
              <a:t>Rydyn ni’n aml yn gweld llechi’n cael eu defnyddio ar doeau fel gorchudd i wrthsefyll y tywydd, ar ôl iddyn nhw gael eu rhannu’n ddalennau. </a:t>
            </a:r>
          </a:p>
          <a:p>
            <a:endParaRPr lang="en-GB" dirty="0"/>
          </a:p>
          <a:p>
            <a:r>
              <a:rPr lang="cy-GB" dirty="0"/>
              <a:t>Maen nhw hefyd yn gallu cael eu defnyddio i adeiladu waliau.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0777DA-E3CD-9A3E-CCA9-8FB3FD1F3F3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2256740"/>
            <a:ext cx="3860574" cy="234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9462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Deunyddiau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46950" y="1484784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b="1" i="0" u="none" strike="noStrike" cap="none" normalizeH="0" baseline="0" noProof="0" dirty="0">
                <a:ln>
                  <a:noFill/>
                </a:ln>
                <a:solidFill>
                  <a:srgbClr val="0077E3"/>
                </a:solidFill>
                <a:uLnTx/>
                <a:uFillTx/>
                <a:latin typeface="Arial"/>
                <a:ea typeface="ＭＳ Ｐゴシック" charset="-128"/>
              </a:rPr>
              <a:t>Pren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7428A2-01FF-1FE4-B371-7782F20A2DED}"/>
              </a:ext>
            </a:extLst>
          </p:cNvPr>
          <p:cNvSpPr txBox="1"/>
          <p:nvPr/>
        </p:nvSpPr>
        <p:spPr>
          <a:xfrm>
            <a:off x="346224" y="1884894"/>
            <a:ext cx="8339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Mae pren yn cael ei ddefnyddio i greu fframiau strwythurol ar gyfer adeiladau ers blynyddoedd lawer. Mae rhai strwythurau ffrâm bren yn cael eu defnyddio ers canrifoedd.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33BD9C-B558-0F7E-20AE-26AD7B6211BE}"/>
              </a:ext>
            </a:extLst>
          </p:cNvPr>
          <p:cNvSpPr txBox="1"/>
          <p:nvPr/>
        </p:nvSpPr>
        <p:spPr>
          <a:xfrm>
            <a:off x="378091" y="2780928"/>
            <a:ext cx="37217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Mae’r adeilad yma’n dyddio’n ôl i ddechrau’r 17eg ganrif.</a:t>
            </a:r>
          </a:p>
          <a:p>
            <a:endParaRPr lang="en-GB" dirty="0"/>
          </a:p>
          <a:p>
            <a:r>
              <a:rPr lang="cy-GB" dirty="0"/>
              <a:t>Mae’r paneli rhwng trawstiau’r ffrâm bren yn gallu cael eu llenwi â mathau arbennig o blastr calch neu frics, neu gyfuniad o’r ddau.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771F94-C3CB-34D1-564D-83D491D632F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7390" y="2929951"/>
            <a:ext cx="4170895" cy="2781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8665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Offer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7428A2-01FF-1FE4-B371-7782F20A2DED}"/>
              </a:ext>
            </a:extLst>
          </p:cNvPr>
          <p:cNvSpPr txBox="1"/>
          <p:nvPr/>
        </p:nvSpPr>
        <p:spPr>
          <a:xfrm>
            <a:off x="341022" y="1556792"/>
            <a:ext cx="86954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Doedd yr offer pŵer rydyn ni’n gyfarwydd â nhw heddiw ddim ar gael yn y gorffennol. Amrywiaeth o offer llaw oedd yn cael eu defnyddio yn lle hynny.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38BB86-D311-4CA3-9E5A-7E6B174466A0}"/>
              </a:ext>
            </a:extLst>
          </p:cNvPr>
          <p:cNvSpPr txBox="1"/>
          <p:nvPr/>
        </p:nvSpPr>
        <p:spPr>
          <a:xfrm>
            <a:off x="339730" y="2298867"/>
            <a:ext cx="40149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Dydy offer sylfaenol y briciwr – trywel, lefel saer, llinell linyn a morthwylion – ddim wedi newid prin ddim dros flynyddoedd lawer.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0E3876-F2E7-F5D6-84EB-2475E5D2AA84}"/>
              </a:ext>
            </a:extLst>
          </p:cNvPr>
          <p:cNvSpPr txBox="1"/>
          <p:nvPr/>
        </p:nvSpPr>
        <p:spPr>
          <a:xfrm>
            <a:off x="339730" y="5081112"/>
            <a:ext cx="57444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Ymchwiliwch i hen offer llaw eraill fel y rhain y gallai briciwr fod wedi eu defnyddio cyn 1919.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5AD298-6BDF-78CD-E15C-B96B35C06D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970754">
            <a:off x="753381" y="3940950"/>
            <a:ext cx="3601303" cy="8389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266242B-2B73-EE8A-B383-B344D277253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0006" y="2849394"/>
            <a:ext cx="3547886" cy="1995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2459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Offer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7428A2-01FF-1FE4-B371-7782F20A2DED}"/>
              </a:ext>
            </a:extLst>
          </p:cNvPr>
          <p:cNvSpPr txBox="1"/>
          <p:nvPr/>
        </p:nvSpPr>
        <p:spPr>
          <a:xfrm>
            <a:off x="395536" y="1556792"/>
            <a:ext cx="31683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Roedd offer llaw ar gyfer gwaith maen yn cynnwys ystod ehangach o gynion (</a:t>
            </a:r>
            <a:r>
              <a:rPr lang="cy-GB" dirty="0" err="1"/>
              <a:t>chisels</a:t>
            </a:r>
            <a:r>
              <a:rPr lang="cy-GB" dirty="0"/>
              <a:t>) ac offer torri eraill.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988DFE-CEC9-0E52-2438-FEE0FE8B4E1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1008000"/>
            <a:ext cx="3312368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3124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Technegau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7428A2-01FF-1FE4-B371-7782F20A2DED}"/>
              </a:ext>
            </a:extLst>
          </p:cNvPr>
          <p:cNvSpPr txBox="1"/>
          <p:nvPr/>
        </p:nvSpPr>
        <p:spPr>
          <a:xfrm>
            <a:off x="341022" y="1556792"/>
            <a:ext cx="83398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Dydy'r dulliau gwaith na’r technegau ar gyfer adeiladu waliau solet ddim wedi newid fawr ddim ers 1919. Boed yn adeiladu â brics, cerrig neu lechi, mae’r dull yn debyg: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14A12D-5DA9-AB18-E15F-228F1FF67C4D}"/>
              </a:ext>
            </a:extLst>
          </p:cNvPr>
          <p:cNvSpPr txBox="1"/>
          <p:nvPr/>
        </p:nvSpPr>
        <p:spPr>
          <a:xfrm>
            <a:off x="341022" y="2852936"/>
            <a:ext cx="83398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Adeiladwch y corneli’n gywir, neu gosodwch broffiliau ar ddiwedd y wal i atodi llinell linyn fel canllaw.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Defnyddiwch y trywel i wasgaru gwely o forter.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Gosodwch y gydran gwaith maen yn unol â'r llinell linyn.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Gwnewch yn siŵr bod yr holl uniadau perpendicwlar yn cael eu llenwi â morter.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06718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Gwarchod adeiledd yr adeilad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7428A2-01FF-1FE4-B371-7782F20A2DED}"/>
              </a:ext>
            </a:extLst>
          </p:cNvPr>
          <p:cNvSpPr txBox="1"/>
          <p:nvPr/>
        </p:nvSpPr>
        <p:spPr>
          <a:xfrm>
            <a:off x="332581" y="1479292"/>
            <a:ext cx="83398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Weithiau, mae lleithder yn gallu treiddio i mewn i adeilad drwy waliau solet sydd wedi’u gwneud o frics, cerrig neu bren, gan greu lleithder yn yr ardal fyw neu’r ardal weithio.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9B2803-3065-8FF4-AF09-F28DFE2999AD}"/>
              </a:ext>
            </a:extLst>
          </p:cNvPr>
          <p:cNvSpPr txBox="1"/>
          <p:nvPr/>
        </p:nvSpPr>
        <p:spPr>
          <a:xfrm>
            <a:off x="332581" y="2723649"/>
            <a:ext cx="33753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Mae lleithder yn gallu difrodi adeiledd yr adeilad ac effeithio ar iechyd y preswylwyr.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8985B3B-9657-C7C6-15ED-6C73EF2705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2648094"/>
            <a:ext cx="3072922" cy="325537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DB3BB9F-5A94-01B1-74C6-721CBB1C2CF2}"/>
              </a:ext>
            </a:extLst>
          </p:cNvPr>
          <p:cNvSpPr txBox="1"/>
          <p:nvPr/>
        </p:nvSpPr>
        <p:spPr>
          <a:xfrm>
            <a:off x="332580" y="4297064"/>
            <a:ext cx="337532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Mae awyru yn bwysig iawn i helpu i reoli lleithder, yn enwedig mewn adeiladau a gafodd eu hadeiladu cyn 1919. </a:t>
            </a:r>
          </a:p>
        </p:txBody>
      </p:sp>
    </p:spTree>
    <p:extLst>
      <p:ext uri="{BB962C8B-B14F-4D97-AF65-F5344CB8AC3E}">
        <p14:creationId xmlns:p14="http://schemas.microsoft.com/office/powerpoint/2010/main" val="29158634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27FF7A8-4719-DE6D-7D33-AA53B0C82A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3284984"/>
            <a:ext cx="5432354" cy="267934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47428A2-01FF-1FE4-B371-7782F20A2DED}"/>
              </a:ext>
            </a:extLst>
          </p:cNvPr>
          <p:cNvSpPr txBox="1"/>
          <p:nvPr/>
        </p:nvSpPr>
        <p:spPr>
          <a:xfrm>
            <a:off x="370469" y="1390588"/>
            <a:ext cx="833985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Un o’r ffactorau allweddol o ran yr awyru oedd y lle tân. Roedd yr awyru'n digwydd yn naturiol, ac yn lleihau lleithder drwy dynnu aer i mewn i’r adeilad drwy ddrysau a ffenestri, ac i fyny drwy’r simnai. </a:t>
            </a:r>
          </a:p>
          <a:p>
            <a:endParaRPr lang="en-GB" dirty="0"/>
          </a:p>
          <a:p>
            <a:r>
              <a:rPr lang="cy-GB" dirty="0"/>
              <a:t>Roedd y deunyddiau athraidd, fel morter calch a ddefnyddiwyd yn y waliau, hefyd yn cyfrannu at yr awyru naturiol drwy alluogi’r adeilad i ‘anadlu’ rhywfaint.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746CF97-D8BB-9EA9-9E8E-ED899ACF4F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168" y="5903470"/>
            <a:ext cx="1475360" cy="23166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DC234AA6-E55B-3AD2-BB1A-B127C2808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cy-GB" dirty="0"/>
              <a:t>Gwarchod adeiledd yr adeilad</a:t>
            </a:r>
          </a:p>
        </p:txBody>
      </p:sp>
    </p:spTree>
    <p:extLst>
      <p:ext uri="{BB962C8B-B14F-4D97-AF65-F5344CB8AC3E}">
        <p14:creationId xmlns:p14="http://schemas.microsoft.com/office/powerpoint/2010/main" val="30670748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Amcanion y sesiwn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611560" y="1628800"/>
            <a:ext cx="8229600" cy="2808312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 dirty="0"/>
              <a:t>Ar ddiwedd y sesiwn, bydd y dysgwyr yn gallu:</a:t>
            </a:r>
          </a:p>
          <a:p>
            <a:pPr lvl="1"/>
            <a:r>
              <a:rPr lang="cy-GB" dirty="0"/>
              <a:t>enwi’r deunyddiau sy’n berthnasol i waith osod brics</a:t>
            </a:r>
          </a:p>
          <a:p>
            <a:pPr lvl="1"/>
            <a:r>
              <a:rPr lang="cy-GB" dirty="0"/>
              <a:t>enwi’r offer sy’n berthnasol i waith osod brics</a:t>
            </a:r>
          </a:p>
          <a:p>
            <a:pPr lvl="1"/>
            <a:r>
              <a:rPr lang="cy-GB" dirty="0"/>
              <a:t>enwi’r technegau sy’n berthnasol i waith osod brics.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Deunyddiau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C99334-60A5-94D9-43DD-0EFD639A20F8}"/>
              </a:ext>
            </a:extLst>
          </p:cNvPr>
          <p:cNvSpPr txBox="1"/>
          <p:nvPr/>
        </p:nvSpPr>
        <p:spPr>
          <a:xfrm>
            <a:off x="107504" y="1361243"/>
            <a:ext cx="9036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    Mae brics, cerrig a phren yn cael eu defnyddio mewn gwaith adeiladu ers      </a:t>
            </a:r>
            <a:br>
              <a:rPr lang="cy-GB" dirty="0"/>
            </a:br>
            <a:r>
              <a:rPr lang="cy-GB" dirty="0"/>
              <a:t>    canrifoedd.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226234" y="1972015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b="1" i="0" u="none" strike="noStrike" cap="none" normalizeH="0" baseline="0" noProof="0" dirty="0">
                <a:ln>
                  <a:noFill/>
                </a:ln>
                <a:solidFill>
                  <a:srgbClr val="0077E3"/>
                </a:solidFill>
                <a:uLnTx/>
                <a:uFillTx/>
                <a:latin typeface="Arial"/>
                <a:ea typeface="ＭＳ Ｐゴシック" charset="-128"/>
              </a:rPr>
              <a:t>Brics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F09A60-C517-5093-65CA-61F04F49A0A5}"/>
              </a:ext>
            </a:extLst>
          </p:cNvPr>
          <p:cNvSpPr txBox="1"/>
          <p:nvPr/>
        </p:nvSpPr>
        <p:spPr>
          <a:xfrm>
            <a:off x="212467" y="2372125"/>
            <a:ext cx="396044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Yn y gorffennol, roedd brics yn cael eu gweithgynhyrchu yn ôl dimensiynau </a:t>
            </a:r>
            <a:r>
              <a:rPr lang="cy-GB" b="1" dirty="0"/>
              <a:t>imperial</a:t>
            </a:r>
            <a:r>
              <a:rPr lang="cy-GB" dirty="0"/>
              <a:t>. Mae hyn yn golygu bod y dimensiynau’n cael eu mesur mewn modfeddi.</a:t>
            </a:r>
          </a:p>
          <a:p>
            <a:endParaRPr lang="en-GB" dirty="0"/>
          </a:p>
          <a:p>
            <a:r>
              <a:rPr lang="cy-GB" dirty="0"/>
              <a:t>Mae brics modern yn cael eu gweithgynhyrchu yn ôl dimensiynau </a:t>
            </a:r>
            <a:r>
              <a:rPr lang="cy-GB" b="1" dirty="0"/>
              <a:t>metrig</a:t>
            </a:r>
            <a:r>
              <a:rPr lang="cy-GB" dirty="0"/>
              <a:t>. Mae hyn yn golygu bod y dimensiynau’n cael eu mesur mewn milimetrau.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1296AA-6AAC-CAE9-D7C4-421FDCC49AC3}"/>
              </a:ext>
            </a:extLst>
          </p:cNvPr>
          <p:cNvSpPr txBox="1"/>
          <p:nvPr/>
        </p:nvSpPr>
        <p:spPr>
          <a:xfrm>
            <a:off x="5292080" y="4698290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Roedd brics imperial yn llawer mwy na brics modern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4C6365-6107-649D-D6D6-0BAF87C9CE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49" t="14609" r="7750" b="10270"/>
          <a:stretch/>
        </p:blipFill>
        <p:spPr>
          <a:xfrm>
            <a:off x="4038424" y="2188285"/>
            <a:ext cx="4648376" cy="2159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085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Deunyddiau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46950" y="1484784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b="1" i="0" u="none" strike="noStrike" cap="none" normalizeH="0" baseline="0" noProof="0" dirty="0">
                <a:ln>
                  <a:noFill/>
                </a:ln>
                <a:solidFill>
                  <a:srgbClr val="0077E3"/>
                </a:solidFill>
                <a:uLnTx/>
                <a:uFillTx/>
                <a:latin typeface="Arial"/>
                <a:ea typeface="ＭＳ Ｐゴシック" charset="-128"/>
              </a:rPr>
              <a:t>Brics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F09A60-C517-5093-65CA-61F04F49A0A5}"/>
              </a:ext>
            </a:extLst>
          </p:cNvPr>
          <p:cNvSpPr txBox="1"/>
          <p:nvPr/>
        </p:nvSpPr>
        <p:spPr>
          <a:xfrm>
            <a:off x="346950" y="1905788"/>
            <a:ext cx="83398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Fel arfer, roedd waliau brics allanol yn cael eu hadeiladu ar ffurf solet, gyda’r brics yn cael eu gosod mewn patrymau penodol neu ‘fondiau’.</a:t>
            </a:r>
          </a:p>
          <a:p>
            <a:endParaRPr lang="en-GB" dirty="0"/>
          </a:p>
          <a:p>
            <a:r>
              <a:rPr lang="cy-GB" dirty="0"/>
              <a:t>Mae dau fond poblogaidd a oedd yn cael eu defnyddio cyn 1919 ac sy’n dal i gael eu defnyddio heddiw:</a:t>
            </a:r>
          </a:p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5683FD-8E28-E892-5B8D-20BF383D20A0}"/>
              </a:ext>
            </a:extLst>
          </p:cNvPr>
          <p:cNvSpPr txBox="1"/>
          <p:nvPr/>
        </p:nvSpPr>
        <p:spPr>
          <a:xfrm>
            <a:off x="346950" y="3645024"/>
            <a:ext cx="37209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Bond Seisnig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Bond </a:t>
            </a:r>
            <a:r>
              <a:rPr lang="cy-GB" dirty="0" err="1"/>
              <a:t>Ffleminaidd</a:t>
            </a:r>
            <a:endParaRPr lang="cy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806F27-34A6-E442-9955-B2604FEC249E}"/>
              </a:ext>
            </a:extLst>
          </p:cNvPr>
          <p:cNvSpPr txBox="1"/>
          <p:nvPr/>
        </p:nvSpPr>
        <p:spPr>
          <a:xfrm>
            <a:off x="346950" y="4869160"/>
            <a:ext cx="83184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Mae waliau solet yn gryf, ond dydyn nhw ddim yn gwbl effeithiol o ran atal lleithder rhag mynd i mewn i adeilad.</a:t>
            </a:r>
          </a:p>
        </p:txBody>
      </p:sp>
    </p:spTree>
    <p:extLst>
      <p:ext uri="{BB962C8B-B14F-4D97-AF65-F5344CB8AC3E}">
        <p14:creationId xmlns:p14="http://schemas.microsoft.com/office/powerpoint/2010/main" val="3059739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Deunyddiau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46950" y="1484784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b="1" i="0" u="none" strike="noStrike" cap="none" normalizeH="0" baseline="0" noProof="0" dirty="0">
                <a:ln>
                  <a:noFill/>
                </a:ln>
                <a:solidFill>
                  <a:srgbClr val="0077E3"/>
                </a:solidFill>
                <a:uLnTx/>
                <a:uFillTx/>
                <a:latin typeface="Arial"/>
                <a:ea typeface="ＭＳ Ｐゴシック" charset="-128"/>
              </a:rPr>
              <a:t>Brics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F09A60-C517-5093-65CA-61F04F49A0A5}"/>
              </a:ext>
            </a:extLst>
          </p:cNvPr>
          <p:cNvSpPr txBox="1"/>
          <p:nvPr/>
        </p:nvSpPr>
        <p:spPr>
          <a:xfrm>
            <a:off x="346950" y="1979090"/>
            <a:ext cx="282938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 b="1" dirty="0">
                <a:solidFill>
                  <a:srgbClr val="0077E3"/>
                </a:solidFill>
              </a:rPr>
              <a:t>Bond Seisnig</a:t>
            </a:r>
          </a:p>
          <a:p>
            <a:endParaRPr lang="en-GB" dirty="0"/>
          </a:p>
          <a:p>
            <a:r>
              <a:rPr lang="cy-GB" dirty="0"/>
              <a:t>Mae'r bond yma'n cynnwys cyrsiau bob yn ail o frics ar eu hyd a brics croes.</a:t>
            </a:r>
          </a:p>
          <a:p>
            <a:endParaRPr lang="en-GB" dirty="0"/>
          </a:p>
          <a:p>
            <a:r>
              <a:rPr lang="cy-GB" dirty="0"/>
              <a:t>Dyma’r bond brics cryfaf.</a:t>
            </a:r>
          </a:p>
          <a:p>
            <a:endParaRPr lang="en-GB" dirty="0"/>
          </a:p>
        </p:txBody>
      </p:sp>
      <p:pic>
        <p:nvPicPr>
          <p:cNvPr id="4" name="Picture 3" descr="A brick wall with white lines  Description automatically generated with low confidence">
            <a:extLst>
              <a:ext uri="{FF2B5EF4-FFF2-40B4-BE49-F238E27FC236}">
                <a16:creationId xmlns:a16="http://schemas.microsoft.com/office/drawing/2014/main" id="{6A055690-7522-173F-F32B-5942220094D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248694"/>
            <a:ext cx="7920880" cy="560130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2A3C4D1-2406-50E8-54A6-F403B2C16C57}"/>
              </a:ext>
            </a:extLst>
          </p:cNvPr>
          <p:cNvSpPr txBox="1"/>
          <p:nvPr/>
        </p:nvSpPr>
        <p:spPr>
          <a:xfrm>
            <a:off x="5062702" y="4636731"/>
            <a:ext cx="34555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200" dirty="0"/>
              <a:t>Sylwch ar y fricsen wedi’i thorri sy’n cael ei defnyddio i greu’r bond neu’r gorgyffyrddiad cywir.</a:t>
            </a:r>
          </a:p>
          <a:p>
            <a:endParaRPr lang="en-GB" sz="1200" dirty="0"/>
          </a:p>
          <a:p>
            <a:r>
              <a:rPr lang="cy-GB" sz="1200" dirty="0"/>
              <a:t>Mae hyn yn cael ei alw’n gaewr brenhines.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760A218-57A0-507E-AE5C-4469CC033BE5}"/>
              </a:ext>
            </a:extLst>
          </p:cNvPr>
          <p:cNvCxnSpPr>
            <a:cxnSpLocks/>
          </p:cNvCxnSpPr>
          <p:nvPr/>
        </p:nvCxnSpPr>
        <p:spPr>
          <a:xfrm flipH="1" flipV="1">
            <a:off x="4307390" y="4300356"/>
            <a:ext cx="755312" cy="568804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9312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rick wall with white lines  Description automatically generated with low confidence">
            <a:extLst>
              <a:ext uri="{FF2B5EF4-FFF2-40B4-BE49-F238E27FC236}">
                <a16:creationId xmlns:a16="http://schemas.microsoft.com/office/drawing/2014/main" id="{A3E374A4-46F3-C318-CB0F-01F79D4602A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183036"/>
            <a:ext cx="8005645" cy="56612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Deunyddiau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46950" y="1484784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b="1" i="0" u="none" strike="noStrike" cap="none" normalizeH="0" baseline="0" noProof="0" dirty="0">
                <a:ln>
                  <a:noFill/>
                </a:ln>
                <a:solidFill>
                  <a:srgbClr val="0077E3"/>
                </a:solidFill>
                <a:uLnTx/>
                <a:uFillTx/>
                <a:latin typeface="Arial"/>
                <a:ea typeface="ＭＳ Ｐゴシック" charset="-128"/>
              </a:rPr>
              <a:t>Brics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F09A60-C517-5093-65CA-61F04F49A0A5}"/>
              </a:ext>
            </a:extLst>
          </p:cNvPr>
          <p:cNvSpPr txBox="1"/>
          <p:nvPr/>
        </p:nvSpPr>
        <p:spPr>
          <a:xfrm>
            <a:off x="367329" y="1979090"/>
            <a:ext cx="256886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 b="1" dirty="0">
                <a:solidFill>
                  <a:srgbClr val="0077E3"/>
                </a:solidFill>
              </a:rPr>
              <a:t>Bond </a:t>
            </a:r>
            <a:r>
              <a:rPr lang="cy-GB" sz="1600" b="1" dirty="0" err="1">
                <a:solidFill>
                  <a:srgbClr val="0077E3"/>
                </a:solidFill>
              </a:rPr>
              <a:t>Ffleminaidd</a:t>
            </a:r>
            <a:endParaRPr lang="cy-GB" sz="1600" b="1" dirty="0">
              <a:solidFill>
                <a:srgbClr val="0077E3"/>
              </a:solidFill>
            </a:endParaRPr>
          </a:p>
          <a:p>
            <a:endParaRPr lang="en-GB" dirty="0"/>
          </a:p>
          <a:p>
            <a:r>
              <a:rPr lang="cy-GB" dirty="0"/>
              <a:t>Mae'r bond yma'n cynnwys brics ar eu hyd a brics croes bob yn ail ym mhob cwrs.</a:t>
            </a:r>
          </a:p>
          <a:p>
            <a:endParaRPr lang="en-GB" dirty="0"/>
          </a:p>
          <a:p>
            <a:r>
              <a:rPr lang="cy-GB" dirty="0"/>
              <a:t>Mae patrwm y bond yma’n gallu ychwanegu diddordeb at yr edrychiad.</a:t>
            </a:r>
          </a:p>
          <a:p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A3C4D1-2406-50E8-54A6-F403B2C16C57}"/>
              </a:ext>
            </a:extLst>
          </p:cNvPr>
          <p:cNvSpPr txBox="1"/>
          <p:nvPr/>
        </p:nvSpPr>
        <p:spPr>
          <a:xfrm>
            <a:off x="5062702" y="4636731"/>
            <a:ext cx="3960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200"/>
              <a:t>caewr brenhines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760A218-57A0-507E-AE5C-4469CC033BE5}"/>
              </a:ext>
            </a:extLst>
          </p:cNvPr>
          <p:cNvCxnSpPr>
            <a:cxnSpLocks/>
          </p:cNvCxnSpPr>
          <p:nvPr/>
        </p:nvCxnSpPr>
        <p:spPr>
          <a:xfrm flipH="1" flipV="1">
            <a:off x="4321821" y="4267982"/>
            <a:ext cx="755312" cy="568804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3152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Deunyddiau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46950" y="1484784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b="1" i="0" u="none" strike="noStrike" cap="none" normalizeH="0" baseline="0" noProof="0" dirty="0">
                <a:ln>
                  <a:noFill/>
                </a:ln>
                <a:solidFill>
                  <a:srgbClr val="0077E3"/>
                </a:solidFill>
                <a:uLnTx/>
                <a:uFillTx/>
                <a:latin typeface="Arial"/>
                <a:ea typeface="ＭＳ Ｐゴシック" charset="-128"/>
              </a:rPr>
              <a:t>Cerrig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F09A60-C517-5093-65CA-61F04F49A0A5}"/>
              </a:ext>
            </a:extLst>
          </p:cNvPr>
          <p:cNvSpPr txBox="1"/>
          <p:nvPr/>
        </p:nvSpPr>
        <p:spPr>
          <a:xfrm>
            <a:off x="346950" y="1865607"/>
            <a:ext cx="8473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Mae cerrig yn cael eu gosod mewn gwahanol ffyrdd, gan ddibynnu ar eu math, faint ohonyn nhw sydd ar gael, a dyluniad y strwythur.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F19517-4349-05E0-C52D-0B1D67557E93}"/>
              </a:ext>
            </a:extLst>
          </p:cNvPr>
          <p:cNvSpPr txBox="1"/>
          <p:nvPr/>
        </p:nvSpPr>
        <p:spPr>
          <a:xfrm>
            <a:off x="341675" y="2640660"/>
            <a:ext cx="42420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Mae cerrig yn gallu cael eu siapio neu eu ‘naddu’ i greu edrychiad atyniadol, ac i ffurfio nodweddion pensaernïol penodol.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1C2762F-9147-694D-A5FE-26F98180D9F3}"/>
              </a:ext>
            </a:extLst>
          </p:cNvPr>
          <p:cNvSpPr txBox="1"/>
          <p:nvPr/>
        </p:nvSpPr>
        <p:spPr>
          <a:xfrm>
            <a:off x="4682250" y="4643168"/>
            <a:ext cx="41382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Wrth eu defnyddio ar eu ffurf naturiol fel y maen nhw’n cyrraedd o’r chwarel, bydd llai o amser yn cael ei dreulio yn siapio’r deunydd.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69F3E4-7D64-E154-67BA-CE27F01565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2605201"/>
            <a:ext cx="2664296" cy="17761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7353A26-2721-E975-3EA5-343A1AEC5C2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2284" y="4147002"/>
            <a:ext cx="2267744" cy="1511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026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Deunyddiau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46950" y="1484784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b="1" i="0" u="none" strike="noStrike" cap="none" normalizeH="0" baseline="0" noProof="0" dirty="0">
                <a:ln>
                  <a:noFill/>
                </a:ln>
                <a:solidFill>
                  <a:srgbClr val="0077E3"/>
                </a:solidFill>
                <a:uLnTx/>
                <a:uFillTx/>
                <a:latin typeface="Arial"/>
                <a:ea typeface="ＭＳ Ｐゴシック" charset="-128"/>
              </a:rPr>
              <a:t>Cerrig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F09A60-C517-5093-65CA-61F04F49A0A5}"/>
              </a:ext>
            </a:extLst>
          </p:cNvPr>
          <p:cNvSpPr txBox="1"/>
          <p:nvPr/>
        </p:nvSpPr>
        <p:spPr>
          <a:xfrm>
            <a:off x="0" y="1883592"/>
            <a:ext cx="9649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Mae cerrig wedi’u torri a’u naddu yn gallu cael eu gosod mewn cyrsiau neu batrymau rheolaidd.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5D1011-17A0-AD76-F97B-52FA9C2A20C0}"/>
              </a:ext>
            </a:extLst>
          </p:cNvPr>
          <p:cNvSpPr txBox="1"/>
          <p:nvPr/>
        </p:nvSpPr>
        <p:spPr>
          <a:xfrm>
            <a:off x="6084168" y="2980836"/>
            <a:ext cx="30598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Sylwch ar y defnydd o fath gwahanol o garreg sydd wedi cael ei naddu i ffurfio’r conglfeini a nodweddion pensaernïol eraill.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CB4828-9263-A731-D454-AD2F2B29A3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636912"/>
            <a:ext cx="4141933" cy="2774015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0BA439E-1ACE-0B1F-3C66-C7C71D43AC56}"/>
              </a:ext>
            </a:extLst>
          </p:cNvPr>
          <p:cNvCxnSpPr>
            <a:cxnSpLocks/>
          </p:cNvCxnSpPr>
          <p:nvPr/>
        </p:nvCxnSpPr>
        <p:spPr>
          <a:xfrm flipH="1">
            <a:off x="3131840" y="3717032"/>
            <a:ext cx="2952328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4483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Deunyddiau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46950" y="1484784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b="1" i="0" u="none" strike="noStrike" cap="none" normalizeH="0" baseline="0" noProof="0" dirty="0">
                <a:ln>
                  <a:noFill/>
                </a:ln>
                <a:solidFill>
                  <a:srgbClr val="0077E3"/>
                </a:solidFill>
                <a:uLnTx/>
                <a:uFillTx/>
                <a:latin typeface="Arial"/>
                <a:ea typeface="ＭＳ Ｐゴシック" charset="-128"/>
              </a:rPr>
              <a:t>Cerrig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F09A60-C517-5093-65CA-61F04F49A0A5}"/>
              </a:ext>
            </a:extLst>
          </p:cNvPr>
          <p:cNvSpPr txBox="1"/>
          <p:nvPr/>
        </p:nvSpPr>
        <p:spPr>
          <a:xfrm>
            <a:off x="5284639" y="1338398"/>
            <a:ext cx="34857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Mae cerrig heb eu torri yn gallu cael eu defnyddio fwy ar hap, ac yn cael eu galw'n aml yn 'rwbel ar hap (</a:t>
            </a:r>
            <a:r>
              <a:rPr lang="cy-GB" dirty="0" err="1"/>
              <a:t>random</a:t>
            </a:r>
            <a:r>
              <a:rPr lang="cy-GB" dirty="0"/>
              <a:t> </a:t>
            </a:r>
            <a:r>
              <a:rPr lang="cy-GB" dirty="0" err="1"/>
              <a:t>rubble</a:t>
            </a:r>
            <a:r>
              <a:rPr lang="cy-GB" dirty="0"/>
              <a:t>)'.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C40791-32FB-9A3C-2781-2DFBC1BCA5DD}"/>
              </a:ext>
            </a:extLst>
          </p:cNvPr>
          <p:cNvSpPr txBox="1"/>
          <p:nvPr/>
        </p:nvSpPr>
        <p:spPr>
          <a:xfrm>
            <a:off x="5292315" y="2918891"/>
            <a:ext cx="34857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Cyn 1919, roedd y rhan fwyaf o strwythurau cerrig a brics yn defnyddio morter calch i fondio gwaith maen wrth adeiladu waliau.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E1D15F6-DF09-A367-BAAF-17C5126D50A2}"/>
              </a:ext>
            </a:extLst>
          </p:cNvPr>
          <p:cNvSpPr txBox="1"/>
          <p:nvPr/>
        </p:nvSpPr>
        <p:spPr>
          <a:xfrm>
            <a:off x="5280647" y="4503939"/>
            <a:ext cx="30891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Roedd hyn yn gwneud aer y wal yn athraidd (</a:t>
            </a:r>
            <a:r>
              <a:rPr kumimoji="0" lang="cy-GB" sz="2000" b="0" i="0" u="none" strike="noStrike" cap="none" normalizeH="0" baseline="0" noProof="0" dirty="0" err="1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permeable</a:t>
            </a:r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) i ryw raddau.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75893D-68F3-3E8E-4DA7-3EB0D74B1A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40" y="2226323"/>
            <a:ext cx="4431984" cy="295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68791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5831b9-66da-4f16-a409-834213ecdb8e">
      <Terms xmlns="http://schemas.microsoft.com/office/infopath/2007/PartnerControls"/>
    </lcf76f155ced4ddcb4097134ff3c332f>
    <TaxCatchAll xmlns="418e8c98-519b-4e3e-a77f-7ee33016068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15" ma:contentTypeDescription="Create a new document." ma:contentTypeScope="" ma:versionID="49183941de53607219d2a41e88adfbee">
  <xsd:schema xmlns:xsd="http://www.w3.org/2001/XMLSchema" xmlns:xs="http://www.w3.org/2001/XMLSchema" xmlns:p="http://schemas.microsoft.com/office/2006/metadata/properties" xmlns:ns2="1c5831b9-66da-4f16-a409-834213ecdb8e" xmlns:ns3="7d91badd-8922-4db1-9652-4fbca8a6b7df" xmlns:ns4="418e8c98-519b-4e3e-a77f-7ee33016068f" targetNamespace="http://schemas.microsoft.com/office/2006/metadata/properties" ma:root="true" ma:fieldsID="24b99fe5d6d654b5d04b5bbed10723b8" ns2:_="" ns3:_="" ns4:_="">
    <xsd:import namespace="1c5831b9-66da-4f16-a409-834213ecdb8e"/>
    <xsd:import namespace="7d91badd-8922-4db1-9652-4fbca8a6b7df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46845985-64c5-445d-98c9-446d100d1ab4}" ma:internalName="TaxCatchAll" ma:showField="CatchAllData" ma:web="7d91badd-8922-4db1-9652-4fbca8a6b7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purl.org/dc/dcmitype/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418e8c98-519b-4e3e-a77f-7ee33016068f"/>
    <ds:schemaRef ds:uri="1c5831b9-66da-4f16-a409-834213ecdb8e"/>
    <ds:schemaRef ds:uri="http://purl.org/dc/elements/1.1/"/>
    <ds:schemaRef ds:uri="http://schemas.openxmlformats.org/package/2006/metadata/core-properties"/>
    <ds:schemaRef ds:uri="7d91badd-8922-4db1-9652-4fbca8a6b7df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8650BE0-FF67-4CB5-BD5F-AE35C54CB6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418e8c98-519b-4e3e-a77f-7ee3301606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</TotalTime>
  <Words>954</Words>
  <Application>Microsoft Office PowerPoint</Application>
  <PresentationFormat>On-screen Show (4:3)</PresentationFormat>
  <Paragraphs>93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Lucida Grande</vt:lpstr>
      <vt:lpstr>Times New Roman</vt:lpstr>
      <vt:lpstr>Default Design</vt:lpstr>
      <vt:lpstr>Dulliau adeiladu cyn 1919</vt:lpstr>
      <vt:lpstr>Amcanion y sesiwn</vt:lpstr>
      <vt:lpstr>Deunyddiau</vt:lpstr>
      <vt:lpstr>Deunyddiau</vt:lpstr>
      <vt:lpstr>Deunyddiau</vt:lpstr>
      <vt:lpstr>Deunyddiau</vt:lpstr>
      <vt:lpstr>Deunyddiau</vt:lpstr>
      <vt:lpstr>Deunyddiau</vt:lpstr>
      <vt:lpstr>Deunyddiau</vt:lpstr>
      <vt:lpstr>Deunyddiau</vt:lpstr>
      <vt:lpstr>Deunyddiau</vt:lpstr>
      <vt:lpstr>Offer</vt:lpstr>
      <vt:lpstr>Offer</vt:lpstr>
      <vt:lpstr>Technegau</vt:lpstr>
      <vt:lpstr>Gwarchod adeiledd yr adeilad</vt:lpstr>
      <vt:lpstr>Gwarchod adeiledd yr adeilad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159</cp:revision>
  <dcterms:created xsi:type="dcterms:W3CDTF">2013-05-28T00:38:54Z</dcterms:created>
  <dcterms:modified xsi:type="dcterms:W3CDTF">2023-10-02T13:33:03Z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