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342" r:id="rId6"/>
    <p:sldId id="362" r:id="rId7"/>
    <p:sldId id="357" r:id="rId8"/>
    <p:sldId id="377" r:id="rId9"/>
    <p:sldId id="371" r:id="rId10"/>
    <p:sldId id="374" r:id="rId11"/>
    <p:sldId id="378" r:id="rId12"/>
    <p:sldId id="375" r:id="rId13"/>
    <p:sldId id="365" r:id="rId14"/>
    <p:sldId id="366" r:id="rId15"/>
    <p:sldId id="367" r:id="rId16"/>
    <p:sldId id="369" r:id="rId17"/>
    <p:sldId id="368" r:id="rId18"/>
    <p:sldId id="376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3" name="Alison Walters" initials="AW" lastIdx="3" clrIdx="2">
    <p:extLst>
      <p:ext uri="{19B8F6BF-5375-455C-9EA6-DF929625EA0E}">
        <p15:presenceInfo xmlns:p15="http://schemas.microsoft.com/office/powerpoint/2012/main" userId="Alison Walters" providerId="None"/>
      </p:ext>
    </p:extLst>
  </p:cmAuthor>
  <p:cmAuthor id="4" name="Sakshi JC" initials="SA JC" lastIdx="2" clrIdx="3">
    <p:extLst>
      <p:ext uri="{19B8F6BF-5375-455C-9EA6-DF929625EA0E}">
        <p15:presenceInfo xmlns:p15="http://schemas.microsoft.com/office/powerpoint/2012/main" userId="Sakshi JC" providerId="None"/>
      </p:ext>
    </p:extLst>
  </p:cmAuthor>
  <p:cmAuthor id="5" name="Lois Wyn" initials="LW" lastIdx="3" clrIdx="4">
    <p:extLst>
      <p:ext uri="{19B8F6BF-5375-455C-9EA6-DF929625EA0E}">
        <p15:presenceInfo xmlns:p15="http://schemas.microsoft.com/office/powerpoint/2012/main" userId="Lois Wy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2C5C93-A9C8-4E06-8A84-839BA45509B7}" v="3" dt="2023-10-02T11:00:58.5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9" autoAdjust="0"/>
    <p:restoredTop sz="55638" autoAdjust="0"/>
  </p:normalViewPr>
  <p:slideViewPr>
    <p:cSldViewPr snapToGrid="0">
      <p:cViewPr varScale="1">
        <p:scale>
          <a:sx n="37" d="100"/>
          <a:sy n="37" d="100"/>
        </p:scale>
        <p:origin x="104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FC2C5C93-A9C8-4E06-8A84-839BA45509B7}"/>
    <pc:docChg chg="custSel modSld modMainMaster">
      <pc:chgData name="Claire Brooks" userId="045b5ce1-bb15-4c22-aa7e-c7b600949989" providerId="ADAL" clId="{FC2C5C93-A9C8-4E06-8A84-839BA45509B7}" dt="2023-10-02T11:01:01.462" v="10" actId="1592"/>
      <pc:docMkLst>
        <pc:docMk/>
      </pc:docMkLst>
      <pc:sldChg chg="delCm modCm">
        <pc:chgData name="Claire Brooks" userId="045b5ce1-bb15-4c22-aa7e-c7b600949989" providerId="ADAL" clId="{FC2C5C93-A9C8-4E06-8A84-839BA45509B7}" dt="2023-10-02T11:01:01.462" v="10" actId="1592"/>
        <pc:sldMkLst>
          <pc:docMk/>
          <pc:sldMk cId="0" sldId="256"/>
        </pc:sldMkLst>
      </pc:sldChg>
      <pc:sldMasterChg chg="modSp mod">
        <pc:chgData name="Claire Brooks" userId="045b5ce1-bb15-4c22-aa7e-c7b600949989" providerId="ADAL" clId="{FC2C5C93-A9C8-4E06-8A84-839BA45509B7}" dt="2023-10-02T11:00:19.414" v="4"/>
        <pc:sldMasterMkLst>
          <pc:docMk/>
          <pc:sldMasterMk cId="0" sldId="2147483651"/>
        </pc:sldMasterMkLst>
        <pc:spChg chg="mod">
          <ac:chgData name="Claire Brooks" userId="045b5ce1-bb15-4c22-aa7e-c7b600949989" providerId="ADAL" clId="{FC2C5C93-A9C8-4E06-8A84-839BA45509B7}" dt="2023-10-02T11:00:00.566" v="3" actId="20577"/>
          <ac:spMkLst>
            <pc:docMk/>
            <pc:sldMasterMk cId="0" sldId="2147483651"/>
            <ac:spMk id="12" creationId="{00000000-0000-0000-0000-000000000000}"/>
          </ac:spMkLst>
        </pc:spChg>
        <pc:spChg chg="mod">
          <ac:chgData name="Claire Brooks" userId="045b5ce1-bb15-4c22-aa7e-c7b600949989" providerId="ADAL" clId="{FC2C5C93-A9C8-4E06-8A84-839BA45509B7}" dt="2023-10-02T11:00:19.414" v="4"/>
          <ac:spMkLst>
            <pc:docMk/>
            <pc:sldMasterMk cId="0" sldId="2147483651"/>
            <ac:spMk id="1029" creationId="{00000000-0000-0000-0000-000000000000}"/>
          </ac:spMkLst>
        </pc:spChg>
        <pc:spChg chg="mod">
          <ac:chgData name="Claire Brooks" userId="045b5ce1-bb15-4c22-aa7e-c7b600949989" providerId="ADAL" clId="{FC2C5C93-A9C8-4E06-8A84-839BA45509B7}" dt="2023-10-02T10:59:58.326" v="0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3d-yLItd1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amazon.co.uk/Graco-244512-Pressure-Rollr-Kit/dp/B0021XZQ0S" TargetMode="External"/><Relationship Id="rId4" Type="http://schemas.openxmlformats.org/officeDocument/2006/relationships/hyperlink" Target="https://www.spraydirect.co.uk/acatalog/New_JetRoller_Power_Roller.html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herwin.scene7.com/is/image/sw/paint_template-1?$layer_1_src=SWP12101002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herwin.scene7.com/is/image/sw/paint_template-1?$layer_1_src=SWP12101002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atllama.com/rentals/ottawa/hire-graco-paint-sprayer-airless-air-assisted-62428640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rgerpaints.com/blog/decor-tips/new-painting-technologies-you-need-to-know-about-before-your-next-home-painting-project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ddcoatings.co.uk/2640/commercial-painting-drone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dcoatings.co.uk/2640/commercial-painting-drone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egantpainting.com/hybrid-paints-the-best-of-both-worlds/#:~:text=What%20are%20Hybrid%20Paints%3F,based%20and%20water%2Dbased%20paint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images.ctfassets.net/j001bqnk84dk/6NyxIFeadQlhLqzAJlRWYn/b12f15d308e9aa7196255dd4a1310898/product_641.png?fm=webp&amp;w=868&amp;h=551" TargetMode="External"/><Relationship Id="rId4" Type="http://schemas.openxmlformats.org/officeDocument/2006/relationships/hyperlink" Target="https://m.media-amazon.com/images/I/71Auk7ThHML._AC_SL1500_.jpg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inseedpaint.com/speedheater-cobra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mirka.com/en-IN/Mirka-DEROS-680CV-150mm-CV-Orbit-80-MID6802011/" TargetMode="External"/><Relationship Id="rId4" Type="http://schemas.openxmlformats.org/officeDocument/2006/relationships/hyperlink" Target="https://mirka-online.com/miw950-de1230afc-4-mirka-leros-dust-free-solutions-kit-9in-wall-sander-dust-extractor.html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dienungsanleitu.ng/gallery/14368010.jp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dn.mscdirect.com/global/images/ProductImages/1642002-21.jpg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WxLq-bPxcto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intinganddecoratingnews.co.uk/decorating-products/dunlop-fine-surface-filler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media.diy.com/is/image/Kingfisher/gyproc-easi-fill-quick-dry-white-two-coat-filler-jointing-compound-5kg-bag~5015892846945_02c_bq?$MOB_PREV$&amp;$width=768&amp;$height=768" TargetMode="External"/><Relationship Id="rId4" Type="http://schemas.openxmlformats.org/officeDocument/2006/relationships/hyperlink" Target="https://www.google.com/imgres?h=600&amp;w=600&amp;tbnh=225&amp;tbnw=225&amp;osm=1&amp;hcb=1&amp;hcb=1&amp;source=lens-native&amp;usg=AI4_-kRLFg-yH5pTSuSGglRKF8I7eUNdEw&amp;imgurl=https%3A%2F%2Fencrypted-tbn0.gstatic.com%2Fimages%3Fq%3Dtbn%3AANd9GcRZNWMJ_Cle7YMr471v4-sC8-hPXY9m_LwT-eZkGVoX39dc9iYx&amp;imgrefurl=https%3A%2F%2Fwww.jtatkinson.co.uk%2Fpolycell-multi-purpose-polyfilla-ready-mixed-tub-1kg&amp;tbnid=hKzqT97eKmGaXM&amp;docid=4eh2Q4NFvSCpzM&amp;ved=0CB0Qi8AJahcKEwigrq6L_dGAAxUAAAAAHQAAAAAQCA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 err="1"/>
              <a:t>Graco</a:t>
            </a:r>
            <a:r>
              <a:rPr lang="cy-GB" dirty="0"/>
              <a:t> </a:t>
            </a:r>
            <a:r>
              <a:rPr lang="cy-GB" dirty="0" err="1"/>
              <a:t>Pressure</a:t>
            </a:r>
            <a:r>
              <a:rPr lang="cy-GB" dirty="0"/>
              <a:t> </a:t>
            </a:r>
            <a:r>
              <a:rPr lang="cy-GB" dirty="0" err="1"/>
              <a:t>Roller</a:t>
            </a:r>
            <a:r>
              <a:rPr lang="cy-GB" dirty="0"/>
              <a:t> - </a:t>
            </a:r>
            <a:r>
              <a:rPr lang="cy-GB" dirty="0" err="1"/>
              <a:t>How</a:t>
            </a:r>
            <a:r>
              <a:rPr lang="cy-GB" dirty="0"/>
              <a:t> To </a:t>
            </a:r>
            <a:r>
              <a:rPr lang="cy-GB" dirty="0" err="1"/>
              <a:t>Use</a:t>
            </a:r>
            <a:r>
              <a:rPr lang="cy-GB" dirty="0"/>
              <a:t>, </a:t>
            </a:r>
            <a:r>
              <a:rPr lang="cy-GB" dirty="0" err="1"/>
              <a:t>Setup</a:t>
            </a:r>
            <a:r>
              <a:rPr lang="cy-GB" dirty="0"/>
              <a:t> </a:t>
            </a:r>
            <a:r>
              <a:rPr lang="cy-GB" dirty="0" err="1"/>
              <a:t>and</a:t>
            </a:r>
            <a:r>
              <a:rPr lang="cy-GB" dirty="0"/>
              <a:t> </a:t>
            </a:r>
            <a:r>
              <a:rPr lang="cy-GB" dirty="0" err="1"/>
              <a:t>Review</a:t>
            </a:r>
            <a:r>
              <a:rPr lang="cy-GB" dirty="0"/>
              <a:t> - </a:t>
            </a:r>
            <a:r>
              <a:rPr lang="cy-GB" dirty="0">
                <a:hlinkClick r:id="rId3"/>
              </a:rPr>
              <a:t>https://www.youtube.com/watch?v=73d-yLItd1M</a:t>
            </a:r>
          </a:p>
          <a:p>
            <a:endParaRPr lang="en-GB" dirty="0"/>
          </a:p>
          <a:p>
            <a:r>
              <a:rPr lang="cy-GB" dirty="0"/>
              <a:t>Lluniau:</a:t>
            </a:r>
          </a:p>
          <a:p>
            <a:r>
              <a:rPr lang="cy-GB" dirty="0">
                <a:hlinkClick r:id="rId4"/>
              </a:rPr>
              <a:t>https://www.spraydirect.co.uk/acatalog/New_JetRoller_Power_Roller.html</a:t>
            </a:r>
          </a:p>
          <a:p>
            <a:r>
              <a:rPr lang="cy-GB" dirty="0">
                <a:hlinkClick r:id="rId5"/>
              </a:rPr>
              <a:t>https://www.amazon.co.uk/Graco-244512-Pressure-Rollr-Kit/dp/B0021XZQ0S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293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>
                <a:hlinkClick r:id="rId3"/>
              </a:rPr>
              <a:t>https://sherwin.scene7.com/is/image/sw/paint_template-1?$layer_1_src=SWP12101002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39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https://sherwin.scene7.com/is/image/sw/paint_template-1?$layer_1_src=SWP12101002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559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https://fatllama.com/rentals/ottawa/hire-graco-paint-sprayer-airless-air-assisted-62428640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196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Innovative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Painting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Technology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Trends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to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Know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Before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You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Start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Or Office </a:t>
            </a:r>
            <a:r>
              <a:rPr lang="cy-GB" b="0" i="0" u="none" strike="noStrik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Painting</a:t>
            </a:r>
            <a:r>
              <a:rPr lang="cy-GB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b="0" i="0" u="none" strike="noStrike" dirty="0">
                <a:solidFill>
                  <a:srgbClr val="2020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y-GB" dirty="0">
                <a:hlinkClick r:id="rId3"/>
              </a:rPr>
              <a:t>https://www.bergerpaints.com/blog/decor-tips/new-painting-technologies-you-need-to-know-about-before-your-next-home-painting-project</a:t>
            </a:r>
          </a:p>
          <a:p>
            <a:endParaRPr lang="en-GB" dirty="0"/>
          </a:p>
          <a:p>
            <a:r>
              <a:rPr lang="cy-GB" dirty="0"/>
              <a:t>Llun – </a:t>
            </a:r>
            <a:r>
              <a:rPr lang="cy-GB" dirty="0">
                <a:hlinkClick r:id="rId4"/>
              </a:rPr>
              <a:t>https://www.ddcoatings.co.uk/2640/commercial-painting-drones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52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https://www.ddcoatings.co.uk/2640/commercial-painting-drones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4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Paentiau Hybrid – </a:t>
            </a:r>
            <a:r>
              <a:rPr lang="cy-GB" dirty="0">
                <a:hlinkClick r:id="rId3"/>
              </a:rPr>
              <a:t>https://www.elegantpainting.com/hybrid-paints-the-best-of-both-worlds/#:~:text=What%20are%20Hybrid%20Paints%3F,based%20and%20water%2Dbased%20paints</a:t>
            </a:r>
          </a:p>
          <a:p>
            <a:endParaRPr lang="en-GB" dirty="0"/>
          </a:p>
          <a:p>
            <a:r>
              <a:rPr lang="cy-GB" dirty="0"/>
              <a:t>Lluniau:</a:t>
            </a:r>
          </a:p>
          <a:p>
            <a:r>
              <a:rPr lang="cy-GB" dirty="0">
                <a:hlinkClick r:id="rId4"/>
              </a:rPr>
              <a:t>https://m.media-amazon.com/images/I/71Auk7ThHML._AC_SL1500_.jpg</a:t>
            </a:r>
          </a:p>
          <a:p>
            <a:r>
              <a:rPr lang="cy-GB" dirty="0">
                <a:hlinkClick r:id="rId5"/>
              </a:rPr>
              <a:t>https://images.ctfassets.net/j001bqnk84dk/6NyxIFeadQlhLqzAJlRWYn/b12f15d308e9aa7196255dd4a1310898/product_641.png?fm=webp&amp;w=868&amp;h=551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89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Ap delweddu </a:t>
            </a:r>
            <a:r>
              <a:rPr lang="cy-GB" dirty="0" err="1"/>
              <a:t>Dulux</a:t>
            </a:r>
            <a:r>
              <a:rPr lang="cy-GB" dirty="0"/>
              <a:t> – https://www.dulux.co.uk/en/articles/dulux-visualizer-app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799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cy-GB">
                <a:hlinkClick r:id="rId3"/>
              </a:rPr>
              <a:t>https://linseedpaint.com/speedheater-cobra/</a:t>
            </a:r>
          </a:p>
          <a:p>
            <a:r>
              <a:rPr lang="cy-GB">
                <a:hlinkClick r:id="rId4"/>
              </a:rPr>
              <a:t>https://mirka-online.com/miw950-de1230afc-4-mirka-leros-dust-free-solutions-kit-9in-wall-sander-dust-extractor.html</a:t>
            </a:r>
          </a:p>
          <a:p>
            <a:r>
              <a:rPr lang="cy-GB">
                <a:hlinkClick r:id="rId5"/>
              </a:rPr>
              <a:t>https://www.mirka.com/en-IN/Mirka-DEROS-680CV-150mm-CV-Orbit-80-MID6802011/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938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https://www.bedienungsanleitu.ng/gallery/14368010.jpg</a:t>
            </a:r>
          </a:p>
          <a:p>
            <a:r>
              <a:rPr lang="cy-GB">
                <a:hlinkClick r:id="rId4"/>
              </a:rPr>
              <a:t>https://cdn.mscdirect.com/global/images/ProductImages/1642002-21.jpg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00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How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to </a:t>
            </a:r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Use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</a:t>
            </a:r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Peelaway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1 &amp; 7 </a:t>
            </a:r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Paint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&amp; </a:t>
            </a:r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Varnish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</a:t>
            </a:r>
            <a:r>
              <a:rPr lang="cy-GB" b="0" i="0" dirty="0" err="1">
                <a:solidFill>
                  <a:srgbClr val="0F0F0F"/>
                </a:solidFill>
                <a:latin typeface="YouTube Sans"/>
              </a:rPr>
              <a:t>Remover</a:t>
            </a:r>
            <a:r>
              <a:rPr lang="cy-GB" b="0" i="0" dirty="0">
                <a:solidFill>
                  <a:srgbClr val="0F0F0F"/>
                </a:solidFill>
                <a:latin typeface="YouTube Sans"/>
              </a:rPr>
              <a:t> – </a:t>
            </a:r>
            <a:r>
              <a:rPr lang="cy-GB" dirty="0">
                <a:hlinkClick r:id="rId3"/>
              </a:rPr>
              <a:t>https://youtu.be/WxLq-bPxcto</a:t>
            </a:r>
          </a:p>
          <a:p>
            <a:br>
              <a:rPr lang="cy-GB" dirty="0"/>
            </a:br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017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https://www.paintinganddecoratingnews.co.uk/decorating-products/dunlop-fine-surface-filler/</a:t>
            </a:r>
          </a:p>
          <a:p>
            <a:r>
              <a:rPr lang="cy-GB">
                <a:hlinkClick r:id="rId4"/>
              </a:rPr>
              <a:t>https://www.google.com/imgres?h=600&amp;w=600&amp;tbnh=225&amp;tbnw=225&amp;osm=1&amp;hcb=1&amp;hcb=1&amp;source=lens-native&amp;usg=AI4_-kRLFg-yH5pTSuSGglRKF8I7eUNdEw&amp;imgurl=https%3A%2F%2Fencrypted-tbn0.gstatic.com%2Fimages%3Fq%3Dtbn%3AANd9GcRZNWMJ_Cle7YMr471v4-sC8-hPXY9m_LwT-eZkGVoX39dc9iYx&amp;imgrefurl=https%3A%2F%2Fwww.jtatkinson.co.uk%2Fpolycell-multi-purpose-polyfilla-ready-mixed-tub-1kg&amp;tbnid=hKzqT97eKmGaXM&amp;docid=4eh2Q4NFvSCpzM&amp;ved=0CB0Qi8AJahcKEwigrq6L_dGAAxUAAAAAHQAAAAAQCA</a:t>
            </a:r>
          </a:p>
          <a:p>
            <a:r>
              <a:rPr lang="cy-GB">
                <a:hlinkClick r:id="rId5"/>
              </a:rPr>
              <a:t>https://media.diy.com/is/image/Kingfisher/gyproc-easi-fill-quick-dry-white-two-coat-filler-jointing-compound-5kg-bag~5015892846945_02c_bq?$MOB_PREV$&amp;$width=768&amp;$height=768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83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8CF6-A524-4912-9BC7-94E054A4EAF0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A58C-0420-46FA-86EC-3029A0E9D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5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lang="en-US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3d-yLItd1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praydirect.co.uk/acatalog/New_JetRoller_Power_Roller.html" TargetMode="External"/><Relationship Id="rId4" Type="http://schemas.openxmlformats.org/officeDocument/2006/relationships/hyperlink" Target="https://www.amazon.co.uk/Graco-244512-Pressure-Rollr-Kit/dp/B0021XZQ0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herwin.scene7.com/is/image/sw/paint_template-1?$layer_1_src=SWP1210100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herwin.scene7.com/is/image/sw/paint_template-1?$layer_1_src=SWP1210100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atllama.com/rentals/ottawa/hire-graco-paint-sprayer-airless-air-assisted-62428640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rgerpaints.com/blog/decor-tips/new-painting-technologies-you-need-to-know-about-before-your-next-home-painting-projec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dcoatings.co.uk/2640/commercial-painting-drone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dcoatings.co.uk/2640/commercial-painting-dron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egantpainting.com/hybrid-paints-the-best-of-both-worlds/#:~:text=What%20are%20Hybrid%20Paints%3F,based%20and%20water%2Dbased%20paint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m.media-amazon.com/images/I/71Auk7ThHML._AC_SL1500_.jpg" TargetMode="External"/><Relationship Id="rId4" Type="http://schemas.openxmlformats.org/officeDocument/2006/relationships/hyperlink" Target="https://images.ctfassets.net/j001bqnk84dk/6NyxIFeadQlhLqzAJlRWYn/b12f15d308e9aa7196255dd4a1310898/product_641.png?fm=webp&amp;w=868&amp;h=55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lux.co.uk/en/articles/dulux-visualizer-ap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irka-online.com/miw950-de1230afc-4-mirka-leros-dust-free-solutions-kit-9in-wall-sander-dust-extractor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linseedpaint.com/speedheater-cobra/" TargetMode="External"/><Relationship Id="rId4" Type="http://schemas.openxmlformats.org/officeDocument/2006/relationships/hyperlink" Target="https://www.mirka.com/en-IN/Mirka-DEROS-680CV-150mm-CV-Orbit-80-MID680201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bedienungsanleitu.ng/gallery/14368010.jpg" TargetMode="External"/><Relationship Id="rId4" Type="http://schemas.openxmlformats.org/officeDocument/2006/relationships/hyperlink" Target="https://cdn.mscdirect.com/global/images/ProductImages/1642002-2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WxLq-bPxcto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.diy.com/is/image/Kingfisher/gyproc-easi-fill-quick-dry-white-two-coat-filler-jointing-compound-5kg-bag~5015892846945_02c_bq?$MOB_PREV$&amp;$width=768&amp;$height=76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gle.com/imgres?h=600&amp;w=600&amp;tbnh=225&amp;tbnw=225&amp;osm=1&amp;hcb=1&amp;hcb=1&amp;source=lens-native&amp;usg=AI4_-kRLFg-yH5pTSuSGglRKF8I7eUNdEw&amp;imgurl=https%3A%2F%2Fencrypted-tbn0.gstatic.com%2Fimages%3Fq%3Dtbn%3AANd9GcRZNWMJ_Cle7YMr471v4-sC8-hPXY9m_LwT-eZkGVoX39dc9iYx&amp;imgrefurl=https%3A%2F%2Fwww.jtatkinson.co.uk%2Fpolycell-multi-purpose-polyfilla-ready-mixed-tub-1kg&amp;tbnid=hKzqT97eKmGaXM&amp;docid=4eh2Q4NFvSCpzM&amp;ved=0CB0Qi8AJahcKEwigrq6L_dGAAxUAAAAAHQAAAAAQCA" TargetMode="External"/><Relationship Id="rId4" Type="http://schemas.openxmlformats.org/officeDocument/2006/relationships/hyperlink" Target="https://www.paintinganddecoratingnews.co.uk/decorating-products/dunlop-fine-surface-fill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089727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6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69063"/>
            <a:ext cx="8153400" cy="777455"/>
          </a:xfrm>
        </p:spPr>
        <p:txBody>
          <a:bodyPr anchor="t"/>
          <a:lstStyle/>
          <a:p>
            <a:pPr eaLnBrk="1" hangingPunct="1"/>
            <a:r>
              <a:rPr lang="cy-GB" sz="2600">
                <a:ea typeface="ＭＳ Ｐゴシック" pitchFamily="-105" charset="-128"/>
                <a:cs typeface="ＭＳ Ｐゴシック" pitchFamily="-105" charset="-128"/>
              </a:rPr>
              <a:t>Peintio ac addurno yn yr 21ain ganrif</a:t>
            </a:r>
            <a:br>
              <a:rPr lang="cy-GB" b="0">
                <a:ea typeface="ＭＳ Ｐゴシック" pitchFamily="-105" charset="-128"/>
                <a:cs typeface="ＭＳ Ｐゴシック" pitchFamily="-105" charset="-128"/>
              </a:rPr>
            </a:b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                     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234" y="989095"/>
            <a:ext cx="8229600" cy="469154"/>
          </a:xfrm>
        </p:spPr>
        <p:txBody>
          <a:bodyPr/>
          <a:lstStyle/>
          <a:p>
            <a:r>
              <a:rPr lang="cy-GB" dirty="0"/>
              <a:t>Papurau wal yr 21ain ganrif – murluniau/printiau digidol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235" y="1458249"/>
            <a:ext cx="3741818" cy="4434840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Mae’r rhain yn cael eu gwneud o bapur finyl trwm sy’n cynnwys nifer o baneli wedi’u printio ag adrannau o ddelwedd ddigidol.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Maen nhw’n cael eu cyflenwi fel un panel neu sawl panel hyd at 1.270m o led.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pob panel yn cynnwys ‘</a:t>
            </a:r>
            <a:r>
              <a:rPr lang="cy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selfais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i warchod pen draw’r rholyn.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uniadau’n cael eu creu drwy orgyffwrdd a sbleisio.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Maen nhw’n cael eu hongian gan ddefnyddio adlynion </a:t>
            </a:r>
            <a:r>
              <a:rPr lang="cy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PVA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arbenigol wedi’u </a:t>
            </a:r>
            <a:r>
              <a:rPr lang="cy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cymysgu’n barod 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(sy’n cynnwys </a:t>
            </a:r>
            <a:r>
              <a:rPr lang="cy-GB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ffwngladdwr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</a:t>
            </a:r>
            <a:r>
              <a:rPr lang="cy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roddir ar y wal</a:t>
            </a:r>
            <a:r>
              <a:rPr lang="cy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600" dirty="0"/>
          </a:p>
        </p:txBody>
      </p:sp>
      <p:pic>
        <p:nvPicPr>
          <p:cNvPr id="7" name="Content Placeholder 7" descr="A lamp next to a couch  Description automatically generated">
            <a:extLst>
              <a:ext uri="{FF2B5EF4-FFF2-40B4-BE49-F238E27FC236}">
                <a16:creationId xmlns:a16="http://schemas.microsoft.com/office/drawing/2014/main" id="{107A9915-D10C-7730-F241-E8AA281075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83034" y="2082800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5744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95"/>
            <a:ext cx="8229600" cy="357256"/>
          </a:xfrm>
        </p:spPr>
        <p:txBody>
          <a:bodyPr/>
          <a:lstStyle/>
          <a:p>
            <a:r>
              <a:rPr lang="cy-GB" dirty="0"/>
              <a:t>Peintio yn yr 21ain ganrif – rholeri â gwasgedd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45038C-9346-9211-48C1-55EAE8A90AE9}"/>
              </a:ext>
            </a:extLst>
          </p:cNvPr>
          <p:cNvSpPr txBox="1"/>
          <p:nvPr/>
        </p:nvSpPr>
        <p:spPr>
          <a:xfrm>
            <a:off x="457200" y="5201569"/>
            <a:ext cx="8081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I gael rhagor o wybodaeth, gwyliwch y fideo yma: </a:t>
            </a:r>
            <a:r>
              <a:rPr lang="cy-GB" sz="1600">
                <a:solidFill>
                  <a:srgbClr val="009999"/>
                </a:solidFill>
                <a:hlinkClick r:id="rId3"/>
              </a:rPr>
              <a:t>Graco Pressure Roller - How To Use, Setup and Review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75668CB-64D3-8026-C2F1-A68C7A61D9F2}"/>
              </a:ext>
            </a:extLst>
          </p:cNvPr>
          <p:cNvSpPr txBox="1">
            <a:spLocks/>
          </p:cNvSpPr>
          <p:nvPr/>
        </p:nvSpPr>
        <p:spPr bwMode="auto">
          <a:xfrm>
            <a:off x="457200" y="2184400"/>
            <a:ext cx="8229600" cy="188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6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4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Mae’n troi’r chwistrellwr paent yn system rolio er mwyn cyflymu’r broses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 system rholer â gwasgedd bedair gwaith yn </a:t>
            </a:r>
            <a:r>
              <a:rPr lang="cy-GB" sz="1600" dirty="0" err="1"/>
              <a:t>gyflymach</a:t>
            </a:r>
            <a:r>
              <a:rPr lang="cy-GB" sz="1600" dirty="0"/>
              <a:t> na rholer traddodiadol, a does dim llanast fel sydd gyda hambwrdd rholer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Mae’r system yn cael ei chysylltu’n uniongyrchol â’r gwn chwistrellu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Bydd gwasgu’r glicied yn rhoi mwy o baent ar lawes y rholer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3FCAC4-8A75-BB32-A5CA-8CA8E178E391}"/>
              </a:ext>
            </a:extLst>
          </p:cNvPr>
          <p:cNvSpPr txBox="1"/>
          <p:nvPr/>
        </p:nvSpPr>
        <p:spPr>
          <a:xfrm>
            <a:off x="0" y="1476513"/>
            <a:ext cx="8699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cy-GB" sz="1800" b="1" dirty="0"/>
              <a:t>System rholer â chyflenwad di-aer 	   2. System rholer â gwasgedd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3D3F34-8F3B-A4E5-7D97-02B9D9447DC8}"/>
              </a:ext>
            </a:extLst>
          </p:cNvPr>
          <p:cNvSpPr txBox="1"/>
          <p:nvPr/>
        </p:nvSpPr>
        <p:spPr>
          <a:xfrm>
            <a:off x="5442468" y="3941381"/>
            <a:ext cx="166777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Enghraifft o roler gwasgedd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65085D-5B0D-98D9-402F-FE516CB69562}"/>
              </a:ext>
            </a:extLst>
          </p:cNvPr>
          <p:cNvSpPr txBox="1"/>
          <p:nvPr/>
        </p:nvSpPr>
        <p:spPr>
          <a:xfrm>
            <a:off x="2265373" y="3941380"/>
            <a:ext cx="177059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5"/>
              </a:rPr>
              <a:t>Enghraifft o becyn rholer jet</a:t>
            </a:r>
          </a:p>
        </p:txBody>
      </p:sp>
    </p:spTree>
    <p:extLst>
      <p:ext uri="{BB962C8B-B14F-4D97-AF65-F5344CB8AC3E}">
        <p14:creationId xmlns:p14="http://schemas.microsoft.com/office/powerpoint/2010/main" val="975649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95"/>
            <a:ext cx="8229600" cy="357256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Peintio yn yr 21ain ganrif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9032"/>
            <a:ext cx="5413158" cy="44348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y-GB" sz="2000" b="1" dirty="0">
                <a:solidFill>
                  <a:srgbClr val="0077E3"/>
                </a:solidFill>
              </a:rPr>
              <a:t>Uned chwistrellu HVLP </a:t>
            </a:r>
            <a:r>
              <a:rPr lang="cy-GB" sz="2000" b="1" dirty="0" err="1">
                <a:solidFill>
                  <a:srgbClr val="0077E3"/>
                </a:solidFill>
              </a:rPr>
              <a:t>ddi</a:t>
            </a:r>
            <a:r>
              <a:rPr lang="cy-GB" sz="2000" b="1" dirty="0">
                <a:solidFill>
                  <a:srgbClr val="0077E3"/>
                </a:solidFill>
              </a:rPr>
              <a:t>-wifr (offer llaw)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2000" b="1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 Fersiwn law, </a:t>
            </a:r>
            <a:r>
              <a:rPr lang="cy-GB" sz="2000" dirty="0" err="1"/>
              <a:t>ddi</a:t>
            </a:r>
            <a:r>
              <a:rPr lang="cy-GB" sz="2000" dirty="0"/>
              <a:t>-wifr o uned chwistrellu HVLP sy’n rhedeg ar fatri 18V sy’n gallu cael ei ailwefru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 Cyfarpar cludadwy ar gyfer tasgau bach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 Lleihau’r angen am geblau pŵer 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</a:pPr>
            <a:r>
              <a:rPr lang="cy-GB" sz="2000" dirty="0"/>
              <a:t>      llinellau aer/hylif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 Gorffeniad o ansawdd uchel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 Llawer o ddiferion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E9FA31-1E67-A949-D232-6EF1D8DE1DBF}"/>
              </a:ext>
            </a:extLst>
          </p:cNvPr>
          <p:cNvSpPr txBox="1"/>
          <p:nvPr/>
        </p:nvSpPr>
        <p:spPr>
          <a:xfrm>
            <a:off x="6602505" y="3219918"/>
            <a:ext cx="131781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2313259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95"/>
            <a:ext cx="8229600" cy="357256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Peintio yn yr 21ain ganrif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9032"/>
            <a:ext cx="5580993" cy="44348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y-GB" sz="2000" b="1" dirty="0">
                <a:solidFill>
                  <a:srgbClr val="0077E3"/>
                </a:solidFill>
              </a:rPr>
              <a:t>Uned chwistrellu </a:t>
            </a:r>
            <a:r>
              <a:rPr lang="cy-GB" sz="2000" b="1" dirty="0" err="1">
                <a:solidFill>
                  <a:srgbClr val="0077E3"/>
                </a:solidFill>
              </a:rPr>
              <a:t>ddi</a:t>
            </a:r>
            <a:r>
              <a:rPr lang="cy-GB" sz="2000" b="1" dirty="0">
                <a:solidFill>
                  <a:srgbClr val="0077E3"/>
                </a:solidFill>
              </a:rPr>
              <a:t>-aer a di-wifr (offer llaw)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2000" b="1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Fersiwn law, </a:t>
            </a:r>
            <a:r>
              <a:rPr lang="cy-GB" sz="2000" dirty="0" err="1"/>
              <a:t>ddi</a:t>
            </a:r>
            <a:r>
              <a:rPr lang="cy-GB" sz="2000" dirty="0"/>
              <a:t>-wifr o uned chwistrellu HVLP sy’n rhedeg ar fatri 20V sy’n gallu cael ei ailwefru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Cyfarpar cludadwy ar gyfer tasgau bach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Lleihau’r angen am geblau pŵer a llinellau hylif/aer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Proses </a:t>
            </a:r>
            <a:r>
              <a:rPr lang="cy-GB" sz="2000" dirty="0" err="1"/>
              <a:t>gyflymach</a:t>
            </a:r>
            <a:endParaRPr lang="cy-GB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Llai o ddiferion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8E80A-6AB2-09C5-B945-AE37CBBE290F}"/>
              </a:ext>
            </a:extLst>
          </p:cNvPr>
          <p:cNvSpPr txBox="1"/>
          <p:nvPr/>
        </p:nvSpPr>
        <p:spPr>
          <a:xfrm>
            <a:off x="6441141" y="3058510"/>
            <a:ext cx="133125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70463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95"/>
            <a:ext cx="8229600" cy="357256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Peintio yn yr 21ain ganrif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9032"/>
            <a:ext cx="5728447" cy="44348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y-GB" sz="2000" b="1" dirty="0">
                <a:solidFill>
                  <a:srgbClr val="0077E3"/>
                </a:solidFill>
              </a:rPr>
              <a:t>System chwistrellu </a:t>
            </a:r>
            <a:r>
              <a:rPr lang="cy-GB" sz="2000" b="1" dirty="0" err="1">
                <a:solidFill>
                  <a:srgbClr val="0077E3"/>
                </a:solidFill>
              </a:rPr>
              <a:t>ddi</a:t>
            </a:r>
            <a:r>
              <a:rPr lang="cy-GB" sz="2000" b="1" dirty="0">
                <a:solidFill>
                  <a:srgbClr val="0077E3"/>
                </a:solidFill>
              </a:rPr>
              <a:t>-aer â chymorth aer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2000" b="1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Mae systemau chwistrellu â chymorth aer yn cyfuno'r gorffeniad o ansawdd uchel a welir gyda systemau HVLP, a chyflymder systemau di-aer.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Yn gyntaf, mae gwn chwistrellu di-aer â chymorth aer yn pwmpio paent allan o dan wasgedd uchel ac, yn ail, yn cyflawni’r broses atomeiddio gydag ychydig bach o aer cywasgedig o wyneb a/neu gyrn y chwistrell aer a ddefnyddir.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4E1EC-39D9-B92F-9A76-F7EB71EE56A0}"/>
              </a:ext>
            </a:extLst>
          </p:cNvPr>
          <p:cNvSpPr txBox="1"/>
          <p:nvPr/>
        </p:nvSpPr>
        <p:spPr>
          <a:xfrm>
            <a:off x="6965576" y="2988694"/>
            <a:ext cx="137438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Llun enghreifftiol</a:t>
            </a:r>
          </a:p>
        </p:txBody>
      </p:sp>
    </p:spTree>
    <p:extLst>
      <p:ext uri="{BB962C8B-B14F-4D97-AF65-F5344CB8AC3E}">
        <p14:creationId xmlns:p14="http://schemas.microsoft.com/office/powerpoint/2010/main" val="282530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9895"/>
            <a:ext cx="8229600" cy="357256"/>
          </a:xfrm>
        </p:spPr>
        <p:txBody>
          <a:bodyPr/>
          <a:lstStyle/>
          <a:p>
            <a:r>
              <a:rPr lang="cy-GB" dirty="0">
                <a:solidFill>
                  <a:srgbClr val="0070C0"/>
                </a:solidFill>
              </a:rPr>
              <a:t> Technolegau peintio’r dyfodol 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85647"/>
            <a:ext cx="4873387" cy="3200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1600" b="1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hunanlanhau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 err="1"/>
              <a:t>Nanodechnoleg</a:t>
            </a:r>
            <a:endParaRPr lang="cy-GB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clyfar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Deunydd lapio </a:t>
            </a:r>
            <a:r>
              <a:rPr lang="cy-GB" sz="1600" dirty="0" err="1"/>
              <a:t>hunandrwsio</a:t>
            </a:r>
            <a:endParaRPr lang="cy-GB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</a:t>
            </a:r>
            <a:r>
              <a:rPr lang="cy-GB" sz="1600" dirty="0" err="1"/>
              <a:t>graffin</a:t>
            </a:r>
            <a:endParaRPr lang="cy-GB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solar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sy'n sychu’n gyflym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magnetig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</a:t>
            </a:r>
            <a:r>
              <a:rPr lang="cy-GB" sz="1600" dirty="0" err="1"/>
              <a:t>gwrthficrobaidd</a:t>
            </a:r>
            <a:endParaRPr lang="cy-GB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glanhau'r aer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Paent un got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Drôn peintio awtonomaidd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en-GB" alt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6947" y="4668772"/>
            <a:ext cx="771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Rhagor o wybodaeth:</a:t>
            </a:r>
          </a:p>
          <a:p>
            <a:r>
              <a:rPr lang="cy-GB" sz="1600" dirty="0" err="1">
                <a:hlinkClick r:id="rId3"/>
              </a:rPr>
              <a:t>Innovative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Painting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Technology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Trends</a:t>
            </a:r>
            <a:r>
              <a:rPr lang="cy-GB" sz="1600" dirty="0">
                <a:hlinkClick r:id="rId3"/>
              </a:rPr>
              <a:t> to </a:t>
            </a:r>
            <a:r>
              <a:rPr lang="cy-GB" sz="1600" dirty="0" err="1">
                <a:hlinkClick r:id="rId3"/>
              </a:rPr>
              <a:t>Know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Before</a:t>
            </a:r>
            <a:r>
              <a:rPr lang="cy-GB" sz="1600" dirty="0">
                <a:hlinkClick r:id="rId3"/>
              </a:rPr>
              <a:t> You </a:t>
            </a:r>
            <a:r>
              <a:rPr lang="cy-GB" sz="1600" dirty="0" err="1">
                <a:hlinkClick r:id="rId3"/>
              </a:rPr>
              <a:t>Start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Home</a:t>
            </a:r>
            <a:r>
              <a:rPr lang="cy-GB" sz="1600" dirty="0">
                <a:hlinkClick r:id="rId3"/>
              </a:rPr>
              <a:t> Or Office </a:t>
            </a:r>
            <a:r>
              <a:rPr lang="cy-GB" sz="1600" dirty="0" err="1">
                <a:hlinkClick r:id="rId3"/>
              </a:rPr>
              <a:t>Painting</a:t>
            </a:r>
            <a:endParaRPr lang="cy-GB" sz="1600" dirty="0">
              <a:hlinkClick r:id="rId3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178DCF-717D-CC4E-23E3-C84EE92CE814}"/>
              </a:ext>
            </a:extLst>
          </p:cNvPr>
          <p:cNvSpPr txBox="1"/>
          <p:nvPr/>
        </p:nvSpPr>
        <p:spPr>
          <a:xfrm>
            <a:off x="5829974" y="2755269"/>
            <a:ext cx="194242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Llun o ddrôn peintio masnachol</a:t>
            </a:r>
          </a:p>
        </p:txBody>
      </p:sp>
    </p:spTree>
    <p:extLst>
      <p:ext uri="{BB962C8B-B14F-4D97-AF65-F5344CB8AC3E}">
        <p14:creationId xmlns:p14="http://schemas.microsoft.com/office/powerpoint/2010/main" val="3348920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cy-GB" dirty="0"/>
              <a:t>Amcanion y sesiwn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562706" y="1661744"/>
            <a:ext cx="7965831" cy="367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dirty="0"/>
              <a:t>Ar ddiwedd y sesiwn, bydd y dysgwyr yn gallu: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enwi’r gwahanol </a:t>
            </a:r>
            <a:r>
              <a:rPr lang="cy-GB" b="1" dirty="0"/>
              <a:t>ddeunyddiau, offer </a:t>
            </a:r>
            <a:r>
              <a:rPr lang="cy-GB" dirty="0"/>
              <a:t>a </a:t>
            </a:r>
            <a:r>
              <a:rPr lang="cy-GB" b="1" dirty="0"/>
              <a:t>thechnegau</a:t>
            </a:r>
            <a:r>
              <a:rPr lang="cy-GB" dirty="0"/>
              <a:t> sy'n cael eu defnyddio yn y grefft peintio ac addurno yn yr 21ain ganrif.</a:t>
            </a:r>
          </a:p>
        </p:txBody>
      </p:sp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Cyflwyniad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1" y="1512000"/>
            <a:ext cx="4827318" cy="4248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Mae peintio ac addurno yn yr 21ain ganrif yn golygu’r hyn a welir yn y grefft ar hyn o bryd. Ond, rydyn ni’n dal yn nyddiau cynnar yr 21ain ganrif, ac mae dyfodol paent – a'r ffordd mae’n cael ei ddefnyddio – yn dal i ddatblygu.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Mae technoleg yr 21ain ganrif yn cynnwys deunyddiau paent sydd: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fwy cynaliadwy ac ecogyfeillgar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â mwy nag un prif swyddogaeth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â phrosesau dewis sy’n gydnaws â thechnoleg fodern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yn cael eu defnyddio mewn ffyrdd sy’n gydnaws â thechnoleg fodern.</a:t>
            </a:r>
          </a:p>
        </p:txBody>
      </p:sp>
      <p:pic>
        <p:nvPicPr>
          <p:cNvPr id="4" name="Picture 3" descr="A living room with a large tv and a couch  Description automatically generated">
            <a:extLst>
              <a:ext uri="{FF2B5EF4-FFF2-40B4-BE49-F238E27FC236}">
                <a16:creationId xmlns:a16="http://schemas.microsoft.com/office/drawing/2014/main" id="{C8B6FCD9-6C9D-FE43-207D-72891E7D89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081" y="1765210"/>
            <a:ext cx="2803036" cy="21723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AE1B6B-A329-F4EB-DD81-05D0EDA36491}"/>
              </a:ext>
            </a:extLst>
          </p:cNvPr>
          <p:cNvSpPr txBox="1"/>
          <p:nvPr/>
        </p:nvSpPr>
        <p:spPr>
          <a:xfrm>
            <a:off x="6233386" y="4796279"/>
            <a:ext cx="194242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4"/>
              </a:rPr>
              <a:t>Llun o ddrôn peintio masnachol</a:t>
            </a:r>
          </a:p>
        </p:txBody>
      </p:sp>
    </p:spTree>
    <p:extLst>
      <p:ext uri="{BB962C8B-B14F-4D97-AF65-F5344CB8AC3E}">
        <p14:creationId xmlns:p14="http://schemas.microsoft.com/office/powerpoint/2010/main" val="10195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829" y="994686"/>
            <a:ext cx="8438606" cy="382588"/>
          </a:xfrm>
        </p:spPr>
        <p:txBody>
          <a:bodyPr/>
          <a:lstStyle/>
          <a:p>
            <a:r>
              <a:rPr lang="cy-GB" dirty="0"/>
              <a:t>Mathau o ddeunyddiau paent yr 21ain ganrif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70" y="1368602"/>
            <a:ext cx="5267162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Emylsiynau acrylig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Emylsiynau mat sy’n gallu cael eu sgwrio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Acrylig ‘plisgyn wy’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GB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Cotiau </a:t>
            </a: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copolymer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acrylig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Paentiau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amlarwyneb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/amlbwrpas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Cotiau hybrid/cymysg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Cotiau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alcyd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dyfrsail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Gorffeniadau cwbl acrylig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Gorffeniadau mat fflat, plisgyn wy a glos acrylig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5C21BC-AF2A-4D92-8C01-CC3588B7766D}"/>
              </a:ext>
            </a:extLst>
          </p:cNvPr>
          <p:cNvSpPr txBox="1"/>
          <p:nvPr/>
        </p:nvSpPr>
        <p:spPr>
          <a:xfrm>
            <a:off x="492370" y="4588356"/>
            <a:ext cx="48222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7E3"/>
              </a:buClr>
            </a:pPr>
            <a:r>
              <a:rPr lang="cy-GB" sz="1600" dirty="0"/>
              <a:t>Rhagor o wybodaeth am baent hybrid: </a:t>
            </a:r>
            <a:r>
              <a:rPr lang="cy-GB" sz="1600" dirty="0">
                <a:hlinkClick r:id="rId3"/>
              </a:rPr>
              <a:t>Hybrid </a:t>
            </a:r>
            <a:r>
              <a:rPr lang="cy-GB" sz="1600" dirty="0" err="1">
                <a:hlinkClick r:id="rId3"/>
              </a:rPr>
              <a:t>Paints</a:t>
            </a:r>
            <a:endParaRPr lang="cy-GB" sz="1600" dirty="0">
              <a:hlinkClick r:id="rId3"/>
            </a:endParaRPr>
          </a:p>
          <a:p>
            <a:pPr>
              <a:buClr>
                <a:srgbClr val="0077E3"/>
              </a:buClr>
            </a:pPr>
            <a:endParaRPr lang="en-GB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91457-E71A-2DCE-F815-B078769066F6}"/>
              </a:ext>
            </a:extLst>
          </p:cNvPr>
          <p:cNvSpPr txBox="1"/>
          <p:nvPr/>
        </p:nvSpPr>
        <p:spPr>
          <a:xfrm>
            <a:off x="5927748" y="3297011"/>
            <a:ext cx="20842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4"/>
              </a:rPr>
              <a:t>Llun o orffeniadau Cwbl Acrylig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83E094-4D82-4C0E-43C9-82A580264AF8}"/>
              </a:ext>
            </a:extLst>
          </p:cNvPr>
          <p:cNvSpPr txBox="1"/>
          <p:nvPr/>
        </p:nvSpPr>
        <p:spPr>
          <a:xfrm>
            <a:off x="5927748" y="2371507"/>
            <a:ext cx="20842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200" dirty="0">
                <a:hlinkClick r:id="rId5"/>
              </a:rPr>
              <a:t>Llun o baent ‘</a:t>
            </a:r>
            <a:r>
              <a:rPr lang="cy-GB" sz="1200" dirty="0" err="1">
                <a:hlinkClick r:id="rId5"/>
              </a:rPr>
              <a:t>AllCoat</a:t>
            </a:r>
            <a:r>
              <a:rPr lang="cy-GB" sz="1200" dirty="0">
                <a:hlinkClick r:id="rId5"/>
              </a:rPr>
              <a:t> </a:t>
            </a:r>
            <a:r>
              <a:rPr lang="cy-GB" sz="1200" dirty="0" err="1">
                <a:hlinkClick r:id="rId5"/>
              </a:rPr>
              <a:t>Exterior</a:t>
            </a:r>
            <a:r>
              <a:rPr lang="cy-GB" sz="1200" dirty="0">
                <a:hlinkClick r:id="rId5"/>
              </a:rPr>
              <a:t> Satin’</a:t>
            </a:r>
          </a:p>
        </p:txBody>
      </p:sp>
    </p:spTree>
    <p:extLst>
      <p:ext uri="{BB962C8B-B14F-4D97-AF65-F5344CB8AC3E}">
        <p14:creationId xmlns:p14="http://schemas.microsoft.com/office/powerpoint/2010/main" val="526207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Dewis lliw paent yn yr 21ain ganrif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69" y="1550190"/>
            <a:ext cx="4962499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Apiau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dewis lliw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 </a:t>
            </a:r>
            <a:r>
              <a:rPr lang="cy-GB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apiau</a:t>
            </a: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modern ar gael ar gyfer dewis lliw ar eich ffôn, sy’n trawsnewid y ffordd rydyn ni’n dewis lliwiau.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Gyda'r camera, tynnwch lun o’r ystafell sydd i’w hailaddurno, a llwytho’r llun i fyny i weld yr ystafell mewn </a:t>
            </a:r>
            <a:r>
              <a:rPr lang="cy-GB" b="1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realiti estynedig</a:t>
            </a: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.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Gallwch weld sut bydd yr ystafell yn edrych wedi’i pheintio mewn unrhyw un o’r 2,000 o liwiau sydd ar gael.   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5750515" y="3429000"/>
            <a:ext cx="247908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Cliciwch y ddolen yma i gael gwybod mwy!</a:t>
            </a:r>
          </a:p>
        </p:txBody>
      </p:sp>
    </p:spTree>
    <p:extLst>
      <p:ext uri="{BB962C8B-B14F-4D97-AF65-F5344CB8AC3E}">
        <p14:creationId xmlns:p14="http://schemas.microsoft.com/office/powerpoint/2010/main" val="206102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Cyfarpar ac offer paratoi yr 21ain ganrif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92370" y="1530734"/>
            <a:ext cx="4442701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Stripiwr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paent isgoch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Cyfarpar stripio paent sy’n rhedeg ar drydan, sy’n cynhyrchu gwres isgoch ar dymheredd is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Mae’n addas i stripio cotiau plwm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Cyfarpar </a:t>
            </a:r>
            <a:r>
              <a:rPr lang="cy-GB" b="1" dirty="0" err="1">
                <a:solidFill>
                  <a:srgbClr val="0077E3"/>
                </a:solidFill>
              </a:rPr>
              <a:t>sandio</a:t>
            </a:r>
            <a:r>
              <a:rPr lang="cy-GB" b="1" dirty="0">
                <a:solidFill>
                  <a:srgbClr val="0077E3"/>
                </a:solidFill>
              </a:rPr>
              <a:t> â chymorth sugnwr llwch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Cyfarpar </a:t>
            </a:r>
            <a:r>
              <a:rPr lang="cy-GB" dirty="0" err="1"/>
              <a:t>sandio</a:t>
            </a:r>
            <a:r>
              <a:rPr lang="cy-GB" dirty="0"/>
              <a:t> sy’n sugno llwch ar gyfer waliau, nenfydau a </a:t>
            </a:r>
            <a:r>
              <a:rPr lang="cy-GB" dirty="0" err="1"/>
              <a:t>thrimiau</a:t>
            </a:r>
            <a:endParaRPr lang="cy-GB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DD3860-54E4-355F-ADE5-C46477716F05}"/>
              </a:ext>
            </a:extLst>
          </p:cNvPr>
          <p:cNvSpPr txBox="1"/>
          <p:nvPr/>
        </p:nvSpPr>
        <p:spPr>
          <a:xfrm>
            <a:off x="5390573" y="3385381"/>
            <a:ext cx="307279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Enghraifft o sandiwr waliau ac echdynnwr llwch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7F8134-AE62-87A9-6DA8-0A89B5FFFE88}"/>
              </a:ext>
            </a:extLst>
          </p:cNvPr>
          <p:cNvSpPr txBox="1"/>
          <p:nvPr/>
        </p:nvSpPr>
        <p:spPr>
          <a:xfrm>
            <a:off x="5390573" y="4368472"/>
            <a:ext cx="307279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Enghraifft o sandiwr orbitol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61D12B-A43A-69D4-7579-7AF25121524E}"/>
              </a:ext>
            </a:extLst>
          </p:cNvPr>
          <p:cNvSpPr txBox="1"/>
          <p:nvPr/>
        </p:nvSpPr>
        <p:spPr>
          <a:xfrm>
            <a:off x="5390573" y="2313119"/>
            <a:ext cx="307279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5"/>
              </a:rPr>
              <a:t>Enghraifft o </a:t>
            </a:r>
            <a:r>
              <a:rPr lang="cy-GB" sz="1600" dirty="0" err="1">
                <a:hlinkClick r:id="rId5"/>
              </a:rPr>
              <a:t>stripiwr</a:t>
            </a:r>
            <a:r>
              <a:rPr lang="cy-GB" sz="1600" dirty="0">
                <a:hlinkClick r:id="rId5"/>
              </a:rPr>
              <a:t> paent isgoch</a:t>
            </a:r>
          </a:p>
        </p:txBody>
      </p:sp>
    </p:spTree>
    <p:extLst>
      <p:ext uri="{BB962C8B-B14F-4D97-AF65-F5344CB8AC3E}">
        <p14:creationId xmlns:p14="http://schemas.microsoft.com/office/powerpoint/2010/main" val="2587757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Cyfarpar ac offer paratoi yr 21ain ganrif 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12471" y="1481503"/>
            <a:ext cx="5132716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Stripiwr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stêm sy’n rhedeg ar fatri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Cyfarpar stripio papur wal sy’n rhedeg ar drydan, sy’n cynhyrchu stêm i’w gwneud yn hawdd i dynnu papur wal chwithig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Sandwyr trydan sy’n rhedeg ar fatri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 cyfarpar </a:t>
            </a: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sandio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trydanol gyda phadiau/beltiau o bapur sgraffinio yn gwneud y broses baratoi yn fwy effeithlon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Gwn gwres trydanol sy’n rhedeg ar fatri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1800"/>
              <a:buFont typeface="Arial" panose="020B0604020202020204" pitchFamily="34" charset="0"/>
              <a:buChar char="•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Cyfarpar stripio paent sy’n rhedeg ar drydan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GB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600" kern="0" dirty="0"/>
          </a:p>
        </p:txBody>
      </p:sp>
      <p:pic>
        <p:nvPicPr>
          <p:cNvPr id="3" name="Picture 2" descr="A green power tool with a handle  Description automatically generated">
            <a:extLst>
              <a:ext uri="{FF2B5EF4-FFF2-40B4-BE49-F238E27FC236}">
                <a16:creationId xmlns:a16="http://schemas.microsoft.com/office/drawing/2014/main" id="{70911262-E114-C21D-D37C-A11A9678D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8188" y="2881680"/>
            <a:ext cx="2655653" cy="16177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954843-C2D0-3C3B-DA60-0EDFB5EB0C11}"/>
              </a:ext>
            </a:extLst>
          </p:cNvPr>
          <p:cNvSpPr txBox="1"/>
          <p:nvPr/>
        </p:nvSpPr>
        <p:spPr>
          <a:xfrm>
            <a:off x="5841956" y="5084109"/>
            <a:ext cx="174811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Enghraifft o wn gwres trydanol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9F6397-8409-6A43-2C95-A24E9DC4A5A8}"/>
              </a:ext>
            </a:extLst>
          </p:cNvPr>
          <p:cNvSpPr txBox="1"/>
          <p:nvPr/>
        </p:nvSpPr>
        <p:spPr>
          <a:xfrm>
            <a:off x="5855403" y="1793788"/>
            <a:ext cx="172122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5"/>
              </a:rPr>
              <a:t>Enghraifft o </a:t>
            </a:r>
            <a:r>
              <a:rPr lang="cy-GB" sz="1600" dirty="0" err="1">
                <a:hlinkClick r:id="rId5"/>
              </a:rPr>
              <a:t>stripiwr</a:t>
            </a:r>
            <a:r>
              <a:rPr lang="cy-GB" sz="1600" dirty="0">
                <a:hlinkClick r:id="rId5"/>
              </a:rPr>
              <a:t> stêm</a:t>
            </a:r>
          </a:p>
        </p:txBody>
      </p:sp>
    </p:spTree>
    <p:extLst>
      <p:ext uri="{BB962C8B-B14F-4D97-AF65-F5344CB8AC3E}">
        <p14:creationId xmlns:p14="http://schemas.microsoft.com/office/powerpoint/2010/main" val="413973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Deunyddiau paratoi yr 21ain ganrif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8949" y="1577538"/>
            <a:ext cx="5423725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 err="1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Stripwyr</a:t>
            </a: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 paent ecogyfeillgar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600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Stripwyr</a:t>
            </a: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paent dyfrsail o fath soda brwd yw’r rhain,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sz="1600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sy’n cynnwys sodiwm hydrocsid.</a:t>
            </a:r>
          </a:p>
          <a:p>
            <a:pPr marL="285750" lvl="0" indent="-2857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 panose="02070309020205020404" pitchFamily="49" charset="0"/>
              <a:buChar char="o"/>
            </a:pPr>
            <a:endParaRPr lang="en-US" sz="1600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/>
              <a:t>Gall </a:t>
            </a:r>
            <a:r>
              <a:rPr lang="cy-GB" sz="1600" b="1" dirty="0"/>
              <a:t>Math 1</a:t>
            </a:r>
            <a:r>
              <a:rPr lang="cy-GB" sz="1600" dirty="0"/>
              <a:t> dynnu hyd at 32 haen o </a:t>
            </a:r>
            <a:r>
              <a:rPr lang="cy-GB" sz="1600" dirty="0" err="1"/>
              <a:t>gotiau</a:t>
            </a:r>
            <a:r>
              <a:rPr lang="cy-GB" sz="1600" dirty="0"/>
              <a:t> olew a hŷn, yn ogystal â phaent yr amheuir ei fod yn cynnwys plwm.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 dirty="0"/>
              <a:t>Gall </a:t>
            </a:r>
            <a:r>
              <a:rPr lang="cy-GB" sz="1600" b="1" dirty="0"/>
              <a:t>Math 2</a:t>
            </a:r>
            <a:r>
              <a:rPr lang="cy-GB" sz="1600" dirty="0"/>
              <a:t> dynnu hyd at 20 haen o </a:t>
            </a:r>
            <a:r>
              <a:rPr lang="cy-GB" sz="1600" dirty="0" err="1"/>
              <a:t>gotiau</a:t>
            </a:r>
            <a:r>
              <a:rPr lang="cy-GB" sz="1600" dirty="0"/>
              <a:t> modern a dyfrsail, pan nad oes angen niwtraleiddio.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</a:pPr>
            <a:endParaRPr lang="en-US" sz="1600" b="1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</a:pPr>
            <a:r>
              <a:rPr lang="cy-GB" sz="1600" dirty="0"/>
              <a:t>Rhaid cynnal prawf bob amser cyn defnyddio’r </a:t>
            </a:r>
            <a:r>
              <a:rPr lang="cy-GB" sz="1600" dirty="0" err="1"/>
              <a:t>stripiwr</a:t>
            </a:r>
            <a:r>
              <a:rPr lang="cy-GB" sz="1600" dirty="0"/>
              <a:t> paent, i benderfynu pa un sydd ei angen.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endParaRPr lang="en-GB" sz="1600" kern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sz="1600" dirty="0"/>
              <a:t>Gwyliwch y fideo yma ar YouTube am sut mae defnyddio ‘</a:t>
            </a:r>
            <a:r>
              <a:rPr lang="cy-GB" sz="1600" dirty="0" err="1"/>
              <a:t>Peelaway</a:t>
            </a:r>
            <a:r>
              <a:rPr lang="cy-GB" sz="1600" dirty="0"/>
              <a:t>’ a thynnwr </a:t>
            </a:r>
            <a:r>
              <a:rPr lang="cy-GB" sz="1600" dirty="0" err="1"/>
              <a:t>farnais</a:t>
            </a:r>
            <a:r>
              <a:rPr lang="cy-GB" sz="1600" dirty="0"/>
              <a:t>: </a:t>
            </a:r>
            <a:r>
              <a:rPr lang="cy-GB" sz="1600" dirty="0" err="1">
                <a:hlinkClick r:id="rId3"/>
              </a:rPr>
              <a:t>How</a:t>
            </a:r>
            <a:r>
              <a:rPr lang="cy-GB" sz="1600" dirty="0">
                <a:hlinkClick r:id="rId3"/>
              </a:rPr>
              <a:t> to </a:t>
            </a:r>
            <a:r>
              <a:rPr lang="cy-GB" sz="1600" dirty="0" err="1">
                <a:hlinkClick r:id="rId3"/>
              </a:rPr>
              <a:t>Use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Peelaway</a:t>
            </a:r>
            <a:r>
              <a:rPr lang="cy-GB" sz="1600" dirty="0">
                <a:hlinkClick r:id="rId3"/>
              </a:rPr>
              <a:t> 1 &amp; 7 </a:t>
            </a:r>
            <a:r>
              <a:rPr lang="cy-GB" sz="1600" dirty="0" err="1">
                <a:hlinkClick r:id="rId3"/>
              </a:rPr>
              <a:t>Paint</a:t>
            </a:r>
            <a:r>
              <a:rPr lang="cy-GB" sz="1600" dirty="0">
                <a:hlinkClick r:id="rId3"/>
              </a:rPr>
              <a:t> &amp; </a:t>
            </a:r>
            <a:r>
              <a:rPr lang="cy-GB" sz="1600" dirty="0" err="1">
                <a:hlinkClick r:id="rId3"/>
              </a:rPr>
              <a:t>Varnish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Remover</a:t>
            </a:r>
            <a:endParaRPr lang="cy-GB" sz="1600" dirty="0">
              <a:hlinkClick r:id="rId3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600" kern="0" dirty="0"/>
          </a:p>
        </p:txBody>
      </p:sp>
      <p:pic>
        <p:nvPicPr>
          <p:cNvPr id="1028" name="Picture 4" descr="Peelaway 7 Paint Remover - Restorate">
            <a:extLst>
              <a:ext uri="{FF2B5EF4-FFF2-40B4-BE49-F238E27FC236}">
                <a16:creationId xmlns:a16="http://schemas.microsoft.com/office/drawing/2014/main" id="{8FAC866A-D0B7-4D9C-93B5-10CB299184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9191" y="3994460"/>
            <a:ext cx="2131773" cy="185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eelaway Product Range - Restorate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9190" y="1454670"/>
            <a:ext cx="2131773" cy="207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547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35" y="1005177"/>
            <a:ext cx="8438606" cy="382588"/>
          </a:xfrm>
        </p:spPr>
        <p:txBody>
          <a:bodyPr/>
          <a:lstStyle/>
          <a:p>
            <a:r>
              <a:rPr lang="cy-GB" dirty="0"/>
              <a:t>Deunyddiau paratoi yr 21ain ganrif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68141" y="1529021"/>
            <a:ext cx="4826673" cy="38949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r>
              <a:rPr lang="cy-GB" b="1" dirty="0">
                <a:solidFill>
                  <a:srgbClr val="0077E3"/>
                </a:solidFill>
                <a:latin typeface="Arial" pitchFamily="-105" charset="0"/>
                <a:ea typeface="ＭＳ Ｐゴシック" pitchFamily="-105" charset="-128"/>
              </a:rPr>
              <a:t>Llenwad ysgafn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Llenwad ysgafn nad yw’n crebachu nac yn sigo, ac nad oes angen ei </a:t>
            </a:r>
            <a:r>
              <a:rPr lang="cy-GB" dirty="0" err="1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sandio</a:t>
            </a: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 pan fydd yn sych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Llenwad wedi ei gymysgu’n barod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Llenwad amlbwrpas sy’n cael ei ddarparu wedi’i gymysgu’n barod yn y cynhwysydd</a:t>
            </a:r>
          </a:p>
          <a:p>
            <a:pPr lv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cy-GB" b="1" dirty="0">
                <a:solidFill>
                  <a:srgbClr val="0077E3"/>
                </a:solidFill>
              </a:rPr>
              <a:t>Cyfansoddyn leinio sych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dirty="0"/>
              <a:t>Deunydd gypswm modern sy’n cael ei ddefnyddio fel llenwad-</a:t>
            </a:r>
            <a:r>
              <a:rPr lang="cy-GB" dirty="0" err="1"/>
              <a:t>arwynebwr</a:t>
            </a:r>
            <a:r>
              <a:rPr lang="cy-GB" dirty="0"/>
              <a:t> ac fel cyfansoddyn gorffennu ar gyfer systemau selio </a:t>
            </a:r>
            <a:r>
              <a:rPr lang="cy-GB" dirty="0" err="1"/>
              <a:t>plastrfwrdd</a:t>
            </a:r>
            <a:endParaRPr lang="cy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58E123-0E26-7E40-2E58-F5CC4BA95B84}"/>
              </a:ext>
            </a:extLst>
          </p:cNvPr>
          <p:cNvSpPr txBox="1"/>
          <p:nvPr/>
        </p:nvSpPr>
        <p:spPr>
          <a:xfrm>
            <a:off x="5956272" y="4671213"/>
            <a:ext cx="215141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3"/>
              </a:rPr>
              <a:t>Llun o '</a:t>
            </a:r>
            <a:r>
              <a:rPr lang="cy-GB" sz="1600" dirty="0" err="1">
                <a:hlinkClick r:id="rId3"/>
              </a:rPr>
              <a:t>Gyproc</a:t>
            </a:r>
            <a:r>
              <a:rPr lang="cy-GB" sz="1600" dirty="0">
                <a:hlinkClick r:id="rId3"/>
              </a:rPr>
              <a:t> </a:t>
            </a:r>
            <a:r>
              <a:rPr lang="cy-GB" sz="1600" dirty="0" err="1">
                <a:hlinkClick r:id="rId3"/>
              </a:rPr>
              <a:t>EasiFill</a:t>
            </a:r>
            <a:r>
              <a:rPr lang="cy-GB" sz="1600" dirty="0">
                <a:hlinkClick r:id="rId3"/>
              </a:rPr>
              <a:t> 60’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DE38AF-62D8-9993-42E3-99207BACA0EF}"/>
              </a:ext>
            </a:extLst>
          </p:cNvPr>
          <p:cNvSpPr txBox="1"/>
          <p:nvPr/>
        </p:nvSpPr>
        <p:spPr>
          <a:xfrm>
            <a:off x="6189057" y="1972539"/>
            <a:ext cx="168584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4"/>
              </a:rPr>
              <a:t>Llun o lenwad Dunlop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9B73E5-7A50-0009-A605-DC3E7E0E4A2A}"/>
              </a:ext>
            </a:extLst>
          </p:cNvPr>
          <p:cNvSpPr txBox="1"/>
          <p:nvPr/>
        </p:nvSpPr>
        <p:spPr>
          <a:xfrm>
            <a:off x="6063789" y="3254438"/>
            <a:ext cx="193637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>
                <a:hlinkClick r:id="rId5"/>
              </a:rPr>
              <a:t>Llun o lenwad ‘</a:t>
            </a:r>
            <a:r>
              <a:rPr lang="cy-GB" sz="1600" dirty="0" err="1">
                <a:hlinkClick r:id="rId5"/>
              </a:rPr>
              <a:t>Pollycell</a:t>
            </a:r>
            <a:r>
              <a:rPr lang="cy-GB" sz="1600" dirty="0">
                <a:hlinkClick r:id="rId5"/>
              </a:rPr>
              <a:t> </a:t>
            </a:r>
            <a:r>
              <a:rPr lang="cy-GB" sz="1600" dirty="0" err="1">
                <a:hlinkClick r:id="rId5"/>
              </a:rPr>
              <a:t>multipurpose</a:t>
            </a:r>
            <a:r>
              <a:rPr lang="cy-GB" sz="1600" dirty="0">
                <a:hlinkClick r:id="rId5"/>
              </a:rPr>
              <a:t> </a:t>
            </a:r>
            <a:r>
              <a:rPr lang="cy-GB" sz="1600" dirty="0" err="1">
                <a:hlinkClick r:id="rId5"/>
              </a:rPr>
              <a:t>filler</a:t>
            </a:r>
            <a:r>
              <a:rPr lang="cy-GB" sz="1600" dirty="0">
                <a:hlinkClick r:id="rId5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656850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7d2f7706-b7a4-469b-9553-f9b3a96bd917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1642</Words>
  <Application>Microsoft Office PowerPoint</Application>
  <PresentationFormat>On-screen Show (4:3)</PresentationFormat>
  <Paragraphs>205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Courier New</vt:lpstr>
      <vt:lpstr>Lucida Grande</vt:lpstr>
      <vt:lpstr>Times New Roman</vt:lpstr>
      <vt:lpstr>YouTube Sans</vt:lpstr>
      <vt:lpstr>Default Design</vt:lpstr>
      <vt:lpstr>Peintio ac addurno yn yr 21ain ganrif                                           </vt:lpstr>
      <vt:lpstr>Amcanion y sesiwn</vt:lpstr>
      <vt:lpstr>Cyflwyniad</vt:lpstr>
      <vt:lpstr>Mathau o ddeunyddiau paent yr 21ain ganrif </vt:lpstr>
      <vt:lpstr>Dewis lliw paent yn yr 21ain ganrif</vt:lpstr>
      <vt:lpstr>Cyfarpar ac offer paratoi yr 21ain ganrif</vt:lpstr>
      <vt:lpstr>Cyfarpar ac offer paratoi yr 21ain ganrif </vt:lpstr>
      <vt:lpstr>Deunyddiau paratoi yr 21ain ganrif</vt:lpstr>
      <vt:lpstr>Deunyddiau paratoi yr 21ain ganrif</vt:lpstr>
      <vt:lpstr>Papurau wal yr 21ain ganrif – murluniau/printiau digidol</vt:lpstr>
      <vt:lpstr>Peintio yn yr 21ain ganrif – rholeri â gwasgedd</vt:lpstr>
      <vt:lpstr>Peintio yn yr 21ain ganrif</vt:lpstr>
      <vt:lpstr>Peintio yn yr 21ain ganrif</vt:lpstr>
      <vt:lpstr>Peintio yn yr 21ain ganrif</vt:lpstr>
      <vt:lpstr> Technolegau peintio’r dyfodol ...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252</cp:revision>
  <dcterms:created xsi:type="dcterms:W3CDTF">2013-05-28T00:38:54Z</dcterms:created>
  <dcterms:modified xsi:type="dcterms:W3CDTF">2023-10-02T11:01:02Z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