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74" r:id="rId5"/>
    <p:sldId id="280" r:id="rId6"/>
    <p:sldId id="273" r:id="rId7"/>
    <p:sldId id="291" r:id="rId8"/>
    <p:sldId id="290" r:id="rId9"/>
    <p:sldId id="299" r:id="rId10"/>
    <p:sldId id="300" r:id="rId11"/>
    <p:sldId id="301" r:id="rId12"/>
    <p:sldId id="358" r:id="rId13"/>
    <p:sldId id="353" r:id="rId14"/>
    <p:sldId id="357" r:id="rId15"/>
    <p:sldId id="352" r:id="rId16"/>
    <p:sldId id="354" r:id="rId17"/>
    <p:sldId id="355" r:id="rId18"/>
    <p:sldId id="275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866113-1A95-F5A6-7AD3-E089C96CD801}" name="Claire Brooks" initials="CB" userId="S::Claire.Brooks@cityandguilds.com::045b5ce1-bb15-4c22-aa7e-c7b600949989" providerId="AD"/>
  <p188:author id="{FD6BB0D1-9278-F6CC-5A69-1199D24409B3}" name="Laura Glover" initials="LG" userId="Laura Glover" providerId="None"/>
  <p188:author id="{FE564ED4-C974-E23E-23C5-8C1FB6D02117}" name="Alison Walters" initials="AW" userId="Alison Walter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7" autoAdjust="0"/>
    <p:restoredTop sz="91557" autoAdjust="0"/>
  </p:normalViewPr>
  <p:slideViewPr>
    <p:cSldViewPr showGuides="1">
      <p:cViewPr varScale="1">
        <p:scale>
          <a:sx n="61" d="100"/>
          <a:sy n="61" d="100"/>
        </p:scale>
        <p:origin x="124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E0659031-2AE5-46E3-A9D7-7175997AE3FA}"/>
    <pc:docChg chg="modMainMaster">
      <pc:chgData name="Claire Brooks" userId="045b5ce1-bb15-4c22-aa7e-c7b600949989" providerId="ADAL" clId="{E0659031-2AE5-46E3-A9D7-7175997AE3FA}" dt="2023-10-02T11:02:59.968" v="2" actId="6549"/>
      <pc:docMkLst>
        <pc:docMk/>
      </pc:docMkLst>
      <pc:sldMasterChg chg="modSp mod">
        <pc:chgData name="Claire Brooks" userId="045b5ce1-bb15-4c22-aa7e-c7b600949989" providerId="ADAL" clId="{E0659031-2AE5-46E3-A9D7-7175997AE3FA}" dt="2023-10-02T11:02:59.968" v="2" actId="6549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E0659031-2AE5-46E3-A9D7-7175997AE3FA}" dt="2023-10-02T11:02:59.968" v="2" actId="6549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E0659031-2AE5-46E3-A9D7-7175997AE3FA}" dt="2023-10-02T11:02:19.438" v="0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E0659031-2AE5-46E3-A9D7-7175997AE3FA}" dt="2023-10-02T11:02:57.859" v="1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helondonphile.files.wordpress.com/2014/03/img_5957.jp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peurope.eu/en/se-sip-construction-syste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sipeurope.eu/en/construction-services/construction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https://thelondonphile.files.wordpress.com/2014/03/img_5957.jpg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472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SE-SIP </a:t>
            </a:r>
            <a:r>
              <a:rPr lang="cy-GB" dirty="0" err="1"/>
              <a:t>construction</a:t>
            </a:r>
            <a:r>
              <a:rPr lang="cy-GB" dirty="0"/>
              <a:t> system - </a:t>
            </a:r>
            <a:r>
              <a:rPr lang="cy-GB" dirty="0">
                <a:hlinkClick r:id="rId3"/>
              </a:rPr>
              <a:t>https://www.sipeurope.eu/en/se-sip-construction-system/</a:t>
            </a:r>
          </a:p>
          <a:p>
            <a:r>
              <a:rPr lang="cy-GB" dirty="0"/>
              <a:t>SIP Europe - Construction - </a:t>
            </a:r>
            <a:r>
              <a:rPr lang="cy-GB" dirty="0">
                <a:hlinkClick r:id="rId4"/>
              </a:rPr>
              <a:t>https://www.sipeurope.eu/en/construction-services/construction/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847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peurope.eu/en/se-sip-construction-syste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s://www.sipeurope.eu/en/construction-services/construction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helondonphile.files.wordpress.com/2014/03/img_5957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</a:t>
            </a:r>
            <a:r>
              <a:rPr lang="cy-GB" sz="2400" b="1">
                <a:latin typeface="Arial" panose="020B0604020202020204" pitchFamily="34" charset="0"/>
              </a:rPr>
              <a:t>Arferion yn newid dros amser </a:t>
            </a: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802630"/>
            <a:ext cx="8153400" cy="626370"/>
          </a:xfrm>
        </p:spPr>
        <p:txBody>
          <a:bodyPr anchor="t"/>
          <a:lstStyle/>
          <a:p>
            <a:pPr eaLnBrk="1" hangingPunct="1"/>
            <a:r>
              <a:rPr kumimoji="0" lang="cy-GB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ea typeface="ＭＳ Ｐゴシック" charset="-128"/>
              </a:rPr>
              <a:t>Technegau adeiladu ar ôl 1919 ac yn y cyfnod modern</a:t>
            </a:r>
            <a:br>
              <a:rPr kumimoji="0" lang="cy-GB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ea typeface="ＭＳ Ｐゴシック" charset="-128"/>
              </a:rPr>
            </a:br>
            <a:endParaRPr kumimoji="0" lang="cy-GB" b="1" i="0" u="none" strike="noStrike" cap="none" normalizeH="0" baseline="0" noProof="0">
              <a:ln>
                <a:noFill/>
              </a:ln>
              <a:solidFill>
                <a:srgbClr val="0077E3"/>
              </a:solidFill>
              <a:uLnTx/>
              <a:uFillTx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4814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CE722-046C-4309-891F-DAA39F32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476784"/>
          </a:xfrm>
        </p:spPr>
        <p:txBody>
          <a:bodyPr/>
          <a:lstStyle/>
          <a:p>
            <a:r>
              <a:rPr lang="cy-GB"/>
              <a:t>Adeiladu waliau ceudod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0E4BD-5EB8-44F0-81D0-0EA78AEB38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2204864"/>
            <a:ext cx="8229600" cy="3555136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788C74-C08D-E961-A5AE-DCE405FA89B1}"/>
              </a:ext>
            </a:extLst>
          </p:cNvPr>
          <p:cNvSpPr txBox="1"/>
          <p:nvPr/>
        </p:nvSpPr>
        <p:spPr>
          <a:xfrm>
            <a:off x="457198" y="3205455"/>
            <a:ext cx="339472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/>
              <a:t>Mae’r ceudod yn cael ei lenwi’n rhannol ag inswleiddiad fel sy’n ofynnol gan y rheoliadau adeiladu, er mwyn lleihau faint o wres sy’n cael ei golli ac i arbed ynni.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7C125F-2A69-FC57-5507-F37B582F53B3}"/>
              </a:ext>
            </a:extLst>
          </p:cNvPr>
          <p:cNvSpPr txBox="1"/>
          <p:nvPr/>
        </p:nvSpPr>
        <p:spPr>
          <a:xfrm>
            <a:off x="457199" y="1753916"/>
            <a:ext cx="80752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Y math mwyaf cyffredin o wal allanol a ddefnyddir heddiw yw adeiladwaith waliau ceudod. Mae waliau ceudod yn ddwy wal gwaith maen wedi’u hadeiladu ochr yn ochr i ffurfio haen fewnol ac allanol (a elwir yn grwyn weithiau). Mae’r haenau yn cael eu dal ynghyd â chlymau waliau. </a:t>
            </a:r>
          </a:p>
        </p:txBody>
      </p:sp>
      <p:pic>
        <p:nvPicPr>
          <p:cNvPr id="5" name="Picture 4" descr="Brick bricks and a wall  Description automatically generated">
            <a:extLst>
              <a:ext uri="{FF2B5EF4-FFF2-40B4-BE49-F238E27FC236}">
                <a16:creationId xmlns:a16="http://schemas.microsoft.com/office/drawing/2014/main" id="{BF13A932-61E3-61B6-B16C-E6263C2D11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054500"/>
            <a:ext cx="4033303" cy="269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304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141CB-C400-4B30-AAB5-CBBB1CF9E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548792"/>
          </a:xfrm>
        </p:spPr>
        <p:txBody>
          <a:bodyPr/>
          <a:lstStyle/>
          <a:p>
            <a:r>
              <a:rPr lang="cy-GB"/>
              <a:t>Waliau ffrâm bren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5DCD6-5625-43A4-B53D-FB3302DE1BF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2780928"/>
            <a:ext cx="8229600" cy="2979072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F27B7A-F2C3-CE25-9DA1-D40830792A73}"/>
              </a:ext>
            </a:extLst>
          </p:cNvPr>
          <p:cNvSpPr txBox="1"/>
          <p:nvPr/>
        </p:nvSpPr>
        <p:spPr>
          <a:xfrm>
            <a:off x="395536" y="1756572"/>
            <a:ext cx="504056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/>
              <a:t>Mae defnyddio fframiau pren yn ddull traddodiadol a modern o adeiladu. Roedd adeiladau traddodiadol a oedd yn defnyddio fframiau pren wedi’u gwneud yn bennaf o dderw gydag amrywiol fesurau </a:t>
            </a:r>
            <a:r>
              <a:rPr lang="cy-GB" dirty="0" err="1"/>
              <a:t>mewnlenwi</a:t>
            </a:r>
            <a:r>
              <a:rPr lang="cy-GB" dirty="0"/>
              <a:t>, fel brics neu blastr, i ffurfio’r waliau. </a:t>
            </a:r>
          </a:p>
          <a:p>
            <a:endParaRPr lang="en-GB" dirty="0"/>
          </a:p>
          <a:p>
            <a:r>
              <a:rPr lang="cy-GB" dirty="0"/>
              <a:t>Fel arfer, mae cartrefi fframiau pren modern yn cael eu hadeiladu o bren meddal ac mae ganddynt groen allanol o waith maen neu maent wedi’u gorchuddio â phren neu blastr i sicrhau bod y strwythur yn dal dŵr. </a:t>
            </a:r>
          </a:p>
        </p:txBody>
      </p:sp>
      <p:pic>
        <p:nvPicPr>
          <p:cNvPr id="5" name="Picture 4" descr="A close-up of a wall  Description automatically generated">
            <a:extLst>
              <a:ext uri="{FF2B5EF4-FFF2-40B4-BE49-F238E27FC236}">
                <a16:creationId xmlns:a16="http://schemas.microsoft.com/office/drawing/2014/main" id="{F7AF11DC-21BE-3F37-F22F-4060BB0DD8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1730292"/>
            <a:ext cx="3312368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36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FEDE1-0C59-4178-90C7-D4C43D6B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32768"/>
          </a:xfrm>
        </p:spPr>
        <p:txBody>
          <a:bodyPr/>
          <a:lstStyle/>
          <a:p>
            <a:r>
              <a:rPr lang="cy-GB"/>
              <a:t>Systemau â ffrâm fetel 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2DE23-DCF7-47EB-932D-0EC79408A59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779272"/>
          </a:xfrm>
        </p:spPr>
        <p:txBody>
          <a:bodyPr/>
          <a:lstStyle/>
          <a:p>
            <a:r>
              <a:rPr lang="cy-GB" b="0" i="0" dirty="0">
                <a:solidFill>
                  <a:srgbClr val="111111"/>
                </a:solidFill>
              </a:rPr>
              <a:t>Mae system fframiau dur </a:t>
            </a:r>
            <a:r>
              <a:rPr lang="cy-GB" b="0" i="0" dirty="0" err="1">
                <a:solidFill>
                  <a:srgbClr val="111111"/>
                </a:solidFill>
              </a:rPr>
              <a:t>Metsec</a:t>
            </a:r>
            <a:r>
              <a:rPr lang="cy-GB" b="0" i="0" dirty="0">
                <a:solidFill>
                  <a:srgbClr val="111111"/>
                </a:solidFill>
              </a:rPr>
              <a:t> yn ffrâm banel stydiau dur cyflym sy’n cael ei gosod fel mesur </a:t>
            </a:r>
            <a:r>
              <a:rPr lang="cy-GB" b="0" i="0" dirty="0" err="1">
                <a:solidFill>
                  <a:srgbClr val="111111"/>
                </a:solidFill>
              </a:rPr>
              <a:t>mewnlenwi</a:t>
            </a:r>
            <a:r>
              <a:rPr lang="cy-GB" b="0" i="0" dirty="0">
                <a:solidFill>
                  <a:srgbClr val="111111"/>
                </a:solidFill>
              </a:rPr>
              <a:t> rhwng rhannau’r brif ffrâm strwythurol. Mae’n darparu cludydd ar gyfer inswleiddio, cladin allanol a bwrdd y wal fewnol.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CEC39D-61B4-4446-6923-40C67ED779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708920"/>
            <a:ext cx="475252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86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2839F-4D6A-4878-8D83-0BB98771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Adeiladau parod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AAC00-F13A-4183-99BC-BD8BCD1BA5C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1800" i="0"/>
              <a:t>Mae system adeiladu SE-SIP yn genhedlaeth newydd o strwythurau pren. </a:t>
            </a:r>
            <a:r>
              <a:rPr lang="cy-GB" sz="1800"/>
              <a:t>Does dim byd tebyg o ran cyflymder adeiladu, hyblygrwydd, cryfder uchel a phriodweddau inswleiddio thermol, sy’n ei gwneud yn system adeiladu effeithlon iawn ar gyfer adeiladu adeiladau ynni sero net ac adeiladau ynni goddefol.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373267-9A0B-452A-F38B-6F3613522683}"/>
              </a:ext>
            </a:extLst>
          </p:cNvPr>
          <p:cNvSpPr txBox="1"/>
          <p:nvPr/>
        </p:nvSpPr>
        <p:spPr>
          <a:xfrm>
            <a:off x="369848" y="2910407"/>
            <a:ext cx="37444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dirty="0"/>
              <a:t>Edrychwch ar y dolenni canlynol i gael rhagor o wybodaeth: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dirty="0">
                <a:hlinkClick r:id="rId3"/>
              </a:rPr>
              <a:t>SE-SIP – SYSTEM ADEILADU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dirty="0">
                <a:hlinkClick r:id="rId4"/>
              </a:rPr>
              <a:t>SIP Europe - Adeiladu</a:t>
            </a:r>
          </a:p>
        </p:txBody>
      </p:sp>
      <p:pic>
        <p:nvPicPr>
          <p:cNvPr id="5" name="Picture 4" descr="A construction site with workers  Description automatically generated">
            <a:extLst>
              <a:ext uri="{FF2B5EF4-FFF2-40B4-BE49-F238E27FC236}">
                <a16:creationId xmlns:a16="http://schemas.microsoft.com/office/drawing/2014/main" id="{87E1DE6F-A620-E4E2-DD13-B68A6C6464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524" y="3165592"/>
            <a:ext cx="3930016" cy="259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48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016E5-5E37-4BC8-BEB7-81386D37A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Adeiladau modiwlaidd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4CAC6-21D5-4FE0-BC8D-4859F738812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6DB86-7C69-2B71-BEF1-5DD18C1A751A}"/>
              </a:ext>
            </a:extLst>
          </p:cNvPr>
          <p:cNvSpPr txBox="1"/>
          <p:nvPr/>
        </p:nvSpPr>
        <p:spPr>
          <a:xfrm>
            <a:off x="433561" y="1772816"/>
            <a:ext cx="269827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dirty="0"/>
              <a:t>Mae adeiladau modiwlaidd yn gyfuniad o gydrannau sy’n cael eu cynhyrchu oddi ar y safle mewn ffatri, yna’n cael eu cludo i’r safle a’u cysylltu i ffurfio’r adeilad.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E8AD3E-BD06-D228-893E-1169272279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777" y="1774439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80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  <p:extLst>
      <p:ext uri="{BB962C8B-B14F-4D97-AF65-F5344CB8AC3E}">
        <p14:creationId xmlns:p14="http://schemas.microsoft.com/office/powerpoint/2010/main" val="850232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32FE1-14E8-226F-9042-2377B2172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 sz="2400">
                <a:latin typeface="ArialMT"/>
              </a:rPr>
              <a:t>Technegau adeiladu ar ôl 1919 ac yn y cyfnod modern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BDE2C-788A-614D-2319-BE040B45E3E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6856" y="1512000"/>
            <a:ext cx="8229600" cy="4248000"/>
          </a:xfrm>
        </p:spPr>
        <p:txBody>
          <a:bodyPr/>
          <a:lstStyle/>
          <a:p>
            <a:r>
              <a:rPr lang="cy-GB" b="1" dirty="0">
                <a:solidFill>
                  <a:srgbClr val="0077E3"/>
                </a:solidFill>
              </a:rPr>
              <a:t>Datblygu sment a phlastr tywod a </a:t>
            </a:r>
            <a:r>
              <a:rPr lang="cy-GB" b="1" dirty="0" err="1">
                <a:solidFill>
                  <a:srgbClr val="0077E3"/>
                </a:solidFill>
              </a:rPr>
              <a:t>rendr</a:t>
            </a:r>
            <a:endParaRPr lang="cy-GB" b="1" dirty="0">
              <a:solidFill>
                <a:srgbClr val="0077E3"/>
              </a:solidFill>
            </a:endParaRPr>
          </a:p>
          <a:p>
            <a:r>
              <a:rPr lang="cy-GB" dirty="0"/>
              <a:t>Roedd cyflwyno sment a ddefnyddir ar gyfer gwaith rendro a phlastro solet yn arwain at gryfder ac amseroedd caledu </a:t>
            </a:r>
            <a:r>
              <a:rPr lang="cy-GB" dirty="0" err="1"/>
              <a:t>cyflymach</a:t>
            </a:r>
            <a:r>
              <a:rPr lang="cy-GB" dirty="0"/>
              <a:t> o’i gymharu â defnyddio calch. Felly, byddai cynnydd dramatig o ran cynhyrchu gwaith. </a:t>
            </a:r>
          </a:p>
          <a:p>
            <a:r>
              <a:rPr lang="cy-GB" dirty="0"/>
              <a:t>Roedd cymysgeddau sment hefyd yn cael eu gwella gydag ychwanegion, fel </a:t>
            </a:r>
            <a:r>
              <a:rPr lang="cy-GB" dirty="0" err="1"/>
              <a:t>diddoswr</a:t>
            </a:r>
            <a:r>
              <a:rPr lang="cy-GB" dirty="0"/>
              <a:t> a phlastigwr, a oedd yn gweithio’n dda mewn ardaloedd lle’r oedd lleithder wedi effeithio arnynt.</a:t>
            </a:r>
          </a:p>
          <a:p>
            <a:r>
              <a:rPr lang="cy-GB" dirty="0"/>
              <a:t>Rhai o’r problemau sy’n codi gyda phlastr neu </a:t>
            </a:r>
            <a:r>
              <a:rPr lang="cy-GB" dirty="0" err="1"/>
              <a:t>rendr</a:t>
            </a:r>
            <a:r>
              <a:rPr lang="cy-GB" dirty="0"/>
              <a:t> sment yw ei fod yn gallu mynd yn frau, datblygu craciau crebachu a mynd yn bowdrog os yw’n cael ei ddefnyddio yng ngolau uniongyrchol yr haul.</a:t>
            </a:r>
          </a:p>
          <a:p>
            <a:endParaRPr lang="en-GB" dirty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608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9B360-8385-25E0-A5AE-EC041EF5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Plastr gypswm wedi’i gyfuno ymlaen llaw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61AF9-4AC1-6DA7-A48D-DD1D6A0F407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Datblygwyd plastrau gypswm wedi’u cyfuno ymlaen llaw ac roedd llawer o fanteision iddynt o gymharu â phlastr calch a phlastr sment ar gyfer gwaith plastro mewnol.</a:t>
            </a:r>
          </a:p>
          <a:p>
            <a:r>
              <a:rPr lang="cy-GB" dirty="0"/>
              <a:t>Roeddent yn cynnwys </a:t>
            </a:r>
            <a:r>
              <a:rPr lang="cy-GB" dirty="0" err="1"/>
              <a:t>glynwr</a:t>
            </a:r>
            <a:r>
              <a:rPr lang="cy-GB" dirty="0"/>
              <a:t> gypswm ac agreg ysgafn – perlit a </a:t>
            </a:r>
            <a:r>
              <a:rPr lang="cy-GB" dirty="0" err="1"/>
              <a:t>fermicwlit</a:t>
            </a:r>
            <a:r>
              <a:rPr lang="cy-GB" dirty="0"/>
              <a:t>.</a:t>
            </a:r>
          </a:p>
          <a:p>
            <a:r>
              <a:rPr lang="cy-GB" dirty="0"/>
              <a:t>Datblygwyd y gwahanol blastrau i fod yn gydnaws â gwahanol fathau o gefndiroedd. Roedd ganddynt fwy o wrthiant thermol hefyd. </a:t>
            </a:r>
          </a:p>
          <a:p>
            <a:r>
              <a:rPr lang="cy-GB" dirty="0"/>
              <a:t>Fodd bynnag, barnwyd nad oedd plastrau gypswm mor gryf ac roeddent yn achosi problemau mewn waliau lle’r oedd lleithder yn effeithio arnynt.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186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C4867-123F-E4E6-ED62-0E1B9EEB1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Gleiniau wedi’u gweithgynhyrchu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7F39F-04FE-04EE-868F-357E75819DC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412720"/>
            <a:ext cx="8568952" cy="4608568"/>
          </a:xfrm>
        </p:spPr>
        <p:txBody>
          <a:bodyPr/>
          <a:lstStyle/>
          <a:p>
            <a:r>
              <a:rPr lang="cy-GB" sz="1600" dirty="0"/>
              <a:t>Cafodd gleiniau eu cynhyrchu i symleiddio’r broses o roi plastr a </a:t>
            </a:r>
            <a:r>
              <a:rPr lang="cy-GB" sz="1600" dirty="0" err="1"/>
              <a:t>rendr</a:t>
            </a:r>
            <a:r>
              <a:rPr lang="cy-GB" sz="1600" dirty="0"/>
              <a:t>, gan ddarparu proffil i helpu’r broses o roi plastr a </a:t>
            </a:r>
            <a:r>
              <a:rPr lang="cy-GB" sz="1600" dirty="0" err="1"/>
              <a:t>rendr</a:t>
            </a:r>
            <a:r>
              <a:rPr lang="cy-GB" sz="1600" dirty="0"/>
              <a:t>.</a:t>
            </a:r>
          </a:p>
          <a:p>
            <a:r>
              <a:rPr lang="cy-GB" sz="1600" dirty="0"/>
              <a:t>Roedd gleiniau’n cael eu defnyddio yn lle ffyn pren, a oedd yn broses a oedd yn cymryd llawer o amser. Roeddent yn sicrhau cywirdeb, yn atgyfnerthu arwynebau gorffenedig, ac wedi’u cynhyrchu o ddur galfanedig, gwrthstaen a phlastig. Mae’r mathau o leiniau yn cynnwys: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gleiniau ongl safonol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gleiniau ongl côt denau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gleiniau stopio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gleiniau ehangu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gleiniau </a:t>
            </a:r>
            <a:r>
              <a:rPr lang="cy-GB" sz="1600" dirty="0" err="1"/>
              <a:t>bellcast</a:t>
            </a:r>
            <a:r>
              <a:rPr lang="cy-GB" sz="1600" dirty="0"/>
              <a:t>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54863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48BF1-A2FB-B2D9-1331-1EA5B7D23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Plastrfwrdd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DC22F-B3B5-6657-8CC1-E31ADA7691A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Dechreuodd y gwaith o ddatblygu plastrfwrdd ddechrau’r 1950au. Roedd yn cael ei osod â hoelion galfanedig ar bren, a oedd yn lleihau amseroedd llafur a sychu dwys.</a:t>
            </a:r>
          </a:p>
          <a:p>
            <a:r>
              <a:rPr lang="cy-GB"/>
              <a:t>Dalenni petryal yw plastrfyrddau sydd wedi’u cynhyrchu o graidd Gypswm, wedi’i wasgu rhwng haenen o bapur ar y ddwy ochr. Mae’n cael ei alw’n leinio sych, ac mae’n cael ei osod ar gefndiroedd pren a metel.</a:t>
            </a:r>
          </a:p>
          <a:p>
            <a:r>
              <a:rPr lang="cy-GB"/>
              <a:t>Heddiw, mae plastrfyrddau’n cael eu gosod â sgriwiau neu adlynion.</a:t>
            </a:r>
          </a:p>
          <a:p>
            <a:r>
              <a:rPr lang="cy-GB"/>
              <a:t>Heddiw, mae gwahanol fathau o blastrfwrdd perfformiad wedi cael eu datblygu i fodloni’r rheoliadau adeiladu sy’n rheoli datblygiadau adeiladu.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34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960F6-0625-FA9E-6219-72F85A57B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Rendrau wedi’u cyfuno ymlaen llaw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668F6-D366-E044-1B68-3B2A6363195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Datblygwyd y math hwn o gynnyrch i wella ansawdd y gwaith gosod </a:t>
            </a:r>
            <a:r>
              <a:rPr lang="cy-GB" dirty="0" err="1"/>
              <a:t>rendr</a:t>
            </a:r>
            <a:r>
              <a:rPr lang="cy-GB" dirty="0"/>
              <a:t> ar ffasâd adeiladau.</a:t>
            </a:r>
          </a:p>
          <a:p>
            <a:r>
              <a:rPr lang="cy-GB" dirty="0"/>
              <a:t>Roedd yn cael ei gynhyrchu a’i roi mewn bagiau mewn ffatrïoedd prosesu er mwyn cael gwared ar wall dynol wrth gymysgu, a dim ond dŵr glân oedd ei angen pan oedd yn cael ei gymysgu.</a:t>
            </a:r>
          </a:p>
          <a:p>
            <a:r>
              <a:rPr lang="cy-GB" dirty="0"/>
              <a:t>Un fantais o ddefnyddio </a:t>
            </a:r>
            <a:r>
              <a:rPr lang="cy-GB" dirty="0" err="1"/>
              <a:t>rendr</a:t>
            </a:r>
            <a:r>
              <a:rPr lang="cy-GB" dirty="0"/>
              <a:t> wedi’i gyfuno ymlaen llaw yw ei fod wedi cael ei brofi cyn ei gynhyrchu a bod cyfarwyddiadau’r gwneuthurwr ar gael.</a:t>
            </a:r>
          </a:p>
          <a:p>
            <a:r>
              <a:rPr lang="cy-GB" dirty="0"/>
              <a:t>Mae </a:t>
            </a:r>
            <a:r>
              <a:rPr lang="cy-GB" dirty="0" err="1"/>
              <a:t>rendrau</a:t>
            </a:r>
            <a:r>
              <a:rPr lang="cy-GB" dirty="0"/>
              <a:t> lliw hefyd yn cynnwys ychwanegyn polymer er mwyn adlynu’n well, a gwarant gosod sy’n cefnogi dylunwyr.</a:t>
            </a:r>
          </a:p>
          <a:p>
            <a:endParaRPr lang="en-GB" dirty="0"/>
          </a:p>
          <a:p>
            <a:r>
              <a:rPr lang="cy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8369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6516A-6765-74B1-D1D3-5E3080E40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156B1-909B-5348-4801-C95FD26303B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angen llai o waith cynnal a chadw ar offer plastro. Cafodd offer a gynhyrchwyd o ddur meddal eu disodli gan offer dur gwrthstaen a charbon.</a:t>
            </a:r>
          </a:p>
          <a:p>
            <a:r>
              <a:rPr lang="cy-GB"/>
              <a:t>Roedd offer pren yn cael eu creu allan o bolywrethan a pholycarbonad, a oedd yn golygu eu bod yn ysgafn ac yn hawdd eu defnyddio.</a:t>
            </a:r>
          </a:p>
          <a:p>
            <a:r>
              <a:rPr lang="cy-GB"/>
              <a:t>Datblygwyd offer pŵer cludadwy, fel driliau wal sych a driliau hunanborthol wedi’u coladu, i gyflymu’r broses o osod plastrfwrdd.</a:t>
            </a:r>
          </a:p>
          <a:p>
            <a:endParaRPr lang="en-GB" dirty="0"/>
          </a:p>
          <a:p>
            <a:endParaRPr lang="en-GB" dirty="0"/>
          </a:p>
          <a:p>
            <a:r>
              <a:rPr lang="cy-GB"/>
              <a:t>  </a:t>
            </a:r>
          </a:p>
        </p:txBody>
      </p:sp>
      <p:pic>
        <p:nvPicPr>
          <p:cNvPr id="5" name="Picture 4" descr="A hand holding an object with an object attached to a wall  Description automatically generated">
            <a:extLst>
              <a:ext uri="{FF2B5EF4-FFF2-40B4-BE49-F238E27FC236}">
                <a16:creationId xmlns:a16="http://schemas.microsoft.com/office/drawing/2014/main" id="{7ADEDAE5-6604-DC46-28A9-7DF2842DD4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619" y="4221088"/>
            <a:ext cx="3150717" cy="210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0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EF26-CAFA-266E-AD48-D17A3BE16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B907B-8741-BDF2-FF9D-F73BB3A30B7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Defnyddiwyd cyfarpar cymysgu mecanyddol i gyflymu cynhyrchiant a dileu’r angen am lafur ychwanegol o gymysgu â llaw.</a:t>
            </a:r>
          </a:p>
          <a:p>
            <a:r>
              <a:rPr lang="cy-GB" dirty="0"/>
              <a:t>Defnyddiwyd cymysgwyr sment drwm mecanyddol i gymysgu. Roedd hyn yn gwella cysondeb ac yn lleihau faint o lafur a oedd yn cael ei ddefnyddio wrth gymysgu â llaw.</a:t>
            </a:r>
          </a:p>
          <a:p>
            <a:r>
              <a:rPr lang="cy-GB" dirty="0"/>
              <a:t>Mae driliau a churwyr cymysgu’n cael eu defnyddio heddiw i gymysgu plastrau a </a:t>
            </a:r>
            <a:r>
              <a:rPr lang="cy-GB" dirty="0" err="1"/>
              <a:t>rendrau</a:t>
            </a:r>
            <a:r>
              <a:rPr lang="cy-GB" dirty="0"/>
              <a:t> wedi’u cymysgu ymlaen llaw.</a:t>
            </a:r>
          </a:p>
          <a:p>
            <a:r>
              <a:rPr lang="cy-GB" dirty="0"/>
              <a:t>Datblygwyd peiriannau chwistrellu i leihau’r angen i wneud hynny â llaw ar adeiladau masnachol mawr.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516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833F9-7E01-4D2F-9765-722478BDA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07999"/>
            <a:ext cx="8229600" cy="620801"/>
          </a:xfrm>
        </p:spPr>
        <p:txBody>
          <a:bodyPr/>
          <a:lstStyle/>
          <a:p>
            <a:r>
              <a:rPr lang="cy-GB"/>
              <a:t>Tai parod ar ôl y rhyfel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D8EAA-C77C-42A3-B836-93E22F8CBD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5536" y="1484784"/>
            <a:ext cx="8229600" cy="4059192"/>
          </a:xfrm>
        </p:spPr>
        <p:txBody>
          <a:bodyPr/>
          <a:lstStyle/>
          <a:p>
            <a:r>
              <a:rPr lang="cy-GB" b="0" i="0">
                <a:latin typeface="+mj-lt"/>
              </a:rPr>
              <a:t>Cartrefi dros dro a oedd yn cael eu hadeiladu mewn ffatri ar ddiwedd yr Ail Ryfel Byd oedd tai parod (‘prefabs’). </a:t>
            </a:r>
            <a:r>
              <a:rPr lang="cy-GB" b="0" i="0"/>
              <a:t>Fe’u hadeiladwyd i ailgartrefu’r rhai a gollodd eu cartrefi yn ystod y Blitz neu i gartrefu milwyr a oedd yn dychwelyd o’r rhyfel a’u teuluoedd ifanc.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63F44E-68FA-2028-3C96-8FD3BF707156}"/>
              </a:ext>
            </a:extLst>
          </p:cNvPr>
          <p:cNvSpPr txBox="1"/>
          <p:nvPr/>
        </p:nvSpPr>
        <p:spPr>
          <a:xfrm>
            <a:off x="3465004" y="3933056"/>
            <a:ext cx="221399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3640624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1131</Words>
  <Application>Microsoft Office PowerPoint</Application>
  <PresentationFormat>On-screen Show (4:3)</PresentationFormat>
  <Paragraphs>78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ArialMT</vt:lpstr>
      <vt:lpstr>Lucida Grande</vt:lpstr>
      <vt:lpstr>Times New Roman</vt:lpstr>
      <vt:lpstr>Default Design</vt:lpstr>
      <vt:lpstr>Technegau adeiladu ar ôl 1919 ac yn y cyfnod modern </vt:lpstr>
      <vt:lpstr>Technegau adeiladu ar ôl 1919 ac yn y cyfnod modern</vt:lpstr>
      <vt:lpstr>Plastr gypswm wedi’i gyfuno ymlaen llaw</vt:lpstr>
      <vt:lpstr>Gleiniau wedi’u gweithgynhyrchu</vt:lpstr>
      <vt:lpstr>Plastrfwrdd</vt:lpstr>
      <vt:lpstr>Rendrau wedi’u cyfuno ymlaen llaw</vt:lpstr>
      <vt:lpstr>Offer</vt:lpstr>
      <vt:lpstr>Cyfarpar</vt:lpstr>
      <vt:lpstr>Tai parod ar ôl y rhyfel</vt:lpstr>
      <vt:lpstr>Adeiladu waliau ceudod</vt:lpstr>
      <vt:lpstr>Waliau ffrâm bren</vt:lpstr>
      <vt:lpstr>Systemau â ffrâm fetel  </vt:lpstr>
      <vt:lpstr>Adeiladau parod</vt:lpstr>
      <vt:lpstr>Adeiladau modiwlaidd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201</cp:revision>
  <dcterms:created xsi:type="dcterms:W3CDTF">2013-05-28T00:38:54Z</dcterms:created>
  <dcterms:modified xsi:type="dcterms:W3CDTF">2023-10-02T11:03:07Z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