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authors.xml" ContentType="application/vnd.ms-powerpoint.author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1" r:id="rId4"/>
  </p:sldMasterIdLst>
  <p:notesMasterIdLst>
    <p:notesMasterId r:id="rId29"/>
  </p:notesMasterIdLst>
  <p:handoutMasterIdLst>
    <p:handoutMasterId r:id="rId30"/>
  </p:handoutMasterIdLst>
  <p:sldIdLst>
    <p:sldId id="256" r:id="rId5"/>
    <p:sldId id="272" r:id="rId6"/>
    <p:sldId id="281" r:id="rId7"/>
    <p:sldId id="311" r:id="rId8"/>
    <p:sldId id="282" r:id="rId9"/>
    <p:sldId id="286" r:id="rId10"/>
    <p:sldId id="287" r:id="rId11"/>
    <p:sldId id="284" r:id="rId12"/>
    <p:sldId id="283" r:id="rId13"/>
    <p:sldId id="285" r:id="rId14"/>
    <p:sldId id="271" r:id="rId15"/>
    <p:sldId id="279" r:id="rId16"/>
    <p:sldId id="312" r:id="rId17"/>
    <p:sldId id="289" r:id="rId18"/>
    <p:sldId id="268" r:id="rId19"/>
    <p:sldId id="270" r:id="rId20"/>
    <p:sldId id="294" r:id="rId21"/>
    <p:sldId id="295" r:id="rId22"/>
    <p:sldId id="292" r:id="rId23"/>
    <p:sldId id="296" r:id="rId24"/>
    <p:sldId id="297" r:id="rId25"/>
    <p:sldId id="313" r:id="rId26"/>
    <p:sldId id="288" r:id="rId27"/>
    <p:sldId id="267" r:id="rId28"/>
  </p:sldIdLst>
  <p:sldSz cx="9144000" cy="6858000" type="screen4x3"/>
  <p:notesSz cx="6858000" cy="9144000"/>
  <p:custDataLst>
    <p:tags r:id="rId31"/>
  </p:custDataLst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5pPr>
    <a:lvl6pPr marL="22860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6pPr>
    <a:lvl7pPr marL="27432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7pPr>
    <a:lvl8pPr marL="32004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8pPr>
    <a:lvl9pPr marL="36576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B2866113-1A95-F5A6-7AD3-E089C96CD801}" name="Claire Brooks" initials="CB" userId="S::Claire.Brooks@cityandguilds.com::045b5ce1-bb15-4c22-aa7e-c7b600949989" providerId="AD"/>
  <p188:author id="{FD6BB0D1-9278-F6CC-5A69-1199D24409B3}" name="Laura Glover" initials="LG" userId="Laura Glover" providerId="None"/>
  <p188:author id="{FE564ED4-C974-E23E-23C5-8C1FB6D02117}" name="Alison Walters" initials="AW" userId="Alison Walters" providerId="None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7E3"/>
    <a:srgbClr val="000000"/>
    <a:srgbClr val="E30613"/>
    <a:srgbClr val="D9D9D9"/>
    <a:srgbClr val="D81E05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55E693B-34A1-4BDC-850A-B7BE6D27AC97}" v="1" dt="2023-08-10T13:35:25.25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627" autoAdjust="0"/>
    <p:restoredTop sz="85085" autoAdjust="0"/>
  </p:normalViewPr>
  <p:slideViewPr>
    <p:cSldViewPr showGuides="1">
      <p:cViewPr varScale="1">
        <p:scale>
          <a:sx n="98" d="100"/>
          <a:sy n="98" d="100"/>
        </p:scale>
        <p:origin x="1686" y="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186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57" d="100"/>
          <a:sy n="57" d="100"/>
        </p:scale>
        <p:origin x="-1170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21" Type="http://schemas.openxmlformats.org/officeDocument/2006/relationships/slide" Target="slides/slide17.xml"/><Relationship Id="rId34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presProps" Target="presProps.xml"/><Relationship Id="rId37" Type="http://schemas.microsoft.com/office/2018/10/relationships/authors" Target="author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microsoft.com/office/2015/10/relationships/revisionInfo" Target="revisionInfo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tags" Target="tags/tag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handoutMaster" Target="handoutMasters/handoutMaster1.xml"/><Relationship Id="rId35" Type="http://schemas.openxmlformats.org/officeDocument/2006/relationships/tableStyles" Target="tableStyles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586ABBB-9C0A-1D47-83E6-10FD6948B0D3}" type="datetime1">
              <a:rPr lang="en-US"/>
              <a:pPr/>
              <a:t>07-Sep-23</a:t>
            </a:fld>
            <a:endParaRPr lang="cy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BFAD621-1136-4040-A893-ED5AEC3FF12D}" type="slidenum">
              <a:rPr lang="en-US"/>
              <a:pPr/>
              <a:t>‹#›</a:t>
            </a:fld>
            <a:endParaRPr lang="cy-GB"/>
          </a:p>
        </p:txBody>
      </p:sp>
    </p:spTree>
    <p:extLst>
      <p:ext uri="{BB962C8B-B14F-4D97-AF65-F5344CB8AC3E}">
        <p14:creationId xmlns:p14="http://schemas.microsoft.com/office/powerpoint/2010/main" val="30074557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94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450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50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D847933-502B-D146-9428-3DDD196AD935}" type="slidenum">
              <a:rPr lang="en-GB"/>
              <a:pPr/>
              <a:t>‹#›</a:t>
            </a:fld>
            <a:endParaRPr lang="cy-GB"/>
          </a:p>
        </p:txBody>
      </p:sp>
    </p:spTree>
    <p:extLst>
      <p:ext uri="{BB962C8B-B14F-4D97-AF65-F5344CB8AC3E}">
        <p14:creationId xmlns:p14="http://schemas.microsoft.com/office/powerpoint/2010/main" val="25432193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trowelworks.co.uk/_gallery-image.aspx?ID=39556" TargetMode="External"/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Relationship Id="rId4" Type="http://schemas.openxmlformats.org/officeDocument/2006/relationships/hyperlink" Target="https://jdbsurveys.com/wp-content/uploads/2021/01/roof-torching-image-2.jpg" TargetMode="External"/></Relationships>
</file>

<file path=ppt/notesSlides/_rels/notes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tooltique.co.uk/shop/vintage-j-tyzack-sons-no-1-strapped-slaters-roofing-lathing-hammer-axe/" TargetMode="External"/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Lime plaster - </a:t>
            </a:r>
            <a:r>
              <a:rPr lang="en-GB" dirty="0">
                <a:hlinkClick r:id="rId3"/>
              </a:rPr>
              <a:t>http://www.trowelworks.co.uk/_gallery-image.aspx?ID=39556</a:t>
            </a:r>
            <a:endParaRPr lang="en-GB" dirty="0"/>
          </a:p>
          <a:p>
            <a:r>
              <a:rPr lang="en-GB" dirty="0"/>
              <a:t>Lime torching - </a:t>
            </a:r>
            <a:r>
              <a:rPr lang="en-GB" dirty="0">
                <a:hlinkClick r:id="rId4"/>
              </a:rPr>
              <a:t>https://jdbsurveys.com/wp-content/uploads/2021/01/roof-torching-image-2.jpg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146268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>
                <a:hlinkClick r:id="rId3"/>
              </a:rPr>
              <a:t>https://tooltique.co.uk/shop/vintage-j-tyzack-sons-no-1-strapped-slaters-roofing-lathing-hammer-axe/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467426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Understanding Traditional (pre-1919) and Historic Buildings for Construction and Built Environment Course: h</a:t>
            </a:r>
            <a:r>
              <a:rPr lang="en-GB" dirty="0"/>
              <a:t>ttps://cadw.gov.wales/learn/education/teaching-resources/understanding-traditional-pre-1919-and-historic-buildings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46069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008000"/>
            <a:ext cx="8229600" cy="382588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Text Box 10"/>
          <p:cNvSpPr txBox="1">
            <a:spLocks noChangeArrowheads="1"/>
          </p:cNvSpPr>
          <p:nvPr userDrawn="1"/>
        </p:nvSpPr>
        <p:spPr bwMode="white">
          <a:xfrm>
            <a:off x="0" y="457200"/>
            <a:ext cx="9144000" cy="152400"/>
          </a:xfrm>
          <a:prstGeom prst="rect">
            <a:avLst/>
          </a:prstGeom>
          <a:solidFill>
            <a:srgbClr val="D9D9D9">
              <a:alpha val="0"/>
            </a:srgbClr>
          </a:solidFill>
          <a:ln>
            <a:noFill/>
          </a:ln>
        </p:spPr>
        <p:txBody>
          <a:bodyPr wrap="none"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defRPr/>
            </a:pPr>
            <a:r>
              <a:rPr lang="cy-GB" smtClean="0"/>
              <a:t> </a:t>
            </a:r>
          </a:p>
        </p:txBody>
      </p:sp>
      <p:sp>
        <p:nvSpPr>
          <p:cNvPr id="53259" name="Text Box 11"/>
          <p:cNvSpPr txBox="1">
            <a:spLocks noChangeArrowheads="1"/>
          </p:cNvSpPr>
          <p:nvPr userDrawn="1"/>
        </p:nvSpPr>
        <p:spPr bwMode="auto">
          <a:xfrm>
            <a:off x="457200" y="6480000"/>
            <a:ext cx="6477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>
              <a:spcBef>
                <a:spcPts val="600"/>
              </a:spcBef>
            </a:pPr>
            <a:r>
              <a:rPr lang="cy-GB" sz="900" baseline="0" dirty="0"/>
              <a:t>Hawlfraint © 2023 Sefydliad City and Guilds Llundain. Cedwir pob hawl. </a:t>
            </a:r>
            <a:endParaRPr lang="cy-GB" sz="1200" dirty="0">
              <a:latin typeface="Times New Roman" pitchFamily="-105" charset="0"/>
            </a:endParaRPr>
          </a:p>
          <a:p>
            <a:endParaRPr lang="cy-GB" sz="1200" dirty="0">
              <a:latin typeface="Times New Roman" pitchFamily="-105" charset="0"/>
            </a:endParaRPr>
          </a:p>
        </p:txBody>
      </p:sp>
      <p:sp>
        <p:nvSpPr>
          <p:cNvPr id="12" name="Text Box 11"/>
          <p:cNvSpPr txBox="1">
            <a:spLocks noChangeArrowheads="1"/>
          </p:cNvSpPr>
          <p:nvPr userDrawn="1"/>
        </p:nvSpPr>
        <p:spPr bwMode="auto">
          <a:xfrm>
            <a:off x="7239000" y="6480000"/>
            <a:ext cx="1447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 algn="r">
              <a:spcBef>
                <a:spcPts val="600"/>
              </a:spcBef>
            </a:pPr>
            <a:fld id="{6152C911-7D81-1845-9D20-613E63F035EB}" type="slidenum">
              <a:rPr lang="en-US" sz="900" baseline="0">
                <a:ea typeface="Arial" pitchFamily="-105" charset="0"/>
                <a:cs typeface="Arial" pitchFamily="-105" charset="0"/>
              </a:rPr>
              <a:pPr algn="r">
                <a:spcBef>
                  <a:spcPts val="600"/>
                </a:spcBef>
              </a:pPr>
              <a:t>‹#›</a:t>
            </a:fld>
            <a:r>
              <a:rPr lang="cy-GB" sz="900" baseline="0" dirty="0"/>
              <a:t> o 24</a:t>
            </a:r>
          </a:p>
          <a:p>
            <a:r>
              <a:rPr lang="en-US" sz="1100" dirty="0">
                <a:ea typeface="Arial" pitchFamily="-105" charset="0"/>
                <a:cs typeface="Arial" pitchFamily="-105" charset="0"/>
              </a:rPr>
              <a:t/>
            </a:r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cy-GB" sz="1100" dirty="0">
              <a:ea typeface="Arial" pitchFamily="-105" charset="0"/>
              <a:cs typeface="Arial" pitchFamily="-105" charset="0"/>
            </a:endParaRPr>
          </a:p>
          <a:p>
            <a:r>
              <a:rPr lang="en-US" sz="1100" dirty="0">
                <a:ea typeface="Arial" pitchFamily="-105" charset="0"/>
                <a:cs typeface="Arial" pitchFamily="-105" charset="0"/>
              </a:rPr>
              <a:t/>
            </a:r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cy-GB" sz="1100" dirty="0">
              <a:ea typeface="Arial" pitchFamily="-105" charset="0"/>
              <a:cs typeface="Arial" pitchFamily="-105" charset="0"/>
            </a:endParaRPr>
          </a:p>
          <a:p>
            <a:endParaRPr lang="cy-GB" sz="1200" dirty="0">
              <a:latin typeface="Times New Roman" pitchFamily="-105" charset="0"/>
            </a:endParaRPr>
          </a:p>
          <a:p>
            <a:endParaRPr lang="cy-GB" sz="1200" dirty="0">
              <a:latin typeface="Times New Roman" pitchFamily="-105" charset="0"/>
            </a:endParaRPr>
          </a:p>
        </p:txBody>
      </p:sp>
      <p:sp>
        <p:nvSpPr>
          <p:cNvPr id="1035" name="Title Placeholder 10"/>
          <p:cNvSpPr>
            <a:spLocks noGrp="1"/>
          </p:cNvSpPr>
          <p:nvPr>
            <p:ph type="title"/>
          </p:nvPr>
        </p:nvSpPr>
        <p:spPr bwMode="auto">
          <a:xfrm>
            <a:off x="457200" y="1008000"/>
            <a:ext cx="8218488" cy="382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1036" name="Text Placeholder 13"/>
          <p:cNvSpPr>
            <a:spLocks noGrp="1"/>
          </p:cNvSpPr>
          <p:nvPr>
            <p:ph type="body" idx="1"/>
          </p:nvPr>
        </p:nvSpPr>
        <p:spPr bwMode="auto">
          <a:xfrm>
            <a:off x="457200" y="1512000"/>
            <a:ext cx="8229600" cy="42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  <a:p>
            <a:pPr lvl="4"/>
            <a:endParaRPr lang="en-GB" dirty="0"/>
          </a:p>
        </p:txBody>
      </p:sp>
      <p:pic>
        <p:nvPicPr>
          <p:cNvPr id="13" name="Picture 12" descr="City &amp; Guilds and EAL logo">
            <a:extLst>
              <a:ext uri="{FF2B5EF4-FFF2-40B4-BE49-F238E27FC236}">
                <a16:creationId xmlns:a16="http://schemas.microsoft.com/office/drawing/2014/main" id="{54C8F537-6DBE-534E-B9F5-B8C14A123E7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06987" y="234902"/>
            <a:ext cx="1655999" cy="501635"/>
          </a:xfrm>
          <a:prstGeom prst="rect">
            <a:avLst/>
          </a:prstGeom>
        </p:spPr>
      </p:pic>
      <p:sp>
        <p:nvSpPr>
          <p:cNvPr id="1029" name="Rectangle 14"/>
          <p:cNvSpPr>
            <a:spLocks noChangeArrowheads="1"/>
          </p:cNvSpPr>
          <p:nvPr userDrawn="1"/>
        </p:nvSpPr>
        <p:spPr bwMode="auto">
          <a:xfrm>
            <a:off x="457200" y="257779"/>
            <a:ext cx="609120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 anchor="b" anchorCtr="0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cy-GB" sz="1400" baseline="0" dirty="0">
                <a:solidFill>
                  <a:schemeClr val="tx1"/>
                </a:solidFill>
              </a:rPr>
              <a:t>Dilyniant mewn</a:t>
            </a:r>
            <a:r>
              <a:t/>
            </a:r>
            <a:br/>
            <a:r>
              <a:rPr lang="cy-GB" sz="1400" b="1" baseline="0" dirty="0">
                <a:solidFill>
                  <a:schemeClr val="tx1"/>
                </a:solidFill>
              </a:rPr>
              <a:t>Adeiladu (Lefel 2)</a:t>
            </a:r>
            <a:endParaRPr lang="cy-GB" sz="1400" baseline="0" dirty="0">
              <a:solidFill>
                <a:schemeClr val="tx1"/>
              </a:solidFill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A2179D90-178B-9644-ABBE-ACA37CB4C747}"/>
              </a:ext>
            </a:extLst>
          </p:cNvPr>
          <p:cNvCxnSpPr>
            <a:cxnSpLocks/>
          </p:cNvCxnSpPr>
          <p:nvPr userDrawn="1"/>
        </p:nvCxnSpPr>
        <p:spPr>
          <a:xfrm>
            <a:off x="457200" y="900000"/>
            <a:ext cx="8229600" cy="0"/>
          </a:xfrm>
          <a:prstGeom prst="line">
            <a:avLst/>
          </a:prstGeom>
          <a:ln>
            <a:solidFill>
              <a:srgbClr val="0077E3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id="{6A7BE4C5-B6E4-7B41-B4EA-AC5B28CB82C3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0" y="5868000"/>
            <a:ext cx="9144000" cy="54799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 baseline="0">
          <a:solidFill>
            <a:srgbClr val="0077E3"/>
          </a:solidFill>
          <a:latin typeface="+mj-lt"/>
          <a:ea typeface="ＭＳ Ｐゴシック" charset="-128"/>
          <a:cs typeface="ＭＳ Ｐゴシック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9pPr>
    </p:titleStyle>
    <p:bodyStyle>
      <a:lvl1pPr marL="0" indent="0" algn="l" rtl="0" eaLnBrk="0" fontAlgn="base" hangingPunct="0">
        <a:lnSpc>
          <a:spcPts val="2400"/>
        </a:lnSpc>
        <a:spcBef>
          <a:spcPts val="1000"/>
        </a:spcBef>
        <a:spcAft>
          <a:spcPts val="1000"/>
        </a:spcAft>
        <a:defRPr lang="en-GB" sz="20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215900" indent="-215900" algn="l" rtl="0" eaLnBrk="0" fontAlgn="base" hangingPunct="0">
        <a:lnSpc>
          <a:spcPts val="24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2000" dirty="0">
          <a:solidFill>
            <a:schemeClr val="tx1"/>
          </a:solidFill>
          <a:latin typeface="+mn-lt"/>
          <a:ea typeface="ＭＳ Ｐゴシック" charset="-128"/>
          <a:cs typeface="+mn-cs"/>
        </a:defRPr>
      </a:lvl2pPr>
      <a:lvl3pPr marL="0" indent="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Font typeface="Lucida Grande" pitchFamily="-105" charset="0"/>
        <a:defRPr lang="en-GB" sz="1600" dirty="0">
          <a:solidFill>
            <a:schemeClr val="tx1"/>
          </a:solidFill>
          <a:latin typeface="+mn-lt"/>
          <a:ea typeface="ＭＳ Ｐゴシック" charset="-128"/>
          <a:cs typeface="+mn-cs"/>
        </a:defRPr>
      </a:lvl3pPr>
      <a:lvl4pPr marL="215900" indent="-21590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4pPr>
      <a:lvl5pPr marL="431800" indent="-215900" algn="l" rtl="0" eaLnBrk="0" fontAlgn="base" hangingPunct="0">
        <a:lnSpc>
          <a:spcPts val="2000"/>
        </a:lnSpc>
        <a:spcBef>
          <a:spcPct val="0"/>
        </a:spcBef>
        <a:spcAft>
          <a:spcPts val="500"/>
        </a:spcAft>
        <a:buFont typeface="Arial" pitchFamily="-105" charset="0"/>
        <a:buChar char="–"/>
        <a:defRPr lang="en-US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5pPr>
      <a:lvl6pPr marL="457200" indent="-457200" algn="l" defTabSz="914400" rtl="0" fontAlgn="base">
        <a:spcBef>
          <a:spcPct val="20000"/>
        </a:spcBef>
        <a:spcAft>
          <a:spcPct val="0"/>
        </a:spcAft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6pPr>
      <a:lvl7pPr marL="2971800" indent="-228600" algn="l" defTabSz="914400" rtl="0" fontAlgn="base">
        <a:spcBef>
          <a:spcPct val="20000"/>
        </a:spcBef>
        <a:spcAft>
          <a:spcPct val="0"/>
        </a:spcAft>
        <a:buClr>
          <a:srgbClr val="E30613"/>
        </a:buClr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7pPr>
      <a:lvl8pPr marL="34290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600" kern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8pPr>
      <a:lvl9pPr marL="38862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0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s://tooltique.co.uk/shop/vintage-j-tyzack-sons-no-1-strapped-slaters-roofing-lathing-hammer-axe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s://commons.wikimedia.org/wiki/File:Schlauchwaage_Schematik.svg" TargetMode="External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s://cadw.llyw.cymru/dysgu/addysg/adnoddau-addysg/dealltwriaeth-o-adeiladau-traddodiadol-cyn-1919-a-hanesyddol-ar-gyfer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jdbsurveys.com/wp-content/uploads/2021/01/roof-torching-image-2.jpg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trowelworks.co.uk/_gallery-image.aspx?ID=39556" TargetMode="Externa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4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371600"/>
            <a:ext cx="8229600" cy="4754563"/>
          </a:xfrm>
        </p:spPr>
        <p:txBody>
          <a:bodyPr/>
          <a:lstStyle/>
          <a:p>
            <a:pPr marL="0" indent="0" eaLnBrk="1" hangingPunct="1"/>
            <a:endParaRPr lang="cy-GB"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eaLnBrk="1" hangingPunct="1"/>
            <a:endParaRPr lang="cy-GB"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/>
            <a:r>
              <a:rPr lang="cy-GB" sz="6600" dirty="0">
                <a:solidFill>
                  <a:schemeClr val="bg1"/>
                </a:solidFill>
              </a:rPr>
              <a:t>Cyflwyniad PowerPoint</a:t>
            </a:r>
          </a:p>
        </p:txBody>
      </p:sp>
      <p:sp>
        <p:nvSpPr>
          <p:cNvPr id="2054" name="TextBox 9"/>
          <p:cNvSpPr txBox="1">
            <a:spLocks noChangeArrowheads="1"/>
          </p:cNvSpPr>
          <p:nvPr/>
        </p:nvSpPr>
        <p:spPr bwMode="auto">
          <a:xfrm>
            <a:off x="457200" y="1268760"/>
            <a:ext cx="8001000" cy="504056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0" tIns="0" rIns="0" bIns="0">
            <a:prstTxWarp prst="textNoShape">
              <a:avLst/>
            </a:prstTxWarp>
            <a:noAutofit/>
          </a:bodyPr>
          <a:lstStyle/>
          <a:p>
            <a:r>
              <a:rPr lang="cy-GB" sz="2400" b="1" dirty="0"/>
              <a:t>Uned 202: </a:t>
            </a:r>
            <a:r>
              <a:rPr lang="cy-GB" sz="2400" b="1" dirty="0">
                <a:effectLst/>
                <a:latin typeface="Arial" panose="020B0604020202020204" pitchFamily="34" charset="0"/>
              </a:rPr>
              <a:t>Arferion yn newid dros amser </a:t>
            </a:r>
            <a:endParaRPr lang="cy-GB" sz="2400" dirty="0"/>
          </a:p>
          <a:p>
            <a:endParaRPr lang="cy-GB" sz="2400" b="1" dirty="0"/>
          </a:p>
        </p:txBody>
      </p:sp>
      <p:sp>
        <p:nvSpPr>
          <p:cNvPr id="2053" name="Rectangle 15"/>
          <p:cNvSpPr>
            <a:spLocks noGrp="1" noChangeArrowheads="1"/>
          </p:cNvSpPr>
          <p:nvPr>
            <p:ph type="title"/>
          </p:nvPr>
        </p:nvSpPr>
        <p:spPr>
          <a:xfrm>
            <a:off x="457200" y="1795204"/>
            <a:ext cx="8568952" cy="3497560"/>
          </a:xfrm>
        </p:spPr>
        <p:txBody>
          <a:bodyPr anchor="t"/>
          <a:lstStyle/>
          <a:p>
            <a:r>
              <a:rPr lang="cy-GB" dirty="0">
                <a:effectLst/>
                <a:latin typeface="ArialMT"/>
              </a:rPr>
              <a:t>Dulliau adeiladu cyn 1919 </a:t>
            </a:r>
            <a:r>
              <a:t/>
            </a:r>
            <a:br/>
            <a:r>
              <a:t/>
            </a:r>
            <a:br/>
            <a:r>
              <a:t/>
            </a:r>
            <a:br/>
            <a:r>
              <a:t/>
            </a:r>
            <a:br/>
            <a:r>
              <a:t/>
            </a:r>
            <a:br/>
            <a:r>
              <a:t/>
            </a:r>
            <a:br/>
            <a:endParaRPr lang="cy-GB" dirty="0">
              <a:ea typeface="ＭＳ Ｐゴシック" pitchFamily="-105" charset="-128"/>
              <a:cs typeface="ＭＳ Ｐゴシック" pitchFamily="-105" charset="-128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4695B9-BC9B-BAB9-1445-97333FB1C3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 smtClean="0"/>
              <a:t>Agregau tywod siarp neu arw</a:t>
            </a: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5F9D5879-9C74-4127-909A-2B9E52524060}"/>
              </a:ext>
            </a:extLst>
          </p:cNvPr>
          <p:cNvPicPr>
            <a:picLocks noGrp="1" noChangeAspect="1"/>
          </p:cNvPicPr>
          <p:nvPr>
            <p:ph sz="quarter" idx="10"/>
          </p:nvPr>
        </p:nvPicPr>
        <p:blipFill>
          <a:blip r:embed="rId2"/>
          <a:stretch>
            <a:fillRect/>
          </a:stretch>
        </p:blipFill>
        <p:spPr>
          <a:xfrm>
            <a:off x="4014841" y="1916832"/>
            <a:ext cx="4671959" cy="3335779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1E36F6B7-9472-F2EC-E8B1-C8206F7B66B5}"/>
              </a:ext>
            </a:extLst>
          </p:cNvPr>
          <p:cNvSpPr txBox="1"/>
          <p:nvPr/>
        </p:nvSpPr>
        <p:spPr>
          <a:xfrm>
            <a:off x="457200" y="1628800"/>
            <a:ext cx="3250704" cy="37856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cy-GB" smtClean="0"/>
              <a:t>Mae tywod yn agreg a ddefnyddir i roi swmp i’r cymysgedd. Heb dywod, byddai sment wedi’i gymysgu â dŵr yn rhy galed, a byddai’n cracio. Defnyddir sawl math o dywod ym maes adeiladu. Dylai tywod a ddefnyddir ar gyfer rendro gynnwys cymysgedd o ronynnau bach, canolig a mawr a chyn lleied o silt â phosibl. </a:t>
            </a:r>
          </a:p>
        </p:txBody>
      </p:sp>
    </p:spTree>
    <p:extLst>
      <p:ext uri="{BB962C8B-B14F-4D97-AF65-F5344CB8AC3E}">
        <p14:creationId xmlns:p14="http://schemas.microsoft.com/office/powerpoint/2010/main" val="207571532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46186B-DC34-9BCC-331A-EB54647A3D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 smtClean="0"/>
              <a:t>Atgyfnerthu</a:t>
            </a:r>
            <a:r>
              <a:t/>
            </a:r>
            <a:br/>
            <a:endParaRPr lang="cy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71D69FB-03B2-C921-450D-8A2BAFB90862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57200" y="1462254"/>
            <a:ext cx="8229600" cy="4248000"/>
          </a:xfrm>
        </p:spPr>
        <p:txBody>
          <a:bodyPr/>
          <a:lstStyle/>
          <a:p>
            <a:r>
              <a:rPr lang="cy-GB" dirty="0" smtClean="0"/>
              <a:t>Ychwanegir blew gafr neu </a:t>
            </a:r>
            <a:r>
              <a:rPr lang="cy-GB" dirty="0" smtClean="0"/>
              <a:t>wallt </a:t>
            </a:r>
            <a:r>
              <a:rPr lang="cy-GB" dirty="0" smtClean="0"/>
              <a:t>ceffyl at y morter i helpu i atgyfnerthu'r deunydd oherwydd ei fod yn wan fel arall. </a:t>
            </a:r>
          </a:p>
          <a:p>
            <a:endParaRPr lang="cy-GB" dirty="0"/>
          </a:p>
          <a:p>
            <a:endParaRPr lang="cy-GB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6A8A3D9-39D2-008A-93B7-3EB536906D0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86000" y="2374014"/>
            <a:ext cx="4572000" cy="304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177775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F3EDE3-D175-BF02-34D2-C003DD2C7C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 smtClean="0"/>
              <a:t>Ychwanegion a ddefnyddir mewn plastr morter calch</a:t>
            </a:r>
            <a:endParaRPr lang="cy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B0545EF-10B2-EB4C-35F3-91F6B35452CF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cy-GB" smtClean="0"/>
              <a:t>Mae </a:t>
            </a:r>
            <a:r>
              <a:rPr lang="cy-GB" b="1" dirty="0"/>
              <a:t>ychwanegion Pozzolan </a:t>
            </a:r>
            <a:r>
              <a:rPr lang="cy-GB" smtClean="0"/>
              <a:t>yn ddeunyddiau sy’n galluogi morterau calch i galedu’n gyflymach ac ychwanegu cryfder. </a:t>
            </a:r>
          </a:p>
          <a:p>
            <a:r>
              <a:rPr lang="cy-GB" smtClean="0"/>
              <a:t>Cerrig mân, llwch brics neu ludw wedi’u cymysgu yn y morter yw Pozzolans.</a:t>
            </a:r>
          </a:p>
          <a:p>
            <a:r>
              <a:rPr lang="cy-GB" smtClean="0"/>
              <a:t>Defnyddir tua un rhan o pozzolan am bob naw rhan o forter (yn ôl cyfaint). </a:t>
            </a:r>
          </a:p>
          <a:p>
            <a:r>
              <a:rPr lang="cy-GB" smtClean="0"/>
              <a:t>Rhaid cymysgu hyn union cyn ei ddefnyddio, oherwydd bydd y morter yn dechrau caledu yn syth ar ôl ychwanegu pozzolan.</a:t>
            </a:r>
          </a:p>
          <a:p>
            <a:endParaRPr lang="cy-GB" dirty="0"/>
          </a:p>
          <a:p>
            <a:endParaRPr lang="cy-GB" dirty="0"/>
          </a:p>
        </p:txBody>
      </p:sp>
    </p:spTree>
    <p:extLst>
      <p:ext uri="{BB962C8B-B14F-4D97-AF65-F5344CB8AC3E}">
        <p14:creationId xmlns:p14="http://schemas.microsoft.com/office/powerpoint/2010/main" val="344072226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517078-D2AC-4531-A46B-CDA1513674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 smtClean="0"/>
              <a:t>Gwyngalch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E6A56B9-DCD6-4F9D-A17F-C28AA571D433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cy-GB" smtClean="0"/>
              <a:t>Defnyddir </a:t>
            </a:r>
            <a:r>
              <a:rPr lang="cy-GB" b="1" dirty="0"/>
              <a:t>pigmentau daear </a:t>
            </a:r>
            <a:r>
              <a:rPr lang="cy-GB" smtClean="0"/>
              <a:t>fel arfer i gynhyrchu amrywiaeth eang o liwiau gwyngalch, yn amrywio o hufen golau a phinc i liwiau melyn cryf, porffor tywyll a brown cryf. </a:t>
            </a:r>
          </a:p>
          <a:p>
            <a:r>
              <a:rPr lang="cy-GB" smtClean="0"/>
              <a:t>Ychwanegir y pigmentau wrth greu’r gwyngalch a chaiff ei ddefnyddio i baentio arwyneb y plastr, gan ganiatáu iddo anadlu.</a:t>
            </a:r>
          </a:p>
          <a:p>
            <a:endParaRPr lang="cy-GB" dirty="0"/>
          </a:p>
        </p:txBody>
      </p:sp>
    </p:spTree>
    <p:extLst>
      <p:ext uri="{BB962C8B-B14F-4D97-AF65-F5344CB8AC3E}">
        <p14:creationId xmlns:p14="http://schemas.microsoft.com/office/powerpoint/2010/main" val="28561367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BF7CE0-C422-9D36-256E-89EBF9842C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 smtClean="0"/>
              <a:t>Dellt a phlastr</a:t>
            </a:r>
            <a:endParaRPr lang="cy-GB" sz="1000" b="0" dirty="0">
              <a:solidFill>
                <a:schemeClr val="tx1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6081AA9-8E42-443B-F163-0E8C561332A3}"/>
              </a:ext>
            </a:extLst>
          </p:cNvPr>
          <p:cNvSpPr txBox="1"/>
          <p:nvPr/>
        </p:nvSpPr>
        <p:spPr>
          <a:xfrm>
            <a:off x="430932" y="1700808"/>
            <a:ext cx="3204964" cy="37856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cy-GB" smtClean="0"/>
              <a:t>Yn draddodiadol, roedd dellt yn cael eu defnyddio ar gefndiroedd pren. Maent yn cynnwys stribedi tenau o bren y caiff y plastr ei daenu drostynt. Mae paratoi, trwsio a phlastro’r arwyneb hwn yn gallu bod yn broses sy’n cymryd llawer o amser. Mae’r math hwn o gefndir yn dal i gael ei ddefnyddio i adfer adeiladau rhestredig.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5D8A63D-5E9E-86D4-B949-4627FCA01F65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57200" y="1512000"/>
            <a:ext cx="8507288" cy="4248000"/>
          </a:xfrm>
        </p:spPr>
        <p:txBody>
          <a:bodyPr/>
          <a:lstStyle/>
          <a:p>
            <a:endParaRPr lang="en-GB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221C171-432B-622B-4D43-F2AE2D61E1A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81066" y="1700808"/>
            <a:ext cx="3204964" cy="39561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850994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C23C9D-98EC-94CC-6052-896DD745B9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 smtClean="0"/>
              <a:t>Mathau o ddellt pren</a:t>
            </a:r>
            <a:r>
              <a:t/>
            </a:r>
            <a:br/>
            <a:endParaRPr lang="cy-GB" dirty="0"/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6CF068CD-B937-324A-FD15-847D8931223B}"/>
              </a:ext>
            </a:extLst>
          </p:cNvPr>
          <p:cNvPicPr>
            <a:picLocks noGrp="1" noChangeAspect="1"/>
          </p:cNvPicPr>
          <p:nvPr>
            <p:ph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6388" y="1916832"/>
            <a:ext cx="5640412" cy="3683801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DA6AAAB-DD26-FE14-F4B8-D798D2211A72}"/>
              </a:ext>
            </a:extLst>
          </p:cNvPr>
          <p:cNvSpPr txBox="1"/>
          <p:nvPr/>
        </p:nvSpPr>
        <p:spPr>
          <a:xfrm>
            <a:off x="457200" y="1894359"/>
            <a:ext cx="2170584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cy-GB" smtClean="0"/>
              <a:t>Gall dellt fod yn sawl math gwahanol o bren a gallant gael eu llifio â pheiriant neu eu hollti â llaw.</a:t>
            </a:r>
          </a:p>
        </p:txBody>
      </p:sp>
    </p:spTree>
    <p:extLst>
      <p:ext uri="{BB962C8B-B14F-4D97-AF65-F5344CB8AC3E}">
        <p14:creationId xmlns:p14="http://schemas.microsoft.com/office/powerpoint/2010/main" val="197936325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41F67C-C807-AF93-58B9-D54122C472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980728"/>
            <a:ext cx="8229600" cy="382588"/>
          </a:xfrm>
        </p:spPr>
        <p:txBody>
          <a:bodyPr/>
          <a:lstStyle/>
          <a:p>
            <a:r>
              <a:rPr lang="cy-GB" smtClean="0"/>
              <a:t>Offer</a:t>
            </a:r>
            <a:endParaRPr lang="cy-GB" sz="1000" b="0" dirty="0">
              <a:solidFill>
                <a:schemeClr val="tx1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4A0FB98-0D52-2F1D-A6AD-0D2472D7D125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57200" y="1512000"/>
            <a:ext cx="4402832" cy="4248000"/>
          </a:xfrm>
        </p:spPr>
        <p:txBody>
          <a:bodyPr/>
          <a:lstStyle/>
          <a:p>
            <a:r>
              <a:rPr lang="cy-GB" smtClean="0"/>
              <a:t>Roedd yr offer a ddefnyddiwyd yn y cyfnod hwn yn cynnwys pren a dur meddal yn bennaf, a oedd yn golygu bod angen llawer o waith cynnal a chadw arnynt. </a:t>
            </a:r>
          </a:p>
          <a:p>
            <a:r>
              <a:rPr lang="cy-GB" smtClean="0"/>
              <a:t>Roedd offer pren yn cael eu creu allan o bolywrethan a pholycarbonad, a oedd yn golygu eu bod yn ysgafn ac yn hawdd eu defnyddio.</a:t>
            </a:r>
          </a:p>
          <a:p>
            <a:r>
              <a:rPr lang="cy-GB" smtClean="0"/>
              <a:t>Roedd deunyddiau’n cael eu cymysgu â llaw ac yn cael eu mesur mewn bocsys. </a:t>
            </a:r>
          </a:p>
          <a:p>
            <a:endParaRPr lang="cy-GB" dirty="0"/>
          </a:p>
          <a:p>
            <a:endParaRPr lang="cy-GB" dirty="0"/>
          </a:p>
          <a:p>
            <a:endParaRPr lang="cy-GB" dirty="0"/>
          </a:p>
          <a:p>
            <a:endParaRPr lang="cy-GB" dirty="0"/>
          </a:p>
        </p:txBody>
      </p:sp>
      <p:pic>
        <p:nvPicPr>
          <p:cNvPr id="5" name="Picture 4" descr="A pair of trowels with wooden handles&#10;&#10;Description automatically generated">
            <a:extLst>
              <a:ext uri="{FF2B5EF4-FFF2-40B4-BE49-F238E27FC236}">
                <a16:creationId xmlns:a16="http://schemas.microsoft.com/office/drawing/2014/main" id="{8D6288D5-B436-BBA5-662B-C83596F63BF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04048" y="2101352"/>
            <a:ext cx="3540393" cy="26552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185982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30557B-1931-B15E-1732-E8B4E4B2A2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 smtClean="0"/>
              <a:t>Trywel mesur</a:t>
            </a:r>
            <a:endParaRPr lang="cy-GB" sz="10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DB8C7CE-226A-44D3-C06C-90AC6B86BD1E}"/>
              </a:ext>
            </a:extLst>
          </p:cNvPr>
          <p:cNvSpPr txBox="1"/>
          <p:nvPr/>
        </p:nvSpPr>
        <p:spPr>
          <a:xfrm>
            <a:off x="395536" y="1772816"/>
            <a:ext cx="3682752" cy="37856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cy-GB" smtClean="0"/>
              <a:t>Pan fydd cymysgedd yn cael ei gymysgu, gellir defnyddio’r offeryn hwn i lanhau ymyl y bwced gymysgu, gan symud plastr sych, heb ei gymysgu, yn ôl i ganol y bwced. </a:t>
            </a:r>
          </a:p>
          <a:p>
            <a:endParaRPr lang="cy-GB" dirty="0"/>
          </a:p>
          <a:p>
            <a:r>
              <a:rPr lang="cy-GB" smtClean="0"/>
              <a:t>Mae hefyd yn cael ei ddefnyddio i lanhau a chael gwared ar ddeunydd dros ben o’r ymyl syth ac i lanhau plastr sydd wedi disgyn drwy lanhau’r llawr.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2C3F6AE9-EEF7-D7EB-135D-EDF3D1793527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7" name="Content Placeholder 6" descr="A close-up of a trowel&#10;&#10;Description automatically generated">
            <a:extLst>
              <a:ext uri="{FF2B5EF4-FFF2-40B4-BE49-F238E27FC236}">
                <a16:creationId xmlns:a16="http://schemas.microsoft.com/office/drawing/2014/main" id="{F95146B0-0FC4-A38C-7E66-D7B77E0DB07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393444" y="2102933"/>
            <a:ext cx="3978200" cy="26521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74582216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4C4D4A-56DA-A8E4-AC1C-C9E02F134C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 smtClean="0"/>
              <a:t>Offer cornel</a:t>
            </a:r>
            <a:r>
              <a:rPr lang="en-US" smtClean="0"/>
              <a:t>	</a:t>
            </a:r>
            <a:endParaRPr lang="cy-GB" sz="1000" b="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EAE639F-38E8-921B-AAA3-EAD36CFC2DA7}"/>
              </a:ext>
            </a:extLst>
          </p:cNvPr>
          <p:cNvSpPr txBox="1"/>
          <p:nvPr/>
        </p:nvSpPr>
        <p:spPr>
          <a:xfrm>
            <a:off x="323528" y="1844824"/>
            <a:ext cx="3084587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cy-GB" smtClean="0"/>
              <a:t>Defnyddir offer cornel i orffen waliau cyferbyn er mwyn osgoi difrodi'r arwyneb a gorffen y ddwy ongl fewnol ar yr un pryd.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6F8C497-80D2-C265-3AFF-E698EC395A94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7" name="Content Placeholder 6" descr="A close-up of a trowel&#10;&#10;Description automatically generated">
            <a:extLst>
              <a:ext uri="{FF2B5EF4-FFF2-40B4-BE49-F238E27FC236}">
                <a16:creationId xmlns:a16="http://schemas.microsoft.com/office/drawing/2014/main" id="{90F6AA3E-DE25-F525-5BB2-D0A092304E8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3923928" y="2002723"/>
            <a:ext cx="4762872" cy="3174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1724006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5389C9-BDC1-D1BB-5D23-2D9B8BF6D8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 smtClean="0"/>
              <a:t>Morthwyl dellt</a:t>
            </a:r>
            <a:endParaRPr lang="cy-GB" sz="1000" dirty="0">
              <a:solidFill>
                <a:schemeClr val="tx1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B68CF31-BDE8-681A-2DC5-4C49DAF54ABC}"/>
              </a:ext>
            </a:extLst>
          </p:cNvPr>
          <p:cNvSpPr txBox="1"/>
          <p:nvPr/>
        </p:nvSpPr>
        <p:spPr>
          <a:xfrm>
            <a:off x="457225" y="1997839"/>
            <a:ext cx="3024336" cy="28623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cy-GB" smtClean="0"/>
              <a:t>Offeryn traddodiadol a ddefnyddir gan blastrwyr, cyn i’r plastrfwrdd gael ei ddefnyddio’n eang, i dorri dellt pren wrth eu gosod. Caiff ei ddefnyddio i hacio hen blastr calch oddi ar waliau hefyd, ac i guro hoelion plastrfwrdd.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0E08956-7EA0-4FBC-5D3D-92A7C50920FC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6683B5D-9350-6BA0-3280-B0D92350F43D}"/>
              </a:ext>
            </a:extLst>
          </p:cNvPr>
          <p:cNvSpPr txBox="1"/>
          <p:nvPr/>
        </p:nvSpPr>
        <p:spPr>
          <a:xfrm>
            <a:off x="5076056" y="3028890"/>
            <a:ext cx="3024336" cy="4001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cy-GB" dirty="0">
                <a:hlinkClick r:id="rId3"/>
              </a:rPr>
              <a:t>Llun o forthwyl dellt</a:t>
            </a:r>
            <a:endParaRPr lang="cy-GB" dirty="0"/>
          </a:p>
        </p:txBody>
      </p:sp>
    </p:spTree>
    <p:extLst>
      <p:ext uri="{BB962C8B-B14F-4D97-AF65-F5344CB8AC3E}">
        <p14:creationId xmlns:p14="http://schemas.microsoft.com/office/powerpoint/2010/main" val="16235795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920E28-70D9-D584-371E-FB2C87D51A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 smtClean="0"/>
              <a:t>Mathau o waith plastr cyn 1919</a:t>
            </a:r>
            <a:endParaRPr lang="cy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C5123B8-9432-EE25-3AF5-BB96D6FFC419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37459" y="1415500"/>
            <a:ext cx="8147248" cy="4317756"/>
          </a:xfrm>
        </p:spPr>
        <p:txBody>
          <a:bodyPr/>
          <a:lstStyle/>
          <a:p>
            <a:r>
              <a:rPr lang="cy-GB" smtClean="0"/>
              <a:t>Roedd gwaith plastro cyn 1919 yn waith plastr ffibrog a oedd yn cynnwys dyluniadau addurnol iawn, yn dyddio’n ôl nifer o flynyddoedd, ac sy’n cael eu hystyried yn waith treftadaeth hyd heddiw. </a:t>
            </a:r>
          </a:p>
          <a:p>
            <a:endParaRPr lang="cy-GB" dirty="0"/>
          </a:p>
          <a:p>
            <a:endParaRPr lang="cy-GB" dirty="0"/>
          </a:p>
          <a:p>
            <a:endParaRPr lang="cy-GB" dirty="0"/>
          </a:p>
          <a:p>
            <a:endParaRPr lang="cy-GB" dirty="0"/>
          </a:p>
          <a:p>
            <a:endParaRPr lang="cy-GB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2CE2212-DAD5-4390-B0D2-67352A633E1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19872" y="2562180"/>
            <a:ext cx="4320480" cy="2880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084256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6EE188-8DB1-DFFF-10A3-75A29F19B4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 smtClean="0"/>
              <a:t>Fflôt bren</a:t>
            </a:r>
            <a:endParaRPr lang="cy-GB" sz="10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DE76D8D-D8F6-311F-16AB-0EAA9250C5DA}"/>
              </a:ext>
            </a:extLst>
          </p:cNvPr>
          <p:cNvSpPr txBox="1"/>
          <p:nvPr/>
        </p:nvSpPr>
        <p:spPr>
          <a:xfrm>
            <a:off x="457200" y="1455575"/>
            <a:ext cx="2630810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cy-GB" smtClean="0"/>
              <a:t>Fe’i defnyddir i sefydlogi sgrid, ac i sicrhau gorffeniad. 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82A794A-31E7-2C90-0EE5-BD3AF1CBD9A4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9A7C488-BCB1-DB94-18CA-7BE716960AC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5364088" y="1822512"/>
            <a:ext cx="2234800" cy="32129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640809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2A5603-4078-C7E6-645A-739148384D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 smtClean="0"/>
              <a:t>Brwshys castio</a:t>
            </a:r>
            <a:endParaRPr lang="cy-GB" sz="10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E127571-0E7E-AF70-84C8-6B4B97EC4453}"/>
              </a:ext>
            </a:extLst>
          </p:cNvPr>
          <p:cNvSpPr txBox="1"/>
          <p:nvPr/>
        </p:nvSpPr>
        <p:spPr>
          <a:xfrm>
            <a:off x="395536" y="1766972"/>
            <a:ext cx="8229600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cy-GB" smtClean="0"/>
              <a:t>Fe’u defnyddir i frwsio plastr i ychwanegiadau addurniadol mewn mowldiau croes ac yna i frwsio a sblasio plastr wrth gastio.</a:t>
            </a:r>
          </a:p>
        </p:txBody>
      </p:sp>
    </p:spTree>
    <p:extLst>
      <p:ext uri="{BB962C8B-B14F-4D97-AF65-F5344CB8AC3E}">
        <p14:creationId xmlns:p14="http://schemas.microsoft.com/office/powerpoint/2010/main" val="249118579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589B35-3DFA-4ACE-BCB1-DF431FC654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 smtClean="0"/>
              <a:t>Lefel dŵr</a:t>
            </a:r>
            <a:endParaRPr lang="cy-GB" sz="1000" b="0" dirty="0">
              <a:solidFill>
                <a:schemeClr val="tx1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B7BBF0D-0E7D-4880-B48D-F870F2B0E0D8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1434F45-D6F4-4A2E-970F-FE9D8F9E6BF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99148" y="2035800"/>
            <a:ext cx="4572000" cy="32004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3D557312-05A7-C69D-C9BE-4B7BDEFCC1AB}"/>
              </a:ext>
            </a:extLst>
          </p:cNvPr>
          <p:cNvSpPr txBox="1"/>
          <p:nvPr/>
        </p:nvSpPr>
        <p:spPr>
          <a:xfrm>
            <a:off x="422900" y="2132856"/>
            <a:ext cx="2862064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cy-GB" smtClean="0"/>
              <a:t>Fe’i defnyddir i osod llinell datwm, yn arbennig ar gyfer sgrid lloriau.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E5DDBA5-ADB8-79C4-6B3B-D5F4E04A0CFB}"/>
              </a:ext>
            </a:extLst>
          </p:cNvPr>
          <p:cNvSpPr txBox="1"/>
          <p:nvPr/>
        </p:nvSpPr>
        <p:spPr>
          <a:xfrm>
            <a:off x="4246384" y="5544556"/>
            <a:ext cx="4474840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cy-GB" sz="800" dirty="0"/>
              <a:t>Llun diolch i: defnyddiwr:Obersachse</a:t>
            </a:r>
          </a:p>
          <a:p>
            <a:pPr algn="ctr"/>
            <a:r>
              <a:rPr lang="cy-GB" sz="800" dirty="0"/>
              <a:t>Ar gael yn </a:t>
            </a:r>
            <a:r>
              <a:rPr lang="cy-GB" sz="800" dirty="0">
                <a:hlinkClick r:id="rId3"/>
              </a:rPr>
              <a:t>https://commons.wikimedia.org/wiki/File:Schlauchwaage_Schematik.svg</a:t>
            </a:r>
            <a:r>
              <a:rPr lang="cy-GB" smtClean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25871258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3F16B7-8F96-3DD2-AA77-B1C636F100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 smtClean="0"/>
              <a:t>Dilynwch y ddolen am ragor o ymchwil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64B483E-3498-E88A-4E7A-B8CDD914906D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57200" y="1988840"/>
            <a:ext cx="8229600" cy="3771160"/>
          </a:xfrm>
        </p:spPr>
        <p:txBody>
          <a:bodyPr/>
          <a:lstStyle/>
          <a:p>
            <a:pPr algn="ctr"/>
            <a:r>
              <a:rPr lang="cy-GB" dirty="0">
                <a:hlinkClick r:id="rId3"/>
              </a:rPr>
              <a:t>Dealltwriaeth o Adeiladau Traddodiadol (cyn 1919) ac Adeiladau Hanesyddol ar gyfer Cyrsiau Adeiladu a’r Amgylchedd Adeiledig</a:t>
            </a:r>
            <a:r>
              <a:rPr lang="cy-GB" smtClean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90968894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marL="0" indent="0" algn="ctr" eaLnBrk="1" hangingPunct="1">
              <a:lnSpc>
                <a:spcPct val="100000"/>
              </a:lnSpc>
            </a:pPr>
            <a:endParaRPr lang="cy-GB" sz="6000" dirty="0">
              <a:solidFill>
                <a:srgbClr val="E30613"/>
              </a:solidFill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>
              <a:lnSpc>
                <a:spcPct val="100000"/>
              </a:lnSpc>
            </a:pPr>
            <a:r>
              <a:rPr lang="cy-GB" sz="6000" dirty="0">
                <a:solidFill>
                  <a:srgbClr val="0077E3"/>
                </a:solidFill>
              </a:rPr>
              <a:t>Unrhyw gwestiynau?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99E017-29D1-E68B-9F88-A5BF8DD122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 smtClean="0"/>
              <a:t>Mathau o waith mowldio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FC43E38-750F-341A-DB0B-D3925C99EC07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57200" y="1512000"/>
            <a:ext cx="2458616" cy="4248000"/>
          </a:xfrm>
        </p:spPr>
        <p:txBody>
          <a:bodyPr/>
          <a:lstStyle/>
          <a:p>
            <a:r>
              <a:rPr lang="cy-GB" smtClean="0"/>
              <a:t>Mae'r llun hwn yn dangos y gwahanol fathau o fowldin plastr. 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EE1E3E54-D447-E7B4-BFF3-D1AED8BD9F07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843808" y="1390588"/>
            <a:ext cx="6249151" cy="46063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34650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865209-FF9B-40BA-921E-CE17BDBC4B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 smtClean="0"/>
              <a:t>Mathau o adeiladwaith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CB94AFF-9B97-4F27-8636-F237C1F51422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cy-GB" smtClean="0"/>
              <a:t>Roedd waliau’n solet yn bennaf; naill ai’n cael eu hadeiladu â brics neu gerrig, gyda linteli pren uwch ben drysau a ffenestri.</a:t>
            </a:r>
          </a:p>
          <a:p>
            <a:r>
              <a:rPr lang="cy-GB" smtClean="0"/>
              <a:t>Roedd y lloriau naill ai’n grog gydag estyll llawr pren neu wedi’u gorchuddio â cherrig llorio, teils clai neu lechi.</a:t>
            </a:r>
          </a:p>
          <a:p>
            <a:r>
              <a:rPr lang="cy-GB" smtClean="0"/>
              <a:t>Pren oedd y paredau a’r nenfydau, wedi’u gorchuddio â dellt a phlastr.</a:t>
            </a:r>
          </a:p>
          <a:p>
            <a:r>
              <a:rPr lang="cy-GB" smtClean="0"/>
              <a:t>Roedd llechi ar y toeau, wedi’u gosod ar ddellt pren ac wedi’u plastro â morter calch ar eu hochr isaf.</a:t>
            </a:r>
          </a:p>
          <a:p>
            <a:r>
              <a:rPr lang="cy-GB" smtClean="0"/>
              <a:t>Byddai rhai waliau’n cynnwys cwrs lleithder llechi neu fitwmen a dim sylfaen, gan arwain at leithder yn codi o’r llawr.</a:t>
            </a:r>
          </a:p>
          <a:p>
            <a:endParaRPr lang="cy-GB" dirty="0"/>
          </a:p>
          <a:p>
            <a:endParaRPr lang="cy-GB" dirty="0"/>
          </a:p>
        </p:txBody>
      </p:sp>
    </p:spTree>
    <p:extLst>
      <p:ext uri="{BB962C8B-B14F-4D97-AF65-F5344CB8AC3E}">
        <p14:creationId xmlns:p14="http://schemas.microsoft.com/office/powerpoint/2010/main" val="38558016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47A25E-CED9-C78C-55AE-444CFA2215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 smtClean="0"/>
              <a:t>Plastr calch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5B73853-3387-2E19-4F48-5934554B307B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57200" y="1512000"/>
            <a:ext cx="8229600" cy="1098106"/>
          </a:xfrm>
        </p:spPr>
        <p:txBody>
          <a:bodyPr/>
          <a:lstStyle/>
          <a:p>
            <a:pPr>
              <a:lnSpc>
                <a:spcPct val="100000"/>
              </a:lnSpc>
              <a:spcAft>
                <a:spcPts val="400"/>
              </a:spcAft>
            </a:pPr>
            <a:r>
              <a:rPr lang="cy-GB" smtClean="0"/>
              <a:t>Byddai deunyddiau traddodiadol, fel morter calch, yn cael eu defnyddio i blastro’r waliau. Roed hyn yn caniatáu i leithder anweddu’n naturiol.  Fodd bynnag, mae plastrau calch yn wan ac yn caledu’n araf.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F2A13D8-1C12-D634-CD1D-CDAC813F9950}"/>
              </a:ext>
            </a:extLst>
          </p:cNvPr>
          <p:cNvSpPr txBox="1"/>
          <p:nvPr/>
        </p:nvSpPr>
        <p:spPr>
          <a:xfrm>
            <a:off x="4932040" y="3649787"/>
            <a:ext cx="3024336" cy="5847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>
              <a:lnSpc>
                <a:spcPct val="100000"/>
              </a:lnSpc>
              <a:spcAft>
                <a:spcPts val="400"/>
              </a:spcAft>
            </a:pPr>
            <a:r>
              <a:rPr lang="cy-GB" sz="1600" dirty="0">
                <a:hlinkClick r:id="rId3"/>
              </a:rPr>
              <a:t>Llun o ‘torching’ calch ar ochr isaf llechi</a:t>
            </a:r>
            <a:endParaRPr lang="cy-GB" sz="16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B9875BC-4C4A-F380-B7E7-249D6DBDCE07}"/>
              </a:ext>
            </a:extLst>
          </p:cNvPr>
          <p:cNvSpPr txBox="1"/>
          <p:nvPr/>
        </p:nvSpPr>
        <p:spPr>
          <a:xfrm>
            <a:off x="1475656" y="3649788"/>
            <a:ext cx="1944215" cy="5847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>
              <a:lnSpc>
                <a:spcPct val="100000"/>
              </a:lnSpc>
              <a:spcAft>
                <a:spcPts val="400"/>
              </a:spcAft>
            </a:pPr>
            <a:r>
              <a:rPr lang="cy-GB" sz="1600" dirty="0">
                <a:hlinkClick r:id="rId4"/>
              </a:rPr>
              <a:t>Llun enghreifftiol o blastr calch</a:t>
            </a:r>
            <a:endParaRPr lang="cy-GB" sz="1600" dirty="0"/>
          </a:p>
        </p:txBody>
      </p:sp>
    </p:spTree>
    <p:extLst>
      <p:ext uri="{BB962C8B-B14F-4D97-AF65-F5344CB8AC3E}">
        <p14:creationId xmlns:p14="http://schemas.microsoft.com/office/powerpoint/2010/main" val="29062250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C8E835-F892-EF4F-C38B-1A8BBE115C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 smtClean="0"/>
              <a:t>Calch hydrolig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B0EF901-DE65-1EC0-3BDE-ADE14D1747FB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57200" y="1512000"/>
            <a:ext cx="8229600" cy="4509288"/>
          </a:xfrm>
        </p:spPr>
        <p:txBody>
          <a:bodyPr/>
          <a:lstStyle/>
          <a:p>
            <a:pPr algn="l">
              <a:buFont typeface="Arial" panose="020B0604020202020204" pitchFamily="34" charset="0"/>
              <a:buChar char="•"/>
            </a:pPr>
            <a:endParaRPr lang="cy-GB" b="0" i="0" dirty="0">
              <a:solidFill>
                <a:srgbClr val="636363"/>
              </a:solidFill>
              <a:effectLst/>
              <a:latin typeface="Lato" panose="020F0502020204030203" pitchFamily="34" charset="0"/>
            </a:endParaRPr>
          </a:p>
          <a:p>
            <a:pPr algn="l">
              <a:buFont typeface="Arial" panose="020B0604020202020204" pitchFamily="34" charset="0"/>
              <a:buChar char="•"/>
            </a:pPr>
            <a:endParaRPr lang="cy-GB" dirty="0">
              <a:solidFill>
                <a:srgbClr val="636363"/>
              </a:solidFill>
              <a:latin typeface="Lato" panose="020F0502020204030203" pitchFamily="34" charset="0"/>
            </a:endParaRPr>
          </a:p>
          <a:p>
            <a:pPr algn="l">
              <a:buFont typeface="Arial" panose="020B0604020202020204" pitchFamily="34" charset="0"/>
              <a:buChar char="•"/>
            </a:pPr>
            <a:endParaRPr lang="cy-GB" b="0" i="0" dirty="0">
              <a:solidFill>
                <a:srgbClr val="636363"/>
              </a:solidFill>
              <a:effectLst/>
              <a:latin typeface="Lato" panose="020F0502020204030203" pitchFamily="34" charset="0"/>
            </a:endParaRPr>
          </a:p>
          <a:p>
            <a:pPr algn="l"/>
            <a:endParaRPr lang="cy-GB" sz="1600" i="0" dirty="0">
              <a:effectLst/>
              <a:latin typeface="Arial Body"/>
              <a:cs typeface="Arial" panose="020B0604020202020204" pitchFamily="34" charset="0"/>
            </a:endParaRPr>
          </a:p>
          <a:p>
            <a:pPr marL="285750" indent="-285750" algn="l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cy-GB" sz="1600" i="0" dirty="0">
                <a:effectLst/>
                <a:latin typeface="Arial Body"/>
              </a:rPr>
              <a:t>Mae calch hydrolig gwan (NHL 2) yn cynnwys llai na 12% o glai, sy’n golygu ei fod yn caledu’n arafach (tua 20 diwrnod mewn dŵr).</a:t>
            </a:r>
          </a:p>
          <a:p>
            <a:pPr marL="285750" indent="-285750" algn="l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cy-GB" sz="1600" i="0" dirty="0">
                <a:effectLst/>
                <a:latin typeface="Arial Body"/>
              </a:rPr>
              <a:t>Mae calch hydrolig cymedrol (NHL3.5) yn cynnwys 12%–18% o glai, sy’n golygu ei fod yn caledu ychydig yn gyflymach (15–20 diwrnod mewn dŵr).</a:t>
            </a:r>
          </a:p>
          <a:p>
            <a:pPr marL="285750" indent="-285750" algn="l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cy-GB" sz="1600" i="0" dirty="0">
                <a:effectLst/>
                <a:latin typeface="Arial Body"/>
              </a:rPr>
              <a:t>Mae calch hydrolig amlwg (NHL5) yn cynnwys hyd at 25% o glai sy’n golygu ei fod yn caledu’n gyflymach o lawer (oriau/diwrnodau).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7B13642-B890-F86D-CEE3-7048A8D752F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75656" y="1628800"/>
            <a:ext cx="5436096" cy="1800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956087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585C18-A8CD-300D-71A7-F1CE31D71F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 smtClean="0"/>
              <a:t>Calch wedi’i hydradu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A382A80-4D94-E54F-FB7E-40247B5CBC9E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57200" y="1390588"/>
            <a:ext cx="8229600" cy="4248000"/>
          </a:xfrm>
        </p:spPr>
        <p:txBody>
          <a:bodyPr/>
          <a:lstStyle/>
          <a:p>
            <a:r>
              <a:rPr lang="cy-GB" smtClean="0"/>
              <a:t>Defnyddir calch wedi’i hydradu ar gyfer gwaith plastro mewnol hefyd. Fodd bynnag, nid yw’n cynnwys deunydd caledu fel calch hydrolig. Bydd yn caledu’n arafach o lawer drwy </a:t>
            </a:r>
            <a:r>
              <a:rPr lang="cy-GB" b="1" dirty="0"/>
              <a:t>garboneiddio.</a:t>
            </a:r>
          </a:p>
          <a:p>
            <a:r>
              <a:rPr lang="cy-GB" smtClean="0"/>
              <a:t>Caiff calch wedi’i hydradu ei wneud yn </a:t>
            </a:r>
            <a:r>
              <a:rPr lang="cy-GB" b="1" dirty="0"/>
              <a:t>bwti calch </a:t>
            </a:r>
            <a:r>
              <a:rPr lang="cy-GB" smtClean="0"/>
              <a:t>– proses a gyflawnir drwy socian calch mewn dŵr am o leiaf 24 awr.</a:t>
            </a:r>
          </a:p>
          <a:p>
            <a:r>
              <a:rPr lang="cy-GB" smtClean="0"/>
              <a:t>Gellir ystyried bod defnyddio calch wedi’i hydradu neu bwti yn wannach na NHL, ond mae rhai manteision iddo. Bydd ychwanegu calch at gymysgedd sment yn gwella ymarferoldeb ac adlyniad y cymysgedd ac yn helpu i atal crebachu.  Un o fanteision eraill calch yw ei fod yn creu sugnedd.</a:t>
            </a:r>
          </a:p>
          <a:p>
            <a:r>
              <a:rPr lang="cy-GB" smtClean="0"/>
              <a:t>Defnyddir pwti calch ar gyfer gwaith plastro mewnol ar waith dellt neu glom, sy’n wannach na chefndiroedd solet.</a:t>
            </a:r>
          </a:p>
          <a:p>
            <a:endParaRPr lang="cy-GB" dirty="0"/>
          </a:p>
          <a:p>
            <a:endParaRPr lang="cy-GB" dirty="0"/>
          </a:p>
          <a:p>
            <a:endParaRPr lang="cy-GB" dirty="0"/>
          </a:p>
        </p:txBody>
      </p:sp>
      <p:sp>
        <p:nvSpPr>
          <p:cNvPr id="9" name="AutoShape 4" descr="Types of Lime">
            <a:extLst>
              <a:ext uri="{FF2B5EF4-FFF2-40B4-BE49-F238E27FC236}">
                <a16:creationId xmlns:a16="http://schemas.microsoft.com/office/drawing/2014/main" id="{47E45016-8567-EC8E-EFC1-1B315DEDE493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0" name="AutoShape 6" descr="Types of Lime">
            <a:extLst>
              <a:ext uri="{FF2B5EF4-FFF2-40B4-BE49-F238E27FC236}">
                <a16:creationId xmlns:a16="http://schemas.microsoft.com/office/drawing/2014/main" id="{4CC61987-6B8E-D9D2-EAF5-EC574F356DD1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572000" y="34290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161858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EE1A91-1EC2-5E51-795D-D8BD96B5D9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 smtClean="0"/>
              <a:t>Adeiladau rhestredig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E0E9A62-3A27-0F4C-96EE-A60046C9737E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cy-GB" smtClean="0"/>
              <a:t>Mae </a:t>
            </a:r>
            <a:r>
              <a:rPr lang="cy-GB" b="1" dirty="0"/>
              <a:t>adeilad rhestredig </a:t>
            </a:r>
            <a:r>
              <a:rPr lang="cy-GB" smtClean="0"/>
              <a:t>yn adeilad, yn wrthrych neu’n strwythur sy’n cael ei ystyried o bwysigrwydd cenedlaethol o safbwynt pensaernïol neu ddiddordeb hanesyddol. </a:t>
            </a:r>
          </a:p>
          <a:p>
            <a:r>
              <a:rPr lang="cy-GB" smtClean="0"/>
              <a:t>Pan fydd adeilad yn cael ei restru, mae’n cael ei restru yn ei gyfanrwydd, sy’n golygu y diogelir tu mewn a thu allan yr adeilad.</a:t>
            </a:r>
          </a:p>
          <a:p>
            <a:r>
              <a:rPr lang="cy-GB" smtClean="0"/>
              <a:t>Mae’r adeiladau hyn ar gofrestr arbennig, sef Rhestr o Adeiladau o Ddiddordeb Pensaernïol neu Hanesyddol Arbennig.</a:t>
            </a:r>
          </a:p>
          <a:p>
            <a:r>
              <a:rPr lang="cy-GB" smtClean="0"/>
              <a:t>Mae rheoli adeiladau rhestredig yn fath o ddull rheoli cynllunio, sy’n diogelu adeiladau o ddiddordeb pensaernïol neu hanesyddol arbennig.</a:t>
            </a:r>
          </a:p>
          <a:p>
            <a:r>
              <a:rPr lang="cy-GB" smtClean="0"/>
              <a:t>Mae Adran 7 o Ddeddf Cynllunio (Adeiladau Rhestredig ac Ardaloedd Cadwraeth) 1990 (Deddf LBCA) yn trafod adeiladau rhestredig.</a:t>
            </a:r>
          </a:p>
          <a:p>
            <a:endParaRPr lang="cy-GB" dirty="0"/>
          </a:p>
        </p:txBody>
      </p:sp>
    </p:spTree>
    <p:extLst>
      <p:ext uri="{BB962C8B-B14F-4D97-AF65-F5344CB8AC3E}">
        <p14:creationId xmlns:p14="http://schemas.microsoft.com/office/powerpoint/2010/main" val="369767028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27C871-6DC8-0133-6087-63726A18AD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 smtClean="0"/>
              <a:t>Dosbarthiadau adeiladau rhestredig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0E28430-92CB-710E-4092-1363C6BD42E5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57200" y="1772816"/>
            <a:ext cx="8229600" cy="3096344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cy-GB" b="1" dirty="0"/>
              <a:t>Gradd I </a:t>
            </a:r>
            <a:r>
              <a:rPr lang="cy-GB" smtClean="0"/>
              <a:t>– adeiladau o ddiddordeb eithriadol (tua 2% o’r holl adeiladau rhestredig).</a:t>
            </a:r>
          </a:p>
          <a:p>
            <a:pPr>
              <a:lnSpc>
                <a:spcPct val="100000"/>
              </a:lnSpc>
            </a:pPr>
            <a:r>
              <a:rPr lang="cy-GB" b="1" dirty="0"/>
              <a:t>Gradd II* </a:t>
            </a:r>
            <a:r>
              <a:rPr lang="cy-GB" smtClean="0"/>
              <a:t>– arbennig o bwysig a mwy na diddordeb arbennig (tua 4%).</a:t>
            </a:r>
          </a:p>
          <a:p>
            <a:pPr>
              <a:lnSpc>
                <a:spcPct val="100000"/>
              </a:lnSpc>
            </a:pPr>
            <a:r>
              <a:rPr lang="cy-GB" b="1" dirty="0"/>
              <a:t>Gradd II </a:t>
            </a:r>
            <a:r>
              <a:rPr lang="cy-GB" smtClean="0"/>
              <a:t>– adeiladau o ddiddordeb arbennig, yn cyfiawnhau pob ymdrech i’w cadw (94%).</a:t>
            </a:r>
          </a:p>
          <a:p>
            <a:endParaRPr lang="cy-GB" dirty="0"/>
          </a:p>
          <a:p>
            <a:endParaRPr lang="cy-GB" dirty="0"/>
          </a:p>
        </p:txBody>
      </p:sp>
    </p:spTree>
    <p:extLst>
      <p:ext uri="{BB962C8B-B14F-4D97-AF65-F5344CB8AC3E}">
        <p14:creationId xmlns:p14="http://schemas.microsoft.com/office/powerpoint/2010/main" val="581057503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</p:tagLst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F0F53B212927044AA6183A8C6980CAA" ma:contentTypeVersion="15" ma:contentTypeDescription="Create a new document." ma:contentTypeScope="" ma:versionID="49183941de53607219d2a41e88adfbee">
  <xsd:schema xmlns:xsd="http://www.w3.org/2001/XMLSchema" xmlns:xs="http://www.w3.org/2001/XMLSchema" xmlns:p="http://schemas.microsoft.com/office/2006/metadata/properties" xmlns:ns2="1c5831b9-66da-4f16-a409-834213ecdb8e" xmlns:ns3="7d91badd-8922-4db1-9652-4fbca8a6b7df" xmlns:ns4="418e8c98-519b-4e3e-a77f-7ee33016068f" targetNamespace="http://schemas.microsoft.com/office/2006/metadata/properties" ma:root="true" ma:fieldsID="24b99fe5d6d654b5d04b5bbed10723b8" ns2:_="" ns3:_="" ns4:_="">
    <xsd:import namespace="1c5831b9-66da-4f16-a409-834213ecdb8e"/>
    <xsd:import namespace="7d91badd-8922-4db1-9652-4fbca8a6b7df"/>
    <xsd:import namespace="418e8c98-519b-4e3e-a77f-7ee33016068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4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c5831b9-66da-4f16-a409-834213ecdb8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5" nillable="true" ma:displayName="Tags" ma:internalName="MediaServiceAutoTags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21" nillable="true" ma:taxonomy="true" ma:internalName="lcf76f155ced4ddcb4097134ff3c332f" ma:taxonomyFieldName="MediaServiceImageTags" ma:displayName="Image Tags" ma:readOnly="false" ma:fieldId="{5cf76f15-5ced-4ddc-b409-7134ff3c332f}" ma:taxonomyMulti="true" ma:sspId="68719a6c-9fc0-4287-adae-59b7713c0fdc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d91badd-8922-4db1-9652-4fbca8a6b7df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18e8c98-519b-4e3e-a77f-7ee33016068f" elementFormDefault="qualified">
    <xsd:import namespace="http://schemas.microsoft.com/office/2006/documentManagement/types"/>
    <xsd:import namespace="http://schemas.microsoft.com/office/infopath/2007/PartnerControls"/>
    <xsd:element name="TaxCatchAll" ma:index="22" nillable="true" ma:displayName="Taxonomy Catch All Column" ma:hidden="true" ma:list="{46845985-64c5-445d-98c9-446d100d1ab4}" ma:internalName="TaxCatchAll" ma:showField="CatchAllData" ma:web="7d91badd-8922-4db1-9652-4fbca8a6b7df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1c5831b9-66da-4f16-a409-834213ecdb8e">
      <Terms xmlns="http://schemas.microsoft.com/office/infopath/2007/PartnerControls"/>
    </lcf76f155ced4ddcb4097134ff3c332f>
    <TaxCatchAll xmlns="418e8c98-519b-4e3e-a77f-7ee33016068f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D8650BE0-FF67-4CB5-BD5F-AE35C54CB64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c5831b9-66da-4f16-a409-834213ecdb8e"/>
    <ds:schemaRef ds:uri="7d91badd-8922-4db1-9652-4fbca8a6b7df"/>
    <ds:schemaRef ds:uri="418e8c98-519b-4e3e-a77f-7ee33016068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A5CCB350-B76C-41FC-AE69-633CA55F79C0}">
  <ds:schemaRefs>
    <ds:schemaRef ds:uri="http://schemas.microsoft.com/office/2006/metadata/properties"/>
    <ds:schemaRef ds:uri="http://schemas.microsoft.com/office/infopath/2007/PartnerControls"/>
    <ds:schemaRef ds:uri="1c5831b9-66da-4f16-a409-834213ecdb8e"/>
    <ds:schemaRef ds:uri="418e8c98-519b-4e3e-a77f-7ee33016068f"/>
  </ds:schemaRefs>
</ds:datastoreItem>
</file>

<file path=customXml/itemProps3.xml><?xml version="1.0" encoding="utf-8"?>
<ds:datastoreItem xmlns:ds="http://schemas.openxmlformats.org/officeDocument/2006/customXml" ds:itemID="{51036693-0DAE-48A3-A42A-8F3FD82F9C7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</TotalTime>
  <Words>1290</Words>
  <Application>Microsoft Office PowerPoint</Application>
  <PresentationFormat>On-screen Show (4:3)</PresentationFormat>
  <Paragraphs>98</Paragraphs>
  <Slides>24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33" baseType="lpstr">
      <vt:lpstr>ＭＳ Ｐゴシック</vt:lpstr>
      <vt:lpstr>Arial</vt:lpstr>
      <vt:lpstr>Arial Body</vt:lpstr>
      <vt:lpstr>ArialMT</vt:lpstr>
      <vt:lpstr>Lato</vt:lpstr>
      <vt:lpstr>Lucida Grande</vt:lpstr>
      <vt:lpstr>Times New Roman</vt:lpstr>
      <vt:lpstr>Wingdings</vt:lpstr>
      <vt:lpstr>Default Design</vt:lpstr>
      <vt:lpstr>Dulliau adeiladu cyn 1919       </vt:lpstr>
      <vt:lpstr>Mathau o waith plastr cyn 1919</vt:lpstr>
      <vt:lpstr>Mathau o waith mowldio</vt:lpstr>
      <vt:lpstr>Mathau o adeiladwaith</vt:lpstr>
      <vt:lpstr>Plastr calch</vt:lpstr>
      <vt:lpstr>Calch hydrolig </vt:lpstr>
      <vt:lpstr>Calch wedi’i hydradu</vt:lpstr>
      <vt:lpstr>Adeiladau rhestredig</vt:lpstr>
      <vt:lpstr>Dosbarthiadau adeiladau rhestredig</vt:lpstr>
      <vt:lpstr>Agregau tywod siarp neu arw</vt:lpstr>
      <vt:lpstr>Atgyfnerthu </vt:lpstr>
      <vt:lpstr>Ychwanegion a ddefnyddir mewn plastr morter calch</vt:lpstr>
      <vt:lpstr>Gwyngalch</vt:lpstr>
      <vt:lpstr>Dellt a phlastr</vt:lpstr>
      <vt:lpstr>Mathau o ddellt pren </vt:lpstr>
      <vt:lpstr>Offer</vt:lpstr>
      <vt:lpstr>Trywel mesur</vt:lpstr>
      <vt:lpstr>Offer cornel </vt:lpstr>
      <vt:lpstr>Morthwyl dellt</vt:lpstr>
      <vt:lpstr>Fflôt bren</vt:lpstr>
      <vt:lpstr>Brwshys castio</vt:lpstr>
      <vt:lpstr>Lefel dŵr</vt:lpstr>
      <vt:lpstr>Dilynwch y ddolen am ragor o ymchwil</vt:lpstr>
      <vt:lpstr>PowerPoint Presentation</vt:lpstr>
    </vt:vector>
  </TitlesOfParts>
  <Company>City &amp; Guilds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janicec</dc:creator>
  <cp:lastModifiedBy>Bethan Roberts</cp:lastModifiedBy>
  <cp:revision>206</cp:revision>
  <dcterms:created xsi:type="dcterms:W3CDTF">2013-05-28T00:38:54Z</dcterms:created>
  <dcterms:modified xsi:type="dcterms:W3CDTF">2023-09-07T13:31:39Z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0x010100BF0F53B212927044AA6183A8C6980CAA</vt:lpwstr>
  </property>
</Properties>
</file>