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5"/>
  </p:notesMasterIdLst>
  <p:handoutMasterIdLst>
    <p:handoutMasterId r:id="rId26"/>
  </p:handoutMasterIdLst>
  <p:sldIdLst>
    <p:sldId id="256" r:id="rId5"/>
    <p:sldId id="331" r:id="rId6"/>
    <p:sldId id="335" r:id="rId7"/>
    <p:sldId id="350" r:id="rId8"/>
    <p:sldId id="351" r:id="rId9"/>
    <p:sldId id="341" r:id="rId10"/>
    <p:sldId id="347" r:id="rId11"/>
    <p:sldId id="348" r:id="rId12"/>
    <p:sldId id="349" r:id="rId13"/>
    <p:sldId id="337" r:id="rId14"/>
    <p:sldId id="338" r:id="rId15"/>
    <p:sldId id="339" r:id="rId16"/>
    <p:sldId id="340" r:id="rId17"/>
    <p:sldId id="342" r:id="rId18"/>
    <p:sldId id="343" r:id="rId19"/>
    <p:sldId id="344" r:id="rId20"/>
    <p:sldId id="345" r:id="rId21"/>
    <p:sldId id="346" r:id="rId22"/>
    <p:sldId id="336" r:id="rId23"/>
    <p:sldId id="267" r:id="rId24"/>
  </p:sldIdLst>
  <p:sldSz cx="9144000" cy="6858000" type="screen4x3"/>
  <p:notesSz cx="6858000" cy="9144000"/>
  <p:custDataLst>
    <p:tags r:id="rId2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ison Walters" initials="AW" lastIdx="1" clrIdx="0">
    <p:extLst>
      <p:ext uri="{19B8F6BF-5375-455C-9EA6-DF929625EA0E}">
        <p15:presenceInfo xmlns:p15="http://schemas.microsoft.com/office/powerpoint/2012/main" userId="Alison Walters" providerId="None"/>
      </p:ext>
    </p:extLst>
  </p:cmAuthor>
  <p:cmAuthor id="2" name="Lois Wyn" initials="LW" lastIdx="3" clrIdx="1">
    <p:extLst>
      <p:ext uri="{19B8F6BF-5375-455C-9EA6-DF929625EA0E}">
        <p15:presenceInfo xmlns:p15="http://schemas.microsoft.com/office/powerpoint/2012/main" userId="Lois Wy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E2947A-946B-4D46-B1C0-7188ECEBA957}" v="3" dt="2023-10-02T10:01:56.6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73874" autoAdjust="0"/>
  </p:normalViewPr>
  <p:slideViewPr>
    <p:cSldViewPr showGuides="1">
      <p:cViewPr varScale="1">
        <p:scale>
          <a:sx n="49" d="100"/>
          <a:sy n="49" d="100"/>
        </p:scale>
        <p:origin x="107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gs" Target="tags/tag1.xml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B8E2947A-946B-4D46-B1C0-7188ECEBA957}"/>
    <pc:docChg chg="custSel modSld modMainMaster">
      <pc:chgData name="Claire Brooks" userId="045b5ce1-bb15-4c22-aa7e-c7b600949989" providerId="ADAL" clId="{B8E2947A-946B-4D46-B1C0-7188ECEBA957}" dt="2023-10-02T10:02:14.731" v="10" actId="1076"/>
      <pc:docMkLst>
        <pc:docMk/>
      </pc:docMkLst>
      <pc:sldChg chg="delCm modCm">
        <pc:chgData name="Claire Brooks" userId="045b5ce1-bb15-4c22-aa7e-c7b600949989" providerId="ADAL" clId="{B8E2947A-946B-4D46-B1C0-7188ECEBA957}" dt="2023-10-02T10:01:58.309" v="8" actId="1592"/>
        <pc:sldMkLst>
          <pc:docMk/>
          <pc:sldMk cId="0" sldId="256"/>
        </pc:sldMkLst>
      </pc:sldChg>
      <pc:sldChg chg="modSp mod">
        <pc:chgData name="Claire Brooks" userId="045b5ce1-bb15-4c22-aa7e-c7b600949989" providerId="ADAL" clId="{B8E2947A-946B-4D46-B1C0-7188ECEBA957}" dt="2023-10-02T10:02:14.731" v="10" actId="1076"/>
        <pc:sldMkLst>
          <pc:docMk/>
          <pc:sldMk cId="0" sldId="349"/>
        </pc:sldMkLst>
        <pc:spChg chg="mod">
          <ac:chgData name="Claire Brooks" userId="045b5ce1-bb15-4c22-aa7e-c7b600949989" providerId="ADAL" clId="{B8E2947A-946B-4D46-B1C0-7188ECEBA957}" dt="2023-10-02T10:02:12.570" v="9" actId="1076"/>
          <ac:spMkLst>
            <pc:docMk/>
            <pc:sldMk cId="0" sldId="349"/>
            <ac:spMk id="6" creationId="{D5086F6F-E13C-7EE2-96C9-577F57A3DE46}"/>
          </ac:spMkLst>
        </pc:spChg>
        <pc:picChg chg="mod">
          <ac:chgData name="Claire Brooks" userId="045b5ce1-bb15-4c22-aa7e-c7b600949989" providerId="ADAL" clId="{B8E2947A-946B-4D46-B1C0-7188ECEBA957}" dt="2023-10-02T10:02:14.731" v="10" actId="1076"/>
          <ac:picMkLst>
            <pc:docMk/>
            <pc:sldMk cId="0" sldId="349"/>
            <ac:picMk id="9" creationId="{F268078B-F080-FF0B-BC70-B744FB1F8FE2}"/>
          </ac:picMkLst>
        </pc:picChg>
      </pc:sldChg>
      <pc:sldMasterChg chg="modSp mod">
        <pc:chgData name="Claire Brooks" userId="045b5ce1-bb15-4c22-aa7e-c7b600949989" providerId="ADAL" clId="{B8E2947A-946B-4D46-B1C0-7188ECEBA957}" dt="2023-10-02T10:01:04.499" v="2" actId="6549"/>
        <pc:sldMasterMkLst>
          <pc:docMk/>
          <pc:sldMasterMk cId="0" sldId="2147483651"/>
        </pc:sldMasterMkLst>
        <pc:spChg chg="mod">
          <ac:chgData name="Claire Brooks" userId="045b5ce1-bb15-4c22-aa7e-c7b600949989" providerId="ADAL" clId="{B8E2947A-946B-4D46-B1C0-7188ECEBA957}" dt="2023-10-02T10:01:04.499" v="2" actId="6549"/>
          <ac:spMkLst>
            <pc:docMk/>
            <pc:sldMasterMk cId="0" sldId="2147483651"/>
            <ac:spMk id="12" creationId="{00000000-0000-0000-0000-000000000000}"/>
          </ac:spMkLst>
        </pc:spChg>
        <pc:spChg chg="mod">
          <ac:chgData name="Claire Brooks" userId="045b5ce1-bb15-4c22-aa7e-c7b600949989" providerId="ADAL" clId="{B8E2947A-946B-4D46-B1C0-7188ECEBA957}" dt="2023-10-02T10:00:28.156" v="0"/>
          <ac:spMkLst>
            <pc:docMk/>
            <pc:sldMasterMk cId="0" sldId="2147483651"/>
            <ac:spMk id="1029" creationId="{00000000-0000-0000-0000-000000000000}"/>
          </ac:spMkLst>
        </pc:spChg>
        <pc:spChg chg="mod">
          <ac:chgData name="Claire Brooks" userId="045b5ce1-bb15-4c22-aa7e-c7b600949989" providerId="ADAL" clId="{B8E2947A-946B-4D46-B1C0-7188ECEBA957}" dt="2023-10-02T10:01:02.225" v="1"/>
          <ac:spMkLst>
            <pc:docMk/>
            <pc:sldMasterMk cId="0" sldId="2147483651"/>
            <ac:spMk id="53259" creationId="{00000000-0000-0000-0000-000000000000}"/>
          </ac:spMkLst>
        </pc:spChg>
      </pc:sldMasterChg>
    </pc:docChg>
  </pc:docChgLst>
  <pc:docChgLst>
    <pc:chgData name="Laura Glover" userId="0654c38050dc99c9" providerId="LiveId" clId="{E5EB3C8A-0317-4768-B0D3-209658F8E5E4}"/>
    <pc:docChg chg="modSld">
      <pc:chgData name="Laura Glover" userId="0654c38050dc99c9" providerId="LiveId" clId="{E5EB3C8A-0317-4768-B0D3-209658F8E5E4}" dt="2023-06-30T18:08:01.162" v="152" actId="20577"/>
      <pc:docMkLst>
        <pc:docMk/>
      </pc:docMkLst>
      <pc:sldChg chg="modSp mod">
        <pc:chgData name="Laura Glover" userId="0654c38050dc99c9" providerId="LiveId" clId="{E5EB3C8A-0317-4768-B0D3-209658F8E5E4}" dt="2023-06-30T18:00:18.014" v="47" actId="20577"/>
        <pc:sldMkLst>
          <pc:docMk/>
          <pc:sldMk cId="0" sldId="331"/>
        </pc:sldMkLst>
        <pc:spChg chg="mod">
          <ac:chgData name="Laura Glover" userId="0654c38050dc99c9" providerId="LiveId" clId="{E5EB3C8A-0317-4768-B0D3-209658F8E5E4}" dt="2023-06-30T17:59:26.323" v="1" actId="20577"/>
          <ac:spMkLst>
            <pc:docMk/>
            <pc:sldMk cId="0" sldId="331"/>
            <ac:spMk id="2" creationId="{00000000-0000-0000-0000-000000000000}"/>
          </ac:spMkLst>
        </pc:spChg>
        <pc:spChg chg="mod">
          <ac:chgData name="Laura Glover" userId="0654c38050dc99c9" providerId="LiveId" clId="{E5EB3C8A-0317-4768-B0D3-209658F8E5E4}" dt="2023-06-30T18:00:18.014" v="47" actId="20577"/>
          <ac:spMkLst>
            <pc:docMk/>
            <pc:sldMk cId="0" sldId="331"/>
            <ac:spMk id="3" creationId="{00000000-0000-0000-0000-000000000000}"/>
          </ac:spMkLst>
        </pc:spChg>
      </pc:sldChg>
      <pc:sldChg chg="modSp mod">
        <pc:chgData name="Laura Glover" userId="0654c38050dc99c9" providerId="LiveId" clId="{E5EB3C8A-0317-4768-B0D3-209658F8E5E4}" dt="2023-06-30T18:00:53.674" v="48" actId="20577"/>
        <pc:sldMkLst>
          <pc:docMk/>
          <pc:sldMk cId="0" sldId="335"/>
        </pc:sldMkLst>
        <pc:spChg chg="mod">
          <ac:chgData name="Laura Glover" userId="0654c38050dc99c9" providerId="LiveId" clId="{E5EB3C8A-0317-4768-B0D3-209658F8E5E4}" dt="2023-06-30T18:00:53.674" v="48" actId="20577"/>
          <ac:spMkLst>
            <pc:docMk/>
            <pc:sldMk cId="0" sldId="335"/>
            <ac:spMk id="3" creationId="{00000000-0000-0000-0000-000000000000}"/>
          </ac:spMkLst>
        </pc:spChg>
      </pc:sldChg>
      <pc:sldChg chg="modSp mod">
        <pc:chgData name="Laura Glover" userId="0654c38050dc99c9" providerId="LiveId" clId="{E5EB3C8A-0317-4768-B0D3-209658F8E5E4}" dt="2023-06-30T18:03:05" v="83"/>
        <pc:sldMkLst>
          <pc:docMk/>
          <pc:sldMk cId="0" sldId="337"/>
        </pc:sldMkLst>
        <pc:spChg chg="mod">
          <ac:chgData name="Laura Glover" userId="0654c38050dc99c9" providerId="LiveId" clId="{E5EB3C8A-0317-4768-B0D3-209658F8E5E4}" dt="2023-06-30T18:03:05" v="83"/>
          <ac:spMkLst>
            <pc:docMk/>
            <pc:sldMk cId="0" sldId="337"/>
            <ac:spMk id="2" creationId="{00000000-0000-0000-0000-000000000000}"/>
          </ac:spMkLst>
        </pc:spChg>
      </pc:sldChg>
      <pc:sldChg chg="modSp mod">
        <pc:chgData name="Laura Glover" userId="0654c38050dc99c9" providerId="LiveId" clId="{E5EB3C8A-0317-4768-B0D3-209658F8E5E4}" dt="2023-06-30T18:04:02.838" v="85" actId="20577"/>
        <pc:sldMkLst>
          <pc:docMk/>
          <pc:sldMk cId="0" sldId="338"/>
        </pc:sldMkLst>
        <pc:spChg chg="mod">
          <ac:chgData name="Laura Glover" userId="0654c38050dc99c9" providerId="LiveId" clId="{E5EB3C8A-0317-4768-B0D3-209658F8E5E4}" dt="2023-06-30T18:03:13.234" v="84" actId="20577"/>
          <ac:spMkLst>
            <pc:docMk/>
            <pc:sldMk cId="0" sldId="338"/>
            <ac:spMk id="3" creationId="{00000000-0000-0000-0000-000000000000}"/>
          </ac:spMkLst>
        </pc:spChg>
        <pc:spChg chg="mod">
          <ac:chgData name="Laura Glover" userId="0654c38050dc99c9" providerId="LiveId" clId="{E5EB3C8A-0317-4768-B0D3-209658F8E5E4}" dt="2023-06-30T18:04:02.838" v="85" actId="20577"/>
          <ac:spMkLst>
            <pc:docMk/>
            <pc:sldMk cId="0" sldId="338"/>
            <ac:spMk id="10" creationId="{1ED2441D-A210-1455-CDA5-7C86A89CDAC3}"/>
          </ac:spMkLst>
        </pc:spChg>
      </pc:sldChg>
      <pc:sldChg chg="modSp mod">
        <pc:chgData name="Laura Glover" userId="0654c38050dc99c9" providerId="LiveId" clId="{E5EB3C8A-0317-4768-B0D3-209658F8E5E4}" dt="2023-06-30T18:05:42.334" v="115" actId="20577"/>
        <pc:sldMkLst>
          <pc:docMk/>
          <pc:sldMk cId="0" sldId="339"/>
        </pc:sldMkLst>
        <pc:spChg chg="mod">
          <ac:chgData name="Laura Glover" userId="0654c38050dc99c9" providerId="LiveId" clId="{E5EB3C8A-0317-4768-B0D3-209658F8E5E4}" dt="2023-06-30T18:05:42.334" v="115" actId="20577"/>
          <ac:spMkLst>
            <pc:docMk/>
            <pc:sldMk cId="0" sldId="339"/>
            <ac:spMk id="3" creationId="{00000000-0000-0000-0000-000000000000}"/>
          </ac:spMkLst>
        </pc:spChg>
      </pc:sldChg>
      <pc:sldChg chg="modSp mod">
        <pc:chgData name="Laura Glover" userId="0654c38050dc99c9" providerId="LiveId" clId="{E5EB3C8A-0317-4768-B0D3-209658F8E5E4}" dt="2023-06-30T18:05:54.325" v="118" actId="1076"/>
        <pc:sldMkLst>
          <pc:docMk/>
          <pc:sldMk cId="0" sldId="340"/>
        </pc:sldMkLst>
        <pc:picChg chg="mod">
          <ac:chgData name="Laura Glover" userId="0654c38050dc99c9" providerId="LiveId" clId="{E5EB3C8A-0317-4768-B0D3-209658F8E5E4}" dt="2023-06-30T18:05:54.325" v="118" actId="1076"/>
          <ac:picMkLst>
            <pc:docMk/>
            <pc:sldMk cId="0" sldId="340"/>
            <ac:picMk id="4" creationId="{4FA521E6-D9D5-EA96-5780-75B17697F1D9}"/>
          </ac:picMkLst>
        </pc:picChg>
      </pc:sldChg>
      <pc:sldChg chg="modSp mod">
        <pc:chgData name="Laura Glover" userId="0654c38050dc99c9" providerId="LiveId" clId="{E5EB3C8A-0317-4768-B0D3-209658F8E5E4}" dt="2023-06-30T18:02:13.669" v="80" actId="20577"/>
        <pc:sldMkLst>
          <pc:docMk/>
          <pc:sldMk cId="2384243750" sldId="341"/>
        </pc:sldMkLst>
        <pc:spChg chg="mod">
          <ac:chgData name="Laura Glover" userId="0654c38050dc99c9" providerId="LiveId" clId="{E5EB3C8A-0317-4768-B0D3-209658F8E5E4}" dt="2023-06-30T18:02:08.047" v="77" actId="20577"/>
          <ac:spMkLst>
            <pc:docMk/>
            <pc:sldMk cId="2384243750" sldId="341"/>
            <ac:spMk id="2" creationId="{8508CDAA-7378-8593-DEAA-E68BFFD40EB1}"/>
          </ac:spMkLst>
        </pc:spChg>
        <pc:spChg chg="mod">
          <ac:chgData name="Laura Glover" userId="0654c38050dc99c9" providerId="LiveId" clId="{E5EB3C8A-0317-4768-B0D3-209658F8E5E4}" dt="2023-06-30T18:02:13.669" v="80" actId="20577"/>
          <ac:spMkLst>
            <pc:docMk/>
            <pc:sldMk cId="2384243750" sldId="341"/>
            <ac:spMk id="8" creationId="{381FED51-0651-468C-864E-BA2FD9FD0CF4}"/>
          </ac:spMkLst>
        </pc:spChg>
        <pc:picChg chg="mod">
          <ac:chgData name="Laura Glover" userId="0654c38050dc99c9" providerId="LiveId" clId="{E5EB3C8A-0317-4768-B0D3-209658F8E5E4}" dt="2023-06-30T18:02:11.219" v="78" actId="1076"/>
          <ac:picMkLst>
            <pc:docMk/>
            <pc:sldMk cId="2384243750" sldId="341"/>
            <ac:picMk id="7" creationId="{07B34FD8-A3F7-48E7-B237-893E77769B20}"/>
          </ac:picMkLst>
        </pc:picChg>
      </pc:sldChg>
      <pc:sldChg chg="modSp mod">
        <pc:chgData name="Laura Glover" userId="0654c38050dc99c9" providerId="LiveId" clId="{E5EB3C8A-0317-4768-B0D3-209658F8E5E4}" dt="2023-06-30T18:06:03.700" v="123" actId="20577"/>
        <pc:sldMkLst>
          <pc:docMk/>
          <pc:sldMk cId="482743114" sldId="342"/>
        </pc:sldMkLst>
        <pc:spChg chg="mod">
          <ac:chgData name="Laura Glover" userId="0654c38050dc99c9" providerId="LiveId" clId="{E5EB3C8A-0317-4768-B0D3-209658F8E5E4}" dt="2023-06-30T18:06:03.700" v="123" actId="20577"/>
          <ac:spMkLst>
            <pc:docMk/>
            <pc:sldMk cId="482743114" sldId="342"/>
            <ac:spMk id="2" creationId="{C045C9B6-3079-9CC7-26F8-BAB4181F335B}"/>
          </ac:spMkLst>
        </pc:spChg>
      </pc:sldChg>
      <pc:sldChg chg="modSp mod">
        <pc:chgData name="Laura Glover" userId="0654c38050dc99c9" providerId="LiveId" clId="{E5EB3C8A-0317-4768-B0D3-209658F8E5E4}" dt="2023-06-30T18:06:59.622" v="130" actId="20577"/>
        <pc:sldMkLst>
          <pc:docMk/>
          <pc:sldMk cId="713494798" sldId="343"/>
        </pc:sldMkLst>
        <pc:spChg chg="mod">
          <ac:chgData name="Laura Glover" userId="0654c38050dc99c9" providerId="LiveId" clId="{E5EB3C8A-0317-4768-B0D3-209658F8E5E4}" dt="2023-06-30T18:06:28.571" v="124"/>
          <ac:spMkLst>
            <pc:docMk/>
            <pc:sldMk cId="713494798" sldId="343"/>
            <ac:spMk id="2" creationId="{3A7BC338-4DCB-FDE0-D63D-9B6606246EEB}"/>
          </ac:spMkLst>
        </pc:spChg>
        <pc:spChg chg="mod">
          <ac:chgData name="Laura Glover" userId="0654c38050dc99c9" providerId="LiveId" clId="{E5EB3C8A-0317-4768-B0D3-209658F8E5E4}" dt="2023-06-30T18:06:59.622" v="130" actId="20577"/>
          <ac:spMkLst>
            <pc:docMk/>
            <pc:sldMk cId="713494798" sldId="343"/>
            <ac:spMk id="3" creationId="{546F9BC0-5ED4-A413-AD98-0153FAD18E2C}"/>
          </ac:spMkLst>
        </pc:spChg>
        <pc:picChg chg="mod">
          <ac:chgData name="Laura Glover" userId="0654c38050dc99c9" providerId="LiveId" clId="{E5EB3C8A-0317-4768-B0D3-209658F8E5E4}" dt="2023-06-30T18:06:42.290" v="126" actId="1076"/>
          <ac:picMkLst>
            <pc:docMk/>
            <pc:sldMk cId="713494798" sldId="343"/>
            <ac:picMk id="4" creationId="{0AF36264-A9BC-3099-A6BF-A41B987FF20A}"/>
          </ac:picMkLst>
        </pc:picChg>
        <pc:picChg chg="mod">
          <ac:chgData name="Laura Glover" userId="0654c38050dc99c9" providerId="LiveId" clId="{E5EB3C8A-0317-4768-B0D3-209658F8E5E4}" dt="2023-06-30T18:06:46.754" v="128" actId="1076"/>
          <ac:picMkLst>
            <pc:docMk/>
            <pc:sldMk cId="713494798" sldId="343"/>
            <ac:picMk id="5" creationId="{F32E4A7B-88D9-020C-3C21-762BACEC3D1F}"/>
          </ac:picMkLst>
        </pc:picChg>
      </pc:sldChg>
      <pc:sldChg chg="modSp mod">
        <pc:chgData name="Laura Glover" userId="0654c38050dc99c9" providerId="LiveId" clId="{E5EB3C8A-0317-4768-B0D3-209658F8E5E4}" dt="2023-06-30T18:07:20.534" v="145" actId="20577"/>
        <pc:sldMkLst>
          <pc:docMk/>
          <pc:sldMk cId="52157676" sldId="344"/>
        </pc:sldMkLst>
        <pc:spChg chg="mod">
          <ac:chgData name="Laura Glover" userId="0654c38050dc99c9" providerId="LiveId" clId="{E5EB3C8A-0317-4768-B0D3-209658F8E5E4}" dt="2023-06-30T18:07:20.534" v="145" actId="20577"/>
          <ac:spMkLst>
            <pc:docMk/>
            <pc:sldMk cId="52157676" sldId="344"/>
            <ac:spMk id="3" creationId="{7093853B-7B38-F358-4D65-81C5F0690DD7}"/>
          </ac:spMkLst>
        </pc:spChg>
      </pc:sldChg>
      <pc:sldChg chg="modSp mod">
        <pc:chgData name="Laura Glover" userId="0654c38050dc99c9" providerId="LiveId" clId="{E5EB3C8A-0317-4768-B0D3-209658F8E5E4}" dt="2023-06-30T18:07:37.574" v="150" actId="20577"/>
        <pc:sldMkLst>
          <pc:docMk/>
          <pc:sldMk cId="2012620665" sldId="345"/>
        </pc:sldMkLst>
        <pc:spChg chg="mod">
          <ac:chgData name="Laura Glover" userId="0654c38050dc99c9" providerId="LiveId" clId="{E5EB3C8A-0317-4768-B0D3-209658F8E5E4}" dt="2023-06-30T18:07:37.574" v="150" actId="20577"/>
          <ac:spMkLst>
            <pc:docMk/>
            <pc:sldMk cId="2012620665" sldId="345"/>
            <ac:spMk id="3" creationId="{30F68EAD-17AE-093F-664F-9F0A7912D89A}"/>
          </ac:spMkLst>
        </pc:spChg>
      </pc:sldChg>
      <pc:sldChg chg="modSp mod">
        <pc:chgData name="Laura Glover" userId="0654c38050dc99c9" providerId="LiveId" clId="{E5EB3C8A-0317-4768-B0D3-209658F8E5E4}" dt="2023-06-30T18:08:01.162" v="152" actId="20577"/>
        <pc:sldMkLst>
          <pc:docMk/>
          <pc:sldMk cId="203761667" sldId="346"/>
        </pc:sldMkLst>
        <pc:spChg chg="mod">
          <ac:chgData name="Laura Glover" userId="0654c38050dc99c9" providerId="LiveId" clId="{E5EB3C8A-0317-4768-B0D3-209658F8E5E4}" dt="2023-06-30T18:08:01.162" v="152" actId="20577"/>
          <ac:spMkLst>
            <pc:docMk/>
            <pc:sldMk cId="203761667" sldId="346"/>
            <ac:spMk id="3" creationId="{1558E61A-C0AB-4DC4-B4D6-A42B2A4BA464}"/>
          </ac:spMkLst>
        </pc:spChg>
      </pc:sldChg>
      <pc:sldChg chg="modSp mod">
        <pc:chgData name="Laura Glover" userId="0654c38050dc99c9" providerId="LiveId" clId="{E5EB3C8A-0317-4768-B0D3-209658F8E5E4}" dt="2023-06-30T18:02:47.201" v="82" actId="20577"/>
        <pc:sldMkLst>
          <pc:docMk/>
          <pc:sldMk cId="0" sldId="348"/>
        </pc:sldMkLst>
        <pc:spChg chg="mod">
          <ac:chgData name="Laura Glover" userId="0654c38050dc99c9" providerId="LiveId" clId="{E5EB3C8A-0317-4768-B0D3-209658F8E5E4}" dt="2023-06-30T18:02:47.201" v="82" actId="20577"/>
          <ac:spMkLst>
            <pc:docMk/>
            <pc:sldMk cId="0" sldId="348"/>
            <ac:spMk id="3" creationId="{00000000-0000-0000-0000-000000000000}"/>
          </ac:spMkLst>
        </pc:spChg>
      </pc:sldChg>
      <pc:sldChg chg="modSp mod">
        <pc:chgData name="Laura Glover" userId="0654c38050dc99c9" providerId="LiveId" clId="{E5EB3C8A-0317-4768-B0D3-209658F8E5E4}" dt="2023-06-30T18:01:16.710" v="51" actId="20577"/>
        <pc:sldMkLst>
          <pc:docMk/>
          <pc:sldMk cId="4148869516" sldId="350"/>
        </pc:sldMkLst>
        <pc:spChg chg="mod">
          <ac:chgData name="Laura Glover" userId="0654c38050dc99c9" providerId="LiveId" clId="{E5EB3C8A-0317-4768-B0D3-209658F8E5E4}" dt="2023-06-30T18:01:06.923" v="49"/>
          <ac:spMkLst>
            <pc:docMk/>
            <pc:sldMk cId="4148869516" sldId="350"/>
            <ac:spMk id="2" creationId="{2023E108-6C67-4F2A-B3E9-C205AEF0E896}"/>
          </ac:spMkLst>
        </pc:spChg>
        <pc:spChg chg="mod">
          <ac:chgData name="Laura Glover" userId="0654c38050dc99c9" providerId="LiveId" clId="{E5EB3C8A-0317-4768-B0D3-209658F8E5E4}" dt="2023-06-30T18:01:16.710" v="51" actId="20577"/>
          <ac:spMkLst>
            <pc:docMk/>
            <pc:sldMk cId="4148869516" sldId="350"/>
            <ac:spMk id="3" creationId="{015042A4-E7F5-43DF-97BB-BC6C3116C5FF}"/>
          </ac:spMkLst>
        </pc:spChg>
      </pc:sldChg>
      <pc:sldChg chg="modSp mod">
        <pc:chgData name="Laura Glover" userId="0654c38050dc99c9" providerId="LiveId" clId="{E5EB3C8A-0317-4768-B0D3-209658F8E5E4}" dt="2023-06-30T18:01:42.210" v="53" actId="20577"/>
        <pc:sldMkLst>
          <pc:docMk/>
          <pc:sldMk cId="2594156580" sldId="351"/>
        </pc:sldMkLst>
        <pc:spChg chg="mod">
          <ac:chgData name="Laura Glover" userId="0654c38050dc99c9" providerId="LiveId" clId="{E5EB3C8A-0317-4768-B0D3-209658F8E5E4}" dt="2023-06-30T18:01:42.210" v="53" actId="20577"/>
          <ac:spMkLst>
            <pc:docMk/>
            <pc:sldMk cId="2594156580" sldId="351"/>
            <ac:spMk id="3" creationId="{559F6758-5B1C-4F9F-8E9E-9E6982A0A45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maco.com/resources/photos/gp2600/gp2600_08_16/HW-110313-D001.jpg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gomaco.com/resources/photos/3300/update_03_18/CG-111624-D-09-B.jpg" TargetMode="Externa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TlMZU_5GI8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y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508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Trafodwch y defnydd o </a:t>
            </a:r>
            <a:r>
              <a:rPr lang="cy-GB" dirty="0" err="1"/>
              <a:t>balmantwyr</a:t>
            </a:r>
            <a:r>
              <a:rPr lang="cy-GB" dirty="0"/>
              <a:t> ffurf slip wrth adeiladu ffyrdd concrit neu elfennau eraill fel ymylon palmant, y manteision a'r anfanteision, cyn dangos yr enghreifftiau ar y sleid nesaf.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0863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>
                <a:hlinkClick r:id="rId3"/>
              </a:rPr>
              <a:t>https://www.gomaco.com/resources/photos/gp2600/gp2600_08_16/HW-110313-D001.jpg</a:t>
            </a:r>
          </a:p>
          <a:p>
            <a:r>
              <a:rPr lang="cy-GB" dirty="0">
                <a:hlinkClick r:id="rId4"/>
              </a:rPr>
              <a:t>https://www.gomaco.com/resources/photos/3300/update_03_18/CG-111624-D-09-B.jpg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3134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Trafodwch sut mae systemau pibellau wedi newid o ddefnyddio haearn bwrw a chlai, ac wedi cael eu defnyddio llai a llai dros amser. Eglurwch pam mae plastig wedi cael blaenoriaeth dros fathau eraill o bibellau at ddibenion draenio. Hefyd, trafodwch boblogrwydd pibellau concrit parod a’r defnydd ohonyn nhw ar gyfer systemau draenio mawr, fel carthffosydd, draeniau storm a </a:t>
            </a:r>
            <a:r>
              <a:rPr lang="cy-GB" dirty="0" err="1"/>
              <a:t>chwlfertau</a:t>
            </a:r>
            <a:r>
              <a:rPr lang="cy-GB" dirty="0"/>
              <a:t>.  Defnyddiwch yr wybodaeth ar y sleidiau nesaf i hwyluso’r drafodaeth yma.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1145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0175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3776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/>
              <a:ea typeface="ＭＳ Ｐゴシック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0434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Trafodwch fanteision defnyddio cynhyrchion safonedig wedi’u rhag-gastio a'r ffordd maen nhw’n cael eu defnyddio mewn gwaith tir, gan gynnwys manteision ac anfanteision defnyddio elfennau wedi’u rhag-gastio. </a:t>
            </a:r>
          </a:p>
          <a:p>
            <a:endParaRPr lang="en-GB" dirty="0"/>
          </a:p>
          <a:p>
            <a:r>
              <a:rPr lang="cy-GB" dirty="0"/>
              <a:t>Defnyddiwch y wefan yma i ddangos amrywiaeth o strwythurau cynnal: https://www.jpconcrete.co.uk/concrete-bolt-down-retaining-wall/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492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dirty="0"/>
              <a:t>Cydymffurfio ag Iechyd, Diogelwch a Lles Cyffredinol yn y Gweithle – mae’r uned yma’n ymdrin â’r wybodaeth a’r sgiliau hanfodol sydd eu hangen ar gyfer arferion gweithio diogel, gan gynnwys asesu risg, codi a chario’n ddiogel, a defnyddio cyfarpar diogelu personol (PPE).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dirty="0"/>
              <a:t>Paratoi a Gosod Systemau Draenio – mae’r uned yma’n ymdrin â gosod systemau draenio, gan gynnwys paratoi’r tir, gosod pibellau a ffitiadau, a phrofi a chomisiynu’r system.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dirty="0"/>
              <a:t>Paratoi a Gosod Palmentydd, Lloriau a Llwybrau – mae’r uned yma’n ymdrin â pharatoi a gosod gwahanol fathau o balmentydd, gan gynnwys concrit, cerrig naturiol a phalmentydd bloc.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dirty="0"/>
              <a:t>Cloddio a Gosod Sylfeini – mae’r uned yma’n ymdrin â chloddio a pharatoi sylfeini ar gyfer adeiladau a strwythurau, gan gynnwys defnyddio cyfarpar fel peiriannau tyrchu a chloddwyr bach.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399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Safonau Prydeinig</a:t>
            </a:r>
          </a:p>
          <a:p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 Sefydliad Safonau Prydeinig (BSI) yw corff safonau cenedlaethol y DU. Mae’n datblygu ac yn cyhoeddi safonau sy’n ymdrin ag amrywiaeth o ddiwydiannau a disgyblaethau, gan gynnwys adeiladu. Mae nifer o Safonau Prydeinig sy’n ymwneud â gwaith tir, gan gynnwys: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BS 8004:2015 Cod ymarfer ar gyfer sylfeini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BS EN 12699:2013 Cyflawni gwaith </a:t>
            </a:r>
            <a:r>
              <a:rPr lang="cy-GB" sz="1200" b="0" i="0" dirty="0" err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geodechnegol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arbennig – Polion dadleoli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BS EN 1997-1:2004 </a:t>
            </a:r>
            <a:r>
              <a:rPr lang="cy-GB" sz="1200" b="0" i="1" dirty="0" err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Eurocode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7: Dylunio </a:t>
            </a:r>
            <a:r>
              <a:rPr lang="cy-GB" sz="1200" b="0" i="0" dirty="0" err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geodechnegol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– Rheolau cyffredinol.</a:t>
            </a: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Rheoliadau Adeiladu</a:t>
            </a:r>
          </a:p>
          <a:p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Mae’r Rheoliadau Adeiladu yn set o safonau cenedlaethol sy’n nodi’r gofynion sylfaenol ar gyfer adeiladu a dylunio adeiladau yng Nghymru a Lloegr. Maen nhw’n cynnwys meysydd fel strwythur, diogelwch tân, draenio ac awyru. Mae gwaith tir yn rhan bwysig o’r broses adeiladu, ac felly, mae’n rhaid i'r gydymffurfio â’r Rheoliadau Adeiladu.</a:t>
            </a: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Yr Adran Drafnidiaeth</a:t>
            </a:r>
          </a:p>
          <a:p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Mae’r Adran Drafnidiaeth yn gyfrifol am ddatblygu a gweithredu polisïau a rheoliadau sy’n ymwneud â thrafnidiaeth yn y DU. Mae hyn yn cynnwys ffyrdd a phriffyrdd, lle mae angen saernïo gwaith tir addas. Gall polisïau a rheoliadau’r adran effeithio ar y broses o ddylunio a saernïo gwaith tir ar gyfer ffyrdd a phriffyrdd.</a:t>
            </a: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 Gymdeithas Llywodraeth Leol</a:t>
            </a:r>
          </a:p>
          <a:p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Mae’r Gymdeithas Llywodraeth Leol yn gorff aelodaeth sy’n cynrychioli awdurdodau lleol yng Nghymru a Lloegr. Mae’n rhoi cyngor a chefnogaeth i’w haelodau ar amrywiaeth o faterion, gan gynnwys cynllunio a datblygu. Awdurdodau lleol sy’n gyfrifol am orfodi’r Rheoliadau Adeiladu, ac o’r herwydd, gall eu polisïau a’u rheoliadau effeithio ar y broses o ddylunio a saernïo gwaith tir yn eu hardal.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958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Trafodwch sut mae’r offer yn cael eu defnyddio i gynorthwyo rôl y gweithiwr tir ac enghreifftiau cysylltiedig eraill, fel plât lefelu (</a:t>
            </a:r>
            <a:r>
              <a:rPr lang="cy-GB" dirty="0" err="1"/>
              <a:t>whacker</a:t>
            </a:r>
            <a:r>
              <a:rPr lang="cy-GB" dirty="0"/>
              <a:t> </a:t>
            </a:r>
            <a:r>
              <a:rPr lang="cy-GB" dirty="0" err="1"/>
              <a:t>plate</a:t>
            </a:r>
            <a:r>
              <a:rPr lang="cy-GB" dirty="0"/>
              <a:t>) mecanyddol. Eglurwch sut mae’r rhain yn arbed amser ac yn gwella effeithlonrwydd ar dasgau, ond bod heriau iechyd a diogelwch yn parhau sydd wedi datblygu gyda’r offer.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35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Arweiniwch drafodaeth ar ddefnyddio cyfarpar </a:t>
            </a:r>
            <a:r>
              <a:rPr lang="cy-GB" dirty="0" err="1"/>
              <a:t>lefelydd</a:t>
            </a:r>
            <a:r>
              <a:rPr lang="cy-GB" dirty="0"/>
              <a:t> laser a sut mae’n helpu cywirdeb ac ati, ac felly’n gwella ansawdd a hefyd yn lleihau’r amser y mae angen ei dreulio ar dasg. Trafodwch yr anfanteision a’r heriau, gan gynnwys y diffyg profiad posibl gan fod y dechnoleg yn datblygu drwy’r amser, a heriau cysylltiedig eraill.</a:t>
            </a:r>
          </a:p>
          <a:p>
            <a:endParaRPr lang="en-GB" dirty="0"/>
          </a:p>
          <a:p>
            <a:r>
              <a:rPr lang="cy-GB" dirty="0">
                <a:hlinkClick r:id="rId3"/>
              </a:rPr>
              <a:t>https://www.youtube.com/watch?v=yTlMZU_5GI8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5552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Trafodwch y defnydd o offer trwm mewn prosiectau gwaith tir – sut maen nhw’n gallu cyflymu’r broses a bod yn llawer mwy effeithlon, yn ogystal â’r gofynion iechyd a diogelwch a’r risgiau sy’n gysylltiedig â defnyddio’r offer.</a:t>
            </a:r>
          </a:p>
          <a:p>
            <a:r>
              <a:rPr lang="cy-GB" dirty="0"/>
              <a:t>Gan ddefnyddio’r ddwy sleid nesaf, dangoswch enghreifftiau o offer trwm i’r dysgwyr ac eglurwch sut maen nhw’n cael eu defnyddio mewn prosiectau, gan gynnwys rhoi enghreifftiau o wahanol ffyrdd o’u defnyddio.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216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en-US" dirty="0"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231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2313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r>
              <a:rPr lang="cy-GB">
                <a:latin typeface="Arial"/>
                <a:ea typeface="ＭＳ Ｐゴシック"/>
                <a:cs typeface="Arial"/>
              </a:rPr>
              <a:t>Trafodwch y defnydd o balmantwyr yn y broses adeiladu ffyrdd.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919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Hawlfraint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© 2023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Sefydliad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City and Guilds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Llundain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Cedwir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pob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GB"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20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Dilyniant</a:t>
            </a:r>
            <a:r>
              <a:rPr lang="en-US" sz="14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mewn</a:t>
            </a:r>
            <a:endParaRPr lang="en-US" sz="14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Adeiladu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Lefel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maco.com/resources/photos/gp2600/gp2600_08_16/HW-110313-D001.jp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gomaco.com/resources/photos/3300/update_03_18/CG-111624-D-09-B.jpg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TlMZU_5GI8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 dirty="0"/>
              <a:t>Uned 202: Arferion yn newid dros amser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40968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 dirty="0"/>
              <a:t>Dulliau adeiladu ar ôl 1919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Offer trwm sy’n cael eu defnyddio’n aml mewn gwaith adeiladu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0F32AE-A0D1-D9EA-5901-02964BDD1A74}"/>
              </a:ext>
            </a:extLst>
          </p:cNvPr>
          <p:cNvSpPr txBox="1"/>
          <p:nvPr/>
        </p:nvSpPr>
        <p:spPr>
          <a:xfrm>
            <a:off x="1065208" y="4254409"/>
            <a:ext cx="189034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y-GB" sz="1200" dirty="0">
                <a:latin typeface="Arial"/>
                <a:ea typeface="ＭＳ Ｐゴシック"/>
              </a:rPr>
              <a:t>Craen symudol 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A3895D-A1B3-9ACD-E20E-37C9B1936E11}"/>
              </a:ext>
            </a:extLst>
          </p:cNvPr>
          <p:cNvSpPr txBox="1"/>
          <p:nvPr/>
        </p:nvSpPr>
        <p:spPr>
          <a:xfrm>
            <a:off x="5158519" y="3401191"/>
            <a:ext cx="285749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y-GB" sz="1200" dirty="0">
                <a:latin typeface="Arial"/>
                <a:ea typeface="ＭＳ Ｐゴシック"/>
              </a:rPr>
              <a:t>Tryc cymysgu concrit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1E01B3-75AC-0D39-9260-6BDD55555723}"/>
              </a:ext>
            </a:extLst>
          </p:cNvPr>
          <p:cNvSpPr txBox="1"/>
          <p:nvPr/>
        </p:nvSpPr>
        <p:spPr>
          <a:xfrm>
            <a:off x="3808243" y="5916329"/>
            <a:ext cx="285749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y-GB" sz="1200" dirty="0">
                <a:latin typeface="Arial"/>
                <a:ea typeface="ＭＳ Ｐゴシック"/>
              </a:rPr>
              <a:t>Tryc pwmpio concrit 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D2D2B83-47F3-2D02-A47D-C333503307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55" y="1890765"/>
            <a:ext cx="3428998" cy="2285999"/>
          </a:xfrm>
          <a:prstGeom prst="rect">
            <a:avLst/>
          </a:prstGeom>
        </p:spPr>
      </p:pic>
      <p:pic>
        <p:nvPicPr>
          <p:cNvPr id="13" name="Picture 12" descr="A blue cement mixer truck  Description automatically generated">
            <a:extLst>
              <a:ext uri="{FF2B5EF4-FFF2-40B4-BE49-F238E27FC236}">
                <a16:creationId xmlns:a16="http://schemas.microsoft.com/office/drawing/2014/main" id="{9E51DCD9-BB7A-3FAA-957B-A05D8DAB959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2770" y="1622101"/>
            <a:ext cx="3428999" cy="17790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5620C5A-EB4A-1DF2-2DA9-ADD92349DCC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2493" y="4181582"/>
            <a:ext cx="3428998" cy="173474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Peiriannau palmantu 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07504" y="1512000"/>
            <a:ext cx="5172278" cy="3302827"/>
          </a:xfrm>
        </p:spPr>
        <p:txBody>
          <a:bodyPr/>
          <a:lstStyle/>
          <a:p>
            <a:r>
              <a:rPr lang="cy-GB" dirty="0"/>
              <a:t>Mae peiriannau palmantu â tharmac, sydd hefyd yn cael eu galw’n </a:t>
            </a:r>
            <a:r>
              <a:rPr lang="cy-GB" dirty="0" err="1"/>
              <a:t>balmantwyr</a:t>
            </a:r>
            <a:r>
              <a:rPr lang="cy-GB" dirty="0"/>
              <a:t> asffalt, yn cael eu defnyddio i osod arwynebau asffalt neu darmac ar ffyrdd a meysydd parcio ac at ddibenion eraill hefyd. </a:t>
            </a:r>
          </a:p>
          <a:p>
            <a:r>
              <a:rPr lang="cy-GB" dirty="0"/>
              <a:t>Mae </a:t>
            </a:r>
            <a:r>
              <a:rPr lang="cy-GB" dirty="0" err="1"/>
              <a:t>palmantwyr</a:t>
            </a:r>
            <a:r>
              <a:rPr lang="cy-GB" dirty="0"/>
              <a:t> tarmac fel arfer yn defnyddio system gludo i symud y gymysgedd asffalt o hopran (</a:t>
            </a:r>
            <a:r>
              <a:rPr lang="cy-GB" dirty="0" err="1"/>
              <a:t>hopper</a:t>
            </a:r>
            <a:r>
              <a:rPr lang="cy-GB" dirty="0"/>
              <a:t>) i daradr (</a:t>
            </a:r>
            <a:r>
              <a:rPr lang="cy-GB" dirty="0" err="1"/>
              <a:t>auger</a:t>
            </a:r>
            <a:r>
              <a:rPr lang="cy-GB" dirty="0"/>
              <a:t>) dosbarthu, sy’n gwasgaru’r gymysgedd yn gyfartal dros yr arwyneb sydd i’w balmantu.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D2441D-A210-1455-CDA5-7C86A89CDAC3}"/>
              </a:ext>
            </a:extLst>
          </p:cNvPr>
          <p:cNvSpPr txBox="1"/>
          <p:nvPr/>
        </p:nvSpPr>
        <p:spPr>
          <a:xfrm>
            <a:off x="0" y="4881929"/>
            <a:ext cx="8625253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dirty="0"/>
              <a:t>Mae’r peiriant palmantu wedyn yn cywasgu’r gymysgedd gan ddefnyddio cyfres o </a:t>
            </a:r>
            <a:r>
              <a:rPr lang="cy-GB" dirty="0" err="1"/>
              <a:t>rolwyr</a:t>
            </a:r>
            <a:r>
              <a:rPr lang="cy-GB" dirty="0"/>
              <a:t>, a bydd </a:t>
            </a:r>
            <a:r>
              <a:rPr lang="cy-GB" dirty="0" err="1"/>
              <a:t>sgrîd</a:t>
            </a:r>
            <a:r>
              <a:rPr lang="cy-GB" dirty="0"/>
              <a:t> yn cael ei ddefnyddio i lefelu’r arwyneb a chael y gorffeniad a ddymunir.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50A9D2-0339-3C5B-8115-635616DC389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4797" y="1844824"/>
            <a:ext cx="3167844" cy="211189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 err="1"/>
              <a:t>Palmantwyr</a:t>
            </a:r>
            <a:r>
              <a:rPr lang="cy-GB" dirty="0"/>
              <a:t> ffurf slip (slip </a:t>
            </a:r>
            <a:r>
              <a:rPr lang="cy-GB" dirty="0" err="1"/>
              <a:t>form</a:t>
            </a:r>
            <a:r>
              <a:rPr lang="cy-GB" dirty="0"/>
              <a:t>)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32894"/>
            <a:ext cx="8229600" cy="3599568"/>
          </a:xfrm>
        </p:spPr>
        <p:txBody>
          <a:bodyPr/>
          <a:lstStyle/>
          <a:p>
            <a:r>
              <a:rPr lang="cy-GB" dirty="0"/>
              <a:t>Mae </a:t>
            </a:r>
            <a:r>
              <a:rPr lang="cy-GB" dirty="0" err="1"/>
              <a:t>palmantwyr</a:t>
            </a:r>
            <a:r>
              <a:rPr lang="cy-GB" dirty="0"/>
              <a:t> ffurf slip yn cael eu defnyddio i osod arwynebau concrit fel priffyrdd, rhedfeydd meysydd awyr a phalmentydd mawr eraill. </a:t>
            </a:r>
          </a:p>
          <a:p>
            <a:r>
              <a:rPr lang="cy-GB" dirty="0"/>
              <a:t>Mae </a:t>
            </a:r>
            <a:r>
              <a:rPr lang="cy-GB" dirty="0" err="1"/>
              <a:t>palmantwyr</a:t>
            </a:r>
            <a:r>
              <a:rPr lang="cy-GB" dirty="0"/>
              <a:t> ffurf slip yn defnyddio proses barhaus i osod concrit, gyda’r gymysgedd concrit yn cael ei thywallt i mewn i hopran ar y peiriant, ac yna’n cael ei bwydo drwy fowld neu ffurf sydd wedi’i gysylltu â'r peiriant. </a:t>
            </a:r>
          </a:p>
          <a:p>
            <a:r>
              <a:rPr lang="cy-GB" dirty="0"/>
              <a:t>Wrth i’r peiriant symud ymlaen, mae’r mowld yn cael ei addasu’n barhaus i gynnal lefel a gorffeniad cywir arwyneb y concrit. </a:t>
            </a:r>
          </a:p>
          <a:p>
            <a:r>
              <a:rPr lang="cy-GB" dirty="0"/>
              <a:t>Mae’r concrit yn cael ei atgyfnerthu drwy ddirgryniadau, ac mae offer gorffeniad yn cael eu defnyddio i sicrhau’r gwead a’r gorffeniad a ddymunir.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Peiriannau palmantu ffurf slip 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C3EFF1-ABCE-9A99-6695-B349AE784F1E}"/>
              </a:ext>
            </a:extLst>
          </p:cNvPr>
          <p:cNvSpPr txBox="1"/>
          <p:nvPr/>
        </p:nvSpPr>
        <p:spPr>
          <a:xfrm>
            <a:off x="1187624" y="2921168"/>
            <a:ext cx="243001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dirty="0">
                <a:hlinkClick r:id="rId3"/>
              </a:rPr>
              <a:t>Peiriant palmantu ffurf slip GOMACO</a:t>
            </a:r>
            <a:r>
              <a:rPr lang="cy-GB" dirty="0"/>
              <a:t> llun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421F7F-9989-8122-4448-A94D8138C2EA}"/>
              </a:ext>
            </a:extLst>
          </p:cNvPr>
          <p:cNvSpPr txBox="1"/>
          <p:nvPr/>
        </p:nvSpPr>
        <p:spPr>
          <a:xfrm>
            <a:off x="5220072" y="2921168"/>
            <a:ext cx="257403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dirty="0">
                <a:hlinkClick r:id="rId4"/>
              </a:rPr>
              <a:t>Peiriant palmantu ffurf slip GOMACO</a:t>
            </a:r>
            <a:r>
              <a:rPr lang="cy-GB" dirty="0"/>
              <a:t> llun 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5C9B6-3079-9CC7-26F8-BAB4181F3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Moderneiddio pibellau systemau draenio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03BE62-CC9B-DC5C-15F3-63F38AF14EA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cy-GB" dirty="0"/>
              <a:t>Mae’r diwydiant draenio wedi gweld datblygiadau sylweddol dros y ganrif ddiwethaf.</a:t>
            </a: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r>
              <a:rPr lang="cy-GB" dirty="0"/>
              <a:t>Yn y 1940au, cyflwynwyd pibellau ffibr bitwminaidd a phlastig anhyblyg. Ond, doedd y pibellau hyn ddim yn cael eu defnyddio’n eang oherwydd eu hanfanteision.</a:t>
            </a: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r>
              <a:rPr lang="cy-GB" dirty="0"/>
              <a:t>Yn y 1960au, cyflwynwyd pibellau draenio plastig llyfn. Roedd y pibellau hyn yn fwy gwydn na’r rhai blaenorol, ond roedd anfanteision gyda’r rhain hefyd.</a:t>
            </a: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r>
              <a:rPr lang="cy-GB" dirty="0"/>
              <a:t>Yn 1963, cyflwynwyd pibellau draenio plastig rhychiog (</a:t>
            </a:r>
            <a:r>
              <a:rPr lang="cy-GB" dirty="0" err="1"/>
              <a:t>corrugated</a:t>
            </a:r>
            <a:r>
              <a:rPr lang="cy-GB" dirty="0"/>
              <a:t>). Roedd y pibellau hyn yn datrys anfanteision pibellau plastig llyfn.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7431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BC338-4DCB-FDE0-D63D-9B6606246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Moderneiddio pibellau systemau draenio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F9BC0-5ED4-A413-AD98-0153FAD18E2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97259"/>
            <a:ext cx="8229600" cy="4248000"/>
          </a:xfrm>
        </p:spPr>
        <p:txBody>
          <a:bodyPr/>
          <a:lstStyle/>
          <a:p>
            <a:r>
              <a:rPr lang="cy-GB" dirty="0"/>
              <a:t>Mae pibellau draenio plastig yn cael eu defnyddio yn niwydiant adeiladu’r DU ers dros 70 mlynedd. Cawsant eu cyflwyno am y tro cyntaf yn y 1950au yn lle pibellau clai.  </a:t>
            </a:r>
          </a:p>
          <a:p>
            <a:r>
              <a:rPr lang="cy-GB" dirty="0"/>
              <a:t>Daeth pibellau draenio plastig yn boblogaidd yn gyflym oherwydd eu bod yn wydn, yn ysgafn ac yn </a:t>
            </a:r>
            <a:r>
              <a:rPr lang="cy-GB" dirty="0" err="1"/>
              <a:t>gosteffeithiol</a:t>
            </a:r>
            <a:r>
              <a:rPr lang="cy-GB" dirty="0"/>
              <a:t>. Heddiw, dyma’r deunydd sy’n cael ei ddefnyddio amlaf ar gyfer systemau draenio yn y DU.</a:t>
            </a:r>
          </a:p>
          <a:p>
            <a:r>
              <a:rPr lang="cy-GB" dirty="0"/>
              <a:t>Dyma rai o fanteision pibellau draenio plastig: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/>
              <a:buChar char="•"/>
            </a:pPr>
            <a:r>
              <a:rPr lang="cy-GB" dirty="0"/>
              <a:t>gwydn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/>
              <a:buChar char="•"/>
            </a:pPr>
            <a:r>
              <a:rPr lang="cy-GB" dirty="0"/>
              <a:t>ysgafn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/>
              <a:buChar char="•"/>
            </a:pPr>
            <a:r>
              <a:rPr lang="cy-GB" dirty="0" err="1"/>
              <a:t>costeffeithiol</a:t>
            </a:r>
            <a:r>
              <a:rPr lang="cy-GB" dirty="0"/>
              <a:t> 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/>
              <a:buChar char="•"/>
            </a:pPr>
            <a:r>
              <a:rPr lang="cy-GB" dirty="0"/>
              <a:t>cynaliadwy.</a:t>
            </a:r>
          </a:p>
        </p:txBody>
      </p:sp>
      <p:pic>
        <p:nvPicPr>
          <p:cNvPr id="6" name="Picture 5" descr="A group of orange pipes  Description automatically generated">
            <a:extLst>
              <a:ext uri="{FF2B5EF4-FFF2-40B4-BE49-F238E27FC236}">
                <a16:creationId xmlns:a16="http://schemas.microsoft.com/office/drawing/2014/main" id="{A0D5CB91-EC4F-4D52-82C2-01853EA465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63894" y="3645024"/>
            <a:ext cx="2339752" cy="2441979"/>
          </a:xfrm>
          <a:prstGeom prst="rect">
            <a:avLst/>
          </a:prstGeom>
        </p:spPr>
      </p:pic>
      <p:pic>
        <p:nvPicPr>
          <p:cNvPr id="7" name="Picture 6" descr="A group of black pipes with blue inside  Description automatically generated">
            <a:extLst>
              <a:ext uri="{FF2B5EF4-FFF2-40B4-BE49-F238E27FC236}">
                <a16:creationId xmlns:a16="http://schemas.microsoft.com/office/drawing/2014/main" id="{25AE90C6-2389-9901-256A-2618B0FA5E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965" y="4233950"/>
            <a:ext cx="2448271" cy="16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4947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E2360-E58B-CAA0-75F9-B83B2AD52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Lleihad yn y defnydd o bibellau clai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3853B-7B38-F358-4D65-81C5F0690DD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dirty="0"/>
              <a:t>Er bod pibellau clai yn cael eu defnyddio’n aml ar gyfer systemau draenio yn y gorffennol, dydyn nhw ddim mor gyffredin mewn prosiectau adeiladu modern yn y DU. </a:t>
            </a:r>
          </a:p>
          <a:p>
            <a:r>
              <a:rPr lang="cy-GB" dirty="0"/>
              <a:t>Y rheswm am hynny yw bod gan ddeunyddiau eraill, fel plastig (ee, Polyethylen Dwysedd Uchel, PVC) a choncrit, fanteision dros bibellau clai o ran cost, gwydnwch, a pha mor hawdd ydyn nhw i’w gosod a’u cynnal a’u cadw.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1EAE93-1244-9B9D-3098-BF81A066309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9502" y="3645024"/>
            <a:ext cx="3717298" cy="2137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576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E97CB-7160-9E10-EBC6-8E2F08CDE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Pibellau concrit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F68EAD-17AE-093F-664F-9F0A7912D89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1" y="1512000"/>
            <a:ext cx="4618856" cy="4248000"/>
          </a:xfrm>
        </p:spPr>
        <p:txBody>
          <a:bodyPr/>
          <a:lstStyle/>
          <a:p>
            <a:r>
              <a:rPr lang="cy-GB" dirty="0"/>
              <a:t>Mae pibellau concrit yn cynnig nifer o fanteision – fel cryfder, gwydnwch a’u gallu i wrthsefyll tân – sy’n eu gwneud yn addas at waith trwm fel systemau draenio o dan y ddaear, </a:t>
            </a:r>
            <a:r>
              <a:rPr lang="cy-GB" dirty="0" err="1"/>
              <a:t>cwlfertau</a:t>
            </a:r>
            <a:r>
              <a:rPr lang="cy-GB" dirty="0"/>
              <a:t> a rheoli dŵr storm. </a:t>
            </a:r>
          </a:p>
        </p:txBody>
      </p:sp>
      <p:pic>
        <p:nvPicPr>
          <p:cNvPr id="5" name="Picture 4" descr="A stack of concrete pipes  Description automatically generated">
            <a:extLst>
              <a:ext uri="{FF2B5EF4-FFF2-40B4-BE49-F238E27FC236}">
                <a16:creationId xmlns:a16="http://schemas.microsoft.com/office/drawing/2014/main" id="{08CD6145-C396-5BF1-D70E-9BBB1D4EA7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0183" y="1390588"/>
            <a:ext cx="3433083" cy="19380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A185E9-39A2-1599-1838-15EF45DEBC30}"/>
              </a:ext>
            </a:extLst>
          </p:cNvPr>
          <p:cNvSpPr txBox="1"/>
          <p:nvPr/>
        </p:nvSpPr>
        <p:spPr>
          <a:xfrm>
            <a:off x="323528" y="3548756"/>
            <a:ext cx="784887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dirty="0"/>
              <a:t>Mae pibellau concrit yn para’n hir, ac ychydig iawn o waith cynnal a chadw y mae angen ei wneud arnyn nhw, sy’n golygu eu bod yn opsiwn </a:t>
            </a:r>
            <a:r>
              <a:rPr lang="cy-GB" dirty="0" err="1"/>
              <a:t>costeffeithiol</a:t>
            </a:r>
            <a:r>
              <a:rPr lang="cy-GB" dirty="0"/>
              <a:t> yn y tymor hir.</a:t>
            </a:r>
          </a:p>
          <a:p>
            <a:r>
              <a:rPr lang="cy-GB" dirty="0"/>
              <a:t> </a:t>
            </a:r>
          </a:p>
          <a:p>
            <a:r>
              <a:rPr lang="cy-GB" dirty="0"/>
              <a:t>Mae pibellau concrit yn drymach ac yn anoddach eu gosod wrth gymharu â phibellau plastig, sy’n gallu bod yn anfantais mewn rhai sefyllfaoedd. </a:t>
            </a:r>
          </a:p>
        </p:txBody>
      </p:sp>
    </p:spTree>
    <p:extLst>
      <p:ext uri="{BB962C8B-B14F-4D97-AF65-F5344CB8AC3E}">
        <p14:creationId xmlns:p14="http://schemas.microsoft.com/office/powerpoint/2010/main" val="20126206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6E789-01A9-4014-B12E-E4F88CC6E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Poblogrwydd elfennau concrit parod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8E61A-C0AB-4DC4-B4D6-A42B2A4BA46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dirty="0"/>
              <a:t>Dechreuodd cynhyrchion concrit wedi’i </a:t>
            </a:r>
            <a:r>
              <a:rPr lang="cy-GB" dirty="0" err="1"/>
              <a:t>rag</a:t>
            </a:r>
            <a:r>
              <a:rPr lang="cy-GB" dirty="0"/>
              <a:t>-gastio, gan gynnwys ymylon palmant, gael eu defnyddio’n fwy helaeth yn y 1950au a’r 1960au, wrth i ddeunyddiau a thechnegau cynhyrchu newydd gael eu datblygu. </a:t>
            </a:r>
          </a:p>
          <a:p>
            <a:r>
              <a:rPr lang="cy-GB" dirty="0"/>
              <a:t>Ers hynny, mae cynhyrchion concrit wedi’i </a:t>
            </a:r>
            <a:r>
              <a:rPr lang="cy-GB" dirty="0" err="1"/>
              <a:t>rag</a:t>
            </a:r>
            <a:r>
              <a:rPr lang="cy-GB" dirty="0"/>
              <a:t>-gastio wedi bod yn nodwedd gyffredin o waith adeiladu ffyrdd a phrosiectau seilwaith eraill. </a:t>
            </a:r>
          </a:p>
          <a:p>
            <a:r>
              <a:rPr lang="cy-GB" dirty="0"/>
              <a:t>Yn ogystal ag elfennau parod/wedi’u rhag-gastio sy’n cynnwys elfennau adeiladu safonedig, mae opsiwn arall ar gael hefyd. </a:t>
            </a:r>
          </a:p>
          <a:p>
            <a:r>
              <a:rPr lang="cy-GB" dirty="0"/>
              <a:t>Mae elfennau pwrpasol, fel tyllau archwilio, yn gallu cael eu gwneud i fesur at ddefnydd a sefyllfaoedd penodol. Mae gan y rhain hefyd yr un manteision ag elfennau parod.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7616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772" y="1006547"/>
            <a:ext cx="8229600" cy="382588"/>
          </a:xfrm>
        </p:spPr>
        <p:txBody>
          <a:bodyPr/>
          <a:lstStyle/>
          <a:p>
            <a:r>
              <a:rPr lang="cy-GB" dirty="0"/>
              <a:t>Enghreifftiau o elfennau concrit parod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DB7790B-134A-418A-BA52-C442095D2D85}"/>
              </a:ext>
            </a:extLst>
          </p:cNvPr>
          <p:cNvSpPr/>
          <p:nvPr/>
        </p:nvSpPr>
        <p:spPr>
          <a:xfrm>
            <a:off x="4444401" y="3228945"/>
            <a:ext cx="2551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/>
              <a:t> </a:t>
            </a:r>
          </a:p>
        </p:txBody>
      </p:sp>
      <p:sp>
        <p:nvSpPr>
          <p:cNvPr id="5" name="AutoShape 2" descr="https://ukc-powerpoint.officeapps.live.com/pods/GetClipboardImage.ashx?Id=3ea45777-7e98-4fa9-a902-bd6835acde65&amp;DC=GUK1&amp;pkey=138e41c2-bb17-4f00-bf35-d1ffbdd93ea7&amp;wdwaccluster=GUK1">
            <a:extLst>
              <a:ext uri="{FF2B5EF4-FFF2-40B4-BE49-F238E27FC236}">
                <a16:creationId xmlns:a16="http://schemas.microsoft.com/office/drawing/2014/main" id="{1E9870B9-1634-4211-AB08-9AB0C7093DD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51D88D-D643-4CFF-8190-9DB89B3422BC}"/>
              </a:ext>
            </a:extLst>
          </p:cNvPr>
          <p:cNvSpPr txBox="1"/>
          <p:nvPr/>
        </p:nvSpPr>
        <p:spPr>
          <a:xfrm>
            <a:off x="1576777" y="5381077"/>
            <a:ext cx="2288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200" dirty="0" err="1"/>
              <a:t>Cwlfertau</a:t>
            </a:r>
            <a:r>
              <a:rPr lang="cy-GB" sz="1200" dirty="0"/>
              <a:t> wedi’u rhag-gastio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AEE6DA-B558-4EB1-8183-10149AA9E7EA}"/>
              </a:ext>
            </a:extLst>
          </p:cNvPr>
          <p:cNvSpPr txBox="1"/>
          <p:nvPr/>
        </p:nvSpPr>
        <p:spPr>
          <a:xfrm>
            <a:off x="4288314" y="5381077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200" dirty="0"/>
              <a:t>Strwythurau cynnal wedi’u rhag-gastio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0BDCE8-846E-498A-B753-F99F5DDA3307}"/>
              </a:ext>
            </a:extLst>
          </p:cNvPr>
          <p:cNvSpPr txBox="1"/>
          <p:nvPr/>
        </p:nvSpPr>
        <p:spPr>
          <a:xfrm>
            <a:off x="971600" y="3323177"/>
            <a:ext cx="4055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200" dirty="0"/>
              <a:t>Arwyneb palmant ac ymylon palmant wedi’u rhag-gastio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FAA78C-7134-4424-B011-09A6A57D404D}"/>
              </a:ext>
            </a:extLst>
          </p:cNvPr>
          <p:cNvSpPr txBox="1"/>
          <p:nvPr/>
        </p:nvSpPr>
        <p:spPr>
          <a:xfrm>
            <a:off x="6088514" y="3327372"/>
            <a:ext cx="2288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200" dirty="0"/>
              <a:t>Sianeli draenio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DF5356C-4C80-510B-4E7B-D8A1107795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726" y="1629519"/>
            <a:ext cx="2542844" cy="169072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15DE5A3-EBFC-9E6A-E959-48B101BE530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784" y="1605835"/>
            <a:ext cx="2607133" cy="173808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963A77D-3BFA-4BDE-0317-7AAE8843F72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5857" y="3560623"/>
            <a:ext cx="2667174" cy="17797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8862FE-3DC6-E23B-01A3-90D7E063F47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9680" y="1628155"/>
            <a:ext cx="2542843" cy="16952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7D0A3A-2DAC-8C54-B55B-8E58CABBFA7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7279" y="3960136"/>
            <a:ext cx="2122470" cy="142094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Amcanion y sesiwn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 dirty="0"/>
              <a:t>Ar ddiwedd y sesiwn, bydd y dysgwyr yn gallu:</a:t>
            </a:r>
          </a:p>
          <a:p>
            <a:pPr lvl="1"/>
            <a:r>
              <a:rPr lang="cy-GB" dirty="0"/>
              <a:t>enwi’r Safonau Galwedigaethol Cenedlaethol (SGC) sy’n berthnasol i’r proffesiwn gwaith tir </a:t>
            </a:r>
          </a:p>
          <a:p>
            <a:pPr lvl="1"/>
            <a:r>
              <a:rPr lang="cy-GB" dirty="0"/>
              <a:t>rhestru’r gwahanol safonau eraill y mae’n rhaid i’r proffesiwn gwaith tir gadw atynt </a:t>
            </a:r>
          </a:p>
          <a:p>
            <a:pPr lvl="1"/>
            <a:r>
              <a:rPr lang="cy-GB" dirty="0"/>
              <a:t>disgrifio sut cafodd y diwydiant adeiladu ei fecaneiddio ar ôl 1919 </a:t>
            </a:r>
          </a:p>
          <a:p>
            <a:pPr lvl="1"/>
            <a:r>
              <a:rPr lang="cy-GB" dirty="0"/>
              <a:t>trafod yr offer trwm sy’n gysylltiedig â gwaith cloddio </a:t>
            </a:r>
          </a:p>
          <a:p>
            <a:pPr lvl="1"/>
            <a:r>
              <a:rPr lang="cy-GB" dirty="0"/>
              <a:t>ymchwilio i ddatblygiad deunyddiau </a:t>
            </a:r>
          </a:p>
          <a:p>
            <a:pPr lvl="1"/>
            <a:r>
              <a:rPr lang="cy-GB" dirty="0"/>
              <a:t>trafod deunyddiau adeiladu modern. </a:t>
            </a:r>
          </a:p>
          <a:p>
            <a:pPr lvl="1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lvl="1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579296" cy="382588"/>
          </a:xfrm>
        </p:spPr>
        <p:txBody>
          <a:bodyPr/>
          <a:lstStyle/>
          <a:p>
            <a:r>
              <a:rPr lang="cy-GB" dirty="0"/>
              <a:t>Y Safonau Galwedigaethol Cenedlaethol ar gyfer gwaith tir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dirty="0"/>
              <a:t>Set o ganllawiau yw’r rhain sy’n amlinellu’r sgiliau, yr wybodaeth a’r meini prawf perfformiad sy’n ofynnol ar gyfer y rheini sy’n gweithio yn y diwydiant gwaith tir. </a:t>
            </a:r>
          </a:p>
          <a:p>
            <a:r>
              <a:rPr lang="cy-GB" dirty="0"/>
              <a:t>Mae’r safonau hyn wedi cael eu datblygu gan Fwrdd Hyfforddi’r Diwydiant Adeiladu (CITB) yn y DU drwy ymgynghori ag arbenigwyr yn y diwydiant, ac maen nhw’n cael eu hadolygu a’u diweddaru’n rheolaidd i sicrhau eu bod yn dal yn berthnasol.</a:t>
            </a:r>
          </a:p>
          <a:p>
            <a:endParaRPr lang="en-GB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3E108-6C67-4F2A-B3E9-C205AEF0E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8000"/>
            <a:ext cx="8579296" cy="382588"/>
          </a:xfrm>
        </p:spPr>
        <p:txBody>
          <a:bodyPr/>
          <a:lstStyle/>
          <a:p>
            <a:r>
              <a:rPr lang="cy-GB" dirty="0"/>
              <a:t>Y Safonau Galwedigaethol Cenedlaethol ar gyfer gwaith tir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042A4-E7F5-43DF-97BB-BC6C3116C5F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9343" y="1602000"/>
            <a:ext cx="8229600" cy="4248000"/>
          </a:xfrm>
        </p:spPr>
        <p:txBody>
          <a:bodyPr/>
          <a:lstStyle/>
          <a:p>
            <a:r>
              <a:rPr lang="cy-GB" dirty="0"/>
              <a:t>Mae’r Safonau hyn yn darparu fframwaith cynhwysfawr ar gyfer hyfforddi, datblygu ac asesu’r rheini sy’n gweithio yn y diwydiant gwaith tir. </a:t>
            </a:r>
          </a:p>
          <a:p>
            <a:r>
              <a:rPr lang="cy-GB" dirty="0"/>
              <a:t>Mae rhai o unedau allweddol y Safonau ar gyfer gweithwyr tir yn cynnwys: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Cydymffurfio ag Iechyd, Diogelwch a Lles Cyffredinol yn y Gweithle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Paratoi a Gosod Systemau Draenio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Paratoi a Gosod Palmentydd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Cloddio a Gosod Sylfeini</a:t>
            </a:r>
          </a:p>
        </p:txBody>
      </p:sp>
    </p:spTree>
    <p:extLst>
      <p:ext uri="{BB962C8B-B14F-4D97-AF65-F5344CB8AC3E}">
        <p14:creationId xmlns:p14="http://schemas.microsoft.com/office/powerpoint/2010/main" val="4148869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E564C-2451-4D31-A3F0-CA8837C70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Safonau perthnasol eraill ar gyfer gwaith tir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9F6758-5B1C-4F9F-8E9E-9E6982A0A45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dirty="0"/>
              <a:t>Mae amrywiaeth o safonau y mae’n rhaid i weithwyr tir gydymffurfio â nhw, ynghyd â sefydliadau sy’n gosod y safonau. Mae’r rhain yn cynnwys: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Safonau Prydeinig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Rheoliadau Adeiladu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Yr Adran Drafnidiaeth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 Gymdeithas Llywodraeth Leol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4156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8CDAA-7378-8593-DEAA-E68BFFD40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Enghreifftiau o gymhorthion modern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8215AA-4775-46C4-B4A8-B752E11945F2}"/>
              </a:ext>
            </a:extLst>
          </p:cNvPr>
          <p:cNvSpPr txBox="1"/>
          <p:nvPr/>
        </p:nvSpPr>
        <p:spPr>
          <a:xfrm>
            <a:off x="355063" y="4618855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200" dirty="0"/>
              <a:t>Llif fecanyddol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1FED51-0651-468C-864E-BA2FD9FD0CF4}"/>
              </a:ext>
            </a:extLst>
          </p:cNvPr>
          <p:cNvSpPr txBox="1"/>
          <p:nvPr/>
        </p:nvSpPr>
        <p:spPr>
          <a:xfrm>
            <a:off x="2886341" y="5269262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200" dirty="0"/>
              <a:t>Torrwr niwmatig (offer llaw)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FBCB52-3003-4942-BCE0-F21B4FA11E45}"/>
              </a:ext>
            </a:extLst>
          </p:cNvPr>
          <p:cNvSpPr txBox="1"/>
          <p:nvPr/>
        </p:nvSpPr>
        <p:spPr>
          <a:xfrm>
            <a:off x="5944621" y="4583226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200" dirty="0"/>
              <a:t>Atodiad peiriant torri hydrolig  </a:t>
            </a:r>
          </a:p>
        </p:txBody>
      </p:sp>
      <p:pic>
        <p:nvPicPr>
          <p:cNvPr id="12" name="Content Placeholder 9" descr="A yellow and black machine  Description automatically generated">
            <a:extLst>
              <a:ext uri="{FF2B5EF4-FFF2-40B4-BE49-F238E27FC236}">
                <a16:creationId xmlns:a16="http://schemas.microsoft.com/office/drawing/2014/main" id="{9E164617-E9D7-2639-01A9-4012A1266452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574" y="1743917"/>
            <a:ext cx="2817250" cy="2549179"/>
          </a:xfrm>
        </p:spPr>
      </p:pic>
      <p:pic>
        <p:nvPicPr>
          <p:cNvPr id="13" name="Picture 12" descr="A red and black jackhammer  Description automatically generated">
            <a:extLst>
              <a:ext uri="{FF2B5EF4-FFF2-40B4-BE49-F238E27FC236}">
                <a16:creationId xmlns:a16="http://schemas.microsoft.com/office/drawing/2014/main" id="{16D76457-9C7D-41F3-9677-2F3EB7AB687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743917"/>
            <a:ext cx="2101291" cy="3151937"/>
          </a:xfrm>
          <a:prstGeom prst="rect">
            <a:avLst/>
          </a:prstGeom>
        </p:spPr>
      </p:pic>
      <p:pic>
        <p:nvPicPr>
          <p:cNvPr id="14" name="Picture 13" descr="A yellow machine on the ground  Description automatically generated">
            <a:extLst>
              <a:ext uri="{FF2B5EF4-FFF2-40B4-BE49-F238E27FC236}">
                <a16:creationId xmlns:a16="http://schemas.microsoft.com/office/drawing/2014/main" id="{5935F826-F21A-A1CA-53E9-E9E3FF36C0C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1902496"/>
            <a:ext cx="3609338" cy="23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243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69F39-A860-4794-8FEC-E4683E137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Defnyddio </a:t>
            </a:r>
            <a:r>
              <a:rPr lang="cy-GB" dirty="0" err="1"/>
              <a:t>lefelwyr</a:t>
            </a:r>
            <a:r>
              <a:rPr lang="cy-GB" dirty="0"/>
              <a:t> laser mewn gwaith tir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E565D3-308B-2752-760B-BBD3DFFF321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FC29E0-34B5-7326-02C2-3AEC5F505CA7}"/>
              </a:ext>
            </a:extLst>
          </p:cNvPr>
          <p:cNvSpPr txBox="1"/>
          <p:nvPr/>
        </p:nvSpPr>
        <p:spPr>
          <a:xfrm>
            <a:off x="3661536" y="3282057"/>
            <a:ext cx="457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dirty="0"/>
              <a:t>Gwyliwch y fideo yma:</a:t>
            </a:r>
          </a:p>
          <a:p>
            <a:pPr algn="ctr"/>
            <a:r>
              <a:rPr lang="cy-GB" dirty="0">
                <a:hlinkClick r:id="rId3"/>
              </a:rPr>
              <a:t>Construction Laser </a:t>
            </a:r>
            <a:r>
              <a:rPr lang="cy-GB" dirty="0" err="1">
                <a:hlinkClick r:id="rId3"/>
              </a:rPr>
              <a:t>Level</a:t>
            </a:r>
            <a:r>
              <a:rPr lang="cy-GB" dirty="0">
                <a:hlinkClick r:id="rId3"/>
              </a:rPr>
              <a:t> &amp; </a:t>
            </a:r>
            <a:r>
              <a:rPr lang="cy-GB" dirty="0" err="1">
                <a:hlinkClick r:id="rId3"/>
              </a:rPr>
              <a:t>Grading</a:t>
            </a:r>
            <a:endParaRPr lang="cy-GB" dirty="0">
              <a:hlinkClick r:id="rId3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9F1AE9-2ADA-B714-6955-4A47817FE64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891471"/>
            <a:ext cx="2524704" cy="3782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48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Offer trwm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33375" y="1502475"/>
            <a:ext cx="8229600" cy="4248000"/>
          </a:xfrm>
        </p:spPr>
        <p:txBody>
          <a:bodyPr/>
          <a:lstStyle/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ＭＳ Ｐゴシック"/>
              </a:rPr>
              <a:t>Mae offer trwm yn golygu’r peiriannau a’r cyfarpar a ddefnyddir yn y diwydiant adeiladu ar gyfer amrywiaeth o dasgau, fel cloddio, trin deunyddiau, cludo a chodi. Mae offer trwm yn hanfodol yn y diwydiant adeiladu oherwydd eu bod yn ei gwneud yn bosibl i gyflawni prosiectau mawr yn effeithlon ac yn ddiogel.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ＭＳ Ｐゴシック"/>
                <a:cs typeface="Arial"/>
              </a:rPr>
              <a:t>Mae gwahanol reoliadau’n berthnasol wrth ddefnyddio offer trwm yn niwydiant adeiladu’r DU, gan gynnwys Rheoliadau Darparu a Defnyddio Cyfarpar Gwaith (PUWER) a Rheoliadau Adeiladu (Dylunio a Rheoli) (CDM). 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ea typeface="ＭＳ Ｐゴシック"/>
                <a:cs typeface="Arial"/>
              </a:rPr>
              <a:t>Mae’r rheoliadau hyn yn gosod rhwymedigaethau ar gyflogwyr, gweithredwyr cyfarpar a phartïon eraill sy’n ymwneud â defnyddio offer trwm i sicrhau bod y cyfarpar yn ddiogel ac yn addas i’r diben, a bod yr holl fesurau diogelwch angenrheidiol ar waith i ddiogelu gweithwyr a’r cyhoedd.</a:t>
            </a:r>
            <a:br>
              <a:rPr lang="cy-GB" dirty="0"/>
            </a:br>
            <a:endParaRPr lang="cy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008000"/>
            <a:ext cx="9145016" cy="382588"/>
          </a:xfrm>
        </p:spPr>
        <p:txBody>
          <a:bodyPr/>
          <a:lstStyle/>
          <a:p>
            <a:r>
              <a:rPr lang="cy-GB" dirty="0"/>
              <a:t>Offer trwm sy’n cael eu defnyddio’n aml mewn gwaith adeiladu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086F6F-E13C-7EE2-96C9-577F57A3DE46}"/>
              </a:ext>
            </a:extLst>
          </p:cNvPr>
          <p:cNvSpPr txBox="1"/>
          <p:nvPr/>
        </p:nvSpPr>
        <p:spPr>
          <a:xfrm>
            <a:off x="-828600" y="3934249"/>
            <a:ext cx="506656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y-GB" sz="1200" dirty="0">
                <a:latin typeface="Arial"/>
                <a:ea typeface="ＭＳ Ｐゴシック"/>
              </a:rPr>
              <a:t>Peiriant tyrchu trac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41B960-6386-DC16-9A6C-841F8A83CB0C}"/>
              </a:ext>
            </a:extLst>
          </p:cNvPr>
          <p:cNvSpPr txBox="1"/>
          <p:nvPr/>
        </p:nvSpPr>
        <p:spPr>
          <a:xfrm>
            <a:off x="6278541" y="3508108"/>
            <a:ext cx="180242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y-GB" sz="1200" dirty="0">
                <a:latin typeface="Arial"/>
                <a:ea typeface="ＭＳ Ｐゴシック"/>
              </a:rPr>
              <a:t>Tryc dadlwytho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1B9455-694A-2294-BB25-FC824FA24118}"/>
              </a:ext>
            </a:extLst>
          </p:cNvPr>
          <p:cNvSpPr txBox="1"/>
          <p:nvPr/>
        </p:nvSpPr>
        <p:spPr>
          <a:xfrm>
            <a:off x="6025762" y="5706440"/>
            <a:ext cx="230798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y-GB" sz="1200" dirty="0">
                <a:latin typeface="Arial"/>
                <a:ea typeface="ＭＳ Ｐゴシック"/>
                <a:cs typeface="Arial"/>
              </a:rPr>
              <a:t>Llwythwr ôl-gloddio (</a:t>
            </a:r>
            <a:r>
              <a:rPr lang="cy-GB" sz="1200" dirty="0" err="1">
                <a:latin typeface="Arial"/>
                <a:ea typeface="ＭＳ Ｐゴシック"/>
                <a:cs typeface="Arial"/>
              </a:rPr>
              <a:t>backhoe</a:t>
            </a:r>
            <a:r>
              <a:rPr lang="cy-GB" sz="1200" dirty="0">
                <a:latin typeface="Arial"/>
                <a:ea typeface="ＭＳ Ｐゴシック"/>
                <a:cs typeface="Arial"/>
              </a:rPr>
              <a:t>)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86D584-F6D2-8DF0-3A25-7C1305D6724E}"/>
              </a:ext>
            </a:extLst>
          </p:cNvPr>
          <p:cNvSpPr txBox="1"/>
          <p:nvPr/>
        </p:nvSpPr>
        <p:spPr>
          <a:xfrm>
            <a:off x="2521022" y="5706440"/>
            <a:ext cx="109464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1200" dirty="0">
                <a:latin typeface="Arial"/>
                <a:ea typeface="ＭＳ Ｐゴシック"/>
              </a:rPr>
              <a:t>Llwythwr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68078B-F080-FF0B-BC70-B744FB1F8FE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6067" y="1828397"/>
            <a:ext cx="2664297" cy="216079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FF206CD-4A0D-1295-9964-9697B58D5863}"/>
              </a:ext>
            </a:extLst>
          </p:cNvPr>
          <p:cNvSpPr txBox="1"/>
          <p:nvPr/>
        </p:nvSpPr>
        <p:spPr>
          <a:xfrm>
            <a:off x="1986829" y="4595841"/>
            <a:ext cx="49672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sz="1200" dirty="0">
                <a:latin typeface="Arial"/>
                <a:ea typeface="ＭＳ Ｐゴシック"/>
              </a:rPr>
              <a:t>Tarw dur</a:t>
            </a:r>
            <a:r>
              <a:rPr lang="cy-GB" sz="2000" dirty="0">
                <a:latin typeface="Arial"/>
                <a:ea typeface="ＭＳ Ｐゴシック"/>
              </a:rPr>
              <a:t> 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62F5A5A-C7A5-DB88-9F21-A3D20F8C72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84041" y="2506218"/>
            <a:ext cx="1922166" cy="2160794"/>
          </a:xfrm>
          <a:prstGeom prst="rect">
            <a:avLst/>
          </a:prstGeom>
        </p:spPr>
      </p:pic>
      <p:pic>
        <p:nvPicPr>
          <p:cNvPr id="3" name="Picture 2" descr="A yellow tractor with a backhoe  Description automatically generated">
            <a:extLst>
              <a:ext uri="{FF2B5EF4-FFF2-40B4-BE49-F238E27FC236}">
                <a16:creationId xmlns:a16="http://schemas.microsoft.com/office/drawing/2014/main" id="{7EDA1C63-7465-AA6A-02C9-50E29039908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2147" y="4072749"/>
            <a:ext cx="2614884" cy="1500877"/>
          </a:xfrm>
          <a:prstGeom prst="rect">
            <a:avLst/>
          </a:prstGeom>
        </p:spPr>
      </p:pic>
      <p:pic>
        <p:nvPicPr>
          <p:cNvPr id="4" name="Picture 3" descr="A yellow construction vehicle with a bucket  Description automatically generated">
            <a:extLst>
              <a:ext uri="{FF2B5EF4-FFF2-40B4-BE49-F238E27FC236}">
                <a16:creationId xmlns:a16="http://schemas.microsoft.com/office/drawing/2014/main" id="{022A82D7-C4B9-E159-5616-268693ED99E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970" y="4217764"/>
            <a:ext cx="2819718" cy="1384837"/>
          </a:xfrm>
          <a:prstGeom prst="rect">
            <a:avLst/>
          </a:prstGeom>
        </p:spPr>
      </p:pic>
      <p:pic>
        <p:nvPicPr>
          <p:cNvPr id="13" name="Picture 12" descr="A yellow dump truck in a rocky area  Description automatically generated">
            <a:extLst>
              <a:ext uri="{FF2B5EF4-FFF2-40B4-BE49-F238E27FC236}">
                <a16:creationId xmlns:a16="http://schemas.microsoft.com/office/drawing/2014/main" id="{E1399FCD-CAE5-6DD1-F31F-28DC93C0339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2728" y="1635841"/>
            <a:ext cx="2794051" cy="1771858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openxmlformats.org/package/2006/metadata/core-properties"/>
    <ds:schemaRef ds:uri="7d91badd-8922-4db1-9652-4fbca8a6b7df"/>
    <ds:schemaRef ds:uri="http://purl.org/dc/dcmitype/"/>
    <ds:schemaRef ds:uri="http://www.w3.org/XML/1998/namespace"/>
    <ds:schemaRef ds:uri="http://purl.org/dc/elements/1.1/"/>
    <ds:schemaRef ds:uri="http://schemas.microsoft.com/office/2006/metadata/properties"/>
    <ds:schemaRef ds:uri="1c5831b9-66da-4f16-a409-834213ecdb8e"/>
    <ds:schemaRef ds:uri="http://schemas.microsoft.com/office/2006/documentManagement/types"/>
    <ds:schemaRef ds:uri="http://schemas.microsoft.com/office/infopath/2007/PartnerControls"/>
    <ds:schemaRef ds:uri="418e8c98-519b-4e3e-a77f-7ee33016068f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D8650BE0-FF67-4CB5-BD5F-AE35C54CB6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418e8c98-519b-4e3e-a77f-7ee3301606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2085</Words>
  <Application>Microsoft Office PowerPoint</Application>
  <PresentationFormat>On-screen Show (4:3)</PresentationFormat>
  <Paragraphs>142</Paragraphs>
  <Slides>20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Lucida Grande</vt:lpstr>
      <vt:lpstr>Times New Roman</vt:lpstr>
      <vt:lpstr>Default Design</vt:lpstr>
      <vt:lpstr>Dulliau adeiladu ar ôl 1919 </vt:lpstr>
      <vt:lpstr>Amcanion y sesiwn</vt:lpstr>
      <vt:lpstr>Y Safonau Galwedigaethol Cenedlaethol ar gyfer gwaith tir </vt:lpstr>
      <vt:lpstr>Y Safonau Galwedigaethol Cenedlaethol ar gyfer gwaith tir </vt:lpstr>
      <vt:lpstr>Safonau perthnasol eraill ar gyfer gwaith tir  </vt:lpstr>
      <vt:lpstr>Enghreifftiau o gymhorthion modern</vt:lpstr>
      <vt:lpstr>Defnyddio lefelwyr laser mewn gwaith tir </vt:lpstr>
      <vt:lpstr>Offer trwm </vt:lpstr>
      <vt:lpstr>Offer trwm sy’n cael eu defnyddio’n aml mewn gwaith adeiladu </vt:lpstr>
      <vt:lpstr>Offer trwm sy’n cael eu defnyddio’n aml mewn gwaith adeiladu </vt:lpstr>
      <vt:lpstr>Peiriannau palmantu  </vt:lpstr>
      <vt:lpstr>Palmantwyr ffurf slip (slip form) </vt:lpstr>
      <vt:lpstr>Peiriannau palmantu ffurf slip </vt:lpstr>
      <vt:lpstr>Moderneiddio pibellau systemau draenio</vt:lpstr>
      <vt:lpstr>Moderneiddio pibellau systemau draenio</vt:lpstr>
      <vt:lpstr>Lleihad yn y defnydd o bibellau clai </vt:lpstr>
      <vt:lpstr>Pibellau concrit </vt:lpstr>
      <vt:lpstr>Poblogrwydd elfennau concrit parod</vt:lpstr>
      <vt:lpstr>Enghreifftiau o elfennau concrit parod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158</cp:revision>
  <dcterms:created xsi:type="dcterms:W3CDTF">2013-05-28T00:38:54Z</dcterms:created>
  <dcterms:modified xsi:type="dcterms:W3CDTF">2023-10-02T10:02:14Z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