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8"/>
  </p:notes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EDF413-3233-B019-CDFE-260405737A53}" name="Mark Van Ek" initials="MVE" userId="S::Mark.VanEk@coleggwent.ac.uk::e746b0d1-a953-44e7-b6aa-459681ea68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5B40A4-9D0E-4129-AB47-D438197FB66F}" v="5" dt="2023-10-02T16:36:46.7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36"/>
    <p:restoredTop sz="81875" autoAdjust="0"/>
  </p:normalViewPr>
  <p:slideViewPr>
    <p:cSldViewPr snapToGrid="0">
      <p:cViewPr varScale="1">
        <p:scale>
          <a:sx n="54" d="100"/>
          <a:sy n="54" d="100"/>
        </p:scale>
        <p:origin x="1948" y="6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dan Gill" userId="4c4c45df-46bd-4f72-99d7-b75b1ee2b5e7" providerId="ADAL" clId="{66604D09-41DF-5F41-B284-D4A452DC3D36}"/>
    <pc:docChg chg="custSel modSld">
      <pc:chgData name="Aidan Gill" userId="4c4c45df-46bd-4f72-99d7-b75b1ee2b5e7" providerId="ADAL" clId="{66604D09-41DF-5F41-B284-D4A452DC3D36}" dt="2023-09-08T11:19:25.884" v="25"/>
      <pc:docMkLst>
        <pc:docMk/>
      </pc:docMkLst>
      <pc:sldChg chg="modSp mod">
        <pc:chgData name="Aidan Gill" userId="4c4c45df-46bd-4f72-99d7-b75b1ee2b5e7" providerId="ADAL" clId="{66604D09-41DF-5F41-B284-D4A452DC3D36}" dt="2023-09-07T11:55:40.282" v="0" actId="20577"/>
        <pc:sldMkLst>
          <pc:docMk/>
          <pc:sldMk cId="0" sldId="256"/>
        </pc:sldMkLst>
        <pc:spChg chg="mod">
          <ac:chgData name="Aidan Gill" userId="4c4c45df-46bd-4f72-99d7-b75b1ee2b5e7" providerId="ADAL" clId="{66604D09-41DF-5F41-B284-D4A452DC3D36}" dt="2023-09-07T11:55:40.282" v="0" actId="20577"/>
          <ac:spMkLst>
            <pc:docMk/>
            <pc:sldMk cId="0" sldId="256"/>
            <ac:spMk id="28" creationId="{00000000-0000-0000-0000-000000000000}"/>
          </ac:spMkLst>
        </pc:spChg>
      </pc:sldChg>
      <pc:sldChg chg="modSp mod">
        <pc:chgData name="Aidan Gill" userId="4c4c45df-46bd-4f72-99d7-b75b1ee2b5e7" providerId="ADAL" clId="{66604D09-41DF-5F41-B284-D4A452DC3D36}" dt="2023-09-07T11:57:39.910" v="1" actId="255"/>
        <pc:sldMkLst>
          <pc:docMk/>
          <pc:sldMk cId="0" sldId="257"/>
        </pc:sldMkLst>
        <pc:spChg chg="mod">
          <ac:chgData name="Aidan Gill" userId="4c4c45df-46bd-4f72-99d7-b75b1ee2b5e7" providerId="ADAL" clId="{66604D09-41DF-5F41-B284-D4A452DC3D36}" dt="2023-09-07T11:57:39.910" v="1" actId="255"/>
          <ac:spMkLst>
            <pc:docMk/>
            <pc:sldMk cId="0" sldId="257"/>
            <ac:spMk id="34" creationId="{00000000-0000-0000-0000-000000000000}"/>
          </ac:spMkLst>
        </pc:spChg>
      </pc:sldChg>
      <pc:sldChg chg="modSp mod">
        <pc:chgData name="Aidan Gill" userId="4c4c45df-46bd-4f72-99d7-b75b1ee2b5e7" providerId="ADAL" clId="{66604D09-41DF-5F41-B284-D4A452DC3D36}" dt="2023-09-08T10:28:04.339" v="16" actId="179"/>
        <pc:sldMkLst>
          <pc:docMk/>
          <pc:sldMk cId="0" sldId="258"/>
        </pc:sldMkLst>
        <pc:spChg chg="mod">
          <ac:chgData name="Aidan Gill" userId="4c4c45df-46bd-4f72-99d7-b75b1ee2b5e7" providerId="ADAL" clId="{66604D09-41DF-5F41-B284-D4A452DC3D36}" dt="2023-09-08T10:28:04.339" v="16" actId="179"/>
          <ac:spMkLst>
            <pc:docMk/>
            <pc:sldMk cId="0" sldId="258"/>
            <ac:spMk id="43" creationId="{00000000-0000-0000-0000-000000000000}"/>
          </ac:spMkLst>
        </pc:spChg>
      </pc:sldChg>
      <pc:sldChg chg="addSp modSp mod">
        <pc:chgData name="Aidan Gill" userId="4c4c45df-46bd-4f72-99d7-b75b1ee2b5e7" providerId="ADAL" clId="{66604D09-41DF-5F41-B284-D4A452DC3D36}" dt="2023-09-07T13:45:04.692" v="10" actId="1076"/>
        <pc:sldMkLst>
          <pc:docMk/>
          <pc:sldMk cId="0" sldId="259"/>
        </pc:sldMkLst>
        <pc:spChg chg="add mod">
          <ac:chgData name="Aidan Gill" userId="4c4c45df-46bd-4f72-99d7-b75b1ee2b5e7" providerId="ADAL" clId="{66604D09-41DF-5F41-B284-D4A452DC3D36}" dt="2023-09-07T13:45:01.045" v="9" actId="14100"/>
          <ac:spMkLst>
            <pc:docMk/>
            <pc:sldMk cId="0" sldId="259"/>
            <ac:spMk id="3" creationId="{48A30A99-96CA-AE2F-238D-131163FCDF0E}"/>
          </ac:spMkLst>
        </pc:spChg>
        <pc:spChg chg="mod">
          <ac:chgData name="Aidan Gill" userId="4c4c45df-46bd-4f72-99d7-b75b1ee2b5e7" providerId="ADAL" clId="{66604D09-41DF-5F41-B284-D4A452DC3D36}" dt="2023-09-07T13:43:55.264" v="2" actId="21"/>
          <ac:spMkLst>
            <pc:docMk/>
            <pc:sldMk cId="0" sldId="259"/>
            <ac:spMk id="49" creationId="{00000000-0000-0000-0000-000000000000}"/>
          </ac:spMkLst>
        </pc:spChg>
        <pc:picChg chg="mod">
          <ac:chgData name="Aidan Gill" userId="4c4c45df-46bd-4f72-99d7-b75b1ee2b5e7" providerId="ADAL" clId="{66604D09-41DF-5F41-B284-D4A452DC3D36}" dt="2023-09-07T13:45:04.692" v="10" actId="1076"/>
          <ac:picMkLst>
            <pc:docMk/>
            <pc:sldMk cId="0" sldId="259"/>
            <ac:picMk id="2" creationId="{FA13102D-B101-EF1C-3610-738008C48196}"/>
          </ac:picMkLst>
        </pc:picChg>
      </pc:sldChg>
      <pc:sldChg chg="modSp mod">
        <pc:chgData name="Aidan Gill" userId="4c4c45df-46bd-4f72-99d7-b75b1ee2b5e7" providerId="ADAL" clId="{66604D09-41DF-5F41-B284-D4A452DC3D36}" dt="2023-09-08T10:28:15.740" v="18" actId="179"/>
        <pc:sldMkLst>
          <pc:docMk/>
          <pc:sldMk cId="0" sldId="260"/>
        </pc:sldMkLst>
        <pc:spChg chg="mod">
          <ac:chgData name="Aidan Gill" userId="4c4c45df-46bd-4f72-99d7-b75b1ee2b5e7" providerId="ADAL" clId="{66604D09-41DF-5F41-B284-D4A452DC3D36}" dt="2023-09-08T10:28:15.740" v="18" actId="179"/>
          <ac:spMkLst>
            <pc:docMk/>
            <pc:sldMk cId="0" sldId="260"/>
            <ac:spMk id="56" creationId="{00000000-0000-0000-0000-000000000000}"/>
          </ac:spMkLst>
        </pc:spChg>
      </pc:sldChg>
      <pc:sldChg chg="modSp mod">
        <pc:chgData name="Aidan Gill" userId="4c4c45df-46bd-4f72-99d7-b75b1ee2b5e7" providerId="ADAL" clId="{66604D09-41DF-5F41-B284-D4A452DC3D36}" dt="2023-09-08T10:28:25.480" v="20" actId="179"/>
        <pc:sldMkLst>
          <pc:docMk/>
          <pc:sldMk cId="0" sldId="261"/>
        </pc:sldMkLst>
        <pc:spChg chg="mod">
          <ac:chgData name="Aidan Gill" userId="4c4c45df-46bd-4f72-99d7-b75b1ee2b5e7" providerId="ADAL" clId="{66604D09-41DF-5F41-B284-D4A452DC3D36}" dt="2023-09-08T10:28:25.480" v="20" actId="179"/>
          <ac:spMkLst>
            <pc:docMk/>
            <pc:sldMk cId="0" sldId="261"/>
            <ac:spMk id="63" creationId="{00000000-0000-0000-0000-000000000000}"/>
          </ac:spMkLst>
        </pc:spChg>
      </pc:sldChg>
      <pc:sldChg chg="modNotesTx">
        <pc:chgData name="Aidan Gill" userId="4c4c45df-46bd-4f72-99d7-b75b1ee2b5e7" providerId="ADAL" clId="{66604D09-41DF-5F41-B284-D4A452DC3D36}" dt="2023-09-08T11:19:25.884" v="25"/>
        <pc:sldMkLst>
          <pc:docMk/>
          <pc:sldMk cId="0" sldId="264"/>
        </pc:sldMkLst>
      </pc:sldChg>
      <pc:sldChg chg="delSp mod">
        <pc:chgData name="Aidan Gill" userId="4c4c45df-46bd-4f72-99d7-b75b1ee2b5e7" providerId="ADAL" clId="{66604D09-41DF-5F41-B284-D4A452DC3D36}" dt="2023-09-08T10:43:57.809" v="21" actId="478"/>
        <pc:sldMkLst>
          <pc:docMk/>
          <pc:sldMk cId="0" sldId="267"/>
        </pc:sldMkLst>
        <pc:spChg chg="del">
          <ac:chgData name="Aidan Gill" userId="4c4c45df-46bd-4f72-99d7-b75b1ee2b5e7" providerId="ADAL" clId="{66604D09-41DF-5F41-B284-D4A452DC3D36}" dt="2023-09-08T10:43:57.809" v="21" actId="478"/>
          <ac:spMkLst>
            <pc:docMk/>
            <pc:sldMk cId="0" sldId="267"/>
            <ac:spMk id="2" creationId="{8A1538F8-CEB2-EAD6-A048-B47DA2852368}"/>
          </ac:spMkLst>
        </pc:spChg>
      </pc:sldChg>
    </pc:docChg>
  </pc:docChgLst>
  <pc:docChgLst>
    <pc:chgData name="Claire Brooks" userId="045b5ce1-bb15-4c22-aa7e-c7b600949989" providerId="ADAL" clId="{AF5B40A4-9D0E-4129-AB47-D438197FB66F}"/>
    <pc:docChg chg="undo custSel modMainMaster">
      <pc:chgData name="Claire Brooks" userId="045b5ce1-bb15-4c22-aa7e-c7b600949989" providerId="ADAL" clId="{AF5B40A4-9D0E-4129-AB47-D438197FB66F}" dt="2023-10-02T09:36:47.366" v="13" actId="6549"/>
      <pc:docMkLst>
        <pc:docMk/>
      </pc:docMkLst>
      <pc:sldMasterChg chg="addSp delSp modSp mod">
        <pc:chgData name="Claire Brooks" userId="045b5ce1-bb15-4c22-aa7e-c7b600949989" providerId="ADAL" clId="{AF5B40A4-9D0E-4129-AB47-D438197FB66F}" dt="2023-10-02T09:36:47.366" v="13" actId="6549"/>
        <pc:sldMasterMkLst>
          <pc:docMk/>
          <pc:sldMasterMk cId="0" sldId="2147483649"/>
        </pc:sldMasterMkLst>
        <pc:spChg chg="add del">
          <ac:chgData name="Claire Brooks" userId="045b5ce1-bb15-4c22-aa7e-c7b600949989" providerId="ADAL" clId="{AF5B40A4-9D0E-4129-AB47-D438197FB66F}" dt="2023-10-02T09:33:39.634" v="1"/>
          <ac:spMkLst>
            <pc:docMk/>
            <pc:sldMasterMk cId="0" sldId="2147483649"/>
            <ac:spMk id="2" creationId="{35A4EAD8-A966-F929-BA08-B356433A94ED}"/>
          </ac:spMkLst>
        </pc:spChg>
        <pc:spChg chg="add del">
          <ac:chgData name="Claire Brooks" userId="045b5ce1-bb15-4c22-aa7e-c7b600949989" providerId="ADAL" clId="{AF5B40A4-9D0E-4129-AB47-D438197FB66F}" dt="2023-10-02T09:33:39.634" v="1"/>
          <ac:spMkLst>
            <pc:docMk/>
            <pc:sldMasterMk cId="0" sldId="2147483649"/>
            <ac:spMk id="3" creationId="{D4C0AFDC-AC5F-40B8-2E91-CEC6F992997F}"/>
          </ac:spMkLst>
        </pc:spChg>
        <pc:spChg chg="add del">
          <ac:chgData name="Claire Brooks" userId="045b5ce1-bb15-4c22-aa7e-c7b600949989" providerId="ADAL" clId="{AF5B40A4-9D0E-4129-AB47-D438197FB66F}" dt="2023-10-02T09:33:44.856" v="3"/>
          <ac:spMkLst>
            <pc:docMk/>
            <pc:sldMasterMk cId="0" sldId="2147483649"/>
            <ac:spMk id="4" creationId="{E60967B7-DF8E-2F1B-2CD7-91CA37AA25A7}"/>
          </ac:spMkLst>
        </pc:spChg>
        <pc:spChg chg="add del">
          <ac:chgData name="Claire Brooks" userId="045b5ce1-bb15-4c22-aa7e-c7b600949989" providerId="ADAL" clId="{AF5B40A4-9D0E-4129-AB47-D438197FB66F}" dt="2023-10-02T09:33:44.856" v="3"/>
          <ac:spMkLst>
            <pc:docMk/>
            <pc:sldMasterMk cId="0" sldId="2147483649"/>
            <ac:spMk id="5" creationId="{F2F47F9A-9D0A-73C7-0687-7ECAAF63E02B}"/>
          </ac:spMkLst>
        </pc:spChg>
        <pc:spChg chg="mod">
          <ac:chgData name="Claire Brooks" userId="045b5ce1-bb15-4c22-aa7e-c7b600949989" providerId="ADAL" clId="{AF5B40A4-9D0E-4129-AB47-D438197FB66F}" dt="2023-10-02T09:36:41.649" v="12"/>
          <ac:spMkLst>
            <pc:docMk/>
            <pc:sldMasterMk cId="0" sldId="2147483649"/>
            <ac:spMk id="11" creationId="{00000000-0000-0000-0000-000000000000}"/>
          </ac:spMkLst>
        </pc:spChg>
        <pc:spChg chg="mod">
          <ac:chgData name="Claire Brooks" userId="045b5ce1-bb15-4c22-aa7e-c7b600949989" providerId="ADAL" clId="{AF5B40A4-9D0E-4129-AB47-D438197FB66F}" dt="2023-10-02T09:36:47.366" v="13" actId="6549"/>
          <ac:spMkLst>
            <pc:docMk/>
            <pc:sldMasterMk cId="0" sldId="2147483649"/>
            <ac:spMk id="12" creationId="{00000000-0000-0000-0000-000000000000}"/>
          </ac:spMkLst>
        </pc:spChg>
        <pc:spChg chg="mod">
          <ac:chgData name="Claire Brooks" userId="045b5ce1-bb15-4c22-aa7e-c7b600949989" providerId="ADAL" clId="{AF5B40A4-9D0E-4129-AB47-D438197FB66F}" dt="2023-10-02T09:34:13.559" v="9" actId="113"/>
          <ac:spMkLst>
            <pc:docMk/>
            <pc:sldMasterMk cId="0" sldId="2147483649"/>
            <ac:spMk id="16" creationId="{00000000-0000-0000-0000-000000000000}"/>
          </ac:spMkLst>
        </pc:spChg>
        <pc:picChg chg="add del">
          <ac:chgData name="Claire Brooks" userId="045b5ce1-bb15-4c22-aa7e-c7b600949989" providerId="ADAL" clId="{AF5B40A4-9D0E-4129-AB47-D438197FB66F}" dt="2023-10-02T09:33:39.634" v="1"/>
          <ac:picMkLst>
            <pc:docMk/>
            <pc:sldMasterMk cId="0" sldId="2147483649"/>
            <ac:picMk id="2049" creationId="{C7FDDD20-A73C-521C-71DE-A3B31EF5C673}"/>
          </ac:picMkLst>
        </pc:picChg>
        <pc:picChg chg="add del">
          <ac:chgData name="Claire Brooks" userId="045b5ce1-bb15-4c22-aa7e-c7b600949989" providerId="ADAL" clId="{AF5B40A4-9D0E-4129-AB47-D438197FB66F}" dt="2023-10-02T09:33:44.856" v="3"/>
          <ac:picMkLst>
            <pc:docMk/>
            <pc:sldMasterMk cId="0" sldId="2147483649"/>
            <ac:picMk id="2052" creationId="{A88BA648-4CB0-A78D-928E-7AE1DBAACACF}"/>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hestofbooks.com/architecture/Cyclopedia-Carpentry-Building-1-3/Trussed-Partitions.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inspectapedia.com/interiors/Wood_Lath_Plaster_Ceilings_Walls.ph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popularwoodworking.com/techniques/nails-for-woodworking/" TargetMode="External"/><Relationship Id="rId5" Type="http://schemas.openxmlformats.org/officeDocument/2006/relationships/hyperlink" Target="https://dontai.com/wp/2019/06/12/scarf-joint-for-wood-elegance-and-strength/" TargetMode="External"/><Relationship Id="rId4" Type="http://schemas.openxmlformats.org/officeDocument/2006/relationships/hyperlink" Target="https://www.vermonttimberworks.com/learn/timber-frame-joinery/traditional/"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 name="Google Shape;2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5d50fd92a7_0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9" name="Google Shape;89;g25d50fd92a7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endParaRPr lang="en-US" sz="1200" dirty="0"/>
          </a:p>
          <a:p>
            <a:pPr marL="0" lvl="0" indent="0" algn="l" rtl="0">
              <a:spcBef>
                <a:spcPts val="360"/>
              </a:spcBef>
              <a:spcAft>
                <a:spcPts val="0"/>
              </a:spcAft>
              <a:buNone/>
            </a:pPr>
            <a:endParaRPr dirty="0"/>
          </a:p>
        </p:txBody>
      </p:sp>
      <p:sp>
        <p:nvSpPr>
          <p:cNvPr id="96" name="Google Shape;96;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d50fd92a7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cy-GB">
                <a:hlinkClick r:id="rId3"/>
              </a:rPr>
              <a:t>https://chestofbooks.com/architecture/Cyclopedia-Carpentry-Building-1-3/Trussed-Partitions.html</a:t>
            </a:r>
          </a:p>
        </p:txBody>
      </p:sp>
      <p:sp>
        <p:nvSpPr>
          <p:cNvPr id="104" name="Google Shape;104;g25d50fd92a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800">
                <a:solidFill>
                  <a:srgbClr val="0000FF"/>
                </a:solidFill>
                <a:latin typeface="Calibri" panose="020F0502020204030204" pitchFamily="34" charset="0"/>
                <a:ea typeface="Calibri" panose="020F0502020204030204" pitchFamily="34" charset="0"/>
              </a:rPr>
              <a:t>Llun o blastr yn gorchuddio pared - </a:t>
            </a:r>
            <a:r>
              <a:rPr lang="cy-GB" sz="1800" u="sng">
                <a:solidFill>
                  <a:schemeClr val="hlink"/>
                </a:solidFill>
                <a:hlinkClick r:id="rId3"/>
              </a:rPr>
              <a:t>https://inspectapedia.com/interiors/Wood_Lath_Plaster_Ceilings_Walls.php</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800" i="1">
                <a:latin typeface="Calibri" panose="020F0502020204030204" pitchFamily="34" charset="0"/>
                <a:ea typeface="Calibri" panose="020F0502020204030204" pitchFamily="34" charset="0"/>
              </a:rPr>
              <a:t>Mae </a:t>
            </a:r>
            <a:r>
              <a:rPr lang="cy-GB" sz="1800">
                <a:solidFill>
                  <a:srgbClr val="0000FF"/>
                </a:solidFill>
                <a:latin typeface="Calibri" panose="020F0502020204030204" pitchFamily="34" charset="0"/>
                <a:ea typeface="Calibri" panose="020F0502020204030204" pitchFamily="34" charset="0"/>
              </a:rPr>
              <a:t>Inspect</a:t>
            </a:r>
            <a:r>
              <a:rPr lang="cy-GB" sz="1800">
                <a:solidFill>
                  <a:srgbClr val="FF0000"/>
                </a:solidFill>
                <a:latin typeface="Calibri" panose="020F0502020204030204" pitchFamily="34" charset="0"/>
                <a:ea typeface="Calibri" panose="020F0502020204030204" pitchFamily="34" charset="0"/>
              </a:rPr>
              <a:t>A</a:t>
            </a:r>
            <a:r>
              <a:rPr lang="cy-GB" sz="1800">
                <a:solidFill>
                  <a:srgbClr val="0000FF"/>
                </a:solidFill>
                <a:latin typeface="Calibri" panose="020F0502020204030204" pitchFamily="34" charset="0"/>
                <a:ea typeface="Calibri" panose="020F0502020204030204" pitchFamily="34" charset="0"/>
              </a:rPr>
              <a:t>Pedia.com</a:t>
            </a:r>
            <a:r>
              <a:rPr lang="cy-GB" sz="1800" i="1">
                <a:latin typeface="Arial" panose="020B0604020202020204" pitchFamily="34" charset="0"/>
                <a:ea typeface="Calibri" panose="020F0502020204030204" pitchFamily="34" charset="0"/>
              </a:rPr>
              <a:t> sydd wedi cyfrannu lluniau neu ddeunydd arall i’r erthygl hon yn gyhoeddwr annibynnol gwybodaeth am adeiladu, yr amgylchedd, arolygu fforensig, diagnosis a gwybodaeth am drwsio i’r cyhoedd - Nid oes gan InspectApedia.com unrhyw gysylltiad busnes nac ariannol ag unrhyw weithgynhyrchydd neu ddarparwr gwasanaeth a drafodir ar y wefan honno nac yma.</a:t>
            </a:r>
          </a:p>
        </p:txBody>
      </p:sp>
      <p:sp>
        <p:nvSpPr>
          <p:cNvPr id="111" name="Google Shape;11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cy-GB" sz="1200" u="sng">
                <a:solidFill>
                  <a:schemeClr val="hlink"/>
                </a:solidFill>
                <a:hlinkClick r:id="rId3"/>
              </a:rPr>
              <a:t>https://www.woodsmith.com/article/loose-wedge-mortise-tenon-joints-basic-tusk-tenon/</a:t>
            </a:r>
          </a:p>
          <a:p>
            <a:pPr marL="0" lvl="0" indent="0" algn="l" rtl="0">
              <a:lnSpc>
                <a:spcPct val="120000"/>
              </a:lnSpc>
              <a:spcBef>
                <a:spcPts val="0"/>
              </a:spcBef>
              <a:spcAft>
                <a:spcPts val="0"/>
              </a:spcAft>
              <a:buNone/>
            </a:pPr>
            <a:r>
              <a:rPr lang="cy-GB" sz="1200" u="sng">
                <a:solidFill>
                  <a:schemeClr val="hlink"/>
                </a:solidFill>
                <a:hlinkClick r:id="rId4"/>
              </a:rPr>
              <a:t>https://www.vermonttimberworks.com/learn/timber-frame-joinery/traditional/</a:t>
            </a:r>
          </a:p>
          <a:p>
            <a:pPr marL="0" lvl="0" indent="0" algn="l" rtl="0">
              <a:lnSpc>
                <a:spcPct val="120000"/>
              </a:lnSpc>
              <a:spcBef>
                <a:spcPts val="0"/>
              </a:spcBef>
              <a:spcAft>
                <a:spcPts val="0"/>
              </a:spcAft>
              <a:buNone/>
            </a:pPr>
            <a:r>
              <a:rPr lang="cy-GB" sz="1200" u="sng">
                <a:solidFill>
                  <a:schemeClr val="hlink"/>
                </a:solidFill>
                <a:hlinkClick r:id="rId5"/>
              </a:rPr>
              <a:t>https://dontai.com/wp/2019/06/12/scarf-joint-for-wood-elegance-and-strength/</a:t>
            </a:r>
          </a:p>
          <a:p>
            <a:pPr marL="0" lvl="0" indent="0" algn="l" rtl="0">
              <a:lnSpc>
                <a:spcPct val="120000"/>
              </a:lnSpc>
              <a:spcBef>
                <a:spcPts val="0"/>
              </a:spcBef>
              <a:spcAft>
                <a:spcPts val="0"/>
              </a:spcAft>
              <a:buNone/>
            </a:pPr>
            <a:r>
              <a:rPr lang="cy-GB" sz="1200" u="sng">
                <a:solidFill>
                  <a:schemeClr val="hlink"/>
                </a:solidFill>
                <a:hlinkClick r:id="rId6"/>
              </a:rPr>
              <a:t>https://www.popularwoodworking.com/techniques/nails-for-woodworking/</a:t>
            </a:r>
          </a:p>
          <a:p>
            <a:pPr marL="0" lvl="0" indent="0" algn="l" rtl="0">
              <a:spcBef>
                <a:spcPts val="360"/>
              </a:spcBef>
              <a:spcAft>
                <a:spcPts val="0"/>
              </a:spcAft>
              <a:buNone/>
            </a:pPr>
            <a:endParaRPr dirty="0"/>
          </a:p>
        </p:txBody>
      </p:sp>
      <p:sp>
        <p:nvSpPr>
          <p:cNvPr id="119" name="Google Shape;11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3" name="Google Shape;13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 name="Google Shape;31;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 name="Google Shape;4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 name="Google Shape;4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 name="Google Shape;6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lang="en-US" dirty="0"/>
          </a:p>
        </p:txBody>
      </p:sp>
      <p:sp>
        <p:nvSpPr>
          <p:cNvPr id="66" name="Google Shape;66;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y-GB">
                <a:hlinkClick r:id="rId3"/>
              </a:rPr>
              <a:t>https://fet.uwe.ac.uk/conweb/house_ages/elements/section3.htm</a:t>
            </a:r>
          </a:p>
        </p:txBody>
      </p:sp>
      <p:sp>
        <p:nvSpPr>
          <p:cNvPr id="75" name="Google Shape;7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5d50fd92a7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cy-GB"/>
              <a:t>https://www.youtube.com/watch?v=5ORTBR2uQ3Y&amp;t=282s&amp;ab_channel=FrenchFarmhouseDiaries</a:t>
            </a:r>
          </a:p>
          <a:p>
            <a:pPr marL="0" lvl="0" indent="0" algn="l" rtl="0">
              <a:spcBef>
                <a:spcPts val="360"/>
              </a:spcBef>
              <a:spcAft>
                <a:spcPts val="0"/>
              </a:spcAft>
              <a:buNone/>
            </a:pPr>
            <a:r>
              <a:rPr lang="cy-GB"/>
              <a:t>https://www.youtube.com/watch?v=w4hP6A68IFE&amp;ab_channel=WoodByWrightASMR</a:t>
            </a:r>
          </a:p>
        </p:txBody>
      </p:sp>
      <p:sp>
        <p:nvSpPr>
          <p:cNvPr id="83" name="Google Shape;83;g25d50fd92a7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2"/>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1" name="Google Shape;21;p2"/>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spcBef>
                <a:spcPts val="500"/>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D9D9D9"/>
                </a:solidFill>
                <a:latin typeface="Arial"/>
                <a:ea typeface="Arial"/>
                <a:cs typeface="Arial"/>
                <a:sym typeface="Arial"/>
              </a:rPr>
              <a:t> </a:t>
            </a:r>
            <a:endParaRPr/>
          </a:p>
        </p:txBody>
      </p:sp>
      <p:sp>
        <p:nvSpPr>
          <p:cNvPr id="11" name="Google Shape;11;p1"/>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900" b="0" i="0" u="none" strike="noStrike" cap="none" dirty="0" err="1">
                <a:solidFill>
                  <a:schemeClr val="dk1"/>
                </a:solidFill>
                <a:latin typeface="Arial"/>
                <a:ea typeface="Arial"/>
                <a:cs typeface="Arial"/>
                <a:sym typeface="Arial"/>
              </a:rPr>
              <a:t>Hawlfraint</a:t>
            </a:r>
            <a:r>
              <a:rPr lang="en-GB" sz="900" b="0" i="0" u="none" strike="noStrike" cap="none" dirty="0">
                <a:solidFill>
                  <a:schemeClr val="dk1"/>
                </a:solidFill>
                <a:latin typeface="Arial"/>
                <a:ea typeface="Arial"/>
                <a:cs typeface="Arial"/>
                <a:sym typeface="Arial"/>
              </a:rPr>
              <a:t> © 2023 </a:t>
            </a:r>
            <a:r>
              <a:rPr lang="en-GB" sz="900" b="0" i="0" u="none" strike="noStrike" cap="none" dirty="0" err="1">
                <a:solidFill>
                  <a:schemeClr val="dk1"/>
                </a:solidFill>
                <a:latin typeface="Arial"/>
                <a:ea typeface="Arial"/>
                <a:cs typeface="Arial"/>
                <a:sym typeface="Arial"/>
              </a:rPr>
              <a:t>Sefydliad</a:t>
            </a:r>
            <a:r>
              <a:rPr lang="en-GB" sz="900" b="0" i="0" u="none" strike="noStrike" cap="none" dirty="0">
                <a:solidFill>
                  <a:schemeClr val="dk1"/>
                </a:solidFill>
                <a:latin typeface="Arial"/>
                <a:ea typeface="Arial"/>
                <a:cs typeface="Arial"/>
                <a:sym typeface="Arial"/>
              </a:rPr>
              <a:t> City and Guilds </a:t>
            </a:r>
            <a:r>
              <a:rPr lang="en-GB" sz="900" b="0" i="0" u="none" strike="noStrike" cap="none" dirty="0" err="1">
                <a:solidFill>
                  <a:schemeClr val="dk1"/>
                </a:solidFill>
                <a:latin typeface="Arial"/>
                <a:ea typeface="Arial"/>
                <a:cs typeface="Arial"/>
                <a:sym typeface="Arial"/>
              </a:rPr>
              <a:t>Llundain</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Cedwir</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pob</a:t>
            </a:r>
            <a:r>
              <a:rPr lang="en-GB" sz="900" b="0" i="0" u="none" strike="noStrike" cap="none" dirty="0">
                <a:solidFill>
                  <a:schemeClr val="dk1"/>
                </a:solidFill>
                <a:latin typeface="Arial"/>
                <a:ea typeface="Arial"/>
                <a:cs typeface="Arial"/>
                <a:sym typeface="Arial"/>
              </a:rPr>
              <a:t> </a:t>
            </a:r>
            <a:r>
              <a:rPr lang="en-GB" sz="900" b="0" i="0" u="none" strike="noStrike" cap="none" dirty="0" err="1">
                <a:solidFill>
                  <a:schemeClr val="dk1"/>
                </a:solidFill>
                <a:latin typeface="Arial"/>
                <a:ea typeface="Arial"/>
                <a:cs typeface="Arial"/>
                <a:sym typeface="Arial"/>
              </a:rPr>
              <a:t>hawl</a:t>
            </a:r>
            <a:r>
              <a:rPr lang="en-GB" sz="900" b="0" i="0" u="none" strike="noStrike" cap="none" dirty="0">
                <a:solidFill>
                  <a:schemeClr val="dk1"/>
                </a:solidFill>
                <a:latin typeface="Arial"/>
                <a:ea typeface="Arial"/>
                <a:cs typeface="Arial"/>
                <a:sym typeface="Arial"/>
              </a:rPr>
              <a:t>.</a:t>
            </a:r>
            <a:endParaRPr lang="en-GB" sz="1200" dirty="0">
              <a:solidFill>
                <a:schemeClr val="dk1"/>
              </a:solidFill>
              <a:latin typeface="Times New Roman"/>
              <a:ea typeface="Times New Roman"/>
              <a:cs typeface="Times New Roman"/>
              <a:sym typeface="Times New Roman"/>
            </a:endParaRPr>
          </a:p>
        </p:txBody>
      </p:sp>
      <p:sp>
        <p:nvSpPr>
          <p:cNvPr id="12" name="Google Shape;12;p1"/>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fld id="{00000000-1234-1234-1234-123412341234}" type="slidenum">
              <a:rPr lang="en-US" sz="900">
                <a:solidFill>
                  <a:schemeClr val="dk1"/>
                </a:solidFill>
                <a:latin typeface="Arial"/>
                <a:ea typeface="Arial"/>
                <a:cs typeface="Arial"/>
                <a:sym typeface="Arial"/>
              </a:rPr>
              <a:t>‹#›</a:t>
            </a:fld>
            <a:r>
              <a:rPr lang="en-US" sz="900">
                <a:solidFill>
                  <a:schemeClr val="dk1"/>
                </a:solidFill>
                <a:latin typeface="Arial"/>
                <a:ea typeface="Arial"/>
                <a:cs typeface="Arial"/>
                <a:sym typeface="Arial"/>
              </a:rPr>
              <a:t> o </a:t>
            </a:r>
            <a:r>
              <a:rPr lang="en-US" sz="900" dirty="0">
                <a:solidFill>
                  <a:schemeClr val="dk1"/>
                </a:solidFill>
                <a:latin typeface="Arial"/>
                <a:ea typeface="Arial"/>
                <a:cs typeface="Arial"/>
                <a:sym typeface="Arial"/>
              </a:rPr>
              <a:t>17</a:t>
            </a:r>
            <a:endParaRPr dirty="0"/>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br>
              <a:rPr lang="en-US" sz="1100" dirty="0">
                <a:solidFill>
                  <a:schemeClr val="dk1"/>
                </a:solidFill>
                <a:latin typeface="Arial"/>
                <a:ea typeface="Arial"/>
                <a:cs typeface="Arial"/>
                <a:sym typeface="Arial"/>
              </a:rPr>
            </a:br>
            <a:endParaRPr sz="11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a:p>
            <a:pPr marL="0" marR="0" lvl="0" indent="0" algn="l"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
        <p:nvSpPr>
          <p:cNvPr id="13" name="Google Shape;13;p1"/>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2400" b="1" i="0" u="none" strike="noStrike" cap="none">
                <a:solidFill>
                  <a:srgbClr val="0077E3"/>
                </a:solidFill>
                <a:latin typeface="Arial"/>
                <a:ea typeface="Arial"/>
                <a:cs typeface="Arial"/>
                <a:sym typeface="Arial"/>
              </a:defRPr>
            </a:lvl1pPr>
            <a:lvl2pPr marR="0" lvl="1" algn="l" rtl="0">
              <a:spcBef>
                <a:spcPts val="0"/>
              </a:spcBef>
              <a:spcAft>
                <a:spcPts val="0"/>
              </a:spcAft>
              <a:buSzPts val="1400"/>
              <a:buNone/>
              <a:defRPr sz="2400"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0"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0"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0"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00"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00"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00"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00" b="0" i="0" u="none" strike="noStrike" cap="none">
                <a:solidFill>
                  <a:srgbClr val="CC0000"/>
                </a:solidFill>
                <a:latin typeface="Arial"/>
                <a:ea typeface="Arial"/>
                <a:cs typeface="Arial"/>
                <a:sym typeface="Arial"/>
              </a:defRPr>
            </a:lvl9pPr>
          </a:lstStyle>
          <a:p>
            <a:endParaRPr/>
          </a:p>
        </p:txBody>
      </p:sp>
      <p:sp>
        <p:nvSpPr>
          <p:cNvPr id="14" name="Google Shape;14;p1"/>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 descr="City &amp; Guilds and EAL logo"/>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
          <p:cNvSpPr/>
          <p:nvPr/>
        </p:nvSpPr>
        <p:spPr>
          <a:xfrm>
            <a:off x="457200" y="257779"/>
            <a:ext cx="6091200" cy="430887"/>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dk1"/>
              </a:buClr>
              <a:buSzPts val="1400"/>
              <a:buFont typeface="Arial"/>
              <a:buNone/>
            </a:pPr>
            <a:r>
              <a:rPr lang="en-US" sz="1400" b="0" dirty="0" err="1">
                <a:solidFill>
                  <a:schemeClr val="dk1"/>
                </a:solidFill>
                <a:latin typeface="Arial"/>
                <a:ea typeface="Arial"/>
                <a:cs typeface="Arial"/>
                <a:sym typeface="Arial"/>
              </a:rPr>
              <a:t>Dilyniant</a:t>
            </a:r>
            <a:r>
              <a:rPr lang="en-US" sz="1400" b="0" dirty="0">
                <a:solidFill>
                  <a:schemeClr val="dk1"/>
                </a:solidFill>
                <a:latin typeface="Arial"/>
                <a:ea typeface="Arial"/>
                <a:cs typeface="Arial"/>
                <a:sym typeface="Arial"/>
              </a:rPr>
              <a:t> </a:t>
            </a:r>
            <a:r>
              <a:rPr lang="en-US" sz="1400" b="0" dirty="0" err="1">
                <a:solidFill>
                  <a:schemeClr val="dk1"/>
                </a:solidFill>
                <a:latin typeface="Arial"/>
                <a:ea typeface="Arial"/>
                <a:cs typeface="Arial"/>
                <a:sym typeface="Arial"/>
              </a:rPr>
              <a:t>mewn</a:t>
            </a:r>
            <a:endParaRPr lang="en-US" sz="1400" b="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Arial"/>
              <a:buNone/>
            </a:pPr>
            <a:r>
              <a:rPr lang="en-US" sz="1400" b="1" dirty="0" err="1">
                <a:solidFill>
                  <a:schemeClr val="dk1"/>
                </a:solidFill>
                <a:latin typeface="Arial"/>
                <a:ea typeface="Arial"/>
                <a:cs typeface="Arial"/>
                <a:sym typeface="Arial"/>
              </a:rPr>
              <a:t>Adeiladu</a:t>
            </a:r>
            <a:r>
              <a:rPr lang="en-US" sz="1400" b="1" dirty="0">
                <a:solidFill>
                  <a:schemeClr val="dk1"/>
                </a:solidFill>
                <a:latin typeface="Arial"/>
                <a:ea typeface="Arial"/>
                <a:cs typeface="Arial"/>
                <a:sym typeface="Arial"/>
              </a:rPr>
              <a:t> (</a:t>
            </a:r>
            <a:r>
              <a:rPr lang="en-US" sz="1400" b="1" dirty="0" err="1">
                <a:solidFill>
                  <a:schemeClr val="dk1"/>
                </a:solidFill>
                <a:latin typeface="Arial"/>
                <a:ea typeface="Arial"/>
                <a:cs typeface="Arial"/>
                <a:sym typeface="Arial"/>
              </a:rPr>
              <a:t>Lefel</a:t>
            </a:r>
            <a:r>
              <a:rPr lang="en-US" sz="1400" b="1" dirty="0">
                <a:solidFill>
                  <a:schemeClr val="dk1"/>
                </a:solidFill>
                <a:latin typeface="Arial"/>
                <a:ea typeface="Arial"/>
                <a:cs typeface="Arial"/>
                <a:sym typeface="Arial"/>
              </a:rPr>
              <a:t> 2)</a:t>
            </a:r>
            <a:endParaRPr sz="1400" dirty="0">
              <a:solidFill>
                <a:schemeClr val="dk1"/>
              </a:solidFill>
              <a:latin typeface="Arial"/>
              <a:ea typeface="Arial"/>
              <a:cs typeface="Arial"/>
              <a:sym typeface="Arial"/>
            </a:endParaRPr>
          </a:p>
        </p:txBody>
      </p:sp>
      <p:cxnSp>
        <p:nvCxnSpPr>
          <p:cNvPr id="17" name="Google Shape;17;p1"/>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www.amsd.co.uk/services/timber/KingPostTrusses.php"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chestofbooks.com/" TargetMode="Externa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hyperlink" Target="http://www.amsd.co.uk/services/timber/KingPostTrusses.php"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hyperlink" Target="https://www.popularwoodworking.com/techniques/nails-for-woodworking/" TargetMode="External"/><Relationship Id="rId4" Type="http://schemas.openxmlformats.org/officeDocument/2006/relationships/hyperlink" Target="https://www.vermonttimberworks.com/learn/timber-frame-joinery/traditional/"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fet.uwe.ac.uk/conweb/house_ages/elements/section3.htm"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s://slideplayer.com/slide/1321142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amsd.co.uk/services/timber/KingPostTrusses.php"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hyperlink" Target="https://commons.wikimedia.org/wiki/File:Trad-queen-post.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3"/>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None/>
            </a:pPr>
            <a:endParaRPr b="1"/>
          </a:p>
          <a:p>
            <a:pPr marL="0" lvl="0" indent="0" algn="l" rtl="0">
              <a:lnSpc>
                <a:spcPct val="120000"/>
              </a:lnSpc>
              <a:spcBef>
                <a:spcPts val="2000"/>
              </a:spcBef>
              <a:spcAft>
                <a:spcPts val="0"/>
              </a:spcAft>
              <a:buNone/>
            </a:pPr>
            <a:endParaRPr b="1"/>
          </a:p>
          <a:p>
            <a:pPr marL="0" lvl="0" indent="0" algn="ctr" rtl="0">
              <a:lnSpc>
                <a:spcPct val="36363"/>
              </a:lnSpc>
              <a:spcBef>
                <a:spcPts val="2000"/>
              </a:spcBef>
              <a:spcAft>
                <a:spcPts val="0"/>
              </a:spcAft>
              <a:buNone/>
            </a:pPr>
            <a:r>
              <a:rPr lang="cy-GB" sz="6600">
                <a:solidFill>
                  <a:schemeClr val="lt1"/>
                </a:solidFill>
              </a:rPr>
              <a:t>Cyflwyniad PowerPoint</a:t>
            </a:r>
          </a:p>
        </p:txBody>
      </p:sp>
      <p:sp>
        <p:nvSpPr>
          <p:cNvPr id="27" name="Google Shape;27;p3"/>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spcBef>
                <a:spcPts val="0"/>
              </a:spcBef>
              <a:spcAft>
                <a:spcPts val="0"/>
              </a:spcAft>
              <a:buNone/>
            </a:pPr>
            <a:r>
              <a:rPr lang="cy-GB" sz="2400" b="1">
                <a:solidFill>
                  <a:schemeClr val="dk1"/>
                </a:solidFill>
                <a:latin typeface="Arial"/>
                <a:ea typeface="Arial"/>
                <a:cs typeface="Arial"/>
                <a:sym typeface="Arial"/>
              </a:rPr>
              <a:t>Uned 202: Arferion yn newid dros amser</a:t>
            </a:r>
          </a:p>
        </p:txBody>
      </p:sp>
      <p:sp>
        <p:nvSpPr>
          <p:cNvPr id="28" name="Google Shape;28;p3"/>
          <p:cNvSpPr txBox="1">
            <a:spLocks noGrp="1"/>
          </p:cNvSpPr>
          <p:nvPr>
            <p:ph type="title"/>
          </p:nvPr>
        </p:nvSpPr>
        <p:spPr>
          <a:xfrm>
            <a:off x="457200" y="2944800"/>
            <a:ext cx="8153400" cy="2514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PowerPoint 1: Dulliau adeiladu cyn 1919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Trawstiau traddodiadol</a:t>
            </a:r>
          </a:p>
        </p:txBody>
      </p:sp>
      <p:sp>
        <p:nvSpPr>
          <p:cNvPr id="86" name="Google Shape;86;p11"/>
          <p:cNvSpPr txBox="1">
            <a:spLocks noGrp="1"/>
          </p:cNvSpPr>
          <p:nvPr>
            <p:ph type="body" idx="1"/>
          </p:nvPr>
        </p:nvSpPr>
        <p:spPr>
          <a:xfrm>
            <a:off x="457200" y="1512000"/>
            <a:ext cx="8003100"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2000"/>
              </a:spcBef>
              <a:spcAft>
                <a:spcPts val="0"/>
              </a:spcAft>
              <a:buNone/>
            </a:pPr>
            <a:r>
              <a:rPr lang="cy-GB"/>
              <a:t>Roedd uniadau mortais a thyno yn cael eu defnyddio ar drawstiau derw i uno’r holl gydrannau gyda’i gilydd. Mae’n anghyffredin i unrhyw ffitiadau ar wahân i begiau pren gael eu defnyddio. Fel arfer, roedd yr uniadau wedi’u darforio a’u hoelbrennu a dyna lle’r oedd y pegiau yn cael eu gosod i dynnu’r uniad yn dynn.  </a:t>
            </a:r>
          </a:p>
          <a:p>
            <a:pPr marL="0" lvl="0" indent="0" algn="l" rtl="0">
              <a:lnSpc>
                <a:spcPct val="133333"/>
              </a:lnSpc>
              <a:spcBef>
                <a:spcPts val="2000"/>
              </a:spcBef>
              <a:spcAft>
                <a:spcPts val="0"/>
              </a:spcAft>
              <a:buNone/>
            </a:pPr>
            <a:r>
              <a:rPr lang="cy-GB" u="sng">
                <a:solidFill>
                  <a:schemeClr val="hlink"/>
                </a:solidFill>
              </a:rPr>
              <a:t>Gwyliwch y fideo hwn ar sut mae creu trawst derw.</a:t>
            </a:r>
          </a:p>
          <a:p>
            <a:pPr marL="0" lvl="0" indent="0" algn="l" rtl="0">
              <a:lnSpc>
                <a:spcPct val="133333"/>
              </a:lnSpc>
              <a:spcBef>
                <a:spcPts val="2000"/>
              </a:spcBef>
              <a:spcAft>
                <a:spcPts val="0"/>
              </a:spcAft>
              <a:buNone/>
            </a:pPr>
            <a:r>
              <a:rPr lang="cy-GB" u="sng">
                <a:solidFill>
                  <a:schemeClr val="hlink"/>
                </a:solidFill>
              </a:rPr>
              <a:t>Cliciwch yma i weld fideo arall ar ddarforio!</a:t>
            </a:r>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Trawstiau traddodiadol</a:t>
            </a:r>
          </a:p>
        </p:txBody>
      </p:sp>
      <p:sp>
        <p:nvSpPr>
          <p:cNvPr id="92" name="Google Shape;92;p12"/>
          <p:cNvSpPr txBox="1">
            <a:spLocks noGrp="1"/>
          </p:cNvSpPr>
          <p:nvPr>
            <p:ph type="body" idx="1"/>
          </p:nvPr>
        </p:nvSpPr>
        <p:spPr>
          <a:xfrm>
            <a:off x="457199" y="1512000"/>
            <a:ext cx="3608173" cy="4293300"/>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a:t>Roedd trawstiau fel y rhain yn cael eu gosod ar waliau allanol. Roedd dist crib a thrawslathau yn eistedd ar ben y trawst neu sawl trawst, yn dibynnu ar faint yr adeilad. Roedd y saer yn torri pob ceibren â llaw ac yn ei osod ar y walblat, y trawslath a’r crib. Yna, roedd y to yn cael ei estyllu a’i orchuddio.</a:t>
            </a:r>
          </a:p>
          <a:p>
            <a:pPr marL="0" lvl="0" indent="0" algn="l" rtl="0">
              <a:lnSpc>
                <a:spcPct val="133333"/>
              </a:lnSpc>
              <a:spcBef>
                <a:spcPts val="2000"/>
              </a:spcBef>
              <a:spcAft>
                <a:spcPts val="0"/>
              </a:spcAft>
              <a:buNone/>
            </a:pPr>
            <a:endParaRPr sz="900" dirty="0"/>
          </a:p>
          <a:p>
            <a:pPr marL="0" lvl="0" indent="0" algn="l" rtl="0">
              <a:lnSpc>
                <a:spcPct val="240000"/>
              </a:lnSpc>
              <a:spcBef>
                <a:spcPts val="2000"/>
              </a:spcBef>
              <a:spcAft>
                <a:spcPts val="0"/>
              </a:spcAft>
              <a:buNone/>
            </a:pPr>
            <a:endParaRPr sz="1000" dirty="0"/>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9C469295-4960-CB0A-A22A-5BFFBD5284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29947" y="1390500"/>
            <a:ext cx="3288444" cy="43845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9" name="Google Shape;99;p1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Swmerau a linteli</a:t>
            </a:r>
          </a:p>
        </p:txBody>
      </p:sp>
      <p:sp>
        <p:nvSpPr>
          <p:cNvPr id="100" name="Google Shape;100;p13"/>
          <p:cNvSpPr txBox="1">
            <a:spLocks noGrp="1"/>
          </p:cNvSpPr>
          <p:nvPr>
            <p:ph type="body" idx="1"/>
          </p:nvPr>
        </p:nvSpPr>
        <p:spPr>
          <a:xfrm>
            <a:off x="457200" y="1448421"/>
            <a:ext cx="5463540" cy="1855663"/>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dirty="0"/>
              <a:t>Mae swmer yn ddarn mawr o bren sy’n cael ei ddefnyddio mewn fframiau pren i gynnal y waliau uwch ei ben. Mae’n aml yn ymestyn dros bellteroedd mawr. Mae linteli pren yn ddarnau mawr o bren sy’n cael eu defnyddio uwch ben agoriadau fel ffenestri a drysau.</a:t>
            </a:r>
          </a:p>
        </p:txBody>
      </p:sp>
      <p:sp>
        <p:nvSpPr>
          <p:cNvPr id="6" name="TextBox 5">
            <a:extLst>
              <a:ext uri="{FF2B5EF4-FFF2-40B4-BE49-F238E27FC236}">
                <a16:creationId xmlns:a16="http://schemas.microsoft.com/office/drawing/2014/main" id="{554DC1BA-3A6B-9CCC-9928-9E7018DC2C28}"/>
              </a:ext>
            </a:extLst>
          </p:cNvPr>
          <p:cNvSpPr txBox="1"/>
          <p:nvPr/>
        </p:nvSpPr>
        <p:spPr>
          <a:xfrm>
            <a:off x="371187" y="3670390"/>
            <a:ext cx="2625027" cy="1526508"/>
          </a:xfrm>
          <a:prstGeom prst="rect">
            <a:avLst/>
          </a:prstGeom>
          <a:noFill/>
        </p:spPr>
        <p:txBody>
          <a:bodyPr wrap="square">
            <a:spAutoFit/>
          </a:bodyPr>
          <a:lstStyle/>
          <a:p>
            <a:pPr marL="0" lvl="0" indent="0" algn="l" rtl="0">
              <a:lnSpc>
                <a:spcPct val="133333"/>
              </a:lnSpc>
              <a:spcBef>
                <a:spcPts val="2000"/>
              </a:spcBef>
              <a:spcAft>
                <a:spcPts val="0"/>
              </a:spcAft>
              <a:buNone/>
            </a:pPr>
            <a:r>
              <a:rPr lang="cy-GB" sz="1800" dirty="0">
                <a:solidFill>
                  <a:schemeClr val="dk1"/>
                </a:solidFill>
              </a:rPr>
              <a:t>Fel arfer, po hiraf yw’r rhychwant, y mwyaf yw’r darn o bren sydd ei angen.</a:t>
            </a:r>
          </a:p>
        </p:txBody>
      </p:sp>
      <p:pic>
        <p:nvPicPr>
          <p:cNvPr id="2" name="Picture 2">
            <a:extLst>
              <a:ext uri="{FF2B5EF4-FFF2-40B4-BE49-F238E27FC236}">
                <a16:creationId xmlns:a16="http://schemas.microsoft.com/office/drawing/2014/main" id="{F60D4C4F-E48D-19F0-A32F-443192B8F3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0931" y="3905774"/>
            <a:ext cx="2783494" cy="1855663"/>
          </a:xfrm>
          <a:prstGeom prst="rect">
            <a:avLst/>
          </a:prstGeom>
        </p:spPr>
      </p:pic>
      <p:pic>
        <p:nvPicPr>
          <p:cNvPr id="3" name="Picture 7">
            <a:extLst>
              <a:ext uri="{FF2B5EF4-FFF2-40B4-BE49-F238E27FC236}">
                <a16:creationId xmlns:a16="http://schemas.microsoft.com/office/drawing/2014/main" id="{2974FAAA-0347-3F6D-DCBA-6CCADE1326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9142" y="1199295"/>
            <a:ext cx="2317051" cy="347557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Paredau wedi’u plethu</a:t>
            </a:r>
          </a:p>
        </p:txBody>
      </p:sp>
      <p:sp>
        <p:nvSpPr>
          <p:cNvPr id="107" name="Google Shape;107;p14"/>
          <p:cNvSpPr txBox="1">
            <a:spLocks noGrp="1"/>
          </p:cNvSpPr>
          <p:nvPr>
            <p:ph type="body" idx="1"/>
          </p:nvPr>
        </p:nvSpPr>
        <p:spPr>
          <a:xfrm>
            <a:off x="457199" y="1512000"/>
            <a:ext cx="4407031" cy="4293300"/>
          </a:xfrm>
          <a:prstGeom prst="rect">
            <a:avLst/>
          </a:prstGeom>
          <a:noFill/>
          <a:ln>
            <a:noFill/>
          </a:ln>
        </p:spPr>
        <p:txBody>
          <a:bodyPr spcFirstLastPara="1" wrap="square" lIns="0" tIns="0" rIns="0" bIns="0" anchor="t" anchorCtr="0">
            <a:noAutofit/>
          </a:bodyPr>
          <a:lstStyle/>
          <a:p>
            <a:pPr marL="0" lvl="0" indent="0" rtl="0">
              <a:lnSpc>
                <a:spcPct val="133333"/>
              </a:lnSpc>
              <a:spcBef>
                <a:spcPts val="500"/>
              </a:spcBef>
              <a:spcAft>
                <a:spcPts val="500"/>
              </a:spcAft>
              <a:buNone/>
            </a:pPr>
            <a:r>
              <a:rPr lang="cy-GB" sz="1800" dirty="0"/>
              <a:t>Roedd paredau wedi’u plethu yn debyg i drawst to traddodiadol: y prif elfennau ategol oedd y pren croeslinol fel </a:t>
            </a:r>
            <a:r>
              <a:rPr lang="cy-GB" sz="1800" dirty="0" err="1"/>
              <a:t>ceibrennau</a:t>
            </a:r>
            <a:r>
              <a:rPr lang="cy-GB" sz="1800" dirty="0"/>
              <a:t>, ac roedd y pren ar y gwaelod yn debyg i’r cord gwaelod. Roedd gweddill y pared yn debyg iawn i wal </a:t>
            </a:r>
            <a:r>
              <a:rPr lang="cy-GB" sz="1800" dirty="0" err="1"/>
              <a:t>styd</a:t>
            </a:r>
            <a:r>
              <a:rPr lang="cy-GB" sz="1800" dirty="0"/>
              <a:t> fodern. Roedd y waliau wedi’u dylunio i fod yn hunangynhaliol a hefyd i allu cynnal llwythi o uwchben.</a:t>
            </a:r>
          </a:p>
          <a:p>
            <a:pPr marL="0" lvl="0" indent="0" algn="just" rtl="0">
              <a:lnSpc>
                <a:spcPct val="133333"/>
              </a:lnSpc>
              <a:spcBef>
                <a:spcPts val="2000"/>
              </a:spcBef>
              <a:spcAft>
                <a:spcPts val="0"/>
              </a:spcAft>
              <a:buNone/>
            </a:pPr>
            <a:endParaRPr sz="9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u="sng" dirty="0">
              <a:solidFill>
                <a:schemeClr val="hlink"/>
              </a:solidFill>
              <a:hlinkClick r:id="rId3"/>
            </a:endParaRPr>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a:p>
            <a:pPr marL="0" lvl="0" indent="0" algn="just" rtl="0">
              <a:lnSpc>
                <a:spcPct val="120000"/>
              </a:lnSpc>
              <a:spcBef>
                <a:spcPts val="0"/>
              </a:spcBef>
              <a:spcAft>
                <a:spcPts val="0"/>
              </a:spcAft>
              <a:buNone/>
            </a:pPr>
            <a:endParaRPr sz="1000" dirty="0"/>
          </a:p>
        </p:txBody>
      </p:sp>
      <p:pic>
        <p:nvPicPr>
          <p:cNvPr id="108" name="Google Shape;108;p14"/>
          <p:cNvPicPr preferRelativeResize="0"/>
          <p:nvPr/>
        </p:nvPicPr>
        <p:blipFill>
          <a:blip r:embed="rId4">
            <a:alphaModFix/>
          </a:blip>
          <a:stretch>
            <a:fillRect/>
          </a:stretch>
        </p:blipFill>
        <p:spPr>
          <a:xfrm>
            <a:off x="5059295" y="2195893"/>
            <a:ext cx="3840000" cy="2312100"/>
          </a:xfrm>
          <a:prstGeom prst="rect">
            <a:avLst/>
          </a:prstGeom>
          <a:noFill/>
          <a:ln>
            <a:noFill/>
          </a:ln>
        </p:spPr>
      </p:pic>
      <p:sp>
        <p:nvSpPr>
          <p:cNvPr id="2" name="TextBox 1">
            <a:extLst>
              <a:ext uri="{FF2B5EF4-FFF2-40B4-BE49-F238E27FC236}">
                <a16:creationId xmlns:a16="http://schemas.microsoft.com/office/drawing/2014/main" id="{873C5481-6EBA-063F-CF00-385128012B6E}"/>
              </a:ext>
            </a:extLst>
          </p:cNvPr>
          <p:cNvSpPr txBox="1"/>
          <p:nvPr/>
        </p:nvSpPr>
        <p:spPr>
          <a:xfrm>
            <a:off x="4693295" y="4507993"/>
            <a:ext cx="4572000" cy="307777"/>
          </a:xfrm>
          <a:prstGeom prst="rect">
            <a:avLst/>
          </a:prstGeom>
          <a:noFill/>
        </p:spPr>
        <p:txBody>
          <a:bodyPr wrap="square">
            <a:spAutoFit/>
          </a:bodyPr>
          <a:lstStyle/>
          <a:p>
            <a:pPr algn="ctr"/>
            <a:r>
              <a:rPr lang="cy-GB"/>
              <a:t>Ar gael yn </a:t>
            </a:r>
            <a:r>
              <a:rPr lang="cy-GB">
                <a:hlinkClick r:id="rId5"/>
              </a:rPr>
              <a:t>http://chestofbooks.com/</a:t>
            </a:r>
            <a:r>
              <a:rPr lang="cy-GB"/>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Paredau wedi’u plethu</a:t>
            </a:r>
          </a:p>
        </p:txBody>
      </p:sp>
      <p:sp>
        <p:nvSpPr>
          <p:cNvPr id="114" name="Google Shape;114;p15"/>
          <p:cNvSpPr txBox="1">
            <a:spLocks noGrp="1"/>
          </p:cNvSpPr>
          <p:nvPr>
            <p:ph type="body" idx="1"/>
          </p:nvPr>
        </p:nvSpPr>
        <p:spPr>
          <a:xfrm>
            <a:off x="457200" y="1512000"/>
            <a:ext cx="4697730"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a:t>Cafodd rhai paredau strwythurol eu hadeiladu i gynnal pwysau o uwchben, nid i gynnal eu hunain. Mae’r pared yn y llun yn cael ei alw’n bared cleddyf. </a:t>
            </a:r>
          </a:p>
          <a:p>
            <a:pPr marL="0" lvl="0" indent="0" algn="l" rtl="0">
              <a:lnSpc>
                <a:spcPct val="133333"/>
              </a:lnSpc>
              <a:spcBef>
                <a:spcPts val="2300"/>
              </a:spcBef>
              <a:spcAft>
                <a:spcPts val="500"/>
              </a:spcAft>
              <a:buNone/>
            </a:pPr>
            <a:r>
              <a:rPr lang="cy-GB" sz="1800"/>
              <a:t>Cafodd y ddau fath o bared eu gorchuddio â dellt (stripiau tenau o bren). Byddai plastrwyr wedyn yn gorchuddio hyn gyda chymysgedd o blastr calch a gwallt anifail i’w glynu.</a:t>
            </a:r>
          </a:p>
          <a:p>
            <a:pPr marL="0" lvl="2" indent="0" algn="l" rtl="0">
              <a:lnSpc>
                <a:spcPct val="125000"/>
              </a:lnSpc>
              <a:spcBef>
                <a:spcPts val="1500"/>
              </a:spcBef>
              <a:spcAft>
                <a:spcPts val="0"/>
              </a:spcAft>
              <a:buNone/>
            </a:pPr>
            <a:endParaRPr dirty="0"/>
          </a:p>
          <a:p>
            <a:pPr marL="0" lvl="0" indent="0" algn="l" rtl="0">
              <a:lnSpc>
                <a:spcPct val="120000"/>
              </a:lnSpc>
              <a:spcBef>
                <a:spcPts val="500"/>
              </a:spcBef>
              <a:spcAft>
                <a:spcPts val="0"/>
              </a:spcAft>
              <a:buNone/>
            </a:pPr>
            <a:endParaRPr sz="1000" u="sng" dirty="0">
              <a:solidFill>
                <a:schemeClr val="hlink"/>
              </a:solidFill>
              <a:hlinkClick r:id="rId3"/>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u="sng" dirty="0">
              <a:solidFill>
                <a:schemeClr val="hlink"/>
              </a:solidFill>
              <a:hlinkClick r:id="rId4"/>
            </a:endParaRP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4" name="TextBox 3">
            <a:extLst>
              <a:ext uri="{FF2B5EF4-FFF2-40B4-BE49-F238E27FC236}">
                <a16:creationId xmlns:a16="http://schemas.microsoft.com/office/drawing/2014/main" id="{37812CB9-E714-14CF-F400-98BF0D8FC4CA}"/>
              </a:ext>
            </a:extLst>
          </p:cNvPr>
          <p:cNvSpPr txBox="1"/>
          <p:nvPr/>
        </p:nvSpPr>
        <p:spPr>
          <a:xfrm>
            <a:off x="5612129" y="5791828"/>
            <a:ext cx="3074669" cy="215444"/>
          </a:xfrm>
          <a:prstGeom prst="rect">
            <a:avLst/>
          </a:prstGeom>
          <a:noFill/>
        </p:spPr>
        <p:txBody>
          <a:bodyPr wrap="square">
            <a:spAutoFit/>
          </a:bodyPr>
          <a:lstStyle/>
          <a:p>
            <a:pPr algn="ctr"/>
            <a:r>
              <a:rPr lang="cy-GB" sz="800">
                <a:latin typeface="+mn-lt"/>
                <a:ea typeface="Calibri" panose="020F0502020204030204" pitchFamily="34" charset="0"/>
              </a:rPr>
              <a:t>Darparwyd y llun drwy garedigrwydd </a:t>
            </a:r>
            <a:r>
              <a:rPr lang="cy-GB" sz="800">
                <a:solidFill>
                  <a:srgbClr val="0000FF"/>
                </a:solidFill>
                <a:latin typeface="+mn-lt"/>
                <a:ea typeface="Calibri" panose="020F0502020204030204" pitchFamily="34" charset="0"/>
              </a:rPr>
              <a:t>Inspect</a:t>
            </a:r>
            <a:r>
              <a:rPr lang="cy-GB" sz="800">
                <a:solidFill>
                  <a:srgbClr val="FF0000"/>
                </a:solidFill>
                <a:latin typeface="+mn-lt"/>
                <a:ea typeface="Calibri" panose="020F0502020204030204" pitchFamily="34" charset="0"/>
              </a:rPr>
              <a:t>A</a:t>
            </a:r>
            <a:r>
              <a:rPr lang="cy-GB" sz="800">
                <a:solidFill>
                  <a:srgbClr val="0000FF"/>
                </a:solidFill>
                <a:latin typeface="+mn-lt"/>
                <a:ea typeface="Calibri" panose="020F0502020204030204" pitchFamily="34" charset="0"/>
              </a:rPr>
              <a:t>Pedia.com</a:t>
            </a:r>
            <a:r>
              <a:rPr lang="cy-GB" sz="800" i="1">
                <a:latin typeface="+mn-lt"/>
                <a:ea typeface="Calibri" panose="020F0502020204030204" pitchFamily="34" charset="0"/>
              </a:rPr>
              <a:t> </a:t>
            </a:r>
            <a:r>
              <a:rPr lang="cy-GB" sz="800">
                <a:latin typeface="+mn-lt"/>
                <a:ea typeface="Calibri" panose="020F0502020204030204" pitchFamily="34" charset="0"/>
              </a:rPr>
              <a:t>©</a:t>
            </a:r>
          </a:p>
        </p:txBody>
      </p:sp>
      <p:pic>
        <p:nvPicPr>
          <p:cNvPr id="2" name="Picture 2">
            <a:extLst>
              <a:ext uri="{FF2B5EF4-FFF2-40B4-BE49-F238E27FC236}">
                <a16:creationId xmlns:a16="http://schemas.microsoft.com/office/drawing/2014/main" id="{52724C4C-68A3-49AB-4A2D-CEDCA710FE2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12129" y="1199294"/>
            <a:ext cx="3074670" cy="2049780"/>
          </a:xfrm>
          <a:prstGeom prst="rect">
            <a:avLst/>
          </a:prstGeom>
        </p:spPr>
      </p:pic>
      <p:pic>
        <p:nvPicPr>
          <p:cNvPr id="3" name="Google Shape;116;p15">
            <a:extLst>
              <a:ext uri="{FF2B5EF4-FFF2-40B4-BE49-F238E27FC236}">
                <a16:creationId xmlns:a16="http://schemas.microsoft.com/office/drawing/2014/main" id="{5058CA29-BBBA-2A83-1BFB-2ECB089348D4}"/>
              </a:ext>
            </a:extLst>
          </p:cNvPr>
          <p:cNvPicPr preferRelativeResize="0"/>
          <p:nvPr/>
        </p:nvPicPr>
        <p:blipFill rotWithShape="1">
          <a:blip r:embed="rId6">
            <a:alphaModFix/>
          </a:blip>
          <a:srcRect/>
          <a:stretch/>
        </p:blipFill>
        <p:spPr>
          <a:xfrm>
            <a:off x="5612129" y="3429000"/>
            <a:ext cx="3074669" cy="230601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Gwaith haearn ac uniadau</a:t>
            </a:r>
          </a:p>
        </p:txBody>
      </p:sp>
      <p:sp>
        <p:nvSpPr>
          <p:cNvPr id="122" name="Google Shape;122;p16"/>
          <p:cNvSpPr txBox="1">
            <a:spLocks noGrp="1"/>
          </p:cNvSpPr>
          <p:nvPr>
            <p:ph type="body" idx="1"/>
          </p:nvPr>
        </p:nvSpPr>
        <p:spPr>
          <a:xfrm>
            <a:off x="457200" y="1484784"/>
            <a:ext cx="8435280" cy="160187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800" dirty="0"/>
              <a:t>Roedd seiri coed yn defnyddio uniadau gwaith coed yn llawer amlach na gosodiadau metel. O’i gymharu â heddiw, yn gyffredinol, roedd gwaith haearn yn cymryd llawer mwy o amser i’w wneud; nid oedd unrhyw weithgynhyrchu torfol na seilwaith ategol. Roedd hoelion yn cael eu cynhyrchu gan hoelwyr, gweithwyr haearn neu gof gan ddefnyddio haearn gyr.</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
        <p:nvSpPr>
          <p:cNvPr id="127" name="Google Shape;127;p16"/>
          <p:cNvSpPr txBox="1"/>
          <p:nvPr/>
        </p:nvSpPr>
        <p:spPr>
          <a:xfrm>
            <a:off x="5162561" y="5188569"/>
            <a:ext cx="1646898"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y-GB" sz="1800" dirty="0">
                <a:solidFill>
                  <a:schemeClr val="dk1"/>
                </a:solidFill>
                <a:latin typeface="Arial"/>
                <a:ea typeface="Arial"/>
                <a:cs typeface="Arial"/>
                <a:sym typeface="Arial"/>
              </a:rPr>
              <a:t>Uniad sgarff</a:t>
            </a:r>
          </a:p>
        </p:txBody>
      </p:sp>
      <p:sp>
        <p:nvSpPr>
          <p:cNvPr id="2" name="TextBox 1">
            <a:extLst>
              <a:ext uri="{FF2B5EF4-FFF2-40B4-BE49-F238E27FC236}">
                <a16:creationId xmlns:a16="http://schemas.microsoft.com/office/drawing/2014/main" id="{3F74996F-2F31-2A56-0C80-57F7846162C9}"/>
              </a:ext>
            </a:extLst>
          </p:cNvPr>
          <p:cNvSpPr txBox="1"/>
          <p:nvPr/>
        </p:nvSpPr>
        <p:spPr>
          <a:xfrm>
            <a:off x="627962" y="3771342"/>
            <a:ext cx="1497172"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cy-GB" sz="1400" u="sng">
                <a:solidFill>
                  <a:schemeClr val="hlink"/>
                </a:solidFill>
                <a:hlinkClick r:id="rId3"/>
              </a:rPr>
              <a:t>Diagram o uniad tyno danheddog</a:t>
            </a:r>
          </a:p>
        </p:txBody>
      </p:sp>
      <p:sp>
        <p:nvSpPr>
          <p:cNvPr id="3" name="TextBox 2">
            <a:extLst>
              <a:ext uri="{FF2B5EF4-FFF2-40B4-BE49-F238E27FC236}">
                <a16:creationId xmlns:a16="http://schemas.microsoft.com/office/drawing/2014/main" id="{AF03C109-A79A-F767-7550-C932D9097E1F}"/>
              </a:ext>
            </a:extLst>
          </p:cNvPr>
          <p:cNvSpPr txBox="1"/>
          <p:nvPr/>
        </p:nvSpPr>
        <p:spPr>
          <a:xfrm>
            <a:off x="2396067" y="4095343"/>
            <a:ext cx="1803400" cy="523220"/>
          </a:xfrm>
          <a:prstGeom prst="rect">
            <a:avLst/>
          </a:prstGeom>
          <a:noFill/>
          <a:ln>
            <a:solidFill>
              <a:schemeClr val="tx1"/>
            </a:solidFill>
          </a:ln>
        </p:spPr>
        <p:txBody>
          <a:bodyPr wrap="square">
            <a:spAutoFit/>
          </a:bodyPr>
          <a:lstStyle/>
          <a:p>
            <a:pPr algn="ctr"/>
            <a:r>
              <a:rPr lang="cy-GB">
                <a:hlinkClick r:id="rId4"/>
              </a:rPr>
              <a:t>Llun enghreifftiol o fortais a thyno</a:t>
            </a:r>
          </a:p>
        </p:txBody>
      </p:sp>
      <p:sp>
        <p:nvSpPr>
          <p:cNvPr id="4" name="TextBox 3">
            <a:extLst>
              <a:ext uri="{FF2B5EF4-FFF2-40B4-BE49-F238E27FC236}">
                <a16:creationId xmlns:a16="http://schemas.microsoft.com/office/drawing/2014/main" id="{202D92D9-5027-9930-E9B5-F23C205B3F21}"/>
              </a:ext>
            </a:extLst>
          </p:cNvPr>
          <p:cNvSpPr txBox="1"/>
          <p:nvPr/>
        </p:nvSpPr>
        <p:spPr>
          <a:xfrm>
            <a:off x="6893959" y="4499328"/>
            <a:ext cx="1949427" cy="585610"/>
          </a:xfrm>
          <a:prstGeom prst="rect">
            <a:avLst/>
          </a:prstGeom>
          <a:noFill/>
          <a:ln>
            <a:solidFill>
              <a:schemeClr val="tx1"/>
            </a:solidFill>
          </a:ln>
        </p:spPr>
        <p:txBody>
          <a:bodyPr wrap="square">
            <a:spAutoFit/>
          </a:bodyPr>
          <a:lstStyle/>
          <a:p>
            <a:pPr marL="0" lvl="0" indent="0" algn="ctr" rtl="0">
              <a:lnSpc>
                <a:spcPct val="120000"/>
              </a:lnSpc>
              <a:spcBef>
                <a:spcPts val="0"/>
              </a:spcBef>
              <a:spcAft>
                <a:spcPts val="0"/>
              </a:spcAft>
              <a:buNone/>
            </a:pPr>
            <a:r>
              <a:rPr lang="cy-GB" sz="1400" u="sng" dirty="0">
                <a:solidFill>
                  <a:schemeClr val="hlink"/>
                </a:solidFill>
                <a:hlinkClick r:id="rId5"/>
              </a:rPr>
              <a:t>Llun enghreifftiol o hoelion wedi’u torri</a:t>
            </a:r>
          </a:p>
        </p:txBody>
      </p:sp>
      <p:sp>
        <p:nvSpPr>
          <p:cNvPr id="5" name="TextBox 4">
            <a:extLst>
              <a:ext uri="{FF2B5EF4-FFF2-40B4-BE49-F238E27FC236}">
                <a16:creationId xmlns:a16="http://schemas.microsoft.com/office/drawing/2014/main" id="{C77D2C1E-A041-DDA9-E1F6-2C45EF3B8C49}"/>
              </a:ext>
            </a:extLst>
          </p:cNvPr>
          <p:cNvSpPr txBox="1"/>
          <p:nvPr/>
        </p:nvSpPr>
        <p:spPr>
          <a:xfrm>
            <a:off x="4933045" y="5486364"/>
            <a:ext cx="1803400" cy="230832"/>
          </a:xfrm>
          <a:prstGeom prst="rect">
            <a:avLst/>
          </a:prstGeom>
          <a:noFill/>
        </p:spPr>
        <p:txBody>
          <a:bodyPr wrap="square">
            <a:spAutoFit/>
          </a:bodyPr>
          <a:lstStyle/>
          <a:p>
            <a:pPr algn="ctr"/>
            <a:r>
              <a:rPr lang="cy-GB" sz="900" dirty="0"/>
              <a:t>Llun gan Jay </a:t>
            </a:r>
            <a:r>
              <a:rPr lang="cy-GB" sz="900" dirty="0" err="1"/>
              <a:t>Rhind</a:t>
            </a:r>
            <a:endParaRPr lang="cy-GB" sz="900" dirty="0"/>
          </a:p>
        </p:txBody>
      </p:sp>
      <p:pic>
        <p:nvPicPr>
          <p:cNvPr id="6" name="Google Shape;124;p16">
            <a:extLst>
              <a:ext uri="{FF2B5EF4-FFF2-40B4-BE49-F238E27FC236}">
                <a16:creationId xmlns:a16="http://schemas.microsoft.com/office/drawing/2014/main" id="{5B4368E0-2ECE-FDFE-7DF4-4CE44DAEA6C2}"/>
              </a:ext>
            </a:extLst>
          </p:cNvPr>
          <p:cNvPicPr preferRelativeResize="0"/>
          <p:nvPr/>
        </p:nvPicPr>
        <p:blipFill rotWithShape="1">
          <a:blip r:embed="rId6">
            <a:alphaModFix/>
          </a:blip>
          <a:srcRect/>
          <a:stretch/>
        </p:blipFill>
        <p:spPr>
          <a:xfrm>
            <a:off x="4860032" y="3707860"/>
            <a:ext cx="1949427" cy="143678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txBox="1">
            <a:spLocks noGrp="1"/>
          </p:cNvSpPr>
          <p:nvPr>
            <p:ph type="body" idx="4294967295"/>
          </p:nvPr>
        </p:nvSpPr>
        <p:spPr>
          <a:xfrm>
            <a:off x="457200" y="1868839"/>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None/>
            </a:pPr>
            <a:endParaRPr sz="6000" dirty="0">
              <a:solidFill>
                <a:srgbClr val="E30613"/>
              </a:solidFill>
            </a:endParaRPr>
          </a:p>
          <a:p>
            <a:pPr marL="0" lvl="0" indent="0" algn="ctr" rtl="0">
              <a:lnSpc>
                <a:spcPct val="100000"/>
              </a:lnSpc>
              <a:spcBef>
                <a:spcPts val="2000"/>
              </a:spcBef>
              <a:spcAft>
                <a:spcPts val="0"/>
              </a:spcAft>
              <a:buNone/>
            </a:pPr>
            <a:r>
              <a:rPr lang="cy-GB" sz="4500">
                <a:solidFill>
                  <a:srgbClr val="0077E3"/>
                </a:solidFill>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D355-9760-59D7-A0A4-BB8862825114}"/>
              </a:ext>
            </a:extLst>
          </p:cNvPr>
          <p:cNvSpPr>
            <a:spLocks noGrp="1"/>
          </p:cNvSpPr>
          <p:nvPr>
            <p:ph type="title"/>
          </p:nvPr>
        </p:nvSpPr>
        <p:spPr>
          <a:xfrm>
            <a:off x="365760" y="999079"/>
            <a:ext cx="8412480" cy="382588"/>
          </a:xfrm>
        </p:spPr>
        <p:txBody>
          <a:bodyPr/>
          <a:lstStyle/>
          <a:p>
            <a:r>
              <a:rPr lang="cy-GB"/>
              <a:t>NOD: Archwilio’r newidiadau mewn dulliau adeiladu dros amser</a:t>
            </a:r>
          </a:p>
        </p:txBody>
      </p:sp>
      <p:sp>
        <p:nvSpPr>
          <p:cNvPr id="3" name="Text Placeholder 2">
            <a:extLst>
              <a:ext uri="{FF2B5EF4-FFF2-40B4-BE49-F238E27FC236}">
                <a16:creationId xmlns:a16="http://schemas.microsoft.com/office/drawing/2014/main" id="{E52D8B7A-4B05-8157-E71C-B6F3886CEB5C}"/>
              </a:ext>
            </a:extLst>
          </p:cNvPr>
          <p:cNvSpPr>
            <a:spLocks noGrp="1"/>
          </p:cNvSpPr>
          <p:nvPr>
            <p:ph type="body" idx="1"/>
          </p:nvPr>
        </p:nvSpPr>
        <p:spPr>
          <a:xfrm>
            <a:off x="365760" y="1573692"/>
            <a:ext cx="8229600" cy="3891056"/>
          </a:xfrm>
        </p:spPr>
        <p:txBody>
          <a:bodyPr/>
          <a:lstStyle/>
          <a:p>
            <a:pPr marL="225425" indent="-222250"/>
            <a:r>
              <a:rPr lang="cy-GB" dirty="0"/>
              <a:t>Amcanion</a:t>
            </a:r>
          </a:p>
          <a:p>
            <a:pPr marL="225425" indent="-222250">
              <a:buClr>
                <a:srgbClr val="0077E3"/>
              </a:buClr>
              <a:buSzPct val="100000"/>
              <a:buFont typeface="Arial" panose="020B0604020202020204" pitchFamily="34" charset="0"/>
              <a:buChar char="•"/>
            </a:pPr>
            <a:r>
              <a:rPr lang="cy-GB" dirty="0"/>
              <a:t>Nodi'r deunyddiau a’r offer a oedd yn cael eu defnyddio mewn gwaith adeiladu cyn 1919</a:t>
            </a:r>
          </a:p>
          <a:p>
            <a:pPr marL="225425" indent="-222250">
              <a:buClr>
                <a:srgbClr val="0077E3"/>
              </a:buClr>
              <a:buSzPct val="100000"/>
              <a:buFont typeface="Arial" panose="020B0604020202020204" pitchFamily="34" charset="0"/>
              <a:buChar char="•"/>
            </a:pPr>
            <a:r>
              <a:rPr lang="cy-GB" dirty="0"/>
              <a:t>Esbonio’r technegau a oedd yn cael eu defnyddio mewn gwaith adeiladu cyn 1919</a:t>
            </a:r>
          </a:p>
          <a:p>
            <a:endParaRPr lang="en-GB" dirty="0"/>
          </a:p>
        </p:txBody>
      </p:sp>
    </p:spTree>
    <p:extLst>
      <p:ext uri="{BB962C8B-B14F-4D97-AF65-F5344CB8AC3E}">
        <p14:creationId xmlns:p14="http://schemas.microsoft.com/office/powerpoint/2010/main" val="2560177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457200" y="1039719"/>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Dulliau adeiladu</a:t>
            </a:r>
          </a:p>
        </p:txBody>
      </p:sp>
      <p:sp>
        <p:nvSpPr>
          <p:cNvPr id="34" name="Google Shape;34;p4"/>
          <p:cNvSpPr txBox="1">
            <a:spLocks noGrp="1"/>
          </p:cNvSpPr>
          <p:nvPr>
            <p:ph type="body" idx="1"/>
          </p:nvPr>
        </p:nvSpPr>
        <p:spPr>
          <a:xfrm>
            <a:off x="457200" y="1422307"/>
            <a:ext cx="8229600" cy="1421328"/>
          </a:xfrm>
          <a:prstGeom prst="rect">
            <a:avLst/>
          </a:prstGeom>
          <a:noFill/>
          <a:ln>
            <a:noFill/>
          </a:ln>
        </p:spPr>
        <p:txBody>
          <a:bodyPr spcFirstLastPara="1" wrap="square" lIns="0" tIns="0" rIns="0" bIns="0" anchor="t" anchorCtr="0">
            <a:noAutofit/>
          </a:bodyPr>
          <a:lstStyle/>
          <a:p>
            <a:pPr marL="0" lvl="2" indent="0" algn="l" rtl="0">
              <a:lnSpc>
                <a:spcPct val="125000"/>
              </a:lnSpc>
              <a:spcBef>
                <a:spcPts val="1500"/>
              </a:spcBef>
              <a:spcAft>
                <a:spcPts val="0"/>
              </a:spcAft>
              <a:buNone/>
            </a:pPr>
            <a:r>
              <a:rPr lang="cy-GB" sz="2000" dirty="0"/>
              <a:t>Cyn 1919, roedd yn gyffredin i adeiladau gael eu creu naill ai o frics solet (un fricsen drwchus fel arfer, a elwir yn aml yn wal solet 9 modfedd), cerrig neu bren. Yn aml, roedd y deunyddiau hyn yn dod o ffynonellau lleol. </a:t>
            </a:r>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3CCEA27B-F150-71B5-DA7F-E3440DE2E0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5507" y="3165149"/>
            <a:ext cx="1626292" cy="2606314"/>
          </a:xfrm>
          <a:prstGeom prst="rect">
            <a:avLst/>
          </a:prstGeom>
        </p:spPr>
      </p:pic>
      <p:pic>
        <p:nvPicPr>
          <p:cNvPr id="3" name="Picture 3">
            <a:extLst>
              <a:ext uri="{FF2B5EF4-FFF2-40B4-BE49-F238E27FC236}">
                <a16:creationId xmlns:a16="http://schemas.microsoft.com/office/drawing/2014/main" id="{CF4B7EC7-DA6A-5C14-06C0-96B92DA7F0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14854" y="3118330"/>
            <a:ext cx="2699951" cy="2699951"/>
          </a:xfrm>
          <a:prstGeom prst="rect">
            <a:avLst/>
          </a:prstGeom>
        </p:spPr>
      </p:pic>
      <p:pic>
        <p:nvPicPr>
          <p:cNvPr id="4" name="Picture 1">
            <a:extLst>
              <a:ext uri="{FF2B5EF4-FFF2-40B4-BE49-F238E27FC236}">
                <a16:creationId xmlns:a16="http://schemas.microsoft.com/office/drawing/2014/main" id="{72C22BFB-BF49-DBFD-4027-6BFBA0E86E7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17861" y="3054740"/>
            <a:ext cx="2090058" cy="28271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Adeiladau brodorol a chalch</a:t>
            </a:r>
          </a:p>
        </p:txBody>
      </p:sp>
      <p:sp>
        <p:nvSpPr>
          <p:cNvPr id="43" name="Google Shape;43;p5"/>
          <p:cNvSpPr txBox="1">
            <a:spLocks noGrp="1"/>
          </p:cNvSpPr>
          <p:nvPr>
            <p:ph type="body" idx="1"/>
          </p:nvPr>
        </p:nvSpPr>
        <p:spPr>
          <a:xfrm>
            <a:off x="457199" y="1390588"/>
            <a:ext cx="8289817" cy="4292500"/>
          </a:xfrm>
          <a:prstGeom prst="rect">
            <a:avLst/>
          </a:prstGeom>
          <a:noFill/>
          <a:ln>
            <a:noFill/>
          </a:ln>
        </p:spPr>
        <p:txBody>
          <a:bodyPr spcFirstLastPara="1" wrap="square" lIns="0" tIns="0" rIns="0" bIns="0" anchor="t" anchorCtr="0">
            <a:noAutofit/>
          </a:bodyPr>
          <a:lstStyle/>
          <a:p>
            <a:pPr marL="0" lvl="2" indent="0" algn="l" rtl="0">
              <a:lnSpc>
                <a:spcPct val="125000"/>
              </a:lnSpc>
              <a:spcAft>
                <a:spcPts val="500"/>
              </a:spcAft>
              <a:buNone/>
            </a:pPr>
            <a:r>
              <a:rPr lang="cy-GB" dirty="0"/>
              <a:t>Cyn 1919, roedd adeiladau yn cael eu creu gan ddefnyddio deunyddiau brodorol (a oedd ar gael yn lleol), gan ei bod yn anodd cludo deunyddiau a oedd ar gael mewn ardaloedd eraill yn unig. Er enghraifft, mae ardaloedd Gogledd Cymru yn adnabyddus am eu chwareli llechi, felly mae llawer o’r adeiladau hŷn yn yr ardaloedd hyn wedi cael eu creu o’r deunydd hwn.</a:t>
            </a:r>
          </a:p>
          <a:p>
            <a:pPr marL="0" lvl="2" indent="0" algn="l" rtl="0">
              <a:lnSpc>
                <a:spcPct val="125000"/>
              </a:lnSpc>
              <a:spcAft>
                <a:spcPts val="0"/>
              </a:spcAft>
              <a:buNone/>
            </a:pPr>
            <a:r>
              <a:rPr lang="cy-GB" dirty="0"/>
              <a:t>Ni chafodd sment </a:t>
            </a:r>
            <a:r>
              <a:rPr lang="cy-GB" dirty="0" err="1"/>
              <a:t>Portland</a:t>
            </a:r>
            <a:r>
              <a:rPr lang="cy-GB" dirty="0"/>
              <a:t> ei ddyfeisio tan 1824, felly roedd adeiladau cyn y dyddiad hwn, a rhai am beth amser ar ôl hynny, yn cael eu hadeiladu gan ddefnyddio morter calch. Mae morter calch yn fwy hydraidd na sment, sy’n golygu:</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cy-GB" dirty="0"/>
              <a:t>mae’n cymryd mwy o amser i sychu, ond</a:t>
            </a:r>
          </a:p>
          <a:p>
            <a:pPr marL="273050" lvl="2" indent="-225425" algn="l" rtl="0">
              <a:lnSpc>
                <a:spcPct val="125000"/>
              </a:lnSpc>
              <a:spcBef>
                <a:spcPts val="600"/>
              </a:spcBef>
              <a:spcAft>
                <a:spcPts val="0"/>
              </a:spcAft>
              <a:buClr>
                <a:srgbClr val="0077E3"/>
              </a:buClr>
              <a:buSzPct val="100000"/>
              <a:buFont typeface="Arial" panose="020B0604020202020204" pitchFamily="34" charset="0"/>
              <a:buChar char="•"/>
            </a:pPr>
            <a:r>
              <a:rPr lang="cy-GB" dirty="0"/>
              <a:t>mae adeiladau’n sychu’n annibynnol gan fod lleithder yn gallu pasio drwy’r morter a’r plastr yn haws. </a:t>
            </a:r>
          </a:p>
          <a:p>
            <a:pPr marL="0" lvl="2" indent="0" algn="l" rtl="0">
              <a:lnSpc>
                <a:spcPct val="125000"/>
              </a:lnSpc>
              <a:spcAft>
                <a:spcPts val="0"/>
              </a:spcAft>
            </a:pPr>
            <a:r>
              <a:rPr lang="cy-GB" dirty="0"/>
              <a:t>Roedd hyn yn bwysig, gan nad oedd angen atal lleithder mewn adeiladau tan 1875.</a:t>
            </a:r>
          </a:p>
          <a:p>
            <a:pPr marL="0" lvl="2" indent="0" algn="l" rtl="0">
              <a:lnSpc>
                <a:spcPct val="125000"/>
              </a:lnSpc>
              <a:spcBef>
                <a:spcPts val="1000"/>
              </a:spcBef>
              <a:spcAft>
                <a:spcPts val="0"/>
              </a:spcAft>
              <a:buNone/>
            </a:pPr>
            <a:endParaRPr dirty="0"/>
          </a:p>
          <a:p>
            <a:pPr marL="0" lvl="0" indent="0" algn="l" rtl="0">
              <a:lnSpc>
                <a:spcPct val="120000"/>
              </a:lnSpc>
              <a:spcBef>
                <a:spcPts val="50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a:p>
            <a:pPr marL="0" lvl="0" indent="0" algn="l" rtl="0">
              <a:lnSpc>
                <a:spcPct val="120000"/>
              </a:lnSpc>
              <a:spcBef>
                <a:spcPts val="0"/>
              </a:spcBef>
              <a:spcAft>
                <a:spcPts val="0"/>
              </a:spcAft>
              <a:buNone/>
            </a:pPr>
            <a:endParaRPr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Ffrâm bren</a:t>
            </a:r>
          </a:p>
        </p:txBody>
      </p:sp>
      <p:sp>
        <p:nvSpPr>
          <p:cNvPr id="49" name="Google Shape;49;p6"/>
          <p:cNvSpPr txBox="1">
            <a:spLocks noGrp="1"/>
          </p:cNvSpPr>
          <p:nvPr>
            <p:ph type="body" idx="1"/>
          </p:nvPr>
        </p:nvSpPr>
        <p:spPr>
          <a:xfrm>
            <a:off x="457200" y="1512000"/>
            <a:ext cx="8173844" cy="2553373"/>
          </a:xfrm>
          <a:prstGeom prst="rect">
            <a:avLst/>
          </a:prstGeom>
          <a:noFill/>
          <a:ln>
            <a:noFill/>
          </a:ln>
        </p:spPr>
        <p:txBody>
          <a:bodyPr spcFirstLastPara="1" wrap="square" lIns="0" tIns="0" rIns="0" bIns="0" anchor="t" anchorCtr="0">
            <a:noAutofit/>
          </a:bodyPr>
          <a:lstStyle/>
          <a:p>
            <a:pPr marL="0" lvl="2" indent="0" rtl="0">
              <a:lnSpc>
                <a:spcPct val="125000"/>
              </a:lnSpc>
              <a:spcBef>
                <a:spcPts val="1500"/>
              </a:spcBef>
              <a:spcAft>
                <a:spcPts val="0"/>
              </a:spcAft>
              <a:buNone/>
            </a:pPr>
            <a:r>
              <a:rPr lang="cy-GB" sz="1800"/>
              <a:t>Yn ogystal â brics a cherrig, roedd pren yn cael ei ddefnyddio gan ei fod yn dal yn doreithiog ledled y DU. Roedd hyn yn aml yn cael ei alw’n ‘adeiladwaith pyst a thrawstiau’ gan ei fod yn cynnwys fframiau o byst a thrawstiau. Roedd seiri coed yn adeiladu’r fframiau hyn ac yn eu codi i ffurfio prif strwythur cynnal y waliau a’r to.</a:t>
            </a:r>
          </a:p>
          <a:p>
            <a:pPr marL="0" lvl="0" indent="0" algn="l" rtl="0">
              <a:lnSpc>
                <a:spcPct val="120000"/>
              </a:lnSpc>
              <a:spcBef>
                <a:spcPts val="0"/>
              </a:spcBef>
              <a:spcAft>
                <a:spcPts val="0"/>
              </a:spcAft>
              <a:buNone/>
            </a:pPr>
            <a:endParaRPr sz="1000" dirty="0"/>
          </a:p>
        </p:txBody>
      </p:sp>
      <p:sp>
        <p:nvSpPr>
          <p:cNvPr id="3" name="TextBox 2">
            <a:extLst>
              <a:ext uri="{FF2B5EF4-FFF2-40B4-BE49-F238E27FC236}">
                <a16:creationId xmlns:a16="http://schemas.microsoft.com/office/drawing/2014/main" id="{48A30A99-96CA-AE2F-238D-131163FCDF0E}"/>
              </a:ext>
            </a:extLst>
          </p:cNvPr>
          <p:cNvSpPr txBox="1"/>
          <p:nvPr/>
        </p:nvSpPr>
        <p:spPr>
          <a:xfrm>
            <a:off x="366771" y="3481463"/>
            <a:ext cx="4341300" cy="1410643"/>
          </a:xfrm>
          <a:prstGeom prst="rect">
            <a:avLst/>
          </a:prstGeom>
          <a:noFill/>
        </p:spPr>
        <p:txBody>
          <a:bodyPr wrap="square" rtlCol="0">
            <a:spAutoFit/>
          </a:bodyPr>
          <a:lstStyle/>
          <a:p>
            <a:pPr>
              <a:lnSpc>
                <a:spcPct val="125000"/>
              </a:lnSpc>
              <a:spcBef>
                <a:spcPts val="500"/>
              </a:spcBef>
              <a:spcAft>
                <a:spcPts val="500"/>
              </a:spcAft>
            </a:pPr>
            <a:r>
              <a:rPr lang="cy-GB" sz="1800" dirty="0"/>
              <a:t>Roedd uniadau gwaith coed traddodiadol yn cael eu defnyddio i ddal y pren at ei gilydd; ar y cyfan, dim ond offer llaw a ddefnyddiwyd.</a:t>
            </a:r>
          </a:p>
          <a:p>
            <a:endParaRPr lang="en-GB" dirty="0"/>
          </a:p>
        </p:txBody>
      </p:sp>
      <p:pic>
        <p:nvPicPr>
          <p:cNvPr id="2" name="Picture 1">
            <a:extLst>
              <a:ext uri="{FF2B5EF4-FFF2-40B4-BE49-F238E27FC236}">
                <a16:creationId xmlns:a16="http://schemas.microsoft.com/office/drawing/2014/main" id="{5E189DA6-47F3-008A-53DB-E3ECCE9B9B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390" y="3265715"/>
            <a:ext cx="2990335" cy="213595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7"/>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Offer gwaith coed</a:t>
            </a:r>
          </a:p>
        </p:txBody>
      </p:sp>
      <p:sp>
        <p:nvSpPr>
          <p:cNvPr id="56" name="Google Shape;56;p7"/>
          <p:cNvSpPr txBox="1">
            <a:spLocks noGrp="1"/>
          </p:cNvSpPr>
          <p:nvPr>
            <p:ph type="body" idx="1"/>
          </p:nvPr>
        </p:nvSpPr>
        <p:spPr>
          <a:xfrm>
            <a:off x="457200" y="1464866"/>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dirty="0"/>
              <a:t>Cyn 1919, roedd gwaith coed ychydig yn wahanol i heddiw. Byddai offer llaw wedi cael eu defnyddio i gwblhau bron pob tasg. Byddai set offer saer wedi cynnwys:</a:t>
            </a:r>
          </a:p>
          <a:p>
            <a:pPr marL="273050" lvl="0" indent="-225425" algn="l" rtl="0">
              <a:lnSpc>
                <a:spcPct val="120000"/>
              </a:lnSpc>
              <a:spcBef>
                <a:spcPts val="500"/>
              </a:spcBef>
              <a:spcAft>
                <a:spcPts val="500"/>
              </a:spcAft>
              <a:buClr>
                <a:srgbClr val="0077E3"/>
              </a:buClr>
              <a:buSzPts val="2000"/>
              <a:buFont typeface="Arial"/>
              <a:buChar char="•"/>
            </a:pPr>
            <a:r>
              <a:rPr lang="cy-GB" dirty="0"/>
              <a:t>offer mesur a marcio</a:t>
            </a:r>
          </a:p>
          <a:p>
            <a:pPr marL="273050" lvl="0" indent="-225425" algn="l" rtl="0">
              <a:lnSpc>
                <a:spcPct val="120000"/>
              </a:lnSpc>
              <a:spcBef>
                <a:spcPts val="500"/>
              </a:spcBef>
              <a:spcAft>
                <a:spcPts val="500"/>
              </a:spcAft>
              <a:buClr>
                <a:srgbClr val="0077E3"/>
              </a:buClr>
              <a:buSzPts val="2000"/>
              <a:buFont typeface="Arial"/>
              <a:buChar char="•"/>
            </a:pPr>
            <a:r>
              <a:rPr lang="cy-GB" dirty="0"/>
              <a:t>llawlifiau</a:t>
            </a:r>
          </a:p>
          <a:p>
            <a:pPr marL="273050" lvl="0" indent="-225425" algn="l" rtl="0">
              <a:lnSpc>
                <a:spcPct val="120000"/>
              </a:lnSpc>
              <a:spcBef>
                <a:spcPts val="500"/>
              </a:spcBef>
              <a:spcAft>
                <a:spcPts val="500"/>
              </a:spcAft>
              <a:buClr>
                <a:srgbClr val="0077E3"/>
              </a:buClr>
              <a:buSzPts val="2000"/>
              <a:buFont typeface="Arial"/>
              <a:buChar char="•"/>
            </a:pPr>
            <a:r>
              <a:rPr lang="cy-GB" dirty="0"/>
              <a:t>morthwylion, cyrdd a chynion </a:t>
            </a:r>
          </a:p>
          <a:p>
            <a:pPr marL="273050" lvl="0" indent="-225425" algn="l" rtl="0">
              <a:lnSpc>
                <a:spcPct val="120000"/>
              </a:lnSpc>
              <a:spcBef>
                <a:spcPts val="500"/>
              </a:spcBef>
              <a:spcAft>
                <a:spcPts val="500"/>
              </a:spcAft>
              <a:buClr>
                <a:srgbClr val="0077E3"/>
              </a:buClr>
              <a:buSzPts val="2000"/>
              <a:buFont typeface="Arial"/>
              <a:buChar char="•"/>
            </a:pPr>
            <a:r>
              <a:rPr lang="cy-GB" dirty="0"/>
              <a:t>driliau llaw a </a:t>
            </a:r>
            <a:r>
              <a:rPr lang="cy-GB" dirty="0" err="1"/>
              <a:t>bitiau</a:t>
            </a:r>
            <a:r>
              <a:rPr lang="cy-GB" dirty="0"/>
              <a:t> driliau</a:t>
            </a:r>
          </a:p>
          <a:p>
            <a:pPr marL="273050" lvl="0" indent="-225425" algn="l" rtl="0">
              <a:lnSpc>
                <a:spcPct val="120000"/>
              </a:lnSpc>
              <a:spcBef>
                <a:spcPts val="500"/>
              </a:spcBef>
              <a:spcAft>
                <a:spcPts val="500"/>
              </a:spcAft>
              <a:buClr>
                <a:srgbClr val="0077E3"/>
              </a:buClr>
              <a:buSzPts val="2000"/>
              <a:buFont typeface="Arial"/>
              <a:buChar char="•"/>
            </a:pPr>
            <a:r>
              <a:rPr lang="cy-GB" dirty="0"/>
              <a:t>plaenau.</a:t>
            </a:r>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pic>
        <p:nvPicPr>
          <p:cNvPr id="2" name="Picture 2">
            <a:extLst>
              <a:ext uri="{FF2B5EF4-FFF2-40B4-BE49-F238E27FC236}">
                <a16:creationId xmlns:a16="http://schemas.microsoft.com/office/drawing/2014/main" id="{B1A7391B-D40E-4DDC-1004-C00C6A0112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0791" y="2587222"/>
            <a:ext cx="3666009" cy="291762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8"/>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a:t>Dulliau gwaith coed</a:t>
            </a:r>
          </a:p>
        </p:txBody>
      </p:sp>
      <p:sp>
        <p:nvSpPr>
          <p:cNvPr id="63" name="Google Shape;63;p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500"/>
              </a:spcBef>
              <a:spcAft>
                <a:spcPts val="500"/>
              </a:spcAft>
              <a:buNone/>
            </a:pPr>
            <a:r>
              <a:rPr lang="cy-GB"/>
              <a:t>Mae rhai o’r technegau a ddefnyddiwyd cyn 1919 yn dal i gael eu defnyddio heddiw ond roedd rhai yn eithaf gwahanol. Mae gwahaniaethau amlwg yn cynnwys y ffordd y mae pobl yn cwblhau neu’n defnyddio’r canlynol:</a:t>
            </a:r>
          </a:p>
          <a:p>
            <a:pPr marL="312738" lvl="0" indent="-265113" algn="l" rtl="0">
              <a:lnSpc>
                <a:spcPct val="120000"/>
              </a:lnSpc>
              <a:spcBef>
                <a:spcPts val="500"/>
              </a:spcBef>
              <a:spcAft>
                <a:spcPts val="500"/>
              </a:spcAft>
              <a:buClr>
                <a:srgbClr val="0077E3"/>
              </a:buClr>
              <a:buSzPts val="2000"/>
              <a:buFont typeface="Arial"/>
              <a:buChar char="•"/>
            </a:pPr>
            <a:r>
              <a:rPr lang="cy-GB"/>
              <a:t>lloriau wedi eu hongian ar lefel y ddaear</a:t>
            </a:r>
          </a:p>
          <a:p>
            <a:pPr marL="312738" lvl="0" indent="-265113" algn="l" rtl="0">
              <a:lnSpc>
                <a:spcPct val="120000"/>
              </a:lnSpc>
              <a:spcBef>
                <a:spcPts val="500"/>
              </a:spcBef>
              <a:spcAft>
                <a:spcPts val="500"/>
              </a:spcAft>
              <a:buClr>
                <a:srgbClr val="0077E3"/>
              </a:buClr>
              <a:buSzPts val="2000"/>
              <a:buFont typeface="Arial"/>
              <a:buChar char="•"/>
            </a:pPr>
            <a:r>
              <a:rPr lang="cy-GB"/>
              <a:t>trawstiau cynnal mawr mewn toeau sydd wedi’u torri’n draddodiadol</a:t>
            </a:r>
          </a:p>
          <a:p>
            <a:pPr marL="312738" lvl="0" indent="-265113" algn="l" rtl="0">
              <a:lnSpc>
                <a:spcPct val="120000"/>
              </a:lnSpc>
              <a:spcBef>
                <a:spcPts val="500"/>
              </a:spcBef>
              <a:spcAft>
                <a:spcPts val="500"/>
              </a:spcAft>
              <a:buClr>
                <a:srgbClr val="0077E3"/>
              </a:buClr>
              <a:buSzPts val="2000"/>
              <a:buFont typeface="Arial"/>
              <a:buChar char="•"/>
            </a:pPr>
            <a:r>
              <a:rPr lang="cy-GB"/>
              <a:t>linteli pren a swmerau</a:t>
            </a:r>
          </a:p>
          <a:p>
            <a:pPr marL="312738" lvl="0" indent="-265113" algn="l" rtl="0">
              <a:lnSpc>
                <a:spcPct val="120000"/>
              </a:lnSpc>
              <a:spcBef>
                <a:spcPts val="500"/>
              </a:spcBef>
              <a:spcAft>
                <a:spcPts val="500"/>
              </a:spcAft>
              <a:buClr>
                <a:srgbClr val="0077E3"/>
              </a:buClr>
              <a:buSzPts val="2000"/>
              <a:buFont typeface="Arial"/>
              <a:buChar char="•"/>
            </a:pPr>
            <a:r>
              <a:rPr lang="cy-GB"/>
              <a:t>partisiynau cypledig. </a:t>
            </a:r>
          </a:p>
          <a:p>
            <a:pPr marL="0" lvl="0" indent="0" algn="l" rtl="0">
              <a:lnSpc>
                <a:spcPct val="120000"/>
              </a:lnSpc>
              <a:spcBef>
                <a:spcPts val="2000"/>
              </a:spcBef>
              <a:spcAft>
                <a:spcPts val="0"/>
              </a:spcAft>
              <a:buNone/>
            </a:pPr>
            <a:endParaRPr dirty="0"/>
          </a:p>
          <a:p>
            <a:pPr marL="0" lvl="0" indent="0" algn="l" rtl="0">
              <a:lnSpc>
                <a:spcPct val="240000"/>
              </a:lnSpc>
              <a:spcBef>
                <a:spcPts val="2000"/>
              </a:spcBef>
              <a:spcAft>
                <a:spcPts val="0"/>
              </a:spcAft>
              <a:buNone/>
            </a:pPr>
            <a:endParaRPr sz="1000" dirty="0"/>
          </a:p>
          <a:p>
            <a:pPr marL="0" lvl="0" indent="0" algn="l" rtl="0">
              <a:lnSpc>
                <a:spcPct val="120000"/>
              </a:lnSpc>
              <a:spcBef>
                <a:spcPts val="2000"/>
              </a:spcBef>
              <a:spcAft>
                <a:spcPts val="0"/>
              </a:spcAft>
              <a:buNone/>
            </a:pPr>
            <a:endParaRPr dirty="0"/>
          </a:p>
          <a:p>
            <a:pPr marL="0" lvl="2" indent="0" algn="l" rtl="0">
              <a:lnSpc>
                <a:spcPct val="125000"/>
              </a:lnSpc>
              <a:spcBef>
                <a:spcPts val="1500"/>
              </a:spcBef>
              <a:spcAft>
                <a:spcPts val="0"/>
              </a:spcAft>
              <a:buNone/>
            </a:pPr>
            <a:endParaRPr sz="1600" dirty="0"/>
          </a:p>
          <a:p>
            <a:pPr marL="0" lvl="0" indent="0" algn="l" rtl="0">
              <a:lnSpc>
                <a:spcPct val="120000"/>
              </a:lnSpc>
              <a:spcBef>
                <a:spcPts val="50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a:p>
            <a:pPr marL="0" lvl="0" indent="0" algn="l" rtl="0">
              <a:lnSpc>
                <a:spcPct val="120000"/>
              </a:lnSpc>
              <a:spcBef>
                <a:spcPts val="0"/>
              </a:spcBef>
              <a:spcAft>
                <a:spcPts val="0"/>
              </a:spcAft>
              <a:buNone/>
            </a:pPr>
            <a:endParaRPr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9" name="Google Shape;69;p9"/>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dirty="0"/>
              <a:t>Lloriau wedi eu hongian ar lefel y ddaear</a:t>
            </a:r>
          </a:p>
        </p:txBody>
      </p:sp>
      <p:sp>
        <p:nvSpPr>
          <p:cNvPr id="6" name="Google Shape;70;p9">
            <a:extLst>
              <a:ext uri="{FF2B5EF4-FFF2-40B4-BE49-F238E27FC236}">
                <a16:creationId xmlns:a16="http://schemas.microsoft.com/office/drawing/2014/main" id="{B8B826E1-951B-81AD-2B5E-5EF9AFE25D90}"/>
              </a:ext>
            </a:extLst>
          </p:cNvPr>
          <p:cNvSpPr txBox="1">
            <a:spLocks noGrp="1"/>
          </p:cNvSpPr>
          <p:nvPr>
            <p:ph type="body" idx="1"/>
          </p:nvPr>
        </p:nvSpPr>
        <p:spPr>
          <a:xfrm>
            <a:off x="457200" y="1390588"/>
            <a:ext cx="8229600" cy="1781720"/>
          </a:xfrm>
          <a:prstGeom prst="rect">
            <a:avLst/>
          </a:prstGeom>
          <a:noFill/>
          <a:ln>
            <a:noFill/>
          </a:ln>
        </p:spPr>
        <p:txBody>
          <a:bodyPr spcFirstLastPara="1" wrap="square" lIns="0" tIns="0" rIns="0" bIns="0" anchor="t" anchorCtr="0">
            <a:noAutofit/>
          </a:bodyPr>
          <a:lstStyle/>
          <a:p>
            <a:pPr marL="0" lvl="0" indent="0" algn="l" rtl="0">
              <a:lnSpc>
                <a:spcPts val="3000"/>
              </a:lnSpc>
              <a:spcBef>
                <a:spcPts val="500"/>
              </a:spcBef>
              <a:spcAft>
                <a:spcPts val="500"/>
              </a:spcAft>
              <a:buNone/>
            </a:pPr>
            <a:r>
              <a:rPr lang="cy-GB" sz="1400" dirty="0"/>
              <a:t>Roedd y rhain yn cael eu defnyddio yn ystod y cyfnod diwedd oes Fictoria ac maent yn dal i gael eu defnyddio heddiw, er nad ydynt mor gyffredin. Maent yn cynnwys cyfres o bren (distiau) wedi’u gosod ar y waliau allanol â chanolbwyntiau cyfartal (400mm neu 16” fel arfer). Maent yn cael eu cynnal hanner ffordd gan wal a elwir yn wal drawst. Yn ogystal â hyn, mae brics aer yn cael eu gosod ar bob pen i’r eiddo er mwyn caniatáu i aer lifo o dan y llawr. Mae hyn yn lleihau'r tebygolrwydd y bydd lleithder yn difrodi’r llawr a’r distiau.</a:t>
            </a:r>
          </a:p>
          <a:p>
            <a:pPr marL="0" lvl="0" indent="0" algn="l" rtl="0">
              <a:lnSpc>
                <a:spcPct val="240000"/>
              </a:lnSpc>
              <a:spcBef>
                <a:spcPts val="2000"/>
              </a:spcBef>
              <a:spcAft>
                <a:spcPts val="0"/>
              </a:spcAft>
              <a:buNone/>
            </a:pPr>
            <a:endParaRPr sz="1400" dirty="0"/>
          </a:p>
          <a:p>
            <a:pPr marL="0" lvl="2" indent="0" algn="l" rtl="0">
              <a:lnSpc>
                <a:spcPct val="125000"/>
              </a:lnSpc>
              <a:spcBef>
                <a:spcPts val="1500"/>
              </a:spcBef>
              <a:spcAft>
                <a:spcPts val="0"/>
              </a:spcAft>
              <a:buNone/>
            </a:pPr>
            <a:endParaRPr sz="1400" dirty="0"/>
          </a:p>
          <a:p>
            <a:pPr marL="0" lvl="0" indent="0" algn="l" rtl="0">
              <a:lnSpc>
                <a:spcPct val="120000"/>
              </a:lnSpc>
              <a:spcBef>
                <a:spcPts val="500"/>
              </a:spcBef>
              <a:spcAft>
                <a:spcPts val="0"/>
              </a:spcAft>
              <a:buNone/>
            </a:pPr>
            <a:endParaRPr sz="1400" u="sng" dirty="0">
              <a:solidFill>
                <a:schemeClr val="hlink"/>
              </a:solidFill>
              <a:hlinkClick r:id="rId3"/>
            </a:endParaRPr>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u="sng" dirty="0">
              <a:solidFill>
                <a:schemeClr val="hlink"/>
              </a:solidFill>
              <a:hlinkClick r:id="rId4"/>
            </a:endParaRPr>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lang="en-GB"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p:txBody>
      </p:sp>
      <p:pic>
        <p:nvPicPr>
          <p:cNvPr id="2" name="Picture 6">
            <a:extLst>
              <a:ext uri="{FF2B5EF4-FFF2-40B4-BE49-F238E27FC236}">
                <a16:creationId xmlns:a16="http://schemas.microsoft.com/office/drawing/2014/main" id="{7FC3A6A4-F35B-C55C-2116-08FA7D8DCD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0011" y="3907761"/>
            <a:ext cx="3027501" cy="1704293"/>
          </a:xfrm>
          <a:prstGeom prst="rect">
            <a:avLst/>
          </a:prstGeom>
        </p:spPr>
      </p:pic>
      <p:pic>
        <p:nvPicPr>
          <p:cNvPr id="3" name="Picture 7">
            <a:extLst>
              <a:ext uri="{FF2B5EF4-FFF2-40B4-BE49-F238E27FC236}">
                <a16:creationId xmlns:a16="http://schemas.microsoft.com/office/drawing/2014/main" id="{7B0F51C0-160B-6B7D-CEAB-3248D9E89BF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37952" y="3846087"/>
            <a:ext cx="3005868" cy="200391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cy-GB" dirty="0"/>
              <a:t>Trawstiau traddodiadol</a:t>
            </a:r>
          </a:p>
        </p:txBody>
      </p:sp>
      <p:sp>
        <p:nvSpPr>
          <p:cNvPr id="78" name="Google Shape;78;p10"/>
          <p:cNvSpPr txBox="1">
            <a:spLocks noGrp="1"/>
          </p:cNvSpPr>
          <p:nvPr>
            <p:ph type="body" idx="1"/>
          </p:nvPr>
        </p:nvSpPr>
        <p:spPr>
          <a:xfrm>
            <a:off x="457200" y="1512000"/>
            <a:ext cx="8003232" cy="4293264"/>
          </a:xfrm>
          <a:prstGeom prst="rect">
            <a:avLst/>
          </a:prstGeom>
          <a:noFill/>
          <a:ln>
            <a:noFill/>
          </a:ln>
        </p:spPr>
        <p:txBody>
          <a:bodyPr spcFirstLastPara="1" wrap="square" lIns="0" tIns="0" rIns="0" bIns="0" anchor="t" anchorCtr="0">
            <a:noAutofit/>
          </a:bodyPr>
          <a:lstStyle/>
          <a:p>
            <a:pPr marL="0" lvl="0" indent="0" algn="l" rtl="0">
              <a:lnSpc>
                <a:spcPct val="133333"/>
              </a:lnSpc>
              <a:spcBef>
                <a:spcPts val="500"/>
              </a:spcBef>
              <a:spcAft>
                <a:spcPts val="500"/>
              </a:spcAft>
              <a:buNone/>
            </a:pPr>
            <a:r>
              <a:rPr lang="cy-GB" sz="1400" dirty="0"/>
              <a:t>Mae trawstiau wedi cael eu defnyddio i adeiladu toeau ers blynyddoedd lawer. Maent yn cynnwys distiau, pyst, prif </a:t>
            </a:r>
            <a:r>
              <a:rPr lang="cy-GB" sz="1400" dirty="0" err="1"/>
              <a:t>geibrennau</a:t>
            </a:r>
            <a:r>
              <a:rPr lang="cy-GB" sz="1400" dirty="0"/>
              <a:t> a phwyslathau. Ar gyfer to traddodiadol, roeddent yn cael eu defnyddio i gynnal y bwrdd crib/dist a’r trawslathau. Roeddent fel arfer yn cael eu gwneud o dderw ac yn cael eu huno â’i gilydd gan ddefnyddio uniadau mortais a thyno, a oedd wedi’u gwneud o bren gyda phegiau pren mawr wedi’u darforio a’u </a:t>
            </a:r>
            <a:r>
              <a:rPr lang="cy-GB" sz="1400" dirty="0" err="1"/>
              <a:t>hoelbrennu</a:t>
            </a:r>
            <a:r>
              <a:rPr lang="cy-GB" sz="1400" dirty="0"/>
              <a:t>. Y ddau fath mwyaf cyffredin oedd trawstiau brenhinbost a banonbost.</a:t>
            </a:r>
          </a:p>
          <a:p>
            <a:pPr marL="0" lvl="0" indent="0" algn="l" rtl="0">
              <a:lnSpc>
                <a:spcPct val="120000"/>
              </a:lnSpc>
              <a:spcBef>
                <a:spcPts val="0"/>
              </a:spcBef>
              <a:spcAft>
                <a:spcPts val="0"/>
              </a:spcAft>
              <a:buNone/>
            </a:pPr>
            <a:endParaRPr sz="1400" u="sng" dirty="0">
              <a:solidFill>
                <a:schemeClr val="hlink"/>
              </a:solidFill>
              <a:hlinkClick r:id="rId3"/>
            </a:endParaRPr>
          </a:p>
          <a:p>
            <a:pPr marL="0" lvl="0" indent="0" algn="l" rtl="0">
              <a:lnSpc>
                <a:spcPct val="120000"/>
              </a:lnSpc>
              <a:spcBef>
                <a:spcPts val="0"/>
              </a:spcBef>
              <a:spcAft>
                <a:spcPts val="0"/>
              </a:spcAft>
              <a:buNone/>
            </a:pPr>
            <a:endParaRPr sz="1400" u="sng" dirty="0">
              <a:solidFill>
                <a:schemeClr val="hlink"/>
              </a:solidFill>
              <a:hlinkClick r:id="rId3"/>
            </a:endParaRPr>
          </a:p>
          <a:p>
            <a:pPr marL="0" lvl="0" indent="0" algn="l" rtl="0">
              <a:lnSpc>
                <a:spcPct val="120000"/>
              </a:lnSpc>
              <a:spcBef>
                <a:spcPts val="0"/>
              </a:spcBef>
              <a:spcAft>
                <a:spcPts val="0"/>
              </a:spcAft>
              <a:buNone/>
            </a:pPr>
            <a:endParaRPr sz="1400" u="sng" dirty="0">
              <a:solidFill>
                <a:schemeClr val="hlink"/>
              </a:solidFill>
              <a:hlinkClick r:id="rId3"/>
            </a:endParaRPr>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a:p>
            <a:pPr marL="0" lvl="0" indent="0" algn="l" rtl="0">
              <a:lnSpc>
                <a:spcPct val="120000"/>
              </a:lnSpc>
              <a:spcBef>
                <a:spcPts val="0"/>
              </a:spcBef>
              <a:spcAft>
                <a:spcPts val="0"/>
              </a:spcAft>
              <a:buNone/>
            </a:pPr>
            <a:endParaRPr sz="1400" dirty="0"/>
          </a:p>
        </p:txBody>
      </p:sp>
      <p:sp>
        <p:nvSpPr>
          <p:cNvPr id="4" name="TextBox 3">
            <a:extLst>
              <a:ext uri="{FF2B5EF4-FFF2-40B4-BE49-F238E27FC236}">
                <a16:creationId xmlns:a16="http://schemas.microsoft.com/office/drawing/2014/main" id="{3C676769-10DC-CF23-D6BA-A84F086D352E}"/>
              </a:ext>
            </a:extLst>
          </p:cNvPr>
          <p:cNvSpPr txBox="1"/>
          <p:nvPr/>
        </p:nvSpPr>
        <p:spPr>
          <a:xfrm>
            <a:off x="538724" y="5181352"/>
            <a:ext cx="3617064" cy="584775"/>
          </a:xfrm>
          <a:prstGeom prst="rect">
            <a:avLst/>
          </a:prstGeom>
          <a:noFill/>
          <a:ln>
            <a:solidFill>
              <a:schemeClr val="bg2"/>
            </a:solidFill>
          </a:ln>
        </p:spPr>
        <p:txBody>
          <a:bodyPr wrap="square">
            <a:spAutoFit/>
          </a:bodyPr>
          <a:lstStyle/>
          <a:p>
            <a:pPr marL="0" marR="0" lvl="0" indent="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y-GB" sz="1600" u="sng">
                <a:solidFill>
                  <a:schemeClr val="hlink"/>
                </a:solidFill>
              </a:rPr>
              <a:t>Edrychwch hefyd ar y diagram hwn o lawr pren cynnar sydd wedi’i labelu.</a:t>
            </a:r>
          </a:p>
        </p:txBody>
      </p:sp>
      <p:sp>
        <p:nvSpPr>
          <p:cNvPr id="6" name="TextBox 5">
            <a:extLst>
              <a:ext uri="{FF2B5EF4-FFF2-40B4-BE49-F238E27FC236}">
                <a16:creationId xmlns:a16="http://schemas.microsoft.com/office/drawing/2014/main" id="{EF76AC66-3022-54AC-FBF8-611701D217D4}"/>
              </a:ext>
            </a:extLst>
          </p:cNvPr>
          <p:cNvSpPr txBox="1"/>
          <p:nvPr/>
        </p:nvSpPr>
        <p:spPr>
          <a:xfrm>
            <a:off x="4237312" y="5466710"/>
            <a:ext cx="5644189" cy="338554"/>
          </a:xfrm>
          <a:prstGeom prst="rect">
            <a:avLst/>
          </a:prstGeom>
          <a:noFill/>
        </p:spPr>
        <p:txBody>
          <a:bodyPr wrap="square">
            <a:spAutoFit/>
          </a:bodyPr>
          <a:lstStyle/>
          <a:p>
            <a:pPr algn="ctr"/>
            <a:r>
              <a:rPr lang="cy-GB" sz="800"/>
              <a:t>Wikimedia Commons</a:t>
            </a:r>
          </a:p>
          <a:p>
            <a:pPr algn="ctr"/>
            <a:r>
              <a:rPr lang="cy-GB" sz="800"/>
              <a:t>Llun gan </a:t>
            </a:r>
            <a:r>
              <a:rPr lang="cy-GB" sz="800" b="0" i="0">
                <a:solidFill>
                  <a:srgbClr val="202122"/>
                </a:solidFill>
                <a:latin typeface="Arial" panose="020B0604020202020204" pitchFamily="34" charset="0"/>
              </a:rPr>
              <a:t>Bill Bradley yn </a:t>
            </a:r>
            <a:r>
              <a:rPr lang="cy-GB" sz="800">
                <a:hlinkClick r:id="rId4"/>
              </a:rPr>
              <a:t>https://commons.wikimedia.org/wiki/File:Trad-queen-post.png</a:t>
            </a:r>
            <a:r>
              <a:rPr lang="cy-GB" sz="800"/>
              <a:t> </a:t>
            </a:r>
          </a:p>
        </p:txBody>
      </p:sp>
      <p:pic>
        <p:nvPicPr>
          <p:cNvPr id="2" name="Picture 2">
            <a:extLst>
              <a:ext uri="{FF2B5EF4-FFF2-40B4-BE49-F238E27FC236}">
                <a16:creationId xmlns:a16="http://schemas.microsoft.com/office/drawing/2014/main" id="{214AD342-C574-7322-A74F-E23886392CB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23041" y="3444230"/>
            <a:ext cx="2693773" cy="1515980"/>
          </a:xfrm>
          <a:prstGeom prst="rect">
            <a:avLst/>
          </a:prstGeom>
        </p:spPr>
      </p:pic>
      <p:pic>
        <p:nvPicPr>
          <p:cNvPr id="3" name="Picture 4">
            <a:extLst>
              <a:ext uri="{FF2B5EF4-FFF2-40B4-BE49-F238E27FC236}">
                <a16:creationId xmlns:a16="http://schemas.microsoft.com/office/drawing/2014/main" id="{89CD8D46-C6C1-C965-AC2C-29A14D870AD3}"/>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196317" y="3444230"/>
            <a:ext cx="3096997" cy="20197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1420</Words>
  <Application>Microsoft Office PowerPoint</Application>
  <PresentationFormat>On-screen Show (4:3)</PresentationFormat>
  <Paragraphs>264</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Default Design</vt:lpstr>
      <vt:lpstr>PowerPoint 1: Dulliau adeiladu cyn 1919</vt:lpstr>
      <vt:lpstr>NOD: Archwilio’r newidiadau mewn dulliau adeiladu dros amser</vt:lpstr>
      <vt:lpstr>Dulliau adeiladu</vt:lpstr>
      <vt:lpstr>Adeiladau brodorol a chalch</vt:lpstr>
      <vt:lpstr>Ffrâm bren</vt:lpstr>
      <vt:lpstr>Offer gwaith coed</vt:lpstr>
      <vt:lpstr>Dulliau gwaith coed</vt:lpstr>
      <vt:lpstr>Lloriau wedi eu hongian ar lefel y ddaear</vt:lpstr>
      <vt:lpstr>Trawstiau traddodiadol</vt:lpstr>
      <vt:lpstr>Trawstiau traddodiadol</vt:lpstr>
      <vt:lpstr>Trawstiau traddodiadol</vt:lpstr>
      <vt:lpstr>Swmerau a linteli</vt:lpstr>
      <vt:lpstr>Paredau wedi’u plethu</vt:lpstr>
      <vt:lpstr>Paredau wedi’u plethu</vt:lpstr>
      <vt:lpstr>Gwaith haearn ac uniadau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Pre-1919 Construction Methods</dc:title>
  <dc:creator>Fix it up</dc:creator>
  <cp:lastModifiedBy>Claire Brooks</cp:lastModifiedBy>
  <cp:revision>20</cp:revision>
  <dcterms:modified xsi:type="dcterms:W3CDTF">2023-10-02T16:36:55Z</dcterms:modified>
</cp:coreProperties>
</file>