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22"/>
  </p:notesMasterIdLst>
  <p:sldIdLst>
    <p:sldId id="256" r:id="rId2"/>
    <p:sldId id="275" r:id="rId3"/>
    <p:sldId id="257" r:id="rId4"/>
    <p:sldId id="258" r:id="rId5"/>
    <p:sldId id="259" r:id="rId6"/>
    <p:sldId id="260" r:id="rId7"/>
    <p:sldId id="261" r:id="rId8"/>
    <p:sldId id="262" r:id="rId9"/>
    <p:sldId id="263" r:id="rId10"/>
    <p:sldId id="264" r:id="rId11"/>
    <p:sldId id="265" r:id="rId12"/>
    <p:sldId id="266" r:id="rId13"/>
    <p:sldId id="267" r:id="rId14"/>
    <p:sldId id="274" r:id="rId15"/>
    <p:sldId id="268" r:id="rId16"/>
    <p:sldId id="269" r:id="rId17"/>
    <p:sldId id="270" r:id="rId18"/>
    <p:sldId id="271" r:id="rId19"/>
    <p:sldId id="272" r:id="rId20"/>
    <p:sldId id="273" r:id="rId21"/>
  </p:sldIdLst>
  <p:sldSz cx="9144000" cy="6858000" type="screen4x3"/>
  <p:notesSz cx="6797675" cy="99282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 id="{52DC5816-0CCF-99BE-2D10-522BC4ABDC77}" name="Sakshi JC" initials="SA JC" userId="Sakshi JC" providerId="None"/>
  <p188:author id="{CBEB5078-9DA7-4D48-7657-C8A0E9DE2AF3}" name="Aidan Gill" initials="AG" userId="S::aidan.gill@turn-stone.co.uk::4c4c45df-46bd-4f72-99d7-b75b1ee2b5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556FA9-D807-44DF-A9BF-6A4A5FEE5022}" v="2" dt="2023-10-02T16:23:38.5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150"/>
    <p:restoredTop sz="94601" autoAdjust="0"/>
  </p:normalViewPr>
  <p:slideViewPr>
    <p:cSldViewPr snapToGrid="0">
      <p:cViewPr varScale="1">
        <p:scale>
          <a:sx n="62" d="100"/>
          <a:sy n="62" d="100"/>
        </p:scale>
        <p:origin x="1724" y="5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B7556FA9-D807-44DF-A9BF-6A4A5FEE5022}"/>
    <pc:docChg chg="undo custSel addSld delSld modSld modMainMaster">
      <pc:chgData name="Claire Brooks" userId="045b5ce1-bb15-4c22-aa7e-c7b600949989" providerId="ADAL" clId="{B7556FA9-D807-44DF-A9BF-6A4A5FEE5022}" dt="2023-10-02T16:52:05.687" v="15" actId="20577"/>
      <pc:docMkLst>
        <pc:docMk/>
      </pc:docMkLst>
      <pc:sldChg chg="delSp modSp mod modNotesTx">
        <pc:chgData name="Claire Brooks" userId="045b5ce1-bb15-4c22-aa7e-c7b600949989" providerId="ADAL" clId="{B7556FA9-D807-44DF-A9BF-6A4A5FEE5022}" dt="2023-10-02T16:52:05.687" v="15" actId="20577"/>
        <pc:sldMkLst>
          <pc:docMk/>
          <pc:sldMk cId="0" sldId="263"/>
        </pc:sldMkLst>
        <pc:spChg chg="mod">
          <ac:chgData name="Claire Brooks" userId="045b5ce1-bb15-4c22-aa7e-c7b600949989" providerId="ADAL" clId="{B7556FA9-D807-44DF-A9BF-6A4A5FEE5022}" dt="2023-10-02T16:52:05.687" v="15" actId="20577"/>
          <ac:spMkLst>
            <pc:docMk/>
            <pc:sldMk cId="0" sldId="263"/>
            <ac:spMk id="78" creationId="{00000000-0000-0000-0000-000000000000}"/>
          </ac:spMkLst>
        </pc:spChg>
        <pc:picChg chg="del">
          <ac:chgData name="Claire Brooks" userId="045b5ce1-bb15-4c22-aa7e-c7b600949989" providerId="ADAL" clId="{B7556FA9-D807-44DF-A9BF-6A4A5FEE5022}" dt="2023-10-02T16:23:30.525" v="3" actId="478"/>
          <ac:picMkLst>
            <pc:docMk/>
            <pc:sldMk cId="0" sldId="263"/>
            <ac:picMk id="2" creationId="{01BAD14B-7C07-FB3B-9B21-DACBE158F3E9}"/>
          </ac:picMkLst>
        </pc:picChg>
      </pc:sldChg>
      <pc:sldChg chg="addSp delSp modSp add del mod">
        <pc:chgData name="Claire Brooks" userId="045b5ce1-bb15-4c22-aa7e-c7b600949989" providerId="ADAL" clId="{B7556FA9-D807-44DF-A9BF-6A4A5FEE5022}" dt="2023-10-02T16:51:55.466" v="10" actId="47"/>
        <pc:sldMkLst>
          <pc:docMk/>
          <pc:sldMk cId="1471120206" sldId="276"/>
        </pc:sldMkLst>
        <pc:spChg chg="add mod">
          <ac:chgData name="Claire Brooks" userId="045b5ce1-bb15-4c22-aa7e-c7b600949989" providerId="ADAL" clId="{B7556FA9-D807-44DF-A9BF-6A4A5FEE5022}" dt="2023-10-02T16:23:53.619" v="9" actId="478"/>
          <ac:spMkLst>
            <pc:docMk/>
            <pc:sldMk cId="1471120206" sldId="276"/>
            <ac:spMk id="3" creationId="{A92BE601-0824-0C72-FF3F-84B95F3E3E60}"/>
          </ac:spMkLst>
        </pc:spChg>
        <pc:spChg chg="del">
          <ac:chgData name="Claire Brooks" userId="045b5ce1-bb15-4c22-aa7e-c7b600949989" providerId="ADAL" clId="{B7556FA9-D807-44DF-A9BF-6A4A5FEE5022}" dt="2023-10-02T16:23:53.619" v="9" actId="478"/>
          <ac:spMkLst>
            <pc:docMk/>
            <pc:sldMk cId="1471120206" sldId="276"/>
            <ac:spMk id="78" creationId="{00000000-0000-0000-0000-000000000000}"/>
          </ac:spMkLst>
        </pc:spChg>
      </pc:sldChg>
      <pc:sldMasterChg chg="modSp mod">
        <pc:chgData name="Claire Brooks" userId="045b5ce1-bb15-4c22-aa7e-c7b600949989" providerId="ADAL" clId="{B7556FA9-D807-44DF-A9BF-6A4A5FEE5022}" dt="2023-10-02T09:45:04.001" v="2" actId="20577"/>
        <pc:sldMasterMkLst>
          <pc:docMk/>
          <pc:sldMasterMk cId="0" sldId="2147483649"/>
        </pc:sldMasterMkLst>
        <pc:spChg chg="mod">
          <ac:chgData name="Claire Brooks" userId="045b5ce1-bb15-4c22-aa7e-c7b600949989" providerId="ADAL" clId="{B7556FA9-D807-44DF-A9BF-6A4A5FEE5022}" dt="2023-10-02T09:44:58.932" v="1"/>
          <ac:spMkLst>
            <pc:docMk/>
            <pc:sldMasterMk cId="0" sldId="2147483649"/>
            <ac:spMk id="11" creationId="{00000000-0000-0000-0000-000000000000}"/>
          </ac:spMkLst>
        </pc:spChg>
        <pc:spChg chg="mod">
          <ac:chgData name="Claire Brooks" userId="045b5ce1-bb15-4c22-aa7e-c7b600949989" providerId="ADAL" clId="{B7556FA9-D807-44DF-A9BF-6A4A5FEE5022}" dt="2023-10-02T09:45:04.001" v="2" actId="20577"/>
          <ac:spMkLst>
            <pc:docMk/>
            <pc:sldMasterMk cId="0" sldId="2147483649"/>
            <ac:spMk id="12" creationId="{00000000-0000-0000-0000-000000000000}"/>
          </ac:spMkLst>
        </pc:spChg>
        <pc:spChg chg="mod">
          <ac:chgData name="Claire Brooks" userId="045b5ce1-bb15-4c22-aa7e-c7b600949989" providerId="ADAL" clId="{B7556FA9-D807-44DF-A9BF-6A4A5FEE5022}" dt="2023-10-02T09:43:19.382" v="0"/>
          <ac:spMkLst>
            <pc:docMk/>
            <pc:sldMasterMk cId="0" sldId="2147483649"/>
            <ac:spMk id="16" creationId="{00000000-0000-0000-0000-000000000000}"/>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6411"/>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0443" y="0"/>
            <a:ext cx="2945659" cy="496411"/>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9768" y="4715907"/>
            <a:ext cx="5438140" cy="4467701"/>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30091"/>
            <a:ext cx="2945659" cy="496411"/>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0443" y="9430091"/>
            <a:ext cx="2945659" cy="496411"/>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sashwindowspecialist.com/blog/drawings-and-profile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bereco.co.uk/blog/timber-casement-window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5d1b941d4a_0_0: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200" u="sng">
                <a:solidFill>
                  <a:schemeClr val="hlink"/>
                </a:solidFill>
                <a:hlinkClick r:id="rId3"/>
              </a:rPr>
              <a:t>https://sashwindowspecialist.com/blog/drawings-and-profiles/</a:t>
            </a:r>
          </a:p>
          <a:p>
            <a:pPr marL="0" lvl="0" indent="0" algn="l" rtl="0">
              <a:spcBef>
                <a:spcPts val="360"/>
              </a:spcBef>
              <a:spcAft>
                <a:spcPts val="0"/>
              </a:spcAft>
              <a:buNone/>
            </a:pPr>
            <a:endParaRPr dirty="0"/>
          </a:p>
        </p:txBody>
      </p:sp>
      <p:sp>
        <p:nvSpPr>
          <p:cNvPr id="82" name="Google Shape;82;g25d1b941d4a_0_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8: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89" name="Google Shape;89;p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5d1b941d4a_0_23: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6" name="Google Shape;96;g25d1b941d4a_0_2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5d1b941d4a_0_15: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02" name="Google Shape;102;g25d1b941d4a_0_1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5d1b941d4a_0_15: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200" u="sng">
                <a:solidFill>
                  <a:schemeClr val="hlink"/>
                </a:solidFill>
                <a:hlinkClick r:id="rId3"/>
              </a:rPr>
              <a:t>https://www.bereco.co.uk/blog/timber-casement-windows</a:t>
            </a:r>
          </a:p>
          <a:p>
            <a:pPr marL="0" lvl="0" indent="0" algn="l" rtl="0">
              <a:spcBef>
                <a:spcPts val="360"/>
              </a:spcBef>
              <a:spcAft>
                <a:spcPts val="0"/>
              </a:spcAft>
              <a:buNone/>
            </a:pPr>
            <a:endParaRPr dirty="0"/>
          </a:p>
        </p:txBody>
      </p:sp>
      <p:sp>
        <p:nvSpPr>
          <p:cNvPr id="102" name="Google Shape;102;g25d1b941d4a_0_1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2176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9: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09" name="Google Shape;109;p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5d1b941d4a_0_31: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7" name="Google Shape;117;g25d1b941d4a_0_3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0: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3" name="Google Shape;123;p1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1: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29" name="Google Shape;129;p1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5d1b941d4a_0_44: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7" name="Google Shape;137;g25d1b941d4a_0_4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7483078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2: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3" name="Google Shape;143;p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3: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 name="Google Shape;40;p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4: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 name="Google Shape;46;p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5: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6: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200"/>
              <a:t>Llun enghreifftiol arall - https://chameleon-decorators.co.uk/wp-content/uploads/2022/06/period-sliding-sash-window-1024x768.jpeg</a:t>
            </a:r>
          </a:p>
          <a:p>
            <a:pPr marL="0" lvl="0" indent="0" algn="l" rtl="0">
              <a:spcBef>
                <a:spcPts val="360"/>
              </a:spcBef>
              <a:spcAft>
                <a:spcPts val="0"/>
              </a:spcAft>
              <a:buNone/>
            </a:pPr>
            <a:endParaRPr dirty="0"/>
          </a:p>
        </p:txBody>
      </p:sp>
      <p:sp>
        <p:nvSpPr>
          <p:cNvPr id="60" name="Google Shape;60;p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25d1b941d4a_0_6: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8" name="Google Shape;68;g25d1b941d4a_0_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7: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75" name="Google Shape;75;p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900" b="0" i="0" u="none" strike="noStrike" cap="none" dirty="0" err="1">
                <a:solidFill>
                  <a:schemeClr val="dk1"/>
                </a:solidFill>
                <a:latin typeface="Arial"/>
                <a:ea typeface="Arial"/>
                <a:cs typeface="Arial"/>
                <a:sym typeface="Arial"/>
              </a:rPr>
              <a:t>Hawlfraint</a:t>
            </a:r>
            <a:r>
              <a:rPr lang="en-GB" sz="900" b="0" i="0" u="none" strike="noStrike" cap="none" dirty="0">
                <a:solidFill>
                  <a:schemeClr val="dk1"/>
                </a:solidFill>
                <a:latin typeface="Arial"/>
                <a:ea typeface="Arial"/>
                <a:cs typeface="Arial"/>
                <a:sym typeface="Arial"/>
              </a:rPr>
              <a:t> © 2023 </a:t>
            </a:r>
            <a:r>
              <a:rPr lang="en-GB" sz="900" b="0" i="0" u="none" strike="noStrike" cap="none" dirty="0" err="1">
                <a:solidFill>
                  <a:schemeClr val="dk1"/>
                </a:solidFill>
                <a:latin typeface="Arial"/>
                <a:ea typeface="Arial"/>
                <a:cs typeface="Arial"/>
                <a:sym typeface="Arial"/>
              </a:rPr>
              <a:t>Sefydliad</a:t>
            </a:r>
            <a:r>
              <a:rPr lang="en-GB" sz="900" b="0" i="0" u="none" strike="noStrike" cap="none" dirty="0">
                <a:solidFill>
                  <a:schemeClr val="dk1"/>
                </a:solidFill>
                <a:latin typeface="Arial"/>
                <a:ea typeface="Arial"/>
                <a:cs typeface="Arial"/>
                <a:sym typeface="Arial"/>
              </a:rPr>
              <a:t> City and Guilds </a:t>
            </a:r>
            <a:r>
              <a:rPr lang="en-GB" sz="900" b="0" i="0" u="none" strike="noStrike" cap="none" dirty="0" err="1">
                <a:solidFill>
                  <a:schemeClr val="dk1"/>
                </a:solidFill>
                <a:latin typeface="Arial"/>
                <a:ea typeface="Arial"/>
                <a:cs typeface="Arial"/>
                <a:sym typeface="Arial"/>
              </a:rPr>
              <a:t>Llundain</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Cedwir</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pob</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hawl</a:t>
            </a:r>
            <a:r>
              <a:rPr lang="en-GB" sz="900" b="0" i="0" u="none" strike="noStrike" cap="none" dirty="0">
                <a:solidFill>
                  <a:schemeClr val="dk1"/>
                </a:solidFill>
                <a:latin typeface="Arial"/>
                <a:ea typeface="Arial"/>
                <a:cs typeface="Arial"/>
                <a:sym typeface="Arial"/>
              </a:rPr>
              <a:t>.</a:t>
            </a:r>
            <a:endParaRPr lang="en-GB"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 </a:t>
            </a:r>
            <a:r>
              <a:rPr lang="en-GB" sz="900" dirty="0">
                <a:solidFill>
                  <a:schemeClr val="dk1"/>
                </a:solidFill>
                <a:latin typeface="Arial"/>
                <a:ea typeface="Arial"/>
                <a:cs typeface="Arial"/>
                <a:sym typeface="Arial"/>
              </a:rPr>
              <a:t>20</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b="0" dirty="0" err="1">
                <a:solidFill>
                  <a:schemeClr val="dk1"/>
                </a:solidFill>
                <a:latin typeface="Arial"/>
                <a:ea typeface="Arial"/>
                <a:cs typeface="Arial"/>
                <a:sym typeface="Arial"/>
              </a:rPr>
              <a:t>Dilyniant</a:t>
            </a:r>
            <a:r>
              <a:rPr lang="en-US" sz="1400" b="0" dirty="0">
                <a:solidFill>
                  <a:schemeClr val="dk1"/>
                </a:solidFill>
                <a:latin typeface="Arial"/>
                <a:ea typeface="Arial"/>
                <a:cs typeface="Arial"/>
                <a:sym typeface="Arial"/>
              </a:rPr>
              <a:t> </a:t>
            </a:r>
            <a:r>
              <a:rPr lang="en-US" sz="1400" b="0" dirty="0" err="1">
                <a:solidFill>
                  <a:schemeClr val="dk1"/>
                </a:solidFill>
                <a:latin typeface="Arial"/>
                <a:ea typeface="Arial"/>
                <a:cs typeface="Arial"/>
                <a:sym typeface="Arial"/>
              </a:rPr>
              <a:t>mewn</a:t>
            </a:r>
            <a:endParaRPr lang="en-US" sz="1400" b="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sz="1400" b="1" dirty="0" err="1">
                <a:solidFill>
                  <a:schemeClr val="dk1"/>
                </a:solidFill>
                <a:latin typeface="Arial"/>
                <a:ea typeface="Arial"/>
                <a:cs typeface="Arial"/>
                <a:sym typeface="Arial"/>
              </a:rPr>
              <a:t>Adeiladu</a:t>
            </a:r>
            <a:r>
              <a:rPr lang="en-US" sz="1400" b="1" dirty="0">
                <a:solidFill>
                  <a:schemeClr val="dk1"/>
                </a:solidFill>
                <a:latin typeface="Arial"/>
                <a:ea typeface="Arial"/>
                <a:cs typeface="Arial"/>
                <a:sym typeface="Arial"/>
              </a:rPr>
              <a:t> (</a:t>
            </a:r>
            <a:r>
              <a:rPr lang="en-US" sz="1400" b="1" dirty="0" err="1">
                <a:solidFill>
                  <a:schemeClr val="dk1"/>
                </a:solidFill>
                <a:latin typeface="Arial"/>
                <a:ea typeface="Arial"/>
                <a:cs typeface="Arial"/>
                <a:sym typeface="Arial"/>
              </a:rPr>
              <a:t>Lefel</a:t>
            </a:r>
            <a:r>
              <a:rPr lang="en-US" sz="1400" b="1" dirty="0">
                <a:solidFill>
                  <a:schemeClr val="dk1"/>
                </a:solidFill>
                <a:latin typeface="Arial"/>
                <a:ea typeface="Arial"/>
                <a:cs typeface="Arial"/>
                <a:sym typeface="Arial"/>
              </a:rPr>
              <a:t> 2)</a:t>
            </a:r>
            <a:endParaRPr sz="1400" dirty="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sashwindowspecialist.com/blog/drawings-and-profiles/"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commons.wikimedia.org/wiki/File:Rabbit-skin_glue_top_view.jpeg"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images.finewoodworking.com/app/uploads/2016/10/28064314/011258086_01-belt-driven.jpg"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chameleon-decorators.co.uk/wp-content/uploads/2022/06/period-sliding-sash-window-1024x768.jpe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cy-GB" sz="6600">
                <a:solidFill>
                  <a:schemeClr val="lt1"/>
                </a:solidFill>
              </a:rPr>
              <a:t>Cyflwyniad PowerPoint</a:t>
            </a: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cy-GB" sz="2400" b="1">
                <a:solidFill>
                  <a:schemeClr val="dk1"/>
                </a:solidFill>
                <a:latin typeface="Arial"/>
                <a:ea typeface="Arial"/>
                <a:cs typeface="Arial"/>
                <a:sym typeface="Arial"/>
              </a:rPr>
              <a:t>Uned 202: Arferion yn newid dros amser</a:t>
            </a: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PowerPoint 1: Dulliau adeiladu cyn 1919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Ffenestri llithro – adeiladu</a:t>
            </a:r>
          </a:p>
        </p:txBody>
      </p:sp>
      <p:sp>
        <p:nvSpPr>
          <p:cNvPr id="85" name="Google Shape;85;p11"/>
          <p:cNvSpPr txBox="1">
            <a:spLocks noGrp="1"/>
          </p:cNvSpPr>
          <p:nvPr>
            <p:ph type="body" idx="1"/>
          </p:nvPr>
        </p:nvSpPr>
        <p:spPr>
          <a:xfrm>
            <a:off x="457200" y="1563819"/>
            <a:ext cx="4290646" cy="4429200"/>
          </a:xfrm>
          <a:prstGeom prst="rect">
            <a:avLst/>
          </a:prstGeom>
          <a:noFill/>
          <a:ln>
            <a:noFill/>
          </a:ln>
        </p:spPr>
        <p:txBody>
          <a:bodyPr spcFirstLastPara="1" wrap="square" lIns="0" tIns="0" rIns="0" bIns="0" anchor="t" anchorCtr="0">
            <a:noAutofit/>
          </a:bodyPr>
          <a:lstStyle/>
          <a:p>
            <a:pPr marL="0" lvl="0" indent="0" algn="l" rtl="0">
              <a:lnSpc>
                <a:spcPct val="150000"/>
              </a:lnSpc>
              <a:spcBef>
                <a:spcPts val="500"/>
              </a:spcBef>
              <a:spcAft>
                <a:spcPts val="500"/>
              </a:spcAft>
              <a:buNone/>
            </a:pPr>
            <a:r>
              <a:rPr lang="cy-GB" sz="1800"/>
              <a:t>Yn wreiddiol, roedd y ffenestri hyn yn cael eu gwneud drwy adeiladu ‘ffrâm flwch’ a fyddai’n eistedd y tu mewn i agoriad y ffenestr. Dyma’r uniadau a ddefnyddiwyd yn gyffredin:</a:t>
            </a:r>
          </a:p>
          <a:p>
            <a:pPr marL="268288" lvl="0" indent="-220663" algn="l" rtl="0">
              <a:lnSpc>
                <a:spcPct val="120000"/>
              </a:lnSpc>
              <a:spcBef>
                <a:spcPts val="500"/>
              </a:spcBef>
              <a:spcAft>
                <a:spcPts val="0"/>
              </a:spcAft>
              <a:buClr>
                <a:srgbClr val="0077E3"/>
              </a:buClr>
              <a:buSzPct val="100000"/>
              <a:buFont typeface="Arial" panose="020B0604020202020204" pitchFamily="34" charset="0"/>
              <a:buChar char="•"/>
            </a:pPr>
            <a:r>
              <a:rPr lang="cy-GB" sz="1800"/>
              <a:t>uniadau rhigol, a thafod a rhigol (sy’n cael eu defnyddio’n aml i uno’r ffrâm flwch gyda’i gilydd)</a:t>
            </a:r>
          </a:p>
          <a:p>
            <a:pPr marL="268288" lvl="0" indent="-220663" algn="l" rtl="0">
              <a:lnSpc>
                <a:spcPct val="120000"/>
              </a:lnSpc>
              <a:spcBef>
                <a:spcPts val="500"/>
              </a:spcBef>
              <a:spcAft>
                <a:spcPts val="0"/>
              </a:spcAft>
              <a:buClr>
                <a:srgbClr val="0077E3"/>
              </a:buClr>
              <a:buSzPct val="100000"/>
              <a:buFont typeface="Arial" panose="020B0604020202020204" pitchFamily="34" charset="0"/>
              <a:buChar char="•"/>
            </a:pPr>
            <a:r>
              <a:rPr lang="cy-GB" sz="1800"/>
              <a:t>mortais a thyno (sy’n cael eu defnyddio i uno’r ffrâm â’r sil ac ar y fframiau).</a:t>
            </a:r>
          </a:p>
          <a:p>
            <a:pPr marL="0" lvl="0" indent="0" algn="l" rtl="0">
              <a:lnSpc>
                <a:spcPct val="120000"/>
              </a:lnSpc>
              <a:spcBef>
                <a:spcPts val="0"/>
              </a:spcBef>
              <a:spcAft>
                <a:spcPts val="0"/>
              </a:spcAft>
              <a:buNone/>
            </a:pPr>
            <a:endParaRPr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ED226788-F711-4285-A66E-978389AD533D}"/>
              </a:ext>
            </a:extLst>
          </p:cNvPr>
          <p:cNvSpPr txBox="1"/>
          <p:nvPr/>
        </p:nvSpPr>
        <p:spPr>
          <a:xfrm>
            <a:off x="5160818" y="3132753"/>
            <a:ext cx="2916382" cy="738664"/>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400" u="sng">
                <a:solidFill>
                  <a:schemeClr val="hlink"/>
                </a:solidFill>
                <a:hlinkClick r:id="rId3"/>
              </a:rPr>
              <a:t>Edrychwch ar y lluniau hyn o ‘Sut mae Ffenestr Lithro Draddodiadol yn Gweithio’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Ffenestri casment</a:t>
            </a:r>
          </a:p>
        </p:txBody>
      </p:sp>
      <p:sp>
        <p:nvSpPr>
          <p:cNvPr id="92" name="Google Shape;92;p12"/>
          <p:cNvSpPr txBox="1">
            <a:spLocks noGrp="1"/>
          </p:cNvSpPr>
          <p:nvPr>
            <p:ph type="body" idx="1"/>
          </p:nvPr>
        </p:nvSpPr>
        <p:spPr>
          <a:xfrm>
            <a:off x="457199" y="1517509"/>
            <a:ext cx="3855307" cy="42933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cy-GB" sz="1800" dirty="0"/>
              <a:t>Mae ffenestri casment yn elfen fawr arall o waith coed pensaernïol cyn 1919, a ddyfeisiwyd yn ystod y 18fed ganrif.</a:t>
            </a:r>
          </a:p>
          <a:p>
            <a:pPr marL="0" lvl="2" indent="0" algn="l" rtl="0">
              <a:lnSpc>
                <a:spcPct val="125000"/>
              </a:lnSpc>
              <a:spcBef>
                <a:spcPts val="1500"/>
              </a:spcBef>
              <a:spcAft>
                <a:spcPts val="0"/>
              </a:spcAft>
              <a:buNone/>
            </a:pPr>
            <a:r>
              <a:rPr lang="cy-GB" sz="1800" dirty="0"/>
              <a:t>Roedd y chwyldro diwydiannol yn golygu bod ffenestri cerrig a haearn yn cael eu disodli’n raddol gan ffenestri derw. Roedd fframiau pren yn gynt i’w cynhyrchu ac roedd ganddynt fanteision thermol.  </a:t>
            </a:r>
          </a:p>
          <a:p>
            <a:pPr marL="0" lvl="0" indent="0" algn="l" rtl="0">
              <a:lnSpc>
                <a:spcPct val="120000"/>
              </a:lnSpc>
              <a:spcBef>
                <a:spcPts val="0"/>
              </a:spcBef>
              <a:spcAft>
                <a:spcPts val="0"/>
              </a:spcAft>
              <a:buNone/>
            </a:pPr>
            <a:endParaRPr sz="9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2">
            <a:extLst>
              <a:ext uri="{FF2B5EF4-FFF2-40B4-BE49-F238E27FC236}">
                <a16:creationId xmlns:a16="http://schemas.microsoft.com/office/drawing/2014/main" id="{6D4933E8-C5F5-382C-257A-6ECF93FC78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12507" y="1850011"/>
            <a:ext cx="4374293" cy="277038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3"/>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Ffenestri casment – manteision</a:t>
            </a:r>
          </a:p>
        </p:txBody>
      </p:sp>
      <p:sp>
        <p:nvSpPr>
          <p:cNvPr id="99" name="Google Shape;99;p13"/>
          <p:cNvSpPr txBox="1">
            <a:spLocks noGrp="1"/>
          </p:cNvSpPr>
          <p:nvPr>
            <p:ph type="body" idx="1"/>
          </p:nvPr>
        </p:nvSpPr>
        <p:spPr>
          <a:xfrm>
            <a:off x="457200" y="1517509"/>
            <a:ext cx="8044254" cy="4293300"/>
          </a:xfrm>
          <a:prstGeom prst="rect">
            <a:avLst/>
          </a:prstGeom>
          <a:noFill/>
          <a:ln>
            <a:noFill/>
          </a:ln>
        </p:spPr>
        <p:txBody>
          <a:bodyPr spcFirstLastPara="1" wrap="square" lIns="0" tIns="0" rIns="0" bIns="0" anchor="t" anchorCtr="0">
            <a:noAutofit/>
          </a:bodyPr>
          <a:lstStyle/>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cy-GB" dirty="0"/>
              <a:t>Mae ffenestri casment yn llai drafftiog na ffenestri llithro.</a:t>
            </a:r>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cy-GB" dirty="0"/>
              <a:t>Mae’n haws eu cynnal a’u cadw oherwydd bod yr holl gydrannau’n weladwy ac yn hygyrch. </a:t>
            </a:r>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cy-GB" dirty="0"/>
              <a:t>Gellir cael mwy o awyru a golygfeydd heb eu rhwystro gan fod modd agor yr holl ffenestr, yn wahanol i ffenestri llithro.</a:t>
            </a:r>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Ffenestri casment – gweithgynhyrchu</a:t>
            </a:r>
          </a:p>
        </p:txBody>
      </p:sp>
      <p:sp>
        <p:nvSpPr>
          <p:cNvPr id="105" name="Google Shape;105;p14"/>
          <p:cNvSpPr txBox="1">
            <a:spLocks noGrp="1"/>
          </p:cNvSpPr>
          <p:nvPr>
            <p:ph type="body" idx="1"/>
          </p:nvPr>
        </p:nvSpPr>
        <p:spPr>
          <a:xfrm>
            <a:off x="457200" y="1512000"/>
            <a:ext cx="8180024" cy="42933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cy-GB" sz="2000"/>
              <a:t>Mae ffenestri casment yn cynnwys ffrâm allanol a sil sydd wedi’u cysylltu â mortais a thyno. Mae agoriadau’n cael eu creu drwy uno pyst ffenestri a thransomau â’r ffrâm allanol a’i gilydd yn ôl yr angen. Mae’r fframiau’n cael eu gwneud, eto gan ddefnyddio mortais a thyno, ac yna’n cael eu gosod ar y ffrâm gyda cholfachau.</a:t>
            </a:r>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457200" y="1008000"/>
            <a:ext cx="8229600" cy="39114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Ffenestri casment – cydrannau</a:t>
            </a:r>
          </a:p>
        </p:txBody>
      </p:sp>
      <p:sp>
        <p:nvSpPr>
          <p:cNvPr id="3" name="TextBox 2">
            <a:extLst>
              <a:ext uri="{FF2B5EF4-FFF2-40B4-BE49-F238E27FC236}">
                <a16:creationId xmlns:a16="http://schemas.microsoft.com/office/drawing/2014/main" id="{60A155FF-6E7B-73C1-0CDA-F73B4D33CAE8}"/>
              </a:ext>
            </a:extLst>
          </p:cNvPr>
          <p:cNvSpPr txBox="1"/>
          <p:nvPr/>
        </p:nvSpPr>
        <p:spPr>
          <a:xfrm>
            <a:off x="6885710" y="2967503"/>
            <a:ext cx="1801090" cy="523220"/>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400" u="sng">
                <a:solidFill>
                  <a:schemeClr val="hlink"/>
                </a:solidFill>
              </a:rPr>
              <a:t>Mae diagram wedi’i labelu ar gael yma.</a:t>
            </a:r>
          </a:p>
        </p:txBody>
      </p:sp>
      <p:sp>
        <p:nvSpPr>
          <p:cNvPr id="4" name="Google Shape;105;p14">
            <a:extLst>
              <a:ext uri="{FF2B5EF4-FFF2-40B4-BE49-F238E27FC236}">
                <a16:creationId xmlns:a16="http://schemas.microsoft.com/office/drawing/2014/main" id="{0CAC174F-B8D1-16DB-A932-383BDD97AE68}"/>
              </a:ext>
            </a:extLst>
          </p:cNvPr>
          <p:cNvSpPr txBox="1">
            <a:spLocks noGrp="1"/>
          </p:cNvSpPr>
          <p:nvPr>
            <p:ph type="body" idx="1"/>
          </p:nvPr>
        </p:nvSpPr>
        <p:spPr>
          <a:xfrm>
            <a:off x="457200" y="1515290"/>
            <a:ext cx="6428510" cy="4290009"/>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cy-GB" sz="1800" dirty="0"/>
              <a:t>Mae gan ffenestr gasment pren sawl cydran, gan gynnwys:</a:t>
            </a:r>
          </a:p>
          <a:p>
            <a:pPr marL="0" lvl="2" indent="0" algn="l" rtl="0">
              <a:lnSpc>
                <a:spcPct val="125000"/>
              </a:lnSpc>
              <a:spcAft>
                <a:spcPts val="500"/>
              </a:spcAft>
              <a:buNone/>
            </a:pPr>
            <a:endParaRPr lang="cy-GB" sz="1800" dirty="0"/>
          </a:p>
          <a:p>
            <a:pPr marL="171450" lvl="2" indent="-171450" algn="l" rtl="0">
              <a:lnSpc>
                <a:spcPct val="100000"/>
              </a:lnSpc>
              <a:spcBef>
                <a:spcPts val="0"/>
              </a:spcBef>
              <a:spcAft>
                <a:spcPts val="500"/>
              </a:spcAft>
              <a:buFont typeface="Arial" panose="020B0604020202020204" pitchFamily="34" charset="0"/>
              <a:buChar char="•"/>
            </a:pPr>
            <a:r>
              <a:rPr lang="cy-GB" sz="1800" dirty="0"/>
              <a:t>rheilen uchaf</a:t>
            </a:r>
          </a:p>
          <a:p>
            <a:pPr marL="171450" lvl="2" indent="-171450" algn="l" rtl="0">
              <a:lnSpc>
                <a:spcPct val="100000"/>
              </a:lnSpc>
              <a:spcBef>
                <a:spcPts val="0"/>
              </a:spcBef>
              <a:spcAft>
                <a:spcPts val="500"/>
              </a:spcAft>
              <a:buFont typeface="Arial" panose="020B0604020202020204" pitchFamily="34" charset="0"/>
              <a:buChar char="•"/>
            </a:pPr>
            <a:r>
              <a:rPr lang="cy-GB" sz="1800" dirty="0"/>
              <a:t>colfach ffrithiant</a:t>
            </a:r>
          </a:p>
          <a:p>
            <a:pPr marL="171450" lvl="2" indent="-171450" algn="l" rtl="0">
              <a:lnSpc>
                <a:spcPct val="100000"/>
              </a:lnSpc>
              <a:spcBef>
                <a:spcPts val="0"/>
              </a:spcBef>
              <a:spcAft>
                <a:spcPts val="500"/>
              </a:spcAft>
              <a:buFont typeface="Arial" panose="020B0604020202020204" pitchFamily="34" charset="0"/>
              <a:buChar char="•"/>
            </a:pPr>
            <a:r>
              <a:rPr lang="cy-GB" sz="1800" dirty="0"/>
              <a:t>ffenestr </a:t>
            </a:r>
            <a:r>
              <a:rPr lang="cy-GB" sz="1800" dirty="0" err="1"/>
              <a:t>linter</a:t>
            </a:r>
            <a:r>
              <a:rPr lang="cy-GB" sz="1800" dirty="0"/>
              <a:t> sy’n hongian ar y top</a:t>
            </a:r>
          </a:p>
          <a:p>
            <a:pPr marL="171450" lvl="2" indent="-171450" algn="l" rtl="0">
              <a:lnSpc>
                <a:spcPct val="100000"/>
              </a:lnSpc>
              <a:spcBef>
                <a:spcPts val="0"/>
              </a:spcBef>
              <a:spcAft>
                <a:spcPts val="500"/>
              </a:spcAft>
              <a:buFont typeface="Arial" panose="020B0604020202020204" pitchFamily="34" charset="0"/>
              <a:buChar char="•"/>
            </a:pPr>
            <a:r>
              <a:rPr lang="cy-GB" sz="1800" dirty="0"/>
              <a:t>pen</a:t>
            </a:r>
          </a:p>
          <a:p>
            <a:pPr marL="171450" lvl="2" indent="-171450" algn="l" rtl="0">
              <a:lnSpc>
                <a:spcPct val="100000"/>
              </a:lnSpc>
              <a:spcBef>
                <a:spcPts val="0"/>
              </a:spcBef>
              <a:spcAft>
                <a:spcPts val="500"/>
              </a:spcAft>
              <a:buFont typeface="Arial" panose="020B0604020202020204" pitchFamily="34" charset="0"/>
              <a:buChar char="•"/>
            </a:pPr>
            <a:r>
              <a:rPr lang="cy-GB" sz="1800" dirty="0"/>
              <a:t>ffrâm ffenestr</a:t>
            </a:r>
          </a:p>
          <a:p>
            <a:pPr marL="171450" lvl="2" indent="-171450" algn="l" rtl="0">
              <a:lnSpc>
                <a:spcPct val="100000"/>
              </a:lnSpc>
              <a:spcBef>
                <a:spcPts val="0"/>
              </a:spcBef>
              <a:spcAft>
                <a:spcPts val="500"/>
              </a:spcAft>
              <a:buFont typeface="Arial" panose="020B0604020202020204" pitchFamily="34" charset="0"/>
              <a:buChar char="•"/>
            </a:pPr>
            <a:r>
              <a:rPr lang="cy-GB" sz="1800" dirty="0" err="1"/>
              <a:t>transom</a:t>
            </a:r>
            <a:endParaRPr lang="cy-GB" sz="1800" dirty="0"/>
          </a:p>
          <a:p>
            <a:pPr marL="171450" lvl="2" indent="-171450" algn="l" rtl="0">
              <a:lnSpc>
                <a:spcPct val="100000"/>
              </a:lnSpc>
              <a:spcBef>
                <a:spcPts val="0"/>
              </a:spcBef>
              <a:spcAft>
                <a:spcPts val="500"/>
              </a:spcAft>
              <a:buFont typeface="Arial" panose="020B0604020202020204" pitchFamily="34" charset="0"/>
              <a:buChar char="•"/>
            </a:pPr>
            <a:r>
              <a:rPr lang="cy-GB" sz="1800" dirty="0"/>
              <a:t>ystlysbost</a:t>
            </a:r>
          </a:p>
          <a:p>
            <a:pPr marL="171450" lvl="2" indent="-171450" algn="l" rtl="0">
              <a:lnSpc>
                <a:spcPct val="125000"/>
              </a:lnSpc>
              <a:spcAft>
                <a:spcPts val="500"/>
              </a:spcAft>
              <a:buFont typeface="Arial" panose="020B0604020202020204" pitchFamily="34" charset="0"/>
              <a:buChar char="•"/>
            </a:pPr>
            <a:endParaRPr sz="1000" dirty="0"/>
          </a:p>
        </p:txBody>
      </p:sp>
      <p:sp>
        <p:nvSpPr>
          <p:cNvPr id="6" name="TextBox 5">
            <a:extLst>
              <a:ext uri="{FF2B5EF4-FFF2-40B4-BE49-F238E27FC236}">
                <a16:creationId xmlns:a16="http://schemas.microsoft.com/office/drawing/2014/main" id="{5C50F18B-F0DA-E5B9-D8B8-BA0D21DED901}"/>
              </a:ext>
            </a:extLst>
          </p:cNvPr>
          <p:cNvSpPr txBox="1"/>
          <p:nvPr/>
        </p:nvSpPr>
        <p:spPr>
          <a:xfrm>
            <a:off x="4408925" y="2397279"/>
            <a:ext cx="2175164" cy="2757165"/>
          </a:xfrm>
          <a:prstGeom prst="rect">
            <a:avLst/>
          </a:prstGeom>
          <a:noFill/>
        </p:spPr>
        <p:txBody>
          <a:bodyPr wrap="square">
            <a:spAutoFit/>
          </a:bodyPr>
          <a:lstStyle/>
          <a:p>
            <a:pPr marL="171450" lvl="2" indent="-171450" algn="l" rtl="0">
              <a:lnSpc>
                <a:spcPct val="100000"/>
              </a:lnSpc>
              <a:spcBef>
                <a:spcPts val="0"/>
              </a:spcBef>
              <a:spcAft>
                <a:spcPts val="500"/>
              </a:spcAft>
              <a:buFont typeface="Arial" panose="020B0604020202020204" pitchFamily="34" charset="0"/>
              <a:buChar char="•"/>
            </a:pPr>
            <a:r>
              <a:rPr lang="cy-GB" sz="1800" dirty="0">
                <a:solidFill>
                  <a:schemeClr val="dk1"/>
                </a:solidFill>
              </a:rPr>
              <a:t>post ffenestr</a:t>
            </a:r>
          </a:p>
          <a:p>
            <a:pPr marL="171450" lvl="2" indent="-171450" algn="l" rtl="0">
              <a:lnSpc>
                <a:spcPct val="100000"/>
              </a:lnSpc>
              <a:spcBef>
                <a:spcPts val="0"/>
              </a:spcBef>
              <a:spcAft>
                <a:spcPts val="500"/>
              </a:spcAft>
              <a:buFont typeface="Arial" panose="020B0604020202020204" pitchFamily="34" charset="0"/>
              <a:buChar char="•"/>
            </a:pPr>
            <a:r>
              <a:rPr lang="cy-GB" sz="1800" dirty="0">
                <a:solidFill>
                  <a:schemeClr val="dk1"/>
                </a:solidFill>
              </a:rPr>
              <a:t>silff</a:t>
            </a:r>
          </a:p>
          <a:p>
            <a:pPr marL="171450" lvl="2" indent="-171450" algn="l" rtl="0">
              <a:lnSpc>
                <a:spcPct val="100000"/>
              </a:lnSpc>
              <a:spcBef>
                <a:spcPts val="0"/>
              </a:spcBef>
              <a:spcAft>
                <a:spcPts val="500"/>
              </a:spcAft>
              <a:buFont typeface="Arial" panose="020B0604020202020204" pitchFamily="34" charset="0"/>
              <a:buChar char="•"/>
            </a:pPr>
            <a:r>
              <a:rPr lang="cy-GB" sz="1800" dirty="0">
                <a:solidFill>
                  <a:schemeClr val="dk1"/>
                </a:solidFill>
              </a:rPr>
              <a:t>dolen gloi</a:t>
            </a:r>
          </a:p>
          <a:p>
            <a:pPr marL="171450" lvl="2" indent="-171450" algn="l" rtl="0">
              <a:lnSpc>
                <a:spcPct val="100000"/>
              </a:lnSpc>
              <a:spcBef>
                <a:spcPts val="0"/>
              </a:spcBef>
              <a:spcAft>
                <a:spcPts val="500"/>
              </a:spcAft>
              <a:buFont typeface="Arial" panose="020B0604020202020204" pitchFamily="34" charset="0"/>
              <a:buChar char="•"/>
            </a:pPr>
            <a:r>
              <a:rPr lang="cy-GB" sz="1800" dirty="0">
                <a:solidFill>
                  <a:schemeClr val="dk1"/>
                </a:solidFill>
              </a:rPr>
              <a:t>gwydr uniongyrchol</a:t>
            </a:r>
          </a:p>
          <a:p>
            <a:pPr marL="171450" lvl="2" indent="-171450" algn="l" rtl="0">
              <a:lnSpc>
                <a:spcPct val="100000"/>
              </a:lnSpc>
              <a:spcBef>
                <a:spcPts val="0"/>
              </a:spcBef>
              <a:spcAft>
                <a:spcPts val="500"/>
              </a:spcAft>
              <a:buFont typeface="Arial" panose="020B0604020202020204" pitchFamily="34" charset="0"/>
              <a:buChar char="•"/>
            </a:pPr>
            <a:r>
              <a:rPr lang="cy-GB" sz="1800" dirty="0">
                <a:solidFill>
                  <a:schemeClr val="dk1"/>
                </a:solidFill>
              </a:rPr>
              <a:t>rheilen waelod</a:t>
            </a:r>
          </a:p>
          <a:p>
            <a:pPr marL="171450" lvl="2" indent="-171450" algn="l" rtl="0">
              <a:lnSpc>
                <a:spcPct val="100000"/>
              </a:lnSpc>
              <a:spcBef>
                <a:spcPts val="0"/>
              </a:spcBef>
              <a:spcAft>
                <a:spcPts val="500"/>
              </a:spcAft>
              <a:buFont typeface="Arial" panose="020B0604020202020204" pitchFamily="34" charset="0"/>
              <a:buChar char="•"/>
            </a:pPr>
            <a:r>
              <a:rPr lang="cy-GB" sz="1800" dirty="0" err="1">
                <a:solidFill>
                  <a:schemeClr val="dk1"/>
                </a:solidFill>
              </a:rPr>
              <a:t>ategyn</a:t>
            </a:r>
            <a:endParaRPr lang="cy-GB" sz="1800" dirty="0">
              <a:solidFill>
                <a:schemeClr val="dk1"/>
              </a:solidFill>
            </a:endParaRPr>
          </a:p>
          <a:p>
            <a:pPr marL="171450" lvl="2" indent="-171450" algn="l" rtl="0">
              <a:lnSpc>
                <a:spcPct val="100000"/>
              </a:lnSpc>
              <a:spcBef>
                <a:spcPts val="0"/>
              </a:spcBef>
              <a:spcAft>
                <a:spcPts val="500"/>
              </a:spcAft>
              <a:buFont typeface="Arial" panose="020B0604020202020204" pitchFamily="34" charset="0"/>
              <a:buChar char="•"/>
            </a:pPr>
            <a:r>
              <a:rPr lang="cy-GB" sz="1800" dirty="0">
                <a:solidFill>
                  <a:schemeClr val="dk1"/>
                </a:solidFill>
              </a:rPr>
              <a:t>casment</a:t>
            </a:r>
          </a:p>
          <a:p>
            <a:pPr marL="171450" lvl="2" indent="-171450" algn="l" rtl="0">
              <a:lnSpc>
                <a:spcPct val="100000"/>
              </a:lnSpc>
              <a:spcBef>
                <a:spcPts val="0"/>
              </a:spcBef>
              <a:spcAft>
                <a:spcPts val="500"/>
              </a:spcAft>
              <a:buFont typeface="Arial" panose="020B0604020202020204" pitchFamily="34" charset="0"/>
              <a:buChar char="•"/>
            </a:pPr>
            <a:r>
              <a:rPr lang="cy-GB" sz="1800" dirty="0">
                <a:solidFill>
                  <a:schemeClr val="dk1"/>
                </a:solidFill>
              </a:rPr>
              <a:t>estyllen.</a:t>
            </a:r>
          </a:p>
        </p:txBody>
      </p:sp>
    </p:spTree>
    <p:extLst>
      <p:ext uri="{BB962C8B-B14F-4D97-AF65-F5344CB8AC3E}">
        <p14:creationId xmlns:p14="http://schemas.microsoft.com/office/powerpoint/2010/main" val="2640134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Adlynion a glud</a:t>
            </a:r>
          </a:p>
        </p:txBody>
      </p:sp>
      <p:sp>
        <p:nvSpPr>
          <p:cNvPr id="112" name="Google Shape;112;p15"/>
          <p:cNvSpPr txBox="1">
            <a:spLocks noGrp="1"/>
          </p:cNvSpPr>
          <p:nvPr>
            <p:ph type="body" idx="1"/>
          </p:nvPr>
        </p:nvSpPr>
        <p:spPr>
          <a:xfrm>
            <a:off x="457200" y="1403867"/>
            <a:ext cx="8003232" cy="2963984"/>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cy-GB" sz="1800" dirty="0"/>
              <a:t>Roedd y glud a oedd yn cael ei ddefnyddio 100 mlynedd yn ôl yn wahanol iawn i’r amrywiaeth o adlynion arbenigol rydym yn eu defnyddio heddiw. Roedd glud yn cael ei wneud o bysgod, llaeth (</a:t>
            </a:r>
            <a:r>
              <a:rPr lang="cy-GB" sz="1800" dirty="0" err="1"/>
              <a:t>casien</a:t>
            </a:r>
            <a:r>
              <a:rPr lang="cy-GB" sz="1800" dirty="0"/>
              <a:t>) a chynhyrchion anifeiliaid eraill. </a:t>
            </a:r>
          </a:p>
          <a:p>
            <a:pPr marL="268288" indent="-220663">
              <a:lnSpc>
                <a:spcPct val="120000"/>
              </a:lnSpc>
              <a:spcBef>
                <a:spcPts val="500"/>
              </a:spcBef>
              <a:buClr>
                <a:srgbClr val="0077E3"/>
              </a:buClr>
              <a:buSzPct val="100000"/>
              <a:buFont typeface="Arial" panose="020B0604020202020204" pitchFamily="34" charset="0"/>
              <a:buChar char="•"/>
            </a:pPr>
            <a:r>
              <a:rPr lang="cy-GB" sz="1800" dirty="0"/>
              <a:t>Roedd y glud mwyaf poblogaidd ar gyfer defnydd mewnol yn deillio o ferwi croen cwningod am gyfnod hir. Roedd hyn yn creu haenau a oedd yn cael eu hydoddi mewn dŵr a’u gwresogi mewn pot cyn eu defnyddio. </a:t>
            </a:r>
          </a:p>
          <a:p>
            <a:pPr marL="268288" lvl="0" indent="-220663" algn="l" rtl="0">
              <a:lnSpc>
                <a:spcPct val="120000"/>
              </a:lnSpc>
              <a:spcBef>
                <a:spcPts val="500"/>
              </a:spcBef>
              <a:buClr>
                <a:srgbClr val="0077E3"/>
              </a:buClr>
              <a:buSzPct val="100000"/>
              <a:buFont typeface="Arial" panose="020B0604020202020204" pitchFamily="34" charset="0"/>
              <a:buChar char="•"/>
            </a:pPr>
            <a:r>
              <a:rPr lang="cy-GB" sz="1800" dirty="0"/>
              <a:t>Roedd glud o’r Alban yn cael ei greu drwy ferwi croen a charnau gwartheg a cheffylau. </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4" name="TextBox 3">
            <a:extLst>
              <a:ext uri="{FF2B5EF4-FFF2-40B4-BE49-F238E27FC236}">
                <a16:creationId xmlns:a16="http://schemas.microsoft.com/office/drawing/2014/main" id="{C8F6C722-F7C5-F223-5B70-968921F78A8F}"/>
              </a:ext>
            </a:extLst>
          </p:cNvPr>
          <p:cNvSpPr txBox="1"/>
          <p:nvPr/>
        </p:nvSpPr>
        <p:spPr>
          <a:xfrm>
            <a:off x="1182415" y="5981553"/>
            <a:ext cx="4572000" cy="461665"/>
          </a:xfrm>
          <a:prstGeom prst="rect">
            <a:avLst/>
          </a:prstGeom>
          <a:noFill/>
        </p:spPr>
        <p:txBody>
          <a:bodyPr wrap="square">
            <a:spAutoFit/>
          </a:bodyPr>
          <a:lstStyle/>
          <a:p>
            <a:pPr algn="ctr"/>
            <a:r>
              <a:rPr lang="cy-GB" sz="800"/>
              <a:t>Wikimedia Commons</a:t>
            </a:r>
          </a:p>
          <a:p>
            <a:pPr algn="ctr"/>
            <a:r>
              <a:rPr lang="cy-GB" sz="800"/>
              <a:t>Llun gan Simon A. Eugster yn </a:t>
            </a:r>
            <a:r>
              <a:rPr lang="cy-GB" sz="800">
                <a:hlinkClick r:id="rId3"/>
              </a:rPr>
              <a:t>https://commons.wikimedia.org/wiki/File:Rabbit-skin_glue_top_view.jpeg</a:t>
            </a:r>
            <a:r>
              <a:rPr lang="cy-GB" sz="800"/>
              <a:t> </a:t>
            </a:r>
          </a:p>
        </p:txBody>
      </p:sp>
      <p:pic>
        <p:nvPicPr>
          <p:cNvPr id="2" name="Google Shape;113;p15">
            <a:extLst>
              <a:ext uri="{FF2B5EF4-FFF2-40B4-BE49-F238E27FC236}">
                <a16:creationId xmlns:a16="http://schemas.microsoft.com/office/drawing/2014/main" id="{80F42AF0-32CC-24CB-C9C5-A9B493DA4B60}"/>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893537" y="4094751"/>
            <a:ext cx="3610798" cy="1755249"/>
          </a:xfrm>
          <a:prstGeom prst="rect">
            <a:avLst/>
          </a:prstGeom>
          <a:noFill/>
          <a:ln>
            <a:noFill/>
          </a:ln>
        </p:spPr>
      </p:pic>
      <p:pic>
        <p:nvPicPr>
          <p:cNvPr id="3" name="Picture 2">
            <a:extLst>
              <a:ext uri="{FF2B5EF4-FFF2-40B4-BE49-F238E27FC236}">
                <a16:creationId xmlns:a16="http://schemas.microsoft.com/office/drawing/2014/main" id="{D7BA2283-13F9-C813-7C9D-F242B6F4462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103911" y="4185682"/>
            <a:ext cx="1756945" cy="175524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Paent preimio</a:t>
            </a:r>
          </a:p>
        </p:txBody>
      </p:sp>
      <p:sp>
        <p:nvSpPr>
          <p:cNvPr id="120" name="Google Shape;120;p16"/>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dirty="0"/>
              <a:t>Roedd ffenestri yn ystod y cyfnod hwn yn aml yn cael eu peintio (ac eithrio rhai a oedd wedi’u gwneud o bren derw). Roedd angen peintio’r ffenestri’n rheolaidd i’w cadw.</a:t>
            </a:r>
          </a:p>
          <a:p>
            <a:pPr marL="0" indent="0">
              <a:spcBef>
                <a:spcPts val="500"/>
              </a:spcBef>
              <a:spcAft>
                <a:spcPts val="500"/>
              </a:spcAft>
            </a:pPr>
            <a:r>
              <a:rPr lang="cy-GB" dirty="0"/>
              <a:t>Mae’r rhan fwyaf o baent yn rhan o system o haenau gwahanol; ar gyfer ffenestri pren mae’n aml yn </a:t>
            </a:r>
            <a:r>
              <a:rPr lang="cy-GB" dirty="0" err="1"/>
              <a:t>breimar</a:t>
            </a:r>
            <a:r>
              <a:rPr lang="cy-GB" dirty="0"/>
              <a:t>, yna’n is-haen, yna’r gorffeniad. Cyn 1919, roedd olew had llin a phaent plwm yn cael eu defnyddio’n aml.</a:t>
            </a:r>
          </a:p>
          <a:p>
            <a:pPr marL="0" lvl="0" indent="0" algn="l" rtl="0">
              <a:lnSpc>
                <a:spcPct val="133333"/>
              </a:lnSpc>
              <a:spcBef>
                <a:spcPts val="500"/>
              </a:spcBef>
              <a:spcAft>
                <a:spcPts val="500"/>
              </a:spcAft>
              <a:buNone/>
            </a:pPr>
            <a:r>
              <a:rPr lang="cy-GB" dirty="0"/>
              <a:t>Mae </a:t>
            </a:r>
            <a:r>
              <a:rPr lang="cy-GB" dirty="0" err="1"/>
              <a:t>preimar</a:t>
            </a:r>
            <a:r>
              <a:rPr lang="cy-GB" dirty="0"/>
              <a:t> yn helpu gyda’r gorffeniad cyffredinol ac yn cynnig rhywfaint o amddiffyniad i’r pren. Felly, mae’n well defnyddio </a:t>
            </a:r>
            <a:r>
              <a:rPr lang="cy-GB" dirty="0" err="1"/>
              <a:t>preimar</a:t>
            </a:r>
            <a:r>
              <a:rPr lang="cy-GB" dirty="0"/>
              <a:t> cyn gynted â phosibl, hyd yn oed os oes oedi cyn eu peintio’n llawn. </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Y chwyldro diwydiannol</a:t>
            </a:r>
          </a:p>
        </p:txBody>
      </p:sp>
      <p:sp>
        <p:nvSpPr>
          <p:cNvPr id="126" name="Google Shape;126;p17"/>
          <p:cNvSpPr txBox="1">
            <a:spLocks noGrp="1"/>
          </p:cNvSpPr>
          <p:nvPr>
            <p:ph type="body" idx="1"/>
          </p:nvPr>
        </p:nvSpPr>
        <p:spPr>
          <a:xfrm>
            <a:off x="457200" y="1512000"/>
            <a:ext cx="8003232" cy="4293264"/>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r>
              <a:rPr lang="cy-GB"/>
              <a:t>Un o effeithiau mwyaf y chwyldro diwydiannol oedd datblygu proses a pheiriannau ffatrïoedd. </a:t>
            </a:r>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cy-GB"/>
              <a:t>Cyn y chwyldro diwydiannol, defnyddiwyd offer llaw traddodiadol i gynhyrchu eitemau gwaith coed. Roedd hyn yn cymryd llawer o oriau ac roedd yn cynnwys dulliau cymhleth, gan wneud y cynhyrchion gorffenedig yn ddrud ac yn gyfyngedig bron i’r bobl gyfoethog. </a:t>
            </a:r>
          </a:p>
          <a:p>
            <a:pPr marL="268288" lvl="0" indent="-220663" algn="l" rtl="0">
              <a:lnSpc>
                <a:spcPct val="120000"/>
              </a:lnSpc>
              <a:spcBef>
                <a:spcPts val="500"/>
              </a:spcBef>
              <a:spcAft>
                <a:spcPts val="500"/>
              </a:spcAft>
              <a:buClr>
                <a:srgbClr val="0077E3"/>
              </a:buClr>
              <a:buSzPct val="100000"/>
              <a:buFont typeface="Arial" panose="020B0604020202020204" pitchFamily="34" charset="0"/>
              <a:buChar char="•"/>
            </a:pPr>
            <a:r>
              <a:rPr lang="cy-GB"/>
              <a:t>Roedd dyfeisio a defnyddio’r injan stêm yn caniatáu i lawer o beiriannau gael eu pweru gan droell a gwregysau lledr. </a:t>
            </a:r>
          </a:p>
          <a:p>
            <a:pPr marL="0" lvl="0" indent="0" algn="l" rtl="0">
              <a:lnSpc>
                <a:spcPct val="133333"/>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Peiriannau â phŵer</a:t>
            </a:r>
          </a:p>
        </p:txBody>
      </p:sp>
      <p:sp>
        <p:nvSpPr>
          <p:cNvPr id="134" name="Google Shape;134;p18"/>
          <p:cNvSpPr txBox="1"/>
          <p:nvPr/>
        </p:nvSpPr>
        <p:spPr>
          <a:xfrm>
            <a:off x="457200" y="1426553"/>
            <a:ext cx="3532909" cy="4175100"/>
          </a:xfrm>
          <a:prstGeom prst="rect">
            <a:avLst/>
          </a:prstGeom>
          <a:noFill/>
          <a:ln>
            <a:noFill/>
          </a:ln>
        </p:spPr>
        <p:txBody>
          <a:bodyPr spcFirstLastPara="1" wrap="square" lIns="91425" tIns="91425" rIns="91425" bIns="91425" anchor="t" anchorCtr="0">
            <a:noAutofit/>
          </a:bodyPr>
          <a:lstStyle/>
          <a:p>
            <a:pPr marL="0" lvl="0" indent="0" algn="l" rtl="0">
              <a:lnSpc>
                <a:spcPct val="120000"/>
              </a:lnSpc>
              <a:spcBef>
                <a:spcPts val="500"/>
              </a:spcBef>
              <a:spcAft>
                <a:spcPts val="500"/>
              </a:spcAft>
              <a:buNone/>
            </a:pPr>
            <a:r>
              <a:rPr lang="cy-GB" sz="1600" dirty="0"/>
              <a:t>Roedd cyfres o feltiau, pwlïau a siafftiau wedi’u cysylltu â ffynhonnell bŵer, a allai fod yn injan stêm, tyrbin neu hyd yn oed olwyn ddŵr. Byddai’r ffynhonnell bŵer hon yn troi’r gwregysau, y siafftiau a’r pwlïau, a fyddai wedyn yn troi’r peiriant.</a:t>
            </a:r>
          </a:p>
          <a:p>
            <a:pPr>
              <a:lnSpc>
                <a:spcPct val="120000"/>
              </a:lnSpc>
              <a:spcBef>
                <a:spcPts val="500"/>
              </a:spcBef>
              <a:spcAft>
                <a:spcPts val="500"/>
              </a:spcAft>
            </a:pPr>
            <a:r>
              <a:rPr lang="cy-GB" sz="1600" dirty="0"/>
              <a:t>Roedd offer sy’n cael eu gyrru gan wregys yn gyffredin ac nid oedd llawer o ystyriaeth i iechyd a diogelwch, gan nad oedd y rhan fwyaf o’r elfennau’n cael eu diogelu.</a:t>
            </a:r>
          </a:p>
          <a:p>
            <a:pPr marL="0" lvl="0" indent="0" algn="l" rtl="0">
              <a:spcBef>
                <a:spcPts val="0"/>
              </a:spcBef>
              <a:spcAft>
                <a:spcPts val="0"/>
              </a:spcAft>
              <a:buNone/>
            </a:pPr>
            <a:endParaRPr sz="1800" dirty="0"/>
          </a:p>
        </p:txBody>
      </p:sp>
      <p:sp>
        <p:nvSpPr>
          <p:cNvPr id="3" name="TextBox 2">
            <a:extLst>
              <a:ext uri="{FF2B5EF4-FFF2-40B4-BE49-F238E27FC236}">
                <a16:creationId xmlns:a16="http://schemas.microsoft.com/office/drawing/2014/main" id="{C454AA80-90E2-2DD7-4ED1-FB48680FF7CB}"/>
              </a:ext>
            </a:extLst>
          </p:cNvPr>
          <p:cNvSpPr txBox="1"/>
          <p:nvPr/>
        </p:nvSpPr>
        <p:spPr>
          <a:xfrm>
            <a:off x="5227163" y="3429000"/>
            <a:ext cx="2483963" cy="584775"/>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600">
                <a:solidFill>
                  <a:schemeClr val="dk1"/>
                </a:solidFill>
                <a:hlinkClick r:id="rId3"/>
              </a:rPr>
              <a:t>Cliciwch yma i weld llun enghreifftiol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9"/>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Peiriannau traddodiadol</a:t>
            </a:r>
          </a:p>
        </p:txBody>
      </p:sp>
      <p:sp>
        <p:nvSpPr>
          <p:cNvPr id="140" name="Google Shape;140;p19"/>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cy-GB" sz="2000"/>
              <a:t>Ar ôl y chwyldro diwydiannol, er bod rhai peiriannau ar gael, nid oeddent yn gallu cyflawni pob tasg ac nid oeddent yn gyffredin. Felly, byddai llawer o dasgau’n dal i gael eu gwneud â llaw, yn enwedig mewn cwmnïau llai. </a:t>
            </a:r>
          </a:p>
          <a:p>
            <a:pPr marL="0" lvl="2" indent="0" algn="l" rtl="0">
              <a:lnSpc>
                <a:spcPct val="125000"/>
              </a:lnSpc>
              <a:spcBef>
                <a:spcPts val="1500"/>
              </a:spcBef>
              <a:spcAft>
                <a:spcPts val="0"/>
              </a:spcAft>
              <a:buNone/>
            </a:pPr>
            <a:r>
              <a:rPr lang="cy-GB" sz="2000"/>
              <a:t>Byddai peiriannau sylfaenol fel llifiau bwrdd crwn, plaeniau a chylchlifiau wedi bod yn gyffredin mewn gweithdai.</a:t>
            </a:r>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D355-9760-59D7-A0A4-BB8862825114}"/>
              </a:ext>
            </a:extLst>
          </p:cNvPr>
          <p:cNvSpPr>
            <a:spLocks noGrp="1"/>
          </p:cNvSpPr>
          <p:nvPr>
            <p:ph type="title"/>
          </p:nvPr>
        </p:nvSpPr>
        <p:spPr>
          <a:xfrm>
            <a:off x="365760" y="999079"/>
            <a:ext cx="8412480" cy="382588"/>
          </a:xfrm>
        </p:spPr>
        <p:txBody>
          <a:bodyPr/>
          <a:lstStyle/>
          <a:p>
            <a:r>
              <a:rPr lang="cy-GB"/>
              <a:t>NOD: Archwilio’r newidiadau mewn dulliau adeiladu dros amser</a:t>
            </a:r>
          </a:p>
        </p:txBody>
      </p:sp>
      <p:sp>
        <p:nvSpPr>
          <p:cNvPr id="3" name="Text Placeholder 2">
            <a:extLst>
              <a:ext uri="{FF2B5EF4-FFF2-40B4-BE49-F238E27FC236}">
                <a16:creationId xmlns:a16="http://schemas.microsoft.com/office/drawing/2014/main" id="{E52D8B7A-4B05-8157-E71C-B6F3886CEB5C}"/>
              </a:ext>
            </a:extLst>
          </p:cNvPr>
          <p:cNvSpPr>
            <a:spLocks noGrp="1"/>
          </p:cNvSpPr>
          <p:nvPr>
            <p:ph type="body" idx="1"/>
          </p:nvPr>
        </p:nvSpPr>
        <p:spPr>
          <a:xfrm>
            <a:off x="457200" y="1562675"/>
            <a:ext cx="8229600" cy="3891056"/>
          </a:xfrm>
        </p:spPr>
        <p:txBody>
          <a:bodyPr/>
          <a:lstStyle/>
          <a:p>
            <a:pPr marL="225425" indent="-222250"/>
            <a:r>
              <a:rPr lang="cy-GB" dirty="0"/>
              <a:t>Amcanion</a:t>
            </a:r>
          </a:p>
          <a:p>
            <a:pPr marL="225425" indent="-222250">
              <a:buClr>
                <a:srgbClr val="0077E3"/>
              </a:buClr>
              <a:buSzPct val="100000"/>
              <a:buFont typeface="Arial" panose="020B0604020202020204" pitchFamily="34" charset="0"/>
              <a:buChar char="•"/>
            </a:pPr>
            <a:r>
              <a:rPr lang="cy-GB" dirty="0"/>
              <a:t>Nodi'r deunyddiau a’r offer a oedd yn cael eu defnyddio mewn gwaith adeiladu cyn 1919</a:t>
            </a:r>
          </a:p>
          <a:p>
            <a:pPr marL="225425" indent="-222250">
              <a:buClr>
                <a:srgbClr val="0077E3"/>
              </a:buClr>
              <a:buSzPct val="100000"/>
              <a:buFont typeface="Arial" panose="020B0604020202020204" pitchFamily="34" charset="0"/>
              <a:buChar char="•"/>
            </a:pPr>
            <a:r>
              <a:rPr lang="cy-GB" dirty="0"/>
              <a:t>Esbonio’r technegau a oedd yn cael eu defnyddio mewn gwaith adeiladu cyn 1919</a:t>
            </a:r>
          </a:p>
          <a:p>
            <a:endParaRPr lang="en-GB" dirty="0"/>
          </a:p>
        </p:txBody>
      </p:sp>
    </p:spTree>
    <p:extLst>
      <p:ext uri="{BB962C8B-B14F-4D97-AF65-F5344CB8AC3E}">
        <p14:creationId xmlns:p14="http://schemas.microsoft.com/office/powerpoint/2010/main" val="2560177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0"/>
          <p:cNvSpPr txBox="1">
            <a:spLocks noGrp="1"/>
          </p:cNvSpPr>
          <p:nvPr>
            <p:ph type="body" idx="4294967295"/>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cy-GB" sz="4500">
                <a:solidFill>
                  <a:srgbClr val="0077E3"/>
                </a:solidFill>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Dulliau adeiladu</a:t>
            </a:r>
          </a:p>
        </p:txBody>
      </p:sp>
      <p:sp>
        <p:nvSpPr>
          <p:cNvPr id="34" name="Google Shape;34;p4"/>
          <p:cNvSpPr txBox="1">
            <a:spLocks noGrp="1"/>
          </p:cNvSpPr>
          <p:nvPr>
            <p:ph type="body" idx="1"/>
          </p:nvPr>
        </p:nvSpPr>
        <p:spPr>
          <a:xfrm>
            <a:off x="457200" y="1199294"/>
            <a:ext cx="8229600" cy="1531277"/>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cy-GB" sz="2000" dirty="0"/>
              <a:t>Cyn 1919, roedd yn gyffredin i adeiladau gael eu creu naill ai o frics solet (un fricsen drwchus fel arfer, a elwir yn aml yn wal solet 9 modfedd), cerrig neu bren. Yn aml, roedd y deunyddiau hyn yn dod o ffynonellau lleol. </a:t>
            </a:r>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4">
            <a:extLst>
              <a:ext uri="{FF2B5EF4-FFF2-40B4-BE49-F238E27FC236}">
                <a16:creationId xmlns:a16="http://schemas.microsoft.com/office/drawing/2014/main" id="{C31D0961-B32D-59A3-4CCA-8EF5DEF8BB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0794" y="3043277"/>
            <a:ext cx="1626292" cy="2606314"/>
          </a:xfrm>
          <a:prstGeom prst="rect">
            <a:avLst/>
          </a:prstGeom>
        </p:spPr>
      </p:pic>
      <p:pic>
        <p:nvPicPr>
          <p:cNvPr id="3" name="Picture 6">
            <a:extLst>
              <a:ext uri="{FF2B5EF4-FFF2-40B4-BE49-F238E27FC236}">
                <a16:creationId xmlns:a16="http://schemas.microsoft.com/office/drawing/2014/main" id="{02DA0F68-E04C-D322-C7BD-EF3CE44466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90141" y="2996458"/>
            <a:ext cx="2699951" cy="2699951"/>
          </a:xfrm>
          <a:prstGeom prst="rect">
            <a:avLst/>
          </a:prstGeom>
        </p:spPr>
      </p:pic>
      <p:pic>
        <p:nvPicPr>
          <p:cNvPr id="4" name="Picture 2">
            <a:extLst>
              <a:ext uri="{FF2B5EF4-FFF2-40B4-BE49-F238E27FC236}">
                <a16:creationId xmlns:a16="http://schemas.microsoft.com/office/drawing/2014/main" id="{04335CE4-63AD-908D-DAD4-4D42D111CCB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993148" y="2932868"/>
            <a:ext cx="2090058" cy="28271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Adeiladau brodorol a chalch</a:t>
            </a:r>
          </a:p>
        </p:txBody>
      </p:sp>
      <p:sp>
        <p:nvSpPr>
          <p:cNvPr id="43" name="Google Shape;43;p5"/>
          <p:cNvSpPr txBox="1">
            <a:spLocks noGrp="1"/>
          </p:cNvSpPr>
          <p:nvPr>
            <p:ph type="body" idx="1"/>
          </p:nvPr>
        </p:nvSpPr>
        <p:spPr>
          <a:xfrm>
            <a:off x="433754" y="1523017"/>
            <a:ext cx="8276492" cy="42480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cy-GB" dirty="0"/>
              <a:t>Cyn 1919, roedd adeiladau yn cael eu creu gan ddefnyddio deunyddiau brodorol (a oedd ar gael yn lleol), gan ei bod yn anodd cludo deunyddiau a oedd ar gael mewn ardaloedd eraill yn unig. Er enghraifft, mae ardaloedd Gogledd Cymru yn adnabyddus am eu chwareli llechi, felly mae llawer o’r adeiladau hŷn yn yr ardaloedd hyn wedi cael eu hadeiladu o’r deunydd hwn.</a:t>
            </a:r>
          </a:p>
          <a:p>
            <a:pPr marL="0" lvl="2" indent="0" algn="l" rtl="0">
              <a:lnSpc>
                <a:spcPct val="125000"/>
              </a:lnSpc>
              <a:spcAft>
                <a:spcPts val="500"/>
              </a:spcAft>
              <a:buNone/>
            </a:pPr>
            <a:r>
              <a:rPr lang="cy-GB" dirty="0"/>
              <a:t>Ni chafodd sment </a:t>
            </a:r>
            <a:r>
              <a:rPr lang="cy-GB" dirty="0" err="1"/>
              <a:t>Portland</a:t>
            </a:r>
            <a:r>
              <a:rPr lang="cy-GB" dirty="0"/>
              <a:t> ei ddyfeisio tan 1824, felly roedd adeiladau cyn y dyddiad hwn, a rhai am beth amser ar ôl hynny, yn cael eu creu gan ddefnyddio morter calch. Mae morter calch yn fwy hydraidd na sment, sy’n golygu:</a:t>
            </a:r>
          </a:p>
          <a:p>
            <a:pPr marL="285750" lvl="2" indent="-238125" algn="l" rtl="0">
              <a:lnSpc>
                <a:spcPct val="125000"/>
              </a:lnSpc>
              <a:buClr>
                <a:srgbClr val="0077E3"/>
              </a:buClr>
              <a:buSzPct val="100000"/>
              <a:buFont typeface="Arial" panose="020B0604020202020204" pitchFamily="34" charset="0"/>
              <a:buChar char="•"/>
            </a:pPr>
            <a:r>
              <a:rPr lang="cy-GB" dirty="0"/>
              <a:t>mae’n cymryd mwy o amser i sychu, ond</a:t>
            </a:r>
          </a:p>
          <a:p>
            <a:pPr marL="285750" lvl="2" indent="-238125" algn="l" rtl="0">
              <a:lnSpc>
                <a:spcPct val="125000"/>
              </a:lnSpc>
              <a:buClr>
                <a:srgbClr val="0077E3"/>
              </a:buClr>
              <a:buSzPct val="100000"/>
              <a:buFont typeface="Arial" panose="020B0604020202020204" pitchFamily="34" charset="0"/>
              <a:buChar char="•"/>
            </a:pPr>
            <a:r>
              <a:rPr lang="cy-GB" dirty="0"/>
              <a:t>mae adeiladau’n sychu’n annibynnol gan fod lleithder yn gallu pasio drwy’r morter a’r plastr yn haws. </a:t>
            </a:r>
          </a:p>
          <a:p>
            <a:pPr marL="0" lvl="2" indent="0" algn="l" rtl="0">
              <a:lnSpc>
                <a:spcPct val="125000"/>
              </a:lnSpc>
              <a:spcAft>
                <a:spcPts val="500"/>
              </a:spcAft>
              <a:buNone/>
            </a:pPr>
            <a:r>
              <a:rPr lang="cy-GB" dirty="0"/>
              <a:t>Roedd hyn yn bwysig, gan nad oedd angen atal lleithder mewn adeiladau tan 1875. </a:t>
            </a:r>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Ffrâm bren</a:t>
            </a:r>
          </a:p>
        </p:txBody>
      </p:sp>
      <p:sp>
        <p:nvSpPr>
          <p:cNvPr id="49" name="Google Shape;49;p6"/>
          <p:cNvSpPr txBox="1">
            <a:spLocks noGrp="1"/>
          </p:cNvSpPr>
          <p:nvPr>
            <p:ph type="body" idx="1"/>
          </p:nvPr>
        </p:nvSpPr>
        <p:spPr>
          <a:xfrm>
            <a:off x="457200" y="1512000"/>
            <a:ext cx="8170985" cy="2021149"/>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cy-GB" sz="1800" dirty="0"/>
              <a:t>Yn ogystal â brics a cherrig, roedd pren yn cael ei ddefnyddio gan ei fod yn dal yn doreithiog ledled y DU. Roedd hyn yn aml yn cael ei alw’n ‘adeiladwaith pyst a thrawstiau’ gan ei fod yn cynnwys fframiau o byst a thrawstiau. Roedd seiri coed yn adeiladu’r fframiau hyn ac yn eu codi i ffurfio prif strwythur cynnal y waliau a’r to.</a:t>
            </a:r>
          </a:p>
        </p:txBody>
      </p:sp>
      <p:sp>
        <p:nvSpPr>
          <p:cNvPr id="5" name="TextBox 4">
            <a:extLst>
              <a:ext uri="{FF2B5EF4-FFF2-40B4-BE49-F238E27FC236}">
                <a16:creationId xmlns:a16="http://schemas.microsoft.com/office/drawing/2014/main" id="{847E31D7-3E43-95C2-2E78-7D940B1F1FB5}"/>
              </a:ext>
            </a:extLst>
          </p:cNvPr>
          <p:cNvSpPr txBox="1"/>
          <p:nvPr/>
        </p:nvSpPr>
        <p:spPr>
          <a:xfrm>
            <a:off x="306860" y="3429000"/>
            <a:ext cx="4235832" cy="1097032"/>
          </a:xfrm>
          <a:prstGeom prst="rect">
            <a:avLst/>
          </a:prstGeom>
          <a:noFill/>
        </p:spPr>
        <p:txBody>
          <a:bodyPr wrap="square">
            <a:spAutoFit/>
          </a:bodyPr>
          <a:lstStyle/>
          <a:p>
            <a:pPr marL="0" lvl="2" indent="0" algn="l" rtl="0">
              <a:lnSpc>
                <a:spcPct val="125000"/>
              </a:lnSpc>
              <a:spcBef>
                <a:spcPts val="1000"/>
              </a:spcBef>
              <a:spcAft>
                <a:spcPts val="0"/>
              </a:spcAft>
              <a:buNone/>
            </a:pPr>
            <a:r>
              <a:rPr lang="cy-GB" sz="1800" dirty="0">
                <a:solidFill>
                  <a:schemeClr val="dk1"/>
                </a:solidFill>
              </a:rPr>
              <a:t>Roedd uniadau gwaith coed traddodiadol yn cael eu defnyddio i ddal y pren at ei gilydd; ar y cyfan, dim ond offer llaw a ddefnyddiwyd.</a:t>
            </a:r>
          </a:p>
        </p:txBody>
      </p:sp>
      <p:pic>
        <p:nvPicPr>
          <p:cNvPr id="2" name="Picture 2">
            <a:extLst>
              <a:ext uri="{FF2B5EF4-FFF2-40B4-BE49-F238E27FC236}">
                <a16:creationId xmlns:a16="http://schemas.microsoft.com/office/drawing/2014/main" id="{473A2ECF-2E1B-939A-B93C-8D532E4F0B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17989" y="3234687"/>
            <a:ext cx="3422822" cy="244487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Offer gwaith coed</a:t>
            </a:r>
          </a:p>
        </p:txBody>
      </p:sp>
      <p:sp>
        <p:nvSpPr>
          <p:cNvPr id="56" name="Google Shape;56;p7"/>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2000"/>
              </a:spcBef>
              <a:spcAft>
                <a:spcPts val="0"/>
              </a:spcAft>
              <a:buNone/>
            </a:pPr>
            <a:r>
              <a:rPr lang="cy-GB" dirty="0"/>
              <a:t>Cyn 1919, roedd gwaith coed ychydig yn wahanol i heddiw. Byddai offer llaw wedi cael eu defnyddio i gwblhau bron pob tasg. Byddai set offer saer coed wedi cynnwys:</a:t>
            </a:r>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cy-GB" dirty="0"/>
              <a:t>offer mesur a marcio</a:t>
            </a:r>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cy-GB" dirty="0"/>
              <a:t>llawlifiau</a:t>
            </a:r>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cy-GB" dirty="0"/>
              <a:t>morthwylion, cyrdd a chynion </a:t>
            </a:r>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cy-GB" dirty="0"/>
              <a:t>driliau llaw a </a:t>
            </a:r>
            <a:r>
              <a:rPr lang="cy-GB" dirty="0" err="1"/>
              <a:t>bitiau</a:t>
            </a:r>
            <a:r>
              <a:rPr lang="cy-GB" dirty="0"/>
              <a:t> driliau</a:t>
            </a:r>
          </a:p>
          <a:p>
            <a:pPr marL="268288" indent="-220663">
              <a:lnSpc>
                <a:spcPct val="120000"/>
              </a:lnSpc>
              <a:spcBef>
                <a:spcPts val="500"/>
              </a:spcBef>
              <a:spcAft>
                <a:spcPts val="500"/>
              </a:spcAft>
              <a:buClr>
                <a:srgbClr val="0077E3"/>
              </a:buClr>
              <a:buSzPts val="2000"/>
              <a:buFont typeface="Arial" panose="020B0604020202020204" pitchFamily="34" charset="0"/>
              <a:buChar char="•"/>
            </a:pPr>
            <a:r>
              <a:rPr lang="cy-GB" dirty="0"/>
              <a:t>amrywiaeth o blaenau ar gyfer mowldinau.</a:t>
            </a:r>
          </a:p>
          <a:p>
            <a:pPr marL="0" lvl="0" indent="0" algn="l" rtl="0">
              <a:lnSpc>
                <a:spcPct val="120000"/>
              </a:lnSpc>
              <a:spcBef>
                <a:spcPts val="2000"/>
              </a:spcBef>
              <a:spcAft>
                <a:spcPts val="0"/>
              </a:spcAft>
              <a:buNone/>
            </a:pPr>
            <a:endParaRPr dirty="0"/>
          </a:p>
          <a:p>
            <a:pPr marL="0" lvl="2" indent="0" algn="l" rtl="0">
              <a:lnSpc>
                <a:spcPct val="125000"/>
              </a:lnSpc>
              <a:spcBef>
                <a:spcPts val="15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2">
            <a:extLst>
              <a:ext uri="{FF2B5EF4-FFF2-40B4-BE49-F238E27FC236}">
                <a16:creationId xmlns:a16="http://schemas.microsoft.com/office/drawing/2014/main" id="{378FD836-69AC-F8EE-180D-38DC33C9F4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36372" y="3152313"/>
            <a:ext cx="3074216" cy="244663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Ffenestri llithro</a:t>
            </a:r>
          </a:p>
        </p:txBody>
      </p:sp>
      <p:sp>
        <p:nvSpPr>
          <p:cNvPr id="63" name="Google Shape;63;p8"/>
          <p:cNvSpPr txBox="1">
            <a:spLocks noGrp="1"/>
          </p:cNvSpPr>
          <p:nvPr>
            <p:ph type="body" idx="1"/>
          </p:nvPr>
        </p:nvSpPr>
        <p:spPr>
          <a:xfrm>
            <a:off x="457201" y="1512000"/>
            <a:ext cx="3904734"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2000"/>
              </a:spcBef>
              <a:spcAft>
                <a:spcPts val="0"/>
              </a:spcAft>
              <a:buNone/>
            </a:pPr>
            <a:r>
              <a:rPr lang="cy-GB" dirty="0"/>
              <a:t>Mae’r ffenestr lithro draddodiadol yn dod o ffenestr lithro Swydd Efrog ac mae wedi’i datblygu i’r hyn rydym yn ei weld heddiw. Roedd yn cael ei wneud yn draddodiadol gydag offer llaw ac uniadau gwaith coed syml. </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4" name="TextBox 3">
            <a:extLst>
              <a:ext uri="{FF2B5EF4-FFF2-40B4-BE49-F238E27FC236}">
                <a16:creationId xmlns:a16="http://schemas.microsoft.com/office/drawing/2014/main" id="{6A8ECE7E-5C9C-C49F-04EC-C8D142E4391F}"/>
              </a:ext>
            </a:extLst>
          </p:cNvPr>
          <p:cNvSpPr txBox="1"/>
          <p:nvPr/>
        </p:nvSpPr>
        <p:spPr>
          <a:xfrm>
            <a:off x="897960" y="4699669"/>
            <a:ext cx="2771996" cy="646331"/>
          </a:xfrm>
          <a:prstGeom prst="rect">
            <a:avLst/>
          </a:prstGeom>
          <a:noFill/>
          <a:ln>
            <a:solidFill>
              <a:schemeClr val="tx1"/>
            </a:solidFill>
          </a:ln>
        </p:spPr>
        <p:txBody>
          <a:bodyPr wrap="square">
            <a:spAutoFit/>
          </a:bodyPr>
          <a:lstStyle/>
          <a:p>
            <a:pPr algn="ctr"/>
            <a:r>
              <a:rPr lang="cy-GB" sz="1800">
                <a:hlinkClick r:id="rId3"/>
              </a:rPr>
              <a:t>Mae llun arall ar gael yma</a:t>
            </a:r>
          </a:p>
        </p:txBody>
      </p:sp>
      <p:pic>
        <p:nvPicPr>
          <p:cNvPr id="2" name="Picture 2">
            <a:extLst>
              <a:ext uri="{FF2B5EF4-FFF2-40B4-BE49-F238E27FC236}">
                <a16:creationId xmlns:a16="http://schemas.microsoft.com/office/drawing/2014/main" id="{5AFE10F3-7DF7-4724-DB8D-7A6C53164E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8702" y="1726881"/>
            <a:ext cx="2105329" cy="317568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9"/>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 lithro</a:t>
            </a:r>
          </a:p>
        </p:txBody>
      </p:sp>
      <p:sp>
        <p:nvSpPr>
          <p:cNvPr id="71" name="Google Shape;71;p9"/>
          <p:cNvSpPr txBox="1">
            <a:spLocks noGrp="1"/>
          </p:cNvSpPr>
          <p:nvPr>
            <p:ph type="body" idx="1"/>
          </p:nvPr>
        </p:nvSpPr>
        <p:spPr>
          <a:xfrm>
            <a:off x="457200" y="1512000"/>
            <a:ext cx="5387546"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cy-GB" sz="1800" dirty="0"/>
              <a:t>Roedd y math hwn o ffenestr yn syml ac yn effeithiol i’w weithgynhyrchu a’i ddefnyddio. </a:t>
            </a:r>
          </a:p>
          <a:p>
            <a:pPr marL="268288" lvl="0" indent="-220663" algn="l" rtl="0">
              <a:lnSpc>
                <a:spcPct val="120000"/>
              </a:lnSpc>
              <a:spcBef>
                <a:spcPts val="500"/>
              </a:spcBef>
              <a:buClr>
                <a:srgbClr val="0077E3"/>
              </a:buClr>
              <a:buSzPct val="100000"/>
              <a:buFont typeface="Arial" panose="020B0604020202020204" pitchFamily="34" charset="0"/>
              <a:buChar char="•"/>
            </a:pPr>
            <a:r>
              <a:rPr lang="cy-GB" sz="1800" dirty="0"/>
              <a:t>Mae’r fframiau wedi’u cysylltu â chortyn y ffenestr, sydd â phwysau wedi’u clymu i ben y cortyn. </a:t>
            </a:r>
          </a:p>
          <a:p>
            <a:pPr marL="268288" lvl="0" indent="-220663" algn="l" rtl="0">
              <a:lnSpc>
                <a:spcPct val="120000"/>
              </a:lnSpc>
              <a:spcBef>
                <a:spcPts val="500"/>
              </a:spcBef>
              <a:buClr>
                <a:srgbClr val="0077E3"/>
              </a:buClr>
              <a:buSzPct val="100000"/>
              <a:buFont typeface="Arial" panose="020B0604020202020204" pitchFamily="34" charset="0"/>
              <a:buChar char="•"/>
            </a:pPr>
            <a:r>
              <a:rPr lang="cy-GB" sz="1800" dirty="0"/>
              <a:t>Mae’r cordiau’n rhedeg dros y pwlïau sy’n helpu i godi’r ffrâm. </a:t>
            </a:r>
          </a:p>
          <a:p>
            <a:pPr marL="268288" lvl="0" indent="-220663" algn="l" rtl="0">
              <a:lnSpc>
                <a:spcPct val="120000"/>
              </a:lnSpc>
              <a:spcBef>
                <a:spcPts val="500"/>
              </a:spcBef>
              <a:buClr>
                <a:srgbClr val="0077E3"/>
              </a:buClr>
              <a:buSzPct val="100000"/>
              <a:buFont typeface="Arial" panose="020B0604020202020204" pitchFamily="34" charset="0"/>
              <a:buChar char="•"/>
            </a:pPr>
            <a:r>
              <a:rPr lang="cy-GB" sz="1800" dirty="0"/>
              <a:t>Mae’r pwysau wedi’u cuddio yn y blwch allanol ac mae modd mynd atynt drwy agoriad bach ar ochr fewnol y ffrâm at ddibenion cynnal a chadw. </a:t>
            </a:r>
          </a:p>
          <a:p>
            <a:pPr marL="0" lvl="0" indent="0" algn="l" rtl="0">
              <a:lnSpc>
                <a:spcPct val="120000"/>
              </a:lnSpc>
              <a:spcBef>
                <a:spcPts val="500"/>
              </a:spcBef>
              <a:spcAft>
                <a:spcPts val="500"/>
              </a:spcAft>
              <a:buNone/>
            </a:pPr>
            <a:r>
              <a:rPr lang="cy-GB" sz="1800" dirty="0"/>
              <a:t>Mae’r mathau hyn o ffenestri’n dueddol o fod yn ddrafftiog, ac mae’n cymryd mwy o amser i’w cynnal a’u cadw o’i gymharu â ffenestr gasment safonol.</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1">
            <a:extLst>
              <a:ext uri="{FF2B5EF4-FFF2-40B4-BE49-F238E27FC236}">
                <a16:creationId xmlns:a16="http://schemas.microsoft.com/office/drawing/2014/main" id="{814FB276-751B-F6E5-AEB0-0CE76506D0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72552" y="2048157"/>
            <a:ext cx="2105329" cy="317568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Ffenestr lithro – cydrannau</a:t>
            </a:r>
          </a:p>
        </p:txBody>
      </p:sp>
      <p:sp>
        <p:nvSpPr>
          <p:cNvPr id="78" name="Google Shape;78;p10"/>
          <p:cNvSpPr txBox="1">
            <a:spLocks noGrp="1"/>
          </p:cNvSpPr>
          <p:nvPr>
            <p:ph type="body" idx="1"/>
          </p:nvPr>
        </p:nvSpPr>
        <p:spPr>
          <a:xfrm>
            <a:off x="457200" y="1556800"/>
            <a:ext cx="6981290" cy="44292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cy-GB" dirty="0"/>
              <a:t>Mae cydrannau ffenestri llithro yn cynnwys rhai gydag enwau unigryw. </a:t>
            </a:r>
          </a:p>
          <a:p>
            <a:pPr marL="0" lvl="0" indent="0" algn="l" rtl="0">
              <a:lnSpc>
                <a:spcPct val="120000"/>
              </a:lnSpc>
              <a:spcBef>
                <a:spcPts val="500"/>
              </a:spcBef>
              <a:spcAft>
                <a:spcPts val="500"/>
              </a:spcAft>
              <a:buNone/>
            </a:pPr>
            <a:r>
              <a:rPr lang="cy-GB" dirty="0"/>
              <a:t>Roedd y gwaith o ddylunio a chynhyrchu’r ffenestri hyn yn syml, ac yn cyd-fynd â thechnoleg y pryd. Mae’r prosesau wedi cael eu haddasu fel bod ffenestri llithro modern yn cydymffurfio â safonau adeiladu cyfredol. </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1492</Words>
  <Application>Microsoft Office PowerPoint</Application>
  <PresentationFormat>On-screen Show (4:3)</PresentationFormat>
  <Paragraphs>300</Paragraphs>
  <Slides>20</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Times New Roman</vt:lpstr>
      <vt:lpstr>Default Design</vt:lpstr>
      <vt:lpstr>PowerPoint 1: Dulliau adeiladu cyn 1919</vt:lpstr>
      <vt:lpstr>NOD: Archwilio’r newidiadau mewn dulliau adeiladu dros amser</vt:lpstr>
      <vt:lpstr>Dulliau adeiladu</vt:lpstr>
      <vt:lpstr>Adeiladau brodorol a chalch</vt:lpstr>
      <vt:lpstr>Ffrâm bren</vt:lpstr>
      <vt:lpstr>Offer gwaith coed</vt:lpstr>
      <vt:lpstr>Ffenestri llithro</vt:lpstr>
      <vt:lpstr>Ffenestr lithro</vt:lpstr>
      <vt:lpstr>Ffenestr lithro – cydrannau</vt:lpstr>
      <vt:lpstr>Ffenestri llithro – adeiladu</vt:lpstr>
      <vt:lpstr>Ffenestri casment</vt:lpstr>
      <vt:lpstr>Ffenestri casment – manteision</vt:lpstr>
      <vt:lpstr>Ffenestri casment – gweithgynhyrchu</vt:lpstr>
      <vt:lpstr>Ffenestri casment – cydrannau</vt:lpstr>
      <vt:lpstr>Adlynion a glud</vt:lpstr>
      <vt:lpstr>Paent preimio</vt:lpstr>
      <vt:lpstr>Y chwyldro diwydiannol</vt:lpstr>
      <vt:lpstr>Peiriannau â phŵer</vt:lpstr>
      <vt:lpstr>Peiriannau traddodiadol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Pre-1919 Construction Methods</dc:title>
  <dc:creator>Fix it up</dc:creator>
  <cp:lastModifiedBy>Claire Brooks</cp:lastModifiedBy>
  <cp:revision>14</cp:revision>
  <cp:lastPrinted>2023-09-27T12:11:07Z</cp:lastPrinted>
  <dcterms:modified xsi:type="dcterms:W3CDTF">2023-10-02T16:52:08Z</dcterms:modified>
</cp:coreProperties>
</file>