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9" r:id="rId1"/>
  </p:sldMasterIdLst>
  <p:notesMasterIdLst>
    <p:notesMasterId r:id="rId24"/>
  </p:notesMasterIdLst>
  <p:sldIdLst>
    <p:sldId id="256" r:id="rId2"/>
    <p:sldId id="277" r:id="rId3"/>
    <p:sldId id="257" r:id="rId4"/>
    <p:sldId id="258" r:id="rId5"/>
    <p:sldId id="272" r:id="rId6"/>
    <p:sldId id="259" r:id="rId7"/>
    <p:sldId id="273" r:id="rId8"/>
    <p:sldId id="260" r:id="rId9"/>
    <p:sldId id="261" r:id="rId10"/>
    <p:sldId id="262" r:id="rId11"/>
    <p:sldId id="263" r:id="rId12"/>
    <p:sldId id="274" r:id="rId13"/>
    <p:sldId id="275" r:id="rId14"/>
    <p:sldId id="264" r:id="rId15"/>
    <p:sldId id="278" r:id="rId16"/>
    <p:sldId id="266" r:id="rId17"/>
    <p:sldId id="276" r:id="rId18"/>
    <p:sldId id="267" r:id="rId19"/>
    <p:sldId id="268" r:id="rId20"/>
    <p:sldId id="269" r:id="rId21"/>
    <p:sldId id="270" r:id="rId22"/>
    <p:sldId id="271" r:id="rId23"/>
  </p:sldIdLst>
  <p:sldSz cx="9144000" cy="6858000" type="screen4x3"/>
  <p:notesSz cx="6797675" cy="9928225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E1EDF413-3233-B019-CDFE-260405737A53}" name="Mark Van Ek" initials="MVE" userId="S::Mark.VanEk@coleggwent.ac.uk::e746b0d1-a953-44e7-b6aa-459681ea68a1" providerId="AD"/>
  <p188:author id="{CBEB5078-9DA7-4D48-7657-C8A0E9DE2AF3}" name="Aidan Gill" initials="AG" userId="S::aidan.gill@turn-stone.co.uk::4c4c45df-46bd-4f72-99d7-b75b1ee2b5e7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3CFBAB7-4478-4495-947B-604456297BE5}" v="1" dt="2023-10-02T16:25:12.23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649"/>
    <p:restoredTop sz="83618" autoAdjust="0"/>
  </p:normalViewPr>
  <p:slideViewPr>
    <p:cSldViewPr snapToGrid="0">
      <p:cViewPr varScale="1">
        <p:scale>
          <a:sx n="56" d="100"/>
          <a:sy n="56" d="100"/>
        </p:scale>
        <p:origin x="1884" y="4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00" d="100"/>
          <a:sy n="100" d="100"/>
        </p:scale>
        <p:origin x="0" y="0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microsoft.com/office/2018/10/relationships/authors" Target="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Relationship Id="rId30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laire Brooks" userId="045b5ce1-bb15-4c22-aa7e-c7b600949989" providerId="ADAL" clId="{33CFBAB7-4478-4495-947B-604456297BE5}"/>
    <pc:docChg chg="modMainMaster">
      <pc:chgData name="Claire Brooks" userId="045b5ce1-bb15-4c22-aa7e-c7b600949989" providerId="ADAL" clId="{33CFBAB7-4478-4495-947B-604456297BE5}" dt="2023-10-02T09:45:19.587" v="2" actId="20577"/>
      <pc:docMkLst>
        <pc:docMk/>
      </pc:docMkLst>
      <pc:sldMasterChg chg="modSp mod">
        <pc:chgData name="Claire Brooks" userId="045b5ce1-bb15-4c22-aa7e-c7b600949989" providerId="ADAL" clId="{33CFBAB7-4478-4495-947B-604456297BE5}" dt="2023-10-02T09:45:19.587" v="2" actId="20577"/>
        <pc:sldMasterMkLst>
          <pc:docMk/>
          <pc:sldMasterMk cId="0" sldId="2147483649"/>
        </pc:sldMasterMkLst>
        <pc:spChg chg="mod">
          <ac:chgData name="Claire Brooks" userId="045b5ce1-bb15-4c22-aa7e-c7b600949989" providerId="ADAL" clId="{33CFBAB7-4478-4495-947B-604456297BE5}" dt="2023-10-02T09:45:17.243" v="1"/>
          <ac:spMkLst>
            <pc:docMk/>
            <pc:sldMasterMk cId="0" sldId="2147483649"/>
            <ac:spMk id="11" creationId="{00000000-0000-0000-0000-000000000000}"/>
          </ac:spMkLst>
        </pc:spChg>
        <pc:spChg chg="mod">
          <ac:chgData name="Claire Brooks" userId="045b5ce1-bb15-4c22-aa7e-c7b600949989" providerId="ADAL" clId="{33CFBAB7-4478-4495-947B-604456297BE5}" dt="2023-10-02T09:45:19.587" v="2" actId="20577"/>
          <ac:spMkLst>
            <pc:docMk/>
            <pc:sldMasterMk cId="0" sldId="2147483649"/>
            <ac:spMk id="12" creationId="{00000000-0000-0000-0000-000000000000}"/>
          </ac:spMkLst>
        </pc:spChg>
        <pc:spChg chg="mod">
          <ac:chgData name="Claire Brooks" userId="045b5ce1-bb15-4c22-aa7e-c7b600949989" providerId="ADAL" clId="{33CFBAB7-4478-4495-947B-604456297BE5}" dt="2023-10-02T09:44:48.291" v="0"/>
          <ac:spMkLst>
            <pc:docMk/>
            <pc:sldMasterMk cId="0" sldId="2147483649"/>
            <ac:spMk id="16" creationId="{00000000-0000-0000-0000-000000000000}"/>
          </ac:spMkLst>
        </pc:spChg>
      </pc:sldMaster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45659" cy="4964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50443" y="0"/>
            <a:ext cx="2945659" cy="4964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917575" y="744538"/>
            <a:ext cx="4962525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36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spcBef>
                <a:spcPts val="36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spcBef>
                <a:spcPts val="36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spcBef>
                <a:spcPts val="36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spcBef>
                <a:spcPts val="36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9430091"/>
            <a:ext cx="2945659" cy="4964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stocorp.com/panelization-us/" TargetMode="External"/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mphbuildingsystems.co.uk/volumetric-construction/#:~:text=Volumetric%20construction%20is%20used%20in,to%20form%20a%20complete%20building" TargetMode="External"/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atamate.com/atamate-news/modern-offsite-construction-techniques-an-overview" TargetMode="External"/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cladcodecking.co.uk/woodgrain-wallcladding?child_id=704#93=9&amp;gclid=CjwKCAjw-b-kBhB-EiwA4fvKrHos5LtITi01F2tuqz0kWyLCS4zwfV8IvOJezdRxBcUDKwoGWoa8bBoCs6MQAvD_BwE" TargetMode="External"/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Relationship Id="rId4" Type="http://schemas.openxmlformats.org/officeDocument/2006/relationships/hyperlink" Target="https://selectbuildingproducts.com/accoya/" TargetMode="Externa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scosarg.com/media/catalog/product/cache/6dda6a31c48d00a0af5e13b7c591c85b/i/p/ipfalcon.jpg" TargetMode="External"/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hawker-joinery.co.uk/about/the-joinery-process/" TargetMode="External"/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1:notes"/>
          <p:cNvSpPr txBox="1">
            <a:spLocks noGrp="1"/>
          </p:cNvSpPr>
          <p:nvPr>
            <p:ph type="body" idx="1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" name="Google Shape;24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6:notes"/>
          <p:cNvSpPr txBox="1">
            <a:spLocks noGrp="1"/>
          </p:cNvSpPr>
          <p:nvPr>
            <p:ph type="body" idx="1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cy-GB" sz="1200" u="sng">
                <a:solidFill>
                  <a:schemeClr val="hlink"/>
                </a:solidFill>
                <a:hlinkClick r:id="rId3"/>
              </a:rPr>
              <a:t>https://www.stocorp.com/panelization-us/</a:t>
            </a:r>
          </a:p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 lang="en-GB" dirty="0"/>
          </a:p>
        </p:txBody>
      </p:sp>
      <p:sp>
        <p:nvSpPr>
          <p:cNvPr id="76" name="Google Shape;76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6:notes"/>
          <p:cNvSpPr txBox="1">
            <a:spLocks noGrp="1"/>
          </p:cNvSpPr>
          <p:nvPr>
            <p:ph type="body" idx="1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cy-GB" sz="1200">
                <a:hlinkClick r:id="rId3"/>
              </a:rPr>
              <a:t>https://mphbuildingsystems.co.uk/volumetric-construction/#:~:text=Volumetric%20construction%20is%20used%20in,to%20form%20a%20complete%20building</a:t>
            </a:r>
            <a:r>
              <a:rPr lang="cy-GB" sz="1200"/>
              <a:t>.</a:t>
            </a:r>
          </a:p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 lang="en-GB" dirty="0"/>
          </a:p>
        </p:txBody>
      </p:sp>
      <p:sp>
        <p:nvSpPr>
          <p:cNvPr id="76" name="Google Shape;76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2915937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6:notes"/>
          <p:cNvSpPr txBox="1">
            <a:spLocks noGrp="1"/>
          </p:cNvSpPr>
          <p:nvPr>
            <p:ph type="body" idx="1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GB" sz="1200" dirty="0"/>
          </a:p>
          <a:p>
            <a:pPr marL="0" lvl="0" indent="0">
              <a:lnSpc>
                <a:spcPct val="120000"/>
              </a:lnSpc>
              <a:spcBef>
                <a:spcPts val="0"/>
              </a:spcBef>
            </a:pPr>
            <a:endParaRPr lang="en-GB" sz="12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GB" sz="12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GB" sz="12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GB" sz="1200" dirty="0"/>
          </a:p>
          <a:p>
            <a:pPr marL="0" lvl="0" indent="0">
              <a:lnSpc>
                <a:spcPct val="120000"/>
              </a:lnSpc>
              <a:spcBef>
                <a:spcPts val="0"/>
              </a:spcBef>
            </a:pPr>
            <a:r>
              <a:rPr lang="cy-GB" sz="1200">
                <a:hlinkClick r:id="rId3"/>
              </a:rPr>
              <a:t>https://www.atamate.com/atamate-news/modern-offsite-construction-techniques-an-overview</a:t>
            </a:r>
          </a:p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 lang="en-GB" dirty="0"/>
          </a:p>
        </p:txBody>
      </p:sp>
      <p:sp>
        <p:nvSpPr>
          <p:cNvPr id="76" name="Google Shape;76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94138654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7:notes"/>
          <p:cNvSpPr txBox="1">
            <a:spLocks noGrp="1"/>
          </p:cNvSpPr>
          <p:nvPr>
            <p:ph type="body" idx="1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4" name="Google Shape;84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8:notes"/>
          <p:cNvSpPr txBox="1">
            <a:spLocks noGrp="1"/>
          </p:cNvSpPr>
          <p:nvPr>
            <p:ph type="body" idx="1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7" name="Google Shape;77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9:notes"/>
          <p:cNvSpPr txBox="1">
            <a:spLocks noGrp="1"/>
          </p:cNvSpPr>
          <p:nvPr>
            <p:ph type="body" idx="1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98" name="Google Shape;98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9:notes"/>
          <p:cNvSpPr txBox="1">
            <a:spLocks noGrp="1"/>
          </p:cNvSpPr>
          <p:nvPr>
            <p:ph type="body" idx="1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98" name="Google Shape;98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89633463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10:notes"/>
          <p:cNvSpPr txBox="1">
            <a:spLocks noGrp="1"/>
          </p:cNvSpPr>
          <p:nvPr>
            <p:ph type="body" idx="1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2" indent="0" algn="l" rtl="0">
              <a:lnSpc>
                <a:spcPct val="20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cy-GB" sz="1200" u="sng">
                <a:solidFill>
                  <a:schemeClr val="hlink"/>
                </a:solidFill>
                <a:hlinkClick r:id="rId3"/>
              </a:rPr>
              <a:t>https://www.cladcodecking.co.uk/woodgrain-wallcladding?child_id=704#93=9&amp;gclid=CjwKCAjw-b-kBhB-EiwA4fvKrHos5LtITi01F2tuqz0kWyLCS4zwfV8IvOJezdRxBcUDKwoGWoa8bBoCs6MQAvD_BwE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cy-GB" sz="1200" u="sng">
                <a:solidFill>
                  <a:schemeClr val="hlink"/>
                </a:solidFill>
                <a:hlinkClick r:id="rId4"/>
              </a:rPr>
              <a:t>https://selectbuildingproducts.com/accoya/</a:t>
            </a:r>
          </a:p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 lang="en-US" dirty="0"/>
          </a:p>
        </p:txBody>
      </p:sp>
      <p:sp>
        <p:nvSpPr>
          <p:cNvPr id="104" name="Google Shape;104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11:notes"/>
          <p:cNvSpPr txBox="1">
            <a:spLocks noGrp="1"/>
          </p:cNvSpPr>
          <p:nvPr>
            <p:ph type="body" idx="1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12" name="Google Shape;112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g256ada17f26_0_2:notes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9" name="Google Shape;119;g256ada17f26_0_2:notes"/>
          <p:cNvSpPr txBox="1">
            <a:spLocks noGrp="1"/>
          </p:cNvSpPr>
          <p:nvPr>
            <p:ph type="body" idx="1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cy-GB" sz="1200" b="0" u="sng">
                <a:solidFill>
                  <a:schemeClr val="hlink"/>
                </a:solidFill>
                <a:hlinkClick r:id="rId3"/>
              </a:rPr>
              <a:t>https://www.scosarg.com/media/catalog/product/cache/6dda6a31c48d00a0af5e13b7c591c85b/i/p/ipfalcon.jpg</a:t>
            </a:r>
          </a:p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 b="0" dirty="0"/>
          </a:p>
        </p:txBody>
      </p:sp>
      <p:sp>
        <p:nvSpPr>
          <p:cNvPr id="120" name="Google Shape;120;g256ada17f26_0_2:notes"/>
          <p:cNvSpPr txBox="1">
            <a:spLocks noGrp="1"/>
          </p:cNvSpPr>
          <p:nvPr>
            <p:ph type="sldNum" idx="12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20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2:notes"/>
          <p:cNvSpPr txBox="1">
            <a:spLocks noGrp="1"/>
          </p:cNvSpPr>
          <p:nvPr>
            <p:ph type="body" idx="1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1" name="Google Shape;31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g25733477196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8" name="Google Shape;128;g25733477196_0_0:notes"/>
          <p:cNvSpPr txBox="1">
            <a:spLocks noGrp="1"/>
          </p:cNvSpPr>
          <p:nvPr>
            <p:ph type="body" idx="1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cy-GB" sz="1200" u="sng">
                <a:solidFill>
                  <a:schemeClr val="hlink"/>
                </a:solidFill>
                <a:hlinkClick r:id="rId3"/>
              </a:rPr>
              <a:t>https://www.hawker-joinery.co.uk/about/the-joinery-process/</a:t>
            </a:r>
          </a:p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29" name="Google Shape;129;g25733477196_0_0:notes"/>
          <p:cNvSpPr txBox="1">
            <a:spLocks noGrp="1"/>
          </p:cNvSpPr>
          <p:nvPr>
            <p:ph type="sldNum" idx="12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21</a:t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13:notes"/>
          <p:cNvSpPr txBox="1">
            <a:spLocks noGrp="1"/>
          </p:cNvSpPr>
          <p:nvPr>
            <p:ph type="body" idx="1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6" name="Google Shape;136;p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3:notes"/>
          <p:cNvSpPr txBox="1">
            <a:spLocks noGrp="1"/>
          </p:cNvSpPr>
          <p:nvPr>
            <p:ph type="body" idx="1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41" name="Google Shape;41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3:notes"/>
          <p:cNvSpPr txBox="1">
            <a:spLocks noGrp="1"/>
          </p:cNvSpPr>
          <p:nvPr>
            <p:ph type="body" idx="1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41" name="Google Shape;41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87186995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g25c487d7e9a_0_0:notes"/>
          <p:cNvSpPr txBox="1">
            <a:spLocks noGrp="1"/>
          </p:cNvSpPr>
          <p:nvPr>
            <p:ph type="body" idx="1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49" name="Google Shape;49;g25c487d7e9a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g25c487d7e9a_0_0:notes"/>
          <p:cNvSpPr txBox="1">
            <a:spLocks noGrp="1"/>
          </p:cNvSpPr>
          <p:nvPr>
            <p:ph type="body" idx="1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9" name="Google Shape;49;g25c487d7e9a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62880463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2:notes"/>
          <p:cNvSpPr txBox="1">
            <a:spLocks noGrp="1"/>
          </p:cNvSpPr>
          <p:nvPr>
            <p:ph type="body" idx="1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56" name="Google Shape;56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4:notes"/>
          <p:cNvSpPr txBox="1">
            <a:spLocks noGrp="1"/>
          </p:cNvSpPr>
          <p:nvPr>
            <p:ph type="body" idx="1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r>
              <a:rPr lang="cy-GB"/>
              <a:t>https://www.insulationexpress.co.uk/floor-insulation </a:t>
            </a:r>
          </a:p>
        </p:txBody>
      </p:sp>
      <p:sp>
        <p:nvSpPr>
          <p:cNvPr id="63" name="Google Shape;63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5:notes"/>
          <p:cNvSpPr txBox="1">
            <a:spLocks noGrp="1"/>
          </p:cNvSpPr>
          <p:nvPr>
            <p:ph type="body" idx="1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70" name="Google Shape;70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>
  <p:cSld name="Title and Content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2"/>
          <p:cNvSpPr txBox="1">
            <a:spLocks noGrp="1"/>
          </p:cNvSpPr>
          <p:nvPr>
            <p:ph type="title"/>
          </p:nvPr>
        </p:nvSpPr>
        <p:spPr>
          <a:xfrm>
            <a:off x="457200" y="1008000"/>
            <a:ext cx="8229600" cy="382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" name="Google Shape;21;p2"/>
          <p:cNvSpPr txBox="1">
            <a:spLocks noGrp="1"/>
          </p:cNvSpPr>
          <p:nvPr>
            <p:ph type="body" idx="1"/>
          </p:nvPr>
        </p:nvSpPr>
        <p:spPr>
          <a:xfrm>
            <a:off x="457200" y="1512000"/>
            <a:ext cx="8229600" cy="424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133333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342900" algn="l">
              <a:lnSpc>
                <a:spcPct val="133333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228600" algn="l">
              <a:lnSpc>
                <a:spcPct val="111111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342900" algn="l">
              <a:lnSpc>
                <a:spcPct val="111111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11111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5pPr>
            <a:lvl6pPr marL="2743200" lvl="5" indent="-342900" algn="l"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SzPts val="1800"/>
              <a:buChar char="»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 txBox="1"/>
          <p:nvPr/>
        </p:nvSpPr>
        <p:spPr>
          <a:xfrm>
            <a:off x="0" y="457200"/>
            <a:ext cx="9144000" cy="152400"/>
          </a:xfrm>
          <a:prstGeom prst="rect">
            <a:avLst/>
          </a:prstGeom>
          <a:solidFill>
            <a:srgbClr val="D9D9D9">
              <a:alpha val="0"/>
            </a:srgbClr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0" i="0" u="none" strike="noStrike" cap="none">
                <a:solidFill>
                  <a:srgbClr val="D9D9D9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/>
          </a:p>
        </p:txBody>
      </p:sp>
      <p:sp>
        <p:nvSpPr>
          <p:cNvPr id="11" name="Google Shape;11;p1"/>
          <p:cNvSpPr txBox="1"/>
          <p:nvPr/>
        </p:nvSpPr>
        <p:spPr>
          <a:xfrm>
            <a:off x="457200" y="6480000"/>
            <a:ext cx="6477000" cy="22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900" b="0" i="0" u="none" strike="noStrike" cap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Hawlfraint</a:t>
            </a:r>
            <a:r>
              <a:rPr lang="en-GB" sz="9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© 2023 </a:t>
            </a:r>
            <a:r>
              <a:rPr lang="en-GB" sz="900" b="0" i="0" u="none" strike="noStrike" cap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Sefydliad</a:t>
            </a:r>
            <a:r>
              <a:rPr lang="en-GB" sz="9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City and Guilds </a:t>
            </a:r>
            <a:r>
              <a:rPr lang="en-GB" sz="900" b="0" i="0" u="none" strike="noStrike" cap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Llundain</a:t>
            </a:r>
            <a:r>
              <a:rPr lang="en-GB" sz="9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. </a:t>
            </a:r>
            <a:r>
              <a:rPr lang="en-GB" sz="900" b="0" i="0" u="none" strike="noStrike" cap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Cedwir</a:t>
            </a:r>
            <a:r>
              <a:rPr lang="en-GB" sz="9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GB" sz="900" b="0" i="0" u="none" strike="noStrike" cap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pob</a:t>
            </a:r>
            <a:r>
              <a:rPr lang="en-GB" sz="9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GB" sz="900" b="0" i="0" u="none" strike="noStrike" cap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hawl</a:t>
            </a:r>
            <a:r>
              <a:rPr lang="en-GB" sz="9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.</a:t>
            </a:r>
            <a:endParaRPr lang="en-GB" sz="1200" dirty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dirty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2" name="Google Shape;12;p1"/>
          <p:cNvSpPr txBox="1"/>
          <p:nvPr/>
        </p:nvSpPr>
        <p:spPr>
          <a:xfrm>
            <a:off x="7239000" y="6480000"/>
            <a:ext cx="1447800" cy="22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r>
              <a:rPr lang="en-US" sz="9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o 22</a:t>
            </a:r>
            <a:endParaRPr dirty="0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br>
              <a:rPr lang="en-US" sz="11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</a:br>
            <a:endParaRPr sz="110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br>
              <a:rPr lang="en-US" sz="11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</a:br>
            <a:endParaRPr sz="110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dirty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dirty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3" name="Google Shape;13;p1"/>
          <p:cNvSpPr txBox="1">
            <a:spLocks noGrp="1"/>
          </p:cNvSpPr>
          <p:nvPr>
            <p:ph type="title"/>
          </p:nvPr>
        </p:nvSpPr>
        <p:spPr>
          <a:xfrm>
            <a:off x="457200" y="1008000"/>
            <a:ext cx="8218488" cy="382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1" i="0" u="none" strike="noStrike" cap="none">
                <a:solidFill>
                  <a:srgbClr val="0077E3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1" i="0" u="none" strike="noStrike" cap="none">
                <a:solidFill>
                  <a:srgbClr val="E30613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1" i="0" u="none" strike="noStrike" cap="none">
                <a:solidFill>
                  <a:srgbClr val="E30613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1" i="0" u="none" strike="noStrike" cap="none">
                <a:solidFill>
                  <a:srgbClr val="E30613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1" i="0" u="none" strike="noStrike" cap="none">
                <a:solidFill>
                  <a:srgbClr val="E30613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rgbClr val="CC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rgbClr val="CC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rgbClr val="CC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rgbClr val="CC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" name="Google Shape;14;p1"/>
          <p:cNvSpPr txBox="1">
            <a:spLocks noGrp="1"/>
          </p:cNvSpPr>
          <p:nvPr>
            <p:ph type="body" idx="1"/>
          </p:nvPr>
        </p:nvSpPr>
        <p:spPr>
          <a:xfrm>
            <a:off x="457200" y="1512000"/>
            <a:ext cx="8229600" cy="424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marR="0" lvl="0" indent="-228600" algn="l" rtl="0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rgbClr val="0077E3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25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0200" algn="l" rtl="0">
              <a:lnSpc>
                <a:spcPct val="125000"/>
              </a:lnSpc>
              <a:spcBef>
                <a:spcPts val="500"/>
              </a:spcBef>
              <a:spcAft>
                <a:spcPts val="0"/>
              </a:spcAft>
              <a:buClr>
                <a:srgbClr val="0077E3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0200" algn="l" rtl="0">
              <a:lnSpc>
                <a:spcPct val="125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30200" algn="l" rtl="0"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30200" algn="l" rtl="0">
              <a:spcBef>
                <a:spcPts val="320"/>
              </a:spcBef>
              <a:spcAft>
                <a:spcPts val="0"/>
              </a:spcAft>
              <a:buClr>
                <a:srgbClr val="E30613"/>
              </a:buClr>
              <a:buSzPts val="1600"/>
              <a:buFont typeface="Arial"/>
              <a:buChar char="»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92100" algn="l" rtl="0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15" name="Google Shape;15;p1" descr="City &amp; Guilds and EAL logo"/>
          <p:cNvPicPr preferRelativeResize="0"/>
          <p:nvPr/>
        </p:nvPicPr>
        <p:blipFill rotWithShape="1"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006987" y="234902"/>
            <a:ext cx="1655999" cy="501635"/>
          </a:xfrm>
          <a:prstGeom prst="rect">
            <a:avLst/>
          </a:prstGeom>
          <a:noFill/>
          <a:ln>
            <a:noFill/>
          </a:ln>
        </p:spPr>
      </p:pic>
      <p:sp>
        <p:nvSpPr>
          <p:cNvPr id="16" name="Google Shape;16;p1"/>
          <p:cNvSpPr/>
          <p:nvPr/>
        </p:nvSpPr>
        <p:spPr>
          <a:xfrm>
            <a:off x="457200" y="257779"/>
            <a:ext cx="6091200" cy="4308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lang="en-US" sz="1400" b="0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Dilyniant</a:t>
            </a:r>
            <a:r>
              <a:rPr lang="en-US" sz="1400" b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400" b="0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mewn</a:t>
            </a:r>
            <a:endParaRPr lang="en-US" sz="1400" b="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lang="en-US" sz="1400" b="1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Adeiladu</a:t>
            </a:r>
            <a:r>
              <a:rPr lang="en-US" sz="1400" b="1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(</a:t>
            </a:r>
            <a:r>
              <a:rPr lang="en-US" sz="1400" b="1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Lefel</a:t>
            </a:r>
            <a:r>
              <a:rPr lang="en-US" sz="1400" b="1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2)</a:t>
            </a:r>
            <a:endParaRPr sz="140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7" name="Google Shape;17;p1"/>
          <p:cNvCxnSpPr/>
          <p:nvPr/>
        </p:nvCxnSpPr>
        <p:spPr>
          <a:xfrm>
            <a:off x="457200" y="900000"/>
            <a:ext cx="8229600" cy="0"/>
          </a:xfrm>
          <a:prstGeom prst="straightConnector1">
            <a:avLst/>
          </a:prstGeom>
          <a:noFill/>
          <a:ln w="9525" cap="flat" cmpd="sng">
            <a:solidFill>
              <a:srgbClr val="0077E3"/>
            </a:solidFill>
            <a:prstDash val="solid"/>
            <a:round/>
            <a:headEnd type="none" w="sm" len="sm"/>
            <a:tailEnd type="none" w="sm" len="sm"/>
          </a:ln>
        </p:spPr>
      </p:cxnSp>
      <p:pic>
        <p:nvPicPr>
          <p:cNvPr id="18" name="Google Shape;18;p1"/>
          <p:cNvPicPr preferRelativeResize="0"/>
          <p:nvPr/>
        </p:nvPicPr>
        <p:blipFill rotWithShape="1">
          <a:blip r:embed="rId4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5868000"/>
            <a:ext cx="9144000" cy="547995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stocorp.com/panelization-us/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mphbuildingsystems.co.uk/volumetric-construction/#:~:text=Volumetric%20construction%20is%20used%20in,to%20form%20a%20complete%20building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cladcodecking.co.uk/woodgrain-wallcladding?child_id=704#93=9&amp;gclid=CjwKCAjw-b-kBhB-EiwA4fvKrHos5LtITi01F2tuqz0kWyLCS4zwfV8IvOJezdRxBcUDKwoGWoa8bBoCs6MQAvD_BwE" TargetMode="Externa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s://selectbuildingproducts.com/accoya/" TargetMode="Externa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scosarg.com/media/catalog/product/cache/6dda6a31c48d00a0af5e13b7c591c85b/i/p/ipfalcon.jpg" TargetMode="Externa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hawker-joinery.co.uk/about/the-joinery-process/" TargetMode="Externa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builduk.org/category/factsheets/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insulationexpress.co.uk/floor-insulation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3"/>
          <p:cNvSpPr txBox="1">
            <a:spLocks noGrp="1"/>
          </p:cNvSpPr>
          <p:nvPr>
            <p:ph type="body" idx="4294967295"/>
          </p:nvPr>
        </p:nvSpPr>
        <p:spPr>
          <a:xfrm>
            <a:off x="457200" y="1371600"/>
            <a:ext cx="8229600" cy="4754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b="1" dirty="0"/>
          </a:p>
          <a:p>
            <a:pPr marL="0" lvl="0" indent="0" algn="l" rtl="0">
              <a:lnSpc>
                <a:spcPct val="120000"/>
              </a:lnSpc>
              <a:spcBef>
                <a:spcPts val="2000"/>
              </a:spcBef>
              <a:spcAft>
                <a:spcPts val="0"/>
              </a:spcAft>
              <a:buNone/>
            </a:pPr>
            <a:endParaRPr b="1" dirty="0"/>
          </a:p>
          <a:p>
            <a:pPr marL="0" lvl="0" indent="0" algn="ctr" rtl="0">
              <a:lnSpc>
                <a:spcPct val="36363"/>
              </a:lnSpc>
              <a:spcBef>
                <a:spcPts val="2000"/>
              </a:spcBef>
              <a:spcAft>
                <a:spcPts val="0"/>
              </a:spcAft>
              <a:buNone/>
            </a:pPr>
            <a:r>
              <a:rPr lang="cy-GB" sz="6600">
                <a:solidFill>
                  <a:schemeClr val="lt1"/>
                </a:solidFill>
              </a:rPr>
              <a:t>Cyflwyniad PowerPoint</a:t>
            </a:r>
          </a:p>
        </p:txBody>
      </p:sp>
      <p:sp>
        <p:nvSpPr>
          <p:cNvPr id="27" name="Google Shape;27;p3"/>
          <p:cNvSpPr txBox="1"/>
          <p:nvPr/>
        </p:nvSpPr>
        <p:spPr>
          <a:xfrm>
            <a:off x="457200" y="2209800"/>
            <a:ext cx="8001000" cy="738664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cy-GB" sz="24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Uned 202: Arferion yn newid dros amser</a:t>
            </a:r>
          </a:p>
        </p:txBody>
      </p:sp>
      <p:sp>
        <p:nvSpPr>
          <p:cNvPr id="28" name="Google Shape;28;p3"/>
          <p:cNvSpPr txBox="1">
            <a:spLocks noGrp="1"/>
          </p:cNvSpPr>
          <p:nvPr>
            <p:ph type="title"/>
          </p:nvPr>
        </p:nvSpPr>
        <p:spPr>
          <a:xfrm>
            <a:off x="457200" y="2944800"/>
            <a:ext cx="8153400" cy="2514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cy-GB"/>
              <a:t>PowerPoint 3: Dulliau adeiladu’r 21ain ganrif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9"/>
          <p:cNvSpPr txBox="1">
            <a:spLocks noGrp="1"/>
          </p:cNvSpPr>
          <p:nvPr>
            <p:ph type="title"/>
          </p:nvPr>
        </p:nvSpPr>
        <p:spPr>
          <a:xfrm>
            <a:off x="457200" y="1098000"/>
            <a:ext cx="8229600" cy="382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cy-GB"/>
              <a:t>Dulliau adeiladu’r 21ain ganrif</a:t>
            </a:r>
          </a:p>
        </p:txBody>
      </p:sp>
      <p:sp>
        <p:nvSpPr>
          <p:cNvPr id="73" name="Google Shape;73;p9"/>
          <p:cNvSpPr txBox="1">
            <a:spLocks noGrp="1"/>
          </p:cNvSpPr>
          <p:nvPr>
            <p:ph type="body" idx="1"/>
          </p:nvPr>
        </p:nvSpPr>
        <p:spPr>
          <a:xfrm>
            <a:off x="457200" y="1621410"/>
            <a:ext cx="8229600" cy="41385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2" indent="0" algn="l" rtl="0">
              <a:lnSpc>
                <a:spcPct val="125000"/>
              </a:lnSpc>
              <a:spcBef>
                <a:spcPts val="1500"/>
              </a:spcBef>
              <a:spcAft>
                <a:spcPts val="0"/>
              </a:spcAft>
              <a:buNone/>
            </a:pPr>
            <a:r>
              <a:rPr lang="cy-GB" sz="2000"/>
              <a:t>Mae technoleg yn datblygu drwy’r amser, felly mae’n gwneud synnwyr bod y diwydiant adeiladu’n gwneud yr un fath. Mae dulliau adeiladu modern yn cynnwys:</a:t>
            </a:r>
          </a:p>
          <a:p>
            <a:pPr marL="314325" lvl="2" indent="-222250" algn="l" rtl="0">
              <a:lnSpc>
                <a:spcPct val="125000"/>
              </a:lnSpc>
              <a:spcBef>
                <a:spcPts val="1000"/>
              </a:spcBef>
              <a:spcAft>
                <a:spcPts val="0"/>
              </a:spcAft>
              <a:buClr>
                <a:srgbClr val="0077E3"/>
              </a:buClr>
              <a:buSzPts val="1600"/>
              <a:buFont typeface="Arial"/>
              <a:buChar char="•"/>
              <a:tabLst>
                <a:tab pos="84138" algn="l"/>
              </a:tabLst>
            </a:pPr>
            <a:r>
              <a:rPr lang="cy-GB" sz="2000"/>
              <a:t>adeiladwaith parod </a:t>
            </a:r>
          </a:p>
          <a:p>
            <a:pPr marL="314325" lvl="2" indent="-222250" algn="l" rtl="0">
              <a:lnSpc>
                <a:spcPct val="125000"/>
              </a:lnSpc>
              <a:spcBef>
                <a:spcPts val="1000"/>
              </a:spcBef>
              <a:spcAft>
                <a:spcPts val="0"/>
              </a:spcAft>
              <a:buClr>
                <a:srgbClr val="0077E3"/>
              </a:buClr>
              <a:buSzPts val="1600"/>
              <a:buFont typeface="Arial"/>
              <a:buChar char="•"/>
              <a:tabLst>
                <a:tab pos="84138" algn="l"/>
              </a:tabLst>
            </a:pPr>
            <a:r>
              <a:rPr lang="cy-GB" sz="2000"/>
              <a:t>cyfeintiol </a:t>
            </a:r>
          </a:p>
          <a:p>
            <a:pPr marL="314325" lvl="2" indent="-222250" algn="l" rtl="0">
              <a:lnSpc>
                <a:spcPct val="125000"/>
              </a:lnSpc>
              <a:spcBef>
                <a:spcPts val="1000"/>
              </a:spcBef>
              <a:spcAft>
                <a:spcPts val="0"/>
              </a:spcAft>
              <a:buClr>
                <a:srgbClr val="0077E3"/>
              </a:buClr>
              <a:buSzPts val="1600"/>
              <a:buFont typeface="Arial"/>
              <a:buChar char="•"/>
              <a:tabLst>
                <a:tab pos="84138" algn="l"/>
              </a:tabLst>
            </a:pPr>
            <a:r>
              <a:rPr lang="cy-GB" sz="2000"/>
              <a:t>paneledig</a:t>
            </a:r>
          </a:p>
          <a:p>
            <a:pPr marL="314325" lvl="2" indent="-222250">
              <a:lnSpc>
                <a:spcPct val="125000"/>
              </a:lnSpc>
              <a:spcBef>
                <a:spcPts val="1000"/>
              </a:spcBef>
              <a:buClr>
                <a:srgbClr val="0077E3"/>
              </a:buClr>
              <a:buSzPts val="1600"/>
              <a:buFont typeface="Arial"/>
              <a:buChar char="•"/>
              <a:tabLst>
                <a:tab pos="84138" algn="l"/>
              </a:tabLst>
            </a:pPr>
            <a:r>
              <a:rPr lang="cy-GB" sz="2000"/>
              <a:t>ffrâm bren</a:t>
            </a:r>
          </a:p>
          <a:p>
            <a:pPr marL="314325" lvl="2" indent="-222250">
              <a:lnSpc>
                <a:spcPct val="125000"/>
              </a:lnSpc>
              <a:spcBef>
                <a:spcPts val="1000"/>
              </a:spcBef>
              <a:buClr>
                <a:srgbClr val="0077E3"/>
              </a:buClr>
              <a:buSzPts val="1600"/>
              <a:buFont typeface="Arial"/>
              <a:buChar char="•"/>
              <a:tabLst>
                <a:tab pos="84138" algn="l"/>
              </a:tabLst>
            </a:pPr>
            <a:r>
              <a:rPr lang="cy-GB" sz="2000"/>
              <a:t>modiwlaidd.</a:t>
            </a:r>
          </a:p>
          <a:p>
            <a:pPr marL="285750" lvl="2" indent="-184150" algn="l" rtl="0">
              <a:lnSpc>
                <a:spcPct val="12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</a:pPr>
            <a:endParaRPr dirty="0"/>
          </a:p>
          <a:p>
            <a:pPr marL="0" lvl="2" indent="0" algn="l" rtl="0">
              <a:lnSpc>
                <a:spcPct val="200000"/>
              </a:lnSpc>
              <a:spcBef>
                <a:spcPts val="100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0"/>
          <p:cNvSpPr txBox="1">
            <a:spLocks noGrp="1"/>
          </p:cNvSpPr>
          <p:nvPr>
            <p:ph type="title"/>
          </p:nvPr>
        </p:nvSpPr>
        <p:spPr>
          <a:xfrm>
            <a:off x="457200" y="1008000"/>
            <a:ext cx="8229600" cy="382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cy-GB"/>
              <a:t>Dulliau – adeiladwaith parod</a:t>
            </a:r>
          </a:p>
        </p:txBody>
      </p:sp>
      <p:sp>
        <p:nvSpPr>
          <p:cNvPr id="79" name="Google Shape;79;p10"/>
          <p:cNvSpPr txBox="1">
            <a:spLocks noGrp="1"/>
          </p:cNvSpPr>
          <p:nvPr>
            <p:ph type="body" idx="1"/>
          </p:nvPr>
        </p:nvSpPr>
        <p:spPr>
          <a:xfrm>
            <a:off x="457200" y="1512000"/>
            <a:ext cx="4213654" cy="424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2" indent="0" algn="l" rtl="0">
              <a:lnSpc>
                <a:spcPct val="125000"/>
              </a:lnSpc>
              <a:spcAft>
                <a:spcPts val="500"/>
              </a:spcAft>
              <a:buNone/>
            </a:pPr>
            <a:r>
              <a:rPr lang="cy-GB" sz="1800" dirty="0"/>
              <a:t>Mae adeiladwaith parod neu ‘</a:t>
            </a:r>
            <a:r>
              <a:rPr lang="cy-GB" sz="1800" dirty="0" err="1"/>
              <a:t>prefab</a:t>
            </a:r>
            <a:r>
              <a:rPr lang="cy-GB" sz="1800" dirty="0"/>
              <a:t>’ yn broses adeiladu sy’n golygu bod rhannau o adeilad yn cael eu creu oddi ar y safle, i’w cydosod yn ddiweddarach ar y safle. Mae deunyddiau a ddefnyddir mewn adeiladwaith parod yn cynnwys pren, concrid a deunydd.</a:t>
            </a:r>
          </a:p>
          <a:p>
            <a:pPr marL="0" lvl="2" indent="0" algn="l" rtl="0">
              <a:lnSpc>
                <a:spcPct val="125000"/>
              </a:lnSpc>
              <a:spcAft>
                <a:spcPts val="500"/>
              </a:spcAft>
              <a:buNone/>
            </a:pPr>
            <a:r>
              <a:rPr lang="cy-GB" sz="1800" dirty="0"/>
              <a:t>Er enghraifft, mae fframiau pren modern yn aml yn cael eu hadeiladu oddi ar y safle, yna’n cael eu cludo i’r safle adeiladu a’u cydosod yno.</a:t>
            </a:r>
          </a:p>
          <a:p>
            <a:pPr marL="0" lvl="2" indent="0" algn="l" rtl="0">
              <a:lnSpc>
                <a:spcPct val="125000"/>
              </a:lnSpc>
              <a:spcBef>
                <a:spcPts val="1000"/>
              </a:spcBef>
              <a:spcAft>
                <a:spcPts val="0"/>
              </a:spcAft>
              <a:buNone/>
            </a:pPr>
            <a:endParaRPr sz="9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E738223-3EAA-4C48-B955-678FDBB4F8F4}"/>
              </a:ext>
            </a:extLst>
          </p:cNvPr>
          <p:cNvSpPr txBox="1"/>
          <p:nvPr/>
        </p:nvSpPr>
        <p:spPr>
          <a:xfrm>
            <a:off x="5310130" y="4906616"/>
            <a:ext cx="2794580" cy="83099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cy-GB" sz="1600">
                <a:hlinkClick r:id="rId3"/>
              </a:rPr>
              <a:t>Cliciwch yma i weld gweithwyr mewn gweithdai ac ar y safle</a:t>
            </a:r>
          </a:p>
        </p:txBody>
      </p:sp>
      <p:pic>
        <p:nvPicPr>
          <p:cNvPr id="2" name="Picture 2">
            <a:extLst>
              <a:ext uri="{FF2B5EF4-FFF2-40B4-BE49-F238E27FC236}">
                <a16:creationId xmlns:a16="http://schemas.microsoft.com/office/drawing/2014/main" id="{6E8FAE24-6216-6109-835D-02DC82780EFA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45824" y="2012198"/>
            <a:ext cx="3357948" cy="2272808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0"/>
          <p:cNvSpPr txBox="1">
            <a:spLocks noGrp="1"/>
          </p:cNvSpPr>
          <p:nvPr>
            <p:ph type="title"/>
          </p:nvPr>
        </p:nvSpPr>
        <p:spPr>
          <a:xfrm>
            <a:off x="457200" y="1008000"/>
            <a:ext cx="8229600" cy="382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cy-GB"/>
              <a:t>Dulliau – cyfeintiol</a:t>
            </a:r>
          </a:p>
        </p:txBody>
      </p:sp>
      <p:sp>
        <p:nvSpPr>
          <p:cNvPr id="79" name="Google Shape;79;p10"/>
          <p:cNvSpPr txBox="1">
            <a:spLocks noGrp="1"/>
          </p:cNvSpPr>
          <p:nvPr>
            <p:ph type="body" idx="1"/>
          </p:nvPr>
        </p:nvSpPr>
        <p:spPr>
          <a:xfrm>
            <a:off x="457200" y="1466280"/>
            <a:ext cx="3205480" cy="424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2" indent="0">
              <a:lnSpc>
                <a:spcPct val="125000"/>
              </a:lnSpc>
              <a:spcAft>
                <a:spcPts val="500"/>
              </a:spcAft>
            </a:pPr>
            <a:r>
              <a:rPr lang="cy-GB" sz="1800">
                <a:latin typeface="+mn-lt"/>
              </a:rPr>
              <a:t>Mae adeiladwaith cyfeintiol yn cael ei ddefnyddio i greu adeiladau modiwlaidd. Mae’n cynnwys gwneud modiwlau sydd wedi’u gorffen mewn ffatri oddi ar y safle a’u pentyrru, eu huno a’u cydosod ar y safle i ffurfio adeilad cyflawn.</a:t>
            </a:r>
          </a:p>
          <a:p>
            <a:pPr marL="0" lvl="2" indent="0">
              <a:lnSpc>
                <a:spcPct val="125000"/>
              </a:lnSpc>
              <a:spcAft>
                <a:spcPts val="500"/>
              </a:spcAft>
            </a:pPr>
            <a:endParaRPr lang="en-GB" sz="10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>
              <a:lnSpc>
                <a:spcPct val="120000"/>
              </a:lnSpc>
              <a:spcBef>
                <a:spcPts val="0"/>
              </a:spcBef>
            </a:pPr>
            <a:endParaRPr sz="10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95ADDFD-EC44-68DF-E2B3-BC8E427DB3A7}"/>
              </a:ext>
            </a:extLst>
          </p:cNvPr>
          <p:cNvSpPr txBox="1"/>
          <p:nvPr/>
        </p:nvSpPr>
        <p:spPr>
          <a:xfrm>
            <a:off x="5045725" y="2973717"/>
            <a:ext cx="2824646" cy="107721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cy-GB" sz="1600">
                <a:hlinkClick r:id="rId3"/>
              </a:rPr>
              <a:t>Cliciwch yma i weld llun enghreifftiol o ddyluniad a ailadroddir ym maes adeiladu</a:t>
            </a:r>
          </a:p>
        </p:txBody>
      </p:sp>
    </p:spTree>
    <p:extLst>
      <p:ext uri="{BB962C8B-B14F-4D97-AF65-F5344CB8AC3E}">
        <p14:creationId xmlns:p14="http://schemas.microsoft.com/office/powerpoint/2010/main" val="112053595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0"/>
          <p:cNvSpPr txBox="1">
            <a:spLocks noGrp="1"/>
          </p:cNvSpPr>
          <p:nvPr>
            <p:ph type="title"/>
          </p:nvPr>
        </p:nvSpPr>
        <p:spPr>
          <a:xfrm>
            <a:off x="457200" y="1008000"/>
            <a:ext cx="8229600" cy="382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cy-GB"/>
              <a:t>Dulliau – panelu</a:t>
            </a:r>
          </a:p>
        </p:txBody>
      </p:sp>
      <p:sp>
        <p:nvSpPr>
          <p:cNvPr id="79" name="Google Shape;79;p10"/>
          <p:cNvSpPr txBox="1">
            <a:spLocks noGrp="1"/>
          </p:cNvSpPr>
          <p:nvPr>
            <p:ph type="body" idx="1"/>
          </p:nvPr>
        </p:nvSpPr>
        <p:spPr>
          <a:xfrm>
            <a:off x="457200" y="1602000"/>
            <a:ext cx="3034145" cy="424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2" indent="0">
              <a:lnSpc>
                <a:spcPct val="125000"/>
              </a:lnSpc>
              <a:spcBef>
                <a:spcPts val="1500"/>
              </a:spcBef>
            </a:pPr>
            <a:r>
              <a:rPr lang="cy-GB" sz="1800"/>
              <a:t>Mae unedau panel yn cael eu cynhyrchu oddi ar y safle mewn ffatri o dan broses rheoli ansawdd. Yna, maent yn cael eu cydosod ar y safle i gynhyrchu strwythur tri dimensiwn. Gall y paneli gynnwys unedau waliau, lloriau neu doeau, a elwir weithiau’n ‘casetiau’.</a:t>
            </a:r>
          </a:p>
          <a:p>
            <a:pPr marL="0" lvl="0" indent="0">
              <a:lnSpc>
                <a:spcPct val="120000"/>
              </a:lnSpc>
              <a:spcBef>
                <a:spcPts val="0"/>
              </a:spcBef>
            </a:pPr>
            <a:endParaRPr sz="1000" dirty="0"/>
          </a:p>
        </p:txBody>
      </p:sp>
      <p:pic>
        <p:nvPicPr>
          <p:cNvPr id="2" name="Picture 3">
            <a:extLst>
              <a:ext uri="{FF2B5EF4-FFF2-40B4-BE49-F238E27FC236}">
                <a16:creationId xmlns:a16="http://schemas.microsoft.com/office/drawing/2014/main" id="{374A8941-07E5-8FF1-1523-AF65C2BE69B6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77342" y="1990286"/>
            <a:ext cx="4757057" cy="31713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806682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1"/>
          <p:cNvSpPr txBox="1">
            <a:spLocks noGrp="1"/>
          </p:cNvSpPr>
          <p:nvPr>
            <p:ph type="title"/>
          </p:nvPr>
        </p:nvSpPr>
        <p:spPr>
          <a:xfrm>
            <a:off x="457200" y="1008000"/>
            <a:ext cx="8229600" cy="382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cy-GB"/>
              <a:t>Dulliau – fframiau pren</a:t>
            </a:r>
          </a:p>
        </p:txBody>
      </p:sp>
      <p:sp>
        <p:nvSpPr>
          <p:cNvPr id="87" name="Google Shape;87;p11"/>
          <p:cNvSpPr txBox="1">
            <a:spLocks noGrp="1"/>
          </p:cNvSpPr>
          <p:nvPr>
            <p:ph type="body" idx="1"/>
          </p:nvPr>
        </p:nvSpPr>
        <p:spPr>
          <a:xfrm>
            <a:off x="457200" y="1512000"/>
            <a:ext cx="3540760" cy="424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2" indent="0" algn="l" rtl="0">
              <a:lnSpc>
                <a:spcPct val="125000"/>
              </a:lnSpc>
              <a:spcAft>
                <a:spcPts val="500"/>
              </a:spcAft>
              <a:buNone/>
            </a:pPr>
            <a:r>
              <a:rPr lang="cy-GB" sz="1400" dirty="0"/>
              <a:t>Efallai eich bod yn meddwl nad yw fframiau pren yn ddim byd newydd. Mae hyn yn wir, ond mae’r dulliau wedi newid ac wedi dod yn llawer mwy effeithlon o ran eu dyluniad a’u hadeiladwaith. </a:t>
            </a:r>
          </a:p>
          <a:p>
            <a:pPr marL="0" lvl="2" indent="0" algn="l" rtl="0">
              <a:lnSpc>
                <a:spcPct val="125000"/>
              </a:lnSpc>
              <a:spcAft>
                <a:spcPts val="500"/>
              </a:spcAft>
              <a:buNone/>
            </a:pPr>
            <a:r>
              <a:rPr lang="cy-GB" sz="1400" dirty="0"/>
              <a:t>Mae adeiladau ffrâm bren yn aml yn cael eu hadeiladu oddi ar y safle mewn ffatrïoedd neu warysau. Mae’r broses hon yn helpu i leihau gwastraff ac yn effeithio llai ar yr amgylchedd. Mae hefyd yn lleihau’r effaith mae ffactorau allanol fel y tywydd yn ei chael ar y broses adeiladu.</a:t>
            </a:r>
          </a:p>
        </p:txBody>
      </p:sp>
      <p:pic>
        <p:nvPicPr>
          <p:cNvPr id="2" name="Picture 2">
            <a:extLst>
              <a:ext uri="{FF2B5EF4-FFF2-40B4-BE49-F238E27FC236}">
                <a16:creationId xmlns:a16="http://schemas.microsoft.com/office/drawing/2014/main" id="{CEB17C5A-B000-0D8F-B8FE-8979E78D5F3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11362" y="2114476"/>
            <a:ext cx="4275438" cy="2850007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0"/>
          <p:cNvSpPr txBox="1">
            <a:spLocks noGrp="1"/>
          </p:cNvSpPr>
          <p:nvPr>
            <p:ph type="title"/>
          </p:nvPr>
        </p:nvSpPr>
        <p:spPr>
          <a:xfrm>
            <a:off x="457200" y="1008000"/>
            <a:ext cx="8229600" cy="382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cy-GB"/>
              <a:t>Dulliau – modiwlaidd</a:t>
            </a:r>
          </a:p>
        </p:txBody>
      </p:sp>
      <p:sp>
        <p:nvSpPr>
          <p:cNvPr id="80" name="Google Shape;80;p10"/>
          <p:cNvSpPr txBox="1">
            <a:spLocks noGrp="1"/>
          </p:cNvSpPr>
          <p:nvPr>
            <p:ph type="body" idx="1"/>
          </p:nvPr>
        </p:nvSpPr>
        <p:spPr>
          <a:xfrm>
            <a:off x="457200" y="1445960"/>
            <a:ext cx="2931161" cy="36289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2" indent="0" algn="l" rtl="0">
              <a:lnSpc>
                <a:spcPct val="125000"/>
              </a:lnSpc>
              <a:spcBef>
                <a:spcPts val="1500"/>
              </a:spcBef>
              <a:spcAft>
                <a:spcPts val="0"/>
              </a:spcAft>
              <a:buNone/>
            </a:pPr>
            <a:r>
              <a:rPr lang="cy-GB" dirty="0"/>
              <a:t>Math arall o adeilad parod. Adeiladau modiwlaidd yw pan fydd rhannau cyfan o adeiladau ee ystafelloedd yn cael eu creu mewn ffatri neu warws. Mae’r dull hwn yn ddefnyddiol iawn pan fydd angen ailadrodd dyluniad, er enghraifft mewn blociau o fflatiau neu lety myfyrwyr.</a:t>
            </a:r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</p:txBody>
      </p:sp>
      <p:pic>
        <p:nvPicPr>
          <p:cNvPr id="2" name="Picture 2">
            <a:extLst>
              <a:ext uri="{FF2B5EF4-FFF2-40B4-BE49-F238E27FC236}">
                <a16:creationId xmlns:a16="http://schemas.microsoft.com/office/drawing/2014/main" id="{97385CC1-95CA-643D-089C-EEA0934083B0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31920" y="1672953"/>
            <a:ext cx="4754880" cy="2674620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13"/>
          <p:cNvSpPr txBox="1">
            <a:spLocks noGrp="1"/>
          </p:cNvSpPr>
          <p:nvPr>
            <p:ph type="title"/>
          </p:nvPr>
        </p:nvSpPr>
        <p:spPr>
          <a:xfrm>
            <a:off x="457200" y="1008000"/>
            <a:ext cx="8229600" cy="382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cy-GB"/>
              <a:t>Elfennau allweddol – economi gylchol a chynaliadwyedd</a:t>
            </a:r>
          </a:p>
        </p:txBody>
      </p:sp>
      <p:sp>
        <p:nvSpPr>
          <p:cNvPr id="101" name="Google Shape;101;p13"/>
          <p:cNvSpPr txBox="1">
            <a:spLocks noGrp="1"/>
          </p:cNvSpPr>
          <p:nvPr>
            <p:ph type="body" idx="1"/>
          </p:nvPr>
        </p:nvSpPr>
        <p:spPr>
          <a:xfrm>
            <a:off x="457200" y="1512000"/>
            <a:ext cx="8229600" cy="424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2" indent="0" algn="l" rtl="0">
              <a:lnSpc>
                <a:spcPct val="125000"/>
              </a:lnSpc>
              <a:spcAft>
                <a:spcPts val="500"/>
              </a:spcAft>
              <a:buNone/>
            </a:pPr>
            <a:r>
              <a:rPr lang="cy-GB" sz="1800" b="1"/>
              <a:t>Economi gylchol </a:t>
            </a:r>
            <a:r>
              <a:rPr lang="cy-GB" sz="1800"/>
              <a:t>– system economaidd sy’n seiliedig ar ailddefnyddio ac adfywio deunyddiau neu gynnyrch, yn enwedig fel ffordd o barhau i gynhyrchu mewn ffordd gynaliadwy neu amgylcheddol gyfeillgar.</a:t>
            </a:r>
            <a:r>
              <a:rPr lang="cy-GB" sz="1800">
                <a:solidFill>
                  <a:srgbClr val="202124"/>
                </a:solidFill>
                <a:latin typeface="arial"/>
                <a:ea typeface="arial"/>
                <a:cs typeface="arial"/>
                <a:sym typeface="arial"/>
              </a:rPr>
              <a:t> Er enghraifft, plannu coed i gymryd lle’r hyn rydym yn ei ddefnyddio neu ailgylchu deunyddiau.</a:t>
            </a:r>
          </a:p>
          <a:p>
            <a:pPr marL="0" lvl="2" indent="0" algn="l" rtl="0">
              <a:lnSpc>
                <a:spcPct val="125000"/>
              </a:lnSpc>
              <a:spcAft>
                <a:spcPts val="500"/>
              </a:spcAft>
              <a:buNone/>
            </a:pPr>
            <a:r>
              <a:rPr lang="cy-GB" sz="1800" b="1"/>
              <a:t>Dylunio cynaliadwy </a:t>
            </a:r>
            <a:r>
              <a:rPr lang="cy-GB" sz="1800"/>
              <a:t>– dylunio adeiladau gyda’r bwriad o leihau’r effeithiau ar yr amgylchedd ac ar iechyd a llesiant defnyddwyr yr adeilad. Mae deunyddiau a thechnegau modern yn creu adeiladau sy’n effeithlon mewn sawl ffordd ee mae angen cyn lleied o ynni â phosibl i’w gwresogi. Mae’r dulliau a ddefnyddir yn cynnwys rheoli lleithder, awyru a chynhyrchion fel inswleiddiad. Mae hyn yn ein galluogi i reoli gweithrediad yr adeilad mewn ffordd llawer gwell a sicrhau ei fod yn parhau i berfformio yn ôl yr angen yn y dyfodol. </a:t>
            </a:r>
          </a:p>
          <a:p>
            <a:pPr marL="0" lvl="2" indent="0" algn="l" rtl="0">
              <a:lnSpc>
                <a:spcPct val="125000"/>
              </a:lnSpc>
              <a:spcBef>
                <a:spcPts val="1000"/>
              </a:spcBef>
              <a:spcAft>
                <a:spcPts val="0"/>
              </a:spcAft>
              <a:buNone/>
            </a:pPr>
            <a:endParaRPr b="1" dirty="0"/>
          </a:p>
          <a:p>
            <a:pPr marL="0" lvl="0" indent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13"/>
          <p:cNvSpPr txBox="1">
            <a:spLocks noGrp="1"/>
          </p:cNvSpPr>
          <p:nvPr>
            <p:ph type="title"/>
          </p:nvPr>
        </p:nvSpPr>
        <p:spPr>
          <a:xfrm>
            <a:off x="457200" y="1008000"/>
            <a:ext cx="8229600" cy="382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cy-GB"/>
              <a:t>Elfennau allweddol – ôl-osod</a:t>
            </a:r>
          </a:p>
        </p:txBody>
      </p:sp>
      <p:sp>
        <p:nvSpPr>
          <p:cNvPr id="101" name="Google Shape;101;p13"/>
          <p:cNvSpPr txBox="1">
            <a:spLocks noGrp="1"/>
          </p:cNvSpPr>
          <p:nvPr>
            <p:ph type="body" idx="1"/>
          </p:nvPr>
        </p:nvSpPr>
        <p:spPr>
          <a:xfrm>
            <a:off x="457200" y="1512000"/>
            <a:ext cx="8363272" cy="424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2" indent="0" algn="l" rtl="0">
              <a:lnSpc>
                <a:spcPct val="125000"/>
              </a:lnSpc>
              <a:spcBef>
                <a:spcPts val="1500"/>
              </a:spcBef>
              <a:spcAft>
                <a:spcPts val="0"/>
              </a:spcAft>
              <a:buNone/>
            </a:pPr>
            <a:r>
              <a:rPr lang="cy-GB" sz="1800" b="1"/>
              <a:t>Ôl-osod</a:t>
            </a:r>
            <a:r>
              <a:rPr lang="cy-GB" sz="1800"/>
              <a:t> – mae ôl-osod yn golygu newid yr adeilad ar ôl ei gwblhau. Gan fod technoleg a dulliau adeiladu yn datblygu drwy’r amser, mae’n anochel y bydd hyn yn digwydd. Dyma enghreifftiau:</a:t>
            </a:r>
          </a:p>
          <a:p>
            <a:pPr marL="268288" lvl="2" indent="-222250" algn="l" rtl="0">
              <a:lnSpc>
                <a:spcPct val="125000"/>
              </a:lnSpc>
              <a:spcBef>
                <a:spcPts val="1500"/>
              </a:spcBef>
              <a:spcAft>
                <a:spcPts val="0"/>
              </a:spcAft>
              <a:buClr>
                <a:srgbClr val="0077E3"/>
              </a:buClr>
              <a:buSzPct val="100000"/>
              <a:buFont typeface="Arial" panose="020B0604020202020204" pitchFamily="34" charset="0"/>
              <a:buChar char="•"/>
            </a:pPr>
            <a:r>
              <a:rPr lang="cy-GB" sz="1800"/>
              <a:t>gosod ffenestri UPVC i ddisodli ffenestri ffrâm bren </a:t>
            </a:r>
          </a:p>
          <a:p>
            <a:pPr marL="268288" lvl="2" indent="-222250" algn="l" rtl="0">
              <a:lnSpc>
                <a:spcPct val="125000"/>
              </a:lnSpc>
              <a:spcBef>
                <a:spcPts val="1500"/>
              </a:spcBef>
              <a:spcAft>
                <a:spcPts val="0"/>
              </a:spcAft>
              <a:buClr>
                <a:srgbClr val="0077E3"/>
              </a:buClr>
              <a:buSzPct val="100000"/>
              <a:buFont typeface="Arial" panose="020B0604020202020204" pitchFamily="34" charset="0"/>
              <a:buChar char="•"/>
            </a:pPr>
            <a:r>
              <a:rPr lang="cy-GB" sz="1800"/>
              <a:t>gosod deunydd inswleiddio waliau mewnol ac allanol (EWI ac IWI). </a:t>
            </a:r>
          </a:p>
          <a:p>
            <a:pPr marL="0" lvl="2" indent="0" algn="l" rtl="0">
              <a:lnSpc>
                <a:spcPct val="125000"/>
              </a:lnSpc>
              <a:spcBef>
                <a:spcPts val="1500"/>
              </a:spcBef>
              <a:spcAft>
                <a:spcPts val="0"/>
              </a:spcAft>
              <a:buNone/>
            </a:pPr>
            <a:r>
              <a:rPr lang="cy-GB" sz="1800"/>
              <a:t>Gall y ddwy enghraifft hyn o ychwanegiadau i adeiladau wella eu heffeithlonrwydd thermol yn sylweddol. Fodd bynnag, os ydynt yn cael eu defnyddio ar adeilad anaddas neu’n cael eu gosod yn anghywir, maent yn achosi mwy o broblemau na’r hyn maent yn ei drwsio. </a:t>
            </a:r>
          </a:p>
          <a:p>
            <a:pPr marL="0" lvl="2" indent="0" algn="l" rtl="0">
              <a:lnSpc>
                <a:spcPct val="125000"/>
              </a:lnSpc>
              <a:spcBef>
                <a:spcPts val="1000"/>
              </a:spcBef>
              <a:spcAft>
                <a:spcPts val="0"/>
              </a:spcAft>
              <a:buNone/>
            </a:pPr>
            <a:endParaRPr b="1" dirty="0"/>
          </a:p>
          <a:p>
            <a:pPr marL="0" lvl="0" indent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</p:txBody>
      </p:sp>
    </p:spTree>
    <p:extLst>
      <p:ext uri="{BB962C8B-B14F-4D97-AF65-F5344CB8AC3E}">
        <p14:creationId xmlns:p14="http://schemas.microsoft.com/office/powerpoint/2010/main" val="45272314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14"/>
          <p:cNvSpPr txBox="1">
            <a:spLocks noGrp="1"/>
          </p:cNvSpPr>
          <p:nvPr>
            <p:ph type="title"/>
          </p:nvPr>
        </p:nvSpPr>
        <p:spPr>
          <a:xfrm>
            <a:off x="457200" y="1008000"/>
            <a:ext cx="8229600" cy="382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cy-GB"/>
              <a:t>Deunyddiau</a:t>
            </a:r>
          </a:p>
        </p:txBody>
      </p:sp>
      <p:sp>
        <p:nvSpPr>
          <p:cNvPr id="107" name="Google Shape;107;p14"/>
          <p:cNvSpPr txBox="1">
            <a:spLocks noGrp="1"/>
          </p:cNvSpPr>
          <p:nvPr>
            <p:ph type="body" idx="1"/>
          </p:nvPr>
        </p:nvSpPr>
        <p:spPr>
          <a:xfrm>
            <a:off x="457200" y="1390588"/>
            <a:ext cx="5660796" cy="424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2" indent="0" rtl="0">
              <a:lnSpc>
                <a:spcPct val="125000"/>
              </a:lnSpc>
              <a:buNone/>
            </a:pPr>
            <a:r>
              <a:rPr lang="cy-GB" sz="1800"/>
              <a:t>Mae’r diwydiant adeiladu wedi datblygu technegau i gynhyrchu amrywiaeth eang o ddeunyddiau cyfansawdd ac wedi’u haddasu, fel:</a:t>
            </a:r>
          </a:p>
          <a:p>
            <a:pPr marL="285750" lvl="2" indent="-193675" rtl="0">
              <a:lnSpc>
                <a:spcPct val="125000"/>
              </a:lnSpc>
              <a:buClr>
                <a:srgbClr val="0077E3"/>
              </a:buClr>
              <a:buSzPct val="100000"/>
              <a:buFont typeface="Arial" panose="020B0604020202020204" pitchFamily="34" charset="0"/>
              <a:buChar char="•"/>
            </a:pPr>
            <a:r>
              <a:rPr lang="cy-GB" sz="1800"/>
              <a:t>pren cyfansawdd </a:t>
            </a:r>
          </a:p>
          <a:p>
            <a:pPr marL="285750" lvl="2" indent="-193675" rtl="0">
              <a:lnSpc>
                <a:spcPct val="125000"/>
              </a:lnSpc>
              <a:buClr>
                <a:srgbClr val="0077E3"/>
              </a:buClr>
              <a:buSzPct val="100000"/>
              <a:buFont typeface="Arial" panose="020B0604020202020204" pitchFamily="34" charset="0"/>
              <a:buChar char="•"/>
            </a:pPr>
            <a:r>
              <a:rPr lang="cy-GB" sz="1800"/>
              <a:t>pren asetyledig</a:t>
            </a:r>
          </a:p>
          <a:p>
            <a:pPr marL="285750" lvl="2" indent="-193675" rtl="0">
              <a:lnSpc>
                <a:spcPct val="125000"/>
              </a:lnSpc>
              <a:buClr>
                <a:srgbClr val="0077E3"/>
              </a:buClr>
              <a:buSzPct val="100000"/>
              <a:buFont typeface="Arial" panose="020B0604020202020204" pitchFamily="34" charset="0"/>
              <a:buChar char="•"/>
            </a:pPr>
            <a:r>
              <a:rPr lang="cy-GB" sz="1800"/>
              <a:t>concrid cyfnerthig.</a:t>
            </a:r>
          </a:p>
          <a:p>
            <a:pPr marL="0" lvl="2" indent="0" rtl="0">
              <a:lnSpc>
                <a:spcPct val="125000"/>
              </a:lnSpc>
              <a:buNone/>
            </a:pPr>
            <a:r>
              <a:rPr lang="cy-GB" sz="1800"/>
              <a:t>Mae cynnyrch a wneir o’r deunyddiau hyn yn gwella ansawdd, perfformiad ac estheteg. Dyma enghreifftiau:</a:t>
            </a:r>
          </a:p>
          <a:p>
            <a:pPr marL="285750" lvl="2" indent="-193675" rtl="0">
              <a:lnSpc>
                <a:spcPct val="125000"/>
              </a:lnSpc>
              <a:buClr>
                <a:srgbClr val="0077E3"/>
              </a:buClr>
              <a:buSzPct val="100000"/>
              <a:buFont typeface="Arial"/>
              <a:buChar char="•"/>
            </a:pPr>
            <a:r>
              <a:rPr lang="cy-GB" sz="1800"/>
              <a:t>cladin </a:t>
            </a:r>
          </a:p>
          <a:p>
            <a:pPr marL="285750" lvl="2" indent="-193675" rtl="0">
              <a:lnSpc>
                <a:spcPct val="125000"/>
              </a:lnSpc>
              <a:buClr>
                <a:srgbClr val="0077E3"/>
              </a:buClr>
              <a:buSzPct val="100000"/>
              <a:buFont typeface="Arial"/>
              <a:buChar char="•"/>
            </a:pPr>
            <a:r>
              <a:rPr lang="cy-GB" sz="1800"/>
              <a:t>drysau</a:t>
            </a:r>
          </a:p>
          <a:p>
            <a:pPr marL="285750" lvl="2" indent="-193675" rtl="0">
              <a:lnSpc>
                <a:spcPct val="125000"/>
              </a:lnSpc>
              <a:buClr>
                <a:srgbClr val="0077E3"/>
              </a:buClr>
              <a:buSzPct val="100000"/>
              <a:buFont typeface="Arial"/>
              <a:buChar char="•"/>
            </a:pPr>
            <a:r>
              <a:rPr lang="cy-GB" sz="1800"/>
              <a:t>decin. </a:t>
            </a:r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C9B8AEF-B9EB-7C65-737D-A705727C7935}"/>
              </a:ext>
            </a:extLst>
          </p:cNvPr>
          <p:cNvSpPr txBox="1"/>
          <p:nvPr/>
        </p:nvSpPr>
        <p:spPr>
          <a:xfrm>
            <a:off x="6238528" y="2822515"/>
            <a:ext cx="2286000" cy="5847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cy-GB" sz="1600">
                <a:hlinkClick r:id="rId3"/>
              </a:rPr>
              <a:t>Enghraifft o gladin waliau pren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AC942FC-60F9-318A-9A08-BF02E4BD340E}"/>
              </a:ext>
            </a:extLst>
          </p:cNvPr>
          <p:cNvSpPr txBox="1"/>
          <p:nvPr/>
        </p:nvSpPr>
        <p:spPr>
          <a:xfrm>
            <a:off x="5985865" y="4839218"/>
            <a:ext cx="2791326" cy="33855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cy-GB" sz="1600">
                <a:hlinkClick r:id="rId4"/>
              </a:rPr>
              <a:t>Enghraifft o bren accoya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15"/>
          <p:cNvSpPr txBox="1">
            <a:spLocks noGrp="1"/>
          </p:cNvSpPr>
          <p:nvPr>
            <p:ph type="title"/>
          </p:nvPr>
        </p:nvSpPr>
        <p:spPr>
          <a:xfrm>
            <a:off x="457200" y="897831"/>
            <a:ext cx="8229600" cy="382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cy-GB" dirty="0"/>
              <a:t>Dylunio a gweithgynhyrchu – CAD a CNC</a:t>
            </a:r>
          </a:p>
        </p:txBody>
      </p:sp>
      <p:sp>
        <p:nvSpPr>
          <p:cNvPr id="115" name="Google Shape;115;p15"/>
          <p:cNvSpPr txBox="1">
            <a:spLocks noGrp="1"/>
          </p:cNvSpPr>
          <p:nvPr>
            <p:ph type="body" idx="1"/>
          </p:nvPr>
        </p:nvSpPr>
        <p:spPr>
          <a:xfrm>
            <a:off x="457200" y="1280419"/>
            <a:ext cx="4480560" cy="243820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>
              <a:lnSpc>
                <a:spcPct val="120000"/>
              </a:lnSpc>
              <a:spcBef>
                <a:spcPts val="0"/>
              </a:spcBef>
            </a:pPr>
            <a:r>
              <a:rPr lang="cy-GB" sz="1800" dirty="0"/>
              <a:t>Mae CAD yn feddalwedd dylunio cyfrifiaduron sy’n cael ei defnyddio i ddylunio a gweithgynhyrchu cynnyrch gwaith coed. Mae dylunio drwy gymorth cyfrifiadur yn caniatáu i weithwyr coed greu a phrofi prototeipiau rhithwir, nodi a datrys problemau dylunio, ac optimeiddio eu dyluniadau ar gyfer cynhyrchu effeithlon. Mae hyn yn helpu i leihau gwastraff deunyddiau, lleihau gwallau a chyflymu’r broses ddylunio a chynhyrchu gyffredinol. Mae CAD hefyd yn gysylltiedig â pheiriannau CNC sy’n gallu cynhyrchu eitemau swmpus a chymhleth. </a:t>
            </a:r>
          </a:p>
          <a:p>
            <a:pPr marL="0" lvl="0" indent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None/>
            </a:pPr>
            <a:endParaRPr sz="1000" dirty="0"/>
          </a:p>
        </p:txBody>
      </p:sp>
      <p:pic>
        <p:nvPicPr>
          <p:cNvPr id="2" name="Picture 2">
            <a:extLst>
              <a:ext uri="{FF2B5EF4-FFF2-40B4-BE49-F238E27FC236}">
                <a16:creationId xmlns:a16="http://schemas.microsoft.com/office/drawing/2014/main" id="{98CF4BE6-B4BA-E200-A185-2E665D8982B2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28054" y="2460007"/>
            <a:ext cx="3558745" cy="2372157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555784-C6C9-79EB-DFF6-6A2C5C1C32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4036" y="1008000"/>
            <a:ext cx="8463517" cy="382588"/>
          </a:xfrm>
        </p:spPr>
        <p:txBody>
          <a:bodyPr/>
          <a:lstStyle/>
          <a:p>
            <a:r>
              <a:rPr lang="cy-GB"/>
              <a:t>NOD: Archwilio’r newidiadau mewn dulliau adeiladu dros amser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D58965B-8E17-729B-016A-3229F40EEC6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5425" indent="-222250"/>
            <a:r>
              <a:rPr lang="cy-GB" sz="2000"/>
              <a:t>Amcanion</a:t>
            </a:r>
          </a:p>
          <a:p>
            <a:pPr marL="225425" indent="-222250">
              <a:buClr>
                <a:srgbClr val="0077E3"/>
              </a:buClr>
              <a:buSzPct val="100000"/>
              <a:buFont typeface="Arial" panose="020B0604020202020204" pitchFamily="34" charset="0"/>
              <a:buChar char="•"/>
            </a:pPr>
            <a:r>
              <a:rPr lang="cy-GB" sz="2000"/>
              <a:t>Disgrifio technegau a thechnolegau adeiladu yn yr 21ain ganrif</a:t>
            </a:r>
          </a:p>
          <a:p>
            <a:pPr marL="225425" indent="-222250">
              <a:buClr>
                <a:srgbClr val="0077E3"/>
              </a:buClr>
              <a:buSzPct val="100000"/>
              <a:buFont typeface="Arial" panose="020B0604020202020204" pitchFamily="34" charset="0"/>
              <a:buChar char="•"/>
            </a:pPr>
            <a:r>
              <a:rPr lang="cy-GB"/>
              <a:t>Disgrifio egwyddorion yr economi gylchol, dylunio cynaliadwy ac ôl-osod</a:t>
            </a:r>
          </a:p>
          <a:p>
            <a:pPr marL="225425" indent="-222250">
              <a:buClr>
                <a:srgbClr val="0077E3"/>
              </a:buClr>
              <a:buSzPct val="100000"/>
              <a:buFont typeface="Arial" panose="020B0604020202020204" pitchFamily="34" charset="0"/>
              <a:buChar char="•"/>
            </a:pPr>
            <a:r>
              <a:rPr lang="cy-GB"/>
              <a:t>Esbonio technegau inswleiddio ac awyru</a:t>
            </a:r>
          </a:p>
          <a:p>
            <a:pPr marL="225425" indent="-222250">
              <a:buClr>
                <a:srgbClr val="0077E3"/>
              </a:buClr>
              <a:buSzPct val="100000"/>
              <a:buFont typeface="Arial" panose="020B0604020202020204" pitchFamily="34" charset="0"/>
              <a:buChar char="•"/>
            </a:pPr>
            <a:r>
              <a:rPr lang="cy-GB"/>
              <a:t>Nodi technegau newydd a rhai sy’n dod i’r amlwg ym maes adeiladu</a:t>
            </a:r>
          </a:p>
        </p:txBody>
      </p:sp>
    </p:spTree>
    <p:extLst>
      <p:ext uri="{BB962C8B-B14F-4D97-AF65-F5344CB8AC3E}">
        <p14:creationId xmlns:p14="http://schemas.microsoft.com/office/powerpoint/2010/main" val="9953688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p16"/>
          <p:cNvSpPr txBox="1">
            <a:spLocks noGrp="1"/>
          </p:cNvSpPr>
          <p:nvPr>
            <p:ph type="title"/>
          </p:nvPr>
        </p:nvSpPr>
        <p:spPr>
          <a:xfrm>
            <a:off x="457200" y="1032275"/>
            <a:ext cx="8229600" cy="3825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cy-GB"/>
              <a:t>Gweithgynhyrchu torfol</a:t>
            </a:r>
          </a:p>
        </p:txBody>
      </p:sp>
      <p:sp>
        <p:nvSpPr>
          <p:cNvPr id="123" name="Google Shape;123;p16"/>
          <p:cNvSpPr txBox="1">
            <a:spLocks noGrp="1"/>
          </p:cNvSpPr>
          <p:nvPr>
            <p:ph type="body" idx="1"/>
          </p:nvPr>
        </p:nvSpPr>
        <p:spPr>
          <a:xfrm>
            <a:off x="457200" y="1476440"/>
            <a:ext cx="4295274" cy="42480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20000"/>
              </a:lnSpc>
              <a:spcBef>
                <a:spcPts val="500"/>
              </a:spcBef>
              <a:buNone/>
            </a:pPr>
            <a:r>
              <a:rPr lang="cy-GB"/>
              <a:t>Mae peiriannau modern a dulliau cydosod wedi gwella ansawdd a chyflymder. Er enghraifft:</a:t>
            </a:r>
          </a:p>
          <a:p>
            <a:pPr marL="314325" lvl="0" indent="-222250" algn="l" rtl="0">
              <a:lnSpc>
                <a:spcPct val="120000"/>
              </a:lnSpc>
              <a:spcBef>
                <a:spcPts val="500"/>
              </a:spcBef>
              <a:buClr>
                <a:srgbClr val="0077E3"/>
              </a:buClr>
              <a:buSzPct val="100000"/>
              <a:buFont typeface="Arial" panose="020B0604020202020204" pitchFamily="34" charset="0"/>
              <a:buChar char="•"/>
            </a:pPr>
            <a:r>
              <a:rPr lang="cy-GB"/>
              <a:t>mae torwyr laser a phlasma yn cynhyrchu patrymau a chydrannau cymhleth heb wallau dynol</a:t>
            </a:r>
          </a:p>
          <a:p>
            <a:pPr marL="314325" lvl="0" indent="-222250" algn="l" rtl="0">
              <a:lnSpc>
                <a:spcPct val="120000"/>
              </a:lnSpc>
              <a:spcBef>
                <a:spcPts val="500"/>
              </a:spcBef>
              <a:buClr>
                <a:srgbClr val="0077E3"/>
              </a:buClr>
              <a:buSzPct val="100000"/>
              <a:buFont typeface="Arial" panose="020B0604020202020204" pitchFamily="34" charset="0"/>
              <a:buChar char="•"/>
            </a:pPr>
            <a:r>
              <a:rPr lang="cy-GB"/>
              <a:t>mae peiriannau cydosod yn caniatáu cydosod eitemau ailadroddus yn gyflym ac yn gywir. 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B817B45-02BB-044F-2ABE-555FA6D9D76A}"/>
              </a:ext>
            </a:extLst>
          </p:cNvPr>
          <p:cNvSpPr txBox="1"/>
          <p:nvPr/>
        </p:nvSpPr>
        <p:spPr>
          <a:xfrm>
            <a:off x="5522495" y="3136612"/>
            <a:ext cx="2636522" cy="5847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cy-GB" sz="1600" b="0" u="sng">
                <a:solidFill>
                  <a:schemeClr val="hlink"/>
                </a:solidFill>
                <a:hlinkClick r:id="rId3"/>
              </a:rPr>
              <a:t>Tarwch olwg ar beiriant cydosod modern!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17"/>
          <p:cNvSpPr txBox="1">
            <a:spLocks noGrp="1"/>
          </p:cNvSpPr>
          <p:nvPr>
            <p:ph type="title"/>
          </p:nvPr>
        </p:nvSpPr>
        <p:spPr>
          <a:xfrm>
            <a:off x="507350" y="1008000"/>
            <a:ext cx="8229600" cy="3825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cy-GB"/>
              <a:t>Gweithgynhyrchu torfol yn erbyn gweithgynhyrchu pwrpasol</a:t>
            </a:r>
          </a:p>
        </p:txBody>
      </p:sp>
      <p:sp>
        <p:nvSpPr>
          <p:cNvPr id="132" name="Google Shape;132;p17"/>
          <p:cNvSpPr txBox="1">
            <a:spLocks noGrp="1"/>
          </p:cNvSpPr>
          <p:nvPr>
            <p:ph type="body" idx="1"/>
          </p:nvPr>
        </p:nvSpPr>
        <p:spPr>
          <a:xfrm>
            <a:off x="507350" y="1836207"/>
            <a:ext cx="8128650" cy="2087253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None/>
            </a:pPr>
            <a:r>
              <a:rPr lang="cy-GB" sz="1800" dirty="0"/>
              <a:t>Mae cyflwyno’r mathau hyn o beiriannau wedi chwyldroi gwaith coed pensaernïol. </a:t>
            </a:r>
          </a:p>
          <a:p>
            <a:pPr marL="222250" lvl="0" indent="-173038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0077E3"/>
              </a:buClr>
              <a:buSzPct val="100000"/>
              <a:buFont typeface="Arial" panose="020B0604020202020204" pitchFamily="34" charset="0"/>
              <a:buChar char="•"/>
              <a:tabLst>
                <a:tab pos="263525" algn="l"/>
              </a:tabLst>
            </a:pPr>
            <a:r>
              <a:rPr lang="cy-GB" sz="1800" dirty="0"/>
              <a:t>Erbyn hyn, mae cynnyrch a chydrannau safonol yn cael eu gwneud ar raddfa fawr mewn ffatrïoedd. </a:t>
            </a:r>
          </a:p>
          <a:p>
            <a:pPr marL="222250" lvl="0" indent="-173038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0077E3"/>
              </a:buClr>
              <a:buSzPct val="100000"/>
              <a:buFont typeface="Arial" panose="020B0604020202020204" pitchFamily="34" charset="0"/>
              <a:buChar char="•"/>
              <a:tabLst>
                <a:tab pos="263525" algn="l"/>
              </a:tabLst>
            </a:pPr>
            <a:r>
              <a:rPr lang="cy-GB" sz="1800" dirty="0"/>
              <a:t>Mae cynhyrchion pwrpasol yn dal i gael eu gwneud mewn gweithdai gwaith coed pensaernïol traddodiadol.</a:t>
            </a:r>
          </a:p>
          <a:p>
            <a:pPr marL="0" lvl="0" indent="0" algn="l" rtl="0">
              <a:spcBef>
                <a:spcPts val="1000"/>
              </a:spcBef>
              <a:spcAft>
                <a:spcPts val="0"/>
              </a:spcAft>
              <a:buNone/>
            </a:pPr>
            <a:endParaRPr dirty="0"/>
          </a:p>
          <a:p>
            <a:pPr marL="0" lvl="0" indent="0" algn="l" rtl="0">
              <a:spcBef>
                <a:spcPts val="1000"/>
              </a:spcBef>
              <a:spcAft>
                <a:spcPts val="0"/>
              </a:spcAft>
              <a:buNone/>
            </a:pPr>
            <a:endParaRPr dirty="0"/>
          </a:p>
          <a:p>
            <a:pPr marL="0" lvl="0" indent="0" algn="l" rtl="0">
              <a:spcBef>
                <a:spcPts val="1000"/>
              </a:spcBef>
              <a:spcAft>
                <a:spcPts val="0"/>
              </a:spcAft>
              <a:buNone/>
            </a:pPr>
            <a:endParaRPr dirty="0"/>
          </a:p>
          <a:p>
            <a:pPr marL="0" lvl="0" indent="0" algn="l" rtl="0">
              <a:spcBef>
                <a:spcPts val="1000"/>
              </a:spcBef>
              <a:spcAft>
                <a:spcPts val="1000"/>
              </a:spcAft>
              <a:buNone/>
            </a:pPr>
            <a:endParaRPr sz="100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73BA9AD-4092-9827-C72E-BD9213B1D3AF}"/>
              </a:ext>
            </a:extLst>
          </p:cNvPr>
          <p:cNvSpPr txBox="1"/>
          <p:nvPr/>
        </p:nvSpPr>
        <p:spPr>
          <a:xfrm>
            <a:off x="3219459" y="4093822"/>
            <a:ext cx="2705082" cy="33855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cy-GB" sz="1600" u="sng">
                <a:solidFill>
                  <a:schemeClr val="hlink"/>
                </a:solidFill>
                <a:hlinkClick r:id="rId3"/>
              </a:rPr>
              <a:t>Llun enghreifftiol yma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18"/>
          <p:cNvSpPr txBox="1">
            <a:spLocks noGrp="1"/>
          </p:cNvSpPr>
          <p:nvPr>
            <p:ph type="body" idx="4294967295"/>
          </p:nvPr>
        </p:nvSpPr>
        <p:spPr>
          <a:xfrm>
            <a:off x="457200" y="1857232"/>
            <a:ext cx="8229600" cy="424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6000" dirty="0">
              <a:solidFill>
                <a:srgbClr val="E30613"/>
              </a:solidFill>
            </a:endParaRPr>
          </a:p>
          <a:p>
            <a:pPr marL="0" lvl="0" indent="0" algn="ctr" rtl="0">
              <a:lnSpc>
                <a:spcPct val="100000"/>
              </a:lnSpc>
              <a:spcBef>
                <a:spcPts val="2000"/>
              </a:spcBef>
              <a:spcAft>
                <a:spcPts val="0"/>
              </a:spcAft>
              <a:buNone/>
            </a:pPr>
            <a:r>
              <a:rPr lang="cy-GB" sz="4500" b="1">
                <a:solidFill>
                  <a:srgbClr val="0077E3"/>
                </a:solidFill>
              </a:rPr>
              <a:t>Unrhyw gwestiynau?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4"/>
          <p:cNvSpPr txBox="1">
            <a:spLocks noGrp="1"/>
          </p:cNvSpPr>
          <p:nvPr>
            <p:ph type="title"/>
          </p:nvPr>
        </p:nvSpPr>
        <p:spPr>
          <a:xfrm>
            <a:off x="457200" y="1008000"/>
            <a:ext cx="8229600" cy="382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cy-GB"/>
              <a:t>Tirfesur</a:t>
            </a:r>
          </a:p>
        </p:txBody>
      </p:sp>
      <p:sp>
        <p:nvSpPr>
          <p:cNvPr id="34" name="Google Shape;34;p4"/>
          <p:cNvSpPr txBox="1">
            <a:spLocks noGrp="1"/>
          </p:cNvSpPr>
          <p:nvPr>
            <p:ph type="body" idx="1"/>
          </p:nvPr>
        </p:nvSpPr>
        <p:spPr>
          <a:xfrm>
            <a:off x="450809" y="1430935"/>
            <a:ext cx="8229600" cy="24806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2" indent="0" algn="l" rtl="0">
              <a:lnSpc>
                <a:spcPct val="125000"/>
              </a:lnSpc>
              <a:spcAft>
                <a:spcPts val="500"/>
              </a:spcAft>
              <a:buNone/>
            </a:pPr>
            <a:r>
              <a:rPr lang="cy-GB" sz="1800"/>
              <a:t>Mae dulliau tirfesur wedi newid yn sylweddol wrth ddefnyddio technolegau newydd. Roedd y broses draddodiadol o dirfesur yn cynnwys defnyddio offer fel cadwyni, lefelau a theodolitau (offerynnau optegol) i bennu’r tir a lleoli elfennau presennol o dir neu adeiladau. </a:t>
            </a:r>
          </a:p>
          <a:p>
            <a:pPr marL="0" lvl="2" indent="0" algn="l" rtl="0">
              <a:lnSpc>
                <a:spcPct val="125000"/>
              </a:lnSpc>
              <a:spcAft>
                <a:spcPts val="500"/>
              </a:spcAft>
              <a:buNone/>
            </a:pPr>
            <a:r>
              <a:rPr lang="cy-GB" sz="1800"/>
              <a:t>Mae dulliau modern yn cynnwys defnyddio dronau, sganwyr laser a dyfeisiau mesur eraill.</a:t>
            </a:r>
          </a:p>
        </p:txBody>
      </p:sp>
      <p:pic>
        <p:nvPicPr>
          <p:cNvPr id="2" name="Picture 2">
            <a:extLst>
              <a:ext uri="{FF2B5EF4-FFF2-40B4-BE49-F238E27FC236}">
                <a16:creationId xmlns:a16="http://schemas.microsoft.com/office/drawing/2014/main" id="{F75A8ADC-CAA6-E499-FE23-C4C3E372B95A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8860" y="3804687"/>
            <a:ext cx="1533985" cy="2045313"/>
          </a:xfrm>
          <a:prstGeom prst="rect">
            <a:avLst/>
          </a:prstGeom>
        </p:spPr>
      </p:pic>
      <p:pic>
        <p:nvPicPr>
          <p:cNvPr id="3" name="Picture 4">
            <a:extLst>
              <a:ext uri="{FF2B5EF4-FFF2-40B4-BE49-F238E27FC236}">
                <a16:creationId xmlns:a16="http://schemas.microsoft.com/office/drawing/2014/main" id="{2F19E1FD-79EB-B873-7920-A6C82E0EF236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1952128" y="4244298"/>
            <a:ext cx="2266627" cy="1166088"/>
          </a:xfrm>
          <a:prstGeom prst="rect">
            <a:avLst/>
          </a:prstGeom>
        </p:spPr>
      </p:pic>
      <p:pic>
        <p:nvPicPr>
          <p:cNvPr id="4" name="Picture 6">
            <a:extLst>
              <a:ext uri="{FF2B5EF4-FFF2-40B4-BE49-F238E27FC236}">
                <a16:creationId xmlns:a16="http://schemas.microsoft.com/office/drawing/2014/main" id="{363B4F8E-433D-1A3A-37E1-9036CFAA4277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934073" y="3657488"/>
            <a:ext cx="1441457" cy="2203541"/>
          </a:xfrm>
          <a:prstGeom prst="rect">
            <a:avLst/>
          </a:prstGeom>
        </p:spPr>
      </p:pic>
      <p:pic>
        <p:nvPicPr>
          <p:cNvPr id="5" name="Picture 8">
            <a:extLst>
              <a:ext uri="{FF2B5EF4-FFF2-40B4-BE49-F238E27FC236}">
                <a16:creationId xmlns:a16="http://schemas.microsoft.com/office/drawing/2014/main" id="{53CED08F-1B78-321F-6100-CC4D1C9F6D13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59718" y="3906093"/>
            <a:ext cx="3033473" cy="1706329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5"/>
          <p:cNvSpPr txBox="1">
            <a:spLocks noGrp="1"/>
          </p:cNvSpPr>
          <p:nvPr>
            <p:ph type="title"/>
          </p:nvPr>
        </p:nvSpPr>
        <p:spPr>
          <a:xfrm>
            <a:off x="457200" y="1008000"/>
            <a:ext cx="8229600" cy="382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cy-GB"/>
              <a:t>Dylunio – newidiadau mewn technoleg</a:t>
            </a:r>
          </a:p>
        </p:txBody>
      </p:sp>
      <p:sp>
        <p:nvSpPr>
          <p:cNvPr id="44" name="Google Shape;44;p5"/>
          <p:cNvSpPr txBox="1">
            <a:spLocks noGrp="1"/>
          </p:cNvSpPr>
          <p:nvPr>
            <p:ph type="body" idx="1"/>
          </p:nvPr>
        </p:nvSpPr>
        <p:spPr>
          <a:xfrm>
            <a:off x="457200" y="1512000"/>
            <a:ext cx="8435280" cy="28577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2" indent="0" algn="l" rtl="0">
              <a:lnSpc>
                <a:spcPct val="125000"/>
              </a:lnSpc>
              <a:spcAft>
                <a:spcPts val="500"/>
              </a:spcAft>
              <a:buNone/>
            </a:pPr>
            <a:r>
              <a:rPr lang="cy-GB" sz="2000" dirty="0"/>
              <a:t>Mae technoleg wedi chwyldroi’r broses ddylunio ym maes adeiladu. </a:t>
            </a:r>
          </a:p>
          <a:p>
            <a:pPr marL="0" lvl="2" indent="0" algn="l" rtl="0">
              <a:lnSpc>
                <a:spcPct val="125000"/>
              </a:lnSpc>
              <a:spcAft>
                <a:spcPts val="500"/>
              </a:spcAft>
              <a:buNone/>
            </a:pPr>
            <a:r>
              <a:rPr lang="cy-GB" sz="2000" dirty="0"/>
              <a:t>Yn draddodiadol, byddai penseiri’n llunio ac yn diwygio cynlluniau adeiladau â llaw, proses sy’n cymryd llawer o amser. </a:t>
            </a:r>
          </a:p>
          <a:p>
            <a:pPr marL="0" lvl="2" indent="0" algn="l" rtl="0">
              <a:lnSpc>
                <a:spcPct val="125000"/>
              </a:lnSpc>
              <a:spcAft>
                <a:spcPts val="500"/>
              </a:spcAft>
              <a:buNone/>
            </a:pPr>
            <a:r>
              <a:rPr lang="cy-GB" sz="2000" dirty="0"/>
              <a:t>Yn yr 21ain ganrif, mae adeiladau yn cael eu dylunio ar gyfrifiaduron. Maent yn ein galluogi i weld sut bydd adeiladau’n edrych ac i ragweld unrhyw gymhlethdodau a allai godi yn ystod y broses adeiladu. </a:t>
            </a:r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5"/>
          <p:cNvSpPr txBox="1">
            <a:spLocks noGrp="1"/>
          </p:cNvSpPr>
          <p:nvPr>
            <p:ph type="title"/>
          </p:nvPr>
        </p:nvSpPr>
        <p:spPr>
          <a:xfrm>
            <a:off x="457200" y="1008000"/>
            <a:ext cx="8229600" cy="382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cy-GB"/>
              <a:t>Dylunio – CAD, modelu 3D, efelychu AR/VR, BIM</a:t>
            </a:r>
          </a:p>
        </p:txBody>
      </p:sp>
      <p:sp>
        <p:nvSpPr>
          <p:cNvPr id="44" name="Google Shape;44;p5"/>
          <p:cNvSpPr txBox="1">
            <a:spLocks noGrp="1"/>
          </p:cNvSpPr>
          <p:nvPr>
            <p:ph type="body" idx="1"/>
          </p:nvPr>
        </p:nvSpPr>
        <p:spPr>
          <a:xfrm>
            <a:off x="457200" y="1512000"/>
            <a:ext cx="8435280" cy="28577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2" indent="0" algn="l" rtl="0">
              <a:lnSpc>
                <a:spcPct val="125000"/>
              </a:lnSpc>
              <a:spcAft>
                <a:spcPts val="500"/>
              </a:spcAft>
              <a:buNone/>
            </a:pPr>
            <a:r>
              <a:rPr lang="cy-GB" sz="1800"/>
              <a:t>Mae timau dylunio ac adeiladu yn defnyddio meddalwedd dylunio gyda chymorth cyfrifiadur (CAD), modelu 3D ac efelychu realiti rhithwir neu realiti estynedig (VR/AR). Mae’r prosesau hyn yn helpu’r timau hynny’n uniongyrchol ac maent yn galluogi’r cleient i weld y dyluniad a delweddu’r cynnyrch terfynol mewn llawer mwy o fanylder nag erioed o’r blaen.</a:t>
            </a:r>
          </a:p>
          <a:p>
            <a:pPr marL="0" lvl="2" indent="0" algn="l" rtl="0">
              <a:lnSpc>
                <a:spcPct val="125000"/>
              </a:lnSpc>
              <a:spcAft>
                <a:spcPts val="500"/>
              </a:spcAft>
              <a:buNone/>
            </a:pPr>
            <a:r>
              <a:rPr lang="cy-GB" sz="1800"/>
              <a:t>Mae modelu gwybodaeth adeiladu (BIM) yn dod ag allbynnau’r prosesau hyn at ei gilydd ac yn helpu i leihau costau ac amser ar brosiectau adeiladu.</a:t>
            </a:r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</p:txBody>
      </p:sp>
      <p:pic>
        <p:nvPicPr>
          <p:cNvPr id="2" name="Picture 2">
            <a:extLst>
              <a:ext uri="{FF2B5EF4-FFF2-40B4-BE49-F238E27FC236}">
                <a16:creationId xmlns:a16="http://schemas.microsoft.com/office/drawing/2014/main" id="{D5BA6CF8-BBD9-C041-865C-D2D785E620A8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86968" y="4164185"/>
            <a:ext cx="3770063" cy="21203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3797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6"/>
          <p:cNvSpPr txBox="1">
            <a:spLocks noGrp="1"/>
          </p:cNvSpPr>
          <p:nvPr>
            <p:ph type="title"/>
          </p:nvPr>
        </p:nvSpPr>
        <p:spPr>
          <a:xfrm>
            <a:off x="457200" y="1008000"/>
            <a:ext cx="8229600" cy="382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cy-GB"/>
              <a:t>Dylunio – effeithiau ar adeiladu</a:t>
            </a:r>
          </a:p>
        </p:txBody>
      </p:sp>
      <p:sp>
        <p:nvSpPr>
          <p:cNvPr id="52" name="Google Shape;52;p6"/>
          <p:cNvSpPr txBox="1">
            <a:spLocks noGrp="1"/>
          </p:cNvSpPr>
          <p:nvPr>
            <p:ph type="body" idx="1"/>
          </p:nvPr>
        </p:nvSpPr>
        <p:spPr>
          <a:xfrm>
            <a:off x="457200" y="1512000"/>
            <a:ext cx="5103341" cy="301057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2" indent="0" algn="l" rtl="0">
              <a:lnSpc>
                <a:spcPct val="125000"/>
              </a:lnSpc>
              <a:spcBef>
                <a:spcPts val="1500"/>
              </a:spcBef>
              <a:spcAft>
                <a:spcPts val="0"/>
              </a:spcAft>
              <a:buNone/>
            </a:pPr>
            <a:r>
              <a:rPr lang="cy-GB"/>
              <a:t>Mae’r dulliau modern hyn wedi cael effaith fawr ar y diwydiant. Gallwn nawr ragweld unrhyw faterion a allai godi mewn prosiect. Mae hyn yn helpu i wneud penderfyniadau, er enghraifft wrth fesur grisiau neu ffenestri, neu wrth bennu pa fath o risiau neu ffenestr i’w gosod. </a:t>
            </a:r>
          </a:p>
          <a:p>
            <a:pPr marL="0" lvl="2" indent="0" algn="l" rtl="0">
              <a:lnSpc>
                <a:spcPct val="125000"/>
              </a:lnSpc>
              <a:spcBef>
                <a:spcPts val="1500"/>
              </a:spcBef>
              <a:spcAft>
                <a:spcPts val="0"/>
              </a:spcAft>
              <a:buNone/>
            </a:pPr>
            <a:r>
              <a:rPr lang="cy-GB"/>
              <a:t>Ar ben hynny, mae nodweddion o faint safonol yn cael eu defnyddio’n fwy cyffredin erbyn hyn, er enghraifft, gellir dewis grisiau a ffenestri o ddewis safonol. Erbyn hyn, mae rhai cydrannau gwaith coed yn cael eu cynhyrchu ar raddfa fawr mewn ffatrïoedd gan beiriannau cyfrifiadurol.  </a:t>
            </a:r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</p:txBody>
      </p:sp>
      <p:pic>
        <p:nvPicPr>
          <p:cNvPr id="2" name="Picture 2">
            <a:extLst>
              <a:ext uri="{FF2B5EF4-FFF2-40B4-BE49-F238E27FC236}">
                <a16:creationId xmlns:a16="http://schemas.microsoft.com/office/drawing/2014/main" id="{D2A95BC1-7356-9324-9003-B16C72B1C962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94879" y="2347783"/>
            <a:ext cx="2891521" cy="2739091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6"/>
          <p:cNvSpPr txBox="1">
            <a:spLocks noGrp="1"/>
          </p:cNvSpPr>
          <p:nvPr>
            <p:ph type="title"/>
          </p:nvPr>
        </p:nvSpPr>
        <p:spPr>
          <a:xfrm>
            <a:off x="457200" y="1008000"/>
            <a:ext cx="8229600" cy="382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cy-GB"/>
              <a:t>Rheoliadau adeiladu’r DU</a:t>
            </a:r>
          </a:p>
        </p:txBody>
      </p:sp>
      <p:sp>
        <p:nvSpPr>
          <p:cNvPr id="52" name="Google Shape;52;p6"/>
          <p:cNvSpPr txBox="1">
            <a:spLocks noGrp="1"/>
          </p:cNvSpPr>
          <p:nvPr>
            <p:ph type="body" idx="1"/>
          </p:nvPr>
        </p:nvSpPr>
        <p:spPr>
          <a:xfrm>
            <a:off x="457200" y="1512000"/>
            <a:ext cx="8007927" cy="301057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cy-GB"/>
              <a:t>Rheoliadau Adeiladu (Dylunio a Rheoli) (CDM) 2007</a:t>
            </a:r>
          </a:p>
          <a:p>
            <a:pPr marL="0" lvl="2" indent="0" algn="l" rtl="0">
              <a:lnSpc>
                <a:spcPct val="125000"/>
              </a:lnSpc>
              <a:spcBef>
                <a:spcPts val="1500"/>
              </a:spcBef>
              <a:spcAft>
                <a:spcPts val="0"/>
              </a:spcAft>
              <a:buNone/>
            </a:pPr>
            <a:r>
              <a:rPr lang="cy-GB"/>
              <a:t>Nod rheoliadau CDM yw helpu i wella iechyd a diogelwch yn y ffyrdd canlynol.</a:t>
            </a:r>
          </a:p>
          <a:p>
            <a:pPr marL="314325" indent="-222250">
              <a:buClr>
                <a:srgbClr val="0077E3"/>
              </a:buClr>
              <a:buSzPct val="100000"/>
              <a:buFont typeface="Arial" panose="020B0604020202020204" pitchFamily="34" charset="0"/>
              <a:buChar char="•"/>
            </a:pPr>
            <a:r>
              <a:rPr lang="cy-GB" sz="1600">
                <a:solidFill>
                  <a:srgbClr val="111111"/>
                </a:solidFill>
                <a:latin typeface="Arial" panose="020B0604020202020204" pitchFamily="34" charset="0"/>
              </a:rPr>
              <a:t>Cynllunio’r gwaith yn synhwyrol fel bod y risgiau dan sylw’n cael eu rheoli o’r dechrau i’r diwedd.</a:t>
            </a:r>
          </a:p>
          <a:p>
            <a:pPr marL="314325" indent="-222250">
              <a:buClr>
                <a:srgbClr val="0077E3"/>
              </a:buClr>
              <a:buSzPct val="100000"/>
              <a:buFont typeface="Arial" panose="020B0604020202020204" pitchFamily="34" charset="0"/>
              <a:buChar char="•"/>
            </a:pPr>
            <a:r>
              <a:rPr lang="cy-GB" sz="1600">
                <a:solidFill>
                  <a:srgbClr val="111111"/>
                </a:solidFill>
                <a:latin typeface="Arial" panose="020B0604020202020204" pitchFamily="34" charset="0"/>
              </a:rPr>
              <a:t>Cael y bobl iawn ar gyfer y gwaith iawn ar yr adeg iawn.</a:t>
            </a:r>
          </a:p>
          <a:p>
            <a:pPr marL="314325" indent="-222250">
              <a:buClr>
                <a:srgbClr val="0077E3"/>
              </a:buClr>
              <a:buSzPct val="100000"/>
              <a:buFont typeface="Arial" panose="020B0604020202020204" pitchFamily="34" charset="0"/>
              <a:buChar char="•"/>
            </a:pPr>
            <a:r>
              <a:rPr lang="cy-GB" sz="1600">
                <a:solidFill>
                  <a:srgbClr val="111111"/>
                </a:solidFill>
                <a:latin typeface="Arial" panose="020B0604020202020204" pitchFamily="34" charset="0"/>
              </a:rPr>
              <a:t>Cydweithredu a chydlynu eich gwaith ag eraill.</a:t>
            </a:r>
          </a:p>
          <a:p>
            <a:pPr marL="314325" indent="-222250">
              <a:buClr>
                <a:srgbClr val="0077E3"/>
              </a:buClr>
              <a:buSzPct val="100000"/>
              <a:buFont typeface="Arial" panose="020B0604020202020204" pitchFamily="34" charset="0"/>
              <a:buChar char="•"/>
            </a:pPr>
            <a:r>
              <a:rPr lang="cy-GB" sz="1600">
                <a:solidFill>
                  <a:srgbClr val="111111"/>
                </a:solidFill>
                <a:latin typeface="Arial" panose="020B0604020202020204" pitchFamily="34" charset="0"/>
              </a:rPr>
              <a:t>Cael yr wybodaeth gywir am y risgiau a sut maen nhw’n cael eu rheoli.</a:t>
            </a:r>
          </a:p>
          <a:p>
            <a:pPr marL="314325" indent="-222250">
              <a:buClr>
                <a:srgbClr val="0077E3"/>
              </a:buClr>
              <a:buSzPct val="100000"/>
              <a:buFont typeface="Arial" panose="020B0604020202020204" pitchFamily="34" charset="0"/>
              <a:buChar char="•"/>
            </a:pPr>
            <a:r>
              <a:rPr lang="cy-GB" sz="1600">
                <a:solidFill>
                  <a:srgbClr val="111111"/>
                </a:solidFill>
                <a:latin typeface="Arial" panose="020B0604020202020204" pitchFamily="34" charset="0"/>
              </a:rPr>
              <a:t>Cyfleu'r wybodaeth hon yn effeithiol i’r rheini sydd angen gwybod.</a:t>
            </a:r>
          </a:p>
          <a:p>
            <a:pPr marL="314325" indent="-222250">
              <a:buClr>
                <a:srgbClr val="0077E3"/>
              </a:buClr>
              <a:buSzPct val="100000"/>
              <a:buFont typeface="Arial" panose="020B0604020202020204" pitchFamily="34" charset="0"/>
              <a:buChar char="•"/>
            </a:pPr>
            <a:r>
              <a:rPr lang="cy-GB" sz="1600">
                <a:solidFill>
                  <a:srgbClr val="111111"/>
                </a:solidFill>
                <a:latin typeface="Arial" panose="020B0604020202020204" pitchFamily="34" charset="0"/>
              </a:rPr>
              <a:t>Ymgynghori ac ymgysylltu â gweithwyr am y risgiau a sut maen nhw’n cael eu rheoli.</a:t>
            </a:r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77E3"/>
              </a:buClr>
              <a:buSzPct val="100000"/>
              <a:buNone/>
            </a:pPr>
            <a:endParaRPr sz="10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77E3"/>
              </a:buClr>
              <a:buSzPct val="100000"/>
              <a:buNone/>
            </a:pPr>
            <a:endParaRPr sz="10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</p:txBody>
      </p:sp>
    </p:spTree>
    <p:extLst>
      <p:ext uri="{BB962C8B-B14F-4D97-AF65-F5344CB8AC3E}">
        <p14:creationId xmlns:p14="http://schemas.microsoft.com/office/powerpoint/2010/main" val="9825681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7"/>
          <p:cNvSpPr txBox="1">
            <a:spLocks noGrp="1"/>
          </p:cNvSpPr>
          <p:nvPr>
            <p:ph type="title"/>
          </p:nvPr>
        </p:nvSpPr>
        <p:spPr>
          <a:xfrm>
            <a:off x="457200" y="1008000"/>
            <a:ext cx="8229600" cy="382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cy-GB"/>
              <a:t>Bod yn ymwybodol o’r datblygiadau diweddaraf</a:t>
            </a:r>
          </a:p>
        </p:txBody>
      </p:sp>
      <p:sp>
        <p:nvSpPr>
          <p:cNvPr id="59" name="Google Shape;59;p7"/>
          <p:cNvSpPr txBox="1">
            <a:spLocks noGrp="1"/>
          </p:cNvSpPr>
          <p:nvPr>
            <p:ph type="body" idx="1"/>
          </p:nvPr>
        </p:nvSpPr>
        <p:spPr>
          <a:xfrm>
            <a:off x="457200" y="1512000"/>
            <a:ext cx="8435280" cy="424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2" indent="0" algn="l" rtl="0">
              <a:lnSpc>
                <a:spcPct val="125000"/>
              </a:lnSpc>
              <a:spcBef>
                <a:spcPts val="1500"/>
              </a:spcBef>
              <a:spcAft>
                <a:spcPts val="0"/>
              </a:spcAft>
              <a:buNone/>
            </a:pPr>
            <a:r>
              <a:rPr lang="cy-GB" sz="2000"/>
              <a:t>Mae sefydliadau crefft fel Build UK, FENSA, Ffederasiwn Gwaith Coed Prydain a Ffederasiwn y Meistr Adeiladwyr i gyd yn darparu gwybodaeth am adeiladu, a’i dechnegau a’i flaenoriaethau sy’n newid o hyd. Gall ymuno â’r sefydliadau hyn eich helpu i gynnal eich gwybodaeth a rhoi cyfleoedd datblygiad proffesiynol parhaus i chi. </a:t>
            </a:r>
          </a:p>
          <a:p>
            <a:pPr marL="0" lvl="2" indent="0" algn="l" rtl="0">
              <a:lnSpc>
                <a:spcPct val="125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cy-GB" sz="2000"/>
              <a:t>Mae gweithgynhyrchwyr cynnyrch hefyd yn darparu gwybodaeth hanfodol; mae hyn yn rhoi’r cyngor diweddaraf ar osod, defnyddio, gofalu a chynnal a chadw cynnyrch. </a:t>
            </a:r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</p:txBody>
      </p:sp>
      <p:pic>
        <p:nvPicPr>
          <p:cNvPr id="2" name="Google Shape;60;p7">
            <a:hlinkClick r:id="rId3"/>
            <a:extLst>
              <a:ext uri="{FF2B5EF4-FFF2-40B4-BE49-F238E27FC236}">
                <a16:creationId xmlns:a16="http://schemas.microsoft.com/office/drawing/2014/main" id="{B7AED405-984F-BF8E-483A-C212D67943DD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059276" y="4666832"/>
            <a:ext cx="4627524" cy="14990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8"/>
          <p:cNvSpPr txBox="1">
            <a:spLocks noGrp="1"/>
          </p:cNvSpPr>
          <p:nvPr>
            <p:ph type="title"/>
          </p:nvPr>
        </p:nvSpPr>
        <p:spPr>
          <a:xfrm>
            <a:off x="457200" y="1008000"/>
            <a:ext cx="8229600" cy="382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cy-GB"/>
              <a:t>Dulliau adeiladu’r 21ain ganrif</a:t>
            </a:r>
          </a:p>
        </p:txBody>
      </p:sp>
      <p:sp>
        <p:nvSpPr>
          <p:cNvPr id="66" name="Google Shape;66;p8"/>
          <p:cNvSpPr txBox="1">
            <a:spLocks noGrp="1"/>
          </p:cNvSpPr>
          <p:nvPr>
            <p:ph type="body" idx="1"/>
          </p:nvPr>
        </p:nvSpPr>
        <p:spPr>
          <a:xfrm>
            <a:off x="457200" y="1512000"/>
            <a:ext cx="4762872" cy="424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2" indent="0" algn="l" rtl="0">
              <a:lnSpc>
                <a:spcPct val="125000"/>
              </a:lnSpc>
              <a:spcBef>
                <a:spcPts val="1500"/>
              </a:spcBef>
              <a:spcAft>
                <a:spcPts val="0"/>
              </a:spcAft>
              <a:buNone/>
            </a:pPr>
            <a:r>
              <a:rPr lang="cy-GB" sz="1800"/>
              <a:t>Yn ein hoes bresennol, mae adeiladu wedi symud yn sylweddol o’i wreiddiau, yn enwedig yn ystod y 100 mlynedd diwethaf. Erbyn hyn, mae nifer fawr o reoliadau a safonau y mae’n rhaid i ni eu dilyn. Mae rhai dulliau’n gwbl newydd, ond mewn llawer o achosion, mae’r dulliau wedi cael eu haddasu. Er enghraifft, mae waliau gwaith maen â cheudod yn dal i gael eu defnyddio’n eang; ond mae lloriau a waliau bellach yn cynnwys safonau inswleiddio ac atal lleithder modern. </a:t>
            </a:r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88C26E1-664B-614C-9DCB-3DA80C56F312}"/>
              </a:ext>
            </a:extLst>
          </p:cNvPr>
          <p:cNvSpPr txBox="1"/>
          <p:nvPr/>
        </p:nvSpPr>
        <p:spPr>
          <a:xfrm>
            <a:off x="5823857" y="3136612"/>
            <a:ext cx="2601686" cy="5847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cy-GB" sz="1600">
                <a:hlinkClick r:id="rId3"/>
              </a:rPr>
              <a:t>Cymerwch gip ar y darlun!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</TotalTime>
  <Words>1744</Words>
  <Application>Microsoft Office PowerPoint</Application>
  <PresentationFormat>On-screen Show (4:3)</PresentationFormat>
  <Paragraphs>213</Paragraphs>
  <Slides>22</Slides>
  <Notes>21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6" baseType="lpstr">
      <vt:lpstr>arial</vt:lpstr>
      <vt:lpstr>arial</vt:lpstr>
      <vt:lpstr>Times New Roman</vt:lpstr>
      <vt:lpstr>Default Design</vt:lpstr>
      <vt:lpstr>PowerPoint 3: Dulliau adeiladu’r 21ain ganrif</vt:lpstr>
      <vt:lpstr>NOD: Archwilio’r newidiadau mewn dulliau adeiladu dros amser</vt:lpstr>
      <vt:lpstr>Tirfesur</vt:lpstr>
      <vt:lpstr>Dylunio – newidiadau mewn technoleg</vt:lpstr>
      <vt:lpstr>Dylunio – CAD, modelu 3D, efelychu AR/VR, BIM</vt:lpstr>
      <vt:lpstr>Dylunio – effeithiau ar adeiladu</vt:lpstr>
      <vt:lpstr>Rheoliadau adeiladu’r DU</vt:lpstr>
      <vt:lpstr>Bod yn ymwybodol o’r datblygiadau diweddaraf</vt:lpstr>
      <vt:lpstr>Dulliau adeiladu’r 21ain ganrif</vt:lpstr>
      <vt:lpstr>Dulliau adeiladu’r 21ain ganrif</vt:lpstr>
      <vt:lpstr>Dulliau – adeiladwaith parod</vt:lpstr>
      <vt:lpstr>Dulliau – cyfeintiol</vt:lpstr>
      <vt:lpstr>Dulliau – panelu</vt:lpstr>
      <vt:lpstr>Dulliau – fframiau pren</vt:lpstr>
      <vt:lpstr>Dulliau – modiwlaidd</vt:lpstr>
      <vt:lpstr>Elfennau allweddol – economi gylchol a chynaliadwyedd</vt:lpstr>
      <vt:lpstr>Elfennau allweddol – ôl-osod</vt:lpstr>
      <vt:lpstr>Deunyddiau</vt:lpstr>
      <vt:lpstr>Dylunio a gweithgynhyrchu – CAD a CNC</vt:lpstr>
      <vt:lpstr>Gweithgynhyrchu torfol</vt:lpstr>
      <vt:lpstr>Gweithgynhyrchu torfol yn erbyn gweithgynhyrchu pwrpasol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21st Century Construction</dc:title>
  <dc:creator>Fix it up</dc:creator>
  <cp:lastModifiedBy>Claire Brooks</cp:lastModifiedBy>
  <cp:revision>23</cp:revision>
  <cp:lastPrinted>2023-09-27T12:10:38Z</cp:lastPrinted>
  <dcterms:modified xsi:type="dcterms:W3CDTF">2023-10-02T16:25:12Z</dcterms:modified>
</cp:coreProperties>
</file>