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16"/>
  </p:notes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395F73-7D83-4494-952B-6860CFEF58F0}" v="1" dt="2023-10-02T16:24:48.2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28"/>
    <p:restoredTop sz="87464" autoAdjust="0"/>
  </p:normalViewPr>
  <p:slideViewPr>
    <p:cSldViewPr snapToGrid="0">
      <p:cViewPr varScale="1">
        <p:scale>
          <a:sx n="58" d="100"/>
          <a:sy n="58" d="100"/>
        </p:scale>
        <p:origin x="176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10395F73-7D83-4494-952B-6860CFEF58F0}"/>
    <pc:docChg chg="modMainMaster">
      <pc:chgData name="Claire Brooks" userId="045b5ce1-bb15-4c22-aa7e-c7b600949989" providerId="ADAL" clId="{10395F73-7D83-4494-952B-6860CFEF58F0}" dt="2023-10-02T09:45:30.370" v="2" actId="20577"/>
      <pc:docMkLst>
        <pc:docMk/>
      </pc:docMkLst>
      <pc:sldMasterChg chg="modSp mod">
        <pc:chgData name="Claire Brooks" userId="045b5ce1-bb15-4c22-aa7e-c7b600949989" providerId="ADAL" clId="{10395F73-7D83-4494-952B-6860CFEF58F0}" dt="2023-10-02T09:45:30.370" v="2" actId="20577"/>
        <pc:sldMasterMkLst>
          <pc:docMk/>
          <pc:sldMasterMk cId="0" sldId="2147483649"/>
        </pc:sldMasterMkLst>
        <pc:spChg chg="mod">
          <ac:chgData name="Claire Brooks" userId="045b5ce1-bb15-4c22-aa7e-c7b600949989" providerId="ADAL" clId="{10395F73-7D83-4494-952B-6860CFEF58F0}" dt="2023-10-02T09:45:27.462" v="1"/>
          <ac:spMkLst>
            <pc:docMk/>
            <pc:sldMasterMk cId="0" sldId="2147483649"/>
            <ac:spMk id="11" creationId="{00000000-0000-0000-0000-000000000000}"/>
          </ac:spMkLst>
        </pc:spChg>
        <pc:spChg chg="mod">
          <ac:chgData name="Claire Brooks" userId="045b5ce1-bb15-4c22-aa7e-c7b600949989" providerId="ADAL" clId="{10395F73-7D83-4494-952B-6860CFEF58F0}" dt="2023-10-02T09:45:30.370" v="2" actId="20577"/>
          <ac:spMkLst>
            <pc:docMk/>
            <pc:sldMasterMk cId="0" sldId="2147483649"/>
            <ac:spMk id="12" creationId="{00000000-0000-0000-0000-000000000000}"/>
          </ac:spMkLst>
        </pc:spChg>
        <pc:spChg chg="mod">
          <ac:chgData name="Claire Brooks" userId="045b5ce1-bb15-4c22-aa7e-c7b600949989" providerId="ADAL" clId="{10395F73-7D83-4494-952B-6860CFEF58F0}" dt="2023-10-02T09:44:07.168" v="0"/>
          <ac:spMkLst>
            <pc:docMk/>
            <pc:sldMasterMk cId="0" sldId="2147483649"/>
            <ac:spMk id="16" creationId="{00000000-0000-0000-0000-000000000000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30091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mag.com/magazine/articles/article-detail/your-business-100-years-innovation-history-electric-drill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robuildermag.co.uk/features/houses-time-safeguard-wars-part-two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ookridgetimber.co.uk/high-and-low-pressure-timber-treatments-the-difference-and-the-benefits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8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0" name="Google Shape;9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1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9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https://www.ecmag.com/magazine/articles/article-detail/your-business-100-years-innovation-history-electric-drill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7" name="Google Shape;10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2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https://probuildermag.co.uk/features/houses-time-safeguard-wars-part-two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1" name="Google Shape;3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256d0811e80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Google Shape;51;g256d0811e80_0_2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g256d0811e80_0_2:notes"/>
          <p:cNvSpPr txBox="1">
            <a:spLocks noGrp="1"/>
          </p:cNvSpPr>
          <p:nvPr>
            <p:ph type="sldNum" idx="12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5d1e02ad54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5d1e02ad54_0_4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g25d1e02ad54_0_4:notes"/>
          <p:cNvSpPr txBox="1">
            <a:spLocks noGrp="1"/>
          </p:cNvSpPr>
          <p:nvPr>
            <p:ph type="sldNum" idx="12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5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7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https://www.brookridgetimber.co.uk/high-and-low-pressure-timber-treatments-the-difference-and-the-benefits/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" name="Google Shape;8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429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2286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marL="2743200" lvl="5" indent="-34290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/>
        </p:nvSpPr>
        <p:spPr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1" name="Google Shape;11;p1"/>
          <p:cNvSpPr txBox="1"/>
          <p:nvPr/>
        </p:nvSpPr>
        <p:spPr>
          <a:xfrm>
            <a:off x="457200" y="6480000"/>
            <a:ext cx="6477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Hawlfraint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© 2023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Sefydliad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City and Guilds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Llundain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Cedwir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pob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GB"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12;p1"/>
          <p:cNvSpPr txBox="1"/>
          <p:nvPr/>
        </p:nvSpPr>
        <p:spPr>
          <a:xfrm>
            <a:off x="7239000" y="6480000"/>
            <a:ext cx="14478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-US" sz="9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 14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" name="Google Shape;13;p1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18488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rgbClr val="E30613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5" name="Google Shape;15;p1" descr="City &amp; Guilds and EAL logo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6987" y="234902"/>
            <a:ext cx="1655999" cy="50163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/>
          <p:nvPr/>
        </p:nvSpPr>
        <p:spPr>
          <a:xfrm>
            <a:off x="457200" y="257779"/>
            <a:ext cx="6091200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US" sz="14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endParaRPr lang="en-US" sz="14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" name="Google Shape;17;p1"/>
          <p:cNvCxnSpPr/>
          <p:nvPr/>
        </p:nvCxnSpPr>
        <p:spPr>
          <a:xfrm>
            <a:off x="457200" y="900000"/>
            <a:ext cx="8229600" cy="0"/>
          </a:xfrm>
          <a:prstGeom prst="straightConnector1">
            <a:avLst/>
          </a:prstGeom>
          <a:noFill/>
          <a:ln w="9525" cap="flat" cmpd="sng">
            <a:solidFill>
              <a:srgbClr val="0077E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" name="Google Shape;18;p1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868000"/>
            <a:ext cx="9144000" cy="54799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ookridgetimber.co.uk/high-and-low-pressure-timber-treatments-the-difference-and-the-benefits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handytooladviser.com/power-tools-history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hyperlink" Target="https://www.ecmag.com/magazine/articles/article-detail/your-business-100-years-innovation-history-electric-drill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robuildermag.co.uk/features/houses-time-safeguard-wars-part-two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ctr" rtl="0">
              <a:lnSpc>
                <a:spcPct val="36363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cy-GB" sz="6600">
                <a:solidFill>
                  <a:schemeClr val="lt1"/>
                </a:solidFill>
              </a:rPr>
              <a:t>Cyflwyniad PowerPoint</a:t>
            </a:r>
          </a:p>
        </p:txBody>
      </p:sp>
      <p:sp>
        <p:nvSpPr>
          <p:cNvPr id="27" name="Google Shape;27;p3"/>
          <p:cNvSpPr txBox="1"/>
          <p:nvPr/>
        </p:nvSpPr>
        <p:spPr>
          <a:xfrm>
            <a:off x="457200" y="2209800"/>
            <a:ext cx="8001000" cy="738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Uned 202: Arferion yn newid dros amser</a:t>
            </a:r>
          </a:p>
        </p:txBody>
      </p:sp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457200" y="2944800"/>
            <a:ext cx="81534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PowerPoint 2: Dulliau adeiladu ar ôl 1919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1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Cadwolion pren</a:t>
            </a:r>
          </a:p>
        </p:txBody>
      </p:sp>
      <p:sp>
        <p:nvSpPr>
          <p:cNvPr id="86" name="Google Shape;86;p11"/>
          <p:cNvSpPr txBox="1">
            <a:spLocks noGrp="1"/>
          </p:cNvSpPr>
          <p:nvPr>
            <p:ph type="body" idx="1"/>
          </p:nvPr>
        </p:nvSpPr>
        <p:spPr>
          <a:xfrm>
            <a:off x="457199" y="1390588"/>
            <a:ext cx="4652011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0000"/>
              </a:lnSpc>
              <a:buNone/>
            </a:pPr>
            <a:r>
              <a:rPr lang="cy-GB"/>
              <a:t>Ers cannoedd o flynyddoedd, mae olewau tar a chynhyrchion naturiol fel pyg wedi cael eu defnyddio fel cadwolion i warchod ac ymestyn oes waith pren. Wrth i dechnoleg ddatblygu ar ôl 1919, daeth tri phrif fath o gadwolion cemegol i’r amlwg:</a:t>
            </a:r>
          </a:p>
          <a:p>
            <a:pPr marL="271463" lvl="2" indent="-222250" algn="l" rtl="0">
              <a:lnSpc>
                <a:spcPct val="120000"/>
              </a:lnSpc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/>
              <a:t>seiliedig ar ddŵr</a:t>
            </a:r>
          </a:p>
          <a:p>
            <a:pPr marL="271463" lvl="2" indent="-222250" algn="l" rtl="0">
              <a:lnSpc>
                <a:spcPct val="120000"/>
              </a:lnSpc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/>
              <a:t>seiliedig ar olew</a:t>
            </a:r>
          </a:p>
          <a:p>
            <a:pPr marL="271463" lvl="2" indent="-222250" algn="l" rtl="0">
              <a:lnSpc>
                <a:spcPct val="120000"/>
              </a:lnSpc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/>
              <a:t>toddydd organig ysgafn.</a:t>
            </a:r>
          </a:p>
          <a:p>
            <a:pPr marL="0" lvl="2" indent="0">
              <a:lnSpc>
                <a:spcPct val="120000"/>
              </a:lnSpc>
              <a:spcAft>
                <a:spcPts val="500"/>
              </a:spcAft>
              <a:buClr>
                <a:schemeClr val="dk1"/>
              </a:buClr>
            </a:pPr>
            <a:r>
              <a:rPr lang="cy-GB"/>
              <a:t>I ddechrau, roedd brwsh neu chwistrell yn cael eu defnyddio ar eu cyfer. Yn y 1960au, datblygwyd </a:t>
            </a:r>
            <a:r>
              <a:rPr lang="cy-GB">
                <a:hlinkClick r:id="rId3"/>
              </a:rPr>
              <a:t>triniaeth pwysedd.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0417C-471F-BC26-20FD-D71A2C900671}"/>
              </a:ext>
            </a:extLst>
          </p:cNvPr>
          <p:cNvSpPr txBox="1"/>
          <p:nvPr/>
        </p:nvSpPr>
        <p:spPr>
          <a:xfrm>
            <a:off x="5958817" y="2908186"/>
            <a:ext cx="187837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 u="sng">
                <a:solidFill>
                  <a:schemeClr val="hlink"/>
                </a:solidFill>
                <a:hlinkClick r:id="rId3"/>
              </a:rPr>
              <a:t>Cliciwch yma i weld y broses triniaeth pwysedd!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Gwaith haearn</a:t>
            </a:r>
          </a:p>
        </p:txBody>
      </p:sp>
      <p:sp>
        <p:nvSpPr>
          <p:cNvPr id="93" name="Google Shape;93;p12"/>
          <p:cNvSpPr txBox="1">
            <a:spLocks noGrp="1"/>
          </p:cNvSpPr>
          <p:nvPr>
            <p:ph type="body" idx="1"/>
          </p:nvPr>
        </p:nvSpPr>
        <p:spPr>
          <a:xfrm>
            <a:off x="453390" y="1390588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cy-GB" dirty="0"/>
              <a:t>Mae datblygiadau mewn gweithgynhyrchu wedi gwella’r gwaith haearn a ddefnyddir mewn gwaith coed. Roedd colfachau a chloeon mwy dibynadwy a chywir yn gwella diogelwch a pherfformiad gwres ffenestri a drysau.  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Google Shape;95;p12">
            <a:extLst>
              <a:ext uri="{FF2B5EF4-FFF2-40B4-BE49-F238E27FC236}">
                <a16:creationId xmlns:a16="http://schemas.microsoft.com/office/drawing/2014/main" id="{151504D6-6C1C-B08C-CEA6-DE2270CB172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770" y="2984877"/>
            <a:ext cx="4324350" cy="287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94;p12">
            <a:extLst>
              <a:ext uri="{FF2B5EF4-FFF2-40B4-BE49-F238E27FC236}">
                <a16:creationId xmlns:a16="http://schemas.microsoft.com/office/drawing/2014/main" id="{20A2BD0B-7603-FE50-DF64-8060B88CD887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3941" y="2740702"/>
            <a:ext cx="3586669" cy="312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3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Peiriannau</a:t>
            </a:r>
          </a:p>
        </p:txBody>
      </p:sp>
      <p:sp>
        <p:nvSpPr>
          <p:cNvPr id="102" name="Google Shape;102;p13"/>
          <p:cNvSpPr txBox="1">
            <a:spLocks noGrp="1"/>
          </p:cNvSpPr>
          <p:nvPr>
            <p:ph type="body" idx="1"/>
          </p:nvPr>
        </p:nvSpPr>
        <p:spPr>
          <a:xfrm>
            <a:off x="457200" y="1390588"/>
            <a:ext cx="3138616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cy-GB" sz="1400" dirty="0"/>
              <a:t>Roedd datblygiadau peiriannau yn darparu ystod ehangach o beiriannau mwy datblygedig. Er enghraifft:</a:t>
            </a:r>
          </a:p>
          <a:p>
            <a:pPr marL="314325" lvl="0" indent="-22225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ts val="1600"/>
              <a:buFont typeface="Arial" panose="020B0604020202020204" pitchFamily="34" charset="0"/>
              <a:buChar char="•"/>
            </a:pPr>
            <a:r>
              <a:rPr lang="cy-GB" sz="1400" dirty="0"/>
              <a:t>mowldinau echel ar gyfer proffilio </a:t>
            </a:r>
          </a:p>
          <a:p>
            <a:pPr marL="314325" lvl="0" indent="-2222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600"/>
              <a:buFont typeface="Arial" panose="020B0604020202020204" pitchFamily="34" charset="0"/>
              <a:buChar char="•"/>
            </a:pPr>
            <a:r>
              <a:rPr lang="cy-GB" sz="1400" dirty="0"/>
              <a:t>peiriannau uniadu bys </a:t>
            </a:r>
          </a:p>
          <a:p>
            <a:pPr marL="314325" lvl="0" indent="-2222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600"/>
              <a:buFont typeface="Arial" panose="020B0604020202020204" pitchFamily="34" charset="0"/>
              <a:buChar char="•"/>
            </a:pPr>
            <a:r>
              <a:rPr lang="cy-GB" sz="1400" dirty="0"/>
              <a:t>peiriannau sandio.</a:t>
            </a:r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cy-GB" sz="1400" dirty="0"/>
              <a:t>Roedd y peiriannau hyn yn fwy cywir ac yn gwella dibynadwyedd y cynnyrch. Roeddent hefyd yn golygu bod modd defnyddio dulliau uniadu mwy cymhleth heb gynyddu’r amser sydd ei angen i wneud yr uniadau. 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07617161-642A-BA1F-BC45-47FA0261FA6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447" y="1730839"/>
            <a:ext cx="2264215" cy="3396322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D2B8213D-86EC-E915-7BE3-D71769507A8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799188" y="3144415"/>
            <a:ext cx="3396323" cy="226723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Offer pŵer</a:t>
            </a:r>
          </a:p>
        </p:txBody>
      </p:sp>
      <p:sp>
        <p:nvSpPr>
          <p:cNvPr id="110" name="Google Shape;110;p14"/>
          <p:cNvSpPr txBox="1">
            <a:spLocks noGrp="1"/>
          </p:cNvSpPr>
          <p:nvPr>
            <p:ph type="body" idx="1"/>
          </p:nvPr>
        </p:nvSpPr>
        <p:spPr>
          <a:xfrm>
            <a:off x="457201" y="1390588"/>
            <a:ext cx="8229600" cy="2543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22250" lvl="0" indent="-173038" rtl="0">
              <a:lnSpc>
                <a:spcPct val="13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174625" algn="l"/>
              </a:tabLst>
            </a:pPr>
            <a:r>
              <a:rPr lang="cy-GB" sz="1600"/>
              <a:t>1889 – Cafodd y dril trydan cyntaf ei ddyfeisio yn yr Alban. Fodd bynnag, roedd yn fawr iawn a doedd dim modd ei symud, felly dim ond mewn ffatrïoedd y cafodd ei ddefnyddio. </a:t>
            </a:r>
          </a:p>
          <a:p>
            <a:pPr marL="222250" lvl="0" indent="-173038" rtl="0">
              <a:lnSpc>
                <a:spcPct val="13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174625" algn="l"/>
              </a:tabLst>
            </a:pPr>
            <a:r>
              <a:rPr lang="cy-GB" sz="1600"/>
              <a:t>1916 – Dyfeisiodd Black and Decker ddril llaw cludadwy gyda charn pistol.</a:t>
            </a:r>
          </a:p>
          <a:p>
            <a:pPr marL="222250" lvl="0" indent="-173038" rtl="0">
              <a:lnSpc>
                <a:spcPct val="13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174625" algn="l"/>
              </a:tabLst>
            </a:pPr>
            <a:r>
              <a:rPr lang="cy-GB" sz="1600"/>
              <a:t>1932 – Cynhyrchodd Bosch y dril morthwyl cyntaf.</a:t>
            </a:r>
          </a:p>
          <a:p>
            <a:pPr marL="222250" lvl="0" indent="-173038" rtl="0">
              <a:lnSpc>
                <a:spcPct val="13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174625" algn="l"/>
              </a:tabLst>
            </a:pPr>
            <a:r>
              <a:rPr lang="cy-GB" sz="1600"/>
              <a:t>1961 – Cynhyrchodd Black and Decker y dril di-wifr cyntaf. </a:t>
            </a:r>
          </a:p>
          <a:p>
            <a:pPr marL="0" lvl="0" indent="0" rtl="0">
              <a:lnSpc>
                <a:spcPct val="130000"/>
              </a:lnSpc>
              <a:spcBef>
                <a:spcPts val="500"/>
              </a:spcBef>
              <a:buClr>
                <a:srgbClr val="0077E3"/>
              </a:buClr>
              <a:buSzPct val="100000"/>
              <a:tabLst>
                <a:tab pos="174625" algn="l"/>
              </a:tabLst>
            </a:pPr>
            <a:r>
              <a:rPr lang="cy-GB" sz="1600"/>
              <a:t>Rhai o’r cwmnïau eraill a ddatblygodd yr offer pŵer hyn ymhellach oedd Milwaukee, Dewalt, Bosch, Fein a Festool, a chwyldroi’r diwydiant adeiladu.</a:t>
            </a: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00" u="sng">
                <a:solidFill>
                  <a:schemeClr val="hlink"/>
                </a:solidFill>
                <a:hlinkClick r:id="rId3"/>
              </a:rPr>
              <a:t>Hanes Offer Pŵer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E7959D-445F-317B-1624-ADEC8612A140}"/>
              </a:ext>
            </a:extLst>
          </p:cNvPr>
          <p:cNvSpPr txBox="1"/>
          <p:nvPr/>
        </p:nvSpPr>
        <p:spPr>
          <a:xfrm>
            <a:off x="963976" y="4776722"/>
            <a:ext cx="1371600" cy="5928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00" u="sng">
                <a:solidFill>
                  <a:schemeClr val="hlink"/>
                </a:solidFill>
                <a:hlinkClick r:id="rId4"/>
              </a:rPr>
              <a:t>Llun o ddril trydan</a:t>
            </a:r>
          </a:p>
        </p:txBody>
      </p:sp>
      <p:pic>
        <p:nvPicPr>
          <p:cNvPr id="2" name="Google Shape;112;p14">
            <a:extLst>
              <a:ext uri="{FF2B5EF4-FFF2-40B4-BE49-F238E27FC236}">
                <a16:creationId xmlns:a16="http://schemas.microsoft.com/office/drawing/2014/main" id="{B8CE650E-00D3-6E38-60D9-6A93D392B2F1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00351" y="4316638"/>
            <a:ext cx="2506732" cy="1513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13;p14">
            <a:extLst>
              <a:ext uri="{FF2B5EF4-FFF2-40B4-BE49-F238E27FC236}">
                <a16:creationId xmlns:a16="http://schemas.microsoft.com/office/drawing/2014/main" id="{C02158CB-8F92-BF3B-7E83-098FDEEB596B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9280" y="4316638"/>
            <a:ext cx="2872907" cy="1521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5"/>
          <p:cNvSpPr txBox="1">
            <a:spLocks noGrp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 dirty="0">
              <a:solidFill>
                <a:srgbClr val="E30613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cy-GB" sz="4500">
                <a:solidFill>
                  <a:srgbClr val="0077E3"/>
                </a:solidFill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2A753-2B09-701D-7F74-54726F3AA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6" y="1008000"/>
            <a:ext cx="8409709" cy="382588"/>
          </a:xfrm>
        </p:spPr>
        <p:txBody>
          <a:bodyPr/>
          <a:lstStyle/>
          <a:p>
            <a:r>
              <a:rPr lang="cy-GB"/>
              <a:t>NOD: Archwilio’r newidiadau mewn dulliau adeiladu dros amser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DDCC3C-047D-1E53-10E2-E7DB566E5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1" y="1512000"/>
            <a:ext cx="8220364" cy="4248000"/>
          </a:xfrm>
        </p:spPr>
        <p:txBody>
          <a:bodyPr/>
          <a:lstStyle/>
          <a:p>
            <a:pPr marL="225425" indent="-222250"/>
            <a:r>
              <a:rPr lang="cy-GB" sz="1800"/>
              <a:t>Amcanion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Disgrifio esblygiad dulliau a thechnegau adeiladu modern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Disgrifio’r newidiadau i’r deunyddiau a’r offer a ddefnyddir mewn gwaith adeiladu ar ôl 1919 </a:t>
            </a:r>
          </a:p>
        </p:txBody>
      </p:sp>
    </p:spTree>
    <p:extLst>
      <p:ext uri="{BB962C8B-B14F-4D97-AF65-F5344CB8AC3E}">
        <p14:creationId xmlns:p14="http://schemas.microsoft.com/office/powerpoint/2010/main" val="488943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adeiladu ar ôl 1919</a:t>
            </a:r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4762872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/>
              <a:t>Ar ôl y Rhyfel Byd Cyntaf, roedd </a:t>
            </a:r>
            <a:r>
              <a:rPr lang="cy-GB">
                <a:hlinkClick r:id="rId3"/>
              </a:rPr>
              <a:t>ymgyrch fawr at adeiladu cartrefi newydd</a:t>
            </a:r>
            <a:r>
              <a:rPr lang="cy-GB"/>
              <a:t>. Roedd rhai newidiadau sylweddol hefyd yn y ffordd roeddent yn cael eu hadeiladu, gan gynnwys:</a:t>
            </a:r>
          </a:p>
          <a:p>
            <a:pPr marL="271463" lvl="2" indent="-222250" algn="l" rtl="0">
              <a:lnSpc>
                <a:spcPct val="125000"/>
              </a:lnSpc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cyflwyno ceudodau mewn waliau allanol</a:t>
            </a:r>
          </a:p>
          <a:p>
            <a:pPr marL="271463" lvl="2" indent="-222250" algn="l" rtl="0">
              <a:lnSpc>
                <a:spcPct val="125000"/>
              </a:lnSpc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defnyddio sylfeini concrid</a:t>
            </a:r>
          </a:p>
          <a:p>
            <a:pPr marL="271463" lvl="2" indent="-222250" algn="l" rtl="0">
              <a:lnSpc>
                <a:spcPct val="125000"/>
              </a:lnSpc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ymgorffori cwrs atal lleithder (DPC) yn y waliau.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/>
              <a:t>Gyda’i gilydd, roedd y newidiadau hyn yn golygu bod y cartrefi’n sychach, yn fwy effeithlon yn thermol ac yn fwy solet a’u bod yn llai agored i symudiad, oerni a lleithder.   </a:t>
            </a:r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476E4A-F3E2-743A-4446-E4787324D465}"/>
              </a:ext>
            </a:extLst>
          </p:cNvPr>
          <p:cNvSpPr txBox="1"/>
          <p:nvPr/>
        </p:nvSpPr>
        <p:spPr>
          <a:xfrm>
            <a:off x="5965633" y="3051225"/>
            <a:ext cx="2162367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 u="sng">
                <a:solidFill>
                  <a:schemeClr val="hlink"/>
                </a:solidFill>
                <a:hlinkClick r:id="rId3"/>
              </a:rPr>
              <a:t>Diagram o wal geudod wedi’i labelu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Adeiladu ar ôl 1919</a:t>
            </a:r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/>
              <a:t>Ar ôl yr Ail Ryfel Byd, roedd angen ailadeiladu’r wlad ac roedd straen mawr ar adnoddau a gweithwyr. Roedd dylunio o ansawdd uchel a defnyddio adnoddau’n effeithlon, gan gynnwys pren, yn hanfodol oherwydd bod llai o adnoddau ar gael. </a:t>
            </a:r>
          </a:p>
          <a:p>
            <a:pPr marL="0" lvl="0" indent="0" algn="l" rt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/>
              <a:t>Roedd cartrefi’n cael eu hadeiladu mewn niferoedd enfawr ar ôl yr Ail Ryfel Byd ac felly roedd yn rhaid i safonau ansawdd a phrosesau gweithgynhyrchu wella. Roedd cyflwyno safonau gweithgynhyrchu gwaith coed gan sefydliadau fel EJMA (Cymdeithas Gwneuthurwyr Gwaith Coed Lloegr) wedi helpu i sbarduno’r gwelliannau hyn. 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Datblygiadau pren</a:t>
            </a:r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3223260" cy="40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dirty="0"/>
              <a:t>Ar ôl 1919, roedd uniadau crib (neu uniadau bys) yn cael eu defnyddio’n fwy cyffredin i uno pennau pren. Roedd hon yn ffordd fwy economaidd o ddefnyddio deunyddiau crai. Roedd hefyd yn golygu y gallai gweithgynhyrchwyr greu darnau hirach o bren a byrddau.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242626-F1EE-724A-D019-030169CDF7D5}"/>
              </a:ext>
            </a:extLst>
          </p:cNvPr>
          <p:cNvSpPr txBox="1"/>
          <p:nvPr/>
        </p:nvSpPr>
        <p:spPr>
          <a:xfrm>
            <a:off x="5545517" y="4395279"/>
            <a:ext cx="18034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900"/>
              <a:t>Llun gan Jay Rhind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F9EC0A-9804-D6D3-443E-C309D2977B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6296" y="1657659"/>
            <a:ext cx="3601842" cy="270138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Pren wedi’i beiriannu</a:t>
            </a:r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800" dirty="0"/>
              <a:t>Cyflwynwyd pren wedi’i beiriannu am nifer o resymau. Mae’n defnyddio darnau llai dymunol o bren sy’n weddill o felin lifio. Yn hytrach na gorfod dod o hyd i ddarnau mawr o bren, gellir gludo darnau llai at ei gilydd a darparu’r un cryfder ac ansawdd (os nad gwell) â phren solet. </a:t>
            </a:r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buNone/>
            </a:pPr>
            <a:r>
              <a:rPr lang="cy-GB" sz="1800" dirty="0"/>
              <a:t>Dyma enghreifftiau o bren wedi’i beiriannu:</a:t>
            </a:r>
          </a:p>
          <a:p>
            <a:pPr marL="314325" lvl="0" indent="-265113" algn="l" rtl="0">
              <a:lnSpc>
                <a:spcPct val="12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265113" algn="l"/>
              </a:tabLst>
            </a:pPr>
            <a:r>
              <a:rPr lang="cy-GB" sz="1800" dirty="0">
                <a:latin typeface="Arial" panose="020B0604020202020204" pitchFamily="34" charset="0"/>
              </a:rPr>
              <a:t>pren </a:t>
            </a:r>
            <a:r>
              <a:rPr lang="cy-GB" sz="1800" dirty="0" err="1">
                <a:latin typeface="Arial" panose="020B0604020202020204" pitchFamily="34" charset="0"/>
              </a:rPr>
              <a:t>asetyledig</a:t>
            </a:r>
            <a:endParaRPr lang="cy-GB" sz="1800" dirty="0">
              <a:latin typeface="Arial" panose="020B0604020202020204" pitchFamily="34" charset="0"/>
            </a:endParaRPr>
          </a:p>
          <a:p>
            <a:pPr marL="314325" lvl="0" indent="-265113" algn="l" rtl="0">
              <a:lnSpc>
                <a:spcPct val="12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265113" algn="l"/>
              </a:tabLst>
            </a:pPr>
            <a:r>
              <a:rPr lang="cy-GB" sz="1800" dirty="0">
                <a:latin typeface="Arial" panose="020B0604020202020204" pitchFamily="34" charset="0"/>
              </a:rPr>
              <a:t>coed wedi’u lamineiddio a’u hargaenu (LVL)</a:t>
            </a:r>
          </a:p>
          <a:p>
            <a:pPr marL="314325" lvl="0" indent="-265113" algn="l" rtl="0">
              <a:lnSpc>
                <a:spcPct val="12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265113" algn="l"/>
              </a:tabLst>
            </a:pPr>
            <a:r>
              <a:rPr lang="cy-GB" sz="1800" dirty="0">
                <a:latin typeface="Arial" panose="020B0604020202020204" pitchFamily="34" charset="0"/>
              </a:rPr>
              <a:t>darnau o goed wedi’u lamineiddio (LSL)</a:t>
            </a:r>
          </a:p>
          <a:p>
            <a:pPr marL="314325" lvl="0" indent="-265113" algn="l" rtl="0">
              <a:lnSpc>
                <a:spcPct val="12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265113" algn="l"/>
              </a:tabLst>
            </a:pPr>
            <a:r>
              <a:rPr lang="cy-GB" sz="1800" dirty="0">
                <a:latin typeface="Arial" panose="020B0604020202020204" pitchFamily="34" charset="0"/>
              </a:rPr>
              <a:t>pren fflawiau cyfeiriedig (OSB)</a:t>
            </a:r>
          </a:p>
          <a:p>
            <a:pPr marL="314325" lvl="0" indent="-265113" algn="l" rtl="0">
              <a:lnSpc>
                <a:spcPct val="12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265113" algn="l"/>
              </a:tabLst>
            </a:pPr>
            <a:r>
              <a:rPr lang="cy-GB" sz="1800" dirty="0">
                <a:latin typeface="Arial" panose="020B0604020202020204" pitchFamily="34" charset="0"/>
              </a:rPr>
              <a:t>pren haenog </a:t>
            </a:r>
          </a:p>
          <a:p>
            <a:pPr marL="314325" lvl="0" indent="-265113" algn="l" rtl="0">
              <a:lnSpc>
                <a:spcPct val="12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265113" algn="l"/>
              </a:tabLst>
            </a:pPr>
            <a:r>
              <a:rPr lang="cy-GB" sz="1800" dirty="0" err="1">
                <a:latin typeface="Arial" panose="020B0604020202020204" pitchFamily="34" charset="0"/>
              </a:rPr>
              <a:t>glulam</a:t>
            </a:r>
            <a:r>
              <a:rPr lang="cy-GB" sz="1800" dirty="0"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9B318745-2ED4-4351-DEA2-4E48738857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7159" y="2870658"/>
            <a:ext cx="3052119" cy="1716817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2035393D-1859-1C35-33CA-1065A4A69B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4269" y="4648225"/>
            <a:ext cx="2406448" cy="16051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Pren asetyledig</a:t>
            </a:r>
          </a:p>
        </p:txBody>
      </p:sp>
      <p:sp>
        <p:nvSpPr>
          <p:cNvPr id="65" name="Google Shape;65;p8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cy-GB" dirty="0"/>
              <a:t>Dechreuodd y math hwn o bren yn y 1930au. Maent yn goed meddal sy’n mynd drwy broses gemegol. </a:t>
            </a:r>
          </a:p>
          <a:p>
            <a:pPr marL="0" lvl="0" indent="0" algn="l" rtl="0">
              <a:lnSpc>
                <a:spcPct val="12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cy-GB" dirty="0"/>
              <a:t>Yn ystod y broses, mae’r pren yn cael ei sefydlogi drwy leihau ei briodweddau hygrosgopig. Mae hyn yn golygu bod y pren yn llai tebygol o gymryd dŵr o’i amgylchoedd, ac yn debygol o grebachu neu ehangu. </a:t>
            </a:r>
          </a:p>
        </p:txBody>
      </p:sp>
      <p:sp>
        <p:nvSpPr>
          <p:cNvPr id="66" name="Google Shape;66;p8"/>
          <p:cNvSpPr txBox="1"/>
          <p:nvPr/>
        </p:nvSpPr>
        <p:spPr>
          <a:xfrm>
            <a:off x="580800" y="5881500"/>
            <a:ext cx="3991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9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Deunyddiau dalen</a:t>
            </a:r>
          </a:p>
        </p:txBody>
      </p:sp>
      <p:sp>
        <p:nvSpPr>
          <p:cNvPr id="72" name="Google Shape;72;p9"/>
          <p:cNvSpPr txBox="1">
            <a:spLocks noGrp="1"/>
          </p:cNvSpPr>
          <p:nvPr>
            <p:ph type="body" idx="1"/>
          </p:nvPr>
        </p:nvSpPr>
        <p:spPr>
          <a:xfrm>
            <a:off x="457200" y="1602000"/>
            <a:ext cx="4680585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dirty="0"/>
              <a:t>O ganol y 1800au, roedd deunyddiau dalen haenog fel pren haenog yn cael eu gwneud o bren caled.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dirty="0"/>
              <a:t>Dechreuodd pren meddal gael ei ddefnyddio yn ystod yr 20fed ganrif. Roedd dalennau pren meddal yn rhatach i’w gweithgynhyrchu a gellid eu defnyddio ar gyfer eitemau llai addurnol.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dirty="0"/>
              <a:t>Roedd technoleg glud hefyd wedi gwella; defnyddiwyd glud synthetig yn lle glud seiliedig ar anifeiliaid. Roedd hyn yn golygu bod deunyddiau dalen fel pren haenog yn fwy dibynadwy ac yn haws eu gweithgynhyrchu</a:t>
            </a:r>
            <a:r>
              <a:rPr lang="cy-GB" sz="1800" dirty="0"/>
              <a:t>.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1A36E973-690E-3420-E91E-0670EBCC45A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7784" y="1823085"/>
            <a:ext cx="3631342" cy="290507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Adlynion</a:t>
            </a:r>
          </a:p>
        </p:txBody>
      </p:sp>
      <p:sp>
        <p:nvSpPr>
          <p:cNvPr id="79" name="Google Shape;79;p10"/>
          <p:cNvSpPr txBox="1">
            <a:spLocks noGrp="1"/>
          </p:cNvSpPr>
          <p:nvPr>
            <p:ph type="body" idx="1"/>
          </p:nvPr>
        </p:nvSpPr>
        <p:spPr>
          <a:xfrm>
            <a:off x="457200" y="1453950"/>
            <a:ext cx="8229600" cy="39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cy-GB" dirty="0"/>
              <a:t>Datblygodd adlynion yn sylweddol ar ôl 1919. Cafodd glud a oedd yn seiliedig ar anifeiliaid eu disodli gan amrywiaeth o adlynion a oedd wedi’u teilwra i ddibenion penodol ac yn seiliedig ar wahanol gynhwysion crai. Er enghraifft, gall adlynion fod yn seiliedig ar ddŵr, rwber neu blastig. Mae rhai adlynion hefyd yn dal dŵr. </a:t>
            </a:r>
          </a:p>
          <a:p>
            <a:pPr marL="0" lvl="0" indent="0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cy-GB" dirty="0"/>
              <a:t>Dyma enghreifftiau:</a:t>
            </a:r>
          </a:p>
          <a:p>
            <a:pPr marL="271463" marR="0" lvl="0" indent="-223838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asetad </a:t>
            </a:r>
            <a:r>
              <a:rPr lang="cy-GB" dirty="0" err="1"/>
              <a:t>polyfinyl</a:t>
            </a:r>
            <a:r>
              <a:rPr lang="cy-GB" dirty="0"/>
              <a:t> (PVA)</a:t>
            </a:r>
          </a:p>
          <a:p>
            <a:pPr marL="271463" marR="0" lvl="0" indent="-223838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polywrethan</a:t>
            </a:r>
          </a:p>
          <a:p>
            <a:pPr marL="271463" marR="0" lvl="0" indent="-223838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 err="1"/>
              <a:t>syanoacrylad</a:t>
            </a:r>
            <a:endParaRPr lang="cy-GB" dirty="0"/>
          </a:p>
          <a:p>
            <a:pPr marL="271463" marR="0" lvl="0" indent="-223838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epocsi.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7288BAF9-73DD-0AFD-41BB-8552C6111C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076" y="3212756"/>
            <a:ext cx="3710117" cy="247341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954</Words>
  <Application>Microsoft Office PowerPoint</Application>
  <PresentationFormat>On-screen Show (4:3)</PresentationFormat>
  <Paragraphs>116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Times New Roman</vt:lpstr>
      <vt:lpstr>Default Design</vt:lpstr>
      <vt:lpstr>PowerPoint 2: Dulliau adeiladu ar ôl 1919</vt:lpstr>
      <vt:lpstr>NOD: Archwilio’r newidiadau mewn dulliau adeiladu dros amser</vt:lpstr>
      <vt:lpstr>Dulliau adeiladu ar ôl 1919</vt:lpstr>
      <vt:lpstr>Adeiladu ar ôl 1919</vt:lpstr>
      <vt:lpstr>Datblygiadau pren</vt:lpstr>
      <vt:lpstr>Pren wedi’i beiriannu</vt:lpstr>
      <vt:lpstr>Pren asetyledig</vt:lpstr>
      <vt:lpstr>Deunyddiau dalen</vt:lpstr>
      <vt:lpstr>Adlynion</vt:lpstr>
      <vt:lpstr>Cadwolion pren</vt:lpstr>
      <vt:lpstr>Gwaith haearn</vt:lpstr>
      <vt:lpstr>Peiriannau</vt:lpstr>
      <vt:lpstr>Offer pŵer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Post-1919 Construction Methods</dc:title>
  <dc:creator>Fix it up</dc:creator>
  <cp:lastModifiedBy>Claire Brooks</cp:lastModifiedBy>
  <cp:revision>16</cp:revision>
  <dcterms:modified xsi:type="dcterms:W3CDTF">2023-10-02T16:24:53Z</dcterms:modified>
</cp:coreProperties>
</file>