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0"/>
  </p:notesMasterIdLst>
  <p:handoutMasterIdLst>
    <p:handoutMasterId r:id="rId21"/>
  </p:handoutMasterIdLst>
  <p:sldIdLst>
    <p:sldId id="256" r:id="rId5"/>
    <p:sldId id="333" r:id="rId6"/>
    <p:sldId id="334" r:id="rId7"/>
    <p:sldId id="335" r:id="rId8"/>
    <p:sldId id="336" r:id="rId9"/>
    <p:sldId id="347" r:id="rId10"/>
    <p:sldId id="346" r:id="rId11"/>
    <p:sldId id="338" r:id="rId12"/>
    <p:sldId id="337" r:id="rId13"/>
    <p:sldId id="339" r:id="rId14"/>
    <p:sldId id="342" r:id="rId15"/>
    <p:sldId id="348" r:id="rId16"/>
    <p:sldId id="343" r:id="rId17"/>
    <p:sldId id="345" r:id="rId18"/>
    <p:sldId id="267" r:id="rId19"/>
  </p:sldIdLst>
  <p:sldSz cx="9144000" cy="6858000" type="screen4x3"/>
  <p:notesSz cx="6858000" cy="9144000"/>
  <p:custDataLst>
    <p:tags r:id="rId2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1028" autoAdjust="0"/>
    <p:restoredTop sz="90194" autoAdjust="0"/>
  </p:normalViewPr>
  <p:slideViewPr>
    <p:cSldViewPr snapToGrid="0">
      <p:cViewPr varScale="1">
        <p:scale>
          <a:sx n="60" d="100"/>
          <a:sy n="60" d="100"/>
        </p:scale>
        <p:origin x="756" y="4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CB937E2D-808C-4AC5-8EBF-2C3BE1478353}"/>
    <pc:docChg chg="modMainMaster">
      <pc:chgData name="Claire Brooks" userId="045b5ce1-bb15-4c22-aa7e-c7b600949989" providerId="ADAL" clId="{CB937E2D-808C-4AC5-8EBF-2C3BE1478353}" dt="2023-09-29T13:50:41.216" v="3" actId="6549"/>
      <pc:docMkLst>
        <pc:docMk/>
      </pc:docMkLst>
      <pc:sldMasterChg chg="modSp mod">
        <pc:chgData name="Claire Brooks" userId="045b5ce1-bb15-4c22-aa7e-c7b600949989" providerId="ADAL" clId="{CB937E2D-808C-4AC5-8EBF-2C3BE1478353}" dt="2023-09-29T13:50:41.216" v="3" actId="6549"/>
        <pc:sldMasterMkLst>
          <pc:docMk/>
          <pc:sldMasterMk cId="0" sldId="2147483651"/>
        </pc:sldMasterMkLst>
        <pc:spChg chg="mod">
          <ac:chgData name="Claire Brooks" userId="045b5ce1-bb15-4c22-aa7e-c7b600949989" providerId="ADAL" clId="{CB937E2D-808C-4AC5-8EBF-2C3BE1478353}" dt="2023-09-29T13:50:41.216" v="3" actId="6549"/>
          <ac:spMkLst>
            <pc:docMk/>
            <pc:sldMasterMk cId="0" sldId="2147483651"/>
            <ac:spMk id="12" creationId="{00000000-0000-0000-0000-000000000000}"/>
          </ac:spMkLst>
        </pc:spChg>
        <pc:spChg chg="mod">
          <ac:chgData name="Claire Brooks" userId="045b5ce1-bb15-4c22-aa7e-c7b600949989" providerId="ADAL" clId="{CB937E2D-808C-4AC5-8EBF-2C3BE1478353}" dt="2023-09-29T13:49:28.894" v="1"/>
          <ac:spMkLst>
            <pc:docMk/>
            <pc:sldMasterMk cId="0" sldId="2147483651"/>
            <ac:spMk id="1029" creationId="{00000000-0000-0000-0000-000000000000}"/>
          </ac:spMkLst>
        </pc:spChg>
        <pc:spChg chg="mod">
          <ac:chgData name="Claire Brooks" userId="045b5ce1-bb15-4c22-aa7e-c7b600949989" providerId="ADAL" clId="{CB937E2D-808C-4AC5-8EBF-2C3BE1478353}" dt="2023-09-29T13:50:28.327" v="2"/>
          <ac:spMkLst>
            <pc:docMk/>
            <pc:sldMasterMk cId="0" sldId="2147483651"/>
            <ac:spMk id="53259"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9/29/2023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Mae BIM wedi newid y rhyngddibyniaethau hyn gan fod prosiectau wedi’u galluogi gan BIM yn caniatáu ar gyfer cynllunio di-dor. Drwy ganfod gwrthdaro hefyd, gellir arbed gwaith atgyweirio a gwastraff sylweddol ar y safle, ac mae gallu efelychu’r gwaith adeiladu hefyd yn helpu i wella canlyniadau iechyd a diogelwch. Mae BIM yn meithrin cydweithio wrth ei wraidd ac mae’n un o ethos allweddol prosiect wedi’i alluogi gan BIM. Mae’n golygu mwy na dim ond modelu 3D.</a:t>
            </a: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1930813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4061577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Mae’r newidiadau yn y ffordd y mae crefftau’n rhyngweithio yn y diwydiant adeiladu wedi cael effaith gadarnhaol ar y sector. Erbyn hyn, mae prosiectau’n cael eu cyflawni’n fwy effeithlon ac yn fwy costeffeithiol, ac mae ansawdd y gwaith adeiladu wedi gwella. Mae hyn wedi gwneud y diwydiant adeiladu yn fwy cystadleuol ac wedi helpu i ddenu buddsoddiad newydd i Gymru.</a:t>
            </a:r>
          </a:p>
          <a:p>
            <a:endParaRPr lang="en-GB" dirty="0"/>
          </a:p>
          <a:p>
            <a:r>
              <a:rPr lang="cy-GB"/>
              <a:t>Mae rhyngweithio a rolau crefftau unigol yn y diwydiant adeiladu yn datblygu’n gyson. Mae cyflwyno technolegau a dulliau newydd yn sbarduno’r newid hwn, ac mae’n helpu i wneud y diwydiant yn fwy effeithlon, costeffeithiol a chystadleuol.</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895051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Mesuriadau anghywir: </a:t>
            </a:r>
            <a:r>
              <a:rPr lang="cy-GB" sz="1200" b="0" i="0">
                <a:solidFill>
                  <a:schemeClr val="tx1"/>
                </a:solidFill>
                <a:latin typeface="Arial" charset="0"/>
                <a:ea typeface="ＭＳ Ｐゴシック" charset="-128"/>
                <a:cs typeface="ＭＳ Ｐゴシック" charset="-128"/>
              </a:rPr>
              <a:t>Gall mesuriadau anghywir neu leoli cydrannau’n anghywir arwain at broblemau sylweddol yn ystod y broses adeiladu. Gall hyn arwain at waliau wedi’u cam-alinio, arwynebau anwastad, ac anawsterau wrth osod gosodiadau dilynol.</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Cydlynu gwael: </a:t>
            </a:r>
            <a:r>
              <a:rPr lang="cy-GB" sz="1200" b="0" i="0">
                <a:solidFill>
                  <a:schemeClr val="tx1"/>
                </a:solidFill>
                <a:latin typeface="Arial" charset="0"/>
                <a:ea typeface="ＭＳ Ｐゴシック" charset="-128"/>
                <a:cs typeface="ＭＳ Ｐゴシック" charset="-128"/>
              </a:rPr>
              <a:t>Mae’r ffics cyntaf yn cynnwys gosod gwahanol systemau, fel gwifrau trydanol, plymio, a HVAC (gwresogi, awyru ac aerdymheru). Os oes diffyg cydlynu rhwng gwahanol weithwyr crefft neu gyfathrebu gwael rhwng timau, gall gwrthdaro godi, gan arwain at oedi, ail-weithio ac aneffeithlonrwydd.</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Cynllunio annigonol: </a:t>
            </a:r>
            <a:r>
              <a:rPr lang="cy-GB" sz="1200" b="0" i="0">
                <a:solidFill>
                  <a:schemeClr val="tx1"/>
                </a:solidFill>
                <a:latin typeface="Arial" charset="0"/>
                <a:ea typeface="ＭＳ Ｐゴシック" charset="-128"/>
                <a:cs typeface="ＭＳ Ｐゴシック" charset="-128"/>
              </a:rPr>
              <a:t>Gall cynllunio annigonol arwain at broblemau yn ystod y ffics cyntaf. Gall peidio â rhoi digon o ystyriaeth i ffactorau fel capasiti cynnal llwythi, cyfanrwydd strwythurol, a gosod cydrannau’n briodol arwain at gymhlethdodau yn nes ymlaen. Efallai y bydd angen gwaith ychwanegol, addasiadau, neu hyd yn oed waith dymchwel i ddatrys y problemau.</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Gosod yn anghywir: </a:t>
            </a:r>
            <a:r>
              <a:rPr lang="cy-GB" sz="1200" b="0" i="0">
                <a:solidFill>
                  <a:schemeClr val="tx1"/>
                </a:solidFill>
                <a:latin typeface="Arial" charset="0"/>
                <a:ea typeface="ＭＳ Ｐゴシック" charset="-128"/>
                <a:cs typeface="ＭＳ Ｐゴシック" charset="-128"/>
              </a:rPr>
              <a:t>Os nad yw’r cydrannau a’r systemau wedi’u gosod yn iawn yn ystod y ffics cyntaf, gall arwain at broblemau swyddogaethol a gweithredol yn nes ymlaen. Er enghraifft, gall cysylltiadau trydanol diffygiol neu osodiadau plymio anghywir achosi cylchedau byr trydanol, gollyngiadau dŵr, neu systemau’n perfformio’n aneffeithlon.</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Problemau o ran cydymffurfio a rheoleiddiol: </a:t>
            </a:r>
            <a:r>
              <a:rPr lang="cy-GB" sz="1200" b="0" i="0">
                <a:solidFill>
                  <a:schemeClr val="tx1"/>
                </a:solidFill>
                <a:latin typeface="Arial" charset="0"/>
                <a:ea typeface="ＭＳ Ｐゴシック" charset="-128"/>
                <a:cs typeface="ＭＳ Ｐゴシック" charset="-128"/>
              </a:rPr>
              <a:t>Gall peidio â chadw at godau adeiladu lleol, rheoliadau a safonau diogelwch yn ystod y ffics cyntaf arwain at ganlyniadau difrifol. Gall arwain at oedi gyda phrosiectau, dirwyon, cymhlethdodau cyfreithiol, neu’r angen am addasiadau drud i sicrhau bod y gwaith adeiladu’n cydymffurfio.</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Newidiadau mewn dyluniad neu fanylebau: </a:t>
            </a:r>
            <a:r>
              <a:rPr lang="cy-GB" sz="1200" b="0" i="0">
                <a:solidFill>
                  <a:schemeClr val="tx1"/>
                </a:solidFill>
                <a:latin typeface="Arial" charset="0"/>
                <a:ea typeface="ＭＳ Ｐゴシック" charset="-128"/>
                <a:cs typeface="ＭＳ Ｐゴシック" charset="-128"/>
              </a:rPr>
              <a:t>Weithiau, bydd newidiadau dylunio neu addasiadau i’r cynlluniau cychwynnol yn digwydd yn ystod y broses adeiladu. Os nad yw’r newidiadau hyn yn cael eu cyfathrebu’n effeithiol neu os nad ydynt yn cael eu hymgorffori’n briodol yn ystod y ffics cyntaf, gall arwain at anghysondebau, gwrthdaro neu’r angen i ail-weithio.</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481038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b="1"/>
              <a:t>Cynllunio trwyadl: </a:t>
            </a:r>
            <a:r>
              <a:rPr lang="cy-GB"/>
              <a:t>Gwnewch yn siŵr eich bod yn cynllunio ac yn cydlynu’n fanwl gyda phob crefft sy’n gysylltiedig â’r ail ffics. Dylech feddu ar ddealltwriaeth glir o hyd a lled y prosiect, y gofynion dylunio a’r amserlen. Bydd hyn yn helpu i osgoi unrhyw syrpreis, i ganfod problemau posib ymlaen llaw, ac yn ei gwneud hi’n bosib dyrannu adnoddau’n briodol.</a:t>
            </a:r>
          </a:p>
          <a:p>
            <a:endParaRPr lang="en-GB" dirty="0"/>
          </a:p>
          <a:p>
            <a:r>
              <a:rPr lang="cy-GB" b="1"/>
              <a:t>Deunyddiau o ansawdd uchel: </a:t>
            </a:r>
            <a:r>
              <a:rPr lang="cy-GB"/>
              <a:t>Defnyddiwch ddeunyddiau a gosodiadau o ansawdd uchel yn ystod yr ail ffics. Dewiswch gyflenwyr a chynnyrch dibynadwy sy’n bodloni safonau’r diwydiant ac sydd ag enw da. Bydd hyn yn helpu i sicrhau gwydnwch, ymarferoldeb, ac yn lleihau’r angen i newid neu wneud gwaith atgyweirio yn y dyfodol.</a:t>
            </a:r>
          </a:p>
          <a:p>
            <a:endParaRPr lang="en-GB" dirty="0"/>
          </a:p>
          <a:p>
            <a:r>
              <a:rPr lang="cy-GB" b="1"/>
              <a:t>Gweithlu medrus: </a:t>
            </a:r>
            <a:r>
              <a:rPr lang="cy-GB"/>
              <a:t>Defnyddiwch grefftwyr medrus a phrofiadol sy’n arbenigo yn y tasgau penodol sy’n gysylltiedig â’r ail ffics. Gwiriwch eu cymwysterau, eu harbenigedd a’u hanes blaenorol. Bydd gweithlu cymwys yn sicrhau gosodiad cywir, yn rhoi sylw i fanylion, ac yn glynu wrth fanylebau dylunio.</a:t>
            </a:r>
          </a:p>
          <a:p>
            <a:endParaRPr lang="en-GB" dirty="0"/>
          </a:p>
          <a:p>
            <a:r>
              <a:rPr lang="cy-GB" b="1"/>
              <a:t>Cyfathrebu a chydlynu effeithiol: </a:t>
            </a:r>
            <a:r>
              <a:rPr lang="cy-GB"/>
              <a:t>Sefydlwch linellau cyfathrebu clir ymysg yr holl grefftau sy’n ymwneud â’r ail ffics. Bydd cyfarfodydd cydlynu rheolaidd a diweddariadau yn helpu i gysoni ymdrechion, mynd i’r afael ag unrhyw wrthdaro neu newidiadau dylunio yn brydlon, a sicrhau cynnydd llyfn.</a:t>
            </a:r>
          </a:p>
          <a:p>
            <a:endParaRPr lang="en-GB" dirty="0"/>
          </a:p>
          <a:p>
            <a:r>
              <a:rPr lang="cy-GB" b="1"/>
              <a:t>Archebu a danfon yn brydlon: </a:t>
            </a:r>
            <a:r>
              <a:rPr lang="cy-GB"/>
              <a:t>Cynlluniwch ac archebu gosodiadau, ffitiadau a deunyddiau ymhell ymlaen llaw er mwyn osgoi oedi yn y cam ail ffics. Cyfathrebwch yn agos â chyflenwyr i sicrhau bod deunyddiau’n cael eu danfon yn brydlon a lleihau unrhyw darfu ar yr amserlen adeiladu.</a:t>
            </a:r>
          </a:p>
          <a:p>
            <a:endParaRPr lang="en-GB" dirty="0"/>
          </a:p>
          <a:p>
            <a:r>
              <a:rPr lang="cy-GB" b="1"/>
              <a:t>Sylw i fanylion: </a:t>
            </a:r>
            <a:r>
              <a:rPr lang="cy-GB"/>
              <a:t>Pwysleisiwch bwysigrwydd rhoi sylw i fanylion yn ystod yr ail ffics. Cynhaliwch archwiliadau trylwyr i ganfod unrhyw anghysondebau, diffygion neu faterion sy’n ymwneud â gorffen. Anogwch grefftwyr i ymfalchïo yn eu gwaith a chynnal lefel uchel o ansawdd drwy gydol y broses.</a:t>
            </a:r>
          </a:p>
          <a:p>
            <a:endParaRPr lang="en-GB" dirty="0"/>
          </a:p>
          <a:p>
            <a:r>
              <a:rPr lang="cy-GB" b="1"/>
              <a:t>Dogfennaeth a chadw cofnodion:</a:t>
            </a:r>
            <a:r>
              <a:rPr lang="cy-GB"/>
              <a:t> Cadwch ddogfennaeth gywir o’r holl osodiadau ail ffics, gan gynnwys manylebau cynnyrch, manylion gosod a gwarantau. Bydd hyn yn helpu gyda gwaith cynnal a chadw, datrys problemau ac unrhyw hawliadau gwarant posib yn y dyfodol.</a:t>
            </a:r>
          </a:p>
          <a:p>
            <a:endParaRPr lang="en-GB" dirty="0"/>
          </a:p>
          <a:p>
            <a:r>
              <a:rPr lang="cy-GB" b="1"/>
              <a:t>Archwiliadau ansawdd rheolaidd: </a:t>
            </a:r>
            <a:r>
              <a:rPr lang="cy-GB"/>
              <a:t>Gweithredwch broses rheoli ansawdd yn ystod y cam ail ffics. Cynhaliwch archwiliadau rheolaidd i sicrhau bod y gosodiadau’n bodloni’r safonau gofynnol, yn cydymffurfio â manylebau dylunio, ac i fynd i’r afael ag unrhyw broblemau’n brydlon.</a:t>
            </a:r>
          </a:p>
          <a:p>
            <a:endParaRPr lang="en-GB" dirty="0"/>
          </a:p>
          <a:p>
            <a:r>
              <a:rPr lang="cy-GB" b="1"/>
              <a:t>Monitro parhaus:</a:t>
            </a:r>
            <a:r>
              <a:rPr lang="cy-GB"/>
              <a:t> Mabwysiadwch ddull gweithredu gwyliadwrus yn ystod y cam ail ffics. Monitrwch y cynnydd, mynd i’r afael ag unrhyw wyro oddi wrth y cynllun, a darparu cymorth neu arweiniad yn ôl yr angen. Bydd ymweliadau rheolaidd â’r safle a goruchwyliaeth barhaus yn helpu i ganfod a datrys problemau’n gynnar.</a:t>
            </a:r>
          </a:p>
          <a:p>
            <a:endParaRPr lang="en-GB" dirty="0"/>
          </a:p>
          <a:p>
            <a:r>
              <a:rPr lang="cy-GB" b="1"/>
              <a:t>Tywys y cleient:</a:t>
            </a:r>
            <a:r>
              <a:rPr lang="cy-GB"/>
              <a:t> Dylech roi taith dywys i’r cleient ar gamau allweddol yr ail ffics i fynd i’r afael ag unrhyw bryderon, sicrhau eu bod yn fodlon, a chael eu hadborth. Bydd hyn yn helpu i ganfod unrhyw broblemau cyn i’r prosiect gael ei gwblhau ac yn rhoi cyfle i ddatrys y mater yn brydlon.</a:t>
            </a:r>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1006008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r>
              <a:rPr lang="en-GB" sz="900" baseline="0" dirty="0"/>
              <a:t>.</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endParaRPr lang="en-GB" sz="1400" baseline="0" dirty="0">
              <a:solidFill>
                <a:schemeClr val="tx1"/>
              </a:solidFill>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GB" sz="1400" b="1" baseline="0" dirty="0" err="1">
                <a:solidFill>
                  <a:schemeClr val="tx1"/>
                </a:solidFill>
              </a:rPr>
              <a:t>Adeiladu</a:t>
            </a:r>
            <a:r>
              <a:rPr lang="en-GB" sz="1400" b="1" baseline="0" dirty="0">
                <a:solidFill>
                  <a:schemeClr val="tx1"/>
                </a:solidFill>
              </a:rPr>
              <a:t> a </a:t>
            </a:r>
            <a:r>
              <a:rPr lang="en-GB" sz="1400" b="1" baseline="0" dirty="0" err="1">
                <a:solidFill>
                  <a:schemeClr val="tx1"/>
                </a:solidFill>
              </a:rPr>
              <a:t>Pheirianneg</a:t>
            </a:r>
            <a:r>
              <a:rPr lang="en-GB" sz="1400" b="1" baseline="0" dirty="0">
                <a:solidFill>
                  <a:schemeClr val="tx1"/>
                </a:solidFill>
              </a:rPr>
              <a:t> </a:t>
            </a:r>
            <a:r>
              <a:rPr lang="en-GB" sz="1400" b="1" baseline="0" dirty="0" err="1">
                <a:solidFill>
                  <a:schemeClr val="tx1"/>
                </a:solidFill>
              </a:rPr>
              <a:t>Gwasanaethau</a:t>
            </a:r>
            <a:r>
              <a:rPr lang="en-GB" sz="1400" b="1" baseline="0" dirty="0">
                <a:solidFill>
                  <a:schemeClr val="tx1"/>
                </a:solidFill>
              </a:rPr>
              <a:t> </a:t>
            </a: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202: Arferion yn newid dros amser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cy-GB"/>
              <a:t>PowerPoint 7: Ein rhyngddibyniaethau rhwng y crefftau adeiladu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FF523-3E68-E3CD-F3CF-A84776F40B7B}"/>
              </a:ext>
            </a:extLst>
          </p:cNvPr>
          <p:cNvSpPr>
            <a:spLocks noGrp="1"/>
          </p:cNvSpPr>
          <p:nvPr>
            <p:ph type="title"/>
          </p:nvPr>
        </p:nvSpPr>
        <p:spPr/>
        <p:txBody>
          <a:bodyPr/>
          <a:lstStyle/>
          <a:p>
            <a:r>
              <a:rPr lang="cy-GB"/>
              <a:t>Beth yw’r ffics cyntaf? </a:t>
            </a:r>
          </a:p>
        </p:txBody>
      </p:sp>
      <p:sp>
        <p:nvSpPr>
          <p:cNvPr id="3" name="Content Placeholder 2">
            <a:extLst>
              <a:ext uri="{FF2B5EF4-FFF2-40B4-BE49-F238E27FC236}">
                <a16:creationId xmlns:a16="http://schemas.microsoft.com/office/drawing/2014/main" id="{A85451BD-3FD1-264D-47C7-4ECA7FF2CD0E}"/>
              </a:ext>
            </a:extLst>
          </p:cNvPr>
          <p:cNvSpPr>
            <a:spLocks noGrp="1"/>
          </p:cNvSpPr>
          <p:nvPr>
            <p:ph sz="quarter" idx="10"/>
          </p:nvPr>
        </p:nvSpPr>
        <p:spPr/>
        <p:txBody>
          <a:bodyPr/>
          <a:lstStyle/>
          <a:p>
            <a:pPr algn="just"/>
            <a:r>
              <a:rPr lang="cy-GB"/>
              <a:t>Y prif wahaniaeth rhwng y ffics cyntaf a’r ail ffics yw’r math o waith sy’n cael ei wneud. Mae’r cam ffics cyntaf yn cynnwys gosod cydrannau strwythurol a swyddogaethol critigol, hyd at bwynt gosod arwynebau mewnol – plastr fel arfer.</a:t>
            </a:r>
          </a:p>
          <a:p>
            <a:pPr marL="0" lvl="1" indent="0" algn="just">
              <a:buNone/>
            </a:pPr>
            <a:r>
              <a:rPr lang="cy-GB"/>
              <a:t>Fel arfer, bydd y ffics cyntaf yn golygu sicrhau bod yr uwchstrwythur yn “dal dŵr”, gan awgrymu y bydd y to a’r gorchuddion yn cael eu gosod yn ogystal â’r holl ddrysau a ffenestri allanol. </a:t>
            </a:r>
          </a:p>
          <a:p>
            <a:pPr marL="0" lvl="1" indent="0" algn="just">
              <a:buNone/>
            </a:pPr>
            <a:r>
              <a:rPr lang="cy-GB"/>
              <a:t>Yn fewnol, bydd y ffics cyntaf yn cynnwys y grisiau, unrhyw waliau mewnol (gwaith stydiau neu baredau eraill), gosod pibellau ar gyfer pibellau nwy, dŵr neu aerdymheru, yn ogystal â phibellau a gwifrau trydanol/TGCh ac ati. </a:t>
            </a:r>
          </a:p>
          <a:p>
            <a:pPr marL="0" lvl="1" indent="0" algn="just">
              <a:buNone/>
            </a:pPr>
            <a:r>
              <a:rPr lang="cy-GB"/>
              <a:t>Mae’r rhan fwyaf o’r gwaith ffics cyntaf wedi’i guddio pan fydd yr adeilad wedi’i gwblhau fel arfer.</a:t>
            </a:r>
          </a:p>
        </p:txBody>
      </p:sp>
    </p:spTree>
    <p:extLst>
      <p:ext uri="{BB962C8B-B14F-4D97-AF65-F5344CB8AC3E}">
        <p14:creationId xmlns:p14="http://schemas.microsoft.com/office/powerpoint/2010/main" val="4040058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7D11B-2239-26B7-7479-5A6DCB50879E}"/>
              </a:ext>
            </a:extLst>
          </p:cNvPr>
          <p:cNvSpPr>
            <a:spLocks noGrp="1"/>
          </p:cNvSpPr>
          <p:nvPr>
            <p:ph type="title"/>
          </p:nvPr>
        </p:nvSpPr>
        <p:spPr/>
        <p:txBody>
          <a:bodyPr/>
          <a:lstStyle/>
          <a:p>
            <a:r>
              <a:rPr lang="cy-GB"/>
              <a:t>Problemau posib gyda’r ffics cyntaf </a:t>
            </a:r>
          </a:p>
        </p:txBody>
      </p:sp>
      <p:sp>
        <p:nvSpPr>
          <p:cNvPr id="3" name="Content Placeholder 2">
            <a:extLst>
              <a:ext uri="{FF2B5EF4-FFF2-40B4-BE49-F238E27FC236}">
                <a16:creationId xmlns:a16="http://schemas.microsoft.com/office/drawing/2014/main" id="{CEA40B8C-5541-36A7-ACB5-C9C7C82BA74A}"/>
              </a:ext>
            </a:extLst>
          </p:cNvPr>
          <p:cNvSpPr>
            <a:spLocks noGrp="1"/>
          </p:cNvSpPr>
          <p:nvPr>
            <p:ph sz="quarter" idx="10"/>
          </p:nvPr>
        </p:nvSpPr>
        <p:spPr/>
        <p:txBody>
          <a:bodyPr/>
          <a:lstStyle/>
          <a:p>
            <a:r>
              <a:rPr lang="cy-GB"/>
              <a:t>Mae nifer o broblemau posib yn gallu codi yn ystod cam ffics cyntaf y gwaith adeiladu.</a:t>
            </a:r>
          </a:p>
          <a:p>
            <a:pPr lvl="1"/>
            <a:r>
              <a:rPr lang="cy-GB"/>
              <a:t>Newidiadau mewn dyluniad neu fanylebau.</a:t>
            </a:r>
          </a:p>
          <a:p>
            <a:pPr lvl="1"/>
            <a:r>
              <a:rPr lang="cy-GB"/>
              <a:t>Gosod yn anghywir.</a:t>
            </a:r>
          </a:p>
          <a:p>
            <a:pPr lvl="1"/>
            <a:r>
              <a:rPr lang="cy-GB"/>
              <a:t>Cydlynu gwael.</a:t>
            </a:r>
          </a:p>
          <a:p>
            <a:pPr lvl="1"/>
            <a:r>
              <a:rPr lang="cy-GB"/>
              <a:t>Cynllunio annigonol.</a:t>
            </a:r>
          </a:p>
          <a:p>
            <a:pPr lvl="1"/>
            <a:r>
              <a:rPr lang="cy-GB"/>
              <a:t>Mesuriadau anghywir.</a:t>
            </a:r>
          </a:p>
          <a:p>
            <a:pPr lvl="1"/>
            <a:r>
              <a:rPr lang="cy-GB"/>
              <a:t>Peryglon diogelwch.</a:t>
            </a:r>
          </a:p>
          <a:p>
            <a:pPr lvl="1"/>
            <a:r>
              <a:rPr lang="cy-GB"/>
              <a:t>Difrod i’r adeilad.</a:t>
            </a:r>
          </a:p>
          <a:p>
            <a:pPr lvl="1"/>
            <a:r>
              <a:rPr lang="cy-GB"/>
              <a:t>Problemau o ran cydymffurfio a rheoleiddiol.</a:t>
            </a:r>
          </a:p>
        </p:txBody>
      </p:sp>
    </p:spTree>
    <p:extLst>
      <p:ext uri="{BB962C8B-B14F-4D97-AF65-F5344CB8AC3E}">
        <p14:creationId xmlns:p14="http://schemas.microsoft.com/office/powerpoint/2010/main" val="4213648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23222-BC6C-4C92-A7E0-166EEAC46904}"/>
              </a:ext>
            </a:extLst>
          </p:cNvPr>
          <p:cNvSpPr>
            <a:spLocks noGrp="1"/>
          </p:cNvSpPr>
          <p:nvPr>
            <p:ph type="title"/>
          </p:nvPr>
        </p:nvSpPr>
        <p:spPr/>
        <p:txBody>
          <a:bodyPr/>
          <a:lstStyle/>
          <a:p>
            <a:r>
              <a:rPr lang="cy-GB"/>
              <a:t>Beth yw’r ail ffics? </a:t>
            </a:r>
          </a:p>
        </p:txBody>
      </p:sp>
      <p:sp>
        <p:nvSpPr>
          <p:cNvPr id="3" name="Content Placeholder 2">
            <a:extLst>
              <a:ext uri="{FF2B5EF4-FFF2-40B4-BE49-F238E27FC236}">
                <a16:creationId xmlns:a16="http://schemas.microsoft.com/office/drawing/2014/main" id="{5B7CDDEA-5AE6-482B-9F95-49646B1741C8}"/>
              </a:ext>
            </a:extLst>
          </p:cNvPr>
          <p:cNvSpPr>
            <a:spLocks noGrp="1"/>
          </p:cNvSpPr>
          <p:nvPr>
            <p:ph sz="quarter" idx="10"/>
          </p:nvPr>
        </p:nvSpPr>
        <p:spPr/>
        <p:txBody>
          <a:bodyPr/>
          <a:lstStyle/>
          <a:p>
            <a:pPr lvl="3" algn="just"/>
            <a:r>
              <a:rPr lang="cy-GB" sz="2000"/>
              <a:t>Mae’r cam ail ffics yn cynnwys ychwanegu cyffyrddiadau olaf a chysylltu gosodiadau â’r seilwaith a adeiladwyd yn ystod y cam ffics cyntaf.</a:t>
            </a:r>
          </a:p>
          <a:p>
            <a:pPr lvl="3" algn="just"/>
            <a:r>
              <a:rPr lang="cy-GB" sz="2000"/>
              <a:t>Fel arfer, mae’r ail ffics yn digwydd ar ôl cwblhau’r ffics cyntaf ac mae’r eitemau gorffen mewnol yn dechrau cael eu gosod. Mae’r rhan fwyaf o orffeniadau gwaith coed fel sgyrtin, architraf, drysau a cheginau yn cael eu gosod yn gyntaf, cyn peintio/addurno a teilsio. </a:t>
            </a:r>
          </a:p>
          <a:p>
            <a:pPr lvl="3" algn="just"/>
            <a:r>
              <a:rPr lang="cy-GB" sz="2000"/>
              <a:t>Tra bydd hyn yn cael ei wneud, bydd plymwyr a thrydanwyr yn gosod y gosodiadau a’r ffitiadau fel ystafelloedd ymolchi a socedi/switshys. </a:t>
            </a:r>
          </a:p>
          <a:p>
            <a:pPr lvl="3" algn="just"/>
            <a:r>
              <a:rPr lang="cy-GB" sz="2000"/>
              <a:t>Ar ben hynny, efallai y bydd camau eraill y tu hwnt i’r ail ffics, fel y ffics terfynol neu orffeniadau addurniadol, y mae angen eu gwella a’u gorffen ymhellach. Gall hyn gynnwys gosod handlenni drysau a handlenni i geginau. </a:t>
            </a:r>
          </a:p>
          <a:p>
            <a:pPr lvl="3" algn="just"/>
            <a:r>
              <a:rPr lang="cy-GB" sz="2000"/>
              <a:t>Bydd union drefn y gweithrediadau hyn yn amrywio yn ôl prosiect. </a:t>
            </a:r>
          </a:p>
          <a:p>
            <a:endParaRPr lang="en-GB" dirty="0"/>
          </a:p>
        </p:txBody>
      </p:sp>
    </p:spTree>
    <p:extLst>
      <p:ext uri="{BB962C8B-B14F-4D97-AF65-F5344CB8AC3E}">
        <p14:creationId xmlns:p14="http://schemas.microsoft.com/office/powerpoint/2010/main" val="114712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5F5A2-AFA8-0F31-AEE4-AB1A332BC48E}"/>
              </a:ext>
            </a:extLst>
          </p:cNvPr>
          <p:cNvSpPr>
            <a:spLocks noGrp="1"/>
          </p:cNvSpPr>
          <p:nvPr>
            <p:ph type="title"/>
          </p:nvPr>
        </p:nvSpPr>
        <p:spPr/>
        <p:txBody>
          <a:bodyPr/>
          <a:lstStyle/>
          <a:p>
            <a:r>
              <a:rPr lang="cy-GB"/>
              <a:t>Problemau posib gyda’r ail ffics </a:t>
            </a:r>
          </a:p>
        </p:txBody>
      </p:sp>
      <p:sp>
        <p:nvSpPr>
          <p:cNvPr id="3" name="Content Placeholder 2">
            <a:extLst>
              <a:ext uri="{FF2B5EF4-FFF2-40B4-BE49-F238E27FC236}">
                <a16:creationId xmlns:a16="http://schemas.microsoft.com/office/drawing/2014/main" id="{44614F26-BBAA-27B3-F9CC-F1C555F83A08}"/>
              </a:ext>
            </a:extLst>
          </p:cNvPr>
          <p:cNvSpPr>
            <a:spLocks noGrp="1"/>
          </p:cNvSpPr>
          <p:nvPr>
            <p:ph sz="quarter" idx="10"/>
          </p:nvPr>
        </p:nvSpPr>
        <p:spPr>
          <a:xfrm>
            <a:off x="457199" y="1512000"/>
            <a:ext cx="8360229" cy="4248000"/>
          </a:xfrm>
        </p:spPr>
        <p:txBody>
          <a:bodyPr/>
          <a:lstStyle/>
          <a:p>
            <a:pPr lvl="0"/>
            <a:r>
              <a:rPr lang="cy-GB"/>
              <a:t>Er ei fod yn gam hollbwysig sy’n ychwanegu gwerth ac ymarferoldeb esthetig, mae problemau posib yn gallu codi yn ystod yr ail ffics.</a:t>
            </a:r>
          </a:p>
          <a:p>
            <a:pPr lvl="1"/>
            <a:r>
              <a:rPr lang="cy-GB"/>
              <a:t>Deunyddiau o ansawdd gwael neu ddifrod wrth gludo a storio ar y safle.</a:t>
            </a:r>
          </a:p>
          <a:p>
            <a:pPr lvl="1"/>
            <a:r>
              <a:rPr lang="cy-GB"/>
              <a:t>Gwaith gosod annigonol ar y safle. </a:t>
            </a:r>
          </a:p>
          <a:p>
            <a:pPr lvl="1"/>
            <a:r>
              <a:rPr lang="cy-GB"/>
              <a:t>Diffyg sylw i fanylion gan grefftwyr.</a:t>
            </a:r>
          </a:p>
          <a:p>
            <a:pPr lvl="1"/>
            <a:r>
              <a:rPr lang="cy-GB"/>
              <a:t>Oedi wrth ddanfon. </a:t>
            </a:r>
          </a:p>
          <a:p>
            <a:pPr lvl="1"/>
            <a:r>
              <a:rPr lang="cy-GB"/>
              <a:t>Cydlynu annigonol ymysg crefftau. </a:t>
            </a:r>
          </a:p>
          <a:p>
            <a:pPr lvl="1"/>
            <a:r>
              <a:rPr lang="cy-GB"/>
              <a:t>Newidiadau neu addasiadau i’r dyluniad gan y cleient/pensaer. </a:t>
            </a:r>
          </a:p>
          <a:p>
            <a:pPr lvl="1"/>
            <a:r>
              <a:rPr lang="cy-GB"/>
              <a:t>Ansawdd gorffen gwael oherwydd ansawdd deunyddiau neu safon gwaith gwael.</a:t>
            </a:r>
          </a:p>
          <a:p>
            <a:pPr lvl="0"/>
            <a:r>
              <a:rPr lang="cy-GB"/>
              <a:t>.</a:t>
            </a:r>
          </a:p>
          <a:p>
            <a:endParaRPr lang="en-US" dirty="0"/>
          </a:p>
        </p:txBody>
      </p:sp>
    </p:spTree>
    <p:extLst>
      <p:ext uri="{BB962C8B-B14F-4D97-AF65-F5344CB8AC3E}">
        <p14:creationId xmlns:p14="http://schemas.microsoft.com/office/powerpoint/2010/main" val="3792769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B6BAD-8859-0F06-9131-4EA4B914E52E}"/>
              </a:ext>
            </a:extLst>
          </p:cNvPr>
          <p:cNvSpPr>
            <a:spLocks noGrp="1"/>
          </p:cNvSpPr>
          <p:nvPr>
            <p:ph type="title"/>
          </p:nvPr>
        </p:nvSpPr>
        <p:spPr/>
        <p:txBody>
          <a:bodyPr/>
          <a:lstStyle/>
          <a:p>
            <a:r>
              <a:rPr lang="cy-GB"/>
              <a:t>Lliniaru problemau posib gyda’r ffics cyntaf/yr ail ffics</a:t>
            </a:r>
          </a:p>
        </p:txBody>
      </p:sp>
      <p:sp>
        <p:nvSpPr>
          <p:cNvPr id="3" name="Content Placeholder 2">
            <a:extLst>
              <a:ext uri="{FF2B5EF4-FFF2-40B4-BE49-F238E27FC236}">
                <a16:creationId xmlns:a16="http://schemas.microsoft.com/office/drawing/2014/main" id="{C0524532-18C6-7BA2-E01C-41BF651B3E7D}"/>
              </a:ext>
            </a:extLst>
          </p:cNvPr>
          <p:cNvSpPr>
            <a:spLocks noGrp="1"/>
          </p:cNvSpPr>
          <p:nvPr>
            <p:ph sz="quarter" idx="10"/>
          </p:nvPr>
        </p:nvSpPr>
        <p:spPr/>
        <p:txBody>
          <a:bodyPr/>
          <a:lstStyle/>
          <a:p>
            <a:pPr algn="just"/>
            <a:r>
              <a:rPr lang="cy-GB"/>
              <a:t>Er mwyn lliniaru problemau posib yn ystod y camau ffics cyntaf a’r ail ffics mewn gwaith adeiladu, mae’n hanfodol bod timau adeiladu’n cynllunio’n drylwyr, yn sicrhau cydlynu effeithiol ymysg gwahanol grefftau, yn cyflogi gweithwyr medrus, yn glynu wrth reoliadau, yn cadw dogfennaeth briodol, ac yn cynnal archwiliadau ansawdd rheolaidd. </a:t>
            </a:r>
          </a:p>
          <a:p>
            <a:pPr algn="just"/>
            <a:r>
              <a:rPr lang="cy-GB"/>
              <a:t>Mae’r strategaethau hyn yn chwarae rhan hollbwysig o ran sicrhau proses adeiladu ddidrafferth, lleihau gwallau, a gwella ansawdd a llwyddiant cyffredinol y prosiect. </a:t>
            </a:r>
          </a:p>
          <a:p>
            <a:pPr algn="just"/>
            <a:r>
              <a:rPr lang="cy-GB"/>
              <a:t>Drwy roi’r mesurau hyn ar waith, gall timau adeiladu fynd ati’n rhagweithiol i fynd i’r afael â phroblemau, cynnal cysondeb o ran dyluniad a swyddogaethau, a chyflawni prosiect adeiladu sy’n bodloni disgwyliadau neu’n rhagori arnynt.</a:t>
            </a:r>
          </a:p>
        </p:txBody>
      </p:sp>
    </p:spTree>
    <p:extLst>
      <p:ext uri="{BB962C8B-B14F-4D97-AF65-F5344CB8AC3E}">
        <p14:creationId xmlns:p14="http://schemas.microsoft.com/office/powerpoint/2010/main" val="2501357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Nod: Archwilio’r rhyngddibyniaethau rhwng crefftau adeiladu </a:t>
            </a:r>
          </a:p>
        </p:txBody>
      </p:sp>
      <p:sp>
        <p:nvSpPr>
          <p:cNvPr id="3" name="Content Placeholder 2"/>
          <p:cNvSpPr>
            <a:spLocks noGrp="1"/>
          </p:cNvSpPr>
          <p:nvPr>
            <p:ph sz="quarter" idx="10"/>
          </p:nvPr>
        </p:nvSpPr>
        <p:spPr>
          <a:xfrm>
            <a:off x="457200" y="1871433"/>
            <a:ext cx="8506326" cy="3888567"/>
          </a:xfrm>
        </p:spPr>
        <p:txBody>
          <a:bodyPr/>
          <a:lstStyle/>
          <a:p>
            <a:r>
              <a:rPr lang="cy-GB" b="1">
                <a:ea typeface="ＭＳ Ｐゴシック"/>
                <a:cs typeface="ＭＳ Ｐゴシック" pitchFamily="-105" charset="-128"/>
              </a:rPr>
              <a:t>Amcanion</a:t>
            </a:r>
          </a:p>
          <a:p>
            <a:pPr lvl="3">
              <a:lnSpc>
                <a:spcPct val="100000"/>
              </a:lnSpc>
            </a:pPr>
            <a:r>
              <a:rPr lang="cy-GB" sz="2000">
                <a:ea typeface="ＭＳ Ｐゴシック"/>
              </a:rPr>
              <a:t>Disgrifio rhyngddibyniaethau rhwng crefftau. </a:t>
            </a:r>
          </a:p>
          <a:p>
            <a:pPr lvl="3">
              <a:lnSpc>
                <a:spcPct val="100000"/>
              </a:lnSpc>
            </a:pPr>
            <a:r>
              <a:rPr lang="cy-GB" sz="2000">
                <a:ea typeface="ＭＳ Ｐゴシック"/>
              </a:rPr>
              <a:t>Archwilio sut mae’r rhyngddibyniaethau rhwng crefftau yn datblygu gyda’r diwydiant. </a:t>
            </a:r>
          </a:p>
          <a:p>
            <a:pPr lvl="3">
              <a:lnSpc>
                <a:spcPct val="100000"/>
              </a:lnSpc>
            </a:pPr>
            <a:r>
              <a:rPr lang="cy-GB" sz="2000">
                <a:ea typeface="ＭＳ Ｐゴシック"/>
                <a:cs typeface="Arial"/>
              </a:rPr>
              <a:t>Rhoi enghreifftiau o’r rhyngddibyniaethau rhwng crefftau. </a:t>
            </a:r>
          </a:p>
          <a:p>
            <a:pPr lvl="3">
              <a:lnSpc>
                <a:spcPct val="100000"/>
              </a:lnSpc>
            </a:pPr>
            <a:r>
              <a:rPr lang="cy-GB" sz="2000">
                <a:ea typeface="ＭＳ Ｐゴシック"/>
                <a:cs typeface="Arial"/>
              </a:rPr>
              <a:t>Archwilio manteision a heriau rheoli rhyngddibyniaethau. </a:t>
            </a:r>
          </a:p>
          <a:p>
            <a:pPr lvl="3">
              <a:lnSpc>
                <a:spcPct val="100000"/>
              </a:lnSpc>
            </a:pPr>
            <a:r>
              <a:rPr lang="cy-GB" sz="2000">
                <a:ea typeface="ＭＳ Ｐゴシック"/>
              </a:rPr>
              <a:t>Gwahaniaethu rhwng gweithgareddau'r ffics cyntaf a'r ail ffics. </a:t>
            </a:r>
          </a:p>
          <a:p>
            <a:pPr lvl="3">
              <a:lnSpc>
                <a:spcPct val="100000"/>
              </a:lnSpc>
            </a:pPr>
            <a:r>
              <a:rPr lang="cy-GB" sz="2000">
                <a:ea typeface="ＭＳ Ｐゴシック"/>
                <a:cs typeface="Arial"/>
              </a:rPr>
              <a:t>Nodi rhai o’r problemau a allai godi mewn gweithgareddau’r ffics cyntaf a’r ail ffics. </a:t>
            </a:r>
          </a:p>
          <a:p>
            <a:pPr lvl="3">
              <a:lnSpc>
                <a:spcPct val="100000"/>
              </a:lnSpc>
            </a:pPr>
            <a:r>
              <a:rPr lang="cy-GB" sz="2000">
                <a:ea typeface="ＭＳ Ｐゴシック"/>
                <a:cs typeface="Arial"/>
              </a:rPr>
              <a:t>Archwilio ffyrdd o liniaru problemau mewn perthynas â gweithgareddau’r ffics cyntaf a'r ail ffics. </a:t>
            </a:r>
          </a:p>
          <a:p>
            <a:pPr lvl="1"/>
            <a:endParaRPr lang="en-US" dirty="0">
              <a:cs typeface="Arial"/>
            </a:endParaRPr>
          </a:p>
          <a:p>
            <a:endParaRPr lang="en-US" dirty="0"/>
          </a:p>
        </p:txBody>
      </p:sp>
    </p:spTree>
    <p:extLst>
      <p:ext uri="{BB962C8B-B14F-4D97-AF65-F5344CB8AC3E}">
        <p14:creationId xmlns:p14="http://schemas.microsoft.com/office/powerpoint/2010/main" val="2896060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4E570-A794-7B90-4FC7-06FC511D5E37}"/>
              </a:ext>
            </a:extLst>
          </p:cNvPr>
          <p:cNvSpPr>
            <a:spLocks noGrp="1"/>
          </p:cNvSpPr>
          <p:nvPr>
            <p:ph type="title"/>
          </p:nvPr>
        </p:nvSpPr>
        <p:spPr/>
        <p:txBody>
          <a:bodyPr/>
          <a:lstStyle/>
          <a:p>
            <a:r>
              <a:rPr lang="cy-GB"/>
              <a:t>Beth yw rhyngddibyniaethau? </a:t>
            </a:r>
          </a:p>
        </p:txBody>
      </p:sp>
      <p:sp>
        <p:nvSpPr>
          <p:cNvPr id="3" name="Content Placeholder 2">
            <a:extLst>
              <a:ext uri="{FF2B5EF4-FFF2-40B4-BE49-F238E27FC236}">
                <a16:creationId xmlns:a16="http://schemas.microsoft.com/office/drawing/2014/main" id="{9CF8CD58-D49E-CB71-7394-51DEB8FD1DA7}"/>
              </a:ext>
            </a:extLst>
          </p:cNvPr>
          <p:cNvSpPr>
            <a:spLocks noGrp="1"/>
          </p:cNvSpPr>
          <p:nvPr>
            <p:ph sz="quarter" idx="10"/>
          </p:nvPr>
        </p:nvSpPr>
        <p:spPr/>
        <p:txBody>
          <a:bodyPr/>
          <a:lstStyle/>
          <a:p>
            <a:pPr lvl="1"/>
            <a:r>
              <a:rPr lang="cy-GB"/>
              <a:t>Yn y diwydiant adeiladu yng Nghymru, mae crefftau unigol yn gweithio gyda’i gilydd mewn ffordd gydlynol i gyflawni prosiectau adeiladu. </a:t>
            </a:r>
          </a:p>
          <a:p>
            <a:pPr lvl="1"/>
            <a:r>
              <a:rPr lang="cy-GB"/>
              <a:t>Mae pob crefft yn arbenigo mewn agwedd benodol ar y broses adeiladu, ac mae’r rhyngweithio rhyngddynt yn hanfodol er mwyn cyflawni prosiect yn llwyddiannus. </a:t>
            </a:r>
          </a:p>
          <a:p>
            <a:pPr lvl="1"/>
            <a:r>
              <a:rPr lang="cy-GB"/>
              <a:t>Dros amser, mae’r rhyngweithio a’r rolau hyn wedi datblygu oherwydd ffactorau amrywiol fel datblygiadau technolegol, newidiadau mewn arferion adeiladu, a chyflwyno rheoliadau newydd.</a:t>
            </a:r>
          </a:p>
          <a:p>
            <a:pPr lvl="1"/>
            <a:r>
              <a:rPr lang="cy-GB"/>
              <a:t>Mae’r gwahanol grefftau ym maes adeiladu yn dibynnu ar ei gilydd ar gyfer prosiect llwyddiannus. </a:t>
            </a:r>
          </a:p>
          <a:p>
            <a:pPr lvl="1"/>
            <a:r>
              <a:rPr lang="cy-GB"/>
              <a:t>Mae gan bob crefft rôl benodol i’w chwarae, a heb gydweithrediad pawb sy’n gysylltiedig, ni fydd y prosiect yn cael ei gyflawni ar amser nac o fewn y gyllideb.</a:t>
            </a:r>
          </a:p>
          <a:p>
            <a:endParaRPr lang="en-US" dirty="0"/>
          </a:p>
        </p:txBody>
      </p:sp>
    </p:spTree>
    <p:extLst>
      <p:ext uri="{BB962C8B-B14F-4D97-AF65-F5344CB8AC3E}">
        <p14:creationId xmlns:p14="http://schemas.microsoft.com/office/powerpoint/2010/main" val="973679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A640E-690A-DB46-5CDC-EE4FE4B5660D}"/>
              </a:ext>
            </a:extLst>
          </p:cNvPr>
          <p:cNvSpPr>
            <a:spLocks noGrp="1"/>
          </p:cNvSpPr>
          <p:nvPr>
            <p:ph type="title"/>
          </p:nvPr>
        </p:nvSpPr>
        <p:spPr/>
        <p:txBody>
          <a:bodyPr/>
          <a:lstStyle/>
          <a:p>
            <a:r>
              <a:rPr lang="cy-GB"/>
              <a:t>Sut mae’r rhyngddibyniaethau hyn yn datblygu </a:t>
            </a:r>
          </a:p>
        </p:txBody>
      </p:sp>
      <p:sp>
        <p:nvSpPr>
          <p:cNvPr id="3" name="Content Placeholder 2">
            <a:extLst>
              <a:ext uri="{FF2B5EF4-FFF2-40B4-BE49-F238E27FC236}">
                <a16:creationId xmlns:a16="http://schemas.microsoft.com/office/drawing/2014/main" id="{6A96AF2F-BEEF-BD46-6285-B133786CD3DD}"/>
              </a:ext>
            </a:extLst>
          </p:cNvPr>
          <p:cNvSpPr>
            <a:spLocks noGrp="1"/>
          </p:cNvSpPr>
          <p:nvPr>
            <p:ph sz="quarter" idx="10"/>
          </p:nvPr>
        </p:nvSpPr>
        <p:spPr/>
        <p:txBody>
          <a:bodyPr/>
          <a:lstStyle/>
          <a:p>
            <a:pPr lvl="3" algn="just">
              <a:lnSpc>
                <a:spcPct val="100000"/>
              </a:lnSpc>
            </a:pPr>
            <a:r>
              <a:rPr lang="cy-GB" sz="2000"/>
              <a:t>Yn y gorffennol, sector tameidiog oedd y diwydiant adeiladu i raddau helaeth, gyda chrefftau unigol yn gweithio ar eu pen eu hunain, gan greu oedi a gor-redeg costau yn aml. </a:t>
            </a:r>
          </a:p>
          <a:p>
            <a:pPr lvl="3" algn="just">
              <a:lnSpc>
                <a:spcPct val="100000"/>
              </a:lnSpc>
            </a:pPr>
            <a:r>
              <a:rPr lang="cy-GB" sz="2000"/>
              <a:t>Yn ddiweddar, bu symudiad tuag at ddull mwy cydweithredol o adeiladu, gyda chrefftau’n cydweithio’n agosach i gyflawni prosiectau, gan arwain at well effeithlonrwydd ac arbedion cost.</a:t>
            </a:r>
          </a:p>
          <a:p>
            <a:pPr lvl="3" algn="just">
              <a:lnSpc>
                <a:spcPct val="100000"/>
              </a:lnSpc>
            </a:pPr>
            <a:r>
              <a:rPr lang="cy-GB" sz="2000"/>
              <a:t>Yn ystod y blynyddoedd diwethaf, bu symudiad tuag at ddulliau mwy cydweithredol ac integredig yn y diwydiant adeiladu. </a:t>
            </a:r>
          </a:p>
          <a:p>
            <a:pPr lvl="3" algn="just">
              <a:lnSpc>
                <a:spcPct val="100000"/>
              </a:lnSpc>
            </a:pPr>
            <a:r>
              <a:rPr lang="cy-GB" sz="2000"/>
              <a:t>Un o brif ysgogwyr y newid hwn fu cyflwyno technolegau newydd. Mae’r defnydd o Fodelu Gwybodaeth Adeiladu (BIM) wedi arwain at greu cynrychioliadau digidol o’r prosiect. </a:t>
            </a:r>
          </a:p>
        </p:txBody>
      </p:sp>
    </p:spTree>
    <p:extLst>
      <p:ext uri="{BB962C8B-B14F-4D97-AF65-F5344CB8AC3E}">
        <p14:creationId xmlns:p14="http://schemas.microsoft.com/office/powerpoint/2010/main" val="2159228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8A4AF-A712-870F-C065-6A7D27FB4679}"/>
              </a:ext>
            </a:extLst>
          </p:cNvPr>
          <p:cNvSpPr>
            <a:spLocks noGrp="1"/>
          </p:cNvSpPr>
          <p:nvPr>
            <p:ph type="title"/>
          </p:nvPr>
        </p:nvSpPr>
        <p:spPr>
          <a:xfrm>
            <a:off x="379141" y="996849"/>
            <a:ext cx="8229600" cy="382588"/>
          </a:xfrm>
        </p:spPr>
        <p:txBody>
          <a:bodyPr/>
          <a:lstStyle/>
          <a:p>
            <a:r>
              <a:rPr lang="cy-GB"/>
              <a:t>Sut mae’r rhyngddibyniaethau hyn yn datblygu</a:t>
            </a:r>
          </a:p>
        </p:txBody>
      </p:sp>
      <p:sp>
        <p:nvSpPr>
          <p:cNvPr id="3" name="Content Placeholder 2">
            <a:extLst>
              <a:ext uri="{FF2B5EF4-FFF2-40B4-BE49-F238E27FC236}">
                <a16:creationId xmlns:a16="http://schemas.microsoft.com/office/drawing/2014/main" id="{D9E9ECCF-E43B-A961-7D21-A61ED2C4201A}"/>
              </a:ext>
            </a:extLst>
          </p:cNvPr>
          <p:cNvSpPr>
            <a:spLocks noGrp="1"/>
          </p:cNvSpPr>
          <p:nvPr>
            <p:ph sz="quarter" idx="10"/>
          </p:nvPr>
        </p:nvSpPr>
        <p:spPr/>
        <p:txBody>
          <a:bodyPr/>
          <a:lstStyle/>
          <a:p>
            <a:pPr lvl="1" algn="just"/>
            <a:r>
              <a:rPr lang="cy-GB"/>
              <a:t>Newid nodedig arall yw’r pwyslais cynyddol ar gynaliadwyedd ac ystyriaethau amgylcheddol ym maes adeiladu. </a:t>
            </a:r>
          </a:p>
          <a:p>
            <a:pPr lvl="1" algn="just"/>
            <a:r>
              <a:rPr lang="cy-GB"/>
              <a:t>Bellach mae angen i grefftau weithio gyda’i gilydd i ymgorffori arferion adeiladu gwyrdd, systemau ynni adnewyddadwy a defnydd effeithlon o ddeunyddiau. </a:t>
            </a:r>
          </a:p>
          <a:p>
            <a:pPr lvl="1" algn="just"/>
            <a:r>
              <a:rPr lang="cy-GB"/>
              <a:t>Mae’r newid hwn wedi arwain at swyddi a chrefftau newydd yn dod i’r amlwg, fel ymgynghorwyr ynni, arbenigwyr dylunio cynaliadwy a gosodwyr ynni adnewyddadwy. </a:t>
            </a:r>
          </a:p>
          <a:p>
            <a:pPr lvl="1" algn="just"/>
            <a:r>
              <a:rPr lang="cy-GB"/>
              <a:t>Ar ben hynny, mae newidiadau mewn rheoliadau a safonau wedi dylanwadu ar y rhyngweithio rhwng crefftau yn y diwydiant adeiladu. </a:t>
            </a:r>
          </a:p>
          <a:p>
            <a:endParaRPr lang="en-US" dirty="0"/>
          </a:p>
        </p:txBody>
      </p:sp>
    </p:spTree>
    <p:extLst>
      <p:ext uri="{BB962C8B-B14F-4D97-AF65-F5344CB8AC3E}">
        <p14:creationId xmlns:p14="http://schemas.microsoft.com/office/powerpoint/2010/main" val="2335374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37560-7CC0-4A34-9DCE-AC223B7E8D86}"/>
              </a:ext>
            </a:extLst>
          </p:cNvPr>
          <p:cNvSpPr>
            <a:spLocks noGrp="1"/>
          </p:cNvSpPr>
          <p:nvPr>
            <p:ph type="title"/>
          </p:nvPr>
        </p:nvSpPr>
        <p:spPr/>
        <p:txBody>
          <a:bodyPr/>
          <a:lstStyle/>
          <a:p>
            <a:r>
              <a:rPr lang="cy-GB"/>
              <a:t>Sut mae’r rhyngddibyniaethau hyn yn datblygu</a:t>
            </a:r>
          </a:p>
        </p:txBody>
      </p:sp>
      <p:sp>
        <p:nvSpPr>
          <p:cNvPr id="3" name="Content Placeholder 2">
            <a:extLst>
              <a:ext uri="{FF2B5EF4-FFF2-40B4-BE49-F238E27FC236}">
                <a16:creationId xmlns:a16="http://schemas.microsoft.com/office/drawing/2014/main" id="{5DDC2C46-13D1-45D4-9D6C-E124FBA963E1}"/>
              </a:ext>
            </a:extLst>
          </p:cNvPr>
          <p:cNvSpPr>
            <a:spLocks noGrp="1"/>
          </p:cNvSpPr>
          <p:nvPr>
            <p:ph sz="quarter" idx="10"/>
          </p:nvPr>
        </p:nvSpPr>
        <p:spPr/>
        <p:txBody>
          <a:bodyPr/>
          <a:lstStyle/>
          <a:p>
            <a:pPr lvl="1" algn="just"/>
            <a:r>
              <a:rPr lang="cy-GB"/>
              <a:t>Mae gofynion rheoleiddio ar gyfer iechyd a diogelwch, rheoliadau adeiladu a safonau ansawdd yn golygu bod angen cydweithio agosach rhwng crefftau i sicrhau cydymffurfedd. </a:t>
            </a:r>
          </a:p>
          <a:p>
            <a:pPr lvl="1" algn="just"/>
            <a:r>
              <a:rPr lang="cy-GB"/>
              <a:t>Gall hyn gynnwys rhannu gwybodaeth, cydlynu amserlenni gwaith, a chynnal arolygiadau ar y cyd i fodloni gofynion rheoleiddio.</a:t>
            </a:r>
          </a:p>
          <a:p>
            <a:pPr lvl="1" algn="just"/>
            <a:r>
              <a:rPr lang="cy-GB"/>
              <a:t>Mae datblygiadau technolegol, ystyriaethau cynaliadwyedd a rheoliadau sy’n newid i gyd wedi cyfrannu at y newidiadau hyn, gan bwysleisio pwysigrwydd cydlynu, cyfathrebu a rhannu cyfrifoldebau ymysg crefftau yn y broses adeiladu.</a:t>
            </a:r>
          </a:p>
        </p:txBody>
      </p:sp>
    </p:spTree>
    <p:extLst>
      <p:ext uri="{BB962C8B-B14F-4D97-AF65-F5344CB8AC3E}">
        <p14:creationId xmlns:p14="http://schemas.microsoft.com/office/powerpoint/2010/main" val="691240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751B5-384D-4A8A-A058-33A56BE81B12}"/>
              </a:ext>
            </a:extLst>
          </p:cNvPr>
          <p:cNvSpPr>
            <a:spLocks noGrp="1"/>
          </p:cNvSpPr>
          <p:nvPr>
            <p:ph type="title"/>
          </p:nvPr>
        </p:nvSpPr>
        <p:spPr/>
        <p:txBody>
          <a:bodyPr/>
          <a:lstStyle/>
          <a:p>
            <a:r>
              <a:rPr lang="cy-GB"/>
              <a:t>Manteision rheoli rhyngddibyniaethau’n effeithiol </a:t>
            </a:r>
          </a:p>
        </p:txBody>
      </p:sp>
      <p:sp>
        <p:nvSpPr>
          <p:cNvPr id="3" name="Content Placeholder 2">
            <a:extLst>
              <a:ext uri="{FF2B5EF4-FFF2-40B4-BE49-F238E27FC236}">
                <a16:creationId xmlns:a16="http://schemas.microsoft.com/office/drawing/2014/main" id="{4AE05CDE-DB75-4CEB-AFD4-9DA2E38D172C}"/>
              </a:ext>
            </a:extLst>
          </p:cNvPr>
          <p:cNvSpPr>
            <a:spLocks noGrp="1"/>
          </p:cNvSpPr>
          <p:nvPr>
            <p:ph sz="quarter" idx="10"/>
          </p:nvPr>
        </p:nvSpPr>
        <p:spPr/>
        <p:txBody>
          <a:bodyPr/>
          <a:lstStyle/>
          <a:p>
            <a:pPr lvl="1"/>
            <a:r>
              <a:rPr lang="cy-GB"/>
              <a:t>Rhagor o effeithlonrwydd a chynhyrchiant.</a:t>
            </a:r>
          </a:p>
          <a:p>
            <a:pPr lvl="1"/>
            <a:r>
              <a:rPr lang="cy-GB"/>
              <a:t>Llai o risg o oedi a gor-redeg costau.</a:t>
            </a:r>
          </a:p>
          <a:p>
            <a:pPr lvl="1"/>
            <a:r>
              <a:rPr lang="cy-GB"/>
              <a:t>Gwella ansawdd gwaith.</a:t>
            </a:r>
          </a:p>
          <a:p>
            <a:pPr lvl="1"/>
            <a:r>
              <a:rPr lang="cy-GB"/>
              <a:t>Gwell diogelwch.</a:t>
            </a:r>
          </a:p>
          <a:p>
            <a:pPr lvl="1"/>
            <a:r>
              <a:rPr lang="cy-GB"/>
              <a:t>Gwell boddhad i gwsmeriaid.</a:t>
            </a:r>
          </a:p>
          <a:p>
            <a:pPr marL="0" lvl="1" indent="0">
              <a:buNone/>
            </a:pPr>
            <a:r>
              <a:rPr lang="cy-GB"/>
              <a:t>Gall rhyngddibyniaethau fod yn gadarnhaol ac yn negyddol. Gallant arwain at ragor o effeithlonrwydd a chynhyrchiant, oherwydd gall crefftau weithio gyda’i gilydd i gwblhau tasgau’n gyflymach ac yn fwy effeithiol. </a:t>
            </a:r>
          </a:p>
          <a:p>
            <a:pPr marL="0" lvl="1" indent="0">
              <a:buNone/>
            </a:pPr>
            <a:r>
              <a:rPr lang="cy-GB"/>
              <a:t>Er enghraifft: Mae angen sylfaen gadarn ar osodwyr brics i adeiladu arni, felly maen nhw’n dibynnu ar waith tir i ddarparu hyn.</a:t>
            </a:r>
          </a:p>
        </p:txBody>
      </p:sp>
    </p:spTree>
    <p:extLst>
      <p:ext uri="{BB962C8B-B14F-4D97-AF65-F5344CB8AC3E}">
        <p14:creationId xmlns:p14="http://schemas.microsoft.com/office/powerpoint/2010/main" val="724700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EB7D8-BBD8-C9EF-67AC-160C85FF13F7}"/>
              </a:ext>
            </a:extLst>
          </p:cNvPr>
          <p:cNvSpPr>
            <a:spLocks noGrp="1"/>
          </p:cNvSpPr>
          <p:nvPr>
            <p:ph type="title"/>
          </p:nvPr>
        </p:nvSpPr>
        <p:spPr/>
        <p:txBody>
          <a:bodyPr/>
          <a:lstStyle/>
          <a:p>
            <a:r>
              <a:rPr lang="cy-GB"/>
              <a:t>Heriau rheoli rhyngddibyniaethau’n effeithiol  </a:t>
            </a:r>
          </a:p>
        </p:txBody>
      </p:sp>
      <p:sp>
        <p:nvSpPr>
          <p:cNvPr id="3" name="Content Placeholder 2">
            <a:extLst>
              <a:ext uri="{FF2B5EF4-FFF2-40B4-BE49-F238E27FC236}">
                <a16:creationId xmlns:a16="http://schemas.microsoft.com/office/drawing/2014/main" id="{07DE48BF-8355-219B-FBA2-DD93CB813728}"/>
              </a:ext>
            </a:extLst>
          </p:cNvPr>
          <p:cNvSpPr>
            <a:spLocks noGrp="1"/>
          </p:cNvSpPr>
          <p:nvPr>
            <p:ph sz="quarter" idx="10"/>
          </p:nvPr>
        </p:nvSpPr>
        <p:spPr/>
        <p:txBody>
          <a:bodyPr/>
          <a:lstStyle/>
          <a:p>
            <a:pPr lvl="1"/>
            <a:r>
              <a:rPr lang="cy-GB"/>
              <a:t>Diffyg cyfathrebu a chydlynu rhwng crefftau.</a:t>
            </a:r>
          </a:p>
          <a:p>
            <a:pPr lvl="1"/>
            <a:r>
              <a:rPr lang="cy-GB"/>
              <a:t>Arferion gweithio a safonau gwahanol rhwng crefftau.</a:t>
            </a:r>
          </a:p>
          <a:p>
            <a:pPr lvl="1"/>
            <a:r>
              <a:rPr lang="cy-GB"/>
              <a:t>Diffyg ymddiriedaeth rhwng crefftau.</a:t>
            </a:r>
          </a:p>
          <a:p>
            <a:pPr lvl="1"/>
            <a:r>
              <a:rPr lang="cy-GB"/>
              <a:t>Gofynion cleientiaid yn newid.</a:t>
            </a:r>
          </a:p>
          <a:p>
            <a:pPr lvl="1"/>
            <a:r>
              <a:rPr lang="cy-GB"/>
              <a:t>Amgylchiadau annisgwyl.</a:t>
            </a:r>
          </a:p>
          <a:p>
            <a:pPr marL="0" lvl="1" indent="0" algn="just">
              <a:buNone/>
            </a:pPr>
            <a:r>
              <a:rPr lang="cy-GB"/>
              <a:t>Gall rhyngddibyniaethau hefyd arwain at oedi a gor-redeg costau, gan fod problemau gydag un grefft yn gallu effeithio ar waith crefftau eraill. </a:t>
            </a:r>
          </a:p>
          <a:p>
            <a:pPr marL="0" lvl="1" indent="0" algn="just">
              <a:buNone/>
            </a:pPr>
            <a:r>
              <a:rPr lang="cy-GB"/>
              <a:t>Er enghraifft, os bydd briciwr yn gwneud camgymeriad, gall oedi gwaith y saer, a allai orfod aros i’r brics gael eu trwsio neu eu newid.</a:t>
            </a:r>
          </a:p>
        </p:txBody>
      </p:sp>
    </p:spTree>
    <p:extLst>
      <p:ext uri="{BB962C8B-B14F-4D97-AF65-F5344CB8AC3E}">
        <p14:creationId xmlns:p14="http://schemas.microsoft.com/office/powerpoint/2010/main" val="2717643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417FB-0D10-2FA6-6A5D-AC67E5CC9B55}"/>
              </a:ext>
            </a:extLst>
          </p:cNvPr>
          <p:cNvSpPr>
            <a:spLocks noGrp="1"/>
          </p:cNvSpPr>
          <p:nvPr>
            <p:ph type="title"/>
          </p:nvPr>
        </p:nvSpPr>
        <p:spPr/>
        <p:txBody>
          <a:bodyPr/>
          <a:lstStyle/>
          <a:p>
            <a:r>
              <a:rPr lang="cy-GB"/>
              <a:t>Enghreifftiau o ryngddibyniaethau rhwng crefftau</a:t>
            </a:r>
          </a:p>
        </p:txBody>
      </p:sp>
      <p:sp>
        <p:nvSpPr>
          <p:cNvPr id="3" name="Content Placeholder 2">
            <a:extLst>
              <a:ext uri="{FF2B5EF4-FFF2-40B4-BE49-F238E27FC236}">
                <a16:creationId xmlns:a16="http://schemas.microsoft.com/office/drawing/2014/main" id="{DC080FDB-BA48-90D7-4587-7DEFB264F3EC}"/>
              </a:ext>
            </a:extLst>
          </p:cNvPr>
          <p:cNvSpPr>
            <a:spLocks noGrp="1"/>
          </p:cNvSpPr>
          <p:nvPr>
            <p:ph sz="quarter" idx="10"/>
          </p:nvPr>
        </p:nvSpPr>
        <p:spPr/>
        <p:txBody>
          <a:bodyPr/>
          <a:lstStyle/>
          <a:p>
            <a:r>
              <a:rPr lang="cy-GB"/>
              <a:t>Dyma rai enghreifftiau o ryngddibyniaethau rhwng crefftau adeiladu yn y DU:</a:t>
            </a:r>
          </a:p>
          <a:p>
            <a:pPr lvl="1"/>
            <a:r>
              <a:rPr lang="cy-GB"/>
              <a:t>Mae angen i drydanwyr weithio gyda phlymwyr i osod gwifrau trydanol a gosodiadau mewn ystafelloedd ymolchi a cheginau.</a:t>
            </a:r>
          </a:p>
          <a:p>
            <a:pPr lvl="1"/>
            <a:r>
              <a:rPr lang="cy-GB"/>
              <a:t>Mae angen i seiri coed weithio gyda bricwyr i adeiladu’r strwythur ar gyfer waliau a thoeau.</a:t>
            </a:r>
          </a:p>
          <a:p>
            <a:pPr lvl="1"/>
            <a:r>
              <a:rPr lang="cy-GB"/>
              <a:t>Mae angen i osodwyr dur weithio gyda slingwyr a gweithredwyr craeniau i sicrhau bod eu gwaith yn cael ei wneud yn ddiogel ac yn gyflym.</a:t>
            </a:r>
          </a:p>
          <a:p>
            <a:pPr lvl="1"/>
            <a:r>
              <a:rPr lang="cy-GB"/>
              <a:t>Mae angen i weithwyr concrid weithio gyda gosodwyr dur i atgyfnerthu strwythurau concrid.</a:t>
            </a:r>
          </a:p>
          <a:p>
            <a:pPr lvl="1"/>
            <a:r>
              <a:rPr lang="cy-GB"/>
              <a:t>Mae angen i blastrwyr weithio gyda pheintwyr i orffen y tu mewn i adeilad.</a:t>
            </a:r>
          </a:p>
        </p:txBody>
      </p:sp>
    </p:spTree>
    <p:extLst>
      <p:ext uri="{BB962C8B-B14F-4D97-AF65-F5344CB8AC3E}">
        <p14:creationId xmlns:p14="http://schemas.microsoft.com/office/powerpoint/2010/main" val="31294895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 ds:uri="http://www.w3.org/XML/1998/namespace"/>
    <ds:schemaRef ds:uri="http://purl.org/dc/dcmitype/"/>
    <ds:schemaRef ds:uri="http://purl.org/dc/elements/1.1/"/>
    <ds:schemaRef ds:uri="1c5831b9-66da-4f16-a409-834213ecdb8e"/>
    <ds:schemaRef ds:uri="http://schemas.openxmlformats.org/package/2006/metadata/core-properties"/>
    <ds:schemaRef ds:uri="http://schemas.microsoft.com/office/2006/documentManagement/types"/>
    <ds:schemaRef ds:uri="418e8c98-519b-4e3e-a77f-7ee33016068f"/>
    <ds:schemaRef ds:uri="7d91badd-8922-4db1-9652-4fbca8a6b7df"/>
    <ds:schemaRef ds:uri="http://purl.org/dc/term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TotalTime>
  <Words>2442</Words>
  <Application>Microsoft Office PowerPoint</Application>
  <PresentationFormat>On-screen Show (4:3)</PresentationFormat>
  <Paragraphs>133</Paragraphs>
  <Slides>15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Lucida Grande</vt:lpstr>
      <vt:lpstr>Times New Roman</vt:lpstr>
      <vt:lpstr>Default Design</vt:lpstr>
      <vt:lpstr>PowerPoint 7: Ein rhyngddibyniaethau rhwng y crefftau adeiladu </vt:lpstr>
      <vt:lpstr>Nod: Archwilio’r rhyngddibyniaethau rhwng crefftau adeiladu </vt:lpstr>
      <vt:lpstr>Beth yw rhyngddibyniaethau? </vt:lpstr>
      <vt:lpstr>Sut mae’r rhyngddibyniaethau hyn yn datblygu </vt:lpstr>
      <vt:lpstr>Sut mae’r rhyngddibyniaethau hyn yn datblygu</vt:lpstr>
      <vt:lpstr>Sut mae’r rhyngddibyniaethau hyn yn datblygu</vt:lpstr>
      <vt:lpstr>Manteision rheoli rhyngddibyniaethau’n effeithiol </vt:lpstr>
      <vt:lpstr>Heriau rheoli rhyngddibyniaethau’n effeithiol  </vt:lpstr>
      <vt:lpstr>Enghreifftiau o ryngddibyniaethau rhwng crefftau</vt:lpstr>
      <vt:lpstr>Beth yw’r ffics cyntaf? </vt:lpstr>
      <vt:lpstr>Problemau posib gyda’r ffics cyntaf </vt:lpstr>
      <vt:lpstr>Beth yw’r ail ffics? </vt:lpstr>
      <vt:lpstr>Problemau posib gyda’r ail ffics </vt:lpstr>
      <vt:lpstr>Lliniaru problemau posib gyda’r ffics cyntaf/yr ail ffics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22</cp:revision>
  <dcterms:created xsi:type="dcterms:W3CDTF">2013-05-28T00:38:54Z</dcterms:created>
  <dcterms:modified xsi:type="dcterms:W3CDTF">2023-09-29T13:50:43Z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