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54" r:id="rId6"/>
    <p:sldId id="334" r:id="rId7"/>
    <p:sldId id="335" r:id="rId8"/>
    <p:sldId id="336" r:id="rId9"/>
    <p:sldId id="341" r:id="rId10"/>
    <p:sldId id="342" r:id="rId11"/>
    <p:sldId id="343" r:id="rId12"/>
    <p:sldId id="337" r:id="rId13"/>
    <p:sldId id="338" r:id="rId14"/>
    <p:sldId id="355" r:id="rId15"/>
    <p:sldId id="340" r:id="rId16"/>
    <p:sldId id="345" r:id="rId17"/>
    <p:sldId id="352" r:id="rId18"/>
    <p:sldId id="353" r:id="rId19"/>
    <p:sldId id="344" r:id="rId20"/>
    <p:sldId id="346" r:id="rId21"/>
    <p:sldId id="347" r:id="rId22"/>
    <p:sldId id="350" r:id="rId23"/>
    <p:sldId id="349" r:id="rId24"/>
    <p:sldId id="351" r:id="rId25"/>
    <p:sldId id="348"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7"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Microsoft Office User" initials="Office [6]" lastIdx="1" clrIdx="5"/>
  <p:cmAuthor id="7" name="Microsoft Office User" initials="Office [7]" lastIdx="1" clrIdx="6"/>
  <p:cmAuthor id="8" name="Microsoft Office User" initials="Office [8]" lastIdx="2" clrIdx="7"/>
  <p:cmAuthor id="9" name="Microsoft Office User" initials="Office [9]" lastIdx="1" clrIdx="8"/>
  <p:cmAuthor id="10" name="Elaine Tuffery" initials="ECT" lastIdx="1" clrIdx="9"/>
  <p:cmAuthor id="11" name="Sakshi JC" initials="SA JC" lastIdx="4" clrIdx="10">
    <p:extLst>
      <p:ext uri="{19B8F6BF-5375-455C-9EA6-DF929625EA0E}">
        <p15:presenceInfo xmlns:p15="http://schemas.microsoft.com/office/powerpoint/2012/main" userId="Sakshi JC" providerId="None"/>
      </p:ext>
    </p:extLst>
  </p:cmAuthor>
  <p:cmAuthor id="12" name="Dale Hickling" initials="DH" lastIdx="10" clrIdx="11">
    <p:extLst>
      <p:ext uri="{19B8F6BF-5375-455C-9EA6-DF929625EA0E}">
        <p15:presenceInfo xmlns:p15="http://schemas.microsoft.com/office/powerpoint/2012/main" userId="3oHFgmFJBmEpiTDCd1LG6qgY9746ruRg3O23EtmI0/Q=" providerId="None"/>
      </p:ext>
    </p:extLst>
  </p:cmAuthor>
  <p:cmAuthor id="13" name="Laura Glover" initials="LG" lastIdx="3" clrIdx="12">
    <p:extLst>
      <p:ext uri="{19B8F6BF-5375-455C-9EA6-DF929625EA0E}">
        <p15:presenceInfo xmlns:p15="http://schemas.microsoft.com/office/powerpoint/2012/main" userId="Laura Glov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77E3"/>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413" autoAdjust="0"/>
    <p:restoredTop sz="94061" autoAdjust="0"/>
  </p:normalViewPr>
  <p:slideViewPr>
    <p:cSldViewPr snapToGrid="0">
      <p:cViewPr varScale="1">
        <p:scale>
          <a:sx n="67" d="100"/>
          <a:sy n="67" d="100"/>
        </p:scale>
        <p:origin x="1268"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20CF5F9C-B0FB-4FD9-8C96-1F92567AA9A5}"/>
    <pc:docChg chg="undo custSel modMainMaster">
      <pc:chgData name="Claire Brooks" userId="045b5ce1-bb15-4c22-aa7e-c7b600949989" providerId="ADAL" clId="{20CF5F9C-B0FB-4FD9-8C96-1F92567AA9A5}" dt="2023-09-29T14:17:10.021" v="14" actId="6549"/>
      <pc:docMkLst>
        <pc:docMk/>
      </pc:docMkLst>
      <pc:sldMasterChg chg="modSp mod">
        <pc:chgData name="Claire Brooks" userId="045b5ce1-bb15-4c22-aa7e-c7b600949989" providerId="ADAL" clId="{20CF5F9C-B0FB-4FD9-8C96-1F92567AA9A5}" dt="2023-09-29T14:17:10.021" v="14" actId="6549"/>
        <pc:sldMasterMkLst>
          <pc:docMk/>
          <pc:sldMasterMk cId="0" sldId="2147483651"/>
        </pc:sldMasterMkLst>
        <pc:spChg chg="mod">
          <ac:chgData name="Claire Brooks" userId="045b5ce1-bb15-4c22-aa7e-c7b600949989" providerId="ADAL" clId="{20CF5F9C-B0FB-4FD9-8C96-1F92567AA9A5}" dt="2023-09-29T14:17:10.021" v="14" actId="6549"/>
          <ac:spMkLst>
            <pc:docMk/>
            <pc:sldMasterMk cId="0" sldId="2147483651"/>
            <ac:spMk id="12" creationId="{00000000-0000-0000-0000-000000000000}"/>
          </ac:spMkLst>
        </pc:spChg>
        <pc:spChg chg="mod">
          <ac:chgData name="Claire Brooks" userId="045b5ce1-bb15-4c22-aa7e-c7b600949989" providerId="ADAL" clId="{20CF5F9C-B0FB-4FD9-8C96-1F92567AA9A5}" dt="2023-09-29T14:11:49.458" v="0"/>
          <ac:spMkLst>
            <pc:docMk/>
            <pc:sldMasterMk cId="0" sldId="2147483651"/>
            <ac:spMk id="1029" creationId="{00000000-0000-0000-0000-000000000000}"/>
          </ac:spMkLst>
        </pc:spChg>
        <pc:spChg chg="mod">
          <ac:chgData name="Claire Brooks" userId="045b5ce1-bb15-4c22-aa7e-c7b600949989" providerId="ADAL" clId="{20CF5F9C-B0FB-4FD9-8C96-1F92567AA9A5}" dt="2023-09-29T14:17:04.532" v="13"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9/29/2023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discountplansltd.com/chimney-breast-removal-attic-spac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nationaltrustcollections.org.uk/object/4009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jWkYRDvL9w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https://www.discountplansltd.com/chimney-breast-removal-attic-space</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528945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https://www.nationaltrustcollections.org.uk/object/40098</a:t>
            </a:r>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97605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https://www.youtube.com/watch?v=jWkYRDvL9ws</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090422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a:hlinkClick r:id="rId3"/>
              </a:rPr>
              <a:t>https://www.wrasapprovals.co.uk/</a:t>
            </a:r>
            <a:r>
              <a:rPr lang="cy-GB"/>
              <a:t>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216121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318721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rtl="0">
              <a:lnSpc>
                <a:spcPct val="100000"/>
              </a:lnSpc>
              <a:spcBef>
                <a:spcPts val="0"/>
              </a:spcBef>
              <a:spcAft>
                <a:spcPts val="0"/>
              </a:spcAft>
              <a:buClr>
                <a:schemeClr val="dk1"/>
              </a:buClr>
              <a:buSzPts val="1400"/>
              <a:buFont typeface="Arial"/>
              <a:buNone/>
            </a:pPr>
            <a:r>
              <a:rPr lang="en-GB" sz="1400" b="0" i="0" u="none" strike="noStrike" cap="none" dirty="0" err="1">
                <a:solidFill>
                  <a:schemeClr val="dk1"/>
                </a:solidFill>
                <a:latin typeface="Arial"/>
                <a:ea typeface="Arial"/>
                <a:cs typeface="Arial"/>
                <a:sym typeface="Arial"/>
              </a:rPr>
              <a:t>Dilyniant</a:t>
            </a:r>
            <a:r>
              <a:rPr lang="en-GB" sz="1400" b="0" i="0" u="none" strike="noStrike" cap="none" dirty="0">
                <a:solidFill>
                  <a:schemeClr val="dk1"/>
                </a:solidFill>
                <a:latin typeface="Arial"/>
                <a:ea typeface="Arial"/>
                <a:cs typeface="Arial"/>
                <a:sym typeface="Arial"/>
              </a:rPr>
              <a:t> </a:t>
            </a:r>
            <a:r>
              <a:rPr lang="en-GB" sz="1400" b="0" i="0" u="none" strike="noStrike" cap="none" dirty="0" err="1">
                <a:solidFill>
                  <a:schemeClr val="dk1"/>
                </a:solidFill>
                <a:latin typeface="Arial"/>
                <a:ea typeface="Arial"/>
                <a:cs typeface="Arial"/>
                <a:sym typeface="Arial"/>
              </a:rPr>
              <a:t>mewn</a:t>
            </a:r>
            <a:r>
              <a:rPr lang="en-GB" sz="1400" b="0" i="0" u="none" strike="noStrike" cap="none" dirty="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SzPts val="1400"/>
              <a:buFont typeface="Arial"/>
              <a:buNone/>
            </a:pPr>
            <a:r>
              <a:rPr lang="en-GB" sz="1400" b="1" i="0" u="none" strike="noStrike" cap="none" dirty="0" err="1">
                <a:solidFill>
                  <a:schemeClr val="dk1"/>
                </a:solidFill>
                <a:latin typeface="Arial"/>
                <a:ea typeface="Arial"/>
                <a:cs typeface="Arial"/>
                <a:sym typeface="Arial"/>
              </a:rPr>
              <a:t>Peirianneg</a:t>
            </a:r>
            <a:r>
              <a:rPr lang="en-GB" sz="1400" b="1" i="0" u="none" strike="noStrike" cap="none" dirty="0">
                <a:solidFill>
                  <a:schemeClr val="dk1"/>
                </a:solidFill>
                <a:latin typeface="Arial"/>
                <a:ea typeface="Arial"/>
                <a:cs typeface="Arial"/>
                <a:sym typeface="Arial"/>
              </a:rPr>
              <a:t> </a:t>
            </a:r>
            <a:r>
              <a:rPr lang="en-GB" sz="1400" b="1" i="0" u="none" strike="noStrike" cap="none" dirty="0" err="1">
                <a:solidFill>
                  <a:schemeClr val="dk1"/>
                </a:solidFill>
                <a:latin typeface="Arial"/>
                <a:ea typeface="Arial"/>
                <a:cs typeface="Arial"/>
                <a:sym typeface="Arial"/>
              </a:rPr>
              <a:t>Gwasanaethau</a:t>
            </a:r>
            <a:r>
              <a:rPr lang="en-GB" sz="1400" b="1" i="0" u="none" strike="noStrike" cap="none" dirty="0">
                <a:solidFill>
                  <a:schemeClr val="dk1"/>
                </a:solidFill>
                <a:latin typeface="Arial"/>
                <a:ea typeface="Arial"/>
                <a:cs typeface="Arial"/>
                <a:sym typeface="Arial"/>
              </a:rPr>
              <a:t> </a:t>
            </a:r>
            <a:r>
              <a:rPr lang="en-GB" sz="1400" b="1" i="0" u="none" strike="noStrike" cap="none" dirty="0" err="1">
                <a:solidFill>
                  <a:schemeClr val="dk1"/>
                </a:solidFill>
                <a:latin typeface="Arial"/>
                <a:ea typeface="Arial"/>
                <a:cs typeface="Arial"/>
                <a:sym typeface="Arial"/>
              </a:rPr>
              <a:t>Adeiladu</a:t>
            </a:r>
            <a:r>
              <a:rPr lang="en-GB" sz="1400" b="1" i="0" u="none" strike="noStrike" cap="none" dirty="0">
                <a:solidFill>
                  <a:schemeClr val="dk1"/>
                </a:solidFill>
                <a:latin typeface="Arial"/>
                <a:ea typeface="Arial"/>
                <a:cs typeface="Arial"/>
                <a:sym typeface="Arial"/>
              </a:rPr>
              <a:t> (</a:t>
            </a:r>
            <a:r>
              <a:rPr lang="en-GB" sz="1400" b="1" i="0" u="none" strike="noStrike" cap="none" dirty="0" err="1">
                <a:solidFill>
                  <a:schemeClr val="dk1"/>
                </a:solidFill>
                <a:latin typeface="Arial"/>
                <a:ea typeface="Arial"/>
                <a:cs typeface="Arial"/>
                <a:sym typeface="Arial"/>
              </a:rPr>
              <a:t>Lefel</a:t>
            </a:r>
            <a:r>
              <a:rPr lang="en-GB" sz="1400" b="1" i="0" u="none" strike="noStrike" cap="none" dirty="0">
                <a:solidFill>
                  <a:schemeClr val="dk1"/>
                </a:solidFill>
                <a:latin typeface="Arial"/>
                <a:ea typeface="Arial"/>
                <a:cs typeface="Arial"/>
                <a:sym typeface="Arial"/>
              </a:rPr>
              <a:t> 2) </a:t>
            </a: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discountplansltd.com/chimney-breast-removal-attic-spa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nationaltrustcollections.org.uk/object/40098"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jWkYRDvL9w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cy-GB" sz="2400" b="1">
                <a:latin typeface="Arial"/>
                <a:ea typeface="ＭＳ Ｐゴシック"/>
              </a:rPr>
              <a:t>Uned 202: Arferion yn newid dros amser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1: Dulliau adeiladu cyn 1919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Pibellau plwm poeth ac oer </a:t>
            </a:r>
          </a:p>
        </p:txBody>
      </p:sp>
      <p:sp>
        <p:nvSpPr>
          <p:cNvPr id="3" name="Content Placeholder 2"/>
          <p:cNvSpPr>
            <a:spLocks noGrp="1"/>
          </p:cNvSpPr>
          <p:nvPr>
            <p:ph sz="quarter" idx="10"/>
          </p:nvPr>
        </p:nvSpPr>
        <p:spPr>
          <a:xfrm>
            <a:off x="452755" y="1716568"/>
            <a:ext cx="4576445" cy="4233623"/>
          </a:xfrm>
        </p:spPr>
        <p:txBody>
          <a:bodyPr/>
          <a:lstStyle/>
          <a:p>
            <a:r>
              <a:rPr lang="cy-GB" dirty="0"/>
              <a:t>Er bod defnyddio pibellau plwm wedi cael ei wahardd ar gyfer cyflenwadau dŵr poeth ac oer, mae llawer o eiddo hŷn sydd heb gael eu hadnewyddu yn debygol o fod â phibellau plwm o dan y ddaear a/neu’n fewnol o hyd.</a:t>
            </a:r>
          </a:p>
          <a:p>
            <a:endParaRPr lang="en-GB" dirty="0"/>
          </a:p>
          <a:p>
            <a:endParaRPr lang="en-US" dirty="0"/>
          </a:p>
        </p:txBody>
      </p:sp>
      <p:pic>
        <p:nvPicPr>
          <p:cNvPr id="4" name="Picture 3">
            <a:extLst>
              <a:ext uri="{FF2B5EF4-FFF2-40B4-BE49-F238E27FC236}">
                <a16:creationId xmlns:a16="http://schemas.microsoft.com/office/drawing/2014/main" id="{7234A26C-ED9F-EC3D-0DB4-BB488A6F97A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24024" y="1702191"/>
            <a:ext cx="3024554" cy="2411536"/>
          </a:xfrm>
          <a:prstGeom prst="rect">
            <a:avLst/>
          </a:prstGeom>
        </p:spPr>
      </p:pic>
      <p:sp>
        <p:nvSpPr>
          <p:cNvPr id="7" name="TextBox 6">
            <a:extLst>
              <a:ext uri="{FF2B5EF4-FFF2-40B4-BE49-F238E27FC236}">
                <a16:creationId xmlns:a16="http://schemas.microsoft.com/office/drawing/2014/main" id="{BD92B226-D751-7513-5EC0-97182EFE173A}"/>
              </a:ext>
            </a:extLst>
          </p:cNvPr>
          <p:cNvSpPr txBox="1"/>
          <p:nvPr/>
        </p:nvSpPr>
        <p:spPr>
          <a:xfrm>
            <a:off x="369532" y="3429000"/>
            <a:ext cx="5254283" cy="2246769"/>
          </a:xfrm>
          <a:prstGeom prst="rect">
            <a:avLst/>
          </a:prstGeom>
          <a:noFill/>
        </p:spPr>
        <p:txBody>
          <a:bodyPr wrap="square">
            <a:spAutoFit/>
          </a:bodyPr>
          <a:lstStyle/>
          <a:p>
            <a:endParaRPr lang="en-GB" dirty="0"/>
          </a:p>
          <a:p>
            <a:r>
              <a:rPr lang="cy-GB"/>
              <a:t>Mae ffitiadau cywasgu clo plwm yn caniatáu cysylltiad rhwng plwm a chopr (neu MDPE).</a:t>
            </a:r>
          </a:p>
          <a:p>
            <a:endParaRPr lang="en-GB" dirty="0"/>
          </a:p>
          <a:p>
            <a:r>
              <a:rPr lang="cy-GB"/>
              <a:t>Mae maint cloeon plwm yn amrywio o 5lb i 11lb yn dibynnu ar ddiamedr y plwm. </a:t>
            </a:r>
          </a:p>
        </p:txBody>
      </p:sp>
      <p:pic>
        <p:nvPicPr>
          <p:cNvPr id="8" name="Picture 7" descr="A close-up of a brass fitting  Description automatically generated">
            <a:extLst>
              <a:ext uri="{FF2B5EF4-FFF2-40B4-BE49-F238E27FC236}">
                <a16:creationId xmlns:a16="http://schemas.microsoft.com/office/drawing/2014/main" id="{CDE3E1E8-6320-57C6-DFAF-12DA9A17F027}"/>
              </a:ext>
            </a:extLst>
          </p:cNvPr>
          <p:cNvPicPr>
            <a:picLocks noChangeAspect="1"/>
          </p:cNvPicPr>
          <p:nvPr/>
        </p:nvPicPr>
        <p:blipFill>
          <a:blip r:embed="rId3"/>
          <a:stretch>
            <a:fillRect/>
          </a:stretch>
        </p:blipFill>
        <p:spPr>
          <a:xfrm>
            <a:off x="6079286" y="4431102"/>
            <a:ext cx="2305050" cy="1676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Deddfwriaeth </a:t>
            </a:r>
          </a:p>
        </p:txBody>
      </p:sp>
      <p:sp>
        <p:nvSpPr>
          <p:cNvPr id="3" name="Content Placeholder 2"/>
          <p:cNvSpPr>
            <a:spLocks noGrp="1"/>
          </p:cNvSpPr>
          <p:nvPr>
            <p:ph sz="quarter" idx="10"/>
          </p:nvPr>
        </p:nvSpPr>
        <p:spPr>
          <a:xfrm>
            <a:off x="457200" y="1559400"/>
            <a:ext cx="8229600" cy="3742273"/>
          </a:xfrm>
        </p:spPr>
        <p:txBody>
          <a:bodyPr/>
          <a:lstStyle/>
          <a:p>
            <a:r>
              <a:rPr lang="cy-GB" b="1" dirty="0"/>
              <a:t>Cynllun Ymgynghori Rheoliadau Dŵr (WRAS) </a:t>
            </a:r>
          </a:p>
          <a:p>
            <a:r>
              <a:rPr lang="cy-GB" dirty="0"/>
              <a:t>Mae’n ofyniad cyfreithiol i gyflenwadau dŵr poeth ac oer ddefnyddio gosodiadau sydd wedi’u cymeradwyo gan WRAS i gydymffurfio a’r Rheoliadau Dŵr.</a:t>
            </a:r>
            <a:r>
              <a:rPr lang="cy-GB" dirty="0">
                <a:solidFill>
                  <a:srgbClr val="374151"/>
                </a:solidFill>
                <a:ea typeface="+mn-lt"/>
                <a:cs typeface="+mn-lt"/>
              </a:rPr>
              <a:t> </a:t>
            </a:r>
            <a:r>
              <a:rPr lang="cy-GB" dirty="0"/>
              <a:t>Maent o ansawdd uchel, yn gwrthsefyll cyrydiad yn eu hamgylchedd penodol ac yn cael eu cynhyrchu o ddeunyddiau nad ydynt yn halogi. </a:t>
            </a:r>
          </a:p>
          <a:p>
            <a:r>
              <a:rPr lang="cy-GB" dirty="0"/>
              <a:t>Mae WRAS yn darparu canllawiau a gofynion ar gyfer gosod ffitiadau a deunyddiau, gan gynnwys cyfyngiadau ar ddefnyddio pibellau a gosodiadau plwm. Mae’r rheoliadau hyn yn ei gwneud yn ofynnol defnyddio deunyddiau a chynnyrch sy’n cydymffurfio â safonau diogelwch ac yn lleihau'r risg o halogiad. Bydd ffitiadau cymeradwy WRAS yn cael eu dynodi fel y dangosir.</a:t>
            </a:r>
          </a:p>
          <a:p>
            <a:endParaRPr lang="en-GB" dirty="0">
              <a:cs typeface="Arial"/>
            </a:endParaRPr>
          </a:p>
          <a:p>
            <a:endParaRPr lang="en-GB" dirty="0"/>
          </a:p>
          <a:p>
            <a:endParaRPr lang="en-GB" dirty="0">
              <a:ea typeface="ＭＳ Ｐゴシック"/>
            </a:endParaRPr>
          </a:p>
          <a:p>
            <a:endParaRPr lang="en-GB" dirty="0">
              <a:ea typeface="ＭＳ Ｐゴシック"/>
            </a:endParaRPr>
          </a:p>
          <a:p>
            <a:r>
              <a:rPr lang="cy-GB" dirty="0"/>
              <a:t>​</a:t>
            </a:r>
          </a:p>
          <a:p>
            <a:endParaRPr lang="en-US" dirty="0"/>
          </a:p>
        </p:txBody>
      </p:sp>
      <p:sp>
        <p:nvSpPr>
          <p:cNvPr id="6" name="TextBox 5">
            <a:extLst>
              <a:ext uri="{FF2B5EF4-FFF2-40B4-BE49-F238E27FC236}">
                <a16:creationId xmlns:a16="http://schemas.microsoft.com/office/drawing/2014/main" id="{F065F3A3-54E5-72F4-1E10-56AB816EECA1}"/>
              </a:ext>
            </a:extLst>
          </p:cNvPr>
          <p:cNvSpPr txBox="1"/>
          <p:nvPr/>
        </p:nvSpPr>
        <p:spPr>
          <a:xfrm>
            <a:off x="6574972" y="5470485"/>
            <a:ext cx="1643743" cy="400110"/>
          </a:xfrm>
          <a:prstGeom prst="rect">
            <a:avLst/>
          </a:prstGeom>
          <a:noFill/>
          <a:ln>
            <a:solidFill>
              <a:schemeClr val="tx2"/>
            </a:solidFill>
          </a:ln>
        </p:spPr>
        <p:txBody>
          <a:bodyPr wrap="square">
            <a:spAutoFit/>
          </a:bodyPr>
          <a:lstStyle/>
          <a:p>
            <a:pPr algn="ctr"/>
            <a:r>
              <a:rPr lang="cy-GB">
                <a:hlinkClick r:id="rId3"/>
              </a:rPr>
              <a:t>WRAS</a:t>
            </a:r>
            <a:r>
              <a:rPr lang="cy-GB"/>
              <a:t> </a:t>
            </a:r>
          </a:p>
        </p:txBody>
      </p:sp>
    </p:spTree>
    <p:extLst>
      <p:ext uri="{BB962C8B-B14F-4D97-AF65-F5344CB8AC3E}">
        <p14:creationId xmlns:p14="http://schemas.microsoft.com/office/powerpoint/2010/main" val="362775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Ffitiadau a deunyddiau </a:t>
            </a:r>
          </a:p>
        </p:txBody>
      </p:sp>
      <p:sp>
        <p:nvSpPr>
          <p:cNvPr id="3" name="Content Placeholder 2"/>
          <p:cNvSpPr>
            <a:spLocks noGrp="1"/>
          </p:cNvSpPr>
          <p:nvPr>
            <p:ph sz="quarter" idx="10"/>
          </p:nvPr>
        </p:nvSpPr>
        <p:spPr>
          <a:xfrm>
            <a:off x="554856" y="1390588"/>
            <a:ext cx="4423558" cy="4248000"/>
          </a:xfrm>
        </p:spPr>
        <p:txBody>
          <a:bodyPr/>
          <a:lstStyle/>
          <a:p>
            <a:r>
              <a:rPr lang="cy-GB" dirty="0"/>
              <a:t>Roedd plwm a chopr yn cael eu defnyddio ar gyfer cyflenwadau dŵr iach dan y ddaear. Mae’r deunyddiau hyn bellach wedi cael eu disodli gan MDPE (polyethylen dwysedd canolig). Dylid gosod prif bibellau dŵr newydd ar ddyfnder rhwng 750mm (isafswm) a 1,350mm (uchafswm).</a:t>
            </a:r>
          </a:p>
        </p:txBody>
      </p:sp>
      <p:sp>
        <p:nvSpPr>
          <p:cNvPr id="7" name="TextBox 6">
            <a:extLst>
              <a:ext uri="{FF2B5EF4-FFF2-40B4-BE49-F238E27FC236}">
                <a16:creationId xmlns:a16="http://schemas.microsoft.com/office/drawing/2014/main" id="{F3A351CC-83B2-0552-59AC-9BE3773A91E1}"/>
              </a:ext>
            </a:extLst>
          </p:cNvPr>
          <p:cNvSpPr txBox="1"/>
          <p:nvPr/>
        </p:nvSpPr>
        <p:spPr>
          <a:xfrm>
            <a:off x="457200" y="3934472"/>
            <a:ext cx="5254283" cy="1631216"/>
          </a:xfrm>
          <a:prstGeom prst="rect">
            <a:avLst/>
          </a:prstGeom>
          <a:noFill/>
        </p:spPr>
        <p:txBody>
          <a:bodyPr wrap="square">
            <a:spAutoFit/>
          </a:bodyPr>
          <a:lstStyle/>
          <a:p>
            <a:r>
              <a:rPr lang="cy-GB" dirty="0"/>
              <a:t>Mae angen peiriant crimpio trydanol ar ffitiadau </a:t>
            </a:r>
            <a:r>
              <a:rPr lang="cy-GB" dirty="0" err="1"/>
              <a:t>press</a:t>
            </a:r>
            <a:r>
              <a:rPr lang="cy-GB" dirty="0"/>
              <a:t>-fit ar gyfer uniadu. Mae’r peiriant yn crimpio’r ffitiadau ar y tiwb i greu sêl sy’n dal dŵr ar y fodrwy ‘o’. Maent yn ddelfrydol i’w defnyddio pan na chaniateir gwaith poeth (sodro).</a:t>
            </a:r>
          </a:p>
        </p:txBody>
      </p:sp>
      <p:pic>
        <p:nvPicPr>
          <p:cNvPr id="10" name="Picture 9">
            <a:extLst>
              <a:ext uri="{FF2B5EF4-FFF2-40B4-BE49-F238E27FC236}">
                <a16:creationId xmlns:a16="http://schemas.microsoft.com/office/drawing/2014/main" id="{D66EB336-888C-C795-65B1-8F7218097D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69939" y="3726000"/>
            <a:ext cx="1685988" cy="2048161"/>
          </a:xfrm>
          <a:prstGeom prst="rect">
            <a:avLst/>
          </a:prstGeom>
        </p:spPr>
      </p:pic>
      <p:pic>
        <p:nvPicPr>
          <p:cNvPr id="6" name="Picture 5">
            <a:extLst>
              <a:ext uri="{FF2B5EF4-FFF2-40B4-BE49-F238E27FC236}">
                <a16:creationId xmlns:a16="http://schemas.microsoft.com/office/drawing/2014/main" id="{FF4AB36B-63BD-AB6F-38CB-2F04CF1F22E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95842" y="2042799"/>
            <a:ext cx="1386201" cy="1386201"/>
          </a:xfrm>
          <a:prstGeom prst="rect">
            <a:avLst/>
          </a:prstGeom>
        </p:spPr>
      </p:pic>
      <p:pic>
        <p:nvPicPr>
          <p:cNvPr id="9" name="Picture 8">
            <a:extLst>
              <a:ext uri="{FF2B5EF4-FFF2-40B4-BE49-F238E27FC236}">
                <a16:creationId xmlns:a16="http://schemas.microsoft.com/office/drawing/2014/main" id="{3DD07A49-CCAD-4619-AE44-CB719EB446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29112" y="1820181"/>
            <a:ext cx="2054205" cy="1369470"/>
          </a:xfrm>
          <a:prstGeom prst="rect">
            <a:avLst/>
          </a:prstGeom>
        </p:spPr>
      </p:pic>
      <p:pic>
        <p:nvPicPr>
          <p:cNvPr id="11" name="Picture 10">
            <a:extLst>
              <a:ext uri="{FF2B5EF4-FFF2-40B4-BE49-F238E27FC236}">
                <a16:creationId xmlns:a16="http://schemas.microsoft.com/office/drawing/2014/main" id="{F8018BDB-6679-2B14-FCF1-A618D1B7799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46753" y="3959770"/>
            <a:ext cx="987915" cy="19275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8B091-85F0-7713-841E-8741270F99B7}"/>
              </a:ext>
            </a:extLst>
          </p:cNvPr>
          <p:cNvSpPr>
            <a:spLocks noGrp="1"/>
          </p:cNvSpPr>
          <p:nvPr>
            <p:ph type="title"/>
          </p:nvPr>
        </p:nvSpPr>
        <p:spPr/>
        <p:txBody>
          <a:bodyPr/>
          <a:lstStyle/>
          <a:p>
            <a:r>
              <a:rPr lang="cy-GB"/>
              <a:t>Ffitiadau a deunyddiau </a:t>
            </a:r>
          </a:p>
        </p:txBody>
      </p:sp>
      <p:sp>
        <p:nvSpPr>
          <p:cNvPr id="3" name="Content Placeholder 2">
            <a:extLst>
              <a:ext uri="{FF2B5EF4-FFF2-40B4-BE49-F238E27FC236}">
                <a16:creationId xmlns:a16="http://schemas.microsoft.com/office/drawing/2014/main" id="{CA75EE96-2C9D-87FB-792E-4DF35E893D11}"/>
              </a:ext>
            </a:extLst>
          </p:cNvPr>
          <p:cNvSpPr>
            <a:spLocks noGrp="1"/>
          </p:cNvSpPr>
          <p:nvPr>
            <p:ph sz="quarter" idx="10"/>
          </p:nvPr>
        </p:nvSpPr>
        <p:spPr>
          <a:xfrm>
            <a:off x="457200" y="1793354"/>
            <a:ext cx="7899009" cy="2863052"/>
          </a:xfrm>
        </p:spPr>
        <p:txBody>
          <a:bodyPr/>
          <a:lstStyle/>
          <a:p>
            <a:r>
              <a:rPr lang="cy-GB" dirty="0"/>
              <a:t>Mae pibellau </a:t>
            </a:r>
            <a:r>
              <a:rPr lang="cy-GB" dirty="0" err="1"/>
              <a:t>push</a:t>
            </a:r>
            <a:r>
              <a:rPr lang="cy-GB" dirty="0"/>
              <a:t>-fit </a:t>
            </a:r>
            <a:r>
              <a:rPr lang="cy-GB" dirty="0" err="1"/>
              <a:t>polybutylen</a:t>
            </a:r>
            <a:r>
              <a:rPr lang="cy-GB" dirty="0"/>
              <a:t> wedi dod yn boblogaidd yn ystod y blynyddoedd diwethaf oherwydd pa mor hawdd yw eu gosod. Mae modrwy </a:t>
            </a:r>
            <a:r>
              <a:rPr lang="cy-GB" dirty="0" err="1"/>
              <a:t>fachu</a:t>
            </a:r>
            <a:r>
              <a:rPr lang="cy-GB" dirty="0"/>
              <a:t> ddur gwrthstaen yn cloi’r bibell ar y ffitiad ac mae modrwy ‘o’ yn creu sêl sy’n dal dŵr ar y bibell. Mae angen mewnosodiadau pibellau ar gyfer pibellau plastig. Nid oes angen gwaith poeth ar y dull uniadu hwn.</a:t>
            </a:r>
          </a:p>
          <a:p>
            <a:endParaRPr lang="en-GB" dirty="0"/>
          </a:p>
        </p:txBody>
      </p:sp>
      <p:pic>
        <p:nvPicPr>
          <p:cNvPr id="4" name="Picture 3">
            <a:extLst>
              <a:ext uri="{FF2B5EF4-FFF2-40B4-BE49-F238E27FC236}">
                <a16:creationId xmlns:a16="http://schemas.microsoft.com/office/drawing/2014/main" id="{FF3040B8-E03D-D4CD-32B8-9C3ECA0F9C3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7791" y="3775229"/>
            <a:ext cx="3297542" cy="2198146"/>
          </a:xfrm>
          <a:prstGeom prst="rect">
            <a:avLst/>
          </a:prstGeom>
        </p:spPr>
      </p:pic>
      <p:pic>
        <p:nvPicPr>
          <p:cNvPr id="6" name="Picture 5">
            <a:extLst>
              <a:ext uri="{FF2B5EF4-FFF2-40B4-BE49-F238E27FC236}">
                <a16:creationId xmlns:a16="http://schemas.microsoft.com/office/drawing/2014/main" id="{5848F5CF-C4EF-3A2A-C683-FEF06AD10E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1902" y="3957065"/>
            <a:ext cx="2863569" cy="1834474"/>
          </a:xfrm>
          <a:prstGeom prst="rect">
            <a:avLst/>
          </a:prstGeom>
        </p:spPr>
      </p:pic>
    </p:spTree>
    <p:extLst>
      <p:ext uri="{BB962C8B-B14F-4D97-AF65-F5344CB8AC3E}">
        <p14:creationId xmlns:p14="http://schemas.microsoft.com/office/powerpoint/2010/main" val="2149020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9480-CABD-BAA4-86A3-A7A762A1E3C5}"/>
              </a:ext>
            </a:extLst>
          </p:cNvPr>
          <p:cNvSpPr>
            <a:spLocks noGrp="1"/>
          </p:cNvSpPr>
          <p:nvPr>
            <p:ph type="title"/>
          </p:nvPr>
        </p:nvSpPr>
        <p:spPr/>
        <p:txBody>
          <a:bodyPr/>
          <a:lstStyle/>
          <a:p>
            <a:r>
              <a:rPr lang="cy-GB"/>
              <a:t>Copr imperial</a:t>
            </a:r>
          </a:p>
        </p:txBody>
      </p:sp>
      <p:sp>
        <p:nvSpPr>
          <p:cNvPr id="3" name="Content Placeholder 2">
            <a:extLst>
              <a:ext uri="{FF2B5EF4-FFF2-40B4-BE49-F238E27FC236}">
                <a16:creationId xmlns:a16="http://schemas.microsoft.com/office/drawing/2014/main" id="{A9BD301B-2559-A261-6282-671F673C838D}"/>
              </a:ext>
            </a:extLst>
          </p:cNvPr>
          <p:cNvSpPr>
            <a:spLocks noGrp="1"/>
          </p:cNvSpPr>
          <p:nvPr>
            <p:ph sz="quarter" idx="10"/>
          </p:nvPr>
        </p:nvSpPr>
        <p:spPr>
          <a:xfrm>
            <a:off x="457200" y="1602000"/>
            <a:ext cx="8229600" cy="1756731"/>
          </a:xfrm>
        </p:spPr>
        <p:txBody>
          <a:bodyPr/>
          <a:lstStyle/>
          <a:p>
            <a:r>
              <a:rPr lang="cy-GB"/>
              <a:t>Yn y 1970au, symudodd y DU o’r system mesur imperial i’r system fetrig. Roedd maint hen bibell gopr imperial Prydain yn cael ei ddynodi gan fodfeddi ei thyllfedd nominal, gan olygu bod y diamedr allanol yn fwy na’r maint enwol. Mewn diamedrau metrig, mae maint y bibell yn cyfeirio at ei dimensiwn allanol.</a:t>
            </a:r>
          </a:p>
        </p:txBody>
      </p:sp>
      <p:sp>
        <p:nvSpPr>
          <p:cNvPr id="8" name="TextBox 7">
            <a:extLst>
              <a:ext uri="{FF2B5EF4-FFF2-40B4-BE49-F238E27FC236}">
                <a16:creationId xmlns:a16="http://schemas.microsoft.com/office/drawing/2014/main" id="{0093F66E-E015-C9DE-4B46-3CFCC08297CD}"/>
              </a:ext>
            </a:extLst>
          </p:cNvPr>
          <p:cNvSpPr txBox="1"/>
          <p:nvPr/>
        </p:nvSpPr>
        <p:spPr>
          <a:xfrm rot="5400000">
            <a:off x="5038721" y="4543187"/>
            <a:ext cx="1944172" cy="338554"/>
          </a:xfrm>
          <a:prstGeom prst="rect">
            <a:avLst/>
          </a:prstGeom>
          <a:noFill/>
        </p:spPr>
        <p:txBody>
          <a:bodyPr wrap="square" rtlCol="0">
            <a:spAutoFit/>
          </a:bodyPr>
          <a:lstStyle/>
          <a:p>
            <a:r>
              <a:rPr lang="cy-GB" sz="1600" b="1"/>
              <a:t>Diamedr allanol</a:t>
            </a:r>
          </a:p>
        </p:txBody>
      </p:sp>
      <p:sp>
        <p:nvSpPr>
          <p:cNvPr id="13" name="Oval 12">
            <a:extLst>
              <a:ext uri="{FF2B5EF4-FFF2-40B4-BE49-F238E27FC236}">
                <a16:creationId xmlns:a16="http://schemas.microsoft.com/office/drawing/2014/main" id="{591CE959-376B-8357-1A08-4EBDEA476B1E}"/>
              </a:ext>
            </a:extLst>
          </p:cNvPr>
          <p:cNvSpPr/>
          <p:nvPr/>
        </p:nvSpPr>
        <p:spPr>
          <a:xfrm>
            <a:off x="3054894" y="3587331"/>
            <a:ext cx="2265871" cy="2179606"/>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cy-GB" sz="1600" b="1">
                <a:cs typeface="Arial"/>
              </a:rPr>
              <a:t>Tyllfedd nominal</a:t>
            </a:r>
          </a:p>
        </p:txBody>
      </p:sp>
      <p:sp>
        <p:nvSpPr>
          <p:cNvPr id="14" name="Arrow: Up 13">
            <a:extLst>
              <a:ext uri="{FF2B5EF4-FFF2-40B4-BE49-F238E27FC236}">
                <a16:creationId xmlns:a16="http://schemas.microsoft.com/office/drawing/2014/main" id="{C758D3A5-B0DE-A877-AE7E-C8E1EDFCF8DE}"/>
              </a:ext>
            </a:extLst>
          </p:cNvPr>
          <p:cNvSpPr/>
          <p:nvPr/>
        </p:nvSpPr>
        <p:spPr>
          <a:xfrm>
            <a:off x="4059641" y="3741333"/>
            <a:ext cx="225840" cy="518332"/>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Arrow: Up 14">
            <a:extLst>
              <a:ext uri="{FF2B5EF4-FFF2-40B4-BE49-F238E27FC236}">
                <a16:creationId xmlns:a16="http://schemas.microsoft.com/office/drawing/2014/main" id="{EDE80A51-E83F-F079-CD3F-631AE0A9B650}"/>
              </a:ext>
            </a:extLst>
          </p:cNvPr>
          <p:cNvSpPr/>
          <p:nvPr/>
        </p:nvSpPr>
        <p:spPr>
          <a:xfrm rot="10800000">
            <a:off x="4059641" y="5150314"/>
            <a:ext cx="225840" cy="518332"/>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4D439027-4F7A-A78E-0FDF-3D95AC5D39CB}"/>
              </a:ext>
            </a:extLst>
          </p:cNvPr>
          <p:cNvCxnSpPr/>
          <p:nvPr/>
        </p:nvCxnSpPr>
        <p:spPr>
          <a:xfrm>
            <a:off x="4188916" y="3499269"/>
            <a:ext cx="1877680" cy="8628"/>
          </a:xfrm>
          <a:prstGeom prst="straightConnector1">
            <a:avLst/>
          </a:prstGeom>
          <a:ln w="28575"/>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7F2BC4F9-9DDD-C9DD-11DB-E5AD4B5AD9A3}"/>
              </a:ext>
            </a:extLst>
          </p:cNvPr>
          <p:cNvCxnSpPr>
            <a:cxnSpLocks/>
          </p:cNvCxnSpPr>
          <p:nvPr/>
        </p:nvCxnSpPr>
        <p:spPr>
          <a:xfrm>
            <a:off x="4260802" y="5857156"/>
            <a:ext cx="1805793" cy="8628"/>
          </a:xfrm>
          <a:prstGeom prst="straightConnector1">
            <a:avLst/>
          </a:prstGeom>
          <a:ln w="28575"/>
        </p:spPr>
        <p:style>
          <a:lnRef idx="1">
            <a:schemeClr val="dk1"/>
          </a:lnRef>
          <a:fillRef idx="0">
            <a:schemeClr val="dk1"/>
          </a:fillRef>
          <a:effectRef idx="0">
            <a:schemeClr val="dk1"/>
          </a:effectRef>
          <a:fontRef idx="minor">
            <a:schemeClr val="tx1"/>
          </a:fontRef>
        </p:style>
      </p:cxnSp>
      <p:sp>
        <p:nvSpPr>
          <p:cNvPr id="18" name="Arrow: Up 17">
            <a:extLst>
              <a:ext uri="{FF2B5EF4-FFF2-40B4-BE49-F238E27FC236}">
                <a16:creationId xmlns:a16="http://schemas.microsoft.com/office/drawing/2014/main" id="{A1621B94-8746-2B78-45B7-A6A8F2A6C89A}"/>
              </a:ext>
            </a:extLst>
          </p:cNvPr>
          <p:cNvSpPr/>
          <p:nvPr/>
        </p:nvSpPr>
        <p:spPr>
          <a:xfrm flipH="1">
            <a:off x="5965834" y="3595761"/>
            <a:ext cx="76084" cy="144523"/>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Arrow: Up 18">
            <a:extLst>
              <a:ext uri="{FF2B5EF4-FFF2-40B4-BE49-F238E27FC236}">
                <a16:creationId xmlns:a16="http://schemas.microsoft.com/office/drawing/2014/main" id="{E703B27C-60AD-04ED-19E6-B94D2EAFD984}"/>
              </a:ext>
            </a:extLst>
          </p:cNvPr>
          <p:cNvSpPr/>
          <p:nvPr/>
        </p:nvSpPr>
        <p:spPr>
          <a:xfrm rot="10800000">
            <a:off x="5970032" y="5594213"/>
            <a:ext cx="96444" cy="158900"/>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98100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89B4B-A193-3849-EDBD-1E9705506B4D}"/>
              </a:ext>
            </a:extLst>
          </p:cNvPr>
          <p:cNvSpPr>
            <a:spLocks noGrp="1"/>
          </p:cNvSpPr>
          <p:nvPr>
            <p:ph type="title"/>
          </p:nvPr>
        </p:nvSpPr>
        <p:spPr/>
        <p:txBody>
          <a:bodyPr/>
          <a:lstStyle/>
          <a:p>
            <a:r>
              <a:rPr lang="cy-GB"/>
              <a:t>Meintiau copr imperial</a:t>
            </a:r>
          </a:p>
        </p:txBody>
      </p:sp>
      <p:graphicFrame>
        <p:nvGraphicFramePr>
          <p:cNvPr id="4" name="Table 3">
            <a:extLst>
              <a:ext uri="{FF2B5EF4-FFF2-40B4-BE49-F238E27FC236}">
                <a16:creationId xmlns:a16="http://schemas.microsoft.com/office/drawing/2014/main" id="{48651263-1B24-4F99-4EBC-6CB630EB5EB2}"/>
              </a:ext>
            </a:extLst>
          </p:cNvPr>
          <p:cNvGraphicFramePr>
            <a:graphicFrameLocks noGrp="1"/>
          </p:cNvGraphicFramePr>
          <p:nvPr>
            <p:extLst>
              <p:ext uri="{D42A27DB-BD31-4B8C-83A1-F6EECF244321}">
                <p14:modId xmlns:p14="http://schemas.microsoft.com/office/powerpoint/2010/main" val="2451435427"/>
              </p:ext>
            </p:extLst>
          </p:nvPr>
        </p:nvGraphicFramePr>
        <p:xfrm>
          <a:off x="1272540" y="2037471"/>
          <a:ext cx="6598920" cy="2435860"/>
        </p:xfrm>
        <a:graphic>
          <a:graphicData uri="http://schemas.openxmlformats.org/drawingml/2006/table">
            <a:tbl>
              <a:tblPr firstRow="1" bandRow="1">
                <a:tableStyleId>{5A111915-BE36-4E01-A7E5-04B1672EAD32}</a:tableStyleId>
              </a:tblPr>
              <a:tblGrid>
                <a:gridCol w="2150366">
                  <a:extLst>
                    <a:ext uri="{9D8B030D-6E8A-4147-A177-3AD203B41FA5}">
                      <a16:colId xmlns:a16="http://schemas.microsoft.com/office/drawing/2014/main" val="20000"/>
                    </a:ext>
                  </a:extLst>
                </a:gridCol>
                <a:gridCol w="2493295">
                  <a:extLst>
                    <a:ext uri="{9D8B030D-6E8A-4147-A177-3AD203B41FA5}">
                      <a16:colId xmlns:a16="http://schemas.microsoft.com/office/drawing/2014/main" val="1528029067"/>
                    </a:ext>
                  </a:extLst>
                </a:gridCol>
                <a:gridCol w="1955259">
                  <a:extLst>
                    <a:ext uri="{9D8B030D-6E8A-4147-A177-3AD203B41FA5}">
                      <a16:colId xmlns:a16="http://schemas.microsoft.com/office/drawing/2014/main" val="20001"/>
                    </a:ext>
                  </a:extLst>
                </a:gridCol>
              </a:tblGrid>
              <a:tr h="149860">
                <a:tc>
                  <a:txBody>
                    <a:bodyPr/>
                    <a:lstStyle/>
                    <a:p>
                      <a:pPr algn="l"/>
                      <a:r>
                        <a:rPr lang="cy-GB" sz="2000" b="1">
                          <a:solidFill>
                            <a:srgbClr val="222222"/>
                          </a:solidFill>
                          <a:latin typeface="+mn-lt"/>
                        </a:rPr>
                        <a:t>Tyllfedd nominal imperial</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cy-GB" sz="2000" b="1">
                          <a:solidFill>
                            <a:srgbClr val="222222"/>
                          </a:solidFill>
                          <a:latin typeface="+mn-lt"/>
                        </a:rPr>
                        <a:t>Diamedr allanol imperial</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cy-GB" sz="2000" b="1">
                          <a:solidFill>
                            <a:srgbClr val="222222"/>
                          </a:solidFill>
                          <a:latin typeface="+mn-lt"/>
                        </a:rPr>
                        <a:t>Diamedr allanol metrig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a:r>
                        <a:rPr lang="cy-GB" sz="2000">
                          <a:solidFill>
                            <a:srgbClr val="222222"/>
                          </a:solidFill>
                          <a:latin typeface="+mn-lt"/>
                        </a:rPr>
                        <a:t>1/2 modfedd</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0.596" / 15.14mm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15mm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cy-GB" sz="2000">
                          <a:solidFill>
                            <a:srgbClr val="222222"/>
                          </a:solidFill>
                          <a:latin typeface="+mn-lt"/>
                        </a:rPr>
                        <a:t>3/4 modfedd</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0.846" / 21.49mm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22mm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cy-GB" sz="2000">
                          <a:solidFill>
                            <a:srgbClr val="222222"/>
                          </a:solidFill>
                          <a:latin typeface="+mn-lt"/>
                        </a:rPr>
                        <a:t>1 modfedd</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1.112" / 28.24mm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28mm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cy-GB" sz="2000">
                          <a:solidFill>
                            <a:srgbClr val="222222"/>
                          </a:solidFill>
                          <a:latin typeface="+mn-lt"/>
                        </a:rPr>
                        <a:t>1-1/4 modfedd</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1.362" / 34.59mm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35mm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l"/>
                      <a:r>
                        <a:rPr lang="cy-GB" sz="2000">
                          <a:solidFill>
                            <a:srgbClr val="222222"/>
                          </a:solidFill>
                          <a:latin typeface="+mn-lt"/>
                        </a:rPr>
                        <a:t>1-1/2 modfedd</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1.612" / 40.94mm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cy-GB" sz="2000">
                          <a:solidFill>
                            <a:srgbClr val="222222"/>
                          </a:solidFill>
                          <a:latin typeface="+mn-lt"/>
                        </a:rPr>
                        <a:t>42mm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69444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8512-AE22-1FA8-EA45-8B64C0182558}"/>
              </a:ext>
            </a:extLst>
          </p:cNvPr>
          <p:cNvSpPr>
            <a:spLocks noGrp="1"/>
          </p:cNvSpPr>
          <p:nvPr>
            <p:ph type="title"/>
          </p:nvPr>
        </p:nvSpPr>
        <p:spPr/>
        <p:txBody>
          <a:bodyPr/>
          <a:lstStyle/>
          <a:p>
            <a:r>
              <a:rPr lang="cy-GB"/>
              <a:t>Draeniau o dan y ddaear </a:t>
            </a:r>
          </a:p>
        </p:txBody>
      </p:sp>
      <p:pic>
        <p:nvPicPr>
          <p:cNvPr id="6" name="Picture 5">
            <a:extLst>
              <a:ext uri="{FF2B5EF4-FFF2-40B4-BE49-F238E27FC236}">
                <a16:creationId xmlns:a16="http://schemas.microsoft.com/office/drawing/2014/main" id="{3B473881-EEA3-83E8-E575-4B6FC8CABCBA}"/>
              </a:ext>
            </a:extLst>
          </p:cNvPr>
          <p:cNvPicPr>
            <a:picLocks noChangeAspect="1"/>
          </p:cNvPicPr>
          <p:nvPr/>
        </p:nvPicPr>
        <p:blipFill>
          <a:blip r:embed="rId2"/>
          <a:stretch>
            <a:fillRect/>
          </a:stretch>
        </p:blipFill>
        <p:spPr>
          <a:xfrm>
            <a:off x="4875578" y="1390588"/>
            <a:ext cx="4114799" cy="3082938"/>
          </a:xfrm>
          <a:prstGeom prst="rect">
            <a:avLst/>
          </a:prstGeom>
        </p:spPr>
      </p:pic>
      <p:sp>
        <p:nvSpPr>
          <p:cNvPr id="10" name="TextBox 9">
            <a:extLst>
              <a:ext uri="{FF2B5EF4-FFF2-40B4-BE49-F238E27FC236}">
                <a16:creationId xmlns:a16="http://schemas.microsoft.com/office/drawing/2014/main" id="{B32E0DB3-CE4B-7E85-734A-B76B894A69F9}"/>
              </a:ext>
            </a:extLst>
          </p:cNvPr>
          <p:cNvSpPr txBox="1"/>
          <p:nvPr/>
        </p:nvSpPr>
        <p:spPr>
          <a:xfrm>
            <a:off x="5219117" y="4599089"/>
            <a:ext cx="3467683" cy="1323439"/>
          </a:xfrm>
          <a:prstGeom prst="rect">
            <a:avLst/>
          </a:prstGeom>
          <a:noFill/>
        </p:spPr>
        <p:txBody>
          <a:bodyPr wrap="square">
            <a:spAutoFit/>
          </a:bodyPr>
          <a:lstStyle/>
          <a:p>
            <a:r>
              <a:rPr lang="cy-GB" sz="1600" b="1" dirty="0">
                <a:latin typeface="+mn-lt"/>
              </a:rPr>
              <a:t>S&amp;VP:</a:t>
            </a:r>
            <a:r>
              <a:rPr lang="cy-GB" sz="1600" dirty="0">
                <a:latin typeface="+mn-lt"/>
              </a:rPr>
              <a:t> Pibell gwastraff ac awyru</a:t>
            </a:r>
          </a:p>
          <a:p>
            <a:r>
              <a:rPr lang="cy-GB" sz="1600" b="1" dirty="0">
                <a:latin typeface="+mn-lt"/>
              </a:rPr>
              <a:t>RWG: </a:t>
            </a:r>
            <a:r>
              <a:rPr lang="cy-GB" sz="1600" dirty="0">
                <a:latin typeface="+mn-lt"/>
              </a:rPr>
              <a:t>Gyli dŵr glaw </a:t>
            </a:r>
          </a:p>
          <a:p>
            <a:r>
              <a:rPr lang="cy-GB" sz="1600" b="1" dirty="0">
                <a:latin typeface="+mn-lt"/>
              </a:rPr>
              <a:t>IC: </a:t>
            </a:r>
            <a:r>
              <a:rPr lang="cy-GB" sz="1600" dirty="0">
                <a:latin typeface="+mn-lt"/>
              </a:rPr>
              <a:t>Siambr archwilio </a:t>
            </a:r>
          </a:p>
          <a:p>
            <a:r>
              <a:rPr lang="cy-GB" sz="1600" b="1" dirty="0">
                <a:solidFill>
                  <a:srgbClr val="92D050"/>
                </a:solidFill>
                <a:latin typeface="+mn-lt"/>
              </a:rPr>
              <a:t>Dŵr glaw</a:t>
            </a:r>
          </a:p>
          <a:p>
            <a:r>
              <a:rPr lang="cy-GB" sz="1600" b="1" dirty="0">
                <a:solidFill>
                  <a:srgbClr val="663300"/>
                </a:solidFill>
                <a:latin typeface="+mn-lt"/>
              </a:rPr>
              <a:t>Draen dŵr budr</a:t>
            </a:r>
          </a:p>
        </p:txBody>
      </p:sp>
      <p:sp>
        <p:nvSpPr>
          <p:cNvPr id="12" name="Content Placeholder 11">
            <a:extLst>
              <a:ext uri="{FF2B5EF4-FFF2-40B4-BE49-F238E27FC236}">
                <a16:creationId xmlns:a16="http://schemas.microsoft.com/office/drawing/2014/main" id="{A98BDC54-D495-7D59-1369-1C5661B308E4}"/>
              </a:ext>
            </a:extLst>
          </p:cNvPr>
          <p:cNvSpPr>
            <a:spLocks noGrp="1"/>
          </p:cNvSpPr>
          <p:nvPr>
            <p:ph sz="quarter" idx="10"/>
          </p:nvPr>
        </p:nvSpPr>
        <p:spPr>
          <a:xfrm>
            <a:off x="559192" y="1849511"/>
            <a:ext cx="4012808" cy="1160862"/>
          </a:xfrm>
        </p:spPr>
        <p:txBody>
          <a:bodyPr/>
          <a:lstStyle/>
          <a:p>
            <a:r>
              <a:rPr lang="cy-GB"/>
              <a:t>Mae systemau carthffosiaeth wedi datblygu ers oes Fictoria. Mae systemau carthffosiaeth cyfun yn cludo dŵr glaw a dŵr gwastraff i’r gwaith trin carthion. </a:t>
            </a:r>
          </a:p>
          <a:p>
            <a:endParaRPr lang="en-GB" dirty="0"/>
          </a:p>
        </p:txBody>
      </p:sp>
      <p:sp>
        <p:nvSpPr>
          <p:cNvPr id="14" name="TextBox 13">
            <a:extLst>
              <a:ext uri="{FF2B5EF4-FFF2-40B4-BE49-F238E27FC236}">
                <a16:creationId xmlns:a16="http://schemas.microsoft.com/office/drawing/2014/main" id="{3E02A43A-CF1C-EF57-2DDE-BB56B4B249CB}"/>
              </a:ext>
            </a:extLst>
          </p:cNvPr>
          <p:cNvSpPr txBox="1"/>
          <p:nvPr/>
        </p:nvSpPr>
        <p:spPr>
          <a:xfrm>
            <a:off x="457200" y="3721766"/>
            <a:ext cx="4114800" cy="1323439"/>
          </a:xfrm>
          <a:prstGeom prst="rect">
            <a:avLst/>
          </a:prstGeom>
          <a:noFill/>
        </p:spPr>
        <p:txBody>
          <a:bodyPr wrap="square">
            <a:spAutoFit/>
          </a:bodyPr>
          <a:lstStyle/>
          <a:p>
            <a:r>
              <a:rPr lang="cy-GB">
                <a:latin typeface="+mn-lt"/>
              </a:rPr>
              <a:t>Wrth i drefi a dinasoedd ehangu, cafodd carthffosydd ar wahân eu cyflwyno i ddarparu ar gyfer y cynnydd yn y dŵr wyneb a dŵr budr.</a:t>
            </a:r>
          </a:p>
        </p:txBody>
      </p:sp>
    </p:spTree>
    <p:extLst>
      <p:ext uri="{BB962C8B-B14F-4D97-AF65-F5344CB8AC3E}">
        <p14:creationId xmlns:p14="http://schemas.microsoft.com/office/powerpoint/2010/main" val="4234658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2497-E8A2-F7B8-30DD-3C5A21C89EEB}"/>
              </a:ext>
            </a:extLst>
          </p:cNvPr>
          <p:cNvSpPr>
            <a:spLocks noGrp="1"/>
          </p:cNvSpPr>
          <p:nvPr>
            <p:ph type="title"/>
          </p:nvPr>
        </p:nvSpPr>
        <p:spPr/>
        <p:txBody>
          <a:bodyPr/>
          <a:lstStyle/>
          <a:p>
            <a:r>
              <a:rPr lang="cy-GB" dirty="0"/>
              <a:t>Pibellau gwastraff ac awyru </a:t>
            </a:r>
          </a:p>
        </p:txBody>
      </p:sp>
      <p:sp>
        <p:nvSpPr>
          <p:cNvPr id="3" name="Content Placeholder 2">
            <a:extLst>
              <a:ext uri="{FF2B5EF4-FFF2-40B4-BE49-F238E27FC236}">
                <a16:creationId xmlns:a16="http://schemas.microsoft.com/office/drawing/2014/main" id="{DC02004B-2E6E-2AF3-004E-0BFF0C397E93}"/>
              </a:ext>
            </a:extLst>
          </p:cNvPr>
          <p:cNvSpPr>
            <a:spLocks noGrp="1"/>
          </p:cNvSpPr>
          <p:nvPr>
            <p:ph sz="quarter" idx="10"/>
          </p:nvPr>
        </p:nvSpPr>
        <p:spPr>
          <a:xfrm>
            <a:off x="457200" y="1401364"/>
            <a:ext cx="4874821" cy="4248000"/>
          </a:xfrm>
        </p:spPr>
        <p:txBody>
          <a:bodyPr/>
          <a:lstStyle/>
          <a:p>
            <a:r>
              <a:rPr lang="cy-GB" dirty="0"/>
              <a:t>Yn draddodiadol, roedd haearn bwrw yn cael ei ddefnyddio ar gyfer llu o gymwysiadau, gan gynnwys tynnu gwastraff budr (pibell </a:t>
            </a:r>
            <a:r>
              <a:rPr lang="cy-GB" dirty="0" err="1"/>
              <a:t>garthion</a:t>
            </a:r>
            <a:r>
              <a:rPr lang="cy-GB" dirty="0"/>
              <a:t>), gwteri a baddonau.</a:t>
            </a:r>
          </a:p>
          <a:p>
            <a:r>
              <a:rPr lang="cy-GB" dirty="0"/>
              <a:t>Mae angen peintio haearn bwrw i’w ddiogelu rhag cyrydiad atmosfferig.</a:t>
            </a:r>
          </a:p>
          <a:p>
            <a:r>
              <a:rPr lang="cy-GB" dirty="0"/>
              <a:t>Heddiw, mae PVC yn cael ei ffafrio ar gyfer gwteri a phentyrrau carthion. </a:t>
            </a:r>
          </a:p>
          <a:p>
            <a:r>
              <a:rPr lang="cy-GB" dirty="0"/>
              <a:t>Gellir defnyddio cysylltwyr draeniau neu seliau hyblyg i newid o gast imperial neu glai i PVC metrig.</a:t>
            </a:r>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E9D2AB0D-6D79-2F36-64E1-50E24BAE0A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3203" y="1608757"/>
            <a:ext cx="2470464" cy="1646976"/>
          </a:xfrm>
          <a:prstGeom prst="rect">
            <a:avLst/>
          </a:prstGeom>
        </p:spPr>
      </p:pic>
      <p:pic>
        <p:nvPicPr>
          <p:cNvPr id="7" name="Picture 6">
            <a:extLst>
              <a:ext uri="{FF2B5EF4-FFF2-40B4-BE49-F238E27FC236}">
                <a16:creationId xmlns:a16="http://schemas.microsoft.com/office/drawing/2014/main" id="{4E63101B-11E7-DB9F-96E9-A443487B35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11362" y="3732757"/>
            <a:ext cx="2734146" cy="1822764"/>
          </a:xfrm>
          <a:prstGeom prst="rect">
            <a:avLst/>
          </a:prstGeom>
        </p:spPr>
      </p:pic>
    </p:spTree>
    <p:extLst>
      <p:ext uri="{BB962C8B-B14F-4D97-AF65-F5344CB8AC3E}">
        <p14:creationId xmlns:p14="http://schemas.microsoft.com/office/powerpoint/2010/main" val="703082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DC9E6-1324-89A4-8745-625680B41CD5}"/>
              </a:ext>
            </a:extLst>
          </p:cNvPr>
          <p:cNvSpPr>
            <a:spLocks noGrp="1"/>
          </p:cNvSpPr>
          <p:nvPr>
            <p:ph type="title"/>
          </p:nvPr>
        </p:nvSpPr>
        <p:spPr/>
        <p:txBody>
          <a:bodyPr/>
          <a:lstStyle/>
          <a:p>
            <a:r>
              <a:rPr lang="cy-GB"/>
              <a:t>Draeniau o dan y ddaear </a:t>
            </a:r>
          </a:p>
        </p:txBody>
      </p:sp>
      <p:sp>
        <p:nvSpPr>
          <p:cNvPr id="3" name="Content Placeholder 2">
            <a:extLst>
              <a:ext uri="{FF2B5EF4-FFF2-40B4-BE49-F238E27FC236}">
                <a16:creationId xmlns:a16="http://schemas.microsoft.com/office/drawing/2014/main" id="{002422EC-3787-CEC1-1279-C9ED11370812}"/>
              </a:ext>
            </a:extLst>
          </p:cNvPr>
          <p:cNvSpPr>
            <a:spLocks noGrp="1"/>
          </p:cNvSpPr>
          <p:nvPr>
            <p:ph sz="quarter" idx="10"/>
          </p:nvPr>
        </p:nvSpPr>
        <p:spPr>
          <a:xfrm>
            <a:off x="267287" y="1288893"/>
            <a:ext cx="5762811" cy="3285083"/>
          </a:xfrm>
        </p:spPr>
        <p:txBody>
          <a:bodyPr/>
          <a:lstStyle/>
          <a:p>
            <a:r>
              <a:rPr lang="cy-GB" dirty="0"/>
              <a:t>Mae angen rhoi sylw ar unwaith i ddraen sydd wedi cwympo neu wedi cracio.</a:t>
            </a:r>
          </a:p>
          <a:p>
            <a:r>
              <a:rPr lang="cy-GB" dirty="0"/>
              <a:t>Dyma symptomau draen sydd wedi cracio neu wedi cwympo: </a:t>
            </a:r>
          </a:p>
          <a:p>
            <a:pPr lvl="3">
              <a:defRPr/>
            </a:pPr>
            <a:r>
              <a:rPr lang="cy-GB" sz="2000" dirty="0"/>
              <a:t>draenio araf </a:t>
            </a:r>
          </a:p>
          <a:p>
            <a:pPr lvl="3">
              <a:defRPr/>
            </a:pPr>
            <a:r>
              <a:rPr lang="cy-GB" sz="2000" dirty="0"/>
              <a:t>aroglau budr</a:t>
            </a:r>
          </a:p>
          <a:p>
            <a:pPr lvl="3">
              <a:defRPr/>
            </a:pPr>
            <a:r>
              <a:rPr lang="cy-GB" sz="2000" dirty="0"/>
              <a:t>carthion yn gollwng </a:t>
            </a:r>
          </a:p>
          <a:p>
            <a:pPr lvl="3">
              <a:defRPr/>
            </a:pPr>
            <a:r>
              <a:rPr lang="cy-GB" sz="2000" dirty="0"/>
              <a:t>llwydni ar y waliau neu’r nenfwd </a:t>
            </a:r>
          </a:p>
          <a:p>
            <a:pPr lvl="3">
              <a:defRPr/>
            </a:pPr>
            <a:r>
              <a:rPr lang="cy-GB" sz="2000" dirty="0"/>
              <a:t>craciau yn y sylfaen a’r wal. </a:t>
            </a:r>
          </a:p>
          <a:p>
            <a:pPr lvl="3">
              <a:defRPr/>
            </a:pPr>
            <a:endParaRPr lang="en-US" sz="2000" dirty="0"/>
          </a:p>
          <a:p>
            <a:pPr marL="0" lvl="3" indent="0">
              <a:buNone/>
              <a:defRPr/>
            </a:pPr>
            <a:r>
              <a:rPr lang="cy-GB" sz="2000" dirty="0"/>
              <a:t>Mae addasyddion seliau hyblyg i fetrig yn darparu ateb ar gyfer cysylltu pibellau draenio PVC.</a:t>
            </a:r>
          </a:p>
          <a:p>
            <a:pPr marL="0" lvl="3" indent="0">
              <a:buNone/>
              <a:defRPr/>
            </a:pPr>
            <a:endParaRPr lang="en-US" sz="2000" dirty="0"/>
          </a:p>
          <a:p>
            <a:pPr marL="0" lvl="3" indent="0">
              <a:buNone/>
              <a:defRPr/>
            </a:pPr>
            <a:endParaRPr lang="en-US" sz="2000" dirty="0"/>
          </a:p>
          <a:p>
            <a:pPr marL="0" lvl="3" indent="0">
              <a:buNone/>
              <a:defRPr/>
            </a:pPr>
            <a:endParaRPr lang="en-US" dirty="0"/>
          </a:p>
          <a:p>
            <a:pPr lvl="3">
              <a:defRPr/>
            </a:pPr>
            <a:endParaRPr lang="en-US" dirty="0"/>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C99D2740-02E0-4762-28E1-1B92EE2A3F6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32788" y="4472280"/>
            <a:ext cx="2367461" cy="1377720"/>
          </a:xfrm>
          <a:prstGeom prst="rect">
            <a:avLst/>
          </a:prstGeom>
        </p:spPr>
      </p:pic>
      <p:pic>
        <p:nvPicPr>
          <p:cNvPr id="7" name="Picture 6">
            <a:extLst>
              <a:ext uri="{FF2B5EF4-FFF2-40B4-BE49-F238E27FC236}">
                <a16:creationId xmlns:a16="http://schemas.microsoft.com/office/drawing/2014/main" id="{D55A7AF6-DCDA-8063-9499-FC5477C81D3D}"/>
              </a:ext>
            </a:extLst>
          </p:cNvPr>
          <p:cNvPicPr>
            <a:picLocks noChangeAspect="1"/>
          </p:cNvPicPr>
          <p:nvPr/>
        </p:nvPicPr>
        <p:blipFill>
          <a:blip r:embed="rId3"/>
          <a:stretch>
            <a:fillRect/>
          </a:stretch>
        </p:blipFill>
        <p:spPr>
          <a:xfrm>
            <a:off x="6132788" y="1508388"/>
            <a:ext cx="2743925" cy="2842480"/>
          </a:xfrm>
          <a:prstGeom prst="rect">
            <a:avLst/>
          </a:prstGeom>
        </p:spPr>
      </p:pic>
    </p:spTree>
    <p:extLst>
      <p:ext uri="{BB962C8B-B14F-4D97-AF65-F5344CB8AC3E}">
        <p14:creationId xmlns:p14="http://schemas.microsoft.com/office/powerpoint/2010/main" val="799759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59CF4-08F6-A805-0392-B766C1291824}"/>
              </a:ext>
            </a:extLst>
          </p:cNvPr>
          <p:cNvSpPr>
            <a:spLocks noGrp="1"/>
          </p:cNvSpPr>
          <p:nvPr>
            <p:ph type="title"/>
          </p:nvPr>
        </p:nvSpPr>
        <p:spPr/>
        <p:txBody>
          <a:bodyPr/>
          <a:lstStyle/>
          <a:p>
            <a:r>
              <a:rPr lang="cy-GB" dirty="0"/>
              <a:t>Pibellau gwastraff plwm</a:t>
            </a:r>
          </a:p>
        </p:txBody>
      </p:sp>
      <p:sp>
        <p:nvSpPr>
          <p:cNvPr id="3" name="Content Placeholder 2">
            <a:extLst>
              <a:ext uri="{FF2B5EF4-FFF2-40B4-BE49-F238E27FC236}">
                <a16:creationId xmlns:a16="http://schemas.microsoft.com/office/drawing/2014/main" id="{7851718D-C350-D4F7-63BA-DCB81F541AB9}"/>
              </a:ext>
            </a:extLst>
          </p:cNvPr>
          <p:cNvSpPr>
            <a:spLocks noGrp="1"/>
          </p:cNvSpPr>
          <p:nvPr>
            <p:ph sz="quarter" idx="10"/>
          </p:nvPr>
        </p:nvSpPr>
        <p:spPr>
          <a:xfrm>
            <a:off x="457200" y="1835557"/>
            <a:ext cx="4019797" cy="4248000"/>
          </a:xfrm>
        </p:spPr>
        <p:txBody>
          <a:bodyPr/>
          <a:lstStyle/>
          <a:p>
            <a:r>
              <a:rPr lang="cy-GB" dirty="0"/>
              <a:t>Yn y gorffennol, roedd pibellau gwastraff yn cael eu creu o blwm a’u cysylltu gan ddefnyddio uniadau plwm wedi’u sychu.</a:t>
            </a:r>
          </a:p>
          <a:p>
            <a:r>
              <a:rPr lang="cy-GB" dirty="0"/>
              <a:t>Yn y broses o adnewyddu, mae’n arfer da uwchraddio pibellau gwastraff plwm i bibellau plastig, sy’n cynnwys tyllfedd mewnol mwy.</a:t>
            </a:r>
          </a:p>
        </p:txBody>
      </p:sp>
      <p:pic>
        <p:nvPicPr>
          <p:cNvPr id="4" name="Picture 3">
            <a:extLst>
              <a:ext uri="{FF2B5EF4-FFF2-40B4-BE49-F238E27FC236}">
                <a16:creationId xmlns:a16="http://schemas.microsoft.com/office/drawing/2014/main" id="{566C3AC7-57D5-CC17-FBED-F2267A6958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5668" y="1835557"/>
            <a:ext cx="3561127" cy="3198539"/>
          </a:xfrm>
          <a:prstGeom prst="rect">
            <a:avLst/>
          </a:prstGeom>
        </p:spPr>
      </p:pic>
    </p:spTree>
    <p:extLst>
      <p:ext uri="{BB962C8B-B14F-4D97-AF65-F5344CB8AC3E}">
        <p14:creationId xmlns:p14="http://schemas.microsoft.com/office/powerpoint/2010/main" val="1343205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79342-144C-CD00-0455-CCC28003B8BA}"/>
              </a:ext>
            </a:extLst>
          </p:cNvPr>
          <p:cNvSpPr>
            <a:spLocks noGrp="1"/>
          </p:cNvSpPr>
          <p:nvPr>
            <p:ph type="title"/>
          </p:nvPr>
        </p:nvSpPr>
        <p:spPr/>
        <p:txBody>
          <a:bodyPr/>
          <a:lstStyle/>
          <a:p>
            <a:r>
              <a:rPr lang="cy-GB"/>
              <a:t>NOD: Gwybod am ddulliau adeiladu nodweddiadol adeiladau cyn 1919</a:t>
            </a:r>
          </a:p>
        </p:txBody>
      </p:sp>
      <p:sp>
        <p:nvSpPr>
          <p:cNvPr id="3" name="Content Placeholder 2">
            <a:extLst>
              <a:ext uri="{FF2B5EF4-FFF2-40B4-BE49-F238E27FC236}">
                <a16:creationId xmlns:a16="http://schemas.microsoft.com/office/drawing/2014/main" id="{E8462DA1-4D16-E95A-9F44-A991DCC57D1F}"/>
              </a:ext>
            </a:extLst>
          </p:cNvPr>
          <p:cNvSpPr>
            <a:spLocks noGrp="1"/>
          </p:cNvSpPr>
          <p:nvPr>
            <p:ph sz="quarter" idx="10"/>
          </p:nvPr>
        </p:nvSpPr>
        <p:spPr>
          <a:xfrm>
            <a:off x="457200" y="2041864"/>
            <a:ext cx="8229600" cy="3718136"/>
          </a:xfrm>
        </p:spPr>
        <p:txBody>
          <a:bodyPr/>
          <a:lstStyle/>
          <a:p>
            <a:r>
              <a:rPr lang="cy-GB"/>
              <a:t>Amcanion </a:t>
            </a:r>
          </a:p>
          <a:p>
            <a:pPr lvl="1"/>
            <a:r>
              <a:rPr lang="cy-GB"/>
              <a:t>Edrych ar systemau gwresogi gofod a systemau dŵr poeth traddodiadol </a:t>
            </a:r>
          </a:p>
          <a:p>
            <a:pPr lvl="1"/>
            <a:r>
              <a:rPr lang="cy-GB"/>
              <a:t>Disgrifio cyfyngiadau gwasanaethau sydd eisoes yn bodoli </a:t>
            </a:r>
          </a:p>
          <a:p>
            <a:pPr lvl="1"/>
            <a:r>
              <a:rPr lang="cy-GB"/>
              <a:t>Trafod prif ffynonellau deddfwriaeth  </a:t>
            </a:r>
          </a:p>
          <a:p>
            <a:pPr lvl="1"/>
            <a:r>
              <a:rPr lang="cy-GB"/>
              <a:t>Nodi amrywiaeth o ddeunyddiau cyffredin </a:t>
            </a:r>
          </a:p>
          <a:p>
            <a:pPr lvl="1"/>
            <a:r>
              <a:rPr lang="cy-GB"/>
              <a:t>Nodi’r camau i’w cymryd pan fydd gwasanaethau adeiladu anniogel yn cael eu canfod</a:t>
            </a:r>
          </a:p>
          <a:p>
            <a:pPr marL="0" lvl="1" indent="0">
              <a:buNone/>
            </a:pPr>
            <a:r>
              <a:rPr lang="cy-GB"/>
              <a:t> </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789683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7438-E9A1-76C8-3297-DEF75DFCDFB1}"/>
              </a:ext>
            </a:extLst>
          </p:cNvPr>
          <p:cNvSpPr>
            <a:spLocks noGrp="1"/>
          </p:cNvSpPr>
          <p:nvPr>
            <p:ph type="title"/>
          </p:nvPr>
        </p:nvSpPr>
        <p:spPr/>
        <p:txBody>
          <a:bodyPr/>
          <a:lstStyle/>
          <a:p>
            <a:r>
              <a:rPr lang="cy-GB"/>
              <a:t>Tanciau storio dŵr oer </a:t>
            </a:r>
          </a:p>
        </p:txBody>
      </p:sp>
      <p:sp>
        <p:nvSpPr>
          <p:cNvPr id="3" name="Content Placeholder 2">
            <a:extLst>
              <a:ext uri="{FF2B5EF4-FFF2-40B4-BE49-F238E27FC236}">
                <a16:creationId xmlns:a16="http://schemas.microsoft.com/office/drawing/2014/main" id="{FCEFD1E6-C039-87A6-5C1F-AF4EDAF72D1E}"/>
              </a:ext>
            </a:extLst>
          </p:cNvPr>
          <p:cNvSpPr>
            <a:spLocks noGrp="1"/>
          </p:cNvSpPr>
          <p:nvPr>
            <p:ph sz="quarter" idx="10"/>
          </p:nvPr>
        </p:nvSpPr>
        <p:spPr>
          <a:xfrm>
            <a:off x="457200" y="1586895"/>
            <a:ext cx="5391867" cy="4248000"/>
          </a:xfrm>
        </p:spPr>
        <p:txBody>
          <a:bodyPr/>
          <a:lstStyle/>
          <a:p>
            <a:r>
              <a:rPr lang="cy-GB"/>
              <a:t>Yn draddodiadol, roedd tanciau storio dŵr oer yn cael eu gwneud o fetel galfanedig a’u dal ynghyd gyda stydiau. </a:t>
            </a:r>
          </a:p>
          <a:p>
            <a:r>
              <a:rPr lang="cy-GB"/>
              <a:t>Dros amser, mae’r gorchudd sinc yn cael ei dynnu, gan ddatgelu’r dur ac arwain at gyrydiad.</a:t>
            </a:r>
          </a:p>
          <a:p>
            <a:r>
              <a:rPr lang="cy-GB"/>
              <a:t>Byddai ocsid fferrus (rhwd) yn halogi’r tanc storio dŵr oer, felly mae angen rhoi sylw ar unwaith iddo ar ôl ei ganfod.</a:t>
            </a:r>
          </a:p>
          <a:p>
            <a:r>
              <a:rPr lang="cy-GB"/>
              <a:t>Nid yw tanciau galfanig bellach yn cael eu cymeradwyo ar gyfer tanciau storio dŵr oer.</a:t>
            </a:r>
          </a:p>
          <a:p>
            <a:endParaRPr lang="en-GB" dirty="0"/>
          </a:p>
          <a:p>
            <a:endParaRPr lang="en-GB" dirty="0"/>
          </a:p>
        </p:txBody>
      </p:sp>
      <p:pic>
        <p:nvPicPr>
          <p:cNvPr id="4" name="Picture 3">
            <a:extLst>
              <a:ext uri="{FF2B5EF4-FFF2-40B4-BE49-F238E27FC236}">
                <a16:creationId xmlns:a16="http://schemas.microsoft.com/office/drawing/2014/main" id="{84519A62-6ED7-E2D4-ECC6-8F4934057EC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49067" y="1586895"/>
            <a:ext cx="2837733" cy="2049105"/>
          </a:xfrm>
          <a:prstGeom prst="rect">
            <a:avLst/>
          </a:prstGeom>
        </p:spPr>
      </p:pic>
      <p:pic>
        <p:nvPicPr>
          <p:cNvPr id="5" name="Picture 4">
            <a:extLst>
              <a:ext uri="{FF2B5EF4-FFF2-40B4-BE49-F238E27FC236}">
                <a16:creationId xmlns:a16="http://schemas.microsoft.com/office/drawing/2014/main" id="{DA6FE3EA-26EC-C683-FE23-E82EA3A505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49067" y="3832307"/>
            <a:ext cx="2837733" cy="2329342"/>
          </a:xfrm>
          <a:prstGeom prst="rect">
            <a:avLst/>
          </a:prstGeom>
        </p:spPr>
      </p:pic>
    </p:spTree>
    <p:extLst>
      <p:ext uri="{BB962C8B-B14F-4D97-AF65-F5344CB8AC3E}">
        <p14:creationId xmlns:p14="http://schemas.microsoft.com/office/powerpoint/2010/main" val="3559771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A3B8A-6AAF-364A-4204-C27403F8CDB6}"/>
              </a:ext>
            </a:extLst>
          </p:cNvPr>
          <p:cNvSpPr>
            <a:spLocks noGrp="1"/>
          </p:cNvSpPr>
          <p:nvPr>
            <p:ph type="title"/>
          </p:nvPr>
        </p:nvSpPr>
        <p:spPr/>
        <p:txBody>
          <a:bodyPr/>
          <a:lstStyle/>
          <a:p>
            <a:r>
              <a:rPr lang="cy-GB"/>
              <a:t>Dadsincio </a:t>
            </a:r>
          </a:p>
        </p:txBody>
      </p:sp>
      <p:sp>
        <p:nvSpPr>
          <p:cNvPr id="3" name="Content Placeholder 2">
            <a:extLst>
              <a:ext uri="{FF2B5EF4-FFF2-40B4-BE49-F238E27FC236}">
                <a16:creationId xmlns:a16="http://schemas.microsoft.com/office/drawing/2014/main" id="{45122927-8A8D-F94E-94A1-32D1D28D261A}"/>
              </a:ext>
            </a:extLst>
          </p:cNvPr>
          <p:cNvSpPr>
            <a:spLocks noGrp="1"/>
          </p:cNvSpPr>
          <p:nvPr>
            <p:ph sz="quarter" idx="10"/>
          </p:nvPr>
        </p:nvSpPr>
        <p:spPr>
          <a:xfrm>
            <a:off x="457200" y="1602000"/>
            <a:ext cx="8229600" cy="4248000"/>
          </a:xfrm>
        </p:spPr>
        <p:txBody>
          <a:bodyPr/>
          <a:lstStyle/>
          <a:p>
            <a:r>
              <a:rPr lang="cy-GB"/>
              <a:t>Gall cydrannau pres (copr a sinc) ryddhau sinc wrth i ddŵr ffres basio drwyddynt. Mae’n gwneud y ffitiad pres yn wan ac yn frau, wedi’i orchuddio’n aml â phowdr gwyn (sinc ocsid).</a:t>
            </a:r>
          </a:p>
          <a:p>
            <a:r>
              <a:rPr lang="cy-GB"/>
              <a:t>Mae angen newid falfiau a ffitiadau sy’n dangos y math yma o gyrydiad.</a:t>
            </a:r>
          </a:p>
          <a:p>
            <a:r>
              <a:rPr lang="cy-GB"/>
              <a:t>Mae cydrannau pres modern yn gwrthsefyll dadsincio ac mae ganddynt DZR neu DZ wedi’u stampio arnynt.</a:t>
            </a:r>
          </a:p>
          <a:p>
            <a:endParaRPr lang="en-GB" dirty="0"/>
          </a:p>
        </p:txBody>
      </p:sp>
      <p:pic>
        <p:nvPicPr>
          <p:cNvPr id="4" name="Picture 2">
            <a:extLst>
              <a:ext uri="{FF2B5EF4-FFF2-40B4-BE49-F238E27FC236}">
                <a16:creationId xmlns:a16="http://schemas.microsoft.com/office/drawing/2014/main" id="{6FD81F94-28B0-50C0-5581-A24BC1A57F8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98391" y="4188005"/>
            <a:ext cx="2924175" cy="1873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992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0F9A2-68C0-9319-7395-36A8A2C54647}"/>
              </a:ext>
            </a:extLst>
          </p:cNvPr>
          <p:cNvSpPr>
            <a:spLocks noGrp="1"/>
          </p:cNvSpPr>
          <p:nvPr>
            <p:ph type="title"/>
          </p:nvPr>
        </p:nvSpPr>
        <p:spPr/>
        <p:txBody>
          <a:bodyPr/>
          <a:lstStyle/>
          <a:p>
            <a:r>
              <a:rPr lang="cy-GB"/>
              <a:t>Strwythur </a:t>
            </a:r>
          </a:p>
        </p:txBody>
      </p:sp>
      <p:sp>
        <p:nvSpPr>
          <p:cNvPr id="3" name="Content Placeholder 2">
            <a:extLst>
              <a:ext uri="{FF2B5EF4-FFF2-40B4-BE49-F238E27FC236}">
                <a16:creationId xmlns:a16="http://schemas.microsoft.com/office/drawing/2014/main" id="{CD857CC7-13BE-0E99-3DDB-768403D4EAE3}"/>
              </a:ext>
            </a:extLst>
          </p:cNvPr>
          <p:cNvSpPr>
            <a:spLocks noGrp="1"/>
          </p:cNvSpPr>
          <p:nvPr>
            <p:ph sz="quarter" idx="10"/>
          </p:nvPr>
        </p:nvSpPr>
        <p:spPr>
          <a:xfrm>
            <a:off x="457200" y="1638922"/>
            <a:ext cx="3473532" cy="4248000"/>
          </a:xfrm>
        </p:spPr>
        <p:txBody>
          <a:bodyPr/>
          <a:lstStyle/>
          <a:p>
            <a:r>
              <a:rPr lang="cy-GB" dirty="0"/>
              <a:t>Fel arfer, mae pibellau’n cael eu gosod o dan loriau crog a allai olygu drilio neu dorri’r distiau.</a:t>
            </a:r>
          </a:p>
          <a:p>
            <a:r>
              <a:rPr lang="cy-GB" dirty="0"/>
              <a:t>Dogfen Rheoliadau Adeiladu: Mae A yn nodi’r gofynion ar gyfer torri, drilio a rhigolau pibellau a rhaid ei dilyn bob amser. </a:t>
            </a:r>
          </a:p>
          <a:p>
            <a:endParaRPr lang="en-GB" dirty="0"/>
          </a:p>
          <a:p>
            <a:endParaRPr lang="en-GB" dirty="0"/>
          </a:p>
          <a:p>
            <a:endParaRPr lang="en-GB" dirty="0"/>
          </a:p>
        </p:txBody>
      </p:sp>
      <p:pic>
        <p:nvPicPr>
          <p:cNvPr id="5" name="Picture 4">
            <a:extLst>
              <a:ext uri="{FF2B5EF4-FFF2-40B4-BE49-F238E27FC236}">
                <a16:creationId xmlns:a16="http://schemas.microsoft.com/office/drawing/2014/main" id="{DE87E232-D7AA-B92E-4128-C4DCF860590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2157008"/>
            <a:ext cx="3989027" cy="2995245"/>
          </a:xfrm>
          <a:prstGeom prst="rect">
            <a:avLst/>
          </a:prstGeom>
        </p:spPr>
      </p:pic>
    </p:spTree>
    <p:extLst>
      <p:ext uri="{BB962C8B-B14F-4D97-AF65-F5344CB8AC3E}">
        <p14:creationId xmlns:p14="http://schemas.microsoft.com/office/powerpoint/2010/main" val="4117021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Gwresogi gofod </a:t>
            </a:r>
          </a:p>
        </p:txBody>
      </p:sp>
      <p:sp>
        <p:nvSpPr>
          <p:cNvPr id="3" name="Content Placeholder 2"/>
          <p:cNvSpPr>
            <a:spLocks noGrp="1"/>
          </p:cNvSpPr>
          <p:nvPr>
            <p:ph sz="quarter" idx="10"/>
          </p:nvPr>
        </p:nvSpPr>
        <p:spPr>
          <a:xfrm>
            <a:off x="457200" y="1512000"/>
            <a:ext cx="3616036" cy="4248000"/>
          </a:xfrm>
        </p:spPr>
        <p:txBody>
          <a:bodyPr/>
          <a:lstStyle/>
          <a:p>
            <a:r>
              <a:rPr lang="cy-GB" b="0" i="0"/>
              <a:t>Yn ystod y 1900au cynnar, y prif ddull o wresogi gofod yn y rhan fwyaf o gartrefi oedd tanau coed neu lo.</a:t>
            </a:r>
          </a:p>
          <a:p>
            <a:r>
              <a:rPr lang="cy-GB" b="0" i="0"/>
              <a:t>Yn y 1970au a’r 1980au, cafodd systemau gwres canolog hydronig (gwlyb) eu gosod yn eang yng nghartrefi Prydain, gan nodi newid sylweddol i’r allyrwyr gwres rydym yn eu defnyddio heddiw. </a:t>
            </a:r>
          </a:p>
        </p:txBody>
      </p:sp>
      <p:pic>
        <p:nvPicPr>
          <p:cNvPr id="4" name="Picture 3">
            <a:extLst>
              <a:ext uri="{FF2B5EF4-FFF2-40B4-BE49-F238E27FC236}">
                <a16:creationId xmlns:a16="http://schemas.microsoft.com/office/drawing/2014/main" id="{58FD2080-0325-2DB7-7AA0-327255C5173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62324" y="2077306"/>
            <a:ext cx="3734448" cy="24896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Simneiau</a:t>
            </a:r>
          </a:p>
        </p:txBody>
      </p:sp>
      <p:sp>
        <p:nvSpPr>
          <p:cNvPr id="3" name="Content Placeholder 2"/>
          <p:cNvSpPr>
            <a:spLocks noGrp="1"/>
          </p:cNvSpPr>
          <p:nvPr>
            <p:ph sz="quarter" idx="10"/>
          </p:nvPr>
        </p:nvSpPr>
        <p:spPr>
          <a:xfrm>
            <a:off x="394507" y="1700808"/>
            <a:ext cx="3763836" cy="4248000"/>
          </a:xfrm>
        </p:spPr>
        <p:txBody>
          <a:bodyPr/>
          <a:lstStyle/>
          <a:p>
            <a:r>
              <a:rPr lang="cy-GB"/>
              <a:t>Mae simneiau </a:t>
            </a:r>
            <a:r>
              <a:rPr lang="cy-GB" b="1"/>
              <a:t>dosbarth 1</a:t>
            </a:r>
            <a:r>
              <a:rPr lang="cy-GB"/>
              <a:t> yn nodweddiadol am eu strwythur brics wedi’i osod ar wal fewnol neu allanol. </a:t>
            </a:r>
          </a:p>
          <a:p>
            <a:r>
              <a:rPr lang="cy-GB"/>
              <a:t>Mae simneiau yn cael eu dylunio i ddarparu ar gyfer sawl ffliw, er mwyn gallu gosod nifer o danau. Eu pwrpas yw darparu gwres i ystafelloedd gwely ac ardaloedd byw.</a:t>
            </a:r>
          </a:p>
        </p:txBody>
      </p:sp>
      <p:sp>
        <p:nvSpPr>
          <p:cNvPr id="7" name="TextBox 6">
            <a:extLst>
              <a:ext uri="{FF2B5EF4-FFF2-40B4-BE49-F238E27FC236}">
                <a16:creationId xmlns:a16="http://schemas.microsoft.com/office/drawing/2014/main" id="{44335BB1-F2A7-33D0-7648-B1A01AFE79A6}"/>
              </a:ext>
            </a:extLst>
          </p:cNvPr>
          <p:cNvSpPr txBox="1"/>
          <p:nvPr/>
        </p:nvSpPr>
        <p:spPr>
          <a:xfrm>
            <a:off x="5238997" y="3013501"/>
            <a:ext cx="2677886" cy="830997"/>
          </a:xfrm>
          <a:prstGeom prst="rect">
            <a:avLst/>
          </a:prstGeom>
          <a:noFill/>
          <a:ln>
            <a:solidFill>
              <a:schemeClr val="tx2"/>
            </a:solidFill>
          </a:ln>
        </p:spPr>
        <p:txBody>
          <a:bodyPr wrap="square">
            <a:spAutoFit/>
          </a:bodyPr>
          <a:lstStyle/>
          <a:p>
            <a:pPr algn="ctr"/>
            <a:r>
              <a:rPr lang="cy-GB" sz="1600"/>
              <a:t>Edrychwch ar y diagramau o wahanol strwythurau simneiau </a:t>
            </a:r>
            <a:r>
              <a:rPr lang="cy-GB" sz="1600">
                <a:hlinkClick r:id="rId3"/>
              </a:rPr>
              <a:t>yma</a:t>
            </a:r>
            <a:r>
              <a:rPr lang="cy-GB" sz="160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Ffliwiau</a:t>
            </a:r>
          </a:p>
        </p:txBody>
      </p:sp>
      <p:sp>
        <p:nvSpPr>
          <p:cNvPr id="3" name="Content Placeholder 2"/>
          <p:cNvSpPr>
            <a:spLocks noGrp="1"/>
          </p:cNvSpPr>
          <p:nvPr>
            <p:ph sz="quarter" idx="10"/>
          </p:nvPr>
        </p:nvSpPr>
        <p:spPr>
          <a:xfrm>
            <a:off x="457199" y="1772816"/>
            <a:ext cx="7979229" cy="3987184"/>
          </a:xfrm>
        </p:spPr>
        <p:txBody>
          <a:bodyPr/>
          <a:lstStyle/>
          <a:p>
            <a:r>
              <a:rPr lang="cy-GB" b="0" i="0"/>
              <a:t>Wrth i danau losgi, maent yn rhyddhau nwyon hylosgi sy’n cael eu hawyru allan o’r tŷ drwy ffliw. Bydd gan bob lle tân ffliw ar wahân, sy’n cael ei wahanu gan blu canolig.</a:t>
            </a:r>
          </a:p>
          <a:p>
            <a:r>
              <a:rPr lang="cy-GB" b="0" i="0"/>
              <a:t>Mae brest simnai yn aml yn cynnwys dau ffliw: un ar gyfer y lle tân yn y lolfa ei hun ac un arall ar gyfer y lle tân uwchben yn yr ystafell wely.</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cy-GB"/>
              <a:t>Potiau simnai</a:t>
            </a:r>
          </a:p>
        </p:txBody>
      </p:sp>
      <p:sp>
        <p:nvSpPr>
          <p:cNvPr id="8" name="TextBox 7">
            <a:extLst>
              <a:ext uri="{FF2B5EF4-FFF2-40B4-BE49-F238E27FC236}">
                <a16:creationId xmlns:a16="http://schemas.microsoft.com/office/drawing/2014/main" id="{BA15E87D-614B-0FB9-1ED1-1CAFBC09E8DA}"/>
              </a:ext>
            </a:extLst>
          </p:cNvPr>
          <p:cNvSpPr txBox="1"/>
          <p:nvPr/>
        </p:nvSpPr>
        <p:spPr>
          <a:xfrm>
            <a:off x="395536" y="1431668"/>
            <a:ext cx="4207773" cy="5016758"/>
          </a:xfrm>
          <a:prstGeom prst="rect">
            <a:avLst/>
          </a:prstGeom>
          <a:noFill/>
        </p:spPr>
        <p:txBody>
          <a:bodyPr wrap="square">
            <a:spAutoFit/>
          </a:bodyPr>
          <a:lstStyle/>
          <a:p>
            <a:r>
              <a:rPr lang="cy-GB"/>
              <a:t>Daeth y defnydd o botiau simnai yn boblogaidd yn ystod y 18fed a’r 19eg ganrif, gan gyd-daro â mabwysiadu glo yn eang fel tanwydd gwresogi cartrefi. </a:t>
            </a:r>
          </a:p>
          <a:p>
            <a:endParaRPr lang="en-GB" dirty="0"/>
          </a:p>
          <a:p>
            <a:r>
              <a:rPr lang="cy-GB"/>
              <a:t>Roedd y potiau hyn yn ddull cost-effeithiol o wella uchder simneiau, gan wella llif yr aer a’r drafft yn system y simnai.</a:t>
            </a:r>
          </a:p>
          <a:p>
            <a:endParaRPr lang="en-GB" dirty="0"/>
          </a:p>
          <a:p>
            <a:r>
              <a:rPr lang="cy-GB"/>
              <a:t>Mae pob pot simnai yn gwasanaethu lle tân ar wahân a’i ffliw. </a:t>
            </a:r>
          </a:p>
          <a:p>
            <a:endParaRPr lang="en-GB" dirty="0"/>
          </a:p>
          <a:p>
            <a:endParaRPr lang="en-GB" dirty="0"/>
          </a:p>
        </p:txBody>
      </p:sp>
      <p:pic>
        <p:nvPicPr>
          <p:cNvPr id="9" name="Picture 8">
            <a:extLst>
              <a:ext uri="{FF2B5EF4-FFF2-40B4-BE49-F238E27FC236}">
                <a16:creationId xmlns:a16="http://schemas.microsoft.com/office/drawing/2014/main" id="{3EBF6BC7-AA3E-815D-52D0-CDC42E79F8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63103" y="2210650"/>
            <a:ext cx="1703040" cy="1858100"/>
          </a:xfrm>
          <a:prstGeom prst="rect">
            <a:avLst/>
          </a:prstGeom>
        </p:spPr>
      </p:pic>
      <p:pic>
        <p:nvPicPr>
          <p:cNvPr id="11" name="Picture 10">
            <a:extLst>
              <a:ext uri="{FF2B5EF4-FFF2-40B4-BE49-F238E27FC236}">
                <a16:creationId xmlns:a16="http://schemas.microsoft.com/office/drawing/2014/main" id="{8DD582A6-4526-B077-906E-2EC181CAD7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14623" y="4334099"/>
            <a:ext cx="2069497" cy="1639551"/>
          </a:xfrm>
          <a:prstGeom prst="rect">
            <a:avLst/>
          </a:prstGeom>
        </p:spPr>
      </p:pic>
      <p:pic>
        <p:nvPicPr>
          <p:cNvPr id="3" name="Picture 2">
            <a:extLst>
              <a:ext uri="{FF2B5EF4-FFF2-40B4-BE49-F238E27FC236}">
                <a16:creationId xmlns:a16="http://schemas.microsoft.com/office/drawing/2014/main" id="{F1622CE0-D578-0BA0-A9DC-B67FD74A40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2545" y="1282042"/>
            <a:ext cx="1856284" cy="2784426"/>
          </a:xfrm>
          <a:prstGeom prst="rect">
            <a:avLst/>
          </a:prstGeom>
        </p:spPr>
      </p:pic>
    </p:spTree>
    <p:extLst>
      <p:ext uri="{BB962C8B-B14F-4D97-AF65-F5344CB8AC3E}">
        <p14:creationId xmlns:p14="http://schemas.microsoft.com/office/powerpoint/2010/main" val="782612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cy-GB"/>
              <a:t>Difrod i simneiau</a:t>
            </a:r>
          </a:p>
        </p:txBody>
      </p:sp>
      <p:sp>
        <p:nvSpPr>
          <p:cNvPr id="4" name="TextBox 3">
            <a:extLst>
              <a:ext uri="{FF2B5EF4-FFF2-40B4-BE49-F238E27FC236}">
                <a16:creationId xmlns:a16="http://schemas.microsoft.com/office/drawing/2014/main" id="{569371B9-94EE-B8DB-C45B-1B6CC662DC3F}"/>
              </a:ext>
            </a:extLst>
          </p:cNvPr>
          <p:cNvSpPr txBox="1"/>
          <p:nvPr/>
        </p:nvSpPr>
        <p:spPr>
          <a:xfrm>
            <a:off x="457200" y="1612339"/>
            <a:ext cx="4800933" cy="3477875"/>
          </a:xfrm>
          <a:prstGeom prst="rect">
            <a:avLst/>
          </a:prstGeom>
          <a:noFill/>
        </p:spPr>
        <p:txBody>
          <a:bodyPr wrap="square">
            <a:spAutoFit/>
          </a:bodyPr>
          <a:lstStyle/>
          <a:p>
            <a:r>
              <a:rPr lang="cy-GB"/>
              <a:t>Bydd simnai sydd wedi’i difrodi neu wedi cwympo yn effeithio ar lif aer a drafft y ffliw, gan arwain o bosibl at gynhyrchion hylosgi angheuol yn dod i mewn i’r eiddo, gan achosi perygl ar unwaith. </a:t>
            </a:r>
          </a:p>
          <a:p>
            <a:endParaRPr lang="en-GB" dirty="0"/>
          </a:p>
          <a:p>
            <a:r>
              <a:rPr lang="cy-GB"/>
              <a:t>Bydd angen rhoi sylw ar unwaith i unrhyw simnai sy’n dangos arwyddion o symudiad strwythurol.</a:t>
            </a:r>
          </a:p>
          <a:p>
            <a:endParaRPr lang="en-GB" dirty="0"/>
          </a:p>
          <a:p>
            <a:endParaRPr lang="en-GB" dirty="0"/>
          </a:p>
        </p:txBody>
      </p:sp>
      <p:pic>
        <p:nvPicPr>
          <p:cNvPr id="6" name="Picture 5">
            <a:extLst>
              <a:ext uri="{FF2B5EF4-FFF2-40B4-BE49-F238E27FC236}">
                <a16:creationId xmlns:a16="http://schemas.microsoft.com/office/drawing/2014/main" id="{AB2C7812-2789-F47D-3C4F-60954ECD6D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68512" y="1612339"/>
            <a:ext cx="2800890" cy="4201335"/>
          </a:xfrm>
          <a:prstGeom prst="rect">
            <a:avLst/>
          </a:prstGeom>
        </p:spPr>
      </p:pic>
    </p:spTree>
    <p:extLst>
      <p:ext uri="{BB962C8B-B14F-4D97-AF65-F5344CB8AC3E}">
        <p14:creationId xmlns:p14="http://schemas.microsoft.com/office/powerpoint/2010/main" val="2399313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cy-GB"/>
              <a:t>Dŵr poeth </a:t>
            </a:r>
          </a:p>
        </p:txBody>
      </p:sp>
      <p:sp>
        <p:nvSpPr>
          <p:cNvPr id="7" name="TextBox 6">
            <a:extLst>
              <a:ext uri="{FF2B5EF4-FFF2-40B4-BE49-F238E27FC236}">
                <a16:creationId xmlns:a16="http://schemas.microsoft.com/office/drawing/2014/main" id="{C978A38E-9FBC-6AC3-A7BB-21FBAFFC3D94}"/>
              </a:ext>
            </a:extLst>
          </p:cNvPr>
          <p:cNvSpPr txBox="1"/>
          <p:nvPr/>
        </p:nvSpPr>
        <p:spPr>
          <a:xfrm>
            <a:off x="314114" y="1670325"/>
            <a:ext cx="4572000" cy="1631216"/>
          </a:xfrm>
          <a:prstGeom prst="rect">
            <a:avLst/>
          </a:prstGeom>
          <a:noFill/>
        </p:spPr>
        <p:txBody>
          <a:bodyPr wrap="square">
            <a:spAutoFit/>
          </a:bodyPr>
          <a:lstStyle/>
          <a:p>
            <a:r>
              <a:rPr lang="cy-GB"/>
              <a:t>Er y gallai tegell ar dân neu stôf cegin ddarparu ychydig o ddŵr poeth, y prif ddull ar gyfer cael llawer iawn o ddŵr poeth oedd defnyddio gwresogydd dŵr “copr”. </a:t>
            </a:r>
          </a:p>
        </p:txBody>
      </p:sp>
      <p:sp>
        <p:nvSpPr>
          <p:cNvPr id="9" name="TextBox 8">
            <a:extLst>
              <a:ext uri="{FF2B5EF4-FFF2-40B4-BE49-F238E27FC236}">
                <a16:creationId xmlns:a16="http://schemas.microsoft.com/office/drawing/2014/main" id="{188C283A-F1D9-E9BF-886E-3E3BF497777B}"/>
              </a:ext>
            </a:extLst>
          </p:cNvPr>
          <p:cNvSpPr txBox="1"/>
          <p:nvPr/>
        </p:nvSpPr>
        <p:spPr>
          <a:xfrm>
            <a:off x="314114" y="3556460"/>
            <a:ext cx="4572000" cy="1015663"/>
          </a:xfrm>
          <a:prstGeom prst="rect">
            <a:avLst/>
          </a:prstGeom>
          <a:noFill/>
        </p:spPr>
        <p:txBody>
          <a:bodyPr wrap="square">
            <a:spAutoFit/>
          </a:bodyPr>
          <a:lstStyle/>
          <a:p>
            <a:r>
              <a:rPr lang="cy-GB"/>
              <a:t>Defnyddiwyd tân glo o dan y cynhwysydd i gynhesu’r dŵr. Roedd yn rhaid llenwi’r offer copr â llaw.</a:t>
            </a:r>
          </a:p>
        </p:txBody>
      </p:sp>
      <p:sp>
        <p:nvSpPr>
          <p:cNvPr id="5" name="TextBox 4">
            <a:extLst>
              <a:ext uri="{FF2B5EF4-FFF2-40B4-BE49-F238E27FC236}">
                <a16:creationId xmlns:a16="http://schemas.microsoft.com/office/drawing/2014/main" id="{13325D29-833A-FCC6-FE81-E3E21BD96C43}"/>
              </a:ext>
            </a:extLst>
          </p:cNvPr>
          <p:cNvSpPr txBox="1"/>
          <p:nvPr/>
        </p:nvSpPr>
        <p:spPr>
          <a:xfrm>
            <a:off x="5976257" y="3075057"/>
            <a:ext cx="1785257" cy="338554"/>
          </a:xfrm>
          <a:prstGeom prst="rect">
            <a:avLst/>
          </a:prstGeom>
          <a:noFill/>
          <a:ln>
            <a:solidFill>
              <a:schemeClr val="tx2"/>
            </a:solidFill>
          </a:ln>
        </p:spPr>
        <p:txBody>
          <a:bodyPr wrap="square">
            <a:spAutoFit/>
          </a:bodyPr>
          <a:lstStyle/>
          <a:p>
            <a:pPr algn="ctr"/>
            <a:r>
              <a:rPr lang="cy-GB" sz="1600">
                <a:hlinkClick r:id="rId3"/>
              </a:rPr>
              <a:t>Llun enghreifftiol</a:t>
            </a:r>
          </a:p>
        </p:txBody>
      </p:sp>
    </p:spTree>
    <p:extLst>
      <p:ext uri="{BB962C8B-B14F-4D97-AF65-F5344CB8AC3E}">
        <p14:creationId xmlns:p14="http://schemas.microsoft.com/office/powerpoint/2010/main" val="476562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Prif bibell ddŵr a rennir </a:t>
            </a:r>
          </a:p>
        </p:txBody>
      </p:sp>
      <p:sp>
        <p:nvSpPr>
          <p:cNvPr id="3" name="Content Placeholder 2"/>
          <p:cNvSpPr>
            <a:spLocks noGrp="1"/>
          </p:cNvSpPr>
          <p:nvPr>
            <p:ph sz="quarter" idx="10"/>
          </p:nvPr>
        </p:nvSpPr>
        <p:spPr>
          <a:xfrm>
            <a:off x="457199" y="1512000"/>
            <a:ext cx="4727897" cy="4248000"/>
          </a:xfrm>
        </p:spPr>
        <p:txBody>
          <a:bodyPr/>
          <a:lstStyle/>
          <a:p>
            <a:r>
              <a:rPr lang="cy-GB" dirty="0"/>
              <a:t>Mae llawer o eiddo hŷn, yn enwedig tai teras, yn cael eu cyflenwi gan brif bibell ddŵr a rennir. Mae’r bibell hon yn darparu dŵr i floc o dai o un cysylltiad i’r brif bibell ddŵr.</a:t>
            </a:r>
          </a:p>
          <a:p>
            <a:r>
              <a:rPr lang="cy-GB" dirty="0"/>
              <a:t>Roedd plwm yn cael ei ddefnyddio’n gyffredin ar gyfer y pibellau cyflenwi hyn, sy’n aml yn annigonol o ran maint ar gyfer gofynion dŵr system fodern.</a:t>
            </a:r>
          </a:p>
          <a:p>
            <a:r>
              <a:rPr lang="cy-GB" dirty="0"/>
              <a:t>Gall pwysedd y dŵr fod yn wael, yn enwedig yn ystod y galw brig, oherwydd eiddo eraill sydd ar yr un cyflenwad.</a:t>
            </a:r>
          </a:p>
          <a:p>
            <a:endParaRPr lang="en-GB" dirty="0"/>
          </a:p>
          <a:p>
            <a:endParaRPr lang="en-GB" dirty="0"/>
          </a:p>
          <a:p>
            <a:endParaRPr lang="en-US" dirty="0"/>
          </a:p>
        </p:txBody>
      </p:sp>
      <p:sp>
        <p:nvSpPr>
          <p:cNvPr id="7" name="TextBox 6">
            <a:extLst>
              <a:ext uri="{FF2B5EF4-FFF2-40B4-BE49-F238E27FC236}">
                <a16:creationId xmlns:a16="http://schemas.microsoft.com/office/drawing/2014/main" id="{E668E20F-57A7-6A08-255D-F8676C8D91DF}"/>
              </a:ext>
            </a:extLst>
          </p:cNvPr>
          <p:cNvSpPr txBox="1"/>
          <p:nvPr/>
        </p:nvSpPr>
        <p:spPr>
          <a:xfrm>
            <a:off x="5657850" y="3429000"/>
            <a:ext cx="3028950" cy="523220"/>
          </a:xfrm>
          <a:prstGeom prst="rect">
            <a:avLst/>
          </a:prstGeom>
          <a:noFill/>
          <a:ln>
            <a:solidFill>
              <a:schemeClr val="tx1"/>
            </a:solidFill>
          </a:ln>
        </p:spPr>
        <p:txBody>
          <a:bodyPr wrap="square">
            <a:spAutoFit/>
          </a:bodyPr>
          <a:lstStyle/>
          <a:p>
            <a:pPr algn="ctr"/>
            <a:r>
              <a:rPr lang="cy-GB" sz="1400" dirty="0"/>
              <a:t>Gwyliwch y fideo yma:</a:t>
            </a:r>
          </a:p>
          <a:p>
            <a:pPr algn="ctr"/>
            <a:r>
              <a:rPr lang="cy-GB" sz="1400" dirty="0">
                <a:hlinkClick r:id="rId3"/>
              </a:rPr>
              <a:t>perchnogaeth pibellau cyflenwi</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TotalTime>
  <Words>1556</Words>
  <Application>Microsoft Office PowerPoint</Application>
  <PresentationFormat>On-screen Show (4:3)</PresentationFormat>
  <Paragraphs>149</Paragraphs>
  <Slides>23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Lucida Grande</vt:lpstr>
      <vt:lpstr>Times New Roman</vt:lpstr>
      <vt:lpstr>Default Design</vt:lpstr>
      <vt:lpstr>PowerPoint 1: Dulliau adeiladu cyn 1919 </vt:lpstr>
      <vt:lpstr>NOD: Gwybod am ddulliau adeiladu nodweddiadol adeiladau cyn 1919</vt:lpstr>
      <vt:lpstr>Gwresogi gofod </vt:lpstr>
      <vt:lpstr>Simneiau</vt:lpstr>
      <vt:lpstr>Ffliwiau</vt:lpstr>
      <vt:lpstr>Potiau simnai</vt:lpstr>
      <vt:lpstr>Difrod i simneiau</vt:lpstr>
      <vt:lpstr>Dŵr poeth </vt:lpstr>
      <vt:lpstr>Prif bibell ddŵr a rennir </vt:lpstr>
      <vt:lpstr>Pibellau plwm poeth ac oer </vt:lpstr>
      <vt:lpstr>Deddfwriaeth </vt:lpstr>
      <vt:lpstr>Ffitiadau a deunyddiau </vt:lpstr>
      <vt:lpstr>Ffitiadau a deunyddiau </vt:lpstr>
      <vt:lpstr>Copr imperial</vt:lpstr>
      <vt:lpstr>Meintiau copr imperial</vt:lpstr>
      <vt:lpstr>Draeniau o dan y ddaear </vt:lpstr>
      <vt:lpstr>Pibellau gwastraff ac awyru </vt:lpstr>
      <vt:lpstr>Draeniau o dan y ddaear </vt:lpstr>
      <vt:lpstr>Pibellau gwastraff plwm</vt:lpstr>
      <vt:lpstr>Tanciau storio dŵr oer </vt:lpstr>
      <vt:lpstr>Dadsincio </vt:lpstr>
      <vt:lpstr>Strwythur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196</cp:revision>
  <dcterms:created xsi:type="dcterms:W3CDTF">2013-05-28T00:38:54Z</dcterms:created>
  <dcterms:modified xsi:type="dcterms:W3CDTF">2023-09-29T14:17:18Z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