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93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87" r:id="rId31"/>
    <p:sldId id="288" r:id="rId32"/>
    <p:sldId id="292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3" roundtripDataSignature="AMtx7mhsD9/+4vd7jpcZxNln1wZGFjzMC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87" autoAdjust="0"/>
  </p:normalViewPr>
  <p:slideViewPr>
    <p:cSldViewPr snapToGrid="0">
      <p:cViewPr varScale="1">
        <p:scale>
          <a:sx n="60" d="100"/>
          <a:sy n="60" d="100"/>
        </p:scale>
        <p:origin x="146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43" Type="http://customschemas.google.com/relationships/presentationmetadata" Target="metadata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1506FB61-EC3F-4296-B290-C73BA40591A5}"/>
    <pc:docChg chg="modMainMaster">
      <pc:chgData name="Claire Brooks" userId="045b5ce1-bb15-4c22-aa7e-c7b600949989" providerId="ADAL" clId="{1506FB61-EC3F-4296-B290-C73BA40591A5}" dt="2023-09-29T14:17:41.425" v="2" actId="6549"/>
      <pc:docMkLst>
        <pc:docMk/>
      </pc:docMkLst>
      <pc:sldMasterChg chg="modSp mod">
        <pc:chgData name="Claire Brooks" userId="045b5ce1-bb15-4c22-aa7e-c7b600949989" providerId="ADAL" clId="{1506FB61-EC3F-4296-B290-C73BA40591A5}" dt="2023-09-29T14:17:41.425" v="2" actId="6549"/>
        <pc:sldMasterMkLst>
          <pc:docMk/>
          <pc:sldMasterMk cId="0" sldId="2147483648"/>
        </pc:sldMasterMkLst>
        <pc:spChg chg="mod">
          <ac:chgData name="Claire Brooks" userId="045b5ce1-bb15-4c22-aa7e-c7b600949989" providerId="ADAL" clId="{1506FB61-EC3F-4296-B290-C73BA40591A5}" dt="2023-09-29T14:17:38.872" v="1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Claire Brooks" userId="045b5ce1-bb15-4c22-aa7e-c7b600949989" providerId="ADAL" clId="{1506FB61-EC3F-4296-B290-C73BA40591A5}" dt="2023-09-29T14:17:41.425" v="2" actId="6549"/>
          <ac:spMkLst>
            <pc:docMk/>
            <pc:sldMasterMk cId="0" sldId="2147483648"/>
            <ac:spMk id="12" creationId="{00000000-0000-0000-0000-000000000000}"/>
          </ac:spMkLst>
        </pc:spChg>
        <pc:spChg chg="mod">
          <ac:chgData name="Claire Brooks" userId="045b5ce1-bb15-4c22-aa7e-c7b600949989" providerId="ADAL" clId="{1506FB61-EC3F-4296-B290-C73BA40591A5}" dt="2023-09-29T14:14:35.254" v="0"/>
          <ac:spMkLst>
            <pc:docMk/>
            <pc:sldMasterMk cId="0" sldId="2147483648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" name="Google Shape;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542840537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2542840537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42840537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2542840537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4b8f5b13ae_1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24b8f5b13ae_1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4b8f5b13ae_1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24b8f5b13ae_1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4b8f5b13ae_1_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24b8f5b13ae_1_5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4b8f5b13ae_1_3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24b8f5b13ae_1_3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4b8f5b13ae_1_5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24b8f5b13ae_1_5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4b8f5b13ae_1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24b8f5b13ae_1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5d4cb0cba7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25d4cb0cba7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d4cb0cba7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25d4cb0cba7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" name="Google Shape;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460257c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25460257c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/>
              <a:t>Diagram yn dangos wal geudod yn erbyn wal solet - https://www.arktek.co.uk/what-solid-wall-insulation/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5edc608d6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g25edc608d6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4b8f5b13ae_1_7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24b8f5b13ae_1_7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4b8f5b13ae_1_6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g24b8f5b13ae_1_6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4b8f5b13ae_1_6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24b8f5b13ae_1_6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5d4cb0cba7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g25d4cb0cba7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4b8f5b13ae_1_7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88" name="Google Shape;288;g24b8f5b13ae_1_7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89" name="Google Shape;289;g24b8f5b13ae_1_70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4b8f5b13ae_1_7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06" name="Google Shape;306;g24b8f5b13ae_1_7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07" name="Google Shape;307;g24b8f5b13ae_1_7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56f3f3e24e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6" name="Google Shape;316;g256f3f3e24e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17" name="Google Shape;317;g256f3f3e24e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56f3f3e24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25" name="Google Shape;325;g256f3f3e24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26" name="Google Shape;326;g256f3f3e24e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4b9c28149a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" name="Google Shape;53;g24b9c28149a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4b8f5b13ae_1_7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34" name="Google Shape;334;g24b8f5b13ae_1_7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35" name="Google Shape;335;g24b8f5b13ae_1_7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56f9c0998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42" name="Google Shape;342;g256f9c0998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3" name="Google Shape;343;g256f9c09980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4" name="Google Shape;3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b8f5b13ae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24b8f5b13ae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4b8f5b13ae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g24b8f5b13ae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b8f5b13ae_1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g24b8f5b13ae_1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4b8f5b13ae_1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g24b8f5b13ae_1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4b8f5b13ae_1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g24b8f5b13ae_1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5460257cdf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25460257cdf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4b8f5b13ae_1_5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g24b8f5b13ae_1_5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g24b8f5b13ae_1_5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24b8f5b13ae_1_12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4b8f5b13ae_1_27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g24b8f5b13ae_1_27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g24b8f5b13ae_1_278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g24b8f5b13ae_1_27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5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endParaRPr lang="en-US" sz="1200" dirty="0">
              <a:latin typeface="Times New Roman" pitchFamily="-105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5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35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15" descr="City &amp; Guilds and EAL logo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5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Peirianneg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Gwasanaethau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 </a:t>
            </a:r>
          </a:p>
        </p:txBody>
      </p:sp>
      <p:cxnSp>
        <p:nvCxnSpPr>
          <p:cNvPr id="17" name="Google Shape;17;p15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5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igningbuildings.co.uk/wiki/Clay" TargetMode="External"/><Relationship Id="rId13" Type="http://schemas.openxmlformats.org/officeDocument/2006/relationships/hyperlink" Target="https://www.designingbuildings.co.uk/wiki/Bitumen" TargetMode="External"/><Relationship Id="rId3" Type="http://schemas.openxmlformats.org/officeDocument/2006/relationships/hyperlink" Target="https://www.designingbuildings.co.uk/wiki/Binder" TargetMode="External"/><Relationship Id="rId7" Type="http://schemas.openxmlformats.org/officeDocument/2006/relationships/hyperlink" Target="https://www.designingbuildings.co.uk/wiki/Construction" TargetMode="External"/><Relationship Id="rId12" Type="http://schemas.openxmlformats.org/officeDocument/2006/relationships/hyperlink" Target="https://www.designingbuildings.co.uk/wiki/Concrete" TargetMode="External"/><Relationship Id="rId2" Type="http://schemas.openxmlformats.org/officeDocument/2006/relationships/notesSlide" Target="../notesSlides/notesSlide14.xml"/><Relationship Id="rId16" Type="http://schemas.openxmlformats.org/officeDocument/2006/relationships/hyperlink" Target="https://www.designingbuildings.co.uk/wiki/Brick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designingbuildings.co.uk/wiki/Structural" TargetMode="External"/><Relationship Id="rId11" Type="http://schemas.openxmlformats.org/officeDocument/2006/relationships/hyperlink" Target="https://www.designingbuildings.co.uk/wiki/Cement" TargetMode="External"/><Relationship Id="rId5" Type="http://schemas.openxmlformats.org/officeDocument/2006/relationships/hyperlink" Target="https://www.designingbuildings.co.uk/wiki/Form" TargetMode="External"/><Relationship Id="rId15" Type="http://schemas.openxmlformats.org/officeDocument/2006/relationships/hyperlink" Target="https://www.designingbuildings.co.uk/wiki/Pavement" TargetMode="External"/><Relationship Id="rId10" Type="http://schemas.openxmlformats.org/officeDocument/2006/relationships/hyperlink" Target="https://www.designingbuildings.co.uk/wiki/Common" TargetMode="External"/><Relationship Id="rId4" Type="http://schemas.openxmlformats.org/officeDocument/2006/relationships/hyperlink" Target="https://www.designingbuildings.co.uk/wiki/Materials" TargetMode="External"/><Relationship Id="rId9" Type="http://schemas.openxmlformats.org/officeDocument/2006/relationships/hyperlink" Target="https://www.designingbuildings.co.uk/wiki/Daub" TargetMode="External"/><Relationship Id="rId14" Type="http://schemas.openxmlformats.org/officeDocument/2006/relationships/hyperlink" Target="https://www.designingbuildings.co.uk/wiki/Asphal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arktek.co.uk/what-solid-wall-insulation/" TargetMode="Externa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38" name="Google Shape;38;p1"/>
          <p:cNvSpPr txBox="1"/>
          <p:nvPr/>
        </p:nvSpPr>
        <p:spPr>
          <a:xfrm>
            <a:off x="571500" y="2182368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4BF770-F03E-1D4D-BF10-2032FDCF116D}"/>
              </a:ext>
            </a:extLst>
          </p:cNvPr>
          <p:cNvSpPr txBox="1"/>
          <p:nvPr/>
        </p:nvSpPr>
        <p:spPr>
          <a:xfrm>
            <a:off x="457200" y="3275112"/>
            <a:ext cx="8001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/>
                <a:cs typeface="Arial"/>
              </a:rPr>
              <a:t>PowerPoint 1: Gwybod am y newid mewn dulliau adeiladu dros amser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F38216-920C-8E4C-FF03-F82E63FE0D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190" y="1566197"/>
            <a:ext cx="1935144" cy="1290096"/>
          </a:xfrm>
          <a:prstGeom prst="rect">
            <a:avLst/>
          </a:prstGeom>
        </p:spPr>
      </p:pic>
      <p:sp>
        <p:nvSpPr>
          <p:cNvPr id="135" name="Google Shape;135;g25428405376_0_0"/>
          <p:cNvSpPr txBox="1">
            <a:spLocks noGrp="1"/>
          </p:cNvSpPr>
          <p:nvPr>
            <p:ph type="title"/>
          </p:nvPr>
        </p:nvSpPr>
        <p:spPr>
          <a:xfrm>
            <a:off x="311700" y="848025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Deunyddiau adeiladu lleol mewn adeiladau hŷn</a:t>
            </a:r>
          </a:p>
        </p:txBody>
      </p:sp>
      <p:sp>
        <p:nvSpPr>
          <p:cNvPr id="136" name="Google Shape;136;g25428405376_0_0"/>
          <p:cNvSpPr txBox="1">
            <a:spLocks noGrp="1"/>
          </p:cNvSpPr>
          <p:nvPr>
            <p:ph type="body" idx="1"/>
          </p:nvPr>
        </p:nvSpPr>
        <p:spPr>
          <a:xfrm>
            <a:off x="311700" y="1356975"/>
            <a:ext cx="1943700" cy="43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Calchfaen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Tywodfaen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Llechi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US" sz="4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Gwenithfaen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sz="1800" b="1" dirty="0"/>
          </a:p>
        </p:txBody>
      </p:sp>
      <p:sp>
        <p:nvSpPr>
          <p:cNvPr id="137" name="Google Shape;137;g25428405376_0_0"/>
          <p:cNvSpPr txBox="1">
            <a:spLocks noGrp="1"/>
          </p:cNvSpPr>
          <p:nvPr>
            <p:ph type="body" idx="1"/>
          </p:nvPr>
        </p:nvSpPr>
        <p:spPr>
          <a:xfrm>
            <a:off x="1716833" y="1356975"/>
            <a:ext cx="2855167" cy="4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De Swydd Efrog / Swydd </a:t>
            </a:r>
            <a:r>
              <a:rPr lang="cy-GB" sz="1800" dirty="0" err="1"/>
              <a:t>Derby</a:t>
            </a:r>
            <a:endParaRPr lang="cy-GB"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GB" sz="1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Cymru, Gorllewin yr Alban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Cymru (llechi teneuaf), Cernyw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US" sz="10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Yr Alban, Cymru (radon yn broblem)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129827-91CA-8DEA-1F97-0A397FDBF6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910" y="2556564"/>
            <a:ext cx="1892190" cy="12355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449007-1920-10D7-A71A-3630731E92F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524" y="4698454"/>
            <a:ext cx="1932575" cy="12900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7521E9-4163-03A6-387A-10676641325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190" y="3701980"/>
            <a:ext cx="1935144" cy="12900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5428405376_0_7"/>
          <p:cNvSpPr txBox="1">
            <a:spLocks noGrp="1"/>
          </p:cNvSpPr>
          <p:nvPr>
            <p:ph type="title"/>
          </p:nvPr>
        </p:nvSpPr>
        <p:spPr>
          <a:xfrm>
            <a:off x="311700" y="871015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Deunyddiau adeiladu lleol mewn adeiladau hŷn</a:t>
            </a:r>
          </a:p>
        </p:txBody>
      </p:sp>
      <p:sp>
        <p:nvSpPr>
          <p:cNvPr id="145" name="Google Shape;145;g25428405376_0_7"/>
          <p:cNvSpPr txBox="1">
            <a:spLocks noGrp="1"/>
          </p:cNvSpPr>
          <p:nvPr>
            <p:ph type="body" idx="1"/>
          </p:nvPr>
        </p:nvSpPr>
        <p:spPr>
          <a:xfrm>
            <a:off x="311700" y="1356975"/>
            <a:ext cx="1943700" cy="43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Sialc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US" sz="11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6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b="1"/>
              <a:t>Marmor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 b="1"/>
              <a:t>Carreg Fflint</a:t>
            </a:r>
          </a:p>
        </p:txBody>
      </p:sp>
      <p:sp>
        <p:nvSpPr>
          <p:cNvPr id="146" name="Google Shape;146;g25428405376_0_7"/>
          <p:cNvSpPr txBox="1">
            <a:spLocks noGrp="1"/>
          </p:cNvSpPr>
          <p:nvPr>
            <p:ph type="body" idx="1"/>
          </p:nvPr>
        </p:nvSpPr>
        <p:spPr>
          <a:xfrm>
            <a:off x="1881850" y="1356975"/>
            <a:ext cx="2510410" cy="44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Gogledd a De Downs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Iona a Connemara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/>
              <a:t>Norfolk, Suffolk. I’w ganfod mewn sialc fel nodiwlau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8CE65A-CC7A-EA1E-69A9-E9FD277CBB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500" y="4201563"/>
            <a:ext cx="2624249" cy="17494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55377EF-52CD-6CCF-09D6-D494DAB81BA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760" y="2629781"/>
            <a:ext cx="2510410" cy="17572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7FD696E-F321-DBE0-1F4D-753ECE60209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777" y="1367386"/>
            <a:ext cx="2149094" cy="14327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4b8f5b13ae_1_224"/>
          <p:cNvSpPr txBox="1">
            <a:spLocks noGrp="1"/>
          </p:cNvSpPr>
          <p:nvPr>
            <p:ph type="title"/>
          </p:nvPr>
        </p:nvSpPr>
        <p:spPr>
          <a:xfrm>
            <a:off x="311700" y="977433"/>
            <a:ext cx="8520600" cy="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Adeiladau statws uchel cynnar </a:t>
            </a:r>
          </a:p>
        </p:txBody>
      </p:sp>
      <p:sp>
        <p:nvSpPr>
          <p:cNvPr id="155" name="Google Shape;155;g24b8f5b13ae_1_22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807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cy-GB" sz="2000"/>
              <a:t>Cyn y chwyldro diwydiannol, gallai rhai pobl a allai fforddio cost uchel cludiant ddefnyddio deunyddiau o bob cwr o’r wlad ar gyfer eu hadeiladau.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F916E9-EF2C-3D46-8D2D-8B2928B01C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076" y="3588066"/>
            <a:ext cx="2708649" cy="21607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29BD80-CC02-9FEE-F49B-47628C49F6E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595" y="1741421"/>
            <a:ext cx="3793835" cy="284570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b8f5b13ae_1_283"/>
          <p:cNvSpPr txBox="1">
            <a:spLocks noGrp="1"/>
          </p:cNvSpPr>
          <p:nvPr>
            <p:ph type="title"/>
          </p:nvPr>
        </p:nvSpPr>
        <p:spPr>
          <a:xfrm>
            <a:off x="311700" y="870900"/>
            <a:ext cx="531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r>
              <a:rPr lang="cy-GB"/>
              <a:t>Cludo deunyddiau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629"/>
              <a:buNone/>
            </a:pPr>
            <a:endParaRPr dirty="0"/>
          </a:p>
        </p:txBody>
      </p:sp>
      <p:sp>
        <p:nvSpPr>
          <p:cNvPr id="165" name="Google Shape;165;g24b8f5b13ae_1_283"/>
          <p:cNvSpPr txBox="1">
            <a:spLocks noGrp="1"/>
          </p:cNvSpPr>
          <p:nvPr>
            <p:ph type="body" idx="1"/>
          </p:nvPr>
        </p:nvSpPr>
        <p:spPr>
          <a:xfrm>
            <a:off x="311700" y="1328326"/>
            <a:ext cx="8514900" cy="43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2000"/>
              <a:t>Wrth i gamlesi a rheilffyrdd gael eu hadeiladu yn ystod y chwyldro diwydiannol, roedd mwy o adeiladau’n cael eu creu gan ddefnyddio deunyddiau o ymhellach i ffwrdd. Roedd y rhain yn cynnwys ysgolion, ffatrïoedd a thai mwy o faint ar gyfer y dosbarth canol.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2000"/>
              <a:t>Yn ystod y cyfnod hwn, roedd brics yn cael eu defnyddio’n amlach gan fod angen llai o sgil i’w gosod na cherrig, ac mae’n haws eu cludo.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endParaRPr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57A037-F0F4-2E51-F3EF-B2FA93B2AF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70" y="3673456"/>
            <a:ext cx="2643180" cy="17586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28FAB1-9001-E783-5102-A43E82F966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959" y="4068841"/>
            <a:ext cx="2944052" cy="19629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CD9FBF-0E36-A204-15D7-D9E7B34E0D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124" y="3673456"/>
            <a:ext cx="2643180" cy="17621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4b8f5b13ae_1_501"/>
          <p:cNvSpPr txBox="1">
            <a:spLocks noGrp="1"/>
          </p:cNvSpPr>
          <p:nvPr>
            <p:ph type="title"/>
          </p:nvPr>
        </p:nvSpPr>
        <p:spPr>
          <a:xfrm>
            <a:off x="311700" y="885158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Cyfryngau glynu</a:t>
            </a:r>
          </a:p>
        </p:txBody>
      </p:sp>
      <p:sp>
        <p:nvSpPr>
          <p:cNvPr id="174" name="Google Shape;174;g24b8f5b13ae_1_501"/>
          <p:cNvSpPr txBox="1"/>
          <p:nvPr/>
        </p:nvSpPr>
        <p:spPr>
          <a:xfrm>
            <a:off x="311700" y="1100018"/>
            <a:ext cx="8454300" cy="590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lnSpc>
                <a:spcPct val="165000"/>
              </a:lnSpc>
              <a:spcBef>
                <a:spcPts val="1000"/>
              </a:spcBef>
              <a:buSzPts val="2000"/>
            </a:pP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Mae cyfrwng glynu, neu </a:t>
            </a:r>
            <a:r>
              <a:rPr lang="cy-GB" sz="1600" b="0" i="0" u="none" strike="noStrike" cap="none" dirty="0" err="1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glynwr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yn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ddeunydd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sy’n cael ei ddefnyddio i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droi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deunyddiau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’n gyfanwaith cydlynol fel ffordd o ddarparu sefydlogrwydd 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strwythurol</a:t>
            </a:r>
            <a:r>
              <a:rPr lang="cy-GB" sz="1600" b="0" i="0" u="none" strike="noStrike" cap="none" dirty="0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Mae cyfryngau glynu’n caledu’n gemegol neu’n fecanyddol. Mae cyfryngau glynu wedi cael eu defnyddio’n aml mewn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gwaith adeiladu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ers amser hir iawn, er enghraifft, defnyddio gwellt a ffibrau naturiol i gryfhau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clai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mewn gwaith adeiladu plethwaith a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thyb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. </a:t>
            </a:r>
          </a:p>
          <a:p>
            <a:pPr>
              <a:lnSpc>
                <a:spcPct val="165000"/>
              </a:lnSpc>
              <a:spcBef>
                <a:spcPts val="1000"/>
              </a:spcBef>
              <a:spcAft>
                <a:spcPts val="1000"/>
              </a:spcAft>
              <a:buSzPts val="2000"/>
            </a:pP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Mae calch yn gyfrwng glynu a oedd yn cael ei ddefnyddio’n gyffredin cyn i sment </a:t>
            </a:r>
            <a:r>
              <a:rPr lang="cy-GB" sz="1600" dirty="0" err="1">
                <a:solidFill>
                  <a:schemeClr val="tx1"/>
                </a:solidFill>
                <a:highlight>
                  <a:srgbClr val="FFFFFF"/>
                </a:highlight>
              </a:rPr>
              <a:t>Portland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, a oedd yn cael ei weithgynhyrchu mewn meintiau mawr yn 1824, gael ei gyflwyno’n eang. Cyfrwng glynu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cyffredin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iawn sy’n cael ei ddefnyddio mewn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gwaith adeiladu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cyfoes yw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sment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, sy’n cael ei ddefnyddio i wneud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concrid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. Mae enghreifftiau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cyffredin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eraill yn cynnwys </a:t>
            </a:r>
            <a:r>
              <a:rPr lang="cy-GB" sz="1600" dirty="0" err="1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glynwr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bitwmen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</a:rPr>
              <a:t>,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sy’n cael ei ddefnyddio ar gyfer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palmentydd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asffalt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, a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chlai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</a:rPr>
              <a:t>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sy’n cael ei ddefnyddio i lynu 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brics</a:t>
            </a:r>
            <a:r>
              <a:rPr lang="cy-GB" sz="1600" dirty="0">
                <a:solidFill>
                  <a:schemeClr val="tx1"/>
                </a:solidFill>
                <a:highlight>
                  <a:srgbClr val="FFFFFF"/>
                </a:highlight>
              </a:rPr>
              <a:t> a theils.</a:t>
            </a:r>
          </a:p>
          <a:p>
            <a:pPr marL="0" marR="0" lvl="0" indent="0" algn="l" rtl="0">
              <a:lnSpc>
                <a:spcPct val="16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1800" b="0" i="0" u="none" strike="noStrike" cap="none" dirty="0">
              <a:solidFill>
                <a:schemeClr val="tx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4b8f5b13ae_1_397"/>
          <p:cNvSpPr txBox="1">
            <a:spLocks noGrp="1"/>
          </p:cNvSpPr>
          <p:nvPr>
            <p:ph type="title"/>
          </p:nvPr>
        </p:nvSpPr>
        <p:spPr>
          <a:xfrm>
            <a:off x="311700" y="821658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dirty="0"/>
              <a:t>Morter calch, plastrau a </a:t>
            </a:r>
            <a:r>
              <a:rPr lang="cy-GB" dirty="0" err="1"/>
              <a:t>rendrau</a:t>
            </a:r>
            <a:endParaRPr lang="cy-GB" dirty="0"/>
          </a:p>
        </p:txBody>
      </p:sp>
      <p:sp>
        <p:nvSpPr>
          <p:cNvPr id="181" name="Google Shape;181;g24b8f5b13ae_1_397"/>
          <p:cNvSpPr txBox="1">
            <a:spLocks noGrp="1"/>
          </p:cNvSpPr>
          <p:nvPr>
            <p:ph type="body" idx="1"/>
          </p:nvPr>
        </p:nvSpPr>
        <p:spPr>
          <a:xfrm>
            <a:off x="313331" y="1508064"/>
            <a:ext cx="5901228" cy="50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lang="cy-GB" sz="1600" dirty="0">
                <a:latin typeface="+mn-lt"/>
              </a:rPr>
              <a:t>Cyn i'r defnydd o </a:t>
            </a:r>
            <a:r>
              <a:rPr lang="cy-GB" sz="1600" dirty="0" err="1">
                <a:latin typeface="+mn-lt"/>
              </a:rPr>
              <a:t>forteri</a:t>
            </a:r>
            <a:r>
              <a:rPr lang="cy-GB" sz="1600" dirty="0">
                <a:latin typeface="+mn-lt"/>
              </a:rPr>
              <a:t> a phlastrau sment gynyddu ar ôl yr ail ryfel byd, roedd </a:t>
            </a:r>
            <a:r>
              <a:rPr lang="cy-GB" sz="1600" dirty="0" err="1">
                <a:latin typeface="+mn-lt"/>
              </a:rPr>
              <a:t>morteri</a:t>
            </a:r>
            <a:r>
              <a:rPr lang="cy-GB" sz="1600" dirty="0">
                <a:latin typeface="+mn-lt"/>
              </a:rPr>
              <a:t> calch a phlastrau yn cael eu defnyddio. Mae morter calch yn dal yn fwy hyblyg na morter sment ac mae’n ddelfrydol ar gyfer gwaith brics a cherrig.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lang="cy-GB" sz="1600" dirty="0"/>
              <a:t>Mae plastrau a </a:t>
            </a:r>
            <a:r>
              <a:rPr lang="cy-GB" sz="1600" dirty="0" err="1"/>
              <a:t>rendrau</a:t>
            </a:r>
            <a:r>
              <a:rPr lang="cy-GB" sz="1600" dirty="0"/>
              <a:t> calch yn hydraidd (</a:t>
            </a:r>
            <a:r>
              <a:rPr lang="cy-GB" sz="1600" dirty="0" err="1"/>
              <a:t>anadladwy</a:t>
            </a:r>
            <a:r>
              <a:rPr lang="cy-GB" sz="1600" dirty="0"/>
              <a:t>) ac yn caniatáu i anwedd dŵr adael drwy waliau nad ydynt yn waliau ceudod i atal lleithder.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14"/>
              <a:buNone/>
            </a:pPr>
            <a:r>
              <a:rPr lang="cy-GB" sz="1600" dirty="0"/>
              <a:t>Mae hefyd yn hawdd tynnu cynnyrch calch o frics a cherrig, gan ganiatáu i’r garreg gael ei hailddefnyddio pan nad oes angen yr adeilad mwyach. Mae morter calch hefyd yn </a:t>
            </a:r>
            <a:r>
              <a:rPr lang="cy-GB" sz="1600" dirty="0" err="1"/>
              <a:t>feddalach</a:t>
            </a:r>
            <a:r>
              <a:rPr lang="cy-GB" sz="1600" dirty="0"/>
              <a:t> sy’n gallu bod yn dda, ond mae hyn hefyd yn golygu ei fod yn gwisgo dros amser, yn enwedig gyda glaw asid.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BA1584-7985-9BFB-8C51-361AFCE7EA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559" y="1787305"/>
            <a:ext cx="2462543" cy="16416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8CCAF1-FC99-444F-D63D-F7555107F7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215" y="4443309"/>
            <a:ext cx="2341229" cy="143238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4b8f5b13ae_1_560"/>
          <p:cNvSpPr txBox="1">
            <a:spLocks noGrp="1"/>
          </p:cNvSpPr>
          <p:nvPr>
            <p:ph type="title"/>
          </p:nvPr>
        </p:nvSpPr>
        <p:spPr>
          <a:xfrm>
            <a:off x="311700" y="964892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Brics</a:t>
            </a:r>
          </a:p>
        </p:txBody>
      </p:sp>
      <p:sp>
        <p:nvSpPr>
          <p:cNvPr id="196" name="Google Shape;196;g24b8f5b13ae_1_560"/>
          <p:cNvSpPr txBox="1">
            <a:spLocks noGrp="1"/>
          </p:cNvSpPr>
          <p:nvPr>
            <p:ph type="body" idx="1"/>
          </p:nvPr>
        </p:nvSpPr>
        <p:spPr>
          <a:xfrm>
            <a:off x="311700" y="1300106"/>
            <a:ext cx="3999900" cy="60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2000" dirty="0"/>
              <a:t>Roedd brics yn arfer cael eu gwneud â llaw ond erbyn hyn maent yn cael eu creu mewn ffatrïoedd mawr, modern.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2000" dirty="0"/>
              <a:t>Gallai brics hŷn wedi’u gwneud â llaw fod o wahanol feintiau.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2000" dirty="0"/>
              <a:t>Mae brics modern i gyd yr un maint ac ar y cyfan yn syth iawn, ac weithiau maent yn cael eu disgrifio fel “diflas a diffyg cymeriad”.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D6E4AC-8C48-AED4-711B-F956DA37CC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980" y="1300106"/>
            <a:ext cx="3385996" cy="22573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B4B19F-7990-FB38-DE66-0BCA0390E9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980" y="3716455"/>
            <a:ext cx="3385996" cy="231695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B112D4-7A78-0C48-F3E9-57A92E8F8C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875" y="2466975"/>
            <a:ext cx="3425690" cy="25692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3D869E-76FF-1B23-DDCF-7542055D29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91" y="2456887"/>
            <a:ext cx="3879900" cy="2589444"/>
          </a:xfrm>
          <a:prstGeom prst="rect">
            <a:avLst/>
          </a:prstGeom>
        </p:spPr>
      </p:pic>
      <p:sp>
        <p:nvSpPr>
          <p:cNvPr id="203" name="Google Shape;203;g24b8f5b13ae_1_573"/>
          <p:cNvSpPr txBox="1">
            <a:spLocks noGrp="1"/>
          </p:cNvSpPr>
          <p:nvPr>
            <p:ph type="title"/>
          </p:nvPr>
        </p:nvSpPr>
        <p:spPr>
          <a:xfrm>
            <a:off x="311700" y="836901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Mathau o wal frics</a:t>
            </a:r>
          </a:p>
        </p:txBody>
      </p:sp>
      <p:sp>
        <p:nvSpPr>
          <p:cNvPr id="205" name="Google Shape;205;g24b8f5b13ae_1_573"/>
          <p:cNvSpPr/>
          <p:nvPr/>
        </p:nvSpPr>
        <p:spPr>
          <a:xfrm>
            <a:off x="378135" y="2723249"/>
            <a:ext cx="447300" cy="447300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24b8f5b13ae_1_573"/>
          <p:cNvSpPr/>
          <p:nvPr/>
        </p:nvSpPr>
        <p:spPr>
          <a:xfrm>
            <a:off x="2775825" y="3236599"/>
            <a:ext cx="447300" cy="447300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24b8f5b13ae_1_573"/>
          <p:cNvSpPr/>
          <p:nvPr/>
        </p:nvSpPr>
        <p:spPr>
          <a:xfrm>
            <a:off x="2041491" y="3808750"/>
            <a:ext cx="447300" cy="447300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24b8f5b13ae_1_573"/>
          <p:cNvSpPr txBox="1"/>
          <p:nvPr/>
        </p:nvSpPr>
        <p:spPr>
          <a:xfrm>
            <a:off x="369800" y="1472275"/>
            <a:ext cx="3879900" cy="615600"/>
          </a:xfrm>
          <a:prstGeom prst="rect">
            <a:avLst/>
          </a:prstGeom>
          <a:solidFill>
            <a:srgbClr val="0077E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1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Wal solet â bond ffleminaidd (adeiladu nodweddiadol cyn 1919) – dim ceudod</a:t>
            </a:r>
          </a:p>
        </p:txBody>
      </p:sp>
      <p:sp>
        <p:nvSpPr>
          <p:cNvPr id="210" name="Google Shape;210;g24b8f5b13ae_1_573"/>
          <p:cNvSpPr/>
          <p:nvPr/>
        </p:nvSpPr>
        <p:spPr>
          <a:xfrm>
            <a:off x="6857106" y="4090275"/>
            <a:ext cx="654863" cy="640636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24b8f5b13ae_1_573"/>
          <p:cNvSpPr/>
          <p:nvPr/>
        </p:nvSpPr>
        <p:spPr>
          <a:xfrm>
            <a:off x="5972137" y="3433031"/>
            <a:ext cx="654863" cy="640636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24b8f5b13ae_1_573"/>
          <p:cNvSpPr/>
          <p:nvPr/>
        </p:nvSpPr>
        <p:spPr>
          <a:xfrm>
            <a:off x="5304993" y="2500044"/>
            <a:ext cx="654863" cy="640636"/>
          </a:xfrm>
          <a:prstGeom prst="ellipse">
            <a:avLst/>
          </a:prstGeom>
          <a:noFill/>
          <a:ln w="19050" cap="flat" cmpd="sng">
            <a:solidFill>
              <a:srgbClr val="E306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24b8f5b13ae_1_573"/>
          <p:cNvSpPr txBox="1"/>
          <p:nvPr/>
        </p:nvSpPr>
        <p:spPr>
          <a:xfrm>
            <a:off x="4669263" y="1472275"/>
            <a:ext cx="3879900" cy="615600"/>
          </a:xfrm>
          <a:prstGeom prst="rect">
            <a:avLst/>
          </a:prstGeom>
          <a:solidFill>
            <a:srgbClr val="0077E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b="1">
                <a:solidFill>
                  <a:srgbClr val="D9D9D9"/>
                </a:solidFill>
              </a:rPr>
              <a:t>Wal solet â bond Seisnig (adeiladu nodweddiadol cyn 1919 - dim ceudod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5d4cb0cba7_1_10"/>
          <p:cNvSpPr txBox="1">
            <a:spLocks noGrp="1"/>
          </p:cNvSpPr>
          <p:nvPr>
            <p:ph type="title"/>
          </p:nvPr>
        </p:nvSpPr>
        <p:spPr>
          <a:xfrm>
            <a:off x="311700" y="878098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Problemau gyda waliau nad ydynt yn waliau ceudod</a:t>
            </a:r>
          </a:p>
        </p:txBody>
      </p:sp>
      <p:sp>
        <p:nvSpPr>
          <p:cNvPr id="219" name="Google Shape;219;g25d4cb0cba7_1_10"/>
          <p:cNvSpPr txBox="1"/>
          <p:nvPr/>
        </p:nvSpPr>
        <p:spPr>
          <a:xfrm>
            <a:off x="311700" y="1387048"/>
            <a:ext cx="8236200" cy="37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pob wal yn anadlu ac yn caniatáu i leithder symud i’r ddau gyfeiriad. Bydd waliau un haen yn caniatáu i leithder fynd i mewn i adeilad.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priodweddau thermol wal nad yw’n wal geudod yn caniatáu i’r oerfel allanol ddargludo’n hawdd i’r arwyneb mewnol. Mae hyn yn creu gormod o leithder ar arwyneb oer y wal fewnol wrth i aer cynnes y tu mewn gyddwyso arni.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Roedd hyn yn golygu bod yn rhaid i eiddo hŷn gael ei awyru’n dda er mwyn atal llwydni a ffyngau rhag tyfu.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5d4cb0cba7_1_25"/>
          <p:cNvSpPr txBox="1">
            <a:spLocks noGrp="1"/>
          </p:cNvSpPr>
          <p:nvPr>
            <p:ph type="title"/>
          </p:nvPr>
        </p:nvSpPr>
        <p:spPr>
          <a:xfrm>
            <a:off x="311700" y="914674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Problemau gyda waliau nad ydynt yn waliau ceudod</a:t>
            </a:r>
          </a:p>
        </p:txBody>
      </p:sp>
      <p:sp>
        <p:nvSpPr>
          <p:cNvPr id="225" name="Google Shape;225;g25d4cb0cba7_1_25"/>
          <p:cNvSpPr txBox="1"/>
          <p:nvPr/>
        </p:nvSpPr>
        <p:spPr>
          <a:xfrm>
            <a:off x="311700" y="1423624"/>
            <a:ext cx="8236200" cy="2769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gan waliau nad ydynt yn waliau ceudod werthoedd inswleiddio thermol gwael, sy’n caniatáu i ormod o wres y cartref ddianc drwy’r wal ei hun.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waliau ceudod sengl yn tueddu i fod yn wannach ac yn dueddol o symud yn ystod oes yr adeilad.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100"/>
              <a:t>Mae inswleiddio sain hefyd yn broblem gan fod sŵn yn gallu cael ei drosglwyddo’n haws o un ystafell (neu ofod) i'r nesaf.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9;p12">
            <a:extLst>
              <a:ext uri="{FF2B5EF4-FFF2-40B4-BE49-F238E27FC236}">
                <a16:creationId xmlns:a16="http://schemas.microsoft.com/office/drawing/2014/main" id="{C29D7DD8-2AA4-92AC-7462-537E2800E4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05722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NOD: Gwybod am y newid mewn dulliau adeiladu dros amser</a:t>
            </a:r>
          </a:p>
        </p:txBody>
      </p:sp>
      <p:sp>
        <p:nvSpPr>
          <p:cNvPr id="5" name="Google Shape;50;p12">
            <a:extLst>
              <a:ext uri="{FF2B5EF4-FFF2-40B4-BE49-F238E27FC236}">
                <a16:creationId xmlns:a16="http://schemas.microsoft.com/office/drawing/2014/main" id="{E80B4C21-F53B-8F78-3CDF-18C39D77E89B}"/>
              </a:ext>
            </a:extLst>
          </p:cNvPr>
          <p:cNvSpPr txBox="1">
            <a:spLocks/>
          </p:cNvSpPr>
          <p:nvPr/>
        </p:nvSpPr>
        <p:spPr>
          <a:xfrm>
            <a:off x="374904" y="1897008"/>
            <a:ext cx="839419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E30613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7916"/>
              </a:lnSpc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cy-GB" sz="1900"/>
              <a:t>Amcanion</a:t>
            </a:r>
          </a:p>
          <a:p>
            <a:pPr lvl="1"/>
            <a:r>
              <a:rPr lang="cy-GB" sz="1800"/>
              <a:t>Deall dylanwadau daearyddol ac anghenion lleol</a:t>
            </a:r>
          </a:p>
          <a:p>
            <a:pPr lvl="1"/>
            <a:r>
              <a:rPr lang="cy-GB" sz="1800"/>
              <a:t>Gwybod beth yw’r nodweddion sylfaenol a’r defnydd a wneir o forteri, agregau, glynwyr, gorffeniadau swyddogaethol ac addurniadol mewnol ac allanol, cerrig, llechi, pren a phridd</a:t>
            </a:r>
          </a:p>
          <a:p>
            <a:pPr lvl="1"/>
            <a:r>
              <a:rPr lang="cy-GB" sz="1800"/>
              <a:t>Deall y deunyddiau adeiladu sydd ar gael mewn ardal leol, gan gynnwys dealltwriaeth o ddaeareg leol, a hygyrchedd y deunyddiau hyn, gan gynnwys chwareli lleol a chysylltiadau trafnidiaeth yn y gorffennol a’r presennol</a:t>
            </a:r>
          </a:p>
          <a:p>
            <a:pPr lvl="1"/>
            <a:r>
              <a:rPr lang="cy-GB" sz="1800"/>
              <a:t>Gwybod am natur hydraidd calch a morteri daear</a:t>
            </a:r>
          </a:p>
          <a:p>
            <a:pPr marL="0" indent="0">
              <a:lnSpc>
                <a:spcPct val="107916"/>
              </a:lnSpc>
              <a:spcBef>
                <a:spcPts val="0"/>
              </a:spcBef>
              <a:buClr>
                <a:schemeClr val="dk1"/>
              </a:buClr>
              <a:buSzPts val="1100"/>
            </a:pPr>
            <a:endParaRPr lang="en-US" sz="19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460257cdf_0_0"/>
          <p:cNvSpPr txBox="1">
            <a:spLocks noGrp="1"/>
          </p:cNvSpPr>
          <p:nvPr>
            <p:ph type="title"/>
          </p:nvPr>
        </p:nvSpPr>
        <p:spPr>
          <a:xfrm>
            <a:off x="311700" y="866837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Waliau ceudod</a:t>
            </a:r>
          </a:p>
        </p:txBody>
      </p:sp>
      <p:sp>
        <p:nvSpPr>
          <p:cNvPr id="236" name="Google Shape;236;g25460257cdf_0_0"/>
          <p:cNvSpPr txBox="1"/>
          <p:nvPr/>
        </p:nvSpPr>
        <p:spPr>
          <a:xfrm>
            <a:off x="271925" y="1689000"/>
            <a:ext cx="3879900" cy="615600"/>
          </a:xfrm>
          <a:prstGeom prst="rect">
            <a:avLst/>
          </a:prstGeom>
          <a:solidFill>
            <a:srgbClr val="0077E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1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Wal geudod (haen allanol) - adeiladu nodweddiadol ar ôl 1920</a:t>
            </a:r>
          </a:p>
        </p:txBody>
      </p:sp>
      <p:sp>
        <p:nvSpPr>
          <p:cNvPr id="238" name="Google Shape;238;g25460257cdf_0_0"/>
          <p:cNvSpPr txBox="1"/>
          <p:nvPr/>
        </p:nvSpPr>
        <p:spPr>
          <a:xfrm>
            <a:off x="3022031" y="4352366"/>
            <a:ext cx="2118300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+mn-lt"/>
                <a:ea typeface="Arial"/>
                <a:cs typeface="Arial"/>
                <a:sym typeface="Arial"/>
              </a:rPr>
              <a:t>Wal geudod fodern gyda cheudod wedi’i inswleiddio</a:t>
            </a:r>
          </a:p>
        </p:txBody>
      </p:sp>
      <p:pic>
        <p:nvPicPr>
          <p:cNvPr id="7" name="Google Shape;230;g25460257cdf_0_0">
            <a:extLst>
              <a:ext uri="{FF2B5EF4-FFF2-40B4-BE49-F238E27FC236}">
                <a16:creationId xmlns:a16="http://schemas.microsoft.com/office/drawing/2014/main" id="{79F831AB-D4FB-D387-C09B-FB7219A92095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0" y="2486833"/>
            <a:ext cx="2303349" cy="30711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37;g25460257cdf_0_0">
            <a:extLst>
              <a:ext uri="{FF2B5EF4-FFF2-40B4-BE49-F238E27FC236}">
                <a16:creationId xmlns:a16="http://schemas.microsoft.com/office/drawing/2014/main" id="{BE0838CC-31FC-B7B5-32D6-9073496F750F}"/>
              </a:ext>
            </a:extLst>
          </p:cNvPr>
          <p:cNvSpPr txBox="1"/>
          <p:nvPr/>
        </p:nvSpPr>
        <p:spPr>
          <a:xfrm>
            <a:off x="3070200" y="2539016"/>
            <a:ext cx="2118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Inswleiddiad rhwng y gwaith blociau mewnol a'r gwaith brics allanol</a:t>
            </a:r>
          </a:p>
        </p:txBody>
      </p:sp>
      <p:sp>
        <p:nvSpPr>
          <p:cNvPr id="9" name="Google Shape;238;g25460257cdf_0_0">
            <a:extLst>
              <a:ext uri="{FF2B5EF4-FFF2-40B4-BE49-F238E27FC236}">
                <a16:creationId xmlns:a16="http://schemas.microsoft.com/office/drawing/2014/main" id="{21ABAB5D-C62B-A56A-EA27-8FC667D38570}"/>
              </a:ext>
            </a:extLst>
          </p:cNvPr>
          <p:cNvSpPr txBox="1"/>
          <p:nvPr/>
        </p:nvSpPr>
        <p:spPr>
          <a:xfrm>
            <a:off x="2994000" y="3453416"/>
            <a:ext cx="211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Cwlwm wal dur gwrthstaen</a:t>
            </a:r>
          </a:p>
        </p:txBody>
      </p:sp>
      <p:cxnSp>
        <p:nvCxnSpPr>
          <p:cNvPr id="10" name="Google Shape;239;g25460257cdf_0_0">
            <a:extLst>
              <a:ext uri="{FF2B5EF4-FFF2-40B4-BE49-F238E27FC236}">
                <a16:creationId xmlns:a16="http://schemas.microsoft.com/office/drawing/2014/main" id="{0FDAAE50-24B9-4D71-9200-B806E4833D6A}"/>
              </a:ext>
            </a:extLst>
          </p:cNvPr>
          <p:cNvCxnSpPr>
            <a:endCxn id="8" idx="1"/>
          </p:cNvCxnSpPr>
          <p:nvPr/>
        </p:nvCxnSpPr>
        <p:spPr>
          <a:xfrm>
            <a:off x="1712400" y="2888366"/>
            <a:ext cx="1357800" cy="6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240;g25460257cdf_0_0">
            <a:extLst>
              <a:ext uri="{FF2B5EF4-FFF2-40B4-BE49-F238E27FC236}">
                <a16:creationId xmlns:a16="http://schemas.microsoft.com/office/drawing/2014/main" id="{135FF89E-EF17-CD66-6E54-ADE250D3107E}"/>
              </a:ext>
            </a:extLst>
          </p:cNvPr>
          <p:cNvCxnSpPr>
            <a:endCxn id="9" idx="1"/>
          </p:cNvCxnSpPr>
          <p:nvPr/>
        </p:nvCxnSpPr>
        <p:spPr>
          <a:xfrm>
            <a:off x="2089725" y="3610341"/>
            <a:ext cx="904200" cy="4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235;g25460257cdf_0_0">
            <a:extLst>
              <a:ext uri="{FF2B5EF4-FFF2-40B4-BE49-F238E27FC236}">
                <a16:creationId xmlns:a16="http://schemas.microsoft.com/office/drawing/2014/main" id="{E57B05AE-E38A-6905-84BF-7F4F072E60FE}"/>
              </a:ext>
            </a:extLst>
          </p:cNvPr>
          <p:cNvSpPr/>
          <p:nvPr/>
        </p:nvSpPr>
        <p:spPr>
          <a:xfrm>
            <a:off x="1356283" y="3364188"/>
            <a:ext cx="725700" cy="492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319B91-B031-8300-1C00-A3F885810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2209" y="3262564"/>
            <a:ext cx="3500091" cy="233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8E8151-6C4E-3E2F-8ACB-7AE6FDFD9F7A}"/>
              </a:ext>
            </a:extLst>
          </p:cNvPr>
          <p:cNvSpPr txBox="1"/>
          <p:nvPr/>
        </p:nvSpPr>
        <p:spPr>
          <a:xfrm>
            <a:off x="6223472" y="5198721"/>
            <a:ext cx="1357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800">
                <a:solidFill>
                  <a:schemeClr val="bg2"/>
                </a:solidFill>
                <a:latin typeface="Arial" panose="020B0604020202020204" pitchFamily="34" charset="0"/>
              </a:rPr>
              <a:t>Wikimedia Commons</a:t>
            </a:r>
          </a:p>
          <a:p>
            <a:pPr algn="ctr"/>
            <a:r>
              <a:rPr lang="cy-GB" sz="800" b="0" i="0" u="none" strike="noStrike">
                <a:solidFill>
                  <a:schemeClr val="bg2"/>
                </a:solidFill>
                <a:latin typeface="Arial" panose="020B0604020202020204" pitchFamily="34" charset="0"/>
              </a:rPr>
              <a:t>Llun gan Sweetean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8F59B2-61B0-0AF8-F7AC-42EA1706160D}"/>
              </a:ext>
            </a:extLst>
          </p:cNvPr>
          <p:cNvSpPr txBox="1"/>
          <p:nvPr/>
        </p:nvSpPr>
        <p:spPr>
          <a:xfrm>
            <a:off x="6023104" y="2096597"/>
            <a:ext cx="2118300" cy="7386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5"/>
              </a:rPr>
              <a:t>Dysgwch y gwahaniaeth rhwng wal solet a wal geudod yma!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25edc608d6f_0_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24" y="1653922"/>
            <a:ext cx="2935275" cy="391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25edc608d6f_0_5"/>
          <p:cNvSpPr txBox="1">
            <a:spLocks noGrp="1"/>
          </p:cNvSpPr>
          <p:nvPr>
            <p:ph type="title"/>
          </p:nvPr>
        </p:nvSpPr>
        <p:spPr>
          <a:xfrm>
            <a:off x="311700" y="791156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Waliau ceudod mewn adeiladau modern</a:t>
            </a:r>
          </a:p>
        </p:txBody>
      </p:sp>
      <p:sp>
        <p:nvSpPr>
          <p:cNvPr id="248" name="Google Shape;248;g25edc608d6f_0_5"/>
          <p:cNvSpPr/>
          <p:nvPr/>
        </p:nvSpPr>
        <p:spPr>
          <a:xfrm>
            <a:off x="1883925" y="3982650"/>
            <a:ext cx="725700" cy="492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25edc608d6f_0_5"/>
          <p:cNvSpPr txBox="1"/>
          <p:nvPr/>
        </p:nvSpPr>
        <p:spPr>
          <a:xfrm>
            <a:off x="3546262" y="2426485"/>
            <a:ext cx="1069418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Pilen atal lleithder du sy’n dal dŵr</a:t>
            </a:r>
          </a:p>
        </p:txBody>
      </p:sp>
      <p:cxnSp>
        <p:nvCxnSpPr>
          <p:cNvPr id="251" name="Google Shape;251;g25edc608d6f_0_5"/>
          <p:cNvCxnSpPr>
            <a:cxnSpLocks/>
            <a:stCxn id="248" idx="6"/>
            <a:endCxn id="250" idx="1"/>
          </p:cNvCxnSpPr>
          <p:nvPr/>
        </p:nvCxnSpPr>
        <p:spPr>
          <a:xfrm flipV="1">
            <a:off x="2609625" y="3057412"/>
            <a:ext cx="936637" cy="117138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238;g25460257cdf_0_0">
            <a:extLst>
              <a:ext uri="{FF2B5EF4-FFF2-40B4-BE49-F238E27FC236}">
                <a16:creationId xmlns:a16="http://schemas.microsoft.com/office/drawing/2014/main" id="{FBF0B29C-0E01-5D0F-51C0-86DC892CA2DF}"/>
              </a:ext>
            </a:extLst>
          </p:cNvPr>
          <p:cNvSpPr txBox="1"/>
          <p:nvPr/>
        </p:nvSpPr>
        <p:spPr>
          <a:xfrm>
            <a:off x="3374107" y="3857822"/>
            <a:ext cx="1460083" cy="1569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Wal geudod fodern gyda cheudod wedi’i inswleiddio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530E31-8714-EBFE-CB27-537689E69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737" y="1436560"/>
            <a:ext cx="4347241" cy="447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4b8f5b13ae_1_746"/>
          <p:cNvSpPr txBox="1">
            <a:spLocks noGrp="1"/>
          </p:cNvSpPr>
          <p:nvPr>
            <p:ph type="title"/>
          </p:nvPr>
        </p:nvSpPr>
        <p:spPr>
          <a:xfrm>
            <a:off x="311700" y="913879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Pwysigrwydd awyru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976E39-7FB1-0291-3B18-11D4833544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329" y="1602578"/>
            <a:ext cx="2499857" cy="14062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3D2ED8-A7F5-CC9B-D194-01A86B5A5D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09" y="3135014"/>
            <a:ext cx="3964591" cy="26443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33778D-CF9D-B73F-378A-C8B15681A3A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749" y="3135014"/>
            <a:ext cx="3966585" cy="264439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4b8f5b13ae_1_627"/>
          <p:cNvSpPr txBox="1">
            <a:spLocks noGrp="1"/>
          </p:cNvSpPr>
          <p:nvPr>
            <p:ph type="body" idx="1"/>
          </p:nvPr>
        </p:nvSpPr>
        <p:spPr>
          <a:xfrm>
            <a:off x="347762" y="1348740"/>
            <a:ext cx="3408083" cy="5208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1600" dirty="0"/>
              <a:t>Mae </a:t>
            </a:r>
            <a:r>
              <a:rPr lang="cy-GB" sz="1600" b="1" dirty="0"/>
              <a:t>llechi </a:t>
            </a:r>
            <a:r>
              <a:rPr lang="cy-GB" sz="1600" dirty="0"/>
              <a:t>yn ddeunydd toi rhagorol sy’n wydn, yn hawdd eu gosod ac yn ddeniadol i’r llygad.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 dirty="0"/>
              <a:t>Mae teils </a:t>
            </a:r>
            <a:r>
              <a:rPr lang="cy-GB" sz="1600" b="1" dirty="0"/>
              <a:t>cerrig</a:t>
            </a:r>
            <a:r>
              <a:rPr lang="cy-GB" sz="1600" dirty="0"/>
              <a:t> yn wydn, ond maent yn drwm iawn ac mae angen gwaith pren cryf iawn i’w cynnal.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 dirty="0"/>
              <a:t>Mae </a:t>
            </a:r>
            <a:r>
              <a:rPr lang="cy-GB" sz="1600" b="1" dirty="0"/>
              <a:t>gwellt</a:t>
            </a:r>
            <a:r>
              <a:rPr lang="cy-GB" sz="1600" dirty="0"/>
              <a:t> yn darparu gorchudd gwrth-ddŵr ac mae’n dda ar gyfer inswleiddio hefyd, ond mae angen ei ail-wneud ar ôl 25 i 40 mlynedd.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1600" dirty="0"/>
              <a:t>Mae </a:t>
            </a:r>
            <a:r>
              <a:rPr lang="cy-GB" sz="1600" b="1" dirty="0"/>
              <a:t>teils clai</a:t>
            </a:r>
            <a:r>
              <a:rPr lang="cy-GB" sz="1600" dirty="0"/>
              <a:t> yn wydn ac yn weddol hawdd eu gosod, ond gall rhai mathau fod yn ddrud iawn.</a:t>
            </a:r>
          </a:p>
        </p:txBody>
      </p:sp>
      <p:sp>
        <p:nvSpPr>
          <p:cNvPr id="3" name="Google Shape;243;g24b8f5b13ae_1_746">
            <a:extLst>
              <a:ext uri="{FF2B5EF4-FFF2-40B4-BE49-F238E27FC236}">
                <a16:creationId xmlns:a16="http://schemas.microsoft.com/office/drawing/2014/main" id="{96885ACF-4D56-D828-E5CC-6D1DDF7A27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7762" y="913879"/>
            <a:ext cx="8520600" cy="43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Gorchuddion to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95DC65-A37B-1053-BEC6-3BFAEE5A0F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565" y="4390110"/>
            <a:ext cx="2498756" cy="16658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77971D-2ECE-FC09-E71C-284D774C857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016" y="3270187"/>
            <a:ext cx="2183143" cy="14554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016881-58DF-3CC9-ED16-AE31CA1FC37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874" y="1766425"/>
            <a:ext cx="2550575" cy="17003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76C3D5-404B-601A-D017-8CDA7B9819A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016" y="1003922"/>
            <a:ext cx="2183142" cy="145542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4b8f5b13ae_1_639"/>
          <p:cNvSpPr txBox="1">
            <a:spLocks noGrp="1"/>
          </p:cNvSpPr>
          <p:nvPr>
            <p:ph type="body" idx="1"/>
          </p:nvPr>
        </p:nvSpPr>
        <p:spPr>
          <a:xfrm>
            <a:off x="275938" y="1440225"/>
            <a:ext cx="3262200" cy="47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llechi </a:t>
            </a:r>
            <a:r>
              <a:rPr lang="cy-GB" sz="1600"/>
              <a:t>yn wydn, yn gwrthsefyll lleithder ac yn llyfn.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cerrig</a:t>
            </a:r>
            <a:r>
              <a:rPr lang="cy-GB" sz="1600"/>
              <a:t> fel tywodfaen a chalchfaen yn wydn, yn hydraidd ac nid yw mor llyfn â llechi.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teils clai </a:t>
            </a:r>
            <a:r>
              <a:rPr lang="cy-GB" sz="1600"/>
              <a:t>yn wydn, yn gwrthsefyll lleithder ac yn hawdd eu gosod.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1600"/>
              <a:t>Gall</a:t>
            </a:r>
            <a:r>
              <a:rPr lang="cy-GB" sz="1600" b="1"/>
              <a:t> lloriau pren crog </a:t>
            </a:r>
            <a:r>
              <a:rPr lang="cy-GB" sz="1600"/>
              <a:t>bydru os nad ydynt yn cael eu hawyru ond gallant fod yn gynhesach os nad oes bylchau rhwng estyll llawr.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4DC627-EFB7-ADC7-BC56-E8F18CD9EF16}"/>
              </a:ext>
            </a:extLst>
          </p:cNvPr>
          <p:cNvSpPr txBox="1"/>
          <p:nvPr/>
        </p:nvSpPr>
        <p:spPr>
          <a:xfrm>
            <a:off x="301751" y="1009338"/>
            <a:ext cx="36758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200" b="1">
                <a:solidFill>
                  <a:srgbClr val="0077E3"/>
                </a:solidFill>
              </a:rPr>
              <a:t>Lloriau gwaelod cyn 1919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59C1EB-35A6-DA7F-4085-2B694F2CA6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206" y="4479402"/>
            <a:ext cx="2128651" cy="15965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1C5139-8022-527A-ABC5-053C0B18C5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992" y="3803653"/>
            <a:ext cx="2764640" cy="18430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1C5A20-D7BA-1FCF-5696-9BFF91C4F6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992" y="2359759"/>
            <a:ext cx="2764640" cy="13940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D2C4D1-7F72-213F-D46F-80C0682B109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205" y="1744407"/>
            <a:ext cx="2128652" cy="141910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g25d4cb0cba7_1_3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050" y="3939701"/>
            <a:ext cx="2785151" cy="1600726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25d4cb0cba7_1_31"/>
          <p:cNvSpPr txBox="1">
            <a:spLocks noGrp="1"/>
          </p:cNvSpPr>
          <p:nvPr>
            <p:ph type="body" idx="1"/>
          </p:nvPr>
        </p:nvSpPr>
        <p:spPr>
          <a:xfrm>
            <a:off x="168100" y="1496076"/>
            <a:ext cx="3262200" cy="47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solet</a:t>
            </a:r>
            <a:r>
              <a:rPr lang="cy-GB" sz="1600"/>
              <a:t> yn dueddol o ddioddef lleithder ymledol.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6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distiau llawr gwaelod </a:t>
            </a:r>
            <a:r>
              <a:rPr lang="cy-GB" sz="1600"/>
              <a:t>yn cael eu gosod i ganiatáu mewnlenwi.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sz="16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cy-GB" sz="1600"/>
              <a:t>Mae </a:t>
            </a:r>
            <a:r>
              <a:rPr lang="cy-GB" sz="1600" b="1"/>
              <a:t>lloriau pren crog</a:t>
            </a:r>
            <a:r>
              <a:rPr lang="cy-GB" sz="1600"/>
              <a:t> yn cael eu defnyddio ar gyfer lloriau uwchben y llawr gwaelod.</a:t>
            </a:r>
          </a:p>
        </p:txBody>
      </p:sp>
      <p:pic>
        <p:nvPicPr>
          <p:cNvPr id="285" name="Google Shape;285;g25d4cb0cba7_1_31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050" y="2000309"/>
            <a:ext cx="2785151" cy="18567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7712CC-E5D8-F916-9C33-B29FDB964CDB}"/>
              </a:ext>
            </a:extLst>
          </p:cNvPr>
          <p:cNvSpPr txBox="1"/>
          <p:nvPr/>
        </p:nvSpPr>
        <p:spPr>
          <a:xfrm>
            <a:off x="252276" y="985032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y-GB" sz="22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cs typeface="Arial"/>
                <a:sym typeface="Arial"/>
              </a:rPr>
              <a:t>Lloriau gwaelod cyn 1919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CFAAE2-405F-6584-0AC2-84EDBDC8E75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248" y="4340875"/>
            <a:ext cx="2613879" cy="1742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4081C1-1247-838E-E75E-44E9EDB55CE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248" y="1610431"/>
            <a:ext cx="2613879" cy="174241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9C3897-06DC-BB6C-E5DF-BAE41CC57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Plastro cyn 1919</a:t>
            </a:r>
          </a:p>
        </p:txBody>
      </p:sp>
      <p:sp>
        <p:nvSpPr>
          <p:cNvPr id="4" name="Google Shape;267;g24b8f5b13ae_1_703">
            <a:extLst>
              <a:ext uri="{FF2B5EF4-FFF2-40B4-BE49-F238E27FC236}">
                <a16:creationId xmlns:a16="http://schemas.microsoft.com/office/drawing/2014/main" id="{467BF557-BDE9-5848-3999-4F794F87F570}"/>
              </a:ext>
            </a:extLst>
          </p:cNvPr>
          <p:cNvSpPr txBox="1">
            <a:spLocks/>
          </p:cNvSpPr>
          <p:nvPr/>
        </p:nvSpPr>
        <p:spPr>
          <a:xfrm>
            <a:off x="1794076" y="3345384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y-GB" sz="1600" b="0" dirty="0">
                <a:solidFill>
                  <a:schemeClr val="dk1"/>
                </a:solidFill>
              </a:rPr>
              <a:t>Plastro cyn 1919 (rheiliau dado a rhosyn nenfwd)</a:t>
            </a:r>
          </a:p>
        </p:txBody>
      </p:sp>
      <p:sp>
        <p:nvSpPr>
          <p:cNvPr id="8" name="Google Shape;276;g24b8f5b13ae_1_696">
            <a:extLst>
              <a:ext uri="{FF2B5EF4-FFF2-40B4-BE49-F238E27FC236}">
                <a16:creationId xmlns:a16="http://schemas.microsoft.com/office/drawing/2014/main" id="{D5D23BEF-B847-B6AB-F76F-8C4D4DED9BFE}"/>
              </a:ext>
            </a:extLst>
          </p:cNvPr>
          <p:cNvSpPr txBox="1">
            <a:spLocks/>
          </p:cNvSpPr>
          <p:nvPr/>
        </p:nvSpPr>
        <p:spPr>
          <a:xfrm>
            <a:off x="457200" y="3645386"/>
            <a:ext cx="722376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cy-GB" sz="1600" b="0">
                <a:solidFill>
                  <a:schemeClr val="dk1"/>
                </a:solidFill>
              </a:rPr>
              <a:t>Plastro cyn 1919 (gorffeniad addurnol - cornis)</a:t>
            </a:r>
          </a:p>
        </p:txBody>
      </p:sp>
      <p:sp>
        <p:nvSpPr>
          <p:cNvPr id="9" name="Google Shape;277;g24b8f5b13ae_1_696">
            <a:extLst>
              <a:ext uri="{FF2B5EF4-FFF2-40B4-BE49-F238E27FC236}">
                <a16:creationId xmlns:a16="http://schemas.microsoft.com/office/drawing/2014/main" id="{C07D0ECC-B191-8148-1DE3-1CAE204434E8}"/>
              </a:ext>
            </a:extLst>
          </p:cNvPr>
          <p:cNvSpPr txBox="1"/>
          <p:nvPr/>
        </p:nvSpPr>
        <p:spPr>
          <a:xfrm>
            <a:off x="5692645" y="5844416"/>
            <a:ext cx="125171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>
                <a:solidFill>
                  <a:schemeClr val="dk1"/>
                </a:solidFill>
              </a:rPr>
              <a:t>Cornis plaen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F2F433-304E-6882-BD8C-7667E05B1B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9" y="1440846"/>
            <a:ext cx="2806201" cy="17662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A7D7CF-1E36-9EDC-63FE-E8E8D60D4D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073" y="1440846"/>
            <a:ext cx="2649408" cy="17662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91CDCE-309E-4C95-0B08-720E2A0BEA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54838"/>
            <a:ext cx="2628176" cy="17522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54E3EE-9A6F-7945-7104-F731B8276E1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340" y="3902579"/>
            <a:ext cx="2909846" cy="19418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C3CB91E-1A93-7828-3A69-922EB31BD89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386" y="3902578"/>
            <a:ext cx="2909846" cy="194007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4b8f5b13ae_1_7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Plastro a rendro</a:t>
            </a:r>
          </a:p>
        </p:txBody>
      </p:sp>
      <p:sp>
        <p:nvSpPr>
          <p:cNvPr id="310" name="Google Shape;310;g24b8f5b13ae_1_712"/>
          <p:cNvSpPr txBox="1"/>
          <p:nvPr/>
        </p:nvSpPr>
        <p:spPr>
          <a:xfrm>
            <a:off x="1006514" y="5046949"/>
            <a:ext cx="7364319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Inswleiddio waliau allanol. Fel arfer yn cael eu gorffen â rendr.</a:t>
            </a:r>
          </a:p>
        </p:txBody>
      </p:sp>
      <p:pic>
        <p:nvPicPr>
          <p:cNvPr id="311" name="Google Shape;311;g24b8f5b13ae_1_71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370" y="1813227"/>
            <a:ext cx="3999907" cy="292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6FCC36B-A43D-145F-F38A-53B45DF8F0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674" y="2173178"/>
            <a:ext cx="3724956" cy="248617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56f3f3e24e_0_2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Plastro a rendro</a:t>
            </a:r>
          </a:p>
        </p:txBody>
      </p:sp>
      <p:sp>
        <p:nvSpPr>
          <p:cNvPr id="320" name="Google Shape;320;g256f3f3e24e_0_27"/>
          <p:cNvSpPr txBox="1"/>
          <p:nvPr/>
        </p:nvSpPr>
        <p:spPr>
          <a:xfrm>
            <a:off x="3142813" y="5420650"/>
            <a:ext cx="2682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Plethwaith a dwb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1E826F-C91A-1D57-D4B5-637A1228E1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191" y="2135675"/>
            <a:ext cx="3879977" cy="25831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CA5E5D-9306-215C-2729-D127F2F612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78" y="2135674"/>
            <a:ext cx="3879977" cy="258665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56f3f3e24e_0_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Plastro a rendro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E34FEE-9EAC-732B-4080-24E729DCA1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48" y="1774984"/>
            <a:ext cx="3808672" cy="25400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BC14BF-2BCA-26B3-9DCD-CB94E9DC04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581" y="2983832"/>
            <a:ext cx="4170769" cy="2866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4b9c28149a_0_66"/>
          <p:cNvSpPr txBox="1">
            <a:spLocks noGrp="1"/>
          </p:cNvSpPr>
          <p:nvPr>
            <p:ph type="body" idx="1"/>
          </p:nvPr>
        </p:nvSpPr>
        <p:spPr>
          <a:xfrm>
            <a:off x="457200" y="1484568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Pan wnaeth pobl roi’r gorau i grwydro a dechrau ffermio, roedd eu gwreiddiau’n ddwfn yn yr ardal roedden nhw’n ei ffermio. Aeth cymdeithasau ati i ddechrau adeiladu strwythurau lle byddent yn cael eu gwarchod rhag yr elfennau (tywydd).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Mae un ddamcaniaeth ddadleuol yn dweud bod hyn wedi digwydd 11,000 o flynyddoedd yn ôl mewn lle o’r enw Göbekli Tepe yn Nhwrci fodern.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00026EC-9DB1-C524-3716-C464CFB1B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solidFill>
                  <a:srgbClr val="0077E3"/>
                </a:solidFill>
              </a:rPr>
              <a:t>Dulliau adeiladu cyn 1919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4b8f5b13ae_1_72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Wal dellt a phlastr</a:t>
            </a:r>
          </a:p>
        </p:txBody>
      </p:sp>
      <p:sp>
        <p:nvSpPr>
          <p:cNvPr id="339" name="Google Shape;339;g24b8f5b13ae_1_721"/>
          <p:cNvSpPr txBox="1"/>
          <p:nvPr/>
        </p:nvSpPr>
        <p:spPr>
          <a:xfrm>
            <a:off x="355485" y="1490832"/>
            <a:ext cx="3349500" cy="35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Mae’r stribedi pren hyn (dellt) yn cael eu rhedeg gyda bwlch sy’n ddigon llydan i’r plastr calch wasgu drwodd a sicrhau (dal) pwysau’r gorchudd.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Dros amser, mae pwynt gwan (culfan) y plastr yn cracio ac mae’r gorchudd yn dueddol o ddisgyn i ffwrdd.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E77FD6-605D-D471-CD59-368611B396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095" y="2066501"/>
            <a:ext cx="4081599" cy="2724998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56f9c09980_0_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Nenfwd dellt a phlastr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A73BCA-F5EB-ADB2-0CA4-111AD11773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341" y="1611769"/>
            <a:ext cx="6138249" cy="398753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4"/>
          <p:cNvSpPr txBox="1">
            <a:spLocks noGrp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0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4b8f5b13ae_1_6"/>
          <p:cNvSpPr txBox="1">
            <a:spLocks noGrp="1"/>
          </p:cNvSpPr>
          <p:nvPr>
            <p:ph type="title"/>
          </p:nvPr>
        </p:nvSpPr>
        <p:spPr>
          <a:xfrm>
            <a:off x="311700" y="8981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Cludo deunyddiau</a:t>
            </a:r>
          </a:p>
        </p:txBody>
      </p:sp>
      <p:sp>
        <p:nvSpPr>
          <p:cNvPr id="62" name="Google Shape;62;g24b8f5b13ae_1_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621900" cy="39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cy-GB"/>
              <a:t>Cyn y chwyldro diwydiannol, roedd yn rhaid i adeiladwyr ddefnyddio deunyddiau a oedd wrth law gan ei bod yn anodd iawn cludo deunyddiau gan ddefnyddio ceffyl a chart. </a:t>
            </a:r>
          </a:p>
        </p:txBody>
      </p:sp>
      <p:sp>
        <p:nvSpPr>
          <p:cNvPr id="64" name="Google Shape;64;g24b8f5b13ae_1_6"/>
          <p:cNvSpPr txBox="1"/>
          <p:nvPr/>
        </p:nvSpPr>
        <p:spPr>
          <a:xfrm>
            <a:off x="311700" y="3980092"/>
            <a:ext cx="34599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50"/>
              <a:buFont typeface="Arial"/>
              <a:buNone/>
            </a:pPr>
            <a:r>
              <a:rPr lang="cy-GB" sz="2000">
                <a:solidFill>
                  <a:schemeClr val="dk1"/>
                </a:solidFill>
              </a:rPr>
              <a:t>Roedd y chwyldro diwydiannol wedi dechrau o ddifrif erbyn y 1930au ac, ym Mhrydain, erbyn y 1840au.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C71B2-6AE3-6860-0032-B5F3066919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401" y="1279917"/>
            <a:ext cx="3207895" cy="2093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75C237-CB82-B294-3B8D-9052F27F1C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402" y="3535328"/>
            <a:ext cx="3207895" cy="24245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b8f5b13ae_1_62"/>
          <p:cNvSpPr txBox="1">
            <a:spLocks noGrp="1"/>
          </p:cNvSpPr>
          <p:nvPr>
            <p:ph type="title" idx="4294967295"/>
          </p:nvPr>
        </p:nvSpPr>
        <p:spPr>
          <a:xfrm>
            <a:off x="311700" y="938374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r>
              <a:rPr lang="cy-GB"/>
              <a:t>Diagram o adeilad hŷn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2"/>
              <a:buFont typeface="Arial"/>
              <a:buNone/>
            </a:pPr>
            <a:endParaRPr dirty="0"/>
          </a:p>
        </p:txBody>
      </p:sp>
      <p:sp>
        <p:nvSpPr>
          <p:cNvPr id="25" name="Google Shape;81;g24b8f5b13ae_1_62">
            <a:extLst>
              <a:ext uri="{FF2B5EF4-FFF2-40B4-BE49-F238E27FC236}">
                <a16:creationId xmlns:a16="http://schemas.microsoft.com/office/drawing/2014/main" id="{7EE2C3BC-8BCC-4A7C-F62B-4CC256908DB5}"/>
              </a:ext>
            </a:extLst>
          </p:cNvPr>
          <p:cNvSpPr txBox="1"/>
          <p:nvPr/>
        </p:nvSpPr>
        <p:spPr>
          <a:xfrm>
            <a:off x="6304109" y="3638750"/>
            <a:ext cx="2505249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 enghraifft, roedd gwydr yn cael ei chwythu â llaw tan 1919–1920 pan ddatblygwyd rholio mecanyddol.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2FB1D5E-00A4-21CD-83E8-29618DCF92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55" y="3699013"/>
            <a:ext cx="2743135" cy="20732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B4FFF23-8A47-B24A-7313-52B5ED3366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942" y="1582055"/>
            <a:ext cx="2983167" cy="1947171"/>
          </a:xfrm>
          <a:prstGeom prst="rect">
            <a:avLst/>
          </a:prstGeom>
        </p:spPr>
      </p:pic>
      <p:cxnSp>
        <p:nvCxnSpPr>
          <p:cNvPr id="28" name="Google Shape;71;g24b8f5b13ae_1_62">
            <a:extLst>
              <a:ext uri="{FF2B5EF4-FFF2-40B4-BE49-F238E27FC236}">
                <a16:creationId xmlns:a16="http://schemas.microsoft.com/office/drawing/2014/main" id="{260F98E1-10EC-2258-A305-D6A100886C3E}"/>
              </a:ext>
            </a:extLst>
          </p:cNvPr>
          <p:cNvCxnSpPr>
            <a:cxnSpLocks/>
          </p:cNvCxnSpPr>
          <p:nvPr/>
        </p:nvCxnSpPr>
        <p:spPr>
          <a:xfrm>
            <a:off x="2712282" y="2271193"/>
            <a:ext cx="1740093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9" name="Google Shape;72;g24b8f5b13ae_1_62">
            <a:extLst>
              <a:ext uri="{FF2B5EF4-FFF2-40B4-BE49-F238E27FC236}">
                <a16:creationId xmlns:a16="http://schemas.microsoft.com/office/drawing/2014/main" id="{5E521F32-FDEC-2F2E-3330-F881D4FF4951}"/>
              </a:ext>
            </a:extLst>
          </p:cNvPr>
          <p:cNvCxnSpPr>
            <a:cxnSpLocks/>
          </p:cNvCxnSpPr>
          <p:nvPr/>
        </p:nvCxnSpPr>
        <p:spPr>
          <a:xfrm flipV="1">
            <a:off x="3040753" y="3063404"/>
            <a:ext cx="1711039" cy="137398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0" name="Google Shape;73;g24b8f5b13ae_1_62">
            <a:extLst>
              <a:ext uri="{FF2B5EF4-FFF2-40B4-BE49-F238E27FC236}">
                <a16:creationId xmlns:a16="http://schemas.microsoft.com/office/drawing/2014/main" id="{4D15B5EA-72CF-3E30-9969-5687A8D94D78}"/>
              </a:ext>
            </a:extLst>
          </p:cNvPr>
          <p:cNvCxnSpPr>
            <a:cxnSpLocks/>
          </p:cNvCxnSpPr>
          <p:nvPr/>
        </p:nvCxnSpPr>
        <p:spPr>
          <a:xfrm flipH="1">
            <a:off x="2544201" y="4492399"/>
            <a:ext cx="1097708" cy="247961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" name="Google Shape;74;g24b8f5b13ae_1_62">
            <a:extLst>
              <a:ext uri="{FF2B5EF4-FFF2-40B4-BE49-F238E27FC236}">
                <a16:creationId xmlns:a16="http://schemas.microsoft.com/office/drawing/2014/main" id="{7093DE7A-D057-77DE-0425-B83313B3D174}"/>
              </a:ext>
            </a:extLst>
          </p:cNvPr>
          <p:cNvCxnSpPr>
            <a:cxnSpLocks/>
          </p:cNvCxnSpPr>
          <p:nvPr/>
        </p:nvCxnSpPr>
        <p:spPr>
          <a:xfrm flipH="1" flipV="1">
            <a:off x="3084311" y="5148545"/>
            <a:ext cx="489408" cy="215525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2" name="Google Shape;75;g24b8f5b13ae_1_62">
            <a:extLst>
              <a:ext uri="{FF2B5EF4-FFF2-40B4-BE49-F238E27FC236}">
                <a16:creationId xmlns:a16="http://schemas.microsoft.com/office/drawing/2014/main" id="{5720C1E7-42E6-ADBC-BB3C-3CE39F0AFFA8}"/>
              </a:ext>
            </a:extLst>
          </p:cNvPr>
          <p:cNvCxnSpPr>
            <a:cxnSpLocks/>
          </p:cNvCxnSpPr>
          <p:nvPr/>
        </p:nvCxnSpPr>
        <p:spPr>
          <a:xfrm flipH="1" flipV="1">
            <a:off x="6121154" y="2814827"/>
            <a:ext cx="463144" cy="7927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" name="Google Shape;76;g24b8f5b13ae_1_62">
            <a:extLst>
              <a:ext uri="{FF2B5EF4-FFF2-40B4-BE49-F238E27FC236}">
                <a16:creationId xmlns:a16="http://schemas.microsoft.com/office/drawing/2014/main" id="{EA365D82-DD4A-2F19-788A-9C6ACB7C42A7}"/>
              </a:ext>
            </a:extLst>
          </p:cNvPr>
          <p:cNvSpPr txBox="1"/>
          <p:nvPr/>
        </p:nvSpPr>
        <p:spPr>
          <a:xfrm>
            <a:off x="1215117" y="1854771"/>
            <a:ext cx="143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Llechi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wedi’i gloddio’n lleol</a:t>
            </a:r>
          </a:p>
        </p:txBody>
      </p:sp>
      <p:sp>
        <p:nvSpPr>
          <p:cNvPr id="34" name="Google Shape;77;g24b8f5b13ae_1_62">
            <a:extLst>
              <a:ext uri="{FF2B5EF4-FFF2-40B4-BE49-F238E27FC236}">
                <a16:creationId xmlns:a16="http://schemas.microsoft.com/office/drawing/2014/main" id="{BA42779E-FDD9-CD4F-8D17-04982D954D15}"/>
              </a:ext>
            </a:extLst>
          </p:cNvPr>
          <p:cNvSpPr txBox="1"/>
          <p:nvPr/>
        </p:nvSpPr>
        <p:spPr>
          <a:xfrm>
            <a:off x="1813763" y="2697926"/>
            <a:ext cx="14325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Ffenestr wedi’i gwneud â llaw o bren lleol</a:t>
            </a:r>
          </a:p>
        </p:txBody>
      </p:sp>
      <p:sp>
        <p:nvSpPr>
          <p:cNvPr id="35" name="Google Shape;78;g24b8f5b13ae_1_62">
            <a:extLst>
              <a:ext uri="{FF2B5EF4-FFF2-40B4-BE49-F238E27FC236}">
                <a16:creationId xmlns:a16="http://schemas.microsoft.com/office/drawing/2014/main" id="{2584B183-5E81-195F-2CA2-F0CA967A1CDB}"/>
              </a:ext>
            </a:extLst>
          </p:cNvPr>
          <p:cNvSpPr txBox="1"/>
          <p:nvPr/>
        </p:nvSpPr>
        <p:spPr>
          <a:xfrm>
            <a:off x="6584298" y="2720946"/>
            <a:ext cx="143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Carreg leol</a:t>
            </a:r>
          </a:p>
        </p:txBody>
      </p:sp>
      <p:sp>
        <p:nvSpPr>
          <p:cNvPr id="36" name="Google Shape;79;g24b8f5b13ae_1_62">
            <a:extLst>
              <a:ext uri="{FF2B5EF4-FFF2-40B4-BE49-F238E27FC236}">
                <a16:creationId xmlns:a16="http://schemas.microsoft.com/office/drawing/2014/main" id="{AC80A9A1-513A-1AB1-FE95-05D1A44AAB53}"/>
              </a:ext>
            </a:extLst>
          </p:cNvPr>
          <p:cNvSpPr txBox="1"/>
          <p:nvPr/>
        </p:nvSpPr>
        <p:spPr>
          <a:xfrm>
            <a:off x="3641909" y="5163970"/>
            <a:ext cx="2662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Paent / rendr gwyn galch</a:t>
            </a:r>
          </a:p>
        </p:txBody>
      </p:sp>
      <p:sp>
        <p:nvSpPr>
          <p:cNvPr id="37" name="Google Shape;80;g24b8f5b13ae_1_62">
            <a:extLst>
              <a:ext uri="{FF2B5EF4-FFF2-40B4-BE49-F238E27FC236}">
                <a16:creationId xmlns:a16="http://schemas.microsoft.com/office/drawing/2014/main" id="{ACDE06EE-8FD7-157D-C8C2-A108C7E92E02}"/>
              </a:ext>
            </a:extLst>
          </p:cNvPr>
          <p:cNvSpPr txBox="1"/>
          <p:nvPr/>
        </p:nvSpPr>
        <p:spPr>
          <a:xfrm>
            <a:off x="3707442" y="4038798"/>
            <a:ext cx="143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Gwellt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wedi’i ffermio’n lleol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4b8f5b13ae_1_125"/>
          <p:cNvSpPr txBox="1">
            <a:spLocks noGrp="1"/>
          </p:cNvSpPr>
          <p:nvPr>
            <p:ph type="title"/>
          </p:nvPr>
        </p:nvSpPr>
        <p:spPr>
          <a:xfrm>
            <a:off x="311700" y="848017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Deunyddiau adeiladu mewn adeiladau hŷn</a:t>
            </a:r>
          </a:p>
        </p:txBody>
      </p:sp>
      <p:sp>
        <p:nvSpPr>
          <p:cNvPr id="87" name="Google Shape;87;g24b8f5b13ae_1_125"/>
          <p:cNvSpPr txBox="1">
            <a:spLocks noGrp="1"/>
          </p:cNvSpPr>
          <p:nvPr>
            <p:ph type="body" idx="1"/>
          </p:nvPr>
        </p:nvSpPr>
        <p:spPr>
          <a:xfrm>
            <a:off x="311700" y="1467582"/>
            <a:ext cx="3106058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Roedd y deunyddiau a oedd yn cael eu defnyddio i adeiladu yn dibynnu ar ble yn y DU roedd y tŷ.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Roedd gan ardaloedd fel Gogledd Cymru fynediad hawdd at gerrig a llechi ond, mewn ardaloedd eraill, roedd digonedd o bren felly adeiladwyd tai ffrâm bren.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254DCF6-3120-7CA7-DB90-C3A621DEC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948" y="1786566"/>
            <a:ext cx="4274024" cy="320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4b8f5b13ae_1_183"/>
          <p:cNvSpPr txBox="1">
            <a:spLocks noGrp="1"/>
          </p:cNvSpPr>
          <p:nvPr>
            <p:ph type="title"/>
          </p:nvPr>
        </p:nvSpPr>
        <p:spPr>
          <a:xfrm>
            <a:off x="311693" y="851350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Adeiladau ffrâm bren</a:t>
            </a:r>
          </a:p>
        </p:txBody>
      </p:sp>
      <p:sp>
        <p:nvSpPr>
          <p:cNvPr id="94" name="Google Shape;94;g24b8f5b13ae_1_183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3657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/>
              <a:t>Roedd adeiladau ffrâm bren yn ffordd gyflym a rhad o godi’r strwythur. Fodd bynnag, roedd angen llenwi’r gwagleoedd â dulliau fel gwaith brics neu blethwaith a dwb sy’n gallu bod yn rendrad neu’n blastr.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2E4DD3-03E0-0624-22F9-383A41463D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045" y="3940313"/>
            <a:ext cx="2341081" cy="1560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FA0DC4-880A-D125-114F-34D3C11F6F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133" y="1730602"/>
            <a:ext cx="4369326" cy="291312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25C313-1AEC-04FC-DB28-0CACB545FE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624" y="2001291"/>
            <a:ext cx="4481151" cy="2951706"/>
          </a:xfrm>
          <a:prstGeom prst="rect">
            <a:avLst/>
          </a:prstGeom>
        </p:spPr>
      </p:pic>
      <p:sp>
        <p:nvSpPr>
          <p:cNvPr id="101" name="Google Shape;101;g24b8f5b13ae_1_176"/>
          <p:cNvSpPr txBox="1">
            <a:spLocks noGrp="1"/>
          </p:cNvSpPr>
          <p:nvPr>
            <p:ph type="title"/>
          </p:nvPr>
        </p:nvSpPr>
        <p:spPr>
          <a:xfrm>
            <a:off x="311700" y="842693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Diagram o adeilad hŷn</a:t>
            </a:r>
          </a:p>
        </p:txBody>
      </p:sp>
      <p:grpSp>
        <p:nvGrpSpPr>
          <p:cNvPr id="103" name="Google Shape;103;g24b8f5b13ae_1_176"/>
          <p:cNvGrpSpPr/>
          <p:nvPr/>
        </p:nvGrpSpPr>
        <p:grpSpPr>
          <a:xfrm>
            <a:off x="4733706" y="2180156"/>
            <a:ext cx="3852600" cy="1276851"/>
            <a:chOff x="4733706" y="2373239"/>
            <a:chExt cx="3852600" cy="1926449"/>
          </a:xfrm>
          <a:noFill/>
        </p:grpSpPr>
        <p:sp>
          <p:nvSpPr>
            <p:cNvPr id="104" name="Google Shape;104;g24b8f5b13ae_1_176"/>
            <p:cNvSpPr txBox="1"/>
            <p:nvPr/>
          </p:nvSpPr>
          <p:spPr>
            <a:xfrm>
              <a:off x="7026606" y="2373239"/>
              <a:ext cx="1559700" cy="6039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cy-GB" sz="1400" i="0" u="none" strike="noStrike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Ffrâm bren</a:t>
              </a:r>
            </a:p>
          </p:txBody>
        </p:sp>
        <p:cxnSp>
          <p:nvCxnSpPr>
            <p:cNvPr id="105" name="Google Shape;105;g24b8f5b13ae_1_176"/>
            <p:cNvCxnSpPr>
              <a:stCxn id="104" idx="1"/>
            </p:cNvCxnSpPr>
            <p:nvPr/>
          </p:nvCxnSpPr>
          <p:spPr>
            <a:xfrm flipH="1">
              <a:off x="4733706" y="2675188"/>
              <a:ext cx="2292900" cy="1624500"/>
            </a:xfrm>
            <a:prstGeom prst="straightConnector1">
              <a:avLst/>
            </a:prstGeom>
            <a:grpFill/>
            <a:ln w="9525" cap="flat" cmpd="sng">
              <a:noFill/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106" name="Google Shape;106;g24b8f5b13ae_1_176"/>
          <p:cNvSpPr txBox="1"/>
          <p:nvPr/>
        </p:nvSpPr>
        <p:spPr>
          <a:xfrm>
            <a:off x="7367654" y="5119774"/>
            <a:ext cx="1488422" cy="400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Cerrig mwy</a:t>
            </a:r>
          </a:p>
        </p:txBody>
      </p:sp>
      <p:cxnSp>
        <p:nvCxnSpPr>
          <p:cNvPr id="107" name="Google Shape;107;g24b8f5b13ae_1_176"/>
          <p:cNvCxnSpPr>
            <a:cxnSpLocks/>
            <a:stCxn id="106" idx="1"/>
          </p:cNvCxnSpPr>
          <p:nvPr/>
        </p:nvCxnSpPr>
        <p:spPr>
          <a:xfrm flipH="1" flipV="1">
            <a:off x="4273900" y="3684819"/>
            <a:ext cx="3093754" cy="163503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8" name="Google Shape;108;g24b8f5b13ae_1_176"/>
          <p:cNvSpPr txBox="1"/>
          <p:nvPr/>
        </p:nvSpPr>
        <p:spPr>
          <a:xfrm>
            <a:off x="7367716" y="3304016"/>
            <a:ext cx="1488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Cerrig neu frics llai</a:t>
            </a:r>
          </a:p>
        </p:txBody>
      </p:sp>
      <p:cxnSp>
        <p:nvCxnSpPr>
          <p:cNvPr id="109" name="Google Shape;109;g24b8f5b13ae_1_176"/>
          <p:cNvCxnSpPr>
            <a:cxnSpLocks/>
            <a:stCxn id="108" idx="1"/>
          </p:cNvCxnSpPr>
          <p:nvPr/>
        </p:nvCxnSpPr>
        <p:spPr>
          <a:xfrm flipH="1" flipV="1">
            <a:off x="5544273" y="3585107"/>
            <a:ext cx="1823443" cy="2670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0" name="Google Shape;110;g24b8f5b13ae_1_176"/>
          <p:cNvSpPr txBox="1"/>
          <p:nvPr/>
        </p:nvSpPr>
        <p:spPr>
          <a:xfrm>
            <a:off x="4607929" y="1215644"/>
            <a:ext cx="1488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Mewnlenwi</a:t>
            </a:r>
          </a:p>
        </p:txBody>
      </p:sp>
      <p:cxnSp>
        <p:nvCxnSpPr>
          <p:cNvPr id="111" name="Google Shape;111;g24b8f5b13ae_1_176"/>
          <p:cNvCxnSpPr>
            <a:cxnSpLocks/>
          </p:cNvCxnSpPr>
          <p:nvPr/>
        </p:nvCxnSpPr>
        <p:spPr>
          <a:xfrm flipH="1">
            <a:off x="4549095" y="1760516"/>
            <a:ext cx="705811" cy="170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2" name="Google Shape;112;g24b8f5b13ae_1_176"/>
          <p:cNvSpPr txBox="1"/>
          <p:nvPr/>
        </p:nvSpPr>
        <p:spPr>
          <a:xfrm>
            <a:off x="447583" y="4319280"/>
            <a:ext cx="14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Wal solet</a:t>
            </a:r>
          </a:p>
        </p:txBody>
      </p:sp>
      <p:cxnSp>
        <p:nvCxnSpPr>
          <p:cNvPr id="113" name="Google Shape;113;g24b8f5b13ae_1_176"/>
          <p:cNvCxnSpPr>
            <a:cxnSpLocks/>
          </p:cNvCxnSpPr>
          <p:nvPr/>
        </p:nvCxnSpPr>
        <p:spPr>
          <a:xfrm flipV="1">
            <a:off x="1615479" y="4173637"/>
            <a:ext cx="861940" cy="30638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4" name="Google Shape;114;g24b8f5b13ae_1_176"/>
          <p:cNvSpPr txBox="1"/>
          <p:nvPr/>
        </p:nvSpPr>
        <p:spPr>
          <a:xfrm>
            <a:off x="6971665" y="1225894"/>
            <a:ext cx="14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Teils clai</a:t>
            </a:r>
          </a:p>
        </p:txBody>
      </p:sp>
      <p:cxnSp>
        <p:nvCxnSpPr>
          <p:cNvPr id="115" name="Google Shape;115;g24b8f5b13ae_1_176"/>
          <p:cNvCxnSpPr>
            <a:cxnSpLocks/>
            <a:stCxn id="114" idx="1"/>
          </p:cNvCxnSpPr>
          <p:nvPr/>
        </p:nvCxnSpPr>
        <p:spPr>
          <a:xfrm flipH="1">
            <a:off x="5154352" y="1425994"/>
            <a:ext cx="1817313" cy="124409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6" name="Google Shape;116;g24b8f5b13ae_1_176"/>
          <p:cNvSpPr txBox="1"/>
          <p:nvPr/>
        </p:nvSpPr>
        <p:spPr>
          <a:xfrm>
            <a:off x="611122" y="2165259"/>
            <a:ext cx="14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i="0" u="none" strike="noStrik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Teils pren</a:t>
            </a:r>
          </a:p>
        </p:txBody>
      </p:sp>
      <p:cxnSp>
        <p:nvCxnSpPr>
          <p:cNvPr id="117" name="Google Shape;117;g24b8f5b13ae_1_176"/>
          <p:cNvCxnSpPr>
            <a:cxnSpLocks/>
          </p:cNvCxnSpPr>
          <p:nvPr/>
        </p:nvCxnSpPr>
        <p:spPr>
          <a:xfrm>
            <a:off x="2000050" y="2480793"/>
            <a:ext cx="854347" cy="94820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118" name="Google Shape;118;g24b8f5b13ae_1_176"/>
          <p:cNvGrpSpPr/>
          <p:nvPr/>
        </p:nvGrpSpPr>
        <p:grpSpPr>
          <a:xfrm>
            <a:off x="2071205" y="3869233"/>
            <a:ext cx="1712701" cy="2086728"/>
            <a:chOff x="5091627" y="4075775"/>
            <a:chExt cx="1712701" cy="2138557"/>
          </a:xfrm>
        </p:grpSpPr>
        <p:sp>
          <p:nvSpPr>
            <p:cNvPr id="119" name="Google Shape;119;g24b8f5b13ae_1_176"/>
            <p:cNvSpPr/>
            <p:nvPr/>
          </p:nvSpPr>
          <p:spPr>
            <a:xfrm>
              <a:off x="5695450" y="4075775"/>
              <a:ext cx="541536" cy="664308"/>
            </a:xfrm>
            <a:prstGeom prst="ellipse">
              <a:avLst/>
            </a:prstGeom>
            <a:noFill/>
            <a:ln w="19050" cap="flat" cmpd="sng">
              <a:solidFill>
                <a:srgbClr val="E3061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g24b8f5b13ae_1_176"/>
            <p:cNvSpPr txBox="1"/>
            <p:nvPr/>
          </p:nvSpPr>
          <p:spPr>
            <a:xfrm>
              <a:off x="5091627" y="5244866"/>
              <a:ext cx="1712701" cy="9694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cy-GB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Beth yw’r broblem gyda’r wal hon?</a:t>
              </a:r>
            </a:p>
          </p:txBody>
        </p:sp>
        <p:cxnSp>
          <p:nvCxnSpPr>
            <p:cNvPr id="121" name="Google Shape;121;g24b8f5b13ae_1_176"/>
            <p:cNvCxnSpPr>
              <a:cxnSpLocks/>
              <a:endCxn id="119" idx="3"/>
            </p:cNvCxnSpPr>
            <p:nvPr/>
          </p:nvCxnSpPr>
          <p:spPr>
            <a:xfrm flipV="1">
              <a:off x="5581621" y="4642797"/>
              <a:ext cx="193135" cy="622746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cxnSp>
        <p:nvCxnSpPr>
          <p:cNvPr id="11" name="Google Shape;105;g24b8f5b13ae_1_176">
            <a:extLst>
              <a:ext uri="{FF2B5EF4-FFF2-40B4-BE49-F238E27FC236}">
                <a16:creationId xmlns:a16="http://schemas.microsoft.com/office/drawing/2014/main" id="{FB7E07B1-2DB7-AE4B-EF48-B6048699D105}"/>
              </a:ext>
            </a:extLst>
          </p:cNvPr>
          <p:cNvCxnSpPr>
            <a:cxnSpLocks/>
          </p:cNvCxnSpPr>
          <p:nvPr/>
        </p:nvCxnSpPr>
        <p:spPr>
          <a:xfrm flipH="1">
            <a:off x="5347319" y="2407968"/>
            <a:ext cx="1829566" cy="111294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460257cdf_0_21"/>
          <p:cNvSpPr txBox="1">
            <a:spLocks noGrp="1"/>
          </p:cNvSpPr>
          <p:nvPr>
            <p:ph type="title"/>
          </p:nvPr>
        </p:nvSpPr>
        <p:spPr>
          <a:xfrm>
            <a:off x="318600" y="918401"/>
            <a:ext cx="8520600" cy="10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Carreg Fflint</a:t>
            </a:r>
          </a:p>
        </p:txBody>
      </p:sp>
      <p:sp>
        <p:nvSpPr>
          <p:cNvPr id="127" name="Google Shape;127;g25460257cdf_0_21"/>
          <p:cNvSpPr txBox="1">
            <a:spLocks noGrp="1"/>
          </p:cNvSpPr>
          <p:nvPr>
            <p:ph type="body" idx="1"/>
          </p:nvPr>
        </p:nvSpPr>
        <p:spPr>
          <a:xfrm>
            <a:off x="311700" y="1384399"/>
            <a:ext cx="3657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lang="en-US" sz="1800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/>
              <a:t>Roedd gan rai rhannau o’r wlad fynediad at garreg galed o’r enw fflint. 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/>
              <a:t>Dyma wal wedi’i gwneud yn rhannol o gerrig fflint.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26A04-27F5-95C1-7AEE-735A82B68F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284" y="1356967"/>
            <a:ext cx="3036800" cy="455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1598</Words>
  <Application>Microsoft Office PowerPoint</Application>
  <PresentationFormat>On-screen Show (4:3)</PresentationFormat>
  <Paragraphs>160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Times New Roman</vt:lpstr>
      <vt:lpstr>Default Design</vt:lpstr>
      <vt:lpstr>PowerPoint Presentation</vt:lpstr>
      <vt:lpstr>NOD: Gwybod am y newid mewn dulliau adeiladu dros amser</vt:lpstr>
      <vt:lpstr>Dulliau adeiladu cyn 1919</vt:lpstr>
      <vt:lpstr>Cludo deunyddiau</vt:lpstr>
      <vt:lpstr>Diagram o adeilad hŷn  </vt:lpstr>
      <vt:lpstr>Deunyddiau adeiladu mewn adeiladau hŷn</vt:lpstr>
      <vt:lpstr>Adeiladau ffrâm bren</vt:lpstr>
      <vt:lpstr>Diagram o adeilad hŷn</vt:lpstr>
      <vt:lpstr>Carreg Fflint</vt:lpstr>
      <vt:lpstr>Deunyddiau adeiladu lleol mewn adeiladau hŷn</vt:lpstr>
      <vt:lpstr>Deunyddiau adeiladu lleol mewn adeiladau hŷn</vt:lpstr>
      <vt:lpstr>Adeiladau statws uchel cynnar </vt:lpstr>
      <vt:lpstr>Cludo deunyddiau </vt:lpstr>
      <vt:lpstr>Cyfryngau glynu</vt:lpstr>
      <vt:lpstr>Morter calch, plastrau a rendrau</vt:lpstr>
      <vt:lpstr>Brics</vt:lpstr>
      <vt:lpstr>Mathau o wal frics</vt:lpstr>
      <vt:lpstr>Problemau gyda waliau nad ydynt yn waliau ceudod</vt:lpstr>
      <vt:lpstr>Problemau gyda waliau nad ydynt yn waliau ceudod</vt:lpstr>
      <vt:lpstr>Waliau ceudod</vt:lpstr>
      <vt:lpstr>Waliau ceudod mewn adeiladau modern</vt:lpstr>
      <vt:lpstr>Pwysigrwydd awyru</vt:lpstr>
      <vt:lpstr>Gorchuddion to</vt:lpstr>
      <vt:lpstr>PowerPoint Presentation</vt:lpstr>
      <vt:lpstr>PowerPoint Presentation</vt:lpstr>
      <vt:lpstr>Plastro cyn 1919</vt:lpstr>
      <vt:lpstr>Plastro a rendro</vt:lpstr>
      <vt:lpstr>Plastro a rendro</vt:lpstr>
      <vt:lpstr>Plastro a rendro</vt:lpstr>
      <vt:lpstr>Wal dellt a phlastr</vt:lpstr>
      <vt:lpstr>Nenfwd dellt a phlastr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janicec</dc:creator>
  <cp:lastModifiedBy>Claire Brooks</cp:lastModifiedBy>
  <cp:revision>13</cp:revision>
  <dcterms:created xsi:type="dcterms:W3CDTF">2013-05-28T00:38:54Z</dcterms:created>
  <dcterms:modified xsi:type="dcterms:W3CDTF">2023-09-29T14:17:45Z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