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56" r:id="rId5"/>
    <p:sldId id="333" r:id="rId6"/>
    <p:sldId id="331" r:id="rId7"/>
    <p:sldId id="334" r:id="rId8"/>
    <p:sldId id="348" r:id="rId9"/>
    <p:sldId id="336" r:id="rId10"/>
    <p:sldId id="337" r:id="rId11"/>
    <p:sldId id="350" r:id="rId12"/>
    <p:sldId id="351" r:id="rId13"/>
    <p:sldId id="335" r:id="rId14"/>
    <p:sldId id="347" r:id="rId15"/>
    <p:sldId id="338" r:id="rId16"/>
    <p:sldId id="342" r:id="rId17"/>
    <p:sldId id="341" r:id="rId18"/>
    <p:sldId id="353" r:id="rId19"/>
    <p:sldId id="340" r:id="rId20"/>
    <p:sldId id="345" r:id="rId21"/>
    <p:sldId id="267"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DF1D158-7EC8-B192-87EF-D6A73EAEA5DB}" name="Laura Glover" initials="LG" userId="0654c38050dc99c9" providerId="Windows Live"/>
  <p188:author id="{C7F4D068-B5A3-2690-66F9-15CFA5379695}" name="Wendy Alderton" initials="WA" userId="S::w.alderton@paeditorial.co.uk::f1dc53d1-0e3f-40be-aa9b-70524b762989" providerId="AD"/>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444" autoAdjust="0"/>
    <p:restoredTop sz="88676" autoAdjust="0"/>
  </p:normalViewPr>
  <p:slideViewPr>
    <p:cSldViewPr showGuides="1">
      <p:cViewPr varScale="1">
        <p:scale>
          <a:sx n="59" d="100"/>
          <a:sy n="59" d="100"/>
        </p:scale>
        <p:origin x="1124"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2E110AEB-F892-4FD9-B323-AA6A6BB28829}"/>
    <pc:docChg chg="modMainMaster">
      <pc:chgData name="Claire Brooks" userId="045b5ce1-bb15-4c22-aa7e-c7b600949989" providerId="ADAL" clId="{2E110AEB-F892-4FD9-B323-AA6A6BB28829}" dt="2023-09-29T13:51:59.827" v="3" actId="6549"/>
      <pc:docMkLst>
        <pc:docMk/>
      </pc:docMkLst>
      <pc:sldMasterChg chg="modSp mod">
        <pc:chgData name="Claire Brooks" userId="045b5ce1-bb15-4c22-aa7e-c7b600949989" providerId="ADAL" clId="{2E110AEB-F892-4FD9-B323-AA6A6BB28829}" dt="2023-09-29T13:51:59.827" v="3" actId="6549"/>
        <pc:sldMasterMkLst>
          <pc:docMk/>
          <pc:sldMasterMk cId="0" sldId="2147483651"/>
        </pc:sldMasterMkLst>
        <pc:spChg chg="mod">
          <ac:chgData name="Claire Brooks" userId="045b5ce1-bb15-4c22-aa7e-c7b600949989" providerId="ADAL" clId="{2E110AEB-F892-4FD9-B323-AA6A6BB28829}" dt="2023-09-29T13:51:59.827" v="3" actId="6549"/>
          <ac:spMkLst>
            <pc:docMk/>
            <pc:sldMasterMk cId="0" sldId="2147483651"/>
            <ac:spMk id="12" creationId="{00000000-0000-0000-0000-000000000000}"/>
          </ac:spMkLst>
        </pc:spChg>
        <pc:spChg chg="mod">
          <ac:chgData name="Claire Brooks" userId="045b5ce1-bb15-4c22-aa7e-c7b600949989" providerId="ADAL" clId="{2E110AEB-F892-4FD9-B323-AA6A6BB28829}" dt="2023-09-29T13:48:24.979" v="1"/>
          <ac:spMkLst>
            <pc:docMk/>
            <pc:sldMasterMk cId="0" sldId="2147483651"/>
            <ac:spMk id="1029" creationId="{00000000-0000-0000-0000-000000000000}"/>
          </ac:spMkLst>
        </pc:spChg>
        <pc:spChg chg="mod">
          <ac:chgData name="Claire Brooks" userId="045b5ce1-bb15-4c22-aa7e-c7b600949989" providerId="ADAL" clId="{2E110AEB-F892-4FD9-B323-AA6A6BB28829}" dt="2023-09-29T13:51:57.161" v="2"/>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9/29/2023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youtube.com/watch?v=hGGIcqx_6jA"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youtu.be/m0kFtt-Hbfo"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136617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cy-GB">
                <a:latin typeface="YouTube Sans"/>
                <a:ea typeface="ＭＳ Ｐゴシック"/>
              </a:rPr>
              <a:t>Deddf Llesiant Cenedlaethau’r Dyfodol (Cymru) 2015 </a:t>
            </a:r>
            <a:r>
              <a:rPr lang="cy-GB">
                <a:latin typeface="YouTube Sans"/>
                <a:ea typeface="ＭＳ Ｐゴシック"/>
                <a:hlinkClick r:id="rId3"/>
              </a:rPr>
              <a:t>https://www.youtube.com/watch?v=hGGIcqx_6jA</a:t>
            </a:r>
            <a:r>
              <a:rPr lang="cy-GB"/>
              <a:t> </a:t>
            </a:r>
          </a:p>
          <a:p>
            <a:pPr algn="l"/>
            <a:endParaRPr lang="en-US" b="0" i="0" dirty="0">
              <a:solidFill>
                <a:srgbClr val="0F0F0F"/>
              </a:solidFill>
              <a:effectLst/>
              <a:latin typeface="YouTube Sans"/>
            </a:endParaRPr>
          </a:p>
          <a:p>
            <a:br>
              <a:rPr lang="cy-GB"/>
            </a:br>
            <a:endParaRPr lang="cy-GB"/>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61868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cy-GB" sz="1800" b="1">
                <a:latin typeface="Calibri" panose="020F0502020204030204" pitchFamily="34" charset="0"/>
                <a:ea typeface="Calibri" panose="020F0502020204030204" pitchFamily="34" charset="0"/>
                <a:cs typeface="Times New Roman" panose="02020603050405020304" pitchFamily="18" charset="0"/>
              </a:rPr>
              <a:t>Rhoi pwyslais ar ddatblygu cynaliadwy:</a:t>
            </a:r>
            <a:r>
              <a:rPr lang="cy-GB" sz="1800">
                <a:latin typeface="Calibri" panose="020F0502020204030204" pitchFamily="34" charset="0"/>
                <a:ea typeface="Calibri" panose="020F0502020204030204" pitchFamily="34" charset="0"/>
                <a:cs typeface="Times New Roman" panose="02020603050405020304" pitchFamily="18" charset="0"/>
              </a:rPr>
              <a:t> Mae’r Ddeddf yn rhoi pwyslais cryf ar ddatblygu cynaliadwy, sy’n gofyn am gydbwyso ystyriaethau amgylcheddol, cymdeithasol ac economaidd. Mae disgwyl i’r diwydiant adeiladu flaenoriaethu arferion cynaliadwy, gan gynnwys effeithlonrwydd ynni, lleihau gwastraff, cael gafael ar ddeunyddiau mewn ffordd gyfrifol, ac ystyried effeithiau cymdeithasol ac amgylcheddol prosiectau adeiladu.</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y-GB" sz="1800" b="1">
                <a:latin typeface="Calibri" panose="020F0502020204030204" pitchFamily="34" charset="0"/>
                <a:ea typeface="Calibri" panose="020F0502020204030204" pitchFamily="34" charset="0"/>
                <a:cs typeface="Times New Roman" panose="02020603050405020304" pitchFamily="18" charset="0"/>
              </a:rPr>
              <a:t>Cynllunio a gwneud penderfyniadau hirdymor:</a:t>
            </a:r>
            <a:r>
              <a:rPr lang="cy-GB" sz="1800">
                <a:latin typeface="Calibri" panose="020F0502020204030204" pitchFamily="34" charset="0"/>
                <a:ea typeface="Calibri" panose="020F0502020204030204" pitchFamily="34" charset="0"/>
                <a:cs typeface="Times New Roman" panose="02020603050405020304" pitchFamily="18" charset="0"/>
              </a:rPr>
              <a:t> Mae’r Ddeddf yn mynnu bod cyrff cyhoeddus, gan gynnwys awdurdodau lleol a sefydliadau sector cyhoeddus sy’n ymwneud â phrosiectau adeiladu, yn mabwysiadu safbwynt hirdymor ac yn ystyried effaith eu penderfyniadau ar genedlaethau’r dyfodol. Mae hyn yn golygu bod angen i gynlluniau a phrosiectau adeiladu gyd-fynd â’r nodau llesiant sy’n cael eu diffinio yn y Ddeddf, a dangos sut maen nhw’n cyfrannu at ddatblygu cynaliadwy yng Nghymru.</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y-GB" sz="1800" b="1">
                <a:latin typeface="Calibri" panose="020F0502020204030204" pitchFamily="34" charset="0"/>
                <a:ea typeface="Calibri" panose="020F0502020204030204" pitchFamily="34" charset="0"/>
                <a:cs typeface="Times New Roman" panose="02020603050405020304" pitchFamily="18" charset="0"/>
              </a:rPr>
              <a:t>Cydweithio ac integreiddio:</a:t>
            </a:r>
            <a:r>
              <a:rPr lang="cy-GB" sz="1800">
                <a:latin typeface="Calibri" panose="020F0502020204030204" pitchFamily="34" charset="0"/>
                <a:ea typeface="Calibri" panose="020F0502020204030204" pitchFamily="34" charset="0"/>
                <a:cs typeface="Times New Roman" panose="02020603050405020304" pitchFamily="18" charset="0"/>
              </a:rPr>
              <a:t> Mae’r Ddeddf yn hybu cydweithio ac integreiddio ar draws gwahanol sectorau a rhanddeiliaid. Yn y diwydiant adeiladu, mae hyn yn golygu bod angen i weithwyr proffesiynol, gan gynnwys penseiri, peirianwyr, contractwyr a datblygwyr, weithio gyda’i gilydd i sicrhau canlyniadau cynaliadwy. Mae cydweithio â chymunedau, awdurdodau lleol a sefydliadau perthnasol yn cael ei hybu i sicrhau bod prosiectau adeiladu’n cyd-fynd â’r nodau llesiant ac yn mynd i’r afael ag anghenion lleol.</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y-GB" sz="1800" b="1">
                <a:latin typeface="Calibri" panose="020F0502020204030204" pitchFamily="34" charset="0"/>
                <a:ea typeface="Calibri" panose="020F0502020204030204" pitchFamily="34" charset="0"/>
                <a:cs typeface="Times New Roman" panose="02020603050405020304" pitchFamily="18" charset="0"/>
              </a:rPr>
              <a:t>Asesu ac adrodd ar lesiant:</a:t>
            </a:r>
            <a:r>
              <a:rPr lang="cy-GB" sz="1800">
                <a:latin typeface="Calibri" panose="020F0502020204030204" pitchFamily="34" charset="0"/>
                <a:ea typeface="Calibri" panose="020F0502020204030204" pitchFamily="34" charset="0"/>
                <a:cs typeface="Times New Roman" panose="02020603050405020304" pitchFamily="18" charset="0"/>
              </a:rPr>
              <a:t> Mae’r Ddeddf yn mynnu bod cyrff cyhoeddus, gan gynnwys y rheini sy’n ymwneud ag adeiladu, yn cynnal asesiadau llesiant ac yn adrodd ar eu cynnydd o ran cyflawni’r nodau llesiant. Gall hyn gynnwys asesu effeithiau cymdeithasol, economaidd, amgylcheddol a diwylliannol prosiectau adeiladu. Mae angen i’r diwydiant adeiladu ystyried llesiant cymunedau y mae eu prosiectau’n effeithio arnynt a dangos sut maen nhw’n cyfrannu’n gadarnhaol at lesiant cenedlaethau’r dyfodol.</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y-GB" sz="1800" b="1">
                <a:latin typeface="Calibri" panose="020F0502020204030204" pitchFamily="34" charset="0"/>
                <a:ea typeface="Calibri" panose="020F0502020204030204" pitchFamily="34" charset="0"/>
                <a:cs typeface="Times New Roman" panose="02020603050405020304" pitchFamily="18" charset="0"/>
              </a:rPr>
              <a:t>Ymgysylltiad a chyfranogiad y cyhoedd: </a:t>
            </a:r>
            <a:r>
              <a:rPr lang="cy-GB" sz="1800">
                <a:latin typeface="Calibri" panose="020F0502020204030204" pitchFamily="34" charset="0"/>
                <a:ea typeface="Calibri" panose="020F0502020204030204" pitchFamily="34" charset="0"/>
                <a:cs typeface="Times New Roman" panose="02020603050405020304" pitchFamily="18" charset="0"/>
              </a:rPr>
              <a:t>Mae’r Ddeddf yn hybu ymgysylltiad a chyfranogiad y cyhoedd mewn prosesau gwneud penderfyniadau. Anogir y diwydiant adeiladu i gynnwys cymunedau lleol, rhanddeiliaid a defnyddwyr adeiladau yn y dyfodol yn y camau cynllunio, dylunio ac adeiladu. Mae hyn yn sicrhau bod eu lleisiau’n cael eu clywed a bod prosiectau adeiladu’n adlewyrchu anghenion a dyheadau’r gymuned.</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y-GB" sz="1800" b="1">
                <a:latin typeface="Calibri" panose="020F0502020204030204" pitchFamily="34" charset="0"/>
                <a:ea typeface="Calibri" panose="020F0502020204030204" pitchFamily="34" charset="0"/>
                <a:cs typeface="Times New Roman" panose="02020603050405020304" pitchFamily="18" charset="0"/>
              </a:rPr>
              <a:t>Monitro ac atebolrwydd:</a:t>
            </a:r>
            <a:r>
              <a:rPr lang="cy-GB" sz="1800">
                <a:latin typeface="Calibri" panose="020F0502020204030204" pitchFamily="34" charset="0"/>
                <a:ea typeface="Calibri" panose="020F0502020204030204" pitchFamily="34" charset="0"/>
                <a:cs typeface="Times New Roman" panose="02020603050405020304" pitchFamily="18" charset="0"/>
              </a:rPr>
              <a:t> Mae’r Ddeddf yn sefydlu mecanweithiau ar gyfer monitro a gwerthuso cynnydd tuag at y nodau llesiant. Gall prosiectau adeiladu fod yn destun craffu a gwerthuso i sicrhau eu bod yn cydymffurfio ag egwyddorion datblygu cynaliadwy. Mae angen i’r diwydiant adeiladu ddangos tryloywder, atebolrwydd ac ymrwymiad i wella’n barhaus er mwyn sicrhau canlyniadau cynaliadwy.</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429885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b="1">
                <a:latin typeface="Calibri"/>
                <a:ea typeface="Calibri"/>
                <a:cs typeface="Calibri"/>
              </a:rPr>
              <a:t>Gweithgaredd</a:t>
            </a:r>
          </a:p>
          <a:p>
            <a:endParaRPr lang="en-US" b="1" dirty="0">
              <a:latin typeface="Calibri"/>
              <a:ea typeface="Calibri"/>
              <a:cs typeface="Calibri"/>
            </a:endParaRPr>
          </a:p>
          <a:p>
            <a:pPr marL="0" indent="0">
              <a:buFont typeface="Arial" panose="020B0604020202020204" pitchFamily="34" charset="0"/>
              <a:buNone/>
            </a:pPr>
            <a:r>
              <a:rPr lang="cy-GB">
                <a:latin typeface="Calibri"/>
                <a:ea typeface="Calibri"/>
                <a:cs typeface="Calibri"/>
              </a:rPr>
              <a:t>Rhannwch y dosbarth yn grwpiau o 3 neu 4 a gofyn iddynt ymchwilio i 1 deunydd traddodiadol a 2 ddeunydd modern. Gofynnwch i bob grŵp roi cyflwyniad 5 munud ar y deunyddiau maen nhw wedi’u dewis. </a:t>
            </a:r>
          </a:p>
          <a:p>
            <a:pPr marL="0" indent="0">
              <a:buFont typeface="Arial" panose="020B0604020202020204" pitchFamily="34" charset="0"/>
              <a:buNone/>
            </a:pPr>
            <a:endParaRPr lang="en-US" dirty="0">
              <a:latin typeface="Calibri"/>
              <a:ea typeface="Calibri"/>
              <a:cs typeface="Calibri"/>
            </a:endParaRPr>
          </a:p>
          <a:p>
            <a:pPr marL="0" indent="0">
              <a:buFont typeface="Arial" panose="020B0604020202020204" pitchFamily="34" charset="0"/>
              <a:buNone/>
            </a:pPr>
            <a:r>
              <a:rPr lang="cy-GB">
                <a:latin typeface="Calibri"/>
                <a:ea typeface="Calibri"/>
                <a:cs typeface="Calibri"/>
              </a:rPr>
              <a:t>Rhaid i’r cyflwyniad gynnwys y manteision a’r anfanteision canlynol sy’n gysylltiedig â’r deunydd hwn:</a:t>
            </a:r>
          </a:p>
          <a:p>
            <a:pPr marL="171450" indent="-171450">
              <a:buFont typeface="Arial" panose="020B0604020202020204" pitchFamily="34" charset="0"/>
              <a:buChar char="•"/>
            </a:pPr>
            <a:r>
              <a:rPr lang="cy-GB">
                <a:latin typeface="Calibri"/>
                <a:ea typeface="Calibri"/>
                <a:cs typeface="Calibri"/>
              </a:rPr>
              <a:t>defnyddiau, defnyddioldeb, </a:t>
            </a:r>
          </a:p>
          <a:p>
            <a:pPr marL="171450" indent="-171450">
              <a:buFont typeface="Arial" panose="020B0604020202020204" pitchFamily="34" charset="0"/>
              <a:buChar char="•"/>
            </a:pPr>
            <a:r>
              <a:rPr lang="cy-GB">
                <a:latin typeface="Calibri"/>
                <a:ea typeface="Calibri"/>
                <a:cs typeface="Calibri"/>
              </a:rPr>
              <a:t>effaith ar yr amgylchedd, </a:t>
            </a:r>
          </a:p>
          <a:p>
            <a:pPr marL="171450" indent="-171450">
              <a:buFont typeface="Arial" panose="020B0604020202020204" pitchFamily="34" charset="0"/>
              <a:buChar char="•"/>
            </a:pPr>
            <a:r>
              <a:rPr lang="cy-GB">
                <a:latin typeface="Calibri"/>
                <a:ea typeface="Calibri"/>
                <a:cs typeface="Calibri"/>
              </a:rPr>
              <a:t>ôl troed carbon posib (wedi’i raddio – isel, canolig neu uchel).</a:t>
            </a:r>
          </a:p>
          <a:p>
            <a:endParaRPr lang="en-US" dirty="0">
              <a:latin typeface="Calibri"/>
              <a:ea typeface="Calibri"/>
              <a:cs typeface="Calibri"/>
            </a:endParaRPr>
          </a:p>
          <a:p>
            <a:r>
              <a:rPr lang="cy-GB">
                <a:latin typeface="Calibri"/>
                <a:ea typeface="Calibri"/>
                <a:cs typeface="Calibri"/>
              </a:rPr>
              <a:t>Yn ogystal ag unrhyw rai eraill yn ôl yr angen. </a:t>
            </a:r>
          </a:p>
          <a:p>
            <a:r>
              <a:rPr lang="cy-GB">
                <a:latin typeface="Calibri"/>
                <a:ea typeface="Calibri"/>
                <a:cs typeface="Calibri"/>
              </a:rPr>
              <a:t>Gall deunyddiau gynnwys y rhai sydd wedi’u rhestru ar sleidiau yn ogystal ag unrhyw ddeunyddiau modern a thraddodiadol sy’n benodol i grefft. </a:t>
            </a:r>
          </a:p>
        </p:txBody>
      </p:sp>
      <p:sp>
        <p:nvSpPr>
          <p:cNvPr id="4" name="Slide Number Placeholder 3"/>
          <p:cNvSpPr>
            <a:spLocks noGrp="1"/>
          </p:cNvSpPr>
          <p:nvPr>
            <p:ph type="sldNum" sz="quarter" idx="5"/>
          </p:nvPr>
        </p:nvSpPr>
        <p:spPr/>
        <p:txBody>
          <a:bodyPr/>
          <a:lstStyle/>
          <a:p>
            <a:fld id="{1D847933-502B-D146-9428-3DDD196AD935}" type="slidenum">
              <a:rPr lang="en-GB"/>
              <a:pPr/>
              <a:t>9</a:t>
            </a:fld>
            <a:endParaRPr lang="en-GB"/>
          </a:p>
        </p:txBody>
      </p:sp>
    </p:spTree>
    <p:extLst>
      <p:ext uri="{BB962C8B-B14F-4D97-AF65-F5344CB8AC3E}">
        <p14:creationId xmlns:p14="http://schemas.microsoft.com/office/powerpoint/2010/main" val="934119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cy-GB"/>
              <a:t>Sefydliad Cymru ar gyfer Addysg Gynaliadwy yng Nghanolfan y Dechnoleg Amgen </a:t>
            </a:r>
            <a:r>
              <a:rPr lang="cy-GB">
                <a:hlinkClick r:id="rId3"/>
              </a:rPr>
              <a:t>https://youtu.be/m0kFtt-Hbfo</a:t>
            </a:r>
            <a:r>
              <a:rPr lang="cy-GB"/>
              <a:t>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273697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400"/>
              </a:lnSpc>
              <a:spcBef>
                <a:spcPts val="1000"/>
              </a:spcBef>
              <a:spcAft>
                <a:spcPts val="1000"/>
              </a:spcAft>
            </a:pPr>
            <a:r>
              <a:rPr lang="cy-GB"/>
              <a:t>Gofynnwch i’r dysgwyr ddefnyddio’r rhyngrwyd i ymchwilio i fanteision adeiladu oddi ar y safle, gan gynnwys y deunyddiau sy’n cael eu defnyddio’n gyffredin wrth eu gweithgynhyrchu. Arweiniwch drafodaeth ar ganfyddiadau. </a:t>
            </a:r>
          </a:p>
        </p:txBody>
      </p:sp>
      <p:sp>
        <p:nvSpPr>
          <p:cNvPr id="4" name="Slide Number Placeholder 3"/>
          <p:cNvSpPr>
            <a:spLocks noGrp="1"/>
          </p:cNvSpPr>
          <p:nvPr>
            <p:ph type="sldNum" sz="quarter" idx="5"/>
          </p:nvPr>
        </p:nvSpPr>
        <p:spPr/>
        <p:txBody>
          <a:bodyPr/>
          <a:lstStyle/>
          <a:p>
            <a:fld id="{1D847933-502B-D146-9428-3DDD196AD935}" type="slidenum">
              <a:rPr lang="en-GB"/>
              <a:pPr/>
              <a:t>11</a:t>
            </a:fld>
            <a:endParaRPr lang="en-GB"/>
          </a:p>
        </p:txBody>
      </p:sp>
    </p:spTree>
    <p:extLst>
      <p:ext uri="{BB962C8B-B14F-4D97-AF65-F5344CB8AC3E}">
        <p14:creationId xmlns:p14="http://schemas.microsoft.com/office/powerpoint/2010/main" val="3326127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Cyflymder ac effeithlonrwydd: </a:t>
            </a:r>
            <a:r>
              <a:rPr lang="cy-GB" sz="1200" b="0" i="0">
                <a:solidFill>
                  <a:schemeClr val="tx1"/>
                </a:solidFill>
                <a:latin typeface="Arial" charset="0"/>
                <a:ea typeface="ＭＳ Ｐゴシック" charset="-128"/>
                <a:cs typeface="ＭＳ Ｐゴシック" charset="-128"/>
              </a:rPr>
              <a:t>Mae adeiladu oddi ar y safle yn lleihau amserlenni prosiectau yn sylweddol o’i gymharu â dulliau adeiladu traddodiadol ar y safle. Gyda chydrannau parod yn cael eu gweithgynhyrchu wrth i’r paratoadau ar y safle fynd rhagddynt, mae’r broses adeiladu’n gyflymach ac yn fwy effeithlon. Mae hyn yn arwain at lai o ofynion a chostau llafur, yn ogystal â llai o darfu ar yr amgylchedd cyfagos.</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Gwell ansawdd a chysondeb:</a:t>
            </a:r>
            <a:r>
              <a:rPr lang="cy-GB" sz="1200" b="0" i="0">
                <a:solidFill>
                  <a:schemeClr val="tx1"/>
                </a:solidFill>
                <a:latin typeface="Arial" charset="0"/>
                <a:ea typeface="ＭＳ Ｐゴシック" charset="-128"/>
                <a:cs typeface="ＭＳ Ｐゴシック" charset="-128"/>
              </a:rPr>
              <a:t> Mae gweithgynhyrchu modiwlau mewn amgylchedd ffatri dan reolaeth yn caniatáu ar gyfer mesurau rheoli ansawdd manwl a phrosesau cynhyrchu safonol. Mae adeiladu oddi ar y safle yn sicrhau ansawdd cyson ar draws nifer o unedau, gan leihau’r risg o wallau a diffygion. Mae defnyddio technoleg uwch ac awtomeiddio yn gwella cywirdeb a manylder ymhellach ym maes adeiladu.</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Arbedion cost: </a:t>
            </a:r>
            <a:r>
              <a:rPr lang="cy-GB" sz="1200" b="0" i="0">
                <a:solidFill>
                  <a:schemeClr val="tx1"/>
                </a:solidFill>
                <a:latin typeface="Arial" charset="0"/>
                <a:ea typeface="ＭＳ Ｐゴシック" charset="-128"/>
                <a:cs typeface="ＭＳ Ｐゴシック" charset="-128"/>
              </a:rPr>
              <a:t>Gall adeiladu oddi ar y safle arbed costau drwy wahanol ffyrdd. Mae llai o ofynion llafur, amseroedd adeiladu byrrach, a gwell rheolaeth dros adnoddau yn cyfrannu at gostau prosiect cyffredinol is. Ar ben hynny, mae amgylchedd y ffatri dan reolaeth yn golygu bod modd caffael a phrynu deunyddiau mewn swp yn well, gan arwain at arbedion cost.</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Cynaliadwyedd a lleihau gwastraff:</a:t>
            </a:r>
            <a:r>
              <a:rPr lang="cy-GB" sz="1200" b="0" i="0">
                <a:solidFill>
                  <a:schemeClr val="tx1"/>
                </a:solidFill>
                <a:latin typeface="Arial" charset="0"/>
                <a:ea typeface="ＭＳ Ｐゴシック" charset="-128"/>
                <a:cs typeface="ＭＳ Ｐゴシック" charset="-128"/>
              </a:rPr>
              <a:t> Mae adeiladu oddi ar y safle yn hybu cynaliadwyedd drwy leihau faint o wastraff sy’n cael ei gynhyrchu ac optimeiddio’r defnydd o ddeunyddiau. Mae’r broses gweithgynhyrchu yn y ffatri yn caniatáu ar gyfer cynllunio deunyddiau’n ofalus a mesurau lleihau gwastraff. Mae adeiladu oddi ar y safle hefyd yn lleihau’r ôl troed carbon sy’n gysylltiedig â chludo gweithwyr a deunyddiau yn ôl ac ymlaen o’r safle.</a:t>
            </a:r>
          </a:p>
          <a:p>
            <a:r>
              <a:rPr lang="cy-GB" sz="1200" b="0" i="0">
                <a:solidFill>
                  <a:schemeClr val="tx1"/>
                </a:solidFill>
                <a:latin typeface="Arial" charset="0"/>
                <a:ea typeface="ＭＳ Ｐゴシック" charset="-128"/>
                <a:cs typeface="ＭＳ Ｐゴシック" charset="-128"/>
              </a:rPr>
              <a:t>.</a:t>
            </a:r>
          </a:p>
          <a:p>
            <a:r>
              <a:rPr lang="cy-GB" sz="1200" b="1" i="0">
                <a:solidFill>
                  <a:schemeClr val="tx1"/>
                </a:solidFill>
                <a:latin typeface="Arial" charset="0"/>
                <a:ea typeface="ＭＳ Ｐゴシック" charset="-128"/>
                <a:cs typeface="ＭＳ Ｐゴシック" charset="-128"/>
              </a:rPr>
              <a:t>Gwell Iechyd a Diogelwch:</a:t>
            </a:r>
            <a:r>
              <a:rPr lang="cy-GB" sz="1200" b="0" i="0">
                <a:solidFill>
                  <a:schemeClr val="tx1"/>
                </a:solidFill>
                <a:latin typeface="Arial" charset="0"/>
                <a:ea typeface="ＭＳ Ｐゴシック" charset="-128"/>
                <a:cs typeface="ＭＳ Ｐゴシック" charset="-128"/>
              </a:rPr>
              <a:t> Drwy symud gweithgareddau adeiladu i safle ffatri dan reolaeth, mae adeiladu oddi ar y safle yn gwella amodau iechyd a diogelwch i weithwyr. Mae’r amgylchedd ffatri yn ei gwneud hi’n bosib rheoli peryglon posib yn well, glynu wrth brotocolau diogelwch, a llai o gysylltiad â thywydd garw a risgiau eraill ar y safle.</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Hyblygrwydd ac Addasrwydd: </a:t>
            </a:r>
            <a:r>
              <a:rPr lang="cy-GB" sz="1200" b="0" i="0">
                <a:solidFill>
                  <a:schemeClr val="tx1"/>
                </a:solidFill>
                <a:latin typeface="Arial" charset="0"/>
                <a:ea typeface="ＭＳ Ｐゴシック" charset="-128"/>
                <a:cs typeface="ＭＳ Ｐゴシック" charset="-128"/>
              </a:rPr>
              <a:t>Mae adeiladu oddi ar y safle yn cynnig mwy o hyblygrwydd dylunio a’r gallu i addasu. Gellir ad-drefnu, adleoli neu ehangu unedau modiwlaidd yn hawdd, gan ddarparu hyblygrwydd wrth fodloni gofynion sy’n newid. Mae’r hyblygrwydd hwn yn caniatáu ar gyfer addasiadau ac ychwanegiadau effeithlon i adeiladau presennol, neu gydosod strwythurau’n gyflym mewn lleoliadau anghysbell neu heriol.</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Llai o darfu ac effaith ar y safle:</a:t>
            </a:r>
            <a:r>
              <a:rPr lang="cy-GB" sz="1200" b="0" i="0">
                <a:solidFill>
                  <a:schemeClr val="tx1"/>
                </a:solidFill>
                <a:latin typeface="Arial" charset="0"/>
                <a:ea typeface="ＭＳ Ｐゴシック" charset="-128"/>
                <a:cs typeface="ＭＳ Ｐゴシック" charset="-128"/>
              </a:rPr>
              <a:t> Gan fod llawer o’r gwaith adeiladu’n cael ei wneud mewn amgylchedd ffatri, mae adeiladu oddi ar y safle yn tarfu llai ar y gymuned gyfagos ac yn lleihau sŵn, llwch a thraffig ar y safle. Mae hyn yn arbennig o fuddiol mewn ardaloedd trefol neu leoliadau sensitif lle gallai dulliau adeiladu traddodiadol achosi anhwylustod neu aflonyddwch sylweddol.</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Effeithlonrwydd Ynni: </a:t>
            </a:r>
            <a:r>
              <a:rPr lang="cy-GB" sz="1200" b="0" i="0">
                <a:solidFill>
                  <a:schemeClr val="tx1"/>
                </a:solidFill>
                <a:latin typeface="Arial" charset="0"/>
                <a:ea typeface="ＭＳ Ｐゴシック" charset="-128"/>
                <a:cs typeface="ＭＳ Ｐゴシック" charset="-128"/>
              </a:rPr>
              <a:t>Mae technegau adeiladu oddi ar y safle yn aml yn integreiddio egwyddorion a thechnolegau dylunio ynni-effeithlon. Gellir adeiladu modiwlau gyda lefelau uchel o inswleiddio, ffenestri ynni-effeithlon, a systemau gwresogi, awyru ac aerdymheru (HVAC) uwch. Mae hyn yn arwain at adeiladau gyda pherfformiad ynni gwell, costau gweithredu is, a llai o effaith ar yr amgylchedd.</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428907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cy-GB"/>
              <a:t>Nid pecyn meddalwedd na dyluniad 3D yw BIM. Mae’n cyfeirio at ffordd gydweithredol o weithio gan ddefnyddio meddalwedd dylunio 3D a phecynnau meddalwedd eraill, ochr yn ochr â dull cydweithredol o ddylunio ac adeiladu. </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1211045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Modelu Gwybodaeth Adeiladu (BIM): Mae BIM yn gynrychiolaeth ddigidol o nodweddion ffisegol a swyddogaethol adeilad. Mae’n caniatáu i benseiri, peirianwyr a chontractwyr gydweithio a chydlynu gweithgareddau dylunio ac adeiladu. Mae BIM yn galluogi modelu 3D, canfod gwrthdaro, amcangyfrif costau ac amserlennu prosiectau, gwella effeithlonrwydd a lleihau gwallau.</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Y Rhyngrwyd Pethau (IoT): </a:t>
            </a:r>
            <a:r>
              <a:rPr lang="cy-GB" sz="1200" b="0" i="0">
                <a:solidFill>
                  <a:schemeClr val="tx1"/>
                </a:solidFill>
                <a:latin typeface="Arial" charset="0"/>
                <a:ea typeface="ＭＳ Ｐゴシック" charset="-128"/>
                <a:cs typeface="ＭＳ Ｐゴシック" charset="-128"/>
              </a:rPr>
              <a:t>Mae’r Rhyngrwyd Pethau yn cysylltu dyfeisiau a chyfarpar adeiladu amrywiol â rhwydwaith, gan ei gwneud hi’n bosib casglu, monitro a rheoli data. Gall dyfeisiau’r Rhyngrwyd Pethau, fel synwyryddion, dyfeisiau gwisgadwy a systemau tracio ddarparu gwybodaeth amser real am berfformiad cyfarpar, amodau diogelwch, defnydd o ddeunyddiau, a defnydd o ynni.</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Dronau:</a:t>
            </a:r>
            <a:r>
              <a:rPr lang="cy-GB" sz="1200" b="0" i="0">
                <a:solidFill>
                  <a:schemeClr val="tx1"/>
                </a:solidFill>
                <a:latin typeface="Arial" charset="0"/>
                <a:ea typeface="ＭＳ Ｐゴシック" charset="-128"/>
                <a:cs typeface="ＭＳ Ｐゴシック" charset="-128"/>
              </a:rPr>
              <a:t> Mae cerbydau awyr di-griw (UAV), neu dronau, yn cael eu defnyddio mewn gwaith adeiladu ar gyfer tirfesur, mapio ac archwilio safleoedd. Gall dronau gipio delweddau o’r awyr yn gyflym, cynhyrchu mapiau topograffig cywir, monitro cynnydd y gwaith adeiladu, a gwella diogelwch drwy leihau’r angen am archwiliadau gan berson mewn ardaloedd peryglus.</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Realiti Estynedig (AR) a Realiti Rhithwir (VR): </a:t>
            </a:r>
            <a:r>
              <a:rPr lang="cy-GB" sz="1200" b="0" i="0">
                <a:solidFill>
                  <a:schemeClr val="tx1"/>
                </a:solidFill>
                <a:latin typeface="Arial" charset="0"/>
                <a:ea typeface="ＭＳ Ｐゴシック" charset="-128"/>
                <a:cs typeface="ＭＳ Ｐゴシック" charset="-128"/>
              </a:rPr>
              <a:t>Mae technolegau AR a VR yn cael eu defnyddio ym maes adeiladu ar gyfer delweddu dyluniadau, teithiau rhithiol, ac efelychiadau hyfforddi. Mae AR yn gosod gwybodaeth ddigidol ar amgylchedd y byd go iawn, gan helpu gydag adolygiadau dylunio a chyfarwyddiadau ar y safle. Mae VR yn creu amgylcheddau rhithwir ymgolli sy'n caniatáu i randdeiliaid weld prosiect cyn iddo gael ei adeiladu.</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Roboteg ac Awtomeiddio:</a:t>
            </a:r>
            <a:r>
              <a:rPr lang="cy-GB" sz="1200" b="0" i="0">
                <a:solidFill>
                  <a:schemeClr val="tx1"/>
                </a:solidFill>
                <a:latin typeface="Arial" charset="0"/>
                <a:ea typeface="ＭＳ Ｐゴシック" charset="-128"/>
                <a:cs typeface="ＭＳ Ｐゴシック" charset="-128"/>
              </a:rPr>
              <a:t> Mae robotiaid yn cael eu defnyddio fwy a mwy ym maes adeiladu ar gyfer tasgau fel gosod brics, tywallt concrit, a dymchwel. Mae systemau roboteg yn gwella manylder, yn cyflymu prosesau adeiladu, ac yn lleihau gwaith llafur-ddwys. Mae technolegau awtomeiddio, fel gweithfannau cyfansawdd robotig a cherbydau awtonomaidd, yn gwella cywirdeb ac effeithlonrwydd mewn gwaith tirfesur ac wrth drin deunyddiau.</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Technoleg y gellir ei gwisgo: </a:t>
            </a:r>
            <a:r>
              <a:rPr lang="cy-GB" sz="1200" b="0" i="0">
                <a:solidFill>
                  <a:schemeClr val="tx1"/>
                </a:solidFill>
                <a:latin typeface="Arial" charset="0"/>
                <a:ea typeface="ＭＳ Ｐゴシック" charset="-128"/>
                <a:cs typeface="ＭＳ Ｐゴシック" charset="-128"/>
              </a:rPr>
              <a:t>Mae dyfeisiau y gellir eu gwisgo, fel helmedau clyfar, festiau diogelwch, a dyfeisiau sydd wedi’u galluogi gyda GPS, yn cael eu defnyddio i fonitro diogelwch, iechyd a chynhyrchiant gweithwyr. Gall y dyfeisiau hyn dracio arwyddion hanfodol, canfod amodau peryglus, darparu hysbysiadau amser real, a gwella cyfathrebu ymhlith gweithwyr.</a:t>
            </a:r>
          </a:p>
          <a:p>
            <a:endParaRPr lang="en-GB" sz="1200" b="0" i="0" kern="1200" dirty="0">
              <a:solidFill>
                <a:schemeClr val="tx1"/>
              </a:solidFill>
              <a:effectLst/>
              <a:latin typeface="Arial" charset="0"/>
              <a:ea typeface="ＭＳ Ｐゴシック" charset="-128"/>
              <a:cs typeface="ＭＳ Ｐゴシック" charset="-128"/>
            </a:endParaRPr>
          </a:p>
          <a:p>
            <a:r>
              <a:rPr lang="cy-GB" sz="1200" b="1" i="0">
                <a:solidFill>
                  <a:schemeClr val="tx1"/>
                </a:solidFill>
                <a:latin typeface="Arial" charset="0"/>
                <a:ea typeface="ＭＳ Ｐゴシック" charset="-128"/>
                <a:cs typeface="ＭＳ Ｐゴシック" charset="-128"/>
              </a:rPr>
              <a:t>Cyfrifiadura cwmwl ac apiau ar gyfer dyfeisiau symudol:</a:t>
            </a:r>
            <a:r>
              <a:rPr lang="cy-GB" sz="1200" b="0" i="0">
                <a:solidFill>
                  <a:schemeClr val="tx1"/>
                </a:solidFill>
                <a:latin typeface="Arial" charset="0"/>
                <a:ea typeface="ＭＳ Ｐゴシック" charset="-128"/>
                <a:cs typeface="ＭＳ Ｐゴシック" charset="-128"/>
              </a:rPr>
              <a:t> Mae cyfrifiadura cwmwl yn galluogi timau adeiladu i storio a chael gafael ar ddata a dogfennau prosiectau o unrhyw le, gan hwyluso cydweithio a rhannu data. Mae apiau ar gyfer dyfeisiau symudol yn ei gwneud hi’n bosib casglu data ar y safle, rheoli tasgau, adrodd a chyfathrebu, gwella effeithlonrwydd a lleihau gwaith papur.</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2568253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endParaRPr lang="en-GB" sz="1400" baseline="0" dirty="0">
              <a:solidFill>
                <a:schemeClr val="tx1"/>
              </a:solidFill>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GB" sz="1400" b="1" baseline="0" dirty="0" err="1">
                <a:solidFill>
                  <a:schemeClr val="tx1"/>
                </a:solidFill>
              </a:rPr>
              <a:t>Adeiladu</a:t>
            </a:r>
            <a:r>
              <a:rPr lang="en-GB" sz="1400" b="1" baseline="0" dirty="0">
                <a:solidFill>
                  <a:schemeClr val="tx1"/>
                </a:solidFill>
              </a:rPr>
              <a:t> a </a:t>
            </a:r>
            <a:r>
              <a:rPr lang="en-GB" sz="1400" b="1" baseline="0" dirty="0" err="1">
                <a:solidFill>
                  <a:schemeClr val="tx1"/>
                </a:solidFill>
              </a:rPr>
              <a:t>Pheirianneg</a:t>
            </a:r>
            <a:r>
              <a:rPr lang="en-GB" sz="1400" b="1" baseline="0" dirty="0">
                <a:solidFill>
                  <a:schemeClr val="tx1"/>
                </a:solidFill>
              </a:rPr>
              <a:t> </a:t>
            </a:r>
            <a:r>
              <a:rPr lang="en-GB" sz="1400" b="1" baseline="0" dirty="0" err="1">
                <a:solidFill>
                  <a:schemeClr val="tx1"/>
                </a:solidFill>
              </a:rPr>
              <a:t>Gwasanaethau</a:t>
            </a:r>
            <a:r>
              <a:rPr lang="en-GB" sz="1400" b="1" baseline="0" dirty="0">
                <a:solidFill>
                  <a:schemeClr val="tx1"/>
                </a:solidFill>
              </a:rPr>
              <a:t> </a:t>
            </a: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m0kFtt-Hbfo"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hGGIcqx_6jA"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202: Arferion yn newid dros amser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a:t>PowerPoint 3: Dulliau adeiladu’r 21ain ganrif</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B3B05-C116-4C38-851A-7D48F62D4064}"/>
              </a:ext>
            </a:extLst>
          </p:cNvPr>
          <p:cNvSpPr>
            <a:spLocks noGrp="1"/>
          </p:cNvSpPr>
          <p:nvPr>
            <p:ph type="title"/>
          </p:nvPr>
        </p:nvSpPr>
        <p:spPr/>
        <p:txBody>
          <a:bodyPr/>
          <a:lstStyle/>
          <a:p>
            <a:r>
              <a:rPr lang="cy-GB"/>
              <a:t>Adeiladau gwyrdd yr 21ain ganrif </a:t>
            </a:r>
          </a:p>
        </p:txBody>
      </p:sp>
      <p:sp>
        <p:nvSpPr>
          <p:cNvPr id="5" name="Content Placeholder 4">
            <a:extLst>
              <a:ext uri="{FF2B5EF4-FFF2-40B4-BE49-F238E27FC236}">
                <a16:creationId xmlns:a16="http://schemas.microsoft.com/office/drawing/2014/main" id="{3C236CFA-86BE-FBC1-6BB1-79E83F56785D}"/>
              </a:ext>
            </a:extLst>
          </p:cNvPr>
          <p:cNvSpPr>
            <a:spLocks noGrp="1"/>
          </p:cNvSpPr>
          <p:nvPr>
            <p:ph sz="quarter" idx="10"/>
          </p:nvPr>
        </p:nvSpPr>
        <p:spPr>
          <a:xfrm>
            <a:off x="457200" y="1512000"/>
            <a:ext cx="8229600" cy="1052904"/>
          </a:xfrm>
        </p:spPr>
        <p:txBody>
          <a:bodyPr/>
          <a:lstStyle/>
          <a:p>
            <a:r>
              <a:rPr lang="cy-GB"/>
              <a:t>Gwyliwch y fideo canlynol ar YouTube i ddysgu am adeiladu gwyrdd yr 21ain ganrif: </a:t>
            </a:r>
            <a:r>
              <a:rPr lang="cy-GB">
                <a:hlinkClick r:id="rId3"/>
              </a:rPr>
              <a:t>Sefydliad Cymru ar gyfer Addysg Gynaliadwy yng Nghanolfan y Dechnoleg Amgen</a:t>
            </a:r>
          </a:p>
        </p:txBody>
      </p:sp>
    </p:spTree>
    <p:extLst>
      <p:ext uri="{BB962C8B-B14F-4D97-AF65-F5344CB8AC3E}">
        <p14:creationId xmlns:p14="http://schemas.microsoft.com/office/powerpoint/2010/main" val="208920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8A86E-961B-46D2-8583-F23C1ED77BCB}"/>
              </a:ext>
            </a:extLst>
          </p:cNvPr>
          <p:cNvSpPr>
            <a:spLocks noGrp="1"/>
          </p:cNvSpPr>
          <p:nvPr>
            <p:ph type="title"/>
          </p:nvPr>
        </p:nvSpPr>
        <p:spPr>
          <a:xfrm>
            <a:off x="457200" y="1008000"/>
            <a:ext cx="8229600" cy="504000"/>
          </a:xfrm>
        </p:spPr>
        <p:txBody>
          <a:bodyPr/>
          <a:lstStyle/>
          <a:p>
            <a:r>
              <a:rPr lang="cy-GB"/>
              <a:t>Dulliau adeiladu modern</a:t>
            </a:r>
          </a:p>
        </p:txBody>
      </p:sp>
      <p:sp>
        <p:nvSpPr>
          <p:cNvPr id="3" name="Content Placeholder 2">
            <a:extLst>
              <a:ext uri="{FF2B5EF4-FFF2-40B4-BE49-F238E27FC236}">
                <a16:creationId xmlns:a16="http://schemas.microsoft.com/office/drawing/2014/main" id="{956E78B7-ADA3-4910-B61F-6ED1DACFF424}"/>
              </a:ext>
            </a:extLst>
          </p:cNvPr>
          <p:cNvSpPr>
            <a:spLocks noGrp="1"/>
          </p:cNvSpPr>
          <p:nvPr>
            <p:ph sz="quarter" idx="10"/>
          </p:nvPr>
        </p:nvSpPr>
        <p:spPr>
          <a:xfrm>
            <a:off x="457200" y="1512000"/>
            <a:ext cx="8315864" cy="4581296"/>
          </a:xfrm>
        </p:spPr>
        <p:txBody>
          <a:bodyPr/>
          <a:lstStyle/>
          <a:p>
            <a:pPr algn="just"/>
            <a:r>
              <a:rPr lang="cy-GB"/>
              <a:t>Mae technegau adeiladu modern yn derm eang. Mae’n cynnwys amrywiaeth o weithdrefnau gweithgynhyrchu oddi ar y safle a gweithdrefnau ar y safle sy’n cynnig dewisiadau amgen i ddulliau adeiladu cartrefi safonol. </a:t>
            </a:r>
          </a:p>
          <a:p>
            <a:pPr algn="just"/>
            <a:r>
              <a:rPr lang="cy-GB"/>
              <a:t>Mae adeiladu oddi ar y safle yn golygu bod modd cwblhau’r rhan fwyaf o’r camau adeiladu ar yr un pryd, a hynny i gyd wrth baratoi’r safle, y sylfeini a’r cysylltiadau cyfleustodau. </a:t>
            </a:r>
          </a:p>
          <a:p>
            <a:pPr algn="just"/>
            <a:r>
              <a:rPr lang="cy-GB"/>
              <a:t>Gellir adeiladu unedau sydd wedi’u gorffen yn llawn mewn ffatri ac yna eu cydosod a’u gorffen ar y safle.</a:t>
            </a:r>
          </a:p>
          <a:p>
            <a:pPr algn="just"/>
            <a:r>
              <a:rPr lang="cy-GB"/>
              <a:t>Yn ôl astudiaeth newydd gan Brifysgol Caergrawnt a Phrifysgol Napier Caeredin, gall tai sy’n cael eu cynhyrchu mewn ffatri greu hyd at 45% yn llai o garbon na dulliau adeiladu preswyl traddodiadol.</a:t>
            </a:r>
          </a:p>
          <a:p>
            <a:pPr algn="r"/>
            <a:r>
              <a:rPr lang="cy-GB" sz="1200">
                <a:ea typeface="ＭＳ Ｐゴシック"/>
                <a:cs typeface="Arial"/>
              </a:rPr>
              <a:t>(www.protrade.co.uk,2022) </a:t>
            </a:r>
          </a:p>
          <a:p>
            <a:pPr algn="ctr"/>
            <a:endParaRPr lang="en-GB" dirty="0"/>
          </a:p>
        </p:txBody>
      </p:sp>
    </p:spTree>
    <p:extLst>
      <p:ext uri="{BB962C8B-B14F-4D97-AF65-F5344CB8AC3E}">
        <p14:creationId xmlns:p14="http://schemas.microsoft.com/office/powerpoint/2010/main" val="3491887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D9139-5F3A-4138-BE3E-578FC36D764E}"/>
              </a:ext>
            </a:extLst>
          </p:cNvPr>
          <p:cNvSpPr>
            <a:spLocks noGrp="1"/>
          </p:cNvSpPr>
          <p:nvPr>
            <p:ph type="title"/>
          </p:nvPr>
        </p:nvSpPr>
        <p:spPr/>
        <p:txBody>
          <a:bodyPr/>
          <a:lstStyle/>
          <a:p>
            <a:r>
              <a:rPr lang="cy-GB"/>
              <a:t>Manteision adeiladu oddi ar y safle</a:t>
            </a:r>
          </a:p>
        </p:txBody>
      </p:sp>
      <p:sp>
        <p:nvSpPr>
          <p:cNvPr id="3" name="Content Placeholder 2">
            <a:extLst>
              <a:ext uri="{FF2B5EF4-FFF2-40B4-BE49-F238E27FC236}">
                <a16:creationId xmlns:a16="http://schemas.microsoft.com/office/drawing/2014/main" id="{01C7D4E7-4209-43C8-8DCD-5E0B7ACE4FD0}"/>
              </a:ext>
            </a:extLst>
          </p:cNvPr>
          <p:cNvSpPr>
            <a:spLocks noGrp="1"/>
          </p:cNvSpPr>
          <p:nvPr>
            <p:ph sz="quarter" idx="10"/>
          </p:nvPr>
        </p:nvSpPr>
        <p:spPr/>
        <p:txBody>
          <a:bodyPr/>
          <a:lstStyle/>
          <a:p>
            <a:pPr lvl="1" indent="0">
              <a:buNone/>
            </a:pPr>
            <a:r>
              <a:rPr lang="cy-GB"/>
              <a:t>Dyma rai o fanteision adeiladu oddi ar y safle, gan gynnwys:</a:t>
            </a:r>
          </a:p>
          <a:p>
            <a:pPr marL="558800" lvl="1" indent="-342900">
              <a:buFont typeface="Arial" panose="020B0604020202020204" pitchFamily="34" charset="0"/>
              <a:buChar char="•"/>
            </a:pPr>
            <a:r>
              <a:rPr lang="cy-GB"/>
              <a:t>cyflymder ac effeithlonrwydd</a:t>
            </a:r>
          </a:p>
          <a:p>
            <a:pPr marL="558800" lvl="1" indent="-342900">
              <a:buFont typeface="Arial" panose="020B0604020202020204" pitchFamily="34" charset="0"/>
              <a:buChar char="•"/>
            </a:pPr>
            <a:r>
              <a:rPr lang="cy-GB"/>
              <a:t>gwell ansawdd a chysondeb</a:t>
            </a:r>
          </a:p>
          <a:p>
            <a:pPr marL="558800" lvl="1" indent="-342900">
              <a:buFont typeface="Arial" panose="020B0604020202020204" pitchFamily="34" charset="0"/>
              <a:buChar char="•"/>
            </a:pPr>
            <a:r>
              <a:rPr lang="cy-GB"/>
              <a:t>arbedion cost</a:t>
            </a:r>
          </a:p>
          <a:p>
            <a:pPr marL="558800" lvl="1" indent="-342900">
              <a:buFont typeface="Arial" panose="020B0604020202020204" pitchFamily="34" charset="0"/>
              <a:buChar char="•"/>
            </a:pPr>
            <a:r>
              <a:rPr lang="cy-GB"/>
              <a:t>cynaliadwyedd a lleihau gwastraff</a:t>
            </a:r>
          </a:p>
          <a:p>
            <a:pPr marL="558800" lvl="1" indent="-342900">
              <a:buFont typeface="Arial" panose="020B0604020202020204" pitchFamily="34" charset="0"/>
              <a:buChar char="•"/>
            </a:pPr>
            <a:r>
              <a:rPr lang="cy-GB"/>
              <a:t>gwell canlyniadau iechyd a diogelwch </a:t>
            </a:r>
          </a:p>
          <a:p>
            <a:pPr marL="558800" lvl="1" indent="-342900">
              <a:buFont typeface="Arial" panose="020B0604020202020204" pitchFamily="34" charset="0"/>
              <a:buChar char="•"/>
            </a:pPr>
            <a:r>
              <a:rPr lang="cy-GB"/>
              <a:t>hyblygrwydd ac addasrwydd</a:t>
            </a:r>
          </a:p>
          <a:p>
            <a:pPr marL="558800" lvl="1" indent="-342900">
              <a:buFont typeface="Arial" panose="020B0604020202020204" pitchFamily="34" charset="0"/>
              <a:buChar char="•"/>
            </a:pPr>
            <a:r>
              <a:rPr lang="cy-GB"/>
              <a:t>llai o darfu ac effaith ar y safle</a:t>
            </a:r>
          </a:p>
          <a:p>
            <a:pPr marL="558800" lvl="1" indent="-342900">
              <a:buFont typeface="Arial" panose="020B0604020202020204" pitchFamily="34" charset="0"/>
              <a:buChar char="•"/>
            </a:pPr>
            <a:r>
              <a:rPr lang="cy-GB"/>
              <a:t>gwell effeithlonrwydd ynni.</a:t>
            </a:r>
          </a:p>
          <a:p>
            <a:endParaRPr lang="en-GB" dirty="0"/>
          </a:p>
        </p:txBody>
      </p:sp>
    </p:spTree>
    <p:extLst>
      <p:ext uri="{BB962C8B-B14F-4D97-AF65-F5344CB8AC3E}">
        <p14:creationId xmlns:p14="http://schemas.microsoft.com/office/powerpoint/2010/main" val="1508811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C4653-30B9-42D9-AAAD-7D8BCD950E53}"/>
              </a:ext>
            </a:extLst>
          </p:cNvPr>
          <p:cNvSpPr>
            <a:spLocks noGrp="1"/>
          </p:cNvSpPr>
          <p:nvPr>
            <p:ph type="title"/>
          </p:nvPr>
        </p:nvSpPr>
        <p:spPr/>
        <p:txBody>
          <a:bodyPr/>
          <a:lstStyle/>
          <a:p>
            <a:r>
              <a:rPr lang="cy-GB"/>
              <a:t>BIM o’i gymharu â dulliau traddodiadol o ddylunio ac adeiladu  </a:t>
            </a:r>
          </a:p>
        </p:txBody>
      </p:sp>
      <p:sp>
        <p:nvSpPr>
          <p:cNvPr id="3" name="Content Placeholder 2">
            <a:extLst>
              <a:ext uri="{FF2B5EF4-FFF2-40B4-BE49-F238E27FC236}">
                <a16:creationId xmlns:a16="http://schemas.microsoft.com/office/drawing/2014/main" id="{F9D71420-45CA-4754-B638-82CC4BFB280A}"/>
              </a:ext>
            </a:extLst>
          </p:cNvPr>
          <p:cNvSpPr>
            <a:spLocks noGrp="1"/>
          </p:cNvSpPr>
          <p:nvPr>
            <p:ph sz="quarter" idx="10"/>
          </p:nvPr>
        </p:nvSpPr>
        <p:spPr/>
        <p:txBody>
          <a:bodyPr/>
          <a:lstStyle/>
          <a:p>
            <a:endParaRPr lang="en-GB" dirty="0"/>
          </a:p>
          <a:p>
            <a:r>
              <a:rPr lang="cy-GB"/>
              <a:t>Cyflwynwyd Modelu Gwybodaeth Adeiladu (BIM) i helpu i wneud y llif gwaith mewn prosiect adeiladu yn fwy effeithlon ac yn llai gwastraffus. Mae dulliau traddodiadol yn tueddu i gael problemau o ran dehongli gwybodaeth ar y safle, gan arwain at wastraffu amser ac arian.</a:t>
            </a:r>
          </a:p>
          <a:p>
            <a:r>
              <a:rPr lang="cy-GB"/>
              <a:t>O ran arbed ynni, carbon ac arian, gellir defnyddio BIM i wneud hyn yn effeithiol. Gall ddefnyddwyr ddisgwyl cynnydd o 20-30% wrth fanteisio i’r eithaf ar BIM. </a:t>
            </a:r>
          </a:p>
        </p:txBody>
      </p:sp>
    </p:spTree>
    <p:extLst>
      <p:ext uri="{BB962C8B-B14F-4D97-AF65-F5344CB8AC3E}">
        <p14:creationId xmlns:p14="http://schemas.microsoft.com/office/powerpoint/2010/main" val="33859158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1187A-0FCF-4A80-A0E2-7CFFEE6727F6}"/>
              </a:ext>
            </a:extLst>
          </p:cNvPr>
          <p:cNvSpPr>
            <a:spLocks noGrp="1"/>
          </p:cNvSpPr>
          <p:nvPr>
            <p:ph type="title"/>
          </p:nvPr>
        </p:nvSpPr>
        <p:spPr/>
        <p:txBody>
          <a:bodyPr/>
          <a:lstStyle/>
          <a:p>
            <a:r>
              <a:rPr lang="cy-GB"/>
              <a:t>Tirfesur yn yr 21ain ganrif </a:t>
            </a:r>
          </a:p>
        </p:txBody>
      </p:sp>
      <p:sp>
        <p:nvSpPr>
          <p:cNvPr id="3" name="Content Placeholder 2">
            <a:extLst>
              <a:ext uri="{FF2B5EF4-FFF2-40B4-BE49-F238E27FC236}">
                <a16:creationId xmlns:a16="http://schemas.microsoft.com/office/drawing/2014/main" id="{86CA3B17-E07D-4530-8D2E-A99C352F199E}"/>
              </a:ext>
            </a:extLst>
          </p:cNvPr>
          <p:cNvSpPr>
            <a:spLocks noGrp="1"/>
          </p:cNvSpPr>
          <p:nvPr>
            <p:ph sz="quarter" idx="10"/>
          </p:nvPr>
        </p:nvSpPr>
        <p:spPr/>
        <p:txBody>
          <a:bodyPr/>
          <a:lstStyle/>
          <a:p>
            <a:pPr algn="just"/>
            <a:r>
              <a:rPr lang="cy-GB"/>
              <a:t>Roedd dulliau arolygu traddodiadol yn defnyddio technegau llaw ac offer mesur fel cadwyni, cwmpawdau a theodolitau. Roedd hyn yn arwain at gywirdeb ac effeithlonrwydd cyfyngedig, a gwaith llafur-ddwys a oedd yn cymryd llawer o amser. </a:t>
            </a:r>
          </a:p>
          <a:p>
            <a:pPr algn="just"/>
            <a:r>
              <a:rPr lang="cy-GB"/>
              <a:t>Mae dulliau tirfesur modern yn defnyddio technoleg uwch fel System Leoli Fyd-eang (GPS), synhwyro o bell, sganio laser, ffotograffiaeth o’r awyr a dronau i gasglu data y gellir ei ddefnyddio mewn lluniadau 2D a modelau 3D.</a:t>
            </a:r>
          </a:p>
          <a:p>
            <a:pPr algn="just"/>
            <a:r>
              <a:rPr lang="cy-GB"/>
              <a:t>Mae’r dulliau hyn yn cynnig rhagor o fanylder, casglu data’n gyflymach a rhagor o awtomeiddio drwy weithio gyda chyfrifiaduron i ddadansoddi ac asesu data mewn amser real i gynhyrchu cynrychioliadau 3D/2D o’r ardal wedi’i thirfesur. </a:t>
            </a:r>
          </a:p>
        </p:txBody>
      </p:sp>
    </p:spTree>
    <p:extLst>
      <p:ext uri="{BB962C8B-B14F-4D97-AF65-F5344CB8AC3E}">
        <p14:creationId xmlns:p14="http://schemas.microsoft.com/office/powerpoint/2010/main" val="2823489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EE90C-C01B-4845-903D-B63ED0C469EE}"/>
              </a:ext>
            </a:extLst>
          </p:cNvPr>
          <p:cNvSpPr>
            <a:spLocks noGrp="1"/>
          </p:cNvSpPr>
          <p:nvPr>
            <p:ph type="title"/>
          </p:nvPr>
        </p:nvSpPr>
        <p:spPr/>
        <p:txBody>
          <a:bodyPr/>
          <a:lstStyle/>
          <a:p>
            <a:r>
              <a:rPr lang="cy-GB"/>
              <a:t>Tirfesur yn yr 21ain ganrif </a:t>
            </a:r>
          </a:p>
        </p:txBody>
      </p:sp>
      <p:sp>
        <p:nvSpPr>
          <p:cNvPr id="3" name="Content Placeholder 2">
            <a:extLst>
              <a:ext uri="{FF2B5EF4-FFF2-40B4-BE49-F238E27FC236}">
                <a16:creationId xmlns:a16="http://schemas.microsoft.com/office/drawing/2014/main" id="{05708114-12F8-482D-AF7D-508E061926F9}"/>
              </a:ext>
            </a:extLst>
          </p:cNvPr>
          <p:cNvSpPr>
            <a:spLocks noGrp="1"/>
          </p:cNvSpPr>
          <p:nvPr>
            <p:ph sz="quarter" idx="10"/>
          </p:nvPr>
        </p:nvSpPr>
        <p:spPr/>
        <p:txBody>
          <a:bodyPr/>
          <a:lstStyle/>
          <a:p>
            <a:pPr>
              <a:lnSpc>
                <a:spcPct val="100000"/>
              </a:lnSpc>
            </a:pPr>
            <a:r>
              <a:rPr lang="cy-GB"/>
              <a:t>Mae dronau a sganio laserau gyda LIDAR yn darparu modelau 3D cynhwysfawr gyda chywirdeb a dwysedd uchel dros ardaloedd mawr. Yn ogystal â thirfesur o’r awyr, gellir defnyddio LIDAR/3D i dirfesur mewn adeiladau hefyd. </a:t>
            </a:r>
          </a:p>
          <a:p>
            <a:pPr>
              <a:lnSpc>
                <a:spcPct val="100000"/>
              </a:lnSpc>
            </a:pPr>
            <a:r>
              <a:rPr lang="cy-GB"/>
              <a:t>Mae camgymeriadau wrth brosesu a dadansoddi data yn cael eu lleihau gan weithrediadau digidol.</a:t>
            </a:r>
          </a:p>
          <a:p>
            <a:pPr>
              <a:lnSpc>
                <a:spcPct val="100000"/>
              </a:lnSpc>
            </a:pPr>
            <a:r>
              <a:rPr lang="cy-GB"/>
              <a:t>Mae technolegau tirfesur modern yn gwella effeithlonrwydd a chynhyrchiant drwy gwtogi amseroedd tirfesur, a chaniatáu i dirfesurwyr weithio mewn rhagor o ranbarthau mewn llai o amser.</a:t>
            </a:r>
          </a:p>
          <a:p>
            <a:endParaRPr lang="en-GB" dirty="0"/>
          </a:p>
        </p:txBody>
      </p:sp>
    </p:spTree>
    <p:extLst>
      <p:ext uri="{BB962C8B-B14F-4D97-AF65-F5344CB8AC3E}">
        <p14:creationId xmlns:p14="http://schemas.microsoft.com/office/powerpoint/2010/main" val="3999523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53186-C6BB-4D3C-BAEC-7782DEDEE33D}"/>
              </a:ext>
            </a:extLst>
          </p:cNvPr>
          <p:cNvSpPr>
            <a:spLocks noGrp="1"/>
          </p:cNvSpPr>
          <p:nvPr>
            <p:ph type="title"/>
          </p:nvPr>
        </p:nvSpPr>
        <p:spPr/>
        <p:txBody>
          <a:bodyPr/>
          <a:lstStyle/>
          <a:p>
            <a:r>
              <a:rPr lang="cy-GB"/>
              <a:t>Offer a thechnolegau clyfar ym maes adeiladu </a:t>
            </a:r>
          </a:p>
        </p:txBody>
      </p:sp>
      <p:sp>
        <p:nvSpPr>
          <p:cNvPr id="3" name="Content Placeholder 2">
            <a:extLst>
              <a:ext uri="{FF2B5EF4-FFF2-40B4-BE49-F238E27FC236}">
                <a16:creationId xmlns:a16="http://schemas.microsoft.com/office/drawing/2014/main" id="{3CDFA6E0-45B8-4A3F-B5AA-46216B96C115}"/>
              </a:ext>
            </a:extLst>
          </p:cNvPr>
          <p:cNvSpPr>
            <a:spLocks noGrp="1"/>
          </p:cNvSpPr>
          <p:nvPr>
            <p:ph sz="quarter" idx="10"/>
          </p:nvPr>
        </p:nvSpPr>
        <p:spPr/>
        <p:txBody>
          <a:bodyPr/>
          <a:lstStyle/>
          <a:p>
            <a:r>
              <a:rPr lang="cy-GB"/>
              <a:t>Mae hyn yn cyfeirio at ddefnyddio systemau a dyfeisiau digidol uwch sy’n gwella cynhyrchiant, diogelwch ac effeithlonrwydd yn y diwydiant adeiladu. Dyma rai offer a thechnolegau clyfar sy’n cael eu defnyddio ym maes adeiladu:</a:t>
            </a:r>
          </a:p>
          <a:p>
            <a:pPr marL="558800" lvl="3" indent="-342900">
              <a:buFont typeface="Arial" panose="020B0604020202020204" pitchFamily="34" charset="0"/>
              <a:buChar char="•"/>
            </a:pPr>
            <a:r>
              <a:rPr lang="cy-GB" sz="2000"/>
              <a:t>Modelu Gwybodaeth Adeiladu (BIM)</a:t>
            </a:r>
          </a:p>
          <a:p>
            <a:pPr marL="558800" lvl="3" indent="-342900">
              <a:buFont typeface="Arial" panose="020B0604020202020204" pitchFamily="34" charset="0"/>
              <a:buChar char="•"/>
            </a:pPr>
            <a:r>
              <a:rPr lang="cy-GB" sz="2000"/>
              <a:t>y rhyngrwyd pethau (IoT)</a:t>
            </a:r>
          </a:p>
          <a:p>
            <a:pPr marL="558800" lvl="3" indent="-342900">
              <a:buFont typeface="Arial" panose="020B0604020202020204" pitchFamily="34" charset="0"/>
              <a:buChar char="•"/>
            </a:pPr>
            <a:r>
              <a:rPr lang="cy-GB" sz="2000"/>
              <a:t>dronau </a:t>
            </a:r>
          </a:p>
          <a:p>
            <a:pPr marL="558800" lvl="3" indent="-342900">
              <a:buFont typeface="Arial" panose="020B0604020202020204" pitchFamily="34" charset="0"/>
              <a:buChar char="•"/>
            </a:pPr>
            <a:r>
              <a:rPr lang="cy-GB" sz="2000"/>
              <a:t>realiti estynedig (AR) a realiti rhithwir (VR)</a:t>
            </a:r>
          </a:p>
          <a:p>
            <a:pPr marL="558800" lvl="3" indent="-342900">
              <a:buFont typeface="Arial" panose="020B0604020202020204" pitchFamily="34" charset="0"/>
              <a:buChar char="•"/>
            </a:pPr>
            <a:r>
              <a:rPr lang="cy-GB" sz="2000"/>
              <a:t>roboteg ac awtomeiddio</a:t>
            </a:r>
          </a:p>
          <a:p>
            <a:pPr marL="558800" lvl="3" indent="-342900">
              <a:buFont typeface="Arial" panose="020B0604020202020204" pitchFamily="34" charset="0"/>
              <a:buChar char="•"/>
            </a:pPr>
            <a:r>
              <a:rPr lang="cy-GB" sz="2000"/>
              <a:t>technoleg y gellir ei gwisgo</a:t>
            </a:r>
          </a:p>
          <a:p>
            <a:pPr marL="558800" lvl="3" indent="-342900">
              <a:buFont typeface="Arial" panose="020B0604020202020204" pitchFamily="34" charset="0"/>
              <a:buChar char="•"/>
            </a:pPr>
            <a:r>
              <a:rPr lang="cy-GB" sz="2000"/>
              <a:t>cyfrifiadura cwmwl ac apiau ar gyfer dyfeisiau symudol.</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2269733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BBE7A-29AE-4AC0-A761-1C7B5F95EF14}"/>
              </a:ext>
            </a:extLst>
          </p:cNvPr>
          <p:cNvSpPr>
            <a:spLocks noGrp="1"/>
          </p:cNvSpPr>
          <p:nvPr>
            <p:ph type="title"/>
          </p:nvPr>
        </p:nvSpPr>
        <p:spPr/>
        <p:txBody>
          <a:bodyPr/>
          <a:lstStyle/>
          <a:p>
            <a:r>
              <a:rPr lang="cy-GB"/>
              <a:t>Cyfyngiadau presennol meddalwedd 2D a 3D </a:t>
            </a:r>
          </a:p>
        </p:txBody>
      </p:sp>
      <p:sp>
        <p:nvSpPr>
          <p:cNvPr id="3" name="Content Placeholder 2">
            <a:extLst>
              <a:ext uri="{FF2B5EF4-FFF2-40B4-BE49-F238E27FC236}">
                <a16:creationId xmlns:a16="http://schemas.microsoft.com/office/drawing/2014/main" id="{DC2B2B57-9FAC-4694-8335-F2145E73ED21}"/>
              </a:ext>
            </a:extLst>
          </p:cNvPr>
          <p:cNvSpPr>
            <a:spLocks noGrp="1"/>
          </p:cNvSpPr>
          <p:nvPr>
            <p:ph sz="quarter" idx="10"/>
          </p:nvPr>
        </p:nvSpPr>
        <p:spPr>
          <a:xfrm>
            <a:off x="438405" y="1390588"/>
            <a:ext cx="8229600" cy="4248000"/>
          </a:xfrm>
        </p:spPr>
        <p:txBody>
          <a:bodyPr/>
          <a:lstStyle/>
          <a:p>
            <a:pPr>
              <a:buClr>
                <a:srgbClr val="0077E3"/>
              </a:buClr>
            </a:pPr>
            <a:r>
              <a:rPr lang="cy-GB" dirty="0"/>
              <a:t>Er bod technolegau meddalwedd 2D a 3D wedi gwella’r prosesau cynllunio a dylunio ym maes adeiladu yn sylweddol, mae ganddynt rai cyfyngiadau, gan gynnwys: </a:t>
            </a:r>
          </a:p>
          <a:p>
            <a:pPr marL="285750" lvl="2" indent="-285750">
              <a:lnSpc>
                <a:spcPct val="100000"/>
              </a:lnSpc>
              <a:buClr>
                <a:srgbClr val="0077E3"/>
              </a:buClr>
              <a:buFont typeface="Arial" panose="020B0604020202020204" pitchFamily="34" charset="0"/>
              <a:buChar char="•"/>
            </a:pPr>
            <a:r>
              <a:rPr lang="cy-GB" sz="2000" dirty="0"/>
              <a:t>diffyg cynrychiolaeth o’r byd go iawn</a:t>
            </a:r>
          </a:p>
          <a:p>
            <a:pPr marL="285750" lvl="2" indent="-285750">
              <a:lnSpc>
                <a:spcPct val="100000"/>
              </a:lnSpc>
              <a:buClr>
                <a:srgbClr val="0077E3"/>
              </a:buClr>
              <a:buFont typeface="Arial" panose="020B0604020202020204" pitchFamily="34" charset="0"/>
              <a:buChar char="•"/>
            </a:pPr>
            <a:r>
              <a:rPr lang="cy-GB" sz="2000" dirty="0"/>
              <a:t>cydweithio a chyfathrebu cyfyngedig</a:t>
            </a:r>
          </a:p>
          <a:p>
            <a:pPr marL="285750" lvl="2" indent="-285750">
              <a:lnSpc>
                <a:spcPct val="100000"/>
              </a:lnSpc>
              <a:buClr>
                <a:srgbClr val="0077E3"/>
              </a:buClr>
              <a:buFont typeface="Arial" panose="020B0604020202020204" pitchFamily="34" charset="0"/>
              <a:buChar char="•"/>
            </a:pPr>
            <a:r>
              <a:rPr lang="cy-GB" sz="2000" dirty="0"/>
              <a:t>gofynion arbenigedd technegol</a:t>
            </a:r>
          </a:p>
          <a:p>
            <a:pPr marL="285750" lvl="2" indent="-285750">
              <a:lnSpc>
                <a:spcPct val="100000"/>
              </a:lnSpc>
              <a:buClr>
                <a:srgbClr val="0077E3"/>
              </a:buClr>
              <a:buFont typeface="Arial" panose="020B0604020202020204" pitchFamily="34" charset="0"/>
              <a:buChar char="•"/>
            </a:pPr>
            <a:r>
              <a:rPr lang="cy-GB" sz="2000" dirty="0"/>
              <a:t>y gallu i ehangu a pherfformiad</a:t>
            </a:r>
          </a:p>
          <a:p>
            <a:pPr marL="285750" lvl="2" indent="-285750">
              <a:lnSpc>
                <a:spcPct val="100000"/>
              </a:lnSpc>
              <a:buClr>
                <a:srgbClr val="0077E3"/>
              </a:buClr>
              <a:buFont typeface="Arial" panose="020B0604020202020204" pitchFamily="34" charset="0"/>
              <a:buChar char="•"/>
            </a:pPr>
            <a:r>
              <a:rPr lang="cy-GB" sz="2000" dirty="0"/>
              <a:t>cost a hygyrchedd</a:t>
            </a:r>
          </a:p>
          <a:p>
            <a:pPr marL="285750" lvl="2" indent="-285750">
              <a:lnSpc>
                <a:spcPct val="100000"/>
              </a:lnSpc>
              <a:buClr>
                <a:srgbClr val="0077E3"/>
              </a:buClr>
              <a:buFont typeface="Arial" panose="020B0604020202020204" pitchFamily="34" charset="0"/>
              <a:buChar char="•"/>
            </a:pPr>
            <a:r>
              <a:rPr lang="cy-GB" sz="2000" dirty="0"/>
              <a:t>integreiddio a’r gallu i ryngweithredu data</a:t>
            </a:r>
          </a:p>
          <a:p>
            <a:pPr marL="285750" lvl="2" indent="-285750">
              <a:lnSpc>
                <a:spcPct val="100000"/>
              </a:lnSpc>
              <a:buClr>
                <a:srgbClr val="0077E3"/>
              </a:buClr>
              <a:buFont typeface="Arial" panose="020B0604020202020204" pitchFamily="34" charset="0"/>
              <a:buChar char="•"/>
            </a:pPr>
            <a:r>
              <a:rPr lang="cy-GB" sz="2000" dirty="0"/>
              <a:t>cyfyngiadau o ran cynrychioli </a:t>
            </a:r>
          </a:p>
          <a:p>
            <a:pPr marL="285750" lvl="2" indent="-285750">
              <a:lnSpc>
                <a:spcPct val="100000"/>
              </a:lnSpc>
              <a:buClr>
                <a:srgbClr val="0077E3"/>
              </a:buClr>
              <a:buFont typeface="Arial" panose="020B0604020202020204" pitchFamily="34" charset="0"/>
              <a:buChar char="•"/>
            </a:pPr>
            <a:r>
              <a:rPr lang="cy-GB" sz="2000" dirty="0"/>
              <a:t>amser a chamau.</a:t>
            </a:r>
          </a:p>
        </p:txBody>
      </p:sp>
    </p:spTree>
    <p:extLst>
      <p:ext uri="{BB962C8B-B14F-4D97-AF65-F5344CB8AC3E}">
        <p14:creationId xmlns:p14="http://schemas.microsoft.com/office/powerpoint/2010/main" val="2140320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Nod: Archwilio technegau adeiladu’r 21ain ganrif </a:t>
            </a:r>
          </a:p>
        </p:txBody>
      </p:sp>
      <p:sp>
        <p:nvSpPr>
          <p:cNvPr id="3" name="Content Placeholder 2"/>
          <p:cNvSpPr>
            <a:spLocks noGrp="1"/>
          </p:cNvSpPr>
          <p:nvPr>
            <p:ph sz="quarter" idx="10"/>
          </p:nvPr>
        </p:nvSpPr>
        <p:spPr>
          <a:xfrm>
            <a:off x="457200" y="1390588"/>
            <a:ext cx="8229600" cy="4248000"/>
          </a:xfrm>
        </p:spPr>
        <p:txBody>
          <a:bodyPr/>
          <a:lstStyle/>
          <a:p>
            <a:r>
              <a:rPr lang="cy-GB" b="1">
                <a:ea typeface="ＭＳ Ｐゴシック" pitchFamily="-105" charset="-128"/>
                <a:cs typeface="ＭＳ Ｐゴシック" pitchFamily="-105" charset="-128"/>
              </a:rPr>
              <a:t>Amcanion</a:t>
            </a:r>
          </a:p>
          <a:p>
            <a:pPr marL="285750" lvl="2" indent="-285750">
              <a:buClr>
                <a:srgbClr val="0077E3"/>
              </a:buClr>
              <a:buFont typeface="Arial" panose="020B0604020202020204" pitchFamily="34" charset="0"/>
              <a:buChar char="•"/>
            </a:pPr>
            <a:r>
              <a:rPr lang="cy-GB" sz="1800">
                <a:ea typeface="ＭＳ Ｐゴシック"/>
              </a:rPr>
              <a:t>Esbonio beth mae adeiladu cynaliadwy yn ei olygu i brosiectau adeiladu yn yr 21ain ganrif.</a:t>
            </a:r>
          </a:p>
          <a:p>
            <a:pPr marL="285750" lvl="2" indent="-285750">
              <a:buClr>
                <a:srgbClr val="0077E3"/>
              </a:buClr>
              <a:buFont typeface="Arial" panose="020B0604020202020204" pitchFamily="34" charset="0"/>
              <a:buChar char="•"/>
            </a:pPr>
            <a:r>
              <a:rPr lang="cy-GB" sz="1800">
                <a:ea typeface="ＭＳ Ｐゴシック"/>
                <a:cs typeface="Arial"/>
              </a:rPr>
              <a:t>Disgrifio pwysau’r newid yn yr hinsawdd ac ynni corfforedig. </a:t>
            </a:r>
          </a:p>
          <a:p>
            <a:pPr marL="285750" lvl="2" indent="-285750">
              <a:buClr>
                <a:srgbClr val="0077E3"/>
              </a:buClr>
              <a:buFont typeface="Arial" panose="020B0604020202020204" pitchFamily="34" charset="0"/>
              <a:buChar char="•"/>
            </a:pPr>
            <a:r>
              <a:rPr lang="cy-GB" sz="1800">
                <a:ea typeface="ＭＳ Ｐゴシック"/>
              </a:rPr>
              <a:t>Crynhoi prif bwyntiau Deddf Llesiant Cenedlaethau’r Dyfodol (Cymru) 2015 mewn cysylltiad â’r diwydiant adeiladu.</a:t>
            </a:r>
          </a:p>
          <a:p>
            <a:pPr marL="285750" lvl="2" indent="-285750">
              <a:buClr>
                <a:srgbClr val="0077E3"/>
              </a:buClr>
              <a:buFont typeface="Arial" panose="020B0604020202020204" pitchFamily="34" charset="0"/>
              <a:buChar char="•"/>
            </a:pPr>
            <a:r>
              <a:rPr lang="cy-GB" sz="1800">
                <a:ea typeface="ＭＳ Ｐゴシック"/>
                <a:cs typeface="Arial"/>
              </a:rPr>
              <a:t>Archwilio’r angen am gynaliadwyedd mewn cysylltiad â’r stoc adeiladau bresennol. </a:t>
            </a:r>
          </a:p>
          <a:p>
            <a:pPr marL="285750" lvl="2" indent="-285750">
              <a:buClr>
                <a:srgbClr val="0077E3"/>
              </a:buClr>
              <a:buFont typeface="Arial" panose="020B0604020202020204" pitchFamily="34" charset="0"/>
              <a:buChar char="•"/>
            </a:pPr>
            <a:r>
              <a:rPr lang="cy-GB" sz="1800">
                <a:ea typeface="ＭＳ Ｐゴシック"/>
                <a:cs typeface="Arial"/>
              </a:rPr>
              <a:t>Gwahaniaethu rhwng deunyddiau naturiol a deunyddiau wedi’u gweithgynhyrchu.</a:t>
            </a:r>
          </a:p>
          <a:p>
            <a:pPr marL="285750" lvl="2" indent="-285750">
              <a:buClr>
                <a:srgbClr val="0077E3"/>
              </a:buClr>
              <a:buFont typeface="Arial" panose="020B0604020202020204" pitchFamily="34" charset="0"/>
              <a:buChar char="•"/>
            </a:pPr>
            <a:r>
              <a:rPr lang="cy-GB" sz="1800">
                <a:ea typeface="ＭＳ Ｐゴシック"/>
              </a:rPr>
              <a:t>Gwerthuso manteision adeiladu oddi ar y safle.</a:t>
            </a:r>
          </a:p>
          <a:p>
            <a:pPr marL="285750" lvl="2" indent="-285750">
              <a:buClr>
                <a:srgbClr val="0077E3"/>
              </a:buClr>
              <a:buFont typeface="Arial" panose="020B0604020202020204" pitchFamily="34" charset="0"/>
              <a:buChar char="•"/>
            </a:pPr>
            <a:r>
              <a:rPr lang="cy-GB" sz="1800">
                <a:ea typeface="ＭＳ Ｐゴシック"/>
              </a:rPr>
              <a:t>Gwahaniaethu rhwng technegau ac offer dylunio a chynllunio traddodiadol a modern.</a:t>
            </a:r>
          </a:p>
          <a:p>
            <a:pPr marL="285750" lvl="2" indent="-285750">
              <a:buClr>
                <a:srgbClr val="0077E3"/>
              </a:buClr>
              <a:buFont typeface="Arial" panose="020B0604020202020204" pitchFamily="34" charset="0"/>
              <a:buChar char="•"/>
            </a:pPr>
            <a:r>
              <a:rPr lang="cy-GB" sz="1800">
                <a:ea typeface="ＭＳ Ｐゴシック"/>
              </a:rPr>
              <a:t>Asesu cyfyngiadau cynllunio a dylunio ym maes adeiladu wrth ddefnyddio meddalwedd 2D a 3D.</a:t>
            </a:r>
          </a:p>
          <a:p>
            <a:pPr lvl="1"/>
            <a:endParaRPr lang="en-US" dirty="0"/>
          </a:p>
          <a:p>
            <a:endParaRPr lang="en-US" dirty="0"/>
          </a:p>
        </p:txBody>
      </p:sp>
    </p:spTree>
    <p:extLst>
      <p:ext uri="{BB962C8B-B14F-4D97-AF65-F5344CB8AC3E}">
        <p14:creationId xmlns:p14="http://schemas.microsoft.com/office/powerpoint/2010/main" val="289606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Beth yw cynaliadwyedd ym maes adeiladu? </a:t>
            </a:r>
          </a:p>
        </p:txBody>
      </p:sp>
      <p:sp>
        <p:nvSpPr>
          <p:cNvPr id="3" name="Content Placeholder 2"/>
          <p:cNvSpPr>
            <a:spLocks noGrp="1"/>
          </p:cNvSpPr>
          <p:nvPr>
            <p:ph sz="quarter" idx="10"/>
          </p:nvPr>
        </p:nvSpPr>
        <p:spPr/>
        <p:txBody>
          <a:bodyPr/>
          <a:lstStyle/>
          <a:p>
            <a:r>
              <a:rPr lang="cy-GB"/>
              <a:t>Dewch i ni ddechrau o’r dechrau a diffinio cynaliadwyedd o safbwynt adeiladu: </a:t>
            </a:r>
          </a:p>
          <a:p>
            <a:pPr algn="ctr">
              <a:lnSpc>
                <a:spcPct val="150000"/>
              </a:lnSpc>
            </a:pPr>
            <a:r>
              <a:rPr lang="cy-GB"/>
              <a:t>Gellir diffinio cynaliadwyedd yn y diwydiant adeiladu fel yr arfer o ddylunio, adeiladu a gweithredu adeiladau a seilwaith mewn ffordd sy’n lleihau’r effaith ar yr amgylchedd ac yn hybu lles cymdeithasol ac economaidd.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83EF0-69BE-4C35-98B2-CAD1766A3A99}"/>
              </a:ext>
            </a:extLst>
          </p:cNvPr>
          <p:cNvSpPr>
            <a:spLocks noGrp="1"/>
          </p:cNvSpPr>
          <p:nvPr>
            <p:ph type="title"/>
          </p:nvPr>
        </p:nvSpPr>
        <p:spPr/>
        <p:txBody>
          <a:bodyPr/>
          <a:lstStyle/>
          <a:p>
            <a:r>
              <a:rPr lang="cy-GB"/>
              <a:t>Dewch i ni ddadansoddi hynny... </a:t>
            </a:r>
          </a:p>
        </p:txBody>
      </p:sp>
      <p:sp>
        <p:nvSpPr>
          <p:cNvPr id="3" name="Content Placeholder 2">
            <a:extLst>
              <a:ext uri="{FF2B5EF4-FFF2-40B4-BE49-F238E27FC236}">
                <a16:creationId xmlns:a16="http://schemas.microsoft.com/office/drawing/2014/main" id="{9BC202A6-3794-4FFD-8973-DFFC14A3D95B}"/>
              </a:ext>
            </a:extLst>
          </p:cNvPr>
          <p:cNvSpPr>
            <a:spLocks noGrp="1"/>
          </p:cNvSpPr>
          <p:nvPr>
            <p:ph sz="quarter" idx="10"/>
          </p:nvPr>
        </p:nvSpPr>
        <p:spPr>
          <a:xfrm>
            <a:off x="457200" y="1512000"/>
            <a:ext cx="8229600" cy="4248000"/>
          </a:xfrm>
        </p:spPr>
        <p:txBody>
          <a:bodyPr/>
          <a:lstStyle/>
          <a:p>
            <a:r>
              <a:rPr lang="cy-GB"/>
              <a:t>Mae llawer o ffyrdd o sicrhau cynaliadwyedd yn y diwydiant adeiladu.</a:t>
            </a:r>
          </a:p>
          <a:p>
            <a:r>
              <a:rPr lang="cy-GB"/>
              <a:t>Dyma rai o’r dulliau mwyaf cyffredin:</a:t>
            </a:r>
          </a:p>
          <a:p>
            <a:pPr marL="342900" indent="-342900">
              <a:buClr>
                <a:srgbClr val="0077E3"/>
              </a:buClr>
              <a:buFont typeface="Arial" panose="020B0604020202020204" pitchFamily="34" charset="0"/>
              <a:buChar char="•"/>
            </a:pPr>
            <a:r>
              <a:rPr lang="cy-GB"/>
              <a:t>Defnyddio deunyddiau cynaliadwy, fel deunyddiau wedi’u hailgylchu a deunyddiau sy’n dod o ffynonellau lleol.</a:t>
            </a:r>
          </a:p>
          <a:p>
            <a:pPr marL="342900" indent="-342900">
              <a:buClr>
                <a:srgbClr val="0077E3"/>
              </a:buClr>
              <a:buFont typeface="Arial" panose="020B0604020202020204" pitchFamily="34" charset="0"/>
              <a:buChar char="•"/>
            </a:pPr>
            <a:r>
              <a:rPr lang="cy-GB"/>
              <a:t>Dylunio adeiladau sy’n defnyddio ynni a dŵr yn effeithlon.</a:t>
            </a:r>
          </a:p>
          <a:p>
            <a:pPr marL="342900" indent="-342900">
              <a:buClr>
                <a:srgbClr val="0077E3"/>
              </a:buClr>
              <a:buFont typeface="Arial" panose="020B0604020202020204" pitchFamily="34" charset="0"/>
              <a:buChar char="•"/>
            </a:pPr>
            <a:r>
              <a:rPr lang="cy-GB"/>
              <a:t>Defnyddio technegau adeiladu sy’n lleihau gwastraff a llygredd.</a:t>
            </a:r>
          </a:p>
          <a:p>
            <a:pPr marL="342900" indent="-342900">
              <a:buClr>
                <a:srgbClr val="0077E3"/>
              </a:buClr>
              <a:buFont typeface="Arial" panose="020B0604020202020204" pitchFamily="34" charset="0"/>
              <a:buChar char="•"/>
            </a:pPr>
            <a:r>
              <a:rPr lang="cy-GB"/>
              <a:t>Creu gweithleoedd sy’n iach ac yn ddiogel i weithwyr.</a:t>
            </a:r>
          </a:p>
          <a:p>
            <a:pPr marL="342900" indent="-342900">
              <a:buClr>
                <a:srgbClr val="0077E3"/>
              </a:buClr>
              <a:buFont typeface="Arial" panose="020B0604020202020204" pitchFamily="34" charset="0"/>
              <a:buChar char="•"/>
            </a:pPr>
            <a:r>
              <a:rPr lang="cy-GB"/>
              <a:t>Adeiladu cymunedau sy’n gynaliadwy o safbwynt cymdeithasol ac economaidd.</a:t>
            </a:r>
          </a:p>
        </p:txBody>
      </p:sp>
    </p:spTree>
    <p:extLst>
      <p:ext uri="{BB962C8B-B14F-4D97-AF65-F5344CB8AC3E}">
        <p14:creationId xmlns:p14="http://schemas.microsoft.com/office/powerpoint/2010/main" val="108114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6BE06-5F4D-1EBE-8AEB-F0198CE2F284}"/>
              </a:ext>
            </a:extLst>
          </p:cNvPr>
          <p:cNvSpPr>
            <a:spLocks noGrp="1"/>
          </p:cNvSpPr>
          <p:nvPr>
            <p:ph type="title"/>
          </p:nvPr>
        </p:nvSpPr>
        <p:spPr>
          <a:xfrm>
            <a:off x="457200" y="953311"/>
            <a:ext cx="8229600" cy="382588"/>
          </a:xfrm>
        </p:spPr>
        <p:txBody>
          <a:bodyPr/>
          <a:lstStyle/>
          <a:p>
            <a:r>
              <a:rPr lang="cy-GB"/>
              <a:t>Ynni corfforedig ac effeithlonrwydd ynni </a:t>
            </a:r>
          </a:p>
        </p:txBody>
      </p:sp>
      <p:sp>
        <p:nvSpPr>
          <p:cNvPr id="3" name="Content Placeholder 2">
            <a:extLst>
              <a:ext uri="{FF2B5EF4-FFF2-40B4-BE49-F238E27FC236}">
                <a16:creationId xmlns:a16="http://schemas.microsoft.com/office/drawing/2014/main" id="{04290A01-C83B-2C9D-354F-3EE871039FE5}"/>
              </a:ext>
            </a:extLst>
          </p:cNvPr>
          <p:cNvSpPr>
            <a:spLocks noGrp="1"/>
          </p:cNvSpPr>
          <p:nvPr>
            <p:ph sz="quarter" idx="10"/>
          </p:nvPr>
        </p:nvSpPr>
        <p:spPr>
          <a:xfrm>
            <a:off x="457200" y="1391684"/>
            <a:ext cx="8229600" cy="4248000"/>
          </a:xfrm>
        </p:spPr>
        <p:txBody>
          <a:bodyPr/>
          <a:lstStyle/>
          <a:p>
            <a:pPr marL="342900" indent="-342900" algn="just">
              <a:buClr>
                <a:srgbClr val="0077E3"/>
              </a:buClr>
              <a:buFont typeface="Arial"/>
              <a:buChar char="•"/>
            </a:pPr>
            <a:r>
              <a:rPr lang="cy-GB"/>
              <a:t>Mae effeithlonrwydd ynni ac ynni corfforedig yn chwarae rhan hollbwysig yn y gwaith o gyrraedd y targed carbon sero ym maes adeiladu.</a:t>
            </a:r>
          </a:p>
          <a:p>
            <a:pPr marL="342900" indent="-342900" algn="just">
              <a:buClr>
                <a:srgbClr val="0077E3"/>
              </a:buClr>
              <a:buFont typeface="Arial"/>
              <a:buChar char="•"/>
            </a:pPr>
            <a:r>
              <a:rPr lang="cy-GB"/>
              <a:t>Mae ynni corfforedig yn cyfeirio at yr ynni sy’n cael ei ddefnyddio drwy gydol oes adeilad, gan gynnwys echdynnu, gweithgynhyrchu a chludo deunyddiau. </a:t>
            </a:r>
          </a:p>
          <a:p>
            <a:pPr marL="342900" indent="-342900" algn="just">
              <a:buClr>
                <a:srgbClr val="0077E3"/>
              </a:buClr>
              <a:buFont typeface="Arial"/>
              <a:buChar char="•"/>
            </a:pPr>
            <a:r>
              <a:rPr lang="cy-GB"/>
              <a:t>Drwy ddewis deunyddiau ynni corfforedig isel ac arferion adeiladu cynaliadwy, gellir lleihau ôl troed carbon yr adeilad.</a:t>
            </a:r>
          </a:p>
          <a:p>
            <a:pPr marL="342900" indent="-342900" algn="just">
              <a:buClr>
                <a:srgbClr val="0077E3"/>
              </a:buClr>
              <a:buFont typeface="Arial"/>
              <a:buChar char="•"/>
            </a:pPr>
            <a:r>
              <a:rPr lang="cy-GB"/>
              <a:t>Drwy integreiddio effeithlonrwydd ynni ac ystyried ynni corfforedig, mae prosiectau adeiladu yn cyfrannu at y nod o allyriadau di-garbon, yn hybu cynaliadwyedd, yn lleihau dibyniaeth ar danwydd ffosil ac yn creu amgylcheddau adeiledig sy’n gyfeillgar i’r amgylchedd.</a:t>
            </a:r>
          </a:p>
        </p:txBody>
      </p:sp>
    </p:spTree>
    <p:extLst>
      <p:ext uri="{BB962C8B-B14F-4D97-AF65-F5344CB8AC3E}">
        <p14:creationId xmlns:p14="http://schemas.microsoft.com/office/powerpoint/2010/main" val="2284017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58EBF-2F55-419E-B192-4C0F7F9894B6}"/>
              </a:ext>
            </a:extLst>
          </p:cNvPr>
          <p:cNvSpPr>
            <a:spLocks noGrp="1"/>
          </p:cNvSpPr>
          <p:nvPr>
            <p:ph type="title"/>
          </p:nvPr>
        </p:nvSpPr>
        <p:spPr/>
        <p:txBody>
          <a:bodyPr/>
          <a:lstStyle/>
          <a:p>
            <a:r>
              <a:rPr lang="cy-GB"/>
              <a:t>Deddf Llesiant Cenedlaethau’r Dyfodol (Cymru) 2015</a:t>
            </a:r>
          </a:p>
        </p:txBody>
      </p:sp>
      <p:sp>
        <p:nvSpPr>
          <p:cNvPr id="3" name="Content Placeholder 2">
            <a:extLst>
              <a:ext uri="{FF2B5EF4-FFF2-40B4-BE49-F238E27FC236}">
                <a16:creationId xmlns:a16="http://schemas.microsoft.com/office/drawing/2014/main" id="{13495695-8078-4BC6-98D1-E179D11F52E1}"/>
              </a:ext>
            </a:extLst>
          </p:cNvPr>
          <p:cNvSpPr>
            <a:spLocks noGrp="1"/>
          </p:cNvSpPr>
          <p:nvPr>
            <p:ph sz="quarter" idx="10"/>
          </p:nvPr>
        </p:nvSpPr>
        <p:spPr>
          <a:xfrm>
            <a:off x="607246" y="2015096"/>
            <a:ext cx="7781178" cy="2350356"/>
          </a:xfrm>
        </p:spPr>
        <p:txBody>
          <a:bodyPr/>
          <a:lstStyle/>
          <a:p>
            <a:pPr algn="just"/>
            <a:r>
              <a:rPr lang="cy-GB"/>
              <a:t>Mae Deddf Llesiant Cenedlaethau’r Dyfodol (Cymru) 2015 yn ddeddfwriaeth arwyddocaol yng Nghymru sydd â goblygiadau i wahanol sectorau, gan gynnwys y diwydiant adeiladu. Gwyliwch y fideo canlynol ar YouTube: </a:t>
            </a:r>
            <a:r>
              <a:rPr lang="cy-GB">
                <a:ea typeface="ＭＳ Ｐゴシック"/>
                <a:hlinkClick r:id="rId3"/>
              </a:rPr>
              <a:t>Deddf Llesiant Cenedlaethau’r Dyfodol (Cymru) 2015 </a:t>
            </a:r>
          </a:p>
          <a:p>
            <a:pPr algn="just"/>
            <a:endParaRPr lang="en-GB" dirty="0"/>
          </a:p>
        </p:txBody>
      </p:sp>
      <p:sp>
        <p:nvSpPr>
          <p:cNvPr id="6" name="TextBox 5">
            <a:extLst>
              <a:ext uri="{FF2B5EF4-FFF2-40B4-BE49-F238E27FC236}">
                <a16:creationId xmlns:a16="http://schemas.microsoft.com/office/drawing/2014/main" id="{CB4BF5BB-3070-A09B-6937-A1EEBFCD9242}"/>
              </a:ext>
            </a:extLst>
          </p:cNvPr>
          <p:cNvSpPr txBox="1"/>
          <p:nvPr/>
        </p:nvSpPr>
        <p:spPr>
          <a:xfrm>
            <a:off x="457200" y="3703732"/>
            <a:ext cx="8241956"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cy-GB"/>
              <a:t>Ei nod yw hybu llesiant cenedlaethau’r presennol a’r dyfodol drwy fynnu bod cyrff cyhoeddus yng Nghymru yn ystyried effaith hirdymor eu penderfyniadau, ac yn cymryd camau sy’n cyfrannu at y nodau llesiant a amlinellir yn y Ddeddf.</a:t>
            </a:r>
          </a:p>
        </p:txBody>
      </p:sp>
    </p:spTree>
    <p:extLst>
      <p:ext uri="{BB962C8B-B14F-4D97-AF65-F5344CB8AC3E}">
        <p14:creationId xmlns:p14="http://schemas.microsoft.com/office/powerpoint/2010/main" val="2440483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5594E-8C96-4F98-AC3F-454EAB73C0BA}"/>
              </a:ext>
            </a:extLst>
          </p:cNvPr>
          <p:cNvSpPr>
            <a:spLocks noGrp="1"/>
          </p:cNvSpPr>
          <p:nvPr>
            <p:ph type="title"/>
          </p:nvPr>
        </p:nvSpPr>
        <p:spPr/>
        <p:txBody>
          <a:bodyPr/>
          <a:lstStyle/>
          <a:p>
            <a:r>
              <a:rPr lang="cy-GB"/>
              <a:t>Beth mae’n ei olygu i waith adeiladu? </a:t>
            </a:r>
          </a:p>
        </p:txBody>
      </p:sp>
      <p:sp>
        <p:nvSpPr>
          <p:cNvPr id="3" name="Content Placeholder 2">
            <a:extLst>
              <a:ext uri="{FF2B5EF4-FFF2-40B4-BE49-F238E27FC236}">
                <a16:creationId xmlns:a16="http://schemas.microsoft.com/office/drawing/2014/main" id="{D108A17B-F438-4446-B862-83C6D2823249}"/>
              </a:ext>
            </a:extLst>
          </p:cNvPr>
          <p:cNvSpPr>
            <a:spLocks noGrp="1"/>
          </p:cNvSpPr>
          <p:nvPr>
            <p:ph sz="quarter" idx="10"/>
          </p:nvPr>
        </p:nvSpPr>
        <p:spPr/>
        <p:txBody>
          <a:bodyPr/>
          <a:lstStyle/>
          <a:p>
            <a:r>
              <a:rPr lang="cy-GB"/>
              <a:t>Mae’r Ddeddf yn nodi fframwaith i hyrwyddo datblygu cynaliadwy yng Nghymru ac i wella llesiant cenedlaethau’r presennol a’r dyfodol yn y ffyrdd canlynol:</a:t>
            </a:r>
          </a:p>
          <a:p>
            <a:pPr marL="342900" indent="-342900">
              <a:lnSpc>
                <a:spcPct val="100000"/>
              </a:lnSpc>
              <a:buClr>
                <a:srgbClr val="0077E3"/>
              </a:buClr>
              <a:buFont typeface="Arial" panose="020B0604020202020204" pitchFamily="34" charset="0"/>
              <a:buChar char="•"/>
            </a:pPr>
            <a:r>
              <a:rPr lang="cy-GB"/>
              <a:t>rhoi pwyslais ar ddatblygu cynaliadwy</a:t>
            </a:r>
          </a:p>
          <a:p>
            <a:pPr marL="342900" indent="-342900">
              <a:lnSpc>
                <a:spcPct val="100000"/>
              </a:lnSpc>
              <a:buClr>
                <a:srgbClr val="0077E3"/>
              </a:buClr>
              <a:buFont typeface="Arial" panose="020B0604020202020204" pitchFamily="34" charset="0"/>
              <a:buChar char="•"/>
            </a:pPr>
            <a:r>
              <a:rPr lang="cy-GB"/>
              <a:t>cynllunio a gwneud penderfyniadau hirdymor</a:t>
            </a:r>
          </a:p>
          <a:p>
            <a:pPr marL="342900" indent="-342900">
              <a:lnSpc>
                <a:spcPct val="100000"/>
              </a:lnSpc>
              <a:buClr>
                <a:srgbClr val="0077E3"/>
              </a:buClr>
              <a:buFont typeface="Arial" panose="020B0604020202020204" pitchFamily="34" charset="0"/>
              <a:buChar char="•"/>
            </a:pPr>
            <a:r>
              <a:rPr lang="cy-GB"/>
              <a:t>cydweithio ac integreiddio</a:t>
            </a:r>
          </a:p>
          <a:p>
            <a:pPr marL="342900" indent="-342900">
              <a:lnSpc>
                <a:spcPct val="100000"/>
              </a:lnSpc>
              <a:buClr>
                <a:srgbClr val="0077E3"/>
              </a:buClr>
              <a:buFont typeface="Arial" panose="020B0604020202020204" pitchFamily="34" charset="0"/>
              <a:buChar char="•"/>
            </a:pPr>
            <a:r>
              <a:rPr lang="cy-GB"/>
              <a:t>asesu ac adrodd ar lesiant</a:t>
            </a:r>
          </a:p>
          <a:p>
            <a:pPr marL="342900" indent="-342900">
              <a:lnSpc>
                <a:spcPct val="100000"/>
              </a:lnSpc>
              <a:buClr>
                <a:srgbClr val="0077E3"/>
              </a:buClr>
              <a:buFont typeface="Arial" panose="020B0604020202020204" pitchFamily="34" charset="0"/>
              <a:buChar char="•"/>
            </a:pPr>
            <a:r>
              <a:rPr lang="cy-GB"/>
              <a:t>ymgysylltiad a chyfranogiad y cyhoedd</a:t>
            </a:r>
          </a:p>
          <a:p>
            <a:pPr marL="342900" indent="-342900">
              <a:lnSpc>
                <a:spcPct val="100000"/>
              </a:lnSpc>
              <a:buClr>
                <a:srgbClr val="0077E3"/>
              </a:buClr>
              <a:buFont typeface="Arial" panose="020B0604020202020204" pitchFamily="34" charset="0"/>
              <a:buChar char="•"/>
            </a:pPr>
            <a:r>
              <a:rPr lang="cy-GB"/>
              <a:t>monitro ac atebolrwydd.</a:t>
            </a:r>
          </a:p>
        </p:txBody>
      </p:sp>
    </p:spTree>
    <p:extLst>
      <p:ext uri="{BB962C8B-B14F-4D97-AF65-F5344CB8AC3E}">
        <p14:creationId xmlns:p14="http://schemas.microsoft.com/office/powerpoint/2010/main" val="1408079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542CC-2182-AB26-BDE8-6D04D7CC453E}"/>
              </a:ext>
            </a:extLst>
          </p:cNvPr>
          <p:cNvSpPr>
            <a:spLocks noGrp="1"/>
          </p:cNvSpPr>
          <p:nvPr>
            <p:ph type="title"/>
          </p:nvPr>
        </p:nvSpPr>
        <p:spPr/>
        <p:txBody>
          <a:bodyPr/>
          <a:lstStyle/>
          <a:p>
            <a:r>
              <a:rPr lang="cy-GB"/>
              <a:t>Deunyddiau arloesol ym maes adeiladu </a:t>
            </a:r>
          </a:p>
        </p:txBody>
      </p:sp>
      <p:sp>
        <p:nvSpPr>
          <p:cNvPr id="3" name="Content Placeholder 2">
            <a:extLst>
              <a:ext uri="{FF2B5EF4-FFF2-40B4-BE49-F238E27FC236}">
                <a16:creationId xmlns:a16="http://schemas.microsoft.com/office/drawing/2014/main" id="{495D42F8-3B13-CEA1-3C35-05A241F431B4}"/>
              </a:ext>
            </a:extLst>
          </p:cNvPr>
          <p:cNvSpPr>
            <a:spLocks noGrp="1"/>
          </p:cNvSpPr>
          <p:nvPr>
            <p:ph sz="quarter" idx="10"/>
          </p:nvPr>
        </p:nvSpPr>
        <p:spPr>
          <a:xfrm>
            <a:off x="457200" y="1464866"/>
            <a:ext cx="8229600" cy="4248000"/>
          </a:xfrm>
        </p:spPr>
        <p:txBody>
          <a:bodyPr/>
          <a:lstStyle/>
          <a:p>
            <a:pPr algn="just"/>
            <a:r>
              <a:rPr lang="cy-GB"/>
              <a:t>Mae amrywiaeth o ddeunyddiau adeiladau sydd wedi sefyll prawf amser, gan gynnwys: </a:t>
            </a:r>
          </a:p>
          <a:p>
            <a:pPr marL="342900" indent="-342900" algn="just">
              <a:buClr>
                <a:srgbClr val="0077E3"/>
              </a:buClr>
              <a:buFont typeface="Arial"/>
              <a:buChar char="•"/>
            </a:pPr>
            <a:r>
              <a:rPr lang="cy-GB"/>
              <a:t>calchwaith</a:t>
            </a:r>
          </a:p>
          <a:p>
            <a:pPr marL="342900" indent="-342900" algn="just">
              <a:buClr>
                <a:srgbClr val="0077E3"/>
              </a:buClr>
              <a:buFont typeface="Arial"/>
              <a:buChar char="•"/>
            </a:pPr>
            <a:r>
              <a:rPr lang="cy-GB"/>
              <a:t>rendrau calch </a:t>
            </a:r>
          </a:p>
          <a:p>
            <a:pPr marL="342900" indent="-342900" algn="just">
              <a:buClr>
                <a:srgbClr val="0077E3"/>
              </a:buClr>
              <a:buFont typeface="Arial"/>
              <a:buChar char="•"/>
            </a:pPr>
            <a:r>
              <a:rPr lang="cy-GB"/>
              <a:t>cerrig </a:t>
            </a:r>
          </a:p>
          <a:p>
            <a:pPr marL="342900" indent="-342900" algn="just">
              <a:buClr>
                <a:srgbClr val="0077E3"/>
              </a:buClr>
              <a:buFont typeface="Arial"/>
              <a:buChar char="•"/>
            </a:pPr>
            <a:r>
              <a:rPr lang="cy-GB"/>
              <a:t>pren. </a:t>
            </a:r>
          </a:p>
          <a:p>
            <a:pPr algn="just"/>
            <a:r>
              <a:rPr lang="cy-GB"/>
              <a:t>Mae gan y deunyddiau hyn i gyd eu hystod eu hunain o fanteision ac anfanteision, gan gynnwys effaith amgylcheddol, cost, defnyddioldeb, yn ogystal â’r sgiliau i’w defnyddio/gosod a’u hargaeledd. </a:t>
            </a:r>
          </a:p>
        </p:txBody>
      </p:sp>
    </p:spTree>
    <p:extLst>
      <p:ext uri="{BB962C8B-B14F-4D97-AF65-F5344CB8AC3E}">
        <p14:creationId xmlns:p14="http://schemas.microsoft.com/office/powerpoint/2010/main" val="721901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3111-386A-EA69-EE3F-FD6ECA49F136}"/>
              </a:ext>
            </a:extLst>
          </p:cNvPr>
          <p:cNvSpPr>
            <a:spLocks noGrp="1"/>
          </p:cNvSpPr>
          <p:nvPr>
            <p:ph type="title"/>
          </p:nvPr>
        </p:nvSpPr>
        <p:spPr/>
        <p:txBody>
          <a:bodyPr/>
          <a:lstStyle/>
          <a:p>
            <a:r>
              <a:rPr lang="cy-GB"/>
              <a:t>Deunyddiau modern ym maes adeiladu </a:t>
            </a:r>
          </a:p>
        </p:txBody>
      </p:sp>
      <p:sp>
        <p:nvSpPr>
          <p:cNvPr id="3" name="Content Placeholder 2">
            <a:extLst>
              <a:ext uri="{FF2B5EF4-FFF2-40B4-BE49-F238E27FC236}">
                <a16:creationId xmlns:a16="http://schemas.microsoft.com/office/drawing/2014/main" id="{A1699EA9-EF50-862F-A285-3CFABC12E3F1}"/>
              </a:ext>
            </a:extLst>
          </p:cNvPr>
          <p:cNvSpPr>
            <a:spLocks noGrp="1"/>
          </p:cNvSpPr>
          <p:nvPr>
            <p:ph sz="quarter" idx="10"/>
          </p:nvPr>
        </p:nvSpPr>
        <p:spPr/>
        <p:txBody>
          <a:bodyPr/>
          <a:lstStyle/>
          <a:p>
            <a:r>
              <a:rPr lang="cy-GB"/>
              <a:t>Wrth i’r diwydiant ddatblygu, mae’r deunyddiau rydyn ni’n eu defnyddio wedi datblygu. Dyma rai enghreifftiau modern o’r deunyddiau hyn: </a:t>
            </a:r>
          </a:p>
          <a:p>
            <a:pPr marL="342900" indent="-342900">
              <a:buClr>
                <a:srgbClr val="0077E3"/>
              </a:buClr>
              <a:buFont typeface="Arial" panose="020B0604020202020204" pitchFamily="34" charset="0"/>
              <a:buChar char="•"/>
            </a:pPr>
            <a:r>
              <a:rPr lang="cy-GB"/>
              <a:t>pren wedi’i beiriannu, fel pren wedi’i asetyleiddio a glulam </a:t>
            </a:r>
          </a:p>
          <a:p>
            <a:pPr marL="342900" indent="-342900">
              <a:buClr>
                <a:srgbClr val="0077E3"/>
              </a:buClr>
              <a:buFont typeface="Arial" panose="020B0604020202020204" pitchFamily="34" charset="0"/>
              <a:buChar char="•"/>
            </a:pPr>
            <a:r>
              <a:rPr lang="cy-GB"/>
              <a:t>brics a blociau wedi’u peiriannu/ailbeiriannu </a:t>
            </a:r>
          </a:p>
          <a:p>
            <a:pPr marL="342900" indent="-342900">
              <a:buClr>
                <a:srgbClr val="0077E3"/>
              </a:buClr>
              <a:buFont typeface="Arial" panose="020B0604020202020204" pitchFamily="34" charset="0"/>
              <a:buChar char="•"/>
            </a:pPr>
            <a:r>
              <a:rPr lang="cy-GB"/>
              <a:t>concrid wedi'i falu </a:t>
            </a:r>
          </a:p>
          <a:p>
            <a:pPr marL="342900" indent="-342900">
              <a:buClr>
                <a:srgbClr val="0077E3"/>
              </a:buClr>
              <a:buFont typeface="Arial" panose="020B0604020202020204" pitchFamily="34" charset="0"/>
              <a:buChar char="•"/>
            </a:pPr>
            <a:r>
              <a:rPr lang="cy-GB"/>
              <a:t>agreg gwydr fel deunydd inswleiddio neu agreg mân </a:t>
            </a:r>
          </a:p>
          <a:p>
            <a:pPr marL="342900" indent="-342900">
              <a:buClr>
                <a:srgbClr val="0077E3"/>
              </a:buClr>
              <a:buFont typeface="Arial" panose="020B0604020202020204" pitchFamily="34" charset="0"/>
              <a:buChar char="•"/>
            </a:pPr>
            <a:r>
              <a:rPr lang="cy-GB"/>
              <a:t>blociau a brics wedi’u hawyru. </a:t>
            </a:r>
          </a:p>
          <a:p>
            <a:r>
              <a:rPr lang="cy-GB"/>
              <a:t>Yn yr un modd, mae gan y deunyddiau hyn eu manteision a’u hanfanteision eu hunain. </a:t>
            </a:r>
          </a:p>
          <a:p>
            <a:pPr marL="342900" indent="-342900">
              <a:buFont typeface="Arial"/>
              <a:buChar char="•"/>
            </a:pPr>
            <a:endParaRPr lang="en-US" dirty="0"/>
          </a:p>
        </p:txBody>
      </p:sp>
    </p:spTree>
    <p:extLst>
      <p:ext uri="{BB962C8B-B14F-4D97-AF65-F5344CB8AC3E}">
        <p14:creationId xmlns:p14="http://schemas.microsoft.com/office/powerpoint/2010/main" val="34773715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www.w3.org/XML/1998/namespace"/>
    <ds:schemaRef ds:uri="7d91badd-8922-4db1-9652-4fbca8a6b7df"/>
    <ds:schemaRef ds:uri="http://schemas.microsoft.com/office/2006/documentManagement/types"/>
    <ds:schemaRef ds:uri="418e8c98-519b-4e3e-a77f-7ee33016068f"/>
    <ds:schemaRef ds:uri="http://schemas.microsoft.com/office/2006/metadata/properties"/>
    <ds:schemaRef ds:uri="http://purl.org/dc/terms/"/>
    <ds:schemaRef ds:uri="http://purl.org/dc/dcmitype/"/>
    <ds:schemaRef ds:uri="http://purl.org/dc/elements/1.1/"/>
    <ds:schemaRef ds:uri="http://schemas.microsoft.com/office/infopath/2007/PartnerControls"/>
    <ds:schemaRef ds:uri="http://schemas.openxmlformats.org/package/2006/metadata/core-properties"/>
    <ds:schemaRef ds:uri="1c5831b9-66da-4f16-a409-834213ecdb8e"/>
  </ds:schemaRefs>
</ds:datastoreItem>
</file>

<file path=docProps/app.xml><?xml version="1.0" encoding="utf-8"?>
<Properties xmlns="http://schemas.openxmlformats.org/officeDocument/2006/extended-properties" xmlns:vt="http://schemas.openxmlformats.org/officeDocument/2006/docPropsVTypes">
  <Template/>
  <TotalTime>3</TotalTime>
  <Words>3008</Words>
  <Application>Microsoft Office PowerPoint</Application>
  <PresentationFormat>On-screen Show (4:3)</PresentationFormat>
  <Paragraphs>173</Paragraphs>
  <Slides>18</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Lucida Grande</vt:lpstr>
      <vt:lpstr>Times New Roman</vt:lpstr>
      <vt:lpstr>YouTube Sans</vt:lpstr>
      <vt:lpstr>Default Design</vt:lpstr>
      <vt:lpstr>PowerPoint 3: Dulliau adeiladu’r 21ain ganrif</vt:lpstr>
      <vt:lpstr>Nod: Archwilio technegau adeiladu’r 21ain ganrif </vt:lpstr>
      <vt:lpstr>Beth yw cynaliadwyedd ym maes adeiladu? </vt:lpstr>
      <vt:lpstr>Dewch i ni ddadansoddi hynny... </vt:lpstr>
      <vt:lpstr>Ynni corfforedig ac effeithlonrwydd ynni </vt:lpstr>
      <vt:lpstr>Deddf Llesiant Cenedlaethau’r Dyfodol (Cymru) 2015</vt:lpstr>
      <vt:lpstr>Beth mae’n ei olygu i waith adeiladu? </vt:lpstr>
      <vt:lpstr>Deunyddiau arloesol ym maes adeiladu </vt:lpstr>
      <vt:lpstr>Deunyddiau modern ym maes adeiladu </vt:lpstr>
      <vt:lpstr>Adeiladau gwyrdd yr 21ain ganrif </vt:lpstr>
      <vt:lpstr>Dulliau adeiladu modern</vt:lpstr>
      <vt:lpstr>Manteision adeiladu oddi ar y safle</vt:lpstr>
      <vt:lpstr>BIM o’i gymharu â dulliau traddodiadol o ddylunio ac adeiladu  </vt:lpstr>
      <vt:lpstr>Tirfesur yn yr 21ain ganrif </vt:lpstr>
      <vt:lpstr>Tirfesur yn yr 21ain ganrif </vt:lpstr>
      <vt:lpstr>Offer a thechnolegau clyfar ym maes adeiladu </vt:lpstr>
      <vt:lpstr>Cyfyngiadau presennol meddalwedd 2D a 3D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412</cp:revision>
  <dcterms:created xsi:type="dcterms:W3CDTF">2013-05-28T00:38:54Z</dcterms:created>
  <dcterms:modified xsi:type="dcterms:W3CDTF">2023-09-29T13:52:06Z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