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30"/>
  </p:notesMasterIdLst>
  <p:handoutMasterIdLst>
    <p:handoutMasterId r:id="rId31"/>
  </p:handoutMasterIdLst>
  <p:sldIdLst>
    <p:sldId id="256" r:id="rId5"/>
    <p:sldId id="333" r:id="rId6"/>
    <p:sldId id="348" r:id="rId7"/>
    <p:sldId id="349" r:id="rId8"/>
    <p:sldId id="350" r:id="rId9"/>
    <p:sldId id="362" r:id="rId10"/>
    <p:sldId id="363" r:id="rId11"/>
    <p:sldId id="364" r:id="rId12"/>
    <p:sldId id="357" r:id="rId13"/>
    <p:sldId id="358" r:id="rId14"/>
    <p:sldId id="359" r:id="rId15"/>
    <p:sldId id="334" r:id="rId16"/>
    <p:sldId id="338" r:id="rId17"/>
    <p:sldId id="337" r:id="rId18"/>
    <p:sldId id="355" r:id="rId19"/>
    <p:sldId id="356" r:id="rId20"/>
    <p:sldId id="339" r:id="rId21"/>
    <p:sldId id="353" r:id="rId22"/>
    <p:sldId id="340" r:id="rId23"/>
    <p:sldId id="354" r:id="rId24"/>
    <p:sldId id="360" r:id="rId25"/>
    <p:sldId id="361" r:id="rId26"/>
    <p:sldId id="343" r:id="rId27"/>
    <p:sldId id="344" r:id="rId28"/>
    <p:sldId id="267" r:id="rId29"/>
  </p:sldIdLst>
  <p:sldSz cx="9144000" cy="6858000" type="screen4x3"/>
  <p:notesSz cx="6858000" cy="9144000"/>
  <p:custDataLst>
    <p:tags r:id="rId32"/>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7F4D068-B5A3-2690-66F9-15CFA5379695}" name="Wendy Alderton" initials="WA" userId="S::w.alderton@paeditorial.co.uk::f1dc53d1-0e3f-40be-aa9b-70524b762989" providerId="AD"/>
  <p188:author id="{FD6BB0D1-9278-F6CC-5A69-1199D24409B3}" name="Laura Glover" initials="LG" userId="Laura Glover"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576" autoAdjust="0"/>
    <p:restoredTop sz="93826" autoAdjust="0"/>
  </p:normalViewPr>
  <p:slideViewPr>
    <p:cSldViewPr showGuides="1">
      <p:cViewPr varScale="1">
        <p:scale>
          <a:sx n="62" d="100"/>
          <a:sy n="62" d="100"/>
        </p:scale>
        <p:origin x="980" y="56"/>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38"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gs" Target="tags/tag1.xml"/><Relationship Id="rId37"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aire Brooks" userId="045b5ce1-bb15-4c22-aa7e-c7b600949989" providerId="ADAL" clId="{A10211D8-C7C7-4D6B-8FE7-31A25A3CE400}"/>
    <pc:docChg chg="modMainMaster">
      <pc:chgData name="Claire Brooks" userId="045b5ce1-bb15-4c22-aa7e-c7b600949989" providerId="ADAL" clId="{A10211D8-C7C7-4D6B-8FE7-31A25A3CE400}" dt="2023-09-29T13:51:46.291" v="3" actId="20577"/>
      <pc:docMkLst>
        <pc:docMk/>
      </pc:docMkLst>
      <pc:sldMasterChg chg="modSp mod">
        <pc:chgData name="Claire Brooks" userId="045b5ce1-bb15-4c22-aa7e-c7b600949989" providerId="ADAL" clId="{A10211D8-C7C7-4D6B-8FE7-31A25A3CE400}" dt="2023-09-29T13:51:46.291" v="3" actId="20577"/>
        <pc:sldMasterMkLst>
          <pc:docMk/>
          <pc:sldMasterMk cId="0" sldId="2147483651"/>
        </pc:sldMasterMkLst>
        <pc:spChg chg="mod">
          <ac:chgData name="Claire Brooks" userId="045b5ce1-bb15-4c22-aa7e-c7b600949989" providerId="ADAL" clId="{A10211D8-C7C7-4D6B-8FE7-31A25A3CE400}" dt="2023-09-29T13:51:46.291" v="3" actId="20577"/>
          <ac:spMkLst>
            <pc:docMk/>
            <pc:sldMasterMk cId="0" sldId="2147483651"/>
            <ac:spMk id="12" creationId="{00000000-0000-0000-0000-000000000000}"/>
          </ac:spMkLst>
        </pc:spChg>
        <pc:spChg chg="mod">
          <ac:chgData name="Claire Brooks" userId="045b5ce1-bb15-4c22-aa7e-c7b600949989" providerId="ADAL" clId="{A10211D8-C7C7-4D6B-8FE7-31A25A3CE400}" dt="2023-09-29T13:48:42.029" v="1"/>
          <ac:spMkLst>
            <pc:docMk/>
            <pc:sldMasterMk cId="0" sldId="2147483651"/>
            <ac:spMk id="1029" creationId="{00000000-0000-0000-0000-000000000000}"/>
          </ac:spMkLst>
        </pc:spChg>
        <pc:spChg chg="mod">
          <ac:chgData name="Claire Brooks" userId="045b5ce1-bb15-4c22-aa7e-c7b600949989" providerId="ADAL" clId="{A10211D8-C7C7-4D6B-8FE7-31A25A3CE400}" dt="2023-09-29T13:51:42.596" v="2"/>
          <ac:spMkLst>
            <pc:docMk/>
            <pc:sldMasterMk cId="0" sldId="2147483651"/>
            <ac:spMk id="53259"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9/29/2023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youtu.be/zWZ2HyrdTQY"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youtu.be/ieisJlS-Ahg"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1</a:t>
            </a:fld>
            <a:endParaRPr lang="en-GB"/>
          </a:p>
        </p:txBody>
      </p:sp>
    </p:spTree>
    <p:extLst>
      <p:ext uri="{BB962C8B-B14F-4D97-AF65-F5344CB8AC3E}">
        <p14:creationId xmlns:p14="http://schemas.microsoft.com/office/powerpoint/2010/main" val="35349738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cy-GB" b="0" i="0">
                <a:solidFill>
                  <a:srgbClr val="0F0F0F"/>
                </a:solidFill>
                <a:latin typeface="YouTube Sans"/>
              </a:rPr>
              <a:t>What is a PassivHaus / Passive House? </a:t>
            </a:r>
            <a:r>
              <a:rPr lang="cy-GB" sz="1200">
                <a:hlinkClick r:id="rId3"/>
              </a:rPr>
              <a:t>https://youtu.be/zWZ2HyrdTQY</a:t>
            </a:r>
            <a:r>
              <a:rPr lang="cy-GB" sz="1200"/>
              <a:t> </a:t>
            </a:r>
          </a:p>
        </p:txBody>
      </p:sp>
      <p:sp>
        <p:nvSpPr>
          <p:cNvPr id="4" name="Slide Number Placeholder 3"/>
          <p:cNvSpPr>
            <a:spLocks noGrp="1"/>
          </p:cNvSpPr>
          <p:nvPr>
            <p:ph type="sldNum" sz="quarter" idx="5"/>
          </p:nvPr>
        </p:nvSpPr>
        <p:spPr/>
        <p:txBody>
          <a:bodyPr/>
          <a:lstStyle/>
          <a:p>
            <a:fld id="{1D847933-502B-D146-9428-3DDD196AD935}" type="slidenum">
              <a:rPr lang="en-GB" smtClean="0"/>
              <a:pPr/>
              <a:t>23</a:t>
            </a:fld>
            <a:endParaRPr lang="en-GB"/>
          </a:p>
        </p:txBody>
      </p:sp>
    </p:spTree>
    <p:extLst>
      <p:ext uri="{BB962C8B-B14F-4D97-AF65-F5344CB8AC3E}">
        <p14:creationId xmlns:p14="http://schemas.microsoft.com/office/powerpoint/2010/main" val="32661370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cy-GB"/>
              <a:t>Mae dyluniad Passivhaus yn seiliedig ar effaith 'cap tebot' syml sy'n cynyddu'r defnydd o inswleiddio uwch ac aerglosrwydd sylweddol, gan roi sylw mawr i gael gwared ar bontio thermol ar yr un pryd. Gall dyluniad Passivhaus greu adeiladau iach a chyfforddus lle mae angen cyn lleied o wres â phosib drwy gyfuno hyn ag ynni solar goddefol, awyru mecanyddol a thechnolegau adfer gwres.</a:t>
            </a:r>
          </a:p>
          <a:p>
            <a:pPr algn="just"/>
            <a:endParaRPr lang="en-GB" dirty="0"/>
          </a:p>
          <a:p>
            <a:pPr algn="l"/>
            <a:r>
              <a:rPr lang="cy-GB" sz="1200" b="0" i="0">
                <a:solidFill>
                  <a:schemeClr val="tx1"/>
                </a:solidFill>
                <a:latin typeface="Arial" charset="0"/>
                <a:ea typeface="ＭＳ Ｐゴシック" charset="-128"/>
                <a:cs typeface="ＭＳ Ｐゴシック" charset="-128"/>
              </a:rPr>
              <a:t>Mae adeilad â dyluniad Passivhaus yn defnyddio ychydig iawn o wresogi gofod i fod yn ddymunol i fyw ynddo oherwydd y system awyru mecanyddol ac adfer gwres. Ac eithrio ar ddiwrnodau oer iawn, mae’r unig wres sydd ei angen ar gyfer adeiladau Passivhaus yn deillio’n gyffredinol o enillion achlysurol o wres corff y preswylwyr a gweithgareddau coginio/cawod.</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24</a:t>
            </a:fld>
            <a:endParaRPr lang="en-GB"/>
          </a:p>
        </p:txBody>
      </p:sp>
    </p:spTree>
    <p:extLst>
      <p:ext uri="{BB962C8B-B14F-4D97-AF65-F5344CB8AC3E}">
        <p14:creationId xmlns:p14="http://schemas.microsoft.com/office/powerpoint/2010/main" val="11876940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b="0" i="0"/>
              <a:t>Atgoffwch y dysgwyr mai dim ond rhai pwerau sydd wedi’u datganoli i Lywodraeth Cymru, a bod gan San Steffan yr awdurdod o hyd i osod rhai deddfau ar gyfer Cymru, ac mai San Steffan oedd yn gosod deddfau cyn datganoli. </a:t>
            </a:r>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22586169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b="1" i="0">
                <a:solidFill>
                  <a:schemeClr val="tx1"/>
                </a:solidFill>
                <a:latin typeface="Arial" charset="0"/>
                <a:ea typeface="ＭＳ Ｐゴシック" charset="-128"/>
                <a:cs typeface="ＭＳ Ｐゴシック" charset="-128"/>
              </a:rPr>
              <a:t>Trwyddedau Amgylcheddol: </a:t>
            </a:r>
            <a:r>
              <a:rPr lang="cy-GB" sz="1200" b="0" i="0">
                <a:solidFill>
                  <a:schemeClr val="tx1"/>
                </a:solidFill>
                <a:latin typeface="Arial" charset="0"/>
                <a:ea typeface="ＭＳ Ｐゴシック" charset="-128"/>
                <a:cs typeface="ＭＳ Ｐゴシック" charset="-128"/>
              </a:rPr>
              <a:t>Cyflwynodd Deddf Diogelu'r Amgylchedd 1990 y cysyniad o drwyddedau amgylcheddol, sy'n rheoleiddio rhai gweithgareddau sydd â'r potensial i achosi llygredd neu niwed i'r amgylchedd. Yng Nghymru, mae Deddf Diogelu’r Amgylchedd 1990 wedi cael ei rhoi ar waith drwy Reoliadau Trwyddedu Amgylcheddol (Cymru a Lloegr) 2016. Efallai y bydd angen trwydded amgylcheddol ar gyfer gweithgareddau adeiladu sydd â’r potensial i achosi llygredd sylweddol, fel gweithrediadau rheoli gwastraff neu osodiadau sy’n allyrru llygryddion. Mae hyn yn golygu bod yn rhaid i gwmnïau adeiladu sy’n ymwneud â gweithgareddau o’r fath gydymffurfio ag amodau’r drwydded, gan gynnwys mesurau atal llygredd a monitro amgylcheddol.</a:t>
            </a:r>
          </a:p>
          <a:p>
            <a:endParaRPr lang="en-GB" sz="1200" b="0" i="0" kern="1200" dirty="0">
              <a:solidFill>
                <a:schemeClr val="tx1"/>
              </a:solidFill>
              <a:effectLst/>
              <a:latin typeface="Arial" charset="0"/>
              <a:ea typeface="ＭＳ Ｐゴシック" charset="-128"/>
              <a:cs typeface="ＭＳ Ｐゴシック" charset="-128"/>
            </a:endParaRPr>
          </a:p>
          <a:p>
            <a:r>
              <a:rPr lang="cy-GB" sz="1200" b="1" i="0">
                <a:solidFill>
                  <a:schemeClr val="tx1"/>
                </a:solidFill>
                <a:latin typeface="Arial" charset="0"/>
                <a:ea typeface="ＭＳ Ｐゴシック" charset="-128"/>
                <a:cs typeface="ＭＳ Ｐゴシック" charset="-128"/>
              </a:rPr>
              <a:t>Rheoli Gwastraff:</a:t>
            </a:r>
            <a:r>
              <a:rPr lang="cy-GB" sz="1200" b="0" i="0">
                <a:solidFill>
                  <a:schemeClr val="tx1"/>
                </a:solidFill>
                <a:latin typeface="Arial" charset="0"/>
                <a:ea typeface="ＭＳ Ｐゴシック" charset="-128"/>
                <a:cs typeface="ＭＳ Ｐゴシック" charset="-128"/>
              </a:rPr>
              <a:t> Mae Deddf Diogelu’r Amgylchedd 1990 yn gosod cyfrifoldebau ar gyfer rheoli gwastraff, gan gynnwys casglu, gwaredu a thrin gwastraff. Mae gweithgareddau adeiladu’n cynhyrchu lefelau sylweddol o wastraff, ac mae’r ddeddfwriaeth yn mynnu bod arferion rheoli gwastraff priodol yn cael eu dilyn. Mae’n rhaid i gwmnïau adeiladu yng Nghymru sicrhau bod gwastraff yn cael ei ddosbarthu, ei drin a’i waredu’n briodol yn unol â’r rheoliadau rheoli gwastraff perthnasol, fel Rheoliadau Trwyddedu Amgylcheddol (Cymru a Lloegr) 2016 a Rheoliadau Gwastraff (Cymru a Lloegr) 2011.</a:t>
            </a:r>
          </a:p>
          <a:p>
            <a:endParaRPr lang="en-GB" sz="1200" b="0" i="0" kern="1200" dirty="0">
              <a:solidFill>
                <a:schemeClr val="tx1"/>
              </a:solidFill>
              <a:effectLst/>
              <a:latin typeface="Arial" charset="0"/>
              <a:ea typeface="ＭＳ Ｐゴシック" charset="-128"/>
              <a:cs typeface="ＭＳ Ｐゴシック" charset="-128"/>
            </a:endParaRPr>
          </a:p>
          <a:p>
            <a:r>
              <a:rPr lang="cy-GB" sz="1200" b="1" i="0">
                <a:solidFill>
                  <a:schemeClr val="tx1"/>
                </a:solidFill>
                <a:latin typeface="Arial" charset="0"/>
                <a:ea typeface="ＭＳ Ｐゴシック" charset="-128"/>
                <a:cs typeface="ＭＳ Ｐゴシック" charset="-128"/>
              </a:rPr>
              <a:t>Rheoli Llygredd:</a:t>
            </a:r>
            <a:r>
              <a:rPr lang="cy-GB" sz="1200" b="0" i="0">
                <a:solidFill>
                  <a:schemeClr val="tx1"/>
                </a:solidFill>
                <a:latin typeface="Arial" charset="0"/>
                <a:ea typeface="ＭＳ Ｐゴシック" charset="-128"/>
                <a:cs typeface="ＭＳ Ｐゴシック" charset="-128"/>
              </a:rPr>
              <a:t> Mae Deddf Diogelu'r Amgylchedd 1990 yn cynnwys darpariaethau i reoli llygredd o wahanol ffynonellau, gan gynnwys aer, dŵr a thir. Gall safleoedd adeiladu fod yn ffynonellau posib o lygredd, fel llwch a dŵr gwaddodion ffo, sŵn, ac allyriadau o beiriannau. Mae’r ddeddfwriaeth yn ei gwneud yn mynnu bod cwmnïau adeiladu yn cymryd camau i atal neu leihau llygredd, gan gynnwys rhoi’r arferion gorau ar waith ar gyfer rheoli llwch, sŵn ac allyriadau, yn ogystal â rheoli’r gwaith o storio a thrin sylweddau peryglus.</a:t>
            </a:r>
          </a:p>
          <a:p>
            <a:endParaRPr lang="en-GB" sz="1200" b="0" i="0" kern="1200" dirty="0">
              <a:solidFill>
                <a:schemeClr val="tx1"/>
              </a:solidFill>
              <a:effectLst/>
              <a:latin typeface="Arial" charset="0"/>
              <a:ea typeface="ＭＳ Ｐゴシック" charset="-128"/>
              <a:cs typeface="ＭＳ Ｐゴシック" charset="-128"/>
            </a:endParaRPr>
          </a:p>
          <a:p>
            <a:r>
              <a:rPr lang="cy-GB" sz="1200" b="1" i="0">
                <a:solidFill>
                  <a:schemeClr val="tx1"/>
                </a:solidFill>
                <a:latin typeface="Arial" charset="0"/>
                <a:ea typeface="ＭＳ Ｐゴシック" charset="-128"/>
                <a:cs typeface="ＭＳ Ｐゴシック" charset="-128"/>
              </a:rPr>
              <a:t>Dyletswydd Gofal ar gyfer Gwastraff: </a:t>
            </a:r>
            <a:r>
              <a:rPr lang="cy-GB" sz="1200" b="0" i="0">
                <a:solidFill>
                  <a:schemeClr val="tx1"/>
                </a:solidFill>
                <a:latin typeface="Arial" charset="0"/>
                <a:ea typeface="ＭＳ Ｐゴシック" charset="-128"/>
                <a:cs typeface="ＭＳ Ｐゴシック" charset="-128"/>
              </a:rPr>
              <a:t>Mae Deddf Diogelu'r Amgylchedd 1990 yn gosod dyletswydd gofal ar gynhyrchwyr, cludwyr a derbynwyr gwastraff. Mae gan gwmnïau adeiladu gyfrifoldeb i sicrhau bod gwastraff sy’n cael ei gynhyrchu ar eu safleoedd yn cael ei reoli a’i drosglwyddo’n briodol i gludwyr neu gyfleusterau gwastraff awdurdodedig. Rhaid iddynt gadw cofnodion o drosglwyddo a gwaredu gwastraff, gan sicrhau bod gwastraff yn cael ei drin gan endidau trwyddedig a rheoleiddiedig.</a:t>
            </a:r>
          </a:p>
          <a:p>
            <a:endParaRPr lang="en-GB" sz="1200" b="0" i="0" kern="1200" dirty="0">
              <a:solidFill>
                <a:schemeClr val="tx1"/>
              </a:solidFill>
              <a:effectLst/>
              <a:latin typeface="Arial" charset="0"/>
              <a:ea typeface="ＭＳ Ｐゴシック" charset="-128"/>
              <a:cs typeface="ＭＳ Ｐゴシック" charset="-128"/>
            </a:endParaRPr>
          </a:p>
          <a:p>
            <a:r>
              <a:rPr lang="cy-GB" sz="1200" b="1" i="0">
                <a:solidFill>
                  <a:schemeClr val="tx1"/>
                </a:solidFill>
                <a:latin typeface="Arial" charset="0"/>
                <a:ea typeface="ＭＳ Ｐゴシック" charset="-128"/>
                <a:cs typeface="ＭＳ Ｐゴシック" charset="-128"/>
              </a:rPr>
              <a:t>Asesiadau o’r Effaith Amgylcheddol: </a:t>
            </a:r>
            <a:r>
              <a:rPr lang="cy-GB" sz="1200" b="0" i="0">
                <a:solidFill>
                  <a:schemeClr val="tx1"/>
                </a:solidFill>
                <a:latin typeface="Arial" charset="0"/>
                <a:ea typeface="ＭＳ Ｐゴシック" charset="-128"/>
                <a:cs typeface="ＭＳ Ｐゴシック" charset="-128"/>
              </a:rPr>
              <a:t>Mae Deddf Diogelu’r Amgylchedd 1990 yn darparu fframwaith ar gyfer cynnal asesiadau o’r effaith amgylcheddol ar gyfer prosiectau penodol. Yng Nghymru, caiff hyn ei reoleiddio ymhellach gan Reoliadau Asesu Effeithiau Amgylcheddol (Gwaith Gwella Draenio Tir) (Cymru) 2017. Efallai y bydd angen i brosiectau adeiladu sy’n dod o dan gwmpas Asesiadau o’r Effaith Amgylcheddol, fel datblygiadau ar raddfa fawr neu brosiectau seilwaith, gael asesiad amgylcheddol i werthuso a lliniaru effeithiau amgylcheddol posib.</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29398949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b="0" i="0">
                <a:solidFill>
                  <a:schemeClr val="tx1"/>
                </a:solidFill>
                <a:latin typeface="Arial" charset="0"/>
                <a:ea typeface="ＭＳ Ｐゴシック" charset="-128"/>
                <a:cs typeface="ＭＳ Ｐゴシック" charset="-128"/>
              </a:rPr>
              <a:t>Mae Cymru’n ymateb i’r heriau hyn:</a:t>
            </a:r>
          </a:p>
          <a:p>
            <a:endParaRPr lang="en-GB" sz="1200" b="0" i="0" kern="1200" dirty="0">
              <a:solidFill>
                <a:schemeClr val="tx1"/>
              </a:solidFill>
              <a:effectLst/>
              <a:latin typeface="Arial" charset="0"/>
              <a:ea typeface="ＭＳ Ｐゴシック" charset="-128"/>
              <a:cs typeface="ＭＳ Ｐゴシック" charset="-128"/>
            </a:endParaRPr>
          </a:p>
          <a:p>
            <a:r>
              <a:rPr lang="cy-GB" sz="1200" b="1" i="0">
                <a:solidFill>
                  <a:schemeClr val="tx1"/>
                </a:solidFill>
                <a:latin typeface="Arial" charset="0"/>
                <a:ea typeface="ＭＳ Ｐゴシック" charset="-128"/>
                <a:cs typeface="ＭＳ Ｐゴシック" charset="-128"/>
              </a:rPr>
              <a:t>Cynaliadwyedd:</a:t>
            </a:r>
            <a:r>
              <a:rPr lang="cy-GB" sz="1200" b="0" i="0">
                <a:solidFill>
                  <a:schemeClr val="tx1"/>
                </a:solidFill>
                <a:latin typeface="Arial" charset="0"/>
                <a:ea typeface="ＭＳ Ｐゴシック" charset="-128"/>
                <a:cs typeface="ＭＳ Ｐゴシック" charset="-128"/>
              </a:rPr>
              <a:t> Mae’r diwydiant adeiladu’n defnyddio technolegau a deunyddiau arloesol i leihau effaith amgylcheddol gwaith adeiladu. Er enghraifft, mae’n defnyddio deunyddiau wedi’u hailgylchu, goleuadau sy’n defnyddio ynni’n effeithlon, a systemau casglu dŵr glaw.</a:t>
            </a:r>
          </a:p>
          <a:p>
            <a:endParaRPr lang="en-GB" sz="1200" b="0" i="0" kern="1200" dirty="0">
              <a:solidFill>
                <a:schemeClr val="tx1"/>
              </a:solidFill>
              <a:effectLst/>
              <a:latin typeface="Arial" charset="0"/>
              <a:ea typeface="ＭＳ Ｐゴシック" charset="-128"/>
              <a:cs typeface="ＭＳ Ｐゴシック" charset="-128"/>
            </a:endParaRPr>
          </a:p>
          <a:p>
            <a:r>
              <a:rPr lang="cy-GB" sz="1200" b="1" i="0">
                <a:solidFill>
                  <a:schemeClr val="tx1"/>
                </a:solidFill>
                <a:latin typeface="Arial" charset="0"/>
                <a:ea typeface="ＭＳ Ｐゴシック" charset="-128"/>
                <a:cs typeface="ＭＳ Ｐゴシック" charset="-128"/>
              </a:rPr>
              <a:t>Cyfrifoldeb cymdeithasol: </a:t>
            </a:r>
            <a:r>
              <a:rPr lang="cy-GB" sz="1200" b="0" i="0">
                <a:solidFill>
                  <a:schemeClr val="tx1"/>
                </a:solidFill>
                <a:latin typeface="Arial" charset="0"/>
                <a:ea typeface="ＭＳ Ｐゴシック" charset="-128"/>
                <a:cs typeface="ＭＳ Ｐゴシック" charset="-128"/>
              </a:rPr>
              <a:t>Mae’r diwydiant adeiladu’n gweithio gyda chymunedau lleol i ddatblygu prosiectau sy’n diwallu eu hanghenion a’u dyheadau. Er enghraifft maen nhw’n adeiladu ysgolion, llyfrgelloedd a chanolfannau cymunedol.</a:t>
            </a:r>
          </a:p>
          <a:p>
            <a:endParaRPr lang="en-GB" sz="1200" b="0" i="0" kern="1200" dirty="0">
              <a:solidFill>
                <a:schemeClr val="tx1"/>
              </a:solidFill>
              <a:effectLst/>
              <a:latin typeface="Arial" charset="0"/>
              <a:ea typeface="ＭＳ Ｐゴシック" charset="-128"/>
              <a:cs typeface="ＭＳ Ｐゴシック" charset="-128"/>
            </a:endParaRPr>
          </a:p>
          <a:p>
            <a:r>
              <a:rPr lang="cy-GB" sz="1200" b="1" i="0">
                <a:solidFill>
                  <a:schemeClr val="tx1"/>
                </a:solidFill>
                <a:latin typeface="Arial" charset="0"/>
                <a:ea typeface="ＭＳ Ｐゴシック" charset="-128"/>
                <a:cs typeface="ＭＳ Ｐゴシック" charset="-128"/>
              </a:rPr>
              <a:t>Llesiant: </a:t>
            </a:r>
            <a:r>
              <a:rPr lang="cy-GB" sz="1200" b="0" i="0">
                <a:solidFill>
                  <a:schemeClr val="tx1"/>
                </a:solidFill>
                <a:latin typeface="Arial" charset="0"/>
                <a:ea typeface="ＭＳ Ｐゴシック" charset="-128"/>
                <a:cs typeface="ＭＳ Ｐゴシック" charset="-128"/>
              </a:rPr>
              <a:t>Mae’r diwydiant adeiladu’n adeiladu prosiectau sy’n darparu cyfleusterau cymdeithasol a hamdden i gymunedau lleol. Er enghraifft maen nhw’n adeiladu parciau, meysydd chwarae a chyfleusterau chwaraeon.</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a:p>
        </p:txBody>
      </p:sp>
    </p:spTree>
    <p:extLst>
      <p:ext uri="{BB962C8B-B14F-4D97-AF65-F5344CB8AC3E}">
        <p14:creationId xmlns:p14="http://schemas.microsoft.com/office/powerpoint/2010/main" val="8523271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spcBef>
                <a:spcPts val="0"/>
              </a:spcBef>
              <a:spcAft>
                <a:spcPts val="0"/>
              </a:spcAft>
              <a:buFont typeface="Arial"/>
              <a:buChar char="•"/>
            </a:pPr>
            <a:r>
              <a:rPr lang="cy-GB">
                <a:latin typeface="Arial"/>
                <a:ea typeface="ＭＳ Ｐゴシック"/>
                <a:cs typeface="Arial"/>
              </a:rPr>
              <a:t>Asesiad ynni: Cynhaliwch asesiad ynni trylwyr i ganfod perfformiad ynni’r adeilad, gan gynnwys inswleiddio, systemau HVAC, goleuadau a photensial ynni adnewyddadwy. Mae’r asesiad hwn yn helpu i bennu’r strategaethau ôl-osod mwyaf effeithiol.</a:t>
            </a:r>
          </a:p>
          <a:p>
            <a:pPr marL="285750" indent="-285750">
              <a:spcBef>
                <a:spcPts val="0"/>
              </a:spcBef>
              <a:spcAft>
                <a:spcPts val="0"/>
              </a:spcAft>
              <a:buFont typeface="Arial"/>
              <a:buChar char="•"/>
            </a:pPr>
            <a:endParaRPr lang="en-US" dirty="0">
              <a:latin typeface="Arial"/>
              <a:ea typeface="ＭＳ Ｐゴシック"/>
              <a:cs typeface="Arial"/>
            </a:endParaRPr>
          </a:p>
          <a:p>
            <a:pPr marL="285750" indent="-285750">
              <a:spcBef>
                <a:spcPts val="0"/>
              </a:spcBef>
              <a:spcAft>
                <a:spcPts val="0"/>
              </a:spcAft>
              <a:buFont typeface="Arial"/>
              <a:buChar char="•"/>
            </a:pPr>
            <a:r>
              <a:rPr lang="cy-GB">
                <a:latin typeface="Arial"/>
                <a:ea typeface="ＭＳ Ｐゴシック"/>
                <a:cs typeface="Arial"/>
              </a:rPr>
              <a:t>Gwarchod treftadaeth: Ar gyfer adeiladau traddodiadol sydd ag arwyddocâd hanesyddol, rhowch flaenoriaeth i gadw eu nodweddion a’u deunyddiau pensaernïol. Defnyddiwch dechnegau a deunyddiau cadwraeth priodol sy’n cynnal cymeriad yr adeilad gan wella ei effeithlonrwydd ynni ar yr un pryd.</a:t>
            </a:r>
          </a:p>
          <a:p>
            <a:pPr marL="285750" indent="-285750">
              <a:spcBef>
                <a:spcPts val="0"/>
              </a:spcBef>
              <a:spcAft>
                <a:spcPts val="0"/>
              </a:spcAft>
              <a:buFont typeface="Arial"/>
              <a:buChar char="•"/>
            </a:pPr>
            <a:endParaRPr lang="en-US" dirty="0">
              <a:latin typeface="Arial"/>
              <a:ea typeface="ＭＳ Ｐゴシック"/>
              <a:cs typeface="Arial"/>
            </a:endParaRPr>
          </a:p>
          <a:p>
            <a:pPr marL="285750" indent="-285750">
              <a:spcBef>
                <a:spcPts val="0"/>
              </a:spcBef>
              <a:spcAft>
                <a:spcPts val="0"/>
              </a:spcAft>
              <a:buFont typeface="Arial"/>
              <a:buChar char="•"/>
            </a:pPr>
            <a:r>
              <a:rPr lang="cy-GB">
                <a:latin typeface="Arial"/>
                <a:ea typeface="ＭＳ Ｐゴシック"/>
                <a:cs typeface="Arial"/>
              </a:rPr>
              <a:t>Inswleiddio a selio aer: Ewch ati i wella inswleiddiad yr adeilad drwy ychwanegu deunydd inswleiddio at waliau, toeau a lloriau. Mae angen mynd i’r afael â gollyngiadau aer a drafftiau drwy selio bylchau, craciau ac agoriadau. Mae’r mesurau hyn yn gwella cyfforddusrwydd thermol ac yn lleihau gwastraff ynni.</a:t>
            </a:r>
          </a:p>
          <a:p>
            <a:pPr marL="285750" indent="-285750">
              <a:spcBef>
                <a:spcPts val="0"/>
              </a:spcBef>
              <a:spcAft>
                <a:spcPts val="0"/>
              </a:spcAft>
              <a:buFont typeface="Arial"/>
              <a:buChar char="•"/>
            </a:pPr>
            <a:endParaRPr lang="en-US" dirty="0">
              <a:latin typeface="Arial"/>
              <a:ea typeface="ＭＳ Ｐゴシック"/>
              <a:cs typeface="Arial"/>
            </a:endParaRPr>
          </a:p>
          <a:p>
            <a:pPr marL="285750" indent="-285750">
              <a:spcBef>
                <a:spcPts val="0"/>
              </a:spcBef>
              <a:spcAft>
                <a:spcPts val="0"/>
              </a:spcAft>
              <a:buFont typeface="Arial"/>
              <a:buChar char="•"/>
            </a:pPr>
            <a:r>
              <a:rPr lang="cy-GB">
                <a:latin typeface="Arial"/>
                <a:ea typeface="ＭＳ Ｐゴシック"/>
                <a:cs typeface="Arial"/>
              </a:rPr>
              <a:t>Systemau gwresogi ac oeri effeithlon: Uwchraddiwch systemau gwresogi ac oeri i ddewisiadau amgen sy’n defnyddio ynni’n fwy effeithlon. Ystyriwch osod boeleri, pympiau gwres neu systemau gwresogi ardal effeithlon iawn. Mae angen cydbwyso’r angen am gysur modern â chadw estheteg yr adeilad.</a:t>
            </a:r>
          </a:p>
          <a:p>
            <a:pPr marL="285750" indent="-285750">
              <a:spcBef>
                <a:spcPts val="0"/>
              </a:spcBef>
              <a:spcAft>
                <a:spcPts val="0"/>
              </a:spcAft>
              <a:buFont typeface="Arial"/>
              <a:buChar char="•"/>
            </a:pPr>
            <a:endParaRPr lang="en-US" dirty="0">
              <a:latin typeface="Arial"/>
              <a:ea typeface="ＭＳ Ｐゴシック"/>
              <a:cs typeface="Arial"/>
            </a:endParaRPr>
          </a:p>
          <a:p>
            <a:pPr marL="285750" indent="-285750">
              <a:spcBef>
                <a:spcPts val="0"/>
              </a:spcBef>
              <a:spcAft>
                <a:spcPts val="0"/>
              </a:spcAft>
              <a:buFont typeface="Arial"/>
              <a:buChar char="•"/>
            </a:pPr>
            <a:r>
              <a:rPr lang="cy-GB">
                <a:latin typeface="Arial"/>
                <a:ea typeface="ＭＳ Ｐゴシック"/>
                <a:cs typeface="Arial"/>
              </a:rPr>
              <a:t>Uwchraddio goleuadau: Newidiwch osodiadau goleuadau sydd wedi dyddio am ddewisiadau amgen sy’n defnyddio ynni’n effeithlon, fel goleuadau LED. Ymgorfforwch reolyddion goleuadau clyfar, synwyryddion deiliadaeth, a chynaeafu golau dydd i optimeiddio’r defnydd o ynni.</a:t>
            </a:r>
          </a:p>
          <a:p>
            <a:pPr marL="285750" indent="-285750">
              <a:spcBef>
                <a:spcPts val="0"/>
              </a:spcBef>
              <a:spcAft>
                <a:spcPts val="0"/>
              </a:spcAft>
              <a:buFont typeface="Arial"/>
              <a:buChar char="•"/>
            </a:pPr>
            <a:endParaRPr lang="en-US" dirty="0">
              <a:latin typeface="Arial"/>
              <a:ea typeface="ＭＳ Ｐゴシック"/>
              <a:cs typeface="Arial"/>
            </a:endParaRPr>
          </a:p>
          <a:p>
            <a:pPr marL="285750" indent="-285750">
              <a:spcBef>
                <a:spcPts val="0"/>
              </a:spcBef>
              <a:spcAft>
                <a:spcPts val="0"/>
              </a:spcAft>
              <a:buFont typeface="Arial"/>
              <a:buChar char="•"/>
            </a:pPr>
            <a:r>
              <a:rPr lang="cy-GB">
                <a:latin typeface="Arial"/>
                <a:ea typeface="ＭＳ Ｐゴシック"/>
                <a:cs typeface="Arial"/>
              </a:rPr>
              <a:t>Gwella ffenestri a gwydro: Uwchraddiwch ffenestri i wydr dwbl neu driphlyg gyda chotiau allyrredd isel, gan wella perfformiad thermol heb beryglu cyfanrwydd pensaernïol. Cadwch ffenestri gwreiddiol lle bo hynny’n ymarferol a gwella eu heffeithlonrwydd drwy stripiau tywydd neu wydr eilaidd.</a:t>
            </a:r>
          </a:p>
          <a:p>
            <a:pPr marL="285750" indent="-285750">
              <a:spcBef>
                <a:spcPts val="0"/>
              </a:spcBef>
              <a:spcAft>
                <a:spcPts val="0"/>
              </a:spcAft>
              <a:buFont typeface="Arial"/>
              <a:buChar char="•"/>
            </a:pPr>
            <a:endParaRPr lang="en-US" dirty="0">
              <a:latin typeface="Arial"/>
              <a:ea typeface="ＭＳ Ｐゴシック"/>
              <a:cs typeface="Arial"/>
            </a:endParaRPr>
          </a:p>
          <a:p>
            <a:pPr marL="285750" indent="-285750">
              <a:spcBef>
                <a:spcPts val="0"/>
              </a:spcBef>
              <a:spcAft>
                <a:spcPts val="0"/>
              </a:spcAft>
              <a:buFont typeface="Arial"/>
              <a:buChar char="•"/>
            </a:pPr>
            <a:r>
              <a:rPr lang="cy-GB">
                <a:latin typeface="Arial"/>
                <a:ea typeface="ＭＳ Ｐゴシック"/>
                <a:cs typeface="Arial"/>
              </a:rPr>
              <a:t>Integreiddio ynni adnewyddadwy: Archwiliwch gyfleoedd ar gyfer ymgorffori technolegau ynni adnewyddadwy fel paneli solar neu dyrbinau gwynt bach. Ystyriwch eu cydnawsedd ag estheteg a gwerth hanesyddol yr adeilad.</a:t>
            </a:r>
          </a:p>
          <a:p>
            <a:pPr marL="285750" indent="-285750">
              <a:spcBef>
                <a:spcPts val="0"/>
              </a:spcBef>
              <a:spcAft>
                <a:spcPts val="0"/>
              </a:spcAft>
              <a:buFont typeface="Arial"/>
              <a:buChar char="•"/>
            </a:pPr>
            <a:endParaRPr lang="en-US" dirty="0">
              <a:latin typeface="Arial"/>
              <a:ea typeface="ＭＳ Ｐゴシック"/>
              <a:cs typeface="Arial"/>
            </a:endParaRPr>
          </a:p>
          <a:p>
            <a:pPr marL="285750" indent="-285750">
              <a:spcBef>
                <a:spcPts val="0"/>
              </a:spcBef>
              <a:spcAft>
                <a:spcPts val="0"/>
              </a:spcAft>
              <a:buFont typeface="Arial"/>
              <a:buChar char="•"/>
            </a:pPr>
            <a:r>
              <a:rPr lang="cy-GB">
                <a:latin typeface="Arial"/>
                <a:ea typeface="ＭＳ Ｐゴシック"/>
                <a:cs typeface="Arial"/>
              </a:rPr>
              <a:t>Mesurau effeithlonrwydd dŵr: Gweithredwch osodiadau a systemau dŵr-effeithlon i leihau faint o ddŵr sy’n cael ei ddefnyddio. Gosodwch doiledau a thapiau llif isel, a dyfeisiau arbed dŵr i gadw adnoddau dŵr.</a:t>
            </a:r>
          </a:p>
          <a:p>
            <a:pPr marL="285750" indent="-285750">
              <a:spcBef>
                <a:spcPts val="0"/>
              </a:spcBef>
              <a:spcAft>
                <a:spcPts val="0"/>
              </a:spcAft>
              <a:buFont typeface="Arial"/>
              <a:buChar char="•"/>
            </a:pPr>
            <a:endParaRPr lang="en-US" dirty="0">
              <a:latin typeface="Arial"/>
              <a:ea typeface="ＭＳ Ｐゴシック"/>
              <a:cs typeface="Arial"/>
            </a:endParaRPr>
          </a:p>
          <a:p>
            <a:pPr marL="285750" indent="-285750">
              <a:spcBef>
                <a:spcPts val="0"/>
              </a:spcBef>
              <a:spcAft>
                <a:spcPts val="0"/>
              </a:spcAft>
              <a:buFont typeface="Arial"/>
              <a:buChar char="•"/>
            </a:pPr>
            <a:r>
              <a:rPr lang="cy-GB">
                <a:latin typeface="Arial"/>
                <a:ea typeface="ＭＳ Ｐゴシック"/>
                <a:cs typeface="Arial"/>
              </a:rPr>
              <a:t>Ansawdd amgylcheddol dan do: Ewch ati i wella’r ansawdd aer dan do drwy systemau awyru priodol a rheoli lefelau lleithder. Defnyddiwch ddeunyddiau a gorffeniadau isel o ran cyfansoddion organig anweddol i leihau’r cemegion sy’n cael eu rhyddhau i’r aer a chreu amgylchedd iach dan do.</a:t>
            </a:r>
          </a:p>
          <a:p>
            <a:pPr marL="285750" indent="-285750">
              <a:spcBef>
                <a:spcPts val="0"/>
              </a:spcBef>
              <a:spcAft>
                <a:spcPts val="0"/>
              </a:spcAft>
              <a:buFont typeface="Arial"/>
              <a:buChar char="•"/>
            </a:pPr>
            <a:endParaRPr lang="en-US" dirty="0">
              <a:latin typeface="Arial"/>
              <a:ea typeface="ＭＳ Ｐゴシック"/>
              <a:cs typeface="Arial"/>
            </a:endParaRPr>
          </a:p>
          <a:p>
            <a:pPr marL="285750" indent="-285750">
              <a:spcBef>
                <a:spcPts val="0"/>
              </a:spcBef>
              <a:spcAft>
                <a:spcPts val="0"/>
              </a:spcAft>
              <a:buFont typeface="Arial"/>
              <a:buChar char="•"/>
            </a:pPr>
            <a:r>
              <a:rPr lang="cy-GB">
                <a:latin typeface="Arial"/>
                <a:ea typeface="ＭＳ Ｐゴシック"/>
                <a:cs typeface="Arial"/>
              </a:rPr>
              <a:t>Monitro ac optimeiddio: Gweithredwch systemau monitro i gadw golwg ar faint o ynni sy’n cael ei ddefnyddio, yr ansawdd amgylcheddol dan do, a chysur preswylwyr. Dadansoddwch ddata i nodi meysydd i'w gwella ac optimeiddio perfformiad yr adeilad dros amser.</a:t>
            </a:r>
          </a:p>
          <a:p>
            <a:endParaRPr lang="en-US" dirty="0">
              <a:latin typeface="Calibri"/>
              <a:ea typeface="Calibri"/>
              <a:cs typeface="Calibri"/>
            </a:endParaRPr>
          </a:p>
        </p:txBody>
      </p:sp>
      <p:sp>
        <p:nvSpPr>
          <p:cNvPr id="4" name="Slide Number Placeholder 3"/>
          <p:cNvSpPr>
            <a:spLocks noGrp="1"/>
          </p:cNvSpPr>
          <p:nvPr>
            <p:ph type="sldNum" sz="quarter" idx="5"/>
          </p:nvPr>
        </p:nvSpPr>
        <p:spPr/>
        <p:txBody>
          <a:bodyPr/>
          <a:lstStyle/>
          <a:p>
            <a:fld id="{1D847933-502B-D146-9428-3DDD196AD935}" type="slidenum">
              <a:rPr lang="en-GB"/>
              <a:pPr/>
              <a:t>7</a:t>
            </a:fld>
            <a:endParaRPr lang="en-GB"/>
          </a:p>
        </p:txBody>
      </p:sp>
    </p:spTree>
    <p:extLst>
      <p:ext uri="{BB962C8B-B14F-4D97-AF65-F5344CB8AC3E}">
        <p14:creationId xmlns:p14="http://schemas.microsoft.com/office/powerpoint/2010/main" val="21782375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cy-GB" b="0" i="0">
                <a:solidFill>
                  <a:srgbClr val="0F0F0F"/>
                </a:solidFill>
                <a:latin typeface="YouTube Sans"/>
              </a:rPr>
              <a:t>What is BREEAM? | The Pros &amp; Cons</a:t>
            </a:r>
            <a:r>
              <a:rPr lang="cy-GB"/>
              <a:t> </a:t>
            </a:r>
            <a:r>
              <a:rPr lang="cy-GB" sz="1200">
                <a:hlinkClick r:id="rId3"/>
              </a:rPr>
              <a:t>https://youtu.be/ieisJlS-Ahg</a:t>
            </a:r>
            <a:r>
              <a:rPr lang="cy-GB" sz="1200"/>
              <a:t> </a:t>
            </a:r>
          </a:p>
        </p:txBody>
      </p:sp>
      <p:sp>
        <p:nvSpPr>
          <p:cNvPr id="4" name="Slide Number Placeholder 3"/>
          <p:cNvSpPr>
            <a:spLocks noGrp="1"/>
          </p:cNvSpPr>
          <p:nvPr>
            <p:ph type="sldNum" sz="quarter" idx="5"/>
          </p:nvPr>
        </p:nvSpPr>
        <p:spPr/>
        <p:txBody>
          <a:bodyPr/>
          <a:lstStyle/>
          <a:p>
            <a:fld id="{1D847933-502B-D146-9428-3DDD196AD935}" type="slidenum">
              <a:rPr lang="en-GB" smtClean="0"/>
              <a:pPr/>
              <a:t>12</a:t>
            </a:fld>
            <a:endParaRPr lang="en-GB"/>
          </a:p>
        </p:txBody>
      </p:sp>
    </p:spTree>
    <p:extLst>
      <p:ext uri="{BB962C8B-B14F-4D97-AF65-F5344CB8AC3E}">
        <p14:creationId xmlns:p14="http://schemas.microsoft.com/office/powerpoint/2010/main" val="33108165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b="1" i="0">
                <a:solidFill>
                  <a:schemeClr val="tx1"/>
                </a:solidFill>
                <a:latin typeface="Arial" charset="0"/>
                <a:ea typeface="ＭＳ Ｐゴシック" charset="-128"/>
                <a:cs typeface="ＭＳ Ｐゴシック" charset="-128"/>
              </a:rPr>
              <a:t>Deunyddiau Cynaliadwy: </a:t>
            </a:r>
            <a:r>
              <a:rPr lang="cy-GB" sz="1200" b="0" i="0">
                <a:solidFill>
                  <a:schemeClr val="tx1"/>
                </a:solidFill>
                <a:latin typeface="Arial" charset="0"/>
                <a:ea typeface="ＭＳ Ｐゴシック" charset="-128"/>
                <a:cs typeface="ＭＳ Ｐゴシック" charset="-128"/>
              </a:rPr>
              <a:t>Mae dewis a nodi deunyddiau cynaliadwy yn hanfodol. Mae hyn yn cynnwys defnyddio deunyddiau sy’n cael effaith amgylcheddol isel, fel deunyddiau wedi’u hailgylchu neu eu hadfer, pren o ffynonellau cyfrifol, a dewisiadau amgen carbon isel. Dylai dylunwyr ystyried cylch oes deunyddiau, eu carbon corfforedig, a’u potensial ar gyfer ailddefnyddio neu ailgylchu.</a:t>
            </a:r>
          </a:p>
          <a:p>
            <a:endParaRPr lang="en-GB" sz="1200" b="0" i="0" kern="1200" dirty="0">
              <a:solidFill>
                <a:schemeClr val="tx1"/>
              </a:solidFill>
              <a:effectLst/>
              <a:latin typeface="Arial" charset="0"/>
              <a:ea typeface="ＭＳ Ｐゴシック" charset="-128"/>
              <a:cs typeface="ＭＳ Ｐゴシック" charset="-128"/>
            </a:endParaRPr>
          </a:p>
          <a:p>
            <a:r>
              <a:rPr lang="cy-GB" sz="1200" b="1" i="0">
                <a:solidFill>
                  <a:schemeClr val="tx1"/>
                </a:solidFill>
                <a:latin typeface="Arial" charset="0"/>
                <a:ea typeface="ＭＳ Ｐゴシック" charset="-128"/>
                <a:cs typeface="ＭＳ Ｐゴシック" charset="-128"/>
              </a:rPr>
              <a:t>Effeithlonrwydd Ynni: </a:t>
            </a:r>
            <a:r>
              <a:rPr lang="cy-GB" sz="1200" b="0" i="0">
                <a:solidFill>
                  <a:schemeClr val="tx1"/>
                </a:solidFill>
                <a:latin typeface="Arial" charset="0"/>
                <a:ea typeface="ＭＳ Ｐゴシック" charset="-128"/>
                <a:cs typeface="ＭＳ Ｐゴシック" charset="-128"/>
              </a:rPr>
              <a:t>Mae dylunio adeiladau sy’n canolbwyntio ar effeithlonrwydd ynni yn hanfodol. Mae hyn yn cynnwys optimeiddio cyfeiriadedd adeiladau ar gyfer ynni solar a golau naturiol, ymgorffori inswleiddiad perfformiad uchel, pennu systemau a dyfeisiau HVAC ynni-effeithlon, ac integreiddio ffynonellau ynni adnewyddadwy fel paneli solar neu bympiau gwres o’r ddaear. Gall modelu a dadansoddi ynni helpu i nodi cyfleoedd ar gyfer lleihau ynni a llywio penderfyniadau dylunio.</a:t>
            </a:r>
          </a:p>
          <a:p>
            <a:endParaRPr lang="en-GB" sz="1200" b="0" i="0" kern="1200" dirty="0">
              <a:solidFill>
                <a:schemeClr val="tx1"/>
              </a:solidFill>
              <a:effectLst/>
              <a:latin typeface="Arial" charset="0"/>
              <a:ea typeface="ＭＳ Ｐゴシック" charset="-128"/>
              <a:cs typeface="ＭＳ Ｐゴシック" charset="-128"/>
            </a:endParaRPr>
          </a:p>
          <a:p>
            <a:r>
              <a:rPr lang="cy-GB" sz="1200" b="1" i="0">
                <a:solidFill>
                  <a:schemeClr val="tx1"/>
                </a:solidFill>
                <a:latin typeface="Arial" charset="0"/>
                <a:ea typeface="ＭＳ Ｐゴシック" charset="-128"/>
                <a:cs typeface="ＭＳ Ｐゴシック" charset="-128"/>
              </a:rPr>
              <a:t>Rheoli dŵr: </a:t>
            </a:r>
            <a:r>
              <a:rPr lang="cy-GB" sz="1200" b="0" i="0">
                <a:solidFill>
                  <a:schemeClr val="tx1"/>
                </a:solidFill>
                <a:latin typeface="Arial" charset="0"/>
                <a:ea typeface="ＭＳ Ｐゴシック" charset="-128"/>
                <a:cs typeface="ＭＳ Ｐゴシック" charset="-128"/>
              </a:rPr>
              <a:t>Mae dylunio adeiladau gyda systemau rheoli dŵr effeithlon yn helpu i leihau faint o ddŵr sy’n cael ei ddefnyddio ac yn hybu cynaliadwyedd. Gall hyn gynnwys ymgorffori systemau casglu dŵr glaw, ailgylchu dŵr llwyd, ffitiadau llif isel, a thirweddu sy’n defnyddio dŵr yn effeithlon. Dylai dylunwyr hefyd ystyried strategaethau i liniaru dŵr storm ffo a hybu draenio naturiol, fel toeau gwyrdd neu arwynebau hydraidd.</a:t>
            </a:r>
          </a:p>
          <a:p>
            <a:endParaRPr lang="en-GB" sz="1200" b="0" i="0" kern="1200" dirty="0">
              <a:solidFill>
                <a:schemeClr val="tx1"/>
              </a:solidFill>
              <a:effectLst/>
              <a:latin typeface="Arial" charset="0"/>
              <a:ea typeface="ＭＳ Ｐゴシック" charset="-128"/>
              <a:cs typeface="ＭＳ Ｐゴシック" charset="-128"/>
            </a:endParaRPr>
          </a:p>
          <a:p>
            <a:r>
              <a:rPr lang="cy-GB" sz="1200" b="1" i="0">
                <a:solidFill>
                  <a:schemeClr val="tx1"/>
                </a:solidFill>
                <a:latin typeface="Arial" charset="0"/>
                <a:ea typeface="ＭＳ Ｐゴシック" charset="-128"/>
                <a:cs typeface="ＭＳ Ｐゴシック" charset="-128"/>
              </a:rPr>
              <a:t>Lleihau ac Ailgylchu Gwastraff: </a:t>
            </a:r>
            <a:r>
              <a:rPr lang="cy-GB" sz="1200" b="0" i="0">
                <a:solidFill>
                  <a:schemeClr val="tx1"/>
                </a:solidFill>
                <a:latin typeface="Arial" charset="0"/>
                <a:ea typeface="ＭＳ Ｐゴシック" charset="-128"/>
                <a:cs typeface="ＭＳ Ｐゴシック" charset="-128"/>
              </a:rPr>
              <a:t>Mae’n hanfodol rhoi strategaethau dylunio ar waith i leihau gwastraff adeiladu a hybu ailgylchu. Gall hyn gynnwys technegau adeiladu modiwlaidd i leihau gwastraff deunyddiau, gan nodi cynhyrchion sydd â chynlluniau dychwelyd, ac ymgorffori dylunio ar gyfer egwyddorion dadgydosod. Dylai dylunwyr ystyried pa mor hawdd yw gwahanu ac ailgylchu deunyddiau yn ystod cyfnod diwedd oes yr adeilad.</a:t>
            </a:r>
          </a:p>
          <a:p>
            <a:endParaRPr lang="en-GB" sz="1200" b="0" i="0" kern="1200" dirty="0">
              <a:solidFill>
                <a:schemeClr val="tx1"/>
              </a:solidFill>
              <a:effectLst/>
              <a:latin typeface="Arial" charset="0"/>
              <a:ea typeface="ＭＳ Ｐゴシック" charset="-128"/>
              <a:cs typeface="ＭＳ Ｐゴシック" charset="-128"/>
            </a:endParaRPr>
          </a:p>
          <a:p>
            <a:r>
              <a:rPr lang="cy-GB" sz="1200" b="1" i="0">
                <a:solidFill>
                  <a:schemeClr val="tx1"/>
                </a:solidFill>
                <a:latin typeface="Arial" charset="0"/>
                <a:ea typeface="ＭＳ Ｐゴシック" charset="-128"/>
                <a:cs typeface="ＭＳ Ｐゴシック" charset="-128"/>
              </a:rPr>
              <a:t>Bioamrywiaeth a Mannau Gwyrdd: </a:t>
            </a:r>
            <a:r>
              <a:rPr lang="cy-GB" sz="1200" b="0" i="0">
                <a:solidFill>
                  <a:schemeClr val="tx1"/>
                </a:solidFill>
                <a:latin typeface="Arial" charset="0"/>
                <a:ea typeface="ＭＳ Ｐゴシック" charset="-128"/>
                <a:cs typeface="ＭＳ Ｐゴシック" charset="-128"/>
              </a:rPr>
              <a:t>Gall integreiddio mannau gwyrdd, gwelliannau bioamrywiaeth a nodweddion ecolegol i ddyluniad adeiladau wella cynaliadwyedd. Gall hyn gynnwys gerddi ar ben y to, waliau gwyrdd, cynefinoedd bywyd gwyllt, a phlanhigion brodorol. Dylai dylunwyr ystyried yr effaith gyffredinol ar yr ecosystem leol a chreu cyfleoedd ar gyfer cynefinoedd bywyd gwyllt a bioamrywiaeth drefol.</a:t>
            </a:r>
          </a:p>
          <a:p>
            <a:endParaRPr lang="en-GB" sz="1200" b="0" i="0" kern="1200" dirty="0">
              <a:solidFill>
                <a:schemeClr val="tx1"/>
              </a:solidFill>
              <a:effectLst/>
              <a:latin typeface="Arial" charset="0"/>
              <a:ea typeface="ＭＳ Ｐゴシック" charset="-128"/>
              <a:cs typeface="ＭＳ Ｐゴシック" charset="-128"/>
            </a:endParaRPr>
          </a:p>
          <a:p>
            <a:r>
              <a:rPr lang="cy-GB" sz="1200" b="1" i="0">
                <a:solidFill>
                  <a:schemeClr val="tx1"/>
                </a:solidFill>
                <a:latin typeface="Arial" charset="0"/>
                <a:ea typeface="ＭＳ Ｐゴシック" charset="-128"/>
                <a:cs typeface="ＭＳ Ｐゴシック" charset="-128"/>
              </a:rPr>
              <a:t>Asesiad cylch oes: </a:t>
            </a:r>
            <a:r>
              <a:rPr lang="cy-GB" sz="1200" b="0" i="0">
                <a:solidFill>
                  <a:schemeClr val="tx1"/>
                </a:solidFill>
                <a:latin typeface="Arial" charset="0"/>
                <a:ea typeface="ＭＳ Ｐゴシック" charset="-128"/>
                <a:cs typeface="ＭＳ Ｐゴシック" charset="-128"/>
              </a:rPr>
              <a:t>Mae cynnal asesiadau cylch oes yn ystod y cam dylunio yn helpu i ganfod effaith amgylcheddol adeilad o’r cam adeiladu i’r cam dymchwel. Gall dylunwyr ddefnyddio’r asesiadau hyn i lywio dewisiadau o ran deunyddiau a systemau, nodi meysydd i’w gwella, ac optimeiddio perfformiad cynaliadwyedd cyffredinol yr adeilad drwy gydol ei oes.</a:t>
            </a:r>
          </a:p>
          <a:p>
            <a:endParaRPr lang="en-GB" sz="1200" b="0" i="0" kern="1200" dirty="0">
              <a:solidFill>
                <a:schemeClr val="tx1"/>
              </a:solidFill>
              <a:effectLst/>
              <a:latin typeface="Arial" charset="0"/>
              <a:ea typeface="ＭＳ Ｐゴシック" charset="-128"/>
              <a:cs typeface="ＭＳ Ｐゴシック" charset="-128"/>
            </a:endParaRPr>
          </a:p>
          <a:p>
            <a:r>
              <a:rPr lang="cy-GB" sz="1200" b="1" i="0">
                <a:solidFill>
                  <a:schemeClr val="tx1"/>
                </a:solidFill>
                <a:latin typeface="Arial" charset="0"/>
                <a:ea typeface="ＭＳ Ｐゴシック" charset="-128"/>
                <a:cs typeface="ＭＳ Ｐゴシック" charset="-128"/>
              </a:rPr>
              <a:t>Dull cydweithredol: </a:t>
            </a:r>
            <a:r>
              <a:rPr lang="cy-GB" sz="1200" b="0" i="0">
                <a:solidFill>
                  <a:schemeClr val="tx1"/>
                </a:solidFill>
                <a:latin typeface="Arial" charset="0"/>
                <a:ea typeface="ＭＳ Ｐゴシック" charset="-128"/>
                <a:cs typeface="ＭＳ Ｐゴシック" charset="-128"/>
              </a:rPr>
              <a:t>Mae mabwysiadu dull cydweithredol sy’n cynnwys penseiri, peirianwyr, contractwyr a rhanddeiliaid eraill yn hanfodol ar gyfer dylunio cynaliadwy. Mae hyn yn hybu rhannu gwybodaeth, arloesi a dealltwriaeth gyfannol o nodau cynaliadwyedd y prosiect.</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14</a:t>
            </a:fld>
            <a:endParaRPr lang="en-GB"/>
          </a:p>
        </p:txBody>
      </p:sp>
    </p:spTree>
    <p:extLst>
      <p:ext uri="{BB962C8B-B14F-4D97-AF65-F5344CB8AC3E}">
        <p14:creationId xmlns:p14="http://schemas.microsoft.com/office/powerpoint/2010/main" val="20610989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spcBef>
                <a:spcPts val="0"/>
              </a:spcBef>
              <a:spcAft>
                <a:spcPts val="0"/>
              </a:spcAft>
              <a:buFont typeface="Arial"/>
              <a:buChar char="•"/>
            </a:pPr>
            <a:r>
              <a:rPr lang="cy-GB">
                <a:latin typeface="Arial"/>
                <a:ea typeface="ＭＳ Ｐゴシック"/>
                <a:cs typeface="Arial"/>
              </a:rPr>
              <a:t>Effeithlonrwydd Ynni: Gall cartrefi clyfar sydd â synwyryddion ynni fonitro patrymau defnyddio ynni ac optimeiddio’r defnydd o ynni. Gall synwyryddion ganfod sawl person sydd mewn ystafell ac addasu goleuadau a gwres yn unol â hynny, gan leihau gwastraff ynni. Gallant hefyd awtomeiddio’r gwaith o reoli dyfeisiau, gan sicrhau eu bod dim ond yn weithredol pan fo angen, gan arbed ynni ymhellach.</a:t>
            </a:r>
          </a:p>
          <a:p>
            <a:pPr marL="285750" indent="-285750">
              <a:spcBef>
                <a:spcPts val="0"/>
              </a:spcBef>
              <a:spcAft>
                <a:spcPts val="0"/>
              </a:spcAft>
              <a:buFont typeface="Arial"/>
              <a:buChar char="•"/>
            </a:pPr>
            <a:r>
              <a:rPr lang="cy-GB">
                <a:latin typeface="Arial"/>
                <a:ea typeface="ＭＳ Ｐゴシック"/>
                <a:cs typeface="Arial"/>
              </a:rPr>
              <a:t>Goleuadau Deallus: Gall synwyryddion ganfod lefelau golau naturiol ac addasu goleuadau artiffisial yn unol â hynny, gan leihau’r defnydd o oleuadau sy’n defnyddio ynni yn ystod oriau golau dydd. Ar ben hynny, gall synwyryddion symud ddiffodd goleuadau mewn ystafelloedd gwag, gan atal defnydd diangen o ynni.</a:t>
            </a:r>
          </a:p>
          <a:p>
            <a:pPr marL="285750" indent="-285750">
              <a:spcBef>
                <a:spcPts val="0"/>
              </a:spcBef>
              <a:spcAft>
                <a:spcPts val="0"/>
              </a:spcAft>
              <a:buFont typeface="Arial"/>
              <a:buChar char="•"/>
            </a:pPr>
            <a:r>
              <a:rPr lang="cy-GB">
                <a:latin typeface="Arial"/>
                <a:ea typeface="ＭＳ Ｐゴシック"/>
                <a:cs typeface="Arial"/>
              </a:rPr>
              <a:t>Gwresogi ac Oeri Effeithlon: Gall cartrefi clyfar ddefnyddio synwyryddion tymheredd i addasu systemau gwresogi ac oeri ar sail deiliadaeth ac amodau amgylchynol. Drwy gynnal y tymheredd gorau posib dim ond pan fo angen, gellir lleihau gwastraff ynni, gan arwain at arbedion ynni sylweddol.</a:t>
            </a:r>
          </a:p>
          <a:p>
            <a:pPr marL="285750" indent="-285750">
              <a:spcBef>
                <a:spcPts val="0"/>
              </a:spcBef>
              <a:spcAft>
                <a:spcPts val="0"/>
              </a:spcAft>
              <a:buFont typeface="Arial"/>
              <a:buChar char="•"/>
            </a:pPr>
            <a:r>
              <a:rPr lang="cy-GB">
                <a:latin typeface="Arial"/>
                <a:ea typeface="ＭＳ Ｐゴシック"/>
                <a:cs typeface="Arial"/>
              </a:rPr>
              <a:t>Arbed Dŵr: Gellir defnyddio synwyryddion i fonitro’r defnydd o ddŵr mewn cartrefi clyfar. Gallant ganfod gollyngiadau, cyfraddau llif afreolaidd, a gormod o ddŵr yn cael ei ddefnyddio, gan roi gwybod i berchnogion tai am broblemau posib a hybu arbed dŵr. Gall systemau dyfrhau clyfar hefyd ddefnyddio synwyryddion lleithder i optimeiddio amserlenni dyfrio yn seiliedig ar lefelau lleithder pridd, atal gorddyfrio a lleihau gwastraff dŵr.</a:t>
            </a:r>
          </a:p>
          <a:p>
            <a:endParaRPr lang="en-US" dirty="0">
              <a:latin typeface="Calibri"/>
              <a:cs typeface="Calibri"/>
            </a:endParaRPr>
          </a:p>
        </p:txBody>
      </p:sp>
      <p:sp>
        <p:nvSpPr>
          <p:cNvPr id="4" name="Slide Number Placeholder 3"/>
          <p:cNvSpPr>
            <a:spLocks noGrp="1"/>
          </p:cNvSpPr>
          <p:nvPr>
            <p:ph type="sldNum" sz="quarter" idx="5"/>
          </p:nvPr>
        </p:nvSpPr>
        <p:spPr/>
        <p:txBody>
          <a:bodyPr/>
          <a:lstStyle/>
          <a:p>
            <a:fld id="{1D847933-502B-D146-9428-3DDD196AD935}" type="slidenum">
              <a:rPr lang="en-GB"/>
              <a:pPr/>
              <a:t>15</a:t>
            </a:fld>
            <a:endParaRPr lang="en-GB"/>
          </a:p>
        </p:txBody>
      </p:sp>
    </p:spTree>
    <p:extLst>
      <p:ext uri="{BB962C8B-B14F-4D97-AF65-F5344CB8AC3E}">
        <p14:creationId xmlns:p14="http://schemas.microsoft.com/office/powerpoint/2010/main" val="3530198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b="1" i="0">
                <a:solidFill>
                  <a:schemeClr val="tx1"/>
                </a:solidFill>
                <a:latin typeface="Arial" charset="0"/>
                <a:ea typeface="ＭＳ Ｐゴシック" charset="-128"/>
                <a:cs typeface="ＭＳ Ｐゴシック" charset="-128"/>
              </a:rPr>
              <a:t>Inswleiddio:</a:t>
            </a:r>
            <a:r>
              <a:rPr lang="cy-GB" sz="1200" b="0" i="0">
                <a:solidFill>
                  <a:schemeClr val="tx1"/>
                </a:solidFill>
                <a:latin typeface="Arial" charset="0"/>
                <a:ea typeface="ＭＳ Ｐゴシック" charset="-128"/>
                <a:cs typeface="ＭＳ Ｐゴシック" charset="-128"/>
              </a:rPr>
              <a:t> Mae inswleiddio yn un o’r ffyrdd pwysicaf o wella effeithlonrwydd ynni adeilad. Mae’n helpu i atal gwres rhag dianc, sy’n gallu arbed arian ar filiau ynni.</a:t>
            </a:r>
          </a:p>
          <a:p>
            <a:endParaRPr lang="en-GB" sz="1200" b="0" i="0" kern="1200" dirty="0">
              <a:solidFill>
                <a:schemeClr val="tx1"/>
              </a:solidFill>
              <a:effectLst/>
              <a:latin typeface="Arial" charset="0"/>
              <a:ea typeface="ＭＳ Ｐゴシック" charset="-128"/>
              <a:cs typeface="ＭＳ Ｐゴシック" charset="-128"/>
            </a:endParaRPr>
          </a:p>
          <a:p>
            <a:r>
              <a:rPr lang="cy-GB" sz="1200" b="1" i="0">
                <a:solidFill>
                  <a:schemeClr val="tx1"/>
                </a:solidFill>
                <a:latin typeface="Arial" charset="0"/>
                <a:ea typeface="ＭＳ Ｐゴシック" charset="-128"/>
                <a:cs typeface="ＭＳ Ｐゴシック" charset="-128"/>
              </a:rPr>
              <a:t>Ffenestri a drysau: </a:t>
            </a:r>
            <a:r>
              <a:rPr lang="cy-GB" sz="1200" b="0" i="0">
                <a:solidFill>
                  <a:schemeClr val="tx1"/>
                </a:solidFill>
                <a:latin typeface="Arial" charset="0"/>
                <a:ea typeface="ＭＳ Ｐゴシック" charset="-128"/>
                <a:cs typeface="ＭＳ Ｐゴシック" charset="-128"/>
              </a:rPr>
              <a:t>Mae ffenestri a drysau ynni-effeithlon hefyd yn helpu i wella effeithlonrwydd ynni adeilad. Maen nhw’n rhyddhau llai o wres yn yr haf a mwy o wres yn y gaeaf, sydd hefyd yn gallu arbed arian ar filiau ynni.</a:t>
            </a:r>
          </a:p>
          <a:p>
            <a:endParaRPr lang="en-GB" sz="1200" b="0" i="0" kern="1200" dirty="0">
              <a:solidFill>
                <a:schemeClr val="tx1"/>
              </a:solidFill>
              <a:effectLst/>
              <a:latin typeface="Arial" charset="0"/>
              <a:ea typeface="ＭＳ Ｐゴシック" charset="-128"/>
              <a:cs typeface="ＭＳ Ｐゴシック" charset="-128"/>
            </a:endParaRPr>
          </a:p>
          <a:p>
            <a:r>
              <a:rPr lang="cy-GB" sz="1200" b="1" i="0">
                <a:solidFill>
                  <a:schemeClr val="tx1"/>
                </a:solidFill>
                <a:latin typeface="Arial" charset="0"/>
                <a:ea typeface="ＭＳ Ｐゴシック" charset="-128"/>
                <a:cs typeface="ＭＳ Ｐゴシック" charset="-128"/>
              </a:rPr>
              <a:t>Awyru: </a:t>
            </a:r>
            <a:r>
              <a:rPr lang="cy-GB" sz="1200" b="0" i="0">
                <a:solidFill>
                  <a:schemeClr val="tx1"/>
                </a:solidFill>
                <a:latin typeface="Arial" charset="0"/>
                <a:ea typeface="ＭＳ Ｐゴシック" charset="-128"/>
                <a:cs typeface="ＭＳ Ｐゴシック" charset="-128"/>
              </a:rPr>
              <a:t>Mae awyru priodol yn bwysig er mwyn atal llwydni, sy’n gallu difrodi adeilad a’i gwneud yn afiach i fyw ynddo.</a:t>
            </a:r>
          </a:p>
          <a:p>
            <a:endParaRPr lang="en-GB" sz="1200" b="0" i="0" kern="1200" dirty="0">
              <a:solidFill>
                <a:schemeClr val="tx1"/>
              </a:solidFill>
              <a:effectLst/>
              <a:latin typeface="Arial" charset="0"/>
              <a:ea typeface="ＭＳ Ｐゴシック" charset="-128"/>
              <a:cs typeface="ＭＳ Ｐゴシック" charset="-128"/>
            </a:endParaRPr>
          </a:p>
          <a:p>
            <a:r>
              <a:rPr lang="cy-GB" sz="1200" b="1" i="0">
                <a:solidFill>
                  <a:schemeClr val="tx1"/>
                </a:solidFill>
                <a:latin typeface="Arial" charset="0"/>
                <a:ea typeface="ＭＳ Ｐゴシック" charset="-128"/>
                <a:cs typeface="ＭＳ Ｐゴシック" charset="-128"/>
              </a:rPr>
              <a:t>Ffynonellau ynni adnewyddadwy:</a:t>
            </a:r>
            <a:r>
              <a:rPr lang="cy-GB" sz="1200" b="0" i="0">
                <a:solidFill>
                  <a:schemeClr val="tx1"/>
                </a:solidFill>
                <a:latin typeface="Arial" charset="0"/>
                <a:ea typeface="ＭＳ Ｐゴシック" charset="-128"/>
                <a:cs typeface="ＭＳ Ｐゴシック" charset="-128"/>
              </a:rPr>
              <a:t> Gall ffynonellau ynni adnewyddadwy, fel paneli solar neu bympiau gwres, helpu i leihau dibyniaeth adeilad ar danwydd ffosil ac arbed arian ar filiau ynni.</a:t>
            </a:r>
          </a:p>
          <a:p>
            <a:endParaRPr lang="en-GB" sz="1200" b="0" i="0" kern="1200" dirty="0">
              <a:solidFill>
                <a:schemeClr val="tx1"/>
              </a:solidFill>
              <a:effectLst/>
              <a:latin typeface="Arial" charset="0"/>
              <a:ea typeface="ＭＳ Ｐゴシック" charset="-128"/>
              <a:cs typeface="ＭＳ Ｐゴシック" charset="-128"/>
            </a:endParaRPr>
          </a:p>
          <a:p>
            <a:r>
              <a:rPr lang="cy-GB" sz="1200" b="1" i="0">
                <a:solidFill>
                  <a:schemeClr val="tx1"/>
                </a:solidFill>
                <a:latin typeface="Arial" charset="0"/>
                <a:ea typeface="ＭＳ Ｐゴシック" charset="-128"/>
                <a:cs typeface="ＭＳ Ｐゴシック" charset="-128"/>
              </a:rPr>
              <a:t>Dylunio: </a:t>
            </a:r>
            <a:r>
              <a:rPr lang="cy-GB" sz="1200" b="0" i="0">
                <a:solidFill>
                  <a:schemeClr val="tx1"/>
                </a:solidFill>
                <a:latin typeface="Arial" charset="0"/>
                <a:ea typeface="ＭＳ Ｐゴシック" charset="-128"/>
                <a:cs typeface="ＭＳ Ｐゴシック" charset="-128"/>
              </a:rPr>
              <a:t>Gall dyluniad adeilad hefyd effeithio ar ei effeithlonrwydd ynni. Bydd adeiladau sydd wedi’u dylunio i fanteisio i’r eithaf ar olau naturiol ac awyru yn defnyddio ynni’n fwy effeithlon.</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18</a:t>
            </a:fld>
            <a:endParaRPr lang="en-GB"/>
          </a:p>
        </p:txBody>
      </p:sp>
    </p:spTree>
    <p:extLst>
      <p:ext uri="{BB962C8B-B14F-4D97-AF65-F5344CB8AC3E}">
        <p14:creationId xmlns:p14="http://schemas.microsoft.com/office/powerpoint/2010/main" val="24283809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GB" sz="900" baseline="0" dirty="0" err="1"/>
              <a:t>Hawlfraint</a:t>
            </a:r>
            <a:r>
              <a:rPr lang="en-GB" sz="900" baseline="0" dirty="0"/>
              <a:t> © 2023 EAL. </a:t>
            </a:r>
            <a:r>
              <a:rPr lang="en-GB" sz="900" baseline="0" dirty="0" err="1"/>
              <a:t>Cedwir</a:t>
            </a:r>
            <a:r>
              <a:rPr lang="en-GB" sz="900" baseline="0" dirty="0"/>
              <a:t> </a:t>
            </a:r>
            <a:r>
              <a:rPr lang="en-GB" sz="900" baseline="0" dirty="0" err="1"/>
              <a:t>pob</a:t>
            </a:r>
            <a:r>
              <a:rPr lang="en-GB" sz="900" baseline="0" dirty="0"/>
              <a:t> </a:t>
            </a:r>
            <a:r>
              <a:rPr lang="en-GB" sz="900" baseline="0" dirty="0" err="1"/>
              <a:t>hawl</a:t>
            </a:r>
            <a:r>
              <a:rPr lang="en-GB" sz="900" baseline="0" dirty="0"/>
              <a:t>.</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 14</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GB" sz="1400" baseline="0" dirty="0" err="1">
                <a:solidFill>
                  <a:schemeClr val="tx1"/>
                </a:solidFill>
              </a:rPr>
              <a:t>Dilyniant</a:t>
            </a:r>
            <a:r>
              <a:rPr lang="en-GB" sz="1400" baseline="0" dirty="0">
                <a:solidFill>
                  <a:schemeClr val="tx1"/>
                </a:solidFill>
              </a:rPr>
              <a:t> </a:t>
            </a:r>
            <a:r>
              <a:rPr lang="en-GB" sz="1400" baseline="0" dirty="0" err="1">
                <a:solidFill>
                  <a:schemeClr val="tx1"/>
                </a:solidFill>
              </a:rPr>
              <a:t>mewn</a:t>
            </a:r>
            <a:endParaRPr lang="en-GB" sz="1400" baseline="0" dirty="0">
              <a:solidFill>
                <a:schemeClr val="tx1"/>
              </a:solidFill>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GB" sz="1400" b="1" baseline="0" dirty="0" err="1">
                <a:solidFill>
                  <a:schemeClr val="tx1"/>
                </a:solidFill>
              </a:rPr>
              <a:t>Adeiladu</a:t>
            </a:r>
            <a:r>
              <a:rPr lang="en-GB" sz="1400" b="1" baseline="0" dirty="0">
                <a:solidFill>
                  <a:schemeClr val="tx1"/>
                </a:solidFill>
              </a:rPr>
              <a:t> a </a:t>
            </a:r>
            <a:r>
              <a:rPr lang="en-GB" sz="1400" b="1" baseline="0" dirty="0" err="1">
                <a:solidFill>
                  <a:schemeClr val="tx1"/>
                </a:solidFill>
              </a:rPr>
              <a:t>Pheirianneg</a:t>
            </a:r>
            <a:r>
              <a:rPr lang="en-GB" sz="1400" b="1" baseline="0" dirty="0">
                <a:solidFill>
                  <a:schemeClr val="tx1"/>
                </a:solidFill>
              </a:rPr>
              <a:t> </a:t>
            </a:r>
            <a:r>
              <a:rPr lang="en-GB" sz="1400" b="1" baseline="0" dirty="0" err="1">
                <a:solidFill>
                  <a:schemeClr val="tx1"/>
                </a:solidFill>
              </a:rPr>
              <a:t>Gwasanaethau</a:t>
            </a:r>
            <a:r>
              <a:rPr lang="en-GB" sz="1400" b="1" baseline="0" dirty="0">
                <a:solidFill>
                  <a:schemeClr val="tx1"/>
                </a:solidFill>
              </a:rPr>
              <a:t> </a:t>
            </a:r>
            <a:r>
              <a:rPr lang="en-GB" sz="1400" b="1" baseline="0" dirty="0" err="1">
                <a:solidFill>
                  <a:schemeClr val="tx1"/>
                </a:solidFill>
              </a:rPr>
              <a:t>Adeiladu</a:t>
            </a:r>
            <a:r>
              <a:rPr lang="en-GB" sz="1400" b="1" baseline="0" dirty="0">
                <a:solidFill>
                  <a:schemeClr val="tx1"/>
                </a:solidFill>
              </a:rPr>
              <a:t> (</a:t>
            </a:r>
            <a:r>
              <a:rPr lang="en-GB" sz="1400" b="1" baseline="0" dirty="0" err="1">
                <a:solidFill>
                  <a:schemeClr val="tx1"/>
                </a:solidFill>
              </a:rPr>
              <a:t>Lefel</a:t>
            </a:r>
            <a:r>
              <a:rPr lang="en-GB" sz="1400" b="1" baseline="0" dirty="0">
                <a:solidFill>
                  <a:schemeClr val="tx1"/>
                </a:solidFill>
              </a:rPr>
              <a:t> 2)</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s://youtu.be/ieisJlS-Ahg"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hyperlink" Target="https://youtu.be/zWZ2HyrdTQY"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cy-GB" sz="2400" b="1"/>
              <a:t>Uned 202: Arferion yn newid dros amser</a:t>
            </a:r>
          </a:p>
        </p:txBody>
      </p:sp>
      <p:sp>
        <p:nvSpPr>
          <p:cNvPr id="2053" name="Rectangle 15"/>
          <p:cNvSpPr>
            <a:spLocks noGrp="1" noChangeArrowheads="1"/>
          </p:cNvSpPr>
          <p:nvPr>
            <p:ph type="title"/>
          </p:nvPr>
        </p:nvSpPr>
        <p:spPr>
          <a:xfrm>
            <a:off x="457200" y="2780928"/>
            <a:ext cx="8153400" cy="2514600"/>
          </a:xfrm>
        </p:spPr>
        <p:txBody>
          <a:bodyPr anchor="t"/>
          <a:lstStyle/>
          <a:p>
            <a:pPr eaLnBrk="1" hangingPunct="1"/>
            <a:r>
              <a:rPr lang="cy-GB"/>
              <a:t>PowerPoint 4: Arferion cynaliadwy a gofynion rheoleiddio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2CB1E9-A592-A5E9-62E8-AE672815E692}"/>
              </a:ext>
            </a:extLst>
          </p:cNvPr>
          <p:cNvSpPr>
            <a:spLocks noGrp="1"/>
          </p:cNvSpPr>
          <p:nvPr>
            <p:ph type="title"/>
          </p:nvPr>
        </p:nvSpPr>
        <p:spPr/>
        <p:txBody>
          <a:bodyPr/>
          <a:lstStyle/>
          <a:p>
            <a:r>
              <a:rPr lang="cy-GB"/>
              <a:t>Safonau ôl-osod: PAS 2035:2019 </a:t>
            </a:r>
          </a:p>
        </p:txBody>
      </p:sp>
      <p:sp>
        <p:nvSpPr>
          <p:cNvPr id="3" name="Content Placeholder 2">
            <a:extLst>
              <a:ext uri="{FF2B5EF4-FFF2-40B4-BE49-F238E27FC236}">
                <a16:creationId xmlns:a16="http://schemas.microsoft.com/office/drawing/2014/main" id="{475F15FA-833E-C829-5326-6857161C8DB5}"/>
              </a:ext>
            </a:extLst>
          </p:cNvPr>
          <p:cNvSpPr>
            <a:spLocks noGrp="1"/>
          </p:cNvSpPr>
          <p:nvPr>
            <p:ph sz="quarter" idx="10"/>
          </p:nvPr>
        </p:nvSpPr>
        <p:spPr/>
        <p:txBody>
          <a:bodyPr/>
          <a:lstStyle/>
          <a:p>
            <a:r>
              <a:rPr lang="cy-GB"/>
              <a:t>Mae PAS 2035 yn Fanyleb sydd ar gael i’r Cyhoedd ar gyfer ôl-osod mewn cysylltiad ag ynni mewn adeiladau domestig. Cafodd ei chyhoeddi gan y Sefydliad Safonau Prydeinig (BSI) yn 2019 ac mae’n cael ei diweddaru bob dwy flynedd. </a:t>
            </a:r>
          </a:p>
          <a:p>
            <a:r>
              <a:rPr lang="cy-GB">
                <a:solidFill>
                  <a:srgbClr val="000000"/>
                </a:solidFill>
                <a:ea typeface="ＭＳ Ｐゴシック"/>
                <a:cs typeface="+mn-lt"/>
              </a:rPr>
              <a:t>Mae PAS 2035 yn canolbwyntio ar asesu, dylunio, manylu, gosod, comisiynu a monitro prosiectau ôl-osod ynni mewn adeiladau domestig. </a:t>
            </a:r>
          </a:p>
          <a:p>
            <a:r>
              <a:rPr lang="cy-GB">
                <a:solidFill>
                  <a:srgbClr val="000000"/>
                </a:solidFill>
                <a:ea typeface="ＭＳ Ｐゴシック"/>
                <a:cs typeface="+mn-lt"/>
              </a:rPr>
              <a:t>Mae’n nodi’r gofynion ar gyfer yr holl broses o ôl-osod cartref, o’r asesiad cychwynnol i’r trosglwyddo terfynol.</a:t>
            </a:r>
          </a:p>
          <a:p>
            <a:r>
              <a:rPr lang="cy-GB"/>
              <a:t>Mae PAS 2030 a PAS 2035 yn bwysig ar gyfer sicrhau bod mesurau effeithlonrwydd ynni yn cael eu gosod i safon uchel a bod manteision ôl-osod yn cael eu gwireddu.</a:t>
            </a:r>
          </a:p>
        </p:txBody>
      </p:sp>
    </p:spTree>
    <p:extLst>
      <p:ext uri="{BB962C8B-B14F-4D97-AF65-F5344CB8AC3E}">
        <p14:creationId xmlns:p14="http://schemas.microsoft.com/office/powerpoint/2010/main" val="29101331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339469-BECD-AB8D-9D37-05580FEE932C}"/>
              </a:ext>
            </a:extLst>
          </p:cNvPr>
          <p:cNvSpPr>
            <a:spLocks noGrp="1"/>
          </p:cNvSpPr>
          <p:nvPr>
            <p:ph type="title"/>
          </p:nvPr>
        </p:nvSpPr>
        <p:spPr/>
        <p:txBody>
          <a:bodyPr/>
          <a:lstStyle/>
          <a:p>
            <a:r>
              <a:rPr lang="cy-GB"/>
              <a:t>Rhai o Ofynion Allweddol PAS 2035</a:t>
            </a:r>
          </a:p>
        </p:txBody>
      </p:sp>
      <p:sp>
        <p:nvSpPr>
          <p:cNvPr id="3" name="Content Placeholder 2">
            <a:extLst>
              <a:ext uri="{FF2B5EF4-FFF2-40B4-BE49-F238E27FC236}">
                <a16:creationId xmlns:a16="http://schemas.microsoft.com/office/drawing/2014/main" id="{08FC31EA-22F8-F93C-7331-AB0D1334A397}"/>
              </a:ext>
            </a:extLst>
          </p:cNvPr>
          <p:cNvSpPr>
            <a:spLocks noGrp="1"/>
          </p:cNvSpPr>
          <p:nvPr>
            <p:ph sz="quarter" idx="10"/>
          </p:nvPr>
        </p:nvSpPr>
        <p:spPr/>
        <p:txBody>
          <a:bodyPr/>
          <a:lstStyle/>
          <a:p>
            <a:pPr marL="342900" indent="-342900">
              <a:buClr>
                <a:srgbClr val="0077E3"/>
              </a:buClr>
              <a:buFont typeface="Arial"/>
              <a:buChar char="•"/>
            </a:pPr>
            <a:r>
              <a:rPr lang="cy-GB"/>
              <a:t>Rhaid asesu’r prosiect i nodi’r potensial ar gyfer arbedion ynni.</a:t>
            </a:r>
          </a:p>
          <a:p>
            <a:pPr marL="342900" indent="-342900">
              <a:buClr>
                <a:srgbClr val="0077E3"/>
              </a:buClr>
              <a:buFont typeface="Arial"/>
              <a:buChar char="•"/>
            </a:pPr>
            <a:r>
              <a:rPr lang="cy-GB"/>
              <a:t>Rhaid i ddyluniad y prosiect fod yn seiliedig ar egwyddorion ôl-osod tŷ cyfan.</a:t>
            </a:r>
          </a:p>
          <a:p>
            <a:pPr marL="342900" indent="-342900">
              <a:buClr>
                <a:srgbClr val="0077E3"/>
              </a:buClr>
              <a:buFont typeface="Arial"/>
              <a:buChar char="•"/>
            </a:pPr>
            <a:r>
              <a:rPr lang="cy-GB"/>
              <a:t>Rhaid i osodwyr cymwys osod y prosiect gan ddefnyddio deunyddiau a chynnyrch cymeradwy.</a:t>
            </a:r>
          </a:p>
          <a:p>
            <a:pPr marL="342900" indent="-342900">
              <a:buClr>
                <a:srgbClr val="0077E3"/>
              </a:buClr>
              <a:buFont typeface="Arial"/>
              <a:buChar char="•"/>
            </a:pPr>
            <a:r>
              <a:rPr lang="cy-GB"/>
              <a:t>Rhaid comisiynu’r prosiect i sicrhau ei fod yn gweithredu yn ôl y bwriad.</a:t>
            </a:r>
          </a:p>
          <a:p>
            <a:pPr marL="342900" indent="-342900">
              <a:buClr>
                <a:srgbClr val="0077E3"/>
              </a:buClr>
              <a:buFont typeface="Arial"/>
              <a:buChar char="•"/>
            </a:pPr>
            <a:r>
              <a:rPr lang="cy-GB"/>
              <a:t>Rhaid monitro’r prosiect i sicrhau bod yr arbedion ynni’n cael eu cyflawni.</a:t>
            </a:r>
          </a:p>
          <a:p>
            <a:endParaRPr lang="en-US" dirty="0"/>
          </a:p>
        </p:txBody>
      </p:sp>
    </p:spTree>
    <p:extLst>
      <p:ext uri="{BB962C8B-B14F-4D97-AF65-F5344CB8AC3E}">
        <p14:creationId xmlns:p14="http://schemas.microsoft.com/office/powerpoint/2010/main" val="8478746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E8284F-34C0-48C8-B78E-C746789BDA6D}"/>
              </a:ext>
            </a:extLst>
          </p:cNvPr>
          <p:cNvSpPr>
            <a:spLocks noGrp="1"/>
          </p:cNvSpPr>
          <p:nvPr>
            <p:ph type="title"/>
          </p:nvPr>
        </p:nvSpPr>
        <p:spPr/>
        <p:txBody>
          <a:bodyPr/>
          <a:lstStyle/>
          <a:p>
            <a:r>
              <a:rPr lang="cy-GB"/>
              <a:t>Pwy yw’r Sefydliad Ymchwil Adeiladu (BRE)? </a:t>
            </a:r>
          </a:p>
        </p:txBody>
      </p:sp>
      <p:sp>
        <p:nvSpPr>
          <p:cNvPr id="3" name="Content Placeholder 2">
            <a:extLst>
              <a:ext uri="{FF2B5EF4-FFF2-40B4-BE49-F238E27FC236}">
                <a16:creationId xmlns:a16="http://schemas.microsoft.com/office/drawing/2014/main" id="{13863861-E174-4083-B157-CAC1F128DE84}"/>
              </a:ext>
            </a:extLst>
          </p:cNvPr>
          <p:cNvSpPr>
            <a:spLocks noGrp="1"/>
          </p:cNvSpPr>
          <p:nvPr>
            <p:ph sz="quarter" idx="10"/>
          </p:nvPr>
        </p:nvSpPr>
        <p:spPr>
          <a:xfrm>
            <a:off x="457200" y="1498392"/>
            <a:ext cx="8229600" cy="3861216"/>
          </a:xfrm>
        </p:spPr>
        <p:txBody>
          <a:bodyPr/>
          <a:lstStyle/>
          <a:p>
            <a:pPr marL="342900" lvl="2" indent="-342900">
              <a:buClr>
                <a:srgbClr val="0077E3"/>
              </a:buClr>
              <a:buFont typeface="Arial" panose="020B0604020202020204" pitchFamily="34" charset="0"/>
              <a:buChar char="•"/>
            </a:pPr>
            <a:r>
              <a:rPr lang="cy-GB" sz="1800"/>
              <a:t>Mae BRE, sef y Sefydliad Ymchwil Adeiladu gynt, yn sefydliad ymchwil ac ymgynghori yn y DU sy'n canolbwyntio ar yr amgylchedd adeiledig.</a:t>
            </a:r>
          </a:p>
          <a:p>
            <a:pPr marL="342900" lvl="2" indent="-342900">
              <a:buClr>
                <a:srgbClr val="0077E3"/>
              </a:buClr>
              <a:buFont typeface="Arial" panose="020B0604020202020204" pitchFamily="34" charset="0"/>
              <a:buChar char="•"/>
            </a:pPr>
            <a:r>
              <a:rPr lang="cy-GB" sz="1800"/>
              <a:t>Mae’n cynnal gweithgareddau ymchwil a datblygu i wella camau dylunio, adeiladu a gweithredu adeiladau. </a:t>
            </a:r>
          </a:p>
          <a:p>
            <a:pPr marL="342900" lvl="2" indent="-342900">
              <a:buClr>
                <a:srgbClr val="0077E3"/>
              </a:buClr>
              <a:buFont typeface="Arial" panose="020B0604020202020204" pitchFamily="34" charset="0"/>
              <a:buChar char="•"/>
            </a:pPr>
            <a:r>
              <a:rPr lang="cy-GB" sz="1800"/>
              <a:t>Mae BRE yn adnabyddus am ddatblygu safonau a chynlluniau ardystio’r diwydiant, fel Dull Asesu Amgylcheddol y Sefydliad Ymchwil Adeiladu (BREEAM), sy’n asesu perfformiad amgylcheddol adeiladau. </a:t>
            </a:r>
          </a:p>
          <a:p>
            <a:pPr marL="342900" lvl="2" indent="-342900">
              <a:buClr>
                <a:srgbClr val="0077E3"/>
              </a:buClr>
              <a:buFont typeface="Arial" panose="020B0604020202020204" pitchFamily="34" charset="0"/>
              <a:buChar char="•"/>
            </a:pPr>
            <a:r>
              <a:rPr lang="cy-GB" sz="1800"/>
              <a:t>Mae’n cynnig gwasanaethau ymgynghori ar ddylunio cynaliadwy, effeithlonrwydd ynni, diogelwch tân a modelu gwybodaeth adeiladu. </a:t>
            </a:r>
          </a:p>
          <a:p>
            <a:pPr marL="342900" lvl="2" indent="-342900">
              <a:buClr>
                <a:srgbClr val="0077E3"/>
              </a:buClr>
              <a:buFont typeface="Arial" panose="020B0604020202020204" pitchFamily="34" charset="0"/>
              <a:buChar char="•"/>
            </a:pPr>
            <a:r>
              <a:rPr lang="cy-GB" sz="1800"/>
              <a:t>Defnyddir arbenigedd ac ymchwil BRE i sbarduno arferion cynaliadwy a helpu’r diwydiant adeiladu i gyflawni lefelau uwch o berfformiad, cyfrifoldeb amgylcheddol a diogelwch. Gwyliwch y fideo YouTube hwn ar BREEAM: </a:t>
            </a:r>
            <a:r>
              <a:rPr lang="cy-GB" sz="1800">
                <a:hlinkClick r:id="rId3"/>
              </a:rPr>
              <a:t>What is BREEAM? | The Pros &amp; Cons</a:t>
            </a:r>
          </a:p>
        </p:txBody>
      </p:sp>
    </p:spTree>
    <p:extLst>
      <p:ext uri="{BB962C8B-B14F-4D97-AF65-F5344CB8AC3E}">
        <p14:creationId xmlns:p14="http://schemas.microsoft.com/office/powerpoint/2010/main" val="6112525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BA092D-5F5C-4F51-8F26-EE3458FC5B8F}"/>
              </a:ext>
            </a:extLst>
          </p:cNvPr>
          <p:cNvSpPr>
            <a:spLocks noGrp="1"/>
          </p:cNvSpPr>
          <p:nvPr>
            <p:ph type="title"/>
          </p:nvPr>
        </p:nvSpPr>
        <p:spPr/>
        <p:txBody>
          <a:bodyPr/>
          <a:lstStyle/>
          <a:p>
            <a:r>
              <a:rPr lang="cy-GB"/>
              <a:t>Gwella cynaliadwyedd drwy ddylunio </a:t>
            </a:r>
          </a:p>
        </p:txBody>
      </p:sp>
      <p:sp>
        <p:nvSpPr>
          <p:cNvPr id="3" name="Content Placeholder 2">
            <a:extLst>
              <a:ext uri="{FF2B5EF4-FFF2-40B4-BE49-F238E27FC236}">
                <a16:creationId xmlns:a16="http://schemas.microsoft.com/office/drawing/2014/main" id="{6D049DE0-2FBA-4BF4-93D4-915A4CD39635}"/>
              </a:ext>
            </a:extLst>
          </p:cNvPr>
          <p:cNvSpPr>
            <a:spLocks noGrp="1"/>
          </p:cNvSpPr>
          <p:nvPr>
            <p:ph sz="quarter" idx="10"/>
          </p:nvPr>
        </p:nvSpPr>
        <p:spPr/>
        <p:txBody>
          <a:bodyPr/>
          <a:lstStyle/>
          <a:p>
            <a:pPr algn="just"/>
            <a:r>
              <a:rPr lang="cy-GB"/>
              <a:t>Gall diwydiant adeiladu Cymru wella ei ganlyniadau cynaliadwy drwy gydymffurfio â’r holl ddeddfwriaeth ac amrywiol bolisïau a mentrau’r llywodraeth. </a:t>
            </a:r>
          </a:p>
          <a:p>
            <a:pPr algn="just"/>
            <a:r>
              <a:rPr lang="cy-GB"/>
              <a:t>Ar lefel crefftau, mae’r dewis ymwybodol i ddefnyddio arferion mwy eco-gyfeillgar, rheoli gwastraff ac ailgylchu, a dulliau cynaliadwy eraill i gyd yn cyfrannu at yr ethos cynaliadwyedd. </a:t>
            </a:r>
          </a:p>
          <a:p>
            <a:pPr algn="just"/>
            <a:r>
              <a:rPr lang="cy-GB"/>
              <a:t>Y dewis olaf yw mabwysiadu cynaliadwyedd yn y cam dylunio. Mae hyn yn golygu, yn ymarferol, bod cynaliadwyedd yn cael ei ystyried yn weithredol wrth ddylunio’r amgylchedd adeiledig. </a:t>
            </a:r>
          </a:p>
          <a:p>
            <a:endParaRPr lang="en-GB" dirty="0"/>
          </a:p>
          <a:p>
            <a:pPr marL="342900" indent="-342900">
              <a:buFont typeface="Arial" panose="020B0604020202020204" pitchFamily="34" charset="0"/>
              <a:buChar char="•"/>
            </a:pPr>
            <a:endParaRPr lang="en-GB" dirty="0"/>
          </a:p>
        </p:txBody>
      </p:sp>
    </p:spTree>
    <p:extLst>
      <p:ext uri="{BB962C8B-B14F-4D97-AF65-F5344CB8AC3E}">
        <p14:creationId xmlns:p14="http://schemas.microsoft.com/office/powerpoint/2010/main" val="33816834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9440F5-3C93-4817-9828-8C5F400F299F}"/>
              </a:ext>
            </a:extLst>
          </p:cNvPr>
          <p:cNvSpPr>
            <a:spLocks noGrp="1"/>
          </p:cNvSpPr>
          <p:nvPr>
            <p:ph type="title"/>
          </p:nvPr>
        </p:nvSpPr>
        <p:spPr/>
        <p:txBody>
          <a:bodyPr/>
          <a:lstStyle/>
          <a:p>
            <a:r>
              <a:rPr lang="cy-GB"/>
              <a:t>Gwella cynaliadwyedd drwy ddylunio </a:t>
            </a:r>
          </a:p>
        </p:txBody>
      </p:sp>
      <p:sp>
        <p:nvSpPr>
          <p:cNvPr id="3" name="Content Placeholder 2">
            <a:extLst>
              <a:ext uri="{FF2B5EF4-FFF2-40B4-BE49-F238E27FC236}">
                <a16:creationId xmlns:a16="http://schemas.microsoft.com/office/drawing/2014/main" id="{3D62D351-4C40-499B-BDE3-326D6F973C96}"/>
              </a:ext>
            </a:extLst>
          </p:cNvPr>
          <p:cNvSpPr>
            <a:spLocks noGrp="1"/>
          </p:cNvSpPr>
          <p:nvPr>
            <p:ph sz="quarter" idx="10"/>
          </p:nvPr>
        </p:nvSpPr>
        <p:spPr/>
        <p:txBody>
          <a:bodyPr/>
          <a:lstStyle/>
          <a:p>
            <a:endParaRPr lang="en-GB" dirty="0"/>
          </a:p>
          <a:p>
            <a:endParaRPr lang="en-GB" dirty="0"/>
          </a:p>
        </p:txBody>
      </p:sp>
      <p:sp>
        <p:nvSpPr>
          <p:cNvPr id="4" name="Rectangle 3">
            <a:extLst>
              <a:ext uri="{FF2B5EF4-FFF2-40B4-BE49-F238E27FC236}">
                <a16:creationId xmlns:a16="http://schemas.microsoft.com/office/drawing/2014/main" id="{E42919F5-9F6C-4A85-8399-7E43A9610C10}"/>
              </a:ext>
            </a:extLst>
          </p:cNvPr>
          <p:cNvSpPr/>
          <p:nvPr/>
        </p:nvSpPr>
        <p:spPr>
          <a:xfrm>
            <a:off x="457200" y="1522294"/>
            <a:ext cx="8229600" cy="3882538"/>
          </a:xfrm>
          <a:prstGeom prst="rect">
            <a:avLst/>
          </a:prstGeom>
        </p:spPr>
        <p:txBody>
          <a:bodyPr wrap="square" lIns="91440" tIns="45720" rIns="91440" bIns="45720" anchor="t">
            <a:spAutoFit/>
          </a:bodyPr>
          <a:lstStyle/>
          <a:p>
            <a:r>
              <a:rPr lang="cy-GB">
                <a:latin typeface="Arial"/>
                <a:ea typeface="ＭＳ Ｐゴシック"/>
              </a:rPr>
              <a:t>Er mwyn gwella cynaliadwyedd drwy ddylunio, gellid ystyried y strategaethau canlynol:</a:t>
            </a:r>
          </a:p>
          <a:p>
            <a:pPr marL="342900" indent="-342900">
              <a:lnSpc>
                <a:spcPct val="150000"/>
              </a:lnSpc>
              <a:buClr>
                <a:srgbClr val="0077E3"/>
              </a:buClr>
              <a:buFont typeface="Arial" panose="020B0604020202020204" pitchFamily="34" charset="0"/>
              <a:buChar char="•"/>
            </a:pPr>
            <a:r>
              <a:rPr lang="cy-GB"/>
              <a:t>defnyddio deunyddiau cynaliadwy</a:t>
            </a:r>
          </a:p>
          <a:p>
            <a:pPr marL="342900" indent="-342900">
              <a:lnSpc>
                <a:spcPct val="150000"/>
              </a:lnSpc>
              <a:buClr>
                <a:srgbClr val="0077E3"/>
              </a:buClr>
              <a:buFont typeface="Arial" panose="020B0604020202020204" pitchFamily="34" charset="0"/>
              <a:buChar char="•"/>
            </a:pPr>
            <a:r>
              <a:rPr lang="cy-GB"/>
              <a:t>dylunio ar gyfer effeithlonrwydd ynni</a:t>
            </a:r>
          </a:p>
          <a:p>
            <a:pPr marL="342900" indent="-342900">
              <a:lnSpc>
                <a:spcPct val="150000"/>
              </a:lnSpc>
              <a:buClr>
                <a:srgbClr val="0077E3"/>
              </a:buClr>
              <a:buFont typeface="Arial" panose="020B0604020202020204" pitchFamily="34" charset="0"/>
              <a:buChar char="•"/>
            </a:pPr>
            <a:r>
              <a:rPr lang="cy-GB"/>
              <a:t>rheoli dŵr</a:t>
            </a:r>
          </a:p>
          <a:p>
            <a:pPr marL="342900" indent="-342900">
              <a:lnSpc>
                <a:spcPct val="150000"/>
              </a:lnSpc>
              <a:buClr>
                <a:srgbClr val="0077E3"/>
              </a:buClr>
              <a:buFont typeface="Arial" panose="020B0604020202020204" pitchFamily="34" charset="0"/>
              <a:buChar char="•"/>
            </a:pPr>
            <a:r>
              <a:rPr lang="cy-GB"/>
              <a:t>lleihau ac ailgylchu gwastraff adeiladu</a:t>
            </a:r>
          </a:p>
          <a:p>
            <a:pPr marL="342900" indent="-342900">
              <a:lnSpc>
                <a:spcPct val="150000"/>
              </a:lnSpc>
              <a:buClr>
                <a:srgbClr val="0077E3"/>
              </a:buClr>
              <a:buFont typeface="Arial" panose="020B0604020202020204" pitchFamily="34" charset="0"/>
              <a:buChar char="•"/>
            </a:pPr>
            <a:r>
              <a:rPr lang="cy-GB"/>
              <a:t>cynyddu bioamrywiaeth a mannau gwyrdd</a:t>
            </a:r>
          </a:p>
          <a:p>
            <a:pPr marL="342900" indent="-342900">
              <a:lnSpc>
                <a:spcPct val="150000"/>
              </a:lnSpc>
              <a:buClr>
                <a:srgbClr val="0077E3"/>
              </a:buClr>
              <a:buFont typeface="Arial" panose="020B0604020202020204" pitchFamily="34" charset="0"/>
              <a:buChar char="•"/>
            </a:pPr>
            <a:r>
              <a:rPr lang="cy-GB"/>
              <a:t>asesiad cylch oes</a:t>
            </a:r>
          </a:p>
          <a:p>
            <a:pPr marL="342900" indent="-342900">
              <a:lnSpc>
                <a:spcPct val="150000"/>
              </a:lnSpc>
              <a:buClr>
                <a:srgbClr val="0077E3"/>
              </a:buClr>
              <a:buFont typeface="Arial" panose="020B0604020202020204" pitchFamily="34" charset="0"/>
              <a:buChar char="•"/>
            </a:pPr>
            <a:r>
              <a:rPr lang="cy-GB"/>
              <a:t>dull cydweithredol.</a:t>
            </a:r>
          </a:p>
        </p:txBody>
      </p:sp>
    </p:spTree>
    <p:extLst>
      <p:ext uri="{BB962C8B-B14F-4D97-AF65-F5344CB8AC3E}">
        <p14:creationId xmlns:p14="http://schemas.microsoft.com/office/powerpoint/2010/main" val="34246795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0E4FE2-5B9A-45A4-A79C-1410CD3CD903}"/>
              </a:ext>
            </a:extLst>
          </p:cNvPr>
          <p:cNvSpPr>
            <a:spLocks noGrp="1"/>
          </p:cNvSpPr>
          <p:nvPr>
            <p:ph type="title"/>
          </p:nvPr>
        </p:nvSpPr>
        <p:spPr/>
        <p:txBody>
          <a:bodyPr/>
          <a:lstStyle/>
          <a:p>
            <a:r>
              <a:rPr lang="cy-GB"/>
              <a:t>Adeiladau clyfar </a:t>
            </a:r>
          </a:p>
        </p:txBody>
      </p:sp>
      <p:sp>
        <p:nvSpPr>
          <p:cNvPr id="3" name="Content Placeholder 2">
            <a:extLst>
              <a:ext uri="{FF2B5EF4-FFF2-40B4-BE49-F238E27FC236}">
                <a16:creationId xmlns:a16="http://schemas.microsoft.com/office/drawing/2014/main" id="{5C3208DB-25D6-4880-8F7F-53B139617EA3}"/>
              </a:ext>
            </a:extLst>
          </p:cNvPr>
          <p:cNvSpPr>
            <a:spLocks noGrp="1"/>
          </p:cNvSpPr>
          <p:nvPr>
            <p:ph sz="quarter" idx="10"/>
          </p:nvPr>
        </p:nvSpPr>
        <p:spPr/>
        <p:txBody>
          <a:bodyPr/>
          <a:lstStyle/>
          <a:p>
            <a:r>
              <a:rPr lang="cy-GB"/>
              <a:t>Gall defnyddio technoleg glyfar hefyd effeithio ar gynaliadwyedd yr amgylchedd adeiledig drwy, er enghraifft, ddefnyddio synwyryddion i ganfod amrywiaeth o fewnbynnau, fel:</a:t>
            </a:r>
          </a:p>
          <a:p>
            <a:pPr marL="342900" indent="-342900">
              <a:lnSpc>
                <a:spcPct val="100000"/>
              </a:lnSpc>
              <a:buClr>
                <a:srgbClr val="0077E3"/>
              </a:buClr>
              <a:buFont typeface="Arial"/>
              <a:buChar char="•"/>
            </a:pPr>
            <a:r>
              <a:rPr lang="cy-GB"/>
              <a:t>tymheredd amgylchol </a:t>
            </a:r>
          </a:p>
          <a:p>
            <a:pPr marL="342900" indent="-342900">
              <a:lnSpc>
                <a:spcPct val="100000"/>
              </a:lnSpc>
              <a:buClr>
                <a:srgbClr val="0077E3"/>
              </a:buClr>
              <a:buFont typeface="Arial"/>
              <a:buChar char="•"/>
            </a:pPr>
            <a:r>
              <a:rPr lang="cy-GB"/>
              <a:t>defnydd dŵr</a:t>
            </a:r>
          </a:p>
          <a:p>
            <a:pPr marL="342900" indent="-342900">
              <a:lnSpc>
                <a:spcPct val="100000"/>
              </a:lnSpc>
              <a:buClr>
                <a:srgbClr val="0077E3"/>
              </a:buClr>
              <a:buFont typeface="Arial"/>
              <a:buChar char="•"/>
            </a:pPr>
            <a:r>
              <a:rPr lang="cy-GB"/>
              <a:t>lefelau golau naturiol </a:t>
            </a:r>
          </a:p>
          <a:p>
            <a:pPr marL="342900" indent="-342900">
              <a:lnSpc>
                <a:spcPct val="100000"/>
              </a:lnSpc>
              <a:buClr>
                <a:srgbClr val="0077E3"/>
              </a:buClr>
              <a:buFont typeface="Arial"/>
              <a:buChar char="•"/>
            </a:pPr>
            <a:r>
              <a:rPr lang="cy-GB"/>
              <a:t>ansawdd aer </a:t>
            </a:r>
          </a:p>
          <a:p>
            <a:pPr marL="342900" indent="-342900">
              <a:lnSpc>
                <a:spcPct val="100000"/>
              </a:lnSpc>
              <a:buClr>
                <a:srgbClr val="0077E3"/>
              </a:buClr>
              <a:buFont typeface="Arial"/>
              <a:buChar char="•"/>
            </a:pPr>
            <a:r>
              <a:rPr lang="cy-GB"/>
              <a:t>nifer y bobl sy’n defnyddio’r ystafell. </a:t>
            </a:r>
          </a:p>
          <a:p>
            <a:pPr marL="342900" indent="-342900">
              <a:buFont typeface="Arial"/>
              <a:buChar char="•"/>
            </a:pPr>
            <a:endParaRPr lang="en-GB" dirty="0">
              <a:ea typeface="ＭＳ Ｐゴシック"/>
            </a:endParaRPr>
          </a:p>
        </p:txBody>
      </p:sp>
    </p:spTree>
    <p:extLst>
      <p:ext uri="{BB962C8B-B14F-4D97-AF65-F5344CB8AC3E}">
        <p14:creationId xmlns:p14="http://schemas.microsoft.com/office/powerpoint/2010/main" val="11530766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D619FB-DBD5-C322-BD65-4610CE31A991}"/>
              </a:ext>
            </a:extLst>
          </p:cNvPr>
          <p:cNvSpPr>
            <a:spLocks noGrp="1"/>
          </p:cNvSpPr>
          <p:nvPr>
            <p:ph type="title"/>
          </p:nvPr>
        </p:nvSpPr>
        <p:spPr/>
        <p:txBody>
          <a:bodyPr/>
          <a:lstStyle/>
          <a:p>
            <a:r>
              <a:rPr lang="cy-GB"/>
              <a:t>Adeiladau clyfar </a:t>
            </a:r>
          </a:p>
        </p:txBody>
      </p:sp>
      <p:sp>
        <p:nvSpPr>
          <p:cNvPr id="3" name="Content Placeholder 2">
            <a:extLst>
              <a:ext uri="{FF2B5EF4-FFF2-40B4-BE49-F238E27FC236}">
                <a16:creationId xmlns:a16="http://schemas.microsoft.com/office/drawing/2014/main" id="{B8022F22-4916-4545-C4A7-AD9D9A7FD400}"/>
              </a:ext>
            </a:extLst>
          </p:cNvPr>
          <p:cNvSpPr>
            <a:spLocks noGrp="1"/>
          </p:cNvSpPr>
          <p:nvPr>
            <p:ph sz="quarter" idx="10"/>
          </p:nvPr>
        </p:nvSpPr>
        <p:spPr>
          <a:xfrm>
            <a:off x="457200" y="1416223"/>
            <a:ext cx="8229600" cy="4248000"/>
          </a:xfrm>
        </p:spPr>
        <p:txBody>
          <a:bodyPr/>
          <a:lstStyle/>
          <a:p>
            <a:pPr marL="342900" indent="-342900">
              <a:buClr>
                <a:srgbClr val="0077E3"/>
              </a:buClr>
              <a:buFont typeface="Arial"/>
              <a:buChar char="•"/>
            </a:pPr>
            <a:r>
              <a:rPr lang="cy-GB"/>
              <a:t>Mae cartrefi clyfar sy’n defnyddio synwyryddion yn darparu data gwerthfawr a galluoedd awtomeiddio sy’n galluogi arferion ynni-effeithlon a chynaliadwy. </a:t>
            </a:r>
          </a:p>
          <a:p>
            <a:pPr marL="342900" indent="-342900">
              <a:buClr>
                <a:srgbClr val="0077E3"/>
              </a:buClr>
              <a:buFont typeface="Arial"/>
              <a:buChar char="•"/>
            </a:pPr>
            <a:r>
              <a:rPr lang="cy-GB"/>
              <a:t>Drwy wneud y defnydd gorau posib o ynni, lleihau gwastraff dŵr, rheoli gwastraff yn effeithlon a gwella ansawdd aer dan do, mae’r cartrefi hyn yn cyfrannu at amgylchedd byw mwy cynaliadwy ac ecogyfeillgar. </a:t>
            </a:r>
          </a:p>
          <a:p>
            <a:pPr marL="342900" indent="-342900">
              <a:buClr>
                <a:srgbClr val="0077E3"/>
              </a:buClr>
              <a:buFont typeface="Arial"/>
              <a:buChar char="•"/>
            </a:pPr>
            <a:r>
              <a:rPr lang="cy-GB"/>
              <a:t>Drwy fanteisio ar bŵer synwyryddion a thechnolegau clyfar, mae cartrefi clyfar yn gwella effeithlonrwydd ynni, yn gwneud y defnydd gorau posib o adnoddau, yn hybu arbed dŵr, yn lleihau gwastraff ac yn gwella cyfforddusrwydd y preswylwyr. </a:t>
            </a:r>
          </a:p>
          <a:p>
            <a:pPr marL="342900" indent="-342900">
              <a:buClr>
                <a:srgbClr val="0077E3"/>
              </a:buClr>
              <a:buFont typeface="Arial"/>
              <a:buChar char="•"/>
            </a:pPr>
            <a:r>
              <a:rPr lang="cy-GB"/>
              <a:t>Mae’r cyfraniadau hyn yn cyd-fynd â’r nod o gyflawni allyriadau sero net a chreu amgylcheddau byw cynaliadwy.</a:t>
            </a:r>
          </a:p>
        </p:txBody>
      </p:sp>
    </p:spTree>
    <p:extLst>
      <p:ext uri="{BB962C8B-B14F-4D97-AF65-F5344CB8AC3E}">
        <p14:creationId xmlns:p14="http://schemas.microsoft.com/office/powerpoint/2010/main" val="24327335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307331-FF31-4F3B-BCEB-4117EDE0B74C}"/>
              </a:ext>
            </a:extLst>
          </p:cNvPr>
          <p:cNvSpPr>
            <a:spLocks noGrp="1"/>
          </p:cNvSpPr>
          <p:nvPr>
            <p:ph type="title"/>
          </p:nvPr>
        </p:nvSpPr>
        <p:spPr/>
        <p:txBody>
          <a:bodyPr/>
          <a:lstStyle/>
          <a:p>
            <a:r>
              <a:rPr lang="cy-GB"/>
              <a:t>Beth yw Rhan L? </a:t>
            </a:r>
          </a:p>
        </p:txBody>
      </p:sp>
      <p:sp>
        <p:nvSpPr>
          <p:cNvPr id="3" name="Content Placeholder 2">
            <a:extLst>
              <a:ext uri="{FF2B5EF4-FFF2-40B4-BE49-F238E27FC236}">
                <a16:creationId xmlns:a16="http://schemas.microsoft.com/office/drawing/2014/main" id="{A8B98ACF-DC90-42B5-A119-659C270D5050}"/>
              </a:ext>
            </a:extLst>
          </p:cNvPr>
          <p:cNvSpPr>
            <a:spLocks noGrp="1"/>
          </p:cNvSpPr>
          <p:nvPr>
            <p:ph sz="quarter" idx="10"/>
          </p:nvPr>
        </p:nvSpPr>
        <p:spPr>
          <a:xfrm>
            <a:off x="457200" y="1602000"/>
            <a:ext cx="8229600" cy="4248000"/>
          </a:xfrm>
        </p:spPr>
        <p:txBody>
          <a:bodyPr/>
          <a:lstStyle/>
          <a:p>
            <a:pPr marL="342900" lvl="2" indent="-342900" algn="just">
              <a:buFont typeface="Arial" panose="020B0604020202020204" pitchFamily="34" charset="0"/>
              <a:buChar char="•"/>
            </a:pPr>
            <a:r>
              <a:rPr lang="cy-GB" sz="2000"/>
              <a:t>Mae Rhan L o’r Rheoliadau Adeiladu yng Nghymru yn gosod gofynion effeithlonrwydd ynni ar gyfer adeiladau.</a:t>
            </a:r>
          </a:p>
          <a:p>
            <a:pPr marL="342900" lvl="2" indent="-342900" algn="just">
              <a:buFont typeface="Arial" panose="020B0604020202020204" pitchFamily="34" charset="0"/>
              <a:buChar char="•"/>
            </a:pPr>
            <a:r>
              <a:rPr lang="cy-GB" sz="2000"/>
              <a:t>Mae’n cynnwys safonau ar gyfer adeiledd yr adeilad, inswleiddio, a systemau gwresogi, oeri a goleuo. </a:t>
            </a:r>
          </a:p>
          <a:p>
            <a:pPr marL="342900" lvl="2" indent="-342900" algn="just">
              <a:buFont typeface="Arial" panose="020B0604020202020204" pitchFamily="34" charset="0"/>
              <a:buChar char="•"/>
            </a:pPr>
            <a:r>
              <a:rPr lang="cy-GB" sz="2000"/>
              <a:t>Rhaid i adeiladau gyrraedd y cyfraddau allyriadau targed er mwyn sicrhau effeithlonrwydd ynni. Mae Rhan L hefyd yn mynd i’r afael â hydreiddedd aer, gan hybu gollyngiadau aer a reolir i leihau faint o wres a gollir.</a:t>
            </a:r>
          </a:p>
          <a:p>
            <a:pPr marL="342900" lvl="2" indent="-342900" algn="just">
              <a:buFont typeface="Arial" panose="020B0604020202020204" pitchFamily="34" charset="0"/>
              <a:buChar char="•"/>
            </a:pPr>
            <a:r>
              <a:rPr lang="cy-GB" sz="2000"/>
              <a:t>Mae’n pwysleisio cadwraeth tanwydd a phŵer drwy systemau effeithlon ac yn hybu’r defnydd o ffynonellau ynni adnewyddadwy. </a:t>
            </a:r>
          </a:p>
          <a:p>
            <a:pPr marL="342900" lvl="2" indent="-342900" algn="just">
              <a:buFont typeface="Arial" panose="020B0604020202020204" pitchFamily="34" charset="0"/>
              <a:buChar char="•"/>
            </a:pPr>
            <a:r>
              <a:rPr lang="cy-GB" sz="2000"/>
              <a:t>Mae angen cydymffurfio drwy gyfrifiadau ynni a thystysgrifau. Awdurdodau rheoli adeiladu sy’n gorfodi’r gofynion hyn. </a:t>
            </a:r>
          </a:p>
          <a:p>
            <a:pPr marL="342900" lvl="2" indent="-342900" algn="just">
              <a:buFont typeface="Arial" panose="020B0604020202020204" pitchFamily="34" charset="0"/>
              <a:buChar char="•"/>
            </a:pPr>
            <a:r>
              <a:rPr lang="cy-GB" sz="2000"/>
              <a:t>Mae’n bwysig ymgynghori â’r rheoliadau diweddaraf ac awdurdodau lleol i gael gwybodaeth gywir.</a:t>
            </a:r>
          </a:p>
        </p:txBody>
      </p:sp>
    </p:spTree>
    <p:extLst>
      <p:ext uri="{BB962C8B-B14F-4D97-AF65-F5344CB8AC3E}">
        <p14:creationId xmlns:p14="http://schemas.microsoft.com/office/powerpoint/2010/main" val="24232375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568893-8751-41CE-AD99-CB5ED5CE0680}"/>
              </a:ext>
            </a:extLst>
          </p:cNvPr>
          <p:cNvSpPr>
            <a:spLocks noGrp="1"/>
          </p:cNvSpPr>
          <p:nvPr>
            <p:ph type="title"/>
          </p:nvPr>
        </p:nvSpPr>
        <p:spPr/>
        <p:txBody>
          <a:bodyPr/>
          <a:lstStyle/>
          <a:p>
            <a:r>
              <a:rPr lang="cy-GB"/>
              <a:t>Beth yw Rhan L o reoliadau adeiladu Cymru? </a:t>
            </a:r>
          </a:p>
        </p:txBody>
      </p:sp>
      <p:sp>
        <p:nvSpPr>
          <p:cNvPr id="3" name="Content Placeholder 2">
            <a:extLst>
              <a:ext uri="{FF2B5EF4-FFF2-40B4-BE49-F238E27FC236}">
                <a16:creationId xmlns:a16="http://schemas.microsoft.com/office/drawing/2014/main" id="{AAA7570B-BD92-4DE4-98E9-085604A5EFD1}"/>
              </a:ext>
            </a:extLst>
          </p:cNvPr>
          <p:cNvSpPr>
            <a:spLocks noGrp="1"/>
          </p:cNvSpPr>
          <p:nvPr>
            <p:ph sz="quarter" idx="10"/>
          </p:nvPr>
        </p:nvSpPr>
        <p:spPr>
          <a:xfrm>
            <a:off x="457200" y="1390588"/>
            <a:ext cx="8229600" cy="4608040"/>
          </a:xfrm>
        </p:spPr>
        <p:txBody>
          <a:bodyPr/>
          <a:lstStyle/>
          <a:p>
            <a:pPr algn="just"/>
            <a:r>
              <a:rPr lang="cy-GB"/>
              <a:t>Rhan L o reoliadau adeiladu Cymru yw’r adran o’r rheoliadau sy’n ymdrin â chadwraeth tanwydd a phŵer mewn adeiladau. Mae’n nodi nifer o ofynion y mae’n rhaid eu bodloni i sicrhau bod adeiladau’n defnyddio ynni’n effeithlon. Mae prif bwyntiau Rhan L yn cynnwys: </a:t>
            </a:r>
          </a:p>
          <a:p>
            <a:pPr marL="342900" lvl="2" indent="-342900">
              <a:buClr>
                <a:srgbClr val="0077E3"/>
              </a:buClr>
              <a:buFont typeface="Arial" panose="020B0604020202020204" pitchFamily="34" charset="0"/>
              <a:buChar char="•"/>
            </a:pPr>
            <a:r>
              <a:rPr lang="cy-GB" sz="2000"/>
              <a:t>inswleiddio</a:t>
            </a:r>
          </a:p>
          <a:p>
            <a:pPr marL="342900" lvl="2" indent="-342900">
              <a:buClr>
                <a:srgbClr val="0077E3"/>
              </a:buClr>
              <a:buFont typeface="Arial" panose="020B0604020202020204" pitchFamily="34" charset="0"/>
              <a:buChar char="•"/>
            </a:pPr>
            <a:r>
              <a:rPr lang="cy-GB" sz="2000"/>
              <a:t>ffenestri a drysau</a:t>
            </a:r>
          </a:p>
          <a:p>
            <a:pPr marL="342900" lvl="2" indent="-342900">
              <a:buClr>
                <a:srgbClr val="0077E3"/>
              </a:buClr>
              <a:buFont typeface="Arial" panose="020B0604020202020204" pitchFamily="34" charset="0"/>
              <a:buChar char="•"/>
            </a:pPr>
            <a:r>
              <a:rPr lang="cy-GB" sz="2000"/>
              <a:t>awyru</a:t>
            </a:r>
          </a:p>
          <a:p>
            <a:pPr marL="342900" lvl="2" indent="-342900">
              <a:buClr>
                <a:srgbClr val="0077E3"/>
              </a:buClr>
              <a:buFont typeface="Arial" panose="020B0604020202020204" pitchFamily="34" charset="0"/>
              <a:buChar char="•"/>
            </a:pPr>
            <a:r>
              <a:rPr lang="cy-GB" sz="2000"/>
              <a:t>ffynonellau ynni adnewyddadwy</a:t>
            </a:r>
          </a:p>
          <a:p>
            <a:pPr marL="342900" lvl="2" indent="-342900">
              <a:buClr>
                <a:srgbClr val="0077E3"/>
              </a:buClr>
              <a:buFont typeface="Arial" panose="020B0604020202020204" pitchFamily="34" charset="0"/>
              <a:buChar char="•"/>
            </a:pPr>
            <a:r>
              <a:rPr lang="cy-GB" sz="2000"/>
              <a:t>dylunio</a:t>
            </a:r>
          </a:p>
          <a:p>
            <a:pPr lvl="2" algn="just"/>
            <a:r>
              <a:rPr lang="cy-GB" sz="2000">
                <a:ea typeface="ＭＳ Ｐゴシック"/>
              </a:rPr>
              <a:t>Drwy ddilyn gofynion Rhan L, gallwch helpu i arbed arian cleientiaid ar eu biliau ynni a gwneud cyfraniad cadarnhaol i'r amgylchedd.</a:t>
            </a:r>
          </a:p>
        </p:txBody>
      </p:sp>
    </p:spTree>
    <p:extLst>
      <p:ext uri="{BB962C8B-B14F-4D97-AF65-F5344CB8AC3E}">
        <p14:creationId xmlns:p14="http://schemas.microsoft.com/office/powerpoint/2010/main" val="6408419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2A1760-31C7-4508-917C-EEA83757B3A5}"/>
              </a:ext>
            </a:extLst>
          </p:cNvPr>
          <p:cNvSpPr>
            <a:spLocks noGrp="1"/>
          </p:cNvSpPr>
          <p:nvPr>
            <p:ph type="title"/>
          </p:nvPr>
        </p:nvSpPr>
        <p:spPr/>
        <p:txBody>
          <a:bodyPr/>
          <a:lstStyle/>
          <a:p>
            <a:r>
              <a:rPr lang="cy-GB"/>
              <a:t>Rhan L1 A a Rhan L1 B  </a:t>
            </a:r>
          </a:p>
        </p:txBody>
      </p:sp>
      <p:sp>
        <p:nvSpPr>
          <p:cNvPr id="3" name="Content Placeholder 2">
            <a:extLst>
              <a:ext uri="{FF2B5EF4-FFF2-40B4-BE49-F238E27FC236}">
                <a16:creationId xmlns:a16="http://schemas.microsoft.com/office/drawing/2014/main" id="{7F58B5CF-A0EC-4FC1-B678-3D46DAB23E65}"/>
              </a:ext>
            </a:extLst>
          </p:cNvPr>
          <p:cNvSpPr>
            <a:spLocks noGrp="1"/>
          </p:cNvSpPr>
          <p:nvPr>
            <p:ph sz="quarter" idx="10"/>
          </p:nvPr>
        </p:nvSpPr>
        <p:spPr/>
        <p:txBody>
          <a:bodyPr/>
          <a:lstStyle/>
          <a:p>
            <a:pPr algn="just"/>
            <a:r>
              <a:rPr lang="cy-GB"/>
              <a:t>Rhan L1A a Rhan L1B yw'r ddwy ran o'r Rheoliadau Adeiladu yng Nghymru sy'n ymdrin â chadwraeth tanwydd a phŵer mewn adeiladau. Mae Rhan L1A yn gymwys i anheddau newydd, a Rhan L1B yn gymwys i anheddau sy’n bodoli eisoes.</a:t>
            </a:r>
          </a:p>
          <a:p>
            <a:pPr algn="just"/>
            <a:r>
              <a:rPr lang="cy-GB"/>
              <a:t>Y prif wahaniaeth rhwng Rhan L1A a Rhan L1B yw lefel yr effeithlonrwydd ynni sy’n ofynnol. Mae Rhan L1A yn ei gwneud yn ofynnol i anheddau newydd fod yn fwy effeithlon o ran ynni nag anheddau sy’n bodoli eisoes. Y rheswm am hyn yw bod anheddau newydd yn cael eu hadeiladu i safonau modern, ac efallai nad yw anheddau sy’n bodoli eisoes wedi cael eu hadeiladu gydag effeithlonrwydd ynni mewn golwg.</a:t>
            </a:r>
          </a:p>
          <a:p>
            <a:pPr algn="just"/>
            <a:r>
              <a:rPr lang="cy-GB"/>
              <a:t>Mae Rhannau L1A ac L1B yn nodi nifer o ofynion y mae’n rhaid eu bodloni i sicrhau bod adeiladau’n defnyddio ynni’n effeithlon.</a:t>
            </a:r>
          </a:p>
        </p:txBody>
      </p:sp>
    </p:spTree>
    <p:extLst>
      <p:ext uri="{BB962C8B-B14F-4D97-AF65-F5344CB8AC3E}">
        <p14:creationId xmlns:p14="http://schemas.microsoft.com/office/powerpoint/2010/main" val="6503283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57916"/>
            <a:ext cx="8229600" cy="382588"/>
          </a:xfrm>
        </p:spPr>
        <p:txBody>
          <a:bodyPr/>
          <a:lstStyle/>
          <a:p>
            <a:r>
              <a:rPr lang="cy-GB"/>
              <a:t>Nod: Deall cynaliadwyedd a threfn reoleiddio’r diwydiant</a:t>
            </a:r>
          </a:p>
        </p:txBody>
      </p:sp>
      <p:sp>
        <p:nvSpPr>
          <p:cNvPr id="3" name="Content Placeholder 2"/>
          <p:cNvSpPr>
            <a:spLocks noGrp="1"/>
          </p:cNvSpPr>
          <p:nvPr>
            <p:ph sz="quarter" idx="10"/>
          </p:nvPr>
        </p:nvSpPr>
        <p:spPr>
          <a:xfrm>
            <a:off x="457200" y="1340504"/>
            <a:ext cx="8075240" cy="4559580"/>
          </a:xfrm>
        </p:spPr>
        <p:txBody>
          <a:bodyPr/>
          <a:lstStyle/>
          <a:p>
            <a:r>
              <a:rPr lang="cy-GB" b="1">
                <a:ea typeface="ＭＳ Ｐゴシック" pitchFamily="-105" charset="-128"/>
                <a:cs typeface="ＭＳ Ｐゴシック" pitchFamily="-105" charset="-128"/>
              </a:rPr>
              <a:t>Amcanion</a:t>
            </a:r>
          </a:p>
          <a:p>
            <a:pPr lvl="1">
              <a:lnSpc>
                <a:spcPct val="100000"/>
              </a:lnSpc>
            </a:pPr>
            <a:r>
              <a:rPr lang="cy-GB" sz="1800">
                <a:ea typeface="ＭＳ Ｐゴシック"/>
              </a:rPr>
              <a:t>Archwilio polisi allweddol y llywodraeth ar gynaliadwyedd ac ôl-osod.</a:t>
            </a:r>
          </a:p>
          <a:p>
            <a:pPr lvl="1">
              <a:lnSpc>
                <a:spcPct val="100000"/>
              </a:lnSpc>
            </a:pPr>
            <a:r>
              <a:rPr lang="cy-GB" sz="1800">
                <a:ea typeface="ＭＳ Ｐゴシック"/>
                <a:cs typeface="Arial"/>
              </a:rPr>
              <a:t>Esbonio beth yw ôl-osod.</a:t>
            </a:r>
          </a:p>
          <a:p>
            <a:pPr lvl="1">
              <a:lnSpc>
                <a:spcPct val="100000"/>
              </a:lnSpc>
            </a:pPr>
            <a:r>
              <a:rPr lang="cy-GB" sz="1800">
                <a:ea typeface="ＭＳ Ｐゴシック"/>
                <a:cs typeface="Arial"/>
              </a:rPr>
              <a:t>Nodi prif bwyntiau ôl-osod cyfrifol. </a:t>
            </a:r>
          </a:p>
          <a:p>
            <a:pPr lvl="1">
              <a:lnSpc>
                <a:spcPct val="100000"/>
              </a:lnSpc>
            </a:pPr>
            <a:r>
              <a:rPr lang="cy-GB" sz="1800">
                <a:ea typeface="ＭＳ Ｐゴシック"/>
              </a:rPr>
              <a:t>Esbonio pwy yw BRE a beth yw BREEAM.</a:t>
            </a:r>
          </a:p>
          <a:p>
            <a:pPr lvl="1">
              <a:lnSpc>
                <a:spcPct val="100000"/>
              </a:lnSpc>
            </a:pPr>
            <a:r>
              <a:rPr lang="cy-GB" sz="1800">
                <a:ea typeface="ＭＳ Ｐゴシック"/>
              </a:rPr>
              <a:t>Archwilio rôl BREEAM mewn gwaith adeiladu cynaliadwy. </a:t>
            </a:r>
          </a:p>
          <a:p>
            <a:pPr lvl="1">
              <a:lnSpc>
                <a:spcPct val="100000"/>
              </a:lnSpc>
            </a:pPr>
            <a:r>
              <a:rPr lang="cy-GB" sz="1800">
                <a:ea typeface="ＭＳ Ｐゴシック"/>
              </a:rPr>
              <a:t>Nodi sut gall dyluniad wella effeithlonrwydd ynni adeilad.  </a:t>
            </a:r>
          </a:p>
          <a:p>
            <a:pPr lvl="1">
              <a:lnSpc>
                <a:spcPct val="100000"/>
              </a:lnSpc>
            </a:pPr>
            <a:r>
              <a:rPr lang="cy-GB" sz="1800">
                <a:ea typeface="ＭＳ Ｐゴシック"/>
                <a:cs typeface="Arial"/>
              </a:rPr>
              <a:t>Archwilio adeiladau clyfar. </a:t>
            </a:r>
          </a:p>
          <a:p>
            <a:pPr lvl="1">
              <a:lnSpc>
                <a:spcPct val="100000"/>
              </a:lnSpc>
            </a:pPr>
            <a:r>
              <a:rPr lang="cy-GB" sz="1800">
                <a:ea typeface="ＭＳ Ｐゴシック"/>
              </a:rPr>
              <a:t>Rhestru prif elfennau Rhan L1A ac L1B. </a:t>
            </a:r>
          </a:p>
          <a:p>
            <a:pPr lvl="1">
              <a:lnSpc>
                <a:spcPct val="100000"/>
              </a:lnSpc>
            </a:pPr>
            <a:r>
              <a:rPr lang="cy-GB" sz="1800">
                <a:ea typeface="ＭＳ Ｐゴシック"/>
                <a:cs typeface="Arial"/>
              </a:rPr>
              <a:t>Archwilio delweddu ac adeiladu thermol.</a:t>
            </a:r>
          </a:p>
          <a:p>
            <a:pPr lvl="1">
              <a:lnSpc>
                <a:spcPct val="100000"/>
              </a:lnSpc>
            </a:pPr>
            <a:r>
              <a:rPr lang="cy-GB" sz="1800">
                <a:ea typeface="ＭＳ Ｐゴシック"/>
                <a:cs typeface="Arial"/>
              </a:rPr>
              <a:t>Archwilio’r cysyniad Passivhaus.</a:t>
            </a:r>
          </a:p>
          <a:p>
            <a:pPr lvl="1"/>
            <a:endParaRPr lang="en-US" dirty="0">
              <a:cs typeface="Arial"/>
            </a:endParaRPr>
          </a:p>
          <a:p>
            <a:endParaRPr lang="en-US" dirty="0">
              <a:cs typeface="Arial"/>
            </a:endParaRPr>
          </a:p>
        </p:txBody>
      </p:sp>
    </p:spTree>
    <p:extLst>
      <p:ext uri="{BB962C8B-B14F-4D97-AF65-F5344CB8AC3E}">
        <p14:creationId xmlns:p14="http://schemas.microsoft.com/office/powerpoint/2010/main" val="28960609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E13854-6347-4A81-B82F-9F5DC205B06C}"/>
              </a:ext>
            </a:extLst>
          </p:cNvPr>
          <p:cNvSpPr>
            <a:spLocks noGrp="1"/>
          </p:cNvSpPr>
          <p:nvPr>
            <p:ph type="title"/>
          </p:nvPr>
        </p:nvSpPr>
        <p:spPr/>
        <p:txBody>
          <a:bodyPr/>
          <a:lstStyle/>
          <a:p>
            <a:r>
              <a:rPr lang="cy-GB"/>
              <a:t>Rhan L1 A a Rhan L1 B </a:t>
            </a:r>
          </a:p>
        </p:txBody>
      </p:sp>
      <p:sp>
        <p:nvSpPr>
          <p:cNvPr id="3" name="Content Placeholder 2">
            <a:extLst>
              <a:ext uri="{FF2B5EF4-FFF2-40B4-BE49-F238E27FC236}">
                <a16:creationId xmlns:a16="http://schemas.microsoft.com/office/drawing/2014/main" id="{AC638E66-27EF-4ACF-8217-750160750B15}"/>
              </a:ext>
            </a:extLst>
          </p:cNvPr>
          <p:cNvSpPr>
            <a:spLocks noGrp="1"/>
          </p:cNvSpPr>
          <p:nvPr>
            <p:ph sz="quarter" idx="10"/>
          </p:nvPr>
        </p:nvSpPr>
        <p:spPr/>
        <p:txBody>
          <a:bodyPr/>
          <a:lstStyle/>
          <a:p>
            <a:r>
              <a:rPr lang="cy-GB"/>
              <a:t>Yn ogystal â’r gofynion yn Rhannau L1A a B, mae nifer o bethau eraill y gall perchnogion tai eu gwneud i wneud eu cartrefi’n fwy effeithlon o ran ynni. Mae’r rhain yn cynnwys:</a:t>
            </a:r>
          </a:p>
          <a:p>
            <a:pPr marL="342900" indent="-342900">
              <a:buClr>
                <a:srgbClr val="0077E3"/>
              </a:buClr>
              <a:buFont typeface="Arial" panose="020B0604020202020204" pitchFamily="34" charset="0"/>
              <a:buChar char="•"/>
            </a:pPr>
            <a:r>
              <a:rPr lang="cy-GB"/>
              <a:t>defnyddio ffynonellau ynni adnewyddadwy, fel paneli solar neu bympiau gwres</a:t>
            </a:r>
          </a:p>
          <a:p>
            <a:pPr marL="342900" indent="-342900">
              <a:buClr>
                <a:srgbClr val="0077E3"/>
              </a:buClr>
              <a:buFont typeface="Arial" panose="020B0604020202020204" pitchFamily="34" charset="0"/>
              <a:buChar char="•"/>
            </a:pPr>
            <a:r>
              <a:rPr lang="cy-GB"/>
              <a:t>dylunio’r cartref i wneud y gorau o olau naturiol ac awyru</a:t>
            </a:r>
          </a:p>
          <a:p>
            <a:pPr marL="342900" indent="-342900">
              <a:buClr>
                <a:srgbClr val="0077E3"/>
              </a:buClr>
              <a:buFont typeface="Arial" panose="020B0604020202020204" pitchFamily="34" charset="0"/>
              <a:buChar char="•"/>
            </a:pPr>
            <a:r>
              <a:rPr lang="cy-GB"/>
              <a:t>defnyddio dyfeisiau a goleuadau sy’n defnyddio ynni’n effeithlon.</a:t>
            </a:r>
          </a:p>
          <a:p>
            <a:r>
              <a:rPr lang="cy-GB"/>
              <a:t>Drwy gymryd y camau hyn, gall y diwydiant helpu i greu cartrefi sydd nid yn unig yn defnyddio ynni’n effeithlon, ond sy’n gyfforddus ac yn iach i fyw ynddynt hefyd.</a:t>
            </a:r>
          </a:p>
        </p:txBody>
      </p:sp>
    </p:spTree>
    <p:extLst>
      <p:ext uri="{BB962C8B-B14F-4D97-AF65-F5344CB8AC3E}">
        <p14:creationId xmlns:p14="http://schemas.microsoft.com/office/powerpoint/2010/main" val="24307507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03742-09EE-0311-58F4-86458A074219}"/>
              </a:ext>
            </a:extLst>
          </p:cNvPr>
          <p:cNvSpPr>
            <a:spLocks noGrp="1"/>
          </p:cNvSpPr>
          <p:nvPr>
            <p:ph type="title"/>
          </p:nvPr>
        </p:nvSpPr>
        <p:spPr/>
        <p:txBody>
          <a:bodyPr/>
          <a:lstStyle/>
          <a:p>
            <a:r>
              <a:rPr lang="cy-GB"/>
              <a:t>Delweddu ac adeiladu thermol </a:t>
            </a:r>
          </a:p>
        </p:txBody>
      </p:sp>
      <p:sp>
        <p:nvSpPr>
          <p:cNvPr id="3" name="Content Placeholder 2">
            <a:extLst>
              <a:ext uri="{FF2B5EF4-FFF2-40B4-BE49-F238E27FC236}">
                <a16:creationId xmlns:a16="http://schemas.microsoft.com/office/drawing/2014/main" id="{34813D6B-1AB1-3FE5-9CC8-0889C60A74D9}"/>
              </a:ext>
            </a:extLst>
          </p:cNvPr>
          <p:cNvSpPr>
            <a:spLocks noGrp="1"/>
          </p:cNvSpPr>
          <p:nvPr>
            <p:ph sz="quarter" idx="10"/>
          </p:nvPr>
        </p:nvSpPr>
        <p:spPr>
          <a:xfrm>
            <a:off x="457200" y="1512000"/>
            <a:ext cx="8087409" cy="4248000"/>
          </a:xfrm>
        </p:spPr>
        <p:txBody>
          <a:bodyPr/>
          <a:lstStyle/>
          <a:p>
            <a:pPr algn="just"/>
            <a:r>
              <a:rPr lang="cy-GB"/>
              <a:t>Gall arbenigwyr adeiladu ddefnyddio camerâu delweddu thermol i ganfod meysydd lle mae gwres yn cael ei golli, gollyngiadau aer a diffygion inswleiddio mewn amlen adeilad. </a:t>
            </a:r>
          </a:p>
          <a:p>
            <a:pPr algn="just"/>
            <a:r>
              <a:rPr lang="cy-GB"/>
              <a:t>Mae’r ddealltwriaeth hon yn helpu i wneud penderfyniadau ar sail gwybodaeth am uwchraddio inswleiddio, selio bylchau ac effeithlonrwydd ynni yn gyffredinol. </a:t>
            </a:r>
          </a:p>
          <a:p>
            <a:pPr algn="just"/>
            <a:r>
              <a:rPr lang="cy-GB"/>
              <a:t>Mae delweddu thermol yn caniatáu ar gyfer diagnosis cynnar o broblemau posib fel inswleiddio annigonol, pontio thermol neu leithder yn treiddio. Gall pob un o’r rhain arwain at wastraff ynni a llai o gysur. </a:t>
            </a:r>
          </a:p>
          <a:p>
            <a:pPr algn="just"/>
            <a:r>
              <a:rPr lang="cy-GB"/>
              <a:t>Gellir cyflwyno arferion adeiladu sy’n defnyddio ynni’n effeithlon yn gyflym drwy ddatrys yr heriau hyn, gan arwain at ddefnyddio llai o ynni, costau cyfleustodau rhatach, a rhagor o gysur dan do i’r trigolion. </a:t>
            </a:r>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38584254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D1C48C-1D80-7ACC-DED7-B8851DA9B1F9}"/>
              </a:ext>
            </a:extLst>
          </p:cNvPr>
          <p:cNvSpPr>
            <a:spLocks noGrp="1"/>
          </p:cNvSpPr>
          <p:nvPr>
            <p:ph type="title"/>
          </p:nvPr>
        </p:nvSpPr>
        <p:spPr/>
        <p:txBody>
          <a:bodyPr/>
          <a:lstStyle/>
          <a:p>
            <a:r>
              <a:rPr lang="cy-GB"/>
              <a:t>Delweddu ac adeiladu thermol </a:t>
            </a:r>
          </a:p>
        </p:txBody>
      </p:sp>
      <p:sp>
        <p:nvSpPr>
          <p:cNvPr id="3" name="Content Placeholder 2">
            <a:extLst>
              <a:ext uri="{FF2B5EF4-FFF2-40B4-BE49-F238E27FC236}">
                <a16:creationId xmlns:a16="http://schemas.microsoft.com/office/drawing/2014/main" id="{DF7DAD1F-AAB2-0368-0F50-78F63F9420EF}"/>
              </a:ext>
            </a:extLst>
          </p:cNvPr>
          <p:cNvSpPr>
            <a:spLocks noGrp="1"/>
          </p:cNvSpPr>
          <p:nvPr>
            <p:ph sz="quarter" idx="10"/>
          </p:nvPr>
        </p:nvSpPr>
        <p:spPr/>
        <p:txBody>
          <a:bodyPr/>
          <a:lstStyle/>
          <a:p>
            <a:pPr algn="just"/>
            <a:r>
              <a:rPr lang="cy-GB"/>
              <a:t>Gellir hefyd defnyddio delweddu thermol yn ystod y cam comisiynu ac ar ôl y gwaith adeiladu i ddilysu effeithiolrwydd mesurau arbed ynni, a datgelu aneffeithlonrwydd gweithredol. </a:t>
            </a:r>
          </a:p>
          <a:p>
            <a:pPr algn="just"/>
            <a:r>
              <a:rPr lang="cy-GB"/>
              <a:t>Mae hyn yn golygu bod modd monitro ac optimeiddio perfformiad ynni yn barhaus drwy gydol oes yr adeilad. </a:t>
            </a:r>
          </a:p>
          <a:p>
            <a:pPr algn="just"/>
            <a:r>
              <a:rPr lang="cy-GB"/>
              <a:t>Mae delweddu thermol yn werthfawr mewn gwaith adeiladu ynni-effeithlon oherwydd ei allu i nodi mannau o golli ynni, canfod gwendidau thermol a chaniatáu addasiadau wedi’u targedu, gan arwain at ragor o effeithlonrwydd ynni, cynaliadwyedd ac arbedion cost mewn gweithrediadau adeiladu.</a:t>
            </a:r>
          </a:p>
          <a:p>
            <a:pPr algn="just"/>
            <a:endParaRPr lang="en-US" dirty="0"/>
          </a:p>
          <a:p>
            <a:endParaRPr lang="en-US" dirty="0"/>
          </a:p>
          <a:p>
            <a:endParaRPr lang="en-US" dirty="0"/>
          </a:p>
          <a:p>
            <a:r>
              <a:rPr lang="cy-GB"/>
              <a:t>\s </a:t>
            </a:r>
          </a:p>
        </p:txBody>
      </p:sp>
    </p:spTree>
    <p:extLst>
      <p:ext uri="{BB962C8B-B14F-4D97-AF65-F5344CB8AC3E}">
        <p14:creationId xmlns:p14="http://schemas.microsoft.com/office/powerpoint/2010/main" val="17587964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7B9DC-ECD2-4E3A-8226-D51DB481610C}"/>
              </a:ext>
            </a:extLst>
          </p:cNvPr>
          <p:cNvSpPr>
            <a:spLocks noGrp="1"/>
          </p:cNvSpPr>
          <p:nvPr>
            <p:ph type="title"/>
          </p:nvPr>
        </p:nvSpPr>
        <p:spPr/>
        <p:txBody>
          <a:bodyPr/>
          <a:lstStyle/>
          <a:p>
            <a:r>
              <a:rPr lang="cy-GB"/>
              <a:t>Beth yw cysyniad Passivhaus? </a:t>
            </a:r>
          </a:p>
        </p:txBody>
      </p:sp>
      <p:sp>
        <p:nvSpPr>
          <p:cNvPr id="3" name="Content Placeholder 2">
            <a:extLst>
              <a:ext uri="{FF2B5EF4-FFF2-40B4-BE49-F238E27FC236}">
                <a16:creationId xmlns:a16="http://schemas.microsoft.com/office/drawing/2014/main" id="{3E5F77A7-D48A-4737-8BCD-4AB984C1EBDE}"/>
              </a:ext>
            </a:extLst>
          </p:cNvPr>
          <p:cNvSpPr>
            <a:spLocks noGrp="1"/>
          </p:cNvSpPr>
          <p:nvPr>
            <p:ph sz="quarter" idx="10"/>
          </p:nvPr>
        </p:nvSpPr>
        <p:spPr>
          <a:xfrm>
            <a:off x="457200" y="1556792"/>
            <a:ext cx="8229600" cy="1268928"/>
          </a:xfrm>
        </p:spPr>
        <p:txBody>
          <a:bodyPr/>
          <a:lstStyle/>
          <a:p>
            <a:r>
              <a:rPr lang="cy-GB" sz="1800"/>
              <a:t>Mae Passivhaus, a ddatblygwyd yn yr Almaen yn y 1990au, yn safon a methodoleg gyda sicrwydd ansawdd ar gyfer adeiladu ynni isel, sy’n gallu helpu i greu adeiladau sy’n defnyddio tua 75% yn llai o ynni o’i gymharu â’r arfer safonol ar gyfer adeiladu newydd yn y DU. Gwyliwch y fideo hwn ar YouTube: </a:t>
            </a:r>
            <a:r>
              <a:rPr lang="cy-GB" sz="1800">
                <a:hlinkClick r:id="rId3"/>
              </a:rPr>
              <a:t>What is a PassivHaus / Passive House?</a:t>
            </a:r>
          </a:p>
          <a:p>
            <a:r>
              <a:rPr lang="cy-GB" sz="1800"/>
              <a:t>Bydd y dulliau adeiladu go iawn ar gyfer adeiladau Passivhaus yn amrywio, ond mae gan bob un ohonynt y nodweddion allweddol canlynol: inswleiddio eithriadol, lefelau llym o aerglosrwydd, ychydig iawn o bontio thermol, optimeiddio ynni solar goddefol, awyru mecanyddol gydag adferiad gwres, siâp cywasgedig syml.</a:t>
            </a:r>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spTree>
    <p:extLst>
      <p:ext uri="{BB962C8B-B14F-4D97-AF65-F5344CB8AC3E}">
        <p14:creationId xmlns:p14="http://schemas.microsoft.com/office/powerpoint/2010/main" val="7730345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F1205F-DB0E-40EF-838D-0B3308C5F0B0}"/>
              </a:ext>
            </a:extLst>
          </p:cNvPr>
          <p:cNvSpPr>
            <a:spLocks noGrp="1"/>
          </p:cNvSpPr>
          <p:nvPr>
            <p:ph type="title"/>
          </p:nvPr>
        </p:nvSpPr>
        <p:spPr/>
        <p:txBody>
          <a:bodyPr/>
          <a:lstStyle/>
          <a:p>
            <a:r>
              <a:rPr lang="cy-GB"/>
              <a:t>Methodoleg adeiladau Passivhaus </a:t>
            </a:r>
          </a:p>
        </p:txBody>
      </p:sp>
      <p:sp>
        <p:nvSpPr>
          <p:cNvPr id="3" name="Content Placeholder 2">
            <a:extLst>
              <a:ext uri="{FF2B5EF4-FFF2-40B4-BE49-F238E27FC236}">
                <a16:creationId xmlns:a16="http://schemas.microsoft.com/office/drawing/2014/main" id="{185A7359-42FA-4465-8836-97A9EBEAC079}"/>
              </a:ext>
            </a:extLst>
          </p:cNvPr>
          <p:cNvSpPr>
            <a:spLocks noGrp="1"/>
          </p:cNvSpPr>
          <p:nvPr>
            <p:ph sz="quarter" idx="10"/>
          </p:nvPr>
        </p:nvSpPr>
        <p:spPr/>
        <p:txBody>
          <a:bodyPr/>
          <a:lstStyle/>
          <a:p>
            <a:pPr algn="just"/>
            <a:r>
              <a:rPr lang="cy-GB"/>
              <a:t>Mae methodoleg adeiladau Passivhaus yn wahanol i fethodoleg adeiladau carbon niwtral, sy’n defnyddio cyfuniad o effeithlonrwydd ynni a chynhyrchu ynni cynaliadwy i wrthbwyso unrhyw ddefnydd o ynni.</a:t>
            </a:r>
          </a:p>
          <a:p>
            <a:pPr algn="just"/>
            <a:r>
              <a:rPr lang="cy-GB"/>
              <a:t>Mae adeilad Passivhaus wedi’i ddylunio i ddefnyddio llai o ynni yn y lle cyntaf drwy ei selio’n dda yn erbyn yr elfennau.</a:t>
            </a:r>
          </a:p>
          <a:p>
            <a:pPr algn="just"/>
            <a:r>
              <a:rPr lang="cy-GB"/>
              <a:t>Mae dyluniad Passivhaus yn ceisio dileu’r angen am wresogi ac oeri gofod, ac mae’n seiliedig ar y syniad mai lleihau colli gwres yw’r dull mwyaf costeffeithiol a gwydn o greu strwythur carbon isel.</a:t>
            </a:r>
          </a:p>
        </p:txBody>
      </p:sp>
    </p:spTree>
    <p:extLst>
      <p:ext uri="{BB962C8B-B14F-4D97-AF65-F5344CB8AC3E}">
        <p14:creationId xmlns:p14="http://schemas.microsoft.com/office/powerpoint/2010/main" val="40140539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lang="cy-GB" sz="6000">
                <a:solidFill>
                  <a:srgbClr val="0077E3"/>
                </a:solidFill>
                <a:ea typeface="ＭＳ Ｐゴシック" pitchFamily="-105" charset="-128"/>
                <a:cs typeface="ＭＳ Ｐゴシック" pitchFamily="-105" charset="-128"/>
              </a:rPr>
              <a:t>Unrhyw gwestiynau?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4014D8-D4C2-4A7D-9B82-70E475B62B86}"/>
              </a:ext>
            </a:extLst>
          </p:cNvPr>
          <p:cNvSpPr>
            <a:spLocks noGrp="1"/>
          </p:cNvSpPr>
          <p:nvPr>
            <p:ph type="title"/>
          </p:nvPr>
        </p:nvSpPr>
        <p:spPr/>
        <p:txBody>
          <a:bodyPr/>
          <a:lstStyle/>
          <a:p>
            <a:r>
              <a:rPr lang="cy-GB" dirty="0"/>
              <a:t>Beth yw polisïau allweddol y llywodraeth ar gynaliadwyedd?</a:t>
            </a:r>
          </a:p>
        </p:txBody>
      </p:sp>
      <p:sp>
        <p:nvSpPr>
          <p:cNvPr id="3" name="Content Placeholder 2">
            <a:extLst>
              <a:ext uri="{FF2B5EF4-FFF2-40B4-BE49-F238E27FC236}">
                <a16:creationId xmlns:a16="http://schemas.microsoft.com/office/drawing/2014/main" id="{C90A42F2-C5D8-4D31-B768-400F1BE6EAB4}"/>
              </a:ext>
            </a:extLst>
          </p:cNvPr>
          <p:cNvSpPr>
            <a:spLocks noGrp="1"/>
          </p:cNvSpPr>
          <p:nvPr>
            <p:ph sz="quarter" idx="10"/>
          </p:nvPr>
        </p:nvSpPr>
        <p:spPr>
          <a:xfrm>
            <a:off x="470201" y="1772816"/>
            <a:ext cx="8229600" cy="4248000"/>
          </a:xfrm>
        </p:spPr>
        <p:txBody>
          <a:bodyPr/>
          <a:lstStyle/>
          <a:p>
            <a:r>
              <a:rPr lang="cy-GB" dirty="0"/>
              <a:t>Mae Llywodraeth Cymru wedi rhoi nifer o bolisïau a deddfwriaethau allweddol ar waith i hybu cynaliadwyedd yn y diwydiant adeiladu.</a:t>
            </a:r>
          </a:p>
          <a:p>
            <a:r>
              <a:rPr lang="cy-GB" dirty="0"/>
              <a:t>Mae rhai o’r statudau hyn yn cynnwys: </a:t>
            </a:r>
          </a:p>
          <a:p>
            <a:pPr marL="558800" lvl="1" indent="-342900">
              <a:buFont typeface="Arial" panose="020B0604020202020204" pitchFamily="34" charset="0"/>
              <a:buChar char="•"/>
            </a:pPr>
            <a:r>
              <a:rPr lang="cy-GB" dirty="0"/>
              <a:t>Deddf Diogelu’r Amgylchedd 1990 </a:t>
            </a:r>
          </a:p>
          <a:p>
            <a:pPr marL="558800" lvl="1" indent="-342900">
              <a:buFont typeface="Arial" panose="020B0604020202020204" pitchFamily="34" charset="0"/>
              <a:buChar char="•"/>
            </a:pPr>
            <a:r>
              <a:rPr lang="cy-GB" dirty="0"/>
              <a:t>Deddf Llesiant Cenedlaethau’r Dyfodol (Cymru) 2015</a:t>
            </a:r>
          </a:p>
          <a:p>
            <a:pPr marL="558800" lvl="1" indent="-342900">
              <a:buFont typeface="Arial" panose="020B0604020202020204" pitchFamily="34" charset="0"/>
              <a:buChar char="•"/>
            </a:pPr>
            <a:r>
              <a:rPr lang="cy-GB" dirty="0"/>
              <a:t>Rheoliadau Adeiladu </a:t>
            </a:r>
          </a:p>
          <a:p>
            <a:r>
              <a:rPr lang="cy-GB" dirty="0"/>
              <a:t>Mae canllawiau eraill yn cynnwys: </a:t>
            </a:r>
          </a:p>
          <a:p>
            <a:pPr marL="558800" lvl="1" indent="-342900">
              <a:buFont typeface="Arial" panose="020B0604020202020204" pitchFamily="34" charset="0"/>
              <a:buChar char="•"/>
            </a:pPr>
            <a:r>
              <a:rPr lang="cy-GB" dirty="0">
                <a:solidFill>
                  <a:srgbClr val="000000"/>
                </a:solidFill>
                <a:ea typeface="ＭＳ Ｐゴシック"/>
                <a:cs typeface="+mn-lt"/>
              </a:rPr>
              <a:t>PAS</a:t>
            </a:r>
            <a:r>
              <a:rPr lang="cy-GB" dirty="0">
                <a:solidFill>
                  <a:srgbClr val="000000"/>
                </a:solidFill>
                <a:ea typeface="+mn-lt"/>
                <a:cs typeface="+mn-lt"/>
              </a:rPr>
              <a:t> 2030:2019 </a:t>
            </a:r>
          </a:p>
          <a:p>
            <a:pPr marL="558800" lvl="1" indent="-342900">
              <a:buFont typeface="Arial" panose="020B0604020202020204" pitchFamily="34" charset="0"/>
              <a:buChar char="•"/>
            </a:pPr>
            <a:r>
              <a:rPr lang="cy-GB" dirty="0"/>
              <a:t>PAS 2035:2019 </a:t>
            </a:r>
          </a:p>
          <a:p>
            <a:endParaRPr lang="en-GB" dirty="0"/>
          </a:p>
          <a:p>
            <a:pPr marL="342900" indent="-342900">
              <a:buFont typeface="Arial" panose="020B0604020202020204" pitchFamily="34" charset="0"/>
              <a:buChar char="•"/>
            </a:pPr>
            <a:endParaRPr lang="en-GB" dirty="0"/>
          </a:p>
        </p:txBody>
      </p:sp>
    </p:spTree>
    <p:extLst>
      <p:ext uri="{BB962C8B-B14F-4D97-AF65-F5344CB8AC3E}">
        <p14:creationId xmlns:p14="http://schemas.microsoft.com/office/powerpoint/2010/main" val="20713193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6F2F85-6FF6-4D4D-B41A-D18B07EA0673}"/>
              </a:ext>
            </a:extLst>
          </p:cNvPr>
          <p:cNvSpPr>
            <a:spLocks noGrp="1"/>
          </p:cNvSpPr>
          <p:nvPr>
            <p:ph type="title"/>
          </p:nvPr>
        </p:nvSpPr>
        <p:spPr/>
        <p:txBody>
          <a:bodyPr/>
          <a:lstStyle/>
          <a:p>
            <a:r>
              <a:rPr lang="cy-GB"/>
              <a:t>Deddf Diogelu’r Amgylchedd 1990 </a:t>
            </a:r>
          </a:p>
        </p:txBody>
      </p:sp>
      <p:sp>
        <p:nvSpPr>
          <p:cNvPr id="3" name="Content Placeholder 2">
            <a:extLst>
              <a:ext uri="{FF2B5EF4-FFF2-40B4-BE49-F238E27FC236}">
                <a16:creationId xmlns:a16="http://schemas.microsoft.com/office/drawing/2014/main" id="{1E3880E5-5257-4BA2-A6E6-4B901CAC3064}"/>
              </a:ext>
            </a:extLst>
          </p:cNvPr>
          <p:cNvSpPr>
            <a:spLocks noGrp="1"/>
          </p:cNvSpPr>
          <p:nvPr>
            <p:ph sz="quarter" idx="10"/>
          </p:nvPr>
        </p:nvSpPr>
        <p:spPr>
          <a:xfrm>
            <a:off x="457200" y="1512000"/>
            <a:ext cx="8229600" cy="3069128"/>
          </a:xfrm>
        </p:spPr>
        <p:txBody>
          <a:bodyPr/>
          <a:lstStyle/>
          <a:p>
            <a:pPr marL="342900" indent="-342900" algn="just">
              <a:buClr>
                <a:srgbClr val="0077E3"/>
              </a:buClr>
              <a:buFont typeface="Arial" panose="020B0604020202020204" pitchFamily="34" charset="0"/>
              <a:buChar char="•"/>
            </a:pPr>
            <a:r>
              <a:rPr lang="cy-GB"/>
              <a:t>Mae Deddf Diogelu’r Amgylchedd 1990 yn chwarae rhan bwysig yn y gwaith o reoleiddio mewn cysylltiad â diogelu’r amgylchedd a rheoli llygredd yn y diwydiant adeiladu yng Nghymru.</a:t>
            </a:r>
          </a:p>
          <a:p>
            <a:pPr marL="342900" indent="-342900" algn="just">
              <a:buClr>
                <a:srgbClr val="0077E3"/>
              </a:buClr>
              <a:buFont typeface="Arial" panose="020B0604020202020204" pitchFamily="34" charset="0"/>
              <a:buChar char="•"/>
            </a:pPr>
            <a:r>
              <a:rPr lang="cy-GB"/>
              <a:t>Mae’r Ddeddf yn gosod gofynion ar gyfer rheoli gwastraff, atal llygredd, trwyddedu amgylcheddol ac asesiadau o’r effaith amgylcheddol. </a:t>
            </a:r>
          </a:p>
          <a:p>
            <a:pPr marL="342900" indent="-342900" algn="just">
              <a:buClr>
                <a:srgbClr val="0077E3"/>
              </a:buClr>
              <a:buFont typeface="Arial" panose="020B0604020202020204" pitchFamily="34" charset="0"/>
              <a:buChar char="•"/>
            </a:pPr>
            <a:r>
              <a:rPr lang="cy-GB"/>
              <a:t>Rhaid i gwmnïau adeiladu sy’n gweithredu yng Nghymru gydymffurfio â darpariaethau Deddf Diogelu’r Amgylchedd 1990 a rheoliadau cysylltiedig i sicrhau eu bod yn bodloni’r safonau amgylcheddol gofynnol ac yn diogelu’r amgylchedd yn ystod gweithgareddau adeiladu.</a:t>
            </a:r>
          </a:p>
        </p:txBody>
      </p:sp>
    </p:spTree>
    <p:extLst>
      <p:ext uri="{BB962C8B-B14F-4D97-AF65-F5344CB8AC3E}">
        <p14:creationId xmlns:p14="http://schemas.microsoft.com/office/powerpoint/2010/main" val="34007328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072F2-F44C-4843-A961-F6CE38393871}"/>
              </a:ext>
            </a:extLst>
          </p:cNvPr>
          <p:cNvSpPr>
            <a:spLocks noGrp="1"/>
          </p:cNvSpPr>
          <p:nvPr>
            <p:ph type="title"/>
          </p:nvPr>
        </p:nvSpPr>
        <p:spPr/>
        <p:txBody>
          <a:bodyPr/>
          <a:lstStyle/>
          <a:p>
            <a:r>
              <a:rPr lang="cy-GB"/>
              <a:t>Deddf Llesiant Cenedlaethau’r Dyfodol (Cymru) 2015</a:t>
            </a:r>
            <a:br>
              <a:rPr lang="cy-GB"/>
            </a:br>
            <a:endParaRPr lang="cy-GB"/>
          </a:p>
        </p:txBody>
      </p:sp>
      <p:sp>
        <p:nvSpPr>
          <p:cNvPr id="3" name="Content Placeholder 2">
            <a:extLst>
              <a:ext uri="{FF2B5EF4-FFF2-40B4-BE49-F238E27FC236}">
                <a16:creationId xmlns:a16="http://schemas.microsoft.com/office/drawing/2014/main" id="{EC9674E1-E7A5-4EFF-A258-465141FB3265}"/>
              </a:ext>
            </a:extLst>
          </p:cNvPr>
          <p:cNvSpPr>
            <a:spLocks noGrp="1"/>
          </p:cNvSpPr>
          <p:nvPr>
            <p:ph sz="quarter" idx="10"/>
          </p:nvPr>
        </p:nvSpPr>
        <p:spPr/>
        <p:txBody>
          <a:bodyPr/>
          <a:lstStyle/>
          <a:p>
            <a:r>
              <a:rPr lang="cy-GB"/>
              <a:t>Mae gan y Ddeddf nifer o oblygiadau i’r diwydiant adeiladu yng Nghymru.</a:t>
            </a:r>
          </a:p>
          <a:p>
            <a:pPr marL="342900" indent="-342900">
              <a:buClr>
                <a:srgbClr val="0077E3"/>
              </a:buClr>
              <a:buFont typeface="Arial" panose="020B0604020202020204" pitchFamily="34" charset="0"/>
              <a:buChar char="•"/>
            </a:pPr>
            <a:r>
              <a:rPr lang="cy-GB"/>
              <a:t>Angen i ganolbwyntio ar gynaliadwyedd.</a:t>
            </a:r>
          </a:p>
          <a:p>
            <a:pPr marL="342900" indent="-342900">
              <a:buClr>
                <a:srgbClr val="0077E3"/>
              </a:buClr>
              <a:buFont typeface="Arial" panose="020B0604020202020204" pitchFamily="34" charset="0"/>
              <a:buChar char="•"/>
            </a:pPr>
            <a:r>
              <a:rPr lang="cy-GB"/>
              <a:t>Angen i ystyried effaith gwaith adeiladu ar gymunedau lleol.</a:t>
            </a:r>
          </a:p>
          <a:p>
            <a:pPr marL="342900" indent="-342900">
              <a:buClr>
                <a:srgbClr val="0077E3"/>
              </a:buClr>
              <a:buFont typeface="Arial" panose="020B0604020202020204" pitchFamily="34" charset="0"/>
              <a:buChar char="•"/>
            </a:pPr>
            <a:r>
              <a:rPr lang="cy-GB"/>
              <a:t>Angen i ddefnyddio gwaith adeiladu i wella llesiant pobl.</a:t>
            </a:r>
          </a:p>
          <a:p>
            <a:r>
              <a:rPr lang="cy-GB"/>
              <a:t>Mae’r Ddeddf yn helpu i sicrhau bod adeiladu yng Nghymru yn gynaliadwy, yn gymdeithasol gyfrifol ac yn fuddiol i lesiant pobl.</a:t>
            </a:r>
          </a:p>
        </p:txBody>
      </p:sp>
    </p:spTree>
    <p:extLst>
      <p:ext uri="{BB962C8B-B14F-4D97-AF65-F5344CB8AC3E}">
        <p14:creationId xmlns:p14="http://schemas.microsoft.com/office/powerpoint/2010/main" val="23938520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0D573B-CBCC-F3C1-7317-4E07C1D3ABB6}"/>
              </a:ext>
            </a:extLst>
          </p:cNvPr>
          <p:cNvSpPr>
            <a:spLocks noGrp="1"/>
          </p:cNvSpPr>
          <p:nvPr>
            <p:ph type="title"/>
          </p:nvPr>
        </p:nvSpPr>
        <p:spPr/>
        <p:txBody>
          <a:bodyPr/>
          <a:lstStyle/>
          <a:p>
            <a:r>
              <a:rPr lang="cy-GB"/>
              <a:t>Beth yw ôl-osod? </a:t>
            </a:r>
          </a:p>
        </p:txBody>
      </p:sp>
      <p:sp>
        <p:nvSpPr>
          <p:cNvPr id="3" name="Content Placeholder 2">
            <a:extLst>
              <a:ext uri="{FF2B5EF4-FFF2-40B4-BE49-F238E27FC236}">
                <a16:creationId xmlns:a16="http://schemas.microsoft.com/office/drawing/2014/main" id="{55DFE1B7-4C81-0957-CD74-30E6DC164B63}"/>
              </a:ext>
            </a:extLst>
          </p:cNvPr>
          <p:cNvSpPr>
            <a:spLocks noGrp="1"/>
          </p:cNvSpPr>
          <p:nvPr>
            <p:ph sz="quarter" idx="10"/>
          </p:nvPr>
        </p:nvSpPr>
        <p:spPr/>
        <p:txBody>
          <a:bodyPr/>
          <a:lstStyle/>
          <a:p>
            <a:pPr algn="just"/>
            <a:r>
              <a:rPr lang="cy-GB"/>
              <a:t>Yn y diwydiant adeiladu, ôl-osod yw’r broses o wneud newidiadau neu uwchraddio adeilad neu strwythur presennol er mwyn gwella ei ddefnyddioldeb, perfformiad, effeithlonrwydd ynni neu estheteg. Mae’n golygu addasu systemau, cydrannau neu gynllun yr adeilad i fodloni gofynion modern neu i ddatrys anghenion arbennig. </a:t>
            </a:r>
          </a:p>
          <a:p>
            <a:pPr algn="just"/>
            <a:r>
              <a:rPr lang="cy-GB"/>
              <a:t>Gallai ôl-osod gynnwys ychwanegu deunydd inswleiddio, uwchraddio systemau HVAC, newid ffenestri, gwella goleuadau, gosod systemau ynni adnewyddadwy neu newid pensaernïaeth yr adeilad i ddarparu ar gyfer defnyddiau neu dechnolegau newydd. </a:t>
            </a:r>
          </a:p>
          <a:p>
            <a:pPr algn="just"/>
            <a:r>
              <a:rPr lang="cy-GB"/>
              <a:t>Pwrpas ôl-osod yw gwella perfformiad adeilad, ymestyn ei oes a gwella ei effeithlonrwydd ynni heb fod angen ei ailadeiladu neu ddymchwel yn llwyr.</a:t>
            </a:r>
          </a:p>
        </p:txBody>
      </p:sp>
    </p:spTree>
    <p:extLst>
      <p:ext uri="{BB962C8B-B14F-4D97-AF65-F5344CB8AC3E}">
        <p14:creationId xmlns:p14="http://schemas.microsoft.com/office/powerpoint/2010/main" val="36907119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E1ECD-FCD9-920F-31B1-F914FBA5EB7E}"/>
              </a:ext>
            </a:extLst>
          </p:cNvPr>
          <p:cNvSpPr>
            <a:spLocks noGrp="1"/>
          </p:cNvSpPr>
          <p:nvPr>
            <p:ph type="title"/>
          </p:nvPr>
        </p:nvSpPr>
        <p:spPr/>
        <p:txBody>
          <a:bodyPr/>
          <a:lstStyle/>
          <a:p>
            <a:r>
              <a:rPr lang="cy-GB"/>
              <a:t>Gwaith ôl-osod cyfrifol </a:t>
            </a:r>
          </a:p>
        </p:txBody>
      </p:sp>
      <p:sp>
        <p:nvSpPr>
          <p:cNvPr id="3" name="Content Placeholder 2">
            <a:extLst>
              <a:ext uri="{FF2B5EF4-FFF2-40B4-BE49-F238E27FC236}">
                <a16:creationId xmlns:a16="http://schemas.microsoft.com/office/drawing/2014/main" id="{8F96C421-D07B-A857-A123-FDA29243C87D}"/>
              </a:ext>
            </a:extLst>
          </p:cNvPr>
          <p:cNvSpPr>
            <a:spLocks noGrp="1"/>
          </p:cNvSpPr>
          <p:nvPr>
            <p:ph sz="quarter" idx="10"/>
          </p:nvPr>
        </p:nvSpPr>
        <p:spPr>
          <a:xfrm>
            <a:off x="457200" y="1389536"/>
            <a:ext cx="8229600" cy="4517421"/>
          </a:xfrm>
        </p:spPr>
        <p:txBody>
          <a:bodyPr/>
          <a:lstStyle/>
          <a:p>
            <a:r>
              <a:rPr lang="cy-GB"/>
              <a:t>Mae hyn yn golygu gwneud gwelliannau ynni-effeithlon a chynaliadwy yn ogystal â chadw gwerth hanesyddol neu bensaernïol, fel:</a:t>
            </a:r>
          </a:p>
          <a:p>
            <a:pPr lvl="5">
              <a:buClr>
                <a:srgbClr val="0077E3"/>
              </a:buClr>
              <a:buFont typeface="Arial"/>
              <a:buChar char="•"/>
            </a:pPr>
            <a:r>
              <a:rPr lang="cy-GB" sz="2000">
                <a:ea typeface="ＭＳ Ｐゴシック"/>
                <a:cs typeface="Arial"/>
              </a:rPr>
              <a:t>asesiad ynni</a:t>
            </a:r>
          </a:p>
          <a:p>
            <a:pPr lvl="5">
              <a:buClr>
                <a:srgbClr val="0077E3"/>
              </a:buClr>
              <a:buFont typeface="Arial"/>
              <a:buChar char="•"/>
            </a:pPr>
            <a:r>
              <a:rPr lang="cy-GB" sz="2000">
                <a:ea typeface="ＭＳ Ｐゴシック"/>
                <a:cs typeface="Arial"/>
              </a:rPr>
              <a:t>gwarchod treftadaeth</a:t>
            </a:r>
          </a:p>
          <a:p>
            <a:pPr lvl="5">
              <a:buClr>
                <a:srgbClr val="0077E3"/>
              </a:buClr>
              <a:buFont typeface="Arial"/>
              <a:buChar char="•"/>
            </a:pPr>
            <a:r>
              <a:rPr lang="cy-GB" sz="2000">
                <a:ea typeface="ＭＳ Ｐゴシック"/>
                <a:cs typeface="Arial"/>
              </a:rPr>
              <a:t>inswleiddio a selio aer</a:t>
            </a:r>
          </a:p>
          <a:p>
            <a:pPr lvl="5">
              <a:buClr>
                <a:srgbClr val="0077E3"/>
              </a:buClr>
              <a:buFont typeface="Arial"/>
              <a:buChar char="•"/>
            </a:pPr>
            <a:r>
              <a:rPr lang="cy-GB" sz="2000">
                <a:ea typeface="ＭＳ Ｐゴシック"/>
                <a:cs typeface="Arial"/>
              </a:rPr>
              <a:t>systemau gwresogi ac oeri effeithlon</a:t>
            </a:r>
          </a:p>
          <a:p>
            <a:pPr lvl="5">
              <a:buClr>
                <a:srgbClr val="0077E3"/>
              </a:buClr>
              <a:buFont typeface="Arial"/>
              <a:buChar char="•"/>
            </a:pPr>
            <a:r>
              <a:rPr lang="cy-GB" sz="2000">
                <a:ea typeface="ＭＳ Ｐゴシック"/>
                <a:cs typeface="Arial"/>
              </a:rPr>
              <a:t>uwchraddio goleuadau</a:t>
            </a:r>
          </a:p>
          <a:p>
            <a:pPr lvl="5">
              <a:buClr>
                <a:srgbClr val="0077E3"/>
              </a:buClr>
              <a:buFont typeface="Arial"/>
              <a:buChar char="•"/>
            </a:pPr>
            <a:r>
              <a:rPr lang="cy-GB" sz="2000">
                <a:ea typeface="ＭＳ Ｐゴシック"/>
                <a:cs typeface="Arial"/>
              </a:rPr>
              <a:t>gwella ffenestri a gwydro</a:t>
            </a:r>
          </a:p>
          <a:p>
            <a:pPr lvl="5">
              <a:buClr>
                <a:srgbClr val="0077E3"/>
              </a:buClr>
              <a:buFont typeface="Arial"/>
              <a:buChar char="•"/>
            </a:pPr>
            <a:r>
              <a:rPr lang="cy-GB" sz="2000">
                <a:ea typeface="ＭＳ Ｐゴシック"/>
                <a:cs typeface="Arial"/>
              </a:rPr>
              <a:t>integreiddio ynni adnewyddadwy</a:t>
            </a:r>
          </a:p>
          <a:p>
            <a:pPr lvl="5">
              <a:buClr>
                <a:srgbClr val="0077E3"/>
              </a:buClr>
              <a:buFont typeface="Arial"/>
              <a:buChar char="•"/>
            </a:pPr>
            <a:r>
              <a:rPr lang="cy-GB" sz="2000">
                <a:ea typeface="ＭＳ Ｐゴシック"/>
                <a:cs typeface="Arial"/>
              </a:rPr>
              <a:t>mesurau effeithlonrwydd dŵr</a:t>
            </a:r>
          </a:p>
          <a:p>
            <a:pPr lvl="5">
              <a:buClr>
                <a:srgbClr val="0077E3"/>
              </a:buClr>
              <a:buFont typeface="Arial"/>
              <a:buChar char="•"/>
            </a:pPr>
            <a:r>
              <a:rPr lang="cy-GB" sz="2000">
                <a:ea typeface="ＭＳ Ｐゴシック"/>
                <a:cs typeface="Arial"/>
              </a:rPr>
              <a:t>ansawdd amgylcheddol dan do</a:t>
            </a:r>
          </a:p>
          <a:p>
            <a:pPr lvl="5">
              <a:buClr>
                <a:srgbClr val="0077E3"/>
              </a:buClr>
              <a:buFont typeface="Arial"/>
              <a:buChar char="•"/>
            </a:pPr>
            <a:r>
              <a:rPr lang="cy-GB" sz="2000">
                <a:ea typeface="ＭＳ Ｐゴシック"/>
                <a:cs typeface="Arial"/>
              </a:rPr>
              <a:t>monitro ac optimeiddio.</a:t>
            </a:r>
          </a:p>
          <a:p>
            <a:endParaRPr lang="en-US" dirty="0">
              <a:cs typeface="Arial"/>
            </a:endParaRPr>
          </a:p>
        </p:txBody>
      </p:sp>
    </p:spTree>
    <p:extLst>
      <p:ext uri="{BB962C8B-B14F-4D97-AF65-F5344CB8AC3E}">
        <p14:creationId xmlns:p14="http://schemas.microsoft.com/office/powerpoint/2010/main" val="7976687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274C72-A8E2-61B2-3406-101EAED9BFAE}"/>
              </a:ext>
            </a:extLst>
          </p:cNvPr>
          <p:cNvSpPr>
            <a:spLocks noGrp="1"/>
          </p:cNvSpPr>
          <p:nvPr>
            <p:ph type="title"/>
          </p:nvPr>
        </p:nvSpPr>
        <p:spPr/>
        <p:txBody>
          <a:bodyPr/>
          <a:lstStyle/>
          <a:p>
            <a:r>
              <a:rPr lang="cy-GB"/>
              <a:t>Gwaith ôl-osod cyfrifol </a:t>
            </a:r>
          </a:p>
        </p:txBody>
      </p:sp>
      <p:sp>
        <p:nvSpPr>
          <p:cNvPr id="3" name="Content Placeholder 2">
            <a:extLst>
              <a:ext uri="{FF2B5EF4-FFF2-40B4-BE49-F238E27FC236}">
                <a16:creationId xmlns:a16="http://schemas.microsoft.com/office/drawing/2014/main" id="{ABD47BF5-5425-4DFA-6CDE-C57D502C9A46}"/>
              </a:ext>
            </a:extLst>
          </p:cNvPr>
          <p:cNvSpPr>
            <a:spLocks noGrp="1"/>
          </p:cNvSpPr>
          <p:nvPr>
            <p:ph sz="quarter" idx="10"/>
          </p:nvPr>
        </p:nvSpPr>
        <p:spPr/>
        <p:txBody>
          <a:bodyPr/>
          <a:lstStyle/>
          <a:p>
            <a:r>
              <a:rPr lang="cy-GB"/>
              <a:t>Mae gan ôl-osod lawer o fanteision, gan gynnwys uwchraddio’r stoc adeiladau bresennol er mwyn symud tuag at gyrraedd targedau sero net.</a:t>
            </a:r>
          </a:p>
          <a:p>
            <a:r>
              <a:rPr lang="cy-GB"/>
              <a:t>Rhaid ystyried yr adeilad a fydd yn gartref i’r dechnoleg yn yr holl gynlluniau a gweithgareddau ôl-osod. </a:t>
            </a:r>
          </a:p>
          <a:p>
            <a:r>
              <a:rPr lang="cy-GB"/>
              <a:t>Mae hyn yn arbennig o wir yn yr holl adeiladau a adeiladwyd cyn 1919 lle mae adeiledd yr adeilad yn ymddwyn yn wahanol iawn i ffabrigau adeiladau modern. </a:t>
            </a:r>
          </a:p>
          <a:p>
            <a:r>
              <a:rPr lang="cy-GB"/>
              <a:t>Cyn gwneud unrhyw waith ar adeilad a adeiladwyd cyn 1919, a hynny’n waith ôl-osod neu fel arall, byddai’n arfer da gofyn am gyngor gan y cyrff cadwraeth a chynllunio/rheoli adeiladu perthnasol i sicrhau cydymffurfedd â’r holl reoliadau perthnasol a diogelu treftadaeth a hanes yr adeiladau. </a:t>
            </a:r>
          </a:p>
        </p:txBody>
      </p:sp>
    </p:spTree>
    <p:extLst>
      <p:ext uri="{BB962C8B-B14F-4D97-AF65-F5344CB8AC3E}">
        <p14:creationId xmlns:p14="http://schemas.microsoft.com/office/powerpoint/2010/main" val="9922567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63DA5-B04E-1F3A-66FA-B53A09517D06}"/>
              </a:ext>
            </a:extLst>
          </p:cNvPr>
          <p:cNvSpPr>
            <a:spLocks noGrp="1"/>
          </p:cNvSpPr>
          <p:nvPr>
            <p:ph type="title"/>
          </p:nvPr>
        </p:nvSpPr>
        <p:spPr/>
        <p:txBody>
          <a:bodyPr/>
          <a:lstStyle/>
          <a:p>
            <a:r>
              <a:rPr lang="cy-GB"/>
              <a:t>Safonau ôl-osod: PAS 2030:2019 </a:t>
            </a:r>
          </a:p>
        </p:txBody>
      </p:sp>
      <p:sp>
        <p:nvSpPr>
          <p:cNvPr id="3" name="Content Placeholder 2">
            <a:extLst>
              <a:ext uri="{FF2B5EF4-FFF2-40B4-BE49-F238E27FC236}">
                <a16:creationId xmlns:a16="http://schemas.microsoft.com/office/drawing/2014/main" id="{88AA5355-38EF-1495-4F58-204885F2CD67}"/>
              </a:ext>
            </a:extLst>
          </p:cNvPr>
          <p:cNvSpPr>
            <a:spLocks noGrp="1"/>
          </p:cNvSpPr>
          <p:nvPr>
            <p:ph sz="quarter" idx="10"/>
          </p:nvPr>
        </p:nvSpPr>
        <p:spPr/>
        <p:txBody>
          <a:bodyPr/>
          <a:lstStyle/>
          <a:p>
            <a:br>
              <a:rPr lang="cy-GB"/>
            </a:br>
            <a:r>
              <a:rPr lang="cy-GB"/>
              <a:t>Mae PAS 2030 yn Fanyleb sydd ar gael i’r Cyhoedd ar gyfer gosod mesurau effeithlonrwydd ynni mewn adeiladau presennol. </a:t>
            </a:r>
          </a:p>
          <a:p>
            <a:r>
              <a:rPr lang="cy-GB"/>
              <a:t>Mae PAS 2030 yn nodi’r gofynion o ran cymhwysedd, gallu technegol a gofynion ansawdd cyffredinol y bydd pob gosodwr yn eu dilyn i sicrhau bod y gwaith a wneir wedi cyrraedd y safon ofynnol.</a:t>
            </a:r>
          </a:p>
          <a:p>
            <a:r>
              <a:rPr lang="cy-GB"/>
              <a:t>Mae PAS 2030 yn ardystiad y gall busnesau ei gyflawni i ddangos eu bod yn cydymffurfio â’u gosodiadau.</a:t>
            </a:r>
          </a:p>
          <a:p>
            <a:r>
              <a:rPr lang="cy-GB"/>
              <a:t>Mae PAS 2030 yn cael ei diweddaru bob dwy flynedd. </a:t>
            </a:r>
          </a:p>
          <a:p>
            <a:endParaRPr lang="en-US" dirty="0">
              <a:ea typeface="ＭＳ Ｐゴシック"/>
              <a:cs typeface="Arial"/>
            </a:endParaRPr>
          </a:p>
        </p:txBody>
      </p:sp>
    </p:spTree>
    <p:extLst>
      <p:ext uri="{BB962C8B-B14F-4D97-AF65-F5344CB8AC3E}">
        <p14:creationId xmlns:p14="http://schemas.microsoft.com/office/powerpoint/2010/main" val="30506335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1c5831b9-66da-4f16-a409-834213ecdb8e">
      <Terms xmlns="http://schemas.microsoft.com/office/infopath/2007/PartnerControls"/>
    </lcf76f155ced4ddcb4097134ff3c332f>
    <TaxCatchAll xmlns="418e8c98-519b-4e3e-a77f-7ee33016068f"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15" ma:contentTypeDescription="Create a new document." ma:contentTypeScope="" ma:versionID="49183941de53607219d2a41e88adfbee">
  <xsd:schema xmlns:xsd="http://www.w3.org/2001/XMLSchema" xmlns:xs="http://www.w3.org/2001/XMLSchema" xmlns:p="http://schemas.microsoft.com/office/2006/metadata/properties" xmlns:ns2="1c5831b9-66da-4f16-a409-834213ecdb8e" xmlns:ns3="7d91badd-8922-4db1-9652-4fbca8a6b7df" xmlns:ns4="418e8c98-519b-4e3e-a77f-7ee33016068f" targetNamespace="http://schemas.microsoft.com/office/2006/metadata/properties" ma:root="true" ma:fieldsID="24b99fe5d6d654b5d04b5bbed10723b8" ns2:_="" ns3:_="" ns4:_="">
    <xsd:import namespace="1c5831b9-66da-4f16-a409-834213ecdb8e"/>
    <xsd:import namespace="7d91badd-8922-4db1-9652-4fbca8a6b7df"/>
    <xsd:import namespace="418e8c98-519b-4e3e-a77f-7ee33016068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46845985-64c5-445d-98c9-446d100d1ab4}" ma:internalName="TaxCatchAll" ma:showField="CatchAllData" ma:web="7d91badd-8922-4db1-9652-4fbca8a6b7d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5CCB350-B76C-41FC-AE69-633CA55F79C0}">
  <ds:schemaRefs>
    <ds:schemaRef ds:uri="http://purl.org/dc/terms/"/>
    <ds:schemaRef ds:uri="7d91badd-8922-4db1-9652-4fbca8a6b7df"/>
    <ds:schemaRef ds:uri="http://schemas.microsoft.com/office/2006/metadata/properties"/>
    <ds:schemaRef ds:uri="1c5831b9-66da-4f16-a409-834213ecdb8e"/>
    <ds:schemaRef ds:uri="http://purl.org/dc/elements/1.1/"/>
    <ds:schemaRef ds:uri="http://www.w3.org/XML/1998/namespace"/>
    <ds:schemaRef ds:uri="418e8c98-519b-4e3e-a77f-7ee33016068f"/>
    <ds:schemaRef ds:uri="http://purl.org/dc/dcmitype/"/>
    <ds:schemaRef ds:uri="http://schemas.microsoft.com/office/2006/documentManagement/types"/>
    <ds:schemaRef ds:uri="http://schemas.microsoft.com/office/infopath/2007/PartnerControls"/>
    <ds:schemaRef ds:uri="http://schemas.openxmlformats.org/package/2006/metadata/core-properties"/>
  </ds:schemaRefs>
</ds:datastoreItem>
</file>

<file path=customXml/itemProps2.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3.xml><?xml version="1.0" encoding="utf-8"?>
<ds:datastoreItem xmlns:ds="http://schemas.openxmlformats.org/officeDocument/2006/customXml" ds:itemID="{D8650BE0-FF67-4CB5-BD5F-AE35C54CB64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418e8c98-519b-4e3e-a77f-7ee33016068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3</TotalTime>
  <Words>4298</Words>
  <Application>Microsoft Office PowerPoint</Application>
  <PresentationFormat>On-screen Show (4:3)</PresentationFormat>
  <Paragraphs>237</Paragraphs>
  <Slides>25</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Arial</vt:lpstr>
      <vt:lpstr>Calibri</vt:lpstr>
      <vt:lpstr>Lucida Grande</vt:lpstr>
      <vt:lpstr>Times New Roman</vt:lpstr>
      <vt:lpstr>YouTube Sans</vt:lpstr>
      <vt:lpstr>Default Design</vt:lpstr>
      <vt:lpstr>PowerPoint 4: Arferion cynaliadwy a gofynion rheoleiddio</vt:lpstr>
      <vt:lpstr>Nod: Deall cynaliadwyedd a threfn reoleiddio’r diwydiant</vt:lpstr>
      <vt:lpstr>Beth yw polisïau allweddol y llywodraeth ar gynaliadwyedd?</vt:lpstr>
      <vt:lpstr>Deddf Diogelu’r Amgylchedd 1990 </vt:lpstr>
      <vt:lpstr>Deddf Llesiant Cenedlaethau’r Dyfodol (Cymru) 2015 </vt:lpstr>
      <vt:lpstr>Beth yw ôl-osod? </vt:lpstr>
      <vt:lpstr>Gwaith ôl-osod cyfrifol </vt:lpstr>
      <vt:lpstr>Gwaith ôl-osod cyfrifol </vt:lpstr>
      <vt:lpstr>Safonau ôl-osod: PAS 2030:2019 </vt:lpstr>
      <vt:lpstr>Safonau ôl-osod: PAS 2035:2019 </vt:lpstr>
      <vt:lpstr>Rhai o Ofynion Allweddol PAS 2035</vt:lpstr>
      <vt:lpstr>Pwy yw’r Sefydliad Ymchwil Adeiladu (BRE)? </vt:lpstr>
      <vt:lpstr>Gwella cynaliadwyedd drwy ddylunio </vt:lpstr>
      <vt:lpstr>Gwella cynaliadwyedd drwy ddylunio </vt:lpstr>
      <vt:lpstr>Adeiladau clyfar </vt:lpstr>
      <vt:lpstr>Adeiladau clyfar </vt:lpstr>
      <vt:lpstr>Beth yw Rhan L? </vt:lpstr>
      <vt:lpstr>Beth yw Rhan L o reoliadau adeiladu Cymru? </vt:lpstr>
      <vt:lpstr>Rhan L1 A a Rhan L1 B  </vt:lpstr>
      <vt:lpstr>Rhan L1 A a Rhan L1 B </vt:lpstr>
      <vt:lpstr>Delweddu ac adeiladu thermol </vt:lpstr>
      <vt:lpstr>Delweddu ac adeiladu thermol </vt:lpstr>
      <vt:lpstr>Beth yw cysyniad Passivhaus? </vt:lpstr>
      <vt:lpstr>Methodoleg adeiladau Passivhaus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418</cp:revision>
  <dcterms:created xsi:type="dcterms:W3CDTF">2013-05-28T00:38:54Z</dcterms:created>
  <dcterms:modified xsi:type="dcterms:W3CDTF">2023-09-29T13:51:48Z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