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3" r:id="rId6"/>
    <p:sldId id="334" r:id="rId7"/>
    <p:sldId id="337" r:id="rId8"/>
    <p:sldId id="335" r:id="rId9"/>
    <p:sldId id="345" r:id="rId10"/>
    <p:sldId id="336" r:id="rId11"/>
    <p:sldId id="349" r:id="rId12"/>
    <p:sldId id="347" r:id="rId13"/>
    <p:sldId id="339" r:id="rId14"/>
    <p:sldId id="338" r:id="rId15"/>
    <p:sldId id="348" r:id="rId16"/>
    <p:sldId id="340" r:id="rId17"/>
    <p:sldId id="346" r:id="rId18"/>
    <p:sldId id="343" r:id="rId19"/>
    <p:sldId id="342" r:id="rId20"/>
    <p:sldId id="344"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F1D158-7EC8-B192-87EF-D6A73EAEA5DB}" name="Laura Glover" initials="LG" userId="0654c38050dc99c9"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2978" autoAdjust="0"/>
  </p:normalViewPr>
  <p:slideViewPr>
    <p:cSldViewPr showGuides="1">
      <p:cViewPr varScale="1">
        <p:scale>
          <a:sx n="62" d="100"/>
          <a:sy n="62" d="100"/>
        </p:scale>
        <p:origin x="132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4FF59ECD-3529-4A49-8DC1-F882EE8D3BC1}"/>
    <pc:docChg chg="modMainMaster">
      <pc:chgData name="Claire Brooks" userId="045b5ce1-bb15-4c22-aa7e-c7b600949989" providerId="ADAL" clId="{4FF59ECD-3529-4A49-8DC1-F882EE8D3BC1}" dt="2023-09-29T13:51:26.675" v="3" actId="20577"/>
      <pc:docMkLst>
        <pc:docMk/>
      </pc:docMkLst>
      <pc:sldMasterChg chg="modSp mod">
        <pc:chgData name="Claire Brooks" userId="045b5ce1-bb15-4c22-aa7e-c7b600949989" providerId="ADAL" clId="{4FF59ECD-3529-4A49-8DC1-F882EE8D3BC1}" dt="2023-09-29T13:51:26.675" v="3" actId="20577"/>
        <pc:sldMasterMkLst>
          <pc:docMk/>
          <pc:sldMasterMk cId="0" sldId="2147483651"/>
        </pc:sldMasterMkLst>
        <pc:spChg chg="mod">
          <ac:chgData name="Claire Brooks" userId="045b5ce1-bb15-4c22-aa7e-c7b600949989" providerId="ADAL" clId="{4FF59ECD-3529-4A49-8DC1-F882EE8D3BC1}" dt="2023-09-29T13:51:26.675" v="3" actId="20577"/>
          <ac:spMkLst>
            <pc:docMk/>
            <pc:sldMasterMk cId="0" sldId="2147483651"/>
            <ac:spMk id="12" creationId="{00000000-0000-0000-0000-000000000000}"/>
          </ac:spMkLst>
        </pc:spChg>
        <pc:spChg chg="mod">
          <ac:chgData name="Claire Brooks" userId="045b5ce1-bb15-4c22-aa7e-c7b600949989" providerId="ADAL" clId="{4FF59ECD-3529-4A49-8DC1-F882EE8D3BC1}" dt="2023-09-29T13:48:59.403" v="1"/>
          <ac:spMkLst>
            <pc:docMk/>
            <pc:sldMasterMk cId="0" sldId="2147483651"/>
            <ac:spMk id="1029" creationId="{00000000-0000-0000-0000-000000000000}"/>
          </ac:spMkLst>
        </pc:spChg>
        <pc:spChg chg="mod">
          <ac:chgData name="Claire Brooks" userId="045b5ce1-bb15-4c22-aa7e-c7b600949989" providerId="ADAL" clId="{4FF59ECD-3529-4A49-8DC1-F882EE8D3BC1}" dt="2023-09-29T13:51:23.861" v="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883379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Dyluniad ynni-effeithlon:</a:t>
            </a:r>
            <a:r>
              <a:rPr lang="cy-GB" sz="1200" b="0" i="0">
                <a:solidFill>
                  <a:schemeClr val="tx1"/>
                </a:solidFill>
                <a:latin typeface="Arial" charset="0"/>
                <a:ea typeface="ＭＳ Ｐゴシック" charset="-128"/>
                <a:cs typeface="ＭＳ Ｐゴシック" charset="-128"/>
              </a:rPr>
              <a:t> Mabwysiadwch egwyddorion dylunio ynni-effeithlon o'r cychwyn cyntaf, gan gynnwys inswleiddio priodol, systemau gwresogi, awyru ac aerdymheru (HVAC), goleuadau ynni-effeithlon, a systemau awtomeiddio adeiladau uwch i optimeiddio'r defnydd o ynni.</a:t>
            </a:r>
          </a:p>
          <a:p>
            <a:r>
              <a:rPr lang="cy-GB" sz="1200" b="1" i="0">
                <a:solidFill>
                  <a:schemeClr val="tx1"/>
                </a:solidFill>
                <a:latin typeface="Arial" charset="0"/>
                <a:ea typeface="ＭＳ Ｐゴシック" charset="-128"/>
                <a:cs typeface="ＭＳ Ｐゴシック" charset="-128"/>
              </a:rPr>
              <a:t>Ffynonellau ynni adnewyddadwy:</a:t>
            </a:r>
            <a:r>
              <a:rPr lang="cy-GB" sz="1200" b="0" i="0">
                <a:solidFill>
                  <a:schemeClr val="tx1"/>
                </a:solidFill>
                <a:latin typeface="Arial" charset="0"/>
                <a:ea typeface="ＭＳ Ｐゴシック" charset="-128"/>
                <a:cs typeface="ＭＳ Ｐゴシック" charset="-128"/>
              </a:rPr>
              <a:t> Ymgorfforwch dechnolegau ynni adnewyddadwy, fel paneli solar, tyrbinau gwynt neu systemau geothermol i gynhyrchu ynni glân ar y safle a lleihau’r ddibyniaeth ar danwydd ffosil.</a:t>
            </a:r>
          </a:p>
          <a:p>
            <a:r>
              <a:rPr lang="cy-GB" sz="1200" b="1" i="0">
                <a:solidFill>
                  <a:schemeClr val="tx1"/>
                </a:solidFill>
                <a:latin typeface="Arial" charset="0"/>
                <a:ea typeface="ＭＳ Ｐゴシック" charset="-128"/>
                <a:cs typeface="ＭＳ Ｐゴシック" charset="-128"/>
              </a:rPr>
              <a:t>Amlen adeilad effeithlon:</a:t>
            </a:r>
            <a:r>
              <a:rPr lang="cy-GB" sz="1200" b="0" i="0">
                <a:solidFill>
                  <a:schemeClr val="tx1"/>
                </a:solidFill>
                <a:latin typeface="Arial" charset="0"/>
                <a:ea typeface="ＭＳ Ｐゴシック" charset="-128"/>
                <a:cs typeface="ＭＳ Ｐゴシック" charset="-128"/>
              </a:rPr>
              <a:t> Gwnewch yn siŵr bod amlen yr adeilad wedi’i inswleiddio’n dda gyda ffenestri, drysau a deunyddiau toi perfformiad uchel i leihau faint o wres sy’n cael ei golli neu ei ennill, a gwella'r effeithlonrwydd ynni cyffredinol.</a:t>
            </a:r>
          </a:p>
          <a:p>
            <a:r>
              <a:rPr lang="cy-GB" sz="1200" b="1" i="0">
                <a:solidFill>
                  <a:schemeClr val="tx1"/>
                </a:solidFill>
                <a:latin typeface="Arial" charset="0"/>
                <a:ea typeface="ＭＳ Ｐゴシック" charset="-128"/>
                <a:cs typeface="ＭＳ Ｐゴシック" charset="-128"/>
              </a:rPr>
              <a:t>Dyfeisiau a chyfarpar ynni-effeithlon: </a:t>
            </a:r>
            <a:r>
              <a:rPr lang="cy-GB" sz="1200" b="0" i="0">
                <a:solidFill>
                  <a:schemeClr val="tx1"/>
                </a:solidFill>
                <a:latin typeface="Arial" charset="0"/>
                <a:ea typeface="ＭＳ Ｐゴシック" charset="-128"/>
                <a:cs typeface="ＭＳ Ｐゴシック" charset="-128"/>
              </a:rPr>
              <a:t>Gosodwch ddyfeisiau ynni-effeithlon, fel dyfeisiau â seren ynni, yn ogystal â systemau a chyfarpar swyddfa ynni-effeithlon, i leihau faint o ynni sy’n cael ei ddefnyddio.</a:t>
            </a:r>
          </a:p>
          <a:p>
            <a:r>
              <a:rPr lang="cy-GB" sz="1200" b="1" i="0">
                <a:solidFill>
                  <a:schemeClr val="tx1"/>
                </a:solidFill>
                <a:latin typeface="Arial" charset="0"/>
                <a:ea typeface="ＭＳ Ｐゴシック" charset="-128"/>
                <a:cs typeface="ＭＳ Ｐゴシック" charset="-128"/>
              </a:rPr>
              <a:t>Deunyddiau cynaliadwy:</a:t>
            </a:r>
            <a:r>
              <a:rPr lang="cy-GB" sz="1200" b="0" i="0">
                <a:solidFill>
                  <a:schemeClr val="tx1"/>
                </a:solidFill>
                <a:latin typeface="Arial" charset="0"/>
                <a:ea typeface="ＭＳ Ｐゴシック" charset="-128"/>
                <a:cs typeface="ＭＳ Ｐゴシック" charset="-128"/>
              </a:rPr>
              <a:t> Dewiswch ddeunyddiau adeiladu ecogyfeillgar a chynaliadwy gydag ôl troed carbon isel. Mae hyn yn cynnwys defnyddio deunyddiau wedi’u hailgylchu neu o ffynonellau lleol, pren wedi’i gasglu’n gyfrifol, a chynhyrchion allyriadau isel.</a:t>
            </a:r>
          </a:p>
          <a:p>
            <a:r>
              <a:rPr lang="cy-GB" sz="1200" b="1" i="0">
                <a:solidFill>
                  <a:schemeClr val="tx1"/>
                </a:solidFill>
                <a:latin typeface="Arial" charset="0"/>
                <a:ea typeface="ＭＳ Ｐゴシック" charset="-128"/>
                <a:cs typeface="ＭＳ Ｐゴシック" charset="-128"/>
              </a:rPr>
              <a:t>Arbed dŵr:</a:t>
            </a:r>
            <a:r>
              <a:rPr lang="cy-GB" sz="1200" b="0" i="0">
                <a:solidFill>
                  <a:schemeClr val="tx1"/>
                </a:solidFill>
                <a:latin typeface="Arial" charset="0"/>
                <a:ea typeface="ＭＳ Ｐゴシック" charset="-128"/>
                <a:cs typeface="ＭＳ Ｐゴシック" charset="-128"/>
              </a:rPr>
              <a:t> Ymgorfforwch ffitiadau arbed dŵr, fel tapiau a thoiledau llif isel, a rhoi systemau ailgylchu dŵr neu gasglu dŵr glaw ar waith i leihau faint o ddŵr sy’n cael ei ddefnyddio.</a:t>
            </a:r>
          </a:p>
          <a:p>
            <a:r>
              <a:rPr lang="cy-GB" sz="1200" b="1" i="0">
                <a:solidFill>
                  <a:schemeClr val="tx1"/>
                </a:solidFill>
                <a:latin typeface="Arial" charset="0"/>
                <a:ea typeface="ＭＳ Ｐゴシック" charset="-128"/>
                <a:cs typeface="ＭＳ Ｐゴシック" charset="-128"/>
              </a:rPr>
              <a:t>Toeau a waliau gwyrdd: </a:t>
            </a:r>
            <a:r>
              <a:rPr lang="cy-GB" sz="1200" b="0" i="0">
                <a:solidFill>
                  <a:schemeClr val="tx1"/>
                </a:solidFill>
                <a:latin typeface="Arial" charset="0"/>
                <a:ea typeface="ＭＳ Ｐゴシック" charset="-128"/>
                <a:cs typeface="ＭＳ Ｐゴシック" charset="-128"/>
              </a:rPr>
              <a:t>Integreiddiwch doeau gwyrdd neu waliau byw yn nyluniad yr adeilad, sy’n inswleiddio, yn amsugno carbon deuocsid, ac yn cyfrannu at fioamrywiaeth ac at wella ansawdd aer.</a:t>
            </a:r>
          </a:p>
          <a:p>
            <a:r>
              <a:rPr lang="cy-GB" sz="1200" b="1" i="0">
                <a:solidFill>
                  <a:schemeClr val="tx1"/>
                </a:solidFill>
                <a:latin typeface="Arial" charset="0"/>
                <a:ea typeface="ＭＳ Ｐゴシック" charset="-128"/>
                <a:cs typeface="ＭＳ Ｐゴシック" charset="-128"/>
              </a:rPr>
              <a:t>Lleihau ac ailgylchu gwastraff: </a:t>
            </a:r>
            <a:r>
              <a:rPr lang="cy-GB" sz="1200" b="0" i="0">
                <a:solidFill>
                  <a:schemeClr val="tx1"/>
                </a:solidFill>
                <a:latin typeface="Arial" charset="0"/>
                <a:ea typeface="ＭＳ Ｐゴシック" charset="-128"/>
                <a:cs typeface="ＭＳ Ｐゴシック" charset="-128"/>
              </a:rPr>
              <a:t>Rhowch strategaethau rheoli gwastraff effeithiol ar waith i leihau gwastraff adeiladu a gweithredol. Hybwch ailgylchu ac ailddefnyddio deunyddiau, ac ystyried rhoi cyfleusterau compostio ar waith ar y safle.</a:t>
            </a:r>
          </a:p>
          <a:p>
            <a:r>
              <a:rPr lang="cy-GB" sz="1200" b="1" i="0">
                <a:solidFill>
                  <a:schemeClr val="tx1"/>
                </a:solidFill>
                <a:latin typeface="Arial" charset="0"/>
                <a:ea typeface="ＭＳ Ｐゴシック" charset="-128"/>
                <a:cs typeface="ＭＳ Ｐゴシック" charset="-128"/>
              </a:rPr>
              <a:t>Trafnidiaeth gynaliadwy: </a:t>
            </a:r>
            <a:r>
              <a:rPr lang="cy-GB" sz="1200" b="0" i="0">
                <a:solidFill>
                  <a:schemeClr val="tx1"/>
                </a:solidFill>
                <a:latin typeface="Arial" charset="0"/>
                <a:ea typeface="ＭＳ Ｐゴシック" charset="-128"/>
                <a:cs typeface="ＭＳ Ｐゴシック" charset="-128"/>
              </a:rPr>
              <a:t>Anogwch ddewisiadau trafnidiaeth gynaliadwy drwy ddarparu mannau parcio beiciau, gorsafoedd gwefru cerbydau trydan, neu hyrwyddo mynediad at drafnidiaeth gyhoeddus. Mae hyn yn helpu i leihau allyriadau carbon sy’n gysylltiedig â chymudo a thrafnidiaeth.</a:t>
            </a:r>
          </a:p>
          <a:p>
            <a:r>
              <a:rPr lang="cy-GB" sz="1200" b="1" i="0">
                <a:solidFill>
                  <a:schemeClr val="tx1"/>
                </a:solidFill>
                <a:latin typeface="Arial" charset="0"/>
                <a:ea typeface="ＭＳ Ｐゴシック" charset="-128"/>
                <a:cs typeface="ＭＳ Ｐゴシック" charset="-128"/>
              </a:rPr>
              <a:t>Mentrau gwrthbwyso carbon:</a:t>
            </a:r>
            <a:r>
              <a:rPr lang="cy-GB" sz="1200" b="0" i="0">
                <a:solidFill>
                  <a:schemeClr val="tx1"/>
                </a:solidFill>
                <a:latin typeface="Arial" charset="0"/>
                <a:ea typeface="ＭＳ Ｐゴシック" charset="-128"/>
                <a:cs typeface="ＭＳ Ｐゴシック" charset="-128"/>
              </a:rPr>
              <a:t> Ystyriwch gymryd rhan mewn rhaglenni gwrthbwyso carbon drwy fuddsoddi mewn prosiectau ynni adnewyddadwy neu brynu credydau carbon wedi’u dilysu i wneud iawn am unrhyw allyriadau carbon sy’n weddill.</a:t>
            </a:r>
          </a:p>
          <a:p>
            <a:r>
              <a:rPr lang="cy-GB" sz="1200" b="1" i="0">
                <a:solidFill>
                  <a:schemeClr val="tx1"/>
                </a:solidFill>
                <a:latin typeface="Arial" charset="0"/>
                <a:ea typeface="ＭＳ Ｐゴシック" charset="-128"/>
                <a:cs typeface="ＭＳ Ｐゴシック" charset="-128"/>
              </a:rPr>
              <a:t>Ardystiadau gwyrdd:</a:t>
            </a:r>
            <a:r>
              <a:rPr lang="cy-GB" sz="1200" b="0" i="0">
                <a:solidFill>
                  <a:schemeClr val="tx1"/>
                </a:solidFill>
                <a:latin typeface="Arial" charset="0"/>
                <a:ea typeface="ＭＳ Ｐゴシック" charset="-128"/>
                <a:cs typeface="ＭＳ Ｐゴシック" charset="-128"/>
              </a:rPr>
              <a:t> Ewch ar drywydd ardystiadau adeiladu gwyrdd, fel LEED (Arweinyddiaeth mewn Ynni a Dylunio Amgylcheddol) neu BREEAM (Dull Asesu Amgylcheddol y Sefydliad Ymchwil Adeiladu), sy’n darparu fframweithiau a chanllawiau ar gyfer arferion adeiladu cynaliadwy.</a:t>
            </a:r>
          </a:p>
          <a:p>
            <a:r>
              <a:rPr lang="cy-GB" sz="1200" b="1" i="0">
                <a:solidFill>
                  <a:schemeClr val="tx1"/>
                </a:solidFill>
                <a:latin typeface="Arial" charset="0"/>
                <a:ea typeface="ＭＳ Ｐゴシック" charset="-128"/>
                <a:cs typeface="ＭＳ Ｐゴシック" charset="-128"/>
              </a:rPr>
              <a:t>Asesiad cylch oes:</a:t>
            </a:r>
            <a:r>
              <a:rPr lang="cy-GB" sz="1200" b="0" i="0">
                <a:solidFill>
                  <a:schemeClr val="tx1"/>
                </a:solidFill>
                <a:latin typeface="Arial" charset="0"/>
                <a:ea typeface="ＭＳ Ｐゴシック" charset="-128"/>
                <a:cs typeface="ＭＳ Ｐゴシック" charset="-128"/>
              </a:rPr>
              <a:t> Cynhaliwch asesiadau cylch oes i werthuso effaith amgylcheddol deunyddiau adeiladu, prosesau adeiladu ac arferion gweithredol. Mae hyn yn helpu i nodi meysydd i'w gwella ac yn llywio penderfyniadau i leihau allyriadau carbon.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761057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734578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cy-GB" b="1"/>
              <a:t>Atal neu addasu gweithgareddau adeiladu:</a:t>
            </a:r>
            <a:r>
              <a:rPr lang="cy-GB"/>
              <a:t> Cyn gynted ag y canfyddir rhywogaeth a warchodir, dylid atal neu addasu gweithgareddau adeiladu yn yr ardal yr effeithir arni er mwyn osgoi unrhyw niwed i’r rhywogaeth neu ei chynefin. Gallai hyn olygu addasu dulliau adeiladu, adleoli cyfarpar dros dro, neu sefydlu ardaloedd dan waharddiad.</a:t>
            </a:r>
          </a:p>
          <a:p>
            <a:endParaRPr lang="en-GB" dirty="0"/>
          </a:p>
          <a:p>
            <a:r>
              <a:rPr lang="cy-GB" b="1"/>
              <a:t>Ymgynghori ag arbenigwyr ecolegol:</a:t>
            </a:r>
            <a:r>
              <a:rPr lang="cy-GB"/>
              <a:t> Mae’n hanfodol ymgynghori ag arbenigwyr ecolegol, fel ymgynghorwyr ecolegol neu asiantaethau amgylcheddol, sy’n wybodus am y rhywogaethau penodol a’u hamddiffyniad cyfreithiol. Gallant ddarparu canllawiau ar y mesurau angenrheidiol i sicrhau cydymffurfedd â rheoliadau a lleihau unrhyw effaith negyddol ar y rhywogaeth.</a:t>
            </a:r>
          </a:p>
          <a:p>
            <a:endParaRPr lang="en-GB" b="1" dirty="0"/>
          </a:p>
          <a:p>
            <a:r>
              <a:rPr lang="cy-GB" b="1"/>
              <a:t>Cynnal arolwg o’r rhywogaeth: </a:t>
            </a:r>
            <a:r>
              <a:rPr lang="cy-GB"/>
              <a:t>Dylid cynnal arolwg manwl i asesu presenoldeb, poblogaeth a gofynion ecolegol y rhywogaeth a warchodir. Fel arfer, mae’r arolwg hwn yn cael ei gynnal gan ecolegwyr cymwys sy’n gallu nodi’r rhywogaeth, mapio ei chynefinoedd, a phennu arwyddocâd y boblogaeth.</a:t>
            </a:r>
          </a:p>
          <a:p>
            <a:endParaRPr lang="en-GB" dirty="0"/>
          </a:p>
          <a:p>
            <a:r>
              <a:rPr lang="cy-GB" b="1"/>
              <a:t>Cael trwyddedau neu hawlenni priodol: </a:t>
            </a:r>
            <a:r>
              <a:rPr lang="cy-GB"/>
              <a:t>Yn dibynnu ar y rhywogaeth a lefel yr effaith ar ei chynefin, efallai y bydd angen i chi wneud cais am drwyddedau neu hawlenni i fwrw ymlaen â’r gweithgareddau adeiladu yn gyfreithlon. Yn y DU, mae trwyddedau ar gyfer rhywogaethau a warchodir yn cael eu cyhoeddi gan yr asiantaethau amgylcheddol perthnasol, fel Corff Adnoddau Naturiol Cymru, Natural England, neu Scottish Natural Heritage.</a:t>
            </a:r>
          </a:p>
          <a:p>
            <a:endParaRPr lang="en-GB" dirty="0"/>
          </a:p>
          <a:p>
            <a:r>
              <a:rPr lang="cy-GB" b="1"/>
              <a:t>Gweithredu mesurau lliniaru a chadwraeth: </a:t>
            </a:r>
            <a:r>
              <a:rPr lang="cy-GB"/>
              <a:t>Ar sail canfyddiadau’r arolwg ecolegol, dylid datblygu mesurau lliniaru a chadwraeth priodol, a’u rhoi ar waith. Nod y mesurau hyn yw lleihau niwed i’r rhywogaeth a warchodir a’i chynefin. Er enghraifft, gosod blychau ystlumod, creu pyllau newydd ar gyfer madfallod dŵr, neu sefydlu ardaloedd dan waharddiad dros dro yn ystod cyfnodau sensitif.</a:t>
            </a:r>
          </a:p>
          <a:p>
            <a:endParaRPr lang="en-GB" dirty="0"/>
          </a:p>
          <a:p>
            <a:r>
              <a:rPr lang="cy-GB" b="1"/>
              <a:t>Monitro ac adrodd: </a:t>
            </a:r>
            <a:r>
              <a:rPr lang="cy-GB"/>
              <a:t>Drwy gydol y broses adeiladu, mae’n bwysig monitro’r rhywogaethau a warchodir a’u cynefinoedd er mwyn sicrhau bod y mesurau lliniaru’n effeithiol. Dylid cofnodi unrhyw newidiadau neu faterion a rhoi gwybod amdanynt i’r awdurdodau perthnasol ac arbenigwyr ecolegol yn ôl yr angen.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2834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Polisi’r Llywodraeth</a:t>
            </a:r>
          </a:p>
          <a:p>
            <a:endParaRPr lang="en-GB" sz="1200" b="1"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Ymgyfarwyddo â’r ddeddfwriaeth: </a:t>
            </a:r>
            <a:r>
              <a:rPr lang="cy-GB" sz="1200" b="0" i="0">
                <a:solidFill>
                  <a:schemeClr val="tx1"/>
                </a:solidFill>
                <a:latin typeface="Arial" charset="0"/>
                <a:ea typeface="ＭＳ Ｐゴシック" charset="-128"/>
                <a:cs typeface="ＭＳ Ｐゴシック" charset="-128"/>
              </a:rPr>
              <a:t>Ymchwiliwch i’r cyfreithiau a’r rheoliadau perthnasol sy’n rheoli gwarchodaeth bywyd gwyllt a chynefinoedd yn eich awdurdodaeth, a’u deall. Yn y DU, mae hyn yn cynnwys Deddf Bywyd Gwyllt a Chefn Gwlad 1981 a Rheoliadau Gwarchod Cynefinoedd a Rhywogaethau 2010, ymysg eraill.</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Cael yr hawlenni a’r trwyddedau angenrheidiol: </a:t>
            </a:r>
            <a:r>
              <a:rPr lang="cy-GB" sz="1200" b="0" i="0">
                <a:solidFill>
                  <a:schemeClr val="tx1"/>
                </a:solidFill>
                <a:latin typeface="Arial" charset="0"/>
                <a:ea typeface="ＭＳ Ｐゴシック" charset="-128"/>
                <a:cs typeface="ＭＳ Ｐゴシック" charset="-128"/>
              </a:rPr>
              <a:t>Penderfynwch a oes angen hawlenni neu drwyddedau ar eich prosiect i fwrw ymlaen yn gyfreithlon. </a:t>
            </a:r>
            <a:r>
              <a:rPr lang="cy-GB" sz="1200" i="0">
                <a:solidFill>
                  <a:schemeClr val="tx1"/>
                </a:solidFill>
                <a:latin typeface="Arial" charset="0"/>
                <a:ea typeface="ＭＳ Ｐゴシック" charset="-128"/>
                <a:cs typeface="ＭＳ Ｐゴシック" charset="-128"/>
              </a:rPr>
              <a:t>Yn dibynnu ar y rhywogaethau penodol a lefel yr effaith, efallai y bydd angen trwyddedau arnoch gan yr asiantaethau amgylcheddol perthnasol, fel Corff Adnoddau Naturiol Cymru, Natural England, neu Scottish Natural Heritage.</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Ymgynghori ag awdurdodau perthnasol: </a:t>
            </a:r>
            <a:r>
              <a:rPr lang="cy-GB" sz="1200" b="0" i="0">
                <a:solidFill>
                  <a:schemeClr val="tx1"/>
                </a:solidFill>
                <a:latin typeface="Arial" charset="0"/>
                <a:ea typeface="ＭＳ Ｐゴシック" charset="-128"/>
                <a:cs typeface="ＭＳ Ｐゴシック" charset="-128"/>
              </a:rPr>
              <a:t>Ymgysylltwch ag awdurdodau priodol y llywodraeth, fel adrannau cynllunio lleol, asiantaethau amgylcheddol, neu gyrff cadwraeth i gael arweiniad a sicrhau eich bod yn cydymffurfio â rheoliadau. Gallant roi cyngor ar y gofynion penodol ar gyfer gwarchod bywyd gwyllt a chynefinoedd.</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Dilyn canllawiau a’r arferion gorau: </a:t>
            </a:r>
            <a:r>
              <a:rPr lang="cy-GB" sz="1200" b="0" i="0">
                <a:solidFill>
                  <a:schemeClr val="tx1"/>
                </a:solidFill>
                <a:latin typeface="Arial" charset="0"/>
                <a:ea typeface="ＭＳ Ｐゴシック" charset="-128"/>
                <a:cs typeface="ＭＳ Ｐゴシック" charset="-128"/>
              </a:rPr>
              <a:t>Glynwch wrth ganllawiau ac arferion gorau’r llywodraeth ar gyfer gweithio mewn ardaloedd a allai effeithio ar fywyd gwyllt a chynefinoedd a warchodir. Gall y canllawiau hyn gynnwys amserlenni penodol ar gyfer gwaith i leihau tarfu yn ystod cyfnodau sensitif, yn ogystal â methodolegau ac arferion a argymhellir.</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653607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Ystyriaethau Ecolegol</a:t>
            </a:r>
          </a:p>
          <a:p>
            <a:endParaRPr lang="en-GB" sz="1200" b="1"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Cynnal arolygon ecolegol trylwyr: </a:t>
            </a:r>
            <a:r>
              <a:rPr lang="cy-GB" sz="1200" b="0" i="0">
                <a:solidFill>
                  <a:schemeClr val="tx1"/>
                </a:solidFill>
                <a:latin typeface="Arial" charset="0"/>
                <a:ea typeface="ＭＳ Ｐゴシック" charset="-128"/>
                <a:cs typeface="ＭＳ Ｐゴシック" charset="-128"/>
              </a:rPr>
              <a:t>Cyn dechrau ar unrhyw waith, cynhaliwch arolygon ecolegol cynhwysfawr i ganfod ac asesu presenoldeb ac arwyddocâd bywyd gwyllt a chynefinoedd a warchodir yn ardal y prosiect. Dylai ecolegwyr cymwys gynnal yr arolygon hyn i sicrhau eu bod yn cael eu hadnabod a’u gwerthuso’n gywir.</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Lliniaru a lleihau effeithiau: </a:t>
            </a:r>
            <a:r>
              <a:rPr lang="cy-GB" sz="1200" b="0" i="0">
                <a:solidFill>
                  <a:schemeClr val="tx1"/>
                </a:solidFill>
                <a:latin typeface="Arial" charset="0"/>
                <a:ea typeface="ＭＳ Ｐゴシック" charset="-128"/>
                <a:cs typeface="ＭＳ Ｐゴシック" charset="-128"/>
              </a:rPr>
              <a:t>Datblygwch a gweithredu mesurau lliniaru priodol i leihau niwed posibl i fywyd gwyllt a chynefinoedd a warchodir. Gallai hyn gynnwys addasu amserlenni gwaith, sefydlu ardaloedd dan waharddiad, creu cynefinoedd amgen, neu roi mesurau gwarchod dros dro ar waith, fel rhwydi neu ffensys.</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Ymgysylltu ag arbenigwyr ecolegol: </a:t>
            </a:r>
            <a:r>
              <a:rPr lang="cy-GB" sz="1200" b="0" i="0">
                <a:solidFill>
                  <a:schemeClr val="tx1"/>
                </a:solidFill>
                <a:latin typeface="Arial" charset="0"/>
                <a:ea typeface="ＭＳ Ｐゴシック" charset="-128"/>
                <a:cs typeface="ＭＳ Ｐゴシック" charset="-128"/>
              </a:rPr>
              <a:t>Cydweithiwch ag ymgynghorwyr neu arbenigwyr ecolegol sydd â’r wybodaeth a’r arbenigedd i arwain ystyriaethau ecolegol eich prosiect. Gallant ddarparu argymhellion a helpu i roi mesurau lliniaru a strategaethau cadwraeth effeithiol ar waith.</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Monitro ac addasu:</a:t>
            </a:r>
            <a:r>
              <a:rPr lang="cy-GB" sz="1200" b="0" i="0">
                <a:solidFill>
                  <a:schemeClr val="tx1"/>
                </a:solidFill>
                <a:latin typeface="Arial" charset="0"/>
                <a:ea typeface="ＭＳ Ｐゴシック" charset="-128"/>
                <a:cs typeface="ＭＳ Ｐゴシック" charset="-128"/>
              </a:rPr>
              <a:t> Monitrwch effaith y gwaith ar fywyd gwyllt a chynefinoedd a warchodir yn barhaus drwy gydol oes y prosiect. Os bydd materion annisgwyl yn codi neu os oes angen addasu effeithiolrwydd mesurau lliniaru, byddwch yn barod i addasu eich cynlluniau yn unol â hynny drwy ymgynghori ag arbenigwyr ecolegol ac awdurdodau perthnasol.</a:t>
            </a:r>
          </a:p>
          <a:p>
            <a:pPr marL="171450" indent="-171450">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Hybu’r gwaith o adfer a gwarchod cynefinoedd: </a:t>
            </a:r>
            <a:r>
              <a:rPr lang="cy-GB" sz="1200" b="0" i="0">
                <a:solidFill>
                  <a:schemeClr val="tx1"/>
                </a:solidFill>
                <a:latin typeface="Arial" charset="0"/>
                <a:ea typeface="ＭＳ Ｐゴシック" charset="-128"/>
                <a:cs typeface="ＭＳ Ｐゴシック" charset="-128"/>
              </a:rPr>
              <a:t>Ystyriwch gynnwys mesurau cadwraeth ac adfer cynefinoedd yn eich prosiect lle bo hynny’n ymarferol. Gallai hyn gynnwys creu neu wella cynefinoedd, ailblannu rhywogaethau planhigion prin, neu gyfrannu at fentrau bioamrywiaeth lleol.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962644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Pan fydd rhywogaeth a warchodir, fel ystlumod neu fadfallod dŵr, yn cael ei darganfod yn ystod y broses adeiladu yn y DU, mae’n bwysig dilyn y canllawiau a amlinellir yn Rheoliadau Gwarchod Cynefinoedd a Rhywogaethau 2010. </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Atal neu addasu gweithgareddau adeiladu: </a:t>
            </a:r>
            <a:r>
              <a:rPr lang="cy-GB" sz="1200" b="0" i="0">
                <a:solidFill>
                  <a:schemeClr val="tx1"/>
                </a:solidFill>
                <a:latin typeface="Arial" charset="0"/>
                <a:ea typeface="ＭＳ Ｐゴシック" charset="-128"/>
                <a:cs typeface="ＭＳ Ｐゴシック" charset="-128"/>
              </a:rPr>
              <a:t>Cyn gynted ag y canfyddir rhywogaeth a warchodir, dylid atal neu addasu gweithgareddau adeiladu yn yr ardal yr effeithir arni er mwyn osgoi unrhyw niwed i’r rhywogaeth neu ei chynefin. Gallai hyn olygu addasu dulliau adeiladu, adleoli cyfarpar dros dro, neu sefydlu ardaloedd dan waharddiad.</a:t>
            </a:r>
          </a:p>
          <a:p>
            <a:r>
              <a:rPr lang="cy-GB" sz="1200" b="1" i="0">
                <a:solidFill>
                  <a:schemeClr val="tx1"/>
                </a:solidFill>
                <a:latin typeface="Arial" charset="0"/>
                <a:ea typeface="ＭＳ Ｐゴシック" charset="-128"/>
                <a:cs typeface="ＭＳ Ｐゴシック" charset="-128"/>
              </a:rPr>
              <a:t>Ymgynghori ag arbenigwyr ecolegol: </a:t>
            </a:r>
            <a:r>
              <a:rPr lang="cy-GB" sz="1200" b="0" i="0">
                <a:solidFill>
                  <a:schemeClr val="tx1"/>
                </a:solidFill>
                <a:latin typeface="Arial" charset="0"/>
                <a:ea typeface="ＭＳ Ｐゴシック" charset="-128"/>
                <a:cs typeface="ＭＳ Ｐゴシック" charset="-128"/>
              </a:rPr>
              <a:t>Mae’n hanfodol ymgynghori ag arbenigwyr ecolegol, fel ymgynghorwyr ecolegol neu asiantaethau amgylcheddol, sy’n wybodus am y rhywogaethau penodol a’u hamddiffyniad cyfreithiol. Gallant ddarparu canllawiau ar y mesurau angenrheidiol i sicrhau cydymffurfedd â rheoliadau a lleihau unrhyw effaith negyddol ar y rhywogaeth.</a:t>
            </a:r>
          </a:p>
          <a:p>
            <a:r>
              <a:rPr lang="cy-GB" sz="1200" b="0" i="0">
                <a:solidFill>
                  <a:schemeClr val="tx1"/>
                </a:solidFill>
                <a:latin typeface="Arial" charset="0"/>
                <a:ea typeface="ＭＳ Ｐゴシック" charset="-128"/>
                <a:cs typeface="ＭＳ Ｐゴシック" charset="-128"/>
              </a:rPr>
              <a:t>Cynnal arolwg o’r rhywogaeth: Dylid cynnal arolwg manwl i asesu presenoldeb, poblogaeth a gofynion ecolegol y rhywogaeth a warchodir. Fel arfer, mae’r arolwg hwn yn cael ei gynnal gan ecolegwyr cymwys sy’n gallu nodi’r rhywogaeth, mapio ei chynefinoedd, a phennu arwyddocâd y boblogaeth.</a:t>
            </a:r>
          </a:p>
          <a:p>
            <a:r>
              <a:rPr lang="cy-GB" sz="1200" b="1" i="0">
                <a:solidFill>
                  <a:schemeClr val="tx1"/>
                </a:solidFill>
                <a:latin typeface="Arial" charset="0"/>
                <a:ea typeface="ＭＳ Ｐゴシック" charset="-128"/>
                <a:cs typeface="ＭＳ Ｐゴシック" charset="-128"/>
              </a:rPr>
              <a:t>Cael trwyddedau neu hawlenni priodol: </a:t>
            </a:r>
            <a:r>
              <a:rPr lang="cy-GB" sz="1200" b="0" i="0">
                <a:solidFill>
                  <a:schemeClr val="tx1"/>
                </a:solidFill>
                <a:latin typeface="Arial" charset="0"/>
                <a:ea typeface="ＭＳ Ｐゴシック" charset="-128"/>
                <a:cs typeface="ＭＳ Ｐゴシック" charset="-128"/>
              </a:rPr>
              <a:t>Yn dibynnu ar y rhywogaeth a lefel yr effaith ar ei chynefin, efallai y bydd angen i chi wneud cais am drwyddedau neu hawlenni i fwrw ymlaen â’r gweithgareddau adeiladu yn gyfreithlon. Yn y DU, mae trwyddedau ar gyfer rhywogaethau a warchodir yn cael eu cyhoeddi gan yr asiantaethau amgylcheddol perthnasol, fel Corff Adnoddau Naturiol Cymru, Natural England, neu Scottish Natural Heritage.</a:t>
            </a:r>
          </a:p>
          <a:p>
            <a:r>
              <a:rPr lang="cy-GB" sz="1200" b="1" i="0">
                <a:solidFill>
                  <a:schemeClr val="tx1"/>
                </a:solidFill>
                <a:latin typeface="Arial" charset="0"/>
                <a:ea typeface="ＭＳ Ｐゴシック" charset="-128"/>
                <a:cs typeface="ＭＳ Ｐゴシック" charset="-128"/>
              </a:rPr>
              <a:t>Gweithredu mesurau lliniaru a chadwraeth: </a:t>
            </a:r>
            <a:r>
              <a:rPr lang="cy-GB" sz="1200" b="0" i="0">
                <a:solidFill>
                  <a:schemeClr val="tx1"/>
                </a:solidFill>
                <a:latin typeface="Arial" charset="0"/>
                <a:ea typeface="ＭＳ Ｐゴシック" charset="-128"/>
                <a:cs typeface="ＭＳ Ｐゴシック" charset="-128"/>
              </a:rPr>
              <a:t>Ar sail canfyddiadau’r arolwg ecolegol, dylid datblygu mesurau lliniaru a chadwraeth priodol, a’u rhoi ar waith. Nod y mesurau hyn yw lleihau niwed i’r rhywogaeth a warchodir a’i chynefin. Er enghraifft, gosod blychau ystlumod, creu pyllau newydd ar gyfer madfallod dŵr, neu sefydlu ardaloedd dan waharddiad dros dro yn ystod cyfnodau sensitif.</a:t>
            </a:r>
          </a:p>
          <a:p>
            <a:r>
              <a:rPr lang="cy-GB" sz="1200" b="1" i="0">
                <a:solidFill>
                  <a:schemeClr val="tx1"/>
                </a:solidFill>
                <a:latin typeface="Arial" charset="0"/>
                <a:ea typeface="ＭＳ Ｐゴシック" charset="-128"/>
                <a:cs typeface="ＭＳ Ｐゴシック" charset="-128"/>
              </a:rPr>
              <a:t>Monitro ac adrodd: </a:t>
            </a:r>
            <a:r>
              <a:rPr lang="cy-GB" sz="1200" b="0" i="0">
                <a:solidFill>
                  <a:schemeClr val="tx1"/>
                </a:solidFill>
                <a:latin typeface="Arial" charset="0"/>
                <a:ea typeface="ＭＳ Ｐゴシック" charset="-128"/>
                <a:cs typeface="ＭＳ Ｐゴシック" charset="-128"/>
              </a:rPr>
              <a:t>Drwy gydol y broses adeiladu, mae’n bwysig monitro’r rhywogaethau a warchodir a’u cynefinoedd er mwyn sicrhau bod y mesurau lliniaru’n effeithiol. Dylid cofnodi unrhyw newidiadau neu faterion a rhoi gwybod amdanynt i’r awdurdodau perthnasol ac arbenigwyr ecolegol yn ôl yr angen.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832218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Gofynion a chyfyngiadau rheoleiddiol: </a:t>
            </a:r>
            <a:r>
              <a:rPr lang="cy-GB" sz="1200" b="0" i="0">
                <a:solidFill>
                  <a:schemeClr val="tx1"/>
                </a:solidFill>
                <a:latin typeface="Arial" charset="0"/>
                <a:ea typeface="ＭＳ Ｐゴシック" charset="-128"/>
                <a:cs typeface="ＭＳ Ｐゴシック" charset="-128"/>
              </a:rPr>
              <a:t>Mae gan lawer o wledydd a rhanbarthau reoliadau a pholisïau cynllunio ar waith i reoli datblygiadau ar orlifdiroedd. Gall y rhain gynnwys gofynion o ran cynlluniau wrth gefn, parthau gorlifdir, a chodau adeiladu sy’n benodol i ardaloedd sy’n dueddol o gael llifogydd. Rhaid i ddatblygwyr gydymffurfio â’r rheoliadau hyn, sy’n gallu ychwanegu cymhlethdod, amser a chost at y broses ddatblygu.</a:t>
            </a:r>
          </a:p>
          <a:p>
            <a:r>
              <a:rPr lang="cy-GB" sz="1200" b="1" i="0">
                <a:solidFill>
                  <a:schemeClr val="tx1"/>
                </a:solidFill>
                <a:latin typeface="Arial" charset="0"/>
                <a:ea typeface="ＭＳ Ｐゴシック" charset="-128"/>
                <a:cs typeface="ＭＳ Ｐゴシック" charset="-128"/>
              </a:rPr>
              <a:t>Costau a gwaith cynnal a chadw hirdymor: </a:t>
            </a:r>
            <a:r>
              <a:rPr lang="cy-GB" sz="1200" b="0" i="0">
                <a:solidFill>
                  <a:schemeClr val="tx1"/>
                </a:solidFill>
                <a:latin typeface="Arial" charset="0"/>
                <a:ea typeface="ＭＳ Ｐゴシック" charset="-128"/>
                <a:cs typeface="ＭＳ Ｐゴシック" charset="-128"/>
              </a:rPr>
              <a:t>Efallai y bydd angen gwneud gwaith cynnal a chadw ac addasiadau ychwanegol ar adeiladau sy’n cael eu hadeiladu ar orlifdiroedd er mwyn lliniaru’r perygl o lifogydd, fel gosod rhwystrau rhag llifogydd, codi systemau a chyfleustodau trydanol, neu ymgorffori deunyddiau sy’n gwrthsefyll llifogydd. Gall yr addasiadau hyn olygu costau ychwanegol i berchnogion eiddo a chostau cynnal a chadw parhaus.</a:t>
            </a:r>
          </a:p>
          <a:p>
            <a:r>
              <a:rPr lang="cy-GB" sz="1200" b="1" i="0">
                <a:solidFill>
                  <a:schemeClr val="tx1"/>
                </a:solidFill>
                <a:latin typeface="Arial" charset="0"/>
                <a:ea typeface="ＭＳ Ｐゴシック" charset="-128"/>
                <a:cs typeface="ＭＳ Ｐゴシック" charset="-128"/>
              </a:rPr>
              <a:t>Effaith ar ardaloedd cyfagos: </a:t>
            </a:r>
            <a:r>
              <a:rPr lang="cy-GB" sz="1200" b="0" i="0">
                <a:solidFill>
                  <a:schemeClr val="tx1"/>
                </a:solidFill>
                <a:latin typeface="Arial" charset="0"/>
                <a:ea typeface="ＭＳ Ｐゴシック" charset="-128"/>
                <a:cs typeface="ＭＳ Ｐゴシック" charset="-128"/>
              </a:rPr>
              <a:t>Gall datblygiadau ar orlifdiroedd arwain at oblygiadau i ardaloedd cyfagos hefyd. Gall newid llif naturiol dŵr arwain at berygl uwch o lifogydd i lawr yr afon neu mewn ardaloedd cyfagos. Mae’n hanfodol ystyried yr effeithiau posib ar gymunedau cyfagos ac ymgorffori mesurau lliniaru priodol.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247547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Perygl uwch o lifogydd: </a:t>
            </a:r>
            <a:r>
              <a:rPr lang="cy-GB" sz="1200" b="0" i="0">
                <a:solidFill>
                  <a:schemeClr val="tx1"/>
                </a:solidFill>
                <a:latin typeface="Arial" charset="0"/>
                <a:ea typeface="ＭＳ Ｐゴシック" charset="-128"/>
                <a:cs typeface="ＭＳ Ｐゴシック" charset="-128"/>
              </a:rPr>
              <a:t>Mae gorlifdiroedd yn ardaloedd isel wrth ymyl afonydd, llynnoedd neu forlinau sy’n dueddol o gael llifogydd. Mae adeiladu ar orlifdiroedd yn golygu bod adeiladau’n wynebu perygl uwch o lifogydd, a all arwain at ddifrod i eiddo, amhariad ar breswylwyr, a pheryglon diogelwch posib.</a:t>
            </a:r>
          </a:p>
          <a:p>
            <a:r>
              <a:rPr lang="cy-GB" sz="1200" b="1" i="0">
                <a:solidFill>
                  <a:schemeClr val="tx1"/>
                </a:solidFill>
                <a:latin typeface="Arial" charset="0"/>
                <a:ea typeface="ＭＳ Ｐゴシック" charset="-128"/>
                <a:cs typeface="ＭＳ Ｐゴシック" charset="-128"/>
              </a:rPr>
              <a:t>Difrod strwythurol ac ansefydlogrwydd: </a:t>
            </a:r>
            <a:r>
              <a:rPr lang="cy-GB" sz="1200" b="0" i="0">
                <a:solidFill>
                  <a:schemeClr val="tx1"/>
                </a:solidFill>
                <a:latin typeface="Arial" charset="0"/>
                <a:ea typeface="ＭＳ Ｐゴシック" charset="-128"/>
                <a:cs typeface="ＭＳ Ｐゴシック" charset="-128"/>
              </a:rPr>
              <a:t>Gall llifogydd achosi difrod strwythurol i adeiladau, yn enwedig os nad ydynt wedi’u dylunio a’u hadeiladu i wrthsefyll llifogydd. Gall grym y dŵr, erydu ac effaith malurion beryglu cyfanrwydd sylfeini, waliau ac elfennau strwythurol yr adeilad. Dros amser, gall llifogydd dro ar ôl tro arwain at ragor o wendid a hyd yn oed ansefydlogrwydd strwythurol.</a:t>
            </a:r>
          </a:p>
          <a:p>
            <a:r>
              <a:rPr lang="cy-GB" sz="1200" b="1" i="0">
                <a:solidFill>
                  <a:schemeClr val="tx1"/>
                </a:solidFill>
                <a:latin typeface="Arial" charset="0"/>
                <a:ea typeface="ＭＳ Ｐゴシック" charset="-128"/>
                <a:cs typeface="ＭＳ Ｐゴシック" charset="-128"/>
              </a:rPr>
              <a:t>Risgiau iechyd a diogelwch: </a:t>
            </a:r>
            <a:r>
              <a:rPr lang="cy-GB" sz="1200" b="0" i="0">
                <a:solidFill>
                  <a:schemeClr val="tx1"/>
                </a:solidFill>
                <a:latin typeface="Arial" charset="0"/>
                <a:ea typeface="ＭＳ Ｐゴシック" charset="-128"/>
                <a:cs typeface="ＭＳ Ｐゴシック" charset="-128"/>
              </a:rPr>
              <a:t>Gall llifogydd gyflwyno halogyddion a phathogenau i adeiladau, gan beri risgiau iechyd i breswylwyr. Gall hefyd amharu ar wasanaethau hanfodol, fel trydan, cyflenwad dŵr a systemau glanweithdra, sy’n ei gwneud yn anodd cynnal amgylchedd byw diogel ac iach.</a:t>
            </a:r>
          </a:p>
          <a:p>
            <a:r>
              <a:rPr lang="cy-GB" sz="1200" b="1" i="0">
                <a:solidFill>
                  <a:schemeClr val="tx1"/>
                </a:solidFill>
                <a:latin typeface="Arial" charset="0"/>
                <a:ea typeface="ＭＳ Ｐゴシック" charset="-128"/>
                <a:cs typeface="ＭＳ Ｐゴシック" charset="-128"/>
              </a:rPr>
              <a:t>Costau yswiriant uwch a darpariaeth gyfyngedig:</a:t>
            </a:r>
            <a:r>
              <a:rPr lang="cy-GB" sz="1200" b="0" i="0">
                <a:solidFill>
                  <a:schemeClr val="tx1"/>
                </a:solidFill>
                <a:latin typeface="Arial" charset="0"/>
                <a:ea typeface="ＭＳ Ｐゴシック" charset="-128"/>
                <a:cs typeface="ＭＳ Ｐゴシック" charset="-128"/>
              </a:rPr>
              <a:t> Gall adeiladu mewn ardaloedd sy’n dueddol o gael llifogydd arwain at gostau yswiriant uwch neu warchodaeth gyfyngedig. Mae cwmnïau yswiriant yn aml yn ystyried perygl llifogydd wrth bennu premiymau ac mewn rhai achosion, gallant wrthod gwarchod adeiladau ar orlifdiroedd risg uchel yn gyfan gwbl. Gall hyn arwain at oblygiadau ariannol i berchnogion eiddo a darpar brynwyr.</a:t>
            </a:r>
          </a:p>
          <a:p>
            <a:r>
              <a:rPr lang="cy-GB" sz="1200" b="1" i="0">
                <a:solidFill>
                  <a:schemeClr val="tx1"/>
                </a:solidFill>
                <a:latin typeface="Arial" charset="0"/>
                <a:ea typeface="ＭＳ Ｐゴシック" charset="-128"/>
                <a:cs typeface="ＭＳ Ｐゴシック" charset="-128"/>
              </a:rPr>
              <a:t>Effaith ar yr amgylchedd: </a:t>
            </a:r>
            <a:r>
              <a:rPr lang="cy-GB" sz="1200" b="0" i="0">
                <a:solidFill>
                  <a:schemeClr val="tx1"/>
                </a:solidFill>
                <a:latin typeface="Arial" charset="0"/>
                <a:ea typeface="ＭＳ Ｐゴシック" charset="-128"/>
                <a:cs typeface="ＭＳ Ｐゴシック" charset="-128"/>
              </a:rPr>
              <a:t>Gall datblygu ar orlifdiroedd gael effaith andwyol ar yr amgylchedd naturiol cyfagos. Gall newid y dirwedd, adeiladu, ac addasu patrymau llif dŵr amharu ar ecosystemau a chynefinoedd bywyd gwyllt, a diraddio ansawdd dŵr. Gall hefyd waethygu problemau llifogydd drwy newid y system ddraenio naturiol.</a:t>
            </a:r>
          </a:p>
          <a:p>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84661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3270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742570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5: Arferion amgylcheddol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0423A-6E35-4E9B-9CE9-BC45E1D01633}"/>
              </a:ext>
            </a:extLst>
          </p:cNvPr>
          <p:cNvSpPr>
            <a:spLocks noGrp="1"/>
          </p:cNvSpPr>
          <p:nvPr>
            <p:ph type="title"/>
          </p:nvPr>
        </p:nvSpPr>
        <p:spPr/>
        <p:txBody>
          <a:bodyPr/>
          <a:lstStyle/>
          <a:p>
            <a:r>
              <a:rPr lang="cy-GB"/>
              <a:t>Beth sy’n digwydd os nad ydych chi’n dilyn y gofynion cyfreithiol?</a:t>
            </a:r>
          </a:p>
        </p:txBody>
      </p:sp>
      <p:sp>
        <p:nvSpPr>
          <p:cNvPr id="3" name="Content Placeholder 2">
            <a:extLst>
              <a:ext uri="{FF2B5EF4-FFF2-40B4-BE49-F238E27FC236}">
                <a16:creationId xmlns:a16="http://schemas.microsoft.com/office/drawing/2014/main" id="{3B5E43B7-41AD-4B68-B26D-BF5AB590E274}"/>
              </a:ext>
            </a:extLst>
          </p:cNvPr>
          <p:cNvSpPr>
            <a:spLocks noGrp="1"/>
          </p:cNvSpPr>
          <p:nvPr>
            <p:ph sz="quarter" idx="10"/>
          </p:nvPr>
        </p:nvSpPr>
        <p:spPr>
          <a:xfrm>
            <a:off x="439034" y="1844824"/>
            <a:ext cx="8229600" cy="4248000"/>
          </a:xfrm>
        </p:spPr>
        <p:txBody>
          <a:bodyPr/>
          <a:lstStyle/>
          <a:p>
            <a:pPr marL="342900" indent="-342900">
              <a:lnSpc>
                <a:spcPct val="100000"/>
              </a:lnSpc>
              <a:buClr>
                <a:srgbClr val="0077E3"/>
              </a:buClr>
              <a:buFont typeface="Arial" panose="020B0604020202020204" pitchFamily="34" charset="0"/>
              <a:buChar char="•"/>
            </a:pPr>
            <a:r>
              <a:rPr lang="cy-GB" sz="1800"/>
              <a:t>Gofynion a chyfyngiadau rheoleiddiol.</a:t>
            </a:r>
          </a:p>
          <a:p>
            <a:pPr marL="342900" indent="-342900">
              <a:lnSpc>
                <a:spcPct val="100000"/>
              </a:lnSpc>
              <a:buClr>
                <a:srgbClr val="0077E3"/>
              </a:buClr>
              <a:buFont typeface="Arial" panose="020B0604020202020204" pitchFamily="34" charset="0"/>
              <a:buChar char="•"/>
            </a:pPr>
            <a:r>
              <a:rPr lang="cy-GB" sz="1800"/>
              <a:t>Costau a gwaith cynnal a chadw hirdymor.</a:t>
            </a:r>
          </a:p>
          <a:p>
            <a:pPr marL="342900" indent="-342900">
              <a:lnSpc>
                <a:spcPct val="100000"/>
              </a:lnSpc>
              <a:buClr>
                <a:srgbClr val="0077E3"/>
              </a:buClr>
              <a:buFont typeface="Arial" panose="020B0604020202020204" pitchFamily="34" charset="0"/>
              <a:buChar char="•"/>
            </a:pPr>
            <a:r>
              <a:rPr lang="cy-GB" sz="1800"/>
              <a:t>Effaith ar ardaloedd cyfagos.</a:t>
            </a:r>
          </a:p>
          <a:p>
            <a:pPr algn="just">
              <a:lnSpc>
                <a:spcPct val="100000"/>
              </a:lnSpc>
            </a:pPr>
            <a:r>
              <a:rPr lang="cy-GB" sz="1800"/>
              <a:t>Er mwyn lleihau’r goblygiadau hyn, mae’n hanfodol asesu’r risg o lifogydd yn drylwyr, ymgysylltu ag awdurdodau perthnasol, ac ymgorffori mesurau dylunio a lliniaru priodol wrth ystyried datblygiadau ar orlifdiroedd. </a:t>
            </a:r>
          </a:p>
          <a:p>
            <a:pPr algn="just">
              <a:lnSpc>
                <a:spcPct val="100000"/>
              </a:lnSpc>
            </a:pPr>
            <a:r>
              <a:rPr lang="cy-GB" sz="1800"/>
              <a:t>Gall deall y risgiau posib a gweithredu strategaethau cadarn helpu i liniaru’r effeithiau negyddol ar adeiladau, deiliaid a’r amgylchedd cyfagos.</a:t>
            </a:r>
          </a:p>
          <a:p>
            <a:endParaRPr lang="en-GB" dirty="0"/>
          </a:p>
        </p:txBody>
      </p:sp>
    </p:spTree>
    <p:extLst>
      <p:ext uri="{BB962C8B-B14F-4D97-AF65-F5344CB8AC3E}">
        <p14:creationId xmlns:p14="http://schemas.microsoft.com/office/powerpoint/2010/main" val="1075125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53231-F500-4E74-9FEC-CB679CB16005}"/>
              </a:ext>
            </a:extLst>
          </p:cNvPr>
          <p:cNvSpPr>
            <a:spLocks noGrp="1"/>
          </p:cNvSpPr>
          <p:nvPr>
            <p:ph type="title"/>
          </p:nvPr>
        </p:nvSpPr>
        <p:spPr/>
        <p:txBody>
          <a:bodyPr/>
          <a:lstStyle/>
          <a:p>
            <a:r>
              <a:rPr lang="cy-GB"/>
              <a:t>Adeiladu a gorlifdiroedd </a:t>
            </a:r>
          </a:p>
        </p:txBody>
      </p:sp>
      <p:sp>
        <p:nvSpPr>
          <p:cNvPr id="3" name="Content Placeholder 2">
            <a:extLst>
              <a:ext uri="{FF2B5EF4-FFF2-40B4-BE49-F238E27FC236}">
                <a16:creationId xmlns:a16="http://schemas.microsoft.com/office/drawing/2014/main" id="{4A9B14FB-85AA-468F-9FE4-6838AC9CB01F}"/>
              </a:ext>
            </a:extLst>
          </p:cNvPr>
          <p:cNvSpPr>
            <a:spLocks noGrp="1"/>
          </p:cNvSpPr>
          <p:nvPr>
            <p:ph sz="quarter" idx="10"/>
          </p:nvPr>
        </p:nvSpPr>
        <p:spPr/>
        <p:txBody>
          <a:bodyPr/>
          <a:lstStyle/>
          <a:p>
            <a:r>
              <a:rPr lang="cy-GB"/>
              <a:t>Gall datblygu ar orlifdiroedd arwain at oblygiadau sylweddol ar gyfer datblygu yn y dyfodol a’r adeiladau a’r ardaloedd cyfagos.</a:t>
            </a:r>
          </a:p>
          <a:p>
            <a:r>
              <a:rPr lang="cy-GB"/>
              <a:t>Dyma’r prif oblygiadau i’w hystyried:</a:t>
            </a:r>
          </a:p>
          <a:p>
            <a:pPr marL="342900" indent="-342900">
              <a:buClr>
                <a:srgbClr val="0077E3"/>
              </a:buClr>
              <a:buFont typeface="Arial" panose="020B0604020202020204" pitchFamily="34" charset="0"/>
              <a:buChar char="•"/>
            </a:pPr>
            <a:r>
              <a:rPr lang="cy-GB"/>
              <a:t>perygl uwch o lifogydd </a:t>
            </a:r>
          </a:p>
          <a:p>
            <a:pPr marL="342900" indent="-342900">
              <a:buClr>
                <a:srgbClr val="0077E3"/>
              </a:buClr>
              <a:buFont typeface="Arial" panose="020B0604020202020204" pitchFamily="34" charset="0"/>
              <a:buChar char="•"/>
            </a:pPr>
            <a:r>
              <a:rPr lang="cy-GB"/>
              <a:t>difrod strwythurol ac ansefydlogrwydd</a:t>
            </a:r>
          </a:p>
          <a:p>
            <a:pPr marL="342900" indent="-342900">
              <a:buClr>
                <a:srgbClr val="0077E3"/>
              </a:buClr>
              <a:buFont typeface="Arial" panose="020B0604020202020204" pitchFamily="34" charset="0"/>
              <a:buChar char="•"/>
            </a:pPr>
            <a:r>
              <a:rPr lang="cy-GB"/>
              <a:t>risgiau iechyd a diogelwch</a:t>
            </a:r>
          </a:p>
          <a:p>
            <a:pPr marL="342900" indent="-342900">
              <a:buClr>
                <a:srgbClr val="0077E3"/>
              </a:buClr>
              <a:buFont typeface="Arial" panose="020B0604020202020204" pitchFamily="34" charset="0"/>
              <a:buChar char="•"/>
            </a:pPr>
            <a:r>
              <a:rPr lang="cy-GB"/>
              <a:t>costau yswiriant uwch a darpariaeth gyfyngedig</a:t>
            </a:r>
          </a:p>
          <a:p>
            <a:pPr marL="342900" indent="-342900">
              <a:buClr>
                <a:srgbClr val="0077E3"/>
              </a:buClr>
              <a:buFont typeface="Arial" panose="020B0604020202020204" pitchFamily="34" charset="0"/>
              <a:buChar char="•"/>
            </a:pPr>
            <a:r>
              <a:rPr lang="cy-GB"/>
              <a:t>effaith ar yr amgylchedd.</a:t>
            </a:r>
          </a:p>
          <a:p>
            <a:endParaRPr lang="en-GB" dirty="0"/>
          </a:p>
        </p:txBody>
      </p:sp>
    </p:spTree>
    <p:extLst>
      <p:ext uri="{BB962C8B-B14F-4D97-AF65-F5344CB8AC3E}">
        <p14:creationId xmlns:p14="http://schemas.microsoft.com/office/powerpoint/2010/main" val="3783209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1BC2-D256-F7D6-A932-EA59B2EB94CA}"/>
              </a:ext>
            </a:extLst>
          </p:cNvPr>
          <p:cNvSpPr>
            <a:spLocks noGrp="1"/>
          </p:cNvSpPr>
          <p:nvPr>
            <p:ph type="title"/>
          </p:nvPr>
        </p:nvSpPr>
        <p:spPr/>
        <p:txBody>
          <a:bodyPr/>
          <a:lstStyle/>
          <a:p>
            <a:r>
              <a:rPr lang="cy-GB"/>
              <a:t>Adeiladu a gorlifdiroedd </a:t>
            </a:r>
          </a:p>
        </p:txBody>
      </p:sp>
      <p:sp>
        <p:nvSpPr>
          <p:cNvPr id="3" name="Content Placeholder 2">
            <a:extLst>
              <a:ext uri="{FF2B5EF4-FFF2-40B4-BE49-F238E27FC236}">
                <a16:creationId xmlns:a16="http://schemas.microsoft.com/office/drawing/2014/main" id="{5F98B455-848C-D13C-A0F4-9A59F556C109}"/>
              </a:ext>
            </a:extLst>
          </p:cNvPr>
          <p:cNvSpPr>
            <a:spLocks noGrp="1"/>
          </p:cNvSpPr>
          <p:nvPr>
            <p:ph sz="quarter" idx="10"/>
          </p:nvPr>
        </p:nvSpPr>
        <p:spPr/>
        <p:txBody>
          <a:bodyPr/>
          <a:lstStyle/>
          <a:p>
            <a:r>
              <a:rPr lang="cy-GB"/>
              <a:t>Fe wnaethon nhw gyfaddef eu bod wedi torri cyfraith bywyd gwyllt ac fe gawsant ddirwy o £600,000, a oedd yn torri record. </a:t>
            </a:r>
          </a:p>
          <a:p>
            <a:r>
              <a:rPr lang="cy-GB"/>
              <a:t>Hefyd fe wnaethant gytuno i roi £20,000 i’r Ymddiriedolaeth Cadwraeth Ystlumod. Mae achos Bellway yn dystiolaeth y bydd rheoleiddwyr bywyd gwyllt yn gadarn wrth ymchwilio i achosion posib o dorri rheolau. </a:t>
            </a:r>
          </a:p>
          <a:p>
            <a:r>
              <a:rPr lang="cy-GB"/>
              <a:t>Mae lefel y ddirwy hefyd yn dangos bod llysoedd y DU yn benderfynol o anfon neges na fydd troseddau bywyd gwyllt yn cael eu goddef.</a:t>
            </a:r>
          </a:p>
          <a:p>
            <a:pPr algn="r"/>
            <a:r>
              <a:rPr lang="cy-GB" sz="1600">
                <a:ea typeface="ＭＳ Ｐゴシック"/>
                <a:cs typeface="Times New Roman"/>
              </a:rPr>
              <a:t>(Brodies LLP, 2022)</a:t>
            </a:r>
          </a:p>
          <a:p>
            <a:endParaRPr lang="en-US" dirty="0">
              <a:ea typeface="ＭＳ Ｐゴシック"/>
              <a:cs typeface="Arial"/>
            </a:endParaRPr>
          </a:p>
        </p:txBody>
      </p:sp>
    </p:spTree>
    <p:extLst>
      <p:ext uri="{BB962C8B-B14F-4D97-AF65-F5344CB8AC3E}">
        <p14:creationId xmlns:p14="http://schemas.microsoft.com/office/powerpoint/2010/main" val="3637322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189E-8FFC-4834-A4D6-43B1DF7FD942}"/>
              </a:ext>
            </a:extLst>
          </p:cNvPr>
          <p:cNvSpPr>
            <a:spLocks noGrp="1"/>
          </p:cNvSpPr>
          <p:nvPr>
            <p:ph type="title"/>
          </p:nvPr>
        </p:nvSpPr>
        <p:spPr/>
        <p:txBody>
          <a:bodyPr/>
          <a:lstStyle/>
          <a:p>
            <a:r>
              <a:rPr lang="cy-GB"/>
              <a:t>Deunyddiau adeiladu cynaliadwy </a:t>
            </a:r>
          </a:p>
        </p:txBody>
      </p:sp>
      <p:sp>
        <p:nvSpPr>
          <p:cNvPr id="3" name="Content Placeholder 2">
            <a:extLst>
              <a:ext uri="{FF2B5EF4-FFF2-40B4-BE49-F238E27FC236}">
                <a16:creationId xmlns:a16="http://schemas.microsoft.com/office/drawing/2014/main" id="{D737B361-E527-4DC6-9EA6-A6F4B47EDCA4}"/>
              </a:ext>
            </a:extLst>
          </p:cNvPr>
          <p:cNvSpPr>
            <a:spLocks noGrp="1"/>
          </p:cNvSpPr>
          <p:nvPr>
            <p:ph sz="quarter" idx="10"/>
          </p:nvPr>
        </p:nvSpPr>
        <p:spPr/>
        <p:txBody>
          <a:bodyPr/>
          <a:lstStyle/>
          <a:p>
            <a:r>
              <a:rPr lang="cy-GB"/>
              <a:t>Yn gyntaf, dewch i ni ddiffinio beth yw deunyddiau adeiladu cynaliadwy: </a:t>
            </a:r>
          </a:p>
          <a:p>
            <a:pPr algn="ctr"/>
            <a:r>
              <a:rPr lang="cy-GB"/>
              <a:t>Mae deunyddiau cynaliadwy yn cyfeirio at ddeunyddiau adeiladu sy’n gyfeillgar i’r amgylchedd ac sy’n cael cyn lleied o effaith niweidiol â phosib ar y blaned drwy gydol eu cylch oes. Mae’r deunyddiau hyn yn cael eu caffael, eu cynhyrchu, eu defnyddio a’u gwaredu mewn ffordd sy’n lleihau’r ynni sy’n cael ei ddefnyddio, yn lleihau’r gwastraff sy’n cael ei gynhyrchu, ac yn lliniaru llygredd amgylcheddol.</a:t>
            </a:r>
          </a:p>
          <a:p>
            <a:pPr algn="ctr"/>
            <a:endParaRPr lang="en-GB" i="1" dirty="0"/>
          </a:p>
        </p:txBody>
      </p:sp>
    </p:spTree>
    <p:extLst>
      <p:ext uri="{BB962C8B-B14F-4D97-AF65-F5344CB8AC3E}">
        <p14:creationId xmlns:p14="http://schemas.microsoft.com/office/powerpoint/2010/main" val="992663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189E-8FFC-4834-A4D6-43B1DF7FD942}"/>
              </a:ext>
            </a:extLst>
          </p:cNvPr>
          <p:cNvSpPr>
            <a:spLocks noGrp="1"/>
          </p:cNvSpPr>
          <p:nvPr>
            <p:ph type="title"/>
          </p:nvPr>
        </p:nvSpPr>
        <p:spPr/>
        <p:txBody>
          <a:bodyPr/>
          <a:lstStyle/>
          <a:p>
            <a:r>
              <a:rPr lang="cy-GB"/>
              <a:t>Deunyddiau adeiladu cynaliadwy </a:t>
            </a:r>
          </a:p>
        </p:txBody>
      </p:sp>
      <p:sp>
        <p:nvSpPr>
          <p:cNvPr id="3" name="Content Placeholder 2">
            <a:extLst>
              <a:ext uri="{FF2B5EF4-FFF2-40B4-BE49-F238E27FC236}">
                <a16:creationId xmlns:a16="http://schemas.microsoft.com/office/drawing/2014/main" id="{D737B361-E527-4DC6-9EA6-A6F4B47EDCA4}"/>
              </a:ext>
            </a:extLst>
          </p:cNvPr>
          <p:cNvSpPr>
            <a:spLocks noGrp="1"/>
          </p:cNvSpPr>
          <p:nvPr>
            <p:ph sz="quarter" idx="10"/>
          </p:nvPr>
        </p:nvSpPr>
        <p:spPr/>
        <p:txBody>
          <a:bodyPr/>
          <a:lstStyle/>
          <a:p>
            <a:r>
              <a:rPr lang="cy-GB"/>
              <a:t>Er mwyn i Gymru gyrraedd ei thargedau sero net, mae’n hanfodol bod y diwydiant yn defnyddio deunyddiau cynaliadwy a dulliau dylunio cynaliadwy hefyd. </a:t>
            </a:r>
          </a:p>
          <a:p>
            <a:r>
              <a:rPr lang="cy-GB"/>
              <a:t>Mae llu o ddeunyddiau a thechnegau gall y diwydiant eu defnyddio i gyrraedd y targedau cynaliadwyedd gofynnol. Mae hyn yn cynnwys: </a:t>
            </a:r>
          </a:p>
          <a:p>
            <a:pPr marL="342900" indent="-342900">
              <a:buClr>
                <a:srgbClr val="0077E3"/>
              </a:buClr>
              <a:buFont typeface="Arial" panose="020B0604020202020204" pitchFamily="34" charset="0"/>
              <a:buChar char="•"/>
            </a:pPr>
            <a:r>
              <a:rPr lang="cy-GB"/>
              <a:t>pren cynaliadwy </a:t>
            </a:r>
          </a:p>
          <a:p>
            <a:pPr marL="342900" indent="-342900">
              <a:buClr>
                <a:srgbClr val="0077E3"/>
              </a:buClr>
              <a:buFont typeface="Arial" panose="020B0604020202020204" pitchFamily="34" charset="0"/>
              <a:buChar char="•"/>
            </a:pPr>
            <a:r>
              <a:rPr lang="cy-GB"/>
              <a:t>concrid carbon isel </a:t>
            </a:r>
          </a:p>
          <a:p>
            <a:pPr marL="342900" indent="-342900">
              <a:buClr>
                <a:srgbClr val="0077E3"/>
              </a:buClr>
              <a:buFont typeface="Arial" panose="020B0604020202020204" pitchFamily="34" charset="0"/>
              <a:buChar char="•"/>
            </a:pPr>
            <a:r>
              <a:rPr lang="cy-GB"/>
              <a:t>deunyddiau inswleiddio</a:t>
            </a:r>
          </a:p>
          <a:p>
            <a:pPr marL="342900" indent="-342900">
              <a:buClr>
                <a:srgbClr val="0077E3"/>
              </a:buClr>
              <a:buFont typeface="Arial" panose="020B0604020202020204" pitchFamily="34" charset="0"/>
              <a:buChar char="•"/>
            </a:pPr>
            <a:r>
              <a:rPr lang="cy-GB"/>
              <a:t>deunyddiau wedi’u hailgylchu. </a:t>
            </a:r>
          </a:p>
          <a:p>
            <a:r>
              <a:rPr lang="cy-GB"/>
              <a:t>Dyma rai o’r adnoddau cynaliadwy y gallem eu defnyddio. </a:t>
            </a:r>
          </a:p>
        </p:txBody>
      </p:sp>
    </p:spTree>
    <p:extLst>
      <p:ext uri="{BB962C8B-B14F-4D97-AF65-F5344CB8AC3E}">
        <p14:creationId xmlns:p14="http://schemas.microsoft.com/office/powerpoint/2010/main" val="603364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BA28A-3BFA-4F6F-9508-4C69CFFB4145}"/>
              </a:ext>
            </a:extLst>
          </p:cNvPr>
          <p:cNvSpPr>
            <a:spLocks noGrp="1"/>
          </p:cNvSpPr>
          <p:nvPr>
            <p:ph type="title"/>
          </p:nvPr>
        </p:nvSpPr>
        <p:spPr/>
        <p:txBody>
          <a:bodyPr/>
          <a:lstStyle/>
          <a:p>
            <a:r>
              <a:rPr lang="cy-GB"/>
              <a:t>Adeiladau’r 21ain ganrif a gwrthbwyso carbon </a:t>
            </a:r>
          </a:p>
        </p:txBody>
      </p:sp>
      <p:sp>
        <p:nvSpPr>
          <p:cNvPr id="3" name="Content Placeholder 2">
            <a:extLst>
              <a:ext uri="{FF2B5EF4-FFF2-40B4-BE49-F238E27FC236}">
                <a16:creationId xmlns:a16="http://schemas.microsoft.com/office/drawing/2014/main" id="{CE3878F4-7B29-4868-8FE9-34F57BE70BAE}"/>
              </a:ext>
            </a:extLst>
          </p:cNvPr>
          <p:cNvSpPr>
            <a:spLocks noGrp="1"/>
          </p:cNvSpPr>
          <p:nvPr>
            <p:ph sz="quarter" idx="10"/>
          </p:nvPr>
        </p:nvSpPr>
        <p:spPr>
          <a:xfrm>
            <a:off x="457200" y="1512000"/>
            <a:ext cx="8229600" cy="1196920"/>
          </a:xfrm>
        </p:spPr>
        <p:txBody>
          <a:bodyPr/>
          <a:lstStyle/>
          <a:p>
            <a:r>
              <a:rPr lang="cy-GB"/>
              <a:t>Mae nifer o ffyrdd y gall adeilad wrthbwyso ei ôl-troed carbon er mwyn cyrraedd targedau a disgwyliadau adeiladu yn yr 21ain ganrif.</a:t>
            </a:r>
          </a:p>
          <a:p>
            <a:r>
              <a:rPr lang="cy-GB"/>
              <a:t>Dyma rai strategaethau effeithiol:</a:t>
            </a:r>
          </a:p>
        </p:txBody>
      </p:sp>
      <p:sp>
        <p:nvSpPr>
          <p:cNvPr id="4" name="Rectangle 3">
            <a:extLst>
              <a:ext uri="{FF2B5EF4-FFF2-40B4-BE49-F238E27FC236}">
                <a16:creationId xmlns:a16="http://schemas.microsoft.com/office/drawing/2014/main" id="{CDF775AD-B5AC-4BDC-BB03-F56A496555A7}"/>
              </a:ext>
            </a:extLst>
          </p:cNvPr>
          <p:cNvSpPr/>
          <p:nvPr/>
        </p:nvSpPr>
        <p:spPr>
          <a:xfrm>
            <a:off x="294253" y="2830332"/>
            <a:ext cx="4319082" cy="2246769"/>
          </a:xfrm>
          <a:prstGeom prst="rect">
            <a:avLst/>
          </a:prstGeom>
        </p:spPr>
        <p:txBody>
          <a:bodyPr wrap="square">
            <a:spAutoFit/>
          </a:bodyPr>
          <a:lstStyle/>
          <a:p>
            <a:pPr marL="558800" lvl="1" indent="-342900">
              <a:buClr>
                <a:srgbClr val="0077E3"/>
              </a:buClr>
              <a:buFont typeface="Arial" panose="020B0604020202020204" pitchFamily="34" charset="0"/>
              <a:buChar char="•"/>
            </a:pPr>
            <a:r>
              <a:rPr lang="cy-GB"/>
              <a:t>dyluniad ynni-effeithlon</a:t>
            </a:r>
          </a:p>
          <a:p>
            <a:pPr marL="558800" lvl="1" indent="-342900">
              <a:buClr>
                <a:srgbClr val="0077E3"/>
              </a:buClr>
              <a:buFont typeface="Arial" panose="020B0604020202020204" pitchFamily="34" charset="0"/>
              <a:buChar char="•"/>
            </a:pPr>
            <a:r>
              <a:rPr lang="cy-GB"/>
              <a:t>ffynonellau ynni adnewyddadwy</a:t>
            </a:r>
          </a:p>
          <a:p>
            <a:pPr marL="558800" lvl="1" indent="-342900">
              <a:buClr>
                <a:srgbClr val="0077E3"/>
              </a:buClr>
              <a:buFont typeface="Arial" panose="020B0604020202020204" pitchFamily="34" charset="0"/>
              <a:buChar char="•"/>
            </a:pPr>
            <a:r>
              <a:rPr lang="cy-GB"/>
              <a:t>amlen adeilad effeithlon</a:t>
            </a:r>
          </a:p>
          <a:p>
            <a:pPr marL="558800" lvl="1" indent="-342900">
              <a:buClr>
                <a:srgbClr val="0077E3"/>
              </a:buClr>
              <a:buFont typeface="Arial" panose="020B0604020202020204" pitchFamily="34" charset="0"/>
              <a:buChar char="•"/>
            </a:pPr>
            <a:r>
              <a:rPr lang="cy-GB"/>
              <a:t>dyfeisiau a chyfarpar ynni-effeithlon</a:t>
            </a:r>
          </a:p>
          <a:p>
            <a:pPr marL="558800" lvl="1" indent="-342900">
              <a:buClr>
                <a:srgbClr val="0077E3"/>
              </a:buClr>
              <a:buFont typeface="Arial" panose="020B0604020202020204" pitchFamily="34" charset="0"/>
              <a:buChar char="•"/>
            </a:pPr>
            <a:r>
              <a:rPr lang="cy-GB"/>
              <a:t>deunyddiau cynaliadwy</a:t>
            </a:r>
          </a:p>
          <a:p>
            <a:pPr marL="558800" lvl="1" indent="-342900">
              <a:buClr>
                <a:srgbClr val="0077E3"/>
              </a:buClr>
              <a:buFont typeface="Arial" panose="020B0604020202020204" pitchFamily="34" charset="0"/>
              <a:buChar char="•"/>
            </a:pPr>
            <a:r>
              <a:rPr lang="cy-GB"/>
              <a:t>arbed dŵr</a:t>
            </a:r>
          </a:p>
        </p:txBody>
      </p:sp>
      <p:sp>
        <p:nvSpPr>
          <p:cNvPr id="5" name="Rectangle 4">
            <a:extLst>
              <a:ext uri="{FF2B5EF4-FFF2-40B4-BE49-F238E27FC236}">
                <a16:creationId xmlns:a16="http://schemas.microsoft.com/office/drawing/2014/main" id="{310F4265-98CC-4654-83DA-995412271CDC}"/>
              </a:ext>
            </a:extLst>
          </p:cNvPr>
          <p:cNvSpPr/>
          <p:nvPr/>
        </p:nvSpPr>
        <p:spPr>
          <a:xfrm>
            <a:off x="4572000" y="2830332"/>
            <a:ext cx="4142557" cy="1938992"/>
          </a:xfrm>
          <a:prstGeom prst="rect">
            <a:avLst/>
          </a:prstGeom>
        </p:spPr>
        <p:txBody>
          <a:bodyPr wrap="square">
            <a:spAutoFit/>
          </a:bodyPr>
          <a:lstStyle/>
          <a:p>
            <a:pPr marL="558800" lvl="1" indent="-342900">
              <a:buClr>
                <a:srgbClr val="0077E3"/>
              </a:buClr>
              <a:buFont typeface="Arial" panose="020B0604020202020204" pitchFamily="34" charset="0"/>
              <a:buChar char="•"/>
            </a:pPr>
            <a:r>
              <a:rPr lang="cy-GB"/>
              <a:t>toeau a waliau gwyrdd</a:t>
            </a:r>
          </a:p>
          <a:p>
            <a:pPr marL="558800" lvl="1" indent="-342900">
              <a:buClr>
                <a:srgbClr val="0077E3"/>
              </a:buClr>
              <a:buFont typeface="Arial" panose="020B0604020202020204" pitchFamily="34" charset="0"/>
              <a:buChar char="•"/>
            </a:pPr>
            <a:r>
              <a:rPr lang="cy-GB"/>
              <a:t>lleihau ac ailgylchu gwastraff</a:t>
            </a:r>
          </a:p>
          <a:p>
            <a:pPr marL="558800" lvl="1" indent="-342900">
              <a:buClr>
                <a:srgbClr val="0077E3"/>
              </a:buClr>
              <a:buFont typeface="Arial" panose="020B0604020202020204" pitchFamily="34" charset="0"/>
              <a:buChar char="•"/>
            </a:pPr>
            <a:r>
              <a:rPr lang="cy-GB"/>
              <a:t>trafnidiaeth gynaliadwy</a:t>
            </a:r>
          </a:p>
          <a:p>
            <a:pPr marL="558800" lvl="1" indent="-342900">
              <a:buClr>
                <a:srgbClr val="0077E3"/>
              </a:buClr>
              <a:buFont typeface="Arial" panose="020B0604020202020204" pitchFamily="34" charset="0"/>
              <a:buChar char="•"/>
            </a:pPr>
            <a:r>
              <a:rPr lang="cy-GB"/>
              <a:t>mentrau gwrthbwyso carbon</a:t>
            </a:r>
          </a:p>
          <a:p>
            <a:pPr marL="558800" lvl="1" indent="-342900">
              <a:buClr>
                <a:srgbClr val="0077E3"/>
              </a:buClr>
              <a:buFont typeface="Arial" panose="020B0604020202020204" pitchFamily="34" charset="0"/>
              <a:buChar char="•"/>
            </a:pPr>
            <a:r>
              <a:rPr lang="cy-GB"/>
              <a:t>ardystiadau gwyrdd</a:t>
            </a:r>
          </a:p>
          <a:p>
            <a:pPr marL="558800" lvl="1" indent="-342900">
              <a:buClr>
                <a:srgbClr val="0077E3"/>
              </a:buClr>
              <a:buFont typeface="Arial" panose="020B0604020202020204" pitchFamily="34" charset="0"/>
              <a:buChar char="•"/>
            </a:pPr>
            <a:r>
              <a:rPr lang="cy-GB"/>
              <a:t>asesiad cylch oes.</a:t>
            </a:r>
          </a:p>
        </p:txBody>
      </p:sp>
    </p:spTree>
    <p:extLst>
      <p:ext uri="{BB962C8B-B14F-4D97-AF65-F5344CB8AC3E}">
        <p14:creationId xmlns:p14="http://schemas.microsoft.com/office/powerpoint/2010/main" val="165993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BF48F-B641-4D60-8462-7745514E9B0B}"/>
              </a:ext>
            </a:extLst>
          </p:cNvPr>
          <p:cNvSpPr>
            <a:spLocks noGrp="1"/>
          </p:cNvSpPr>
          <p:nvPr>
            <p:ph type="title"/>
          </p:nvPr>
        </p:nvSpPr>
        <p:spPr/>
        <p:txBody>
          <a:bodyPr/>
          <a:lstStyle/>
          <a:p>
            <a:r>
              <a:rPr lang="cy-GB"/>
              <a:t>Gweithgaredd: Adeiladau’r 21ain ganrif ac ôl troed carbon </a:t>
            </a:r>
          </a:p>
        </p:txBody>
      </p:sp>
      <p:sp>
        <p:nvSpPr>
          <p:cNvPr id="3" name="Content Placeholder 2">
            <a:extLst>
              <a:ext uri="{FF2B5EF4-FFF2-40B4-BE49-F238E27FC236}">
                <a16:creationId xmlns:a16="http://schemas.microsoft.com/office/drawing/2014/main" id="{07EF438E-421A-4C06-8449-F9EF21FFED9E}"/>
              </a:ext>
            </a:extLst>
          </p:cNvPr>
          <p:cNvSpPr>
            <a:spLocks noGrp="1"/>
          </p:cNvSpPr>
          <p:nvPr>
            <p:ph sz="quarter" idx="10"/>
          </p:nvPr>
        </p:nvSpPr>
        <p:spPr>
          <a:xfrm>
            <a:off x="436377" y="1916832"/>
            <a:ext cx="8229600" cy="4248000"/>
          </a:xfrm>
        </p:spPr>
        <p:txBody>
          <a:bodyPr/>
          <a:lstStyle/>
          <a:p>
            <a:r>
              <a:rPr lang="cy-GB" b="1" dirty="0">
                <a:ea typeface="ＭＳ Ｐゴシック"/>
              </a:rPr>
              <a:t>Tasg 1: </a:t>
            </a:r>
            <a:r>
              <a:rPr lang="cy-GB" dirty="0"/>
              <a:t>Trafodaeth </a:t>
            </a:r>
          </a:p>
          <a:p>
            <a:r>
              <a:rPr lang="cy-GB" dirty="0"/>
              <a:t>Mewn grwpiau, trafodwch a rhowch flaenoriaeth i’r strategaethau ar eich taflen ar sail eu heffeithiolrwydd a’u hymarferoldeb tybiedig.</a:t>
            </a:r>
          </a:p>
          <a:p>
            <a:r>
              <a:rPr lang="cy-GB" b="1" dirty="0">
                <a:ea typeface="ＭＳ Ｐゴシック"/>
              </a:rPr>
              <a:t>Tasg 2: </a:t>
            </a:r>
            <a:r>
              <a:rPr lang="cy-GB" dirty="0"/>
              <a:t>Adborth </a:t>
            </a:r>
          </a:p>
          <a:p>
            <a:r>
              <a:rPr lang="cy-GB" dirty="0"/>
              <a:t>Yn eich grwpiau, cyflwynwch eich tair prif strategaeth a’r rhesymau dros eich dewisiadau.</a:t>
            </a:r>
          </a:p>
          <a:p>
            <a:pPr algn="ctr"/>
            <a:endParaRPr lang="en-GB" dirty="0"/>
          </a:p>
          <a:p>
            <a:pPr algn="ctr"/>
            <a:endParaRPr lang="en-GB" dirty="0"/>
          </a:p>
        </p:txBody>
      </p:sp>
    </p:spTree>
    <p:extLst>
      <p:ext uri="{BB962C8B-B14F-4D97-AF65-F5344CB8AC3E}">
        <p14:creationId xmlns:p14="http://schemas.microsoft.com/office/powerpoint/2010/main" val="3279097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831E9-7FBA-4C2B-9AA9-BDB26674815F}"/>
              </a:ext>
            </a:extLst>
          </p:cNvPr>
          <p:cNvSpPr>
            <a:spLocks noGrp="1"/>
          </p:cNvSpPr>
          <p:nvPr>
            <p:ph type="title"/>
          </p:nvPr>
        </p:nvSpPr>
        <p:spPr/>
        <p:txBody>
          <a:bodyPr/>
          <a:lstStyle/>
          <a:p>
            <a:r>
              <a:rPr lang="cy-GB"/>
              <a:t>Adeiladau’r 21ain ganrif a gwrthbwyso carbon </a:t>
            </a:r>
          </a:p>
        </p:txBody>
      </p:sp>
      <p:sp>
        <p:nvSpPr>
          <p:cNvPr id="3" name="Content Placeholder 2">
            <a:extLst>
              <a:ext uri="{FF2B5EF4-FFF2-40B4-BE49-F238E27FC236}">
                <a16:creationId xmlns:a16="http://schemas.microsoft.com/office/drawing/2014/main" id="{F99FAD87-B13F-4E42-9262-D777B6FCDAB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Mae’n bwysig nodi y bydd y strategaethau penodol a ddefnyddir yn dibynnu ar ffactorau fel y math o adeilad, lleoliad, cyllideb a nodau’r prosiect.</a:t>
            </a:r>
          </a:p>
          <a:p>
            <a:pPr marL="342900" indent="-342900">
              <a:buClr>
                <a:srgbClr val="0077E3"/>
              </a:buClr>
              <a:buFont typeface="Arial" panose="020B0604020202020204" pitchFamily="34" charset="0"/>
              <a:buChar char="•"/>
            </a:pPr>
            <a:r>
              <a:rPr lang="cy-GB"/>
              <a:t>Gall cyfuno nifer o strategaethau a mabwysiadu dull cyfannol gyfrannu’n sylweddol at gyrraedd targedau adeiladu’r 21ain ganrif a disgwyliadau ar gyfer lleihau carbon a chynaliadwyedd.</a:t>
            </a:r>
          </a:p>
        </p:txBody>
      </p:sp>
    </p:spTree>
    <p:extLst>
      <p:ext uri="{BB962C8B-B14F-4D97-AF65-F5344CB8AC3E}">
        <p14:creationId xmlns:p14="http://schemas.microsoft.com/office/powerpoint/2010/main" val="3594773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Archwilio dulliau cynaliadwy ac ystyriaethau ecolegol ym maes adeiladu</a:t>
            </a:r>
          </a:p>
        </p:txBody>
      </p:sp>
      <p:sp>
        <p:nvSpPr>
          <p:cNvPr id="3" name="Content Placeholder 2"/>
          <p:cNvSpPr>
            <a:spLocks noGrp="1"/>
          </p:cNvSpPr>
          <p:nvPr>
            <p:ph sz="quarter" idx="10"/>
          </p:nvPr>
        </p:nvSpPr>
        <p:spPr>
          <a:xfrm>
            <a:off x="457200" y="1988840"/>
            <a:ext cx="8229600" cy="3771160"/>
          </a:xfrm>
        </p:spPr>
        <p:txBody>
          <a:bodyPr/>
          <a:lstStyle/>
          <a:p>
            <a:r>
              <a:rPr lang="cy-GB" b="1">
                <a:ea typeface="ＭＳ Ｐゴシック" pitchFamily="-105" charset="-128"/>
                <a:cs typeface="ＭＳ Ｐゴシック" pitchFamily="-105" charset="-128"/>
              </a:rPr>
              <a:t>Amcanion</a:t>
            </a:r>
          </a:p>
          <a:p>
            <a:pPr lvl="1"/>
            <a:r>
              <a:rPr lang="cy-GB"/>
              <a:t>Archwilio’r gofynion ar gyfer gwneud gwaith mewn ardaloedd lle mae rhywogaethau a warchodir yn byw. </a:t>
            </a:r>
          </a:p>
          <a:p>
            <a:pPr lvl="1"/>
            <a:r>
              <a:rPr lang="cy-GB"/>
              <a:t>Esbonio'r goblygiadau ar gyfer datblygiadau yn y dyfodol mewn perthynas â gorlifdiroedd. </a:t>
            </a:r>
          </a:p>
          <a:p>
            <a:pPr lvl="1"/>
            <a:r>
              <a:rPr lang="cy-GB"/>
              <a:t>Nodi cynnyrch adeiladu’r 21ain ganrif sy’n bodloni gofynion cynaliadwyedd.  </a:t>
            </a:r>
          </a:p>
          <a:p>
            <a:pPr lvl="1"/>
            <a:r>
              <a:rPr lang="cy-GB"/>
              <a:t>Archwilio sut gall adeiladau wrthbwyso eu hôl troed carbon er mwyn cyrraedd targedau’r 21ain ganrif. </a:t>
            </a:r>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19420-4730-46FB-8731-BB6880D0307B}"/>
              </a:ext>
            </a:extLst>
          </p:cNvPr>
          <p:cNvSpPr>
            <a:spLocks noGrp="1"/>
          </p:cNvSpPr>
          <p:nvPr>
            <p:ph type="title"/>
          </p:nvPr>
        </p:nvSpPr>
        <p:spPr/>
        <p:txBody>
          <a:bodyPr/>
          <a:lstStyle/>
          <a:p>
            <a:r>
              <a:rPr lang="cy-GB"/>
              <a:t>Dod o hyd i rywogaeth a warchodir ar y safle</a:t>
            </a:r>
          </a:p>
        </p:txBody>
      </p:sp>
      <p:sp>
        <p:nvSpPr>
          <p:cNvPr id="3" name="Content Placeholder 2">
            <a:extLst>
              <a:ext uri="{FF2B5EF4-FFF2-40B4-BE49-F238E27FC236}">
                <a16:creationId xmlns:a16="http://schemas.microsoft.com/office/drawing/2014/main" id="{7BD30AF1-BFF8-441B-8156-C5F94BDFB66B}"/>
              </a:ext>
            </a:extLst>
          </p:cNvPr>
          <p:cNvSpPr>
            <a:spLocks noGrp="1"/>
          </p:cNvSpPr>
          <p:nvPr>
            <p:ph sz="quarter" idx="10"/>
          </p:nvPr>
        </p:nvSpPr>
        <p:spPr>
          <a:xfrm>
            <a:off x="323528" y="1602000"/>
            <a:ext cx="8229600" cy="4248000"/>
          </a:xfrm>
        </p:spPr>
        <p:txBody>
          <a:bodyPr/>
          <a:lstStyle/>
          <a:p>
            <a:pPr marL="342900" lvl="2" indent="-342900" algn="just">
              <a:lnSpc>
                <a:spcPct val="100000"/>
              </a:lnSpc>
              <a:buClr>
                <a:srgbClr val="0077E3"/>
              </a:buClr>
              <a:buFont typeface="Arial" panose="020B0604020202020204" pitchFamily="34" charset="0"/>
              <a:buChar char="•"/>
            </a:pPr>
            <a:r>
              <a:rPr lang="cy-GB" sz="2000"/>
              <a:t>Mae rhai mathau o fywyd gwyllt yn y Deyrnas Unedig yn cael eu gwarchod gan ddeddfwriaeth sy’n ei gwneud yn anghyfreithlon lladd, niweidio, dal neu darfu ar yr anifail dan sylw.</a:t>
            </a:r>
          </a:p>
          <a:p>
            <a:pPr marL="342900" lvl="2" indent="-342900" algn="just">
              <a:lnSpc>
                <a:spcPct val="100000"/>
              </a:lnSpc>
              <a:buClr>
                <a:srgbClr val="0077E3"/>
              </a:buClr>
              <a:buFont typeface="Arial" panose="020B0604020202020204" pitchFamily="34" charset="0"/>
              <a:buChar char="•"/>
            </a:pPr>
            <a:r>
              <a:rPr lang="cy-GB" sz="2000"/>
              <a:t>Mae angen cynnal arolwg cynefin er mwyn cael caniatâd cynllunio. </a:t>
            </a:r>
          </a:p>
          <a:p>
            <a:pPr marL="342900" lvl="2" indent="-342900" algn="just">
              <a:lnSpc>
                <a:spcPct val="100000"/>
              </a:lnSpc>
              <a:buClr>
                <a:srgbClr val="0077E3"/>
              </a:buClr>
              <a:buFont typeface="Arial" panose="020B0604020202020204" pitchFamily="34" charset="0"/>
              <a:buChar char="•"/>
            </a:pPr>
            <a:r>
              <a:rPr lang="cy-GB" sz="2000"/>
              <a:t>Mae dod o hyd i botensial o rywogaethau penodol ar y safle yn ystod prosiect yn gallu golygu bod yn rhaid atal y gwaith adeiladu ar unwaith. </a:t>
            </a:r>
          </a:p>
          <a:p>
            <a:pPr marL="342900" lvl="2" indent="-342900" algn="just">
              <a:lnSpc>
                <a:spcPct val="100000"/>
              </a:lnSpc>
              <a:buClr>
                <a:srgbClr val="0077E3"/>
              </a:buClr>
              <a:buFont typeface="Arial" panose="020B0604020202020204" pitchFamily="34" charset="0"/>
              <a:buChar char="•"/>
            </a:pPr>
            <a:r>
              <a:rPr lang="cy-GB" sz="2000"/>
              <a:t>Gallai torri’r gyfraith arwain at ddirwy ddiderfyn a hyd at 6 mis yn y carchar, a niwed difrifol i enw da.</a:t>
            </a:r>
          </a:p>
          <a:p>
            <a:pPr marL="342900" lvl="2" indent="-342900" algn="just">
              <a:lnSpc>
                <a:spcPct val="100000"/>
              </a:lnSpc>
              <a:buClr>
                <a:srgbClr val="0077E3"/>
              </a:buClr>
              <a:buFont typeface="Arial" panose="020B0604020202020204" pitchFamily="34" charset="0"/>
              <a:buChar char="•"/>
            </a:pPr>
            <a:r>
              <a:rPr lang="cy-GB" sz="2000"/>
              <a:t>Pan fydd rhywogaeth a warchodir, fel ystlumod neu fadfallod dŵr, yn cael ei darganfod yn ystod y broses adeiladu yn y DU, mae’n bwysig dilyn y canllawiau a amlinellir yn Rheoliadau Gwarchod Cynefinoedd a Rhywogaethau 2010. </a:t>
            </a:r>
          </a:p>
        </p:txBody>
      </p:sp>
    </p:spTree>
    <p:extLst>
      <p:ext uri="{BB962C8B-B14F-4D97-AF65-F5344CB8AC3E}">
        <p14:creationId xmlns:p14="http://schemas.microsoft.com/office/powerpoint/2010/main" val="1518808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F25DE-CBA9-4D73-AB0F-1B79F5438ACA}"/>
              </a:ext>
            </a:extLst>
          </p:cNvPr>
          <p:cNvSpPr>
            <a:spLocks noGrp="1"/>
          </p:cNvSpPr>
          <p:nvPr>
            <p:ph type="title"/>
          </p:nvPr>
        </p:nvSpPr>
        <p:spPr/>
        <p:txBody>
          <a:bodyPr/>
          <a:lstStyle/>
          <a:p>
            <a:r>
              <a:rPr lang="cy-GB"/>
              <a:t>Rhai enghreifftiau o rywogaethau a warchodir </a:t>
            </a:r>
          </a:p>
        </p:txBody>
      </p:sp>
      <p:sp>
        <p:nvSpPr>
          <p:cNvPr id="3" name="Content Placeholder 2">
            <a:extLst>
              <a:ext uri="{FF2B5EF4-FFF2-40B4-BE49-F238E27FC236}">
                <a16:creationId xmlns:a16="http://schemas.microsoft.com/office/drawing/2014/main" id="{761717D0-0D8E-4151-B476-D7170B71DEEC}"/>
              </a:ext>
            </a:extLst>
          </p:cNvPr>
          <p:cNvSpPr>
            <a:spLocks noGrp="1"/>
          </p:cNvSpPr>
          <p:nvPr>
            <p:ph sz="quarter" idx="10"/>
          </p:nvPr>
        </p:nvSpPr>
        <p:spPr>
          <a:xfrm>
            <a:off x="457200" y="1575484"/>
            <a:ext cx="4114800" cy="3149660"/>
          </a:xfrm>
        </p:spPr>
        <p:txBody>
          <a:bodyPr/>
          <a:lstStyle/>
          <a:p>
            <a:pPr marL="342900" lvl="2" indent="-342900">
              <a:buClr>
                <a:srgbClr val="0077E3"/>
              </a:buClr>
              <a:buFont typeface="Arial" panose="020B0604020202020204" pitchFamily="34" charset="0"/>
              <a:buChar char="•"/>
            </a:pPr>
            <a:r>
              <a:rPr lang="cy-GB" sz="2000"/>
              <a:t>pob rhywogaeth o ystlum</a:t>
            </a:r>
          </a:p>
          <a:p>
            <a:pPr marL="342900" lvl="2" indent="-342900">
              <a:buClr>
                <a:srgbClr val="0077E3"/>
              </a:buClr>
              <a:buFont typeface="Arial" panose="020B0604020202020204" pitchFamily="34" charset="0"/>
              <a:buChar char="•"/>
            </a:pPr>
            <a:r>
              <a:rPr lang="cy-GB" sz="2000"/>
              <a:t>afanc</a:t>
            </a:r>
          </a:p>
          <a:p>
            <a:pPr marL="342900" lvl="2" indent="-342900">
              <a:buClr>
                <a:srgbClr val="0077E3"/>
              </a:buClr>
              <a:buFont typeface="Arial" panose="020B0604020202020204" pitchFamily="34" charset="0"/>
              <a:buChar char="•"/>
            </a:pPr>
            <a:r>
              <a:rPr lang="cy-GB" sz="2000"/>
              <a:t>madfall ddŵr gribog</a:t>
            </a:r>
          </a:p>
          <a:p>
            <a:pPr marL="342900" lvl="2" indent="-342900">
              <a:buClr>
                <a:srgbClr val="0077E3"/>
              </a:buClr>
              <a:buFont typeface="Arial" panose="020B0604020202020204" pitchFamily="34" charset="0"/>
              <a:buChar char="•"/>
            </a:pPr>
            <a:r>
              <a:rPr lang="cy-GB" sz="2000"/>
              <a:t>pathew cyffredin neu bathew’r cyll</a:t>
            </a:r>
          </a:p>
          <a:p>
            <a:pPr marL="342900" lvl="2" indent="-342900">
              <a:buClr>
                <a:srgbClr val="0077E3"/>
              </a:buClr>
              <a:buFont typeface="Arial" panose="020B0604020202020204" pitchFamily="34" charset="0"/>
              <a:buChar char="•"/>
            </a:pPr>
            <a:r>
              <a:rPr lang="cy-GB" sz="2000"/>
              <a:t>dyfrgi</a:t>
            </a:r>
          </a:p>
          <a:p>
            <a:pPr marL="342900" lvl="2" indent="-342900">
              <a:buClr>
                <a:srgbClr val="0077E3"/>
              </a:buClr>
              <a:buFont typeface="Arial" panose="020B0604020202020204" pitchFamily="34" charset="0"/>
              <a:buChar char="•"/>
            </a:pPr>
            <a:r>
              <a:rPr lang="cy-GB" sz="2000"/>
              <a:t>llyffant y twyni</a:t>
            </a:r>
          </a:p>
          <a:p>
            <a:pPr marL="342900" lvl="2" indent="-342900">
              <a:buClr>
                <a:srgbClr val="0077E3"/>
              </a:buClr>
              <a:buFont typeface="Arial" panose="020B0604020202020204" pitchFamily="34" charset="0"/>
              <a:buChar char="•"/>
            </a:pPr>
            <a:r>
              <a:rPr lang="cy-GB" sz="2000"/>
              <a:t>rhai rhywogaethau o ymlusgiaid</a:t>
            </a:r>
          </a:p>
          <a:p>
            <a:pPr marL="342900" lvl="2" indent="-342900">
              <a:buClr>
                <a:srgbClr val="0077E3"/>
              </a:buClr>
              <a:buFont typeface="Arial" panose="020B0604020202020204" pitchFamily="34" charset="0"/>
              <a:buChar char="•"/>
            </a:pPr>
            <a:r>
              <a:rPr lang="cy-GB" sz="2000"/>
              <a:t>rhai rhywogaethau o blanhigion</a:t>
            </a:r>
          </a:p>
        </p:txBody>
      </p:sp>
      <p:sp>
        <p:nvSpPr>
          <p:cNvPr id="4" name="Content Placeholder 2">
            <a:extLst>
              <a:ext uri="{FF2B5EF4-FFF2-40B4-BE49-F238E27FC236}">
                <a16:creationId xmlns:a16="http://schemas.microsoft.com/office/drawing/2014/main" id="{FA823736-ADE9-4719-A28E-9CD50EE95582}"/>
              </a:ext>
            </a:extLst>
          </p:cNvPr>
          <p:cNvSpPr txBox="1">
            <a:spLocks/>
          </p:cNvSpPr>
          <p:nvPr/>
        </p:nvSpPr>
        <p:spPr bwMode="auto">
          <a:xfrm>
            <a:off x="4860032" y="1575484"/>
            <a:ext cx="3178696" cy="31496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lvl="2" indent="-342900">
              <a:buClr>
                <a:srgbClr val="0077E3"/>
              </a:buClr>
              <a:buFont typeface="Arial" panose="020B0604020202020204" pitchFamily="34" charset="0"/>
              <a:buChar char="•"/>
            </a:pPr>
            <a:r>
              <a:rPr lang="cy-GB" sz="2000"/>
              <a:t>glesyn mawr</a:t>
            </a:r>
          </a:p>
          <a:p>
            <a:pPr marL="342900" lvl="2" indent="-342900">
              <a:buClr>
                <a:srgbClr val="0077E3"/>
              </a:buClr>
              <a:buFont typeface="Arial" panose="020B0604020202020204" pitchFamily="34" charset="0"/>
              <a:buChar char="•"/>
            </a:pPr>
            <a:r>
              <a:rPr lang="cy-GB" sz="2000"/>
              <a:t>styrsiwn</a:t>
            </a:r>
          </a:p>
          <a:p>
            <a:pPr marL="342900" lvl="2" indent="-342900">
              <a:buClr>
                <a:srgbClr val="0077E3"/>
              </a:buClr>
              <a:buFont typeface="Arial" panose="020B0604020202020204" pitchFamily="34" charset="0"/>
              <a:buChar char="•"/>
            </a:pPr>
            <a:r>
              <a:rPr lang="cy-GB" sz="2000"/>
              <a:t>mochyn daear</a:t>
            </a:r>
          </a:p>
          <a:p>
            <a:pPr marL="342900" lvl="2" indent="-342900">
              <a:buClr>
                <a:srgbClr val="0077E3"/>
              </a:buClr>
              <a:buFont typeface="Arial" panose="020B0604020202020204" pitchFamily="34" charset="0"/>
              <a:buChar char="•"/>
            </a:pPr>
            <a:r>
              <a:rPr lang="cy-GB" sz="2000"/>
              <a:t>llygoden y dŵr</a:t>
            </a:r>
          </a:p>
          <a:p>
            <a:pPr marL="342900" lvl="2" indent="-342900">
              <a:buClr>
                <a:srgbClr val="0077E3"/>
              </a:buClr>
              <a:buFont typeface="Arial" panose="020B0604020202020204" pitchFamily="34" charset="0"/>
              <a:buChar char="•"/>
            </a:pPr>
            <a:r>
              <a:rPr lang="cy-GB" sz="2000"/>
              <a:t>aderyn gwyllt</a:t>
            </a:r>
          </a:p>
          <a:p>
            <a:pPr marL="342900" lvl="2" indent="-342900">
              <a:buClr>
                <a:srgbClr val="0077E3"/>
              </a:buClr>
              <a:buFont typeface="Arial" panose="020B0604020202020204" pitchFamily="34" charset="0"/>
              <a:buChar char="•"/>
            </a:pPr>
            <a:r>
              <a:rPr lang="cy-GB" sz="2000"/>
              <a:t>coetir hynafol a choed hynod</a:t>
            </a:r>
          </a:p>
          <a:p>
            <a:pPr marL="342900" lvl="2" indent="-342900">
              <a:buClr>
                <a:srgbClr val="0077E3"/>
              </a:buClr>
              <a:buFont typeface="Arial" panose="020B0604020202020204" pitchFamily="34" charset="0"/>
              <a:buChar char="•"/>
            </a:pPr>
            <a:r>
              <a:rPr lang="cy-GB" sz="2000"/>
              <a:t>cimwch afon crafanc wen</a:t>
            </a:r>
          </a:p>
          <a:p>
            <a:pPr marL="342900" lvl="2" indent="-342900">
              <a:buClr>
                <a:srgbClr val="0077E3"/>
              </a:buClr>
              <a:buFont typeface="Arial" panose="020B0604020202020204" pitchFamily="34" charset="0"/>
              <a:buChar char="•"/>
            </a:pPr>
            <a:r>
              <a:rPr lang="cy-GB" sz="2000"/>
              <a:t>misglen berlog yr afon.</a:t>
            </a:r>
          </a:p>
          <a:p>
            <a:pPr lvl="2"/>
            <a:endParaRPr lang="en-GB" sz="1800" kern="0" dirty="0"/>
          </a:p>
        </p:txBody>
      </p:sp>
    </p:spTree>
    <p:extLst>
      <p:ext uri="{BB962C8B-B14F-4D97-AF65-F5344CB8AC3E}">
        <p14:creationId xmlns:p14="http://schemas.microsoft.com/office/powerpoint/2010/main" val="297155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25C0-59A6-4388-8E08-AF2AA11E81E8}"/>
              </a:ext>
            </a:extLst>
          </p:cNvPr>
          <p:cNvSpPr>
            <a:spLocks noGrp="1"/>
          </p:cNvSpPr>
          <p:nvPr>
            <p:ph type="title"/>
          </p:nvPr>
        </p:nvSpPr>
        <p:spPr>
          <a:xfrm>
            <a:off x="457200" y="1008000"/>
            <a:ext cx="8229600" cy="764816"/>
          </a:xfrm>
        </p:spPr>
        <p:txBody>
          <a:bodyPr/>
          <a:lstStyle/>
          <a:p>
            <a:r>
              <a:rPr lang="cy-GB"/>
              <a:t>Ystyriaethau cyfreithiol wrth weithio ar safleoedd sydd â bywyd gwyllt a warchodir</a:t>
            </a:r>
          </a:p>
        </p:txBody>
      </p:sp>
      <p:sp>
        <p:nvSpPr>
          <p:cNvPr id="3" name="Content Placeholder 2">
            <a:extLst>
              <a:ext uri="{FF2B5EF4-FFF2-40B4-BE49-F238E27FC236}">
                <a16:creationId xmlns:a16="http://schemas.microsoft.com/office/drawing/2014/main" id="{16383C5A-E3F3-47A5-BB8E-2ABBDC5834AF}"/>
              </a:ext>
            </a:extLst>
          </p:cNvPr>
          <p:cNvSpPr>
            <a:spLocks noGrp="1"/>
          </p:cNvSpPr>
          <p:nvPr>
            <p:ph sz="quarter" idx="10"/>
          </p:nvPr>
        </p:nvSpPr>
        <p:spPr>
          <a:xfrm>
            <a:off x="457200" y="1916832"/>
            <a:ext cx="8229600" cy="3815952"/>
          </a:xfrm>
        </p:spPr>
        <p:txBody>
          <a:bodyPr/>
          <a:lstStyle/>
          <a:p>
            <a:r>
              <a:rPr lang="cy-GB"/>
              <a:t>Agweddau cyfreithiol allweddol:</a:t>
            </a:r>
          </a:p>
          <a:p>
            <a:pPr marL="558800" lvl="1" indent="-342900">
              <a:buFont typeface="Arial" panose="020B0604020202020204" pitchFamily="34" charset="0"/>
              <a:buChar char="•"/>
            </a:pPr>
            <a:r>
              <a:rPr lang="cy-GB"/>
              <a:t>Ymgyfarwyddo â’r ddeddfwriaeth.</a:t>
            </a:r>
          </a:p>
          <a:p>
            <a:pPr marL="558800" lvl="1" indent="-342900">
              <a:buFont typeface="Arial" panose="020B0604020202020204" pitchFamily="34" charset="0"/>
              <a:buChar char="•"/>
            </a:pPr>
            <a:r>
              <a:rPr lang="cy-GB"/>
              <a:t>Cael yr hawlenni a’r trwyddedau angenrheidiol.</a:t>
            </a:r>
          </a:p>
          <a:p>
            <a:pPr marL="558800" lvl="1" indent="-342900">
              <a:buFont typeface="Arial" panose="020B0604020202020204" pitchFamily="34" charset="0"/>
              <a:buChar char="•"/>
            </a:pPr>
            <a:r>
              <a:rPr lang="cy-GB"/>
              <a:t>Ymgynghori ag awdurdodau perthnasol.</a:t>
            </a:r>
          </a:p>
          <a:p>
            <a:pPr marL="558800" lvl="1" indent="-342900">
              <a:buFont typeface="Arial" panose="020B0604020202020204" pitchFamily="34" charset="0"/>
              <a:buChar char="•"/>
            </a:pPr>
            <a:r>
              <a:rPr lang="cy-GB"/>
              <a:t>Dilyn canllawiau a’r arferion gorau.</a:t>
            </a:r>
          </a:p>
          <a:p>
            <a:pPr lvl="1" indent="0">
              <a:buNone/>
            </a:pPr>
            <a:endParaRPr lang="en-GB" dirty="0"/>
          </a:p>
        </p:txBody>
      </p:sp>
    </p:spTree>
    <p:extLst>
      <p:ext uri="{BB962C8B-B14F-4D97-AF65-F5344CB8AC3E}">
        <p14:creationId xmlns:p14="http://schemas.microsoft.com/office/powerpoint/2010/main" val="3249403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25C0-59A6-4388-8E08-AF2AA11E81E8}"/>
              </a:ext>
            </a:extLst>
          </p:cNvPr>
          <p:cNvSpPr>
            <a:spLocks noGrp="1"/>
          </p:cNvSpPr>
          <p:nvPr>
            <p:ph type="title"/>
          </p:nvPr>
        </p:nvSpPr>
        <p:spPr>
          <a:xfrm>
            <a:off x="228600" y="1008000"/>
            <a:ext cx="8686800" cy="764816"/>
          </a:xfrm>
        </p:spPr>
        <p:txBody>
          <a:bodyPr/>
          <a:lstStyle/>
          <a:p>
            <a:r>
              <a:rPr lang="cy-GB" dirty="0"/>
              <a:t>Ystyriaethau ecolegol ar safleoedd sydd â bywyd gwyllt a warchodir</a:t>
            </a:r>
          </a:p>
        </p:txBody>
      </p:sp>
      <p:sp>
        <p:nvSpPr>
          <p:cNvPr id="3" name="Content Placeholder 2">
            <a:extLst>
              <a:ext uri="{FF2B5EF4-FFF2-40B4-BE49-F238E27FC236}">
                <a16:creationId xmlns:a16="http://schemas.microsoft.com/office/drawing/2014/main" id="{16383C5A-E3F3-47A5-BB8E-2ABBDC5834AF}"/>
              </a:ext>
            </a:extLst>
          </p:cNvPr>
          <p:cNvSpPr>
            <a:spLocks noGrp="1"/>
          </p:cNvSpPr>
          <p:nvPr>
            <p:ph sz="quarter" idx="10"/>
          </p:nvPr>
        </p:nvSpPr>
        <p:spPr>
          <a:xfrm>
            <a:off x="206213" y="1772816"/>
            <a:ext cx="8459082" cy="4100193"/>
          </a:xfrm>
        </p:spPr>
        <p:txBody>
          <a:bodyPr/>
          <a:lstStyle/>
          <a:p>
            <a:r>
              <a:rPr lang="cy-GB" dirty="0"/>
              <a:t>Ystyriaethau ecolegol:</a:t>
            </a:r>
          </a:p>
          <a:p>
            <a:pPr marL="558800" lvl="3" indent="-342900"/>
            <a:r>
              <a:rPr lang="cy-GB" sz="2000" dirty="0"/>
              <a:t>Cynnal arolygon ecolegol trylwyr.</a:t>
            </a:r>
          </a:p>
          <a:p>
            <a:pPr marL="558800" lvl="3" indent="-342900"/>
            <a:r>
              <a:rPr lang="cy-GB" sz="2000" dirty="0"/>
              <a:t>Lliniaru a lleihau effeithiau.</a:t>
            </a:r>
          </a:p>
          <a:p>
            <a:pPr marL="558800" lvl="3" indent="-342900"/>
            <a:r>
              <a:rPr lang="cy-GB" sz="2000" dirty="0"/>
              <a:t>Ymgysylltu ag arbenigwyr ecolegol.</a:t>
            </a:r>
          </a:p>
          <a:p>
            <a:pPr marL="558800" lvl="3" indent="-342900"/>
            <a:r>
              <a:rPr lang="cy-GB" sz="2000" dirty="0"/>
              <a:t>Monitro ac addasu.</a:t>
            </a:r>
          </a:p>
          <a:p>
            <a:pPr marL="558800" lvl="3" indent="-342900" algn="just"/>
            <a:r>
              <a:rPr lang="cy-GB" sz="2000" dirty="0"/>
              <a:t>Hybu’r gwaith o adfer a gwarchod cynefinoedd.</a:t>
            </a:r>
          </a:p>
          <a:p>
            <a:pPr lvl="1" indent="0" algn="just">
              <a:buNone/>
            </a:pPr>
            <a:r>
              <a:rPr lang="cy-GB" dirty="0"/>
              <a:t>Gall y gwaith adeiladu ddiogelu a chynnal lles bywyd gwyllt ac ecosystemau a warchodir drwy gysoni ein gwaith â pholisi’r llywodraeth, dilyn rheolau, a chroesawu ystyriaethau ecolegol. </a:t>
            </a:r>
          </a:p>
          <a:p>
            <a:pPr lvl="1" indent="0" algn="just">
              <a:buNone/>
            </a:pPr>
            <a:r>
              <a:rPr lang="cy-GB" dirty="0"/>
              <a:t>Mae cydweithio ag arbenigwyr ac awdurdodau yn hanfodol er mwyn sicrhau canlyniadau cadarnhaol i’r amgylchedd naturiol a chydymffurfio â’r gyfraith. </a:t>
            </a:r>
          </a:p>
        </p:txBody>
      </p:sp>
    </p:spTree>
    <p:extLst>
      <p:ext uri="{BB962C8B-B14F-4D97-AF65-F5344CB8AC3E}">
        <p14:creationId xmlns:p14="http://schemas.microsoft.com/office/powerpoint/2010/main" val="680594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34120-9BCF-4784-9E4E-7965C8B66258}"/>
              </a:ext>
            </a:extLst>
          </p:cNvPr>
          <p:cNvSpPr>
            <a:spLocks noGrp="1"/>
          </p:cNvSpPr>
          <p:nvPr>
            <p:ph type="title"/>
          </p:nvPr>
        </p:nvSpPr>
        <p:spPr/>
        <p:txBody>
          <a:bodyPr/>
          <a:lstStyle/>
          <a:p>
            <a:r>
              <a:rPr lang="cy-GB"/>
              <a:t>Camau i’w cymryd os oes rhywogaethau a warchodir ar y safle </a:t>
            </a:r>
          </a:p>
        </p:txBody>
      </p:sp>
      <p:sp>
        <p:nvSpPr>
          <p:cNvPr id="4" name="Content Placeholder 3">
            <a:extLst>
              <a:ext uri="{FF2B5EF4-FFF2-40B4-BE49-F238E27FC236}">
                <a16:creationId xmlns:a16="http://schemas.microsoft.com/office/drawing/2014/main" id="{438E2CC8-7F7C-4BFB-B3F3-6D248B228981}"/>
              </a:ext>
            </a:extLst>
          </p:cNvPr>
          <p:cNvSpPr>
            <a:spLocks noGrp="1"/>
          </p:cNvSpPr>
          <p:nvPr>
            <p:ph sz="quarter" idx="10"/>
          </p:nvPr>
        </p:nvSpPr>
        <p:spPr>
          <a:xfrm>
            <a:off x="457200" y="1844824"/>
            <a:ext cx="8229600" cy="3590727"/>
          </a:xfrm>
          <a:prstGeom prst="rect">
            <a:avLst/>
          </a:prstGeom>
        </p:spPr>
        <p:txBody>
          <a:bodyPr wrap="square">
            <a:spAutoFit/>
          </a:bodyPr>
          <a:lstStyle/>
          <a:p>
            <a:pPr marL="342900" indent="-342900" algn="just">
              <a:buClr>
                <a:srgbClr val="0077E3"/>
              </a:buClr>
              <a:buFont typeface="Arial" panose="020B0604020202020204" pitchFamily="34" charset="0"/>
              <a:buChar char="•"/>
            </a:pPr>
            <a:r>
              <a:rPr lang="cy-GB" dirty="0"/>
              <a:t>Y cleient sy’n gyfrifol am ganfod a yw eich datblygiad yn debygol o effeithio ar ardal neu safle a warchodir. </a:t>
            </a:r>
          </a:p>
          <a:p>
            <a:pPr marL="342900" indent="-342900" algn="just">
              <a:buClr>
                <a:srgbClr val="0077E3"/>
              </a:buClr>
              <a:buFont typeface="Arial" panose="020B0604020202020204" pitchFamily="34" charset="0"/>
              <a:buChar char="•"/>
            </a:pPr>
            <a:r>
              <a:rPr lang="cy-GB" dirty="0"/>
              <a:t>Ni chaiff yr awdurdod cynllunio roi caniatâd cynllunio os yw’n difrodi ardal neu safle a warchodir.</a:t>
            </a:r>
          </a:p>
          <a:p>
            <a:pPr algn="just">
              <a:lnSpc>
                <a:spcPct val="100000"/>
              </a:lnSpc>
            </a:pPr>
            <a:r>
              <a:rPr lang="cy-GB" dirty="0"/>
              <a:t>Os canfyddir bod rhywogaethau a warchodir yn bresennol, dylid atal neu addasu’r gwaith, a dilyn hyn gan ymgynghoriad ag arbenigwr ecolegol a chynnal arolwg o’r rhywogaeth, ac yna cael trwyddedau neu hawlenni priodol os oes angen. Dilynir hyn gan unrhyw fesurau lliniaru a chadwraeth sy’n ofynnol, a thrwy gydol y broses monitrwch ac adrodd ar y rhywogaethau a warchodir. </a:t>
            </a:r>
          </a:p>
        </p:txBody>
      </p:sp>
    </p:spTree>
    <p:extLst>
      <p:ext uri="{BB962C8B-B14F-4D97-AF65-F5344CB8AC3E}">
        <p14:creationId xmlns:p14="http://schemas.microsoft.com/office/powerpoint/2010/main" val="542703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FF692-5BBB-E049-4BC5-202AB2E99853}"/>
              </a:ext>
            </a:extLst>
          </p:cNvPr>
          <p:cNvSpPr>
            <a:spLocks noGrp="1"/>
          </p:cNvSpPr>
          <p:nvPr>
            <p:ph type="title"/>
          </p:nvPr>
        </p:nvSpPr>
        <p:spPr/>
        <p:txBody>
          <a:bodyPr/>
          <a:lstStyle/>
          <a:p>
            <a:r>
              <a:rPr lang="cy-GB"/>
              <a:t>Rydych chi’n torri’r gyfraith os ydych chi’n...</a:t>
            </a:r>
          </a:p>
        </p:txBody>
      </p:sp>
      <p:sp>
        <p:nvSpPr>
          <p:cNvPr id="3" name="Content Placeholder 2">
            <a:extLst>
              <a:ext uri="{FF2B5EF4-FFF2-40B4-BE49-F238E27FC236}">
                <a16:creationId xmlns:a16="http://schemas.microsoft.com/office/drawing/2014/main" id="{2E5B3E9D-76C8-4AA7-1495-FD63BC69D358}"/>
              </a:ext>
            </a:extLst>
          </p:cNvPr>
          <p:cNvSpPr>
            <a:spLocks noGrp="1"/>
          </p:cNvSpPr>
          <p:nvPr>
            <p:ph sz="quarter" idx="10"/>
          </p:nvPr>
        </p:nvSpPr>
        <p:spPr>
          <a:xfrm>
            <a:off x="457200" y="1512000"/>
            <a:ext cx="8229600" cy="4565745"/>
          </a:xfrm>
        </p:spPr>
        <p:txBody>
          <a:bodyPr/>
          <a:lstStyle/>
          <a:p>
            <a:pPr lvl="1"/>
            <a:r>
              <a:rPr lang="cy-GB"/>
              <a:t>dal, lladd, tarfu neu anafu rhywogaeth a warchodir gan Ewrop (ar bwrpas neu drwy beidio â chymryd digon o ofal)</a:t>
            </a:r>
          </a:p>
          <a:p>
            <a:pPr lvl="1"/>
            <a:r>
              <a:rPr lang="cy-GB"/>
              <a:t>difrodi neu ddinistrio man bridio neu fan gorffwys (hyd yn oed yn ddamweiniol)</a:t>
            </a:r>
          </a:p>
          <a:p>
            <a:pPr lvl="1"/>
            <a:r>
              <a:rPr lang="cy-GB"/>
              <a:t>rhwystro mynediad i'w mannau gorffwys neu gysgodi (ar bwrpas neu drwy beidio â chymryd digon o ofal)</a:t>
            </a:r>
          </a:p>
          <a:p>
            <a:pPr lvl="1"/>
            <a:r>
              <a:rPr lang="cy-GB"/>
              <a:t>meddu, gwerthu, rheoli neu gludo unigolion byw neu farw, neu rannau ohonynt.</a:t>
            </a:r>
          </a:p>
          <a:p>
            <a:r>
              <a:rPr lang="cy-GB"/>
              <a:t>Mae tarfu ar rywogaeth a warchodir yn cynnwys unrhyw weithgarwch bwriadol sy’n effeithio ar:</a:t>
            </a:r>
          </a:p>
          <a:p>
            <a:pPr lvl="3"/>
            <a:r>
              <a:rPr lang="cy-GB" sz="2000">
                <a:ea typeface="ＭＳ Ｐゴシック"/>
                <a:cs typeface="Arial"/>
              </a:rPr>
              <a:t>allu grŵp i oroesi, bridio neu fagu eu cywion</a:t>
            </a:r>
          </a:p>
          <a:p>
            <a:pPr lvl="3"/>
            <a:r>
              <a:rPr lang="cy-GB" sz="2000">
                <a:ea typeface="ＭＳ Ｐゴシック"/>
                <a:cs typeface="Arial"/>
              </a:rPr>
              <a:t>niferoedd neu ystod y rhywogaethau yn yr ardal leol.</a:t>
            </a:r>
          </a:p>
          <a:p>
            <a:pPr marL="0" lvl="3" indent="0" algn="r">
              <a:buNone/>
            </a:pPr>
            <a:r>
              <a:rPr lang="cy-GB"/>
              <a:t> (Gov.UK, 2023) </a:t>
            </a:r>
          </a:p>
          <a:p>
            <a:endParaRPr lang="en-US" dirty="0">
              <a:cs typeface="Arial"/>
            </a:endParaRPr>
          </a:p>
        </p:txBody>
      </p:sp>
    </p:spTree>
    <p:extLst>
      <p:ext uri="{BB962C8B-B14F-4D97-AF65-F5344CB8AC3E}">
        <p14:creationId xmlns:p14="http://schemas.microsoft.com/office/powerpoint/2010/main" val="2064551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16258-0181-0773-886C-5B747D4BE23C}"/>
              </a:ext>
            </a:extLst>
          </p:cNvPr>
          <p:cNvSpPr>
            <a:spLocks noGrp="1"/>
          </p:cNvSpPr>
          <p:nvPr>
            <p:ph type="title"/>
          </p:nvPr>
        </p:nvSpPr>
        <p:spPr/>
        <p:txBody>
          <a:bodyPr/>
          <a:lstStyle/>
          <a:p>
            <a:r>
              <a:rPr lang="cy-GB"/>
              <a:t>Beth sy’n digwydd os nad ydych chi’n dilyn y gofynion cyfreithiol?</a:t>
            </a:r>
          </a:p>
        </p:txBody>
      </p:sp>
      <p:sp>
        <p:nvSpPr>
          <p:cNvPr id="3" name="Content Placeholder 2">
            <a:extLst>
              <a:ext uri="{FF2B5EF4-FFF2-40B4-BE49-F238E27FC236}">
                <a16:creationId xmlns:a16="http://schemas.microsoft.com/office/drawing/2014/main" id="{6C27AAAA-77F3-B8ED-DFBF-E9B6DE45CDBF}"/>
              </a:ext>
            </a:extLst>
          </p:cNvPr>
          <p:cNvSpPr>
            <a:spLocks noGrp="1"/>
          </p:cNvSpPr>
          <p:nvPr>
            <p:ph sz="quarter" idx="10"/>
          </p:nvPr>
        </p:nvSpPr>
        <p:spPr>
          <a:xfrm>
            <a:off x="457200" y="2103358"/>
            <a:ext cx="8344341" cy="3736077"/>
          </a:xfrm>
        </p:spPr>
        <p:txBody>
          <a:bodyPr/>
          <a:lstStyle/>
          <a:p>
            <a:r>
              <a:rPr lang="cy-GB"/>
              <a:t>Talodd Cartrefi Bellway bris am beidio â dilyn y canllawiau. Ar un o’u safleoedd adeiladu, roedd ystlumod wedi cael eu canfod mewn adeiladau. </a:t>
            </a:r>
          </a:p>
          <a:p>
            <a:r>
              <a:rPr lang="cy-GB"/>
              <a:t>Byddai angen i Bellway weithredu mesurau lliniaru a gwneud cais am hawlen cyn dymchwel yr adeiladau, yn ôl y cynllunwyr. </a:t>
            </a:r>
          </a:p>
          <a:p>
            <a:r>
              <a:rPr lang="cy-GB"/>
              <a:t>Heb drwydded na chynllun lliniaru ar waith, symudodd Bellway ymlaen gyda’r gwaith dinistrio. Ymchwiliodd yr Heddlu Metropolitanaidd i’r gwaith o ddinistrio ardal lle roedd ystlumod yn bridio ac yn gorffwys, a wynebodd Bellway gamau cyfreithiol. </a:t>
            </a:r>
          </a:p>
          <a:p>
            <a:pPr lvl="2"/>
            <a:endParaRPr lang="en-US" sz="2000" dirty="0">
              <a:ea typeface="+mn-lt"/>
              <a:cs typeface="+mn-lt"/>
            </a:endParaRPr>
          </a:p>
          <a:p>
            <a:pPr lvl="2" algn="r"/>
            <a:r>
              <a:rPr lang="cy-GB"/>
              <a:t>(Brodies LLP, 2022)</a:t>
            </a:r>
          </a:p>
        </p:txBody>
      </p:sp>
    </p:spTree>
    <p:extLst>
      <p:ext uri="{BB962C8B-B14F-4D97-AF65-F5344CB8AC3E}">
        <p14:creationId xmlns:p14="http://schemas.microsoft.com/office/powerpoint/2010/main" val="370218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terms/"/>
    <ds:schemaRef ds:uri="7d91badd-8922-4db1-9652-4fbca8a6b7df"/>
    <ds:schemaRef ds:uri="http://schemas.microsoft.com/office/2006/metadata/properties"/>
    <ds:schemaRef ds:uri="1c5831b9-66da-4f16-a409-834213ecdb8e"/>
    <ds:schemaRef ds:uri="http://purl.org/dc/elements/1.1/"/>
    <ds:schemaRef ds:uri="http://www.w3.org/XML/1998/namespace"/>
    <ds:schemaRef ds:uri="418e8c98-519b-4e3e-a77f-7ee33016068f"/>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TotalTime>
  <Words>3467</Words>
  <Application>Microsoft Office PowerPoint</Application>
  <PresentationFormat>On-screen Show (4:3)</PresentationFormat>
  <Paragraphs>187</Paragraphs>
  <Slides>18</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PowerPoint 5: Arferion amgylcheddol </vt:lpstr>
      <vt:lpstr>Nod: Archwilio dulliau cynaliadwy ac ystyriaethau ecolegol ym maes adeiladu</vt:lpstr>
      <vt:lpstr>Dod o hyd i rywogaeth a warchodir ar y safle</vt:lpstr>
      <vt:lpstr>Rhai enghreifftiau o rywogaethau a warchodir </vt:lpstr>
      <vt:lpstr>Ystyriaethau cyfreithiol wrth weithio ar safleoedd sydd â bywyd gwyllt a warchodir</vt:lpstr>
      <vt:lpstr>Ystyriaethau ecolegol ar safleoedd sydd â bywyd gwyllt a warchodir</vt:lpstr>
      <vt:lpstr>Camau i’w cymryd os oes rhywogaethau a warchodir ar y safle </vt:lpstr>
      <vt:lpstr>Rydych chi’n torri’r gyfraith os ydych chi’n...</vt:lpstr>
      <vt:lpstr>Beth sy’n digwydd os nad ydych chi’n dilyn y gofynion cyfreithiol?</vt:lpstr>
      <vt:lpstr>Beth sy’n digwydd os nad ydych chi’n dilyn y gofynion cyfreithiol?</vt:lpstr>
      <vt:lpstr>Adeiladu a gorlifdiroedd </vt:lpstr>
      <vt:lpstr>Adeiladu a gorlifdiroedd </vt:lpstr>
      <vt:lpstr>Deunyddiau adeiladu cynaliadwy </vt:lpstr>
      <vt:lpstr>Deunyddiau adeiladu cynaliadwy </vt:lpstr>
      <vt:lpstr>Adeiladau’r 21ain ganrif a gwrthbwyso carbon </vt:lpstr>
      <vt:lpstr>Gweithgaredd: Adeiladau’r 21ain ganrif ac ôl troed carbon </vt:lpstr>
      <vt:lpstr>Adeiladau’r 21ain ganrif a gwrthbwyso carbon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283</cp:revision>
  <dcterms:created xsi:type="dcterms:W3CDTF">2013-05-28T00:38:54Z</dcterms:created>
  <dcterms:modified xsi:type="dcterms:W3CDTF">2023-09-29T13:51:29Z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