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9"/>
  </p:notesMasterIdLst>
  <p:handoutMasterIdLst>
    <p:handoutMasterId r:id="rId30"/>
  </p:handoutMasterIdLst>
  <p:sldIdLst>
    <p:sldId id="256" r:id="rId5"/>
    <p:sldId id="333" r:id="rId6"/>
    <p:sldId id="334" r:id="rId7"/>
    <p:sldId id="346" r:id="rId8"/>
    <p:sldId id="348" r:id="rId9"/>
    <p:sldId id="347" r:id="rId10"/>
    <p:sldId id="350" r:id="rId11"/>
    <p:sldId id="349" r:id="rId12"/>
    <p:sldId id="335" r:id="rId13"/>
    <p:sldId id="336" r:id="rId14"/>
    <p:sldId id="337" r:id="rId15"/>
    <p:sldId id="341" r:id="rId16"/>
    <p:sldId id="354" r:id="rId17"/>
    <p:sldId id="355" r:id="rId18"/>
    <p:sldId id="338" r:id="rId19"/>
    <p:sldId id="339" r:id="rId20"/>
    <p:sldId id="340" r:id="rId21"/>
    <p:sldId id="342" r:id="rId22"/>
    <p:sldId id="343" r:id="rId23"/>
    <p:sldId id="352" r:id="rId24"/>
    <p:sldId id="353" r:id="rId25"/>
    <p:sldId id="344" r:id="rId26"/>
    <p:sldId id="345" r:id="rId27"/>
    <p:sldId id="267" r:id="rId28"/>
  </p:sldIdLst>
  <p:sldSz cx="9144000" cy="6858000" type="screen4x3"/>
  <p:notesSz cx="6858000" cy="9144000"/>
  <p:custDataLst>
    <p:tags r:id="rId3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F4D068-B5A3-2690-66F9-15CFA5379695}" name="Wendy Alderton" initials="WA" userId="S::w.alderton@paeditorial.co.uk::f1dc53d1-0e3f-40be-aa9b-70524b76298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38" autoAdjust="0"/>
  </p:normalViewPr>
  <p:slideViewPr>
    <p:cSldViewPr snapToGrid="0">
      <p:cViewPr varScale="1">
        <p:scale>
          <a:sx n="60" d="100"/>
          <a:sy n="60" d="100"/>
        </p:scale>
        <p:origin x="146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05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720D824F-2C9E-4321-9647-9DC8320500CB}"/>
    <pc:docChg chg="modMainMaster">
      <pc:chgData name="Claire Brooks" userId="045b5ce1-bb15-4c22-aa7e-c7b600949989" providerId="ADAL" clId="{720D824F-2C9E-4321-9647-9DC8320500CB}" dt="2023-09-29T13:52:19.582" v="3" actId="6549"/>
      <pc:docMkLst>
        <pc:docMk/>
      </pc:docMkLst>
      <pc:sldMasterChg chg="modSp mod">
        <pc:chgData name="Claire Brooks" userId="045b5ce1-bb15-4c22-aa7e-c7b600949989" providerId="ADAL" clId="{720D824F-2C9E-4321-9647-9DC8320500CB}" dt="2023-09-29T13:52:19.582" v="3" actId="6549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720D824F-2C9E-4321-9647-9DC8320500CB}" dt="2023-09-29T13:52:19.582" v="3" actId="6549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720D824F-2C9E-4321-9647-9DC8320500CB}" dt="2023-09-29T13:48:10.142" v="1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720D824F-2C9E-4321-9647-9DC8320500CB}" dt="2023-09-29T13:52:16.948" v="2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 u="sng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Deunyddiau lleol:</a:t>
            </a:r>
          </a:p>
          <a:p>
            <a:endParaRPr lang="en-GB" sz="1200" b="1" i="0" u="sng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Llechi o Gymru: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Mae gan Gymru ddyddodion o lechi o ansawdd uchel, yn enwedig yn y Gogledd. Mae llechi o Gymru wedi cael eu defnyddio’n helaeth ar gyfer toi oherwydd eu gwydnwch, eu gallu i wrthsefyll y tywydd, a’u hapêl esthetig. Roedd argaeledd llechi yng Nghymru yn golygu ei fod yn ddeunydd costeffeithiol a hygyrch ar gyfer prosiectau adeiladu lleol.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Cerrig: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gan Gymru ffurfiannau daearegol amrywiol, sy’n golygu bod gwahanol fathau o gerrig ar gael. Mae tywodfaen, calchfaen a gwenithfaen wedi dod o ffynonellau lleol at ddibenion adeiladu. Defnyddiwyd y cerrig hyn ar gyfer adeiladu, waliau, ffasadau a nodweddion pensaernïol, gan ychwanegu cymeriad unigryw at adeiladau Cymru.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Pren: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Mae gan Gymru hanes hir o goedwigaeth, gan ddarparu cyflenwad toreithiog o bren ar gyfer adeiladu. Roedd pren caled lleol, yn enwedig derw, yn cael eu defnyddio ar gyfer fframiau pren, lloriau, adeiladu toeau a gwaith coed. Roedd argaeledd pren yn ei gwneud hi’n bosib adeiladu adeiladau ffrâm bren, a oedd yn gyffredin ym maes pensaernïaeth yng Nghymru.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Clom: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Roedd clom, sy’n gymysgedd o bridd clai, tywod a gwellt, yn cael ei ddefnyddio’n draddodiadol ar gyfer adeiladu mewn ardaloedd gwledig yng Nghymru. Roedd strwythurau clom, wedi’u gwneud o ddeunyddiau lleol, yn darparu techneg adeiladu fforddiadwy a chynaliadwy. Roedd defnyddio clom yn ei gwneud hi’n bosib creu waliau ac adeiladau a oedd yn gydnaws â’r dirwedd naturiol.</a:t>
            </a:r>
          </a:p>
          <a:p>
            <a:endParaRPr lang="en-GB" sz="1200" b="1" i="0" u="sng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 u="sng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Deunyddiau wedi’u mewnforio:</a:t>
            </a:r>
          </a:p>
          <a:p>
            <a:endParaRPr lang="en-GB" sz="1200" b="1" i="0" u="sng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Haearn a dur: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Roedd Cymru’n mewnforio haearn a dur o ranbarthau eraill, fel Lloegr, i ateb y galw cynyddol am ddeunyddiau adeiladu yn ystod y Chwyldro Diwydiannol. Defnyddiwyd haearn a dur wedi’i fewnforio at ddibenion strwythurol, gan gynnwys pontydd, seilwaith rheilffyrdd ac adeiladau diwydiannol. Roedd argaeledd y deunyddiau hyn yn ei gwneud hi’n bosib datblygu diwydiannau trwm yng Nghymru.</a:t>
            </a:r>
          </a:p>
          <a:p>
            <a:endParaRPr lang="en-GB" sz="1200" b="1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Pren: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Er bod gan Gymru ei hadnoddau pren ei hun, roedd galw hefyd am bren wedi’i fewnforio, yn enwedig at ddibenion arbenigol a mathau penodol o bren nad oedd ar gael yn rhwydd yn lleol. Roedd pren wedi’i fewnforio yn aml yn cael ei ddefnyddio ar gyfer elfennau addurnol, gwaith coed mân, a gorffeniadau o’r radd flaenaf mewn prosiectau adeiladu.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Llechi a cherrig: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Er bod llechi o Gymru’n cael eu defnyddio’n eang, roedd llechi’n cael eu mewnforio o ranbarthau eraill hefyd, fel Sbaen a Chymru, i fodloni gofynion penodol neu i gynnig amrywiaeth o liwiau a gweadau. Yn yr un modd, cafodd rhai mathau o gerrig, fel marmor neu gerrig egsotig at ddibenion addurno, eu mewnforio i ychwanegu rhywfaint o foethusrwydd at brosiectau adeiladu.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Gwydr: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Roedd gwydr wedi’i fewnforio yn cael ei ddefnyddio’n helaeth wrth adeiladu ar gyfer ffenestri, drysau ac elfennau addurnol. Roedd y gwydr yn aml yn cael ei fewnforio o wledydd â diwydiannau gweithgynhyrchu gwydr mwy datblygedig, fel Lloegr a Gwlad Belg. Roedd gwydr wedi’i fewnforio yn cynnig gwahanol rinweddau, lliwiau a gweadau, gan alluogi penseiri ac adeiladwyr i gyflawni amcanion dylunio penodol.</a:t>
            </a:r>
          </a:p>
          <a:p>
            <a:endParaRPr lang="en-GB" dirty="0"/>
          </a:p>
          <a:p>
            <a:pPr algn="just"/>
            <a:r>
              <a:rPr lang="cy-GB"/>
              <a:t>Yn hanesyddol, mae diwydiant adeiladu Cymru wedi defnyddio deunyddiau lleol a deunyddiau wedi’u mewnforio i fodloni anghenion amrywiol prosiectau adeiladu.</a:t>
            </a:r>
          </a:p>
          <a:p>
            <a:pPr algn="just"/>
            <a:endParaRPr lang="en-GB" dirty="0"/>
          </a:p>
          <a:p>
            <a:pPr algn="just"/>
            <a:r>
              <a:rPr lang="cy-GB"/>
              <a:t>Yng Nghymru, mae’r defnydd o ddeunyddiau lleol a deunyddiau wedi’u mewnforio yn cynrychioli cydbwysedd rhwng defnyddio adnoddau naturiol a chael gafael ar ddeunyddiau o ranbarthau eraill i fodloni gofynion penodol prosiectau.  Roedd deunyddiau lleol yn cael eu gwerthfawrogi oherwydd eu bod yn hawdd eu defnyddio, eu cost isel a’u cysylltiad â thirwedd Cymru, tra bod deunyddiau wedi’u mewnforio yn cynnig cyfleoedd ar gyfer creadigrwydd, amrywiaeth a mynd i’r afael â gofynion arbenigol.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47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800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29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423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67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917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74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438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30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2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393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118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696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Fel arfer, mae pilenni atal lleithder yn cael eu gwneud o ddeunyddiau fel polyethylen neu bitwmen, sy’n anhydraidd i ddŵr. Maen nhw’n cael eu gosod yn llorweddol ar waliau neu loriau adeiladau, fel arfer ar lefel y ddaear neu islaw, i greu rhwystr sy’n atal lleithder rhag codi. Mae DPC yn cael ei ddefnyddio’n benodol mewn waliau i atal lleithder rhag codi, ac mae DPM yn cael ei ddefnyddio mewn lloriau i atal lleithder rhag treiddio o’r ddaear.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14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255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962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374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072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519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cs typeface="Arial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398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00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6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endParaRPr lang="en-GB" sz="140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a </a:t>
            </a:r>
            <a:r>
              <a:rPr lang="en-GB" sz="1400" b="1" baseline="0" dirty="0" err="1">
                <a:solidFill>
                  <a:schemeClr val="tx1"/>
                </a:solidFill>
              </a:rPr>
              <a:t>Pheirianneg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Gwasanaethau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Inside_Donald_Gordon_Theatre,_Wales_Millennium_Centre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rtsprofessional.co.uk/news/equality-diversity-and-social-justice-must-follow-crisis-says-arts-council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Datblygiad arferion adeiladu yn yr 20fed ganrif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1A91A-34E6-4019-9459-6C4EEE00F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o ddeunyddiau a bri adeiladau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730F3-AC21-412B-B1B3-4D0F74AEAF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37880"/>
            <a:ext cx="8229600" cy="42480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cy-GB"/>
              <a:t>Roedd ffenestri lliw, cerrig o ansawdd uchel, manylion pren cywrain a gwaith brics wedi’i saernïo’n dda i gyd yn arwyddion o gyfoeth, crefftwaith ac arwyddocâd pensaernïol. </a:t>
            </a:r>
          </a:p>
          <a:p>
            <a:pPr lvl="1" algn="just">
              <a:lnSpc>
                <a:spcPct val="150000"/>
              </a:lnSpc>
            </a:pPr>
            <a:r>
              <a:rPr lang="cy-GB"/>
              <a:t>Roedd y deunyddiau hyn nid yn unig yn darparu cyfanrwydd strwythurol ond hefyd yn cyfleu ymdeimlad o fri, gwydnwch ac apêl esthetig, gan gyfrannu at statws a chanfyddiad cyffredinol yr adeilad.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7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3287-C5AD-4679-A6EB-C5304086D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Datblygiadau arloesol o ran deunyddiau ym maes adeiladu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C5193-7869-4378-A643-BA2E78A054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67946" y="1791181"/>
            <a:ext cx="8229600" cy="4248000"/>
          </a:xfrm>
        </p:spPr>
        <p:txBody>
          <a:bodyPr/>
          <a:lstStyle/>
          <a:p>
            <a:pPr lvl="1" algn="just"/>
            <a:r>
              <a:rPr lang="cy-GB" dirty="0"/>
              <a:t>Mae deunyddiau fel sment, gwydr a dur wedi chwarae rhan bwysig yn y diwydiant adeiladu yn y DU ers 1919. </a:t>
            </a:r>
          </a:p>
          <a:p>
            <a:pPr lvl="1" algn="just"/>
            <a:r>
              <a:rPr lang="cy-GB" dirty="0"/>
              <a:t>Mae’r deunyddiau hyn wedi chwyldroi dulliau adeiladu, gan alluogi prosesau adeiladu cyflymach, mwy costeffeithiol a gwydn.</a:t>
            </a:r>
          </a:p>
          <a:p>
            <a:pPr lvl="1" algn="just"/>
            <a:r>
              <a:rPr lang="cy-GB" dirty="0"/>
              <a:t>Gyda’i gilydd, mae’r datblygiadau arloesol hyn o ran deunyddiau (sment, gwydr a dur) wedi cael effaith drawsnewidiol ar raddfa, cyflymder, costeffeithiolrwydd a gwydnwch adeiladu yn y DU ers 1919. </a:t>
            </a:r>
          </a:p>
          <a:p>
            <a:pPr lvl="1" algn="just"/>
            <a:r>
              <a:rPr lang="cy-GB" dirty="0"/>
              <a:t>Mae'r datblygiadau arloesol wedi galluogi adeiladau mwy o faint, adeiladu cyflymach a mwy costeffeithiol, gan sicrhau gwydnwch a chynaliadwyedd ar yr un pryd. </a:t>
            </a:r>
          </a:p>
          <a:p>
            <a:pPr lvl="1" algn="just"/>
            <a:r>
              <a:rPr lang="cy-GB" dirty="0"/>
              <a:t>Mae’r deunyddiau hyn nid yn unig wedi trawsnewid arferion adeiladu ond hefyd wedi cyfrannu at dirwedd bensaernïol y wlad.</a:t>
            </a:r>
          </a:p>
        </p:txBody>
      </p:sp>
    </p:spTree>
    <p:extLst>
      <p:ext uri="{BB962C8B-B14F-4D97-AF65-F5344CB8AC3E}">
        <p14:creationId xmlns:p14="http://schemas.microsoft.com/office/powerpoint/2010/main" val="175823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955A-1009-449F-A8CC-F27FC22FF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Datblygiadau arloesol o ran deunyddiau ym maes adeiladu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7B79A-C0E1-47E9-A877-6E07825337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1610"/>
            <a:ext cx="8229600" cy="4248000"/>
          </a:xfrm>
        </p:spPr>
        <p:txBody>
          <a:bodyPr/>
          <a:lstStyle/>
          <a:p>
            <a:r>
              <a:rPr lang="cy-GB" b="1" dirty="0"/>
              <a:t>Graddfa gwaith adeiladu: </a:t>
            </a:r>
            <a:r>
              <a:rPr lang="cy-GB" dirty="0"/>
              <a:t>Mae argaeledd a datblygiadau’r deunyddiau hyn wedi hwyluso’r gwaith o adeiladu strwythurau mwy o faint a </a:t>
            </a:r>
            <a:r>
              <a:rPr lang="cy-GB" dirty="0" err="1"/>
              <a:t>thalach</a:t>
            </a:r>
            <a:r>
              <a:rPr lang="cy-GB" dirty="0"/>
              <a:t>. Mae’r cyfuniad o fframweithiau dur, concrit cyfnerthedig a ffasadau gwydr wedi’i gwneud hi’n bosib creu prosiectau enfawr a fyddai wedi bod yn amhosib eu dychmygu gynt.</a:t>
            </a:r>
          </a:p>
          <a:p>
            <a:r>
              <a:rPr lang="cy-GB" b="1" dirty="0"/>
              <a:t>Cyflymder gwaith adeiladu: </a:t>
            </a:r>
            <a:r>
              <a:rPr lang="cy-GB" dirty="0"/>
              <a:t>Mae defnyddio sment, dur a gwydr wedi cyflymu’r broses adeiladu’n sylweddol. Gellir gweithgynhyrchu cydrannau dur parod, concrit cyfnerthedig a phaneli gwydr modiwlaidd oddi ar y safle, gan leihau’r amser adeiladu ar y safle. Mae hyn wedi golygu bod modd cwblhau prosiectau’n gyflymach, gan ateb y galw cynyddol am dai, adeiladau masnachol a seilwaith.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987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44912-F5A2-47A2-882A-72776FD29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Datblygiadau arloesol o ran deunyddiau ym maes adeiladu 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D45FF-4C8C-40B8-AE9F-B36AAB9A4F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67181"/>
            <a:ext cx="8229600" cy="4248000"/>
          </a:xfrm>
        </p:spPr>
        <p:txBody>
          <a:bodyPr/>
          <a:lstStyle/>
          <a:p>
            <a:r>
              <a:rPr lang="cy-GB" b="1" dirty="0"/>
              <a:t>Costeffeithiolrwydd:</a:t>
            </a:r>
            <a:r>
              <a:rPr lang="cy-GB" dirty="0"/>
              <a:t> Mae’r deunyddiau hyn wedi cyfrannu at arferion adeiladu costeffeithiol mewn nifer o ffyrdd. Mae sment, fel deunydd fforddiadwy sydd ar gael yn eang, yn cadw costau adeiladu’n gymharol isel. Mae cryfder a hyblygrwydd dur yn lleihau’r angen am elfennau strwythurol ychwanegol. Ar ben hynny, mae cyflymder y gwaith adeiladu sy’n cael ei hwyluso gan y deunyddiau hyn wedi lleihau costau llafur ac wedi lleihau oedi yn ystod prosiectau.</a:t>
            </a:r>
          </a:p>
          <a:p>
            <a:r>
              <a:rPr lang="cy-GB" b="1" dirty="0"/>
              <a:t>Gwydnwch:</a:t>
            </a:r>
            <a:r>
              <a:rPr lang="cy-GB" dirty="0"/>
              <a:t> Mae’r cyfuniad o sment, dur a gwydr wedi gwella gwydnwch a hirhoedledd strwythurau. Mae concrit cyfnerthedig a’i allu i wrthsefyll hindreulio a chyrydu yn sicrhau cyfanrwydd strwythurol hirdymor. Mae cryfder a gwydnwch dur yn golygu bod adeiladau’n gallu gwrthsefyll llwythi trwm a grymoedd allanol. Gall gwydr, pan fydd wedi’i greu’n briodol, ddarparu inswleiddiad thermol rhagorol, perfformiad acwstig a gwrthsafiad i doriadau.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539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50168-4017-4418-9A45-A1BAEAD5D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Datblygiadau arloesol o ran deunyddiau ym maes adeiladu 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6B32A-8231-42EF-AB94-75678C4ED8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88447"/>
            <a:ext cx="8229600" cy="4248000"/>
          </a:xfrm>
        </p:spPr>
        <p:txBody>
          <a:bodyPr/>
          <a:lstStyle/>
          <a:p>
            <a:r>
              <a:rPr lang="cy-GB" b="1" dirty="0"/>
              <a:t>Cynaliadwyedd:</a:t>
            </a:r>
            <a:r>
              <a:rPr lang="cy-GB" dirty="0"/>
              <a:t> Mae datblygiadau arloesol o ran deunyddiau hefyd wedi cyfrannu at gynaliadwyedd adeiladu yn y DU. Mae gwneuthurwyr sment wedi canolbwyntio ar leihau allyriadau carbon a datblygu dewisiadau eco-gyfeillgar. Mae gwydr sy’n defnyddio ynni’n effeithlon wedi gwella perfformiad thermol adeiladau, gan leihau’r defnydd o ynni. Mae dur yn ddeunydd y gellir ei ailgylchu’n fawr, sy’n ei gwneud hi’n bosib ailddefnyddio cydrannau dur mewn prosiectau adeiladu yn y dyfodol.</a:t>
            </a:r>
          </a:p>
          <a:p>
            <a:r>
              <a:rPr lang="cy-GB" b="1" dirty="0"/>
              <a:t>Posibiliadau pensaernïol: </a:t>
            </a:r>
            <a:r>
              <a:rPr lang="cy-GB" dirty="0"/>
              <a:t>Mae’r datblygiadau o ran y deunyddiau hyn wedi ehangu’r amrywiaeth o bosibiliadau pensaernïol. Gall penseiri a pheirianwyr bellach ddylunio adeiladau gyda ffasadau gwydr mawr, mannau agored a strwythurau cymhleth, gan gyfuno estheteg ag ymarferoldeb. Mae hyn wedi arwain at greu tirnodau eiconig sy’n diffinio nenlinell fodern y DU.</a:t>
            </a:r>
          </a:p>
        </p:txBody>
      </p:sp>
    </p:spTree>
    <p:extLst>
      <p:ext uri="{BB962C8B-B14F-4D97-AF65-F5344CB8AC3E}">
        <p14:creationId xmlns:p14="http://schemas.microsoft.com/office/powerpoint/2010/main" val="3441891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FF639-EA3A-4039-9756-658DB5109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8180"/>
            <a:ext cx="8229600" cy="382588"/>
          </a:xfrm>
        </p:spPr>
        <p:txBody>
          <a:bodyPr/>
          <a:lstStyle/>
          <a:p>
            <a:r>
              <a:rPr lang="cy-GB"/>
              <a:t>Priodweddau deunyddiau: slabiau concrid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AC11B-A8D8-4678-84A0-B09C46F806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484784"/>
            <a:ext cx="8568952" cy="4248472"/>
          </a:xfrm>
        </p:spPr>
        <p:txBody>
          <a:bodyPr/>
          <a:lstStyle/>
          <a:p>
            <a:pPr lvl="1" algn="just"/>
            <a:r>
              <a:rPr lang="cy-GB"/>
              <a:t>Mae slabiau concrid yn cael eu defnyddio’n gyffredin ym maes adeiladu oherwydd eu cryfder, gwydnwch, hyblygrwydd a chosteffeithiolrwydd, gan eu bod yn gallu gwrthsefyll ffactorau amgylcheddol ac y gellir eu haddasu i wahanol siapiau. </a:t>
            </a:r>
          </a:p>
          <a:p>
            <a:pPr lvl="1" algn="just"/>
            <a:r>
              <a:rPr lang="cy-GB"/>
              <a:t>Mae slabiau concrid yn fforddiadwy, nid oes angen llawer o waith cynnal a chadw arnynt ac maen nhw’n darparu inswleiddiad thermol a sain. Mae gan goncrid fas thermol uchel, sy’n golygu ei fod yn gallu amsugno, storio a rhyddhau gwres yn araf. </a:t>
            </a:r>
          </a:p>
          <a:p>
            <a:pPr lvl="1" algn="just"/>
            <a:r>
              <a:rPr lang="cy-GB"/>
              <a:t>Mae concrid yn ddeunydd costeffeithiol, gyda chydrannau sydd ar gael yn rhwydd fel sment, agregau a dŵr.</a:t>
            </a:r>
          </a:p>
          <a:p>
            <a:pPr lvl="1" algn="just"/>
            <a:r>
              <a:rPr lang="cy-GB"/>
              <a:t>Maen nhw’n gwrthsefyll tân, gan ddarparu nodwedd diogelwch hanfodol mewn adeiladau drwy gyfyngu ar ledaeniad tân a chynnal cyfanrwydd strwythurol.</a:t>
            </a:r>
          </a:p>
          <a:p>
            <a:pPr lvl="1" algn="just"/>
            <a:r>
              <a:rPr lang="cy-GB"/>
              <a:t>Gellir adeiladu slabiau concrid yn effeithlon ac yn gyflym, yn enwedig wrth ddefnyddio dulliau concrid wedi’u rhag-gastio neu wedi’u rhag-dynhau.</a:t>
            </a:r>
          </a:p>
        </p:txBody>
      </p:sp>
    </p:spTree>
    <p:extLst>
      <p:ext uri="{BB962C8B-B14F-4D97-AF65-F5344CB8AC3E}">
        <p14:creationId xmlns:p14="http://schemas.microsoft.com/office/powerpoint/2010/main" val="899152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08D35-E86E-4886-9637-E0AB23C2D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Priodweddau deunyddiau: brics a blociau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08ADA-E383-4FD6-A8AC-F3E5449E134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cy-GB"/>
              <a:t>Mae brics yn wydn iawn ac yn gallu gwrthsefyll gwahanol amodau tywydd, gan gynnwys lleithder, gwres ac oerfel. </a:t>
            </a:r>
          </a:p>
          <a:p>
            <a:pPr lvl="1"/>
            <a:r>
              <a:rPr lang="cy-GB"/>
              <a:t>Mae’r ddau yn cael eu defnyddio’n gyffredin ym maes adeiladu gan fod ganddynt gryfder cywasgol uchel, sy’n eu gwneud yn addas ar gyfer waliau sy’n cynnal llwyth a waliau nad ydynt yn cynnal llwyth.</a:t>
            </a:r>
          </a:p>
          <a:p>
            <a:pPr lvl="1"/>
            <a:r>
              <a:rPr lang="cy-GB"/>
              <a:t>Mae brics yn wydn, yn gryf ac yn cynnig inswleiddiad thermol a sain. </a:t>
            </a:r>
          </a:p>
          <a:p>
            <a:pPr lvl="1"/>
            <a:r>
              <a:rPr lang="cy-GB"/>
              <a:t>Maen nhw’n gwrthsefyll tân ac yn addas ar gyfer strwythurau sy’n cynnal llwyth. Mae blociau’n amlbwrpas, yn gryf ac yn galluogi adeiladu cyflym. </a:t>
            </a:r>
          </a:p>
          <a:p>
            <a:pPr lvl="1"/>
            <a:r>
              <a:rPr lang="cy-GB"/>
              <a:t>Mae rhai blociau’n cynnig inswleiddiad thermol a sain gwell, ac mae gan frics briodweddau inswleiddio thermol cynhenid, sy’n helpu i reoleiddio tymheredd dan do.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552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993BA-1D10-43BE-8428-120F1F8E8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Priodweddau deunyddiau: dur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0B727-AFAF-4A3B-9F19-507D7FC5134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 algn="just"/>
            <a:r>
              <a:rPr lang="cy-GB"/>
              <a:t>Mae dur yn ddeunydd amlbwrpas a gwydn iawn sy’n cael ei ddefnyddio mewn gwaith adeiladu. Mae’n darparu cryfder eithriadol, gan ei wneud yn addas ar gyfer defnyddiau strwythurol a llwythi trwm. Gellir siapio, saernïo a theilwra dur i gyd-fynd ag amrywiaeth o anghenion a gofynion dylunio.</a:t>
            </a:r>
          </a:p>
          <a:p>
            <a:pPr lvl="1" algn="just"/>
            <a:r>
              <a:rPr lang="cy-GB"/>
              <a:t>Mae dur yn gallu gwrthsefyll cyrydiad, effeithiau a thywydd eithafol. Mae’n gwrthsefyll tân ac yn cyfrannu at arferion adeiladu cynaliadwy fel deunydd y gellir ei ailgylchu. </a:t>
            </a:r>
          </a:p>
          <a:p>
            <a:pPr lvl="1" algn="just"/>
            <a:r>
              <a:rPr lang="cy-GB"/>
              <a:t>Mae’n galluogi adeiladu effeithlon gyda chydrannau parod, wedi’u gweithgynhyrchu oddi ar y safle a’u cydosod ar y safle, gan ei gwneud hi’n bosib adeiladu’n gyflymach a lleihau amserlenni prosiectau.</a:t>
            </a:r>
          </a:p>
          <a:p>
            <a:pPr lvl="1" algn="just"/>
            <a:r>
              <a:rPr lang="cy-GB"/>
              <a:t>Mae ei hirhoedledd a’i ofynion cynnal a chadw isel yn golygu ei fod yn ddewis costeffeithiol. </a:t>
            </a:r>
          </a:p>
        </p:txBody>
      </p:sp>
    </p:spTree>
    <p:extLst>
      <p:ext uri="{BB962C8B-B14F-4D97-AF65-F5344CB8AC3E}">
        <p14:creationId xmlns:p14="http://schemas.microsoft.com/office/powerpoint/2010/main" val="880999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A551D-9909-4EF0-85F0-DDD55BF9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Priodweddau deunyddiau: gwydr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586B7-8A88-4D70-8DAB-44170C36F39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cy-GB"/>
              <a:t>Mae gwydr yn ddeunydd amlbwrpas sy’n cael ei ddefnyddio mewn gwaith adeiladu.</a:t>
            </a:r>
          </a:p>
          <a:p>
            <a:pPr lvl="1"/>
            <a:r>
              <a:rPr lang="cy-GB"/>
              <a:t>Mae’n cynnig tryloywder, gan ganiatáu ar gyfer golau naturiol a chreu amgylchedd sy’n ddeniadol yn weledol. </a:t>
            </a:r>
          </a:p>
          <a:p>
            <a:pPr lvl="1"/>
            <a:r>
              <a:rPr lang="cy-GB"/>
              <a:t>Mae gwydr yn cynnig ymddangosiad graenus a modern, gan gyfrannu at apêl weledol ac estheteg bensaernïol adeiladau.</a:t>
            </a:r>
          </a:p>
          <a:p>
            <a:pPr lvl="1"/>
            <a:r>
              <a:rPr lang="cy-GB"/>
              <a:t>Gellir ei siapio, ei ffurfio a’i gyfuno â deunyddiau eraill i greu amrywiol ddyluniadau a strwythurau pensaernïol.</a:t>
            </a:r>
          </a:p>
          <a:p>
            <a:pPr lvl="1"/>
            <a:r>
              <a:rPr lang="cy-GB"/>
              <a:t>Mae gwydr yn darparu effeithlonrwydd thermol, inswleiddiad sain a nodweddion diogelwch fel gwrthsafiad i falu’n ddarnau mân. Mae ei natur amlbwrpas yn caniatáu ar gyfer amrywiol ddyluniadau pensaernïol. </a:t>
            </a:r>
          </a:p>
        </p:txBody>
      </p:sp>
    </p:spTree>
    <p:extLst>
      <p:ext uri="{BB962C8B-B14F-4D97-AF65-F5344CB8AC3E}">
        <p14:creationId xmlns:p14="http://schemas.microsoft.com/office/powerpoint/2010/main" val="120080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130DA-96B4-4AA6-9331-7B455BC2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2588"/>
          </a:xfrm>
        </p:spPr>
        <p:txBody>
          <a:bodyPr/>
          <a:lstStyle/>
          <a:p>
            <a:r>
              <a:rPr lang="cy-GB"/>
              <a:t>Priodweddau deunyddiau: plastigau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7C5E-E9E2-4EC9-995E-F525048827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12776"/>
            <a:ext cx="8229600" cy="424800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 plastig yn ddeunydd amlbwrpas, ysgafn a gwydn sy’n cael ei ddefnyddio mewn gwaith adeiladu. Mae’n cynnig costeffeithiolrwydd, nodweddion inswleiddio ac nid oes angen llawer o waith cynnal a chadw arno.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Mae’n amlbwrpas iawn a gellir ei fowldio i wahanol siapiau, meintiau a ffurfiau, gan ganiatáu ar gyfer ceisiadau adeiladu amrywiol. Gellir ei beiriannu i fod yn wydn ac i allu gwrthsefyll ffactorau amgylcheddol fel lleithder, cemegau ac ymbelydredd UV.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Mae’n ysgafn o’i gymharu â llawer o ddeunyddiau adeiladu eraill, gan ei gwneud hi’n haws ei drin a’i gludo.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 rhai deunyddiau plastig yn cynnig priodweddau inswleiddio thermol ac acwstig da, gan wella effeithlonrwydd ynni a diogelwch rhag sŵn mewn adeiladau.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20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363272" cy="382588"/>
          </a:xfrm>
        </p:spPr>
        <p:txBody>
          <a:bodyPr/>
          <a:lstStyle/>
          <a:p>
            <a:r>
              <a:rPr lang="cy-GB"/>
              <a:t>Nod: Archwilio’r deunyddiau a oedd yn cael eu defnyddio mewn gwaith adeiladu ar ôl 1919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5850"/>
            <a:ext cx="8229600" cy="4248000"/>
          </a:xfrm>
        </p:spPr>
        <p:txBody>
          <a:bodyPr/>
          <a:lstStyle/>
          <a:p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 dirty="0"/>
              <a:t>Gwahaniaethu rhwng deunyddiau lleol a deunyddiau wedi’u mewnforio. </a:t>
            </a:r>
          </a:p>
          <a:p>
            <a:pPr lvl="1"/>
            <a:r>
              <a:rPr lang="cy-GB" dirty="0"/>
              <a:t>Archwilio effaith trafnidiaeth ar ddewisiadau deunyddiau. </a:t>
            </a:r>
          </a:p>
          <a:p>
            <a:pPr lvl="1"/>
            <a:r>
              <a:rPr lang="cy-GB" dirty="0"/>
              <a:t>Asesu’r dewis o ddeunyddiau mewn perthynas â phwysigrwydd adeiladu. </a:t>
            </a:r>
          </a:p>
          <a:p>
            <a:pPr lvl="1"/>
            <a:r>
              <a:rPr lang="cy-GB" dirty="0"/>
              <a:t>Disgrifio’r rôl y mae deunyddiau allweddol wedi’i chwarae o ran graddfa a chyflymder gwaith adeiladu a </a:t>
            </a:r>
            <a:r>
              <a:rPr lang="cy-GB" dirty="0" err="1"/>
              <a:t>chosteffeithiolrwydd</a:t>
            </a:r>
            <a:r>
              <a:rPr lang="cy-GB" dirty="0"/>
              <a:t>.</a:t>
            </a:r>
          </a:p>
          <a:p>
            <a:pPr lvl="1"/>
            <a:r>
              <a:rPr lang="cy-GB" dirty="0"/>
              <a:t>Nodi nodweddion allweddol deunyddiau allweddol sy’n cael eu defnyddio yn y diwydiant. </a:t>
            </a:r>
          </a:p>
          <a:p>
            <a:pPr lvl="1"/>
            <a:r>
              <a:rPr lang="cy-GB" dirty="0"/>
              <a:t>Archwilio rôl DPC/DPM mewn gwaith adeiladu ar ôl 1919.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60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49498-995A-4320-8F73-591BF68A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Priodweddau materol: deunyddiau cyfansawdd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CACB4-F133-4109-B4AE-2B675044844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cy-GB"/>
              <a:t>Mae deunyddiau cyfansawdd ym maes adeiladu yn cynnig cyfuniad unigryw o gryfder, ysgafnder, gwydnwch, natur amlbwrpas, rhyddid dylunio, priodweddau inswleiddio a chynaliadwyedd. </a:t>
            </a:r>
          </a:p>
          <a:p>
            <a:pPr lvl="1"/>
            <a:r>
              <a:rPr lang="cy-GB"/>
              <a:t>Mae deunyddiau cyfansawdd yn cyfuno cryfder gwahanol gydrannau, fel ffibrau a resinau, gan arwain at gymarebau cryfder i bwysau uchel.</a:t>
            </a:r>
          </a:p>
          <a:p>
            <a:pPr lvl="1"/>
            <a:r>
              <a:rPr lang="cy-GB"/>
              <a:t>Mae rhai deunyddiau cyfansawdd yn cynnig priodweddau inswleiddio thermol a thrydanol da, gan ddarparu effeithlonrwydd ynni a manteision diogelwch.</a:t>
            </a:r>
          </a:p>
          <a:p>
            <a:pPr lvl="1"/>
            <a:r>
              <a:rPr lang="cy-GB"/>
              <a:t>Maen nhw’n darparu atebion arloesol ar gyfer defnyddiau amrywiol, gan ganiatáu ar gyfer dyluniadau a strwythurau personol. </a:t>
            </a:r>
          </a:p>
          <a:p>
            <a:pPr lvl="1"/>
            <a:r>
              <a:rPr lang="cy-GB"/>
              <a:t>Mae deunyddiau cyfansawdd yn gwrthsefyll ffactorau amgylcheddol, yn cynnig cymarebau cryfder i bwysau uchel a gellir eu hailgylchu, gan gyfrannu at arferion adeiladu cynaliadwy.</a:t>
            </a:r>
          </a:p>
        </p:txBody>
      </p:sp>
    </p:spTree>
    <p:extLst>
      <p:ext uri="{BB962C8B-B14F-4D97-AF65-F5344CB8AC3E}">
        <p14:creationId xmlns:p14="http://schemas.microsoft.com/office/powerpoint/2010/main" val="1536945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69D3C-F35F-4960-A32D-CEDA5759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Priodweddau deunyddiau: DPM/DPC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B0F60-CBAD-49A9-A8EC-9D102CAF823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cy-GB"/>
              <a:t>Mae DPC (cwrs atal lleithder) a DPM (pilen atal lleithder) yn gydrannau sy’n cael eu defnyddio mewn gwaith adeiladu i atal lleithder rhag mynd i mewn. </a:t>
            </a:r>
          </a:p>
          <a:p>
            <a:pPr lvl="1"/>
            <a:r>
              <a:rPr lang="cy-GB"/>
              <a:t>Maen nhw’n gweithredu fel rhwystrau, gan ddarparu diogelwch gwrth-ddŵr ac amddiffyniad rhag lleithder. </a:t>
            </a:r>
          </a:p>
          <a:p>
            <a:pPr lvl="1"/>
            <a:r>
              <a:rPr lang="cy-GB"/>
              <a:t>Mae DPC a DPM yn wydn, yn gydnaws â deunyddiau adeiladu ac wedi’u dylunio i fod yn gadarn ac yn hirhoedlog, gan wrthsefyll diraddiad a dirywiad dros amser.</a:t>
            </a:r>
          </a:p>
          <a:p>
            <a:pPr lvl="1"/>
            <a:r>
              <a:rPr lang="cy-GB"/>
              <a:t>Maen nhw’n gwrthsefyll amrywiol gemegion a halogyddion, gan sicrhau effeithiolrwydd hirdymor wrth amddiffyn rhag problemau sy’n gysylltiedig â lleithder.</a:t>
            </a:r>
          </a:p>
          <a:p>
            <a:pPr lvl="1"/>
            <a:r>
              <a:rPr lang="cy-GB"/>
              <a:t>Maen nhw’n helpu i atal problemau sy’n gysylltiedig â lleithder ac yn sicrhau hirhoedledd adeiladau.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100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46467-0340-47B8-A6B2-CE68DEF28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DPC a DPM mewn adeiladau ar ôl 1919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2A4A5-812C-44D8-9DA2-803FA3EA6CD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cy-GB"/>
              <a:t>Cyn yr 20fed ganrif, nid oedd gan lawer o adeiladau yn y DU fesurau effeithiol i fynd i’r afael â lleithder sy’n codi, sy’n digwydd pan fydd dŵr daear yn teithio i fyny drwy ddeunyddiau adeiladu mân-dyllog, fel brics a cherrig. </a:t>
            </a:r>
          </a:p>
          <a:p>
            <a:pPr algn="just"/>
            <a:r>
              <a:rPr lang="cy-GB"/>
              <a:t>Gall hyn arwain at broblemau amrywiol, gan gynnwys patsys tamp ar waliau, paent sy’n plicio, pren wedi pydru a llwydni. Er mwyn lliniaru’r problemau hyn, daeth pilenni atal lleithder yn arfer safonol mewn adeiladau ar ôl 1919.</a:t>
            </a:r>
          </a:p>
          <a:p>
            <a:pPr algn="just"/>
            <a:r>
              <a:rPr lang="cy-GB"/>
              <a:t>Mae DPC a DPM yn rhwystro lleithder tir yn effeithiol, gan sicrhau amgylchedd sych, cyfanrwydd strwythurol ac estheteg adeiladau. Maen nhw’n atal tyfiant llwydni a pheryglon iechyd rhag dod i gysylltiad am gyfnod hir ag amodau tamp. Mewn adeiladau ar ôl 1919 yn y DU, mae’r pilenni hyn yn hanfodol ar gyfer rheoli lleithder er mwyn sicrhau hirhoedledd ac ansawdd yr adeilad.</a:t>
            </a:r>
          </a:p>
        </p:txBody>
      </p:sp>
    </p:spTree>
    <p:extLst>
      <p:ext uri="{BB962C8B-B14F-4D97-AF65-F5344CB8AC3E}">
        <p14:creationId xmlns:p14="http://schemas.microsoft.com/office/powerpoint/2010/main" val="2132088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437-1B06-4015-95EF-8788CC930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Rhesymau dros DPM a DPC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2CD39-2B82-4676-AACE-1C0520C0710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Dyma rai rhesymau pam mae DPC a DPM yn cael eu cynnwys mewn adeiladau ar ôl 1919: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atal lleithder sy’n codi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rheoli cyddwysiad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diogelu adeiladau yn y tymor hir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iechyd a chysur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effeithlonrwydd egni.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791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8F8EC-54AE-4734-A585-EBF176937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38393"/>
            <a:ext cx="8229600" cy="382588"/>
          </a:xfrm>
        </p:spPr>
        <p:txBody>
          <a:bodyPr/>
          <a:lstStyle/>
          <a:p>
            <a:r>
              <a:rPr lang="cy-GB"/>
              <a:t>Ffynonellau deunyddiau ar gyfer adeiladu yng Nghymru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84C7D-98C8-4624-81A2-717A1F07C5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74803"/>
            <a:ext cx="8229600" cy="1944216"/>
          </a:xfrm>
        </p:spPr>
        <p:txBody>
          <a:bodyPr numCol="2"/>
          <a:lstStyle/>
          <a:p>
            <a:r>
              <a:rPr lang="cy-GB"/>
              <a:t>Mae deunyddiau lleol yn cynnwys: 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/>
              <a:t>Llechi o Gymru 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/>
              </a:rPr>
              <a:t>cerrig 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/>
              <a:t>pren </a:t>
            </a:r>
          </a:p>
          <a:p>
            <a:pPr marL="342900" lvl="2" indent="-342900">
              <a:buClr>
                <a:srgbClr val="0077E3"/>
              </a:buClr>
              <a:buFont typeface="Arial,Sans-Serif" panose="020B0604020202020204" pitchFamily="34" charset="0"/>
              <a:buChar char="•"/>
            </a:pPr>
            <a:r>
              <a:rPr lang="cy-GB" sz="2000">
                <a:ea typeface="ＭＳ Ｐゴシック"/>
              </a:rPr>
              <a:t>clom. 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  <a:cs typeface="Arial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  <a:cs typeface="Arial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  <a:cs typeface="Arial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>
              <a:ea typeface="ＭＳ Ｐゴシック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cs typeface="Arial"/>
            </a:endParaRP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E55A4A-999C-4E14-BDD7-870569039227}"/>
              </a:ext>
            </a:extLst>
          </p:cNvPr>
          <p:cNvSpPr/>
          <p:nvPr/>
        </p:nvSpPr>
        <p:spPr>
          <a:xfrm>
            <a:off x="390364" y="3402514"/>
            <a:ext cx="8363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y-GB">
                <a:latin typeface="+mn-lt"/>
                <a:ea typeface="ＭＳ Ｐゴシック" charset="-128"/>
              </a:rPr>
              <a:t>Mae’r defnydd o ddeunyddiau lleol a deunyddiau wedi’u mewnforio mewn gwaith adeiladu yng Nghymru yn adlewyrchu cydbwysedd rhwng defnyddio’r adnoddau sydd ar gael, a chael gafael ar ddeunyddiau o ranbarthau eraill i fodloni gofynion penodol. </a:t>
            </a:r>
          </a:p>
          <a:p>
            <a:pPr algn="just"/>
            <a:endParaRPr lang="en-GB" dirty="0">
              <a:latin typeface="+mn-lt"/>
              <a:ea typeface="ＭＳ Ｐゴシック" charset="-128"/>
            </a:endParaRPr>
          </a:p>
          <a:p>
            <a:pPr algn="just"/>
            <a:r>
              <a:rPr lang="cy-GB">
                <a:latin typeface="+mn-lt"/>
                <a:ea typeface="ＭＳ Ｐゴシック" charset="-128"/>
              </a:rPr>
              <a:t>Roedd deunyddiau lleol yn cael eu gwerthfawrogi oherwydd eu hygyrchedd, eu costeffeithiolrwydd a’u cysylltiad â thirwedd Cymru, ac roedd deunyddiau wedi’u mewnforio yn darparu cyfleoedd ar gyfer arloesi, amrywiaeth a bodloni anghenion arbenigol.</a:t>
            </a:r>
          </a:p>
        </p:txBody>
      </p:sp>
    </p:spTree>
    <p:extLst>
      <p:ext uri="{BB962C8B-B14F-4D97-AF65-F5344CB8AC3E}">
        <p14:creationId xmlns:p14="http://schemas.microsoft.com/office/powerpoint/2010/main" val="2857408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4FCBA-6613-4968-AEB9-30D9424A4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Dylanwad trafnidiaeth ar ddeunyddiau mewn gwaith adeiladu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D16F1-964F-40C1-97F1-ACE86D6C9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35284"/>
            <a:ext cx="8229600" cy="4248000"/>
          </a:xfrm>
        </p:spPr>
        <p:txBody>
          <a:bodyPr/>
          <a:lstStyle/>
          <a:p>
            <a:pPr lvl="1" algn="just"/>
            <a:r>
              <a:rPr lang="cy-GB" dirty="0"/>
              <a:t>Mae’r datblygiadau ym maes trafnidiaeth drwy gydol hanes wedi cael dylanwad sylweddol ar y cyflenwad o ddeunyddiau sy’n cael eu defnyddio yn y diwydiant adeiladu yng Nghymru. </a:t>
            </a:r>
          </a:p>
          <a:p>
            <a:pPr lvl="1" algn="just"/>
            <a:r>
              <a:rPr lang="cy-GB" dirty="0"/>
              <a:t>Mae’r datblygiadau hyn nid yn unig wedi gwella hygyrchedd ac argaeledd deunyddiau, ond hefyd wedi dylanwadu ar y mathau o ddeunyddiau sy’n cael eu defnyddio.</a:t>
            </a:r>
          </a:p>
          <a:p>
            <a:pPr lvl="1" algn="just"/>
            <a:r>
              <a:rPr lang="cy-GB" dirty="0"/>
              <a:t>Maent wedi gwella hygyrchedd, wedi ehangu’r ystod o ddeunyddiau sydd ar gael, ac wedi hwyluso’r broses o fewnforio deunyddiau o leoliadau pell. </a:t>
            </a:r>
          </a:p>
          <a:p>
            <a:pPr lvl="1" algn="just"/>
            <a:r>
              <a:rPr lang="cy-GB" dirty="0"/>
              <a:t>Mae argaeledd ac amrywiaeth y deunyddiau wedi cyfrannu at amrywiaeth brosiectau adeiladu yng Nghymru, gan alluogi’r diwydiant i fodloni gwahanol ofynion dylunio a swyddogaethol.</a:t>
            </a:r>
          </a:p>
        </p:txBody>
      </p:sp>
    </p:spTree>
    <p:extLst>
      <p:ext uri="{BB962C8B-B14F-4D97-AF65-F5344CB8AC3E}">
        <p14:creationId xmlns:p14="http://schemas.microsoft.com/office/powerpoint/2010/main" val="359358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213FF-5D42-4A71-B8B9-DE1645711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o ddeunyddiau a bri adeiladau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E40FB-663F-4CB1-8CAA-DE904E80298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cy-GB"/>
              <a:t>Roedd statws yr adeilad a hierarchaeth gymdeithasol y cyfnod yn dylanwadu ar y dewis o ddeunyddiau. </a:t>
            </a:r>
          </a:p>
          <a:p>
            <a:pPr algn="just"/>
            <a:r>
              <a:rPr lang="cy-GB"/>
              <a:t>Roedd y deunyddiau a oedd yn cael eu defnyddio mewn gwaith adeiladu yn gynrychiolaeth weledol o gyfoeth, bri a statws cymdeithasol perchennog neu ddeiliad yr adeilad, ac roedd ffactorau fel y canlynol yn dylanwadu arnynt yn aml:</a:t>
            </a:r>
          </a:p>
          <a:p>
            <a:pPr lvl="3"/>
            <a:r>
              <a:rPr lang="cy-GB" sz="2000"/>
              <a:t>statws cymdeithasol</a:t>
            </a:r>
          </a:p>
          <a:p>
            <a:pPr lvl="3"/>
            <a:r>
              <a:rPr lang="cy-GB" sz="2000"/>
              <a:t>arddulliau pensaernïol</a:t>
            </a:r>
          </a:p>
          <a:p>
            <a:pPr lvl="3"/>
            <a:r>
              <a:rPr lang="cy-GB" sz="2000"/>
              <a:t>argaeledd adnoddau</a:t>
            </a:r>
          </a:p>
          <a:p>
            <a:pPr lvl="3"/>
            <a:r>
              <a:rPr lang="cy-GB" sz="2000"/>
              <a:t>y cyfnod hanesyddol pan adeiladwyd yr adeilad.</a:t>
            </a:r>
          </a:p>
          <a:p>
            <a:r>
              <a:rPr lang="cy-GB"/>
              <a:t>Datblygodd y statws sy’n gysylltiedig â deunyddiau penodol dros amser. </a:t>
            </a:r>
          </a:p>
        </p:txBody>
      </p:sp>
    </p:spTree>
    <p:extLst>
      <p:ext uri="{BB962C8B-B14F-4D97-AF65-F5344CB8AC3E}">
        <p14:creationId xmlns:p14="http://schemas.microsoft.com/office/powerpoint/2010/main" val="2001175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F385A-438D-49B2-B206-9613EE7AD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82588"/>
          </a:xfrm>
        </p:spPr>
        <p:txBody>
          <a:bodyPr/>
          <a:lstStyle/>
          <a:p>
            <a:r>
              <a:rPr lang="cy-GB"/>
              <a:t>Dewis o ddeunyddiau a bri adeiladau: cerrig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FD763-5892-454B-BC8B-D2A2B00DF2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93264"/>
          </a:xfrm>
        </p:spPr>
        <p:txBody>
          <a:bodyPr/>
          <a:lstStyle/>
          <a:p>
            <a:pPr marL="0" lvl="1" indent="0" algn="just">
              <a:buNone/>
            </a:pPr>
            <a:r>
              <a:rPr lang="cy-GB" dirty="0"/>
              <a:t>Mae cerrig wedi bod yn gysylltiedig ers tro byd â mawredd, gwydnwch a bri. Roedd adeiladau wedi’u hadeiladu gyda cherrig o ansawdd uchel yn aml yn cael eu hystyried yn symbolau o gyfoeth a statws. </a:t>
            </a:r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r>
              <a:rPr lang="cy-GB" dirty="0"/>
              <a:t>Roedd cerrig nid yn unig yn darparu apêl esthetig ond hefyd yn cyfleu ymdeimlad o sefydlogrwydd a chadernid.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261CD-9E9B-7308-0D96-70725B822D1A}"/>
              </a:ext>
            </a:extLst>
          </p:cNvPr>
          <p:cNvSpPr txBox="1"/>
          <p:nvPr/>
        </p:nvSpPr>
        <p:spPr>
          <a:xfrm>
            <a:off x="6659001" y="4394556"/>
            <a:ext cx="15425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ctr">
              <a:buNone/>
            </a:pPr>
            <a:r>
              <a:rPr lang="cy-GB"/>
              <a:t>Castell Caerffili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FD6BA5-72E5-8D1B-B53D-091993B1E8FD}"/>
              </a:ext>
            </a:extLst>
          </p:cNvPr>
          <p:cNvSpPr txBox="1"/>
          <p:nvPr/>
        </p:nvSpPr>
        <p:spPr>
          <a:xfrm>
            <a:off x="3551275" y="4375469"/>
            <a:ext cx="2360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ctr">
              <a:buNone/>
            </a:pPr>
            <a:r>
              <a:rPr lang="cy-GB" dirty="0"/>
              <a:t>Eglwys Gadeiriol Tyddewi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D9391E-1A93-FE2A-61FE-A1BEB8407FE0}"/>
              </a:ext>
            </a:extLst>
          </p:cNvPr>
          <p:cNvSpPr txBox="1"/>
          <p:nvPr/>
        </p:nvSpPr>
        <p:spPr>
          <a:xfrm>
            <a:off x="457200" y="4385767"/>
            <a:ext cx="2506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ctr">
              <a:buNone/>
            </a:pPr>
            <a:r>
              <a:rPr lang="cy-GB" dirty="0"/>
              <a:t>Eglwys Gadeiriol Aberhonddu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A9F683-39B2-87C5-7564-9B184BD5FB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74" y="2636022"/>
            <a:ext cx="2555787" cy="17038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4E70CD-816A-D74A-1195-D5B0A071A1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480" y="2772115"/>
            <a:ext cx="3089187" cy="1313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564C96-8444-E365-1A0A-11D855A4E1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6" y="2636022"/>
            <a:ext cx="2557228" cy="170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87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7FCDA-F05B-496E-9C92-6581CAE16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o ddeunyddiau a bri adeiladau: pren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7FD3E-4C11-4E37-B623-287C7F94E1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08144"/>
          </a:xfrm>
        </p:spPr>
        <p:txBody>
          <a:bodyPr/>
          <a:lstStyle/>
          <a:p>
            <a:r>
              <a:rPr lang="cy-GB"/>
              <a:t>Roedd y pren mewn gwaith adeiladu yn amrywio ar sail argaeledd adnoddau ac arddulliau pensaernïol.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BF4DA5-08C0-4969-BC39-BE5C530DFD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47" y="2234774"/>
            <a:ext cx="2376264" cy="22962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A1912D-627B-4FAF-B889-2C22B4A892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8257" y="2234775"/>
            <a:ext cx="1947740" cy="23179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718DAE-30F8-4C44-94C8-AA5D1001931B}"/>
              </a:ext>
            </a:extLst>
          </p:cNvPr>
          <p:cNvSpPr txBox="1"/>
          <p:nvPr/>
        </p:nvSpPr>
        <p:spPr>
          <a:xfrm>
            <a:off x="342686" y="4696569"/>
            <a:ext cx="4661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>
                <a:latin typeface="+mn-lt"/>
                <a:ea typeface="ＭＳ Ｐゴシック" charset="-128"/>
              </a:rPr>
              <a:t>Corff eglwys a chladdgell yn Eglwys Gadeiriol Deiniol Sant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26AB37-DCA9-4800-9A86-243A63F61D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606" y="1918934"/>
            <a:ext cx="1947740" cy="23295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3ED0F7-25B6-45DD-A57F-765A7448861A}"/>
              </a:ext>
            </a:extLst>
          </p:cNvPr>
          <p:cNvSpPr txBox="1"/>
          <p:nvPr/>
        </p:nvSpPr>
        <p:spPr>
          <a:xfrm>
            <a:off x="5521711" y="4881568"/>
            <a:ext cx="25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600">
                <a:latin typeface="+mn-lt"/>
                <a:ea typeface="ＭＳ Ｐゴシック" charset="-128"/>
              </a:rPr>
              <a:t>Canolfan y Mileniwm, Caerdydd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3DAFA0-5001-FF9D-CA38-F386E26661C2}"/>
              </a:ext>
            </a:extLst>
          </p:cNvPr>
          <p:cNvSpPr txBox="1"/>
          <p:nvPr/>
        </p:nvSpPr>
        <p:spPr>
          <a:xfrm>
            <a:off x="449454" y="4544379"/>
            <a:ext cx="427547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700" b="0" i="0">
                <a:latin typeface="Helvetica Neue"/>
              </a:rPr>
              <a:t>Ffotograffau gan Jacqueline Banerjee, ar gael yn https://victorianweb.org/art/architecture/scott/44.html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77F219-7984-6FED-3194-92A6138D0A8E}"/>
              </a:ext>
            </a:extLst>
          </p:cNvPr>
          <p:cNvSpPr txBox="1"/>
          <p:nvPr/>
        </p:nvSpPr>
        <p:spPr>
          <a:xfrm>
            <a:off x="6709656" y="4263080"/>
            <a:ext cx="2090463" cy="626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700">
                <a:latin typeface="Helvetica Neue"/>
              </a:rPr>
              <a:t>Ffotograff gan Stephen Boisvert (CC BY 2.0), ar gael yn </a:t>
            </a:r>
            <a:r>
              <a:rPr lang="cy-GB" sz="700">
                <a:latin typeface="Helvetica Neue"/>
                <a:hlinkClick r:id="rId6"/>
              </a:rPr>
              <a:t>https://www.artsprofessional.co.uk/news/equality-diversity-and-social-justice-must-follow-crisis-says-arts-council</a:t>
            </a:r>
            <a:r>
              <a:rPr lang="cy-GB" sz="700">
                <a:latin typeface="Helvetica Neue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A366FB-5C92-B6C0-87DF-B18224178D13}"/>
              </a:ext>
            </a:extLst>
          </p:cNvPr>
          <p:cNvSpPr txBox="1"/>
          <p:nvPr/>
        </p:nvSpPr>
        <p:spPr>
          <a:xfrm>
            <a:off x="387402" y="5212285"/>
            <a:ext cx="82993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y-GB"/>
              <a:t>Roedd ansawdd a chymhlethdod gwaith pren, fel trawstiau agored a cherfiadau addurnol, yn dangos statws a chyfoeth yr adeilad.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474182-1230-454F-DDC0-5193F01CFD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119" y="1930493"/>
            <a:ext cx="1675564" cy="231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325CCB-28B2-91A8-937F-DAEF8BF34A0B}"/>
              </a:ext>
            </a:extLst>
          </p:cNvPr>
          <p:cNvSpPr txBox="1"/>
          <p:nvPr/>
        </p:nvSpPr>
        <p:spPr>
          <a:xfrm>
            <a:off x="4904544" y="4299303"/>
            <a:ext cx="177514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700" dirty="0">
                <a:latin typeface="Helvetica Neue"/>
              </a:rPr>
              <a:t>Ffotograff gan </a:t>
            </a:r>
            <a:r>
              <a:rPr lang="cy-GB" sz="700" dirty="0" err="1">
                <a:latin typeface="Helvetica Neue"/>
              </a:rPr>
              <a:t>Tony</a:t>
            </a:r>
            <a:r>
              <a:rPr lang="cy-GB" sz="700" dirty="0">
                <a:latin typeface="Helvetica Neue"/>
              </a:rPr>
              <a:t> </a:t>
            </a:r>
            <a:r>
              <a:rPr lang="cy-GB" sz="700" dirty="0" err="1">
                <a:latin typeface="Helvetica Neue"/>
              </a:rPr>
              <a:t>Hisgett</a:t>
            </a:r>
            <a:r>
              <a:rPr lang="cy-GB" sz="700" dirty="0">
                <a:latin typeface="Helvetica Neue"/>
              </a:rPr>
              <a:t> (CC BY 2.0), ar gael yn </a:t>
            </a:r>
            <a:r>
              <a:rPr lang="cy-GB" sz="700" dirty="0">
                <a:latin typeface="Helvetica Neue"/>
                <a:hlinkClick r:id="rId8"/>
              </a:rPr>
              <a:t>https://commons.wikimedia.org/wiki/File:Inside_Donald_Gordon_Theatre,_Wales_Millennium_Centre.jpg</a:t>
            </a:r>
            <a:r>
              <a:rPr lang="cy-GB" sz="700" dirty="0">
                <a:latin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6564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F3A5F-BA71-49CC-9F18-C114EDCE7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o ddeunyddiau a bri adeiladau: ffenestri lliw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C3F9A-51AF-4266-91C1-D2CE51616B9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6374"/>
            <a:ext cx="8229600" cy="4077240"/>
          </a:xfrm>
        </p:spPr>
        <p:txBody>
          <a:bodyPr/>
          <a:lstStyle/>
          <a:p>
            <a:pPr marL="0" lvl="1" indent="0" algn="just">
              <a:buNone/>
            </a:pPr>
            <a:r>
              <a:rPr lang="cy-GB"/>
              <a:t>Roedd ffenestri lliw yn amlwg mewn adeiladau hanesyddol a chrefyddol, gan ddangos cyfoeth a dylanwad perchnogion neu noddwyr. </a:t>
            </a:r>
          </a:p>
          <a:p>
            <a:pPr marL="0" lvl="1" indent="0" algn="just">
              <a:lnSpc>
                <a:spcPct val="100000"/>
              </a:lnSpc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endParaRPr lang="en-GB" dirty="0"/>
          </a:p>
          <a:p>
            <a:pPr marL="0" lvl="1" indent="0" algn="just">
              <a:buNone/>
            </a:pPr>
            <a:r>
              <a:rPr lang="cy-GB"/>
              <a:t>Roeddent wedi’u llunio â sgiliau ac adnoddau, ac roeddent yn cyflawni rolau swyddogaethol a symbolaidd, gan ganiatáu i olau ddod i mewn a phortreadu delweddau crefyddol neu herodrol.</a:t>
            </a:r>
          </a:p>
          <a:p>
            <a:endParaRPr lang="en-GB" dirty="0"/>
          </a:p>
        </p:txBody>
      </p:sp>
      <p:pic>
        <p:nvPicPr>
          <p:cNvPr id="3076" name="Picture 4" descr="https://victorianweb.org/art/stainedglass/oconnor/6.jpg">
            <a:extLst>
              <a:ext uri="{FF2B5EF4-FFF2-40B4-BE49-F238E27FC236}">
                <a16:creationId xmlns:a16="http://schemas.microsoft.com/office/drawing/2014/main" id="{FBDC73E9-3164-4B2E-A648-58B73F4A8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340525"/>
            <a:ext cx="1386328" cy="241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83D432-7D85-0652-5BE8-76CCADB7D4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903" y="2358855"/>
            <a:ext cx="1586640" cy="24106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88707D-C860-0892-54FD-465B242388EA}"/>
              </a:ext>
            </a:extLst>
          </p:cNvPr>
          <p:cNvSpPr txBox="1"/>
          <p:nvPr/>
        </p:nvSpPr>
        <p:spPr>
          <a:xfrm>
            <a:off x="5958328" y="4175524"/>
            <a:ext cx="14968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800" b="0" i="0">
                <a:latin typeface="Helvetica Neue"/>
              </a:rPr>
              <a:t>Ffotograff gan Colin Price, ar gael yn https://victorianweb.org/art/stainedglass/oconnor/6.html </a:t>
            </a:r>
          </a:p>
        </p:txBody>
      </p:sp>
    </p:spTree>
    <p:extLst>
      <p:ext uri="{BB962C8B-B14F-4D97-AF65-F5344CB8AC3E}">
        <p14:creationId xmlns:p14="http://schemas.microsoft.com/office/powerpoint/2010/main" val="142327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D5C65-CF0E-4D3E-8AF2-143C8C1FF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o ddeunyddiau a bri adeiladau: brics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6A5E9-8751-451D-8989-69A54D7B26D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1" indent="0" algn="just">
              <a:buNone/>
            </a:pPr>
            <a:r>
              <a:rPr lang="cy-GB"/>
              <a:t>Gall brics adlewyrchu statws adeilad yn seiliedig ar grefftwaith ac arddull bensaernïol. Ym maes pensaernïaeth Sioraidd a Fictoraidd, roedd brics o ansawdd uchel yn cael eu defnyddio ar gyfer tai tref mawreddog ac adeiladau cyhoeddus, gan ddangos ceinder a ffyniant. </a:t>
            </a:r>
          </a:p>
          <a:p>
            <a:pPr marL="0" lvl="1" indent="0" algn="just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20054F-4491-41AE-B126-2754E99554F4}"/>
              </a:ext>
            </a:extLst>
          </p:cNvPr>
          <p:cNvSpPr txBox="1"/>
          <p:nvPr/>
        </p:nvSpPr>
        <p:spPr>
          <a:xfrm>
            <a:off x="457200" y="5380979"/>
            <a:ext cx="3588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dirty="0"/>
              <a:t>Adeilad y </a:t>
            </a:r>
            <a:r>
              <a:rPr lang="cy-GB" dirty="0" err="1"/>
              <a:t>Pierhead</a:t>
            </a:r>
            <a:r>
              <a:rPr lang="cy-GB" dirty="0"/>
              <a:t>, Caerdydd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A274D1-2915-4738-835B-A2E94A104CD0}"/>
              </a:ext>
            </a:extLst>
          </p:cNvPr>
          <p:cNvSpPr txBox="1"/>
          <p:nvPr/>
        </p:nvSpPr>
        <p:spPr>
          <a:xfrm>
            <a:off x="5036690" y="5368450"/>
            <a:ext cx="3260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Tŷ Tredegar, Casnewydd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72E57F-7E73-458C-8D1F-974F402034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06" y="3082022"/>
            <a:ext cx="3260481" cy="2162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3E8DF-27B7-C938-0EA1-0079F3CEF3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011" y="2760185"/>
            <a:ext cx="3725839" cy="248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49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D8650BE0-FF67-4CB5-BD5F-AE35C54CB642}">
  <ds:schemaRefs>
    <ds:schemaRef ds:uri="1c5831b9-66da-4f16-a409-834213ecdb8e"/>
    <ds:schemaRef ds:uri="418e8c98-519b-4e3e-a77f-7ee33016068f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418e8c98-519b-4e3e-a77f-7ee33016068f"/>
    <ds:schemaRef ds:uri="7d91badd-8922-4db1-9652-4fbca8a6b7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3239</Words>
  <Application>Microsoft Office PowerPoint</Application>
  <PresentationFormat>On-screen Show (4:3)</PresentationFormat>
  <Paragraphs>215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Arial,Sans-Serif</vt:lpstr>
      <vt:lpstr>Helvetica Neue</vt:lpstr>
      <vt:lpstr>Lucida Grande</vt:lpstr>
      <vt:lpstr>Times New Roman</vt:lpstr>
      <vt:lpstr>Default Design</vt:lpstr>
      <vt:lpstr>PowerPoint 2: Datblygiad arferion adeiladu yn yr 20fed ganrif </vt:lpstr>
      <vt:lpstr>Nod: Archwilio’r deunyddiau a oedd yn cael eu defnyddio mewn gwaith adeiladu ar ôl 1919 </vt:lpstr>
      <vt:lpstr>Ffynonellau deunyddiau ar gyfer adeiladu yng Nghymru</vt:lpstr>
      <vt:lpstr>Dylanwad trafnidiaeth ar ddeunyddiau mewn gwaith adeiladu</vt:lpstr>
      <vt:lpstr>Dewis o ddeunyddiau a bri adeiladau</vt:lpstr>
      <vt:lpstr>Dewis o ddeunyddiau a bri adeiladau: cerrig </vt:lpstr>
      <vt:lpstr>Dewis o ddeunyddiau a bri adeiladau: pren</vt:lpstr>
      <vt:lpstr>Dewis o ddeunyddiau a bri adeiladau: ffenestri lliw </vt:lpstr>
      <vt:lpstr>Dewis o ddeunyddiau a bri adeiladau: brics</vt:lpstr>
      <vt:lpstr>Dewis o ddeunyddiau a bri adeiladau</vt:lpstr>
      <vt:lpstr>Datblygiadau arloesol o ran deunyddiau ym maes adeiladu </vt:lpstr>
      <vt:lpstr>Datblygiadau arloesol o ran deunyddiau ym maes adeiladu </vt:lpstr>
      <vt:lpstr>Datblygiadau arloesol o ran deunyddiau ym maes adeiladu  </vt:lpstr>
      <vt:lpstr>Datblygiadau arloesol o ran deunyddiau ym maes adeiladu  </vt:lpstr>
      <vt:lpstr>Priodweddau deunyddiau: slabiau concrid</vt:lpstr>
      <vt:lpstr>Priodweddau deunyddiau: brics a blociau</vt:lpstr>
      <vt:lpstr>Priodweddau deunyddiau: dur</vt:lpstr>
      <vt:lpstr>Priodweddau deunyddiau: gwydr </vt:lpstr>
      <vt:lpstr>Priodweddau deunyddiau: plastigau</vt:lpstr>
      <vt:lpstr>Priodweddau materol: deunyddiau cyfansawdd </vt:lpstr>
      <vt:lpstr>Priodweddau deunyddiau: DPM/DPC</vt:lpstr>
      <vt:lpstr>DPC a DPM mewn adeiladau ar ôl 1919  </vt:lpstr>
      <vt:lpstr>Rhesymau dros DPM a DPC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25</cp:revision>
  <dcterms:created xsi:type="dcterms:W3CDTF">2013-05-28T00:38:54Z</dcterms:created>
  <dcterms:modified xsi:type="dcterms:W3CDTF">2023-09-29T13:52:22Z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