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3" r:id="rId6"/>
    <p:sldId id="336" r:id="rId7"/>
    <p:sldId id="337" r:id="rId8"/>
    <p:sldId id="338" r:id="rId9"/>
    <p:sldId id="339" r:id="rId10"/>
    <p:sldId id="340" r:id="rId11"/>
    <p:sldId id="341" r:id="rId12"/>
    <p:sldId id="342" r:id="rId13"/>
    <p:sldId id="346" r:id="rId14"/>
    <p:sldId id="343" r:id="rId15"/>
    <p:sldId id="347" r:id="rId16"/>
    <p:sldId id="345" r:id="rId17"/>
    <p:sldId id="348" r:id="rId18"/>
    <p:sldId id="349"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C85BCE-FF98-43F2-8913-8439F59AE1CF}" v="1" dt="2023-09-29T10:32:31.4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3406" autoAdjust="0"/>
    <p:restoredTop sz="82059" autoAdjust="0"/>
  </p:normalViewPr>
  <p:slideViewPr>
    <p:cSldViewPr showGuides="1">
      <p:cViewPr varScale="1">
        <p:scale>
          <a:sx n="67" d="100"/>
          <a:sy n="67" d="100"/>
        </p:scale>
        <p:origin x="960"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F6C85BCE-FF98-43F2-8913-8439F59AE1CF}"/>
    <pc:docChg chg="undo custSel modMainMaster">
      <pc:chgData name="Claire Brooks" userId="045b5ce1-bb15-4c22-aa7e-c7b600949989" providerId="ADAL" clId="{F6C85BCE-FF98-43F2-8913-8439F59AE1CF}" dt="2023-09-29T13:56:25.292" v="28" actId="20577"/>
      <pc:docMkLst>
        <pc:docMk/>
      </pc:docMkLst>
      <pc:sldMasterChg chg="delSp modSp mod">
        <pc:chgData name="Claire Brooks" userId="045b5ce1-bb15-4c22-aa7e-c7b600949989" providerId="ADAL" clId="{F6C85BCE-FF98-43F2-8913-8439F59AE1CF}" dt="2023-09-29T13:56:25.292" v="28" actId="20577"/>
        <pc:sldMasterMkLst>
          <pc:docMk/>
          <pc:sldMasterMk cId="0" sldId="2147483651"/>
        </pc:sldMasterMkLst>
        <pc:spChg chg="del">
          <ac:chgData name="Claire Brooks" userId="045b5ce1-bb15-4c22-aa7e-c7b600949989" providerId="ADAL" clId="{F6C85BCE-FF98-43F2-8913-8439F59AE1CF}" dt="2023-09-29T13:52:41.223" v="21" actId="478"/>
          <ac:spMkLst>
            <pc:docMk/>
            <pc:sldMasterMk cId="0" sldId="2147483651"/>
            <ac:spMk id="2" creationId="{DFC23FED-C750-7502-6B57-30993415853A}"/>
          </ac:spMkLst>
        </pc:spChg>
        <pc:spChg chg="mod">
          <ac:chgData name="Claire Brooks" userId="045b5ce1-bb15-4c22-aa7e-c7b600949989" providerId="ADAL" clId="{F6C85BCE-FF98-43F2-8913-8439F59AE1CF}" dt="2023-09-29T13:52:48.280" v="23" actId="20577"/>
          <ac:spMkLst>
            <pc:docMk/>
            <pc:sldMasterMk cId="0" sldId="2147483651"/>
            <ac:spMk id="12" creationId="{00000000-0000-0000-0000-000000000000}"/>
          </ac:spMkLst>
        </pc:spChg>
        <pc:spChg chg="mod">
          <ac:chgData name="Claire Brooks" userId="045b5ce1-bb15-4c22-aa7e-c7b600949989" providerId="ADAL" clId="{F6C85BCE-FF98-43F2-8913-8439F59AE1CF}" dt="2023-09-29T13:56:25.292" v="28" actId="20577"/>
          <ac:spMkLst>
            <pc:docMk/>
            <pc:sldMasterMk cId="0" sldId="2147483651"/>
            <ac:spMk id="1029" creationId="{00000000-0000-0000-0000-000000000000}"/>
          </ac:spMkLst>
        </pc:spChg>
        <pc:spChg chg="mod">
          <ac:chgData name="Claire Brooks" userId="045b5ce1-bb15-4c22-aa7e-c7b600949989" providerId="ADAL" clId="{F6C85BCE-FF98-43F2-8913-8439F59AE1CF}" dt="2023-09-29T13:52:45.249" v="22"/>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Mae calch yn cael ei gynhyrchu drwy galchynnu (llosgi) calchfaen ar dymheredd cymharol isel, tua 900-1000 gradd Celsius fel arfer. </a:t>
            </a:r>
          </a:p>
          <a:p>
            <a:r>
              <a:rPr lang="cy-GB"/>
              <a:t>Nid oes gan galch byw briodweddau hydrolig ac mae’n caledu drwy garbonadu yn unig, sef amsugno carbon deuocsid o’r aer. Fe'i ceir yn aml o galchfaen gyda chynnwys clai isel.</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53868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Mae calch hydrolig yn fath o galch sy’n cynnwys priodweddau hydrolig ac anhydrolig. Mae’n caledu drwy gyfuniad o garbonadu (fel calch byw) ac adweithiau hydrolig â dŵr. Mae calch hydrolig yn cael ei gynhyrchu drwy galchynnu calchfaen sy’n cynnwys mwy o glai, rhwng 5% a 30% fel arfer. Mae presenoldeb clai yn rhoi priodweddau hydrolig i’r calch.</a:t>
            </a:r>
          </a:p>
          <a:p>
            <a:endParaRPr lang="en-GB" dirty="0"/>
          </a:p>
          <a:p>
            <a:r>
              <a:rPr lang="cy-GB" sz="1200" b="1" i="0">
                <a:solidFill>
                  <a:schemeClr val="tx1"/>
                </a:solidFill>
                <a:latin typeface="Arial" charset="0"/>
                <a:ea typeface="ＭＳ Ｐゴシック" charset="-128"/>
                <a:cs typeface="ＭＳ Ｐゴシック" charset="-128"/>
              </a:rPr>
              <a:t>Calch Hydrolig Gwan: </a:t>
            </a:r>
            <a:r>
              <a:rPr lang="cy-GB" sz="1200" b="0" i="0">
                <a:solidFill>
                  <a:schemeClr val="tx1"/>
                </a:solidFill>
                <a:latin typeface="Arial" charset="0"/>
                <a:ea typeface="ＭＳ Ｐゴシック" charset="-128"/>
                <a:cs typeface="ＭＳ Ｐゴシック" charset="-128"/>
              </a:rPr>
              <a:t>Mae gan y math hwn o galch hydrolig gryfder hydrolig cymharol isel ac mae’n caledu’n araf. Roedd yn addas ei ddefnyddio lle roedd cryfder cymedrol a chaledu araf yn ddymunol, er enghraifft mewn amgylcheddau llaith neu wlyb.</a:t>
            </a:r>
          </a:p>
          <a:p>
            <a:r>
              <a:rPr lang="cy-GB" sz="1200" b="1" i="0">
                <a:solidFill>
                  <a:schemeClr val="tx1"/>
                </a:solidFill>
                <a:latin typeface="Arial" charset="0"/>
                <a:ea typeface="ＭＳ Ｐゴシック" charset="-128"/>
                <a:cs typeface="ＭＳ Ｐゴシック" charset="-128"/>
              </a:rPr>
              <a:t>Calch Hydrolig Cymedrol: </a:t>
            </a:r>
            <a:r>
              <a:rPr lang="cy-GB" sz="1200" b="0" i="0">
                <a:solidFill>
                  <a:schemeClr val="tx1"/>
                </a:solidFill>
                <a:latin typeface="Arial" charset="0"/>
                <a:ea typeface="ＭＳ Ｐゴシック" charset="-128"/>
                <a:cs typeface="ＭＳ Ｐゴシック" charset="-128"/>
              </a:rPr>
              <a:t>Mae gan galch hydrolig cymedrol gryfder hydrolig uwch ac mae’n caledu’n gyflymach na chalch hydrolig gwan. Roedd yn cael ei ddefnyddio lle roedd angen cydbwysedd rhwng cryfder ac amser gosod.</a:t>
            </a:r>
          </a:p>
          <a:p>
            <a:r>
              <a:rPr lang="cy-GB" sz="1200" b="1" i="0">
                <a:solidFill>
                  <a:schemeClr val="tx1"/>
                </a:solidFill>
                <a:latin typeface="Arial" charset="0"/>
                <a:ea typeface="ＭＳ Ｐゴシック" charset="-128"/>
                <a:cs typeface="ＭＳ Ｐゴシック" charset="-128"/>
              </a:rPr>
              <a:t>Calch Hydrolig Amlwg: </a:t>
            </a:r>
            <a:r>
              <a:rPr lang="cy-GB" sz="1200" b="0" i="0">
                <a:solidFill>
                  <a:schemeClr val="tx1"/>
                </a:solidFill>
                <a:latin typeface="Arial" charset="0"/>
                <a:ea typeface="ＭＳ Ｐゴシック" charset="-128"/>
                <a:cs typeface="ＭＳ Ｐゴシック" charset="-128"/>
              </a:rPr>
              <a:t>Calch hydrolig amlwg sydd â’r cryfder hydrolig uchaf ac mae’n caledu’n gyflym. Roedd yn cael ei ddefnyddio lle roedd gosod cyflym a chryfder uchel yn hanfodol, fel mewn amgylcheddau morol neu ddiwydiannol.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41712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500690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endParaRPr lang="en-GB" sz="1400" baseline="0" dirty="0">
              <a:solidFill>
                <a:schemeClr val="tx1"/>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GB" sz="1400" b="1" baseline="0" dirty="0" err="1">
                <a:solidFill>
                  <a:schemeClr val="tx1"/>
                </a:solidFill>
              </a:rPr>
              <a:t>Adeiladu</a:t>
            </a:r>
            <a:r>
              <a:rPr lang="en-GB" sz="1400" b="1" baseline="0" dirty="0">
                <a:solidFill>
                  <a:schemeClr val="tx1"/>
                </a:solidFill>
              </a:rPr>
              <a:t> a </a:t>
            </a:r>
            <a:r>
              <a:rPr lang="en-GB" sz="1400" b="1" baseline="0" dirty="0" err="1">
                <a:solidFill>
                  <a:schemeClr val="tx1"/>
                </a:solidFill>
              </a:rPr>
              <a:t>Pheirianneg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sldNum="0" hd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202: Arferion yn newid dros amser</a:t>
            </a:r>
          </a:p>
        </p:txBody>
      </p:sp>
      <p:sp>
        <p:nvSpPr>
          <p:cNvPr id="2053" name="Rectangle 15"/>
          <p:cNvSpPr>
            <a:spLocks noGrp="1" noChangeArrowheads="1"/>
          </p:cNvSpPr>
          <p:nvPr>
            <p:ph type="title" idx="4294967295"/>
          </p:nvPr>
        </p:nvSpPr>
        <p:spPr>
          <a:xfrm>
            <a:off x="457200" y="3140968"/>
            <a:ext cx="8153400" cy="2514600"/>
          </a:xfrm>
        </p:spPr>
        <p:txBody>
          <a:bodyPr anchor="t"/>
          <a:lstStyle/>
          <a:p>
            <a:pPr eaLnBrk="1" hangingPunct="1"/>
            <a:r>
              <a:rPr lang="cy-GB"/>
              <a:t>PowerPoint 1: Arferion adeiladu cyn 1919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E1613-2890-4A03-BD6E-3FFFFFCAA49D}"/>
              </a:ext>
            </a:extLst>
          </p:cNvPr>
          <p:cNvSpPr>
            <a:spLocks noGrp="1"/>
          </p:cNvSpPr>
          <p:nvPr>
            <p:ph type="title" idx="4294967295"/>
          </p:nvPr>
        </p:nvSpPr>
        <p:spPr>
          <a:xfrm>
            <a:off x="457200" y="1008000"/>
            <a:ext cx="8229600" cy="382588"/>
          </a:xfrm>
        </p:spPr>
        <p:txBody>
          <a:bodyPr/>
          <a:lstStyle/>
          <a:p>
            <a:r>
              <a:rPr lang="cy-GB"/>
              <a:t>Glynwyr a morteri a oedd yn cael eu defnyddio cyn 1919</a:t>
            </a:r>
          </a:p>
        </p:txBody>
      </p:sp>
      <p:sp>
        <p:nvSpPr>
          <p:cNvPr id="3" name="Content Placeholder 2">
            <a:extLst>
              <a:ext uri="{FF2B5EF4-FFF2-40B4-BE49-F238E27FC236}">
                <a16:creationId xmlns:a16="http://schemas.microsoft.com/office/drawing/2014/main" id="{AD554FA1-1A45-4EA2-A768-4A8F7B50FD5B}"/>
              </a:ext>
            </a:extLst>
          </p:cNvPr>
          <p:cNvSpPr>
            <a:spLocks noGrp="1"/>
          </p:cNvSpPr>
          <p:nvPr>
            <p:ph sz="quarter" idx="10"/>
          </p:nvPr>
        </p:nvSpPr>
        <p:spPr/>
        <p:txBody>
          <a:bodyPr/>
          <a:lstStyle/>
          <a:p>
            <a:r>
              <a:rPr lang="cy-GB" b="1"/>
              <a:t>Morter clai</a:t>
            </a:r>
          </a:p>
          <a:p>
            <a:pPr lvl="1"/>
            <a:r>
              <a:rPr lang="cy-GB"/>
              <a:t>Roedd morter clai yn cael ei ddefnyddio mewn rhai lleoliadau gwledig pan oedd y cyflenwad o galch neu sment yn gyfyngedig. </a:t>
            </a:r>
          </a:p>
          <a:p>
            <a:pPr lvl="1"/>
            <a:r>
              <a:rPr lang="cy-GB"/>
              <a:t>Pan gyfunwyd pridd clai â dŵr, roedd yn creu morter hydrin yr oedd modd ei ddefnyddio i uno brics neu ddeunyddiau adeiladu eraill. </a:t>
            </a:r>
          </a:p>
          <a:p>
            <a:pPr lvl="1"/>
            <a:r>
              <a:rPr lang="cy-GB"/>
              <a:t>Er bod morter clai yn cynnig rhywfaint o lynoldeb, roedd yn llai cadarn ac yn fwy tueddol o gael ei ddifrodi gan ddŵr na morteri calch neu sment.</a:t>
            </a:r>
          </a:p>
          <a:p>
            <a:pPr lvl="1"/>
            <a:endParaRPr lang="en-GB" dirty="0"/>
          </a:p>
          <a:p>
            <a:endParaRPr lang="en-GB" dirty="0"/>
          </a:p>
          <a:p>
            <a:endParaRPr lang="en-GB" dirty="0"/>
          </a:p>
        </p:txBody>
      </p:sp>
    </p:spTree>
    <p:extLst>
      <p:ext uri="{BB962C8B-B14F-4D97-AF65-F5344CB8AC3E}">
        <p14:creationId xmlns:p14="http://schemas.microsoft.com/office/powerpoint/2010/main" val="2305247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8CFC5-1733-4EF2-8CE3-126CCCDE1DA5}"/>
              </a:ext>
            </a:extLst>
          </p:cNvPr>
          <p:cNvSpPr>
            <a:spLocks noGrp="1"/>
          </p:cNvSpPr>
          <p:nvPr>
            <p:ph type="title" idx="4294967295"/>
          </p:nvPr>
        </p:nvSpPr>
        <p:spPr>
          <a:xfrm>
            <a:off x="457200" y="1008000"/>
            <a:ext cx="8229600" cy="382588"/>
          </a:xfrm>
        </p:spPr>
        <p:txBody>
          <a:bodyPr/>
          <a:lstStyle/>
          <a:p>
            <a:r>
              <a:rPr lang="cy-GB"/>
              <a:t>Y defnydd o galch mewn gwaith adeiladu cyn 1919 </a:t>
            </a:r>
          </a:p>
        </p:txBody>
      </p:sp>
      <p:sp>
        <p:nvSpPr>
          <p:cNvPr id="3" name="Content Placeholder 2">
            <a:extLst>
              <a:ext uri="{FF2B5EF4-FFF2-40B4-BE49-F238E27FC236}">
                <a16:creationId xmlns:a16="http://schemas.microsoft.com/office/drawing/2014/main" id="{F0F439D9-42DE-4D8C-80B0-DA692C55B88A}"/>
              </a:ext>
            </a:extLst>
          </p:cNvPr>
          <p:cNvSpPr>
            <a:spLocks noGrp="1"/>
          </p:cNvSpPr>
          <p:nvPr>
            <p:ph sz="quarter" idx="10"/>
          </p:nvPr>
        </p:nvSpPr>
        <p:spPr/>
        <p:txBody>
          <a:bodyPr/>
          <a:lstStyle/>
          <a:p>
            <a:r>
              <a:rPr lang="cy-GB"/>
              <a:t>Roedd gwahanol fathau o galch yn cael eu defnyddio mewn gwaith adeiladu yng Nghymru cyn 1919.</a:t>
            </a:r>
          </a:p>
          <a:p>
            <a:pPr lvl="1"/>
            <a:r>
              <a:rPr lang="cy-GB"/>
              <a:t>Calch byw, a elwir hefyd yn galch anhydrolig neu galch brwd, oedd yn cael ei ddefnyddio’n fwyaf cyffredin oherwydd ei hydrinedd eithriadol a’i rinweddau hunan-drwsio. </a:t>
            </a:r>
          </a:p>
          <a:p>
            <a:pPr lvl="1"/>
            <a:r>
              <a:rPr lang="cy-GB"/>
              <a:t>Nodweddir calch byw gan ei blastigrwydd a’i hydrinedd, gan ei wneud yn addas ar gyfer creu morteri a phlastrau hyblyg. </a:t>
            </a:r>
          </a:p>
          <a:p>
            <a:pPr lvl="1"/>
            <a:r>
              <a:rPr lang="cy-GB"/>
              <a:t>Mae ganddo briodweddau hunan-drwsio rhagorol, sy’n ei alluogi i ymdopi â mân symudiadau yn yr adeilad heb gracio. </a:t>
            </a:r>
          </a:p>
          <a:p>
            <a:pPr lvl="1"/>
            <a:r>
              <a:rPr lang="cy-GB"/>
              <a:t>Roedd morteri calch byw yn cael eu defnyddio ar gyfer bondio cerrig a gwaith maen, yn ogystal ag ar gyfer rendro a phlastro arwynebau mewnol ac allanol.</a:t>
            </a:r>
          </a:p>
          <a:p>
            <a:endParaRPr lang="en-GB" dirty="0"/>
          </a:p>
        </p:txBody>
      </p:sp>
    </p:spTree>
    <p:extLst>
      <p:ext uri="{BB962C8B-B14F-4D97-AF65-F5344CB8AC3E}">
        <p14:creationId xmlns:p14="http://schemas.microsoft.com/office/powerpoint/2010/main" val="1939282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865F4-5016-48B2-9C93-325B65A05A1D}"/>
              </a:ext>
            </a:extLst>
          </p:cNvPr>
          <p:cNvSpPr>
            <a:spLocks noGrp="1"/>
          </p:cNvSpPr>
          <p:nvPr>
            <p:ph type="title" idx="4294967295"/>
          </p:nvPr>
        </p:nvSpPr>
        <p:spPr>
          <a:xfrm>
            <a:off x="457200" y="980728"/>
            <a:ext cx="8229600" cy="382588"/>
          </a:xfrm>
        </p:spPr>
        <p:txBody>
          <a:bodyPr/>
          <a:lstStyle/>
          <a:p>
            <a:r>
              <a:rPr lang="cy-GB"/>
              <a:t>Y defnydd o galch mewn gwaith adeiladu cyn 1919 </a:t>
            </a:r>
          </a:p>
        </p:txBody>
      </p:sp>
      <p:sp>
        <p:nvSpPr>
          <p:cNvPr id="3" name="Content Placeholder 2">
            <a:extLst>
              <a:ext uri="{FF2B5EF4-FFF2-40B4-BE49-F238E27FC236}">
                <a16:creationId xmlns:a16="http://schemas.microsoft.com/office/drawing/2014/main" id="{269FE069-E681-4DF4-91BA-5E684FEE9F1B}"/>
              </a:ext>
            </a:extLst>
          </p:cNvPr>
          <p:cNvSpPr>
            <a:spLocks noGrp="1"/>
          </p:cNvSpPr>
          <p:nvPr>
            <p:ph sz="quarter" idx="10"/>
          </p:nvPr>
        </p:nvSpPr>
        <p:spPr>
          <a:xfrm>
            <a:off x="457200" y="1484784"/>
            <a:ext cx="8229600" cy="4464496"/>
          </a:xfrm>
        </p:spPr>
        <p:txBody>
          <a:bodyPr/>
          <a:lstStyle/>
          <a:p>
            <a:pPr lvl="1" algn="just"/>
            <a:r>
              <a:rPr lang="cy-GB"/>
              <a:t>Mae calch hydrolig yn cynnig rhagor o gryfder ac amseroedd gosod cyflymach o’i gymharu â chalch byw. Mae’n addas ei ddefnyddio lle mae angen capasiti cynnal llwyth uwch neu wrth ddod i gysylltiad â lleithder.</a:t>
            </a:r>
          </a:p>
          <a:p>
            <a:pPr lvl="1" algn="just"/>
            <a:r>
              <a:rPr lang="cy-GB"/>
              <a:t>Roedd morteri calch hydrolig yn cael eu defnyddio mewn ardaloedd fel sylfeini, seleri neu mewn adeiladau lle roedd rhagor o ddŵr yn mynd i mewn neu oedd straen mecanyddol uwch.</a:t>
            </a:r>
          </a:p>
          <a:p>
            <a:pPr lvl="1" algn="just"/>
            <a:r>
              <a:rPr lang="cy-GB"/>
              <a:t>Roedd gwahanol gategorïau o galch hydrolig, wedi’u gwahaniaethu gan eu cryfder hydrolig a’u priodweddau gosod, gan gynnwys: calch gwan, calch cymharol hydrolig a chalch hydrolig amlwg. </a:t>
            </a:r>
          </a:p>
          <a:p>
            <a:pPr lvl="1" algn="just"/>
            <a:r>
              <a:rPr lang="cy-GB"/>
              <a:t>Roedd dewis y math priodol o galch yn dibynnu ar ffactorau fel gofynion penodol y prosiect adeiladu, argaeledd lleol, a pherfformiad dymunol y morter neu’r plastr.</a:t>
            </a:r>
          </a:p>
        </p:txBody>
      </p:sp>
    </p:spTree>
    <p:extLst>
      <p:ext uri="{BB962C8B-B14F-4D97-AF65-F5344CB8AC3E}">
        <p14:creationId xmlns:p14="http://schemas.microsoft.com/office/powerpoint/2010/main" val="59362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2BDE1-E4CF-47B6-8309-2146FFBEC1A8}"/>
              </a:ext>
            </a:extLst>
          </p:cNvPr>
          <p:cNvSpPr>
            <a:spLocks noGrp="1"/>
          </p:cNvSpPr>
          <p:nvPr>
            <p:ph type="title" idx="4294967295"/>
          </p:nvPr>
        </p:nvSpPr>
        <p:spPr>
          <a:xfrm>
            <a:off x="457200" y="1008000"/>
            <a:ext cx="8229600" cy="382588"/>
          </a:xfrm>
        </p:spPr>
        <p:txBody>
          <a:bodyPr/>
          <a:lstStyle/>
          <a:p>
            <a:r>
              <a:rPr lang="cy-GB"/>
              <a:t>Gorffeniadau mewnol ac allanol cyn 1919 </a:t>
            </a:r>
          </a:p>
        </p:txBody>
      </p:sp>
      <p:sp>
        <p:nvSpPr>
          <p:cNvPr id="3" name="Content Placeholder 2">
            <a:extLst>
              <a:ext uri="{FF2B5EF4-FFF2-40B4-BE49-F238E27FC236}">
                <a16:creationId xmlns:a16="http://schemas.microsoft.com/office/drawing/2014/main" id="{FD041F6F-EE5B-4834-81DF-24F367579106}"/>
              </a:ext>
            </a:extLst>
          </p:cNvPr>
          <p:cNvSpPr>
            <a:spLocks noGrp="1"/>
          </p:cNvSpPr>
          <p:nvPr>
            <p:ph sz="quarter" idx="10"/>
          </p:nvPr>
        </p:nvSpPr>
        <p:spPr>
          <a:xfrm>
            <a:off x="457200" y="1564841"/>
            <a:ext cx="8229600" cy="4248000"/>
          </a:xfrm>
        </p:spPr>
        <p:txBody>
          <a:bodyPr/>
          <a:lstStyle/>
          <a:p>
            <a:pPr lvl="1"/>
            <a:r>
              <a:rPr lang="cy-GB"/>
              <a:t>Roedd plastr yn orffeniad a oedd yn cael ei ddefnyddio’n eang ar gyfer waliau a nenfydau mewnol. Roedd plastr calch, wedi’i wneud o gymysgedd o galch, agregau (fel tywod) a dŵr, yn cael ei ddefnyddio’n gyffredin. </a:t>
            </a:r>
          </a:p>
          <a:p>
            <a:pPr lvl="1"/>
            <a:r>
              <a:rPr lang="cy-GB"/>
              <a:t>Roedd y plastr calch yn gallu anadlu’n dda, gan alluogi lleithder i anweddu ac atal lleithder wedi’i ddal rhag difrodi’r waliau. </a:t>
            </a:r>
          </a:p>
          <a:p>
            <a:pPr lvl="1"/>
            <a:r>
              <a:rPr lang="cy-GB"/>
              <a:t>Roedd gan adeiladau ffrâm bren trwm baneli mewnlenwi wedi’u gwneud o dwb calch a mwd wedi’u gosod ar slatiau pren tenau neu ddellt ffyn wedi’u gwehyddu o’r enw plethwaith.</a:t>
            </a:r>
          </a:p>
          <a:p>
            <a:pPr lvl="1"/>
            <a:r>
              <a:rPr lang="cy-GB"/>
              <a:t>Yn ddiweddarach, rhoddwyd plastr calch ar ais (dellt) pren wedi’u hollti neu eu llifio a’u hoelio ar y ffrâm bren. Mewn rhai ardaloedd, cafodd fframiau pren eu gorchuddio â byrddau pren neu deils clai.</a:t>
            </a:r>
          </a:p>
          <a:p>
            <a:pPr marL="0" lvl="1" indent="0" algn="r">
              <a:buNone/>
            </a:pPr>
            <a:endParaRPr lang="en-GB" dirty="0"/>
          </a:p>
        </p:txBody>
      </p:sp>
    </p:spTree>
    <p:extLst>
      <p:ext uri="{BB962C8B-B14F-4D97-AF65-F5344CB8AC3E}">
        <p14:creationId xmlns:p14="http://schemas.microsoft.com/office/powerpoint/2010/main" val="2394193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D1F7-6851-4D4C-B252-082419FE0222}"/>
              </a:ext>
            </a:extLst>
          </p:cNvPr>
          <p:cNvSpPr>
            <a:spLocks noGrp="1"/>
          </p:cNvSpPr>
          <p:nvPr>
            <p:ph type="title" idx="4294967295"/>
          </p:nvPr>
        </p:nvSpPr>
        <p:spPr>
          <a:xfrm>
            <a:off x="457200" y="1008000"/>
            <a:ext cx="8229600" cy="382588"/>
          </a:xfrm>
        </p:spPr>
        <p:txBody>
          <a:bodyPr/>
          <a:lstStyle/>
          <a:p>
            <a:r>
              <a:rPr lang="cy-GB"/>
              <a:t>Gorffeniadau mewnol ac allanol cyn 1919</a:t>
            </a:r>
          </a:p>
        </p:txBody>
      </p:sp>
      <p:sp>
        <p:nvSpPr>
          <p:cNvPr id="3" name="Content Placeholder 2">
            <a:extLst>
              <a:ext uri="{FF2B5EF4-FFF2-40B4-BE49-F238E27FC236}">
                <a16:creationId xmlns:a16="http://schemas.microsoft.com/office/drawing/2014/main" id="{06B0BE2C-2DE5-4151-8DCC-C9C0E11BADA2}"/>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Roedd byrddau llawr pren, lloriau cerrig, teils chwarel a ffyn lefelu sment yn gyffredin mewn adeiladau preswyl cyn 1919. </a:t>
            </a:r>
          </a:p>
          <a:p>
            <a:pPr marL="342900" indent="-342900">
              <a:buClr>
                <a:srgbClr val="0077E3"/>
              </a:buClr>
              <a:buFont typeface="Arial" panose="020B0604020202020204" pitchFamily="34" charset="0"/>
              <a:buChar char="•"/>
            </a:pPr>
            <a:r>
              <a:rPr lang="cy-GB"/>
              <a:t>Roedd y dulliau adeiladu’n llafurus, gan ddibynnu ar grefftwaith traddodiadol a thechnegau llaw.</a:t>
            </a:r>
          </a:p>
          <a:p>
            <a:pPr marL="342900" indent="-342900">
              <a:buClr>
                <a:srgbClr val="0077E3"/>
              </a:buClr>
              <a:buFont typeface="Arial" panose="020B0604020202020204" pitchFamily="34" charset="0"/>
              <a:buChar char="•"/>
            </a:pPr>
            <a:r>
              <a:rPr lang="cy-GB"/>
              <a:t>Roedd lloriau solet wedi’u gwneud o slabiau pridd neu goncrid ac fel arfer roeddent yn cael eu cwblhau gyda slabiau cerrig neu deils clai. Roedd plastr hefyd yn cael ei ddefnyddio mewn rhanbarthau lle roedd gypswm yn doreithiog.</a:t>
            </a:r>
          </a:p>
          <a:p>
            <a:pPr marL="342900" indent="-342900">
              <a:buClr>
                <a:srgbClr val="0077E3"/>
              </a:buClr>
              <a:buFont typeface="Arial" panose="020B0604020202020204" pitchFamily="34" charset="0"/>
              <a:buChar char="•"/>
            </a:pPr>
            <a:r>
              <a:rPr lang="cy-GB"/>
              <a:t>Adeiladwyd lloriau ar is-loriau pren neu gerrig wedi’u cynnal gan ddistiau pren, ac roedd y dewis o ddeunyddiau llawr yn adlewyrchu anghenion ymarferol ac adnoddau lleol, gan gyfrannu at gymeriad a swyddogaeth yr adeilad.</a:t>
            </a:r>
          </a:p>
        </p:txBody>
      </p:sp>
    </p:spTree>
    <p:extLst>
      <p:ext uri="{BB962C8B-B14F-4D97-AF65-F5344CB8AC3E}">
        <p14:creationId xmlns:p14="http://schemas.microsoft.com/office/powerpoint/2010/main" val="2527191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CE842-8C40-4EC5-990C-FA6AAFD63AA2}"/>
              </a:ext>
            </a:extLst>
          </p:cNvPr>
          <p:cNvSpPr>
            <a:spLocks noGrp="1"/>
          </p:cNvSpPr>
          <p:nvPr>
            <p:ph type="title" idx="4294967295"/>
          </p:nvPr>
        </p:nvSpPr>
        <p:spPr>
          <a:xfrm>
            <a:off x="457200" y="1008000"/>
            <a:ext cx="8229600" cy="382588"/>
          </a:xfrm>
        </p:spPr>
        <p:txBody>
          <a:bodyPr/>
          <a:lstStyle/>
          <a:p>
            <a:r>
              <a:rPr lang="cy-GB"/>
              <a:t>Gorffeniadau mewnol ac allanol cyn 1919</a:t>
            </a:r>
          </a:p>
        </p:txBody>
      </p:sp>
      <p:sp>
        <p:nvSpPr>
          <p:cNvPr id="3" name="Content Placeholder 2">
            <a:extLst>
              <a:ext uri="{FF2B5EF4-FFF2-40B4-BE49-F238E27FC236}">
                <a16:creationId xmlns:a16="http://schemas.microsoft.com/office/drawing/2014/main" id="{4A39E457-6461-4641-823A-2335891EB7E5}"/>
              </a:ext>
            </a:extLst>
          </p:cNvPr>
          <p:cNvSpPr>
            <a:spLocks noGrp="1"/>
          </p:cNvSpPr>
          <p:nvPr>
            <p:ph sz="quarter" idx="10"/>
          </p:nvPr>
        </p:nvSpPr>
        <p:spPr>
          <a:xfrm>
            <a:off x="457200" y="1556792"/>
            <a:ext cx="8229600" cy="3960440"/>
          </a:xfrm>
        </p:spPr>
        <p:txBody>
          <a:bodyPr/>
          <a:lstStyle/>
          <a:p>
            <a:pPr lvl="1"/>
            <a:r>
              <a:rPr lang="cy-GB"/>
              <a:t>Yn gyffredinol, roedd strwythur toeau yn cynnwys pren ac yn cael ei adeiladu gan ddefnyddio dulliau traddodiadol. </a:t>
            </a:r>
          </a:p>
          <a:p>
            <a:pPr lvl="1"/>
            <a:r>
              <a:rPr lang="cy-GB"/>
              <a:t>Roedd ceibrennau, trawslathau, trawstiau crib a phwyslathau ategol yn ffurfio’r strwythur pren, ac roeddent yn aros yn agored yn bennaf. </a:t>
            </a:r>
          </a:p>
          <a:p>
            <a:pPr lvl="1"/>
            <a:r>
              <a:rPr lang="cy-GB"/>
              <a:t>Roedd llechi o Gymru’n cael eu defnyddio’n aml oherwydd eu gwydnwch, ac roedd teils clai yn ddewis arall. </a:t>
            </a:r>
          </a:p>
          <a:p>
            <a:pPr lvl="1"/>
            <a:r>
              <a:rPr lang="cy-GB"/>
              <a:t>Roedd toeau gwellt yn gyffredin mewn rhanbarthau gwledig a phren oedd y prif ddeunydd ar gyfer adeiladu’r to. </a:t>
            </a:r>
          </a:p>
          <a:p>
            <a:pPr lvl="1"/>
            <a:r>
              <a:rPr lang="cy-GB"/>
              <a:t>Roedd y dewis o ddeunyddiau toi a thechnegau adeiladu yn cyfrannu at gymeriad pensaernïol a hunaniaeth ranbarthol yr adeiladau.</a:t>
            </a:r>
          </a:p>
        </p:txBody>
      </p:sp>
    </p:spTree>
    <p:extLst>
      <p:ext uri="{BB962C8B-B14F-4D97-AF65-F5344CB8AC3E}">
        <p14:creationId xmlns:p14="http://schemas.microsoft.com/office/powerpoint/2010/main" val="1456717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1008000"/>
            <a:ext cx="8229600" cy="382588"/>
          </a:xfrm>
        </p:spPr>
        <p:txBody>
          <a:bodyPr/>
          <a:lstStyle/>
          <a:p>
            <a:r>
              <a:rPr lang="cy-GB"/>
              <a:t>Nod: Archwilio arferion adeiladu cyn 1919  </a:t>
            </a:r>
          </a:p>
        </p:txBody>
      </p:sp>
      <p:sp>
        <p:nvSpPr>
          <p:cNvPr id="3" name="Content Placeholder 2"/>
          <p:cNvSpPr>
            <a:spLocks noGrp="1"/>
          </p:cNvSpPr>
          <p:nvPr>
            <p:ph sz="quarter" idx="10"/>
          </p:nvPr>
        </p:nvSpPr>
        <p:spPr/>
        <p:txBody>
          <a:bodyPr/>
          <a:lstStyle/>
          <a:p>
            <a:r>
              <a:rPr lang="cy-GB" b="1">
                <a:ea typeface="ＭＳ Ｐゴシック" pitchFamily="-105" charset="-128"/>
                <a:cs typeface="ＭＳ Ｐゴシック" pitchFamily="-105" charset="-128"/>
              </a:rPr>
              <a:t>Amcanion</a:t>
            </a:r>
          </a:p>
          <a:p>
            <a:pPr lvl="1"/>
            <a:r>
              <a:rPr lang="cy-GB"/>
              <a:t>Archwilio effaith cyfyngiadau trafnidiaeth ar ddewisiadau deunyddiau.</a:t>
            </a:r>
          </a:p>
          <a:p>
            <a:pPr lvl="1"/>
            <a:r>
              <a:rPr lang="cy-GB"/>
              <a:t>Cymharu’r gwahanol ddeunyddiau a oedd yn cael eu defnyddio mewn gwaith adeiladu cyn 1919. </a:t>
            </a:r>
          </a:p>
          <a:p>
            <a:pPr lvl="1"/>
            <a:r>
              <a:rPr lang="cy-GB"/>
              <a:t>Nodi’r glynwyr a’r morteri cyffredin a oedd yn cael eu defnyddio cyn 1919.</a:t>
            </a:r>
          </a:p>
          <a:p>
            <a:pPr lvl="1"/>
            <a:r>
              <a:rPr lang="cy-GB"/>
              <a:t>Trafod y defnydd o galch mewn gwaith adeiladu cyn 1919. </a:t>
            </a:r>
          </a:p>
          <a:p>
            <a:pPr lvl="1"/>
            <a:r>
              <a:rPr lang="cy-GB"/>
              <a:t>Disgrifio gorffeniadau mewnol ac allanol cyn 1919.</a:t>
            </a:r>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0DF86-FE10-464A-A414-11966E5AD5AE}"/>
              </a:ext>
            </a:extLst>
          </p:cNvPr>
          <p:cNvSpPr>
            <a:spLocks noGrp="1"/>
          </p:cNvSpPr>
          <p:nvPr>
            <p:ph type="title" idx="4294967295"/>
          </p:nvPr>
        </p:nvSpPr>
        <p:spPr>
          <a:xfrm>
            <a:off x="457200" y="1008000"/>
            <a:ext cx="8229600" cy="382588"/>
          </a:xfrm>
        </p:spPr>
        <p:txBody>
          <a:bodyPr/>
          <a:lstStyle/>
          <a:p>
            <a:r>
              <a:rPr lang="cy-GB"/>
              <a:t>Cyfyngiadau trafnidiaeth ar ddewisiadau deunyddiau </a:t>
            </a:r>
          </a:p>
        </p:txBody>
      </p:sp>
      <p:sp>
        <p:nvSpPr>
          <p:cNvPr id="3" name="Content Placeholder 2">
            <a:extLst>
              <a:ext uri="{FF2B5EF4-FFF2-40B4-BE49-F238E27FC236}">
                <a16:creationId xmlns:a16="http://schemas.microsoft.com/office/drawing/2014/main" id="{60734D81-70A1-4F95-8BDC-D60293D96652}"/>
              </a:ext>
            </a:extLst>
          </p:cNvPr>
          <p:cNvSpPr>
            <a:spLocks noGrp="1"/>
          </p:cNvSpPr>
          <p:nvPr>
            <p:ph sz="quarter" idx="10"/>
          </p:nvPr>
        </p:nvSpPr>
        <p:spPr/>
        <p:txBody>
          <a:bodyPr/>
          <a:lstStyle/>
          <a:p>
            <a:pPr lvl="1"/>
            <a:r>
              <a:rPr lang="cy-GB"/>
              <a:t>Roedd adnoddau adeiladu yng Nghymru cyn 1919 yn cael eu prynu a’u defnyddio’n lleol yn bennaf oherwydd cyfyngiadau trafnidiaeth.</a:t>
            </a:r>
          </a:p>
          <a:p>
            <a:pPr lvl="1"/>
            <a:r>
              <a:rPr lang="cy-GB"/>
              <a:t>Roedd argaeledd deunyddiau lleol yn dylanwadu’n drwm ar fath ac edrychiad adeiladau yn y rhanbarth yn ystod y cyfnod hwnnw.</a:t>
            </a:r>
          </a:p>
          <a:p>
            <a:pPr lvl="1"/>
            <a:r>
              <a:rPr lang="cy-GB"/>
              <a:t>Dylanwadwyd yn helaeth ar y defnydd o ddeunyddiau lleol yn bennaf gan gyfyngiadau trafnidiaeth y cyfnod. </a:t>
            </a:r>
          </a:p>
          <a:p>
            <a:pPr lvl="1"/>
            <a:r>
              <a:rPr lang="cy-GB"/>
              <a:t>Cyn dyfodiad seilwaith trafnidiaeth modern, fel rheilffyrdd a phriffyrdd, roedd symud deunyddiau adeiladu trwm dros bellteroedd hir yn llafurus ac yn ddrud. </a:t>
            </a:r>
          </a:p>
          <a:p>
            <a:pPr lvl="1"/>
            <a:r>
              <a:rPr lang="cy-GB"/>
              <a:t>O ganlyniad, roedd adeiladwyr yn dibynnu ar yr adnoddau oedd ar gael ger y safle adeiladu, gan arwain at yr arddulliau pensaernïol rhanbarthol unigryw.</a:t>
            </a:r>
          </a:p>
        </p:txBody>
      </p:sp>
    </p:spTree>
    <p:extLst>
      <p:ext uri="{BB962C8B-B14F-4D97-AF65-F5344CB8AC3E}">
        <p14:creationId xmlns:p14="http://schemas.microsoft.com/office/powerpoint/2010/main" val="1897798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C275-6ADC-42EF-86B8-9730E2E28087}"/>
              </a:ext>
            </a:extLst>
          </p:cNvPr>
          <p:cNvSpPr>
            <a:spLocks noGrp="1"/>
          </p:cNvSpPr>
          <p:nvPr>
            <p:ph type="title" idx="4294967295"/>
          </p:nvPr>
        </p:nvSpPr>
        <p:spPr>
          <a:xfrm>
            <a:off x="457200" y="1008000"/>
            <a:ext cx="8229600" cy="382588"/>
          </a:xfrm>
        </p:spPr>
        <p:txBody>
          <a:bodyPr/>
          <a:lstStyle/>
          <a:p>
            <a:r>
              <a:rPr lang="cy-GB"/>
              <a:t>Deunyddiau a oedd yn cael eu defnyddio mewn gwaith adeiladu cyn 1919: cerrig  </a:t>
            </a:r>
          </a:p>
        </p:txBody>
      </p:sp>
      <p:sp>
        <p:nvSpPr>
          <p:cNvPr id="3" name="Content Placeholder 2">
            <a:extLst>
              <a:ext uri="{FF2B5EF4-FFF2-40B4-BE49-F238E27FC236}">
                <a16:creationId xmlns:a16="http://schemas.microsoft.com/office/drawing/2014/main" id="{37392DB3-F310-4F47-AFC4-0481407159CF}"/>
              </a:ext>
            </a:extLst>
          </p:cNvPr>
          <p:cNvSpPr>
            <a:spLocks noGrp="1"/>
          </p:cNvSpPr>
          <p:nvPr>
            <p:ph sz="quarter" idx="10"/>
          </p:nvPr>
        </p:nvSpPr>
        <p:spPr>
          <a:xfrm>
            <a:off x="457200" y="1844824"/>
            <a:ext cx="8229600" cy="4248000"/>
          </a:xfrm>
        </p:spPr>
        <p:txBody>
          <a:bodyPr/>
          <a:lstStyle/>
          <a:p>
            <a:pPr lvl="1"/>
            <a:r>
              <a:rPr lang="cy-GB" dirty="0"/>
              <a:t>Mae Cymru’n adnabyddus am ei hadnoddau naturiol toreithiog o wahanol fathau o gerrig, fel calchfaen, tywodfaen a llechi.</a:t>
            </a:r>
          </a:p>
          <a:p>
            <a:pPr lvl="1"/>
            <a:r>
              <a:rPr lang="cy-GB" dirty="0"/>
              <a:t>Cafodd cerrig eu defnyddio’n helaeth mewn gwaith adeiladu.</a:t>
            </a:r>
          </a:p>
          <a:p>
            <a:pPr lvl="1"/>
            <a:r>
              <a:rPr lang="cy-GB" dirty="0"/>
              <a:t>Chwarela oedd y prif ddull o gael gafael ar gerrig.</a:t>
            </a:r>
          </a:p>
          <a:p>
            <a:pPr lvl="1"/>
            <a:r>
              <a:rPr lang="cy-GB" dirty="0"/>
              <a:t>Roedd chwareli lleol yn darparu mynediad hawdd at y deunyddiau hyn, gan leihau costau cludo a heriau logistaidd.</a:t>
            </a:r>
          </a:p>
          <a:p>
            <a:pPr lvl="1"/>
            <a:r>
              <a:rPr lang="cy-GB" dirty="0"/>
              <a:t>Arweiniodd y defnydd o gerrig lleol at ymddangosiad unigryw adeiladau Cymru, a nodweddir gan eu natur gadarn a gwydn.</a:t>
            </a:r>
          </a:p>
        </p:txBody>
      </p:sp>
    </p:spTree>
    <p:extLst>
      <p:ext uri="{BB962C8B-B14F-4D97-AF65-F5344CB8AC3E}">
        <p14:creationId xmlns:p14="http://schemas.microsoft.com/office/powerpoint/2010/main" val="1855725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C3D6F-B515-4E6B-8DCF-3CA30E6C76F0}"/>
              </a:ext>
            </a:extLst>
          </p:cNvPr>
          <p:cNvSpPr>
            <a:spLocks noGrp="1"/>
          </p:cNvSpPr>
          <p:nvPr>
            <p:ph type="title" idx="4294967295"/>
          </p:nvPr>
        </p:nvSpPr>
        <p:spPr>
          <a:xfrm>
            <a:off x="457200" y="1008000"/>
            <a:ext cx="8229600" cy="382588"/>
          </a:xfrm>
        </p:spPr>
        <p:txBody>
          <a:bodyPr/>
          <a:lstStyle/>
          <a:p>
            <a:r>
              <a:rPr lang="cy-GB" dirty="0"/>
              <a:t>Deunyddiau a oedd yn cael eu defnyddio mewn gwaith adeiladu cyn 1919: llechi</a:t>
            </a:r>
          </a:p>
        </p:txBody>
      </p:sp>
      <p:sp>
        <p:nvSpPr>
          <p:cNvPr id="3" name="Content Placeholder 2">
            <a:extLst>
              <a:ext uri="{FF2B5EF4-FFF2-40B4-BE49-F238E27FC236}">
                <a16:creationId xmlns:a16="http://schemas.microsoft.com/office/drawing/2014/main" id="{45E581DB-C7B9-44A1-9426-D1125E02134C}"/>
              </a:ext>
            </a:extLst>
          </p:cNvPr>
          <p:cNvSpPr>
            <a:spLocks noGrp="1"/>
          </p:cNvSpPr>
          <p:nvPr>
            <p:ph sz="quarter" idx="10"/>
          </p:nvPr>
        </p:nvSpPr>
        <p:spPr>
          <a:xfrm>
            <a:off x="457200" y="1844824"/>
            <a:ext cx="8229600" cy="4248000"/>
          </a:xfrm>
        </p:spPr>
        <p:txBody>
          <a:bodyPr/>
          <a:lstStyle/>
          <a:p>
            <a:pPr lvl="1"/>
            <a:r>
              <a:rPr lang="cy-GB" dirty="0"/>
              <a:t>Roedd Cymru, yn enwedig y Gogledd, yn enwog am ei dyddodion llechi o ansawdd uchel.</a:t>
            </a:r>
          </a:p>
          <a:p>
            <a:pPr lvl="1"/>
            <a:r>
              <a:rPr lang="cy-GB" dirty="0"/>
              <a:t>Roedd chwareli llechi, fel y rhai ym Mlaenau Ffestiniog, Llanberis a Bethesda yn cynhyrchu llawer iawn o lechi ar gyfer toeau a chladin.</a:t>
            </a:r>
          </a:p>
          <a:p>
            <a:pPr lvl="1"/>
            <a:r>
              <a:rPr lang="cy-GB" dirty="0"/>
              <a:t>Roedd cludo slabiau llechi trwm dros bellteroedd hir yn anymarferol oherwydd yr anawsterau logistaidd o symud deunyddiau mor drwm.</a:t>
            </a:r>
          </a:p>
          <a:p>
            <a:pPr lvl="1"/>
            <a:r>
              <a:rPr lang="cy-GB" dirty="0"/>
              <a:t>O ganlyniad, roedd y defnydd o lechi yn gyffredin mewn gwaith adeiladu lleol, gan arwain at ymddangosiad unigryw toeau llechi Cymreig.</a:t>
            </a:r>
          </a:p>
        </p:txBody>
      </p:sp>
    </p:spTree>
    <p:extLst>
      <p:ext uri="{BB962C8B-B14F-4D97-AF65-F5344CB8AC3E}">
        <p14:creationId xmlns:p14="http://schemas.microsoft.com/office/powerpoint/2010/main" val="1222012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74F12-E1BC-43D1-9509-171C45149B38}"/>
              </a:ext>
            </a:extLst>
          </p:cNvPr>
          <p:cNvSpPr>
            <a:spLocks noGrp="1"/>
          </p:cNvSpPr>
          <p:nvPr>
            <p:ph type="title" idx="4294967295"/>
          </p:nvPr>
        </p:nvSpPr>
        <p:spPr>
          <a:xfrm>
            <a:off x="457200" y="1008000"/>
            <a:ext cx="8229600" cy="382588"/>
          </a:xfrm>
        </p:spPr>
        <p:txBody>
          <a:bodyPr/>
          <a:lstStyle/>
          <a:p>
            <a:r>
              <a:rPr lang="cy-GB"/>
              <a:t>Deunyddiau a oedd yn cael eu defnyddio mewn gwaith adeiladu cyn 1919: pren</a:t>
            </a:r>
          </a:p>
        </p:txBody>
      </p:sp>
      <p:sp>
        <p:nvSpPr>
          <p:cNvPr id="3" name="Content Placeholder 2">
            <a:extLst>
              <a:ext uri="{FF2B5EF4-FFF2-40B4-BE49-F238E27FC236}">
                <a16:creationId xmlns:a16="http://schemas.microsoft.com/office/drawing/2014/main" id="{C835075D-B49C-4AF6-A614-E1644F4DA81B}"/>
              </a:ext>
            </a:extLst>
          </p:cNvPr>
          <p:cNvSpPr>
            <a:spLocks noGrp="1"/>
          </p:cNvSpPr>
          <p:nvPr>
            <p:ph sz="quarter" idx="10"/>
          </p:nvPr>
        </p:nvSpPr>
        <p:spPr>
          <a:xfrm>
            <a:off x="457200" y="1844824"/>
            <a:ext cx="8229600" cy="4248000"/>
          </a:xfrm>
        </p:spPr>
        <p:txBody>
          <a:bodyPr/>
          <a:lstStyle/>
          <a:p>
            <a:pPr lvl="1"/>
            <a:r>
              <a:rPr lang="cy-GB" dirty="0"/>
              <a:t>Roedd gan Gymru adnoddau coetir sylweddol ac roedd pren yn ddeunydd adeiladu hanfodol.</a:t>
            </a:r>
          </a:p>
          <a:p>
            <a:pPr lvl="1"/>
            <a:r>
              <a:rPr lang="cy-GB" dirty="0"/>
              <a:t>Roedd coedwigoedd lleol yn darparu cyflenwad parod o bren ar gyfer fframio, lloriau a gwaith coed.</a:t>
            </a:r>
          </a:p>
          <a:p>
            <a:pPr lvl="1"/>
            <a:r>
              <a:rPr lang="cy-GB" dirty="0"/>
              <a:t>Roedd cludo trawstiau neu estyll pren mawr dros bellteroedd hir yn heriol, felly roedd defnyddio pren lleol yn ddewis ymarferol i adeiladwyr.</a:t>
            </a:r>
          </a:p>
        </p:txBody>
      </p:sp>
    </p:spTree>
    <p:extLst>
      <p:ext uri="{BB962C8B-B14F-4D97-AF65-F5344CB8AC3E}">
        <p14:creationId xmlns:p14="http://schemas.microsoft.com/office/powerpoint/2010/main" val="354864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25DAA-AB7D-40C2-9A04-161F83EE2505}"/>
              </a:ext>
            </a:extLst>
          </p:cNvPr>
          <p:cNvSpPr>
            <a:spLocks noGrp="1"/>
          </p:cNvSpPr>
          <p:nvPr>
            <p:ph type="title" idx="4294967295"/>
          </p:nvPr>
        </p:nvSpPr>
        <p:spPr>
          <a:xfrm>
            <a:off x="457200" y="1008000"/>
            <a:ext cx="8229600" cy="382588"/>
          </a:xfrm>
        </p:spPr>
        <p:txBody>
          <a:bodyPr/>
          <a:lstStyle/>
          <a:p>
            <a:r>
              <a:rPr lang="cy-GB"/>
              <a:t>Deunyddiau a oedd yn cael eu defnyddio mewn gwaith adeiladu cyn 1919: brics</a:t>
            </a:r>
          </a:p>
        </p:txBody>
      </p:sp>
      <p:sp>
        <p:nvSpPr>
          <p:cNvPr id="3" name="Content Placeholder 2">
            <a:extLst>
              <a:ext uri="{FF2B5EF4-FFF2-40B4-BE49-F238E27FC236}">
                <a16:creationId xmlns:a16="http://schemas.microsoft.com/office/drawing/2014/main" id="{E39D3515-3B37-46E8-A498-3F9818057321}"/>
              </a:ext>
            </a:extLst>
          </p:cNvPr>
          <p:cNvSpPr>
            <a:spLocks noGrp="1"/>
          </p:cNvSpPr>
          <p:nvPr>
            <p:ph sz="quarter" idx="10"/>
          </p:nvPr>
        </p:nvSpPr>
        <p:spPr>
          <a:xfrm>
            <a:off x="457200" y="1916832"/>
            <a:ext cx="8229600" cy="4248000"/>
          </a:xfrm>
        </p:spPr>
        <p:txBody>
          <a:bodyPr/>
          <a:lstStyle/>
          <a:p>
            <a:pPr lvl="1" algn="just"/>
            <a:r>
              <a:rPr lang="cy-GB" dirty="0"/>
              <a:t>Er mai cerrig a llechi oedd y prif ddeunyddiau adeiladu, roedd brics yn cael eu defnyddio hefyd, yn enwedig mewn ardaloedd trefol.</a:t>
            </a:r>
          </a:p>
          <a:p>
            <a:pPr lvl="1" algn="just"/>
            <a:r>
              <a:rPr lang="cy-GB" dirty="0"/>
              <a:t>Roedd y gwaith o gynhyrchu brics yng Nghymru yn gyfyngedig o’i gymharu â rhanbarthau eraill, ac roedd argaeledd dyddodion clai addas yn chwarae rhan hollbwysig yn y gwaith o gynhyrchu brics.</a:t>
            </a:r>
          </a:p>
          <a:p>
            <a:pPr lvl="1" algn="just"/>
            <a:r>
              <a:rPr lang="cy-GB" dirty="0"/>
              <a:t>Sefydlwyd gwaith brics lleol ger ardaloedd gyda dyddodion clai hygyrch, a oedd yn sicrhau cyflenwad lleol ac yn lleihau costau cludo.</a:t>
            </a:r>
          </a:p>
        </p:txBody>
      </p:sp>
    </p:spTree>
    <p:extLst>
      <p:ext uri="{BB962C8B-B14F-4D97-AF65-F5344CB8AC3E}">
        <p14:creationId xmlns:p14="http://schemas.microsoft.com/office/powerpoint/2010/main" val="3122945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7C1FA-173F-46DC-8BA5-DFC86D198E2A}"/>
              </a:ext>
            </a:extLst>
          </p:cNvPr>
          <p:cNvSpPr>
            <a:spLocks noGrp="1"/>
          </p:cNvSpPr>
          <p:nvPr>
            <p:ph type="title" idx="4294967295"/>
          </p:nvPr>
        </p:nvSpPr>
        <p:spPr>
          <a:xfrm>
            <a:off x="457200" y="1008000"/>
            <a:ext cx="8229600" cy="382588"/>
          </a:xfrm>
        </p:spPr>
        <p:txBody>
          <a:bodyPr/>
          <a:lstStyle/>
          <a:p>
            <a:r>
              <a:rPr lang="cy-GB"/>
              <a:t>Glynwyr a morteri a oedd yn cael eu defnyddio cyn 1919</a:t>
            </a:r>
          </a:p>
        </p:txBody>
      </p:sp>
      <p:sp>
        <p:nvSpPr>
          <p:cNvPr id="3" name="Content Placeholder 2">
            <a:extLst>
              <a:ext uri="{FF2B5EF4-FFF2-40B4-BE49-F238E27FC236}">
                <a16:creationId xmlns:a16="http://schemas.microsoft.com/office/drawing/2014/main" id="{1CC20E94-004E-4C9A-A5B1-9EE35D1A68D2}"/>
              </a:ext>
            </a:extLst>
          </p:cNvPr>
          <p:cNvSpPr>
            <a:spLocks noGrp="1"/>
          </p:cNvSpPr>
          <p:nvPr>
            <p:ph sz="quarter" idx="10"/>
          </p:nvPr>
        </p:nvSpPr>
        <p:spPr/>
        <p:txBody>
          <a:bodyPr/>
          <a:lstStyle/>
          <a:p>
            <a:pPr lvl="1" algn="just"/>
            <a:r>
              <a:rPr lang="cy-GB"/>
              <a:t>Roedd gwahanol lynwyr a morteri yn cael eu defnyddio mewn gwaith adeiladu yng Nghymru cyn 1919. Roedd y deunyddiau hyn yn hanfodol i gysylltu a sefydlogi’r rhannau strwythurol, gan roi cryfder a hirhoedledd cyffredinol.</a:t>
            </a:r>
          </a:p>
          <a:p>
            <a:pPr lvl="1" algn="just"/>
            <a:r>
              <a:rPr lang="cy-GB"/>
              <a:t>Cafodd gwahanol fathau o galch eu defnyddio ar gyfer adeiladu. Roedd calch yn chwarae rhan hollbwysig fel glynwr mewn morteri, plastrau a defnyddiau eraill, gan ddarparu cryfder, gwydnwch a hydrinedd i’r deunyddiau adeiladu. </a:t>
            </a:r>
          </a:p>
          <a:p>
            <a:pPr lvl="1" algn="just"/>
            <a:r>
              <a:rPr lang="cy-GB"/>
              <a:t>Roedd y morteri a glynwyr eraill yn cynnwys clai a sment. Roedd y morteri hyn yn cael eu defnyddio mewn achosion penodol, yn dibynnu ar ffactorau fel argaeledd, cost ac anghenion adeiladu penodol. </a:t>
            </a:r>
          </a:p>
          <a:p>
            <a:pPr lvl="1" algn="just"/>
            <a:r>
              <a:rPr lang="cy-GB"/>
              <a:t>Cyfrannodd y gwahanol lynwyr a morteri hyn at dechnegau adeiladu ac arddulliau pensaernïol unigryw’r cyfnod.</a:t>
            </a:r>
          </a:p>
          <a:p>
            <a:endParaRPr lang="en-GB" dirty="0"/>
          </a:p>
        </p:txBody>
      </p:sp>
    </p:spTree>
    <p:extLst>
      <p:ext uri="{BB962C8B-B14F-4D97-AF65-F5344CB8AC3E}">
        <p14:creationId xmlns:p14="http://schemas.microsoft.com/office/powerpoint/2010/main" val="385089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E1613-2890-4A03-BD6E-3FFFFFCAA49D}"/>
              </a:ext>
            </a:extLst>
          </p:cNvPr>
          <p:cNvSpPr>
            <a:spLocks noGrp="1"/>
          </p:cNvSpPr>
          <p:nvPr>
            <p:ph type="title" idx="4294967295"/>
          </p:nvPr>
        </p:nvSpPr>
        <p:spPr>
          <a:xfrm>
            <a:off x="457200" y="1008000"/>
            <a:ext cx="8229600" cy="382588"/>
          </a:xfrm>
        </p:spPr>
        <p:txBody>
          <a:bodyPr/>
          <a:lstStyle/>
          <a:p>
            <a:r>
              <a:rPr lang="cy-GB"/>
              <a:t>Glynwyr a morteri a oedd yn cael eu defnyddio cyn 1919</a:t>
            </a:r>
          </a:p>
        </p:txBody>
      </p:sp>
      <p:sp>
        <p:nvSpPr>
          <p:cNvPr id="3" name="Content Placeholder 2">
            <a:extLst>
              <a:ext uri="{FF2B5EF4-FFF2-40B4-BE49-F238E27FC236}">
                <a16:creationId xmlns:a16="http://schemas.microsoft.com/office/drawing/2014/main" id="{AD554FA1-1A45-4EA2-A768-4A8F7B50FD5B}"/>
              </a:ext>
            </a:extLst>
          </p:cNvPr>
          <p:cNvSpPr>
            <a:spLocks noGrp="1"/>
          </p:cNvSpPr>
          <p:nvPr>
            <p:ph sz="quarter" idx="10"/>
          </p:nvPr>
        </p:nvSpPr>
        <p:spPr/>
        <p:txBody>
          <a:bodyPr/>
          <a:lstStyle/>
          <a:p>
            <a:r>
              <a:rPr lang="cy-GB" b="1"/>
              <a:t>Morter sment</a:t>
            </a:r>
          </a:p>
          <a:p>
            <a:pPr lvl="1"/>
            <a:r>
              <a:rPr lang="cy-GB"/>
              <a:t>Er nad oedd mor gyffredin â morteri calch, roedd morter sment yn cael ei ddefnyddio weithiau mewn gwaith adeiladu yng Nghymru cyn 1919.</a:t>
            </a:r>
          </a:p>
          <a:p>
            <a:pPr lvl="1"/>
            <a:r>
              <a:rPr lang="cy-GB"/>
              <a:t> Yn ystod y cyfnod hwnnw, sment Rhufeinig oedd y math mwyaf cyffredin o sment, sef sment hydrolig sy’n digwydd yn naturiol.</a:t>
            </a:r>
          </a:p>
          <a:p>
            <a:pPr lvl="1"/>
            <a:r>
              <a:rPr lang="cy-GB"/>
              <a:t>Cafodd ei greu drwy gyfuno clai a chalchfaen, a’u llosgi gyda’i gilydd. </a:t>
            </a:r>
          </a:p>
          <a:p>
            <a:pPr lvl="1"/>
            <a:r>
              <a:rPr lang="cy-GB"/>
              <a:t>Roedd morter sment yn gryfach ac yn caledu’n gyflymach na morter calch, er ei fod yn fwy costus yn aml. Roedd ei ddefnydd wedi’i gyfyngu i rai achosion lle roedd angen mwy o gryfder neu amserlenni adeiladu cyflymach.</a:t>
            </a:r>
          </a:p>
          <a:p>
            <a:endParaRPr lang="en-GB" dirty="0"/>
          </a:p>
        </p:txBody>
      </p:sp>
    </p:spTree>
    <p:extLst>
      <p:ext uri="{BB962C8B-B14F-4D97-AF65-F5344CB8AC3E}">
        <p14:creationId xmlns:p14="http://schemas.microsoft.com/office/powerpoint/2010/main" val="32963307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NotebookType xmlns="e4bf391d-0254-4265-a94d-56f3ca42533f" xsi:nil="true"/>
    <Has_Teacher_Only_SectionGroup xmlns="e4bf391d-0254-4265-a94d-56f3ca42533f" xsi:nil="true"/>
    <_ip_UnifiedCompliancePolicyUIAction xmlns="http://schemas.microsoft.com/sharepoint/v3" xsi:nil="true"/>
    <Templates xmlns="e4bf391d-0254-4265-a94d-56f3ca42533f" xsi:nil="true"/>
    <FolderType xmlns="e4bf391d-0254-4265-a94d-56f3ca42533f" xsi:nil="true"/>
    <Distribution_Groups xmlns="e4bf391d-0254-4265-a94d-56f3ca42533f" xsi:nil="true"/>
    <Self_Registration_Enabled xmlns="e4bf391d-0254-4265-a94d-56f3ca42533f" xsi:nil="true"/>
    <Is_Collaboration_Space_Locked xmlns="e4bf391d-0254-4265-a94d-56f3ca42533f" xsi:nil="true"/>
    <Teams_Channel_Section_Location xmlns="e4bf391d-0254-4265-a94d-56f3ca42533f" xsi:nil="true"/>
    <IsNotebookLocked xmlns="e4bf391d-0254-4265-a94d-56f3ca42533f" xsi:nil="true"/>
    <Students xmlns="e4bf391d-0254-4265-a94d-56f3ca42533f">
      <UserInfo>
        <DisplayName/>
        <AccountId xsi:nil="true"/>
        <AccountType/>
      </UserInfo>
    </Students>
    <CultureName xmlns="e4bf391d-0254-4265-a94d-56f3ca42533f" xsi:nil="true"/>
    <_ip_UnifiedCompliancePolicyProperties xmlns="http://schemas.microsoft.com/sharepoint/v3" xsi:nil="true"/>
    <_activity xmlns="e4bf391d-0254-4265-a94d-56f3ca42533f" xsi:nil="true"/>
    <Invited_Students xmlns="e4bf391d-0254-4265-a94d-56f3ca42533f" xsi:nil="true"/>
    <LMS_Mappings xmlns="e4bf391d-0254-4265-a94d-56f3ca42533f" xsi:nil="true"/>
    <Teachers xmlns="e4bf391d-0254-4265-a94d-56f3ca42533f">
      <UserInfo>
        <DisplayName/>
        <AccountId xsi:nil="true"/>
        <AccountType/>
      </UserInfo>
    </Teachers>
    <DefaultSectionNames xmlns="e4bf391d-0254-4265-a94d-56f3ca42533f" xsi:nil="true"/>
    <TeamsChannelId xmlns="e4bf391d-0254-4265-a94d-56f3ca42533f" xsi:nil="true"/>
    <Owner xmlns="e4bf391d-0254-4265-a94d-56f3ca42533f">
      <UserInfo>
        <DisplayName/>
        <AccountId xsi:nil="true"/>
        <AccountType/>
      </UserInfo>
    </Owner>
    <Student_Groups xmlns="e4bf391d-0254-4265-a94d-56f3ca42533f">
      <UserInfo>
        <DisplayName/>
        <AccountId xsi:nil="true"/>
        <AccountType/>
      </UserInfo>
    </Student_Groups>
    <Math_Settings xmlns="e4bf391d-0254-4265-a94d-56f3ca42533f" xsi:nil="true"/>
    <Self_Registration_Enabled0 xmlns="e4bf391d-0254-4265-a94d-56f3ca42533f" xsi:nil="true"/>
    <AppVersion xmlns="e4bf391d-0254-4265-a94d-56f3ca42533f" xsi:nil="true"/>
    <Invited_Teachers xmlns="e4bf391d-0254-4265-a94d-56f3ca42533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AC87780BB8317418DC6E00A2BF2FF00" ma:contentTypeVersion="39" ma:contentTypeDescription="Create a new document." ma:contentTypeScope="" ma:versionID="3228af96c224f7f39276d70a39c67252">
  <xsd:schema xmlns:xsd="http://www.w3.org/2001/XMLSchema" xmlns:xs="http://www.w3.org/2001/XMLSchema" xmlns:p="http://schemas.microsoft.com/office/2006/metadata/properties" xmlns:ns1="http://schemas.microsoft.com/sharepoint/v3" xmlns:ns3="da4cb343-4e17-4d44-a0be-220cc746407d" xmlns:ns4="e4bf391d-0254-4265-a94d-56f3ca42533f" targetNamespace="http://schemas.microsoft.com/office/2006/metadata/properties" ma:root="true" ma:fieldsID="a9bbfc68ebef2083467a4bf6440b5e7e" ns1:_="" ns3:_="" ns4:_="">
    <xsd:import namespace="http://schemas.microsoft.com/sharepoint/v3"/>
    <xsd:import namespace="da4cb343-4e17-4d44-a0be-220cc746407d"/>
    <xsd:import namespace="e4bf391d-0254-4265-a94d-56f3ca42533f"/>
    <xsd:element name="properties">
      <xsd:complexType>
        <xsd:sequence>
          <xsd:element name="documentManagement">
            <xsd:complexType>
              <xsd:all>
                <xsd:element ref="ns3:SharedWithUsers" minOccurs="0"/>
                <xsd:element ref="ns3:SharedWithDetails" minOccurs="0"/>
                <xsd:element ref="ns3:SharingHintHash" minOccurs="0"/>
                <xsd:element ref="ns4:NotebookType" minOccurs="0"/>
                <xsd:element ref="ns4:FolderType" minOccurs="0"/>
                <xsd:element ref="ns4:Owner" minOccurs="0"/>
                <xsd:element ref="ns4:DefaultSectionNames" minOccurs="0"/>
                <xsd:element ref="ns4:AppVersion" minOccurs="0"/>
                <xsd:element ref="ns4:Teachers" minOccurs="0"/>
                <xsd:element ref="ns4:Students" minOccurs="0"/>
                <xsd:element ref="ns4:Student_Groups" minOccurs="0"/>
                <xsd:element ref="ns4:Invited_Teachers" minOccurs="0"/>
                <xsd:element ref="ns4:Invited_Students" minOccurs="0"/>
                <xsd:element ref="ns4:Self_Registration_Enabled" minOccurs="0"/>
                <xsd:element ref="ns4:Has_Teacher_Only_SectionGroup" minOccurs="0"/>
                <xsd:element ref="ns4:MediaServiceMetadata" minOccurs="0"/>
                <xsd:element ref="ns4:MediaServiceFastMetadata" minOccurs="0"/>
                <xsd:element ref="ns4:MediaServiceAutoTags" minOccurs="0"/>
                <xsd:element ref="ns4:MediaServiceDateTaken" minOccurs="0"/>
                <xsd:element ref="ns4:MediaServiceLocation" minOccurs="0"/>
                <xsd:element ref="ns4:MediaServiceOCR" minOccurs="0"/>
                <xsd:element ref="ns1:_ip_UnifiedCompliancePolicyProperties" minOccurs="0"/>
                <xsd:element ref="ns1:_ip_UnifiedCompliancePolicyUIAction" minOccurs="0"/>
                <xsd:element ref="ns4:MediaServiceEventHashCode" minOccurs="0"/>
                <xsd:element ref="ns4:MediaServiceGenerationTime" minOccurs="0"/>
                <xsd:element ref="ns4:CultureName" minOccurs="0"/>
                <xsd:element ref="ns4:TeamsChannelId" minOccurs="0"/>
                <xsd:element ref="ns4:Math_Settings" minOccurs="0"/>
                <xsd:element ref="ns4:Templates" minOccurs="0"/>
                <xsd:element ref="ns4:Distribution_Groups" minOccurs="0"/>
                <xsd:element ref="ns4:LMS_Mappings" minOccurs="0"/>
                <xsd:element ref="ns4:Self_Registration_Enabled0" minOccurs="0"/>
                <xsd:element ref="ns4:Is_Collaboration_Space_Locked" minOccurs="0"/>
                <xsd:element ref="ns4:IsNotebookLocked" minOccurs="0"/>
                <xsd:element ref="ns4:MediaServiceAutoKeyPoints" minOccurs="0"/>
                <xsd:element ref="ns4:MediaServiceKeyPoints" minOccurs="0"/>
                <xsd:element ref="ns4:MediaLengthInSeconds" minOccurs="0"/>
                <xsd:element ref="ns4:_activity" minOccurs="0"/>
                <xsd:element ref="ns4:Teams_Channel_Section_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9" nillable="true" ma:displayName="Unified Compliance Policy Properties" ma:hidden="true" ma:internalName="_ip_UnifiedCompliancePolicyProperties">
      <xsd:simpleType>
        <xsd:restriction base="dms:Note"/>
      </xsd:simpleType>
    </xsd:element>
    <xsd:element name="_ip_UnifiedCompliancePolicyUIAction" ma:index="3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4cb343-4e17-4d44-a0be-220cc746407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bf391d-0254-4265-a94d-56f3ca42533f" elementFormDefault="qualified">
    <xsd:import namespace="http://schemas.microsoft.com/office/2006/documentManagement/types"/>
    <xsd:import namespace="http://schemas.microsoft.com/office/infopath/2007/PartnerControls"/>
    <xsd:element name="NotebookType" ma:index="11" nillable="true" ma:displayName="Notebook Type" ma:internalName="NotebookType">
      <xsd:simpleType>
        <xsd:restriction base="dms:Text"/>
      </xsd:simpleType>
    </xsd:element>
    <xsd:element name="FolderType" ma:index="12" nillable="true" ma:displayName="Folder Type" ma:internalName="FolderType">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4" nillable="true" ma:displayName="Default Section Names" ma:internalName="DefaultSectionNames">
      <xsd:simpleType>
        <xsd:restriction base="dms:Note">
          <xsd:maxLength value="255"/>
        </xsd:restriction>
      </xsd:simpleType>
    </xsd:element>
    <xsd:element name="AppVersion" ma:index="15" nillable="true" ma:displayName="App Version" ma:internalName="AppVersion">
      <xsd:simpleType>
        <xsd:restriction base="dms:Text"/>
      </xsd:simpleType>
    </xsd:element>
    <xsd:element name="Teachers" ma:index="1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9" nillable="true" ma:displayName="Invited Teachers" ma:internalName="Invited_Teachers">
      <xsd:simpleType>
        <xsd:restriction base="dms:Note">
          <xsd:maxLength value="255"/>
        </xsd:restriction>
      </xsd:simpleType>
    </xsd:element>
    <xsd:element name="Invited_Students" ma:index="20" nillable="true" ma:displayName="Invited Students" ma:internalName="Invited_Students">
      <xsd:simpleType>
        <xsd:restriction base="dms:Note">
          <xsd:maxLength value="255"/>
        </xsd:restriction>
      </xsd:simpleType>
    </xsd:element>
    <xsd:element name="Self_Registration_Enabled" ma:index="21" nillable="true" ma:displayName="Self_Registration_Enabled" ma:internalName="Self_Registration_Enabled">
      <xsd:simpleType>
        <xsd:restriction base="dms:Boolean"/>
      </xsd:simpleType>
    </xsd:element>
    <xsd:element name="Has_Teacher_Only_SectionGroup" ma:index="22" nillable="true" ma:displayName="Has Teacher Only SectionGroup" ma:internalName="Has_Teacher_Only_SectionGroup">
      <xsd:simpleType>
        <xsd:restriction base="dms:Boolean"/>
      </xsd:simpleType>
    </xsd:element>
    <xsd:element name="MediaServiceMetadata" ma:index="23" nillable="true" ma:displayName="MediaServiceMetadata" ma:description="" ma:hidden="true" ma:internalName="MediaServiceMetadata" ma:readOnly="true">
      <xsd:simpleType>
        <xsd:restriction base="dms:Note"/>
      </xsd:simpleType>
    </xsd:element>
    <xsd:element name="MediaServiceFastMetadata" ma:index="24" nillable="true" ma:displayName="MediaServiceFastMetadata" ma:description="" ma:hidden="true" ma:internalName="MediaServiceFastMetadata" ma:readOnly="true">
      <xsd:simpleType>
        <xsd:restriction base="dms:Note"/>
      </xsd:simpleType>
    </xsd:element>
    <xsd:element name="MediaServiceAutoTags" ma:index="25" nillable="true" ma:displayName="MediaServiceAutoTags" ma:description="" ma:internalName="MediaServiceAutoTags"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element name="MediaServiceLocation" ma:index="27" nillable="true" ma:displayName="MediaServiceLocation" ma:internalName="MediaServiceLocation" ma:readOnly="true">
      <xsd:simpleType>
        <xsd:restriction base="dms:Text"/>
      </xsd:simpleType>
    </xsd:element>
    <xsd:element name="MediaServiceOCR" ma:index="28" nillable="true" ma:displayName="MediaServiceOCR" ma:internalName="MediaServiceOCR" ma:readOnly="true">
      <xsd:simpleType>
        <xsd:restriction base="dms:Note">
          <xsd:maxLength value="255"/>
        </xsd:restriction>
      </xsd:simpleType>
    </xsd:element>
    <xsd:element name="MediaServiceEventHashCode" ma:index="31" nillable="true" ma:displayName="MediaServiceEventHashCode" ma:hidden="true" ma:internalName="MediaServiceEventHashCode" ma:readOnly="true">
      <xsd:simpleType>
        <xsd:restriction base="dms:Text"/>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CultureName" ma:index="33" nillable="true" ma:displayName="Culture Name" ma:internalName="CultureName">
      <xsd:simpleType>
        <xsd:restriction base="dms:Text"/>
      </xsd:simpleType>
    </xsd:element>
    <xsd:element name="TeamsChannelId" ma:index="34" nillable="true" ma:displayName="Teams Channel Id" ma:internalName="TeamsChannelId">
      <xsd:simpleType>
        <xsd:restriction base="dms:Text"/>
      </xsd:simpleType>
    </xsd:element>
    <xsd:element name="Math_Settings" ma:index="35" nillable="true" ma:displayName="Math Settings" ma:internalName="Math_Settings">
      <xsd:simpleType>
        <xsd:restriction base="dms:Text"/>
      </xsd:simpleType>
    </xsd:element>
    <xsd:element name="Templates" ma:index="36" nillable="true" ma:displayName="Templates" ma:internalName="Templates">
      <xsd:simpleType>
        <xsd:restriction base="dms:Note">
          <xsd:maxLength value="255"/>
        </xsd:restriction>
      </xsd:simpleType>
    </xsd:element>
    <xsd:element name="Distribution_Groups" ma:index="37" nillable="true" ma:displayName="Distribution Groups" ma:internalName="Distribution_Groups">
      <xsd:simpleType>
        <xsd:restriction base="dms:Note">
          <xsd:maxLength value="255"/>
        </xsd:restriction>
      </xsd:simpleType>
    </xsd:element>
    <xsd:element name="LMS_Mappings" ma:index="38" nillable="true" ma:displayName="LMS Mappings" ma:internalName="LMS_Mappings">
      <xsd:simpleType>
        <xsd:restriction base="dms:Note">
          <xsd:maxLength value="255"/>
        </xsd:restriction>
      </xsd:simpleType>
    </xsd:element>
    <xsd:element name="Self_Registration_Enabled0" ma:index="39" nillable="true" ma:displayName="Self Registration Enabled" ma:internalName="Self_Registration_Enabled0">
      <xsd:simpleType>
        <xsd:restriction base="dms:Boolean"/>
      </xsd:simpleType>
    </xsd:element>
    <xsd:element name="Is_Collaboration_Space_Locked" ma:index="40" nillable="true" ma:displayName="Is Collaboration Space Locked" ma:internalName="Is_Collaboration_Space_Locked">
      <xsd:simpleType>
        <xsd:restriction base="dms:Boolean"/>
      </xsd:simpleType>
    </xsd:element>
    <xsd:element name="IsNotebookLocked" ma:index="41" nillable="true" ma:displayName="Is Notebook Locked" ma:internalName="IsNotebookLocked">
      <xsd:simpleType>
        <xsd:restriction base="dms:Boolean"/>
      </xsd:simpleType>
    </xsd:element>
    <xsd:element name="MediaServiceAutoKeyPoints" ma:index="42" nillable="true" ma:displayName="MediaServiceAutoKeyPoints" ma:hidden="true" ma:internalName="MediaServiceAutoKeyPoints" ma:readOnly="true">
      <xsd:simpleType>
        <xsd:restriction base="dms:Note"/>
      </xsd:simpleType>
    </xsd:element>
    <xsd:element name="MediaServiceKeyPoints" ma:index="43" nillable="true" ma:displayName="KeyPoints" ma:internalName="MediaServiceKeyPoints" ma:readOnly="true">
      <xsd:simpleType>
        <xsd:restriction base="dms:Note">
          <xsd:maxLength value="255"/>
        </xsd:restriction>
      </xsd:simpleType>
    </xsd:element>
    <xsd:element name="MediaLengthInSeconds" ma:index="44" nillable="true" ma:displayName="Length (seconds)" ma:internalName="MediaLengthInSeconds" ma:readOnly="true">
      <xsd:simpleType>
        <xsd:restriction base="dms:Unknown"/>
      </xsd:simpleType>
    </xsd:element>
    <xsd:element name="_activity" ma:index="45" nillable="true" ma:displayName="_activity" ma:hidden="true" ma:internalName="_activity">
      <xsd:simpleType>
        <xsd:restriction base="dms:Note"/>
      </xsd:simpleType>
    </xsd:element>
    <xsd:element name="Teams_Channel_Section_Location" ma:index="46" nillable="true" ma:displayName="Teams Channel Section Location" ma:internalName="Teams_Channel_Section_Locat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elements/1.1/"/>
    <ds:schemaRef ds:uri="http://purl.org/dc/dcmitype/"/>
    <ds:schemaRef ds:uri="e4bf391d-0254-4265-a94d-56f3ca42533f"/>
    <ds:schemaRef ds:uri="http://schemas.microsoft.com/office/2006/metadata/properties"/>
    <ds:schemaRef ds:uri="da4cb343-4e17-4d44-a0be-220cc746407d"/>
    <ds:schemaRef ds:uri="http://schemas.microsoft.com/sharepoint/v3"/>
    <ds:schemaRef ds:uri="http://purl.org/dc/terms/"/>
  </ds:schemaRefs>
</ds:datastoreItem>
</file>

<file path=customXml/itemProps3.xml><?xml version="1.0" encoding="utf-8"?>
<ds:datastoreItem xmlns:ds="http://schemas.openxmlformats.org/officeDocument/2006/customXml" ds:itemID="{53A72345-1245-49AD-A6C5-69E5D93491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a4cb343-4e17-4d44-a0be-220cc746407d"/>
    <ds:schemaRef ds:uri="e4bf391d-0254-4265-a94d-56f3ca4253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TotalTime>
  <Words>1787</Words>
  <Application>Microsoft Office PowerPoint</Application>
  <PresentationFormat>On-screen Show (4:3)</PresentationFormat>
  <Paragraphs>93</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1: Arferion adeiladu cyn 1919 </vt:lpstr>
      <vt:lpstr>Nod: Archwilio arferion adeiladu cyn 1919  </vt:lpstr>
      <vt:lpstr>Cyfyngiadau trafnidiaeth ar ddewisiadau deunyddiau </vt:lpstr>
      <vt:lpstr>Deunyddiau a oedd yn cael eu defnyddio mewn gwaith adeiladu cyn 1919: cerrig  </vt:lpstr>
      <vt:lpstr>Deunyddiau a oedd yn cael eu defnyddio mewn gwaith adeiladu cyn 1919: llechi</vt:lpstr>
      <vt:lpstr>Deunyddiau a oedd yn cael eu defnyddio mewn gwaith adeiladu cyn 1919: pren</vt:lpstr>
      <vt:lpstr>Deunyddiau a oedd yn cael eu defnyddio mewn gwaith adeiladu cyn 1919: brics</vt:lpstr>
      <vt:lpstr>Glynwyr a morteri a oedd yn cael eu defnyddio cyn 1919</vt:lpstr>
      <vt:lpstr>Glynwyr a morteri a oedd yn cael eu defnyddio cyn 1919</vt:lpstr>
      <vt:lpstr>Glynwyr a morteri a oedd yn cael eu defnyddio cyn 1919</vt:lpstr>
      <vt:lpstr>Y defnydd o galch mewn gwaith adeiladu cyn 1919 </vt:lpstr>
      <vt:lpstr>Y defnydd o galch mewn gwaith adeiladu cyn 1919 </vt:lpstr>
      <vt:lpstr>Gorffeniadau mewnol ac allanol cyn 1919 </vt:lpstr>
      <vt:lpstr>Gorffeniadau mewnol ac allanol cyn 1919</vt:lpstr>
      <vt:lpstr>Gorffeniadau mewnol ac allanol cyn 1919</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153</cp:revision>
  <dcterms:created xsi:type="dcterms:W3CDTF">2013-05-28T00:38:54Z</dcterms:created>
  <dcterms:modified xsi:type="dcterms:W3CDTF">2023-09-29T13:56:32Z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0x0101005AC87780BB8317418DC6E00A2BF2FF00</vt:lpwstr>
  </property>
</Properties>
</file>