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46"/>
  </p:notesMasterIdLst>
  <p:sldIdLst>
    <p:sldId id="256" r:id="rId2"/>
    <p:sldId id="258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287" r:id="rId30"/>
    <p:sldId id="288" r:id="rId31"/>
    <p:sldId id="289" r:id="rId32"/>
    <p:sldId id="290" r:id="rId33"/>
    <p:sldId id="291" r:id="rId34"/>
    <p:sldId id="292" r:id="rId35"/>
    <p:sldId id="293" r:id="rId36"/>
    <p:sldId id="294" r:id="rId37"/>
    <p:sldId id="295" r:id="rId38"/>
    <p:sldId id="296" r:id="rId39"/>
    <p:sldId id="297" r:id="rId40"/>
    <p:sldId id="298" r:id="rId41"/>
    <p:sldId id="299" r:id="rId42"/>
    <p:sldId id="300" r:id="rId43"/>
    <p:sldId id="301" r:id="rId44"/>
    <p:sldId id="303" r:id="rId45"/>
  </p:sldIdLst>
  <p:sldSz cx="9144000" cy="6858000" type="screen4x3"/>
  <p:notesSz cx="6858000" cy="9144000"/>
  <p:embeddedFontLst>
    <p:embeddedFont>
      <p:font typeface="Roboto" panose="02000000000000000000" pitchFamily="2" charset="0"/>
      <p:regular r:id="rId47"/>
      <p:bold r:id="rId48"/>
      <p:italic r:id="rId49"/>
      <p:boldItalic r:id="rId5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59" roundtripDataSignature="AMtx7mhfppJQPVHL6zgVIz1MB49wrsIPfA==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D6BB0D1-9278-F6CC-5A69-1199D24409B3}" name="Laura Glover" initials="LG" userId="Laura Glover" providerId="Non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C9E94C-C9D8-4F42-950A-3D0FDF16C67D}">
  <a:tblStyle styleId="{5CC9E94C-C9D8-4F42-950A-3D0FDF16C67D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5328" autoAdjust="0"/>
  </p:normalViewPr>
  <p:slideViewPr>
    <p:cSldViewPr snapToGrid="0">
      <p:cViewPr varScale="1">
        <p:scale>
          <a:sx n="57" d="100"/>
          <a:sy n="57" d="100"/>
        </p:scale>
        <p:origin x="1540" y="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font" Target="fonts/font1.fntdata"/><Relationship Id="rId50" Type="http://schemas.openxmlformats.org/officeDocument/2006/relationships/font" Target="fonts/font4.fntdata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59" Type="http://customschemas.google.com/relationships/presentationmetadata" Target="meta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font" Target="fonts/font3.fntdata"/><Relationship Id="rId61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60" Type="http://schemas.openxmlformats.org/officeDocument/2006/relationships/presProps" Target="presProps.xml"/><Relationship Id="rId65" Type="http://schemas.microsoft.com/office/2018/10/relationships/authors" Target="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font" Target="fonts/font2.fntdata"/><Relationship Id="rId64" Type="http://schemas.microsoft.com/office/2016/11/relationships/changesInfo" Target="changesInfos/changesInfo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laire Brooks" userId="045b5ce1-bb15-4c22-aa7e-c7b600949989" providerId="ADAL" clId="{032A87EB-80C7-4DE8-A65D-06539C345F0E}"/>
    <pc:docChg chg="modMainMaster">
      <pc:chgData name="Claire Brooks" userId="045b5ce1-bb15-4c22-aa7e-c7b600949989" providerId="ADAL" clId="{032A87EB-80C7-4DE8-A65D-06539C345F0E}" dt="2023-09-29T14:10:39.390" v="2"/>
      <pc:docMkLst>
        <pc:docMk/>
      </pc:docMkLst>
      <pc:sldMasterChg chg="modSp mod">
        <pc:chgData name="Claire Brooks" userId="045b5ce1-bb15-4c22-aa7e-c7b600949989" providerId="ADAL" clId="{032A87EB-80C7-4DE8-A65D-06539C345F0E}" dt="2023-09-29T14:10:39.390" v="2"/>
        <pc:sldMasterMkLst>
          <pc:docMk/>
          <pc:sldMasterMk cId="0" sldId="2147483648"/>
        </pc:sldMasterMkLst>
        <pc:spChg chg="mod">
          <ac:chgData name="Claire Brooks" userId="045b5ce1-bb15-4c22-aa7e-c7b600949989" providerId="ADAL" clId="{032A87EB-80C7-4DE8-A65D-06539C345F0E}" dt="2023-09-29T13:58:52.090" v="0"/>
          <ac:spMkLst>
            <pc:docMk/>
            <pc:sldMasterMk cId="0" sldId="2147483648"/>
            <ac:spMk id="11" creationId="{00000000-0000-0000-0000-000000000000}"/>
          </ac:spMkLst>
        </pc:spChg>
        <pc:spChg chg="mod">
          <ac:chgData name="Claire Brooks" userId="045b5ce1-bb15-4c22-aa7e-c7b600949989" providerId="ADAL" clId="{032A87EB-80C7-4DE8-A65D-06539C345F0E}" dt="2023-09-29T13:58:56.279" v="1" actId="6549"/>
          <ac:spMkLst>
            <pc:docMk/>
            <pc:sldMasterMk cId="0" sldId="2147483648"/>
            <ac:spMk id="12" creationId="{00000000-0000-0000-0000-000000000000}"/>
          </ac:spMkLst>
        </pc:spChg>
        <pc:spChg chg="mod">
          <ac:chgData name="Claire Brooks" userId="045b5ce1-bb15-4c22-aa7e-c7b600949989" providerId="ADAL" clId="{032A87EB-80C7-4DE8-A65D-06539C345F0E}" dt="2023-09-29T14:10:39.390" v="2"/>
          <ac:spMkLst>
            <pc:docMk/>
            <pc:sldMasterMk cId="0" sldId="2147483648"/>
            <ac:spMk id="16" creationId="{00000000-0000-0000-0000-000000000000}"/>
          </ac:spMkLst>
        </pc:sp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mytrustedelectrician.com/blog-1/f/how-old-is" TargetMode="External"/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IBFMLMxGANc" TargetMode="External"/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pf.co.uk/plastipedia/plastics_history/Default.aspx" TargetMode="External"/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ec247.com/gallery/fuseboxes/fuseboxes.html#consumer_unit_3" TargetMode="External"/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diyfaq.org.uk/index.php/File:BasicWiringLayout.gif" TargetMode="External"/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build4less.co.uk/products/marley-thrutone-fibre-cement-slate-600mm-x-300mm-blue-black" TargetMode="External"/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heckatrade.com/blog/cost-guides/solar-roof-tiles-cost/" TargetMode="External"/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CJIk453_j0I" TargetMode="External"/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CJIk453_j0Ihttps://www.youtube.com/watch?v=_1JpAilh5t8" TargetMode="External"/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oncretenetwork.com/concrete-history/" TargetMode="External"/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://www.youtube.com/watch?v=NZo1otIjfl4" TargetMode="Externa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bmsales.com/products/fiberglass-reinforced-plastic/" TargetMode="External"/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bc.co.uk/ahistoryoftheworld/objects/C-dCHv9UQ0WATlInMqradA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4" name="Google Shape;34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24be36382f9_3_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112" name="Google Shape;112;g24be36382f9_3_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3" name="Google Shape;113;g24be36382f9_3_4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24be36382f9_3_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122" name="Google Shape;122;g24be36382f9_3_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-GB">
                <a:hlinkClick r:id="rId3"/>
              </a:rPr>
              <a:t>https://mytrustedelectrician.com/blog-1/f/how-old-is</a:t>
            </a:r>
          </a:p>
        </p:txBody>
      </p:sp>
      <p:sp>
        <p:nvSpPr>
          <p:cNvPr id="123" name="Google Shape;123;g24be36382f9_3_6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24c0374ae83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130" name="Google Shape;130;g24c0374ae83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31" name="Google Shape;131;g24c0374ae83_0_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24c0374ae83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143" name="Google Shape;143;g24c0374ae83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cy-GB">
                <a:hlinkClick r:id="rId3"/>
              </a:rPr>
              <a:t>https://www.youtube.com/watch?v=IBFMLMxGANc</a:t>
            </a:r>
          </a:p>
        </p:txBody>
      </p:sp>
      <p:sp>
        <p:nvSpPr>
          <p:cNvPr id="144" name="Google Shape;144;g24c0374ae83_0_1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24c0374ae83_0_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154" name="Google Shape;154;g24c0374ae83_0_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cy-GB" sz="1200">
                <a:solidFill>
                  <a:srgbClr val="202124"/>
                </a:solidFill>
                <a:highlight>
                  <a:srgbClr val="FFFFFF"/>
                </a:highlight>
                <a:hlinkClick r:id="rId3"/>
              </a:rPr>
              <a:t>https://www.bpf.co.uk/plastipedia/plastics_history/Default.aspx</a:t>
            </a:r>
            <a:r>
              <a:rPr lang="cy-GB" sz="1200">
                <a:solidFill>
                  <a:srgbClr val="202124"/>
                </a:solidFill>
                <a:highlight>
                  <a:srgbClr val="FFFFFF"/>
                </a:highlight>
              </a:rPr>
              <a:t> 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55" name="Google Shape;155;g24c0374ae83_0_2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24be36382f9_3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161" name="Google Shape;161;g24be36382f9_3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cy-GB">
                <a:hlinkClick r:id="rId3"/>
              </a:rPr>
              <a:t>http://www.eec247.com/gallery/fuseboxes/fuseboxes.html#consumer_unit_3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62" name="Google Shape;162;g24be36382f9_3_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24be36382f9_3_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169" name="Google Shape;169;g24be36382f9_3_7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70" name="Google Shape;170;g24be36382f9_3_7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24be36382f9_3_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177" name="Google Shape;177;g24be36382f9_3_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78" name="Google Shape;178;g24be36382f9_3_6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24be36382f9_3_1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184" name="Google Shape;184;g24be36382f9_3_1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85" name="Google Shape;185;g24be36382f9_3_15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g24be36382f9_3_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200" name="Google Shape;200;g24be36382f9_3_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01" name="Google Shape;201;g24be36382f9_3_9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6" name="Google Shape;46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24be36382f9_3_1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208" name="Google Shape;208;g24be36382f9_3_1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-GB"/>
              <a:t>Diagram weirio modern - </a:t>
            </a:r>
            <a:r>
              <a:rPr lang="cy-GB">
                <a:hlinkClick r:id="rId3"/>
              </a:rPr>
              <a:t>https://wiki.diyfaq.org.uk/index.php/File:BasicWiringLayout.gif</a:t>
            </a:r>
          </a:p>
        </p:txBody>
      </p:sp>
      <p:sp>
        <p:nvSpPr>
          <p:cNvPr id="209" name="Google Shape;209;g24be36382f9_3_11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24be36382f9_3_1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216" name="Google Shape;216;g24be36382f9_3_10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17" name="Google Shape;217;g24be36382f9_3_10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24be36382f9_3_1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224" name="Google Shape;224;g24be36382f9_3_1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25" name="Google Shape;225;g24be36382f9_3_12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g24be36382f9_3_1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232" name="Google Shape;232;g24be36382f9_3_1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33" name="Google Shape;233;g24be36382f9_3_13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g24cc4bbb0d3_0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0" name="Google Shape;240;g24cc4bbb0d3_0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g24cc4bbb0d3_0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6" name="Google Shape;246;g24cc4bbb0d3_0_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g24cc4bbb0d3_0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8" name="Google Shape;258;g24cc4bbb0d3_0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g24cc4bbb0d3_0_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0" name="Google Shape;270;g24cc4bbb0d3_0_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g24cc4bbb0d3_0_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84" name="Google Shape;284;g24cc4bbb0d3_0_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cy-GB">
                <a:hlinkClick r:id="rId3"/>
              </a:rPr>
              <a:t>https://build4less.co.uk/products/marley-thrutone-fibre-cement-slate-600mm-x-300mm-blue-black</a:t>
            </a: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g24cc4bbb0d3_0_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1" name="Google Shape;291;g24cc4bbb0d3_0_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cy-GB">
                <a:hlinkClick r:id="rId3"/>
              </a:rPr>
              <a:t>https://www.checkatrade.com/blog/cost-guides/solar-roof-tiles-cost/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52" name="Google Shape;52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3" name="Google Shape;53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g24cc4bbb0d3_0_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9" name="Google Shape;299;g24cc4bbb0d3_0_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lang="cy-GB"/>
              <a:t>Gwahaniaethau rhwng y tri – </a:t>
            </a:r>
            <a:r>
              <a:rPr lang="cy-GB">
                <a:hlinkClick r:id="rId3"/>
              </a:rPr>
              <a:t>https://www.thespruce.com/difference-between-cement-concrete-and-mortar-2130884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lang="cy-GB"/>
              <a:t>Fideo - </a:t>
            </a:r>
            <a:r>
              <a:rPr lang="cy-GB">
                <a:hlinkClick r:id="rId3"/>
              </a:rPr>
              <a:t>http://www.youtube.com/watch?v=CJIk453_j0I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endParaRPr dirty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g24cc4bbb0d3_0_8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7" name="Google Shape;307;g24cc4bbb0d3_0_8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g24cc4bbb0d3_0_8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16" name="Google Shape;316;g24cc4bbb0d3_0_8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cy-GB">
                <a:hlinkClick r:id="rId3"/>
              </a:rPr>
              <a:t>https://www.youtube.com/watch?v=_1JpAilh5t8</a:t>
            </a: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g24cc4bbb0d3_0_9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4" name="Google Shape;324;g24cc4bbb0d3_0_9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cy-GB">
                <a:hlinkClick r:id="rId3"/>
              </a:rPr>
              <a:t>https://www.concretenetwork.com/concrete-history/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cy-GB"/>
              <a:t>Fideo am y gromen goncrid fwyaf - </a:t>
            </a:r>
            <a:r>
              <a:rPr lang="cy-GB">
                <a:hlinkClick r:id="rId4"/>
              </a:rPr>
              <a:t>http://www.youtube.com/watch?v=NZo1otIjfl4</a:t>
            </a: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g24cc4bbb0d3_0_1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333" name="Google Shape;333;g24cc4bbb0d3_0_1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g24cc4bbb0d3_0_1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340" name="Google Shape;340;g24cc4bbb0d3_0_16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g25d5099a616_0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348" name="Google Shape;348;g25d5099a616_0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g24cc4bbb0d3_0_1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356" name="Google Shape;356;g24cc4bbb0d3_0_17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g24cc4bbb0d3_0_1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365" name="Google Shape;365;g24cc4bbb0d3_0_18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g24cc4bbb0d3_0_1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372" name="Google Shape;372;g24cc4bbb0d3_0_1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24be36382f9_0_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66" name="Google Shape;66;g24be36382f9_0_9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67" name="Google Shape;67;g24be36382f9_0_9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g24cc4bbb0d3_0_1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380" name="Google Shape;380;g24cc4bbb0d3_0_19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Google Shape;387;g24cc4bbb0d3_0_2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388" name="Google Shape;388;g24cc4bbb0d3_0_20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rPr lang="cy-GB">
                <a:hlinkClick r:id="rId3"/>
              </a:rPr>
              <a:t>https://www.fbmsales.com/products/fiberglass-reinforced-plastic/</a:t>
            </a:r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g24cc4bbb0d3_0_2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396" name="Google Shape;396;g24cc4bbb0d3_0_2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Google Shape;402;g24cc4bbb0d3_0_2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403" name="Google Shape;403;g24cc4bbb0d3_0_2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16" name="Google Shape;416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24be36382f9_0_1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73" name="Google Shape;73;g24be36382f9_0_1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cy-GB" sz="1200"/>
              <a:t>https://cablecommunity.com/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74" name="Google Shape;74;g24be36382f9_0_10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24be36382f9_3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0" name="Google Shape;80;g24be36382f9_3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1" name="Google Shape;81;g24be36382f9_3_1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24be36382f9_3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7" name="Google Shape;87;g24be36382f9_3_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8" name="Google Shape;88;g24be36382f9_3_1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24be36382f9_3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94" name="Google Shape;94;g24be36382f9_3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5" name="Google Shape;95;g24be36382f9_3_2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24be36382f9_3_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102" name="Google Shape;102;g24be36382f9_3_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-GB">
                <a:hlinkClick r:id="rId3"/>
              </a:rPr>
              <a:t>https://www.bbc.co.uk/ahistoryoftheworld/objects/C-dCHv9UQ0WATlInMqradA</a:t>
            </a:r>
          </a:p>
        </p:txBody>
      </p:sp>
      <p:sp>
        <p:nvSpPr>
          <p:cNvPr id="103" name="Google Shape;103;g24be36382f9_3_3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16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16"/>
          <p:cNvSpPr txBox="1">
            <a:spLocks noGrp="1"/>
          </p:cNvSpPr>
          <p:nvPr>
            <p:ph type="body" idx="1"/>
          </p:nvPr>
        </p:nvSpPr>
        <p:spPr>
          <a:xfrm>
            <a:off x="457200" y="1512000"/>
            <a:ext cx="8229600" cy="42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33333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342900" algn="l">
              <a:lnSpc>
                <a:spcPct val="133333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228600" algn="l">
              <a:lnSpc>
                <a:spcPct val="111111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342900" algn="l">
              <a:lnSpc>
                <a:spcPct val="111111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11111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5pPr>
            <a:lvl6pPr marL="2743200" lvl="5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»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g24cc4bbb0d3_0_150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g24cc4bbb0d3_0_150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31" name="Google Shape;31;g24cc4bbb0d3_0_150"/>
          <p:cNvSpPr txBox="1">
            <a:spLocks noGrp="1"/>
          </p:cNvSpPr>
          <p:nvPr>
            <p:ph type="sldNum" idx="12"/>
          </p:nvPr>
        </p:nvSpPr>
        <p:spPr>
          <a:xfrm>
            <a:off x="8472458" y="6217623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5"/>
          <p:cNvSpPr txBox="1"/>
          <p:nvPr/>
        </p:nvSpPr>
        <p:spPr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rgbClr val="D9D9D9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1;p15"/>
          <p:cNvSpPr txBox="1"/>
          <p:nvPr/>
        </p:nvSpPr>
        <p:spPr>
          <a:xfrm>
            <a:off x="457200" y="6480000"/>
            <a:ext cx="6477000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spcBef>
                <a:spcPts val="600"/>
              </a:spcBef>
            </a:pPr>
            <a:r>
              <a:rPr lang="en-GB" sz="900" baseline="0" dirty="0" err="1"/>
              <a:t>Hawlfraint</a:t>
            </a:r>
            <a:r>
              <a:rPr lang="en-GB" sz="900" baseline="0" dirty="0"/>
              <a:t> © 2023 EAL. </a:t>
            </a:r>
            <a:r>
              <a:rPr lang="en-GB" sz="900" baseline="0" dirty="0" err="1"/>
              <a:t>Cedwir</a:t>
            </a:r>
            <a:r>
              <a:rPr lang="en-GB" sz="900" baseline="0" dirty="0"/>
              <a:t> </a:t>
            </a:r>
            <a:r>
              <a:rPr lang="en-GB" sz="900" baseline="0" dirty="0" err="1"/>
              <a:t>pob</a:t>
            </a:r>
            <a:r>
              <a:rPr lang="en-GB" sz="900" baseline="0" dirty="0"/>
              <a:t> </a:t>
            </a:r>
            <a:r>
              <a:rPr lang="en-GB" sz="900" baseline="0" dirty="0" err="1"/>
              <a:t>hawl</a:t>
            </a:r>
            <a:r>
              <a:rPr lang="en-GB" sz="900" baseline="0" dirty="0"/>
              <a:t>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Google Shape;12;p15"/>
          <p:cNvSpPr txBox="1"/>
          <p:nvPr/>
        </p:nvSpPr>
        <p:spPr>
          <a:xfrm>
            <a:off x="7239000" y="6480000"/>
            <a:ext cx="1447800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fld id="{00000000-1234-1234-1234-123412341234}" type="slidenum">
              <a:rPr lang="en-US"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r>
              <a:rPr lang="en-US" sz="9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o 44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br>
              <a:rPr lang="en-US" sz="11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endParaRPr sz="11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br>
              <a:rPr lang="en-US" sz="11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endParaRPr sz="11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0" i="0" u="none" strike="noStrike" cap="none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0" i="0" u="none" strike="noStrike" cap="none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" name="Google Shape;13;p15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18488" cy="382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1" i="0" u="none" strike="noStrike" cap="none">
                <a:solidFill>
                  <a:srgbClr val="0077E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1" i="0" u="none" strike="noStrike" cap="none">
                <a:solidFill>
                  <a:srgbClr val="E30613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1" i="0" u="none" strike="noStrike" cap="none">
                <a:solidFill>
                  <a:srgbClr val="E30613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1" i="0" u="none" strike="noStrike" cap="none">
                <a:solidFill>
                  <a:srgbClr val="E30613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1" i="0" u="none" strike="noStrike" cap="none">
                <a:solidFill>
                  <a:srgbClr val="E30613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rgbClr val="CC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rgbClr val="CC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rgbClr val="CC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rgbClr val="CC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15"/>
          <p:cNvSpPr txBox="1">
            <a:spLocks noGrp="1"/>
          </p:cNvSpPr>
          <p:nvPr>
            <p:ph type="body" idx="1"/>
          </p:nvPr>
        </p:nvSpPr>
        <p:spPr>
          <a:xfrm>
            <a:off x="457200" y="1512000"/>
            <a:ext cx="8229600" cy="42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0077E3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Clr>
                <a:srgbClr val="0077E3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E30613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21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pic>
        <p:nvPicPr>
          <p:cNvPr id="15" name="Google Shape;15;p15" descr="City &amp; Guilds and EAL logo"/>
          <p:cNvPicPr preferRelativeResize="0"/>
          <p:nvPr/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06987" y="234902"/>
            <a:ext cx="1655999" cy="501635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6;p15"/>
          <p:cNvSpPr/>
          <p:nvPr/>
        </p:nvSpPr>
        <p:spPr>
          <a:xfrm>
            <a:off x="457200" y="257779"/>
            <a:ext cx="6091200" cy="430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GB" sz="14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Dilyniant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mewn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GB" sz="14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Peirianneg</a:t>
            </a:r>
            <a:r>
              <a:rPr lang="en-GB" sz="14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14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Gwasanaethau</a:t>
            </a:r>
            <a:r>
              <a:rPr lang="en-GB" sz="14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14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Adeiladu</a:t>
            </a:r>
            <a:r>
              <a:rPr lang="en-GB" sz="14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(</a:t>
            </a:r>
            <a:r>
              <a:rPr lang="en-GB" sz="14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Lefel</a:t>
            </a:r>
            <a:r>
              <a:rPr lang="en-GB" sz="14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2) </a:t>
            </a:r>
          </a:p>
        </p:txBody>
      </p:sp>
      <p:cxnSp>
        <p:nvCxnSpPr>
          <p:cNvPr id="17" name="Google Shape;17;p15"/>
          <p:cNvCxnSpPr/>
          <p:nvPr/>
        </p:nvCxnSpPr>
        <p:spPr>
          <a:xfrm>
            <a:off x="457200" y="900000"/>
            <a:ext cx="8229600" cy="0"/>
          </a:xfrm>
          <a:prstGeom prst="straightConnector1">
            <a:avLst/>
          </a:prstGeom>
          <a:noFill/>
          <a:ln w="9525" cap="flat" cmpd="sng">
            <a:solidFill>
              <a:srgbClr val="0077E3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18" name="Google Shape;18;p15"/>
          <p:cNvPicPr preferRelativeResize="0"/>
          <p:nvPr/>
        </p:nvPicPr>
        <p:blipFill rotWithShape="1">
          <a:blip r:embed="rId5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868000"/>
            <a:ext cx="9144000" cy="547995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1" r:id="rId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00" b="0" i="0" u="none" strike="noStrike" cap="none">
          <a:solidFill>
            <a:schemeClr val="dk1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mytrustedelectrician.com/blog-1/f/how-old-is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IBFMLMxGANc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pf.co.uk/plastipedia/plastics_history/Default.aspx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ec247.com/gallery/fuseboxes/fuseboxes.html#consumer_unit_3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diyfaq.org.uk/index.php/File:BasicWiringLayout.gif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build4less.co.uk/products/marley-thrutone-fibre-cement-slate-600mm-x-300mm-blue-black" TargetMode="Externa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heckatrade.com/blog/cost-guides/solar-roof-tiles-cost/" TargetMode="Externa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CJIk453_j0I" TargetMode="Externa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thespruce.com/difference-between-cement-concrete-and-mortar-2130884" TargetMode="Externa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I-XRIA8H2P0" TargetMode="Externa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youtube.com/watch?v=PTMGBLFt_-s" TargetMode="External"/><Relationship Id="rId4" Type="http://schemas.openxmlformats.org/officeDocument/2006/relationships/hyperlink" Target="http://www.youtube.com/watch?v=L6KYYSxuFyI" TargetMode="Externa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_1JpAilh5t8" TargetMode="Externa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oncretenetwork.com/concrete-history/" TargetMode="Externa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hyperlink" Target="http://www.youtube.com/watch?v=NZo1otIjfl4" TargetMode="Externa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image" Target="../media/image39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bmsales.com/products/fiberglass-reinforced-plastic/" TargetMode="External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cablecommunity.com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bc.co.uk/ahistoryoftheworld/objects/C-dCHv9UQ0WATlInMqradA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1"/>
          <p:cNvSpPr txBox="1">
            <a:spLocks noGrp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b="1" dirty="0"/>
          </a:p>
          <a:p>
            <a:pPr marL="0" lvl="0" indent="0" algn="l" rtl="0">
              <a:lnSpc>
                <a:spcPct val="120000"/>
              </a:lnSpc>
              <a:spcBef>
                <a:spcPts val="2000"/>
              </a:spcBef>
              <a:spcAft>
                <a:spcPts val="0"/>
              </a:spcAft>
              <a:buSzPts val="1400"/>
              <a:buNone/>
            </a:pPr>
            <a:endParaRPr b="1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6600" b="1" i="0" u="none" strike="noStrike" kern="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/>
              <a:ea typeface="ＭＳ Ｐゴシック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cy-GB" sz="2400" b="1" i="0" u="none" strike="noStrike" cap="none" normalizeH="0" baseline="0" noProof="0">
                <a:ln>
                  <a:noFill/>
                </a:ln>
                <a:solidFill>
                  <a:srgbClr val="0077E3"/>
                </a:solidFill>
                <a:uLnTx/>
                <a:uFillTx/>
                <a:latin typeface="Arial"/>
                <a:ea typeface="ＭＳ Ｐゴシック"/>
                <a:cs typeface="Arial"/>
                <a:sym typeface="Arial"/>
              </a:rPr>
              <a:t>PowerPoint 2: Gwybod am y newid mewn dulliau adeiladu dros amser</a:t>
            </a:r>
          </a:p>
          <a:p>
            <a:pPr marL="0" lvl="0" indent="0" algn="ctr" rtl="0">
              <a:lnSpc>
                <a:spcPct val="36363"/>
              </a:lnSpc>
              <a:spcBef>
                <a:spcPts val="2000"/>
              </a:spcBef>
              <a:spcAft>
                <a:spcPts val="0"/>
              </a:spcAft>
              <a:buSzPts val="1400"/>
              <a:buNone/>
            </a:pPr>
            <a:r>
              <a:rPr lang="cy-GB" sz="6600">
                <a:solidFill>
                  <a:schemeClr val="lt1"/>
                </a:solidFill>
              </a:rPr>
              <a:t>cyflwyniad</a:t>
            </a:r>
          </a:p>
        </p:txBody>
      </p:sp>
      <p:sp>
        <p:nvSpPr>
          <p:cNvPr id="37" name="Google Shape;37;p1"/>
          <p:cNvSpPr txBox="1"/>
          <p:nvPr/>
        </p:nvSpPr>
        <p:spPr>
          <a:xfrm>
            <a:off x="457200" y="2209800"/>
            <a:ext cx="8001000" cy="73866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cy-GB"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Uned 202: Arferion yn newid dros amser (Elecrodechnegol)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24be36382f9_3_42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296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-GB"/>
              <a:t>Systemau trydanol cynnar – cwndid slip</a:t>
            </a:r>
          </a:p>
        </p:txBody>
      </p:sp>
      <p:sp>
        <p:nvSpPr>
          <p:cNvPr id="116" name="Google Shape;116;g24be36382f9_3_42"/>
          <p:cNvSpPr txBox="1">
            <a:spLocks noGrp="1"/>
          </p:cNvSpPr>
          <p:nvPr>
            <p:ph type="body" idx="1"/>
          </p:nvPr>
        </p:nvSpPr>
        <p:spPr>
          <a:xfrm>
            <a:off x="457200" y="1610712"/>
            <a:ext cx="4267000" cy="42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-GB">
                <a:solidFill>
                  <a:srgbClr val="212529"/>
                </a:solidFill>
                <a:highlight>
                  <a:srgbClr val="FFFFFF"/>
                </a:highlight>
              </a:rPr>
              <a:t>Er mwyn darparu rhywfaint o amddiffyniad rhag difrod, roedd system tiwb slip ffit syml yn cael ei defnyddio.</a:t>
            </a: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>
              <a:solidFill>
                <a:srgbClr val="212529"/>
              </a:solidFill>
              <a:highlight>
                <a:srgbClr val="FFFFFF"/>
              </a:highlight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-GB">
                <a:solidFill>
                  <a:srgbClr val="212529"/>
                </a:solidFill>
                <a:highlight>
                  <a:srgbClr val="FFFFFF"/>
                </a:highlight>
              </a:rPr>
              <a:t>Cyn i geblau aml-graidd fod ar gael, </a:t>
            </a: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-GB">
                <a:solidFill>
                  <a:srgbClr val="212529"/>
                </a:solidFill>
                <a:highlight>
                  <a:srgbClr val="FFFFFF"/>
                </a:highlight>
              </a:rPr>
              <a:t>roedd cylchedau’n cael eu rhedeg ar eu pen eu hunain </a:t>
            </a: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-GB">
                <a:solidFill>
                  <a:srgbClr val="212529"/>
                </a:solidFill>
                <a:highlight>
                  <a:srgbClr val="FFFFFF"/>
                </a:highlight>
              </a:rPr>
              <a:t>mewn system gwndid syml.</a:t>
            </a: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>
              <a:solidFill>
                <a:srgbClr val="212529"/>
              </a:solidFill>
              <a:highlight>
                <a:srgbClr val="FFFFFF"/>
              </a:highlight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-GB">
                <a:solidFill>
                  <a:srgbClr val="212529"/>
                </a:solidFill>
                <a:highlight>
                  <a:srgbClr val="FFFFFF"/>
                </a:highlight>
              </a:rPr>
              <a:t>Roedd y cymalau yn rhai push-fit </a:t>
            </a: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-GB">
                <a:solidFill>
                  <a:srgbClr val="212529"/>
                </a:solidFill>
                <a:highlight>
                  <a:srgbClr val="FFFFFF"/>
                </a:highlight>
              </a:rPr>
              <a:t>ac yn cael eu clampio yn eu lle.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BC2851A-5A0A-A1D8-2896-1F76F4A79C0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05341" y="1610712"/>
            <a:ext cx="3220934" cy="4294579"/>
          </a:xfrm>
          <a:prstGeom prst="rect">
            <a:avLst/>
          </a:prstGeom>
        </p:spPr>
      </p:pic>
      <p:cxnSp>
        <p:nvCxnSpPr>
          <p:cNvPr id="118" name="Google Shape;118;g24be36382f9_3_42"/>
          <p:cNvCxnSpPr>
            <a:cxnSpLocks/>
            <a:stCxn id="119" idx="0"/>
          </p:cNvCxnSpPr>
          <p:nvPr/>
        </p:nvCxnSpPr>
        <p:spPr>
          <a:xfrm flipH="1" flipV="1">
            <a:off x="6979944" y="2763830"/>
            <a:ext cx="487202" cy="2464383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19" name="Google Shape;119;g24be36382f9_3_42"/>
          <p:cNvSpPr txBox="1"/>
          <p:nvPr/>
        </p:nvSpPr>
        <p:spPr>
          <a:xfrm>
            <a:off x="6508017" y="5228213"/>
            <a:ext cx="1918258" cy="6770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 sz="1600"/>
              <a:t>Sgriw bengoll i ddiogelu’r cysylltiad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24be36382f9_3_60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296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-GB"/>
              <a:t>Systemau trydanol cynnar – rwber wedi’i fwlcaneiddio</a:t>
            </a:r>
          </a:p>
        </p:txBody>
      </p:sp>
      <p:sp>
        <p:nvSpPr>
          <p:cNvPr id="126" name="Google Shape;126;g24be36382f9_3_60"/>
          <p:cNvSpPr txBox="1">
            <a:spLocks noGrp="1"/>
          </p:cNvSpPr>
          <p:nvPr>
            <p:ph type="body" idx="1"/>
          </p:nvPr>
        </p:nvSpPr>
        <p:spPr>
          <a:xfrm>
            <a:off x="457200" y="1512000"/>
            <a:ext cx="6861300" cy="42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-GB">
                <a:solidFill>
                  <a:srgbClr val="212529"/>
                </a:solidFill>
                <a:highlight>
                  <a:srgbClr val="FFFFFF"/>
                </a:highlight>
              </a:rPr>
              <a:t>Erbyn 1960, roedd y cylchedau yn y cartref ar gyfer y DU yn dechrau cael eu safoni. Fodd bynnag, roedd rwber yn dal i gael ei ddefnyddio a byddai’n difetha dros amser.</a:t>
            </a: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>
              <a:solidFill>
                <a:srgbClr val="212529"/>
              </a:solidFill>
              <a:highlight>
                <a:srgbClr val="FFFFFF"/>
              </a:highlight>
            </a:endParaRPr>
          </a:p>
          <a:p>
            <a:pPr marL="0" lvl="8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cy-GB" sz="2000">
                <a:solidFill>
                  <a:srgbClr val="212529"/>
                </a:solidFill>
                <a:highlight>
                  <a:srgbClr val="FFFFFF"/>
                </a:highlight>
              </a:rPr>
              <a:t>Sylwch yr “hen” liwiau yn y llun </a:t>
            </a:r>
            <a:r>
              <a:rPr lang="cy-GB" sz="2000">
                <a:solidFill>
                  <a:srgbClr val="212529"/>
                </a:solidFill>
                <a:highlight>
                  <a:srgbClr val="FFFFFF"/>
                </a:highlight>
                <a:hlinkClick r:id="rId3"/>
              </a:rPr>
              <a:t>yma</a:t>
            </a:r>
            <a:r>
              <a:rPr lang="cy-GB" sz="2000">
                <a:solidFill>
                  <a:srgbClr val="212529"/>
                </a:solidFill>
                <a:highlight>
                  <a:srgbClr val="FFFFFF"/>
                </a:highlight>
              </a:rPr>
              <a:t>.</a:t>
            </a:r>
          </a:p>
          <a:p>
            <a:pPr marL="0" lvl="8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endParaRPr sz="2000" dirty="0"/>
          </a:p>
          <a:p>
            <a:pPr marL="0" lvl="8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endParaRPr sz="2000" dirty="0"/>
          </a:p>
          <a:p>
            <a:pPr marL="0" lvl="8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endParaRPr sz="20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24c0374ae83_0_1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296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-GB"/>
              <a:t>Systemau trydanol cynnar – Bakelite</a:t>
            </a:r>
          </a:p>
        </p:txBody>
      </p:sp>
      <p:sp>
        <p:nvSpPr>
          <p:cNvPr id="137" name="Google Shape;137;g24c0374ae83_0_1"/>
          <p:cNvSpPr txBox="1">
            <a:spLocks noGrp="1"/>
          </p:cNvSpPr>
          <p:nvPr>
            <p:ph type="body" idx="1"/>
          </p:nvPr>
        </p:nvSpPr>
        <p:spPr>
          <a:xfrm>
            <a:off x="457200" y="1495500"/>
            <a:ext cx="5527800" cy="193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8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cy-GB" sz="2000">
                <a:solidFill>
                  <a:srgbClr val="212529"/>
                </a:solidFill>
                <a:highlight>
                  <a:srgbClr val="FFFFFF"/>
                </a:highlight>
              </a:rPr>
              <a:t>Cyfarpar ac ategion cynnar Bakelite.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C7C233F-387F-FD56-76DB-CCC2A0E3508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0493" y="2112171"/>
            <a:ext cx="2840756" cy="202150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28F4A51-0910-607F-3926-737E496354EB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1249" y="1981530"/>
            <a:ext cx="2021501" cy="202150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A779C33-332E-3CBC-7743-2ED3297D3168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4078" y="2355300"/>
            <a:ext cx="2196974" cy="329546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9DEF30C-010B-F486-8366-40DA04AC2E0F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7199" y="4133672"/>
            <a:ext cx="2809063" cy="1716328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24c0374ae83_0_15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296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-GB"/>
              <a:t>Systemau trydanol cynnar – Bakelite</a:t>
            </a:r>
          </a:p>
        </p:txBody>
      </p:sp>
      <p:sp>
        <p:nvSpPr>
          <p:cNvPr id="150" name="Google Shape;150;g24c0374ae83_0_15"/>
          <p:cNvSpPr txBox="1">
            <a:spLocks noGrp="1"/>
          </p:cNvSpPr>
          <p:nvPr>
            <p:ph type="body" idx="1"/>
          </p:nvPr>
        </p:nvSpPr>
        <p:spPr>
          <a:xfrm>
            <a:off x="457200" y="1495500"/>
            <a:ext cx="5527800" cy="193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8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cy-GB" sz="2000">
                <a:solidFill>
                  <a:srgbClr val="202124"/>
                </a:solidFill>
                <a:highlight>
                  <a:srgbClr val="FFFFFF"/>
                </a:highlight>
              </a:rPr>
              <a:t>Un o’r fersiynau cyntaf, cynnar o blastig, fel y gwyddom erbyn hyn, oedd </a:t>
            </a:r>
            <a:r>
              <a:rPr lang="cy-GB" sz="2000" b="1">
                <a:solidFill>
                  <a:srgbClr val="202124"/>
                </a:solidFill>
                <a:highlight>
                  <a:srgbClr val="FFFFFF"/>
                </a:highlight>
              </a:rPr>
              <a:t>Bakelite</a:t>
            </a:r>
            <a:r>
              <a:rPr lang="cy-GB" sz="2000">
                <a:solidFill>
                  <a:srgbClr val="202124"/>
                </a:solidFill>
                <a:highlight>
                  <a:srgbClr val="FFFFFF"/>
                </a:highlight>
              </a:rPr>
              <a:t> (enw masnachu) ac fe’i gwnaed o ffenol a fformaldehyd.</a:t>
            </a:r>
          </a:p>
          <a:p>
            <a:pPr marL="0" lvl="8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endParaRPr sz="2000" dirty="0">
              <a:solidFill>
                <a:srgbClr val="202124"/>
              </a:solidFill>
              <a:highlight>
                <a:srgbClr val="FFFFFF"/>
              </a:highlight>
            </a:endParaRPr>
          </a:p>
          <a:p>
            <a:pPr marL="0" lvl="8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cy-GB" sz="2000">
                <a:solidFill>
                  <a:srgbClr val="202124"/>
                </a:solidFill>
                <a:highlight>
                  <a:srgbClr val="FFFFFF"/>
                </a:highlight>
              </a:rPr>
              <a:t>Dechreuodd Bakelite drawsnewid dyluniad a ffurf cyfarpar i’r hyn rydym yn ei adnabod fel bywyd modern erbyn hyn. </a:t>
            </a:r>
            <a:r>
              <a:rPr lang="cy-GB" sz="2000">
                <a:solidFill>
                  <a:srgbClr val="040C28"/>
                </a:solidFill>
              </a:rPr>
              <a:t>Cafodd ei enwi ar ôl ei ddyfeisiwr, Leo Hendrik Baekeland (1863–1944), a ddarganfu’r plastig gwydn yn 1907.</a:t>
            </a:r>
          </a:p>
          <a:p>
            <a:pPr marL="0" lvl="8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endParaRPr sz="2000" dirty="0">
              <a:solidFill>
                <a:srgbClr val="040C28"/>
              </a:solidFill>
            </a:endParaRPr>
          </a:p>
          <a:p>
            <a:pPr marL="0" lvl="8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endParaRPr sz="2000" dirty="0">
              <a:solidFill>
                <a:srgbClr val="040C28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92F063F-C66D-3B9B-3A3A-D3DD8ED809A9}"/>
              </a:ext>
            </a:extLst>
          </p:cNvPr>
          <p:cNvSpPr txBox="1"/>
          <p:nvPr/>
        </p:nvSpPr>
        <p:spPr>
          <a:xfrm>
            <a:off x="4690806" y="5039334"/>
            <a:ext cx="3368738" cy="646331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cy-GB" sz="1800"/>
              <a:t>Gwyliwch y fideo hwn am </a:t>
            </a:r>
            <a:r>
              <a:rPr lang="cy-GB" sz="1800">
                <a:hlinkClick r:id="rId3"/>
              </a:rPr>
              <a:t>Linell Amser Plastigau BPF</a:t>
            </a:r>
          </a:p>
        </p:txBody>
      </p:sp>
      <p:sp>
        <p:nvSpPr>
          <p:cNvPr id="3" name="Google Shape;138;g24c0374ae83_0_1">
            <a:extLst>
              <a:ext uri="{FF2B5EF4-FFF2-40B4-BE49-F238E27FC236}">
                <a16:creationId xmlns:a16="http://schemas.microsoft.com/office/drawing/2014/main" id="{AE3EA217-16AF-4121-EF6A-5E8402215FA1}"/>
              </a:ext>
            </a:extLst>
          </p:cNvPr>
          <p:cNvSpPr txBox="1"/>
          <p:nvPr/>
        </p:nvSpPr>
        <p:spPr>
          <a:xfrm>
            <a:off x="6451559" y="4085545"/>
            <a:ext cx="1833327" cy="6155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/>
              <a:t>Newid i fod yn fanwerthwr pren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73A76E0-04B7-9F9E-900A-531EFDA1FD2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51559" y="1728765"/>
            <a:ext cx="1833327" cy="2444436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24c0374ae83_0_29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296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-GB"/>
              <a:t>Plastigau modern</a:t>
            </a:r>
          </a:p>
        </p:txBody>
      </p:sp>
      <p:sp>
        <p:nvSpPr>
          <p:cNvPr id="158" name="Google Shape;158;g24c0374ae83_0_29"/>
          <p:cNvSpPr txBox="1">
            <a:spLocks noGrp="1"/>
          </p:cNvSpPr>
          <p:nvPr>
            <p:ph type="body" idx="1"/>
          </p:nvPr>
        </p:nvSpPr>
        <p:spPr>
          <a:xfrm>
            <a:off x="457200" y="1495500"/>
            <a:ext cx="8353500" cy="193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8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cy-GB" sz="2000">
                <a:solidFill>
                  <a:srgbClr val="202124"/>
                </a:solidFill>
                <a:highlight>
                  <a:srgbClr val="FFFFFF"/>
                </a:highlight>
              </a:rPr>
              <a:t>Digwyddodd yr ehangiad gwirioneddol i blastigau modern yn y 1930au.</a:t>
            </a:r>
          </a:p>
          <a:p>
            <a:pPr marL="0" lvl="8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endParaRPr sz="2000" dirty="0">
              <a:solidFill>
                <a:srgbClr val="202124"/>
              </a:solidFill>
              <a:highlight>
                <a:srgbClr val="FFFFFF"/>
              </a:highlight>
            </a:endParaRPr>
          </a:p>
          <a:p>
            <a:pPr marL="0" lvl="8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cy-GB" sz="2000">
                <a:solidFill>
                  <a:srgbClr val="202124"/>
                </a:solidFill>
                <a:highlight>
                  <a:srgbClr val="FFFFFF"/>
                </a:highlight>
              </a:rPr>
              <a:t>Dyma pryd y datblygwyd y peiriant allwthio a dyfeisiwyd Polythen.</a:t>
            </a:r>
          </a:p>
          <a:p>
            <a:pPr marL="0" lvl="8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endParaRPr sz="2000" dirty="0">
              <a:solidFill>
                <a:srgbClr val="202124"/>
              </a:solidFill>
              <a:highlight>
                <a:srgbClr val="FFFFFF"/>
              </a:highlight>
            </a:endParaRPr>
          </a:p>
          <a:p>
            <a:pPr marL="0" lvl="8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cy-GB" sz="2000">
                <a:solidFill>
                  <a:srgbClr val="202124"/>
                </a:solidFill>
                <a:highlight>
                  <a:srgbClr val="FFFFFF"/>
                </a:highlight>
              </a:rPr>
              <a:t>Roedd PVC eisoes yn bodoli ond ni chafodd ei weithgynhyrchu'n ddiwydiannol tan y 1930au.</a:t>
            </a:r>
          </a:p>
          <a:p>
            <a:pPr marL="0" lvl="8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endParaRPr sz="2000" dirty="0">
              <a:solidFill>
                <a:srgbClr val="202124"/>
              </a:solidFill>
              <a:highlight>
                <a:srgbClr val="FFFFFF"/>
              </a:highlight>
            </a:endParaRPr>
          </a:p>
          <a:p>
            <a:pPr marL="0" lvl="8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cy-GB" sz="2000">
                <a:solidFill>
                  <a:srgbClr val="202124"/>
                </a:solidFill>
                <a:highlight>
                  <a:srgbClr val="FFFFFF"/>
                </a:highlight>
              </a:rPr>
              <a:t>Yn y 1950au, roedd plastig ar gael i’r cyhoedd mewn cynnyrch defnyddwyr. </a:t>
            </a:r>
          </a:p>
          <a:p>
            <a:pPr marL="0" lvl="8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endParaRPr lang="en-US" sz="2000" dirty="0">
              <a:solidFill>
                <a:srgbClr val="202124"/>
              </a:solidFill>
              <a:highlight>
                <a:srgbClr val="FFFFFF"/>
              </a:highlight>
            </a:endParaRPr>
          </a:p>
          <a:p>
            <a:pPr marL="0" lvl="8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cy-GB" sz="2000">
                <a:solidFill>
                  <a:srgbClr val="202124"/>
                </a:solidFill>
                <a:highlight>
                  <a:srgbClr val="FFFFFF"/>
                </a:highlight>
              </a:rPr>
              <a:t>Mae rhagor o wybodaeth ar gael yn: </a:t>
            </a:r>
            <a:r>
              <a:rPr lang="cy-GB" sz="2000">
                <a:solidFill>
                  <a:srgbClr val="202124"/>
                </a:solidFill>
                <a:highlight>
                  <a:srgbClr val="FFFFFF"/>
                </a:highlight>
                <a:hlinkClick r:id="rId3"/>
              </a:rPr>
              <a:t>Hanes Plastigau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24be36382f9_3_1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296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-GB"/>
              <a:t>Systemau trydanol cynnar</a:t>
            </a:r>
          </a:p>
        </p:txBody>
      </p:sp>
      <p:sp>
        <p:nvSpPr>
          <p:cNvPr id="165" name="Google Shape;165;g24be36382f9_3_1"/>
          <p:cNvSpPr txBox="1">
            <a:spLocks noGrp="1"/>
          </p:cNvSpPr>
          <p:nvPr>
            <p:ph type="body" idx="1"/>
          </p:nvPr>
        </p:nvSpPr>
        <p:spPr>
          <a:xfrm>
            <a:off x="457200" y="1512000"/>
            <a:ext cx="4027714" cy="42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8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endParaRPr sz="2000" dirty="0"/>
          </a:p>
          <a:p>
            <a:pPr marL="0" lvl="8" indent="0">
              <a:lnSpc>
                <a:spcPct val="120000"/>
              </a:lnSpc>
              <a:spcBef>
                <a:spcPts val="0"/>
              </a:spcBef>
              <a:buSzPts val="1000"/>
              <a:buNone/>
            </a:pPr>
            <a:r>
              <a:rPr lang="cy-GB" sz="2000"/>
              <a:t>Yn y 50au a’r 60au, roedd offer a phoptai yn fwy fforddiadwy eto, roedd cylchedau newydd yn cael eu hychwanegu drwy ddefnyddio byrddau dwy, tair neu bedair ffordd. </a:t>
            </a:r>
          </a:p>
          <a:p>
            <a:pPr marL="0" lvl="8" indent="0">
              <a:lnSpc>
                <a:spcPct val="120000"/>
              </a:lnSpc>
              <a:spcBef>
                <a:spcPts val="0"/>
              </a:spcBef>
              <a:buSzPts val="1000"/>
              <a:buNone/>
            </a:pPr>
            <a:endParaRPr lang="en-US" sz="2000" dirty="0"/>
          </a:p>
          <a:p>
            <a:pPr marL="0" lvl="8" indent="0">
              <a:lnSpc>
                <a:spcPct val="120000"/>
              </a:lnSpc>
              <a:spcBef>
                <a:spcPts val="0"/>
              </a:spcBef>
              <a:buSzPts val="1000"/>
              <a:buNone/>
            </a:pPr>
            <a:r>
              <a:rPr lang="cy-GB" sz="2000"/>
              <a:t>Dyma pam fod gan hen osodiadau sawl bwrdd ffiwsiau. </a:t>
            </a:r>
          </a:p>
          <a:p>
            <a:pPr marL="0" lvl="8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endParaRPr sz="2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5160ABA-A8F6-2A47-5F6D-741FCDD66064}"/>
              </a:ext>
            </a:extLst>
          </p:cNvPr>
          <p:cNvSpPr txBox="1"/>
          <p:nvPr/>
        </p:nvSpPr>
        <p:spPr>
          <a:xfrm>
            <a:off x="5914417" y="2821142"/>
            <a:ext cx="2151897" cy="1384995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cy-GB" dirty="0">
                <a:hlinkClick r:id="rId3"/>
              </a:rPr>
              <a:t>Edrychwch ar y llun a ddarperir o dan Astudiaeth Achos 7: blwch ffiwsiau o’r 1930au yn dal i gael ei ddefnyddio</a:t>
            </a:r>
            <a:r>
              <a:rPr lang="cy-GB" dirty="0"/>
              <a:t>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2" name="Google Shape;172;g24be36382f9_3_75"/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4821" y="3993768"/>
            <a:ext cx="3200400" cy="1856232"/>
          </a:xfrm>
          <a:prstGeom prst="rect">
            <a:avLst/>
          </a:prstGeom>
          <a:noFill/>
          <a:ln>
            <a:noFill/>
          </a:ln>
        </p:spPr>
      </p:pic>
      <p:sp>
        <p:nvSpPr>
          <p:cNvPr id="173" name="Google Shape;173;g24be36382f9_3_75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296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-GB"/>
              <a:t>Cebl trydanol cynnar – PVC wedi’i insiwleiddio â gwain tua 1970</a:t>
            </a:r>
          </a:p>
        </p:txBody>
      </p:sp>
      <p:sp>
        <p:nvSpPr>
          <p:cNvPr id="174" name="Google Shape;174;g24be36382f9_3_75"/>
          <p:cNvSpPr txBox="1"/>
          <p:nvPr/>
        </p:nvSpPr>
        <p:spPr>
          <a:xfrm>
            <a:off x="338328" y="1686550"/>
            <a:ext cx="8348472" cy="31085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cy-GB" sz="1900" b="0" i="0" u="none" strike="noStrike" cap="none">
                <a:solidFill>
                  <a:schemeClr val="tx1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PVC oedd y cebl daearu a dwbl cyntaf gyda dargludydd CPC noeth yn rhedeg drwy ganol y cebl. Weithiau, roedd y dargludyddion yn cael eu gwarchod â thun i atal cyrydiad.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endParaRPr sz="1900" b="0" i="0" u="none" strike="noStrike" cap="none" dirty="0">
              <a:solidFill>
                <a:schemeClr val="tx1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cy-GB" sz="1900">
                <a:solidFill>
                  <a:schemeClr val="tx1"/>
                </a:solidFill>
                <a:highlight>
                  <a:srgbClr val="FFFFFF"/>
                </a:highlight>
              </a:rPr>
              <a:t>Yn y blynyddoedd cynnar, roedd dargludyddion alwminiwm yn cael eu gweithgynhyrchu oherwydd prinder.</a:t>
            </a:r>
            <a:r>
              <a:rPr lang="cy-GB" sz="1900" b="0" i="0" u="none" strike="noStrike" cap="none">
                <a:solidFill>
                  <a:schemeClr val="tx1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Fodd bynnag, roedd yn rhaid iddynt fod yn llawer mwy ac nid oeddent mor ystwyth.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endParaRPr sz="1900" b="0" i="0" u="none" strike="noStrike" cap="none" dirty="0">
              <a:solidFill>
                <a:schemeClr val="tx1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endParaRPr sz="1900" b="0" i="0" u="none" strike="noStrike" cap="none" dirty="0">
              <a:solidFill>
                <a:srgbClr val="5E5E5E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endParaRPr sz="1900" b="0" i="0" u="none" strike="noStrike" cap="none" dirty="0">
              <a:solidFill>
                <a:srgbClr val="5E5E5E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CD67700-B5E5-24E6-D97E-035A879ED39D}"/>
              </a:ext>
            </a:extLst>
          </p:cNvPr>
          <p:cNvSpPr txBox="1"/>
          <p:nvPr/>
        </p:nvSpPr>
        <p:spPr>
          <a:xfrm>
            <a:off x="338328" y="4074194"/>
            <a:ext cx="4233672" cy="9694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cy-GB" sz="1900">
                <a:solidFill>
                  <a:schemeClr val="tx1"/>
                </a:solidFill>
                <a:highlight>
                  <a:srgbClr val="FFFFFF"/>
                </a:highlight>
              </a:rPr>
              <a:t>Roedd rhai o’r plastigau yn y ceblau cynnar hyn yn adweithio gyda’r dargludyddion ac yn cynhyrchu sleim gwyrdd.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24be36382f9_3_69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296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-GB"/>
              <a:t>Systemau trydanol cynnar – 1970au</a:t>
            </a:r>
          </a:p>
        </p:txBody>
      </p:sp>
      <p:sp>
        <p:nvSpPr>
          <p:cNvPr id="181" name="Google Shape;181;g24be36382f9_3_69"/>
          <p:cNvSpPr txBox="1">
            <a:spLocks noGrp="1"/>
          </p:cNvSpPr>
          <p:nvPr>
            <p:ph type="body" idx="1"/>
          </p:nvPr>
        </p:nvSpPr>
        <p:spPr>
          <a:xfrm>
            <a:off x="457200" y="1512000"/>
            <a:ext cx="8229600" cy="42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8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endParaRPr sz="2000" dirty="0"/>
          </a:p>
          <a:p>
            <a:pPr marL="0" lvl="8" indent="0">
              <a:lnSpc>
                <a:spcPct val="120000"/>
              </a:lnSpc>
              <a:spcBef>
                <a:spcPts val="0"/>
              </a:spcBef>
              <a:buSzPts val="1000"/>
              <a:buNone/>
            </a:pPr>
            <a:r>
              <a:rPr lang="cy-GB" sz="2000"/>
              <a:t>Yn y 1970au, dechreuodd cylchedau edrych yn debyg i’r cylchedau modern rydym yn eu gweld heddiw. Cafodd maint ceblau a maint dyfeisiau diogelu eu haddasu yn unol ag Argraffiad 15 o’r Rheoliadau Gwifrau newydd safonol.</a:t>
            </a:r>
          </a:p>
          <a:p>
            <a:pPr marL="0" lvl="8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endParaRPr sz="2000" dirty="0"/>
          </a:p>
          <a:p>
            <a:pPr marL="0" lvl="8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endParaRPr sz="2000" dirty="0"/>
          </a:p>
          <a:p>
            <a:pPr marL="0" lvl="8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cy-GB" sz="2000"/>
              <a:t>Roedd cylchedau rheiddiol (o’r popty neu gylchedau 6mm² tebyg) yn cael eu disodli gan brif gylched cylch sydd, yn y blynyddoedd diwethaf, wedi cael ei galw’n gylched cylch terfynol. Yn wir, gelwir pob cylched nad ydynt yn gylchedau dosbarthu yn gylched derfynol.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24be36382f9_3_150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296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-GB"/>
              <a:t>BS 7671</a:t>
            </a:r>
          </a:p>
        </p:txBody>
      </p:sp>
      <p:sp>
        <p:nvSpPr>
          <p:cNvPr id="188" name="Google Shape;188;g24be36382f9_3_150"/>
          <p:cNvSpPr txBox="1">
            <a:spLocks noGrp="1"/>
          </p:cNvSpPr>
          <p:nvPr>
            <p:ph type="body" idx="1"/>
          </p:nvPr>
        </p:nvSpPr>
        <p:spPr>
          <a:xfrm>
            <a:off x="457200" y="1512000"/>
            <a:ext cx="8229600" cy="42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8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cy-GB" sz="2000"/>
              <a:t>Yn 1981, daeth y fformat maint newydd a’r aliniad â gweddill Ewrop yn sgil cyflwyno 15fed Argraffiad y Rheoliadau Gwifrau.</a:t>
            </a:r>
          </a:p>
          <a:p>
            <a:pPr marL="0" lvl="8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cy-GB" sz="2000"/>
              <a:t>Mae’r Sefydliad Peirianneg a Thechnoleg yn cyd-gyhoeddi BS 7671 gyda’r Sefydliad Safonau Prydeinig ac ef yw’r awdurdod ar osod trydanol.</a:t>
            </a:r>
          </a:p>
          <a:p>
            <a:pPr marL="0" lvl="8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endParaRPr sz="2000" dirty="0"/>
          </a:p>
          <a:p>
            <a:pPr marL="0" lvl="8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endParaRPr sz="2000" dirty="0"/>
          </a:p>
        </p:txBody>
      </p:sp>
      <p:pic>
        <p:nvPicPr>
          <p:cNvPr id="1026" name="Picture 2" descr="18AMD2 Books Mockup 1">
            <a:extLst>
              <a:ext uri="{FF2B5EF4-FFF2-40B4-BE49-F238E27FC236}">
                <a16:creationId xmlns:a16="http://schemas.microsoft.com/office/drawing/2014/main" id="{36A3E437-1B41-3066-A6BE-B30DDDF7DB2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12772" y="3777343"/>
            <a:ext cx="4223656" cy="2373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g24be36382f9_3_94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296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-GB"/>
              <a:t>Uned defnyddiwr modern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3EF637E-6160-6CCB-52D9-D0560CC78C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3012" y="1539772"/>
            <a:ext cx="6657975" cy="446722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4"/>
          <p:cNvSpPr txBox="1"/>
          <p:nvPr/>
        </p:nvSpPr>
        <p:spPr>
          <a:xfrm>
            <a:off x="370560" y="1878142"/>
            <a:ext cx="7762800" cy="31085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cy-GB"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Amcanion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lang="en-US" sz="20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39750" indent="-215900">
              <a:lnSpc>
                <a:spcPts val="2000"/>
              </a:lnSpc>
              <a:spcAft>
                <a:spcPts val="500"/>
              </a:spcAft>
              <a:buClr>
                <a:srgbClr val="0077E3"/>
              </a:buClr>
              <a:buFont typeface="Arial"/>
              <a:buChar char="•"/>
            </a:pPr>
            <a:r>
              <a:rPr lang="cy-GB"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Gwybod am ddulliau adeiladu nodweddiadol ar gyfer adeiladau ar ôl 1919, gan gynnwys y deunyddiau, yr offer a’r technegau sy’n berthnasol i’r grefft o’u dewis.</a:t>
            </a:r>
          </a:p>
          <a:p>
            <a:pPr marL="539750" indent="-215900">
              <a:lnSpc>
                <a:spcPts val="2000"/>
              </a:lnSpc>
              <a:spcAft>
                <a:spcPts val="500"/>
              </a:spcAft>
              <a:buClr>
                <a:srgbClr val="0077E3"/>
              </a:buClr>
              <a:buFont typeface="Arial"/>
              <a:buChar char="•"/>
            </a:pPr>
            <a:r>
              <a:rPr lang="cy-GB" sz="2000"/>
              <a:t>Deall datblygiad arferion adeiladu yn y grefft o’u dewis, er enghraifft:</a:t>
            </a:r>
            <a:r>
              <a:rPr lang="cy-GB"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marL="900000" lvl="6" indent="-342900">
              <a:lnSpc>
                <a:spcPts val="2000"/>
              </a:lnSpc>
              <a:spcAft>
                <a:spcPts val="500"/>
              </a:spcAft>
              <a:buClr>
                <a:srgbClr val="0077E3"/>
              </a:buClr>
              <a:buFont typeface="Arial" panose="020B0604020202020204" pitchFamily="34" charset="0"/>
              <a:buChar char="−"/>
            </a:pPr>
            <a:r>
              <a:rPr lang="cy-GB"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dulliau adeiladu ceudod brics ac amrywiadau diweddarach i ddyluniad waliau ceudod.</a:t>
            </a:r>
          </a:p>
          <a:p>
            <a:pPr marL="900000" lvl="6" indent="-342900">
              <a:lnSpc>
                <a:spcPts val="2000"/>
              </a:lnSpc>
              <a:spcAft>
                <a:spcPts val="500"/>
              </a:spcAft>
              <a:buClr>
                <a:srgbClr val="0077E3"/>
              </a:buClr>
              <a:buFont typeface="Arial" panose="020B0604020202020204" pitchFamily="34" charset="0"/>
              <a:buChar char="−"/>
            </a:pPr>
            <a:r>
              <a:rPr lang="cy-GB"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cydrannau llawr, waliau, toeau a gwaith coed parod.</a:t>
            </a:r>
          </a:p>
        </p:txBody>
      </p:sp>
      <p:sp>
        <p:nvSpPr>
          <p:cNvPr id="49" name="Google Shape;49;p4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29600" cy="14578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100"/>
              <a:buNone/>
            </a:pPr>
            <a:r>
              <a:rPr lang="cy-GB"/>
              <a:t>NOD: Gwybod am y newid mewn dulliau adeiladu dros amser</a:t>
            </a:r>
          </a:p>
          <a:p>
            <a:pPr marL="0" lvl="0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100"/>
              <a:buNone/>
            </a:pPr>
            <a:endParaRPr dirty="0">
              <a:solidFill>
                <a:srgbClr val="0077E3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24be36382f9_3_114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296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-GB"/>
              <a:t>Uned defnyddiwr modern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7875009-8CDD-C930-FC7B-3DE3D9449FA8}"/>
              </a:ext>
            </a:extLst>
          </p:cNvPr>
          <p:cNvSpPr txBox="1"/>
          <p:nvPr/>
        </p:nvSpPr>
        <p:spPr>
          <a:xfrm>
            <a:off x="3429000" y="3167390"/>
            <a:ext cx="2286000" cy="523220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cy-GB">
                <a:hlinkClick r:id="rId3"/>
              </a:rPr>
              <a:t>Edrychwch ar y diagram o weirio modern sylfaenol.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g24be36382f9_3_102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296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-GB"/>
              <a:t>Esblygiad codau lliw</a:t>
            </a:r>
          </a:p>
        </p:txBody>
      </p:sp>
      <p:sp>
        <p:nvSpPr>
          <p:cNvPr id="220" name="Google Shape;220;g24be36382f9_3_102"/>
          <p:cNvSpPr txBox="1">
            <a:spLocks noGrp="1"/>
          </p:cNvSpPr>
          <p:nvPr>
            <p:ph type="body" idx="1"/>
          </p:nvPr>
        </p:nvSpPr>
        <p:spPr>
          <a:xfrm>
            <a:off x="457200" y="1512000"/>
            <a:ext cx="2311500" cy="42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8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cy-GB" sz="2000">
                <a:solidFill>
                  <a:srgbClr val="282829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Hyd at fis Mai 2004, roedd du yn cael ei ddefnyddio i ddynodi niwtral ac roedd coch yn cael ei ddefnyddio i ddynodi byw. </a:t>
            </a:r>
          </a:p>
          <a:p>
            <a:pPr marL="0" lvl="8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endParaRPr sz="2000" dirty="0">
              <a:solidFill>
                <a:srgbClr val="282829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0" lvl="8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cy-GB" sz="2000">
                <a:solidFill>
                  <a:srgbClr val="282829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Ar ôl cyfnod pontio o ddwy flynedd, roedd y lliwiau newydd yn orfodol o </a:t>
            </a:r>
            <a:r>
              <a:rPr lang="cy-GB" sz="2000" b="1">
                <a:solidFill>
                  <a:srgbClr val="282829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2006</a:t>
            </a:r>
            <a:r>
              <a:rPr lang="cy-GB" sz="2000">
                <a:solidFill>
                  <a:srgbClr val="282829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ymlaen.</a:t>
            </a:r>
          </a:p>
          <a:p>
            <a:pPr marL="0" lvl="8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endParaRPr lang="en-GB" sz="2000" dirty="0">
              <a:solidFill>
                <a:srgbClr val="282829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221" name="Google Shape;221;g24be36382f9_3_10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768600" y="1512001"/>
            <a:ext cx="6283283" cy="424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24be36382f9_3_122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296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-GB"/>
              <a:t>Systemau weirio modern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F7F4A0C-73B5-DAAC-2768-34B6D3C4ADF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7878" y="2048279"/>
            <a:ext cx="3263843" cy="217589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440B9D3-B293-8E16-B89A-8BFE3262062A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43345" y="2854912"/>
            <a:ext cx="3822777" cy="2548518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g24be36382f9_3_136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296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-GB"/>
              <a:t>Systemau weirio modern</a:t>
            </a:r>
          </a:p>
        </p:txBody>
      </p:sp>
      <p:sp>
        <p:nvSpPr>
          <p:cNvPr id="237" name="Google Shape;237;g24be36382f9_3_136"/>
          <p:cNvSpPr txBox="1"/>
          <p:nvPr/>
        </p:nvSpPr>
        <p:spPr>
          <a:xfrm>
            <a:off x="374700" y="1638150"/>
            <a:ext cx="3066332" cy="38779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 sz="1800" dirty="0"/>
              <a:t>Mae systemau weirio modern yn defnyddio deunyddiau newydd ac yn darparu ar gyfer systemau rheoli adeiladau, yn ogystal â goleuo a phŵer.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 sz="1800" dirty="0"/>
              <a:t>Mae’r llun yma’n dangos bod y systemau brys yn rhedeg ochr yn ochr â cheblau data a chylchedau terfynol, ond wedi’u gwahanu oddi wrthynt.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6DD7194-4BFF-957A-2C5C-9096042B27A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86972" y="2023390"/>
            <a:ext cx="4656221" cy="3107474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24cc4bbb0d3_0_14"/>
          <p:cNvSpPr txBox="1">
            <a:spLocks noGrp="1"/>
          </p:cNvSpPr>
          <p:nvPr>
            <p:ph type="title"/>
          </p:nvPr>
        </p:nvSpPr>
        <p:spPr>
          <a:xfrm>
            <a:off x="311700" y="941568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111"/>
              <a:buNone/>
            </a:pPr>
            <a:r>
              <a:rPr lang="cy-GB"/>
              <a:t>Deunyddiau adeiladu ar ôl 1919</a:t>
            </a:r>
          </a:p>
        </p:txBody>
      </p:sp>
      <p:sp>
        <p:nvSpPr>
          <p:cNvPr id="243" name="Google Shape;243;g24cc4bbb0d3_0_14"/>
          <p:cNvSpPr txBox="1">
            <a:spLocks noGrp="1"/>
          </p:cNvSpPr>
          <p:nvPr>
            <p:ph type="body" idx="1"/>
          </p:nvPr>
        </p:nvSpPr>
        <p:spPr>
          <a:xfrm>
            <a:off x="0" y="1778000"/>
            <a:ext cx="8520600" cy="400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609600" indent="-285750">
              <a:lnSpc>
                <a:spcPts val="2000"/>
              </a:lnSpc>
              <a:spcAft>
                <a:spcPts val="5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Ar ôl 1919, roedd mwy o ddeunyddiau adeiladu ar gael i adeiladwyr yn y DU oherwydd gweithgynhyrchu torfol a chludiant cerbydau modur.</a:t>
            </a:r>
          </a:p>
          <a:p>
            <a:pPr marL="609600" indent="-285750">
              <a:lnSpc>
                <a:spcPts val="2000"/>
              </a:lnSpc>
              <a:spcAft>
                <a:spcPts val="5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Roedd rhai o’r deunyddiau’n fwy cyfleus na’r deunyddiau hŷn, ond nid oedd pob un yn well nac yn fwy cynaliadwy na’r deunyddiau hŷn.</a:t>
            </a:r>
          </a:p>
          <a:p>
            <a:pPr marL="609600" indent="-285750">
              <a:lnSpc>
                <a:spcPts val="2000"/>
              </a:lnSpc>
              <a:spcAft>
                <a:spcPts val="5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Roedd hyn hefyd yn golygu bod tai ac adeiladau eraill yn edrych yr un fath, ni waeth pa ran o’r wlad roeddech chi’n byw ynddi. </a:t>
            </a:r>
          </a:p>
          <a:p>
            <a:pPr marL="609600" indent="-285750">
              <a:lnSpc>
                <a:spcPts val="2000"/>
              </a:lnSpc>
              <a:spcAft>
                <a:spcPts val="5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Er ei bod hi’n haws cael deunyddiau a’u bod yn cael eu safoni i’w defnyddio’n haws, collwyd llawer o sgiliau lleol a chollodd tai eu cymeriad lleol.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g24cc4bbb0d3_0_19"/>
          <p:cNvSpPr txBox="1">
            <a:spLocks noGrp="1"/>
          </p:cNvSpPr>
          <p:nvPr>
            <p:ph type="title"/>
          </p:nvPr>
        </p:nvSpPr>
        <p:spPr>
          <a:xfrm>
            <a:off x="311700" y="877433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111"/>
              <a:buNone/>
            </a:pPr>
            <a:r>
              <a:rPr lang="cy-GB"/>
              <a:t>Deunyddiau toi newydd</a:t>
            </a:r>
          </a:p>
        </p:txBody>
      </p:sp>
      <p:sp>
        <p:nvSpPr>
          <p:cNvPr id="249" name="Google Shape;249;g24cc4bbb0d3_0_19"/>
          <p:cNvSpPr txBox="1">
            <a:spLocks noGrp="1"/>
          </p:cNvSpPr>
          <p:nvPr>
            <p:ph type="body" idx="1"/>
          </p:nvPr>
        </p:nvSpPr>
        <p:spPr>
          <a:xfrm>
            <a:off x="311700" y="1324235"/>
            <a:ext cx="3379200" cy="441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2500" lnSpcReduction="20000"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cy-GB" sz="1700" dirty="0"/>
              <a:t>Mae </a:t>
            </a:r>
            <a:r>
              <a:rPr lang="cy-GB" sz="1700" b="1" dirty="0"/>
              <a:t>teils to concrid</a:t>
            </a:r>
            <a:r>
              <a:rPr lang="cy-GB" sz="1700" dirty="0"/>
              <a:t> yn rhad ac yn wydn, ond yn ddiflas i edrych arnynt ac mae angen offer pŵer i’w torri.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lang="cy-GB" sz="1700" dirty="0"/>
              <a:t>Roedd</a:t>
            </a:r>
            <a:r>
              <a:rPr lang="cy-GB" sz="1700" b="1" dirty="0"/>
              <a:t> teils to asbestos</a:t>
            </a:r>
            <a:r>
              <a:rPr lang="cy-GB" sz="1700" dirty="0"/>
              <a:t> yn rhad ac yn hawdd eu gosod a’u torri, ond roedd asbestos yn beryglus i iechyd.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lang="cy-GB" sz="1700" dirty="0"/>
              <a:t>Roedd </a:t>
            </a:r>
            <a:r>
              <a:rPr lang="cy-GB" sz="1700" b="1" dirty="0"/>
              <a:t>gorchuddion to rhychog ag asbestos</a:t>
            </a:r>
            <a:r>
              <a:rPr lang="cy-GB" sz="1700" dirty="0"/>
              <a:t> yn cael eu defnyddio ar gyfer adeiladau diwydiannol ond roeddent yn beryglus i iechyd.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800"/>
              <a:buNone/>
            </a:pPr>
            <a:r>
              <a:rPr lang="cy-GB" sz="1700" dirty="0"/>
              <a:t>Sylwer: Weithiau, gelwir paneli asbestos yn AIB – (bwrdd sy’n cynnwys asbestos).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CB6323F-93C6-7E82-6AE4-C871906E454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20051" y="2512999"/>
            <a:ext cx="2353773" cy="1520696"/>
          </a:xfrm>
          <a:prstGeom prst="rect">
            <a:avLst/>
          </a:prstGeom>
        </p:spPr>
      </p:pic>
      <p:pic>
        <p:nvPicPr>
          <p:cNvPr id="3" name="Google Shape;249;g24cc4bbb0d3_0_19">
            <a:extLst>
              <a:ext uri="{FF2B5EF4-FFF2-40B4-BE49-F238E27FC236}">
                <a16:creationId xmlns:a16="http://schemas.microsoft.com/office/drawing/2014/main" id="{5543380A-061A-6C98-B4FA-0152DE41385C}"/>
              </a:ext>
            </a:extLst>
          </p:cNvPr>
          <p:cNvPicPr preferRelativeResize="0"/>
          <p:nvPr/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21042" y="1774149"/>
            <a:ext cx="1447236" cy="1477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A04C0D4-E2EA-6E70-F25C-DBCC4D0050F5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1042" y="4255956"/>
            <a:ext cx="2706138" cy="1747270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g24cc4bbb0d3_0_30"/>
          <p:cNvSpPr txBox="1">
            <a:spLocks noGrp="1"/>
          </p:cNvSpPr>
          <p:nvPr>
            <p:ph type="title"/>
          </p:nvPr>
        </p:nvSpPr>
        <p:spPr>
          <a:xfrm>
            <a:off x="311700" y="833804"/>
            <a:ext cx="42021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111"/>
              <a:buNone/>
            </a:pPr>
            <a:r>
              <a:rPr lang="cy-GB"/>
              <a:t>Deunyddiau toi newydd</a:t>
            </a:r>
          </a:p>
        </p:txBody>
      </p:sp>
      <p:sp>
        <p:nvSpPr>
          <p:cNvPr id="261" name="Google Shape;261;g24cc4bbb0d3_0_30"/>
          <p:cNvSpPr txBox="1">
            <a:spLocks noGrp="1"/>
          </p:cNvSpPr>
          <p:nvPr>
            <p:ph type="body" idx="1"/>
          </p:nvPr>
        </p:nvSpPr>
        <p:spPr>
          <a:xfrm>
            <a:off x="335293" y="1497776"/>
            <a:ext cx="33324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cy-GB" sz="1800" dirty="0"/>
              <a:t>Mae </a:t>
            </a:r>
            <a:r>
              <a:rPr lang="cy-GB" sz="1800" b="1" dirty="0"/>
              <a:t>dalennau toi metel rhychiog</a:t>
            </a:r>
            <a:r>
              <a:rPr lang="cy-GB" sz="1800" dirty="0"/>
              <a:t> yn hawdd ac yn gyflym eu gosod, maent yn wydn os ydynt wedi’u gorchuddio a gellir gosod </a:t>
            </a:r>
            <a:r>
              <a:rPr lang="cy-GB" sz="1800" dirty="0" err="1"/>
              <a:t>inswleiddiad</a:t>
            </a:r>
            <a:r>
              <a:rPr lang="cy-GB" sz="1800" dirty="0"/>
              <a:t> ynddynt ymlaen llaw.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lang="cy-GB" sz="1800" dirty="0"/>
              <a:t>Maent bellach yn cael eu defnyddio ar gyfer adeiladau diwydiannol a manwerthu.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800"/>
              <a:buNone/>
            </a:pPr>
            <a:r>
              <a:rPr lang="cy-GB" sz="1800" dirty="0"/>
              <a:t>Mae proffiliau sgwâr a chrwn ar gael.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8093F73-130E-E724-78D8-9787DFCEA25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62741" y="4464719"/>
            <a:ext cx="2231810" cy="155947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4C292EB-E788-326B-FE22-BDAF374F31A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39981" y="3429000"/>
            <a:ext cx="1726879" cy="259519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3958024-456C-8165-157A-F6ADD3870E20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30310" y="1536633"/>
            <a:ext cx="2231810" cy="167385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2A729B3-BAD7-D72A-7993-BE85D6053669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8330" y="2805777"/>
            <a:ext cx="2231809" cy="1452725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g24cc4bbb0d3_0_41"/>
          <p:cNvSpPr txBox="1">
            <a:spLocks noGrp="1"/>
          </p:cNvSpPr>
          <p:nvPr>
            <p:ph type="title"/>
          </p:nvPr>
        </p:nvSpPr>
        <p:spPr>
          <a:xfrm>
            <a:off x="268100" y="903683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111"/>
              <a:buNone/>
            </a:pPr>
            <a:r>
              <a:rPr lang="cy-GB"/>
              <a:t>Deunyddiau toi metel</a:t>
            </a:r>
          </a:p>
        </p:txBody>
      </p:sp>
      <p:sp>
        <p:nvSpPr>
          <p:cNvPr id="273" name="Google Shape;273;g24cc4bbb0d3_0_41"/>
          <p:cNvSpPr txBox="1">
            <a:spLocks noGrp="1"/>
          </p:cNvSpPr>
          <p:nvPr>
            <p:ph type="body" idx="1"/>
          </p:nvPr>
        </p:nvSpPr>
        <p:spPr>
          <a:xfrm>
            <a:off x="377150" y="1460568"/>
            <a:ext cx="3060825" cy="436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2500" lnSpcReduction="20000"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cy-GB" sz="1600" dirty="0"/>
              <a:t>Mae </a:t>
            </a:r>
            <a:r>
              <a:rPr lang="cy-GB" sz="1600" b="1" dirty="0"/>
              <a:t>toi alwminiwm</a:t>
            </a:r>
            <a:r>
              <a:rPr lang="cy-GB" sz="1600" dirty="0"/>
              <a:t> yn rhad ac yn wydn, ond yn ddiflas i edrych arnynt ac mae angen offer pŵer i’w torri.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endParaRPr sz="1600" b="1" dirty="0"/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lang="cy-GB" sz="1600" dirty="0"/>
              <a:t>Mae </a:t>
            </a:r>
            <a:r>
              <a:rPr lang="cy-GB" sz="1600" b="1" dirty="0"/>
              <a:t>toi copr</a:t>
            </a:r>
            <a:r>
              <a:rPr lang="cy-GB" sz="1600" dirty="0"/>
              <a:t> (</a:t>
            </a:r>
            <a:r>
              <a:rPr lang="cy-GB" sz="1600" dirty="0" err="1"/>
              <a:t>cwpric</a:t>
            </a:r>
            <a:r>
              <a:rPr lang="cy-GB" sz="1600" dirty="0"/>
              <a:t> ocsid) yn agored i </a:t>
            </a:r>
            <a:r>
              <a:rPr lang="cy-GB" sz="1600" b="1" dirty="0"/>
              <a:t>ferdigris</a:t>
            </a:r>
            <a:r>
              <a:rPr lang="cy-GB" sz="1600" dirty="0"/>
              <a:t>, sef yr enw cyffredin ar bigmentau gwyrddlas, gwenwynig, copr sy’n ffurfio </a:t>
            </a:r>
            <a:r>
              <a:rPr lang="cy-GB" sz="1600" dirty="0" err="1"/>
              <a:t>patin</a:t>
            </a:r>
            <a:r>
              <a:rPr lang="cy-GB" sz="1600" dirty="0"/>
              <a:t> ar gopr, efydd a phres.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endParaRPr sz="1600" b="1" dirty="0"/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lang="cy-GB" sz="1600" dirty="0"/>
              <a:t>Mae</a:t>
            </a:r>
            <a:r>
              <a:rPr lang="cy-GB" sz="1600" b="1" dirty="0"/>
              <a:t> dalenni toi metel rhychiog</a:t>
            </a:r>
            <a:r>
              <a:rPr lang="cy-GB" sz="1600" dirty="0"/>
              <a:t> yn cael eu defnyddio ar gyfer adeiladau diwydiannol a masnachol.</a:t>
            </a:r>
          </a:p>
        </p:txBody>
      </p:sp>
      <p:pic>
        <p:nvPicPr>
          <p:cNvPr id="2" name="Google Shape;279;g24cc4bbb0d3_0_41">
            <a:extLst>
              <a:ext uri="{FF2B5EF4-FFF2-40B4-BE49-F238E27FC236}">
                <a16:creationId xmlns:a16="http://schemas.microsoft.com/office/drawing/2014/main" id="{BEFB76D8-8244-3E0A-DC46-3D1031F61EC3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318021" y="2418609"/>
            <a:ext cx="2470679" cy="1642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4DC7EED-113C-A56E-7164-04323FCC1AE2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37817" y="2009358"/>
            <a:ext cx="2305230" cy="153664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523EB11-5DD6-4870-84E6-425A2898CE76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38075" y="3958680"/>
            <a:ext cx="2304972" cy="153664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A51D8B1-BD26-418C-0ECB-CCF2E3620D1C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6171" y="4307490"/>
            <a:ext cx="2470679" cy="1647119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g24cc4bbb0d3_0_63"/>
          <p:cNvSpPr txBox="1">
            <a:spLocks noGrp="1"/>
          </p:cNvSpPr>
          <p:nvPr>
            <p:ph type="title"/>
          </p:nvPr>
        </p:nvSpPr>
        <p:spPr>
          <a:xfrm>
            <a:off x="311700" y="888817"/>
            <a:ext cx="40431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cy-GB"/>
              <a:t>Teils to sment ffibr</a:t>
            </a:r>
          </a:p>
        </p:txBody>
      </p:sp>
      <p:sp>
        <p:nvSpPr>
          <p:cNvPr id="287" name="Google Shape;287;g24cc4bbb0d3_0_63"/>
          <p:cNvSpPr txBox="1">
            <a:spLocks noGrp="1"/>
          </p:cNvSpPr>
          <p:nvPr>
            <p:ph type="body" idx="1"/>
          </p:nvPr>
        </p:nvSpPr>
        <p:spPr>
          <a:xfrm>
            <a:off x="311699" y="1536633"/>
            <a:ext cx="5294443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cy-GB"/>
              <a:t>Mae teils to sment ffibr yn deils to gweddol newydd, wedi’u dylunio i ddynwared llechi naturiol.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lang="cy-GB"/>
              <a:t>Cafodd y rhain eu creu i gymryd lle’r teils asbestos, gan fod asbestos yn achosi problemau iechyd.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lang="cy-GB"/>
              <a:t>Maent yn hawdd eu torri a’u trwsio ac yn rhatach na llechi naturiol, ond nid ydynt mor wydn.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17031D8-A526-674C-B1CE-1729FD0A16A2}"/>
              </a:ext>
            </a:extLst>
          </p:cNvPr>
          <p:cNvSpPr txBox="1"/>
          <p:nvPr/>
        </p:nvSpPr>
        <p:spPr>
          <a:xfrm>
            <a:off x="6302829" y="2774368"/>
            <a:ext cx="1687286" cy="307777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cy-GB">
                <a:hlinkClick r:id="rId3"/>
              </a:rPr>
              <a:t>Llun enghreifftiol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g24cc4bbb0d3_0_69"/>
          <p:cNvSpPr txBox="1">
            <a:spLocks noGrp="1"/>
          </p:cNvSpPr>
          <p:nvPr>
            <p:ph type="title"/>
          </p:nvPr>
        </p:nvSpPr>
        <p:spPr>
          <a:xfrm>
            <a:off x="343450" y="901110"/>
            <a:ext cx="40431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cy-GB"/>
              <a:t>Teils to solar Tesla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BBE0E9D-A606-4E9F-4061-12FA2932ACBE}"/>
              </a:ext>
            </a:extLst>
          </p:cNvPr>
          <p:cNvSpPr txBox="1"/>
          <p:nvPr/>
        </p:nvSpPr>
        <p:spPr>
          <a:xfrm>
            <a:off x="2672443" y="5507494"/>
            <a:ext cx="4160061" cy="307777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cy-GB">
                <a:hlinkClick r:id="rId3"/>
              </a:rPr>
              <a:t>Mae rhagor o luniau ar gael yma!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365777D-1236-865A-94C8-FC8C7B0FDE61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93495" y="1812508"/>
            <a:ext cx="5317958" cy="354708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5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-GB"/>
              <a:t>Traddodiadol yn erbyn modern – cyn ac ar ôl 1919</a:t>
            </a:r>
          </a:p>
        </p:txBody>
      </p:sp>
      <p:sp>
        <p:nvSpPr>
          <p:cNvPr id="56" name="Google Shape;56;p5"/>
          <p:cNvSpPr txBox="1">
            <a:spLocks noGrp="1"/>
          </p:cNvSpPr>
          <p:nvPr>
            <p:ph type="body" idx="1"/>
          </p:nvPr>
        </p:nvSpPr>
        <p:spPr>
          <a:xfrm>
            <a:off x="457200" y="1694880"/>
            <a:ext cx="8229600" cy="42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8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cy-GB" sz="2000"/>
              <a:t>Mewn systemau trydanol cynnar, roedd y deunyddiau a oedd ar gael ar gyfer dargludyddion ac ynysyddion yn eu dyddiau cynnar. Fel arfer, yn yr amgylchiadau hyn, roedd y deunyddiau a oedd yn cael eu defnyddio yn cael eu symud o gymwysiadau eraill.</a:t>
            </a:r>
          </a:p>
          <a:p>
            <a:pPr marL="0" lvl="8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endParaRPr sz="2000" dirty="0"/>
          </a:p>
          <a:p>
            <a:pPr marL="0" lvl="8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cy-GB" sz="2000"/>
              <a:t>Roedd hyn yn golygu nad oedd y systemau trydanol yn heneiddio’n dda, nad oeddent yn addas ar gyfer y cymhwysiad neu nad oeddent yn gwrthsefyll unrhyw raddau o draul.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g24cc4bbb0d3_0_76"/>
          <p:cNvSpPr txBox="1">
            <a:spLocks noGrp="1"/>
          </p:cNvSpPr>
          <p:nvPr>
            <p:ph type="title"/>
          </p:nvPr>
        </p:nvSpPr>
        <p:spPr>
          <a:xfrm>
            <a:off x="359900" y="890600"/>
            <a:ext cx="8267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111"/>
              <a:buNone/>
            </a:pPr>
            <a:r>
              <a:rPr lang="cy-GB"/>
              <a:t>Morteri a phlastrau seiliedig ar sment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B5973D0-1EDA-399D-9363-5B0653BD7C9A}"/>
              </a:ext>
            </a:extLst>
          </p:cNvPr>
          <p:cNvSpPr txBox="1"/>
          <p:nvPr/>
        </p:nvSpPr>
        <p:spPr>
          <a:xfrm>
            <a:off x="2126638" y="3375712"/>
            <a:ext cx="4890723" cy="830997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cy-GB" sz="1600"/>
              <a:t>Gwyliwch y fideo yma:</a:t>
            </a:r>
          </a:p>
          <a:p>
            <a:pPr algn="ctr"/>
            <a:r>
              <a:rPr lang="cy-GB" sz="1600">
                <a:hlinkClick r:id="rId3"/>
              </a:rPr>
              <a:t>Understanding Concrete, Cement, and Mortar | Ask This Old House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9D8A59D-B9AC-0228-92D1-2A0CD7A8A032}"/>
              </a:ext>
            </a:extLst>
          </p:cNvPr>
          <p:cNvSpPr txBox="1"/>
          <p:nvPr/>
        </p:nvSpPr>
        <p:spPr>
          <a:xfrm>
            <a:off x="2126637" y="2422567"/>
            <a:ext cx="4890723" cy="584775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cy-GB" sz="1600" dirty="0"/>
              <a:t>Dysgwch y gwahaniaethau rhwng sment, concrid a morter drwy glicio </a:t>
            </a:r>
            <a:r>
              <a:rPr lang="cy-GB" sz="1600" dirty="0">
                <a:hlinkClick r:id="rId4"/>
              </a:rPr>
              <a:t>yma</a:t>
            </a:r>
            <a:r>
              <a:rPr lang="cy-GB" sz="1600" dirty="0"/>
              <a:t>!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g24cc4bbb0d3_0_81"/>
          <p:cNvSpPr txBox="1">
            <a:spLocks noGrp="1"/>
          </p:cNvSpPr>
          <p:nvPr>
            <p:ph type="title"/>
          </p:nvPr>
        </p:nvSpPr>
        <p:spPr>
          <a:xfrm>
            <a:off x="310762" y="991760"/>
            <a:ext cx="8267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111"/>
              <a:buNone/>
            </a:pPr>
            <a:r>
              <a:rPr lang="cy-GB"/>
              <a:t>Fideos sment</a:t>
            </a:r>
          </a:p>
        </p:txBody>
      </p:sp>
      <p:sp>
        <p:nvSpPr>
          <p:cNvPr id="2" name="Google Shape;311;g24cc4bbb0d3_0_81">
            <a:extLst>
              <a:ext uri="{FF2B5EF4-FFF2-40B4-BE49-F238E27FC236}">
                <a16:creationId xmlns:a16="http://schemas.microsoft.com/office/drawing/2014/main" id="{64E67425-4921-A0F3-85F2-D1EB3570E260}"/>
              </a:ext>
            </a:extLst>
          </p:cNvPr>
          <p:cNvSpPr txBox="1"/>
          <p:nvPr/>
        </p:nvSpPr>
        <p:spPr>
          <a:xfrm>
            <a:off x="551525" y="2889057"/>
            <a:ext cx="8524200" cy="25545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cy-GB" sz="1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Fideo ar gymysgedd sment syml 	Defnyddio plastigwr mewn sment   	 Cymysgu swp o sment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lang="en-US" b="1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lang="en-US" sz="14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lang="en-US" b="1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lang="en-US" sz="14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cy-GB" sz="1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			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lang="en-US" b="1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lang="en-US" sz="14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lang="en-US" b="1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lang="en-US" sz="14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cy-GB" b="1"/>
              <a:t>						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80FA49F-C005-58D5-0609-B8413F814A0C}"/>
              </a:ext>
            </a:extLst>
          </p:cNvPr>
          <p:cNvSpPr txBox="1"/>
          <p:nvPr/>
        </p:nvSpPr>
        <p:spPr>
          <a:xfrm>
            <a:off x="441387" y="3574443"/>
            <a:ext cx="238658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cy-GB">
                <a:hlinkClick r:id="rId3"/>
              </a:rPr>
              <a:t>Is Your Mortar weak And Crumbling?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861BAD7-B5E2-ABE5-7701-D7C1AC38C860}"/>
              </a:ext>
            </a:extLst>
          </p:cNvPr>
          <p:cNvSpPr txBox="1"/>
          <p:nvPr/>
        </p:nvSpPr>
        <p:spPr>
          <a:xfrm>
            <a:off x="3321747" y="3682164"/>
            <a:ext cx="245059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cy-GB">
                <a:hlinkClick r:id="rId4"/>
              </a:rPr>
              <a:t>Everbuild Mortar Admix</a:t>
            </a:r>
            <a:r>
              <a:rPr lang="cy-GB"/>
              <a:t>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C80BB4D-DD1B-2E46-A898-1DC868A33BC4}"/>
              </a:ext>
            </a:extLst>
          </p:cNvPr>
          <p:cNvSpPr txBox="1"/>
          <p:nvPr/>
        </p:nvSpPr>
        <p:spPr>
          <a:xfrm>
            <a:off x="5965604" y="3643094"/>
            <a:ext cx="249617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cy-GB">
                <a:hlinkClick r:id="rId5"/>
              </a:rPr>
              <a:t>Bricklaying Mortar Mix Explained</a:t>
            </a:r>
            <a:r>
              <a:rPr lang="cy-GB"/>
              <a:t> 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g24cc4bbb0d3_0_89"/>
          <p:cNvSpPr txBox="1">
            <a:spLocks noGrp="1"/>
          </p:cNvSpPr>
          <p:nvPr>
            <p:ph type="title"/>
          </p:nvPr>
        </p:nvSpPr>
        <p:spPr>
          <a:xfrm>
            <a:off x="311700" y="1013150"/>
            <a:ext cx="61812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111"/>
              <a:buNone/>
            </a:pPr>
            <a:r>
              <a:rPr lang="cy-GB"/>
              <a:t>Morteri a phlastrau seiliedig ar sment</a:t>
            </a:r>
          </a:p>
        </p:txBody>
      </p:sp>
      <p:sp>
        <p:nvSpPr>
          <p:cNvPr id="319" name="Google Shape;319;g24cc4bbb0d3_0_89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4687812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46"/>
              <a:buNone/>
            </a:pPr>
            <a:r>
              <a:rPr lang="cy-GB"/>
              <a:t>Os caiff morter sment ei ddefnyddio’n gywir, mae’n dda iawn ar gyfer gwaith brics ar adeiladau newydd.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946"/>
              <a:buNone/>
            </a:pPr>
            <a:r>
              <a:rPr lang="cy-GB"/>
              <a:t>Fodd bynnag, ar gyfer eiddo hŷn, gall y morter fod yn rhy galed a gall ddifrodi’r fricsen neu’r garreg.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946"/>
              <a:buNone/>
            </a:pPr>
            <a:r>
              <a:rPr lang="cy-GB"/>
              <a:t>Mae angen llawer o ynni i gynhyrchu sment, felly nid yw’n ddeunydd cynaliadwy.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946"/>
              <a:buNone/>
            </a:pPr>
            <a:endParaRPr lang="en-US" dirty="0"/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946"/>
              <a:buNone/>
            </a:pPr>
            <a:r>
              <a:rPr lang="cy-GB"/>
              <a:t>Gwyliwch y fideo yma ar </a:t>
            </a:r>
            <a:r>
              <a:rPr lang="cy-GB" u="sng">
                <a:solidFill>
                  <a:schemeClr val="hlink"/>
                </a:solidFill>
                <a:hlinkClick r:id="rId3"/>
              </a:rPr>
              <a:t>gymysgu mortar calch brwd</a:t>
            </a:r>
            <a:r>
              <a:rPr lang="cy-GB">
                <a:solidFill>
                  <a:schemeClr val="tx1"/>
                </a:solidFill>
              </a:rPr>
              <a:t>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018D522-731B-13C6-9ABC-1EAAC4EF220D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9167" y="1518296"/>
            <a:ext cx="2866056" cy="191070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3244708-52CC-42CB-F020-D819B54822EB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9167" y="3799546"/>
            <a:ext cx="2910506" cy="1940143"/>
          </a:xfrm>
          <a:prstGeom prst="rect">
            <a:avLst/>
          </a:prstGeo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g24cc4bbb0d3_0_97"/>
          <p:cNvSpPr txBox="1">
            <a:spLocks noGrp="1"/>
          </p:cNvSpPr>
          <p:nvPr>
            <p:ph type="title"/>
          </p:nvPr>
        </p:nvSpPr>
        <p:spPr>
          <a:xfrm>
            <a:off x="302472" y="955525"/>
            <a:ext cx="37026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111"/>
              <a:buNone/>
            </a:pPr>
            <a:r>
              <a:rPr lang="cy-GB"/>
              <a:t>Concrid</a:t>
            </a:r>
          </a:p>
        </p:txBody>
      </p:sp>
      <p:sp>
        <p:nvSpPr>
          <p:cNvPr id="327" name="Google Shape;327;g24cc4bbb0d3_0_97"/>
          <p:cNvSpPr txBox="1">
            <a:spLocks noGrp="1"/>
          </p:cNvSpPr>
          <p:nvPr>
            <p:ph type="body" idx="1"/>
          </p:nvPr>
        </p:nvSpPr>
        <p:spPr>
          <a:xfrm>
            <a:off x="302350" y="1575800"/>
            <a:ext cx="3397800" cy="413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cy-GB"/>
              <a:t>Mae </a:t>
            </a:r>
            <a:r>
              <a:rPr lang="cy-GB">
                <a:hlinkClick r:id="rId3"/>
              </a:rPr>
              <a:t>concrid</a:t>
            </a:r>
            <a:r>
              <a:rPr lang="cy-GB"/>
              <a:t> yn cael ei ddefnyddio’n bennaf ar gyfer lloriau mewn adeiladau, ond gellir ei ddefnyddio ar gyfer waliau, toeau a phontydd.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lang="cy-GB"/>
              <a:t>Mae’n gryf iawn, a gellir ei fowldio i unrhyw siâp.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endParaRPr dirty="0"/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endParaRPr dirty="0"/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800"/>
              <a:buNone/>
            </a:pPr>
            <a:endParaRPr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0BE1F53-957C-C246-5556-C564CAE602D3}"/>
              </a:ext>
            </a:extLst>
          </p:cNvPr>
          <p:cNvSpPr txBox="1"/>
          <p:nvPr/>
        </p:nvSpPr>
        <p:spPr>
          <a:xfrm>
            <a:off x="393851" y="4431090"/>
            <a:ext cx="3519842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cy-GB" sz="2000">
                <a:hlinkClick r:id="rId4"/>
              </a:rPr>
              <a:t>The Largest Concrete Dome Ever Built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70B5D18-1A8F-803C-ED9F-0C85C829908C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2942" y="1575800"/>
            <a:ext cx="3103859" cy="206535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6A9577F-6170-7A77-F80D-74A00D3A225B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0309" y="3750482"/>
            <a:ext cx="2216942" cy="2216942"/>
          </a:xfrm>
          <a:prstGeom prst="rect">
            <a:avLst/>
          </a:prstGeo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g24cc4bbb0d3_0_154"/>
          <p:cNvSpPr txBox="1">
            <a:spLocks noGrp="1"/>
          </p:cNvSpPr>
          <p:nvPr>
            <p:ph type="title"/>
          </p:nvPr>
        </p:nvSpPr>
        <p:spPr>
          <a:xfrm>
            <a:off x="311700" y="942617"/>
            <a:ext cx="40806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cy-GB"/>
              <a:t>Pren meddal wedi’i fewnforio</a:t>
            </a:r>
          </a:p>
        </p:txBody>
      </p:sp>
      <p:sp>
        <p:nvSpPr>
          <p:cNvPr id="336" name="Google Shape;336;g24cc4bbb0d3_0_154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26127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cy-GB"/>
              <a:t>Mae’r rhan fwyaf o goed meddal yn cael eu mewnforio o ogledd Ewrop a Rwsia.</a:t>
            </a: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dirty="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cy-GB"/>
              <a:t>Maent yn cael eu llifio ymlaen llaw neu eu plaenio i feintiau safonol ac maent yn llawer rhatach na defnyddio pren caled o'r DU.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FC09EBA-6EDE-652E-9B63-9793BBDB930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4331" y="1921317"/>
            <a:ext cx="5377337" cy="3400375"/>
          </a:xfrm>
          <a:prstGeom prst="rect">
            <a:avLst/>
          </a:prstGeo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g24cc4bbb0d3_0_167"/>
          <p:cNvSpPr txBox="1">
            <a:spLocks noGrp="1"/>
          </p:cNvSpPr>
          <p:nvPr>
            <p:ph type="title"/>
          </p:nvPr>
        </p:nvSpPr>
        <p:spPr>
          <a:xfrm>
            <a:off x="311700" y="921492"/>
            <a:ext cx="42603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cy-GB"/>
              <a:t>Lloriau wedi’u sgridio</a:t>
            </a:r>
          </a:p>
        </p:txBody>
      </p:sp>
      <p:sp>
        <p:nvSpPr>
          <p:cNvPr id="343" name="Google Shape;343;g24cc4bbb0d3_0_167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3152274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cy-GB"/>
              <a:t>Mae lloriau wedi’u sgridio yn cael eu rhoi ar ben slab llawr concrid i gynhyrchu llawr gwastad fflat.</a:t>
            </a: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dirty="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cy-GB"/>
              <a:t>Gellir gwneud hyn â llaw gyda chymysgedd o dywod a sment ac mae’n cael ei lefelu ag offer llaw, neu ei bwmpio i mewn fel cyfansoddyn hunan-lefelu.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AB4BA23-F032-2914-852A-3F89991DA3B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38075" y="1684992"/>
            <a:ext cx="3152274" cy="236441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43FFD36-CF9A-B71C-5190-7246BE0163DF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4212" y="3814233"/>
            <a:ext cx="3152274" cy="2101516"/>
          </a:xfrm>
          <a:prstGeom prst="rect">
            <a:avLst/>
          </a:prstGeom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g25d5099a616_0_14"/>
          <p:cNvSpPr txBox="1">
            <a:spLocks noGrp="1"/>
          </p:cNvSpPr>
          <p:nvPr>
            <p:ph type="title"/>
          </p:nvPr>
        </p:nvSpPr>
        <p:spPr>
          <a:xfrm>
            <a:off x="311700" y="921492"/>
            <a:ext cx="42603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cy-GB"/>
              <a:t>Lloriau priffáb</a:t>
            </a:r>
          </a:p>
        </p:txBody>
      </p:sp>
      <p:sp>
        <p:nvSpPr>
          <p:cNvPr id="351" name="Google Shape;351;g25d5099a616_0_14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35850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cy-GB"/>
              <a:t>Er mwyn arbed amser ac arian, gellir cynhyrchu rhannau o strwythur yr adeilad oddi ar y safle.</a:t>
            </a:r>
          </a:p>
        </p:txBody>
      </p:sp>
      <p:pic>
        <p:nvPicPr>
          <p:cNvPr id="353" name="Google Shape;353;g25d5099a616_0_14"/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075" y="3371710"/>
            <a:ext cx="4033925" cy="226744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81D25CB-85BE-7AFE-D0CA-FBD56287363F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8375" y="1303242"/>
            <a:ext cx="3896698" cy="2599105"/>
          </a:xfrm>
          <a:prstGeom prst="rect">
            <a:avLst/>
          </a:prstGeom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g24cc4bbb0d3_0_174"/>
          <p:cNvSpPr txBox="1">
            <a:spLocks noGrp="1"/>
          </p:cNvSpPr>
          <p:nvPr>
            <p:ph type="title"/>
          </p:nvPr>
        </p:nvSpPr>
        <p:spPr>
          <a:xfrm>
            <a:off x="311700" y="958492"/>
            <a:ext cx="42603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cy-GB"/>
              <a:t>Blociau concrid</a:t>
            </a:r>
          </a:p>
        </p:txBody>
      </p:sp>
      <p:sp>
        <p:nvSpPr>
          <p:cNvPr id="359" name="Google Shape;359;g24cc4bbb0d3_0_174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38187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cy-GB"/>
              <a:t>Gall blociau concrid fod yn wag neu’n solet neu’n flociau ysgafn llawn gwynt i wella’r inswleiddiad.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7139CE1-5F8C-28BB-C0F4-F1AA69C4FAB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37145" y="1625451"/>
            <a:ext cx="2705100" cy="180354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944ED9E-B6C9-24C3-A92A-4AF558DBCFB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5107" y="3405601"/>
            <a:ext cx="2710562" cy="180354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0750F98-155A-691A-C396-4170AB9A8DC4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37145" y="3642163"/>
            <a:ext cx="3258544" cy="222987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7BDA71D-62D7-4D6F-4E48-719015FAFAE0}"/>
              </a:ext>
            </a:extLst>
          </p:cNvPr>
          <p:cNvSpPr txBox="1"/>
          <p:nvPr/>
        </p:nvSpPr>
        <p:spPr>
          <a:xfrm>
            <a:off x="5633353" y="3429000"/>
            <a:ext cx="91268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cy-GB"/>
              <a:t>(gwag)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7266E96-5B32-91D1-BFED-8472192CB045}"/>
              </a:ext>
            </a:extLst>
          </p:cNvPr>
          <p:cNvSpPr txBox="1"/>
          <p:nvPr/>
        </p:nvSpPr>
        <p:spPr>
          <a:xfrm>
            <a:off x="2092934" y="5240102"/>
            <a:ext cx="69783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cy-GB"/>
              <a:t>(solet)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64BAC6A-99CA-8339-E81C-CF9E3F03066E}"/>
              </a:ext>
            </a:extLst>
          </p:cNvPr>
          <p:cNvSpPr txBox="1"/>
          <p:nvPr/>
        </p:nvSpPr>
        <p:spPr>
          <a:xfrm>
            <a:off x="5182162" y="5718150"/>
            <a:ext cx="236851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cy-GB"/>
              <a:t>(ysgafn a llawn gwynt)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g24cc4bbb0d3_0_182"/>
          <p:cNvSpPr txBox="1">
            <a:spLocks noGrp="1"/>
          </p:cNvSpPr>
          <p:nvPr>
            <p:ph type="title"/>
          </p:nvPr>
        </p:nvSpPr>
        <p:spPr>
          <a:xfrm>
            <a:off x="311700" y="990242"/>
            <a:ext cx="42603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cy-GB"/>
              <a:t>Plastr gypswm</a:t>
            </a:r>
          </a:p>
        </p:txBody>
      </p:sp>
      <p:sp>
        <p:nvSpPr>
          <p:cNvPr id="368" name="Google Shape;368;g24cc4bbb0d3_0_182"/>
          <p:cNvSpPr txBox="1">
            <a:spLocks noGrp="1"/>
          </p:cNvSpPr>
          <p:nvPr>
            <p:ph type="body" idx="1"/>
          </p:nvPr>
        </p:nvSpPr>
        <p:spPr>
          <a:xfrm>
            <a:off x="384852" y="2121812"/>
            <a:ext cx="2418506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cy-GB"/>
              <a:t>Cafodd plastr gypswm ei ddylunio i ddisodli plastr calch.</a:t>
            </a: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cy-GB"/>
              <a:t>Mae’n sychu’n gyflymach na phlastr calch, nid yw’n anadladwy ond nid yw’n dal dŵr ychwaith.</a:t>
            </a: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9A4A7B0-5677-ABBB-0991-8A6AB7AD94A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4044" y="2121812"/>
            <a:ext cx="5176747" cy="3497268"/>
          </a:xfrm>
          <a:prstGeom prst="rect">
            <a:avLst/>
          </a:prstGeom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g24cc4bbb0d3_0_188"/>
          <p:cNvSpPr txBox="1">
            <a:spLocks noGrp="1"/>
          </p:cNvSpPr>
          <p:nvPr>
            <p:ph type="title"/>
          </p:nvPr>
        </p:nvSpPr>
        <p:spPr>
          <a:xfrm>
            <a:off x="358450" y="1007375"/>
            <a:ext cx="8340382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lvl="0"/>
            <a:r>
              <a:rPr lang="cy-GB"/>
              <a:t>Pilenni atal lleithder (DPM) neu gwrs atal lleithder (DPC)</a:t>
            </a:r>
          </a:p>
        </p:txBody>
      </p:sp>
      <p:sp>
        <p:nvSpPr>
          <p:cNvPr id="375" name="Google Shape;375;g24cc4bbb0d3_0_188"/>
          <p:cNvSpPr txBox="1">
            <a:spLocks noGrp="1"/>
          </p:cNvSpPr>
          <p:nvPr>
            <p:ph type="body" idx="1"/>
          </p:nvPr>
        </p:nvSpPr>
        <p:spPr>
          <a:xfrm>
            <a:off x="358450" y="1908175"/>
            <a:ext cx="3201600" cy="330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2500" lnSpcReduction="20000"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cy-GB"/>
              <a:t>Mae DPC wedi’i wneud o blastig ac mae’n cael ei osod ger gwaelod y wal i atal lleithder rhag codi.</a:t>
            </a: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lang="en-GB" dirty="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dirty="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dirty="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cy-GB"/>
              <a:t>Mae DPM wedi’i wneud o blastig ac mae’n cael ei osod dan lloriau i atal lleithder rhag codi drwy’r llawr.</a:t>
            </a:r>
          </a:p>
        </p:txBody>
      </p:sp>
      <p:pic>
        <p:nvPicPr>
          <p:cNvPr id="2" name="Google Shape;245;g25edc608d6f_0_5">
            <a:extLst>
              <a:ext uri="{FF2B5EF4-FFF2-40B4-BE49-F238E27FC236}">
                <a16:creationId xmlns:a16="http://schemas.microsoft.com/office/drawing/2014/main" id="{366DD46D-CB97-969F-241E-D8CC1AAAA601}"/>
              </a:ext>
            </a:extLst>
          </p:cNvPr>
          <p:cNvPicPr preferRelativeResize="0"/>
          <p:nvPr/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25344" y="1638796"/>
            <a:ext cx="2286472" cy="188817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48;g25edc608d6f_0_5">
            <a:extLst>
              <a:ext uri="{FF2B5EF4-FFF2-40B4-BE49-F238E27FC236}">
                <a16:creationId xmlns:a16="http://schemas.microsoft.com/office/drawing/2014/main" id="{10AACCD0-3494-F78F-CD38-0F80642F39BA}"/>
              </a:ext>
            </a:extLst>
          </p:cNvPr>
          <p:cNvSpPr/>
          <p:nvPr/>
        </p:nvSpPr>
        <p:spPr>
          <a:xfrm>
            <a:off x="4882438" y="2795118"/>
            <a:ext cx="565294" cy="384614"/>
          </a:xfrm>
          <a:prstGeom prst="ellipse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50;g25edc608d6f_0_5">
            <a:extLst>
              <a:ext uri="{FF2B5EF4-FFF2-40B4-BE49-F238E27FC236}">
                <a16:creationId xmlns:a16="http://schemas.microsoft.com/office/drawing/2014/main" id="{80F6EBFA-08F2-65B1-6F45-7CE7CEABF7B2}"/>
              </a:ext>
            </a:extLst>
          </p:cNvPr>
          <p:cNvSpPr txBox="1"/>
          <p:nvPr/>
        </p:nvSpPr>
        <p:spPr>
          <a:xfrm>
            <a:off x="7048754" y="2144768"/>
            <a:ext cx="1650078" cy="8309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cy-GB"/>
              <a:t>Pilen atal lleithder du sy’n dal dŵr</a:t>
            </a:r>
          </a:p>
        </p:txBody>
      </p:sp>
      <p:cxnSp>
        <p:nvCxnSpPr>
          <p:cNvPr id="5" name="Google Shape;251;g25edc608d6f_0_5">
            <a:extLst>
              <a:ext uri="{FF2B5EF4-FFF2-40B4-BE49-F238E27FC236}">
                <a16:creationId xmlns:a16="http://schemas.microsoft.com/office/drawing/2014/main" id="{DE554288-B23E-EEFD-5654-79275938AA5E}"/>
              </a:ext>
            </a:extLst>
          </p:cNvPr>
          <p:cNvCxnSpPr>
            <a:stCxn id="3" idx="6"/>
            <a:endCxn id="4" idx="1"/>
          </p:cNvCxnSpPr>
          <p:nvPr/>
        </p:nvCxnSpPr>
        <p:spPr>
          <a:xfrm flipV="1">
            <a:off x="5447732" y="2560251"/>
            <a:ext cx="1601022" cy="427174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ABE294B0-05DD-3569-699D-94E5C6980482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2438" y="3776801"/>
            <a:ext cx="3404103" cy="226940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24be36382f9_0_98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296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-GB"/>
              <a:t>Deunyddiau cyn 1919</a:t>
            </a:r>
          </a:p>
        </p:txBody>
      </p:sp>
      <p:sp>
        <p:nvSpPr>
          <p:cNvPr id="70" name="Google Shape;70;g24be36382f9_0_98"/>
          <p:cNvSpPr txBox="1">
            <a:spLocks noGrp="1"/>
          </p:cNvSpPr>
          <p:nvPr>
            <p:ph type="body" idx="1"/>
          </p:nvPr>
        </p:nvSpPr>
        <p:spPr>
          <a:xfrm>
            <a:off x="457200" y="1512000"/>
            <a:ext cx="8229600" cy="42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8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cy-GB" sz="2000"/>
              <a:t>Cyn 1919, roedd yn rhaid tyfu neu gloddio’r deunyddiau a oedd yn cael eu defnyddio cyn dyfodiad plastigau.</a:t>
            </a:r>
          </a:p>
          <a:p>
            <a:pPr marL="0" lvl="8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endParaRPr sz="2000" dirty="0"/>
          </a:p>
          <a:p>
            <a:pPr marL="0" lvl="8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cy-GB" sz="2000"/>
              <a:t>Er enghraifft, mae’r bwrdd ffiwsiau a ddangosir isod wedi’i wneud yn bennaf o wydr, pren a phorslen.</a:t>
            </a:r>
          </a:p>
          <a:p>
            <a:pPr marL="0" lvl="8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endParaRPr sz="2000" dirty="0"/>
          </a:p>
        </p:txBody>
      </p:sp>
      <p:pic>
        <p:nvPicPr>
          <p:cNvPr id="2" name="Google Shape;62;g24be36382f9_0_0">
            <a:extLst>
              <a:ext uri="{FF2B5EF4-FFF2-40B4-BE49-F238E27FC236}">
                <a16:creationId xmlns:a16="http://schemas.microsoft.com/office/drawing/2014/main" id="{0C9D9F5F-156C-7C0E-4C71-6FE714E6B301}"/>
              </a:ext>
            </a:extLst>
          </p:cNvPr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7316" y="3513924"/>
            <a:ext cx="4556760" cy="159518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63;g24be36382f9_0_0">
            <a:extLst>
              <a:ext uri="{FF2B5EF4-FFF2-40B4-BE49-F238E27FC236}">
                <a16:creationId xmlns:a16="http://schemas.microsoft.com/office/drawing/2014/main" id="{AA9A6820-679B-0EA3-8441-1CCE1147FFBA}"/>
              </a:ext>
            </a:extLst>
          </p:cNvPr>
          <p:cNvSpPr txBox="1"/>
          <p:nvPr/>
        </p:nvSpPr>
        <p:spPr>
          <a:xfrm>
            <a:off x="1426464" y="5333616"/>
            <a:ext cx="6803136" cy="382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 sz="1800">
                <a:solidFill>
                  <a:schemeClr val="dk1"/>
                </a:solidFill>
              </a:rPr>
              <a:t>Blwch ffiwsiau yn Tatton Hall: Gosodwyd goleuadau trydan yn 1884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g24cc4bbb0d3_0_195"/>
          <p:cNvSpPr txBox="1">
            <a:spLocks noGrp="1"/>
          </p:cNvSpPr>
          <p:nvPr>
            <p:ph type="title"/>
          </p:nvPr>
        </p:nvSpPr>
        <p:spPr>
          <a:xfrm>
            <a:off x="311700" y="942617"/>
            <a:ext cx="41553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29629"/>
              <a:buNone/>
            </a:pPr>
            <a:r>
              <a:rPr lang="cy-GB"/>
              <a:t>Ffenestri a ffasgia plastig</a:t>
            </a:r>
          </a:p>
        </p:txBody>
      </p:sp>
      <p:sp>
        <p:nvSpPr>
          <p:cNvPr id="383" name="Google Shape;383;g24cc4bbb0d3_0_195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32016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cy-GB"/>
              <a:t>Mae ffenestri plastig wedi’u dylunio i leihau’r gwaith cynnal a chadw sy’n gysylltiedig â ffenestri pren.</a:t>
            </a: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dirty="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cy-GB"/>
              <a:t>Maent yn para’n hirach na ffenestri pren a ffasgia.</a:t>
            </a: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837E382-1706-383E-5C99-B7DA852ABD5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73896" y="1687993"/>
            <a:ext cx="3188849" cy="212624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16D1F52-C795-C1E5-63FF-DA8FE4D93A7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51333" y="4026184"/>
            <a:ext cx="2833973" cy="1889199"/>
          </a:xfrm>
          <a:prstGeom prst="rect">
            <a:avLst/>
          </a:prstGeom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Google Shape;390;g24cc4bbb0d3_0_202"/>
          <p:cNvSpPr txBox="1">
            <a:spLocks noGrp="1"/>
          </p:cNvSpPr>
          <p:nvPr>
            <p:ph type="title"/>
          </p:nvPr>
        </p:nvSpPr>
        <p:spPr>
          <a:xfrm>
            <a:off x="311700" y="915167"/>
            <a:ext cx="42603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cy-GB"/>
              <a:t>Deunyddiau cyfansawdd</a:t>
            </a:r>
          </a:p>
        </p:txBody>
      </p:sp>
      <p:sp>
        <p:nvSpPr>
          <p:cNvPr id="391" name="Google Shape;391;g24cc4bbb0d3_0_202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27416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>
              <a:buNone/>
            </a:pPr>
            <a:r>
              <a:rPr lang="cy-GB"/>
              <a:t>Mae deunyddiau cyfansawdd wedi’u gwneud o bolymer wedi’i atgyfnerthu â ffibr (FRP) (plastig) sy’n gryf iawn ac yn dal dŵr.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15C48CD-6184-036D-15C1-209DA7EF78D1}"/>
              </a:ext>
            </a:extLst>
          </p:cNvPr>
          <p:cNvSpPr txBox="1"/>
          <p:nvPr/>
        </p:nvSpPr>
        <p:spPr>
          <a:xfrm>
            <a:off x="3429000" y="3933859"/>
            <a:ext cx="2286000" cy="307777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cy-GB">
                <a:hlinkClick r:id="rId3"/>
              </a:rPr>
              <a:t>Llun enghreifftiol 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Google Shape;398;g24cc4bbb0d3_0_209"/>
          <p:cNvSpPr txBox="1">
            <a:spLocks noGrp="1"/>
          </p:cNvSpPr>
          <p:nvPr>
            <p:ph type="title"/>
          </p:nvPr>
        </p:nvSpPr>
        <p:spPr>
          <a:xfrm>
            <a:off x="373475" y="978095"/>
            <a:ext cx="41085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cy-GB"/>
              <a:t>Dur</a:t>
            </a:r>
          </a:p>
        </p:txBody>
      </p:sp>
      <p:sp>
        <p:nvSpPr>
          <p:cNvPr id="399" name="Google Shape;399;g24cc4bbb0d3_0_209"/>
          <p:cNvSpPr txBox="1">
            <a:spLocks noGrp="1"/>
          </p:cNvSpPr>
          <p:nvPr>
            <p:ph type="body" idx="1"/>
          </p:nvPr>
        </p:nvSpPr>
        <p:spPr>
          <a:xfrm>
            <a:off x="311700" y="1631883"/>
            <a:ext cx="2058521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cy-GB"/>
              <a:t>Mae dur yn cael ei ddefnyddio i greu adeiladau diwydiannol ac adeiladau uchel iawn.</a:t>
            </a: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lang="en-US" dirty="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cy-GB"/>
              <a:t>Mae’n gryf iawn, a gellir ei ailgylchu.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AF43048-2A79-C7F1-EFB7-CC638EB6729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8341" y="1070526"/>
            <a:ext cx="5376627" cy="3584418"/>
          </a:xfrm>
          <a:prstGeom prst="rect">
            <a:avLst/>
          </a:prstGeom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g24cc4bbb0d3_0_215"/>
          <p:cNvSpPr txBox="1">
            <a:spLocks noGrp="1"/>
          </p:cNvSpPr>
          <p:nvPr>
            <p:ph type="title"/>
          </p:nvPr>
        </p:nvSpPr>
        <p:spPr>
          <a:xfrm>
            <a:off x="311700" y="958492"/>
            <a:ext cx="48099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cy-GB"/>
              <a:t>Deunyddiau adeiladu safonol</a:t>
            </a:r>
          </a:p>
        </p:txBody>
      </p:sp>
      <p:sp>
        <p:nvSpPr>
          <p:cNvPr id="406" name="Google Shape;406;g24cc4bbb0d3_0_215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128212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cy-GB"/>
              <a:t>Mae gan ddeunyddiau feintiau safonol ledled y DU.</a:t>
            </a: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dirty="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cy-GB"/>
              <a:t>Mae meintiau safonol o bren, plastrfwrdd, pibellau, ceblau, dur, llechi, teils to ac ati.</a:t>
            </a: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dirty="0"/>
          </a:p>
          <a:p>
            <a:pPr marL="0" lvl="0" indent="0">
              <a:buNone/>
            </a:pPr>
            <a:r>
              <a:rPr lang="cy-GB"/>
              <a:t>Dyma rhai o fanteision deunyddiau adeiladu safonol:</a:t>
            </a:r>
          </a:p>
          <a:p>
            <a:pPr marL="215900" lvl="1" indent="-21590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SzTx/>
              <a:buFont typeface="Arial" pitchFamily="-105" charset="0"/>
              <a:buChar char="•"/>
              <a:defRPr/>
            </a:pPr>
            <a:r>
              <a:rPr lang="cy-GB"/>
              <a:t>mae’r gweithwyr wedi arfer delio â deunyddiau maint penodol</a:t>
            </a:r>
          </a:p>
          <a:p>
            <a:pPr marL="215900" lvl="1" indent="-21590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SzTx/>
              <a:buFont typeface="Arial" pitchFamily="-105" charset="0"/>
              <a:buChar char="•"/>
              <a:defRPr/>
            </a:pPr>
            <a:r>
              <a:rPr lang="cy-GB"/>
              <a:t>mae’n haws cynllunio a phrisio swyddi</a:t>
            </a:r>
          </a:p>
          <a:p>
            <a:pPr marL="215900" lvl="1" indent="-21590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SzTx/>
              <a:buFont typeface="Arial" pitchFamily="-105" charset="0"/>
              <a:buChar char="•"/>
              <a:defRPr/>
            </a:pPr>
            <a:r>
              <a:rPr lang="cy-GB"/>
              <a:t>mae gwahanol gydrannau adeiladu yn rhyngweithio’n well â’i gilydd.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Google Shape;418;p14"/>
          <p:cNvSpPr txBox="1">
            <a:spLocks noGrp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6000">
              <a:solidFill>
                <a:srgbClr val="E30613"/>
              </a:solidFill>
            </a:endParaRPr>
          </a:p>
          <a:p>
            <a:pPr marL="0" lvl="0" indent="0" algn="ctr" rtl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SzPts val="1400"/>
              <a:buNone/>
            </a:pPr>
            <a:r>
              <a:rPr lang="cy-GB" sz="6000">
                <a:solidFill>
                  <a:srgbClr val="0077E3"/>
                </a:solidFill>
              </a:rPr>
              <a:t>Unrhyw gwestiynau?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24be36382f9_0_104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296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-GB"/>
              <a:t>Ceblau trydanol cynnar</a:t>
            </a:r>
          </a:p>
        </p:txBody>
      </p:sp>
      <p:sp>
        <p:nvSpPr>
          <p:cNvPr id="77" name="Google Shape;77;g24be36382f9_0_104"/>
          <p:cNvSpPr txBox="1">
            <a:spLocks noGrp="1"/>
          </p:cNvSpPr>
          <p:nvPr>
            <p:ph type="body" idx="1"/>
          </p:nvPr>
        </p:nvSpPr>
        <p:spPr>
          <a:xfrm>
            <a:off x="457200" y="1512000"/>
            <a:ext cx="8229600" cy="42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8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endParaRPr sz="2000" dirty="0"/>
          </a:p>
          <a:p>
            <a:pPr marL="0" lvl="8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cy-GB" sz="2000"/>
              <a:t>Yn 1882, datblygodd Thomas Edison y system dosbarthu pŵer gyntaf yn Ninas Efrog Newydd gan ddefnyddio rhodenni copr, wedi’u lapio mewn jiwt a’u gosod mewn pibellau anhyblyg wedi’u llenwi â chompownd bitwminaidd.</a:t>
            </a:r>
          </a:p>
          <a:p>
            <a:pPr marL="0" lvl="8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endParaRPr sz="2000" dirty="0"/>
          </a:p>
          <a:p>
            <a:pPr marL="0" lvl="8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cy-GB" sz="2000">
                <a:hlinkClick r:id="rId3"/>
              </a:rPr>
              <a:t>Cable Community</a:t>
            </a:r>
            <a:r>
              <a:rPr lang="cy-GB" sz="2000"/>
              <a:t>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24be36382f9_3_11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296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-GB"/>
              <a:t>Ceblau trydanol cynnar</a:t>
            </a:r>
          </a:p>
        </p:txBody>
      </p:sp>
      <p:sp>
        <p:nvSpPr>
          <p:cNvPr id="84" name="Google Shape;84;g24be36382f9_3_11"/>
          <p:cNvSpPr txBox="1">
            <a:spLocks noGrp="1"/>
          </p:cNvSpPr>
          <p:nvPr>
            <p:ph type="body" idx="1"/>
          </p:nvPr>
        </p:nvSpPr>
        <p:spPr>
          <a:xfrm>
            <a:off x="457200" y="1873250"/>
            <a:ext cx="8229600" cy="38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cy-GB">
                <a:highlight>
                  <a:srgbClr val="FFFFFF"/>
                </a:highlight>
              </a:rPr>
              <a:t>Nid oedd y ceblau trydanol cyntaf wedi’u hinswleiddio a daeth yn amlwg yn fuan iawn, heb ryw fath o ddeunydd inswleiddio, y byddai’r gallu i ddefnyddio nifer o wifrau neu gael gwifrau cerrynt mawr yn achosi problemau.</a:t>
            </a:r>
          </a:p>
          <a:p>
            <a:pPr marL="0" lvl="0" indent="0" algn="l" rtl="0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cy-GB">
                <a:highlight>
                  <a:srgbClr val="FFFFFF"/>
                </a:highlight>
              </a:rPr>
              <a:t>Rhaff cortyn oedd un o’r deunyddiau inswleiddio cyntaf ond roedd yn cymryd amser i’w gwehyddu o amgylch y gwifrau copr moel ac yn fuan cafodd ei disodli gan ddeunyddiau eraill, haws eu gweithgynhyrchu.</a:t>
            </a:r>
          </a:p>
          <a:p>
            <a:pPr marL="0" lvl="8" indent="0" algn="l" rtl="0">
              <a:lnSpc>
                <a:spcPct val="12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endParaRPr sz="2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24be36382f9_3_18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296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-GB"/>
              <a:t>Ceblau trydanol cynnar</a:t>
            </a:r>
          </a:p>
        </p:txBody>
      </p:sp>
      <p:sp>
        <p:nvSpPr>
          <p:cNvPr id="91" name="Google Shape;91;g24be36382f9_3_18"/>
          <p:cNvSpPr txBox="1">
            <a:spLocks noGrp="1"/>
          </p:cNvSpPr>
          <p:nvPr>
            <p:ph type="body" idx="1"/>
          </p:nvPr>
        </p:nvSpPr>
        <p:spPr>
          <a:xfrm>
            <a:off x="457200" y="1512000"/>
            <a:ext cx="8229600" cy="42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cy-GB">
                <a:highlight>
                  <a:srgbClr val="FFFFFF"/>
                </a:highlight>
              </a:rPr>
              <a:t>Dyma linell amser o ddeunyddiau inswleiddio wedi’u cynhyrchu’n dorfol:</a:t>
            </a: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400" dirty="0">
              <a:highlight>
                <a:srgbClr val="FFFFFF"/>
              </a:highlight>
            </a:endParaRPr>
          </a:p>
          <a:p>
            <a:pPr marL="609600" indent="-285750" eaLnBrk="0" fontAlgn="base" hangingPunct="0">
              <a:lnSpc>
                <a:spcPts val="2000"/>
              </a:lnSpc>
              <a:spcBef>
                <a:spcPts val="0"/>
              </a:spcBef>
              <a:spcAft>
                <a:spcPts val="500"/>
              </a:spcAft>
              <a:buClr>
                <a:srgbClr val="0077E3"/>
              </a:buClr>
              <a:buSzTx/>
              <a:buFont typeface="Arial" panose="020B0604020202020204" pitchFamily="34" charset="0"/>
              <a:buChar char="•"/>
              <a:defRPr/>
            </a:pPr>
            <a:r>
              <a:rPr lang="cy-GB">
                <a:highlight>
                  <a:srgbClr val="FFFFFF"/>
                </a:highlight>
              </a:rPr>
              <a:t>1810 rwber heb ei fwlcaneiddio</a:t>
            </a:r>
          </a:p>
          <a:p>
            <a:pPr marL="609600" indent="-285750" eaLnBrk="0" fontAlgn="base" hangingPunct="0">
              <a:lnSpc>
                <a:spcPts val="2000"/>
              </a:lnSpc>
              <a:spcBef>
                <a:spcPts val="0"/>
              </a:spcBef>
              <a:spcAft>
                <a:spcPts val="500"/>
              </a:spcAft>
              <a:buClr>
                <a:srgbClr val="0077E3"/>
              </a:buClr>
              <a:buSzTx/>
              <a:buFont typeface="Arial" panose="020B0604020202020204" pitchFamily="34" charset="0"/>
              <a:buChar char="•"/>
              <a:defRPr/>
            </a:pPr>
            <a:r>
              <a:rPr lang="cy-GB">
                <a:highlight>
                  <a:srgbClr val="FFFFFF"/>
                </a:highlight>
              </a:rPr>
              <a:t>1841 Gutta Percha (math o latecs naturiol)</a:t>
            </a:r>
          </a:p>
          <a:p>
            <a:pPr marL="609600" indent="-285750" eaLnBrk="0" fontAlgn="base" hangingPunct="0">
              <a:lnSpc>
                <a:spcPts val="2000"/>
              </a:lnSpc>
              <a:spcBef>
                <a:spcPts val="0"/>
              </a:spcBef>
              <a:spcAft>
                <a:spcPts val="500"/>
              </a:spcAft>
              <a:buClr>
                <a:srgbClr val="0077E3"/>
              </a:buClr>
              <a:buSzTx/>
              <a:buFont typeface="Arial" panose="020B0604020202020204" pitchFamily="34" charset="0"/>
              <a:buChar char="•"/>
              <a:defRPr/>
            </a:pPr>
            <a:r>
              <a:rPr lang="cy-GB">
                <a:highlight>
                  <a:srgbClr val="FFFFFF"/>
                </a:highlight>
              </a:rPr>
              <a:t>1844 rwber wedi’i fwlcaneiddio – paent Goodyear</a:t>
            </a:r>
          </a:p>
          <a:p>
            <a:pPr marL="609600" indent="-285750" eaLnBrk="0" fontAlgn="base" hangingPunct="0">
              <a:lnSpc>
                <a:spcPts val="2000"/>
              </a:lnSpc>
              <a:spcBef>
                <a:spcPts val="0"/>
              </a:spcBef>
              <a:spcAft>
                <a:spcPts val="500"/>
              </a:spcAft>
              <a:buClr>
                <a:srgbClr val="0077E3"/>
              </a:buClr>
              <a:buSzTx/>
              <a:buFont typeface="Arial" panose="020B0604020202020204" pitchFamily="34" charset="0"/>
              <a:buChar char="•"/>
              <a:defRPr/>
            </a:pPr>
            <a:r>
              <a:rPr lang="cy-GB">
                <a:highlight>
                  <a:srgbClr val="FFFFFF"/>
                </a:highlight>
              </a:rPr>
              <a:t>1879 jiwt paraffin a bitwmen wedi’i fwlcaneiddio</a:t>
            </a:r>
          </a:p>
          <a:p>
            <a:pPr marL="609600" indent="-285750" eaLnBrk="0" fontAlgn="base" hangingPunct="0">
              <a:lnSpc>
                <a:spcPts val="2000"/>
              </a:lnSpc>
              <a:spcBef>
                <a:spcPts val="0"/>
              </a:spcBef>
              <a:spcAft>
                <a:spcPts val="500"/>
              </a:spcAft>
              <a:buClr>
                <a:srgbClr val="0077E3"/>
              </a:buClr>
              <a:buSzTx/>
              <a:buFont typeface="Arial" panose="020B0604020202020204" pitchFamily="34" charset="0"/>
              <a:buChar char="•"/>
              <a:defRPr/>
            </a:pPr>
            <a:r>
              <a:rPr lang="cy-GB">
                <a:highlight>
                  <a:srgbClr val="FFFFFF"/>
                </a:highlight>
              </a:rPr>
              <a:t>1880 rwber naturiol</a:t>
            </a:r>
          </a:p>
          <a:p>
            <a:pPr marL="609600" indent="-285750" eaLnBrk="0" fontAlgn="base" hangingPunct="0">
              <a:lnSpc>
                <a:spcPts val="2000"/>
              </a:lnSpc>
              <a:spcBef>
                <a:spcPts val="0"/>
              </a:spcBef>
              <a:spcAft>
                <a:spcPts val="500"/>
              </a:spcAft>
              <a:buClr>
                <a:srgbClr val="0077E3"/>
              </a:buClr>
              <a:buSzTx/>
              <a:buFont typeface="Arial" panose="020B0604020202020204" pitchFamily="34" charset="0"/>
              <a:buChar char="•"/>
              <a:defRPr/>
            </a:pPr>
            <a:r>
              <a:rPr lang="cy-GB">
                <a:highlight>
                  <a:srgbClr val="FFFFFF"/>
                </a:highlight>
              </a:rPr>
              <a:t>1884 cebl papur (ffeibr llysiau)</a:t>
            </a:r>
          </a:p>
          <a:p>
            <a:pPr marL="609600" indent="-285750" eaLnBrk="0" fontAlgn="base" hangingPunct="0">
              <a:lnSpc>
                <a:spcPts val="2000"/>
              </a:lnSpc>
              <a:spcBef>
                <a:spcPts val="0"/>
              </a:spcBef>
              <a:spcAft>
                <a:spcPts val="500"/>
              </a:spcAft>
              <a:buClr>
                <a:srgbClr val="0077E3"/>
              </a:buClr>
              <a:buSzTx/>
              <a:buFont typeface="Arial" panose="020B0604020202020204" pitchFamily="34" charset="0"/>
              <a:buChar char="•"/>
              <a:defRPr/>
            </a:pPr>
            <a:r>
              <a:rPr lang="cy-GB">
                <a:highlight>
                  <a:srgbClr val="FFFFFF"/>
                </a:highlight>
              </a:rPr>
              <a:t>1885 papur sy’n cynnwys olew</a:t>
            </a:r>
          </a:p>
          <a:p>
            <a:pPr marL="609600" indent="-285750" eaLnBrk="0" fontAlgn="base" hangingPunct="0">
              <a:lnSpc>
                <a:spcPts val="2000"/>
              </a:lnSpc>
              <a:spcBef>
                <a:spcPts val="0"/>
              </a:spcBef>
              <a:spcAft>
                <a:spcPts val="500"/>
              </a:spcAft>
              <a:buClr>
                <a:srgbClr val="0077E3"/>
              </a:buClr>
              <a:buSzTx/>
              <a:buFont typeface="Arial" panose="020B0604020202020204" pitchFamily="34" charset="0"/>
              <a:buChar char="•"/>
              <a:defRPr/>
            </a:pPr>
            <a:r>
              <a:rPr lang="cy-GB">
                <a:highlight>
                  <a:srgbClr val="FFFFFF"/>
                </a:highlight>
              </a:rPr>
              <a:t>1933 PVC yn cael ei ddefnyddio am y tro cyntaf mewn deunydd inswleiddio ceblau</a:t>
            </a:r>
          </a:p>
          <a:p>
            <a:pPr marL="609600" indent="-285750" eaLnBrk="0" fontAlgn="base" hangingPunct="0">
              <a:lnSpc>
                <a:spcPts val="2000"/>
              </a:lnSpc>
              <a:spcBef>
                <a:spcPts val="0"/>
              </a:spcBef>
              <a:spcAft>
                <a:spcPts val="500"/>
              </a:spcAft>
              <a:buClr>
                <a:srgbClr val="0077E3"/>
              </a:buClr>
              <a:buSzTx/>
              <a:buFont typeface="Arial" panose="020B0604020202020204" pitchFamily="34" charset="0"/>
              <a:buChar char="•"/>
              <a:defRPr/>
            </a:pPr>
            <a:r>
              <a:rPr lang="cy-GB">
                <a:highlight>
                  <a:srgbClr val="FFFFFF"/>
                </a:highlight>
              </a:rPr>
              <a:t>1942 datblygu polyethylen</a:t>
            </a:r>
          </a:p>
          <a:p>
            <a:pPr marL="609600" indent="-285750" eaLnBrk="0" fontAlgn="base" hangingPunct="0">
              <a:lnSpc>
                <a:spcPts val="2000"/>
              </a:lnSpc>
              <a:spcBef>
                <a:spcPts val="0"/>
              </a:spcBef>
              <a:spcAft>
                <a:spcPts val="500"/>
              </a:spcAft>
              <a:buClr>
                <a:srgbClr val="0077E3"/>
              </a:buClr>
              <a:buSzTx/>
              <a:buFont typeface="Arial" panose="020B0604020202020204" pitchFamily="34" charset="0"/>
              <a:buChar char="•"/>
              <a:defRPr/>
            </a:pPr>
            <a:r>
              <a:rPr lang="cy-GB">
                <a:highlight>
                  <a:srgbClr val="FFFFFF"/>
                </a:highlight>
              </a:rPr>
              <a:t>1970 Ceblau polytetrafflworoethylen (PTFE)</a:t>
            </a:r>
          </a:p>
          <a:p>
            <a:pPr marL="0" lvl="8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endParaRPr sz="2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24be36382f9_3_24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296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-GB"/>
              <a:t>Ceblau trydanol cynnar</a:t>
            </a:r>
          </a:p>
        </p:txBody>
      </p:sp>
      <p:sp>
        <p:nvSpPr>
          <p:cNvPr id="98" name="Google Shape;98;g24be36382f9_3_24"/>
          <p:cNvSpPr txBox="1">
            <a:spLocks noGrp="1"/>
          </p:cNvSpPr>
          <p:nvPr>
            <p:ph type="body" idx="1"/>
          </p:nvPr>
        </p:nvSpPr>
        <p:spPr>
          <a:xfrm>
            <a:off x="457199" y="1512000"/>
            <a:ext cx="8229599" cy="42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-GB">
                <a:solidFill>
                  <a:srgbClr val="212529"/>
                </a:solidFill>
                <a:highlight>
                  <a:srgbClr val="FFFFFF"/>
                </a:highlight>
              </a:rPr>
              <a:t>Yn y 1880au, roedd y ceblau cyntaf i gael eu hinswleiddio wedi’u hinswleiddio â gutta percha, deunydd latecs naturiol a gynhyrchwyd o’r sudd o goed o’r un enw. Roedd angen cadw’r deunydd inswleiddio hwn yn wlyb drwy’r amser neu byddai’n sychu ac yn methu. </a:t>
            </a: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lang="en-US" dirty="0">
              <a:solidFill>
                <a:srgbClr val="212529"/>
              </a:solidFill>
              <a:highlight>
                <a:srgbClr val="FFFFFF"/>
              </a:highlight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-GB">
                <a:solidFill>
                  <a:srgbClr val="212529"/>
                </a:solidFill>
                <a:highlight>
                  <a:srgbClr val="FFFFFF"/>
                </a:highlight>
              </a:rPr>
              <a:t>Cafodd y deunydd hwn ei ddisodli gan rwber a bitwmen wedi’i fwlcaneiddio. Er mwyn diogelu’r inswleiddiad rwber rhag difrod mecanyddol, cafodd ei amgylchynu mewn ffabrig wedi’i wehyddu.</a:t>
            </a: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>
              <a:solidFill>
                <a:srgbClr val="212529"/>
              </a:solidFill>
              <a:highlight>
                <a:srgbClr val="FFFFFF"/>
              </a:highlight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-GB">
                <a:solidFill>
                  <a:srgbClr val="212529"/>
                </a:solidFill>
                <a:highlight>
                  <a:srgbClr val="FFFFFF"/>
                </a:highlight>
              </a:rPr>
              <a:t>Byddai’n chwalu ac yn difetha dros gyfnod o amser. </a:t>
            </a:r>
          </a:p>
          <a:p>
            <a:pPr marL="0" lvl="8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endParaRPr sz="2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24be36382f9_3_32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296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-GB"/>
              <a:t>Systemau trydanol cynnar</a:t>
            </a:r>
          </a:p>
        </p:txBody>
      </p:sp>
      <p:sp>
        <p:nvSpPr>
          <p:cNvPr id="106" name="Google Shape;106;g24be36382f9_3_32"/>
          <p:cNvSpPr txBox="1">
            <a:spLocks noGrp="1"/>
          </p:cNvSpPr>
          <p:nvPr>
            <p:ph type="body" idx="1"/>
          </p:nvPr>
        </p:nvSpPr>
        <p:spPr>
          <a:xfrm>
            <a:off x="457125" y="1524824"/>
            <a:ext cx="5724219" cy="42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-GB" sz="1900">
                <a:solidFill>
                  <a:srgbClr val="212529"/>
                </a:solidFill>
                <a:highlight>
                  <a:srgbClr val="FFFFFF"/>
                </a:highlight>
              </a:rPr>
              <a:t>Roedd y diwydiant cyflenwi trydan yn eithaf digyswllt. Nid oedd grid cenedlaethol, felly roedd gan bob ardal eu trefniadau cyflenwi eu hunain. Dim ond ar ôl cyflwyno Deddf Trydan (Cyflenwi) 1919 y dechreuodd pethau newid.</a:t>
            </a: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900" dirty="0">
              <a:solidFill>
                <a:srgbClr val="212529"/>
              </a:solidFill>
              <a:highlight>
                <a:srgbClr val="FFFFFF"/>
              </a:highlight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-GB" sz="1900">
                <a:solidFill>
                  <a:srgbClr val="212529"/>
                </a:solidFill>
                <a:highlight>
                  <a:srgbClr val="FFFFFF"/>
                </a:highlight>
              </a:rPr>
              <a:t>Hyd at y pwynt hwn, yr unig gylched drydanol yn y cartref oedd ar gyfer goleuadau. Nid oedd unrhyw offer trydanol, felly nid oedd angen cylchedau socedi.</a:t>
            </a: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900" dirty="0">
              <a:solidFill>
                <a:srgbClr val="212529"/>
              </a:solidFill>
              <a:highlight>
                <a:srgbClr val="FFFFFF"/>
              </a:highlight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-GB" sz="1900">
                <a:solidFill>
                  <a:srgbClr val="212529"/>
                </a:solidFill>
                <a:highlight>
                  <a:srgbClr val="FFFFFF"/>
                </a:highlight>
              </a:rPr>
              <a:t>Dim ond yn y 1930au y dechreuodd poptai trydan ddisodli poptai nwy yn y cartref.</a:t>
            </a: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>
              <a:solidFill>
                <a:srgbClr val="212529"/>
              </a:solidFill>
              <a:highlight>
                <a:srgbClr val="FFFFFF"/>
              </a:highlight>
            </a:endParaRPr>
          </a:p>
          <a:p>
            <a:pPr marL="0" lvl="8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endParaRPr sz="2000" dirty="0"/>
          </a:p>
        </p:txBody>
      </p:sp>
      <p:sp>
        <p:nvSpPr>
          <p:cNvPr id="108" name="Google Shape;108;g24be36382f9_3_32"/>
          <p:cNvSpPr txBox="1"/>
          <p:nvPr/>
        </p:nvSpPr>
        <p:spPr>
          <a:xfrm>
            <a:off x="6616772" y="2690351"/>
            <a:ext cx="1982942" cy="1477297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algn="ctr"/>
            <a:r>
              <a:rPr lang="cy-GB" i="0">
                <a:solidFill>
                  <a:schemeClr val="tx1"/>
                </a:solidFill>
                <a:latin typeface="+mn-lt"/>
                <a:ea typeface="Arial"/>
                <a:cs typeface="Arial"/>
                <a:sym typeface="Arial"/>
              </a:rPr>
              <a:t>Dysgwch am bopty trydan a wnaed yn y 1930au drwy glicio’r ddolen hon:</a:t>
            </a:r>
            <a:br>
              <a:rPr lang="cy-GB" b="1" i="0">
                <a:solidFill>
                  <a:srgbClr val="000000"/>
                </a:solidFill>
                <a:latin typeface="arial" panose="020B0604020202020204" pitchFamily="34" charset="0"/>
                <a:ea typeface="Arial"/>
                <a:cs typeface="Arial"/>
                <a:sym typeface="Arial"/>
              </a:rPr>
            </a:br>
            <a:r>
              <a:rPr lang="cy-GB" sz="1400" b="0" i="0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cy-GB" sz="1400" b="0" i="0" u="sng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Hanes y Byd y BBC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2571</Words>
  <Application>Microsoft Office PowerPoint</Application>
  <PresentationFormat>On-screen Show (4:3)</PresentationFormat>
  <Paragraphs>262</Paragraphs>
  <Slides>44</Slides>
  <Notes>44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49" baseType="lpstr">
      <vt:lpstr>Arial</vt:lpstr>
      <vt:lpstr>Arial</vt:lpstr>
      <vt:lpstr>Roboto</vt:lpstr>
      <vt:lpstr>Times New Roman</vt:lpstr>
      <vt:lpstr>Default Design</vt:lpstr>
      <vt:lpstr>PowerPoint Presentation</vt:lpstr>
      <vt:lpstr>NOD: Gwybod am y newid mewn dulliau adeiladu dros amser </vt:lpstr>
      <vt:lpstr>Traddodiadol yn erbyn modern – cyn ac ar ôl 1919</vt:lpstr>
      <vt:lpstr>Deunyddiau cyn 1919</vt:lpstr>
      <vt:lpstr>Ceblau trydanol cynnar</vt:lpstr>
      <vt:lpstr>Ceblau trydanol cynnar</vt:lpstr>
      <vt:lpstr>Ceblau trydanol cynnar</vt:lpstr>
      <vt:lpstr>Ceblau trydanol cynnar</vt:lpstr>
      <vt:lpstr>Systemau trydanol cynnar</vt:lpstr>
      <vt:lpstr>Systemau trydanol cynnar – cwndid slip</vt:lpstr>
      <vt:lpstr>Systemau trydanol cynnar – rwber wedi’i fwlcaneiddio</vt:lpstr>
      <vt:lpstr>Systemau trydanol cynnar – Bakelite</vt:lpstr>
      <vt:lpstr>Systemau trydanol cynnar – Bakelite</vt:lpstr>
      <vt:lpstr>Plastigau modern</vt:lpstr>
      <vt:lpstr>Systemau trydanol cynnar</vt:lpstr>
      <vt:lpstr>Cebl trydanol cynnar – PVC wedi’i insiwleiddio â gwain tua 1970</vt:lpstr>
      <vt:lpstr>Systemau trydanol cynnar – 1970au</vt:lpstr>
      <vt:lpstr>BS 7671</vt:lpstr>
      <vt:lpstr>Uned defnyddiwr modern</vt:lpstr>
      <vt:lpstr>Uned defnyddiwr modern</vt:lpstr>
      <vt:lpstr>Esblygiad codau lliw</vt:lpstr>
      <vt:lpstr>Systemau weirio modern</vt:lpstr>
      <vt:lpstr>Systemau weirio modern</vt:lpstr>
      <vt:lpstr>Deunyddiau adeiladu ar ôl 1919</vt:lpstr>
      <vt:lpstr>Deunyddiau toi newydd</vt:lpstr>
      <vt:lpstr>Deunyddiau toi newydd</vt:lpstr>
      <vt:lpstr>Deunyddiau toi metel</vt:lpstr>
      <vt:lpstr>Teils to sment ffibr</vt:lpstr>
      <vt:lpstr>Teils to solar Tesla</vt:lpstr>
      <vt:lpstr>Morteri a phlastrau seiliedig ar sment</vt:lpstr>
      <vt:lpstr>Fideos sment</vt:lpstr>
      <vt:lpstr>Morteri a phlastrau seiliedig ar sment</vt:lpstr>
      <vt:lpstr>Concrid</vt:lpstr>
      <vt:lpstr>Pren meddal wedi’i fewnforio</vt:lpstr>
      <vt:lpstr>Lloriau wedi’u sgridio</vt:lpstr>
      <vt:lpstr>Lloriau priffáb</vt:lpstr>
      <vt:lpstr>Blociau concrid</vt:lpstr>
      <vt:lpstr>Plastr gypswm</vt:lpstr>
      <vt:lpstr>Pilenni atal lleithder (DPM) neu gwrs atal lleithder (DPC)</vt:lpstr>
      <vt:lpstr>Ffenestri a ffasgia plastig</vt:lpstr>
      <vt:lpstr>Deunyddiau cyfansawdd</vt:lpstr>
      <vt:lpstr>Dur</vt:lpstr>
      <vt:lpstr>Deunyddiau adeiladu safonol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janicec</dc:creator>
  <cp:lastModifiedBy>Claire Brooks</cp:lastModifiedBy>
  <cp:revision>12</cp:revision>
  <dcterms:created xsi:type="dcterms:W3CDTF">2013-05-28T00:38:54Z</dcterms:created>
  <dcterms:modified xsi:type="dcterms:W3CDTF">2023-09-29T14:10:48Z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