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6"/>
  </p:notesMasterIdLst>
  <p:handoutMasterIdLst>
    <p:handoutMasterId r:id="rId27"/>
  </p:handoutMasterIdLst>
  <p:sldIdLst>
    <p:sldId id="256" r:id="rId5"/>
    <p:sldId id="333" r:id="rId6"/>
    <p:sldId id="334" r:id="rId7"/>
    <p:sldId id="344" r:id="rId8"/>
    <p:sldId id="335" r:id="rId9"/>
    <p:sldId id="336" r:id="rId10"/>
    <p:sldId id="347" r:id="rId11"/>
    <p:sldId id="352" r:id="rId12"/>
    <p:sldId id="338" r:id="rId13"/>
    <p:sldId id="337" r:id="rId14"/>
    <p:sldId id="339" r:id="rId15"/>
    <p:sldId id="348" r:id="rId16"/>
    <p:sldId id="343" r:id="rId17"/>
    <p:sldId id="350" r:id="rId18"/>
    <p:sldId id="351" r:id="rId19"/>
    <p:sldId id="353" r:id="rId20"/>
    <p:sldId id="342" r:id="rId21"/>
    <p:sldId id="340" r:id="rId22"/>
    <p:sldId id="349" r:id="rId23"/>
    <p:sldId id="341" r:id="rId24"/>
    <p:sldId id="267" r:id="rId25"/>
  </p:sldIdLst>
  <p:sldSz cx="9144000" cy="6858000" type="screen4x3"/>
  <p:notesSz cx="6858000" cy="9144000"/>
  <p:custDataLst>
    <p:tags r:id="rId28"/>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44"/>
    <p:restoredTop sz="82324" autoAdjust="0"/>
  </p:normalViewPr>
  <p:slideViewPr>
    <p:cSldViewPr showGuides="1">
      <p:cViewPr varScale="1">
        <p:scale>
          <a:sx n="55" d="100"/>
          <a:sy n="55" d="100"/>
        </p:scale>
        <p:origin x="896" y="36"/>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gs" Target="tags/tag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laire Brooks" userId="045b5ce1-bb15-4c22-aa7e-c7b600949989" providerId="ADAL" clId="{D50B400E-4DA1-44C9-BC3F-AE49079E26CB}"/>
    <pc:docChg chg="modMainMaster">
      <pc:chgData name="Claire Brooks" userId="045b5ce1-bb15-4c22-aa7e-c7b600949989" providerId="ADAL" clId="{D50B400E-4DA1-44C9-BC3F-AE49079E26CB}" dt="2023-09-29T13:50:57.640" v="3" actId="6549"/>
      <pc:docMkLst>
        <pc:docMk/>
      </pc:docMkLst>
      <pc:sldMasterChg chg="modSp mod">
        <pc:chgData name="Claire Brooks" userId="045b5ce1-bb15-4c22-aa7e-c7b600949989" providerId="ADAL" clId="{D50B400E-4DA1-44C9-BC3F-AE49079E26CB}" dt="2023-09-29T13:50:57.640" v="3" actId="6549"/>
        <pc:sldMasterMkLst>
          <pc:docMk/>
          <pc:sldMasterMk cId="0" sldId="2147483651"/>
        </pc:sldMasterMkLst>
        <pc:spChg chg="mod">
          <ac:chgData name="Claire Brooks" userId="045b5ce1-bb15-4c22-aa7e-c7b600949989" providerId="ADAL" clId="{D50B400E-4DA1-44C9-BC3F-AE49079E26CB}" dt="2023-09-29T13:50:57.640" v="3" actId="6549"/>
          <ac:spMkLst>
            <pc:docMk/>
            <pc:sldMasterMk cId="0" sldId="2147483651"/>
            <ac:spMk id="12" creationId="{00000000-0000-0000-0000-000000000000}"/>
          </ac:spMkLst>
        </pc:spChg>
        <pc:spChg chg="mod">
          <ac:chgData name="Claire Brooks" userId="045b5ce1-bb15-4c22-aa7e-c7b600949989" providerId="ADAL" clId="{D50B400E-4DA1-44C9-BC3F-AE49079E26CB}" dt="2023-09-29T13:49:14.999" v="1"/>
          <ac:spMkLst>
            <pc:docMk/>
            <pc:sldMasterMk cId="0" sldId="2147483651"/>
            <ac:spMk id="1029" creationId="{00000000-0000-0000-0000-000000000000}"/>
          </ac:spMkLst>
        </pc:spChg>
        <pc:spChg chg="mod">
          <ac:chgData name="Claire Brooks" userId="045b5ce1-bb15-4c22-aa7e-c7b600949989" providerId="ADAL" clId="{D50B400E-4DA1-44C9-BC3F-AE49079E26CB}" dt="2023-09-29T13:50:54.735" v="2"/>
          <ac:spMkLst>
            <pc:docMk/>
            <pc:sldMasterMk cId="0" sldId="2147483651"/>
            <ac:spMk id="53259"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9/29/2023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dirty="0">
                <a:latin typeface="Arial"/>
                <a:ea typeface="ＭＳ Ｐゴシック"/>
                <a:cs typeface="Arial"/>
              </a:rPr>
              <a:t>Trafodwch effaith ariannol ac amgylcheddol anfon gwastraff i safleoedd tirlenwi.</a:t>
            </a:r>
            <a:endParaRPr lang="en-GB" dirty="0">
              <a:cs typeface="Arial"/>
            </a:endParaRPr>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35212545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a:t>Trafodwch y gwahanol ffrydiau gwastraff</a:t>
            </a:r>
          </a:p>
          <a:p>
            <a:r>
              <a:rPr lang="cy-GB"/>
              <a:t>Trafodwch wastraff anadweithiol a beth mae’n ei olygu </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a:p>
        </p:txBody>
      </p:sp>
    </p:spTree>
    <p:extLst>
      <p:ext uri="{BB962C8B-B14F-4D97-AF65-F5344CB8AC3E}">
        <p14:creationId xmlns:p14="http://schemas.microsoft.com/office/powerpoint/2010/main" val="17304756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a:latin typeface="Calibri"/>
                <a:ea typeface="ＭＳ Ｐゴシック"/>
                <a:cs typeface="Calibri"/>
              </a:rPr>
              <a:t>Trafodwch werth rhai ffrydiau gwastraff fel copr a sut maen nhw’n dal gwerth, a thrafod y gofrestr gyhoeddus o werthwyr metelau sgrap yng Nghymru</a:t>
            </a:r>
          </a:p>
          <a:p>
            <a:r>
              <a:rPr lang="cy-GB">
                <a:latin typeface="Calibri"/>
                <a:ea typeface="ＭＳ Ｐゴシック"/>
                <a:cs typeface="Calibri"/>
              </a:rPr>
              <a:t>Trafodwch bwysigrwydd ailgylchu</a:t>
            </a:r>
          </a:p>
          <a:p>
            <a:r>
              <a:rPr lang="cy-GB">
                <a:latin typeface="Calibri"/>
                <a:ea typeface="ＭＳ Ｐゴシック"/>
                <a:cs typeface="Calibri"/>
              </a:rPr>
              <a:t>Atgoffwch y dysgwyr fod deunyddiau sy’n seiliedig ar fetel a phlastig yn gyfyngedig </a:t>
            </a:r>
          </a:p>
        </p:txBody>
      </p:sp>
      <p:sp>
        <p:nvSpPr>
          <p:cNvPr id="4" name="Slide Number Placeholder 3"/>
          <p:cNvSpPr>
            <a:spLocks noGrp="1"/>
          </p:cNvSpPr>
          <p:nvPr>
            <p:ph type="sldNum" sz="quarter" idx="5"/>
          </p:nvPr>
        </p:nvSpPr>
        <p:spPr/>
        <p:txBody>
          <a:bodyPr/>
          <a:lstStyle/>
          <a:p>
            <a:fld id="{1D847933-502B-D146-9428-3DDD196AD935}" type="slidenum">
              <a:rPr lang="en-GB"/>
              <a:pPr/>
              <a:t>6</a:t>
            </a:fld>
            <a:endParaRPr lang="en-GB"/>
          </a:p>
        </p:txBody>
      </p:sp>
    </p:spTree>
    <p:extLst>
      <p:ext uri="{BB962C8B-B14F-4D97-AF65-F5344CB8AC3E}">
        <p14:creationId xmlns:p14="http://schemas.microsoft.com/office/powerpoint/2010/main" val="29873297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a:latin typeface="Arial"/>
                <a:ea typeface="ＭＳ Ｐゴシック"/>
                <a:cs typeface="Arial"/>
              </a:rPr>
              <a:t>Rhaid i’r holl wastraff sy’n gadael y safle ac yn trosglwyddo i barti arall (e.e. cludwr gwastraff) gael dogfennaeth sy’n gofnod o symud y gwastraff.</a:t>
            </a:r>
          </a:p>
          <a:p>
            <a:r>
              <a:rPr lang="cy-GB">
                <a:latin typeface="Arial"/>
                <a:ea typeface="ＭＳ Ｐゴシック"/>
                <a:cs typeface="Arial"/>
              </a:rPr>
              <a:t>Ar gyfer gwastraff nad yw’n beryglus, rhaid cael nodyn trosglwyddo gwastraff ar gyfer pob symudiad. </a:t>
            </a:r>
          </a:p>
          <a:p>
            <a:r>
              <a:rPr lang="cy-GB">
                <a:latin typeface="Arial"/>
                <a:ea typeface="ＭＳ Ｐゴシック"/>
                <a:cs typeface="Arial"/>
              </a:rPr>
              <a:t>Ar gyfer gwastraff peryglus, rhaid cael nodyn cludo gwastraff peryglus/arbennig ar gyfer pob symudiad. Rhaid cadw nodiadau trosglwyddo gwastraff am 2 flynedd a nodiadau cludo am 3 blynedd, a rhaid iddynt fod ar gael i'r rheoleiddiwr ar gais.</a:t>
            </a:r>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42675559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a:latin typeface="Arial"/>
                <a:ea typeface="ＭＳ Ｐゴシック"/>
                <a:cs typeface="Arial"/>
              </a:rPr>
              <a:t>. </a:t>
            </a:r>
          </a:p>
        </p:txBody>
      </p:sp>
      <p:sp>
        <p:nvSpPr>
          <p:cNvPr id="4" name="Slide Number Placeholder 3"/>
          <p:cNvSpPr>
            <a:spLocks noGrp="1"/>
          </p:cNvSpPr>
          <p:nvPr>
            <p:ph type="sldNum" sz="quarter" idx="5"/>
          </p:nvPr>
        </p:nvSpPr>
        <p:spPr/>
        <p:txBody>
          <a:bodyPr/>
          <a:lstStyle/>
          <a:p>
            <a:fld id="{1D847933-502B-D146-9428-3DDD196AD935}" type="slidenum">
              <a:rPr lang="en-GB"/>
              <a:pPr/>
              <a:t>10</a:t>
            </a:fld>
            <a:endParaRPr lang="en-GB"/>
          </a:p>
        </p:txBody>
      </p:sp>
    </p:spTree>
    <p:extLst>
      <p:ext uri="{BB962C8B-B14F-4D97-AF65-F5344CB8AC3E}">
        <p14:creationId xmlns:p14="http://schemas.microsoft.com/office/powerpoint/2010/main" val="28965221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b="0" i="0">
                <a:solidFill>
                  <a:schemeClr val="tx1"/>
                </a:solidFill>
                <a:latin typeface="Arial" charset="0"/>
                <a:ea typeface="ＭＳ Ｐゴシック" charset="-128"/>
                <a:cs typeface="ＭＳ Ｐゴシック" charset="-128"/>
              </a:rPr>
              <a:t>Mae’r protocol yn rhoi arweiniad ar sut i gyflawni’r nodau hyn, gan gynnwys:</a:t>
            </a:r>
          </a:p>
          <a:p>
            <a:r>
              <a:rPr lang="cy-GB" sz="1200" b="1" i="0">
                <a:solidFill>
                  <a:schemeClr val="tx1"/>
                </a:solidFill>
                <a:latin typeface="Arial" charset="0"/>
                <a:ea typeface="ＭＳ Ｐゴシック" charset="-128"/>
                <a:cs typeface="ＭＳ Ｐゴシック" charset="-128"/>
              </a:rPr>
              <a:t>Cynllunio a dylunio: </a:t>
            </a:r>
            <a:r>
              <a:rPr lang="cy-GB" sz="1200" b="0" i="0">
                <a:solidFill>
                  <a:schemeClr val="tx1"/>
                </a:solidFill>
                <a:latin typeface="Arial" charset="0"/>
                <a:ea typeface="ＭＳ Ｐゴシック" charset="-128"/>
                <a:cs typeface="ＭＳ Ｐゴシック" charset="-128"/>
              </a:rPr>
              <a:t>Mae Protocol WRAP yn argymell bod prosiectau adeiladu’n cael eu dylunio gyda lleihau gwastraff mewn golwg. Gellir gwneud hyn drwy ddefnyddio deunyddiau sy’n hawdd eu hailgylchu neu eu hailddefnyddio, a drwy ddylunio adeiladau sy’n hawdd eu dymchwel a’u dadadeiladu.</a:t>
            </a:r>
          </a:p>
          <a:p>
            <a:r>
              <a:rPr lang="cy-GB" sz="1200" b="1" i="0">
                <a:solidFill>
                  <a:schemeClr val="tx1"/>
                </a:solidFill>
                <a:latin typeface="Arial" charset="0"/>
                <a:ea typeface="ＭＳ Ｐゴシック" charset="-128"/>
                <a:cs typeface="ＭＳ Ｐゴシック" charset="-128"/>
              </a:rPr>
              <a:t>Adeiladu: </a:t>
            </a:r>
            <a:r>
              <a:rPr lang="cy-GB" sz="1200" b="0" i="0">
                <a:solidFill>
                  <a:schemeClr val="tx1"/>
                </a:solidFill>
                <a:latin typeface="Arial" charset="0"/>
                <a:ea typeface="ＭＳ Ｐゴシック" charset="-128"/>
                <a:cs typeface="ＭＳ Ｐゴシック" charset="-128"/>
              </a:rPr>
              <a:t>Mae Protocol WRAP yn argymell bod prosiectau adeiladu’n cael eu rheoli mewn ffordd sy’n lleihau gwastraff. Gellir gwneud hyn drwy wahanu gwastraff yn y ffynhonnell, a drwy ddefnyddio technegau lleihau gwastraff fel adeiladu darbodus.</a:t>
            </a:r>
          </a:p>
          <a:p>
            <a:r>
              <a:rPr lang="cy-GB" sz="1200" b="1" i="0">
                <a:solidFill>
                  <a:schemeClr val="tx1"/>
                </a:solidFill>
                <a:latin typeface="Arial" charset="0"/>
                <a:ea typeface="ＭＳ Ｐゴシック" charset="-128"/>
                <a:cs typeface="ＭＳ Ｐゴシック" charset="-128"/>
              </a:rPr>
              <a:t>Dymchwel: </a:t>
            </a:r>
            <a:r>
              <a:rPr lang="cy-GB" sz="1200" b="0" i="0">
                <a:solidFill>
                  <a:schemeClr val="tx1"/>
                </a:solidFill>
                <a:latin typeface="Arial" charset="0"/>
                <a:ea typeface="ＭＳ Ｐゴシック" charset="-128"/>
                <a:cs typeface="ＭＳ Ｐゴシック" charset="-128"/>
              </a:rPr>
              <a:t>Mae Protocol WRAP yn argymell bod prosiectau dymchwel yn cael eu rheoli mewn ffordd sy’n cynyddu’r deunyddiau sy’n cael eu hailgylchu a’u hailddefnyddio. Gellir gwneud hyn drwy ddefnyddio dull dymchwel dan reolaeth, a drwy wahanu deunyddiau i’w hailgylchu a’u hailddefnyddio.</a:t>
            </a:r>
          </a:p>
          <a:p>
            <a:r>
              <a:rPr lang="cy-GB" sz="1200" b="1" i="0">
                <a:solidFill>
                  <a:schemeClr val="tx1"/>
                </a:solidFill>
                <a:latin typeface="Arial" charset="0"/>
                <a:ea typeface="ＭＳ Ｐゴシック" charset="-128"/>
                <a:cs typeface="ＭＳ Ｐゴシック" charset="-128"/>
              </a:rPr>
              <a:t>Gwaredu: </a:t>
            </a:r>
            <a:r>
              <a:rPr lang="cy-GB" sz="1200" b="0" i="0">
                <a:solidFill>
                  <a:schemeClr val="tx1"/>
                </a:solidFill>
                <a:latin typeface="Arial" charset="0"/>
                <a:ea typeface="ＭＳ Ｐゴシック" charset="-128"/>
                <a:cs typeface="ＭＳ Ｐゴシック" charset="-128"/>
              </a:rPr>
              <a:t>Mae Protocol WRAP yn argymell bod gwastraff adeiladu yn cael ei waredu mewn ffordd ddiogel ac amgylcheddol gyfrifol. Gellir gwneud hyn drwy ailgylchu, ailddefnyddio neu gompostio deunyddiau pryd bynnag y bo modd, a drwy anfon gwastraff peryglus i gyfleuster gwaredu trwyddedig.</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11</a:t>
            </a:fld>
            <a:endParaRPr lang="en-GB"/>
          </a:p>
        </p:txBody>
      </p:sp>
    </p:spTree>
    <p:extLst>
      <p:ext uri="{BB962C8B-B14F-4D97-AF65-F5344CB8AC3E}">
        <p14:creationId xmlns:p14="http://schemas.microsoft.com/office/powerpoint/2010/main" val="3901656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a:t>Nodweddion Allweddol Deddf Diogelu’r Amgylchedd 1990 (“y Ddeddf”) </a:t>
            </a:r>
          </a:p>
          <a:p>
            <a:endParaRPr lang="en-GB" dirty="0"/>
          </a:p>
          <a:p>
            <a:r>
              <a:rPr lang="cy-GB" sz="1200" b="1" i="0">
                <a:solidFill>
                  <a:schemeClr val="tx1"/>
                </a:solidFill>
                <a:latin typeface="Arial" charset="0"/>
                <a:ea typeface="ＭＳ Ｐゴシック" charset="-128"/>
                <a:cs typeface="ＭＳ Ｐゴシック" charset="-128"/>
              </a:rPr>
              <a:t>Dyletswydd Gofal: </a:t>
            </a:r>
            <a:r>
              <a:rPr lang="cy-GB" sz="1200" b="0" i="0">
                <a:solidFill>
                  <a:schemeClr val="tx1"/>
                </a:solidFill>
                <a:latin typeface="Arial" charset="0"/>
                <a:ea typeface="ＭＳ Ｐゴシック" charset="-128"/>
                <a:cs typeface="ＭＳ Ｐゴシック" charset="-128"/>
              </a:rPr>
              <a:t>Mae’r Ddeddf yn gosod dyletswydd gofal ar unigolion a busnesau i reoli a gwaredu gwastraff yn briodol. Mae hyn yn golygu bod gan gwmnïau adeiladu ddyletswydd gyfreithiol i sicrhau bod gwastraff sy’n cael ei gynhyrchu o’u gweithgareddau yn cael ei drin, ei gludo a’i waredu mewn ffordd gyfrifol sy’n cydymffurfio.</a:t>
            </a:r>
          </a:p>
          <a:p>
            <a:endParaRPr lang="en-GB" sz="1200" b="0" i="0" kern="1200" dirty="0">
              <a:solidFill>
                <a:schemeClr val="tx1"/>
              </a:solidFill>
              <a:effectLst/>
              <a:latin typeface="Arial" charset="0"/>
              <a:ea typeface="ＭＳ Ｐゴシック" charset="-128"/>
              <a:cs typeface="ＭＳ Ｐゴシック" charset="-128"/>
            </a:endParaRPr>
          </a:p>
          <a:p>
            <a:r>
              <a:rPr lang="cy-GB" sz="1200" b="1" i="0">
                <a:solidFill>
                  <a:schemeClr val="tx1"/>
                </a:solidFill>
                <a:latin typeface="Arial" charset="0"/>
                <a:ea typeface="ＭＳ Ｐゴシック" charset="-128"/>
                <a:cs typeface="ＭＳ Ｐゴシック" charset="-128"/>
              </a:rPr>
              <a:t>Trwyddedu Rheoli Gwastraff: </a:t>
            </a:r>
            <a:r>
              <a:rPr lang="cy-GB" sz="1200" b="0" i="0">
                <a:solidFill>
                  <a:schemeClr val="tx1"/>
                </a:solidFill>
                <a:latin typeface="Arial" charset="0"/>
                <a:ea typeface="ＭＳ Ｐゴシック" charset="-128"/>
                <a:cs typeface="ＭＳ Ｐゴシック" charset="-128"/>
              </a:rPr>
              <a:t>Mae'r Ddeddf yn ei gwneud yn ofynnol i gyfleusterau rheoli gwastraff, megis safleoedd tirlenwi a gweithfeydd trin gwastraff, gael trwydded briodol gan y rheoleiddiwr amgylcheddol, sef Asiantaeth yr Amgylchedd fel arfer. Mae angen i gwmnïau adeiladu sicrhau eu bod yn defnyddio cyfleusterau rheoli gwastraff trwyddedig wrth waredu gwastraff er mwyn cydymffurfio â’r gofyniad hwn.</a:t>
            </a:r>
          </a:p>
          <a:p>
            <a:endParaRPr lang="en-GB" sz="1200" b="0" i="0" kern="1200" dirty="0">
              <a:solidFill>
                <a:schemeClr val="tx1"/>
              </a:solidFill>
              <a:effectLst/>
              <a:latin typeface="Arial" charset="0"/>
              <a:ea typeface="ＭＳ Ｐゴシック" charset="-128"/>
              <a:cs typeface="ＭＳ Ｐゴシック" charset="-128"/>
            </a:endParaRPr>
          </a:p>
          <a:p>
            <a:r>
              <a:rPr lang="cy-GB" sz="1200" b="1" i="0">
                <a:solidFill>
                  <a:schemeClr val="tx1"/>
                </a:solidFill>
                <a:latin typeface="Arial" charset="0"/>
                <a:ea typeface="ＭＳ Ｐゴシック" charset="-128"/>
                <a:cs typeface="ＭＳ Ｐゴシック" charset="-128"/>
              </a:rPr>
              <a:t>Trwyddedau Amgylcheddol: </a:t>
            </a:r>
            <a:r>
              <a:rPr lang="cy-GB" sz="1200" b="0" i="0">
                <a:solidFill>
                  <a:schemeClr val="tx1"/>
                </a:solidFill>
                <a:latin typeface="Arial" charset="0"/>
                <a:ea typeface="ＭＳ Ｐゴシック" charset="-128"/>
                <a:cs typeface="ＭＳ Ｐゴシック" charset="-128"/>
              </a:rPr>
              <a:t>Mae’r Ddeddf yn sefydlu system drwyddedu ar gyfer gweithgareddau sydd â’r potensial i achosi effaith amgylcheddol sylweddol. Mae’n bosib y bydd angen trwydded amgylcheddol ar gyfer prosiectau adeiladu sy’n cynnwys gweithgareddau fel llosgi gwastraff, gweithrediadau tirlenwi a thrin gwastraff peryglus. Mae’r trwyddedau hyn yn amlinellu amodau a gofynion penodol i sicrhau rheolaeth amgylcheddol briodol.</a:t>
            </a:r>
          </a:p>
          <a:p>
            <a:endParaRPr lang="en-GB" sz="1200" b="0" i="0" kern="1200" dirty="0">
              <a:solidFill>
                <a:schemeClr val="tx1"/>
              </a:solidFill>
              <a:effectLst/>
              <a:latin typeface="Arial" charset="0"/>
              <a:ea typeface="ＭＳ Ｐゴシック" charset="-128"/>
              <a:cs typeface="ＭＳ Ｐゴシック" charset="-128"/>
            </a:endParaRPr>
          </a:p>
          <a:p>
            <a:r>
              <a:rPr lang="cy-GB" sz="1200" b="1" i="0">
                <a:solidFill>
                  <a:schemeClr val="tx1"/>
                </a:solidFill>
                <a:latin typeface="Arial" charset="0"/>
                <a:ea typeface="ＭＳ Ｐゴシック" charset="-128"/>
                <a:cs typeface="ＭＳ Ｐゴシック" charset="-128"/>
              </a:rPr>
              <a:t>Dyletswydd i Atal Llygredd:</a:t>
            </a:r>
            <a:r>
              <a:rPr lang="cy-GB" sz="1200" b="0" i="0">
                <a:solidFill>
                  <a:schemeClr val="tx1"/>
                </a:solidFill>
                <a:latin typeface="Arial" charset="0"/>
                <a:ea typeface="ＭＳ Ｐゴシック" charset="-128"/>
                <a:cs typeface="ＭＳ Ｐゴシック" charset="-128"/>
              </a:rPr>
              <a:t> Mae’r Ddeddf yn gosod dyletswydd ar unigolion a busnesau i gymryd pob cam rhesymol i atal llygredd a lleihau niwed amgylcheddol. Mae’r ddyletswydd hon yn berthnasol i weithgareddau yn y diwydiant adeiladu, fel atal llygryddion rhag cael eu rhyddhau i gyrsiau dŵr, rheoli allyriadau aer, a lleihau halogiad pridd.</a:t>
            </a:r>
          </a:p>
          <a:p>
            <a:endParaRPr lang="en-GB" sz="1200" b="0" i="0" kern="1200" dirty="0">
              <a:solidFill>
                <a:schemeClr val="tx1"/>
              </a:solidFill>
              <a:effectLst/>
              <a:latin typeface="Arial" charset="0"/>
              <a:ea typeface="ＭＳ Ｐゴシック" charset="-128"/>
              <a:cs typeface="ＭＳ Ｐゴシック" charset="-128"/>
            </a:endParaRPr>
          </a:p>
          <a:p>
            <a:r>
              <a:rPr lang="cy-GB" sz="1200" b="1" i="0">
                <a:solidFill>
                  <a:schemeClr val="tx1"/>
                </a:solidFill>
                <a:latin typeface="Arial" charset="0"/>
                <a:ea typeface="ＭＳ Ｐゴシック" charset="-128"/>
                <a:cs typeface="ＭＳ Ｐゴシック" charset="-128"/>
              </a:rPr>
              <a:t>Tir Halogedig: </a:t>
            </a:r>
            <a:r>
              <a:rPr lang="cy-GB" sz="1200" b="0" i="0">
                <a:solidFill>
                  <a:schemeClr val="tx1"/>
                </a:solidFill>
                <a:latin typeface="Arial" charset="0"/>
                <a:ea typeface="ＭＳ Ｐゴシック" charset="-128"/>
                <a:cs typeface="ＭＳ Ｐゴシック" charset="-128"/>
              </a:rPr>
              <a:t>Mae'r Ddeddf yn cynnwys darpariaethau ar gyfer nodi, asesu ac adfer tir halogedig. Rhaid i brosiectau adeiladu sy’n cynnwys safleoedd tir llwyd neu weithgareddau a allai arwain at halogiad pridd gydymffurfio â’r darpariaethau perthnasol i sicrhau bod tir halogedig yn cael ei asesu a’i adfer yn briodol.</a:t>
            </a:r>
          </a:p>
          <a:p>
            <a:endParaRPr lang="en-GB" sz="1200" b="0" i="0" kern="1200" dirty="0">
              <a:solidFill>
                <a:schemeClr val="tx1"/>
              </a:solidFill>
              <a:effectLst/>
              <a:latin typeface="Arial" charset="0"/>
              <a:ea typeface="ＭＳ Ｐゴシック" charset="-128"/>
              <a:cs typeface="ＭＳ Ｐゴシック" charset="-128"/>
            </a:endParaRPr>
          </a:p>
          <a:p>
            <a:r>
              <a:rPr lang="cy-GB" sz="1200" b="1" i="0">
                <a:solidFill>
                  <a:schemeClr val="tx1"/>
                </a:solidFill>
                <a:latin typeface="Arial" charset="0"/>
                <a:ea typeface="ＭＳ Ｐゴシック" charset="-128"/>
                <a:cs typeface="ＭＳ Ｐゴシック" charset="-128"/>
              </a:rPr>
              <a:t>Gorfodi a Chosbi: </a:t>
            </a:r>
            <a:r>
              <a:rPr lang="cy-GB" sz="1200" b="0" i="0">
                <a:solidFill>
                  <a:schemeClr val="tx1"/>
                </a:solidFill>
                <a:latin typeface="Arial" charset="0"/>
                <a:ea typeface="ＭＳ Ｐゴシック" charset="-128"/>
                <a:cs typeface="ＭＳ Ｐゴシック" charset="-128"/>
              </a:rPr>
              <a:t>Mae'r Ddeddf yn rhoi'r pŵer i awdurdodau rheoleiddio, fel Asiantaeth yr Amgylchedd, orfodi cydymffurfedd â rheoliadau amgylcheddol. Mae gan awdurdodau hawl i archwilio safleoedd adeiladu, rhoi hysbysiadau gorfodi, a gosod cosbau am beidio â chydymffurfio, gan gynnwys dirwyon ac erlyniadau.</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17</a:t>
            </a:fld>
            <a:endParaRPr lang="en-GB"/>
          </a:p>
        </p:txBody>
      </p:sp>
    </p:spTree>
    <p:extLst>
      <p:ext uri="{BB962C8B-B14F-4D97-AF65-F5344CB8AC3E}">
        <p14:creationId xmlns:p14="http://schemas.microsoft.com/office/powerpoint/2010/main" val="6607457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GB" sz="900" baseline="0" dirty="0" err="1"/>
              <a:t>Hawlfraint</a:t>
            </a:r>
            <a:r>
              <a:rPr lang="en-GB" sz="900" baseline="0" dirty="0"/>
              <a:t> © 2023 EAL. </a:t>
            </a:r>
            <a:r>
              <a:rPr lang="en-GB" sz="900" baseline="0" dirty="0" err="1"/>
              <a:t>Cedwir</a:t>
            </a:r>
            <a:r>
              <a:rPr lang="en-GB" sz="900" baseline="0" dirty="0"/>
              <a:t> </a:t>
            </a:r>
            <a:r>
              <a:rPr lang="en-GB" sz="900" baseline="0" dirty="0" err="1"/>
              <a:t>pob</a:t>
            </a:r>
            <a:r>
              <a:rPr lang="en-GB" sz="900" baseline="0" dirty="0"/>
              <a:t> </a:t>
            </a:r>
            <a:r>
              <a:rPr lang="en-GB" sz="900" baseline="0" dirty="0" err="1"/>
              <a:t>hawl</a:t>
            </a:r>
            <a:r>
              <a:rPr lang="en-GB" sz="900" baseline="0" dirty="0"/>
              <a:t>.</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 14</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GB" sz="1400" baseline="0" dirty="0" err="1">
                <a:solidFill>
                  <a:schemeClr val="tx1"/>
                </a:solidFill>
              </a:rPr>
              <a:t>Dilyniant</a:t>
            </a:r>
            <a:r>
              <a:rPr lang="en-GB" sz="1400" baseline="0" dirty="0">
                <a:solidFill>
                  <a:schemeClr val="tx1"/>
                </a:solidFill>
              </a:rPr>
              <a:t> </a:t>
            </a:r>
            <a:r>
              <a:rPr lang="en-GB" sz="1400" baseline="0" dirty="0" err="1">
                <a:solidFill>
                  <a:schemeClr val="tx1"/>
                </a:solidFill>
              </a:rPr>
              <a:t>mewn</a:t>
            </a:r>
            <a:endParaRPr lang="en-GB" sz="1400" baseline="0" dirty="0">
              <a:solidFill>
                <a:schemeClr val="tx1"/>
              </a:solidFill>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GB" sz="1400" b="1" baseline="0" dirty="0" err="1">
                <a:solidFill>
                  <a:schemeClr val="tx1"/>
                </a:solidFill>
              </a:rPr>
              <a:t>Adeiladu</a:t>
            </a:r>
            <a:r>
              <a:rPr lang="en-GB" sz="1400" b="1" baseline="0" dirty="0">
                <a:solidFill>
                  <a:schemeClr val="tx1"/>
                </a:solidFill>
              </a:rPr>
              <a:t> a </a:t>
            </a:r>
            <a:r>
              <a:rPr lang="en-GB" sz="1400" b="1" baseline="0" dirty="0" err="1">
                <a:solidFill>
                  <a:schemeClr val="tx1"/>
                </a:solidFill>
              </a:rPr>
              <a:t>Pheirianneg</a:t>
            </a:r>
            <a:r>
              <a:rPr lang="en-GB" sz="1400" b="1" baseline="0" dirty="0">
                <a:solidFill>
                  <a:schemeClr val="tx1"/>
                </a:solidFill>
              </a:rPr>
              <a:t> </a:t>
            </a:r>
            <a:r>
              <a:rPr lang="en-GB" sz="1400" b="1" baseline="0" dirty="0" err="1">
                <a:solidFill>
                  <a:schemeClr val="tx1"/>
                </a:solidFill>
              </a:rPr>
              <a:t>Gwasanaethau</a:t>
            </a:r>
            <a:r>
              <a:rPr lang="en-GB" sz="1400" b="1" baseline="0" dirty="0">
                <a:solidFill>
                  <a:schemeClr val="tx1"/>
                </a:solidFill>
              </a:rPr>
              <a:t> </a:t>
            </a:r>
            <a:r>
              <a:rPr lang="en-GB" sz="1400" b="1" baseline="0" dirty="0" err="1">
                <a:solidFill>
                  <a:schemeClr val="tx1"/>
                </a:solidFill>
              </a:rPr>
              <a:t>Adeiladu</a:t>
            </a:r>
            <a:r>
              <a:rPr lang="en-GB" sz="1400" b="1" baseline="0" dirty="0">
                <a:solidFill>
                  <a:schemeClr val="tx1"/>
                </a:solidFill>
              </a:rPr>
              <a:t> (</a:t>
            </a:r>
            <a:r>
              <a:rPr lang="en-GB" sz="1400" b="1" baseline="0" dirty="0" err="1">
                <a:solidFill>
                  <a:schemeClr val="tx1"/>
                </a:solidFill>
              </a:rPr>
              <a:t>Lefel</a:t>
            </a:r>
            <a:r>
              <a:rPr lang="en-GB" sz="1400" b="1" baseline="0" dirty="0">
                <a:solidFill>
                  <a:schemeClr val="tx1"/>
                </a:solidFill>
              </a:rPr>
              <a:t> 2)</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cy-GB" sz="2400" b="1"/>
              <a:t>Uned 202: Arferion yn newid dros amser</a:t>
            </a:r>
          </a:p>
        </p:txBody>
      </p:sp>
      <p:sp>
        <p:nvSpPr>
          <p:cNvPr id="2053" name="Rectangle 15"/>
          <p:cNvSpPr>
            <a:spLocks noGrp="1" noChangeArrowheads="1"/>
          </p:cNvSpPr>
          <p:nvPr>
            <p:ph type="title"/>
          </p:nvPr>
        </p:nvSpPr>
        <p:spPr>
          <a:xfrm>
            <a:off x="457200" y="3140968"/>
            <a:ext cx="8153400" cy="2514600"/>
          </a:xfrm>
        </p:spPr>
        <p:txBody>
          <a:bodyPr anchor="t"/>
          <a:lstStyle/>
          <a:p>
            <a:pPr eaLnBrk="1" hangingPunct="1"/>
            <a:r>
              <a:rPr lang="cy-GB"/>
              <a:t>PowerPoint 6: Rheoli gwastraff yn effeithiol – manteision a gofynion rheoleiddiol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B65FFC-6C9E-4607-B7D5-B15AE6BC6289}"/>
              </a:ext>
            </a:extLst>
          </p:cNvPr>
          <p:cNvSpPr>
            <a:spLocks noGrp="1"/>
          </p:cNvSpPr>
          <p:nvPr>
            <p:ph type="title"/>
          </p:nvPr>
        </p:nvSpPr>
        <p:spPr/>
        <p:txBody>
          <a:bodyPr/>
          <a:lstStyle/>
          <a:p>
            <a:r>
              <a:rPr lang="cy-GB"/>
              <a:t>Technegau ar gyfer lleihau gwastraff ar y safle </a:t>
            </a:r>
          </a:p>
        </p:txBody>
      </p:sp>
      <p:sp>
        <p:nvSpPr>
          <p:cNvPr id="3" name="Content Placeholder 2">
            <a:extLst>
              <a:ext uri="{FF2B5EF4-FFF2-40B4-BE49-F238E27FC236}">
                <a16:creationId xmlns:a16="http://schemas.microsoft.com/office/drawing/2014/main" id="{75384F3D-B28D-4AAC-BC36-F5A652DC16E7}"/>
              </a:ext>
            </a:extLst>
          </p:cNvPr>
          <p:cNvSpPr>
            <a:spLocks noGrp="1"/>
          </p:cNvSpPr>
          <p:nvPr>
            <p:ph sz="quarter" idx="10"/>
          </p:nvPr>
        </p:nvSpPr>
        <p:spPr/>
        <p:txBody>
          <a:bodyPr/>
          <a:lstStyle/>
          <a:p>
            <a:r>
              <a:rPr lang="cy-GB" b="1"/>
              <a:t>Gweithgareddau ar y safle</a:t>
            </a:r>
          </a:p>
          <a:p>
            <a:pPr marL="342900" indent="-342900">
              <a:buClr>
                <a:srgbClr val="0077E3"/>
              </a:buClr>
              <a:buFont typeface="Arial" panose="020B0604020202020204" pitchFamily="34" charset="0"/>
              <a:buChar char="•"/>
            </a:pPr>
            <a:r>
              <a:rPr lang="cy-GB"/>
              <a:t>Gwneud yn siŵr bod opsiynau ar gyfer defnyddio deunyddiau adeiladu wedi’u hailgylchu a’u hadfer sy’n glynu wrth fanylebau deunyddiau yn cael eu hystyried.</a:t>
            </a:r>
          </a:p>
          <a:p>
            <a:pPr marL="342900" indent="-342900">
              <a:buClr>
                <a:srgbClr val="0077E3"/>
              </a:buClr>
              <a:buFont typeface="Arial" panose="020B0604020202020204" pitchFamily="34" charset="0"/>
              <a:buChar char="•"/>
            </a:pPr>
            <a:r>
              <a:rPr lang="cy-GB"/>
              <a:t>Er mwyn lleihau’r angen i gludo deunyddiau, ailgylchu unrhyw wastraff addas, gwastraff dymchwel a deunyddiau adeiladu dros ben ar y safle.</a:t>
            </a:r>
          </a:p>
          <a:p>
            <a:pPr marL="342900" indent="-342900">
              <a:buClr>
                <a:srgbClr val="0077E3"/>
              </a:buClr>
              <a:buFont typeface="Arial" panose="020B0604020202020204" pitchFamily="34" charset="0"/>
              <a:buChar char="•"/>
            </a:pPr>
            <a:r>
              <a:rPr lang="cy-GB"/>
              <a:t>Cadw’r ardal yn lân er mwyn lleihau colledion deunyddiau a gwastraff.</a:t>
            </a:r>
          </a:p>
          <a:p>
            <a:r>
              <a:rPr lang="cy-GB" b="1"/>
              <a:t>Hyfforddiant </a:t>
            </a:r>
          </a:p>
          <a:p>
            <a:r>
              <a:rPr lang="cy-GB"/>
              <a:t>Cynyddu ymwybyddiaeth o arferion da fel gwahanu gwastraff fel rhan o hyfforddiant neu gyfeiriadedd iechyd a diogelwch ar y safle.</a:t>
            </a:r>
          </a:p>
        </p:txBody>
      </p:sp>
    </p:spTree>
    <p:extLst>
      <p:ext uri="{BB962C8B-B14F-4D97-AF65-F5344CB8AC3E}">
        <p14:creationId xmlns:p14="http://schemas.microsoft.com/office/powerpoint/2010/main" val="2801862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C3D504-8044-462C-9A5E-BC02C8FAAC91}"/>
              </a:ext>
            </a:extLst>
          </p:cNvPr>
          <p:cNvSpPr>
            <a:spLocks noGrp="1"/>
          </p:cNvSpPr>
          <p:nvPr>
            <p:ph type="title"/>
          </p:nvPr>
        </p:nvSpPr>
        <p:spPr/>
        <p:txBody>
          <a:bodyPr/>
          <a:lstStyle/>
          <a:p>
            <a:r>
              <a:rPr lang="cy-GB"/>
              <a:t>Protocol WRAP </a:t>
            </a:r>
          </a:p>
        </p:txBody>
      </p:sp>
      <p:sp>
        <p:nvSpPr>
          <p:cNvPr id="3" name="Content Placeholder 2">
            <a:extLst>
              <a:ext uri="{FF2B5EF4-FFF2-40B4-BE49-F238E27FC236}">
                <a16:creationId xmlns:a16="http://schemas.microsoft.com/office/drawing/2014/main" id="{7509041E-28BC-4A32-A180-3C99092E630C}"/>
              </a:ext>
            </a:extLst>
          </p:cNvPr>
          <p:cNvSpPr>
            <a:spLocks noGrp="1"/>
          </p:cNvSpPr>
          <p:nvPr>
            <p:ph sz="quarter" idx="10"/>
          </p:nvPr>
        </p:nvSpPr>
        <p:spPr/>
        <p:txBody>
          <a:bodyPr/>
          <a:lstStyle/>
          <a:p>
            <a:pPr marL="342900" indent="-342900" algn="just">
              <a:buClr>
                <a:srgbClr val="0077E3"/>
              </a:buClr>
              <a:buFont typeface="Arial" panose="020B0604020202020204" pitchFamily="34" charset="0"/>
              <a:buChar char="•"/>
            </a:pPr>
            <a:r>
              <a:rPr lang="cy-GB"/>
              <a:t>Mae Protocol WRAP yn set o ganllawiau ar gyfer rheoli gwastraff adeiladu </a:t>
            </a:r>
          </a:p>
          <a:p>
            <a:pPr marL="342900" indent="-342900" algn="just">
              <a:buClr>
                <a:srgbClr val="0077E3"/>
              </a:buClr>
              <a:buFont typeface="Arial" panose="020B0604020202020204" pitchFamily="34" charset="0"/>
              <a:buChar char="•"/>
            </a:pPr>
            <a:r>
              <a:rPr lang="cy-GB"/>
              <a:t>Mae Protocol WRAP yn ymdrin â phob agwedd ar reoli gwastraff adeiladu, o gynllunio a dylunio i ddymchwel a gwaredu. </a:t>
            </a:r>
          </a:p>
          <a:p>
            <a:pPr marL="342900" indent="-342900" algn="just">
              <a:buClr>
                <a:srgbClr val="0077E3"/>
              </a:buClr>
              <a:buFont typeface="Arial" panose="020B0604020202020204" pitchFamily="34" charset="0"/>
              <a:buChar char="•"/>
            </a:pPr>
            <a:r>
              <a:rPr lang="cy-GB"/>
              <a:t>Nod Protocol WRAP yw lleihau faint o wastraff adeiladu sy’n cael ei anfon i safleoedd tirlenwi. Mae hefyd yn anelu at wella ailgylchu ac ailddefnyddio deunyddiau adeiladu. </a:t>
            </a:r>
          </a:p>
          <a:p>
            <a:endParaRPr lang="en-GB" dirty="0"/>
          </a:p>
        </p:txBody>
      </p:sp>
    </p:spTree>
    <p:extLst>
      <p:ext uri="{BB962C8B-B14F-4D97-AF65-F5344CB8AC3E}">
        <p14:creationId xmlns:p14="http://schemas.microsoft.com/office/powerpoint/2010/main" val="16933416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57DD27-DB2A-4EB1-91F7-8FC27155E795}"/>
              </a:ext>
            </a:extLst>
          </p:cNvPr>
          <p:cNvSpPr>
            <a:spLocks noGrp="1"/>
          </p:cNvSpPr>
          <p:nvPr>
            <p:ph type="title"/>
          </p:nvPr>
        </p:nvSpPr>
        <p:spPr/>
        <p:txBody>
          <a:bodyPr/>
          <a:lstStyle/>
          <a:p>
            <a:r>
              <a:rPr lang="cy-GB"/>
              <a:t>Protocolau Ansawdd WRAP </a:t>
            </a:r>
          </a:p>
        </p:txBody>
      </p:sp>
      <p:sp>
        <p:nvSpPr>
          <p:cNvPr id="3" name="Content Placeholder 2">
            <a:extLst>
              <a:ext uri="{FF2B5EF4-FFF2-40B4-BE49-F238E27FC236}">
                <a16:creationId xmlns:a16="http://schemas.microsoft.com/office/drawing/2014/main" id="{C72222E8-7BD9-4DF8-A72C-2AB6D4A8F8BB}"/>
              </a:ext>
            </a:extLst>
          </p:cNvPr>
          <p:cNvSpPr>
            <a:spLocks noGrp="1"/>
          </p:cNvSpPr>
          <p:nvPr>
            <p:ph sz="quarter" idx="10"/>
          </p:nvPr>
        </p:nvSpPr>
        <p:spPr/>
        <p:txBody>
          <a:bodyPr/>
          <a:lstStyle/>
          <a:p>
            <a:pPr marL="342900" indent="-342900">
              <a:buClr>
                <a:srgbClr val="0077E3"/>
              </a:buClr>
              <a:buFont typeface="Arial" panose="020B0604020202020204" pitchFamily="34" charset="0"/>
              <a:buChar char="•"/>
            </a:pPr>
            <a:r>
              <a:rPr lang="cy-GB"/>
              <a:t>Mae’r Protocolau Ansawdd, a ddatblygwyd gan WRAP ar y cyd ag Asiantaeth yr Amgylchedd, yn darparu canllawiau clir ar gyfer trawsnewid gwastraff yn gynhyrchion neu ddeunyddiau nad ydynt yn wastraff. </a:t>
            </a:r>
          </a:p>
          <a:p>
            <a:pPr marL="342900" indent="-342900">
              <a:buClr>
                <a:srgbClr val="0077E3"/>
              </a:buClr>
              <a:buFont typeface="Arial" panose="020B0604020202020204" pitchFamily="34" charset="0"/>
              <a:buChar char="•"/>
            </a:pPr>
            <a:r>
              <a:rPr lang="cy-GB"/>
              <a:t>Mae’r protocolau hyn yn amlinellu’r camau angenrheidiol i’w dilyn, gan ganiatáu i fusnesau a diwydiannau ailddefnyddio’r cynhyrchion a adferwyd neu eu cyflenwi i farchnadoedd eraill. </a:t>
            </a:r>
          </a:p>
          <a:p>
            <a:pPr marL="342900" indent="-342900">
              <a:buClr>
                <a:srgbClr val="0077E3"/>
              </a:buClr>
              <a:buFont typeface="Arial" panose="020B0604020202020204" pitchFamily="34" charset="0"/>
              <a:buChar char="•"/>
            </a:pPr>
            <a:r>
              <a:rPr lang="cy-GB"/>
              <a:t>Drwy lynu wrth y Protocolau Ansawdd, gellir defnyddio cynhyrchion a adferwyd heb yr angen am reolaethau rheoleiddio gwastraff llym.</a:t>
            </a:r>
          </a:p>
        </p:txBody>
      </p:sp>
    </p:spTree>
    <p:extLst>
      <p:ext uri="{BB962C8B-B14F-4D97-AF65-F5344CB8AC3E}">
        <p14:creationId xmlns:p14="http://schemas.microsoft.com/office/powerpoint/2010/main" val="11526978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2679D-3637-47C1-948D-BA66DC1121D8}"/>
              </a:ext>
            </a:extLst>
          </p:cNvPr>
          <p:cNvSpPr>
            <a:spLocks noGrp="1"/>
          </p:cNvSpPr>
          <p:nvPr>
            <p:ph type="title"/>
          </p:nvPr>
        </p:nvSpPr>
        <p:spPr/>
        <p:txBody>
          <a:bodyPr/>
          <a:lstStyle/>
          <a:p>
            <a:r>
              <a:rPr lang="cy-GB"/>
              <a:t>Cael gwared ar wastraff peryglus </a:t>
            </a:r>
          </a:p>
        </p:txBody>
      </p:sp>
      <p:sp>
        <p:nvSpPr>
          <p:cNvPr id="3" name="Content Placeholder 2">
            <a:extLst>
              <a:ext uri="{FF2B5EF4-FFF2-40B4-BE49-F238E27FC236}">
                <a16:creationId xmlns:a16="http://schemas.microsoft.com/office/drawing/2014/main" id="{F514A639-4B21-4510-8AAC-A7391FC7F724}"/>
              </a:ext>
            </a:extLst>
          </p:cNvPr>
          <p:cNvSpPr>
            <a:spLocks noGrp="1"/>
          </p:cNvSpPr>
          <p:nvPr>
            <p:ph sz="quarter" idx="10"/>
          </p:nvPr>
        </p:nvSpPr>
        <p:spPr>
          <a:xfrm>
            <a:off x="457200" y="1484784"/>
            <a:ext cx="8229600" cy="4248000"/>
          </a:xfrm>
        </p:spPr>
        <p:txBody>
          <a:bodyPr/>
          <a:lstStyle/>
          <a:p>
            <a:pPr marL="558800" lvl="1" indent="-342900">
              <a:buFont typeface="Arial" panose="020B0604020202020204" pitchFamily="34" charset="0"/>
              <a:buChar char="•"/>
            </a:pPr>
            <a:r>
              <a:rPr lang="cy-GB"/>
              <a:t>Mae gwaredu gwastraff peryglus mewn gwaith adeiladu yn dilyn proses benodol i sicrhau bod deunyddiau a allai fod yn niweidiol yn cael eu trin yn ddiogel ac yn briodol.</a:t>
            </a:r>
          </a:p>
          <a:p>
            <a:pPr marL="558800" lvl="1" indent="-342900">
              <a:buFont typeface="Arial" panose="020B0604020202020204" pitchFamily="34" charset="0"/>
              <a:buChar char="•"/>
            </a:pPr>
            <a:r>
              <a:rPr lang="cy-GB"/>
              <a:t>Wrth ddelio â gwastraff peryglus, rhaid ei ddosbarthu’n gyntaf. Mae’r dosbarthiad hwn yn seiliedig ar y math o wastraff. </a:t>
            </a:r>
          </a:p>
          <a:p>
            <a:pPr marL="558800" lvl="1" indent="-342900">
              <a:buFont typeface="Arial" panose="020B0604020202020204" pitchFamily="34" charset="0"/>
              <a:buChar char="•"/>
            </a:pPr>
            <a:r>
              <a:rPr lang="cy-GB"/>
              <a:t>Gellir pennu natur beryglus y gwastraff drwy daflen ddata’r gwneuthurwr a’r Asesiad COSHH. </a:t>
            </a:r>
          </a:p>
          <a:p>
            <a:pPr marL="558800" lvl="1" indent="-342900">
              <a:buFont typeface="Arial" panose="020B0604020202020204" pitchFamily="34" charset="0"/>
              <a:buChar char="•"/>
            </a:pPr>
            <a:r>
              <a:rPr lang="cy-GB"/>
              <a:t>Rhaid storio’r holl wastraff peryglus yn unol â gofynion storio COSHH mewn perthynas â’r sylwedd peryglus. </a:t>
            </a:r>
          </a:p>
          <a:p>
            <a:pPr marL="558800" lvl="1" indent="-342900">
              <a:buFont typeface="Arial" panose="020B0604020202020204" pitchFamily="34" charset="0"/>
              <a:buChar char="•"/>
            </a:pPr>
            <a:r>
              <a:rPr lang="cy-GB"/>
              <a:t>Rhaid trin/gwaredu’r gwastraff yn unol â COSHH a deddfwriaeth amgylcheddol. </a:t>
            </a:r>
          </a:p>
          <a:p>
            <a:pPr marL="558800" lvl="1" indent="-342900">
              <a:buFont typeface="Arial" panose="020B0604020202020204" pitchFamily="34" charset="0"/>
              <a:buChar char="•"/>
            </a:pPr>
            <a:r>
              <a:rPr lang="cy-GB"/>
              <a:t>Mae’r gyfraith yn mynnu bod gwastraff peryglus yn cael ei wahanu.</a:t>
            </a:r>
          </a:p>
          <a:p>
            <a:pPr marL="342900" indent="-342900">
              <a:buFont typeface="Arial" panose="020B0604020202020204" pitchFamily="34" charset="0"/>
              <a:buChar char="•"/>
            </a:pPr>
            <a:endParaRPr lang="en-GB" dirty="0"/>
          </a:p>
          <a:p>
            <a:endParaRPr lang="en-GB" dirty="0"/>
          </a:p>
        </p:txBody>
      </p:sp>
    </p:spTree>
    <p:extLst>
      <p:ext uri="{BB962C8B-B14F-4D97-AF65-F5344CB8AC3E}">
        <p14:creationId xmlns:p14="http://schemas.microsoft.com/office/powerpoint/2010/main" val="10675725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5DFB8-F2DC-3059-5609-181F30E6111D}"/>
              </a:ext>
            </a:extLst>
          </p:cNvPr>
          <p:cNvSpPr>
            <a:spLocks noGrp="1"/>
          </p:cNvSpPr>
          <p:nvPr>
            <p:ph type="title"/>
          </p:nvPr>
        </p:nvSpPr>
        <p:spPr/>
        <p:txBody>
          <a:bodyPr/>
          <a:lstStyle/>
          <a:p>
            <a:r>
              <a:rPr lang="cy-GB"/>
              <a:t>Canlyniadau peidio â chael gwared ar wastraff peryglus yn ddiogel </a:t>
            </a:r>
          </a:p>
        </p:txBody>
      </p:sp>
      <p:sp>
        <p:nvSpPr>
          <p:cNvPr id="3" name="Content Placeholder 2">
            <a:extLst>
              <a:ext uri="{FF2B5EF4-FFF2-40B4-BE49-F238E27FC236}">
                <a16:creationId xmlns:a16="http://schemas.microsoft.com/office/drawing/2014/main" id="{37A90368-FC55-5536-8616-E11F86B8AD45}"/>
              </a:ext>
            </a:extLst>
          </p:cNvPr>
          <p:cNvSpPr>
            <a:spLocks noGrp="1"/>
          </p:cNvSpPr>
          <p:nvPr>
            <p:ph sz="quarter" idx="10"/>
          </p:nvPr>
        </p:nvSpPr>
        <p:spPr>
          <a:xfrm>
            <a:off x="457200" y="1988840"/>
            <a:ext cx="8229600" cy="4016379"/>
          </a:xfrm>
        </p:spPr>
        <p:txBody>
          <a:bodyPr/>
          <a:lstStyle/>
          <a:p>
            <a:r>
              <a:rPr lang="cy-GB"/>
              <a:t>Mae amryw o ganlyniadau i beidio â gwaredu gwastraff peryglus yn briodol, gan gynnwys:</a:t>
            </a:r>
          </a:p>
          <a:p>
            <a:pPr marL="342900" indent="-342900">
              <a:buClr>
                <a:srgbClr val="0077E3"/>
              </a:buClr>
              <a:buFont typeface="Arial"/>
              <a:buChar char="•"/>
            </a:pPr>
            <a:r>
              <a:rPr lang="cy-GB"/>
              <a:t>niwed uniongyrchol i chi neu eraill</a:t>
            </a:r>
          </a:p>
          <a:p>
            <a:pPr marL="342900" indent="-342900">
              <a:buClr>
                <a:srgbClr val="0077E3"/>
              </a:buClr>
              <a:buFont typeface="Arial"/>
              <a:buChar char="•"/>
            </a:pPr>
            <a:r>
              <a:rPr lang="cy-GB"/>
              <a:t>niwed i chi neu eraill dros amser</a:t>
            </a:r>
          </a:p>
          <a:p>
            <a:pPr marL="342900" indent="-342900">
              <a:buClr>
                <a:srgbClr val="0077E3"/>
              </a:buClr>
              <a:buFont typeface="Arial"/>
              <a:buChar char="•"/>
            </a:pPr>
            <a:r>
              <a:rPr lang="cy-GB"/>
              <a:t>niwed i’r amgylchedd.</a:t>
            </a:r>
          </a:p>
        </p:txBody>
      </p:sp>
    </p:spTree>
    <p:extLst>
      <p:ext uri="{BB962C8B-B14F-4D97-AF65-F5344CB8AC3E}">
        <p14:creationId xmlns:p14="http://schemas.microsoft.com/office/powerpoint/2010/main" val="17987514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0EAAFB-E19F-9BA1-1D98-2DB789D722B0}"/>
              </a:ext>
            </a:extLst>
          </p:cNvPr>
          <p:cNvSpPr>
            <a:spLocks noGrp="1"/>
          </p:cNvSpPr>
          <p:nvPr>
            <p:ph type="title"/>
          </p:nvPr>
        </p:nvSpPr>
        <p:spPr/>
        <p:txBody>
          <a:bodyPr/>
          <a:lstStyle/>
          <a:p>
            <a:r>
              <a:rPr lang="cy-GB"/>
              <a:t>Gwastraff peryglus ar y safle </a:t>
            </a:r>
          </a:p>
        </p:txBody>
      </p:sp>
      <p:sp>
        <p:nvSpPr>
          <p:cNvPr id="3" name="Content Placeholder 2">
            <a:extLst>
              <a:ext uri="{FF2B5EF4-FFF2-40B4-BE49-F238E27FC236}">
                <a16:creationId xmlns:a16="http://schemas.microsoft.com/office/drawing/2014/main" id="{F429EA6A-36EB-0BD0-AA59-8FB30A244DD4}"/>
              </a:ext>
            </a:extLst>
          </p:cNvPr>
          <p:cNvSpPr>
            <a:spLocks noGrp="1"/>
          </p:cNvSpPr>
          <p:nvPr>
            <p:ph sz="quarter" idx="10"/>
          </p:nvPr>
        </p:nvSpPr>
        <p:spPr/>
        <p:txBody>
          <a:bodyPr/>
          <a:lstStyle/>
          <a:p>
            <a:pPr>
              <a:lnSpc>
                <a:spcPct val="100000"/>
              </a:lnSpc>
            </a:pPr>
            <a:r>
              <a:rPr lang="cy-GB"/>
              <a:t>Gall mathau o wastraff peryglus ar y safle gynnwys</a:t>
            </a:r>
          </a:p>
          <a:p>
            <a:pPr marL="342900" indent="-342900">
              <a:lnSpc>
                <a:spcPct val="100000"/>
              </a:lnSpc>
              <a:buClr>
                <a:srgbClr val="0077E3"/>
              </a:buClr>
              <a:buFont typeface="Arial"/>
              <a:buChar char="•"/>
            </a:pPr>
            <a:r>
              <a:rPr lang="cy-GB"/>
              <a:t>asbestos</a:t>
            </a:r>
          </a:p>
          <a:p>
            <a:pPr marL="342900" indent="-342900">
              <a:lnSpc>
                <a:spcPct val="100000"/>
              </a:lnSpc>
              <a:buClr>
                <a:srgbClr val="0077E3"/>
              </a:buClr>
              <a:buFont typeface="Arial"/>
              <a:buChar char="•"/>
            </a:pPr>
            <a:r>
              <a:rPr lang="cy-GB"/>
              <a:t>deunyddiau sy’n cynnwys asbestos</a:t>
            </a:r>
          </a:p>
          <a:p>
            <a:pPr marL="342900" indent="-342900">
              <a:lnSpc>
                <a:spcPct val="100000"/>
              </a:lnSpc>
              <a:buClr>
                <a:srgbClr val="0077E3"/>
              </a:buClr>
              <a:buFont typeface="Arial"/>
              <a:buChar char="•"/>
            </a:pPr>
            <a:r>
              <a:rPr lang="cy-GB"/>
              <a:t>cynwysyddion sy’n dal cemegion fel asid brics, ychwanegion concrid neu baent</a:t>
            </a:r>
          </a:p>
          <a:p>
            <a:pPr marL="342900" indent="-342900">
              <a:lnSpc>
                <a:spcPct val="100000"/>
              </a:lnSpc>
              <a:buClr>
                <a:srgbClr val="0077E3"/>
              </a:buClr>
              <a:buFont typeface="Arial"/>
              <a:buChar char="•"/>
            </a:pPr>
            <a:r>
              <a:rPr lang="cy-GB"/>
              <a:t>pridd halogedig</a:t>
            </a:r>
          </a:p>
          <a:p>
            <a:pPr marL="342900" indent="-342900">
              <a:lnSpc>
                <a:spcPct val="100000"/>
              </a:lnSpc>
              <a:buClr>
                <a:srgbClr val="0077E3"/>
              </a:buClr>
              <a:buFont typeface="Arial"/>
              <a:buChar char="•"/>
            </a:pPr>
            <a:r>
              <a:rPr lang="cy-GB"/>
              <a:t>deunydd pacio halogedig.</a:t>
            </a:r>
          </a:p>
          <a:p>
            <a:endParaRPr lang="en-US" dirty="0">
              <a:ea typeface="ＭＳ Ｐゴシック"/>
            </a:endParaRPr>
          </a:p>
          <a:p>
            <a:pPr marL="342900" indent="-342900">
              <a:buFont typeface="Arial"/>
              <a:buChar char="•"/>
            </a:pPr>
            <a:endParaRPr lang="en-US" dirty="0">
              <a:ea typeface="ＭＳ Ｐゴシック"/>
            </a:endParaRPr>
          </a:p>
        </p:txBody>
      </p:sp>
    </p:spTree>
    <p:extLst>
      <p:ext uri="{BB962C8B-B14F-4D97-AF65-F5344CB8AC3E}">
        <p14:creationId xmlns:p14="http://schemas.microsoft.com/office/powerpoint/2010/main" val="31751989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DE43B3-5B8A-7B70-3035-9384CC9D67D5}"/>
              </a:ext>
            </a:extLst>
          </p:cNvPr>
          <p:cNvSpPr>
            <a:spLocks noGrp="1"/>
          </p:cNvSpPr>
          <p:nvPr>
            <p:ph type="title"/>
          </p:nvPr>
        </p:nvSpPr>
        <p:spPr/>
        <p:txBody>
          <a:bodyPr/>
          <a:lstStyle/>
          <a:p>
            <a:r>
              <a:rPr lang="cy-GB"/>
              <a:t>Delio ag asbestos </a:t>
            </a:r>
          </a:p>
        </p:txBody>
      </p:sp>
      <p:sp>
        <p:nvSpPr>
          <p:cNvPr id="3" name="Content Placeholder 2">
            <a:extLst>
              <a:ext uri="{FF2B5EF4-FFF2-40B4-BE49-F238E27FC236}">
                <a16:creationId xmlns:a16="http://schemas.microsoft.com/office/drawing/2014/main" id="{BE02DEBF-6F4B-3DD0-3579-052DCD7E3BF7}"/>
              </a:ext>
            </a:extLst>
          </p:cNvPr>
          <p:cNvSpPr>
            <a:spLocks noGrp="1"/>
          </p:cNvSpPr>
          <p:nvPr>
            <p:ph sz="quarter" idx="10"/>
          </p:nvPr>
        </p:nvSpPr>
        <p:spPr/>
        <p:txBody>
          <a:bodyPr/>
          <a:lstStyle/>
          <a:p>
            <a:pPr marL="342900" indent="-342900">
              <a:buClr>
                <a:srgbClr val="0077E3"/>
              </a:buClr>
              <a:buFont typeface="Arial"/>
              <a:buChar char="•"/>
            </a:pPr>
            <a:r>
              <a:rPr lang="cy-GB"/>
              <a:t>Mae’r holl wastraff asbestos yn cael ei ddiffinio fel ‘gwastraff peryglus’ yng Nghymru pan fydd yn cynnwys mwy na 0.1% o asbestos</a:t>
            </a:r>
          </a:p>
          <a:p>
            <a:pPr marL="342900" indent="-342900">
              <a:buClr>
                <a:srgbClr val="0077E3"/>
              </a:buClr>
              <a:buFont typeface="Arial"/>
              <a:buChar char="•"/>
            </a:pPr>
            <a:r>
              <a:rPr lang="cy-GB"/>
              <a:t>Ni ddylid cymysgu gwastraff asbestos â mathau eraill o wastraff.</a:t>
            </a:r>
          </a:p>
          <a:p>
            <a:pPr marL="342900" indent="-342900">
              <a:buClr>
                <a:srgbClr val="0077E3"/>
              </a:buClr>
              <a:buFont typeface="Arial"/>
              <a:buChar char="•"/>
            </a:pPr>
            <a:r>
              <a:rPr lang="cy-GB"/>
              <a:t>Rhaid i unrhyw wastraff sy’n cynnwys asbestos, neu sydd wedi’i halogi ag asbestos, gael ei fagio ddwywaith a’i roi mewn sgip wedi’i orchuddio a’i chloi. </a:t>
            </a:r>
          </a:p>
          <a:p>
            <a:pPr marL="342900" indent="-342900">
              <a:buClr>
                <a:srgbClr val="0077E3"/>
              </a:buClr>
              <a:buFont typeface="Arial"/>
              <a:buChar char="•"/>
            </a:pPr>
            <a:r>
              <a:rPr lang="cy-GB"/>
              <a:t>Mae hyn yn cynnwys oferôls, gorchuddion esgidiau, gwastraff samplu a chyfarpar diogelu anadlol sydd wedi dod i gysylltiad ag asbestos.</a:t>
            </a:r>
          </a:p>
          <a:p>
            <a:pPr marL="342900" indent="-342900">
              <a:buClr>
                <a:srgbClr val="0077E3"/>
              </a:buClr>
              <a:buFont typeface="Arial"/>
              <a:buChar char="•"/>
            </a:pPr>
            <a:r>
              <a:rPr lang="cy-GB"/>
              <a:t>Os byddwch yn canfod asbestos ar y safle, peidiwch â tharfu ar y deunydd, stopiwch y gwaith a dywedwch wrth eich goruchwyliwr. </a:t>
            </a:r>
          </a:p>
        </p:txBody>
      </p:sp>
    </p:spTree>
    <p:extLst>
      <p:ext uri="{BB962C8B-B14F-4D97-AF65-F5344CB8AC3E}">
        <p14:creationId xmlns:p14="http://schemas.microsoft.com/office/powerpoint/2010/main" val="11161104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656E75-C342-408D-AC89-1E7970638D06}"/>
              </a:ext>
            </a:extLst>
          </p:cNvPr>
          <p:cNvSpPr>
            <a:spLocks noGrp="1"/>
          </p:cNvSpPr>
          <p:nvPr>
            <p:ph type="title"/>
          </p:nvPr>
        </p:nvSpPr>
        <p:spPr/>
        <p:txBody>
          <a:bodyPr/>
          <a:lstStyle/>
          <a:p>
            <a:r>
              <a:rPr lang="cy-GB"/>
              <a:t>Deddfwriaeth sy’n effeithio ar reoli gwastraff</a:t>
            </a:r>
          </a:p>
        </p:txBody>
      </p:sp>
      <p:sp>
        <p:nvSpPr>
          <p:cNvPr id="3" name="Content Placeholder 2">
            <a:extLst>
              <a:ext uri="{FF2B5EF4-FFF2-40B4-BE49-F238E27FC236}">
                <a16:creationId xmlns:a16="http://schemas.microsoft.com/office/drawing/2014/main" id="{537AD979-A63B-451F-A491-748CFD4DDD63}"/>
              </a:ext>
            </a:extLst>
          </p:cNvPr>
          <p:cNvSpPr>
            <a:spLocks noGrp="1"/>
          </p:cNvSpPr>
          <p:nvPr>
            <p:ph sz="quarter" idx="10"/>
          </p:nvPr>
        </p:nvSpPr>
        <p:spPr>
          <a:xfrm>
            <a:off x="457200" y="1512000"/>
            <a:ext cx="8229600" cy="4248000"/>
          </a:xfrm>
        </p:spPr>
        <p:txBody>
          <a:bodyPr/>
          <a:lstStyle/>
          <a:p>
            <a:pPr algn="just"/>
            <a:r>
              <a:rPr lang="cy-GB"/>
              <a:t>Mae </a:t>
            </a:r>
            <a:r>
              <a:rPr lang="cy-GB" b="1"/>
              <a:t>Deddf Diogelu’r Amgylchedd 1990</a:t>
            </a:r>
            <a:r>
              <a:rPr lang="cy-GB"/>
              <a:t> yn un o gyfreithiau hanfodol y DU sy’n canolbwyntio ar reoli a diogelu’r amgylchedd, yn enwedig yn y diwydiant adeiladu. Mae’n rhoi pwyslais ar reoli gwastraff, atal llygredd, a chydymffurfio amgylcheddol, gan hybu arferion cynaliadwy a gwarchodaeth amgylcheddol.</a:t>
            </a:r>
          </a:p>
          <a:p>
            <a:r>
              <a:rPr lang="cy-GB"/>
              <a:t>Mae </a:t>
            </a:r>
            <a:r>
              <a:rPr lang="cy-GB" b="1"/>
              <a:t>Rheoliadau Gwastraff Peryglus 2005</a:t>
            </a:r>
            <a:r>
              <a:rPr lang="cy-GB"/>
              <a:t> yn mynd i’r afael â rheoli gwastraff peryglus mewn gweithgareddau adeiladu, gan sefydlu system ddosbarthu ar gyfer busnesau i sicrhau eu bod yn cael eu trin, eu cludo a’u gwaredu’n ddiogel. Rhaid i gwmnïau adeiladu flaenoriaethu atal, lleihau, ailddefnyddio, ailgylchu, adfer a gwaredu diogel gan sicrhau bod y trwyddedau a’r caniatadau angenrheidiol ar waith o dan y rheoliadau hyn. </a:t>
            </a:r>
          </a:p>
        </p:txBody>
      </p:sp>
    </p:spTree>
    <p:extLst>
      <p:ext uri="{BB962C8B-B14F-4D97-AF65-F5344CB8AC3E}">
        <p14:creationId xmlns:p14="http://schemas.microsoft.com/office/powerpoint/2010/main" val="25690187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C1E38B-27C4-42B3-B537-DF128ED2A6DA}"/>
              </a:ext>
            </a:extLst>
          </p:cNvPr>
          <p:cNvSpPr>
            <a:spLocks noGrp="1"/>
          </p:cNvSpPr>
          <p:nvPr>
            <p:ph type="title"/>
          </p:nvPr>
        </p:nvSpPr>
        <p:spPr/>
        <p:txBody>
          <a:bodyPr/>
          <a:lstStyle/>
          <a:p>
            <a:r>
              <a:rPr lang="cy-GB"/>
              <a:t>Deddfwriaeth sy’n effeithio ar reoli gwastraff</a:t>
            </a:r>
          </a:p>
        </p:txBody>
      </p:sp>
      <p:sp>
        <p:nvSpPr>
          <p:cNvPr id="3" name="Content Placeholder 2">
            <a:extLst>
              <a:ext uri="{FF2B5EF4-FFF2-40B4-BE49-F238E27FC236}">
                <a16:creationId xmlns:a16="http://schemas.microsoft.com/office/drawing/2014/main" id="{B262D793-A832-4937-BA25-2705272AD921}"/>
              </a:ext>
            </a:extLst>
          </p:cNvPr>
          <p:cNvSpPr>
            <a:spLocks noGrp="1"/>
          </p:cNvSpPr>
          <p:nvPr>
            <p:ph sz="quarter" idx="10"/>
          </p:nvPr>
        </p:nvSpPr>
        <p:spPr>
          <a:xfrm>
            <a:off x="457200" y="1602000"/>
            <a:ext cx="8229600" cy="4248000"/>
          </a:xfrm>
        </p:spPr>
        <p:txBody>
          <a:bodyPr/>
          <a:lstStyle/>
          <a:p>
            <a:r>
              <a:rPr lang="cy-GB"/>
              <a:t>Nod Deddf Atal a Rheoli Llygredd 1999 yw atal a rheoli llygredd o weithgareddau diwydiannol, gan gynnwys adeiladu. Cyflwynodd y cysyniad o Atal a Rheoli Llygredd mewn ffordd Integredig (IPPC) a hyrwyddo’r Technegau Gorau sydd ar Gael (BAT) i leihau llygredd. </a:t>
            </a:r>
          </a:p>
          <a:p>
            <a:r>
              <a:rPr lang="cy-GB"/>
              <a:t>Mae’r Ddeddf yn sefydlu system drwyddedu amgylcheddol unedig, yn gorfodi cydymffurfedd, ac yn hybu tryloywder ac atebolrwydd drwy gyfranogiad y cyhoedd.</a:t>
            </a:r>
          </a:p>
        </p:txBody>
      </p:sp>
    </p:spTree>
    <p:extLst>
      <p:ext uri="{BB962C8B-B14F-4D97-AF65-F5344CB8AC3E}">
        <p14:creationId xmlns:p14="http://schemas.microsoft.com/office/powerpoint/2010/main" val="13723152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3B327D-31C4-41F2-A9BE-6957CBBDF75A}"/>
              </a:ext>
            </a:extLst>
          </p:cNvPr>
          <p:cNvSpPr>
            <a:spLocks noGrp="1"/>
          </p:cNvSpPr>
          <p:nvPr>
            <p:ph type="title"/>
          </p:nvPr>
        </p:nvSpPr>
        <p:spPr/>
        <p:txBody>
          <a:bodyPr/>
          <a:lstStyle/>
          <a:p>
            <a:r>
              <a:rPr lang="cy-GB"/>
              <a:t>Deddfwriaeth sy’n effeithio ar reoli gwastraff</a:t>
            </a:r>
          </a:p>
        </p:txBody>
      </p:sp>
      <p:sp>
        <p:nvSpPr>
          <p:cNvPr id="3" name="Content Placeholder 2">
            <a:extLst>
              <a:ext uri="{FF2B5EF4-FFF2-40B4-BE49-F238E27FC236}">
                <a16:creationId xmlns:a16="http://schemas.microsoft.com/office/drawing/2014/main" id="{0B4D8003-3B4C-495B-8B86-10FDF5E924FC}"/>
              </a:ext>
            </a:extLst>
          </p:cNvPr>
          <p:cNvSpPr>
            <a:spLocks noGrp="1"/>
          </p:cNvSpPr>
          <p:nvPr>
            <p:ph sz="quarter" idx="10"/>
          </p:nvPr>
        </p:nvSpPr>
        <p:spPr/>
        <p:txBody>
          <a:bodyPr/>
          <a:lstStyle/>
          <a:p>
            <a:pPr marL="342900" indent="-342900">
              <a:buClr>
                <a:srgbClr val="0077E3"/>
              </a:buClr>
              <a:buFont typeface="Arial" panose="020B0604020202020204" pitchFamily="34" charset="0"/>
              <a:buChar char="•"/>
            </a:pPr>
            <a:r>
              <a:rPr lang="cy-GB"/>
              <a:t>Mae Deddf Rheoli Llygredd 1974 yn rheoleiddio ac yn atal llygredd mewn sectorau fel adeiladu, gan gynnwys sŵn, llygredd aer a rheoli sŵn.</a:t>
            </a:r>
          </a:p>
          <a:p>
            <a:pPr marL="342900" indent="-342900">
              <a:buClr>
                <a:srgbClr val="0077E3"/>
              </a:buClr>
              <a:buFont typeface="Arial" panose="020B0604020202020204" pitchFamily="34" charset="0"/>
              <a:buChar char="•"/>
            </a:pPr>
            <a:r>
              <a:rPr lang="cy-GB"/>
              <a:t> Mae’n rhoi pŵer i awdurdodau lleol reoli llygredd aer, gan ei gwneud yn ofynnol i gwmnïau leihau llwch ac allyriadau. Gall hysbysiadau atal a chosbau am dorri rheoliadau rheoli llygredd arwain at ddirwyon neu erlyniad.</a:t>
            </a:r>
          </a:p>
          <a:p>
            <a:pPr marL="342900" indent="-342900">
              <a:buClr>
                <a:srgbClr val="0077E3"/>
              </a:buClr>
              <a:buFont typeface="Arial" panose="020B0604020202020204" pitchFamily="34" charset="0"/>
              <a:buChar char="•"/>
            </a:pPr>
            <a:r>
              <a:rPr lang="cy-GB"/>
              <a:t> Mae awdurdodau lleol ac Asiantaeth yr Amgylchedd yn gorfodi darpariaethau’r Ddeddf, gan gyfrannu at amgylchedd iachach, gwell ansawdd bywyd, ac arferion cynaliadwy.</a:t>
            </a:r>
          </a:p>
        </p:txBody>
      </p:sp>
    </p:spTree>
    <p:extLst>
      <p:ext uri="{BB962C8B-B14F-4D97-AF65-F5344CB8AC3E}">
        <p14:creationId xmlns:p14="http://schemas.microsoft.com/office/powerpoint/2010/main" val="19345372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Nod: Rheoli gwastraff ym maes adeiladu </a:t>
            </a:r>
          </a:p>
        </p:txBody>
      </p:sp>
      <p:sp>
        <p:nvSpPr>
          <p:cNvPr id="3" name="Content Placeholder 2"/>
          <p:cNvSpPr>
            <a:spLocks noGrp="1"/>
          </p:cNvSpPr>
          <p:nvPr>
            <p:ph sz="quarter" idx="10"/>
          </p:nvPr>
        </p:nvSpPr>
        <p:spPr/>
        <p:txBody>
          <a:bodyPr/>
          <a:lstStyle/>
          <a:p>
            <a:r>
              <a:rPr lang="cy-GB" b="1">
                <a:ea typeface="ＭＳ Ｐゴシック" pitchFamily="-105" charset="-128"/>
                <a:cs typeface="ＭＳ Ｐゴシック" pitchFamily="-105" charset="-128"/>
              </a:rPr>
              <a:t>Amcanion</a:t>
            </a:r>
          </a:p>
          <a:p>
            <a:pPr lvl="1"/>
            <a:r>
              <a:rPr lang="cy-GB"/>
              <a:t>Disgrifio beth yw gwastraff.</a:t>
            </a:r>
          </a:p>
          <a:p>
            <a:pPr lvl="1"/>
            <a:r>
              <a:rPr lang="cy-GB"/>
              <a:t>Archwilio dosbarthiad gwastraff. </a:t>
            </a:r>
          </a:p>
          <a:p>
            <a:pPr lvl="1"/>
            <a:r>
              <a:rPr lang="cy-GB"/>
              <a:t>Trafod manteision gwahanu gwastraff.</a:t>
            </a:r>
          </a:p>
          <a:p>
            <a:pPr lvl="1"/>
            <a:r>
              <a:rPr lang="cy-GB"/>
              <a:t>Nodi technegau i leihau gwastraff.  </a:t>
            </a:r>
          </a:p>
          <a:p>
            <a:pPr lvl="1"/>
            <a:r>
              <a:rPr lang="cy-GB"/>
              <a:t>Adolygu protocol WRAP. </a:t>
            </a:r>
          </a:p>
          <a:p>
            <a:pPr lvl="1"/>
            <a:r>
              <a:rPr lang="cy-GB"/>
              <a:t>Gwaredu gwastraff yn unol â COSHH.</a:t>
            </a:r>
          </a:p>
          <a:p>
            <a:pPr lvl="1"/>
            <a:r>
              <a:rPr lang="cy-GB"/>
              <a:t>Archwilio gofynion rheoliadol a gwastraff.</a:t>
            </a:r>
          </a:p>
          <a:p>
            <a:pPr lvl="1"/>
            <a:endParaRPr lang="en-US" dirty="0"/>
          </a:p>
        </p:txBody>
      </p:sp>
    </p:spTree>
    <p:extLst>
      <p:ext uri="{BB962C8B-B14F-4D97-AF65-F5344CB8AC3E}">
        <p14:creationId xmlns:p14="http://schemas.microsoft.com/office/powerpoint/2010/main" val="28960609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092A58-C422-45F7-A843-59F1ED0412D7}"/>
              </a:ext>
            </a:extLst>
          </p:cNvPr>
          <p:cNvSpPr>
            <a:spLocks noGrp="1"/>
          </p:cNvSpPr>
          <p:nvPr>
            <p:ph type="title"/>
          </p:nvPr>
        </p:nvSpPr>
        <p:spPr/>
        <p:txBody>
          <a:bodyPr/>
          <a:lstStyle/>
          <a:p>
            <a:r>
              <a:rPr lang="cy-GB"/>
              <a:t>Deddfwriaeth sy’n effeithio ar reoli gwastraff</a:t>
            </a:r>
          </a:p>
        </p:txBody>
      </p:sp>
      <p:sp>
        <p:nvSpPr>
          <p:cNvPr id="3" name="Content Placeholder 2">
            <a:extLst>
              <a:ext uri="{FF2B5EF4-FFF2-40B4-BE49-F238E27FC236}">
                <a16:creationId xmlns:a16="http://schemas.microsoft.com/office/drawing/2014/main" id="{7FE222DF-EB07-4909-8BFA-571E0DDFAA97}"/>
              </a:ext>
            </a:extLst>
          </p:cNvPr>
          <p:cNvSpPr>
            <a:spLocks noGrp="1"/>
          </p:cNvSpPr>
          <p:nvPr>
            <p:ph sz="quarter" idx="10"/>
          </p:nvPr>
        </p:nvSpPr>
        <p:spPr>
          <a:xfrm>
            <a:off x="179512" y="1427864"/>
            <a:ext cx="8784976" cy="4248000"/>
          </a:xfrm>
        </p:spPr>
        <p:txBody>
          <a:bodyPr/>
          <a:lstStyle/>
          <a:p>
            <a:pPr marL="558800" lvl="1" indent="-342900">
              <a:buFont typeface="Arial" panose="020B0604020202020204" pitchFamily="34" charset="0"/>
              <a:buChar char="•"/>
            </a:pPr>
            <a:r>
              <a:rPr lang="cy-GB" sz="1900"/>
              <a:t>Mae Rheoliadau Cyfarpar Trydanol ac Electronig Gwastraff 2013 yn rheoli’r gwaith o waredu ac ailgylchu cyfarpar trydanol ac electronig. </a:t>
            </a:r>
          </a:p>
          <a:p>
            <a:pPr marL="558800" lvl="1" indent="-342900">
              <a:buFont typeface="Arial" panose="020B0604020202020204" pitchFamily="34" charset="0"/>
              <a:buChar char="•"/>
            </a:pPr>
            <a:r>
              <a:rPr lang="cy-GB" sz="1900"/>
              <a:t>Mae gan gwmnïau adeiladu, sy’n ymwneud â gosod neu newid cyfarpar, gyfrifoldebau fel cynhyrchwyr o dan y rheoliadau. Mae angen eu casglu ar wahân, eu gwahanu a’u hailgylchu’n briodol er mwyn lleihau’r effaith ar yr amgylchedd. </a:t>
            </a:r>
          </a:p>
          <a:p>
            <a:pPr marL="558800" lvl="1" indent="-342900">
              <a:buFont typeface="Arial" panose="020B0604020202020204" pitchFamily="34" charset="0"/>
              <a:buChar char="•"/>
            </a:pPr>
            <a:r>
              <a:rPr lang="cy-GB" sz="1900"/>
              <a:t>Rhaid i gwmnïau adeiladu anfon gwastraff i gyfleusterau trin awdurdodedig a chadw cofnodion cywir o gyfarpar. </a:t>
            </a:r>
          </a:p>
          <a:p>
            <a:pPr marL="558800" lvl="1" indent="-342900">
              <a:buFont typeface="Arial" panose="020B0604020202020204" pitchFamily="34" charset="0"/>
              <a:buChar char="•"/>
            </a:pPr>
            <a:r>
              <a:rPr lang="cy-GB" sz="1900"/>
              <a:t>Drwy lynu wrth y Rheoliadau Cyfarpar Trydanol ac Electronig Gwastraff, gall y diwydiant adeiladu gyfrannu at reoli gwastraff ac ailgylchu mewn ffordd gyfrifol, lleihau’r effaith ar yr amgylchedd a hybu arferion cynaliadwy wrth waredu cyfarpar.</a:t>
            </a:r>
          </a:p>
        </p:txBody>
      </p:sp>
    </p:spTree>
    <p:extLst>
      <p:ext uri="{BB962C8B-B14F-4D97-AF65-F5344CB8AC3E}">
        <p14:creationId xmlns:p14="http://schemas.microsoft.com/office/powerpoint/2010/main" val="37753177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lang="cy-GB" sz="6000">
                <a:solidFill>
                  <a:srgbClr val="0077E3"/>
                </a:solidFill>
                <a:ea typeface="ＭＳ Ｐゴシック" pitchFamily="-105" charset="-128"/>
                <a:cs typeface="ＭＳ Ｐゴシック" pitchFamily="-105" charset="-128"/>
              </a:rPr>
              <a:t>Unrhyw gwestiynau?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849BDF-A895-43B7-B90B-01F481E2770E}"/>
              </a:ext>
            </a:extLst>
          </p:cNvPr>
          <p:cNvSpPr>
            <a:spLocks noGrp="1"/>
          </p:cNvSpPr>
          <p:nvPr>
            <p:ph type="title"/>
          </p:nvPr>
        </p:nvSpPr>
        <p:spPr/>
        <p:txBody>
          <a:bodyPr/>
          <a:lstStyle/>
          <a:p>
            <a:r>
              <a:rPr lang="cy-GB"/>
              <a:t>Beth yw gwastraff mewn cysylltiad ag adeiladu? </a:t>
            </a:r>
          </a:p>
        </p:txBody>
      </p:sp>
      <p:sp>
        <p:nvSpPr>
          <p:cNvPr id="3" name="Content Placeholder 2">
            <a:extLst>
              <a:ext uri="{FF2B5EF4-FFF2-40B4-BE49-F238E27FC236}">
                <a16:creationId xmlns:a16="http://schemas.microsoft.com/office/drawing/2014/main" id="{2826E92F-E0F9-4339-B90A-4543375571CA}"/>
              </a:ext>
            </a:extLst>
          </p:cNvPr>
          <p:cNvSpPr>
            <a:spLocks noGrp="1"/>
          </p:cNvSpPr>
          <p:nvPr>
            <p:ph sz="quarter" idx="10"/>
          </p:nvPr>
        </p:nvSpPr>
        <p:spPr/>
        <p:txBody>
          <a:bodyPr/>
          <a:lstStyle/>
          <a:p>
            <a:r>
              <a:rPr lang="cy-GB"/>
              <a:t>Mae unrhyw ddeunydd sy’n cael ei gynhyrchu o ganlyniad i waith adeiladu ac sy’n cael ei waredu, p’un a yw wedi cael ei brosesu neu ei storio ymlaen llaw ai peidio, yn cael ei alw’n “wastraff adeiladu”. </a:t>
            </a:r>
          </a:p>
          <a:p>
            <a:r>
              <a:rPr lang="cy-GB"/>
              <a:t>Mae’n cynnwys amrywiaeth o ddeunyddiau dros ben o glirio’r safle, gwaith cloddio, adeiladu, adnewyddu, dymchwel a gwaith ffordd.</a:t>
            </a:r>
          </a:p>
          <a:p>
            <a:r>
              <a:rPr lang="cy-GB"/>
              <a:t>Meddyliwch bob amser pa wastraff y gellir ei ailgylchu a’i ailddefnyddio cyn gwaredu unrhyw beth ar y safle. </a:t>
            </a:r>
          </a:p>
          <a:p>
            <a:r>
              <a:rPr lang="cy-GB"/>
              <a:t>Cofiwch fod Rheoliadau Gwastraff (Cymru a Lloegr) 2011 yn mynnu bod cwmnïau’n defnyddio’r hierarchaeth rheoli gwastraff wrth drosglwyddo gwastraff.</a:t>
            </a:r>
          </a:p>
          <a:p>
            <a:endParaRPr lang="en-GB" dirty="0"/>
          </a:p>
          <a:p>
            <a:endParaRPr lang="en-GB" dirty="0"/>
          </a:p>
        </p:txBody>
      </p:sp>
    </p:spTree>
    <p:extLst>
      <p:ext uri="{BB962C8B-B14F-4D97-AF65-F5344CB8AC3E}">
        <p14:creationId xmlns:p14="http://schemas.microsoft.com/office/powerpoint/2010/main" val="32495971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09B9CC-60E7-4C43-A68E-56D5E4BD657D}"/>
              </a:ext>
            </a:extLst>
          </p:cNvPr>
          <p:cNvSpPr>
            <a:spLocks noGrp="1"/>
          </p:cNvSpPr>
          <p:nvPr>
            <p:ph type="title"/>
          </p:nvPr>
        </p:nvSpPr>
        <p:spPr/>
        <p:txBody>
          <a:bodyPr/>
          <a:lstStyle/>
          <a:p>
            <a:r>
              <a:rPr lang="cy-GB"/>
              <a:t>Yr hierarchaeth gwastraff </a:t>
            </a:r>
          </a:p>
        </p:txBody>
      </p:sp>
      <p:pic>
        <p:nvPicPr>
          <p:cNvPr id="6" name="Picture 5">
            <a:extLst>
              <a:ext uri="{FF2B5EF4-FFF2-40B4-BE49-F238E27FC236}">
                <a16:creationId xmlns:a16="http://schemas.microsoft.com/office/drawing/2014/main" id="{D6F51AC7-EC2F-A2AC-76A3-7A7495F01A3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49896" y="1512000"/>
            <a:ext cx="6444208" cy="4296139"/>
          </a:xfrm>
          <a:prstGeom prst="rect">
            <a:avLst/>
          </a:prstGeom>
        </p:spPr>
      </p:pic>
    </p:spTree>
    <p:extLst>
      <p:ext uri="{BB962C8B-B14F-4D97-AF65-F5344CB8AC3E}">
        <p14:creationId xmlns:p14="http://schemas.microsoft.com/office/powerpoint/2010/main" val="34710232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D5369A-5300-4051-B5D4-EE38B7973C92}"/>
              </a:ext>
            </a:extLst>
          </p:cNvPr>
          <p:cNvSpPr>
            <a:spLocks noGrp="1"/>
          </p:cNvSpPr>
          <p:nvPr>
            <p:ph type="title"/>
          </p:nvPr>
        </p:nvSpPr>
        <p:spPr/>
        <p:txBody>
          <a:bodyPr/>
          <a:lstStyle/>
          <a:p>
            <a:r>
              <a:rPr lang="cy-GB"/>
              <a:t>Dosbarthiadau gwastraff: nad yw’n beryglus/peryglus</a:t>
            </a:r>
          </a:p>
        </p:txBody>
      </p:sp>
      <p:sp>
        <p:nvSpPr>
          <p:cNvPr id="3" name="Content Placeholder 2">
            <a:extLst>
              <a:ext uri="{FF2B5EF4-FFF2-40B4-BE49-F238E27FC236}">
                <a16:creationId xmlns:a16="http://schemas.microsoft.com/office/drawing/2014/main" id="{92CE1728-8981-4A24-A195-DFDB6A5B2F40}"/>
              </a:ext>
            </a:extLst>
          </p:cNvPr>
          <p:cNvSpPr>
            <a:spLocks noGrp="1"/>
          </p:cNvSpPr>
          <p:nvPr>
            <p:ph sz="quarter" idx="10"/>
          </p:nvPr>
        </p:nvSpPr>
        <p:spPr>
          <a:xfrm>
            <a:off x="464096" y="1556792"/>
            <a:ext cx="8229600" cy="3996208"/>
          </a:xfrm>
        </p:spPr>
        <p:txBody>
          <a:bodyPr/>
          <a:lstStyle/>
          <a:p>
            <a:r>
              <a:rPr lang="cy-GB"/>
              <a:t>Yn gyffredinol, gellir dosbarthu gwastraff fel gwastraff peryglus neu wastraff nad yw'n beryglus. </a:t>
            </a:r>
          </a:p>
          <a:p>
            <a:pPr algn="just"/>
            <a:r>
              <a:rPr lang="cy-GB"/>
              <a:t>Cyfeirir at wastraff adeiladu </a:t>
            </a:r>
            <a:r>
              <a:rPr lang="cy-GB" b="1"/>
              <a:t>nad yw’n peryglu’r amgylchedd nac iechyd pobl</a:t>
            </a:r>
            <a:r>
              <a:rPr lang="cy-GB"/>
              <a:t> fel </a:t>
            </a:r>
            <a:r>
              <a:rPr lang="cy-GB" b="1"/>
              <a:t>gwastraff nad yw’n beryglus</a:t>
            </a:r>
            <a:r>
              <a:rPr lang="cy-GB"/>
              <a:t>. Mae gan y math mwyaf nodweddiadol o wastraff adeiladu amrywiaeth eang o opsiynau ailgylchu ac ailddefnyddio.</a:t>
            </a:r>
          </a:p>
          <a:p>
            <a:pPr algn="just"/>
            <a:r>
              <a:rPr lang="cy-GB"/>
              <a:t>Cyfeirir at wastraff adeiladu sy’n </a:t>
            </a:r>
            <a:r>
              <a:rPr lang="cy-GB" b="1"/>
              <a:t>peri risg i’r amgylchedd neu iechyd pobl</a:t>
            </a:r>
            <a:r>
              <a:rPr lang="cy-GB"/>
              <a:t> fel </a:t>
            </a:r>
            <a:r>
              <a:rPr lang="cy-GB" b="1"/>
              <a:t>gwastraff peryglus</a:t>
            </a:r>
            <a:r>
              <a:rPr lang="cy-GB"/>
              <a:t>. Mae’n cael ei greu pan fydd adeiladau, ffyrdd a strwythurau eraill yn cael eu hadeiladu neu eu dymchwel. </a:t>
            </a:r>
          </a:p>
          <a:p>
            <a:endParaRPr lang="en-GB" dirty="0"/>
          </a:p>
        </p:txBody>
      </p:sp>
    </p:spTree>
    <p:extLst>
      <p:ext uri="{BB962C8B-B14F-4D97-AF65-F5344CB8AC3E}">
        <p14:creationId xmlns:p14="http://schemas.microsoft.com/office/powerpoint/2010/main" val="5410750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CA083D-1FF8-471C-BF53-75F593DA0406}"/>
              </a:ext>
            </a:extLst>
          </p:cNvPr>
          <p:cNvSpPr>
            <a:spLocks noGrp="1"/>
          </p:cNvSpPr>
          <p:nvPr>
            <p:ph type="title"/>
          </p:nvPr>
        </p:nvSpPr>
        <p:spPr/>
        <p:txBody>
          <a:bodyPr/>
          <a:lstStyle/>
          <a:p>
            <a:r>
              <a:rPr lang="cy-GB"/>
              <a:t>Gwahanu gwastraff </a:t>
            </a:r>
          </a:p>
        </p:txBody>
      </p:sp>
      <p:sp>
        <p:nvSpPr>
          <p:cNvPr id="3" name="Content Placeholder 2">
            <a:extLst>
              <a:ext uri="{FF2B5EF4-FFF2-40B4-BE49-F238E27FC236}">
                <a16:creationId xmlns:a16="http://schemas.microsoft.com/office/drawing/2014/main" id="{B72F29A8-4654-4B82-BABD-123052CE7B38}"/>
              </a:ext>
            </a:extLst>
          </p:cNvPr>
          <p:cNvSpPr>
            <a:spLocks noGrp="1"/>
          </p:cNvSpPr>
          <p:nvPr>
            <p:ph sz="quarter" idx="10"/>
          </p:nvPr>
        </p:nvSpPr>
        <p:spPr/>
        <p:txBody>
          <a:bodyPr/>
          <a:lstStyle/>
          <a:p>
            <a:pPr algn="just"/>
            <a:r>
              <a:rPr lang="cy-GB"/>
              <a:t>Gall gwahanu gwastraff ar y safle yn ffrydiau deunyddiau ar wahân helpu i leihau costau a chynyddu’r cyfleoedd ar gyfer adfer ac ailgylchu.       </a:t>
            </a:r>
          </a:p>
          <a:p>
            <a:pPr algn="just"/>
            <a:r>
              <a:rPr lang="cy-GB"/>
              <a:t>Pan fo’n bosib, defnyddiwch sgipiau gwahanol i wahanu gwahanol fathau o wastraff wrth iddynt gael eu cynhyrchu (os oes lle).</a:t>
            </a:r>
          </a:p>
          <a:p>
            <a:pPr algn="just"/>
            <a:r>
              <a:rPr lang="cy-GB"/>
              <a:t>Dylai sgipiau ar gyfer deunyddiau pren, anadweithiol a chymysg fod ar gael o leiaf. </a:t>
            </a:r>
          </a:p>
          <a:p>
            <a:pPr algn="just"/>
            <a:r>
              <a:rPr lang="cy-GB"/>
              <a:t>Os nad oes digon o le ar gyfer mwy nag un sgip, defnyddiwch gwmni rheoli gwastraff trwyddedig. Efallai y byddant yn gallu adfer deunyddiau y gellir eu hailgylchu o sgipiau cymysg.</a:t>
            </a:r>
          </a:p>
        </p:txBody>
      </p:sp>
    </p:spTree>
    <p:extLst>
      <p:ext uri="{BB962C8B-B14F-4D97-AF65-F5344CB8AC3E}">
        <p14:creationId xmlns:p14="http://schemas.microsoft.com/office/powerpoint/2010/main" val="17076890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C519A2-6C7F-44EF-B921-0BB190221DFB}"/>
              </a:ext>
            </a:extLst>
          </p:cNvPr>
          <p:cNvSpPr>
            <a:spLocks noGrp="1"/>
          </p:cNvSpPr>
          <p:nvPr>
            <p:ph type="title"/>
          </p:nvPr>
        </p:nvSpPr>
        <p:spPr/>
        <p:txBody>
          <a:bodyPr/>
          <a:lstStyle/>
          <a:p>
            <a:r>
              <a:rPr lang="cy-GB"/>
              <a:t>Dyletswydd gofal a gwastraff </a:t>
            </a:r>
          </a:p>
        </p:txBody>
      </p:sp>
      <p:sp>
        <p:nvSpPr>
          <p:cNvPr id="3" name="Content Placeholder 2">
            <a:extLst>
              <a:ext uri="{FF2B5EF4-FFF2-40B4-BE49-F238E27FC236}">
                <a16:creationId xmlns:a16="http://schemas.microsoft.com/office/drawing/2014/main" id="{82667DA6-1245-4EFD-956C-CDFE05CBD92A}"/>
              </a:ext>
            </a:extLst>
          </p:cNvPr>
          <p:cNvSpPr>
            <a:spLocks noGrp="1"/>
          </p:cNvSpPr>
          <p:nvPr>
            <p:ph sz="quarter" idx="10"/>
          </p:nvPr>
        </p:nvSpPr>
        <p:spPr>
          <a:xfrm>
            <a:off x="463588" y="1412776"/>
            <a:ext cx="8229600" cy="4392488"/>
          </a:xfrm>
        </p:spPr>
        <p:txBody>
          <a:bodyPr/>
          <a:lstStyle/>
          <a:p>
            <a:pPr>
              <a:lnSpc>
                <a:spcPct val="150000"/>
              </a:lnSpc>
            </a:pPr>
            <a:r>
              <a:rPr lang="cy-GB"/>
              <a:t>O dan Reoliadau Gwastraff (Cymru a Lloegr) 2011, Rheoliadau Gwastraff Peryglus (Cymru a Lloegr) 2005 a Deddf Diogelu’r Amgylchedd 1990, mae gan fusnesau adeiladu, sy’n cynnwys y crefftau, ddyletswydd gyfreithiol i gynhyrchu, storio, cludo a gwaredu eu gwastraff busnes mewn ffordd nad yw’n niweidio’r amgylchedd. Cyfeirir at y ddyletswydd hon fel eu dyletswydd gofal.</a:t>
            </a:r>
          </a:p>
          <a:p>
            <a:pPr>
              <a:lnSpc>
                <a:spcPct val="150000"/>
              </a:lnSpc>
            </a:pPr>
            <a:endParaRPr lang="en-GB" dirty="0"/>
          </a:p>
        </p:txBody>
      </p:sp>
    </p:spTree>
    <p:extLst>
      <p:ext uri="{BB962C8B-B14F-4D97-AF65-F5344CB8AC3E}">
        <p14:creationId xmlns:p14="http://schemas.microsoft.com/office/powerpoint/2010/main" val="40110869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AA6AC-0C65-2B0E-154B-B3FBA5F40C7D}"/>
              </a:ext>
            </a:extLst>
          </p:cNvPr>
          <p:cNvSpPr>
            <a:spLocks noGrp="1"/>
          </p:cNvSpPr>
          <p:nvPr>
            <p:ph type="title"/>
          </p:nvPr>
        </p:nvSpPr>
        <p:spPr/>
        <p:txBody>
          <a:bodyPr/>
          <a:lstStyle/>
          <a:p>
            <a:r>
              <a:rPr lang="cy-GB"/>
              <a:t>Cludo gwastraff </a:t>
            </a:r>
          </a:p>
        </p:txBody>
      </p:sp>
      <p:sp>
        <p:nvSpPr>
          <p:cNvPr id="3" name="Content Placeholder 2">
            <a:extLst>
              <a:ext uri="{FF2B5EF4-FFF2-40B4-BE49-F238E27FC236}">
                <a16:creationId xmlns:a16="http://schemas.microsoft.com/office/drawing/2014/main" id="{9E322781-CB67-1DE3-1B78-D970BA6BD2E4}"/>
              </a:ext>
            </a:extLst>
          </p:cNvPr>
          <p:cNvSpPr>
            <a:spLocks noGrp="1"/>
          </p:cNvSpPr>
          <p:nvPr>
            <p:ph sz="quarter" idx="10"/>
          </p:nvPr>
        </p:nvSpPr>
        <p:spPr/>
        <p:txBody>
          <a:bodyPr/>
          <a:lstStyle/>
          <a:p>
            <a:pPr algn="just"/>
            <a:r>
              <a:rPr lang="cy-GB"/>
              <a:t>Fel rhan o’r ddyletswydd gofal, rhaid i gludwyr trwyddedig waredu’r holl wastraff (ailgylchu, nad yw’n beryglus neu beryglus). </a:t>
            </a:r>
          </a:p>
          <a:p>
            <a:pPr algn="just"/>
            <a:r>
              <a:rPr lang="cy-GB"/>
              <a:t>Mae’r broses hon yn cael ei monitro’n agos drwy system o nodiadau trosglwyddo gwastraff, gan greu llwybr y gellir ei archwilio sy’n dilyn y gwastraff o’r ffynhonnell i’w gyrchfan. </a:t>
            </a:r>
          </a:p>
          <a:p>
            <a:pPr algn="just"/>
            <a:r>
              <a:rPr lang="cy-GB"/>
              <a:t>Mae’r Rheoliadau Gwastraff Peryglus (2005) yn mynnu bod unrhyw wastraff peryglus a gynhyrchir gan gwmni yn cael ei gasglu ar wahân i wastraff arall er mwyn iddo gael ei drin a’i waredu’n gywir.</a:t>
            </a:r>
          </a:p>
        </p:txBody>
      </p:sp>
    </p:spTree>
    <p:extLst>
      <p:ext uri="{BB962C8B-B14F-4D97-AF65-F5344CB8AC3E}">
        <p14:creationId xmlns:p14="http://schemas.microsoft.com/office/powerpoint/2010/main" val="38998740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B279A-E730-40E5-9423-15A23BDFB87A}"/>
              </a:ext>
            </a:extLst>
          </p:cNvPr>
          <p:cNvSpPr>
            <a:spLocks noGrp="1"/>
          </p:cNvSpPr>
          <p:nvPr>
            <p:ph type="title"/>
          </p:nvPr>
        </p:nvSpPr>
        <p:spPr/>
        <p:txBody>
          <a:bodyPr/>
          <a:lstStyle/>
          <a:p>
            <a:r>
              <a:rPr lang="cy-GB"/>
              <a:t>Technegau ar gyfer lleihau gwastraff ar y safle </a:t>
            </a:r>
          </a:p>
        </p:txBody>
      </p:sp>
      <p:sp>
        <p:nvSpPr>
          <p:cNvPr id="3" name="Content Placeholder 2">
            <a:extLst>
              <a:ext uri="{FF2B5EF4-FFF2-40B4-BE49-F238E27FC236}">
                <a16:creationId xmlns:a16="http://schemas.microsoft.com/office/drawing/2014/main" id="{EED1C610-4FFA-4975-870C-C77F2933532F}"/>
              </a:ext>
            </a:extLst>
          </p:cNvPr>
          <p:cNvSpPr>
            <a:spLocks noGrp="1"/>
          </p:cNvSpPr>
          <p:nvPr>
            <p:ph sz="quarter" idx="10"/>
          </p:nvPr>
        </p:nvSpPr>
        <p:spPr>
          <a:xfrm>
            <a:off x="457200" y="1484784"/>
            <a:ext cx="8712968" cy="4248000"/>
          </a:xfrm>
        </p:spPr>
        <p:txBody>
          <a:bodyPr/>
          <a:lstStyle/>
          <a:p>
            <a:pPr>
              <a:lnSpc>
                <a:spcPct val="100000"/>
              </a:lnSpc>
              <a:spcBef>
                <a:spcPts val="600"/>
              </a:spcBef>
              <a:spcAft>
                <a:spcPts val="600"/>
              </a:spcAft>
            </a:pPr>
            <a:r>
              <a:rPr lang="cy-GB" b="1"/>
              <a:t>Archebu effeithiol:</a:t>
            </a:r>
          </a:p>
          <a:p>
            <a:pPr marL="558800" lvl="1" indent="-342900">
              <a:lnSpc>
                <a:spcPct val="100000"/>
              </a:lnSpc>
              <a:buFont typeface="Arial" panose="020B0604020202020204" pitchFamily="34" charset="0"/>
              <a:buChar char="•"/>
            </a:pPr>
            <a:r>
              <a:rPr lang="cy-GB"/>
              <a:t>Peidio ag archebu mwy o ddeunyddiau nag sydd eu hangen.</a:t>
            </a:r>
          </a:p>
          <a:p>
            <a:pPr marL="558800" lvl="1" indent="-342900">
              <a:lnSpc>
                <a:spcPct val="100000"/>
              </a:lnSpc>
              <a:buFont typeface="Arial" panose="020B0604020202020204" pitchFamily="34" charset="0"/>
              <a:buChar char="•"/>
            </a:pPr>
            <a:r>
              <a:rPr lang="cy-GB"/>
              <a:t>Cael deunyddiau wedi’u danfon i’r safle pan fo angen. </a:t>
            </a:r>
          </a:p>
          <a:p>
            <a:pPr marL="558800" lvl="1" indent="-342900">
              <a:lnSpc>
                <a:spcPct val="100000"/>
              </a:lnSpc>
              <a:buFont typeface="Arial" panose="020B0604020202020204" pitchFamily="34" charset="0"/>
              <a:buChar char="•"/>
            </a:pPr>
            <a:r>
              <a:rPr lang="cy-GB"/>
              <a:t>Gwrthod deunyddiau sydd wedi’u difrodi wrth eu cludo a gofyn i’r cyflenwr eu hanfon yn ôl. </a:t>
            </a:r>
          </a:p>
          <a:p>
            <a:pPr>
              <a:lnSpc>
                <a:spcPct val="100000"/>
              </a:lnSpc>
            </a:pPr>
            <a:r>
              <a:rPr lang="cy-GB" b="1"/>
              <a:t>Storio effeithiol: </a:t>
            </a:r>
          </a:p>
          <a:p>
            <a:pPr marL="558800" lvl="1" indent="-342900">
              <a:lnSpc>
                <a:spcPct val="100000"/>
              </a:lnSpc>
              <a:buFont typeface="Arial" panose="020B0604020202020204" pitchFamily="34" charset="0"/>
              <a:buChar char="•"/>
            </a:pPr>
            <a:r>
              <a:rPr lang="cy-GB"/>
              <a:t>Cynllunio ble mae deunyddiau swmp yn cael eu storio er mwyn lleihau cludiant ac osgoi toriadau.</a:t>
            </a:r>
          </a:p>
          <a:p>
            <a:pPr marL="558800" lvl="1" indent="-342900">
              <a:lnSpc>
                <a:spcPct val="100000"/>
              </a:lnSpc>
              <a:buFont typeface="Arial" panose="020B0604020202020204" pitchFamily="34" charset="0"/>
              <a:buChar char="•"/>
            </a:pPr>
            <a:r>
              <a:rPr lang="cy-GB"/>
              <a:t>Cadw’r deunydd pacio amddiffynnol ymlaen a sicrhau bod y mannau storio’n ddiogel ac yn gallu gwrthsefyll y tywydd. </a:t>
            </a:r>
          </a:p>
          <a:p>
            <a:pPr marL="558800" lvl="1" indent="-342900">
              <a:lnSpc>
                <a:spcPct val="100000"/>
              </a:lnSpc>
              <a:buFont typeface="Arial" panose="020B0604020202020204" pitchFamily="34" charset="0"/>
              <a:buChar char="•"/>
            </a:pPr>
            <a:r>
              <a:rPr lang="cy-GB"/>
              <a:t>Gwneud yn siŵr bod deunyddiau’n ddiogel pan fydd tywydd drwg ar y gorwel.</a:t>
            </a:r>
          </a:p>
        </p:txBody>
      </p:sp>
    </p:spTree>
    <p:extLst>
      <p:ext uri="{BB962C8B-B14F-4D97-AF65-F5344CB8AC3E}">
        <p14:creationId xmlns:p14="http://schemas.microsoft.com/office/powerpoint/2010/main" val="59220182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1c5831b9-66da-4f16-a409-834213ecdb8e">
      <Terms xmlns="http://schemas.microsoft.com/office/infopath/2007/PartnerControls"/>
    </lcf76f155ced4ddcb4097134ff3c332f>
    <TaxCatchAll xmlns="418e8c98-519b-4e3e-a77f-7ee33016068f"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15" ma:contentTypeDescription="Create a new document." ma:contentTypeScope="" ma:versionID="49183941de53607219d2a41e88adfbee">
  <xsd:schema xmlns:xsd="http://www.w3.org/2001/XMLSchema" xmlns:xs="http://www.w3.org/2001/XMLSchema" xmlns:p="http://schemas.microsoft.com/office/2006/metadata/properties" xmlns:ns2="1c5831b9-66da-4f16-a409-834213ecdb8e" xmlns:ns3="7d91badd-8922-4db1-9652-4fbca8a6b7df" xmlns:ns4="418e8c98-519b-4e3e-a77f-7ee33016068f" targetNamespace="http://schemas.microsoft.com/office/2006/metadata/properties" ma:root="true" ma:fieldsID="24b99fe5d6d654b5d04b5bbed10723b8" ns2:_="" ns3:_="" ns4:_="">
    <xsd:import namespace="1c5831b9-66da-4f16-a409-834213ecdb8e"/>
    <xsd:import namespace="7d91badd-8922-4db1-9652-4fbca8a6b7df"/>
    <xsd:import namespace="418e8c98-519b-4e3e-a77f-7ee33016068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46845985-64c5-445d-98c9-446d100d1ab4}" ma:internalName="TaxCatchAll" ma:showField="CatchAllData" ma:web="7d91badd-8922-4db1-9652-4fbca8a6b7d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5CCB350-B76C-41FC-AE69-633CA55F79C0}">
  <ds:schemaRefs>
    <ds:schemaRef ds:uri="http://purl.org/dc/dcmitype/"/>
    <ds:schemaRef ds:uri="http://purl.org/dc/elements/1.1/"/>
    <ds:schemaRef ds:uri="http://schemas.microsoft.com/office/2006/metadata/properties"/>
    <ds:schemaRef ds:uri="http://purl.org/dc/terms/"/>
    <ds:schemaRef ds:uri="http://schemas.microsoft.com/office/2006/documentManagement/types"/>
    <ds:schemaRef ds:uri="http://www.w3.org/XML/1998/namespace"/>
    <ds:schemaRef ds:uri="418e8c98-519b-4e3e-a77f-7ee33016068f"/>
    <ds:schemaRef ds:uri="http://schemas.microsoft.com/office/infopath/2007/PartnerControls"/>
    <ds:schemaRef ds:uri="7d91badd-8922-4db1-9652-4fbca8a6b7df"/>
    <ds:schemaRef ds:uri="http://schemas.openxmlformats.org/package/2006/metadata/core-properties"/>
    <ds:schemaRef ds:uri="1c5831b9-66da-4f16-a409-834213ecdb8e"/>
  </ds:schemaRefs>
</ds:datastoreItem>
</file>

<file path=customXml/itemProps2.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3.xml><?xml version="1.0" encoding="utf-8"?>
<ds:datastoreItem xmlns:ds="http://schemas.openxmlformats.org/officeDocument/2006/customXml" ds:itemID="{D8650BE0-FF67-4CB5-BD5F-AE35C54CB64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418e8c98-519b-4e3e-a77f-7ee33016068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TotalTime>
  <Words>2327</Words>
  <Application>Microsoft Office PowerPoint</Application>
  <PresentationFormat>On-screen Show (4:3)</PresentationFormat>
  <Paragraphs>136</Paragraphs>
  <Slides>21</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Lucida Grande</vt:lpstr>
      <vt:lpstr>Times New Roman</vt:lpstr>
      <vt:lpstr>Default Design</vt:lpstr>
      <vt:lpstr>PowerPoint 6: Rheoli gwastraff yn effeithiol – manteision a gofynion rheoleiddiol </vt:lpstr>
      <vt:lpstr>Nod: Rheoli gwastraff ym maes adeiladu </vt:lpstr>
      <vt:lpstr>Beth yw gwastraff mewn cysylltiad ag adeiladu? </vt:lpstr>
      <vt:lpstr>Yr hierarchaeth gwastraff </vt:lpstr>
      <vt:lpstr>Dosbarthiadau gwastraff: nad yw’n beryglus/peryglus</vt:lpstr>
      <vt:lpstr>Gwahanu gwastraff </vt:lpstr>
      <vt:lpstr>Dyletswydd gofal a gwastraff </vt:lpstr>
      <vt:lpstr>Cludo gwastraff </vt:lpstr>
      <vt:lpstr>Technegau ar gyfer lleihau gwastraff ar y safle </vt:lpstr>
      <vt:lpstr>Technegau ar gyfer lleihau gwastraff ar y safle </vt:lpstr>
      <vt:lpstr>Protocol WRAP </vt:lpstr>
      <vt:lpstr>Protocolau Ansawdd WRAP </vt:lpstr>
      <vt:lpstr>Cael gwared ar wastraff peryglus </vt:lpstr>
      <vt:lpstr>Canlyniadau peidio â chael gwared ar wastraff peryglus yn ddiogel </vt:lpstr>
      <vt:lpstr>Gwastraff peryglus ar y safle </vt:lpstr>
      <vt:lpstr>Delio ag asbestos </vt:lpstr>
      <vt:lpstr>Deddfwriaeth sy’n effeithio ar reoli gwastraff</vt:lpstr>
      <vt:lpstr>Deddfwriaeth sy’n effeithio ar reoli gwastraff</vt:lpstr>
      <vt:lpstr>Deddfwriaeth sy’n effeithio ar reoli gwastraff</vt:lpstr>
      <vt:lpstr>Deddfwriaeth sy’n effeithio ar reoli gwastraff</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Claire Brooks</cp:lastModifiedBy>
  <cp:revision>333</cp:revision>
  <dcterms:created xsi:type="dcterms:W3CDTF">2013-05-28T00:38:54Z</dcterms:created>
  <dcterms:modified xsi:type="dcterms:W3CDTF">2023-09-29T13:51:00Z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