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6"/>
  </p:notesMasterIdLst>
  <p:handoutMasterIdLst>
    <p:handoutMasterId r:id="rId27"/>
  </p:handoutMasterIdLst>
  <p:sldIdLst>
    <p:sldId id="256" r:id="rId5"/>
    <p:sldId id="351" r:id="rId6"/>
    <p:sldId id="338" r:id="rId7"/>
    <p:sldId id="339" r:id="rId8"/>
    <p:sldId id="340" r:id="rId9"/>
    <p:sldId id="341" r:id="rId10"/>
    <p:sldId id="358" r:id="rId11"/>
    <p:sldId id="346" r:id="rId12"/>
    <p:sldId id="357" r:id="rId13"/>
    <p:sldId id="359" r:id="rId14"/>
    <p:sldId id="360" r:id="rId15"/>
    <p:sldId id="363" r:id="rId16"/>
    <p:sldId id="362" r:id="rId17"/>
    <p:sldId id="354" r:id="rId18"/>
    <p:sldId id="352" r:id="rId19"/>
    <p:sldId id="356" r:id="rId20"/>
    <p:sldId id="345" r:id="rId21"/>
    <p:sldId id="350" r:id="rId22"/>
    <p:sldId id="343" r:id="rId23"/>
    <p:sldId id="344" r:id="rId24"/>
    <p:sldId id="267" r:id="rId25"/>
  </p:sldIdLst>
  <p:sldSz cx="9144000" cy="6858000" type="screen4x3"/>
  <p:notesSz cx="6858000" cy="9144000"/>
  <p:custDataLst>
    <p:tags r:id="rId2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9" clrIdx="0"/>
  <p:cmAuthor id="2" name="Microsoft Office User" initials="Office [2]" lastIdx="1" clrIdx="1"/>
  <p:cmAuthor id="3" name="Microsoft Office User" initials="Office [3]" lastIdx="1" clrIdx="2"/>
  <p:cmAuthor id="4" name="Microsoft Office User" initials="Office [4]" lastIdx="1" clrIdx="3"/>
  <p:cmAuthor id="5" name="Microsoft Office User" initials="Office [5]" lastIdx="1" clrIdx="4"/>
  <p:cmAuthor id="6" name="Microsoft Office User" initials="Office [6]" lastIdx="1" clrIdx="5"/>
  <p:cmAuthor id="7" name="Microsoft Office User" initials="Office [7]" lastIdx="1" clrIdx="6"/>
  <p:cmAuthor id="8" name="Microsoft Office User" initials="Office [8]" lastIdx="1" clrIdx="7"/>
  <p:cmAuthor id="9" name="Microsoft Office User" initials="Office [9]" lastIdx="1" clrIdx="8"/>
  <p:cmAuthor id="10" name="Microsoft Office User" initials="Office [10]" lastIdx="1" clrIdx="9"/>
  <p:cmAuthor id="11" name="Microsoft Office User" initials="Office [11]" lastIdx="1" clrIdx="10"/>
  <p:cmAuthor id="12" name="Microsoft Office User" initials="Office [12]" lastIdx="1" clrIdx="11"/>
  <p:cmAuthor id="13" name="Microsoft Office User" initials="Office [13]" lastIdx="1" clrIdx="12"/>
  <p:cmAuthor id="14" name="Elaine Tuffery" initials="ECT" lastIdx="1" clrIdx="13"/>
  <p:cmAuthor id="15" name="Elaine Tuffery" initials="ECT [2]" lastIdx="1" clrIdx="14"/>
  <p:cmAuthor id="16" name="Sakshi JC" initials="SA JC" lastIdx="5" clrIdx="15">
    <p:extLst>
      <p:ext uri="{19B8F6BF-5375-455C-9EA6-DF929625EA0E}">
        <p15:presenceInfo xmlns:p15="http://schemas.microsoft.com/office/powerpoint/2012/main" userId="Sakshi JC" providerId="None"/>
      </p:ext>
    </p:extLst>
  </p:cmAuthor>
  <p:cmAuthor id="17" name="Dale Hickling" initials="DH" lastIdx="6" clrIdx="16">
    <p:extLst>
      <p:ext uri="{19B8F6BF-5375-455C-9EA6-DF929625EA0E}">
        <p15:presenceInfo xmlns:p15="http://schemas.microsoft.com/office/powerpoint/2012/main" userId="3oHFgmFJBmEpiTDCd1LG6qgY9746ruRg3O23EtmI0/Q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34587" autoAdjust="0"/>
    <p:restoredTop sz="86467" autoAdjust="0"/>
  </p:normalViewPr>
  <p:slideViewPr>
    <p:cSldViewPr snapToGrid="0">
      <p:cViewPr varScale="1">
        <p:scale>
          <a:sx n="67" d="100"/>
          <a:sy n="67" d="100"/>
        </p:scale>
        <p:origin x="55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83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35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7C2F06B5-D8EF-4B79-AB39-294B924FCA8F}"/>
    <pc:docChg chg="modMainMaster">
      <pc:chgData name="Claire Brooks" userId="045b5ce1-bb15-4c22-aa7e-c7b600949989" providerId="ADAL" clId="{7C2F06B5-D8EF-4B79-AB39-294B924FCA8F}" dt="2023-09-29T14:17:22.344" v="7" actId="20577"/>
      <pc:docMkLst>
        <pc:docMk/>
      </pc:docMkLst>
      <pc:sldMasterChg chg="modSp mod">
        <pc:chgData name="Claire Brooks" userId="045b5ce1-bb15-4c22-aa7e-c7b600949989" providerId="ADAL" clId="{7C2F06B5-D8EF-4B79-AB39-294B924FCA8F}" dt="2023-09-29T14:17:22.344" v="7" actId="20577"/>
        <pc:sldMasterMkLst>
          <pc:docMk/>
          <pc:sldMasterMk cId="0" sldId="2147483651"/>
        </pc:sldMasterMkLst>
        <pc:spChg chg="mod">
          <ac:chgData name="Claire Brooks" userId="045b5ce1-bb15-4c22-aa7e-c7b600949989" providerId="ADAL" clId="{7C2F06B5-D8EF-4B79-AB39-294B924FCA8F}" dt="2023-09-29T14:17:22.344" v="7" actId="20577"/>
          <ac:spMkLst>
            <pc:docMk/>
            <pc:sldMasterMk cId="0" sldId="2147483651"/>
            <ac:spMk id="12" creationId="{00000000-0000-0000-0000-000000000000}"/>
          </ac:spMkLst>
        </pc:spChg>
        <pc:spChg chg="mod">
          <ac:chgData name="Claire Brooks" userId="045b5ce1-bb15-4c22-aa7e-c7b600949989" providerId="ADAL" clId="{7C2F06B5-D8EF-4B79-AB39-294B924FCA8F}" dt="2023-09-29T14:14:13.526" v="3" actId="20577"/>
          <ac:spMkLst>
            <pc:docMk/>
            <pc:sldMasterMk cId="0" sldId="2147483651"/>
            <ac:spMk id="1029" creationId="{00000000-0000-0000-0000-000000000000}"/>
          </ac:spMkLst>
        </pc:spChg>
        <pc:spChg chg="mod">
          <ac:chgData name="Claire Brooks" userId="045b5ce1-bb15-4c22-aa7e-c7b600949989" providerId="ADAL" clId="{7C2F06B5-D8EF-4B79-AB39-294B924FCA8F}" dt="2023-09-29T14:17:17.095" v="4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57D3B0-0E1C-4F8C-B7F8-FFAD6EECD355}" type="doc">
      <dgm:prSet loTypeId="urn:microsoft.com/office/officeart/2005/8/layout/cycle3" loCatId="cycle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E37550E-4E0E-40EF-8E22-FE9F8BCF5F0B}">
      <dgm:prSet phldrT="[Text]"/>
      <dgm:spPr/>
      <dgm:t>
        <a:bodyPr/>
        <a:lstStyle/>
        <a:p>
          <a:r>
            <a:rPr lang="cy-GB"/>
            <a:t>Cynllunio</a:t>
          </a:r>
        </a:p>
      </dgm:t>
    </dgm:pt>
    <dgm:pt modelId="{42C1F925-0DC0-411E-B057-2F1EE6C4744D}" type="parTrans" cxnId="{5EBB6FAD-C4BC-4322-B60B-70174F1DF9A7}">
      <dgm:prSet/>
      <dgm:spPr/>
      <dgm:t>
        <a:bodyPr/>
        <a:lstStyle/>
        <a:p>
          <a:endParaRPr lang="en-US"/>
        </a:p>
      </dgm:t>
    </dgm:pt>
    <dgm:pt modelId="{6888544F-260D-4C32-85C7-3A27B31A68A3}" type="sibTrans" cxnId="{5EBB6FAD-C4BC-4322-B60B-70174F1DF9A7}">
      <dgm:prSet/>
      <dgm:spPr/>
      <dgm:t>
        <a:bodyPr/>
        <a:lstStyle/>
        <a:p>
          <a:endParaRPr lang="en-US"/>
        </a:p>
      </dgm:t>
    </dgm:pt>
    <dgm:pt modelId="{6CC02CB9-6BF7-4DE2-9535-9A3DF166F224}">
      <dgm:prSet phldrT="[Text]"/>
      <dgm:spPr/>
      <dgm:t>
        <a:bodyPr/>
        <a:lstStyle/>
        <a:p>
          <a:r>
            <a:rPr lang="cy-GB"/>
            <a:t>Gosod</a:t>
          </a:r>
        </a:p>
      </dgm:t>
    </dgm:pt>
    <dgm:pt modelId="{9595F8E5-8A65-4522-A653-00F485D7789C}" type="parTrans" cxnId="{92B0A513-DBBC-4A84-968A-A04E2949BBD4}">
      <dgm:prSet/>
      <dgm:spPr/>
      <dgm:t>
        <a:bodyPr/>
        <a:lstStyle/>
        <a:p>
          <a:endParaRPr lang="en-US"/>
        </a:p>
      </dgm:t>
    </dgm:pt>
    <dgm:pt modelId="{25D93B38-76DB-408E-9732-64DC58988067}" type="sibTrans" cxnId="{92B0A513-DBBC-4A84-968A-A04E2949BBD4}">
      <dgm:prSet/>
      <dgm:spPr/>
      <dgm:t>
        <a:bodyPr/>
        <a:lstStyle/>
        <a:p>
          <a:endParaRPr lang="en-US"/>
        </a:p>
      </dgm:t>
    </dgm:pt>
    <dgm:pt modelId="{22A81978-E2A4-406F-88D5-F3D96B65C256}">
      <dgm:prSet phldrT="[Text]"/>
      <dgm:spPr/>
      <dgm:t>
        <a:bodyPr/>
        <a:lstStyle/>
        <a:p>
          <a:r>
            <a:rPr lang="cy-GB"/>
            <a:t>Comisiynu</a:t>
          </a:r>
        </a:p>
      </dgm:t>
    </dgm:pt>
    <dgm:pt modelId="{DC311621-5307-409F-9CA5-DEA02BEB0CD7}" type="parTrans" cxnId="{D8276F4F-CF1C-496B-AB66-5B5DAE85C0C4}">
      <dgm:prSet/>
      <dgm:spPr/>
      <dgm:t>
        <a:bodyPr/>
        <a:lstStyle/>
        <a:p>
          <a:endParaRPr lang="en-US"/>
        </a:p>
      </dgm:t>
    </dgm:pt>
    <dgm:pt modelId="{2C8CFD3D-B9D8-42A6-962A-E5C939FCF59B}" type="sibTrans" cxnId="{D8276F4F-CF1C-496B-AB66-5B5DAE85C0C4}">
      <dgm:prSet/>
      <dgm:spPr/>
      <dgm:t>
        <a:bodyPr/>
        <a:lstStyle/>
        <a:p>
          <a:endParaRPr lang="en-US"/>
        </a:p>
      </dgm:t>
    </dgm:pt>
    <dgm:pt modelId="{95E495EE-B789-4207-8F1E-4A7C9999C584}">
      <dgm:prSet phldrT="[Text]"/>
      <dgm:spPr/>
      <dgm:t>
        <a:bodyPr/>
        <a:lstStyle/>
        <a:p>
          <a:r>
            <a:rPr lang="cy-GB"/>
            <a:t>Gwasanaethu</a:t>
          </a:r>
        </a:p>
      </dgm:t>
    </dgm:pt>
    <dgm:pt modelId="{5A337F70-70A9-40B3-BACD-DE4C87F5A3FF}" type="parTrans" cxnId="{62DBFDB5-A813-40BB-BF6F-1BEDCB75ADEC}">
      <dgm:prSet/>
      <dgm:spPr/>
      <dgm:t>
        <a:bodyPr/>
        <a:lstStyle/>
        <a:p>
          <a:endParaRPr lang="en-US"/>
        </a:p>
      </dgm:t>
    </dgm:pt>
    <dgm:pt modelId="{BFFB2929-6672-4990-B18E-4A53EF79D666}" type="sibTrans" cxnId="{62DBFDB5-A813-40BB-BF6F-1BEDCB75ADEC}">
      <dgm:prSet/>
      <dgm:spPr/>
      <dgm:t>
        <a:bodyPr/>
        <a:lstStyle/>
        <a:p>
          <a:endParaRPr lang="en-US"/>
        </a:p>
      </dgm:t>
    </dgm:pt>
    <dgm:pt modelId="{3B5FCBEC-70D3-43BA-B987-98BAD028AA07}">
      <dgm:prSet phldrT="[Text]"/>
      <dgm:spPr/>
      <dgm:t>
        <a:bodyPr/>
        <a:lstStyle/>
        <a:p>
          <a:r>
            <a:rPr lang="cy-GB"/>
            <a:t>Cynnal a chadw</a:t>
          </a:r>
        </a:p>
      </dgm:t>
    </dgm:pt>
    <dgm:pt modelId="{8B68AB61-3311-48E3-B55C-9BEBB738751C}" type="parTrans" cxnId="{6296B329-75CC-4982-B451-8AB8BB4D4E09}">
      <dgm:prSet/>
      <dgm:spPr/>
      <dgm:t>
        <a:bodyPr/>
        <a:lstStyle/>
        <a:p>
          <a:endParaRPr lang="en-US"/>
        </a:p>
      </dgm:t>
    </dgm:pt>
    <dgm:pt modelId="{D77DB60C-4D17-47F2-B07E-013E31B975B8}" type="sibTrans" cxnId="{6296B329-75CC-4982-B451-8AB8BB4D4E09}">
      <dgm:prSet/>
      <dgm:spPr/>
      <dgm:t>
        <a:bodyPr/>
        <a:lstStyle/>
        <a:p>
          <a:endParaRPr lang="en-US"/>
        </a:p>
      </dgm:t>
    </dgm:pt>
    <dgm:pt modelId="{074F34E0-3272-4DD5-AC8B-A7236406BF14}" type="pres">
      <dgm:prSet presAssocID="{AA57D3B0-0E1C-4F8C-B7F8-FFAD6EECD355}" presName="Name0" presStyleCnt="0">
        <dgm:presLayoutVars>
          <dgm:dir/>
          <dgm:resizeHandles val="exact"/>
        </dgm:presLayoutVars>
      </dgm:prSet>
      <dgm:spPr/>
    </dgm:pt>
    <dgm:pt modelId="{F05968D5-2BC3-427D-A12F-F640654E1AC3}" type="pres">
      <dgm:prSet presAssocID="{AA57D3B0-0E1C-4F8C-B7F8-FFAD6EECD355}" presName="cycle" presStyleCnt="0"/>
      <dgm:spPr/>
    </dgm:pt>
    <dgm:pt modelId="{7F78D83C-483C-45DC-BC22-B719C0B85F65}" type="pres">
      <dgm:prSet presAssocID="{0E37550E-4E0E-40EF-8E22-FE9F8BCF5F0B}" presName="nodeFirstNode" presStyleLbl="node1" presStyleIdx="0" presStyleCnt="5">
        <dgm:presLayoutVars>
          <dgm:bulletEnabled val="1"/>
        </dgm:presLayoutVars>
      </dgm:prSet>
      <dgm:spPr/>
    </dgm:pt>
    <dgm:pt modelId="{EEA8AC23-13CB-44F2-8133-0A61C777A07A}" type="pres">
      <dgm:prSet presAssocID="{6888544F-260D-4C32-85C7-3A27B31A68A3}" presName="sibTransFirstNode" presStyleLbl="bgShp" presStyleIdx="0" presStyleCnt="1"/>
      <dgm:spPr/>
    </dgm:pt>
    <dgm:pt modelId="{495F4686-45C0-4F2F-92D4-D309AB34E578}" type="pres">
      <dgm:prSet presAssocID="{6CC02CB9-6BF7-4DE2-9535-9A3DF166F224}" presName="nodeFollowingNodes" presStyleLbl="node1" presStyleIdx="1" presStyleCnt="5">
        <dgm:presLayoutVars>
          <dgm:bulletEnabled val="1"/>
        </dgm:presLayoutVars>
      </dgm:prSet>
      <dgm:spPr/>
    </dgm:pt>
    <dgm:pt modelId="{6A7B19D5-A27A-46D0-83B6-71FE8E39F768}" type="pres">
      <dgm:prSet presAssocID="{22A81978-E2A4-406F-88D5-F3D96B65C256}" presName="nodeFollowingNodes" presStyleLbl="node1" presStyleIdx="2" presStyleCnt="5">
        <dgm:presLayoutVars>
          <dgm:bulletEnabled val="1"/>
        </dgm:presLayoutVars>
      </dgm:prSet>
      <dgm:spPr/>
    </dgm:pt>
    <dgm:pt modelId="{C8CD3124-B86D-4191-AAF1-8369949B09CB}" type="pres">
      <dgm:prSet presAssocID="{95E495EE-B789-4207-8F1E-4A7C9999C584}" presName="nodeFollowingNodes" presStyleLbl="node1" presStyleIdx="3" presStyleCnt="5">
        <dgm:presLayoutVars>
          <dgm:bulletEnabled val="1"/>
        </dgm:presLayoutVars>
      </dgm:prSet>
      <dgm:spPr/>
    </dgm:pt>
    <dgm:pt modelId="{505D5D2C-7B9E-44E3-9C0C-B9B73B9A1EE4}" type="pres">
      <dgm:prSet presAssocID="{3B5FCBEC-70D3-43BA-B987-98BAD028AA07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92B0A513-DBBC-4A84-968A-A04E2949BBD4}" srcId="{AA57D3B0-0E1C-4F8C-B7F8-FFAD6EECD355}" destId="{6CC02CB9-6BF7-4DE2-9535-9A3DF166F224}" srcOrd="1" destOrd="0" parTransId="{9595F8E5-8A65-4522-A653-00F485D7789C}" sibTransId="{25D93B38-76DB-408E-9732-64DC58988067}"/>
    <dgm:cxn modelId="{6296B329-75CC-4982-B451-8AB8BB4D4E09}" srcId="{AA57D3B0-0E1C-4F8C-B7F8-FFAD6EECD355}" destId="{3B5FCBEC-70D3-43BA-B987-98BAD028AA07}" srcOrd="4" destOrd="0" parTransId="{8B68AB61-3311-48E3-B55C-9BEBB738751C}" sibTransId="{D77DB60C-4D17-47F2-B07E-013E31B975B8}"/>
    <dgm:cxn modelId="{D311F72F-273E-4BD5-A836-F9EFFCC8A0A3}" type="presOf" srcId="{22A81978-E2A4-406F-88D5-F3D96B65C256}" destId="{6A7B19D5-A27A-46D0-83B6-71FE8E39F768}" srcOrd="0" destOrd="0" presId="urn:microsoft.com/office/officeart/2005/8/layout/cycle3"/>
    <dgm:cxn modelId="{7935D941-EB16-47AB-8E2E-50CC4BF87A3C}" type="presOf" srcId="{3B5FCBEC-70D3-43BA-B987-98BAD028AA07}" destId="{505D5D2C-7B9E-44E3-9C0C-B9B73B9A1EE4}" srcOrd="0" destOrd="0" presId="urn:microsoft.com/office/officeart/2005/8/layout/cycle3"/>
    <dgm:cxn modelId="{49804869-96F2-4E8C-9170-AA09CBF153BE}" type="presOf" srcId="{95E495EE-B789-4207-8F1E-4A7C9999C584}" destId="{C8CD3124-B86D-4191-AAF1-8369949B09CB}" srcOrd="0" destOrd="0" presId="urn:microsoft.com/office/officeart/2005/8/layout/cycle3"/>
    <dgm:cxn modelId="{D8276F4F-CF1C-496B-AB66-5B5DAE85C0C4}" srcId="{AA57D3B0-0E1C-4F8C-B7F8-FFAD6EECD355}" destId="{22A81978-E2A4-406F-88D5-F3D96B65C256}" srcOrd="2" destOrd="0" parTransId="{DC311621-5307-409F-9CA5-DEA02BEB0CD7}" sibTransId="{2C8CFD3D-B9D8-42A6-962A-E5C939FCF59B}"/>
    <dgm:cxn modelId="{D6247483-D943-4741-A597-13FBFBB09042}" type="presOf" srcId="{0E37550E-4E0E-40EF-8E22-FE9F8BCF5F0B}" destId="{7F78D83C-483C-45DC-BC22-B719C0B85F65}" srcOrd="0" destOrd="0" presId="urn:microsoft.com/office/officeart/2005/8/layout/cycle3"/>
    <dgm:cxn modelId="{989B8192-C049-4388-A391-93957AD64158}" type="presOf" srcId="{6CC02CB9-6BF7-4DE2-9535-9A3DF166F224}" destId="{495F4686-45C0-4F2F-92D4-D309AB34E578}" srcOrd="0" destOrd="0" presId="urn:microsoft.com/office/officeart/2005/8/layout/cycle3"/>
    <dgm:cxn modelId="{4FD643A8-7EE1-4315-BC43-7941CDF7F273}" type="presOf" srcId="{AA57D3B0-0E1C-4F8C-B7F8-FFAD6EECD355}" destId="{074F34E0-3272-4DD5-AC8B-A7236406BF14}" srcOrd="0" destOrd="0" presId="urn:microsoft.com/office/officeart/2005/8/layout/cycle3"/>
    <dgm:cxn modelId="{5EBB6FAD-C4BC-4322-B60B-70174F1DF9A7}" srcId="{AA57D3B0-0E1C-4F8C-B7F8-FFAD6EECD355}" destId="{0E37550E-4E0E-40EF-8E22-FE9F8BCF5F0B}" srcOrd="0" destOrd="0" parTransId="{42C1F925-0DC0-411E-B057-2F1EE6C4744D}" sibTransId="{6888544F-260D-4C32-85C7-3A27B31A68A3}"/>
    <dgm:cxn modelId="{62DBFDB5-A813-40BB-BF6F-1BEDCB75ADEC}" srcId="{AA57D3B0-0E1C-4F8C-B7F8-FFAD6EECD355}" destId="{95E495EE-B789-4207-8F1E-4A7C9999C584}" srcOrd="3" destOrd="0" parTransId="{5A337F70-70A9-40B3-BACD-DE4C87F5A3FF}" sibTransId="{BFFB2929-6672-4990-B18E-4A53EF79D666}"/>
    <dgm:cxn modelId="{7D9F40C8-C7D5-4F01-A625-9A32209FC5C8}" type="presOf" srcId="{6888544F-260D-4C32-85C7-3A27B31A68A3}" destId="{EEA8AC23-13CB-44F2-8133-0A61C777A07A}" srcOrd="0" destOrd="0" presId="urn:microsoft.com/office/officeart/2005/8/layout/cycle3"/>
    <dgm:cxn modelId="{F42BB360-3E2F-47EF-971D-6941D2BEB69A}" type="presParOf" srcId="{074F34E0-3272-4DD5-AC8B-A7236406BF14}" destId="{F05968D5-2BC3-427D-A12F-F640654E1AC3}" srcOrd="0" destOrd="0" presId="urn:microsoft.com/office/officeart/2005/8/layout/cycle3"/>
    <dgm:cxn modelId="{97828593-4ED1-4DA7-9E39-FACB7BBF1045}" type="presParOf" srcId="{F05968D5-2BC3-427D-A12F-F640654E1AC3}" destId="{7F78D83C-483C-45DC-BC22-B719C0B85F65}" srcOrd="0" destOrd="0" presId="urn:microsoft.com/office/officeart/2005/8/layout/cycle3"/>
    <dgm:cxn modelId="{64B94607-E535-4A56-911A-D002142251C4}" type="presParOf" srcId="{F05968D5-2BC3-427D-A12F-F640654E1AC3}" destId="{EEA8AC23-13CB-44F2-8133-0A61C777A07A}" srcOrd="1" destOrd="0" presId="urn:microsoft.com/office/officeart/2005/8/layout/cycle3"/>
    <dgm:cxn modelId="{51D6BC28-FD29-42F4-A7FE-6CC4F29182CD}" type="presParOf" srcId="{F05968D5-2BC3-427D-A12F-F640654E1AC3}" destId="{495F4686-45C0-4F2F-92D4-D309AB34E578}" srcOrd="2" destOrd="0" presId="urn:microsoft.com/office/officeart/2005/8/layout/cycle3"/>
    <dgm:cxn modelId="{CA1C7A60-0DC9-4476-B98A-EBB9A4D140C1}" type="presParOf" srcId="{F05968D5-2BC3-427D-A12F-F640654E1AC3}" destId="{6A7B19D5-A27A-46D0-83B6-71FE8E39F768}" srcOrd="3" destOrd="0" presId="urn:microsoft.com/office/officeart/2005/8/layout/cycle3"/>
    <dgm:cxn modelId="{DA3848E0-3E30-4AB6-B998-1F25539A7386}" type="presParOf" srcId="{F05968D5-2BC3-427D-A12F-F640654E1AC3}" destId="{C8CD3124-B86D-4191-AAF1-8369949B09CB}" srcOrd="4" destOrd="0" presId="urn:microsoft.com/office/officeart/2005/8/layout/cycle3"/>
    <dgm:cxn modelId="{B3A0B386-F958-41C1-A61A-E4BC110FE410}" type="presParOf" srcId="{F05968D5-2BC3-427D-A12F-F640654E1AC3}" destId="{505D5D2C-7B9E-44E3-9C0C-B9B73B9A1EE4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8AC23-13CB-44F2-8133-0A61C777A07A}">
      <dsp:nvSpPr>
        <dsp:cNvPr id="0" name=""/>
        <dsp:cNvSpPr/>
      </dsp:nvSpPr>
      <dsp:spPr>
        <a:xfrm>
          <a:off x="1095325" y="-20568"/>
          <a:ext cx="3774419" cy="3774419"/>
        </a:xfrm>
        <a:prstGeom prst="circularArrow">
          <a:avLst>
            <a:gd name="adj1" fmla="val 5544"/>
            <a:gd name="adj2" fmla="val 330680"/>
            <a:gd name="adj3" fmla="val 13820902"/>
            <a:gd name="adj4" fmla="val 17358652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F78D83C-483C-45DC-BC22-B719C0B85F65}">
      <dsp:nvSpPr>
        <dsp:cNvPr id="0" name=""/>
        <dsp:cNvSpPr/>
      </dsp:nvSpPr>
      <dsp:spPr>
        <a:xfrm>
          <a:off x="2116027" y="1168"/>
          <a:ext cx="1733016" cy="86650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900" kern="1200"/>
            <a:t>Cynllunio</a:t>
          </a:r>
        </a:p>
      </dsp:txBody>
      <dsp:txXfrm>
        <a:off x="2158326" y="43467"/>
        <a:ext cx="1648418" cy="781910"/>
      </dsp:txXfrm>
    </dsp:sp>
    <dsp:sp modelId="{495F4686-45C0-4F2F-92D4-D309AB34E578}">
      <dsp:nvSpPr>
        <dsp:cNvPr id="0" name=""/>
        <dsp:cNvSpPr/>
      </dsp:nvSpPr>
      <dsp:spPr>
        <a:xfrm>
          <a:off x="3646810" y="1113347"/>
          <a:ext cx="1733016" cy="866508"/>
        </a:xfrm>
        <a:prstGeom prst="roundRect">
          <a:avLst/>
        </a:prstGeom>
        <a:gradFill rotWithShape="0">
          <a:gsLst>
            <a:gs pos="0">
              <a:schemeClr val="accent2">
                <a:hueOff val="-3600000"/>
                <a:satOff val="-12501"/>
                <a:lumOff val="15000"/>
                <a:alphaOff val="0"/>
                <a:tint val="50000"/>
                <a:satMod val="300000"/>
              </a:schemeClr>
            </a:gs>
            <a:gs pos="35000">
              <a:schemeClr val="accent2">
                <a:hueOff val="-3600000"/>
                <a:satOff val="-12501"/>
                <a:lumOff val="15000"/>
                <a:alphaOff val="0"/>
                <a:tint val="37000"/>
                <a:satMod val="300000"/>
              </a:schemeClr>
            </a:gs>
            <a:gs pos="100000">
              <a:schemeClr val="accent2">
                <a:hueOff val="-3600000"/>
                <a:satOff val="-12501"/>
                <a:lumOff val="1500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900" kern="1200"/>
            <a:t>Gosod</a:t>
          </a:r>
        </a:p>
      </dsp:txBody>
      <dsp:txXfrm>
        <a:off x="3689109" y="1155646"/>
        <a:ext cx="1648418" cy="781910"/>
      </dsp:txXfrm>
    </dsp:sp>
    <dsp:sp modelId="{6A7B19D5-A27A-46D0-83B6-71FE8E39F768}">
      <dsp:nvSpPr>
        <dsp:cNvPr id="0" name=""/>
        <dsp:cNvSpPr/>
      </dsp:nvSpPr>
      <dsp:spPr>
        <a:xfrm>
          <a:off x="3062103" y="2912891"/>
          <a:ext cx="1733016" cy="866508"/>
        </a:xfrm>
        <a:prstGeom prst="roundRect">
          <a:avLst/>
        </a:prstGeom>
        <a:gradFill rotWithShape="0">
          <a:gsLst>
            <a:gs pos="0">
              <a:schemeClr val="accent2">
                <a:hueOff val="-7200000"/>
                <a:satOff val="-25001"/>
                <a:lumOff val="30001"/>
                <a:alphaOff val="0"/>
                <a:tint val="50000"/>
                <a:satMod val="300000"/>
              </a:schemeClr>
            </a:gs>
            <a:gs pos="35000">
              <a:schemeClr val="accent2">
                <a:hueOff val="-7200000"/>
                <a:satOff val="-25001"/>
                <a:lumOff val="30001"/>
                <a:alphaOff val="0"/>
                <a:tint val="37000"/>
                <a:satMod val="300000"/>
              </a:schemeClr>
            </a:gs>
            <a:gs pos="100000">
              <a:schemeClr val="accent2">
                <a:hueOff val="-7200000"/>
                <a:satOff val="-25001"/>
                <a:lumOff val="30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900" kern="1200"/>
            <a:t>Comisiynu</a:t>
          </a:r>
        </a:p>
      </dsp:txBody>
      <dsp:txXfrm>
        <a:off x="3104402" y="2955190"/>
        <a:ext cx="1648418" cy="781910"/>
      </dsp:txXfrm>
    </dsp:sp>
    <dsp:sp modelId="{C8CD3124-B86D-4191-AAF1-8369949B09CB}">
      <dsp:nvSpPr>
        <dsp:cNvPr id="0" name=""/>
        <dsp:cNvSpPr/>
      </dsp:nvSpPr>
      <dsp:spPr>
        <a:xfrm>
          <a:off x="1169951" y="2912891"/>
          <a:ext cx="1733016" cy="866508"/>
        </a:xfrm>
        <a:prstGeom prst="roundRect">
          <a:avLst/>
        </a:prstGeom>
        <a:gradFill rotWithShape="0">
          <a:gsLst>
            <a:gs pos="0">
              <a:schemeClr val="accent2">
                <a:hueOff val="-10800000"/>
                <a:satOff val="-37502"/>
                <a:lumOff val="45001"/>
                <a:alphaOff val="0"/>
                <a:tint val="50000"/>
                <a:satMod val="300000"/>
              </a:schemeClr>
            </a:gs>
            <a:gs pos="35000">
              <a:schemeClr val="accent2">
                <a:hueOff val="-10800000"/>
                <a:satOff val="-37502"/>
                <a:lumOff val="45001"/>
                <a:alphaOff val="0"/>
                <a:tint val="37000"/>
                <a:satMod val="300000"/>
              </a:schemeClr>
            </a:gs>
            <a:gs pos="100000">
              <a:schemeClr val="accent2">
                <a:hueOff val="-10800000"/>
                <a:satOff val="-37502"/>
                <a:lumOff val="45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900" kern="1200"/>
            <a:t>Gwasanaethu</a:t>
          </a:r>
        </a:p>
      </dsp:txBody>
      <dsp:txXfrm>
        <a:off x="1212250" y="2955190"/>
        <a:ext cx="1648418" cy="781910"/>
      </dsp:txXfrm>
    </dsp:sp>
    <dsp:sp modelId="{505D5D2C-7B9E-44E3-9C0C-B9B73B9A1EE4}">
      <dsp:nvSpPr>
        <dsp:cNvPr id="0" name=""/>
        <dsp:cNvSpPr/>
      </dsp:nvSpPr>
      <dsp:spPr>
        <a:xfrm>
          <a:off x="585244" y="1113347"/>
          <a:ext cx="1733016" cy="866508"/>
        </a:xfrm>
        <a:prstGeom prst="roundRect">
          <a:avLst/>
        </a:prstGeom>
        <a:gradFill rotWithShape="0">
          <a:gsLst>
            <a:gs pos="0">
              <a:schemeClr val="accent2">
                <a:hueOff val="-14400000"/>
                <a:satOff val="-50003"/>
                <a:lumOff val="60001"/>
                <a:alphaOff val="0"/>
                <a:tint val="50000"/>
                <a:satMod val="300000"/>
              </a:schemeClr>
            </a:gs>
            <a:gs pos="35000">
              <a:schemeClr val="accent2">
                <a:hueOff val="-14400000"/>
                <a:satOff val="-50003"/>
                <a:lumOff val="60001"/>
                <a:alphaOff val="0"/>
                <a:tint val="37000"/>
                <a:satMod val="300000"/>
              </a:schemeClr>
            </a:gs>
            <a:gs pos="100000">
              <a:schemeClr val="accent2">
                <a:hueOff val="-14400000"/>
                <a:satOff val="-50003"/>
                <a:lumOff val="60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900" kern="1200"/>
            <a:t>Cynnal a chadw</a:t>
          </a:r>
        </a:p>
      </dsp:txBody>
      <dsp:txXfrm>
        <a:off x="627543" y="1155646"/>
        <a:ext cx="1648418" cy="7819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9/29/2023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© 2023. EAL. All rights reserved.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© 2023. EAL. All rights reserved.    </a:t>
            </a: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lleroy-boch.co.uk/bathroom-planner.html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phe.org.uk/professional/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gassaferegister.co.uk/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tersafe.org.uk/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hip-magazine.co.uk/magazines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https://fuelcellsworks.com/news/sgn-a-world-first-green-hydrogen-project-wins-uk-government-funding/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cy-GB"/>
              <a:t>© 2023. EAL. Cedwir pob hawl.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572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https://www.villeroy-boch.co.uk/bathroom-planner.html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cy-GB"/>
              <a:t>© 2023. EAL. Cedwir pob hawl.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862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https://www.ciphe.org.uk/professional/</a:t>
            </a:r>
            <a:r>
              <a:rPr lang="cy-GB"/>
              <a:t> </a:t>
            </a:r>
          </a:p>
          <a:p>
            <a:r>
              <a:rPr lang="cy-GB">
                <a:hlinkClick r:id="rId4"/>
              </a:rPr>
              <a:t>https://www.gassaferegister.co.uk/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cy-GB"/>
              <a:t>© 2023. EAL. Cedwir pob hawl.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988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https://www.watersafe.org.uk/</a:t>
            </a:r>
          </a:p>
          <a:p>
            <a:r>
              <a:rPr lang="cy-GB">
                <a:hlinkClick r:id="rId4"/>
              </a:rPr>
              <a:t>https://www.hip-magazine.co.uk/magazines/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cy-GB"/>
              <a:t>© 2023. EAL. Cedwir pob hawl.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658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endParaRPr lang="en-US" sz="1200" dirty="0">
              <a:latin typeface="Times New Roman" pitchFamily="-105" charset="0"/>
            </a:endParaRPr>
          </a:p>
          <a:p>
            <a:pPr>
              <a:spcBef>
                <a:spcPts val="600"/>
              </a:spcBef>
            </a:pPr>
            <a:r>
              <a:rPr lang="en-US" sz="900" baseline="0" dirty="0"/>
              <a:t>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Peirianneg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Gwasanaethau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uelcellsworks.com/news/sgn-a-world-first-green-hydrogen-project-wins-uk-government-fundin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lleroy-boch.co.uk/bathroom-planner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assaferegister.co.uk/" TargetMode="External"/><Relationship Id="rId5" Type="http://schemas.openxmlformats.org/officeDocument/2006/relationships/image" Target="../media/image12.png"/><Relationship Id="rId4" Type="http://schemas.openxmlformats.org/officeDocument/2006/relationships/hyperlink" Target="https://www.ciphe.org.uk/professional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tersafe.org.uk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hyperlink" Target="https://www.hip-magazine.co.uk/magazines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t">
            <a:prstTxWarp prst="textNoShape">
              <a:avLst/>
            </a:prstTxWarp>
            <a:noAutofit/>
          </a:bodyPr>
          <a:lstStyle/>
          <a:p>
            <a:r>
              <a:rPr lang="cy-GB" sz="2400" b="1">
                <a:latin typeface="Arial"/>
                <a:ea typeface="ＭＳ Ｐゴシック"/>
              </a:rPr>
              <a:t>Uned 202: Arferion yn newid dros amser  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r>
              <a:rPr lang="cy-GB"/>
              <a:t>PowerPoint 2: Technegau a thechnolegau adeiladu yn yr 21ain ganrif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D7E0E-3438-4858-DD54-0934602D3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amgylcheddol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79F8B-D659-0B6B-7F73-EC1197985BB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63733" y="1602000"/>
            <a:ext cx="4693999" cy="4248000"/>
          </a:xfrm>
        </p:spPr>
        <p:txBody>
          <a:bodyPr/>
          <a:lstStyle/>
          <a:p>
            <a:r>
              <a:rPr lang="cy-GB"/>
              <a:t>Mae’r DU wedi ymrwymo i allyriadau “sero net” erbyn 2050. Mae’r rhan fwyaf o gartrefi yn y DU yn cael eu gwresogi gan nwy naturiol, sy’n cynhyrchu carbon deuocsid (CO</a:t>
            </a:r>
            <a:r>
              <a:rPr lang="cy-GB" baseline="-25000">
                <a:latin typeface="Arial"/>
                <a:ea typeface="Calibri"/>
                <a:cs typeface="Calibri"/>
              </a:rPr>
              <a:t>2</a:t>
            </a:r>
            <a:r>
              <a:rPr lang="cy-GB"/>
              <a:t>). Mae nwy naturiol yn cynhyrchu tua 20% o’r holl allyriadau nwyon tŷ gwydr byd-eang</a:t>
            </a:r>
          </a:p>
          <a:p>
            <a:r>
              <a:rPr lang="cy-GB"/>
              <a:t>Mae technolegau carbon isel gwres a dŵr poeth yn hanfodol i leihau allyriadau nwyon tŷ gwydr a mynd i’r afael â newid yn yr hinsawdd. Dyma enghreifftiau o dechnolegau o'r fath.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pic>
        <p:nvPicPr>
          <p:cNvPr id="7" name="Picture 7" descr="A person holding a net to catch smoke  Description automatically generated">
            <a:extLst>
              <a:ext uri="{FF2B5EF4-FFF2-40B4-BE49-F238E27FC236}">
                <a16:creationId xmlns:a16="http://schemas.microsoft.com/office/drawing/2014/main" id="{B73BBED2-CA86-5F15-0B2A-2E7099908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652" y="1859855"/>
            <a:ext cx="3436548" cy="313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00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D7E0E-3438-4858-DD54-0934602D3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amgylcheddol – pympiau gwres 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9BF23C-60C1-BB95-BA67-04A1BEF4832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912784" cy="4338000"/>
          </a:xfrm>
        </p:spPr>
        <p:txBody>
          <a:bodyPr/>
          <a:lstStyle/>
          <a:p>
            <a:r>
              <a:rPr lang="cy-GB" dirty="0"/>
              <a:t>Mae pympiau gwres yn ddyfeisiau sy’n echdynnu gwres o’r aer, y ddaear neu ddŵr a’i ddefnyddio i wresogi adeiladau a dŵr. Maent yn effeithlon iawn ac yn gallu darparu gwres a dŵr poeth mewn gofod. Mae pympiau gwres yn rhedeg ar drydan ac, os yw’r trydan yn dod o ffynonellau adnewyddadwy, </a:t>
            </a:r>
            <a:r>
              <a:rPr lang="cy-GB" dirty="0" err="1"/>
              <a:t>gallant</a:t>
            </a:r>
            <a:r>
              <a:rPr lang="cy-GB" dirty="0"/>
              <a:t> fod bron yn garbon niwtral.</a:t>
            </a:r>
          </a:p>
          <a:p>
            <a:r>
              <a:rPr lang="cy-GB" dirty="0"/>
              <a:t>Dyma’r ddau fath mwyaf cyffredin:</a:t>
            </a:r>
          </a:p>
          <a:p>
            <a:pPr lvl="1"/>
            <a:r>
              <a:rPr lang="cy-GB" dirty="0"/>
              <a:t>pympiau gwres ffynhonnell aer (ASHP) a</a:t>
            </a:r>
          </a:p>
          <a:p>
            <a:pPr lvl="1"/>
            <a:r>
              <a:rPr lang="cy-GB" dirty="0"/>
              <a:t>pympiau gwres o’r ddaear (GSHP).</a:t>
            </a:r>
          </a:p>
          <a:p>
            <a:endParaRPr lang="en-GB" dirty="0">
              <a:ea typeface="ＭＳ Ｐゴシック"/>
            </a:endParaRPr>
          </a:p>
          <a:p>
            <a:endParaRPr lang="en-GB" dirty="0">
              <a:ea typeface="ＭＳ Ｐゴシック"/>
            </a:endParaRPr>
          </a:p>
          <a:p>
            <a:endParaRPr lang="en-GB" dirty="0">
              <a:ea typeface="ＭＳ Ｐゴシック"/>
            </a:endParaRPr>
          </a:p>
          <a:p>
            <a:endParaRPr lang="en-GB" dirty="0"/>
          </a:p>
        </p:txBody>
      </p:sp>
      <p:pic>
        <p:nvPicPr>
          <p:cNvPr id="6" name="Picture 6" descr="A white box with a fan on it  Description automatically generated">
            <a:extLst>
              <a:ext uri="{FF2B5EF4-FFF2-40B4-BE49-F238E27FC236}">
                <a16:creationId xmlns:a16="http://schemas.microsoft.com/office/drawing/2014/main" id="{024FFB61-20D3-407C-3074-F57D2905B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552" y="2538993"/>
            <a:ext cx="3303917" cy="254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956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8F561-CEDD-ECDE-F28E-46D54EA38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Sut mae pympiau gwres yn gweithio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79A3638-B11D-E9D7-DAC2-0D88A2ED752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53562"/>
            <a:ext cx="7988968" cy="1110884"/>
          </a:xfrm>
        </p:spPr>
        <p:txBody>
          <a:bodyPr/>
          <a:lstStyle/>
          <a:p>
            <a:r>
              <a:rPr lang="cy-GB"/>
              <a:t>Mae egwyddor gweithio sylfaenol pwmp gwres yn cynnwys trosglwyddo gwres o ffynhonnell tymheredd isel i sinc tymheredd uwch gan ddefnyddio cylch oeri. Defnyddir gwres wedi’i ryddhau i ddarparu gwres i ofod a storio dŵr poeth.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BDBFEF-6C14-8386-6E1C-5198E258E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285" y="2827420"/>
            <a:ext cx="6144482" cy="302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871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B74B9-83EC-69C4-8912-E4CE001F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ac anfanteision pympiau gwres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65ECFF6-B5B7-87E7-F60A-5C01E9724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985060"/>
              </p:ext>
            </p:extLst>
          </p:nvPr>
        </p:nvGraphicFramePr>
        <p:xfrm>
          <a:off x="1269507" y="2010839"/>
          <a:ext cx="6755907" cy="303117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098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1528029067"/>
                    </a:ext>
                  </a:extLst>
                </a:gridCol>
              </a:tblGrid>
              <a:tr h="149860">
                <a:tc>
                  <a:txBody>
                    <a:bodyPr/>
                    <a:lstStyle/>
                    <a:p>
                      <a:pPr algn="l"/>
                      <a:r>
                        <a:rPr lang="cy-GB" sz="1800" b="1">
                          <a:solidFill>
                            <a:srgbClr val="222222"/>
                          </a:solidFill>
                          <a:latin typeface="+mn-lt"/>
                        </a:rPr>
                        <a:t>Manteision 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 b="1">
                          <a:solidFill>
                            <a:srgbClr val="222222"/>
                          </a:solidFill>
                          <a:latin typeface="+mn-lt"/>
                        </a:rPr>
                        <a:t>Anfanteision 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092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chemeClr val="tx1"/>
                          </a:solidFill>
                          <a:latin typeface="+mn-lt"/>
                        </a:rPr>
                        <a:t>Llai o allyriadau carbon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chemeClr val="tx1"/>
                          </a:solidFill>
                          <a:latin typeface="+mn-lt"/>
                        </a:rPr>
                        <a:t>Yn ddrud i’w gosod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chemeClr val="tx1"/>
                          </a:solidFill>
                          <a:latin typeface="+mn-lt"/>
                        </a:rPr>
                        <a:t>Hyd oes hir ac mae’n hawdd eu cynnal a’u cadw </a:t>
                      </a:r>
                    </a:p>
                    <a:p>
                      <a:pPr algn="l" rtl="0"/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chemeClr val="tx1"/>
                          </a:solidFill>
                          <a:latin typeface="+mn-lt"/>
                        </a:rPr>
                        <a:t>Efallai y bydd angen uwchraddio’r systemau gwresogi presennol yn aml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chemeClr val="tx1"/>
                          </a:solidFill>
                          <a:latin typeface="+mn-lt"/>
                        </a:rPr>
                        <a:t>Cymhelliad ariannol i helpu i wrthbwyso’r costau gosod cychwynnol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chemeClr val="tx1"/>
                          </a:solidFill>
                          <a:latin typeface="+mn-lt"/>
                        </a:rPr>
                        <a:t>Cyfyngiadau tymheredd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 b="0" i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Effeithlon iawn o ran ynni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Ddim yn addas ar gyfer pob cartref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/>
                      <a:endParaRPr lang="en-GB" sz="2000">
                        <a:solidFill>
                          <a:srgbClr val="22222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GB" sz="1800" dirty="0">
                        <a:solidFill>
                          <a:srgbClr val="22222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3442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D7E0E-3438-4858-DD54-0934602D3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amgylcheddol – hydrogen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79F8B-D659-0B6B-7F73-EC1197985BB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63733" y="1602000"/>
            <a:ext cx="7612602" cy="4248000"/>
          </a:xfrm>
        </p:spPr>
        <p:txBody>
          <a:bodyPr/>
          <a:lstStyle/>
          <a:p>
            <a:r>
              <a:rPr lang="cy-GB" sz="1800"/>
              <a:t>Mae hydrogen adnewyddadwy yn cyfeirio at nwy hydrogen sy’n cael ei gynhyrchu gan ddefnyddio ffynonellau ynni adnewyddadwy, fel solar, gwynt, dŵr neu fiomas. Mae’n cael ei ystyried yn fath glân a chynaliadwy o hydrogen oherwydd bod yr ynni sy’n cael ei ddefnyddio i’w gynhyrchu yn dod o ffynonellau adnewyddadwy, nad ydynt yn cynhyrchu allyriadau nwyon tŷ gwydr na llygryddion niweidiol eraill.</a:t>
            </a:r>
          </a:p>
          <a:p>
            <a:r>
              <a:rPr lang="cy-GB" sz="1800"/>
              <a:t>Mae’r broses o gynhyrchu hydrogen adnewyddadwy fel arfer yn cynnwys electrolysis, lle mae dŵr (H2O) yn cael ei rannu’n hydrogen (H2) ac ocsigen (O2) gan ddefnyddio cerrynt trydanol. </a:t>
            </a:r>
          </a:p>
          <a:p>
            <a:r>
              <a:rPr lang="cy-GB" sz="1800"/>
              <a:t>Yna, gellir dal a storio’r nwy hydrogen canlyniadol ar gyfer gwahanol gymwysiadau, gan gynnwys gwresogi gofod a dŵr poeth.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208274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B9914-63D3-F00F-0E6F-5EECED96C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Technolegau amgylcheddol – hydrogen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E3D15-EDE9-77A3-0B9B-7E079A7ADE5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920482"/>
          </a:xfrm>
        </p:spPr>
        <p:txBody>
          <a:bodyPr/>
          <a:lstStyle/>
          <a:p>
            <a:r>
              <a:rPr lang="cy-GB"/>
              <a:t>Gall hydrogen gael allyriadau carbon sero neu bron yn sero drwy gydol ei oes, gan gyfrannu at ddyfodol cynaliadwy a charbon isel. Mae trydan gwyrdd yn cynhyrchu hydrogen y gellir ei gludo drwy’r rhwydwaith a’i ddefnyddio mewn gwres di-garbon ar gyfer cartrefi.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111B2-73E3-6AFE-D796-9CB9E16516CB}"/>
              </a:ext>
            </a:extLst>
          </p:cNvPr>
          <p:cNvSpPr txBox="1"/>
          <p:nvPr/>
        </p:nvSpPr>
        <p:spPr>
          <a:xfrm>
            <a:off x="1357162" y="3840744"/>
            <a:ext cx="550083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/>
              <a:t>Edrychwch ar y diagram sy’n dangos sut mae hydrogen gwyrdd yn cael ei gynhyrchu yn </a:t>
            </a:r>
            <a:r>
              <a:rPr lang="cy-GB" sz="1600" dirty="0" err="1">
                <a:hlinkClick r:id="rId3"/>
              </a:rPr>
              <a:t>fuelcellsworks</a:t>
            </a:r>
            <a:r>
              <a:rPr lang="cy-GB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7496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3830-645D-1C7F-5E03-4F987C1AB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ac anfanteision hydrogen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44E624E-DC15-0BC2-A130-CBBB3FFF9F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805098"/>
              </p:ext>
            </p:extLst>
          </p:nvPr>
        </p:nvGraphicFramePr>
        <p:xfrm>
          <a:off x="1251751" y="2010839"/>
          <a:ext cx="6773663" cy="269113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11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1528029067"/>
                    </a:ext>
                  </a:extLst>
                </a:gridCol>
              </a:tblGrid>
              <a:tr h="149860">
                <a:tc>
                  <a:txBody>
                    <a:bodyPr/>
                    <a:lstStyle/>
                    <a:p>
                      <a:pPr algn="l"/>
                      <a:r>
                        <a:rPr lang="cy-GB" sz="1800" b="1">
                          <a:solidFill>
                            <a:srgbClr val="222222"/>
                          </a:solidFill>
                          <a:latin typeface="+mn-lt"/>
                        </a:rPr>
                        <a:t>Manteision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 b="1">
                          <a:solidFill>
                            <a:srgbClr val="222222"/>
                          </a:solidFill>
                          <a:latin typeface="+mn-lt"/>
                        </a:rPr>
                        <a:t>Anfanteision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Potensial ar gyfer dim allyriadau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Cynhyrchu ynni-ddwys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Glân a chyfeillgar i’r amgylchedd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Fflamadwy ac ansefydlog iawn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Toreithiog ac adnewyddadwy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Costau cynhyrchu a seilwaith uchel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Llai o ddibyniaeth ar danwydd ffosil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Anodd ei storio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/>
                      <a:endParaRPr lang="en-GB" sz="2000">
                        <a:solidFill>
                          <a:srgbClr val="22222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Drud i’w gynhyrchu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886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12423-2AFA-67FE-45D2-9BDF32B0A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Modelu 3D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1BA3B-9124-F2DF-88B2-EBDACE2DEE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33412"/>
            <a:ext cx="8128660" cy="2778646"/>
          </a:xfrm>
        </p:spPr>
        <p:txBody>
          <a:bodyPr/>
          <a:lstStyle/>
          <a:p>
            <a:r>
              <a:rPr lang="cy-GB" sz="1800"/>
              <a:t>Mae modelu 3D mewn gwasanaethau adeiladu yn cyfeirio at greu cynrychioliadau digidol tri dimensiwn o systemau a chydrannau adeiladu a ddefnyddir wrth ddylunio, adeiladu a chynnal a chadw adeilad. </a:t>
            </a:r>
          </a:p>
          <a:p>
            <a:r>
              <a:rPr lang="cy-GB" sz="1800"/>
              <a:t>Mae’n cynnwys defnyddio meddalwedd arbenigol i gynhyrchu modelau 3D cywir a manwl sy’n dangos gwahanol wasanaethau adeiladu, fel HVAC (Gwresogi, Awyru ac Aerdymheru), systemau trydanol, plymio, diogelu rhag tân a mwy.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F6E287-76E5-6ADB-FAFB-2818BE029F8E}"/>
              </a:ext>
            </a:extLst>
          </p:cNvPr>
          <p:cNvSpPr txBox="1"/>
          <p:nvPr/>
        </p:nvSpPr>
        <p:spPr>
          <a:xfrm>
            <a:off x="885524" y="4886034"/>
            <a:ext cx="597247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/>
              <a:t>Mae mwy o wybodaeth yma: </a:t>
            </a:r>
            <a:r>
              <a:rPr lang="cy-GB" sz="1600" dirty="0">
                <a:hlinkClick r:id="rId3"/>
              </a:rPr>
              <a:t>Cynllunydd Ystafell Ymolchi 3D</a:t>
            </a:r>
            <a:r>
              <a:rPr lang="cy-GB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7182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F3CD1-5702-D958-BA1C-E06B57644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Ffynonellau gwybodaeth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AA865C6-F8B3-7E0A-F171-18F8E6AA55D9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709885357"/>
              </p:ext>
            </p:extLst>
          </p:nvPr>
        </p:nvGraphicFramePr>
        <p:xfrm>
          <a:off x="1398255" y="2069433"/>
          <a:ext cx="5965071" cy="3780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CBE4F-0163-CE73-EB5C-DDE03EA62403}"/>
              </a:ext>
            </a:extLst>
          </p:cNvPr>
          <p:cNvSpPr txBox="1">
            <a:spLocks/>
          </p:cNvSpPr>
          <p:nvPr/>
        </p:nvSpPr>
        <p:spPr bwMode="auto">
          <a:xfrm>
            <a:off x="457200" y="1595233"/>
            <a:ext cx="7652084" cy="85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cyfarwyddiadau’r gwneuthurwr yn ffynhonnell wybodaeth allweddol wrth: </a:t>
            </a:r>
          </a:p>
        </p:txBody>
      </p:sp>
    </p:spTree>
    <p:extLst>
      <p:ext uri="{BB962C8B-B14F-4D97-AF65-F5344CB8AC3E}">
        <p14:creationId xmlns:p14="http://schemas.microsoft.com/office/powerpoint/2010/main" val="3680735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F5073-F958-7473-BD1D-6A5A409AF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Cymdeithasau Crefft a Chyrff y Diwydiant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F7723-EF24-2D5E-0696-70D5706DC49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38609"/>
            <a:ext cx="6028007" cy="2426954"/>
          </a:xfrm>
        </p:spPr>
        <p:txBody>
          <a:bodyPr/>
          <a:lstStyle/>
          <a:p>
            <a:r>
              <a:rPr lang="cy-GB" sz="1800" b="0" i="0"/>
              <a:t>Mae Sefydliad Siartredig y Peirianwyr Plymio a Gwresogi (CIPHE) yn gorff aelodaeth ar gyfer y rheini sy’n ymwneud â phob agwedd ar y diwydiant plymio a gwresogi.  </a:t>
            </a:r>
          </a:p>
          <a:p>
            <a:r>
              <a:rPr lang="cy-GB" sz="1800" b="0" i="0"/>
              <a:t>Nod CIPHE yw helpu aelodau i fod y gorau y gallant fod, gan ddarparu mynediad at gymorth technegol, hyfforddiant a datblygiad proffesiynol.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60BE3B-13FB-FDA1-8576-18E3360DEF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5155" y="1471510"/>
            <a:ext cx="1453255" cy="8180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3658BE-F681-D4F7-441A-92691D909DA1}"/>
              </a:ext>
            </a:extLst>
          </p:cNvPr>
          <p:cNvSpPr txBox="1"/>
          <p:nvPr/>
        </p:nvSpPr>
        <p:spPr>
          <a:xfrm>
            <a:off x="7100665" y="2110583"/>
            <a:ext cx="11422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4"/>
              </a:rPr>
              <a:t>CIPHE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FE0527-89A4-6C5C-A823-E80BE627131D}"/>
              </a:ext>
            </a:extLst>
          </p:cNvPr>
          <p:cNvSpPr txBox="1"/>
          <p:nvPr/>
        </p:nvSpPr>
        <p:spPr>
          <a:xfrm>
            <a:off x="349581" y="4420065"/>
            <a:ext cx="60280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>
                <a:latin typeface="+mn-lt"/>
                <a:cs typeface="arial"/>
              </a:rPr>
              <a:t>Y Gofrestr Diogelwch Nwy yw corff cofrestru nwy swyddogol y Deyrnas Unedig.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2189D8-91B1-47FE-1833-242DEBAB16C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3322" y="2997100"/>
            <a:ext cx="1716924" cy="16818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386969-E536-7EF3-9388-1D8E14305F1B}"/>
              </a:ext>
            </a:extLst>
          </p:cNvPr>
          <p:cNvSpPr txBox="1"/>
          <p:nvPr/>
        </p:nvSpPr>
        <p:spPr>
          <a:xfrm>
            <a:off x="7014807" y="4721115"/>
            <a:ext cx="13139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6"/>
              </a:rPr>
              <a:t>Gas Safe </a:t>
            </a:r>
          </a:p>
        </p:txBody>
      </p:sp>
    </p:spTree>
    <p:extLst>
      <p:ext uri="{BB962C8B-B14F-4D97-AF65-F5344CB8AC3E}">
        <p14:creationId xmlns:p14="http://schemas.microsoft.com/office/powerpoint/2010/main" val="729592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0A3D8-BCC3-2077-5CFD-896D763CB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NOD: Ymwybyddiaeth o dechnolegau newydd a rhai sy’n dod i’r amlwg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642E3-CF26-4AE5-F516-799DE5DEDC3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800757"/>
            <a:ext cx="8229600" cy="4248000"/>
          </a:xfrm>
        </p:spPr>
        <p:txBody>
          <a:bodyPr/>
          <a:lstStyle/>
          <a:p>
            <a:r>
              <a:rPr lang="cy-GB" dirty="0"/>
              <a:t>Amcanion</a:t>
            </a:r>
          </a:p>
          <a:p>
            <a:pPr lvl="1"/>
            <a:r>
              <a:rPr lang="cy-GB" dirty="0"/>
              <a:t>Trafod ffynonellau gwybodaeth a deddfwriaeth allweddol (Rheoliadau Adeiladu Rhan L)</a:t>
            </a:r>
          </a:p>
          <a:p>
            <a:pPr lvl="1"/>
            <a:r>
              <a:rPr lang="cy-GB" dirty="0"/>
              <a:t> Disgrifio prif nodweddion rheolyddion clyfar</a:t>
            </a:r>
          </a:p>
          <a:p>
            <a:pPr lvl="1"/>
            <a:r>
              <a:rPr lang="cy-GB" dirty="0"/>
              <a:t> Cymharu manteision a chyfyngiadau rheolyddion gwres clyfar</a:t>
            </a:r>
          </a:p>
          <a:p>
            <a:pPr lvl="1"/>
            <a:r>
              <a:rPr lang="cy-GB" dirty="0"/>
              <a:t> Canfod technolegau amgylcheddol newydd a rhai sy’n dod i’r amlwg </a:t>
            </a:r>
          </a:p>
          <a:p>
            <a:pPr lvl="1"/>
            <a:r>
              <a:rPr lang="cy-GB" dirty="0"/>
              <a:t> Archwilio modelau 3D </a:t>
            </a:r>
          </a:p>
          <a:p>
            <a:pPr lvl="1"/>
            <a:r>
              <a:rPr lang="cy-GB" dirty="0"/>
              <a:t>Cydnabod cymdeithasau crefft a chyrff diwydiant gwasanaethau adeiladu 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940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A5DB5-85B8-920D-194D-E6BE67609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Cymdeithasau Crefft a Chyrff y Diwydiant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62B88-8911-729E-C2C5-F11E12D7D5E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96094"/>
            <a:ext cx="5827908" cy="4248000"/>
          </a:xfrm>
        </p:spPr>
        <p:txBody>
          <a:bodyPr/>
          <a:lstStyle/>
          <a:p>
            <a:r>
              <a:rPr lang="cy-GB" sz="1800"/>
              <a:t>Mae WaterSafe yn gyfeiriadur ar-lein am ddim ac yn gorff achredu cenedlaethol ar gyfer plymwyr cymwys, gosodwyr pibellau cyflenwad dŵr ac arbenigwyr gwasanaethau dŵr eraill yng Nghymru, Lloegr, yr Alban a Gogledd Iwerddon.</a:t>
            </a:r>
          </a:p>
          <a:p>
            <a:r>
              <a:rPr lang="cy-GB" sz="1800"/>
              <a:t>Mae HIP yn gyhoeddiad blaenllaw yn y grefft, ac mae’n cael ei ddosbarthu i dros 190 o golegau bob tymor. Mae’r cylchgrawn yn canolbwyntio’n bennaf ar rannu gwybodaeth gyda myfyrwyr am y ffyrdd gorau o sefydlu gyrfa yn y diwydiant.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7A332D-0D58-A152-31C3-CF422C8599B8}"/>
              </a:ext>
            </a:extLst>
          </p:cNvPr>
          <p:cNvSpPr txBox="1"/>
          <p:nvPr/>
        </p:nvSpPr>
        <p:spPr>
          <a:xfrm>
            <a:off x="6746096" y="1966476"/>
            <a:ext cx="154041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3"/>
              </a:rPr>
              <a:t>WaterSafe</a:t>
            </a:r>
            <a:r>
              <a:rPr lang="cy-GB">
                <a:hlinkClick r:id="rId3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11D3F1-04C6-E8AC-FF07-B6CBE771890B}"/>
              </a:ext>
            </a:extLst>
          </p:cNvPr>
          <p:cNvSpPr txBox="1"/>
          <p:nvPr/>
        </p:nvSpPr>
        <p:spPr>
          <a:xfrm>
            <a:off x="6513979" y="5057024"/>
            <a:ext cx="20046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4"/>
              </a:rPr>
              <a:t> Cylchgrawn HIP </a:t>
            </a:r>
          </a:p>
        </p:txBody>
      </p:sp>
      <p:pic>
        <p:nvPicPr>
          <p:cNvPr id="5" name="m_-1299365015676099225m_-9138044006503202735Picture 4">
            <a:extLst>
              <a:ext uri="{FF2B5EF4-FFF2-40B4-BE49-F238E27FC236}">
                <a16:creationId xmlns:a16="http://schemas.microsoft.com/office/drawing/2014/main" id="{6EC1DDBA-A444-50AD-A013-AA8B92C1A4D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259" y="2942474"/>
            <a:ext cx="1492250" cy="2114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38496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Ffynonellau gwybodaeth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5169877" cy="4248000"/>
          </a:xfrm>
        </p:spPr>
        <p:txBody>
          <a:bodyPr/>
          <a:lstStyle/>
          <a:p>
            <a:r>
              <a:rPr lang="cy-GB" sz="1800"/>
              <a:t>Mae </a:t>
            </a:r>
            <a:r>
              <a:rPr lang="cy-GB" sz="1800" b="1"/>
              <a:t>Rheoliadau Adeiladu Rhan L</a:t>
            </a:r>
            <a:r>
              <a:rPr lang="cy-GB" sz="1800"/>
              <a:t> 2010 yn delio ag arbed tanwydd a phŵer.</a:t>
            </a:r>
          </a:p>
          <a:p>
            <a:r>
              <a:rPr lang="cy-GB" sz="1800"/>
              <a:t>Rhennir y ddogfen hon yn bedair rhan:</a:t>
            </a:r>
          </a:p>
          <a:p>
            <a:pPr marL="540000" lvl="0" indent="-21600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1800" b="1"/>
              <a:t>L1a</a:t>
            </a:r>
            <a:r>
              <a:rPr lang="cy-GB" sz="1800"/>
              <a:t> – Anheddau newydd</a:t>
            </a:r>
          </a:p>
          <a:p>
            <a:pPr marL="540000" lvl="0" indent="-21600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1800" b="1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L1b</a:t>
            </a:r>
            <a:r>
              <a:rPr lang="cy-GB" sz="180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 – Anheddau presennol</a:t>
            </a:r>
          </a:p>
          <a:p>
            <a:pPr marL="540000" lvl="0" indent="-21600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1800" b="1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L2a</a:t>
            </a:r>
            <a:r>
              <a:rPr lang="cy-GB" sz="180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 – Adeiladau newydd ac eithrio anheddau</a:t>
            </a:r>
          </a:p>
          <a:p>
            <a:pPr marL="540000" lvl="0" indent="-21600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1800" b="1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L2b</a:t>
            </a:r>
            <a:r>
              <a:rPr lang="cy-GB" sz="180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 – Adeiladau presennol ac eithrio anheddau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2E69BD-8D3E-8F2C-C42E-877897A7C0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2"/>
          <a:stretch/>
        </p:blipFill>
        <p:spPr>
          <a:xfrm>
            <a:off x="5759081" y="1008000"/>
            <a:ext cx="3096531" cy="25338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E6BE1E-9615-E322-4B09-DF267058C39D}"/>
              </a:ext>
            </a:extLst>
          </p:cNvPr>
          <p:cNvSpPr txBox="1"/>
          <p:nvPr/>
        </p:nvSpPr>
        <p:spPr>
          <a:xfrm>
            <a:off x="5824025" y="3477726"/>
            <a:ext cx="3096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b="1"/>
              <a:t>Cyfrol 1: </a:t>
            </a:r>
            <a:r>
              <a:rPr lang="cy-GB" sz="1600"/>
              <a:t>Anheddau </a:t>
            </a:r>
          </a:p>
          <a:p>
            <a:r>
              <a:rPr lang="cy-GB" sz="1600" b="1"/>
              <a:t>Cyfrol 2: </a:t>
            </a:r>
            <a:r>
              <a:rPr lang="cy-GB" sz="1600"/>
              <a:t>Adeiladau ac eithrio anheddau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409148-2442-619B-E3D0-9E5380326FBA}"/>
              </a:ext>
            </a:extLst>
          </p:cNvPr>
          <p:cNvSpPr txBox="1"/>
          <p:nvPr/>
        </p:nvSpPr>
        <p:spPr>
          <a:xfrm>
            <a:off x="626012" y="4571119"/>
            <a:ext cx="8229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cy-GB" sz="1800" b="0" i="0">
                <a:solidFill>
                  <a:srgbClr val="000000"/>
                </a:solidFill>
                <a:latin typeface="+mn-lt"/>
              </a:rPr>
              <a:t>Mae’r Rheoliadau hyn yn nodi gofyniad sylfaenol ar gyfer rheoli systemau gwresogi a systemau dŵr poeth mewn anheddau sy'n dylanwadu ar gynllun a rheolaeth systemau gwresogi.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Ffynonellau gwybodaeth (parhad)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sz="1800">
                <a:ea typeface="ＭＳ Ｐゴシック"/>
              </a:rPr>
              <a:t>Mae rheoliadau newydd ar foeleri yn datgan bod yn rhaid i unrhyw foeler a osodwyd ar ôl mis Ebrill 2018 gael sgôr effeithlonrwydd ErP (cynnyrch sy’n gysylltiedig ag ynni) o 92% o leiaf.</a:t>
            </a:r>
          </a:p>
          <a:p>
            <a:r>
              <a:rPr lang="cy-GB" sz="1800">
                <a:ea typeface="ＭＳ Ｐゴシック"/>
              </a:rPr>
              <a:t>Gall systemau gwresogi a systemau dŵr poeth effeithlon leihau’r defnydd o ynni yn sylweddol. Mae nifer o fesurau sy’n gallu gwella effeithlonrwydd eich systemau gwresogi a dŵr poeth. Mae’r rhain yn cynnwys:</a:t>
            </a:r>
          </a:p>
          <a:p>
            <a:pPr marL="540000" lvl="0" indent="-21600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endParaRPr lang="en-GB" sz="1800" dirty="0">
              <a:solidFill>
                <a:srgbClr val="4D5156"/>
              </a:solidFill>
              <a:latin typeface="arial" panose="020B0604020202020204" pitchFamily="34" charset="0"/>
              <a:ea typeface="ＭＳ Ｐゴシック" pitchFamily="-105" charset="-128"/>
              <a:cs typeface="ＭＳ Ｐゴシック" pitchFamily="-105" charset="-128"/>
            </a:endParaRPr>
          </a:p>
          <a:p>
            <a:pPr marL="539750" indent="-21590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1800">
                <a:ea typeface="ＭＳ Ｐゴシック"/>
                <a:cs typeface="ＭＳ Ｐゴシック" pitchFamily="-105" charset="-128"/>
              </a:rPr>
              <a:t> uwchraddio boeler sydd eisoes yn bodoli</a:t>
            </a:r>
          </a:p>
          <a:p>
            <a:pPr marL="539750" indent="-21590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1800">
                <a:ea typeface="ＭＳ Ｐゴシック"/>
              </a:rPr>
              <a:t> cynnal a chadw’r system bresennol yn rheolaidd </a:t>
            </a:r>
          </a:p>
          <a:p>
            <a:pPr marL="609600" lvl="0" indent="-28575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>
                <a:ea typeface="ＭＳ Ｐゴシック"/>
                <a:cs typeface="ＭＳ Ｐゴシック" pitchFamily="-105" charset="-128"/>
              </a:rPr>
              <a:t>opsiynau ynni adnewyddadwy</a:t>
            </a:r>
          </a:p>
          <a:p>
            <a:pPr marL="539750" indent="-21590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1800">
                <a:ea typeface="ＭＳ Ｐゴシック"/>
                <a:cs typeface="ＭＳ Ｐゴシック" pitchFamily="-105" charset="-128"/>
              </a:rPr>
              <a:t> defnyddio rheolyddion ystafell unigol</a:t>
            </a:r>
          </a:p>
          <a:p>
            <a:pPr marL="539750" indent="-21590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1800">
                <a:ea typeface="ＭＳ Ｐゴシック"/>
                <a:cs typeface="ＭＳ Ｐゴシック" pitchFamily="-105" charset="-128"/>
              </a:rPr>
              <a:t> uwchraddio i reolyddion gwresogi clyfar.</a:t>
            </a:r>
          </a:p>
          <a:p>
            <a:endParaRPr lang="en-GB" dirty="0">
              <a:solidFill>
                <a:srgbClr val="4D5156"/>
              </a:solidFill>
              <a:latin typeface="arial" panose="020B0604020202020204" pitchFamily="34" charset="0"/>
            </a:endParaRPr>
          </a:p>
          <a:p>
            <a:endParaRPr lang="en-GB" b="0" i="0" dirty="0">
              <a:solidFill>
                <a:srgbClr val="4D5156"/>
              </a:solidFill>
              <a:effectLst/>
              <a:latin typeface="arial" panose="020B0604020202020204" pitchFamily="34" charset="0"/>
            </a:endParaRPr>
          </a:p>
          <a:p>
            <a:endParaRPr lang="en-GB" dirty="0">
              <a:solidFill>
                <a:srgbClr val="4D5156"/>
              </a:solidFill>
              <a:latin typeface="arial" panose="020B0604020202020204" pitchFamily="34" charset="0"/>
            </a:endParaRPr>
          </a:p>
          <a:p>
            <a:endParaRPr lang="en-GB" b="0" i="0" dirty="0">
              <a:solidFill>
                <a:srgbClr val="4D5156"/>
              </a:solidFill>
              <a:effectLst/>
              <a:latin typeface="arial" panose="020B0604020202020204" pitchFamily="34" charset="0"/>
            </a:endParaRPr>
          </a:p>
          <a:p>
            <a:endParaRPr lang="en-GB" dirty="0">
              <a:solidFill>
                <a:srgbClr val="4D5156"/>
              </a:solidFill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Rheolyddion gwresogi clyfar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50960"/>
            <a:ext cx="3517271" cy="4248000"/>
          </a:xfrm>
        </p:spPr>
        <p:txBody>
          <a:bodyPr/>
          <a:lstStyle/>
          <a:p>
            <a:r>
              <a:rPr lang="cy-GB" sz="1800"/>
              <a:t>Mae thermostatau clyfar wedi’u cynllunio i ddysgu ac addasu i batrymau gwresogi ac oeri eich cartref, gan ystyried ffactorau fel inswleiddiad y cartref, ei faint a’r amser mae’n ei gymryd i’r tymheredd newid. </a:t>
            </a:r>
          </a:p>
          <a:p>
            <a:r>
              <a:rPr lang="cy-GB" sz="1800"/>
              <a:t>Maent yn defnyddio algorithmau uwch i ddadansoddi’r data ac yn optimeiddio’r cylchoedd gwresogi ac oeri yn unol â hynny.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DC48EA-2E91-C5FC-0D3F-696BD795DA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435770"/>
            <a:ext cx="3517271" cy="234484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64BF0-0C45-D4F3-15E9-5134D777E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Thermostatau clyfar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14FA9-33D6-B1C0-E50B-7CFDA3809AE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1" y="1636892"/>
            <a:ext cx="3844194" cy="4248000"/>
          </a:xfrm>
        </p:spPr>
        <p:txBody>
          <a:bodyPr/>
          <a:lstStyle/>
          <a:p>
            <a:r>
              <a:rPr lang="cy-GB" sz="1800"/>
              <a:t>Un o brif nodweddion thermostatau clyfar yw eu gallu i ddefnyddio gosodiadau trefnu awtomatig. Gyda gosodiadau trefnu awtomatig, does dim angen i chi raglennu gosodiadau tymheredd eich hun ar gyfer gwahanol adegau o'r dydd. Yn hytrach, mae’r thermostat yn dysgu o’ch ymddygiad ac yn creu amserlen yn seiliedig ar eich patrymau.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17A5C2-6F1C-B5DD-3B14-5B438C0E42A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621" y="1950733"/>
            <a:ext cx="3612333" cy="22848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50D394-BF15-C64E-54EB-288054B8D5BE}"/>
              </a:ext>
            </a:extLst>
          </p:cNvPr>
          <p:cNvSpPr txBox="1"/>
          <p:nvPr/>
        </p:nvSpPr>
        <p:spPr>
          <a:xfrm>
            <a:off x="395209" y="4795762"/>
            <a:ext cx="822959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2000" dirty="0"/>
              <a:t>Drwy ddefnyddio synwyryddion a chysylltedd gyda’ch ffôn, gall thermostatau clyfar ganfod pan fyddwch wedi gadael y tŷ a gallwch addasu’r gwres yn awtomatig i arbed ynni.</a:t>
            </a:r>
          </a:p>
        </p:txBody>
      </p:sp>
    </p:spTree>
    <p:extLst>
      <p:ext uri="{BB962C8B-B14F-4D97-AF65-F5344CB8AC3E}">
        <p14:creationId xmlns:p14="http://schemas.microsoft.com/office/powerpoint/2010/main" val="889574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631F5-9098-13CE-2194-56690B353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a chyfyngiadau rheolyddion gwresogi clyfar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FAF3EA1-FED2-32FD-C31E-041384D97B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410559"/>
              </p:ext>
            </p:extLst>
          </p:nvPr>
        </p:nvGraphicFramePr>
        <p:xfrm>
          <a:off x="1114149" y="1780019"/>
          <a:ext cx="6773663" cy="366141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497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5861">
                  <a:extLst>
                    <a:ext uri="{9D8B030D-6E8A-4147-A177-3AD203B41FA5}">
                      <a16:colId xmlns:a16="http://schemas.microsoft.com/office/drawing/2014/main" val="1528029067"/>
                    </a:ext>
                  </a:extLst>
                </a:gridCol>
              </a:tblGrid>
              <a:tr h="149860">
                <a:tc>
                  <a:txBody>
                    <a:bodyPr/>
                    <a:lstStyle/>
                    <a:p>
                      <a:pPr algn="l"/>
                      <a:r>
                        <a:rPr lang="cy-GB" sz="1800" b="1">
                          <a:solidFill>
                            <a:srgbClr val="222222"/>
                          </a:solidFill>
                          <a:latin typeface="+mn-lt"/>
                        </a:rPr>
                        <a:t>Manteision 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 b="1">
                          <a:solidFill>
                            <a:srgbClr val="222222"/>
                          </a:solidFill>
                          <a:latin typeface="+mn-lt"/>
                        </a:rPr>
                        <a:t>Cyfyngiadau 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Amrywiaeth o nodweddion awtomeiddio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Dibyniaeth ar y rhyngrwyd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Rheoli gwres a dŵr poeth o bell drwy apiau ffonau clyfar</a:t>
                      </a:r>
                    </a:p>
                    <a:p>
                      <a:pPr algn="l" rtl="0"/>
                      <a:endParaRPr lang="en-GB" sz="1800" dirty="0">
                        <a:solidFill>
                          <a:srgbClr val="22222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Yn gydnaws â’r system dŵr poeth a gwres bresennol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Mae’r nodwedd trefnu awtomatig yn dysgu o'ch ymddygiad ac yn addasu yn unol â hynny</a:t>
                      </a:r>
                    </a:p>
                    <a:p>
                      <a:pPr algn="l" rtl="0"/>
                      <a:endParaRPr lang="en-GB" sz="1800" dirty="0">
                        <a:solidFill>
                          <a:srgbClr val="22222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Maent yn ddrud i’w gosod o’i gymharu â thermostat safonol y gellir ei raglennu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Caniatáu’r defnyddiwr i fonitro defnydd o ynni</a:t>
                      </a:r>
                    </a:p>
                    <a:p>
                      <a:pPr algn="l" rtl="0"/>
                      <a:endParaRPr lang="en-GB" sz="1800" dirty="0">
                        <a:solidFill>
                          <a:srgbClr val="22222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GB" sz="1800" dirty="0">
                        <a:solidFill>
                          <a:srgbClr val="22222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0778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531C3-E7FC-1F2B-1B21-B1FC31BE5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Falfiau thermostatig rheiddiadur clyfar (TRV)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0E5DB-110D-EBE8-466E-F366439C7F6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36547"/>
            <a:ext cx="3734735" cy="2047126"/>
          </a:xfrm>
        </p:spPr>
        <p:txBody>
          <a:bodyPr/>
          <a:lstStyle/>
          <a:p>
            <a:r>
              <a:rPr lang="cy-GB" sz="1800"/>
              <a:t>Mae TRV clyfar yn ddyfais sy’n caniatáu i chi reoli tymheredd rheiddiaduron unigol yn eich cartref o bell gan ddefnyddio ffôn clyfar neu ddyfeisiau clyfar eraill.</a:t>
            </a:r>
          </a:p>
          <a:p>
            <a:r>
              <a:rPr lang="cy-GB" sz="1800"/>
              <a:t>Maent yn cynnig rheolaeth fwy lleol a manwl gywir dros dymheredd ystafell o’i gymharu â falfiau traddodiadol.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C0FE0A-4D84-84F5-1912-691EE86C4B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066" y="3783673"/>
            <a:ext cx="2952070" cy="1964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868FAC-9D5F-B538-F8D9-96BCB6647D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066" y="1687001"/>
            <a:ext cx="2952071" cy="197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785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BA9AC-5730-A5F7-1A15-BD9CC459C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a chyfyngiadau TRV clyfar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182948E-0F38-00FD-CEE2-6597E3325C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423420"/>
              </p:ext>
            </p:extLst>
          </p:nvPr>
        </p:nvGraphicFramePr>
        <p:xfrm>
          <a:off x="1096393" y="1824408"/>
          <a:ext cx="6773663" cy="283845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497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5861">
                  <a:extLst>
                    <a:ext uri="{9D8B030D-6E8A-4147-A177-3AD203B41FA5}">
                      <a16:colId xmlns:a16="http://schemas.microsoft.com/office/drawing/2014/main" val="1528029067"/>
                    </a:ext>
                  </a:extLst>
                </a:gridCol>
              </a:tblGrid>
              <a:tr h="149860">
                <a:tc>
                  <a:txBody>
                    <a:bodyPr/>
                    <a:lstStyle/>
                    <a:p>
                      <a:pPr algn="l"/>
                      <a:r>
                        <a:rPr lang="cy-GB" sz="1800" b="1">
                          <a:solidFill>
                            <a:srgbClr val="222222"/>
                          </a:solidFill>
                          <a:latin typeface="+mn-lt"/>
                        </a:rPr>
                        <a:t>Manteision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 b="1">
                          <a:solidFill>
                            <a:srgbClr val="222222"/>
                          </a:solidFill>
                          <a:latin typeface="+mn-lt"/>
                        </a:rPr>
                        <a:t>Cyfyngiadau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Rheoli amser a thymheredd bob ystafell yn annibynnol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Dibyniaeth ar y rhyngrwyd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Rheoli a monitro o bell drwy apiau ffonau clyfar</a:t>
                      </a:r>
                    </a:p>
                    <a:p>
                      <a:pPr algn="l" rtl="0"/>
                      <a:endParaRPr lang="en-GB" sz="1800" dirty="0">
                        <a:solidFill>
                          <a:srgbClr val="22222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Cydnawsedd â falfiau sydd eisoes yn bodoli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Arbed ynni 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Drud i’w gosod o’i gymharu â TRV safonol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y-GB" sz="1800">
                          <a:solidFill>
                            <a:srgbClr val="222222"/>
                          </a:solidFill>
                          <a:latin typeface="+mn-lt"/>
                        </a:rPr>
                        <a:t>Llai o danwydd yn cael ei ddefnyddio</a:t>
                      </a: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GB" sz="1800" dirty="0">
                        <a:solidFill>
                          <a:srgbClr val="22222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9525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21125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1c5831b9-66da-4f16-a409-834213ecdb8e"/>
    <ds:schemaRef ds:uri="418e8c98-519b-4e3e-a77f-7ee33016068f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8650BE0-FF67-4CB5-BD5F-AE35C54CB642}">
  <ds:schemaRefs>
    <ds:schemaRef ds:uri="1c5831b9-66da-4f16-a409-834213ecdb8e"/>
    <ds:schemaRef ds:uri="418e8c98-519b-4e3e-a77f-7ee33016068f"/>
    <ds:schemaRef ds:uri="7d91badd-8922-4db1-9652-4fbca8a6b7d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1485</Words>
  <Application>Microsoft Office PowerPoint</Application>
  <PresentationFormat>On-screen Show (4:3)</PresentationFormat>
  <Paragraphs>159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Arial</vt:lpstr>
      <vt:lpstr>Lucida Grande</vt:lpstr>
      <vt:lpstr>Times New Roman</vt:lpstr>
      <vt:lpstr>Default Design</vt:lpstr>
      <vt:lpstr>PowerPoint 2: Technegau a thechnolegau adeiladu yn yr 21ain ganrif</vt:lpstr>
      <vt:lpstr>NOD: Ymwybyddiaeth o dechnolegau newydd a rhai sy’n dod i’r amlwg </vt:lpstr>
      <vt:lpstr>Ffynonellau gwybodaeth </vt:lpstr>
      <vt:lpstr>Ffynonellau gwybodaeth (parhad) </vt:lpstr>
      <vt:lpstr>Rheolyddion gwresogi clyfar</vt:lpstr>
      <vt:lpstr>Thermostatau clyfar</vt:lpstr>
      <vt:lpstr>Manteision a chyfyngiadau rheolyddion gwresogi clyfar</vt:lpstr>
      <vt:lpstr>Falfiau thermostatig rheiddiadur clyfar (TRV) </vt:lpstr>
      <vt:lpstr>Manteision a chyfyngiadau TRV clyfar</vt:lpstr>
      <vt:lpstr>Technolegau amgylcheddol  </vt:lpstr>
      <vt:lpstr>Technolegau amgylcheddol – pympiau gwres  </vt:lpstr>
      <vt:lpstr>Sut mae pympiau gwres yn gweithio</vt:lpstr>
      <vt:lpstr>Manteision ac anfanteision pympiau gwres </vt:lpstr>
      <vt:lpstr>Technolegau amgylcheddol – hydrogen </vt:lpstr>
      <vt:lpstr>Technolegau amgylcheddol – hydrogen  </vt:lpstr>
      <vt:lpstr>Manteision ac anfanteision hydrogen </vt:lpstr>
      <vt:lpstr>Modelu 3D </vt:lpstr>
      <vt:lpstr>Ffynonellau gwybodaeth </vt:lpstr>
      <vt:lpstr>Cymdeithasau Crefft a Chyrff y Diwydiant </vt:lpstr>
      <vt:lpstr>Cymdeithasau Crefft a Chyrff y Diwydiant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94</cp:revision>
  <dcterms:created xsi:type="dcterms:W3CDTF">2013-05-28T00:38:54Z</dcterms:created>
  <dcterms:modified xsi:type="dcterms:W3CDTF">2023-09-29T14:17:26Z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