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9" roundtripDataSignature="AMtx7miOUGN9Z47ZEWk3yMl/UDoOOZKbw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37" autoAdjust="0"/>
  </p:normalViewPr>
  <p:slideViewPr>
    <p:cSldViewPr snapToGrid="0">
      <p:cViewPr varScale="1">
        <p:scale>
          <a:sx n="58" d="100"/>
          <a:sy n="58" d="100"/>
        </p:scale>
        <p:origin x="152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40" Type="http://schemas.openxmlformats.org/officeDocument/2006/relationships/presProps" Target="presProps.xml"/><Relationship Id="rId45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46B8482B-A978-46C5-997F-D6BACFCA1FB4}"/>
    <pc:docChg chg="modMainMaster">
      <pc:chgData name="Claire Brooks" userId="045b5ce1-bb15-4c22-aa7e-c7b600949989" providerId="ADAL" clId="{46B8482B-A978-46C5-997F-D6BACFCA1FB4}" dt="2023-09-29T14:10:46.231" v="2"/>
      <pc:docMkLst>
        <pc:docMk/>
      </pc:docMkLst>
      <pc:sldMasterChg chg="modSp mod">
        <pc:chgData name="Claire Brooks" userId="045b5ce1-bb15-4c22-aa7e-c7b600949989" providerId="ADAL" clId="{46B8482B-A978-46C5-997F-D6BACFCA1FB4}" dt="2023-09-29T14:10:46.231" v="2"/>
        <pc:sldMasterMkLst>
          <pc:docMk/>
          <pc:sldMasterMk cId="0" sldId="2147483648"/>
        </pc:sldMasterMkLst>
        <pc:spChg chg="mod">
          <ac:chgData name="Claire Brooks" userId="045b5ce1-bb15-4c22-aa7e-c7b600949989" providerId="ADAL" clId="{46B8482B-A978-46C5-997F-D6BACFCA1FB4}" dt="2023-09-29T13:58:29.294" v="0"/>
          <ac:spMkLst>
            <pc:docMk/>
            <pc:sldMasterMk cId="0" sldId="2147483648"/>
            <ac:spMk id="11" creationId="{00000000-0000-0000-0000-000000000000}"/>
          </ac:spMkLst>
        </pc:spChg>
        <pc:spChg chg="mod">
          <ac:chgData name="Claire Brooks" userId="045b5ce1-bb15-4c22-aa7e-c7b600949989" providerId="ADAL" clId="{46B8482B-A978-46C5-997F-D6BACFCA1FB4}" dt="2023-09-29T13:58:33.129" v="1" actId="6549"/>
          <ac:spMkLst>
            <pc:docMk/>
            <pc:sldMasterMk cId="0" sldId="2147483648"/>
            <ac:spMk id="12" creationId="{00000000-0000-0000-0000-000000000000}"/>
          </ac:spMkLst>
        </pc:spChg>
        <pc:spChg chg="mod">
          <ac:chgData name="Claire Brooks" userId="045b5ce1-bb15-4c22-aa7e-c7b600949989" providerId="ADAL" clId="{46B8482B-A978-46C5-997F-D6BACFCA1FB4}" dt="2023-09-29T14:10:46.231" v="2"/>
          <ac:spMkLst>
            <pc:docMk/>
            <pc:sldMasterMk cId="0" sldId="2147483648"/>
            <ac:spMk id="1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ser\Downloads\PrefabricatedWiringSystemSpecificationExplained.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.uk/pin/dispelling-the-myths-of-ground-source-heat-pumps--687784174336471482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llmottdixon.co.uk/expertise/off-site-manufacturing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bctoday.co.uk/news/mmc-news/offsite-construction-landscape/80122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amtechbp.co.uk/2021/03/18/who-knew-prefabricated-chimneys-could-look-this-good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" name="Google Shape;3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4c0712cc7c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cy-GB">
                <a:hlinkClick r:id="rId3"/>
              </a:rPr>
              <a:t>C:\Users\User\Downloads\PrefabricatedWiringSystemSpecificationExplained.pdf</a:t>
            </a:r>
          </a:p>
        </p:txBody>
      </p:sp>
      <p:sp>
        <p:nvSpPr>
          <p:cNvPr id="114" name="Google Shape;114;g24c0712cc7c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4cc3cbfd48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g24cc3cbfd48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4cc3cbfd48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g24cc3cbfd48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>
                <a:hlinkClick r:id="rId3"/>
              </a:rPr>
              <a:t>https://www.pinterest.co.uk/pin/dispelling-the-myths-of-ground-source-heat-pumps--687784174336471482/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5d564103c7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25d564103c7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5d564103c7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25d564103c7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5d564103c7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25d564103c7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5d564103c7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25d564103c7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5d564103c7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25d564103c7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25d564103c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" name="Google Shape;46;g25d564103c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5d596719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g25d596719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5d56410504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25d56410504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5d56410504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g25d56410504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5d56410504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g25d56410504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5d56410504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25d56410504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5d56410504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g25d56410504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5d56410504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g25d56410504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7" name="Google Shape;22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4c0712cc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8" name="Google Shape;58;g24c0712cc7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59" name="Google Shape;59;g24c0712cc7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4c0712cc7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g24c0712cc7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4c0712cc7c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g24c0712cc7c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>
                <a:hlinkClick r:id="rId3"/>
              </a:rPr>
              <a:t>https://www.willmottdixon.co.uk/expertise/off-site-manufacturing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4c0712cc7c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g24c0712cc7c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4c0712cc7c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g24c0712cc7c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>
                <a:hlinkClick r:id="rId3"/>
              </a:rPr>
              <a:t>https://www.pbctoday.co.uk/news/mmc-news/offsite-construction-landscape/80122/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4c0712cc7c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g24c0712cc7c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>
                <a:hlinkClick r:id="rId3"/>
              </a:rPr>
              <a:t>https://camtechbp.co.uk/2021/03/18/who-knew-prefabricated-chimneys-could-look-this-good/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4c0712cc7c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4c0712cc7c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24c0712cc7c_0_86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4" name="Google Shape;24;g24c0712cc7c_0_86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5" name="Google Shape;25;g24c0712cc7c_0_86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24c0712cc7c_0_9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g24c0712cc7c_0_90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g24c0712cc7c_0_90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4cc3cbfd48_1_14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5"/>
          <p:cNvSpPr txBox="1"/>
          <p:nvPr/>
        </p:nvSpPr>
        <p:spPr>
          <a:xfrm>
            <a:off x="457200" y="6480000"/>
            <a:ext cx="6477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endParaRPr lang="en-US" sz="1200" dirty="0">
              <a:latin typeface="Times New Roman" pitchFamily="-105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2;p15"/>
          <p:cNvSpPr txBox="1"/>
          <p:nvPr/>
        </p:nvSpPr>
        <p:spPr>
          <a:xfrm>
            <a:off x="7239000" y="6480000"/>
            <a:ext cx="1447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E30613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Google Shape;15;p15" descr="City &amp; Guilds and EAL logo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87" y="234902"/>
            <a:ext cx="1655999" cy="50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5"/>
          <p:cNvSpPr/>
          <p:nvPr/>
        </p:nvSpPr>
        <p:spPr>
          <a:xfrm>
            <a:off x="457200" y="257779"/>
            <a:ext cx="609120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Peirianneg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Gwasanaethau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 </a:t>
            </a:r>
          </a:p>
        </p:txBody>
      </p:sp>
      <p:cxnSp>
        <p:nvCxnSpPr>
          <p:cNvPr id="17" name="Google Shape;17;p15"/>
          <p:cNvCxnSpPr/>
          <p:nvPr/>
        </p:nvCxnSpPr>
        <p:spPr>
          <a:xfrm>
            <a:off x="457200" y="900000"/>
            <a:ext cx="8229600" cy="0"/>
          </a:xfrm>
          <a:prstGeom prst="straightConnector1">
            <a:avLst/>
          </a:prstGeom>
          <a:noFill/>
          <a:ln w="9525" cap="flat" cmpd="sng">
            <a:solidFill>
              <a:srgbClr val="0077E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" name="Google Shape;18;p15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8000"/>
            <a:ext cx="9144000" cy="5479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ser\Downloads\PrefabricatedWiringSystemSpecificationExplained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.uk/pin/dispelling-the-myths-of-ground-source-heat-pumps--687784174336471482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llmottdixon.co.uk/expertise/off-site-manufacturi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bctoday.co.uk/news/mmc-news/offsite-construction-landscape/80122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amtechbp.co.uk/2021/03/18/who-knew-prefabricated-chimneys-could-look-this-good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>
            <a:spLocks noGrp="1"/>
          </p:cNvSpPr>
          <p:nvPr>
            <p:ph type="body" idx="4294967295"/>
          </p:nvPr>
        </p:nvSpPr>
        <p:spPr>
          <a:xfrm>
            <a:off x="-1415491" y="1371576"/>
            <a:ext cx="12130430" cy="4818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endParaRPr b="1" dirty="0"/>
          </a:p>
          <a:p>
            <a:pPr marL="0" lvl="0" indent="0" algn="ctr" rtl="0">
              <a:lnSpc>
                <a:spcPct val="36363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r>
              <a:rPr lang="cy-GB" sz="6600">
                <a:solidFill>
                  <a:schemeClr val="lt1"/>
                </a:solidFill>
              </a:rPr>
              <a:t>Cyflwyniad PowerPoint</a:t>
            </a:r>
          </a:p>
        </p:txBody>
      </p:sp>
      <p:sp>
        <p:nvSpPr>
          <p:cNvPr id="37" name="Google Shape;37;p1"/>
          <p:cNvSpPr txBox="1"/>
          <p:nvPr/>
        </p:nvSpPr>
        <p:spPr>
          <a:xfrm>
            <a:off x="457200" y="2209800"/>
            <a:ext cx="8001000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cy-GB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202: Arferion yn newid dros amser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EAC7B6-C87C-891E-6F64-896859BB6C7E}"/>
              </a:ext>
            </a:extLst>
          </p:cNvPr>
          <p:cNvSpPr txBox="1"/>
          <p:nvPr/>
        </p:nvSpPr>
        <p:spPr>
          <a:xfrm>
            <a:off x="457200" y="3163848"/>
            <a:ext cx="81930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cy-GB" sz="2400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/>
                <a:cs typeface="Arial"/>
                <a:sym typeface="Arial"/>
              </a:rPr>
              <a:t>PowerPoint 3: Gwybod am y newid mewn dulliau adeiladu dros amser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weirio ar gyfer systemau parod neu systemau modiwlaidd adeilad</a:t>
            </a:r>
          </a:p>
        </p:txBody>
      </p:sp>
      <p:sp>
        <p:nvSpPr>
          <p:cNvPr id="111" name="Google Shape;111;p3"/>
          <p:cNvSpPr txBox="1">
            <a:spLocks noGrp="1"/>
          </p:cNvSpPr>
          <p:nvPr>
            <p:ph type="body" idx="1"/>
          </p:nvPr>
        </p:nvSpPr>
        <p:spPr>
          <a:xfrm>
            <a:off x="457200" y="1857375"/>
            <a:ext cx="8229600" cy="39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cy-GB"/>
              <a:t>Cyfeirir yn aml at systemau weirio ar gyfer systemau parod neu systemau modiwlaidd fel ‘gwifrau modiwlaidd’ neu ‘plygio a chwarae’.</a:t>
            </a:r>
          </a:p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cy-GB"/>
              <a:t>Mae gofyniad o hyd i gadw at BS 7671. Fodd bynnag, mae safon gysylltiedig ar gyfer systemau weirio parod, sef BS 8488:2009+A1:2010.</a:t>
            </a:r>
          </a:p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Dylid ystyried y fanyleb ganlynol hefyd: Manyleb systemau weirio parod - materion weirio.</a:t>
            </a:r>
          </a:p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4c0712cc7c_1_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weirio ar gyfer systemau parod neu systemau modiwlaidd adeilad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30E8D2-F225-45EF-DD97-BCFB8B9B247D}"/>
              </a:ext>
            </a:extLst>
          </p:cNvPr>
          <p:cNvSpPr txBox="1"/>
          <p:nvPr/>
        </p:nvSpPr>
        <p:spPr>
          <a:xfrm>
            <a:off x="2286000" y="3178276"/>
            <a:ext cx="4572000" cy="73866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/>
              <a:t>Edrychwch ar dudalen rhif 9 y ddogfen hon (PDF) i weld llun o flwch dosbarthu ardal: </a:t>
            </a:r>
            <a:r>
              <a:rPr lang="cy-GB">
                <a:hlinkClick r:id="rId3" action="ppaction://hlinkfile"/>
              </a:rPr>
              <a:t>Esboniad o Fanyleb Systemau Weirio Parod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Manteision ac anfanteision tai parod neu dai modiwlaidd</a:t>
            </a:r>
          </a:p>
        </p:txBody>
      </p:sp>
      <p:sp>
        <p:nvSpPr>
          <p:cNvPr id="124" name="Google Shape;124;p4"/>
          <p:cNvSpPr txBox="1">
            <a:spLocks noGrp="1"/>
          </p:cNvSpPr>
          <p:nvPr>
            <p:ph type="body" idx="1"/>
          </p:nvPr>
        </p:nvSpPr>
        <p:spPr>
          <a:xfrm>
            <a:off x="171450" y="1640462"/>
            <a:ext cx="33528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cy-GB" sz="1800" dirty="0"/>
              <a:t>Manteision</a:t>
            </a:r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</a:pPr>
            <a:r>
              <a:rPr lang="cy-GB" sz="1800" dirty="0"/>
              <a:t>Hawdd eu hadeiladu</a:t>
            </a:r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cy-GB" sz="1800" dirty="0"/>
              <a:t>Rhatach</a:t>
            </a:r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cy-GB" sz="1800" dirty="0"/>
              <a:t>Ansawdd cyson</a:t>
            </a:r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cy-GB" sz="1800" dirty="0"/>
              <a:t>Mwy ecogyfeillgar</a:t>
            </a:r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cy-GB" sz="1800" dirty="0"/>
              <a:t>Yn gyflymach i’w hadeiladu</a:t>
            </a:r>
          </a:p>
          <a:p>
            <a:pPr marL="215900" lvl="3" indent="-1143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sz="1400" dirty="0"/>
          </a:p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endParaRPr sz="1800" dirty="0"/>
          </a:p>
        </p:txBody>
      </p:sp>
      <p:sp>
        <p:nvSpPr>
          <p:cNvPr id="125" name="Google Shape;125;p4"/>
          <p:cNvSpPr txBox="1">
            <a:spLocks noGrp="1"/>
          </p:cNvSpPr>
          <p:nvPr>
            <p:ph type="body" idx="1"/>
          </p:nvPr>
        </p:nvSpPr>
        <p:spPr>
          <a:xfrm>
            <a:off x="3524250" y="1473900"/>
            <a:ext cx="5551805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cy-GB" sz="1800" dirty="0"/>
              <a:t>Anfanteision</a:t>
            </a:r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</a:pPr>
            <a:r>
              <a:rPr lang="cy-GB" sz="1800" dirty="0"/>
              <a:t>Mae’n gallu bod yn anodd cael morgais ar gyfer adeiladau </a:t>
            </a:r>
            <a:r>
              <a:rPr lang="cy-GB" sz="1800" dirty="0" err="1"/>
              <a:t>anhraddodiadol</a:t>
            </a:r>
            <a:endParaRPr lang="cy-GB" sz="1800" dirty="0"/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cy-GB" sz="1800" dirty="0"/>
              <a:t>Cyfyngiad tir ar y mathau o adeiladau a ganiateir</a:t>
            </a:r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cy-GB" sz="1800" dirty="0"/>
              <a:t>Problemau wrth ailwerthu, gan gynnwys gwerth</a:t>
            </a:r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cy-GB" sz="1800" dirty="0"/>
              <a:t>Mae angen mynediad at gyfarpar</a:t>
            </a:r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cy-GB" sz="1800" dirty="0"/>
              <a:t>Gall newidiadau fod yn anodd</a:t>
            </a:r>
          </a:p>
          <a:p>
            <a:pPr marL="215900" lvl="3" indent="-2159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cy-GB" sz="1800" dirty="0"/>
              <a:t>Mae’n bosibl na fydd problemau’n dod i’r amlwg nes bydd eitemau’n cael eu danfon i’r safle</a:t>
            </a:r>
          </a:p>
          <a:p>
            <a:pPr marL="215900" lvl="3" indent="-1143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sz="1400" dirty="0"/>
          </a:p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4cc3cbfd48_1_17"/>
          <p:cNvSpPr txBox="1"/>
          <p:nvPr/>
        </p:nvSpPr>
        <p:spPr>
          <a:xfrm>
            <a:off x="316725" y="943900"/>
            <a:ext cx="4017769" cy="5201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rPr>
              <a:t>Arbed ynni mewn tai hŷn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400" b="1" i="0" u="none" strike="noStrike" cap="none" dirty="0">
              <a:solidFill>
                <a:srgbClr val="0077E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Mae hefyd yn bwysig gwneud tai presennol yn fwy ynni-effeithlon.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Drwy ychwanegu inswleiddiad, gwydr dwbl a systemau gwresogi mwy effeithlon, gellir diweddaru tai hŷn gyda gofynion ynni modern.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2000"/>
              <a:t>Drwy beidio â dymchwel adeiladau nac adeiladu rhai newydd, mae angen llai o ddeunyddiau crai a llai o waredu gwastraff.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8B569A-168B-99F9-0843-9E61E4E0E1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4516" y="1863948"/>
            <a:ext cx="2817555" cy="18785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DBFC67-3926-D1F9-A8EB-5F0D15F3F2B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745" y="3997602"/>
            <a:ext cx="2607219" cy="201311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4cc3cbfd48_1_25"/>
          <p:cNvSpPr txBox="1"/>
          <p:nvPr/>
        </p:nvSpPr>
        <p:spPr>
          <a:xfrm>
            <a:off x="345329" y="954676"/>
            <a:ext cx="4226671" cy="2739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rPr>
              <a:t>Arbed ynni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Gellir arbed ynni hefyd drwy osod eitemau fel goleuadau sy’n sensitif i symudiadau, a fydd yn diffodd os nad oes neb yn yr ystafell.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Gellir gosod paneli solar a systemau gwres o’r ddaear hefyd.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E19FDB-3D6A-42E2-DA9D-E02D355D1641}"/>
              </a:ext>
            </a:extLst>
          </p:cNvPr>
          <p:cNvSpPr txBox="1"/>
          <p:nvPr/>
        </p:nvSpPr>
        <p:spPr>
          <a:xfrm>
            <a:off x="2286000" y="4190647"/>
            <a:ext cx="4572000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/>
              <a:t>Dilynwch y ddolen </a:t>
            </a:r>
            <a:r>
              <a:rPr lang="cy-GB">
                <a:hlinkClick r:id="rId3"/>
              </a:rPr>
              <a:t>hon</a:t>
            </a:r>
            <a:r>
              <a:rPr lang="cy-GB"/>
              <a:t> i weld diagram o bwmp gwres o’r ddaear.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0DE3C3-387F-5CB8-9879-38DD4CDBA62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789" y="1595099"/>
            <a:ext cx="3168713" cy="209875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5d564103c7_0_38"/>
          <p:cNvSpPr txBox="1"/>
          <p:nvPr/>
        </p:nvSpPr>
        <p:spPr>
          <a:xfrm>
            <a:off x="383818" y="938700"/>
            <a:ext cx="4969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Gwefru cerbydau trydan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25d564103c7_0_38"/>
          <p:cNvSpPr txBox="1"/>
          <p:nvPr/>
        </p:nvSpPr>
        <p:spPr>
          <a:xfrm>
            <a:off x="383818" y="1424700"/>
            <a:ext cx="8531400" cy="44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 dirty="0"/>
              <a:t>Mae’r llywodraeth yn bwriadu cael gwared yn raddol ar geir sy’n defnyddio tanwydd ffosil erbyn 2030 a cherbydau hybrid erbyn 2035. Fodd bynnag, mae pwysau cyllidebol diweddar wedi bwrw amheuaeth ar yr amserlen hon.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 dirty="0"/>
              <a:t>Mae hyn yn golygu mai’r unig ddewis ymarferol sydd ar gael ar hyn o bryd yw cerbyd trydan.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 dirty="0"/>
              <a:t>Rhaid cael ymgyrch osod genedlaethol eang i ddarparu </a:t>
            </a:r>
            <a:r>
              <a:rPr lang="cy-GB" sz="2000" dirty="0" err="1"/>
              <a:t>gwefrwyr</a:t>
            </a:r>
            <a:r>
              <a:rPr lang="cy-GB" sz="2000" dirty="0"/>
              <a:t> mewn cartrefi ac ar y ffyrdd. Mae hyn yn gofyn am gynnydd sylweddol mewn </a:t>
            </a:r>
            <a:r>
              <a:rPr lang="cy-GB" sz="2000" dirty="0" err="1"/>
              <a:t>capasiti</a:t>
            </a:r>
            <a:r>
              <a:rPr lang="cy-GB" sz="2000" dirty="0"/>
              <a:t> cynhyrchu pŵer.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 dirty="0"/>
              <a:t>Ar hyn o bryd mae cymhellion gosod cerbydau trydan lle mae’r llywodraeth yn cynnig hyd at 75% o’r costau.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5d564103c7_0_45"/>
          <p:cNvSpPr txBox="1"/>
          <p:nvPr/>
        </p:nvSpPr>
        <p:spPr>
          <a:xfrm>
            <a:off x="400193" y="907100"/>
            <a:ext cx="4969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Gwefru cerbydau trydan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25d564103c7_0_45"/>
          <p:cNvSpPr txBox="1"/>
          <p:nvPr/>
        </p:nvSpPr>
        <p:spPr>
          <a:xfrm>
            <a:off x="306300" y="1546559"/>
            <a:ext cx="6285000" cy="3877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2000" dirty="0"/>
              <a:t>Rhaid defnyddio mannau parcio oddi ar y ffordd.</a:t>
            </a:r>
          </a:p>
          <a:p>
            <a:pPr marL="800100" lvl="0" indent="-342900" algn="l" rtl="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2000" dirty="0"/>
              <a:t>Dim ond gwefr araf y mae soced arferol yn ei ganiatáu, a gall gymryd 30 awr i wefru’n llawn.</a:t>
            </a:r>
          </a:p>
          <a:p>
            <a:pPr marL="800100" lvl="0" indent="-342900" algn="l" rtl="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2000" dirty="0"/>
              <a:t>Does dim modd cysylltu </a:t>
            </a:r>
            <a:r>
              <a:rPr lang="cy-GB" sz="2000" dirty="0" err="1"/>
              <a:t>gwefrwyr</a:t>
            </a:r>
            <a:r>
              <a:rPr lang="cy-GB" sz="2000" dirty="0"/>
              <a:t> cerbydau trydan â’r cyflenwad TNCS poblogaidd. Rhaid </a:t>
            </a:r>
            <a:r>
              <a:rPr lang="cy-GB" sz="2000"/>
              <a:t>gosod darpariaeth </a:t>
            </a:r>
            <a:r>
              <a:rPr lang="cy-GB" sz="2000" dirty="0"/>
              <a:t>TT.</a:t>
            </a:r>
          </a:p>
          <a:p>
            <a:pPr marL="800100" lvl="0" indent="-342900" algn="l" rtl="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cy-GB" sz="2000" dirty="0"/>
              <a:t>Mae gosod uned cerbydau trydan nodweddiadol 7KW yn cymryd 10 awr i wefru’n llawn o hyd.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0B3300-6E22-60C9-C159-15BEC8A936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350" y="1818866"/>
            <a:ext cx="2183232" cy="322026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5d564103c7_0_51"/>
          <p:cNvSpPr txBox="1"/>
          <p:nvPr/>
        </p:nvSpPr>
        <p:spPr>
          <a:xfrm>
            <a:off x="354473" y="941087"/>
            <a:ext cx="4969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Cartrefi clyfar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g25d564103c7_0_51"/>
          <p:cNvSpPr txBox="1"/>
          <p:nvPr/>
        </p:nvSpPr>
        <p:spPr>
          <a:xfrm>
            <a:off x="354473" y="1525189"/>
            <a:ext cx="8531400" cy="35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Yn 1999, fe wnaeth cwmni o America, sef IBM, fathu’r ymadrodd “Y Rhyngrwyd Pethau” (The Internet of Things).</a:t>
            </a:r>
            <a:r>
              <a:rPr lang="cy-GB" sz="2000">
                <a:solidFill>
                  <a:srgbClr val="161616"/>
                </a:solidFill>
                <a:highlight>
                  <a:srgbClr val="FFFFFF"/>
                </a:highlight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161616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>
                <a:solidFill>
                  <a:srgbClr val="161616"/>
                </a:solidFill>
                <a:highlight>
                  <a:srgbClr val="FFFFFF"/>
                </a:highlight>
              </a:rPr>
              <a:t>Mae’n cyfeirio at rwydwaith o ddyfeisiau sydd â chysylltedd rhwydwaith (rhyngrwyd fel arfer) sy’n caniatáu iddynt gasglu a rhannu data a chyflawni swyddogaethau.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>
                <a:solidFill>
                  <a:srgbClr val="161616"/>
                </a:solidFill>
                <a:highlight>
                  <a:srgbClr val="FFFFFF"/>
                </a:highlight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>
                <a:solidFill>
                  <a:srgbClr val="161616"/>
                </a:solidFill>
                <a:highlight>
                  <a:srgbClr val="FFFFFF"/>
                </a:highlight>
              </a:rPr>
              <a:t>Gall y dyfeisiau hyn, a elwir hefyd yn “botiau clyfar”, amrywio o ddyfeisiau “cartref clyfar” fel thermostatau clyfar, i ddyfeisiau y gellir eu gwisgo fel oriawr glyfar.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161616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5d564103c7_0_58"/>
          <p:cNvSpPr txBox="1"/>
          <p:nvPr/>
        </p:nvSpPr>
        <p:spPr>
          <a:xfrm>
            <a:off x="354473" y="947327"/>
            <a:ext cx="4969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Enghreifftiau o ddyfeisiau cartref clyfar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g25d564103c7_0_58"/>
          <p:cNvSpPr txBox="1"/>
          <p:nvPr/>
        </p:nvSpPr>
        <p:spPr>
          <a:xfrm>
            <a:off x="354473" y="1628855"/>
            <a:ext cx="8531400" cy="4929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Dyma enghreifftiau o ddyfeisiau clyfar a ddefnyddir yn y cartref: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thermostat di-wifr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larymau mwg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systemau larwm tresmaswr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cloch drws sy’n cynnwys fideo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systemau adloniant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cynorthwywyr Google neu Alexa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rheolyddion gwresogi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rheolyddion goleuadau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system monitro dyfais ddiogelu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mesurydd clyfar.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161616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5d564103c7_0_63"/>
          <p:cNvSpPr txBox="1"/>
          <p:nvPr/>
        </p:nvSpPr>
        <p:spPr>
          <a:xfrm>
            <a:off x="363617" y="980821"/>
            <a:ext cx="4969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Mesuryddion clyfar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g25d564103c7_0_63"/>
          <p:cNvSpPr txBox="1"/>
          <p:nvPr/>
        </p:nvSpPr>
        <p:spPr>
          <a:xfrm>
            <a:off x="363617" y="1381021"/>
            <a:ext cx="8290526" cy="3159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	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>
                <a:solidFill>
                  <a:srgbClr val="293845"/>
                </a:solidFill>
              </a:rPr>
              <a:t>Mae bron i hanner yr holl fesuryddion domestig a busnesau bach bellach yn fesuryddion clyfar. </a:t>
            </a:r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2000">
                <a:solidFill>
                  <a:srgbClr val="293845"/>
                </a:solidFill>
              </a:rPr>
              <a:t>Mae dwy brif ran i fesurydd clyfar. Y mesurydd ei hun, sy’n defnyddio cysylltiad di-wifr diogel i anfon darlleniadau eich mesurydd yn awtomatig a'r dangosydd digidol yn y cartref sy’n dangos i chi pa ynni rydych chi'n ei ddefnyddio, pryd a faint mae'n ei gostio.</a:t>
            </a:r>
          </a:p>
          <a:p>
            <a:pPr marL="0" lvl="0" indent="0" algn="l" rtl="0">
              <a:spcBef>
                <a:spcPts val="2000"/>
              </a:spcBef>
              <a:spcAft>
                <a:spcPts val="0"/>
              </a:spcAft>
              <a:buNone/>
            </a:pPr>
            <a:endParaRPr sz="2000" dirty="0">
              <a:solidFill>
                <a:srgbClr val="293845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725965-AA8C-C2B0-8F03-67499491CC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943" y="3777343"/>
            <a:ext cx="3427373" cy="22849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25d564103c7_0_5"/>
          <p:cNvSpPr txBox="1">
            <a:spLocks noGrp="1"/>
          </p:cNvSpPr>
          <p:nvPr>
            <p:ph type="title"/>
          </p:nvPr>
        </p:nvSpPr>
        <p:spPr>
          <a:xfrm>
            <a:off x="443720" y="787337"/>
            <a:ext cx="8577072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cy-GB"/>
              <a:t>NOD:</a:t>
            </a:r>
            <a:r>
              <a:rPr lang="cy-GB">
                <a:solidFill>
                  <a:srgbClr val="0077E3"/>
                </a:solidFill>
              </a:rPr>
              <a:t> Technegau a thechnolegau adeiladu yn yr 21ain ganrif ar gyfer y grefft a ddewiswyd</a:t>
            </a:r>
          </a:p>
        </p:txBody>
      </p:sp>
      <p:sp>
        <p:nvSpPr>
          <p:cNvPr id="49" name="Google Shape;49;g25d564103c7_0_5"/>
          <p:cNvSpPr txBox="1">
            <a:spLocks noGrp="1"/>
          </p:cNvSpPr>
          <p:nvPr>
            <p:ph type="body" idx="1"/>
          </p:nvPr>
        </p:nvSpPr>
        <p:spPr>
          <a:xfrm>
            <a:off x="443720" y="1731910"/>
            <a:ext cx="8577072" cy="38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120000"/>
              </a:lnSpc>
              <a:spcBef>
                <a:spcPts val="1500"/>
              </a:spcBef>
              <a:buSzPts val="1100"/>
            </a:pPr>
            <a:r>
              <a:rPr lang="cy-GB" sz="1600" dirty="0"/>
              <a:t>Amcanion</a:t>
            </a:r>
          </a:p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cy-GB" sz="1600" dirty="0"/>
              <a:t>Gosodiadau trydanol: pwyntiau gwefru cerbydau trydan, mesuryddion clyfar, technolegau batri, cartrefi clyfar, rheolyddion, modelu/argraffu 3D, a thechnoleg ymgolli.</a:t>
            </a:r>
          </a:p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cy-GB" sz="1600" dirty="0"/>
              <a:t>Bydd dysgwyr yn gwybod sut mae cael gafael ar wybodaeth am ddatblygiadau newydd yn eu crefft, er enghraifft, drwy sefydliadau peirianneg proffesiynol, cyrff y diwydiant a chymdeithasau crefft, erthyglau, y wasg grefftau, DPP ffurfiol, gwybodaeth gan wneuthurwyr ac ati. </a:t>
            </a:r>
          </a:p>
          <a:p>
            <a:pPr marL="0" indent="0">
              <a:lnSpc>
                <a:spcPct val="120000"/>
              </a:lnSpc>
              <a:spcBef>
                <a:spcPts val="1500"/>
              </a:spcBef>
              <a:buSzPts val="1100"/>
            </a:pPr>
            <a:r>
              <a:rPr lang="cy-GB" sz="1600" dirty="0"/>
              <a:t>Bydd dysgwyr yn gallu adnabod sut mae cael yr wybodaeth ddiweddaraf am gynlluniau a sut mae datblygiadau’r diwydiant yn gallu helpu busnesau peirianneg gwasanaethau adeiladu, y sector a’r amgylchedd.</a:t>
            </a:r>
          </a:p>
          <a:p>
            <a:pPr marL="0" lvl="0" indent="0" algn="l" rtl="0">
              <a:lnSpc>
                <a:spcPct val="120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5d59671951_0_0"/>
          <p:cNvSpPr txBox="1"/>
          <p:nvPr/>
        </p:nvSpPr>
        <p:spPr>
          <a:xfrm>
            <a:off x="372761" y="971677"/>
            <a:ext cx="4969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Manteision mesurydd clyfar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25d59671951_0_0"/>
          <p:cNvSpPr txBox="1"/>
          <p:nvPr/>
        </p:nvSpPr>
        <p:spPr>
          <a:xfrm>
            <a:off x="0" y="1772077"/>
            <a:ext cx="8531400" cy="2928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chemeClr val="dk1"/>
                </a:solidFill>
              </a:rPr>
              <a:t>Mae tariffau rhatach ar gael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chemeClr val="dk1"/>
                </a:solidFill>
              </a:rPr>
              <a:t>Mae’n haws deall eich defnydd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chemeClr val="dk1"/>
                </a:solidFill>
              </a:rPr>
              <a:t>Does dim angen cael nac anfon darlleniadau mesurydd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chemeClr val="dk1"/>
                </a:solidFill>
              </a:rPr>
              <a:t>Mae’r biliau'n fwy cywir oherwydd nad oes angen amcangyfrifon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chemeClr val="dk1"/>
                </a:solidFill>
              </a:rPr>
              <a:t>Mae cymhellion i newid ar gael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chemeClr val="dk1"/>
                </a:solidFill>
              </a:rPr>
              <a:t>Mae’n cyfrannu at ynni mwy gwyrdd oherwydd bod y broses o gynllunio’r galw yn un fwy cywir.</a:t>
            </a:r>
          </a:p>
          <a:p>
            <a:pPr marL="0" lvl="0" indent="0" algn="l" rtl="0">
              <a:spcBef>
                <a:spcPts val="2000"/>
              </a:spcBef>
              <a:spcAft>
                <a:spcPts val="0"/>
              </a:spcAft>
              <a:buNone/>
            </a:pPr>
            <a:endParaRPr sz="2000" dirty="0">
              <a:solidFill>
                <a:srgbClr val="293845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5d56410504_0_4"/>
          <p:cNvSpPr txBox="1"/>
          <p:nvPr/>
        </p:nvSpPr>
        <p:spPr>
          <a:xfrm>
            <a:off x="354473" y="892563"/>
            <a:ext cx="4969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Technoleg ymgolli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25d56410504_0_4"/>
          <p:cNvSpPr txBox="1"/>
          <p:nvPr/>
        </p:nvSpPr>
        <p:spPr>
          <a:xfrm>
            <a:off x="354473" y="1209019"/>
            <a:ext cx="85314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	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Mae dylunwyr, peirianwyr a thechnegwyr yn defnyddio technoleg ymgolli i’w helpu i ddeall ac ymchwilio i gynllun adeilad a pherfformiad deunyddiau a dyluniadau adeiladau.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Weithiau, gelwir hyn yn realiti rhithwir neu estynedig.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F12D54-0676-193B-7926-ED16334E3B5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7145" y="3486313"/>
            <a:ext cx="4329709" cy="228324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5d56410504_0_12"/>
          <p:cNvSpPr txBox="1"/>
          <p:nvPr/>
        </p:nvSpPr>
        <p:spPr>
          <a:xfrm>
            <a:off x="353656" y="893462"/>
            <a:ext cx="7189327" cy="800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Technoleg ymgolli a realiti rhithwir ym maes adeiladu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25d56410504_0_12"/>
          <p:cNvSpPr txBox="1"/>
          <p:nvPr/>
        </p:nvSpPr>
        <p:spPr>
          <a:xfrm>
            <a:off x="353656" y="1629788"/>
            <a:ext cx="8531400" cy="4185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 dirty="0"/>
              <a:t>				Delwedd 3D o ddyluniad adeilad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 dirty="0"/>
              <a:t>Gellir ei defnyddio ar y safle i weld ble y bydd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 dirty="0"/>
              <a:t>yr offer yn cael ei osod.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 dirty="0"/>
              <a:t>                                 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2DD280-F9BD-ECC3-4819-772319ACD9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869361"/>
            <a:ext cx="3294743" cy="1853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F79A49-0350-C4D3-2436-85F4C9FF1D6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709" y="3822808"/>
            <a:ext cx="3361403" cy="224188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5d56410504_0_20"/>
          <p:cNvSpPr txBox="1"/>
          <p:nvPr/>
        </p:nvSpPr>
        <p:spPr>
          <a:xfrm>
            <a:off x="363617" y="935101"/>
            <a:ext cx="4969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Modelu ac argraffu 3D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25d56410504_0_20"/>
          <p:cNvSpPr txBox="1"/>
          <p:nvPr/>
        </p:nvSpPr>
        <p:spPr>
          <a:xfrm>
            <a:off x="427625" y="1666219"/>
            <a:ext cx="8531400" cy="44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I gwtogi’r amser datblygu o’r cysyniad i’r cynnyrch terfynol, gall tai dylunio gynhyrchu model 3D o’u dyluniad yn gyflym iawn drwy ddefnyddio argraffydd 3D.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Boed yn adeilad, yn declyn rheoli o bell neu’n ddyluniad soced newydd, gellir profi agweddau dylunio a dichonoldeb cynhyrchu’r cynnyrch yn gyflym iawn drwy argraffu prototeip.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>
                <a:solidFill>
                  <a:schemeClr val="dk1"/>
                </a:solidFill>
              </a:rPr>
              <a:t>Defnyddir argraffu 3D fel dull o greu gwrthrych tri dimensiwn fesul haen gan ddefnyddio dyluniad wedi’i greu gan gyfrifiadur.</a:t>
            </a:r>
            <a:r>
              <a:rPr lang="cy-GB" sz="2000">
                <a:solidFill>
                  <a:schemeClr val="dk1"/>
                </a:solidFill>
                <a:highlight>
                  <a:srgbClr val="FFFFFF"/>
                </a:highlight>
              </a:rPr>
              <a:t> Mae’r argraffydd 3D yn gosod dotiau o blastig poeth i greu rhan 3D sydd i’w phrofi/ymchwilio.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							                                  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5d56410504_0_28"/>
          <p:cNvSpPr txBox="1"/>
          <p:nvPr/>
        </p:nvSpPr>
        <p:spPr>
          <a:xfrm>
            <a:off x="364031" y="928645"/>
            <a:ext cx="49698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Modelu ac argraffu 3D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25d56410504_0_28"/>
          <p:cNvSpPr txBox="1"/>
          <p:nvPr/>
        </p:nvSpPr>
        <p:spPr>
          <a:xfrm>
            <a:off x="639850" y="1657075"/>
            <a:ext cx="85314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							                                   </a:t>
            </a:r>
          </a:p>
        </p:txBody>
      </p:sp>
      <p:sp>
        <p:nvSpPr>
          <p:cNvPr id="212" name="Google Shape;212;g25d56410504_0_28"/>
          <p:cNvSpPr txBox="1"/>
          <p:nvPr/>
        </p:nvSpPr>
        <p:spPr>
          <a:xfrm>
            <a:off x="766803" y="2123781"/>
            <a:ext cx="7680512" cy="3262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11480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Gellir defnyddio argraffydd 3D i greu dyluniadau cymhleth ac egluro syniadau</a:t>
            </a:r>
          </a:p>
          <a:p>
            <a:pPr marL="4114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4114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4114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4114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4114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Llun o argraffydd 3D yn dangos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rîl gwifrau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5D75B-D43E-11C7-53A6-1C1A9FFD31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03" y="1680864"/>
            <a:ext cx="3180962" cy="21206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F1CAF1-1B80-E91B-5916-EA2DDB1012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550" y="4074021"/>
            <a:ext cx="3298371" cy="185533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5d56410504_0_36"/>
          <p:cNvSpPr txBox="1"/>
          <p:nvPr/>
        </p:nvSpPr>
        <p:spPr>
          <a:xfrm>
            <a:off x="354473" y="938971"/>
            <a:ext cx="78249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Datblygiad proffesiynol parhaus (CPD)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25d56410504_0_36"/>
          <p:cNvSpPr txBox="1"/>
          <p:nvPr/>
        </p:nvSpPr>
        <p:spPr>
          <a:xfrm>
            <a:off x="427625" y="1739371"/>
            <a:ext cx="8531400" cy="3890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cy-GB" sz="2000"/>
              <a:t>Bydd trydanwr yn dysgu drwy gydol ei yrfa.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Dyma ofynion unrhyw drydanwr: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Gofynion rheoleiddiol a deddfwriaethol. Mae BS 7671 fel arfer yn cael ei adolygu bob dwy i dair blynedd.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Technegau gosod a chynnyrch newydd.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Y deunyddiau, y ceblau a’r offer pŵer diweddaraf.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Technoleg neu wasanaethau newydd y mae gan y cwsmer ddiddordeb mewn eu prynu.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Datblygiadau systemau gwresogi.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	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Dim ond drwy ddatblygiad proffesiynol parhaus rheolaidd ac ymroddedig y gellir cyflawni hyn.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/>
              <a:t>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5d56410504_0_44"/>
          <p:cNvSpPr txBox="1"/>
          <p:nvPr/>
        </p:nvSpPr>
        <p:spPr>
          <a:xfrm>
            <a:off x="427625" y="939517"/>
            <a:ext cx="78249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2400" b="1">
                <a:solidFill>
                  <a:srgbClr val="0077E3"/>
                </a:solidFill>
              </a:rPr>
              <a:t>Ffyrdd o gyflawni datblygiad proffesiynol parhaus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25d56410504_0_44"/>
          <p:cNvSpPr txBox="1"/>
          <p:nvPr/>
        </p:nvSpPr>
        <p:spPr>
          <a:xfrm>
            <a:off x="427625" y="1737504"/>
            <a:ext cx="8531400" cy="3993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000" dirty="0"/>
              <a:t>Mae datblygiad proffesiynol parhaus yn allweddol i gadw’n berthnasol ac yn gymwys. Gall yr adnoddau canlynol helpu: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cylchgronau neu gyfnodolion proffesiynol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llyfrau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fforymau trydanwyr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cymwysterau newydd (cerbydau trydan, solar, gwybodaeth a thechnoleg)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cyrsiau wedi’u diweddaru (BS 7671)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data’r gwneuthurwr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Fideos YouTube neu debyg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trafodaethau agored gyda chyfoedion a chydweithwyr</a:t>
            </a:r>
          </a:p>
          <a:p>
            <a:pPr marL="609600" indent="-285750" eaLnBrk="0" fontAlgn="base" hangingPunct="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diwylliant coffi yn y cyfanwerthwyr neu brofi syniadau gydag eraill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4"/>
          <p:cNvSpPr txBox="1">
            <a:spLocks noGrp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6000">
              <a:solidFill>
                <a:srgbClr val="E30613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r>
              <a:rPr lang="cy-GB" sz="6000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4c0712cc7c_0_0"/>
          <p:cNvSpPr txBox="1">
            <a:spLocks noGrp="1"/>
          </p:cNvSpPr>
          <p:nvPr>
            <p:ph type="title"/>
          </p:nvPr>
        </p:nvSpPr>
        <p:spPr>
          <a:xfrm>
            <a:off x="457200" y="1027576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Traddodiadol yn erbyn modern – cyn ac ar ôl 1919</a:t>
            </a:r>
          </a:p>
        </p:txBody>
      </p:sp>
      <p:sp>
        <p:nvSpPr>
          <p:cNvPr id="62" name="Google Shape;62;g24c0712cc7c_0_0"/>
          <p:cNvSpPr txBox="1">
            <a:spLocks noGrp="1"/>
          </p:cNvSpPr>
          <p:nvPr>
            <p:ph type="body" idx="1"/>
          </p:nvPr>
        </p:nvSpPr>
        <p:spPr>
          <a:xfrm>
            <a:off x="476054" y="1766525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1900"/>
              <a:t>Roedd y rhan fwyaf o adeiladau traddodiadol (hŷn) wedi’u gwneud o ddeunyddiau hydraidd (deunyddiau sydd ddim yn dal dŵr) nad ydynt yn rhwystro lleithder allanol. </a:t>
            </a:r>
          </a:p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1900"/>
              <a:t>Mae hyn yn creu math o adeiladu ‘anadladwy’. O ganlyniad, mae’r ffabrig hydraidd yn tueddu i amsugno lleithder sydd wedyn yn cael ei ryddhau drwy anweddiad mewnol ac allanol.</a:t>
            </a:r>
          </a:p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1900"/>
              <a:t>Gall hyn arwain at “leithder” a fydd, yn ei dro, yn achosi niwed i strwythur yr adeilad neu, yn waeth, iechyd y preswylwyr.</a:t>
            </a:r>
          </a:p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 sz="1900"/>
              <a:t>Mae gweithgynhyrchu diwydiannol a gwell technoleg deunyddiau wedi arwain at fwy o reolaeth o ansawdd a safon adeiladau.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4c0712cc7c_0_25"/>
          <p:cNvSpPr txBox="1"/>
          <p:nvPr/>
        </p:nvSpPr>
        <p:spPr>
          <a:xfrm>
            <a:off x="474584" y="2021600"/>
            <a:ext cx="3000000" cy="240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Mae cydrannau’n cael eu hadeiladu mewn ffatri neu weithdy, eu cludo i’r safle a'u codi yno.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Mae pedwar prif fath o adeiladu oddi ar y safle.</a:t>
            </a:r>
          </a:p>
        </p:txBody>
      </p:sp>
      <p:sp>
        <p:nvSpPr>
          <p:cNvPr id="69" name="Google Shape;69;g24c0712cc7c_0_25"/>
          <p:cNvSpPr txBox="1"/>
          <p:nvPr/>
        </p:nvSpPr>
        <p:spPr>
          <a:xfrm>
            <a:off x="337424" y="914400"/>
            <a:ext cx="6969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cy-GB"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rPr>
              <a:t>Gweithgynhyrchu oddi ar y safle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E09EAD-24B6-9DF9-0359-42791D645ED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1345" y="1803231"/>
            <a:ext cx="4874855" cy="32515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4c0712cc7c_0_30"/>
          <p:cNvSpPr txBox="1"/>
          <p:nvPr/>
        </p:nvSpPr>
        <p:spPr>
          <a:xfrm>
            <a:off x="374000" y="1787600"/>
            <a:ext cx="363775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strike="noStrike" cap="none">
                <a:latin typeface="Arial"/>
                <a:ea typeface="Arial"/>
                <a:cs typeface="Arial"/>
                <a:sym typeface="Arial"/>
              </a:rPr>
              <a:t>Mewn systemau panel, rhaid i’r holl baneli sydd eu hangen ar gyfer yr adeilad gael eu creu oddi ar y safle a’u cydosod ar y </a:t>
            </a:r>
            <a:r>
              <a:rPr lang="cy-GB" sz="18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safle</a:t>
            </a: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pic>
        <p:nvPicPr>
          <p:cNvPr id="76" name="Google Shape;76;g24c0712cc7c_0_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00775" y="2120233"/>
            <a:ext cx="4233525" cy="281722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g24c0712cc7c_0_30"/>
          <p:cNvSpPr txBox="1"/>
          <p:nvPr/>
        </p:nvSpPr>
        <p:spPr>
          <a:xfrm>
            <a:off x="364856" y="934282"/>
            <a:ext cx="6969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cy-GB"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rPr>
              <a:t>Systemau panel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4c0712cc7c_0_36"/>
          <p:cNvSpPr txBox="1"/>
          <p:nvPr/>
        </p:nvSpPr>
        <p:spPr>
          <a:xfrm>
            <a:off x="436750" y="2116300"/>
            <a:ext cx="3366000" cy="240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Mae “modiwlau” fel ystafelloedd gwely ac ystafelloedd ymolchi yn cael eu gwneud ymlaen llaw ac yn cael eu rhoi at ei gilydd ar y safle.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Mae’r holl wasanaethau wedi cael eu gosod ymlaen llaw ar eu cyfer hefyd, fel trydan, plymio ac ati.</a:t>
            </a:r>
          </a:p>
        </p:txBody>
      </p:sp>
      <p:sp>
        <p:nvSpPr>
          <p:cNvPr id="84" name="Google Shape;84;g24c0712cc7c_0_36"/>
          <p:cNvSpPr txBox="1"/>
          <p:nvPr/>
        </p:nvSpPr>
        <p:spPr>
          <a:xfrm>
            <a:off x="400174" y="896112"/>
            <a:ext cx="6969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cy-GB"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rPr>
              <a:t>Systemau modiwlaidd cyfeintiol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824C64-5B3C-52DA-CE4C-8E0BA3255F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8500" y="2353466"/>
            <a:ext cx="4817425" cy="279313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4c0712cc7c_0_159"/>
          <p:cNvSpPr txBox="1"/>
          <p:nvPr/>
        </p:nvSpPr>
        <p:spPr>
          <a:xfrm>
            <a:off x="492499" y="2114540"/>
            <a:ext cx="7987471" cy="212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Mae systemau hybrid yn gymysgedd o systemau cyfeintiol a systemau panel.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/>
              <a:t>Edrychwch ar y diagramau yn “Ffigur 1:</a:t>
            </a: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Mathau o adeiladu oddi ar y safle” yma: </a:t>
            </a: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Adeiladu oddi ar y safle a gweithgynhyrchu ymlaen llaw</a:t>
            </a: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g24c0712cc7c_0_159"/>
          <p:cNvSpPr txBox="1"/>
          <p:nvPr/>
        </p:nvSpPr>
        <p:spPr>
          <a:xfrm>
            <a:off x="374000" y="859536"/>
            <a:ext cx="6969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cy-GB"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rPr>
              <a:t>Systemau hybrid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4c0712cc7c_0_164"/>
          <p:cNvSpPr txBox="1"/>
          <p:nvPr/>
        </p:nvSpPr>
        <p:spPr>
          <a:xfrm>
            <a:off x="618975" y="2045537"/>
            <a:ext cx="3889449" cy="2954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Mae is-osodiadau’n cael eu hadeiladu oddi ar y safle ac yn cael eu cyfuno i greu unedau strwythurol ar y safle.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Mae enghreifftiau’n cynnwys grisiau, dormerau, simneiau a gwifrau trydanol.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24c0712cc7c_0_164"/>
          <p:cNvSpPr txBox="1"/>
          <p:nvPr/>
        </p:nvSpPr>
        <p:spPr>
          <a:xfrm>
            <a:off x="346568" y="871575"/>
            <a:ext cx="6969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cy-GB"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rPr>
              <a:t>Is-osodiadau a chydrannau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C13745-630B-0CC9-88A1-1E08D7EAA94A}"/>
              </a:ext>
            </a:extLst>
          </p:cNvPr>
          <p:cNvSpPr txBox="1"/>
          <p:nvPr/>
        </p:nvSpPr>
        <p:spPr>
          <a:xfrm>
            <a:off x="5671458" y="3551384"/>
            <a:ext cx="1959429" cy="30777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Llun enghreifftiol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4c0712cc7c_0_169"/>
          <p:cNvSpPr txBox="1"/>
          <p:nvPr/>
        </p:nvSpPr>
        <p:spPr>
          <a:xfrm>
            <a:off x="536100" y="2090187"/>
            <a:ext cx="3000000" cy="2677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sng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sng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>
                <a:solidFill>
                  <a:schemeClr val="dk1"/>
                </a:solidFill>
              </a:rPr>
              <a:t>Mae adeiladu oddi ar y safle yn gwella diogelwch hefyd.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y-GB" sz="1800">
                <a:solidFill>
                  <a:schemeClr val="dk1"/>
                </a:solidFill>
              </a:rPr>
              <a:t>Mae enghreifftiau’n cynnwys lleihau faint o amser mae gweithwyr yn ei dreulio’n gweithio mewn mannau uchel.</a:t>
            </a:r>
          </a:p>
        </p:txBody>
      </p:sp>
      <p:sp>
        <p:nvSpPr>
          <p:cNvPr id="105" name="Google Shape;105;g24c0712cc7c_0_169"/>
          <p:cNvSpPr txBox="1"/>
          <p:nvPr/>
        </p:nvSpPr>
        <p:spPr>
          <a:xfrm>
            <a:off x="337424" y="896112"/>
            <a:ext cx="6969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cy-GB"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rPr>
              <a:t>Gweithgynhyrchu oddi ar y safle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D1B994-EDEC-BDC6-3CA8-870BD9B92A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477" y="2090187"/>
            <a:ext cx="4647795" cy="309853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1676</Words>
  <Application>Microsoft Office PowerPoint</Application>
  <PresentationFormat>On-screen Show (4:3)</PresentationFormat>
  <Paragraphs>198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Times New Roman</vt:lpstr>
      <vt:lpstr>Default Design</vt:lpstr>
      <vt:lpstr>PowerPoint Presentation</vt:lpstr>
      <vt:lpstr>NOD: Technegau a thechnolegau adeiladu yn yr 21ain ganrif ar gyfer y grefft a ddewiswyd</vt:lpstr>
      <vt:lpstr>Traddodiadol yn erbyn modern – cyn ac ar ôl 1919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Systemau weirio ar gyfer systemau parod neu systemau modiwlaidd adeilad</vt:lpstr>
      <vt:lpstr>Systemau weirio ar gyfer systemau parod neu systemau modiwlaidd adeilad</vt:lpstr>
      <vt:lpstr>Manteision ac anfanteision tai parod neu dai modiwlaidd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janicec</dc:creator>
  <cp:lastModifiedBy>Claire Brooks</cp:lastModifiedBy>
  <cp:revision>8</cp:revision>
  <dcterms:created xsi:type="dcterms:W3CDTF">2013-05-28T00:38:54Z</dcterms:created>
  <dcterms:modified xsi:type="dcterms:W3CDTF">2023-09-29T14:10:49Z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