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31" r:id="rId6"/>
    <p:sldId id="336" r:id="rId7"/>
    <p:sldId id="334" r:id="rId8"/>
    <p:sldId id="340" r:id="rId9"/>
    <p:sldId id="339" r:id="rId10"/>
    <p:sldId id="341" r:id="rId11"/>
    <p:sldId id="350" r:id="rId12"/>
    <p:sldId id="351" r:id="rId13"/>
    <p:sldId id="353"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7"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A083EB-4266-4B23-95AF-4D0875239762}" v="62" dt="2023-06-23T11:18:03.3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903" autoAdjust="0"/>
  </p:normalViewPr>
  <p:slideViewPr>
    <p:cSldViewPr snapToGrid="0">
      <p:cViewPr varScale="1">
        <p:scale>
          <a:sx n="83" d="100"/>
          <a:sy n="83" d="100"/>
        </p:scale>
        <p:origin x="168" y="78"/>
      </p:cViewPr>
      <p:guideLst>
        <p:guide orient="horz" pos="2160"/>
        <p:guide pos="2880"/>
      </p:guideLst>
    </p:cSldViewPr>
  </p:slideViewPr>
  <p:notesTextViewPr>
    <p:cViewPr>
      <p:scale>
        <a:sx n="3" d="2"/>
        <a:sy n="3" d="2"/>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outu.be/v7mm2OABn4U"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youtu.be/bZrKEZOoP1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tu.be/8yDGH0VJmb8"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youtu.be/ZZ3wAtc3Bkg"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phc.co.uk/news/the-rising-cost-of-materials-in-2022/"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electricaltimes.co.uk/rising-cost-of-raw-materials-is-the-biggest-challenge-for-electricians-and-homeowners-in-2022/"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citb.co.uk/media/jcbahxyh/wales-lmi-final.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itb.co.uk/media/jcbahxyh/wales-lmi-final.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Registering your business: You are responsible for registering your business with HM Revenue &amp; Customs (HMRC) and for keeping accurate records of your income and expenses.</a:t>
            </a:r>
          </a:p>
          <a:p>
            <a:r>
              <a:rPr lang="en-GB" sz="1200" b="0" i="0" kern="1200" dirty="0">
                <a:solidFill>
                  <a:schemeClr val="tx1"/>
                </a:solidFill>
                <a:effectLst/>
                <a:latin typeface="Arial" charset="0"/>
                <a:ea typeface="ＭＳ Ｐゴシック" charset="-128"/>
                <a:cs typeface="ＭＳ Ｐゴシック" charset="-128"/>
              </a:rPr>
              <a:t>Paying taxes: As a self-employed individual, you are responsible for paying your own taxes, including income tax and National Insurance Contributions (NICs). You will also need to complete a self-assessment tax return each year.</a:t>
            </a:r>
          </a:p>
          <a:p>
            <a:r>
              <a:rPr lang="en-GB" sz="1200" b="0" i="0" kern="1200" dirty="0">
                <a:solidFill>
                  <a:schemeClr val="tx1"/>
                </a:solidFill>
                <a:effectLst/>
                <a:latin typeface="Arial" charset="0"/>
                <a:ea typeface="ＭＳ Ｐゴシック" charset="-128"/>
                <a:cs typeface="ＭＳ Ｐゴシック" charset="-128"/>
              </a:rPr>
              <a:t>Managing your finances: You are responsible for managing your business finances, including keeping track of your income and expenses, invoicing clients and managing cash flow.</a:t>
            </a:r>
          </a:p>
          <a:p>
            <a:r>
              <a:rPr lang="en-GB" sz="1200" b="0" i="0" kern="1200" dirty="0">
                <a:solidFill>
                  <a:schemeClr val="tx1"/>
                </a:solidFill>
                <a:effectLst/>
                <a:latin typeface="Arial" charset="0"/>
                <a:ea typeface="ＭＳ Ｐゴシック" charset="-128"/>
                <a:cs typeface="ＭＳ Ｐゴシック" charset="-128"/>
              </a:rPr>
              <a:t>Securing work: As a self-employed individual, you are responsible for finding and securing work. This may involve marketing your services, networking and building relationships with clients.</a:t>
            </a:r>
          </a:p>
          <a:p>
            <a:r>
              <a:rPr lang="en-GB" sz="1200" b="0" i="0" kern="1200" dirty="0">
                <a:solidFill>
                  <a:schemeClr val="tx1"/>
                </a:solidFill>
                <a:effectLst/>
                <a:latin typeface="Arial" charset="0"/>
                <a:ea typeface="ＭＳ Ｐゴシック" charset="-128"/>
                <a:cs typeface="ＭＳ Ｐゴシック" charset="-128"/>
              </a:rPr>
              <a:t>Managing your workload: You are responsible for managing your workload and ensuring that you meet your deadlines and deliver high-quality work to your clients.</a:t>
            </a:r>
          </a:p>
          <a:p>
            <a:r>
              <a:rPr lang="en-GB" sz="1200" b="0" i="0" kern="1200" dirty="0">
                <a:solidFill>
                  <a:schemeClr val="tx1"/>
                </a:solidFill>
                <a:effectLst/>
                <a:latin typeface="Arial" charset="0"/>
                <a:ea typeface="ＭＳ Ｐゴシック" charset="-128"/>
                <a:cs typeface="ＭＳ Ｐゴシック" charset="-128"/>
              </a:rPr>
              <a:t>Providing your own benefits: Unlike traditional employees, self-employed individuals do not have access to employee benefits such as sick pay, holiday pay or pension contributions. It is up to you to provide for these benefits yourself.</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411421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Arial" charset="0"/>
                <a:ea typeface="ＭＳ Ｐゴシック" charset="-128"/>
                <a:hlinkClick r:id="rId3">
                  <a:extLst>
                    <a:ext uri="{A12FA001-AC4F-418D-AE19-62706E023703}">
                      <ahyp:hlinkClr xmlns:ahyp="http://schemas.microsoft.com/office/drawing/2018/hyperlinkcolor" val="tx"/>
                    </a:ext>
                  </a:extLst>
                </a:hlinkClick>
              </a:rPr>
              <a:t>Tax facts </a:t>
            </a:r>
            <a:r>
              <a:rPr lang="en-GB" dirty="0">
                <a:hlinkClick r:id="rId3"/>
              </a:rPr>
              <a:t>https://youtu.be/v7mm2OABn4U</a:t>
            </a:r>
            <a:endParaRPr lang="en-GB" dirty="0"/>
          </a:p>
          <a:p>
            <a:endParaRPr lang="en-GB" dirty="0"/>
          </a:p>
          <a:p>
            <a:r>
              <a:rPr lang="en-GB" dirty="0"/>
              <a:t>Complying with tax laws: UK tax laws require businesses to keep accurate records of all their transactions, expenses and income. Failure to do so can result in penalties and legal issues.</a:t>
            </a:r>
          </a:p>
          <a:p>
            <a:r>
              <a:rPr lang="en-GB" dirty="0"/>
              <a:t>Claiming tax deductions: Keeping detailed records allows businesses to claim all eligible tax deductions, reducing their tax liability and potentially increasing their profitability.</a:t>
            </a:r>
          </a:p>
          <a:p>
            <a:r>
              <a:rPr lang="en-GB" dirty="0"/>
              <a:t>Preparing financial statements: Records are essential in preparing financial statements such as income statements and balance sheets, which are required for business planning, securing funding and tax compliance.</a:t>
            </a:r>
          </a:p>
          <a:p>
            <a:r>
              <a:rPr lang="en-GB" dirty="0"/>
              <a:t>Facilitating audits: Records make it easier for businesses to undergo audits by HM Revenue &amp; Customs (HMRC) and other regulatory bodies. In case of an audit, businesses with good records will be better equipped to defend their tax position and avoid penalties.</a:t>
            </a:r>
          </a:p>
          <a:p>
            <a:r>
              <a:rPr lang="en-GB" dirty="0"/>
              <a:t>Monitoring cash flow: By keeping accurate records of all their financial transactions, businesses can closely monitor their cash flow, allowing them to make better financial decisions and manage their finances more effectively.</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867193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050" dirty="0"/>
              <a:t>Economic trends and BSE </a:t>
            </a:r>
            <a:r>
              <a:rPr lang="en-GB" sz="1400" dirty="0">
                <a:hlinkClick r:id="rId3"/>
              </a:rPr>
              <a:t>https://youtu.be/bZrKEZOoP1E</a:t>
            </a:r>
            <a:endParaRPr lang="en-GB" sz="1400" dirty="0"/>
          </a:p>
          <a:p>
            <a:pPr marL="171450" indent="-171450">
              <a:buFont typeface="Arial" panose="020B0604020202020204" pitchFamily="34" charset="0"/>
              <a:buChar char="•"/>
            </a:pPr>
            <a:r>
              <a:rPr lang="en-GB" sz="1050" dirty="0"/>
              <a:t>What causes an economic recession? https://youtu.be/SwaCg7Gwtzw  </a:t>
            </a:r>
          </a:p>
          <a:p>
            <a:endParaRPr lang="en-GB" sz="1050" dirty="0"/>
          </a:p>
          <a:p>
            <a:r>
              <a:rPr lang="en-GB" sz="1050" b="0" i="0" kern="1200" dirty="0">
                <a:solidFill>
                  <a:schemeClr val="tx1"/>
                </a:solidFill>
                <a:effectLst/>
                <a:latin typeface="Arial" charset="0"/>
                <a:ea typeface="ＭＳ Ｐゴシック" charset="-128"/>
                <a:cs typeface="ＭＳ Ｐゴシック" charset="-128"/>
              </a:rPr>
              <a:t>During a recession, the BSE industry tends to be particularly hard hit, as it is heavily dependent on economic growth and consumer spending. A recession can lead to reduced demand for new construction projects, lower levels of investment in infrastructure and decreased consumer confidence in the housing market.</a:t>
            </a:r>
          </a:p>
          <a:p>
            <a:r>
              <a:rPr lang="en-GB" sz="1050" b="0" i="0" kern="1200" dirty="0">
                <a:solidFill>
                  <a:schemeClr val="tx1"/>
                </a:solidFill>
                <a:effectLst/>
                <a:latin typeface="Arial" charset="0"/>
                <a:ea typeface="ＭＳ Ｐゴシック" charset="-128"/>
                <a:cs typeface="ＭＳ Ｐゴシック" charset="-128"/>
              </a:rPr>
              <a:t>The UK BSE industry has experienced several significant recessions in recent decades, including the recessions of the early 1990s, the late 2000s and, most recently, the COVID-19 recession in 2020. These recessions have had a significant impact on the industry, leading to job losses, business closures and reduced levels of investment in construction projects.</a:t>
            </a:r>
          </a:p>
          <a:p>
            <a:r>
              <a:rPr lang="en-GB" sz="1050" b="0" i="0" kern="1200" dirty="0">
                <a:solidFill>
                  <a:schemeClr val="tx1"/>
                </a:solidFill>
                <a:effectLst/>
                <a:latin typeface="Arial" charset="0"/>
                <a:ea typeface="ＭＳ Ｐゴシック" charset="-128"/>
                <a:cs typeface="ＭＳ Ｐゴシック" charset="-128"/>
              </a:rPr>
              <a:t>During a recession, the government may implement policies such as stimulus packages and infrastructure spending to try to stimulate economic activity and support the BSE industry. However, the effects of a recession can be long-lasting, and it may take several years for the industry to fully recover.</a:t>
            </a:r>
          </a:p>
          <a:p>
            <a:endParaRPr lang="en-GB" sz="1050" dirty="0"/>
          </a:p>
          <a:p>
            <a:endParaRPr lang="en-GB" sz="1050" dirty="0"/>
          </a:p>
          <a:p>
            <a:endParaRPr lang="en-GB" sz="1050"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619973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to watch videos and then complete worksheet.</a:t>
            </a:r>
          </a:p>
          <a:p>
            <a:pPr marL="171450" indent="-171450">
              <a:buFont typeface="Arial" panose="020B0604020202020204" pitchFamily="34" charset="0"/>
              <a:buChar char="•"/>
            </a:pPr>
            <a:r>
              <a:rPr lang="en-GB" dirty="0"/>
              <a:t>Surging costs </a:t>
            </a:r>
            <a:r>
              <a:rPr lang="en-GB" dirty="0">
                <a:hlinkClick r:id="rId3"/>
              </a:rPr>
              <a:t>https://youtu.be/8yDGH0VJmb8</a:t>
            </a:r>
            <a:endParaRPr lang="en-GB" dirty="0"/>
          </a:p>
          <a:p>
            <a:pPr marL="171450" indent="-171450">
              <a:buFont typeface="Arial" panose="020B0604020202020204" pitchFamily="34" charset="0"/>
              <a:buChar char="•"/>
            </a:pPr>
            <a:r>
              <a:rPr lang="en-US" dirty="0">
                <a:latin typeface="Arial" panose="020B0604020202020204" pitchFamily="34" charset="0"/>
                <a:ea typeface="Cambria" panose="02040503050406030204" pitchFamily="18" charset="0"/>
                <a:cs typeface="Times New Roman" panose="02020603050405020304" pitchFamily="18" charset="0"/>
              </a:rPr>
              <a:t>Recession | Building industry | British Economy | Thames News | 1991</a:t>
            </a:r>
            <a:r>
              <a:rPr lang="en-GB" dirty="0">
                <a:latin typeface="Arial" panose="020B0604020202020204" pitchFamily="34" charset="0"/>
                <a:ea typeface="Cambria" panose="02040503050406030204" pitchFamily="18" charset="0"/>
                <a:cs typeface="Times New Roman" panose="02020603050405020304" pitchFamily="18" charset="0"/>
              </a:rPr>
              <a:t> </a:t>
            </a:r>
            <a:r>
              <a:rPr lang="en-GB" dirty="0">
                <a:latin typeface="Arial" panose="020B0604020202020204" pitchFamily="34" charset="0"/>
                <a:ea typeface="Cambria" panose="02040503050406030204" pitchFamily="18" charset="0"/>
                <a:cs typeface="Times New Roman" panose="02020603050405020304" pitchFamily="18" charset="0"/>
                <a:hlinkClick r:id="rId4"/>
              </a:rPr>
              <a:t>https://youtu.be/ZZ3wAtc3Bkg</a:t>
            </a:r>
            <a:r>
              <a:rPr lang="en-GB" dirty="0">
                <a:latin typeface="Arial" panose="020B0604020202020204" pitchFamily="34" charset="0"/>
                <a:ea typeface="Cambria" panose="02040503050406030204" pitchFamily="18" charset="0"/>
                <a:cs typeface="Times New Roman" panose="02020603050405020304" pitchFamily="18" charset="0"/>
              </a:rPr>
              <a:t>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704869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APHC Article </a:t>
            </a:r>
            <a:r>
              <a:rPr lang="en-GB" dirty="0">
                <a:hlinkClick r:id="rId3"/>
              </a:rPr>
              <a:t>https://aphc.co.uk/news/the-rising-cost-of-materials-in-2022/</a:t>
            </a:r>
            <a:endParaRPr lang="en-US" sz="1200" dirty="0"/>
          </a:p>
          <a:p>
            <a:pPr marL="171450" indent="-171450">
              <a:buFont typeface="Arial" panose="020B0604020202020204" pitchFamily="34" charset="0"/>
              <a:buChar char="•"/>
            </a:pPr>
            <a:r>
              <a:rPr lang="en-US" sz="1200" dirty="0"/>
              <a:t>Electrical Times Article </a:t>
            </a:r>
            <a:r>
              <a:rPr lang="en-GB" dirty="0">
                <a:hlinkClick r:id="rId4"/>
              </a:rPr>
              <a:t>https://www.electricaltimes.co.uk/rising-cost-of-raw-materials-is-the-biggest-challenge-for-electricians-and-homeowners-in-2022/</a:t>
            </a:r>
            <a:endParaRPr lang="en-GB" sz="1200"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763276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Labour Market Intelligence Report </a:t>
            </a:r>
            <a:r>
              <a:rPr lang="en-GB" dirty="0">
                <a:hlinkClick r:id="rId3"/>
              </a:rPr>
              <a:t>https://www.citb.co.uk/media/jcbahxyh/wales-lmi-final.pdf</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403030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Labour Market Intelligence Report </a:t>
            </a:r>
            <a:r>
              <a:rPr lang="en-GB" dirty="0">
                <a:hlinkClick r:id="rId3"/>
              </a:rPr>
              <a:t>https://www.citb.co.uk/media/jcbahxyh/wales-lmi-final.pdf</a:t>
            </a: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126074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itb.co.uk/media/n15bpq0n/wales.pd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v7mm2OABn4U"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bZrKEZOoP1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8yDGH0VJmb8"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youtu.be/ZZ3wAtc3Bk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aphc.co.uk/news/the-rising-cost-of-materials-in-2022/"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www.electricaltimes.co.uk/rising-cost-of-raw-materials-is-the-biggest-challenge-for-electricians-and-homeowners-in-2022/"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citb.co.uk/media/jcbahxyh/wales-lmi-final.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Building Services Engineering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4: The economy and the BSE industry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9E22D-89DA-1AC0-473C-7A382CE5668F}"/>
              </a:ext>
            </a:extLst>
          </p:cNvPr>
          <p:cNvSpPr>
            <a:spLocks noGrp="1"/>
          </p:cNvSpPr>
          <p:nvPr>
            <p:ph type="title"/>
          </p:nvPr>
        </p:nvSpPr>
        <p:spPr>
          <a:xfrm>
            <a:off x="457200" y="1091124"/>
            <a:ext cx="8229600" cy="382588"/>
          </a:xfrm>
        </p:spPr>
        <p:txBody>
          <a:bodyPr/>
          <a:lstStyle/>
          <a:p>
            <a:r>
              <a:rPr lang="en-US" dirty="0">
                <a:ea typeface="ＭＳ Ｐゴシック"/>
              </a:rPr>
              <a:t>Recruitment needs</a:t>
            </a:r>
            <a:endParaRPr lang="en-US" dirty="0"/>
          </a:p>
        </p:txBody>
      </p:sp>
      <p:sp>
        <p:nvSpPr>
          <p:cNvPr id="3" name="Content Placeholder 2">
            <a:extLst>
              <a:ext uri="{FF2B5EF4-FFF2-40B4-BE49-F238E27FC236}">
                <a16:creationId xmlns:a16="http://schemas.microsoft.com/office/drawing/2014/main" id="{132A1BE6-E9E0-5885-0C08-641E23B75718}"/>
              </a:ext>
            </a:extLst>
          </p:cNvPr>
          <p:cNvSpPr>
            <a:spLocks noGrp="1"/>
          </p:cNvSpPr>
          <p:nvPr>
            <p:ph sz="quarter" idx="10"/>
          </p:nvPr>
        </p:nvSpPr>
        <p:spPr>
          <a:xfrm>
            <a:off x="457200" y="1595124"/>
            <a:ext cx="8229600" cy="4248000"/>
          </a:xfrm>
        </p:spPr>
        <p:txBody>
          <a:bodyPr/>
          <a:lstStyle/>
          <a:p>
            <a:r>
              <a:rPr lang="en-US" dirty="0">
                <a:ea typeface="+mn-lt"/>
                <a:cs typeface="+mn-lt"/>
              </a:rPr>
              <a:t>The annual recruitment requirement in Wales is set to average 1.6% per year, based on 2020 workforce levels, which is the same as the UK figure. This means the BSE industry would have to increase current recruitment by 1,850 new workers each year to deliver the expected work between the end periods.</a:t>
            </a:r>
            <a:endParaRPr lang="en-US" dirty="0">
              <a:cs typeface="+mn-lt"/>
            </a:endParaRPr>
          </a:p>
          <a:p>
            <a:r>
              <a:rPr lang="en-US" dirty="0">
                <a:ea typeface="+mn-lt"/>
                <a:cs typeface="+mn-lt"/>
              </a:rPr>
              <a:t>Use the following link to identify which specific BSE trades require the greatest recruitment by 2025:</a:t>
            </a:r>
            <a:endParaRPr lang="en-US" dirty="0">
              <a:cs typeface="+mn-lt"/>
            </a:endParaRPr>
          </a:p>
          <a:p>
            <a:r>
              <a:rPr lang="en-US" dirty="0">
                <a:ea typeface="+mn-lt"/>
                <a:cs typeface="+mn-lt"/>
                <a:hlinkClick r:id="rId3"/>
              </a:rPr>
              <a:t>Construction Skills Network: </a:t>
            </a:r>
            <a:r>
              <a:rPr lang="en-US" dirty="0" err="1">
                <a:ea typeface="+mn-lt"/>
                <a:cs typeface="+mn-lt"/>
                <a:hlinkClick r:id="rId3"/>
              </a:rPr>
              <a:t>Labour</a:t>
            </a:r>
            <a:r>
              <a:rPr lang="en-US" dirty="0">
                <a:ea typeface="+mn-lt"/>
                <a:cs typeface="+mn-lt"/>
                <a:hlinkClick r:id="rId3"/>
              </a:rPr>
              <a:t> Market Intelligence Report</a:t>
            </a:r>
            <a:endParaRPr lang="en-US" dirty="0"/>
          </a:p>
        </p:txBody>
      </p:sp>
    </p:spTree>
    <p:extLst>
      <p:ext uri="{BB962C8B-B14F-4D97-AF65-F5344CB8AC3E}">
        <p14:creationId xmlns:p14="http://schemas.microsoft.com/office/powerpoint/2010/main" val="2889537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AIM: Examine the influence of the economy on BSE	</a:t>
            </a:r>
          </a:p>
        </p:txBody>
      </p:sp>
      <p:sp>
        <p:nvSpPr>
          <p:cNvPr id="3" name="Content Placeholder 2"/>
          <p:cNvSpPr>
            <a:spLocks noGrp="1"/>
          </p:cNvSpPr>
          <p:nvPr>
            <p:ph sz="quarter" idx="10"/>
          </p:nvPr>
        </p:nvSpPr>
        <p:spPr>
          <a:xfrm>
            <a:off x="457200" y="1636592"/>
            <a:ext cx="8568952" cy="4176464"/>
          </a:xfrm>
        </p:spPr>
        <p:txBody>
          <a:bodyPr/>
          <a:lstStyle/>
          <a:p>
            <a:r>
              <a:rPr lang="en-US" sz="1800" dirty="0">
                <a:ea typeface="ＭＳ Ｐゴシック" pitchFamily="-105" charset="-128"/>
                <a:cs typeface="ＭＳ Ｐゴシック" pitchFamily="-105" charset="-128"/>
              </a:rPr>
              <a:t>Objectives</a:t>
            </a:r>
          </a:p>
          <a:p>
            <a:pPr lvl="1"/>
            <a:r>
              <a:rPr lang="en-US" sz="1600" dirty="0">
                <a:ea typeface="ＭＳ Ｐゴシック"/>
              </a:rPr>
              <a:t>Identify the </a:t>
            </a:r>
            <a:r>
              <a:rPr lang="en-GB" sz="1600" dirty="0">
                <a:ea typeface="ＭＳ Ｐゴシック"/>
              </a:rPr>
              <a:t>responsibilities of being self-employed</a:t>
            </a:r>
            <a:endParaRPr lang="en-GB" sz="1600" dirty="0">
              <a:ea typeface="ＭＳ Ｐゴシック"/>
              <a:cs typeface="Arial"/>
            </a:endParaRPr>
          </a:p>
          <a:p>
            <a:pPr lvl="1"/>
            <a:r>
              <a:rPr lang="en-US" sz="1600" dirty="0">
                <a:ea typeface="ＭＳ Ｐゴシック"/>
              </a:rPr>
              <a:t>Explain the importance of </a:t>
            </a:r>
            <a:r>
              <a:rPr lang="en-GB" sz="1600" dirty="0">
                <a:ea typeface="ＭＳ Ｐゴシック"/>
              </a:rPr>
              <a:t>keeping records for tax purposes</a:t>
            </a:r>
            <a:endParaRPr lang="en-US" sz="1600" dirty="0">
              <a:ea typeface="ＭＳ Ｐゴシック"/>
            </a:endParaRPr>
          </a:p>
          <a:p>
            <a:pPr lvl="1"/>
            <a:r>
              <a:rPr lang="en-US" sz="1600" dirty="0">
                <a:ea typeface="ＭＳ Ｐゴシック"/>
              </a:rPr>
              <a:t>Assess the economic trends in the UKCI </a:t>
            </a:r>
          </a:p>
          <a:p>
            <a:pPr lvl="1"/>
            <a:r>
              <a:rPr lang="en-US" sz="1600" dirty="0">
                <a:ea typeface="ＭＳ Ｐゴシック"/>
              </a:rPr>
              <a:t>Identify the characteristics of a recession </a:t>
            </a:r>
            <a:endParaRPr lang="en-US" sz="1600" dirty="0">
              <a:cs typeface="Arial"/>
            </a:endParaRPr>
          </a:p>
          <a:p>
            <a:pPr lvl="1"/>
            <a:r>
              <a:rPr lang="en-US" sz="1600" dirty="0">
                <a:ea typeface="ＭＳ Ｐゴシック"/>
              </a:rPr>
              <a:t>Identify the characteristics of a rise in demand </a:t>
            </a:r>
            <a:endParaRPr lang="en-US" sz="1600" dirty="0">
              <a:cs typeface="Arial"/>
            </a:endParaRPr>
          </a:p>
          <a:p>
            <a:pPr lvl="1"/>
            <a:r>
              <a:rPr lang="en-US" sz="1600" dirty="0">
                <a:ea typeface="ＭＳ Ｐゴシック"/>
              </a:rPr>
              <a:t>Differentiate the implications of rise in demand and recession </a:t>
            </a:r>
            <a:endParaRPr lang="en-US" sz="1600" dirty="0">
              <a:cs typeface="Arial"/>
            </a:endParaRPr>
          </a:p>
          <a:p>
            <a:pPr lvl="1"/>
            <a:r>
              <a:rPr lang="en-US" sz="1600" dirty="0">
                <a:ea typeface="ＭＳ Ｐゴシック"/>
              </a:rPr>
              <a:t>Evaluate different market forces during rise in demand versus recession</a:t>
            </a:r>
            <a:endParaRPr lang="en-US" sz="1600" dirty="0">
              <a:ea typeface="ＭＳ Ｐゴシック"/>
              <a:cs typeface="Arial"/>
            </a:endParaRPr>
          </a:p>
          <a:p>
            <a:pPr lvl="1"/>
            <a:r>
              <a:rPr lang="en-US" sz="1600" dirty="0">
                <a:ea typeface="ＭＳ Ｐゴシック"/>
                <a:cs typeface="Arial"/>
              </a:rPr>
              <a:t>Predictions for BSE moving forwards</a:t>
            </a:r>
          </a:p>
          <a:p>
            <a:pPr lvl="1"/>
            <a:r>
              <a:rPr lang="en-US" sz="1600" dirty="0">
                <a:ea typeface="ＭＳ Ｐゴシック"/>
                <a:cs typeface="Arial"/>
              </a:rPr>
              <a:t>Recruitment needs</a:t>
            </a:r>
            <a:endParaRPr lang="en-US" sz="1600" dirty="0">
              <a:cs typeface="Arial"/>
            </a:endParaRPr>
          </a:p>
          <a:p>
            <a:pPr lvl="1"/>
            <a:endParaRPr lang="en-US" dirty="0"/>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Self-employment responsibilities </a:t>
            </a:r>
          </a:p>
        </p:txBody>
      </p:sp>
      <p:sp>
        <p:nvSpPr>
          <p:cNvPr id="3" name="Content Placeholder 2"/>
          <p:cNvSpPr>
            <a:spLocks noGrp="1"/>
          </p:cNvSpPr>
          <p:nvPr>
            <p:ph sz="quarter" idx="10"/>
          </p:nvPr>
        </p:nvSpPr>
        <p:spPr>
          <a:xfrm>
            <a:off x="457200" y="1595124"/>
            <a:ext cx="8229600" cy="4248000"/>
          </a:xfrm>
        </p:spPr>
        <p:txBody>
          <a:bodyPr/>
          <a:lstStyle/>
          <a:p>
            <a:r>
              <a:rPr lang="en-GB" dirty="0"/>
              <a:t>Being self-employed means taking on the responsibilities of running your own business. These include: </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registering your business</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paying taxes</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managing your finances</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securing work</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managing your workload</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providing your own benefits.</a:t>
            </a:r>
          </a:p>
          <a:p>
            <a:r>
              <a:rPr lang="en-GB" dirty="0"/>
              <a:t>Overall, being self-employed requires a significant amount of responsibility and self-discipline, as well as a willingness to take risks and manage uncertainty.</a:t>
            </a:r>
          </a:p>
          <a:p>
            <a:pPr marL="342900" indent="-342900">
              <a:buFont typeface="Arial" panose="020B0604020202020204" pitchFamily="34" charset="0"/>
              <a:buChar cha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The importance of </a:t>
            </a:r>
            <a:r>
              <a:rPr lang="en-GB" dirty="0"/>
              <a:t>keeping records for tax purposes</a:t>
            </a:r>
            <a:endParaRPr lang="en-US" dirty="0"/>
          </a:p>
        </p:txBody>
      </p:sp>
      <p:sp>
        <p:nvSpPr>
          <p:cNvPr id="3" name="Content Placeholder 2"/>
          <p:cNvSpPr>
            <a:spLocks noGrp="1"/>
          </p:cNvSpPr>
          <p:nvPr>
            <p:ph sz="quarter" idx="10"/>
          </p:nvPr>
        </p:nvSpPr>
        <p:spPr>
          <a:xfrm>
            <a:off x="457200" y="1555308"/>
            <a:ext cx="8439912" cy="4377816"/>
          </a:xfrm>
        </p:spPr>
        <p:txBody>
          <a:bodyPr/>
          <a:lstStyle/>
          <a:p>
            <a:r>
              <a:rPr lang="en-GB" sz="1800" dirty="0"/>
              <a:t>Watch the following YouTube video on tax facts: </a:t>
            </a:r>
            <a:r>
              <a:rPr lang="en-US" sz="1800" dirty="0">
                <a:hlinkClick r:id="rId3"/>
              </a:rPr>
              <a:t>Tax Facts - Construction Industry Scheme</a:t>
            </a:r>
            <a:endParaRPr lang="en-GB" sz="1800" dirty="0"/>
          </a:p>
          <a:p>
            <a:pPr algn="just"/>
            <a:r>
              <a:rPr lang="en-GB" sz="1800" dirty="0"/>
              <a:t>Keeping accurate records for tax purposes is critical, particularly for the BSE industry. Here are a few reasons why:</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sz="1600" dirty="0"/>
              <a:t>complying with tax laws and claiming tax deductions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sz="1600" dirty="0"/>
              <a:t>preparing financial statements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sz="1600" dirty="0"/>
              <a:t>facilitating audits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sz="1600" dirty="0"/>
              <a:t>monitoring cash flow.</a:t>
            </a:r>
          </a:p>
          <a:p>
            <a:pPr algn="just"/>
            <a:r>
              <a:rPr lang="en-GB" sz="1800" dirty="0"/>
              <a:t>For BSE businesses, keeping detailed records is particularly important as they are often subject to specific tax regulations, such as the Construction Industry Scheme (CIS). Proper record-keeping helps businesses to comply with these regulations and avoid costly mistakes.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What is a recession? </a:t>
            </a:r>
          </a:p>
        </p:txBody>
      </p:sp>
      <p:sp>
        <p:nvSpPr>
          <p:cNvPr id="3" name="Content Placeholder 2"/>
          <p:cNvSpPr>
            <a:spLocks noGrp="1"/>
          </p:cNvSpPr>
          <p:nvPr>
            <p:ph sz="quarter" idx="10"/>
          </p:nvPr>
        </p:nvSpPr>
        <p:spPr>
          <a:xfrm>
            <a:off x="457200" y="1564412"/>
            <a:ext cx="7827264" cy="4114840"/>
          </a:xfrm>
        </p:spPr>
        <p:txBody>
          <a:bodyPr/>
          <a:lstStyle/>
          <a:p>
            <a:pPr algn="just">
              <a:spcBef>
                <a:spcPts val="600"/>
              </a:spcBef>
              <a:spcAft>
                <a:spcPts val="600"/>
              </a:spcAft>
            </a:pPr>
            <a:r>
              <a:rPr lang="en-GB" sz="1800" dirty="0"/>
              <a:t>Watch the following YouTube video on economic trends and BSE: </a:t>
            </a:r>
            <a:r>
              <a:rPr lang="en-GB" sz="1800" dirty="0">
                <a:hlinkClick r:id="rId3"/>
              </a:rPr>
              <a:t>UK Construction industry introduction</a:t>
            </a:r>
            <a:endParaRPr lang="en-GB" sz="1800" dirty="0"/>
          </a:p>
          <a:p>
            <a:pPr algn="just">
              <a:spcBef>
                <a:spcPts val="600"/>
              </a:spcBef>
              <a:spcAft>
                <a:spcPts val="600"/>
              </a:spcAft>
            </a:pPr>
            <a:r>
              <a:rPr lang="en-GB" sz="1800" dirty="0"/>
              <a:t>A recession in the UK construction industry refers to a period of significant decline in economic activity, resulting in a contraction of the industry. Specifically, a recession is defined as a period of at least two consecutive quarters (six months) of negative GDP growth.</a:t>
            </a:r>
          </a:p>
          <a:p>
            <a:pPr algn="just">
              <a:spcBef>
                <a:spcPts val="600"/>
              </a:spcBef>
              <a:spcAft>
                <a:spcPts val="600"/>
              </a:spcAft>
            </a:pPr>
            <a:r>
              <a:rPr lang="en-GB" sz="1800" dirty="0"/>
              <a:t>The UK construction industry has experienced several significant recessions in recent decades, including the recessions of the early 1990s, the late 2000s and, most recently, the COVID-19 recession in 2020. These recessions have had a significant impact on the industry, leading to job losses, business closures and reduced levels of investment in BSE projects.</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Effects of recession </a:t>
            </a:r>
          </a:p>
        </p:txBody>
      </p:sp>
      <p:sp>
        <p:nvSpPr>
          <p:cNvPr id="6" name="Rectangle 5">
            <a:extLst>
              <a:ext uri="{FF2B5EF4-FFF2-40B4-BE49-F238E27FC236}">
                <a16:creationId xmlns:a16="http://schemas.microsoft.com/office/drawing/2014/main" id="{C9F1F8C5-83BA-4944-BA0D-2A63AEA2EF6D}"/>
              </a:ext>
            </a:extLst>
          </p:cNvPr>
          <p:cNvSpPr/>
          <p:nvPr/>
        </p:nvSpPr>
        <p:spPr>
          <a:xfrm>
            <a:off x="786015" y="2588070"/>
            <a:ext cx="7338937" cy="707886"/>
          </a:xfrm>
          <a:prstGeom prst="rect">
            <a:avLst/>
          </a:prstGeom>
        </p:spPr>
        <p:txBody>
          <a:bodyPr wrap="square">
            <a:spAutoFit/>
          </a:bodyPr>
          <a:lstStyle/>
          <a:p>
            <a:pPr algn="ctr"/>
            <a:r>
              <a:rPr lang="en-GB" dirty="0">
                <a:latin typeface="Arial" panose="020B0604020202020204" pitchFamily="34" charset="0"/>
                <a:ea typeface="Cambria" panose="02040503050406030204" pitchFamily="18" charset="0"/>
                <a:cs typeface="Times New Roman" panose="02020603050405020304" pitchFamily="18" charset="0"/>
              </a:rPr>
              <a:t>Watch the following YouTube video - “Builder says that surging costs are hitting them hard”: </a:t>
            </a:r>
            <a:r>
              <a:rPr lang="en-GB" dirty="0">
                <a:latin typeface="Arial" panose="020B0604020202020204" pitchFamily="34" charset="0"/>
                <a:ea typeface="Cambria" panose="02040503050406030204" pitchFamily="18" charset="0"/>
                <a:cs typeface="Times New Roman" panose="02020603050405020304" pitchFamily="18" charset="0"/>
                <a:hlinkClick r:id="rId3"/>
              </a:rPr>
              <a:t>https://youtu.be/8yDGH0VJmb8</a:t>
            </a:r>
            <a:r>
              <a:rPr lang="en-GB" dirty="0">
                <a:latin typeface="Arial" panose="020B0604020202020204" pitchFamily="34" charset="0"/>
                <a:ea typeface="Cambria" panose="02040503050406030204" pitchFamily="18" charset="0"/>
                <a:cs typeface="Times New Roman" panose="02020603050405020304" pitchFamily="18" charset="0"/>
              </a:rPr>
              <a:t> </a:t>
            </a:r>
            <a:endParaRPr lang="en-GB" dirty="0"/>
          </a:p>
        </p:txBody>
      </p:sp>
      <p:sp>
        <p:nvSpPr>
          <p:cNvPr id="7" name="Rectangle 6">
            <a:extLst>
              <a:ext uri="{FF2B5EF4-FFF2-40B4-BE49-F238E27FC236}">
                <a16:creationId xmlns:a16="http://schemas.microsoft.com/office/drawing/2014/main" id="{CFD0EBBF-6E63-4754-B30A-D8F919E4C5D8}"/>
              </a:ext>
            </a:extLst>
          </p:cNvPr>
          <p:cNvSpPr/>
          <p:nvPr/>
        </p:nvSpPr>
        <p:spPr>
          <a:xfrm>
            <a:off x="786015" y="3530600"/>
            <a:ext cx="7338937" cy="1015663"/>
          </a:xfrm>
          <a:prstGeom prst="rect">
            <a:avLst/>
          </a:prstGeom>
        </p:spPr>
        <p:txBody>
          <a:bodyPr wrap="square">
            <a:spAutoFit/>
          </a:bodyPr>
          <a:lstStyle/>
          <a:p>
            <a:pPr algn="ctr"/>
            <a:r>
              <a:rPr lang="en-GB" dirty="0">
                <a:latin typeface="Arial" panose="020B0604020202020204" pitchFamily="34" charset="0"/>
                <a:ea typeface="Cambria" panose="02040503050406030204" pitchFamily="18" charset="0"/>
                <a:cs typeface="Times New Roman" panose="02020603050405020304" pitchFamily="18" charset="0"/>
              </a:rPr>
              <a:t>Watch the following YouTube video – “</a:t>
            </a:r>
            <a:r>
              <a:rPr lang="en-US" dirty="0">
                <a:latin typeface="Arial" panose="020B0604020202020204" pitchFamily="34" charset="0"/>
                <a:ea typeface="Cambria" panose="02040503050406030204" pitchFamily="18" charset="0"/>
                <a:cs typeface="Times New Roman" panose="02020603050405020304" pitchFamily="18" charset="0"/>
              </a:rPr>
              <a:t>Recession | Building industry | British Economy | Thames News | 1991</a:t>
            </a:r>
            <a:r>
              <a:rPr lang="en-GB" dirty="0">
                <a:latin typeface="Arial" panose="020B0604020202020204" pitchFamily="34" charset="0"/>
                <a:ea typeface="Cambria" panose="02040503050406030204" pitchFamily="18" charset="0"/>
                <a:cs typeface="Times New Roman" panose="02020603050405020304" pitchFamily="18" charset="0"/>
              </a:rPr>
              <a:t>”: </a:t>
            </a:r>
            <a:r>
              <a:rPr lang="en-GB" dirty="0">
                <a:latin typeface="Arial" panose="020B0604020202020204" pitchFamily="34" charset="0"/>
                <a:ea typeface="Cambria" panose="02040503050406030204" pitchFamily="18" charset="0"/>
                <a:cs typeface="Times New Roman" panose="02020603050405020304" pitchFamily="18" charset="0"/>
                <a:hlinkClick r:id="rId4"/>
              </a:rPr>
              <a:t>https://youtu.be/ZZ3wAtc3Bkg</a:t>
            </a:r>
            <a:r>
              <a:rPr lang="en-GB" dirty="0">
                <a:latin typeface="Arial" panose="020B0604020202020204" pitchFamily="34" charset="0"/>
                <a:ea typeface="Cambria" panose="02040503050406030204" pitchFamily="18" charset="0"/>
                <a:cs typeface="Times New Roman" panose="02020603050405020304" pitchFamily="18" charset="0"/>
              </a:rPr>
              <a:t> </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457200" y="1091124"/>
            <a:ext cx="8229600" cy="382588"/>
          </a:xfrm>
        </p:spPr>
        <p:txBody>
          <a:bodyPr/>
          <a:lstStyle/>
          <a:p>
            <a:r>
              <a:rPr lang="en-GB" dirty="0"/>
              <a:t>High demand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595124"/>
            <a:ext cx="8229600" cy="4248000"/>
          </a:xfrm>
        </p:spPr>
        <p:txBody>
          <a:bodyPr/>
          <a:lstStyle/>
          <a:p>
            <a:pPr algn="just">
              <a:spcBef>
                <a:spcPts val="600"/>
              </a:spcBef>
              <a:spcAft>
                <a:spcPts val="600"/>
              </a:spcAft>
            </a:pPr>
            <a:r>
              <a:rPr lang="en-GB" sz="1700" dirty="0"/>
              <a:t>In the UK construction and BSE industry, a high demand refers to a situation where there is a strong and growing need for construction services, such as building new homes, commercial buildings, infrastructure and other structures.</a:t>
            </a:r>
          </a:p>
          <a:p>
            <a:pPr algn="just">
              <a:spcBef>
                <a:spcPts val="600"/>
              </a:spcBef>
              <a:spcAft>
                <a:spcPts val="600"/>
              </a:spcAft>
            </a:pPr>
            <a:r>
              <a:rPr lang="en-GB" sz="1700" dirty="0"/>
              <a:t>When there is a high demand in the construction and BSE industry, it can create a range of opportunities for businesses and individuals operating in the industry, typically in the form of an increase in new projects and a growing need for BSE workers and materials. </a:t>
            </a:r>
          </a:p>
          <a:p>
            <a:pPr algn="just">
              <a:spcBef>
                <a:spcPts val="600"/>
              </a:spcBef>
              <a:spcAft>
                <a:spcPts val="600"/>
              </a:spcAft>
            </a:pPr>
            <a:r>
              <a:rPr lang="en-GB" sz="1700" dirty="0"/>
              <a:t>For example, businesses may be able to secure more contracts, charge higher prices and generate higher profit margins, and expand their operations.</a:t>
            </a:r>
          </a:p>
          <a:p>
            <a:pPr algn="just">
              <a:spcBef>
                <a:spcPts val="600"/>
              </a:spcBef>
              <a:spcAft>
                <a:spcPts val="600"/>
              </a:spcAft>
            </a:pPr>
            <a:r>
              <a:rPr lang="en-GB" sz="1700" dirty="0"/>
              <a:t>At the same time, a high demand can also lead to increased competition, labour shortages and supply chain challenges.</a:t>
            </a:r>
          </a:p>
        </p:txBody>
      </p:sp>
      <p:sp>
        <p:nvSpPr>
          <p:cNvPr id="5" name="TextBox 4">
            <a:extLst>
              <a:ext uri="{FF2B5EF4-FFF2-40B4-BE49-F238E27FC236}">
                <a16:creationId xmlns:a16="http://schemas.microsoft.com/office/drawing/2014/main" id="{E9B8E3C3-AC65-25F4-771D-E9E10DA0AAB9}"/>
              </a:ext>
            </a:extLst>
          </p:cNvPr>
          <p:cNvSpPr txBox="1"/>
          <p:nvPr/>
        </p:nvSpPr>
        <p:spPr>
          <a:xfrm>
            <a:off x="325120" y="5549037"/>
            <a:ext cx="8493760" cy="877163"/>
          </a:xfrm>
          <a:prstGeom prst="rect">
            <a:avLst/>
          </a:prstGeom>
          <a:noFill/>
        </p:spPr>
        <p:txBody>
          <a:bodyPr wrap="square">
            <a:spAutoFit/>
          </a:bodyPr>
          <a:lstStyle/>
          <a:p>
            <a:r>
              <a:rPr lang="en-US" sz="1700" dirty="0"/>
              <a:t>APHC Article: </a:t>
            </a:r>
            <a:r>
              <a:rPr lang="en-US" sz="1700" dirty="0">
                <a:hlinkClick r:id="rId3"/>
              </a:rPr>
              <a:t>The Rising Cost of Materials in 2022 | APHC</a:t>
            </a:r>
            <a:r>
              <a:rPr lang="en-US" sz="1700" dirty="0"/>
              <a:t> </a:t>
            </a:r>
          </a:p>
          <a:p>
            <a:r>
              <a:rPr lang="en-US" sz="1700" dirty="0"/>
              <a:t>Electrical Times Article: </a:t>
            </a:r>
            <a:r>
              <a:rPr lang="en-US" sz="1700" dirty="0">
                <a:hlinkClick r:id="rId4"/>
              </a:rPr>
              <a:t>Rising cost of raw materials is the biggest challenge for electricians and homeowners in 2022 – Electrical Times</a:t>
            </a:r>
            <a:endParaRPr lang="en-GB" sz="1700" dirty="0"/>
          </a:p>
        </p:txBody>
      </p:sp>
    </p:spTree>
    <p:extLst>
      <p:ext uri="{BB962C8B-B14F-4D97-AF65-F5344CB8AC3E}">
        <p14:creationId xmlns:p14="http://schemas.microsoft.com/office/powerpoint/2010/main" val="80733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A5CA0-F81E-456D-9A51-0CB981823C10}"/>
              </a:ext>
            </a:extLst>
          </p:cNvPr>
          <p:cNvSpPr>
            <a:spLocks noGrp="1"/>
          </p:cNvSpPr>
          <p:nvPr>
            <p:ph type="title"/>
          </p:nvPr>
        </p:nvSpPr>
        <p:spPr>
          <a:xfrm>
            <a:off x="457200" y="1091124"/>
            <a:ext cx="8229600" cy="382588"/>
          </a:xfrm>
        </p:spPr>
        <p:txBody>
          <a:bodyPr/>
          <a:lstStyle/>
          <a:p>
            <a:r>
              <a:rPr lang="en-GB" dirty="0"/>
              <a:t>The implications of recession</a:t>
            </a:r>
          </a:p>
        </p:txBody>
      </p:sp>
      <p:sp>
        <p:nvSpPr>
          <p:cNvPr id="3" name="Content Placeholder 2">
            <a:extLst>
              <a:ext uri="{FF2B5EF4-FFF2-40B4-BE49-F238E27FC236}">
                <a16:creationId xmlns:a16="http://schemas.microsoft.com/office/drawing/2014/main" id="{DC8F2E9E-DC7F-42FC-A2FE-4589DC6B5F01}"/>
              </a:ext>
            </a:extLst>
          </p:cNvPr>
          <p:cNvSpPr>
            <a:spLocks noGrp="1"/>
          </p:cNvSpPr>
          <p:nvPr>
            <p:ph sz="quarter" idx="10"/>
          </p:nvPr>
        </p:nvSpPr>
        <p:spPr>
          <a:xfrm>
            <a:off x="457200" y="1595124"/>
            <a:ext cx="8229600" cy="4248000"/>
          </a:xfrm>
        </p:spPr>
        <p:txBody>
          <a:bodyPr/>
          <a:lstStyle/>
          <a:p>
            <a:r>
              <a:rPr lang="en-GB" dirty="0"/>
              <a:t>A recession in the construction and BSE industry means a significant decline in economic activity, resulting in reduced demand for construction services. </a:t>
            </a:r>
          </a:p>
          <a:p>
            <a:r>
              <a:rPr lang="en-GB" dirty="0"/>
              <a:t>This can lead to a decrease in new projects, job losses and business closures.</a:t>
            </a:r>
          </a:p>
          <a:p>
            <a:r>
              <a:rPr lang="en-GB" dirty="0"/>
              <a:t>In addition, a recession can lead to reduced investment in infrastructure and housing, as well as decreased consumer confidence in the housing market.</a:t>
            </a:r>
          </a:p>
          <a:p>
            <a:r>
              <a:rPr lang="en-GB" dirty="0"/>
              <a:t>However, a recession can also create opportunities for cost-cutting and increased efficiency, as well as opportunities for businesses to diversify and explore new markets.</a:t>
            </a:r>
          </a:p>
          <a:p>
            <a:endParaRPr lang="en-GB" dirty="0"/>
          </a:p>
        </p:txBody>
      </p:sp>
    </p:spTree>
    <p:extLst>
      <p:ext uri="{BB962C8B-B14F-4D97-AF65-F5344CB8AC3E}">
        <p14:creationId xmlns:p14="http://schemas.microsoft.com/office/powerpoint/2010/main" val="187488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C5CACED-B903-B283-FEDC-708A5C80F0E7}"/>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a:rPr>
              <a:t>Current and future trends</a:t>
            </a:r>
            <a:endParaRPr lang="en-US" kern="0" dirty="0"/>
          </a:p>
        </p:txBody>
      </p:sp>
      <p:sp>
        <p:nvSpPr>
          <p:cNvPr id="10" name="Content Placeholder 2">
            <a:extLst>
              <a:ext uri="{FF2B5EF4-FFF2-40B4-BE49-F238E27FC236}">
                <a16:creationId xmlns:a16="http://schemas.microsoft.com/office/drawing/2014/main" id="{46EF9FDB-F400-12AE-A9C6-08E796C6C508}"/>
              </a:ext>
            </a:extLst>
          </p:cNvPr>
          <p:cNvSpPr txBox="1">
            <a:spLocks/>
          </p:cNvSpPr>
          <p:nvPr/>
        </p:nvSpPr>
        <p:spPr bwMode="auto">
          <a:xfrm>
            <a:off x="457200" y="2252890"/>
            <a:ext cx="7821047" cy="27457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ea typeface="+mn-lt"/>
                <a:cs typeface="+mn-lt"/>
              </a:rPr>
              <a:t>The annual recruitment requirement in Wales of 1.6% per year, means an extra </a:t>
            </a:r>
            <a:r>
              <a:rPr lang="en-US" b="1" kern="0" dirty="0">
                <a:ea typeface="+mn-lt"/>
                <a:cs typeface="+mn-lt"/>
              </a:rPr>
              <a:t>9,250 workers are needed between the end of 2020 and 2025.</a:t>
            </a:r>
          </a:p>
          <a:p>
            <a:endParaRPr lang="en-US" kern="0" dirty="0">
              <a:cs typeface="Arial"/>
            </a:endParaRPr>
          </a:p>
        </p:txBody>
      </p:sp>
      <p:sp>
        <p:nvSpPr>
          <p:cNvPr id="2" name="Content Placeholder 2">
            <a:extLst>
              <a:ext uri="{FF2B5EF4-FFF2-40B4-BE49-F238E27FC236}">
                <a16:creationId xmlns:a16="http://schemas.microsoft.com/office/drawing/2014/main" id="{FCD782CB-B4A9-873A-C5B1-4EDF9F327137}"/>
              </a:ext>
            </a:extLst>
          </p:cNvPr>
          <p:cNvSpPr txBox="1">
            <a:spLocks/>
          </p:cNvSpPr>
          <p:nvPr/>
        </p:nvSpPr>
        <p:spPr bwMode="auto">
          <a:xfrm>
            <a:off x="457200" y="1504981"/>
            <a:ext cx="7821047" cy="27457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ea typeface="+mn-lt"/>
                <a:cs typeface="+mn-lt"/>
              </a:rPr>
              <a:t>Refer to the pie chart, “Construction industry structure 2021 Wales vs UK”, given on page 5 of the </a:t>
            </a:r>
            <a:r>
              <a:rPr lang="en-US" i="1" kern="0" dirty="0" err="1">
                <a:ea typeface="+mn-lt"/>
                <a:cs typeface="+mn-lt"/>
                <a:hlinkClick r:id="rId3"/>
              </a:rPr>
              <a:t>Labour</a:t>
            </a:r>
            <a:r>
              <a:rPr lang="en-US" i="1" kern="0" dirty="0">
                <a:ea typeface="+mn-lt"/>
                <a:cs typeface="+mn-lt"/>
                <a:hlinkClick r:id="rId3"/>
              </a:rPr>
              <a:t> Market Intelligence Report</a:t>
            </a:r>
            <a:r>
              <a:rPr lang="en-US" kern="0" dirty="0">
                <a:ea typeface="+mn-lt"/>
                <a:cs typeface="+mn-lt"/>
              </a:rPr>
              <a:t>.</a:t>
            </a:r>
            <a:endParaRPr lang="en-US" i="1" kern="0" dirty="0">
              <a:cs typeface="Arial"/>
            </a:endParaRPr>
          </a:p>
        </p:txBody>
      </p:sp>
      <p:sp>
        <p:nvSpPr>
          <p:cNvPr id="3" name="TextBox 2">
            <a:extLst>
              <a:ext uri="{FF2B5EF4-FFF2-40B4-BE49-F238E27FC236}">
                <a16:creationId xmlns:a16="http://schemas.microsoft.com/office/drawing/2014/main" id="{202C7161-09FB-15FD-3892-D6D996BA8F2F}"/>
              </a:ext>
            </a:extLst>
          </p:cNvPr>
          <p:cNvSpPr txBox="1"/>
          <p:nvPr/>
        </p:nvSpPr>
        <p:spPr>
          <a:xfrm>
            <a:off x="352095" y="4097539"/>
            <a:ext cx="7926151"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ea typeface="ＭＳ Ｐゴシック"/>
              </a:rPr>
              <a:t>Also take a look at the construction output between 2003–2022 mapped on the graph developed by the Construction Industry Training Board (CITB) on page 7 </a:t>
            </a:r>
            <a:r>
              <a:rPr lang="en-US" kern="0" dirty="0">
                <a:ea typeface="+mn-lt"/>
                <a:cs typeface="+mn-lt"/>
              </a:rPr>
              <a:t>of the </a:t>
            </a:r>
            <a:r>
              <a:rPr lang="en-US" i="1" kern="0" dirty="0" err="1">
                <a:ea typeface="+mn-lt"/>
                <a:cs typeface="+mn-lt"/>
                <a:hlinkClick r:id="rId3"/>
              </a:rPr>
              <a:t>Labour</a:t>
            </a:r>
            <a:r>
              <a:rPr lang="en-US" i="1" kern="0" dirty="0">
                <a:ea typeface="+mn-lt"/>
                <a:cs typeface="+mn-lt"/>
                <a:hlinkClick r:id="rId3"/>
              </a:rPr>
              <a:t> Market Intelligence Report</a:t>
            </a:r>
            <a:r>
              <a:rPr lang="en-US" kern="0" dirty="0">
                <a:ea typeface="+mn-lt"/>
                <a:cs typeface="+mn-lt"/>
              </a:rPr>
              <a:t>.</a:t>
            </a:r>
            <a:endParaRPr lang="en-US" i="1" kern="0" dirty="0">
              <a:cs typeface="Arial"/>
            </a:endParaRPr>
          </a:p>
          <a:p>
            <a:endParaRPr lang="en-US" dirty="0"/>
          </a:p>
        </p:txBody>
      </p:sp>
    </p:spTree>
    <p:extLst>
      <p:ext uri="{BB962C8B-B14F-4D97-AF65-F5344CB8AC3E}">
        <p14:creationId xmlns:p14="http://schemas.microsoft.com/office/powerpoint/2010/main" val="31514052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7d91badd-8922-4db1-9652-4fbca8a6b7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1587</Words>
  <Application>Microsoft Office PowerPoint</Application>
  <PresentationFormat>On-screen Show (4:3)</PresentationFormat>
  <Paragraphs>96</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Lucida Grande</vt:lpstr>
      <vt:lpstr>Times New Roman</vt:lpstr>
      <vt:lpstr>Default Design</vt:lpstr>
      <vt:lpstr>PowerPoint 4: The economy and the BSE industry </vt:lpstr>
      <vt:lpstr>AIM: Examine the influence of the economy on BSE </vt:lpstr>
      <vt:lpstr>Self-employment responsibilities </vt:lpstr>
      <vt:lpstr>The importance of keeping records for tax purposes</vt:lpstr>
      <vt:lpstr>What is a recession? </vt:lpstr>
      <vt:lpstr>Effects of recession </vt:lpstr>
      <vt:lpstr>High demand </vt:lpstr>
      <vt:lpstr>The implications of recession</vt:lpstr>
      <vt:lpstr>PowerPoint Presentation</vt:lpstr>
      <vt:lpstr>Recruitment needs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19</cp:revision>
  <dcterms:created xsi:type="dcterms:W3CDTF">2013-05-28T00:38:54Z</dcterms:created>
  <dcterms:modified xsi:type="dcterms:W3CDTF">2023-07-25T11:37:04Z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2023-05-13T07:52:04Z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de4a7281-4b78-4899-a4f2-5d5d9fb93729</vt:lpwstr>
  </property>
  <property fmtid="{D5CDD505-2E9C-101B-9397-08002B2CF9AE}" pid="9" name="MSIP_Label_8448bdcc-a5c1-4821-919e-44fa9583868f_ContentBits">
    <vt:lpwstr>0</vt:lpwstr>
  </property>
</Properties>
</file>