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31" r:id="rId6"/>
    <p:sldId id="335" r:id="rId7"/>
    <p:sldId id="338" r:id="rId8"/>
    <p:sldId id="352" r:id="rId9"/>
    <p:sldId id="336" r:id="rId10"/>
    <p:sldId id="353" r:id="rId11"/>
    <p:sldId id="337" r:id="rId12"/>
    <p:sldId id="339" r:id="rId13"/>
    <p:sldId id="341" r:id="rId14"/>
    <p:sldId id="342" r:id="rId15"/>
    <p:sldId id="345" r:id="rId16"/>
    <p:sldId id="348" r:id="rId17"/>
    <p:sldId id="350" r:id="rId18"/>
    <p:sldId id="354"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4"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ADFE7C-4B29-4748-8157-DB603F4EEDBE}" v="4" dt="2023-06-23T13:52:58.217"/>
    <p1510:client id="{FFA1FFDF-3756-4030-B075-FAB96FB5C901}" vWet="4" dt="2023-06-23T13:52:49.5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62" autoAdjust="0"/>
  </p:normalViewPr>
  <p:slideViewPr>
    <p:cSldViewPr snapToGrid="0">
      <p:cViewPr varScale="1">
        <p:scale>
          <a:sx n="103" d="100"/>
          <a:sy n="103" d="100"/>
        </p:scale>
        <p:origin x="1854" y="11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 Id="rId3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youtu.be/dBT6u0FyKnc"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youtu.be/IRRA6n9ul44"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youtu.be/_tGjgRwgAeo"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Written communication: This includes emails, letters, reports and memos, which are used for conveying information and instructions, providing updates and documenting progress.</a:t>
            </a:r>
          </a:p>
          <a:p>
            <a:r>
              <a:rPr lang="en-GB" sz="1200" b="0" i="0" kern="1200" dirty="0">
                <a:solidFill>
                  <a:schemeClr val="tx1"/>
                </a:solidFill>
                <a:effectLst/>
                <a:latin typeface="Arial" charset="0"/>
                <a:ea typeface="ＭＳ Ｐゴシック" charset="-128"/>
                <a:cs typeface="ＭＳ Ｐゴシック" charset="-128"/>
              </a:rPr>
              <a:t>Verbal communication: This includes face-to-face meetings, phone calls and video conferencing, which are used for discussing project details, making decisions and resolving issues.</a:t>
            </a:r>
          </a:p>
          <a:p>
            <a:r>
              <a:rPr lang="en-GB" sz="1200" b="0" i="0" kern="1200" dirty="0">
                <a:solidFill>
                  <a:schemeClr val="tx1"/>
                </a:solidFill>
                <a:effectLst/>
                <a:latin typeface="Arial" charset="0"/>
                <a:ea typeface="ＭＳ Ｐゴシック" charset="-128"/>
                <a:cs typeface="ＭＳ Ｐゴシック" charset="-128"/>
              </a:rPr>
              <a:t>Visual communication: This includes drawings, plans and blueprints, which are used for illustrating designs and specifications, and for conveying information about construction details and materials.</a:t>
            </a:r>
          </a:p>
          <a:p>
            <a:r>
              <a:rPr lang="en-GB" sz="1200" b="0" i="0" kern="1200" dirty="0">
                <a:solidFill>
                  <a:schemeClr val="tx1"/>
                </a:solidFill>
                <a:effectLst/>
                <a:latin typeface="Arial" charset="0"/>
                <a:ea typeface="ＭＳ Ｐゴシック" charset="-128"/>
                <a:cs typeface="ＭＳ Ｐゴシック" charset="-128"/>
              </a:rPr>
              <a:t>Electronic communication: This includes the use of communication technologies such as email, instant messaging and project management software, which are used for sharing information, tracking progress and collaborating with team members.</a:t>
            </a:r>
          </a:p>
          <a:p>
            <a:r>
              <a:rPr lang="en-GB" sz="1200" b="0" i="0" kern="1200" dirty="0">
                <a:solidFill>
                  <a:schemeClr val="tx1"/>
                </a:solidFill>
                <a:effectLst/>
                <a:latin typeface="Arial" charset="0"/>
                <a:ea typeface="ＭＳ Ｐゴシック" charset="-128"/>
                <a:cs typeface="ＭＳ Ｐゴシック" charset="-128"/>
              </a:rPr>
              <a:t>Non-verbal communication: This includes body language, gestures and facial expressions, which are used to convey attitudes, emotions and opinions, and to establish rapport and build relationships.</a:t>
            </a:r>
          </a:p>
          <a:p>
            <a:endParaRPr lang="en-GB" sz="1200" b="0" i="0" kern="1200" dirty="0">
              <a:solidFill>
                <a:schemeClr val="tx1"/>
              </a:solidFill>
              <a:effectLst/>
              <a:latin typeface="Arial" charset="0"/>
              <a:ea typeface="ＭＳ Ｐゴシック" charset="-128"/>
              <a:cs typeface="ＭＳ Ｐゴシック" charset="-128"/>
            </a:endParaRPr>
          </a:p>
          <a:p>
            <a:r>
              <a:rPr lang="en-GB" sz="1200" b="0" i="0" kern="1200" dirty="0">
                <a:solidFill>
                  <a:schemeClr val="tx1"/>
                </a:solidFill>
                <a:effectLst/>
                <a:latin typeface="Arial" charset="0"/>
                <a:ea typeface="ＭＳ Ｐゴシック" charset="-128"/>
                <a:cs typeface="ＭＳ Ｐゴシック" charset="-128"/>
              </a:rPr>
              <a:t>Formal communication: This includes official documents, reports and policies, which are used for legal and administrative purposes, and for communicating with regulatory authorities.</a:t>
            </a:r>
          </a:p>
          <a:p>
            <a:r>
              <a:rPr lang="en-GB" sz="1200" b="0" i="0" kern="1200" dirty="0">
                <a:solidFill>
                  <a:schemeClr val="tx1"/>
                </a:solidFill>
                <a:effectLst/>
                <a:latin typeface="Arial" charset="0"/>
                <a:ea typeface="ＭＳ Ｐゴシック" charset="-128"/>
                <a:cs typeface="ＭＳ Ｐゴシック" charset="-128"/>
              </a:rPr>
              <a:t>Informal communication: This includes casual conversations, social interactions and networking events, which are used for building relationships, sharing ideas and exchanging information outside of formal channels.</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071436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Communication problems </a:t>
            </a:r>
            <a:r>
              <a:rPr lang="en-GB" dirty="0">
                <a:hlinkClick r:id="rId3"/>
              </a:rPr>
              <a:t>https://youtu.be/dBT6u0FyKnc</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208271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Better communication: Tradespeople who have developed emotional intelligence are better able to communicate with others in a positive and constructive way. This can help to avoid misunderstandings, reduce conflict and promote effective teamwork.</a:t>
            </a:r>
          </a:p>
          <a:p>
            <a:r>
              <a:rPr lang="en-GB" sz="1200" b="0" i="0" kern="1200" dirty="0">
                <a:solidFill>
                  <a:schemeClr val="tx1"/>
                </a:solidFill>
                <a:effectLst/>
                <a:latin typeface="Arial" charset="0"/>
                <a:ea typeface="ＭＳ Ｐゴシック" charset="-128"/>
                <a:cs typeface="ＭＳ Ｐゴシック" charset="-128"/>
              </a:rPr>
              <a:t>Improved relationships: Emotional intelligence can help tradespeople to build stronger relationships with co-workers, clients and suppliers. This can lead to better collaboration, more opportunities for work and a more positive working environment.</a:t>
            </a:r>
          </a:p>
          <a:p>
            <a:r>
              <a:rPr lang="en-GB" sz="1200" b="0" i="0" kern="1200" dirty="0">
                <a:solidFill>
                  <a:schemeClr val="tx1"/>
                </a:solidFill>
                <a:effectLst/>
                <a:latin typeface="Arial" charset="0"/>
                <a:ea typeface="ＭＳ Ｐゴシック" charset="-128"/>
                <a:cs typeface="ＭＳ Ｐゴシック" charset="-128"/>
              </a:rPr>
              <a:t>Better decision-making: Emotional intelligence can help tradespeople to make better decisions by taking into account the emotions and needs of others, as well as their own emotions. This can lead to more effective problem-solving and better outcomes for construction projects.</a:t>
            </a:r>
          </a:p>
          <a:p>
            <a:r>
              <a:rPr lang="en-GB" sz="1200" b="0" i="0" kern="1200" dirty="0">
                <a:solidFill>
                  <a:schemeClr val="tx1"/>
                </a:solidFill>
                <a:effectLst/>
                <a:latin typeface="Arial" charset="0"/>
                <a:ea typeface="ＭＳ Ｐゴシック" charset="-128"/>
                <a:cs typeface="ＭＳ Ｐゴシック" charset="-128"/>
              </a:rPr>
              <a:t>Improved stress management: Tradespeople who have developed emotional intelligence are better able to manage stress and remain calm under pressure. This can help them to stay focused and productive even in challenging situations.</a:t>
            </a:r>
          </a:p>
          <a:p>
            <a:r>
              <a:rPr lang="en-GB" sz="1200" b="0" i="0" kern="1200" dirty="0">
                <a:solidFill>
                  <a:schemeClr val="tx1"/>
                </a:solidFill>
                <a:effectLst/>
                <a:latin typeface="Arial" charset="0"/>
                <a:ea typeface="ＭＳ Ｐゴシック" charset="-128"/>
                <a:cs typeface="ＭＳ Ｐゴシック" charset="-128"/>
              </a:rPr>
              <a:t>Increased job satisfaction: By developing emotional intelligence, tradespeople can improve their overall job satisfaction by building positive relationships, reducing conflict, and feeling more engaged and fulfilled in their work.</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5552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Equality and diversity </a:t>
            </a:r>
            <a:r>
              <a:rPr lang="en-GB" dirty="0">
                <a:hlinkClick r:id="rId3"/>
              </a:rPr>
              <a:t>https://youtu.be/IRRA6n9ul44</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765512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to learners what protected characteristics are and how this helps to prevent discrimination and promote equality and diversity and support inclusivity.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13280966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Diversity</a:t>
            </a:r>
            <a:r>
              <a:rPr lang="en-US" dirty="0"/>
              <a:t>: Workplace Benefits of Equality and Inclusion around Race, Gender and Sexuality video</a:t>
            </a:r>
            <a:r>
              <a:rPr lang="en-GB" dirty="0"/>
              <a:t> </a:t>
            </a:r>
            <a:r>
              <a:rPr lang="en-GB" dirty="0">
                <a:hlinkClick r:id="rId3"/>
              </a:rPr>
              <a:t>https://youtu.be/_tGjgRwgAeo</a:t>
            </a:r>
            <a:endParaRPr lang="en-GB" dirty="0"/>
          </a:p>
          <a:p>
            <a:endParaRPr lang="en-GB" dirty="0"/>
          </a:p>
          <a:p>
            <a:r>
              <a:rPr lang="en-GB" dirty="0"/>
              <a:t>Explore through discussion the benefits of an inclusive and diverse workforce.</a:t>
            </a:r>
          </a:p>
          <a:p>
            <a:r>
              <a:rPr lang="en-GB" dirty="0"/>
              <a:t> </a:t>
            </a:r>
          </a:p>
          <a:p>
            <a:r>
              <a:rPr lang="en-GB" sz="1200" b="0" i="0" kern="1200" dirty="0">
                <a:solidFill>
                  <a:schemeClr val="tx1"/>
                </a:solidFill>
                <a:effectLst/>
                <a:latin typeface="Arial" charset="0"/>
                <a:ea typeface="ＭＳ Ｐゴシック" charset="-128"/>
                <a:cs typeface="ＭＳ Ｐゴシック" charset="-128"/>
              </a:rPr>
              <a:t>Improved creativity and innovation: A diverse team brings a wide range of experiences and perspectives, which can lead to new and innovative ideas.</a:t>
            </a:r>
          </a:p>
          <a:p>
            <a:r>
              <a:rPr lang="en-GB" sz="1200" b="0" i="0" kern="1200" dirty="0">
                <a:solidFill>
                  <a:schemeClr val="tx1"/>
                </a:solidFill>
                <a:effectLst/>
                <a:latin typeface="Arial" charset="0"/>
                <a:ea typeface="ＭＳ Ｐゴシック" charset="-128"/>
                <a:cs typeface="ＭＳ Ｐゴシック" charset="-128"/>
              </a:rPr>
              <a:t>Increased productivity: An inclusive workplace where everyone feels valued and respected can lead to improved employee morale and motivation, which can increase productivity.</a:t>
            </a:r>
          </a:p>
          <a:p>
            <a:r>
              <a:rPr lang="en-GB" sz="1200" b="0" i="0" kern="1200" dirty="0">
                <a:solidFill>
                  <a:schemeClr val="tx1"/>
                </a:solidFill>
                <a:effectLst/>
                <a:latin typeface="Arial" charset="0"/>
                <a:ea typeface="ＭＳ Ｐゴシック" charset="-128"/>
                <a:cs typeface="ＭＳ Ｐゴシック" charset="-128"/>
              </a:rPr>
              <a:t>Better decision-making: A diverse team can bring a wider range of viewpoints and insights to decision-making, leading to better outcomes.</a:t>
            </a:r>
          </a:p>
          <a:p>
            <a:r>
              <a:rPr lang="en-GB" sz="1200" b="0" i="0" kern="1200" dirty="0">
                <a:solidFill>
                  <a:schemeClr val="tx1"/>
                </a:solidFill>
                <a:effectLst/>
                <a:latin typeface="Arial" charset="0"/>
                <a:ea typeface="ＭＳ Ｐゴシック" charset="-128"/>
                <a:cs typeface="ＭＳ Ｐゴシック" charset="-128"/>
              </a:rPr>
              <a:t>Improved customer service: A diverse team can better understand and meet the needs of a diverse customer base, leading to increased customer satisfaction and loyalty.</a:t>
            </a:r>
          </a:p>
          <a:p>
            <a:r>
              <a:rPr lang="en-GB" sz="1200" b="0" i="0" kern="1200" dirty="0">
                <a:solidFill>
                  <a:schemeClr val="tx1"/>
                </a:solidFill>
                <a:effectLst/>
                <a:latin typeface="Arial" charset="0"/>
                <a:ea typeface="ＭＳ Ｐゴシック" charset="-128"/>
                <a:cs typeface="ＭＳ Ｐゴシック" charset="-128"/>
              </a:rPr>
              <a:t>Better recruitment and retention: A workplace that is known for being inclusive and diverse is likely to attract a wider pool of candidates, and is also more likely to retain employees.</a:t>
            </a:r>
          </a:p>
          <a:p>
            <a:r>
              <a:rPr lang="en-GB" sz="1200" b="0" i="0" kern="1200" dirty="0">
                <a:solidFill>
                  <a:schemeClr val="tx1"/>
                </a:solidFill>
                <a:effectLst/>
                <a:latin typeface="Arial" charset="0"/>
                <a:ea typeface="ＭＳ Ｐゴシック" charset="-128"/>
                <a:cs typeface="ＭＳ Ｐゴシック" charset="-128"/>
              </a:rPr>
              <a:t>Increased profitability: Studies have shown that companies with diverse workforces are more likely to be profitable, as they can better understand and meet the needs of diverse markets.</a:t>
            </a:r>
          </a:p>
          <a:p>
            <a:r>
              <a:rPr lang="en-GB" sz="1200" b="0" i="0" kern="1200" dirty="0">
                <a:solidFill>
                  <a:schemeClr val="tx1"/>
                </a:solidFill>
                <a:effectLst/>
                <a:latin typeface="Arial" charset="0"/>
                <a:ea typeface="ＭＳ Ｐゴシック" charset="-128"/>
                <a:cs typeface="ＭＳ Ｐゴシック" charset="-128"/>
              </a:rPr>
              <a:t>Enhanced reputation: An inclusive and diverse workplace can enhance the reputation of the organisation, making it more attractive to customers, partners and investors.</a:t>
            </a:r>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523620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An inclusive and diverse UK BSE industry that actively seeks to prevent discrimination can bring significant benefits, not just for the industry itself, but also for the wider economy and society.</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2875240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US" sz="900" kern="1200" baseline="0" dirty="0">
                <a:solidFill>
                  <a:schemeClr val="tx1"/>
                </a:solidFill>
                <a:latin typeface="Arial" pitchFamily="-105" charset="0"/>
                <a:ea typeface="ＭＳ Ｐゴシック" pitchFamily="-105" charset="-128"/>
                <a:cs typeface="Times New Roman" panose="02020603050405020304" pitchFamily="18" charset="0"/>
              </a:rPr>
              <a:t>2023 EAL</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Building Services Engineering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youtu.be/IRRA6n9ul44"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youtu.be/_tGjgRwgAeo"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youtu.be/dBT6u0FyKnc"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youtu.be/hlfPjCviTxA"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sz="660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nchor="t">
            <a:prstTxWarp prst="textNoShape">
              <a:avLst/>
            </a:prstTxWarp>
            <a:noAutofit/>
          </a:bodyPr>
          <a:lstStyle/>
          <a:p>
            <a:r>
              <a:rPr lang="en-GB" sz="2400" b="1" dirty="0">
                <a:latin typeface="Arial"/>
                <a:ea typeface="ＭＳ Ｐゴシック"/>
              </a:rPr>
              <a:t>Unit 201: Employment and employability in the </a:t>
            </a:r>
            <a:r>
              <a:rPr lang="en-GB" sz="2400" b="1" dirty="0"/>
              <a:t>Building Services Engineering </a:t>
            </a:r>
            <a:r>
              <a:rPr lang="en-GB" sz="2400" b="1" dirty="0">
                <a:latin typeface="Arial"/>
                <a:ea typeface="ＭＳ Ｐゴシック"/>
              </a:rPr>
              <a:t>sector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PowerPoint 6: Effective inclusive communication </a:t>
            </a:r>
            <a:br>
              <a:rPr lang="en-GB" dirty="0">
                <a:ea typeface="ＭＳ Ｐゴシック" pitchFamily="-105" charset="-128"/>
                <a:cs typeface="ＭＳ Ｐゴシック" pitchFamily="-105" charset="-128"/>
              </a:rPr>
            </a:b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a:xfrm>
            <a:off x="457200" y="1081888"/>
            <a:ext cx="8229600" cy="382588"/>
          </a:xfrm>
        </p:spPr>
        <p:txBody>
          <a:bodyPr/>
          <a:lstStyle/>
          <a:p>
            <a:r>
              <a:rPr lang="en-GB" dirty="0"/>
              <a:t>Benefits of developing emotional intelligence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57200" y="1628800"/>
            <a:ext cx="8229600" cy="4221200"/>
          </a:xfrm>
        </p:spPr>
        <p:txBody>
          <a:bodyPr/>
          <a:lstStyle/>
          <a:p>
            <a:r>
              <a:rPr lang="en-GB" dirty="0"/>
              <a:t>Developing emotional intelligence can bring many benefits for tradespeople, including: </a:t>
            </a:r>
          </a:p>
          <a:p>
            <a:pPr marL="558800" lvl="1" indent="-342900" algn="just">
              <a:lnSpc>
                <a:spcPct val="150000"/>
              </a:lnSpc>
              <a:spcBef>
                <a:spcPts val="0"/>
              </a:spcBef>
              <a:spcAft>
                <a:spcPts val="0"/>
              </a:spcAft>
              <a:buFont typeface="Arial" panose="020B0604020202020204" pitchFamily="34" charset="0"/>
              <a:buChar char="•"/>
            </a:pPr>
            <a:r>
              <a:rPr lang="en-GB" dirty="0"/>
              <a:t>better communication</a:t>
            </a:r>
          </a:p>
          <a:p>
            <a:pPr marL="558800" lvl="1" indent="-342900" algn="just">
              <a:lnSpc>
                <a:spcPct val="150000"/>
              </a:lnSpc>
              <a:spcBef>
                <a:spcPts val="0"/>
              </a:spcBef>
              <a:spcAft>
                <a:spcPts val="0"/>
              </a:spcAft>
              <a:buFont typeface="Arial" panose="020B0604020202020204" pitchFamily="34" charset="0"/>
              <a:buChar char="•"/>
            </a:pPr>
            <a:r>
              <a:rPr lang="en-GB" dirty="0"/>
              <a:t>improved relationships</a:t>
            </a:r>
          </a:p>
          <a:p>
            <a:pPr marL="558800" lvl="1" indent="-342900" algn="just">
              <a:lnSpc>
                <a:spcPct val="150000"/>
              </a:lnSpc>
              <a:spcBef>
                <a:spcPts val="0"/>
              </a:spcBef>
              <a:spcAft>
                <a:spcPts val="0"/>
              </a:spcAft>
              <a:buFont typeface="Arial" panose="020B0604020202020204" pitchFamily="34" charset="0"/>
              <a:buChar char="•"/>
            </a:pPr>
            <a:r>
              <a:rPr lang="en-GB" dirty="0"/>
              <a:t>better decision-making</a:t>
            </a:r>
          </a:p>
          <a:p>
            <a:pPr marL="558800" lvl="1" indent="-342900" algn="just">
              <a:lnSpc>
                <a:spcPct val="150000"/>
              </a:lnSpc>
              <a:spcBef>
                <a:spcPts val="0"/>
              </a:spcBef>
              <a:spcAft>
                <a:spcPts val="0"/>
              </a:spcAft>
              <a:buFont typeface="Arial" panose="020B0604020202020204" pitchFamily="34" charset="0"/>
              <a:buChar char="•"/>
            </a:pPr>
            <a:r>
              <a:rPr lang="en-GB" dirty="0"/>
              <a:t>improved stress management</a:t>
            </a:r>
          </a:p>
          <a:p>
            <a:pPr marL="558800" lvl="1" indent="-342900" algn="just">
              <a:lnSpc>
                <a:spcPct val="150000"/>
              </a:lnSpc>
              <a:spcBef>
                <a:spcPts val="0"/>
              </a:spcBef>
              <a:spcAft>
                <a:spcPts val="0"/>
              </a:spcAft>
              <a:buFont typeface="Arial" panose="020B0604020202020204" pitchFamily="34" charset="0"/>
              <a:buChar char="•"/>
            </a:pPr>
            <a:r>
              <a:rPr lang="en-GB" dirty="0"/>
              <a:t>increased job satisfaction.</a:t>
            </a:r>
          </a:p>
          <a:p>
            <a:pPr algn="just"/>
            <a:r>
              <a:rPr lang="en-GB" dirty="0">
                <a:ea typeface="ＭＳ Ｐゴシック"/>
              </a:rPr>
              <a:t>Emotional intelligence is vital to building stronger working relationships, communicating more effectively and achieving better outcomes for BSE and construction projects.</a:t>
            </a:r>
          </a:p>
        </p:txBody>
      </p:sp>
    </p:spTree>
    <p:extLst>
      <p:ext uri="{BB962C8B-B14F-4D97-AF65-F5344CB8AC3E}">
        <p14:creationId xmlns:p14="http://schemas.microsoft.com/office/powerpoint/2010/main" val="807338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a:xfrm>
            <a:off x="457200" y="1081888"/>
            <a:ext cx="8229600" cy="382588"/>
          </a:xfrm>
        </p:spPr>
        <p:txBody>
          <a:bodyPr/>
          <a:lstStyle/>
          <a:p>
            <a:r>
              <a:rPr lang="en-GB" dirty="0"/>
              <a:t>What is equality and diversity?</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a:xfrm>
            <a:off x="455374" y="1630680"/>
            <a:ext cx="8229600" cy="3069128"/>
          </a:xfrm>
        </p:spPr>
        <p:txBody>
          <a:bodyPr/>
          <a:lstStyle/>
          <a:p>
            <a:pPr algn="just"/>
            <a:r>
              <a:rPr lang="en-GB" b="1" dirty="0"/>
              <a:t>Equality</a:t>
            </a:r>
            <a:r>
              <a:rPr lang="en-GB" dirty="0"/>
              <a:t> refers to ensuring that all individuals have equal opportunities, rights and treatment. This means that everyone should be given a fair chance to succeed and should not be discriminated against because of their background, gender, race or any other characteristic.</a:t>
            </a:r>
          </a:p>
          <a:p>
            <a:pPr algn="just"/>
            <a:r>
              <a:rPr lang="en-GB" b="1" dirty="0"/>
              <a:t>Diversity </a:t>
            </a:r>
            <a:r>
              <a:rPr lang="en-GB" dirty="0"/>
              <a:t>is the range of differences that exist among individuals, including differences in race, gender, ethnicity, culture, age, religion, disability and other factors. Embracing diversity means recognising and valuing these differences and creating an inclusive workplace where everyone can thrive.</a:t>
            </a:r>
          </a:p>
          <a:p>
            <a:pPr algn="just"/>
            <a:r>
              <a:rPr lang="en-GB" dirty="0"/>
              <a:t>Watch the following YouTube video on equality and diversity in the workplace: </a:t>
            </a:r>
            <a:r>
              <a:rPr lang="en-US" dirty="0">
                <a:hlinkClick r:id="rId3"/>
              </a:rPr>
              <a:t>Equality &amp; Diversity in Construction Case Study</a:t>
            </a:r>
            <a:endParaRPr lang="en-GB" dirty="0"/>
          </a:p>
          <a:p>
            <a:pPr algn="just"/>
            <a:endParaRPr lang="en-GB" dirty="0"/>
          </a:p>
          <a:p>
            <a:pPr algn="just"/>
            <a:endParaRPr lang="en-GB" dirty="0"/>
          </a:p>
        </p:txBody>
      </p:sp>
    </p:spTree>
    <p:extLst>
      <p:ext uri="{BB962C8B-B14F-4D97-AF65-F5344CB8AC3E}">
        <p14:creationId xmlns:p14="http://schemas.microsoft.com/office/powerpoint/2010/main" val="2758758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2A896-FB77-49DA-A1F4-3E33719B7491}"/>
              </a:ext>
            </a:extLst>
          </p:cNvPr>
          <p:cNvSpPr>
            <a:spLocks noGrp="1"/>
          </p:cNvSpPr>
          <p:nvPr>
            <p:ph type="title"/>
          </p:nvPr>
        </p:nvSpPr>
        <p:spPr>
          <a:xfrm>
            <a:off x="457200" y="1081889"/>
            <a:ext cx="8229600" cy="382588"/>
          </a:xfrm>
        </p:spPr>
        <p:txBody>
          <a:bodyPr/>
          <a:lstStyle/>
          <a:p>
            <a:r>
              <a:rPr lang="en-GB" dirty="0"/>
              <a:t>What is discrimination?</a:t>
            </a:r>
          </a:p>
        </p:txBody>
      </p:sp>
      <p:sp>
        <p:nvSpPr>
          <p:cNvPr id="3" name="Content Placeholder 2">
            <a:extLst>
              <a:ext uri="{FF2B5EF4-FFF2-40B4-BE49-F238E27FC236}">
                <a16:creationId xmlns:a16="http://schemas.microsoft.com/office/drawing/2014/main" id="{08B42682-F7B0-4FA7-A87B-5270CB666B7F}"/>
              </a:ext>
            </a:extLst>
          </p:cNvPr>
          <p:cNvSpPr>
            <a:spLocks noGrp="1"/>
          </p:cNvSpPr>
          <p:nvPr>
            <p:ph sz="quarter" idx="10"/>
          </p:nvPr>
        </p:nvSpPr>
        <p:spPr>
          <a:xfrm>
            <a:off x="457200" y="1610498"/>
            <a:ext cx="8229600" cy="5013344"/>
          </a:xfrm>
        </p:spPr>
        <p:txBody>
          <a:bodyPr/>
          <a:lstStyle/>
          <a:p>
            <a:r>
              <a:rPr lang="en-GB" dirty="0"/>
              <a:t>Discrimination in the UK </a:t>
            </a:r>
            <a:r>
              <a:rPr lang="en-GB"/>
              <a:t>construction </a:t>
            </a:r>
            <a:r>
              <a:rPr lang="en-GB" sz="2000"/>
              <a:t>and BSE </a:t>
            </a:r>
            <a:r>
              <a:rPr lang="en-GB"/>
              <a:t>workplace </a:t>
            </a:r>
            <a:r>
              <a:rPr lang="en-GB" dirty="0"/>
              <a:t>refers to unfair treatment or harassment of individuals based on their protected characteristics, such as race, gender, age, religion, disability, sexual orientation or pregnancy/maternity status. Discrimination can take many forms, including:</a:t>
            </a:r>
          </a:p>
          <a:p>
            <a:pPr marL="558800" lvl="1" indent="-342900">
              <a:spcBef>
                <a:spcPts val="300"/>
              </a:spcBef>
              <a:spcAft>
                <a:spcPts val="300"/>
              </a:spcAft>
              <a:buFont typeface="Arial" panose="020B0604020202020204" pitchFamily="34" charset="0"/>
              <a:buChar char="•"/>
            </a:pPr>
            <a:r>
              <a:rPr lang="en-GB" dirty="0"/>
              <a:t>direct or indirect discrimination</a:t>
            </a:r>
          </a:p>
          <a:p>
            <a:pPr marL="558800" lvl="1" indent="-342900">
              <a:spcBef>
                <a:spcPts val="300"/>
              </a:spcBef>
              <a:spcAft>
                <a:spcPts val="300"/>
              </a:spcAft>
              <a:buFont typeface="Arial" panose="020B0604020202020204" pitchFamily="34" charset="0"/>
              <a:buChar char="•"/>
            </a:pPr>
            <a:r>
              <a:rPr lang="en-GB" dirty="0"/>
              <a:t>harassment</a:t>
            </a:r>
          </a:p>
          <a:p>
            <a:pPr marL="558800" lvl="1" indent="-342900">
              <a:spcBef>
                <a:spcPts val="300"/>
              </a:spcBef>
              <a:spcAft>
                <a:spcPts val="300"/>
              </a:spcAft>
              <a:buFont typeface="Arial" panose="020B0604020202020204" pitchFamily="34" charset="0"/>
              <a:buChar char="•"/>
            </a:pPr>
            <a:r>
              <a:rPr lang="en-GB" dirty="0"/>
              <a:t>victimisation</a:t>
            </a:r>
          </a:p>
          <a:p>
            <a:pPr marL="558800" lvl="1" indent="-342900">
              <a:spcBef>
                <a:spcPts val="300"/>
              </a:spcBef>
              <a:spcAft>
                <a:spcPts val="300"/>
              </a:spcAft>
              <a:buFont typeface="Arial" panose="020B0604020202020204" pitchFamily="34" charset="0"/>
              <a:buChar char="•"/>
            </a:pPr>
            <a:r>
              <a:rPr lang="en-GB" dirty="0"/>
              <a:t>failure to make reasonable adjustments.</a:t>
            </a:r>
          </a:p>
          <a:p>
            <a:r>
              <a:rPr lang="en-GB" dirty="0"/>
              <a:t>Discrimination is illegal and can result in legal action, as well as negative impacts on employee morale, productivity and the reputation of the industry.</a:t>
            </a:r>
          </a:p>
          <a:p>
            <a:pPr>
              <a:lnSpc>
                <a:spcPct val="150000"/>
              </a:lnSpc>
            </a:pPr>
            <a:endParaRPr lang="en-GB" dirty="0"/>
          </a:p>
        </p:txBody>
      </p:sp>
    </p:spTree>
    <p:extLst>
      <p:ext uri="{BB962C8B-B14F-4D97-AF65-F5344CB8AC3E}">
        <p14:creationId xmlns:p14="http://schemas.microsoft.com/office/powerpoint/2010/main" val="4227052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B3F5B-6BF3-4426-B230-BDAD651657B6}"/>
              </a:ext>
            </a:extLst>
          </p:cNvPr>
          <p:cNvSpPr>
            <a:spLocks noGrp="1"/>
          </p:cNvSpPr>
          <p:nvPr>
            <p:ph type="title"/>
          </p:nvPr>
        </p:nvSpPr>
        <p:spPr>
          <a:xfrm>
            <a:off x="457200" y="1081888"/>
            <a:ext cx="8229600" cy="382588"/>
          </a:xfrm>
        </p:spPr>
        <p:txBody>
          <a:bodyPr/>
          <a:lstStyle/>
          <a:p>
            <a:r>
              <a:rPr lang="en-GB" dirty="0"/>
              <a:t>Equalities Act 2010</a:t>
            </a:r>
          </a:p>
        </p:txBody>
      </p:sp>
      <p:sp>
        <p:nvSpPr>
          <p:cNvPr id="3" name="Content Placeholder 2">
            <a:extLst>
              <a:ext uri="{FF2B5EF4-FFF2-40B4-BE49-F238E27FC236}">
                <a16:creationId xmlns:a16="http://schemas.microsoft.com/office/drawing/2014/main" id="{7B6F945B-F960-4302-A966-04B67458DF58}"/>
              </a:ext>
            </a:extLst>
          </p:cNvPr>
          <p:cNvSpPr>
            <a:spLocks noGrp="1"/>
          </p:cNvSpPr>
          <p:nvPr>
            <p:ph sz="quarter" idx="10"/>
          </p:nvPr>
        </p:nvSpPr>
        <p:spPr>
          <a:xfrm>
            <a:off x="457200" y="1585888"/>
            <a:ext cx="8229600" cy="4248000"/>
          </a:xfrm>
        </p:spPr>
        <p:txBody>
          <a:bodyPr/>
          <a:lstStyle/>
          <a:p>
            <a:r>
              <a:rPr lang="en-GB" dirty="0"/>
              <a:t>There are nine </a:t>
            </a:r>
            <a:r>
              <a:rPr lang="en-GB" b="1" dirty="0"/>
              <a:t>protected characteristics</a:t>
            </a:r>
            <a:r>
              <a:rPr lang="en-GB" dirty="0"/>
              <a:t> in the Equality Act:</a:t>
            </a:r>
          </a:p>
          <a:p>
            <a:pPr marL="558800" lvl="1" indent="-342900">
              <a:buFont typeface="Arial" panose="020B0604020202020204" pitchFamily="34" charset="0"/>
              <a:buChar char="•"/>
            </a:pPr>
            <a:r>
              <a:rPr lang="en-GB" dirty="0"/>
              <a:t>age</a:t>
            </a:r>
          </a:p>
          <a:p>
            <a:pPr marL="558800" lvl="1" indent="-342900">
              <a:buFont typeface="Arial" panose="020B0604020202020204" pitchFamily="34" charset="0"/>
              <a:buChar char="•"/>
            </a:pPr>
            <a:r>
              <a:rPr lang="en-GB" dirty="0"/>
              <a:t>disability</a:t>
            </a:r>
          </a:p>
          <a:p>
            <a:pPr marL="558800" lvl="1" indent="-342900">
              <a:buFont typeface="Arial" panose="020B0604020202020204" pitchFamily="34" charset="0"/>
              <a:buChar char="•"/>
            </a:pPr>
            <a:r>
              <a:rPr lang="en-GB" dirty="0"/>
              <a:t>gender reassignment</a:t>
            </a:r>
          </a:p>
          <a:p>
            <a:pPr marL="558800" lvl="1" indent="-342900">
              <a:buFont typeface="Arial" panose="020B0604020202020204" pitchFamily="34" charset="0"/>
              <a:buChar char="•"/>
            </a:pPr>
            <a:r>
              <a:rPr lang="en-GB" dirty="0"/>
              <a:t>marriage or civil partnership (in employment only)</a:t>
            </a:r>
          </a:p>
          <a:p>
            <a:pPr marL="558800" lvl="1" indent="-342900">
              <a:buFont typeface="Arial" panose="020B0604020202020204" pitchFamily="34" charset="0"/>
              <a:buChar char="•"/>
            </a:pPr>
            <a:r>
              <a:rPr lang="en-GB" dirty="0"/>
              <a:t>pregnancy and maternity</a:t>
            </a:r>
          </a:p>
          <a:p>
            <a:pPr marL="558800" lvl="1" indent="-342900">
              <a:buFont typeface="Arial" panose="020B0604020202020204" pitchFamily="34" charset="0"/>
              <a:buChar char="•"/>
            </a:pPr>
            <a:r>
              <a:rPr lang="en-GB" dirty="0"/>
              <a:t>race</a:t>
            </a:r>
          </a:p>
          <a:p>
            <a:pPr marL="558800" lvl="1" indent="-342900">
              <a:buFont typeface="Arial" panose="020B0604020202020204" pitchFamily="34" charset="0"/>
              <a:buChar char="•"/>
            </a:pPr>
            <a:r>
              <a:rPr lang="en-GB" dirty="0"/>
              <a:t>religion or belief</a:t>
            </a:r>
          </a:p>
          <a:p>
            <a:pPr marL="558800" lvl="1" indent="-342900">
              <a:buFont typeface="Arial" panose="020B0604020202020204" pitchFamily="34" charset="0"/>
              <a:buChar char="•"/>
            </a:pPr>
            <a:r>
              <a:rPr lang="en-GB" dirty="0"/>
              <a:t>sex</a:t>
            </a:r>
          </a:p>
          <a:p>
            <a:pPr marL="558800" lvl="1" indent="-342900">
              <a:buFont typeface="Arial" panose="020B0604020202020204" pitchFamily="34" charset="0"/>
              <a:buChar char="•"/>
            </a:pPr>
            <a:r>
              <a:rPr lang="en-GB" dirty="0"/>
              <a:t>sexual orientation.</a:t>
            </a:r>
          </a:p>
        </p:txBody>
      </p:sp>
    </p:spTree>
    <p:extLst>
      <p:ext uri="{BB962C8B-B14F-4D97-AF65-F5344CB8AC3E}">
        <p14:creationId xmlns:p14="http://schemas.microsoft.com/office/powerpoint/2010/main" val="3936275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A5CA0-F81E-456D-9A51-0CB981823C10}"/>
              </a:ext>
            </a:extLst>
          </p:cNvPr>
          <p:cNvSpPr>
            <a:spLocks noGrp="1"/>
          </p:cNvSpPr>
          <p:nvPr>
            <p:ph type="title"/>
          </p:nvPr>
        </p:nvSpPr>
        <p:spPr>
          <a:xfrm>
            <a:off x="457200" y="1081888"/>
            <a:ext cx="8229600" cy="382588"/>
          </a:xfrm>
        </p:spPr>
        <p:txBody>
          <a:bodyPr/>
          <a:lstStyle/>
          <a:p>
            <a:r>
              <a:rPr lang="en-GB" dirty="0"/>
              <a:t>Benefits of inclusive and diverse workforce </a:t>
            </a:r>
          </a:p>
        </p:txBody>
      </p:sp>
      <p:sp>
        <p:nvSpPr>
          <p:cNvPr id="3" name="Content Placeholder 2">
            <a:extLst>
              <a:ext uri="{FF2B5EF4-FFF2-40B4-BE49-F238E27FC236}">
                <a16:creationId xmlns:a16="http://schemas.microsoft.com/office/drawing/2014/main" id="{DC8F2E9E-DC7F-42FC-A2FE-4589DC6B5F01}"/>
              </a:ext>
            </a:extLst>
          </p:cNvPr>
          <p:cNvSpPr>
            <a:spLocks noGrp="1"/>
          </p:cNvSpPr>
          <p:nvPr>
            <p:ph sz="quarter" idx="10"/>
          </p:nvPr>
        </p:nvSpPr>
        <p:spPr>
          <a:xfrm>
            <a:off x="457200" y="1604360"/>
            <a:ext cx="8229600" cy="4248000"/>
          </a:xfrm>
        </p:spPr>
        <p:txBody>
          <a:bodyPr/>
          <a:lstStyle/>
          <a:p>
            <a:r>
              <a:rPr lang="en-GB" dirty="0"/>
              <a:t>Watch the following YouTube video on the benefits of equality and diversity: </a:t>
            </a:r>
            <a:r>
              <a:rPr lang="en-US" dirty="0">
                <a:hlinkClick r:id="rId3"/>
              </a:rPr>
              <a:t>Diversity: Workplace Benefits of Equality and Inclusion around Race, Gender and Sexuality video</a:t>
            </a:r>
            <a:endParaRPr lang="en-GB" dirty="0"/>
          </a:p>
          <a:p>
            <a:r>
              <a:rPr lang="en-GB" dirty="0"/>
              <a:t>An inclusive and diverse workplace can bring many benefits, including:</a:t>
            </a:r>
          </a:p>
          <a:p>
            <a:pPr marL="558800" lvl="1" indent="-342900">
              <a:buFont typeface="Arial" panose="020B0604020202020204" pitchFamily="34" charset="0"/>
              <a:buChar char="•"/>
            </a:pPr>
            <a:r>
              <a:rPr lang="en-GB" dirty="0"/>
              <a:t>improved creativity and innovation</a:t>
            </a:r>
          </a:p>
          <a:p>
            <a:pPr marL="558800" lvl="1" indent="-342900">
              <a:buFont typeface="Arial" panose="020B0604020202020204" pitchFamily="34" charset="0"/>
              <a:buChar char="•"/>
            </a:pPr>
            <a:r>
              <a:rPr lang="en-GB" dirty="0"/>
              <a:t>increased productivity</a:t>
            </a:r>
          </a:p>
          <a:p>
            <a:pPr marL="558800" lvl="1" indent="-342900">
              <a:buFont typeface="Arial" panose="020B0604020202020204" pitchFamily="34" charset="0"/>
              <a:buChar char="•"/>
            </a:pPr>
            <a:r>
              <a:rPr lang="en-GB" dirty="0"/>
              <a:t>better decision-making</a:t>
            </a:r>
          </a:p>
          <a:p>
            <a:pPr marL="558800" lvl="1" indent="-342900">
              <a:buFont typeface="Arial" panose="020B0604020202020204" pitchFamily="34" charset="0"/>
              <a:buChar char="•"/>
            </a:pPr>
            <a:r>
              <a:rPr lang="en-GB" dirty="0"/>
              <a:t>improved customer service</a:t>
            </a:r>
          </a:p>
          <a:p>
            <a:pPr marL="558800" lvl="1" indent="-342900">
              <a:buFont typeface="Arial" panose="020B0604020202020204" pitchFamily="34" charset="0"/>
              <a:buChar char="•"/>
            </a:pPr>
            <a:r>
              <a:rPr lang="en-GB" dirty="0"/>
              <a:t>better recruitment and retention</a:t>
            </a:r>
          </a:p>
          <a:p>
            <a:pPr marL="558800" lvl="1" indent="-342900">
              <a:buFont typeface="Arial" panose="020B0604020202020204" pitchFamily="34" charset="0"/>
              <a:buChar char="•"/>
            </a:pPr>
            <a:r>
              <a:rPr lang="en-GB" dirty="0"/>
              <a:t>increased profitability</a:t>
            </a:r>
          </a:p>
          <a:p>
            <a:pPr marL="558800" lvl="1" indent="-342900">
              <a:buFont typeface="Arial" panose="020B0604020202020204" pitchFamily="34" charset="0"/>
              <a:buChar char="•"/>
            </a:pPr>
            <a:r>
              <a:rPr lang="en-GB" dirty="0"/>
              <a:t>enhanced reputation.</a:t>
            </a:r>
          </a:p>
        </p:txBody>
      </p:sp>
    </p:spTree>
    <p:extLst>
      <p:ext uri="{BB962C8B-B14F-4D97-AF65-F5344CB8AC3E}">
        <p14:creationId xmlns:p14="http://schemas.microsoft.com/office/powerpoint/2010/main" val="1874883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E2296-F8F0-46E1-9E81-68F8B640186B}"/>
              </a:ext>
            </a:extLst>
          </p:cNvPr>
          <p:cNvSpPr>
            <a:spLocks noGrp="1"/>
          </p:cNvSpPr>
          <p:nvPr>
            <p:ph type="title"/>
          </p:nvPr>
        </p:nvSpPr>
        <p:spPr>
          <a:xfrm>
            <a:off x="457200" y="1081888"/>
            <a:ext cx="8229600" cy="382588"/>
          </a:xfrm>
        </p:spPr>
        <p:txBody>
          <a:bodyPr/>
          <a:lstStyle/>
          <a:p>
            <a:r>
              <a:rPr lang="en-GB" dirty="0"/>
              <a:t>Benefits of inclusive and diverse workforce </a:t>
            </a:r>
            <a:r>
              <a:rPr lang="en-GB" b="0" dirty="0"/>
              <a:t>continued</a:t>
            </a:r>
            <a:endParaRPr lang="en-GB" dirty="0"/>
          </a:p>
        </p:txBody>
      </p:sp>
      <p:sp>
        <p:nvSpPr>
          <p:cNvPr id="3" name="Content Placeholder 2">
            <a:extLst>
              <a:ext uri="{FF2B5EF4-FFF2-40B4-BE49-F238E27FC236}">
                <a16:creationId xmlns:a16="http://schemas.microsoft.com/office/drawing/2014/main" id="{A7B2C8AC-1603-4F7D-93F9-49EBCAFEF47C}"/>
              </a:ext>
            </a:extLst>
          </p:cNvPr>
          <p:cNvSpPr>
            <a:spLocks noGrp="1"/>
          </p:cNvSpPr>
          <p:nvPr>
            <p:ph sz="quarter" idx="10"/>
          </p:nvPr>
        </p:nvSpPr>
        <p:spPr>
          <a:xfrm>
            <a:off x="457200" y="1611236"/>
            <a:ext cx="8229600" cy="4059248"/>
          </a:xfrm>
        </p:spPr>
        <p:txBody>
          <a:bodyPr/>
          <a:lstStyle/>
          <a:p>
            <a:pPr marL="342900" indent="-342900" algn="just">
              <a:lnSpc>
                <a:spcPct val="100000"/>
              </a:lnSpc>
              <a:spcBef>
                <a:spcPts val="600"/>
              </a:spcBef>
              <a:spcAft>
                <a:spcPts val="600"/>
              </a:spcAft>
              <a:buFont typeface="Arial" panose="020B0604020202020204" pitchFamily="34" charset="0"/>
              <a:buChar char="•"/>
            </a:pPr>
            <a:r>
              <a:rPr lang="en-GB" sz="1800" dirty="0"/>
              <a:t>Improved workplace morale and motivation for all employees, leading to increased productivity and efficiency.</a:t>
            </a:r>
          </a:p>
          <a:p>
            <a:pPr marL="342900" indent="-342900" algn="just">
              <a:lnSpc>
                <a:spcPct val="100000"/>
              </a:lnSpc>
              <a:spcBef>
                <a:spcPts val="600"/>
              </a:spcBef>
              <a:spcAft>
                <a:spcPts val="600"/>
              </a:spcAft>
              <a:buFont typeface="Arial" panose="020B0604020202020204" pitchFamily="34" charset="0"/>
              <a:buChar char="•"/>
            </a:pPr>
            <a:r>
              <a:rPr lang="en-GB" sz="1800" dirty="0"/>
              <a:t>A wider pool of candidates to choose from when recruiting, leading to improved talent acquisition and retention.</a:t>
            </a:r>
            <a:endParaRPr lang="en-GB" sz="600" dirty="0"/>
          </a:p>
          <a:p>
            <a:pPr marL="342900" indent="-342900" algn="just">
              <a:lnSpc>
                <a:spcPct val="100000"/>
              </a:lnSpc>
              <a:spcBef>
                <a:spcPts val="600"/>
              </a:spcBef>
              <a:spcAft>
                <a:spcPts val="600"/>
              </a:spcAft>
              <a:buFont typeface="Arial" panose="020B0604020202020204" pitchFamily="34" charset="0"/>
              <a:buChar char="•"/>
            </a:pPr>
            <a:r>
              <a:rPr lang="en-GB" sz="1800" dirty="0">
                <a:ea typeface="ＭＳ Ｐゴシック"/>
              </a:rPr>
              <a:t>Enhanced reputation of the BSE industry as a whole, leading to increased investment and better public perception.</a:t>
            </a:r>
          </a:p>
          <a:p>
            <a:pPr marL="342900" indent="-342900" algn="just">
              <a:lnSpc>
                <a:spcPct val="100000"/>
              </a:lnSpc>
              <a:spcBef>
                <a:spcPts val="600"/>
              </a:spcBef>
              <a:spcAft>
                <a:spcPts val="600"/>
              </a:spcAft>
              <a:buFont typeface="Arial" panose="020B0604020202020204" pitchFamily="34" charset="0"/>
              <a:buChar char="•"/>
            </a:pPr>
            <a:r>
              <a:rPr lang="en-GB" sz="1800" dirty="0"/>
              <a:t>Greater innovation and problem-solving through the inclusion of diverse perspectives and experiences.</a:t>
            </a:r>
          </a:p>
          <a:p>
            <a:pPr marL="342900" indent="-342900" algn="just">
              <a:lnSpc>
                <a:spcPct val="100000"/>
              </a:lnSpc>
              <a:spcBef>
                <a:spcPts val="600"/>
              </a:spcBef>
              <a:spcAft>
                <a:spcPts val="600"/>
              </a:spcAft>
              <a:buFont typeface="Arial" panose="020B0604020202020204" pitchFamily="34" charset="0"/>
              <a:buChar char="•"/>
            </a:pPr>
            <a:r>
              <a:rPr lang="en-GB" sz="1800" dirty="0"/>
              <a:t>Improved customer service and satisfaction, as the industry can better understand and meet the needs of diverse communities.</a:t>
            </a:r>
          </a:p>
          <a:p>
            <a:pPr marL="342900" indent="-342900" algn="just">
              <a:lnSpc>
                <a:spcPct val="100000"/>
              </a:lnSpc>
              <a:spcBef>
                <a:spcPts val="600"/>
              </a:spcBef>
              <a:spcAft>
                <a:spcPts val="600"/>
              </a:spcAft>
              <a:buFont typeface="Arial" panose="020B0604020202020204" pitchFamily="34" charset="0"/>
              <a:buChar char="•"/>
            </a:pPr>
            <a:r>
              <a:rPr lang="en-GB" sz="1800" dirty="0"/>
              <a:t>A safer working environment, where all workers are treated with respect and provided with the same opportunities for training and development.</a:t>
            </a:r>
          </a:p>
          <a:p>
            <a:endParaRPr lang="en-GB" dirty="0"/>
          </a:p>
        </p:txBody>
      </p:sp>
    </p:spTree>
    <p:extLst>
      <p:ext uri="{BB962C8B-B14F-4D97-AF65-F5344CB8AC3E}">
        <p14:creationId xmlns:p14="http://schemas.microsoft.com/office/powerpoint/2010/main" val="1257324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AIM: To explore how to effectively communicate </a:t>
            </a:r>
          </a:p>
        </p:txBody>
      </p:sp>
      <p:sp>
        <p:nvSpPr>
          <p:cNvPr id="3" name="Content Placeholder 2"/>
          <p:cNvSpPr>
            <a:spLocks noGrp="1"/>
          </p:cNvSpPr>
          <p:nvPr>
            <p:ph sz="quarter" idx="10"/>
          </p:nvPr>
        </p:nvSpPr>
        <p:spPr>
          <a:xfrm>
            <a:off x="457200" y="1595124"/>
            <a:ext cx="8229600" cy="4248000"/>
          </a:xfrm>
        </p:spPr>
        <p:txBody>
          <a:bodyPr/>
          <a:lstStyle/>
          <a:p>
            <a:r>
              <a:rPr lang="en-US" dirty="0">
                <a:ea typeface="ＭＳ Ｐゴシック" pitchFamily="-105" charset="-128"/>
                <a:cs typeface="ＭＳ Ｐゴシック" pitchFamily="-105" charset="-128"/>
              </a:rPr>
              <a:t>Objectives</a:t>
            </a:r>
          </a:p>
          <a:p>
            <a:pPr lvl="1"/>
            <a:r>
              <a:rPr lang="en-US" dirty="0"/>
              <a:t>Identify the different forms of communication</a:t>
            </a:r>
          </a:p>
          <a:p>
            <a:pPr lvl="1"/>
            <a:r>
              <a:rPr lang="en-US" dirty="0"/>
              <a:t>Differentiate between negative and positive communication </a:t>
            </a:r>
          </a:p>
          <a:p>
            <a:pPr lvl="1"/>
            <a:r>
              <a:rPr lang="en-US" dirty="0"/>
              <a:t>Explore emotional intelligence </a:t>
            </a:r>
          </a:p>
          <a:p>
            <a:pPr lvl="1"/>
            <a:r>
              <a:rPr lang="en-US" dirty="0"/>
              <a:t>Assess the benefits of developing your emotional intelligence </a:t>
            </a:r>
          </a:p>
          <a:p>
            <a:pPr lvl="1"/>
            <a:r>
              <a:rPr lang="en-US" dirty="0">
                <a:ea typeface="ＭＳ Ｐゴシック"/>
              </a:rPr>
              <a:t>Explain what equality and diversity means in the context of the BSE industry </a:t>
            </a:r>
            <a:endParaRPr lang="en-US" dirty="0">
              <a:cs typeface="Arial"/>
            </a:endParaRPr>
          </a:p>
          <a:p>
            <a:pPr lvl="1"/>
            <a:r>
              <a:rPr lang="en-US" dirty="0">
                <a:ea typeface="ＭＳ Ｐゴシック"/>
              </a:rPr>
              <a:t>Identify what discrimination is in the workplace  </a:t>
            </a:r>
            <a:endParaRPr lang="en-US" dirty="0">
              <a:cs typeface="Arial"/>
            </a:endParaRPr>
          </a:p>
          <a:p>
            <a:pPr lvl="1"/>
            <a:r>
              <a:rPr lang="en-US" dirty="0">
                <a:ea typeface="ＭＳ Ｐゴシック"/>
              </a:rPr>
              <a:t>List the benefits of an inclusive and diverse workforce</a:t>
            </a:r>
            <a:endParaRPr lang="en-US" dirty="0">
              <a:ea typeface="ＭＳ Ｐゴシック"/>
              <a:cs typeface="Arial"/>
            </a:endParaRPr>
          </a:p>
          <a:p>
            <a:pPr lvl="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1888"/>
            <a:ext cx="8229600" cy="382588"/>
          </a:xfrm>
        </p:spPr>
        <p:txBody>
          <a:bodyPr/>
          <a:lstStyle/>
          <a:p>
            <a:r>
              <a:rPr lang="en-US" dirty="0"/>
              <a:t>Forms of communication </a:t>
            </a:r>
          </a:p>
        </p:txBody>
      </p:sp>
      <p:sp>
        <p:nvSpPr>
          <p:cNvPr id="3" name="Content Placeholder 2"/>
          <p:cNvSpPr>
            <a:spLocks noGrp="1"/>
          </p:cNvSpPr>
          <p:nvPr>
            <p:ph sz="quarter" idx="10"/>
          </p:nvPr>
        </p:nvSpPr>
        <p:spPr>
          <a:xfrm>
            <a:off x="457200" y="1602000"/>
            <a:ext cx="8229600" cy="4248000"/>
          </a:xfrm>
        </p:spPr>
        <p:txBody>
          <a:bodyPr/>
          <a:lstStyle/>
          <a:p>
            <a:pPr marL="342900" indent="-342900">
              <a:lnSpc>
                <a:spcPct val="100000"/>
              </a:lnSpc>
              <a:spcBef>
                <a:spcPts val="600"/>
              </a:spcBef>
              <a:spcAft>
                <a:spcPts val="600"/>
              </a:spcAft>
              <a:buClr>
                <a:srgbClr val="0077E3"/>
              </a:buClr>
              <a:buFont typeface="Arial" panose="020B0604020202020204" pitchFamily="34" charset="0"/>
              <a:buChar char="•"/>
            </a:pPr>
            <a:r>
              <a:rPr lang="en-GB" dirty="0">
                <a:cs typeface="+mn-cs"/>
              </a:rPr>
              <a:t>Written communication</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cs typeface="+mn-cs"/>
              </a:rPr>
              <a:t>Verbal communication</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cs typeface="+mn-cs"/>
              </a:rPr>
              <a:t>Visual communication</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cs typeface="+mn-cs"/>
              </a:rPr>
              <a:t>Electronic communication</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cs typeface="+mn-cs"/>
              </a:rPr>
              <a:t>Non-verbal </a:t>
            </a:r>
            <a:r>
              <a:rPr lang="en-GB" dirty="0"/>
              <a:t>communication</a:t>
            </a:r>
          </a:p>
          <a:p>
            <a:r>
              <a:rPr lang="en-GB" dirty="0"/>
              <a:t>These methods can be broken down into two distinct categories: </a:t>
            </a:r>
          </a:p>
          <a:p>
            <a:pPr marL="558800" lvl="1" indent="-342900">
              <a:lnSpc>
                <a:spcPct val="100000"/>
              </a:lnSpc>
              <a:spcBef>
                <a:spcPts val="600"/>
              </a:spcBef>
              <a:spcAft>
                <a:spcPts val="600"/>
              </a:spcAft>
              <a:buFont typeface="Arial" panose="020B0604020202020204" pitchFamily="34" charset="0"/>
              <a:buChar char="•"/>
            </a:pPr>
            <a:r>
              <a:rPr lang="en-GB" dirty="0"/>
              <a:t>formal communication</a:t>
            </a:r>
          </a:p>
          <a:p>
            <a:pPr marL="558800" lvl="1" indent="-342900">
              <a:lnSpc>
                <a:spcPct val="100000"/>
              </a:lnSpc>
              <a:spcBef>
                <a:spcPts val="600"/>
              </a:spcBef>
              <a:spcAft>
                <a:spcPts val="600"/>
              </a:spcAft>
              <a:buFont typeface="Arial" panose="020B0604020202020204" pitchFamily="34" charset="0"/>
              <a:buChar char="•"/>
            </a:pPr>
            <a:r>
              <a:rPr lang="en-GB" dirty="0"/>
              <a:t>informal communication.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1888"/>
            <a:ext cx="8229600" cy="382588"/>
          </a:xfrm>
        </p:spPr>
        <p:txBody>
          <a:bodyPr/>
          <a:lstStyle/>
          <a:p>
            <a:r>
              <a:rPr lang="en-US" dirty="0"/>
              <a:t>Positive or negative communication? 	</a:t>
            </a:r>
          </a:p>
        </p:txBody>
      </p:sp>
      <p:sp>
        <p:nvSpPr>
          <p:cNvPr id="3" name="Content Placeholder 2"/>
          <p:cNvSpPr>
            <a:spLocks noGrp="1"/>
          </p:cNvSpPr>
          <p:nvPr>
            <p:ph sz="quarter" idx="10"/>
          </p:nvPr>
        </p:nvSpPr>
        <p:spPr>
          <a:xfrm>
            <a:off x="457200" y="1585888"/>
            <a:ext cx="8229600" cy="4248000"/>
          </a:xfrm>
        </p:spPr>
        <p:txBody>
          <a:bodyPr/>
          <a:lstStyle/>
          <a:p>
            <a:r>
              <a:rPr lang="en-GB" dirty="0"/>
              <a:t>Watch the following YouTube video on effective communication: </a:t>
            </a:r>
            <a:r>
              <a:rPr lang="en-GB" dirty="0">
                <a:hlinkClick r:id="rId3"/>
              </a:rPr>
              <a:t>COMMUNICATION PROBLEMS | Funny Video 😂</a:t>
            </a:r>
            <a:endParaRPr lang="en-GB" dirty="0"/>
          </a:p>
          <a:p>
            <a:pPr marL="342900" indent="-342900">
              <a:buFont typeface="Arial" panose="020B0604020202020204" pitchFamily="34" charset="0"/>
              <a:buChar char="•"/>
            </a:pPr>
            <a:r>
              <a:rPr lang="en-GB" dirty="0"/>
              <a:t>Positive communication refers to communication that is constructive, effective and promotes collaboration and understanding.</a:t>
            </a:r>
          </a:p>
          <a:p>
            <a:pPr marL="342900" indent="-342900">
              <a:buFont typeface="Arial" panose="020B0604020202020204" pitchFamily="34" charset="0"/>
              <a:buChar char="•"/>
            </a:pPr>
            <a:r>
              <a:rPr lang="en-GB" dirty="0"/>
              <a:t>Negative communication refers to communication that is unproductive, damaging or creates conflict.</a:t>
            </a:r>
          </a:p>
          <a:p>
            <a:r>
              <a:rPr lang="en-GB" dirty="0"/>
              <a:t>Overall, positive communication is essential for building strong and effective relationships among team members and for achieving successful outcomes in construction projects.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E905C-FBE3-42D0-B3F0-3664D6F417FF}"/>
              </a:ext>
            </a:extLst>
          </p:cNvPr>
          <p:cNvSpPr>
            <a:spLocks noGrp="1"/>
          </p:cNvSpPr>
          <p:nvPr>
            <p:ph type="title"/>
          </p:nvPr>
        </p:nvSpPr>
        <p:spPr>
          <a:xfrm>
            <a:off x="457200" y="1081888"/>
            <a:ext cx="8229600" cy="382588"/>
          </a:xfrm>
        </p:spPr>
        <p:txBody>
          <a:bodyPr/>
          <a:lstStyle/>
          <a:p>
            <a:r>
              <a:rPr lang="en-GB" dirty="0"/>
              <a:t>Positive communication</a:t>
            </a:r>
          </a:p>
        </p:txBody>
      </p:sp>
      <p:sp>
        <p:nvSpPr>
          <p:cNvPr id="3" name="Content Placeholder 2">
            <a:extLst>
              <a:ext uri="{FF2B5EF4-FFF2-40B4-BE49-F238E27FC236}">
                <a16:creationId xmlns:a16="http://schemas.microsoft.com/office/drawing/2014/main" id="{ADD5796E-36E5-433C-8BE5-A40EA5385479}"/>
              </a:ext>
            </a:extLst>
          </p:cNvPr>
          <p:cNvSpPr>
            <a:spLocks noGrp="1"/>
          </p:cNvSpPr>
          <p:nvPr>
            <p:ph sz="quarter" idx="10"/>
          </p:nvPr>
        </p:nvSpPr>
        <p:spPr>
          <a:xfrm>
            <a:off x="457200" y="1628800"/>
            <a:ext cx="8229600" cy="4018840"/>
          </a:xfrm>
        </p:spPr>
        <p:txBody>
          <a:bodyPr/>
          <a:lstStyle/>
          <a:p>
            <a:pPr algn="just"/>
            <a:r>
              <a:rPr lang="en-GB"/>
              <a:t>Positive communication involves expressing oneself in a constructive and uplifting way that motivates, inspires and encourages others.</a:t>
            </a:r>
          </a:p>
          <a:p>
            <a:pPr algn="just"/>
            <a:r>
              <a:rPr lang="en-GB"/>
              <a:t>It can create a supportive and engaging work environment that fosters teamwork and productivity.</a:t>
            </a:r>
          </a:p>
          <a:p>
            <a:r>
              <a:rPr lang="en-GB"/>
              <a:t>The effects of positive communication on the workplace can include:</a:t>
            </a:r>
          </a:p>
          <a:p>
            <a:pPr marL="558800" lvl="1" indent="-342900">
              <a:lnSpc>
                <a:spcPct val="100000"/>
              </a:lnSpc>
              <a:spcBef>
                <a:spcPts val="300"/>
              </a:spcBef>
              <a:spcAft>
                <a:spcPts val="300"/>
              </a:spcAft>
              <a:buFont typeface="Arial" panose="020B0604020202020204" pitchFamily="34" charset="0"/>
              <a:buChar char="•"/>
            </a:pPr>
            <a:r>
              <a:rPr lang="en-GB"/>
              <a:t>improved employee morale and motivation</a:t>
            </a:r>
          </a:p>
          <a:p>
            <a:pPr marL="558800" lvl="1" indent="-342900">
              <a:lnSpc>
                <a:spcPct val="100000"/>
              </a:lnSpc>
              <a:spcBef>
                <a:spcPts val="300"/>
              </a:spcBef>
              <a:spcAft>
                <a:spcPts val="300"/>
              </a:spcAft>
              <a:buFont typeface="Arial" panose="020B0604020202020204" pitchFamily="34" charset="0"/>
              <a:buChar char="•"/>
            </a:pPr>
            <a:r>
              <a:rPr lang="en-GB"/>
              <a:t>increased job satisfaction</a:t>
            </a:r>
          </a:p>
          <a:p>
            <a:pPr marL="558800" lvl="1" indent="-342900">
              <a:lnSpc>
                <a:spcPct val="100000"/>
              </a:lnSpc>
              <a:spcBef>
                <a:spcPts val="300"/>
              </a:spcBef>
              <a:spcAft>
                <a:spcPts val="300"/>
              </a:spcAft>
              <a:buFont typeface="Arial" panose="020B0604020202020204" pitchFamily="34" charset="0"/>
              <a:buChar char="•"/>
            </a:pPr>
            <a:r>
              <a:rPr lang="en-GB"/>
              <a:t>improved relationships between co-workers</a:t>
            </a:r>
          </a:p>
          <a:p>
            <a:pPr marL="558800" lvl="1" indent="-342900">
              <a:lnSpc>
                <a:spcPct val="100000"/>
              </a:lnSpc>
              <a:spcBef>
                <a:spcPts val="300"/>
              </a:spcBef>
              <a:spcAft>
                <a:spcPts val="300"/>
              </a:spcAft>
              <a:buFont typeface="Arial" panose="020B0604020202020204" pitchFamily="34" charset="0"/>
              <a:buChar char="•"/>
            </a:pPr>
            <a:r>
              <a:rPr lang="en-GB"/>
              <a:t>increased productivity and efficiency</a:t>
            </a:r>
          </a:p>
          <a:p>
            <a:pPr marL="558800" lvl="1" indent="-342900">
              <a:lnSpc>
                <a:spcPct val="100000"/>
              </a:lnSpc>
              <a:spcBef>
                <a:spcPts val="300"/>
              </a:spcBef>
              <a:spcAft>
                <a:spcPts val="300"/>
              </a:spcAft>
              <a:buFont typeface="Arial" panose="020B0604020202020204" pitchFamily="34" charset="0"/>
              <a:buChar char="•"/>
            </a:pPr>
            <a:r>
              <a:rPr lang="en-GB"/>
              <a:t>improved retention rates of employees.</a:t>
            </a:r>
          </a:p>
          <a:p>
            <a:endParaRPr lang="en-GB"/>
          </a:p>
          <a:p>
            <a:endParaRPr lang="en-GB"/>
          </a:p>
        </p:txBody>
      </p:sp>
    </p:spTree>
    <p:extLst>
      <p:ext uri="{BB962C8B-B14F-4D97-AF65-F5344CB8AC3E}">
        <p14:creationId xmlns:p14="http://schemas.microsoft.com/office/powerpoint/2010/main" val="4291344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1888"/>
            <a:ext cx="8229600" cy="382588"/>
          </a:xfrm>
        </p:spPr>
        <p:txBody>
          <a:bodyPr/>
          <a:lstStyle/>
          <a:p>
            <a:r>
              <a:rPr lang="en-US" dirty="0"/>
              <a:t>Positive communication in practice </a:t>
            </a:r>
          </a:p>
        </p:txBody>
      </p:sp>
      <p:sp>
        <p:nvSpPr>
          <p:cNvPr id="3" name="Content Placeholder 2"/>
          <p:cNvSpPr>
            <a:spLocks noGrp="1"/>
          </p:cNvSpPr>
          <p:nvPr>
            <p:ph sz="quarter" idx="10"/>
          </p:nvPr>
        </p:nvSpPr>
        <p:spPr>
          <a:xfrm>
            <a:off x="457200" y="1608284"/>
            <a:ext cx="8229600" cy="3789208"/>
          </a:xfrm>
        </p:spPr>
        <p:txBody>
          <a:bodyPr/>
          <a:lstStyle/>
          <a:p>
            <a:pPr>
              <a:spcBef>
                <a:spcPts val="600"/>
              </a:spcBef>
              <a:spcAft>
                <a:spcPts val="600"/>
              </a:spcAft>
            </a:pPr>
            <a:r>
              <a:rPr lang="en-GB" dirty="0"/>
              <a:t>In practice, positive communication may include:</a:t>
            </a:r>
          </a:p>
          <a:p>
            <a:pPr marL="342900" indent="-342900">
              <a:spcBef>
                <a:spcPts val="600"/>
              </a:spcBef>
              <a:spcAft>
                <a:spcPts val="600"/>
              </a:spcAft>
              <a:buFont typeface="Arial" panose="020B0604020202020204" pitchFamily="34" charset="0"/>
              <a:buChar char="•"/>
            </a:pPr>
            <a:r>
              <a:rPr lang="en-GB" dirty="0"/>
              <a:t>active listening and asking questions to clarify understanding and promote collaboration</a:t>
            </a:r>
          </a:p>
          <a:p>
            <a:pPr marL="342900" indent="-342900">
              <a:spcBef>
                <a:spcPts val="600"/>
              </a:spcBef>
              <a:spcAft>
                <a:spcPts val="600"/>
              </a:spcAft>
              <a:buFont typeface="Arial" panose="020B0604020202020204" pitchFamily="34" charset="0"/>
              <a:buChar char="•"/>
            </a:pPr>
            <a:r>
              <a:rPr lang="en-GB" dirty="0"/>
              <a:t>using clear and respectful language to express ideas, opinions and concerns</a:t>
            </a:r>
          </a:p>
          <a:p>
            <a:pPr marL="342900" indent="-342900">
              <a:spcBef>
                <a:spcPts val="600"/>
              </a:spcBef>
              <a:spcAft>
                <a:spcPts val="600"/>
              </a:spcAft>
              <a:buFont typeface="Arial" panose="020B0604020202020204" pitchFamily="34" charset="0"/>
              <a:buChar char="•"/>
            </a:pPr>
            <a:r>
              <a:rPr lang="en-GB" dirty="0"/>
              <a:t>providing constructive feedback that focuses on solutions rather than blame</a:t>
            </a:r>
          </a:p>
          <a:p>
            <a:pPr marL="342900" indent="-342900">
              <a:spcBef>
                <a:spcPts val="600"/>
              </a:spcBef>
              <a:spcAft>
                <a:spcPts val="600"/>
              </a:spcAft>
              <a:buFont typeface="Arial" panose="020B0604020202020204" pitchFamily="34" charset="0"/>
              <a:buChar char="•"/>
            </a:pPr>
            <a:r>
              <a:rPr lang="en-GB" dirty="0"/>
              <a:t>sharing information and updates regularly to keep everyone informed and aligned</a:t>
            </a:r>
          </a:p>
          <a:p>
            <a:pPr marL="342900" indent="-342900">
              <a:spcBef>
                <a:spcPts val="600"/>
              </a:spcBef>
              <a:spcAft>
                <a:spcPts val="600"/>
              </a:spcAft>
              <a:buFont typeface="Arial" panose="020B0604020202020204" pitchFamily="34" charset="0"/>
              <a:buChar char="•"/>
            </a:pPr>
            <a:r>
              <a:rPr lang="en-GB" dirty="0"/>
              <a:t>celebrating successes and acknowledging contributions, which can boost morale and encourage teamwork.</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082B0-EE43-4D24-9A6A-5A62E8A58A8B}"/>
              </a:ext>
            </a:extLst>
          </p:cNvPr>
          <p:cNvSpPr>
            <a:spLocks noGrp="1"/>
          </p:cNvSpPr>
          <p:nvPr>
            <p:ph type="title"/>
          </p:nvPr>
        </p:nvSpPr>
        <p:spPr>
          <a:xfrm>
            <a:off x="457200" y="1081888"/>
            <a:ext cx="8229600" cy="382588"/>
          </a:xfrm>
        </p:spPr>
        <p:txBody>
          <a:bodyPr/>
          <a:lstStyle/>
          <a:p>
            <a:r>
              <a:rPr lang="en-GB" dirty="0"/>
              <a:t>Negative communication</a:t>
            </a:r>
          </a:p>
        </p:txBody>
      </p:sp>
      <p:sp>
        <p:nvSpPr>
          <p:cNvPr id="3" name="Content Placeholder 2">
            <a:extLst>
              <a:ext uri="{FF2B5EF4-FFF2-40B4-BE49-F238E27FC236}">
                <a16:creationId xmlns:a16="http://schemas.microsoft.com/office/drawing/2014/main" id="{2E630AEA-7AC1-420C-BCE9-EFEA42273305}"/>
              </a:ext>
            </a:extLst>
          </p:cNvPr>
          <p:cNvSpPr>
            <a:spLocks noGrp="1"/>
          </p:cNvSpPr>
          <p:nvPr>
            <p:ph sz="quarter" idx="10"/>
          </p:nvPr>
        </p:nvSpPr>
        <p:spPr>
          <a:xfrm>
            <a:off x="457200" y="1585888"/>
            <a:ext cx="8229600" cy="4248000"/>
          </a:xfrm>
        </p:spPr>
        <p:txBody>
          <a:bodyPr/>
          <a:lstStyle/>
          <a:p>
            <a:r>
              <a:rPr lang="en-GB"/>
              <a:t>Negative communication involves expressing oneself in a way that demotivates, upsets or discourages others. It can create a hostile and unproductive work environment that can lead to decreased morale and motivation. </a:t>
            </a:r>
          </a:p>
          <a:p>
            <a:r>
              <a:rPr lang="en-GB"/>
              <a:t>The effects of negative communication on the workplace can include:</a:t>
            </a:r>
          </a:p>
          <a:p>
            <a:pPr marL="342900" indent="-342900">
              <a:lnSpc>
                <a:spcPct val="100000"/>
              </a:lnSpc>
              <a:spcBef>
                <a:spcPts val="300"/>
              </a:spcBef>
              <a:spcAft>
                <a:spcPts val="300"/>
              </a:spcAft>
              <a:buFont typeface="Arial" panose="020B0604020202020204" pitchFamily="34" charset="0"/>
              <a:buChar char="•"/>
            </a:pPr>
            <a:r>
              <a:rPr lang="en-GB"/>
              <a:t>decreased employee morale and motivation</a:t>
            </a:r>
          </a:p>
          <a:p>
            <a:pPr marL="342900" indent="-342900">
              <a:lnSpc>
                <a:spcPct val="100000"/>
              </a:lnSpc>
              <a:spcBef>
                <a:spcPts val="300"/>
              </a:spcBef>
              <a:spcAft>
                <a:spcPts val="300"/>
              </a:spcAft>
              <a:buFont typeface="Arial" panose="020B0604020202020204" pitchFamily="34" charset="0"/>
              <a:buChar char="•"/>
            </a:pPr>
            <a:r>
              <a:rPr lang="en-GB"/>
              <a:t>increased stress and anxiety among employees</a:t>
            </a:r>
          </a:p>
          <a:p>
            <a:pPr marL="342900" indent="-342900">
              <a:lnSpc>
                <a:spcPct val="100000"/>
              </a:lnSpc>
              <a:spcBef>
                <a:spcPts val="300"/>
              </a:spcBef>
              <a:spcAft>
                <a:spcPts val="300"/>
              </a:spcAft>
              <a:buFont typeface="Arial" panose="020B0604020202020204" pitchFamily="34" charset="0"/>
              <a:buChar char="•"/>
            </a:pPr>
            <a:r>
              <a:rPr lang="en-GB"/>
              <a:t>decreased job satisfaction</a:t>
            </a:r>
          </a:p>
          <a:p>
            <a:pPr marL="342900" indent="-342900">
              <a:lnSpc>
                <a:spcPct val="100000"/>
              </a:lnSpc>
              <a:spcBef>
                <a:spcPts val="300"/>
              </a:spcBef>
              <a:spcAft>
                <a:spcPts val="300"/>
              </a:spcAft>
              <a:buFont typeface="Arial" panose="020B0604020202020204" pitchFamily="34" charset="0"/>
              <a:buChar char="•"/>
            </a:pPr>
            <a:r>
              <a:rPr lang="en-GB"/>
              <a:t>tension and conflict between co-workers</a:t>
            </a:r>
          </a:p>
          <a:p>
            <a:pPr marL="342900" indent="-342900">
              <a:lnSpc>
                <a:spcPct val="100000"/>
              </a:lnSpc>
              <a:spcBef>
                <a:spcPts val="300"/>
              </a:spcBef>
              <a:spcAft>
                <a:spcPts val="300"/>
              </a:spcAft>
              <a:buFont typeface="Arial" panose="020B0604020202020204" pitchFamily="34" charset="0"/>
              <a:buChar char="•"/>
            </a:pPr>
            <a:r>
              <a:rPr lang="en-GB"/>
              <a:t>decreased productivity and efficiency</a:t>
            </a:r>
          </a:p>
          <a:p>
            <a:pPr marL="342900" indent="-342900">
              <a:lnSpc>
                <a:spcPct val="100000"/>
              </a:lnSpc>
              <a:spcBef>
                <a:spcPts val="300"/>
              </a:spcBef>
              <a:spcAft>
                <a:spcPts val="300"/>
              </a:spcAft>
              <a:buFont typeface="Arial" panose="020B0604020202020204" pitchFamily="34" charset="0"/>
              <a:buChar char="•"/>
            </a:pPr>
            <a:r>
              <a:rPr lang="en-GB"/>
              <a:t>increased employee turnover.</a:t>
            </a:r>
          </a:p>
          <a:p>
            <a:endParaRPr lang="en-GB"/>
          </a:p>
        </p:txBody>
      </p:sp>
    </p:spTree>
    <p:extLst>
      <p:ext uri="{BB962C8B-B14F-4D97-AF65-F5344CB8AC3E}">
        <p14:creationId xmlns:p14="http://schemas.microsoft.com/office/powerpoint/2010/main" val="306196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1888"/>
            <a:ext cx="8229600" cy="382588"/>
          </a:xfrm>
        </p:spPr>
        <p:txBody>
          <a:bodyPr/>
          <a:lstStyle/>
          <a:p>
            <a:r>
              <a:rPr lang="en-US" dirty="0"/>
              <a:t>Negative communication: what it looks like </a:t>
            </a:r>
          </a:p>
        </p:txBody>
      </p:sp>
      <p:sp>
        <p:nvSpPr>
          <p:cNvPr id="3" name="Content Placeholder 2"/>
          <p:cNvSpPr>
            <a:spLocks noGrp="1"/>
          </p:cNvSpPr>
          <p:nvPr>
            <p:ph sz="quarter" idx="10"/>
          </p:nvPr>
        </p:nvSpPr>
        <p:spPr>
          <a:xfrm>
            <a:off x="457200" y="1626920"/>
            <a:ext cx="8229600" cy="3456384"/>
          </a:xfrm>
        </p:spPr>
        <p:txBody>
          <a:bodyPr/>
          <a:lstStyle/>
          <a:p>
            <a:pPr marL="342900" indent="-342900">
              <a:buFont typeface="Arial" panose="020B0604020202020204" pitchFamily="34" charset="0"/>
              <a:buChar char="•"/>
            </a:pPr>
            <a:r>
              <a:rPr lang="en-GB" dirty="0"/>
              <a:t>Criticising or blaming others for mistakes or delays, which can create a negative atmosphere and damage working relationships</a:t>
            </a:r>
          </a:p>
          <a:p>
            <a:pPr marL="342900" indent="-342900">
              <a:buFont typeface="Arial" panose="020B0604020202020204" pitchFamily="34" charset="0"/>
              <a:buChar char="•"/>
            </a:pPr>
            <a:r>
              <a:rPr lang="en-GB" dirty="0"/>
              <a:t>Using aggressive or confrontational language, which can escalate conflicts and make it difficult to find solutions</a:t>
            </a:r>
          </a:p>
          <a:p>
            <a:pPr marL="342900" indent="-342900">
              <a:buFont typeface="Arial" panose="020B0604020202020204" pitchFamily="34" charset="0"/>
              <a:buChar char="•"/>
            </a:pPr>
            <a:r>
              <a:rPr lang="en-GB" dirty="0"/>
              <a:t>Ignoring or dismissing the opinions or concerns of others, which can create resentment and reduce collaboration</a:t>
            </a:r>
          </a:p>
          <a:p>
            <a:pPr marL="342900" indent="-342900">
              <a:buFont typeface="Arial" panose="020B0604020202020204" pitchFamily="34" charset="0"/>
              <a:buChar char="•"/>
            </a:pPr>
            <a:r>
              <a:rPr lang="en-GB" dirty="0"/>
              <a:t>Withholding information or failing to communicate important updates, which can lead to misunderstandings and mistakes</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1888"/>
            <a:ext cx="8229600" cy="382588"/>
          </a:xfrm>
        </p:spPr>
        <p:txBody>
          <a:bodyPr/>
          <a:lstStyle/>
          <a:p>
            <a:r>
              <a:rPr lang="en-US" dirty="0"/>
              <a:t>Emotional intelligence</a:t>
            </a:r>
          </a:p>
        </p:txBody>
      </p:sp>
      <p:sp>
        <p:nvSpPr>
          <p:cNvPr id="3" name="Content Placeholder 2"/>
          <p:cNvSpPr>
            <a:spLocks noGrp="1"/>
          </p:cNvSpPr>
          <p:nvPr>
            <p:ph sz="quarter" idx="10"/>
          </p:nvPr>
        </p:nvSpPr>
        <p:spPr>
          <a:xfrm>
            <a:off x="457200" y="1630680"/>
            <a:ext cx="8229600" cy="4059192"/>
          </a:xfrm>
        </p:spPr>
        <p:txBody>
          <a:bodyPr/>
          <a:lstStyle/>
          <a:p>
            <a:r>
              <a:rPr lang="en-GB" dirty="0"/>
              <a:t>Emotional intelligence refers to the ability to understand and manage one's own emotions, as well as the emotions of others. </a:t>
            </a:r>
          </a:p>
          <a:p>
            <a:r>
              <a:rPr lang="en-GB" dirty="0"/>
              <a:t>Emotional intelligence is important in building strong working relationships and promoting effective communication and collaboration.</a:t>
            </a:r>
          </a:p>
          <a:p>
            <a:r>
              <a:rPr lang="en-GB" dirty="0"/>
              <a:t>Emotional intelligence is particularly important for promoting positive working relationships and resolving conflicts. </a:t>
            </a:r>
          </a:p>
          <a:p>
            <a:r>
              <a:rPr lang="en-GB" dirty="0"/>
              <a:t>Emotional intelligence in the workplace may include self-awareness, self-regulation, empathy, social skills and motivation. </a:t>
            </a:r>
          </a:p>
          <a:p>
            <a:r>
              <a:rPr lang="en-GB" dirty="0"/>
              <a:t>Watch the following YouTube video on emotional intelligence in the workplace: </a:t>
            </a:r>
            <a:r>
              <a:rPr lang="en-US" dirty="0">
                <a:hlinkClick r:id="rId2"/>
              </a:rPr>
              <a:t>Emotional Intelligence in the Workplace</a:t>
            </a:r>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1c5831b9-66da-4f16-a409-834213ecdb8e"/>
    <ds:schemaRef ds:uri="418e8c98-519b-4e3e-a77f-7ee33016068f"/>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8650BE0-FF67-4CB5-BD5F-AE35C54CB642}">
  <ds:schemaRefs>
    <ds:schemaRef ds:uri="1c5831b9-66da-4f16-a409-834213ecdb8e"/>
    <ds:schemaRef ds:uri="418e8c98-519b-4e3e-a77f-7ee33016068f"/>
    <ds:schemaRef ds:uri="7d91badd-8922-4db1-9652-4fbca8a6b7d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1768</Words>
  <Application>Microsoft Office PowerPoint</Application>
  <PresentationFormat>On-screen Show (4:3)</PresentationFormat>
  <Paragraphs>148</Paragraphs>
  <Slides>16</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PowerPoint 6: Effective inclusive communication  </vt:lpstr>
      <vt:lpstr>AIM: To explore how to effectively communicate </vt:lpstr>
      <vt:lpstr>Forms of communication </vt:lpstr>
      <vt:lpstr>Positive or negative communication?  </vt:lpstr>
      <vt:lpstr>Positive communication</vt:lpstr>
      <vt:lpstr>Positive communication in practice </vt:lpstr>
      <vt:lpstr>Negative communication</vt:lpstr>
      <vt:lpstr>Negative communication: what it looks like </vt:lpstr>
      <vt:lpstr>Emotional intelligence</vt:lpstr>
      <vt:lpstr>Benefits of developing emotional intelligence </vt:lpstr>
      <vt:lpstr>What is equality and diversity?</vt:lpstr>
      <vt:lpstr>What is discrimination?</vt:lpstr>
      <vt:lpstr>Equalities Act 2010</vt:lpstr>
      <vt:lpstr>Benefits of inclusive and diverse workforce </vt:lpstr>
      <vt:lpstr>Benefits of inclusive and diverse workforce continued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Sakshi JC</cp:lastModifiedBy>
  <cp:revision>13</cp:revision>
  <dcterms:created xsi:type="dcterms:W3CDTF">2013-05-28T00:38:54Z</dcterms:created>
  <dcterms:modified xsi:type="dcterms:W3CDTF">2023-07-20T09:58:40Z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2023-05-16T16:51:30Z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11180875-d063-4ebc-9fb5-6cdfece9d84d</vt:lpwstr>
  </property>
  <property fmtid="{D5CDD505-2E9C-101B-9397-08002B2CF9AE}" pid="9" name="MSIP_Label_8448bdcc-a5c1-4821-919e-44fa9583868f_ContentBits">
    <vt:lpwstr>0</vt:lpwstr>
  </property>
</Properties>
</file>