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31" r:id="rId6"/>
    <p:sldId id="334" r:id="rId7"/>
    <p:sldId id="343" r:id="rId8"/>
    <p:sldId id="351" r:id="rId9"/>
    <p:sldId id="338" r:id="rId10"/>
    <p:sldId id="349" r:id="rId11"/>
    <p:sldId id="336" r:id="rId12"/>
    <p:sldId id="350" r:id="rId13"/>
    <p:sldId id="337" r:id="rId14"/>
    <p:sldId id="348" r:id="rId15"/>
    <p:sldId id="339" r:id="rId16"/>
    <p:sldId id="347" r:id="rId17"/>
    <p:sldId id="341" r:id="rId18"/>
    <p:sldId id="342" r:id="rId19"/>
    <p:sldId id="340"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2"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77AF11-3D6B-4943-AED2-BF2DC10B5D9F}" v="35" dt="2023-06-23T13:49:05.093"/>
    <p1510:client id="{50FCC232-0E24-4688-8B90-70D875C0F46D}" v="3" dt="2023-06-21T19:19:59.9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30" autoAdjust="0"/>
  </p:normalViewPr>
  <p:slideViewPr>
    <p:cSldViewPr snapToGrid="0">
      <p:cViewPr varScale="1">
        <p:scale>
          <a:sx n="58" d="100"/>
          <a:sy n="58" d="100"/>
        </p:scale>
        <p:origin x="78" y="79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B89B67-319E-4289-BE8B-32184AB542D6}" type="doc">
      <dgm:prSet loTypeId="urn:microsoft.com/office/officeart/2005/8/layout/hProcess9" loCatId="process" qsTypeId="urn:microsoft.com/office/officeart/2005/8/quickstyle/simple3" qsCatId="simple" csTypeId="urn:microsoft.com/office/officeart/2005/8/colors/accent1_2" csCatId="accent1" phldr="1"/>
      <dgm:spPr/>
    </dgm:pt>
    <dgm:pt modelId="{A848FC0B-C714-46ED-A18A-82340020B3A6}">
      <dgm:prSet phldrT="[Text]" custT="1"/>
      <dgm:spPr/>
      <dgm:t>
        <a:bodyPr/>
        <a:lstStyle/>
        <a:p>
          <a:r>
            <a:rPr lang="en-GB" sz="1400" b="1" i="0"/>
            <a:t>Inform supervisor/manager</a:t>
          </a:r>
          <a:endParaRPr lang="en-GB" sz="1400" b="1"/>
        </a:p>
      </dgm:t>
    </dgm:pt>
    <dgm:pt modelId="{22D53555-3A7D-46DB-A9D0-4DE8BD1917A5}" type="parTrans" cxnId="{CAE63BF3-4D6E-448B-969D-6DF578FBF19D}">
      <dgm:prSet/>
      <dgm:spPr/>
      <dgm:t>
        <a:bodyPr/>
        <a:lstStyle/>
        <a:p>
          <a:endParaRPr lang="en-GB"/>
        </a:p>
      </dgm:t>
    </dgm:pt>
    <dgm:pt modelId="{A0985DB1-0880-4ED8-977A-82947FA7BFFE}" type="sibTrans" cxnId="{CAE63BF3-4D6E-448B-969D-6DF578FBF19D}">
      <dgm:prSet/>
      <dgm:spPr/>
      <dgm:t>
        <a:bodyPr/>
        <a:lstStyle/>
        <a:p>
          <a:endParaRPr lang="en-GB"/>
        </a:p>
      </dgm:t>
    </dgm:pt>
    <dgm:pt modelId="{FE6A17D3-ABD5-4DFE-8589-70D8FDBBFC4F}">
      <dgm:prSet phldrT="[Text]" custT="1"/>
      <dgm:spPr/>
      <dgm:t>
        <a:bodyPr/>
        <a:lstStyle/>
        <a:p>
          <a:r>
            <a:rPr lang="en-GB" sz="1400" b="1" i="0"/>
            <a:t>Use the organisation's reporting system</a:t>
          </a:r>
          <a:endParaRPr lang="en-GB" sz="1400" b="1"/>
        </a:p>
      </dgm:t>
    </dgm:pt>
    <dgm:pt modelId="{09FB382A-E069-43A3-9CD2-20A6944EDA52}" type="parTrans" cxnId="{984FB777-0E1E-471F-9AC9-620D245EEEEF}">
      <dgm:prSet/>
      <dgm:spPr/>
      <dgm:t>
        <a:bodyPr/>
        <a:lstStyle/>
        <a:p>
          <a:endParaRPr lang="en-GB"/>
        </a:p>
      </dgm:t>
    </dgm:pt>
    <dgm:pt modelId="{BE835DF9-B4D7-40A7-A7FE-0AD03E0D0855}" type="sibTrans" cxnId="{984FB777-0E1E-471F-9AC9-620D245EEEEF}">
      <dgm:prSet/>
      <dgm:spPr/>
      <dgm:t>
        <a:bodyPr/>
        <a:lstStyle/>
        <a:p>
          <a:endParaRPr lang="en-GB"/>
        </a:p>
      </dgm:t>
    </dgm:pt>
    <dgm:pt modelId="{9886A65A-2741-4262-8A7C-1732464A44B4}">
      <dgm:prSet phldrT="[Text]" custT="1"/>
      <dgm:spPr/>
      <dgm:t>
        <a:bodyPr/>
        <a:lstStyle/>
        <a:p>
          <a:r>
            <a:rPr lang="en-GB" sz="1400" b="1" i="0"/>
            <a:t>Contact the regulatory body</a:t>
          </a:r>
          <a:endParaRPr lang="en-GB" sz="1400" b="1"/>
        </a:p>
      </dgm:t>
    </dgm:pt>
    <dgm:pt modelId="{BE638945-632D-4A67-AE38-BFFECE2B94D7}" type="parTrans" cxnId="{68C090E9-15E2-4E2E-8DFD-EB224A2CA374}">
      <dgm:prSet/>
      <dgm:spPr/>
      <dgm:t>
        <a:bodyPr/>
        <a:lstStyle/>
        <a:p>
          <a:endParaRPr lang="en-GB"/>
        </a:p>
      </dgm:t>
    </dgm:pt>
    <dgm:pt modelId="{CB353997-52F8-415B-AC14-0DBF21F5ED78}" type="sibTrans" cxnId="{68C090E9-15E2-4E2E-8DFD-EB224A2CA374}">
      <dgm:prSet/>
      <dgm:spPr/>
      <dgm:t>
        <a:bodyPr/>
        <a:lstStyle/>
        <a:p>
          <a:endParaRPr lang="en-GB"/>
        </a:p>
      </dgm:t>
    </dgm:pt>
    <dgm:pt modelId="{5B1719A7-C164-45A4-B1BB-6119B635CDBA}">
      <dgm:prSet phldrT="[Text]" custT="1"/>
      <dgm:spPr/>
      <dgm:t>
        <a:bodyPr/>
        <a:lstStyle/>
        <a:p>
          <a:r>
            <a:rPr lang="en-GB" sz="1400" b="1" i="0"/>
            <a:t>Keep records</a:t>
          </a:r>
          <a:endParaRPr lang="en-GB" sz="1400" b="1"/>
        </a:p>
      </dgm:t>
    </dgm:pt>
    <dgm:pt modelId="{C07237AC-764C-453C-8383-23D5FB47F383}" type="parTrans" cxnId="{7858F898-4582-4704-809C-DC5B61D9020B}">
      <dgm:prSet/>
      <dgm:spPr/>
      <dgm:t>
        <a:bodyPr/>
        <a:lstStyle/>
        <a:p>
          <a:endParaRPr lang="en-GB"/>
        </a:p>
      </dgm:t>
    </dgm:pt>
    <dgm:pt modelId="{0ECFAFB8-281E-4123-BF2A-E8533DE5B88A}" type="sibTrans" cxnId="{7858F898-4582-4704-809C-DC5B61D9020B}">
      <dgm:prSet/>
      <dgm:spPr/>
      <dgm:t>
        <a:bodyPr/>
        <a:lstStyle/>
        <a:p>
          <a:endParaRPr lang="en-GB"/>
        </a:p>
      </dgm:t>
    </dgm:pt>
    <dgm:pt modelId="{3C36B545-A624-4A86-8E71-EEF4A97A34E4}" type="pres">
      <dgm:prSet presAssocID="{FAB89B67-319E-4289-BE8B-32184AB542D6}" presName="CompostProcess" presStyleCnt="0">
        <dgm:presLayoutVars>
          <dgm:dir/>
          <dgm:resizeHandles val="exact"/>
        </dgm:presLayoutVars>
      </dgm:prSet>
      <dgm:spPr/>
    </dgm:pt>
    <dgm:pt modelId="{F0D0A5A2-1BBB-4265-B717-11EDED78A67E}" type="pres">
      <dgm:prSet presAssocID="{FAB89B67-319E-4289-BE8B-32184AB542D6}" presName="arrow" presStyleLbl="bgShp" presStyleIdx="0" presStyleCnt="1" custScaleX="117647" custLinFactNeighborX="9896" custLinFactNeighborY="3932"/>
      <dgm:spPr/>
    </dgm:pt>
    <dgm:pt modelId="{2AA5C74A-2122-44CB-A2FF-D81496D7176B}" type="pres">
      <dgm:prSet presAssocID="{FAB89B67-319E-4289-BE8B-32184AB542D6}" presName="linearProcess" presStyleCnt="0"/>
      <dgm:spPr/>
    </dgm:pt>
    <dgm:pt modelId="{3FFEDAE9-E26C-44D0-8486-D857A81EB502}" type="pres">
      <dgm:prSet presAssocID="{A848FC0B-C714-46ED-A18A-82340020B3A6}" presName="textNode" presStyleLbl="node1" presStyleIdx="0" presStyleCnt="4" custScaleX="132394" custScaleY="96933" custLinFactNeighborX="32193" custLinFactNeighborY="0">
        <dgm:presLayoutVars>
          <dgm:bulletEnabled val="1"/>
        </dgm:presLayoutVars>
      </dgm:prSet>
      <dgm:spPr/>
    </dgm:pt>
    <dgm:pt modelId="{22047967-1819-40CD-87D1-CCBADF8E4D9A}" type="pres">
      <dgm:prSet presAssocID="{A0985DB1-0880-4ED8-977A-82947FA7BFFE}" presName="sibTrans" presStyleCnt="0"/>
      <dgm:spPr/>
    </dgm:pt>
    <dgm:pt modelId="{E310B8A6-FAB2-4D02-AD6E-605CA8707695}" type="pres">
      <dgm:prSet presAssocID="{FE6A17D3-ABD5-4DFE-8589-70D8FDBBFC4F}" presName="textNode" presStyleLbl="node1" presStyleIdx="1" presStyleCnt="4" custScaleX="149920">
        <dgm:presLayoutVars>
          <dgm:bulletEnabled val="1"/>
        </dgm:presLayoutVars>
      </dgm:prSet>
      <dgm:spPr/>
    </dgm:pt>
    <dgm:pt modelId="{658B969C-42CB-4E30-97B0-26315FFE28CC}" type="pres">
      <dgm:prSet presAssocID="{BE835DF9-B4D7-40A7-A7FE-0AD03E0D0855}" presName="sibTrans" presStyleCnt="0"/>
      <dgm:spPr/>
    </dgm:pt>
    <dgm:pt modelId="{D142EA48-AB33-4F34-8D8E-3D4A887812FC}" type="pres">
      <dgm:prSet presAssocID="{9886A65A-2741-4262-8A7C-1732464A44B4}" presName="textNode" presStyleLbl="node1" presStyleIdx="2" presStyleCnt="4">
        <dgm:presLayoutVars>
          <dgm:bulletEnabled val="1"/>
        </dgm:presLayoutVars>
      </dgm:prSet>
      <dgm:spPr/>
    </dgm:pt>
    <dgm:pt modelId="{7B6C371A-D4E2-4074-96AB-F2DE056E21DE}" type="pres">
      <dgm:prSet presAssocID="{CB353997-52F8-415B-AC14-0DBF21F5ED78}" presName="sibTrans" presStyleCnt="0"/>
      <dgm:spPr/>
    </dgm:pt>
    <dgm:pt modelId="{202AA535-B4F4-43BB-B570-F88672280A61}" type="pres">
      <dgm:prSet presAssocID="{5B1719A7-C164-45A4-B1BB-6119B635CDBA}" presName="textNode" presStyleLbl="node1" presStyleIdx="3" presStyleCnt="4">
        <dgm:presLayoutVars>
          <dgm:bulletEnabled val="1"/>
        </dgm:presLayoutVars>
      </dgm:prSet>
      <dgm:spPr/>
    </dgm:pt>
  </dgm:ptLst>
  <dgm:cxnLst>
    <dgm:cxn modelId="{984FB777-0E1E-471F-9AC9-620D245EEEEF}" srcId="{FAB89B67-319E-4289-BE8B-32184AB542D6}" destId="{FE6A17D3-ABD5-4DFE-8589-70D8FDBBFC4F}" srcOrd="1" destOrd="0" parTransId="{09FB382A-E069-43A3-9CD2-20A6944EDA52}" sibTransId="{BE835DF9-B4D7-40A7-A7FE-0AD03E0D0855}"/>
    <dgm:cxn modelId="{43DE4982-0ECF-45EF-873E-DE90ACA52F44}" type="presOf" srcId="{FAB89B67-319E-4289-BE8B-32184AB542D6}" destId="{3C36B545-A624-4A86-8E71-EEF4A97A34E4}" srcOrd="0" destOrd="0" presId="urn:microsoft.com/office/officeart/2005/8/layout/hProcess9"/>
    <dgm:cxn modelId="{177F288E-C37C-4ADB-8D1D-605E73038C9E}" type="presOf" srcId="{5B1719A7-C164-45A4-B1BB-6119B635CDBA}" destId="{202AA535-B4F4-43BB-B570-F88672280A61}" srcOrd="0" destOrd="0" presId="urn:microsoft.com/office/officeart/2005/8/layout/hProcess9"/>
    <dgm:cxn modelId="{7858F898-4582-4704-809C-DC5B61D9020B}" srcId="{FAB89B67-319E-4289-BE8B-32184AB542D6}" destId="{5B1719A7-C164-45A4-B1BB-6119B635CDBA}" srcOrd="3" destOrd="0" parTransId="{C07237AC-764C-453C-8383-23D5FB47F383}" sibTransId="{0ECFAFB8-281E-4123-BF2A-E8533DE5B88A}"/>
    <dgm:cxn modelId="{4C3550C2-007B-4E6B-8923-F53272479D6A}" type="presOf" srcId="{9886A65A-2741-4262-8A7C-1732464A44B4}" destId="{D142EA48-AB33-4F34-8D8E-3D4A887812FC}" srcOrd="0" destOrd="0" presId="urn:microsoft.com/office/officeart/2005/8/layout/hProcess9"/>
    <dgm:cxn modelId="{A52770D8-E7FC-4135-ADED-9318D5FECC9F}" type="presOf" srcId="{A848FC0B-C714-46ED-A18A-82340020B3A6}" destId="{3FFEDAE9-E26C-44D0-8486-D857A81EB502}" srcOrd="0" destOrd="0" presId="urn:microsoft.com/office/officeart/2005/8/layout/hProcess9"/>
    <dgm:cxn modelId="{2253FEDA-437E-4837-9251-BDC6E68B3E86}" type="presOf" srcId="{FE6A17D3-ABD5-4DFE-8589-70D8FDBBFC4F}" destId="{E310B8A6-FAB2-4D02-AD6E-605CA8707695}" srcOrd="0" destOrd="0" presId="urn:microsoft.com/office/officeart/2005/8/layout/hProcess9"/>
    <dgm:cxn modelId="{68C090E9-15E2-4E2E-8DFD-EB224A2CA374}" srcId="{FAB89B67-319E-4289-BE8B-32184AB542D6}" destId="{9886A65A-2741-4262-8A7C-1732464A44B4}" srcOrd="2" destOrd="0" parTransId="{BE638945-632D-4A67-AE38-BFFECE2B94D7}" sibTransId="{CB353997-52F8-415B-AC14-0DBF21F5ED78}"/>
    <dgm:cxn modelId="{CAE63BF3-4D6E-448B-969D-6DF578FBF19D}" srcId="{FAB89B67-319E-4289-BE8B-32184AB542D6}" destId="{A848FC0B-C714-46ED-A18A-82340020B3A6}" srcOrd="0" destOrd="0" parTransId="{22D53555-3A7D-46DB-A9D0-4DE8BD1917A5}" sibTransId="{A0985DB1-0880-4ED8-977A-82947FA7BFFE}"/>
    <dgm:cxn modelId="{1E3FB3F0-E6CC-4C78-A6EE-0FA09DE7B51A}" type="presParOf" srcId="{3C36B545-A624-4A86-8E71-EEF4A97A34E4}" destId="{F0D0A5A2-1BBB-4265-B717-11EDED78A67E}" srcOrd="0" destOrd="0" presId="urn:microsoft.com/office/officeart/2005/8/layout/hProcess9"/>
    <dgm:cxn modelId="{79FD9137-A360-434E-8443-3E1AA370BB25}" type="presParOf" srcId="{3C36B545-A624-4A86-8E71-EEF4A97A34E4}" destId="{2AA5C74A-2122-44CB-A2FF-D81496D7176B}" srcOrd="1" destOrd="0" presId="urn:microsoft.com/office/officeart/2005/8/layout/hProcess9"/>
    <dgm:cxn modelId="{D7D0D4E8-BF85-49A7-B2C3-ABECFDBD12D8}" type="presParOf" srcId="{2AA5C74A-2122-44CB-A2FF-D81496D7176B}" destId="{3FFEDAE9-E26C-44D0-8486-D857A81EB502}" srcOrd="0" destOrd="0" presId="urn:microsoft.com/office/officeart/2005/8/layout/hProcess9"/>
    <dgm:cxn modelId="{7D0F75FA-2135-406B-AFFD-39DDA34684D9}" type="presParOf" srcId="{2AA5C74A-2122-44CB-A2FF-D81496D7176B}" destId="{22047967-1819-40CD-87D1-CCBADF8E4D9A}" srcOrd="1" destOrd="0" presId="urn:microsoft.com/office/officeart/2005/8/layout/hProcess9"/>
    <dgm:cxn modelId="{85F1F313-8C32-4ABF-9C81-D052AF99223A}" type="presParOf" srcId="{2AA5C74A-2122-44CB-A2FF-D81496D7176B}" destId="{E310B8A6-FAB2-4D02-AD6E-605CA8707695}" srcOrd="2" destOrd="0" presId="urn:microsoft.com/office/officeart/2005/8/layout/hProcess9"/>
    <dgm:cxn modelId="{D1FACE37-6CCC-4A4C-ADDE-9FE38E46D017}" type="presParOf" srcId="{2AA5C74A-2122-44CB-A2FF-D81496D7176B}" destId="{658B969C-42CB-4E30-97B0-26315FFE28CC}" srcOrd="3" destOrd="0" presId="urn:microsoft.com/office/officeart/2005/8/layout/hProcess9"/>
    <dgm:cxn modelId="{B5937DDE-5E66-43D2-9260-5C8C072A71D5}" type="presParOf" srcId="{2AA5C74A-2122-44CB-A2FF-D81496D7176B}" destId="{D142EA48-AB33-4F34-8D8E-3D4A887812FC}" srcOrd="4" destOrd="0" presId="urn:microsoft.com/office/officeart/2005/8/layout/hProcess9"/>
    <dgm:cxn modelId="{D28CDAC0-83B9-4E52-AFD1-C60B735B355A}" type="presParOf" srcId="{2AA5C74A-2122-44CB-A2FF-D81496D7176B}" destId="{7B6C371A-D4E2-4074-96AB-F2DE056E21DE}" srcOrd="5" destOrd="0" presId="urn:microsoft.com/office/officeart/2005/8/layout/hProcess9"/>
    <dgm:cxn modelId="{BDB3C35A-7E21-4E67-B698-71973A07FC50}" type="presParOf" srcId="{2AA5C74A-2122-44CB-A2FF-D81496D7176B}" destId="{202AA535-B4F4-43BB-B570-F88672280A61}"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0A5A2-1BBB-4265-B717-11EDED78A67E}">
      <dsp:nvSpPr>
        <dsp:cNvPr id="0" name=""/>
        <dsp:cNvSpPr/>
      </dsp:nvSpPr>
      <dsp:spPr>
        <a:xfrm>
          <a:off x="4" y="0"/>
          <a:ext cx="8229595" cy="3392264"/>
        </a:xfrm>
        <a:prstGeom prst="rightArrow">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3FFEDAE9-E26C-44D0-8486-D857A81EB502}">
      <dsp:nvSpPr>
        <dsp:cNvPr id="0" name=""/>
        <dsp:cNvSpPr/>
      </dsp:nvSpPr>
      <dsp:spPr>
        <a:xfrm>
          <a:off x="84369" y="1038487"/>
          <a:ext cx="2046097" cy="131528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t>Inform supervisor/manager</a:t>
          </a:r>
          <a:endParaRPr lang="en-GB" sz="1400" b="1" kern="1200"/>
        </a:p>
      </dsp:txBody>
      <dsp:txXfrm>
        <a:off x="148576" y="1102694"/>
        <a:ext cx="1917683" cy="1186875"/>
      </dsp:txXfrm>
    </dsp:sp>
    <dsp:sp modelId="{E310B8A6-FAB2-4D02-AD6E-605CA8707695}">
      <dsp:nvSpPr>
        <dsp:cNvPr id="0" name=""/>
        <dsp:cNvSpPr/>
      </dsp:nvSpPr>
      <dsp:spPr>
        <a:xfrm>
          <a:off x="2305121" y="1017679"/>
          <a:ext cx="2316955"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t>Use the organisation's reporting system</a:t>
          </a:r>
          <a:endParaRPr lang="en-GB" sz="1400" b="1" kern="1200"/>
        </a:p>
      </dsp:txBody>
      <dsp:txXfrm>
        <a:off x="2371360" y="1083918"/>
        <a:ext cx="2184477" cy="1224427"/>
      </dsp:txXfrm>
    </dsp:sp>
    <dsp:sp modelId="{D142EA48-AB33-4F34-8D8E-3D4A887812FC}">
      <dsp:nvSpPr>
        <dsp:cNvPr id="0" name=""/>
        <dsp:cNvSpPr/>
      </dsp:nvSpPr>
      <dsp:spPr>
        <a:xfrm>
          <a:off x="4879653" y="1017679"/>
          <a:ext cx="1545461"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t>Contact the regulatory body</a:t>
          </a:r>
          <a:endParaRPr lang="en-GB" sz="1400" b="1" kern="1200"/>
        </a:p>
      </dsp:txBody>
      <dsp:txXfrm>
        <a:off x="4945892" y="1083918"/>
        <a:ext cx="1412983" cy="1224427"/>
      </dsp:txXfrm>
    </dsp:sp>
    <dsp:sp modelId="{202AA535-B4F4-43BB-B570-F88672280A61}">
      <dsp:nvSpPr>
        <dsp:cNvPr id="0" name=""/>
        <dsp:cNvSpPr/>
      </dsp:nvSpPr>
      <dsp:spPr>
        <a:xfrm>
          <a:off x="6682691" y="1017679"/>
          <a:ext cx="1545461"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t>Keep records</a:t>
          </a:r>
          <a:endParaRPr lang="en-GB" sz="1400" b="1" kern="1200"/>
        </a:p>
      </dsp:txBody>
      <dsp:txXfrm>
        <a:off x="6748930" y="1083918"/>
        <a:ext cx="1412983" cy="122442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829971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Interactions between the duty holders </a:t>
            </a:r>
            <a:r>
              <a:rPr lang="en-GB" sz="1200" b="0" i="0" kern="1200" dirty="0">
                <a:solidFill>
                  <a:schemeClr val="tx1"/>
                </a:solidFill>
                <a:effectLst/>
                <a:latin typeface="Arial" charset="0"/>
                <a:ea typeface="ＭＳ Ｐゴシック" charset="-128"/>
                <a:cs typeface="ＭＳ Ｐゴシック" charset="-128"/>
              </a:rPr>
              <a:t>www.harveynormanarchitects.co.uk/articles/how-do-construction-a-management-regulations-cdm-2015-apply-to-domestic-clients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58581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Staying informed: The first step is to keep up-to-date with the relevant legislation and regulations that apply to the work being carried out. This can be done by attending training sessions, reading industry publications and consulting with colleagues and industry experts.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Following safe systems of work: The tradesperson should ensure that they are following safe systems of work, which includes using the correct tools and equipment, wearing the appropriate personal protective equipment (PPE) and following any specific procedures or guidelines for the task at hand.</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Reporting any breaches or violations: If the tradesperson identifies any breaches or violations of legislation, they should report it to their supervisor or manager immediately. They can also use the organisation's reporting system, such as a whistleblowing policy, to report any wrongdoing or non-compliance.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Keeping complete and accurate records: The tradesperson should keep records of any non-compliance or breaches of legislation that they have reported. This can include dates, times, locations and any relevant details. These records can be used as evidence in case of any legal disputes.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Seeking advice: If the tradesperson is unsure about any aspect of the work or the legislation that applies, they should seek advice from their supervisor or manager, a qualified industry professional or a regulatory body such as the Health and Safety Executive (HSE).</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b="1" dirty="0">
                <a:solidFill>
                  <a:srgbClr val="FF0000"/>
                </a:solidFill>
              </a:rPr>
              <a:t>REMIND LEARNERS THAT THEY NEED TO FAMILIRISE THEMSELVES WITH THEIR ORGINISATIONAL POLICIES AND PROCEDURES IN RELATION TO THIS. This information is only guidance! </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460564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Inform their supervisor or manager immediately: The first step is to inform their supervisor or manager as soon as possible. They should provide details of the breach, such as the location, date and time, and any other relevant information.</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Use the organisation's reporting system: The organisation may have a reporting system, such as a whistleblowing policy, that the tradesperson can use to report any wrongdoing or non-compliance. They should follow the reporting procedure as per the organisation's policy.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Contact the regulatory body: If the breach is serious, the tradesperson may need to contact the relevant regulatory body, such as the Health and Safety Executive (HSE). The HSE is responsible for enforcing health and safety legislation in the UK and can take appropriate action to address the breach.</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Keep records: It is important to keep records of any non-compliance or breaches of legislation that they have reported. This can include dates, times, locations and any relevant details. These records can be used as evidence in case of any legal disputes.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Follow up: The tradesperson should follow up with their supervisor or manager to ensure that appropriate actions have been taken to address any reported breaches or violations. If necessary, they can escalate the matter to a higher authority or regulatory body.</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r>
              <a:rPr lang="en-GB" b="1" i="0" dirty="0">
                <a:solidFill>
                  <a:srgbClr val="FF0000"/>
                </a:solidFill>
              </a:rPr>
              <a:t>REMIND LEARNERS THAT THEY NEED TO FAMILIRISE THEMSELVES WITH THEIR ORGINISATIONAL POLICIES AND PROCEDURES IN RELATION TO THIS. This information is only guidance!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279344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charset="0"/>
                <a:ea typeface="ＭＳ Ｐゴシック" charset="-128"/>
                <a:cs typeface="ＭＳ Ｐゴシック" charset="-128"/>
              </a:rPr>
              <a:t>Morrison, S. and Morrison, S. (2022) </a:t>
            </a:r>
            <a:r>
              <a:rPr lang="en-GB" sz="1200" b="0" i="1" kern="1200" dirty="0">
                <a:solidFill>
                  <a:schemeClr val="tx1"/>
                </a:solidFill>
                <a:effectLst/>
                <a:latin typeface="Arial" charset="0"/>
                <a:ea typeface="ＭＳ Ｐゴシック" charset="-128"/>
                <a:cs typeface="ＭＳ Ｐゴシック" charset="-128"/>
              </a:rPr>
              <a:t>What are the CDM Regulations – A Complete Summary</a:t>
            </a:r>
            <a:r>
              <a:rPr lang="en-GB" sz="1200" b="0" i="0" kern="1200" dirty="0">
                <a:solidFill>
                  <a:schemeClr val="tx1"/>
                </a:solidFill>
                <a:effectLst/>
                <a:latin typeface="Arial" charset="0"/>
                <a:ea typeface="ＭＳ Ｐゴシック" charset="-128"/>
                <a:cs typeface="ＭＳ Ｐゴシック" charset="-128"/>
              </a:rPr>
              <a:t> https://humanfocus.co.uk/blog/cdm-regulations-summary/ </a:t>
            </a:r>
          </a:p>
          <a:p>
            <a:r>
              <a:rPr lang="en-GB" sz="1200" b="0" i="0" kern="1200" dirty="0" err="1">
                <a:solidFill>
                  <a:schemeClr val="tx1"/>
                </a:solidFill>
                <a:effectLst/>
                <a:latin typeface="Arial" charset="0"/>
                <a:ea typeface="ＭＳ Ｐゴシック" charset="-128"/>
                <a:cs typeface="ＭＳ Ｐゴシック" charset="-128"/>
              </a:rPr>
              <a:t>HASpod</a:t>
            </a:r>
            <a:r>
              <a:rPr lang="en-GB" sz="1200" b="0" i="0" kern="1200" dirty="0">
                <a:solidFill>
                  <a:schemeClr val="tx1"/>
                </a:solidFill>
                <a:effectLst/>
                <a:latin typeface="Arial" charset="0"/>
                <a:ea typeface="ＭＳ Ｐゴシック" charset="-128"/>
                <a:cs typeface="ＭＳ Ｐゴシック" charset="-128"/>
              </a:rPr>
              <a:t> (2019) </a:t>
            </a:r>
            <a:r>
              <a:rPr lang="en-GB" sz="1200" b="0" i="1" kern="1200" dirty="0">
                <a:solidFill>
                  <a:schemeClr val="tx1"/>
                </a:solidFill>
                <a:effectLst/>
                <a:latin typeface="Arial" charset="0"/>
                <a:ea typeface="ＭＳ Ｐゴシック" charset="-128"/>
                <a:cs typeface="ＭＳ Ｐゴシック" charset="-128"/>
              </a:rPr>
              <a:t>CDM Regulations Summary (And The 10 Golden Rules)</a:t>
            </a:r>
            <a:r>
              <a:rPr lang="en-GB" sz="1200" b="0" i="0" kern="1200" dirty="0">
                <a:solidFill>
                  <a:schemeClr val="tx1"/>
                </a:solidFill>
                <a:effectLst/>
                <a:latin typeface="Arial" charset="0"/>
                <a:ea typeface="ＭＳ Ｐゴシック" charset="-128"/>
                <a:cs typeface="ＭＳ Ｐゴシック" charset="-128"/>
              </a:rPr>
              <a:t> www.haspod.com/blog/cdm/cdm-regulations-summary </a:t>
            </a:r>
          </a:p>
          <a:p>
            <a:r>
              <a:rPr lang="en-GB" sz="1200" b="0" i="0" kern="1200" dirty="0">
                <a:solidFill>
                  <a:schemeClr val="tx1"/>
                </a:solidFill>
                <a:effectLst/>
                <a:latin typeface="Arial" charset="0"/>
                <a:ea typeface="ＭＳ Ｐゴシック" charset="-128"/>
                <a:cs typeface="ＭＳ Ｐゴシック" charset="-128"/>
              </a:rPr>
              <a: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96288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824866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 </a:t>
            </a:r>
            <a:r>
              <a:rPr lang="en-GB" sz="1200" b="0" i="0" kern="1200" dirty="0">
                <a:solidFill>
                  <a:schemeClr val="tx1"/>
                </a:solidFill>
                <a:effectLst/>
                <a:latin typeface="Arial" charset="0"/>
                <a:ea typeface="ＭＳ Ｐゴシック" charset="-128"/>
                <a:cs typeface="ＭＳ Ｐゴシック" charset="-128"/>
              </a:rPr>
              <a:t>www.hse.gov.uk/construction/cdm/2015/summary.htm </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976382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639516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https://www.hse.gov.uk/construction/cdm/2015/summary.htm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705962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434119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47738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Hse.gov.uk (2015) </a:t>
            </a:r>
            <a:r>
              <a:rPr lang="en-GB" sz="1200" b="0" i="1" kern="1200" dirty="0">
                <a:solidFill>
                  <a:schemeClr val="tx1"/>
                </a:solidFill>
                <a:effectLst/>
                <a:latin typeface="Arial" charset="0"/>
                <a:ea typeface="ＭＳ Ｐゴシック" charset="-128"/>
                <a:cs typeface="ＭＳ Ｐゴシック" charset="-128"/>
              </a:rPr>
              <a:t>Construction – 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www.hse.gov.uk/construction/cdm/2015/summary.htm </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5783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harveynormanarchitects.co.uk/articles/how-do-construction-a-management-regulations-cdm-2015-apply-to-domestic-clients"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201: Employment and employability in the </a:t>
            </a:r>
            <a:r>
              <a:rPr lang="en-GB" sz="2400" b="1" dirty="0"/>
              <a:t>Building Services Engineering </a:t>
            </a:r>
            <a:r>
              <a:rPr lang="en-GB" sz="2400" b="1" dirty="0">
                <a:latin typeface="Arial"/>
                <a:ea typeface="ＭＳ Ｐゴシック"/>
              </a:rPr>
              <a:t>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t>PowerPoint 5: Duty of care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Principal contractors </a:t>
            </a:r>
          </a:p>
        </p:txBody>
      </p:sp>
      <p:sp>
        <p:nvSpPr>
          <p:cNvPr id="3" name="Content Placeholder 2"/>
          <p:cNvSpPr>
            <a:spLocks noGrp="1"/>
          </p:cNvSpPr>
          <p:nvPr>
            <p:ph sz="quarter" idx="10"/>
          </p:nvPr>
        </p:nvSpPr>
        <p:spPr>
          <a:xfrm>
            <a:off x="457200" y="1620000"/>
            <a:ext cx="8229600" cy="4248472"/>
          </a:xfrm>
        </p:spPr>
        <p:txBody>
          <a:bodyPr/>
          <a:lstStyle/>
          <a:p>
            <a:r>
              <a:rPr lang="en-GB" dirty="0"/>
              <a:t>The principal contractor must “plan, manage, monitor and coordinate health and safety in the construction phase of a project. This includes:</a:t>
            </a:r>
          </a:p>
          <a:p>
            <a:pPr marL="342900" indent="-342900">
              <a:lnSpc>
                <a:spcPct val="100000"/>
              </a:lnSpc>
              <a:spcBef>
                <a:spcPts val="0"/>
              </a:spcBef>
              <a:spcAft>
                <a:spcPts val="0"/>
              </a:spcAft>
              <a:buFont typeface="Arial" panose="020B0604020202020204" pitchFamily="34" charset="0"/>
              <a:buChar char="•"/>
            </a:pPr>
            <a:r>
              <a:rPr lang="en-GB" dirty="0"/>
              <a:t>liaising with the client and principal designer</a:t>
            </a:r>
          </a:p>
          <a:p>
            <a:pPr marL="342900" indent="-342900">
              <a:lnSpc>
                <a:spcPct val="100000"/>
              </a:lnSpc>
              <a:spcBef>
                <a:spcPts val="0"/>
              </a:spcBef>
              <a:spcAft>
                <a:spcPts val="0"/>
              </a:spcAft>
              <a:buFont typeface="Arial" panose="020B0604020202020204" pitchFamily="34" charset="0"/>
              <a:buChar char="•"/>
            </a:pPr>
            <a:r>
              <a:rPr lang="en-GB" dirty="0"/>
              <a:t>preparing the construction phase plan (PDF)</a:t>
            </a:r>
          </a:p>
          <a:p>
            <a:pPr marL="342900" indent="-342900">
              <a:lnSpc>
                <a:spcPct val="100000"/>
              </a:lnSpc>
              <a:spcBef>
                <a:spcPts val="0"/>
              </a:spcBef>
              <a:spcAft>
                <a:spcPts val="0"/>
              </a:spcAft>
              <a:buFont typeface="Arial" panose="020B0604020202020204" pitchFamily="34" charset="0"/>
              <a:buChar char="•"/>
            </a:pPr>
            <a:r>
              <a:rPr lang="en-GB" dirty="0"/>
              <a:t>organising cooperation between contractors and coordinating their work.”</a:t>
            </a:r>
          </a:p>
          <a:p>
            <a:pPr>
              <a:lnSpc>
                <a:spcPct val="100000"/>
              </a:lnSpc>
              <a:spcBef>
                <a:spcPts val="0"/>
              </a:spcBef>
              <a:spcAft>
                <a:spcPts val="0"/>
              </a:spcAft>
            </a:pPr>
            <a:endParaRPr lang="en-GB" dirty="0"/>
          </a:p>
          <a:p>
            <a:pPr>
              <a:lnSpc>
                <a:spcPts val="2000"/>
              </a:lnSpc>
              <a:spcBef>
                <a:spcPts val="600"/>
              </a:spcBef>
              <a:spcAft>
                <a:spcPts val="600"/>
              </a:spcAft>
            </a:pPr>
            <a:r>
              <a:rPr lang="en-GB" dirty="0"/>
              <a:t>The principal contractor must ensure:</a:t>
            </a:r>
          </a:p>
          <a:p>
            <a:pPr marL="342900" indent="-342900">
              <a:lnSpc>
                <a:spcPct val="100000"/>
              </a:lnSpc>
              <a:spcBef>
                <a:spcPts val="0"/>
              </a:spcBef>
              <a:spcAft>
                <a:spcPts val="0"/>
              </a:spcAft>
              <a:buFont typeface="Arial" panose="020B0604020202020204" pitchFamily="34" charset="0"/>
              <a:buChar char="•"/>
            </a:pPr>
            <a:r>
              <a:rPr lang="en-GB" dirty="0"/>
              <a:t>“suitable site inductions are provided</a:t>
            </a:r>
          </a:p>
          <a:p>
            <a:pPr marL="342900" indent="-342900">
              <a:lnSpc>
                <a:spcPct val="100000"/>
              </a:lnSpc>
              <a:spcBef>
                <a:spcPts val="0"/>
              </a:spcBef>
              <a:spcAft>
                <a:spcPts val="0"/>
              </a:spcAft>
              <a:buFont typeface="Arial" panose="020B0604020202020204" pitchFamily="34" charset="0"/>
              <a:buChar char="•"/>
            </a:pPr>
            <a:r>
              <a:rPr lang="en-GB" dirty="0"/>
              <a:t>reasonable steps are taken to prevent unauthorised access</a:t>
            </a:r>
          </a:p>
          <a:p>
            <a:pPr marL="342900" indent="-342900">
              <a:lnSpc>
                <a:spcPct val="100000"/>
              </a:lnSpc>
              <a:spcBef>
                <a:spcPts val="0"/>
              </a:spcBef>
              <a:spcAft>
                <a:spcPts val="0"/>
              </a:spcAft>
              <a:buFont typeface="Arial" panose="020B0604020202020204" pitchFamily="34" charset="0"/>
              <a:buChar char="•"/>
            </a:pPr>
            <a:r>
              <a:rPr lang="en-GB" dirty="0"/>
              <a:t>workers are consulted and engaged in securing their health and safety</a:t>
            </a:r>
          </a:p>
          <a:p>
            <a:pPr marL="342900" indent="-342900">
              <a:lnSpc>
                <a:spcPct val="100000"/>
              </a:lnSpc>
              <a:spcBef>
                <a:spcPts val="0"/>
              </a:spcBef>
              <a:spcAft>
                <a:spcPts val="0"/>
              </a:spcAft>
              <a:buFont typeface="Arial" panose="020B0604020202020204" pitchFamily="34" charset="0"/>
              <a:buChar char="•"/>
            </a:pPr>
            <a:r>
              <a:rPr lang="en-GB" dirty="0"/>
              <a:t>welfare facilities are provided.”</a:t>
            </a:r>
          </a:p>
          <a:p>
            <a:pPr marL="0" marR="0" lvl="0" indent="0" algn="r" defTabSz="914400" rtl="0" eaLnBrk="0" fontAlgn="base" latinLnBrk="0" hangingPunct="0">
              <a:lnSpc>
                <a:spcPts val="2400"/>
              </a:lnSpc>
              <a:spcBef>
                <a:spcPts val="1000"/>
              </a:spcBef>
              <a:spcAft>
                <a:spcPts val="1000"/>
              </a:spcAft>
              <a:buClrTx/>
              <a:buSzTx/>
              <a:buFontTx/>
              <a:buNone/>
              <a:tabLst/>
              <a:defRPr/>
            </a:pPr>
            <a:r>
              <a:rPr kumimoji="0" lang="en-GB" sz="1000" b="0" i="0" u="none" strike="noStrike" kern="0" cap="none" spc="0" normalizeH="0" baseline="0" noProof="0" dirty="0">
                <a:ln>
                  <a:noFill/>
                </a:ln>
                <a:solidFill>
                  <a:srgbClr val="000000"/>
                </a:solidFill>
                <a:effectLst/>
                <a:uLnTx/>
                <a:uFillTx/>
                <a:latin typeface="Arial"/>
                <a:ea typeface="ＭＳ Ｐゴシック" charset="-128"/>
              </a:rPr>
              <a:t>(Hse.gov.uk 2015)</a:t>
            </a:r>
          </a:p>
          <a:p>
            <a:pPr marL="342900" indent="-342900">
              <a:lnSpc>
                <a:spcPct val="100000"/>
              </a:lnSpc>
              <a:spcBef>
                <a:spcPts val="0"/>
              </a:spcBef>
              <a:spcAft>
                <a:spcPts val="0"/>
              </a:spcAft>
              <a:buFont typeface="Arial" panose="020B0604020202020204" pitchFamily="34" charset="0"/>
              <a:buChar char="•"/>
            </a:pPr>
            <a:endParaRPr lang="en-GB" dirty="0"/>
          </a:p>
          <a:p>
            <a:pPr>
              <a:lnSpc>
                <a:spcPts val="2000"/>
              </a:lnSpc>
              <a:spcBef>
                <a:spcPts val="600"/>
              </a:spcBef>
              <a:spcAft>
                <a:spcPts val="600"/>
              </a:spcAft>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algn="r"/>
            <a:endParaRPr lang="en-GB" dirty="0"/>
          </a:p>
          <a:p>
            <a:endParaRPr lang="en-GB"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17EBB-E8B3-4884-862A-ACAD545B5F78}"/>
              </a:ext>
            </a:extLst>
          </p:cNvPr>
          <p:cNvSpPr>
            <a:spLocks noGrp="1"/>
          </p:cNvSpPr>
          <p:nvPr>
            <p:ph type="title"/>
          </p:nvPr>
        </p:nvSpPr>
        <p:spPr>
          <a:xfrm>
            <a:off x="457200" y="1081888"/>
            <a:ext cx="8229600" cy="382588"/>
          </a:xfrm>
        </p:spPr>
        <p:txBody>
          <a:bodyPr/>
          <a:lstStyle/>
          <a:p>
            <a:r>
              <a:rPr lang="en-GB" dirty="0"/>
              <a:t>Contractors </a:t>
            </a:r>
          </a:p>
        </p:txBody>
      </p:sp>
      <p:sp>
        <p:nvSpPr>
          <p:cNvPr id="3" name="Content Placeholder 2">
            <a:extLst>
              <a:ext uri="{FF2B5EF4-FFF2-40B4-BE49-F238E27FC236}">
                <a16:creationId xmlns:a16="http://schemas.microsoft.com/office/drawing/2014/main" id="{68A82D80-A8E9-4280-B8E1-6507FB007DF0}"/>
              </a:ext>
            </a:extLst>
          </p:cNvPr>
          <p:cNvSpPr>
            <a:spLocks noGrp="1"/>
          </p:cNvSpPr>
          <p:nvPr>
            <p:ph sz="quarter" idx="10"/>
          </p:nvPr>
        </p:nvSpPr>
        <p:spPr>
          <a:xfrm>
            <a:off x="457200" y="1623155"/>
            <a:ext cx="8229600" cy="4248000"/>
          </a:xfrm>
        </p:spPr>
        <p:txBody>
          <a:bodyPr/>
          <a:lstStyle/>
          <a:p>
            <a:pPr marL="342900" indent="-342900">
              <a:buFont typeface="Arial" panose="020B0604020202020204" pitchFamily="34" charset="0"/>
              <a:buChar char="•"/>
            </a:pPr>
            <a:r>
              <a:rPr lang="en-GB" dirty="0"/>
              <a:t>Contractors must “plan, manage and monitor construction work under their control so it is carried out without risks to health and safety.</a:t>
            </a:r>
          </a:p>
          <a:p>
            <a:pPr marL="342900" indent="-342900">
              <a:buFont typeface="Arial" panose="020B0604020202020204" pitchFamily="34" charset="0"/>
              <a:buChar char="•"/>
            </a:pPr>
            <a:r>
              <a:rPr lang="en-GB" dirty="0"/>
              <a:t>For projects involving more than one contractor, they must coordinate their activities with others in the project team – in particular, comply with directions given to them by the principal designer or principal contractor.</a:t>
            </a:r>
          </a:p>
          <a:p>
            <a:pPr marL="342900" indent="-342900">
              <a:buFont typeface="Arial" panose="020B0604020202020204" pitchFamily="34" charset="0"/>
              <a:buChar char="•"/>
            </a:pPr>
            <a:r>
              <a:rPr lang="en-GB" dirty="0"/>
              <a:t>For single contractor projects, they must prepare a construction phase plan.”</a:t>
            </a:r>
          </a:p>
          <a:p>
            <a:pPr marL="0" marR="0" lvl="0" indent="0" algn="r" defTabSz="914400" rtl="0" eaLnBrk="0" fontAlgn="base" latinLnBrk="0" hangingPunct="0">
              <a:lnSpc>
                <a:spcPts val="2400"/>
              </a:lnSpc>
              <a:spcBef>
                <a:spcPts val="1000"/>
              </a:spcBef>
              <a:spcAft>
                <a:spcPts val="1000"/>
              </a:spcAft>
              <a:buClrTx/>
              <a:buSzTx/>
              <a:buFontTx/>
              <a:buNone/>
              <a:tabLst/>
              <a:defRPr/>
            </a:pPr>
            <a:r>
              <a:rPr kumimoji="0" lang="en-GB" sz="1000" b="0" i="0" u="none" strike="noStrike" kern="0" cap="none" spc="0" normalizeH="0" baseline="0" noProof="0" dirty="0">
                <a:ln>
                  <a:noFill/>
                </a:ln>
                <a:solidFill>
                  <a:srgbClr val="000000"/>
                </a:solidFill>
                <a:effectLst/>
                <a:uLnTx/>
                <a:uFillTx/>
                <a:latin typeface="Arial"/>
                <a:ea typeface="ＭＳ Ｐゴシック" charset="-128"/>
              </a:rPr>
              <a:t>(Hse.gov.uk 2015)</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874309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Workers</a:t>
            </a:r>
          </a:p>
        </p:txBody>
      </p:sp>
      <p:sp>
        <p:nvSpPr>
          <p:cNvPr id="3" name="Content Placeholder 2"/>
          <p:cNvSpPr>
            <a:spLocks noGrp="1"/>
          </p:cNvSpPr>
          <p:nvPr>
            <p:ph sz="quarter" idx="10"/>
          </p:nvPr>
        </p:nvSpPr>
        <p:spPr>
          <a:xfrm>
            <a:off x="467580" y="1620472"/>
            <a:ext cx="8229600" cy="4248000"/>
          </a:xfrm>
        </p:spPr>
        <p:txBody>
          <a:bodyPr/>
          <a:lstStyle/>
          <a:p>
            <a:r>
              <a:rPr lang="en-GB" dirty="0"/>
              <a:t>“Workers must:</a:t>
            </a:r>
          </a:p>
          <a:p>
            <a:pPr marL="342900" indent="-342900">
              <a:buFont typeface="Arial" panose="020B0604020202020204" pitchFamily="34" charset="0"/>
              <a:buChar char="•"/>
            </a:pPr>
            <a:r>
              <a:rPr lang="en-GB" dirty="0"/>
              <a:t>be consulted about matters that affect their health, safety and welfare</a:t>
            </a:r>
          </a:p>
          <a:p>
            <a:pPr marL="342900" indent="-342900">
              <a:buFont typeface="Arial" panose="020B0604020202020204" pitchFamily="34" charset="0"/>
              <a:buChar char="•"/>
            </a:pPr>
            <a:r>
              <a:rPr lang="en-GB" dirty="0"/>
              <a:t>take care of their own health and safety and that of others who might be affected by their actions</a:t>
            </a:r>
          </a:p>
          <a:p>
            <a:pPr marL="342900" indent="-342900">
              <a:buFont typeface="Arial" panose="020B0604020202020204" pitchFamily="34" charset="0"/>
              <a:buChar char="•"/>
            </a:pPr>
            <a:r>
              <a:rPr lang="en-GB" dirty="0"/>
              <a:t>report anything they see that is likely to endanger either their own or others' health and safety</a:t>
            </a:r>
          </a:p>
          <a:p>
            <a:pPr marL="342900" indent="-342900">
              <a:buFont typeface="Arial" panose="020B0604020202020204" pitchFamily="34" charset="0"/>
              <a:buChar char="•"/>
            </a:pPr>
            <a:r>
              <a:rPr lang="en-GB" dirty="0"/>
              <a:t>cooperate with their employer, fellow workers, contractors and other duty holders.”</a:t>
            </a:r>
          </a:p>
          <a:p>
            <a:pPr algn="r"/>
            <a:r>
              <a:rPr lang="en-GB" sz="1000" dirty="0"/>
              <a:t>(Hse.gov.uk 2015)</a:t>
            </a:r>
          </a:p>
          <a:p>
            <a:pPr marL="342900" indent="-342900">
              <a:buFont typeface="Arial" panose="020B0604020202020204" pitchFamily="34" charset="0"/>
              <a:buChar char="•"/>
            </a:pPr>
            <a:endParaRPr lang="en-GB" sz="1400" dirty="0"/>
          </a:p>
          <a:p>
            <a:pPr marL="342900" indent="-342900">
              <a:buFont typeface="Arial" panose="020B0604020202020204" pitchFamily="34" charset="0"/>
              <a:buChar char="•"/>
            </a:pPr>
            <a:endParaRPr lang="en-GB" sz="1400"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(Hse.gov.uk, 2015)</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434A0-FD70-4D5C-A301-52F12B9565FA}"/>
              </a:ext>
            </a:extLst>
          </p:cNvPr>
          <p:cNvSpPr>
            <a:spLocks noGrp="1"/>
          </p:cNvSpPr>
          <p:nvPr>
            <p:ph type="title"/>
          </p:nvPr>
        </p:nvSpPr>
        <p:spPr>
          <a:xfrm>
            <a:off x="457200" y="1081888"/>
            <a:ext cx="8229600" cy="382588"/>
          </a:xfrm>
        </p:spPr>
        <p:txBody>
          <a:bodyPr/>
          <a:lstStyle/>
          <a:p>
            <a:r>
              <a:rPr lang="en-GB" dirty="0"/>
              <a:t>Interactions between the duty holders </a:t>
            </a:r>
          </a:p>
        </p:txBody>
      </p:sp>
      <p:sp>
        <p:nvSpPr>
          <p:cNvPr id="4" name="TextBox 3">
            <a:extLst>
              <a:ext uri="{FF2B5EF4-FFF2-40B4-BE49-F238E27FC236}">
                <a16:creationId xmlns:a16="http://schemas.microsoft.com/office/drawing/2014/main" id="{A6BE6D4F-5C4D-E43F-7FF5-E945973C7674}"/>
              </a:ext>
            </a:extLst>
          </p:cNvPr>
          <p:cNvSpPr txBox="1"/>
          <p:nvPr/>
        </p:nvSpPr>
        <p:spPr>
          <a:xfrm>
            <a:off x="371856" y="1644057"/>
            <a:ext cx="8028432" cy="1323439"/>
          </a:xfrm>
          <a:prstGeom prst="rect">
            <a:avLst/>
          </a:prstGeom>
          <a:noFill/>
        </p:spPr>
        <p:txBody>
          <a:bodyPr wrap="square">
            <a:spAutoFit/>
          </a:bodyPr>
          <a:lstStyle/>
          <a:p>
            <a:r>
              <a:rPr lang="en-US" kern="0" dirty="0">
                <a:ea typeface="+mn-lt"/>
                <a:cs typeface="+mn-lt"/>
              </a:rPr>
              <a:t>Refer to the diagram given under the header, “THE THREE ROLES”, of this article, </a:t>
            </a:r>
            <a:r>
              <a:rPr lang="en-US" kern="0" dirty="0">
                <a:ea typeface="+mn-lt"/>
                <a:cs typeface="+mn-lt"/>
                <a:hlinkClick r:id="rId3"/>
              </a:rPr>
              <a:t>HOW DO THE CONSTRUCTION MANAGEMENT REGULATIONS 2015 (CDM 2015) APPLY TO DOMESTIC CLIENTS?</a:t>
            </a:r>
            <a:r>
              <a:rPr lang="en-US" kern="0" dirty="0">
                <a:ea typeface="+mn-lt"/>
                <a:cs typeface="+mn-lt"/>
              </a:rPr>
              <a:t>, to understand the relationship between each duty holder.</a:t>
            </a:r>
            <a:endParaRPr lang="en-GB" dirty="0"/>
          </a:p>
        </p:txBody>
      </p:sp>
    </p:spTree>
    <p:extLst>
      <p:ext uri="{BB962C8B-B14F-4D97-AF65-F5344CB8AC3E}">
        <p14:creationId xmlns:p14="http://schemas.microsoft.com/office/powerpoint/2010/main" val="161022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457200" y="1081888"/>
            <a:ext cx="8229600" cy="382588"/>
          </a:xfrm>
        </p:spPr>
        <p:txBody>
          <a:bodyPr/>
          <a:lstStyle/>
          <a:p>
            <a:r>
              <a:rPr lang="en-GB" dirty="0"/>
              <a:t>Other regulatory duties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615640"/>
            <a:ext cx="8229600" cy="3645192"/>
          </a:xfrm>
        </p:spPr>
        <p:txBody>
          <a:bodyPr/>
          <a:lstStyle/>
          <a:p>
            <a:r>
              <a:rPr lang="en-GB" dirty="0">
                <a:ea typeface="ＭＳ Ｐゴシック"/>
              </a:rPr>
              <a:t>There </a:t>
            </a:r>
            <a:r>
              <a:rPr lang="en-GB" dirty="0"/>
              <a:t>are many regulations </a:t>
            </a:r>
            <a:r>
              <a:rPr lang="en-GB" dirty="0">
                <a:ea typeface="ＭＳ Ｐゴシック"/>
              </a:rPr>
              <a:t>that place duties on the BSE industry. </a:t>
            </a:r>
            <a:br>
              <a:rPr lang="en-GB" dirty="0">
                <a:ea typeface="ＭＳ Ｐゴシック"/>
              </a:rPr>
            </a:br>
            <a:r>
              <a:rPr lang="en-GB" dirty="0">
                <a:ea typeface="ＭＳ Ｐゴシック"/>
              </a:rPr>
              <a:t>These include: </a:t>
            </a:r>
            <a:endParaRPr lang="en-GB" dirty="0"/>
          </a:p>
          <a:p>
            <a:pPr marL="342900" indent="-342900">
              <a:lnSpc>
                <a:spcPct val="100000"/>
              </a:lnSpc>
              <a:spcBef>
                <a:spcPts val="800"/>
              </a:spcBef>
              <a:spcAft>
                <a:spcPts val="800"/>
              </a:spcAft>
              <a:buFont typeface="Arial" panose="020B0604020202020204" pitchFamily="34" charset="0"/>
              <a:buChar char="•"/>
            </a:pPr>
            <a:r>
              <a:rPr lang="en-GB" dirty="0"/>
              <a:t>planning </a:t>
            </a:r>
          </a:p>
          <a:p>
            <a:pPr marL="342900" indent="-342900">
              <a:lnSpc>
                <a:spcPct val="100000"/>
              </a:lnSpc>
              <a:spcBef>
                <a:spcPts val="800"/>
              </a:spcBef>
              <a:spcAft>
                <a:spcPts val="800"/>
              </a:spcAft>
              <a:buFont typeface="Arial" panose="020B0604020202020204" pitchFamily="34" charset="0"/>
              <a:buChar char="•"/>
            </a:pPr>
            <a:r>
              <a:rPr lang="en-GB" dirty="0"/>
              <a:t>building control </a:t>
            </a:r>
          </a:p>
          <a:p>
            <a:pPr marL="342900" indent="-342900">
              <a:lnSpc>
                <a:spcPct val="100000"/>
              </a:lnSpc>
              <a:spcBef>
                <a:spcPts val="800"/>
              </a:spcBef>
              <a:spcAft>
                <a:spcPts val="800"/>
              </a:spcAft>
              <a:buFont typeface="Arial" panose="020B0604020202020204" pitchFamily="34" charset="0"/>
              <a:buChar char="•"/>
            </a:pPr>
            <a:r>
              <a:rPr lang="en-GB" dirty="0">
                <a:ea typeface="ＭＳ Ｐゴシック"/>
              </a:rPr>
              <a:t>IET wiring regulations </a:t>
            </a:r>
          </a:p>
          <a:p>
            <a:pPr marL="342900" indent="-342900">
              <a:lnSpc>
                <a:spcPct val="100000"/>
              </a:lnSpc>
              <a:spcBef>
                <a:spcPts val="800"/>
              </a:spcBef>
              <a:spcAft>
                <a:spcPts val="800"/>
              </a:spcAft>
              <a:buFont typeface="Arial" panose="020B0604020202020204" pitchFamily="34" charset="0"/>
              <a:buChar char="•"/>
            </a:pPr>
            <a:r>
              <a:rPr lang="en-GB" dirty="0">
                <a:ea typeface="ＭＳ Ｐゴシック"/>
              </a:rPr>
              <a:t>gas safety (installation and use) regulations</a:t>
            </a:r>
          </a:p>
          <a:p>
            <a:pPr marL="342900" indent="-342900">
              <a:lnSpc>
                <a:spcPct val="100000"/>
              </a:lnSpc>
              <a:spcBef>
                <a:spcPts val="800"/>
              </a:spcBef>
              <a:spcAft>
                <a:spcPts val="800"/>
              </a:spcAft>
              <a:buFont typeface="Arial" panose="020B0604020202020204" pitchFamily="34" charset="0"/>
              <a:buChar char="•"/>
            </a:pPr>
            <a:r>
              <a:rPr lang="en-GB" dirty="0"/>
              <a:t>environmental </a:t>
            </a:r>
          </a:p>
          <a:p>
            <a:pPr marL="342900" indent="-342900">
              <a:lnSpc>
                <a:spcPct val="100000"/>
              </a:lnSpc>
              <a:spcBef>
                <a:spcPts val="800"/>
              </a:spcBef>
              <a:spcAft>
                <a:spcPts val="800"/>
              </a:spcAft>
              <a:buFont typeface="Arial" panose="020B0604020202020204" pitchFamily="34" charset="0"/>
              <a:buChar char="•"/>
            </a:pPr>
            <a:r>
              <a:rPr lang="en-GB" dirty="0"/>
              <a:t>quality </a:t>
            </a:r>
          </a:p>
          <a:p>
            <a:pPr marL="342900" indent="-342900">
              <a:lnSpc>
                <a:spcPct val="100000"/>
              </a:lnSpc>
              <a:spcBef>
                <a:spcPts val="800"/>
              </a:spcBef>
              <a:spcAft>
                <a:spcPts val="800"/>
              </a:spcAft>
              <a:buFont typeface="Arial" panose="020B0604020202020204" pitchFamily="34" charset="0"/>
              <a:buChar char="•"/>
            </a:pPr>
            <a:r>
              <a:rPr lang="en-GB" dirty="0"/>
              <a:t>contractual.</a:t>
            </a:r>
          </a:p>
        </p:txBody>
      </p:sp>
    </p:spTree>
    <p:extLst>
      <p:ext uri="{BB962C8B-B14F-4D97-AF65-F5344CB8AC3E}">
        <p14:creationId xmlns:p14="http://schemas.microsoft.com/office/powerpoint/2010/main" val="807338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a:xfrm>
            <a:off x="457200" y="1081888"/>
            <a:ext cx="8229600" cy="382588"/>
          </a:xfrm>
        </p:spPr>
        <p:txBody>
          <a:bodyPr/>
          <a:lstStyle/>
          <a:p>
            <a:r>
              <a:rPr lang="en-GB" dirty="0"/>
              <a:t>Preventing regulatory breaches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628800"/>
            <a:ext cx="8229600" cy="3933224"/>
          </a:xfrm>
        </p:spPr>
        <p:txBody>
          <a:bodyPr/>
          <a:lstStyle/>
          <a:p>
            <a:pPr algn="just"/>
            <a:r>
              <a:rPr lang="en-GB" dirty="0">
                <a:ea typeface="ＭＳ Ｐゴシック"/>
              </a:rPr>
              <a:t>A tradesperson working in the BSE industry can take several actions to ensure that all work complies with current legislation, including:</a:t>
            </a:r>
          </a:p>
          <a:p>
            <a:pPr marL="342900" indent="-342900" algn="just">
              <a:lnSpc>
                <a:spcPct val="100000"/>
              </a:lnSpc>
              <a:spcBef>
                <a:spcPts val="600"/>
              </a:spcBef>
              <a:spcAft>
                <a:spcPts val="600"/>
              </a:spcAft>
              <a:buFont typeface="Arial" panose="020B0604020202020204" pitchFamily="34" charset="0"/>
              <a:buChar char="•"/>
            </a:pPr>
            <a:r>
              <a:rPr lang="en-GB" dirty="0"/>
              <a:t>staying informed</a:t>
            </a:r>
          </a:p>
          <a:p>
            <a:pPr marL="342900" indent="-342900" algn="just">
              <a:lnSpc>
                <a:spcPct val="100000"/>
              </a:lnSpc>
              <a:spcBef>
                <a:spcPts val="600"/>
              </a:spcBef>
              <a:spcAft>
                <a:spcPts val="600"/>
              </a:spcAft>
              <a:buFont typeface="Arial" panose="020B0604020202020204" pitchFamily="34" charset="0"/>
              <a:buChar char="•"/>
            </a:pPr>
            <a:r>
              <a:rPr lang="en-GB" dirty="0"/>
              <a:t>following safe systems of work</a:t>
            </a:r>
          </a:p>
          <a:p>
            <a:pPr marL="342900" indent="-342900" algn="just">
              <a:lnSpc>
                <a:spcPct val="100000"/>
              </a:lnSpc>
              <a:spcBef>
                <a:spcPts val="600"/>
              </a:spcBef>
              <a:spcAft>
                <a:spcPts val="600"/>
              </a:spcAft>
              <a:buFont typeface="Arial" panose="020B0604020202020204" pitchFamily="34" charset="0"/>
              <a:buChar char="•"/>
            </a:pPr>
            <a:r>
              <a:rPr lang="en-GB" dirty="0"/>
              <a:t>reporting any breaches or violations</a:t>
            </a:r>
          </a:p>
          <a:p>
            <a:pPr marL="342900" indent="-342900" algn="just">
              <a:lnSpc>
                <a:spcPct val="100000"/>
              </a:lnSpc>
              <a:spcBef>
                <a:spcPts val="600"/>
              </a:spcBef>
              <a:spcAft>
                <a:spcPts val="600"/>
              </a:spcAft>
              <a:buFont typeface="Arial" panose="020B0604020202020204" pitchFamily="34" charset="0"/>
              <a:buChar char="•"/>
            </a:pPr>
            <a:r>
              <a:rPr lang="en-GB" dirty="0"/>
              <a:t>keeping complete and accurate records</a:t>
            </a:r>
          </a:p>
          <a:p>
            <a:pPr marL="342900" indent="-342900" algn="just">
              <a:lnSpc>
                <a:spcPct val="100000"/>
              </a:lnSpc>
              <a:spcBef>
                <a:spcPts val="600"/>
              </a:spcBef>
              <a:spcAft>
                <a:spcPts val="600"/>
              </a:spcAft>
              <a:buFont typeface="Arial" panose="020B0604020202020204" pitchFamily="34" charset="0"/>
              <a:buChar char="•"/>
            </a:pPr>
            <a:r>
              <a:rPr lang="en-GB" dirty="0"/>
              <a:t>seeking advice.</a:t>
            </a:r>
          </a:p>
          <a:p>
            <a:pPr algn="just">
              <a:lnSpc>
                <a:spcPct val="100000"/>
              </a:lnSpc>
              <a:spcBef>
                <a:spcPts val="600"/>
              </a:spcBef>
              <a:spcAft>
                <a:spcPts val="600"/>
              </a:spcAft>
            </a:pPr>
            <a:r>
              <a:rPr lang="en-GB" dirty="0"/>
              <a:t>Taking these actions will help ensure that all work carried out complies with current legislation.</a:t>
            </a:r>
          </a:p>
        </p:txBody>
      </p:sp>
    </p:spTree>
    <p:extLst>
      <p:ext uri="{BB962C8B-B14F-4D97-AF65-F5344CB8AC3E}">
        <p14:creationId xmlns:p14="http://schemas.microsoft.com/office/powerpoint/2010/main" val="2758758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Reporting breaches in regulations</a:t>
            </a:r>
          </a:p>
        </p:txBody>
      </p:sp>
      <p:graphicFrame>
        <p:nvGraphicFramePr>
          <p:cNvPr id="9" name="Diagram 8">
            <a:extLst>
              <a:ext uri="{FF2B5EF4-FFF2-40B4-BE49-F238E27FC236}">
                <a16:creationId xmlns:a16="http://schemas.microsoft.com/office/drawing/2014/main" id="{0E05C7C9-EC9F-4595-BE4F-A75447E4314C}"/>
              </a:ext>
            </a:extLst>
          </p:cNvPr>
          <p:cNvGraphicFramePr/>
          <p:nvPr>
            <p:extLst>
              <p:ext uri="{D42A27DB-BD31-4B8C-83A1-F6EECF244321}">
                <p14:modId xmlns:p14="http://schemas.microsoft.com/office/powerpoint/2010/main" val="926534727"/>
              </p:ext>
            </p:extLst>
          </p:nvPr>
        </p:nvGraphicFramePr>
        <p:xfrm>
          <a:off x="457200" y="1772816"/>
          <a:ext cx="8229600" cy="3392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AIM: Define duty of care </a:t>
            </a:r>
          </a:p>
        </p:txBody>
      </p:sp>
      <p:sp>
        <p:nvSpPr>
          <p:cNvPr id="3" name="Content Placeholder 2"/>
          <p:cNvSpPr>
            <a:spLocks noGrp="1"/>
          </p:cNvSpPr>
          <p:nvPr>
            <p:ph sz="quarter" idx="10"/>
          </p:nvPr>
        </p:nvSpPr>
        <p:spPr>
          <a:xfrm>
            <a:off x="457200" y="1595124"/>
            <a:ext cx="8229600" cy="4248000"/>
          </a:xfrm>
        </p:spPr>
        <p:txBody>
          <a:bodyPr/>
          <a:lstStyle/>
          <a:p>
            <a:r>
              <a:rPr lang="en-US" dirty="0">
                <a:ea typeface="ＭＳ Ｐゴシック" pitchFamily="-105" charset="-128"/>
                <a:cs typeface="ＭＳ Ｐゴシック" pitchFamily="-105" charset="-128"/>
              </a:rPr>
              <a:t>Objectives</a:t>
            </a:r>
          </a:p>
          <a:p>
            <a:pPr lvl="1"/>
            <a:r>
              <a:rPr lang="en-US" dirty="0"/>
              <a:t>To define the duty of care </a:t>
            </a:r>
          </a:p>
          <a:p>
            <a:pPr lvl="1"/>
            <a:r>
              <a:rPr lang="en-US" dirty="0"/>
              <a:t>To identify duties under the Construction (Design and Management) Regulations 2015 (CDM)</a:t>
            </a:r>
          </a:p>
          <a:p>
            <a:pPr lvl="1"/>
            <a:r>
              <a:rPr lang="en-US" dirty="0"/>
              <a:t>The role of different duty holders</a:t>
            </a:r>
          </a:p>
          <a:p>
            <a:pPr lvl="1"/>
            <a:r>
              <a:rPr lang="en-US" dirty="0"/>
              <a:t>To explore </a:t>
            </a:r>
            <a:r>
              <a:rPr lang="en-GB" dirty="0"/>
              <a:t>different regulatory requirements </a:t>
            </a:r>
          </a:p>
          <a:p>
            <a:pPr lvl="1"/>
            <a:r>
              <a:rPr lang="en-US" dirty="0"/>
              <a:t>To examine how to prevent regulatory breaches</a:t>
            </a:r>
          </a:p>
          <a:p>
            <a:pPr lvl="1"/>
            <a:r>
              <a:rPr lang="en-US" dirty="0"/>
              <a:t>To assess how to report non-compliance with regulations </a:t>
            </a:r>
          </a:p>
          <a:p>
            <a:pPr lvl="1"/>
            <a:r>
              <a:rPr lang="en-US" dirty="0"/>
              <a:t>To identify the process for reporting regulatory breaches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What is duty of care? </a:t>
            </a:r>
          </a:p>
        </p:txBody>
      </p:sp>
      <p:sp>
        <p:nvSpPr>
          <p:cNvPr id="3" name="Content Placeholder 2"/>
          <p:cNvSpPr>
            <a:spLocks noGrp="1"/>
          </p:cNvSpPr>
          <p:nvPr>
            <p:ph sz="quarter" idx="10"/>
          </p:nvPr>
        </p:nvSpPr>
        <p:spPr>
          <a:xfrm>
            <a:off x="457200" y="1595124"/>
            <a:ext cx="8229600" cy="4248000"/>
          </a:xfrm>
        </p:spPr>
        <p:txBody>
          <a:bodyPr/>
          <a:lstStyle/>
          <a:p>
            <a:pPr marL="342900" indent="-342900" algn="just">
              <a:buFont typeface="Arial" panose="020B0604020202020204" pitchFamily="34" charset="0"/>
              <a:buChar char="•"/>
            </a:pPr>
            <a:r>
              <a:rPr lang="en-GB" dirty="0">
                <a:ea typeface="ＭＳ Ｐゴシック"/>
              </a:rPr>
              <a:t>In the UK BSE industry, duty of care refers to the legal obligation of all parties involved in a construction project to ensure the health and safety of everyone who may be affected by the project.</a:t>
            </a:r>
          </a:p>
          <a:p>
            <a:pPr marL="342900" indent="-342900" algn="just">
              <a:buFont typeface="Arial" panose="020B0604020202020204" pitchFamily="34" charset="0"/>
              <a:buChar char="•"/>
            </a:pPr>
            <a:r>
              <a:rPr lang="en-GB" dirty="0">
                <a:ea typeface="ＭＳ Ｐゴシック"/>
              </a:rPr>
              <a:t>Duty of care includes clients, who have to appoint competent professionals and ensure the project is properly planned and managed.</a:t>
            </a:r>
          </a:p>
          <a:p>
            <a:pPr marL="342900" indent="-342900" algn="just">
              <a:buFont typeface="Arial" panose="020B0604020202020204" pitchFamily="34" charset="0"/>
              <a:buChar char="•"/>
            </a:pPr>
            <a:r>
              <a:rPr lang="en-GB" dirty="0">
                <a:ea typeface="ＭＳ Ｐゴシック"/>
              </a:rPr>
              <a:t>Designers carry a duty to ensure the design is safe and without risks to health. </a:t>
            </a:r>
            <a:endParaRPr lang="en-GB" dirty="0"/>
          </a:p>
          <a:p>
            <a:pPr marL="342900" indent="-342900" algn="just">
              <a:buFont typeface="Arial" panose="020B0604020202020204" pitchFamily="34" charset="0"/>
              <a:buChar char="•"/>
            </a:pPr>
            <a:r>
              <a:rPr lang="en-GB" dirty="0"/>
              <a:t>Contractors have a duty of care to plan, coordinate and carry out the construction work safely.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What is duty of care? </a:t>
            </a:r>
            <a:r>
              <a:rPr lang="en-US" b="0" dirty="0"/>
              <a:t>continued</a:t>
            </a:r>
            <a:endParaRPr lang="en-US" dirty="0"/>
          </a:p>
        </p:txBody>
      </p:sp>
      <p:sp>
        <p:nvSpPr>
          <p:cNvPr id="3" name="Content Placeholder 2"/>
          <p:cNvSpPr>
            <a:spLocks noGrp="1"/>
          </p:cNvSpPr>
          <p:nvPr>
            <p:ph sz="quarter" idx="10"/>
          </p:nvPr>
        </p:nvSpPr>
        <p:spPr>
          <a:xfrm>
            <a:off x="457200" y="1593736"/>
            <a:ext cx="8229600" cy="2925112"/>
          </a:xfrm>
        </p:spPr>
        <p:txBody>
          <a:bodyPr/>
          <a:lstStyle/>
          <a:p>
            <a:pPr marL="342900" indent="-342900">
              <a:buFont typeface="Arial" panose="020B0604020202020204" pitchFamily="34" charset="0"/>
              <a:buChar char="•"/>
            </a:pPr>
            <a:r>
              <a:rPr lang="en-GB" dirty="0"/>
              <a:t>Everyone involved in the construction project must ensure that they provide relevant information and instruction, consult and engage with workers, and identify and control health and safety risks. </a:t>
            </a:r>
          </a:p>
          <a:p>
            <a:pPr marL="342900" indent="-342900">
              <a:buFont typeface="Arial" panose="020B0604020202020204" pitchFamily="34" charset="0"/>
              <a:buChar char="•"/>
            </a:pPr>
            <a:r>
              <a:rPr lang="en-GB" dirty="0"/>
              <a:t>The duty of care aims to ensure that construction projects are completed safely and that the risk of accidents or incidents is minimised. </a:t>
            </a:r>
          </a:p>
          <a:p>
            <a:pPr marL="342900" indent="-342900">
              <a:buFont typeface="Arial" panose="020B0604020202020204" pitchFamily="34" charset="0"/>
              <a:buChar char="•"/>
            </a:pPr>
            <a:r>
              <a:rPr lang="en-GB" dirty="0"/>
              <a:t>Failure to fulfil these duties can result in legal action and financial penalties and, in certain cases, imprisonment. </a:t>
            </a:r>
          </a:p>
          <a:p>
            <a:pPr marL="342900" indent="-342900">
              <a:buFont typeface="Arial" panose="020B0604020202020204" pitchFamily="34" charset="0"/>
              <a:buChar char="•"/>
            </a:pPr>
            <a:r>
              <a:rPr lang="en-GB" dirty="0"/>
              <a:t>The duty of care in the construction and BSE industry is to ensure that all work is carried out safely and competently, and that any risks are identified and controlled.</a:t>
            </a:r>
            <a:endParaRPr lang="en-US" dirty="0"/>
          </a:p>
        </p:txBody>
      </p:sp>
    </p:spTree>
    <p:extLst>
      <p:ext uri="{BB962C8B-B14F-4D97-AF65-F5344CB8AC3E}">
        <p14:creationId xmlns:p14="http://schemas.microsoft.com/office/powerpoint/2010/main" val="1879457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ADA26-E4D6-48FE-B6FB-C4E36CDB695C}"/>
              </a:ext>
            </a:extLst>
          </p:cNvPr>
          <p:cNvSpPr>
            <a:spLocks noGrp="1"/>
          </p:cNvSpPr>
          <p:nvPr>
            <p:ph type="title"/>
          </p:nvPr>
        </p:nvSpPr>
        <p:spPr>
          <a:xfrm>
            <a:off x="457200" y="1081888"/>
            <a:ext cx="8507288" cy="382588"/>
          </a:xfrm>
        </p:spPr>
        <p:txBody>
          <a:bodyPr/>
          <a:lstStyle/>
          <a:p>
            <a:r>
              <a:rPr lang="en-US" dirty="0"/>
              <a:t>Duty of care under Construction (Design and  Management) Regulations (CDM) 2015 </a:t>
            </a:r>
            <a:endParaRPr lang="en-GB" dirty="0"/>
          </a:p>
        </p:txBody>
      </p:sp>
      <p:sp>
        <p:nvSpPr>
          <p:cNvPr id="3" name="Content Placeholder 2">
            <a:extLst>
              <a:ext uri="{FF2B5EF4-FFF2-40B4-BE49-F238E27FC236}">
                <a16:creationId xmlns:a16="http://schemas.microsoft.com/office/drawing/2014/main" id="{228BCD10-3B21-4D07-957A-04C48FDE04FE}"/>
              </a:ext>
            </a:extLst>
          </p:cNvPr>
          <p:cNvSpPr>
            <a:spLocks noGrp="1"/>
          </p:cNvSpPr>
          <p:nvPr>
            <p:ph sz="quarter" idx="10"/>
          </p:nvPr>
        </p:nvSpPr>
        <p:spPr>
          <a:xfrm>
            <a:off x="457200" y="1918712"/>
            <a:ext cx="8229600" cy="3717200"/>
          </a:xfrm>
        </p:spPr>
        <p:txBody>
          <a:bodyPr/>
          <a:lstStyle/>
          <a:p>
            <a:pPr>
              <a:lnSpc>
                <a:spcPct val="100000"/>
              </a:lnSpc>
              <a:spcBef>
                <a:spcPts val="600"/>
              </a:spcBef>
              <a:spcAft>
                <a:spcPts val="600"/>
              </a:spcAft>
            </a:pPr>
            <a:r>
              <a:rPr lang="en-GB" dirty="0"/>
              <a:t>Under the Construction (Design and Management) Regulations 2015, the various duty holders have specific legal responsibilities depending on their roles within the construction project. </a:t>
            </a:r>
          </a:p>
          <a:p>
            <a:pPr>
              <a:lnSpc>
                <a:spcPct val="100000"/>
              </a:lnSpc>
              <a:spcBef>
                <a:spcPts val="600"/>
              </a:spcBef>
              <a:spcAft>
                <a:spcPts val="600"/>
              </a:spcAft>
            </a:pPr>
            <a:r>
              <a:rPr lang="en-GB" dirty="0"/>
              <a:t>“</a:t>
            </a:r>
            <a:r>
              <a:rPr lang="en-US" dirty="0"/>
              <a:t>Duty holders have specific legal responsibilities depending on their roles within a construction project. These responsibilities cover the initial design and planning stages right through to the construction phases.</a:t>
            </a:r>
            <a:r>
              <a:rPr lang="en-GB" dirty="0"/>
              <a:t>”</a:t>
            </a:r>
          </a:p>
          <a:p>
            <a:pPr algn="r">
              <a:lnSpc>
                <a:spcPct val="100000"/>
              </a:lnSpc>
              <a:spcBef>
                <a:spcPts val="600"/>
              </a:spcBef>
              <a:spcAft>
                <a:spcPts val="600"/>
              </a:spcAft>
            </a:pPr>
            <a:r>
              <a:rPr lang="en-GB" sz="1000" dirty="0"/>
              <a:t>(Morrison and Morrison 2022)</a:t>
            </a:r>
          </a:p>
          <a:p>
            <a:pPr>
              <a:lnSpc>
                <a:spcPct val="100000"/>
              </a:lnSpc>
              <a:spcBef>
                <a:spcPts val="600"/>
              </a:spcBef>
              <a:spcAft>
                <a:spcPts val="600"/>
              </a:spcAft>
            </a:pPr>
            <a:r>
              <a:rPr lang="en-GB" dirty="0"/>
              <a:t>The two main duty holders will take charge of CDM at different stages of your project. </a:t>
            </a:r>
          </a:p>
          <a:p>
            <a:pPr>
              <a:lnSpc>
                <a:spcPct val="100000"/>
              </a:lnSpc>
              <a:spcBef>
                <a:spcPts val="600"/>
              </a:spcBef>
              <a:spcAft>
                <a:spcPts val="600"/>
              </a:spcAft>
            </a:pPr>
            <a:r>
              <a:rPr lang="en-GB" dirty="0"/>
              <a:t>“The principal designer is in overall control of designers and the pre-construction phase. The principal contractor is in overall control of the contractors and the construction phase.”</a:t>
            </a:r>
            <a:r>
              <a:rPr lang="en-GB" sz="1400" dirty="0"/>
              <a:t> </a:t>
            </a:r>
          </a:p>
          <a:p>
            <a:pPr algn="r">
              <a:lnSpc>
                <a:spcPct val="100000"/>
              </a:lnSpc>
              <a:spcBef>
                <a:spcPts val="600"/>
              </a:spcBef>
              <a:spcAft>
                <a:spcPts val="600"/>
              </a:spcAft>
            </a:pPr>
            <a:r>
              <a:rPr lang="en-GB" sz="1000" dirty="0"/>
              <a:t>(</a:t>
            </a:r>
            <a:r>
              <a:rPr lang="en-GB" sz="1000" dirty="0" err="1"/>
              <a:t>HASpod</a:t>
            </a:r>
            <a:r>
              <a:rPr lang="en-GB" sz="1000" dirty="0"/>
              <a:t> 2019, Morrison and Morrison 2022)</a:t>
            </a:r>
          </a:p>
        </p:txBody>
      </p:sp>
    </p:spTree>
    <p:extLst>
      <p:ext uri="{BB962C8B-B14F-4D97-AF65-F5344CB8AC3E}">
        <p14:creationId xmlns:p14="http://schemas.microsoft.com/office/powerpoint/2010/main" val="2745505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Client responsibilities</a:t>
            </a:r>
          </a:p>
        </p:txBody>
      </p:sp>
      <p:sp>
        <p:nvSpPr>
          <p:cNvPr id="3" name="Content Placeholder 2"/>
          <p:cNvSpPr>
            <a:spLocks noGrp="1"/>
          </p:cNvSpPr>
          <p:nvPr>
            <p:ph sz="quarter" idx="10"/>
          </p:nvPr>
        </p:nvSpPr>
        <p:spPr>
          <a:xfrm>
            <a:off x="457200" y="1604360"/>
            <a:ext cx="8229600" cy="4077240"/>
          </a:xfrm>
        </p:spPr>
        <p:txBody>
          <a:bodyPr/>
          <a:lstStyle/>
          <a:p>
            <a:r>
              <a:rPr lang="en-GB" dirty="0"/>
              <a:t>“Make suitable arrangements for managing a project, including making sure:</a:t>
            </a:r>
          </a:p>
          <a:p>
            <a:pPr marL="342900" indent="-342900">
              <a:buFont typeface="Arial" panose="020B0604020202020204" pitchFamily="34" charset="0"/>
              <a:buChar char="•"/>
            </a:pPr>
            <a:r>
              <a:rPr lang="en-GB" dirty="0"/>
              <a:t>other duty holders are appointed as appropriate</a:t>
            </a:r>
          </a:p>
          <a:p>
            <a:pPr marL="342900" indent="-342900">
              <a:buFont typeface="Arial" panose="020B0604020202020204" pitchFamily="34" charset="0"/>
              <a:buChar char="•"/>
            </a:pPr>
            <a:r>
              <a:rPr lang="en-GB" dirty="0"/>
              <a:t>sufficient time and resources are allocated.</a:t>
            </a:r>
          </a:p>
          <a:p>
            <a:pPr marL="342900" indent="-342900">
              <a:buFont typeface="Arial" panose="020B0604020202020204" pitchFamily="34" charset="0"/>
              <a:buChar char="•"/>
            </a:pPr>
            <a:r>
              <a:rPr lang="en-GB" dirty="0"/>
              <a:t>relevant information is prepared and provided to other duty holders</a:t>
            </a:r>
          </a:p>
          <a:p>
            <a:pPr marL="342900" indent="-342900">
              <a:buFont typeface="Arial" panose="020B0604020202020204" pitchFamily="34" charset="0"/>
              <a:buChar char="•"/>
            </a:pPr>
            <a:r>
              <a:rPr lang="en-GB" dirty="0"/>
              <a:t>the principal designer and principal contractor carry out their duties</a:t>
            </a:r>
          </a:p>
          <a:p>
            <a:pPr marL="342900" indent="-342900">
              <a:buFont typeface="Arial" panose="020B0604020202020204" pitchFamily="34" charset="0"/>
              <a:buChar char="•"/>
            </a:pPr>
            <a:r>
              <a:rPr lang="en-GB" dirty="0"/>
              <a:t>welfare facilities are provided.”</a:t>
            </a:r>
          </a:p>
          <a:p>
            <a:pPr algn="r"/>
            <a:r>
              <a:rPr lang="en-GB" dirty="0"/>
              <a:t>						</a:t>
            </a:r>
            <a:r>
              <a:rPr lang="en-GB" sz="1000" dirty="0"/>
              <a:t>(Hse.gov.uk 2015)</a:t>
            </a:r>
          </a:p>
          <a:p>
            <a:pPr marL="342900" indent="-342900">
              <a:buFont typeface="Arial" panose="020B0604020202020204" pitchFamily="34" charset="0"/>
              <a:buChar char="•"/>
            </a:pPr>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4ED0F-E355-4E09-BABA-A3B03370E4F7}"/>
              </a:ext>
            </a:extLst>
          </p:cNvPr>
          <p:cNvSpPr>
            <a:spLocks noGrp="1"/>
          </p:cNvSpPr>
          <p:nvPr>
            <p:ph type="title"/>
          </p:nvPr>
        </p:nvSpPr>
        <p:spPr>
          <a:xfrm>
            <a:off x="457200" y="1081888"/>
            <a:ext cx="8229600" cy="382588"/>
          </a:xfrm>
        </p:spPr>
        <p:txBody>
          <a:bodyPr/>
          <a:lstStyle/>
          <a:p>
            <a:r>
              <a:rPr lang="en-GB" dirty="0"/>
              <a:t>Domestic clients </a:t>
            </a:r>
          </a:p>
        </p:txBody>
      </p:sp>
      <p:sp>
        <p:nvSpPr>
          <p:cNvPr id="3" name="Content Placeholder 2">
            <a:extLst>
              <a:ext uri="{FF2B5EF4-FFF2-40B4-BE49-F238E27FC236}">
                <a16:creationId xmlns:a16="http://schemas.microsoft.com/office/drawing/2014/main" id="{77D0905A-432A-4210-957E-C54C4024B604}"/>
              </a:ext>
            </a:extLst>
          </p:cNvPr>
          <p:cNvSpPr>
            <a:spLocks noGrp="1"/>
          </p:cNvSpPr>
          <p:nvPr>
            <p:ph sz="quarter" idx="10"/>
          </p:nvPr>
        </p:nvSpPr>
        <p:spPr>
          <a:xfrm>
            <a:off x="457200" y="1626920"/>
            <a:ext cx="8229600" cy="4059192"/>
          </a:xfrm>
        </p:spPr>
        <p:txBody>
          <a:bodyPr/>
          <a:lstStyle/>
          <a:p>
            <a:r>
              <a:rPr lang="en-GB" dirty="0"/>
              <a:t>“Though in scope of CDM 2015, domestic client duties are normally transferred to:</a:t>
            </a:r>
          </a:p>
          <a:p>
            <a:pPr marL="342900" indent="-342900">
              <a:buFont typeface="Arial" panose="020B0604020202020204" pitchFamily="34" charset="0"/>
              <a:buChar char="•"/>
            </a:pPr>
            <a:r>
              <a:rPr lang="en-GB" dirty="0"/>
              <a:t>the contractor for single contractor projects</a:t>
            </a:r>
          </a:p>
          <a:p>
            <a:pPr marL="342900" indent="-342900">
              <a:buFont typeface="Arial" panose="020B0604020202020204" pitchFamily="34" charset="0"/>
              <a:buChar char="•"/>
            </a:pPr>
            <a:r>
              <a:rPr lang="en-GB" dirty="0"/>
              <a:t>the principal contractor for projects with more than one contractor.</a:t>
            </a:r>
          </a:p>
          <a:p>
            <a:r>
              <a:rPr lang="en-GB" dirty="0"/>
              <a:t>However, the domestic client can instead choose to have a written agreement with the principal designer to carry out the client duties.”</a:t>
            </a:r>
          </a:p>
          <a:p>
            <a:pPr algn="r"/>
            <a:r>
              <a:rPr lang="en-GB" sz="1000" dirty="0"/>
              <a:t>(Hse.gov.uk 2015)</a:t>
            </a:r>
          </a:p>
          <a:p>
            <a:r>
              <a:rPr lang="en-GB" dirty="0"/>
              <a:t> </a:t>
            </a:r>
          </a:p>
        </p:txBody>
      </p:sp>
    </p:spTree>
    <p:extLst>
      <p:ext uri="{BB962C8B-B14F-4D97-AF65-F5344CB8AC3E}">
        <p14:creationId xmlns:p14="http://schemas.microsoft.com/office/powerpoint/2010/main" val="164277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888"/>
            <a:ext cx="8229600" cy="382588"/>
          </a:xfrm>
        </p:spPr>
        <p:txBody>
          <a:bodyPr/>
          <a:lstStyle/>
          <a:p>
            <a:r>
              <a:rPr lang="en-US" dirty="0"/>
              <a:t>Principal designers </a:t>
            </a:r>
          </a:p>
        </p:txBody>
      </p:sp>
      <p:sp>
        <p:nvSpPr>
          <p:cNvPr id="3" name="Content Placeholder 2"/>
          <p:cNvSpPr>
            <a:spLocks noGrp="1"/>
          </p:cNvSpPr>
          <p:nvPr>
            <p:ph sz="quarter" idx="10"/>
          </p:nvPr>
        </p:nvSpPr>
        <p:spPr>
          <a:xfrm>
            <a:off x="457200" y="1604360"/>
            <a:ext cx="8229600" cy="4248000"/>
          </a:xfrm>
        </p:spPr>
        <p:txBody>
          <a:bodyPr/>
          <a:lstStyle/>
          <a:p>
            <a:r>
              <a:rPr lang="en-GB" dirty="0"/>
              <a:t>Principal designers must:</a:t>
            </a:r>
          </a:p>
          <a:p>
            <a:pPr marL="342900" indent="-342900">
              <a:buFont typeface="Arial" panose="020B0604020202020204" pitchFamily="34" charset="0"/>
              <a:buChar char="•"/>
            </a:pPr>
            <a:r>
              <a:rPr lang="en-GB" dirty="0"/>
              <a:t>“plan, manage, monitor and coordinate health and safety in the pre-construction phase”</a:t>
            </a:r>
          </a:p>
          <a:p>
            <a:pPr marL="342900" indent="-342900">
              <a:buFont typeface="Arial" panose="020B0604020202020204" pitchFamily="34" charset="0"/>
              <a:buChar char="•"/>
            </a:pPr>
            <a:r>
              <a:rPr lang="en-GB" dirty="0"/>
              <a:t>support the client in bringing together pre-construction information</a:t>
            </a:r>
          </a:p>
          <a:p>
            <a:pPr marL="342900" indent="-342900">
              <a:buFont typeface="Arial" panose="020B0604020202020204" pitchFamily="34" charset="0"/>
              <a:buChar char="•"/>
            </a:pPr>
            <a:r>
              <a:rPr lang="en-GB" dirty="0"/>
              <a:t>work with the design team to eliminate foreseeable risks and, where this isn’t possible, take steps to </a:t>
            </a:r>
            <a:r>
              <a:rPr lang="en-GB" b="1" dirty="0"/>
              <a:t>reduce or control</a:t>
            </a:r>
            <a:r>
              <a:rPr lang="en-GB" dirty="0"/>
              <a:t> those risks</a:t>
            </a:r>
          </a:p>
          <a:p>
            <a:pPr marL="342900" indent="-342900">
              <a:buFont typeface="Arial" panose="020B0604020202020204" pitchFamily="34" charset="0"/>
              <a:buChar char="•"/>
            </a:pPr>
            <a:r>
              <a:rPr lang="en-GB" dirty="0"/>
              <a:t>liaise with the principal contractor, keeping them informed of any risks that need to be controlled during the construction phase.</a:t>
            </a:r>
          </a:p>
          <a:p>
            <a:pPr algn="r"/>
            <a:r>
              <a:rPr lang="en-GB" sz="1000" dirty="0"/>
              <a:t>(Hse.gov.uk 2015)</a:t>
            </a:r>
          </a:p>
          <a:p>
            <a:pPr marL="342900" indent="-342900">
              <a:buFont typeface="Arial" panose="020B0604020202020204" pitchFamily="34" charset="0"/>
              <a:buChar char="•"/>
            </a:pPr>
            <a:endParaRPr lang="en-GB" sz="1000"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E2CF1-F2CD-4D01-BA0C-805577333C63}"/>
              </a:ext>
            </a:extLst>
          </p:cNvPr>
          <p:cNvSpPr>
            <a:spLocks noGrp="1"/>
          </p:cNvSpPr>
          <p:nvPr>
            <p:ph type="title"/>
          </p:nvPr>
        </p:nvSpPr>
        <p:spPr>
          <a:xfrm>
            <a:off x="457200" y="1091124"/>
            <a:ext cx="8229600" cy="382588"/>
          </a:xfrm>
        </p:spPr>
        <p:txBody>
          <a:bodyPr/>
          <a:lstStyle/>
          <a:p>
            <a:r>
              <a:rPr lang="en-GB" dirty="0"/>
              <a:t>Designers </a:t>
            </a:r>
          </a:p>
        </p:txBody>
      </p:sp>
      <p:sp>
        <p:nvSpPr>
          <p:cNvPr id="3" name="Content Placeholder 2">
            <a:extLst>
              <a:ext uri="{FF2B5EF4-FFF2-40B4-BE49-F238E27FC236}">
                <a16:creationId xmlns:a16="http://schemas.microsoft.com/office/drawing/2014/main" id="{CD1168EC-08BA-47F5-97B0-E3D6A9145809}"/>
              </a:ext>
            </a:extLst>
          </p:cNvPr>
          <p:cNvSpPr>
            <a:spLocks noGrp="1"/>
          </p:cNvSpPr>
          <p:nvPr>
            <p:ph sz="quarter" idx="10"/>
          </p:nvPr>
        </p:nvSpPr>
        <p:spPr>
          <a:xfrm>
            <a:off x="457200" y="1628800"/>
            <a:ext cx="8229600" cy="2952328"/>
          </a:xfrm>
        </p:spPr>
        <p:txBody>
          <a:bodyPr/>
          <a:lstStyle/>
          <a:p>
            <a:r>
              <a:rPr lang="en-GB" dirty="0"/>
              <a:t>When preparing or modifying designs, designers must eliminate, reduce or control foreseeable risks that may arise during:</a:t>
            </a:r>
          </a:p>
          <a:p>
            <a:pPr marL="342900" indent="-342900">
              <a:buFont typeface="Arial" panose="020B0604020202020204" pitchFamily="34" charset="0"/>
              <a:buChar char="•"/>
            </a:pPr>
            <a:r>
              <a:rPr lang="en-GB" dirty="0">
                <a:ea typeface="ＭＳ Ｐゴシック"/>
              </a:rPr>
              <a:t>construction and installation</a:t>
            </a:r>
            <a:endParaRPr lang="en-GB" dirty="0"/>
          </a:p>
          <a:p>
            <a:pPr marL="342900" indent="-342900">
              <a:buFont typeface="Arial" panose="020B0604020202020204" pitchFamily="34" charset="0"/>
              <a:buChar char="•"/>
            </a:pPr>
            <a:r>
              <a:rPr lang="en-GB" dirty="0">
                <a:ea typeface="ＭＳ Ｐゴシック"/>
              </a:rPr>
              <a:t>the maintenance and use of a building and its services once it is built.</a:t>
            </a:r>
          </a:p>
          <a:p>
            <a:r>
              <a:rPr lang="en-GB" dirty="0"/>
              <a:t>Designers should also provide information to other members of the project team to help them fulfil their duties.</a:t>
            </a:r>
          </a:p>
          <a:p>
            <a:endParaRPr lang="en-GB" dirty="0"/>
          </a:p>
        </p:txBody>
      </p:sp>
    </p:spTree>
    <p:extLst>
      <p:ext uri="{BB962C8B-B14F-4D97-AF65-F5344CB8AC3E}">
        <p14:creationId xmlns:p14="http://schemas.microsoft.com/office/powerpoint/2010/main" val="11279653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2012</Words>
  <Application>Microsoft Office PowerPoint</Application>
  <PresentationFormat>On-screen Show (4:3)</PresentationFormat>
  <Paragraphs>161</Paragraphs>
  <Slides>17</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Lucida Grande</vt:lpstr>
      <vt:lpstr>Times New Roman</vt:lpstr>
      <vt:lpstr>Default Design</vt:lpstr>
      <vt:lpstr>PowerPoint 5: Duty of care </vt:lpstr>
      <vt:lpstr>AIM: Define duty of care </vt:lpstr>
      <vt:lpstr>What is duty of care? </vt:lpstr>
      <vt:lpstr>What is duty of care? continued</vt:lpstr>
      <vt:lpstr>Duty of care under Construction (Design and  Management) Regulations (CDM) 2015 </vt:lpstr>
      <vt:lpstr>Client responsibilities</vt:lpstr>
      <vt:lpstr>Domestic clients </vt:lpstr>
      <vt:lpstr>Principal designers </vt:lpstr>
      <vt:lpstr>Designers </vt:lpstr>
      <vt:lpstr>Principal contractors </vt:lpstr>
      <vt:lpstr>Contractors </vt:lpstr>
      <vt:lpstr>Workers</vt:lpstr>
      <vt:lpstr>Interactions between the duty holders </vt:lpstr>
      <vt:lpstr>Other regulatory duties </vt:lpstr>
      <vt:lpstr>Preventing regulatory breaches </vt:lpstr>
      <vt:lpstr>Reporting breaches in regulations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21</cp:revision>
  <dcterms:created xsi:type="dcterms:W3CDTF">2013-05-28T00:38:54Z</dcterms:created>
  <dcterms:modified xsi:type="dcterms:W3CDTF">2023-07-25T12:00:22Z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2023-05-13T09:33:40Z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3f29a612-df65-4102-a2d5-f48009d4146b</vt:lpwstr>
  </property>
  <property fmtid="{D5CDD505-2E9C-101B-9397-08002B2CF9AE}" pid="9" name="MSIP_Label_8448bdcc-a5c1-4821-919e-44fa9583868f_ContentBits">
    <vt:lpwstr>0</vt:lpwstr>
  </property>
</Properties>
</file>