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23"/>
  </p:notesMasterIdLst>
  <p:handoutMasterIdLst>
    <p:handoutMasterId r:id="rId24"/>
  </p:handoutMasterIdLst>
  <p:sldIdLst>
    <p:sldId id="256" r:id="rId5"/>
    <p:sldId id="331" r:id="rId6"/>
    <p:sldId id="372" r:id="rId7"/>
    <p:sldId id="344" r:id="rId8"/>
    <p:sldId id="355" r:id="rId9"/>
    <p:sldId id="342" r:id="rId10"/>
    <p:sldId id="364" r:id="rId11"/>
    <p:sldId id="336" r:id="rId12"/>
    <p:sldId id="365" r:id="rId13"/>
    <p:sldId id="369" r:id="rId14"/>
    <p:sldId id="370" r:id="rId15"/>
    <p:sldId id="371" r:id="rId16"/>
    <p:sldId id="366" r:id="rId17"/>
    <p:sldId id="367" r:id="rId18"/>
    <p:sldId id="368" r:id="rId19"/>
    <p:sldId id="348" r:id="rId20"/>
    <p:sldId id="349" r:id="rId21"/>
    <p:sldId id="267" r:id="rId22"/>
  </p:sldIdLst>
  <p:sldSz cx="9144000" cy="6858000" type="screen4x3"/>
  <p:notesSz cx="6858000" cy="9144000"/>
  <p:custDataLst>
    <p:tags r:id="rId25"/>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D539632E-5766-ED86-5F7F-B13AF4E7E3FD}" name="Alice van Raalte" initials="AvR" userId="10fffbf083cf9823" providerId="Windows Live"/>
  <p188:author id="{FD6BB0D1-9278-F6CC-5A69-1199D24409B3}" name="Laura Glover" initials="LG" userId="Laura Glover" providerId="None"/>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P.M." initials="PM" lastIdx="23" clrIdx="0">
    <p:extLst>
      <p:ext uri="{19B8F6BF-5375-455C-9EA6-DF929625EA0E}">
        <p15:presenceInfo xmlns:p15="http://schemas.microsoft.com/office/powerpoint/2012/main" userId="P.M."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A291176-C04C-4715-9AD5-08246672F652}" v="1" dt="2023-07-31T08:48:54.49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108" autoAdjust="0"/>
    <p:restoredTop sz="91646" autoAdjust="0"/>
  </p:normalViewPr>
  <p:slideViewPr>
    <p:cSldViewPr showGuides="1">
      <p:cViewPr varScale="1">
        <p:scale>
          <a:sx n="61" d="100"/>
          <a:sy n="61" d="100"/>
        </p:scale>
        <p:origin x="1228" y="52"/>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gs" Target="tags/tag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handoutMaster" Target="handoutMasters/handoutMaster1.xml"/><Relationship Id="rId32" Type="http://schemas.microsoft.com/office/2018/10/relationships/authors" Targe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DC6E0CB-B0A4-44D1-AE15-E47A0AE85066}" type="doc">
      <dgm:prSet loTypeId="urn:microsoft.com/office/officeart/2005/8/layout/process1" loCatId="process" qsTypeId="urn:microsoft.com/office/officeart/2005/8/quickstyle/simple1" qsCatId="simple" csTypeId="urn:microsoft.com/office/officeart/2005/8/colors/accent0_2" csCatId="mainScheme" phldr="1"/>
      <dgm:spPr/>
    </dgm:pt>
    <dgm:pt modelId="{E9FD38EF-3434-4A9D-A34D-39A88B3401CD}">
      <dgm:prSet phldrT="[Text]" custT="1"/>
      <dgm:spPr/>
      <dgm:t>
        <a:bodyPr/>
        <a:lstStyle/>
        <a:p>
          <a:r>
            <a:rPr lang="en-GB" sz="1000" b="1" dirty="0"/>
            <a:t>Foundation</a:t>
          </a:r>
          <a:r>
            <a:rPr lang="en-GB" sz="900" b="1" dirty="0"/>
            <a:t> </a:t>
          </a:r>
        </a:p>
      </dgm:t>
    </dgm:pt>
    <dgm:pt modelId="{ACCA1F49-7986-44EB-AAB9-15398BDFEA4F}" type="parTrans" cxnId="{203D568A-488B-49D7-BA7E-357DC20A66EE}">
      <dgm:prSet/>
      <dgm:spPr/>
      <dgm:t>
        <a:bodyPr/>
        <a:lstStyle/>
        <a:p>
          <a:endParaRPr lang="en-GB"/>
        </a:p>
      </dgm:t>
    </dgm:pt>
    <dgm:pt modelId="{8E23BF11-1381-45F6-A154-97BD34579B9B}" type="sibTrans" cxnId="{203D568A-488B-49D7-BA7E-357DC20A66EE}">
      <dgm:prSet/>
      <dgm:spPr/>
      <dgm:t>
        <a:bodyPr/>
        <a:lstStyle/>
        <a:p>
          <a:endParaRPr lang="en-GB"/>
        </a:p>
      </dgm:t>
    </dgm:pt>
    <dgm:pt modelId="{3D77F41B-DA55-41C2-9BFB-FB2865A5D674}">
      <dgm:prSet phldrT="[Text]" custT="1"/>
      <dgm:spPr/>
      <dgm:t>
        <a:bodyPr/>
        <a:lstStyle/>
        <a:p>
          <a:r>
            <a:rPr lang="en-GB" sz="1000" b="1" dirty="0"/>
            <a:t>Progression</a:t>
          </a:r>
          <a:r>
            <a:rPr lang="en-GB" sz="900" b="1" dirty="0"/>
            <a:t> </a:t>
          </a:r>
        </a:p>
      </dgm:t>
    </dgm:pt>
    <dgm:pt modelId="{CB61E42B-266B-4CEF-98E3-31B11F4DD1ED}" type="parTrans" cxnId="{B11FE0B0-7F21-4FDE-8162-BA6B416E9D79}">
      <dgm:prSet/>
      <dgm:spPr/>
      <dgm:t>
        <a:bodyPr/>
        <a:lstStyle/>
        <a:p>
          <a:endParaRPr lang="en-GB"/>
        </a:p>
      </dgm:t>
    </dgm:pt>
    <dgm:pt modelId="{72095E2A-E624-47E3-ABFB-2800C65DF4EA}" type="sibTrans" cxnId="{B11FE0B0-7F21-4FDE-8162-BA6B416E9D79}">
      <dgm:prSet/>
      <dgm:spPr/>
      <dgm:t>
        <a:bodyPr/>
        <a:lstStyle/>
        <a:p>
          <a:endParaRPr lang="en-GB"/>
        </a:p>
      </dgm:t>
    </dgm:pt>
    <dgm:pt modelId="{7843A8EC-F15F-4CBD-BEA5-86C1C23C4D8F}">
      <dgm:prSet phldrT="[Text]" custT="1"/>
      <dgm:spPr/>
      <dgm:t>
        <a:bodyPr/>
        <a:lstStyle/>
        <a:p>
          <a:r>
            <a:rPr lang="en-GB" sz="1000" b="1" dirty="0"/>
            <a:t>Level 3 Qualification</a:t>
          </a:r>
          <a:br>
            <a:rPr lang="en-GB" sz="1000" b="1" dirty="0"/>
          </a:br>
          <a:r>
            <a:rPr lang="en-GB" sz="1000" b="1" dirty="0"/>
            <a:t>/SVQ,NVQ 3  </a:t>
          </a:r>
        </a:p>
      </dgm:t>
    </dgm:pt>
    <dgm:pt modelId="{7C42BE81-0A9C-4158-B3D9-2F99BFCC8D39}" type="parTrans" cxnId="{9F7683A0-4913-46F6-A5BB-4369F6E94125}">
      <dgm:prSet/>
      <dgm:spPr/>
      <dgm:t>
        <a:bodyPr/>
        <a:lstStyle/>
        <a:p>
          <a:endParaRPr lang="en-GB"/>
        </a:p>
      </dgm:t>
    </dgm:pt>
    <dgm:pt modelId="{E658D4A5-3757-48D7-861B-8878E637EE40}" type="sibTrans" cxnId="{9F7683A0-4913-46F6-A5BB-4369F6E94125}">
      <dgm:prSet/>
      <dgm:spPr/>
      <dgm:t>
        <a:bodyPr/>
        <a:lstStyle/>
        <a:p>
          <a:endParaRPr lang="en-GB"/>
        </a:p>
      </dgm:t>
    </dgm:pt>
    <dgm:pt modelId="{656AE1A5-0C40-483A-9804-8351A7FE0330}">
      <dgm:prSet phldrT="[Text]" custT="1"/>
      <dgm:spPr/>
      <dgm:t>
        <a:bodyPr/>
        <a:lstStyle/>
        <a:p>
          <a:r>
            <a:rPr lang="en-GB" sz="1000" b="1" dirty="0"/>
            <a:t>Level 4/5 Supervisory/ Technical Qualification/</a:t>
          </a:r>
          <a:br>
            <a:rPr lang="en-GB" sz="1000" b="1" dirty="0"/>
          </a:br>
          <a:r>
            <a:rPr lang="en-GB" sz="1000" b="1" dirty="0"/>
            <a:t>SVQ,NVQ </a:t>
          </a:r>
        </a:p>
      </dgm:t>
    </dgm:pt>
    <dgm:pt modelId="{29DFA298-4705-4BAA-967C-B89C4B652180}" type="parTrans" cxnId="{1805236F-05DF-44B8-97E0-7B2F054CA451}">
      <dgm:prSet/>
      <dgm:spPr/>
      <dgm:t>
        <a:bodyPr/>
        <a:lstStyle/>
        <a:p>
          <a:endParaRPr lang="en-GB"/>
        </a:p>
      </dgm:t>
    </dgm:pt>
    <dgm:pt modelId="{F4D398D9-4990-4F26-8265-31215D041F1D}" type="sibTrans" cxnId="{1805236F-05DF-44B8-97E0-7B2F054CA451}">
      <dgm:prSet/>
      <dgm:spPr/>
      <dgm:t>
        <a:bodyPr/>
        <a:lstStyle/>
        <a:p>
          <a:endParaRPr lang="en-GB"/>
        </a:p>
      </dgm:t>
    </dgm:pt>
    <dgm:pt modelId="{10369E3C-6AFC-4A54-AC7B-5DE3F79851E8}">
      <dgm:prSet phldrT="[Text]" custT="1"/>
      <dgm:spPr/>
      <dgm:t>
        <a:bodyPr/>
        <a:lstStyle/>
        <a:p>
          <a:r>
            <a:rPr lang="en-GB" sz="1000" b="1" dirty="0"/>
            <a:t>SVQ,NVQ  Level 6/ Degree/ Professional Qualification</a:t>
          </a:r>
        </a:p>
      </dgm:t>
    </dgm:pt>
    <dgm:pt modelId="{07E3A295-C381-4C3C-8FA7-DB2AB9AAB1C6}" type="parTrans" cxnId="{CAAB4853-666D-4929-9989-91FFE304F2F9}">
      <dgm:prSet/>
      <dgm:spPr/>
      <dgm:t>
        <a:bodyPr/>
        <a:lstStyle/>
        <a:p>
          <a:endParaRPr lang="en-GB"/>
        </a:p>
      </dgm:t>
    </dgm:pt>
    <dgm:pt modelId="{84051E9A-A780-4684-A4AB-22ABCFA81ACE}" type="sibTrans" cxnId="{CAAB4853-666D-4929-9989-91FFE304F2F9}">
      <dgm:prSet/>
      <dgm:spPr/>
      <dgm:t>
        <a:bodyPr/>
        <a:lstStyle/>
        <a:p>
          <a:endParaRPr lang="en-GB"/>
        </a:p>
      </dgm:t>
    </dgm:pt>
    <dgm:pt modelId="{66A8C741-103F-47BC-A4DF-633361D17083}">
      <dgm:prSet phldrT="[Text]" custT="1"/>
      <dgm:spPr/>
      <dgm:t>
        <a:bodyPr/>
        <a:lstStyle/>
        <a:p>
          <a:r>
            <a:rPr lang="en-GB" sz="1000" b="1" dirty="0"/>
            <a:t>Level 7 SVQ,NVQ/ MSc/Managerial/ Professional Qualification </a:t>
          </a:r>
        </a:p>
      </dgm:t>
    </dgm:pt>
    <dgm:pt modelId="{94F880EB-25F0-45F5-A5FC-A7AEA4972416}" type="parTrans" cxnId="{ABE8B06E-2BBA-44B0-B5C7-7E3464E5E4D5}">
      <dgm:prSet/>
      <dgm:spPr/>
      <dgm:t>
        <a:bodyPr/>
        <a:lstStyle/>
        <a:p>
          <a:endParaRPr lang="en-GB"/>
        </a:p>
      </dgm:t>
    </dgm:pt>
    <dgm:pt modelId="{1F4859E9-F275-4325-BA6A-2812673F0165}" type="sibTrans" cxnId="{ABE8B06E-2BBA-44B0-B5C7-7E3464E5E4D5}">
      <dgm:prSet/>
      <dgm:spPr/>
      <dgm:t>
        <a:bodyPr/>
        <a:lstStyle/>
        <a:p>
          <a:endParaRPr lang="en-GB"/>
        </a:p>
      </dgm:t>
    </dgm:pt>
    <dgm:pt modelId="{6778D426-680A-4529-98CB-3B2BDF58C72A}" type="pres">
      <dgm:prSet presAssocID="{4DC6E0CB-B0A4-44D1-AE15-E47A0AE85066}" presName="Name0" presStyleCnt="0">
        <dgm:presLayoutVars>
          <dgm:dir/>
          <dgm:resizeHandles val="exact"/>
        </dgm:presLayoutVars>
      </dgm:prSet>
      <dgm:spPr/>
    </dgm:pt>
    <dgm:pt modelId="{2F3514B9-9A42-44EF-97C8-6D8F77894BD0}" type="pres">
      <dgm:prSet presAssocID="{E9FD38EF-3434-4A9D-A34D-39A88B3401CD}" presName="node" presStyleLbl="node1" presStyleIdx="0" presStyleCnt="6">
        <dgm:presLayoutVars>
          <dgm:bulletEnabled val="1"/>
        </dgm:presLayoutVars>
      </dgm:prSet>
      <dgm:spPr/>
    </dgm:pt>
    <dgm:pt modelId="{FBB5E234-102B-49F5-9686-AA6FD054B7AD}" type="pres">
      <dgm:prSet presAssocID="{8E23BF11-1381-45F6-A154-97BD34579B9B}" presName="sibTrans" presStyleLbl="sibTrans2D1" presStyleIdx="0" presStyleCnt="5"/>
      <dgm:spPr/>
    </dgm:pt>
    <dgm:pt modelId="{92B7755E-5A37-42A5-8E01-4C9A37FFF554}" type="pres">
      <dgm:prSet presAssocID="{8E23BF11-1381-45F6-A154-97BD34579B9B}" presName="connectorText" presStyleLbl="sibTrans2D1" presStyleIdx="0" presStyleCnt="5"/>
      <dgm:spPr/>
    </dgm:pt>
    <dgm:pt modelId="{D3C3178E-CA70-4699-BBCD-957C560D8F10}" type="pres">
      <dgm:prSet presAssocID="{3D77F41B-DA55-41C2-9BFB-FB2865A5D674}" presName="node" presStyleLbl="node1" presStyleIdx="1" presStyleCnt="6">
        <dgm:presLayoutVars>
          <dgm:bulletEnabled val="1"/>
        </dgm:presLayoutVars>
      </dgm:prSet>
      <dgm:spPr/>
    </dgm:pt>
    <dgm:pt modelId="{A397F4AC-5CB1-430F-BEBC-072F9B4C8984}" type="pres">
      <dgm:prSet presAssocID="{72095E2A-E624-47E3-ABFB-2800C65DF4EA}" presName="sibTrans" presStyleLbl="sibTrans2D1" presStyleIdx="1" presStyleCnt="5"/>
      <dgm:spPr/>
    </dgm:pt>
    <dgm:pt modelId="{E9B2A76C-61E2-4AAB-AA64-B0AF465F3614}" type="pres">
      <dgm:prSet presAssocID="{72095E2A-E624-47E3-ABFB-2800C65DF4EA}" presName="connectorText" presStyleLbl="sibTrans2D1" presStyleIdx="1" presStyleCnt="5"/>
      <dgm:spPr/>
    </dgm:pt>
    <dgm:pt modelId="{0D9610BD-1ED6-40CA-A580-DFCA835DBBAF}" type="pres">
      <dgm:prSet presAssocID="{7843A8EC-F15F-4CBD-BEA5-86C1C23C4D8F}" presName="node" presStyleLbl="node1" presStyleIdx="2" presStyleCnt="6">
        <dgm:presLayoutVars>
          <dgm:bulletEnabled val="1"/>
        </dgm:presLayoutVars>
      </dgm:prSet>
      <dgm:spPr/>
    </dgm:pt>
    <dgm:pt modelId="{D78E2F97-5EB2-426E-B7D9-22E9ACB09AD9}" type="pres">
      <dgm:prSet presAssocID="{E658D4A5-3757-48D7-861B-8878E637EE40}" presName="sibTrans" presStyleLbl="sibTrans2D1" presStyleIdx="2" presStyleCnt="5"/>
      <dgm:spPr/>
    </dgm:pt>
    <dgm:pt modelId="{23D124AD-17EF-480E-89AD-E1CE3EEFFF03}" type="pres">
      <dgm:prSet presAssocID="{E658D4A5-3757-48D7-861B-8878E637EE40}" presName="connectorText" presStyleLbl="sibTrans2D1" presStyleIdx="2" presStyleCnt="5"/>
      <dgm:spPr/>
    </dgm:pt>
    <dgm:pt modelId="{78397FC6-F871-4CD7-B47B-EEBB111BAB6B}" type="pres">
      <dgm:prSet presAssocID="{656AE1A5-0C40-483A-9804-8351A7FE0330}" presName="node" presStyleLbl="node1" presStyleIdx="3" presStyleCnt="6" custScaleX="118926">
        <dgm:presLayoutVars>
          <dgm:bulletEnabled val="1"/>
        </dgm:presLayoutVars>
      </dgm:prSet>
      <dgm:spPr/>
    </dgm:pt>
    <dgm:pt modelId="{3C1A5C5F-E584-4B9D-9CA2-23E70EB52D70}" type="pres">
      <dgm:prSet presAssocID="{F4D398D9-4990-4F26-8265-31215D041F1D}" presName="sibTrans" presStyleLbl="sibTrans2D1" presStyleIdx="3" presStyleCnt="5"/>
      <dgm:spPr/>
    </dgm:pt>
    <dgm:pt modelId="{8C902BE6-A355-4DE7-8E39-CF58DE681DD8}" type="pres">
      <dgm:prSet presAssocID="{F4D398D9-4990-4F26-8265-31215D041F1D}" presName="connectorText" presStyleLbl="sibTrans2D1" presStyleIdx="3" presStyleCnt="5"/>
      <dgm:spPr/>
    </dgm:pt>
    <dgm:pt modelId="{80F88EE6-4861-4F9F-B95B-E884A8DF7A80}" type="pres">
      <dgm:prSet presAssocID="{10369E3C-6AFC-4A54-AC7B-5DE3F79851E8}" presName="node" presStyleLbl="node1" presStyleIdx="4" presStyleCnt="6">
        <dgm:presLayoutVars>
          <dgm:bulletEnabled val="1"/>
        </dgm:presLayoutVars>
      </dgm:prSet>
      <dgm:spPr/>
    </dgm:pt>
    <dgm:pt modelId="{9F666B2C-3385-472A-9CB6-D3A931B8856B}" type="pres">
      <dgm:prSet presAssocID="{84051E9A-A780-4684-A4AB-22ABCFA81ACE}" presName="sibTrans" presStyleLbl="sibTrans2D1" presStyleIdx="4" presStyleCnt="5"/>
      <dgm:spPr/>
    </dgm:pt>
    <dgm:pt modelId="{555B5976-2634-4F5D-B285-45442D2A3E5D}" type="pres">
      <dgm:prSet presAssocID="{84051E9A-A780-4684-A4AB-22ABCFA81ACE}" presName="connectorText" presStyleLbl="sibTrans2D1" presStyleIdx="4" presStyleCnt="5"/>
      <dgm:spPr/>
    </dgm:pt>
    <dgm:pt modelId="{3695587B-0705-4207-BFE6-5F0A5637FA25}" type="pres">
      <dgm:prSet presAssocID="{66A8C741-103F-47BC-A4DF-633361D17083}" presName="node" presStyleLbl="node1" presStyleIdx="5" presStyleCnt="6" custScaleX="122892">
        <dgm:presLayoutVars>
          <dgm:bulletEnabled val="1"/>
        </dgm:presLayoutVars>
      </dgm:prSet>
      <dgm:spPr/>
    </dgm:pt>
  </dgm:ptLst>
  <dgm:cxnLst>
    <dgm:cxn modelId="{43947501-A1C6-4844-AEB0-1EDB56EBEFC9}" type="presOf" srcId="{10369E3C-6AFC-4A54-AC7B-5DE3F79851E8}" destId="{80F88EE6-4861-4F9F-B95B-E884A8DF7A80}" srcOrd="0" destOrd="0" presId="urn:microsoft.com/office/officeart/2005/8/layout/process1"/>
    <dgm:cxn modelId="{615FE412-5514-44E8-A67B-020CC26D0711}" type="presOf" srcId="{84051E9A-A780-4684-A4AB-22ABCFA81ACE}" destId="{9F666B2C-3385-472A-9CB6-D3A931B8856B}" srcOrd="0" destOrd="0" presId="urn:microsoft.com/office/officeart/2005/8/layout/process1"/>
    <dgm:cxn modelId="{E1654418-4060-49DD-AD61-08C0DA7B29DE}" type="presOf" srcId="{4DC6E0CB-B0A4-44D1-AE15-E47A0AE85066}" destId="{6778D426-680A-4529-98CB-3B2BDF58C72A}" srcOrd="0" destOrd="0" presId="urn:microsoft.com/office/officeart/2005/8/layout/process1"/>
    <dgm:cxn modelId="{E8295B24-11B5-49D1-A8D1-6AB9B3CCFA46}" type="presOf" srcId="{84051E9A-A780-4684-A4AB-22ABCFA81ACE}" destId="{555B5976-2634-4F5D-B285-45442D2A3E5D}" srcOrd="1" destOrd="0" presId="urn:microsoft.com/office/officeart/2005/8/layout/process1"/>
    <dgm:cxn modelId="{0D9EFE3B-E1EA-46AF-BFD0-5B89F2BEB664}" type="presOf" srcId="{7843A8EC-F15F-4CBD-BEA5-86C1C23C4D8F}" destId="{0D9610BD-1ED6-40CA-A580-DFCA835DBBAF}" srcOrd="0" destOrd="0" presId="urn:microsoft.com/office/officeart/2005/8/layout/process1"/>
    <dgm:cxn modelId="{D8E5AD66-FBA4-4F6F-A0F0-E7E50D9808DD}" type="presOf" srcId="{3D77F41B-DA55-41C2-9BFB-FB2865A5D674}" destId="{D3C3178E-CA70-4699-BBCD-957C560D8F10}" srcOrd="0" destOrd="0" presId="urn:microsoft.com/office/officeart/2005/8/layout/process1"/>
    <dgm:cxn modelId="{ABE8B06E-2BBA-44B0-B5C7-7E3464E5E4D5}" srcId="{4DC6E0CB-B0A4-44D1-AE15-E47A0AE85066}" destId="{66A8C741-103F-47BC-A4DF-633361D17083}" srcOrd="5" destOrd="0" parTransId="{94F880EB-25F0-45F5-A5FC-A7AEA4972416}" sibTransId="{1F4859E9-F275-4325-BA6A-2812673F0165}"/>
    <dgm:cxn modelId="{1805236F-05DF-44B8-97E0-7B2F054CA451}" srcId="{4DC6E0CB-B0A4-44D1-AE15-E47A0AE85066}" destId="{656AE1A5-0C40-483A-9804-8351A7FE0330}" srcOrd="3" destOrd="0" parTransId="{29DFA298-4705-4BAA-967C-B89C4B652180}" sibTransId="{F4D398D9-4990-4F26-8265-31215D041F1D}"/>
    <dgm:cxn modelId="{CAAB4853-666D-4929-9989-91FFE304F2F9}" srcId="{4DC6E0CB-B0A4-44D1-AE15-E47A0AE85066}" destId="{10369E3C-6AFC-4A54-AC7B-5DE3F79851E8}" srcOrd="4" destOrd="0" parTransId="{07E3A295-C381-4C3C-8FA7-DB2AB9AAB1C6}" sibTransId="{84051E9A-A780-4684-A4AB-22ABCFA81ACE}"/>
    <dgm:cxn modelId="{6ADADB5A-0E5F-455F-862D-D4DB1B331C03}" type="presOf" srcId="{656AE1A5-0C40-483A-9804-8351A7FE0330}" destId="{78397FC6-F871-4CD7-B47B-EEBB111BAB6B}" srcOrd="0" destOrd="0" presId="urn:microsoft.com/office/officeart/2005/8/layout/process1"/>
    <dgm:cxn modelId="{AB28C581-90FF-470C-BAC1-4FAF7A8CCC55}" type="presOf" srcId="{8E23BF11-1381-45F6-A154-97BD34579B9B}" destId="{92B7755E-5A37-42A5-8E01-4C9A37FFF554}" srcOrd="1" destOrd="0" presId="urn:microsoft.com/office/officeart/2005/8/layout/process1"/>
    <dgm:cxn modelId="{203D568A-488B-49D7-BA7E-357DC20A66EE}" srcId="{4DC6E0CB-B0A4-44D1-AE15-E47A0AE85066}" destId="{E9FD38EF-3434-4A9D-A34D-39A88B3401CD}" srcOrd="0" destOrd="0" parTransId="{ACCA1F49-7986-44EB-AAB9-15398BDFEA4F}" sibTransId="{8E23BF11-1381-45F6-A154-97BD34579B9B}"/>
    <dgm:cxn modelId="{BF6F998A-3069-4AA3-81B9-95E4365CFEB2}" type="presOf" srcId="{E658D4A5-3757-48D7-861B-8878E637EE40}" destId="{23D124AD-17EF-480E-89AD-E1CE3EEFFF03}" srcOrd="1" destOrd="0" presId="urn:microsoft.com/office/officeart/2005/8/layout/process1"/>
    <dgm:cxn modelId="{4633B89B-1F14-4920-B7CF-E4EEF94B9620}" type="presOf" srcId="{F4D398D9-4990-4F26-8265-31215D041F1D}" destId="{8C902BE6-A355-4DE7-8E39-CF58DE681DD8}" srcOrd="1" destOrd="0" presId="urn:microsoft.com/office/officeart/2005/8/layout/process1"/>
    <dgm:cxn modelId="{9F7683A0-4913-46F6-A5BB-4369F6E94125}" srcId="{4DC6E0CB-B0A4-44D1-AE15-E47A0AE85066}" destId="{7843A8EC-F15F-4CBD-BEA5-86C1C23C4D8F}" srcOrd="2" destOrd="0" parTransId="{7C42BE81-0A9C-4158-B3D9-2F99BFCC8D39}" sibTransId="{E658D4A5-3757-48D7-861B-8878E637EE40}"/>
    <dgm:cxn modelId="{B11FE0B0-7F21-4FDE-8162-BA6B416E9D79}" srcId="{4DC6E0CB-B0A4-44D1-AE15-E47A0AE85066}" destId="{3D77F41B-DA55-41C2-9BFB-FB2865A5D674}" srcOrd="1" destOrd="0" parTransId="{CB61E42B-266B-4CEF-98E3-31B11F4DD1ED}" sibTransId="{72095E2A-E624-47E3-ABFB-2800C65DF4EA}"/>
    <dgm:cxn modelId="{5E5677C9-E3F3-48FA-A81A-01AA43336B04}" type="presOf" srcId="{E658D4A5-3757-48D7-861B-8878E637EE40}" destId="{D78E2F97-5EB2-426E-B7D9-22E9ACB09AD9}" srcOrd="0" destOrd="0" presId="urn:microsoft.com/office/officeart/2005/8/layout/process1"/>
    <dgm:cxn modelId="{50CC1ACC-EC27-480A-B013-A9C701E1A1A8}" type="presOf" srcId="{72095E2A-E624-47E3-ABFB-2800C65DF4EA}" destId="{E9B2A76C-61E2-4AAB-AA64-B0AF465F3614}" srcOrd="1" destOrd="0" presId="urn:microsoft.com/office/officeart/2005/8/layout/process1"/>
    <dgm:cxn modelId="{BEFB41CC-5E27-42C9-8841-2E9A4E7980C7}" type="presOf" srcId="{8E23BF11-1381-45F6-A154-97BD34579B9B}" destId="{FBB5E234-102B-49F5-9686-AA6FD054B7AD}" srcOrd="0" destOrd="0" presId="urn:microsoft.com/office/officeart/2005/8/layout/process1"/>
    <dgm:cxn modelId="{58015FDF-F0C4-4E62-8B37-5B47C06C23F8}" type="presOf" srcId="{F4D398D9-4990-4F26-8265-31215D041F1D}" destId="{3C1A5C5F-E584-4B9D-9CA2-23E70EB52D70}" srcOrd="0" destOrd="0" presId="urn:microsoft.com/office/officeart/2005/8/layout/process1"/>
    <dgm:cxn modelId="{DB8D37E7-F296-47F4-A69D-2F341ACDB7FE}" type="presOf" srcId="{72095E2A-E624-47E3-ABFB-2800C65DF4EA}" destId="{A397F4AC-5CB1-430F-BEBC-072F9B4C8984}" srcOrd="0" destOrd="0" presId="urn:microsoft.com/office/officeart/2005/8/layout/process1"/>
    <dgm:cxn modelId="{75291FE9-D8B5-4F54-AD23-5B6516874F75}" type="presOf" srcId="{66A8C741-103F-47BC-A4DF-633361D17083}" destId="{3695587B-0705-4207-BFE6-5F0A5637FA25}" srcOrd="0" destOrd="0" presId="urn:microsoft.com/office/officeart/2005/8/layout/process1"/>
    <dgm:cxn modelId="{8173ECF7-0A52-472D-901B-5145B18580A4}" type="presOf" srcId="{E9FD38EF-3434-4A9D-A34D-39A88B3401CD}" destId="{2F3514B9-9A42-44EF-97C8-6D8F77894BD0}" srcOrd="0" destOrd="0" presId="urn:microsoft.com/office/officeart/2005/8/layout/process1"/>
    <dgm:cxn modelId="{A928F788-893B-4EC5-B888-37D51D595B80}" type="presParOf" srcId="{6778D426-680A-4529-98CB-3B2BDF58C72A}" destId="{2F3514B9-9A42-44EF-97C8-6D8F77894BD0}" srcOrd="0" destOrd="0" presId="urn:microsoft.com/office/officeart/2005/8/layout/process1"/>
    <dgm:cxn modelId="{893132BA-20E3-4C89-9E15-41533F64BBA7}" type="presParOf" srcId="{6778D426-680A-4529-98CB-3B2BDF58C72A}" destId="{FBB5E234-102B-49F5-9686-AA6FD054B7AD}" srcOrd="1" destOrd="0" presId="urn:microsoft.com/office/officeart/2005/8/layout/process1"/>
    <dgm:cxn modelId="{EE8EB507-1D25-4606-8895-9219FDB5F9DE}" type="presParOf" srcId="{FBB5E234-102B-49F5-9686-AA6FD054B7AD}" destId="{92B7755E-5A37-42A5-8E01-4C9A37FFF554}" srcOrd="0" destOrd="0" presId="urn:microsoft.com/office/officeart/2005/8/layout/process1"/>
    <dgm:cxn modelId="{5BB94875-040A-4CFB-AFB7-E25D76B6F981}" type="presParOf" srcId="{6778D426-680A-4529-98CB-3B2BDF58C72A}" destId="{D3C3178E-CA70-4699-BBCD-957C560D8F10}" srcOrd="2" destOrd="0" presId="urn:microsoft.com/office/officeart/2005/8/layout/process1"/>
    <dgm:cxn modelId="{1A56BA82-96CD-4806-8D6C-BE9934CA8A8A}" type="presParOf" srcId="{6778D426-680A-4529-98CB-3B2BDF58C72A}" destId="{A397F4AC-5CB1-430F-BEBC-072F9B4C8984}" srcOrd="3" destOrd="0" presId="urn:microsoft.com/office/officeart/2005/8/layout/process1"/>
    <dgm:cxn modelId="{F61A3092-E429-47C2-889F-D1993F6096BD}" type="presParOf" srcId="{A397F4AC-5CB1-430F-BEBC-072F9B4C8984}" destId="{E9B2A76C-61E2-4AAB-AA64-B0AF465F3614}" srcOrd="0" destOrd="0" presId="urn:microsoft.com/office/officeart/2005/8/layout/process1"/>
    <dgm:cxn modelId="{9B971C65-0AA3-4F11-84D0-8273884F7C4B}" type="presParOf" srcId="{6778D426-680A-4529-98CB-3B2BDF58C72A}" destId="{0D9610BD-1ED6-40CA-A580-DFCA835DBBAF}" srcOrd="4" destOrd="0" presId="urn:microsoft.com/office/officeart/2005/8/layout/process1"/>
    <dgm:cxn modelId="{8F279052-395B-4895-BBC3-E94659B99D28}" type="presParOf" srcId="{6778D426-680A-4529-98CB-3B2BDF58C72A}" destId="{D78E2F97-5EB2-426E-B7D9-22E9ACB09AD9}" srcOrd="5" destOrd="0" presId="urn:microsoft.com/office/officeart/2005/8/layout/process1"/>
    <dgm:cxn modelId="{87164613-9AFC-4BA9-BB93-E7683C27CE7B}" type="presParOf" srcId="{D78E2F97-5EB2-426E-B7D9-22E9ACB09AD9}" destId="{23D124AD-17EF-480E-89AD-E1CE3EEFFF03}" srcOrd="0" destOrd="0" presId="urn:microsoft.com/office/officeart/2005/8/layout/process1"/>
    <dgm:cxn modelId="{ECF2CCFE-2939-4E50-BC40-A9C9D0303ACA}" type="presParOf" srcId="{6778D426-680A-4529-98CB-3B2BDF58C72A}" destId="{78397FC6-F871-4CD7-B47B-EEBB111BAB6B}" srcOrd="6" destOrd="0" presId="urn:microsoft.com/office/officeart/2005/8/layout/process1"/>
    <dgm:cxn modelId="{63792C5B-1087-4C25-9A41-E5FF8739EAD2}" type="presParOf" srcId="{6778D426-680A-4529-98CB-3B2BDF58C72A}" destId="{3C1A5C5F-E584-4B9D-9CA2-23E70EB52D70}" srcOrd="7" destOrd="0" presId="urn:microsoft.com/office/officeart/2005/8/layout/process1"/>
    <dgm:cxn modelId="{3637F54F-7FCA-404B-95AA-92559B8671F7}" type="presParOf" srcId="{3C1A5C5F-E584-4B9D-9CA2-23E70EB52D70}" destId="{8C902BE6-A355-4DE7-8E39-CF58DE681DD8}" srcOrd="0" destOrd="0" presId="urn:microsoft.com/office/officeart/2005/8/layout/process1"/>
    <dgm:cxn modelId="{A9B8E185-B11A-4F64-86FF-037EF2CCDB6F}" type="presParOf" srcId="{6778D426-680A-4529-98CB-3B2BDF58C72A}" destId="{80F88EE6-4861-4F9F-B95B-E884A8DF7A80}" srcOrd="8" destOrd="0" presId="urn:microsoft.com/office/officeart/2005/8/layout/process1"/>
    <dgm:cxn modelId="{40DEC2DD-7F7C-483B-BC27-DB9D6C55AE9E}" type="presParOf" srcId="{6778D426-680A-4529-98CB-3B2BDF58C72A}" destId="{9F666B2C-3385-472A-9CB6-D3A931B8856B}" srcOrd="9" destOrd="0" presId="urn:microsoft.com/office/officeart/2005/8/layout/process1"/>
    <dgm:cxn modelId="{EC8804FA-2FAF-4E54-85FC-89B1C10C5BB5}" type="presParOf" srcId="{9F666B2C-3385-472A-9CB6-D3A931B8856B}" destId="{555B5976-2634-4F5D-B285-45442D2A3E5D}" srcOrd="0" destOrd="0" presId="urn:microsoft.com/office/officeart/2005/8/layout/process1"/>
    <dgm:cxn modelId="{ACAD8D08-A8F0-40A0-9839-10779858540A}" type="presParOf" srcId="{6778D426-680A-4529-98CB-3B2BDF58C72A}" destId="{3695587B-0705-4207-BFE6-5F0A5637FA25}" srcOrd="10" destOrd="0" presId="urn:microsoft.com/office/officeart/2005/8/layout/process1"/>
  </dgm:cxnLst>
  <dgm:bg>
    <a:solidFill>
      <a:schemeClr val="bg1"/>
    </a:solidFill>
  </dgm:bg>
  <dgm:whole>
    <a:ln>
      <a:noFill/>
    </a:ln>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DC6E0CB-B0A4-44D1-AE15-E47A0AE85066}" type="doc">
      <dgm:prSet loTypeId="urn:microsoft.com/office/officeart/2005/8/layout/process1" loCatId="process" qsTypeId="urn:microsoft.com/office/officeart/2005/8/quickstyle/simple1" qsCatId="simple" csTypeId="urn:microsoft.com/office/officeart/2005/8/colors/accent0_1" csCatId="mainScheme" phldr="1"/>
      <dgm:spPr/>
    </dgm:pt>
    <dgm:pt modelId="{7843A8EC-F15F-4CBD-BEA5-86C1C23C4D8F}">
      <dgm:prSet phldrT="[Text]" custT="1"/>
      <dgm:spPr/>
      <dgm:t>
        <a:bodyPr/>
        <a:lstStyle/>
        <a:p>
          <a:r>
            <a:rPr lang="en-GB" sz="1000" b="1" dirty="0"/>
            <a:t>Level 3 Qualification /SVQ,NVQ 3 </a:t>
          </a:r>
        </a:p>
      </dgm:t>
    </dgm:pt>
    <dgm:pt modelId="{7C42BE81-0A9C-4158-B3D9-2F99BFCC8D39}" type="parTrans" cxnId="{9F7683A0-4913-46F6-A5BB-4369F6E94125}">
      <dgm:prSet/>
      <dgm:spPr/>
      <dgm:t>
        <a:bodyPr/>
        <a:lstStyle/>
        <a:p>
          <a:endParaRPr lang="en-GB"/>
        </a:p>
      </dgm:t>
    </dgm:pt>
    <dgm:pt modelId="{E658D4A5-3757-48D7-861B-8878E637EE40}" type="sibTrans" cxnId="{9F7683A0-4913-46F6-A5BB-4369F6E94125}">
      <dgm:prSet/>
      <dgm:spPr/>
      <dgm:t>
        <a:bodyPr/>
        <a:lstStyle/>
        <a:p>
          <a:endParaRPr lang="en-GB"/>
        </a:p>
      </dgm:t>
    </dgm:pt>
    <dgm:pt modelId="{656AE1A5-0C40-483A-9804-8351A7FE0330}">
      <dgm:prSet phldrT="[Text]" custT="1"/>
      <dgm:spPr/>
      <dgm:t>
        <a:bodyPr/>
        <a:lstStyle/>
        <a:p>
          <a:r>
            <a:rPr lang="en-GB" sz="1000" b="1" dirty="0"/>
            <a:t>Level 4/5 Supervisory/ Technical Qualification/</a:t>
          </a:r>
          <a:br>
            <a:rPr lang="en-GB" sz="1000" b="1" dirty="0"/>
          </a:br>
          <a:r>
            <a:rPr lang="en-GB" sz="1000" b="1" dirty="0"/>
            <a:t>SVQ,NVQ </a:t>
          </a:r>
        </a:p>
      </dgm:t>
    </dgm:pt>
    <dgm:pt modelId="{29DFA298-4705-4BAA-967C-B89C4B652180}" type="parTrans" cxnId="{1805236F-05DF-44B8-97E0-7B2F054CA451}">
      <dgm:prSet/>
      <dgm:spPr/>
      <dgm:t>
        <a:bodyPr/>
        <a:lstStyle/>
        <a:p>
          <a:endParaRPr lang="en-GB"/>
        </a:p>
      </dgm:t>
    </dgm:pt>
    <dgm:pt modelId="{F4D398D9-4990-4F26-8265-31215D041F1D}" type="sibTrans" cxnId="{1805236F-05DF-44B8-97E0-7B2F054CA451}">
      <dgm:prSet/>
      <dgm:spPr/>
      <dgm:t>
        <a:bodyPr/>
        <a:lstStyle/>
        <a:p>
          <a:endParaRPr lang="en-GB"/>
        </a:p>
      </dgm:t>
    </dgm:pt>
    <dgm:pt modelId="{10369E3C-6AFC-4A54-AC7B-5DE3F79851E8}">
      <dgm:prSet phldrT="[Text]" custT="1"/>
      <dgm:spPr/>
      <dgm:t>
        <a:bodyPr/>
        <a:lstStyle/>
        <a:p>
          <a:r>
            <a:rPr lang="en-GB" sz="1000" b="1" dirty="0"/>
            <a:t>SVQ,NVQ  6/ Degree/ Professional Qualification</a:t>
          </a:r>
        </a:p>
      </dgm:t>
    </dgm:pt>
    <dgm:pt modelId="{07E3A295-C381-4C3C-8FA7-DB2AB9AAB1C6}" type="parTrans" cxnId="{CAAB4853-666D-4929-9989-91FFE304F2F9}">
      <dgm:prSet/>
      <dgm:spPr/>
      <dgm:t>
        <a:bodyPr/>
        <a:lstStyle/>
        <a:p>
          <a:endParaRPr lang="en-GB"/>
        </a:p>
      </dgm:t>
    </dgm:pt>
    <dgm:pt modelId="{84051E9A-A780-4684-A4AB-22ABCFA81ACE}" type="sibTrans" cxnId="{CAAB4853-666D-4929-9989-91FFE304F2F9}">
      <dgm:prSet/>
      <dgm:spPr/>
      <dgm:t>
        <a:bodyPr/>
        <a:lstStyle/>
        <a:p>
          <a:endParaRPr lang="en-GB"/>
        </a:p>
      </dgm:t>
    </dgm:pt>
    <dgm:pt modelId="{66A8C741-103F-47BC-A4DF-633361D17083}">
      <dgm:prSet phldrT="[Text]" custT="1"/>
      <dgm:spPr/>
      <dgm:t>
        <a:bodyPr/>
        <a:lstStyle/>
        <a:p>
          <a:r>
            <a:rPr lang="en-GB" sz="1000" b="1" dirty="0"/>
            <a:t>Level 7 SVQ,NVQ/ MSc/Managerial/ Professional Qualification </a:t>
          </a:r>
        </a:p>
      </dgm:t>
    </dgm:pt>
    <dgm:pt modelId="{94F880EB-25F0-45F5-A5FC-A7AEA4972416}" type="parTrans" cxnId="{ABE8B06E-2BBA-44B0-B5C7-7E3464E5E4D5}">
      <dgm:prSet/>
      <dgm:spPr/>
      <dgm:t>
        <a:bodyPr/>
        <a:lstStyle/>
        <a:p>
          <a:endParaRPr lang="en-GB"/>
        </a:p>
      </dgm:t>
    </dgm:pt>
    <dgm:pt modelId="{1F4859E9-F275-4325-BA6A-2812673F0165}" type="sibTrans" cxnId="{ABE8B06E-2BBA-44B0-B5C7-7E3464E5E4D5}">
      <dgm:prSet/>
      <dgm:spPr/>
      <dgm:t>
        <a:bodyPr/>
        <a:lstStyle/>
        <a:p>
          <a:endParaRPr lang="en-GB"/>
        </a:p>
      </dgm:t>
    </dgm:pt>
    <dgm:pt modelId="{6778D426-680A-4529-98CB-3B2BDF58C72A}" type="pres">
      <dgm:prSet presAssocID="{4DC6E0CB-B0A4-44D1-AE15-E47A0AE85066}" presName="Name0" presStyleCnt="0">
        <dgm:presLayoutVars>
          <dgm:dir/>
          <dgm:resizeHandles val="exact"/>
        </dgm:presLayoutVars>
      </dgm:prSet>
      <dgm:spPr/>
    </dgm:pt>
    <dgm:pt modelId="{0D9610BD-1ED6-40CA-A580-DFCA835DBBAF}" type="pres">
      <dgm:prSet presAssocID="{7843A8EC-F15F-4CBD-BEA5-86C1C23C4D8F}" presName="node" presStyleLbl="node1" presStyleIdx="0" presStyleCnt="4" custScaleX="358428" custLinFactNeighborX="-8627" custLinFactNeighborY="1486">
        <dgm:presLayoutVars>
          <dgm:bulletEnabled val="1"/>
        </dgm:presLayoutVars>
      </dgm:prSet>
      <dgm:spPr/>
    </dgm:pt>
    <dgm:pt modelId="{D78E2F97-5EB2-426E-B7D9-22E9ACB09AD9}" type="pres">
      <dgm:prSet presAssocID="{E658D4A5-3757-48D7-861B-8878E637EE40}" presName="sibTrans" presStyleLbl="sibTrans2D1" presStyleIdx="0" presStyleCnt="3"/>
      <dgm:spPr/>
    </dgm:pt>
    <dgm:pt modelId="{23D124AD-17EF-480E-89AD-E1CE3EEFFF03}" type="pres">
      <dgm:prSet presAssocID="{E658D4A5-3757-48D7-861B-8878E637EE40}" presName="connectorText" presStyleLbl="sibTrans2D1" presStyleIdx="0" presStyleCnt="3"/>
      <dgm:spPr/>
    </dgm:pt>
    <dgm:pt modelId="{78397FC6-F871-4CD7-B47B-EEBB111BAB6B}" type="pres">
      <dgm:prSet presAssocID="{656AE1A5-0C40-483A-9804-8351A7FE0330}" presName="node" presStyleLbl="node1" presStyleIdx="1" presStyleCnt="4" custScaleX="100216" custLinFactNeighborX="-16604">
        <dgm:presLayoutVars>
          <dgm:bulletEnabled val="1"/>
        </dgm:presLayoutVars>
      </dgm:prSet>
      <dgm:spPr/>
    </dgm:pt>
    <dgm:pt modelId="{3C1A5C5F-E584-4B9D-9CA2-23E70EB52D70}" type="pres">
      <dgm:prSet presAssocID="{F4D398D9-4990-4F26-8265-31215D041F1D}" presName="sibTrans" presStyleLbl="sibTrans2D1" presStyleIdx="1" presStyleCnt="3"/>
      <dgm:spPr/>
    </dgm:pt>
    <dgm:pt modelId="{8C902BE6-A355-4DE7-8E39-CF58DE681DD8}" type="pres">
      <dgm:prSet presAssocID="{F4D398D9-4990-4F26-8265-31215D041F1D}" presName="connectorText" presStyleLbl="sibTrans2D1" presStyleIdx="1" presStyleCnt="3"/>
      <dgm:spPr/>
    </dgm:pt>
    <dgm:pt modelId="{80F88EE6-4861-4F9F-B95B-E884A8DF7A80}" type="pres">
      <dgm:prSet presAssocID="{10369E3C-6AFC-4A54-AC7B-5DE3F79851E8}" presName="node" presStyleLbl="node1" presStyleIdx="2" presStyleCnt="4" custScaleX="96136" custScaleY="106214" custLinFactNeighborX="9282" custLinFactNeighborY="-1646">
        <dgm:presLayoutVars>
          <dgm:bulletEnabled val="1"/>
        </dgm:presLayoutVars>
      </dgm:prSet>
      <dgm:spPr/>
    </dgm:pt>
    <dgm:pt modelId="{9F666B2C-3385-472A-9CB6-D3A931B8856B}" type="pres">
      <dgm:prSet presAssocID="{84051E9A-A780-4684-A4AB-22ABCFA81ACE}" presName="sibTrans" presStyleLbl="sibTrans2D1" presStyleIdx="2" presStyleCnt="3"/>
      <dgm:spPr/>
    </dgm:pt>
    <dgm:pt modelId="{555B5976-2634-4F5D-B285-45442D2A3E5D}" type="pres">
      <dgm:prSet presAssocID="{84051E9A-A780-4684-A4AB-22ABCFA81ACE}" presName="connectorText" presStyleLbl="sibTrans2D1" presStyleIdx="2" presStyleCnt="3"/>
      <dgm:spPr/>
    </dgm:pt>
    <dgm:pt modelId="{3695587B-0705-4207-BFE6-5F0A5637FA25}" type="pres">
      <dgm:prSet presAssocID="{66A8C741-103F-47BC-A4DF-633361D17083}" presName="node" presStyleLbl="node1" presStyleIdx="3" presStyleCnt="4" custScaleX="118727" custScaleY="97273" custLinFactNeighborX="-1166" custLinFactNeighborY="-186">
        <dgm:presLayoutVars>
          <dgm:bulletEnabled val="1"/>
        </dgm:presLayoutVars>
      </dgm:prSet>
      <dgm:spPr/>
    </dgm:pt>
  </dgm:ptLst>
  <dgm:cxnLst>
    <dgm:cxn modelId="{43947501-A1C6-4844-AEB0-1EDB56EBEFC9}" type="presOf" srcId="{10369E3C-6AFC-4A54-AC7B-5DE3F79851E8}" destId="{80F88EE6-4861-4F9F-B95B-E884A8DF7A80}" srcOrd="0" destOrd="0" presId="urn:microsoft.com/office/officeart/2005/8/layout/process1"/>
    <dgm:cxn modelId="{615FE412-5514-44E8-A67B-020CC26D0711}" type="presOf" srcId="{84051E9A-A780-4684-A4AB-22ABCFA81ACE}" destId="{9F666B2C-3385-472A-9CB6-D3A931B8856B}" srcOrd="0" destOrd="0" presId="urn:microsoft.com/office/officeart/2005/8/layout/process1"/>
    <dgm:cxn modelId="{E1654418-4060-49DD-AD61-08C0DA7B29DE}" type="presOf" srcId="{4DC6E0CB-B0A4-44D1-AE15-E47A0AE85066}" destId="{6778D426-680A-4529-98CB-3B2BDF58C72A}" srcOrd="0" destOrd="0" presId="urn:microsoft.com/office/officeart/2005/8/layout/process1"/>
    <dgm:cxn modelId="{E8295B24-11B5-49D1-A8D1-6AB9B3CCFA46}" type="presOf" srcId="{84051E9A-A780-4684-A4AB-22ABCFA81ACE}" destId="{555B5976-2634-4F5D-B285-45442D2A3E5D}" srcOrd="1" destOrd="0" presId="urn:microsoft.com/office/officeart/2005/8/layout/process1"/>
    <dgm:cxn modelId="{0D9EFE3B-E1EA-46AF-BFD0-5B89F2BEB664}" type="presOf" srcId="{7843A8EC-F15F-4CBD-BEA5-86C1C23C4D8F}" destId="{0D9610BD-1ED6-40CA-A580-DFCA835DBBAF}" srcOrd="0" destOrd="0" presId="urn:microsoft.com/office/officeart/2005/8/layout/process1"/>
    <dgm:cxn modelId="{ABE8B06E-2BBA-44B0-B5C7-7E3464E5E4D5}" srcId="{4DC6E0CB-B0A4-44D1-AE15-E47A0AE85066}" destId="{66A8C741-103F-47BC-A4DF-633361D17083}" srcOrd="3" destOrd="0" parTransId="{94F880EB-25F0-45F5-A5FC-A7AEA4972416}" sibTransId="{1F4859E9-F275-4325-BA6A-2812673F0165}"/>
    <dgm:cxn modelId="{1805236F-05DF-44B8-97E0-7B2F054CA451}" srcId="{4DC6E0CB-B0A4-44D1-AE15-E47A0AE85066}" destId="{656AE1A5-0C40-483A-9804-8351A7FE0330}" srcOrd="1" destOrd="0" parTransId="{29DFA298-4705-4BAA-967C-B89C4B652180}" sibTransId="{F4D398D9-4990-4F26-8265-31215D041F1D}"/>
    <dgm:cxn modelId="{CAAB4853-666D-4929-9989-91FFE304F2F9}" srcId="{4DC6E0CB-B0A4-44D1-AE15-E47A0AE85066}" destId="{10369E3C-6AFC-4A54-AC7B-5DE3F79851E8}" srcOrd="2" destOrd="0" parTransId="{07E3A295-C381-4C3C-8FA7-DB2AB9AAB1C6}" sibTransId="{84051E9A-A780-4684-A4AB-22ABCFA81ACE}"/>
    <dgm:cxn modelId="{6ADADB5A-0E5F-455F-862D-D4DB1B331C03}" type="presOf" srcId="{656AE1A5-0C40-483A-9804-8351A7FE0330}" destId="{78397FC6-F871-4CD7-B47B-EEBB111BAB6B}" srcOrd="0" destOrd="0" presId="urn:microsoft.com/office/officeart/2005/8/layout/process1"/>
    <dgm:cxn modelId="{BF6F998A-3069-4AA3-81B9-95E4365CFEB2}" type="presOf" srcId="{E658D4A5-3757-48D7-861B-8878E637EE40}" destId="{23D124AD-17EF-480E-89AD-E1CE3EEFFF03}" srcOrd="1" destOrd="0" presId="urn:microsoft.com/office/officeart/2005/8/layout/process1"/>
    <dgm:cxn modelId="{4633B89B-1F14-4920-B7CF-E4EEF94B9620}" type="presOf" srcId="{F4D398D9-4990-4F26-8265-31215D041F1D}" destId="{8C902BE6-A355-4DE7-8E39-CF58DE681DD8}" srcOrd="1" destOrd="0" presId="urn:microsoft.com/office/officeart/2005/8/layout/process1"/>
    <dgm:cxn modelId="{9F7683A0-4913-46F6-A5BB-4369F6E94125}" srcId="{4DC6E0CB-B0A4-44D1-AE15-E47A0AE85066}" destId="{7843A8EC-F15F-4CBD-BEA5-86C1C23C4D8F}" srcOrd="0" destOrd="0" parTransId="{7C42BE81-0A9C-4158-B3D9-2F99BFCC8D39}" sibTransId="{E658D4A5-3757-48D7-861B-8878E637EE40}"/>
    <dgm:cxn modelId="{5E5677C9-E3F3-48FA-A81A-01AA43336B04}" type="presOf" srcId="{E658D4A5-3757-48D7-861B-8878E637EE40}" destId="{D78E2F97-5EB2-426E-B7D9-22E9ACB09AD9}" srcOrd="0" destOrd="0" presId="urn:microsoft.com/office/officeart/2005/8/layout/process1"/>
    <dgm:cxn modelId="{58015FDF-F0C4-4E62-8B37-5B47C06C23F8}" type="presOf" srcId="{F4D398D9-4990-4F26-8265-31215D041F1D}" destId="{3C1A5C5F-E584-4B9D-9CA2-23E70EB52D70}" srcOrd="0" destOrd="0" presId="urn:microsoft.com/office/officeart/2005/8/layout/process1"/>
    <dgm:cxn modelId="{75291FE9-D8B5-4F54-AD23-5B6516874F75}" type="presOf" srcId="{66A8C741-103F-47BC-A4DF-633361D17083}" destId="{3695587B-0705-4207-BFE6-5F0A5637FA25}" srcOrd="0" destOrd="0" presId="urn:microsoft.com/office/officeart/2005/8/layout/process1"/>
    <dgm:cxn modelId="{9B971C65-0AA3-4F11-84D0-8273884F7C4B}" type="presParOf" srcId="{6778D426-680A-4529-98CB-3B2BDF58C72A}" destId="{0D9610BD-1ED6-40CA-A580-DFCA835DBBAF}" srcOrd="0" destOrd="0" presId="urn:microsoft.com/office/officeart/2005/8/layout/process1"/>
    <dgm:cxn modelId="{8F279052-395B-4895-BBC3-E94659B99D28}" type="presParOf" srcId="{6778D426-680A-4529-98CB-3B2BDF58C72A}" destId="{D78E2F97-5EB2-426E-B7D9-22E9ACB09AD9}" srcOrd="1" destOrd="0" presId="urn:microsoft.com/office/officeart/2005/8/layout/process1"/>
    <dgm:cxn modelId="{87164613-9AFC-4BA9-BB93-E7683C27CE7B}" type="presParOf" srcId="{D78E2F97-5EB2-426E-B7D9-22E9ACB09AD9}" destId="{23D124AD-17EF-480E-89AD-E1CE3EEFFF03}" srcOrd="0" destOrd="0" presId="urn:microsoft.com/office/officeart/2005/8/layout/process1"/>
    <dgm:cxn modelId="{ECF2CCFE-2939-4E50-BC40-A9C9D0303ACA}" type="presParOf" srcId="{6778D426-680A-4529-98CB-3B2BDF58C72A}" destId="{78397FC6-F871-4CD7-B47B-EEBB111BAB6B}" srcOrd="2" destOrd="0" presId="urn:microsoft.com/office/officeart/2005/8/layout/process1"/>
    <dgm:cxn modelId="{63792C5B-1087-4C25-9A41-E5FF8739EAD2}" type="presParOf" srcId="{6778D426-680A-4529-98CB-3B2BDF58C72A}" destId="{3C1A5C5F-E584-4B9D-9CA2-23E70EB52D70}" srcOrd="3" destOrd="0" presId="urn:microsoft.com/office/officeart/2005/8/layout/process1"/>
    <dgm:cxn modelId="{3637F54F-7FCA-404B-95AA-92559B8671F7}" type="presParOf" srcId="{3C1A5C5F-E584-4B9D-9CA2-23E70EB52D70}" destId="{8C902BE6-A355-4DE7-8E39-CF58DE681DD8}" srcOrd="0" destOrd="0" presId="urn:microsoft.com/office/officeart/2005/8/layout/process1"/>
    <dgm:cxn modelId="{A9B8E185-B11A-4F64-86FF-037EF2CCDB6F}" type="presParOf" srcId="{6778D426-680A-4529-98CB-3B2BDF58C72A}" destId="{80F88EE6-4861-4F9F-B95B-E884A8DF7A80}" srcOrd="4" destOrd="0" presId="urn:microsoft.com/office/officeart/2005/8/layout/process1"/>
    <dgm:cxn modelId="{40DEC2DD-7F7C-483B-BC27-DB9D6C55AE9E}" type="presParOf" srcId="{6778D426-680A-4529-98CB-3B2BDF58C72A}" destId="{9F666B2C-3385-472A-9CB6-D3A931B8856B}" srcOrd="5" destOrd="0" presId="urn:microsoft.com/office/officeart/2005/8/layout/process1"/>
    <dgm:cxn modelId="{EC8804FA-2FAF-4E54-85FC-89B1C10C5BB5}" type="presParOf" srcId="{9F666B2C-3385-472A-9CB6-D3A931B8856B}" destId="{555B5976-2634-4F5D-B285-45442D2A3E5D}" srcOrd="0" destOrd="0" presId="urn:microsoft.com/office/officeart/2005/8/layout/process1"/>
    <dgm:cxn modelId="{ACAD8D08-A8F0-40A0-9839-10779858540A}" type="presParOf" srcId="{6778D426-680A-4529-98CB-3B2BDF58C72A}" destId="{3695587B-0705-4207-BFE6-5F0A5637FA25}" srcOrd="6" destOrd="0" presId="urn:microsoft.com/office/officeart/2005/8/layout/process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DC6E0CB-B0A4-44D1-AE15-E47A0AE85066}" type="doc">
      <dgm:prSet loTypeId="urn:microsoft.com/office/officeart/2005/8/layout/process1" loCatId="process" qsTypeId="urn:microsoft.com/office/officeart/2005/8/quickstyle/simple1" qsCatId="simple" csTypeId="urn:microsoft.com/office/officeart/2005/8/colors/accent0_1" csCatId="mainScheme" phldr="1"/>
      <dgm:spPr/>
    </dgm:pt>
    <dgm:pt modelId="{E9FD38EF-3434-4A9D-A34D-39A88B3401CD}">
      <dgm:prSet phldrT="[Text]" custT="1"/>
      <dgm:spPr/>
      <dgm:t>
        <a:bodyPr/>
        <a:lstStyle/>
        <a:p>
          <a:pPr algn="ctr"/>
          <a:r>
            <a:rPr lang="en-GB" sz="1000" b="1" dirty="0"/>
            <a:t>Labourer</a:t>
          </a:r>
        </a:p>
      </dgm:t>
    </dgm:pt>
    <dgm:pt modelId="{ACCA1F49-7986-44EB-AAB9-15398BDFEA4F}" type="parTrans" cxnId="{203D568A-488B-49D7-BA7E-357DC20A66EE}">
      <dgm:prSet/>
      <dgm:spPr/>
      <dgm:t>
        <a:bodyPr/>
        <a:lstStyle/>
        <a:p>
          <a:endParaRPr lang="en-GB"/>
        </a:p>
      </dgm:t>
    </dgm:pt>
    <dgm:pt modelId="{8E23BF11-1381-45F6-A154-97BD34579B9B}" type="sibTrans" cxnId="{203D568A-488B-49D7-BA7E-357DC20A66EE}">
      <dgm:prSet/>
      <dgm:spPr/>
      <dgm:t>
        <a:bodyPr/>
        <a:lstStyle/>
        <a:p>
          <a:endParaRPr lang="en-GB"/>
        </a:p>
      </dgm:t>
    </dgm:pt>
    <dgm:pt modelId="{3D77F41B-DA55-41C2-9BFB-FB2865A5D674}">
      <dgm:prSet phldrT="[Text]" custT="1"/>
      <dgm:spPr/>
      <dgm:t>
        <a:bodyPr/>
        <a:lstStyle/>
        <a:p>
          <a:r>
            <a:rPr lang="en-GB" sz="1000" b="1" dirty="0"/>
            <a:t>NVQ,SVQ 2 </a:t>
          </a:r>
        </a:p>
      </dgm:t>
    </dgm:pt>
    <dgm:pt modelId="{CB61E42B-266B-4CEF-98E3-31B11F4DD1ED}" type="parTrans" cxnId="{B11FE0B0-7F21-4FDE-8162-BA6B416E9D79}">
      <dgm:prSet/>
      <dgm:spPr/>
      <dgm:t>
        <a:bodyPr/>
        <a:lstStyle/>
        <a:p>
          <a:endParaRPr lang="en-GB"/>
        </a:p>
      </dgm:t>
    </dgm:pt>
    <dgm:pt modelId="{72095E2A-E624-47E3-ABFB-2800C65DF4EA}" type="sibTrans" cxnId="{B11FE0B0-7F21-4FDE-8162-BA6B416E9D79}">
      <dgm:prSet/>
      <dgm:spPr/>
      <dgm:t>
        <a:bodyPr/>
        <a:lstStyle/>
        <a:p>
          <a:endParaRPr lang="en-GB"/>
        </a:p>
      </dgm:t>
    </dgm:pt>
    <dgm:pt modelId="{7843A8EC-F15F-4CBD-BEA5-86C1C23C4D8F}">
      <dgm:prSet phldrT="[Text]" custT="1"/>
      <dgm:spPr/>
      <dgm:t>
        <a:bodyPr/>
        <a:lstStyle/>
        <a:p>
          <a:r>
            <a:rPr lang="en-GB" sz="1000" b="1" dirty="0"/>
            <a:t>NVQ,SVQ 3</a:t>
          </a:r>
        </a:p>
      </dgm:t>
    </dgm:pt>
    <dgm:pt modelId="{7C42BE81-0A9C-4158-B3D9-2F99BFCC8D39}" type="parTrans" cxnId="{9F7683A0-4913-46F6-A5BB-4369F6E94125}">
      <dgm:prSet/>
      <dgm:spPr/>
      <dgm:t>
        <a:bodyPr/>
        <a:lstStyle/>
        <a:p>
          <a:endParaRPr lang="en-GB"/>
        </a:p>
      </dgm:t>
    </dgm:pt>
    <dgm:pt modelId="{E658D4A5-3757-48D7-861B-8878E637EE40}" type="sibTrans" cxnId="{9F7683A0-4913-46F6-A5BB-4369F6E94125}">
      <dgm:prSet/>
      <dgm:spPr/>
      <dgm:t>
        <a:bodyPr/>
        <a:lstStyle/>
        <a:p>
          <a:endParaRPr lang="en-GB"/>
        </a:p>
      </dgm:t>
    </dgm:pt>
    <dgm:pt modelId="{656AE1A5-0C40-483A-9804-8351A7FE0330}">
      <dgm:prSet phldrT="[Text]" custT="1"/>
      <dgm:spPr/>
      <dgm:t>
        <a:bodyPr/>
        <a:lstStyle/>
        <a:p>
          <a:r>
            <a:rPr lang="en-GB" sz="1000" b="1" dirty="0"/>
            <a:t>Level 4/5 Supervisory/ Technical Qualification/</a:t>
          </a:r>
          <a:br>
            <a:rPr lang="en-GB" sz="1000" b="1" dirty="0"/>
          </a:br>
          <a:r>
            <a:rPr lang="en-GB" sz="1000" b="1" dirty="0"/>
            <a:t>SVQ,NVQ </a:t>
          </a:r>
        </a:p>
      </dgm:t>
    </dgm:pt>
    <dgm:pt modelId="{29DFA298-4705-4BAA-967C-B89C4B652180}" type="parTrans" cxnId="{1805236F-05DF-44B8-97E0-7B2F054CA451}">
      <dgm:prSet/>
      <dgm:spPr/>
      <dgm:t>
        <a:bodyPr/>
        <a:lstStyle/>
        <a:p>
          <a:endParaRPr lang="en-GB"/>
        </a:p>
      </dgm:t>
    </dgm:pt>
    <dgm:pt modelId="{F4D398D9-4990-4F26-8265-31215D041F1D}" type="sibTrans" cxnId="{1805236F-05DF-44B8-97E0-7B2F054CA451}">
      <dgm:prSet/>
      <dgm:spPr/>
      <dgm:t>
        <a:bodyPr/>
        <a:lstStyle/>
        <a:p>
          <a:endParaRPr lang="en-GB"/>
        </a:p>
      </dgm:t>
    </dgm:pt>
    <dgm:pt modelId="{10369E3C-6AFC-4A54-AC7B-5DE3F79851E8}">
      <dgm:prSet phldrT="[Text]" custT="1"/>
      <dgm:spPr/>
      <dgm:t>
        <a:bodyPr/>
        <a:lstStyle/>
        <a:p>
          <a:r>
            <a:rPr lang="en-GB" sz="1000" b="1" dirty="0"/>
            <a:t>SVQ,NVQ 6/ Degree/ Professional Qualification</a:t>
          </a:r>
        </a:p>
      </dgm:t>
    </dgm:pt>
    <dgm:pt modelId="{07E3A295-C381-4C3C-8FA7-DB2AB9AAB1C6}" type="parTrans" cxnId="{CAAB4853-666D-4929-9989-91FFE304F2F9}">
      <dgm:prSet/>
      <dgm:spPr/>
      <dgm:t>
        <a:bodyPr/>
        <a:lstStyle/>
        <a:p>
          <a:endParaRPr lang="en-GB"/>
        </a:p>
      </dgm:t>
    </dgm:pt>
    <dgm:pt modelId="{84051E9A-A780-4684-A4AB-22ABCFA81ACE}" type="sibTrans" cxnId="{CAAB4853-666D-4929-9989-91FFE304F2F9}">
      <dgm:prSet/>
      <dgm:spPr/>
      <dgm:t>
        <a:bodyPr/>
        <a:lstStyle/>
        <a:p>
          <a:endParaRPr lang="en-GB"/>
        </a:p>
      </dgm:t>
    </dgm:pt>
    <dgm:pt modelId="{66A8C741-103F-47BC-A4DF-633361D17083}">
      <dgm:prSet phldrT="[Text]" custT="1"/>
      <dgm:spPr/>
      <dgm:t>
        <a:bodyPr/>
        <a:lstStyle/>
        <a:p>
          <a:r>
            <a:rPr lang="en-GB" sz="1000" b="1" dirty="0"/>
            <a:t>Level 7 SVQ,NVQ/ MSc/Managerial/ Professional Qualification </a:t>
          </a:r>
          <a:endParaRPr lang="en-GB" sz="900" b="1" dirty="0"/>
        </a:p>
      </dgm:t>
    </dgm:pt>
    <dgm:pt modelId="{94F880EB-25F0-45F5-A5FC-A7AEA4972416}" type="parTrans" cxnId="{ABE8B06E-2BBA-44B0-B5C7-7E3464E5E4D5}">
      <dgm:prSet/>
      <dgm:spPr/>
      <dgm:t>
        <a:bodyPr/>
        <a:lstStyle/>
        <a:p>
          <a:endParaRPr lang="en-GB"/>
        </a:p>
      </dgm:t>
    </dgm:pt>
    <dgm:pt modelId="{1F4859E9-F275-4325-BA6A-2812673F0165}" type="sibTrans" cxnId="{ABE8B06E-2BBA-44B0-B5C7-7E3464E5E4D5}">
      <dgm:prSet/>
      <dgm:spPr/>
      <dgm:t>
        <a:bodyPr/>
        <a:lstStyle/>
        <a:p>
          <a:endParaRPr lang="en-GB"/>
        </a:p>
      </dgm:t>
    </dgm:pt>
    <dgm:pt modelId="{6778D426-680A-4529-98CB-3B2BDF58C72A}" type="pres">
      <dgm:prSet presAssocID="{4DC6E0CB-B0A4-44D1-AE15-E47A0AE85066}" presName="Name0" presStyleCnt="0">
        <dgm:presLayoutVars>
          <dgm:dir/>
          <dgm:resizeHandles val="exact"/>
        </dgm:presLayoutVars>
      </dgm:prSet>
      <dgm:spPr/>
    </dgm:pt>
    <dgm:pt modelId="{2F3514B9-9A42-44EF-97C8-6D8F77894BD0}" type="pres">
      <dgm:prSet presAssocID="{E9FD38EF-3434-4A9D-A34D-39A88B3401CD}" presName="node" presStyleLbl="node1" presStyleIdx="0" presStyleCnt="6">
        <dgm:presLayoutVars>
          <dgm:bulletEnabled val="1"/>
        </dgm:presLayoutVars>
      </dgm:prSet>
      <dgm:spPr/>
    </dgm:pt>
    <dgm:pt modelId="{FBB5E234-102B-49F5-9686-AA6FD054B7AD}" type="pres">
      <dgm:prSet presAssocID="{8E23BF11-1381-45F6-A154-97BD34579B9B}" presName="sibTrans" presStyleLbl="sibTrans2D1" presStyleIdx="0" presStyleCnt="5"/>
      <dgm:spPr/>
    </dgm:pt>
    <dgm:pt modelId="{92B7755E-5A37-42A5-8E01-4C9A37FFF554}" type="pres">
      <dgm:prSet presAssocID="{8E23BF11-1381-45F6-A154-97BD34579B9B}" presName="connectorText" presStyleLbl="sibTrans2D1" presStyleIdx="0" presStyleCnt="5"/>
      <dgm:spPr/>
    </dgm:pt>
    <dgm:pt modelId="{D3C3178E-CA70-4699-BBCD-957C560D8F10}" type="pres">
      <dgm:prSet presAssocID="{3D77F41B-DA55-41C2-9BFB-FB2865A5D674}" presName="node" presStyleLbl="node1" presStyleIdx="1" presStyleCnt="6">
        <dgm:presLayoutVars>
          <dgm:bulletEnabled val="1"/>
        </dgm:presLayoutVars>
      </dgm:prSet>
      <dgm:spPr/>
    </dgm:pt>
    <dgm:pt modelId="{A397F4AC-5CB1-430F-BEBC-072F9B4C8984}" type="pres">
      <dgm:prSet presAssocID="{72095E2A-E624-47E3-ABFB-2800C65DF4EA}" presName="sibTrans" presStyleLbl="sibTrans2D1" presStyleIdx="1" presStyleCnt="5"/>
      <dgm:spPr/>
    </dgm:pt>
    <dgm:pt modelId="{E9B2A76C-61E2-4AAB-AA64-B0AF465F3614}" type="pres">
      <dgm:prSet presAssocID="{72095E2A-E624-47E3-ABFB-2800C65DF4EA}" presName="connectorText" presStyleLbl="sibTrans2D1" presStyleIdx="1" presStyleCnt="5"/>
      <dgm:spPr/>
    </dgm:pt>
    <dgm:pt modelId="{0D9610BD-1ED6-40CA-A580-DFCA835DBBAF}" type="pres">
      <dgm:prSet presAssocID="{7843A8EC-F15F-4CBD-BEA5-86C1C23C4D8F}" presName="node" presStyleLbl="node1" presStyleIdx="2" presStyleCnt="6">
        <dgm:presLayoutVars>
          <dgm:bulletEnabled val="1"/>
        </dgm:presLayoutVars>
      </dgm:prSet>
      <dgm:spPr/>
    </dgm:pt>
    <dgm:pt modelId="{D78E2F97-5EB2-426E-B7D9-22E9ACB09AD9}" type="pres">
      <dgm:prSet presAssocID="{E658D4A5-3757-48D7-861B-8878E637EE40}" presName="sibTrans" presStyleLbl="sibTrans2D1" presStyleIdx="2" presStyleCnt="5"/>
      <dgm:spPr/>
    </dgm:pt>
    <dgm:pt modelId="{23D124AD-17EF-480E-89AD-E1CE3EEFFF03}" type="pres">
      <dgm:prSet presAssocID="{E658D4A5-3757-48D7-861B-8878E637EE40}" presName="connectorText" presStyleLbl="sibTrans2D1" presStyleIdx="2" presStyleCnt="5"/>
      <dgm:spPr/>
    </dgm:pt>
    <dgm:pt modelId="{78397FC6-F871-4CD7-B47B-EEBB111BAB6B}" type="pres">
      <dgm:prSet presAssocID="{656AE1A5-0C40-483A-9804-8351A7FE0330}" presName="node" presStyleLbl="node1" presStyleIdx="3" presStyleCnt="6" custScaleX="118926">
        <dgm:presLayoutVars>
          <dgm:bulletEnabled val="1"/>
        </dgm:presLayoutVars>
      </dgm:prSet>
      <dgm:spPr/>
    </dgm:pt>
    <dgm:pt modelId="{3C1A5C5F-E584-4B9D-9CA2-23E70EB52D70}" type="pres">
      <dgm:prSet presAssocID="{F4D398D9-4990-4F26-8265-31215D041F1D}" presName="sibTrans" presStyleLbl="sibTrans2D1" presStyleIdx="3" presStyleCnt="5"/>
      <dgm:spPr/>
    </dgm:pt>
    <dgm:pt modelId="{8C902BE6-A355-4DE7-8E39-CF58DE681DD8}" type="pres">
      <dgm:prSet presAssocID="{F4D398D9-4990-4F26-8265-31215D041F1D}" presName="connectorText" presStyleLbl="sibTrans2D1" presStyleIdx="3" presStyleCnt="5"/>
      <dgm:spPr/>
    </dgm:pt>
    <dgm:pt modelId="{80F88EE6-4861-4F9F-B95B-E884A8DF7A80}" type="pres">
      <dgm:prSet presAssocID="{10369E3C-6AFC-4A54-AC7B-5DE3F79851E8}" presName="node" presStyleLbl="node1" presStyleIdx="4" presStyleCnt="6">
        <dgm:presLayoutVars>
          <dgm:bulletEnabled val="1"/>
        </dgm:presLayoutVars>
      </dgm:prSet>
      <dgm:spPr/>
    </dgm:pt>
    <dgm:pt modelId="{9F666B2C-3385-472A-9CB6-D3A931B8856B}" type="pres">
      <dgm:prSet presAssocID="{84051E9A-A780-4684-A4AB-22ABCFA81ACE}" presName="sibTrans" presStyleLbl="sibTrans2D1" presStyleIdx="4" presStyleCnt="5"/>
      <dgm:spPr/>
    </dgm:pt>
    <dgm:pt modelId="{555B5976-2634-4F5D-B285-45442D2A3E5D}" type="pres">
      <dgm:prSet presAssocID="{84051E9A-A780-4684-A4AB-22ABCFA81ACE}" presName="connectorText" presStyleLbl="sibTrans2D1" presStyleIdx="4" presStyleCnt="5"/>
      <dgm:spPr/>
    </dgm:pt>
    <dgm:pt modelId="{3695587B-0705-4207-BFE6-5F0A5637FA25}" type="pres">
      <dgm:prSet presAssocID="{66A8C741-103F-47BC-A4DF-633361D17083}" presName="node" presStyleLbl="node1" presStyleIdx="5" presStyleCnt="6" custScaleX="122892">
        <dgm:presLayoutVars>
          <dgm:bulletEnabled val="1"/>
        </dgm:presLayoutVars>
      </dgm:prSet>
      <dgm:spPr/>
    </dgm:pt>
  </dgm:ptLst>
  <dgm:cxnLst>
    <dgm:cxn modelId="{43947501-A1C6-4844-AEB0-1EDB56EBEFC9}" type="presOf" srcId="{10369E3C-6AFC-4A54-AC7B-5DE3F79851E8}" destId="{80F88EE6-4861-4F9F-B95B-E884A8DF7A80}" srcOrd="0" destOrd="0" presId="urn:microsoft.com/office/officeart/2005/8/layout/process1"/>
    <dgm:cxn modelId="{615FE412-5514-44E8-A67B-020CC26D0711}" type="presOf" srcId="{84051E9A-A780-4684-A4AB-22ABCFA81ACE}" destId="{9F666B2C-3385-472A-9CB6-D3A931B8856B}" srcOrd="0" destOrd="0" presId="urn:microsoft.com/office/officeart/2005/8/layout/process1"/>
    <dgm:cxn modelId="{E1654418-4060-49DD-AD61-08C0DA7B29DE}" type="presOf" srcId="{4DC6E0CB-B0A4-44D1-AE15-E47A0AE85066}" destId="{6778D426-680A-4529-98CB-3B2BDF58C72A}" srcOrd="0" destOrd="0" presId="urn:microsoft.com/office/officeart/2005/8/layout/process1"/>
    <dgm:cxn modelId="{E8295B24-11B5-49D1-A8D1-6AB9B3CCFA46}" type="presOf" srcId="{84051E9A-A780-4684-A4AB-22ABCFA81ACE}" destId="{555B5976-2634-4F5D-B285-45442D2A3E5D}" srcOrd="1" destOrd="0" presId="urn:microsoft.com/office/officeart/2005/8/layout/process1"/>
    <dgm:cxn modelId="{0D9EFE3B-E1EA-46AF-BFD0-5B89F2BEB664}" type="presOf" srcId="{7843A8EC-F15F-4CBD-BEA5-86C1C23C4D8F}" destId="{0D9610BD-1ED6-40CA-A580-DFCA835DBBAF}" srcOrd="0" destOrd="0" presId="urn:microsoft.com/office/officeart/2005/8/layout/process1"/>
    <dgm:cxn modelId="{D8E5AD66-FBA4-4F6F-A0F0-E7E50D9808DD}" type="presOf" srcId="{3D77F41B-DA55-41C2-9BFB-FB2865A5D674}" destId="{D3C3178E-CA70-4699-BBCD-957C560D8F10}" srcOrd="0" destOrd="0" presId="urn:microsoft.com/office/officeart/2005/8/layout/process1"/>
    <dgm:cxn modelId="{ABE8B06E-2BBA-44B0-B5C7-7E3464E5E4D5}" srcId="{4DC6E0CB-B0A4-44D1-AE15-E47A0AE85066}" destId="{66A8C741-103F-47BC-A4DF-633361D17083}" srcOrd="5" destOrd="0" parTransId="{94F880EB-25F0-45F5-A5FC-A7AEA4972416}" sibTransId="{1F4859E9-F275-4325-BA6A-2812673F0165}"/>
    <dgm:cxn modelId="{1805236F-05DF-44B8-97E0-7B2F054CA451}" srcId="{4DC6E0CB-B0A4-44D1-AE15-E47A0AE85066}" destId="{656AE1A5-0C40-483A-9804-8351A7FE0330}" srcOrd="3" destOrd="0" parTransId="{29DFA298-4705-4BAA-967C-B89C4B652180}" sibTransId="{F4D398D9-4990-4F26-8265-31215D041F1D}"/>
    <dgm:cxn modelId="{CAAB4853-666D-4929-9989-91FFE304F2F9}" srcId="{4DC6E0CB-B0A4-44D1-AE15-E47A0AE85066}" destId="{10369E3C-6AFC-4A54-AC7B-5DE3F79851E8}" srcOrd="4" destOrd="0" parTransId="{07E3A295-C381-4C3C-8FA7-DB2AB9AAB1C6}" sibTransId="{84051E9A-A780-4684-A4AB-22ABCFA81ACE}"/>
    <dgm:cxn modelId="{6ADADB5A-0E5F-455F-862D-D4DB1B331C03}" type="presOf" srcId="{656AE1A5-0C40-483A-9804-8351A7FE0330}" destId="{78397FC6-F871-4CD7-B47B-EEBB111BAB6B}" srcOrd="0" destOrd="0" presId="urn:microsoft.com/office/officeart/2005/8/layout/process1"/>
    <dgm:cxn modelId="{AB28C581-90FF-470C-BAC1-4FAF7A8CCC55}" type="presOf" srcId="{8E23BF11-1381-45F6-A154-97BD34579B9B}" destId="{92B7755E-5A37-42A5-8E01-4C9A37FFF554}" srcOrd="1" destOrd="0" presId="urn:microsoft.com/office/officeart/2005/8/layout/process1"/>
    <dgm:cxn modelId="{203D568A-488B-49D7-BA7E-357DC20A66EE}" srcId="{4DC6E0CB-B0A4-44D1-AE15-E47A0AE85066}" destId="{E9FD38EF-3434-4A9D-A34D-39A88B3401CD}" srcOrd="0" destOrd="0" parTransId="{ACCA1F49-7986-44EB-AAB9-15398BDFEA4F}" sibTransId="{8E23BF11-1381-45F6-A154-97BD34579B9B}"/>
    <dgm:cxn modelId="{BF6F998A-3069-4AA3-81B9-95E4365CFEB2}" type="presOf" srcId="{E658D4A5-3757-48D7-861B-8878E637EE40}" destId="{23D124AD-17EF-480E-89AD-E1CE3EEFFF03}" srcOrd="1" destOrd="0" presId="urn:microsoft.com/office/officeart/2005/8/layout/process1"/>
    <dgm:cxn modelId="{4633B89B-1F14-4920-B7CF-E4EEF94B9620}" type="presOf" srcId="{F4D398D9-4990-4F26-8265-31215D041F1D}" destId="{8C902BE6-A355-4DE7-8E39-CF58DE681DD8}" srcOrd="1" destOrd="0" presId="urn:microsoft.com/office/officeart/2005/8/layout/process1"/>
    <dgm:cxn modelId="{9F7683A0-4913-46F6-A5BB-4369F6E94125}" srcId="{4DC6E0CB-B0A4-44D1-AE15-E47A0AE85066}" destId="{7843A8EC-F15F-4CBD-BEA5-86C1C23C4D8F}" srcOrd="2" destOrd="0" parTransId="{7C42BE81-0A9C-4158-B3D9-2F99BFCC8D39}" sibTransId="{E658D4A5-3757-48D7-861B-8878E637EE40}"/>
    <dgm:cxn modelId="{B11FE0B0-7F21-4FDE-8162-BA6B416E9D79}" srcId="{4DC6E0CB-B0A4-44D1-AE15-E47A0AE85066}" destId="{3D77F41B-DA55-41C2-9BFB-FB2865A5D674}" srcOrd="1" destOrd="0" parTransId="{CB61E42B-266B-4CEF-98E3-31B11F4DD1ED}" sibTransId="{72095E2A-E624-47E3-ABFB-2800C65DF4EA}"/>
    <dgm:cxn modelId="{5E5677C9-E3F3-48FA-A81A-01AA43336B04}" type="presOf" srcId="{E658D4A5-3757-48D7-861B-8878E637EE40}" destId="{D78E2F97-5EB2-426E-B7D9-22E9ACB09AD9}" srcOrd="0" destOrd="0" presId="urn:microsoft.com/office/officeart/2005/8/layout/process1"/>
    <dgm:cxn modelId="{50CC1ACC-EC27-480A-B013-A9C701E1A1A8}" type="presOf" srcId="{72095E2A-E624-47E3-ABFB-2800C65DF4EA}" destId="{E9B2A76C-61E2-4AAB-AA64-B0AF465F3614}" srcOrd="1" destOrd="0" presId="urn:microsoft.com/office/officeart/2005/8/layout/process1"/>
    <dgm:cxn modelId="{BEFB41CC-5E27-42C9-8841-2E9A4E7980C7}" type="presOf" srcId="{8E23BF11-1381-45F6-A154-97BD34579B9B}" destId="{FBB5E234-102B-49F5-9686-AA6FD054B7AD}" srcOrd="0" destOrd="0" presId="urn:microsoft.com/office/officeart/2005/8/layout/process1"/>
    <dgm:cxn modelId="{58015FDF-F0C4-4E62-8B37-5B47C06C23F8}" type="presOf" srcId="{F4D398D9-4990-4F26-8265-31215D041F1D}" destId="{3C1A5C5F-E584-4B9D-9CA2-23E70EB52D70}" srcOrd="0" destOrd="0" presId="urn:microsoft.com/office/officeart/2005/8/layout/process1"/>
    <dgm:cxn modelId="{DB8D37E7-F296-47F4-A69D-2F341ACDB7FE}" type="presOf" srcId="{72095E2A-E624-47E3-ABFB-2800C65DF4EA}" destId="{A397F4AC-5CB1-430F-BEBC-072F9B4C8984}" srcOrd="0" destOrd="0" presId="urn:microsoft.com/office/officeart/2005/8/layout/process1"/>
    <dgm:cxn modelId="{75291FE9-D8B5-4F54-AD23-5B6516874F75}" type="presOf" srcId="{66A8C741-103F-47BC-A4DF-633361D17083}" destId="{3695587B-0705-4207-BFE6-5F0A5637FA25}" srcOrd="0" destOrd="0" presId="urn:microsoft.com/office/officeart/2005/8/layout/process1"/>
    <dgm:cxn modelId="{8173ECF7-0A52-472D-901B-5145B18580A4}" type="presOf" srcId="{E9FD38EF-3434-4A9D-A34D-39A88B3401CD}" destId="{2F3514B9-9A42-44EF-97C8-6D8F77894BD0}" srcOrd="0" destOrd="0" presId="urn:microsoft.com/office/officeart/2005/8/layout/process1"/>
    <dgm:cxn modelId="{A928F788-893B-4EC5-B888-37D51D595B80}" type="presParOf" srcId="{6778D426-680A-4529-98CB-3B2BDF58C72A}" destId="{2F3514B9-9A42-44EF-97C8-6D8F77894BD0}" srcOrd="0" destOrd="0" presId="urn:microsoft.com/office/officeart/2005/8/layout/process1"/>
    <dgm:cxn modelId="{893132BA-20E3-4C89-9E15-41533F64BBA7}" type="presParOf" srcId="{6778D426-680A-4529-98CB-3B2BDF58C72A}" destId="{FBB5E234-102B-49F5-9686-AA6FD054B7AD}" srcOrd="1" destOrd="0" presId="urn:microsoft.com/office/officeart/2005/8/layout/process1"/>
    <dgm:cxn modelId="{EE8EB507-1D25-4606-8895-9219FDB5F9DE}" type="presParOf" srcId="{FBB5E234-102B-49F5-9686-AA6FD054B7AD}" destId="{92B7755E-5A37-42A5-8E01-4C9A37FFF554}" srcOrd="0" destOrd="0" presId="urn:microsoft.com/office/officeart/2005/8/layout/process1"/>
    <dgm:cxn modelId="{5BB94875-040A-4CFB-AFB7-E25D76B6F981}" type="presParOf" srcId="{6778D426-680A-4529-98CB-3B2BDF58C72A}" destId="{D3C3178E-CA70-4699-BBCD-957C560D8F10}" srcOrd="2" destOrd="0" presId="urn:microsoft.com/office/officeart/2005/8/layout/process1"/>
    <dgm:cxn modelId="{1A56BA82-96CD-4806-8D6C-BE9934CA8A8A}" type="presParOf" srcId="{6778D426-680A-4529-98CB-3B2BDF58C72A}" destId="{A397F4AC-5CB1-430F-BEBC-072F9B4C8984}" srcOrd="3" destOrd="0" presId="urn:microsoft.com/office/officeart/2005/8/layout/process1"/>
    <dgm:cxn modelId="{F61A3092-E429-47C2-889F-D1993F6096BD}" type="presParOf" srcId="{A397F4AC-5CB1-430F-BEBC-072F9B4C8984}" destId="{E9B2A76C-61E2-4AAB-AA64-B0AF465F3614}" srcOrd="0" destOrd="0" presId="urn:microsoft.com/office/officeart/2005/8/layout/process1"/>
    <dgm:cxn modelId="{9B971C65-0AA3-4F11-84D0-8273884F7C4B}" type="presParOf" srcId="{6778D426-680A-4529-98CB-3B2BDF58C72A}" destId="{0D9610BD-1ED6-40CA-A580-DFCA835DBBAF}" srcOrd="4" destOrd="0" presId="urn:microsoft.com/office/officeart/2005/8/layout/process1"/>
    <dgm:cxn modelId="{8F279052-395B-4895-BBC3-E94659B99D28}" type="presParOf" srcId="{6778D426-680A-4529-98CB-3B2BDF58C72A}" destId="{D78E2F97-5EB2-426E-B7D9-22E9ACB09AD9}" srcOrd="5" destOrd="0" presId="urn:microsoft.com/office/officeart/2005/8/layout/process1"/>
    <dgm:cxn modelId="{87164613-9AFC-4BA9-BB93-E7683C27CE7B}" type="presParOf" srcId="{D78E2F97-5EB2-426E-B7D9-22E9ACB09AD9}" destId="{23D124AD-17EF-480E-89AD-E1CE3EEFFF03}" srcOrd="0" destOrd="0" presId="urn:microsoft.com/office/officeart/2005/8/layout/process1"/>
    <dgm:cxn modelId="{ECF2CCFE-2939-4E50-BC40-A9C9D0303ACA}" type="presParOf" srcId="{6778D426-680A-4529-98CB-3B2BDF58C72A}" destId="{78397FC6-F871-4CD7-B47B-EEBB111BAB6B}" srcOrd="6" destOrd="0" presId="urn:microsoft.com/office/officeart/2005/8/layout/process1"/>
    <dgm:cxn modelId="{63792C5B-1087-4C25-9A41-E5FF8739EAD2}" type="presParOf" srcId="{6778D426-680A-4529-98CB-3B2BDF58C72A}" destId="{3C1A5C5F-E584-4B9D-9CA2-23E70EB52D70}" srcOrd="7" destOrd="0" presId="urn:microsoft.com/office/officeart/2005/8/layout/process1"/>
    <dgm:cxn modelId="{3637F54F-7FCA-404B-95AA-92559B8671F7}" type="presParOf" srcId="{3C1A5C5F-E584-4B9D-9CA2-23E70EB52D70}" destId="{8C902BE6-A355-4DE7-8E39-CF58DE681DD8}" srcOrd="0" destOrd="0" presId="urn:microsoft.com/office/officeart/2005/8/layout/process1"/>
    <dgm:cxn modelId="{A9B8E185-B11A-4F64-86FF-037EF2CCDB6F}" type="presParOf" srcId="{6778D426-680A-4529-98CB-3B2BDF58C72A}" destId="{80F88EE6-4861-4F9F-B95B-E884A8DF7A80}" srcOrd="8" destOrd="0" presId="urn:microsoft.com/office/officeart/2005/8/layout/process1"/>
    <dgm:cxn modelId="{40DEC2DD-7F7C-483B-BC27-DB9D6C55AE9E}" type="presParOf" srcId="{6778D426-680A-4529-98CB-3B2BDF58C72A}" destId="{9F666B2C-3385-472A-9CB6-D3A931B8856B}" srcOrd="9" destOrd="0" presId="urn:microsoft.com/office/officeart/2005/8/layout/process1"/>
    <dgm:cxn modelId="{EC8804FA-2FAF-4E54-85FC-89B1C10C5BB5}" type="presParOf" srcId="{9F666B2C-3385-472A-9CB6-D3A931B8856B}" destId="{555B5976-2634-4F5D-B285-45442D2A3E5D}" srcOrd="0" destOrd="0" presId="urn:microsoft.com/office/officeart/2005/8/layout/process1"/>
    <dgm:cxn modelId="{ACAD8D08-A8F0-40A0-9839-10779858540A}" type="presParOf" srcId="{6778D426-680A-4529-98CB-3B2BDF58C72A}" destId="{3695587B-0705-4207-BFE6-5F0A5637FA25}" srcOrd="10" destOrd="0" presId="urn:microsoft.com/office/officeart/2005/8/layout/process1"/>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F3514B9-9A42-44EF-97C8-6D8F77894BD0}">
      <dsp:nvSpPr>
        <dsp:cNvPr id="0" name=""/>
        <dsp:cNvSpPr/>
      </dsp:nvSpPr>
      <dsp:spPr>
        <a:xfrm>
          <a:off x="4884" y="103125"/>
          <a:ext cx="1042411" cy="779154"/>
        </a:xfrm>
        <a:prstGeom prst="roundRect">
          <a:avLst>
            <a:gd name="adj" fmla="val 1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n-GB" sz="1000" b="1" kern="1200" dirty="0"/>
            <a:t>Foundation</a:t>
          </a:r>
          <a:r>
            <a:rPr lang="en-GB" sz="900" b="1" kern="1200" dirty="0"/>
            <a:t> </a:t>
          </a:r>
        </a:p>
      </dsp:txBody>
      <dsp:txXfrm>
        <a:off x="27705" y="125946"/>
        <a:ext cx="996769" cy="733512"/>
      </dsp:txXfrm>
    </dsp:sp>
    <dsp:sp modelId="{FBB5E234-102B-49F5-9686-AA6FD054B7AD}">
      <dsp:nvSpPr>
        <dsp:cNvPr id="0" name=""/>
        <dsp:cNvSpPr/>
      </dsp:nvSpPr>
      <dsp:spPr>
        <a:xfrm>
          <a:off x="1151537" y="363443"/>
          <a:ext cx="220991" cy="258518"/>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GB" sz="1100" kern="1200"/>
        </a:p>
      </dsp:txBody>
      <dsp:txXfrm>
        <a:off x="1151537" y="415147"/>
        <a:ext cx="154694" cy="155110"/>
      </dsp:txXfrm>
    </dsp:sp>
    <dsp:sp modelId="{D3C3178E-CA70-4699-BBCD-957C560D8F10}">
      <dsp:nvSpPr>
        <dsp:cNvPr id="0" name=""/>
        <dsp:cNvSpPr/>
      </dsp:nvSpPr>
      <dsp:spPr>
        <a:xfrm>
          <a:off x="1464260" y="103125"/>
          <a:ext cx="1042411" cy="779154"/>
        </a:xfrm>
        <a:prstGeom prst="roundRect">
          <a:avLst>
            <a:gd name="adj" fmla="val 1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n-GB" sz="1000" b="1" kern="1200" dirty="0"/>
            <a:t>Progression</a:t>
          </a:r>
          <a:r>
            <a:rPr lang="en-GB" sz="900" b="1" kern="1200" dirty="0"/>
            <a:t> </a:t>
          </a:r>
        </a:p>
      </dsp:txBody>
      <dsp:txXfrm>
        <a:off x="1487081" y="125946"/>
        <a:ext cx="996769" cy="733512"/>
      </dsp:txXfrm>
    </dsp:sp>
    <dsp:sp modelId="{A397F4AC-5CB1-430F-BEBC-072F9B4C8984}">
      <dsp:nvSpPr>
        <dsp:cNvPr id="0" name=""/>
        <dsp:cNvSpPr/>
      </dsp:nvSpPr>
      <dsp:spPr>
        <a:xfrm>
          <a:off x="2610913" y="363443"/>
          <a:ext cx="220991" cy="258518"/>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GB" sz="1100" kern="1200"/>
        </a:p>
      </dsp:txBody>
      <dsp:txXfrm>
        <a:off x="2610913" y="415147"/>
        <a:ext cx="154694" cy="155110"/>
      </dsp:txXfrm>
    </dsp:sp>
    <dsp:sp modelId="{0D9610BD-1ED6-40CA-A580-DFCA835DBBAF}">
      <dsp:nvSpPr>
        <dsp:cNvPr id="0" name=""/>
        <dsp:cNvSpPr/>
      </dsp:nvSpPr>
      <dsp:spPr>
        <a:xfrm>
          <a:off x="2923636" y="103125"/>
          <a:ext cx="1042411" cy="779154"/>
        </a:xfrm>
        <a:prstGeom prst="roundRect">
          <a:avLst>
            <a:gd name="adj" fmla="val 1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n-GB" sz="1000" b="1" kern="1200" dirty="0"/>
            <a:t>Level 3 Qualification</a:t>
          </a:r>
          <a:br>
            <a:rPr lang="en-GB" sz="1000" b="1" kern="1200" dirty="0"/>
          </a:br>
          <a:r>
            <a:rPr lang="en-GB" sz="1000" b="1" kern="1200" dirty="0"/>
            <a:t>/SVQ,NVQ 3  </a:t>
          </a:r>
        </a:p>
      </dsp:txBody>
      <dsp:txXfrm>
        <a:off x="2946457" y="125946"/>
        <a:ext cx="996769" cy="733512"/>
      </dsp:txXfrm>
    </dsp:sp>
    <dsp:sp modelId="{D78E2F97-5EB2-426E-B7D9-22E9ACB09AD9}">
      <dsp:nvSpPr>
        <dsp:cNvPr id="0" name=""/>
        <dsp:cNvSpPr/>
      </dsp:nvSpPr>
      <dsp:spPr>
        <a:xfrm>
          <a:off x="4070289" y="363443"/>
          <a:ext cx="220991" cy="258518"/>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GB" sz="1100" kern="1200"/>
        </a:p>
      </dsp:txBody>
      <dsp:txXfrm>
        <a:off x="4070289" y="415147"/>
        <a:ext cx="154694" cy="155110"/>
      </dsp:txXfrm>
    </dsp:sp>
    <dsp:sp modelId="{78397FC6-F871-4CD7-B47B-EEBB111BAB6B}">
      <dsp:nvSpPr>
        <dsp:cNvPr id="0" name=""/>
        <dsp:cNvSpPr/>
      </dsp:nvSpPr>
      <dsp:spPr>
        <a:xfrm>
          <a:off x="4383012" y="103125"/>
          <a:ext cx="1239698" cy="779154"/>
        </a:xfrm>
        <a:prstGeom prst="roundRect">
          <a:avLst>
            <a:gd name="adj" fmla="val 1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n-GB" sz="1000" b="1" kern="1200" dirty="0"/>
            <a:t>Level 4/5 Supervisory/ Technical Qualification/</a:t>
          </a:r>
          <a:br>
            <a:rPr lang="en-GB" sz="1000" b="1" kern="1200" dirty="0"/>
          </a:br>
          <a:r>
            <a:rPr lang="en-GB" sz="1000" b="1" kern="1200" dirty="0"/>
            <a:t>SVQ,NVQ </a:t>
          </a:r>
        </a:p>
      </dsp:txBody>
      <dsp:txXfrm>
        <a:off x="4405833" y="125946"/>
        <a:ext cx="1194056" cy="733512"/>
      </dsp:txXfrm>
    </dsp:sp>
    <dsp:sp modelId="{3C1A5C5F-E584-4B9D-9CA2-23E70EB52D70}">
      <dsp:nvSpPr>
        <dsp:cNvPr id="0" name=""/>
        <dsp:cNvSpPr/>
      </dsp:nvSpPr>
      <dsp:spPr>
        <a:xfrm>
          <a:off x="5726951" y="363443"/>
          <a:ext cx="220991" cy="258518"/>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GB" sz="1100" kern="1200"/>
        </a:p>
      </dsp:txBody>
      <dsp:txXfrm>
        <a:off x="5726951" y="415147"/>
        <a:ext cx="154694" cy="155110"/>
      </dsp:txXfrm>
    </dsp:sp>
    <dsp:sp modelId="{80F88EE6-4861-4F9F-B95B-E884A8DF7A80}">
      <dsp:nvSpPr>
        <dsp:cNvPr id="0" name=""/>
        <dsp:cNvSpPr/>
      </dsp:nvSpPr>
      <dsp:spPr>
        <a:xfrm>
          <a:off x="6039675" y="103125"/>
          <a:ext cx="1042411" cy="779154"/>
        </a:xfrm>
        <a:prstGeom prst="roundRect">
          <a:avLst>
            <a:gd name="adj" fmla="val 1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n-GB" sz="1000" b="1" kern="1200" dirty="0"/>
            <a:t>SVQ,NVQ  Level 6/ Degree/ Professional Qualification</a:t>
          </a:r>
        </a:p>
      </dsp:txBody>
      <dsp:txXfrm>
        <a:off x="6062496" y="125946"/>
        <a:ext cx="996769" cy="733512"/>
      </dsp:txXfrm>
    </dsp:sp>
    <dsp:sp modelId="{9F666B2C-3385-472A-9CB6-D3A931B8856B}">
      <dsp:nvSpPr>
        <dsp:cNvPr id="0" name=""/>
        <dsp:cNvSpPr/>
      </dsp:nvSpPr>
      <dsp:spPr>
        <a:xfrm>
          <a:off x="7186327" y="363443"/>
          <a:ext cx="220991" cy="258518"/>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GB" sz="1100" kern="1200"/>
        </a:p>
      </dsp:txBody>
      <dsp:txXfrm>
        <a:off x="7186327" y="415147"/>
        <a:ext cx="154694" cy="155110"/>
      </dsp:txXfrm>
    </dsp:sp>
    <dsp:sp modelId="{3695587B-0705-4207-BFE6-5F0A5637FA25}">
      <dsp:nvSpPr>
        <dsp:cNvPr id="0" name=""/>
        <dsp:cNvSpPr/>
      </dsp:nvSpPr>
      <dsp:spPr>
        <a:xfrm>
          <a:off x="7499051" y="103125"/>
          <a:ext cx="1281040" cy="779154"/>
        </a:xfrm>
        <a:prstGeom prst="roundRect">
          <a:avLst>
            <a:gd name="adj" fmla="val 1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n-GB" sz="1000" b="1" kern="1200" dirty="0"/>
            <a:t>Level 7 SVQ,NVQ/ MSc/Managerial/ Professional Qualification </a:t>
          </a:r>
        </a:p>
      </dsp:txBody>
      <dsp:txXfrm>
        <a:off x="7521872" y="125946"/>
        <a:ext cx="1235398" cy="73351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D9610BD-1ED6-40CA-A580-DFCA835DBBAF}">
      <dsp:nvSpPr>
        <dsp:cNvPr id="0" name=""/>
        <dsp:cNvSpPr/>
      </dsp:nvSpPr>
      <dsp:spPr>
        <a:xfrm>
          <a:off x="0" y="81492"/>
          <a:ext cx="3962852" cy="767021"/>
        </a:xfrm>
        <a:prstGeom prst="roundRect">
          <a:avLst>
            <a:gd name="adj" fmla="val 10000"/>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n-GB" sz="1000" b="1" kern="1200" dirty="0"/>
            <a:t>Level 3 Qualification /SVQ,NVQ 3 </a:t>
          </a:r>
        </a:p>
      </dsp:txBody>
      <dsp:txXfrm>
        <a:off x="22465" y="103957"/>
        <a:ext cx="3917922" cy="722091"/>
      </dsp:txXfrm>
    </dsp:sp>
    <dsp:sp modelId="{D78E2F97-5EB2-426E-B7D9-22E9ACB09AD9}">
      <dsp:nvSpPr>
        <dsp:cNvPr id="0" name=""/>
        <dsp:cNvSpPr/>
      </dsp:nvSpPr>
      <dsp:spPr>
        <a:xfrm rot="21586536">
          <a:off x="4056531" y="319390"/>
          <a:ext cx="198602" cy="274193"/>
        </a:xfrm>
        <a:prstGeom prst="rightArrow">
          <a:avLst>
            <a:gd name="adj1" fmla="val 60000"/>
            <a:gd name="adj2" fmla="val 50000"/>
          </a:avLst>
        </a:prstGeom>
        <a:solidFill>
          <a:schemeClr val="dk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en-GB" sz="1200" kern="1200"/>
        </a:p>
      </dsp:txBody>
      <dsp:txXfrm>
        <a:off x="4056531" y="374346"/>
        <a:ext cx="139021" cy="164515"/>
      </dsp:txXfrm>
    </dsp:sp>
    <dsp:sp modelId="{78397FC6-F871-4CD7-B47B-EEBB111BAB6B}">
      <dsp:nvSpPr>
        <dsp:cNvPr id="0" name=""/>
        <dsp:cNvSpPr/>
      </dsp:nvSpPr>
      <dsp:spPr>
        <a:xfrm>
          <a:off x="4337570" y="63392"/>
          <a:ext cx="1108008" cy="780426"/>
        </a:xfrm>
        <a:prstGeom prst="roundRect">
          <a:avLst>
            <a:gd name="adj" fmla="val 10000"/>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n-GB" sz="1000" b="1" kern="1200" dirty="0"/>
            <a:t>Level 4/5 Supervisory/ Technical Qualification/</a:t>
          </a:r>
          <a:br>
            <a:rPr lang="en-GB" sz="1000" b="1" kern="1200" dirty="0"/>
          </a:br>
          <a:r>
            <a:rPr lang="en-GB" sz="1000" b="1" kern="1200" dirty="0"/>
            <a:t>SVQ,NVQ </a:t>
          </a:r>
        </a:p>
      </dsp:txBody>
      <dsp:txXfrm>
        <a:off x="4360428" y="86250"/>
        <a:ext cx="1062292" cy="734710"/>
      </dsp:txXfrm>
    </dsp:sp>
    <dsp:sp modelId="{3C1A5C5F-E584-4B9D-9CA2-23E70EB52D70}">
      <dsp:nvSpPr>
        <dsp:cNvPr id="0" name=""/>
        <dsp:cNvSpPr/>
      </dsp:nvSpPr>
      <dsp:spPr>
        <a:xfrm rot="21573109">
          <a:off x="5584756" y="309932"/>
          <a:ext cx="295075" cy="274193"/>
        </a:xfrm>
        <a:prstGeom prst="rightArrow">
          <a:avLst>
            <a:gd name="adj1" fmla="val 60000"/>
            <a:gd name="adj2" fmla="val 50000"/>
          </a:avLst>
        </a:prstGeom>
        <a:solidFill>
          <a:schemeClr val="dk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en-GB" sz="1200" kern="1200"/>
        </a:p>
      </dsp:txBody>
      <dsp:txXfrm>
        <a:off x="5584757" y="365093"/>
        <a:ext cx="212817" cy="164515"/>
      </dsp:txXfrm>
    </dsp:sp>
    <dsp:sp modelId="{80F88EE6-4861-4F9F-B95B-E884A8DF7A80}">
      <dsp:nvSpPr>
        <dsp:cNvPr id="0" name=""/>
        <dsp:cNvSpPr/>
      </dsp:nvSpPr>
      <dsp:spPr>
        <a:xfrm>
          <a:off x="6002307" y="26298"/>
          <a:ext cx="1062899" cy="828922"/>
        </a:xfrm>
        <a:prstGeom prst="roundRect">
          <a:avLst>
            <a:gd name="adj" fmla="val 10000"/>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n-GB" sz="1000" b="1" kern="1200" dirty="0"/>
            <a:t>SVQ,NVQ  6/ Degree/ Professional Qualification</a:t>
          </a:r>
        </a:p>
      </dsp:txBody>
      <dsp:txXfrm>
        <a:off x="6026585" y="50576"/>
        <a:ext cx="1014343" cy="780366"/>
      </dsp:txXfrm>
    </dsp:sp>
    <dsp:sp modelId="{9F666B2C-3385-472A-9CB6-D3A931B8856B}">
      <dsp:nvSpPr>
        <dsp:cNvPr id="0" name=""/>
        <dsp:cNvSpPr/>
      </dsp:nvSpPr>
      <dsp:spPr>
        <a:xfrm rot="24731">
          <a:off x="7164214" y="308953"/>
          <a:ext cx="209907" cy="274193"/>
        </a:xfrm>
        <a:prstGeom prst="rightArrow">
          <a:avLst>
            <a:gd name="adj1" fmla="val 60000"/>
            <a:gd name="adj2" fmla="val 50000"/>
          </a:avLst>
        </a:prstGeom>
        <a:solidFill>
          <a:schemeClr val="dk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en-GB" sz="1200" kern="1200"/>
        </a:p>
      </dsp:txBody>
      <dsp:txXfrm>
        <a:off x="7164215" y="363565"/>
        <a:ext cx="146935" cy="164515"/>
      </dsp:txXfrm>
    </dsp:sp>
    <dsp:sp modelId="{3695587B-0705-4207-BFE6-5F0A5637FA25}">
      <dsp:nvSpPr>
        <dsp:cNvPr id="0" name=""/>
        <dsp:cNvSpPr/>
      </dsp:nvSpPr>
      <dsp:spPr>
        <a:xfrm>
          <a:off x="7461248" y="72581"/>
          <a:ext cx="1312669" cy="759144"/>
        </a:xfrm>
        <a:prstGeom prst="roundRect">
          <a:avLst>
            <a:gd name="adj" fmla="val 10000"/>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n-GB" sz="1000" b="1" kern="1200" dirty="0"/>
            <a:t>Level 7 SVQ,NVQ/ MSc/Managerial/ Professional Qualification </a:t>
          </a:r>
        </a:p>
      </dsp:txBody>
      <dsp:txXfrm>
        <a:off x="7483483" y="94816"/>
        <a:ext cx="1268199" cy="71467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F3514B9-9A42-44EF-97C8-6D8F77894BD0}">
      <dsp:nvSpPr>
        <dsp:cNvPr id="0" name=""/>
        <dsp:cNvSpPr/>
      </dsp:nvSpPr>
      <dsp:spPr>
        <a:xfrm>
          <a:off x="4884" y="17371"/>
          <a:ext cx="1042411" cy="779488"/>
        </a:xfrm>
        <a:prstGeom prst="roundRect">
          <a:avLst>
            <a:gd name="adj" fmla="val 10000"/>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n-GB" sz="1000" b="1" kern="1200" dirty="0"/>
            <a:t>Labourer</a:t>
          </a:r>
        </a:p>
      </dsp:txBody>
      <dsp:txXfrm>
        <a:off x="27714" y="40201"/>
        <a:ext cx="996751" cy="733828"/>
      </dsp:txXfrm>
    </dsp:sp>
    <dsp:sp modelId="{FBB5E234-102B-49F5-9686-AA6FD054B7AD}">
      <dsp:nvSpPr>
        <dsp:cNvPr id="0" name=""/>
        <dsp:cNvSpPr/>
      </dsp:nvSpPr>
      <dsp:spPr>
        <a:xfrm>
          <a:off x="1151537" y="277856"/>
          <a:ext cx="220991" cy="258518"/>
        </a:xfrm>
        <a:prstGeom prst="rightArrow">
          <a:avLst>
            <a:gd name="adj1" fmla="val 60000"/>
            <a:gd name="adj2" fmla="val 50000"/>
          </a:avLst>
        </a:prstGeom>
        <a:solidFill>
          <a:schemeClr val="dk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GB" sz="1100" kern="1200"/>
        </a:p>
      </dsp:txBody>
      <dsp:txXfrm>
        <a:off x="1151537" y="329560"/>
        <a:ext cx="154694" cy="155110"/>
      </dsp:txXfrm>
    </dsp:sp>
    <dsp:sp modelId="{D3C3178E-CA70-4699-BBCD-957C560D8F10}">
      <dsp:nvSpPr>
        <dsp:cNvPr id="0" name=""/>
        <dsp:cNvSpPr/>
      </dsp:nvSpPr>
      <dsp:spPr>
        <a:xfrm>
          <a:off x="1464260" y="17371"/>
          <a:ext cx="1042411" cy="779488"/>
        </a:xfrm>
        <a:prstGeom prst="roundRect">
          <a:avLst>
            <a:gd name="adj" fmla="val 10000"/>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n-GB" sz="1000" b="1" kern="1200" dirty="0"/>
            <a:t>NVQ,SVQ 2 </a:t>
          </a:r>
        </a:p>
      </dsp:txBody>
      <dsp:txXfrm>
        <a:off x="1487090" y="40201"/>
        <a:ext cx="996751" cy="733828"/>
      </dsp:txXfrm>
    </dsp:sp>
    <dsp:sp modelId="{A397F4AC-5CB1-430F-BEBC-072F9B4C8984}">
      <dsp:nvSpPr>
        <dsp:cNvPr id="0" name=""/>
        <dsp:cNvSpPr/>
      </dsp:nvSpPr>
      <dsp:spPr>
        <a:xfrm>
          <a:off x="2610913" y="277856"/>
          <a:ext cx="220991" cy="258518"/>
        </a:xfrm>
        <a:prstGeom prst="rightArrow">
          <a:avLst>
            <a:gd name="adj1" fmla="val 60000"/>
            <a:gd name="adj2" fmla="val 50000"/>
          </a:avLst>
        </a:prstGeom>
        <a:solidFill>
          <a:schemeClr val="dk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GB" sz="1100" kern="1200"/>
        </a:p>
      </dsp:txBody>
      <dsp:txXfrm>
        <a:off x="2610913" y="329560"/>
        <a:ext cx="154694" cy="155110"/>
      </dsp:txXfrm>
    </dsp:sp>
    <dsp:sp modelId="{0D9610BD-1ED6-40CA-A580-DFCA835DBBAF}">
      <dsp:nvSpPr>
        <dsp:cNvPr id="0" name=""/>
        <dsp:cNvSpPr/>
      </dsp:nvSpPr>
      <dsp:spPr>
        <a:xfrm>
          <a:off x="2923636" y="17371"/>
          <a:ext cx="1042411" cy="779488"/>
        </a:xfrm>
        <a:prstGeom prst="roundRect">
          <a:avLst>
            <a:gd name="adj" fmla="val 10000"/>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n-GB" sz="1000" b="1" kern="1200" dirty="0"/>
            <a:t>NVQ,SVQ 3</a:t>
          </a:r>
        </a:p>
      </dsp:txBody>
      <dsp:txXfrm>
        <a:off x="2946466" y="40201"/>
        <a:ext cx="996751" cy="733828"/>
      </dsp:txXfrm>
    </dsp:sp>
    <dsp:sp modelId="{D78E2F97-5EB2-426E-B7D9-22E9ACB09AD9}">
      <dsp:nvSpPr>
        <dsp:cNvPr id="0" name=""/>
        <dsp:cNvSpPr/>
      </dsp:nvSpPr>
      <dsp:spPr>
        <a:xfrm>
          <a:off x="4070289" y="277856"/>
          <a:ext cx="220991" cy="258518"/>
        </a:xfrm>
        <a:prstGeom prst="rightArrow">
          <a:avLst>
            <a:gd name="adj1" fmla="val 60000"/>
            <a:gd name="adj2" fmla="val 50000"/>
          </a:avLst>
        </a:prstGeom>
        <a:solidFill>
          <a:schemeClr val="dk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GB" sz="1100" kern="1200"/>
        </a:p>
      </dsp:txBody>
      <dsp:txXfrm>
        <a:off x="4070289" y="329560"/>
        <a:ext cx="154694" cy="155110"/>
      </dsp:txXfrm>
    </dsp:sp>
    <dsp:sp modelId="{78397FC6-F871-4CD7-B47B-EEBB111BAB6B}">
      <dsp:nvSpPr>
        <dsp:cNvPr id="0" name=""/>
        <dsp:cNvSpPr/>
      </dsp:nvSpPr>
      <dsp:spPr>
        <a:xfrm>
          <a:off x="4383012" y="17371"/>
          <a:ext cx="1239698" cy="779488"/>
        </a:xfrm>
        <a:prstGeom prst="roundRect">
          <a:avLst>
            <a:gd name="adj" fmla="val 10000"/>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n-GB" sz="1000" b="1" kern="1200" dirty="0"/>
            <a:t>Level 4/5 Supervisory/ Technical Qualification/</a:t>
          </a:r>
          <a:br>
            <a:rPr lang="en-GB" sz="1000" b="1" kern="1200" dirty="0"/>
          </a:br>
          <a:r>
            <a:rPr lang="en-GB" sz="1000" b="1" kern="1200" dirty="0"/>
            <a:t>SVQ,NVQ </a:t>
          </a:r>
        </a:p>
      </dsp:txBody>
      <dsp:txXfrm>
        <a:off x="4405842" y="40201"/>
        <a:ext cx="1194038" cy="733828"/>
      </dsp:txXfrm>
    </dsp:sp>
    <dsp:sp modelId="{3C1A5C5F-E584-4B9D-9CA2-23E70EB52D70}">
      <dsp:nvSpPr>
        <dsp:cNvPr id="0" name=""/>
        <dsp:cNvSpPr/>
      </dsp:nvSpPr>
      <dsp:spPr>
        <a:xfrm>
          <a:off x="5726951" y="277856"/>
          <a:ext cx="220991" cy="258518"/>
        </a:xfrm>
        <a:prstGeom prst="rightArrow">
          <a:avLst>
            <a:gd name="adj1" fmla="val 60000"/>
            <a:gd name="adj2" fmla="val 50000"/>
          </a:avLst>
        </a:prstGeom>
        <a:solidFill>
          <a:schemeClr val="dk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GB" sz="1100" kern="1200"/>
        </a:p>
      </dsp:txBody>
      <dsp:txXfrm>
        <a:off x="5726951" y="329560"/>
        <a:ext cx="154694" cy="155110"/>
      </dsp:txXfrm>
    </dsp:sp>
    <dsp:sp modelId="{80F88EE6-4861-4F9F-B95B-E884A8DF7A80}">
      <dsp:nvSpPr>
        <dsp:cNvPr id="0" name=""/>
        <dsp:cNvSpPr/>
      </dsp:nvSpPr>
      <dsp:spPr>
        <a:xfrm>
          <a:off x="6039675" y="17371"/>
          <a:ext cx="1042411" cy="779488"/>
        </a:xfrm>
        <a:prstGeom prst="roundRect">
          <a:avLst>
            <a:gd name="adj" fmla="val 10000"/>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n-GB" sz="1000" b="1" kern="1200" dirty="0"/>
            <a:t>SVQ,NVQ 6/ Degree/ Professional Qualification</a:t>
          </a:r>
        </a:p>
      </dsp:txBody>
      <dsp:txXfrm>
        <a:off x="6062505" y="40201"/>
        <a:ext cx="996751" cy="733828"/>
      </dsp:txXfrm>
    </dsp:sp>
    <dsp:sp modelId="{9F666B2C-3385-472A-9CB6-D3A931B8856B}">
      <dsp:nvSpPr>
        <dsp:cNvPr id="0" name=""/>
        <dsp:cNvSpPr/>
      </dsp:nvSpPr>
      <dsp:spPr>
        <a:xfrm>
          <a:off x="7186327" y="277856"/>
          <a:ext cx="220991" cy="258518"/>
        </a:xfrm>
        <a:prstGeom prst="rightArrow">
          <a:avLst>
            <a:gd name="adj1" fmla="val 60000"/>
            <a:gd name="adj2" fmla="val 50000"/>
          </a:avLst>
        </a:prstGeom>
        <a:solidFill>
          <a:schemeClr val="dk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GB" sz="1100" kern="1200"/>
        </a:p>
      </dsp:txBody>
      <dsp:txXfrm>
        <a:off x="7186327" y="329560"/>
        <a:ext cx="154694" cy="155110"/>
      </dsp:txXfrm>
    </dsp:sp>
    <dsp:sp modelId="{3695587B-0705-4207-BFE6-5F0A5637FA25}">
      <dsp:nvSpPr>
        <dsp:cNvPr id="0" name=""/>
        <dsp:cNvSpPr/>
      </dsp:nvSpPr>
      <dsp:spPr>
        <a:xfrm>
          <a:off x="7499051" y="17371"/>
          <a:ext cx="1281040" cy="779488"/>
        </a:xfrm>
        <a:prstGeom prst="roundRect">
          <a:avLst>
            <a:gd name="adj" fmla="val 10000"/>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n-GB" sz="1000" b="1" kern="1200" dirty="0"/>
            <a:t>Level 7 SVQ,NVQ/ MSc/Managerial/ Professional Qualification </a:t>
          </a:r>
          <a:endParaRPr lang="en-GB" sz="900" b="1" kern="1200" dirty="0"/>
        </a:p>
      </dsp:txBody>
      <dsp:txXfrm>
        <a:off x="7521881" y="40201"/>
        <a:ext cx="1235380" cy="733828"/>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7/31/2023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www.skillcard.org.uk/types-of-skillcard"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www.ecscard.org.uk/"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www.ecscard.org.uk/card-types/Apprentices-and-Trainees/Apprentice-Electrician" TargetMode="External"/><Relationship Id="rId2" Type="http://schemas.openxmlformats.org/officeDocument/2006/relationships/slide" Target="../slides/slide14.xml"/><Relationship Id="rId1" Type="http://schemas.openxmlformats.org/officeDocument/2006/relationships/notesMaster" Target="../notesMasters/notesMaster1.xml"/><Relationship Id="rId5" Type="http://schemas.openxmlformats.org/officeDocument/2006/relationships/hyperlink" Target="https://www.ecscard.org.uk/card-types/Apprentices-and-Trainees/Industry-Placement" TargetMode="External"/><Relationship Id="rId4" Type="http://schemas.openxmlformats.org/officeDocument/2006/relationships/hyperlink" Target="https://www.ecscard.org.uk/card-types/Apprentices-and-Trainees/Trainee-Electrician" TargetMode="Externa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www.ecscard.org.uk/card-types/Electrotechnical/Installation-Electrician" TargetMode="External"/><Relationship Id="rId2" Type="http://schemas.openxmlformats.org/officeDocument/2006/relationships/slide" Target="../slides/slide15.xml"/><Relationship Id="rId1" Type="http://schemas.openxmlformats.org/officeDocument/2006/relationships/notesMaster" Target="../notesMasters/notesMaster1.xml"/><Relationship Id="rId4" Type="http://schemas.openxmlformats.org/officeDocument/2006/relationships/hyperlink" Target="https://www.ecscard.org.uk/card-types/Management/Electrical-Site-Manager" TargetMode="Externa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www.youtube.com/watch?v=QUVmK2Ywp2I&amp;list=PLfwboSivzDoy-_2sU--lbKXksgJag7n8n&amp;index=1"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www.cibse.org/knowledge-research/knowledge-resources/engineering-guidance/cibse-guides"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youtu.be/6lR90LcPVWQ"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www.skillcard.org.uk/about-skillcard"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www.skillcard.org.uk/types-of-skillcard"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www.skillcard.org.uk/types-of-skillcard"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a:t>
            </a:fld>
            <a:endParaRPr lang="en-GB"/>
          </a:p>
        </p:txBody>
      </p:sp>
    </p:spTree>
    <p:extLst>
      <p:ext uri="{BB962C8B-B14F-4D97-AF65-F5344CB8AC3E}">
        <p14:creationId xmlns:p14="http://schemas.microsoft.com/office/powerpoint/2010/main" val="27185713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hlinkClick r:id="rId3"/>
              </a:rPr>
              <a:t>https://www.skillcard.org.uk/types-of-skillcard</a:t>
            </a:r>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12</a:t>
            </a:fld>
            <a:endParaRPr lang="en-GB"/>
          </a:p>
        </p:txBody>
      </p:sp>
    </p:spTree>
    <p:extLst>
      <p:ext uri="{BB962C8B-B14F-4D97-AF65-F5344CB8AC3E}">
        <p14:creationId xmlns:p14="http://schemas.microsoft.com/office/powerpoint/2010/main" val="270733014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ECS cards </a:t>
            </a:r>
            <a:r>
              <a:rPr lang="en-GB" dirty="0">
                <a:hlinkClick r:id="rId3"/>
              </a:rPr>
              <a:t>https://www.ecscard.org.uk/</a:t>
            </a:r>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13</a:t>
            </a:fld>
            <a:endParaRPr lang="en-GB"/>
          </a:p>
        </p:txBody>
      </p:sp>
    </p:spTree>
    <p:extLst>
      <p:ext uri="{BB962C8B-B14F-4D97-AF65-F5344CB8AC3E}">
        <p14:creationId xmlns:p14="http://schemas.microsoft.com/office/powerpoint/2010/main" val="40681410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GB" dirty="0"/>
              <a:t>Apprentice </a:t>
            </a:r>
            <a:r>
              <a:rPr lang="en-GB" dirty="0">
                <a:hlinkClick r:id="rId3"/>
              </a:rPr>
              <a:t>https://www.ecscard.org.uk/card-types/Apprentices-and-Trainees/Apprentice-Electrician</a:t>
            </a:r>
            <a:endParaRPr lang="en-GB" dirty="0"/>
          </a:p>
          <a:p>
            <a:pPr marL="171450" indent="-171450">
              <a:buFont typeface="Arial" panose="020B0604020202020204" pitchFamily="34" charset="0"/>
              <a:buChar char="•"/>
            </a:pPr>
            <a:r>
              <a:rPr lang="en-GB" dirty="0"/>
              <a:t>Trainee </a:t>
            </a:r>
            <a:r>
              <a:rPr lang="en-GB" dirty="0">
                <a:hlinkClick r:id="rId4"/>
              </a:rPr>
              <a:t>https://www.ecscard.org.uk/card-types/Apprentices-and-Trainees/Trainee-Electrician</a:t>
            </a:r>
            <a:endParaRPr lang="en-GB" dirty="0"/>
          </a:p>
          <a:p>
            <a:pPr marL="171450" indent="-171450">
              <a:buFont typeface="Arial" panose="020B0604020202020204" pitchFamily="34" charset="0"/>
              <a:buChar char="•"/>
            </a:pPr>
            <a:r>
              <a:rPr lang="en-GB" dirty="0"/>
              <a:t>Industry Placement </a:t>
            </a:r>
            <a:r>
              <a:rPr lang="en-GB" dirty="0">
                <a:hlinkClick r:id="rId5"/>
              </a:rPr>
              <a:t>https://www.ecscard.org.uk/card-types/Apprentices-and-Trainees/Industry-Placement</a:t>
            </a:r>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14</a:t>
            </a:fld>
            <a:endParaRPr lang="en-GB"/>
          </a:p>
        </p:txBody>
      </p:sp>
    </p:spTree>
    <p:extLst>
      <p:ext uri="{BB962C8B-B14F-4D97-AF65-F5344CB8AC3E}">
        <p14:creationId xmlns:p14="http://schemas.microsoft.com/office/powerpoint/2010/main" val="399593841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GB" dirty="0"/>
              <a:t>Gold electrotechnical </a:t>
            </a:r>
            <a:r>
              <a:rPr lang="en-GB" dirty="0">
                <a:hlinkClick r:id="rId3"/>
              </a:rPr>
              <a:t>https://www.ecscard.org.uk/card-types/Electrotechnical/Installation-Electrician</a:t>
            </a:r>
            <a:endParaRPr lang="en-GB" dirty="0"/>
          </a:p>
          <a:p>
            <a:pPr marL="171450" indent="-171450">
              <a:buFont typeface="Arial" panose="020B0604020202020204" pitchFamily="34" charset="0"/>
              <a:buChar char="•"/>
            </a:pPr>
            <a:r>
              <a:rPr lang="en-GB" dirty="0"/>
              <a:t>Black electrotechnical </a:t>
            </a:r>
            <a:r>
              <a:rPr lang="en-GB" dirty="0">
                <a:hlinkClick r:id="rId4"/>
              </a:rPr>
              <a:t>https://www.ecscard.org.uk/card-types/Management/Electrical-Site-Manager</a:t>
            </a:r>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15</a:t>
            </a:fld>
            <a:endParaRPr lang="en-GB"/>
          </a:p>
        </p:txBody>
      </p:sp>
    </p:spTree>
    <p:extLst>
      <p:ext uri="{BB962C8B-B14F-4D97-AF65-F5344CB8AC3E}">
        <p14:creationId xmlns:p14="http://schemas.microsoft.com/office/powerpoint/2010/main" val="401668660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a:solidFill>
                  <a:schemeClr val="tx1"/>
                </a:solidFill>
                <a:effectLst/>
                <a:latin typeface="Arial" charset="0"/>
                <a:ea typeface="ＭＳ Ｐゴシック" charset="-128"/>
                <a:cs typeface="ＭＳ Ｐゴシック" charset="-128"/>
              </a:rPr>
              <a:t>Class activity instructions:</a:t>
            </a:r>
          </a:p>
          <a:p>
            <a:pPr marL="171450" indent="-171450">
              <a:buFont typeface="Arial" panose="020B0604020202020204" pitchFamily="34" charset="0"/>
              <a:buChar char="•"/>
            </a:pPr>
            <a:r>
              <a:rPr lang="en-GB" sz="1200" b="0" i="0" kern="1200" dirty="0">
                <a:solidFill>
                  <a:schemeClr val="tx1"/>
                </a:solidFill>
                <a:effectLst/>
                <a:latin typeface="Arial" charset="0"/>
                <a:ea typeface="ＭＳ Ｐゴシック" charset="-128"/>
                <a:cs typeface="ＭＳ Ｐゴシック" charset="-128"/>
              </a:rPr>
              <a:t>Divide the class into groups of three.</a:t>
            </a:r>
          </a:p>
          <a:p>
            <a:pPr marL="171450" indent="-171450">
              <a:buFont typeface="Arial" panose="020B0604020202020204" pitchFamily="34" charset="0"/>
              <a:buChar char="•"/>
            </a:pPr>
            <a:r>
              <a:rPr lang="en-GB" sz="1200" b="0" i="0" kern="1200" dirty="0">
                <a:solidFill>
                  <a:schemeClr val="tx1"/>
                </a:solidFill>
                <a:effectLst/>
                <a:latin typeface="Arial" charset="0"/>
                <a:ea typeface="ＭＳ Ｐゴシック" charset="-128"/>
                <a:cs typeface="ＭＳ Ｐゴシック" charset="-128"/>
              </a:rPr>
              <a:t>Provide each group with a list of CPD courses available in the BSE industry.</a:t>
            </a:r>
          </a:p>
          <a:p>
            <a:pPr marL="171450" indent="-171450">
              <a:buFont typeface="Arial" panose="020B0604020202020204" pitchFamily="34" charset="0"/>
              <a:buChar char="•"/>
            </a:pPr>
            <a:r>
              <a:rPr lang="en-GB" sz="1200" b="0" i="0" kern="1200" dirty="0">
                <a:solidFill>
                  <a:schemeClr val="tx1"/>
                </a:solidFill>
                <a:effectLst/>
                <a:latin typeface="Arial" charset="0"/>
                <a:ea typeface="ＭＳ Ｐゴシック" charset="-128"/>
                <a:cs typeface="ＭＳ Ｐゴシック" charset="-128"/>
              </a:rPr>
              <a:t>Ask each group to select a CPD course and prepare a short presentation on why this course is important for tradespeople in the industry.</a:t>
            </a:r>
          </a:p>
          <a:p>
            <a:pPr marL="171450" indent="-171450">
              <a:buFont typeface="Arial" panose="020B0604020202020204" pitchFamily="34" charset="0"/>
              <a:buChar char="•"/>
            </a:pPr>
            <a:r>
              <a:rPr lang="en-GB" sz="1200" b="0" i="0" kern="1200" dirty="0">
                <a:solidFill>
                  <a:schemeClr val="tx1"/>
                </a:solidFill>
                <a:effectLst/>
                <a:latin typeface="Arial" charset="0"/>
                <a:ea typeface="ＭＳ Ｐゴシック" charset="-128"/>
                <a:cs typeface="ＭＳ Ｐゴシック" charset="-128"/>
              </a:rPr>
              <a:t>Each group should present their chosen CPD course to the class, highlighting the benefits and skills learned from the course.</a:t>
            </a:r>
          </a:p>
          <a:p>
            <a:pPr marL="171450" indent="-171450">
              <a:buFont typeface="Arial" panose="020B0604020202020204" pitchFamily="34" charset="0"/>
              <a:buChar char="•"/>
            </a:pPr>
            <a:r>
              <a:rPr lang="en-GB" sz="1200" b="0" i="0" kern="1200" dirty="0">
                <a:solidFill>
                  <a:schemeClr val="tx1"/>
                </a:solidFill>
                <a:effectLst/>
                <a:latin typeface="Arial" charset="0"/>
                <a:ea typeface="ＭＳ Ｐゴシック" charset="-128"/>
                <a:cs typeface="ＭＳ Ｐゴシック" charset="-128"/>
              </a:rPr>
              <a:t>After the presentations, hold a group discussion on the importance of CPD in the industry and the impact it can have on career development.</a:t>
            </a: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17</a:t>
            </a:fld>
            <a:endParaRPr lang="en-GB"/>
          </a:p>
        </p:txBody>
      </p:sp>
    </p:spTree>
    <p:extLst>
      <p:ext uri="{BB962C8B-B14F-4D97-AF65-F5344CB8AC3E}">
        <p14:creationId xmlns:p14="http://schemas.microsoft.com/office/powerpoint/2010/main" val="25449049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Mechanical Building Services Design Engineer </a:t>
            </a:r>
            <a:r>
              <a:rPr lang="en-GB" dirty="0">
                <a:solidFill>
                  <a:srgbClr val="009999"/>
                </a:solidFill>
                <a:hlinkClick r:id="rId3">
                  <a:extLst>
                    <a:ext uri="{A12FA001-AC4F-418D-AE19-62706E023703}">
                      <ahyp:hlinkClr xmlns:ahyp="http://schemas.microsoft.com/office/drawing/2018/hyperlinkcolor" val="tx"/>
                    </a:ext>
                  </a:extLst>
                </a:hlinkClick>
              </a:rPr>
              <a:t>https://www.youtube.com/watch?v=QUVmK2Ywp2I&amp;list=PLfwboSivzDoy-_2sU--lbKXksgJag7n8n&amp;index=1</a:t>
            </a:r>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3</a:t>
            </a:fld>
            <a:endParaRPr lang="en-GB"/>
          </a:p>
        </p:txBody>
      </p:sp>
    </p:spTree>
    <p:extLst>
      <p:ext uri="{BB962C8B-B14F-4D97-AF65-F5344CB8AC3E}">
        <p14:creationId xmlns:p14="http://schemas.microsoft.com/office/powerpoint/2010/main" val="26872109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4</a:t>
            </a:fld>
            <a:endParaRPr lang="en-GB"/>
          </a:p>
        </p:txBody>
      </p:sp>
    </p:spTree>
    <p:extLst>
      <p:ext uri="{BB962C8B-B14F-4D97-AF65-F5344CB8AC3E}">
        <p14:creationId xmlns:p14="http://schemas.microsoft.com/office/powerpoint/2010/main" val="14040200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GB" sz="1200" b="0" i="0" kern="1200" dirty="0">
                <a:solidFill>
                  <a:schemeClr val="tx1"/>
                </a:solidFill>
                <a:effectLst/>
                <a:latin typeface="Arial" charset="0"/>
                <a:ea typeface="ＭＳ Ｐゴシック" charset="-128"/>
                <a:cs typeface="ＭＳ Ｐゴシック" charset="-128"/>
              </a:rPr>
              <a:t>Professional development: Professional bodies offer various educational and training opportunities that can help professionals enhance their skills and knowledge in their field of work. This can include training courses, webinars, conferences and workshops.</a:t>
            </a:r>
          </a:p>
          <a:p>
            <a:pPr marL="171450" indent="-171450">
              <a:buFont typeface="Arial" panose="020B0604020202020204" pitchFamily="34" charset="0"/>
              <a:buChar char="•"/>
            </a:pPr>
            <a:r>
              <a:rPr lang="en-GB" sz="1200" b="0" i="0" kern="1200" dirty="0">
                <a:solidFill>
                  <a:schemeClr val="tx1"/>
                </a:solidFill>
                <a:effectLst/>
                <a:latin typeface="Arial" charset="0"/>
                <a:ea typeface="ＭＳ Ｐゴシック" charset="-128"/>
                <a:cs typeface="ＭＳ Ｐゴシック" charset="-128"/>
              </a:rPr>
              <a:t>Networking: Professional bodies provide opportunities for professionals to connect with others in their industry, expand their professional networks and collaborate with peers on projects.</a:t>
            </a:r>
          </a:p>
          <a:p>
            <a:pPr marL="171450" indent="-171450">
              <a:buFont typeface="Arial" panose="020B0604020202020204" pitchFamily="34" charset="0"/>
              <a:buChar char="•"/>
            </a:pPr>
            <a:r>
              <a:rPr lang="en-GB" sz="1200" b="0" i="0" kern="1200" dirty="0">
                <a:solidFill>
                  <a:schemeClr val="tx1"/>
                </a:solidFill>
                <a:effectLst/>
                <a:latin typeface="Arial" charset="0"/>
                <a:ea typeface="ＭＳ Ｐゴシック" charset="-128"/>
                <a:cs typeface="ＭＳ Ｐゴシック" charset="-128"/>
              </a:rPr>
              <a:t>Recognition: Being a member of a professional body can add credibility to a professional's profile and indicate their commitment to maintaining high standards and professionalism in their work.</a:t>
            </a:r>
          </a:p>
          <a:p>
            <a:pPr marL="171450" indent="-171450">
              <a:buFont typeface="Arial" panose="020B0604020202020204" pitchFamily="34" charset="0"/>
              <a:buChar char="•"/>
            </a:pPr>
            <a:r>
              <a:rPr lang="en-GB" sz="1200" b="0" i="0" kern="1200" dirty="0">
                <a:solidFill>
                  <a:schemeClr val="tx1"/>
                </a:solidFill>
                <a:effectLst/>
                <a:latin typeface="Arial" charset="0"/>
                <a:ea typeface="ＭＳ Ｐゴシック" charset="-128"/>
                <a:cs typeface="ＭＳ Ｐゴシック" charset="-128"/>
              </a:rPr>
              <a:t>Access to resources: Professional bodies have access to industry-specific information, research and best practices, which they can share with their members. This information can help professionals to stay informed about the latest developments in their field and make better decisions in their work.</a:t>
            </a:r>
          </a:p>
          <a:p>
            <a:pPr marL="171450" indent="-171450">
              <a:buFont typeface="Arial" panose="020B0604020202020204" pitchFamily="34" charset="0"/>
              <a:buChar char="•"/>
            </a:pPr>
            <a:r>
              <a:rPr lang="en-GB" sz="1200" b="0" i="0" kern="1200" dirty="0">
                <a:solidFill>
                  <a:schemeClr val="tx1"/>
                </a:solidFill>
                <a:effectLst/>
                <a:latin typeface="Arial" charset="0"/>
                <a:ea typeface="ＭＳ Ｐゴシック" charset="-128"/>
                <a:cs typeface="ＭＳ Ｐゴシック" charset="-128"/>
              </a:rPr>
              <a:t>Advocacy: Professional bodies advocate for the interests of their members and work closely with policymakers, regulators and other stakeholders in the industry to promote policies and practices that benefit their members and the industry as a whole.</a:t>
            </a:r>
          </a:p>
          <a:p>
            <a:pPr marL="171450" indent="-171450">
              <a:buFont typeface="Arial" panose="020B0604020202020204" pitchFamily="34" charset="0"/>
              <a:buChar char="•"/>
            </a:pPr>
            <a:r>
              <a:rPr lang="en-GB" sz="1200" b="0" i="0" kern="1200" dirty="0">
                <a:solidFill>
                  <a:schemeClr val="tx1"/>
                </a:solidFill>
                <a:effectLst/>
                <a:latin typeface="Arial" charset="0"/>
                <a:ea typeface="ＭＳ Ｐゴシック" charset="-128"/>
                <a:cs typeface="ＭＳ Ｐゴシック" charset="-128"/>
              </a:rPr>
              <a:t>Career opportunities: Joining a professional body can open up new career opportunities for professionals, such as job postings, mentorship programmes and leadership opportunities.</a:t>
            </a: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6</a:t>
            </a:fld>
            <a:endParaRPr lang="en-GB"/>
          </a:p>
        </p:txBody>
      </p:sp>
    </p:spTree>
    <p:extLst>
      <p:ext uri="{BB962C8B-B14F-4D97-AF65-F5344CB8AC3E}">
        <p14:creationId xmlns:p14="http://schemas.microsoft.com/office/powerpoint/2010/main" val="9410650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CIBSE </a:t>
            </a:r>
            <a:r>
              <a:rPr lang="en-GB" dirty="0">
                <a:hlinkClick r:id="rId3"/>
              </a:rPr>
              <a:t>https://www.cibse.org/knowledge-research/knowledge-resources/engineering-guidance/cibse-guides</a:t>
            </a:r>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7</a:t>
            </a:fld>
            <a:endParaRPr lang="en-GB"/>
          </a:p>
        </p:txBody>
      </p:sp>
    </p:spTree>
    <p:extLst>
      <p:ext uri="{BB962C8B-B14F-4D97-AF65-F5344CB8AC3E}">
        <p14:creationId xmlns:p14="http://schemas.microsoft.com/office/powerpoint/2010/main" val="22882958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BESA </a:t>
            </a:r>
            <a:r>
              <a:rPr lang="en-GB" dirty="0">
                <a:hlinkClick r:id="rId3"/>
              </a:rPr>
              <a:t>https://youtu.be/6lR90LcPVWQ</a:t>
            </a:r>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8</a:t>
            </a:fld>
            <a:endParaRPr lang="en-GB"/>
          </a:p>
        </p:txBody>
      </p:sp>
    </p:spTree>
    <p:extLst>
      <p:ext uri="{BB962C8B-B14F-4D97-AF65-F5344CB8AC3E}">
        <p14:creationId xmlns:p14="http://schemas.microsoft.com/office/powerpoint/2010/main" val="30159051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a:t>SKILLcard</a:t>
            </a:r>
            <a:r>
              <a:rPr lang="en-GB" dirty="0"/>
              <a:t> introduction video </a:t>
            </a:r>
            <a:r>
              <a:rPr lang="en-GB" dirty="0">
                <a:hlinkClick r:id="rId3"/>
              </a:rPr>
              <a:t>https://www.skillcard.org.uk/about-skillcard</a:t>
            </a:r>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9</a:t>
            </a:fld>
            <a:endParaRPr lang="en-GB"/>
          </a:p>
        </p:txBody>
      </p:sp>
    </p:spTree>
    <p:extLst>
      <p:ext uri="{BB962C8B-B14F-4D97-AF65-F5344CB8AC3E}">
        <p14:creationId xmlns:p14="http://schemas.microsoft.com/office/powerpoint/2010/main" val="41368174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hlinkClick r:id="rId3"/>
              </a:rPr>
              <a:t>https://www.skillcard.org.uk/types-of-skillcard</a:t>
            </a:r>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10</a:t>
            </a:fld>
            <a:endParaRPr lang="en-GB"/>
          </a:p>
        </p:txBody>
      </p:sp>
    </p:spTree>
    <p:extLst>
      <p:ext uri="{BB962C8B-B14F-4D97-AF65-F5344CB8AC3E}">
        <p14:creationId xmlns:p14="http://schemas.microsoft.com/office/powerpoint/2010/main" val="26774351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hlinkClick r:id="rId3"/>
              </a:rPr>
              <a:t>https://www.skillcard.org.uk/types-of-skillcard</a:t>
            </a:r>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11</a:t>
            </a:fld>
            <a:endParaRPr lang="en-GB"/>
          </a:p>
        </p:txBody>
      </p:sp>
    </p:spTree>
    <p:extLst>
      <p:ext uri="{BB962C8B-B14F-4D97-AF65-F5344CB8AC3E}">
        <p14:creationId xmlns:p14="http://schemas.microsoft.com/office/powerpoint/2010/main" val="33038931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a:t>
            </a:r>
            <a:r>
              <a:rPr lang="en-US" sz="900" kern="1200" baseline="0" dirty="0">
                <a:solidFill>
                  <a:schemeClr val="tx1"/>
                </a:solidFill>
                <a:latin typeface="Arial" pitchFamily="-105" charset="0"/>
                <a:ea typeface="ＭＳ Ｐゴシック" pitchFamily="-105" charset="-128"/>
                <a:cs typeface="Times New Roman" panose="02020603050405020304" pitchFamily="18" charset="0"/>
              </a:rPr>
              <a:t>2023 EAL</a:t>
            </a:r>
            <a:r>
              <a:rPr lang="en-US" sz="900" baseline="0" dirty="0"/>
              <a:t>. All rights reserved. </a:t>
            </a:r>
            <a:endParaRPr lang="en-US" sz="1200" dirty="0">
              <a:latin typeface="Times New Roman" pitchFamily="-105" charset="0"/>
            </a:endParaRPr>
          </a:p>
          <a:p>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18</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Progression in </a:t>
            </a:r>
            <a:br>
              <a:rPr lang="en-GB" sz="1400" baseline="0" dirty="0">
                <a:solidFill>
                  <a:schemeClr val="tx1"/>
                </a:solidFill>
              </a:rPr>
            </a:br>
            <a:r>
              <a:rPr lang="en-GB" sz="1400" b="1" baseline="0" dirty="0">
                <a:solidFill>
                  <a:schemeClr val="tx1"/>
                </a:solidFill>
              </a:rPr>
              <a:t>Building Services Engineering (Level 2)</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skillcard.org.uk/types-of-skillcard" TargetMode="External"/><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hyperlink" Target="https://www.skillcard.org.uk/types-of-skillcard" TargetMode="External"/><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3" Type="http://schemas.openxmlformats.org/officeDocument/2006/relationships/hyperlink" Target="https://www.skillcard.org.uk/types-of-skillcard" TargetMode="External"/><Relationship Id="rId2" Type="http://schemas.openxmlformats.org/officeDocument/2006/relationships/notesSlide" Target="../notesSlides/notesSlide10.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3" Type="http://schemas.openxmlformats.org/officeDocument/2006/relationships/hyperlink" Target="https://www.youtube.com/watch?v=pf8wGfxblvU" TargetMode="External"/><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hyperlink" Target="https://www.ecscard.org.uk/"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s://www.ecscard.org.uk/card-types/Apprentices-and-Trainees/Apprentice-Electrician" TargetMode="External"/><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hyperlink" Target="https://www.ecscard.org.uk/card-types/Apprentices-and-Trainees/Industry-Placement" TargetMode="External"/><Relationship Id="rId4" Type="http://schemas.openxmlformats.org/officeDocument/2006/relationships/hyperlink" Target="https://www.ecscard.org.uk/card-types/Apprentices-and-Trainees/Trainee-Electrician"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s://www.ecscard.org.uk/card-types/Electrotechnical/Installation-Electrician" TargetMode="External"/><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hyperlink" Target="https://www.ecscard.org.uk/card-types/Management/Electrical-Site-Manager"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hyperlink" Target="https://www.youtube.com/watch?v=QUVmK2Ywp2I&amp;list=PLfwboSivzDoy-_2sU--lbKXksgJag7n8n&amp;index=1"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8" Type="http://schemas.openxmlformats.org/officeDocument/2006/relationships/diagramData" Target="../diagrams/data2.xml"/><Relationship Id="rId13" Type="http://schemas.openxmlformats.org/officeDocument/2006/relationships/diagramData" Target="../diagrams/data3.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17" Type="http://schemas.microsoft.com/office/2007/relationships/diagramDrawing" Target="../diagrams/drawing3.xml"/><Relationship Id="rId2" Type="http://schemas.openxmlformats.org/officeDocument/2006/relationships/notesSlide" Target="../notesSlides/notesSlide3.xml"/><Relationship Id="rId16" Type="http://schemas.openxmlformats.org/officeDocument/2006/relationships/diagramColors" Target="../diagrams/colors3.xml"/><Relationship Id="rId1" Type="http://schemas.openxmlformats.org/officeDocument/2006/relationships/slideLayout" Target="../slideLayouts/slideLayout1.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5" Type="http://schemas.openxmlformats.org/officeDocument/2006/relationships/diagramQuickStyle" Target="../diagrams/quickStyle3.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 Id="rId14" Type="http://schemas.openxmlformats.org/officeDocument/2006/relationships/diagramLayout" Target="../diagrams/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hyperlink" Target="https://www.cibse.org/knowledge-research/knowledge-resources/engineering-guidance/cibse-guides" TargetMode="External"/><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hyperlink" Target="https://www.thebesa.com/besa-membership/competence-assessment-standard-audit" TargetMode="External"/><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hyperlink" Target="https://youtu.be/6lR90LcPVWQ" TargetMode="Externa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hyperlink" Target="https://www.skillcard.org.uk/about-skillcard" TargetMode="External"/><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nchor="t">
            <a:prstTxWarp prst="textNoShape">
              <a:avLst/>
            </a:prstTxWarp>
            <a:noAutofit/>
          </a:bodyPr>
          <a:lstStyle/>
          <a:p>
            <a:r>
              <a:rPr lang="en-GB" sz="2400" b="1" dirty="0">
                <a:latin typeface="Arial"/>
                <a:ea typeface="ＭＳ Ｐゴシック"/>
              </a:rPr>
              <a:t>Unit 201: Employment and employability in the </a:t>
            </a:r>
            <a:r>
              <a:rPr lang="en-GB" sz="2400" b="1" dirty="0">
                <a:latin typeface="Arial"/>
                <a:ea typeface="ＭＳ Ｐゴシック"/>
                <a:cs typeface="Arial"/>
              </a:rPr>
              <a:t>Building Services Engineering</a:t>
            </a:r>
            <a:r>
              <a:rPr lang="en-GB" sz="2400" b="1" dirty="0"/>
              <a:t> </a:t>
            </a:r>
            <a:r>
              <a:rPr lang="en-GB" sz="2400" b="1" dirty="0">
                <a:latin typeface="Arial"/>
                <a:ea typeface="ＭＳ Ｐゴシック"/>
              </a:rPr>
              <a:t>sector</a:t>
            </a:r>
          </a:p>
        </p:txBody>
      </p:sp>
      <p:sp>
        <p:nvSpPr>
          <p:cNvPr id="2053" name="Rectangle 15"/>
          <p:cNvSpPr>
            <a:spLocks noGrp="1" noChangeArrowheads="1"/>
          </p:cNvSpPr>
          <p:nvPr>
            <p:ph type="title"/>
          </p:nvPr>
        </p:nvSpPr>
        <p:spPr>
          <a:xfrm>
            <a:off x="457200" y="3140968"/>
            <a:ext cx="8153400" cy="2514600"/>
          </a:xfrm>
        </p:spPr>
        <p:txBody>
          <a:bodyPr anchor="t"/>
          <a:lstStyle/>
          <a:p>
            <a:pPr eaLnBrk="1" hangingPunct="1"/>
            <a:r>
              <a:rPr lang="en-GB" dirty="0">
                <a:ea typeface="ＭＳ Ｐゴシック" pitchFamily="-105" charset="-128"/>
                <a:cs typeface="ＭＳ Ｐゴシック" pitchFamily="-105" charset="-128"/>
              </a:rPr>
              <a:t>PowerPoint 2: The BSE trade professional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C491030B-D532-46AE-9A02-69E5ED54B05E}"/>
              </a:ext>
            </a:extLst>
          </p:cNvPr>
          <p:cNvSpPr txBox="1"/>
          <p:nvPr/>
        </p:nvSpPr>
        <p:spPr>
          <a:xfrm>
            <a:off x="2123728" y="1498045"/>
            <a:ext cx="6768752" cy="1938992"/>
          </a:xfrm>
          <a:prstGeom prst="rect">
            <a:avLst/>
          </a:prstGeom>
          <a:noFill/>
          <a:ln>
            <a:solidFill>
              <a:schemeClr val="accent1">
                <a:lumMod val="50000"/>
              </a:schemeClr>
            </a:solidFill>
          </a:ln>
        </p:spPr>
        <p:txBody>
          <a:bodyPr wrap="square" rtlCol="0">
            <a:spAutoFit/>
          </a:bodyPr>
          <a:lstStyle/>
          <a:p>
            <a:r>
              <a:rPr lang="en-US" dirty="0">
                <a:hlinkClick r:id="rId3"/>
              </a:rPr>
              <a:t>Red Trainee </a:t>
            </a:r>
            <a:r>
              <a:rPr lang="en-US" dirty="0" err="1">
                <a:hlinkClick r:id="rId3"/>
              </a:rPr>
              <a:t>SKILLcard</a:t>
            </a:r>
            <a:endParaRPr lang="en-US" dirty="0"/>
          </a:p>
          <a:p>
            <a:r>
              <a:rPr lang="en-US" dirty="0"/>
              <a:t>This card is for new entrant trainees who have no prior experience and are registered for a relevant Apprenticeship Standard, NVQ or SVQ, or who are working towards an NC or HNC or degree but have not yet achieved the qualification.</a:t>
            </a:r>
          </a:p>
        </p:txBody>
      </p:sp>
      <p:sp>
        <p:nvSpPr>
          <p:cNvPr id="9" name="TextBox 8">
            <a:extLst>
              <a:ext uri="{FF2B5EF4-FFF2-40B4-BE49-F238E27FC236}">
                <a16:creationId xmlns:a16="http://schemas.microsoft.com/office/drawing/2014/main" id="{7D5A9B59-E0D6-49CE-825E-F2561E593145}"/>
              </a:ext>
            </a:extLst>
          </p:cNvPr>
          <p:cNvSpPr txBox="1"/>
          <p:nvPr/>
        </p:nvSpPr>
        <p:spPr>
          <a:xfrm>
            <a:off x="2123728" y="3651953"/>
            <a:ext cx="6768752" cy="1631216"/>
          </a:xfrm>
          <a:prstGeom prst="rect">
            <a:avLst/>
          </a:prstGeom>
          <a:noFill/>
          <a:ln>
            <a:solidFill>
              <a:schemeClr val="accent1">
                <a:lumMod val="50000"/>
              </a:schemeClr>
            </a:solidFill>
          </a:ln>
        </p:spPr>
        <p:txBody>
          <a:bodyPr wrap="square" rtlCol="0">
            <a:spAutoFit/>
          </a:bodyPr>
          <a:lstStyle/>
          <a:p>
            <a:r>
              <a:rPr lang="en-US" dirty="0">
                <a:hlinkClick r:id="rId3"/>
              </a:rPr>
              <a:t>Red Industry Placement </a:t>
            </a:r>
            <a:r>
              <a:rPr lang="en-US" dirty="0" err="1">
                <a:hlinkClick r:id="rId3"/>
              </a:rPr>
              <a:t>SKILLcard</a:t>
            </a:r>
            <a:endParaRPr lang="en-US" dirty="0"/>
          </a:p>
          <a:p>
            <a:r>
              <a:rPr lang="en-US" dirty="0"/>
              <a:t>This card is for students who are enrolled onto a qualification or training programme requiring a minimum of 30 days’ work placement, including T Levels, Traineeships, Foundation and Progression Qualifications.</a:t>
            </a:r>
          </a:p>
        </p:txBody>
      </p:sp>
      <p:pic>
        <p:nvPicPr>
          <p:cNvPr id="3" name="Content Placeholder 5">
            <a:extLst>
              <a:ext uri="{FF2B5EF4-FFF2-40B4-BE49-F238E27FC236}">
                <a16:creationId xmlns:a16="http://schemas.microsoft.com/office/drawing/2014/main" id="{9F08A6EA-A806-0338-E824-F7A9AC4AFAA8}"/>
              </a:ext>
            </a:extLst>
          </p:cNvPr>
          <p:cNvPicPr>
            <a:picLocks noGrp="1" noChangeAspect="1"/>
          </p:cNvPicPr>
          <p:nvPr>
            <p:ph sz="quarter" idx="10"/>
          </p:nvPr>
        </p:nvPicPr>
        <p:blipFill>
          <a:blip r:embed="rId4" cstate="screen">
            <a:extLst>
              <a:ext uri="{28A0092B-C50C-407E-A947-70E740481C1C}">
                <a14:useLocalDpi xmlns:a14="http://schemas.microsoft.com/office/drawing/2010/main"/>
              </a:ext>
            </a:extLst>
          </a:blip>
          <a:stretch>
            <a:fillRect/>
          </a:stretch>
        </p:blipFill>
        <p:spPr>
          <a:xfrm>
            <a:off x="0" y="1326936"/>
            <a:ext cx="2267744" cy="2006081"/>
          </a:xfrm>
          <a:prstGeom prst="rect">
            <a:avLst/>
          </a:prstGeom>
        </p:spPr>
      </p:pic>
      <p:pic>
        <p:nvPicPr>
          <p:cNvPr id="4" name="Picture 3">
            <a:extLst>
              <a:ext uri="{FF2B5EF4-FFF2-40B4-BE49-F238E27FC236}">
                <a16:creationId xmlns:a16="http://schemas.microsoft.com/office/drawing/2014/main" id="{E3ECC157-0DF5-EB07-5D5C-A7DAEF3788FD}"/>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0" y="3359221"/>
            <a:ext cx="2267745" cy="2006082"/>
          </a:xfrm>
          <a:prstGeom prst="rect">
            <a:avLst/>
          </a:prstGeom>
        </p:spPr>
      </p:pic>
      <p:sp>
        <p:nvSpPr>
          <p:cNvPr id="6" name="Title 5">
            <a:extLst>
              <a:ext uri="{FF2B5EF4-FFF2-40B4-BE49-F238E27FC236}">
                <a16:creationId xmlns:a16="http://schemas.microsoft.com/office/drawing/2014/main" id="{808BC584-6978-F2A2-DBB3-AD50D61B81AC}"/>
              </a:ext>
            </a:extLst>
          </p:cNvPr>
          <p:cNvSpPr>
            <a:spLocks noGrp="1"/>
          </p:cNvSpPr>
          <p:nvPr>
            <p:ph type="title"/>
          </p:nvPr>
        </p:nvSpPr>
        <p:spPr/>
        <p:txBody>
          <a:bodyPr/>
          <a:lstStyle/>
          <a:p>
            <a:endParaRPr lang="en-GB"/>
          </a:p>
        </p:txBody>
      </p:sp>
      <p:sp>
        <p:nvSpPr>
          <p:cNvPr id="8" name="Title 1">
            <a:extLst>
              <a:ext uri="{FF2B5EF4-FFF2-40B4-BE49-F238E27FC236}">
                <a16:creationId xmlns:a16="http://schemas.microsoft.com/office/drawing/2014/main" id="{804732EF-4509-BFE1-D1E7-6E19C27ACDC9}"/>
              </a:ext>
            </a:extLst>
          </p:cNvPr>
          <p:cNvSpPr txBox="1">
            <a:spLocks/>
          </p:cNvSpPr>
          <p:nvPr/>
        </p:nvSpPr>
        <p:spPr bwMode="auto">
          <a:xfrm>
            <a:off x="457200" y="1008000"/>
            <a:ext cx="8229600"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a:lstStyle>
          <a:p>
            <a:r>
              <a:rPr lang="en-GB" kern="0"/>
              <a:t>Types of SKILLcards – Trainee and Industry Placement</a:t>
            </a:r>
            <a:endParaRPr lang="en-GB" kern="0" dirty="0"/>
          </a:p>
        </p:txBody>
      </p:sp>
    </p:spTree>
    <p:extLst>
      <p:ext uri="{BB962C8B-B14F-4D97-AF65-F5344CB8AC3E}">
        <p14:creationId xmlns:p14="http://schemas.microsoft.com/office/powerpoint/2010/main" val="4080081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1D613E6-9509-4315-B772-D92315871AF7}"/>
              </a:ext>
            </a:extLst>
          </p:cNvPr>
          <p:cNvSpPr txBox="1"/>
          <p:nvPr/>
        </p:nvSpPr>
        <p:spPr>
          <a:xfrm>
            <a:off x="1907704" y="1484784"/>
            <a:ext cx="6984776" cy="2554545"/>
          </a:xfrm>
          <a:prstGeom prst="rect">
            <a:avLst/>
          </a:prstGeom>
          <a:noFill/>
          <a:ln>
            <a:solidFill>
              <a:schemeClr val="accent1">
                <a:lumMod val="50000"/>
              </a:schemeClr>
            </a:solidFill>
          </a:ln>
        </p:spPr>
        <p:txBody>
          <a:bodyPr wrap="square" rtlCol="0">
            <a:spAutoFit/>
          </a:bodyPr>
          <a:lstStyle/>
          <a:p>
            <a:r>
              <a:rPr lang="en-US" dirty="0">
                <a:hlinkClick r:id="rId3"/>
              </a:rPr>
              <a:t>Blue Skilled Worker </a:t>
            </a:r>
            <a:r>
              <a:rPr lang="en-US" dirty="0" err="1">
                <a:hlinkClick r:id="rId3"/>
              </a:rPr>
              <a:t>SKILLcard</a:t>
            </a:r>
            <a:endParaRPr lang="en-US" dirty="0"/>
          </a:p>
          <a:p>
            <a:r>
              <a:rPr lang="en-US" dirty="0"/>
              <a:t>This card is issued if you are a Modern Apprentice with the  relevant Apprenticeship Standard/NVQ/SVQ, a skilled worker with the relevant Apprenticeship Standard/NVQ/SVQ or a skilled worker with an informal apprenticeship and a craft certificate appropriate to your trade. Trainees are expected to upgrade to a Blue/Gold </a:t>
            </a:r>
            <a:r>
              <a:rPr lang="en-US" dirty="0" err="1"/>
              <a:t>SKILLcard</a:t>
            </a:r>
            <a:r>
              <a:rPr lang="en-US" dirty="0"/>
              <a:t> when the Apprenticeship Standard/NVQ/SVQ Level 2/3 is achieved</a:t>
            </a:r>
            <a:r>
              <a:rPr lang="en-GB" dirty="0"/>
              <a:t>.</a:t>
            </a:r>
            <a:endParaRPr lang="en-US" dirty="0"/>
          </a:p>
        </p:txBody>
      </p:sp>
      <p:sp>
        <p:nvSpPr>
          <p:cNvPr id="7" name="TextBox 6">
            <a:extLst>
              <a:ext uri="{FF2B5EF4-FFF2-40B4-BE49-F238E27FC236}">
                <a16:creationId xmlns:a16="http://schemas.microsoft.com/office/drawing/2014/main" id="{94ACD02F-0EEA-4B22-898A-B1182529DCFF}"/>
              </a:ext>
            </a:extLst>
          </p:cNvPr>
          <p:cNvSpPr txBox="1"/>
          <p:nvPr/>
        </p:nvSpPr>
        <p:spPr>
          <a:xfrm>
            <a:off x="1907704" y="4011291"/>
            <a:ext cx="6984776" cy="1938992"/>
          </a:xfrm>
          <a:prstGeom prst="rect">
            <a:avLst/>
          </a:prstGeom>
          <a:noFill/>
          <a:ln>
            <a:solidFill>
              <a:schemeClr val="accent1">
                <a:lumMod val="50000"/>
              </a:schemeClr>
            </a:solidFill>
          </a:ln>
        </p:spPr>
        <p:txBody>
          <a:bodyPr wrap="square" rtlCol="0">
            <a:spAutoFit/>
          </a:bodyPr>
          <a:lstStyle/>
          <a:p>
            <a:r>
              <a:rPr lang="en-US" dirty="0">
                <a:hlinkClick r:id="rId3"/>
              </a:rPr>
              <a:t>Gold Advanced Card </a:t>
            </a:r>
            <a:r>
              <a:rPr lang="en-US" dirty="0" err="1">
                <a:hlinkClick r:id="rId3"/>
              </a:rPr>
              <a:t>SKILLcard</a:t>
            </a:r>
            <a:r>
              <a:rPr lang="en-US" dirty="0">
                <a:hlinkClick r:id="rId3"/>
              </a:rPr>
              <a:t> </a:t>
            </a:r>
            <a:endParaRPr lang="en-US" dirty="0"/>
          </a:p>
          <a:p>
            <a:r>
              <a:rPr lang="en-US" dirty="0"/>
              <a:t>This card is available if you are a skilled worker with an Apprenticeship Standard/NVQ/SVQ Level 3, a skilled worker with an indentured apprenticeship or a skilled worker with an informal apprenticeship and an advanced craft certificate appropriate to your trade.</a:t>
            </a:r>
          </a:p>
        </p:txBody>
      </p:sp>
      <p:pic>
        <p:nvPicPr>
          <p:cNvPr id="3" name="Content Placeholder 3">
            <a:extLst>
              <a:ext uri="{FF2B5EF4-FFF2-40B4-BE49-F238E27FC236}">
                <a16:creationId xmlns:a16="http://schemas.microsoft.com/office/drawing/2014/main" id="{9DBF25C8-3C36-1C74-65FE-1323DD28B716}"/>
              </a:ext>
            </a:extLst>
          </p:cNvPr>
          <p:cNvPicPr>
            <a:picLocks noGrp="1" noChangeAspect="1"/>
          </p:cNvPicPr>
          <p:nvPr>
            <p:ph sz="quarter" idx="10"/>
          </p:nvPr>
        </p:nvPicPr>
        <p:blipFill>
          <a:blip r:embed="rId4" cstate="screen">
            <a:extLst>
              <a:ext uri="{28A0092B-C50C-407E-A947-70E740481C1C}">
                <a14:useLocalDpi xmlns:a14="http://schemas.microsoft.com/office/drawing/2010/main"/>
              </a:ext>
            </a:extLst>
          </a:blip>
          <a:stretch>
            <a:fillRect/>
          </a:stretch>
        </p:blipFill>
        <p:spPr>
          <a:xfrm>
            <a:off x="-86554" y="1702622"/>
            <a:ext cx="2195439" cy="1942120"/>
          </a:xfrm>
          <a:prstGeom prst="rect">
            <a:avLst/>
          </a:prstGeom>
        </p:spPr>
      </p:pic>
      <p:pic>
        <p:nvPicPr>
          <p:cNvPr id="4" name="Picture 3">
            <a:extLst>
              <a:ext uri="{FF2B5EF4-FFF2-40B4-BE49-F238E27FC236}">
                <a16:creationId xmlns:a16="http://schemas.microsoft.com/office/drawing/2014/main" id="{EE5087CB-B082-5FF4-308F-991163E1576B}"/>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6554" y="3862580"/>
            <a:ext cx="2195439" cy="1942120"/>
          </a:xfrm>
          <a:prstGeom prst="rect">
            <a:avLst/>
          </a:prstGeom>
        </p:spPr>
      </p:pic>
      <p:sp>
        <p:nvSpPr>
          <p:cNvPr id="8" name="Title 7">
            <a:extLst>
              <a:ext uri="{FF2B5EF4-FFF2-40B4-BE49-F238E27FC236}">
                <a16:creationId xmlns:a16="http://schemas.microsoft.com/office/drawing/2014/main" id="{22B3C7DD-5E8D-EA1E-CF98-0D2070726D89}"/>
              </a:ext>
            </a:extLst>
          </p:cNvPr>
          <p:cNvSpPr>
            <a:spLocks noGrp="1"/>
          </p:cNvSpPr>
          <p:nvPr>
            <p:ph type="title"/>
          </p:nvPr>
        </p:nvSpPr>
        <p:spPr/>
        <p:txBody>
          <a:bodyPr/>
          <a:lstStyle/>
          <a:p>
            <a:endParaRPr lang="en-GB"/>
          </a:p>
        </p:txBody>
      </p:sp>
      <p:sp>
        <p:nvSpPr>
          <p:cNvPr id="9" name="Title 1">
            <a:extLst>
              <a:ext uri="{FF2B5EF4-FFF2-40B4-BE49-F238E27FC236}">
                <a16:creationId xmlns:a16="http://schemas.microsoft.com/office/drawing/2014/main" id="{99A41AB5-A09D-BEF3-0A2E-4B7F2C3C370B}"/>
              </a:ext>
            </a:extLst>
          </p:cNvPr>
          <p:cNvSpPr txBox="1">
            <a:spLocks/>
          </p:cNvSpPr>
          <p:nvPr/>
        </p:nvSpPr>
        <p:spPr bwMode="auto">
          <a:xfrm>
            <a:off x="457200" y="1008000"/>
            <a:ext cx="8229600"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a:lstStyle>
          <a:p>
            <a:r>
              <a:rPr lang="en-GB" kern="0"/>
              <a:t>Types of SKILLcards – Craft and Operative</a:t>
            </a:r>
            <a:endParaRPr lang="en-GB" kern="0" dirty="0"/>
          </a:p>
        </p:txBody>
      </p:sp>
    </p:spTree>
    <p:extLst>
      <p:ext uri="{BB962C8B-B14F-4D97-AF65-F5344CB8AC3E}">
        <p14:creationId xmlns:p14="http://schemas.microsoft.com/office/powerpoint/2010/main" val="8201568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5E73FE99-DF90-492B-BC6D-612D4F954BD2}"/>
              </a:ext>
            </a:extLst>
          </p:cNvPr>
          <p:cNvSpPr txBox="1"/>
          <p:nvPr/>
        </p:nvSpPr>
        <p:spPr>
          <a:xfrm>
            <a:off x="1835695" y="1458590"/>
            <a:ext cx="7056785" cy="2031325"/>
          </a:xfrm>
          <a:prstGeom prst="rect">
            <a:avLst/>
          </a:prstGeom>
          <a:noFill/>
          <a:ln>
            <a:solidFill>
              <a:schemeClr val="accent1">
                <a:lumMod val="50000"/>
              </a:schemeClr>
            </a:solidFill>
          </a:ln>
        </p:spPr>
        <p:txBody>
          <a:bodyPr wrap="square" rtlCol="0">
            <a:spAutoFit/>
          </a:bodyPr>
          <a:lstStyle/>
          <a:p>
            <a:r>
              <a:rPr lang="en-US" sz="1800" dirty="0">
                <a:hlinkClick r:id="rId3"/>
              </a:rPr>
              <a:t>Gold Supervisor </a:t>
            </a:r>
            <a:r>
              <a:rPr lang="en-US" sz="1800" dirty="0" err="1">
                <a:hlinkClick r:id="rId3"/>
              </a:rPr>
              <a:t>SKILLcard</a:t>
            </a:r>
            <a:endParaRPr lang="en-US" sz="1800" dirty="0"/>
          </a:p>
          <a:p>
            <a:r>
              <a:rPr lang="en-US" sz="1800" dirty="0"/>
              <a:t>This card is available for the following supervisory occupations: </a:t>
            </a:r>
          </a:p>
          <a:p>
            <a:pPr marL="342900" indent="-342900">
              <a:buFont typeface="Arial" panose="020B0604020202020204" pitchFamily="34" charset="0"/>
              <a:buChar char="•"/>
            </a:pPr>
            <a:r>
              <a:rPr lang="en-US" sz="1800" dirty="0"/>
              <a:t>team leader</a:t>
            </a:r>
          </a:p>
          <a:p>
            <a:pPr marL="342900" indent="-342900">
              <a:buFont typeface="Arial" panose="020B0604020202020204" pitchFamily="34" charset="0"/>
              <a:buChar char="•"/>
            </a:pPr>
            <a:r>
              <a:rPr lang="en-US" sz="1800" dirty="0"/>
              <a:t>Building Services Engineer supervisor</a:t>
            </a:r>
          </a:p>
          <a:p>
            <a:pPr marL="342900" indent="-342900">
              <a:buFont typeface="Arial" panose="020B0604020202020204" pitchFamily="34" charset="0"/>
              <a:buChar char="•"/>
            </a:pPr>
            <a:r>
              <a:rPr lang="en-US" sz="1800" dirty="0"/>
              <a:t>Building Services technician.</a:t>
            </a:r>
          </a:p>
          <a:p>
            <a:r>
              <a:rPr lang="en-US" sz="1800" dirty="0"/>
              <a:t>Workers must have completed an appropriate Level 3 qualification or higher in a Building Service Engineering occupation. </a:t>
            </a:r>
          </a:p>
        </p:txBody>
      </p:sp>
      <p:sp>
        <p:nvSpPr>
          <p:cNvPr id="6" name="TextBox 5">
            <a:extLst>
              <a:ext uri="{FF2B5EF4-FFF2-40B4-BE49-F238E27FC236}">
                <a16:creationId xmlns:a16="http://schemas.microsoft.com/office/drawing/2014/main" id="{1362F50E-E3CC-49C4-B4C0-A4260FD8CEFC}"/>
              </a:ext>
            </a:extLst>
          </p:cNvPr>
          <p:cNvSpPr txBox="1"/>
          <p:nvPr/>
        </p:nvSpPr>
        <p:spPr>
          <a:xfrm>
            <a:off x="1835695" y="3573016"/>
            <a:ext cx="7056785" cy="2308324"/>
          </a:xfrm>
          <a:prstGeom prst="rect">
            <a:avLst/>
          </a:prstGeom>
          <a:noFill/>
          <a:ln>
            <a:solidFill>
              <a:schemeClr val="accent1">
                <a:lumMod val="50000"/>
              </a:schemeClr>
            </a:solidFill>
          </a:ln>
        </p:spPr>
        <p:txBody>
          <a:bodyPr wrap="square" rtlCol="0">
            <a:spAutoFit/>
          </a:bodyPr>
          <a:lstStyle/>
          <a:p>
            <a:r>
              <a:rPr lang="en-US" sz="1800" dirty="0">
                <a:hlinkClick r:id="rId3"/>
              </a:rPr>
              <a:t>Black Manager </a:t>
            </a:r>
            <a:r>
              <a:rPr lang="en-US" sz="1800" dirty="0" err="1">
                <a:hlinkClick r:id="rId3"/>
              </a:rPr>
              <a:t>SKILLcard</a:t>
            </a:r>
            <a:endParaRPr lang="en-US" sz="1800" dirty="0"/>
          </a:p>
          <a:p>
            <a:r>
              <a:rPr lang="en-US" sz="1800" dirty="0"/>
              <a:t>This card is available for the following occupations:</a:t>
            </a:r>
            <a:br>
              <a:rPr lang="en-US" sz="1800" dirty="0"/>
            </a:br>
            <a:r>
              <a:rPr lang="en-US" sz="1800" dirty="0"/>
              <a:t>contracts manager, commissioning manager, project engineer, project manager, quantity surveyor, service and maintenance manager, Building Services design engineer, Building Services Engineering site manager.</a:t>
            </a:r>
          </a:p>
          <a:p>
            <a:r>
              <a:rPr lang="en-US" sz="1800" dirty="0"/>
              <a:t>Workers must have completed a Level 4 or higher qualification in a Building Service Engineering and/or managerial occupation.</a:t>
            </a:r>
          </a:p>
        </p:txBody>
      </p:sp>
      <p:pic>
        <p:nvPicPr>
          <p:cNvPr id="3" name="Content Placeholder 2" descr="Gold - Supervisor">
            <a:extLst>
              <a:ext uri="{FF2B5EF4-FFF2-40B4-BE49-F238E27FC236}">
                <a16:creationId xmlns:a16="http://schemas.microsoft.com/office/drawing/2014/main" id="{6A5AD71B-D558-1EBF-6F91-295CBCFAFF52}"/>
              </a:ext>
            </a:extLst>
          </p:cNvPr>
          <p:cNvPicPr>
            <a:picLocks noGrp="1" noChangeAspect="1" noChangeArrowheads="1"/>
          </p:cNvPicPr>
          <p:nvPr>
            <p:ph sz="quarter" idx="10"/>
          </p:nvPr>
        </p:nvPicPr>
        <p:blipFill>
          <a:blip r:embed="rId4" cstate="screen">
            <a:extLst>
              <a:ext uri="{28A0092B-C50C-407E-A947-70E740481C1C}">
                <a14:useLocalDpi xmlns:a14="http://schemas.microsoft.com/office/drawing/2010/main"/>
              </a:ext>
            </a:extLst>
          </a:blip>
          <a:srcRect/>
          <a:stretch>
            <a:fillRect/>
          </a:stretch>
        </p:blipFill>
        <p:spPr bwMode="auto">
          <a:xfrm>
            <a:off x="-108520" y="1340768"/>
            <a:ext cx="2146019" cy="189840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7022CF9A-AADD-EC60-446F-8EE7E847FF35}"/>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4128" y="3356992"/>
            <a:ext cx="2146019" cy="1898402"/>
          </a:xfrm>
          <a:prstGeom prst="rect">
            <a:avLst/>
          </a:prstGeom>
        </p:spPr>
      </p:pic>
      <p:sp>
        <p:nvSpPr>
          <p:cNvPr id="8" name="Title 7">
            <a:extLst>
              <a:ext uri="{FF2B5EF4-FFF2-40B4-BE49-F238E27FC236}">
                <a16:creationId xmlns:a16="http://schemas.microsoft.com/office/drawing/2014/main" id="{7E462931-4F12-334F-CC12-96B0A2741956}"/>
              </a:ext>
            </a:extLst>
          </p:cNvPr>
          <p:cNvSpPr>
            <a:spLocks noGrp="1"/>
          </p:cNvSpPr>
          <p:nvPr>
            <p:ph type="title"/>
          </p:nvPr>
        </p:nvSpPr>
        <p:spPr/>
        <p:txBody>
          <a:bodyPr/>
          <a:lstStyle/>
          <a:p>
            <a:endParaRPr lang="en-GB"/>
          </a:p>
        </p:txBody>
      </p:sp>
      <p:sp>
        <p:nvSpPr>
          <p:cNvPr id="9" name="Title 1">
            <a:extLst>
              <a:ext uri="{FF2B5EF4-FFF2-40B4-BE49-F238E27FC236}">
                <a16:creationId xmlns:a16="http://schemas.microsoft.com/office/drawing/2014/main" id="{4B752E7B-1CAC-7038-012B-9965A42F24C2}"/>
              </a:ext>
            </a:extLst>
          </p:cNvPr>
          <p:cNvSpPr txBox="1">
            <a:spLocks/>
          </p:cNvSpPr>
          <p:nvPr/>
        </p:nvSpPr>
        <p:spPr bwMode="auto">
          <a:xfrm>
            <a:off x="490060" y="1008000"/>
            <a:ext cx="8229600"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a:lstStyle>
          <a:p>
            <a:r>
              <a:rPr lang="en-GB" kern="0"/>
              <a:t>Types of SKILLcards – Supervisory and Managerial</a:t>
            </a:r>
            <a:endParaRPr lang="en-GB" kern="0" dirty="0"/>
          </a:p>
        </p:txBody>
      </p:sp>
    </p:spTree>
    <p:extLst>
      <p:ext uri="{BB962C8B-B14F-4D97-AF65-F5344CB8AC3E}">
        <p14:creationId xmlns:p14="http://schemas.microsoft.com/office/powerpoint/2010/main" val="554865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02A9ED-3FE9-4AEA-8FBD-CA00D3B2D67E}"/>
              </a:ext>
            </a:extLst>
          </p:cNvPr>
          <p:cNvSpPr>
            <a:spLocks noGrp="1"/>
          </p:cNvSpPr>
          <p:nvPr>
            <p:ph type="title"/>
          </p:nvPr>
        </p:nvSpPr>
        <p:spPr/>
        <p:txBody>
          <a:bodyPr/>
          <a:lstStyle/>
          <a:p>
            <a:r>
              <a:rPr lang="en-GB" dirty="0"/>
              <a:t>Electrical Competency card scheme</a:t>
            </a:r>
          </a:p>
        </p:txBody>
      </p:sp>
      <p:sp>
        <p:nvSpPr>
          <p:cNvPr id="3" name="Content Placeholder 2">
            <a:extLst>
              <a:ext uri="{FF2B5EF4-FFF2-40B4-BE49-F238E27FC236}">
                <a16:creationId xmlns:a16="http://schemas.microsoft.com/office/drawing/2014/main" id="{57FA17BF-A23D-4EA2-B37B-2B8304BBB37F}"/>
              </a:ext>
            </a:extLst>
          </p:cNvPr>
          <p:cNvSpPr>
            <a:spLocks noGrp="1"/>
          </p:cNvSpPr>
          <p:nvPr>
            <p:ph sz="quarter" idx="10"/>
          </p:nvPr>
        </p:nvSpPr>
        <p:spPr/>
        <p:txBody>
          <a:bodyPr/>
          <a:lstStyle/>
          <a:p>
            <a:r>
              <a:rPr lang="en-GB" dirty="0"/>
              <a:t>Similar to the mechanical BSE sector, in the electrotechnical sector a similar scheme is offered: this one is known as the ECS (Electrotechnical Certification Scheme).</a:t>
            </a:r>
          </a:p>
        </p:txBody>
      </p:sp>
      <p:sp>
        <p:nvSpPr>
          <p:cNvPr id="8" name="TextBox 7">
            <a:extLst>
              <a:ext uri="{FF2B5EF4-FFF2-40B4-BE49-F238E27FC236}">
                <a16:creationId xmlns:a16="http://schemas.microsoft.com/office/drawing/2014/main" id="{0CDA3D43-7D6E-4FDA-9009-052E57049F4F}"/>
              </a:ext>
            </a:extLst>
          </p:cNvPr>
          <p:cNvSpPr txBox="1"/>
          <p:nvPr/>
        </p:nvSpPr>
        <p:spPr>
          <a:xfrm>
            <a:off x="287524" y="4509120"/>
            <a:ext cx="8568952" cy="1015663"/>
          </a:xfrm>
          <a:prstGeom prst="rect">
            <a:avLst/>
          </a:prstGeom>
          <a:noFill/>
          <a:ln>
            <a:solidFill>
              <a:schemeClr val="accent1">
                <a:lumMod val="50000"/>
              </a:schemeClr>
            </a:solidFill>
          </a:ln>
        </p:spPr>
        <p:txBody>
          <a:bodyPr wrap="square" rtlCol="0">
            <a:spAutoFit/>
          </a:bodyPr>
          <a:lstStyle/>
          <a:p>
            <a:r>
              <a:rPr lang="en-GB" dirty="0"/>
              <a:t>Take a look at the ECS scheme website by clicking the link above or watch this introduction video </a:t>
            </a:r>
            <a:r>
              <a:rPr lang="en-US" dirty="0">
                <a:hlinkClick r:id="rId3"/>
              </a:rPr>
              <a:t>Applying for your first ECS card? Help and Advice...</a:t>
            </a:r>
            <a:r>
              <a:rPr lang="en-GB" dirty="0"/>
              <a:t> to learn about the benefits of the ECS scheme membership. </a:t>
            </a:r>
          </a:p>
        </p:txBody>
      </p:sp>
      <p:sp>
        <p:nvSpPr>
          <p:cNvPr id="10" name="TextBox 9">
            <a:extLst>
              <a:ext uri="{FF2B5EF4-FFF2-40B4-BE49-F238E27FC236}">
                <a16:creationId xmlns:a16="http://schemas.microsoft.com/office/drawing/2014/main" id="{A72067F0-223E-2334-0FD1-30D72D808949}"/>
              </a:ext>
            </a:extLst>
          </p:cNvPr>
          <p:cNvSpPr txBox="1"/>
          <p:nvPr/>
        </p:nvSpPr>
        <p:spPr>
          <a:xfrm>
            <a:off x="3825044" y="2924944"/>
            <a:ext cx="1493912" cy="1077218"/>
          </a:xfrm>
          <a:prstGeom prst="rect">
            <a:avLst/>
          </a:prstGeom>
          <a:noFill/>
        </p:spPr>
        <p:txBody>
          <a:bodyPr wrap="square">
            <a:spAutoFit/>
          </a:bodyPr>
          <a:lstStyle/>
          <a:p>
            <a:pPr algn="ctr"/>
            <a:r>
              <a:rPr lang="en-GB" sz="3200" dirty="0">
                <a:hlinkClick r:id="rId4"/>
              </a:rPr>
              <a:t>ECS Cards</a:t>
            </a:r>
            <a:endParaRPr lang="en-GB" sz="3200" dirty="0"/>
          </a:p>
        </p:txBody>
      </p:sp>
    </p:spTree>
    <p:extLst>
      <p:ext uri="{BB962C8B-B14F-4D97-AF65-F5344CB8AC3E}">
        <p14:creationId xmlns:p14="http://schemas.microsoft.com/office/powerpoint/2010/main" val="1531802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2C4F86-75CB-440D-AC62-A5C0E802DCA0}"/>
              </a:ext>
            </a:extLst>
          </p:cNvPr>
          <p:cNvSpPr>
            <a:spLocks noGrp="1"/>
          </p:cNvSpPr>
          <p:nvPr>
            <p:ph type="title"/>
          </p:nvPr>
        </p:nvSpPr>
        <p:spPr/>
        <p:txBody>
          <a:bodyPr/>
          <a:lstStyle/>
          <a:p>
            <a:r>
              <a:rPr lang="en-GB" dirty="0"/>
              <a:t>Types of ECS cards – apprentices and trainees</a:t>
            </a:r>
          </a:p>
        </p:txBody>
      </p:sp>
      <p:sp>
        <p:nvSpPr>
          <p:cNvPr id="5" name="Rectangle 4">
            <a:extLst>
              <a:ext uri="{FF2B5EF4-FFF2-40B4-BE49-F238E27FC236}">
                <a16:creationId xmlns:a16="http://schemas.microsoft.com/office/drawing/2014/main" id="{6F5B67B6-ED4B-45DD-BD18-6DB417722CE5}"/>
              </a:ext>
            </a:extLst>
          </p:cNvPr>
          <p:cNvSpPr/>
          <p:nvPr/>
        </p:nvSpPr>
        <p:spPr>
          <a:xfrm>
            <a:off x="2247306" y="1484784"/>
            <a:ext cx="6645174" cy="1323439"/>
          </a:xfrm>
          <a:prstGeom prst="rect">
            <a:avLst/>
          </a:prstGeom>
          <a:ln>
            <a:solidFill>
              <a:schemeClr val="accent1">
                <a:lumMod val="50000"/>
              </a:schemeClr>
            </a:solidFill>
          </a:ln>
        </p:spPr>
        <p:txBody>
          <a:bodyPr wrap="square">
            <a:spAutoFit/>
          </a:bodyPr>
          <a:lstStyle/>
          <a:p>
            <a:r>
              <a:rPr lang="en-US" dirty="0">
                <a:solidFill>
                  <a:srgbClr val="222222"/>
                </a:solidFill>
                <a:latin typeface="Roboto"/>
              </a:rPr>
              <a:t>This card enables you to work directly on site so that you can undertake work experience. As an apprentice, you will still be required to be under strict supervision as you undertake any work on site.</a:t>
            </a:r>
            <a:endParaRPr lang="en-GB" dirty="0"/>
          </a:p>
        </p:txBody>
      </p:sp>
      <p:sp>
        <p:nvSpPr>
          <p:cNvPr id="6" name="TextBox 5">
            <a:extLst>
              <a:ext uri="{FF2B5EF4-FFF2-40B4-BE49-F238E27FC236}">
                <a16:creationId xmlns:a16="http://schemas.microsoft.com/office/drawing/2014/main" id="{C16EA8BA-7543-4479-9D74-28A57820FE41}"/>
              </a:ext>
            </a:extLst>
          </p:cNvPr>
          <p:cNvSpPr txBox="1"/>
          <p:nvPr/>
        </p:nvSpPr>
        <p:spPr>
          <a:xfrm>
            <a:off x="2247306" y="3110694"/>
            <a:ext cx="6645174" cy="1323439"/>
          </a:xfrm>
          <a:prstGeom prst="rect">
            <a:avLst/>
          </a:prstGeom>
          <a:noFill/>
          <a:ln>
            <a:solidFill>
              <a:schemeClr val="accent1">
                <a:lumMod val="50000"/>
              </a:schemeClr>
            </a:solidFill>
          </a:ln>
        </p:spPr>
        <p:txBody>
          <a:bodyPr wrap="square" rtlCol="0">
            <a:spAutoFit/>
          </a:bodyPr>
          <a:lstStyle/>
          <a:p>
            <a:r>
              <a:rPr lang="en-US" dirty="0"/>
              <a:t>ECS Trainee card</a:t>
            </a:r>
          </a:p>
          <a:p>
            <a:r>
              <a:rPr lang="en-US" dirty="0"/>
              <a:t>As with the ECS Apprentice card, this card permits you to enter a site, but you will be required to work under supervision.</a:t>
            </a:r>
            <a:endParaRPr lang="en-GB" dirty="0"/>
          </a:p>
        </p:txBody>
      </p:sp>
      <p:sp>
        <p:nvSpPr>
          <p:cNvPr id="7" name="TextBox 6">
            <a:extLst>
              <a:ext uri="{FF2B5EF4-FFF2-40B4-BE49-F238E27FC236}">
                <a16:creationId xmlns:a16="http://schemas.microsoft.com/office/drawing/2014/main" id="{7A0FC2D4-1147-4C31-9BB2-E30BA6899B86}"/>
              </a:ext>
            </a:extLst>
          </p:cNvPr>
          <p:cNvSpPr txBox="1"/>
          <p:nvPr/>
        </p:nvSpPr>
        <p:spPr>
          <a:xfrm>
            <a:off x="2247306" y="4775395"/>
            <a:ext cx="6645174" cy="1015663"/>
          </a:xfrm>
          <a:prstGeom prst="rect">
            <a:avLst/>
          </a:prstGeom>
          <a:noFill/>
          <a:ln>
            <a:solidFill>
              <a:schemeClr val="accent1">
                <a:lumMod val="50000"/>
              </a:schemeClr>
            </a:solidFill>
          </a:ln>
        </p:spPr>
        <p:txBody>
          <a:bodyPr wrap="square" rtlCol="0">
            <a:spAutoFit/>
          </a:bodyPr>
          <a:lstStyle/>
          <a:p>
            <a:r>
              <a:rPr lang="en-US" dirty="0"/>
              <a:t>This card will allow you to enter construction sites and other ECS/CSCS controlled workspaces in order to gain work experience.</a:t>
            </a:r>
            <a:endParaRPr lang="en-GB" dirty="0"/>
          </a:p>
        </p:txBody>
      </p:sp>
      <p:sp>
        <p:nvSpPr>
          <p:cNvPr id="12" name="TextBox 11">
            <a:extLst>
              <a:ext uri="{FF2B5EF4-FFF2-40B4-BE49-F238E27FC236}">
                <a16:creationId xmlns:a16="http://schemas.microsoft.com/office/drawing/2014/main" id="{3224ACA2-9D56-A1F5-3A14-5AFADB019B78}"/>
              </a:ext>
            </a:extLst>
          </p:cNvPr>
          <p:cNvSpPr txBox="1"/>
          <p:nvPr/>
        </p:nvSpPr>
        <p:spPr>
          <a:xfrm>
            <a:off x="323528" y="1772816"/>
            <a:ext cx="1584177" cy="1015663"/>
          </a:xfrm>
          <a:prstGeom prst="rect">
            <a:avLst/>
          </a:prstGeom>
          <a:noFill/>
        </p:spPr>
        <p:txBody>
          <a:bodyPr wrap="square">
            <a:spAutoFit/>
          </a:bodyPr>
          <a:lstStyle/>
          <a:p>
            <a:pPr algn="ctr"/>
            <a:r>
              <a:rPr lang="en-GB" dirty="0">
                <a:hlinkClick r:id="rId3"/>
              </a:rPr>
              <a:t>ECS Apprentice card</a:t>
            </a:r>
            <a:endParaRPr lang="en-GB" dirty="0"/>
          </a:p>
        </p:txBody>
      </p:sp>
      <p:sp>
        <p:nvSpPr>
          <p:cNvPr id="14" name="TextBox 13">
            <a:extLst>
              <a:ext uri="{FF2B5EF4-FFF2-40B4-BE49-F238E27FC236}">
                <a16:creationId xmlns:a16="http://schemas.microsoft.com/office/drawing/2014/main" id="{4BEE6888-DFD8-C101-5714-DA2F141753E2}"/>
              </a:ext>
            </a:extLst>
          </p:cNvPr>
          <p:cNvSpPr txBox="1"/>
          <p:nvPr/>
        </p:nvSpPr>
        <p:spPr>
          <a:xfrm>
            <a:off x="443927" y="3264583"/>
            <a:ext cx="1368152" cy="1015663"/>
          </a:xfrm>
          <a:prstGeom prst="rect">
            <a:avLst/>
          </a:prstGeom>
          <a:noFill/>
        </p:spPr>
        <p:txBody>
          <a:bodyPr wrap="square">
            <a:spAutoFit/>
          </a:bodyPr>
          <a:lstStyle/>
          <a:p>
            <a:pPr algn="ctr"/>
            <a:r>
              <a:rPr lang="en-GB" dirty="0">
                <a:hlinkClick r:id="rId4"/>
              </a:rPr>
              <a:t>ECS Trainee card</a:t>
            </a:r>
            <a:endParaRPr lang="en-GB" dirty="0"/>
          </a:p>
        </p:txBody>
      </p:sp>
      <p:sp>
        <p:nvSpPr>
          <p:cNvPr id="16" name="TextBox 15">
            <a:extLst>
              <a:ext uri="{FF2B5EF4-FFF2-40B4-BE49-F238E27FC236}">
                <a16:creationId xmlns:a16="http://schemas.microsoft.com/office/drawing/2014/main" id="{57D4EB9A-E088-BEF4-B79C-CA953A5AF20E}"/>
              </a:ext>
            </a:extLst>
          </p:cNvPr>
          <p:cNvSpPr txBox="1"/>
          <p:nvPr/>
        </p:nvSpPr>
        <p:spPr>
          <a:xfrm>
            <a:off x="323528" y="4836451"/>
            <a:ext cx="1721627" cy="1015663"/>
          </a:xfrm>
          <a:prstGeom prst="rect">
            <a:avLst/>
          </a:prstGeom>
          <a:noFill/>
        </p:spPr>
        <p:txBody>
          <a:bodyPr wrap="square">
            <a:spAutoFit/>
          </a:bodyPr>
          <a:lstStyle/>
          <a:p>
            <a:pPr algn="ctr"/>
            <a:r>
              <a:rPr lang="en-GB" dirty="0">
                <a:hlinkClick r:id="rId5"/>
              </a:rPr>
              <a:t>ECS Industry Placement card</a:t>
            </a:r>
            <a:endParaRPr lang="en-GB" dirty="0"/>
          </a:p>
        </p:txBody>
      </p:sp>
    </p:spTree>
    <p:extLst>
      <p:ext uri="{BB962C8B-B14F-4D97-AF65-F5344CB8AC3E}">
        <p14:creationId xmlns:p14="http://schemas.microsoft.com/office/powerpoint/2010/main" val="1904995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9989AE-5570-4CF2-8A2D-E205CA19DB56}"/>
              </a:ext>
            </a:extLst>
          </p:cNvPr>
          <p:cNvSpPr>
            <a:spLocks noGrp="1"/>
          </p:cNvSpPr>
          <p:nvPr>
            <p:ph type="title"/>
          </p:nvPr>
        </p:nvSpPr>
        <p:spPr/>
        <p:txBody>
          <a:bodyPr/>
          <a:lstStyle/>
          <a:p>
            <a:r>
              <a:rPr lang="en-GB" dirty="0"/>
              <a:t>Types of ECS cards – qualified persons</a:t>
            </a:r>
          </a:p>
        </p:txBody>
      </p:sp>
      <p:sp>
        <p:nvSpPr>
          <p:cNvPr id="5" name="TextBox 4">
            <a:extLst>
              <a:ext uri="{FF2B5EF4-FFF2-40B4-BE49-F238E27FC236}">
                <a16:creationId xmlns:a16="http://schemas.microsoft.com/office/drawing/2014/main" id="{349ED7DD-8845-48FD-96F5-FCE144D5FD57}"/>
              </a:ext>
            </a:extLst>
          </p:cNvPr>
          <p:cNvSpPr txBox="1"/>
          <p:nvPr/>
        </p:nvSpPr>
        <p:spPr>
          <a:xfrm>
            <a:off x="2248807" y="1484784"/>
            <a:ext cx="6643673" cy="1323439"/>
          </a:xfrm>
          <a:prstGeom prst="rect">
            <a:avLst/>
          </a:prstGeom>
          <a:noFill/>
          <a:ln>
            <a:solidFill>
              <a:schemeClr val="accent1">
                <a:lumMod val="50000"/>
              </a:schemeClr>
            </a:solidFill>
          </a:ln>
        </p:spPr>
        <p:txBody>
          <a:bodyPr wrap="square" rtlCol="0">
            <a:spAutoFit/>
          </a:bodyPr>
          <a:lstStyle/>
          <a:p>
            <a:r>
              <a:rPr lang="en-US" dirty="0"/>
              <a:t>This is the card that demonstrates that the holder is a qualified electrician and that they have completed the qualifications required of them to be approved by the ECS.</a:t>
            </a:r>
            <a:endParaRPr lang="en-GB" dirty="0"/>
          </a:p>
        </p:txBody>
      </p:sp>
      <p:sp>
        <p:nvSpPr>
          <p:cNvPr id="7" name="TextBox 6">
            <a:extLst>
              <a:ext uri="{FF2B5EF4-FFF2-40B4-BE49-F238E27FC236}">
                <a16:creationId xmlns:a16="http://schemas.microsoft.com/office/drawing/2014/main" id="{892CED7E-58E2-4CF1-9E6D-21CF1C97B2A7}"/>
              </a:ext>
            </a:extLst>
          </p:cNvPr>
          <p:cNvSpPr txBox="1"/>
          <p:nvPr/>
        </p:nvSpPr>
        <p:spPr>
          <a:xfrm>
            <a:off x="2248807" y="3212976"/>
            <a:ext cx="6643673" cy="2554545"/>
          </a:xfrm>
          <a:prstGeom prst="rect">
            <a:avLst/>
          </a:prstGeom>
          <a:noFill/>
          <a:ln>
            <a:solidFill>
              <a:schemeClr val="accent1">
                <a:lumMod val="50000"/>
              </a:schemeClr>
            </a:solidFill>
          </a:ln>
        </p:spPr>
        <p:txBody>
          <a:bodyPr wrap="square" rtlCol="0">
            <a:spAutoFit/>
          </a:bodyPr>
          <a:lstStyle/>
          <a:p>
            <a:r>
              <a:rPr lang="en-US" dirty="0"/>
              <a:t>This card is for those in managerial positions in the electrotechnical industry. This card covers the following managerial occupations:</a:t>
            </a:r>
          </a:p>
          <a:p>
            <a:pPr marL="342900" indent="-342900">
              <a:buFont typeface="Arial" panose="020B0604020202020204" pitchFamily="34" charset="0"/>
              <a:buChar char="•"/>
            </a:pPr>
            <a:r>
              <a:rPr lang="en-US" dirty="0"/>
              <a:t>electrical site manager</a:t>
            </a:r>
          </a:p>
          <a:p>
            <a:pPr marL="342900" indent="-342900">
              <a:buFont typeface="Arial" panose="020B0604020202020204" pitchFamily="34" charset="0"/>
              <a:buChar char="•"/>
            </a:pPr>
            <a:r>
              <a:rPr lang="en-US" dirty="0"/>
              <a:t>electrical contract manager</a:t>
            </a:r>
          </a:p>
          <a:p>
            <a:pPr marL="342900" indent="-342900">
              <a:buFont typeface="Arial" panose="020B0604020202020204" pitchFamily="34" charset="0"/>
              <a:buChar char="•"/>
            </a:pPr>
            <a:r>
              <a:rPr lang="en-US" dirty="0"/>
              <a:t>site manager</a:t>
            </a:r>
          </a:p>
          <a:p>
            <a:pPr marL="342900" indent="-342900">
              <a:buFont typeface="Arial" panose="020B0604020202020204" pitchFamily="34" charset="0"/>
              <a:buChar char="•"/>
            </a:pPr>
            <a:r>
              <a:rPr lang="en-US" dirty="0"/>
              <a:t>project manager</a:t>
            </a:r>
          </a:p>
          <a:p>
            <a:pPr marL="342900" indent="-342900">
              <a:buFont typeface="Arial" panose="020B0604020202020204" pitchFamily="34" charset="0"/>
              <a:buChar char="•"/>
            </a:pPr>
            <a:r>
              <a:rPr lang="en-US" dirty="0"/>
              <a:t>contract manager.</a:t>
            </a:r>
          </a:p>
        </p:txBody>
      </p:sp>
      <p:sp>
        <p:nvSpPr>
          <p:cNvPr id="11" name="TextBox 10">
            <a:extLst>
              <a:ext uri="{FF2B5EF4-FFF2-40B4-BE49-F238E27FC236}">
                <a16:creationId xmlns:a16="http://schemas.microsoft.com/office/drawing/2014/main" id="{74DE3D4F-BF1A-934A-BAA4-51C4CF247F8B}"/>
              </a:ext>
            </a:extLst>
          </p:cNvPr>
          <p:cNvSpPr txBox="1"/>
          <p:nvPr/>
        </p:nvSpPr>
        <p:spPr>
          <a:xfrm>
            <a:off x="107505" y="1638671"/>
            <a:ext cx="2016224" cy="1015663"/>
          </a:xfrm>
          <a:prstGeom prst="rect">
            <a:avLst/>
          </a:prstGeom>
          <a:noFill/>
        </p:spPr>
        <p:txBody>
          <a:bodyPr wrap="square">
            <a:spAutoFit/>
          </a:bodyPr>
          <a:lstStyle/>
          <a:p>
            <a:pPr algn="ctr"/>
            <a:r>
              <a:rPr lang="en-GB" dirty="0">
                <a:hlinkClick r:id="rId3"/>
              </a:rPr>
              <a:t>Gold Electrotechnical ECS card</a:t>
            </a:r>
            <a:endParaRPr lang="en-GB" dirty="0"/>
          </a:p>
        </p:txBody>
      </p:sp>
      <p:sp>
        <p:nvSpPr>
          <p:cNvPr id="13" name="TextBox 12">
            <a:extLst>
              <a:ext uri="{FF2B5EF4-FFF2-40B4-BE49-F238E27FC236}">
                <a16:creationId xmlns:a16="http://schemas.microsoft.com/office/drawing/2014/main" id="{E91659B2-180A-ACC9-A417-5583CB28BF60}"/>
              </a:ext>
            </a:extLst>
          </p:cNvPr>
          <p:cNvSpPr txBox="1"/>
          <p:nvPr/>
        </p:nvSpPr>
        <p:spPr>
          <a:xfrm>
            <a:off x="137310" y="3982416"/>
            <a:ext cx="2003069" cy="1015663"/>
          </a:xfrm>
          <a:prstGeom prst="rect">
            <a:avLst/>
          </a:prstGeom>
          <a:noFill/>
        </p:spPr>
        <p:txBody>
          <a:bodyPr wrap="square">
            <a:spAutoFit/>
          </a:bodyPr>
          <a:lstStyle/>
          <a:p>
            <a:pPr algn="ctr"/>
            <a:r>
              <a:rPr lang="en-GB" dirty="0">
                <a:hlinkClick r:id="rId4"/>
              </a:rPr>
              <a:t>Black Electrotechnical ECS card</a:t>
            </a:r>
            <a:endParaRPr lang="en-GB" dirty="0"/>
          </a:p>
        </p:txBody>
      </p:sp>
    </p:spTree>
    <p:extLst>
      <p:ext uri="{BB962C8B-B14F-4D97-AF65-F5344CB8AC3E}">
        <p14:creationId xmlns:p14="http://schemas.microsoft.com/office/powerpoint/2010/main" val="8414438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5B3F5B-6BF3-4426-B230-BDAD651657B6}"/>
              </a:ext>
            </a:extLst>
          </p:cNvPr>
          <p:cNvSpPr>
            <a:spLocks noGrp="1"/>
          </p:cNvSpPr>
          <p:nvPr>
            <p:ph type="title"/>
          </p:nvPr>
        </p:nvSpPr>
        <p:spPr/>
        <p:txBody>
          <a:bodyPr/>
          <a:lstStyle/>
          <a:p>
            <a:r>
              <a:rPr lang="en-GB" dirty="0"/>
              <a:t>What is CPD?</a:t>
            </a:r>
          </a:p>
        </p:txBody>
      </p:sp>
      <p:sp>
        <p:nvSpPr>
          <p:cNvPr id="3" name="Content Placeholder 2">
            <a:extLst>
              <a:ext uri="{FF2B5EF4-FFF2-40B4-BE49-F238E27FC236}">
                <a16:creationId xmlns:a16="http://schemas.microsoft.com/office/drawing/2014/main" id="{7B6F945B-F960-4302-A966-04B67458DF58}"/>
              </a:ext>
            </a:extLst>
          </p:cNvPr>
          <p:cNvSpPr>
            <a:spLocks noGrp="1"/>
          </p:cNvSpPr>
          <p:nvPr>
            <p:ph sz="quarter" idx="10"/>
          </p:nvPr>
        </p:nvSpPr>
        <p:spPr>
          <a:xfrm>
            <a:off x="458901" y="953984"/>
            <a:ext cx="8229600" cy="3699152"/>
          </a:xfrm>
        </p:spPr>
        <p:txBody>
          <a:bodyPr/>
          <a:lstStyle/>
          <a:p>
            <a:endParaRPr lang="en-GB" dirty="0"/>
          </a:p>
          <a:p>
            <a:pPr marL="342900" indent="-342900">
              <a:buClr>
                <a:srgbClr val="0077E3"/>
              </a:buClr>
              <a:buFont typeface="Arial" panose="020B0604020202020204" pitchFamily="34" charset="0"/>
              <a:buChar char="•"/>
            </a:pPr>
            <a:r>
              <a:rPr lang="en-GB" dirty="0"/>
              <a:t>CPD stands for Continuing Professional Development, which refers to the process of continuously developing and improving your professional skills and knowledge throughout your career.</a:t>
            </a:r>
          </a:p>
          <a:p>
            <a:pPr marL="342900" indent="-342900" algn="just">
              <a:buClr>
                <a:srgbClr val="0077E3"/>
              </a:buClr>
              <a:buFont typeface="Arial" panose="020B0604020202020204" pitchFamily="34" charset="0"/>
              <a:buChar char="•"/>
            </a:pPr>
            <a:r>
              <a:rPr lang="en-GB" dirty="0"/>
              <a:t>In the BSE industry, CPD is essential for individuals to maintain their competence and stay up-to-date with the latest industry developments and best practices. </a:t>
            </a:r>
          </a:p>
          <a:p>
            <a:pPr marL="342900" indent="-342900" algn="just">
              <a:buClr>
                <a:srgbClr val="0077E3"/>
              </a:buClr>
              <a:buFont typeface="Arial" panose="020B0604020202020204" pitchFamily="34" charset="0"/>
              <a:buChar char="•"/>
            </a:pPr>
            <a:r>
              <a:rPr lang="en-GB" dirty="0"/>
              <a:t>CPD can be gained through a variety of methods, such as attending training courses, workshops, seminars, conferences and online learning programmes.</a:t>
            </a:r>
          </a:p>
        </p:txBody>
      </p:sp>
    </p:spTree>
    <p:extLst>
      <p:ext uri="{BB962C8B-B14F-4D97-AF65-F5344CB8AC3E}">
        <p14:creationId xmlns:p14="http://schemas.microsoft.com/office/powerpoint/2010/main" val="131740186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496844-0916-4323-91E1-A886FE1BD67F}"/>
              </a:ext>
            </a:extLst>
          </p:cNvPr>
          <p:cNvSpPr>
            <a:spLocks noGrp="1"/>
          </p:cNvSpPr>
          <p:nvPr>
            <p:ph type="title"/>
          </p:nvPr>
        </p:nvSpPr>
        <p:spPr/>
        <p:txBody>
          <a:bodyPr/>
          <a:lstStyle/>
          <a:p>
            <a:r>
              <a:rPr lang="en-GB" dirty="0"/>
              <a:t>Benefits of CPD </a:t>
            </a:r>
          </a:p>
        </p:txBody>
      </p:sp>
      <p:sp>
        <p:nvSpPr>
          <p:cNvPr id="3" name="Content Placeholder 2">
            <a:extLst>
              <a:ext uri="{FF2B5EF4-FFF2-40B4-BE49-F238E27FC236}">
                <a16:creationId xmlns:a16="http://schemas.microsoft.com/office/drawing/2014/main" id="{3F172597-8AF4-490A-9A15-2E9A42DD1CC5}"/>
              </a:ext>
            </a:extLst>
          </p:cNvPr>
          <p:cNvSpPr>
            <a:spLocks noGrp="1"/>
          </p:cNvSpPr>
          <p:nvPr>
            <p:ph sz="quarter" idx="10"/>
          </p:nvPr>
        </p:nvSpPr>
        <p:spPr>
          <a:xfrm>
            <a:off x="457200" y="1484784"/>
            <a:ext cx="8229600" cy="3861216"/>
          </a:xfrm>
        </p:spPr>
        <p:txBody>
          <a:bodyPr/>
          <a:lstStyle/>
          <a:p>
            <a:pPr algn="just"/>
            <a:r>
              <a:rPr lang="en-GB" dirty="0"/>
              <a:t>CPD is an essential tool to help professionals to remain competent, up-to-date and competitive in their field. </a:t>
            </a:r>
          </a:p>
          <a:p>
            <a:pPr algn="just"/>
            <a:r>
              <a:rPr lang="en-GB" dirty="0"/>
              <a:t>CPD provides many benefits, such as:</a:t>
            </a:r>
          </a:p>
          <a:p>
            <a:pPr marL="342900" indent="-342900" algn="just">
              <a:lnSpc>
                <a:spcPts val="1600"/>
              </a:lnSpc>
              <a:spcBef>
                <a:spcPts val="600"/>
              </a:spcBef>
              <a:spcAft>
                <a:spcPts val="600"/>
              </a:spcAft>
              <a:buClr>
                <a:srgbClr val="0077E3"/>
              </a:buClr>
              <a:buFont typeface="Arial" panose="020B0604020202020204" pitchFamily="34" charset="0"/>
              <a:buChar char="•"/>
            </a:pPr>
            <a:r>
              <a:rPr lang="en-GB" dirty="0"/>
              <a:t>improved knowledge and skills</a:t>
            </a:r>
          </a:p>
          <a:p>
            <a:pPr marL="342900" indent="-342900" algn="just">
              <a:lnSpc>
                <a:spcPts val="1600"/>
              </a:lnSpc>
              <a:spcBef>
                <a:spcPts val="600"/>
              </a:spcBef>
              <a:spcAft>
                <a:spcPts val="600"/>
              </a:spcAft>
              <a:buClr>
                <a:srgbClr val="0077E3"/>
              </a:buClr>
              <a:buFont typeface="Arial" panose="020B0604020202020204" pitchFamily="34" charset="0"/>
              <a:buChar char="•"/>
            </a:pPr>
            <a:r>
              <a:rPr lang="en-GB" dirty="0"/>
              <a:t>career advancement</a:t>
            </a:r>
          </a:p>
          <a:p>
            <a:pPr marL="342900" indent="-342900" algn="just">
              <a:lnSpc>
                <a:spcPts val="1600"/>
              </a:lnSpc>
              <a:spcBef>
                <a:spcPts val="600"/>
              </a:spcBef>
              <a:spcAft>
                <a:spcPts val="600"/>
              </a:spcAft>
              <a:buClr>
                <a:srgbClr val="0077E3"/>
              </a:buClr>
              <a:buFont typeface="Arial" panose="020B0604020202020204" pitchFamily="34" charset="0"/>
              <a:buChar char="•"/>
            </a:pPr>
            <a:r>
              <a:rPr lang="en-GB" dirty="0"/>
              <a:t>increased confidence</a:t>
            </a:r>
          </a:p>
          <a:p>
            <a:pPr marL="342900" indent="-342900" algn="just">
              <a:lnSpc>
                <a:spcPts val="1600"/>
              </a:lnSpc>
              <a:spcBef>
                <a:spcPts val="600"/>
              </a:spcBef>
              <a:spcAft>
                <a:spcPts val="600"/>
              </a:spcAft>
              <a:buClr>
                <a:srgbClr val="0077E3"/>
              </a:buClr>
              <a:buFont typeface="Arial" panose="020B0604020202020204" pitchFamily="34" charset="0"/>
              <a:buChar char="•"/>
            </a:pPr>
            <a:r>
              <a:rPr lang="en-GB" dirty="0"/>
              <a:t>networking opportunities</a:t>
            </a:r>
          </a:p>
          <a:p>
            <a:pPr marL="342900" indent="-342900" algn="just">
              <a:lnSpc>
                <a:spcPts val="1600"/>
              </a:lnSpc>
              <a:spcBef>
                <a:spcPts val="600"/>
              </a:spcBef>
              <a:spcAft>
                <a:spcPts val="600"/>
              </a:spcAft>
              <a:buClr>
                <a:srgbClr val="0077E3"/>
              </a:buClr>
              <a:buFont typeface="Arial" panose="020B0604020202020204" pitchFamily="34" charset="0"/>
              <a:buChar char="•"/>
            </a:pPr>
            <a:r>
              <a:rPr lang="en-GB" dirty="0"/>
              <a:t>compliance with professional standards.</a:t>
            </a:r>
          </a:p>
          <a:p>
            <a:pPr algn="just"/>
            <a:r>
              <a:rPr lang="en-GB" dirty="0"/>
              <a:t>CPD is vital for professionals in the BSE sector to remain competitive, compliant and can lead to improved job prospects and satisfaction.</a:t>
            </a:r>
          </a:p>
          <a:p>
            <a:endParaRPr lang="en-GB" dirty="0"/>
          </a:p>
        </p:txBody>
      </p:sp>
    </p:spTree>
    <p:extLst>
      <p:ext uri="{BB962C8B-B14F-4D97-AF65-F5344CB8AC3E}">
        <p14:creationId xmlns:p14="http://schemas.microsoft.com/office/powerpoint/2010/main" val="29151377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AIM: Explore how to develop as a tradesperson</a:t>
            </a:r>
          </a:p>
        </p:txBody>
      </p:sp>
      <p:sp>
        <p:nvSpPr>
          <p:cNvPr id="3" name="Content Placeholder 2"/>
          <p:cNvSpPr>
            <a:spLocks noGrp="1"/>
          </p:cNvSpPr>
          <p:nvPr>
            <p:ph sz="quarter" idx="10"/>
          </p:nvPr>
        </p:nvSpPr>
        <p:spPr>
          <a:xfrm>
            <a:off x="457200" y="1550237"/>
            <a:ext cx="8229600" cy="4255027"/>
          </a:xfrm>
        </p:spPr>
        <p:txBody>
          <a:bodyPr/>
          <a:lstStyle/>
          <a:p>
            <a:pPr marL="0" lvl="1" indent="0">
              <a:buNone/>
            </a:pPr>
            <a:r>
              <a:rPr lang="en-US" sz="1600" dirty="0">
                <a:ea typeface="ＭＳ Ｐゴシック" pitchFamily="-105" charset="-128"/>
                <a:cs typeface="ＭＳ Ｐゴシック" pitchFamily="-105" charset="-128"/>
              </a:rPr>
              <a:t>Objectives</a:t>
            </a:r>
          </a:p>
          <a:p>
            <a:pPr lvl="1">
              <a:spcBef>
                <a:spcPts val="400"/>
              </a:spcBef>
              <a:spcAft>
                <a:spcPts val="400"/>
              </a:spcAft>
            </a:pPr>
            <a:r>
              <a:rPr lang="en-US" sz="1600" dirty="0">
                <a:cs typeface="Arial"/>
              </a:rPr>
              <a:t>Explore the various career pathways</a:t>
            </a:r>
          </a:p>
          <a:p>
            <a:pPr lvl="1">
              <a:spcBef>
                <a:spcPts val="400"/>
              </a:spcBef>
              <a:spcAft>
                <a:spcPts val="400"/>
              </a:spcAft>
            </a:pPr>
            <a:r>
              <a:rPr lang="en-GB" sz="1600" dirty="0">
                <a:ea typeface="ＭＳ Ｐゴシック"/>
              </a:rPr>
              <a:t>Describe the role of professional bodies </a:t>
            </a:r>
            <a:endParaRPr lang="en-GB" sz="1600" dirty="0">
              <a:cs typeface="Arial"/>
            </a:endParaRPr>
          </a:p>
          <a:p>
            <a:pPr lvl="1">
              <a:spcBef>
                <a:spcPts val="400"/>
              </a:spcBef>
              <a:spcAft>
                <a:spcPts val="400"/>
              </a:spcAft>
            </a:pPr>
            <a:r>
              <a:rPr lang="en-US" sz="1600" dirty="0">
                <a:ea typeface="ＭＳ Ｐゴシック"/>
              </a:rPr>
              <a:t>Review the benefits of professional body membership </a:t>
            </a:r>
            <a:endParaRPr lang="en-US" sz="1600" dirty="0">
              <a:cs typeface="Arial"/>
            </a:endParaRPr>
          </a:p>
          <a:p>
            <a:pPr lvl="1">
              <a:spcBef>
                <a:spcPts val="400"/>
              </a:spcBef>
              <a:spcAft>
                <a:spcPts val="400"/>
              </a:spcAft>
            </a:pPr>
            <a:r>
              <a:rPr lang="en-US" sz="1600" dirty="0">
                <a:ea typeface="ＭＳ Ｐゴシック"/>
              </a:rPr>
              <a:t>Describe the role of CIBSE in the BSE sector</a:t>
            </a:r>
            <a:endParaRPr lang="en-US" sz="1600" dirty="0">
              <a:cs typeface="Arial"/>
            </a:endParaRPr>
          </a:p>
          <a:p>
            <a:pPr lvl="1">
              <a:spcBef>
                <a:spcPts val="400"/>
              </a:spcBef>
              <a:spcAft>
                <a:spcPts val="400"/>
              </a:spcAft>
            </a:pPr>
            <a:r>
              <a:rPr lang="en-US" sz="1600" dirty="0">
                <a:ea typeface="ＭＳ Ｐゴシック"/>
              </a:rPr>
              <a:t>Describe the role of BESA in the BSE sector </a:t>
            </a:r>
            <a:endParaRPr lang="en-US" sz="1600" dirty="0">
              <a:cs typeface="Arial"/>
            </a:endParaRPr>
          </a:p>
          <a:p>
            <a:pPr lvl="1">
              <a:spcBef>
                <a:spcPts val="400"/>
              </a:spcBef>
              <a:spcAft>
                <a:spcPts val="400"/>
              </a:spcAft>
            </a:pPr>
            <a:r>
              <a:rPr lang="en-US" sz="1600" dirty="0">
                <a:ea typeface="ＭＳ Ｐゴシック"/>
              </a:rPr>
              <a:t>Explain the CSCS alliance card schemes</a:t>
            </a:r>
          </a:p>
          <a:p>
            <a:pPr lvl="1">
              <a:spcBef>
                <a:spcPts val="400"/>
              </a:spcBef>
              <a:spcAft>
                <a:spcPts val="400"/>
              </a:spcAft>
            </a:pPr>
            <a:r>
              <a:rPr lang="en-US" sz="1600" dirty="0">
                <a:ea typeface="ＭＳ Ｐゴシック"/>
              </a:rPr>
              <a:t>Review the different types of </a:t>
            </a:r>
            <a:r>
              <a:rPr lang="en-US" sz="1600" dirty="0" err="1">
                <a:ea typeface="ＭＳ Ｐゴシック"/>
              </a:rPr>
              <a:t>SKILLcards</a:t>
            </a:r>
            <a:r>
              <a:rPr lang="en-US" sz="1600" dirty="0">
                <a:ea typeface="ＭＳ Ｐゴシック"/>
              </a:rPr>
              <a:t> </a:t>
            </a:r>
          </a:p>
          <a:p>
            <a:pPr lvl="1">
              <a:spcBef>
                <a:spcPts val="400"/>
              </a:spcBef>
              <a:spcAft>
                <a:spcPts val="400"/>
              </a:spcAft>
            </a:pPr>
            <a:r>
              <a:rPr lang="en-US" sz="1600" dirty="0">
                <a:ea typeface="ＭＳ Ｐゴシック"/>
              </a:rPr>
              <a:t>Review the different types of ECS cards </a:t>
            </a:r>
          </a:p>
          <a:p>
            <a:pPr lvl="1">
              <a:spcBef>
                <a:spcPts val="400"/>
              </a:spcBef>
              <a:spcAft>
                <a:spcPts val="400"/>
              </a:spcAft>
            </a:pPr>
            <a:r>
              <a:rPr lang="en-US" sz="1600" dirty="0">
                <a:ea typeface="ＭＳ Ｐゴシック"/>
              </a:rPr>
              <a:t>What is CPD?</a:t>
            </a:r>
          </a:p>
          <a:p>
            <a:pPr lvl="1">
              <a:spcBef>
                <a:spcPts val="400"/>
              </a:spcBef>
              <a:spcAft>
                <a:spcPts val="400"/>
              </a:spcAft>
            </a:pPr>
            <a:r>
              <a:rPr lang="en-US" sz="1600" dirty="0">
                <a:ea typeface="ＭＳ Ｐゴシック"/>
              </a:rPr>
              <a:t>The benefits of CPD</a:t>
            </a:r>
            <a:endParaRPr lang="en-US" sz="1600" dirty="0">
              <a:cs typeface="Arial"/>
            </a:endParaRPr>
          </a:p>
          <a:p>
            <a:pPr lvl="1"/>
            <a:endParaRPr lang="en-US" dirty="0">
              <a:cs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FEE5FE-E6F7-42C7-90A0-A31B09EF9777}"/>
              </a:ext>
            </a:extLst>
          </p:cNvPr>
          <p:cNvSpPr>
            <a:spLocks noGrp="1"/>
          </p:cNvSpPr>
          <p:nvPr>
            <p:ph type="title"/>
          </p:nvPr>
        </p:nvSpPr>
        <p:spPr/>
        <p:txBody>
          <a:bodyPr/>
          <a:lstStyle/>
          <a:p>
            <a:r>
              <a:rPr lang="en-GB" dirty="0"/>
              <a:t>A career in Building Services Engineering</a:t>
            </a:r>
          </a:p>
        </p:txBody>
      </p:sp>
      <p:sp>
        <p:nvSpPr>
          <p:cNvPr id="3" name="Content Placeholder 2">
            <a:extLst>
              <a:ext uri="{FF2B5EF4-FFF2-40B4-BE49-F238E27FC236}">
                <a16:creationId xmlns:a16="http://schemas.microsoft.com/office/drawing/2014/main" id="{DC1609F0-66BF-4943-AF76-25298D4D7592}"/>
              </a:ext>
            </a:extLst>
          </p:cNvPr>
          <p:cNvSpPr>
            <a:spLocks noGrp="1"/>
          </p:cNvSpPr>
          <p:nvPr>
            <p:ph sz="quarter" idx="10"/>
          </p:nvPr>
        </p:nvSpPr>
        <p:spPr>
          <a:xfrm>
            <a:off x="457200" y="1557264"/>
            <a:ext cx="8229600" cy="4248000"/>
          </a:xfrm>
        </p:spPr>
        <p:txBody>
          <a:bodyPr/>
          <a:lstStyle/>
          <a:p>
            <a:r>
              <a:rPr lang="en-GB" dirty="0"/>
              <a:t>There are many pathways within the BSE Sector. These pathways vary by trade and skill as well as level of competency and experience.</a:t>
            </a:r>
          </a:p>
          <a:p>
            <a:r>
              <a:rPr lang="en-GB" dirty="0"/>
              <a:t>Generally, as you enter the industry, you start as a trainee or apprentice before moving on to become qualified in your particular field, whether that be Electrical Installation, Heating and Ventilation Craftsperson or Mechanical Building Services Design Engineer.</a:t>
            </a:r>
          </a:p>
          <a:p>
            <a:r>
              <a:rPr lang="en-GB" dirty="0"/>
              <a:t>Electrical Installation engineers and H&amp;V Craftspeople are classed as skilled workers and are normally Level 3, whereas the Supervisory and Technical roles such as </a:t>
            </a:r>
            <a:r>
              <a:rPr lang="en-US" dirty="0">
                <a:hlinkClick r:id="rId3"/>
              </a:rPr>
              <a:t>Mechanical Building Services Design Engineer</a:t>
            </a:r>
            <a:r>
              <a:rPr lang="en-GB" dirty="0"/>
              <a:t> is at Level 4 and above. </a:t>
            </a:r>
          </a:p>
        </p:txBody>
      </p:sp>
    </p:spTree>
    <p:extLst>
      <p:ext uri="{BB962C8B-B14F-4D97-AF65-F5344CB8AC3E}">
        <p14:creationId xmlns:p14="http://schemas.microsoft.com/office/powerpoint/2010/main" val="29859582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95FD56-D535-4D5D-9678-50ADA5829400}"/>
              </a:ext>
            </a:extLst>
          </p:cNvPr>
          <p:cNvSpPr>
            <a:spLocks noGrp="1"/>
          </p:cNvSpPr>
          <p:nvPr>
            <p:ph type="title"/>
          </p:nvPr>
        </p:nvSpPr>
        <p:spPr/>
        <p:txBody>
          <a:bodyPr/>
          <a:lstStyle/>
          <a:p>
            <a:r>
              <a:rPr lang="en-GB" dirty="0"/>
              <a:t>Career paths in Construction and BSE </a:t>
            </a:r>
          </a:p>
        </p:txBody>
      </p:sp>
      <p:graphicFrame>
        <p:nvGraphicFramePr>
          <p:cNvPr id="5" name="Diagram 4">
            <a:extLst>
              <a:ext uri="{FF2B5EF4-FFF2-40B4-BE49-F238E27FC236}">
                <a16:creationId xmlns:a16="http://schemas.microsoft.com/office/drawing/2014/main" id="{EE0EF35F-9941-4B23-BB52-0C9804A9FE50}"/>
              </a:ext>
            </a:extLst>
          </p:cNvPr>
          <p:cNvGraphicFramePr/>
          <p:nvPr>
            <p:extLst>
              <p:ext uri="{D42A27DB-BD31-4B8C-83A1-F6EECF244321}">
                <p14:modId xmlns:p14="http://schemas.microsoft.com/office/powerpoint/2010/main" val="2902270753"/>
              </p:ext>
            </p:extLst>
          </p:nvPr>
        </p:nvGraphicFramePr>
        <p:xfrm>
          <a:off x="163385" y="2588730"/>
          <a:ext cx="8784976" cy="98540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6" name="Diagram 5">
            <a:extLst>
              <a:ext uri="{FF2B5EF4-FFF2-40B4-BE49-F238E27FC236}">
                <a16:creationId xmlns:a16="http://schemas.microsoft.com/office/drawing/2014/main" id="{F03724A4-6B9E-4CC0-8609-FD4B998579A6}"/>
              </a:ext>
            </a:extLst>
          </p:cNvPr>
          <p:cNvGraphicFramePr/>
          <p:nvPr>
            <p:extLst>
              <p:ext uri="{D42A27DB-BD31-4B8C-83A1-F6EECF244321}">
                <p14:modId xmlns:p14="http://schemas.microsoft.com/office/powerpoint/2010/main" val="2796164652"/>
              </p:ext>
            </p:extLst>
          </p:nvPr>
        </p:nvGraphicFramePr>
        <p:xfrm>
          <a:off x="179512" y="3712265"/>
          <a:ext cx="8784976" cy="907211"/>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cxnSp>
        <p:nvCxnSpPr>
          <p:cNvPr id="8" name="Straight Connector 7">
            <a:extLst>
              <a:ext uri="{FF2B5EF4-FFF2-40B4-BE49-F238E27FC236}">
                <a16:creationId xmlns:a16="http://schemas.microsoft.com/office/drawing/2014/main" id="{2BFC834D-2243-4E86-A5AB-5CA89F1AA775}"/>
              </a:ext>
            </a:extLst>
          </p:cNvPr>
          <p:cNvCxnSpPr>
            <a:cxnSpLocks/>
          </p:cNvCxnSpPr>
          <p:nvPr/>
        </p:nvCxnSpPr>
        <p:spPr>
          <a:xfrm>
            <a:off x="6145359" y="2272073"/>
            <a:ext cx="0" cy="3605199"/>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9A2834A5-C1C0-43C4-A43E-8B7ECE34D306}"/>
              </a:ext>
            </a:extLst>
          </p:cNvPr>
          <p:cNvCxnSpPr>
            <a:cxnSpLocks/>
          </p:cNvCxnSpPr>
          <p:nvPr/>
        </p:nvCxnSpPr>
        <p:spPr>
          <a:xfrm>
            <a:off x="4193556" y="1656403"/>
            <a:ext cx="4732470" cy="0"/>
          </a:xfrm>
          <a:prstGeom prst="straightConnector1">
            <a:avLst/>
          </a:prstGeom>
          <a:ln w="19050">
            <a:solidFill>
              <a:srgbClr val="7030A0"/>
            </a:solidFill>
            <a:headEnd type="oval"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8928AE38-D93D-4D91-9D68-A47EFE007CB7}"/>
              </a:ext>
            </a:extLst>
          </p:cNvPr>
          <p:cNvCxnSpPr>
            <a:cxnSpLocks/>
          </p:cNvCxnSpPr>
          <p:nvPr/>
        </p:nvCxnSpPr>
        <p:spPr>
          <a:xfrm>
            <a:off x="4208446" y="2072259"/>
            <a:ext cx="4732470" cy="0"/>
          </a:xfrm>
          <a:prstGeom prst="straightConnector1">
            <a:avLst/>
          </a:prstGeom>
          <a:ln w="19050">
            <a:solidFill>
              <a:srgbClr val="7030A0"/>
            </a:solidFill>
            <a:headEnd type="oval"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1AEB0F5F-BE0E-4868-8D75-0710AEC795D0}"/>
              </a:ext>
            </a:extLst>
          </p:cNvPr>
          <p:cNvCxnSpPr>
            <a:cxnSpLocks/>
          </p:cNvCxnSpPr>
          <p:nvPr/>
        </p:nvCxnSpPr>
        <p:spPr>
          <a:xfrm flipV="1">
            <a:off x="2734355" y="2450298"/>
            <a:ext cx="3411004" cy="5799"/>
          </a:xfrm>
          <a:prstGeom prst="straightConnector1">
            <a:avLst/>
          </a:prstGeom>
          <a:ln w="19050">
            <a:solidFill>
              <a:srgbClr val="7030A0"/>
            </a:solidFill>
            <a:headEnd type="oval" w="med" len="med"/>
            <a:tailEnd type="triangle" w="med" len="med"/>
          </a:ln>
        </p:spPr>
        <p:style>
          <a:lnRef idx="1">
            <a:schemeClr val="accent1"/>
          </a:lnRef>
          <a:fillRef idx="0">
            <a:schemeClr val="accent1"/>
          </a:fillRef>
          <a:effectRef idx="0">
            <a:schemeClr val="accent1"/>
          </a:effectRef>
          <a:fontRef idx="minor">
            <a:schemeClr val="tx1"/>
          </a:fontRef>
        </p:style>
      </p:cxnSp>
      <p:graphicFrame>
        <p:nvGraphicFramePr>
          <p:cNvPr id="12" name="Diagram 11">
            <a:extLst>
              <a:ext uri="{FF2B5EF4-FFF2-40B4-BE49-F238E27FC236}">
                <a16:creationId xmlns:a16="http://schemas.microsoft.com/office/drawing/2014/main" id="{280DFADA-EC2B-4A1E-BB4C-F6ACBF2F07A1}"/>
              </a:ext>
            </a:extLst>
          </p:cNvPr>
          <p:cNvGraphicFramePr/>
          <p:nvPr>
            <p:extLst>
              <p:ext uri="{D42A27DB-BD31-4B8C-83A1-F6EECF244321}">
                <p14:modId xmlns:p14="http://schemas.microsoft.com/office/powerpoint/2010/main" val="764106983"/>
              </p:ext>
            </p:extLst>
          </p:nvPr>
        </p:nvGraphicFramePr>
        <p:xfrm>
          <a:off x="163385" y="4991032"/>
          <a:ext cx="8784976" cy="814232"/>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cxnSp>
        <p:nvCxnSpPr>
          <p:cNvPr id="13" name="Straight Connector 12">
            <a:extLst>
              <a:ext uri="{FF2B5EF4-FFF2-40B4-BE49-F238E27FC236}">
                <a16:creationId xmlns:a16="http://schemas.microsoft.com/office/drawing/2014/main" id="{CDC883BD-FDC1-49EB-A6CA-20EB5E7BFECD}"/>
              </a:ext>
            </a:extLst>
          </p:cNvPr>
          <p:cNvCxnSpPr>
            <a:cxnSpLocks/>
          </p:cNvCxnSpPr>
          <p:nvPr/>
        </p:nvCxnSpPr>
        <p:spPr>
          <a:xfrm flipH="1">
            <a:off x="2730635" y="2450298"/>
            <a:ext cx="3720" cy="1365278"/>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0453AE71-E398-4716-A832-B12DD690C020}"/>
              </a:ext>
            </a:extLst>
          </p:cNvPr>
          <p:cNvCxnSpPr>
            <a:cxnSpLocks/>
          </p:cNvCxnSpPr>
          <p:nvPr/>
        </p:nvCxnSpPr>
        <p:spPr>
          <a:xfrm>
            <a:off x="1265231" y="4590491"/>
            <a:ext cx="0" cy="1286781"/>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E5724D13-3F8C-49FB-BD87-529774B63F2E}"/>
              </a:ext>
            </a:extLst>
          </p:cNvPr>
          <p:cNvCxnSpPr>
            <a:cxnSpLocks/>
          </p:cNvCxnSpPr>
          <p:nvPr/>
        </p:nvCxnSpPr>
        <p:spPr>
          <a:xfrm>
            <a:off x="4201001" y="2506987"/>
            <a:ext cx="7445" cy="3370285"/>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7089EC3E-F3C5-4524-A97F-D07E2CB74716}"/>
              </a:ext>
            </a:extLst>
          </p:cNvPr>
          <p:cNvSpPr txBox="1"/>
          <p:nvPr/>
        </p:nvSpPr>
        <p:spPr>
          <a:xfrm>
            <a:off x="3396818" y="2231944"/>
            <a:ext cx="1949454" cy="246221"/>
          </a:xfrm>
          <a:prstGeom prst="rect">
            <a:avLst/>
          </a:prstGeom>
          <a:noFill/>
        </p:spPr>
        <p:txBody>
          <a:bodyPr wrap="square" rtlCol="0">
            <a:spAutoFit/>
          </a:bodyPr>
          <a:lstStyle/>
          <a:p>
            <a:pPr algn="ctr"/>
            <a:r>
              <a:rPr lang="en-GB" sz="1000" b="1" dirty="0"/>
              <a:t>Supervisory/Technical Roles </a:t>
            </a:r>
          </a:p>
        </p:txBody>
      </p:sp>
      <p:sp>
        <p:nvSpPr>
          <p:cNvPr id="17" name="TextBox 16">
            <a:extLst>
              <a:ext uri="{FF2B5EF4-FFF2-40B4-BE49-F238E27FC236}">
                <a16:creationId xmlns:a16="http://schemas.microsoft.com/office/drawing/2014/main" id="{A1A10C97-C5B6-4577-8408-23C4F469E895}"/>
              </a:ext>
            </a:extLst>
          </p:cNvPr>
          <p:cNvSpPr txBox="1"/>
          <p:nvPr/>
        </p:nvSpPr>
        <p:spPr>
          <a:xfrm>
            <a:off x="5865963" y="1833537"/>
            <a:ext cx="1395101" cy="246221"/>
          </a:xfrm>
          <a:prstGeom prst="rect">
            <a:avLst/>
          </a:prstGeom>
          <a:noFill/>
        </p:spPr>
        <p:txBody>
          <a:bodyPr wrap="square" rtlCol="0">
            <a:spAutoFit/>
          </a:bodyPr>
          <a:lstStyle/>
          <a:p>
            <a:pPr algn="ctr"/>
            <a:r>
              <a:rPr lang="en-GB" sz="1000" b="1" dirty="0"/>
              <a:t>Management Roles  </a:t>
            </a:r>
          </a:p>
        </p:txBody>
      </p:sp>
      <p:sp>
        <p:nvSpPr>
          <p:cNvPr id="18" name="TextBox 17">
            <a:extLst>
              <a:ext uri="{FF2B5EF4-FFF2-40B4-BE49-F238E27FC236}">
                <a16:creationId xmlns:a16="http://schemas.microsoft.com/office/drawing/2014/main" id="{A671D64F-662F-4A56-AEE8-74FD61ECB935}"/>
              </a:ext>
            </a:extLst>
          </p:cNvPr>
          <p:cNvSpPr txBox="1"/>
          <p:nvPr/>
        </p:nvSpPr>
        <p:spPr>
          <a:xfrm>
            <a:off x="4986005" y="1386652"/>
            <a:ext cx="3177351" cy="246221"/>
          </a:xfrm>
          <a:prstGeom prst="rect">
            <a:avLst/>
          </a:prstGeom>
          <a:noFill/>
        </p:spPr>
        <p:txBody>
          <a:bodyPr wrap="square" rtlCol="0">
            <a:spAutoFit/>
          </a:bodyPr>
          <a:lstStyle>
            <a:defPPr>
              <a:defRPr lang="en-GB"/>
            </a:defPPr>
            <a:lvl1pPr algn="ctr">
              <a:defRPr sz="1000"/>
            </a:lvl1pPr>
          </a:lstStyle>
          <a:p>
            <a:r>
              <a:rPr lang="en-GB" b="1" dirty="0"/>
              <a:t>Academically/Professionally Qualified Roles</a:t>
            </a:r>
          </a:p>
        </p:txBody>
      </p:sp>
      <p:cxnSp>
        <p:nvCxnSpPr>
          <p:cNvPr id="19" name="Straight Arrow Connector 18">
            <a:extLst>
              <a:ext uri="{FF2B5EF4-FFF2-40B4-BE49-F238E27FC236}">
                <a16:creationId xmlns:a16="http://schemas.microsoft.com/office/drawing/2014/main" id="{AD00E680-9472-430D-8E50-59542959A923}"/>
              </a:ext>
            </a:extLst>
          </p:cNvPr>
          <p:cNvCxnSpPr>
            <a:cxnSpLocks/>
          </p:cNvCxnSpPr>
          <p:nvPr/>
        </p:nvCxnSpPr>
        <p:spPr>
          <a:xfrm>
            <a:off x="1273916" y="4865121"/>
            <a:ext cx="2919640" cy="0"/>
          </a:xfrm>
          <a:prstGeom prst="straightConnector1">
            <a:avLst/>
          </a:prstGeom>
          <a:ln w="19050">
            <a:solidFill>
              <a:srgbClr val="7030A0"/>
            </a:solidFill>
            <a:headEnd type="oval"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40B31B69-D232-46FE-AF1E-D5855BE167C6}"/>
              </a:ext>
            </a:extLst>
          </p:cNvPr>
          <p:cNvSpPr txBox="1"/>
          <p:nvPr/>
        </p:nvSpPr>
        <p:spPr>
          <a:xfrm>
            <a:off x="1931435" y="4633129"/>
            <a:ext cx="1457936" cy="246221"/>
          </a:xfrm>
          <a:prstGeom prst="rect">
            <a:avLst/>
          </a:prstGeom>
          <a:noFill/>
        </p:spPr>
        <p:txBody>
          <a:bodyPr wrap="square" rtlCol="0">
            <a:spAutoFit/>
          </a:bodyPr>
          <a:lstStyle/>
          <a:p>
            <a:pPr algn="ctr"/>
            <a:r>
              <a:rPr lang="en-GB" sz="1000" b="1" dirty="0"/>
              <a:t>Skilled Worker</a:t>
            </a:r>
          </a:p>
        </p:txBody>
      </p:sp>
      <p:cxnSp>
        <p:nvCxnSpPr>
          <p:cNvPr id="21" name="Straight Connector 20">
            <a:extLst>
              <a:ext uri="{FF2B5EF4-FFF2-40B4-BE49-F238E27FC236}">
                <a16:creationId xmlns:a16="http://schemas.microsoft.com/office/drawing/2014/main" id="{7523F2A0-FF70-4206-9A7A-134FDCD5BB00}"/>
              </a:ext>
            </a:extLst>
          </p:cNvPr>
          <p:cNvCxnSpPr>
            <a:cxnSpLocks/>
          </p:cNvCxnSpPr>
          <p:nvPr/>
        </p:nvCxnSpPr>
        <p:spPr>
          <a:xfrm flipH="1">
            <a:off x="4193556" y="1656403"/>
            <a:ext cx="7445" cy="575541"/>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179005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Defining a professional body </a:t>
            </a:r>
          </a:p>
        </p:txBody>
      </p:sp>
      <p:sp>
        <p:nvSpPr>
          <p:cNvPr id="3" name="Content Placeholder 2"/>
          <p:cNvSpPr>
            <a:spLocks noGrp="1"/>
          </p:cNvSpPr>
          <p:nvPr>
            <p:ph sz="quarter" idx="10"/>
          </p:nvPr>
        </p:nvSpPr>
        <p:spPr/>
        <p:txBody>
          <a:bodyPr/>
          <a:lstStyle/>
          <a:p>
            <a:pPr marL="342900" indent="-342900" algn="just">
              <a:spcBef>
                <a:spcPts val="600"/>
              </a:spcBef>
              <a:spcAft>
                <a:spcPts val="600"/>
              </a:spcAft>
              <a:buClr>
                <a:srgbClr val="0070C0"/>
              </a:buClr>
              <a:buFont typeface="Arial" panose="020B0604020202020204" pitchFamily="34" charset="0"/>
              <a:buChar char="•"/>
            </a:pPr>
            <a:r>
              <a:rPr lang="en-GB" dirty="0"/>
              <a:t>A professional body is an organisation that represents and promotes </a:t>
            </a:r>
            <a:r>
              <a:rPr lang="en-GB" dirty="0">
                <a:ea typeface="ＭＳ Ｐゴシック"/>
              </a:rPr>
              <a:t>growth and development, and promotes excellence and innovation in </a:t>
            </a:r>
            <a:r>
              <a:rPr lang="en-GB" dirty="0"/>
              <a:t>the interests of individuals who work in the industry, such as architects, engineers, surveyors and other professionals. </a:t>
            </a:r>
          </a:p>
          <a:p>
            <a:pPr marL="342900" indent="-342900" algn="just">
              <a:spcBef>
                <a:spcPts val="600"/>
              </a:spcBef>
              <a:spcAft>
                <a:spcPts val="600"/>
              </a:spcAft>
              <a:buClr>
                <a:srgbClr val="0070C0"/>
              </a:buClr>
              <a:buFont typeface="Arial" panose="020B0604020202020204" pitchFamily="34" charset="0"/>
              <a:buChar char="•"/>
            </a:pPr>
            <a:r>
              <a:rPr lang="en-GB" dirty="0"/>
              <a:t>These bodies typically require their members to meet certain qualifications and standards, and provide education, training and networking opportunities to support their professional development.</a:t>
            </a:r>
          </a:p>
          <a:p>
            <a:pPr marL="342900" indent="-342900" algn="just">
              <a:spcBef>
                <a:spcPts val="600"/>
              </a:spcBef>
              <a:spcAft>
                <a:spcPts val="600"/>
              </a:spcAft>
              <a:buClr>
                <a:srgbClr val="0070C0"/>
              </a:buClr>
              <a:buFont typeface="Arial" panose="020B0604020202020204" pitchFamily="34" charset="0"/>
              <a:buChar char="•"/>
            </a:pPr>
            <a:r>
              <a:rPr lang="en-GB" dirty="0"/>
              <a:t>Professional bodies may also establish codes of conduct and ethical guidelines for their members, with the goal of promoting high standards of professionalism and ethical behaviour in the industry. </a:t>
            </a:r>
          </a:p>
          <a:p>
            <a:pPr marL="342900" indent="-342900" algn="just">
              <a:spcBef>
                <a:spcPts val="600"/>
              </a:spcBef>
              <a:spcAft>
                <a:spcPts val="600"/>
              </a:spcAft>
              <a:buClr>
                <a:srgbClr val="0070C0"/>
              </a:buClr>
              <a:buFont typeface="Arial" panose="020B0604020202020204" pitchFamily="34" charset="0"/>
              <a:buChar char="•"/>
            </a:pPr>
            <a:r>
              <a:rPr lang="en-GB" dirty="0">
                <a:ea typeface="ＭＳ Ｐゴシック"/>
              </a:rPr>
              <a:t>The role of a professional body is to advocate for its members and support their interests in the BSE sector as a whole.</a:t>
            </a:r>
            <a:endParaRPr lang="en-US" dirty="0">
              <a:ea typeface="ＭＳ Ｐゴシック"/>
            </a:endParaRPr>
          </a:p>
        </p:txBody>
      </p:sp>
    </p:spTree>
    <p:extLst>
      <p:ext uri="{BB962C8B-B14F-4D97-AF65-F5344CB8AC3E}">
        <p14:creationId xmlns:p14="http://schemas.microsoft.com/office/powerpoint/2010/main" val="32538920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867D8E-F5F5-4B24-9090-20F672736F6D}"/>
              </a:ext>
            </a:extLst>
          </p:cNvPr>
          <p:cNvSpPr>
            <a:spLocks noGrp="1"/>
          </p:cNvSpPr>
          <p:nvPr>
            <p:ph type="title"/>
          </p:nvPr>
        </p:nvSpPr>
        <p:spPr/>
        <p:txBody>
          <a:bodyPr/>
          <a:lstStyle/>
          <a:p>
            <a:r>
              <a:rPr lang="en-GB" dirty="0"/>
              <a:t>Benefits of membership </a:t>
            </a:r>
          </a:p>
        </p:txBody>
      </p:sp>
      <p:sp>
        <p:nvSpPr>
          <p:cNvPr id="3" name="Content Placeholder 2">
            <a:extLst>
              <a:ext uri="{FF2B5EF4-FFF2-40B4-BE49-F238E27FC236}">
                <a16:creationId xmlns:a16="http://schemas.microsoft.com/office/drawing/2014/main" id="{6CCFA5BD-F720-4705-985D-4851AD9B6904}"/>
              </a:ext>
            </a:extLst>
          </p:cNvPr>
          <p:cNvSpPr>
            <a:spLocks noGrp="1"/>
          </p:cNvSpPr>
          <p:nvPr>
            <p:ph sz="quarter" idx="10"/>
          </p:nvPr>
        </p:nvSpPr>
        <p:spPr/>
        <p:txBody>
          <a:bodyPr/>
          <a:lstStyle/>
          <a:p>
            <a:r>
              <a:rPr lang="en-GB" dirty="0"/>
              <a:t>Joining a professional body can offer numerous benefits, including: </a:t>
            </a:r>
          </a:p>
          <a:p>
            <a:pPr marL="342900" indent="-342900">
              <a:buClr>
                <a:srgbClr val="0077E3"/>
              </a:buClr>
              <a:buFont typeface="Arial" panose="020B0604020202020204" pitchFamily="34" charset="0"/>
              <a:buChar char="•"/>
            </a:pPr>
            <a:r>
              <a:rPr lang="en-GB" dirty="0"/>
              <a:t>professional development</a:t>
            </a:r>
          </a:p>
          <a:p>
            <a:pPr marL="342900" indent="-342900">
              <a:buClr>
                <a:srgbClr val="0077E3"/>
              </a:buClr>
              <a:buFont typeface="Arial" panose="020B0604020202020204" pitchFamily="34" charset="0"/>
              <a:buChar char="•"/>
            </a:pPr>
            <a:r>
              <a:rPr lang="en-GB" dirty="0"/>
              <a:t>networking</a:t>
            </a:r>
          </a:p>
          <a:p>
            <a:pPr marL="342900" indent="-342900">
              <a:buClr>
                <a:srgbClr val="0077E3"/>
              </a:buClr>
              <a:buFont typeface="Arial" panose="020B0604020202020204" pitchFamily="34" charset="0"/>
              <a:buChar char="•"/>
            </a:pPr>
            <a:r>
              <a:rPr lang="en-GB" dirty="0"/>
              <a:t>recognition</a:t>
            </a:r>
          </a:p>
          <a:p>
            <a:pPr marL="342900" indent="-342900">
              <a:buClr>
                <a:srgbClr val="0077E3"/>
              </a:buClr>
              <a:buFont typeface="Arial" panose="020B0604020202020204" pitchFamily="34" charset="0"/>
              <a:buChar char="•"/>
            </a:pPr>
            <a:r>
              <a:rPr lang="en-GB" dirty="0"/>
              <a:t>access to resources</a:t>
            </a:r>
          </a:p>
          <a:p>
            <a:pPr marL="342900" indent="-342900">
              <a:buClr>
                <a:srgbClr val="0077E3"/>
              </a:buClr>
              <a:buFont typeface="Arial" panose="020B0604020202020204" pitchFamily="34" charset="0"/>
              <a:buChar char="•"/>
            </a:pPr>
            <a:r>
              <a:rPr lang="en-GB" dirty="0"/>
              <a:t>advocacy</a:t>
            </a:r>
          </a:p>
          <a:p>
            <a:pPr marL="342900" indent="-342900">
              <a:buClr>
                <a:srgbClr val="0077E3"/>
              </a:buClr>
              <a:buFont typeface="Arial" panose="020B0604020202020204" pitchFamily="34" charset="0"/>
              <a:buChar char="•"/>
            </a:pPr>
            <a:r>
              <a:rPr lang="en-GB" dirty="0"/>
              <a:t>career opportunities.</a:t>
            </a:r>
          </a:p>
        </p:txBody>
      </p:sp>
    </p:spTree>
    <p:extLst>
      <p:ext uri="{BB962C8B-B14F-4D97-AF65-F5344CB8AC3E}">
        <p14:creationId xmlns:p14="http://schemas.microsoft.com/office/powerpoint/2010/main" val="27587587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DF21D2-927B-4EEF-9D9E-48BF1CC52A0F}"/>
              </a:ext>
            </a:extLst>
          </p:cNvPr>
          <p:cNvSpPr>
            <a:spLocks noGrp="1"/>
          </p:cNvSpPr>
          <p:nvPr>
            <p:ph type="title"/>
          </p:nvPr>
        </p:nvSpPr>
        <p:spPr/>
        <p:txBody>
          <a:bodyPr/>
          <a:lstStyle/>
          <a:p>
            <a:r>
              <a:rPr lang="en-GB" dirty="0"/>
              <a:t>The role of CIBSE</a:t>
            </a:r>
          </a:p>
        </p:txBody>
      </p:sp>
      <p:sp>
        <p:nvSpPr>
          <p:cNvPr id="3" name="Content Placeholder 2">
            <a:extLst>
              <a:ext uri="{FF2B5EF4-FFF2-40B4-BE49-F238E27FC236}">
                <a16:creationId xmlns:a16="http://schemas.microsoft.com/office/drawing/2014/main" id="{809C25D1-A450-4CE9-8505-EDCFB2270B71}"/>
              </a:ext>
            </a:extLst>
          </p:cNvPr>
          <p:cNvSpPr>
            <a:spLocks noGrp="1"/>
          </p:cNvSpPr>
          <p:nvPr>
            <p:ph sz="quarter" idx="10"/>
          </p:nvPr>
        </p:nvSpPr>
        <p:spPr/>
        <p:txBody>
          <a:bodyPr/>
          <a:lstStyle/>
          <a:p>
            <a:r>
              <a:rPr lang="en-US" dirty="0"/>
              <a:t>The Chartered Institution of Building Services Engineers (CIBSE) is the professional body that exists to advance and promote the art, science and practice of building services engineering, to invest in education and research, and to support professionals in their pursuit of excellence. </a:t>
            </a:r>
          </a:p>
          <a:p>
            <a:endParaRPr lang="en-GB" dirty="0"/>
          </a:p>
        </p:txBody>
      </p:sp>
      <p:sp>
        <p:nvSpPr>
          <p:cNvPr id="5" name="TextBox 4">
            <a:extLst>
              <a:ext uri="{FF2B5EF4-FFF2-40B4-BE49-F238E27FC236}">
                <a16:creationId xmlns:a16="http://schemas.microsoft.com/office/drawing/2014/main" id="{2A6D1AF8-E3C9-4ED5-A776-6897A0B8EB0A}"/>
              </a:ext>
            </a:extLst>
          </p:cNvPr>
          <p:cNvSpPr txBox="1"/>
          <p:nvPr/>
        </p:nvSpPr>
        <p:spPr>
          <a:xfrm>
            <a:off x="2011843" y="2905769"/>
            <a:ext cx="6592605" cy="2308324"/>
          </a:xfrm>
          <a:prstGeom prst="rect">
            <a:avLst/>
          </a:prstGeom>
          <a:noFill/>
          <a:ln>
            <a:solidFill>
              <a:schemeClr val="accent1">
                <a:lumMod val="50000"/>
              </a:schemeClr>
            </a:solidFill>
          </a:ln>
        </p:spPr>
        <p:txBody>
          <a:bodyPr wrap="square" lIns="91440" tIns="45720" rIns="91440" bIns="45720" rtlCol="0" anchor="t">
            <a:spAutoFit/>
          </a:bodyPr>
          <a:lstStyle/>
          <a:p>
            <a:pPr marL="342900" indent="-342900">
              <a:buFont typeface="Arial" panose="020B0604020202020204" pitchFamily="34" charset="0"/>
              <a:buChar char="•"/>
            </a:pPr>
            <a:r>
              <a:rPr lang="en-US" sz="1800" dirty="0">
                <a:latin typeface="Arial"/>
                <a:ea typeface="ＭＳ Ｐゴシック"/>
              </a:rPr>
              <a:t>Standard setter and authority on building services engineering. </a:t>
            </a:r>
            <a:endParaRPr lang="en-US" sz="1800" dirty="0"/>
          </a:p>
          <a:p>
            <a:pPr marL="342900" indent="-342900">
              <a:buFont typeface="Arial" panose="020B0604020202020204" pitchFamily="34" charset="0"/>
              <a:buChar char="•"/>
            </a:pPr>
            <a:r>
              <a:rPr lang="en-US" sz="1800" dirty="0">
                <a:latin typeface="Arial"/>
                <a:ea typeface="ＭＳ Ｐゴシック"/>
              </a:rPr>
              <a:t>Publishes guidance and codes that are internationally recognised as authoritative and sets the criteria for best practice in the profession.</a:t>
            </a:r>
          </a:p>
          <a:p>
            <a:pPr marL="342900" indent="-342900">
              <a:buFont typeface="Arial" panose="020B0604020202020204" pitchFamily="34" charset="0"/>
              <a:buChar char="•"/>
            </a:pPr>
            <a:r>
              <a:rPr lang="en-US" sz="1800" dirty="0">
                <a:latin typeface="Arial"/>
                <a:ea typeface="ＭＳ Ｐゴシック"/>
              </a:rPr>
              <a:t>Consulted by the government on matters relating to construction, engineering and sustainability. </a:t>
            </a:r>
            <a:endParaRPr lang="en-US" sz="1800" dirty="0"/>
          </a:p>
          <a:p>
            <a:pPr marL="342900" indent="-342900">
              <a:buFont typeface="Arial" panose="020B0604020202020204" pitchFamily="34" charset="0"/>
              <a:buChar char="•"/>
            </a:pPr>
            <a:r>
              <a:rPr lang="en-US" sz="1800" dirty="0">
                <a:latin typeface="Arial"/>
                <a:ea typeface="ＭＳ Ｐゴシック"/>
              </a:rPr>
              <a:t>Has options for student memberships.</a:t>
            </a:r>
            <a:endParaRPr lang="en-US" sz="1800" dirty="0"/>
          </a:p>
        </p:txBody>
      </p:sp>
      <p:sp>
        <p:nvSpPr>
          <p:cNvPr id="6" name="TextBox 5">
            <a:extLst>
              <a:ext uri="{FF2B5EF4-FFF2-40B4-BE49-F238E27FC236}">
                <a16:creationId xmlns:a16="http://schemas.microsoft.com/office/drawing/2014/main" id="{4A54BF89-BC0D-47B2-9D8B-82C095F0A20F}"/>
              </a:ext>
            </a:extLst>
          </p:cNvPr>
          <p:cNvSpPr txBox="1"/>
          <p:nvPr/>
        </p:nvSpPr>
        <p:spPr>
          <a:xfrm>
            <a:off x="1907704" y="5424269"/>
            <a:ext cx="7564463" cy="400110"/>
          </a:xfrm>
          <a:prstGeom prst="rect">
            <a:avLst/>
          </a:prstGeom>
          <a:noFill/>
        </p:spPr>
        <p:txBody>
          <a:bodyPr wrap="square" rtlCol="0">
            <a:spAutoFit/>
          </a:bodyPr>
          <a:lstStyle/>
          <a:p>
            <a:r>
              <a:rPr lang="en-GB" dirty="0"/>
              <a:t>Click on the link to discover CIBSE membership benefits</a:t>
            </a:r>
            <a:r>
              <a:rPr lang="en-GB" i="1" dirty="0"/>
              <a:t>.</a:t>
            </a:r>
          </a:p>
        </p:txBody>
      </p:sp>
      <p:sp>
        <p:nvSpPr>
          <p:cNvPr id="7" name="TextBox 6">
            <a:extLst>
              <a:ext uri="{FF2B5EF4-FFF2-40B4-BE49-F238E27FC236}">
                <a16:creationId xmlns:a16="http://schemas.microsoft.com/office/drawing/2014/main" id="{8AF0EF74-1A3F-D81F-6884-11FEE491090E}"/>
              </a:ext>
            </a:extLst>
          </p:cNvPr>
          <p:cNvSpPr txBox="1"/>
          <p:nvPr/>
        </p:nvSpPr>
        <p:spPr>
          <a:xfrm>
            <a:off x="409241" y="3887981"/>
            <a:ext cx="1368152" cy="400110"/>
          </a:xfrm>
          <a:prstGeom prst="rect">
            <a:avLst/>
          </a:prstGeom>
          <a:noFill/>
          <a:ln>
            <a:solidFill>
              <a:schemeClr val="tx2"/>
            </a:solidFill>
          </a:ln>
        </p:spPr>
        <p:txBody>
          <a:bodyPr wrap="square">
            <a:spAutoFit/>
          </a:bodyPr>
          <a:lstStyle/>
          <a:p>
            <a:pPr algn="ctr"/>
            <a:r>
              <a:rPr lang="en-GB" dirty="0">
                <a:hlinkClick r:id="rId3"/>
              </a:rPr>
              <a:t>CIBSE</a:t>
            </a:r>
            <a:endParaRPr lang="en-GB" dirty="0"/>
          </a:p>
        </p:txBody>
      </p:sp>
    </p:spTree>
    <p:extLst>
      <p:ext uri="{BB962C8B-B14F-4D97-AF65-F5344CB8AC3E}">
        <p14:creationId xmlns:p14="http://schemas.microsoft.com/office/powerpoint/2010/main" val="28222095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a:extLst>
              <a:ext uri="{FF2B5EF4-FFF2-40B4-BE49-F238E27FC236}">
                <a16:creationId xmlns:a16="http://schemas.microsoft.com/office/drawing/2014/main" id="{D60429B4-BD65-D984-AA0C-2E0183989B1B}"/>
              </a:ext>
            </a:extLst>
          </p:cNvPr>
          <p:cNvSpPr txBox="1">
            <a:spLocks/>
          </p:cNvSpPr>
          <p:nvPr/>
        </p:nvSpPr>
        <p:spPr bwMode="auto">
          <a:xfrm>
            <a:off x="457200" y="5723928"/>
            <a:ext cx="8229600" cy="1263534"/>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r>
              <a:rPr lang="en-US" kern="0" dirty="0">
                <a:ea typeface="ＭＳ Ｐゴシック"/>
              </a:rPr>
              <a:t>Click on the logo to learn more about the </a:t>
            </a:r>
            <a:r>
              <a:rPr lang="en-US" kern="0" dirty="0" err="1">
                <a:ea typeface="ＭＳ Ｐゴシック"/>
              </a:rPr>
              <a:t>organisation</a:t>
            </a:r>
            <a:r>
              <a:rPr lang="en-US" kern="0" dirty="0">
                <a:ea typeface="ＭＳ Ｐゴシック"/>
              </a:rPr>
              <a:t>.</a:t>
            </a:r>
            <a:endParaRPr lang="en-US" kern="0" dirty="0"/>
          </a:p>
        </p:txBody>
      </p:sp>
      <p:sp>
        <p:nvSpPr>
          <p:cNvPr id="10" name="Title 9">
            <a:extLst>
              <a:ext uri="{FF2B5EF4-FFF2-40B4-BE49-F238E27FC236}">
                <a16:creationId xmlns:a16="http://schemas.microsoft.com/office/drawing/2014/main" id="{7EFEB8D4-F7E2-D43D-D149-C06067385033}"/>
              </a:ext>
            </a:extLst>
          </p:cNvPr>
          <p:cNvSpPr>
            <a:spLocks noGrp="1"/>
          </p:cNvSpPr>
          <p:nvPr>
            <p:ph type="title"/>
          </p:nvPr>
        </p:nvSpPr>
        <p:spPr/>
        <p:txBody>
          <a:bodyPr/>
          <a:lstStyle/>
          <a:p>
            <a:endParaRPr lang="en-GB"/>
          </a:p>
        </p:txBody>
      </p:sp>
      <p:sp>
        <p:nvSpPr>
          <p:cNvPr id="12" name="Content Placeholder 11">
            <a:extLst>
              <a:ext uri="{FF2B5EF4-FFF2-40B4-BE49-F238E27FC236}">
                <a16:creationId xmlns:a16="http://schemas.microsoft.com/office/drawing/2014/main" id="{16D62BB7-6758-06C9-7244-3E83B9DC93C4}"/>
              </a:ext>
            </a:extLst>
          </p:cNvPr>
          <p:cNvSpPr>
            <a:spLocks noGrp="1"/>
          </p:cNvSpPr>
          <p:nvPr>
            <p:ph sz="quarter" idx="10"/>
          </p:nvPr>
        </p:nvSpPr>
        <p:spPr/>
        <p:txBody>
          <a:bodyPr/>
          <a:lstStyle/>
          <a:p>
            <a:endParaRPr lang="en-GB"/>
          </a:p>
        </p:txBody>
      </p:sp>
      <p:sp>
        <p:nvSpPr>
          <p:cNvPr id="13" name="Title 1">
            <a:extLst>
              <a:ext uri="{FF2B5EF4-FFF2-40B4-BE49-F238E27FC236}">
                <a16:creationId xmlns:a16="http://schemas.microsoft.com/office/drawing/2014/main" id="{F290D62C-DACA-FA96-1717-92EAFB7AE723}"/>
              </a:ext>
            </a:extLst>
          </p:cNvPr>
          <p:cNvSpPr txBox="1">
            <a:spLocks/>
          </p:cNvSpPr>
          <p:nvPr/>
        </p:nvSpPr>
        <p:spPr bwMode="auto">
          <a:xfrm>
            <a:off x="457200" y="1008000"/>
            <a:ext cx="8229600"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a:lstStyle>
          <a:p>
            <a:r>
              <a:rPr lang="en-US" kern="0"/>
              <a:t>Mechanical Professional Body – BESA</a:t>
            </a:r>
            <a:endParaRPr lang="en-US" kern="0" dirty="0"/>
          </a:p>
        </p:txBody>
      </p:sp>
      <p:sp>
        <p:nvSpPr>
          <p:cNvPr id="14" name="Content Placeholder 2">
            <a:extLst>
              <a:ext uri="{FF2B5EF4-FFF2-40B4-BE49-F238E27FC236}">
                <a16:creationId xmlns:a16="http://schemas.microsoft.com/office/drawing/2014/main" id="{3D7DC75A-0695-AE91-8FFC-451EA31261EB}"/>
              </a:ext>
            </a:extLst>
          </p:cNvPr>
          <p:cNvSpPr txBox="1">
            <a:spLocks/>
          </p:cNvSpPr>
          <p:nvPr/>
        </p:nvSpPr>
        <p:spPr bwMode="auto">
          <a:xfrm>
            <a:off x="457200" y="1589403"/>
            <a:ext cx="8229600" cy="1263534"/>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r>
              <a:rPr lang="en-US" kern="0">
                <a:ea typeface="ＭＳ Ｐゴシック"/>
              </a:rPr>
              <a:t>Reasons for joining a professional body can provide BSE Professionals with access to valuable resources, opportunities, and advocacy that can help them advance their careers, develop their skills, and promote their profession. </a:t>
            </a:r>
          </a:p>
          <a:p>
            <a:endParaRPr lang="en-US" kern="0"/>
          </a:p>
        </p:txBody>
      </p:sp>
      <p:pic>
        <p:nvPicPr>
          <p:cNvPr id="15" name="Picture 5">
            <a:hlinkClick r:id="rId3"/>
            <a:extLst>
              <a:ext uri="{FF2B5EF4-FFF2-40B4-BE49-F238E27FC236}">
                <a16:creationId xmlns:a16="http://schemas.microsoft.com/office/drawing/2014/main" id="{865DB8BC-4E57-CB0A-44A2-D0FFA351EAD1}"/>
              </a:ext>
            </a:extLst>
          </p:cNvPr>
          <p:cNvPicPr>
            <a:picLocks noChangeAspect="1"/>
          </p:cNvPicPr>
          <p:nvPr/>
        </p:nvPicPr>
        <p:blipFill>
          <a:blip r:embed="rId4"/>
          <a:stretch>
            <a:fillRect/>
          </a:stretch>
        </p:blipFill>
        <p:spPr>
          <a:xfrm>
            <a:off x="323528" y="3861047"/>
            <a:ext cx="1647825" cy="952500"/>
          </a:xfrm>
          <a:prstGeom prst="rect">
            <a:avLst/>
          </a:prstGeom>
        </p:spPr>
      </p:pic>
      <p:sp>
        <p:nvSpPr>
          <p:cNvPr id="16" name="TextBox 15">
            <a:extLst>
              <a:ext uri="{FF2B5EF4-FFF2-40B4-BE49-F238E27FC236}">
                <a16:creationId xmlns:a16="http://schemas.microsoft.com/office/drawing/2014/main" id="{6B118FD1-E039-DE9C-EE42-B6A7F136B92D}"/>
              </a:ext>
            </a:extLst>
          </p:cNvPr>
          <p:cNvSpPr txBox="1"/>
          <p:nvPr/>
        </p:nvSpPr>
        <p:spPr>
          <a:xfrm>
            <a:off x="2051720" y="3051752"/>
            <a:ext cx="6358775" cy="2554545"/>
          </a:xfrm>
          <a:prstGeom prst="rect">
            <a:avLst/>
          </a:prstGeom>
          <a:noFill/>
          <a:ln>
            <a:solidFill>
              <a:schemeClr val="accent1">
                <a:lumMod val="50000"/>
              </a:schemeClr>
            </a:solidFill>
          </a:ln>
        </p:spPr>
        <p:txBody>
          <a:bodyPr wrap="square" lIns="91440" tIns="45720" rIns="91440" bIns="45720" rtlCol="0" anchor="t">
            <a:spAutoFit/>
          </a:bodyPr>
          <a:lstStyle/>
          <a:p>
            <a:r>
              <a:rPr lang="en-US" dirty="0">
                <a:latin typeface="Arial"/>
                <a:ea typeface="ＭＳ Ｐゴシック"/>
              </a:rPr>
              <a:t>BESA is the </a:t>
            </a:r>
            <a:r>
              <a:rPr lang="en-US" dirty="0" err="1">
                <a:latin typeface="Arial"/>
                <a:ea typeface="ＭＳ Ｐゴシック"/>
              </a:rPr>
              <a:t>recognised</a:t>
            </a:r>
            <a:r>
              <a:rPr lang="en-US" dirty="0">
                <a:latin typeface="Arial"/>
                <a:ea typeface="ＭＳ Ｐゴシック"/>
              </a:rPr>
              <a:t> Trade Body for the Building Engineering Services Sector. BESA's group companies allow </a:t>
            </a:r>
            <a:r>
              <a:rPr lang="en-US" b="1" dirty="0">
                <a:latin typeface="Arial"/>
                <a:ea typeface="ＭＳ Ｐゴシック"/>
              </a:rPr>
              <a:t>both businesses and individuals </a:t>
            </a:r>
            <a:r>
              <a:rPr lang="en-US" dirty="0">
                <a:latin typeface="Arial"/>
                <a:ea typeface="ＭＳ Ｐゴシック"/>
              </a:rPr>
              <a:t>to demonstrate competence and compliance. BESA works with industry to help increase quality and safety with the BSE sector.</a:t>
            </a:r>
          </a:p>
          <a:p>
            <a:r>
              <a:rPr lang="en-US" dirty="0">
                <a:latin typeface="Arial"/>
                <a:ea typeface="ＭＳ Ｐゴシック"/>
              </a:rPr>
              <a:t>Also take a look at</a:t>
            </a:r>
            <a:r>
              <a:rPr lang="en-GB" dirty="0">
                <a:latin typeface="Arial"/>
                <a:ea typeface="ＭＳ Ｐゴシック"/>
              </a:rPr>
              <a:t> </a:t>
            </a:r>
            <a:r>
              <a:rPr lang="en-US" dirty="0">
                <a:latin typeface="Arial"/>
                <a:ea typeface="ＭＳ Ｐゴシック"/>
                <a:hlinkClick r:id="rId5"/>
              </a:rPr>
              <a:t>BESA - An Introduction to the BESA Competence Assessment Standard CAS) Audit</a:t>
            </a:r>
            <a:endParaRPr lang="en-GB" dirty="0">
              <a:latin typeface="Arial"/>
              <a:ea typeface="ＭＳ Ｐゴシック"/>
            </a:endParaRPr>
          </a:p>
        </p:txBody>
      </p:sp>
    </p:spTree>
    <p:extLst>
      <p:ext uri="{BB962C8B-B14F-4D97-AF65-F5344CB8AC3E}">
        <p14:creationId xmlns:p14="http://schemas.microsoft.com/office/powerpoint/2010/main" val="22090726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SKILLcard">
            <a:hlinkClick r:id="rId3"/>
            <a:extLst>
              <a:ext uri="{FF2B5EF4-FFF2-40B4-BE49-F238E27FC236}">
                <a16:creationId xmlns:a16="http://schemas.microsoft.com/office/drawing/2014/main" id="{ECEA7BED-0369-441C-B2E3-93F57C859275}"/>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124662" y="2927739"/>
            <a:ext cx="1327904" cy="911004"/>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a:hlinkClick r:id="rId3"/>
            <a:extLst>
              <a:ext uri="{FF2B5EF4-FFF2-40B4-BE49-F238E27FC236}">
                <a16:creationId xmlns:a16="http://schemas.microsoft.com/office/drawing/2014/main" id="{69B006A3-DEA6-AD7A-1065-4FCB128C1005}"/>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120028" y="2492896"/>
            <a:ext cx="3804212" cy="3635440"/>
          </a:xfrm>
          <a:prstGeom prst="rect">
            <a:avLst/>
          </a:prstGeom>
        </p:spPr>
      </p:pic>
      <p:sp>
        <p:nvSpPr>
          <p:cNvPr id="9" name="TextBox 8">
            <a:extLst>
              <a:ext uri="{FF2B5EF4-FFF2-40B4-BE49-F238E27FC236}">
                <a16:creationId xmlns:a16="http://schemas.microsoft.com/office/drawing/2014/main" id="{85EF7C97-5E41-16DF-57C1-12470A69D43A}"/>
              </a:ext>
            </a:extLst>
          </p:cNvPr>
          <p:cNvSpPr txBox="1"/>
          <p:nvPr/>
        </p:nvSpPr>
        <p:spPr>
          <a:xfrm>
            <a:off x="323528" y="4437419"/>
            <a:ext cx="4464496" cy="707886"/>
          </a:xfrm>
          <a:prstGeom prst="rect">
            <a:avLst/>
          </a:prstGeom>
          <a:noFill/>
          <a:ln>
            <a:solidFill>
              <a:schemeClr val="accent1">
                <a:lumMod val="50000"/>
              </a:schemeClr>
            </a:solidFill>
          </a:ln>
        </p:spPr>
        <p:txBody>
          <a:bodyPr wrap="square" rtlCol="0">
            <a:spAutoFit/>
          </a:bodyPr>
          <a:lstStyle/>
          <a:p>
            <a:r>
              <a:rPr lang="en-GB" dirty="0"/>
              <a:t>Click the cards to see the </a:t>
            </a:r>
            <a:r>
              <a:rPr lang="en-GB" dirty="0" err="1"/>
              <a:t>SKILLcard</a:t>
            </a:r>
            <a:r>
              <a:rPr lang="en-GB" dirty="0"/>
              <a:t> introduction video.</a:t>
            </a:r>
          </a:p>
        </p:txBody>
      </p:sp>
      <p:sp>
        <p:nvSpPr>
          <p:cNvPr id="4" name="Title 3">
            <a:extLst>
              <a:ext uri="{FF2B5EF4-FFF2-40B4-BE49-F238E27FC236}">
                <a16:creationId xmlns:a16="http://schemas.microsoft.com/office/drawing/2014/main" id="{FD351012-1D72-71B5-FDD3-5A5171E6D2E4}"/>
              </a:ext>
            </a:extLst>
          </p:cNvPr>
          <p:cNvSpPr>
            <a:spLocks noGrp="1"/>
          </p:cNvSpPr>
          <p:nvPr>
            <p:ph type="title"/>
          </p:nvPr>
        </p:nvSpPr>
        <p:spPr/>
        <p:txBody>
          <a:bodyPr/>
          <a:lstStyle/>
          <a:p>
            <a:endParaRPr lang="en-GB"/>
          </a:p>
        </p:txBody>
      </p:sp>
      <p:sp>
        <p:nvSpPr>
          <p:cNvPr id="6" name="Title 1">
            <a:extLst>
              <a:ext uri="{FF2B5EF4-FFF2-40B4-BE49-F238E27FC236}">
                <a16:creationId xmlns:a16="http://schemas.microsoft.com/office/drawing/2014/main" id="{2A56B693-2F97-B8BB-AFE4-635C16622DC0}"/>
              </a:ext>
            </a:extLst>
          </p:cNvPr>
          <p:cNvSpPr txBox="1">
            <a:spLocks/>
          </p:cNvSpPr>
          <p:nvPr/>
        </p:nvSpPr>
        <p:spPr bwMode="auto">
          <a:xfrm>
            <a:off x="457200" y="1008000"/>
            <a:ext cx="8229600"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a:lstStyle>
          <a:p>
            <a:r>
              <a:rPr lang="en-US" kern="0"/>
              <a:t>CSCS Alliance Card Schemes - SKILLcard</a:t>
            </a:r>
            <a:endParaRPr lang="en-GB" kern="0" dirty="0"/>
          </a:p>
        </p:txBody>
      </p:sp>
      <p:sp>
        <p:nvSpPr>
          <p:cNvPr id="7" name="TextBox 6">
            <a:extLst>
              <a:ext uri="{FF2B5EF4-FFF2-40B4-BE49-F238E27FC236}">
                <a16:creationId xmlns:a16="http://schemas.microsoft.com/office/drawing/2014/main" id="{0FCA8AE5-F0B3-32EC-2335-3433BA5A5634}"/>
              </a:ext>
            </a:extLst>
          </p:cNvPr>
          <p:cNvSpPr txBox="1"/>
          <p:nvPr/>
        </p:nvSpPr>
        <p:spPr>
          <a:xfrm>
            <a:off x="358868" y="1404918"/>
            <a:ext cx="8467040" cy="1015663"/>
          </a:xfrm>
          <a:prstGeom prst="rect">
            <a:avLst/>
          </a:prstGeom>
          <a:noFill/>
        </p:spPr>
        <p:txBody>
          <a:bodyPr wrap="square" rtlCol="0">
            <a:spAutoFit/>
          </a:bodyPr>
          <a:lstStyle/>
          <a:p>
            <a:r>
              <a:rPr lang="en-US" dirty="0" err="1"/>
              <a:t>SKILLcard</a:t>
            </a:r>
            <a:r>
              <a:rPr lang="en-US" dirty="0"/>
              <a:t> is the </a:t>
            </a:r>
            <a:r>
              <a:rPr lang="en-US" dirty="0" err="1"/>
              <a:t>recognised</a:t>
            </a:r>
            <a:r>
              <a:rPr lang="en-US" dirty="0"/>
              <a:t> CSCS alliance scheme for the BSE sector. This allows individuals to demonstrate their competence across various occupations.</a:t>
            </a:r>
            <a:endParaRPr lang="en-GB" dirty="0"/>
          </a:p>
        </p:txBody>
      </p:sp>
    </p:spTree>
    <p:extLst>
      <p:ext uri="{BB962C8B-B14F-4D97-AF65-F5344CB8AC3E}">
        <p14:creationId xmlns:p14="http://schemas.microsoft.com/office/powerpoint/2010/main" val="93618205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15" ma:contentTypeDescription="Create a new document." ma:contentTypeScope="" ma:versionID="49183941de53607219d2a41e88adfbee">
  <xsd:schema xmlns:xsd="http://www.w3.org/2001/XMLSchema" xmlns:xs="http://www.w3.org/2001/XMLSchema" xmlns:p="http://schemas.microsoft.com/office/2006/metadata/properties" xmlns:ns2="1c5831b9-66da-4f16-a409-834213ecdb8e" xmlns:ns3="7d91badd-8922-4db1-9652-4fbca8a6b7df" xmlns:ns4="418e8c98-519b-4e3e-a77f-7ee33016068f" targetNamespace="http://schemas.microsoft.com/office/2006/metadata/properties" ma:root="true" ma:fieldsID="24b99fe5d6d654b5d04b5bbed10723b8" ns2:_="" ns3:_="" ns4:_="">
    <xsd:import namespace="1c5831b9-66da-4f16-a409-834213ecdb8e"/>
    <xsd:import namespace="7d91badd-8922-4db1-9652-4fbca8a6b7df"/>
    <xsd:import namespace="418e8c98-519b-4e3e-a77f-7ee33016068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LengthInSeconds" minOccurs="0"/>
                <xsd:element ref="ns2:lcf76f155ced4ddcb4097134ff3c332f"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68719a6c-9fc0-4287-adae-59b7713c0fdc"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18e8c98-519b-4e3e-a77f-7ee33016068f" elementFormDefault="qualified">
    <xsd:import namespace="http://schemas.microsoft.com/office/2006/documentManagement/types"/>
    <xsd:import namespace="http://schemas.microsoft.com/office/infopath/2007/PartnerControls"/>
    <xsd:element name="TaxCatchAll" ma:index="22" nillable="true" ma:displayName="Taxonomy Catch All Column" ma:hidden="true" ma:list="{46845985-64c5-445d-98c9-446d100d1ab4}" ma:internalName="TaxCatchAll" ma:showField="CatchAllData" ma:web="7d91badd-8922-4db1-9652-4fbca8a6b7d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1c5831b9-66da-4f16-a409-834213ecdb8e">
      <Terms xmlns="http://schemas.microsoft.com/office/infopath/2007/PartnerControls"/>
    </lcf76f155ced4ddcb4097134ff3c332f>
    <TaxCatchAll xmlns="418e8c98-519b-4e3e-a77f-7ee33016068f" xsi:nil="true"/>
  </documentManagement>
</p:properties>
</file>

<file path=customXml/itemProps1.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2.xml><?xml version="1.0" encoding="utf-8"?>
<ds:datastoreItem xmlns:ds="http://schemas.openxmlformats.org/officeDocument/2006/customXml" ds:itemID="{D8650BE0-FF67-4CB5-BD5F-AE35C54CB64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418e8c98-519b-4e3e-a77f-7ee33016068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A5CCB350-B76C-41FC-AE69-633CA55F79C0}">
  <ds:schemaRefs>
    <ds:schemaRef ds:uri="http://purl.org/dc/terms/"/>
    <ds:schemaRef ds:uri="http://schemas.microsoft.com/office/2006/metadata/properties"/>
    <ds:schemaRef ds:uri="http://schemas.microsoft.com/office/2006/documentManagement/types"/>
    <ds:schemaRef ds:uri="418e8c98-519b-4e3e-a77f-7ee33016068f"/>
    <ds:schemaRef ds:uri="http://purl.org/dc/elements/1.1/"/>
    <ds:schemaRef ds:uri="http://schemas.openxmlformats.org/package/2006/metadata/core-properties"/>
    <ds:schemaRef ds:uri="http://schemas.microsoft.com/office/infopath/2007/PartnerControls"/>
    <ds:schemaRef ds:uri="7d91badd-8922-4db1-9652-4fbca8a6b7df"/>
    <ds:schemaRef ds:uri="1c5831b9-66da-4f16-a409-834213ecdb8e"/>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0</TotalTime>
  <Words>2046</Words>
  <Application>Microsoft Office PowerPoint</Application>
  <PresentationFormat>On-screen Show (4:3)</PresentationFormat>
  <Paragraphs>168</Paragraphs>
  <Slides>18</Slides>
  <Notes>14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18</vt:i4>
      </vt:variant>
    </vt:vector>
  </HeadingPairs>
  <TitlesOfParts>
    <vt:vector size="23" baseType="lpstr">
      <vt:lpstr>Arial</vt:lpstr>
      <vt:lpstr>Lucida Grande</vt:lpstr>
      <vt:lpstr>Roboto</vt:lpstr>
      <vt:lpstr>Times New Roman</vt:lpstr>
      <vt:lpstr>Default Design</vt:lpstr>
      <vt:lpstr>PowerPoint 2: The BSE trade professional </vt:lpstr>
      <vt:lpstr>AIM: Explore how to develop as a tradesperson</vt:lpstr>
      <vt:lpstr>A career in Building Services Engineering</vt:lpstr>
      <vt:lpstr>Career paths in Construction and BSE </vt:lpstr>
      <vt:lpstr>Defining a professional body </vt:lpstr>
      <vt:lpstr>Benefits of membership </vt:lpstr>
      <vt:lpstr>The role of CIBSE</vt:lpstr>
      <vt:lpstr>PowerPoint Presentation</vt:lpstr>
      <vt:lpstr>PowerPoint Presentation</vt:lpstr>
      <vt:lpstr>PowerPoint Presentation</vt:lpstr>
      <vt:lpstr>PowerPoint Presentation</vt:lpstr>
      <vt:lpstr>PowerPoint Presentation</vt:lpstr>
      <vt:lpstr>Electrical Competency card scheme</vt:lpstr>
      <vt:lpstr>Types of ECS cards – apprentices and trainees</vt:lpstr>
      <vt:lpstr>Types of ECS cards – qualified persons</vt:lpstr>
      <vt:lpstr>What is CPD?</vt:lpstr>
      <vt:lpstr>Benefits of CPD </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Claire Brooks</cp:lastModifiedBy>
  <cp:revision>232</cp:revision>
  <dcterms:created xsi:type="dcterms:W3CDTF">2013-05-28T00:38:54Z</dcterms:created>
  <dcterms:modified xsi:type="dcterms:W3CDTF">2023-07-31T08:48:57Z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y fmtid="{D5CDD505-2E9C-101B-9397-08002B2CF9AE}" pid="3" name="MSIP_Label_8448bdcc-a5c1-4821-919e-44fa9583868f_Enabled">
    <vt:lpwstr>true</vt:lpwstr>
  </property>
  <property fmtid="{D5CDD505-2E9C-101B-9397-08002B2CF9AE}" pid="4" name="MSIP_Label_8448bdcc-a5c1-4821-919e-44fa9583868f_SetDate">
    <vt:lpwstr>2023-05-08T09:34:15Z</vt:lpwstr>
  </property>
  <property fmtid="{D5CDD505-2E9C-101B-9397-08002B2CF9AE}" pid="5" name="MSIP_Label_8448bdcc-a5c1-4821-919e-44fa9583868f_Method">
    <vt:lpwstr>Standard</vt:lpwstr>
  </property>
  <property fmtid="{D5CDD505-2E9C-101B-9397-08002B2CF9AE}" pid="6" name="MSIP_Label_8448bdcc-a5c1-4821-919e-44fa9583868f_Name">
    <vt:lpwstr>defa4170-0d19-0005-0004-bc88714345d2</vt:lpwstr>
  </property>
  <property fmtid="{D5CDD505-2E9C-101B-9397-08002B2CF9AE}" pid="7" name="MSIP_Label_8448bdcc-a5c1-4821-919e-44fa9583868f_SiteId">
    <vt:lpwstr>96f4d8ee-39bd-4af2-bb46-02d6d12565b5</vt:lpwstr>
  </property>
  <property fmtid="{D5CDD505-2E9C-101B-9397-08002B2CF9AE}" pid="8" name="MSIP_Label_8448bdcc-a5c1-4821-919e-44fa9583868f_ActionId">
    <vt:lpwstr>9e0f0e8d-9d6d-4eae-9b27-1306efa43253</vt:lpwstr>
  </property>
  <property fmtid="{D5CDD505-2E9C-101B-9397-08002B2CF9AE}" pid="9" name="MSIP_Label_8448bdcc-a5c1-4821-919e-44fa9583868f_ContentBits">
    <vt:lpwstr>0</vt:lpwstr>
  </property>
</Properties>
</file>