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31" r:id="rId6"/>
    <p:sldId id="334" r:id="rId7"/>
    <p:sldId id="336" r:id="rId8"/>
    <p:sldId id="337" r:id="rId9"/>
    <p:sldId id="338" r:id="rId10"/>
    <p:sldId id="340" r:id="rId11"/>
    <p:sldId id="339" r:id="rId12"/>
    <p:sldId id="341" r:id="rId13"/>
    <p:sldId id="343" r:id="rId14"/>
    <p:sldId id="342" r:id="rId15"/>
    <p:sldId id="344" r:id="rId16"/>
    <p:sldId id="346" r:id="rId17"/>
    <p:sldId id="347" r:id="rId18"/>
    <p:sldId id="348"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2"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98" autoAdjust="0"/>
    <p:restoredTop sz="95763" autoAdjust="0"/>
  </p:normalViewPr>
  <p:slideViewPr>
    <p:cSldViewPr showGuides="1">
      <p:cViewPr varScale="1">
        <p:scale>
          <a:sx n="80" d="100"/>
          <a:sy n="80" d="100"/>
        </p:scale>
        <p:origin x="96" y="51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7/25/2023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implimba.com/honey-and-mumford-mode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Project deadlines: Construction projects often have strict deadlines that must be met to ensure the project is completed on time and within budget. Effective time management can help tradespeople to plan and prioritise their work, ensuring that they meet project deadlines and avoid delays.</a:t>
            </a:r>
          </a:p>
          <a:p>
            <a:r>
              <a:rPr lang="en-GB" sz="1200" b="0" i="0" kern="1200" dirty="0">
                <a:solidFill>
                  <a:schemeClr val="tx1"/>
                </a:solidFill>
                <a:effectLst/>
                <a:latin typeface="Arial" charset="0"/>
                <a:ea typeface="ＭＳ Ｐゴシック" charset="-128"/>
                <a:cs typeface="ＭＳ Ｐゴシック" charset="-128"/>
              </a:rPr>
              <a:t>Productivity: Effective time management can improve productivity by helping tradespeople to focus on their most important tasks and work more efficiently. By managing their time effectively, tradespeople can reduce distractions and interruptions and make the most of their available time.</a:t>
            </a:r>
          </a:p>
          <a:p>
            <a:r>
              <a:rPr lang="en-GB" sz="1200" b="0" i="0" kern="1200" dirty="0">
                <a:solidFill>
                  <a:schemeClr val="tx1"/>
                </a:solidFill>
                <a:effectLst/>
                <a:latin typeface="Arial" charset="0"/>
                <a:ea typeface="ＭＳ Ｐゴシック" charset="-128"/>
                <a:cs typeface="ＭＳ Ｐゴシック" charset="-128"/>
              </a:rPr>
              <a:t>Quality of work: Poor time management can lead to rushed or incomplete work, which can negatively impact the quality of the final product. By managing their time effectively, tradespeople can take the time they need to complete tasks to a high standard, ensuring that the final project is of high quality.</a:t>
            </a:r>
          </a:p>
          <a:p>
            <a:r>
              <a:rPr lang="en-GB" sz="1200" b="0" i="0" kern="1200" dirty="0">
                <a:solidFill>
                  <a:schemeClr val="tx1"/>
                </a:solidFill>
                <a:effectLst/>
                <a:latin typeface="Arial" charset="0"/>
                <a:ea typeface="ＭＳ Ｐゴシック" charset="-128"/>
                <a:cs typeface="ＭＳ Ｐゴシック" charset="-128"/>
              </a:rPr>
              <a:t>Stress reduction: Effective time management can help to reduce stress by reducing the risk of missed deadlines or incomplete work. Tradespeople who manage their time effectively are better able to balance their workload and avoid feeling overwhelmed.</a:t>
            </a:r>
          </a:p>
          <a:p>
            <a:r>
              <a:rPr lang="en-GB" sz="1200" b="0" i="0" kern="1200" dirty="0">
                <a:solidFill>
                  <a:schemeClr val="tx1"/>
                </a:solidFill>
                <a:effectLst/>
                <a:latin typeface="Arial" charset="0"/>
                <a:ea typeface="ＭＳ Ｐゴシック" charset="-128"/>
                <a:cs typeface="ＭＳ Ｐゴシック" charset="-128"/>
              </a:rPr>
              <a:t>Overall, time management is important for tradespeople in the BSE industry because it helps them to meet project deadlines, improve productivity and the quality of their work, reduce stress and ultimately deliver better projects.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54589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Project management software: This type of software is designed to help tradespeople plan, organise and track the progress of construction projects. Examples of project management software include Trello, Asana and Basecamp.</a:t>
            </a:r>
          </a:p>
          <a:p>
            <a:r>
              <a:rPr lang="en-GB" sz="1200" b="0" i="0" kern="1200" dirty="0">
                <a:solidFill>
                  <a:schemeClr val="tx1"/>
                </a:solidFill>
                <a:effectLst/>
                <a:latin typeface="Arial" charset="0"/>
                <a:ea typeface="ＭＳ Ｐゴシック" charset="-128"/>
                <a:cs typeface="ＭＳ Ｐゴシック" charset="-128"/>
              </a:rPr>
              <a:t>Time tracking apps: These apps help tradespeople keep track of the time spent on different tasks and projects. Examples of time tracking apps include Toggl, Harvest and </a:t>
            </a:r>
            <a:r>
              <a:rPr lang="en-GB" sz="1200" b="0" i="0" kern="1200" dirty="0" err="1">
                <a:solidFill>
                  <a:schemeClr val="tx1"/>
                </a:solidFill>
                <a:effectLst/>
                <a:latin typeface="Arial" charset="0"/>
                <a:ea typeface="ＭＳ Ｐゴシック" charset="-128"/>
                <a:cs typeface="ＭＳ Ｐゴシック" charset="-128"/>
              </a:rPr>
              <a:t>RescueTime</a:t>
            </a:r>
            <a:r>
              <a:rPr lang="en-GB" sz="1200" b="0" i="0" kern="1200" dirty="0">
                <a:solidFill>
                  <a:schemeClr val="tx1"/>
                </a:solidFill>
                <a:effectLst/>
                <a:latin typeface="Arial" charset="0"/>
                <a:ea typeface="ＭＳ Ｐゴシック" charset="-128"/>
                <a:cs typeface="ＭＳ Ｐゴシック" charset="-128"/>
              </a:rPr>
              <a:t>.</a:t>
            </a:r>
          </a:p>
          <a:p>
            <a:r>
              <a:rPr lang="en-GB" sz="1200" b="0" i="0" kern="1200" dirty="0">
                <a:solidFill>
                  <a:schemeClr val="tx1"/>
                </a:solidFill>
                <a:effectLst/>
                <a:latin typeface="Arial" charset="0"/>
                <a:ea typeface="ＭＳ Ｐゴシック" charset="-128"/>
                <a:cs typeface="ＭＳ Ｐゴシック" charset="-128"/>
              </a:rPr>
              <a:t>Calendar apps: These apps help tradespeople manage their schedules and keep track of important deadlines and appointments. Examples of calendar apps include Google Calendar, Apple Calendar and Microsoft Outlook.</a:t>
            </a:r>
          </a:p>
          <a:p>
            <a:r>
              <a:rPr lang="en-GB" sz="1200" b="0" i="0" kern="1200" dirty="0">
                <a:solidFill>
                  <a:schemeClr val="tx1"/>
                </a:solidFill>
                <a:effectLst/>
                <a:latin typeface="Arial" charset="0"/>
                <a:ea typeface="ＭＳ Ｐゴシック" charset="-128"/>
                <a:cs typeface="ＭＳ Ｐゴシック" charset="-128"/>
              </a:rPr>
              <a:t>Communication tools: These tools enable tradespeople to communicate with their team members and clients in real-time. Examples of communication tools include Slack, Microsoft Teams and Zoom.</a:t>
            </a:r>
          </a:p>
          <a:p>
            <a:r>
              <a:rPr lang="en-GB" sz="1200" b="0" i="0" kern="1200" dirty="0">
                <a:solidFill>
                  <a:schemeClr val="tx1"/>
                </a:solidFill>
                <a:effectLst/>
                <a:latin typeface="Arial" charset="0"/>
                <a:ea typeface="ＭＳ Ｐゴシック" charset="-128"/>
                <a:cs typeface="ＭＳ Ｐゴシック" charset="-128"/>
              </a:rPr>
              <a:t>Accounting software: This type of software helps tradespeople manage their finances, including invoicing, payments and expense tracking. Examples of accounting software include QuickBooks, Xero and FreshBooks.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920973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Quality of work: Success criteria may include ensuring that the work meets all necessary safety and quality standards, adheres to building codes and regulations, and is completed to a high standard of workmanship.</a:t>
            </a:r>
          </a:p>
          <a:p>
            <a:r>
              <a:rPr lang="en-GB" sz="1200" b="0" i="0" kern="1200" dirty="0">
                <a:solidFill>
                  <a:schemeClr val="tx1"/>
                </a:solidFill>
                <a:effectLst/>
                <a:latin typeface="Arial" charset="0"/>
                <a:ea typeface="ＭＳ Ｐゴシック" charset="-128"/>
                <a:cs typeface="ＭＳ Ｐゴシック" charset="-128"/>
              </a:rPr>
              <a:t>Timeliness: Success criteria may include completing the work within a specified timeframe, meeting project deadlines and avoiding delays.</a:t>
            </a:r>
          </a:p>
          <a:p>
            <a:r>
              <a:rPr lang="en-GB" sz="1200" b="0" i="0" kern="1200" dirty="0">
                <a:solidFill>
                  <a:schemeClr val="tx1"/>
                </a:solidFill>
                <a:effectLst/>
                <a:latin typeface="Arial" charset="0"/>
                <a:ea typeface="ＭＳ Ｐゴシック" charset="-128"/>
                <a:cs typeface="ＭＳ Ｐゴシック" charset="-128"/>
              </a:rPr>
              <a:t>Cost-effectiveness: Success criteria may include ensuring that the work is completed within budget and that all resources are used efficiently.</a:t>
            </a:r>
          </a:p>
          <a:p>
            <a:r>
              <a:rPr lang="en-GB" sz="1200" b="0" i="0" kern="1200" dirty="0">
                <a:solidFill>
                  <a:schemeClr val="tx1"/>
                </a:solidFill>
                <a:effectLst/>
                <a:latin typeface="Arial" charset="0"/>
                <a:ea typeface="ＭＳ Ｐゴシック" charset="-128"/>
                <a:cs typeface="ＭＳ Ｐゴシック" charset="-128"/>
              </a:rPr>
              <a:t>Customer satisfaction: Success criteria may include ensuring that the customer is happy with the work and that their expectations have been met or exceeded.</a:t>
            </a:r>
          </a:p>
          <a:p>
            <a:r>
              <a:rPr lang="en-GB" sz="1200" b="0" i="0" kern="1200" dirty="0">
                <a:solidFill>
                  <a:schemeClr val="tx1"/>
                </a:solidFill>
                <a:effectLst/>
                <a:latin typeface="Arial" charset="0"/>
                <a:ea typeface="ＭＳ Ｐゴシック" charset="-128"/>
                <a:cs typeface="ＭＳ Ｐゴシック" charset="-128"/>
              </a:rPr>
              <a:t>Communication: Success criteria may include maintaining effective communication with the customer, project manager and other team members throughout the project, to ensure that everyone is informed and working towards the same goals.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938566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Meeting project goals: Success is measured by whether the project has met its specific goals and objectives, such as completing the project on time, within budget and to the required standard of quality.</a:t>
            </a:r>
          </a:p>
          <a:p>
            <a:r>
              <a:rPr lang="en-GB" sz="1200" b="0" i="0" kern="1200" dirty="0">
                <a:solidFill>
                  <a:schemeClr val="tx1"/>
                </a:solidFill>
                <a:effectLst/>
                <a:latin typeface="Arial" charset="0"/>
                <a:ea typeface="ＭＳ Ｐゴシック" charset="-128"/>
                <a:cs typeface="ＭＳ Ｐゴシック" charset="-128"/>
              </a:rPr>
              <a:t>Customer satisfaction: Success is measured by whether the customer is satisfied with the finished project and whether it meets their expectations.</a:t>
            </a:r>
          </a:p>
          <a:p>
            <a:r>
              <a:rPr lang="en-GB" sz="1200" b="0" i="0" kern="1200" dirty="0">
                <a:solidFill>
                  <a:schemeClr val="tx1"/>
                </a:solidFill>
                <a:effectLst/>
                <a:latin typeface="Arial" charset="0"/>
                <a:ea typeface="ＭＳ Ｐゴシック" charset="-128"/>
                <a:cs typeface="ＭＳ Ｐゴシック" charset="-128"/>
              </a:rPr>
              <a:t>Quality of work: Success is measured by whether the work meets all necessary safety and quality standards, adheres to building codes and regulations, and is completed to a high standard of workmanship.</a:t>
            </a:r>
          </a:p>
          <a:p>
            <a:r>
              <a:rPr lang="en-GB" sz="1200" b="0" i="0" kern="1200" dirty="0">
                <a:solidFill>
                  <a:schemeClr val="tx1"/>
                </a:solidFill>
                <a:effectLst/>
                <a:latin typeface="Arial" charset="0"/>
                <a:ea typeface="ＭＳ Ｐゴシック" charset="-128"/>
                <a:cs typeface="ＭＳ Ｐゴシック" charset="-128"/>
              </a:rPr>
              <a:t>Safety: Success is measured by whether the project is completed without any accidents or injuries to workers or members of the public.</a:t>
            </a:r>
          </a:p>
          <a:p>
            <a:r>
              <a:rPr lang="en-GB" sz="1200" b="0" i="0" kern="1200" dirty="0">
                <a:solidFill>
                  <a:schemeClr val="tx1"/>
                </a:solidFill>
                <a:effectLst/>
                <a:latin typeface="Arial" charset="0"/>
                <a:ea typeface="ＭＳ Ｐゴシック" charset="-128"/>
                <a:cs typeface="ＭＳ Ｐゴシック" charset="-128"/>
              </a:rPr>
              <a:t>Environmental impact: Success is measured by whether the project has minimised its environmental impact and followed any relevant sustainability guidelines.</a:t>
            </a:r>
          </a:p>
          <a:p>
            <a:r>
              <a:rPr lang="en-GB" sz="1200" b="0" i="0" kern="1200" dirty="0">
                <a:solidFill>
                  <a:schemeClr val="tx1"/>
                </a:solidFill>
                <a:effectLst/>
                <a:latin typeface="Arial" charset="0"/>
                <a:ea typeface="ＭＳ Ｐゴシック" charset="-128"/>
                <a:cs typeface="ＭＳ Ｐゴシック" charset="-128"/>
              </a:rPr>
              <a:t>Return on investment: Success is measured by whether the project has delivered a satisfactory return on investment for the client and any other stakeholders.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791346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Specific: This means that the target should be clear and well-defined. For example, instead of setting a vague goal like ‘improve my skills’, a specific goal would be ‘attend a training course on welding techniques’.</a:t>
            </a:r>
          </a:p>
          <a:p>
            <a:r>
              <a:rPr lang="en-GB" sz="1200" b="0" i="0" kern="1200" dirty="0">
                <a:solidFill>
                  <a:schemeClr val="tx1"/>
                </a:solidFill>
                <a:effectLst/>
                <a:latin typeface="Arial" charset="0"/>
                <a:ea typeface="ＭＳ Ｐゴシック" charset="-128"/>
                <a:cs typeface="ＭＳ Ｐゴシック" charset="-128"/>
              </a:rPr>
              <a:t>Measurable: A SMART target should be measurable so that progress can be tracked. For example, if the target is to complete a plumbing project within a certain timeframe, progress can be measured by monitoring how much work has been completed and comparing it to the original plan.</a:t>
            </a:r>
          </a:p>
          <a:p>
            <a:r>
              <a:rPr lang="en-GB" sz="1200" b="0" i="0" kern="1200" dirty="0">
                <a:solidFill>
                  <a:schemeClr val="tx1"/>
                </a:solidFill>
                <a:effectLst/>
                <a:latin typeface="Arial" charset="0"/>
                <a:ea typeface="ＭＳ Ｐゴシック" charset="-128"/>
                <a:cs typeface="ＭＳ Ｐゴシック" charset="-128"/>
              </a:rPr>
              <a:t>Achievable: A SMART target should be realistic and achievable. This means that it should take into account the resources and capabilities of the tradesperson. For example, setting a goal to complete a large construction project on their own in an unrealistic timeframe would not be achievable.</a:t>
            </a:r>
          </a:p>
          <a:p>
            <a:r>
              <a:rPr lang="en-GB" sz="1200" b="0" i="0" kern="1200" dirty="0">
                <a:solidFill>
                  <a:schemeClr val="tx1"/>
                </a:solidFill>
                <a:effectLst/>
                <a:latin typeface="Arial" charset="0"/>
                <a:ea typeface="ＭＳ Ｐゴシック" charset="-128"/>
                <a:cs typeface="ＭＳ Ｐゴシック" charset="-128"/>
              </a:rPr>
              <a:t>Relevant: A SMART target should be relevant to the tradesperson's overall goals and aspirations. For example, if the tradesperson wants to specialise in electrical work, a relevant target would be to complete a certification programme in electrical wiring.</a:t>
            </a:r>
          </a:p>
          <a:p>
            <a:r>
              <a:rPr lang="en-GB" sz="1200" b="0" i="0" kern="1200" dirty="0">
                <a:solidFill>
                  <a:schemeClr val="tx1"/>
                </a:solidFill>
                <a:effectLst/>
                <a:latin typeface="Arial" charset="0"/>
                <a:ea typeface="ＭＳ Ｐゴシック" charset="-128"/>
                <a:cs typeface="ＭＳ Ｐゴシック" charset="-128"/>
              </a:rPr>
              <a:t>Time-bound: A SMART target should have a specific timeframe for completion. This helps to create a sense of urgency and helps the tradesperson to stay on track. For example, a target to complete a roofing project within three weeks would be time-bound.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541581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kern="0" dirty="0">
                <a:solidFill>
                  <a:srgbClr val="FF0000"/>
                </a:solidFill>
                <a:effectLst/>
                <a:latin typeface="Arial" panose="020B0604020202020204" pitchFamily="34" charset="0"/>
                <a:ea typeface="Cambria" panose="02040503050406030204" pitchFamily="18" charset="0"/>
              </a:rPr>
              <a:t>Read more here and check your learning style </a:t>
            </a:r>
            <a:r>
              <a:rPr lang="en-GB" sz="1800" u="sng" kern="0" dirty="0">
                <a:solidFill>
                  <a:srgbClr val="0000FF"/>
                </a:solidFill>
                <a:effectLst/>
                <a:latin typeface="Arial" panose="020B0604020202020204" pitchFamily="34" charset="0"/>
                <a:ea typeface="Cambria" panose="02040503050406030204" pitchFamily="18" charset="0"/>
                <a:cs typeface="Times New Roman" panose="02020603050405020304" pitchFamily="18" charset="0"/>
                <a:hlinkClick r:id="rId3"/>
              </a:rPr>
              <a:t>The Honey and Mumford Model: Understanding Your Learning Style for Better Personal and Professional Development – </a:t>
            </a:r>
            <a:r>
              <a:rPr lang="en-GB" sz="1800" u="sng" kern="0" dirty="0" err="1">
                <a:solidFill>
                  <a:srgbClr val="0000FF"/>
                </a:solidFill>
                <a:effectLst/>
                <a:latin typeface="Arial" panose="020B0604020202020204" pitchFamily="34" charset="0"/>
                <a:ea typeface="Cambria" panose="02040503050406030204" pitchFamily="18" charset="0"/>
                <a:cs typeface="Times New Roman" panose="02020603050405020304" pitchFamily="18" charset="0"/>
                <a:hlinkClick r:id="rId3"/>
              </a:rPr>
              <a:t>SimpliMBA</a:t>
            </a:r>
            <a:r>
              <a:rPr lang="en-GB" sz="1800" u="sng" kern="0">
                <a:solidFill>
                  <a:srgbClr val="0000FF"/>
                </a:solidFill>
                <a:effectLst/>
                <a:latin typeface="Arial" panose="020B0604020202020204" pitchFamily="34" charset="0"/>
                <a:ea typeface="Cambria" panose="02040503050406030204" pitchFamily="18" charset="0"/>
                <a:cs typeface="Times New Roman" panose="02020603050405020304" pitchFamily="18" charset="0"/>
              </a:rPr>
              <a:t> https://www.simplimba.com/honey-and-mumford-model/ </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200287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In the first stage, concrete experiences, learners engage in hands-on activities or experiences, such as completing a construction project. </a:t>
            </a:r>
          </a:p>
          <a:p>
            <a:r>
              <a:rPr lang="en-GB" sz="1200" b="0" i="0" kern="1200" dirty="0">
                <a:solidFill>
                  <a:schemeClr val="tx1"/>
                </a:solidFill>
                <a:effectLst/>
                <a:latin typeface="Arial" charset="0"/>
                <a:ea typeface="ＭＳ Ｐゴシック" charset="-128"/>
                <a:cs typeface="ＭＳ Ｐゴシック" charset="-128"/>
              </a:rPr>
              <a:t>In the second stage, reflective observation, learners reflect on their experiences and consider what they have learned. This may involve seeking feedback from others, reviewing project outcomes or simply reflecting on the experience.</a:t>
            </a:r>
          </a:p>
          <a:p>
            <a:r>
              <a:rPr lang="en-GB" sz="1200" b="0" i="0" kern="1200" dirty="0">
                <a:solidFill>
                  <a:schemeClr val="tx1"/>
                </a:solidFill>
                <a:effectLst/>
                <a:latin typeface="Arial" charset="0"/>
                <a:ea typeface="ＭＳ Ｐゴシック" charset="-128"/>
                <a:cs typeface="ＭＳ Ｐゴシック" charset="-128"/>
              </a:rPr>
              <a:t>In the third stage, abstract conceptualisation, learners start to make connections between their experiences and broader concepts or theories. This may involve identifying patterns or themes, making comparisons to previous experiences or researching relevant theories or concepts.</a:t>
            </a:r>
          </a:p>
          <a:p>
            <a:r>
              <a:rPr lang="en-GB" sz="1200" b="0" i="0" kern="1200" dirty="0">
                <a:solidFill>
                  <a:schemeClr val="tx1"/>
                </a:solidFill>
                <a:effectLst/>
                <a:latin typeface="Arial" charset="0"/>
                <a:ea typeface="ＭＳ Ｐゴシック" charset="-128"/>
                <a:cs typeface="ＭＳ Ｐゴシック" charset="-128"/>
              </a:rPr>
              <a:t>Finally, in the fourth stage, active experimentation, learners apply what they have learned to new situations or experiences. This may involve trying out new techniques or strategies, experimenting with different approaches or seeking out new challenges.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4186955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Communication: Tradespeople need to be able to communicate effectively with team members, clients and other stakeholders. This involves listening actively, speaking clearly and being able to convey information in a way that others can understand.</a:t>
            </a:r>
          </a:p>
          <a:p>
            <a:r>
              <a:rPr lang="en-GB" dirty="0"/>
              <a:t>Collaboration: Tradespeople need to be able to work well with others and collaborate effectively as part of a team. This involves being open to other people's ideas, sharing information and working together to achieve common goals.</a:t>
            </a:r>
          </a:p>
          <a:p>
            <a:r>
              <a:rPr lang="en-GB" dirty="0"/>
              <a:t>Leadership: Tradespeople may need to take on a leadership role in some projects, and therefore need to be able to motivate and inspire team members to work towards a common goal.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896242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Self-awareness: Tradespeople need to be aware of their own strengths and weaknesses, as well as their own emotional states. This involves being able to reflect on one's own performance and identify areas for improvement.</a:t>
            </a:r>
          </a:p>
          <a:p>
            <a:r>
              <a:rPr lang="en-GB" dirty="0"/>
              <a:t>Self-motivation: Tradespeople need to be able to motivate themselves and stay focused on their tasks, even when working independently. This involves setting goals, prioritising tasks and managing time effectively.</a:t>
            </a:r>
          </a:p>
          <a:p>
            <a:r>
              <a:rPr lang="en-GB" dirty="0"/>
              <a:t>Emotional regulation: Tradespeople may encounter stressful situations or difficult clients, and therefore need to be able to regulate their emotions and maintain a professional demeanour. This involves staying calm under pressure and managing stress effectively.</a:t>
            </a:r>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884702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kern="1200" baseline="0" dirty="0">
                <a:solidFill>
                  <a:schemeClr val="tx1"/>
                </a:solidFill>
                <a:latin typeface="Arial" pitchFamily="-105" charset="0"/>
                <a:ea typeface="ＭＳ Ｐゴシック" pitchFamily="-105" charset="-128"/>
                <a:cs typeface="Times New Roman" panose="02020603050405020304" pitchFamily="18" charset="0"/>
              </a:rPr>
              <a:t>2023 EAL</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Building Services Engineering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201: Employment and employability in the Building Services Engineering 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t>PowerPoint 7: Planning for successful outcomes and reflective practice</a:t>
            </a: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CC92FF-F6A6-4090-9E61-263323090A07}"/>
              </a:ext>
            </a:extLst>
          </p:cNvPr>
          <p:cNvPicPr>
            <a:picLocks noChangeAspect="1"/>
          </p:cNvPicPr>
          <p:nvPr/>
        </p:nvPicPr>
        <p:blipFill>
          <a:blip r:embed="rId3"/>
          <a:stretch>
            <a:fillRect/>
          </a:stretch>
        </p:blipFill>
        <p:spPr>
          <a:xfrm>
            <a:off x="1592358" y="944724"/>
            <a:ext cx="5959283" cy="4968552"/>
          </a:xfrm>
          <a:prstGeom prst="rect">
            <a:avLst/>
          </a:prstGeom>
        </p:spPr>
      </p:pic>
      <p:sp>
        <p:nvSpPr>
          <p:cNvPr id="5" name="TextBox 4">
            <a:extLst>
              <a:ext uri="{FF2B5EF4-FFF2-40B4-BE49-F238E27FC236}">
                <a16:creationId xmlns:a16="http://schemas.microsoft.com/office/drawing/2014/main" id="{33009DAD-4330-4767-ADFB-7C79C81188C3}"/>
              </a:ext>
            </a:extLst>
          </p:cNvPr>
          <p:cNvSpPr txBox="1"/>
          <p:nvPr/>
        </p:nvSpPr>
        <p:spPr>
          <a:xfrm>
            <a:off x="2627784" y="5913276"/>
            <a:ext cx="3888432" cy="252028"/>
          </a:xfrm>
          <a:prstGeom prst="rect">
            <a:avLst/>
          </a:prstGeom>
          <a:noFill/>
        </p:spPr>
        <p:txBody>
          <a:bodyPr wrap="square" rtlCol="0">
            <a:spAutoFit/>
          </a:bodyPr>
          <a:lstStyle/>
          <a:p>
            <a:r>
              <a:rPr lang="en-GB" sz="1000" dirty="0"/>
              <a:t>Image Source: www.skillshub.com/what-are-kolbs-learning-styles/</a:t>
            </a:r>
          </a:p>
        </p:txBody>
      </p:sp>
    </p:spTree>
    <p:extLst>
      <p:ext uri="{BB962C8B-B14F-4D97-AF65-F5344CB8AC3E}">
        <p14:creationId xmlns:p14="http://schemas.microsoft.com/office/powerpoint/2010/main" val="1282404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57200" y="908720"/>
            <a:ext cx="8435280" cy="4248000"/>
          </a:xfrm>
        </p:spPr>
        <p:txBody>
          <a:bodyPr/>
          <a:lstStyle/>
          <a:p>
            <a:endParaRPr lang="en-GB" dirty="0"/>
          </a:p>
          <a:p>
            <a:r>
              <a:rPr lang="en-GB" dirty="0"/>
              <a:t>By using Kolb's model of experiential learning, BSE professionals can engage in reflective practice, and improve their skills and knowledge over time. </a:t>
            </a:r>
          </a:p>
          <a:p>
            <a:r>
              <a:rPr lang="en-GB" dirty="0"/>
              <a:t>The model provides a structured framework for learning and development, and can help tradespeople to identify areas for improvement, learn from their experiences and ultimately deliver better projects.</a:t>
            </a:r>
          </a:p>
        </p:txBody>
      </p:sp>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en-GB" dirty="0"/>
              <a:t>Kolb and reflective practice </a:t>
            </a:r>
          </a:p>
        </p:txBody>
      </p:sp>
    </p:spTree>
    <p:extLst>
      <p:ext uri="{BB962C8B-B14F-4D97-AF65-F5344CB8AC3E}">
        <p14:creationId xmlns:p14="http://schemas.microsoft.com/office/powerpoint/2010/main" val="2758758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en-GB" dirty="0"/>
              <a:t>Personal learning styles and reflective practice </a:t>
            </a:r>
          </a:p>
        </p:txBody>
      </p:sp>
      <p:sp>
        <p:nvSpPr>
          <p:cNvPr id="3" name="Content Placeholder 2">
            <a:extLst>
              <a:ext uri="{FF2B5EF4-FFF2-40B4-BE49-F238E27FC236}">
                <a16:creationId xmlns:a16="http://schemas.microsoft.com/office/drawing/2014/main" id="{A6679DC2-2C1D-4409-8755-13AB6C304645}"/>
              </a:ext>
            </a:extLst>
          </p:cNvPr>
          <p:cNvSpPr>
            <a:spLocks noGrp="1"/>
          </p:cNvSpPr>
          <p:nvPr>
            <p:ph sz="quarter" idx="10"/>
          </p:nvPr>
        </p:nvSpPr>
        <p:spPr>
          <a:xfrm>
            <a:off x="457200" y="1484784"/>
            <a:ext cx="8507288" cy="3644984"/>
          </a:xfrm>
        </p:spPr>
        <p:txBody>
          <a:bodyPr/>
          <a:lstStyle/>
          <a:p>
            <a:r>
              <a:rPr lang="en-GB" dirty="0"/>
              <a:t>Honey and Mumford's learning styles model is another popular framework used to facilitate reflective practice and improve learning and development. </a:t>
            </a:r>
          </a:p>
          <a:p>
            <a:r>
              <a:rPr lang="en-GB" dirty="0"/>
              <a:t>The model suggests that there are four main learning styles: activist, reflector, theorist and pragmatist.</a:t>
            </a:r>
          </a:p>
          <a:p>
            <a:r>
              <a:rPr lang="en-GB" dirty="0"/>
              <a:t>By using the Honey and Mumford learning styles model, BSE professionals can better understand their own learning preferences and tailor their learning and development activities accordingly. </a:t>
            </a:r>
          </a:p>
          <a:p>
            <a:r>
              <a:rPr lang="en-GB" dirty="0"/>
              <a:t>This can help tradespeople to improve their skills and knowledge and ultimately deliver better projects within industry.</a:t>
            </a:r>
          </a:p>
          <a:p>
            <a:pPr marL="558800" lvl="1" indent="-342900">
              <a:buFont typeface="Arial" panose="020B0604020202020204" pitchFamily="34" charset="0"/>
              <a:buChar char="•"/>
            </a:pPr>
            <a:endParaRPr lang="en-GB" dirty="0"/>
          </a:p>
        </p:txBody>
      </p:sp>
    </p:spTree>
    <p:extLst>
      <p:ext uri="{BB962C8B-B14F-4D97-AF65-F5344CB8AC3E}">
        <p14:creationId xmlns:p14="http://schemas.microsoft.com/office/powerpoint/2010/main" val="2820016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a:t>Intrapersonal </a:t>
            </a:r>
            <a:r>
              <a:rPr lang="en-GB" dirty="0"/>
              <a:t>and interpersonal skills </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p:txBody>
          <a:bodyPr/>
          <a:lstStyle/>
          <a:p>
            <a:pPr marL="342900" indent="-342900">
              <a:buFont typeface="Arial" panose="020B0604020202020204" pitchFamily="34" charset="0"/>
              <a:buChar char="•"/>
            </a:pPr>
            <a:r>
              <a:rPr lang="en-GB" dirty="0"/>
              <a:t>Intrapersonal skills refer to the abilities needed to work effectively on one's own and manage one's own emotions and thoughts. </a:t>
            </a:r>
          </a:p>
          <a:p>
            <a:pPr marL="342900" indent="-342900">
              <a:buFont typeface="Arial" panose="020B0604020202020204" pitchFamily="34" charset="0"/>
              <a:buChar char="•"/>
            </a:pPr>
            <a:r>
              <a:rPr lang="en-GB" dirty="0"/>
              <a:t>Interpersonal skills refer to the abilities needed to communicate effectively with others and work well in a team. </a:t>
            </a:r>
          </a:p>
          <a:p>
            <a:pPr marL="342900" indent="-342900">
              <a:buFont typeface="Arial" panose="020B0604020202020204" pitchFamily="34" charset="0"/>
              <a:buChar char="•"/>
            </a:pPr>
            <a:r>
              <a:rPr lang="en-GB" dirty="0"/>
              <a:t>Both intrapersonal and interpersonal skills are important for tradespeople within industry to succeed in their work.</a:t>
            </a:r>
          </a:p>
        </p:txBody>
      </p:sp>
    </p:spTree>
    <p:extLst>
      <p:ext uri="{BB962C8B-B14F-4D97-AF65-F5344CB8AC3E}">
        <p14:creationId xmlns:p14="http://schemas.microsoft.com/office/powerpoint/2010/main" val="4095330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12227-0D95-4BBF-A140-A1C19F1C4440}"/>
              </a:ext>
            </a:extLst>
          </p:cNvPr>
          <p:cNvSpPr>
            <a:spLocks noGrp="1"/>
          </p:cNvSpPr>
          <p:nvPr>
            <p:ph type="title"/>
          </p:nvPr>
        </p:nvSpPr>
        <p:spPr/>
        <p:txBody>
          <a:bodyPr/>
          <a:lstStyle/>
          <a:p>
            <a:r>
              <a:rPr lang="en-GB" dirty="0"/>
              <a:t>Interpersonal skills</a:t>
            </a:r>
          </a:p>
        </p:txBody>
      </p:sp>
      <p:sp>
        <p:nvSpPr>
          <p:cNvPr id="3" name="Content Placeholder 2">
            <a:extLst>
              <a:ext uri="{FF2B5EF4-FFF2-40B4-BE49-F238E27FC236}">
                <a16:creationId xmlns:a16="http://schemas.microsoft.com/office/drawing/2014/main" id="{707163AB-EDC1-4599-A2A0-762C47B4F2D9}"/>
              </a:ext>
            </a:extLst>
          </p:cNvPr>
          <p:cNvSpPr>
            <a:spLocks noGrp="1"/>
          </p:cNvSpPr>
          <p:nvPr>
            <p:ph sz="quarter" idx="10"/>
          </p:nvPr>
        </p:nvSpPr>
        <p:spPr>
          <a:xfrm>
            <a:off x="457200" y="1484784"/>
            <a:ext cx="8229600" cy="4248000"/>
          </a:xfrm>
        </p:spPr>
        <p:txBody>
          <a:bodyPr/>
          <a:lstStyle/>
          <a:p>
            <a:r>
              <a:rPr lang="en-GB" dirty="0"/>
              <a:t>Interpersonal skills are the skills that enable a tradesperson to communicate effectively with others and work well in a team. </a:t>
            </a:r>
            <a:br>
              <a:rPr lang="en-GB" dirty="0"/>
            </a:br>
            <a:r>
              <a:rPr lang="en-GB" dirty="0"/>
              <a:t>These skills include:</a:t>
            </a:r>
          </a:p>
          <a:p>
            <a:pPr marL="558800" lvl="1" indent="-342900">
              <a:buFont typeface="Arial" panose="020B0604020202020204" pitchFamily="34" charset="0"/>
              <a:buChar char="•"/>
            </a:pPr>
            <a:r>
              <a:rPr lang="en-GB" dirty="0"/>
              <a:t>communication</a:t>
            </a:r>
          </a:p>
          <a:p>
            <a:pPr marL="558800" lvl="1" indent="-342900">
              <a:buFont typeface="Arial" panose="020B0604020202020204" pitchFamily="34" charset="0"/>
              <a:buChar char="•"/>
            </a:pPr>
            <a:r>
              <a:rPr lang="en-GB" dirty="0"/>
              <a:t>collaboration</a:t>
            </a:r>
          </a:p>
          <a:p>
            <a:pPr marL="558800" lvl="1" indent="-342900">
              <a:buFont typeface="Arial" panose="020B0604020202020204" pitchFamily="34" charset="0"/>
              <a:buChar char="•"/>
            </a:pPr>
            <a:r>
              <a:rPr lang="en-GB" dirty="0"/>
              <a:t>leadership.</a:t>
            </a:r>
          </a:p>
        </p:txBody>
      </p:sp>
    </p:spTree>
    <p:extLst>
      <p:ext uri="{BB962C8B-B14F-4D97-AF65-F5344CB8AC3E}">
        <p14:creationId xmlns:p14="http://schemas.microsoft.com/office/powerpoint/2010/main" val="14391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p:txBody>
          <a:bodyPr/>
          <a:lstStyle/>
          <a:p>
            <a:r>
              <a:rPr lang="en-GB" dirty="0"/>
              <a:t>Intrapersonal skills</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a:xfrm>
            <a:off x="457200" y="1484784"/>
            <a:ext cx="8229600" cy="4248000"/>
          </a:xfrm>
        </p:spPr>
        <p:txBody>
          <a:bodyPr/>
          <a:lstStyle/>
          <a:p>
            <a:r>
              <a:rPr lang="en-GB" dirty="0"/>
              <a:t>Intrapersonal skills refer to the skills that enable a tradesperson to work effectively on their own and manage their own emotions and thoughts. These skills include:</a:t>
            </a:r>
          </a:p>
          <a:p>
            <a:pPr marL="558800" lvl="1" indent="-342900">
              <a:buFont typeface="Arial" panose="020B0604020202020204" pitchFamily="34" charset="0"/>
              <a:buChar char="•"/>
            </a:pPr>
            <a:r>
              <a:rPr lang="en-GB" dirty="0"/>
              <a:t>self-awareness</a:t>
            </a:r>
          </a:p>
          <a:p>
            <a:pPr marL="558800" lvl="1" indent="-342900">
              <a:buFont typeface="Arial" panose="020B0604020202020204" pitchFamily="34" charset="0"/>
              <a:buChar char="•"/>
            </a:pPr>
            <a:r>
              <a:rPr lang="en-GB" dirty="0"/>
              <a:t>self-motivation</a:t>
            </a:r>
          </a:p>
          <a:p>
            <a:pPr marL="558800" lvl="1" indent="-342900">
              <a:buFont typeface="Arial" panose="020B0604020202020204" pitchFamily="34" charset="0"/>
              <a:buChar char="•"/>
            </a:pPr>
            <a:r>
              <a:rPr lang="en-GB" dirty="0"/>
              <a:t>emotional regulation.</a:t>
            </a:r>
          </a:p>
          <a:p>
            <a:r>
              <a:rPr lang="en-GB" dirty="0"/>
              <a:t>In summary, interpersonal skills refer to the skills needed to work well with others, while intrapersonal skills refer to the skills needed to work effectively on one's own and manage one's own emotions and thoughts. Both types of skills are important for tradespeople within industry to succeed in their work.</a:t>
            </a:r>
          </a:p>
        </p:txBody>
      </p:sp>
    </p:spTree>
    <p:extLst>
      <p:ext uri="{BB962C8B-B14F-4D97-AF65-F5344CB8AC3E}">
        <p14:creationId xmlns:p14="http://schemas.microsoft.com/office/powerpoint/2010/main" val="3936275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To plan for successful outcomes </a:t>
            </a:r>
          </a:p>
        </p:txBody>
      </p:sp>
      <p:sp>
        <p:nvSpPr>
          <p:cNvPr id="3" name="Content Placeholder 2"/>
          <p:cNvSpPr>
            <a:spLocks noGrp="1"/>
          </p:cNvSpPr>
          <p:nvPr>
            <p:ph sz="quarter" idx="10"/>
          </p:nvPr>
        </p:nvSpPr>
        <p:spPr>
          <a:xfrm>
            <a:off x="457200" y="1484784"/>
            <a:ext cx="8229600" cy="4248000"/>
          </a:xfrm>
        </p:spPr>
        <p:txBody>
          <a:bodyPr/>
          <a:lstStyle/>
          <a:p>
            <a:r>
              <a:rPr lang="en-US" dirty="0">
                <a:ea typeface="ＭＳ Ｐゴシック" pitchFamily="-105" charset="-128"/>
                <a:cs typeface="ＭＳ Ｐゴシック" pitchFamily="-105" charset="-128"/>
              </a:rPr>
              <a:t>Objectives</a:t>
            </a:r>
          </a:p>
          <a:p>
            <a:pPr lvl="1"/>
            <a:r>
              <a:rPr lang="en-US" dirty="0"/>
              <a:t>Explore the importance of time management </a:t>
            </a:r>
          </a:p>
          <a:p>
            <a:pPr lvl="1"/>
            <a:r>
              <a:rPr lang="en-US" dirty="0"/>
              <a:t>List different tools available to aid time management </a:t>
            </a:r>
          </a:p>
          <a:p>
            <a:pPr lvl="1"/>
            <a:r>
              <a:rPr lang="en-US" dirty="0"/>
              <a:t>Identify what success criteria is</a:t>
            </a:r>
          </a:p>
          <a:p>
            <a:pPr lvl="1"/>
            <a:r>
              <a:rPr lang="en-US" dirty="0"/>
              <a:t>Explore SMART targets </a:t>
            </a:r>
          </a:p>
          <a:p>
            <a:pPr lvl="1"/>
            <a:r>
              <a:rPr lang="en-US" dirty="0"/>
              <a:t>Identify key reflective practice theorists </a:t>
            </a:r>
          </a:p>
          <a:p>
            <a:pPr lvl="1"/>
            <a:r>
              <a:rPr lang="en-US" dirty="0"/>
              <a:t>Examine different learning styles</a:t>
            </a:r>
          </a:p>
          <a:p>
            <a:pPr lvl="1"/>
            <a:r>
              <a:rPr lang="en-US" dirty="0"/>
              <a:t>Explore what intrapersonal and interpersonal skills are and how to develop them </a:t>
            </a:r>
          </a:p>
          <a:p>
            <a:pPr lvl="1"/>
            <a:r>
              <a:rPr lang="en-US" dirty="0"/>
              <a:t>Explore how to </a:t>
            </a:r>
            <a:r>
              <a:rPr lang="en-GB" dirty="0"/>
              <a:t>improve communication and problem-solving</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 of planning and time management </a:t>
            </a:r>
          </a:p>
        </p:txBody>
      </p:sp>
      <p:sp>
        <p:nvSpPr>
          <p:cNvPr id="3" name="Content Placeholder 2"/>
          <p:cNvSpPr>
            <a:spLocks noGrp="1"/>
          </p:cNvSpPr>
          <p:nvPr>
            <p:ph sz="quarter" idx="10"/>
          </p:nvPr>
        </p:nvSpPr>
        <p:spPr>
          <a:xfrm>
            <a:off x="457200" y="1484784"/>
            <a:ext cx="8229600" cy="4248472"/>
          </a:xfrm>
        </p:spPr>
        <p:txBody>
          <a:bodyPr/>
          <a:lstStyle/>
          <a:p>
            <a:r>
              <a:rPr lang="en-GB" dirty="0"/>
              <a:t>Time management is important for tradespeople for a number of reasons, particularly in the BSE industry. Here are some key reasons why time management is important:</a:t>
            </a:r>
          </a:p>
          <a:p>
            <a:pPr marL="558800" lvl="1" indent="-342900">
              <a:buFont typeface="Arial" panose="020B0604020202020204" pitchFamily="34" charset="0"/>
              <a:buChar char="•"/>
            </a:pPr>
            <a:r>
              <a:rPr lang="en-GB" dirty="0"/>
              <a:t>It helps to meet project deadlines.</a:t>
            </a:r>
          </a:p>
          <a:p>
            <a:pPr marL="558800" lvl="1" indent="-342900">
              <a:buFont typeface="Arial" panose="020B0604020202020204" pitchFamily="34" charset="0"/>
              <a:buChar char="•"/>
            </a:pPr>
            <a:r>
              <a:rPr lang="en-GB" dirty="0"/>
              <a:t>It maximises efficiency, leading to improvements in productivity and the quality of work.</a:t>
            </a:r>
          </a:p>
          <a:p>
            <a:pPr marL="558800" lvl="1" indent="-342900">
              <a:buFont typeface="Arial" panose="020B0604020202020204" pitchFamily="34" charset="0"/>
              <a:buChar char="•"/>
            </a:pPr>
            <a:r>
              <a:rPr lang="en-GB" dirty="0"/>
              <a:t>It reduces stress.</a:t>
            </a:r>
          </a:p>
          <a:p>
            <a:pPr marL="558800" lvl="1" indent="-342900">
              <a:buFont typeface="Arial" panose="020B0604020202020204" pitchFamily="34" charset="0"/>
              <a:buChar char="•"/>
            </a:pPr>
            <a:r>
              <a:rPr lang="en-GB" dirty="0"/>
              <a:t>It helps in building relationships.</a:t>
            </a:r>
          </a:p>
          <a:p>
            <a:pPr marL="558800" lvl="1" indent="-342900">
              <a:buFont typeface="Arial" panose="020B0604020202020204" pitchFamily="34" charset="0"/>
              <a:buChar char="•"/>
            </a:pPr>
            <a:r>
              <a:rPr lang="en-GB" dirty="0"/>
              <a:t>Ultimately, it helps deliver better projects.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Electronic tools aid time management </a:t>
            </a:r>
          </a:p>
        </p:txBody>
      </p:sp>
      <p:sp>
        <p:nvSpPr>
          <p:cNvPr id="3" name="Content Placeholder 2"/>
          <p:cNvSpPr>
            <a:spLocks noGrp="1"/>
          </p:cNvSpPr>
          <p:nvPr>
            <p:ph sz="quarter" idx="10"/>
          </p:nvPr>
        </p:nvSpPr>
        <p:spPr>
          <a:xfrm>
            <a:off x="457200" y="1484784"/>
            <a:ext cx="8229600" cy="4248000"/>
          </a:xfrm>
        </p:spPr>
        <p:txBody>
          <a:bodyPr/>
          <a:lstStyle/>
          <a:p>
            <a:r>
              <a:rPr lang="en-GB" dirty="0"/>
              <a:t>There are several electronic tools that tradespeople can use to aid time management, including: </a:t>
            </a:r>
            <a:endParaRPr lang="en-US" dirty="0"/>
          </a:p>
          <a:p>
            <a:pPr marL="558800" lvl="1" indent="-342900">
              <a:buFont typeface="Arial" panose="020B0604020202020204" pitchFamily="34" charset="0"/>
              <a:buChar char="•"/>
            </a:pPr>
            <a:r>
              <a:rPr lang="en-GB" dirty="0"/>
              <a:t>project management software</a:t>
            </a:r>
          </a:p>
          <a:p>
            <a:pPr marL="558800" lvl="1" indent="-342900">
              <a:buFont typeface="Arial" panose="020B0604020202020204" pitchFamily="34" charset="0"/>
              <a:buChar char="•"/>
            </a:pPr>
            <a:r>
              <a:rPr lang="en-GB" dirty="0"/>
              <a:t>time tracking apps</a:t>
            </a:r>
          </a:p>
          <a:p>
            <a:pPr marL="558800" lvl="1" indent="-342900">
              <a:buFont typeface="Arial" panose="020B0604020202020204" pitchFamily="34" charset="0"/>
              <a:buChar char="•"/>
            </a:pPr>
            <a:r>
              <a:rPr lang="en-GB" dirty="0"/>
              <a:t>calendar apps</a:t>
            </a:r>
          </a:p>
          <a:p>
            <a:pPr marL="558800" lvl="1" indent="-342900">
              <a:buFont typeface="Arial" panose="020B0604020202020204" pitchFamily="34" charset="0"/>
              <a:buChar char="•"/>
            </a:pPr>
            <a:r>
              <a:rPr lang="en-GB" dirty="0"/>
              <a:t>communication tools</a:t>
            </a:r>
          </a:p>
          <a:p>
            <a:pPr marL="558800" lvl="1" indent="-342900">
              <a:buFont typeface="Arial" panose="020B0604020202020204" pitchFamily="34" charset="0"/>
              <a:buChar char="•"/>
            </a:pPr>
            <a:r>
              <a:rPr lang="en-GB" dirty="0"/>
              <a:t>accounting software.</a:t>
            </a:r>
          </a:p>
          <a:p>
            <a:pPr algn="just"/>
            <a:r>
              <a:rPr lang="en-GB" dirty="0"/>
              <a:t>Overall, these electronic tools can help tradespeople to streamline their workflows, manage their time more effectively and ultimately improve their productivity and performance on BSE projects.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success criteria?</a:t>
            </a:r>
          </a:p>
        </p:txBody>
      </p:sp>
      <p:sp>
        <p:nvSpPr>
          <p:cNvPr id="3" name="Content Placeholder 2"/>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en-GB" dirty="0"/>
              <a:t>Success criteria are a set of clearly defined goals or objectives that are established at the beginning of a project, task or activity to measure its success. </a:t>
            </a:r>
          </a:p>
          <a:p>
            <a:pPr marL="342900" indent="-342900" algn="just">
              <a:buClr>
                <a:srgbClr val="0077E3"/>
              </a:buClr>
              <a:buFont typeface="Arial" panose="020B0604020202020204" pitchFamily="34" charset="0"/>
              <a:buChar char="•"/>
            </a:pPr>
            <a:r>
              <a:rPr lang="en-GB" dirty="0"/>
              <a:t>Success criteria typically include measurable and specific objectives that can be used to evaluate the effectiveness of a project or task. </a:t>
            </a:r>
          </a:p>
          <a:p>
            <a:pPr marL="342900" indent="-342900" algn="just">
              <a:buClr>
                <a:srgbClr val="0077E3"/>
              </a:buClr>
              <a:buFont typeface="Arial" panose="020B0604020202020204" pitchFamily="34" charset="0"/>
              <a:buChar char="•"/>
            </a:pPr>
            <a:r>
              <a:rPr lang="en-GB" dirty="0"/>
              <a:t>By establishing clear success criteria, individuals and teams can focus their efforts on achieving specific goals, monitor progress and adjust their approach if necessary to ensure successful outcomes.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435280" cy="382588"/>
          </a:xfrm>
        </p:spPr>
        <p:txBody>
          <a:bodyPr/>
          <a:lstStyle/>
          <a:p>
            <a:r>
              <a:rPr lang="en-GB" dirty="0"/>
              <a:t>What does success criteria look like for a tradesperson?</a:t>
            </a:r>
            <a:endParaRPr lang="en-US" dirty="0"/>
          </a:p>
        </p:txBody>
      </p:sp>
      <p:sp>
        <p:nvSpPr>
          <p:cNvPr id="3" name="Content Placeholder 2"/>
          <p:cNvSpPr>
            <a:spLocks noGrp="1"/>
          </p:cNvSpPr>
          <p:nvPr>
            <p:ph sz="quarter" idx="10"/>
          </p:nvPr>
        </p:nvSpPr>
        <p:spPr>
          <a:xfrm>
            <a:off x="457200" y="1484784"/>
            <a:ext cx="8229600" cy="4248000"/>
          </a:xfrm>
        </p:spPr>
        <p:txBody>
          <a:bodyPr/>
          <a:lstStyle/>
          <a:p>
            <a:r>
              <a:rPr lang="en-GB" dirty="0"/>
              <a:t>Success criteria for a tradesperson may include a variety of factors that are relevant to their specific job or project, including: </a:t>
            </a:r>
          </a:p>
          <a:p>
            <a:pPr marL="558800" lvl="1" indent="-342900">
              <a:buFont typeface="Arial" panose="020B0604020202020204" pitchFamily="34" charset="0"/>
              <a:buChar char="•"/>
            </a:pPr>
            <a:r>
              <a:rPr lang="en-GB" dirty="0"/>
              <a:t>quality of work</a:t>
            </a:r>
          </a:p>
          <a:p>
            <a:pPr marL="558800" lvl="1" indent="-342900">
              <a:buFont typeface="Arial" panose="020B0604020202020204" pitchFamily="34" charset="0"/>
              <a:buChar char="•"/>
            </a:pPr>
            <a:r>
              <a:rPr lang="en-GB" dirty="0"/>
              <a:t>timeliness</a:t>
            </a:r>
          </a:p>
          <a:p>
            <a:pPr marL="558800" lvl="1" indent="-342900">
              <a:buFont typeface="Arial" panose="020B0604020202020204" pitchFamily="34" charset="0"/>
              <a:buChar char="•"/>
            </a:pPr>
            <a:r>
              <a:rPr lang="en-GB" dirty="0"/>
              <a:t>cost-effectiveness</a:t>
            </a:r>
          </a:p>
          <a:p>
            <a:pPr marL="558800" lvl="1" indent="-342900">
              <a:buFont typeface="Arial" panose="020B0604020202020204" pitchFamily="34" charset="0"/>
              <a:buChar char="•"/>
            </a:pPr>
            <a:r>
              <a:rPr lang="en-GB" dirty="0"/>
              <a:t>customer satisfaction</a:t>
            </a:r>
          </a:p>
          <a:p>
            <a:pPr marL="558800" lvl="1" indent="-342900">
              <a:buFont typeface="Arial" panose="020B0604020202020204" pitchFamily="34" charset="0"/>
              <a:buChar char="•"/>
            </a:pPr>
            <a:r>
              <a:rPr lang="en-GB" dirty="0"/>
              <a:t>communication.</a:t>
            </a:r>
          </a:p>
          <a:p>
            <a:pPr algn="just"/>
            <a:r>
              <a:rPr lang="en-GB" dirty="0"/>
              <a:t>By establishing clear success criteria for each project or task, tradespeople can focus their efforts on achieving specific goals and ensure they are delivering high-quality work that meets the needs and expectations of their clients.</a:t>
            </a:r>
          </a:p>
          <a:p>
            <a:endParaRPr lang="en-GB"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Success criteria in BSE projects</a:t>
            </a:r>
          </a:p>
        </p:txBody>
      </p:sp>
      <p:sp>
        <p:nvSpPr>
          <p:cNvPr id="3" name="Content Placeholder 2"/>
          <p:cNvSpPr>
            <a:spLocks noGrp="1"/>
          </p:cNvSpPr>
          <p:nvPr>
            <p:ph sz="quarter" idx="10"/>
          </p:nvPr>
        </p:nvSpPr>
        <p:spPr>
          <a:xfrm>
            <a:off x="457200" y="1484784"/>
            <a:ext cx="8229600" cy="4077240"/>
          </a:xfrm>
        </p:spPr>
        <p:txBody>
          <a:bodyPr/>
          <a:lstStyle/>
          <a:p>
            <a:r>
              <a:rPr lang="en-GB" dirty="0"/>
              <a:t>Success in a project is typically measured based on the project's ability to meet its specific goals and objectives, which can vary depending on the project's scope, budget and timeline.</a:t>
            </a:r>
          </a:p>
          <a:p>
            <a:pPr marL="558800" lvl="1" indent="-342900">
              <a:lnSpc>
                <a:spcPct val="100000"/>
              </a:lnSpc>
              <a:spcBef>
                <a:spcPts val="0"/>
              </a:spcBef>
              <a:spcAft>
                <a:spcPts val="0"/>
              </a:spcAft>
              <a:buFont typeface="Arial" panose="020B0604020202020204" pitchFamily="34" charset="0"/>
              <a:buChar char="•"/>
            </a:pPr>
            <a:r>
              <a:rPr lang="en-GB" dirty="0"/>
              <a:t>Meeting project goals</a:t>
            </a:r>
          </a:p>
          <a:p>
            <a:pPr marL="558800" lvl="1" indent="-342900">
              <a:lnSpc>
                <a:spcPct val="100000"/>
              </a:lnSpc>
              <a:spcBef>
                <a:spcPts val="0"/>
              </a:spcBef>
              <a:spcAft>
                <a:spcPts val="0"/>
              </a:spcAft>
              <a:buFont typeface="Arial" panose="020B0604020202020204" pitchFamily="34" charset="0"/>
              <a:buChar char="•"/>
            </a:pPr>
            <a:r>
              <a:rPr lang="en-GB" dirty="0"/>
              <a:t>Customer satisfaction</a:t>
            </a:r>
          </a:p>
          <a:p>
            <a:pPr marL="558800" lvl="1" indent="-342900">
              <a:lnSpc>
                <a:spcPct val="100000"/>
              </a:lnSpc>
              <a:spcBef>
                <a:spcPts val="0"/>
              </a:spcBef>
              <a:spcAft>
                <a:spcPts val="0"/>
              </a:spcAft>
              <a:buFont typeface="Arial" panose="020B0604020202020204" pitchFamily="34" charset="0"/>
              <a:buChar char="•"/>
            </a:pPr>
            <a:r>
              <a:rPr lang="en-GB" dirty="0"/>
              <a:t>Quality of work</a:t>
            </a:r>
          </a:p>
          <a:p>
            <a:pPr marL="558800" lvl="1" indent="-342900">
              <a:lnSpc>
                <a:spcPct val="100000"/>
              </a:lnSpc>
              <a:spcBef>
                <a:spcPts val="0"/>
              </a:spcBef>
              <a:spcAft>
                <a:spcPts val="0"/>
              </a:spcAft>
              <a:buFont typeface="Arial" panose="020B0604020202020204" pitchFamily="34" charset="0"/>
              <a:buChar char="•"/>
            </a:pPr>
            <a:r>
              <a:rPr lang="en-GB" dirty="0"/>
              <a:t>Safety</a:t>
            </a:r>
          </a:p>
          <a:p>
            <a:pPr marL="558800" lvl="1" indent="-342900">
              <a:lnSpc>
                <a:spcPct val="100000"/>
              </a:lnSpc>
              <a:spcBef>
                <a:spcPts val="0"/>
              </a:spcBef>
              <a:spcAft>
                <a:spcPts val="0"/>
              </a:spcAft>
              <a:buFont typeface="Arial" panose="020B0604020202020204" pitchFamily="34" charset="0"/>
              <a:buChar char="•"/>
            </a:pPr>
            <a:r>
              <a:rPr lang="en-GB" dirty="0"/>
              <a:t>Environmental impact</a:t>
            </a:r>
          </a:p>
          <a:p>
            <a:pPr marL="558800" lvl="1" indent="-342900">
              <a:lnSpc>
                <a:spcPct val="100000"/>
              </a:lnSpc>
              <a:spcBef>
                <a:spcPts val="0"/>
              </a:spcBef>
              <a:spcAft>
                <a:spcPts val="0"/>
              </a:spcAft>
              <a:buFont typeface="Arial" panose="020B0604020202020204" pitchFamily="34" charset="0"/>
              <a:buChar char="•"/>
            </a:pPr>
            <a:r>
              <a:rPr lang="en-GB" dirty="0"/>
              <a:t>Return on investment</a:t>
            </a:r>
          </a:p>
          <a:p>
            <a:r>
              <a:rPr lang="en-GB" dirty="0"/>
              <a:t>Overall, success in BSE projects is typically measured based on a combination of these factors, with the specific measures of success varying depending on the project's scope and objectives.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SMART targets </a:t>
            </a:r>
          </a:p>
        </p:txBody>
      </p:sp>
      <p:sp>
        <p:nvSpPr>
          <p:cNvPr id="3" name="Content Placeholder 2"/>
          <p:cNvSpPr>
            <a:spLocks noGrp="1"/>
          </p:cNvSpPr>
          <p:nvPr>
            <p:ph sz="quarter" idx="10"/>
          </p:nvPr>
        </p:nvSpPr>
        <p:spPr>
          <a:xfrm>
            <a:off x="457200" y="1484784"/>
            <a:ext cx="8229600" cy="4248000"/>
          </a:xfrm>
        </p:spPr>
        <p:txBody>
          <a:bodyPr/>
          <a:lstStyle/>
          <a:p>
            <a:r>
              <a:rPr lang="en-GB" dirty="0"/>
              <a:t>As a tradesperson, SMART targets are a valuable tool for setting and achieving goals. SMART stands for: </a:t>
            </a:r>
          </a:p>
          <a:p>
            <a:pPr marL="558800" lvl="1" indent="-342900">
              <a:buFont typeface="Arial" panose="020B0604020202020204" pitchFamily="34" charset="0"/>
              <a:buChar char="•"/>
            </a:pPr>
            <a:r>
              <a:rPr lang="en-GB" dirty="0"/>
              <a:t>Specific</a:t>
            </a:r>
          </a:p>
          <a:p>
            <a:pPr marL="558800" lvl="1" indent="-342900">
              <a:buFont typeface="Arial" panose="020B0604020202020204" pitchFamily="34" charset="0"/>
              <a:buChar char="•"/>
            </a:pPr>
            <a:r>
              <a:rPr lang="en-GB" dirty="0"/>
              <a:t>Measurable</a:t>
            </a:r>
          </a:p>
          <a:p>
            <a:pPr marL="558800" lvl="1" indent="-342900">
              <a:buFont typeface="Arial" panose="020B0604020202020204" pitchFamily="34" charset="0"/>
              <a:buChar char="•"/>
            </a:pPr>
            <a:r>
              <a:rPr lang="en-GB" dirty="0"/>
              <a:t>Achievable</a:t>
            </a:r>
          </a:p>
          <a:p>
            <a:pPr marL="558800" lvl="1" indent="-342900">
              <a:buFont typeface="Arial" panose="020B0604020202020204" pitchFamily="34" charset="0"/>
              <a:buChar char="•"/>
            </a:pPr>
            <a:r>
              <a:rPr lang="en-GB" dirty="0"/>
              <a:t>Relevant</a:t>
            </a:r>
          </a:p>
          <a:p>
            <a:pPr marL="558800" lvl="1" indent="-342900">
              <a:buFont typeface="Arial" panose="020B0604020202020204" pitchFamily="34" charset="0"/>
              <a:buChar char="•"/>
            </a:pPr>
            <a:r>
              <a:rPr lang="en-GB" dirty="0"/>
              <a:t>Time-bound</a:t>
            </a:r>
          </a:p>
          <a:p>
            <a:r>
              <a:rPr lang="en-GB" dirty="0"/>
              <a:t>SMART targets provide a framework for setting and achieving goals that are specific, measurable, achievable, relevant and time-bound. By using this approach, tradespeople can set themselves up for success and achieve their goals in a structured and organised way.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en-GB" dirty="0"/>
              <a:t>Defining reflective practice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en-GB" dirty="0"/>
              <a:t>Reflective practice is a process of self-examination and evaluation that involves looking back at one's own experiences, actions and decisions, and critically analysing them in order to identify areas for improvement and make positive changes.</a:t>
            </a:r>
          </a:p>
          <a:p>
            <a:pPr marL="342900" indent="-342900" algn="just">
              <a:buClr>
                <a:srgbClr val="0077E3"/>
              </a:buClr>
              <a:buFont typeface="Arial" panose="020B0604020202020204" pitchFamily="34" charset="0"/>
              <a:buChar char="•"/>
            </a:pPr>
            <a:r>
              <a:rPr lang="en-GB" dirty="0"/>
              <a:t>Reflective practice is essential due to the complex nature of BSE projects and the wide range of skills and knowledge required to successfully complete them. </a:t>
            </a:r>
          </a:p>
          <a:p>
            <a:pPr marL="342900" indent="-342900" algn="just">
              <a:buClr>
                <a:srgbClr val="0077E3"/>
              </a:buClr>
              <a:buFont typeface="Arial" panose="020B0604020202020204" pitchFamily="34" charset="0"/>
              <a:buChar char="•"/>
            </a:pPr>
            <a:r>
              <a:rPr lang="en-GB" dirty="0"/>
              <a:t>By engaging in reflective practice, BSE professionals can identify strengths and weaknesses in their performance, learn from mistakes, and improve their skills and knowledge over time, ultimately delivering better projects and improving their overall performance in the industry. </a:t>
            </a:r>
          </a:p>
        </p:txBody>
      </p:sp>
    </p:spTree>
    <p:extLst>
      <p:ext uri="{BB962C8B-B14F-4D97-AF65-F5344CB8AC3E}">
        <p14:creationId xmlns:p14="http://schemas.microsoft.com/office/powerpoint/2010/main" val="8073387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purl.org/dc/elements/1.1/"/>
    <ds:schemaRef ds:uri="http://schemas.openxmlformats.org/package/2006/metadata/core-properties"/>
    <ds:schemaRef ds:uri="http://schemas.microsoft.com/office/infopath/2007/PartnerControls"/>
    <ds:schemaRef ds:uri="http://purl.org/dc/terms/"/>
    <ds:schemaRef ds:uri="http://schemas.microsoft.com/office/2006/metadata/properties"/>
    <ds:schemaRef ds:uri="http://schemas.microsoft.com/office/2006/documentManagement/types"/>
    <ds:schemaRef ds:uri="418e8c98-519b-4e3e-a77f-7ee33016068f"/>
    <ds:schemaRef ds:uri="7d91badd-8922-4db1-9652-4fbca8a6b7df"/>
    <ds:schemaRef ds:uri="1c5831b9-66da-4f16-a409-834213ecdb8e"/>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2351</Words>
  <Application>Microsoft Office PowerPoint</Application>
  <PresentationFormat>On-screen Show (4:3)</PresentationFormat>
  <Paragraphs>136</Paragraphs>
  <Slides>16</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7: Planning for successful outcomes and reflective practice </vt:lpstr>
      <vt:lpstr>AIM: To plan for successful outcomes </vt:lpstr>
      <vt:lpstr>Importance of planning and time management </vt:lpstr>
      <vt:lpstr>Electronic tools aid time management </vt:lpstr>
      <vt:lpstr>What is success criteria?</vt:lpstr>
      <vt:lpstr>What does success criteria look like for a tradesperson?</vt:lpstr>
      <vt:lpstr>Success criteria in BSE projects</vt:lpstr>
      <vt:lpstr>SMART targets </vt:lpstr>
      <vt:lpstr>Defining reflective practice </vt:lpstr>
      <vt:lpstr>PowerPoint Presentation</vt:lpstr>
      <vt:lpstr>Kolb and reflective practice </vt:lpstr>
      <vt:lpstr>Personal learning styles and reflective practice </vt:lpstr>
      <vt:lpstr>Intrapersonal and interpersonal skills </vt:lpstr>
      <vt:lpstr>Interpersonal skills</vt:lpstr>
      <vt:lpstr>Intrapersonal skills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146</cp:revision>
  <dcterms:created xsi:type="dcterms:W3CDTF">2013-05-28T00:38:54Z</dcterms:created>
  <dcterms:modified xsi:type="dcterms:W3CDTF">2023-07-25T12:01:39Z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2023-05-20T08:22:59Z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bc3bb540-289e-42e7-97cb-3a5bc92ffb4b</vt:lpwstr>
  </property>
  <property fmtid="{D5CDD505-2E9C-101B-9397-08002B2CF9AE}" pid="9" name="MSIP_Label_8448bdcc-a5c1-4821-919e-44fa9583868f_ContentBits">
    <vt:lpwstr>0</vt:lpwstr>
  </property>
</Properties>
</file>