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handoutMasterIdLst>
    <p:handoutMasterId r:id="rId24"/>
  </p:handoutMasterIdLst>
  <p:sldIdLst>
    <p:sldId id="256" r:id="rId5"/>
    <p:sldId id="331" r:id="rId6"/>
    <p:sldId id="334" r:id="rId7"/>
    <p:sldId id="359" r:id="rId8"/>
    <p:sldId id="360" r:id="rId9"/>
    <p:sldId id="336" r:id="rId10"/>
    <p:sldId id="337" r:id="rId11"/>
    <p:sldId id="351" r:id="rId12"/>
    <p:sldId id="340" r:id="rId13"/>
    <p:sldId id="357" r:id="rId14"/>
    <p:sldId id="361" r:id="rId15"/>
    <p:sldId id="354" r:id="rId16"/>
    <p:sldId id="355" r:id="rId17"/>
    <p:sldId id="356" r:id="rId18"/>
    <p:sldId id="341" r:id="rId19"/>
    <p:sldId id="342" r:id="rId20"/>
    <p:sldId id="343" r:id="rId21"/>
    <p:sldId id="267" r:id="rId22"/>
  </p:sldIdLst>
  <p:sldSz cx="9144000" cy="6858000" type="screen4x3"/>
  <p:notesSz cx="6858000" cy="9144000"/>
  <p:custDataLst>
    <p:tags r:id="rId2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3"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44"/>
    <p:restoredTop sz="93341" autoAdjust="0"/>
  </p:normalViewPr>
  <p:slideViewPr>
    <p:cSldViewPr showGuides="1">
      <p:cViewPr varScale="1">
        <p:scale>
          <a:sx n="103" d="100"/>
          <a:sy n="103" d="100"/>
        </p:scale>
        <p:origin x="492" y="108"/>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C18E7D-95E9-4006-8684-AD64FA46435A}" type="doc">
      <dgm:prSet loTypeId="urn:microsoft.com/office/officeart/2005/8/layout/cycle8" loCatId="cycle" qsTypeId="urn:microsoft.com/office/officeart/2005/8/quickstyle/3d3" qsCatId="3D" csTypeId="urn:microsoft.com/office/officeart/2005/8/colors/accent2_3" csCatId="accent2" phldr="1"/>
      <dgm:spPr/>
    </dgm:pt>
    <dgm:pt modelId="{0E5A38CD-F25D-4D86-913D-F116FE5B51EB}">
      <dgm:prSet phldrT="[Text]"/>
      <dgm:spPr/>
      <dgm:t>
        <a:bodyPr/>
        <a:lstStyle/>
        <a:p>
          <a:r>
            <a:rPr lang="en-GB" dirty="0"/>
            <a:t>Evaluate and Select Solutions </a:t>
          </a:r>
        </a:p>
      </dgm:t>
    </dgm:pt>
    <dgm:pt modelId="{39D7FEC7-A656-4A89-8C10-5C77BB436FE3}" type="parTrans" cxnId="{01F09494-2688-4807-A35D-FD1906DEA064}">
      <dgm:prSet/>
      <dgm:spPr/>
      <dgm:t>
        <a:bodyPr/>
        <a:lstStyle/>
        <a:p>
          <a:endParaRPr lang="en-GB"/>
        </a:p>
      </dgm:t>
    </dgm:pt>
    <dgm:pt modelId="{27F0F0C5-6FA5-4D87-857D-2454CE0517DA}" type="sibTrans" cxnId="{01F09494-2688-4807-A35D-FD1906DEA064}">
      <dgm:prSet/>
      <dgm:spPr/>
      <dgm:t>
        <a:bodyPr/>
        <a:lstStyle/>
        <a:p>
          <a:endParaRPr lang="en-GB"/>
        </a:p>
      </dgm:t>
    </dgm:pt>
    <dgm:pt modelId="{0F26C0FE-7235-45D9-A9B2-AD8D4962479B}">
      <dgm:prSet phldrT="[Text]"/>
      <dgm:spPr/>
      <dgm:t>
        <a:bodyPr/>
        <a:lstStyle/>
        <a:p>
          <a:r>
            <a:rPr lang="en-GB" dirty="0"/>
            <a:t>Implement and Evaluate</a:t>
          </a:r>
        </a:p>
      </dgm:t>
    </dgm:pt>
    <dgm:pt modelId="{EE76101F-9909-42F7-B2E1-C56C75DAAA67}" type="parTrans" cxnId="{C31A530F-DC86-4956-9DB1-21853A13B2EB}">
      <dgm:prSet/>
      <dgm:spPr/>
      <dgm:t>
        <a:bodyPr/>
        <a:lstStyle/>
        <a:p>
          <a:endParaRPr lang="en-GB"/>
        </a:p>
      </dgm:t>
    </dgm:pt>
    <dgm:pt modelId="{B26422A3-F7E8-4966-93A5-4047B1990AF3}" type="sibTrans" cxnId="{C31A530F-DC86-4956-9DB1-21853A13B2EB}">
      <dgm:prSet/>
      <dgm:spPr/>
      <dgm:t>
        <a:bodyPr/>
        <a:lstStyle/>
        <a:p>
          <a:endParaRPr lang="en-GB"/>
        </a:p>
      </dgm:t>
    </dgm:pt>
    <dgm:pt modelId="{A0B0960A-299F-4885-8AB9-EC2B7E17D14B}">
      <dgm:prSet phldrT="[Text]"/>
      <dgm:spPr/>
      <dgm:t>
        <a:bodyPr/>
        <a:lstStyle/>
        <a:p>
          <a:r>
            <a:rPr lang="en-GB" dirty="0"/>
            <a:t>Generate New Ideas </a:t>
          </a:r>
        </a:p>
      </dgm:t>
    </dgm:pt>
    <dgm:pt modelId="{A594CC78-1AE9-40BE-8EA9-FBF419D77E91}" type="parTrans" cxnId="{18DEEA49-0065-4FBC-BB7C-B088F6BC507C}">
      <dgm:prSet/>
      <dgm:spPr/>
      <dgm:t>
        <a:bodyPr/>
        <a:lstStyle/>
        <a:p>
          <a:endParaRPr lang="en-GB"/>
        </a:p>
      </dgm:t>
    </dgm:pt>
    <dgm:pt modelId="{45503E73-48F5-4555-9EE7-43AAFAD56E80}" type="sibTrans" cxnId="{18DEEA49-0065-4FBC-BB7C-B088F6BC507C}">
      <dgm:prSet/>
      <dgm:spPr/>
      <dgm:t>
        <a:bodyPr/>
        <a:lstStyle/>
        <a:p>
          <a:endParaRPr lang="en-GB"/>
        </a:p>
      </dgm:t>
    </dgm:pt>
    <dgm:pt modelId="{99A3ACDF-2525-4866-91AD-873CEAB36813}">
      <dgm:prSet phldrT="[Text]"/>
      <dgm:spPr/>
      <dgm:t>
        <a:bodyPr/>
        <a:lstStyle/>
        <a:p>
          <a:r>
            <a:rPr lang="en-GB"/>
            <a:t>Define the Problem </a:t>
          </a:r>
          <a:endParaRPr lang="en-GB" dirty="0"/>
        </a:p>
      </dgm:t>
    </dgm:pt>
    <dgm:pt modelId="{BA0A6823-DB9C-40B0-87EC-59AC318CBED4}" type="parTrans" cxnId="{CF987408-F171-43CC-AFF1-5FD277BA4341}">
      <dgm:prSet/>
      <dgm:spPr/>
      <dgm:t>
        <a:bodyPr/>
        <a:lstStyle/>
        <a:p>
          <a:endParaRPr lang="en-GB"/>
        </a:p>
      </dgm:t>
    </dgm:pt>
    <dgm:pt modelId="{BACDBC0C-D539-4E85-B0BC-0F1D54772F23}" type="sibTrans" cxnId="{CF987408-F171-43CC-AFF1-5FD277BA4341}">
      <dgm:prSet/>
      <dgm:spPr/>
      <dgm:t>
        <a:bodyPr/>
        <a:lstStyle/>
        <a:p>
          <a:endParaRPr lang="en-GB"/>
        </a:p>
      </dgm:t>
    </dgm:pt>
    <dgm:pt modelId="{6E69AB79-F211-45E2-AAD8-087CBBBD62B4}" type="pres">
      <dgm:prSet presAssocID="{78C18E7D-95E9-4006-8684-AD64FA46435A}" presName="compositeShape" presStyleCnt="0">
        <dgm:presLayoutVars>
          <dgm:chMax val="7"/>
          <dgm:dir/>
          <dgm:resizeHandles val="exact"/>
        </dgm:presLayoutVars>
      </dgm:prSet>
      <dgm:spPr/>
    </dgm:pt>
    <dgm:pt modelId="{A8051B5F-0332-4C34-97EF-BD65F9C85BB2}" type="pres">
      <dgm:prSet presAssocID="{78C18E7D-95E9-4006-8684-AD64FA46435A}" presName="wedge1" presStyleLbl="node1" presStyleIdx="0" presStyleCnt="4"/>
      <dgm:spPr/>
    </dgm:pt>
    <dgm:pt modelId="{73F855F5-7F02-405D-89C2-44ADABCB12E2}" type="pres">
      <dgm:prSet presAssocID="{78C18E7D-95E9-4006-8684-AD64FA46435A}" presName="dummy1a" presStyleCnt="0"/>
      <dgm:spPr/>
    </dgm:pt>
    <dgm:pt modelId="{C91EBD21-A35C-4C7A-B93C-DF183FDBA120}" type="pres">
      <dgm:prSet presAssocID="{78C18E7D-95E9-4006-8684-AD64FA46435A}" presName="dummy1b" presStyleCnt="0"/>
      <dgm:spPr/>
    </dgm:pt>
    <dgm:pt modelId="{97C812F8-1D9B-44BD-BFB9-581439BF6203}" type="pres">
      <dgm:prSet presAssocID="{78C18E7D-95E9-4006-8684-AD64FA46435A}" presName="wedge1Tx" presStyleLbl="node1" presStyleIdx="0" presStyleCnt="4">
        <dgm:presLayoutVars>
          <dgm:chMax val="0"/>
          <dgm:chPref val="0"/>
          <dgm:bulletEnabled val="1"/>
        </dgm:presLayoutVars>
      </dgm:prSet>
      <dgm:spPr/>
    </dgm:pt>
    <dgm:pt modelId="{93BF77B6-AEE7-4D21-ACF4-D883A6AB9BE0}" type="pres">
      <dgm:prSet presAssocID="{78C18E7D-95E9-4006-8684-AD64FA46435A}" presName="wedge2" presStyleLbl="node1" presStyleIdx="1" presStyleCnt="4"/>
      <dgm:spPr/>
    </dgm:pt>
    <dgm:pt modelId="{745617A1-E79F-46E3-9257-1625AE04005C}" type="pres">
      <dgm:prSet presAssocID="{78C18E7D-95E9-4006-8684-AD64FA46435A}" presName="dummy2a" presStyleCnt="0"/>
      <dgm:spPr/>
    </dgm:pt>
    <dgm:pt modelId="{B8ADB51F-93FB-41BC-9800-F08EA8EAB2D8}" type="pres">
      <dgm:prSet presAssocID="{78C18E7D-95E9-4006-8684-AD64FA46435A}" presName="dummy2b" presStyleCnt="0"/>
      <dgm:spPr/>
    </dgm:pt>
    <dgm:pt modelId="{6F130B01-303C-4206-AAB6-744B2CFDCC5C}" type="pres">
      <dgm:prSet presAssocID="{78C18E7D-95E9-4006-8684-AD64FA46435A}" presName="wedge2Tx" presStyleLbl="node1" presStyleIdx="1" presStyleCnt="4">
        <dgm:presLayoutVars>
          <dgm:chMax val="0"/>
          <dgm:chPref val="0"/>
          <dgm:bulletEnabled val="1"/>
        </dgm:presLayoutVars>
      </dgm:prSet>
      <dgm:spPr/>
    </dgm:pt>
    <dgm:pt modelId="{1AFC7371-4F4E-4E0E-8EA3-AB6D625BB1FE}" type="pres">
      <dgm:prSet presAssocID="{78C18E7D-95E9-4006-8684-AD64FA46435A}" presName="wedge3" presStyleLbl="node1" presStyleIdx="2" presStyleCnt="4"/>
      <dgm:spPr/>
    </dgm:pt>
    <dgm:pt modelId="{6F336D72-C465-440C-B29D-736B9253580C}" type="pres">
      <dgm:prSet presAssocID="{78C18E7D-95E9-4006-8684-AD64FA46435A}" presName="dummy3a" presStyleCnt="0"/>
      <dgm:spPr/>
    </dgm:pt>
    <dgm:pt modelId="{D1EA2930-7193-4CD5-8A8A-D7164974FA68}" type="pres">
      <dgm:prSet presAssocID="{78C18E7D-95E9-4006-8684-AD64FA46435A}" presName="dummy3b" presStyleCnt="0"/>
      <dgm:spPr/>
    </dgm:pt>
    <dgm:pt modelId="{4AF1690D-D97A-4363-A3DB-6091548CD1A7}" type="pres">
      <dgm:prSet presAssocID="{78C18E7D-95E9-4006-8684-AD64FA46435A}" presName="wedge3Tx" presStyleLbl="node1" presStyleIdx="2" presStyleCnt="4">
        <dgm:presLayoutVars>
          <dgm:chMax val="0"/>
          <dgm:chPref val="0"/>
          <dgm:bulletEnabled val="1"/>
        </dgm:presLayoutVars>
      </dgm:prSet>
      <dgm:spPr/>
    </dgm:pt>
    <dgm:pt modelId="{F5BC7A85-D982-4620-BB20-90853D079EB7}" type="pres">
      <dgm:prSet presAssocID="{78C18E7D-95E9-4006-8684-AD64FA46435A}" presName="wedge4" presStyleLbl="node1" presStyleIdx="3" presStyleCnt="4"/>
      <dgm:spPr/>
    </dgm:pt>
    <dgm:pt modelId="{353ABBBF-A051-405D-97F3-C59B01A5AC3B}" type="pres">
      <dgm:prSet presAssocID="{78C18E7D-95E9-4006-8684-AD64FA46435A}" presName="dummy4a" presStyleCnt="0"/>
      <dgm:spPr/>
    </dgm:pt>
    <dgm:pt modelId="{2E0EE72C-A672-46DA-97C2-51595CDA0F8C}" type="pres">
      <dgm:prSet presAssocID="{78C18E7D-95E9-4006-8684-AD64FA46435A}" presName="dummy4b" presStyleCnt="0"/>
      <dgm:spPr/>
    </dgm:pt>
    <dgm:pt modelId="{915ABC45-B69D-4A22-A0C2-C7BFA61D137A}" type="pres">
      <dgm:prSet presAssocID="{78C18E7D-95E9-4006-8684-AD64FA46435A}" presName="wedge4Tx" presStyleLbl="node1" presStyleIdx="3" presStyleCnt="4">
        <dgm:presLayoutVars>
          <dgm:chMax val="0"/>
          <dgm:chPref val="0"/>
          <dgm:bulletEnabled val="1"/>
        </dgm:presLayoutVars>
      </dgm:prSet>
      <dgm:spPr/>
    </dgm:pt>
    <dgm:pt modelId="{CD3B93AF-8404-4445-B52D-0DBDF5914857}" type="pres">
      <dgm:prSet presAssocID="{45503E73-48F5-4555-9EE7-43AAFAD56E80}" presName="arrowWedge1" presStyleLbl="fgSibTrans2D1" presStyleIdx="0" presStyleCnt="4"/>
      <dgm:spPr/>
    </dgm:pt>
    <dgm:pt modelId="{6E2226B0-D81C-4894-8E2C-1A01BA1617A5}" type="pres">
      <dgm:prSet presAssocID="{27F0F0C5-6FA5-4D87-857D-2454CE0517DA}" presName="arrowWedge2" presStyleLbl="fgSibTrans2D1" presStyleIdx="1" presStyleCnt="4"/>
      <dgm:spPr/>
    </dgm:pt>
    <dgm:pt modelId="{F52FC38B-D201-4DD2-87CC-CE6A21345F17}" type="pres">
      <dgm:prSet presAssocID="{B26422A3-F7E8-4966-93A5-4047B1990AF3}" presName="arrowWedge3" presStyleLbl="fgSibTrans2D1" presStyleIdx="2" presStyleCnt="4"/>
      <dgm:spPr/>
    </dgm:pt>
    <dgm:pt modelId="{428279A3-89C6-4BAC-9832-B7B7752AA8CE}" type="pres">
      <dgm:prSet presAssocID="{BACDBC0C-D539-4E85-B0BC-0F1D54772F23}" presName="arrowWedge4" presStyleLbl="fgSibTrans2D1" presStyleIdx="3" presStyleCnt="4"/>
      <dgm:spPr/>
    </dgm:pt>
  </dgm:ptLst>
  <dgm:cxnLst>
    <dgm:cxn modelId="{CF987408-F171-43CC-AFF1-5FD277BA4341}" srcId="{78C18E7D-95E9-4006-8684-AD64FA46435A}" destId="{99A3ACDF-2525-4866-91AD-873CEAB36813}" srcOrd="3" destOrd="0" parTransId="{BA0A6823-DB9C-40B0-87EC-59AC318CBED4}" sibTransId="{BACDBC0C-D539-4E85-B0BC-0F1D54772F23}"/>
    <dgm:cxn modelId="{C31A530F-DC86-4956-9DB1-21853A13B2EB}" srcId="{78C18E7D-95E9-4006-8684-AD64FA46435A}" destId="{0F26C0FE-7235-45D9-A9B2-AD8D4962479B}" srcOrd="2" destOrd="0" parTransId="{EE76101F-9909-42F7-B2E1-C56C75DAAA67}" sibTransId="{B26422A3-F7E8-4966-93A5-4047B1990AF3}"/>
    <dgm:cxn modelId="{ACBD311D-5F61-44EC-B5BB-AF54FFE8CED9}" type="presOf" srcId="{A0B0960A-299F-4885-8AB9-EC2B7E17D14B}" destId="{97C812F8-1D9B-44BD-BFB9-581439BF6203}" srcOrd="1" destOrd="0" presId="urn:microsoft.com/office/officeart/2005/8/layout/cycle8"/>
    <dgm:cxn modelId="{277DB929-6AC6-4EFB-8946-DE2D488C3F80}" type="presOf" srcId="{99A3ACDF-2525-4866-91AD-873CEAB36813}" destId="{915ABC45-B69D-4A22-A0C2-C7BFA61D137A}" srcOrd="1" destOrd="0" presId="urn:microsoft.com/office/officeart/2005/8/layout/cycle8"/>
    <dgm:cxn modelId="{50CBE644-D72A-4C71-93E5-1A6DDDD6F338}" type="presOf" srcId="{0E5A38CD-F25D-4D86-913D-F116FE5B51EB}" destId="{93BF77B6-AEE7-4D21-ACF4-D883A6AB9BE0}" srcOrd="0" destOrd="0" presId="urn:microsoft.com/office/officeart/2005/8/layout/cycle8"/>
    <dgm:cxn modelId="{18DEEA49-0065-4FBC-BB7C-B088F6BC507C}" srcId="{78C18E7D-95E9-4006-8684-AD64FA46435A}" destId="{A0B0960A-299F-4885-8AB9-EC2B7E17D14B}" srcOrd="0" destOrd="0" parTransId="{A594CC78-1AE9-40BE-8EA9-FBF419D77E91}" sibTransId="{45503E73-48F5-4555-9EE7-43AAFAD56E80}"/>
    <dgm:cxn modelId="{D8975E4B-9E65-4E24-9D6F-8E3BFE53D390}" type="presOf" srcId="{99A3ACDF-2525-4866-91AD-873CEAB36813}" destId="{F5BC7A85-D982-4620-BB20-90853D079EB7}" srcOrd="0" destOrd="0" presId="urn:microsoft.com/office/officeart/2005/8/layout/cycle8"/>
    <dgm:cxn modelId="{01F09494-2688-4807-A35D-FD1906DEA064}" srcId="{78C18E7D-95E9-4006-8684-AD64FA46435A}" destId="{0E5A38CD-F25D-4D86-913D-F116FE5B51EB}" srcOrd="1" destOrd="0" parTransId="{39D7FEC7-A656-4A89-8C10-5C77BB436FE3}" sibTransId="{27F0F0C5-6FA5-4D87-857D-2454CE0517DA}"/>
    <dgm:cxn modelId="{EF970097-3F2E-4940-84C0-05201602FB85}" type="presOf" srcId="{78C18E7D-95E9-4006-8684-AD64FA46435A}" destId="{6E69AB79-F211-45E2-AAD8-087CBBBD62B4}" srcOrd="0" destOrd="0" presId="urn:microsoft.com/office/officeart/2005/8/layout/cycle8"/>
    <dgm:cxn modelId="{AEDF8CA9-CFC5-478F-8D70-1CC42D22407A}" type="presOf" srcId="{0F26C0FE-7235-45D9-A9B2-AD8D4962479B}" destId="{4AF1690D-D97A-4363-A3DB-6091548CD1A7}" srcOrd="1" destOrd="0" presId="urn:microsoft.com/office/officeart/2005/8/layout/cycle8"/>
    <dgm:cxn modelId="{4764D8B4-039A-4DE4-BFFC-6EFD03CDAFFC}" type="presOf" srcId="{A0B0960A-299F-4885-8AB9-EC2B7E17D14B}" destId="{A8051B5F-0332-4C34-97EF-BD65F9C85BB2}" srcOrd="0" destOrd="0" presId="urn:microsoft.com/office/officeart/2005/8/layout/cycle8"/>
    <dgm:cxn modelId="{F7451DD2-256F-4EAC-942A-CC81908E3BA6}" type="presOf" srcId="{0E5A38CD-F25D-4D86-913D-F116FE5B51EB}" destId="{6F130B01-303C-4206-AAB6-744B2CFDCC5C}" srcOrd="1" destOrd="0" presId="urn:microsoft.com/office/officeart/2005/8/layout/cycle8"/>
    <dgm:cxn modelId="{D51B23E2-0EE3-464B-B4CD-3410DC5EF1AF}" type="presOf" srcId="{0F26C0FE-7235-45D9-A9B2-AD8D4962479B}" destId="{1AFC7371-4F4E-4E0E-8EA3-AB6D625BB1FE}" srcOrd="0" destOrd="0" presId="urn:microsoft.com/office/officeart/2005/8/layout/cycle8"/>
    <dgm:cxn modelId="{3958B44A-8458-4F1E-B2C9-E03D4EEB7DE1}" type="presParOf" srcId="{6E69AB79-F211-45E2-AAD8-087CBBBD62B4}" destId="{A8051B5F-0332-4C34-97EF-BD65F9C85BB2}" srcOrd="0" destOrd="0" presId="urn:microsoft.com/office/officeart/2005/8/layout/cycle8"/>
    <dgm:cxn modelId="{519B33DB-B02F-40DE-966A-517259D0B4A1}" type="presParOf" srcId="{6E69AB79-F211-45E2-AAD8-087CBBBD62B4}" destId="{73F855F5-7F02-405D-89C2-44ADABCB12E2}" srcOrd="1" destOrd="0" presId="urn:microsoft.com/office/officeart/2005/8/layout/cycle8"/>
    <dgm:cxn modelId="{0DEF8EFE-23C4-4212-A00D-58AB7D4CCA0C}" type="presParOf" srcId="{6E69AB79-F211-45E2-AAD8-087CBBBD62B4}" destId="{C91EBD21-A35C-4C7A-B93C-DF183FDBA120}" srcOrd="2" destOrd="0" presId="urn:microsoft.com/office/officeart/2005/8/layout/cycle8"/>
    <dgm:cxn modelId="{AFC02584-A189-45C2-97E2-815C74F79684}" type="presParOf" srcId="{6E69AB79-F211-45E2-AAD8-087CBBBD62B4}" destId="{97C812F8-1D9B-44BD-BFB9-581439BF6203}" srcOrd="3" destOrd="0" presId="urn:microsoft.com/office/officeart/2005/8/layout/cycle8"/>
    <dgm:cxn modelId="{DAC123FD-589C-4847-81D5-41FBD255D0DF}" type="presParOf" srcId="{6E69AB79-F211-45E2-AAD8-087CBBBD62B4}" destId="{93BF77B6-AEE7-4D21-ACF4-D883A6AB9BE0}" srcOrd="4" destOrd="0" presId="urn:microsoft.com/office/officeart/2005/8/layout/cycle8"/>
    <dgm:cxn modelId="{AB5D8085-CB07-4090-BCB8-65869F20B021}" type="presParOf" srcId="{6E69AB79-F211-45E2-AAD8-087CBBBD62B4}" destId="{745617A1-E79F-46E3-9257-1625AE04005C}" srcOrd="5" destOrd="0" presId="urn:microsoft.com/office/officeart/2005/8/layout/cycle8"/>
    <dgm:cxn modelId="{18364905-4CA3-42DA-BEAD-A29A801507F7}" type="presParOf" srcId="{6E69AB79-F211-45E2-AAD8-087CBBBD62B4}" destId="{B8ADB51F-93FB-41BC-9800-F08EA8EAB2D8}" srcOrd="6" destOrd="0" presId="urn:microsoft.com/office/officeart/2005/8/layout/cycle8"/>
    <dgm:cxn modelId="{C8F8A303-D291-4CE0-B140-6069251A47AB}" type="presParOf" srcId="{6E69AB79-F211-45E2-AAD8-087CBBBD62B4}" destId="{6F130B01-303C-4206-AAB6-744B2CFDCC5C}" srcOrd="7" destOrd="0" presId="urn:microsoft.com/office/officeart/2005/8/layout/cycle8"/>
    <dgm:cxn modelId="{FFD5DBFA-1468-46F2-95AA-B156CD2BDC11}" type="presParOf" srcId="{6E69AB79-F211-45E2-AAD8-087CBBBD62B4}" destId="{1AFC7371-4F4E-4E0E-8EA3-AB6D625BB1FE}" srcOrd="8" destOrd="0" presId="urn:microsoft.com/office/officeart/2005/8/layout/cycle8"/>
    <dgm:cxn modelId="{361D10E2-7B68-4B4D-A2EF-322FE3CE1FFB}" type="presParOf" srcId="{6E69AB79-F211-45E2-AAD8-087CBBBD62B4}" destId="{6F336D72-C465-440C-B29D-736B9253580C}" srcOrd="9" destOrd="0" presId="urn:microsoft.com/office/officeart/2005/8/layout/cycle8"/>
    <dgm:cxn modelId="{200FE1FC-6D48-4F31-9ECE-39FCA2D3D081}" type="presParOf" srcId="{6E69AB79-F211-45E2-AAD8-087CBBBD62B4}" destId="{D1EA2930-7193-4CD5-8A8A-D7164974FA68}" srcOrd="10" destOrd="0" presId="urn:microsoft.com/office/officeart/2005/8/layout/cycle8"/>
    <dgm:cxn modelId="{2F667D87-512A-4D63-848B-C2DA0004F2EB}" type="presParOf" srcId="{6E69AB79-F211-45E2-AAD8-087CBBBD62B4}" destId="{4AF1690D-D97A-4363-A3DB-6091548CD1A7}" srcOrd="11" destOrd="0" presId="urn:microsoft.com/office/officeart/2005/8/layout/cycle8"/>
    <dgm:cxn modelId="{B86E3211-02CB-4D8B-982A-3F3E9C2030F4}" type="presParOf" srcId="{6E69AB79-F211-45E2-AAD8-087CBBBD62B4}" destId="{F5BC7A85-D982-4620-BB20-90853D079EB7}" srcOrd="12" destOrd="0" presId="urn:microsoft.com/office/officeart/2005/8/layout/cycle8"/>
    <dgm:cxn modelId="{10D1F0B0-4F40-45E8-BCF7-129EACB2DCC1}" type="presParOf" srcId="{6E69AB79-F211-45E2-AAD8-087CBBBD62B4}" destId="{353ABBBF-A051-405D-97F3-C59B01A5AC3B}" srcOrd="13" destOrd="0" presId="urn:microsoft.com/office/officeart/2005/8/layout/cycle8"/>
    <dgm:cxn modelId="{7208C96E-BE8F-48DD-8A55-E9B8B3F901CE}" type="presParOf" srcId="{6E69AB79-F211-45E2-AAD8-087CBBBD62B4}" destId="{2E0EE72C-A672-46DA-97C2-51595CDA0F8C}" srcOrd="14" destOrd="0" presId="urn:microsoft.com/office/officeart/2005/8/layout/cycle8"/>
    <dgm:cxn modelId="{A1060D79-267C-4427-ACE5-AF18F95C8DE2}" type="presParOf" srcId="{6E69AB79-F211-45E2-AAD8-087CBBBD62B4}" destId="{915ABC45-B69D-4A22-A0C2-C7BFA61D137A}" srcOrd="15" destOrd="0" presId="urn:microsoft.com/office/officeart/2005/8/layout/cycle8"/>
    <dgm:cxn modelId="{B52A5B9E-6681-4268-9AC4-8544A4185D1C}" type="presParOf" srcId="{6E69AB79-F211-45E2-AAD8-087CBBBD62B4}" destId="{CD3B93AF-8404-4445-B52D-0DBDF5914857}" srcOrd="16" destOrd="0" presId="urn:microsoft.com/office/officeart/2005/8/layout/cycle8"/>
    <dgm:cxn modelId="{0AF32C81-F4C0-484C-AEA9-EE9C7C52DBAF}" type="presParOf" srcId="{6E69AB79-F211-45E2-AAD8-087CBBBD62B4}" destId="{6E2226B0-D81C-4894-8E2C-1A01BA1617A5}" srcOrd="17" destOrd="0" presId="urn:microsoft.com/office/officeart/2005/8/layout/cycle8"/>
    <dgm:cxn modelId="{93F53183-28A3-4A34-B1F1-DF382A5F9D50}" type="presParOf" srcId="{6E69AB79-F211-45E2-AAD8-087CBBBD62B4}" destId="{F52FC38B-D201-4DD2-87CC-CE6A21345F17}" srcOrd="18" destOrd="0" presId="urn:microsoft.com/office/officeart/2005/8/layout/cycle8"/>
    <dgm:cxn modelId="{27F222E2-ADC4-4571-9E7A-8594854F49DF}" type="presParOf" srcId="{6E69AB79-F211-45E2-AAD8-087CBBBD62B4}" destId="{428279A3-89C6-4BAC-9832-B7B7752AA8CE}" srcOrd="19"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051B5F-0332-4C34-97EF-BD65F9C85BB2}">
      <dsp:nvSpPr>
        <dsp:cNvPr id="0" name=""/>
        <dsp:cNvSpPr/>
      </dsp:nvSpPr>
      <dsp:spPr>
        <a:xfrm>
          <a:off x="405983" y="383990"/>
          <a:ext cx="3784764" cy="3784764"/>
        </a:xfrm>
        <a:prstGeom prst="pie">
          <a:avLst>
            <a:gd name="adj1" fmla="val 16200000"/>
            <a:gd name="adj2" fmla="val 0"/>
          </a:avLst>
        </a:prstGeom>
        <a:solidFill>
          <a:schemeClr val="accent2">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GB" sz="2200" kern="1200" dirty="0"/>
            <a:t>Generate New Ideas </a:t>
          </a:r>
        </a:p>
      </dsp:txBody>
      <dsp:txXfrm>
        <a:off x="2415062" y="1168427"/>
        <a:ext cx="1396758" cy="1036304"/>
      </dsp:txXfrm>
    </dsp:sp>
    <dsp:sp modelId="{93BF77B6-AEE7-4D21-ACF4-D883A6AB9BE0}">
      <dsp:nvSpPr>
        <dsp:cNvPr id="0" name=""/>
        <dsp:cNvSpPr/>
      </dsp:nvSpPr>
      <dsp:spPr>
        <a:xfrm>
          <a:off x="405983" y="511050"/>
          <a:ext cx="3784764" cy="3784764"/>
        </a:xfrm>
        <a:prstGeom prst="pie">
          <a:avLst>
            <a:gd name="adj1" fmla="val 0"/>
            <a:gd name="adj2" fmla="val 5400000"/>
          </a:avLst>
        </a:prstGeom>
        <a:solidFill>
          <a:schemeClr val="accent2">
            <a:shade val="80000"/>
            <a:hueOff val="0"/>
            <a:satOff val="-9340"/>
            <a:lumOff val="1058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GB" sz="2200" kern="1200" dirty="0"/>
            <a:t>Evaluate and Select Solutions </a:t>
          </a:r>
        </a:p>
      </dsp:txBody>
      <dsp:txXfrm>
        <a:off x="2415062" y="2475072"/>
        <a:ext cx="1396758" cy="1036304"/>
      </dsp:txXfrm>
    </dsp:sp>
    <dsp:sp modelId="{1AFC7371-4F4E-4E0E-8EA3-AB6D625BB1FE}">
      <dsp:nvSpPr>
        <dsp:cNvPr id="0" name=""/>
        <dsp:cNvSpPr/>
      </dsp:nvSpPr>
      <dsp:spPr>
        <a:xfrm>
          <a:off x="278923" y="511050"/>
          <a:ext cx="3784764" cy="3784764"/>
        </a:xfrm>
        <a:prstGeom prst="pie">
          <a:avLst>
            <a:gd name="adj1" fmla="val 5400000"/>
            <a:gd name="adj2" fmla="val 10800000"/>
          </a:avLst>
        </a:prstGeom>
        <a:solidFill>
          <a:schemeClr val="accent2">
            <a:shade val="80000"/>
            <a:hueOff val="0"/>
            <a:satOff val="-18679"/>
            <a:lumOff val="2116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GB" sz="2200" kern="1200" dirty="0"/>
            <a:t>Implement and Evaluate</a:t>
          </a:r>
        </a:p>
      </dsp:txBody>
      <dsp:txXfrm>
        <a:off x="657850" y="2475072"/>
        <a:ext cx="1396758" cy="1036304"/>
      </dsp:txXfrm>
    </dsp:sp>
    <dsp:sp modelId="{F5BC7A85-D982-4620-BB20-90853D079EB7}">
      <dsp:nvSpPr>
        <dsp:cNvPr id="0" name=""/>
        <dsp:cNvSpPr/>
      </dsp:nvSpPr>
      <dsp:spPr>
        <a:xfrm>
          <a:off x="278923" y="383990"/>
          <a:ext cx="3784764" cy="3784764"/>
        </a:xfrm>
        <a:prstGeom prst="pie">
          <a:avLst>
            <a:gd name="adj1" fmla="val 10800000"/>
            <a:gd name="adj2" fmla="val 16200000"/>
          </a:avLst>
        </a:prstGeom>
        <a:solidFill>
          <a:schemeClr val="accent2">
            <a:shade val="80000"/>
            <a:hueOff val="0"/>
            <a:satOff val="-28019"/>
            <a:lumOff val="31752"/>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GB" sz="2200" kern="1200"/>
            <a:t>Define the Problem </a:t>
          </a:r>
          <a:endParaRPr lang="en-GB" sz="2200" kern="1200" dirty="0"/>
        </a:p>
      </dsp:txBody>
      <dsp:txXfrm>
        <a:off x="657850" y="1168427"/>
        <a:ext cx="1396758" cy="1036304"/>
      </dsp:txXfrm>
    </dsp:sp>
    <dsp:sp modelId="{CD3B93AF-8404-4445-B52D-0DBDF5914857}">
      <dsp:nvSpPr>
        <dsp:cNvPr id="0" name=""/>
        <dsp:cNvSpPr/>
      </dsp:nvSpPr>
      <dsp:spPr>
        <a:xfrm>
          <a:off x="171688" y="149695"/>
          <a:ext cx="4253354" cy="4253354"/>
        </a:xfrm>
        <a:prstGeom prst="circularArrow">
          <a:avLst>
            <a:gd name="adj1" fmla="val 5085"/>
            <a:gd name="adj2" fmla="val 327528"/>
            <a:gd name="adj3" fmla="val 21272472"/>
            <a:gd name="adj4" fmla="val 16200000"/>
            <a:gd name="adj5" fmla="val 5932"/>
          </a:avLst>
        </a:prstGeom>
        <a:solidFill>
          <a:schemeClr val="accent2">
            <a:shade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6E2226B0-D81C-4894-8E2C-1A01BA1617A5}">
      <dsp:nvSpPr>
        <dsp:cNvPr id="0" name=""/>
        <dsp:cNvSpPr/>
      </dsp:nvSpPr>
      <dsp:spPr>
        <a:xfrm>
          <a:off x="171688" y="276755"/>
          <a:ext cx="4253354" cy="4253354"/>
        </a:xfrm>
        <a:prstGeom prst="circularArrow">
          <a:avLst>
            <a:gd name="adj1" fmla="val 5085"/>
            <a:gd name="adj2" fmla="val 327528"/>
            <a:gd name="adj3" fmla="val 5072472"/>
            <a:gd name="adj4" fmla="val 0"/>
            <a:gd name="adj5" fmla="val 5932"/>
          </a:avLst>
        </a:prstGeom>
        <a:solidFill>
          <a:schemeClr val="accent2">
            <a:shade val="90000"/>
            <a:hueOff val="0"/>
            <a:satOff val="-9217"/>
            <a:lumOff val="988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52FC38B-D201-4DD2-87CC-CE6A21345F17}">
      <dsp:nvSpPr>
        <dsp:cNvPr id="0" name=""/>
        <dsp:cNvSpPr/>
      </dsp:nvSpPr>
      <dsp:spPr>
        <a:xfrm>
          <a:off x="44628" y="276755"/>
          <a:ext cx="4253354" cy="4253354"/>
        </a:xfrm>
        <a:prstGeom prst="circularArrow">
          <a:avLst>
            <a:gd name="adj1" fmla="val 5085"/>
            <a:gd name="adj2" fmla="val 327528"/>
            <a:gd name="adj3" fmla="val 10472472"/>
            <a:gd name="adj4" fmla="val 5400000"/>
            <a:gd name="adj5" fmla="val 5932"/>
          </a:avLst>
        </a:prstGeom>
        <a:solidFill>
          <a:schemeClr val="accent2">
            <a:shade val="90000"/>
            <a:hueOff val="0"/>
            <a:satOff val="-18433"/>
            <a:lumOff val="1977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428279A3-89C6-4BAC-9832-B7B7752AA8CE}">
      <dsp:nvSpPr>
        <dsp:cNvPr id="0" name=""/>
        <dsp:cNvSpPr/>
      </dsp:nvSpPr>
      <dsp:spPr>
        <a:xfrm>
          <a:off x="44628" y="149695"/>
          <a:ext cx="4253354" cy="4253354"/>
        </a:xfrm>
        <a:prstGeom prst="circularArrow">
          <a:avLst>
            <a:gd name="adj1" fmla="val 5085"/>
            <a:gd name="adj2" fmla="val 327528"/>
            <a:gd name="adj3" fmla="val 15872472"/>
            <a:gd name="adj4" fmla="val 10800000"/>
            <a:gd name="adj5" fmla="val 5932"/>
          </a:avLst>
        </a:prstGeom>
        <a:solidFill>
          <a:schemeClr val="accent2">
            <a:shade val="90000"/>
            <a:hueOff val="0"/>
            <a:satOff val="-27650"/>
            <a:lumOff val="2966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nccer.org/news-research/newsroom/blogpost/breaking-ground-the-nccer-blog/2021/03/04/how-to-encourage-problem-solving-in-your-construction-workforce#:~:text=It's%20the%20process%20involved%20in,ultimately%20better%20service%20for%20customer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890119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rPr>
              <a:t>Trial and error: This involves trying different solutions until one works. It is often used for simple problems where the consequences of failure are low.</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rPr>
              <a:t>Algorithmic thinking: This involves following </a:t>
            </a:r>
            <a:r>
              <a:rPr lang="en-GB" dirty="0"/>
              <a:t>a step-by-step procedure to solve a problem. It is often used for more complex problems where a systematic approach is necessary.</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Heuristics: This involves using rules of thumb or general strategies to solve a problem. It is often used when there is not enough information to apply a systematic approach.</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Root cause analysis: This involves identifying the underlying causes of a problem and addressing them directly. It is often used for recurring problems or issues that have a significant impact on performance.</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Design thinking: This involves taking a user-centred approach to problem-solving, focusing on the needs and preferences of the people affected by the problem. It is often used to develop innovative solutions to complex problems.</a:t>
            </a:r>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054706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The four-stage problem-solving process in construction involves identifying the problem, analysing the problem, developing and implementing a solution, and evaluating the solution. </a:t>
            </a:r>
          </a:p>
          <a:p>
            <a:pPr marL="0" indent="0">
              <a:buFont typeface="Arial" panose="020B0604020202020204" pitchFamily="34" charset="0"/>
              <a:buNone/>
            </a:pPr>
            <a:endParaRPr lang="en-GB" sz="1200" b="0" i="0" kern="1200" dirty="0">
              <a:solidFill>
                <a:schemeClr val="tx1"/>
              </a:solidFill>
              <a:effectLst/>
              <a:latin typeface="Arial" charset="0"/>
              <a:ea typeface="ＭＳ Ｐゴシック" charset="-128"/>
              <a:cs typeface="ＭＳ Ｐゴシック" charset="-128"/>
            </a:endParaRP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In the first stage, tradespeople identify the problem and gather information about it. </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In the second stage, they analyse the problem to understand its root cause and potential solutions.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In the third stage, they develop and implement a solution to solve the problem.</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Finally, in the fourth stage, they evaluate the effectiveness of the solution and make any necessary adjustments. This process helps tradespeople to systematically solve problems in construction and improve project outcomes.</a:t>
            </a:r>
          </a:p>
          <a:p>
            <a:pPr marL="171450" indent="-171450">
              <a:buFont typeface="Arial" panose="020B0604020202020204" pitchFamily="34" charset="0"/>
              <a:buChar char="•"/>
            </a:pPr>
            <a:endParaRPr lang="en-GB" sz="1200" b="0" i="0" kern="1200" dirty="0">
              <a:solidFill>
                <a:schemeClr val="tx1"/>
              </a:solidFill>
              <a:effectLst/>
              <a:latin typeface="Arial" charset="0"/>
              <a:ea typeface="ＭＳ Ｐゴシック" charset="-128"/>
            </a:endParaRPr>
          </a:p>
          <a:p>
            <a:pPr marL="0" indent="0">
              <a:buFont typeface="Arial" panose="020B0604020202020204" pitchFamily="34" charset="0"/>
              <a:buNone/>
            </a:pPr>
            <a:r>
              <a:rPr lang="en-GB" sz="1200" b="0" i="0" kern="1200" dirty="0">
                <a:solidFill>
                  <a:schemeClr val="tx1"/>
                </a:solidFill>
                <a:effectLst/>
                <a:latin typeface="Arial" charset="0"/>
                <a:ea typeface="ＭＳ Ｐゴシック" charset="-128"/>
              </a:rPr>
              <a:t>Use this website to support discourse in the classroom: </a:t>
            </a:r>
            <a:r>
              <a:rPr lang="en-GB" sz="1200" b="1" kern="1200" dirty="0">
                <a:solidFill>
                  <a:schemeClr val="tx1"/>
                </a:solidFill>
                <a:effectLst/>
                <a:latin typeface="Arial" charset="0"/>
                <a:ea typeface="ＭＳ Ｐゴシック" charset="-128"/>
                <a:cs typeface="ＭＳ Ｐゴシック" charset="-128"/>
              </a:rPr>
              <a:t>What is problem solving.</a:t>
            </a:r>
          </a:p>
          <a:p>
            <a:pPr marL="0" indent="0">
              <a:buFont typeface="Arial" panose="020B0604020202020204" pitchFamily="34" charset="0"/>
              <a:buNone/>
            </a:pPr>
            <a:r>
              <a:rPr lang="en-GB" sz="1200" u="sng" kern="1200" dirty="0">
                <a:solidFill>
                  <a:schemeClr val="tx1"/>
                </a:solidFill>
                <a:effectLst/>
                <a:latin typeface="Arial" charset="0"/>
                <a:ea typeface="ＭＳ Ｐゴシック" charset="-128"/>
                <a:cs typeface="ＭＳ Ｐゴシック" charset="-128"/>
                <a:hlinkClick r:id="rId3"/>
              </a:rPr>
              <a:t>www.nccer.org/news-research/newsroom/blogpost/breaking-ground-the-nccer-blog/2021/03/04/how-to-encourage-problem-solving-in-your-construction-workforce#:~:text=It's%20the%20process%20involved%20in,ultimately%20better%20service%20for%20customers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345406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Identifying and diagnosing problems: Tradespeople are responsible for identifying problems in the systems they are working on and diagnosing the underlying causes of these problems. This may involve using tools such as inspection, testing and measurement to identify faults and malfunctions.</a:t>
            </a:r>
          </a:p>
          <a:p>
            <a:r>
              <a:rPr lang="en-GB" sz="1200" b="0" i="0" kern="1200" dirty="0">
                <a:solidFill>
                  <a:schemeClr val="tx1"/>
                </a:solidFill>
                <a:effectLst/>
                <a:latin typeface="Arial" charset="0"/>
                <a:ea typeface="ＭＳ Ｐゴシック" charset="-128"/>
                <a:cs typeface="ＭＳ Ｐゴシック" charset="-128"/>
              </a:rPr>
              <a:t>Proposing solutions: Tradespeople are responsible for proposing solutions to problems that are practical and effective. This may involve working with other tradespeople, clients or suppliers to identify and evaluate potential solutions, and then selecting the best option based on factors such as cost, time and safety.</a:t>
            </a:r>
          </a:p>
          <a:p>
            <a:r>
              <a:rPr lang="en-GB" sz="1200" b="0" i="0" kern="1200" dirty="0">
                <a:solidFill>
                  <a:schemeClr val="tx1"/>
                </a:solidFill>
                <a:effectLst/>
                <a:latin typeface="Arial" charset="0"/>
                <a:ea typeface="ＭＳ Ｐゴシック" charset="-128"/>
                <a:cs typeface="ＭＳ Ｐゴシック" charset="-128"/>
              </a:rPr>
              <a:t>Implementing solutions: Tradespeople are responsible for implementing the solutions they have proposed, which may involve repairing or replacing equipment, installing new systems or modifying existing systems. This requires a high level of technical skill and attention to detail to ensure that the work is completed to a high standard.</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1362693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Communicating with stakeholders: Tradespeople are responsible for communicating with clients, suppliers and other tradespeople to keep them informed about the progress of problem-solving efforts. This requires good communication skills and the ability to explain technical concepts in an understandable way.</a:t>
            </a:r>
          </a:p>
          <a:p>
            <a:r>
              <a:rPr lang="en-GB" sz="1200" b="0" i="0" kern="1200" dirty="0">
                <a:solidFill>
                  <a:schemeClr val="tx1"/>
                </a:solidFill>
                <a:effectLst/>
                <a:latin typeface="Arial" charset="0"/>
                <a:ea typeface="ＭＳ Ｐゴシック" charset="-128"/>
                <a:cs typeface="ＭＳ Ｐゴシック" charset="-128"/>
              </a:rPr>
              <a:t>Documenting work: Tradespeople are responsible for documenting the work they have done, including any repairs, modifications or installations. This documentation is important for ensuring that future tradespeople have the information they need to work on the system, and for demonstrating compliance with regulations and standards.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274798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US" sz="900" kern="1200" baseline="0" dirty="0">
                <a:solidFill>
                  <a:schemeClr val="tx1"/>
                </a:solidFill>
                <a:latin typeface="Arial" pitchFamily="-105" charset="0"/>
                <a:ea typeface="ＭＳ Ｐゴシック" pitchFamily="-105" charset="-128"/>
                <a:cs typeface="Times New Roman" panose="02020603050405020304" pitchFamily="18" charset="0"/>
              </a:rPr>
              <a:t>2023 EAL</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41756"/>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Building Services Engineering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201: Employment and employability in </a:t>
            </a:r>
            <a:r>
              <a:rPr lang="en-GB" sz="2400" b="1"/>
              <a:t>the construction sector</a:t>
            </a:r>
            <a:endParaRPr lang="en-GB" sz="2400" b="1" dirty="0"/>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PowerPoint 8: Effective problem-solving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D9E9B-20E9-40D3-8A14-844C6406C4DB}"/>
              </a:ext>
            </a:extLst>
          </p:cNvPr>
          <p:cNvSpPr>
            <a:spLocks noGrp="1"/>
          </p:cNvSpPr>
          <p:nvPr>
            <p:ph type="title"/>
          </p:nvPr>
        </p:nvSpPr>
        <p:spPr>
          <a:xfrm>
            <a:off x="395536" y="1008000"/>
            <a:ext cx="8352928" cy="382588"/>
          </a:xfrm>
        </p:spPr>
        <p:txBody>
          <a:bodyPr/>
          <a:lstStyle/>
          <a:p>
            <a:r>
              <a:rPr lang="en-GB" dirty="0"/>
              <a:t> Problem-solving approaches for tradespeople </a:t>
            </a:r>
            <a:r>
              <a:rPr lang="en-GB" b="0" dirty="0"/>
              <a:t>continued</a:t>
            </a:r>
            <a:endParaRPr lang="en-GB" dirty="0"/>
          </a:p>
        </p:txBody>
      </p:sp>
      <p:sp>
        <p:nvSpPr>
          <p:cNvPr id="3" name="Content Placeholder 2">
            <a:extLst>
              <a:ext uri="{FF2B5EF4-FFF2-40B4-BE49-F238E27FC236}">
                <a16:creationId xmlns:a16="http://schemas.microsoft.com/office/drawing/2014/main" id="{AE9872D1-86D6-4F07-94E9-12AC2C97A860}"/>
              </a:ext>
            </a:extLst>
          </p:cNvPr>
          <p:cNvSpPr>
            <a:spLocks noGrp="1"/>
          </p:cNvSpPr>
          <p:nvPr>
            <p:ph sz="quarter" idx="10"/>
          </p:nvPr>
        </p:nvSpPr>
        <p:spPr>
          <a:xfrm>
            <a:off x="477888" y="1484784"/>
            <a:ext cx="8352928" cy="4052546"/>
          </a:xfrm>
        </p:spPr>
        <p:txBody>
          <a:bodyPr/>
          <a:lstStyle/>
          <a:p>
            <a:r>
              <a:rPr lang="en-GB" b="1" dirty="0"/>
              <a:t>3.  Collaborative approach</a:t>
            </a:r>
          </a:p>
          <a:p>
            <a:pPr marL="558800" lvl="1" indent="-342900">
              <a:spcBef>
                <a:spcPts val="0"/>
              </a:spcBef>
              <a:spcAft>
                <a:spcPts val="0"/>
              </a:spcAft>
              <a:buFont typeface="Arial" panose="020B0604020202020204" pitchFamily="34" charset="0"/>
              <a:buChar char="•"/>
            </a:pPr>
            <a:r>
              <a:rPr lang="en-GB" dirty="0"/>
              <a:t>Involves working with other tradespeople, clients or suppliers</a:t>
            </a:r>
          </a:p>
          <a:p>
            <a:pPr marL="558800" lvl="1" indent="-342900">
              <a:spcBef>
                <a:spcPts val="0"/>
              </a:spcBef>
              <a:spcAft>
                <a:spcPts val="0"/>
              </a:spcAft>
              <a:buFont typeface="Arial" panose="020B0604020202020204" pitchFamily="34" charset="0"/>
              <a:buChar char="•"/>
            </a:pPr>
            <a:r>
              <a:rPr lang="en-GB" dirty="0"/>
              <a:t>Used to solve problems related to materials, equipment or design</a:t>
            </a:r>
          </a:p>
          <a:p>
            <a:pPr>
              <a:buFont typeface="+mj-lt"/>
              <a:buAutoNum type="arabicPeriod" startAt="4"/>
            </a:pPr>
            <a:r>
              <a:rPr lang="en-GB" b="1" dirty="0"/>
              <a:t>    Resourceful approach</a:t>
            </a:r>
          </a:p>
          <a:p>
            <a:pPr marL="558800" lvl="1" indent="-342900">
              <a:lnSpc>
                <a:spcPct val="100000"/>
              </a:lnSpc>
              <a:spcBef>
                <a:spcPts val="0"/>
              </a:spcBef>
              <a:spcAft>
                <a:spcPts val="0"/>
              </a:spcAft>
              <a:buFont typeface="Arial" panose="020B0604020202020204" pitchFamily="34" charset="0"/>
              <a:buChar char="•"/>
            </a:pPr>
            <a:r>
              <a:rPr lang="en-GB" dirty="0"/>
              <a:t>Uses creativity and innovation</a:t>
            </a:r>
          </a:p>
          <a:p>
            <a:pPr marL="558800" lvl="1" indent="-342900">
              <a:lnSpc>
                <a:spcPct val="100000"/>
              </a:lnSpc>
              <a:spcBef>
                <a:spcPts val="0"/>
              </a:spcBef>
              <a:spcAft>
                <a:spcPts val="0"/>
              </a:spcAft>
              <a:buFont typeface="Arial" panose="020B0604020202020204" pitchFamily="34" charset="0"/>
              <a:buChar char="•"/>
            </a:pPr>
            <a:r>
              <a:rPr lang="en-GB" dirty="0"/>
              <a:t>Used to find solutions when resources are limited or unavailable</a:t>
            </a:r>
          </a:p>
          <a:p>
            <a:pPr marL="457200" indent="-457200">
              <a:buFont typeface="+mj-lt"/>
              <a:buAutoNum type="arabicPeriod" startAt="4"/>
            </a:pPr>
            <a:r>
              <a:rPr lang="en-GB" b="1" dirty="0"/>
              <a:t>Risk management approach</a:t>
            </a:r>
          </a:p>
          <a:p>
            <a:pPr marL="558800" lvl="1" indent="-342900">
              <a:lnSpc>
                <a:spcPct val="100000"/>
              </a:lnSpc>
              <a:spcBef>
                <a:spcPts val="0"/>
              </a:spcBef>
              <a:spcAft>
                <a:spcPts val="0"/>
              </a:spcAft>
              <a:buFont typeface="Arial" panose="020B0604020202020204" pitchFamily="34" charset="0"/>
              <a:buChar char="•"/>
            </a:pPr>
            <a:r>
              <a:rPr lang="en-GB" dirty="0"/>
              <a:t>Identifies potential risks</a:t>
            </a:r>
          </a:p>
          <a:p>
            <a:pPr marL="558800" lvl="1" indent="-342900">
              <a:lnSpc>
                <a:spcPct val="100000"/>
              </a:lnSpc>
              <a:spcBef>
                <a:spcPts val="0"/>
              </a:spcBef>
              <a:spcAft>
                <a:spcPts val="0"/>
              </a:spcAft>
              <a:buFont typeface="Arial" panose="020B0604020202020204" pitchFamily="34" charset="0"/>
              <a:buChar char="•"/>
            </a:pPr>
            <a:r>
              <a:rPr lang="en-GB" dirty="0"/>
              <a:t>Takes steps to mitigate risks before they become problems</a:t>
            </a:r>
          </a:p>
          <a:p>
            <a:pPr marL="558800" lvl="1" indent="-342900">
              <a:lnSpc>
                <a:spcPct val="100000"/>
              </a:lnSpc>
              <a:spcBef>
                <a:spcPts val="0"/>
              </a:spcBef>
              <a:spcAft>
                <a:spcPts val="0"/>
              </a:spcAft>
              <a:buFont typeface="Arial" panose="020B0604020202020204" pitchFamily="34" charset="0"/>
              <a:buChar char="•"/>
            </a:pPr>
            <a:r>
              <a:rPr lang="en-GB" dirty="0"/>
              <a:t>Used to prevent accidents or injuries on the job</a:t>
            </a:r>
          </a:p>
          <a:p>
            <a:pPr marL="457200" indent="-457200">
              <a:buFont typeface="+mj-lt"/>
              <a:buAutoNum type="arabicPeriod" startAt="4"/>
            </a:pPr>
            <a:endParaRPr lang="en-GB" dirty="0"/>
          </a:p>
          <a:p>
            <a:endParaRPr lang="en-GB" dirty="0"/>
          </a:p>
        </p:txBody>
      </p:sp>
    </p:spTree>
    <p:extLst>
      <p:ext uri="{BB962C8B-B14F-4D97-AF65-F5344CB8AC3E}">
        <p14:creationId xmlns:p14="http://schemas.microsoft.com/office/powerpoint/2010/main" val="1619826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F1337-5760-4986-AB90-213D83C185FE}"/>
              </a:ext>
            </a:extLst>
          </p:cNvPr>
          <p:cNvSpPr>
            <a:spLocks noGrp="1"/>
          </p:cNvSpPr>
          <p:nvPr>
            <p:ph type="title"/>
          </p:nvPr>
        </p:nvSpPr>
        <p:spPr/>
        <p:txBody>
          <a:bodyPr/>
          <a:lstStyle/>
          <a:p>
            <a:r>
              <a:rPr lang="en-GB" dirty="0"/>
              <a:t>The problem-solving process</a:t>
            </a:r>
          </a:p>
        </p:txBody>
      </p:sp>
      <p:graphicFrame>
        <p:nvGraphicFramePr>
          <p:cNvPr id="4" name="Content Placeholder 3">
            <a:extLst>
              <a:ext uri="{FF2B5EF4-FFF2-40B4-BE49-F238E27FC236}">
                <a16:creationId xmlns:a16="http://schemas.microsoft.com/office/drawing/2014/main" id="{F80D82ED-E18C-4998-BB74-048D7665452B}"/>
              </a:ext>
            </a:extLst>
          </p:cNvPr>
          <p:cNvGraphicFramePr>
            <a:graphicFrameLocks noGrp="1"/>
          </p:cNvGraphicFramePr>
          <p:nvPr>
            <p:ph sz="quarter" idx="10"/>
            <p:extLst>
              <p:ext uri="{D42A27DB-BD31-4B8C-83A1-F6EECF244321}">
                <p14:modId xmlns:p14="http://schemas.microsoft.com/office/powerpoint/2010/main" val="2330648600"/>
              </p:ext>
            </p:extLst>
          </p:nvPr>
        </p:nvGraphicFramePr>
        <p:xfrm>
          <a:off x="2082552" y="1390587"/>
          <a:ext cx="4505672" cy="4715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10193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AB240D-4F8D-4532-819E-A4A744705BDF}"/>
              </a:ext>
            </a:extLst>
          </p:cNvPr>
          <p:cNvSpPr>
            <a:spLocks noGrp="1"/>
          </p:cNvSpPr>
          <p:nvPr>
            <p:ph sz="quarter" idx="10"/>
          </p:nvPr>
        </p:nvSpPr>
        <p:spPr/>
        <p:txBody>
          <a:bodyPr/>
          <a:lstStyle/>
          <a:p>
            <a:r>
              <a:rPr lang="en-GB" dirty="0"/>
              <a:t>Tradespeople within industry have a wide range of responsibilities when it comes to problem-solving. </a:t>
            </a:r>
          </a:p>
          <a:p>
            <a:r>
              <a:rPr lang="en-GB" dirty="0"/>
              <a:t>They are responsible for identifying and diagnosing problems, proposing practical and effective solutions, implementing the solutions, communicating with stakeholders and documenting their work accurately. </a:t>
            </a:r>
          </a:p>
          <a:p>
            <a:r>
              <a:rPr lang="en-GB" dirty="0"/>
              <a:t>These responsibilities require a high level of technical skill, good communication skills and attention to detail.</a:t>
            </a:r>
          </a:p>
          <a:p>
            <a:r>
              <a:rPr lang="en-GB" dirty="0"/>
              <a:t>Accurate documentation is crucial for ensuring compliance with regulations and standards, as well as for future maintenance and repairs.</a:t>
            </a:r>
          </a:p>
        </p:txBody>
      </p:sp>
      <p:sp>
        <p:nvSpPr>
          <p:cNvPr id="7" name="Title 1">
            <a:extLst>
              <a:ext uri="{FF2B5EF4-FFF2-40B4-BE49-F238E27FC236}">
                <a16:creationId xmlns:a16="http://schemas.microsoft.com/office/drawing/2014/main" id="{05309B6B-1106-2019-086F-355C8030C8C0}"/>
              </a:ext>
            </a:extLst>
          </p:cNvPr>
          <p:cNvSpPr>
            <a:spLocks noGrp="1"/>
          </p:cNvSpPr>
          <p:nvPr>
            <p:ph type="title"/>
          </p:nvPr>
        </p:nvSpPr>
        <p:spPr>
          <a:xfrm>
            <a:off x="457200" y="1008000"/>
            <a:ext cx="8229600" cy="382588"/>
          </a:xfrm>
        </p:spPr>
        <p:txBody>
          <a:bodyPr/>
          <a:lstStyle/>
          <a:p>
            <a:r>
              <a:rPr lang="en-GB" dirty="0"/>
              <a:t>Problem-solving responsibilities of tradespeople</a:t>
            </a:r>
          </a:p>
        </p:txBody>
      </p:sp>
    </p:spTree>
    <p:extLst>
      <p:ext uri="{BB962C8B-B14F-4D97-AF65-F5344CB8AC3E}">
        <p14:creationId xmlns:p14="http://schemas.microsoft.com/office/powerpoint/2010/main" val="14127284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3A095-C28C-40A4-B785-A7282C64CBEB}"/>
              </a:ext>
            </a:extLst>
          </p:cNvPr>
          <p:cNvSpPr>
            <a:spLocks noGrp="1"/>
          </p:cNvSpPr>
          <p:nvPr>
            <p:ph type="title"/>
          </p:nvPr>
        </p:nvSpPr>
        <p:spPr>
          <a:xfrm>
            <a:off x="457200" y="1008000"/>
            <a:ext cx="8686800" cy="382588"/>
          </a:xfrm>
        </p:spPr>
        <p:txBody>
          <a:bodyPr/>
          <a:lstStyle/>
          <a:p>
            <a:r>
              <a:rPr lang="en-GB" dirty="0"/>
              <a:t>Problem-solving responsibilities of tradespeople </a:t>
            </a:r>
            <a:r>
              <a:rPr lang="en-GB" b="0" dirty="0"/>
              <a:t>continued</a:t>
            </a:r>
            <a:endParaRPr lang="en-GB" dirty="0"/>
          </a:p>
        </p:txBody>
      </p:sp>
      <p:sp>
        <p:nvSpPr>
          <p:cNvPr id="3" name="Content Placeholder 2">
            <a:extLst>
              <a:ext uri="{FF2B5EF4-FFF2-40B4-BE49-F238E27FC236}">
                <a16:creationId xmlns:a16="http://schemas.microsoft.com/office/drawing/2014/main" id="{F0AB240D-4F8D-4532-819E-A4A744705BDF}"/>
              </a:ext>
            </a:extLst>
          </p:cNvPr>
          <p:cNvSpPr>
            <a:spLocks noGrp="1"/>
          </p:cNvSpPr>
          <p:nvPr>
            <p:ph sz="quarter" idx="10"/>
          </p:nvPr>
        </p:nvSpPr>
        <p:spPr/>
        <p:txBody>
          <a:bodyPr/>
          <a:lstStyle/>
          <a:p>
            <a:r>
              <a:rPr lang="en-GB" dirty="0"/>
              <a:t>In order to solve any problem, it is essential to follow a process, regardless of the problem-solving tool being used. Tradespeople are responsible for the following:</a:t>
            </a:r>
          </a:p>
          <a:p>
            <a:pPr marL="457200" indent="-457200">
              <a:lnSpc>
                <a:spcPct val="100000"/>
              </a:lnSpc>
              <a:buFont typeface="+mj-lt"/>
              <a:buAutoNum type="arabicPeriod"/>
            </a:pPr>
            <a:r>
              <a:rPr lang="en-GB" b="1" dirty="0"/>
              <a:t>Identifying and diagnosing problems</a:t>
            </a:r>
          </a:p>
          <a:p>
            <a:pPr marL="558800" lvl="1" indent="-342900">
              <a:lnSpc>
                <a:spcPct val="100000"/>
              </a:lnSpc>
              <a:buFont typeface="Arial" panose="020B0604020202020204" pitchFamily="34" charset="0"/>
              <a:buChar char="•"/>
            </a:pPr>
            <a:r>
              <a:rPr lang="en-GB" dirty="0"/>
              <a:t>Use of inspection, testing and measurement tools</a:t>
            </a:r>
          </a:p>
          <a:p>
            <a:pPr marL="457200" indent="-457200">
              <a:buFont typeface="+mj-lt"/>
              <a:buAutoNum type="arabicPeriod"/>
            </a:pPr>
            <a:r>
              <a:rPr lang="en-GB" b="1" dirty="0"/>
              <a:t>Proposing solutions</a:t>
            </a:r>
          </a:p>
          <a:p>
            <a:pPr marL="558800" lvl="1" indent="-342900">
              <a:lnSpc>
                <a:spcPct val="100000"/>
              </a:lnSpc>
              <a:spcBef>
                <a:spcPts val="0"/>
              </a:spcBef>
              <a:spcAft>
                <a:spcPts val="0"/>
              </a:spcAft>
              <a:buFont typeface="Arial" panose="020B0604020202020204" pitchFamily="34" charset="0"/>
              <a:buChar char="•"/>
            </a:pPr>
            <a:r>
              <a:rPr lang="en-GB" dirty="0">
                <a:cs typeface="+mn-cs"/>
              </a:rPr>
              <a:t>Working with other tradespeople, clients or suppliers</a:t>
            </a:r>
          </a:p>
          <a:p>
            <a:pPr marL="558800" lvl="1" indent="-342900">
              <a:lnSpc>
                <a:spcPct val="100000"/>
              </a:lnSpc>
              <a:spcBef>
                <a:spcPts val="0"/>
              </a:spcBef>
              <a:spcAft>
                <a:spcPts val="0"/>
              </a:spcAft>
              <a:buFont typeface="Arial" panose="020B0604020202020204" pitchFamily="34" charset="0"/>
              <a:buChar char="•"/>
            </a:pPr>
            <a:r>
              <a:rPr lang="en-GB" dirty="0">
                <a:cs typeface="+mn-cs"/>
              </a:rPr>
              <a:t>Considering factors such as cost, time and safety</a:t>
            </a:r>
          </a:p>
          <a:p>
            <a:pPr marL="457200" indent="-457200">
              <a:buFont typeface="+mj-lt"/>
              <a:buAutoNum type="arabicPeriod"/>
            </a:pPr>
            <a:r>
              <a:rPr lang="en-GB" b="1" dirty="0"/>
              <a:t>Implementing solutions</a:t>
            </a:r>
          </a:p>
          <a:p>
            <a:pPr marL="558800" lvl="1" indent="-342900">
              <a:lnSpc>
                <a:spcPct val="100000"/>
              </a:lnSpc>
              <a:spcBef>
                <a:spcPts val="0"/>
              </a:spcBef>
              <a:spcAft>
                <a:spcPts val="0"/>
              </a:spcAft>
              <a:buFont typeface="Arial" panose="020B0604020202020204" pitchFamily="34" charset="0"/>
              <a:buChar char="•"/>
            </a:pPr>
            <a:r>
              <a:rPr lang="en-GB" dirty="0"/>
              <a:t>Repairing, replacing or modifying systems</a:t>
            </a:r>
          </a:p>
          <a:p>
            <a:pPr marL="558800" lvl="1" indent="-342900">
              <a:lnSpc>
                <a:spcPct val="100000"/>
              </a:lnSpc>
              <a:spcBef>
                <a:spcPts val="0"/>
              </a:spcBef>
              <a:spcAft>
                <a:spcPts val="0"/>
              </a:spcAft>
              <a:buFont typeface="Arial" panose="020B0604020202020204" pitchFamily="34" charset="0"/>
              <a:buChar char="•"/>
            </a:pPr>
            <a:r>
              <a:rPr lang="en-GB" dirty="0"/>
              <a:t>High level of technical skill and attention to detail</a:t>
            </a:r>
          </a:p>
          <a:p>
            <a:endParaRPr lang="en-GB" dirty="0"/>
          </a:p>
        </p:txBody>
      </p:sp>
    </p:spTree>
    <p:extLst>
      <p:ext uri="{BB962C8B-B14F-4D97-AF65-F5344CB8AC3E}">
        <p14:creationId xmlns:p14="http://schemas.microsoft.com/office/powerpoint/2010/main" val="4073192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D0535-B537-4741-B4E6-03625F69209C}"/>
              </a:ext>
            </a:extLst>
          </p:cNvPr>
          <p:cNvSpPr>
            <a:spLocks noGrp="1"/>
          </p:cNvSpPr>
          <p:nvPr>
            <p:ph type="title"/>
          </p:nvPr>
        </p:nvSpPr>
        <p:spPr>
          <a:xfrm>
            <a:off x="457200" y="1008000"/>
            <a:ext cx="8686800" cy="382588"/>
          </a:xfrm>
        </p:spPr>
        <p:txBody>
          <a:bodyPr/>
          <a:lstStyle/>
          <a:p>
            <a:r>
              <a:rPr lang="en-GB" dirty="0"/>
              <a:t>Problem-solving responsibilities of tradespeople </a:t>
            </a:r>
            <a:r>
              <a:rPr lang="en-GB" b="0" dirty="0"/>
              <a:t>continued</a:t>
            </a:r>
            <a:endParaRPr lang="en-GB" dirty="0"/>
          </a:p>
        </p:txBody>
      </p:sp>
      <p:sp>
        <p:nvSpPr>
          <p:cNvPr id="3" name="Content Placeholder 2">
            <a:extLst>
              <a:ext uri="{FF2B5EF4-FFF2-40B4-BE49-F238E27FC236}">
                <a16:creationId xmlns:a16="http://schemas.microsoft.com/office/drawing/2014/main" id="{E68738A8-58EB-47A8-BE88-DFB76D2C61E4}"/>
              </a:ext>
            </a:extLst>
          </p:cNvPr>
          <p:cNvSpPr>
            <a:spLocks noGrp="1"/>
          </p:cNvSpPr>
          <p:nvPr>
            <p:ph sz="quarter" idx="10"/>
          </p:nvPr>
        </p:nvSpPr>
        <p:spPr>
          <a:xfrm>
            <a:off x="457200" y="1484784"/>
            <a:ext cx="8229600" cy="4059192"/>
          </a:xfrm>
        </p:spPr>
        <p:txBody>
          <a:bodyPr/>
          <a:lstStyle/>
          <a:p>
            <a:r>
              <a:rPr lang="en-GB" b="1" dirty="0"/>
              <a:t>4. Communicating with stakeholders</a:t>
            </a:r>
          </a:p>
          <a:p>
            <a:pPr marL="558800" lvl="1" indent="-342900">
              <a:buFont typeface="Arial" panose="020B0604020202020204" pitchFamily="34" charset="0"/>
              <a:buChar char="•"/>
            </a:pPr>
            <a:r>
              <a:rPr lang="en-GB" dirty="0"/>
              <a:t>Good communication skills</a:t>
            </a:r>
          </a:p>
          <a:p>
            <a:pPr marL="558800" lvl="1" indent="-342900">
              <a:buFont typeface="Arial" panose="020B0604020202020204" pitchFamily="34" charset="0"/>
              <a:buChar char="•"/>
            </a:pPr>
            <a:r>
              <a:rPr lang="en-GB" dirty="0"/>
              <a:t>Ability to explain technical concepts</a:t>
            </a:r>
          </a:p>
          <a:p>
            <a:r>
              <a:rPr lang="en-GB" b="1" dirty="0"/>
              <a:t>5. Documenting work</a:t>
            </a:r>
          </a:p>
          <a:p>
            <a:pPr marL="558800" lvl="3" indent="-342900">
              <a:buFont typeface="Arial" panose="020B0604020202020204" pitchFamily="34" charset="0"/>
              <a:buChar char="•"/>
            </a:pPr>
            <a:r>
              <a:rPr lang="en-GB" sz="2000" dirty="0"/>
              <a:t>Important for future tradespeople and compliance</a:t>
            </a:r>
          </a:p>
          <a:p>
            <a:pPr marL="558800" lvl="3" indent="-342900">
              <a:buFont typeface="Arial" panose="020B0604020202020204" pitchFamily="34" charset="0"/>
              <a:buChar char="•"/>
            </a:pPr>
            <a:r>
              <a:rPr lang="en-GB" sz="2000" dirty="0"/>
              <a:t>Accurate documentation is crucial </a:t>
            </a:r>
          </a:p>
          <a:p>
            <a:pPr lvl="2">
              <a:lnSpc>
                <a:spcPct val="100000"/>
              </a:lnSpc>
            </a:pPr>
            <a:r>
              <a:rPr lang="en-GB" sz="2000" dirty="0"/>
              <a:t>Overall, tradespeople within industry have a broad scope of responsibilities when it comes to problem-solving, and must be able to work effectively with others, communicate clearly and document their work accurately.</a:t>
            </a:r>
          </a:p>
        </p:txBody>
      </p:sp>
    </p:spTree>
    <p:extLst>
      <p:ext uri="{BB962C8B-B14F-4D97-AF65-F5344CB8AC3E}">
        <p14:creationId xmlns:p14="http://schemas.microsoft.com/office/powerpoint/2010/main" val="483866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a:xfrm>
            <a:off x="395536" y="1008000"/>
            <a:ext cx="8229600" cy="382588"/>
          </a:xfrm>
        </p:spPr>
        <p:txBody>
          <a:bodyPr/>
          <a:lstStyle/>
          <a:p>
            <a:r>
              <a:rPr lang="en-GB" dirty="0"/>
              <a:t> When to pass on responsibility to supervisors</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77888" y="1498392"/>
            <a:ext cx="8352928" cy="3861216"/>
          </a:xfrm>
        </p:spPr>
        <p:txBody>
          <a:bodyPr/>
          <a:lstStyle/>
          <a:p>
            <a:pPr algn="just"/>
            <a:r>
              <a:rPr lang="en-GB" dirty="0"/>
              <a:t>As a tradesperson within the BSE  industry, there may be times when it is appropriate to pass on responsibility for problem-solving to a supervisor. Here are some situations where this might be necessary:</a:t>
            </a:r>
          </a:p>
          <a:p>
            <a:pPr marL="558800" lvl="1" indent="-342900" algn="just">
              <a:buFont typeface="Arial" panose="020B0604020202020204" pitchFamily="34" charset="0"/>
              <a:buChar char="•"/>
            </a:pPr>
            <a:r>
              <a:rPr lang="en-GB" b="1" dirty="0"/>
              <a:t>Complex problems: </a:t>
            </a:r>
            <a:r>
              <a:rPr lang="en-GB" dirty="0"/>
              <a:t>If the problem is particularly complex or involves multiple systems, it may be beyond the scope of a tradesperson to solve on their own. In these cases, it may be necessary to seek guidance from a supervisor who has more experience or expertise in the area.</a:t>
            </a:r>
          </a:p>
          <a:p>
            <a:pPr marL="558800" lvl="1" indent="-342900" algn="just">
              <a:buFont typeface="Arial" panose="020B0604020202020204" pitchFamily="34" charset="0"/>
              <a:buChar char="•"/>
            </a:pPr>
            <a:r>
              <a:rPr lang="en-GB" b="1" dirty="0"/>
              <a:t>Safety issues: </a:t>
            </a:r>
            <a:r>
              <a:rPr lang="en-GB" dirty="0"/>
              <a:t>If the problem poses a risk to safety or health, it is important to involve a supervisor who can assess the situation and take appropriate action to ensure the safety of all involved.</a:t>
            </a:r>
          </a:p>
          <a:p>
            <a:endParaRPr lang="en-GB" dirty="0"/>
          </a:p>
        </p:txBody>
      </p:sp>
    </p:spTree>
    <p:extLst>
      <p:ext uri="{BB962C8B-B14F-4D97-AF65-F5344CB8AC3E}">
        <p14:creationId xmlns:p14="http://schemas.microsoft.com/office/powerpoint/2010/main" val="807338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a:xfrm>
            <a:off x="467544" y="1008000"/>
            <a:ext cx="8229600" cy="382588"/>
          </a:xfrm>
        </p:spPr>
        <p:txBody>
          <a:bodyPr/>
          <a:lstStyle/>
          <a:p>
            <a:r>
              <a:rPr lang="en-GB" dirty="0"/>
              <a:t>When to pass on responsibility to supervisors </a:t>
            </a:r>
            <a:r>
              <a:rPr lang="en-GB" b="0" dirty="0"/>
              <a:t>continued</a:t>
            </a:r>
            <a:endParaRPr lang="en-GB" dirty="0"/>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a:xfrm>
            <a:off x="467544" y="1484784"/>
            <a:ext cx="8229600" cy="4248000"/>
          </a:xfrm>
        </p:spPr>
        <p:txBody>
          <a:bodyPr/>
          <a:lstStyle/>
          <a:p>
            <a:pPr marL="342900" indent="-342900" algn="just">
              <a:buClr>
                <a:srgbClr val="0077E3"/>
              </a:buClr>
              <a:buFont typeface="Arial" panose="020B0604020202020204" pitchFamily="34" charset="0"/>
              <a:buChar char="•"/>
            </a:pPr>
            <a:r>
              <a:rPr lang="en-GB" b="1" dirty="0"/>
              <a:t>Lack of resources</a:t>
            </a:r>
            <a:r>
              <a:rPr lang="en-GB" dirty="0"/>
              <a:t>: If the tradesperson does not have the necessary tools, equipment or materials to solve the problem, it may be necessary to seek assistance from a supervisor who can provide the needed resources.</a:t>
            </a:r>
          </a:p>
          <a:p>
            <a:pPr marL="342900" indent="-342900" algn="just">
              <a:buClr>
                <a:srgbClr val="0077E3"/>
              </a:buClr>
              <a:buFont typeface="Arial" panose="020B0604020202020204" pitchFamily="34" charset="0"/>
              <a:buChar char="•"/>
            </a:pPr>
            <a:r>
              <a:rPr lang="en-GB" b="1" dirty="0"/>
              <a:t>Regulatory compliance: </a:t>
            </a:r>
            <a:r>
              <a:rPr lang="en-GB" dirty="0"/>
              <a:t>If the problem involves compliance with regulations or standards, it may be necessary to involve a supervisor who has a more detailed understanding of the requirements.</a:t>
            </a:r>
          </a:p>
          <a:p>
            <a:pPr marL="342900" indent="-342900" algn="just">
              <a:buClr>
                <a:srgbClr val="0077E3"/>
              </a:buClr>
              <a:buFont typeface="Arial" panose="020B0604020202020204" pitchFamily="34" charset="0"/>
              <a:buChar char="•"/>
            </a:pPr>
            <a:r>
              <a:rPr lang="en-GB" b="1" dirty="0"/>
              <a:t>Client requests</a:t>
            </a:r>
            <a:r>
              <a:rPr lang="en-GB" dirty="0"/>
              <a:t>: If the problem involves a request from the client that is beyond the scope of the tradesperson's responsibilities or expertise, it may be necessary to involve a supervisor who can work with the client to find a solution.</a:t>
            </a:r>
          </a:p>
          <a:p>
            <a:endParaRPr lang="en-GB" dirty="0"/>
          </a:p>
        </p:txBody>
      </p:sp>
    </p:spTree>
    <p:extLst>
      <p:ext uri="{BB962C8B-B14F-4D97-AF65-F5344CB8AC3E}">
        <p14:creationId xmlns:p14="http://schemas.microsoft.com/office/powerpoint/2010/main" val="27587587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3CB3-FE78-4928-A427-763167A29DBB}"/>
              </a:ext>
            </a:extLst>
          </p:cNvPr>
          <p:cNvSpPr>
            <a:spLocks noGrp="1"/>
          </p:cNvSpPr>
          <p:nvPr>
            <p:ph type="title"/>
          </p:nvPr>
        </p:nvSpPr>
        <p:spPr/>
        <p:txBody>
          <a:bodyPr/>
          <a:lstStyle/>
          <a:p>
            <a:r>
              <a:rPr lang="en-GB" dirty="0"/>
              <a:t>When to pass on responsibility to supervisors </a:t>
            </a:r>
            <a:r>
              <a:rPr lang="en-GB" b="0" dirty="0"/>
              <a:t>continued</a:t>
            </a:r>
            <a:endParaRPr lang="en-GB" dirty="0"/>
          </a:p>
        </p:txBody>
      </p:sp>
      <p:sp>
        <p:nvSpPr>
          <p:cNvPr id="3" name="Content Placeholder 2">
            <a:extLst>
              <a:ext uri="{FF2B5EF4-FFF2-40B4-BE49-F238E27FC236}">
                <a16:creationId xmlns:a16="http://schemas.microsoft.com/office/drawing/2014/main" id="{3F5D7B28-2AA6-4093-B9CF-6FB6779745B6}"/>
              </a:ext>
            </a:extLst>
          </p:cNvPr>
          <p:cNvSpPr>
            <a:spLocks noGrp="1"/>
          </p:cNvSpPr>
          <p:nvPr>
            <p:ph sz="quarter" idx="10"/>
          </p:nvPr>
        </p:nvSpPr>
        <p:spPr>
          <a:xfrm>
            <a:off x="457200" y="1484784"/>
            <a:ext cx="8229600" cy="3429168"/>
          </a:xfrm>
        </p:spPr>
        <p:txBody>
          <a:bodyPr/>
          <a:lstStyle/>
          <a:p>
            <a:pPr marL="342900" indent="-342900" algn="just">
              <a:buClr>
                <a:srgbClr val="0077E3"/>
              </a:buClr>
              <a:buFont typeface="Arial" panose="020B0604020202020204" pitchFamily="34" charset="0"/>
              <a:buChar char="•"/>
            </a:pPr>
            <a:r>
              <a:rPr lang="en-GB" dirty="0"/>
              <a:t>In general, it is important for tradespeople to use their judgement to determine when to pass on responsibility for problem-solving to a supervisor. </a:t>
            </a:r>
          </a:p>
          <a:p>
            <a:pPr marL="342900" indent="-342900" algn="just">
              <a:buClr>
                <a:srgbClr val="0077E3"/>
              </a:buClr>
              <a:buFont typeface="Arial" panose="020B0604020202020204" pitchFamily="34" charset="0"/>
              <a:buChar char="•"/>
            </a:pPr>
            <a:r>
              <a:rPr lang="en-GB" dirty="0"/>
              <a:t>This involves considering factors such as the complexity of the problem, the level of risk involved and the resources available to address the problem. </a:t>
            </a:r>
          </a:p>
          <a:p>
            <a:pPr marL="342900" indent="-342900" algn="just">
              <a:buClr>
                <a:srgbClr val="0077E3"/>
              </a:buClr>
              <a:buFont typeface="Arial" panose="020B0604020202020204" pitchFamily="34" charset="0"/>
              <a:buChar char="•"/>
            </a:pPr>
            <a:r>
              <a:rPr lang="en-GB" dirty="0"/>
              <a:t>Effective communication with supervisors is also important to ensure that everyone involved is aware of the situation and can work together to find a solution.</a:t>
            </a:r>
          </a:p>
          <a:p>
            <a:endParaRPr lang="en-GB" dirty="0"/>
          </a:p>
        </p:txBody>
      </p:sp>
    </p:spTree>
    <p:extLst>
      <p:ext uri="{BB962C8B-B14F-4D97-AF65-F5344CB8AC3E}">
        <p14:creationId xmlns:p14="http://schemas.microsoft.com/office/powerpoint/2010/main" val="12824042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Explore effective problem solving </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Objectives</a:t>
            </a:r>
          </a:p>
          <a:p>
            <a:pPr lvl="1"/>
            <a:r>
              <a:rPr lang="en-US" dirty="0"/>
              <a:t>List potential problems that a tradesperson can face</a:t>
            </a:r>
          </a:p>
          <a:p>
            <a:pPr lvl="1"/>
            <a:r>
              <a:rPr lang="en-US" dirty="0"/>
              <a:t>Identify how we solve problems in the workplace </a:t>
            </a:r>
          </a:p>
          <a:p>
            <a:pPr lvl="1"/>
            <a:r>
              <a:rPr lang="en-US" dirty="0"/>
              <a:t>Assess different strategies used in problem solving</a:t>
            </a:r>
          </a:p>
          <a:p>
            <a:pPr lvl="1"/>
            <a:r>
              <a:rPr lang="en-US" dirty="0"/>
              <a:t>Explore your scope of responsibilities in relation to problem solving </a:t>
            </a:r>
          </a:p>
          <a:p>
            <a:pPr lvl="1"/>
            <a:r>
              <a:rPr lang="en-US" dirty="0"/>
              <a:t>Identify when to pass on responsibility to supervisors.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Common problems within industry</a:t>
            </a:r>
            <a:endParaRPr lang="en-US" dirty="0"/>
          </a:p>
        </p:txBody>
      </p:sp>
      <p:sp>
        <p:nvSpPr>
          <p:cNvPr id="3" name="Content Placeholder 2"/>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Technical problems:</a:t>
            </a:r>
          </a:p>
          <a:p>
            <a:pPr marL="558800" lvl="1" indent="-342900">
              <a:buFont typeface="Arial" panose="020B0604020202020204" pitchFamily="34" charset="0"/>
              <a:buChar char="•"/>
            </a:pPr>
            <a:r>
              <a:rPr lang="en-GB" dirty="0"/>
              <a:t>Malfunctions, improper installation, inadequate maintenance</a:t>
            </a:r>
          </a:p>
          <a:p>
            <a:pPr marL="558800" lvl="1" indent="-342900">
              <a:buFont typeface="Arial" panose="020B0604020202020204" pitchFamily="34" charset="0"/>
              <a:buChar char="•"/>
            </a:pPr>
            <a:r>
              <a:rPr lang="en-GB" dirty="0"/>
              <a:t>Electrical systems, plumbing, HVAC and other building systems</a:t>
            </a:r>
          </a:p>
          <a:p>
            <a:pPr marL="558800" lvl="1" indent="-342900">
              <a:buFont typeface="Arial" panose="020B0604020202020204" pitchFamily="34" charset="0"/>
              <a:buChar char="•"/>
            </a:pPr>
            <a:r>
              <a:rPr lang="en-GB" dirty="0"/>
              <a:t>These can lead to reduced performance or system failure</a:t>
            </a:r>
          </a:p>
          <a:p>
            <a:pPr marL="342900" indent="-342900">
              <a:buClr>
                <a:srgbClr val="0077E3"/>
              </a:buClr>
              <a:buFont typeface="Arial" panose="020B0604020202020204" pitchFamily="34" charset="0"/>
              <a:buChar char="•"/>
            </a:pPr>
            <a:r>
              <a:rPr lang="en-GB" dirty="0"/>
              <a:t>Communication problems:</a:t>
            </a:r>
          </a:p>
          <a:p>
            <a:pPr marL="558800" lvl="1" indent="-342900">
              <a:buFont typeface="Arial" panose="020B0604020202020204" pitchFamily="34" charset="0"/>
              <a:buChar char="•"/>
            </a:pPr>
            <a:r>
              <a:rPr lang="en-GB" dirty="0"/>
              <a:t>Lack of clear communication between tradespeople, clients, suppliers and stakeholders</a:t>
            </a:r>
          </a:p>
          <a:p>
            <a:pPr marL="558800" lvl="1" indent="-342900">
              <a:buFont typeface="Arial" panose="020B0604020202020204" pitchFamily="34" charset="0"/>
              <a:buChar char="•"/>
            </a:pPr>
            <a:r>
              <a:rPr lang="en-GB" dirty="0"/>
              <a:t>This can lead to misunderstandings, delays and errors in work</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Common problems within industry </a:t>
            </a:r>
            <a:r>
              <a:rPr lang="en-GB" b="0" dirty="0"/>
              <a:t>continued</a:t>
            </a:r>
            <a:endParaRPr lang="en-US" b="0" dirty="0"/>
          </a:p>
        </p:txBody>
      </p:sp>
      <p:sp>
        <p:nvSpPr>
          <p:cNvPr id="3" name="Content Placeholder 2"/>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Equipment problems:</a:t>
            </a:r>
          </a:p>
          <a:p>
            <a:pPr marL="558800" lvl="1" indent="-342900">
              <a:buFont typeface="Arial" panose="020B0604020202020204" pitchFamily="34" charset="0"/>
              <a:buChar char="•"/>
            </a:pPr>
            <a:r>
              <a:rPr lang="en-GB" dirty="0"/>
              <a:t>Malfunctioning or improperly maintained equipment</a:t>
            </a:r>
          </a:p>
          <a:p>
            <a:pPr marL="558800" lvl="1" indent="-342900">
              <a:buFont typeface="Arial" panose="020B0604020202020204" pitchFamily="34" charset="0"/>
              <a:buChar char="•"/>
            </a:pPr>
            <a:r>
              <a:rPr lang="en-GB" dirty="0"/>
              <a:t>These can lead to delays, reduced productivity and increased costs </a:t>
            </a:r>
          </a:p>
          <a:p>
            <a:pPr marL="342900" indent="-342900">
              <a:buClr>
                <a:srgbClr val="0077E3"/>
              </a:buClr>
              <a:buFont typeface="Arial" panose="020B0604020202020204" pitchFamily="34" charset="0"/>
              <a:buChar char="•"/>
            </a:pPr>
            <a:r>
              <a:rPr lang="en-GB" dirty="0"/>
              <a:t>Communication problems:</a:t>
            </a:r>
          </a:p>
          <a:p>
            <a:pPr marL="558800" lvl="1" indent="-342900">
              <a:buFont typeface="Arial" panose="020B0604020202020204" pitchFamily="34" charset="0"/>
              <a:buChar char="•"/>
            </a:pPr>
            <a:r>
              <a:rPr lang="en-GB" dirty="0"/>
              <a:t>Hazards on job site (falls, electrical shock, exposure to hazardous materials, etc.)</a:t>
            </a:r>
          </a:p>
          <a:p>
            <a:pPr marL="558800" lvl="1" indent="-342900">
              <a:buFont typeface="Arial" panose="020B0604020202020204" pitchFamily="34" charset="0"/>
              <a:buChar char="•"/>
            </a:pPr>
            <a:r>
              <a:rPr lang="en-GB" dirty="0"/>
              <a:t>Failure to follow health and safety regulations and procedures</a:t>
            </a:r>
          </a:p>
          <a:p>
            <a:pPr marL="558800" lvl="1" indent="-342900">
              <a:buFont typeface="Arial" panose="020B0604020202020204" pitchFamily="34" charset="0"/>
              <a:buChar char="•"/>
            </a:pPr>
            <a:r>
              <a:rPr lang="en-GB" dirty="0"/>
              <a:t>These can lead to accidents or injuries on job site</a:t>
            </a:r>
          </a:p>
          <a:p>
            <a:endParaRPr lang="en-US" dirty="0"/>
          </a:p>
        </p:txBody>
      </p:sp>
    </p:spTree>
    <p:extLst>
      <p:ext uri="{BB962C8B-B14F-4D97-AF65-F5344CB8AC3E}">
        <p14:creationId xmlns:p14="http://schemas.microsoft.com/office/powerpoint/2010/main" val="1826253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Common problems within industry </a:t>
            </a:r>
            <a:r>
              <a:rPr lang="en-GB" b="0" dirty="0"/>
              <a:t>continued</a:t>
            </a:r>
            <a:endParaRPr lang="en-US" b="0" dirty="0"/>
          </a:p>
        </p:txBody>
      </p:sp>
      <p:sp>
        <p:nvSpPr>
          <p:cNvPr id="3" name="Content Placeholder 2"/>
          <p:cNvSpPr>
            <a:spLocks noGrp="1"/>
          </p:cNvSpPr>
          <p:nvPr>
            <p:ph sz="quarter" idx="10"/>
          </p:nvPr>
        </p:nvSpPr>
        <p:spPr>
          <a:xfrm>
            <a:off x="457200" y="1484784"/>
            <a:ext cx="8229600" cy="3627144"/>
          </a:xfrm>
        </p:spPr>
        <p:txBody>
          <a:bodyPr/>
          <a:lstStyle/>
          <a:p>
            <a:r>
              <a:rPr lang="en-GB" dirty="0"/>
              <a:t>To identify these problems:</a:t>
            </a:r>
          </a:p>
          <a:p>
            <a:pPr marL="558800" lvl="1" indent="-342900">
              <a:buFont typeface="Arial" panose="020B0604020202020204" pitchFamily="34" charset="0"/>
              <a:buChar char="•"/>
            </a:pPr>
            <a:r>
              <a:rPr lang="en-GB" dirty="0"/>
              <a:t>Be vigilant and observant of job site, equipment and systems.</a:t>
            </a:r>
          </a:p>
          <a:p>
            <a:pPr marL="558800" lvl="1" indent="-342900">
              <a:buFont typeface="Arial" panose="020B0604020202020204" pitchFamily="34" charset="0"/>
              <a:buChar char="•"/>
            </a:pPr>
            <a:r>
              <a:rPr lang="en-GB" dirty="0"/>
              <a:t>Conduct regular inspections and maintenance checks.</a:t>
            </a:r>
          </a:p>
          <a:p>
            <a:pPr marL="558800" lvl="1" indent="-342900">
              <a:buFont typeface="Arial" panose="020B0604020202020204" pitchFamily="34" charset="0"/>
              <a:buChar char="•"/>
            </a:pPr>
            <a:r>
              <a:rPr lang="en-GB" dirty="0"/>
              <a:t>Be aware of potential hazards and follow health and safety regulations and procedures.</a:t>
            </a:r>
          </a:p>
          <a:p>
            <a:pPr marL="558800" lvl="1" indent="-342900">
              <a:buFont typeface="Arial" panose="020B0604020202020204" pitchFamily="34" charset="0"/>
              <a:buChar char="•"/>
            </a:pPr>
            <a:r>
              <a:rPr lang="en-GB" dirty="0"/>
              <a:t>Communicate effectively with clients, suppliers and other tradespeople.</a:t>
            </a:r>
          </a:p>
          <a:p>
            <a:pPr marL="558800" lvl="1" indent="-342900">
              <a:buFont typeface="Arial" panose="020B0604020202020204" pitchFamily="34" charset="0"/>
              <a:buChar char="•"/>
            </a:pPr>
            <a:r>
              <a:rPr lang="en-GB" dirty="0"/>
              <a:t>Communicate problems to relevant stakeholders and work to find practical solutions.</a:t>
            </a:r>
          </a:p>
          <a:p>
            <a:endParaRPr lang="en-US" dirty="0"/>
          </a:p>
        </p:txBody>
      </p:sp>
    </p:spTree>
    <p:extLst>
      <p:ext uri="{BB962C8B-B14F-4D97-AF65-F5344CB8AC3E}">
        <p14:creationId xmlns:p14="http://schemas.microsoft.com/office/powerpoint/2010/main" val="3596986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382588"/>
          </a:xfrm>
        </p:spPr>
        <p:txBody>
          <a:bodyPr/>
          <a:lstStyle/>
          <a:p>
            <a:r>
              <a:rPr lang="en-US" dirty="0"/>
              <a:t>Problem-solving strategies </a:t>
            </a:r>
            <a:r>
              <a:rPr lang="en-GB" dirty="0"/>
              <a:t>(project level) </a:t>
            </a:r>
            <a:endParaRPr lang="en-US" dirty="0"/>
          </a:p>
        </p:txBody>
      </p:sp>
      <p:sp>
        <p:nvSpPr>
          <p:cNvPr id="3" name="Content Placeholder 2"/>
          <p:cNvSpPr>
            <a:spLocks noGrp="1"/>
          </p:cNvSpPr>
          <p:nvPr>
            <p:ph sz="quarter" idx="10"/>
          </p:nvPr>
        </p:nvSpPr>
        <p:spPr>
          <a:xfrm>
            <a:off x="457200" y="1484784"/>
            <a:ext cx="8229600" cy="4203208"/>
          </a:xfrm>
        </p:spPr>
        <p:txBody>
          <a:bodyPr/>
          <a:lstStyle/>
          <a:p>
            <a:r>
              <a:rPr lang="en-GB" dirty="0"/>
              <a:t>Problem-solving is a crucial skill in both personal and professional life.</a:t>
            </a:r>
          </a:p>
          <a:p>
            <a:r>
              <a:rPr lang="en-GB" dirty="0"/>
              <a:t>To effectively solve a problem, one must choose a problem-solving strategy that suits the situation. Here are five problem-solving strategies: </a:t>
            </a:r>
          </a:p>
          <a:p>
            <a:pPr marL="558800" lvl="1" indent="-342900">
              <a:buFont typeface="Arial" panose="020B0604020202020204" pitchFamily="34" charset="0"/>
              <a:buChar char="•"/>
            </a:pPr>
            <a:r>
              <a:rPr lang="en-GB" dirty="0"/>
              <a:t>trial and error</a:t>
            </a:r>
          </a:p>
          <a:p>
            <a:pPr marL="558800" lvl="1" indent="-342900">
              <a:buFont typeface="Arial" panose="020B0604020202020204" pitchFamily="34" charset="0"/>
              <a:buChar char="•"/>
            </a:pPr>
            <a:r>
              <a:rPr lang="en-GB" dirty="0"/>
              <a:t>algorithmic thinking</a:t>
            </a:r>
          </a:p>
          <a:p>
            <a:pPr marL="558800" lvl="1" indent="-342900">
              <a:buFont typeface="Arial" panose="020B0604020202020204" pitchFamily="34" charset="0"/>
              <a:buChar char="•"/>
            </a:pPr>
            <a:r>
              <a:rPr lang="en-GB" dirty="0"/>
              <a:t>heuristics</a:t>
            </a:r>
          </a:p>
          <a:p>
            <a:pPr marL="558800" lvl="1" indent="-342900">
              <a:buFont typeface="Arial" panose="020B0604020202020204" pitchFamily="34" charset="0"/>
              <a:buChar char="•"/>
            </a:pPr>
            <a:r>
              <a:rPr lang="en-GB" dirty="0"/>
              <a:t>root cause analysis</a:t>
            </a:r>
          </a:p>
          <a:p>
            <a:pPr marL="558800" lvl="1" indent="-342900">
              <a:buFont typeface="Arial" panose="020B0604020202020204" pitchFamily="34" charset="0"/>
              <a:buChar char="•"/>
            </a:pPr>
            <a:r>
              <a:rPr lang="en-GB" dirty="0"/>
              <a:t>design thinking.</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Problem-solving strategies </a:t>
            </a:r>
            <a:r>
              <a:rPr lang="en-GB" dirty="0"/>
              <a:t>(project level) </a:t>
            </a:r>
            <a:endParaRPr lang="en-US" dirty="0"/>
          </a:p>
        </p:txBody>
      </p:sp>
      <p:sp>
        <p:nvSpPr>
          <p:cNvPr id="3" name="Content Placeholder 2"/>
          <p:cNvSpPr>
            <a:spLocks noGrp="1"/>
          </p:cNvSpPr>
          <p:nvPr>
            <p:ph sz="quarter" idx="10"/>
          </p:nvPr>
        </p:nvSpPr>
        <p:spPr>
          <a:xfrm>
            <a:off x="457200" y="1484784"/>
            <a:ext cx="8229600" cy="4248000"/>
          </a:xfrm>
        </p:spPr>
        <p:txBody>
          <a:bodyPr/>
          <a:lstStyle/>
          <a:p>
            <a:r>
              <a:rPr lang="en-GB" dirty="0"/>
              <a:t>The choice of problem-solving strategy depends on the nature of the problem, the available resources and the goals of the problem-solving effort. </a:t>
            </a:r>
          </a:p>
          <a:p>
            <a:r>
              <a:rPr lang="en-GB" dirty="0"/>
              <a:t>Effective problem-solving often involves a combination of different strategies and techniques, tailored to the specific situation. </a:t>
            </a:r>
          </a:p>
          <a:p>
            <a:r>
              <a:rPr lang="en-GB" dirty="0"/>
              <a:t>In the BSE industry, problem-solving strategies commonly used include root cause analysis, lean thinking, collaborative problem-solving, design thinking and project management techniques.</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Choosing the right problem-solving strategy</a:t>
            </a:r>
            <a:endParaRPr lang="en-US" dirty="0"/>
          </a:p>
        </p:txBody>
      </p:sp>
      <p:sp>
        <p:nvSpPr>
          <p:cNvPr id="3" name="Content Placeholder 2"/>
          <p:cNvSpPr>
            <a:spLocks noGrp="1"/>
          </p:cNvSpPr>
          <p:nvPr>
            <p:ph sz="quarter" idx="10"/>
          </p:nvPr>
        </p:nvSpPr>
        <p:spPr>
          <a:xfrm>
            <a:off x="457200" y="1484784"/>
            <a:ext cx="8003232" cy="4104456"/>
          </a:xfrm>
        </p:spPr>
        <p:txBody>
          <a:bodyPr/>
          <a:lstStyle/>
          <a:p>
            <a:pPr marL="342900" indent="-342900">
              <a:buClr>
                <a:srgbClr val="0077E3"/>
              </a:buClr>
              <a:buFont typeface="Arial" panose="020B0604020202020204" pitchFamily="34" charset="0"/>
              <a:buChar char="•"/>
            </a:pPr>
            <a:r>
              <a:rPr lang="en-GB" dirty="0"/>
              <a:t>It </a:t>
            </a:r>
            <a:r>
              <a:rPr lang="en-GB" dirty="0">
                <a:cs typeface="+mn-cs"/>
              </a:rPr>
              <a:t>is essential to analyse the problem carefully, define the problem clearly and identify the root cause of the problem before selecting a problem-solving strategy.</a:t>
            </a:r>
          </a:p>
          <a:p>
            <a:pPr marL="342900" indent="-342900">
              <a:buClr>
                <a:srgbClr val="0077E3"/>
              </a:buClr>
              <a:buFont typeface="Arial" panose="020B0604020202020204" pitchFamily="34" charset="0"/>
              <a:buChar char="•"/>
            </a:pPr>
            <a:r>
              <a:rPr lang="en-GB" dirty="0">
                <a:cs typeface="+mn-cs"/>
              </a:rPr>
              <a:t>Once the problem is identified, consider the different problem-solving strategies and evaluate which one is the best fit for the situation.</a:t>
            </a:r>
          </a:p>
          <a:p>
            <a:pPr marL="342900" indent="-342900">
              <a:buClr>
                <a:srgbClr val="0077E3"/>
              </a:buClr>
              <a:buFont typeface="Arial" panose="020B0604020202020204" pitchFamily="34" charset="0"/>
              <a:buChar char="•"/>
            </a:pPr>
            <a:r>
              <a:rPr lang="en-GB" dirty="0">
                <a:cs typeface="+mn-cs"/>
              </a:rPr>
              <a:t>Remember that problem-solving is an iterative process, and it may be necessary to revise the approach as new information becomes available.</a:t>
            </a:r>
            <a:endParaRPr lang="en-GB" dirty="0"/>
          </a:p>
          <a:p>
            <a:endParaRPr lang="en-US" dirty="0"/>
          </a:p>
        </p:txBody>
      </p:sp>
    </p:spTree>
    <p:extLst>
      <p:ext uri="{BB962C8B-B14F-4D97-AF65-F5344CB8AC3E}">
        <p14:creationId xmlns:p14="http://schemas.microsoft.com/office/powerpoint/2010/main" val="546656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67544" y="1512000"/>
            <a:ext cx="8352928" cy="4248000"/>
          </a:xfrm>
        </p:spPr>
        <p:txBody>
          <a:bodyPr/>
          <a:lstStyle/>
          <a:p>
            <a:r>
              <a:rPr lang="en-GB" dirty="0"/>
              <a:t>Tradespeople often use a range of problem-solving strategies to resolve issues on the job. </a:t>
            </a:r>
          </a:p>
          <a:p>
            <a:r>
              <a:rPr lang="en-GB" dirty="0"/>
              <a:t>Here are some examples:</a:t>
            </a:r>
          </a:p>
          <a:p>
            <a:pPr marL="457200" indent="-457200">
              <a:buFont typeface="+mj-lt"/>
              <a:buAutoNum type="arabicPeriod"/>
            </a:pPr>
            <a:r>
              <a:rPr lang="en-GB" b="1" dirty="0"/>
              <a:t>Diagnostic approach</a:t>
            </a:r>
          </a:p>
          <a:p>
            <a:pPr marL="558800" lvl="1" indent="-342900">
              <a:lnSpc>
                <a:spcPct val="100000"/>
              </a:lnSpc>
              <a:spcBef>
                <a:spcPts val="0"/>
              </a:spcBef>
              <a:spcAft>
                <a:spcPts val="0"/>
              </a:spcAft>
              <a:buFont typeface="Arial" panose="020B0604020202020204" pitchFamily="34" charset="0"/>
              <a:buChar char="•"/>
            </a:pPr>
            <a:r>
              <a:rPr lang="en-GB" dirty="0"/>
              <a:t>Systematic and analytical approach</a:t>
            </a:r>
          </a:p>
          <a:p>
            <a:pPr marL="558800" lvl="1" indent="-342900">
              <a:lnSpc>
                <a:spcPct val="100000"/>
              </a:lnSpc>
              <a:spcBef>
                <a:spcPts val="0"/>
              </a:spcBef>
              <a:spcAft>
                <a:spcPts val="0"/>
              </a:spcAft>
              <a:buFont typeface="Arial" panose="020B0604020202020204" pitchFamily="34" charset="0"/>
              <a:buChar char="•"/>
            </a:pPr>
            <a:r>
              <a:rPr lang="en-GB" dirty="0"/>
              <a:t>Uses tools such as inspection, testing and measurement</a:t>
            </a:r>
          </a:p>
          <a:p>
            <a:pPr marL="558800" lvl="1" indent="-342900">
              <a:lnSpc>
                <a:spcPct val="100000"/>
              </a:lnSpc>
              <a:spcBef>
                <a:spcPts val="0"/>
              </a:spcBef>
              <a:spcAft>
                <a:spcPts val="0"/>
              </a:spcAft>
              <a:buFont typeface="Arial" panose="020B0604020202020204" pitchFamily="34" charset="0"/>
              <a:buChar char="•"/>
            </a:pPr>
            <a:r>
              <a:rPr lang="en-GB" dirty="0"/>
              <a:t>Used to diagnose faults in building systems</a:t>
            </a:r>
          </a:p>
          <a:p>
            <a:pPr marL="457200" indent="-457200">
              <a:buFont typeface="+mj-lt"/>
              <a:buAutoNum type="arabicPeriod"/>
            </a:pPr>
            <a:r>
              <a:rPr lang="en-GB" b="1" dirty="0"/>
              <a:t>Experience-based approach</a:t>
            </a:r>
          </a:p>
          <a:p>
            <a:pPr marL="558800" lvl="1" indent="-342900">
              <a:spcBef>
                <a:spcPts val="0"/>
              </a:spcBef>
              <a:spcAft>
                <a:spcPts val="0"/>
              </a:spcAft>
              <a:buFont typeface="Arial" panose="020B0604020202020204" pitchFamily="34" charset="0"/>
              <a:buChar char="•"/>
            </a:pPr>
            <a:r>
              <a:rPr lang="en-GB" dirty="0"/>
              <a:t>Draws on past experience</a:t>
            </a:r>
          </a:p>
          <a:p>
            <a:pPr marL="558800" lvl="1" indent="-342900">
              <a:spcBef>
                <a:spcPts val="0"/>
              </a:spcBef>
              <a:spcAft>
                <a:spcPts val="0"/>
              </a:spcAft>
              <a:buFont typeface="Arial" panose="020B0604020202020204" pitchFamily="34" charset="0"/>
              <a:buChar char="•"/>
            </a:pPr>
            <a:r>
              <a:rPr lang="en-GB" dirty="0"/>
              <a:t>Used to quickly </a:t>
            </a:r>
            <a:r>
              <a:rPr lang="en-GB" dirty="0">
                <a:cs typeface="+mn-cs"/>
              </a:rPr>
              <a:t>identify and resolve problems</a:t>
            </a:r>
          </a:p>
        </p:txBody>
      </p:sp>
      <p:sp>
        <p:nvSpPr>
          <p:cNvPr id="4" name="Title 1">
            <a:extLst>
              <a:ext uri="{FF2B5EF4-FFF2-40B4-BE49-F238E27FC236}">
                <a16:creationId xmlns:a16="http://schemas.microsoft.com/office/drawing/2014/main" id="{A29CB95E-E2A1-40C8-A560-8084A6F1E68E}"/>
              </a:ext>
            </a:extLst>
          </p:cNvPr>
          <p:cNvSpPr>
            <a:spLocks noGrp="1"/>
          </p:cNvSpPr>
          <p:nvPr>
            <p:ph type="title"/>
          </p:nvPr>
        </p:nvSpPr>
        <p:spPr>
          <a:xfrm>
            <a:off x="385192" y="1008063"/>
            <a:ext cx="8229600" cy="382587"/>
          </a:xfrm>
        </p:spPr>
        <p:txBody>
          <a:bodyPr/>
          <a:lstStyle/>
          <a:p>
            <a:r>
              <a:rPr lang="en-GB" dirty="0"/>
              <a:t> Problem-solving approaches for tradespeople</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infopath/2007/PartnerControls"/>
    <ds:schemaRef ds:uri="http://purl.org/dc/terms/"/>
    <ds:schemaRef ds:uri="418e8c98-519b-4e3e-a77f-7ee33016068f"/>
    <ds:schemaRef ds:uri="http://schemas.microsoft.com/office/2006/documentManagement/types"/>
    <ds:schemaRef ds:uri="7d91badd-8922-4db1-9652-4fbca8a6b7df"/>
    <ds:schemaRef ds:uri="http://schemas.openxmlformats.org/package/2006/metadata/core-properties"/>
    <ds:schemaRef ds:uri="http://purl.org/dc/elements/1.1/"/>
    <ds:schemaRef ds:uri="1c5831b9-66da-4f16-a409-834213ecdb8e"/>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1763</Words>
  <Application>Microsoft Office PowerPoint</Application>
  <PresentationFormat>On-screen Show (4:3)</PresentationFormat>
  <Paragraphs>138</Paragraphs>
  <Slides>18</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Lucida Grande</vt:lpstr>
      <vt:lpstr>Times New Roman</vt:lpstr>
      <vt:lpstr>Default Design</vt:lpstr>
      <vt:lpstr>PowerPoint 8: Effective problem-solving </vt:lpstr>
      <vt:lpstr>AIM: Explore effective problem solving </vt:lpstr>
      <vt:lpstr>Common problems within industry</vt:lpstr>
      <vt:lpstr>Common problems within industry continued</vt:lpstr>
      <vt:lpstr>Common problems within industry continued</vt:lpstr>
      <vt:lpstr>Problem-solving strategies (project level) </vt:lpstr>
      <vt:lpstr>Problem-solving strategies (project level) </vt:lpstr>
      <vt:lpstr>Choosing the right problem-solving strategy</vt:lpstr>
      <vt:lpstr> Problem-solving approaches for tradespeople</vt:lpstr>
      <vt:lpstr> Problem-solving approaches for tradespeople continued</vt:lpstr>
      <vt:lpstr>The problem-solving process</vt:lpstr>
      <vt:lpstr>Problem-solving responsibilities of tradespeople</vt:lpstr>
      <vt:lpstr>Problem-solving responsibilities of tradespeople continued</vt:lpstr>
      <vt:lpstr>Problem-solving responsibilities of tradespeople continued</vt:lpstr>
      <vt:lpstr> When to pass on responsibility to supervisors</vt:lpstr>
      <vt:lpstr>When to pass on responsibility to supervisors continued</vt:lpstr>
      <vt:lpstr>When to pass on responsibility to supervisors continued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Sakshi JC</cp:lastModifiedBy>
  <cp:revision>147</cp:revision>
  <dcterms:created xsi:type="dcterms:W3CDTF">2013-05-28T00:38:54Z</dcterms:created>
  <dcterms:modified xsi:type="dcterms:W3CDTF">2023-07-20T10:01:45Z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2023-05-20T08:52:16Z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32befdb8-b686-4263-a1c8-9f03e90336b1</vt:lpwstr>
  </property>
  <property fmtid="{D5CDD505-2E9C-101B-9397-08002B2CF9AE}" pid="9" name="MSIP_Label_8448bdcc-a5c1-4821-919e-44fa9583868f_ContentBits">
    <vt:lpwstr>0</vt:lpwstr>
  </property>
</Properties>
</file>