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5"/>
  </p:notesMasterIdLst>
  <p:handoutMasterIdLst>
    <p:handoutMasterId r:id="rId16"/>
  </p:handoutMasterIdLst>
  <p:sldIdLst>
    <p:sldId id="256" r:id="rId5"/>
    <p:sldId id="331" r:id="rId6"/>
    <p:sldId id="337" r:id="rId7"/>
    <p:sldId id="335" r:id="rId8"/>
    <p:sldId id="336" r:id="rId9"/>
    <p:sldId id="352" r:id="rId10"/>
    <p:sldId id="338" r:id="rId11"/>
    <p:sldId id="348" r:id="rId12"/>
    <p:sldId id="351" r:id="rId13"/>
    <p:sldId id="267" r:id="rId14"/>
  </p:sldIdLst>
  <p:sldSz cx="9144000" cy="6858000" type="screen4x3"/>
  <p:notesSz cx="6858000" cy="9144000"/>
  <p:custDataLst>
    <p:tags r:id="rId17"/>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M." initials="PM" lastIdx="8" clrIdx="0">
    <p:extLst>
      <p:ext uri="{19B8F6BF-5375-455C-9EA6-DF929625EA0E}">
        <p15:presenceInfo xmlns:p15="http://schemas.microsoft.com/office/powerpoint/2012/main" userId="P.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77E3"/>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75294" autoAdjust="0"/>
  </p:normalViewPr>
  <p:slideViewPr>
    <p:cSldViewPr snapToGrid="0">
      <p:cViewPr varScale="1">
        <p:scale>
          <a:sx n="83" d="100"/>
          <a:sy n="83" d="100"/>
        </p:scale>
        <p:origin x="161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7/25/2023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hse.gov.uk/"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eca.co.uk/about-the-eca"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aphc.co.uk/about-us/"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igem.org.uk/technical/buy-technical-standards.html"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www.cibse.org/knowledge-research/knowledge-resources/engineering-guidance/cibse-guides"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3108993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In the BSE industry, the role of the HSE (</a:t>
            </a:r>
            <a:r>
              <a:rPr lang="en-GB" dirty="0">
                <a:hlinkClick r:id="rId3"/>
              </a:rPr>
              <a:t>https://www.hse.gov.uk/</a:t>
            </a:r>
            <a:r>
              <a:rPr lang="en-GB" sz="1200" b="0" i="0" kern="1200" dirty="0">
                <a:solidFill>
                  <a:schemeClr val="tx1"/>
                </a:solidFill>
                <a:effectLst/>
                <a:latin typeface="Arial" charset="0"/>
                <a:ea typeface="ＭＳ Ｐゴシック" charset="-128"/>
                <a:cs typeface="ＭＳ Ｐゴシック" charset="-128"/>
              </a:rPr>
              <a:t>) includes the following:</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Regulation: The HSE sets and enforces regulations and guidelines related to health and safety in the BSE industry. This includes providing guidance on risk assessment, workplace safety and the use of personal protective equipment (PPE).</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Inspection: The HSE inspects construction sites and projects to ensure that health and safety regulations are being followed. Inspectors may conduct spot checks or targeted inspections, and can issue fines or enforcement notices if they find that a site is not compliant with regulations.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Investigation: The HSE investigates accidents and incidents that occur on construction sites, with the goal of identifying the root causes and preventing similar incidents from happening in the future. Investigations may include site visits, interviews with workers and management, and analysis of relevant documents and records.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Education and outreach: The HSE provides education and outreach programmes to workers and employers in the BSE industry, with the goal of promoting best practices and reducing accidents and injuries. This may include training courses, workshops and awareness campaigns.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Research and development: The HSE conducts research and development to improve health and safety standards in the BSE industry. This may involve collaborating with industry stakeholders, analysing data on accidents and injuries, and identifying new technologies and approaches to improve safety.</a:t>
            </a:r>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3044488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ECA </a:t>
            </a:r>
            <a:r>
              <a:rPr lang="en-GB" dirty="0">
                <a:hlinkClick r:id="rId3"/>
              </a:rPr>
              <a:t>https://www.eca.co.uk/about-the-eca</a:t>
            </a:r>
            <a:endParaRPr lang="en-GB" dirty="0"/>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APHC </a:t>
            </a:r>
            <a:r>
              <a:rPr lang="en-GB" dirty="0">
                <a:hlinkClick r:id="rId4"/>
              </a:rPr>
              <a:t>https://aphc.co.uk/about-us/</a:t>
            </a:r>
            <a:endParaRPr lang="en-GB" sz="1200" b="0" i="0" kern="1200" dirty="0">
              <a:solidFill>
                <a:schemeClr val="tx1"/>
              </a:solidFill>
              <a:effectLst/>
              <a:latin typeface="Arial" charset="0"/>
              <a:ea typeface="ＭＳ Ｐゴシック" charset="-128"/>
              <a:cs typeface="ＭＳ Ｐゴシック" charset="-128"/>
            </a:endParaRPr>
          </a:p>
          <a:p>
            <a:pPr marL="171450" indent="-171450">
              <a:buFont typeface="Arial" panose="020B0604020202020204" pitchFamily="34" charset="0"/>
              <a:buChar char="•"/>
            </a:pPr>
            <a:endParaRPr lang="en-GB" sz="1200" b="0" i="0" kern="1200" dirty="0">
              <a:solidFill>
                <a:schemeClr val="tx1"/>
              </a:solidFill>
              <a:effectLst/>
              <a:latin typeface="Arial" charset="0"/>
              <a:ea typeface="ＭＳ Ｐゴシック" charset="-128"/>
              <a:cs typeface="ＭＳ Ｐゴシック" charset="-128"/>
            </a:endParaRP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Build UK is a trade association that represents the interests of some of the largest contractors and construction companies in the UK. Its mission is to improve the image of the BSE industry and drive positive change by promoting best practices in areas such as safety, training and supply chain management.</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The Federation of Master Builders (FMB) is a trade association that represents small to medium-sized building companies in the UK. Its focus is on promoting high standards and professionalism in the BSE industry, as well as providing support and training for its members.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Considerate Constructors is a non-profit organisation that works to improve the image of the BSE industry by promoting best practices in areas such as safety, environmental responsibility and community engagement. It provides a voluntary code of practice for its members to follow, and monitors their performance through site visits and assessments.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The National Federation of Builders (NFB) is a trade association that represents the interests of small to medium-sized construction companies in the UK. Its mission is to promote the growth and development of its members through lobbying, networking and education initiatives.</a:t>
            </a:r>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21751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IGEM </a:t>
            </a:r>
            <a:r>
              <a:rPr lang="en-GB" dirty="0">
                <a:hlinkClick r:id="rId3"/>
              </a:rPr>
              <a:t>https://www.igem.org.uk/technical/buy-technical-standards.html</a:t>
            </a:r>
            <a:endParaRPr lang="en-GB" dirty="0"/>
          </a:p>
          <a:p>
            <a:pPr marL="171450" indent="-171450">
              <a:buFont typeface="Arial" panose="020B0604020202020204" pitchFamily="34" charset="0"/>
              <a:buChar char="•"/>
            </a:pPr>
            <a:r>
              <a:rPr lang="en-GB" dirty="0"/>
              <a:t>CIBSE </a:t>
            </a:r>
            <a:r>
              <a:rPr lang="en-GB" dirty="0">
                <a:hlinkClick r:id="rId4"/>
              </a:rPr>
              <a:t>https://www.cibse.org/knowledge-research/knowledge-resources/engineering-guidance/cibse-guides</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13845064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will need to research and feedback for discussion about the specialist trade bodies specific to their trade pathways. </a:t>
            </a:r>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2823959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42347558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Pros of union membership in UK BSE:</a:t>
            </a:r>
          </a:p>
          <a:p>
            <a:r>
              <a:rPr lang="en-GB" sz="1200" b="0" i="0" kern="1200" dirty="0">
                <a:solidFill>
                  <a:schemeClr val="tx1"/>
                </a:solidFill>
                <a:effectLst/>
                <a:latin typeface="Arial" charset="0"/>
                <a:ea typeface="ＭＳ Ｐゴシック" charset="-128"/>
                <a:cs typeface="ＭＳ Ｐゴシック" charset="-128"/>
              </a:rPr>
              <a:t>Collective bargaining: Union members have the collective bargaining power to negotiate with employers for better wages, benefits and working conditions.</a:t>
            </a:r>
          </a:p>
          <a:p>
            <a:r>
              <a:rPr lang="en-GB" sz="1200" b="0" i="0" kern="1200" dirty="0">
                <a:solidFill>
                  <a:schemeClr val="tx1"/>
                </a:solidFill>
                <a:effectLst/>
                <a:latin typeface="Arial" charset="0"/>
                <a:ea typeface="ＭＳ Ｐゴシック" charset="-128"/>
                <a:cs typeface="ＭＳ Ｐゴシック" charset="-128"/>
              </a:rPr>
              <a:t>Legal representation: Union members have access to legal representation and support when dealing with workplace issues such as unfair dismissal, discrimination or health and safety concerns.</a:t>
            </a:r>
          </a:p>
          <a:p>
            <a:r>
              <a:rPr lang="en-GB" sz="1200" b="0" i="0" kern="1200" dirty="0">
                <a:solidFill>
                  <a:schemeClr val="tx1"/>
                </a:solidFill>
                <a:effectLst/>
                <a:latin typeface="Arial" charset="0"/>
                <a:ea typeface="ＭＳ Ｐゴシック" charset="-128"/>
                <a:cs typeface="ＭＳ Ｐゴシック" charset="-128"/>
              </a:rPr>
              <a:t>Training and development: Unions provide access to training and development programmes that help members improve their skills and advance their careers in the BSE industry.</a:t>
            </a:r>
          </a:p>
          <a:p>
            <a:r>
              <a:rPr lang="en-GB" sz="1200" b="0" i="0" kern="1200" dirty="0">
                <a:solidFill>
                  <a:schemeClr val="tx1"/>
                </a:solidFill>
                <a:effectLst/>
                <a:latin typeface="Arial" charset="0"/>
                <a:ea typeface="ＭＳ Ｐゴシック" charset="-128"/>
                <a:cs typeface="ＭＳ Ｐゴシック" charset="-128"/>
              </a:rPr>
              <a:t>Improved working conditions: Unions help improve working conditions on construction sites by advocating for better health and safety standards and work-life balance policies.</a:t>
            </a:r>
          </a:p>
          <a:p>
            <a:r>
              <a:rPr lang="en-GB" sz="1200" b="0" i="0" kern="1200" dirty="0">
                <a:solidFill>
                  <a:schemeClr val="tx1"/>
                </a:solidFill>
                <a:effectLst/>
                <a:latin typeface="Arial" charset="0"/>
                <a:ea typeface="ＭＳ Ｐゴシック" charset="-128"/>
                <a:cs typeface="ＭＳ Ｐゴシック" charset="-128"/>
              </a:rPr>
              <a:t>Job security: Union members are typically more secure in their jobs due to collective bargaining agreements that provide protections against unfair dismissal and discrimination.</a:t>
            </a:r>
          </a:p>
          <a:p>
            <a:endParaRPr lang="en-GB" sz="1200" b="0" i="0" kern="1200" dirty="0">
              <a:solidFill>
                <a:schemeClr val="tx1"/>
              </a:solidFill>
              <a:effectLst/>
              <a:latin typeface="Arial" charset="0"/>
              <a:ea typeface="ＭＳ Ｐゴシック" charset="-128"/>
              <a:cs typeface="ＭＳ Ｐゴシック" charset="-128"/>
            </a:endParaRPr>
          </a:p>
          <a:p>
            <a:r>
              <a:rPr lang="en-GB" sz="1200" b="0" i="0" kern="1200" dirty="0">
                <a:solidFill>
                  <a:schemeClr val="tx1"/>
                </a:solidFill>
                <a:effectLst/>
                <a:latin typeface="Arial" charset="0"/>
                <a:ea typeface="ＭＳ Ｐゴシック" charset="-128"/>
                <a:cs typeface="ＭＳ Ｐゴシック" charset="-128"/>
              </a:rPr>
              <a:t>Cons of union membership in UK BSE:</a:t>
            </a:r>
          </a:p>
          <a:p>
            <a:r>
              <a:rPr lang="en-GB" sz="1200" b="0" i="0" kern="1200" dirty="0">
                <a:solidFill>
                  <a:schemeClr val="tx1"/>
                </a:solidFill>
                <a:effectLst/>
                <a:latin typeface="Arial" charset="0"/>
                <a:ea typeface="ＭＳ Ｐゴシック" charset="-128"/>
                <a:cs typeface="ＭＳ Ｐゴシック" charset="-128"/>
              </a:rPr>
              <a:t>Union dues: Union members are required to pay monthly dues, which can be a financial burden for some workers.</a:t>
            </a:r>
          </a:p>
          <a:p>
            <a:r>
              <a:rPr lang="en-GB" sz="1200" b="0" i="0" kern="1200" dirty="0">
                <a:solidFill>
                  <a:schemeClr val="tx1"/>
                </a:solidFill>
                <a:effectLst/>
                <a:latin typeface="Arial" charset="0"/>
                <a:ea typeface="ＭＳ Ｐゴシック" charset="-128"/>
                <a:cs typeface="ＭＳ Ｐゴシック" charset="-128"/>
              </a:rPr>
              <a:t>Work stoppages: In rare cases, union members may go on strike, causing work stoppages and loss of income for both workers and employers.</a:t>
            </a:r>
          </a:p>
          <a:p>
            <a:r>
              <a:rPr lang="en-GB" sz="1200" b="0" i="0" kern="1200" dirty="0">
                <a:solidFill>
                  <a:schemeClr val="tx1"/>
                </a:solidFill>
                <a:effectLst/>
                <a:latin typeface="Arial" charset="0"/>
                <a:ea typeface="ＭＳ Ｐゴシック" charset="-128"/>
                <a:cs typeface="ＭＳ Ｐゴシック" charset="-128"/>
              </a:rPr>
              <a:t>Limited autonomy: Union members are required to follow the decisions made by their union leaders, which may not always align with their personal beliefs or preferences.</a:t>
            </a:r>
          </a:p>
          <a:p>
            <a:r>
              <a:rPr lang="en-GB" sz="1200" b="0" i="0" kern="1200" dirty="0">
                <a:solidFill>
                  <a:schemeClr val="tx1"/>
                </a:solidFill>
                <a:effectLst/>
                <a:latin typeface="Arial" charset="0"/>
                <a:ea typeface="ＭＳ Ｐゴシック" charset="-128"/>
                <a:cs typeface="ＭＳ Ｐゴシック" charset="-128"/>
              </a:rPr>
              <a:t>Resistance from employers: Employers may resist unionisation efforts or collective bargaining agreements, leading to tensions between workers and employers.</a:t>
            </a:r>
          </a:p>
          <a:p>
            <a:r>
              <a:rPr lang="en-GB" sz="1200" b="0" i="0" kern="1200" dirty="0">
                <a:solidFill>
                  <a:schemeClr val="tx1"/>
                </a:solidFill>
                <a:effectLst/>
                <a:latin typeface="Arial" charset="0"/>
                <a:ea typeface="ＭＳ Ｐゴシック" charset="-128"/>
                <a:cs typeface="ＭＳ Ｐゴシック" charset="-128"/>
              </a:rPr>
              <a:t>Limited job opportunities: Some non-union construction companies may not hire workers who are union members, limiting job opportunities for workers who choose to join a union.</a:t>
            </a:r>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2884201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US" sz="900" kern="1200" baseline="0" dirty="0">
                <a:solidFill>
                  <a:schemeClr val="tx1"/>
                </a:solidFill>
                <a:latin typeface="Arial" pitchFamily="-105" charset="0"/>
                <a:ea typeface="ＭＳ Ｐゴシック" pitchFamily="-105" charset="-128"/>
                <a:cs typeface="Times New Roman" panose="02020603050405020304" pitchFamily="18" charset="0"/>
              </a:rPr>
              <a:t>2023 EAL</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10</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Building Services Engineering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hse.gov.uk/"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eca.co.uk/about-the-eca"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hyperlink" Target="https://aphc.co.uk/about-u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igem.org.uk/technical/buy-technical-standards.html"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https://www.cibse.org/knowledge-research/knowledge-resources/engineering-guidance/cibse-guides"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nchor="t">
            <a:prstTxWarp prst="textNoShape">
              <a:avLst/>
            </a:prstTxWarp>
            <a:noAutofit/>
          </a:bodyPr>
          <a:lstStyle/>
          <a:p>
            <a:r>
              <a:rPr lang="en-GB" sz="2400" b="1" dirty="0">
                <a:latin typeface="Arial"/>
                <a:ea typeface="ＭＳ Ｐゴシック"/>
              </a:rPr>
              <a:t>Unit 201: </a:t>
            </a:r>
            <a:r>
              <a:rPr lang="en-GB" sz="2400" b="1" dirty="0">
                <a:latin typeface="Arial"/>
                <a:ea typeface="ＭＳ Ｐゴシック"/>
                <a:cs typeface="Arial"/>
              </a:rPr>
              <a:t>Employment and employability in the Building Services Engineering sector</a:t>
            </a:r>
            <a:endParaRPr lang="en-GB" sz="2400" b="1" dirty="0">
              <a:ea typeface="ＭＳ Ｐゴシック"/>
            </a:endParaRPr>
          </a:p>
        </p:txBody>
      </p:sp>
      <p:sp>
        <p:nvSpPr>
          <p:cNvPr id="2053" name="Rectangle 15"/>
          <p:cNvSpPr>
            <a:spLocks noGrp="1" noChangeArrowheads="1"/>
          </p:cNvSpPr>
          <p:nvPr>
            <p:ph type="title"/>
          </p:nvPr>
        </p:nvSpPr>
        <p:spPr>
          <a:xfrm>
            <a:off x="457200" y="3160294"/>
            <a:ext cx="8153400" cy="2495273"/>
          </a:xfrm>
        </p:spPr>
        <p:txBody>
          <a:bodyPr anchor="t"/>
          <a:lstStyle/>
          <a:p>
            <a:pPr eaLnBrk="1" hangingPunct="1"/>
            <a:r>
              <a:rPr lang="en-GB" dirty="0">
                <a:ea typeface="ＭＳ Ｐゴシック"/>
                <a:cs typeface="ＭＳ Ｐゴシック" pitchFamily="-105" charset="-128"/>
              </a:rPr>
              <a:t>PowerPoint 1: The role of trade and professional bodies in the BSE sector </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1124"/>
            <a:ext cx="8483600" cy="382588"/>
          </a:xfrm>
        </p:spPr>
        <p:txBody>
          <a:bodyPr/>
          <a:lstStyle/>
          <a:p>
            <a:r>
              <a:rPr lang="en-US" dirty="0">
                <a:ea typeface="ＭＳ Ｐゴシック"/>
              </a:rPr>
              <a:t>AIM: Examine the role of various bodies in the BSE sector </a:t>
            </a:r>
            <a:endParaRPr lang="en-US" dirty="0"/>
          </a:p>
        </p:txBody>
      </p:sp>
      <p:sp>
        <p:nvSpPr>
          <p:cNvPr id="3" name="Content Placeholder 2"/>
          <p:cNvSpPr>
            <a:spLocks noGrp="1"/>
          </p:cNvSpPr>
          <p:nvPr>
            <p:ph sz="quarter" idx="10"/>
          </p:nvPr>
        </p:nvSpPr>
        <p:spPr>
          <a:xfrm>
            <a:off x="457200" y="1610225"/>
            <a:ext cx="8405560" cy="4082760"/>
          </a:xfrm>
        </p:spPr>
        <p:txBody>
          <a:bodyPr/>
          <a:lstStyle/>
          <a:p>
            <a:r>
              <a:rPr lang="en-US" dirty="0">
                <a:ea typeface="ＭＳ Ｐゴシック" pitchFamily="-105" charset="-128"/>
                <a:cs typeface="ＭＳ Ｐゴシック" pitchFamily="-105" charset="-128"/>
              </a:rPr>
              <a:t>Objectives</a:t>
            </a:r>
          </a:p>
          <a:p>
            <a:pPr lvl="1"/>
            <a:r>
              <a:rPr lang="en-US" dirty="0">
                <a:ea typeface="ＭＳ Ｐゴシック"/>
              </a:rPr>
              <a:t>Explore the role of the HSE within industry </a:t>
            </a:r>
            <a:endParaRPr lang="en-US" dirty="0">
              <a:cs typeface="Arial"/>
            </a:endParaRPr>
          </a:p>
          <a:p>
            <a:pPr lvl="1"/>
            <a:r>
              <a:rPr lang="en-US" dirty="0">
                <a:ea typeface="ＭＳ Ｐゴシック"/>
              </a:rPr>
              <a:t>Explore the role of professional bodies</a:t>
            </a:r>
            <a:endParaRPr lang="en-US" dirty="0">
              <a:cs typeface="Arial"/>
            </a:endParaRPr>
          </a:p>
          <a:p>
            <a:pPr lvl="1"/>
            <a:r>
              <a:rPr lang="en-US" dirty="0">
                <a:ea typeface="ＭＳ Ｐゴシック"/>
              </a:rPr>
              <a:t>Identify the contribution of specialist trade </a:t>
            </a:r>
            <a:r>
              <a:rPr lang="en-US" dirty="0" err="1">
                <a:ea typeface="ＭＳ Ｐゴシック"/>
              </a:rPr>
              <a:t>organisations</a:t>
            </a:r>
            <a:r>
              <a:rPr lang="en-US" dirty="0">
                <a:ea typeface="ＭＳ Ｐゴシック"/>
              </a:rPr>
              <a:t> </a:t>
            </a:r>
          </a:p>
          <a:p>
            <a:pPr lvl="1"/>
            <a:r>
              <a:rPr lang="en-US" dirty="0">
                <a:ea typeface="ＭＳ Ｐゴシック"/>
              </a:rPr>
              <a:t>Examine the role of trade unions </a:t>
            </a:r>
            <a:r>
              <a:rPr lang="en-GB" dirty="0">
                <a:ea typeface="ＭＳ Ｐゴシック"/>
              </a:rPr>
              <a:t> </a:t>
            </a:r>
            <a:endParaRPr lang="en-GB" dirty="0">
              <a:cs typeface="Arial"/>
            </a:endParaRPr>
          </a:p>
          <a:p>
            <a:pPr lvl="1"/>
            <a:r>
              <a:rPr lang="en-US" dirty="0">
                <a:ea typeface="ＭＳ Ｐゴシック"/>
              </a:rPr>
              <a:t>Explore the pros and cons of </a:t>
            </a:r>
            <a:r>
              <a:rPr lang="en-GB" dirty="0">
                <a:ea typeface="ＭＳ Ｐゴシック"/>
              </a:rPr>
              <a:t>being engaged with trade unions</a:t>
            </a:r>
            <a:endParaRPr lang="en-US" dirty="0">
              <a:ea typeface="ＭＳ Ｐゴシック"/>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1124"/>
            <a:ext cx="8229600" cy="382588"/>
          </a:xfrm>
        </p:spPr>
        <p:txBody>
          <a:bodyPr/>
          <a:lstStyle/>
          <a:p>
            <a:r>
              <a:rPr lang="en-US" dirty="0"/>
              <a:t>Role of HSE </a:t>
            </a:r>
          </a:p>
        </p:txBody>
      </p:sp>
      <p:sp>
        <p:nvSpPr>
          <p:cNvPr id="3" name="Content Placeholder 2"/>
          <p:cNvSpPr>
            <a:spLocks noGrp="1"/>
          </p:cNvSpPr>
          <p:nvPr>
            <p:ph sz="quarter" idx="10"/>
          </p:nvPr>
        </p:nvSpPr>
        <p:spPr>
          <a:xfrm>
            <a:off x="457200" y="1602066"/>
            <a:ext cx="8229600" cy="4338000"/>
          </a:xfrm>
        </p:spPr>
        <p:txBody>
          <a:bodyPr/>
          <a:lstStyle/>
          <a:p>
            <a:r>
              <a:rPr lang="en-GB" dirty="0"/>
              <a:t>The Health and Safety Executive (HSE) is a UK government agency that is responsible for regulating and enforcing health and safety laws.</a:t>
            </a:r>
          </a:p>
          <a:p>
            <a:r>
              <a:rPr lang="en-GB" sz="1600" dirty="0"/>
              <a:t>In the BSE industry, the role of the HSE includes the following:</a:t>
            </a:r>
          </a:p>
          <a:p>
            <a:pPr marL="558800" lvl="1" indent="-342900">
              <a:lnSpc>
                <a:spcPts val="1200"/>
              </a:lnSpc>
              <a:spcBef>
                <a:spcPts val="600"/>
              </a:spcBef>
              <a:spcAft>
                <a:spcPts val="600"/>
              </a:spcAft>
              <a:buFont typeface="Arial" panose="020B0604020202020204" pitchFamily="34" charset="0"/>
              <a:buChar char="•"/>
            </a:pPr>
            <a:r>
              <a:rPr lang="en-GB" sz="1600" dirty="0"/>
              <a:t>regulation</a:t>
            </a:r>
          </a:p>
          <a:p>
            <a:pPr marL="558800" lvl="1" indent="-342900">
              <a:lnSpc>
                <a:spcPts val="1200"/>
              </a:lnSpc>
              <a:spcBef>
                <a:spcPts val="600"/>
              </a:spcBef>
              <a:spcAft>
                <a:spcPts val="600"/>
              </a:spcAft>
              <a:buFont typeface="Arial" panose="020B0604020202020204" pitchFamily="34" charset="0"/>
              <a:buChar char="•"/>
            </a:pPr>
            <a:r>
              <a:rPr lang="en-GB" sz="1600" dirty="0"/>
              <a:t>inspection</a:t>
            </a:r>
          </a:p>
          <a:p>
            <a:pPr marL="558800" lvl="1" indent="-342900">
              <a:lnSpc>
                <a:spcPts val="1200"/>
              </a:lnSpc>
              <a:spcBef>
                <a:spcPts val="600"/>
              </a:spcBef>
              <a:spcAft>
                <a:spcPts val="600"/>
              </a:spcAft>
              <a:buFont typeface="Arial" panose="020B0604020202020204" pitchFamily="34" charset="0"/>
              <a:buChar char="•"/>
            </a:pPr>
            <a:r>
              <a:rPr lang="en-GB" sz="1600" dirty="0"/>
              <a:t>investigation</a:t>
            </a:r>
          </a:p>
          <a:p>
            <a:pPr marL="558800" lvl="1" indent="-342900">
              <a:lnSpc>
                <a:spcPts val="1200"/>
              </a:lnSpc>
              <a:spcBef>
                <a:spcPts val="600"/>
              </a:spcBef>
              <a:spcAft>
                <a:spcPts val="600"/>
              </a:spcAft>
              <a:buFont typeface="Arial" panose="020B0604020202020204" pitchFamily="34" charset="0"/>
              <a:buChar char="•"/>
            </a:pPr>
            <a:r>
              <a:rPr lang="en-GB" sz="1600" dirty="0"/>
              <a:t>education and outreach</a:t>
            </a:r>
          </a:p>
          <a:p>
            <a:pPr marL="558800" lvl="1" indent="-342900">
              <a:lnSpc>
                <a:spcPts val="1200"/>
              </a:lnSpc>
              <a:spcBef>
                <a:spcPts val="600"/>
              </a:spcBef>
              <a:spcAft>
                <a:spcPts val="600"/>
              </a:spcAft>
              <a:buFont typeface="Arial" panose="020B0604020202020204" pitchFamily="34" charset="0"/>
              <a:buChar char="•"/>
            </a:pPr>
            <a:r>
              <a:rPr lang="en-GB" sz="1600" dirty="0"/>
              <a:t>research and development.</a:t>
            </a:r>
          </a:p>
          <a:p>
            <a:pPr algn="just">
              <a:spcBef>
                <a:spcPts val="1200"/>
              </a:spcBef>
              <a:spcAft>
                <a:spcPts val="1200"/>
              </a:spcAft>
            </a:pPr>
            <a:r>
              <a:rPr lang="en-GB" sz="1600" dirty="0">
                <a:ea typeface="ＭＳ Ｐゴシック"/>
              </a:rPr>
              <a:t>The HSE works closely with employers, workers and industry stakeholders to achieve these goals, and its efforts have contributed to significant improvements in health and safety outcomes in the BSE industry over the years.</a:t>
            </a:r>
            <a:endParaRPr lang="en-US" sz="1600" dirty="0">
              <a:ea typeface="ＭＳ Ｐゴシック"/>
            </a:endParaRPr>
          </a:p>
        </p:txBody>
      </p:sp>
      <p:sp>
        <p:nvSpPr>
          <p:cNvPr id="5" name="TextBox 4">
            <a:extLst>
              <a:ext uri="{FF2B5EF4-FFF2-40B4-BE49-F238E27FC236}">
                <a16:creationId xmlns:a16="http://schemas.microsoft.com/office/drawing/2014/main" id="{0F93BA05-0411-4624-5D93-4F902DE4DF7F}"/>
              </a:ext>
            </a:extLst>
          </p:cNvPr>
          <p:cNvSpPr txBox="1"/>
          <p:nvPr/>
        </p:nvSpPr>
        <p:spPr>
          <a:xfrm>
            <a:off x="5191570" y="3291899"/>
            <a:ext cx="2925142" cy="58477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dirty="0">
                <a:solidFill>
                  <a:schemeClr val="accent5">
                    <a:lumMod val="50000"/>
                  </a:schemeClr>
                </a:solidFill>
                <a:cs typeface="Arial"/>
                <a:hlinkClick r:id="rId3">
                  <a:extLst>
                    <a:ext uri="{A12FA001-AC4F-418D-AE19-62706E023703}">
                      <ahyp:hlinkClr xmlns:ahyp="http://schemas.microsoft.com/office/drawing/2018/hyperlinkcolor" val="tx"/>
                    </a:ext>
                  </a:extLst>
                </a:hlinkClick>
              </a:rPr>
              <a:t>HSE: Information about health and safety at work</a:t>
            </a:r>
            <a:endParaRPr lang="en-US" sz="1600" dirty="0">
              <a:solidFill>
                <a:schemeClr val="accent5">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1124"/>
            <a:ext cx="8229600" cy="382588"/>
          </a:xfrm>
        </p:spPr>
        <p:txBody>
          <a:bodyPr/>
          <a:lstStyle/>
          <a:p>
            <a:r>
              <a:rPr lang="en-US" dirty="0"/>
              <a:t>Role of professional bodies 	</a:t>
            </a:r>
          </a:p>
        </p:txBody>
      </p:sp>
      <p:sp>
        <p:nvSpPr>
          <p:cNvPr id="3" name="Content Placeholder 2"/>
          <p:cNvSpPr>
            <a:spLocks noGrp="1"/>
          </p:cNvSpPr>
          <p:nvPr>
            <p:ph sz="quarter" idx="10"/>
          </p:nvPr>
        </p:nvSpPr>
        <p:spPr>
          <a:xfrm>
            <a:off x="457200" y="1604668"/>
            <a:ext cx="8229600" cy="2038412"/>
          </a:xfrm>
        </p:spPr>
        <p:txBody>
          <a:bodyPr/>
          <a:lstStyle/>
          <a:p>
            <a:pPr algn="just"/>
            <a:r>
              <a:rPr lang="en-GB" dirty="0"/>
              <a:t>Organisations such as the Electrical Contractors Association (ECA) and the Association of Plumbing and Heating Contractors (APHC) play important roles in the BSE sector. </a:t>
            </a:r>
          </a:p>
          <a:p>
            <a:pPr algn="just"/>
            <a:r>
              <a:rPr lang="en-GB" dirty="0"/>
              <a:t>They do this by representing the interests of their members within the BSE sector and promoting best practice within the industry.</a:t>
            </a:r>
            <a:endParaRPr lang="en-US" dirty="0"/>
          </a:p>
          <a:p>
            <a:endParaRPr lang="en-GB" dirty="0"/>
          </a:p>
        </p:txBody>
      </p:sp>
      <p:sp>
        <p:nvSpPr>
          <p:cNvPr id="6" name="TextBox 5">
            <a:extLst>
              <a:ext uri="{FF2B5EF4-FFF2-40B4-BE49-F238E27FC236}">
                <a16:creationId xmlns:a16="http://schemas.microsoft.com/office/drawing/2014/main" id="{2BE5BFE9-A3B8-AD5F-85D4-4571D138D601}"/>
              </a:ext>
            </a:extLst>
          </p:cNvPr>
          <p:cNvSpPr txBox="1"/>
          <p:nvPr/>
        </p:nvSpPr>
        <p:spPr>
          <a:xfrm>
            <a:off x="1273629" y="4229932"/>
            <a:ext cx="2730358" cy="400110"/>
          </a:xfrm>
          <a:prstGeom prst="rect">
            <a:avLst/>
          </a:prstGeom>
          <a:noFill/>
          <a:ln>
            <a:solidFill>
              <a:schemeClr val="tx2"/>
            </a:solidFill>
          </a:ln>
        </p:spPr>
        <p:txBody>
          <a:bodyPr wrap="square">
            <a:spAutoFit/>
          </a:bodyPr>
          <a:lstStyle/>
          <a:p>
            <a:pPr algn="ctr"/>
            <a:r>
              <a:rPr lang="en-GB" dirty="0">
                <a:hlinkClick r:id="rId3"/>
              </a:rPr>
              <a:t>ECA</a:t>
            </a:r>
            <a:endParaRPr lang="en-GB" dirty="0"/>
          </a:p>
        </p:txBody>
      </p:sp>
      <p:sp>
        <p:nvSpPr>
          <p:cNvPr id="8" name="TextBox 7">
            <a:extLst>
              <a:ext uri="{FF2B5EF4-FFF2-40B4-BE49-F238E27FC236}">
                <a16:creationId xmlns:a16="http://schemas.microsoft.com/office/drawing/2014/main" id="{70BF49EC-05C3-AEF2-1626-11F2CD82404F}"/>
              </a:ext>
            </a:extLst>
          </p:cNvPr>
          <p:cNvSpPr txBox="1"/>
          <p:nvPr/>
        </p:nvSpPr>
        <p:spPr>
          <a:xfrm>
            <a:off x="5386181" y="4229932"/>
            <a:ext cx="2334038" cy="400110"/>
          </a:xfrm>
          <a:prstGeom prst="rect">
            <a:avLst/>
          </a:prstGeom>
          <a:noFill/>
          <a:ln>
            <a:solidFill>
              <a:srgbClr val="000000"/>
            </a:solidFill>
          </a:ln>
        </p:spPr>
        <p:txBody>
          <a:bodyPr wrap="square">
            <a:spAutoFit/>
          </a:bodyPr>
          <a:lstStyle/>
          <a:p>
            <a:pPr algn="ctr"/>
            <a:r>
              <a:rPr lang="en-GB" dirty="0">
                <a:hlinkClick r:id="rId4"/>
              </a:rPr>
              <a:t>APHC</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1124"/>
            <a:ext cx="8229600" cy="382588"/>
          </a:xfrm>
        </p:spPr>
        <p:txBody>
          <a:bodyPr/>
          <a:lstStyle/>
          <a:p>
            <a:r>
              <a:rPr lang="en-US" dirty="0"/>
              <a:t>Role of professional bodies </a:t>
            </a:r>
            <a:r>
              <a:rPr lang="en-US" b="0" dirty="0"/>
              <a:t>continued</a:t>
            </a:r>
            <a:r>
              <a:rPr lang="en-US" dirty="0"/>
              <a:t>	</a:t>
            </a:r>
          </a:p>
        </p:txBody>
      </p:sp>
      <p:sp>
        <p:nvSpPr>
          <p:cNvPr id="3" name="Content Placeholder 2"/>
          <p:cNvSpPr>
            <a:spLocks noGrp="1"/>
          </p:cNvSpPr>
          <p:nvPr>
            <p:ph sz="quarter" idx="10"/>
          </p:nvPr>
        </p:nvSpPr>
        <p:spPr>
          <a:xfrm>
            <a:off x="457200" y="1598435"/>
            <a:ext cx="8229600" cy="1700976"/>
          </a:xfrm>
        </p:spPr>
        <p:txBody>
          <a:bodyPr/>
          <a:lstStyle/>
          <a:p>
            <a:pPr algn="just"/>
            <a:r>
              <a:rPr lang="en-GB" dirty="0"/>
              <a:t>By working to improve the image of the industry, promoting high standards and professionalism, and by providing training and support to their members, professional bodies help to ensure the long-term sustainability and success of the industry as a whole.</a:t>
            </a:r>
            <a:r>
              <a:rPr lang="en-US" dirty="0"/>
              <a:t> </a:t>
            </a:r>
          </a:p>
        </p:txBody>
      </p:sp>
      <p:sp>
        <p:nvSpPr>
          <p:cNvPr id="8" name="TextBox 7">
            <a:extLst>
              <a:ext uri="{FF2B5EF4-FFF2-40B4-BE49-F238E27FC236}">
                <a16:creationId xmlns:a16="http://schemas.microsoft.com/office/drawing/2014/main" id="{06E79874-A4FD-4D05-A0BD-754241E4E8EA}"/>
              </a:ext>
            </a:extLst>
          </p:cNvPr>
          <p:cNvSpPr txBox="1"/>
          <p:nvPr/>
        </p:nvSpPr>
        <p:spPr>
          <a:xfrm>
            <a:off x="2418292" y="4489617"/>
            <a:ext cx="4884133" cy="1323439"/>
          </a:xfrm>
          <a:prstGeom prst="rect">
            <a:avLst/>
          </a:prstGeom>
          <a:noFill/>
          <a:ln>
            <a:solidFill>
              <a:schemeClr val="accent5">
                <a:lumMod val="50000"/>
              </a:schemeClr>
            </a:solidFill>
          </a:ln>
        </p:spPr>
        <p:txBody>
          <a:bodyPr wrap="square" rtlCol="0">
            <a:spAutoFit/>
          </a:bodyPr>
          <a:lstStyle/>
          <a:p>
            <a:pPr algn="ctr"/>
            <a:r>
              <a:rPr lang="en-GB" dirty="0"/>
              <a:t>Click on the names to see some of the Industry Standard technical support documents and guides produced by organisations such as IGEM and CIBSE.</a:t>
            </a:r>
          </a:p>
        </p:txBody>
      </p:sp>
      <p:sp>
        <p:nvSpPr>
          <p:cNvPr id="5" name="TextBox 4">
            <a:extLst>
              <a:ext uri="{FF2B5EF4-FFF2-40B4-BE49-F238E27FC236}">
                <a16:creationId xmlns:a16="http://schemas.microsoft.com/office/drawing/2014/main" id="{13644B44-682D-9270-F7BA-45CE2DB98F5C}"/>
              </a:ext>
            </a:extLst>
          </p:cNvPr>
          <p:cNvSpPr txBox="1"/>
          <p:nvPr/>
        </p:nvSpPr>
        <p:spPr>
          <a:xfrm>
            <a:off x="786520" y="3494404"/>
            <a:ext cx="2522738" cy="400110"/>
          </a:xfrm>
          <a:prstGeom prst="rect">
            <a:avLst/>
          </a:prstGeom>
          <a:noFill/>
          <a:ln>
            <a:solidFill>
              <a:schemeClr val="tx2"/>
            </a:solidFill>
          </a:ln>
        </p:spPr>
        <p:txBody>
          <a:bodyPr wrap="square">
            <a:spAutoFit/>
          </a:bodyPr>
          <a:lstStyle/>
          <a:p>
            <a:pPr algn="ctr"/>
            <a:r>
              <a:rPr lang="en-GB" dirty="0">
                <a:hlinkClick r:id="rId3"/>
              </a:rPr>
              <a:t>IGEM</a:t>
            </a:r>
            <a:endParaRPr lang="en-GB" dirty="0"/>
          </a:p>
        </p:txBody>
      </p:sp>
      <p:sp>
        <p:nvSpPr>
          <p:cNvPr id="10" name="TextBox 9">
            <a:extLst>
              <a:ext uri="{FF2B5EF4-FFF2-40B4-BE49-F238E27FC236}">
                <a16:creationId xmlns:a16="http://schemas.microsoft.com/office/drawing/2014/main" id="{FEE7C791-6E12-C17A-D828-511B870CC9DB}"/>
              </a:ext>
            </a:extLst>
          </p:cNvPr>
          <p:cNvSpPr txBox="1"/>
          <p:nvPr/>
        </p:nvSpPr>
        <p:spPr>
          <a:xfrm>
            <a:off x="6115026" y="3494404"/>
            <a:ext cx="2103688" cy="400110"/>
          </a:xfrm>
          <a:prstGeom prst="rect">
            <a:avLst/>
          </a:prstGeom>
          <a:noFill/>
          <a:ln>
            <a:solidFill>
              <a:schemeClr val="tx2"/>
            </a:solidFill>
          </a:ln>
        </p:spPr>
        <p:txBody>
          <a:bodyPr wrap="square">
            <a:spAutoFit/>
          </a:bodyPr>
          <a:lstStyle/>
          <a:p>
            <a:pPr algn="ctr"/>
            <a:r>
              <a:rPr lang="en-GB" dirty="0">
                <a:hlinkClick r:id="rId4"/>
              </a:rPr>
              <a:t>CIBSE</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1124"/>
            <a:ext cx="8229600" cy="382588"/>
          </a:xfrm>
        </p:spPr>
        <p:txBody>
          <a:bodyPr/>
          <a:lstStyle/>
          <a:p>
            <a:r>
              <a:rPr lang="en-US" dirty="0"/>
              <a:t>Role of professional bodies </a:t>
            </a:r>
            <a:r>
              <a:rPr lang="en-US" b="0" dirty="0"/>
              <a:t>continued</a:t>
            </a:r>
            <a:r>
              <a:rPr lang="en-US" dirty="0"/>
              <a:t>	</a:t>
            </a:r>
          </a:p>
        </p:txBody>
      </p:sp>
      <p:pic>
        <p:nvPicPr>
          <p:cNvPr id="5" name="Picture 4">
            <a:extLst>
              <a:ext uri="{FF2B5EF4-FFF2-40B4-BE49-F238E27FC236}">
                <a16:creationId xmlns:a16="http://schemas.microsoft.com/office/drawing/2014/main" id="{94533236-76E3-6E97-FCB7-F52F7BA7B5B5}"/>
              </a:ext>
            </a:extLst>
          </p:cNvPr>
          <p:cNvPicPr>
            <a:picLocks noChangeAspect="1"/>
          </p:cNvPicPr>
          <p:nvPr/>
        </p:nvPicPr>
        <p:blipFill>
          <a:blip r:embed="rId2"/>
          <a:stretch>
            <a:fillRect/>
          </a:stretch>
        </p:blipFill>
        <p:spPr>
          <a:xfrm>
            <a:off x="3583644" y="2243979"/>
            <a:ext cx="1739469" cy="2026859"/>
          </a:xfrm>
          <a:prstGeom prst="rect">
            <a:avLst/>
          </a:prstGeom>
        </p:spPr>
      </p:pic>
      <p:sp>
        <p:nvSpPr>
          <p:cNvPr id="9" name="TextBox 8">
            <a:extLst>
              <a:ext uri="{FF2B5EF4-FFF2-40B4-BE49-F238E27FC236}">
                <a16:creationId xmlns:a16="http://schemas.microsoft.com/office/drawing/2014/main" id="{FFC6CE2E-D5ED-D367-AB2C-6484D8C24CE3}"/>
              </a:ext>
            </a:extLst>
          </p:cNvPr>
          <p:cNvSpPr txBox="1"/>
          <p:nvPr/>
        </p:nvSpPr>
        <p:spPr>
          <a:xfrm>
            <a:off x="374076" y="4428772"/>
            <a:ext cx="8229599" cy="1015663"/>
          </a:xfrm>
          <a:prstGeom prst="rect">
            <a:avLst/>
          </a:prstGeom>
          <a:noFill/>
        </p:spPr>
        <p:txBody>
          <a:bodyPr wrap="square">
            <a:spAutoFit/>
          </a:bodyPr>
          <a:lstStyle/>
          <a:p>
            <a:pPr algn="just"/>
            <a:r>
              <a:rPr lang="en-US" dirty="0"/>
              <a:t>Gas Safe Register is the official gas registration body of gas businesses and engineers. By law, all gas businesses must be on the Gas Safe Register to carry out gas work. </a:t>
            </a:r>
            <a:endParaRPr lang="en-GB" dirty="0"/>
          </a:p>
        </p:txBody>
      </p:sp>
      <p:sp>
        <p:nvSpPr>
          <p:cNvPr id="11" name="TextBox 10">
            <a:extLst>
              <a:ext uri="{FF2B5EF4-FFF2-40B4-BE49-F238E27FC236}">
                <a16:creationId xmlns:a16="http://schemas.microsoft.com/office/drawing/2014/main" id="{67BBD1ED-3464-A4C0-519A-9D5AA8CC1306}"/>
              </a:ext>
            </a:extLst>
          </p:cNvPr>
          <p:cNvSpPr txBox="1"/>
          <p:nvPr/>
        </p:nvSpPr>
        <p:spPr>
          <a:xfrm>
            <a:off x="374076" y="1573567"/>
            <a:ext cx="8229600" cy="707886"/>
          </a:xfrm>
          <a:prstGeom prst="rect">
            <a:avLst/>
          </a:prstGeom>
          <a:noFill/>
        </p:spPr>
        <p:txBody>
          <a:bodyPr wrap="square">
            <a:spAutoFit/>
          </a:bodyPr>
          <a:lstStyle/>
          <a:p>
            <a:r>
              <a:rPr lang="en-US" dirty="0"/>
              <a:t>Other </a:t>
            </a:r>
            <a:r>
              <a:rPr lang="en-US" dirty="0" err="1"/>
              <a:t>organisations</a:t>
            </a:r>
            <a:r>
              <a:rPr lang="en-US" dirty="0"/>
              <a:t> besides membership bodies include registration bodies.</a:t>
            </a:r>
            <a:endParaRPr lang="en-GB" dirty="0"/>
          </a:p>
        </p:txBody>
      </p:sp>
    </p:spTree>
    <p:extLst>
      <p:ext uri="{BB962C8B-B14F-4D97-AF65-F5344CB8AC3E}">
        <p14:creationId xmlns:p14="http://schemas.microsoft.com/office/powerpoint/2010/main" val="2900097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1124"/>
            <a:ext cx="8229600" cy="382588"/>
          </a:xfrm>
        </p:spPr>
        <p:txBody>
          <a:bodyPr/>
          <a:lstStyle/>
          <a:p>
            <a:r>
              <a:rPr lang="en-US" dirty="0"/>
              <a:t>Specialist trade/professional bodies </a:t>
            </a:r>
          </a:p>
        </p:txBody>
      </p:sp>
      <p:sp>
        <p:nvSpPr>
          <p:cNvPr id="3" name="Content Placeholder 2"/>
          <p:cNvSpPr>
            <a:spLocks noGrp="1"/>
          </p:cNvSpPr>
          <p:nvPr>
            <p:ph sz="quarter" idx="10"/>
          </p:nvPr>
        </p:nvSpPr>
        <p:spPr>
          <a:xfrm>
            <a:off x="463448" y="1595124"/>
            <a:ext cx="8229600" cy="4248000"/>
          </a:xfrm>
        </p:spPr>
        <p:txBody>
          <a:bodyPr/>
          <a:lstStyle/>
          <a:p>
            <a:r>
              <a:rPr lang="en-GB" dirty="0"/>
              <a:t>These specialist trade bodies are often focused on particular disciplines or sectors, such as sustainability, historic preservation or heritage construction.</a:t>
            </a:r>
          </a:p>
          <a:p>
            <a:r>
              <a:rPr lang="en-GB" dirty="0"/>
              <a:t>They provide support, representation and networking opportunities for individuals and businesses in specific areas of the industry. </a:t>
            </a:r>
          </a:p>
          <a:p>
            <a:r>
              <a:rPr lang="en-GB" dirty="0"/>
              <a:t>They advocate for policies and best practices that are relevant to their members. </a:t>
            </a:r>
          </a:p>
          <a:p>
            <a:r>
              <a:rPr lang="en-GB" dirty="0"/>
              <a:t>They also work to promote high standards and professionalism within their area of expertise, by providing training and education opportunities, as well as by establishing codes of conduct and ethical guidelines.</a:t>
            </a:r>
          </a:p>
          <a:p>
            <a:endParaRPr lang="en-GB" dirty="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B3F5B-6BF3-4426-B230-BDAD651657B6}"/>
              </a:ext>
            </a:extLst>
          </p:cNvPr>
          <p:cNvSpPr>
            <a:spLocks noGrp="1"/>
          </p:cNvSpPr>
          <p:nvPr>
            <p:ph type="title"/>
          </p:nvPr>
        </p:nvSpPr>
        <p:spPr>
          <a:xfrm>
            <a:off x="457200" y="1091124"/>
            <a:ext cx="8229600" cy="382588"/>
          </a:xfrm>
        </p:spPr>
        <p:txBody>
          <a:bodyPr/>
          <a:lstStyle/>
          <a:p>
            <a:r>
              <a:rPr lang="en-GB" dirty="0"/>
              <a:t>Role of trade unions</a:t>
            </a:r>
          </a:p>
        </p:txBody>
      </p:sp>
      <p:sp>
        <p:nvSpPr>
          <p:cNvPr id="3" name="Content Placeholder 2">
            <a:extLst>
              <a:ext uri="{FF2B5EF4-FFF2-40B4-BE49-F238E27FC236}">
                <a16:creationId xmlns:a16="http://schemas.microsoft.com/office/drawing/2014/main" id="{7B6F945B-F960-4302-A966-04B67458DF58}"/>
              </a:ext>
            </a:extLst>
          </p:cNvPr>
          <p:cNvSpPr>
            <a:spLocks noGrp="1"/>
          </p:cNvSpPr>
          <p:nvPr>
            <p:ph sz="quarter" idx="10"/>
          </p:nvPr>
        </p:nvSpPr>
        <p:spPr>
          <a:xfrm>
            <a:off x="448849" y="1606203"/>
            <a:ext cx="8229600" cy="1700976"/>
          </a:xfrm>
        </p:spPr>
        <p:txBody>
          <a:bodyPr/>
          <a:lstStyle/>
          <a:p>
            <a:r>
              <a:rPr lang="en-GB" dirty="0">
                <a:ea typeface="ＭＳ Ｐゴシック"/>
              </a:rPr>
              <a:t>Trade unions play a significant role in the BSE industry, representing the interests of workers and advocating for their rights. </a:t>
            </a:r>
            <a:endParaRPr lang="en-GB" dirty="0"/>
          </a:p>
          <a:p>
            <a:r>
              <a:rPr lang="en-GB" dirty="0"/>
              <a:t>They are an essential voice for workers, protecting their rights and improving their working conditions. </a:t>
            </a:r>
          </a:p>
          <a:p>
            <a:r>
              <a:rPr lang="en-US" kern="0" dirty="0"/>
              <a:t>Some of the key roles of trade unions in the UK </a:t>
            </a:r>
            <a:r>
              <a:rPr lang="en-US" dirty="0"/>
              <a:t>BSE</a:t>
            </a:r>
            <a:r>
              <a:rPr lang="en-US" kern="0" dirty="0"/>
              <a:t> industry include collective bargaining, legal representation, training and development, health and safety, work-life balance, advocacy and collaboration. </a:t>
            </a:r>
          </a:p>
        </p:txBody>
      </p:sp>
    </p:spTree>
    <p:extLst>
      <p:ext uri="{BB962C8B-B14F-4D97-AF65-F5344CB8AC3E}">
        <p14:creationId xmlns:p14="http://schemas.microsoft.com/office/powerpoint/2010/main" val="3936275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357A0F-F3C5-446D-8336-1EFEEFFE27EB}"/>
              </a:ext>
            </a:extLst>
          </p:cNvPr>
          <p:cNvSpPr>
            <a:spLocks noGrp="1"/>
          </p:cNvSpPr>
          <p:nvPr>
            <p:ph type="title"/>
          </p:nvPr>
        </p:nvSpPr>
        <p:spPr>
          <a:xfrm>
            <a:off x="457200" y="1578224"/>
            <a:ext cx="4114800" cy="504000"/>
          </a:xfrm>
        </p:spPr>
        <p:txBody>
          <a:bodyPr/>
          <a:lstStyle/>
          <a:p>
            <a:r>
              <a:rPr lang="en-GB" sz="2000" dirty="0"/>
              <a:t>Pros </a:t>
            </a:r>
          </a:p>
        </p:txBody>
      </p:sp>
      <p:sp>
        <p:nvSpPr>
          <p:cNvPr id="3" name="Content Placeholder 2">
            <a:extLst>
              <a:ext uri="{FF2B5EF4-FFF2-40B4-BE49-F238E27FC236}">
                <a16:creationId xmlns:a16="http://schemas.microsoft.com/office/drawing/2014/main" id="{27855E98-B640-49C2-863E-BE63DC67B8AF}"/>
              </a:ext>
            </a:extLst>
          </p:cNvPr>
          <p:cNvSpPr>
            <a:spLocks noGrp="1"/>
          </p:cNvSpPr>
          <p:nvPr>
            <p:ph sz="quarter" idx="10"/>
          </p:nvPr>
        </p:nvSpPr>
        <p:spPr>
          <a:xfrm>
            <a:off x="4788024" y="2247067"/>
            <a:ext cx="4114800" cy="2978373"/>
          </a:xfrm>
        </p:spPr>
        <p:txBody>
          <a:bodyPr/>
          <a:lstStyle/>
          <a:p>
            <a:pPr marL="342900" indent="-342900">
              <a:buClr>
                <a:srgbClr val="0077E3"/>
              </a:buClr>
              <a:buFont typeface="Arial" panose="020B0604020202020204" pitchFamily="34" charset="0"/>
              <a:buChar char="•"/>
            </a:pPr>
            <a:r>
              <a:rPr lang="en-GB" dirty="0"/>
              <a:t>Union dues/fees</a:t>
            </a:r>
          </a:p>
          <a:p>
            <a:pPr marL="342900" indent="-342900">
              <a:buClr>
                <a:srgbClr val="0077E3"/>
              </a:buClr>
              <a:buFont typeface="Arial" panose="020B0604020202020204" pitchFamily="34" charset="0"/>
              <a:buChar char="•"/>
            </a:pPr>
            <a:r>
              <a:rPr lang="en-GB" dirty="0"/>
              <a:t>Work stoppages/strike actions </a:t>
            </a:r>
          </a:p>
          <a:p>
            <a:pPr marL="342900" indent="-342900">
              <a:buClr>
                <a:srgbClr val="0077E3"/>
              </a:buClr>
              <a:buFont typeface="Arial" panose="020B0604020202020204" pitchFamily="34" charset="0"/>
              <a:buChar char="•"/>
            </a:pPr>
            <a:r>
              <a:rPr lang="en-GB" dirty="0"/>
              <a:t>Limited autonomy</a:t>
            </a:r>
          </a:p>
          <a:p>
            <a:pPr marL="342900" indent="-342900">
              <a:buClr>
                <a:srgbClr val="0077E3"/>
              </a:buClr>
              <a:buFont typeface="Arial" panose="020B0604020202020204" pitchFamily="34" charset="0"/>
              <a:buChar char="•"/>
            </a:pPr>
            <a:r>
              <a:rPr lang="en-GB" dirty="0"/>
              <a:t>Resistance from employers</a:t>
            </a:r>
          </a:p>
        </p:txBody>
      </p:sp>
      <p:sp>
        <p:nvSpPr>
          <p:cNvPr id="4" name="Title 1">
            <a:extLst>
              <a:ext uri="{FF2B5EF4-FFF2-40B4-BE49-F238E27FC236}">
                <a16:creationId xmlns:a16="http://schemas.microsoft.com/office/drawing/2014/main" id="{726DC932-6024-4C95-8F92-C039735D3261}"/>
              </a:ext>
            </a:extLst>
          </p:cNvPr>
          <p:cNvSpPr txBox="1">
            <a:spLocks/>
          </p:cNvSpPr>
          <p:nvPr/>
        </p:nvSpPr>
        <p:spPr bwMode="auto">
          <a:xfrm>
            <a:off x="4788024" y="1578224"/>
            <a:ext cx="4114800" cy="504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sz="2000" kern="0" dirty="0"/>
              <a:t>Cons  </a:t>
            </a:r>
          </a:p>
        </p:txBody>
      </p:sp>
      <p:sp>
        <p:nvSpPr>
          <p:cNvPr id="5" name="Content Placeholder 2">
            <a:extLst>
              <a:ext uri="{FF2B5EF4-FFF2-40B4-BE49-F238E27FC236}">
                <a16:creationId xmlns:a16="http://schemas.microsoft.com/office/drawing/2014/main" id="{B45236B0-ED0E-4B11-94D9-2F59512CD22D}"/>
              </a:ext>
            </a:extLst>
          </p:cNvPr>
          <p:cNvSpPr txBox="1">
            <a:spLocks/>
          </p:cNvSpPr>
          <p:nvPr/>
        </p:nvSpPr>
        <p:spPr bwMode="auto">
          <a:xfrm>
            <a:off x="467544" y="2216745"/>
            <a:ext cx="4114800" cy="300869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342900" indent="-342900">
              <a:buClr>
                <a:srgbClr val="0077E3"/>
              </a:buClr>
              <a:buFont typeface="Arial" panose="020B0604020202020204" pitchFamily="34" charset="0"/>
              <a:buChar char="•"/>
            </a:pPr>
            <a:r>
              <a:rPr lang="en-GB" dirty="0"/>
              <a:t>Collective bargaining</a:t>
            </a:r>
          </a:p>
          <a:p>
            <a:pPr marL="342900" indent="-342900">
              <a:buClr>
                <a:srgbClr val="0077E3"/>
              </a:buClr>
              <a:buFont typeface="Arial" panose="020B0604020202020204" pitchFamily="34" charset="0"/>
              <a:buChar char="•"/>
            </a:pPr>
            <a:r>
              <a:rPr lang="en-GB" dirty="0"/>
              <a:t>Legal representation</a:t>
            </a:r>
          </a:p>
          <a:p>
            <a:pPr marL="342900" indent="-342900">
              <a:buClr>
                <a:srgbClr val="0077E3"/>
              </a:buClr>
              <a:buFont typeface="Arial" panose="020B0604020202020204" pitchFamily="34" charset="0"/>
              <a:buChar char="•"/>
            </a:pPr>
            <a:r>
              <a:rPr lang="en-GB" dirty="0"/>
              <a:t>Training and development</a:t>
            </a:r>
          </a:p>
          <a:p>
            <a:pPr marL="342900" indent="-342900">
              <a:buClr>
                <a:srgbClr val="0077E3"/>
              </a:buClr>
              <a:buFont typeface="Arial" panose="020B0604020202020204" pitchFamily="34" charset="0"/>
              <a:buChar char="•"/>
            </a:pPr>
            <a:r>
              <a:rPr lang="en-GB" dirty="0"/>
              <a:t>Improved working conditions</a:t>
            </a:r>
          </a:p>
          <a:p>
            <a:endParaRPr lang="en-GB" kern="0" dirty="0"/>
          </a:p>
        </p:txBody>
      </p:sp>
      <p:sp>
        <p:nvSpPr>
          <p:cNvPr id="6" name="Title 1">
            <a:extLst>
              <a:ext uri="{FF2B5EF4-FFF2-40B4-BE49-F238E27FC236}">
                <a16:creationId xmlns:a16="http://schemas.microsoft.com/office/drawing/2014/main" id="{51928F06-7E7D-4685-AD84-17ECAAC893CC}"/>
              </a:ext>
            </a:extLst>
          </p:cNvPr>
          <p:cNvSpPr txBox="1">
            <a:spLocks/>
          </p:cNvSpPr>
          <p:nvPr/>
        </p:nvSpPr>
        <p:spPr bwMode="auto">
          <a:xfrm>
            <a:off x="457200" y="1094101"/>
            <a:ext cx="8445624" cy="504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kern="0" dirty="0"/>
              <a:t>The pros and cons of union membership  </a:t>
            </a:r>
          </a:p>
        </p:txBody>
      </p:sp>
    </p:spTree>
    <p:extLst>
      <p:ext uri="{BB962C8B-B14F-4D97-AF65-F5344CB8AC3E}">
        <p14:creationId xmlns:p14="http://schemas.microsoft.com/office/powerpoint/2010/main" val="106662012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1c5831b9-66da-4f16-a409-834213ecdb8e"/>
    <ds:schemaRef ds:uri="418e8c98-519b-4e3e-a77f-7ee33016068f"/>
    <ds:schemaRef ds:uri="7d91badd-8922-4db1-9652-4fbca8a6b7d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D8650BE0-FF67-4CB5-BD5F-AE35C54CB642}">
  <ds:schemaRefs>
    <ds:schemaRef ds:uri="1c5831b9-66da-4f16-a409-834213ecdb8e"/>
    <ds:schemaRef ds:uri="418e8c98-519b-4e3e-a77f-7ee33016068f"/>
    <ds:schemaRef ds:uri="7d91badd-8922-4db1-9652-4fbca8a6b7d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0</TotalTime>
  <Words>1384</Words>
  <Application>Microsoft Office PowerPoint</Application>
  <PresentationFormat>On-screen Show (4:3)</PresentationFormat>
  <Paragraphs>93</Paragraphs>
  <Slides>10</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Lucida Grande</vt:lpstr>
      <vt:lpstr>Times New Roman</vt:lpstr>
      <vt:lpstr>Default Design</vt:lpstr>
      <vt:lpstr>PowerPoint 1: The role of trade and professional bodies in the BSE sector </vt:lpstr>
      <vt:lpstr>AIM: Examine the role of various bodies in the BSE sector </vt:lpstr>
      <vt:lpstr>Role of HSE </vt:lpstr>
      <vt:lpstr>Role of professional bodies  </vt:lpstr>
      <vt:lpstr>Role of professional bodies continued </vt:lpstr>
      <vt:lpstr>Role of professional bodies continued </vt:lpstr>
      <vt:lpstr>Specialist trade/professional bodies </vt:lpstr>
      <vt:lpstr>Role of trade unions</vt:lpstr>
      <vt:lpstr>Pros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Sakshi JC</cp:lastModifiedBy>
  <cp:revision>21</cp:revision>
  <dcterms:created xsi:type="dcterms:W3CDTF">2013-05-28T00:38:54Z</dcterms:created>
  <dcterms:modified xsi:type="dcterms:W3CDTF">2023-07-25T10:57:21Z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y fmtid="{D5CDD505-2E9C-101B-9397-08002B2CF9AE}" pid="3" name="MSIP_Label_8448bdcc-a5c1-4821-919e-44fa9583868f_Enabled">
    <vt:lpwstr>true</vt:lpwstr>
  </property>
  <property fmtid="{D5CDD505-2E9C-101B-9397-08002B2CF9AE}" pid="4" name="MSIP_Label_8448bdcc-a5c1-4821-919e-44fa9583868f_SetDate">
    <vt:lpwstr>2023-05-07T09:20:36Z</vt:lpwstr>
  </property>
  <property fmtid="{D5CDD505-2E9C-101B-9397-08002B2CF9AE}" pid="5" name="MSIP_Label_8448bdcc-a5c1-4821-919e-44fa9583868f_Method">
    <vt:lpwstr>Standard</vt:lpwstr>
  </property>
  <property fmtid="{D5CDD505-2E9C-101B-9397-08002B2CF9AE}" pid="6" name="MSIP_Label_8448bdcc-a5c1-4821-919e-44fa9583868f_Name">
    <vt:lpwstr>defa4170-0d19-0005-0004-bc88714345d2</vt:lpwstr>
  </property>
  <property fmtid="{D5CDD505-2E9C-101B-9397-08002B2CF9AE}" pid="7" name="MSIP_Label_8448bdcc-a5c1-4821-919e-44fa9583868f_SiteId">
    <vt:lpwstr>96f4d8ee-39bd-4af2-bb46-02d6d12565b5</vt:lpwstr>
  </property>
  <property fmtid="{D5CDD505-2E9C-101B-9397-08002B2CF9AE}" pid="8" name="MSIP_Label_8448bdcc-a5c1-4821-919e-44fa9583868f_ActionId">
    <vt:lpwstr>4d6cfc2a-9273-43fc-a6ec-c200a9de8d7e</vt:lpwstr>
  </property>
  <property fmtid="{D5CDD505-2E9C-101B-9397-08002B2CF9AE}" pid="9" name="MSIP_Label_8448bdcc-a5c1-4821-919e-44fa9583868f_ContentBits">
    <vt:lpwstr>0</vt:lpwstr>
  </property>
</Properties>
</file>