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31" r:id="rId6"/>
    <p:sldId id="334" r:id="rId7"/>
    <p:sldId id="359" r:id="rId8"/>
    <p:sldId id="360" r:id="rId9"/>
    <p:sldId id="336" r:id="rId10"/>
    <p:sldId id="337" r:id="rId11"/>
    <p:sldId id="351" r:id="rId12"/>
    <p:sldId id="340" r:id="rId13"/>
    <p:sldId id="357" r:id="rId14"/>
    <p:sldId id="358" r:id="rId15"/>
    <p:sldId id="361" r:id="rId16"/>
    <p:sldId id="354" r:id="rId17"/>
    <p:sldId id="355" r:id="rId18"/>
    <p:sldId id="356" r:id="rId19"/>
    <p:sldId id="341" r:id="rId20"/>
    <p:sldId id="342" r:id="rId21"/>
    <p:sldId id="343"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DC5816-0CCF-99BE-2D10-522BC4ABDC77}" name="Sakshi JC" initials="SA JC" userId="Sakshi JC" providerId="None"/>
  <p188:author id="{D539632E-5766-ED86-5F7F-B13AF4E7E3FD}" name="Alice van Raalte" initials="AvR" userId="10fffbf083cf9823" providerId="Windows Live"/>
  <p188:author id="{6E93FF4A-33D0-35C3-5374-0C57E991B34D}" name="Sandra Stafford" initials="S" userId="Anonymous_Sandra Stafford" providerId="None"/>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1" clrIdx="0"/>
  <p:cmAuthor id="2" name="Sandra Stafford"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82810" autoAdjust="0"/>
  </p:normalViewPr>
  <p:slideViewPr>
    <p:cSldViewPr showGuides="1">
      <p:cViewPr varScale="1">
        <p:scale>
          <a:sx n="95" d="100"/>
          <a:sy n="95" d="100"/>
        </p:scale>
        <p:origin x="1662" y="7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18E7D-95E9-4006-8684-AD64FA46435A}" type="doc">
      <dgm:prSet loTypeId="urn:microsoft.com/office/officeart/2005/8/layout/cycle8" loCatId="cycle" qsTypeId="urn:microsoft.com/office/officeart/2005/8/quickstyle/3d3" qsCatId="3D" csTypeId="urn:microsoft.com/office/officeart/2005/8/colors/accent2_3" csCatId="accent2" phldr="1"/>
      <dgm:spPr/>
    </dgm:pt>
    <dgm:pt modelId="{0E5A38CD-F25D-4D86-913D-F116FE5B51EB}">
      <dgm:prSet phldrT="[Text]"/>
      <dgm:spPr/>
      <dgm:t>
        <a:bodyPr/>
        <a:lstStyle/>
        <a:p>
          <a:r>
            <a:rPr lang="en-GB" dirty="0"/>
            <a:t>Evaluate and select solutions </a:t>
          </a:r>
        </a:p>
      </dgm:t>
    </dgm:pt>
    <dgm:pt modelId="{39D7FEC7-A656-4A89-8C10-5C77BB436FE3}" type="parTrans" cxnId="{01F09494-2688-4807-A35D-FD1906DEA064}">
      <dgm:prSet/>
      <dgm:spPr/>
      <dgm:t>
        <a:bodyPr/>
        <a:lstStyle/>
        <a:p>
          <a:endParaRPr lang="en-GB"/>
        </a:p>
      </dgm:t>
    </dgm:pt>
    <dgm:pt modelId="{27F0F0C5-6FA5-4D87-857D-2454CE0517DA}" type="sibTrans" cxnId="{01F09494-2688-4807-A35D-FD1906DEA064}">
      <dgm:prSet/>
      <dgm:spPr/>
      <dgm:t>
        <a:bodyPr/>
        <a:lstStyle/>
        <a:p>
          <a:endParaRPr lang="en-GB"/>
        </a:p>
      </dgm:t>
    </dgm:pt>
    <dgm:pt modelId="{0F26C0FE-7235-45D9-A9B2-AD8D4962479B}">
      <dgm:prSet phldrT="[Text]"/>
      <dgm:spPr/>
      <dgm:t>
        <a:bodyPr/>
        <a:lstStyle/>
        <a:p>
          <a:r>
            <a:rPr lang="en-GB" dirty="0"/>
            <a:t>Implement and evaluate</a:t>
          </a:r>
        </a:p>
      </dgm:t>
    </dgm:pt>
    <dgm:pt modelId="{EE76101F-9909-42F7-B2E1-C56C75DAAA67}" type="parTrans" cxnId="{C31A530F-DC86-4956-9DB1-21853A13B2EB}">
      <dgm:prSet/>
      <dgm:spPr/>
      <dgm:t>
        <a:bodyPr/>
        <a:lstStyle/>
        <a:p>
          <a:endParaRPr lang="en-GB"/>
        </a:p>
      </dgm:t>
    </dgm:pt>
    <dgm:pt modelId="{B26422A3-F7E8-4966-93A5-4047B1990AF3}" type="sibTrans" cxnId="{C31A530F-DC86-4956-9DB1-21853A13B2EB}">
      <dgm:prSet/>
      <dgm:spPr/>
      <dgm:t>
        <a:bodyPr/>
        <a:lstStyle/>
        <a:p>
          <a:endParaRPr lang="en-GB"/>
        </a:p>
      </dgm:t>
    </dgm:pt>
    <dgm:pt modelId="{A0B0960A-299F-4885-8AB9-EC2B7E17D14B}">
      <dgm:prSet phldrT="[Text]"/>
      <dgm:spPr/>
      <dgm:t>
        <a:bodyPr/>
        <a:lstStyle/>
        <a:p>
          <a:r>
            <a:rPr lang="en-GB"/>
            <a:t>Generate New Ideas </a:t>
          </a:r>
          <a:endParaRPr lang="en-GB" dirty="0"/>
        </a:p>
      </dgm:t>
    </dgm:pt>
    <dgm:pt modelId="{A594CC78-1AE9-40BE-8EA9-FBF419D77E91}" type="parTrans" cxnId="{18DEEA49-0065-4FBC-BB7C-B088F6BC507C}">
      <dgm:prSet/>
      <dgm:spPr/>
      <dgm:t>
        <a:bodyPr/>
        <a:lstStyle/>
        <a:p>
          <a:endParaRPr lang="en-GB"/>
        </a:p>
      </dgm:t>
    </dgm:pt>
    <dgm:pt modelId="{45503E73-48F5-4555-9EE7-43AAFAD56E80}" type="sibTrans" cxnId="{18DEEA49-0065-4FBC-BB7C-B088F6BC507C}">
      <dgm:prSet/>
      <dgm:spPr/>
      <dgm:t>
        <a:bodyPr/>
        <a:lstStyle/>
        <a:p>
          <a:endParaRPr lang="en-GB"/>
        </a:p>
      </dgm:t>
    </dgm:pt>
    <dgm:pt modelId="{99A3ACDF-2525-4866-91AD-873CEAB36813}">
      <dgm:prSet phldrT="[Text]"/>
      <dgm:spPr/>
      <dgm:t>
        <a:bodyPr/>
        <a:lstStyle/>
        <a:p>
          <a:r>
            <a:rPr lang="en-GB" dirty="0"/>
            <a:t>Define the problem </a:t>
          </a:r>
        </a:p>
      </dgm:t>
    </dgm:pt>
    <dgm:pt modelId="{BA0A6823-DB9C-40B0-87EC-59AC318CBED4}" type="parTrans" cxnId="{CF987408-F171-43CC-AFF1-5FD277BA4341}">
      <dgm:prSet/>
      <dgm:spPr/>
      <dgm:t>
        <a:bodyPr/>
        <a:lstStyle/>
        <a:p>
          <a:endParaRPr lang="en-GB"/>
        </a:p>
      </dgm:t>
    </dgm:pt>
    <dgm:pt modelId="{BACDBC0C-D539-4E85-B0BC-0F1D54772F23}" type="sibTrans" cxnId="{CF987408-F171-43CC-AFF1-5FD277BA4341}">
      <dgm:prSet/>
      <dgm:spPr/>
      <dgm:t>
        <a:bodyPr/>
        <a:lstStyle/>
        <a:p>
          <a:endParaRPr lang="en-GB"/>
        </a:p>
      </dgm:t>
    </dgm:pt>
    <dgm:pt modelId="{6E69AB79-F211-45E2-AAD8-087CBBBD62B4}" type="pres">
      <dgm:prSet presAssocID="{78C18E7D-95E9-4006-8684-AD64FA46435A}" presName="compositeShape" presStyleCnt="0">
        <dgm:presLayoutVars>
          <dgm:chMax val="7"/>
          <dgm:dir/>
          <dgm:resizeHandles val="exact"/>
        </dgm:presLayoutVars>
      </dgm:prSet>
      <dgm:spPr/>
    </dgm:pt>
    <dgm:pt modelId="{A8051B5F-0332-4C34-97EF-BD65F9C85BB2}" type="pres">
      <dgm:prSet presAssocID="{78C18E7D-95E9-4006-8684-AD64FA46435A}" presName="wedge1" presStyleLbl="node1" presStyleIdx="0" presStyleCnt="4"/>
      <dgm:spPr/>
    </dgm:pt>
    <dgm:pt modelId="{73F855F5-7F02-405D-89C2-44ADABCB12E2}" type="pres">
      <dgm:prSet presAssocID="{78C18E7D-95E9-4006-8684-AD64FA46435A}" presName="dummy1a" presStyleCnt="0"/>
      <dgm:spPr/>
    </dgm:pt>
    <dgm:pt modelId="{C91EBD21-A35C-4C7A-B93C-DF183FDBA120}" type="pres">
      <dgm:prSet presAssocID="{78C18E7D-95E9-4006-8684-AD64FA46435A}" presName="dummy1b" presStyleCnt="0"/>
      <dgm:spPr/>
    </dgm:pt>
    <dgm:pt modelId="{97C812F8-1D9B-44BD-BFB9-581439BF6203}" type="pres">
      <dgm:prSet presAssocID="{78C18E7D-95E9-4006-8684-AD64FA46435A}" presName="wedge1Tx" presStyleLbl="node1" presStyleIdx="0" presStyleCnt="4">
        <dgm:presLayoutVars>
          <dgm:chMax val="0"/>
          <dgm:chPref val="0"/>
          <dgm:bulletEnabled val="1"/>
        </dgm:presLayoutVars>
      </dgm:prSet>
      <dgm:spPr/>
    </dgm:pt>
    <dgm:pt modelId="{93BF77B6-AEE7-4D21-ACF4-D883A6AB9BE0}" type="pres">
      <dgm:prSet presAssocID="{78C18E7D-95E9-4006-8684-AD64FA46435A}" presName="wedge2" presStyleLbl="node1" presStyleIdx="1" presStyleCnt="4"/>
      <dgm:spPr/>
    </dgm:pt>
    <dgm:pt modelId="{745617A1-E79F-46E3-9257-1625AE04005C}" type="pres">
      <dgm:prSet presAssocID="{78C18E7D-95E9-4006-8684-AD64FA46435A}" presName="dummy2a" presStyleCnt="0"/>
      <dgm:spPr/>
    </dgm:pt>
    <dgm:pt modelId="{B8ADB51F-93FB-41BC-9800-F08EA8EAB2D8}" type="pres">
      <dgm:prSet presAssocID="{78C18E7D-95E9-4006-8684-AD64FA46435A}" presName="dummy2b" presStyleCnt="0"/>
      <dgm:spPr/>
    </dgm:pt>
    <dgm:pt modelId="{6F130B01-303C-4206-AAB6-744B2CFDCC5C}" type="pres">
      <dgm:prSet presAssocID="{78C18E7D-95E9-4006-8684-AD64FA46435A}" presName="wedge2Tx" presStyleLbl="node1" presStyleIdx="1" presStyleCnt="4">
        <dgm:presLayoutVars>
          <dgm:chMax val="0"/>
          <dgm:chPref val="0"/>
          <dgm:bulletEnabled val="1"/>
        </dgm:presLayoutVars>
      </dgm:prSet>
      <dgm:spPr/>
    </dgm:pt>
    <dgm:pt modelId="{1AFC7371-4F4E-4E0E-8EA3-AB6D625BB1FE}" type="pres">
      <dgm:prSet presAssocID="{78C18E7D-95E9-4006-8684-AD64FA46435A}" presName="wedge3" presStyleLbl="node1" presStyleIdx="2" presStyleCnt="4"/>
      <dgm:spPr/>
    </dgm:pt>
    <dgm:pt modelId="{6F336D72-C465-440C-B29D-736B9253580C}" type="pres">
      <dgm:prSet presAssocID="{78C18E7D-95E9-4006-8684-AD64FA46435A}" presName="dummy3a" presStyleCnt="0"/>
      <dgm:spPr/>
    </dgm:pt>
    <dgm:pt modelId="{D1EA2930-7193-4CD5-8A8A-D7164974FA68}" type="pres">
      <dgm:prSet presAssocID="{78C18E7D-95E9-4006-8684-AD64FA46435A}" presName="dummy3b" presStyleCnt="0"/>
      <dgm:spPr/>
    </dgm:pt>
    <dgm:pt modelId="{4AF1690D-D97A-4363-A3DB-6091548CD1A7}" type="pres">
      <dgm:prSet presAssocID="{78C18E7D-95E9-4006-8684-AD64FA46435A}" presName="wedge3Tx" presStyleLbl="node1" presStyleIdx="2" presStyleCnt="4">
        <dgm:presLayoutVars>
          <dgm:chMax val="0"/>
          <dgm:chPref val="0"/>
          <dgm:bulletEnabled val="1"/>
        </dgm:presLayoutVars>
      </dgm:prSet>
      <dgm:spPr/>
    </dgm:pt>
    <dgm:pt modelId="{F5BC7A85-D982-4620-BB20-90853D079EB7}" type="pres">
      <dgm:prSet presAssocID="{78C18E7D-95E9-4006-8684-AD64FA46435A}" presName="wedge4" presStyleLbl="node1" presStyleIdx="3" presStyleCnt="4"/>
      <dgm:spPr/>
    </dgm:pt>
    <dgm:pt modelId="{353ABBBF-A051-405D-97F3-C59B01A5AC3B}" type="pres">
      <dgm:prSet presAssocID="{78C18E7D-95E9-4006-8684-AD64FA46435A}" presName="dummy4a" presStyleCnt="0"/>
      <dgm:spPr/>
    </dgm:pt>
    <dgm:pt modelId="{2E0EE72C-A672-46DA-97C2-51595CDA0F8C}" type="pres">
      <dgm:prSet presAssocID="{78C18E7D-95E9-4006-8684-AD64FA46435A}" presName="dummy4b" presStyleCnt="0"/>
      <dgm:spPr/>
    </dgm:pt>
    <dgm:pt modelId="{915ABC45-B69D-4A22-A0C2-C7BFA61D137A}" type="pres">
      <dgm:prSet presAssocID="{78C18E7D-95E9-4006-8684-AD64FA46435A}" presName="wedge4Tx" presStyleLbl="node1" presStyleIdx="3" presStyleCnt="4">
        <dgm:presLayoutVars>
          <dgm:chMax val="0"/>
          <dgm:chPref val="0"/>
          <dgm:bulletEnabled val="1"/>
        </dgm:presLayoutVars>
      </dgm:prSet>
      <dgm:spPr/>
    </dgm:pt>
    <dgm:pt modelId="{CD3B93AF-8404-4445-B52D-0DBDF5914857}" type="pres">
      <dgm:prSet presAssocID="{45503E73-48F5-4555-9EE7-43AAFAD56E80}" presName="arrowWedge1" presStyleLbl="fgSibTrans2D1" presStyleIdx="0" presStyleCnt="4"/>
      <dgm:spPr/>
    </dgm:pt>
    <dgm:pt modelId="{6E2226B0-D81C-4894-8E2C-1A01BA1617A5}" type="pres">
      <dgm:prSet presAssocID="{27F0F0C5-6FA5-4D87-857D-2454CE0517DA}" presName="arrowWedge2" presStyleLbl="fgSibTrans2D1" presStyleIdx="1" presStyleCnt="4"/>
      <dgm:spPr/>
    </dgm:pt>
    <dgm:pt modelId="{F52FC38B-D201-4DD2-87CC-CE6A21345F17}" type="pres">
      <dgm:prSet presAssocID="{B26422A3-F7E8-4966-93A5-4047B1990AF3}" presName="arrowWedge3" presStyleLbl="fgSibTrans2D1" presStyleIdx="2" presStyleCnt="4"/>
      <dgm:spPr/>
    </dgm:pt>
    <dgm:pt modelId="{428279A3-89C6-4BAC-9832-B7B7752AA8CE}" type="pres">
      <dgm:prSet presAssocID="{BACDBC0C-D539-4E85-B0BC-0F1D54772F23}" presName="arrowWedge4" presStyleLbl="fgSibTrans2D1" presStyleIdx="3" presStyleCnt="4"/>
      <dgm:spPr/>
    </dgm:pt>
  </dgm:ptLst>
  <dgm:cxnLst>
    <dgm:cxn modelId="{CF987408-F171-43CC-AFF1-5FD277BA4341}" srcId="{78C18E7D-95E9-4006-8684-AD64FA46435A}" destId="{99A3ACDF-2525-4866-91AD-873CEAB36813}" srcOrd="3" destOrd="0" parTransId="{BA0A6823-DB9C-40B0-87EC-59AC318CBED4}" sibTransId="{BACDBC0C-D539-4E85-B0BC-0F1D54772F23}"/>
    <dgm:cxn modelId="{C31A530F-DC86-4956-9DB1-21853A13B2EB}" srcId="{78C18E7D-95E9-4006-8684-AD64FA46435A}" destId="{0F26C0FE-7235-45D9-A9B2-AD8D4962479B}" srcOrd="2" destOrd="0" parTransId="{EE76101F-9909-42F7-B2E1-C56C75DAAA67}" sibTransId="{B26422A3-F7E8-4966-93A5-4047B1990AF3}"/>
    <dgm:cxn modelId="{ACBD311D-5F61-44EC-B5BB-AF54FFE8CED9}" type="presOf" srcId="{A0B0960A-299F-4885-8AB9-EC2B7E17D14B}" destId="{97C812F8-1D9B-44BD-BFB9-581439BF6203}" srcOrd="1" destOrd="0" presId="urn:microsoft.com/office/officeart/2005/8/layout/cycle8"/>
    <dgm:cxn modelId="{277DB929-6AC6-4EFB-8946-DE2D488C3F80}" type="presOf" srcId="{99A3ACDF-2525-4866-91AD-873CEAB36813}" destId="{915ABC45-B69D-4A22-A0C2-C7BFA61D137A}" srcOrd="1" destOrd="0" presId="urn:microsoft.com/office/officeart/2005/8/layout/cycle8"/>
    <dgm:cxn modelId="{50CBE644-D72A-4C71-93E5-1A6DDDD6F338}" type="presOf" srcId="{0E5A38CD-F25D-4D86-913D-F116FE5B51EB}" destId="{93BF77B6-AEE7-4D21-ACF4-D883A6AB9BE0}" srcOrd="0" destOrd="0" presId="urn:microsoft.com/office/officeart/2005/8/layout/cycle8"/>
    <dgm:cxn modelId="{18DEEA49-0065-4FBC-BB7C-B088F6BC507C}" srcId="{78C18E7D-95E9-4006-8684-AD64FA46435A}" destId="{A0B0960A-299F-4885-8AB9-EC2B7E17D14B}" srcOrd="0" destOrd="0" parTransId="{A594CC78-1AE9-40BE-8EA9-FBF419D77E91}" sibTransId="{45503E73-48F5-4555-9EE7-43AAFAD56E80}"/>
    <dgm:cxn modelId="{D8975E4B-9E65-4E24-9D6F-8E3BFE53D390}" type="presOf" srcId="{99A3ACDF-2525-4866-91AD-873CEAB36813}" destId="{F5BC7A85-D982-4620-BB20-90853D079EB7}" srcOrd="0" destOrd="0" presId="urn:microsoft.com/office/officeart/2005/8/layout/cycle8"/>
    <dgm:cxn modelId="{01F09494-2688-4807-A35D-FD1906DEA064}" srcId="{78C18E7D-95E9-4006-8684-AD64FA46435A}" destId="{0E5A38CD-F25D-4D86-913D-F116FE5B51EB}" srcOrd="1" destOrd="0" parTransId="{39D7FEC7-A656-4A89-8C10-5C77BB436FE3}" sibTransId="{27F0F0C5-6FA5-4D87-857D-2454CE0517DA}"/>
    <dgm:cxn modelId="{EF970097-3F2E-4940-84C0-05201602FB85}" type="presOf" srcId="{78C18E7D-95E9-4006-8684-AD64FA46435A}" destId="{6E69AB79-F211-45E2-AAD8-087CBBBD62B4}" srcOrd="0" destOrd="0" presId="urn:microsoft.com/office/officeart/2005/8/layout/cycle8"/>
    <dgm:cxn modelId="{AEDF8CA9-CFC5-478F-8D70-1CC42D22407A}" type="presOf" srcId="{0F26C0FE-7235-45D9-A9B2-AD8D4962479B}" destId="{4AF1690D-D97A-4363-A3DB-6091548CD1A7}" srcOrd="1" destOrd="0" presId="urn:microsoft.com/office/officeart/2005/8/layout/cycle8"/>
    <dgm:cxn modelId="{4764D8B4-039A-4DE4-BFFC-6EFD03CDAFFC}" type="presOf" srcId="{A0B0960A-299F-4885-8AB9-EC2B7E17D14B}" destId="{A8051B5F-0332-4C34-97EF-BD65F9C85BB2}" srcOrd="0" destOrd="0" presId="urn:microsoft.com/office/officeart/2005/8/layout/cycle8"/>
    <dgm:cxn modelId="{F7451DD2-256F-4EAC-942A-CC81908E3BA6}" type="presOf" srcId="{0E5A38CD-F25D-4D86-913D-F116FE5B51EB}" destId="{6F130B01-303C-4206-AAB6-744B2CFDCC5C}" srcOrd="1" destOrd="0" presId="urn:microsoft.com/office/officeart/2005/8/layout/cycle8"/>
    <dgm:cxn modelId="{D51B23E2-0EE3-464B-B4CD-3410DC5EF1AF}" type="presOf" srcId="{0F26C0FE-7235-45D9-A9B2-AD8D4962479B}" destId="{1AFC7371-4F4E-4E0E-8EA3-AB6D625BB1FE}" srcOrd="0" destOrd="0" presId="urn:microsoft.com/office/officeart/2005/8/layout/cycle8"/>
    <dgm:cxn modelId="{3958B44A-8458-4F1E-B2C9-E03D4EEB7DE1}" type="presParOf" srcId="{6E69AB79-F211-45E2-AAD8-087CBBBD62B4}" destId="{A8051B5F-0332-4C34-97EF-BD65F9C85BB2}" srcOrd="0" destOrd="0" presId="urn:microsoft.com/office/officeart/2005/8/layout/cycle8"/>
    <dgm:cxn modelId="{519B33DB-B02F-40DE-966A-517259D0B4A1}" type="presParOf" srcId="{6E69AB79-F211-45E2-AAD8-087CBBBD62B4}" destId="{73F855F5-7F02-405D-89C2-44ADABCB12E2}" srcOrd="1" destOrd="0" presId="urn:microsoft.com/office/officeart/2005/8/layout/cycle8"/>
    <dgm:cxn modelId="{0DEF8EFE-23C4-4212-A00D-58AB7D4CCA0C}" type="presParOf" srcId="{6E69AB79-F211-45E2-AAD8-087CBBBD62B4}" destId="{C91EBD21-A35C-4C7A-B93C-DF183FDBA120}" srcOrd="2" destOrd="0" presId="urn:microsoft.com/office/officeart/2005/8/layout/cycle8"/>
    <dgm:cxn modelId="{AFC02584-A189-45C2-97E2-815C74F79684}" type="presParOf" srcId="{6E69AB79-F211-45E2-AAD8-087CBBBD62B4}" destId="{97C812F8-1D9B-44BD-BFB9-581439BF6203}" srcOrd="3" destOrd="0" presId="urn:microsoft.com/office/officeart/2005/8/layout/cycle8"/>
    <dgm:cxn modelId="{DAC123FD-589C-4847-81D5-41FBD255D0DF}" type="presParOf" srcId="{6E69AB79-F211-45E2-AAD8-087CBBBD62B4}" destId="{93BF77B6-AEE7-4D21-ACF4-D883A6AB9BE0}" srcOrd="4" destOrd="0" presId="urn:microsoft.com/office/officeart/2005/8/layout/cycle8"/>
    <dgm:cxn modelId="{AB5D8085-CB07-4090-BCB8-65869F20B021}" type="presParOf" srcId="{6E69AB79-F211-45E2-AAD8-087CBBBD62B4}" destId="{745617A1-E79F-46E3-9257-1625AE04005C}" srcOrd="5" destOrd="0" presId="urn:microsoft.com/office/officeart/2005/8/layout/cycle8"/>
    <dgm:cxn modelId="{18364905-4CA3-42DA-BEAD-A29A801507F7}" type="presParOf" srcId="{6E69AB79-F211-45E2-AAD8-087CBBBD62B4}" destId="{B8ADB51F-93FB-41BC-9800-F08EA8EAB2D8}" srcOrd="6" destOrd="0" presId="urn:microsoft.com/office/officeart/2005/8/layout/cycle8"/>
    <dgm:cxn modelId="{C8F8A303-D291-4CE0-B140-6069251A47AB}" type="presParOf" srcId="{6E69AB79-F211-45E2-AAD8-087CBBBD62B4}" destId="{6F130B01-303C-4206-AAB6-744B2CFDCC5C}" srcOrd="7" destOrd="0" presId="urn:microsoft.com/office/officeart/2005/8/layout/cycle8"/>
    <dgm:cxn modelId="{FFD5DBFA-1468-46F2-95AA-B156CD2BDC11}" type="presParOf" srcId="{6E69AB79-F211-45E2-AAD8-087CBBBD62B4}" destId="{1AFC7371-4F4E-4E0E-8EA3-AB6D625BB1FE}" srcOrd="8" destOrd="0" presId="urn:microsoft.com/office/officeart/2005/8/layout/cycle8"/>
    <dgm:cxn modelId="{361D10E2-7B68-4B4D-A2EF-322FE3CE1FFB}" type="presParOf" srcId="{6E69AB79-F211-45E2-AAD8-087CBBBD62B4}" destId="{6F336D72-C465-440C-B29D-736B9253580C}" srcOrd="9" destOrd="0" presId="urn:microsoft.com/office/officeart/2005/8/layout/cycle8"/>
    <dgm:cxn modelId="{200FE1FC-6D48-4F31-9ECE-39FCA2D3D081}" type="presParOf" srcId="{6E69AB79-F211-45E2-AAD8-087CBBBD62B4}" destId="{D1EA2930-7193-4CD5-8A8A-D7164974FA68}" srcOrd="10" destOrd="0" presId="urn:microsoft.com/office/officeart/2005/8/layout/cycle8"/>
    <dgm:cxn modelId="{2F667D87-512A-4D63-848B-C2DA0004F2EB}" type="presParOf" srcId="{6E69AB79-F211-45E2-AAD8-087CBBBD62B4}" destId="{4AF1690D-D97A-4363-A3DB-6091548CD1A7}" srcOrd="11" destOrd="0" presId="urn:microsoft.com/office/officeart/2005/8/layout/cycle8"/>
    <dgm:cxn modelId="{B86E3211-02CB-4D8B-982A-3F3E9C2030F4}" type="presParOf" srcId="{6E69AB79-F211-45E2-AAD8-087CBBBD62B4}" destId="{F5BC7A85-D982-4620-BB20-90853D079EB7}" srcOrd="12" destOrd="0" presId="urn:microsoft.com/office/officeart/2005/8/layout/cycle8"/>
    <dgm:cxn modelId="{10D1F0B0-4F40-45E8-BCF7-129EACB2DCC1}" type="presParOf" srcId="{6E69AB79-F211-45E2-AAD8-087CBBBD62B4}" destId="{353ABBBF-A051-405D-97F3-C59B01A5AC3B}" srcOrd="13" destOrd="0" presId="urn:microsoft.com/office/officeart/2005/8/layout/cycle8"/>
    <dgm:cxn modelId="{7208C96E-BE8F-48DD-8A55-E9B8B3F901CE}" type="presParOf" srcId="{6E69AB79-F211-45E2-AAD8-087CBBBD62B4}" destId="{2E0EE72C-A672-46DA-97C2-51595CDA0F8C}" srcOrd="14" destOrd="0" presId="urn:microsoft.com/office/officeart/2005/8/layout/cycle8"/>
    <dgm:cxn modelId="{A1060D79-267C-4427-ACE5-AF18F95C8DE2}" type="presParOf" srcId="{6E69AB79-F211-45E2-AAD8-087CBBBD62B4}" destId="{915ABC45-B69D-4A22-A0C2-C7BFA61D137A}" srcOrd="15" destOrd="0" presId="urn:microsoft.com/office/officeart/2005/8/layout/cycle8"/>
    <dgm:cxn modelId="{B52A5B9E-6681-4268-9AC4-8544A4185D1C}" type="presParOf" srcId="{6E69AB79-F211-45E2-AAD8-087CBBBD62B4}" destId="{CD3B93AF-8404-4445-B52D-0DBDF5914857}" srcOrd="16" destOrd="0" presId="urn:microsoft.com/office/officeart/2005/8/layout/cycle8"/>
    <dgm:cxn modelId="{0AF32C81-F4C0-484C-AEA9-EE9C7C52DBAF}" type="presParOf" srcId="{6E69AB79-F211-45E2-AAD8-087CBBBD62B4}" destId="{6E2226B0-D81C-4894-8E2C-1A01BA1617A5}" srcOrd="17" destOrd="0" presId="urn:microsoft.com/office/officeart/2005/8/layout/cycle8"/>
    <dgm:cxn modelId="{93F53183-28A3-4A34-B1F1-DF382A5F9D50}" type="presParOf" srcId="{6E69AB79-F211-45E2-AAD8-087CBBBD62B4}" destId="{F52FC38B-D201-4DD2-87CC-CE6A21345F17}" srcOrd="18" destOrd="0" presId="urn:microsoft.com/office/officeart/2005/8/layout/cycle8"/>
    <dgm:cxn modelId="{27F222E2-ADC4-4571-9E7A-8594854F49DF}" type="presParOf" srcId="{6E69AB79-F211-45E2-AAD8-087CBBBD62B4}" destId="{428279A3-89C6-4BAC-9832-B7B7752AA8CE}"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51B5F-0332-4C34-97EF-BD65F9C85BB2}">
      <dsp:nvSpPr>
        <dsp:cNvPr id="0" name=""/>
        <dsp:cNvSpPr/>
      </dsp:nvSpPr>
      <dsp:spPr>
        <a:xfrm>
          <a:off x="405983" y="383990"/>
          <a:ext cx="3784764" cy="3784764"/>
        </a:xfrm>
        <a:prstGeom prst="pie">
          <a:avLst>
            <a:gd name="adj1" fmla="val 16200000"/>
            <a:gd name="adj2" fmla="val 0"/>
          </a:avLst>
        </a:prstGeom>
        <a:solidFill>
          <a:schemeClr val="accent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a:t>Generate New Ideas </a:t>
          </a:r>
          <a:endParaRPr lang="en-GB" sz="2200" kern="1200" dirty="0"/>
        </a:p>
      </dsp:txBody>
      <dsp:txXfrm>
        <a:off x="2415062" y="1168427"/>
        <a:ext cx="1396758" cy="1036304"/>
      </dsp:txXfrm>
    </dsp:sp>
    <dsp:sp modelId="{93BF77B6-AEE7-4D21-ACF4-D883A6AB9BE0}">
      <dsp:nvSpPr>
        <dsp:cNvPr id="0" name=""/>
        <dsp:cNvSpPr/>
      </dsp:nvSpPr>
      <dsp:spPr>
        <a:xfrm>
          <a:off x="405983" y="511050"/>
          <a:ext cx="3784764" cy="3784764"/>
        </a:xfrm>
        <a:prstGeom prst="pie">
          <a:avLst>
            <a:gd name="adj1" fmla="val 0"/>
            <a:gd name="adj2" fmla="val 5400000"/>
          </a:avLst>
        </a:prstGeom>
        <a:solidFill>
          <a:schemeClr val="accent2">
            <a:shade val="80000"/>
            <a:hueOff val="0"/>
            <a:satOff val="-9340"/>
            <a:lumOff val="1058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dirty="0"/>
            <a:t>Evaluate and select solutions </a:t>
          </a:r>
        </a:p>
      </dsp:txBody>
      <dsp:txXfrm>
        <a:off x="2415062" y="2475072"/>
        <a:ext cx="1396758" cy="1036304"/>
      </dsp:txXfrm>
    </dsp:sp>
    <dsp:sp modelId="{1AFC7371-4F4E-4E0E-8EA3-AB6D625BB1FE}">
      <dsp:nvSpPr>
        <dsp:cNvPr id="0" name=""/>
        <dsp:cNvSpPr/>
      </dsp:nvSpPr>
      <dsp:spPr>
        <a:xfrm>
          <a:off x="278923" y="511050"/>
          <a:ext cx="3784764" cy="3784764"/>
        </a:xfrm>
        <a:prstGeom prst="pie">
          <a:avLst>
            <a:gd name="adj1" fmla="val 5400000"/>
            <a:gd name="adj2" fmla="val 10800000"/>
          </a:avLst>
        </a:prstGeom>
        <a:solidFill>
          <a:schemeClr val="accent2">
            <a:shade val="80000"/>
            <a:hueOff val="0"/>
            <a:satOff val="-18679"/>
            <a:lumOff val="2116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dirty="0"/>
            <a:t>Implement and evaluate</a:t>
          </a:r>
        </a:p>
      </dsp:txBody>
      <dsp:txXfrm>
        <a:off x="657850" y="2475072"/>
        <a:ext cx="1396758" cy="1036304"/>
      </dsp:txXfrm>
    </dsp:sp>
    <dsp:sp modelId="{F5BC7A85-D982-4620-BB20-90853D079EB7}">
      <dsp:nvSpPr>
        <dsp:cNvPr id="0" name=""/>
        <dsp:cNvSpPr/>
      </dsp:nvSpPr>
      <dsp:spPr>
        <a:xfrm>
          <a:off x="278923" y="383990"/>
          <a:ext cx="3784764" cy="3784764"/>
        </a:xfrm>
        <a:prstGeom prst="pie">
          <a:avLst>
            <a:gd name="adj1" fmla="val 10800000"/>
            <a:gd name="adj2" fmla="val 16200000"/>
          </a:avLst>
        </a:prstGeom>
        <a:solidFill>
          <a:schemeClr val="accent2">
            <a:shade val="80000"/>
            <a:hueOff val="0"/>
            <a:satOff val="-28019"/>
            <a:lumOff val="31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GB" sz="2200" kern="1200" dirty="0"/>
            <a:t>Define the problem </a:t>
          </a:r>
        </a:p>
      </dsp:txBody>
      <dsp:txXfrm>
        <a:off x="657850" y="1168427"/>
        <a:ext cx="1396758" cy="1036304"/>
      </dsp:txXfrm>
    </dsp:sp>
    <dsp:sp modelId="{CD3B93AF-8404-4445-B52D-0DBDF5914857}">
      <dsp:nvSpPr>
        <dsp:cNvPr id="0" name=""/>
        <dsp:cNvSpPr/>
      </dsp:nvSpPr>
      <dsp:spPr>
        <a:xfrm>
          <a:off x="171688" y="149695"/>
          <a:ext cx="4253354" cy="4253354"/>
        </a:xfrm>
        <a:prstGeom prst="circularArrow">
          <a:avLst>
            <a:gd name="adj1" fmla="val 5085"/>
            <a:gd name="adj2" fmla="val 327528"/>
            <a:gd name="adj3" fmla="val 21272472"/>
            <a:gd name="adj4" fmla="val 16200000"/>
            <a:gd name="adj5" fmla="val 5932"/>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E2226B0-D81C-4894-8E2C-1A01BA1617A5}">
      <dsp:nvSpPr>
        <dsp:cNvPr id="0" name=""/>
        <dsp:cNvSpPr/>
      </dsp:nvSpPr>
      <dsp:spPr>
        <a:xfrm>
          <a:off x="171688" y="276755"/>
          <a:ext cx="4253354" cy="4253354"/>
        </a:xfrm>
        <a:prstGeom prst="circularArrow">
          <a:avLst>
            <a:gd name="adj1" fmla="val 5085"/>
            <a:gd name="adj2" fmla="val 327528"/>
            <a:gd name="adj3" fmla="val 5072472"/>
            <a:gd name="adj4" fmla="val 0"/>
            <a:gd name="adj5" fmla="val 5932"/>
          </a:avLst>
        </a:prstGeom>
        <a:solidFill>
          <a:schemeClr val="accent2">
            <a:shade val="90000"/>
            <a:hueOff val="0"/>
            <a:satOff val="-9217"/>
            <a:lumOff val="988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52FC38B-D201-4DD2-87CC-CE6A21345F17}">
      <dsp:nvSpPr>
        <dsp:cNvPr id="0" name=""/>
        <dsp:cNvSpPr/>
      </dsp:nvSpPr>
      <dsp:spPr>
        <a:xfrm>
          <a:off x="44628" y="276755"/>
          <a:ext cx="4253354" cy="4253354"/>
        </a:xfrm>
        <a:prstGeom prst="circularArrow">
          <a:avLst>
            <a:gd name="adj1" fmla="val 5085"/>
            <a:gd name="adj2" fmla="val 327528"/>
            <a:gd name="adj3" fmla="val 10472472"/>
            <a:gd name="adj4" fmla="val 5400000"/>
            <a:gd name="adj5" fmla="val 5932"/>
          </a:avLst>
        </a:prstGeom>
        <a:solidFill>
          <a:schemeClr val="accent2">
            <a:shade val="90000"/>
            <a:hueOff val="0"/>
            <a:satOff val="-18433"/>
            <a:lumOff val="1977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28279A3-89C6-4BAC-9832-B7B7752AA8CE}">
      <dsp:nvSpPr>
        <dsp:cNvPr id="0" name=""/>
        <dsp:cNvSpPr/>
      </dsp:nvSpPr>
      <dsp:spPr>
        <a:xfrm>
          <a:off x="44628" y="149695"/>
          <a:ext cx="4253354" cy="4253354"/>
        </a:xfrm>
        <a:prstGeom prst="circularArrow">
          <a:avLst>
            <a:gd name="adj1" fmla="val 5085"/>
            <a:gd name="adj2" fmla="val 327528"/>
            <a:gd name="adj3" fmla="val 15872472"/>
            <a:gd name="adj4" fmla="val 10800000"/>
            <a:gd name="adj5" fmla="val 5932"/>
          </a:avLst>
        </a:prstGeom>
        <a:solidFill>
          <a:schemeClr val="accent2">
            <a:shade val="90000"/>
            <a:hueOff val="0"/>
            <a:satOff val="-27650"/>
            <a:lumOff val="2966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nccer.org/news-research/newsroom/blogpost/breaking-ground-the-nccer-blog/2021/03/04/how-to-encourage-problem-solving-in-your-construction-workforce#:~:text=It's%20the%20process%20involved%20in,ultimately%20better%20service%20for%20customer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dirty="0"/>
              <a:t>Trial and error: </a:t>
            </a:r>
            <a:r>
              <a:rPr lang="en-GB" dirty="0"/>
              <a:t>This involves trying different solutions until one works. It is often used for simple problems where the consequences of failure are low.</a:t>
            </a:r>
          </a:p>
          <a:p>
            <a:pPr marL="0" indent="0">
              <a:buFont typeface="Arial" panose="020B0604020202020204" pitchFamily="34" charset="0"/>
              <a:buNone/>
            </a:pPr>
            <a:r>
              <a:rPr lang="en-GB" b="1" dirty="0"/>
              <a:t>Algorithmic thinking: </a:t>
            </a:r>
            <a:r>
              <a:rPr lang="en-GB" dirty="0"/>
              <a:t>This involves following a step-by-step procedure to solve a problem. It is often used for more complex problems where a systematic approach is necessary.</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Heuristics: </a:t>
            </a:r>
            <a:r>
              <a:rPr lang="en-GB" sz="1200" b="0" i="0" kern="1200" dirty="0">
                <a:solidFill>
                  <a:schemeClr val="tx1"/>
                </a:solidFill>
                <a:effectLst/>
                <a:latin typeface="Arial" charset="0"/>
                <a:ea typeface="ＭＳ Ｐゴシック" charset="-128"/>
                <a:cs typeface="ＭＳ Ｐゴシック" charset="-128"/>
              </a:rPr>
              <a:t>This involves using rules of thumb or general strategies to solve a problem. It is often used when there is not enough information to apply a systematic approach.</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Root cause analysis: </a:t>
            </a:r>
            <a:r>
              <a:rPr lang="en-GB" sz="1200" b="0" i="0" kern="1200" dirty="0">
                <a:solidFill>
                  <a:schemeClr val="tx1"/>
                </a:solidFill>
                <a:effectLst/>
                <a:latin typeface="Arial" charset="0"/>
                <a:ea typeface="ＭＳ Ｐゴシック" charset="-128"/>
                <a:cs typeface="ＭＳ Ｐゴシック" charset="-128"/>
              </a:rPr>
              <a:t>This involves identifying the underlying causes of a problem and addressing them directly. It is often used for recurring problems or issues that have a significant impact on performance.</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Design thinking: </a:t>
            </a:r>
            <a:r>
              <a:rPr lang="en-GB" sz="1200" b="0" i="0" kern="1200" dirty="0">
                <a:solidFill>
                  <a:schemeClr val="tx1"/>
                </a:solidFill>
                <a:effectLst/>
                <a:latin typeface="Arial" charset="0"/>
                <a:ea typeface="ＭＳ Ｐゴシック" charset="-128"/>
                <a:cs typeface="ＭＳ Ｐゴシック" charset="-128"/>
              </a:rPr>
              <a:t>This involves taking a user-</a:t>
            </a:r>
            <a:r>
              <a:rPr lang="en-GB" sz="1200" b="0" i="0" kern="1200" dirty="0" err="1">
                <a:solidFill>
                  <a:schemeClr val="tx1"/>
                </a:solidFill>
                <a:effectLst/>
                <a:latin typeface="Arial" charset="0"/>
                <a:ea typeface="ＭＳ Ｐゴシック" charset="-128"/>
                <a:cs typeface="ＭＳ Ｐゴシック" charset="-128"/>
              </a:rPr>
              <a:t>centered</a:t>
            </a:r>
            <a:r>
              <a:rPr lang="en-GB" sz="1200" b="0" i="0" kern="1200" dirty="0">
                <a:solidFill>
                  <a:schemeClr val="tx1"/>
                </a:solidFill>
                <a:effectLst/>
                <a:latin typeface="Arial" charset="0"/>
                <a:ea typeface="ＭＳ Ｐゴシック" charset="-128"/>
                <a:cs typeface="ＭＳ Ｐゴシック" charset="-128"/>
              </a:rPr>
              <a:t> approach to problem-solving, focusing on the needs and preferences of the people affected by the problem. It is often used to develop innovative solutions to complex problems.</a:t>
            </a:r>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054706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The 4-stage problem-solving process in construction involves identifying the problem, analysing the problem, developing and implementing a solution, and evaluating the solution. </a:t>
            </a:r>
          </a:p>
          <a:p>
            <a:pPr marL="0" indent="0">
              <a:buFont typeface="Arial" panose="020B0604020202020204" pitchFamily="34" charset="0"/>
              <a:buNone/>
            </a:pP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 the first stage, tradespeople identify the problem and gather information about it. </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 the second stage, they analyse the problem to understand its root cause and potential solutions.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In the third stage, they develop and implement a solution to solve the problem.</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Finally, in the fourth stage, they evaluate the effectiveness of the solution and make any necessary adjustments. This process helps tradespeople to systematically solve problems in construction and improve project outcomes.</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endParaRPr>
          </a:p>
          <a:p>
            <a:pPr marL="0" indent="0">
              <a:buFont typeface="Arial" panose="020B0604020202020204" pitchFamily="34" charset="0"/>
              <a:buNone/>
            </a:pPr>
            <a:r>
              <a:rPr lang="en-GB" sz="1200" b="0" i="0" u="none" kern="1200" dirty="0">
                <a:solidFill>
                  <a:schemeClr val="tx1"/>
                </a:solidFill>
                <a:effectLst/>
                <a:latin typeface="Arial" charset="0"/>
                <a:ea typeface="ＭＳ Ｐゴシック" charset="-128"/>
              </a:rPr>
              <a:t>Use this website to support discourse in the classroom</a:t>
            </a:r>
            <a:r>
              <a:rPr lang="en-GB" sz="1200" b="1" i="0" u="none" kern="1200" dirty="0">
                <a:solidFill>
                  <a:schemeClr val="tx1"/>
                </a:solidFill>
                <a:effectLst/>
                <a:latin typeface="Arial" charset="0"/>
                <a:ea typeface="ＭＳ Ｐゴシック" charset="-128"/>
              </a:rPr>
              <a:t>: </a:t>
            </a:r>
            <a:r>
              <a:rPr lang="en-GB" sz="1200" b="0" u="none" kern="1200" dirty="0">
                <a:solidFill>
                  <a:schemeClr val="tx1"/>
                </a:solidFill>
                <a:effectLst/>
                <a:latin typeface="Arial" charset="0"/>
                <a:ea typeface="ＭＳ Ｐゴシック" charset="-128"/>
                <a:cs typeface="ＭＳ Ｐゴシック" charset="-128"/>
              </a:rPr>
              <a:t>What is problem solving</a:t>
            </a:r>
            <a:r>
              <a:rPr lang="en-GB" sz="1200" b="0" i="0" kern="1200" dirty="0">
                <a:solidFill>
                  <a:schemeClr val="tx1"/>
                </a:solidFill>
                <a:effectLst/>
                <a:latin typeface="Arial" charset="0"/>
                <a:ea typeface="ＭＳ Ｐゴシック" charset="-128"/>
                <a:cs typeface="ＭＳ Ｐゴシック" charset="-128"/>
              </a:rPr>
              <a:t>: </a:t>
            </a:r>
            <a:r>
              <a:rPr lang="en-GB" sz="1200" b="0" i="0" kern="1200" dirty="0">
                <a:solidFill>
                  <a:schemeClr val="tx1"/>
                </a:solidFill>
                <a:effectLst/>
                <a:latin typeface="Arial" charset="0"/>
                <a:ea typeface="ＭＳ Ｐゴシック" charset="-128"/>
                <a:cs typeface="ＭＳ Ｐゴシック" charset="-128"/>
                <a:hlinkClick r:id="rId3">
                  <a:extLst>
                    <a:ext uri="{A12FA001-AC4F-418D-AE19-62706E023703}">
                      <ahyp:hlinkClr xmlns:ahyp="http://schemas.microsoft.com/office/drawing/2018/hyperlinkcolor" val="tx"/>
                    </a:ext>
                  </a:extLst>
                </a:hlinkClick>
              </a:rPr>
              <a:t>www.nccer.org/news-research/newsroom/blogpost/breaking-ground-the-nccer-blog/2021/03/04/how-to-encourage-problem-solving-in-your-construction-workforce#:~:text=It's%20the%20process%20involved%20in,ultimately%20better%20service%20for%20customers</a:t>
            </a:r>
            <a:endParaRPr lang="en-GB" sz="1200" b="0" i="0" kern="120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34540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Identifying and diagnosing problems: </a:t>
            </a:r>
            <a:r>
              <a:rPr lang="en-GB" sz="1200" b="0" i="0" kern="1200" dirty="0">
                <a:solidFill>
                  <a:schemeClr val="tx1"/>
                </a:solidFill>
                <a:effectLst/>
                <a:latin typeface="Arial" charset="0"/>
                <a:ea typeface="ＭＳ Ｐゴシック" charset="-128"/>
                <a:cs typeface="ＭＳ Ｐゴシック" charset="-128"/>
              </a:rPr>
              <a:t>Tradespeople are responsible for identifying problems in the systems they are working on and diagnosing the underlying causes of these problems. This may involve using tools such as inspection, testing, and measurement to identify faults and malfunctions.</a:t>
            </a:r>
          </a:p>
          <a:p>
            <a:r>
              <a:rPr lang="en-GB" sz="1200" b="1" i="0" kern="1200" dirty="0">
                <a:solidFill>
                  <a:schemeClr val="tx1"/>
                </a:solidFill>
                <a:effectLst/>
                <a:latin typeface="Arial" charset="0"/>
                <a:ea typeface="ＭＳ Ｐゴシック" charset="-128"/>
                <a:cs typeface="ＭＳ Ｐゴシック" charset="-128"/>
              </a:rPr>
              <a:t>Proposing solutions: </a:t>
            </a:r>
            <a:r>
              <a:rPr lang="en-GB" sz="1200" b="0" i="0" kern="1200" dirty="0">
                <a:solidFill>
                  <a:schemeClr val="tx1"/>
                </a:solidFill>
                <a:effectLst/>
                <a:latin typeface="Arial" charset="0"/>
                <a:ea typeface="ＭＳ Ｐゴシック" charset="-128"/>
                <a:cs typeface="ＭＳ Ｐゴシック" charset="-128"/>
              </a:rPr>
              <a:t>Tradespeople are responsible for proposing solutions to problems that are practical and effective. This may involve working with other tradespeople, clients, or suppliers to identify and evaluate potential solutions, and then selecting the best option based on factors such as cost, time, and safety.</a:t>
            </a:r>
          </a:p>
          <a:p>
            <a:r>
              <a:rPr lang="en-GB" sz="1200" b="1" i="0" kern="1200" dirty="0">
                <a:solidFill>
                  <a:schemeClr val="tx1"/>
                </a:solidFill>
                <a:effectLst/>
                <a:latin typeface="Arial" charset="0"/>
                <a:ea typeface="ＭＳ Ｐゴシック" charset="-128"/>
                <a:cs typeface="ＭＳ Ｐゴシック" charset="-128"/>
              </a:rPr>
              <a:t>Implementing solutions: </a:t>
            </a:r>
            <a:r>
              <a:rPr lang="en-GB" sz="1200" b="0" i="0" kern="1200" dirty="0">
                <a:solidFill>
                  <a:schemeClr val="tx1"/>
                </a:solidFill>
                <a:effectLst/>
                <a:latin typeface="Arial" charset="0"/>
                <a:ea typeface="ＭＳ Ｐゴシック" charset="-128"/>
                <a:cs typeface="ＭＳ Ｐゴシック" charset="-128"/>
              </a:rPr>
              <a:t>Tradespeople are responsible for implementing the solutions they have proposed, which may involve repairing or replacing equipment, installing new systems, or modifying existing systems. This requires a high level of technical skill and attention to detail to ensure that the work is completed to a high standard.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362693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Communicating with stakeholders: </a:t>
            </a:r>
            <a:r>
              <a:rPr lang="en-GB" sz="1200" b="0" i="0" kern="1200" dirty="0">
                <a:solidFill>
                  <a:schemeClr val="tx1"/>
                </a:solidFill>
                <a:effectLst/>
                <a:latin typeface="Arial" charset="0"/>
                <a:ea typeface="ＭＳ Ｐゴシック" charset="-128"/>
                <a:cs typeface="ＭＳ Ｐゴシック" charset="-128"/>
              </a:rPr>
              <a:t>Tradespeople are responsible for communicating with clients, suppliers, and other tradespeople to keep them informed about the progress of problem-solving efforts. This requires good communication skills and the ability to explain technical concepts in an understandable way.</a:t>
            </a:r>
          </a:p>
          <a:p>
            <a:r>
              <a:rPr lang="en-GB" sz="1200" b="1" i="0" kern="1200" dirty="0">
                <a:solidFill>
                  <a:schemeClr val="tx1"/>
                </a:solidFill>
                <a:effectLst/>
                <a:latin typeface="Arial" charset="0"/>
                <a:ea typeface="ＭＳ Ｐゴシック" charset="-128"/>
                <a:cs typeface="ＭＳ Ｐゴシック" charset="-128"/>
              </a:rPr>
              <a:t>Documenting work: </a:t>
            </a:r>
            <a:r>
              <a:rPr lang="en-GB" sz="1200" b="0" i="0" kern="1200" dirty="0">
                <a:solidFill>
                  <a:schemeClr val="tx1"/>
                </a:solidFill>
                <a:effectLst/>
                <a:latin typeface="Arial" charset="0"/>
                <a:ea typeface="ＭＳ Ｐゴシック" charset="-128"/>
                <a:cs typeface="ＭＳ Ｐゴシック" charset="-128"/>
              </a:rPr>
              <a:t>Tradespeople are responsible for documenting the work they have done, including any repairs, modifications, or installations. This documentation is important for ensuring that future tradespeople have the information they need to work on the system, and for demonstrating compliance with regulations and standards.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7479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construction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8: Effective problem solving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D9E9B-20E9-40D3-8A14-844C6406C4DB}"/>
              </a:ext>
            </a:extLst>
          </p:cNvPr>
          <p:cNvSpPr>
            <a:spLocks noGrp="1"/>
          </p:cNvSpPr>
          <p:nvPr>
            <p:ph type="title"/>
          </p:nvPr>
        </p:nvSpPr>
        <p:spPr/>
        <p:txBody>
          <a:bodyPr/>
          <a:lstStyle/>
          <a:p>
            <a:r>
              <a:rPr lang="en-GB" dirty="0"/>
              <a:t> Problem-solving approaches for tradespersons (cont.)</a:t>
            </a:r>
          </a:p>
        </p:txBody>
      </p:sp>
      <p:sp>
        <p:nvSpPr>
          <p:cNvPr id="3" name="Content Placeholder 2">
            <a:extLst>
              <a:ext uri="{FF2B5EF4-FFF2-40B4-BE49-F238E27FC236}">
                <a16:creationId xmlns:a16="http://schemas.microsoft.com/office/drawing/2014/main" id="{AE9872D1-86D6-4F07-94E9-12AC2C97A860}"/>
              </a:ext>
            </a:extLst>
          </p:cNvPr>
          <p:cNvSpPr>
            <a:spLocks noGrp="1"/>
          </p:cNvSpPr>
          <p:nvPr>
            <p:ph sz="quarter" idx="10"/>
          </p:nvPr>
        </p:nvSpPr>
        <p:spPr>
          <a:xfrm>
            <a:off x="323528" y="1628800"/>
            <a:ext cx="8229600" cy="4052546"/>
          </a:xfrm>
        </p:spPr>
        <p:txBody>
          <a:bodyPr/>
          <a:lstStyle/>
          <a:p>
            <a:r>
              <a:rPr lang="en-GB" b="1" dirty="0"/>
              <a:t>3.  Collaborative approach</a:t>
            </a:r>
          </a:p>
          <a:p>
            <a:pPr marL="558800" lvl="1" indent="-342900">
              <a:spcBef>
                <a:spcPts val="0"/>
              </a:spcBef>
              <a:spcAft>
                <a:spcPts val="0"/>
              </a:spcAft>
              <a:buFont typeface="Arial" panose="020B0604020202020204" pitchFamily="34" charset="0"/>
              <a:buChar char="•"/>
            </a:pPr>
            <a:r>
              <a:rPr lang="en-GB" dirty="0"/>
              <a:t>Involves working with other tradespeople, clients or suppliers</a:t>
            </a:r>
          </a:p>
          <a:p>
            <a:pPr marL="558800" lvl="1" indent="-342900">
              <a:spcBef>
                <a:spcPts val="0"/>
              </a:spcBef>
              <a:spcAft>
                <a:spcPts val="0"/>
              </a:spcAft>
              <a:buFont typeface="Arial" panose="020B0604020202020204" pitchFamily="34" charset="0"/>
              <a:buChar char="•"/>
            </a:pPr>
            <a:r>
              <a:rPr lang="en-GB" dirty="0"/>
              <a:t>Used to solve problems related to materials, equipment or design</a:t>
            </a:r>
          </a:p>
          <a:p>
            <a:pPr>
              <a:buFont typeface="+mj-lt"/>
              <a:buAutoNum type="arabicPeriod" startAt="4"/>
            </a:pPr>
            <a:r>
              <a:rPr lang="en-GB" b="1" dirty="0"/>
              <a:t>    Resourceful approach</a:t>
            </a:r>
          </a:p>
          <a:p>
            <a:pPr marL="558800" lvl="1" indent="-342900">
              <a:lnSpc>
                <a:spcPct val="100000"/>
              </a:lnSpc>
              <a:spcBef>
                <a:spcPts val="0"/>
              </a:spcBef>
              <a:spcAft>
                <a:spcPts val="0"/>
              </a:spcAft>
              <a:buFont typeface="Arial" panose="020B0604020202020204" pitchFamily="34" charset="0"/>
              <a:buChar char="•"/>
            </a:pPr>
            <a:r>
              <a:rPr lang="en-GB" dirty="0"/>
              <a:t>Uses creativity and innovation</a:t>
            </a:r>
          </a:p>
          <a:p>
            <a:pPr marL="558800" lvl="1" indent="-342900">
              <a:lnSpc>
                <a:spcPct val="100000"/>
              </a:lnSpc>
              <a:spcBef>
                <a:spcPts val="0"/>
              </a:spcBef>
              <a:spcAft>
                <a:spcPts val="0"/>
              </a:spcAft>
              <a:buFont typeface="Arial" panose="020B0604020202020204" pitchFamily="34" charset="0"/>
              <a:buChar char="•"/>
            </a:pPr>
            <a:r>
              <a:rPr lang="en-GB" dirty="0"/>
              <a:t>Used to find solutions when resources are limited or unavailable</a:t>
            </a:r>
          </a:p>
          <a:p>
            <a:pPr marL="457200" indent="-457200">
              <a:buFont typeface="+mj-lt"/>
              <a:buAutoNum type="arabicPeriod" startAt="4"/>
            </a:pPr>
            <a:r>
              <a:rPr lang="en-GB" b="1" dirty="0"/>
              <a:t>Risk management approach</a:t>
            </a:r>
          </a:p>
          <a:p>
            <a:pPr marL="558800" lvl="1" indent="-342900">
              <a:lnSpc>
                <a:spcPct val="100000"/>
              </a:lnSpc>
              <a:spcBef>
                <a:spcPts val="0"/>
              </a:spcBef>
              <a:spcAft>
                <a:spcPts val="0"/>
              </a:spcAft>
              <a:buFont typeface="Arial" panose="020B0604020202020204" pitchFamily="34" charset="0"/>
              <a:buChar char="•"/>
            </a:pPr>
            <a:r>
              <a:rPr lang="en-GB" dirty="0"/>
              <a:t>Identifies potential risks</a:t>
            </a:r>
          </a:p>
          <a:p>
            <a:pPr marL="558800" lvl="1" indent="-342900">
              <a:lnSpc>
                <a:spcPct val="100000"/>
              </a:lnSpc>
              <a:spcBef>
                <a:spcPts val="0"/>
              </a:spcBef>
              <a:spcAft>
                <a:spcPts val="0"/>
              </a:spcAft>
              <a:buFont typeface="Arial" panose="020B0604020202020204" pitchFamily="34" charset="0"/>
              <a:buChar char="•"/>
            </a:pPr>
            <a:r>
              <a:rPr lang="en-GB" dirty="0"/>
              <a:t>Takes steps to mitigate risks before they become problems</a:t>
            </a:r>
          </a:p>
          <a:p>
            <a:pPr marL="558800" lvl="1" indent="-342900">
              <a:lnSpc>
                <a:spcPct val="100000"/>
              </a:lnSpc>
              <a:spcBef>
                <a:spcPts val="0"/>
              </a:spcBef>
              <a:spcAft>
                <a:spcPts val="0"/>
              </a:spcAft>
              <a:buFont typeface="Arial" panose="020B0604020202020204" pitchFamily="34" charset="0"/>
              <a:buChar char="•"/>
            </a:pPr>
            <a:r>
              <a:rPr lang="en-GB" dirty="0"/>
              <a:t>Used to prevent accidents or injuries on the job</a:t>
            </a:r>
          </a:p>
          <a:p>
            <a:pPr marL="457200" indent="-457200">
              <a:buFont typeface="+mj-lt"/>
              <a:buAutoNum type="arabicPeriod" startAt="4"/>
            </a:pPr>
            <a:endParaRPr lang="en-GB" dirty="0"/>
          </a:p>
          <a:p>
            <a:endParaRPr lang="en-GB" dirty="0"/>
          </a:p>
        </p:txBody>
      </p:sp>
    </p:spTree>
    <p:extLst>
      <p:ext uri="{BB962C8B-B14F-4D97-AF65-F5344CB8AC3E}">
        <p14:creationId xmlns:p14="http://schemas.microsoft.com/office/powerpoint/2010/main" val="161982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FF92A-DEAB-4B5B-A809-0BE73166AF5F}"/>
              </a:ext>
            </a:extLst>
          </p:cNvPr>
          <p:cNvSpPr>
            <a:spLocks noGrp="1"/>
          </p:cNvSpPr>
          <p:nvPr>
            <p:ph type="title"/>
          </p:nvPr>
        </p:nvSpPr>
        <p:spPr>
          <a:xfrm>
            <a:off x="457200" y="1008000"/>
            <a:ext cx="8229600" cy="764816"/>
          </a:xfrm>
        </p:spPr>
        <p:txBody>
          <a:bodyPr/>
          <a:lstStyle/>
          <a:p>
            <a:r>
              <a:rPr lang="en-GB" dirty="0"/>
              <a:t>Problem-solving approaches for tradespersons: summary</a:t>
            </a:r>
            <a:br>
              <a:rPr lang="en-GB" dirty="0"/>
            </a:br>
            <a:endParaRPr lang="en-GB" dirty="0"/>
          </a:p>
        </p:txBody>
      </p:sp>
      <p:sp>
        <p:nvSpPr>
          <p:cNvPr id="3" name="Content Placeholder 2">
            <a:extLst>
              <a:ext uri="{FF2B5EF4-FFF2-40B4-BE49-F238E27FC236}">
                <a16:creationId xmlns:a16="http://schemas.microsoft.com/office/drawing/2014/main" id="{5E030CF0-6F61-459D-8427-962DF7673873}"/>
              </a:ext>
            </a:extLst>
          </p:cNvPr>
          <p:cNvSpPr>
            <a:spLocks noGrp="1"/>
          </p:cNvSpPr>
          <p:nvPr>
            <p:ph sz="quarter" idx="10"/>
          </p:nvPr>
        </p:nvSpPr>
        <p:spPr>
          <a:xfrm>
            <a:off x="457200" y="2132856"/>
            <a:ext cx="8229600" cy="2830860"/>
          </a:xfrm>
        </p:spPr>
        <p:txBody>
          <a:bodyPr/>
          <a:lstStyle/>
          <a:p>
            <a:pPr marL="342900" indent="-342900">
              <a:buClr>
                <a:srgbClr val="0077E3"/>
              </a:buClr>
              <a:buFont typeface="Arial" panose="020B0604020202020204" pitchFamily="34" charset="0"/>
              <a:buChar char="•"/>
            </a:pPr>
            <a:r>
              <a:rPr lang="en-GB" dirty="0"/>
              <a:t>Effective problem-solving often involves a combination of different strategies and techniques, tailored to the specific situation. </a:t>
            </a:r>
          </a:p>
          <a:p>
            <a:pPr marL="342900" indent="-342900">
              <a:buClr>
                <a:srgbClr val="0077E3"/>
              </a:buClr>
              <a:buFont typeface="Arial" panose="020B0604020202020204" pitchFamily="34" charset="0"/>
              <a:buChar char="•"/>
            </a:pPr>
            <a:r>
              <a:rPr lang="en-GB" dirty="0"/>
              <a:t>Tradespeople in the UK construction industry use various problem-solving strategies to solve issues on the job.</a:t>
            </a:r>
          </a:p>
          <a:p>
            <a:pPr marL="342900" indent="-342900">
              <a:buClr>
                <a:srgbClr val="0077E3"/>
              </a:buClr>
              <a:buFont typeface="Arial" panose="020B0604020202020204" pitchFamily="34" charset="0"/>
              <a:buChar char="•"/>
            </a:pPr>
            <a:r>
              <a:rPr lang="en-GB" dirty="0"/>
              <a:t>The strategy chosen should be based on the nature of the problem, available resources, and goals of the problem-solving effort.</a:t>
            </a:r>
          </a:p>
        </p:txBody>
      </p:sp>
    </p:spTree>
    <p:extLst>
      <p:ext uri="{BB962C8B-B14F-4D97-AF65-F5344CB8AC3E}">
        <p14:creationId xmlns:p14="http://schemas.microsoft.com/office/powerpoint/2010/main" val="2507768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F1337-5760-4986-AB90-213D83C185FE}"/>
              </a:ext>
            </a:extLst>
          </p:cNvPr>
          <p:cNvSpPr>
            <a:spLocks noGrp="1"/>
          </p:cNvSpPr>
          <p:nvPr>
            <p:ph type="title"/>
          </p:nvPr>
        </p:nvSpPr>
        <p:spPr/>
        <p:txBody>
          <a:bodyPr/>
          <a:lstStyle/>
          <a:p>
            <a:r>
              <a:rPr lang="en-GB" dirty="0"/>
              <a:t>The problem-solving process</a:t>
            </a:r>
          </a:p>
        </p:txBody>
      </p:sp>
      <p:graphicFrame>
        <p:nvGraphicFramePr>
          <p:cNvPr id="4" name="Content Placeholder 3">
            <a:extLst>
              <a:ext uri="{FF2B5EF4-FFF2-40B4-BE49-F238E27FC236}">
                <a16:creationId xmlns:a16="http://schemas.microsoft.com/office/drawing/2014/main" id="{F80D82ED-E18C-4998-BB74-048D7665452B}"/>
              </a:ext>
            </a:extLst>
          </p:cNvPr>
          <p:cNvGraphicFramePr>
            <a:graphicFrameLocks noGrp="1"/>
          </p:cNvGraphicFramePr>
          <p:nvPr>
            <p:ph sz="quarter" idx="10"/>
            <p:extLst>
              <p:ext uri="{D42A27DB-BD31-4B8C-83A1-F6EECF244321}">
                <p14:modId xmlns:p14="http://schemas.microsoft.com/office/powerpoint/2010/main" val="470717961"/>
              </p:ext>
            </p:extLst>
          </p:nvPr>
        </p:nvGraphicFramePr>
        <p:xfrm>
          <a:off x="2082552" y="1390587"/>
          <a:ext cx="4505672" cy="4715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019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A095-C28C-40A4-B785-A7282C64CBEB}"/>
              </a:ext>
            </a:extLst>
          </p:cNvPr>
          <p:cNvSpPr>
            <a:spLocks noGrp="1"/>
          </p:cNvSpPr>
          <p:nvPr>
            <p:ph type="title"/>
          </p:nvPr>
        </p:nvSpPr>
        <p:spPr>
          <a:xfrm>
            <a:off x="497305" y="1046549"/>
            <a:ext cx="8229600" cy="382588"/>
          </a:xfrm>
        </p:spPr>
        <p:txBody>
          <a:bodyPr/>
          <a:lstStyle/>
          <a:p>
            <a:r>
              <a:rPr lang="en-GB" dirty="0"/>
              <a:t>Problem-solving responsibilities of tradespeople</a:t>
            </a:r>
          </a:p>
        </p:txBody>
      </p:sp>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p:txBody>
          <a:bodyPr/>
          <a:lstStyle/>
          <a:p>
            <a:r>
              <a:rPr lang="en-GB" dirty="0"/>
              <a:t>Tradespeople in the UK construction industry have a wide range of responsibilities when it comes to problem-solving. </a:t>
            </a:r>
          </a:p>
          <a:p>
            <a:r>
              <a:rPr lang="en-GB" dirty="0"/>
              <a:t>They are responsible for identifying and diagnosing problems, proposing practical and effective solutions, implementing the solutions, communicating with stakeholders and documenting their work accurately. </a:t>
            </a:r>
          </a:p>
          <a:p>
            <a:r>
              <a:rPr lang="en-GB" dirty="0"/>
              <a:t>These responsibilities require a high level of technical skill, good communication skills and attention to detail.</a:t>
            </a:r>
          </a:p>
          <a:p>
            <a:r>
              <a:rPr lang="en-GB" dirty="0"/>
              <a:t> Accurate documentation is crucial for ensuring compliance with regulations and standards, as well as for future maintenance and repairs.</a:t>
            </a:r>
          </a:p>
        </p:txBody>
      </p:sp>
    </p:spTree>
    <p:extLst>
      <p:ext uri="{BB962C8B-B14F-4D97-AF65-F5344CB8AC3E}">
        <p14:creationId xmlns:p14="http://schemas.microsoft.com/office/powerpoint/2010/main" val="1412728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A095-C28C-40A4-B785-A7282C64CBEB}"/>
              </a:ext>
            </a:extLst>
          </p:cNvPr>
          <p:cNvSpPr>
            <a:spLocks noGrp="1"/>
          </p:cNvSpPr>
          <p:nvPr>
            <p:ph type="title"/>
          </p:nvPr>
        </p:nvSpPr>
        <p:spPr>
          <a:xfrm>
            <a:off x="457200" y="1008000"/>
            <a:ext cx="8229600" cy="908832"/>
          </a:xfrm>
        </p:spPr>
        <p:txBody>
          <a:bodyPr/>
          <a:lstStyle/>
          <a:p>
            <a:r>
              <a:rPr lang="en-GB" dirty="0"/>
              <a:t>Problem-solving responsibilities of tradespersons (cont.)</a:t>
            </a:r>
          </a:p>
        </p:txBody>
      </p:sp>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a:xfrm>
            <a:off x="457200" y="1916832"/>
            <a:ext cx="8229600" cy="3721756"/>
          </a:xfrm>
        </p:spPr>
        <p:txBody>
          <a:bodyPr/>
          <a:lstStyle/>
          <a:p>
            <a:r>
              <a:rPr lang="en-GB" dirty="0"/>
              <a:t>Tradespeople have five main problem-solving responsibilities:</a:t>
            </a:r>
          </a:p>
          <a:p>
            <a:pPr marL="457200" indent="-457200">
              <a:lnSpc>
                <a:spcPct val="100000"/>
              </a:lnSpc>
              <a:buFont typeface="+mj-lt"/>
              <a:buAutoNum type="arabicPeriod"/>
            </a:pPr>
            <a:r>
              <a:rPr lang="en-GB" b="1" dirty="0"/>
              <a:t>Identifying and diagnosing problems: </a:t>
            </a:r>
            <a:r>
              <a:rPr lang="en-GB" dirty="0"/>
              <a:t>use of inspection, testing and measurement tools</a:t>
            </a:r>
          </a:p>
          <a:p>
            <a:pPr marL="457200" indent="-457200">
              <a:buFont typeface="+mj-lt"/>
              <a:buAutoNum type="arabicPeriod"/>
            </a:pPr>
            <a:r>
              <a:rPr lang="en-GB" b="1" dirty="0"/>
              <a:t>Proposing solutions</a:t>
            </a:r>
          </a:p>
          <a:p>
            <a:pPr marL="558800" lvl="1" indent="-342900">
              <a:lnSpc>
                <a:spcPct val="100000"/>
              </a:lnSpc>
              <a:spcBef>
                <a:spcPts val="0"/>
              </a:spcBef>
              <a:spcAft>
                <a:spcPts val="0"/>
              </a:spcAft>
              <a:buFont typeface="Arial" panose="020B0604020202020204" pitchFamily="34" charset="0"/>
              <a:buChar char="•"/>
            </a:pPr>
            <a:r>
              <a:rPr lang="en-GB" dirty="0">
                <a:cs typeface="+mn-cs"/>
              </a:rPr>
              <a:t>Working with other tradespeople, clients or suppliers</a:t>
            </a:r>
          </a:p>
          <a:p>
            <a:pPr marL="558800" lvl="1" indent="-342900">
              <a:lnSpc>
                <a:spcPct val="100000"/>
              </a:lnSpc>
              <a:spcBef>
                <a:spcPts val="0"/>
              </a:spcBef>
              <a:spcAft>
                <a:spcPts val="0"/>
              </a:spcAft>
              <a:buFont typeface="Arial" panose="020B0604020202020204" pitchFamily="34" charset="0"/>
              <a:buChar char="•"/>
            </a:pPr>
            <a:r>
              <a:rPr lang="en-GB" dirty="0">
                <a:cs typeface="+mn-cs"/>
              </a:rPr>
              <a:t>Considering factors such as cost, time and safety</a:t>
            </a:r>
          </a:p>
          <a:p>
            <a:pPr marL="457200" indent="-457200">
              <a:buFont typeface="+mj-lt"/>
              <a:buAutoNum type="arabicPeriod"/>
            </a:pPr>
            <a:r>
              <a:rPr lang="en-GB" b="1" dirty="0"/>
              <a:t>Implementing solutions</a:t>
            </a:r>
          </a:p>
          <a:p>
            <a:pPr marL="558800" lvl="1" indent="-342900">
              <a:lnSpc>
                <a:spcPct val="100000"/>
              </a:lnSpc>
              <a:spcBef>
                <a:spcPts val="0"/>
              </a:spcBef>
              <a:spcAft>
                <a:spcPts val="0"/>
              </a:spcAft>
              <a:buFont typeface="Arial" panose="020B0604020202020204" pitchFamily="34" charset="0"/>
              <a:buChar char="•"/>
            </a:pPr>
            <a:r>
              <a:rPr lang="en-GB" dirty="0"/>
              <a:t>Repairing, replacing or modifying systems</a:t>
            </a:r>
          </a:p>
          <a:p>
            <a:pPr marL="558800" lvl="1" indent="-342900">
              <a:lnSpc>
                <a:spcPct val="100000"/>
              </a:lnSpc>
              <a:spcBef>
                <a:spcPts val="0"/>
              </a:spcBef>
              <a:spcAft>
                <a:spcPts val="0"/>
              </a:spcAft>
              <a:buFont typeface="Arial" panose="020B0604020202020204" pitchFamily="34" charset="0"/>
              <a:buChar char="•"/>
            </a:pPr>
            <a:r>
              <a:rPr lang="en-GB" dirty="0"/>
              <a:t>High level of technical skill and attention to detail</a:t>
            </a:r>
          </a:p>
          <a:p>
            <a:endParaRPr lang="en-GB" dirty="0"/>
          </a:p>
        </p:txBody>
      </p:sp>
    </p:spTree>
    <p:extLst>
      <p:ext uri="{BB962C8B-B14F-4D97-AF65-F5344CB8AC3E}">
        <p14:creationId xmlns:p14="http://schemas.microsoft.com/office/powerpoint/2010/main" val="4073192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D0535-B537-4741-B4E6-03625F69209C}"/>
              </a:ext>
            </a:extLst>
          </p:cNvPr>
          <p:cNvSpPr>
            <a:spLocks noGrp="1"/>
          </p:cNvSpPr>
          <p:nvPr>
            <p:ph type="title"/>
          </p:nvPr>
        </p:nvSpPr>
        <p:spPr/>
        <p:txBody>
          <a:bodyPr/>
          <a:lstStyle/>
          <a:p>
            <a:r>
              <a:rPr lang="en-GB" dirty="0"/>
              <a:t>Problem-solving responsibilities of tradespersons (cont.)</a:t>
            </a:r>
            <a:br>
              <a:rPr lang="en-GB" dirty="0"/>
            </a:br>
            <a:br>
              <a:rPr lang="en-GB" dirty="0"/>
            </a:br>
            <a:endParaRPr lang="en-GB" dirty="0"/>
          </a:p>
        </p:txBody>
      </p:sp>
      <p:sp>
        <p:nvSpPr>
          <p:cNvPr id="3" name="Content Placeholder 2">
            <a:extLst>
              <a:ext uri="{FF2B5EF4-FFF2-40B4-BE49-F238E27FC236}">
                <a16:creationId xmlns:a16="http://schemas.microsoft.com/office/drawing/2014/main" id="{E68738A8-58EB-47A8-BE88-DFB76D2C61E4}"/>
              </a:ext>
            </a:extLst>
          </p:cNvPr>
          <p:cNvSpPr>
            <a:spLocks noGrp="1"/>
          </p:cNvSpPr>
          <p:nvPr>
            <p:ph sz="quarter" idx="10"/>
          </p:nvPr>
        </p:nvSpPr>
        <p:spPr>
          <a:xfrm>
            <a:off x="457200" y="1916832"/>
            <a:ext cx="8229600" cy="3960440"/>
          </a:xfrm>
        </p:spPr>
        <p:txBody>
          <a:bodyPr/>
          <a:lstStyle/>
          <a:p>
            <a:r>
              <a:rPr lang="en-GB" b="1" dirty="0"/>
              <a:t>4. Communicating with stakeholders</a:t>
            </a:r>
          </a:p>
          <a:p>
            <a:pPr marL="558800" lvl="1" indent="-342900">
              <a:buFont typeface="Arial" panose="020B0604020202020204" pitchFamily="34" charset="0"/>
              <a:buChar char="•"/>
            </a:pPr>
            <a:r>
              <a:rPr lang="en-GB" dirty="0"/>
              <a:t>Good communication skills</a:t>
            </a:r>
          </a:p>
          <a:p>
            <a:pPr marL="558800" lvl="1" indent="-342900">
              <a:buFont typeface="Arial" panose="020B0604020202020204" pitchFamily="34" charset="0"/>
              <a:buChar char="•"/>
            </a:pPr>
            <a:r>
              <a:rPr lang="en-GB" dirty="0"/>
              <a:t>Ability to explain technical concepts</a:t>
            </a:r>
          </a:p>
          <a:p>
            <a:r>
              <a:rPr lang="en-GB" b="1" dirty="0"/>
              <a:t>5. Documenting work</a:t>
            </a:r>
          </a:p>
          <a:p>
            <a:pPr marL="558800" lvl="3" indent="-342900">
              <a:buFont typeface="Arial" panose="020B0604020202020204" pitchFamily="34" charset="0"/>
              <a:buChar char="•"/>
            </a:pPr>
            <a:r>
              <a:rPr lang="en-GB" sz="2000" dirty="0"/>
              <a:t>Important for future tradespeople and compliance</a:t>
            </a:r>
          </a:p>
          <a:p>
            <a:pPr marL="558800" lvl="3" indent="-342900">
              <a:buFont typeface="Arial" panose="020B0604020202020204" pitchFamily="34" charset="0"/>
              <a:buChar char="•"/>
            </a:pPr>
            <a:r>
              <a:rPr lang="en-GB" sz="2000" dirty="0"/>
              <a:t>Accurate documentation is crucial </a:t>
            </a:r>
          </a:p>
          <a:p>
            <a:pPr lvl="2">
              <a:lnSpc>
                <a:spcPct val="100000"/>
              </a:lnSpc>
            </a:pPr>
            <a:r>
              <a:rPr lang="en-GB" sz="2000" dirty="0"/>
              <a:t>Tradespeople in the UK construction industry often have a broad scope of responsibilities when it comes to problem-solving. They must be able to work effectively with others, communicate clearly and document their work accurately.</a:t>
            </a:r>
          </a:p>
        </p:txBody>
      </p:sp>
    </p:spTree>
    <p:extLst>
      <p:ext uri="{BB962C8B-B14F-4D97-AF65-F5344CB8AC3E}">
        <p14:creationId xmlns:p14="http://schemas.microsoft.com/office/powerpoint/2010/main" val="483866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323528" y="1052736"/>
            <a:ext cx="8229600" cy="382588"/>
          </a:xfrm>
        </p:spPr>
        <p:txBody>
          <a:bodyPr/>
          <a:lstStyle/>
          <a:p>
            <a:r>
              <a:rPr lang="en-GB" dirty="0"/>
              <a:t> When to pass on responsibility to supervisors</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700808"/>
            <a:ext cx="8229600" cy="3861216"/>
          </a:xfrm>
        </p:spPr>
        <p:txBody>
          <a:bodyPr/>
          <a:lstStyle/>
          <a:p>
            <a:pPr algn="just"/>
            <a:r>
              <a:rPr lang="en-GB" dirty="0"/>
              <a:t>As a tradesperson in the UK construction industry, there may be times when it is appropriate to pass on responsibility for problem-solving to a supervisor. Here are some situations where this might be necessary.</a:t>
            </a:r>
          </a:p>
          <a:p>
            <a:pPr marL="558800" lvl="1" indent="-342900" algn="just">
              <a:buFont typeface="Arial" panose="020B0604020202020204" pitchFamily="34" charset="0"/>
              <a:buChar char="•"/>
            </a:pPr>
            <a:r>
              <a:rPr lang="en-GB" b="1" dirty="0"/>
              <a:t>Complex problems: </a:t>
            </a:r>
            <a:r>
              <a:rPr lang="en-GB" dirty="0"/>
              <a:t>If the problem is particularly complex or involves multiple systems, it may be beyond the scope of a tradesperson to solve on their own. In these cases, it may be necessary to seek guidance from a supervisor who has more experience or expertise in the area.</a:t>
            </a:r>
          </a:p>
          <a:p>
            <a:pPr marL="558800" lvl="1" indent="-342900" algn="just">
              <a:buFont typeface="Arial" panose="020B0604020202020204" pitchFamily="34" charset="0"/>
              <a:buChar char="•"/>
            </a:pPr>
            <a:r>
              <a:rPr lang="en-GB" b="1" dirty="0"/>
              <a:t>Safety issues: </a:t>
            </a:r>
            <a:r>
              <a:rPr lang="en-GB" dirty="0"/>
              <a:t>If the problem poses a risk to safety or health, it is important to involve a supervisor who can assess the situation and take appropriate action to ensure the safety of all involved.</a:t>
            </a:r>
          </a:p>
          <a:p>
            <a:endParaRPr lang="en-GB" dirty="0"/>
          </a:p>
        </p:txBody>
      </p:sp>
    </p:spTree>
    <p:extLst>
      <p:ext uri="{BB962C8B-B14F-4D97-AF65-F5344CB8AC3E}">
        <p14:creationId xmlns:p14="http://schemas.microsoft.com/office/powerpoint/2010/main" val="807338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When to pass on responsibility to supervisors (cont.)</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1844824"/>
            <a:ext cx="8229600" cy="4248000"/>
          </a:xfrm>
        </p:spPr>
        <p:txBody>
          <a:bodyPr/>
          <a:lstStyle/>
          <a:p>
            <a:pPr marL="342900" indent="-342900" algn="just">
              <a:buClr>
                <a:srgbClr val="0077E3"/>
              </a:buClr>
              <a:buFont typeface="Arial" panose="020B0604020202020204" pitchFamily="34" charset="0"/>
              <a:buChar char="•"/>
            </a:pPr>
            <a:r>
              <a:rPr lang="en-GB" b="1" dirty="0"/>
              <a:t>Lack of resources:</a:t>
            </a:r>
            <a:r>
              <a:rPr lang="en-GB" dirty="0"/>
              <a:t> If the tradesperson does not have the necessary tools, equipment or materials to solve the problem, it may be necessary to seek assistance from a supervisor who can provide the needed resources.</a:t>
            </a:r>
          </a:p>
          <a:p>
            <a:pPr marL="342900" indent="-342900" algn="just">
              <a:buClr>
                <a:srgbClr val="0077E3"/>
              </a:buClr>
              <a:buFont typeface="Arial" panose="020B0604020202020204" pitchFamily="34" charset="0"/>
              <a:buChar char="•"/>
            </a:pPr>
            <a:r>
              <a:rPr lang="en-GB" b="1" dirty="0"/>
              <a:t>Regulatory compliance: </a:t>
            </a:r>
            <a:r>
              <a:rPr lang="en-GB" dirty="0"/>
              <a:t>If the problem involves compliance with regulations or standards, it may be necessary to involve a supervisor who has a more detailed understanding of the requirements.</a:t>
            </a:r>
          </a:p>
          <a:p>
            <a:pPr marL="342900" indent="-342900" algn="just">
              <a:buClr>
                <a:srgbClr val="0077E3"/>
              </a:buClr>
              <a:buFont typeface="Arial" panose="020B0604020202020204" pitchFamily="34" charset="0"/>
              <a:buChar char="•"/>
            </a:pPr>
            <a:r>
              <a:rPr lang="en-GB" b="1" dirty="0"/>
              <a:t>Client requests:</a:t>
            </a:r>
            <a:r>
              <a:rPr lang="en-GB" dirty="0"/>
              <a:t> If the problem involves a request from the client that is beyond the scope of the tradesperson’s responsibilities or expertise, it may be necessary to involve a supervisor who can work with the client to find a solution.</a:t>
            </a:r>
          </a:p>
          <a:p>
            <a:endParaRPr lang="en-GB" dirty="0"/>
          </a:p>
        </p:txBody>
      </p:sp>
    </p:spTree>
    <p:extLst>
      <p:ext uri="{BB962C8B-B14F-4D97-AF65-F5344CB8AC3E}">
        <p14:creationId xmlns:p14="http://schemas.microsoft.com/office/powerpoint/2010/main" val="2758758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en-GB" dirty="0"/>
              <a:t>When to pass on responsibility to supervisors (cont.)</a:t>
            </a:r>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9378" y="1714416"/>
            <a:ext cx="8229600" cy="3429168"/>
          </a:xfrm>
        </p:spPr>
        <p:txBody>
          <a:bodyPr/>
          <a:lstStyle/>
          <a:p>
            <a:pPr algn="just"/>
            <a:r>
              <a:rPr lang="en-GB" dirty="0"/>
              <a:t>In general, it is important for tradespeople to use their judgement to determine when to pass on responsibility for problem-solving to a supervisor. </a:t>
            </a:r>
          </a:p>
          <a:p>
            <a:pPr algn="just"/>
            <a:r>
              <a:rPr lang="en-GB" dirty="0"/>
              <a:t>This involves considering factors such as the complexity of the problem, the level of risk involved and the resources available to address the problem. </a:t>
            </a:r>
          </a:p>
          <a:p>
            <a:pPr algn="just"/>
            <a:r>
              <a:rPr lang="en-GB" dirty="0"/>
              <a:t>Effective communication with supervisors is also important to ensure that everyone involved is aware of the situation and can work together to find a solution.</a:t>
            </a:r>
          </a:p>
          <a:p>
            <a:endParaRPr lang="en-GB" dirty="0"/>
          </a:p>
        </p:txBody>
      </p:sp>
    </p:spTree>
    <p:extLst>
      <p:ext uri="{BB962C8B-B14F-4D97-AF65-F5344CB8AC3E}">
        <p14:creationId xmlns:p14="http://schemas.microsoft.com/office/powerpoint/2010/main" val="1282404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Explore effective problem solving </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List potential problems that a tradesperson can face.</a:t>
            </a:r>
          </a:p>
          <a:p>
            <a:pPr lvl="1"/>
            <a:r>
              <a:rPr lang="en-US" dirty="0"/>
              <a:t>Identify how to solve problems in the workplace. </a:t>
            </a:r>
          </a:p>
          <a:p>
            <a:pPr lvl="1"/>
            <a:r>
              <a:rPr lang="en-US" dirty="0"/>
              <a:t>Assess different strategies used in problem solving.</a:t>
            </a:r>
          </a:p>
          <a:p>
            <a:pPr lvl="1"/>
            <a:r>
              <a:rPr lang="en-US" dirty="0"/>
              <a:t>Explore your scope of responsibilities in relation to problem solving. </a:t>
            </a:r>
          </a:p>
          <a:p>
            <a:pPr lvl="1"/>
            <a:r>
              <a:rPr lang="en-US" dirty="0"/>
              <a:t>Identify when to pass on responsibility on </a:t>
            </a:r>
            <a:r>
              <a:rPr lang="en-US"/>
              <a:t>to supervisors.</a:t>
            </a:r>
            <a:endParaRPr lang="en-US"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 problems in the UK construction industry</a:t>
            </a:r>
            <a:endParaRPr lang="en-US" dirty="0"/>
          </a:p>
        </p:txBody>
      </p:sp>
      <p:sp>
        <p:nvSpPr>
          <p:cNvPr id="3" name="Content Placeholder 2"/>
          <p:cNvSpPr>
            <a:spLocks noGrp="1"/>
          </p:cNvSpPr>
          <p:nvPr>
            <p:ph sz="quarter" idx="10"/>
          </p:nvPr>
        </p:nvSpPr>
        <p:spPr/>
        <p:txBody>
          <a:bodyPr/>
          <a:lstStyle/>
          <a:p>
            <a:r>
              <a:rPr lang="en-GB" b="1" dirty="0"/>
              <a:t>Technical problems:</a:t>
            </a:r>
          </a:p>
          <a:p>
            <a:pPr marL="558800" lvl="1" indent="-342900">
              <a:buFont typeface="Arial" panose="020B0604020202020204" pitchFamily="34" charset="0"/>
              <a:buChar char="•"/>
            </a:pPr>
            <a:r>
              <a:rPr lang="en-GB" dirty="0"/>
              <a:t>malfunctions, improper installation, inadequate maintenance</a:t>
            </a:r>
          </a:p>
          <a:p>
            <a:pPr marL="558800" lvl="1" indent="-342900">
              <a:buFont typeface="Arial" panose="020B0604020202020204" pitchFamily="34" charset="0"/>
              <a:buChar char="•"/>
            </a:pPr>
            <a:r>
              <a:rPr lang="en-GB" dirty="0"/>
              <a:t>electrical systems, plumbing, HVAC and other building systems</a:t>
            </a:r>
          </a:p>
          <a:p>
            <a:pPr marL="558800" lvl="1" indent="-342900">
              <a:buFont typeface="Arial" panose="020B0604020202020204" pitchFamily="34" charset="0"/>
              <a:buChar char="•"/>
            </a:pPr>
            <a:r>
              <a:rPr lang="en-GB" dirty="0"/>
              <a:t>These can lead to reduced performance or system failure.</a:t>
            </a:r>
          </a:p>
          <a:p>
            <a:endParaRPr lang="en-GB" b="1" dirty="0"/>
          </a:p>
          <a:p>
            <a:r>
              <a:rPr lang="en-GB" b="1" dirty="0"/>
              <a:t>Communication problems:</a:t>
            </a:r>
          </a:p>
          <a:p>
            <a:pPr marL="558800" lvl="1" indent="-342900">
              <a:buFont typeface="Arial" panose="020B0604020202020204" pitchFamily="34" charset="0"/>
              <a:buChar char="•"/>
            </a:pPr>
            <a:r>
              <a:rPr lang="en-GB" dirty="0"/>
              <a:t>lack of clear communication between tradespeople, clients, suppliers and stakeholders, which can lead to misunderstandings, delays and errors in work.</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 problems in the UK construction industry (cont.)</a:t>
            </a:r>
            <a:endParaRPr lang="en-US" dirty="0"/>
          </a:p>
        </p:txBody>
      </p:sp>
      <p:sp>
        <p:nvSpPr>
          <p:cNvPr id="3" name="Content Placeholder 2"/>
          <p:cNvSpPr>
            <a:spLocks noGrp="1"/>
          </p:cNvSpPr>
          <p:nvPr>
            <p:ph sz="quarter" idx="10"/>
          </p:nvPr>
        </p:nvSpPr>
        <p:spPr>
          <a:xfrm>
            <a:off x="457200" y="2060848"/>
            <a:ext cx="8229600" cy="3699152"/>
          </a:xfrm>
        </p:spPr>
        <p:txBody>
          <a:bodyPr/>
          <a:lstStyle/>
          <a:p>
            <a:r>
              <a:rPr lang="en-GB" b="1" dirty="0"/>
              <a:t>Equipment problems:</a:t>
            </a:r>
          </a:p>
          <a:p>
            <a:pPr marL="558800" lvl="1" indent="-342900">
              <a:buFont typeface="Arial" panose="020B0604020202020204" pitchFamily="34" charset="0"/>
              <a:buChar char="•"/>
            </a:pPr>
            <a:r>
              <a:rPr lang="en-GB" dirty="0"/>
              <a:t>malfunctioning or improperly maintained equipment, which can lead to delays, reduced productivity and increased costs. </a:t>
            </a:r>
          </a:p>
          <a:p>
            <a:r>
              <a:rPr lang="en-GB" b="1" dirty="0"/>
              <a:t>Communication problems:</a:t>
            </a:r>
          </a:p>
          <a:p>
            <a:pPr marL="558800" lvl="1" indent="-342900">
              <a:buFont typeface="Arial" panose="020B0604020202020204" pitchFamily="34" charset="0"/>
              <a:buChar char="•"/>
            </a:pPr>
            <a:r>
              <a:rPr lang="en-GB" dirty="0"/>
              <a:t>hazards on job site (falls, electrical shock, exposure to hazardous materials, etc.)</a:t>
            </a:r>
          </a:p>
          <a:p>
            <a:pPr marL="558800" lvl="1" indent="-342900">
              <a:buFont typeface="Arial" panose="020B0604020202020204" pitchFamily="34" charset="0"/>
              <a:buChar char="•"/>
            </a:pPr>
            <a:r>
              <a:rPr lang="en-GB" dirty="0"/>
              <a:t>failure to follow health and safety regulations and procedures.</a:t>
            </a:r>
          </a:p>
          <a:p>
            <a:pPr lvl="1" indent="0">
              <a:buNone/>
            </a:pPr>
            <a:r>
              <a:rPr lang="en-GB" dirty="0"/>
              <a:t>These can lead to accidents or injuries on the job site.</a:t>
            </a:r>
          </a:p>
          <a:p>
            <a:endParaRPr lang="en-US" dirty="0"/>
          </a:p>
        </p:txBody>
      </p:sp>
    </p:spTree>
    <p:extLst>
      <p:ext uri="{BB962C8B-B14F-4D97-AF65-F5344CB8AC3E}">
        <p14:creationId xmlns:p14="http://schemas.microsoft.com/office/powerpoint/2010/main" val="1826253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 problems in the UK construction industry (cont.)</a:t>
            </a:r>
            <a:endParaRPr lang="en-US" dirty="0"/>
          </a:p>
        </p:txBody>
      </p:sp>
      <p:sp>
        <p:nvSpPr>
          <p:cNvPr id="3" name="Content Placeholder 2"/>
          <p:cNvSpPr>
            <a:spLocks noGrp="1"/>
          </p:cNvSpPr>
          <p:nvPr>
            <p:ph sz="quarter" idx="10"/>
          </p:nvPr>
        </p:nvSpPr>
        <p:spPr>
          <a:xfrm>
            <a:off x="457200" y="1916832"/>
            <a:ext cx="8229600" cy="3528392"/>
          </a:xfrm>
        </p:spPr>
        <p:txBody>
          <a:bodyPr/>
          <a:lstStyle/>
          <a:p>
            <a:r>
              <a:rPr lang="en-GB" dirty="0"/>
              <a:t>To identify these problems:</a:t>
            </a:r>
          </a:p>
          <a:p>
            <a:pPr marL="558800" lvl="1" indent="-342900">
              <a:buFont typeface="Arial" panose="020B0604020202020204" pitchFamily="34" charset="0"/>
              <a:buChar char="•"/>
            </a:pPr>
            <a:r>
              <a:rPr lang="en-GB" dirty="0"/>
              <a:t>be vigilant and observant of job site, equipment and systems</a:t>
            </a:r>
          </a:p>
          <a:p>
            <a:pPr marL="558800" lvl="1" indent="-342900">
              <a:buFont typeface="Arial" panose="020B0604020202020204" pitchFamily="34" charset="0"/>
              <a:buChar char="•"/>
            </a:pPr>
            <a:r>
              <a:rPr lang="en-GB" dirty="0"/>
              <a:t>conduct regular inspections and maintenance checks</a:t>
            </a:r>
          </a:p>
          <a:p>
            <a:pPr marL="558800" lvl="1" indent="-342900">
              <a:buFont typeface="Arial" panose="020B0604020202020204" pitchFamily="34" charset="0"/>
              <a:buChar char="•"/>
            </a:pPr>
            <a:r>
              <a:rPr lang="en-GB" dirty="0"/>
              <a:t>be aware of potential hazards and follow health and safety regulations and procedures</a:t>
            </a:r>
          </a:p>
          <a:p>
            <a:pPr marL="558800" lvl="1" indent="-342900">
              <a:buFont typeface="Arial" panose="020B0604020202020204" pitchFamily="34" charset="0"/>
              <a:buChar char="•"/>
            </a:pPr>
            <a:r>
              <a:rPr lang="en-GB" dirty="0"/>
              <a:t>communicate effectively with clients, suppliers and other tradespeople</a:t>
            </a:r>
          </a:p>
          <a:p>
            <a:pPr marL="558800" lvl="1" indent="-342900">
              <a:buFont typeface="Arial" panose="020B0604020202020204" pitchFamily="34" charset="0"/>
              <a:buChar char="•"/>
            </a:pPr>
            <a:r>
              <a:rPr lang="en-GB" dirty="0"/>
              <a:t>communicate problems to relevant stakeholders and work to find practical solutions.</a:t>
            </a:r>
          </a:p>
          <a:p>
            <a:endParaRPr lang="en-US" dirty="0"/>
          </a:p>
        </p:txBody>
      </p:sp>
    </p:spTree>
    <p:extLst>
      <p:ext uri="{BB962C8B-B14F-4D97-AF65-F5344CB8AC3E}">
        <p14:creationId xmlns:p14="http://schemas.microsoft.com/office/powerpoint/2010/main" val="3596986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en-US" dirty="0"/>
              <a:t>Problem-solving strategies </a:t>
            </a:r>
            <a:r>
              <a:rPr lang="en-GB" dirty="0"/>
              <a:t>(project level) </a:t>
            </a:r>
            <a:endParaRPr lang="en-US" dirty="0"/>
          </a:p>
        </p:txBody>
      </p:sp>
      <p:sp>
        <p:nvSpPr>
          <p:cNvPr id="3" name="Content Placeholder 2"/>
          <p:cNvSpPr>
            <a:spLocks noGrp="1"/>
          </p:cNvSpPr>
          <p:nvPr>
            <p:ph sz="quarter" idx="10"/>
          </p:nvPr>
        </p:nvSpPr>
        <p:spPr>
          <a:xfrm>
            <a:off x="457200" y="1556792"/>
            <a:ext cx="8229600" cy="4203208"/>
          </a:xfrm>
        </p:spPr>
        <p:txBody>
          <a:bodyPr/>
          <a:lstStyle/>
          <a:p>
            <a:r>
              <a:rPr lang="en-GB" dirty="0"/>
              <a:t>Problem-solving is a crucial skill in both personal and professional life.</a:t>
            </a:r>
          </a:p>
          <a:p>
            <a:r>
              <a:rPr lang="en-GB" dirty="0"/>
              <a:t>To effectively solve a problem, one must choose a problem-solving strategy that suits the situation. Below are five problem-solving strategies. </a:t>
            </a:r>
          </a:p>
          <a:p>
            <a:pPr lvl="1" indent="0">
              <a:buNone/>
            </a:pPr>
            <a:r>
              <a:rPr lang="en-GB" dirty="0"/>
              <a:t>1. Trial and error</a:t>
            </a:r>
          </a:p>
          <a:p>
            <a:pPr lvl="1" indent="0">
              <a:buNone/>
            </a:pPr>
            <a:r>
              <a:rPr lang="en-GB" dirty="0"/>
              <a:t>2. Algorithmic thinking</a:t>
            </a:r>
          </a:p>
          <a:p>
            <a:pPr lvl="1" indent="0">
              <a:buNone/>
            </a:pPr>
            <a:r>
              <a:rPr lang="en-GB" dirty="0"/>
              <a:t>3. Heuristics</a:t>
            </a:r>
          </a:p>
          <a:p>
            <a:pPr lvl="1" indent="0">
              <a:buNone/>
            </a:pPr>
            <a:r>
              <a:rPr lang="en-GB" dirty="0"/>
              <a:t>4. Root cause analysis</a:t>
            </a:r>
          </a:p>
          <a:p>
            <a:pPr lvl="1" indent="0">
              <a:buNone/>
            </a:pPr>
            <a:r>
              <a:rPr lang="en-GB" dirty="0"/>
              <a:t>5. Design thinking</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Problem-solving strategies </a:t>
            </a:r>
            <a:r>
              <a:rPr lang="en-GB" dirty="0"/>
              <a:t>(project level) </a:t>
            </a:r>
            <a:endParaRPr lang="en-US" dirty="0"/>
          </a:p>
        </p:txBody>
      </p:sp>
      <p:sp>
        <p:nvSpPr>
          <p:cNvPr id="3" name="Content Placeholder 2"/>
          <p:cNvSpPr>
            <a:spLocks noGrp="1"/>
          </p:cNvSpPr>
          <p:nvPr>
            <p:ph sz="quarter" idx="10"/>
          </p:nvPr>
        </p:nvSpPr>
        <p:spPr>
          <a:xfrm>
            <a:off x="457200" y="1844824"/>
            <a:ext cx="8229600" cy="4248000"/>
          </a:xfrm>
        </p:spPr>
        <p:txBody>
          <a:bodyPr/>
          <a:lstStyle/>
          <a:p>
            <a:r>
              <a:rPr lang="en-GB" dirty="0"/>
              <a:t>The choice of problem-solving strategy depends on the nature of the problem, the available resources and the goals of the problem-solving effort. </a:t>
            </a:r>
          </a:p>
          <a:p>
            <a:r>
              <a:rPr lang="en-GB" dirty="0"/>
              <a:t>Effective problem-solving often involves a combination of different strategies and techniques, tailored to the specific situation. </a:t>
            </a:r>
          </a:p>
          <a:p>
            <a:r>
              <a:rPr lang="en-GB" dirty="0"/>
              <a:t>In the construction industry, problem-solving strategies commonly used include: root cause analysis; lean thinking; collaborative problem-solving; design thinking; and project management techniques.</a:t>
            </a:r>
          </a:p>
          <a:p>
            <a:pPr marL="342900" indent="-342900">
              <a:buFont typeface="Arial" panose="020B0604020202020204" pitchFamily="34" charset="0"/>
              <a:buChar char="•"/>
            </a:pP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Choosing the right problem-solving strategy</a:t>
            </a:r>
            <a:endParaRPr lang="en-US" dirty="0"/>
          </a:p>
        </p:txBody>
      </p:sp>
      <p:sp>
        <p:nvSpPr>
          <p:cNvPr id="3" name="Content Placeholder 2"/>
          <p:cNvSpPr>
            <a:spLocks noGrp="1"/>
          </p:cNvSpPr>
          <p:nvPr>
            <p:ph sz="quarter" idx="10"/>
          </p:nvPr>
        </p:nvSpPr>
        <p:spPr>
          <a:xfrm>
            <a:off x="478245" y="1408290"/>
            <a:ext cx="8229600" cy="4540989"/>
          </a:xfrm>
        </p:spPr>
        <p:txBody>
          <a:bodyPr/>
          <a:lstStyle/>
          <a:p>
            <a:pPr marL="342900" indent="-342900">
              <a:buClr>
                <a:srgbClr val="0077E3"/>
              </a:buClr>
              <a:buFont typeface="Arial" panose="020B0604020202020204" pitchFamily="34" charset="0"/>
              <a:buChar char="•"/>
            </a:pPr>
            <a:r>
              <a:rPr lang="en-GB" dirty="0"/>
              <a:t>Choosing the right problem-solving strategy depends on several factors, including the nature of the problem, available resources and the goals of the problem-solving effort. Effective problem-solving often involves a combination of different strategies and techniques, tailored to the specific situation.</a:t>
            </a:r>
          </a:p>
          <a:p>
            <a:pPr marL="342900" indent="-342900">
              <a:buClr>
                <a:srgbClr val="0077E3"/>
              </a:buClr>
              <a:buFont typeface="Arial" panose="020B0604020202020204" pitchFamily="34" charset="0"/>
              <a:buChar char="•"/>
            </a:pPr>
            <a:r>
              <a:rPr lang="en-GB" dirty="0"/>
              <a:t>Before selection and problem-solving strategy, it is essential to analyse the problem carefully, define the problem clearly and identify the root cause of the problem.</a:t>
            </a:r>
          </a:p>
          <a:p>
            <a:pPr marL="342900" indent="-342900">
              <a:buClr>
                <a:srgbClr val="0077E3"/>
              </a:buClr>
              <a:buFont typeface="Arial" panose="020B0604020202020204" pitchFamily="34" charset="0"/>
              <a:buChar char="•"/>
            </a:pPr>
            <a:r>
              <a:rPr lang="en-GB" dirty="0"/>
              <a:t>Once the problem is identified, consider the different strategies to solve it and evaluate which is the best for the situation.</a:t>
            </a:r>
          </a:p>
          <a:p>
            <a:pPr marL="342900" indent="-342900">
              <a:buClr>
                <a:srgbClr val="0077E3"/>
              </a:buClr>
              <a:buFont typeface="Arial" panose="020B0604020202020204" pitchFamily="34" charset="0"/>
              <a:buChar char="•"/>
            </a:pPr>
            <a:r>
              <a:rPr lang="en-GB" dirty="0"/>
              <a:t>Remember that problem-solving is an iterative process; it may be necessary to revise the approach as new information emerges.</a:t>
            </a:r>
          </a:p>
          <a:p>
            <a:pPr marL="342900" indent="-342900">
              <a:buFont typeface="Arial" panose="020B0604020202020204" pitchFamily="34" charset="0"/>
              <a:buChar char="•"/>
            </a:pPr>
            <a:endParaRPr lang="en-GB" dirty="0"/>
          </a:p>
          <a:p>
            <a:r>
              <a:rPr lang="en-GB" dirty="0"/>
              <a:t>.</a:t>
            </a:r>
          </a:p>
          <a:p>
            <a:endParaRPr lang="en-US" dirty="0"/>
          </a:p>
        </p:txBody>
      </p:sp>
    </p:spTree>
    <p:extLst>
      <p:ext uri="{BB962C8B-B14F-4D97-AF65-F5344CB8AC3E}">
        <p14:creationId xmlns:p14="http://schemas.microsoft.com/office/powerpoint/2010/main" val="546656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p:txBody>
          <a:bodyPr/>
          <a:lstStyle/>
          <a:p>
            <a:r>
              <a:rPr lang="en-GB" dirty="0"/>
              <a:t>Tradespeople often use a range of problem-solving strategies to resolve issues on the job. This slide and the next gives five examples:</a:t>
            </a:r>
          </a:p>
          <a:p>
            <a:pPr marL="457200" indent="-457200">
              <a:buFont typeface="+mj-lt"/>
              <a:buAutoNum type="arabicPeriod"/>
            </a:pPr>
            <a:r>
              <a:rPr lang="en-GB" b="1" dirty="0"/>
              <a:t>Diagnostic approach</a:t>
            </a:r>
          </a:p>
          <a:p>
            <a:pPr marL="558800" lvl="1" indent="-342900">
              <a:lnSpc>
                <a:spcPct val="100000"/>
              </a:lnSpc>
              <a:spcBef>
                <a:spcPts val="0"/>
              </a:spcBef>
              <a:spcAft>
                <a:spcPts val="0"/>
              </a:spcAft>
              <a:buFont typeface="Arial" panose="020B0604020202020204" pitchFamily="34" charset="0"/>
              <a:buChar char="•"/>
            </a:pPr>
            <a:r>
              <a:rPr lang="en-GB" dirty="0"/>
              <a:t>Systematic and analytical approach</a:t>
            </a:r>
          </a:p>
          <a:p>
            <a:pPr marL="558800" lvl="1" indent="-342900">
              <a:lnSpc>
                <a:spcPct val="100000"/>
              </a:lnSpc>
              <a:spcBef>
                <a:spcPts val="0"/>
              </a:spcBef>
              <a:spcAft>
                <a:spcPts val="0"/>
              </a:spcAft>
              <a:buFont typeface="Arial" panose="020B0604020202020204" pitchFamily="34" charset="0"/>
              <a:buChar char="•"/>
            </a:pPr>
            <a:r>
              <a:rPr lang="en-GB" dirty="0"/>
              <a:t>Uses tools such as inspection, testing and measurement</a:t>
            </a:r>
          </a:p>
          <a:p>
            <a:pPr marL="558800" lvl="1" indent="-342900">
              <a:lnSpc>
                <a:spcPct val="100000"/>
              </a:lnSpc>
              <a:spcBef>
                <a:spcPts val="0"/>
              </a:spcBef>
              <a:spcAft>
                <a:spcPts val="0"/>
              </a:spcAft>
              <a:buFont typeface="Arial" panose="020B0604020202020204" pitchFamily="34" charset="0"/>
              <a:buChar char="•"/>
            </a:pPr>
            <a:r>
              <a:rPr lang="en-GB" dirty="0"/>
              <a:t>Used to diagnose faults in building systems</a:t>
            </a:r>
          </a:p>
          <a:p>
            <a:pPr marL="457200" indent="-457200">
              <a:buFont typeface="+mj-lt"/>
              <a:buAutoNum type="arabicPeriod"/>
            </a:pPr>
            <a:r>
              <a:rPr lang="en-GB" b="1" dirty="0"/>
              <a:t>Experience-based approach</a:t>
            </a:r>
          </a:p>
          <a:p>
            <a:pPr marL="558800" lvl="1" indent="-342900">
              <a:buFont typeface="Arial" panose="020B0604020202020204" pitchFamily="34" charset="0"/>
              <a:buChar char="•"/>
            </a:pPr>
            <a:r>
              <a:rPr lang="en-GB" dirty="0">
                <a:cs typeface="+mn-cs"/>
              </a:rPr>
              <a:t>Draws on past experience</a:t>
            </a:r>
          </a:p>
          <a:p>
            <a:pPr marL="558800" lvl="1" indent="-342900">
              <a:buFont typeface="Arial" panose="020B0604020202020204" pitchFamily="34" charset="0"/>
              <a:buChar char="•"/>
            </a:pPr>
            <a:r>
              <a:rPr lang="en-GB" dirty="0">
                <a:cs typeface="+mn-cs"/>
              </a:rPr>
              <a:t>Used to quickly identify and resolve problems</a:t>
            </a:r>
          </a:p>
        </p:txBody>
      </p:sp>
      <p:sp>
        <p:nvSpPr>
          <p:cNvPr id="4" name="Title 1">
            <a:extLst>
              <a:ext uri="{FF2B5EF4-FFF2-40B4-BE49-F238E27FC236}">
                <a16:creationId xmlns:a16="http://schemas.microsoft.com/office/drawing/2014/main" id="{A29CB95E-E2A1-40C8-A560-8084A6F1E68E}"/>
              </a:ext>
            </a:extLst>
          </p:cNvPr>
          <p:cNvSpPr>
            <a:spLocks noGrp="1"/>
          </p:cNvSpPr>
          <p:nvPr>
            <p:ph type="title"/>
          </p:nvPr>
        </p:nvSpPr>
        <p:spPr>
          <a:xfrm>
            <a:off x="457200" y="1008063"/>
            <a:ext cx="8229600" cy="382587"/>
          </a:xfrm>
        </p:spPr>
        <p:txBody>
          <a:bodyPr/>
          <a:lstStyle/>
          <a:p>
            <a:r>
              <a:rPr lang="en-GB" dirty="0"/>
              <a:t>Problem-solving approaches for tradespersons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TotalTime>
  <Words>1912</Words>
  <Application>Microsoft Office PowerPoint</Application>
  <PresentationFormat>On-screen Show (4:3)</PresentationFormat>
  <Paragraphs>140</Paragraphs>
  <Slides>19</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8: Effective problem solving </vt:lpstr>
      <vt:lpstr>Aim: Explore effective problem solving </vt:lpstr>
      <vt:lpstr>Common problems in the UK construction industry</vt:lpstr>
      <vt:lpstr>Common problems in the UK construction industry (cont.)</vt:lpstr>
      <vt:lpstr>Common problems in the UK construction industry (cont.)</vt:lpstr>
      <vt:lpstr>Problem-solving strategies (project level) </vt:lpstr>
      <vt:lpstr>Problem-solving strategies (project level) </vt:lpstr>
      <vt:lpstr>Choosing the right problem-solving strategy</vt:lpstr>
      <vt:lpstr>Problem-solving approaches for tradespersons</vt:lpstr>
      <vt:lpstr> Problem-solving approaches for tradespersons (cont.)</vt:lpstr>
      <vt:lpstr>Problem-solving approaches for tradespersons: summary </vt:lpstr>
      <vt:lpstr>The problem-solving process</vt:lpstr>
      <vt:lpstr>Problem-solving responsibilities of tradespeople</vt:lpstr>
      <vt:lpstr>Problem-solving responsibilities of tradespersons (cont.)</vt:lpstr>
      <vt:lpstr>Problem-solving responsibilities of tradespersons (cont.)  </vt:lpstr>
      <vt:lpstr> When to pass on responsibility to supervisors</vt:lpstr>
      <vt:lpstr>When to pass on responsibility to supervisors (cont.)</vt:lpstr>
      <vt:lpstr>When to pass on responsibility to supervisors (cont.)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Sarah Hennah</cp:lastModifiedBy>
  <cp:revision>171</cp:revision>
  <dcterms:created xsi:type="dcterms:W3CDTF">2013-05-28T00:38:54Z</dcterms:created>
  <dcterms:modified xsi:type="dcterms:W3CDTF">2023-07-11T14:33:30Z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