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6"/>
  </p:notesMasterIdLst>
  <p:handoutMasterIdLst>
    <p:handoutMasterId r:id="rId17"/>
  </p:handoutMasterIdLst>
  <p:sldIdLst>
    <p:sldId id="256" r:id="rId5"/>
    <p:sldId id="331" r:id="rId6"/>
    <p:sldId id="337" r:id="rId7"/>
    <p:sldId id="335" r:id="rId8"/>
    <p:sldId id="338" r:id="rId9"/>
    <p:sldId id="355" r:id="rId10"/>
    <p:sldId id="342" r:id="rId11"/>
    <p:sldId id="356" r:id="rId12"/>
    <p:sldId id="348" r:id="rId13"/>
    <p:sldId id="351" r:id="rId14"/>
    <p:sldId id="267" r:id="rId15"/>
  </p:sldIdLst>
  <p:sldSz cx="9144000" cy="6858000" type="screen4x3"/>
  <p:notesSz cx="6858000" cy="9144000"/>
  <p:custDataLst>
    <p:tags r:id="rId1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2DC5816-0CCF-99BE-2D10-522BC4ABDC77}" name="Sakshi JC" initials="SA JC" userId="Sakshi JC" providerId="None"/>
  <p188:author id="{D539632E-5766-ED86-5F7F-B13AF4E7E3FD}" name="Alice van Raalte" initials="AvR" userId="10fffbf083cf9823" providerId="Windows Live"/>
  <p188:author id="{6E93FF4A-33D0-35C3-5374-0C57E991B34D}" name="Sandra Stafford" initials="S" userId="Anonymous_Sandra Stafford" providerId="None"/>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Sandra Stafford" initials="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70BDC7-311F-44BB-8551-FD72096E7046}" v="5" dt="2023-05-17T23:09:05.9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37" autoAdjust="0"/>
    <p:restoredTop sz="93738" autoAdjust="0"/>
  </p:normalViewPr>
  <p:slideViewPr>
    <p:cSldViewPr showGuides="1">
      <p:cViewPr varScale="1">
        <p:scale>
          <a:sx n="62" d="100"/>
          <a:sy n="62" d="100"/>
        </p:scale>
        <p:origin x="1208"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In the construction industry, the role of the HSE includes the following.</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Regulation: </a:t>
            </a:r>
            <a:r>
              <a:rPr lang="en-GB" sz="1200" b="0" i="0" kern="1200" dirty="0">
                <a:solidFill>
                  <a:schemeClr val="tx1"/>
                </a:solidFill>
                <a:effectLst/>
                <a:latin typeface="Arial" charset="0"/>
                <a:ea typeface="ＭＳ Ｐゴシック" charset="-128"/>
                <a:cs typeface="ＭＳ Ｐゴシック" charset="-128"/>
              </a:rPr>
              <a:t>The HSE sets and enforces regulations and guidelines related to health and safety in the construction industry. This includes providing guidance on risk assessment, workplace safety and the use of personal protective equipment (PPE).</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Inspection: </a:t>
            </a:r>
            <a:r>
              <a:rPr lang="en-GB" sz="1200" b="0" i="0" kern="1200" dirty="0">
                <a:solidFill>
                  <a:schemeClr val="tx1"/>
                </a:solidFill>
                <a:effectLst/>
                <a:latin typeface="Arial" charset="0"/>
                <a:ea typeface="ＭＳ Ｐゴシック" charset="-128"/>
                <a:cs typeface="ＭＳ Ｐゴシック" charset="-128"/>
              </a:rPr>
              <a:t>The HSE inspects construction sites and projects to ensure that health and safety regulations are being followed. Inspectors may conduct spot checks or targeted inspections and can issue fines or enforcement notices if they find that a site is not compliant with regulations.</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Investigation: </a:t>
            </a:r>
            <a:r>
              <a:rPr lang="en-GB" sz="1200" b="0" i="0" kern="1200" dirty="0">
                <a:solidFill>
                  <a:schemeClr val="tx1"/>
                </a:solidFill>
                <a:effectLst/>
                <a:latin typeface="Arial" charset="0"/>
                <a:ea typeface="ＭＳ Ｐゴシック" charset="-128"/>
                <a:cs typeface="ＭＳ Ｐゴシック" charset="-128"/>
              </a:rPr>
              <a:t>The HSE investigates accidents and incidents that occur on construction sites, with the goal of identifying the root causes and preventing similar incidents from happening in the future. Investigations may include site visits, interviews with workers and management, and analysis of relevant documents and records.</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Education and outreach: </a:t>
            </a:r>
            <a:r>
              <a:rPr lang="en-GB" sz="1200" b="0" i="0" kern="1200" dirty="0">
                <a:solidFill>
                  <a:schemeClr val="tx1"/>
                </a:solidFill>
                <a:effectLst/>
                <a:latin typeface="Arial" charset="0"/>
                <a:ea typeface="ＭＳ Ｐゴシック" charset="-128"/>
                <a:cs typeface="ＭＳ Ｐゴシック" charset="-128"/>
              </a:rPr>
              <a:t>The HSE provides education and outreach programs to workers and employers in the construction industry, with the goal of promoting best practices and reducing accidents and injuries. This may include training courses, workshops, and awareness campaigns.</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Research and development: </a:t>
            </a:r>
            <a:r>
              <a:rPr lang="en-GB" sz="1200" b="0" i="0" kern="1200" dirty="0">
                <a:solidFill>
                  <a:schemeClr val="tx1"/>
                </a:solidFill>
                <a:effectLst/>
                <a:latin typeface="Arial" charset="0"/>
                <a:ea typeface="ＭＳ Ｐゴシック" charset="-128"/>
                <a:cs typeface="ＭＳ Ｐゴシック" charset="-128"/>
              </a:rPr>
              <a:t>The HSE conducts research and development to improve health and safety standards in the construction industry. This may involve collaborating with industry stakeholders, analysing data on accidents and injuries, and identifying new technologies and approaches to improve safety.</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044488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Build UK </a:t>
            </a:r>
            <a:r>
              <a:rPr lang="en-GB" sz="1200" b="0" i="0" kern="1200" dirty="0">
                <a:solidFill>
                  <a:schemeClr val="tx1"/>
                </a:solidFill>
                <a:effectLst/>
                <a:latin typeface="Arial" charset="0"/>
                <a:ea typeface="ＭＳ Ｐゴシック" charset="-128"/>
                <a:cs typeface="ＭＳ Ｐゴシック" charset="-128"/>
              </a:rPr>
              <a:t>is a trade association that represents the interests of some of the largest contractors and construction companies in the UK. Its mission is to improve the image of the construction industry and drive positive change by promoting best practices in areas such as safety, training, and supply chain management.</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The Federation of Master Builders (FMB) </a:t>
            </a:r>
            <a:r>
              <a:rPr lang="en-GB" sz="1200" b="0" i="0" kern="1200" dirty="0">
                <a:solidFill>
                  <a:schemeClr val="tx1"/>
                </a:solidFill>
                <a:effectLst/>
                <a:latin typeface="Arial" charset="0"/>
                <a:ea typeface="ＭＳ Ｐゴシック" charset="-128"/>
                <a:cs typeface="ＭＳ Ｐゴシック" charset="-128"/>
              </a:rPr>
              <a:t>is a trade association that represents small to medium-sized building companies in the UK. Its focus is on promoting high standards and professionalism in the construction industry, as well as providing support and training for its members.</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Considerate Constructors </a:t>
            </a:r>
            <a:r>
              <a:rPr lang="en-GB" sz="1200" b="0" i="0" kern="1200" dirty="0">
                <a:solidFill>
                  <a:schemeClr val="tx1"/>
                </a:solidFill>
                <a:effectLst/>
                <a:latin typeface="Arial" charset="0"/>
                <a:ea typeface="ＭＳ Ｐゴシック" charset="-128"/>
                <a:cs typeface="ＭＳ Ｐゴシック" charset="-128"/>
              </a:rPr>
              <a:t>is a non-profit organisation that works to improve the image of the construction industry by promoting best practices in areas such as safety, environmental responsibility, and community engagement. It provides a voluntary code of practice for its members to follow, and monitors their performance through site visits and assessments.</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The National Federation of Builders (NFB</a:t>
            </a:r>
            <a:r>
              <a:rPr lang="en-GB" sz="1200" b="0" i="0" kern="1200" dirty="0">
                <a:solidFill>
                  <a:schemeClr val="tx1"/>
                </a:solidFill>
                <a:effectLst/>
                <a:latin typeface="Arial" charset="0"/>
                <a:ea typeface="ＭＳ Ｐゴシック" charset="-128"/>
                <a:cs typeface="ＭＳ Ｐゴシック" charset="-128"/>
              </a:rPr>
              <a:t>) is a trade association that represents the interests of small to medium-sized construction companies in the UK. Its mission is to promote the growth and development of its members through lobbying, networking, and education initiatives.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21751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will need to research and feed back for discussion about the specialist trade bodies specific to their trade pathways. </a:t>
            </a:r>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2823959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dirty="0">
                <a:latin typeface="Arial"/>
                <a:ea typeface="ＭＳ Ｐゴシック"/>
                <a:cs typeface="Arial"/>
              </a:rPr>
              <a:t>Most professional bodies offer student membership, this can be a reduced cost and support early professional development and accreditation early in career. </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Professional development: </a:t>
            </a:r>
            <a:r>
              <a:rPr lang="en-GB" sz="1200" b="0" i="0" kern="1200" dirty="0">
                <a:solidFill>
                  <a:schemeClr val="tx1"/>
                </a:solidFill>
                <a:effectLst/>
                <a:latin typeface="Arial" charset="0"/>
                <a:ea typeface="ＭＳ Ｐゴシック" charset="-128"/>
                <a:cs typeface="ＭＳ Ｐゴシック" charset="-128"/>
              </a:rPr>
              <a:t>Professional bodies offer various educational and training opportunities that can help professionals enhance their skills and knowledge in their field of work. This can include training courses, webinars, conferences, and workshops.</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Networking: </a:t>
            </a:r>
            <a:r>
              <a:rPr lang="en-GB" sz="1200" b="0" i="0" kern="1200" dirty="0">
                <a:solidFill>
                  <a:schemeClr val="tx1"/>
                </a:solidFill>
                <a:effectLst/>
                <a:latin typeface="Arial" charset="0"/>
                <a:ea typeface="ＭＳ Ｐゴシック" charset="-128"/>
                <a:cs typeface="ＭＳ Ｐゴシック" charset="-128"/>
              </a:rPr>
              <a:t>Professional bodies provide opportunities for professionals to connect with others in their industry, expand their professional networks, and collaborate with peers on projects.</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Recognition: </a:t>
            </a:r>
            <a:r>
              <a:rPr lang="en-GB" sz="1200" b="0" i="0" kern="1200" dirty="0">
                <a:solidFill>
                  <a:schemeClr val="tx1"/>
                </a:solidFill>
                <a:effectLst/>
                <a:latin typeface="Arial" charset="0"/>
                <a:ea typeface="ＭＳ Ｐゴシック" charset="-128"/>
                <a:cs typeface="ＭＳ Ｐゴシック" charset="-128"/>
              </a:rPr>
              <a:t>Being a member of a professional body can add credibility to a professional's profile and indicate their commitment to maintaining high standards and professionalism in their work.</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Access to resources: </a:t>
            </a:r>
            <a:r>
              <a:rPr lang="en-GB" sz="1200" b="0" i="0" kern="1200" dirty="0">
                <a:solidFill>
                  <a:schemeClr val="tx1"/>
                </a:solidFill>
                <a:effectLst/>
                <a:latin typeface="Arial" charset="0"/>
                <a:ea typeface="ＭＳ Ｐゴシック" charset="-128"/>
                <a:cs typeface="ＭＳ Ｐゴシック" charset="-128"/>
              </a:rPr>
              <a:t>Professional bodies have access to industry-specific information, research, and best practices, which they can share with their members. This information can help professionals stay informed about the latest developments in their field and make better decisions in their work.</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Advocacy: </a:t>
            </a:r>
            <a:r>
              <a:rPr lang="en-GB" sz="1200" b="0" i="0" kern="1200" dirty="0">
                <a:solidFill>
                  <a:schemeClr val="tx1"/>
                </a:solidFill>
                <a:effectLst/>
                <a:latin typeface="Arial" charset="0"/>
                <a:ea typeface="ＭＳ Ｐゴシック" charset="-128"/>
                <a:cs typeface="ＭＳ Ｐゴシック" charset="-128"/>
              </a:rPr>
              <a:t>Professional bodies advocate for the interests of their members and work closely with policymakers, regulators, and other stakeholders in the industry to promote policies and practices that benefit their members and the industry as a whole.</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Career opportunities: </a:t>
            </a:r>
            <a:r>
              <a:rPr lang="en-GB" sz="1200" b="0" i="0" kern="1200" dirty="0">
                <a:solidFill>
                  <a:schemeClr val="tx1"/>
                </a:solidFill>
                <a:effectLst/>
                <a:latin typeface="Arial" charset="0"/>
                <a:ea typeface="ＭＳ Ｐゴシック" charset="-128"/>
                <a:cs typeface="ＭＳ Ｐゴシック" charset="-128"/>
              </a:rPr>
              <a:t>Joining a professional body can open up new career opportunities for professionals, such as job postings, mentorship programs, and leadership opportunities.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941065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Bef>
                <a:spcPts val="0"/>
              </a:spcBef>
              <a:spcAft>
                <a:spcPts val="0"/>
              </a:spcAft>
              <a:buFont typeface="Arial"/>
              <a:buChar char="•"/>
            </a:pPr>
            <a:r>
              <a:rPr lang="en-US" dirty="0">
                <a:latin typeface="Arial"/>
                <a:ea typeface="ＭＳ Ｐゴシック"/>
                <a:cs typeface="Arial"/>
              </a:rPr>
              <a:t>Research the specific trade: Determine the exact trade or occupation you are interested in within the construction industry. Examples include carpentry, plumbing, electrical work, bricklaying, painting and decorating, and so on.</a:t>
            </a:r>
          </a:p>
          <a:p>
            <a:pPr marL="285750" indent="-285750">
              <a:spcBef>
                <a:spcPts val="0"/>
              </a:spcBef>
              <a:spcAft>
                <a:spcPts val="0"/>
              </a:spcAft>
              <a:buFont typeface="Arial"/>
              <a:buChar char="•"/>
            </a:pPr>
            <a:r>
              <a:rPr lang="en-US" dirty="0">
                <a:latin typeface="Arial"/>
                <a:ea typeface="ＭＳ Ｐゴシック"/>
                <a:cs typeface="Arial"/>
              </a:rPr>
              <a:t>Explore industry associations: Search for industry associations or organizations related to the specific trade you are interested in. These associations often represent the interests of professionals in a particular sector and may have information on relevant professional bodies.</a:t>
            </a:r>
          </a:p>
          <a:p>
            <a:pPr marL="285750" indent="-285750">
              <a:spcBef>
                <a:spcPts val="0"/>
              </a:spcBef>
              <a:spcAft>
                <a:spcPts val="0"/>
              </a:spcAft>
              <a:buFont typeface="Arial"/>
              <a:buChar char="•"/>
            </a:pPr>
            <a:r>
              <a:rPr lang="en-US" dirty="0">
                <a:latin typeface="Arial"/>
                <a:ea typeface="ＭＳ Ｐゴシック"/>
                <a:cs typeface="Arial"/>
              </a:rPr>
              <a:t>Check trade-specific websites: Visit the websites of trade-specific organizations or associations. These websites typically provide information about the industry, training opportunities, and relevant professional bodies.</a:t>
            </a:r>
          </a:p>
          <a:p>
            <a:pPr marL="285750" indent="-285750">
              <a:spcBef>
                <a:spcPts val="0"/>
              </a:spcBef>
              <a:spcAft>
                <a:spcPts val="0"/>
              </a:spcAft>
              <a:buFont typeface="Arial"/>
              <a:buChar char="•"/>
            </a:pPr>
            <a:r>
              <a:rPr lang="en-US" dirty="0">
                <a:latin typeface="Arial"/>
                <a:ea typeface="ＭＳ Ｐゴシック"/>
                <a:cs typeface="Arial"/>
              </a:rPr>
              <a:t>Consult industry directories: Look for industry directories or databases that list professional bodies for various construction trades. These directories may be available online or in print and can provide a comprehensive overview of relevant organizations.</a:t>
            </a:r>
          </a:p>
          <a:p>
            <a:pPr marL="285750" indent="-285750">
              <a:spcBef>
                <a:spcPts val="0"/>
              </a:spcBef>
              <a:spcAft>
                <a:spcPts val="0"/>
              </a:spcAft>
              <a:buFont typeface="Arial"/>
              <a:buChar char="•"/>
            </a:pPr>
            <a:r>
              <a:rPr lang="en-US" dirty="0">
                <a:latin typeface="Arial"/>
                <a:ea typeface="ＭＳ Ｐゴシック"/>
                <a:cs typeface="Arial"/>
              </a:rPr>
              <a:t>Seek recommendations: Reach out to experienced professionals or colleagues in the construction industry who are familiar with the trade you are interested in. They may be able to provide guidance and recommend the relevant professional bodies.</a:t>
            </a:r>
          </a:p>
          <a:p>
            <a:pPr marL="285750" indent="-285750">
              <a:spcBef>
                <a:spcPts val="0"/>
              </a:spcBef>
              <a:spcAft>
                <a:spcPts val="0"/>
              </a:spcAft>
              <a:buFont typeface="Arial"/>
              <a:buChar char="•"/>
            </a:pPr>
            <a:r>
              <a:rPr lang="en-US" dirty="0">
                <a:latin typeface="Arial"/>
                <a:ea typeface="ＭＳ Ｐゴシック"/>
                <a:cs typeface="Arial"/>
              </a:rPr>
              <a:t>Contact local training providers: Get in touch with local training providers, such as colleges, apprenticeship programs, or vocational training centers, that offer courses related to the construction trade you want to pursue. They often have knowledge of the relevant professional bodies and can provide information or direct you to the appropriate organizations.</a:t>
            </a: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1D847933-502B-D146-9428-3DDD196AD935}" type="slidenum">
              <a:rPr lang="en-GB"/>
              <a:pPr/>
              <a:t>8</a:t>
            </a:fld>
            <a:endParaRPr lang="en-GB"/>
          </a:p>
        </p:txBody>
      </p:sp>
    </p:spTree>
    <p:extLst>
      <p:ext uri="{BB962C8B-B14F-4D97-AF65-F5344CB8AC3E}">
        <p14:creationId xmlns:p14="http://schemas.microsoft.com/office/powerpoint/2010/main" val="3326326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4234755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Advantages of union membership in UK construction</a:t>
            </a:r>
          </a:p>
          <a:p>
            <a:r>
              <a:rPr lang="en-GB" sz="1200" b="1" i="0" kern="1200" dirty="0">
                <a:solidFill>
                  <a:schemeClr val="tx1"/>
                </a:solidFill>
                <a:effectLst/>
                <a:latin typeface="Arial" charset="0"/>
                <a:ea typeface="ＭＳ Ｐゴシック" charset="-128"/>
                <a:cs typeface="ＭＳ Ｐゴシック" charset="-128"/>
              </a:rPr>
              <a:t>Collective bargaining: </a:t>
            </a:r>
            <a:r>
              <a:rPr lang="en-GB" sz="1200" b="0" i="0" kern="1200" dirty="0">
                <a:solidFill>
                  <a:schemeClr val="tx1"/>
                </a:solidFill>
                <a:effectLst/>
                <a:latin typeface="Arial" charset="0"/>
                <a:ea typeface="ＭＳ Ｐゴシック" charset="-128"/>
                <a:cs typeface="ＭＳ Ｐゴシック" charset="-128"/>
              </a:rPr>
              <a:t>Union members have the collective bargaining power to negotiate with employers for better wages, benefits and working conditions.</a:t>
            </a:r>
          </a:p>
          <a:p>
            <a:r>
              <a:rPr lang="en-GB" sz="1200" b="1" i="0" kern="1200" dirty="0">
                <a:solidFill>
                  <a:schemeClr val="tx1"/>
                </a:solidFill>
                <a:effectLst/>
                <a:latin typeface="Arial" charset="0"/>
                <a:ea typeface="ＭＳ Ｐゴシック" charset="-128"/>
                <a:cs typeface="ＭＳ Ｐゴシック" charset="-128"/>
              </a:rPr>
              <a:t>Legal representation: </a:t>
            </a:r>
            <a:r>
              <a:rPr lang="en-GB" sz="1200" b="0" i="0" kern="1200" dirty="0">
                <a:solidFill>
                  <a:schemeClr val="tx1"/>
                </a:solidFill>
                <a:effectLst/>
                <a:latin typeface="Arial" charset="0"/>
                <a:ea typeface="ＭＳ Ｐゴシック" charset="-128"/>
                <a:cs typeface="ＭＳ Ｐゴシック" charset="-128"/>
              </a:rPr>
              <a:t>Union members have access to legal representation and support when dealing with workplace issues such as unfair dismissal, discrimination or health and safety concerns.</a:t>
            </a:r>
          </a:p>
          <a:p>
            <a:r>
              <a:rPr lang="en-GB" sz="1200" b="1" i="0" kern="1200" dirty="0">
                <a:solidFill>
                  <a:schemeClr val="tx1"/>
                </a:solidFill>
                <a:effectLst/>
                <a:latin typeface="Arial" charset="0"/>
                <a:ea typeface="ＭＳ Ｐゴシック" charset="-128"/>
                <a:cs typeface="ＭＳ Ｐゴシック" charset="-128"/>
              </a:rPr>
              <a:t>Training and development: </a:t>
            </a:r>
            <a:r>
              <a:rPr lang="en-GB" sz="1200" b="0" i="0" kern="1200" dirty="0">
                <a:solidFill>
                  <a:schemeClr val="tx1"/>
                </a:solidFill>
                <a:effectLst/>
                <a:latin typeface="Arial" charset="0"/>
                <a:ea typeface="ＭＳ Ｐゴシック" charset="-128"/>
                <a:cs typeface="ＭＳ Ｐゴシック" charset="-128"/>
              </a:rPr>
              <a:t>Unions provide access to training and development programmes that help members improve their skills and advance their careers in the construction industry.</a:t>
            </a:r>
          </a:p>
          <a:p>
            <a:r>
              <a:rPr lang="en-GB" sz="1200" b="1" i="0" kern="1200" dirty="0">
                <a:solidFill>
                  <a:schemeClr val="tx1"/>
                </a:solidFill>
                <a:effectLst/>
                <a:latin typeface="Arial" charset="0"/>
                <a:ea typeface="ＭＳ Ｐゴシック" charset="-128"/>
                <a:cs typeface="ＭＳ Ｐゴシック" charset="-128"/>
              </a:rPr>
              <a:t>Improved working conditions: </a:t>
            </a:r>
            <a:r>
              <a:rPr lang="en-GB" sz="1200" b="0" i="0" kern="1200" dirty="0">
                <a:solidFill>
                  <a:schemeClr val="tx1"/>
                </a:solidFill>
                <a:effectLst/>
                <a:latin typeface="Arial" charset="0"/>
                <a:ea typeface="ＭＳ Ｐゴシック" charset="-128"/>
                <a:cs typeface="ＭＳ Ｐゴシック" charset="-128"/>
              </a:rPr>
              <a:t>Unions help improve working conditions on construction sites by advocating for better health and safety standards and work/life balance policies.</a:t>
            </a:r>
          </a:p>
          <a:p>
            <a:r>
              <a:rPr lang="en-GB" sz="1200" b="1" i="0" kern="1200" dirty="0">
                <a:solidFill>
                  <a:schemeClr val="tx1"/>
                </a:solidFill>
                <a:effectLst/>
                <a:latin typeface="Arial" charset="0"/>
                <a:ea typeface="ＭＳ Ｐゴシック" charset="-128"/>
                <a:cs typeface="ＭＳ Ｐゴシック" charset="-128"/>
              </a:rPr>
              <a:t>Job security: </a:t>
            </a:r>
            <a:r>
              <a:rPr lang="en-GB" sz="1200" b="0" i="0" kern="1200" dirty="0">
                <a:solidFill>
                  <a:schemeClr val="tx1"/>
                </a:solidFill>
                <a:effectLst/>
                <a:latin typeface="Arial" charset="0"/>
                <a:ea typeface="ＭＳ Ｐゴシック" charset="-128"/>
                <a:cs typeface="ＭＳ Ｐゴシック" charset="-128"/>
              </a:rPr>
              <a:t>Union members are typically more secure in their jobs due to collective bargaining agreements that provide protections against unfair dismissal and discrimination.</a:t>
            </a:r>
          </a:p>
          <a:p>
            <a:endParaRPr lang="en-GB" sz="1200" b="1"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Disadvantages of union membership in UK construction</a:t>
            </a:r>
          </a:p>
          <a:p>
            <a:r>
              <a:rPr lang="en-GB" sz="1200" b="1" i="0" kern="1200" dirty="0">
                <a:solidFill>
                  <a:schemeClr val="tx1"/>
                </a:solidFill>
                <a:effectLst/>
                <a:latin typeface="Arial" charset="0"/>
                <a:ea typeface="ＭＳ Ｐゴシック" charset="-128"/>
                <a:cs typeface="ＭＳ Ｐゴシック" charset="-128"/>
              </a:rPr>
              <a:t>Union dues: </a:t>
            </a:r>
            <a:r>
              <a:rPr lang="en-GB" sz="1200" b="0" i="0" kern="1200" dirty="0">
                <a:solidFill>
                  <a:schemeClr val="tx1"/>
                </a:solidFill>
                <a:effectLst/>
                <a:latin typeface="Arial" charset="0"/>
                <a:ea typeface="ＭＳ Ｐゴシック" charset="-128"/>
                <a:cs typeface="ＭＳ Ｐゴシック" charset="-128"/>
              </a:rPr>
              <a:t>Union members are required to pay monthly dues, which can be a financial burden for some workers.</a:t>
            </a:r>
          </a:p>
          <a:p>
            <a:r>
              <a:rPr lang="en-GB" sz="1200" b="1" i="0" kern="1200" dirty="0">
                <a:solidFill>
                  <a:schemeClr val="tx1"/>
                </a:solidFill>
                <a:effectLst/>
                <a:latin typeface="Arial" charset="0"/>
                <a:ea typeface="ＭＳ Ｐゴシック" charset="-128"/>
                <a:cs typeface="ＭＳ Ｐゴシック" charset="-128"/>
              </a:rPr>
              <a:t>Work stoppages: </a:t>
            </a:r>
            <a:r>
              <a:rPr lang="en-GB" sz="1200" b="0" i="0" kern="1200" dirty="0">
                <a:solidFill>
                  <a:schemeClr val="tx1"/>
                </a:solidFill>
                <a:effectLst/>
                <a:latin typeface="Arial" charset="0"/>
                <a:ea typeface="ＭＳ Ｐゴシック" charset="-128"/>
                <a:cs typeface="ＭＳ Ｐゴシック" charset="-128"/>
              </a:rPr>
              <a:t>In rare cases, union members may go on strike, causing work stoppages and loss of income for both workers and employers.</a:t>
            </a:r>
          </a:p>
          <a:p>
            <a:r>
              <a:rPr lang="en-GB" sz="1200" b="1" i="0" kern="1200" dirty="0">
                <a:solidFill>
                  <a:schemeClr val="tx1"/>
                </a:solidFill>
                <a:effectLst/>
                <a:latin typeface="Arial" charset="0"/>
                <a:ea typeface="ＭＳ Ｐゴシック" charset="-128"/>
                <a:cs typeface="ＭＳ Ｐゴシック" charset="-128"/>
              </a:rPr>
              <a:t>Limited autonomy: </a:t>
            </a:r>
            <a:r>
              <a:rPr lang="en-GB" sz="1200" b="0" i="0" kern="1200" dirty="0">
                <a:solidFill>
                  <a:schemeClr val="tx1"/>
                </a:solidFill>
                <a:effectLst/>
                <a:latin typeface="Arial" charset="0"/>
                <a:ea typeface="ＭＳ Ｐゴシック" charset="-128"/>
                <a:cs typeface="ＭＳ Ｐゴシック" charset="-128"/>
              </a:rPr>
              <a:t>Union members are required to follow the decisions made by their union leaders, which may not always align with their personal beliefs or preferences.</a:t>
            </a:r>
          </a:p>
          <a:p>
            <a:r>
              <a:rPr lang="en-GB" sz="1200" b="1" i="0" kern="1200" dirty="0">
                <a:solidFill>
                  <a:schemeClr val="tx1"/>
                </a:solidFill>
                <a:effectLst/>
                <a:latin typeface="Arial" charset="0"/>
                <a:ea typeface="ＭＳ Ｐゴシック" charset="-128"/>
                <a:cs typeface="ＭＳ Ｐゴシック" charset="-128"/>
              </a:rPr>
              <a:t>Resistance from employers: </a:t>
            </a:r>
            <a:r>
              <a:rPr lang="en-GB" sz="1200" b="0" i="0" kern="1200" dirty="0">
                <a:solidFill>
                  <a:schemeClr val="tx1"/>
                </a:solidFill>
                <a:effectLst/>
                <a:latin typeface="Arial" charset="0"/>
                <a:ea typeface="ＭＳ Ｐゴシック" charset="-128"/>
                <a:cs typeface="ＭＳ Ｐゴシック" charset="-128"/>
              </a:rPr>
              <a:t>Employers may resist unionisation efforts or collective bargaining agreements, leading to tensions between workers and employers.</a:t>
            </a:r>
          </a:p>
          <a:p>
            <a:r>
              <a:rPr lang="en-GB" sz="1200" b="1" i="0" kern="1200" dirty="0">
                <a:solidFill>
                  <a:schemeClr val="tx1"/>
                </a:solidFill>
                <a:effectLst/>
                <a:latin typeface="Arial" charset="0"/>
                <a:ea typeface="ＭＳ Ｐゴシック" charset="-128"/>
                <a:cs typeface="ＭＳ Ｐゴシック" charset="-128"/>
              </a:rPr>
              <a:t>Limited job opportunities: </a:t>
            </a:r>
            <a:r>
              <a:rPr lang="en-GB" sz="1200" b="0" i="0" kern="1200" dirty="0">
                <a:solidFill>
                  <a:schemeClr val="tx1"/>
                </a:solidFill>
                <a:effectLst/>
                <a:latin typeface="Arial" charset="0"/>
                <a:ea typeface="ＭＳ Ｐゴシック" charset="-128"/>
                <a:cs typeface="ＭＳ Ｐゴシック" charset="-128"/>
              </a:rPr>
              <a:t>Some non-union construction companies may not hire workers who are union members, limiting job opportunities for workers who choose to join a union.</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884201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67544" y="1412776"/>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201: Employment and employability in the construction sector</a:t>
            </a:r>
          </a:p>
        </p:txBody>
      </p:sp>
      <p:sp>
        <p:nvSpPr>
          <p:cNvPr id="2053" name="Rectangle 15"/>
          <p:cNvSpPr>
            <a:spLocks noGrp="1" noChangeArrowheads="1"/>
          </p:cNvSpPr>
          <p:nvPr>
            <p:ph type="title"/>
          </p:nvPr>
        </p:nvSpPr>
        <p:spPr>
          <a:xfrm>
            <a:off x="457200" y="3160294"/>
            <a:ext cx="8153400" cy="2495273"/>
          </a:xfrm>
        </p:spPr>
        <p:txBody>
          <a:bodyPr anchor="t"/>
          <a:lstStyle/>
          <a:p>
            <a:pPr eaLnBrk="1" hangingPunct="1"/>
            <a:r>
              <a:rPr lang="en-GB" dirty="0">
                <a:ea typeface="ＭＳ Ｐゴシック" pitchFamily="-105" charset="-128"/>
                <a:cs typeface="ＭＳ Ｐゴシック" pitchFamily="-105" charset="-128"/>
              </a:rPr>
              <a:t>PowerPoint 1: The role of trade and professional bodies in the UK construction industry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57A0F-F3C5-446D-8336-1EFEEFFE27EB}"/>
              </a:ext>
            </a:extLst>
          </p:cNvPr>
          <p:cNvSpPr>
            <a:spLocks noGrp="1"/>
          </p:cNvSpPr>
          <p:nvPr>
            <p:ph type="title"/>
          </p:nvPr>
        </p:nvSpPr>
        <p:spPr>
          <a:xfrm>
            <a:off x="457200" y="1698292"/>
            <a:ext cx="4114800" cy="504000"/>
          </a:xfrm>
        </p:spPr>
        <p:txBody>
          <a:bodyPr/>
          <a:lstStyle/>
          <a:p>
            <a:r>
              <a:rPr lang="en-GB" sz="2000" dirty="0">
                <a:solidFill>
                  <a:srgbClr val="000000"/>
                </a:solidFill>
                <a:latin typeface="+mn-lt"/>
              </a:rPr>
              <a:t>Pros</a:t>
            </a:r>
            <a:r>
              <a:rPr lang="en-GB" dirty="0">
                <a:latin typeface="+mn-lt"/>
              </a:rPr>
              <a:t> </a:t>
            </a:r>
          </a:p>
        </p:txBody>
      </p:sp>
      <p:sp>
        <p:nvSpPr>
          <p:cNvPr id="3" name="Content Placeholder 2">
            <a:extLst>
              <a:ext uri="{FF2B5EF4-FFF2-40B4-BE49-F238E27FC236}">
                <a16:creationId xmlns:a16="http://schemas.microsoft.com/office/drawing/2014/main" id="{27855E98-B640-49C2-863E-BE63DC67B8AF}"/>
              </a:ext>
            </a:extLst>
          </p:cNvPr>
          <p:cNvSpPr>
            <a:spLocks noGrp="1"/>
          </p:cNvSpPr>
          <p:nvPr>
            <p:ph sz="quarter" idx="10"/>
          </p:nvPr>
        </p:nvSpPr>
        <p:spPr>
          <a:xfrm>
            <a:off x="4788024" y="2394843"/>
            <a:ext cx="4114800" cy="2978373"/>
          </a:xfrm>
        </p:spPr>
        <p:txBody>
          <a:bodyPr/>
          <a:lstStyle/>
          <a:p>
            <a:pPr marL="342900" indent="-342900">
              <a:buClr>
                <a:srgbClr val="0077E3"/>
              </a:buClr>
              <a:buFont typeface="Arial" panose="020B0604020202020204" pitchFamily="34" charset="0"/>
              <a:buChar char="•"/>
            </a:pPr>
            <a:r>
              <a:rPr lang="en-GB" dirty="0"/>
              <a:t>Union dues/fees</a:t>
            </a:r>
          </a:p>
          <a:p>
            <a:pPr marL="342900" indent="-342900">
              <a:buClr>
                <a:srgbClr val="0077E3"/>
              </a:buClr>
              <a:buFont typeface="Arial" panose="020B0604020202020204" pitchFamily="34" charset="0"/>
              <a:buChar char="•"/>
            </a:pPr>
            <a:r>
              <a:rPr lang="en-GB" dirty="0"/>
              <a:t>Work stoppages/strike actions </a:t>
            </a:r>
          </a:p>
          <a:p>
            <a:pPr marL="342900" indent="-342900">
              <a:buClr>
                <a:srgbClr val="0077E3"/>
              </a:buClr>
              <a:buFont typeface="Arial" panose="020B0604020202020204" pitchFamily="34" charset="0"/>
              <a:buChar char="•"/>
            </a:pPr>
            <a:r>
              <a:rPr lang="en-GB" dirty="0"/>
              <a:t>Limited autonomy</a:t>
            </a:r>
          </a:p>
          <a:p>
            <a:pPr marL="342900" indent="-342900">
              <a:buClr>
                <a:srgbClr val="0077E3"/>
              </a:buClr>
              <a:buFont typeface="Arial" panose="020B0604020202020204" pitchFamily="34" charset="0"/>
              <a:buChar char="•"/>
            </a:pPr>
            <a:r>
              <a:rPr lang="en-GB" dirty="0"/>
              <a:t>Resistance from employers</a:t>
            </a:r>
          </a:p>
          <a:p>
            <a:pPr marL="342900" indent="-342900">
              <a:buClr>
                <a:srgbClr val="0077E3"/>
              </a:buClr>
              <a:buFont typeface="Arial" panose="020B0604020202020204" pitchFamily="34" charset="0"/>
              <a:buChar char="•"/>
            </a:pPr>
            <a:r>
              <a:rPr lang="en-GB" dirty="0"/>
              <a:t>Limited job opportunities</a:t>
            </a:r>
          </a:p>
        </p:txBody>
      </p:sp>
      <p:sp>
        <p:nvSpPr>
          <p:cNvPr id="4" name="Title 1">
            <a:extLst>
              <a:ext uri="{FF2B5EF4-FFF2-40B4-BE49-F238E27FC236}">
                <a16:creationId xmlns:a16="http://schemas.microsoft.com/office/drawing/2014/main" id="{726DC932-6024-4C95-8F92-C039735D3261}"/>
              </a:ext>
            </a:extLst>
          </p:cNvPr>
          <p:cNvSpPr txBox="1">
            <a:spLocks/>
          </p:cNvSpPr>
          <p:nvPr/>
        </p:nvSpPr>
        <p:spPr bwMode="auto">
          <a:xfrm>
            <a:off x="4788024" y="1698292"/>
            <a:ext cx="4114800" cy="50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sz="2000" kern="0" dirty="0">
                <a:solidFill>
                  <a:schemeClr val="tx1"/>
                </a:solidFill>
                <a:latin typeface="+mn-lt"/>
              </a:rPr>
              <a:t>Cons  </a:t>
            </a:r>
          </a:p>
        </p:txBody>
      </p:sp>
      <p:sp>
        <p:nvSpPr>
          <p:cNvPr id="5" name="Content Placeholder 2">
            <a:extLst>
              <a:ext uri="{FF2B5EF4-FFF2-40B4-BE49-F238E27FC236}">
                <a16:creationId xmlns:a16="http://schemas.microsoft.com/office/drawing/2014/main" id="{B45236B0-ED0E-4B11-94D9-2F59512CD22D}"/>
              </a:ext>
            </a:extLst>
          </p:cNvPr>
          <p:cNvSpPr txBox="1">
            <a:spLocks/>
          </p:cNvSpPr>
          <p:nvPr/>
        </p:nvSpPr>
        <p:spPr bwMode="auto">
          <a:xfrm>
            <a:off x="467544" y="2364521"/>
            <a:ext cx="4114800" cy="300869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342900" indent="-342900">
              <a:buClr>
                <a:srgbClr val="0077E3"/>
              </a:buClr>
              <a:buFont typeface="Arial" panose="020B0604020202020204" pitchFamily="34" charset="0"/>
              <a:buChar char="•"/>
            </a:pPr>
            <a:r>
              <a:rPr lang="en-GB" dirty="0"/>
              <a:t>Collective bargaining</a:t>
            </a:r>
          </a:p>
          <a:p>
            <a:pPr marL="342900" indent="-342900">
              <a:buClr>
                <a:srgbClr val="0077E3"/>
              </a:buClr>
              <a:buFont typeface="Arial" panose="020B0604020202020204" pitchFamily="34" charset="0"/>
              <a:buChar char="•"/>
            </a:pPr>
            <a:r>
              <a:rPr lang="en-GB" dirty="0"/>
              <a:t>Legal representation</a:t>
            </a:r>
          </a:p>
          <a:p>
            <a:pPr marL="342900" indent="-342900">
              <a:buClr>
                <a:srgbClr val="0077E3"/>
              </a:buClr>
              <a:buFont typeface="Arial" panose="020B0604020202020204" pitchFamily="34" charset="0"/>
              <a:buChar char="•"/>
            </a:pPr>
            <a:r>
              <a:rPr lang="en-GB" dirty="0"/>
              <a:t>Training and development</a:t>
            </a:r>
          </a:p>
          <a:p>
            <a:pPr marL="342900" indent="-342900">
              <a:buClr>
                <a:srgbClr val="0077E3"/>
              </a:buClr>
              <a:buFont typeface="Arial" panose="020B0604020202020204" pitchFamily="34" charset="0"/>
              <a:buChar char="•"/>
            </a:pPr>
            <a:r>
              <a:rPr lang="en-GB" dirty="0"/>
              <a:t>Improved working conditions</a:t>
            </a:r>
          </a:p>
          <a:p>
            <a:pPr marL="342900" indent="-342900">
              <a:buClr>
                <a:srgbClr val="0077E3"/>
              </a:buClr>
              <a:buFont typeface="Arial" panose="020B0604020202020204" pitchFamily="34" charset="0"/>
              <a:buChar char="•"/>
            </a:pPr>
            <a:r>
              <a:rPr lang="en-GB" dirty="0"/>
              <a:t>Job security</a:t>
            </a:r>
            <a:r>
              <a:rPr lang="en-GB" kern="0" dirty="0"/>
              <a:t> </a:t>
            </a:r>
          </a:p>
          <a:p>
            <a:endParaRPr lang="en-GB" kern="0" dirty="0"/>
          </a:p>
        </p:txBody>
      </p:sp>
      <p:sp>
        <p:nvSpPr>
          <p:cNvPr id="6" name="Title 1">
            <a:extLst>
              <a:ext uri="{FF2B5EF4-FFF2-40B4-BE49-F238E27FC236}">
                <a16:creationId xmlns:a16="http://schemas.microsoft.com/office/drawing/2014/main" id="{51928F06-7E7D-4685-AD84-17ECAAC893CC}"/>
              </a:ext>
            </a:extLst>
          </p:cNvPr>
          <p:cNvSpPr txBox="1">
            <a:spLocks/>
          </p:cNvSpPr>
          <p:nvPr/>
        </p:nvSpPr>
        <p:spPr bwMode="auto">
          <a:xfrm>
            <a:off x="457200" y="1001741"/>
            <a:ext cx="8445624" cy="50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kern="0" dirty="0"/>
              <a:t>The pros and cons of union membership  </a:t>
            </a:r>
          </a:p>
        </p:txBody>
      </p:sp>
    </p:spTree>
    <p:extLst>
      <p:ext uri="{BB962C8B-B14F-4D97-AF65-F5344CB8AC3E}">
        <p14:creationId xmlns:p14="http://schemas.microsoft.com/office/powerpoint/2010/main" val="1066620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432048"/>
          </a:xfrm>
        </p:spPr>
        <p:txBody>
          <a:bodyPr/>
          <a:lstStyle/>
          <a:p>
            <a:r>
              <a:rPr lang="en-US" dirty="0"/>
              <a:t>Aim: Examine the role of various bodies in UKCI </a:t>
            </a:r>
          </a:p>
        </p:txBody>
      </p:sp>
      <p:sp>
        <p:nvSpPr>
          <p:cNvPr id="3" name="Content Placeholder 2"/>
          <p:cNvSpPr>
            <a:spLocks noGrp="1"/>
          </p:cNvSpPr>
          <p:nvPr>
            <p:ph sz="quarter" idx="10"/>
          </p:nvPr>
        </p:nvSpPr>
        <p:spPr>
          <a:xfrm>
            <a:off x="539551" y="1340768"/>
            <a:ext cx="8591817" cy="5013344"/>
          </a:xfrm>
        </p:spPr>
        <p:txBody>
          <a:bodyPr/>
          <a:lstStyle/>
          <a:p>
            <a:r>
              <a:rPr lang="en-US" dirty="0">
                <a:ea typeface="ＭＳ Ｐゴシック" pitchFamily="-105" charset="-128"/>
                <a:cs typeface="ＭＳ Ｐゴシック" pitchFamily="-105" charset="-128"/>
              </a:rPr>
              <a:t>Objectives</a:t>
            </a:r>
          </a:p>
          <a:p>
            <a:pPr marL="285750" indent="-285750">
              <a:lnSpc>
                <a:spcPct val="60000"/>
              </a:lnSpc>
              <a:buClr>
                <a:srgbClr val="0077E3"/>
              </a:buClr>
              <a:buFont typeface="Arial"/>
              <a:buChar char="•"/>
            </a:pPr>
            <a:r>
              <a:rPr lang="en-US" sz="1600" dirty="0"/>
              <a:t>Explore the role of the HSE in the construction industry.</a:t>
            </a:r>
          </a:p>
          <a:p>
            <a:pPr marL="285750" indent="-285750">
              <a:lnSpc>
                <a:spcPct val="60000"/>
              </a:lnSpc>
              <a:buClr>
                <a:srgbClr val="0077E3"/>
              </a:buClr>
              <a:buFont typeface="Arial"/>
              <a:buChar char="•"/>
            </a:pPr>
            <a:r>
              <a:rPr lang="en-US" sz="1600" dirty="0"/>
              <a:t>Explore the role of professional bodies in the construction industry.</a:t>
            </a:r>
          </a:p>
          <a:p>
            <a:pPr marL="285750" indent="-285750">
              <a:lnSpc>
                <a:spcPct val="60000"/>
              </a:lnSpc>
              <a:buClr>
                <a:srgbClr val="0077E3"/>
              </a:buClr>
              <a:buFont typeface="Arial"/>
              <a:buChar char="•"/>
            </a:pPr>
            <a:r>
              <a:rPr lang="en-US" sz="1600" dirty="0"/>
              <a:t>Explore the role of specialist organisations that support construction.</a:t>
            </a:r>
          </a:p>
          <a:p>
            <a:pPr marL="285750" indent="-285750">
              <a:lnSpc>
                <a:spcPct val="60000"/>
              </a:lnSpc>
              <a:buClr>
                <a:srgbClr val="0077E3"/>
              </a:buClr>
              <a:buFont typeface="Arial"/>
              <a:buChar char="•"/>
            </a:pPr>
            <a:r>
              <a:rPr lang="en-US" sz="1600" dirty="0"/>
              <a:t>D</a:t>
            </a:r>
            <a:r>
              <a:rPr lang="en-GB" sz="1600" dirty="0" err="1"/>
              <a:t>escribe</a:t>
            </a:r>
            <a:r>
              <a:rPr lang="en-GB" sz="1600" dirty="0"/>
              <a:t> the role of professional bodies.</a:t>
            </a:r>
          </a:p>
          <a:p>
            <a:pPr marL="285750" indent="-285750">
              <a:lnSpc>
                <a:spcPct val="60000"/>
              </a:lnSpc>
              <a:buClr>
                <a:srgbClr val="0077E3"/>
              </a:buClr>
              <a:buFont typeface="Arial"/>
              <a:buChar char="•"/>
            </a:pPr>
            <a:r>
              <a:rPr lang="en-GB" sz="1600" dirty="0"/>
              <a:t>Investigate</a:t>
            </a:r>
            <a:r>
              <a:rPr lang="en-US" sz="1600" dirty="0"/>
              <a:t> the most beneficial career point to join a professional body.</a:t>
            </a:r>
          </a:p>
          <a:p>
            <a:pPr marL="285750" indent="-285750">
              <a:lnSpc>
                <a:spcPct val="60000"/>
              </a:lnSpc>
              <a:buClr>
                <a:srgbClr val="0077E3"/>
              </a:buClr>
              <a:buFont typeface="Arial"/>
              <a:buChar char="•"/>
            </a:pPr>
            <a:r>
              <a:rPr lang="en-US" sz="1600" dirty="0"/>
              <a:t>Review the benefits of professional body membership.</a:t>
            </a:r>
          </a:p>
          <a:p>
            <a:pPr marL="285750" indent="-285750">
              <a:lnSpc>
                <a:spcPct val="60000"/>
              </a:lnSpc>
              <a:buClr>
                <a:srgbClr val="0077E3"/>
              </a:buClr>
              <a:buFont typeface="Arial"/>
              <a:buChar char="•"/>
            </a:pPr>
            <a:r>
              <a:rPr lang="en-US" sz="1600" dirty="0"/>
              <a:t>Examine the role of trade unions in the UKCI.</a:t>
            </a:r>
          </a:p>
          <a:p>
            <a:pPr marL="285750" indent="-285750">
              <a:lnSpc>
                <a:spcPct val="60000"/>
              </a:lnSpc>
              <a:buClr>
                <a:srgbClr val="0077E3"/>
              </a:buClr>
              <a:buFont typeface="Arial"/>
              <a:buChar char="•"/>
            </a:pPr>
            <a:r>
              <a:rPr lang="en-US" sz="1600" dirty="0"/>
              <a:t>Assess the pros and cons of </a:t>
            </a:r>
            <a:r>
              <a:rPr lang="en-GB" sz="1600" dirty="0"/>
              <a:t>being engaged with unions.</a:t>
            </a:r>
            <a:endParaRPr lang="en-US" sz="1600" dirty="0"/>
          </a:p>
          <a:p>
            <a:pPr marL="285750" indent="-285750">
              <a:lnSpc>
                <a:spcPct val="60000"/>
              </a:lnSpc>
              <a:buClr>
                <a:srgbClr val="0077E3"/>
              </a:buClr>
              <a:buFont typeface="Arial"/>
              <a:buChar char="•"/>
            </a:pPr>
            <a:r>
              <a:rPr lang="en-US" sz="1600" dirty="0"/>
              <a:t>Identify relevant professional body for chosen pathways.</a:t>
            </a:r>
          </a:p>
          <a:p>
            <a:pPr marL="285750" indent="-285750">
              <a:lnSpc>
                <a:spcPct val="60000"/>
              </a:lnSpc>
              <a:buClr>
                <a:srgbClr val="0077E3"/>
              </a:buClr>
              <a:buFont typeface="Arial"/>
              <a:buChar char="•"/>
            </a:pPr>
            <a:r>
              <a:rPr lang="en-US" sz="1600" dirty="0"/>
              <a:t>Identify </a:t>
            </a:r>
            <a:r>
              <a:rPr lang="en-GB" sz="1600" dirty="0"/>
              <a:t>specialist organisations that support specific elements of specific pathway.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 of HSE </a:t>
            </a:r>
          </a:p>
        </p:txBody>
      </p:sp>
      <p:sp>
        <p:nvSpPr>
          <p:cNvPr id="3" name="Content Placeholder 2"/>
          <p:cNvSpPr>
            <a:spLocks noGrp="1"/>
          </p:cNvSpPr>
          <p:nvPr>
            <p:ph sz="quarter" idx="10"/>
          </p:nvPr>
        </p:nvSpPr>
        <p:spPr>
          <a:xfrm>
            <a:off x="457200" y="1512000"/>
            <a:ext cx="8229600" cy="4338000"/>
          </a:xfrm>
        </p:spPr>
        <p:txBody>
          <a:bodyPr/>
          <a:lstStyle/>
          <a:p>
            <a:r>
              <a:rPr lang="en-GB" dirty="0"/>
              <a:t>The Health and Safety Executive (HSE) is a UK government agency that is responsible for regulating and enforcing health and safety laws.</a:t>
            </a:r>
          </a:p>
          <a:p>
            <a:r>
              <a:rPr lang="en-GB" dirty="0"/>
              <a:t>In the construction industry, the role of the HSE includes:</a:t>
            </a:r>
          </a:p>
          <a:p>
            <a:pPr marL="558800" lvl="1" indent="-342900">
              <a:lnSpc>
                <a:spcPts val="1200"/>
              </a:lnSpc>
              <a:spcBef>
                <a:spcPts val="600"/>
              </a:spcBef>
              <a:spcAft>
                <a:spcPts val="600"/>
              </a:spcAft>
              <a:buFont typeface="Arial" panose="020B0604020202020204" pitchFamily="34" charset="0"/>
              <a:buChar char="•"/>
            </a:pPr>
            <a:r>
              <a:rPr lang="en-GB" dirty="0"/>
              <a:t>regulation</a:t>
            </a:r>
          </a:p>
          <a:p>
            <a:pPr marL="558800" lvl="1" indent="-342900">
              <a:lnSpc>
                <a:spcPts val="1200"/>
              </a:lnSpc>
              <a:spcBef>
                <a:spcPts val="600"/>
              </a:spcBef>
              <a:spcAft>
                <a:spcPts val="600"/>
              </a:spcAft>
              <a:buFont typeface="Arial" panose="020B0604020202020204" pitchFamily="34" charset="0"/>
              <a:buChar char="•"/>
            </a:pPr>
            <a:r>
              <a:rPr lang="en-GB" dirty="0"/>
              <a:t>inspection</a:t>
            </a:r>
          </a:p>
          <a:p>
            <a:pPr marL="558800" lvl="1" indent="-342900">
              <a:lnSpc>
                <a:spcPts val="1200"/>
              </a:lnSpc>
              <a:spcBef>
                <a:spcPts val="600"/>
              </a:spcBef>
              <a:spcAft>
                <a:spcPts val="600"/>
              </a:spcAft>
              <a:buFont typeface="Arial" panose="020B0604020202020204" pitchFamily="34" charset="0"/>
              <a:buChar char="•"/>
            </a:pPr>
            <a:r>
              <a:rPr lang="en-GB" dirty="0"/>
              <a:t>investigation</a:t>
            </a:r>
          </a:p>
          <a:p>
            <a:pPr marL="558800" lvl="1" indent="-342900">
              <a:lnSpc>
                <a:spcPts val="1200"/>
              </a:lnSpc>
              <a:spcBef>
                <a:spcPts val="600"/>
              </a:spcBef>
              <a:spcAft>
                <a:spcPts val="600"/>
              </a:spcAft>
              <a:buFont typeface="Arial" panose="020B0604020202020204" pitchFamily="34" charset="0"/>
              <a:buChar char="•"/>
            </a:pPr>
            <a:r>
              <a:rPr lang="en-GB" dirty="0"/>
              <a:t>education and outreach</a:t>
            </a:r>
          </a:p>
          <a:p>
            <a:pPr marL="558800" lvl="1" indent="-342900">
              <a:lnSpc>
                <a:spcPts val="1200"/>
              </a:lnSpc>
              <a:spcBef>
                <a:spcPts val="600"/>
              </a:spcBef>
              <a:spcAft>
                <a:spcPts val="600"/>
              </a:spcAft>
              <a:buFont typeface="Arial" panose="020B0604020202020204" pitchFamily="34" charset="0"/>
              <a:buChar char="•"/>
            </a:pPr>
            <a:r>
              <a:rPr lang="en-GB" dirty="0"/>
              <a:t>research and development.</a:t>
            </a:r>
          </a:p>
          <a:p>
            <a:pPr algn="just">
              <a:spcBef>
                <a:spcPts val="1200"/>
              </a:spcBef>
              <a:spcAft>
                <a:spcPts val="1200"/>
              </a:spcAft>
            </a:pPr>
            <a:r>
              <a:rPr lang="en-GB" dirty="0"/>
              <a:t>The HSE works closely with employers, workers and industry stakeholders to achieve these goals. Its efforts have contributed to big improvements in health and safety outcomes in the construction industry over the years.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 of professional bodies 	</a:t>
            </a:r>
          </a:p>
        </p:txBody>
      </p:sp>
      <p:sp>
        <p:nvSpPr>
          <p:cNvPr id="3" name="Content Placeholder 2"/>
          <p:cNvSpPr>
            <a:spLocks noGrp="1"/>
          </p:cNvSpPr>
          <p:nvPr>
            <p:ph sz="quarter" idx="10"/>
          </p:nvPr>
        </p:nvSpPr>
        <p:spPr>
          <a:xfrm>
            <a:off x="457200" y="1772816"/>
            <a:ext cx="8229600" cy="2038412"/>
          </a:xfrm>
        </p:spPr>
        <p:txBody>
          <a:bodyPr/>
          <a:lstStyle/>
          <a:p>
            <a:pPr algn="just"/>
            <a:r>
              <a:rPr lang="en-GB" dirty="0"/>
              <a:t>Organisations such as Build UK, Federation of Master Builders (FMB), Considerate Constructors, and National Federation of Builders (NFB) play important roles in the UKCI. </a:t>
            </a:r>
          </a:p>
          <a:p>
            <a:pPr algn="just"/>
            <a:r>
              <a:rPr lang="en-GB" dirty="0"/>
              <a:t>They represent the interests of their members and promoting best practices within the industry.</a:t>
            </a:r>
          </a:p>
          <a:p>
            <a:pPr algn="just"/>
            <a:endParaRPr lang="en-US" dirty="0"/>
          </a:p>
          <a:p>
            <a:endParaRPr lang="en-GB" dirty="0"/>
          </a:p>
        </p:txBody>
      </p:sp>
      <p:pic>
        <p:nvPicPr>
          <p:cNvPr id="5" name="Picture 4">
            <a:extLst>
              <a:ext uri="{FF2B5EF4-FFF2-40B4-BE49-F238E27FC236}">
                <a16:creationId xmlns:a16="http://schemas.microsoft.com/office/drawing/2014/main" id="{B8D7A862-4CF0-4A5A-E952-EA60B27FFD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40152" y="3796302"/>
            <a:ext cx="2627784" cy="1780452"/>
          </a:xfrm>
          <a:prstGeom prst="rect">
            <a:avLst/>
          </a:prstGeom>
        </p:spPr>
      </p:pic>
      <p:sp>
        <p:nvSpPr>
          <p:cNvPr id="7" name="TextBox 6">
            <a:extLst>
              <a:ext uri="{FF2B5EF4-FFF2-40B4-BE49-F238E27FC236}">
                <a16:creationId xmlns:a16="http://schemas.microsoft.com/office/drawing/2014/main" id="{688568DA-D6ED-0F3D-A196-91B3DB994CDC}"/>
              </a:ext>
            </a:extLst>
          </p:cNvPr>
          <p:cNvSpPr txBox="1"/>
          <p:nvPr/>
        </p:nvSpPr>
        <p:spPr>
          <a:xfrm>
            <a:off x="323528" y="3717032"/>
            <a:ext cx="5184576" cy="1938992"/>
          </a:xfrm>
          <a:prstGeom prst="rect">
            <a:avLst/>
          </a:prstGeom>
          <a:noFill/>
        </p:spPr>
        <p:txBody>
          <a:bodyPr wrap="square">
            <a:spAutoFit/>
          </a:bodyPr>
          <a:lstStyle/>
          <a:p>
            <a:pPr algn="just"/>
            <a:r>
              <a:rPr lang="en-GB" dirty="0"/>
              <a:t>They work to improve the image of the industry, promoting high standards and professionalism. They also providing training and support to their members. This helps to ensure the long-term sustainability and success of the industry as a whole.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Specialist trade/professional bodies </a:t>
            </a:r>
          </a:p>
        </p:txBody>
      </p:sp>
      <p:sp>
        <p:nvSpPr>
          <p:cNvPr id="3" name="Content Placeholder 2"/>
          <p:cNvSpPr>
            <a:spLocks noGrp="1"/>
          </p:cNvSpPr>
          <p:nvPr>
            <p:ph sz="quarter" idx="10"/>
          </p:nvPr>
        </p:nvSpPr>
        <p:spPr>
          <a:xfrm>
            <a:off x="518864" y="1700808"/>
            <a:ext cx="8229600" cy="4059192"/>
          </a:xfrm>
        </p:spPr>
        <p:txBody>
          <a:bodyPr/>
          <a:lstStyle/>
          <a:p>
            <a:r>
              <a:rPr lang="en-GB" dirty="0"/>
              <a:t>These bodies often focus on particular disciplines or sectors, such as sustainability, historic preservation and heritage construction.</a:t>
            </a:r>
          </a:p>
          <a:p>
            <a:pPr marL="342900" indent="-342900">
              <a:buClr>
                <a:srgbClr val="0077E3"/>
              </a:buClr>
              <a:buFont typeface="Arial"/>
              <a:buChar char="•"/>
            </a:pPr>
            <a:r>
              <a:rPr lang="en-GB" dirty="0"/>
              <a:t>They provide support, representation and networking opportunities for individuals and businesses in specific areas of the industry. </a:t>
            </a:r>
          </a:p>
          <a:p>
            <a:pPr marL="342900" indent="-342900">
              <a:buClr>
                <a:srgbClr val="0077E3"/>
              </a:buClr>
              <a:buFont typeface="Arial"/>
              <a:buChar char="•"/>
            </a:pPr>
            <a:r>
              <a:rPr lang="en-GB" dirty="0"/>
              <a:t>They advocate for policies and best practices that are relevant to their members. </a:t>
            </a:r>
          </a:p>
          <a:p>
            <a:pPr marL="342900" indent="-342900">
              <a:buClr>
                <a:srgbClr val="0077E3"/>
              </a:buClr>
              <a:buFont typeface="Arial"/>
              <a:buChar char="•"/>
            </a:pPr>
            <a:r>
              <a:rPr lang="en-GB" dirty="0"/>
              <a:t>They also work to promote high standards and professionalism within their area of expertise by providing training and education opportunities, as well as establishing codes of conduct and ethical guidelines.</a:t>
            </a:r>
          </a:p>
          <a:p>
            <a:endParaRPr lang="en-GB"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Defining a professional body </a:t>
            </a:r>
          </a:p>
        </p:txBody>
      </p:sp>
      <p:sp>
        <p:nvSpPr>
          <p:cNvPr id="3" name="Content Placeholder 2"/>
          <p:cNvSpPr>
            <a:spLocks noGrp="1"/>
          </p:cNvSpPr>
          <p:nvPr>
            <p:ph sz="quarter" idx="10"/>
          </p:nvPr>
        </p:nvSpPr>
        <p:spPr/>
        <p:txBody>
          <a:bodyPr/>
          <a:lstStyle/>
          <a:p>
            <a:pPr marL="342900" indent="-342900" algn="just">
              <a:spcBef>
                <a:spcPts val="600"/>
              </a:spcBef>
              <a:spcAft>
                <a:spcPts val="600"/>
              </a:spcAft>
              <a:buClr>
                <a:srgbClr val="0077E3"/>
              </a:buClr>
              <a:buFont typeface="Arial" panose="020B0604020202020204" pitchFamily="34" charset="0"/>
              <a:buChar char="•"/>
            </a:pPr>
            <a:r>
              <a:rPr lang="en-GB" dirty="0"/>
              <a:t>A professional body is an organisation that represents and promotes the interests of individuals who work in the industry, such as architects, engineers, surveyors and other professionals. </a:t>
            </a:r>
          </a:p>
          <a:p>
            <a:pPr marL="342900" indent="-342900" algn="just">
              <a:spcBef>
                <a:spcPts val="600"/>
              </a:spcBef>
              <a:spcAft>
                <a:spcPts val="600"/>
              </a:spcAft>
              <a:buClr>
                <a:srgbClr val="0077E3"/>
              </a:buClr>
              <a:buFont typeface="Arial" panose="020B0604020202020204" pitchFamily="34" charset="0"/>
              <a:buChar char="•"/>
            </a:pPr>
            <a:r>
              <a:rPr lang="en-GB" dirty="0"/>
              <a:t>These bodies typically require members to meet certain qualifications and standards. They also provide education, training and networking opportunities to support their professional development.</a:t>
            </a:r>
          </a:p>
          <a:p>
            <a:pPr marL="342900" indent="-342900" algn="just">
              <a:spcBef>
                <a:spcPts val="600"/>
              </a:spcBef>
              <a:spcAft>
                <a:spcPts val="600"/>
              </a:spcAft>
              <a:buClr>
                <a:srgbClr val="0077E3"/>
              </a:buClr>
              <a:buFont typeface="Arial" panose="020B0604020202020204" pitchFamily="34" charset="0"/>
              <a:buChar char="•"/>
            </a:pPr>
            <a:r>
              <a:rPr lang="en-GB" dirty="0"/>
              <a:t>They may also establish codes of conduct and ethical guidelines for their members. Their goal is to promote high standards of professionalism and ethical behavior in the industry. </a:t>
            </a:r>
          </a:p>
          <a:p>
            <a:pPr marL="342900" indent="-342900" algn="just">
              <a:spcBef>
                <a:spcPts val="600"/>
              </a:spcBef>
              <a:spcAft>
                <a:spcPts val="600"/>
              </a:spcAft>
              <a:buClr>
                <a:srgbClr val="0077E3"/>
              </a:buClr>
              <a:buFont typeface="Arial" panose="020B0604020202020204" pitchFamily="34" charset="0"/>
              <a:buChar char="•"/>
            </a:pPr>
            <a:r>
              <a:rPr lang="en-GB" dirty="0"/>
              <a:t>The role of a professional body is to advocate for its members, support their growth and development, and promote excellence and innovation in the UK construction industry (UKCI) as a whole.</a:t>
            </a:r>
            <a:endParaRPr lang="en-US" dirty="0"/>
          </a:p>
        </p:txBody>
      </p:sp>
    </p:spTree>
    <p:extLst>
      <p:ext uri="{BB962C8B-B14F-4D97-AF65-F5344CB8AC3E}">
        <p14:creationId xmlns:p14="http://schemas.microsoft.com/office/powerpoint/2010/main" val="3253892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en-GB" dirty="0"/>
              <a:t>Benefits of professional body membership </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a:xfrm>
            <a:off x="457200" y="1916832"/>
            <a:ext cx="8229600" cy="3815952"/>
          </a:xfrm>
        </p:spPr>
        <p:txBody>
          <a:bodyPr/>
          <a:lstStyle/>
          <a:p>
            <a:r>
              <a:rPr lang="en-GB" dirty="0"/>
              <a:t>Joining a professional body can provide UK construction professionals with access to valuable resources, opportunities and advocacy that can help them to: advance their careers; develop their skills, and promote their profession. </a:t>
            </a:r>
          </a:p>
          <a:p>
            <a:r>
              <a:rPr lang="en-GB" dirty="0"/>
              <a:t>The best time to join a professional body is </a:t>
            </a:r>
            <a:r>
              <a:rPr lang="en-US" dirty="0"/>
              <a:t>at the start of your career, they can support you as you progress. </a:t>
            </a:r>
            <a:endParaRPr lang="en-GB" dirty="0"/>
          </a:p>
          <a:p>
            <a:r>
              <a:rPr lang="en-GB" dirty="0"/>
              <a:t>Membership can also offer numerous benefits, including: professional development; networking; recognition; access to resources; advocacy; and career opportunities.</a:t>
            </a:r>
          </a:p>
        </p:txBody>
      </p:sp>
    </p:spTree>
    <p:extLst>
      <p:ext uri="{BB962C8B-B14F-4D97-AF65-F5344CB8AC3E}">
        <p14:creationId xmlns:p14="http://schemas.microsoft.com/office/powerpoint/2010/main" val="2758758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59C54-6242-3CF0-FE62-50A410E39B2E}"/>
              </a:ext>
            </a:extLst>
          </p:cNvPr>
          <p:cNvSpPr>
            <a:spLocks noGrp="1"/>
          </p:cNvSpPr>
          <p:nvPr>
            <p:ph type="title"/>
          </p:nvPr>
        </p:nvSpPr>
        <p:spPr/>
        <p:txBody>
          <a:bodyPr/>
          <a:lstStyle/>
          <a:p>
            <a:r>
              <a:rPr lang="en-US" dirty="0">
                <a:ea typeface="ＭＳ Ｐゴシック"/>
              </a:rPr>
              <a:t>How to identify the relevant professional body</a:t>
            </a:r>
            <a:endParaRPr lang="en-US" dirty="0"/>
          </a:p>
        </p:txBody>
      </p:sp>
      <p:sp>
        <p:nvSpPr>
          <p:cNvPr id="3" name="Content Placeholder 2">
            <a:extLst>
              <a:ext uri="{FF2B5EF4-FFF2-40B4-BE49-F238E27FC236}">
                <a16:creationId xmlns:a16="http://schemas.microsoft.com/office/drawing/2014/main" id="{C01B32D2-BBE0-AF4B-7611-FC5736524167}"/>
              </a:ext>
            </a:extLst>
          </p:cNvPr>
          <p:cNvSpPr>
            <a:spLocks noGrp="1"/>
          </p:cNvSpPr>
          <p:nvPr>
            <p:ph sz="quarter" idx="10"/>
          </p:nvPr>
        </p:nvSpPr>
        <p:spPr>
          <a:xfrm>
            <a:off x="457200" y="1497712"/>
            <a:ext cx="8229600" cy="4248000"/>
          </a:xfrm>
        </p:spPr>
        <p:txBody>
          <a:bodyPr/>
          <a:lstStyle/>
          <a:p>
            <a:pPr algn="just"/>
            <a:r>
              <a:rPr lang="en-US" dirty="0">
                <a:ea typeface="ＭＳ Ｐゴシック"/>
                <a:cs typeface="Arial"/>
              </a:rPr>
              <a:t>The following steps can be taken to help identify relevant professional body: </a:t>
            </a:r>
            <a:endParaRPr lang="en-US" dirty="0"/>
          </a:p>
          <a:p>
            <a:pPr lvl="1" algn="just"/>
            <a:r>
              <a:rPr lang="en-US" dirty="0">
                <a:ea typeface="ＭＳ Ｐゴシック"/>
                <a:cs typeface="Arial"/>
              </a:rPr>
              <a:t>Research the specific trade.</a:t>
            </a:r>
          </a:p>
          <a:p>
            <a:pPr lvl="1" algn="just"/>
            <a:r>
              <a:rPr lang="en-US" dirty="0">
                <a:ea typeface="ＭＳ Ｐゴシック"/>
                <a:cs typeface="Arial"/>
              </a:rPr>
              <a:t>Explore industry associations.</a:t>
            </a:r>
          </a:p>
          <a:p>
            <a:pPr lvl="1" algn="just"/>
            <a:r>
              <a:rPr lang="en-US" dirty="0">
                <a:ea typeface="ＭＳ Ｐゴシック"/>
                <a:cs typeface="Arial"/>
              </a:rPr>
              <a:t>Check trade-specific websites.</a:t>
            </a:r>
          </a:p>
          <a:p>
            <a:pPr lvl="1" algn="just"/>
            <a:r>
              <a:rPr lang="en-US" dirty="0">
                <a:ea typeface="ＭＳ Ｐゴシック"/>
                <a:cs typeface="Arial"/>
              </a:rPr>
              <a:t>Seek recommendations.</a:t>
            </a:r>
          </a:p>
          <a:p>
            <a:pPr lvl="1" algn="just"/>
            <a:r>
              <a:rPr lang="en-US" dirty="0">
                <a:ea typeface="ＭＳ Ｐゴシック"/>
                <a:cs typeface="Arial"/>
              </a:rPr>
              <a:t>Contact local training providers.</a:t>
            </a:r>
          </a:p>
          <a:p>
            <a:pPr lvl="1" algn="just"/>
            <a:r>
              <a:rPr lang="en-US" dirty="0">
                <a:ea typeface="ＭＳ Ｐゴシック"/>
                <a:cs typeface="Arial"/>
              </a:rPr>
              <a:t>Search the internet.</a:t>
            </a:r>
          </a:p>
          <a:p>
            <a:pPr marL="0" lvl="1" indent="0" algn="just">
              <a:buNone/>
            </a:pPr>
            <a:r>
              <a:rPr lang="en-US" dirty="0">
                <a:ea typeface="ＭＳ Ｐゴシック"/>
                <a:cs typeface="Arial"/>
              </a:rPr>
              <a:t>Remember to research each </a:t>
            </a:r>
            <a:r>
              <a:rPr lang="en-US" dirty="0" err="1">
                <a:ea typeface="ＭＳ Ｐゴシック"/>
                <a:cs typeface="Arial"/>
              </a:rPr>
              <a:t>organisation</a:t>
            </a:r>
            <a:r>
              <a:rPr lang="en-US" dirty="0">
                <a:ea typeface="ＭＳ Ｐゴシック"/>
                <a:cs typeface="Arial"/>
              </a:rPr>
              <a:t> to understand their specific benefits, membership requirements and how they can support your professional development.</a:t>
            </a:r>
          </a:p>
          <a:p>
            <a:pPr algn="just"/>
            <a:endParaRPr lang="en-US" dirty="0">
              <a:cs typeface="Arial"/>
            </a:endParaRPr>
          </a:p>
          <a:p>
            <a:pPr algn="just"/>
            <a:endParaRPr lang="en-US" dirty="0">
              <a:cs typeface="Arial"/>
            </a:endParaRPr>
          </a:p>
        </p:txBody>
      </p:sp>
    </p:spTree>
    <p:extLst>
      <p:ext uri="{BB962C8B-B14F-4D97-AF65-F5344CB8AC3E}">
        <p14:creationId xmlns:p14="http://schemas.microsoft.com/office/powerpoint/2010/main" val="761094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a:xfrm>
            <a:off x="323528" y="1008000"/>
            <a:ext cx="8363272" cy="382588"/>
          </a:xfrm>
        </p:spPr>
        <p:txBody>
          <a:bodyPr/>
          <a:lstStyle/>
          <a:p>
            <a:r>
              <a:rPr lang="en-GB" dirty="0"/>
              <a:t>The role of trade Unions in UKCI</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a:xfrm>
            <a:off x="323528" y="1628800"/>
            <a:ext cx="8229600" cy="1296144"/>
          </a:xfrm>
        </p:spPr>
        <p:txBody>
          <a:bodyPr/>
          <a:lstStyle/>
          <a:p>
            <a:r>
              <a:rPr lang="en-GB" dirty="0"/>
              <a:t>Trade unions play a significant role in the UK construction industry, representing the interests of workers and advocating for their rights. </a:t>
            </a:r>
          </a:p>
          <a:p>
            <a:r>
              <a:rPr lang="en-GB" dirty="0"/>
              <a:t>They are an essential voice for workers, protecting their rights and improving their working conditions. </a:t>
            </a:r>
          </a:p>
        </p:txBody>
      </p:sp>
      <p:sp>
        <p:nvSpPr>
          <p:cNvPr id="5" name="Content Placeholder 2">
            <a:extLst>
              <a:ext uri="{FF2B5EF4-FFF2-40B4-BE49-F238E27FC236}">
                <a16:creationId xmlns:a16="http://schemas.microsoft.com/office/drawing/2014/main" id="{D51C26E2-7AE4-2274-D7F6-5FDAB948CC04}"/>
              </a:ext>
            </a:extLst>
          </p:cNvPr>
          <p:cNvSpPr txBox="1">
            <a:spLocks/>
          </p:cNvSpPr>
          <p:nvPr/>
        </p:nvSpPr>
        <p:spPr bwMode="auto">
          <a:xfrm>
            <a:off x="323528" y="3284984"/>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US" kern="0" dirty="0"/>
              <a:t>Some of the key roles of trade unions in the UK construction industry include: collective bargaining; legal representation; training and development; health and safety; work/life balance; advocacy; and collaboration. </a:t>
            </a:r>
          </a:p>
        </p:txBody>
      </p:sp>
      <p:pic>
        <p:nvPicPr>
          <p:cNvPr id="6" name="Picture 5">
            <a:extLst>
              <a:ext uri="{FF2B5EF4-FFF2-40B4-BE49-F238E27FC236}">
                <a16:creationId xmlns:a16="http://schemas.microsoft.com/office/drawing/2014/main" id="{52866C02-3FD3-01DF-43BF-5A21D125E9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24128" y="4377587"/>
            <a:ext cx="2270360" cy="1703226"/>
          </a:xfrm>
          <a:prstGeom prst="rect">
            <a:avLst/>
          </a:prstGeom>
        </p:spPr>
      </p:pic>
    </p:spTree>
    <p:extLst>
      <p:ext uri="{BB962C8B-B14F-4D97-AF65-F5344CB8AC3E}">
        <p14:creationId xmlns:p14="http://schemas.microsoft.com/office/powerpoint/2010/main" val="393627544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1c5831b9-66da-4f16-a409-834213ecdb8e"/>
    <ds:schemaRef ds:uri="418e8c98-519b-4e3e-a77f-7ee33016068f"/>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2058</Words>
  <Application>Microsoft Office PowerPoint</Application>
  <PresentationFormat>On-screen Show (4:3)</PresentationFormat>
  <Paragraphs>116</Paragraphs>
  <Slides>11</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Lucida Grande</vt:lpstr>
      <vt:lpstr>Times New Roman</vt:lpstr>
      <vt:lpstr>Default Design</vt:lpstr>
      <vt:lpstr>PowerPoint 1: The role of trade and professional bodies in the UK construction industry </vt:lpstr>
      <vt:lpstr>Aim: Examine the role of various bodies in UKCI </vt:lpstr>
      <vt:lpstr>Role of HSE </vt:lpstr>
      <vt:lpstr>Role of professional bodies  </vt:lpstr>
      <vt:lpstr>Specialist trade/professional bodies </vt:lpstr>
      <vt:lpstr>Defining a professional body </vt:lpstr>
      <vt:lpstr>Benefits of professional body membership </vt:lpstr>
      <vt:lpstr>How to identify the relevant professional body</vt:lpstr>
      <vt:lpstr>The role of trade Unions in UKCI</vt:lpstr>
      <vt:lpstr>Pros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180</cp:revision>
  <dcterms:created xsi:type="dcterms:W3CDTF">2013-05-28T00:38:54Z</dcterms:created>
  <dcterms:modified xsi:type="dcterms:W3CDTF">2023-07-11T15:06:30Z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