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2"/>
  </p:notesMasterIdLst>
  <p:handoutMasterIdLst>
    <p:handoutMasterId r:id="rId23"/>
  </p:handoutMasterIdLst>
  <p:sldIdLst>
    <p:sldId id="256" r:id="rId5"/>
    <p:sldId id="331" r:id="rId6"/>
    <p:sldId id="334" r:id="rId7"/>
    <p:sldId id="343" r:id="rId8"/>
    <p:sldId id="351" r:id="rId9"/>
    <p:sldId id="338" r:id="rId10"/>
    <p:sldId id="349" r:id="rId11"/>
    <p:sldId id="336" r:id="rId12"/>
    <p:sldId id="350" r:id="rId13"/>
    <p:sldId id="337" r:id="rId14"/>
    <p:sldId id="348" r:id="rId15"/>
    <p:sldId id="339" r:id="rId16"/>
    <p:sldId id="347" r:id="rId17"/>
    <p:sldId id="341" r:id="rId18"/>
    <p:sldId id="342" r:id="rId19"/>
    <p:sldId id="340" r:id="rId20"/>
    <p:sldId id="267" r:id="rId21"/>
  </p:sldIdLst>
  <p:sldSz cx="9144000" cy="6858000" type="screen4x3"/>
  <p:notesSz cx="6858000" cy="9144000"/>
  <p:custDataLst>
    <p:tags r:id="rId2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Glover" initials="LG" lastIdx="3" clrIdx="0"/>
  <p:cmAuthor id="2" name="Laura Glover" initials="LG [2]" lastIdx="10" clrIdx="1"/>
  <p:cmAuthor id="3" name="Alice van Raalte" initials="AvR" lastIdx="9" clrIdx="2"/>
  <p:cmAuthor id="4" name="Sandra Stafford" initials="S" lastIdx="9" clrIdx="3"/>
  <p:cmAuthor id="5" name="Sakshi JC" initials="SA JC" lastIdx="5" clrIdx="4">
    <p:extLst>
      <p:ext uri="{19B8F6BF-5375-455C-9EA6-DF929625EA0E}">
        <p15:presenceInfo xmlns:p15="http://schemas.microsoft.com/office/powerpoint/2012/main" userId="Sakshi J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a:srgbClr val="FF33CC"/>
    <a:srgbClr val="CC00CC"/>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F122B8-565C-4EDB-8A34-67471276F800}" v="13" dt="2023-05-25T11:08:29.7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27" autoAdjust="0"/>
    <p:restoredTop sz="88655" autoAdjust="0"/>
  </p:normalViewPr>
  <p:slideViewPr>
    <p:cSldViewPr showGuides="1">
      <p:cViewPr varScale="1">
        <p:scale>
          <a:sx n="59" d="100"/>
          <a:sy n="59" d="100"/>
        </p:scale>
        <p:origin x="1436"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 Id="rId30"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B89B67-319E-4289-BE8B-32184AB542D6}" type="doc">
      <dgm:prSet loTypeId="urn:microsoft.com/office/officeart/2005/8/layout/hProcess9" loCatId="process" qsTypeId="urn:microsoft.com/office/officeart/2005/8/quickstyle/simple3" qsCatId="simple" csTypeId="urn:microsoft.com/office/officeart/2005/8/colors/accent1_2" csCatId="accent1" phldr="1"/>
      <dgm:spPr/>
    </dgm:pt>
    <dgm:pt modelId="{A848FC0B-C714-46ED-A18A-82340020B3A6}">
      <dgm:prSet phldrT="[Text]" custT="1"/>
      <dgm:spPr/>
      <dgm:t>
        <a:bodyPr/>
        <a:lstStyle/>
        <a:p>
          <a:r>
            <a:rPr lang="en-GB" sz="1400" b="1" i="0" dirty="0"/>
            <a:t>Inform supervisor /manager</a:t>
          </a:r>
          <a:endParaRPr lang="en-GB" sz="1400" b="1" dirty="0"/>
        </a:p>
      </dgm:t>
    </dgm:pt>
    <dgm:pt modelId="{22D53555-3A7D-46DB-A9D0-4DE8BD1917A5}" type="parTrans" cxnId="{CAE63BF3-4D6E-448B-969D-6DF578FBF19D}">
      <dgm:prSet/>
      <dgm:spPr/>
      <dgm:t>
        <a:bodyPr/>
        <a:lstStyle/>
        <a:p>
          <a:endParaRPr lang="en-GB"/>
        </a:p>
      </dgm:t>
    </dgm:pt>
    <dgm:pt modelId="{A0985DB1-0880-4ED8-977A-82947FA7BFFE}" type="sibTrans" cxnId="{CAE63BF3-4D6E-448B-969D-6DF578FBF19D}">
      <dgm:prSet/>
      <dgm:spPr/>
      <dgm:t>
        <a:bodyPr/>
        <a:lstStyle/>
        <a:p>
          <a:endParaRPr lang="en-GB"/>
        </a:p>
      </dgm:t>
    </dgm:pt>
    <dgm:pt modelId="{FE6A17D3-ABD5-4DFE-8589-70D8FDBBFC4F}">
      <dgm:prSet phldrT="[Text]" custT="1"/>
      <dgm:spPr/>
      <dgm:t>
        <a:bodyPr/>
        <a:lstStyle/>
        <a:p>
          <a:r>
            <a:rPr lang="en-GB" sz="1400" b="1" i="0" dirty="0"/>
            <a:t>Use the organisation’s reporting system</a:t>
          </a:r>
          <a:endParaRPr lang="en-GB" sz="1400" b="1" dirty="0"/>
        </a:p>
      </dgm:t>
    </dgm:pt>
    <dgm:pt modelId="{09FB382A-E069-43A3-9CD2-20A6944EDA52}" type="parTrans" cxnId="{984FB777-0E1E-471F-9AC9-620D245EEEEF}">
      <dgm:prSet/>
      <dgm:spPr/>
      <dgm:t>
        <a:bodyPr/>
        <a:lstStyle/>
        <a:p>
          <a:endParaRPr lang="en-GB"/>
        </a:p>
      </dgm:t>
    </dgm:pt>
    <dgm:pt modelId="{BE835DF9-B4D7-40A7-A7FE-0AD03E0D0855}" type="sibTrans" cxnId="{984FB777-0E1E-471F-9AC9-620D245EEEEF}">
      <dgm:prSet/>
      <dgm:spPr/>
      <dgm:t>
        <a:bodyPr/>
        <a:lstStyle/>
        <a:p>
          <a:endParaRPr lang="en-GB"/>
        </a:p>
      </dgm:t>
    </dgm:pt>
    <dgm:pt modelId="{9886A65A-2741-4262-8A7C-1732464A44B4}">
      <dgm:prSet phldrT="[Text]" custT="1"/>
      <dgm:spPr/>
      <dgm:t>
        <a:bodyPr/>
        <a:lstStyle/>
        <a:p>
          <a:r>
            <a:rPr lang="en-GB" sz="1400" b="1" i="0" dirty="0"/>
            <a:t>Contact the regulatory body</a:t>
          </a:r>
          <a:endParaRPr lang="en-GB" sz="1400" b="1" dirty="0"/>
        </a:p>
      </dgm:t>
    </dgm:pt>
    <dgm:pt modelId="{BE638945-632D-4A67-AE38-BFFECE2B94D7}" type="parTrans" cxnId="{68C090E9-15E2-4E2E-8DFD-EB224A2CA374}">
      <dgm:prSet/>
      <dgm:spPr/>
      <dgm:t>
        <a:bodyPr/>
        <a:lstStyle/>
        <a:p>
          <a:endParaRPr lang="en-GB"/>
        </a:p>
      </dgm:t>
    </dgm:pt>
    <dgm:pt modelId="{CB353997-52F8-415B-AC14-0DBF21F5ED78}" type="sibTrans" cxnId="{68C090E9-15E2-4E2E-8DFD-EB224A2CA374}">
      <dgm:prSet/>
      <dgm:spPr/>
      <dgm:t>
        <a:bodyPr/>
        <a:lstStyle/>
        <a:p>
          <a:endParaRPr lang="en-GB"/>
        </a:p>
      </dgm:t>
    </dgm:pt>
    <dgm:pt modelId="{5B1719A7-C164-45A4-B1BB-6119B635CDBA}">
      <dgm:prSet phldrT="[Text]" custT="1"/>
      <dgm:spPr/>
      <dgm:t>
        <a:bodyPr/>
        <a:lstStyle/>
        <a:p>
          <a:r>
            <a:rPr lang="en-GB" sz="1400" b="1" i="0" dirty="0"/>
            <a:t>Keep records</a:t>
          </a:r>
          <a:endParaRPr lang="en-GB" sz="1400" b="1" dirty="0"/>
        </a:p>
      </dgm:t>
    </dgm:pt>
    <dgm:pt modelId="{C07237AC-764C-453C-8383-23D5FB47F383}" type="parTrans" cxnId="{7858F898-4582-4704-809C-DC5B61D9020B}">
      <dgm:prSet/>
      <dgm:spPr/>
      <dgm:t>
        <a:bodyPr/>
        <a:lstStyle/>
        <a:p>
          <a:endParaRPr lang="en-GB"/>
        </a:p>
      </dgm:t>
    </dgm:pt>
    <dgm:pt modelId="{0ECFAFB8-281E-4123-BF2A-E8533DE5B88A}" type="sibTrans" cxnId="{7858F898-4582-4704-809C-DC5B61D9020B}">
      <dgm:prSet/>
      <dgm:spPr/>
      <dgm:t>
        <a:bodyPr/>
        <a:lstStyle/>
        <a:p>
          <a:endParaRPr lang="en-GB"/>
        </a:p>
      </dgm:t>
    </dgm:pt>
    <dgm:pt modelId="{3C36B545-A624-4A86-8E71-EEF4A97A34E4}" type="pres">
      <dgm:prSet presAssocID="{FAB89B67-319E-4289-BE8B-32184AB542D6}" presName="CompostProcess" presStyleCnt="0">
        <dgm:presLayoutVars>
          <dgm:dir/>
          <dgm:resizeHandles val="exact"/>
        </dgm:presLayoutVars>
      </dgm:prSet>
      <dgm:spPr/>
    </dgm:pt>
    <dgm:pt modelId="{F0D0A5A2-1BBB-4265-B717-11EDED78A67E}" type="pres">
      <dgm:prSet presAssocID="{FAB89B67-319E-4289-BE8B-32184AB542D6}" presName="arrow" presStyleLbl="bgShp" presStyleIdx="0" presStyleCnt="1" custScaleX="117647" custLinFactNeighborX="9896" custLinFactNeighborY="3932"/>
      <dgm:spPr/>
    </dgm:pt>
    <dgm:pt modelId="{2AA5C74A-2122-44CB-A2FF-D81496D7176B}" type="pres">
      <dgm:prSet presAssocID="{FAB89B67-319E-4289-BE8B-32184AB542D6}" presName="linearProcess" presStyleCnt="0"/>
      <dgm:spPr/>
    </dgm:pt>
    <dgm:pt modelId="{3FFEDAE9-E26C-44D0-8486-D857A81EB502}" type="pres">
      <dgm:prSet presAssocID="{A848FC0B-C714-46ED-A18A-82340020B3A6}" presName="textNode" presStyleLbl="node1" presStyleIdx="0" presStyleCnt="4" custScaleX="132394" custScaleY="96933" custLinFactNeighborX="32193" custLinFactNeighborY="0">
        <dgm:presLayoutVars>
          <dgm:bulletEnabled val="1"/>
        </dgm:presLayoutVars>
      </dgm:prSet>
      <dgm:spPr/>
    </dgm:pt>
    <dgm:pt modelId="{22047967-1819-40CD-87D1-CCBADF8E4D9A}" type="pres">
      <dgm:prSet presAssocID="{A0985DB1-0880-4ED8-977A-82947FA7BFFE}" presName="sibTrans" presStyleCnt="0"/>
      <dgm:spPr/>
    </dgm:pt>
    <dgm:pt modelId="{E310B8A6-FAB2-4D02-AD6E-605CA8707695}" type="pres">
      <dgm:prSet presAssocID="{FE6A17D3-ABD5-4DFE-8589-70D8FDBBFC4F}" presName="textNode" presStyleLbl="node1" presStyleIdx="1" presStyleCnt="4" custScaleX="149920">
        <dgm:presLayoutVars>
          <dgm:bulletEnabled val="1"/>
        </dgm:presLayoutVars>
      </dgm:prSet>
      <dgm:spPr/>
    </dgm:pt>
    <dgm:pt modelId="{658B969C-42CB-4E30-97B0-26315FFE28CC}" type="pres">
      <dgm:prSet presAssocID="{BE835DF9-B4D7-40A7-A7FE-0AD03E0D0855}" presName="sibTrans" presStyleCnt="0"/>
      <dgm:spPr/>
    </dgm:pt>
    <dgm:pt modelId="{D142EA48-AB33-4F34-8D8E-3D4A887812FC}" type="pres">
      <dgm:prSet presAssocID="{9886A65A-2741-4262-8A7C-1732464A44B4}" presName="textNode" presStyleLbl="node1" presStyleIdx="2" presStyleCnt="4">
        <dgm:presLayoutVars>
          <dgm:bulletEnabled val="1"/>
        </dgm:presLayoutVars>
      </dgm:prSet>
      <dgm:spPr/>
    </dgm:pt>
    <dgm:pt modelId="{7B6C371A-D4E2-4074-96AB-F2DE056E21DE}" type="pres">
      <dgm:prSet presAssocID="{CB353997-52F8-415B-AC14-0DBF21F5ED78}" presName="sibTrans" presStyleCnt="0"/>
      <dgm:spPr/>
    </dgm:pt>
    <dgm:pt modelId="{202AA535-B4F4-43BB-B570-F88672280A61}" type="pres">
      <dgm:prSet presAssocID="{5B1719A7-C164-45A4-B1BB-6119B635CDBA}" presName="textNode" presStyleLbl="node1" presStyleIdx="3" presStyleCnt="4">
        <dgm:presLayoutVars>
          <dgm:bulletEnabled val="1"/>
        </dgm:presLayoutVars>
      </dgm:prSet>
      <dgm:spPr/>
    </dgm:pt>
  </dgm:ptLst>
  <dgm:cxnLst>
    <dgm:cxn modelId="{984FB777-0E1E-471F-9AC9-620D245EEEEF}" srcId="{FAB89B67-319E-4289-BE8B-32184AB542D6}" destId="{FE6A17D3-ABD5-4DFE-8589-70D8FDBBFC4F}" srcOrd="1" destOrd="0" parTransId="{09FB382A-E069-43A3-9CD2-20A6944EDA52}" sibTransId="{BE835DF9-B4D7-40A7-A7FE-0AD03E0D0855}"/>
    <dgm:cxn modelId="{43DE4982-0ECF-45EF-873E-DE90ACA52F44}" type="presOf" srcId="{FAB89B67-319E-4289-BE8B-32184AB542D6}" destId="{3C36B545-A624-4A86-8E71-EEF4A97A34E4}" srcOrd="0" destOrd="0" presId="urn:microsoft.com/office/officeart/2005/8/layout/hProcess9"/>
    <dgm:cxn modelId="{177F288E-C37C-4ADB-8D1D-605E73038C9E}" type="presOf" srcId="{5B1719A7-C164-45A4-B1BB-6119B635CDBA}" destId="{202AA535-B4F4-43BB-B570-F88672280A61}" srcOrd="0" destOrd="0" presId="urn:microsoft.com/office/officeart/2005/8/layout/hProcess9"/>
    <dgm:cxn modelId="{7858F898-4582-4704-809C-DC5B61D9020B}" srcId="{FAB89B67-319E-4289-BE8B-32184AB542D6}" destId="{5B1719A7-C164-45A4-B1BB-6119B635CDBA}" srcOrd="3" destOrd="0" parTransId="{C07237AC-764C-453C-8383-23D5FB47F383}" sibTransId="{0ECFAFB8-281E-4123-BF2A-E8533DE5B88A}"/>
    <dgm:cxn modelId="{4C3550C2-007B-4E6B-8923-F53272479D6A}" type="presOf" srcId="{9886A65A-2741-4262-8A7C-1732464A44B4}" destId="{D142EA48-AB33-4F34-8D8E-3D4A887812FC}" srcOrd="0" destOrd="0" presId="urn:microsoft.com/office/officeart/2005/8/layout/hProcess9"/>
    <dgm:cxn modelId="{A52770D8-E7FC-4135-ADED-9318D5FECC9F}" type="presOf" srcId="{A848FC0B-C714-46ED-A18A-82340020B3A6}" destId="{3FFEDAE9-E26C-44D0-8486-D857A81EB502}" srcOrd="0" destOrd="0" presId="urn:microsoft.com/office/officeart/2005/8/layout/hProcess9"/>
    <dgm:cxn modelId="{2253FEDA-437E-4837-9251-BDC6E68B3E86}" type="presOf" srcId="{FE6A17D3-ABD5-4DFE-8589-70D8FDBBFC4F}" destId="{E310B8A6-FAB2-4D02-AD6E-605CA8707695}" srcOrd="0" destOrd="0" presId="urn:microsoft.com/office/officeart/2005/8/layout/hProcess9"/>
    <dgm:cxn modelId="{68C090E9-15E2-4E2E-8DFD-EB224A2CA374}" srcId="{FAB89B67-319E-4289-BE8B-32184AB542D6}" destId="{9886A65A-2741-4262-8A7C-1732464A44B4}" srcOrd="2" destOrd="0" parTransId="{BE638945-632D-4A67-AE38-BFFECE2B94D7}" sibTransId="{CB353997-52F8-415B-AC14-0DBF21F5ED78}"/>
    <dgm:cxn modelId="{CAE63BF3-4D6E-448B-969D-6DF578FBF19D}" srcId="{FAB89B67-319E-4289-BE8B-32184AB542D6}" destId="{A848FC0B-C714-46ED-A18A-82340020B3A6}" srcOrd="0" destOrd="0" parTransId="{22D53555-3A7D-46DB-A9D0-4DE8BD1917A5}" sibTransId="{A0985DB1-0880-4ED8-977A-82947FA7BFFE}"/>
    <dgm:cxn modelId="{1E3FB3F0-E6CC-4C78-A6EE-0FA09DE7B51A}" type="presParOf" srcId="{3C36B545-A624-4A86-8E71-EEF4A97A34E4}" destId="{F0D0A5A2-1BBB-4265-B717-11EDED78A67E}" srcOrd="0" destOrd="0" presId="urn:microsoft.com/office/officeart/2005/8/layout/hProcess9"/>
    <dgm:cxn modelId="{79FD9137-A360-434E-8443-3E1AA370BB25}" type="presParOf" srcId="{3C36B545-A624-4A86-8E71-EEF4A97A34E4}" destId="{2AA5C74A-2122-44CB-A2FF-D81496D7176B}" srcOrd="1" destOrd="0" presId="urn:microsoft.com/office/officeart/2005/8/layout/hProcess9"/>
    <dgm:cxn modelId="{D7D0D4E8-BF85-49A7-B2C3-ABECFDBD12D8}" type="presParOf" srcId="{2AA5C74A-2122-44CB-A2FF-D81496D7176B}" destId="{3FFEDAE9-E26C-44D0-8486-D857A81EB502}" srcOrd="0" destOrd="0" presId="urn:microsoft.com/office/officeart/2005/8/layout/hProcess9"/>
    <dgm:cxn modelId="{7D0F75FA-2135-406B-AFFD-39DDA34684D9}" type="presParOf" srcId="{2AA5C74A-2122-44CB-A2FF-D81496D7176B}" destId="{22047967-1819-40CD-87D1-CCBADF8E4D9A}" srcOrd="1" destOrd="0" presId="urn:microsoft.com/office/officeart/2005/8/layout/hProcess9"/>
    <dgm:cxn modelId="{85F1F313-8C32-4ABF-9C81-D052AF99223A}" type="presParOf" srcId="{2AA5C74A-2122-44CB-A2FF-D81496D7176B}" destId="{E310B8A6-FAB2-4D02-AD6E-605CA8707695}" srcOrd="2" destOrd="0" presId="urn:microsoft.com/office/officeart/2005/8/layout/hProcess9"/>
    <dgm:cxn modelId="{D1FACE37-6CCC-4A4C-ADDE-9FE38E46D017}" type="presParOf" srcId="{2AA5C74A-2122-44CB-A2FF-D81496D7176B}" destId="{658B969C-42CB-4E30-97B0-26315FFE28CC}" srcOrd="3" destOrd="0" presId="urn:microsoft.com/office/officeart/2005/8/layout/hProcess9"/>
    <dgm:cxn modelId="{B5937DDE-5E66-43D2-9260-5C8C072A71D5}" type="presParOf" srcId="{2AA5C74A-2122-44CB-A2FF-D81496D7176B}" destId="{D142EA48-AB33-4F34-8D8E-3D4A887812FC}" srcOrd="4" destOrd="0" presId="urn:microsoft.com/office/officeart/2005/8/layout/hProcess9"/>
    <dgm:cxn modelId="{D28CDAC0-83B9-4E52-AFD1-C60B735B355A}" type="presParOf" srcId="{2AA5C74A-2122-44CB-A2FF-D81496D7176B}" destId="{7B6C371A-D4E2-4074-96AB-F2DE056E21DE}" srcOrd="5" destOrd="0" presId="urn:microsoft.com/office/officeart/2005/8/layout/hProcess9"/>
    <dgm:cxn modelId="{BDB3C35A-7E21-4E67-B698-71973A07FC50}" type="presParOf" srcId="{2AA5C74A-2122-44CB-A2FF-D81496D7176B}" destId="{202AA535-B4F4-43BB-B570-F88672280A61}"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D0A5A2-1BBB-4265-B717-11EDED78A67E}">
      <dsp:nvSpPr>
        <dsp:cNvPr id="0" name=""/>
        <dsp:cNvSpPr/>
      </dsp:nvSpPr>
      <dsp:spPr>
        <a:xfrm>
          <a:off x="4" y="0"/>
          <a:ext cx="8229595" cy="3392264"/>
        </a:xfrm>
        <a:prstGeom prst="rightArrow">
          <a:avLst/>
        </a:prstGeom>
        <a:solidFill>
          <a:schemeClr val="accent1">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3FFEDAE9-E26C-44D0-8486-D857A81EB502}">
      <dsp:nvSpPr>
        <dsp:cNvPr id="0" name=""/>
        <dsp:cNvSpPr/>
      </dsp:nvSpPr>
      <dsp:spPr>
        <a:xfrm>
          <a:off x="84369" y="1038487"/>
          <a:ext cx="2046097" cy="131528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a:t>Inform supervisor /manager</a:t>
          </a:r>
          <a:endParaRPr lang="en-GB" sz="1400" b="1" kern="1200" dirty="0"/>
        </a:p>
      </dsp:txBody>
      <dsp:txXfrm>
        <a:off x="148576" y="1102694"/>
        <a:ext cx="1917683" cy="1186875"/>
      </dsp:txXfrm>
    </dsp:sp>
    <dsp:sp modelId="{E310B8A6-FAB2-4D02-AD6E-605CA8707695}">
      <dsp:nvSpPr>
        <dsp:cNvPr id="0" name=""/>
        <dsp:cNvSpPr/>
      </dsp:nvSpPr>
      <dsp:spPr>
        <a:xfrm>
          <a:off x="2305121" y="1017679"/>
          <a:ext cx="2316955" cy="1356905"/>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a:t>Use the organisation’s reporting system</a:t>
          </a:r>
          <a:endParaRPr lang="en-GB" sz="1400" b="1" kern="1200" dirty="0"/>
        </a:p>
      </dsp:txBody>
      <dsp:txXfrm>
        <a:off x="2371360" y="1083918"/>
        <a:ext cx="2184477" cy="1224427"/>
      </dsp:txXfrm>
    </dsp:sp>
    <dsp:sp modelId="{D142EA48-AB33-4F34-8D8E-3D4A887812FC}">
      <dsp:nvSpPr>
        <dsp:cNvPr id="0" name=""/>
        <dsp:cNvSpPr/>
      </dsp:nvSpPr>
      <dsp:spPr>
        <a:xfrm>
          <a:off x="4879653" y="1017679"/>
          <a:ext cx="1545461" cy="1356905"/>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a:t>Contact the regulatory body</a:t>
          </a:r>
          <a:endParaRPr lang="en-GB" sz="1400" b="1" kern="1200" dirty="0"/>
        </a:p>
      </dsp:txBody>
      <dsp:txXfrm>
        <a:off x="4945892" y="1083918"/>
        <a:ext cx="1412983" cy="1224427"/>
      </dsp:txXfrm>
    </dsp:sp>
    <dsp:sp modelId="{202AA535-B4F4-43BB-B570-F88672280A61}">
      <dsp:nvSpPr>
        <dsp:cNvPr id="0" name=""/>
        <dsp:cNvSpPr/>
      </dsp:nvSpPr>
      <dsp:spPr>
        <a:xfrm>
          <a:off x="6682691" y="1017679"/>
          <a:ext cx="1545461" cy="1356905"/>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a:t>Keep records</a:t>
          </a:r>
          <a:endParaRPr lang="en-GB" sz="1400" b="1" kern="1200" dirty="0"/>
        </a:p>
      </dsp:txBody>
      <dsp:txXfrm>
        <a:off x="6748930" y="1083918"/>
        <a:ext cx="1412983" cy="122442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7/11/2023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829971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err="1">
                <a:solidFill>
                  <a:schemeClr val="tx1"/>
                </a:solidFill>
                <a:effectLst/>
                <a:latin typeface="Arial" charset="0"/>
                <a:ea typeface="ＭＳ Ｐゴシック" charset="-128"/>
                <a:cs typeface="ＭＳ Ｐゴシック" charset="-128"/>
              </a:rPr>
              <a:t>Hse.gov.uk</a:t>
            </a:r>
            <a:r>
              <a:rPr lang="en-GB" sz="1200" b="0" i="0" kern="1200" dirty="0">
                <a:solidFill>
                  <a:schemeClr val="tx1"/>
                </a:solidFill>
                <a:effectLst/>
                <a:latin typeface="Arial" charset="0"/>
                <a:ea typeface="ＭＳ Ｐゴシック" charset="-128"/>
                <a:cs typeface="ＭＳ Ｐゴシック" charset="-128"/>
              </a:rPr>
              <a:t> (2015). </a:t>
            </a:r>
            <a:r>
              <a:rPr lang="en-GB" sz="1200" b="0" i="1" kern="1200" dirty="0">
                <a:solidFill>
                  <a:schemeClr val="tx1"/>
                </a:solidFill>
                <a:effectLst/>
                <a:latin typeface="Arial" charset="0"/>
                <a:ea typeface="ＭＳ Ｐゴシック" charset="-128"/>
                <a:cs typeface="ＭＳ Ｐゴシック" charset="-128"/>
              </a:rPr>
              <a:t>Construction:</a:t>
            </a:r>
            <a:r>
              <a:rPr lang="en-GB" sz="1200" b="0" i="1" kern="1200" baseline="0" dirty="0">
                <a:solidFill>
                  <a:schemeClr val="tx1"/>
                </a:solidFill>
                <a:effectLst/>
                <a:latin typeface="Arial" charset="0"/>
                <a:ea typeface="ＭＳ Ｐゴシック" charset="-128"/>
                <a:cs typeface="ＭＳ Ｐゴシック" charset="-128"/>
              </a:rPr>
              <a:t> </a:t>
            </a:r>
            <a:r>
              <a:rPr lang="en-GB" sz="1200" b="0" i="1" kern="1200" dirty="0">
                <a:solidFill>
                  <a:schemeClr val="tx1"/>
                </a:solidFill>
                <a:effectLst/>
                <a:latin typeface="Arial" charset="0"/>
                <a:ea typeface="ＭＳ Ｐゴシック" charset="-128"/>
                <a:cs typeface="ＭＳ Ｐゴシック" charset="-128"/>
              </a:rPr>
              <a:t>Construction Design and Management Summary of Duties</a:t>
            </a:r>
            <a:r>
              <a:rPr lang="en-GB" sz="1200" b="0" i="0" kern="1200" dirty="0">
                <a:solidFill>
                  <a:schemeClr val="tx1"/>
                </a:solidFill>
                <a:effectLst/>
                <a:latin typeface="Arial" charset="0"/>
                <a:ea typeface="ＭＳ Ｐゴシック" charset="-128"/>
                <a:cs typeface="ＭＳ Ｐゴシック" charset="-128"/>
              </a:rPr>
              <a:t>. Available at: </a:t>
            </a:r>
            <a:r>
              <a:rPr lang="en-GB" sz="1200" b="0" i="0" kern="1200" dirty="0" err="1">
                <a:solidFill>
                  <a:schemeClr val="tx1"/>
                </a:solidFill>
                <a:effectLst/>
                <a:latin typeface="Arial" charset="0"/>
                <a:ea typeface="ＭＳ Ｐゴシック" charset="-128"/>
                <a:cs typeface="ＭＳ Ｐゴシック" charset="-128"/>
              </a:rPr>
              <a:t>www.hse.gov.uk</a:t>
            </a:r>
            <a:r>
              <a:rPr lang="en-GB" sz="1200" b="0" i="0" kern="1200" dirty="0">
                <a:solidFill>
                  <a:schemeClr val="tx1"/>
                </a:solidFill>
                <a:effectLst/>
                <a:latin typeface="Arial" charset="0"/>
                <a:ea typeface="ＭＳ Ｐゴシック" charset="-128"/>
                <a:cs typeface="ＭＳ Ｐゴシック" charset="-128"/>
              </a:rPr>
              <a:t>/construction/cdm/2015/</a:t>
            </a:r>
            <a:r>
              <a:rPr lang="en-GB" sz="1200" b="0" i="0" kern="1200" dirty="0" err="1">
                <a:solidFill>
                  <a:schemeClr val="tx1"/>
                </a:solidFill>
                <a:effectLst/>
                <a:latin typeface="Arial" charset="0"/>
                <a:ea typeface="ＭＳ Ｐゴシック" charset="-128"/>
                <a:cs typeface="ＭＳ Ｐゴシック" charset="-128"/>
              </a:rPr>
              <a:t>summary.htm</a:t>
            </a:r>
            <a:r>
              <a:rPr lang="en-GB" sz="1200" b="0" i="0" kern="1200" dirty="0">
                <a:solidFill>
                  <a:schemeClr val="tx1"/>
                </a:solidFill>
                <a:effectLst/>
                <a:latin typeface="Arial" charset="0"/>
                <a:ea typeface="ＭＳ Ｐゴシック" charset="-128"/>
                <a:cs typeface="ＭＳ Ｐゴシック" charset="-128"/>
              </a:rPr>
              <a:t> (accessed14 April 2023).</a:t>
            </a:r>
          </a:p>
          <a:p>
            <a:r>
              <a:rPr lang="en-GB" sz="1200" b="0" i="0" kern="1200" dirty="0">
                <a:solidFill>
                  <a:schemeClr val="tx1"/>
                </a:solidFill>
                <a:effectLst/>
                <a:latin typeface="Arial" charset="0"/>
                <a:ea typeface="ＭＳ Ｐゴシック" charset="-128"/>
                <a:cs typeface="ＭＳ Ｐゴシック" charset="-128"/>
              </a:rPr>
              <a:t>‌</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15783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Source: </a:t>
            </a:r>
            <a:r>
              <a:rPr lang="en-GB" sz="1200" b="0" i="0" kern="1200" dirty="0">
                <a:solidFill>
                  <a:schemeClr val="tx1"/>
                </a:solidFill>
                <a:effectLst/>
                <a:latin typeface="Arial" charset="0"/>
                <a:ea typeface="ＭＳ Ｐゴシック" charset="-128"/>
                <a:cs typeface="ＭＳ Ｐゴシック" charset="-128"/>
              </a:rPr>
              <a:t>Harvey, I. (2016). </a:t>
            </a:r>
            <a:r>
              <a:rPr lang="en-GB" sz="1200" b="0" i="1" kern="1200" dirty="0">
                <a:solidFill>
                  <a:schemeClr val="tx1"/>
                </a:solidFill>
                <a:effectLst/>
                <a:latin typeface="Arial" charset="0"/>
                <a:ea typeface="ＭＳ Ｐゴシック" charset="-128"/>
                <a:cs typeface="ＭＳ Ｐゴシック" charset="-128"/>
              </a:rPr>
              <a:t>Harvey Norman Architects - Cambridge - Bishops Stortford - Saffron Walden - residential - Cambridgeshire - architect</a:t>
            </a:r>
            <a:r>
              <a:rPr lang="en-GB" sz="1200" b="0" i="0" kern="1200" dirty="0">
                <a:solidFill>
                  <a:schemeClr val="tx1"/>
                </a:solidFill>
                <a:effectLst/>
                <a:latin typeface="Arial" charset="0"/>
                <a:ea typeface="ＭＳ Ｐゴシック" charset="-128"/>
                <a:cs typeface="ＭＳ Ｐゴシック" charset="-128"/>
              </a:rPr>
              <a:t>. [online] Harvey Norman Architects - Cambridge - Bishops Stortford - Saffron Walden - residential - Cambridgeshire - architect. Available at: </a:t>
            </a:r>
            <a:r>
              <a:rPr lang="en-GB" sz="1200" b="0" i="0" kern="1200" dirty="0" err="1">
                <a:solidFill>
                  <a:schemeClr val="tx1"/>
                </a:solidFill>
                <a:effectLst/>
                <a:latin typeface="Arial" charset="0"/>
                <a:ea typeface="ＭＳ Ｐゴシック" charset="-128"/>
                <a:cs typeface="ＭＳ Ｐゴシック" charset="-128"/>
              </a:rPr>
              <a:t>www.harveynormanarchitects.co.uk</a:t>
            </a:r>
            <a:r>
              <a:rPr lang="en-GB" sz="1200" b="0" i="0" kern="1200" dirty="0">
                <a:solidFill>
                  <a:schemeClr val="tx1"/>
                </a:solidFill>
                <a:effectLst/>
                <a:latin typeface="Arial" charset="0"/>
                <a:ea typeface="ＭＳ Ｐゴシック" charset="-128"/>
                <a:cs typeface="ＭＳ Ｐゴシック" charset="-128"/>
              </a:rPr>
              <a:t>/articles/how-do-construction-a-management-regulations-cdm-2015-apply-to-domestic-clients (accessed 14 April 2023).</a:t>
            </a:r>
          </a:p>
          <a:p>
            <a:r>
              <a:rPr lang="en-GB" sz="1200" b="0" i="0" kern="1200" dirty="0">
                <a:solidFill>
                  <a:schemeClr val="tx1"/>
                </a:solidFill>
                <a:effectLst/>
                <a:latin typeface="Arial" charset="0"/>
                <a:ea typeface="ＭＳ Ｐゴシック" charset="-128"/>
                <a:cs typeface="ＭＳ Ｐゴシック" charset="-128"/>
              </a:rPr>
              <a:t>‌</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1585818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sz="1200" b="1" i="0" kern="1200" dirty="0">
              <a:solidFill>
                <a:schemeClr val="tx1"/>
              </a:solidFill>
              <a:effectLst/>
              <a:latin typeface="Arial" charset="0"/>
              <a:ea typeface="ＭＳ Ｐゴシック" charset="-128"/>
              <a:cs typeface="ＭＳ Ｐゴシック" charset="-128"/>
            </a:endParaRP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Staying informed: </a:t>
            </a:r>
            <a:r>
              <a:rPr lang="en-GB" sz="1200" b="0" i="0" kern="1200" dirty="0">
                <a:solidFill>
                  <a:schemeClr val="tx1"/>
                </a:solidFill>
                <a:effectLst/>
                <a:latin typeface="Arial" charset="0"/>
                <a:ea typeface="ＭＳ Ｐゴシック" charset="-128"/>
                <a:cs typeface="ＭＳ Ｐゴシック" charset="-128"/>
              </a:rPr>
              <a:t>The first step is to keep up-to-date with the relevant legislation and regulations that apply to the work being carried out. This can be done by attending training sessions, reading industry publications, and consulting with colleagues and industry experts.</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Following safe systems of work: </a:t>
            </a:r>
            <a:r>
              <a:rPr lang="en-GB" sz="1200" b="0" i="0" kern="1200" dirty="0">
                <a:solidFill>
                  <a:schemeClr val="tx1"/>
                </a:solidFill>
                <a:effectLst/>
                <a:latin typeface="Arial" charset="0"/>
                <a:ea typeface="ＭＳ Ｐゴシック" charset="-128"/>
                <a:cs typeface="ＭＳ Ｐゴシック" charset="-128"/>
              </a:rPr>
              <a:t>The tradesperson should ensure they are following safe systems of work, which includes using the correct tools and equipment, wearing the appropriate personal protective equipment (PPE), and following any specific procedures or guidelines for the task at hand.</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Reporting any breaches or violations: </a:t>
            </a:r>
            <a:r>
              <a:rPr lang="en-GB" sz="1200" b="0" i="0" kern="1200" dirty="0">
                <a:solidFill>
                  <a:schemeClr val="tx1"/>
                </a:solidFill>
                <a:effectLst/>
                <a:latin typeface="Arial" charset="0"/>
                <a:ea typeface="ＭＳ Ｐゴシック" charset="-128"/>
                <a:cs typeface="ＭＳ Ｐゴシック" charset="-128"/>
              </a:rPr>
              <a:t>If the tradesperson identifies any breaches or violations of legislation, they should report it to their supervisor or manager immediately. They can also use the organisation's reporting system, such as a whistleblowing policy, to report any wrongdoing or non-compliance.</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Keeping complete and accurate records: </a:t>
            </a:r>
            <a:r>
              <a:rPr lang="en-GB" sz="1200" b="0" i="0" kern="1200" dirty="0">
                <a:solidFill>
                  <a:schemeClr val="tx1"/>
                </a:solidFill>
                <a:effectLst/>
                <a:latin typeface="Arial" charset="0"/>
                <a:ea typeface="ＭＳ Ｐゴシック" charset="-128"/>
                <a:cs typeface="ＭＳ Ｐゴシック" charset="-128"/>
              </a:rPr>
              <a:t>The tradesperson should keep records of any non-compliance or breaches of legislation they have reported. This can include dates, times, locations, and any relevant details. These records can be used as evidence in case of any legal disputes.</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Seeking advice: </a:t>
            </a:r>
            <a:r>
              <a:rPr lang="en-GB" sz="1200" b="0" i="0" kern="1200" dirty="0">
                <a:solidFill>
                  <a:schemeClr val="tx1"/>
                </a:solidFill>
                <a:effectLst/>
                <a:latin typeface="Arial" charset="0"/>
                <a:ea typeface="ＭＳ Ｐゴシック" charset="-128"/>
                <a:cs typeface="ＭＳ Ｐゴシック" charset="-128"/>
              </a:rPr>
              <a:t>If the tradesperson is unsure about any aspect of the work or the legislation that applies, they should seek advice from their supervisor or manager, a qualified industry professional, or a regulatory body such as the Health and Safety Executive (HSE).</a:t>
            </a:r>
          </a:p>
          <a:p>
            <a:pPr marL="171450" indent="-171450">
              <a:buFont typeface="Arial" panose="020B0604020202020204" pitchFamily="34" charset="0"/>
              <a:buChar char="•"/>
            </a:pPr>
            <a:endParaRPr lang="en-GB" sz="1200" b="0" i="0" kern="1200" dirty="0">
              <a:solidFill>
                <a:schemeClr val="tx1"/>
              </a:solidFill>
              <a:effectLst/>
              <a:latin typeface="Arial" charset="0"/>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GB" b="1" dirty="0">
                <a:solidFill>
                  <a:srgbClr val="FF0000"/>
                </a:solidFill>
              </a:rPr>
              <a:t>REMIND LEARNERS THEY NEED TO FAMILIARISE THEMSELVES WITH THEIR ORGANISATIONAL POLICIES AND PROCEDURES IN RELATION TO THIS. This information is only guidance! </a:t>
            </a:r>
          </a:p>
          <a:p>
            <a:pPr marL="171450" indent="-171450">
              <a:buFont typeface="Arial" panose="020B0604020202020204" pitchFamily="34" charset="0"/>
              <a:buChar char="•"/>
            </a:pPr>
            <a:endParaRPr lang="en-GB" sz="1200" b="0" i="0" kern="1200" dirty="0">
              <a:solidFill>
                <a:schemeClr val="tx1"/>
              </a:solidFill>
              <a:effectLst/>
              <a:latin typeface="Arial" charset="0"/>
              <a:ea typeface="ＭＳ Ｐゴシック" charset="-128"/>
              <a:cs typeface="ＭＳ Ｐゴシック" charset="-128"/>
            </a:endParaRP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1460564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Inform their supervisor or manager immediately: </a:t>
            </a:r>
            <a:r>
              <a:rPr lang="en-GB" sz="1200" b="0" i="0" kern="1200" dirty="0">
                <a:solidFill>
                  <a:schemeClr val="tx1"/>
                </a:solidFill>
                <a:effectLst/>
                <a:latin typeface="Arial" charset="0"/>
                <a:ea typeface="ＭＳ Ｐゴシック" charset="-128"/>
                <a:cs typeface="ＭＳ Ｐゴシック" charset="-128"/>
              </a:rPr>
              <a:t>The first step is to inform their supervisor or manager as soon as possible. They should provide details of the breach such as the location, date and time, and any other relevant information.</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Use the organisation's reporting system: </a:t>
            </a:r>
            <a:r>
              <a:rPr lang="en-GB" sz="1200" b="0" i="0" kern="1200" dirty="0">
                <a:solidFill>
                  <a:schemeClr val="tx1"/>
                </a:solidFill>
                <a:effectLst/>
                <a:latin typeface="Arial" charset="0"/>
                <a:ea typeface="ＭＳ Ｐゴシック" charset="-128"/>
                <a:cs typeface="ＭＳ Ｐゴシック" charset="-128"/>
              </a:rPr>
              <a:t>The organisation may have a reporting system, such as a whistleblowing policy, which the tradesperson can use to report any wrongdoing or non-compliance. They should follow the reporting procedure as per the organisation's policy.</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Contact the regulatory body: </a:t>
            </a:r>
            <a:r>
              <a:rPr lang="en-GB" sz="1200" b="0" i="0" kern="1200" dirty="0">
                <a:solidFill>
                  <a:schemeClr val="tx1"/>
                </a:solidFill>
                <a:effectLst/>
                <a:latin typeface="Arial" charset="0"/>
                <a:ea typeface="ＭＳ Ｐゴシック" charset="-128"/>
                <a:cs typeface="ＭＳ Ｐゴシック" charset="-128"/>
              </a:rPr>
              <a:t>If the breach is serious, the tradesperson may need to contact the relevant regulatory body such as the Health and Safety Executive (HSE). The HSE is responsible for enforcing health and safety legislation in the UK and can take appropriate action to address the breach.</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Keep records: </a:t>
            </a:r>
            <a:r>
              <a:rPr lang="en-GB" sz="1200" b="0" i="0" kern="1200" dirty="0">
                <a:solidFill>
                  <a:schemeClr val="tx1"/>
                </a:solidFill>
                <a:effectLst/>
                <a:latin typeface="Arial" charset="0"/>
                <a:ea typeface="ＭＳ Ｐゴシック" charset="-128"/>
                <a:cs typeface="ＭＳ Ｐゴシック" charset="-128"/>
              </a:rPr>
              <a:t>It is important to keep records of any non-compliance or breaches of legislation that they have reported. This can include dates, times, locations and any relevant details. These records can be used as evidence in case of any legal disputes.</a:t>
            </a:r>
          </a:p>
          <a:p>
            <a:pPr marL="0" indent="0">
              <a:buFont typeface="Arial" panose="020B0604020202020204" pitchFamily="34" charset="0"/>
              <a:buNone/>
            </a:pPr>
            <a:r>
              <a:rPr lang="en-GB" sz="1200" b="1" i="0" kern="1200" dirty="0">
                <a:solidFill>
                  <a:schemeClr val="tx1"/>
                </a:solidFill>
                <a:effectLst/>
                <a:latin typeface="Arial" charset="0"/>
                <a:ea typeface="ＭＳ Ｐゴシック" charset="-128"/>
                <a:cs typeface="ＭＳ Ｐゴシック" charset="-128"/>
              </a:rPr>
              <a:t>Follow up: </a:t>
            </a:r>
            <a:r>
              <a:rPr lang="en-GB" sz="1200" b="0" i="0" kern="1200" dirty="0">
                <a:solidFill>
                  <a:schemeClr val="tx1"/>
                </a:solidFill>
                <a:effectLst/>
                <a:latin typeface="Arial" charset="0"/>
                <a:ea typeface="ＭＳ Ｐゴシック" charset="-128"/>
                <a:cs typeface="ＭＳ Ｐゴシック" charset="-128"/>
              </a:rPr>
              <a:t>The tradesperson should follow up with their supervisor or manager to ensure that appropriate actions have been taken to address any reported breaches or violations. If necessary, they can escalate the matter to a higher authority or regulatory body.</a:t>
            </a:r>
          </a:p>
          <a:p>
            <a:endParaRPr lang="en-GB" b="1" i="1" dirty="0">
              <a:solidFill>
                <a:srgbClr val="FF0000"/>
              </a:solidFill>
            </a:endParaRPr>
          </a:p>
          <a:p>
            <a:r>
              <a:rPr lang="en-GB" b="1" i="0" dirty="0">
                <a:solidFill>
                  <a:srgbClr val="FF0000"/>
                </a:solidFill>
              </a:rPr>
              <a:t>REMIND LEARNERS THAT THEY NEED TO FAMILIRISE THEMSELVES WITH THEIR ORGINISATIONAL POLICIES AND PROCEDURES IN RELATION TO THIS. This information is only guidance!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2279344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474446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Morrison, S. and Morrison, S. (2022). </a:t>
            </a:r>
            <a:r>
              <a:rPr lang="en-GB" sz="1200" b="0" i="1" kern="1200" dirty="0">
                <a:solidFill>
                  <a:schemeClr val="tx1"/>
                </a:solidFill>
                <a:effectLst/>
                <a:latin typeface="Arial" charset="0"/>
                <a:ea typeface="ＭＳ Ｐゴシック" charset="-128"/>
                <a:cs typeface="ＭＳ Ｐゴシック" charset="-128"/>
              </a:rPr>
              <a:t>What are the CDM Regulations – A Complete Summary</a:t>
            </a:r>
            <a:r>
              <a:rPr lang="en-GB" sz="1200" b="0" i="0" kern="1200" dirty="0">
                <a:solidFill>
                  <a:schemeClr val="tx1"/>
                </a:solidFill>
                <a:effectLst/>
                <a:latin typeface="Arial" charset="0"/>
                <a:ea typeface="ＭＳ Ｐゴシック" charset="-128"/>
                <a:cs typeface="ＭＳ Ｐゴシック" charset="-128"/>
              </a:rPr>
              <a:t>. Available at: https://humanfocus.co.uk/blog/cdm-regulations-summary/ (accessed 14 April</a:t>
            </a:r>
            <a:r>
              <a:rPr lang="en-GB" sz="1200" b="0" i="0" kern="1200" baseline="0" dirty="0">
                <a:solidFill>
                  <a:schemeClr val="tx1"/>
                </a:solidFill>
                <a:effectLst/>
                <a:latin typeface="Arial" charset="0"/>
                <a:ea typeface="ＭＳ Ｐゴシック" charset="-128"/>
                <a:cs typeface="ＭＳ Ｐゴシック" charset="-128"/>
              </a:rPr>
              <a:t> </a:t>
            </a:r>
            <a:r>
              <a:rPr lang="en-GB" sz="1200" b="0" i="0" kern="1200" dirty="0">
                <a:solidFill>
                  <a:schemeClr val="tx1"/>
                </a:solidFill>
                <a:effectLst/>
                <a:latin typeface="Arial" charset="0"/>
                <a:ea typeface="ＭＳ Ｐゴシック" charset="-128"/>
                <a:cs typeface="ＭＳ Ｐゴシック" charset="-128"/>
              </a:rPr>
              <a:t>2023).</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kern="1200" dirty="0" err="1">
                <a:solidFill>
                  <a:schemeClr val="tx1"/>
                </a:solidFill>
                <a:effectLst/>
                <a:latin typeface="Arial" charset="0"/>
                <a:ea typeface="ＭＳ Ｐゴシック" charset="-128"/>
                <a:cs typeface="ＭＳ Ｐゴシック" charset="-128"/>
              </a:rPr>
              <a:t>HASpod</a:t>
            </a:r>
            <a:r>
              <a:rPr lang="en-GB" sz="1200" b="0" i="0" kern="1200" dirty="0">
                <a:solidFill>
                  <a:schemeClr val="tx1"/>
                </a:solidFill>
                <a:effectLst/>
                <a:latin typeface="Arial" charset="0"/>
                <a:ea typeface="ＭＳ Ｐゴシック" charset="-128"/>
                <a:cs typeface="ＭＳ Ｐゴシック" charset="-128"/>
              </a:rPr>
              <a:t> (2019). </a:t>
            </a:r>
            <a:r>
              <a:rPr lang="en-GB" sz="1200" b="0" i="1" kern="1200" dirty="0">
                <a:solidFill>
                  <a:schemeClr val="tx1"/>
                </a:solidFill>
                <a:effectLst/>
                <a:latin typeface="Arial" charset="0"/>
                <a:ea typeface="ＭＳ Ｐゴシック" charset="-128"/>
                <a:cs typeface="ＭＳ Ｐゴシック" charset="-128"/>
              </a:rPr>
              <a:t>CDM Regulations Summary (And The 10 Golden Rules)</a:t>
            </a:r>
            <a:r>
              <a:rPr lang="en-GB" sz="1200" b="0" i="0" kern="1200" dirty="0">
                <a:solidFill>
                  <a:schemeClr val="tx1"/>
                </a:solidFill>
                <a:effectLst/>
                <a:latin typeface="Arial" charset="0"/>
                <a:ea typeface="ＭＳ Ｐゴシック" charset="-128"/>
                <a:cs typeface="ＭＳ Ｐゴシック" charset="-128"/>
              </a:rPr>
              <a:t>. Available at: www.haspod.com/blog/cdm/cdm-regulations-summary (accessed 14 April 2023).</a:t>
            </a: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396288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err="1">
                <a:solidFill>
                  <a:schemeClr val="tx1"/>
                </a:solidFill>
                <a:effectLst/>
                <a:latin typeface="Arial" charset="0"/>
                <a:ea typeface="ＭＳ Ｐゴシック" charset="-128"/>
                <a:cs typeface="ＭＳ Ｐゴシック" charset="-128"/>
              </a:rPr>
              <a:t>Hse.gov.uk</a:t>
            </a:r>
            <a:r>
              <a:rPr lang="en-GB" sz="1200" b="0" i="0" kern="1200" dirty="0">
                <a:solidFill>
                  <a:schemeClr val="tx1"/>
                </a:solidFill>
                <a:effectLst/>
                <a:latin typeface="Arial" charset="0"/>
                <a:ea typeface="ＭＳ Ｐゴシック" charset="-128"/>
                <a:cs typeface="ＭＳ Ｐゴシック" charset="-128"/>
              </a:rPr>
              <a:t> (2015). </a:t>
            </a:r>
            <a:r>
              <a:rPr lang="en-GB" sz="1200" b="0" i="1" kern="1200" dirty="0">
                <a:solidFill>
                  <a:schemeClr val="tx1"/>
                </a:solidFill>
                <a:effectLst/>
                <a:latin typeface="Arial" charset="0"/>
                <a:ea typeface="ＭＳ Ｐゴシック" charset="-128"/>
                <a:cs typeface="ＭＳ Ｐゴシック" charset="-128"/>
              </a:rPr>
              <a:t>Construction:</a:t>
            </a:r>
            <a:r>
              <a:rPr lang="en-GB" sz="1200" b="0" i="1" kern="1200" baseline="0" dirty="0">
                <a:solidFill>
                  <a:schemeClr val="tx1"/>
                </a:solidFill>
                <a:effectLst/>
                <a:latin typeface="Arial" charset="0"/>
                <a:ea typeface="ＭＳ Ｐゴシック" charset="-128"/>
                <a:cs typeface="ＭＳ Ｐゴシック" charset="-128"/>
              </a:rPr>
              <a:t> </a:t>
            </a:r>
            <a:r>
              <a:rPr lang="en-GB" sz="1200" b="0" i="1" kern="1200" dirty="0">
                <a:solidFill>
                  <a:schemeClr val="tx1"/>
                </a:solidFill>
                <a:effectLst/>
                <a:latin typeface="Arial" charset="0"/>
                <a:ea typeface="ＭＳ Ｐゴシック" charset="-128"/>
                <a:cs typeface="ＭＳ Ｐゴシック" charset="-128"/>
              </a:rPr>
              <a:t>Construction Design and Management Summary of Duties</a:t>
            </a:r>
            <a:r>
              <a:rPr lang="en-GB" sz="1200" b="0" i="0" kern="1200" dirty="0">
                <a:solidFill>
                  <a:schemeClr val="tx1"/>
                </a:solidFill>
                <a:effectLst/>
                <a:latin typeface="Arial" charset="0"/>
                <a:ea typeface="ＭＳ Ｐゴシック" charset="-128"/>
                <a:cs typeface="ＭＳ Ｐゴシック" charset="-128"/>
              </a:rPr>
              <a:t>. Available at: </a:t>
            </a:r>
            <a:r>
              <a:rPr lang="en-GB" sz="1200" b="0" i="0" kern="1200" dirty="0" err="1">
                <a:solidFill>
                  <a:schemeClr val="tx1"/>
                </a:solidFill>
                <a:effectLst/>
                <a:latin typeface="Arial" charset="0"/>
                <a:ea typeface="ＭＳ Ｐゴシック" charset="-128"/>
                <a:cs typeface="ＭＳ Ｐゴシック" charset="-128"/>
              </a:rPr>
              <a:t>www.hse.gov.uk</a:t>
            </a:r>
            <a:r>
              <a:rPr lang="en-GB" sz="1200" b="0" i="0" kern="1200" dirty="0">
                <a:solidFill>
                  <a:schemeClr val="tx1"/>
                </a:solidFill>
                <a:effectLst/>
                <a:latin typeface="Arial" charset="0"/>
                <a:ea typeface="ＭＳ Ｐゴシック" charset="-128"/>
                <a:cs typeface="ＭＳ Ｐゴシック" charset="-128"/>
              </a:rPr>
              <a:t>/construction/cdm/2015/</a:t>
            </a:r>
            <a:r>
              <a:rPr lang="en-GB" sz="1200" b="0" i="0" kern="1200" dirty="0" err="1">
                <a:solidFill>
                  <a:schemeClr val="tx1"/>
                </a:solidFill>
                <a:effectLst/>
                <a:latin typeface="Arial" charset="0"/>
                <a:ea typeface="ＭＳ Ｐゴシック" charset="-128"/>
                <a:cs typeface="ＭＳ Ｐゴシック" charset="-128"/>
              </a:rPr>
              <a:t>summary.htm</a:t>
            </a:r>
            <a:r>
              <a:rPr lang="en-GB" sz="1200" b="0" i="0" kern="1200" dirty="0">
                <a:solidFill>
                  <a:schemeClr val="tx1"/>
                </a:solidFill>
                <a:effectLst/>
                <a:latin typeface="Arial" charset="0"/>
                <a:ea typeface="ＭＳ Ｐゴシック" charset="-128"/>
                <a:cs typeface="ＭＳ Ｐゴシック" charset="-128"/>
              </a:rPr>
              <a:t> (accessed 14 April 2023).</a:t>
            </a:r>
          </a:p>
          <a:p>
            <a:r>
              <a:rPr lang="en-GB" sz="1200" b="0" i="0" kern="1200" dirty="0">
                <a:solidFill>
                  <a:schemeClr val="tx1"/>
                </a:solidFill>
                <a:effectLst/>
                <a:latin typeface="Arial" charset="0"/>
                <a:ea typeface="ＭＳ Ｐゴシック" charset="-128"/>
                <a:cs typeface="ＭＳ Ｐゴシック" charset="-128"/>
              </a:rPr>
              <a:t>‌</a:t>
            </a:r>
          </a:p>
          <a:p>
            <a:pPr marL="0" indent="0">
              <a:buFont typeface="Arial" panose="020B0604020202020204" pitchFamily="34" charset="0"/>
              <a:buNone/>
            </a:pPr>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824866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err="1">
                <a:solidFill>
                  <a:schemeClr val="tx1"/>
                </a:solidFill>
                <a:effectLst/>
                <a:latin typeface="Arial" charset="0"/>
                <a:ea typeface="ＭＳ Ｐゴシック" charset="-128"/>
                <a:cs typeface="ＭＳ Ｐゴシック" charset="-128"/>
              </a:rPr>
              <a:t>Hse.gov.uk</a:t>
            </a:r>
            <a:r>
              <a:rPr lang="en-GB" sz="1200" b="0" i="0" kern="1200" dirty="0">
                <a:solidFill>
                  <a:schemeClr val="tx1"/>
                </a:solidFill>
                <a:effectLst/>
                <a:latin typeface="Arial" charset="0"/>
                <a:ea typeface="ＭＳ Ｐゴシック" charset="-128"/>
                <a:cs typeface="ＭＳ Ｐゴシック" charset="-128"/>
              </a:rPr>
              <a:t> (2015). </a:t>
            </a:r>
            <a:r>
              <a:rPr lang="en-GB" sz="1200" b="0" i="1" kern="1200" dirty="0">
                <a:solidFill>
                  <a:schemeClr val="tx1"/>
                </a:solidFill>
                <a:effectLst/>
                <a:latin typeface="Arial" charset="0"/>
                <a:ea typeface="ＭＳ Ｐゴシック" charset="-128"/>
                <a:cs typeface="ＭＳ Ｐゴシック" charset="-128"/>
              </a:rPr>
              <a:t>Construction:</a:t>
            </a:r>
            <a:r>
              <a:rPr lang="en-GB" sz="1200" b="0" i="1" kern="1200" baseline="0" dirty="0">
                <a:solidFill>
                  <a:schemeClr val="tx1"/>
                </a:solidFill>
                <a:effectLst/>
                <a:latin typeface="Arial" charset="0"/>
                <a:ea typeface="ＭＳ Ｐゴシック" charset="-128"/>
                <a:cs typeface="ＭＳ Ｐゴシック" charset="-128"/>
              </a:rPr>
              <a:t> </a:t>
            </a:r>
            <a:r>
              <a:rPr lang="en-GB" sz="1200" b="0" i="1" kern="1200" dirty="0">
                <a:solidFill>
                  <a:schemeClr val="tx1"/>
                </a:solidFill>
                <a:effectLst/>
                <a:latin typeface="Arial" charset="0"/>
                <a:ea typeface="ＭＳ Ｐゴシック" charset="-128"/>
                <a:cs typeface="ＭＳ Ｐゴシック" charset="-128"/>
              </a:rPr>
              <a:t>Construction Design and Management Summary of Duties</a:t>
            </a:r>
            <a:r>
              <a:rPr lang="en-GB" sz="1200" b="0" i="0" kern="1200" dirty="0">
                <a:solidFill>
                  <a:schemeClr val="tx1"/>
                </a:solidFill>
                <a:effectLst/>
                <a:latin typeface="Arial" charset="0"/>
                <a:ea typeface="ＭＳ Ｐゴシック" charset="-128"/>
                <a:cs typeface="ＭＳ Ｐゴシック" charset="-128"/>
              </a:rPr>
              <a:t>. Available at: </a:t>
            </a:r>
            <a:r>
              <a:rPr lang="en-GB" sz="1200" b="0" i="0" kern="1200" dirty="0" err="1">
                <a:solidFill>
                  <a:schemeClr val="tx1"/>
                </a:solidFill>
                <a:effectLst/>
                <a:latin typeface="Arial" charset="0"/>
                <a:ea typeface="ＭＳ Ｐゴシック" charset="-128"/>
                <a:cs typeface="ＭＳ Ｐゴシック" charset="-128"/>
              </a:rPr>
              <a:t>www.hse.gov.uk</a:t>
            </a:r>
            <a:r>
              <a:rPr lang="en-GB" sz="1200" b="0" i="0" kern="1200" dirty="0">
                <a:solidFill>
                  <a:schemeClr val="tx1"/>
                </a:solidFill>
                <a:effectLst/>
                <a:latin typeface="Arial" charset="0"/>
                <a:ea typeface="ＭＳ Ｐゴシック" charset="-128"/>
                <a:cs typeface="ＭＳ Ｐゴシック" charset="-128"/>
              </a:rPr>
              <a:t>/construction/cdm/2015/</a:t>
            </a:r>
            <a:r>
              <a:rPr lang="en-GB" sz="1200" b="0" i="0" kern="1200" dirty="0" err="1">
                <a:solidFill>
                  <a:schemeClr val="tx1"/>
                </a:solidFill>
                <a:effectLst/>
                <a:latin typeface="Arial" charset="0"/>
                <a:ea typeface="ＭＳ Ｐゴシック" charset="-128"/>
                <a:cs typeface="ＭＳ Ｐゴシック" charset="-128"/>
              </a:rPr>
              <a:t>summary.htm</a:t>
            </a:r>
            <a:r>
              <a:rPr lang="en-GB" sz="1200" b="0" i="0" kern="1200" dirty="0">
                <a:solidFill>
                  <a:schemeClr val="tx1"/>
                </a:solidFill>
                <a:effectLst/>
                <a:latin typeface="Arial" charset="0"/>
                <a:ea typeface="ＭＳ Ｐゴシック" charset="-128"/>
                <a:cs typeface="ＭＳ Ｐゴシック" charset="-128"/>
              </a:rPr>
              <a:t> (accessed 14 April 2023).</a:t>
            </a:r>
          </a:p>
          <a:p>
            <a:r>
              <a:rPr lang="en-GB" sz="1200" b="0" i="0" kern="1200" dirty="0">
                <a:solidFill>
                  <a:schemeClr val="tx1"/>
                </a:solidFill>
                <a:effectLst/>
                <a:latin typeface="Arial" charset="0"/>
                <a:ea typeface="ＭＳ Ｐゴシック" charset="-128"/>
                <a:cs typeface="ＭＳ Ｐゴシック" charset="-128"/>
              </a:rPr>
              <a:t>‌</a:t>
            </a:r>
          </a:p>
          <a:p>
            <a:pPr marL="0" indent="0">
              <a:buFont typeface="Arial" panose="020B0604020202020204" pitchFamily="34" charset="0"/>
              <a:buNone/>
            </a:pPr>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976382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err="1">
                <a:solidFill>
                  <a:schemeClr val="tx1"/>
                </a:solidFill>
                <a:effectLst/>
                <a:latin typeface="Arial" charset="0"/>
                <a:ea typeface="ＭＳ Ｐゴシック" charset="-128"/>
                <a:cs typeface="ＭＳ Ｐゴシック" charset="-128"/>
              </a:rPr>
              <a:t>Hse.gov.uk</a:t>
            </a:r>
            <a:r>
              <a:rPr lang="en-GB" sz="1200" b="0" i="0" kern="1200" dirty="0">
                <a:solidFill>
                  <a:schemeClr val="tx1"/>
                </a:solidFill>
                <a:effectLst/>
                <a:latin typeface="Arial" charset="0"/>
                <a:ea typeface="ＭＳ Ｐゴシック" charset="-128"/>
                <a:cs typeface="ＭＳ Ｐゴシック" charset="-128"/>
              </a:rPr>
              <a:t> (2015). </a:t>
            </a:r>
            <a:r>
              <a:rPr lang="en-GB" sz="1200" b="0" i="1" kern="1200" dirty="0">
                <a:solidFill>
                  <a:schemeClr val="tx1"/>
                </a:solidFill>
                <a:effectLst/>
                <a:latin typeface="Arial" charset="0"/>
                <a:ea typeface="ＭＳ Ｐゴシック" charset="-128"/>
                <a:cs typeface="ＭＳ Ｐゴシック" charset="-128"/>
              </a:rPr>
              <a:t>Construction:</a:t>
            </a:r>
            <a:r>
              <a:rPr lang="en-GB" sz="1200" b="0" i="1" kern="1200" baseline="0" dirty="0">
                <a:solidFill>
                  <a:schemeClr val="tx1"/>
                </a:solidFill>
                <a:effectLst/>
                <a:latin typeface="Arial" charset="0"/>
                <a:ea typeface="ＭＳ Ｐゴシック" charset="-128"/>
                <a:cs typeface="ＭＳ Ｐゴシック" charset="-128"/>
              </a:rPr>
              <a:t> </a:t>
            </a:r>
            <a:r>
              <a:rPr lang="en-GB" sz="1200" b="0" i="1" kern="1200" dirty="0">
                <a:solidFill>
                  <a:schemeClr val="tx1"/>
                </a:solidFill>
                <a:effectLst/>
                <a:latin typeface="Arial" charset="0"/>
                <a:ea typeface="ＭＳ Ｐゴシック" charset="-128"/>
                <a:cs typeface="ＭＳ Ｐゴシック" charset="-128"/>
              </a:rPr>
              <a:t>Construction Design and Management Summary of Duties</a:t>
            </a:r>
            <a:r>
              <a:rPr lang="en-GB" sz="1200" b="0" i="0" kern="1200" dirty="0">
                <a:solidFill>
                  <a:schemeClr val="tx1"/>
                </a:solidFill>
                <a:effectLst/>
                <a:latin typeface="Arial" charset="0"/>
                <a:ea typeface="ＭＳ Ｐゴシック" charset="-128"/>
                <a:cs typeface="ＭＳ Ｐゴシック" charset="-128"/>
              </a:rPr>
              <a:t>. Available at: </a:t>
            </a:r>
            <a:r>
              <a:rPr lang="en-GB" sz="1200" b="0" i="0" kern="1200" dirty="0" err="1">
                <a:solidFill>
                  <a:schemeClr val="tx1"/>
                </a:solidFill>
                <a:effectLst/>
                <a:latin typeface="Arial" charset="0"/>
                <a:ea typeface="ＭＳ Ｐゴシック" charset="-128"/>
                <a:cs typeface="ＭＳ Ｐゴシック" charset="-128"/>
              </a:rPr>
              <a:t>www.hse.gov.uk</a:t>
            </a:r>
            <a:r>
              <a:rPr lang="en-GB" sz="1200" b="0" i="0" kern="1200" dirty="0">
                <a:solidFill>
                  <a:schemeClr val="tx1"/>
                </a:solidFill>
                <a:effectLst/>
                <a:latin typeface="Arial" charset="0"/>
                <a:ea typeface="ＭＳ Ｐゴシック" charset="-128"/>
                <a:cs typeface="ＭＳ Ｐゴシック" charset="-128"/>
              </a:rPr>
              <a:t>/construction/cdm/2015/</a:t>
            </a:r>
            <a:r>
              <a:rPr lang="en-GB" sz="1200" b="0" i="0" kern="1200" dirty="0" err="1">
                <a:solidFill>
                  <a:schemeClr val="tx1"/>
                </a:solidFill>
                <a:effectLst/>
                <a:latin typeface="Arial" charset="0"/>
                <a:ea typeface="ＭＳ Ｐゴシック" charset="-128"/>
                <a:cs typeface="ＭＳ Ｐゴシック" charset="-128"/>
              </a:rPr>
              <a:t>summary.htm</a:t>
            </a:r>
            <a:r>
              <a:rPr lang="en-GB" sz="1200" b="0" i="0" kern="1200" dirty="0">
                <a:solidFill>
                  <a:schemeClr val="tx1"/>
                </a:solidFill>
                <a:effectLst/>
                <a:latin typeface="Arial" charset="0"/>
                <a:ea typeface="ＭＳ Ｐゴシック" charset="-128"/>
                <a:cs typeface="ＭＳ Ｐゴシック" charset="-128"/>
              </a:rPr>
              <a:t> (accessed 14 April 2023).</a:t>
            </a:r>
          </a:p>
          <a:p>
            <a:r>
              <a:rPr lang="en-GB" sz="1200" b="0" i="0" kern="1200" dirty="0">
                <a:solidFill>
                  <a:schemeClr val="tx1"/>
                </a:solidFill>
                <a:effectLst/>
                <a:latin typeface="Arial" charset="0"/>
                <a:ea typeface="ＭＳ Ｐゴシック" charset="-128"/>
                <a:cs typeface="ＭＳ Ｐゴシック" charset="-128"/>
              </a:rPr>
              <a:t>‌</a:t>
            </a:r>
          </a:p>
          <a:p>
            <a:pPr marL="0" indent="0">
              <a:buFont typeface="Arial" panose="020B0604020202020204" pitchFamily="34" charset="0"/>
              <a:buNone/>
            </a:pPr>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639516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err="1">
                <a:solidFill>
                  <a:schemeClr val="tx1"/>
                </a:solidFill>
                <a:effectLst/>
                <a:latin typeface="Arial" charset="0"/>
                <a:ea typeface="ＭＳ Ｐゴシック" charset="-128"/>
                <a:cs typeface="ＭＳ Ｐゴシック" charset="-128"/>
              </a:rPr>
              <a:t>Hse.gov.uk</a:t>
            </a:r>
            <a:r>
              <a:rPr lang="en-GB" sz="1200" b="0" i="0" kern="1200" dirty="0">
                <a:solidFill>
                  <a:schemeClr val="tx1"/>
                </a:solidFill>
                <a:effectLst/>
                <a:latin typeface="Arial" charset="0"/>
                <a:ea typeface="ＭＳ Ｐゴシック" charset="-128"/>
                <a:cs typeface="ＭＳ Ｐゴシック" charset="-128"/>
              </a:rPr>
              <a:t> (2015). </a:t>
            </a:r>
            <a:r>
              <a:rPr lang="en-GB" sz="1200" b="0" i="1" kern="1200" dirty="0">
                <a:solidFill>
                  <a:schemeClr val="tx1"/>
                </a:solidFill>
                <a:effectLst/>
                <a:latin typeface="Arial" charset="0"/>
                <a:ea typeface="ＭＳ Ｐゴシック" charset="-128"/>
                <a:cs typeface="ＭＳ Ｐゴシック" charset="-128"/>
              </a:rPr>
              <a:t>Construction:</a:t>
            </a:r>
            <a:r>
              <a:rPr lang="en-GB" sz="1200" b="0" i="1" kern="1200" baseline="0" dirty="0">
                <a:solidFill>
                  <a:schemeClr val="tx1"/>
                </a:solidFill>
                <a:effectLst/>
                <a:latin typeface="Arial" charset="0"/>
                <a:ea typeface="ＭＳ Ｐゴシック" charset="-128"/>
                <a:cs typeface="ＭＳ Ｐゴシック" charset="-128"/>
              </a:rPr>
              <a:t> </a:t>
            </a:r>
            <a:r>
              <a:rPr lang="en-GB" sz="1200" b="0" i="1" kern="1200" dirty="0">
                <a:solidFill>
                  <a:schemeClr val="tx1"/>
                </a:solidFill>
                <a:effectLst/>
                <a:latin typeface="Arial" charset="0"/>
                <a:ea typeface="ＭＳ Ｐゴシック" charset="-128"/>
                <a:cs typeface="ＭＳ Ｐゴシック" charset="-128"/>
              </a:rPr>
              <a:t>Construction Design and Management Summary of Duties</a:t>
            </a:r>
            <a:r>
              <a:rPr lang="en-GB" sz="1200" b="0" i="0" kern="1200" dirty="0">
                <a:solidFill>
                  <a:schemeClr val="tx1"/>
                </a:solidFill>
                <a:effectLst/>
                <a:latin typeface="Arial" charset="0"/>
                <a:ea typeface="ＭＳ Ｐゴシック" charset="-128"/>
                <a:cs typeface="ＭＳ Ｐゴシック" charset="-128"/>
              </a:rPr>
              <a:t>. Available at: </a:t>
            </a:r>
            <a:r>
              <a:rPr lang="en-GB" sz="1200" b="0" i="0" kern="1200" dirty="0" err="1">
                <a:solidFill>
                  <a:schemeClr val="tx1"/>
                </a:solidFill>
                <a:effectLst/>
                <a:latin typeface="Arial" charset="0"/>
                <a:ea typeface="ＭＳ Ｐゴシック" charset="-128"/>
                <a:cs typeface="ＭＳ Ｐゴシック" charset="-128"/>
              </a:rPr>
              <a:t>www.hse.gov.uk</a:t>
            </a:r>
            <a:r>
              <a:rPr lang="en-GB" sz="1200" b="0" i="0" kern="1200" dirty="0">
                <a:solidFill>
                  <a:schemeClr val="tx1"/>
                </a:solidFill>
                <a:effectLst/>
                <a:latin typeface="Arial" charset="0"/>
                <a:ea typeface="ＭＳ Ｐゴシック" charset="-128"/>
                <a:cs typeface="ＭＳ Ｐゴシック" charset="-128"/>
              </a:rPr>
              <a:t>/construction/cdm/2015/</a:t>
            </a:r>
            <a:r>
              <a:rPr lang="en-GB" sz="1200" b="0" i="0" kern="1200" dirty="0" err="1">
                <a:solidFill>
                  <a:schemeClr val="tx1"/>
                </a:solidFill>
                <a:effectLst/>
                <a:latin typeface="Arial" charset="0"/>
                <a:ea typeface="ＭＳ Ｐゴシック" charset="-128"/>
                <a:cs typeface="ＭＳ Ｐゴシック" charset="-128"/>
              </a:rPr>
              <a:t>summary.htm</a:t>
            </a:r>
            <a:r>
              <a:rPr lang="en-GB" sz="1200" b="0" i="0" kern="1200" dirty="0">
                <a:solidFill>
                  <a:schemeClr val="tx1"/>
                </a:solidFill>
                <a:effectLst/>
                <a:latin typeface="Arial" charset="0"/>
                <a:ea typeface="ＭＳ Ｐゴシック" charset="-128"/>
                <a:cs typeface="ＭＳ Ｐゴシック" charset="-128"/>
              </a:rPr>
              <a:t> (accessed 14 April 2023).</a:t>
            </a:r>
          </a:p>
          <a:p>
            <a:r>
              <a:rPr lang="en-GB" sz="1200" b="0" i="0" kern="1200" dirty="0">
                <a:solidFill>
                  <a:schemeClr val="tx1"/>
                </a:solidFill>
                <a:effectLst/>
                <a:latin typeface="Arial" charset="0"/>
                <a:ea typeface="ＭＳ Ｐゴシック" charset="-128"/>
                <a:cs typeface="ＭＳ Ｐゴシック" charset="-128"/>
              </a:rPr>
              <a:t>‌</a:t>
            </a:r>
          </a:p>
          <a:p>
            <a:pPr marL="0" indent="0">
              <a:buFont typeface="Arial" panose="020B0604020202020204" pitchFamily="34" charset="0"/>
              <a:buNone/>
            </a:pPr>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705962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err="1">
                <a:solidFill>
                  <a:schemeClr val="tx1"/>
                </a:solidFill>
                <a:effectLst/>
                <a:latin typeface="Arial" charset="0"/>
                <a:ea typeface="ＭＳ Ｐゴシック" charset="-128"/>
                <a:cs typeface="ＭＳ Ｐゴシック" charset="-128"/>
              </a:rPr>
              <a:t>Hse.gov.uk</a:t>
            </a:r>
            <a:r>
              <a:rPr lang="en-GB" sz="1200" b="0" i="0" kern="1200" dirty="0">
                <a:solidFill>
                  <a:schemeClr val="tx1"/>
                </a:solidFill>
                <a:effectLst/>
                <a:latin typeface="Arial" charset="0"/>
                <a:ea typeface="ＭＳ Ｐゴシック" charset="-128"/>
                <a:cs typeface="ＭＳ Ｐゴシック" charset="-128"/>
              </a:rPr>
              <a:t> (2015). </a:t>
            </a:r>
            <a:r>
              <a:rPr lang="en-GB" sz="1200" b="0" i="1" kern="1200" dirty="0">
                <a:solidFill>
                  <a:schemeClr val="tx1"/>
                </a:solidFill>
                <a:effectLst/>
                <a:latin typeface="Arial" charset="0"/>
                <a:ea typeface="ＭＳ Ｐゴシック" charset="-128"/>
                <a:cs typeface="ＭＳ Ｐゴシック" charset="-128"/>
              </a:rPr>
              <a:t>Construction:</a:t>
            </a:r>
            <a:r>
              <a:rPr lang="en-GB" sz="1200" b="0" i="1" kern="1200" baseline="0" dirty="0">
                <a:solidFill>
                  <a:schemeClr val="tx1"/>
                </a:solidFill>
                <a:effectLst/>
                <a:latin typeface="Arial" charset="0"/>
                <a:ea typeface="ＭＳ Ｐゴシック" charset="-128"/>
                <a:cs typeface="ＭＳ Ｐゴシック" charset="-128"/>
              </a:rPr>
              <a:t> </a:t>
            </a:r>
            <a:r>
              <a:rPr lang="en-GB" sz="1200" b="0" i="1" kern="1200" dirty="0">
                <a:solidFill>
                  <a:schemeClr val="tx1"/>
                </a:solidFill>
                <a:effectLst/>
                <a:latin typeface="Arial" charset="0"/>
                <a:ea typeface="ＭＳ Ｐゴシック" charset="-128"/>
                <a:cs typeface="ＭＳ Ｐゴシック" charset="-128"/>
              </a:rPr>
              <a:t>Construction Design and Management Summary of Duties</a:t>
            </a:r>
            <a:r>
              <a:rPr lang="en-GB" sz="1200" b="0" i="0" kern="1200" dirty="0">
                <a:solidFill>
                  <a:schemeClr val="tx1"/>
                </a:solidFill>
                <a:effectLst/>
                <a:latin typeface="Arial" charset="0"/>
                <a:ea typeface="ＭＳ Ｐゴシック" charset="-128"/>
                <a:cs typeface="ＭＳ Ｐゴシック" charset="-128"/>
              </a:rPr>
              <a:t>. Available at: </a:t>
            </a:r>
            <a:r>
              <a:rPr lang="en-GB" sz="1200" b="0" i="0" kern="1200" dirty="0" err="1">
                <a:solidFill>
                  <a:schemeClr val="tx1"/>
                </a:solidFill>
                <a:effectLst/>
                <a:latin typeface="Arial" charset="0"/>
                <a:ea typeface="ＭＳ Ｐゴシック" charset="-128"/>
                <a:cs typeface="ＭＳ Ｐゴシック" charset="-128"/>
              </a:rPr>
              <a:t>www.hse.gov.uk</a:t>
            </a:r>
            <a:r>
              <a:rPr lang="en-GB" sz="1200" b="0" i="0" kern="1200" dirty="0">
                <a:solidFill>
                  <a:schemeClr val="tx1"/>
                </a:solidFill>
                <a:effectLst/>
                <a:latin typeface="Arial" charset="0"/>
                <a:ea typeface="ＭＳ Ｐゴシック" charset="-128"/>
                <a:cs typeface="ＭＳ Ｐゴシック" charset="-128"/>
              </a:rPr>
              <a:t>/construction/cdm/2015/</a:t>
            </a:r>
            <a:r>
              <a:rPr lang="en-GB" sz="1200" b="0" i="0" kern="1200" dirty="0" err="1">
                <a:solidFill>
                  <a:schemeClr val="tx1"/>
                </a:solidFill>
                <a:effectLst/>
                <a:latin typeface="Arial" charset="0"/>
                <a:ea typeface="ＭＳ Ｐゴシック" charset="-128"/>
                <a:cs typeface="ＭＳ Ｐゴシック" charset="-128"/>
              </a:rPr>
              <a:t>summary.htm</a:t>
            </a:r>
            <a:r>
              <a:rPr lang="en-GB" sz="1200" b="0" i="0" kern="1200" dirty="0">
                <a:solidFill>
                  <a:schemeClr val="tx1"/>
                </a:solidFill>
                <a:effectLst/>
                <a:latin typeface="Arial" charset="0"/>
                <a:ea typeface="ＭＳ Ｐゴシック" charset="-128"/>
                <a:cs typeface="ＭＳ Ｐゴシック" charset="-128"/>
              </a:rPr>
              <a:t> (accessed 14 April 2023).</a:t>
            </a:r>
          </a:p>
          <a:p>
            <a:r>
              <a:rPr lang="en-GB" sz="1200" b="0" i="0" kern="1200" dirty="0">
                <a:solidFill>
                  <a:schemeClr val="tx1"/>
                </a:solidFill>
                <a:effectLst/>
                <a:latin typeface="Arial" charset="0"/>
                <a:ea typeface="ＭＳ Ｐゴシック" charset="-128"/>
                <a:cs typeface="ＭＳ Ｐゴシック" charset="-128"/>
              </a:rPr>
              <a:t>‌</a:t>
            </a:r>
          </a:p>
          <a:p>
            <a:pPr marL="0" indent="0">
              <a:buFont typeface="Arial" panose="020B0604020202020204" pitchFamily="34" charset="0"/>
              <a:buNone/>
            </a:pPr>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434119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err="1">
                <a:solidFill>
                  <a:schemeClr val="tx1"/>
                </a:solidFill>
                <a:effectLst/>
                <a:latin typeface="Arial" charset="0"/>
                <a:ea typeface="ＭＳ Ｐゴシック" charset="-128"/>
                <a:cs typeface="ＭＳ Ｐゴシック" charset="-128"/>
              </a:rPr>
              <a:t>Hse.gov.uk</a:t>
            </a:r>
            <a:r>
              <a:rPr lang="en-GB" sz="1200" b="0" i="0" kern="1200" dirty="0">
                <a:solidFill>
                  <a:schemeClr val="tx1"/>
                </a:solidFill>
                <a:effectLst/>
                <a:latin typeface="Arial" charset="0"/>
                <a:ea typeface="ＭＳ Ｐゴシック" charset="-128"/>
                <a:cs typeface="ＭＳ Ｐゴシック" charset="-128"/>
              </a:rPr>
              <a:t> (2015). </a:t>
            </a:r>
            <a:r>
              <a:rPr lang="en-GB" sz="1200" b="0" i="1" kern="1200" dirty="0">
                <a:solidFill>
                  <a:schemeClr val="tx1"/>
                </a:solidFill>
                <a:effectLst/>
                <a:latin typeface="Arial" charset="0"/>
                <a:ea typeface="ＭＳ Ｐゴシック" charset="-128"/>
                <a:cs typeface="ＭＳ Ｐゴシック" charset="-128"/>
              </a:rPr>
              <a:t>Construction:</a:t>
            </a:r>
            <a:r>
              <a:rPr lang="en-GB" sz="1200" b="0" i="1" kern="1200" baseline="0" dirty="0">
                <a:solidFill>
                  <a:schemeClr val="tx1"/>
                </a:solidFill>
                <a:effectLst/>
                <a:latin typeface="Arial" charset="0"/>
                <a:ea typeface="ＭＳ Ｐゴシック" charset="-128"/>
                <a:cs typeface="ＭＳ Ｐゴシック" charset="-128"/>
              </a:rPr>
              <a:t> </a:t>
            </a:r>
            <a:r>
              <a:rPr lang="en-GB" sz="1200" b="0" i="1" kern="1200" dirty="0">
                <a:solidFill>
                  <a:schemeClr val="tx1"/>
                </a:solidFill>
                <a:effectLst/>
                <a:latin typeface="Arial" charset="0"/>
                <a:ea typeface="ＭＳ Ｐゴシック" charset="-128"/>
                <a:cs typeface="ＭＳ Ｐゴシック" charset="-128"/>
              </a:rPr>
              <a:t>Construction Design and Management Summary of Duties</a:t>
            </a:r>
            <a:r>
              <a:rPr lang="en-GB" sz="1200" b="0" i="0" kern="1200" dirty="0">
                <a:solidFill>
                  <a:schemeClr val="tx1"/>
                </a:solidFill>
                <a:effectLst/>
                <a:latin typeface="Arial" charset="0"/>
                <a:ea typeface="ＭＳ Ｐゴシック" charset="-128"/>
                <a:cs typeface="ＭＳ Ｐゴシック" charset="-128"/>
              </a:rPr>
              <a:t>. Available at: </a:t>
            </a:r>
            <a:r>
              <a:rPr lang="en-GB" sz="1200" b="0" i="0" kern="1200" dirty="0" err="1">
                <a:solidFill>
                  <a:schemeClr val="tx1"/>
                </a:solidFill>
                <a:effectLst/>
                <a:latin typeface="Arial" charset="0"/>
                <a:ea typeface="ＭＳ Ｐゴシック" charset="-128"/>
                <a:cs typeface="ＭＳ Ｐゴシック" charset="-128"/>
              </a:rPr>
              <a:t>www.hse.gov.uk</a:t>
            </a:r>
            <a:r>
              <a:rPr lang="en-GB" sz="1200" b="0" i="0" kern="1200" dirty="0">
                <a:solidFill>
                  <a:schemeClr val="tx1"/>
                </a:solidFill>
                <a:effectLst/>
                <a:latin typeface="Arial" charset="0"/>
                <a:ea typeface="ＭＳ Ｐゴシック" charset="-128"/>
                <a:cs typeface="ＭＳ Ｐゴシック" charset="-128"/>
              </a:rPr>
              <a:t>/construction/cdm/2015/</a:t>
            </a:r>
            <a:r>
              <a:rPr lang="en-GB" sz="1200" b="0" i="0" kern="1200" dirty="0" err="1">
                <a:solidFill>
                  <a:schemeClr val="tx1"/>
                </a:solidFill>
                <a:effectLst/>
                <a:latin typeface="Arial" charset="0"/>
                <a:ea typeface="ＭＳ Ｐゴシック" charset="-128"/>
                <a:cs typeface="ＭＳ Ｐゴシック" charset="-128"/>
              </a:rPr>
              <a:t>summary.htm</a:t>
            </a:r>
            <a:r>
              <a:rPr lang="en-GB" sz="1200" b="0" i="0" kern="1200" dirty="0">
                <a:solidFill>
                  <a:schemeClr val="tx1"/>
                </a:solidFill>
                <a:effectLst/>
                <a:latin typeface="Arial" charset="0"/>
                <a:ea typeface="ＭＳ Ｐゴシック" charset="-128"/>
                <a:cs typeface="ＭＳ Ｐゴシック" charset="-128"/>
              </a:rPr>
              <a:t> (accessed 14 April 20230.</a:t>
            </a:r>
          </a:p>
          <a:p>
            <a:r>
              <a:rPr lang="en-GB" sz="1200" b="0" i="0" kern="1200" dirty="0">
                <a:solidFill>
                  <a:schemeClr val="tx1"/>
                </a:solidFill>
                <a:effectLst/>
                <a:latin typeface="Arial" charset="0"/>
                <a:ea typeface="ＭＳ Ｐゴシック" charset="-128"/>
                <a:cs typeface="ＭＳ Ｐゴシック" charset="-128"/>
              </a:rPr>
              <a:t>‌</a:t>
            </a:r>
          </a:p>
          <a:p>
            <a:pPr marL="0" indent="0">
              <a:buFont typeface="Arial" panose="020B0604020202020204" pitchFamily="34" charset="0"/>
              <a:buNone/>
            </a:pPr>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947738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2023.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a:t>Unit 201: Employment and employability in the construction sector</a:t>
            </a:r>
            <a:endParaRPr lang="en-GB" sz="2400" b="1" dirty="0"/>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a:ea typeface="ＭＳ Ｐゴシック" pitchFamily="-105" charset="-128"/>
                <a:cs typeface="ＭＳ Ｐゴシック" pitchFamily="-105" charset="-128"/>
              </a:rPr>
              <a:t>PowerPoint 5: </a:t>
            </a:r>
            <a:r>
              <a:rPr lang="en-GB" dirty="0"/>
              <a:t>Duty of care </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Principal contractors </a:t>
            </a:r>
          </a:p>
        </p:txBody>
      </p:sp>
      <p:sp>
        <p:nvSpPr>
          <p:cNvPr id="3" name="Content Placeholder 2"/>
          <p:cNvSpPr>
            <a:spLocks noGrp="1"/>
          </p:cNvSpPr>
          <p:nvPr>
            <p:ph sz="quarter" idx="10"/>
          </p:nvPr>
        </p:nvSpPr>
        <p:spPr>
          <a:xfrm>
            <a:off x="457200" y="1601528"/>
            <a:ext cx="8229600" cy="4248472"/>
          </a:xfrm>
        </p:spPr>
        <p:txBody>
          <a:bodyPr/>
          <a:lstStyle/>
          <a:p>
            <a:r>
              <a:rPr lang="en-GB" dirty="0"/>
              <a:t>The principal contractor must ‘plan, manage, monitor and coordinate health and safety in the construction phase of a project. This includes:</a:t>
            </a:r>
          </a:p>
          <a:p>
            <a:pPr marL="342900" indent="-342900">
              <a:lnSpc>
                <a:spcPct val="100000"/>
              </a:lnSpc>
              <a:spcBef>
                <a:spcPts val="0"/>
              </a:spcBef>
              <a:spcAft>
                <a:spcPts val="0"/>
              </a:spcAft>
              <a:buClr>
                <a:srgbClr val="0077E3"/>
              </a:buClr>
              <a:buFont typeface="Arial" panose="020B0604020202020204" pitchFamily="34" charset="0"/>
              <a:buChar char="•"/>
            </a:pPr>
            <a:r>
              <a:rPr lang="en-GB" dirty="0"/>
              <a:t>liaising with the client and principal designer</a:t>
            </a:r>
          </a:p>
          <a:p>
            <a:pPr marL="342900" indent="-342900">
              <a:lnSpc>
                <a:spcPct val="100000"/>
              </a:lnSpc>
              <a:spcBef>
                <a:spcPts val="0"/>
              </a:spcBef>
              <a:spcAft>
                <a:spcPts val="0"/>
              </a:spcAft>
              <a:buClr>
                <a:srgbClr val="0077E3"/>
              </a:buClr>
              <a:buFont typeface="Arial" panose="020B0604020202020204" pitchFamily="34" charset="0"/>
              <a:buChar char="•"/>
            </a:pPr>
            <a:r>
              <a:rPr lang="en-GB" dirty="0"/>
              <a:t>preparing the construction phase plan </a:t>
            </a:r>
          </a:p>
          <a:p>
            <a:pPr marL="342900" indent="-342900">
              <a:lnSpc>
                <a:spcPct val="100000"/>
              </a:lnSpc>
              <a:spcBef>
                <a:spcPts val="0"/>
              </a:spcBef>
              <a:spcAft>
                <a:spcPts val="0"/>
              </a:spcAft>
              <a:buClr>
                <a:srgbClr val="0077E3"/>
              </a:buClr>
              <a:buFont typeface="Arial" panose="020B0604020202020204" pitchFamily="34" charset="0"/>
              <a:buChar char="•"/>
            </a:pPr>
            <a:r>
              <a:rPr lang="en-GB" dirty="0"/>
              <a:t>organising cooperation between contractors and coordinating their work.’</a:t>
            </a:r>
          </a:p>
          <a:p>
            <a:pPr>
              <a:lnSpc>
                <a:spcPct val="100000"/>
              </a:lnSpc>
              <a:spcBef>
                <a:spcPts val="0"/>
              </a:spcBef>
              <a:spcAft>
                <a:spcPts val="0"/>
              </a:spcAft>
            </a:pPr>
            <a:endParaRPr lang="en-GB" dirty="0"/>
          </a:p>
          <a:p>
            <a:pPr>
              <a:lnSpc>
                <a:spcPts val="2000"/>
              </a:lnSpc>
              <a:spcBef>
                <a:spcPts val="600"/>
              </a:spcBef>
              <a:spcAft>
                <a:spcPts val="600"/>
              </a:spcAft>
            </a:pPr>
            <a:r>
              <a:rPr lang="en-GB" dirty="0"/>
              <a:t>The principal contractor must ensure:</a:t>
            </a:r>
          </a:p>
          <a:p>
            <a:pPr marL="342900" indent="-342900">
              <a:lnSpc>
                <a:spcPct val="100000"/>
              </a:lnSpc>
              <a:spcBef>
                <a:spcPts val="0"/>
              </a:spcBef>
              <a:spcAft>
                <a:spcPts val="0"/>
              </a:spcAft>
              <a:buClr>
                <a:srgbClr val="0077E3"/>
              </a:buClr>
              <a:buFont typeface="Arial" panose="020B0604020202020204" pitchFamily="34" charset="0"/>
              <a:buChar char="•"/>
            </a:pPr>
            <a:r>
              <a:rPr lang="en-GB" dirty="0"/>
              <a:t>‘suitable site inductions are provided</a:t>
            </a:r>
          </a:p>
          <a:p>
            <a:pPr marL="342900" indent="-342900">
              <a:lnSpc>
                <a:spcPct val="100000"/>
              </a:lnSpc>
              <a:spcBef>
                <a:spcPts val="0"/>
              </a:spcBef>
              <a:spcAft>
                <a:spcPts val="0"/>
              </a:spcAft>
              <a:buClr>
                <a:srgbClr val="0077E3"/>
              </a:buClr>
              <a:buFont typeface="Arial" panose="020B0604020202020204" pitchFamily="34" charset="0"/>
              <a:buChar char="•"/>
            </a:pPr>
            <a:r>
              <a:rPr lang="en-GB" dirty="0"/>
              <a:t>reasonable steps are taken to prevent unauthorised access</a:t>
            </a:r>
          </a:p>
          <a:p>
            <a:pPr marL="342900" indent="-342900">
              <a:lnSpc>
                <a:spcPct val="100000"/>
              </a:lnSpc>
              <a:spcBef>
                <a:spcPts val="0"/>
              </a:spcBef>
              <a:spcAft>
                <a:spcPts val="0"/>
              </a:spcAft>
              <a:buClr>
                <a:srgbClr val="0077E3"/>
              </a:buClr>
              <a:buFont typeface="Arial" panose="020B0604020202020204" pitchFamily="34" charset="0"/>
              <a:buChar char="•"/>
            </a:pPr>
            <a:r>
              <a:rPr lang="en-GB" dirty="0"/>
              <a:t>workers are consulted and engaged in securing their health and safety</a:t>
            </a:r>
          </a:p>
          <a:p>
            <a:pPr marL="342900" indent="-342900">
              <a:lnSpc>
                <a:spcPct val="100000"/>
              </a:lnSpc>
              <a:spcBef>
                <a:spcPts val="0"/>
              </a:spcBef>
              <a:spcAft>
                <a:spcPts val="0"/>
              </a:spcAft>
              <a:buClr>
                <a:srgbClr val="0077E3"/>
              </a:buClr>
              <a:buFont typeface="Arial" panose="020B0604020202020204" pitchFamily="34" charset="0"/>
              <a:buChar char="•"/>
            </a:pPr>
            <a:r>
              <a:rPr lang="en-GB" dirty="0"/>
              <a:t>welfare facilities are provided.’</a:t>
            </a:r>
          </a:p>
          <a:p>
            <a:pPr>
              <a:lnSpc>
                <a:spcPts val="2000"/>
              </a:lnSpc>
              <a:spcBef>
                <a:spcPts val="600"/>
              </a:spcBef>
              <a:spcAft>
                <a:spcPts val="600"/>
              </a:spcAft>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algn="r"/>
            <a:endParaRPr lang="en-GB" dirty="0"/>
          </a:p>
          <a:p>
            <a:pPr algn="r"/>
            <a:endParaRPr lang="en-GB" dirty="0"/>
          </a:p>
          <a:p>
            <a:pPr algn="r"/>
            <a:r>
              <a:rPr lang="en-GB" dirty="0"/>
              <a:t>(Hse.gov.uk, 2015)</a:t>
            </a:r>
          </a:p>
          <a:p>
            <a:pPr marL="342900" indent="-342900">
              <a:buFont typeface="Arial" panose="020B0604020202020204" pitchFamily="34" charset="0"/>
              <a:buChar char="•"/>
            </a:pPr>
            <a:endParaRPr lang="en-GB" dirty="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17EBB-E8B3-4884-862A-ACAD545B5F78}"/>
              </a:ext>
            </a:extLst>
          </p:cNvPr>
          <p:cNvSpPr>
            <a:spLocks noGrp="1"/>
          </p:cNvSpPr>
          <p:nvPr>
            <p:ph type="title"/>
          </p:nvPr>
        </p:nvSpPr>
        <p:spPr/>
        <p:txBody>
          <a:bodyPr/>
          <a:lstStyle/>
          <a:p>
            <a:r>
              <a:rPr lang="en-GB" dirty="0"/>
              <a:t>Contractors </a:t>
            </a:r>
          </a:p>
        </p:txBody>
      </p:sp>
      <p:sp>
        <p:nvSpPr>
          <p:cNvPr id="3" name="Content Placeholder 2">
            <a:extLst>
              <a:ext uri="{FF2B5EF4-FFF2-40B4-BE49-F238E27FC236}">
                <a16:creationId xmlns:a16="http://schemas.microsoft.com/office/drawing/2014/main" id="{68A82D80-A8E9-4280-B8E1-6507FB007DF0}"/>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Contractors must ‘plan, manage and monitor construction work under their control so it is carried out without risks to health and safety.</a:t>
            </a:r>
          </a:p>
          <a:p>
            <a:pPr marL="342900" indent="-342900">
              <a:buClr>
                <a:srgbClr val="0077E3"/>
              </a:buClr>
              <a:buFont typeface="Arial" panose="020B0604020202020204" pitchFamily="34" charset="0"/>
              <a:buChar char="•"/>
            </a:pPr>
            <a:r>
              <a:rPr lang="en-GB" dirty="0"/>
              <a:t>For projects involving more than one contractor, [they must] co-ordinate their activities with others in the project team – in particular, [they must] comply with directions given to them by the principal designer or principal contractor.</a:t>
            </a:r>
          </a:p>
          <a:p>
            <a:pPr marL="342900" indent="-342900">
              <a:buClr>
                <a:srgbClr val="0077E3"/>
              </a:buClr>
              <a:buFont typeface="Arial" panose="020B0604020202020204" pitchFamily="34" charset="0"/>
              <a:buChar char="•"/>
            </a:pPr>
            <a:r>
              <a:rPr lang="en-GB" dirty="0"/>
              <a:t>For single contractor projects, [they must] prepare a construction phase plan.’</a:t>
            </a:r>
          </a:p>
        </p:txBody>
      </p:sp>
    </p:spTree>
    <p:extLst>
      <p:ext uri="{BB962C8B-B14F-4D97-AF65-F5344CB8AC3E}">
        <p14:creationId xmlns:p14="http://schemas.microsoft.com/office/powerpoint/2010/main" val="28743090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Workers</a:t>
            </a:r>
          </a:p>
        </p:txBody>
      </p:sp>
      <p:sp>
        <p:nvSpPr>
          <p:cNvPr id="3" name="Content Placeholder 2"/>
          <p:cNvSpPr>
            <a:spLocks noGrp="1"/>
          </p:cNvSpPr>
          <p:nvPr>
            <p:ph sz="quarter" idx="10"/>
          </p:nvPr>
        </p:nvSpPr>
        <p:spPr>
          <a:xfrm>
            <a:off x="467580" y="1602000"/>
            <a:ext cx="8229600" cy="4248000"/>
          </a:xfrm>
        </p:spPr>
        <p:txBody>
          <a:bodyPr/>
          <a:lstStyle/>
          <a:p>
            <a:r>
              <a:rPr lang="en-GB" dirty="0"/>
              <a:t>‘Workers must:</a:t>
            </a:r>
          </a:p>
          <a:p>
            <a:pPr marL="342900" indent="-342900">
              <a:buClr>
                <a:srgbClr val="0077E3"/>
              </a:buClr>
              <a:buFont typeface="Arial" panose="020B0604020202020204" pitchFamily="34" charset="0"/>
              <a:buChar char="•"/>
            </a:pPr>
            <a:r>
              <a:rPr lang="en-GB" dirty="0"/>
              <a:t>be consulted about matters which affect their health, safety and welfare</a:t>
            </a:r>
          </a:p>
          <a:p>
            <a:pPr marL="342900" indent="-342900">
              <a:buClr>
                <a:srgbClr val="0077E3"/>
              </a:buClr>
              <a:buFont typeface="Arial" panose="020B0604020202020204" pitchFamily="34" charset="0"/>
              <a:buChar char="•"/>
            </a:pPr>
            <a:r>
              <a:rPr lang="en-GB" dirty="0"/>
              <a:t>take care of their own health and safety, and of others who might be affected by their actions</a:t>
            </a:r>
          </a:p>
          <a:p>
            <a:pPr marL="342900" indent="-342900">
              <a:buClr>
                <a:srgbClr val="0077E3"/>
              </a:buClr>
              <a:buFont typeface="Arial" panose="020B0604020202020204" pitchFamily="34" charset="0"/>
              <a:buChar char="•"/>
            </a:pPr>
            <a:r>
              <a:rPr lang="en-GB" dirty="0"/>
              <a:t>report anything they see which is likely to endanger either their own or others’ health and safety</a:t>
            </a:r>
          </a:p>
          <a:p>
            <a:pPr marL="342900" indent="-342900">
              <a:buClr>
                <a:srgbClr val="0077E3"/>
              </a:buClr>
              <a:buFont typeface="Arial" panose="020B0604020202020204" pitchFamily="34" charset="0"/>
              <a:buChar char="•"/>
            </a:pPr>
            <a:r>
              <a:rPr lang="en-GB" dirty="0"/>
              <a:t>cooperate with their employer, fellow workers, contractors and other </a:t>
            </a:r>
            <a:r>
              <a:rPr lang="en-GB" dirty="0" err="1"/>
              <a:t>dutyholders</a:t>
            </a:r>
            <a:r>
              <a:rPr lang="en-GB" dirty="0"/>
              <a:t>.’</a:t>
            </a:r>
          </a:p>
          <a:p>
            <a:pPr algn="r"/>
            <a:r>
              <a:rPr lang="en-GB" sz="1400" dirty="0"/>
              <a:t>(Hse.gov.uk, 2015)</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6" name="Rectangle: Rounded Corners 1035">
            <a:extLst>
              <a:ext uri="{FF2B5EF4-FFF2-40B4-BE49-F238E27FC236}">
                <a16:creationId xmlns:a16="http://schemas.microsoft.com/office/drawing/2014/main" id="{E58C9599-E6EE-2391-4F8D-400FE93D60CD}"/>
              </a:ext>
            </a:extLst>
          </p:cNvPr>
          <p:cNvSpPr/>
          <p:nvPr/>
        </p:nvSpPr>
        <p:spPr>
          <a:xfrm>
            <a:off x="973339" y="4437112"/>
            <a:ext cx="5968287" cy="1079789"/>
          </a:xfrm>
          <a:prstGeom prst="roundRect">
            <a:avLst/>
          </a:prstGeom>
          <a:gradFill flip="none" rotWithShape="1">
            <a:gsLst>
              <a:gs pos="0">
                <a:srgbClr val="CC3399">
                  <a:tint val="66000"/>
                  <a:satMod val="160000"/>
                </a:srgbClr>
              </a:gs>
              <a:gs pos="50000">
                <a:srgbClr val="CC3399">
                  <a:tint val="44500"/>
                  <a:satMod val="160000"/>
                </a:srgbClr>
              </a:gs>
              <a:gs pos="100000">
                <a:srgbClr val="CC3399">
                  <a:tint val="23500"/>
                  <a:satMod val="160000"/>
                </a:srgbClr>
              </a:gs>
            </a:gsLst>
            <a:lin ang="2700000" scaled="1"/>
            <a:tileRect/>
          </a:gradFill>
          <a:ln>
            <a:solidFill>
              <a:srgbClr val="CC33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64C434A0-FD70-4D5C-A301-52F12B9565FA}"/>
              </a:ext>
            </a:extLst>
          </p:cNvPr>
          <p:cNvSpPr>
            <a:spLocks noGrp="1"/>
          </p:cNvSpPr>
          <p:nvPr>
            <p:ph type="title"/>
          </p:nvPr>
        </p:nvSpPr>
        <p:spPr/>
        <p:txBody>
          <a:bodyPr/>
          <a:lstStyle/>
          <a:p>
            <a:r>
              <a:rPr lang="en-GB" dirty="0"/>
              <a:t>Interactions between the duty holders </a:t>
            </a:r>
          </a:p>
        </p:txBody>
      </p:sp>
      <p:sp>
        <p:nvSpPr>
          <p:cNvPr id="4" name="Oval 3">
            <a:extLst>
              <a:ext uri="{FF2B5EF4-FFF2-40B4-BE49-F238E27FC236}">
                <a16:creationId xmlns:a16="http://schemas.microsoft.com/office/drawing/2014/main" id="{A52630A5-419F-E627-F795-105652A00A5E}"/>
              </a:ext>
            </a:extLst>
          </p:cNvPr>
          <p:cNvSpPr/>
          <p:nvPr/>
        </p:nvSpPr>
        <p:spPr>
          <a:xfrm>
            <a:off x="6119190" y="2631122"/>
            <a:ext cx="1152128" cy="1224136"/>
          </a:xfrm>
          <a:prstGeom prst="ellips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 name="Oval 4">
            <a:extLst>
              <a:ext uri="{FF2B5EF4-FFF2-40B4-BE49-F238E27FC236}">
                <a16:creationId xmlns:a16="http://schemas.microsoft.com/office/drawing/2014/main" id="{1FE94DB1-16DF-5304-A43C-BCD2142B4C63}"/>
              </a:ext>
            </a:extLst>
          </p:cNvPr>
          <p:cNvSpPr/>
          <p:nvPr/>
        </p:nvSpPr>
        <p:spPr>
          <a:xfrm>
            <a:off x="5481343" y="4459589"/>
            <a:ext cx="927720" cy="985703"/>
          </a:xfrm>
          <a:prstGeom prst="ellips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6" name="Oval 5">
            <a:extLst>
              <a:ext uri="{FF2B5EF4-FFF2-40B4-BE49-F238E27FC236}">
                <a16:creationId xmlns:a16="http://schemas.microsoft.com/office/drawing/2014/main" id="{2D9DA7C5-6722-7D81-2389-438CE5495886}"/>
              </a:ext>
            </a:extLst>
          </p:cNvPr>
          <p:cNvSpPr/>
          <p:nvPr/>
        </p:nvSpPr>
        <p:spPr>
          <a:xfrm>
            <a:off x="7271318" y="4459589"/>
            <a:ext cx="927720" cy="985703"/>
          </a:xfrm>
          <a:prstGeom prst="ellips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Oval 7">
            <a:extLst>
              <a:ext uri="{FF2B5EF4-FFF2-40B4-BE49-F238E27FC236}">
                <a16:creationId xmlns:a16="http://schemas.microsoft.com/office/drawing/2014/main" id="{F49A7B38-6FE4-C1A0-F356-8483CF82CB0C}"/>
              </a:ext>
            </a:extLst>
          </p:cNvPr>
          <p:cNvSpPr/>
          <p:nvPr/>
        </p:nvSpPr>
        <p:spPr>
          <a:xfrm>
            <a:off x="3082346" y="2492465"/>
            <a:ext cx="1350369" cy="1252852"/>
          </a:xfrm>
          <a:prstGeom prst="ellipse">
            <a:avLst/>
          </a:prstGeom>
          <a:solidFill>
            <a:srgbClr val="CC3399"/>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b="1" dirty="0"/>
              <a:t>PRINCIPAL DESIGNER</a:t>
            </a:r>
          </a:p>
        </p:txBody>
      </p:sp>
      <p:sp>
        <p:nvSpPr>
          <p:cNvPr id="9" name="Oval 8">
            <a:extLst>
              <a:ext uri="{FF2B5EF4-FFF2-40B4-BE49-F238E27FC236}">
                <a16:creationId xmlns:a16="http://schemas.microsoft.com/office/drawing/2014/main" id="{DD3F5C6A-9F7C-D3B1-FBD9-8AE9929D73E8}"/>
              </a:ext>
            </a:extLst>
          </p:cNvPr>
          <p:cNvSpPr/>
          <p:nvPr/>
        </p:nvSpPr>
        <p:spPr>
          <a:xfrm>
            <a:off x="1198163" y="4475504"/>
            <a:ext cx="1027908" cy="1018526"/>
          </a:xfrm>
          <a:prstGeom prst="ellipse">
            <a:avLst/>
          </a:prstGeom>
          <a:solidFill>
            <a:srgbClr val="CC3399"/>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b="1" dirty="0"/>
              <a:t>DESIGNER</a:t>
            </a:r>
          </a:p>
        </p:txBody>
      </p:sp>
      <p:cxnSp>
        <p:nvCxnSpPr>
          <p:cNvPr id="13" name="Straight Arrow Connector 12">
            <a:extLst>
              <a:ext uri="{FF2B5EF4-FFF2-40B4-BE49-F238E27FC236}">
                <a16:creationId xmlns:a16="http://schemas.microsoft.com/office/drawing/2014/main" id="{53B4B79C-C56B-BA08-AF14-7DDA2BCB3CD4}"/>
              </a:ext>
            </a:extLst>
          </p:cNvPr>
          <p:cNvCxnSpPr>
            <a:cxnSpLocks/>
          </p:cNvCxnSpPr>
          <p:nvPr/>
        </p:nvCxnSpPr>
        <p:spPr>
          <a:xfrm flipV="1">
            <a:off x="4324094" y="2510405"/>
            <a:ext cx="297718" cy="297718"/>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ABA87E66-B4C0-029D-F357-0A46153C7C43}"/>
              </a:ext>
            </a:extLst>
          </p:cNvPr>
          <p:cNvCxnSpPr>
            <a:cxnSpLocks/>
          </p:cNvCxnSpPr>
          <p:nvPr/>
        </p:nvCxnSpPr>
        <p:spPr>
          <a:xfrm>
            <a:off x="5742180" y="2510405"/>
            <a:ext cx="377010" cy="396469"/>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8680B225-1898-3797-8EA4-671C7A1654BA}"/>
              </a:ext>
            </a:extLst>
          </p:cNvPr>
          <p:cNvCxnSpPr>
            <a:cxnSpLocks/>
          </p:cNvCxnSpPr>
          <p:nvPr/>
        </p:nvCxnSpPr>
        <p:spPr>
          <a:xfrm>
            <a:off x="4541336" y="3210751"/>
            <a:ext cx="1498562" cy="146241"/>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C4BC28DF-2254-EEC5-38B6-DBFC227CE4B2}"/>
              </a:ext>
            </a:extLst>
          </p:cNvPr>
          <p:cNvCxnSpPr>
            <a:cxnSpLocks/>
          </p:cNvCxnSpPr>
          <p:nvPr/>
        </p:nvCxnSpPr>
        <p:spPr>
          <a:xfrm flipV="1">
            <a:off x="2021428" y="3510991"/>
            <a:ext cx="1255158" cy="997056"/>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58BD46BF-5E93-BFDD-E373-D90868AAA37D}"/>
              </a:ext>
            </a:extLst>
          </p:cNvPr>
          <p:cNvCxnSpPr>
            <a:cxnSpLocks/>
          </p:cNvCxnSpPr>
          <p:nvPr/>
        </p:nvCxnSpPr>
        <p:spPr>
          <a:xfrm flipV="1">
            <a:off x="2973725" y="3673740"/>
            <a:ext cx="488323" cy="780944"/>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4982370B-B253-B6D8-74A4-36C874060887}"/>
              </a:ext>
            </a:extLst>
          </p:cNvPr>
          <p:cNvCxnSpPr>
            <a:cxnSpLocks/>
          </p:cNvCxnSpPr>
          <p:nvPr/>
        </p:nvCxnSpPr>
        <p:spPr>
          <a:xfrm flipH="1" flipV="1">
            <a:off x="3809711" y="3739109"/>
            <a:ext cx="94453" cy="775505"/>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13B02647-AAE4-CCB8-E68E-A53A762251B2}"/>
              </a:ext>
            </a:extLst>
          </p:cNvPr>
          <p:cNvCxnSpPr>
            <a:cxnSpLocks/>
          </p:cNvCxnSpPr>
          <p:nvPr/>
        </p:nvCxnSpPr>
        <p:spPr>
          <a:xfrm>
            <a:off x="4452115" y="4984767"/>
            <a:ext cx="983981" cy="1"/>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25" name="Straight Arrow Connector 1024">
            <a:extLst>
              <a:ext uri="{FF2B5EF4-FFF2-40B4-BE49-F238E27FC236}">
                <a16:creationId xmlns:a16="http://schemas.microsoft.com/office/drawing/2014/main" id="{CBA7B6DF-2C14-9644-5A53-025A81C42483}"/>
              </a:ext>
            </a:extLst>
          </p:cNvPr>
          <p:cNvCxnSpPr>
            <a:cxnSpLocks/>
          </p:cNvCxnSpPr>
          <p:nvPr/>
        </p:nvCxnSpPr>
        <p:spPr>
          <a:xfrm flipV="1">
            <a:off x="6164318" y="3908278"/>
            <a:ext cx="325298" cy="625381"/>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28" name="Straight Arrow Connector 1027">
            <a:extLst>
              <a:ext uri="{FF2B5EF4-FFF2-40B4-BE49-F238E27FC236}">
                <a16:creationId xmlns:a16="http://schemas.microsoft.com/office/drawing/2014/main" id="{DA1E28CF-1A4F-02AF-6FE4-145B526A3CEF}"/>
              </a:ext>
            </a:extLst>
          </p:cNvPr>
          <p:cNvCxnSpPr>
            <a:cxnSpLocks/>
          </p:cNvCxnSpPr>
          <p:nvPr/>
        </p:nvCxnSpPr>
        <p:spPr>
          <a:xfrm>
            <a:off x="7160741" y="3822599"/>
            <a:ext cx="363587" cy="669317"/>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31" name="Straight Arrow Connector 1030">
            <a:extLst>
              <a:ext uri="{FF2B5EF4-FFF2-40B4-BE49-F238E27FC236}">
                <a16:creationId xmlns:a16="http://schemas.microsoft.com/office/drawing/2014/main" id="{1A594A73-0463-EE23-7406-431F4C60CA3B}"/>
              </a:ext>
            </a:extLst>
          </p:cNvPr>
          <p:cNvCxnSpPr>
            <a:cxnSpLocks/>
          </p:cNvCxnSpPr>
          <p:nvPr/>
        </p:nvCxnSpPr>
        <p:spPr>
          <a:xfrm flipH="1">
            <a:off x="4023458" y="2180898"/>
            <a:ext cx="468162" cy="32932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32" name="Straight Arrow Connector 1031">
            <a:extLst>
              <a:ext uri="{FF2B5EF4-FFF2-40B4-BE49-F238E27FC236}">
                <a16:creationId xmlns:a16="http://schemas.microsoft.com/office/drawing/2014/main" id="{F58DC1AC-DF61-F900-49B2-E9B68CABF0D2}"/>
              </a:ext>
            </a:extLst>
          </p:cNvPr>
          <p:cNvCxnSpPr>
            <a:cxnSpLocks/>
          </p:cNvCxnSpPr>
          <p:nvPr/>
        </p:nvCxnSpPr>
        <p:spPr>
          <a:xfrm>
            <a:off x="5790233" y="2206528"/>
            <a:ext cx="536734" cy="50211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 name="Oval 6">
            <a:extLst>
              <a:ext uri="{FF2B5EF4-FFF2-40B4-BE49-F238E27FC236}">
                <a16:creationId xmlns:a16="http://schemas.microsoft.com/office/drawing/2014/main" id="{96FDE003-40E9-DE84-AA50-8AC4D0906C34}"/>
              </a:ext>
            </a:extLst>
          </p:cNvPr>
          <p:cNvSpPr/>
          <p:nvPr/>
        </p:nvSpPr>
        <p:spPr>
          <a:xfrm>
            <a:off x="4481115" y="1476523"/>
            <a:ext cx="1304528" cy="1224136"/>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b="1" dirty="0"/>
              <a:t>DOMESTIC CLIENT</a:t>
            </a:r>
          </a:p>
        </p:txBody>
      </p:sp>
      <p:sp>
        <p:nvSpPr>
          <p:cNvPr id="1037" name="Oval 1036">
            <a:extLst>
              <a:ext uri="{FF2B5EF4-FFF2-40B4-BE49-F238E27FC236}">
                <a16:creationId xmlns:a16="http://schemas.microsoft.com/office/drawing/2014/main" id="{B601EA0B-CC20-CBB9-04B6-60623B553EDC}"/>
              </a:ext>
            </a:extLst>
          </p:cNvPr>
          <p:cNvSpPr/>
          <p:nvPr/>
        </p:nvSpPr>
        <p:spPr>
          <a:xfrm>
            <a:off x="2283961" y="4491436"/>
            <a:ext cx="1027908" cy="1018526"/>
          </a:xfrm>
          <a:prstGeom prst="ellipse">
            <a:avLst/>
          </a:prstGeom>
          <a:solidFill>
            <a:srgbClr val="CC3399"/>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b="1" dirty="0"/>
              <a:t>DESIGNER</a:t>
            </a:r>
          </a:p>
        </p:txBody>
      </p:sp>
      <p:sp>
        <p:nvSpPr>
          <p:cNvPr id="1038" name="Oval 1037">
            <a:extLst>
              <a:ext uri="{FF2B5EF4-FFF2-40B4-BE49-F238E27FC236}">
                <a16:creationId xmlns:a16="http://schemas.microsoft.com/office/drawing/2014/main" id="{66A20C66-311F-227D-CECF-18DE0586D8B1}"/>
              </a:ext>
            </a:extLst>
          </p:cNvPr>
          <p:cNvSpPr/>
          <p:nvPr/>
        </p:nvSpPr>
        <p:spPr>
          <a:xfrm>
            <a:off x="3363493" y="4460057"/>
            <a:ext cx="1027908" cy="1018526"/>
          </a:xfrm>
          <a:prstGeom prst="ellipse">
            <a:avLst/>
          </a:prstGeom>
          <a:solidFill>
            <a:srgbClr val="CC3399"/>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b="1" dirty="0"/>
              <a:t>DESIGNER</a:t>
            </a:r>
          </a:p>
        </p:txBody>
      </p:sp>
      <p:sp>
        <p:nvSpPr>
          <p:cNvPr id="1040" name="TextBox 1039">
            <a:extLst>
              <a:ext uri="{FF2B5EF4-FFF2-40B4-BE49-F238E27FC236}">
                <a16:creationId xmlns:a16="http://schemas.microsoft.com/office/drawing/2014/main" id="{62336403-26A4-CEAC-A1D6-E75E3F18E383}"/>
              </a:ext>
            </a:extLst>
          </p:cNvPr>
          <p:cNvSpPr txBox="1"/>
          <p:nvPr/>
        </p:nvSpPr>
        <p:spPr>
          <a:xfrm>
            <a:off x="4434961" y="5091412"/>
            <a:ext cx="1018227" cy="230832"/>
          </a:xfrm>
          <a:prstGeom prst="rect">
            <a:avLst/>
          </a:prstGeom>
          <a:noFill/>
        </p:spPr>
        <p:txBody>
          <a:bodyPr wrap="none" rtlCol="0">
            <a:spAutoFit/>
          </a:bodyPr>
          <a:lstStyle/>
          <a:p>
            <a:r>
              <a:rPr lang="en-GB" sz="900" dirty="0"/>
              <a:t>DESIGN WORK</a:t>
            </a:r>
          </a:p>
        </p:txBody>
      </p:sp>
      <p:sp>
        <p:nvSpPr>
          <p:cNvPr id="1041" name="TextBox 1040">
            <a:extLst>
              <a:ext uri="{FF2B5EF4-FFF2-40B4-BE49-F238E27FC236}">
                <a16:creationId xmlns:a16="http://schemas.microsoft.com/office/drawing/2014/main" id="{FEB5E2E4-8C1E-9A74-DD0E-F4181B9D2408}"/>
              </a:ext>
            </a:extLst>
          </p:cNvPr>
          <p:cNvSpPr txBox="1"/>
          <p:nvPr/>
        </p:nvSpPr>
        <p:spPr>
          <a:xfrm>
            <a:off x="5501442" y="4850663"/>
            <a:ext cx="907621" cy="215444"/>
          </a:xfrm>
          <a:prstGeom prst="rect">
            <a:avLst/>
          </a:prstGeom>
          <a:noFill/>
        </p:spPr>
        <p:txBody>
          <a:bodyPr wrap="none" rtlCol="0">
            <a:spAutoFit/>
          </a:bodyPr>
          <a:lstStyle/>
          <a:p>
            <a:r>
              <a:rPr lang="en-GB" sz="800" b="1" dirty="0">
                <a:solidFill>
                  <a:schemeClr val="bg1"/>
                </a:solidFill>
              </a:rPr>
              <a:t>CONTRACTOR</a:t>
            </a:r>
          </a:p>
        </p:txBody>
      </p:sp>
      <p:sp>
        <p:nvSpPr>
          <p:cNvPr id="1042" name="TextBox 1041">
            <a:extLst>
              <a:ext uri="{FF2B5EF4-FFF2-40B4-BE49-F238E27FC236}">
                <a16:creationId xmlns:a16="http://schemas.microsoft.com/office/drawing/2014/main" id="{301A18F8-E91D-27F3-2063-40B9C3A58C26}"/>
              </a:ext>
            </a:extLst>
          </p:cNvPr>
          <p:cNvSpPr txBox="1"/>
          <p:nvPr/>
        </p:nvSpPr>
        <p:spPr>
          <a:xfrm>
            <a:off x="7309117" y="4843054"/>
            <a:ext cx="907621" cy="215444"/>
          </a:xfrm>
          <a:prstGeom prst="rect">
            <a:avLst/>
          </a:prstGeom>
          <a:noFill/>
        </p:spPr>
        <p:txBody>
          <a:bodyPr wrap="none" rtlCol="0">
            <a:spAutoFit/>
          </a:bodyPr>
          <a:lstStyle/>
          <a:p>
            <a:r>
              <a:rPr lang="en-GB" sz="800" b="1" dirty="0">
                <a:solidFill>
                  <a:schemeClr val="bg1"/>
                </a:solidFill>
              </a:rPr>
              <a:t>CONTRACTOR</a:t>
            </a:r>
          </a:p>
        </p:txBody>
      </p:sp>
      <p:sp>
        <p:nvSpPr>
          <p:cNvPr id="1043" name="TextBox 1042">
            <a:extLst>
              <a:ext uri="{FF2B5EF4-FFF2-40B4-BE49-F238E27FC236}">
                <a16:creationId xmlns:a16="http://schemas.microsoft.com/office/drawing/2014/main" id="{53C07559-C830-418A-09C4-B1EE7758905D}"/>
              </a:ext>
            </a:extLst>
          </p:cNvPr>
          <p:cNvSpPr txBox="1"/>
          <p:nvPr/>
        </p:nvSpPr>
        <p:spPr>
          <a:xfrm>
            <a:off x="4266484" y="4509781"/>
            <a:ext cx="1385636" cy="369332"/>
          </a:xfrm>
          <a:prstGeom prst="rect">
            <a:avLst/>
          </a:prstGeom>
          <a:noFill/>
        </p:spPr>
        <p:txBody>
          <a:bodyPr wrap="square" rtlCol="0">
            <a:spAutoFit/>
          </a:bodyPr>
          <a:lstStyle/>
          <a:p>
            <a:pPr algn="ctr"/>
            <a:r>
              <a:rPr lang="en-GB" sz="900" dirty="0"/>
              <a:t>PRE-CONSTRUCTION PHASE</a:t>
            </a:r>
          </a:p>
        </p:txBody>
      </p:sp>
      <p:sp>
        <p:nvSpPr>
          <p:cNvPr id="1045" name="TextBox 1044">
            <a:extLst>
              <a:ext uri="{FF2B5EF4-FFF2-40B4-BE49-F238E27FC236}">
                <a16:creationId xmlns:a16="http://schemas.microsoft.com/office/drawing/2014/main" id="{7B9CD04C-48DF-BF6D-5E92-27AE3697892D}"/>
              </a:ext>
            </a:extLst>
          </p:cNvPr>
          <p:cNvSpPr txBox="1"/>
          <p:nvPr/>
        </p:nvSpPr>
        <p:spPr>
          <a:xfrm>
            <a:off x="6038006" y="3011445"/>
            <a:ext cx="1304528" cy="400110"/>
          </a:xfrm>
          <a:prstGeom prst="rect">
            <a:avLst/>
          </a:prstGeom>
          <a:noFill/>
        </p:spPr>
        <p:txBody>
          <a:bodyPr wrap="square" rtlCol="0">
            <a:spAutoFit/>
          </a:bodyPr>
          <a:lstStyle/>
          <a:p>
            <a:pPr algn="ctr"/>
            <a:r>
              <a:rPr lang="en-GB" sz="1000" b="1" dirty="0">
                <a:solidFill>
                  <a:schemeClr val="bg1"/>
                </a:solidFill>
              </a:rPr>
              <a:t>PRINCIPAL CONTRACTOR</a:t>
            </a:r>
          </a:p>
        </p:txBody>
      </p:sp>
      <p:sp>
        <p:nvSpPr>
          <p:cNvPr id="1046" name="TextBox 1045">
            <a:extLst>
              <a:ext uri="{FF2B5EF4-FFF2-40B4-BE49-F238E27FC236}">
                <a16:creationId xmlns:a16="http://schemas.microsoft.com/office/drawing/2014/main" id="{82B0C057-D315-73FC-D4FD-C5E84C5BC54A}"/>
              </a:ext>
            </a:extLst>
          </p:cNvPr>
          <p:cNvSpPr txBox="1"/>
          <p:nvPr/>
        </p:nvSpPr>
        <p:spPr>
          <a:xfrm>
            <a:off x="5971105" y="1956407"/>
            <a:ext cx="1462712" cy="409571"/>
          </a:xfrm>
          <a:prstGeom prst="rect">
            <a:avLst/>
          </a:prstGeom>
          <a:noFill/>
        </p:spPr>
        <p:txBody>
          <a:bodyPr wrap="square" rtlCol="0">
            <a:spAutoFit/>
          </a:bodyPr>
          <a:lstStyle/>
          <a:p>
            <a:r>
              <a:rPr lang="en-GB" sz="1000" dirty="0">
                <a:solidFill>
                  <a:srgbClr val="FF0000"/>
                </a:solidFill>
              </a:rPr>
              <a:t>DUTIES PASS TO CONTRACTOR</a:t>
            </a:r>
          </a:p>
        </p:txBody>
      </p:sp>
      <p:sp>
        <p:nvSpPr>
          <p:cNvPr id="1047" name="TextBox 1046">
            <a:extLst>
              <a:ext uri="{FF2B5EF4-FFF2-40B4-BE49-F238E27FC236}">
                <a16:creationId xmlns:a16="http://schemas.microsoft.com/office/drawing/2014/main" id="{38611385-6074-6CFA-AEAA-42010AF3A979}"/>
              </a:ext>
            </a:extLst>
          </p:cNvPr>
          <p:cNvSpPr txBox="1"/>
          <p:nvPr/>
        </p:nvSpPr>
        <p:spPr>
          <a:xfrm>
            <a:off x="2411760" y="1956407"/>
            <a:ext cx="1819729" cy="246221"/>
          </a:xfrm>
          <a:prstGeom prst="rect">
            <a:avLst/>
          </a:prstGeom>
          <a:noFill/>
        </p:spPr>
        <p:txBody>
          <a:bodyPr wrap="none" rtlCol="0">
            <a:spAutoFit/>
          </a:bodyPr>
          <a:lstStyle/>
          <a:p>
            <a:r>
              <a:rPr lang="en-GB" sz="1000" dirty="0">
                <a:solidFill>
                  <a:srgbClr val="FF0000"/>
                </a:solidFill>
              </a:rPr>
              <a:t>DUTIES BY APPOINTMENT</a:t>
            </a:r>
          </a:p>
        </p:txBody>
      </p:sp>
      <p:sp>
        <p:nvSpPr>
          <p:cNvPr id="1048" name="TextBox 1047">
            <a:extLst>
              <a:ext uri="{FF2B5EF4-FFF2-40B4-BE49-F238E27FC236}">
                <a16:creationId xmlns:a16="http://schemas.microsoft.com/office/drawing/2014/main" id="{D7FAFD34-247B-E7C7-E785-6FB866723C4B}"/>
              </a:ext>
            </a:extLst>
          </p:cNvPr>
          <p:cNvSpPr txBox="1"/>
          <p:nvPr/>
        </p:nvSpPr>
        <p:spPr>
          <a:xfrm>
            <a:off x="4935767" y="2750383"/>
            <a:ext cx="519694" cy="276999"/>
          </a:xfrm>
          <a:prstGeom prst="rect">
            <a:avLst/>
          </a:prstGeom>
          <a:noFill/>
        </p:spPr>
        <p:txBody>
          <a:bodyPr wrap="none" rtlCol="0">
            <a:spAutoFit/>
          </a:bodyPr>
          <a:lstStyle/>
          <a:p>
            <a:r>
              <a:rPr lang="en-GB" sz="1200" b="1" dirty="0"/>
              <a:t>FILE</a:t>
            </a:r>
          </a:p>
        </p:txBody>
      </p:sp>
      <p:sp>
        <p:nvSpPr>
          <p:cNvPr id="1049" name="TextBox 1048">
            <a:extLst>
              <a:ext uri="{FF2B5EF4-FFF2-40B4-BE49-F238E27FC236}">
                <a16:creationId xmlns:a16="http://schemas.microsoft.com/office/drawing/2014/main" id="{1F41841D-D0C2-0C6B-FB2F-82050A43B596}"/>
              </a:ext>
            </a:extLst>
          </p:cNvPr>
          <p:cNvSpPr txBox="1"/>
          <p:nvPr/>
        </p:nvSpPr>
        <p:spPr>
          <a:xfrm>
            <a:off x="7403213" y="3037876"/>
            <a:ext cx="603050" cy="276999"/>
          </a:xfrm>
          <a:prstGeom prst="rect">
            <a:avLst/>
          </a:prstGeom>
          <a:noFill/>
        </p:spPr>
        <p:txBody>
          <a:bodyPr wrap="none" rtlCol="0">
            <a:spAutoFit/>
          </a:bodyPr>
          <a:lstStyle/>
          <a:p>
            <a:r>
              <a:rPr lang="en-GB" sz="1200" b="1" dirty="0"/>
              <a:t>PLAN</a:t>
            </a:r>
          </a:p>
        </p:txBody>
      </p:sp>
    </p:spTree>
    <p:extLst>
      <p:ext uri="{BB962C8B-B14F-4D97-AF65-F5344CB8AC3E}">
        <p14:creationId xmlns:p14="http://schemas.microsoft.com/office/powerpoint/2010/main" val="1610223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p:txBody>
          <a:bodyPr/>
          <a:lstStyle/>
          <a:p>
            <a:r>
              <a:rPr lang="en-GB" dirty="0"/>
              <a:t>Other regulatory duties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457200" y="1606404"/>
            <a:ext cx="8229600" cy="3645192"/>
          </a:xfrm>
        </p:spPr>
        <p:txBody>
          <a:bodyPr/>
          <a:lstStyle/>
          <a:p>
            <a:r>
              <a:rPr lang="en-GB" dirty="0"/>
              <a:t>There are many regulations that place duties on the construction industry. These include: </a:t>
            </a:r>
          </a:p>
          <a:p>
            <a:pPr marL="342900" indent="-342900">
              <a:buClr>
                <a:srgbClr val="0077E3"/>
              </a:buClr>
              <a:buFont typeface="Arial" panose="020B0604020202020204" pitchFamily="34" charset="0"/>
              <a:buChar char="•"/>
            </a:pPr>
            <a:r>
              <a:rPr lang="en-GB" dirty="0"/>
              <a:t>planning </a:t>
            </a:r>
          </a:p>
          <a:p>
            <a:pPr marL="342900" indent="-342900">
              <a:buClr>
                <a:srgbClr val="0077E3"/>
              </a:buClr>
              <a:buFont typeface="Arial" panose="020B0604020202020204" pitchFamily="34" charset="0"/>
              <a:buChar char="•"/>
            </a:pPr>
            <a:r>
              <a:rPr lang="en-GB" dirty="0"/>
              <a:t>building control </a:t>
            </a:r>
          </a:p>
          <a:p>
            <a:pPr marL="342900" indent="-342900">
              <a:buClr>
                <a:srgbClr val="0077E3"/>
              </a:buClr>
              <a:buFont typeface="Arial" panose="020B0604020202020204" pitchFamily="34" charset="0"/>
              <a:buChar char="•"/>
            </a:pPr>
            <a:r>
              <a:rPr lang="en-GB" dirty="0"/>
              <a:t>environmental </a:t>
            </a:r>
          </a:p>
          <a:p>
            <a:pPr marL="342900" indent="-342900">
              <a:buClr>
                <a:srgbClr val="0077E3"/>
              </a:buClr>
              <a:buFont typeface="Arial" panose="020B0604020202020204" pitchFamily="34" charset="0"/>
              <a:buChar char="•"/>
            </a:pPr>
            <a:r>
              <a:rPr lang="en-GB" dirty="0"/>
              <a:t>quality </a:t>
            </a:r>
          </a:p>
          <a:p>
            <a:pPr marL="342900" indent="-342900">
              <a:buClr>
                <a:srgbClr val="0077E3"/>
              </a:buClr>
              <a:buFont typeface="Arial" panose="020B0604020202020204" pitchFamily="34" charset="0"/>
              <a:buChar char="•"/>
            </a:pPr>
            <a:r>
              <a:rPr lang="en-GB" dirty="0"/>
              <a:t>contractual.</a:t>
            </a:r>
          </a:p>
        </p:txBody>
      </p:sp>
      <p:pic>
        <p:nvPicPr>
          <p:cNvPr id="5" name="Picture 4">
            <a:extLst>
              <a:ext uri="{FF2B5EF4-FFF2-40B4-BE49-F238E27FC236}">
                <a16:creationId xmlns:a16="http://schemas.microsoft.com/office/drawing/2014/main" id="{762A1E31-3B0E-6AB8-1892-3197B79BFFA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3049" y="2636912"/>
            <a:ext cx="3061840" cy="2043941"/>
          </a:xfrm>
          <a:prstGeom prst="rect">
            <a:avLst/>
          </a:prstGeom>
        </p:spPr>
      </p:pic>
    </p:spTree>
    <p:extLst>
      <p:ext uri="{BB962C8B-B14F-4D97-AF65-F5344CB8AC3E}">
        <p14:creationId xmlns:p14="http://schemas.microsoft.com/office/powerpoint/2010/main" val="807338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p:txBody>
          <a:bodyPr/>
          <a:lstStyle/>
          <a:p>
            <a:r>
              <a:rPr lang="en-GB" dirty="0"/>
              <a:t>Preventing regulatory breaches </a:t>
            </a:r>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a:xfrm>
            <a:off x="457200" y="1628800"/>
            <a:ext cx="8229600" cy="3933224"/>
          </a:xfrm>
        </p:spPr>
        <p:txBody>
          <a:bodyPr/>
          <a:lstStyle/>
          <a:p>
            <a:pPr algn="just"/>
            <a:r>
              <a:rPr lang="en-GB" dirty="0"/>
              <a:t>A tradesperson working in the construction industry can take several actions to ensure that all work complies with current legislation, including:</a:t>
            </a:r>
          </a:p>
          <a:p>
            <a:pPr marL="342900" indent="-342900" algn="just">
              <a:lnSpc>
                <a:spcPct val="100000"/>
              </a:lnSpc>
              <a:spcBef>
                <a:spcPts val="600"/>
              </a:spcBef>
              <a:spcAft>
                <a:spcPts val="600"/>
              </a:spcAft>
              <a:buClr>
                <a:srgbClr val="0077E3"/>
              </a:buClr>
              <a:buFont typeface="Arial" panose="020B0604020202020204" pitchFamily="34" charset="0"/>
              <a:buChar char="•"/>
            </a:pPr>
            <a:r>
              <a:rPr lang="en-GB" dirty="0"/>
              <a:t>staying informed</a:t>
            </a:r>
          </a:p>
          <a:p>
            <a:pPr marL="342900" indent="-342900" algn="just">
              <a:lnSpc>
                <a:spcPct val="100000"/>
              </a:lnSpc>
              <a:spcBef>
                <a:spcPts val="600"/>
              </a:spcBef>
              <a:spcAft>
                <a:spcPts val="600"/>
              </a:spcAft>
              <a:buClr>
                <a:srgbClr val="0077E3"/>
              </a:buClr>
              <a:buFont typeface="Arial" panose="020B0604020202020204" pitchFamily="34" charset="0"/>
              <a:buChar char="•"/>
            </a:pPr>
            <a:r>
              <a:rPr lang="en-GB" dirty="0"/>
              <a:t>following safe systems of work</a:t>
            </a:r>
          </a:p>
          <a:p>
            <a:pPr marL="342900" indent="-342900" algn="just">
              <a:lnSpc>
                <a:spcPct val="100000"/>
              </a:lnSpc>
              <a:spcBef>
                <a:spcPts val="600"/>
              </a:spcBef>
              <a:spcAft>
                <a:spcPts val="600"/>
              </a:spcAft>
              <a:buClr>
                <a:srgbClr val="0077E3"/>
              </a:buClr>
              <a:buFont typeface="Arial" panose="020B0604020202020204" pitchFamily="34" charset="0"/>
              <a:buChar char="•"/>
            </a:pPr>
            <a:r>
              <a:rPr lang="en-GB" dirty="0"/>
              <a:t>reporting any breaches or violations</a:t>
            </a:r>
          </a:p>
          <a:p>
            <a:pPr marL="342900" indent="-342900" algn="just">
              <a:lnSpc>
                <a:spcPct val="100000"/>
              </a:lnSpc>
              <a:spcBef>
                <a:spcPts val="600"/>
              </a:spcBef>
              <a:spcAft>
                <a:spcPts val="600"/>
              </a:spcAft>
              <a:buClr>
                <a:srgbClr val="0077E3"/>
              </a:buClr>
              <a:buFont typeface="Arial" panose="020B0604020202020204" pitchFamily="34" charset="0"/>
              <a:buChar char="•"/>
            </a:pPr>
            <a:r>
              <a:rPr lang="en-GB" dirty="0"/>
              <a:t>keeping complete and accurate records</a:t>
            </a:r>
          </a:p>
          <a:p>
            <a:pPr marL="342900" indent="-342900" algn="just">
              <a:lnSpc>
                <a:spcPct val="100000"/>
              </a:lnSpc>
              <a:spcBef>
                <a:spcPts val="600"/>
              </a:spcBef>
              <a:spcAft>
                <a:spcPts val="600"/>
              </a:spcAft>
              <a:buClr>
                <a:srgbClr val="0077E3"/>
              </a:buClr>
              <a:buFont typeface="Arial" panose="020B0604020202020204" pitchFamily="34" charset="0"/>
              <a:buChar char="•"/>
            </a:pPr>
            <a:r>
              <a:rPr lang="en-GB" dirty="0"/>
              <a:t>seeking advice.</a:t>
            </a:r>
          </a:p>
          <a:p>
            <a:pPr algn="just">
              <a:lnSpc>
                <a:spcPct val="100000"/>
              </a:lnSpc>
              <a:spcBef>
                <a:spcPts val="600"/>
              </a:spcBef>
              <a:spcAft>
                <a:spcPts val="600"/>
              </a:spcAft>
            </a:pPr>
            <a:r>
              <a:rPr lang="en-GB" dirty="0"/>
              <a:t>Taking these actions will help ensure that all work carried complies with current legislation.</a:t>
            </a:r>
          </a:p>
        </p:txBody>
      </p:sp>
    </p:spTree>
    <p:extLst>
      <p:ext uri="{BB962C8B-B14F-4D97-AF65-F5344CB8AC3E}">
        <p14:creationId xmlns:p14="http://schemas.microsoft.com/office/powerpoint/2010/main" val="27587587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Reporting breaches in regulations</a:t>
            </a:r>
          </a:p>
        </p:txBody>
      </p:sp>
      <p:graphicFrame>
        <p:nvGraphicFramePr>
          <p:cNvPr id="9" name="Diagram 8">
            <a:extLst>
              <a:ext uri="{FF2B5EF4-FFF2-40B4-BE49-F238E27FC236}">
                <a16:creationId xmlns:a16="http://schemas.microsoft.com/office/drawing/2014/main" id="{0E05C7C9-EC9F-4595-BE4F-A75447E4314C}"/>
              </a:ext>
            </a:extLst>
          </p:cNvPr>
          <p:cNvGraphicFramePr/>
          <p:nvPr>
            <p:extLst>
              <p:ext uri="{D42A27DB-BD31-4B8C-83A1-F6EECF244321}">
                <p14:modId xmlns:p14="http://schemas.microsoft.com/office/powerpoint/2010/main" val="2828444654"/>
              </p:ext>
            </p:extLst>
          </p:nvPr>
        </p:nvGraphicFramePr>
        <p:xfrm>
          <a:off x="457200" y="1772816"/>
          <a:ext cx="8229600" cy="3392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Define duty of care </a:t>
            </a:r>
          </a:p>
        </p:txBody>
      </p:sp>
      <p:sp>
        <p:nvSpPr>
          <p:cNvPr id="3" name="Content Placeholder 2"/>
          <p:cNvSpPr>
            <a:spLocks noGrp="1"/>
          </p:cNvSpPr>
          <p:nvPr>
            <p:ph sz="quarter" idx="10"/>
          </p:nvPr>
        </p:nvSpPr>
        <p:spPr/>
        <p:txBody>
          <a:bodyPr/>
          <a:lstStyle/>
          <a:p>
            <a:r>
              <a:rPr lang="en-US" b="1" dirty="0">
                <a:ea typeface="ＭＳ Ｐゴシック" pitchFamily="-105" charset="-128"/>
                <a:cs typeface="ＭＳ Ｐゴシック" pitchFamily="-105" charset="-128"/>
              </a:rPr>
              <a:t>Objectives</a:t>
            </a:r>
          </a:p>
          <a:p>
            <a:pPr lvl="1"/>
            <a:r>
              <a:rPr lang="en-US" dirty="0"/>
              <a:t>Define duty of care. </a:t>
            </a:r>
          </a:p>
          <a:p>
            <a:pPr lvl="1"/>
            <a:r>
              <a:rPr lang="en-US" dirty="0"/>
              <a:t>Identify duties under the Construction (Design and Management) Regulations 2015 (CDM).</a:t>
            </a:r>
          </a:p>
          <a:p>
            <a:pPr lvl="1"/>
            <a:r>
              <a:rPr lang="en-US" dirty="0"/>
              <a:t>Explore </a:t>
            </a:r>
            <a:r>
              <a:rPr lang="en-GB" dirty="0"/>
              <a:t>different regulatory requirements. </a:t>
            </a:r>
            <a:endParaRPr lang="en-US" dirty="0"/>
          </a:p>
          <a:p>
            <a:pPr lvl="1"/>
            <a:r>
              <a:rPr lang="en-US" dirty="0"/>
              <a:t>Examine how to prevent regulatory breaches.</a:t>
            </a:r>
          </a:p>
          <a:p>
            <a:pPr lvl="1"/>
            <a:r>
              <a:rPr lang="en-US" dirty="0"/>
              <a:t>Assess how to report non</a:t>
            </a:r>
            <a:r>
              <a:rPr lang="en-GB" dirty="0"/>
              <a:t>-</a:t>
            </a:r>
            <a:r>
              <a:rPr lang="en-US" dirty="0"/>
              <a:t>compliance with regulations. </a:t>
            </a:r>
          </a:p>
          <a:p>
            <a:pPr lvl="1"/>
            <a:r>
              <a:rPr lang="en-US" dirty="0"/>
              <a:t>Identify the process for reporting regulatory breaches.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80728"/>
            <a:ext cx="8229600" cy="382588"/>
          </a:xfrm>
        </p:spPr>
        <p:txBody>
          <a:bodyPr/>
          <a:lstStyle/>
          <a:p>
            <a:r>
              <a:rPr lang="en-US" dirty="0"/>
              <a:t>What is duty of care</a:t>
            </a:r>
            <a:r>
              <a:rPr lang="en-GB" dirty="0"/>
              <a:t>?</a:t>
            </a:r>
            <a:endParaRPr lang="en-US" dirty="0"/>
          </a:p>
        </p:txBody>
      </p:sp>
      <p:sp>
        <p:nvSpPr>
          <p:cNvPr id="3" name="Content Placeholder 2"/>
          <p:cNvSpPr>
            <a:spLocks noGrp="1"/>
          </p:cNvSpPr>
          <p:nvPr>
            <p:ph sz="quarter" idx="10"/>
          </p:nvPr>
        </p:nvSpPr>
        <p:spPr/>
        <p:txBody>
          <a:bodyPr/>
          <a:lstStyle/>
          <a:p>
            <a:pPr marL="342900" indent="-342900" algn="just">
              <a:buClr>
                <a:srgbClr val="0077E3"/>
              </a:buClr>
              <a:buFont typeface="Arial" panose="020B0604020202020204" pitchFamily="34" charset="0"/>
              <a:buChar char="•"/>
            </a:pPr>
            <a:r>
              <a:rPr lang="en-GB" dirty="0"/>
              <a:t>In the UK construction industry, duty of care refers to the legal obligation of all parties involved in a construction project to ensure the health and safety of everyone who may be affected by the project.</a:t>
            </a:r>
          </a:p>
          <a:p>
            <a:pPr marL="342900" indent="-342900" algn="just">
              <a:buClr>
                <a:srgbClr val="0077E3"/>
              </a:buClr>
              <a:buFont typeface="Arial" panose="020B0604020202020204" pitchFamily="34" charset="0"/>
              <a:buChar char="•"/>
            </a:pPr>
            <a:r>
              <a:rPr lang="en-GB" dirty="0"/>
              <a:t>Duty of care includes clients, who have to appoint competent professionals, and ensure the project is properly planned and managed.</a:t>
            </a:r>
          </a:p>
          <a:p>
            <a:pPr marL="342900" indent="-342900" algn="just">
              <a:buClr>
                <a:srgbClr val="0077E3"/>
              </a:buClr>
              <a:buFont typeface="Arial" panose="020B0604020202020204" pitchFamily="34" charset="0"/>
              <a:buChar char="•"/>
            </a:pPr>
            <a:r>
              <a:rPr lang="en-GB" dirty="0"/>
              <a:t>Designers carry a duty of care to ensure the design is safe and without risks to health. </a:t>
            </a:r>
          </a:p>
          <a:p>
            <a:pPr marL="342900" indent="-342900" algn="just">
              <a:buClr>
                <a:srgbClr val="0077E3"/>
              </a:buClr>
              <a:buFont typeface="Arial" panose="020B0604020202020204" pitchFamily="34" charset="0"/>
              <a:buChar char="•"/>
            </a:pPr>
            <a:r>
              <a:rPr lang="en-GB" dirty="0"/>
              <a:t>Contractors have a duty of care  to plan, co-ordinate and carry out the construction work safely.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duty of care</a:t>
            </a:r>
            <a:r>
              <a:rPr lang="en-GB" dirty="0"/>
              <a:t>?</a:t>
            </a:r>
            <a:r>
              <a:rPr lang="en-US" dirty="0"/>
              <a:t> </a:t>
            </a:r>
          </a:p>
        </p:txBody>
      </p:sp>
      <p:sp>
        <p:nvSpPr>
          <p:cNvPr id="3" name="Content Placeholder 2"/>
          <p:cNvSpPr>
            <a:spLocks noGrp="1"/>
          </p:cNvSpPr>
          <p:nvPr>
            <p:ph sz="quarter" idx="10"/>
          </p:nvPr>
        </p:nvSpPr>
        <p:spPr>
          <a:xfrm>
            <a:off x="457200" y="1556792"/>
            <a:ext cx="8229600" cy="3960440"/>
          </a:xfrm>
        </p:spPr>
        <p:txBody>
          <a:bodyPr/>
          <a:lstStyle/>
          <a:p>
            <a:pPr marL="342900" indent="-342900">
              <a:buClr>
                <a:srgbClr val="0077E3"/>
              </a:buClr>
              <a:buFont typeface="Arial" panose="020B0604020202020204" pitchFamily="34" charset="0"/>
              <a:buChar char="•"/>
            </a:pPr>
            <a:r>
              <a:rPr lang="en-GB" dirty="0"/>
              <a:t>Everyone involved in the construction project must ensure they: provide relevant information and instruction; consult and engage with workers; and identify and control health and safety risks. </a:t>
            </a:r>
          </a:p>
          <a:p>
            <a:pPr marL="342900" indent="-342900">
              <a:buClr>
                <a:srgbClr val="0077E3"/>
              </a:buClr>
              <a:buFont typeface="Arial" panose="020B0604020202020204" pitchFamily="34" charset="0"/>
              <a:buChar char="•"/>
            </a:pPr>
            <a:r>
              <a:rPr lang="en-GB" dirty="0"/>
              <a:t>Duty of care aims to ensure that construction projects are completed safely and the risk of accidents or incidents is minimised. </a:t>
            </a:r>
          </a:p>
          <a:p>
            <a:pPr marL="342900" indent="-342900">
              <a:buClr>
                <a:srgbClr val="0077E3"/>
              </a:buClr>
              <a:buFont typeface="Arial" panose="020B0604020202020204" pitchFamily="34" charset="0"/>
              <a:buChar char="•"/>
            </a:pPr>
            <a:r>
              <a:rPr lang="en-GB" dirty="0"/>
              <a:t>Failure to fulfil these duties can result in legal action and financial penalties and, in certain cases, imprisonment. </a:t>
            </a:r>
          </a:p>
          <a:p>
            <a:pPr marL="342900" indent="-342900">
              <a:buClr>
                <a:srgbClr val="0077E3"/>
              </a:buClr>
              <a:buFont typeface="Arial" panose="020B0604020202020204" pitchFamily="34" charset="0"/>
              <a:buChar char="•"/>
            </a:pPr>
            <a:r>
              <a:rPr lang="en-GB" dirty="0"/>
              <a:t>Duty of care in the construction industry means ensuring that all work is carried out safely and competently, and that any risks are identified and controlled.</a:t>
            </a:r>
            <a:endParaRPr lang="en-US" dirty="0"/>
          </a:p>
        </p:txBody>
      </p:sp>
    </p:spTree>
    <p:extLst>
      <p:ext uri="{BB962C8B-B14F-4D97-AF65-F5344CB8AC3E}">
        <p14:creationId xmlns:p14="http://schemas.microsoft.com/office/powerpoint/2010/main" val="1879457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ADA26-E4D6-48FE-B6FB-C4E36CDB695C}"/>
              </a:ext>
            </a:extLst>
          </p:cNvPr>
          <p:cNvSpPr>
            <a:spLocks noGrp="1"/>
          </p:cNvSpPr>
          <p:nvPr>
            <p:ph type="title"/>
          </p:nvPr>
        </p:nvSpPr>
        <p:spPr/>
        <p:txBody>
          <a:bodyPr/>
          <a:lstStyle/>
          <a:p>
            <a:r>
              <a:rPr lang="en-US" dirty="0"/>
              <a:t>Duty of care under the Construction (Design and  Management) Regulations (CDM) 2015 </a:t>
            </a:r>
            <a:endParaRPr lang="en-GB" dirty="0"/>
          </a:p>
        </p:txBody>
      </p:sp>
      <p:sp>
        <p:nvSpPr>
          <p:cNvPr id="3" name="Content Placeholder 2">
            <a:extLst>
              <a:ext uri="{FF2B5EF4-FFF2-40B4-BE49-F238E27FC236}">
                <a16:creationId xmlns:a16="http://schemas.microsoft.com/office/drawing/2014/main" id="{228BCD10-3B21-4D07-957A-04C48FDE04FE}"/>
              </a:ext>
            </a:extLst>
          </p:cNvPr>
          <p:cNvSpPr>
            <a:spLocks noGrp="1"/>
          </p:cNvSpPr>
          <p:nvPr>
            <p:ph sz="quarter" idx="10"/>
          </p:nvPr>
        </p:nvSpPr>
        <p:spPr>
          <a:xfrm>
            <a:off x="424543" y="1844824"/>
            <a:ext cx="8229600" cy="4005176"/>
          </a:xfrm>
        </p:spPr>
        <p:txBody>
          <a:bodyPr/>
          <a:lstStyle/>
          <a:p>
            <a:pPr>
              <a:lnSpc>
                <a:spcPct val="100000"/>
              </a:lnSpc>
              <a:spcBef>
                <a:spcPts val="600"/>
              </a:spcBef>
              <a:spcAft>
                <a:spcPts val="600"/>
              </a:spcAft>
            </a:pPr>
            <a:r>
              <a:rPr lang="en-GB" dirty="0"/>
              <a:t>Under the CDM Regulations 2015, the various duty holders have specific legal responsibilities depending on their roles within the construction project. </a:t>
            </a:r>
          </a:p>
          <a:p>
            <a:pPr>
              <a:lnSpc>
                <a:spcPct val="100000"/>
              </a:lnSpc>
              <a:spcBef>
                <a:spcPts val="600"/>
              </a:spcBef>
              <a:spcAft>
                <a:spcPts val="600"/>
              </a:spcAft>
            </a:pPr>
            <a:r>
              <a:rPr lang="en-GB" sz="1600" dirty="0"/>
              <a:t>‘These responsibilities cover the initial design and planning stages right through to the construction phases.’ (Morrison and Morrison, 2022)</a:t>
            </a:r>
          </a:p>
          <a:p>
            <a:pPr>
              <a:lnSpc>
                <a:spcPct val="100000"/>
              </a:lnSpc>
              <a:spcBef>
                <a:spcPts val="600"/>
              </a:spcBef>
              <a:spcAft>
                <a:spcPts val="600"/>
              </a:spcAft>
            </a:pPr>
            <a:r>
              <a:rPr lang="en-GB" dirty="0"/>
              <a:t>The two main dutyholders will take charge of CDM at different stages of your project. </a:t>
            </a:r>
          </a:p>
          <a:p>
            <a:pPr>
              <a:lnSpc>
                <a:spcPct val="100000"/>
              </a:lnSpc>
              <a:spcBef>
                <a:spcPts val="600"/>
              </a:spcBef>
              <a:spcAft>
                <a:spcPts val="600"/>
              </a:spcAft>
            </a:pPr>
            <a:r>
              <a:rPr lang="en-GB" sz="1600" dirty="0"/>
              <a:t>‘The principal designer is in overall control of designers and the pre-construction phase.’ (</a:t>
            </a:r>
            <a:r>
              <a:rPr lang="en-GB" sz="1600" dirty="0" err="1"/>
              <a:t>HASpod</a:t>
            </a:r>
            <a:r>
              <a:rPr lang="en-GB" sz="1600" dirty="0"/>
              <a:t>, 2019)</a:t>
            </a:r>
          </a:p>
          <a:p>
            <a:pPr>
              <a:lnSpc>
                <a:spcPct val="100000"/>
              </a:lnSpc>
              <a:spcBef>
                <a:spcPts val="600"/>
              </a:spcBef>
              <a:spcAft>
                <a:spcPts val="600"/>
              </a:spcAft>
            </a:pPr>
            <a:r>
              <a:rPr lang="en-US" sz="1600" dirty="0"/>
              <a:t>Source: The Basics of Construction (Design and Management) Regulations 2015 (</a:t>
            </a:r>
            <a:r>
              <a:rPr lang="en-US" sz="1600" dirty="0" err="1"/>
              <a:t>www.youtube.com</a:t>
            </a:r>
            <a:r>
              <a:rPr lang="en-US" sz="1600" dirty="0"/>
              <a:t>/</a:t>
            </a:r>
            <a:r>
              <a:rPr lang="en-US" sz="1600" dirty="0" err="1"/>
              <a:t>watch?v</a:t>
            </a:r>
            <a:r>
              <a:rPr lang="en-US" sz="1600" dirty="0"/>
              <a:t>=V1jLyWTscjs)</a:t>
            </a:r>
            <a:endParaRPr lang="en-GB" sz="1800" dirty="0"/>
          </a:p>
        </p:txBody>
      </p:sp>
    </p:spTree>
    <p:extLst>
      <p:ext uri="{BB962C8B-B14F-4D97-AF65-F5344CB8AC3E}">
        <p14:creationId xmlns:p14="http://schemas.microsoft.com/office/powerpoint/2010/main" val="2745505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Client </a:t>
            </a:r>
          </a:p>
        </p:txBody>
      </p:sp>
      <p:sp>
        <p:nvSpPr>
          <p:cNvPr id="3" name="Content Placeholder 2"/>
          <p:cNvSpPr>
            <a:spLocks noGrp="1"/>
          </p:cNvSpPr>
          <p:nvPr>
            <p:ph sz="quarter" idx="10"/>
          </p:nvPr>
        </p:nvSpPr>
        <p:spPr>
          <a:xfrm>
            <a:off x="457200" y="1512000"/>
            <a:ext cx="8229600" cy="4077240"/>
          </a:xfrm>
        </p:spPr>
        <p:txBody>
          <a:bodyPr/>
          <a:lstStyle/>
          <a:p>
            <a:r>
              <a:rPr lang="en-GB" dirty="0"/>
              <a:t>The client should make suitable arrangements for managing a project, including making sure:</a:t>
            </a:r>
          </a:p>
          <a:p>
            <a:pPr marL="342900" indent="-342900">
              <a:buClr>
                <a:srgbClr val="0077E3"/>
              </a:buClr>
              <a:buFont typeface="Arial" panose="020B0604020202020204" pitchFamily="34" charset="0"/>
              <a:buChar char="•"/>
            </a:pPr>
            <a:r>
              <a:rPr lang="en-GB" dirty="0"/>
              <a:t>other dutyholders are appointed as appropriate</a:t>
            </a:r>
          </a:p>
          <a:p>
            <a:pPr marL="342900" indent="-342900">
              <a:buClr>
                <a:srgbClr val="0077E3"/>
              </a:buClr>
              <a:buFont typeface="Arial" panose="020B0604020202020204" pitchFamily="34" charset="0"/>
              <a:buChar char="•"/>
            </a:pPr>
            <a:r>
              <a:rPr lang="en-GB" dirty="0"/>
              <a:t>sufficient time and resources are allocated.</a:t>
            </a:r>
          </a:p>
          <a:p>
            <a:r>
              <a:rPr lang="en-GB" dirty="0"/>
              <a:t>The client should also make sure:</a:t>
            </a:r>
          </a:p>
          <a:p>
            <a:pPr marL="342900" indent="-342900">
              <a:buClr>
                <a:srgbClr val="0077E3"/>
              </a:buClr>
              <a:buFont typeface="Arial" panose="020B0604020202020204" pitchFamily="34" charset="0"/>
              <a:buChar char="•"/>
            </a:pPr>
            <a:r>
              <a:rPr lang="en-GB" dirty="0"/>
              <a:t>relevant information is prepared and provided to other duty holders</a:t>
            </a:r>
          </a:p>
          <a:p>
            <a:pPr marL="342900" indent="-342900">
              <a:buClr>
                <a:srgbClr val="0077E3"/>
              </a:buClr>
              <a:buFont typeface="Arial" panose="020B0604020202020204" pitchFamily="34" charset="0"/>
              <a:buChar char="•"/>
            </a:pPr>
            <a:r>
              <a:rPr lang="en-GB" dirty="0"/>
              <a:t>the principal designer and principal contractor carry out their duties</a:t>
            </a:r>
          </a:p>
          <a:p>
            <a:pPr marL="342900" indent="-342900">
              <a:buClr>
                <a:srgbClr val="0077E3"/>
              </a:buClr>
              <a:buFont typeface="Arial" panose="020B0604020202020204" pitchFamily="34" charset="0"/>
              <a:buChar char="•"/>
            </a:pPr>
            <a:r>
              <a:rPr lang="en-GB" dirty="0"/>
              <a:t>welfare facilities are provided.</a:t>
            </a:r>
          </a:p>
          <a:p>
            <a:pPr algn="r"/>
            <a:r>
              <a:rPr lang="en-GB" dirty="0"/>
              <a:t>						</a:t>
            </a:r>
            <a:r>
              <a:rPr lang="en-GB" sz="1400" dirty="0"/>
              <a:t>(Hse.gov.uk, 2015)</a:t>
            </a:r>
          </a:p>
          <a:p>
            <a:pPr marL="342900" indent="-342900">
              <a:buFont typeface="Arial" panose="020B0604020202020204" pitchFamily="34" charset="0"/>
              <a:buChar char="•"/>
            </a:pPr>
            <a:endParaRPr lang="en-GB"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4ED0F-E355-4E09-BABA-A3B03370E4F7}"/>
              </a:ext>
            </a:extLst>
          </p:cNvPr>
          <p:cNvSpPr>
            <a:spLocks noGrp="1"/>
          </p:cNvSpPr>
          <p:nvPr>
            <p:ph type="title"/>
          </p:nvPr>
        </p:nvSpPr>
        <p:spPr/>
        <p:txBody>
          <a:bodyPr/>
          <a:lstStyle/>
          <a:p>
            <a:r>
              <a:rPr lang="en-GB" dirty="0"/>
              <a:t>Domestic clients </a:t>
            </a:r>
          </a:p>
        </p:txBody>
      </p:sp>
      <p:sp>
        <p:nvSpPr>
          <p:cNvPr id="3" name="Content Placeholder 2">
            <a:extLst>
              <a:ext uri="{FF2B5EF4-FFF2-40B4-BE49-F238E27FC236}">
                <a16:creationId xmlns:a16="http://schemas.microsoft.com/office/drawing/2014/main" id="{77D0905A-432A-4210-957E-C54C4024B604}"/>
              </a:ext>
            </a:extLst>
          </p:cNvPr>
          <p:cNvSpPr>
            <a:spLocks noGrp="1"/>
          </p:cNvSpPr>
          <p:nvPr>
            <p:ph sz="quarter" idx="10"/>
          </p:nvPr>
        </p:nvSpPr>
        <p:spPr>
          <a:xfrm>
            <a:off x="457200" y="1700808"/>
            <a:ext cx="8229600" cy="4059192"/>
          </a:xfrm>
        </p:spPr>
        <p:txBody>
          <a:bodyPr/>
          <a:lstStyle/>
          <a:p>
            <a:r>
              <a:rPr lang="en-US" dirty="0"/>
              <a:t>The HSE (2015) website reminds contractors that ‘though in scope of CDM 2015, domestic client duties are normally transferred to:</a:t>
            </a:r>
          </a:p>
          <a:p>
            <a:pPr marL="342900" indent="-342900">
              <a:buClr>
                <a:srgbClr val="0077E3"/>
              </a:buClr>
              <a:buFont typeface="Arial" panose="020B0604020202020204" pitchFamily="34" charset="0"/>
              <a:buChar char="•"/>
            </a:pPr>
            <a:r>
              <a:rPr lang="en-US" dirty="0"/>
              <a:t>the contractor for single contractor projects</a:t>
            </a:r>
          </a:p>
          <a:p>
            <a:pPr marL="342900" indent="-342900">
              <a:buClr>
                <a:srgbClr val="0077E3"/>
              </a:buClr>
              <a:buFont typeface="Arial" panose="020B0604020202020204" pitchFamily="34" charset="0"/>
              <a:buChar char="•"/>
            </a:pPr>
            <a:r>
              <a:rPr lang="en-US" dirty="0"/>
              <a:t>the principal contractor for projects with more than one contractor</a:t>
            </a:r>
          </a:p>
          <a:p>
            <a:r>
              <a:rPr lang="en-GB" dirty="0"/>
              <a:t>However, the domestic client can instead choose to have a written agreement with the principal designer to carry out the client duties.’</a:t>
            </a:r>
          </a:p>
          <a:p>
            <a:pPr algn="r"/>
            <a:r>
              <a:rPr lang="en-GB" sz="1400" dirty="0"/>
              <a:t>(Hse.gov.uk, 2015)</a:t>
            </a:r>
          </a:p>
          <a:p>
            <a:r>
              <a:rPr lang="en-GB" dirty="0"/>
              <a:t> </a:t>
            </a:r>
          </a:p>
        </p:txBody>
      </p:sp>
    </p:spTree>
    <p:extLst>
      <p:ext uri="{BB962C8B-B14F-4D97-AF65-F5344CB8AC3E}">
        <p14:creationId xmlns:p14="http://schemas.microsoft.com/office/powerpoint/2010/main" val="1642770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Principal Designers </a:t>
            </a:r>
          </a:p>
        </p:txBody>
      </p:sp>
      <p:sp>
        <p:nvSpPr>
          <p:cNvPr id="3" name="Content Placeholder 2"/>
          <p:cNvSpPr>
            <a:spLocks noGrp="1"/>
          </p:cNvSpPr>
          <p:nvPr>
            <p:ph sz="quarter" idx="10"/>
          </p:nvPr>
        </p:nvSpPr>
        <p:spPr/>
        <p:txBody>
          <a:bodyPr/>
          <a:lstStyle/>
          <a:p>
            <a:r>
              <a:rPr lang="en-GB" dirty="0"/>
              <a:t>Principal designers must:</a:t>
            </a:r>
          </a:p>
          <a:p>
            <a:pPr marL="342900" indent="-342900">
              <a:buClr>
                <a:srgbClr val="0077E3"/>
              </a:buClr>
              <a:buFont typeface="Arial" panose="020B0604020202020204" pitchFamily="34" charset="0"/>
              <a:buChar char="•"/>
            </a:pPr>
            <a:r>
              <a:rPr lang="en-GB" dirty="0"/>
              <a:t>‘plan, manage, monitor and coordinate health and safety in the pre-construction phase’</a:t>
            </a:r>
          </a:p>
          <a:p>
            <a:pPr marL="342900" indent="-342900">
              <a:buClr>
                <a:srgbClr val="0077E3"/>
              </a:buClr>
              <a:buFont typeface="Arial" panose="020B0604020202020204" pitchFamily="34" charset="0"/>
              <a:buChar char="•"/>
            </a:pPr>
            <a:r>
              <a:rPr lang="en-GB" dirty="0"/>
              <a:t>support the client in bringing together pre-construction information</a:t>
            </a:r>
          </a:p>
          <a:p>
            <a:pPr marL="342900" indent="-342900">
              <a:buClr>
                <a:srgbClr val="0077E3"/>
              </a:buClr>
              <a:buFont typeface="Arial" panose="020B0604020202020204" pitchFamily="34" charset="0"/>
              <a:buChar char="•"/>
            </a:pPr>
            <a:r>
              <a:rPr lang="en-GB" dirty="0"/>
              <a:t>work with the design team to eliminate foreseeable risks and, where this isn’t possible, take steps to </a:t>
            </a:r>
            <a:r>
              <a:rPr lang="en-GB" b="1" dirty="0"/>
              <a:t>reduce or control</a:t>
            </a:r>
            <a:r>
              <a:rPr lang="en-GB" dirty="0"/>
              <a:t> those risks</a:t>
            </a:r>
          </a:p>
          <a:p>
            <a:pPr marL="342900" indent="-342900">
              <a:buClr>
                <a:srgbClr val="0077E3"/>
              </a:buClr>
              <a:buFont typeface="Arial" panose="020B0604020202020204" pitchFamily="34" charset="0"/>
              <a:buChar char="•"/>
            </a:pPr>
            <a:r>
              <a:rPr lang="en-GB" dirty="0"/>
              <a:t>liaise with the principal contractor, keeping them informed of any risks that need to be controlled during the construction phase.</a:t>
            </a:r>
          </a:p>
          <a:p>
            <a:pPr algn="r"/>
            <a:r>
              <a:rPr lang="en-GB" sz="1600" dirty="0"/>
              <a:t>(Hse.gov.uk, 2015)</a:t>
            </a:r>
          </a:p>
          <a:p>
            <a:pPr marL="342900" indent="-342900">
              <a:buFont typeface="Arial" panose="020B0604020202020204" pitchFamily="34" charset="0"/>
              <a:buChar char="•"/>
            </a:pPr>
            <a:endParaRPr lang="en-GB" dirty="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E2CF1-F2CD-4D01-BA0C-805577333C63}"/>
              </a:ext>
            </a:extLst>
          </p:cNvPr>
          <p:cNvSpPr>
            <a:spLocks noGrp="1"/>
          </p:cNvSpPr>
          <p:nvPr>
            <p:ph type="title"/>
          </p:nvPr>
        </p:nvSpPr>
        <p:spPr/>
        <p:txBody>
          <a:bodyPr/>
          <a:lstStyle/>
          <a:p>
            <a:r>
              <a:rPr lang="en-GB" dirty="0"/>
              <a:t>Designers </a:t>
            </a:r>
          </a:p>
        </p:txBody>
      </p:sp>
      <p:sp>
        <p:nvSpPr>
          <p:cNvPr id="3" name="Content Placeholder 2">
            <a:extLst>
              <a:ext uri="{FF2B5EF4-FFF2-40B4-BE49-F238E27FC236}">
                <a16:creationId xmlns:a16="http://schemas.microsoft.com/office/drawing/2014/main" id="{CD1168EC-08BA-47F5-97B0-E3D6A9145809}"/>
              </a:ext>
            </a:extLst>
          </p:cNvPr>
          <p:cNvSpPr>
            <a:spLocks noGrp="1"/>
          </p:cNvSpPr>
          <p:nvPr>
            <p:ph sz="quarter" idx="10"/>
          </p:nvPr>
        </p:nvSpPr>
        <p:spPr>
          <a:xfrm>
            <a:off x="395536" y="1700808"/>
            <a:ext cx="8229600" cy="2952328"/>
          </a:xfrm>
        </p:spPr>
        <p:txBody>
          <a:bodyPr/>
          <a:lstStyle/>
          <a:p>
            <a:r>
              <a:rPr lang="en-GB" dirty="0"/>
              <a:t>‘When preparing or modifying designs, [designers must] eliminate, reduce or control foreseeable risks that may arise during:</a:t>
            </a:r>
          </a:p>
          <a:p>
            <a:pPr marL="342900" indent="-342900">
              <a:buClr>
                <a:srgbClr val="0077E3"/>
              </a:buClr>
              <a:buFont typeface="Arial" panose="020B0604020202020204" pitchFamily="34" charset="0"/>
              <a:buChar char="•"/>
            </a:pPr>
            <a:r>
              <a:rPr lang="en-GB" dirty="0"/>
              <a:t>construction</a:t>
            </a:r>
          </a:p>
          <a:p>
            <a:pPr marL="342900" indent="-342900">
              <a:buClr>
                <a:srgbClr val="0077E3"/>
              </a:buClr>
              <a:buFont typeface="Arial" panose="020B0604020202020204" pitchFamily="34" charset="0"/>
              <a:buChar char="•"/>
            </a:pPr>
            <a:r>
              <a:rPr lang="en-GB" dirty="0"/>
              <a:t>the maintenance and use of a building once it is built.’</a:t>
            </a:r>
          </a:p>
          <a:p>
            <a:r>
              <a:rPr lang="en-GB" dirty="0"/>
              <a:t>Designers should also ‘provide information to other members of the project team to help them fulfil their duties.’</a:t>
            </a:r>
          </a:p>
          <a:p>
            <a:endParaRPr lang="en-GB" dirty="0"/>
          </a:p>
          <a:p>
            <a:endParaRPr lang="en-GB" dirty="0"/>
          </a:p>
        </p:txBody>
      </p:sp>
    </p:spTree>
    <p:extLst>
      <p:ext uri="{BB962C8B-B14F-4D97-AF65-F5344CB8AC3E}">
        <p14:creationId xmlns:p14="http://schemas.microsoft.com/office/powerpoint/2010/main" val="11279653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www.w3.org/2000/xmlns/"/>
    <ds:schemaRef ds:uri="1c5831b9-66da-4f16-a409-834213ecdb8e"/>
    <ds:schemaRef ds:uri="http://schemas.microsoft.com/office/infopath/2007/PartnerControls"/>
    <ds:schemaRef ds:uri="418e8c98-519b-4e3e-a77f-7ee33016068f"/>
    <ds:schemaRef ds:uri="http://www.w3.org/2001/XMLSchema-instance"/>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0/xmlns/"/>
    <ds:schemaRef ds:uri="http://www.w3.org/2001/XMLSchema"/>
    <ds:schemaRef ds:uri="1c5831b9-66da-4f16-a409-834213ecdb8e"/>
    <ds:schemaRef ds:uri="7d91badd-8922-4db1-9652-4fbca8a6b7df"/>
    <ds:schemaRef ds:uri="418e8c98-519b-4e3e-a77f-7ee33016068f"/>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TotalTime>
  <Words>2099</Words>
  <Application>Microsoft Office PowerPoint</Application>
  <PresentationFormat>On-screen Show (4:3)</PresentationFormat>
  <Paragraphs>170</Paragraphs>
  <Slides>17</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Lucida Grande</vt:lpstr>
      <vt:lpstr>Times New Roman</vt:lpstr>
      <vt:lpstr>Default Design</vt:lpstr>
      <vt:lpstr>PowerPoint 5: Duty of care </vt:lpstr>
      <vt:lpstr>Aim: Define duty of care </vt:lpstr>
      <vt:lpstr>What is duty of care?</vt:lpstr>
      <vt:lpstr>What is duty of care? </vt:lpstr>
      <vt:lpstr>Duty of care under the Construction (Design and  Management) Regulations (CDM) 2015 </vt:lpstr>
      <vt:lpstr>Client </vt:lpstr>
      <vt:lpstr>Domestic clients </vt:lpstr>
      <vt:lpstr>Principal Designers </vt:lpstr>
      <vt:lpstr>Designers </vt:lpstr>
      <vt:lpstr>Principal contractors </vt:lpstr>
      <vt:lpstr>Contractors </vt:lpstr>
      <vt:lpstr>Workers</vt:lpstr>
      <vt:lpstr>Interactions between the duty holders </vt:lpstr>
      <vt:lpstr>Other regulatory duties </vt:lpstr>
      <vt:lpstr>Preventing regulatory breaches </vt:lpstr>
      <vt:lpstr>Reporting breaches in regulations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188</cp:revision>
  <dcterms:created xsi:type="dcterms:W3CDTF">2013-05-28T00:38:54Z</dcterms:created>
  <dcterms:modified xsi:type="dcterms:W3CDTF">2023-07-11T15:46:46Z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