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handoutMasterIdLst>
    <p:handoutMasterId r:id="rId28"/>
  </p:handoutMasterIdLst>
  <p:sldIdLst>
    <p:sldId id="256" r:id="rId5"/>
    <p:sldId id="331" r:id="rId6"/>
    <p:sldId id="335" r:id="rId7"/>
    <p:sldId id="334" r:id="rId8"/>
    <p:sldId id="338" r:id="rId9"/>
    <p:sldId id="352" r:id="rId10"/>
    <p:sldId id="336" r:id="rId11"/>
    <p:sldId id="353" r:id="rId12"/>
    <p:sldId id="337" r:id="rId13"/>
    <p:sldId id="339" r:id="rId14"/>
    <p:sldId id="351" r:id="rId15"/>
    <p:sldId id="340" r:id="rId16"/>
    <p:sldId id="341" r:id="rId17"/>
    <p:sldId id="342" r:id="rId18"/>
    <p:sldId id="343" r:id="rId19"/>
    <p:sldId id="344" r:id="rId20"/>
    <p:sldId id="345" r:id="rId21"/>
    <p:sldId id="348" r:id="rId22"/>
    <p:sldId id="346" r:id="rId23"/>
    <p:sldId id="350" r:id="rId24"/>
    <p:sldId id="354" r:id="rId25"/>
    <p:sldId id="267"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2" clrIdx="0"/>
  <p:cmAuthor id="2" name="Laura Glover" initials="LG [2]" lastIdx="3" clrIdx="1"/>
  <p:cmAuthor id="3" name="Alice van Raalte" initials="AvR" lastIdx="3" clrIdx="2"/>
  <p:cmAuthor id="4" name="Sandra Stafford" initials="S" lastIdx="1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BCE6A3-02D0-4AF9-82EB-7848997D7D83}" v="4" dt="2023-05-25T11:57:38.2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4793" autoAdjust="0"/>
  </p:normalViewPr>
  <p:slideViewPr>
    <p:cSldViewPr showGuides="1">
      <p:cViewPr varScale="1">
        <p:scale>
          <a:sx n="56" d="100"/>
          <a:sy n="56" d="100"/>
        </p:scale>
        <p:origin x="876"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Written communication: </a:t>
            </a:r>
            <a:r>
              <a:rPr lang="en-GB" sz="1200" b="0" i="0" kern="1200" dirty="0">
                <a:solidFill>
                  <a:schemeClr val="tx1"/>
                </a:solidFill>
                <a:effectLst/>
                <a:latin typeface="Arial" charset="0"/>
                <a:ea typeface="ＭＳ Ｐゴシック" charset="-128"/>
                <a:cs typeface="ＭＳ Ｐゴシック" charset="-128"/>
              </a:rPr>
              <a:t>This includes emails, letters, reports and memos, which are used for conveying information and instructions, providing updates and documenting progress.</a:t>
            </a:r>
          </a:p>
          <a:p>
            <a:r>
              <a:rPr lang="en-GB" sz="1200" b="1" i="0" kern="1200" dirty="0">
                <a:solidFill>
                  <a:schemeClr val="tx1"/>
                </a:solidFill>
                <a:effectLst/>
                <a:latin typeface="Arial" charset="0"/>
                <a:ea typeface="ＭＳ Ｐゴシック" charset="-128"/>
                <a:cs typeface="ＭＳ Ｐゴシック" charset="-128"/>
              </a:rPr>
              <a:t>Verbal communication: </a:t>
            </a:r>
            <a:r>
              <a:rPr lang="en-GB" sz="1200" b="0" i="0" kern="1200" dirty="0">
                <a:solidFill>
                  <a:schemeClr val="tx1"/>
                </a:solidFill>
                <a:effectLst/>
                <a:latin typeface="Arial" charset="0"/>
                <a:ea typeface="ＭＳ Ｐゴシック" charset="-128"/>
                <a:cs typeface="ＭＳ Ｐゴシック" charset="-128"/>
              </a:rPr>
              <a:t>This includes face-to-face meetings, phone calls and video conferencing, which are used for discussing project details, making decisions and resolving issues.</a:t>
            </a:r>
          </a:p>
          <a:p>
            <a:r>
              <a:rPr lang="en-GB" sz="1200" b="1" i="0" kern="1200" dirty="0">
                <a:solidFill>
                  <a:schemeClr val="tx1"/>
                </a:solidFill>
                <a:effectLst/>
                <a:latin typeface="Arial" charset="0"/>
                <a:ea typeface="ＭＳ Ｐゴシック" charset="-128"/>
                <a:cs typeface="ＭＳ Ｐゴシック" charset="-128"/>
              </a:rPr>
              <a:t>Visual communication: </a:t>
            </a:r>
            <a:r>
              <a:rPr lang="en-GB" sz="1200" b="0" i="0" kern="1200" dirty="0">
                <a:solidFill>
                  <a:schemeClr val="tx1"/>
                </a:solidFill>
                <a:effectLst/>
                <a:latin typeface="Arial" charset="0"/>
                <a:ea typeface="ＭＳ Ｐゴシック" charset="-128"/>
                <a:cs typeface="ＭＳ Ｐゴシック" charset="-128"/>
              </a:rPr>
              <a:t>This includes drawings, plans and blueprints, which are used for illustrating designs and specifications, and for conveying information about construction details and materials.</a:t>
            </a:r>
          </a:p>
          <a:p>
            <a:r>
              <a:rPr lang="en-GB" sz="1200" b="1" i="0" kern="1200" dirty="0">
                <a:solidFill>
                  <a:schemeClr val="tx1"/>
                </a:solidFill>
                <a:effectLst/>
                <a:latin typeface="Arial" charset="0"/>
                <a:ea typeface="ＭＳ Ｐゴシック" charset="-128"/>
                <a:cs typeface="ＭＳ Ｐゴシック" charset="-128"/>
              </a:rPr>
              <a:t>Electronic communication: </a:t>
            </a:r>
            <a:r>
              <a:rPr lang="en-GB" sz="1200" b="0" i="0" kern="1200" dirty="0">
                <a:solidFill>
                  <a:schemeClr val="tx1"/>
                </a:solidFill>
                <a:effectLst/>
                <a:latin typeface="Arial" charset="0"/>
                <a:ea typeface="ＭＳ Ｐゴシック" charset="-128"/>
                <a:cs typeface="ＭＳ Ｐゴシック" charset="-128"/>
              </a:rPr>
              <a:t>This includes the use of communication technologies such as email, instant messaging and project management software, which are used for sharing information, tracking progress and collaborating with team members.</a:t>
            </a:r>
          </a:p>
          <a:p>
            <a:r>
              <a:rPr lang="en-GB" sz="1200" b="1" i="0" kern="1200" dirty="0">
                <a:solidFill>
                  <a:schemeClr val="tx1"/>
                </a:solidFill>
                <a:effectLst/>
                <a:latin typeface="Arial" charset="0"/>
                <a:ea typeface="ＭＳ Ｐゴシック" charset="-128"/>
                <a:cs typeface="ＭＳ Ｐゴシック" charset="-128"/>
              </a:rPr>
              <a:t>Non-verbal communication: </a:t>
            </a:r>
            <a:r>
              <a:rPr lang="en-GB" sz="1200" b="0" i="0" kern="1200" dirty="0">
                <a:solidFill>
                  <a:schemeClr val="tx1"/>
                </a:solidFill>
                <a:effectLst/>
                <a:latin typeface="Arial" charset="0"/>
                <a:ea typeface="ＭＳ Ｐゴシック" charset="-128"/>
                <a:cs typeface="ＭＳ Ｐゴシック" charset="-128"/>
              </a:rPr>
              <a:t>This includes body language, gestures and facial expressions, which are used to convey attitudes, emotions and opinions, and to establish rapport and build relationships.</a:t>
            </a:r>
          </a:p>
          <a:p>
            <a:r>
              <a:rPr lang="en-GB" sz="1200" b="1" i="0" kern="1200" dirty="0">
                <a:solidFill>
                  <a:schemeClr val="tx1"/>
                </a:solidFill>
                <a:effectLst/>
                <a:latin typeface="Arial" charset="0"/>
                <a:ea typeface="ＭＳ Ｐゴシック" charset="-128"/>
                <a:cs typeface="ＭＳ Ｐゴシック" charset="-128"/>
              </a:rPr>
              <a:t>Formal communication: </a:t>
            </a:r>
            <a:r>
              <a:rPr lang="en-GB" sz="1200" b="0" i="0" kern="1200" dirty="0">
                <a:solidFill>
                  <a:schemeClr val="tx1"/>
                </a:solidFill>
                <a:effectLst/>
                <a:latin typeface="Arial" charset="0"/>
                <a:ea typeface="ＭＳ Ｐゴシック" charset="-128"/>
                <a:cs typeface="ＭＳ Ｐゴシック" charset="-128"/>
              </a:rPr>
              <a:t>This includes official documents, reports and policies, which are used for legal and administrative purposes, and for communicating with regulatory authorities.</a:t>
            </a:r>
          </a:p>
          <a:p>
            <a:r>
              <a:rPr lang="en-GB" sz="1200" b="0" i="0" kern="1200" dirty="0">
                <a:solidFill>
                  <a:schemeClr val="tx1"/>
                </a:solidFill>
                <a:effectLst/>
                <a:latin typeface="Arial" charset="0"/>
                <a:ea typeface="ＭＳ Ｐゴシック" charset="-128"/>
                <a:cs typeface="ＭＳ Ｐゴシック" charset="-128"/>
              </a:rPr>
              <a:t>In</a:t>
            </a:r>
            <a:r>
              <a:rPr lang="en-GB" sz="1200" b="1" i="0" kern="1200" dirty="0">
                <a:solidFill>
                  <a:schemeClr val="tx1"/>
                </a:solidFill>
                <a:effectLst/>
                <a:latin typeface="Arial" charset="0"/>
                <a:ea typeface="ＭＳ Ｐゴシック" charset="-128"/>
                <a:cs typeface="ＭＳ Ｐゴシック" charset="-128"/>
              </a:rPr>
              <a:t>formal communication: </a:t>
            </a:r>
            <a:r>
              <a:rPr lang="en-GB" sz="1200" b="0" i="0" kern="1200" dirty="0">
                <a:solidFill>
                  <a:schemeClr val="tx1"/>
                </a:solidFill>
                <a:effectLst/>
                <a:latin typeface="Arial" charset="0"/>
                <a:ea typeface="ＭＳ Ｐゴシック" charset="-128"/>
                <a:cs typeface="ＭＳ Ｐゴシック" charset="-128"/>
              </a:rPr>
              <a:t>This includes casual conversations, social interactions and networking events, which are used for building relationships, sharing ideas and exchanging information outside of formal channels.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071436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Run</a:t>
            </a:r>
            <a:r>
              <a:rPr lang="en-GB" baseline="0" dirty="0"/>
              <a:t> a brief group discussion using these questions as guidelines.</a:t>
            </a:r>
          </a:p>
          <a:p>
            <a:endParaRPr lang="en-GB" baseline="0" dirty="0"/>
          </a:p>
          <a:p>
            <a:r>
              <a:rPr lang="en-GB" dirty="0"/>
              <a:t>Look at image below. This is a representation of two people communication. Do you think their communication is effective?</a:t>
            </a:r>
          </a:p>
          <a:p>
            <a:r>
              <a:rPr lang="en-GB" dirty="0"/>
              <a:t>What do you</a:t>
            </a:r>
            <a:r>
              <a:rPr lang="en-GB" baseline="0" dirty="0"/>
              <a:t> think are the issues between the two people?</a:t>
            </a:r>
          </a:p>
          <a:p>
            <a:endParaRPr lang="en-GB" dirty="0"/>
          </a:p>
          <a:p>
            <a:r>
              <a:rPr lang="en-GB" dirty="0"/>
              <a:t>Draw some thoughts, and then introduce the topic</a:t>
            </a:r>
            <a:r>
              <a:rPr lang="en-GB" baseline="0" dirty="0"/>
              <a:t> of </a:t>
            </a:r>
            <a:r>
              <a:rPr lang="en-GB" dirty="0"/>
              <a:t>positive and negative communication. </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64120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charset="0"/>
                <a:ea typeface="ＭＳ Ｐゴシック" charset="-128"/>
                <a:cs typeface="ＭＳ Ｐゴシック" charset="-128"/>
              </a:rPr>
              <a:t>Discuss the key aspects with learners and how this can positively impact the construction work place</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301620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Discuss the key aspects with learners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Self-awareness: </a:t>
            </a:r>
            <a:r>
              <a:rPr lang="en-GB" sz="1200" b="0" i="0" kern="1200" dirty="0">
                <a:solidFill>
                  <a:schemeClr val="tx1"/>
                </a:solidFill>
                <a:effectLst/>
                <a:latin typeface="Arial" charset="0"/>
                <a:ea typeface="ＭＳ Ｐゴシック" charset="-128"/>
                <a:cs typeface="ＭＳ Ｐゴシック" charset="-128"/>
              </a:rPr>
              <a:t>The ability to recognise and understand one's own emotions and how they affect others, as well as being aware of one's own strengths and weaknesses.</a:t>
            </a:r>
          </a:p>
          <a:p>
            <a:r>
              <a:rPr lang="en-GB" sz="1200" b="1" i="0" kern="1200" dirty="0">
                <a:solidFill>
                  <a:schemeClr val="tx1"/>
                </a:solidFill>
                <a:effectLst/>
                <a:latin typeface="Arial" charset="0"/>
                <a:ea typeface="ＭＳ Ｐゴシック" charset="-128"/>
                <a:cs typeface="ＭＳ Ｐゴシック" charset="-128"/>
              </a:rPr>
              <a:t>Self-regulation: </a:t>
            </a:r>
            <a:r>
              <a:rPr lang="en-GB" sz="1200" b="0" i="0" kern="1200" dirty="0">
                <a:solidFill>
                  <a:schemeClr val="tx1"/>
                </a:solidFill>
                <a:effectLst/>
                <a:latin typeface="Arial" charset="0"/>
                <a:ea typeface="ＭＳ Ｐゴシック" charset="-128"/>
                <a:cs typeface="ＭＳ Ｐゴシック" charset="-128"/>
              </a:rPr>
              <a:t>The ability to manage one's own emotions in a constructive way, and to stay calm and composed under pressure.</a:t>
            </a:r>
          </a:p>
          <a:p>
            <a:r>
              <a:rPr lang="en-GB" sz="1200" b="1" i="0" kern="1200" dirty="0">
                <a:solidFill>
                  <a:schemeClr val="tx1"/>
                </a:solidFill>
                <a:effectLst/>
                <a:latin typeface="Arial" charset="0"/>
                <a:ea typeface="ＭＳ Ｐゴシック" charset="-128"/>
                <a:cs typeface="ＭＳ Ｐゴシック" charset="-128"/>
              </a:rPr>
              <a:t>Empathy: </a:t>
            </a:r>
            <a:r>
              <a:rPr lang="en-GB" sz="1200" b="0" i="0" kern="1200" dirty="0">
                <a:solidFill>
                  <a:schemeClr val="tx1"/>
                </a:solidFill>
                <a:effectLst/>
                <a:latin typeface="Arial" charset="0"/>
                <a:ea typeface="ＭＳ Ｐゴシック" charset="-128"/>
                <a:cs typeface="ＭＳ Ｐゴシック" charset="-128"/>
              </a:rPr>
              <a:t>The ability to understand and be sensitive to the emotions and needs of others, and to respond with compassion and understanding.</a:t>
            </a:r>
          </a:p>
          <a:p>
            <a:r>
              <a:rPr lang="en-GB" sz="1200" b="1" i="0" kern="1200" dirty="0">
                <a:solidFill>
                  <a:schemeClr val="tx1"/>
                </a:solidFill>
                <a:effectLst/>
                <a:latin typeface="Arial" charset="0"/>
                <a:ea typeface="ＭＳ Ｐゴシック" charset="-128"/>
                <a:cs typeface="ＭＳ Ｐゴシック" charset="-128"/>
              </a:rPr>
              <a:t>Social skills: </a:t>
            </a:r>
            <a:r>
              <a:rPr lang="en-GB" sz="1200" b="0" i="0" kern="1200" dirty="0">
                <a:solidFill>
                  <a:schemeClr val="tx1"/>
                </a:solidFill>
                <a:effectLst/>
                <a:latin typeface="Arial" charset="0"/>
                <a:ea typeface="ＭＳ Ｐゴシック" charset="-128"/>
                <a:cs typeface="ＭＳ Ｐゴシック" charset="-128"/>
              </a:rPr>
              <a:t>The ability to communicate effectively, build relationships and collaborate with others in a positive and constructive way.</a:t>
            </a:r>
          </a:p>
          <a:p>
            <a:r>
              <a:rPr lang="en-GB" sz="1200" b="1" i="0" kern="1200" dirty="0">
                <a:solidFill>
                  <a:schemeClr val="tx1"/>
                </a:solidFill>
                <a:effectLst/>
                <a:latin typeface="Arial" charset="0"/>
                <a:ea typeface="ＭＳ Ｐゴシック" charset="-128"/>
                <a:cs typeface="ＭＳ Ｐゴシック" charset="-128"/>
              </a:rPr>
              <a:t>Motivation: </a:t>
            </a:r>
            <a:r>
              <a:rPr lang="en-GB" sz="1200" b="0" i="0" kern="1200" dirty="0">
                <a:solidFill>
                  <a:schemeClr val="tx1"/>
                </a:solidFill>
                <a:effectLst/>
                <a:latin typeface="Arial" charset="0"/>
                <a:ea typeface="ＭＳ Ｐゴシック" charset="-128"/>
                <a:cs typeface="ＭＳ Ｐゴシック" charset="-128"/>
              </a:rPr>
              <a:t>The ability to stay positive, focused, and driven even in the face of challenges or setbacks.</a:t>
            </a:r>
          </a:p>
          <a:p>
            <a:r>
              <a:rPr lang="en-US" sz="1200" b="1" kern="1200" dirty="0">
                <a:solidFill>
                  <a:schemeClr val="tx1"/>
                </a:solidFill>
                <a:latin typeface="Arial" charset="0"/>
                <a:ea typeface="ＭＳ Ｐゴシック" charset="-128"/>
                <a:cs typeface="ＭＳ Ｐゴシック" charset="-128"/>
              </a:rPr>
              <a:t>Relationship management: </a:t>
            </a:r>
            <a:r>
              <a:rPr lang="en-US" sz="1200" b="0" kern="1200" dirty="0">
                <a:solidFill>
                  <a:schemeClr val="tx1"/>
                </a:solidFill>
                <a:latin typeface="Arial" charset="0"/>
                <a:ea typeface="ＭＳ Ｐゴシック" charset="-128"/>
                <a:cs typeface="ＭＳ Ｐゴシック" charset="-128"/>
              </a:rPr>
              <a:t>K</a:t>
            </a:r>
            <a:r>
              <a:rPr lang="en-US" sz="1200" kern="1200" dirty="0">
                <a:solidFill>
                  <a:schemeClr val="tx1"/>
                </a:solidFill>
                <a:latin typeface="Arial" charset="0"/>
                <a:ea typeface="ＭＳ Ｐゴシック" charset="-128"/>
                <a:cs typeface="ＭＳ Ｐゴシック" charset="-128"/>
              </a:rPr>
              <a:t>eeping all parties happy and ensuring that clients and contractors communicate well. </a:t>
            </a:r>
            <a:endParaRPr lang="en-GB" sz="1200" b="0" i="0" kern="1200" dirty="0">
              <a:solidFill>
                <a:schemeClr val="tx1"/>
              </a:solidFill>
              <a:effectLst/>
              <a:latin typeface="Arial" charset="0"/>
              <a:ea typeface="ＭＳ Ｐゴシック" charset="-128"/>
              <a:cs typeface="ＭＳ Ｐゴシック" charset="-128"/>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979882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Better communication: </a:t>
            </a:r>
            <a:r>
              <a:rPr lang="en-GB" sz="1200" b="0" i="0" kern="1200" dirty="0">
                <a:solidFill>
                  <a:schemeClr val="tx1"/>
                </a:solidFill>
                <a:effectLst/>
                <a:latin typeface="Arial" charset="0"/>
                <a:ea typeface="ＭＳ Ｐゴシック" charset="-128"/>
                <a:cs typeface="ＭＳ Ｐゴシック" charset="-128"/>
              </a:rPr>
              <a:t>Tradespeople who have developed emotional intelligence are better able to communicate with others in a positive and constructive way. This can help to avoid misunderstandings, reduce conflict and promote effective teamwork.</a:t>
            </a:r>
          </a:p>
          <a:p>
            <a:r>
              <a:rPr lang="en-GB" sz="1200" b="1" i="0" kern="1200" dirty="0">
                <a:solidFill>
                  <a:schemeClr val="tx1"/>
                </a:solidFill>
                <a:effectLst/>
                <a:latin typeface="Arial" charset="0"/>
                <a:ea typeface="ＭＳ Ｐゴシック" charset="-128"/>
                <a:cs typeface="ＭＳ Ｐゴシック" charset="-128"/>
              </a:rPr>
              <a:t>Improving and building stronger relationships: </a:t>
            </a:r>
            <a:r>
              <a:rPr lang="en-GB" sz="1200" b="0" i="0" kern="1200" dirty="0">
                <a:solidFill>
                  <a:schemeClr val="tx1"/>
                </a:solidFill>
                <a:effectLst/>
                <a:latin typeface="Arial" charset="0"/>
                <a:ea typeface="ＭＳ Ｐゴシック" charset="-128"/>
                <a:cs typeface="ＭＳ Ｐゴシック" charset="-128"/>
              </a:rPr>
              <a:t>Emotional intelligence can help tradespeople to build stronger relationships with co-workers, clients and suppliers. This can lead to better collaboration, more opportunities for work and a more positive working environment.</a:t>
            </a:r>
          </a:p>
          <a:p>
            <a:r>
              <a:rPr lang="en-GB" sz="1200" b="1" i="0" kern="1200" dirty="0">
                <a:solidFill>
                  <a:schemeClr val="tx1"/>
                </a:solidFill>
                <a:effectLst/>
                <a:latin typeface="Arial" charset="0"/>
                <a:ea typeface="ＭＳ Ｐゴシック" charset="-128"/>
                <a:cs typeface="ＭＳ Ｐゴシック" charset="-128"/>
              </a:rPr>
              <a:t>Better decision-making: </a:t>
            </a:r>
            <a:r>
              <a:rPr lang="en-GB" sz="1200" b="0" i="0" kern="1200" dirty="0">
                <a:solidFill>
                  <a:schemeClr val="tx1"/>
                </a:solidFill>
                <a:effectLst/>
                <a:latin typeface="Arial" charset="0"/>
                <a:ea typeface="ＭＳ Ｐゴシック" charset="-128"/>
                <a:cs typeface="ＭＳ Ｐゴシック" charset="-128"/>
              </a:rPr>
              <a:t>Emotional intelligence can help tradespeople to make better decisions by taking into account the emotions and needs of others, as well as their own emotions. This can lead to more effective problem-solving and better outcomes for construction projects.</a:t>
            </a:r>
          </a:p>
          <a:p>
            <a:r>
              <a:rPr lang="en-GB" sz="1200" b="1" i="0" kern="1200" dirty="0">
                <a:solidFill>
                  <a:schemeClr val="tx1"/>
                </a:solidFill>
                <a:effectLst/>
                <a:latin typeface="Arial" charset="0"/>
                <a:ea typeface="ＭＳ Ｐゴシック" charset="-128"/>
                <a:cs typeface="ＭＳ Ｐゴシック" charset="-128"/>
              </a:rPr>
              <a:t>Improved stress management: </a:t>
            </a:r>
            <a:r>
              <a:rPr lang="en-GB" sz="1200" b="0" i="0" kern="1200" dirty="0">
                <a:solidFill>
                  <a:schemeClr val="tx1"/>
                </a:solidFill>
                <a:effectLst/>
                <a:latin typeface="Arial" charset="0"/>
                <a:ea typeface="ＭＳ Ｐゴシック" charset="-128"/>
                <a:cs typeface="ＭＳ Ｐゴシック" charset="-128"/>
              </a:rPr>
              <a:t>Tradespeople who have developed emotional intelligence are better able to manage stress and remain calm under pressure. This can help them to stay focused and productive even in challenging situations.</a:t>
            </a:r>
          </a:p>
          <a:p>
            <a:r>
              <a:rPr lang="en-GB" sz="1200" b="1" i="0" kern="1200" dirty="0">
                <a:solidFill>
                  <a:schemeClr val="tx1"/>
                </a:solidFill>
                <a:effectLst/>
                <a:latin typeface="Arial" charset="0"/>
                <a:ea typeface="ＭＳ Ｐゴシック" charset="-128"/>
                <a:cs typeface="ＭＳ Ｐゴシック" charset="-128"/>
              </a:rPr>
              <a:t>Increased job satisfaction: </a:t>
            </a:r>
            <a:r>
              <a:rPr lang="en-GB" sz="1200" b="0" i="0" kern="1200" dirty="0">
                <a:solidFill>
                  <a:schemeClr val="tx1"/>
                </a:solidFill>
                <a:effectLst/>
                <a:latin typeface="Arial" charset="0"/>
                <a:ea typeface="ＭＳ Ｐゴシック" charset="-128"/>
                <a:cs typeface="ＭＳ Ｐゴシック" charset="-128"/>
              </a:rPr>
              <a:t>By developing emotional intelligence, tradespeople can improve their overall job satisfaction by building positive relationships, reducing conflict, and feeling more engaged and fulfilled in their work.</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5552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learners what protected characteristics are, and how this helps to: prevent discrimination; promote equality and diversity; support inclusivity.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1328096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Explore through discussion the benefits of an inclusive and diverse workforce </a:t>
            </a:r>
          </a:p>
          <a:p>
            <a:r>
              <a:rPr lang="en-GB" sz="1200" b="1" i="0" kern="1200" dirty="0">
                <a:solidFill>
                  <a:schemeClr val="tx1"/>
                </a:solidFill>
                <a:effectLst/>
                <a:latin typeface="Arial" charset="0"/>
                <a:ea typeface="ＭＳ Ｐゴシック" charset="-128"/>
                <a:cs typeface="ＭＳ Ｐゴシック" charset="-128"/>
              </a:rPr>
              <a:t>Improved creativity and innovation: </a:t>
            </a:r>
            <a:r>
              <a:rPr lang="en-GB" sz="1200" b="0" i="0" kern="1200" dirty="0">
                <a:solidFill>
                  <a:schemeClr val="tx1"/>
                </a:solidFill>
                <a:effectLst/>
                <a:latin typeface="Arial" charset="0"/>
                <a:ea typeface="ＭＳ Ｐゴシック" charset="-128"/>
                <a:cs typeface="ＭＳ Ｐゴシック" charset="-128"/>
              </a:rPr>
              <a:t>A diverse team brings a wide range of experiences and perspectives, which can lead to new and innovative ideas.</a:t>
            </a:r>
          </a:p>
          <a:p>
            <a:r>
              <a:rPr lang="en-GB" sz="1200" b="1" i="0" kern="1200" dirty="0">
                <a:solidFill>
                  <a:schemeClr val="tx1"/>
                </a:solidFill>
                <a:effectLst/>
                <a:latin typeface="Arial" charset="0"/>
                <a:ea typeface="ＭＳ Ｐゴシック" charset="-128"/>
                <a:cs typeface="ＭＳ Ｐゴシック" charset="-128"/>
              </a:rPr>
              <a:t>Increased productivity: </a:t>
            </a:r>
            <a:r>
              <a:rPr lang="en-GB" sz="1200" b="0" i="0" kern="1200" dirty="0">
                <a:solidFill>
                  <a:schemeClr val="tx1"/>
                </a:solidFill>
                <a:effectLst/>
                <a:latin typeface="Arial" charset="0"/>
                <a:ea typeface="ＭＳ Ｐゴシック" charset="-128"/>
                <a:cs typeface="ＭＳ Ｐゴシック" charset="-128"/>
              </a:rPr>
              <a:t>An inclusive workplace where everyone feels valued and respected can lead to improved employee morale and motivation, which can increase productivity.</a:t>
            </a:r>
          </a:p>
          <a:p>
            <a:r>
              <a:rPr lang="en-GB" sz="1200" b="1" i="0" kern="1200" dirty="0">
                <a:solidFill>
                  <a:schemeClr val="tx1"/>
                </a:solidFill>
                <a:effectLst/>
                <a:latin typeface="Arial" charset="0"/>
                <a:ea typeface="ＭＳ Ｐゴシック" charset="-128"/>
                <a:cs typeface="ＭＳ Ｐゴシック" charset="-128"/>
              </a:rPr>
              <a:t>Better decision-making: </a:t>
            </a:r>
            <a:r>
              <a:rPr lang="en-GB" sz="1200" b="0" i="0" kern="1200" dirty="0">
                <a:solidFill>
                  <a:schemeClr val="tx1"/>
                </a:solidFill>
                <a:effectLst/>
                <a:latin typeface="Arial" charset="0"/>
                <a:ea typeface="ＭＳ Ｐゴシック" charset="-128"/>
                <a:cs typeface="ＭＳ Ｐゴシック" charset="-128"/>
              </a:rPr>
              <a:t>A diverse team can bring a wider range of viewpoints and insights to decision-making, leading to better outcomes.</a:t>
            </a:r>
          </a:p>
          <a:p>
            <a:r>
              <a:rPr lang="en-GB" sz="1200" b="1" i="0" kern="1200" dirty="0">
                <a:solidFill>
                  <a:schemeClr val="tx1"/>
                </a:solidFill>
                <a:effectLst/>
                <a:latin typeface="Arial" charset="0"/>
                <a:ea typeface="ＭＳ Ｐゴシック" charset="-128"/>
                <a:cs typeface="ＭＳ Ｐゴシック" charset="-128"/>
              </a:rPr>
              <a:t>Improved customer service: </a:t>
            </a:r>
            <a:r>
              <a:rPr lang="en-GB" sz="1200" b="0" i="0" kern="1200" dirty="0">
                <a:solidFill>
                  <a:schemeClr val="tx1"/>
                </a:solidFill>
                <a:effectLst/>
                <a:latin typeface="Arial" charset="0"/>
                <a:ea typeface="ＭＳ Ｐゴシック" charset="-128"/>
                <a:cs typeface="ＭＳ Ｐゴシック" charset="-128"/>
              </a:rPr>
              <a:t>A diverse team can better understand and meet the needs of a diverse customer base, leading to increased customer satisfaction and loyalty.</a:t>
            </a:r>
          </a:p>
          <a:p>
            <a:r>
              <a:rPr lang="en-GB" sz="1200" b="1" i="0" kern="1200" dirty="0">
                <a:solidFill>
                  <a:schemeClr val="tx1"/>
                </a:solidFill>
                <a:effectLst/>
                <a:latin typeface="Arial" charset="0"/>
                <a:ea typeface="ＭＳ Ｐゴシック" charset="-128"/>
                <a:cs typeface="ＭＳ Ｐゴシック" charset="-128"/>
              </a:rPr>
              <a:t>Better recruitment and retention: </a:t>
            </a:r>
            <a:r>
              <a:rPr lang="en-GB" sz="1200" b="0" i="0" kern="1200" dirty="0">
                <a:solidFill>
                  <a:schemeClr val="tx1"/>
                </a:solidFill>
                <a:effectLst/>
                <a:latin typeface="Arial" charset="0"/>
                <a:ea typeface="ＭＳ Ｐゴシック" charset="-128"/>
                <a:cs typeface="ＭＳ Ｐゴシック" charset="-128"/>
              </a:rPr>
              <a:t>A workplace that is known for being inclusive and diverse is likely to attract a wider pool of candidates, and is </a:t>
            </a:r>
            <a:r>
              <a:rPr lang="en-GB" sz="1200" b="1" i="0" kern="1200" dirty="0">
                <a:solidFill>
                  <a:schemeClr val="tx1"/>
                </a:solidFill>
                <a:effectLst/>
                <a:latin typeface="Arial" charset="0"/>
                <a:ea typeface="ＭＳ Ｐゴシック" charset="-128"/>
                <a:cs typeface="ＭＳ Ｐゴシック" charset="-128"/>
              </a:rPr>
              <a:t>also more likely to retain employees.</a:t>
            </a:r>
          </a:p>
          <a:p>
            <a:r>
              <a:rPr lang="en-GB" sz="1200" b="1" i="0" kern="1200" dirty="0">
                <a:solidFill>
                  <a:schemeClr val="tx1"/>
                </a:solidFill>
                <a:effectLst/>
                <a:latin typeface="Arial" charset="0"/>
                <a:ea typeface="ＭＳ Ｐゴシック" charset="-128"/>
                <a:cs typeface="ＭＳ Ｐゴシック" charset="-128"/>
              </a:rPr>
              <a:t>Increased profitability: </a:t>
            </a:r>
            <a:r>
              <a:rPr lang="en-GB" sz="1200" b="0" i="0" kern="1200" dirty="0">
                <a:solidFill>
                  <a:schemeClr val="tx1"/>
                </a:solidFill>
                <a:effectLst/>
                <a:latin typeface="Arial" charset="0"/>
                <a:ea typeface="ＭＳ Ｐゴシック" charset="-128"/>
                <a:cs typeface="ＭＳ Ｐゴシック" charset="-128"/>
              </a:rPr>
              <a:t>Studies have shown that companies with diverse workforces are more likely to be profitable, as they can better understand and meet the needs of diverse markets.</a:t>
            </a:r>
          </a:p>
          <a:p>
            <a:r>
              <a:rPr lang="en-GB" sz="1200" b="1" i="0" kern="1200" dirty="0">
                <a:solidFill>
                  <a:schemeClr val="tx1"/>
                </a:solidFill>
                <a:effectLst/>
                <a:latin typeface="Arial" charset="0"/>
                <a:ea typeface="ＭＳ Ｐゴシック" charset="-128"/>
                <a:cs typeface="ＭＳ Ｐゴシック" charset="-128"/>
              </a:rPr>
              <a:t>Enhanced reputation: </a:t>
            </a:r>
            <a:r>
              <a:rPr lang="en-GB" sz="1200" b="0" i="0" kern="1200" dirty="0">
                <a:solidFill>
                  <a:schemeClr val="tx1"/>
                </a:solidFill>
                <a:effectLst/>
                <a:latin typeface="Arial" charset="0"/>
                <a:ea typeface="ＭＳ Ｐゴシック" charset="-128"/>
                <a:cs typeface="ＭＳ Ｐゴシック" charset="-128"/>
              </a:rPr>
              <a:t>An inclusive and diverse workplace can enhance the reputation of the organisation, making it more attractive to customers, partners and investors.</a:t>
            </a:r>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52362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An inclusive and diverse UK construction industry that actively seeks to prevent discrimination can bring significant benefits, not just for the industry itself, but also for the wider economy and society.</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875240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hlfPjCviTxA"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IRRA6n9ul44"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_tGjgRwgAeo"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construction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6: Effective inclusive communication </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Emotional intelligence</a:t>
            </a:r>
          </a:p>
        </p:txBody>
      </p:sp>
      <p:sp>
        <p:nvSpPr>
          <p:cNvPr id="3" name="Content Placeholder 2"/>
          <p:cNvSpPr>
            <a:spLocks noGrp="1"/>
          </p:cNvSpPr>
          <p:nvPr>
            <p:ph sz="quarter" idx="10"/>
          </p:nvPr>
        </p:nvSpPr>
        <p:spPr>
          <a:xfrm>
            <a:off x="457200" y="1628800"/>
            <a:ext cx="8229600" cy="4131200"/>
          </a:xfrm>
        </p:spPr>
        <p:txBody>
          <a:bodyPr/>
          <a:lstStyle/>
          <a:p>
            <a:r>
              <a:rPr lang="en-GB" dirty="0"/>
              <a:t>Emotional intelligence refers to the ability to understand and manage one’s own emotions, as well as the emotions of others. </a:t>
            </a:r>
          </a:p>
          <a:p>
            <a:r>
              <a:rPr lang="en-GB" dirty="0"/>
              <a:t>Emotional intelligence is important in:</a:t>
            </a:r>
          </a:p>
          <a:p>
            <a:pPr marL="342900" indent="-342900">
              <a:buClr>
                <a:srgbClr val="0077E3"/>
              </a:buClr>
              <a:buFont typeface="Arial"/>
              <a:buChar char="•"/>
            </a:pPr>
            <a:r>
              <a:rPr lang="en-GB" dirty="0"/>
              <a:t>building strong working relationships</a:t>
            </a:r>
          </a:p>
          <a:p>
            <a:pPr marL="342900" indent="-342900">
              <a:buClr>
                <a:srgbClr val="0077E3"/>
              </a:buClr>
              <a:buFont typeface="Arial"/>
              <a:buChar char="•"/>
            </a:pPr>
            <a:r>
              <a:rPr lang="en-GB" dirty="0"/>
              <a:t>promoting effective communication and collaboration.</a:t>
            </a:r>
          </a:p>
          <a:p>
            <a:r>
              <a:rPr lang="en-GB" dirty="0"/>
              <a:t>Emotional intelligence is particularly important for:</a:t>
            </a:r>
          </a:p>
          <a:p>
            <a:pPr marL="342900" indent="-342900">
              <a:buClr>
                <a:srgbClr val="0077E3"/>
              </a:buClr>
              <a:buFont typeface="Arial"/>
              <a:buChar char="•"/>
            </a:pPr>
            <a:r>
              <a:rPr lang="en-GB" dirty="0"/>
              <a:t>promoting positive working relationships</a:t>
            </a:r>
          </a:p>
          <a:p>
            <a:pPr marL="342900" indent="-342900">
              <a:buClr>
                <a:srgbClr val="0077E3"/>
              </a:buClr>
              <a:buFont typeface="Arial"/>
              <a:buChar char="•"/>
            </a:pPr>
            <a:r>
              <a:rPr lang="en-GB" dirty="0"/>
              <a:t>resolving conflicts.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E80AF-435C-4653-8871-FECD0E5CCCAB}"/>
              </a:ext>
            </a:extLst>
          </p:cNvPr>
          <p:cNvSpPr>
            <a:spLocks noGrp="1"/>
          </p:cNvSpPr>
          <p:nvPr>
            <p:ph type="title"/>
          </p:nvPr>
        </p:nvSpPr>
        <p:spPr/>
        <p:txBody>
          <a:bodyPr/>
          <a:lstStyle/>
          <a:p>
            <a:r>
              <a:rPr lang="en-GB"/>
              <a:t>Emotional intelligence </a:t>
            </a:r>
            <a:r>
              <a:rPr lang="en-GB" dirty="0"/>
              <a:t>in the workplace</a:t>
            </a:r>
          </a:p>
        </p:txBody>
      </p:sp>
      <p:sp>
        <p:nvSpPr>
          <p:cNvPr id="5" name="Content Placeholder 4">
            <a:extLst>
              <a:ext uri="{FF2B5EF4-FFF2-40B4-BE49-F238E27FC236}">
                <a16:creationId xmlns:a16="http://schemas.microsoft.com/office/drawing/2014/main" id="{277FBF92-F1F4-4994-B201-DDC43AA0A093}"/>
              </a:ext>
            </a:extLst>
          </p:cNvPr>
          <p:cNvSpPr>
            <a:spLocks noGrp="1"/>
          </p:cNvSpPr>
          <p:nvPr>
            <p:ph sz="quarter" idx="10"/>
          </p:nvPr>
        </p:nvSpPr>
        <p:spPr>
          <a:xfrm>
            <a:off x="457200" y="1844824"/>
            <a:ext cx="8229600" cy="4248000"/>
          </a:xfrm>
        </p:spPr>
        <p:txBody>
          <a:bodyPr/>
          <a:lstStyle/>
          <a:p>
            <a:r>
              <a:rPr lang="en-GB" dirty="0"/>
              <a:t>Take a look at this video:</a:t>
            </a:r>
          </a:p>
        </p:txBody>
      </p:sp>
      <p:sp>
        <p:nvSpPr>
          <p:cNvPr id="7" name="TextBox 6">
            <a:extLst>
              <a:ext uri="{FF2B5EF4-FFF2-40B4-BE49-F238E27FC236}">
                <a16:creationId xmlns:a16="http://schemas.microsoft.com/office/drawing/2014/main" id="{9C9CB0C2-608A-E3CA-365A-D8F6C221CEE8}"/>
              </a:ext>
            </a:extLst>
          </p:cNvPr>
          <p:cNvSpPr txBox="1"/>
          <p:nvPr/>
        </p:nvSpPr>
        <p:spPr>
          <a:xfrm>
            <a:off x="457200" y="2276872"/>
            <a:ext cx="8229600" cy="400110"/>
          </a:xfrm>
          <a:prstGeom prst="rect">
            <a:avLst/>
          </a:prstGeom>
          <a:noFill/>
        </p:spPr>
        <p:txBody>
          <a:bodyPr wrap="square">
            <a:spAutoFit/>
          </a:bodyPr>
          <a:lstStyle/>
          <a:p>
            <a:r>
              <a:rPr lang="en-GB" dirty="0">
                <a:hlinkClick r:id="rId3"/>
              </a:rPr>
              <a:t>https://www.youtube.com/watch?v=hlfPjCviTxA</a:t>
            </a:r>
            <a:r>
              <a:rPr lang="en-GB" dirty="0"/>
              <a:t> </a:t>
            </a:r>
          </a:p>
        </p:txBody>
      </p:sp>
    </p:spTree>
    <p:extLst>
      <p:ext uri="{BB962C8B-B14F-4D97-AF65-F5344CB8AC3E}">
        <p14:creationId xmlns:p14="http://schemas.microsoft.com/office/powerpoint/2010/main" val="1138598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Emotional intelligence in the workplace </a:t>
            </a:r>
            <a:br>
              <a:rPr lang="en-US" dirty="0"/>
            </a:br>
            <a:br>
              <a:rPr lang="en-US" dirty="0"/>
            </a:br>
            <a:endParaRPr lang="en-US" dirty="0"/>
          </a:p>
        </p:txBody>
      </p:sp>
      <p:sp>
        <p:nvSpPr>
          <p:cNvPr id="3" name="Content Placeholder 2"/>
          <p:cNvSpPr>
            <a:spLocks noGrp="1"/>
          </p:cNvSpPr>
          <p:nvPr>
            <p:ph sz="quarter" idx="10"/>
          </p:nvPr>
        </p:nvSpPr>
        <p:spPr>
          <a:xfrm>
            <a:off x="474694" y="1628800"/>
            <a:ext cx="8229600" cy="3744416"/>
          </a:xfrm>
        </p:spPr>
        <p:txBody>
          <a:bodyPr/>
          <a:lstStyle/>
          <a:p>
            <a:r>
              <a:rPr lang="en-GB" sz="2400" dirty="0"/>
              <a:t>Here are the key points.</a:t>
            </a:r>
          </a:p>
          <a:p>
            <a:pPr marL="342900" indent="-342900">
              <a:buClr>
                <a:srgbClr val="0077E3"/>
              </a:buClr>
              <a:buFont typeface="Arial"/>
              <a:buChar char="•"/>
            </a:pPr>
            <a:r>
              <a:rPr lang="en-GB" sz="2400" dirty="0"/>
              <a:t>Self-awareness</a:t>
            </a:r>
          </a:p>
          <a:p>
            <a:pPr marL="342900" indent="-342900">
              <a:buClr>
                <a:srgbClr val="0077E3"/>
              </a:buClr>
              <a:buFont typeface="Arial" panose="020B0604020202020204" pitchFamily="34" charset="0"/>
              <a:buChar char="•"/>
            </a:pPr>
            <a:r>
              <a:rPr lang="en-GB" sz="2400" dirty="0"/>
              <a:t>Self-regulation</a:t>
            </a:r>
          </a:p>
          <a:p>
            <a:pPr marL="342900" indent="-342900">
              <a:buClr>
                <a:srgbClr val="0077E3"/>
              </a:buClr>
              <a:buFont typeface="Arial" panose="020B0604020202020204" pitchFamily="34" charset="0"/>
              <a:buChar char="•"/>
            </a:pPr>
            <a:r>
              <a:rPr lang="en-GB" sz="2400" dirty="0"/>
              <a:t>Empathy</a:t>
            </a:r>
          </a:p>
          <a:p>
            <a:pPr marL="342900" indent="-342900">
              <a:buClr>
                <a:srgbClr val="0077E3"/>
              </a:buClr>
              <a:buFont typeface="Arial" panose="020B0604020202020204" pitchFamily="34" charset="0"/>
              <a:buChar char="•"/>
            </a:pPr>
            <a:r>
              <a:rPr lang="en-GB" sz="2400" dirty="0"/>
              <a:t>Social skills</a:t>
            </a:r>
          </a:p>
          <a:p>
            <a:pPr marL="342900" indent="-342900">
              <a:buClr>
                <a:srgbClr val="0077E3"/>
              </a:buClr>
              <a:buFont typeface="Arial" panose="020B0604020202020204" pitchFamily="34" charset="0"/>
              <a:buChar char="•"/>
            </a:pPr>
            <a:r>
              <a:rPr lang="en-GB" sz="2400" dirty="0"/>
              <a:t>Motivation</a:t>
            </a:r>
          </a:p>
          <a:p>
            <a:pPr marL="342900" indent="-342900">
              <a:buClr>
                <a:srgbClr val="0077E3"/>
              </a:buClr>
              <a:buFont typeface="Arial" panose="020B0604020202020204" pitchFamily="34" charset="0"/>
              <a:buChar char="•"/>
            </a:pPr>
            <a:r>
              <a:rPr lang="en-GB" sz="2400" dirty="0"/>
              <a:t>Relationship management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Benefits of developing emotional intelligence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628800"/>
            <a:ext cx="8229600" cy="3933224"/>
          </a:xfrm>
        </p:spPr>
        <p:txBody>
          <a:bodyPr/>
          <a:lstStyle/>
          <a:p>
            <a:pPr algn="just"/>
            <a:r>
              <a:rPr lang="en-GB" dirty="0"/>
              <a:t>Developing emotional intelligence can bring many benefits for tradespeople including: </a:t>
            </a:r>
          </a:p>
          <a:p>
            <a:pPr marL="558800" lvl="1" indent="-342900" algn="just">
              <a:lnSpc>
                <a:spcPct val="150000"/>
              </a:lnSpc>
              <a:spcBef>
                <a:spcPts val="0"/>
              </a:spcBef>
              <a:spcAft>
                <a:spcPts val="0"/>
              </a:spcAft>
              <a:buFont typeface="Arial" panose="020B0604020202020204" pitchFamily="34" charset="0"/>
              <a:buChar char="•"/>
            </a:pPr>
            <a:r>
              <a:rPr lang="en-GB" dirty="0"/>
              <a:t>better communication</a:t>
            </a:r>
          </a:p>
          <a:p>
            <a:pPr marL="558800" lvl="1" indent="-342900" algn="just">
              <a:lnSpc>
                <a:spcPct val="150000"/>
              </a:lnSpc>
              <a:spcBef>
                <a:spcPts val="0"/>
              </a:spcBef>
              <a:spcAft>
                <a:spcPts val="0"/>
              </a:spcAft>
              <a:buFont typeface="Arial" panose="020B0604020202020204" pitchFamily="34" charset="0"/>
              <a:buChar char="•"/>
            </a:pPr>
            <a:r>
              <a:rPr lang="en-GB" dirty="0"/>
              <a:t>improving and building stronger relationships</a:t>
            </a:r>
          </a:p>
          <a:p>
            <a:pPr marL="558800" lvl="1" indent="-342900" algn="just">
              <a:lnSpc>
                <a:spcPct val="150000"/>
              </a:lnSpc>
              <a:spcBef>
                <a:spcPts val="0"/>
              </a:spcBef>
              <a:spcAft>
                <a:spcPts val="0"/>
              </a:spcAft>
              <a:buFont typeface="Arial" panose="020B0604020202020204" pitchFamily="34" charset="0"/>
              <a:buChar char="•"/>
            </a:pPr>
            <a:r>
              <a:rPr lang="en-GB" dirty="0"/>
              <a:t>better decision-making</a:t>
            </a:r>
          </a:p>
          <a:p>
            <a:pPr marL="558800" lvl="1" indent="-342900" algn="just">
              <a:lnSpc>
                <a:spcPct val="150000"/>
              </a:lnSpc>
              <a:spcBef>
                <a:spcPts val="0"/>
              </a:spcBef>
              <a:spcAft>
                <a:spcPts val="0"/>
              </a:spcAft>
              <a:buFont typeface="Arial" panose="020B0604020202020204" pitchFamily="34" charset="0"/>
              <a:buChar char="•"/>
            </a:pPr>
            <a:r>
              <a:rPr lang="en-GB" dirty="0"/>
              <a:t>improved stress management</a:t>
            </a:r>
          </a:p>
          <a:p>
            <a:pPr marL="558800" lvl="1" indent="-342900" algn="just">
              <a:lnSpc>
                <a:spcPct val="150000"/>
              </a:lnSpc>
              <a:spcBef>
                <a:spcPts val="0"/>
              </a:spcBef>
              <a:spcAft>
                <a:spcPts val="0"/>
              </a:spcAft>
              <a:buFont typeface="Arial" panose="020B0604020202020204" pitchFamily="34" charset="0"/>
              <a:buChar char="•"/>
            </a:pPr>
            <a:r>
              <a:rPr lang="en-GB" dirty="0"/>
              <a:t>increased job satisfaction.</a:t>
            </a:r>
          </a:p>
          <a:p>
            <a:pPr algn="just"/>
            <a:r>
              <a:rPr lang="en-GB" dirty="0"/>
              <a:t>Emotional intelligence is vital to for achieving better outcomes within  construction projects.</a:t>
            </a:r>
          </a:p>
        </p:txBody>
      </p:sp>
    </p:spTree>
    <p:extLst>
      <p:ext uri="{BB962C8B-B14F-4D97-AF65-F5344CB8AC3E}">
        <p14:creationId xmlns:p14="http://schemas.microsoft.com/office/powerpoint/2010/main" val="807338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What are ‘equality’ and ‘diversity’?</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556792"/>
            <a:ext cx="8229600" cy="3888432"/>
          </a:xfrm>
        </p:spPr>
        <p:txBody>
          <a:bodyPr/>
          <a:lstStyle/>
          <a:p>
            <a:pPr algn="just"/>
            <a:r>
              <a:rPr lang="en-GB" dirty="0"/>
              <a:t>Here are some definitions.</a:t>
            </a:r>
          </a:p>
          <a:p>
            <a:pPr algn="just"/>
            <a:r>
              <a:rPr lang="en-GB" b="1" dirty="0"/>
              <a:t>Equality</a:t>
            </a:r>
            <a:r>
              <a:rPr lang="en-GB" dirty="0"/>
              <a:t> means ensuring all individuals have equal opportunities, rights and treatment. It means everyone should be given a fair chance to succeed. They should not be discriminated against because of their background, gender, race or any other characteristic.</a:t>
            </a:r>
          </a:p>
          <a:p>
            <a:pPr algn="just"/>
            <a:r>
              <a:rPr lang="en-GB" b="1" dirty="0"/>
              <a:t>Diversity </a:t>
            </a:r>
            <a:r>
              <a:rPr lang="en-GB" dirty="0"/>
              <a:t>means the range of differences that exist among individuals. This includes differences in race, gender, ethnicity, culture, age, religion, disability and other factors. Embracing diversity means recognising and valuing these differences, and creating an inclusive workplace where everyone can thrive.</a:t>
            </a:r>
          </a:p>
        </p:txBody>
      </p:sp>
    </p:spTree>
    <p:extLst>
      <p:ext uri="{BB962C8B-B14F-4D97-AF65-F5344CB8AC3E}">
        <p14:creationId xmlns:p14="http://schemas.microsoft.com/office/powerpoint/2010/main" val="2758758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en-GB" dirty="0"/>
              <a:t>Equality and diversity in the workplace</a:t>
            </a:r>
          </a:p>
        </p:txBody>
      </p:sp>
      <p:sp>
        <p:nvSpPr>
          <p:cNvPr id="5" name="TextBox 4">
            <a:extLst>
              <a:ext uri="{FF2B5EF4-FFF2-40B4-BE49-F238E27FC236}">
                <a16:creationId xmlns:a16="http://schemas.microsoft.com/office/drawing/2014/main" id="{2DCB1C75-BEDA-EA87-BE50-F0A8B4F41C43}"/>
              </a:ext>
            </a:extLst>
          </p:cNvPr>
          <p:cNvSpPr txBox="1"/>
          <p:nvPr/>
        </p:nvSpPr>
        <p:spPr>
          <a:xfrm>
            <a:off x="379560" y="1651950"/>
            <a:ext cx="4572000" cy="400110"/>
          </a:xfrm>
          <a:prstGeom prst="rect">
            <a:avLst/>
          </a:prstGeom>
          <a:noFill/>
        </p:spPr>
        <p:txBody>
          <a:bodyPr wrap="square">
            <a:spAutoFit/>
          </a:bodyPr>
          <a:lstStyle/>
          <a:p>
            <a:r>
              <a:rPr lang="en-GB" dirty="0"/>
              <a:t>Take a look at this video:</a:t>
            </a:r>
          </a:p>
        </p:txBody>
      </p:sp>
      <p:sp>
        <p:nvSpPr>
          <p:cNvPr id="9" name="TextBox 8">
            <a:extLst>
              <a:ext uri="{FF2B5EF4-FFF2-40B4-BE49-F238E27FC236}">
                <a16:creationId xmlns:a16="http://schemas.microsoft.com/office/drawing/2014/main" id="{6C51E9D2-A5DA-08A0-75CC-53405BBE7688}"/>
              </a:ext>
            </a:extLst>
          </p:cNvPr>
          <p:cNvSpPr txBox="1"/>
          <p:nvPr/>
        </p:nvSpPr>
        <p:spPr>
          <a:xfrm>
            <a:off x="395536" y="2204864"/>
            <a:ext cx="7411192" cy="400110"/>
          </a:xfrm>
          <a:prstGeom prst="rect">
            <a:avLst/>
          </a:prstGeom>
          <a:noFill/>
        </p:spPr>
        <p:txBody>
          <a:bodyPr wrap="square">
            <a:spAutoFit/>
          </a:bodyPr>
          <a:lstStyle/>
          <a:p>
            <a:r>
              <a:rPr lang="en-GB" dirty="0">
                <a:hlinkClick r:id="rId2"/>
              </a:rPr>
              <a:t>https://www.youtube.com/watch?v=IRRA6n9ul44</a:t>
            </a:r>
            <a:r>
              <a:rPr lang="en-GB" dirty="0"/>
              <a:t> </a:t>
            </a:r>
          </a:p>
        </p:txBody>
      </p:sp>
    </p:spTree>
    <p:extLst>
      <p:ext uri="{BB962C8B-B14F-4D97-AF65-F5344CB8AC3E}">
        <p14:creationId xmlns:p14="http://schemas.microsoft.com/office/powerpoint/2010/main" val="1282404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GB" dirty="0"/>
              <a:t>Benefits of promoting equality and diversity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498392"/>
            <a:ext cx="8363272" cy="4450888"/>
          </a:xfrm>
        </p:spPr>
        <p:txBody>
          <a:bodyPr/>
          <a:lstStyle/>
          <a:p>
            <a:pPr algn="just">
              <a:lnSpc>
                <a:spcPct val="100000"/>
              </a:lnSpc>
              <a:spcBef>
                <a:spcPts val="500"/>
              </a:spcBef>
              <a:spcAft>
                <a:spcPts val="500"/>
              </a:spcAft>
            </a:pPr>
            <a:r>
              <a:rPr lang="en-GB" dirty="0"/>
              <a:t>Here are some benefits of promoting equality and diversity.</a:t>
            </a:r>
          </a:p>
          <a:p>
            <a:pPr marL="342900" indent="-342900" algn="just">
              <a:lnSpc>
                <a:spcPct val="100000"/>
              </a:lnSpc>
              <a:spcBef>
                <a:spcPts val="500"/>
              </a:spcBef>
              <a:spcAft>
                <a:spcPts val="500"/>
              </a:spcAft>
              <a:buClr>
                <a:srgbClr val="0077E3"/>
              </a:buClr>
              <a:buFont typeface="Arial"/>
              <a:buChar char="•"/>
            </a:pPr>
            <a:r>
              <a:rPr lang="en-GB" dirty="0"/>
              <a:t>Attracting and retaining talent from a wider pool of candidates, which can help to address skills shortages and improve innovation.</a:t>
            </a:r>
          </a:p>
          <a:p>
            <a:pPr marL="342900" indent="-342900" algn="just">
              <a:lnSpc>
                <a:spcPct val="100000"/>
              </a:lnSpc>
              <a:spcBef>
                <a:spcPts val="500"/>
              </a:spcBef>
              <a:spcAft>
                <a:spcPts val="500"/>
              </a:spcAft>
              <a:buClr>
                <a:srgbClr val="0077E3"/>
              </a:buClr>
              <a:buFont typeface="Arial" panose="020B0604020202020204" pitchFamily="34" charset="0"/>
              <a:buChar char="•"/>
            </a:pPr>
            <a:r>
              <a:rPr lang="en-GB" dirty="0"/>
              <a:t>Building a more inclusive and welcoming workplace culture, which can improve employee morale, job satisfaction and productivity.</a:t>
            </a:r>
          </a:p>
          <a:p>
            <a:pPr marL="342900" indent="-342900" algn="just">
              <a:lnSpc>
                <a:spcPct val="100000"/>
              </a:lnSpc>
              <a:spcBef>
                <a:spcPts val="500"/>
              </a:spcBef>
              <a:spcAft>
                <a:spcPts val="500"/>
              </a:spcAft>
              <a:buClr>
                <a:srgbClr val="0077E3"/>
              </a:buClr>
              <a:buFont typeface="Arial" panose="020B0604020202020204" pitchFamily="34" charset="0"/>
              <a:buChar char="•"/>
            </a:pPr>
            <a:r>
              <a:rPr lang="en-GB" dirty="0"/>
              <a:t>Meeting the needs of a diverse customer base, which can lead to increased business opportunities and growth.</a:t>
            </a:r>
          </a:p>
          <a:p>
            <a:pPr marL="342900" indent="-342900" algn="just">
              <a:lnSpc>
                <a:spcPct val="100000"/>
              </a:lnSpc>
              <a:spcBef>
                <a:spcPts val="500"/>
              </a:spcBef>
              <a:spcAft>
                <a:spcPts val="500"/>
              </a:spcAft>
              <a:buClr>
                <a:srgbClr val="0077E3"/>
              </a:buClr>
              <a:buFont typeface="Arial" panose="020B0604020202020204" pitchFamily="34" charset="0"/>
              <a:buChar char="•"/>
            </a:pPr>
            <a:r>
              <a:rPr lang="en-GB" dirty="0"/>
              <a:t>Reducing discrimination and bias, which can improve relationships with clients, suppliers and other stakeholders.</a:t>
            </a:r>
          </a:p>
          <a:p>
            <a:pPr algn="just">
              <a:lnSpc>
                <a:spcPct val="100000"/>
              </a:lnSpc>
              <a:spcBef>
                <a:spcPts val="500"/>
              </a:spcBef>
              <a:spcAft>
                <a:spcPts val="500"/>
              </a:spcAft>
            </a:pPr>
            <a:r>
              <a:rPr lang="en-GB" dirty="0"/>
              <a:t>Promoting equality and diversity in the construction industry is important for building a more inclusive and successful industry that benefits all individuals and stakeholders.</a:t>
            </a:r>
          </a:p>
          <a:p>
            <a:endParaRPr lang="en-GB" dirty="0"/>
          </a:p>
        </p:txBody>
      </p:sp>
    </p:spTree>
    <p:extLst>
      <p:ext uri="{BB962C8B-B14F-4D97-AF65-F5344CB8AC3E}">
        <p14:creationId xmlns:p14="http://schemas.microsoft.com/office/powerpoint/2010/main" val="2820016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A896-FB77-49DA-A1F4-3E33719B7491}"/>
              </a:ext>
            </a:extLst>
          </p:cNvPr>
          <p:cNvSpPr>
            <a:spLocks noGrp="1"/>
          </p:cNvSpPr>
          <p:nvPr>
            <p:ph type="title"/>
          </p:nvPr>
        </p:nvSpPr>
        <p:spPr/>
        <p:txBody>
          <a:bodyPr/>
          <a:lstStyle/>
          <a:p>
            <a:r>
              <a:rPr lang="en-GB" dirty="0"/>
              <a:t>What is discrimination?</a:t>
            </a:r>
          </a:p>
        </p:txBody>
      </p:sp>
      <p:sp>
        <p:nvSpPr>
          <p:cNvPr id="3" name="Content Placeholder 2">
            <a:extLst>
              <a:ext uri="{FF2B5EF4-FFF2-40B4-BE49-F238E27FC236}">
                <a16:creationId xmlns:a16="http://schemas.microsoft.com/office/drawing/2014/main" id="{08B42682-F7B0-4FA7-A87B-5270CB666B7F}"/>
              </a:ext>
            </a:extLst>
          </p:cNvPr>
          <p:cNvSpPr>
            <a:spLocks noGrp="1"/>
          </p:cNvSpPr>
          <p:nvPr>
            <p:ph sz="quarter" idx="10"/>
          </p:nvPr>
        </p:nvSpPr>
        <p:spPr>
          <a:xfrm>
            <a:off x="457200" y="1391805"/>
            <a:ext cx="8435280" cy="1917000"/>
          </a:xfrm>
        </p:spPr>
        <p:txBody>
          <a:bodyPr/>
          <a:lstStyle/>
          <a:p>
            <a:pPr>
              <a:lnSpc>
                <a:spcPct val="150000"/>
              </a:lnSpc>
            </a:pPr>
            <a:r>
              <a:rPr lang="en-GB" sz="1800" dirty="0"/>
              <a:t>Discrimination in the UK construction workplace refers to unfair treatment or harassment of individuals based on their protected characteristics such as race, gender, age, religion, disability, sexual orientation or pregnancy/maternity/paternity status. Discrimination can take many forms, including:</a:t>
            </a:r>
          </a:p>
          <a:p>
            <a:pPr marL="558800" lvl="1" indent="-342900">
              <a:spcBef>
                <a:spcPts val="300"/>
              </a:spcBef>
              <a:spcAft>
                <a:spcPts val="300"/>
              </a:spcAft>
              <a:buFont typeface="Arial" panose="020B0604020202020204" pitchFamily="34" charset="0"/>
              <a:buChar char="•"/>
            </a:pPr>
            <a:r>
              <a:rPr lang="en-GB" sz="1800" dirty="0"/>
              <a:t>direct or indirect discrimination</a:t>
            </a:r>
          </a:p>
          <a:p>
            <a:pPr marL="558800" lvl="1" indent="-342900">
              <a:spcBef>
                <a:spcPts val="300"/>
              </a:spcBef>
              <a:spcAft>
                <a:spcPts val="300"/>
              </a:spcAft>
              <a:buFont typeface="Arial" panose="020B0604020202020204" pitchFamily="34" charset="0"/>
              <a:buChar char="•"/>
            </a:pPr>
            <a:r>
              <a:rPr lang="en-GB" sz="1800" dirty="0"/>
              <a:t>harassment</a:t>
            </a:r>
          </a:p>
          <a:p>
            <a:pPr marL="558800" lvl="1" indent="-342900">
              <a:spcBef>
                <a:spcPts val="300"/>
              </a:spcBef>
              <a:spcAft>
                <a:spcPts val="300"/>
              </a:spcAft>
              <a:buFont typeface="Arial" panose="020B0604020202020204" pitchFamily="34" charset="0"/>
              <a:buChar char="•"/>
            </a:pPr>
            <a:r>
              <a:rPr lang="en-GB" sz="1800" dirty="0"/>
              <a:t>victimisation</a:t>
            </a:r>
          </a:p>
          <a:p>
            <a:pPr marL="558800" lvl="1" indent="-342900">
              <a:spcBef>
                <a:spcPts val="300"/>
              </a:spcBef>
              <a:spcAft>
                <a:spcPts val="300"/>
              </a:spcAft>
              <a:buFont typeface="Arial" panose="020B0604020202020204" pitchFamily="34" charset="0"/>
              <a:buChar char="•"/>
            </a:pPr>
            <a:r>
              <a:rPr lang="en-GB" sz="1800" dirty="0"/>
              <a:t>failure to make reasonable adjustments.</a:t>
            </a:r>
          </a:p>
          <a:p>
            <a:r>
              <a:rPr lang="en-GB" sz="1800" dirty="0"/>
              <a:t>Discrimination is illegal. It can result in legal action, and create negative impacts on employee morale, productivity and industry reputation.</a:t>
            </a:r>
          </a:p>
        </p:txBody>
      </p:sp>
    </p:spTree>
    <p:extLst>
      <p:ext uri="{BB962C8B-B14F-4D97-AF65-F5344CB8AC3E}">
        <p14:creationId xmlns:p14="http://schemas.microsoft.com/office/powerpoint/2010/main" val="4227052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en-GB" dirty="0"/>
              <a:t>Equality Act 2010</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p:txBody>
          <a:bodyPr/>
          <a:lstStyle/>
          <a:p>
            <a:r>
              <a:rPr lang="en-GB" dirty="0"/>
              <a:t>There are nine </a:t>
            </a:r>
            <a:r>
              <a:rPr lang="en-GB" b="1" dirty="0"/>
              <a:t>protected characteristics</a:t>
            </a:r>
            <a:r>
              <a:rPr lang="en-GB" dirty="0"/>
              <a:t> in the Equality Act. These are:</a:t>
            </a:r>
          </a:p>
          <a:p>
            <a:pPr marL="558800" lvl="1" indent="-342900">
              <a:buFont typeface="Arial" panose="020B0604020202020204" pitchFamily="34" charset="0"/>
              <a:buChar char="•"/>
            </a:pPr>
            <a:r>
              <a:rPr lang="en-GB" dirty="0"/>
              <a:t>age</a:t>
            </a:r>
          </a:p>
          <a:p>
            <a:pPr marL="558800" lvl="1" indent="-342900">
              <a:buFont typeface="Arial" panose="020B0604020202020204" pitchFamily="34" charset="0"/>
              <a:buChar char="•"/>
            </a:pPr>
            <a:r>
              <a:rPr lang="en-GB" dirty="0"/>
              <a:t>disability</a:t>
            </a:r>
          </a:p>
          <a:p>
            <a:pPr marL="558800" lvl="1" indent="-342900">
              <a:buFont typeface="Arial" panose="020B0604020202020204" pitchFamily="34" charset="0"/>
              <a:buChar char="•"/>
            </a:pPr>
            <a:r>
              <a:rPr lang="en-GB" dirty="0"/>
              <a:t>gender reassignment</a:t>
            </a:r>
          </a:p>
          <a:p>
            <a:pPr marL="558800" lvl="1" indent="-342900">
              <a:buFont typeface="Arial" panose="020B0604020202020204" pitchFamily="34" charset="0"/>
              <a:buChar char="•"/>
            </a:pPr>
            <a:r>
              <a:rPr lang="en-GB" dirty="0"/>
              <a:t>marriage or civil partnership (in employment only)</a:t>
            </a:r>
          </a:p>
          <a:p>
            <a:pPr marL="558800" lvl="1" indent="-342900">
              <a:buFont typeface="Arial" panose="020B0604020202020204" pitchFamily="34" charset="0"/>
              <a:buChar char="•"/>
            </a:pPr>
            <a:r>
              <a:rPr lang="en-GB" dirty="0"/>
              <a:t>pregnancy and maternity/paternity</a:t>
            </a:r>
          </a:p>
          <a:p>
            <a:pPr marL="558800" lvl="1" indent="-342900">
              <a:buFont typeface="Arial" panose="020B0604020202020204" pitchFamily="34" charset="0"/>
              <a:buChar char="•"/>
            </a:pPr>
            <a:r>
              <a:rPr lang="en-GB" dirty="0"/>
              <a:t>race</a:t>
            </a:r>
          </a:p>
          <a:p>
            <a:pPr marL="558800" lvl="1" indent="-342900">
              <a:buFont typeface="Arial" panose="020B0604020202020204" pitchFamily="34" charset="0"/>
              <a:buChar char="•"/>
            </a:pPr>
            <a:r>
              <a:rPr lang="en-GB" dirty="0"/>
              <a:t>religion or belief</a:t>
            </a:r>
          </a:p>
          <a:p>
            <a:pPr marL="558800" lvl="1" indent="-342900">
              <a:buFont typeface="Arial" panose="020B0604020202020204" pitchFamily="34" charset="0"/>
              <a:buChar char="•"/>
            </a:pPr>
            <a:r>
              <a:rPr lang="en-GB" dirty="0"/>
              <a:t>sex</a:t>
            </a:r>
          </a:p>
          <a:p>
            <a:pPr marL="558800" lvl="1" indent="-342900">
              <a:buFont typeface="Arial" panose="020B0604020202020204" pitchFamily="34" charset="0"/>
              <a:buChar char="•"/>
            </a:pPr>
            <a:r>
              <a:rPr lang="en-GB" dirty="0"/>
              <a:t>sexual orientation.</a:t>
            </a:r>
          </a:p>
        </p:txBody>
      </p:sp>
      <p:pic>
        <p:nvPicPr>
          <p:cNvPr id="5" name="Picture 4">
            <a:extLst>
              <a:ext uri="{FF2B5EF4-FFF2-40B4-BE49-F238E27FC236}">
                <a16:creationId xmlns:a16="http://schemas.microsoft.com/office/drawing/2014/main" id="{A9A80FB6-1425-36FF-A692-905C28AA45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128" y="4121112"/>
            <a:ext cx="2627784" cy="1751856"/>
          </a:xfrm>
          <a:prstGeom prst="rect">
            <a:avLst/>
          </a:prstGeom>
        </p:spPr>
      </p:pic>
    </p:spTree>
    <p:extLst>
      <p:ext uri="{BB962C8B-B14F-4D97-AF65-F5344CB8AC3E}">
        <p14:creationId xmlns:p14="http://schemas.microsoft.com/office/powerpoint/2010/main" val="3936275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Benefits of equality and inclusivity </a:t>
            </a:r>
          </a:p>
        </p:txBody>
      </p:sp>
      <p:sp>
        <p:nvSpPr>
          <p:cNvPr id="6" name="TextBox 5">
            <a:extLst>
              <a:ext uri="{FF2B5EF4-FFF2-40B4-BE49-F238E27FC236}">
                <a16:creationId xmlns:a16="http://schemas.microsoft.com/office/drawing/2014/main" id="{8F14543A-EF68-A512-4B75-EBE01699E7D4}"/>
              </a:ext>
            </a:extLst>
          </p:cNvPr>
          <p:cNvSpPr txBox="1"/>
          <p:nvPr/>
        </p:nvSpPr>
        <p:spPr>
          <a:xfrm>
            <a:off x="379560" y="2113367"/>
            <a:ext cx="7139136" cy="400110"/>
          </a:xfrm>
          <a:prstGeom prst="rect">
            <a:avLst/>
          </a:prstGeom>
          <a:noFill/>
        </p:spPr>
        <p:txBody>
          <a:bodyPr wrap="square">
            <a:spAutoFit/>
          </a:bodyPr>
          <a:lstStyle/>
          <a:p>
            <a:r>
              <a:rPr lang="en-GB" dirty="0">
                <a:hlinkClick r:id="rId2"/>
              </a:rPr>
              <a:t>https://www.youtube.com/watch?v=_tGjgRwgAeo</a:t>
            </a:r>
            <a:r>
              <a:rPr lang="en-GB" dirty="0"/>
              <a:t> </a:t>
            </a:r>
          </a:p>
        </p:txBody>
      </p:sp>
      <p:sp>
        <p:nvSpPr>
          <p:cNvPr id="10" name="TextBox 9">
            <a:extLst>
              <a:ext uri="{FF2B5EF4-FFF2-40B4-BE49-F238E27FC236}">
                <a16:creationId xmlns:a16="http://schemas.microsoft.com/office/drawing/2014/main" id="{F1CA0E55-A7A7-9739-754D-0B77AF90CE88}"/>
              </a:ext>
            </a:extLst>
          </p:cNvPr>
          <p:cNvSpPr txBox="1"/>
          <p:nvPr/>
        </p:nvSpPr>
        <p:spPr>
          <a:xfrm>
            <a:off x="379560" y="1651950"/>
            <a:ext cx="4572000" cy="400110"/>
          </a:xfrm>
          <a:prstGeom prst="rect">
            <a:avLst/>
          </a:prstGeom>
          <a:noFill/>
        </p:spPr>
        <p:txBody>
          <a:bodyPr wrap="square">
            <a:spAutoFit/>
          </a:bodyPr>
          <a:lstStyle/>
          <a:p>
            <a:r>
              <a:rPr lang="en-GB" dirty="0"/>
              <a:t>Take a look at this video:</a:t>
            </a:r>
          </a:p>
        </p:txBody>
      </p:sp>
    </p:spTree>
    <p:extLst>
      <p:ext uri="{BB962C8B-B14F-4D97-AF65-F5344CB8AC3E}">
        <p14:creationId xmlns:p14="http://schemas.microsoft.com/office/powerpoint/2010/main" val="4095330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explore how to effectively communicate </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Identify the different forms of communication.</a:t>
            </a:r>
          </a:p>
          <a:p>
            <a:pPr lvl="1"/>
            <a:r>
              <a:rPr lang="en-US" dirty="0"/>
              <a:t>Differentiate between negative and positive communication. </a:t>
            </a:r>
          </a:p>
          <a:p>
            <a:pPr lvl="1"/>
            <a:r>
              <a:rPr lang="en-US" dirty="0"/>
              <a:t>Explore what emotional intelligence is. </a:t>
            </a:r>
          </a:p>
          <a:p>
            <a:pPr lvl="1"/>
            <a:r>
              <a:rPr lang="en-US" dirty="0"/>
              <a:t>Assess the benefits of developing your emotional intelligence. </a:t>
            </a:r>
          </a:p>
          <a:p>
            <a:pPr lvl="1"/>
            <a:r>
              <a:rPr lang="en-US" dirty="0"/>
              <a:t>Explain what equality and diversity means in the context of the construction industry. </a:t>
            </a:r>
          </a:p>
          <a:p>
            <a:pPr lvl="1"/>
            <a:r>
              <a:rPr lang="en-US" dirty="0"/>
              <a:t>Identify what discrimination is in the workplace.  </a:t>
            </a:r>
          </a:p>
          <a:p>
            <a:pPr lvl="1"/>
            <a:r>
              <a:rPr lang="en-US" dirty="0"/>
              <a:t>List the benefits of an inclusive and diverse workplace.</a:t>
            </a:r>
          </a:p>
          <a:p>
            <a:pPr lvl="1"/>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A5CA0-F81E-456D-9A51-0CB981823C10}"/>
              </a:ext>
            </a:extLst>
          </p:cNvPr>
          <p:cNvSpPr>
            <a:spLocks noGrp="1"/>
          </p:cNvSpPr>
          <p:nvPr>
            <p:ph type="title"/>
          </p:nvPr>
        </p:nvSpPr>
        <p:spPr/>
        <p:txBody>
          <a:bodyPr/>
          <a:lstStyle/>
          <a:p>
            <a:r>
              <a:rPr lang="en-GB" dirty="0"/>
              <a:t>Benefits of inclusive and diverse workforce </a:t>
            </a:r>
          </a:p>
        </p:txBody>
      </p:sp>
      <p:sp>
        <p:nvSpPr>
          <p:cNvPr id="3" name="Content Placeholder 2">
            <a:extLst>
              <a:ext uri="{FF2B5EF4-FFF2-40B4-BE49-F238E27FC236}">
                <a16:creationId xmlns:a16="http://schemas.microsoft.com/office/drawing/2014/main" id="{DC8F2E9E-DC7F-42FC-A2FE-4589DC6B5F01}"/>
              </a:ext>
            </a:extLst>
          </p:cNvPr>
          <p:cNvSpPr>
            <a:spLocks noGrp="1"/>
          </p:cNvSpPr>
          <p:nvPr>
            <p:ph sz="quarter" idx="10"/>
          </p:nvPr>
        </p:nvSpPr>
        <p:spPr/>
        <p:txBody>
          <a:bodyPr/>
          <a:lstStyle/>
          <a:p>
            <a:r>
              <a:rPr lang="en-GB" dirty="0"/>
              <a:t>An inclusive and diverse workforce can bring many benefits, including:</a:t>
            </a:r>
          </a:p>
          <a:p>
            <a:pPr marL="558800" lvl="1" indent="-342900">
              <a:buFont typeface="Arial" panose="020B0604020202020204" pitchFamily="34" charset="0"/>
              <a:buChar char="•"/>
            </a:pPr>
            <a:r>
              <a:rPr lang="en-GB" dirty="0"/>
              <a:t>improved creativity and innovation</a:t>
            </a:r>
          </a:p>
          <a:p>
            <a:pPr marL="558800" lvl="1" indent="-342900">
              <a:buFont typeface="Arial" panose="020B0604020202020204" pitchFamily="34" charset="0"/>
              <a:buChar char="•"/>
            </a:pPr>
            <a:r>
              <a:rPr lang="en-GB" dirty="0"/>
              <a:t>increased productivity</a:t>
            </a:r>
          </a:p>
          <a:p>
            <a:pPr marL="558800" lvl="1" indent="-342900">
              <a:buFont typeface="Arial" panose="020B0604020202020204" pitchFamily="34" charset="0"/>
              <a:buChar char="•"/>
            </a:pPr>
            <a:r>
              <a:rPr lang="en-GB" dirty="0"/>
              <a:t>better decision-making</a:t>
            </a:r>
          </a:p>
          <a:p>
            <a:pPr marL="558800" lvl="1" indent="-342900">
              <a:buFont typeface="Arial" panose="020B0604020202020204" pitchFamily="34" charset="0"/>
              <a:buChar char="•"/>
            </a:pPr>
            <a:r>
              <a:rPr lang="en-GB" dirty="0"/>
              <a:t>improved customer service</a:t>
            </a:r>
          </a:p>
          <a:p>
            <a:pPr marL="558800" lvl="1" indent="-342900">
              <a:buFont typeface="Arial" panose="020B0604020202020204" pitchFamily="34" charset="0"/>
              <a:buChar char="•"/>
            </a:pPr>
            <a:r>
              <a:rPr lang="en-GB" dirty="0"/>
              <a:t>better recruitment and retention</a:t>
            </a:r>
          </a:p>
          <a:p>
            <a:pPr marL="558800" lvl="1" indent="-342900">
              <a:buFont typeface="Arial" panose="020B0604020202020204" pitchFamily="34" charset="0"/>
              <a:buChar char="•"/>
            </a:pPr>
            <a:r>
              <a:rPr lang="en-GB" dirty="0"/>
              <a:t>increased profitability</a:t>
            </a:r>
          </a:p>
          <a:p>
            <a:pPr marL="558800" lvl="1" indent="-342900">
              <a:buFont typeface="Arial" panose="020B0604020202020204" pitchFamily="34" charset="0"/>
              <a:buChar char="•"/>
            </a:pPr>
            <a:r>
              <a:rPr lang="en-GB" dirty="0"/>
              <a:t>enhanced reputation.</a:t>
            </a:r>
          </a:p>
        </p:txBody>
      </p:sp>
    </p:spTree>
    <p:extLst>
      <p:ext uri="{BB962C8B-B14F-4D97-AF65-F5344CB8AC3E}">
        <p14:creationId xmlns:p14="http://schemas.microsoft.com/office/powerpoint/2010/main" val="18748836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E2296-F8F0-46E1-9E81-68F8B640186B}"/>
              </a:ext>
            </a:extLst>
          </p:cNvPr>
          <p:cNvSpPr>
            <a:spLocks noGrp="1"/>
          </p:cNvSpPr>
          <p:nvPr>
            <p:ph type="title"/>
          </p:nvPr>
        </p:nvSpPr>
        <p:spPr/>
        <p:txBody>
          <a:bodyPr/>
          <a:lstStyle/>
          <a:p>
            <a:r>
              <a:rPr lang="en-GB" dirty="0"/>
              <a:t>Benefits of inclusive and diverse workforce (cont.)</a:t>
            </a:r>
          </a:p>
        </p:txBody>
      </p:sp>
      <p:sp>
        <p:nvSpPr>
          <p:cNvPr id="3" name="Content Placeholder 2">
            <a:extLst>
              <a:ext uri="{FF2B5EF4-FFF2-40B4-BE49-F238E27FC236}">
                <a16:creationId xmlns:a16="http://schemas.microsoft.com/office/drawing/2014/main" id="{A7B2C8AC-1603-4F7D-93F9-49EBCAFEF47C}"/>
              </a:ext>
            </a:extLst>
          </p:cNvPr>
          <p:cNvSpPr>
            <a:spLocks noGrp="1"/>
          </p:cNvSpPr>
          <p:nvPr>
            <p:ph sz="quarter" idx="10"/>
          </p:nvPr>
        </p:nvSpPr>
        <p:spPr>
          <a:xfrm>
            <a:off x="457200" y="1602000"/>
            <a:ext cx="8229600" cy="4059248"/>
          </a:xfrm>
        </p:spPr>
        <p:txBody>
          <a:bodyPr/>
          <a:lstStyle/>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Improved workplace morale and motivation for all employees, leading to increased productivity and efficiency.</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A wider pool of candidates to choose from when recruiting, leading to improved talent acquisition and retention.</a:t>
            </a:r>
            <a:endParaRPr lang="en-GB" sz="600" dirty="0"/>
          </a:p>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Enhanced reputation of the construction industry as a whole, leading to increased investment and better public perception.</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Greater innovation and problem-solving through the inclusion of diverse perspectives and experiences.</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Improved customer service and satisfaction, as the industry can better understand and meet the needs of diverse communities.</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sz="1800" dirty="0"/>
              <a:t>A safer working environment, where all workers are treated with respect and provided with the same opportunities for training and development.</a:t>
            </a:r>
          </a:p>
          <a:p>
            <a:endParaRPr lang="en-GB" dirty="0"/>
          </a:p>
        </p:txBody>
      </p:sp>
    </p:spTree>
    <p:extLst>
      <p:ext uri="{BB962C8B-B14F-4D97-AF65-F5344CB8AC3E}">
        <p14:creationId xmlns:p14="http://schemas.microsoft.com/office/powerpoint/2010/main" val="1257324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Forms of communication </a:t>
            </a:r>
          </a:p>
        </p:txBody>
      </p:sp>
      <p:sp>
        <p:nvSpPr>
          <p:cNvPr id="3" name="Content Placeholder 2"/>
          <p:cNvSpPr>
            <a:spLocks noGrp="1"/>
          </p:cNvSpPr>
          <p:nvPr>
            <p:ph sz="quarter" idx="10"/>
          </p:nvPr>
        </p:nvSpPr>
        <p:spPr>
          <a:xfrm>
            <a:off x="457200" y="1602000"/>
            <a:ext cx="8229600" cy="4248000"/>
          </a:xfrm>
        </p:spPr>
        <p:txBody>
          <a:bodyPr/>
          <a:lstStyle/>
          <a:p>
            <a:pPr>
              <a:lnSpc>
                <a:spcPct val="100000"/>
              </a:lnSpc>
              <a:spcBef>
                <a:spcPts val="600"/>
              </a:spcBef>
              <a:spcAft>
                <a:spcPts val="600"/>
              </a:spcAft>
            </a:pPr>
            <a:r>
              <a:rPr lang="en-GB" dirty="0"/>
              <a:t>Forms of communication can be grouped as follows.</a:t>
            </a:r>
          </a:p>
          <a:p>
            <a:pPr marL="342900" indent="-342900">
              <a:lnSpc>
                <a:spcPct val="100000"/>
              </a:lnSpc>
              <a:spcBef>
                <a:spcPts val="600"/>
              </a:spcBef>
              <a:spcAft>
                <a:spcPts val="600"/>
              </a:spcAft>
              <a:buClr>
                <a:srgbClr val="0077E3"/>
              </a:buClr>
              <a:buFont typeface="Arial"/>
              <a:buChar char="•"/>
            </a:pPr>
            <a:r>
              <a:rPr lang="en-GB" dirty="0"/>
              <a:t>Written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Verbal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Visual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Electronic communication.</a:t>
            </a:r>
          </a:p>
          <a:p>
            <a:pPr marL="342900" indent="-342900">
              <a:lnSpc>
                <a:spcPct val="100000"/>
              </a:lnSpc>
              <a:spcBef>
                <a:spcPts val="600"/>
              </a:spcBef>
              <a:spcAft>
                <a:spcPts val="600"/>
              </a:spcAft>
              <a:buClr>
                <a:srgbClr val="0077E3"/>
              </a:buClr>
              <a:buFont typeface="Arial" panose="020B0604020202020204" pitchFamily="34" charset="0"/>
              <a:buChar char="•"/>
            </a:pPr>
            <a:r>
              <a:rPr lang="en-GB" dirty="0"/>
              <a:t>Non-verbal communication.</a:t>
            </a:r>
          </a:p>
          <a:p>
            <a:r>
              <a:rPr lang="en-GB" dirty="0"/>
              <a:t>These methods can be broken into two distinct categories: </a:t>
            </a:r>
          </a:p>
          <a:p>
            <a:pPr marL="558800" lvl="1" indent="-342900">
              <a:lnSpc>
                <a:spcPct val="100000"/>
              </a:lnSpc>
              <a:spcBef>
                <a:spcPts val="600"/>
              </a:spcBef>
              <a:spcAft>
                <a:spcPts val="600"/>
              </a:spcAft>
              <a:buFont typeface="Arial" panose="020B0604020202020204" pitchFamily="34" charset="0"/>
              <a:buChar char="•"/>
            </a:pPr>
            <a:r>
              <a:rPr lang="en-GB" dirty="0"/>
              <a:t>formal communication, and</a:t>
            </a:r>
          </a:p>
          <a:p>
            <a:pPr marL="558800" lvl="1" indent="-342900">
              <a:lnSpc>
                <a:spcPct val="100000"/>
              </a:lnSpc>
              <a:spcBef>
                <a:spcPts val="600"/>
              </a:spcBef>
              <a:spcAft>
                <a:spcPts val="600"/>
              </a:spcAft>
              <a:buFont typeface="Arial" panose="020B0604020202020204" pitchFamily="34" charset="0"/>
              <a:buChar char="•"/>
            </a:pPr>
            <a:r>
              <a:rPr lang="en-GB" dirty="0"/>
              <a:t>informal communication.</a:t>
            </a:r>
            <a:endParaRPr lang="en-US" dirty="0"/>
          </a:p>
        </p:txBody>
      </p:sp>
      <p:pic>
        <p:nvPicPr>
          <p:cNvPr id="5" name="Picture 4">
            <a:extLst>
              <a:ext uri="{FF2B5EF4-FFF2-40B4-BE49-F238E27FC236}">
                <a16:creationId xmlns:a16="http://schemas.microsoft.com/office/drawing/2014/main" id="{FD7FD052-9EA4-F6E0-BC22-AB28B43DA08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0232" y="1844824"/>
            <a:ext cx="1856434" cy="211586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this effective communication</a:t>
            </a:r>
            <a:r>
              <a:rPr lang="en-GB" dirty="0"/>
              <a:t>?</a:t>
            </a:r>
            <a:r>
              <a:rPr lang="en-US" dirty="0"/>
              <a:t> 	</a:t>
            </a:r>
          </a:p>
        </p:txBody>
      </p:sp>
      <p:sp>
        <p:nvSpPr>
          <p:cNvPr id="3" name="Content Placeholder 2"/>
          <p:cNvSpPr>
            <a:spLocks noGrp="1"/>
          </p:cNvSpPr>
          <p:nvPr>
            <p:ph sz="quarter" idx="10"/>
          </p:nvPr>
        </p:nvSpPr>
        <p:spPr/>
        <p:txBody>
          <a:bodyPr/>
          <a:lstStyle/>
          <a:p>
            <a:endParaRPr lang="en-US" dirty="0"/>
          </a:p>
        </p:txBody>
      </p:sp>
      <p:pic>
        <p:nvPicPr>
          <p:cNvPr id="5" name="Picture 4">
            <a:extLst>
              <a:ext uri="{FF2B5EF4-FFF2-40B4-BE49-F238E27FC236}">
                <a16:creationId xmlns:a16="http://schemas.microsoft.com/office/drawing/2014/main" id="{2737A1E2-2327-A787-6FF0-D824261ED6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2714" y="2161536"/>
            <a:ext cx="3538571" cy="294892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Positive or negative communication? 	</a:t>
            </a:r>
          </a:p>
        </p:txBody>
      </p:sp>
      <p:sp>
        <p:nvSpPr>
          <p:cNvPr id="3" name="Content Placeholder 2"/>
          <p:cNvSpPr>
            <a:spLocks noGrp="1"/>
          </p:cNvSpPr>
          <p:nvPr>
            <p:ph sz="quarter" idx="10"/>
          </p:nvPr>
        </p:nvSpPr>
        <p:spPr>
          <a:xfrm>
            <a:off x="457200" y="2204864"/>
            <a:ext cx="8229600" cy="3555136"/>
          </a:xfrm>
        </p:spPr>
        <p:txBody>
          <a:bodyPr/>
          <a:lstStyle/>
          <a:p>
            <a:pPr marL="342900" indent="-342900">
              <a:buClr>
                <a:srgbClr val="0077E3"/>
              </a:buClr>
              <a:buFont typeface="Arial" panose="020B0604020202020204" pitchFamily="34" charset="0"/>
              <a:buChar char="•"/>
            </a:pPr>
            <a:r>
              <a:rPr lang="en-GB" b="1" dirty="0"/>
              <a:t>Positive communication </a:t>
            </a:r>
            <a:r>
              <a:rPr lang="en-GB" dirty="0"/>
              <a:t>refers to communication that is constructive, effective, and promotes collaboration and understanding.</a:t>
            </a:r>
          </a:p>
          <a:p>
            <a:pPr marL="342900" indent="-342900">
              <a:buClr>
                <a:srgbClr val="0077E3"/>
              </a:buClr>
              <a:buFont typeface="Arial" panose="020B0604020202020204" pitchFamily="34" charset="0"/>
              <a:buChar char="•"/>
            </a:pPr>
            <a:r>
              <a:rPr lang="en-GB" b="1" dirty="0"/>
              <a:t>Negative communication </a:t>
            </a:r>
            <a:r>
              <a:rPr lang="en-GB" dirty="0"/>
              <a:t>refers to communication that is unproductive, damaging and/or creates conflict.</a:t>
            </a:r>
          </a:p>
          <a:p>
            <a:r>
              <a:rPr lang="en-GB" dirty="0"/>
              <a:t>Overall, </a:t>
            </a:r>
            <a:r>
              <a:rPr lang="en-GB" b="1" dirty="0"/>
              <a:t>positive communication </a:t>
            </a:r>
            <a:r>
              <a:rPr lang="en-GB" dirty="0"/>
              <a:t>is essential for:</a:t>
            </a:r>
          </a:p>
          <a:p>
            <a:pPr marL="342900" indent="-342900">
              <a:buClr>
                <a:srgbClr val="0077E3"/>
              </a:buClr>
              <a:buFont typeface="Arial"/>
              <a:buChar char="•"/>
            </a:pPr>
            <a:r>
              <a:rPr lang="en-GB" dirty="0"/>
              <a:t>building strong and effective relationships among team members, and</a:t>
            </a:r>
          </a:p>
          <a:p>
            <a:pPr marL="342900" indent="-342900">
              <a:buClr>
                <a:srgbClr val="0077E3"/>
              </a:buClr>
              <a:buFont typeface="Arial"/>
              <a:buChar char="•"/>
            </a:pPr>
            <a:r>
              <a:rPr lang="en-GB" dirty="0"/>
              <a:t>achieving successful outcomes in construction projects.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E905C-FBE3-42D0-B3F0-3664D6F417FF}"/>
              </a:ext>
            </a:extLst>
          </p:cNvPr>
          <p:cNvSpPr>
            <a:spLocks noGrp="1"/>
          </p:cNvSpPr>
          <p:nvPr>
            <p:ph type="title"/>
          </p:nvPr>
        </p:nvSpPr>
        <p:spPr>
          <a:xfrm>
            <a:off x="467544" y="980728"/>
            <a:ext cx="8229600" cy="382588"/>
          </a:xfrm>
        </p:spPr>
        <p:txBody>
          <a:bodyPr/>
          <a:lstStyle/>
          <a:p>
            <a:r>
              <a:rPr lang="en-GB" dirty="0"/>
              <a:t>Positive communication</a:t>
            </a:r>
          </a:p>
        </p:txBody>
      </p:sp>
      <p:sp>
        <p:nvSpPr>
          <p:cNvPr id="3" name="Content Placeholder 2">
            <a:extLst>
              <a:ext uri="{FF2B5EF4-FFF2-40B4-BE49-F238E27FC236}">
                <a16:creationId xmlns:a16="http://schemas.microsoft.com/office/drawing/2014/main" id="{ADD5796E-36E5-433C-8BE5-A40EA5385479}"/>
              </a:ext>
            </a:extLst>
          </p:cNvPr>
          <p:cNvSpPr>
            <a:spLocks noGrp="1"/>
          </p:cNvSpPr>
          <p:nvPr>
            <p:ph sz="quarter" idx="10"/>
          </p:nvPr>
        </p:nvSpPr>
        <p:spPr>
          <a:xfrm>
            <a:off x="457200" y="1628800"/>
            <a:ext cx="8229600" cy="4018840"/>
          </a:xfrm>
        </p:spPr>
        <p:txBody>
          <a:bodyPr/>
          <a:lstStyle/>
          <a:p>
            <a:pPr algn="just"/>
            <a:r>
              <a:rPr lang="en-GB" dirty="0"/>
              <a:t>Positive communication involves expressing oneself in a constructive and uplifting way that motivates, inspires and encourages others. It can create a supportive and engaging work environment that results in teamwork and productivity.</a:t>
            </a:r>
          </a:p>
          <a:p>
            <a:r>
              <a:rPr lang="en-GB" dirty="0"/>
              <a:t>The effects of positive communication on the workplace can include:</a:t>
            </a:r>
          </a:p>
          <a:p>
            <a:pPr marL="558800" lvl="1" indent="-342900">
              <a:lnSpc>
                <a:spcPct val="100000"/>
              </a:lnSpc>
              <a:spcBef>
                <a:spcPts val="300"/>
              </a:spcBef>
              <a:spcAft>
                <a:spcPts val="300"/>
              </a:spcAft>
              <a:buFont typeface="Arial" panose="020B0604020202020204" pitchFamily="34" charset="0"/>
              <a:buChar char="•"/>
            </a:pPr>
            <a:r>
              <a:rPr lang="en-GB" dirty="0"/>
              <a:t>improved employee morale and motivation</a:t>
            </a:r>
          </a:p>
          <a:p>
            <a:pPr marL="558800" lvl="1" indent="-342900">
              <a:lnSpc>
                <a:spcPct val="100000"/>
              </a:lnSpc>
              <a:spcBef>
                <a:spcPts val="300"/>
              </a:spcBef>
              <a:spcAft>
                <a:spcPts val="300"/>
              </a:spcAft>
              <a:buFont typeface="Arial" panose="020B0604020202020204" pitchFamily="34" charset="0"/>
              <a:buChar char="•"/>
            </a:pPr>
            <a:r>
              <a:rPr lang="en-GB" dirty="0"/>
              <a:t>increased job satisfaction</a:t>
            </a:r>
          </a:p>
          <a:p>
            <a:pPr marL="558800" lvl="1" indent="-342900">
              <a:lnSpc>
                <a:spcPct val="100000"/>
              </a:lnSpc>
              <a:spcBef>
                <a:spcPts val="300"/>
              </a:spcBef>
              <a:spcAft>
                <a:spcPts val="300"/>
              </a:spcAft>
              <a:buFont typeface="Arial" panose="020B0604020202020204" pitchFamily="34" charset="0"/>
              <a:buChar char="•"/>
            </a:pPr>
            <a:r>
              <a:rPr lang="en-GB" dirty="0"/>
              <a:t>improved relationships between co-workers</a:t>
            </a:r>
          </a:p>
          <a:p>
            <a:pPr marL="558800" lvl="1" indent="-342900">
              <a:lnSpc>
                <a:spcPct val="100000"/>
              </a:lnSpc>
              <a:spcBef>
                <a:spcPts val="300"/>
              </a:spcBef>
              <a:spcAft>
                <a:spcPts val="300"/>
              </a:spcAft>
              <a:buFont typeface="Arial" panose="020B0604020202020204" pitchFamily="34" charset="0"/>
              <a:buChar char="•"/>
            </a:pPr>
            <a:r>
              <a:rPr lang="en-GB" dirty="0"/>
              <a:t>increased productivity and efficiency</a:t>
            </a:r>
          </a:p>
          <a:p>
            <a:pPr marL="558800" lvl="1" indent="-342900">
              <a:lnSpc>
                <a:spcPct val="100000"/>
              </a:lnSpc>
              <a:spcBef>
                <a:spcPts val="300"/>
              </a:spcBef>
              <a:spcAft>
                <a:spcPts val="300"/>
              </a:spcAft>
              <a:buFont typeface="Arial" panose="020B0604020202020204" pitchFamily="34" charset="0"/>
              <a:buChar char="•"/>
            </a:pPr>
            <a:r>
              <a:rPr lang="en-GB" dirty="0"/>
              <a:t>improved retention rates of employees.</a:t>
            </a:r>
          </a:p>
          <a:p>
            <a:endParaRPr lang="en-GB" dirty="0"/>
          </a:p>
          <a:p>
            <a:endParaRPr lang="en-GB" dirty="0"/>
          </a:p>
        </p:txBody>
      </p:sp>
    </p:spTree>
    <p:extLst>
      <p:ext uri="{BB962C8B-B14F-4D97-AF65-F5344CB8AC3E}">
        <p14:creationId xmlns:p14="http://schemas.microsoft.com/office/powerpoint/2010/main" val="4291344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Positive communication in practice </a:t>
            </a:r>
          </a:p>
        </p:txBody>
      </p:sp>
      <p:sp>
        <p:nvSpPr>
          <p:cNvPr id="3" name="Content Placeholder 2"/>
          <p:cNvSpPr>
            <a:spLocks noGrp="1"/>
          </p:cNvSpPr>
          <p:nvPr>
            <p:ph sz="quarter" idx="10"/>
          </p:nvPr>
        </p:nvSpPr>
        <p:spPr>
          <a:xfrm>
            <a:off x="467544" y="1556792"/>
            <a:ext cx="8229600" cy="4005232"/>
          </a:xfrm>
        </p:spPr>
        <p:txBody>
          <a:bodyPr/>
          <a:lstStyle/>
          <a:p>
            <a:pPr>
              <a:spcBef>
                <a:spcPts val="600"/>
              </a:spcBef>
              <a:spcAft>
                <a:spcPts val="600"/>
              </a:spcAft>
            </a:pPr>
            <a:r>
              <a:rPr lang="en-GB" dirty="0"/>
              <a:t>In practice, positive communication may include the following.</a:t>
            </a:r>
          </a:p>
          <a:p>
            <a:pPr marL="342900" indent="-342900">
              <a:spcBef>
                <a:spcPts val="600"/>
              </a:spcBef>
              <a:spcAft>
                <a:spcPts val="600"/>
              </a:spcAft>
              <a:buClr>
                <a:srgbClr val="0077E3"/>
              </a:buClr>
              <a:buFont typeface="Arial" panose="020B0604020202020204" pitchFamily="34" charset="0"/>
              <a:buChar char="•"/>
            </a:pPr>
            <a:r>
              <a:rPr lang="en-GB" dirty="0"/>
              <a:t>Active listening and asking questions to clarify understanding and promote collaboration.</a:t>
            </a:r>
          </a:p>
          <a:p>
            <a:pPr marL="342900" indent="-342900">
              <a:spcBef>
                <a:spcPts val="600"/>
              </a:spcBef>
              <a:spcAft>
                <a:spcPts val="600"/>
              </a:spcAft>
              <a:buClr>
                <a:srgbClr val="0077E3"/>
              </a:buClr>
              <a:buFont typeface="Arial" panose="020B0604020202020204" pitchFamily="34" charset="0"/>
              <a:buChar char="•"/>
            </a:pPr>
            <a:r>
              <a:rPr lang="en-GB" dirty="0"/>
              <a:t>Using clear and respectful language to express ideas, opinions and concerns.</a:t>
            </a:r>
          </a:p>
          <a:p>
            <a:pPr marL="342900" indent="-342900">
              <a:spcBef>
                <a:spcPts val="600"/>
              </a:spcBef>
              <a:spcAft>
                <a:spcPts val="600"/>
              </a:spcAft>
              <a:buClr>
                <a:srgbClr val="0077E3"/>
              </a:buClr>
              <a:buFont typeface="Arial" panose="020B0604020202020204" pitchFamily="34" charset="0"/>
              <a:buChar char="•"/>
            </a:pPr>
            <a:r>
              <a:rPr lang="en-GB" dirty="0"/>
              <a:t>Giving constructive feedback that focuses on solutions, not blame.</a:t>
            </a:r>
          </a:p>
          <a:p>
            <a:pPr marL="342900" indent="-342900">
              <a:spcBef>
                <a:spcPts val="600"/>
              </a:spcBef>
              <a:spcAft>
                <a:spcPts val="600"/>
              </a:spcAft>
              <a:buClr>
                <a:srgbClr val="0077E3"/>
              </a:buClr>
              <a:buFont typeface="Arial" panose="020B0604020202020204" pitchFamily="34" charset="0"/>
              <a:buChar char="•"/>
            </a:pPr>
            <a:r>
              <a:rPr lang="en-GB" dirty="0"/>
              <a:t>Sharing information and updates regularly so everyone is informed and stays aligned.</a:t>
            </a:r>
          </a:p>
          <a:p>
            <a:pPr marL="342900" indent="-342900">
              <a:spcBef>
                <a:spcPts val="600"/>
              </a:spcBef>
              <a:spcAft>
                <a:spcPts val="600"/>
              </a:spcAft>
              <a:buClr>
                <a:srgbClr val="0077E3"/>
              </a:buClr>
              <a:buFont typeface="Arial" panose="020B0604020202020204" pitchFamily="34" charset="0"/>
              <a:buChar char="•"/>
            </a:pPr>
            <a:r>
              <a:rPr lang="en-GB" dirty="0"/>
              <a:t>Celebrating successes and acknowledging contributions, which can boost morale and encourage teamwork.</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082B0-EE43-4D24-9A6A-5A62E8A58A8B}"/>
              </a:ext>
            </a:extLst>
          </p:cNvPr>
          <p:cNvSpPr>
            <a:spLocks noGrp="1"/>
          </p:cNvSpPr>
          <p:nvPr>
            <p:ph type="title"/>
          </p:nvPr>
        </p:nvSpPr>
        <p:spPr/>
        <p:txBody>
          <a:bodyPr/>
          <a:lstStyle/>
          <a:p>
            <a:r>
              <a:rPr lang="en-GB" dirty="0"/>
              <a:t>Negative communication</a:t>
            </a:r>
          </a:p>
        </p:txBody>
      </p:sp>
      <p:sp>
        <p:nvSpPr>
          <p:cNvPr id="3" name="Content Placeholder 2">
            <a:extLst>
              <a:ext uri="{FF2B5EF4-FFF2-40B4-BE49-F238E27FC236}">
                <a16:creationId xmlns:a16="http://schemas.microsoft.com/office/drawing/2014/main" id="{2E630AEA-7AC1-420C-BCE9-EFEA42273305}"/>
              </a:ext>
            </a:extLst>
          </p:cNvPr>
          <p:cNvSpPr>
            <a:spLocks noGrp="1"/>
          </p:cNvSpPr>
          <p:nvPr>
            <p:ph sz="quarter" idx="10"/>
          </p:nvPr>
        </p:nvSpPr>
        <p:spPr/>
        <p:txBody>
          <a:bodyPr/>
          <a:lstStyle/>
          <a:p>
            <a:r>
              <a:rPr lang="en-GB" dirty="0"/>
              <a:t>Negative communication involves expressing oneself in a way that demotivates, upsets or discourages others. It can create a hostile and unproductive work environment, which can lead to decreased morale and motivation. </a:t>
            </a:r>
          </a:p>
          <a:p>
            <a:r>
              <a:rPr lang="en-GB" dirty="0"/>
              <a:t>The effects of negative communication on the workplace can include:</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decreased employee morale and motivation</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increased stress and anxiety among employees</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decreased job satisfaction</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tension and conflict between coworkers</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decreased productivity and efficiency</a:t>
            </a:r>
          </a:p>
          <a:p>
            <a:pPr marL="342900" indent="-342900">
              <a:lnSpc>
                <a:spcPct val="100000"/>
              </a:lnSpc>
              <a:spcBef>
                <a:spcPts val="300"/>
              </a:spcBef>
              <a:spcAft>
                <a:spcPts val="300"/>
              </a:spcAft>
              <a:buClr>
                <a:srgbClr val="0077E3"/>
              </a:buClr>
              <a:buFont typeface="Arial" panose="020B0604020202020204" pitchFamily="34" charset="0"/>
              <a:buChar char="•"/>
            </a:pPr>
            <a:r>
              <a:rPr lang="en-GB" dirty="0"/>
              <a:t>increased employee turnover.</a:t>
            </a:r>
          </a:p>
          <a:p>
            <a:endParaRPr lang="en-GB" dirty="0"/>
          </a:p>
        </p:txBody>
      </p:sp>
    </p:spTree>
    <p:extLst>
      <p:ext uri="{BB962C8B-B14F-4D97-AF65-F5344CB8AC3E}">
        <p14:creationId xmlns:p14="http://schemas.microsoft.com/office/powerpoint/2010/main" val="306196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Negative communication – what it looks like </a:t>
            </a:r>
          </a:p>
        </p:txBody>
      </p:sp>
      <p:sp>
        <p:nvSpPr>
          <p:cNvPr id="3" name="Content Placeholder 2"/>
          <p:cNvSpPr>
            <a:spLocks noGrp="1"/>
          </p:cNvSpPr>
          <p:nvPr>
            <p:ph sz="quarter" idx="10"/>
          </p:nvPr>
        </p:nvSpPr>
        <p:spPr>
          <a:xfrm>
            <a:off x="457200" y="1556792"/>
            <a:ext cx="8229600" cy="3960440"/>
          </a:xfrm>
        </p:spPr>
        <p:txBody>
          <a:bodyPr/>
          <a:lstStyle/>
          <a:p>
            <a:r>
              <a:rPr lang="en-GB" dirty="0"/>
              <a:t>Here are some examples of negative communication.</a:t>
            </a:r>
          </a:p>
          <a:p>
            <a:pPr marL="342900" indent="-342900">
              <a:buClr>
                <a:srgbClr val="0077E3"/>
              </a:buClr>
              <a:buFont typeface="Arial"/>
              <a:buChar char="•"/>
            </a:pPr>
            <a:r>
              <a:rPr lang="en-GB" dirty="0"/>
              <a:t>Criticising or blaming others for mistakes or delays, which can create a negative atmosphere and damage working relationships.</a:t>
            </a:r>
          </a:p>
          <a:p>
            <a:pPr marL="342900" indent="-342900">
              <a:buClr>
                <a:srgbClr val="0077E3"/>
              </a:buClr>
              <a:buFont typeface="Arial" panose="020B0604020202020204" pitchFamily="34" charset="0"/>
              <a:buChar char="•"/>
            </a:pPr>
            <a:r>
              <a:rPr lang="en-GB" dirty="0"/>
              <a:t>Using aggressive or confrontational language, which can escalate conflicts and make it difficult to find solutions.</a:t>
            </a:r>
          </a:p>
          <a:p>
            <a:pPr marL="342900" indent="-342900">
              <a:buClr>
                <a:srgbClr val="0077E3"/>
              </a:buClr>
              <a:buFont typeface="Arial" panose="020B0604020202020204" pitchFamily="34" charset="0"/>
              <a:buChar char="•"/>
            </a:pPr>
            <a:r>
              <a:rPr lang="en-GB" dirty="0"/>
              <a:t>Ignoring or dismissing the opinions or concerns of others, which can create resentment and reduce collaboration.</a:t>
            </a:r>
          </a:p>
          <a:p>
            <a:pPr marL="342900" indent="-342900">
              <a:buClr>
                <a:srgbClr val="0077E3"/>
              </a:buClr>
              <a:buFont typeface="Arial" panose="020B0604020202020204" pitchFamily="34" charset="0"/>
              <a:buChar char="•"/>
            </a:pPr>
            <a:r>
              <a:rPr lang="en-GB" dirty="0"/>
              <a:t>Withholding information or failing to communicate important updates, which can lead to misunderstandings and mistakes.</a:t>
            </a: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TotalTime>
  <Words>2123</Words>
  <Application>Microsoft Office PowerPoint</Application>
  <PresentationFormat>On-screen Show (4:3)</PresentationFormat>
  <Paragraphs>186</Paragraphs>
  <Slides>22</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Lucida Grande</vt:lpstr>
      <vt:lpstr>Times New Roman</vt:lpstr>
      <vt:lpstr>Default Design</vt:lpstr>
      <vt:lpstr>PowerPoint 6: Effective inclusive communication  </vt:lpstr>
      <vt:lpstr>Aim: To explore how to effectively communicate </vt:lpstr>
      <vt:lpstr>Forms of communication </vt:lpstr>
      <vt:lpstr>Is this effective communication?  </vt:lpstr>
      <vt:lpstr>Positive or negative communication?  </vt:lpstr>
      <vt:lpstr>Positive communication</vt:lpstr>
      <vt:lpstr>Positive communication in practice </vt:lpstr>
      <vt:lpstr>Negative communication</vt:lpstr>
      <vt:lpstr>Negative communication – what it looks like </vt:lpstr>
      <vt:lpstr>Emotional intelligence</vt:lpstr>
      <vt:lpstr>Emotional intelligence in the workplace</vt:lpstr>
      <vt:lpstr>Emotional intelligence in the workplace   </vt:lpstr>
      <vt:lpstr>Benefits of developing emotional intelligence </vt:lpstr>
      <vt:lpstr>What are ‘equality’ and ‘diversity’?</vt:lpstr>
      <vt:lpstr>Equality and diversity in the workplace</vt:lpstr>
      <vt:lpstr>Benefits of promoting equality and diversity </vt:lpstr>
      <vt:lpstr>What is discrimination?</vt:lpstr>
      <vt:lpstr>Equality Act 2010</vt:lpstr>
      <vt:lpstr>Benefits of equality and inclusivity </vt:lpstr>
      <vt:lpstr>Benefits of inclusive and diverse workforce </vt:lpstr>
      <vt:lpstr>Benefits of inclusive and diverse workforce (cont.)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174</cp:revision>
  <dcterms:created xsi:type="dcterms:W3CDTF">2013-05-28T00:38:54Z</dcterms:created>
  <dcterms:modified xsi:type="dcterms:W3CDTF">2023-07-11T15:12:24Z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