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1" r:id="rId6"/>
    <p:sldId id="346" r:id="rId7"/>
    <p:sldId id="334" r:id="rId8"/>
    <p:sldId id="336" r:id="rId9"/>
    <p:sldId id="337" r:id="rId10"/>
    <p:sldId id="344" r:id="rId11"/>
    <p:sldId id="338" r:id="rId12"/>
    <p:sldId id="343" r:id="rId13"/>
    <p:sldId id="339" r:id="rId14"/>
    <p:sldId id="347" r:id="rId15"/>
    <p:sldId id="345" r:id="rId16"/>
    <p:sldId id="348" r:id="rId17"/>
    <p:sldId id="340" r:id="rId18"/>
    <p:sldId id="341"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Glover" initials="LG" lastIdx="3" clrIdx="0"/>
  <p:cmAuthor id="2" name="Laura Glover" initials="LG [2]" lastIdx="1" clrIdx="1"/>
  <p:cmAuthor id="3" name="Alice van Raalte" initials="AvR" lastIdx="2" clrIdx="2"/>
  <p:cmAuthor id="4" name="Sandra Stafford" initials="S" lastIdx="5" clrIdx="3"/>
  <p:cmAuthor id="5" name="Sakshi JC" initials="SA JC" lastIdx="1" clrIdx="4">
    <p:extLst>
      <p:ext uri="{19B8F6BF-5375-455C-9EA6-DF929625EA0E}">
        <p15:presenceInfo xmlns:p15="http://schemas.microsoft.com/office/powerpoint/2012/main" userId="Sakshi J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9417" autoAdjust="0"/>
  </p:normalViewPr>
  <p:slideViewPr>
    <p:cSldViewPr showGuides="1">
      <p:cViewPr varScale="1">
        <p:scale>
          <a:sx n="60" d="100"/>
          <a:sy n="60" d="100"/>
        </p:scale>
        <p:origin x="756" y="3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u="none" strike="noStrike" kern="1200" dirty="0">
                <a:solidFill>
                  <a:schemeClr val="tx1"/>
                </a:solidFill>
                <a:effectLst/>
                <a:latin typeface="Arial" charset="0"/>
                <a:ea typeface="ＭＳ Ｐゴシック" charset="-128"/>
                <a:cs typeface="ＭＳ Ｐゴシック" charset="-128"/>
              </a:rPr>
              <a:t>Learners should now complete </a:t>
            </a:r>
            <a:r>
              <a:rPr lang="en-GB" sz="1200" u="none" strike="noStrike" kern="1200">
                <a:solidFill>
                  <a:schemeClr val="tx1"/>
                </a:solidFill>
                <a:effectLst/>
                <a:latin typeface="Arial" charset="0"/>
                <a:ea typeface="ＭＳ Ｐゴシック" charset="-128"/>
                <a:cs typeface="ＭＳ Ｐゴシック" charset="-128"/>
              </a:rPr>
              <a:t>Worksheet 5 </a:t>
            </a:r>
            <a:r>
              <a:rPr lang="en-GB" sz="1200" u="none" strike="noStrike" kern="1200" dirty="0">
                <a:solidFill>
                  <a:schemeClr val="tx1"/>
                </a:solidFill>
                <a:effectLst/>
                <a:latin typeface="Arial" charset="0"/>
                <a:ea typeface="ＭＳ Ｐゴシック" charset="-128"/>
                <a:cs typeface="ＭＳ Ｐゴシック" charset="-128"/>
              </a:rPr>
              <a:t>on differentiating between a sole trader and limited company, and facilitate discourse around the content of the worksheet.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4271444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ea typeface="ＭＳ Ｐゴシック" charset="-128"/>
                <a:cs typeface="ＭＳ Ｐゴシック" charset="-128"/>
              </a:rPr>
              <a:t>Watch video on Self-Employed vs Limited Company (UK) - What Is The Difference? https://www.youtube.com/watch?v=N0xDBq9yHzY</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75922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Legal status: </a:t>
            </a:r>
            <a:r>
              <a:rPr lang="en-GB" sz="1200" b="0" i="0" kern="1200" dirty="0">
                <a:solidFill>
                  <a:schemeClr val="tx1"/>
                </a:solidFill>
                <a:effectLst/>
                <a:latin typeface="Arial" charset="0"/>
                <a:ea typeface="ＭＳ Ｐゴシック" charset="-128"/>
                <a:cs typeface="ＭＳ Ｐゴシック" charset="-128"/>
              </a:rPr>
              <a:t>A sole trader is a self-employed person who is personally responsible for all aspects of their business, whereas a limited company is a separate legal entity that is owned by its shareholders.</a:t>
            </a:r>
          </a:p>
          <a:p>
            <a:r>
              <a:rPr lang="en-GB" sz="1200" b="1" i="0" kern="1200" dirty="0">
                <a:solidFill>
                  <a:schemeClr val="tx1"/>
                </a:solidFill>
                <a:effectLst/>
                <a:latin typeface="Arial" charset="0"/>
                <a:ea typeface="ＭＳ Ｐゴシック" charset="-128"/>
                <a:cs typeface="ＭＳ Ｐゴシック" charset="-128"/>
              </a:rPr>
              <a:t>Liability: </a:t>
            </a:r>
            <a:r>
              <a:rPr lang="en-GB" sz="1200" b="0" i="0" kern="1200" dirty="0">
                <a:solidFill>
                  <a:schemeClr val="tx1"/>
                </a:solidFill>
                <a:effectLst/>
                <a:latin typeface="Arial" charset="0"/>
                <a:ea typeface="ＭＳ Ｐゴシック" charset="-128"/>
                <a:cs typeface="ＭＳ Ｐゴシック" charset="-128"/>
              </a:rPr>
              <a:t>As a sole trader, you are personally liable for any debts or legal issues that arise in your business. On the other hand, in a limited company, the liability of shareholders is limited to the amount of capital they have invested in the company.</a:t>
            </a:r>
          </a:p>
          <a:p>
            <a:r>
              <a:rPr lang="en-GB" sz="1200" b="1" i="0" kern="1200" dirty="0">
                <a:solidFill>
                  <a:schemeClr val="tx1"/>
                </a:solidFill>
                <a:effectLst/>
                <a:latin typeface="Arial" charset="0"/>
                <a:ea typeface="ＭＳ Ｐゴシック" charset="-128"/>
                <a:cs typeface="ＭＳ Ｐゴシック" charset="-128"/>
              </a:rPr>
              <a:t>Taxation: </a:t>
            </a:r>
            <a:r>
              <a:rPr lang="en-GB" sz="1200" b="0" i="0" kern="1200" dirty="0">
                <a:solidFill>
                  <a:schemeClr val="tx1"/>
                </a:solidFill>
                <a:effectLst/>
                <a:latin typeface="Arial" charset="0"/>
                <a:ea typeface="ＭＳ Ｐゴシック" charset="-128"/>
                <a:cs typeface="ＭＳ Ｐゴシック" charset="-128"/>
              </a:rPr>
              <a:t>As a sole trader, you are taxed on the profits you make in your business as part of your personal income. In a limited company, the company pays corporation tax on its profits, and shareholders are taxed on any dividends they receive.</a:t>
            </a:r>
          </a:p>
          <a:p>
            <a:r>
              <a:rPr lang="en-GB" sz="1200" b="1" i="0" kern="1200" dirty="0">
                <a:solidFill>
                  <a:schemeClr val="tx1"/>
                </a:solidFill>
                <a:effectLst/>
                <a:latin typeface="Arial" charset="0"/>
                <a:ea typeface="ＭＳ Ｐゴシック" charset="-128"/>
                <a:cs typeface="ＭＳ Ｐゴシック" charset="-128"/>
              </a:rPr>
              <a:t>Privacy: </a:t>
            </a:r>
            <a:r>
              <a:rPr lang="en-GB" sz="1200" b="0" i="0" kern="1200" dirty="0">
                <a:solidFill>
                  <a:schemeClr val="tx1"/>
                </a:solidFill>
                <a:effectLst/>
                <a:latin typeface="Arial" charset="0"/>
                <a:ea typeface="ＭＳ Ｐゴシック" charset="-128"/>
                <a:cs typeface="ＭＳ Ｐゴシック" charset="-128"/>
              </a:rPr>
              <a:t>As a sole trader, your personal details, including your name and address, may be publicly available on certain government websites. In a limited company, your personal details are not publicly available, and the company's details are listed instead.</a:t>
            </a:r>
          </a:p>
          <a:p>
            <a:r>
              <a:rPr lang="en-GB" sz="1200" b="1" i="0" kern="1200" dirty="0">
                <a:solidFill>
                  <a:schemeClr val="tx1"/>
                </a:solidFill>
                <a:effectLst/>
                <a:latin typeface="Arial" charset="0"/>
                <a:ea typeface="ＭＳ Ｐゴシック" charset="-128"/>
                <a:cs typeface="ＭＳ Ｐゴシック" charset="-128"/>
              </a:rPr>
              <a:t>Funding: </a:t>
            </a:r>
            <a:r>
              <a:rPr lang="en-GB" sz="1200" b="0" i="0" kern="1200" dirty="0">
                <a:solidFill>
                  <a:schemeClr val="tx1"/>
                </a:solidFill>
                <a:effectLst/>
                <a:latin typeface="Arial" charset="0"/>
                <a:ea typeface="ＭＳ Ｐゴシック" charset="-128"/>
                <a:cs typeface="ＭＳ Ｐゴシック" charset="-128"/>
              </a:rPr>
              <a:t>Limited companies can raise funds through the sale of shares, whereas sole traders have to rely on personal savings, loans or other financing options.</a:t>
            </a:r>
          </a:p>
          <a:p>
            <a:r>
              <a:rPr lang="en-GB" sz="1200" b="1" i="0" kern="1200" dirty="0">
                <a:solidFill>
                  <a:schemeClr val="tx1"/>
                </a:solidFill>
                <a:effectLst/>
                <a:latin typeface="Arial" charset="0"/>
                <a:ea typeface="ＭＳ Ｐゴシック" charset="-128"/>
                <a:cs typeface="ＭＳ Ｐゴシック" charset="-128"/>
              </a:rPr>
              <a:t>Complexity: </a:t>
            </a:r>
            <a:r>
              <a:rPr lang="en-GB" sz="1200" b="0" i="0" kern="1200" dirty="0">
                <a:solidFill>
                  <a:schemeClr val="tx1"/>
                </a:solidFill>
                <a:effectLst/>
                <a:latin typeface="Arial" charset="0"/>
                <a:ea typeface="ＭＳ Ｐゴシック" charset="-128"/>
                <a:cs typeface="ＭＳ Ｐゴシック" charset="-128"/>
              </a:rPr>
              <a:t>Setting up a limited company can be more complex and time-consuming than registering as a sole trader. Limited companies also have more legal and regulatory requirements, such as filing annual accounts and maintaining a register of shareholders.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872812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Easy to set up: </a:t>
            </a:r>
            <a:r>
              <a:rPr lang="en-GB" sz="1200" b="0" i="0" kern="1200" dirty="0">
                <a:solidFill>
                  <a:schemeClr val="tx1"/>
                </a:solidFill>
                <a:effectLst/>
                <a:latin typeface="Arial" charset="0"/>
                <a:ea typeface="ＭＳ Ｐゴシック" charset="-128"/>
                <a:cs typeface="ＭＳ Ｐゴシック" charset="-128"/>
              </a:rPr>
              <a:t>Setting up as a sole trader is relatively easy and straightforward. There are few legal and administrative requirements, which makes it a simple option for people who want to start a business quickly and with minimal hassle.</a:t>
            </a:r>
          </a:p>
          <a:p>
            <a:r>
              <a:rPr lang="en-GB" sz="1200" b="1" i="0" kern="1200" dirty="0">
                <a:solidFill>
                  <a:schemeClr val="tx1"/>
                </a:solidFill>
                <a:effectLst/>
                <a:latin typeface="Arial" charset="0"/>
                <a:ea typeface="ＭＳ Ｐゴシック" charset="-128"/>
                <a:cs typeface="ＭＳ Ｐゴシック" charset="-128"/>
              </a:rPr>
              <a:t>Complete control: </a:t>
            </a:r>
            <a:r>
              <a:rPr lang="en-GB" sz="1200" b="0" i="0" kern="1200" dirty="0">
                <a:solidFill>
                  <a:schemeClr val="tx1"/>
                </a:solidFill>
                <a:effectLst/>
                <a:latin typeface="Arial" charset="0"/>
                <a:ea typeface="ＭＳ Ｐゴシック" charset="-128"/>
                <a:cs typeface="ＭＳ Ｐゴシック" charset="-128"/>
              </a:rPr>
              <a:t>As a sole trader, you have complete control over your business. You make all the decisions and have the freedom to run your business as you see fit.</a:t>
            </a:r>
          </a:p>
          <a:p>
            <a:r>
              <a:rPr lang="en-GB" sz="1200" b="1" i="0" kern="1200" dirty="0">
                <a:solidFill>
                  <a:schemeClr val="tx1"/>
                </a:solidFill>
                <a:effectLst/>
                <a:latin typeface="Arial" charset="0"/>
                <a:ea typeface="ＭＳ Ｐゴシック" charset="-128"/>
                <a:cs typeface="ＭＳ Ｐゴシック" charset="-128"/>
              </a:rPr>
              <a:t>Flexibility: </a:t>
            </a:r>
            <a:r>
              <a:rPr lang="en-GB" sz="1200" b="0" i="0" kern="1200" dirty="0">
                <a:solidFill>
                  <a:schemeClr val="tx1"/>
                </a:solidFill>
                <a:effectLst/>
                <a:latin typeface="Arial" charset="0"/>
                <a:ea typeface="ＭＳ Ｐゴシック" charset="-128"/>
                <a:cs typeface="ＭＳ Ｐゴシック" charset="-128"/>
              </a:rPr>
              <a:t>Sole traders have the flexibility to work when and where they want. They can adapt to changing market conditions and customer demands without having to consult with partners or shareholders.</a:t>
            </a:r>
          </a:p>
          <a:p>
            <a:r>
              <a:rPr lang="en-GB" sz="1200" b="1" i="0" kern="1200" dirty="0">
                <a:solidFill>
                  <a:schemeClr val="tx1"/>
                </a:solidFill>
                <a:effectLst/>
                <a:latin typeface="Arial" charset="0"/>
                <a:ea typeface="ＭＳ Ｐゴシック" charset="-128"/>
                <a:cs typeface="ＭＳ Ｐゴシック" charset="-128"/>
              </a:rPr>
              <a:t>Tax advantages: </a:t>
            </a:r>
            <a:r>
              <a:rPr lang="en-GB" sz="1200" b="0" i="0" kern="1200" dirty="0">
                <a:solidFill>
                  <a:schemeClr val="tx1"/>
                </a:solidFill>
                <a:effectLst/>
                <a:latin typeface="Arial" charset="0"/>
                <a:ea typeface="ＭＳ Ｐゴシック" charset="-128"/>
                <a:cs typeface="ＭＳ Ｐゴシック" charset="-128"/>
              </a:rPr>
              <a:t>Sole traders are taxed on their personal income. This can be an advantage if their business is small or has low profits. They can also claim tax deductions for business expenses such as equipment, travel, and office space.</a:t>
            </a:r>
          </a:p>
          <a:p>
            <a:r>
              <a:rPr lang="en-GB" sz="1200" b="1" i="0" kern="1200" dirty="0">
                <a:solidFill>
                  <a:schemeClr val="tx1"/>
                </a:solidFill>
                <a:effectLst/>
                <a:latin typeface="Arial" charset="0"/>
                <a:ea typeface="ＭＳ Ｐゴシック" charset="-128"/>
                <a:cs typeface="ＭＳ Ｐゴシック" charset="-128"/>
              </a:rPr>
              <a:t>Personal touch: </a:t>
            </a:r>
            <a:r>
              <a:rPr lang="en-GB" sz="1200" b="0" i="0" kern="1200" dirty="0">
                <a:solidFill>
                  <a:schemeClr val="tx1"/>
                </a:solidFill>
                <a:effectLst/>
                <a:latin typeface="Arial" charset="0"/>
                <a:ea typeface="ＭＳ Ｐゴシック" charset="-128"/>
                <a:cs typeface="ＭＳ Ｐゴシック" charset="-128"/>
              </a:rPr>
              <a:t>Sole traders often build close relationships with their customers, which can lead to repeat business and positive word-of-mouth recommendations.</a:t>
            </a:r>
          </a:p>
          <a:p>
            <a:r>
              <a:rPr lang="en-GB" sz="1200" b="1" i="0" kern="1200" dirty="0">
                <a:solidFill>
                  <a:schemeClr val="tx1"/>
                </a:solidFill>
                <a:effectLst/>
                <a:latin typeface="Arial" charset="0"/>
                <a:ea typeface="ＭＳ Ｐゴシック" charset="-128"/>
                <a:cs typeface="ＭＳ Ｐゴシック" charset="-128"/>
              </a:rPr>
              <a:t>Lower costs: </a:t>
            </a:r>
            <a:r>
              <a:rPr lang="en-GB" sz="1200" b="0" i="0" kern="1200" dirty="0">
                <a:solidFill>
                  <a:schemeClr val="tx1"/>
                </a:solidFill>
                <a:effectLst/>
                <a:latin typeface="Arial" charset="0"/>
                <a:ea typeface="ＭＳ Ｐゴシック" charset="-128"/>
                <a:cs typeface="ＭＳ Ｐゴシック" charset="-128"/>
              </a:rPr>
              <a:t>Sole traders have lower start-up and running costs compared to limited companies. There are no registration fees or legal costs, and they do not have to pay for accounting or auditing services.</a:t>
            </a:r>
          </a:p>
          <a:p>
            <a:r>
              <a:rPr lang="en-GB" sz="1200" b="1" i="0" kern="1200" dirty="0">
                <a:solidFill>
                  <a:schemeClr val="tx1"/>
                </a:solidFill>
                <a:effectLst/>
                <a:latin typeface="Arial" charset="0"/>
                <a:ea typeface="ＭＳ Ｐゴシック" charset="-128"/>
                <a:cs typeface="ＭＳ Ｐゴシック" charset="-128"/>
              </a:rPr>
              <a:t>Privacy: </a:t>
            </a:r>
            <a:r>
              <a:rPr lang="en-GB" sz="1200" b="0" i="0" kern="1200" dirty="0">
                <a:solidFill>
                  <a:schemeClr val="tx1"/>
                </a:solidFill>
                <a:effectLst/>
                <a:latin typeface="Arial" charset="0"/>
                <a:ea typeface="ＭＳ Ｐゴシック" charset="-128"/>
                <a:cs typeface="ＭＳ Ｐゴシック" charset="-128"/>
              </a:rPr>
              <a:t>Unlike limited companies, sole traders do not have to disclose their financial information publicly. This can help to protect their privacy.</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638368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Unlimited personal liability: </a:t>
            </a:r>
            <a:r>
              <a:rPr lang="en-GB" dirty="0"/>
              <a:t>As a sole trader, you are personally liable for any debts, losses, or legal claims against your business. This means that your personal assets, such as your home and car, may be at risk if your business runs into financial difficulties or is sued.</a:t>
            </a:r>
          </a:p>
          <a:p>
            <a:r>
              <a:rPr lang="en-GB" b="1" dirty="0"/>
              <a:t>Difficulty obtaining finance: </a:t>
            </a:r>
            <a:r>
              <a:rPr lang="en-GB" dirty="0"/>
              <a:t>Sole traders may find it difficult to obtain finance for their business, as lenders may view them as a higher risk than limited companies. This can limit your ability to invest in equipment, materials, and staff, and can also make it difficult to compete with larger construction firms.</a:t>
            </a:r>
          </a:p>
          <a:p>
            <a:r>
              <a:rPr lang="en-GB" b="1" dirty="0"/>
              <a:t>Limited growth potential: </a:t>
            </a:r>
            <a:r>
              <a:rPr lang="en-GB" dirty="0"/>
              <a:t>As a sole trader, you are limited in terms of the size and scale of projects you can take on. This can limit your growth potential and make it difficult to compete with larger construction firms.</a:t>
            </a:r>
          </a:p>
          <a:p>
            <a:r>
              <a:rPr lang="en-GB" b="1" dirty="0"/>
              <a:t>Time-consuming administrative tasks: </a:t>
            </a:r>
            <a:r>
              <a:rPr lang="en-GB" dirty="0"/>
              <a:t>Sole traders are responsible for all administrative tasks related to their business, including accounting, tax returns and legal compliance. This can be time-consuming and take away from time that could be spent on generating revenue.</a:t>
            </a:r>
          </a:p>
          <a:p>
            <a:r>
              <a:rPr lang="en-GB" b="1" dirty="0"/>
              <a:t>Lack of specialisation: </a:t>
            </a:r>
            <a:r>
              <a:rPr lang="en-GB" dirty="0"/>
              <a:t>Sole traders may not have the same level of specialisation or expertise as larger construction firms. This can make it difficult to compete with firms that have more resources and experience.</a:t>
            </a:r>
          </a:p>
          <a:p>
            <a:r>
              <a:rPr lang="en-GB" b="1" dirty="0"/>
              <a:t>Difficulty in securing contracts: </a:t>
            </a:r>
            <a:r>
              <a:rPr lang="en-GB" dirty="0"/>
              <a:t>Sole traders may find it difficult to secure contracts with larger construction firms or government bodies, as they may be seen as a higher risk than larger firms. This can limit their ability to win new business and grow their customer base.</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627837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Limited liability: </a:t>
            </a:r>
            <a:r>
              <a:rPr lang="en-GB" dirty="0"/>
              <a:t>One of the main advantages of being a limited company is that it offers limited liability protection to its shareholders. This means that shareholders are only liable for the amount of money they have invested in the company, and their personal assets are not at risk if the company runs into financial difficulties or is sued.</a:t>
            </a:r>
          </a:p>
          <a:p>
            <a:r>
              <a:rPr lang="en-GB" b="1" dirty="0"/>
              <a:t>Greater access to finance: </a:t>
            </a:r>
            <a:r>
              <a:rPr lang="en-GB" dirty="0"/>
              <a:t>Limited companies have greater access to finance than sole traders, as they can issue shares or seek investment from external sources. This can help them to fund growth, invest in equipment and materials, and take on larger and more complex projects.</a:t>
            </a:r>
          </a:p>
          <a:p>
            <a:r>
              <a:rPr lang="en-GB" b="1" dirty="0"/>
              <a:t>Professional image: </a:t>
            </a:r>
            <a:r>
              <a:rPr lang="en-GB" dirty="0"/>
              <a:t>Limited companies can give a more professional image than sole traders, which can be an advantage in the competitive construction industry. It can help to build trust and credibility with potential customers and clients.</a:t>
            </a:r>
          </a:p>
          <a:p>
            <a:r>
              <a:rPr lang="en-GB" b="1" dirty="0"/>
              <a:t>Tax advantages: </a:t>
            </a:r>
            <a:r>
              <a:rPr lang="en-GB" dirty="0"/>
              <a:t>Limited companies can benefit from certain tax advantages, such as lower corporation tax rates, the ability to claim tax deductions for business expenses, and the ability to split income between directors and shareholders.</a:t>
            </a:r>
          </a:p>
          <a:p>
            <a:r>
              <a:rPr lang="en-GB" b="1" dirty="0"/>
              <a:t>Continuity: </a:t>
            </a:r>
            <a:r>
              <a:rPr lang="en-GB" dirty="0"/>
              <a:t>A limited company is a separate legal entity from its directors and shareholders, which means that it can continue to operate even if its owners leave or die. This can provide stability and continuity for customers, suppliers, and employees.</a:t>
            </a:r>
          </a:p>
          <a:p>
            <a:r>
              <a:rPr lang="en-GB" b="1" dirty="0"/>
              <a:t>Ability to attract top talent: </a:t>
            </a:r>
            <a:r>
              <a:rPr lang="en-GB" dirty="0"/>
              <a:t>Limited companies can offer attractive employee benefits packages, such as pensions and share schemes, which can help to attract and retain top talent in the construction industry.</a:t>
            </a:r>
            <a:endParaRPr lang="en-US"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98299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Higher costs: </a:t>
            </a:r>
            <a:r>
              <a:rPr lang="en-GB" sz="1200" b="0" i="0" kern="1200" dirty="0">
                <a:solidFill>
                  <a:schemeClr val="tx1"/>
                </a:solidFill>
                <a:effectLst/>
                <a:latin typeface="Arial" charset="0"/>
                <a:ea typeface="ＭＳ Ｐゴシック" charset="-128"/>
                <a:cs typeface="ＭＳ Ｐゴシック" charset="-128"/>
              </a:rPr>
              <a:t>Setting up and running a limited company is more expensive than being a sole trader. There are registration fees, accounting fees and legal costs associated with forming and maintaining a limited company.</a:t>
            </a:r>
          </a:p>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Increased administrative responsibilities: </a:t>
            </a:r>
            <a:r>
              <a:rPr lang="en-GB" sz="1200" b="0" i="0" kern="1200" dirty="0">
                <a:solidFill>
                  <a:schemeClr val="tx1"/>
                </a:solidFill>
                <a:effectLst/>
                <a:latin typeface="Arial" charset="0"/>
                <a:ea typeface="ＭＳ Ｐゴシック" charset="-128"/>
                <a:cs typeface="ＭＳ Ｐゴシック" charset="-128"/>
              </a:rPr>
              <a:t>Limited companies are subject to more regulatory and administrative requirements than sole traders.</a:t>
            </a:r>
            <a:r>
              <a:rPr lang="en-GB" sz="1200" b="0" i="0" kern="1200" baseline="0" dirty="0">
                <a:solidFill>
                  <a:schemeClr val="tx1"/>
                </a:solidFill>
                <a:effectLst/>
                <a:latin typeface="Arial" charset="0"/>
                <a:ea typeface="ＭＳ Ｐゴシック" charset="-128"/>
                <a:cs typeface="ＭＳ Ｐゴシック" charset="-128"/>
              </a:rPr>
              <a:t> </a:t>
            </a:r>
            <a:r>
              <a:rPr lang="en-GB" sz="1200" b="0" i="0" kern="1200" dirty="0">
                <a:solidFill>
                  <a:schemeClr val="tx1"/>
                </a:solidFill>
                <a:effectLst/>
                <a:latin typeface="Arial" charset="0"/>
                <a:ea typeface="ＭＳ Ｐゴシック" charset="-128"/>
                <a:cs typeface="ＭＳ Ｐゴシック" charset="-128"/>
              </a:rPr>
              <a:t>They must file annual accounts, maintain detailed records and comply with company law and other regulations.</a:t>
            </a:r>
          </a:p>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Reduced privacy: </a:t>
            </a:r>
            <a:r>
              <a:rPr lang="en-GB" sz="1200" b="0" i="0" kern="1200" dirty="0">
                <a:solidFill>
                  <a:schemeClr val="tx1"/>
                </a:solidFill>
                <a:effectLst/>
                <a:latin typeface="Arial" charset="0"/>
                <a:ea typeface="ＭＳ Ｐゴシック" charset="-128"/>
                <a:cs typeface="ＭＳ Ｐゴシック" charset="-128"/>
              </a:rPr>
              <a:t>Limited companies are required to disclose certain financial information, such as their annual accounts, to the public. This can reduce their privacy and make their financial information more widely available.</a:t>
            </a:r>
          </a:p>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Increased accountability: </a:t>
            </a:r>
            <a:r>
              <a:rPr lang="en-GB" sz="1200" b="0" i="0" kern="1200" dirty="0">
                <a:solidFill>
                  <a:schemeClr val="tx1"/>
                </a:solidFill>
                <a:effectLst/>
                <a:latin typeface="Arial" charset="0"/>
                <a:ea typeface="ＭＳ Ｐゴシック" charset="-128"/>
                <a:cs typeface="ＭＳ Ｐゴシック" charset="-128"/>
              </a:rPr>
              <a:t>Limited companies are accountable to their shareholders and directors, who have a say in how the company is run. This can reduce the autonomy of the directors and limit their ability to make decisions without the agreement of the shareholders.</a:t>
            </a:r>
          </a:p>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Potential for conflicts of interest: </a:t>
            </a:r>
            <a:r>
              <a:rPr lang="en-GB" sz="1200" b="0" i="0" kern="1200" dirty="0">
                <a:solidFill>
                  <a:schemeClr val="tx1"/>
                </a:solidFill>
                <a:effectLst/>
                <a:latin typeface="Arial" charset="0"/>
                <a:ea typeface="ＭＳ Ｐゴシック" charset="-128"/>
                <a:cs typeface="ＭＳ Ｐゴシック" charset="-128"/>
              </a:rPr>
              <a:t>Limited companies can have conflicts of interest between shareholders and directors, particularly if they have different goals or priorities. This can make decision-making more complex and potentially lead to disagreements or disputes.</a:t>
            </a:r>
          </a:p>
          <a:p>
            <a:pPr marL="171450" indent="-171450" algn="just">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Greater regulatory scrutiny: </a:t>
            </a:r>
            <a:r>
              <a:rPr lang="en-GB" sz="1200" b="0" i="0" kern="1200" dirty="0">
                <a:solidFill>
                  <a:schemeClr val="tx1"/>
                </a:solidFill>
                <a:effectLst/>
                <a:latin typeface="Arial" charset="0"/>
                <a:ea typeface="ＭＳ Ｐゴシック" charset="-128"/>
                <a:cs typeface="ＭＳ Ｐゴシック" charset="-128"/>
              </a:rPr>
              <a:t>Limited companies are subject to greater regulatory scrutiny than sole traders, and may be more likely to be audited or investigated by regulatory bodies.</a:t>
            </a:r>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310763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84998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GB" sz="1200" u="none" strike="noStrike" kern="1200" dirty="0">
                <a:solidFill>
                  <a:schemeClr val="tx1"/>
                </a:solidFill>
                <a:effectLst/>
                <a:latin typeface="Arial" charset="0"/>
                <a:ea typeface="ＭＳ Ｐゴシック" charset="-128"/>
                <a:cs typeface="ＭＳ Ｐゴシック" charset="-128"/>
              </a:rPr>
              <a:t>Split the class into four groups and have them provide two lists on a flip chart: </a:t>
            </a:r>
          </a:p>
          <a:p>
            <a:pPr lvl="1"/>
            <a:endParaRPr lang="en-GB" sz="1200" kern="1200" dirty="0">
              <a:solidFill>
                <a:schemeClr val="tx1"/>
              </a:solidFill>
              <a:effectLst/>
              <a:latin typeface="Arial" charset="0"/>
              <a:ea typeface="ＭＳ Ｐゴシック" charset="-128"/>
              <a:cs typeface="+mn-cs"/>
            </a:endParaRPr>
          </a:p>
          <a:p>
            <a:pPr lvl="1"/>
            <a:r>
              <a:rPr lang="en-GB" sz="1200" kern="1200" dirty="0">
                <a:solidFill>
                  <a:schemeClr val="tx1"/>
                </a:solidFill>
                <a:effectLst/>
                <a:latin typeface="Arial" charset="0"/>
                <a:ea typeface="ＭＳ Ｐゴシック" charset="-128"/>
                <a:cs typeface="+mn-cs"/>
              </a:rPr>
              <a:t>Advantages of self-employment</a:t>
            </a:r>
          </a:p>
          <a:p>
            <a:pPr lvl="1"/>
            <a:r>
              <a:rPr lang="en-GB" sz="1200" kern="1200" dirty="0">
                <a:solidFill>
                  <a:schemeClr val="tx1"/>
                </a:solidFill>
                <a:effectLst/>
                <a:latin typeface="Arial" charset="0"/>
                <a:ea typeface="ＭＳ Ｐゴシック" charset="-128"/>
                <a:cs typeface="+mn-cs"/>
              </a:rPr>
              <a:t>Disadvantages of self-employment</a:t>
            </a:r>
          </a:p>
          <a:p>
            <a:pPr lvl="0" fontAlgn="base"/>
            <a:endParaRPr lang="en-GB" sz="1200" u="none" strike="noStrike" kern="1200" dirty="0">
              <a:solidFill>
                <a:schemeClr val="tx1"/>
              </a:solidFill>
              <a:effectLst/>
              <a:latin typeface="Arial" charset="0"/>
              <a:ea typeface="ＭＳ Ｐゴシック" charset="-128"/>
              <a:cs typeface="ＭＳ Ｐゴシック" charset="-128"/>
            </a:endParaRPr>
          </a:p>
          <a:p>
            <a:pPr lvl="0" fontAlgn="base"/>
            <a:r>
              <a:rPr lang="en-GB" sz="1200" u="none" strike="noStrike" kern="1200" dirty="0">
                <a:solidFill>
                  <a:schemeClr val="tx1"/>
                </a:solidFill>
                <a:effectLst/>
                <a:latin typeface="Arial" charset="0"/>
                <a:ea typeface="ＭＳ Ｐゴシック" charset="-128"/>
                <a:cs typeface="ＭＳ Ｐゴシック" charset="-128"/>
              </a:rPr>
              <a:t>Facilitate a discussion around the self-employment of trade unions in the UKCI.</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950628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xV5C2uRfTRw"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aklaPlo0iik"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N0xDBq9yHz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construction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3: </a:t>
            </a:r>
            <a:r>
              <a:rPr lang="en-GB" dirty="0"/>
              <a:t>The characteristics of self-employment</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Being self-employed </a:t>
            </a:r>
          </a:p>
        </p:txBody>
      </p:sp>
      <p:sp>
        <p:nvSpPr>
          <p:cNvPr id="3" name="Content Placeholder 2"/>
          <p:cNvSpPr>
            <a:spLocks noGrp="1"/>
          </p:cNvSpPr>
          <p:nvPr>
            <p:ph sz="quarter" idx="10"/>
          </p:nvPr>
        </p:nvSpPr>
        <p:spPr/>
        <p:txBody>
          <a:bodyPr/>
          <a:lstStyle/>
          <a:p>
            <a:pPr algn="just"/>
            <a:r>
              <a:rPr lang="en-GB" dirty="0"/>
              <a:t>Self-employment in the UK construction industry refers to individuals who work for themselves and are responsible for finding their own work. They manage their own business operations and generate their own income. </a:t>
            </a:r>
          </a:p>
          <a:p>
            <a:pPr algn="just"/>
            <a:r>
              <a:rPr lang="en-GB" dirty="0"/>
              <a:t>They are typically sole traders. This means they run their businesses as individuals rather than as a limited company.</a:t>
            </a:r>
          </a:p>
          <a:p>
            <a:pPr algn="just"/>
            <a:r>
              <a:rPr lang="en-GB" dirty="0"/>
              <a:t>Self-employed individuals in the UK construction industry can work in a variety of roles – for example, as builders, electricians, plumbers, carpenters, architects, engineers, project managers and consultants.</a:t>
            </a:r>
          </a:p>
          <a:p>
            <a:pPr algn="just"/>
            <a:r>
              <a:rPr lang="en-GB" dirty="0"/>
              <a:t>They may work on a freelance basis or as contractors for specific projects or clients.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A52CC-9C93-435E-BBF6-091FE72B5AB2}"/>
              </a:ext>
            </a:extLst>
          </p:cNvPr>
          <p:cNvSpPr>
            <a:spLocks noGrp="1"/>
          </p:cNvSpPr>
          <p:nvPr>
            <p:ph type="title"/>
          </p:nvPr>
        </p:nvSpPr>
        <p:spPr/>
        <p:txBody>
          <a:bodyPr/>
          <a:lstStyle/>
          <a:p>
            <a:r>
              <a:rPr lang="en-GB" dirty="0"/>
              <a:t>How to go self-employed as a tradesperson</a:t>
            </a:r>
          </a:p>
        </p:txBody>
      </p:sp>
      <p:sp>
        <p:nvSpPr>
          <p:cNvPr id="3" name="Content Placeholder 2"/>
          <p:cNvSpPr>
            <a:spLocks noGrp="1"/>
          </p:cNvSpPr>
          <p:nvPr>
            <p:ph sz="quarter" idx="10"/>
          </p:nvPr>
        </p:nvSpPr>
        <p:spPr/>
        <p:txBody>
          <a:bodyPr/>
          <a:lstStyle/>
          <a:p>
            <a:r>
              <a:rPr lang="en-US" dirty="0"/>
              <a:t>Take a look at this video:</a:t>
            </a:r>
          </a:p>
          <a:p>
            <a:r>
              <a:rPr lang="en-US" dirty="0">
                <a:hlinkClick r:id="rId3"/>
              </a:rPr>
              <a:t>www.youtube.com/watch?v=xV5C2uRfTRw</a:t>
            </a:r>
            <a:r>
              <a:rPr lang="en-US" dirty="0"/>
              <a:t> </a:t>
            </a:r>
          </a:p>
          <a:p>
            <a:r>
              <a:rPr lang="en-US" dirty="0"/>
              <a:t>The electrician in the video tell us how he planned to become self-employed.</a:t>
            </a:r>
          </a:p>
          <a:p>
            <a:endParaRPr lang="en-US" dirty="0"/>
          </a:p>
        </p:txBody>
      </p:sp>
    </p:spTree>
    <p:extLst>
      <p:ext uri="{BB962C8B-B14F-4D97-AF65-F5344CB8AC3E}">
        <p14:creationId xmlns:p14="http://schemas.microsoft.com/office/powerpoint/2010/main" val="349473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5B69-C217-44D6-8F7A-113F3ABFD327}"/>
              </a:ext>
            </a:extLst>
          </p:cNvPr>
          <p:cNvSpPr>
            <a:spLocks noGrp="1"/>
          </p:cNvSpPr>
          <p:nvPr>
            <p:ph type="title"/>
          </p:nvPr>
        </p:nvSpPr>
        <p:spPr/>
        <p:txBody>
          <a:bodyPr/>
          <a:lstStyle/>
          <a:p>
            <a:r>
              <a:rPr lang="en-GB" dirty="0"/>
              <a:t>Characteristics of being self-employed </a:t>
            </a:r>
          </a:p>
        </p:txBody>
      </p:sp>
      <p:sp>
        <p:nvSpPr>
          <p:cNvPr id="3" name="Content Placeholder 2">
            <a:extLst>
              <a:ext uri="{FF2B5EF4-FFF2-40B4-BE49-F238E27FC236}">
                <a16:creationId xmlns:a16="http://schemas.microsoft.com/office/drawing/2014/main" id="{D45D5226-CF0F-4C44-AE87-9958461B9FC9}"/>
              </a:ext>
            </a:extLst>
          </p:cNvPr>
          <p:cNvSpPr>
            <a:spLocks noGrp="1"/>
          </p:cNvSpPr>
          <p:nvPr>
            <p:ph sz="quarter" idx="10"/>
          </p:nvPr>
        </p:nvSpPr>
        <p:spPr/>
        <p:txBody>
          <a:bodyPr/>
          <a:lstStyle/>
          <a:p>
            <a:r>
              <a:rPr lang="en-GB" dirty="0"/>
              <a:t>Being self-employed comes with a level of responsibility especially to remain successful.</a:t>
            </a:r>
          </a:p>
          <a:p>
            <a:pPr marL="342900" indent="-342900">
              <a:buClr>
                <a:srgbClr val="0077E3"/>
              </a:buClr>
              <a:buFont typeface="Arial" panose="020B0604020202020204" pitchFamily="34" charset="0"/>
              <a:buChar char="•"/>
            </a:pPr>
            <a:r>
              <a:rPr lang="en-GB" dirty="0"/>
              <a:t>Self-motivation is key. </a:t>
            </a:r>
          </a:p>
          <a:p>
            <a:pPr marL="342900" indent="-342900">
              <a:buClr>
                <a:srgbClr val="0077E3"/>
              </a:buClr>
              <a:buFont typeface="Arial" panose="020B0604020202020204" pitchFamily="34" charset="0"/>
              <a:buChar char="•"/>
            </a:pPr>
            <a:r>
              <a:rPr lang="en-GB" dirty="0"/>
              <a:t>You’ll need the ability to vet and choose positive clients. </a:t>
            </a:r>
          </a:p>
          <a:p>
            <a:pPr marL="342900" indent="-342900">
              <a:buClr>
                <a:srgbClr val="0077E3"/>
              </a:buClr>
              <a:buFont typeface="Arial" panose="020B0604020202020204" pitchFamily="34" charset="0"/>
              <a:buChar char="•"/>
            </a:pPr>
            <a:r>
              <a:rPr lang="en-GB" dirty="0"/>
              <a:t>You must also have the ability to work flexibly.</a:t>
            </a:r>
          </a:p>
          <a:p>
            <a:pPr marL="342900" indent="-342900">
              <a:buClr>
                <a:srgbClr val="0077E3"/>
              </a:buClr>
              <a:buFont typeface="Arial" panose="020B0604020202020204" pitchFamily="34" charset="0"/>
              <a:buChar char="•"/>
            </a:pPr>
            <a:r>
              <a:rPr lang="en-GB" dirty="0"/>
              <a:t>Stay will need to stay up to date with various requirements.</a:t>
            </a:r>
          </a:p>
          <a:p>
            <a:r>
              <a:rPr lang="en-GB" dirty="0"/>
              <a:t> </a:t>
            </a:r>
          </a:p>
          <a:p>
            <a:endParaRPr lang="en-GB" dirty="0"/>
          </a:p>
        </p:txBody>
      </p:sp>
    </p:spTree>
    <p:extLst>
      <p:ext uri="{BB962C8B-B14F-4D97-AF65-F5344CB8AC3E}">
        <p14:creationId xmlns:p14="http://schemas.microsoft.com/office/powerpoint/2010/main" val="1649325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6367-73CE-4248-92AE-3B3E1A8AB82D}"/>
              </a:ext>
            </a:extLst>
          </p:cNvPr>
          <p:cNvSpPr>
            <a:spLocks noGrp="1"/>
          </p:cNvSpPr>
          <p:nvPr>
            <p:ph type="title"/>
          </p:nvPr>
        </p:nvSpPr>
        <p:spPr/>
        <p:txBody>
          <a:bodyPr/>
          <a:lstStyle/>
          <a:p>
            <a:r>
              <a:rPr lang="en-GB" dirty="0"/>
              <a:t>Pros and cons of being self-employed </a:t>
            </a:r>
          </a:p>
        </p:txBody>
      </p:sp>
      <p:sp>
        <p:nvSpPr>
          <p:cNvPr id="3" name="Content Placeholder 2"/>
          <p:cNvSpPr>
            <a:spLocks noGrp="1"/>
          </p:cNvSpPr>
          <p:nvPr>
            <p:ph sz="quarter" idx="10"/>
          </p:nvPr>
        </p:nvSpPr>
        <p:spPr/>
        <p:txBody>
          <a:bodyPr/>
          <a:lstStyle/>
          <a:p>
            <a:r>
              <a:rPr lang="en-US" dirty="0"/>
              <a:t>Take a look at this video, which gives one person’s views on the pros and cons of being self-employed:</a:t>
            </a:r>
          </a:p>
          <a:p>
            <a:r>
              <a:rPr lang="en-US" dirty="0">
                <a:hlinkClick r:id="rId3"/>
              </a:rPr>
              <a:t>www.youtube.com/watch?v=aklaPlo0iik</a:t>
            </a:r>
            <a:r>
              <a:rPr lang="en-US" dirty="0"/>
              <a:t> </a:t>
            </a:r>
          </a:p>
          <a:p>
            <a:r>
              <a:rPr lang="en-US" dirty="0"/>
              <a:t>Here you will discover the advantages and disadvantages. You will also get some handy tax advice.</a:t>
            </a:r>
          </a:p>
          <a:p>
            <a:endParaRPr lang="en-US" dirty="0"/>
          </a:p>
        </p:txBody>
      </p:sp>
    </p:spTree>
    <p:extLst>
      <p:ext uri="{BB962C8B-B14F-4D97-AF65-F5344CB8AC3E}">
        <p14:creationId xmlns:p14="http://schemas.microsoft.com/office/powerpoint/2010/main" val="3911730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US" dirty="0"/>
              <a:t>Benefits of self</a:t>
            </a:r>
            <a:r>
              <a:rPr lang="en-GB" dirty="0"/>
              <a:t>-e</a:t>
            </a:r>
            <a:r>
              <a:rPr lang="en-US" dirty="0" err="1"/>
              <a:t>mployment</a:t>
            </a:r>
            <a:r>
              <a:rPr lang="en-US" dirty="0"/>
              <a:t> </a:t>
            </a:r>
          </a:p>
        </p:txBody>
      </p:sp>
      <p:sp>
        <p:nvSpPr>
          <p:cNvPr id="3" name="Content Placeholder 2"/>
          <p:cNvSpPr>
            <a:spLocks noGrp="1"/>
          </p:cNvSpPr>
          <p:nvPr>
            <p:ph sz="quarter" idx="10"/>
          </p:nvPr>
        </p:nvSpPr>
        <p:spPr/>
        <p:txBody>
          <a:bodyPr/>
          <a:lstStyle/>
          <a:p>
            <a:r>
              <a:rPr lang="en-GB" dirty="0"/>
              <a:t>Self-employment in the UK construction industry offers several advantages, including:</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the ability to set your own hours </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the opportunity to choose your own clients and projects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the potential to earn a higher income than if working as an employee </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greater career satisfaction</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positive customer testimonials.</a:t>
            </a:r>
          </a:p>
          <a:p>
            <a:r>
              <a:rPr lang="en-GB" dirty="0"/>
              <a:t>Self-employed individuals are also able to claim tax deductions for business expenses, which can reduce their tax liability.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Drawbacks of self-employment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7994" y="1390588"/>
            <a:ext cx="8290470" cy="4126644"/>
          </a:xfrm>
        </p:spPr>
        <p:txBody>
          <a:bodyPr/>
          <a:lstStyle/>
          <a:p>
            <a:pPr algn="just"/>
            <a:r>
              <a:rPr lang="en-GB" dirty="0"/>
              <a:t>Self-employment can come with several challenges, including:</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the need to find and maintain a steady stream of work</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managing business finances, accounting and cash flow problems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dealing with fluctuations in income / delayed payments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capital requirements to purchase tools and equipment</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social isolation and no wider team to rely on</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lack of pension and employment benefits</a:t>
            </a:r>
          </a:p>
          <a:p>
            <a:pPr marL="342900" indent="-342900" algn="just">
              <a:lnSpc>
                <a:spcPts val="2000"/>
              </a:lnSpc>
              <a:spcBef>
                <a:spcPts val="600"/>
              </a:spcBef>
              <a:spcAft>
                <a:spcPts val="600"/>
              </a:spcAft>
              <a:buClr>
                <a:srgbClr val="0077E3"/>
              </a:buClr>
              <a:buFont typeface="Arial" panose="020B0604020202020204" pitchFamily="34" charset="0"/>
              <a:buChar char="•"/>
            </a:pPr>
            <a:r>
              <a:rPr lang="en-GB" dirty="0"/>
              <a:t>over-committal on contracts / client relationship breakdowns.</a:t>
            </a:r>
          </a:p>
          <a:p>
            <a:pPr algn="just"/>
            <a:r>
              <a:rPr lang="en-GB" dirty="0"/>
              <a:t>Self-employed individuals are responsible for their own health and safety on job sites, and may need to obtain their own insurance and licences.</a:t>
            </a:r>
          </a:p>
        </p:txBody>
      </p:sp>
    </p:spTree>
    <p:extLst>
      <p:ext uri="{BB962C8B-B14F-4D97-AF65-F5344CB8AC3E}">
        <p14:creationId xmlns:p14="http://schemas.microsoft.com/office/powerpoint/2010/main" val="807338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evaluate self-employment</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Define a sole trader.</a:t>
            </a:r>
          </a:p>
          <a:p>
            <a:pPr lvl="1"/>
            <a:r>
              <a:rPr lang="en-US" dirty="0"/>
              <a:t>Define a limited company.</a:t>
            </a:r>
          </a:p>
          <a:p>
            <a:pPr lvl="1"/>
            <a:r>
              <a:rPr lang="en-US" dirty="0">
                <a:ea typeface="ＭＳ Ｐゴシック" pitchFamily="-105" charset="-128"/>
                <a:cs typeface="ＭＳ Ｐゴシック" pitchFamily="-105" charset="-128"/>
              </a:rPr>
              <a:t>C</a:t>
            </a:r>
            <a:r>
              <a:rPr lang="en-GB" dirty="0" err="1"/>
              <a:t>ontrast</a:t>
            </a:r>
            <a:r>
              <a:rPr lang="en-US" dirty="0">
                <a:ea typeface="ＭＳ Ｐゴシック" pitchFamily="-105" charset="-128"/>
                <a:cs typeface="ＭＳ Ｐゴシック" pitchFamily="-105" charset="-128"/>
              </a:rPr>
              <a:t> between sole trader and limited companies.</a:t>
            </a:r>
          </a:p>
          <a:p>
            <a:pPr lvl="1"/>
            <a:r>
              <a:rPr lang="en-US" dirty="0">
                <a:ea typeface="ＭＳ Ｐゴシック" pitchFamily="-105" charset="-128"/>
                <a:cs typeface="ＭＳ Ｐゴシック" pitchFamily="-105" charset="-128"/>
              </a:rPr>
              <a:t>Explore the advantages and disadvantages of being a sole trader. </a:t>
            </a:r>
          </a:p>
          <a:p>
            <a:pPr lvl="1"/>
            <a:r>
              <a:rPr lang="en-US" dirty="0">
                <a:ea typeface="ＭＳ Ｐゴシック" pitchFamily="-105" charset="-128"/>
                <a:cs typeface="ＭＳ Ｐゴシック" pitchFamily="-105" charset="-128"/>
              </a:rPr>
              <a:t>Examine the advantages and disadvantages of being a limited company. </a:t>
            </a:r>
          </a:p>
          <a:p>
            <a:pPr lvl="1"/>
            <a:r>
              <a:rPr lang="en-US" dirty="0">
                <a:ea typeface="ＭＳ Ｐゴシック" pitchFamily="-105" charset="-128"/>
                <a:cs typeface="ＭＳ Ｐゴシック" pitchFamily="-105" charset="-128"/>
              </a:rPr>
              <a:t>I</a:t>
            </a:r>
            <a:r>
              <a:rPr lang="en-GB" dirty="0" err="1"/>
              <a:t>nvestigate</a:t>
            </a:r>
            <a:r>
              <a:rPr lang="en-US" dirty="0">
                <a:ea typeface="ＭＳ Ｐゴシック" pitchFamily="-105" charset="-128"/>
                <a:cs typeface="ＭＳ Ｐゴシック" pitchFamily="-105" charset="-128"/>
              </a:rPr>
              <a:t> the key characteristics of self-employment. </a:t>
            </a:r>
          </a:p>
          <a:p>
            <a:pPr lvl="1"/>
            <a:r>
              <a:rPr lang="en-US" dirty="0">
                <a:ea typeface="ＭＳ Ｐゴシック" pitchFamily="-105" charset="-128"/>
                <a:cs typeface="ＭＳ Ｐゴシック" pitchFamily="-105" charset="-128"/>
              </a:rPr>
              <a:t>Assess the benefits and drawbacks of self-employment.</a:t>
            </a:r>
          </a:p>
          <a:p>
            <a:pPr marL="0" lvl="1" indent="0">
              <a:buNone/>
            </a:pPr>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6B3E-1B20-4D98-8E28-0A9FBECBE78A}"/>
              </a:ext>
            </a:extLst>
          </p:cNvPr>
          <p:cNvSpPr>
            <a:spLocks noGrp="1"/>
          </p:cNvSpPr>
          <p:nvPr>
            <p:ph type="title"/>
          </p:nvPr>
        </p:nvSpPr>
        <p:spPr/>
        <p:txBody>
          <a:bodyPr/>
          <a:lstStyle/>
          <a:p>
            <a:r>
              <a:rPr lang="en-US" dirty="0"/>
              <a:t>Sole trader or limited company? </a:t>
            </a:r>
            <a:endParaRPr lang="en-GB" dirty="0"/>
          </a:p>
        </p:txBody>
      </p:sp>
      <p:sp>
        <p:nvSpPr>
          <p:cNvPr id="5" name="Content Placeholder 4">
            <a:extLst>
              <a:ext uri="{FF2B5EF4-FFF2-40B4-BE49-F238E27FC236}">
                <a16:creationId xmlns:a16="http://schemas.microsoft.com/office/drawing/2014/main" id="{5988FC07-6104-DEB9-3714-C23A1775B0CE}"/>
              </a:ext>
            </a:extLst>
          </p:cNvPr>
          <p:cNvSpPr>
            <a:spLocks noGrp="1"/>
          </p:cNvSpPr>
          <p:nvPr>
            <p:ph sz="quarter" idx="10"/>
          </p:nvPr>
        </p:nvSpPr>
        <p:spPr>
          <a:xfrm>
            <a:off x="461928" y="1576208"/>
            <a:ext cx="8229600" cy="4248000"/>
          </a:xfrm>
        </p:spPr>
        <p:txBody>
          <a:bodyPr/>
          <a:lstStyle/>
          <a:p>
            <a:r>
              <a:rPr lang="en-GB" dirty="0"/>
              <a:t>Watch the following video:</a:t>
            </a:r>
          </a:p>
        </p:txBody>
      </p:sp>
      <p:sp>
        <p:nvSpPr>
          <p:cNvPr id="7" name="TextBox 6">
            <a:extLst>
              <a:ext uri="{FF2B5EF4-FFF2-40B4-BE49-F238E27FC236}">
                <a16:creationId xmlns:a16="http://schemas.microsoft.com/office/drawing/2014/main" id="{FA9CA7B0-B2A5-FE9C-A97D-1DCC4380FC39}"/>
              </a:ext>
            </a:extLst>
          </p:cNvPr>
          <p:cNvSpPr txBox="1"/>
          <p:nvPr/>
        </p:nvSpPr>
        <p:spPr>
          <a:xfrm>
            <a:off x="395536" y="1988840"/>
            <a:ext cx="8229600" cy="400110"/>
          </a:xfrm>
          <a:prstGeom prst="rect">
            <a:avLst/>
          </a:prstGeom>
          <a:noFill/>
        </p:spPr>
        <p:txBody>
          <a:bodyPr wrap="square">
            <a:spAutoFit/>
          </a:bodyPr>
          <a:lstStyle/>
          <a:p>
            <a:r>
              <a:rPr lang="en-GB" dirty="0">
                <a:hlinkClick r:id="rId3"/>
              </a:rPr>
              <a:t>https://www.youtube.com/watch?v=N0xDBq9yHzY</a:t>
            </a:r>
            <a:r>
              <a:rPr lang="en-GB" dirty="0"/>
              <a:t> </a:t>
            </a:r>
          </a:p>
        </p:txBody>
      </p:sp>
    </p:spTree>
    <p:extLst>
      <p:ext uri="{BB962C8B-B14F-4D97-AF65-F5344CB8AC3E}">
        <p14:creationId xmlns:p14="http://schemas.microsoft.com/office/powerpoint/2010/main" val="2463496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20" y="906706"/>
            <a:ext cx="8229600" cy="382588"/>
          </a:xfrm>
        </p:spPr>
        <p:txBody>
          <a:bodyPr/>
          <a:lstStyle/>
          <a:p>
            <a:r>
              <a:rPr lang="en-US" dirty="0"/>
              <a:t>Sole trader or limited company? </a:t>
            </a:r>
          </a:p>
        </p:txBody>
      </p:sp>
      <p:sp>
        <p:nvSpPr>
          <p:cNvPr id="3" name="Content Placeholder 2"/>
          <p:cNvSpPr>
            <a:spLocks noGrp="1"/>
          </p:cNvSpPr>
          <p:nvPr>
            <p:ph sz="quarter" idx="10"/>
          </p:nvPr>
        </p:nvSpPr>
        <p:spPr/>
        <p:txBody>
          <a:bodyPr/>
          <a:lstStyle/>
          <a:p>
            <a:r>
              <a:rPr lang="en-GB" dirty="0"/>
              <a:t>In the UK construction industry, there are different types of business structures that individuals can choose from. </a:t>
            </a:r>
          </a:p>
          <a:p>
            <a:r>
              <a:rPr lang="en-GB" dirty="0"/>
              <a:t>The two most common are the </a:t>
            </a:r>
            <a:r>
              <a:rPr lang="en-GB" b="1" dirty="0"/>
              <a:t>sole trader</a:t>
            </a:r>
            <a:r>
              <a:rPr lang="en-GB" dirty="0"/>
              <a:t> and the </a:t>
            </a:r>
            <a:r>
              <a:rPr lang="en-GB" b="1" dirty="0"/>
              <a:t>limited comp</a:t>
            </a:r>
            <a:r>
              <a:rPr lang="en-GB" dirty="0"/>
              <a:t>any. In this presentation, we will explore the differences between these business structures.</a:t>
            </a:r>
          </a:p>
          <a:p>
            <a:pPr marL="342900" indent="-342900">
              <a:buClr>
                <a:srgbClr val="0077E3"/>
              </a:buClr>
              <a:buFont typeface="Arial" panose="020B0604020202020204" pitchFamily="34" charset="0"/>
              <a:buChar char="•"/>
            </a:pPr>
            <a:r>
              <a:rPr lang="en-GB" b="1" dirty="0"/>
              <a:t>Sole traders </a:t>
            </a:r>
            <a:r>
              <a:rPr lang="en-GB" dirty="0"/>
              <a:t>are self-employed individuals who own and operate their business alone. They are the sole owner and have unlimited liability for their business debts.</a:t>
            </a:r>
          </a:p>
          <a:p>
            <a:pPr marL="342900" indent="-342900">
              <a:buClr>
                <a:srgbClr val="0077E3"/>
              </a:buClr>
              <a:buFont typeface="Arial" panose="020B0604020202020204" pitchFamily="34" charset="0"/>
              <a:buChar char="•"/>
            </a:pPr>
            <a:r>
              <a:rPr lang="en-GB" dirty="0"/>
              <a:t>A </a:t>
            </a:r>
            <a:r>
              <a:rPr lang="en-GB" b="1" dirty="0"/>
              <a:t>limited company </a:t>
            </a:r>
            <a:r>
              <a:rPr lang="en-GB" dirty="0"/>
              <a:t>is a separate legal entity from its owners. It can be owned by one or more shareholders who have limited liability for the company’s debts.</a:t>
            </a:r>
          </a:p>
          <a:p>
            <a:endParaRPr lang="en-GB"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Sole trader </a:t>
            </a:r>
            <a:r>
              <a:rPr lang="en-GB" dirty="0" err="1"/>
              <a:t>vs</a:t>
            </a:r>
            <a:r>
              <a:rPr lang="en-US" dirty="0"/>
              <a:t> limited company </a:t>
            </a:r>
          </a:p>
        </p:txBody>
      </p:sp>
      <p:sp>
        <p:nvSpPr>
          <p:cNvPr id="3" name="Content Placeholder 2"/>
          <p:cNvSpPr>
            <a:spLocks noGrp="1"/>
          </p:cNvSpPr>
          <p:nvPr>
            <p:ph sz="quarter" idx="10"/>
          </p:nvPr>
        </p:nvSpPr>
        <p:spPr/>
        <p:txBody>
          <a:bodyPr/>
          <a:lstStyle/>
          <a:p>
            <a:r>
              <a:rPr lang="en-GB" b="1" dirty="0"/>
              <a:t>Sole trader </a:t>
            </a:r>
            <a:r>
              <a:rPr lang="en-GB" dirty="0"/>
              <a:t>and </a:t>
            </a:r>
            <a:r>
              <a:rPr lang="en-GB" b="1" dirty="0"/>
              <a:t>limited company </a:t>
            </a:r>
            <a:r>
              <a:rPr lang="en-GB" dirty="0"/>
              <a:t>are two different business structures. Some of the key differences between the two include:</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legal status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liability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taxation</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privacy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funding</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complexity.</a:t>
            </a:r>
          </a:p>
          <a:p>
            <a:r>
              <a:rPr lang="en-GB" dirty="0"/>
              <a:t>The choice between them depends on various factors such as: the nature and size of business; long-term goals; and personal preferences. </a:t>
            </a:r>
            <a:endParaRPr lang="en-US" dirty="0"/>
          </a:p>
        </p:txBody>
      </p:sp>
      <p:pic>
        <p:nvPicPr>
          <p:cNvPr id="5" name="Picture 4">
            <a:extLst>
              <a:ext uri="{FF2B5EF4-FFF2-40B4-BE49-F238E27FC236}">
                <a16:creationId xmlns:a16="http://schemas.microsoft.com/office/drawing/2014/main" id="{0F12CA41-ABD2-6010-356E-9076401E9E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016" y="2456892"/>
            <a:ext cx="2916324" cy="194421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being a sole trader </a:t>
            </a:r>
          </a:p>
        </p:txBody>
      </p:sp>
      <p:sp>
        <p:nvSpPr>
          <p:cNvPr id="3" name="Content Placeholder 2"/>
          <p:cNvSpPr>
            <a:spLocks noGrp="1"/>
          </p:cNvSpPr>
          <p:nvPr>
            <p:ph sz="quarter" idx="10"/>
          </p:nvPr>
        </p:nvSpPr>
        <p:spPr>
          <a:xfrm>
            <a:off x="457200" y="1556792"/>
            <a:ext cx="8229600" cy="4203208"/>
          </a:xfrm>
        </p:spPr>
        <p:txBody>
          <a:bodyPr/>
          <a:lstStyle/>
          <a:p>
            <a:r>
              <a:rPr lang="en-GB" dirty="0"/>
              <a:t>There are several advantages to being a sole trader, as listed below.</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Easy to set up</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Complete control</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Flexibility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Tax advantages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Personal touch</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Lower costs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Privacy</a:t>
            </a:r>
          </a:p>
          <a:p>
            <a:pPr>
              <a:lnSpc>
                <a:spcPts val="2000"/>
              </a:lnSpc>
            </a:pPr>
            <a:r>
              <a:rPr lang="en-GB" dirty="0"/>
              <a:t>Being a sole trader can be a good option for those wishing to start a business quickly, with minimal financial and administrative costs. It also allows for flexibility and personal control.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US" dirty="0"/>
              <a:t>Disadvantages of being a sole trader </a:t>
            </a:r>
            <a:endParaRPr lang="en-GB" dirty="0"/>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628800"/>
            <a:ext cx="8229600" cy="3789208"/>
          </a:xfrm>
        </p:spPr>
        <p:txBody>
          <a:bodyPr/>
          <a:lstStyle/>
          <a:p>
            <a:r>
              <a:rPr lang="en-GB" dirty="0"/>
              <a:t>There are disadvantages to being a sole trader, as listed here.</a:t>
            </a:r>
          </a:p>
          <a:p>
            <a:pPr marL="342900" indent="-342900">
              <a:buClr>
                <a:srgbClr val="0077E3"/>
              </a:buClr>
              <a:buFont typeface="Arial" panose="020B0604020202020204" pitchFamily="34" charset="0"/>
              <a:buChar char="•"/>
            </a:pPr>
            <a:r>
              <a:rPr lang="en-GB" dirty="0"/>
              <a:t>Unlimited personal liability</a:t>
            </a:r>
          </a:p>
          <a:p>
            <a:pPr marL="342900" indent="-342900">
              <a:buClr>
                <a:srgbClr val="0077E3"/>
              </a:buClr>
              <a:buFont typeface="Arial" panose="020B0604020202020204" pitchFamily="34" charset="0"/>
              <a:buChar char="•"/>
            </a:pPr>
            <a:r>
              <a:rPr lang="en-GB" dirty="0"/>
              <a:t>Difficulty obtaining finance</a:t>
            </a:r>
          </a:p>
          <a:p>
            <a:pPr marL="342900" indent="-342900">
              <a:buClr>
                <a:srgbClr val="0077E3"/>
              </a:buClr>
              <a:buFont typeface="Arial" panose="020B0604020202020204" pitchFamily="34" charset="0"/>
              <a:buChar char="•"/>
            </a:pPr>
            <a:r>
              <a:rPr lang="en-GB" dirty="0"/>
              <a:t>Limited growth potential</a:t>
            </a:r>
          </a:p>
          <a:p>
            <a:pPr marL="342900" indent="-342900">
              <a:buClr>
                <a:srgbClr val="0077E3"/>
              </a:buClr>
              <a:buFont typeface="Arial" panose="020B0604020202020204" pitchFamily="34" charset="0"/>
              <a:buChar char="•"/>
            </a:pPr>
            <a:r>
              <a:rPr lang="en-GB" dirty="0"/>
              <a:t>Time-consuming administrative tasks</a:t>
            </a:r>
          </a:p>
          <a:p>
            <a:pPr marL="342900" indent="-342900">
              <a:buClr>
                <a:srgbClr val="0077E3"/>
              </a:buClr>
              <a:buFont typeface="Arial" panose="020B0604020202020204" pitchFamily="34" charset="0"/>
              <a:buChar char="•"/>
            </a:pPr>
            <a:r>
              <a:rPr lang="en-GB" dirty="0"/>
              <a:t>Lack of specialisation</a:t>
            </a:r>
          </a:p>
          <a:p>
            <a:pPr marL="342900" indent="-342900">
              <a:buClr>
                <a:srgbClr val="0077E3"/>
              </a:buClr>
              <a:buFont typeface="Arial" panose="020B0604020202020204" pitchFamily="34" charset="0"/>
              <a:buChar char="•"/>
            </a:pPr>
            <a:r>
              <a:rPr lang="en-GB" dirty="0"/>
              <a:t>Difficulty in securing contracts</a:t>
            </a:r>
          </a:p>
          <a:p>
            <a:endParaRPr lang="en-GB" dirty="0"/>
          </a:p>
        </p:txBody>
      </p:sp>
      <p:pic>
        <p:nvPicPr>
          <p:cNvPr id="5" name="Picture 4">
            <a:extLst>
              <a:ext uri="{FF2B5EF4-FFF2-40B4-BE49-F238E27FC236}">
                <a16:creationId xmlns:a16="http://schemas.microsoft.com/office/drawing/2014/main" id="{734F4670-2578-613C-5872-754C50EF4D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80112" y="2852936"/>
            <a:ext cx="2906053" cy="1632925"/>
          </a:xfrm>
          <a:prstGeom prst="rect">
            <a:avLst/>
          </a:prstGeom>
        </p:spPr>
      </p:pic>
    </p:spTree>
    <p:extLst>
      <p:ext uri="{BB962C8B-B14F-4D97-AF65-F5344CB8AC3E}">
        <p14:creationId xmlns:p14="http://schemas.microsoft.com/office/powerpoint/2010/main" val="2820016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being a limited company </a:t>
            </a:r>
          </a:p>
        </p:txBody>
      </p:sp>
      <p:sp>
        <p:nvSpPr>
          <p:cNvPr id="3" name="Content Placeholder 2"/>
          <p:cNvSpPr>
            <a:spLocks noGrp="1"/>
          </p:cNvSpPr>
          <p:nvPr>
            <p:ph sz="quarter" idx="10"/>
          </p:nvPr>
        </p:nvSpPr>
        <p:spPr>
          <a:xfrm>
            <a:off x="457200" y="1772816"/>
            <a:ext cx="8147248" cy="3987184"/>
          </a:xfrm>
        </p:spPr>
        <p:txBody>
          <a:bodyPr/>
          <a:lstStyle/>
          <a:p>
            <a:r>
              <a:rPr lang="en-GB" dirty="0"/>
              <a:t>There are several advantages to being a limited company, as the list shows.</a:t>
            </a:r>
          </a:p>
          <a:p>
            <a:pPr marL="342900" indent="-342900">
              <a:buClr>
                <a:srgbClr val="0077E3"/>
              </a:buClr>
              <a:buFont typeface="Arial" panose="020B0604020202020204" pitchFamily="34" charset="0"/>
              <a:buChar char="•"/>
            </a:pPr>
            <a:r>
              <a:rPr lang="en-GB" dirty="0"/>
              <a:t>Limited liability</a:t>
            </a:r>
          </a:p>
          <a:p>
            <a:pPr marL="342900" indent="-342900">
              <a:buClr>
                <a:srgbClr val="0077E3"/>
              </a:buClr>
              <a:buFont typeface="Arial" panose="020B0604020202020204" pitchFamily="34" charset="0"/>
              <a:buChar char="•"/>
            </a:pPr>
            <a:r>
              <a:rPr lang="en-GB" dirty="0"/>
              <a:t>Greater access to finance</a:t>
            </a:r>
          </a:p>
          <a:p>
            <a:pPr marL="342900" indent="-342900">
              <a:buClr>
                <a:srgbClr val="0077E3"/>
              </a:buClr>
              <a:buFont typeface="Arial" panose="020B0604020202020204" pitchFamily="34" charset="0"/>
              <a:buChar char="•"/>
            </a:pPr>
            <a:r>
              <a:rPr lang="en-GB" dirty="0"/>
              <a:t>Professional image</a:t>
            </a:r>
          </a:p>
          <a:p>
            <a:pPr marL="342900" indent="-342900">
              <a:buClr>
                <a:srgbClr val="0077E3"/>
              </a:buClr>
              <a:buFont typeface="Arial" panose="020B0604020202020204" pitchFamily="34" charset="0"/>
              <a:buChar char="•"/>
            </a:pPr>
            <a:r>
              <a:rPr lang="en-GB" dirty="0"/>
              <a:t>Tax advantages</a:t>
            </a:r>
          </a:p>
          <a:p>
            <a:pPr marL="342900" indent="-342900">
              <a:buClr>
                <a:srgbClr val="0077E3"/>
              </a:buClr>
              <a:buFont typeface="Arial" panose="020B0604020202020204" pitchFamily="34" charset="0"/>
              <a:buChar char="•"/>
            </a:pPr>
            <a:r>
              <a:rPr lang="en-GB" dirty="0"/>
              <a:t>Continuity</a:t>
            </a:r>
          </a:p>
          <a:p>
            <a:pPr marL="342900" indent="-342900">
              <a:buClr>
                <a:srgbClr val="0077E3"/>
              </a:buClr>
              <a:buFont typeface="Arial" panose="020B0604020202020204" pitchFamily="34" charset="0"/>
              <a:buChar char="•"/>
            </a:pPr>
            <a:r>
              <a:rPr lang="en-GB" dirty="0"/>
              <a:t>Ability to attract top talent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en-US" dirty="0"/>
              <a:t>Disadvantages of being a limited company</a:t>
            </a:r>
            <a:endParaRPr lang="en-GB" dirty="0"/>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484784"/>
            <a:ext cx="8229600" cy="4275216"/>
          </a:xfrm>
        </p:spPr>
        <p:txBody>
          <a:bodyPr/>
          <a:lstStyle/>
          <a:p>
            <a:pPr>
              <a:lnSpc>
                <a:spcPts val="2000"/>
              </a:lnSpc>
              <a:spcBef>
                <a:spcPts val="600"/>
              </a:spcBef>
              <a:spcAft>
                <a:spcPts val="600"/>
              </a:spcAft>
            </a:pPr>
            <a:r>
              <a:rPr lang="en-GB" dirty="0"/>
              <a:t>These include the following.</a:t>
            </a:r>
          </a:p>
          <a:p>
            <a:pPr marL="342900" indent="-342900">
              <a:lnSpc>
                <a:spcPts val="2000"/>
              </a:lnSpc>
              <a:spcBef>
                <a:spcPts val="600"/>
              </a:spcBef>
              <a:spcAft>
                <a:spcPts val="600"/>
              </a:spcAft>
              <a:buClr>
                <a:srgbClr val="0077E3"/>
              </a:buClr>
              <a:buFont typeface="Arial"/>
              <a:buChar char="•"/>
            </a:pPr>
            <a:r>
              <a:rPr lang="en-GB" dirty="0"/>
              <a:t>Higher costs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Increased administrative responsibilities</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Reduced privacy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Increased accountability</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Potential for conflicts of interest</a:t>
            </a:r>
          </a:p>
          <a:p>
            <a:pPr marL="342900" indent="-342900">
              <a:lnSpc>
                <a:spcPts val="2000"/>
              </a:lnSpc>
              <a:spcBef>
                <a:spcPts val="600"/>
              </a:spcBef>
              <a:spcAft>
                <a:spcPts val="600"/>
              </a:spcAft>
              <a:buClr>
                <a:srgbClr val="0077E3"/>
              </a:buClr>
              <a:buFont typeface="Arial" panose="020B0604020202020204" pitchFamily="34" charset="0"/>
              <a:buChar char="•"/>
            </a:pPr>
            <a:r>
              <a:rPr lang="en-GB" dirty="0"/>
              <a:t>Greater regulatory scrutiny</a:t>
            </a:r>
          </a:p>
          <a:p>
            <a:pPr algn="just"/>
            <a:r>
              <a:rPr lang="en-GB" dirty="0"/>
              <a:t>Being a limited company in the UK construction industry can offer greater protection, access to finance and tax advantages. But it also comes with increased administrative burden, set-up costs, public scrutiny and the  potential for shareholder disputes and diluted control.</a:t>
            </a:r>
          </a:p>
        </p:txBody>
      </p:sp>
    </p:spTree>
    <p:extLst>
      <p:ext uri="{BB962C8B-B14F-4D97-AF65-F5344CB8AC3E}">
        <p14:creationId xmlns:p14="http://schemas.microsoft.com/office/powerpoint/2010/main" val="1282404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TotalTime>
  <Words>2311</Words>
  <Application>Microsoft Office PowerPoint</Application>
  <PresentationFormat>On-screen Show (4:3)</PresentationFormat>
  <Paragraphs>154</Paragraphs>
  <Slides>16</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3: The characteristics of self-employment</vt:lpstr>
      <vt:lpstr>Aim: To evaluate self-employment</vt:lpstr>
      <vt:lpstr>Sole trader or limited company? </vt:lpstr>
      <vt:lpstr>Sole trader or limited company? </vt:lpstr>
      <vt:lpstr>Sole trader vs limited company </vt:lpstr>
      <vt:lpstr>Advantages of being a sole trader </vt:lpstr>
      <vt:lpstr>Disadvantages of being a sole trader </vt:lpstr>
      <vt:lpstr>Advantages of being a limited company </vt:lpstr>
      <vt:lpstr>Disadvantages of being a limited company</vt:lpstr>
      <vt:lpstr>Being self-employed </vt:lpstr>
      <vt:lpstr>How to go self-employed as a tradesperson</vt:lpstr>
      <vt:lpstr>Characteristics of being self-employed </vt:lpstr>
      <vt:lpstr>Pros and cons of being self-employed </vt:lpstr>
      <vt:lpstr>Benefits of self-employment </vt:lpstr>
      <vt:lpstr>Drawbacks of self-employment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174</cp:revision>
  <dcterms:created xsi:type="dcterms:W3CDTF">2013-05-28T00:38:54Z</dcterms:created>
  <dcterms:modified xsi:type="dcterms:W3CDTF">2023-07-11T15:08:59Z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