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6"/>
  </p:notesMasterIdLst>
  <p:handoutMasterIdLst>
    <p:handoutMasterId r:id="rId27"/>
  </p:handoutMasterIdLst>
  <p:sldIdLst>
    <p:sldId id="256" r:id="rId5"/>
    <p:sldId id="331" r:id="rId6"/>
    <p:sldId id="344" r:id="rId7"/>
    <p:sldId id="334" r:id="rId8"/>
    <p:sldId id="335" r:id="rId9"/>
    <p:sldId id="347" r:id="rId10"/>
    <p:sldId id="348" r:id="rId11"/>
    <p:sldId id="349" r:id="rId12"/>
    <p:sldId id="351" r:id="rId13"/>
    <p:sldId id="352" r:id="rId14"/>
    <p:sldId id="353" r:id="rId15"/>
    <p:sldId id="346" r:id="rId16"/>
    <p:sldId id="356" r:id="rId17"/>
    <p:sldId id="357" r:id="rId18"/>
    <p:sldId id="362" r:id="rId19"/>
    <p:sldId id="358" r:id="rId20"/>
    <p:sldId id="361" r:id="rId21"/>
    <p:sldId id="359" r:id="rId22"/>
    <p:sldId id="363" r:id="rId23"/>
    <p:sldId id="354" r:id="rId24"/>
    <p:sldId id="267" r:id="rId25"/>
  </p:sldIdLst>
  <p:sldSz cx="9144000" cy="6858000" type="screen4x3"/>
  <p:notesSz cx="6858000" cy="9144000"/>
  <p:custDataLst>
    <p:tags r:id="rId28"/>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2DC5816-0CCF-99BE-2D10-522BC4ABDC77}" name="Sakshi JC" initials="SA JC" userId="Sakshi JC" providerId="None"/>
  <p188:author id="{D539632E-5766-ED86-5F7F-B13AF4E7E3FD}" name="Alice van Raalte" initials="AvR" userId="10fffbf083cf9823" providerId="Windows Live"/>
  <p188:author id="{6E93FF4A-33D0-35C3-5374-0C57E991B34D}" name="Sandra Stafford" initials="S" userId="Anonymous_Sandra Stafford" providerId="None"/>
  <p188:author id="{FD6BB0D1-9278-F6CC-5A69-1199D24409B3}" name="Laura Glover" initials="LG" userId="Laura Glover"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Sandra Stafford" initials="S" lastIdx="15"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A34A141-7E65-41B1-AEE5-5803226ED738}" v="5" dt="2023-05-25T09:54:54.32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44"/>
    <p:restoredTop sz="87836" autoAdjust="0"/>
  </p:normalViewPr>
  <p:slideViewPr>
    <p:cSldViewPr showGuides="1">
      <p:cViewPr varScale="1">
        <p:scale>
          <a:sx n="58" d="100"/>
          <a:sy n="58" d="100"/>
        </p:scale>
        <p:origin x="816" y="56"/>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gs" Target="tags/tag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presProps" Target="presProps.xml"/><Relationship Id="rId35" Type="http://schemas.microsoft.com/office/2018/10/relationships/authors" Target="authors.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DC6E0CB-B0A4-44D1-AE15-E47A0AE85066}" type="doc">
      <dgm:prSet loTypeId="urn:microsoft.com/office/officeart/2005/8/layout/process1" loCatId="process" qsTypeId="urn:microsoft.com/office/officeart/2005/8/quickstyle/simple1" qsCatId="simple" csTypeId="urn:microsoft.com/office/officeart/2005/8/colors/accent0_2" csCatId="mainScheme" phldr="1"/>
      <dgm:spPr/>
    </dgm:pt>
    <dgm:pt modelId="{E9FD38EF-3434-4A9D-A34D-39A88B3401CD}">
      <dgm:prSet phldrT="[Text]" custT="1"/>
      <dgm:spPr/>
      <dgm:t>
        <a:bodyPr/>
        <a:lstStyle/>
        <a:p>
          <a:r>
            <a:rPr lang="en-GB" sz="900" b="1" dirty="0"/>
            <a:t>Foundation </a:t>
          </a:r>
        </a:p>
      </dgm:t>
    </dgm:pt>
    <dgm:pt modelId="{ACCA1F49-7986-44EB-AAB9-15398BDFEA4F}" type="parTrans" cxnId="{203D568A-488B-49D7-BA7E-357DC20A66EE}">
      <dgm:prSet/>
      <dgm:spPr/>
      <dgm:t>
        <a:bodyPr/>
        <a:lstStyle/>
        <a:p>
          <a:endParaRPr lang="en-GB"/>
        </a:p>
      </dgm:t>
    </dgm:pt>
    <dgm:pt modelId="{8E23BF11-1381-45F6-A154-97BD34579B9B}" type="sibTrans" cxnId="{203D568A-488B-49D7-BA7E-357DC20A66EE}">
      <dgm:prSet/>
      <dgm:spPr/>
      <dgm:t>
        <a:bodyPr/>
        <a:lstStyle/>
        <a:p>
          <a:endParaRPr lang="en-GB"/>
        </a:p>
      </dgm:t>
    </dgm:pt>
    <dgm:pt modelId="{3D77F41B-DA55-41C2-9BFB-FB2865A5D674}">
      <dgm:prSet phldrT="[Text]" custT="1"/>
      <dgm:spPr/>
      <dgm:t>
        <a:bodyPr/>
        <a:lstStyle/>
        <a:p>
          <a:r>
            <a:rPr lang="en-GB" sz="900" b="1" dirty="0"/>
            <a:t>Progression </a:t>
          </a:r>
        </a:p>
      </dgm:t>
    </dgm:pt>
    <dgm:pt modelId="{CB61E42B-266B-4CEF-98E3-31B11F4DD1ED}" type="parTrans" cxnId="{B11FE0B0-7F21-4FDE-8162-BA6B416E9D79}">
      <dgm:prSet/>
      <dgm:spPr/>
      <dgm:t>
        <a:bodyPr/>
        <a:lstStyle/>
        <a:p>
          <a:endParaRPr lang="en-GB"/>
        </a:p>
      </dgm:t>
    </dgm:pt>
    <dgm:pt modelId="{72095E2A-E624-47E3-ABFB-2800C65DF4EA}" type="sibTrans" cxnId="{B11FE0B0-7F21-4FDE-8162-BA6B416E9D79}">
      <dgm:prSet/>
      <dgm:spPr/>
      <dgm:t>
        <a:bodyPr/>
        <a:lstStyle/>
        <a:p>
          <a:endParaRPr lang="en-GB"/>
        </a:p>
      </dgm:t>
    </dgm:pt>
    <dgm:pt modelId="{7843A8EC-F15F-4CBD-BEA5-86C1C23C4D8F}">
      <dgm:prSet phldrT="[Text]" custT="1"/>
      <dgm:spPr/>
      <dgm:t>
        <a:bodyPr/>
        <a:lstStyle/>
        <a:p>
          <a:r>
            <a:rPr lang="en-GB" sz="900" b="1" dirty="0"/>
            <a:t>Level 3 Qualification,/SVQ,NVQ 3  </a:t>
          </a:r>
        </a:p>
      </dgm:t>
    </dgm:pt>
    <dgm:pt modelId="{7C42BE81-0A9C-4158-B3D9-2F99BFCC8D39}" type="parTrans" cxnId="{9F7683A0-4913-46F6-A5BB-4369F6E94125}">
      <dgm:prSet/>
      <dgm:spPr/>
      <dgm:t>
        <a:bodyPr/>
        <a:lstStyle/>
        <a:p>
          <a:endParaRPr lang="en-GB"/>
        </a:p>
      </dgm:t>
    </dgm:pt>
    <dgm:pt modelId="{E658D4A5-3757-48D7-861B-8878E637EE40}" type="sibTrans" cxnId="{9F7683A0-4913-46F6-A5BB-4369F6E94125}">
      <dgm:prSet/>
      <dgm:spPr/>
      <dgm:t>
        <a:bodyPr/>
        <a:lstStyle/>
        <a:p>
          <a:endParaRPr lang="en-GB"/>
        </a:p>
      </dgm:t>
    </dgm:pt>
    <dgm:pt modelId="{656AE1A5-0C40-483A-9804-8351A7FE0330}">
      <dgm:prSet phldrT="[Text]" custT="1"/>
      <dgm:spPr/>
      <dgm:t>
        <a:bodyPr/>
        <a:lstStyle/>
        <a:p>
          <a:r>
            <a:rPr lang="en-GB" sz="900" b="1" dirty="0"/>
            <a:t>Level 4/5 Supervisory / Technical Qualification/SVQ,NVQ </a:t>
          </a:r>
        </a:p>
      </dgm:t>
    </dgm:pt>
    <dgm:pt modelId="{29DFA298-4705-4BAA-967C-B89C4B652180}" type="parTrans" cxnId="{1805236F-05DF-44B8-97E0-7B2F054CA451}">
      <dgm:prSet/>
      <dgm:spPr/>
      <dgm:t>
        <a:bodyPr/>
        <a:lstStyle/>
        <a:p>
          <a:endParaRPr lang="en-GB"/>
        </a:p>
      </dgm:t>
    </dgm:pt>
    <dgm:pt modelId="{F4D398D9-4990-4F26-8265-31215D041F1D}" type="sibTrans" cxnId="{1805236F-05DF-44B8-97E0-7B2F054CA451}">
      <dgm:prSet/>
      <dgm:spPr/>
      <dgm:t>
        <a:bodyPr/>
        <a:lstStyle/>
        <a:p>
          <a:endParaRPr lang="en-GB"/>
        </a:p>
      </dgm:t>
    </dgm:pt>
    <dgm:pt modelId="{10369E3C-6AFC-4A54-AC7B-5DE3F79851E8}">
      <dgm:prSet phldrT="[Text]" custT="1"/>
      <dgm:spPr/>
      <dgm:t>
        <a:bodyPr/>
        <a:lstStyle/>
        <a:p>
          <a:r>
            <a:rPr lang="en-GB" sz="900" b="1" dirty="0"/>
            <a:t>SVQ,NVQ  6 / Degree / Professional Qualification</a:t>
          </a:r>
        </a:p>
      </dgm:t>
    </dgm:pt>
    <dgm:pt modelId="{07E3A295-C381-4C3C-8FA7-DB2AB9AAB1C6}" type="parTrans" cxnId="{CAAB4853-666D-4929-9989-91FFE304F2F9}">
      <dgm:prSet/>
      <dgm:spPr/>
      <dgm:t>
        <a:bodyPr/>
        <a:lstStyle/>
        <a:p>
          <a:endParaRPr lang="en-GB"/>
        </a:p>
      </dgm:t>
    </dgm:pt>
    <dgm:pt modelId="{84051E9A-A780-4684-A4AB-22ABCFA81ACE}" type="sibTrans" cxnId="{CAAB4853-666D-4929-9989-91FFE304F2F9}">
      <dgm:prSet/>
      <dgm:spPr/>
      <dgm:t>
        <a:bodyPr/>
        <a:lstStyle/>
        <a:p>
          <a:endParaRPr lang="en-GB"/>
        </a:p>
      </dgm:t>
    </dgm:pt>
    <dgm:pt modelId="{66A8C741-103F-47BC-A4DF-633361D17083}">
      <dgm:prSet phldrT="[Text]" custT="1"/>
      <dgm:spPr/>
      <dgm:t>
        <a:bodyPr/>
        <a:lstStyle/>
        <a:p>
          <a:r>
            <a:rPr lang="en-GB" sz="900" b="1" dirty="0"/>
            <a:t>Level 7 SVQ/NVQ / MSc / Managerial / Professional Qualification </a:t>
          </a:r>
        </a:p>
      </dgm:t>
    </dgm:pt>
    <dgm:pt modelId="{94F880EB-25F0-45F5-A5FC-A7AEA4972416}" type="parTrans" cxnId="{ABE8B06E-2BBA-44B0-B5C7-7E3464E5E4D5}">
      <dgm:prSet/>
      <dgm:spPr/>
      <dgm:t>
        <a:bodyPr/>
        <a:lstStyle/>
        <a:p>
          <a:endParaRPr lang="en-GB"/>
        </a:p>
      </dgm:t>
    </dgm:pt>
    <dgm:pt modelId="{1F4859E9-F275-4325-BA6A-2812673F0165}" type="sibTrans" cxnId="{ABE8B06E-2BBA-44B0-B5C7-7E3464E5E4D5}">
      <dgm:prSet/>
      <dgm:spPr/>
      <dgm:t>
        <a:bodyPr/>
        <a:lstStyle/>
        <a:p>
          <a:endParaRPr lang="en-GB"/>
        </a:p>
      </dgm:t>
    </dgm:pt>
    <dgm:pt modelId="{6778D426-680A-4529-98CB-3B2BDF58C72A}" type="pres">
      <dgm:prSet presAssocID="{4DC6E0CB-B0A4-44D1-AE15-E47A0AE85066}" presName="Name0" presStyleCnt="0">
        <dgm:presLayoutVars>
          <dgm:dir/>
          <dgm:resizeHandles val="exact"/>
        </dgm:presLayoutVars>
      </dgm:prSet>
      <dgm:spPr/>
    </dgm:pt>
    <dgm:pt modelId="{2F3514B9-9A42-44EF-97C8-6D8F77894BD0}" type="pres">
      <dgm:prSet presAssocID="{E9FD38EF-3434-4A9D-A34D-39A88B3401CD}" presName="node" presStyleLbl="node1" presStyleIdx="0" presStyleCnt="6">
        <dgm:presLayoutVars>
          <dgm:bulletEnabled val="1"/>
        </dgm:presLayoutVars>
      </dgm:prSet>
      <dgm:spPr/>
    </dgm:pt>
    <dgm:pt modelId="{FBB5E234-102B-49F5-9686-AA6FD054B7AD}" type="pres">
      <dgm:prSet presAssocID="{8E23BF11-1381-45F6-A154-97BD34579B9B}" presName="sibTrans" presStyleLbl="sibTrans2D1" presStyleIdx="0" presStyleCnt="5"/>
      <dgm:spPr/>
    </dgm:pt>
    <dgm:pt modelId="{92B7755E-5A37-42A5-8E01-4C9A37FFF554}" type="pres">
      <dgm:prSet presAssocID="{8E23BF11-1381-45F6-A154-97BD34579B9B}" presName="connectorText" presStyleLbl="sibTrans2D1" presStyleIdx="0" presStyleCnt="5"/>
      <dgm:spPr/>
    </dgm:pt>
    <dgm:pt modelId="{D3C3178E-CA70-4699-BBCD-957C560D8F10}" type="pres">
      <dgm:prSet presAssocID="{3D77F41B-DA55-41C2-9BFB-FB2865A5D674}" presName="node" presStyleLbl="node1" presStyleIdx="1" presStyleCnt="6">
        <dgm:presLayoutVars>
          <dgm:bulletEnabled val="1"/>
        </dgm:presLayoutVars>
      </dgm:prSet>
      <dgm:spPr/>
    </dgm:pt>
    <dgm:pt modelId="{A397F4AC-5CB1-430F-BEBC-072F9B4C8984}" type="pres">
      <dgm:prSet presAssocID="{72095E2A-E624-47E3-ABFB-2800C65DF4EA}" presName="sibTrans" presStyleLbl="sibTrans2D1" presStyleIdx="1" presStyleCnt="5"/>
      <dgm:spPr/>
    </dgm:pt>
    <dgm:pt modelId="{E9B2A76C-61E2-4AAB-AA64-B0AF465F3614}" type="pres">
      <dgm:prSet presAssocID="{72095E2A-E624-47E3-ABFB-2800C65DF4EA}" presName="connectorText" presStyleLbl="sibTrans2D1" presStyleIdx="1" presStyleCnt="5"/>
      <dgm:spPr/>
    </dgm:pt>
    <dgm:pt modelId="{0D9610BD-1ED6-40CA-A580-DFCA835DBBAF}" type="pres">
      <dgm:prSet presAssocID="{7843A8EC-F15F-4CBD-BEA5-86C1C23C4D8F}" presName="node" presStyleLbl="node1" presStyleIdx="2" presStyleCnt="6">
        <dgm:presLayoutVars>
          <dgm:bulletEnabled val="1"/>
        </dgm:presLayoutVars>
      </dgm:prSet>
      <dgm:spPr/>
    </dgm:pt>
    <dgm:pt modelId="{D78E2F97-5EB2-426E-B7D9-22E9ACB09AD9}" type="pres">
      <dgm:prSet presAssocID="{E658D4A5-3757-48D7-861B-8878E637EE40}" presName="sibTrans" presStyleLbl="sibTrans2D1" presStyleIdx="2" presStyleCnt="5"/>
      <dgm:spPr/>
    </dgm:pt>
    <dgm:pt modelId="{23D124AD-17EF-480E-89AD-E1CE3EEFFF03}" type="pres">
      <dgm:prSet presAssocID="{E658D4A5-3757-48D7-861B-8878E637EE40}" presName="connectorText" presStyleLbl="sibTrans2D1" presStyleIdx="2" presStyleCnt="5"/>
      <dgm:spPr/>
    </dgm:pt>
    <dgm:pt modelId="{78397FC6-F871-4CD7-B47B-EEBB111BAB6B}" type="pres">
      <dgm:prSet presAssocID="{656AE1A5-0C40-483A-9804-8351A7FE0330}" presName="node" presStyleLbl="node1" presStyleIdx="3" presStyleCnt="6" custScaleX="118926">
        <dgm:presLayoutVars>
          <dgm:bulletEnabled val="1"/>
        </dgm:presLayoutVars>
      </dgm:prSet>
      <dgm:spPr/>
    </dgm:pt>
    <dgm:pt modelId="{3C1A5C5F-E584-4B9D-9CA2-23E70EB52D70}" type="pres">
      <dgm:prSet presAssocID="{F4D398D9-4990-4F26-8265-31215D041F1D}" presName="sibTrans" presStyleLbl="sibTrans2D1" presStyleIdx="3" presStyleCnt="5"/>
      <dgm:spPr/>
    </dgm:pt>
    <dgm:pt modelId="{8C902BE6-A355-4DE7-8E39-CF58DE681DD8}" type="pres">
      <dgm:prSet presAssocID="{F4D398D9-4990-4F26-8265-31215D041F1D}" presName="connectorText" presStyleLbl="sibTrans2D1" presStyleIdx="3" presStyleCnt="5"/>
      <dgm:spPr/>
    </dgm:pt>
    <dgm:pt modelId="{80F88EE6-4861-4F9F-B95B-E884A8DF7A80}" type="pres">
      <dgm:prSet presAssocID="{10369E3C-6AFC-4A54-AC7B-5DE3F79851E8}" presName="node" presStyleLbl="node1" presStyleIdx="4" presStyleCnt="6">
        <dgm:presLayoutVars>
          <dgm:bulletEnabled val="1"/>
        </dgm:presLayoutVars>
      </dgm:prSet>
      <dgm:spPr/>
    </dgm:pt>
    <dgm:pt modelId="{9F666B2C-3385-472A-9CB6-D3A931B8856B}" type="pres">
      <dgm:prSet presAssocID="{84051E9A-A780-4684-A4AB-22ABCFA81ACE}" presName="sibTrans" presStyleLbl="sibTrans2D1" presStyleIdx="4" presStyleCnt="5"/>
      <dgm:spPr/>
    </dgm:pt>
    <dgm:pt modelId="{555B5976-2634-4F5D-B285-45442D2A3E5D}" type="pres">
      <dgm:prSet presAssocID="{84051E9A-A780-4684-A4AB-22ABCFA81ACE}" presName="connectorText" presStyleLbl="sibTrans2D1" presStyleIdx="4" presStyleCnt="5"/>
      <dgm:spPr/>
    </dgm:pt>
    <dgm:pt modelId="{3695587B-0705-4207-BFE6-5F0A5637FA25}" type="pres">
      <dgm:prSet presAssocID="{66A8C741-103F-47BC-A4DF-633361D17083}" presName="node" presStyleLbl="node1" presStyleIdx="5" presStyleCnt="6" custScaleX="122892">
        <dgm:presLayoutVars>
          <dgm:bulletEnabled val="1"/>
        </dgm:presLayoutVars>
      </dgm:prSet>
      <dgm:spPr/>
    </dgm:pt>
  </dgm:ptLst>
  <dgm:cxnLst>
    <dgm:cxn modelId="{43947501-A1C6-4844-AEB0-1EDB56EBEFC9}" type="presOf" srcId="{10369E3C-6AFC-4A54-AC7B-5DE3F79851E8}" destId="{80F88EE6-4861-4F9F-B95B-E884A8DF7A80}" srcOrd="0" destOrd="0" presId="urn:microsoft.com/office/officeart/2005/8/layout/process1"/>
    <dgm:cxn modelId="{615FE412-5514-44E8-A67B-020CC26D0711}" type="presOf" srcId="{84051E9A-A780-4684-A4AB-22ABCFA81ACE}" destId="{9F666B2C-3385-472A-9CB6-D3A931B8856B}" srcOrd="0" destOrd="0" presId="urn:microsoft.com/office/officeart/2005/8/layout/process1"/>
    <dgm:cxn modelId="{E1654418-4060-49DD-AD61-08C0DA7B29DE}" type="presOf" srcId="{4DC6E0CB-B0A4-44D1-AE15-E47A0AE85066}" destId="{6778D426-680A-4529-98CB-3B2BDF58C72A}" srcOrd="0" destOrd="0" presId="urn:microsoft.com/office/officeart/2005/8/layout/process1"/>
    <dgm:cxn modelId="{E8295B24-11B5-49D1-A8D1-6AB9B3CCFA46}" type="presOf" srcId="{84051E9A-A780-4684-A4AB-22ABCFA81ACE}" destId="{555B5976-2634-4F5D-B285-45442D2A3E5D}" srcOrd="1" destOrd="0" presId="urn:microsoft.com/office/officeart/2005/8/layout/process1"/>
    <dgm:cxn modelId="{0D9EFE3B-E1EA-46AF-BFD0-5B89F2BEB664}" type="presOf" srcId="{7843A8EC-F15F-4CBD-BEA5-86C1C23C4D8F}" destId="{0D9610BD-1ED6-40CA-A580-DFCA835DBBAF}" srcOrd="0" destOrd="0" presId="urn:microsoft.com/office/officeart/2005/8/layout/process1"/>
    <dgm:cxn modelId="{D8E5AD66-FBA4-4F6F-A0F0-E7E50D9808DD}" type="presOf" srcId="{3D77F41B-DA55-41C2-9BFB-FB2865A5D674}" destId="{D3C3178E-CA70-4699-BBCD-957C560D8F10}" srcOrd="0" destOrd="0" presId="urn:microsoft.com/office/officeart/2005/8/layout/process1"/>
    <dgm:cxn modelId="{ABE8B06E-2BBA-44B0-B5C7-7E3464E5E4D5}" srcId="{4DC6E0CB-B0A4-44D1-AE15-E47A0AE85066}" destId="{66A8C741-103F-47BC-A4DF-633361D17083}" srcOrd="5" destOrd="0" parTransId="{94F880EB-25F0-45F5-A5FC-A7AEA4972416}" sibTransId="{1F4859E9-F275-4325-BA6A-2812673F0165}"/>
    <dgm:cxn modelId="{1805236F-05DF-44B8-97E0-7B2F054CA451}" srcId="{4DC6E0CB-B0A4-44D1-AE15-E47A0AE85066}" destId="{656AE1A5-0C40-483A-9804-8351A7FE0330}" srcOrd="3" destOrd="0" parTransId="{29DFA298-4705-4BAA-967C-B89C4B652180}" sibTransId="{F4D398D9-4990-4F26-8265-31215D041F1D}"/>
    <dgm:cxn modelId="{CAAB4853-666D-4929-9989-91FFE304F2F9}" srcId="{4DC6E0CB-B0A4-44D1-AE15-E47A0AE85066}" destId="{10369E3C-6AFC-4A54-AC7B-5DE3F79851E8}" srcOrd="4" destOrd="0" parTransId="{07E3A295-C381-4C3C-8FA7-DB2AB9AAB1C6}" sibTransId="{84051E9A-A780-4684-A4AB-22ABCFA81ACE}"/>
    <dgm:cxn modelId="{6ADADB5A-0E5F-455F-862D-D4DB1B331C03}" type="presOf" srcId="{656AE1A5-0C40-483A-9804-8351A7FE0330}" destId="{78397FC6-F871-4CD7-B47B-EEBB111BAB6B}" srcOrd="0" destOrd="0" presId="urn:microsoft.com/office/officeart/2005/8/layout/process1"/>
    <dgm:cxn modelId="{AB28C581-90FF-470C-BAC1-4FAF7A8CCC55}" type="presOf" srcId="{8E23BF11-1381-45F6-A154-97BD34579B9B}" destId="{92B7755E-5A37-42A5-8E01-4C9A37FFF554}" srcOrd="1" destOrd="0" presId="urn:microsoft.com/office/officeart/2005/8/layout/process1"/>
    <dgm:cxn modelId="{203D568A-488B-49D7-BA7E-357DC20A66EE}" srcId="{4DC6E0CB-B0A4-44D1-AE15-E47A0AE85066}" destId="{E9FD38EF-3434-4A9D-A34D-39A88B3401CD}" srcOrd="0" destOrd="0" parTransId="{ACCA1F49-7986-44EB-AAB9-15398BDFEA4F}" sibTransId="{8E23BF11-1381-45F6-A154-97BD34579B9B}"/>
    <dgm:cxn modelId="{BF6F998A-3069-4AA3-81B9-95E4365CFEB2}" type="presOf" srcId="{E658D4A5-3757-48D7-861B-8878E637EE40}" destId="{23D124AD-17EF-480E-89AD-E1CE3EEFFF03}" srcOrd="1" destOrd="0" presId="urn:microsoft.com/office/officeart/2005/8/layout/process1"/>
    <dgm:cxn modelId="{4633B89B-1F14-4920-B7CF-E4EEF94B9620}" type="presOf" srcId="{F4D398D9-4990-4F26-8265-31215D041F1D}" destId="{8C902BE6-A355-4DE7-8E39-CF58DE681DD8}" srcOrd="1" destOrd="0" presId="urn:microsoft.com/office/officeart/2005/8/layout/process1"/>
    <dgm:cxn modelId="{9F7683A0-4913-46F6-A5BB-4369F6E94125}" srcId="{4DC6E0CB-B0A4-44D1-AE15-E47A0AE85066}" destId="{7843A8EC-F15F-4CBD-BEA5-86C1C23C4D8F}" srcOrd="2" destOrd="0" parTransId="{7C42BE81-0A9C-4158-B3D9-2F99BFCC8D39}" sibTransId="{E658D4A5-3757-48D7-861B-8878E637EE40}"/>
    <dgm:cxn modelId="{B11FE0B0-7F21-4FDE-8162-BA6B416E9D79}" srcId="{4DC6E0CB-B0A4-44D1-AE15-E47A0AE85066}" destId="{3D77F41B-DA55-41C2-9BFB-FB2865A5D674}" srcOrd="1" destOrd="0" parTransId="{CB61E42B-266B-4CEF-98E3-31B11F4DD1ED}" sibTransId="{72095E2A-E624-47E3-ABFB-2800C65DF4EA}"/>
    <dgm:cxn modelId="{5E5677C9-E3F3-48FA-A81A-01AA43336B04}" type="presOf" srcId="{E658D4A5-3757-48D7-861B-8878E637EE40}" destId="{D78E2F97-5EB2-426E-B7D9-22E9ACB09AD9}" srcOrd="0" destOrd="0" presId="urn:microsoft.com/office/officeart/2005/8/layout/process1"/>
    <dgm:cxn modelId="{50CC1ACC-EC27-480A-B013-A9C701E1A1A8}" type="presOf" srcId="{72095E2A-E624-47E3-ABFB-2800C65DF4EA}" destId="{E9B2A76C-61E2-4AAB-AA64-B0AF465F3614}" srcOrd="1" destOrd="0" presId="urn:microsoft.com/office/officeart/2005/8/layout/process1"/>
    <dgm:cxn modelId="{BEFB41CC-5E27-42C9-8841-2E9A4E7980C7}" type="presOf" srcId="{8E23BF11-1381-45F6-A154-97BD34579B9B}" destId="{FBB5E234-102B-49F5-9686-AA6FD054B7AD}" srcOrd="0" destOrd="0" presId="urn:microsoft.com/office/officeart/2005/8/layout/process1"/>
    <dgm:cxn modelId="{58015FDF-F0C4-4E62-8B37-5B47C06C23F8}" type="presOf" srcId="{F4D398D9-4990-4F26-8265-31215D041F1D}" destId="{3C1A5C5F-E584-4B9D-9CA2-23E70EB52D70}" srcOrd="0" destOrd="0" presId="urn:microsoft.com/office/officeart/2005/8/layout/process1"/>
    <dgm:cxn modelId="{DB8D37E7-F296-47F4-A69D-2F341ACDB7FE}" type="presOf" srcId="{72095E2A-E624-47E3-ABFB-2800C65DF4EA}" destId="{A397F4AC-5CB1-430F-BEBC-072F9B4C8984}" srcOrd="0" destOrd="0" presId="urn:microsoft.com/office/officeart/2005/8/layout/process1"/>
    <dgm:cxn modelId="{75291FE9-D8B5-4F54-AD23-5B6516874F75}" type="presOf" srcId="{66A8C741-103F-47BC-A4DF-633361D17083}" destId="{3695587B-0705-4207-BFE6-5F0A5637FA25}" srcOrd="0" destOrd="0" presId="urn:microsoft.com/office/officeart/2005/8/layout/process1"/>
    <dgm:cxn modelId="{8173ECF7-0A52-472D-901B-5145B18580A4}" type="presOf" srcId="{E9FD38EF-3434-4A9D-A34D-39A88B3401CD}" destId="{2F3514B9-9A42-44EF-97C8-6D8F77894BD0}" srcOrd="0" destOrd="0" presId="urn:microsoft.com/office/officeart/2005/8/layout/process1"/>
    <dgm:cxn modelId="{A928F788-893B-4EC5-B888-37D51D595B80}" type="presParOf" srcId="{6778D426-680A-4529-98CB-3B2BDF58C72A}" destId="{2F3514B9-9A42-44EF-97C8-6D8F77894BD0}" srcOrd="0" destOrd="0" presId="urn:microsoft.com/office/officeart/2005/8/layout/process1"/>
    <dgm:cxn modelId="{893132BA-20E3-4C89-9E15-41533F64BBA7}" type="presParOf" srcId="{6778D426-680A-4529-98CB-3B2BDF58C72A}" destId="{FBB5E234-102B-49F5-9686-AA6FD054B7AD}" srcOrd="1" destOrd="0" presId="urn:microsoft.com/office/officeart/2005/8/layout/process1"/>
    <dgm:cxn modelId="{EE8EB507-1D25-4606-8895-9219FDB5F9DE}" type="presParOf" srcId="{FBB5E234-102B-49F5-9686-AA6FD054B7AD}" destId="{92B7755E-5A37-42A5-8E01-4C9A37FFF554}" srcOrd="0" destOrd="0" presId="urn:microsoft.com/office/officeart/2005/8/layout/process1"/>
    <dgm:cxn modelId="{5BB94875-040A-4CFB-AFB7-E25D76B6F981}" type="presParOf" srcId="{6778D426-680A-4529-98CB-3B2BDF58C72A}" destId="{D3C3178E-CA70-4699-BBCD-957C560D8F10}" srcOrd="2" destOrd="0" presId="urn:microsoft.com/office/officeart/2005/8/layout/process1"/>
    <dgm:cxn modelId="{1A56BA82-96CD-4806-8D6C-BE9934CA8A8A}" type="presParOf" srcId="{6778D426-680A-4529-98CB-3B2BDF58C72A}" destId="{A397F4AC-5CB1-430F-BEBC-072F9B4C8984}" srcOrd="3" destOrd="0" presId="urn:microsoft.com/office/officeart/2005/8/layout/process1"/>
    <dgm:cxn modelId="{F61A3092-E429-47C2-889F-D1993F6096BD}" type="presParOf" srcId="{A397F4AC-5CB1-430F-BEBC-072F9B4C8984}" destId="{E9B2A76C-61E2-4AAB-AA64-B0AF465F3614}" srcOrd="0" destOrd="0" presId="urn:microsoft.com/office/officeart/2005/8/layout/process1"/>
    <dgm:cxn modelId="{9B971C65-0AA3-4F11-84D0-8273884F7C4B}" type="presParOf" srcId="{6778D426-680A-4529-98CB-3B2BDF58C72A}" destId="{0D9610BD-1ED6-40CA-A580-DFCA835DBBAF}" srcOrd="4" destOrd="0" presId="urn:microsoft.com/office/officeart/2005/8/layout/process1"/>
    <dgm:cxn modelId="{8F279052-395B-4895-BBC3-E94659B99D28}" type="presParOf" srcId="{6778D426-680A-4529-98CB-3B2BDF58C72A}" destId="{D78E2F97-5EB2-426E-B7D9-22E9ACB09AD9}" srcOrd="5" destOrd="0" presId="urn:microsoft.com/office/officeart/2005/8/layout/process1"/>
    <dgm:cxn modelId="{87164613-9AFC-4BA9-BB93-E7683C27CE7B}" type="presParOf" srcId="{D78E2F97-5EB2-426E-B7D9-22E9ACB09AD9}" destId="{23D124AD-17EF-480E-89AD-E1CE3EEFFF03}" srcOrd="0" destOrd="0" presId="urn:microsoft.com/office/officeart/2005/8/layout/process1"/>
    <dgm:cxn modelId="{ECF2CCFE-2939-4E50-BC40-A9C9D0303ACA}" type="presParOf" srcId="{6778D426-680A-4529-98CB-3B2BDF58C72A}" destId="{78397FC6-F871-4CD7-B47B-EEBB111BAB6B}" srcOrd="6" destOrd="0" presId="urn:microsoft.com/office/officeart/2005/8/layout/process1"/>
    <dgm:cxn modelId="{63792C5B-1087-4C25-9A41-E5FF8739EAD2}" type="presParOf" srcId="{6778D426-680A-4529-98CB-3B2BDF58C72A}" destId="{3C1A5C5F-E584-4B9D-9CA2-23E70EB52D70}" srcOrd="7" destOrd="0" presId="urn:microsoft.com/office/officeart/2005/8/layout/process1"/>
    <dgm:cxn modelId="{3637F54F-7FCA-404B-95AA-92559B8671F7}" type="presParOf" srcId="{3C1A5C5F-E584-4B9D-9CA2-23E70EB52D70}" destId="{8C902BE6-A355-4DE7-8E39-CF58DE681DD8}" srcOrd="0" destOrd="0" presId="urn:microsoft.com/office/officeart/2005/8/layout/process1"/>
    <dgm:cxn modelId="{A9B8E185-B11A-4F64-86FF-037EF2CCDB6F}" type="presParOf" srcId="{6778D426-680A-4529-98CB-3B2BDF58C72A}" destId="{80F88EE6-4861-4F9F-B95B-E884A8DF7A80}" srcOrd="8" destOrd="0" presId="urn:microsoft.com/office/officeart/2005/8/layout/process1"/>
    <dgm:cxn modelId="{40DEC2DD-7F7C-483B-BC27-DB9D6C55AE9E}" type="presParOf" srcId="{6778D426-680A-4529-98CB-3B2BDF58C72A}" destId="{9F666B2C-3385-472A-9CB6-D3A931B8856B}" srcOrd="9" destOrd="0" presId="urn:microsoft.com/office/officeart/2005/8/layout/process1"/>
    <dgm:cxn modelId="{EC8804FA-2FAF-4E54-85FC-89B1C10C5BB5}" type="presParOf" srcId="{9F666B2C-3385-472A-9CB6-D3A931B8856B}" destId="{555B5976-2634-4F5D-B285-45442D2A3E5D}" srcOrd="0" destOrd="0" presId="urn:microsoft.com/office/officeart/2005/8/layout/process1"/>
    <dgm:cxn modelId="{ACAD8D08-A8F0-40A0-9839-10779858540A}" type="presParOf" srcId="{6778D426-680A-4529-98CB-3B2BDF58C72A}" destId="{3695587B-0705-4207-BFE6-5F0A5637FA25}" srcOrd="10" destOrd="0" presId="urn:microsoft.com/office/officeart/2005/8/layout/process1"/>
  </dgm:cxnLst>
  <dgm:bg>
    <a:solidFill>
      <a:schemeClr val="bg1"/>
    </a:solidFill>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DC6E0CB-B0A4-44D1-AE15-E47A0AE85066}" type="doc">
      <dgm:prSet loTypeId="urn:microsoft.com/office/officeart/2005/8/layout/process1" loCatId="process" qsTypeId="urn:microsoft.com/office/officeart/2005/8/quickstyle/simple1" qsCatId="simple" csTypeId="urn:microsoft.com/office/officeart/2005/8/colors/accent0_1" csCatId="mainScheme" phldr="1"/>
      <dgm:spPr/>
    </dgm:pt>
    <dgm:pt modelId="{7843A8EC-F15F-4CBD-BEA5-86C1C23C4D8F}">
      <dgm:prSet phldrT="[Text]" custT="1"/>
      <dgm:spPr/>
      <dgm:t>
        <a:bodyPr/>
        <a:lstStyle/>
        <a:p>
          <a:r>
            <a:rPr lang="en-GB" sz="1000" b="1" dirty="0"/>
            <a:t>Level 3 Qualification/SVQ,NVQ 3 </a:t>
          </a:r>
        </a:p>
      </dgm:t>
    </dgm:pt>
    <dgm:pt modelId="{7C42BE81-0A9C-4158-B3D9-2F99BFCC8D39}" type="parTrans" cxnId="{9F7683A0-4913-46F6-A5BB-4369F6E94125}">
      <dgm:prSet/>
      <dgm:spPr/>
      <dgm:t>
        <a:bodyPr/>
        <a:lstStyle/>
        <a:p>
          <a:endParaRPr lang="en-GB"/>
        </a:p>
      </dgm:t>
    </dgm:pt>
    <dgm:pt modelId="{E658D4A5-3757-48D7-861B-8878E637EE40}" type="sibTrans" cxnId="{9F7683A0-4913-46F6-A5BB-4369F6E94125}">
      <dgm:prSet/>
      <dgm:spPr/>
      <dgm:t>
        <a:bodyPr/>
        <a:lstStyle/>
        <a:p>
          <a:endParaRPr lang="en-GB"/>
        </a:p>
      </dgm:t>
    </dgm:pt>
    <dgm:pt modelId="{656AE1A5-0C40-483A-9804-8351A7FE0330}">
      <dgm:prSet phldrT="[Text]" custT="1"/>
      <dgm:spPr/>
      <dgm:t>
        <a:bodyPr/>
        <a:lstStyle/>
        <a:p>
          <a:r>
            <a:rPr lang="en-GB" sz="1000" b="1" dirty="0"/>
            <a:t>Level 4/5 Supervisory / Technical Qualification /SVQ,NVQ </a:t>
          </a:r>
        </a:p>
      </dgm:t>
    </dgm:pt>
    <dgm:pt modelId="{29DFA298-4705-4BAA-967C-B89C4B652180}" type="parTrans" cxnId="{1805236F-05DF-44B8-97E0-7B2F054CA451}">
      <dgm:prSet/>
      <dgm:spPr/>
      <dgm:t>
        <a:bodyPr/>
        <a:lstStyle/>
        <a:p>
          <a:endParaRPr lang="en-GB"/>
        </a:p>
      </dgm:t>
    </dgm:pt>
    <dgm:pt modelId="{F4D398D9-4990-4F26-8265-31215D041F1D}" type="sibTrans" cxnId="{1805236F-05DF-44B8-97E0-7B2F054CA451}">
      <dgm:prSet/>
      <dgm:spPr/>
      <dgm:t>
        <a:bodyPr/>
        <a:lstStyle/>
        <a:p>
          <a:endParaRPr lang="en-GB"/>
        </a:p>
      </dgm:t>
    </dgm:pt>
    <dgm:pt modelId="{10369E3C-6AFC-4A54-AC7B-5DE3F79851E8}">
      <dgm:prSet phldrT="[Text]" custT="1"/>
      <dgm:spPr/>
      <dgm:t>
        <a:bodyPr/>
        <a:lstStyle/>
        <a:p>
          <a:r>
            <a:rPr lang="en-GB" sz="1000" b="1" dirty="0"/>
            <a:t>SVQ,NVQ  6 / Degree / Professional Qualification</a:t>
          </a:r>
        </a:p>
      </dgm:t>
    </dgm:pt>
    <dgm:pt modelId="{07E3A295-C381-4C3C-8FA7-DB2AB9AAB1C6}" type="parTrans" cxnId="{CAAB4853-666D-4929-9989-91FFE304F2F9}">
      <dgm:prSet/>
      <dgm:spPr/>
      <dgm:t>
        <a:bodyPr/>
        <a:lstStyle/>
        <a:p>
          <a:endParaRPr lang="en-GB"/>
        </a:p>
      </dgm:t>
    </dgm:pt>
    <dgm:pt modelId="{84051E9A-A780-4684-A4AB-22ABCFA81ACE}" type="sibTrans" cxnId="{CAAB4853-666D-4929-9989-91FFE304F2F9}">
      <dgm:prSet/>
      <dgm:spPr/>
      <dgm:t>
        <a:bodyPr/>
        <a:lstStyle/>
        <a:p>
          <a:endParaRPr lang="en-GB"/>
        </a:p>
      </dgm:t>
    </dgm:pt>
    <dgm:pt modelId="{66A8C741-103F-47BC-A4DF-633361D17083}">
      <dgm:prSet phldrT="[Text]" custT="1"/>
      <dgm:spPr/>
      <dgm:t>
        <a:bodyPr/>
        <a:lstStyle/>
        <a:p>
          <a:r>
            <a:rPr lang="en-GB" sz="1000" b="1" dirty="0"/>
            <a:t>Level 7 SVQ/NVQ  / MSc / Managerial/ Professional Qualification </a:t>
          </a:r>
        </a:p>
      </dgm:t>
    </dgm:pt>
    <dgm:pt modelId="{94F880EB-25F0-45F5-A5FC-A7AEA4972416}" type="parTrans" cxnId="{ABE8B06E-2BBA-44B0-B5C7-7E3464E5E4D5}">
      <dgm:prSet/>
      <dgm:spPr/>
      <dgm:t>
        <a:bodyPr/>
        <a:lstStyle/>
        <a:p>
          <a:endParaRPr lang="en-GB"/>
        </a:p>
      </dgm:t>
    </dgm:pt>
    <dgm:pt modelId="{1F4859E9-F275-4325-BA6A-2812673F0165}" type="sibTrans" cxnId="{ABE8B06E-2BBA-44B0-B5C7-7E3464E5E4D5}">
      <dgm:prSet/>
      <dgm:spPr/>
      <dgm:t>
        <a:bodyPr/>
        <a:lstStyle/>
        <a:p>
          <a:endParaRPr lang="en-GB"/>
        </a:p>
      </dgm:t>
    </dgm:pt>
    <dgm:pt modelId="{6778D426-680A-4529-98CB-3B2BDF58C72A}" type="pres">
      <dgm:prSet presAssocID="{4DC6E0CB-B0A4-44D1-AE15-E47A0AE85066}" presName="Name0" presStyleCnt="0">
        <dgm:presLayoutVars>
          <dgm:dir/>
          <dgm:resizeHandles val="exact"/>
        </dgm:presLayoutVars>
      </dgm:prSet>
      <dgm:spPr/>
    </dgm:pt>
    <dgm:pt modelId="{0D9610BD-1ED6-40CA-A580-DFCA835DBBAF}" type="pres">
      <dgm:prSet presAssocID="{7843A8EC-F15F-4CBD-BEA5-86C1C23C4D8F}" presName="node" presStyleLbl="node1" presStyleIdx="0" presStyleCnt="4" custScaleX="358428" custLinFactNeighborX="-8627" custLinFactNeighborY="1486">
        <dgm:presLayoutVars>
          <dgm:bulletEnabled val="1"/>
        </dgm:presLayoutVars>
      </dgm:prSet>
      <dgm:spPr/>
    </dgm:pt>
    <dgm:pt modelId="{D78E2F97-5EB2-426E-B7D9-22E9ACB09AD9}" type="pres">
      <dgm:prSet presAssocID="{E658D4A5-3757-48D7-861B-8878E637EE40}" presName="sibTrans" presStyleLbl="sibTrans2D1" presStyleIdx="0" presStyleCnt="3"/>
      <dgm:spPr/>
    </dgm:pt>
    <dgm:pt modelId="{23D124AD-17EF-480E-89AD-E1CE3EEFFF03}" type="pres">
      <dgm:prSet presAssocID="{E658D4A5-3757-48D7-861B-8878E637EE40}" presName="connectorText" presStyleLbl="sibTrans2D1" presStyleIdx="0" presStyleCnt="3"/>
      <dgm:spPr/>
    </dgm:pt>
    <dgm:pt modelId="{78397FC6-F871-4CD7-B47B-EEBB111BAB6B}" type="pres">
      <dgm:prSet presAssocID="{656AE1A5-0C40-483A-9804-8351A7FE0330}" presName="node" presStyleLbl="node1" presStyleIdx="1" presStyleCnt="4" custScaleX="100216" custLinFactNeighborX="-16604">
        <dgm:presLayoutVars>
          <dgm:bulletEnabled val="1"/>
        </dgm:presLayoutVars>
      </dgm:prSet>
      <dgm:spPr/>
    </dgm:pt>
    <dgm:pt modelId="{3C1A5C5F-E584-4B9D-9CA2-23E70EB52D70}" type="pres">
      <dgm:prSet presAssocID="{F4D398D9-4990-4F26-8265-31215D041F1D}" presName="sibTrans" presStyleLbl="sibTrans2D1" presStyleIdx="1" presStyleCnt="3"/>
      <dgm:spPr/>
    </dgm:pt>
    <dgm:pt modelId="{8C902BE6-A355-4DE7-8E39-CF58DE681DD8}" type="pres">
      <dgm:prSet presAssocID="{F4D398D9-4990-4F26-8265-31215D041F1D}" presName="connectorText" presStyleLbl="sibTrans2D1" presStyleIdx="1" presStyleCnt="3"/>
      <dgm:spPr/>
    </dgm:pt>
    <dgm:pt modelId="{80F88EE6-4861-4F9F-B95B-E884A8DF7A80}" type="pres">
      <dgm:prSet presAssocID="{10369E3C-6AFC-4A54-AC7B-5DE3F79851E8}" presName="node" presStyleLbl="node1" presStyleIdx="2" presStyleCnt="4" custScaleX="96136" custScaleY="106214" custLinFactNeighborX="9282" custLinFactNeighborY="-1646">
        <dgm:presLayoutVars>
          <dgm:bulletEnabled val="1"/>
        </dgm:presLayoutVars>
      </dgm:prSet>
      <dgm:spPr/>
    </dgm:pt>
    <dgm:pt modelId="{9F666B2C-3385-472A-9CB6-D3A931B8856B}" type="pres">
      <dgm:prSet presAssocID="{84051E9A-A780-4684-A4AB-22ABCFA81ACE}" presName="sibTrans" presStyleLbl="sibTrans2D1" presStyleIdx="2" presStyleCnt="3"/>
      <dgm:spPr/>
    </dgm:pt>
    <dgm:pt modelId="{555B5976-2634-4F5D-B285-45442D2A3E5D}" type="pres">
      <dgm:prSet presAssocID="{84051E9A-A780-4684-A4AB-22ABCFA81ACE}" presName="connectorText" presStyleLbl="sibTrans2D1" presStyleIdx="2" presStyleCnt="3"/>
      <dgm:spPr/>
    </dgm:pt>
    <dgm:pt modelId="{3695587B-0705-4207-BFE6-5F0A5637FA25}" type="pres">
      <dgm:prSet presAssocID="{66A8C741-103F-47BC-A4DF-633361D17083}" presName="node" presStyleLbl="node1" presStyleIdx="3" presStyleCnt="4" custScaleX="118727" custScaleY="97273" custLinFactNeighborX="-1166" custLinFactNeighborY="-186">
        <dgm:presLayoutVars>
          <dgm:bulletEnabled val="1"/>
        </dgm:presLayoutVars>
      </dgm:prSet>
      <dgm:spPr/>
    </dgm:pt>
  </dgm:ptLst>
  <dgm:cxnLst>
    <dgm:cxn modelId="{43947501-A1C6-4844-AEB0-1EDB56EBEFC9}" type="presOf" srcId="{10369E3C-6AFC-4A54-AC7B-5DE3F79851E8}" destId="{80F88EE6-4861-4F9F-B95B-E884A8DF7A80}" srcOrd="0" destOrd="0" presId="urn:microsoft.com/office/officeart/2005/8/layout/process1"/>
    <dgm:cxn modelId="{615FE412-5514-44E8-A67B-020CC26D0711}" type="presOf" srcId="{84051E9A-A780-4684-A4AB-22ABCFA81ACE}" destId="{9F666B2C-3385-472A-9CB6-D3A931B8856B}" srcOrd="0" destOrd="0" presId="urn:microsoft.com/office/officeart/2005/8/layout/process1"/>
    <dgm:cxn modelId="{E1654418-4060-49DD-AD61-08C0DA7B29DE}" type="presOf" srcId="{4DC6E0CB-B0A4-44D1-AE15-E47A0AE85066}" destId="{6778D426-680A-4529-98CB-3B2BDF58C72A}" srcOrd="0" destOrd="0" presId="urn:microsoft.com/office/officeart/2005/8/layout/process1"/>
    <dgm:cxn modelId="{E8295B24-11B5-49D1-A8D1-6AB9B3CCFA46}" type="presOf" srcId="{84051E9A-A780-4684-A4AB-22ABCFA81ACE}" destId="{555B5976-2634-4F5D-B285-45442D2A3E5D}" srcOrd="1" destOrd="0" presId="urn:microsoft.com/office/officeart/2005/8/layout/process1"/>
    <dgm:cxn modelId="{0D9EFE3B-E1EA-46AF-BFD0-5B89F2BEB664}" type="presOf" srcId="{7843A8EC-F15F-4CBD-BEA5-86C1C23C4D8F}" destId="{0D9610BD-1ED6-40CA-A580-DFCA835DBBAF}" srcOrd="0" destOrd="0" presId="urn:microsoft.com/office/officeart/2005/8/layout/process1"/>
    <dgm:cxn modelId="{ABE8B06E-2BBA-44B0-B5C7-7E3464E5E4D5}" srcId="{4DC6E0CB-B0A4-44D1-AE15-E47A0AE85066}" destId="{66A8C741-103F-47BC-A4DF-633361D17083}" srcOrd="3" destOrd="0" parTransId="{94F880EB-25F0-45F5-A5FC-A7AEA4972416}" sibTransId="{1F4859E9-F275-4325-BA6A-2812673F0165}"/>
    <dgm:cxn modelId="{1805236F-05DF-44B8-97E0-7B2F054CA451}" srcId="{4DC6E0CB-B0A4-44D1-AE15-E47A0AE85066}" destId="{656AE1A5-0C40-483A-9804-8351A7FE0330}" srcOrd="1" destOrd="0" parTransId="{29DFA298-4705-4BAA-967C-B89C4B652180}" sibTransId="{F4D398D9-4990-4F26-8265-31215D041F1D}"/>
    <dgm:cxn modelId="{CAAB4853-666D-4929-9989-91FFE304F2F9}" srcId="{4DC6E0CB-B0A4-44D1-AE15-E47A0AE85066}" destId="{10369E3C-6AFC-4A54-AC7B-5DE3F79851E8}" srcOrd="2" destOrd="0" parTransId="{07E3A295-C381-4C3C-8FA7-DB2AB9AAB1C6}" sibTransId="{84051E9A-A780-4684-A4AB-22ABCFA81ACE}"/>
    <dgm:cxn modelId="{6ADADB5A-0E5F-455F-862D-D4DB1B331C03}" type="presOf" srcId="{656AE1A5-0C40-483A-9804-8351A7FE0330}" destId="{78397FC6-F871-4CD7-B47B-EEBB111BAB6B}" srcOrd="0" destOrd="0" presId="urn:microsoft.com/office/officeart/2005/8/layout/process1"/>
    <dgm:cxn modelId="{BF6F998A-3069-4AA3-81B9-95E4365CFEB2}" type="presOf" srcId="{E658D4A5-3757-48D7-861B-8878E637EE40}" destId="{23D124AD-17EF-480E-89AD-E1CE3EEFFF03}" srcOrd="1" destOrd="0" presId="urn:microsoft.com/office/officeart/2005/8/layout/process1"/>
    <dgm:cxn modelId="{4633B89B-1F14-4920-B7CF-E4EEF94B9620}" type="presOf" srcId="{F4D398D9-4990-4F26-8265-31215D041F1D}" destId="{8C902BE6-A355-4DE7-8E39-CF58DE681DD8}" srcOrd="1" destOrd="0" presId="urn:microsoft.com/office/officeart/2005/8/layout/process1"/>
    <dgm:cxn modelId="{9F7683A0-4913-46F6-A5BB-4369F6E94125}" srcId="{4DC6E0CB-B0A4-44D1-AE15-E47A0AE85066}" destId="{7843A8EC-F15F-4CBD-BEA5-86C1C23C4D8F}" srcOrd="0" destOrd="0" parTransId="{7C42BE81-0A9C-4158-B3D9-2F99BFCC8D39}" sibTransId="{E658D4A5-3757-48D7-861B-8878E637EE40}"/>
    <dgm:cxn modelId="{5E5677C9-E3F3-48FA-A81A-01AA43336B04}" type="presOf" srcId="{E658D4A5-3757-48D7-861B-8878E637EE40}" destId="{D78E2F97-5EB2-426E-B7D9-22E9ACB09AD9}" srcOrd="0" destOrd="0" presId="urn:microsoft.com/office/officeart/2005/8/layout/process1"/>
    <dgm:cxn modelId="{58015FDF-F0C4-4E62-8B37-5B47C06C23F8}" type="presOf" srcId="{F4D398D9-4990-4F26-8265-31215D041F1D}" destId="{3C1A5C5F-E584-4B9D-9CA2-23E70EB52D70}" srcOrd="0" destOrd="0" presId="urn:microsoft.com/office/officeart/2005/8/layout/process1"/>
    <dgm:cxn modelId="{75291FE9-D8B5-4F54-AD23-5B6516874F75}" type="presOf" srcId="{66A8C741-103F-47BC-A4DF-633361D17083}" destId="{3695587B-0705-4207-BFE6-5F0A5637FA25}" srcOrd="0" destOrd="0" presId="urn:microsoft.com/office/officeart/2005/8/layout/process1"/>
    <dgm:cxn modelId="{9B971C65-0AA3-4F11-84D0-8273884F7C4B}" type="presParOf" srcId="{6778D426-680A-4529-98CB-3B2BDF58C72A}" destId="{0D9610BD-1ED6-40CA-A580-DFCA835DBBAF}" srcOrd="0" destOrd="0" presId="urn:microsoft.com/office/officeart/2005/8/layout/process1"/>
    <dgm:cxn modelId="{8F279052-395B-4895-BBC3-E94659B99D28}" type="presParOf" srcId="{6778D426-680A-4529-98CB-3B2BDF58C72A}" destId="{D78E2F97-5EB2-426E-B7D9-22E9ACB09AD9}" srcOrd="1" destOrd="0" presId="urn:microsoft.com/office/officeart/2005/8/layout/process1"/>
    <dgm:cxn modelId="{87164613-9AFC-4BA9-BB93-E7683C27CE7B}" type="presParOf" srcId="{D78E2F97-5EB2-426E-B7D9-22E9ACB09AD9}" destId="{23D124AD-17EF-480E-89AD-E1CE3EEFFF03}" srcOrd="0" destOrd="0" presId="urn:microsoft.com/office/officeart/2005/8/layout/process1"/>
    <dgm:cxn modelId="{ECF2CCFE-2939-4E50-BC40-A9C9D0303ACA}" type="presParOf" srcId="{6778D426-680A-4529-98CB-3B2BDF58C72A}" destId="{78397FC6-F871-4CD7-B47B-EEBB111BAB6B}" srcOrd="2" destOrd="0" presId="urn:microsoft.com/office/officeart/2005/8/layout/process1"/>
    <dgm:cxn modelId="{63792C5B-1087-4C25-9A41-E5FF8739EAD2}" type="presParOf" srcId="{6778D426-680A-4529-98CB-3B2BDF58C72A}" destId="{3C1A5C5F-E584-4B9D-9CA2-23E70EB52D70}" srcOrd="3" destOrd="0" presId="urn:microsoft.com/office/officeart/2005/8/layout/process1"/>
    <dgm:cxn modelId="{3637F54F-7FCA-404B-95AA-92559B8671F7}" type="presParOf" srcId="{3C1A5C5F-E584-4B9D-9CA2-23E70EB52D70}" destId="{8C902BE6-A355-4DE7-8E39-CF58DE681DD8}" srcOrd="0" destOrd="0" presId="urn:microsoft.com/office/officeart/2005/8/layout/process1"/>
    <dgm:cxn modelId="{A9B8E185-B11A-4F64-86FF-037EF2CCDB6F}" type="presParOf" srcId="{6778D426-680A-4529-98CB-3B2BDF58C72A}" destId="{80F88EE6-4861-4F9F-B95B-E884A8DF7A80}" srcOrd="4" destOrd="0" presId="urn:microsoft.com/office/officeart/2005/8/layout/process1"/>
    <dgm:cxn modelId="{40DEC2DD-7F7C-483B-BC27-DB9D6C55AE9E}" type="presParOf" srcId="{6778D426-680A-4529-98CB-3B2BDF58C72A}" destId="{9F666B2C-3385-472A-9CB6-D3A931B8856B}" srcOrd="5" destOrd="0" presId="urn:microsoft.com/office/officeart/2005/8/layout/process1"/>
    <dgm:cxn modelId="{EC8804FA-2FAF-4E54-85FC-89B1C10C5BB5}" type="presParOf" srcId="{9F666B2C-3385-472A-9CB6-D3A931B8856B}" destId="{555B5976-2634-4F5D-B285-45442D2A3E5D}" srcOrd="0" destOrd="0" presId="urn:microsoft.com/office/officeart/2005/8/layout/process1"/>
    <dgm:cxn modelId="{ACAD8D08-A8F0-40A0-9839-10779858540A}" type="presParOf" srcId="{6778D426-680A-4529-98CB-3B2BDF58C72A}" destId="{3695587B-0705-4207-BFE6-5F0A5637FA25}" srcOrd="6" destOrd="0" presId="urn:microsoft.com/office/officeart/2005/8/layout/process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DC6E0CB-B0A4-44D1-AE15-E47A0AE85066}" type="doc">
      <dgm:prSet loTypeId="urn:microsoft.com/office/officeart/2005/8/layout/process1" loCatId="process" qsTypeId="urn:microsoft.com/office/officeart/2005/8/quickstyle/simple1" qsCatId="simple" csTypeId="urn:microsoft.com/office/officeart/2005/8/colors/accent0_1" csCatId="mainScheme" phldr="1"/>
      <dgm:spPr/>
    </dgm:pt>
    <dgm:pt modelId="{E9FD38EF-3434-4A9D-A34D-39A88B3401CD}">
      <dgm:prSet phldrT="[Text]" custT="1"/>
      <dgm:spPr/>
      <dgm:t>
        <a:bodyPr/>
        <a:lstStyle/>
        <a:p>
          <a:pPr algn="ctr"/>
          <a:r>
            <a:rPr lang="en-GB" sz="1000" b="1" dirty="0"/>
            <a:t>Labourer</a:t>
          </a:r>
        </a:p>
      </dgm:t>
    </dgm:pt>
    <dgm:pt modelId="{ACCA1F49-7986-44EB-AAB9-15398BDFEA4F}" type="parTrans" cxnId="{203D568A-488B-49D7-BA7E-357DC20A66EE}">
      <dgm:prSet/>
      <dgm:spPr/>
      <dgm:t>
        <a:bodyPr/>
        <a:lstStyle/>
        <a:p>
          <a:endParaRPr lang="en-GB"/>
        </a:p>
      </dgm:t>
    </dgm:pt>
    <dgm:pt modelId="{8E23BF11-1381-45F6-A154-97BD34579B9B}" type="sibTrans" cxnId="{203D568A-488B-49D7-BA7E-357DC20A66EE}">
      <dgm:prSet/>
      <dgm:spPr/>
      <dgm:t>
        <a:bodyPr/>
        <a:lstStyle/>
        <a:p>
          <a:endParaRPr lang="en-GB"/>
        </a:p>
      </dgm:t>
    </dgm:pt>
    <dgm:pt modelId="{3D77F41B-DA55-41C2-9BFB-FB2865A5D674}">
      <dgm:prSet phldrT="[Text]" custT="1"/>
      <dgm:spPr/>
      <dgm:t>
        <a:bodyPr/>
        <a:lstStyle/>
        <a:p>
          <a:r>
            <a:rPr lang="en-GB" sz="1000" b="1" dirty="0"/>
            <a:t>NVQ/SVQ 2 </a:t>
          </a:r>
        </a:p>
      </dgm:t>
    </dgm:pt>
    <dgm:pt modelId="{CB61E42B-266B-4CEF-98E3-31B11F4DD1ED}" type="parTrans" cxnId="{B11FE0B0-7F21-4FDE-8162-BA6B416E9D79}">
      <dgm:prSet/>
      <dgm:spPr/>
      <dgm:t>
        <a:bodyPr/>
        <a:lstStyle/>
        <a:p>
          <a:endParaRPr lang="en-GB"/>
        </a:p>
      </dgm:t>
    </dgm:pt>
    <dgm:pt modelId="{72095E2A-E624-47E3-ABFB-2800C65DF4EA}" type="sibTrans" cxnId="{B11FE0B0-7F21-4FDE-8162-BA6B416E9D79}">
      <dgm:prSet/>
      <dgm:spPr/>
      <dgm:t>
        <a:bodyPr/>
        <a:lstStyle/>
        <a:p>
          <a:endParaRPr lang="en-GB"/>
        </a:p>
      </dgm:t>
    </dgm:pt>
    <dgm:pt modelId="{7843A8EC-F15F-4CBD-BEA5-86C1C23C4D8F}">
      <dgm:prSet phldrT="[Text]" custT="1"/>
      <dgm:spPr/>
      <dgm:t>
        <a:bodyPr/>
        <a:lstStyle/>
        <a:p>
          <a:r>
            <a:rPr lang="en-GB" sz="1000" b="1" dirty="0"/>
            <a:t>NVQ/SVQ 3</a:t>
          </a:r>
        </a:p>
      </dgm:t>
    </dgm:pt>
    <dgm:pt modelId="{7C42BE81-0A9C-4158-B3D9-2F99BFCC8D39}" type="parTrans" cxnId="{9F7683A0-4913-46F6-A5BB-4369F6E94125}">
      <dgm:prSet/>
      <dgm:spPr/>
      <dgm:t>
        <a:bodyPr/>
        <a:lstStyle/>
        <a:p>
          <a:endParaRPr lang="en-GB"/>
        </a:p>
      </dgm:t>
    </dgm:pt>
    <dgm:pt modelId="{E658D4A5-3757-48D7-861B-8878E637EE40}" type="sibTrans" cxnId="{9F7683A0-4913-46F6-A5BB-4369F6E94125}">
      <dgm:prSet/>
      <dgm:spPr/>
      <dgm:t>
        <a:bodyPr/>
        <a:lstStyle/>
        <a:p>
          <a:endParaRPr lang="en-GB"/>
        </a:p>
      </dgm:t>
    </dgm:pt>
    <dgm:pt modelId="{656AE1A5-0C40-483A-9804-8351A7FE0330}">
      <dgm:prSet phldrT="[Text]" custT="1"/>
      <dgm:spPr/>
      <dgm:t>
        <a:bodyPr/>
        <a:lstStyle/>
        <a:p>
          <a:r>
            <a:rPr lang="en-GB" sz="1000" b="1" dirty="0"/>
            <a:t>Level 4/5 Supervisory / Technical Qualification /SVQ /NVQ </a:t>
          </a:r>
        </a:p>
      </dgm:t>
    </dgm:pt>
    <dgm:pt modelId="{29DFA298-4705-4BAA-967C-B89C4B652180}" type="parTrans" cxnId="{1805236F-05DF-44B8-97E0-7B2F054CA451}">
      <dgm:prSet/>
      <dgm:spPr/>
      <dgm:t>
        <a:bodyPr/>
        <a:lstStyle/>
        <a:p>
          <a:endParaRPr lang="en-GB"/>
        </a:p>
      </dgm:t>
    </dgm:pt>
    <dgm:pt modelId="{F4D398D9-4990-4F26-8265-31215D041F1D}" type="sibTrans" cxnId="{1805236F-05DF-44B8-97E0-7B2F054CA451}">
      <dgm:prSet/>
      <dgm:spPr/>
      <dgm:t>
        <a:bodyPr/>
        <a:lstStyle/>
        <a:p>
          <a:endParaRPr lang="en-GB"/>
        </a:p>
      </dgm:t>
    </dgm:pt>
    <dgm:pt modelId="{10369E3C-6AFC-4A54-AC7B-5DE3F79851E8}">
      <dgm:prSet phldrT="[Text]" custT="1"/>
      <dgm:spPr/>
      <dgm:t>
        <a:bodyPr/>
        <a:lstStyle/>
        <a:p>
          <a:r>
            <a:rPr lang="en-GB" sz="1000" b="1" dirty="0"/>
            <a:t>SVQ/NVQ 6 / Degree / Professional Qualification</a:t>
          </a:r>
        </a:p>
      </dgm:t>
    </dgm:pt>
    <dgm:pt modelId="{07E3A295-C381-4C3C-8FA7-DB2AB9AAB1C6}" type="parTrans" cxnId="{CAAB4853-666D-4929-9989-91FFE304F2F9}">
      <dgm:prSet/>
      <dgm:spPr/>
      <dgm:t>
        <a:bodyPr/>
        <a:lstStyle/>
        <a:p>
          <a:endParaRPr lang="en-GB"/>
        </a:p>
      </dgm:t>
    </dgm:pt>
    <dgm:pt modelId="{84051E9A-A780-4684-A4AB-22ABCFA81ACE}" type="sibTrans" cxnId="{CAAB4853-666D-4929-9989-91FFE304F2F9}">
      <dgm:prSet/>
      <dgm:spPr/>
      <dgm:t>
        <a:bodyPr/>
        <a:lstStyle/>
        <a:p>
          <a:endParaRPr lang="en-GB"/>
        </a:p>
      </dgm:t>
    </dgm:pt>
    <dgm:pt modelId="{66A8C741-103F-47BC-A4DF-633361D17083}">
      <dgm:prSet phldrT="[Text]" custT="1"/>
      <dgm:spPr/>
      <dgm:t>
        <a:bodyPr/>
        <a:lstStyle/>
        <a:p>
          <a:r>
            <a:rPr lang="en-GB" sz="1000" b="1" dirty="0"/>
            <a:t>Level 7 SVQ/NVQ  / MSc / Managerial / Professional Qualification </a:t>
          </a:r>
          <a:endParaRPr lang="en-GB" sz="900" b="1" dirty="0"/>
        </a:p>
      </dgm:t>
    </dgm:pt>
    <dgm:pt modelId="{94F880EB-25F0-45F5-A5FC-A7AEA4972416}" type="parTrans" cxnId="{ABE8B06E-2BBA-44B0-B5C7-7E3464E5E4D5}">
      <dgm:prSet/>
      <dgm:spPr/>
      <dgm:t>
        <a:bodyPr/>
        <a:lstStyle/>
        <a:p>
          <a:endParaRPr lang="en-GB"/>
        </a:p>
      </dgm:t>
    </dgm:pt>
    <dgm:pt modelId="{1F4859E9-F275-4325-BA6A-2812673F0165}" type="sibTrans" cxnId="{ABE8B06E-2BBA-44B0-B5C7-7E3464E5E4D5}">
      <dgm:prSet/>
      <dgm:spPr/>
      <dgm:t>
        <a:bodyPr/>
        <a:lstStyle/>
        <a:p>
          <a:endParaRPr lang="en-GB"/>
        </a:p>
      </dgm:t>
    </dgm:pt>
    <dgm:pt modelId="{6778D426-680A-4529-98CB-3B2BDF58C72A}" type="pres">
      <dgm:prSet presAssocID="{4DC6E0CB-B0A4-44D1-AE15-E47A0AE85066}" presName="Name0" presStyleCnt="0">
        <dgm:presLayoutVars>
          <dgm:dir/>
          <dgm:resizeHandles val="exact"/>
        </dgm:presLayoutVars>
      </dgm:prSet>
      <dgm:spPr/>
    </dgm:pt>
    <dgm:pt modelId="{2F3514B9-9A42-44EF-97C8-6D8F77894BD0}" type="pres">
      <dgm:prSet presAssocID="{E9FD38EF-3434-4A9D-A34D-39A88B3401CD}" presName="node" presStyleLbl="node1" presStyleIdx="0" presStyleCnt="6">
        <dgm:presLayoutVars>
          <dgm:bulletEnabled val="1"/>
        </dgm:presLayoutVars>
      </dgm:prSet>
      <dgm:spPr/>
    </dgm:pt>
    <dgm:pt modelId="{FBB5E234-102B-49F5-9686-AA6FD054B7AD}" type="pres">
      <dgm:prSet presAssocID="{8E23BF11-1381-45F6-A154-97BD34579B9B}" presName="sibTrans" presStyleLbl="sibTrans2D1" presStyleIdx="0" presStyleCnt="5"/>
      <dgm:spPr/>
    </dgm:pt>
    <dgm:pt modelId="{92B7755E-5A37-42A5-8E01-4C9A37FFF554}" type="pres">
      <dgm:prSet presAssocID="{8E23BF11-1381-45F6-A154-97BD34579B9B}" presName="connectorText" presStyleLbl="sibTrans2D1" presStyleIdx="0" presStyleCnt="5"/>
      <dgm:spPr/>
    </dgm:pt>
    <dgm:pt modelId="{D3C3178E-CA70-4699-BBCD-957C560D8F10}" type="pres">
      <dgm:prSet presAssocID="{3D77F41B-DA55-41C2-9BFB-FB2865A5D674}" presName="node" presStyleLbl="node1" presStyleIdx="1" presStyleCnt="6">
        <dgm:presLayoutVars>
          <dgm:bulletEnabled val="1"/>
        </dgm:presLayoutVars>
      </dgm:prSet>
      <dgm:spPr/>
    </dgm:pt>
    <dgm:pt modelId="{A397F4AC-5CB1-430F-BEBC-072F9B4C8984}" type="pres">
      <dgm:prSet presAssocID="{72095E2A-E624-47E3-ABFB-2800C65DF4EA}" presName="sibTrans" presStyleLbl="sibTrans2D1" presStyleIdx="1" presStyleCnt="5"/>
      <dgm:spPr/>
    </dgm:pt>
    <dgm:pt modelId="{E9B2A76C-61E2-4AAB-AA64-B0AF465F3614}" type="pres">
      <dgm:prSet presAssocID="{72095E2A-E624-47E3-ABFB-2800C65DF4EA}" presName="connectorText" presStyleLbl="sibTrans2D1" presStyleIdx="1" presStyleCnt="5"/>
      <dgm:spPr/>
    </dgm:pt>
    <dgm:pt modelId="{0D9610BD-1ED6-40CA-A580-DFCA835DBBAF}" type="pres">
      <dgm:prSet presAssocID="{7843A8EC-F15F-4CBD-BEA5-86C1C23C4D8F}" presName="node" presStyleLbl="node1" presStyleIdx="2" presStyleCnt="6">
        <dgm:presLayoutVars>
          <dgm:bulletEnabled val="1"/>
        </dgm:presLayoutVars>
      </dgm:prSet>
      <dgm:spPr/>
    </dgm:pt>
    <dgm:pt modelId="{D78E2F97-5EB2-426E-B7D9-22E9ACB09AD9}" type="pres">
      <dgm:prSet presAssocID="{E658D4A5-3757-48D7-861B-8878E637EE40}" presName="sibTrans" presStyleLbl="sibTrans2D1" presStyleIdx="2" presStyleCnt="5"/>
      <dgm:spPr/>
    </dgm:pt>
    <dgm:pt modelId="{23D124AD-17EF-480E-89AD-E1CE3EEFFF03}" type="pres">
      <dgm:prSet presAssocID="{E658D4A5-3757-48D7-861B-8878E637EE40}" presName="connectorText" presStyleLbl="sibTrans2D1" presStyleIdx="2" presStyleCnt="5"/>
      <dgm:spPr/>
    </dgm:pt>
    <dgm:pt modelId="{78397FC6-F871-4CD7-B47B-EEBB111BAB6B}" type="pres">
      <dgm:prSet presAssocID="{656AE1A5-0C40-483A-9804-8351A7FE0330}" presName="node" presStyleLbl="node1" presStyleIdx="3" presStyleCnt="6" custScaleX="118926">
        <dgm:presLayoutVars>
          <dgm:bulletEnabled val="1"/>
        </dgm:presLayoutVars>
      </dgm:prSet>
      <dgm:spPr/>
    </dgm:pt>
    <dgm:pt modelId="{3C1A5C5F-E584-4B9D-9CA2-23E70EB52D70}" type="pres">
      <dgm:prSet presAssocID="{F4D398D9-4990-4F26-8265-31215D041F1D}" presName="sibTrans" presStyleLbl="sibTrans2D1" presStyleIdx="3" presStyleCnt="5"/>
      <dgm:spPr/>
    </dgm:pt>
    <dgm:pt modelId="{8C902BE6-A355-4DE7-8E39-CF58DE681DD8}" type="pres">
      <dgm:prSet presAssocID="{F4D398D9-4990-4F26-8265-31215D041F1D}" presName="connectorText" presStyleLbl="sibTrans2D1" presStyleIdx="3" presStyleCnt="5"/>
      <dgm:spPr/>
    </dgm:pt>
    <dgm:pt modelId="{80F88EE6-4861-4F9F-B95B-E884A8DF7A80}" type="pres">
      <dgm:prSet presAssocID="{10369E3C-6AFC-4A54-AC7B-5DE3F79851E8}" presName="node" presStyleLbl="node1" presStyleIdx="4" presStyleCnt="6">
        <dgm:presLayoutVars>
          <dgm:bulletEnabled val="1"/>
        </dgm:presLayoutVars>
      </dgm:prSet>
      <dgm:spPr/>
    </dgm:pt>
    <dgm:pt modelId="{9F666B2C-3385-472A-9CB6-D3A931B8856B}" type="pres">
      <dgm:prSet presAssocID="{84051E9A-A780-4684-A4AB-22ABCFA81ACE}" presName="sibTrans" presStyleLbl="sibTrans2D1" presStyleIdx="4" presStyleCnt="5"/>
      <dgm:spPr/>
    </dgm:pt>
    <dgm:pt modelId="{555B5976-2634-4F5D-B285-45442D2A3E5D}" type="pres">
      <dgm:prSet presAssocID="{84051E9A-A780-4684-A4AB-22ABCFA81ACE}" presName="connectorText" presStyleLbl="sibTrans2D1" presStyleIdx="4" presStyleCnt="5"/>
      <dgm:spPr/>
    </dgm:pt>
    <dgm:pt modelId="{3695587B-0705-4207-BFE6-5F0A5637FA25}" type="pres">
      <dgm:prSet presAssocID="{66A8C741-103F-47BC-A4DF-633361D17083}" presName="node" presStyleLbl="node1" presStyleIdx="5" presStyleCnt="6" custScaleX="122892">
        <dgm:presLayoutVars>
          <dgm:bulletEnabled val="1"/>
        </dgm:presLayoutVars>
      </dgm:prSet>
      <dgm:spPr/>
    </dgm:pt>
  </dgm:ptLst>
  <dgm:cxnLst>
    <dgm:cxn modelId="{43947501-A1C6-4844-AEB0-1EDB56EBEFC9}" type="presOf" srcId="{10369E3C-6AFC-4A54-AC7B-5DE3F79851E8}" destId="{80F88EE6-4861-4F9F-B95B-E884A8DF7A80}" srcOrd="0" destOrd="0" presId="urn:microsoft.com/office/officeart/2005/8/layout/process1"/>
    <dgm:cxn modelId="{615FE412-5514-44E8-A67B-020CC26D0711}" type="presOf" srcId="{84051E9A-A780-4684-A4AB-22ABCFA81ACE}" destId="{9F666B2C-3385-472A-9CB6-D3A931B8856B}" srcOrd="0" destOrd="0" presId="urn:microsoft.com/office/officeart/2005/8/layout/process1"/>
    <dgm:cxn modelId="{E1654418-4060-49DD-AD61-08C0DA7B29DE}" type="presOf" srcId="{4DC6E0CB-B0A4-44D1-AE15-E47A0AE85066}" destId="{6778D426-680A-4529-98CB-3B2BDF58C72A}" srcOrd="0" destOrd="0" presId="urn:microsoft.com/office/officeart/2005/8/layout/process1"/>
    <dgm:cxn modelId="{E8295B24-11B5-49D1-A8D1-6AB9B3CCFA46}" type="presOf" srcId="{84051E9A-A780-4684-A4AB-22ABCFA81ACE}" destId="{555B5976-2634-4F5D-B285-45442D2A3E5D}" srcOrd="1" destOrd="0" presId="urn:microsoft.com/office/officeart/2005/8/layout/process1"/>
    <dgm:cxn modelId="{0D9EFE3B-E1EA-46AF-BFD0-5B89F2BEB664}" type="presOf" srcId="{7843A8EC-F15F-4CBD-BEA5-86C1C23C4D8F}" destId="{0D9610BD-1ED6-40CA-A580-DFCA835DBBAF}" srcOrd="0" destOrd="0" presId="urn:microsoft.com/office/officeart/2005/8/layout/process1"/>
    <dgm:cxn modelId="{D8E5AD66-FBA4-4F6F-A0F0-E7E50D9808DD}" type="presOf" srcId="{3D77F41B-DA55-41C2-9BFB-FB2865A5D674}" destId="{D3C3178E-CA70-4699-BBCD-957C560D8F10}" srcOrd="0" destOrd="0" presId="urn:microsoft.com/office/officeart/2005/8/layout/process1"/>
    <dgm:cxn modelId="{ABE8B06E-2BBA-44B0-B5C7-7E3464E5E4D5}" srcId="{4DC6E0CB-B0A4-44D1-AE15-E47A0AE85066}" destId="{66A8C741-103F-47BC-A4DF-633361D17083}" srcOrd="5" destOrd="0" parTransId="{94F880EB-25F0-45F5-A5FC-A7AEA4972416}" sibTransId="{1F4859E9-F275-4325-BA6A-2812673F0165}"/>
    <dgm:cxn modelId="{1805236F-05DF-44B8-97E0-7B2F054CA451}" srcId="{4DC6E0CB-B0A4-44D1-AE15-E47A0AE85066}" destId="{656AE1A5-0C40-483A-9804-8351A7FE0330}" srcOrd="3" destOrd="0" parTransId="{29DFA298-4705-4BAA-967C-B89C4B652180}" sibTransId="{F4D398D9-4990-4F26-8265-31215D041F1D}"/>
    <dgm:cxn modelId="{CAAB4853-666D-4929-9989-91FFE304F2F9}" srcId="{4DC6E0CB-B0A4-44D1-AE15-E47A0AE85066}" destId="{10369E3C-6AFC-4A54-AC7B-5DE3F79851E8}" srcOrd="4" destOrd="0" parTransId="{07E3A295-C381-4C3C-8FA7-DB2AB9AAB1C6}" sibTransId="{84051E9A-A780-4684-A4AB-22ABCFA81ACE}"/>
    <dgm:cxn modelId="{6ADADB5A-0E5F-455F-862D-D4DB1B331C03}" type="presOf" srcId="{656AE1A5-0C40-483A-9804-8351A7FE0330}" destId="{78397FC6-F871-4CD7-B47B-EEBB111BAB6B}" srcOrd="0" destOrd="0" presId="urn:microsoft.com/office/officeart/2005/8/layout/process1"/>
    <dgm:cxn modelId="{AB28C581-90FF-470C-BAC1-4FAF7A8CCC55}" type="presOf" srcId="{8E23BF11-1381-45F6-A154-97BD34579B9B}" destId="{92B7755E-5A37-42A5-8E01-4C9A37FFF554}" srcOrd="1" destOrd="0" presId="urn:microsoft.com/office/officeart/2005/8/layout/process1"/>
    <dgm:cxn modelId="{203D568A-488B-49D7-BA7E-357DC20A66EE}" srcId="{4DC6E0CB-B0A4-44D1-AE15-E47A0AE85066}" destId="{E9FD38EF-3434-4A9D-A34D-39A88B3401CD}" srcOrd="0" destOrd="0" parTransId="{ACCA1F49-7986-44EB-AAB9-15398BDFEA4F}" sibTransId="{8E23BF11-1381-45F6-A154-97BD34579B9B}"/>
    <dgm:cxn modelId="{BF6F998A-3069-4AA3-81B9-95E4365CFEB2}" type="presOf" srcId="{E658D4A5-3757-48D7-861B-8878E637EE40}" destId="{23D124AD-17EF-480E-89AD-E1CE3EEFFF03}" srcOrd="1" destOrd="0" presId="urn:microsoft.com/office/officeart/2005/8/layout/process1"/>
    <dgm:cxn modelId="{4633B89B-1F14-4920-B7CF-E4EEF94B9620}" type="presOf" srcId="{F4D398D9-4990-4F26-8265-31215D041F1D}" destId="{8C902BE6-A355-4DE7-8E39-CF58DE681DD8}" srcOrd="1" destOrd="0" presId="urn:microsoft.com/office/officeart/2005/8/layout/process1"/>
    <dgm:cxn modelId="{9F7683A0-4913-46F6-A5BB-4369F6E94125}" srcId="{4DC6E0CB-B0A4-44D1-AE15-E47A0AE85066}" destId="{7843A8EC-F15F-4CBD-BEA5-86C1C23C4D8F}" srcOrd="2" destOrd="0" parTransId="{7C42BE81-0A9C-4158-B3D9-2F99BFCC8D39}" sibTransId="{E658D4A5-3757-48D7-861B-8878E637EE40}"/>
    <dgm:cxn modelId="{B11FE0B0-7F21-4FDE-8162-BA6B416E9D79}" srcId="{4DC6E0CB-B0A4-44D1-AE15-E47A0AE85066}" destId="{3D77F41B-DA55-41C2-9BFB-FB2865A5D674}" srcOrd="1" destOrd="0" parTransId="{CB61E42B-266B-4CEF-98E3-31B11F4DD1ED}" sibTransId="{72095E2A-E624-47E3-ABFB-2800C65DF4EA}"/>
    <dgm:cxn modelId="{5E5677C9-E3F3-48FA-A81A-01AA43336B04}" type="presOf" srcId="{E658D4A5-3757-48D7-861B-8878E637EE40}" destId="{D78E2F97-5EB2-426E-B7D9-22E9ACB09AD9}" srcOrd="0" destOrd="0" presId="urn:microsoft.com/office/officeart/2005/8/layout/process1"/>
    <dgm:cxn modelId="{50CC1ACC-EC27-480A-B013-A9C701E1A1A8}" type="presOf" srcId="{72095E2A-E624-47E3-ABFB-2800C65DF4EA}" destId="{E9B2A76C-61E2-4AAB-AA64-B0AF465F3614}" srcOrd="1" destOrd="0" presId="urn:microsoft.com/office/officeart/2005/8/layout/process1"/>
    <dgm:cxn modelId="{BEFB41CC-5E27-42C9-8841-2E9A4E7980C7}" type="presOf" srcId="{8E23BF11-1381-45F6-A154-97BD34579B9B}" destId="{FBB5E234-102B-49F5-9686-AA6FD054B7AD}" srcOrd="0" destOrd="0" presId="urn:microsoft.com/office/officeart/2005/8/layout/process1"/>
    <dgm:cxn modelId="{58015FDF-F0C4-4E62-8B37-5B47C06C23F8}" type="presOf" srcId="{F4D398D9-4990-4F26-8265-31215D041F1D}" destId="{3C1A5C5F-E584-4B9D-9CA2-23E70EB52D70}" srcOrd="0" destOrd="0" presId="urn:microsoft.com/office/officeart/2005/8/layout/process1"/>
    <dgm:cxn modelId="{DB8D37E7-F296-47F4-A69D-2F341ACDB7FE}" type="presOf" srcId="{72095E2A-E624-47E3-ABFB-2800C65DF4EA}" destId="{A397F4AC-5CB1-430F-BEBC-072F9B4C8984}" srcOrd="0" destOrd="0" presId="urn:microsoft.com/office/officeart/2005/8/layout/process1"/>
    <dgm:cxn modelId="{75291FE9-D8B5-4F54-AD23-5B6516874F75}" type="presOf" srcId="{66A8C741-103F-47BC-A4DF-633361D17083}" destId="{3695587B-0705-4207-BFE6-5F0A5637FA25}" srcOrd="0" destOrd="0" presId="urn:microsoft.com/office/officeart/2005/8/layout/process1"/>
    <dgm:cxn modelId="{8173ECF7-0A52-472D-901B-5145B18580A4}" type="presOf" srcId="{E9FD38EF-3434-4A9D-A34D-39A88B3401CD}" destId="{2F3514B9-9A42-44EF-97C8-6D8F77894BD0}" srcOrd="0" destOrd="0" presId="urn:microsoft.com/office/officeart/2005/8/layout/process1"/>
    <dgm:cxn modelId="{A928F788-893B-4EC5-B888-37D51D595B80}" type="presParOf" srcId="{6778D426-680A-4529-98CB-3B2BDF58C72A}" destId="{2F3514B9-9A42-44EF-97C8-6D8F77894BD0}" srcOrd="0" destOrd="0" presId="urn:microsoft.com/office/officeart/2005/8/layout/process1"/>
    <dgm:cxn modelId="{893132BA-20E3-4C89-9E15-41533F64BBA7}" type="presParOf" srcId="{6778D426-680A-4529-98CB-3B2BDF58C72A}" destId="{FBB5E234-102B-49F5-9686-AA6FD054B7AD}" srcOrd="1" destOrd="0" presId="urn:microsoft.com/office/officeart/2005/8/layout/process1"/>
    <dgm:cxn modelId="{EE8EB507-1D25-4606-8895-9219FDB5F9DE}" type="presParOf" srcId="{FBB5E234-102B-49F5-9686-AA6FD054B7AD}" destId="{92B7755E-5A37-42A5-8E01-4C9A37FFF554}" srcOrd="0" destOrd="0" presId="urn:microsoft.com/office/officeart/2005/8/layout/process1"/>
    <dgm:cxn modelId="{5BB94875-040A-4CFB-AFB7-E25D76B6F981}" type="presParOf" srcId="{6778D426-680A-4529-98CB-3B2BDF58C72A}" destId="{D3C3178E-CA70-4699-BBCD-957C560D8F10}" srcOrd="2" destOrd="0" presId="urn:microsoft.com/office/officeart/2005/8/layout/process1"/>
    <dgm:cxn modelId="{1A56BA82-96CD-4806-8D6C-BE9934CA8A8A}" type="presParOf" srcId="{6778D426-680A-4529-98CB-3B2BDF58C72A}" destId="{A397F4AC-5CB1-430F-BEBC-072F9B4C8984}" srcOrd="3" destOrd="0" presId="urn:microsoft.com/office/officeart/2005/8/layout/process1"/>
    <dgm:cxn modelId="{F61A3092-E429-47C2-889F-D1993F6096BD}" type="presParOf" srcId="{A397F4AC-5CB1-430F-BEBC-072F9B4C8984}" destId="{E9B2A76C-61E2-4AAB-AA64-B0AF465F3614}" srcOrd="0" destOrd="0" presId="urn:microsoft.com/office/officeart/2005/8/layout/process1"/>
    <dgm:cxn modelId="{9B971C65-0AA3-4F11-84D0-8273884F7C4B}" type="presParOf" srcId="{6778D426-680A-4529-98CB-3B2BDF58C72A}" destId="{0D9610BD-1ED6-40CA-A580-DFCA835DBBAF}" srcOrd="4" destOrd="0" presId="urn:microsoft.com/office/officeart/2005/8/layout/process1"/>
    <dgm:cxn modelId="{8F279052-395B-4895-BBC3-E94659B99D28}" type="presParOf" srcId="{6778D426-680A-4529-98CB-3B2BDF58C72A}" destId="{D78E2F97-5EB2-426E-B7D9-22E9ACB09AD9}" srcOrd="5" destOrd="0" presId="urn:microsoft.com/office/officeart/2005/8/layout/process1"/>
    <dgm:cxn modelId="{87164613-9AFC-4BA9-BB93-E7683C27CE7B}" type="presParOf" srcId="{D78E2F97-5EB2-426E-B7D9-22E9ACB09AD9}" destId="{23D124AD-17EF-480E-89AD-E1CE3EEFFF03}" srcOrd="0" destOrd="0" presId="urn:microsoft.com/office/officeart/2005/8/layout/process1"/>
    <dgm:cxn modelId="{ECF2CCFE-2939-4E50-BC40-A9C9D0303ACA}" type="presParOf" srcId="{6778D426-680A-4529-98CB-3B2BDF58C72A}" destId="{78397FC6-F871-4CD7-B47B-EEBB111BAB6B}" srcOrd="6" destOrd="0" presId="urn:microsoft.com/office/officeart/2005/8/layout/process1"/>
    <dgm:cxn modelId="{63792C5B-1087-4C25-9A41-E5FF8739EAD2}" type="presParOf" srcId="{6778D426-680A-4529-98CB-3B2BDF58C72A}" destId="{3C1A5C5F-E584-4B9D-9CA2-23E70EB52D70}" srcOrd="7" destOrd="0" presId="urn:microsoft.com/office/officeart/2005/8/layout/process1"/>
    <dgm:cxn modelId="{3637F54F-7FCA-404B-95AA-92559B8671F7}" type="presParOf" srcId="{3C1A5C5F-E584-4B9D-9CA2-23E70EB52D70}" destId="{8C902BE6-A355-4DE7-8E39-CF58DE681DD8}" srcOrd="0" destOrd="0" presId="urn:microsoft.com/office/officeart/2005/8/layout/process1"/>
    <dgm:cxn modelId="{A9B8E185-B11A-4F64-86FF-037EF2CCDB6F}" type="presParOf" srcId="{6778D426-680A-4529-98CB-3B2BDF58C72A}" destId="{80F88EE6-4861-4F9F-B95B-E884A8DF7A80}" srcOrd="8" destOrd="0" presId="urn:microsoft.com/office/officeart/2005/8/layout/process1"/>
    <dgm:cxn modelId="{40DEC2DD-7F7C-483B-BC27-DB9D6C55AE9E}" type="presParOf" srcId="{6778D426-680A-4529-98CB-3B2BDF58C72A}" destId="{9F666B2C-3385-472A-9CB6-D3A931B8856B}" srcOrd="9" destOrd="0" presId="urn:microsoft.com/office/officeart/2005/8/layout/process1"/>
    <dgm:cxn modelId="{EC8804FA-2FAF-4E54-85FC-89B1C10C5BB5}" type="presParOf" srcId="{9F666B2C-3385-472A-9CB6-D3A931B8856B}" destId="{555B5976-2634-4F5D-B285-45442D2A3E5D}" srcOrd="0" destOrd="0" presId="urn:microsoft.com/office/officeart/2005/8/layout/process1"/>
    <dgm:cxn modelId="{ACAD8D08-A8F0-40A0-9839-10779858540A}" type="presParOf" srcId="{6778D426-680A-4529-98CB-3B2BDF58C72A}" destId="{3695587B-0705-4207-BFE6-5F0A5637FA25}" srcOrd="10" destOrd="0" presId="urn:microsoft.com/office/officeart/2005/8/layout/process1"/>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3514B9-9A42-44EF-97C8-6D8F77894BD0}">
      <dsp:nvSpPr>
        <dsp:cNvPr id="0" name=""/>
        <dsp:cNvSpPr/>
      </dsp:nvSpPr>
      <dsp:spPr>
        <a:xfrm>
          <a:off x="4884" y="179673"/>
          <a:ext cx="1042411" cy="626058"/>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GB" sz="900" b="1" kern="1200" dirty="0"/>
            <a:t>Foundation </a:t>
          </a:r>
        </a:p>
      </dsp:txBody>
      <dsp:txXfrm>
        <a:off x="23221" y="198010"/>
        <a:ext cx="1005737" cy="589384"/>
      </dsp:txXfrm>
    </dsp:sp>
    <dsp:sp modelId="{FBB5E234-102B-49F5-9686-AA6FD054B7AD}">
      <dsp:nvSpPr>
        <dsp:cNvPr id="0" name=""/>
        <dsp:cNvSpPr/>
      </dsp:nvSpPr>
      <dsp:spPr>
        <a:xfrm>
          <a:off x="1151537" y="363443"/>
          <a:ext cx="220991" cy="258518"/>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1151537" y="415147"/>
        <a:ext cx="154694" cy="155110"/>
      </dsp:txXfrm>
    </dsp:sp>
    <dsp:sp modelId="{D3C3178E-CA70-4699-BBCD-957C560D8F10}">
      <dsp:nvSpPr>
        <dsp:cNvPr id="0" name=""/>
        <dsp:cNvSpPr/>
      </dsp:nvSpPr>
      <dsp:spPr>
        <a:xfrm>
          <a:off x="1464260" y="179673"/>
          <a:ext cx="1042411" cy="626058"/>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GB" sz="900" b="1" kern="1200" dirty="0"/>
            <a:t>Progression </a:t>
          </a:r>
        </a:p>
      </dsp:txBody>
      <dsp:txXfrm>
        <a:off x="1482597" y="198010"/>
        <a:ext cx="1005737" cy="589384"/>
      </dsp:txXfrm>
    </dsp:sp>
    <dsp:sp modelId="{A397F4AC-5CB1-430F-BEBC-072F9B4C8984}">
      <dsp:nvSpPr>
        <dsp:cNvPr id="0" name=""/>
        <dsp:cNvSpPr/>
      </dsp:nvSpPr>
      <dsp:spPr>
        <a:xfrm>
          <a:off x="2610913" y="363443"/>
          <a:ext cx="220991" cy="258518"/>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2610913" y="415147"/>
        <a:ext cx="154694" cy="155110"/>
      </dsp:txXfrm>
    </dsp:sp>
    <dsp:sp modelId="{0D9610BD-1ED6-40CA-A580-DFCA835DBBAF}">
      <dsp:nvSpPr>
        <dsp:cNvPr id="0" name=""/>
        <dsp:cNvSpPr/>
      </dsp:nvSpPr>
      <dsp:spPr>
        <a:xfrm>
          <a:off x="2923636" y="179673"/>
          <a:ext cx="1042411" cy="626058"/>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GB" sz="900" b="1" kern="1200" dirty="0"/>
            <a:t>Level 3 Qualification,/SVQ,NVQ 3  </a:t>
          </a:r>
        </a:p>
      </dsp:txBody>
      <dsp:txXfrm>
        <a:off x="2941973" y="198010"/>
        <a:ext cx="1005737" cy="589384"/>
      </dsp:txXfrm>
    </dsp:sp>
    <dsp:sp modelId="{D78E2F97-5EB2-426E-B7D9-22E9ACB09AD9}">
      <dsp:nvSpPr>
        <dsp:cNvPr id="0" name=""/>
        <dsp:cNvSpPr/>
      </dsp:nvSpPr>
      <dsp:spPr>
        <a:xfrm>
          <a:off x="4070289" y="363443"/>
          <a:ext cx="220991" cy="258518"/>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4070289" y="415147"/>
        <a:ext cx="154694" cy="155110"/>
      </dsp:txXfrm>
    </dsp:sp>
    <dsp:sp modelId="{78397FC6-F871-4CD7-B47B-EEBB111BAB6B}">
      <dsp:nvSpPr>
        <dsp:cNvPr id="0" name=""/>
        <dsp:cNvSpPr/>
      </dsp:nvSpPr>
      <dsp:spPr>
        <a:xfrm>
          <a:off x="4383012" y="179673"/>
          <a:ext cx="1239698" cy="626058"/>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GB" sz="900" b="1" kern="1200" dirty="0"/>
            <a:t>Level 4/5 Supervisory / Technical Qualification/SVQ,NVQ </a:t>
          </a:r>
        </a:p>
      </dsp:txBody>
      <dsp:txXfrm>
        <a:off x="4401349" y="198010"/>
        <a:ext cx="1203024" cy="589384"/>
      </dsp:txXfrm>
    </dsp:sp>
    <dsp:sp modelId="{3C1A5C5F-E584-4B9D-9CA2-23E70EB52D70}">
      <dsp:nvSpPr>
        <dsp:cNvPr id="0" name=""/>
        <dsp:cNvSpPr/>
      </dsp:nvSpPr>
      <dsp:spPr>
        <a:xfrm>
          <a:off x="5726951" y="363443"/>
          <a:ext cx="220991" cy="258518"/>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5726951" y="415147"/>
        <a:ext cx="154694" cy="155110"/>
      </dsp:txXfrm>
    </dsp:sp>
    <dsp:sp modelId="{80F88EE6-4861-4F9F-B95B-E884A8DF7A80}">
      <dsp:nvSpPr>
        <dsp:cNvPr id="0" name=""/>
        <dsp:cNvSpPr/>
      </dsp:nvSpPr>
      <dsp:spPr>
        <a:xfrm>
          <a:off x="6039675" y="179673"/>
          <a:ext cx="1042411" cy="626058"/>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GB" sz="900" b="1" kern="1200" dirty="0"/>
            <a:t>SVQ,NVQ  6 / Degree / Professional Qualification</a:t>
          </a:r>
        </a:p>
      </dsp:txBody>
      <dsp:txXfrm>
        <a:off x="6058012" y="198010"/>
        <a:ext cx="1005737" cy="589384"/>
      </dsp:txXfrm>
    </dsp:sp>
    <dsp:sp modelId="{9F666B2C-3385-472A-9CB6-D3A931B8856B}">
      <dsp:nvSpPr>
        <dsp:cNvPr id="0" name=""/>
        <dsp:cNvSpPr/>
      </dsp:nvSpPr>
      <dsp:spPr>
        <a:xfrm>
          <a:off x="7186327" y="363443"/>
          <a:ext cx="220991" cy="258518"/>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7186327" y="415147"/>
        <a:ext cx="154694" cy="155110"/>
      </dsp:txXfrm>
    </dsp:sp>
    <dsp:sp modelId="{3695587B-0705-4207-BFE6-5F0A5637FA25}">
      <dsp:nvSpPr>
        <dsp:cNvPr id="0" name=""/>
        <dsp:cNvSpPr/>
      </dsp:nvSpPr>
      <dsp:spPr>
        <a:xfrm>
          <a:off x="7499051" y="179673"/>
          <a:ext cx="1281040" cy="626058"/>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GB" sz="900" b="1" kern="1200" dirty="0"/>
            <a:t>Level 7 SVQ/NVQ / MSc / Managerial / Professional Qualification </a:t>
          </a:r>
        </a:p>
      </dsp:txBody>
      <dsp:txXfrm>
        <a:off x="7517388" y="198010"/>
        <a:ext cx="1244366" cy="58938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9610BD-1ED6-40CA-A580-DFCA835DBBAF}">
      <dsp:nvSpPr>
        <dsp:cNvPr id="0" name=""/>
        <dsp:cNvSpPr/>
      </dsp:nvSpPr>
      <dsp:spPr>
        <a:xfrm>
          <a:off x="0" y="81492"/>
          <a:ext cx="3962852" cy="767021"/>
        </a:xfrm>
        <a:prstGeom prst="roundRect">
          <a:avLst>
            <a:gd name="adj" fmla="val 100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GB" sz="1000" b="1" kern="1200" dirty="0"/>
            <a:t>Level 3 Qualification/SVQ,NVQ 3 </a:t>
          </a:r>
        </a:p>
      </dsp:txBody>
      <dsp:txXfrm>
        <a:off x="22465" y="103957"/>
        <a:ext cx="3917922" cy="722091"/>
      </dsp:txXfrm>
    </dsp:sp>
    <dsp:sp modelId="{D78E2F97-5EB2-426E-B7D9-22E9ACB09AD9}">
      <dsp:nvSpPr>
        <dsp:cNvPr id="0" name=""/>
        <dsp:cNvSpPr/>
      </dsp:nvSpPr>
      <dsp:spPr>
        <a:xfrm rot="21586536">
          <a:off x="4056531" y="319390"/>
          <a:ext cx="198602" cy="274193"/>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GB" sz="1200" kern="1200"/>
        </a:p>
      </dsp:txBody>
      <dsp:txXfrm>
        <a:off x="4056531" y="374346"/>
        <a:ext cx="139021" cy="164515"/>
      </dsp:txXfrm>
    </dsp:sp>
    <dsp:sp modelId="{78397FC6-F871-4CD7-B47B-EEBB111BAB6B}">
      <dsp:nvSpPr>
        <dsp:cNvPr id="0" name=""/>
        <dsp:cNvSpPr/>
      </dsp:nvSpPr>
      <dsp:spPr>
        <a:xfrm>
          <a:off x="4337570" y="63392"/>
          <a:ext cx="1108008" cy="780426"/>
        </a:xfrm>
        <a:prstGeom prst="roundRect">
          <a:avLst>
            <a:gd name="adj" fmla="val 100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GB" sz="1000" b="1" kern="1200" dirty="0"/>
            <a:t>Level 4/5 Supervisory / Technical Qualification /SVQ,NVQ </a:t>
          </a:r>
        </a:p>
      </dsp:txBody>
      <dsp:txXfrm>
        <a:off x="4360428" y="86250"/>
        <a:ext cx="1062292" cy="734710"/>
      </dsp:txXfrm>
    </dsp:sp>
    <dsp:sp modelId="{3C1A5C5F-E584-4B9D-9CA2-23E70EB52D70}">
      <dsp:nvSpPr>
        <dsp:cNvPr id="0" name=""/>
        <dsp:cNvSpPr/>
      </dsp:nvSpPr>
      <dsp:spPr>
        <a:xfrm rot="21573109">
          <a:off x="5584756" y="309932"/>
          <a:ext cx="295075" cy="274193"/>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GB" sz="1200" kern="1200"/>
        </a:p>
      </dsp:txBody>
      <dsp:txXfrm>
        <a:off x="5584757" y="365093"/>
        <a:ext cx="212817" cy="164515"/>
      </dsp:txXfrm>
    </dsp:sp>
    <dsp:sp modelId="{80F88EE6-4861-4F9F-B95B-E884A8DF7A80}">
      <dsp:nvSpPr>
        <dsp:cNvPr id="0" name=""/>
        <dsp:cNvSpPr/>
      </dsp:nvSpPr>
      <dsp:spPr>
        <a:xfrm>
          <a:off x="6002307" y="26298"/>
          <a:ext cx="1062899" cy="828922"/>
        </a:xfrm>
        <a:prstGeom prst="roundRect">
          <a:avLst>
            <a:gd name="adj" fmla="val 100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GB" sz="1000" b="1" kern="1200" dirty="0"/>
            <a:t>SVQ,NVQ  6 / Degree / Professional Qualification</a:t>
          </a:r>
        </a:p>
      </dsp:txBody>
      <dsp:txXfrm>
        <a:off x="6026585" y="50576"/>
        <a:ext cx="1014343" cy="780366"/>
      </dsp:txXfrm>
    </dsp:sp>
    <dsp:sp modelId="{9F666B2C-3385-472A-9CB6-D3A931B8856B}">
      <dsp:nvSpPr>
        <dsp:cNvPr id="0" name=""/>
        <dsp:cNvSpPr/>
      </dsp:nvSpPr>
      <dsp:spPr>
        <a:xfrm rot="24731">
          <a:off x="7164214" y="308953"/>
          <a:ext cx="209907" cy="274193"/>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GB" sz="1200" kern="1200"/>
        </a:p>
      </dsp:txBody>
      <dsp:txXfrm>
        <a:off x="7164215" y="363565"/>
        <a:ext cx="146935" cy="164515"/>
      </dsp:txXfrm>
    </dsp:sp>
    <dsp:sp modelId="{3695587B-0705-4207-BFE6-5F0A5637FA25}">
      <dsp:nvSpPr>
        <dsp:cNvPr id="0" name=""/>
        <dsp:cNvSpPr/>
      </dsp:nvSpPr>
      <dsp:spPr>
        <a:xfrm>
          <a:off x="7461248" y="72581"/>
          <a:ext cx="1312669" cy="759144"/>
        </a:xfrm>
        <a:prstGeom prst="roundRect">
          <a:avLst>
            <a:gd name="adj" fmla="val 100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GB" sz="1000" b="1" kern="1200" dirty="0"/>
            <a:t>Level 7 SVQ/NVQ  / MSc / Managerial/ Professional Qualification </a:t>
          </a:r>
        </a:p>
      </dsp:txBody>
      <dsp:txXfrm>
        <a:off x="7483483" y="94816"/>
        <a:ext cx="1268199" cy="71467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3514B9-9A42-44EF-97C8-6D8F77894BD0}">
      <dsp:nvSpPr>
        <dsp:cNvPr id="0" name=""/>
        <dsp:cNvSpPr/>
      </dsp:nvSpPr>
      <dsp:spPr>
        <a:xfrm>
          <a:off x="4884" y="17371"/>
          <a:ext cx="1042411" cy="779488"/>
        </a:xfrm>
        <a:prstGeom prst="roundRect">
          <a:avLst>
            <a:gd name="adj" fmla="val 100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GB" sz="1000" b="1" kern="1200" dirty="0"/>
            <a:t>Labourer</a:t>
          </a:r>
        </a:p>
      </dsp:txBody>
      <dsp:txXfrm>
        <a:off x="27714" y="40201"/>
        <a:ext cx="996751" cy="733828"/>
      </dsp:txXfrm>
    </dsp:sp>
    <dsp:sp modelId="{FBB5E234-102B-49F5-9686-AA6FD054B7AD}">
      <dsp:nvSpPr>
        <dsp:cNvPr id="0" name=""/>
        <dsp:cNvSpPr/>
      </dsp:nvSpPr>
      <dsp:spPr>
        <a:xfrm>
          <a:off x="1151537" y="277856"/>
          <a:ext cx="220991" cy="258518"/>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1151537" y="329560"/>
        <a:ext cx="154694" cy="155110"/>
      </dsp:txXfrm>
    </dsp:sp>
    <dsp:sp modelId="{D3C3178E-CA70-4699-BBCD-957C560D8F10}">
      <dsp:nvSpPr>
        <dsp:cNvPr id="0" name=""/>
        <dsp:cNvSpPr/>
      </dsp:nvSpPr>
      <dsp:spPr>
        <a:xfrm>
          <a:off x="1464260" y="17371"/>
          <a:ext cx="1042411" cy="779488"/>
        </a:xfrm>
        <a:prstGeom prst="roundRect">
          <a:avLst>
            <a:gd name="adj" fmla="val 100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GB" sz="1000" b="1" kern="1200" dirty="0"/>
            <a:t>NVQ/SVQ 2 </a:t>
          </a:r>
        </a:p>
      </dsp:txBody>
      <dsp:txXfrm>
        <a:off x="1487090" y="40201"/>
        <a:ext cx="996751" cy="733828"/>
      </dsp:txXfrm>
    </dsp:sp>
    <dsp:sp modelId="{A397F4AC-5CB1-430F-BEBC-072F9B4C8984}">
      <dsp:nvSpPr>
        <dsp:cNvPr id="0" name=""/>
        <dsp:cNvSpPr/>
      </dsp:nvSpPr>
      <dsp:spPr>
        <a:xfrm>
          <a:off x="2610913" y="277856"/>
          <a:ext cx="220991" cy="258518"/>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2610913" y="329560"/>
        <a:ext cx="154694" cy="155110"/>
      </dsp:txXfrm>
    </dsp:sp>
    <dsp:sp modelId="{0D9610BD-1ED6-40CA-A580-DFCA835DBBAF}">
      <dsp:nvSpPr>
        <dsp:cNvPr id="0" name=""/>
        <dsp:cNvSpPr/>
      </dsp:nvSpPr>
      <dsp:spPr>
        <a:xfrm>
          <a:off x="2923636" y="17371"/>
          <a:ext cx="1042411" cy="779488"/>
        </a:xfrm>
        <a:prstGeom prst="roundRect">
          <a:avLst>
            <a:gd name="adj" fmla="val 100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GB" sz="1000" b="1" kern="1200" dirty="0"/>
            <a:t>NVQ/SVQ 3</a:t>
          </a:r>
        </a:p>
      </dsp:txBody>
      <dsp:txXfrm>
        <a:off x="2946466" y="40201"/>
        <a:ext cx="996751" cy="733828"/>
      </dsp:txXfrm>
    </dsp:sp>
    <dsp:sp modelId="{D78E2F97-5EB2-426E-B7D9-22E9ACB09AD9}">
      <dsp:nvSpPr>
        <dsp:cNvPr id="0" name=""/>
        <dsp:cNvSpPr/>
      </dsp:nvSpPr>
      <dsp:spPr>
        <a:xfrm>
          <a:off x="4070289" y="277856"/>
          <a:ext cx="220991" cy="258518"/>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4070289" y="329560"/>
        <a:ext cx="154694" cy="155110"/>
      </dsp:txXfrm>
    </dsp:sp>
    <dsp:sp modelId="{78397FC6-F871-4CD7-B47B-EEBB111BAB6B}">
      <dsp:nvSpPr>
        <dsp:cNvPr id="0" name=""/>
        <dsp:cNvSpPr/>
      </dsp:nvSpPr>
      <dsp:spPr>
        <a:xfrm>
          <a:off x="4383012" y="17371"/>
          <a:ext cx="1239698" cy="779488"/>
        </a:xfrm>
        <a:prstGeom prst="roundRect">
          <a:avLst>
            <a:gd name="adj" fmla="val 100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GB" sz="1000" b="1" kern="1200" dirty="0"/>
            <a:t>Level 4/5 Supervisory / Technical Qualification /SVQ /NVQ </a:t>
          </a:r>
        </a:p>
      </dsp:txBody>
      <dsp:txXfrm>
        <a:off x="4405842" y="40201"/>
        <a:ext cx="1194038" cy="733828"/>
      </dsp:txXfrm>
    </dsp:sp>
    <dsp:sp modelId="{3C1A5C5F-E584-4B9D-9CA2-23E70EB52D70}">
      <dsp:nvSpPr>
        <dsp:cNvPr id="0" name=""/>
        <dsp:cNvSpPr/>
      </dsp:nvSpPr>
      <dsp:spPr>
        <a:xfrm>
          <a:off x="5726951" y="277856"/>
          <a:ext cx="220991" cy="258518"/>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5726951" y="329560"/>
        <a:ext cx="154694" cy="155110"/>
      </dsp:txXfrm>
    </dsp:sp>
    <dsp:sp modelId="{80F88EE6-4861-4F9F-B95B-E884A8DF7A80}">
      <dsp:nvSpPr>
        <dsp:cNvPr id="0" name=""/>
        <dsp:cNvSpPr/>
      </dsp:nvSpPr>
      <dsp:spPr>
        <a:xfrm>
          <a:off x="6039675" y="17371"/>
          <a:ext cx="1042411" cy="779488"/>
        </a:xfrm>
        <a:prstGeom prst="roundRect">
          <a:avLst>
            <a:gd name="adj" fmla="val 100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GB" sz="1000" b="1" kern="1200" dirty="0"/>
            <a:t>SVQ/NVQ 6 / Degree / Professional Qualification</a:t>
          </a:r>
        </a:p>
      </dsp:txBody>
      <dsp:txXfrm>
        <a:off x="6062505" y="40201"/>
        <a:ext cx="996751" cy="733828"/>
      </dsp:txXfrm>
    </dsp:sp>
    <dsp:sp modelId="{9F666B2C-3385-472A-9CB6-D3A931B8856B}">
      <dsp:nvSpPr>
        <dsp:cNvPr id="0" name=""/>
        <dsp:cNvSpPr/>
      </dsp:nvSpPr>
      <dsp:spPr>
        <a:xfrm>
          <a:off x="7186327" y="277856"/>
          <a:ext cx="220991" cy="258518"/>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7186327" y="329560"/>
        <a:ext cx="154694" cy="155110"/>
      </dsp:txXfrm>
    </dsp:sp>
    <dsp:sp modelId="{3695587B-0705-4207-BFE6-5F0A5637FA25}">
      <dsp:nvSpPr>
        <dsp:cNvPr id="0" name=""/>
        <dsp:cNvSpPr/>
      </dsp:nvSpPr>
      <dsp:spPr>
        <a:xfrm>
          <a:off x="7499051" y="17371"/>
          <a:ext cx="1281040" cy="779488"/>
        </a:xfrm>
        <a:prstGeom prst="roundRect">
          <a:avLst>
            <a:gd name="adj" fmla="val 100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GB" sz="1000" b="1" kern="1200" dirty="0"/>
            <a:t>Level 7 SVQ/NVQ  / MSc / Managerial / Professional Qualification </a:t>
          </a:r>
          <a:endParaRPr lang="en-GB" sz="900" b="1" kern="1200" dirty="0"/>
        </a:p>
      </dsp:txBody>
      <dsp:txXfrm>
        <a:off x="7521881" y="40201"/>
        <a:ext cx="1235380" cy="733828"/>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7/11/2023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cscs.uk.com/cscs-cards/health-and-safety-test"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cscs.uk.com/cscs-cards/health-and-safety-test" TargetMode="External"/><Relationship Id="rId2" Type="http://schemas.openxmlformats.org/officeDocument/2006/relationships/slide" Target="../slides/slide19.xml"/><Relationship Id="rId1" Type="http://schemas.openxmlformats.org/officeDocument/2006/relationships/notesMaster" Target="../notesMasters/notesMaster1.xml"/><Relationship Id="rId4" Type="http://schemas.openxmlformats.org/officeDocument/2006/relationships/hyperlink" Target="https://www.cscs.uk.com/applying-for-cards/health-and-safety-test/hse-test-exemptions/"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14040200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16</a:t>
            </a:fld>
            <a:endParaRPr lang="en-GB"/>
          </a:p>
        </p:txBody>
      </p:sp>
    </p:spTree>
    <p:extLst>
      <p:ext uri="{BB962C8B-B14F-4D97-AF65-F5344CB8AC3E}">
        <p14:creationId xmlns:p14="http://schemas.microsoft.com/office/powerpoint/2010/main" val="3225561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en-GB" sz="1200" b="0" i="0" kern="1200" dirty="0">
                <a:solidFill>
                  <a:schemeClr val="tx1"/>
                </a:solidFill>
                <a:effectLst/>
                <a:latin typeface="Arial" charset="0"/>
                <a:ea typeface="ＭＳ Ｐゴシック" charset="-128"/>
                <a:cs typeface="ＭＳ Ｐゴシック" charset="-128"/>
              </a:rPr>
              <a:t>This card is valid for five years.</a:t>
            </a:r>
          </a:p>
          <a:p>
            <a:endParaRPr lang="en-GB" sz="1200" b="0" i="0" kern="1200" dirty="0">
              <a:solidFill>
                <a:schemeClr val="tx1"/>
              </a:solidFill>
              <a:effectLst/>
              <a:latin typeface="Arial" charset="0"/>
              <a:ea typeface="ＭＳ Ｐゴシック" charset="-128"/>
              <a:cs typeface="ＭＳ Ｐゴシック" charset="-128"/>
            </a:endParaRPr>
          </a:p>
          <a:p>
            <a:r>
              <a:rPr lang="en-GB" sz="1200" b="0" i="0" kern="1200" dirty="0">
                <a:solidFill>
                  <a:schemeClr val="tx1"/>
                </a:solidFill>
                <a:effectLst/>
                <a:latin typeface="Arial" charset="0"/>
                <a:ea typeface="ＭＳ Ｐゴシック" charset="-128"/>
                <a:cs typeface="ＭＳ Ｐゴシック" charset="-128"/>
              </a:rPr>
              <a:t>All  applicants must pass the CITB Operatives Health, safety and environment test.</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17</a:t>
            </a:fld>
            <a:endParaRPr lang="en-GB"/>
          </a:p>
        </p:txBody>
      </p:sp>
    </p:spTree>
    <p:extLst>
      <p:ext uri="{BB962C8B-B14F-4D97-AF65-F5344CB8AC3E}">
        <p14:creationId xmlns:p14="http://schemas.microsoft.com/office/powerpoint/2010/main" val="17098216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en-GB" sz="1200" b="0" i="0" kern="1200" dirty="0">
                <a:solidFill>
                  <a:schemeClr val="tx1"/>
                </a:solidFill>
                <a:effectLst/>
                <a:latin typeface="Arial" charset="0"/>
                <a:ea typeface="ＭＳ Ｐゴシック" charset="-128"/>
                <a:cs typeface="ＭＳ Ｐゴシック" charset="-128"/>
              </a:rPr>
              <a:t>All applicants must pass the </a:t>
            </a:r>
            <a:r>
              <a:rPr lang="en-GB" sz="1200" b="0" i="0" u="sng" kern="1200" dirty="0">
                <a:solidFill>
                  <a:schemeClr val="tx1"/>
                </a:solidFill>
                <a:effectLst/>
                <a:latin typeface="Arial" charset="0"/>
                <a:ea typeface="ＭＳ Ｐゴシック" charset="-128"/>
                <a:cs typeface="ＭＳ Ｐゴシック" charset="-128"/>
                <a:hlinkClick r:id="rId3"/>
              </a:rPr>
              <a:t>CITB Managers and Professionals Health, Safety and Environment Test</a:t>
            </a:r>
            <a:r>
              <a:rPr lang="en-GB" sz="1200" b="0" i="0" kern="1200" dirty="0">
                <a:solidFill>
                  <a:schemeClr val="tx1"/>
                </a:solidFill>
                <a:effectLst/>
                <a:latin typeface="Arial" charset="0"/>
                <a:ea typeface="ＭＳ Ｐゴシック" charset="-128"/>
                <a:cs typeface="ＭＳ Ｐゴシック" charset="-128"/>
              </a:rPr>
              <a:t>.</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18</a:t>
            </a:fld>
            <a:endParaRPr lang="en-GB"/>
          </a:p>
        </p:txBody>
      </p:sp>
    </p:spTree>
    <p:extLst>
      <p:ext uri="{BB962C8B-B14F-4D97-AF65-F5344CB8AC3E}">
        <p14:creationId xmlns:p14="http://schemas.microsoft.com/office/powerpoint/2010/main" val="24708539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en-GB" sz="1200" b="0" i="0" kern="1200" dirty="0">
                <a:solidFill>
                  <a:schemeClr val="tx1"/>
                </a:solidFill>
                <a:effectLst/>
                <a:latin typeface="Arial" charset="0"/>
                <a:ea typeface="ＭＳ Ｐゴシック" charset="-128"/>
                <a:cs typeface="ＭＳ Ｐゴシック" charset="-128"/>
              </a:rPr>
              <a:t>All applicants must pass the </a:t>
            </a:r>
            <a:r>
              <a:rPr lang="en-GB" sz="1200" b="0" i="0" u="sng" kern="1200" dirty="0">
                <a:solidFill>
                  <a:schemeClr val="tx1"/>
                </a:solidFill>
                <a:effectLst/>
                <a:latin typeface="Arial" charset="0"/>
                <a:ea typeface="ＭＳ Ｐゴシック" charset="-128"/>
                <a:cs typeface="ＭＳ Ｐゴシック" charset="-128"/>
                <a:hlinkClick r:id="rId3"/>
              </a:rPr>
              <a:t>CITB Managers and Professionals Health, Safety and Environment Test</a:t>
            </a:r>
            <a:r>
              <a:rPr lang="en-GB" sz="1200" b="0" i="0" kern="1200" dirty="0">
                <a:solidFill>
                  <a:schemeClr val="tx1"/>
                </a:solidFill>
                <a:effectLst/>
                <a:latin typeface="Arial" charset="0"/>
                <a:ea typeface="ＭＳ Ｐゴシック" charset="-128"/>
                <a:cs typeface="ＭＳ Ｐゴシック" charset="-128"/>
              </a:rPr>
              <a:t> or an </a:t>
            </a:r>
            <a:r>
              <a:rPr lang="en-GB" sz="1200" b="0" i="0" u="sng" kern="1200" dirty="0">
                <a:solidFill>
                  <a:schemeClr val="tx1"/>
                </a:solidFill>
                <a:effectLst/>
                <a:latin typeface="Arial" charset="0"/>
                <a:ea typeface="ＭＳ Ｐゴシック" charset="-128"/>
                <a:cs typeface="ＭＳ Ｐゴシック" charset="-128"/>
                <a:hlinkClick r:id="rId4"/>
              </a:rPr>
              <a:t>approved alternative.</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19</a:t>
            </a:fld>
            <a:endParaRPr lang="en-GB"/>
          </a:p>
        </p:txBody>
      </p:sp>
    </p:spTree>
    <p:extLst>
      <p:ext uri="{BB962C8B-B14F-4D97-AF65-F5344CB8AC3E}">
        <p14:creationId xmlns:p14="http://schemas.microsoft.com/office/powerpoint/2010/main" val="35122224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sz="1200" b="0" i="0" kern="1200" dirty="0">
                <a:solidFill>
                  <a:schemeClr val="tx1"/>
                </a:solidFill>
                <a:effectLst/>
                <a:latin typeface="Arial" charset="0"/>
                <a:ea typeface="ＭＳ Ｐゴシック" charset="-128"/>
                <a:cs typeface="ＭＳ Ｐゴシック" charset="-128"/>
              </a:rPr>
              <a:t>Use the link to add details from the slide.</a:t>
            </a:r>
          </a:p>
          <a:p>
            <a:pPr marL="0" indent="0">
              <a:buFont typeface="Arial" panose="020B0604020202020204" pitchFamily="34" charset="0"/>
              <a:buNone/>
            </a:pPr>
            <a:r>
              <a:rPr lang="en-GB" sz="1200" b="0" i="0" kern="1200" dirty="0">
                <a:solidFill>
                  <a:schemeClr val="tx1"/>
                </a:solidFill>
                <a:effectLst/>
                <a:latin typeface="Arial" charset="0"/>
                <a:ea typeface="ＭＳ Ｐゴシック" charset="-128"/>
              </a:rPr>
              <a:t>Explain what the HS&amp;E test is and how it varies in complexity determined by level of card applied for. </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20</a:t>
            </a:fld>
            <a:endParaRPr lang="en-GB"/>
          </a:p>
        </p:txBody>
      </p:sp>
    </p:spTree>
    <p:extLst>
      <p:ext uri="{BB962C8B-B14F-4D97-AF65-F5344CB8AC3E}">
        <p14:creationId xmlns:p14="http://schemas.microsoft.com/office/powerpoint/2010/main" val="8011045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Arial" charset="0"/>
                <a:ea typeface="ＭＳ Ｐゴシック" charset="-128"/>
                <a:cs typeface="ＭＳ Ｐゴシック" charset="-128"/>
              </a:rPr>
              <a:t>The CITB (Construction Industry Training Board) offers various funding opportunities to support training and development within the UK construction industry. Some of </a:t>
            </a:r>
            <a:r>
              <a:rPr lang="en-GB" sz="1200" b="1" i="0" kern="1200" dirty="0">
                <a:solidFill>
                  <a:schemeClr val="tx1"/>
                </a:solidFill>
                <a:effectLst/>
                <a:latin typeface="Arial" charset="0"/>
                <a:ea typeface="ＭＳ Ｐゴシック" charset="-128"/>
                <a:cs typeface="ＭＳ Ｐゴシック" charset="-128"/>
              </a:rPr>
              <a:t>the funding options provided by CITB are listed below.</a:t>
            </a:r>
          </a:p>
          <a:p>
            <a:r>
              <a:rPr lang="en-GB" sz="1200" b="1" i="0" kern="1200" dirty="0">
                <a:solidFill>
                  <a:schemeClr val="tx1"/>
                </a:solidFill>
                <a:effectLst/>
                <a:latin typeface="Arial" charset="0"/>
                <a:ea typeface="ＭＳ Ｐゴシック" charset="-128"/>
                <a:cs typeface="ＭＳ Ｐゴシック" charset="-128"/>
              </a:rPr>
              <a:t>Grants for training: </a:t>
            </a:r>
            <a:r>
              <a:rPr lang="en-GB" sz="1200" b="0" i="0" kern="1200" dirty="0">
                <a:solidFill>
                  <a:schemeClr val="tx1"/>
                </a:solidFill>
                <a:effectLst/>
                <a:latin typeface="Arial" charset="0"/>
                <a:ea typeface="ＭＳ Ｐゴシック" charset="-128"/>
                <a:cs typeface="ＭＳ Ｐゴシック" charset="-128"/>
              </a:rPr>
              <a:t>CITB provides grants for eligible employers to help cover the cost of training their workforce. The grant amounts vary depending on the type and level of training.</a:t>
            </a:r>
          </a:p>
          <a:p>
            <a:r>
              <a:rPr lang="en-GB" sz="1200" b="1" i="0" kern="1200" dirty="0">
                <a:solidFill>
                  <a:schemeClr val="tx1"/>
                </a:solidFill>
                <a:effectLst/>
                <a:latin typeface="Arial" charset="0"/>
                <a:ea typeface="ＭＳ Ｐゴシック" charset="-128"/>
                <a:cs typeface="ＭＳ Ｐゴシック" charset="-128"/>
              </a:rPr>
              <a:t>The skills and training fund: </a:t>
            </a:r>
            <a:r>
              <a:rPr lang="en-GB" sz="1200" b="0" i="0" kern="1200" dirty="0">
                <a:solidFill>
                  <a:schemeClr val="tx1"/>
                </a:solidFill>
                <a:effectLst/>
                <a:latin typeface="Arial" charset="0"/>
                <a:ea typeface="ＭＳ Ｐゴシック" charset="-128"/>
                <a:cs typeface="ＭＳ Ｐゴシック" charset="-128"/>
              </a:rPr>
              <a:t>This fund is designed to support the development of construction businesses in the UK by providing financial assistance to cover the cost of training, </a:t>
            </a:r>
            <a:r>
              <a:rPr lang="en-GB" sz="1200" b="0" i="0" kern="1200" dirty="0" err="1">
                <a:solidFill>
                  <a:schemeClr val="tx1"/>
                </a:solidFill>
                <a:effectLst/>
                <a:latin typeface="Arial" charset="0"/>
                <a:ea typeface="ＭＳ Ｐゴシック" charset="-128"/>
                <a:cs typeface="ＭＳ Ｐゴシック" charset="-128"/>
              </a:rPr>
              <a:t>upskilling</a:t>
            </a:r>
            <a:r>
              <a:rPr lang="en-GB" sz="1200" b="0" i="0" kern="1200" dirty="0">
                <a:solidFill>
                  <a:schemeClr val="tx1"/>
                </a:solidFill>
                <a:effectLst/>
                <a:latin typeface="Arial" charset="0"/>
                <a:ea typeface="ＭＳ Ｐゴシック" charset="-128"/>
                <a:cs typeface="ＭＳ Ｐゴシック" charset="-128"/>
              </a:rPr>
              <a:t> and reskilling.</a:t>
            </a:r>
          </a:p>
          <a:p>
            <a:r>
              <a:rPr lang="en-GB" sz="1200" b="1" i="0" kern="1200" dirty="0">
                <a:solidFill>
                  <a:schemeClr val="tx1"/>
                </a:solidFill>
                <a:effectLst/>
                <a:latin typeface="Arial" charset="0"/>
                <a:ea typeface="ＭＳ Ｐゴシック" charset="-128"/>
                <a:cs typeface="ＭＳ Ｐゴシック" charset="-128"/>
              </a:rPr>
              <a:t>Flexible fund: </a:t>
            </a:r>
            <a:r>
              <a:rPr lang="en-GB" sz="1200" b="0" i="0" kern="1200" dirty="0">
                <a:solidFill>
                  <a:schemeClr val="tx1"/>
                </a:solidFill>
                <a:effectLst/>
                <a:latin typeface="Arial" charset="0"/>
                <a:ea typeface="ＭＳ Ｐゴシック" charset="-128"/>
                <a:cs typeface="ＭＳ Ｐゴシック" charset="-128"/>
              </a:rPr>
              <a:t>This fund aims to support specific training and development projects that benefit the construction industry. It provides grants to employers, federations, and trade associations.</a:t>
            </a:r>
          </a:p>
          <a:p>
            <a:r>
              <a:rPr lang="en-GB" sz="1200" b="1" i="0" kern="1200" dirty="0">
                <a:solidFill>
                  <a:schemeClr val="tx1"/>
                </a:solidFill>
                <a:effectLst/>
                <a:latin typeface="Arial" charset="0"/>
                <a:ea typeface="ＭＳ Ｐゴシック" charset="-128"/>
                <a:cs typeface="ＭＳ Ｐゴシック" charset="-128"/>
              </a:rPr>
              <a:t>Apprenticeship levy: </a:t>
            </a:r>
            <a:r>
              <a:rPr lang="en-GB" sz="1200" b="0" i="0" kern="1200" dirty="0">
                <a:solidFill>
                  <a:schemeClr val="tx1"/>
                </a:solidFill>
                <a:effectLst/>
                <a:latin typeface="Arial" charset="0"/>
                <a:ea typeface="ＭＳ Ｐゴシック" charset="-128"/>
                <a:cs typeface="ＭＳ Ｐゴシック" charset="-128"/>
              </a:rPr>
              <a:t>This is a government scheme that allows employers to invest in apprenticeship training for their workforce. The levy is paid by employers with an annual pay bill of over £3 million, and they can use the funds to pay for apprenticeship training.</a:t>
            </a:r>
          </a:p>
          <a:p>
            <a:r>
              <a:rPr lang="en-GB" sz="1200" b="1" i="0" kern="1200" dirty="0">
                <a:solidFill>
                  <a:schemeClr val="tx1"/>
                </a:solidFill>
                <a:effectLst/>
                <a:latin typeface="Arial" charset="0"/>
                <a:ea typeface="ＭＳ Ｐゴシック" charset="-128"/>
                <a:cs typeface="ＭＳ Ｐゴシック" charset="-128"/>
              </a:rPr>
              <a:t>Short course and qualification grants: </a:t>
            </a:r>
            <a:r>
              <a:rPr lang="en-GB" sz="1200" b="0" i="0" kern="1200" dirty="0">
                <a:solidFill>
                  <a:schemeClr val="tx1"/>
                </a:solidFill>
                <a:effectLst/>
                <a:latin typeface="Arial" charset="0"/>
                <a:ea typeface="ＭＳ Ｐゴシック" charset="-128"/>
                <a:cs typeface="ＭＳ Ｐゴシック" charset="-128"/>
              </a:rPr>
              <a:t>CITB also provides grants for short courses and qualifications, including NVQs and diplomas, to help upskill the workforce and support career development.</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1808637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kern="1200" dirty="0">
                <a:solidFill>
                  <a:schemeClr val="tx1"/>
                </a:solidFill>
                <a:effectLst/>
                <a:latin typeface="Arial" charset="0"/>
                <a:ea typeface="ＭＳ Ｐゴシック" charset="-128"/>
                <a:cs typeface="ＭＳ Ｐゴシック" charset="-128"/>
              </a:rPr>
              <a:t>Class activity: Instructions</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Divide the class into groups of three.</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Provide each group with a list of CPD courses available in the construction industry.</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Ask each group to select a CPD course and prepare a short presentation on why this course is important for tradespeople in the industry.</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Each group should present their chosen CPD course to the class, highlighting the benefits and skills learned from the course.</a:t>
            </a:r>
          </a:p>
          <a:p>
            <a:pPr marL="171450" indent="-171450">
              <a:buFont typeface="Arial" panose="020B0604020202020204" pitchFamily="34" charset="0"/>
              <a:buChar char="•"/>
            </a:pPr>
            <a:r>
              <a:rPr lang="en-GB" sz="1200" b="0" i="0" kern="1200" dirty="0">
                <a:solidFill>
                  <a:schemeClr val="tx1"/>
                </a:solidFill>
                <a:effectLst/>
                <a:latin typeface="Arial" charset="0"/>
                <a:ea typeface="ＭＳ Ｐゴシック" charset="-128"/>
                <a:cs typeface="ＭＳ Ｐゴシック" charset="-128"/>
              </a:rPr>
              <a:t>After the presentations, hold a group discussion on the importance of CPD in the industry and the impact it can have on career development</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25449049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9397739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Use the links to explore the CSCS card types.</a:t>
            </a:r>
            <a:r>
              <a:rPr lang="en-GB" baseline="0" dirty="0"/>
              <a:t> T</a:t>
            </a:r>
            <a:r>
              <a:rPr lang="en-GB" dirty="0"/>
              <a:t>hen follow this up with examples of different careers paths such as: </a:t>
            </a:r>
          </a:p>
          <a:p>
            <a:pPr marL="171450" indent="-171450">
              <a:buFont typeface="Arial" panose="020B0604020202020204" pitchFamily="34" charset="0"/>
              <a:buChar char="•"/>
            </a:pPr>
            <a:r>
              <a:rPr lang="en-GB" dirty="0"/>
              <a:t>tradesperson (Level 3) </a:t>
            </a:r>
          </a:p>
          <a:p>
            <a:pPr marL="171450" indent="-171450">
              <a:buFont typeface="Arial" panose="020B0604020202020204" pitchFamily="34" charset="0"/>
              <a:buChar char="•"/>
            </a:pPr>
            <a:r>
              <a:rPr lang="en-GB" dirty="0"/>
              <a:t>supervisor </a:t>
            </a:r>
          </a:p>
          <a:p>
            <a:pPr marL="171450" indent="-171450">
              <a:buFont typeface="Arial" panose="020B0604020202020204" pitchFamily="34" charset="0"/>
              <a:buChar char="•"/>
            </a:pPr>
            <a:r>
              <a:rPr lang="en-GB" dirty="0"/>
              <a:t>site manager </a:t>
            </a:r>
          </a:p>
          <a:p>
            <a:pPr marL="171450" indent="-171450">
              <a:buFont typeface="Arial" panose="020B0604020202020204" pitchFamily="34" charset="0"/>
              <a:buChar char="•"/>
            </a:pPr>
            <a:r>
              <a:rPr lang="en-GB" dirty="0"/>
              <a:t>architect</a:t>
            </a:r>
          </a:p>
          <a:p>
            <a:pPr marL="171450" indent="-171450">
              <a:buFont typeface="Arial" panose="020B0604020202020204" pitchFamily="34" charset="0"/>
              <a:buChar char="•"/>
            </a:pPr>
            <a:r>
              <a:rPr lang="en-GB" dirty="0"/>
              <a:t>Labourer.</a:t>
            </a:r>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a:p>
        </p:txBody>
      </p:sp>
    </p:spTree>
    <p:extLst>
      <p:ext uri="{BB962C8B-B14F-4D97-AF65-F5344CB8AC3E}">
        <p14:creationId xmlns:p14="http://schemas.microsoft.com/office/powerpoint/2010/main" val="12026146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12</a:t>
            </a:fld>
            <a:endParaRPr lang="en-GB"/>
          </a:p>
        </p:txBody>
      </p:sp>
    </p:spTree>
    <p:extLst>
      <p:ext uri="{BB962C8B-B14F-4D97-AF65-F5344CB8AC3E}">
        <p14:creationId xmlns:p14="http://schemas.microsoft.com/office/powerpoint/2010/main" val="5466621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13</a:t>
            </a:fld>
            <a:endParaRPr lang="en-GB"/>
          </a:p>
        </p:txBody>
      </p:sp>
    </p:spTree>
    <p:extLst>
      <p:ext uri="{BB962C8B-B14F-4D97-AF65-F5344CB8AC3E}">
        <p14:creationId xmlns:p14="http://schemas.microsoft.com/office/powerpoint/2010/main" val="4984532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14</a:t>
            </a:fld>
            <a:endParaRPr lang="en-GB"/>
          </a:p>
        </p:txBody>
      </p:sp>
    </p:spTree>
    <p:extLst>
      <p:ext uri="{BB962C8B-B14F-4D97-AF65-F5344CB8AC3E}">
        <p14:creationId xmlns:p14="http://schemas.microsoft.com/office/powerpoint/2010/main" val="2488171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15</a:t>
            </a:fld>
            <a:endParaRPr lang="en-GB"/>
          </a:p>
        </p:txBody>
      </p:sp>
    </p:spTree>
    <p:extLst>
      <p:ext uri="{BB962C8B-B14F-4D97-AF65-F5344CB8AC3E}">
        <p14:creationId xmlns:p14="http://schemas.microsoft.com/office/powerpoint/2010/main" val="29427715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2023. City and Guilds of London Institute.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21</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Progression in </a:t>
            </a:r>
            <a:br>
              <a:rPr lang="en-GB" sz="1400" baseline="0" dirty="0">
                <a:solidFill>
                  <a:schemeClr val="tx1"/>
                </a:solidFill>
              </a:rPr>
            </a:br>
            <a:r>
              <a:rPr lang="en-GB" sz="1400" b="1" baseline="0" dirty="0">
                <a:solidFill>
                  <a:schemeClr val="tx1"/>
                </a:solidFill>
              </a:rPr>
              <a:t>Construction (Level 2)</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s://www.cscs.uk.com/applying-for-cards/types-of-cards/"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hyperlink" Target="https://www.cscsonline.uk.com/card-finder?_ga=2.101174337.1900482598.1681232023-559658631.1678796050&amp;_gl=1*1c11p59*_ga*NTU5NjU4NjMxLjE2Nzg3OTYwNTA.*_ga_7C1J9W4EX1*MTY4MTIzMjAyMy41LjEuMTY4MTIzMjM4Ni4wLjAuMA..https://www.cscsonline.uk.com/card-finder?_ga=2.101174337.1900482598.1681232023-559658631.1678796050&amp;_gl=1*1c11p59*_ga*NTU5NjU4NjMxLjE2Nzg3OTYwNTA.*_ga_7C1J9W4EX1*MTY4MTIzMjAyMy41LjEuMTY4MTIzMjM4Ni4wLjAuMA.."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hyperlink" Target="https://www.cscs.uk.com/card-type/labourer/"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hyperlink" Target="https://www.cscs.uk.com/card-type/industry-placement-card/" TargetMode="External"/><Relationship Id="rId5" Type="http://schemas.openxmlformats.org/officeDocument/2006/relationships/hyperlink" Target="https://www.cscs.uk.com/card-type/apprentice/" TargetMode="External"/><Relationship Id="rId4" Type="http://schemas.openxmlformats.org/officeDocument/2006/relationships/hyperlink" Target="https://www.cscs.uk.com/card-type/trainee-card/"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hyperlink" Target="https://www.cscs.uk.com/card-type/experienced-worker/"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hyperlink" Target="https://www.cscs.uk.com/card-type/provisional/"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hyperlink" Target="https://www.cscs.uk.com/card-type/skilled-worker/"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www.cscs.uk.com/card-type/supervisory/"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hyperlink" Target="https://www.cscs.uk.com/card-type/manager/"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www.cscs.uk.com/professional-bodies/"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hyperlink" Target="https://www.cscs.uk.com/card-type/academically-qualified-person/" TargetMode="External"/><Relationship Id="rId4" Type="http://schemas.openxmlformats.org/officeDocument/2006/relationships/image" Target="../media/image10.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s://www.cscs.uk.com/applying-for-cards/"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diagramData" Target="../diagrams/data3.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17" Type="http://schemas.microsoft.com/office/2007/relationships/diagramDrawing" Target="../diagrams/drawing3.xml"/><Relationship Id="rId2" Type="http://schemas.openxmlformats.org/officeDocument/2006/relationships/notesSlide" Target="../notesSlides/notesSlide1.xml"/><Relationship Id="rId16" Type="http://schemas.openxmlformats.org/officeDocument/2006/relationships/diagramColors" Target="../diagrams/colors3.xml"/><Relationship Id="rId1" Type="http://schemas.openxmlformats.org/officeDocument/2006/relationships/slideLayout" Target="../slideLayouts/slideLayout1.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5" Type="http://schemas.openxmlformats.org/officeDocument/2006/relationships/diagramQuickStyle" Target="../diagrams/quickStyle3.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diagramLayout" Target="../diagrams/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201: Employment and employability in the construction sector</a:t>
            </a:r>
          </a:p>
        </p:txBody>
      </p:sp>
      <p:sp>
        <p:nvSpPr>
          <p:cNvPr id="2053" name="Rectangle 15"/>
          <p:cNvSpPr>
            <a:spLocks noGrp="1" noChangeArrowheads="1"/>
          </p:cNvSpPr>
          <p:nvPr>
            <p:ph type="title"/>
          </p:nvPr>
        </p:nvSpPr>
        <p:spPr>
          <a:xfrm>
            <a:off x="457200" y="3140968"/>
            <a:ext cx="8153400" cy="2514600"/>
          </a:xfrm>
        </p:spPr>
        <p:txBody>
          <a:bodyPr anchor="t"/>
          <a:lstStyle/>
          <a:p>
            <a:pPr eaLnBrk="1" hangingPunct="1"/>
            <a:r>
              <a:rPr lang="en-GB">
                <a:ea typeface="ＭＳ Ｐゴシック" pitchFamily="-105" charset="-128"/>
                <a:cs typeface="ＭＳ Ｐゴシック" pitchFamily="-105" charset="-128"/>
              </a:rPr>
              <a:t>PowerPoint 2: </a:t>
            </a:r>
            <a:r>
              <a:rPr lang="en-GB" dirty="0">
                <a:ea typeface="ＭＳ Ｐゴシック" pitchFamily="-105" charset="-128"/>
                <a:cs typeface="ＭＳ Ｐゴシック" pitchFamily="-105" charset="-128"/>
              </a:rPr>
              <a:t>The construction trade professional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Construction Safety Card Scheme (CSCS)</a:t>
            </a:r>
          </a:p>
        </p:txBody>
      </p:sp>
      <p:sp>
        <p:nvSpPr>
          <p:cNvPr id="3" name="Content Placeholder 2"/>
          <p:cNvSpPr>
            <a:spLocks noGrp="1"/>
          </p:cNvSpPr>
          <p:nvPr>
            <p:ph sz="quarter" idx="10"/>
          </p:nvPr>
        </p:nvSpPr>
        <p:spPr>
          <a:xfrm>
            <a:off x="457200" y="1628800"/>
            <a:ext cx="8229600" cy="4131200"/>
          </a:xfrm>
        </p:spPr>
        <p:txBody>
          <a:bodyPr/>
          <a:lstStyle/>
          <a:p>
            <a:pPr marL="342900" indent="-342900">
              <a:buClr>
                <a:srgbClr val="0077E3"/>
              </a:buClr>
              <a:buFont typeface="Arial"/>
              <a:buChar char="•"/>
            </a:pPr>
            <a:r>
              <a:rPr lang="en-GB" dirty="0"/>
              <a:t>The CSCS card is widely recognised within the UK construction industry. For many construction roles, it is often required as a condition of employment. </a:t>
            </a:r>
          </a:p>
          <a:p>
            <a:pPr marL="342900" indent="-342900">
              <a:buClr>
                <a:srgbClr val="0077E3"/>
              </a:buClr>
              <a:buFont typeface="Arial"/>
              <a:buChar char="•"/>
            </a:pPr>
            <a:r>
              <a:rPr lang="en-GB" dirty="0"/>
              <a:t>The scheme is supported by many of the UK’s major construction trade bodies, which recognise the importance of ensuring workers have appropriate training and qualifications to work safely and effectively on construction sites.</a:t>
            </a:r>
          </a:p>
          <a:p>
            <a:pPr marL="342900" indent="-342900">
              <a:buClr>
                <a:srgbClr val="0077E3"/>
              </a:buClr>
              <a:buFont typeface="Arial"/>
              <a:buChar char="•"/>
            </a:pPr>
            <a:r>
              <a:rPr lang="en-GB" dirty="0"/>
              <a:t>The scheme plays an important role in ensuring the safety and professionalism of the UK construction industry. It does this by providing a standardised method of certification for workers within the industry.</a:t>
            </a:r>
          </a:p>
          <a:p>
            <a:endParaRPr lang="en-US" dirty="0"/>
          </a:p>
        </p:txBody>
      </p:sp>
    </p:spTree>
    <p:extLst>
      <p:ext uri="{BB962C8B-B14F-4D97-AF65-F5344CB8AC3E}">
        <p14:creationId xmlns:p14="http://schemas.microsoft.com/office/powerpoint/2010/main" val="6381185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867D8E-F5F5-4B24-9090-20F672736F6D}"/>
              </a:ext>
            </a:extLst>
          </p:cNvPr>
          <p:cNvSpPr>
            <a:spLocks noGrp="1"/>
          </p:cNvSpPr>
          <p:nvPr>
            <p:ph type="title"/>
          </p:nvPr>
        </p:nvSpPr>
        <p:spPr/>
        <p:txBody>
          <a:bodyPr/>
          <a:lstStyle/>
          <a:p>
            <a:r>
              <a:rPr lang="en-GB" dirty="0"/>
              <a:t>What card should you apply for? </a:t>
            </a:r>
          </a:p>
        </p:txBody>
      </p:sp>
      <p:sp>
        <p:nvSpPr>
          <p:cNvPr id="3" name="Content Placeholder 2">
            <a:extLst>
              <a:ext uri="{FF2B5EF4-FFF2-40B4-BE49-F238E27FC236}">
                <a16:creationId xmlns:a16="http://schemas.microsoft.com/office/drawing/2014/main" id="{6CCFA5BD-F720-4705-985D-4851AD9B6904}"/>
              </a:ext>
            </a:extLst>
          </p:cNvPr>
          <p:cNvSpPr>
            <a:spLocks noGrp="1"/>
          </p:cNvSpPr>
          <p:nvPr>
            <p:ph sz="quarter" idx="10"/>
          </p:nvPr>
        </p:nvSpPr>
        <p:spPr/>
        <p:txBody>
          <a:bodyPr/>
          <a:lstStyle/>
          <a:p>
            <a:endParaRPr lang="en-GB" dirty="0"/>
          </a:p>
          <a:p>
            <a:pPr algn="ctr"/>
            <a:r>
              <a:rPr lang="en-GB" dirty="0"/>
              <a:t>There are a number of cards available to construction professionals.</a:t>
            </a:r>
          </a:p>
          <a:p>
            <a:pPr algn="ctr"/>
            <a:r>
              <a:rPr lang="en-GB" dirty="0">
                <a:hlinkClick r:id="rId3"/>
              </a:rPr>
              <a:t>Types of card (hyperlink) </a:t>
            </a:r>
            <a:endParaRPr lang="en-GB" dirty="0"/>
          </a:p>
          <a:p>
            <a:pPr algn="ctr"/>
            <a:r>
              <a:rPr lang="en-GB" dirty="0"/>
              <a:t>When a construction professional is unsure which card to apply for they can get help.</a:t>
            </a:r>
          </a:p>
          <a:p>
            <a:pPr algn="ctr"/>
            <a:r>
              <a:rPr lang="en-GB" dirty="0">
                <a:hlinkClick r:id="rId4"/>
              </a:rPr>
              <a:t>CSCS card finder (Hyperlink) </a:t>
            </a:r>
            <a:endParaRPr lang="en-GB" dirty="0"/>
          </a:p>
        </p:txBody>
      </p:sp>
    </p:spTree>
    <p:extLst>
      <p:ext uri="{BB962C8B-B14F-4D97-AF65-F5344CB8AC3E}">
        <p14:creationId xmlns:p14="http://schemas.microsoft.com/office/powerpoint/2010/main" val="4518124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1F2634-E552-4C07-89D5-645EBDA7DD08}"/>
              </a:ext>
            </a:extLst>
          </p:cNvPr>
          <p:cNvSpPr>
            <a:spLocks noGrp="1"/>
          </p:cNvSpPr>
          <p:nvPr>
            <p:ph type="title"/>
          </p:nvPr>
        </p:nvSpPr>
        <p:spPr/>
        <p:txBody>
          <a:bodyPr/>
          <a:lstStyle/>
          <a:p>
            <a:r>
              <a:rPr lang="en-GB" dirty="0"/>
              <a:t>The green card: labourers </a:t>
            </a:r>
          </a:p>
        </p:txBody>
      </p:sp>
      <p:sp>
        <p:nvSpPr>
          <p:cNvPr id="3" name="Content Placeholder 2">
            <a:extLst>
              <a:ext uri="{FF2B5EF4-FFF2-40B4-BE49-F238E27FC236}">
                <a16:creationId xmlns:a16="http://schemas.microsoft.com/office/drawing/2014/main" id="{7FE5247C-4C12-47B0-857C-ACB9B1093BAA}"/>
              </a:ext>
            </a:extLst>
          </p:cNvPr>
          <p:cNvSpPr>
            <a:spLocks noGrp="1"/>
          </p:cNvSpPr>
          <p:nvPr>
            <p:ph sz="quarter" idx="10"/>
          </p:nvPr>
        </p:nvSpPr>
        <p:spPr>
          <a:xfrm>
            <a:off x="457200" y="4725144"/>
            <a:ext cx="8229600" cy="864096"/>
          </a:xfrm>
        </p:spPr>
        <p:txBody>
          <a:bodyPr/>
          <a:lstStyle/>
          <a:p>
            <a:r>
              <a:rPr lang="en-GB" dirty="0"/>
              <a:t>The green card is for labourers. It is issued to those who carry out labouring duties on site.</a:t>
            </a:r>
          </a:p>
        </p:txBody>
      </p:sp>
      <p:pic>
        <p:nvPicPr>
          <p:cNvPr id="5" name="Picture 4">
            <a:extLst>
              <a:ext uri="{FF2B5EF4-FFF2-40B4-BE49-F238E27FC236}">
                <a16:creationId xmlns:a16="http://schemas.microsoft.com/office/drawing/2014/main" id="{509E6C8A-2191-609C-3B95-EFA2322BC6E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78088" y="1772816"/>
            <a:ext cx="2987824" cy="2033267"/>
          </a:xfrm>
          <a:prstGeom prst="rect">
            <a:avLst/>
          </a:prstGeom>
        </p:spPr>
      </p:pic>
      <p:sp>
        <p:nvSpPr>
          <p:cNvPr id="7" name="TextBox 6">
            <a:extLst>
              <a:ext uri="{FF2B5EF4-FFF2-40B4-BE49-F238E27FC236}">
                <a16:creationId xmlns:a16="http://schemas.microsoft.com/office/drawing/2014/main" id="{65315859-634F-9B47-B1E9-7B364360E4CD}"/>
              </a:ext>
            </a:extLst>
          </p:cNvPr>
          <p:cNvSpPr txBox="1"/>
          <p:nvPr/>
        </p:nvSpPr>
        <p:spPr>
          <a:xfrm>
            <a:off x="3599892" y="3951178"/>
            <a:ext cx="1944216" cy="400110"/>
          </a:xfrm>
          <a:prstGeom prst="rect">
            <a:avLst/>
          </a:prstGeom>
          <a:noFill/>
        </p:spPr>
        <p:txBody>
          <a:bodyPr wrap="square">
            <a:spAutoFit/>
          </a:bodyPr>
          <a:lstStyle/>
          <a:p>
            <a:r>
              <a:rPr lang="en-GB" dirty="0">
                <a:hlinkClick r:id="rId4"/>
              </a:rPr>
              <a:t>Labourer card</a:t>
            </a:r>
            <a:r>
              <a:rPr lang="en-GB" dirty="0"/>
              <a:t> </a:t>
            </a:r>
          </a:p>
        </p:txBody>
      </p:sp>
    </p:spTree>
    <p:extLst>
      <p:ext uri="{BB962C8B-B14F-4D97-AF65-F5344CB8AC3E}">
        <p14:creationId xmlns:p14="http://schemas.microsoft.com/office/powerpoint/2010/main" val="32426094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1F2634-E552-4C07-89D5-645EBDA7DD08}"/>
              </a:ext>
            </a:extLst>
          </p:cNvPr>
          <p:cNvSpPr>
            <a:spLocks noGrp="1"/>
          </p:cNvSpPr>
          <p:nvPr>
            <p:ph type="title"/>
          </p:nvPr>
        </p:nvSpPr>
        <p:spPr/>
        <p:txBody>
          <a:bodyPr/>
          <a:lstStyle/>
          <a:p>
            <a:r>
              <a:rPr lang="en-GB" dirty="0"/>
              <a:t>The red card: trainee/apprentice/industry placement</a:t>
            </a:r>
          </a:p>
        </p:txBody>
      </p:sp>
      <p:sp>
        <p:nvSpPr>
          <p:cNvPr id="3" name="Content Placeholder 2">
            <a:extLst>
              <a:ext uri="{FF2B5EF4-FFF2-40B4-BE49-F238E27FC236}">
                <a16:creationId xmlns:a16="http://schemas.microsoft.com/office/drawing/2014/main" id="{7FE5247C-4C12-47B0-857C-ACB9B1093BAA}"/>
              </a:ext>
            </a:extLst>
          </p:cNvPr>
          <p:cNvSpPr>
            <a:spLocks noGrp="1"/>
          </p:cNvSpPr>
          <p:nvPr>
            <p:ph sz="quarter" idx="10"/>
          </p:nvPr>
        </p:nvSpPr>
        <p:spPr>
          <a:xfrm>
            <a:off x="457200" y="4486752"/>
            <a:ext cx="8229600" cy="1340880"/>
          </a:xfrm>
        </p:spPr>
        <p:txBody>
          <a:bodyPr/>
          <a:lstStyle/>
          <a:p>
            <a:pPr algn="just"/>
            <a:r>
              <a:rPr lang="en-GB" dirty="0"/>
              <a:t>There are three different types of red card for those on recognised training programmes: Level 2; Level 3; or an industry placement (a placement lasting for 30 days or more). Apprentice cards are issued free of charge. </a:t>
            </a:r>
          </a:p>
        </p:txBody>
      </p:sp>
      <p:pic>
        <p:nvPicPr>
          <p:cNvPr id="5" name="Picture 4">
            <a:extLst>
              <a:ext uri="{FF2B5EF4-FFF2-40B4-BE49-F238E27FC236}">
                <a16:creationId xmlns:a16="http://schemas.microsoft.com/office/drawing/2014/main" id="{145F2BBC-E5E8-A801-6CD6-03C033C0584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149842" y="1691335"/>
            <a:ext cx="2844316" cy="1896210"/>
          </a:xfrm>
          <a:prstGeom prst="rect">
            <a:avLst/>
          </a:prstGeom>
        </p:spPr>
      </p:pic>
      <p:sp>
        <p:nvSpPr>
          <p:cNvPr id="7" name="TextBox 6">
            <a:extLst>
              <a:ext uri="{FF2B5EF4-FFF2-40B4-BE49-F238E27FC236}">
                <a16:creationId xmlns:a16="http://schemas.microsoft.com/office/drawing/2014/main" id="{1FEC4FB8-42BF-E66E-C0DD-A1BFF410CCF5}"/>
              </a:ext>
            </a:extLst>
          </p:cNvPr>
          <p:cNvSpPr txBox="1"/>
          <p:nvPr/>
        </p:nvSpPr>
        <p:spPr>
          <a:xfrm>
            <a:off x="864255" y="3837093"/>
            <a:ext cx="1637928" cy="400110"/>
          </a:xfrm>
          <a:prstGeom prst="rect">
            <a:avLst/>
          </a:prstGeom>
          <a:noFill/>
        </p:spPr>
        <p:txBody>
          <a:bodyPr wrap="square">
            <a:spAutoFit/>
          </a:bodyPr>
          <a:lstStyle/>
          <a:p>
            <a:r>
              <a:rPr lang="en-GB" dirty="0">
                <a:hlinkClick r:id="rId4"/>
              </a:rPr>
              <a:t>Trainee card</a:t>
            </a:r>
            <a:r>
              <a:rPr lang="en-GB" dirty="0"/>
              <a:t> </a:t>
            </a:r>
          </a:p>
        </p:txBody>
      </p:sp>
      <p:sp>
        <p:nvSpPr>
          <p:cNvPr id="9" name="TextBox 8">
            <a:extLst>
              <a:ext uri="{FF2B5EF4-FFF2-40B4-BE49-F238E27FC236}">
                <a16:creationId xmlns:a16="http://schemas.microsoft.com/office/drawing/2014/main" id="{11C4D40B-4F0D-7E1D-1525-2CAC513760B9}"/>
              </a:ext>
            </a:extLst>
          </p:cNvPr>
          <p:cNvSpPr txBox="1"/>
          <p:nvPr/>
        </p:nvSpPr>
        <p:spPr>
          <a:xfrm>
            <a:off x="2880479" y="3837093"/>
            <a:ext cx="4572000" cy="400110"/>
          </a:xfrm>
          <a:prstGeom prst="rect">
            <a:avLst/>
          </a:prstGeom>
          <a:noFill/>
        </p:spPr>
        <p:txBody>
          <a:bodyPr wrap="square">
            <a:spAutoFit/>
          </a:bodyPr>
          <a:lstStyle/>
          <a:p>
            <a:r>
              <a:rPr lang="en-GB" dirty="0">
                <a:hlinkClick r:id="rId5"/>
              </a:rPr>
              <a:t>Apprentice card</a:t>
            </a:r>
            <a:r>
              <a:rPr lang="en-GB" dirty="0"/>
              <a:t> </a:t>
            </a:r>
          </a:p>
        </p:txBody>
      </p:sp>
      <p:sp>
        <p:nvSpPr>
          <p:cNvPr id="11" name="TextBox 10">
            <a:extLst>
              <a:ext uri="{FF2B5EF4-FFF2-40B4-BE49-F238E27FC236}">
                <a16:creationId xmlns:a16="http://schemas.microsoft.com/office/drawing/2014/main" id="{83631E27-A984-9D6A-457D-74AD556ED0F4}"/>
              </a:ext>
            </a:extLst>
          </p:cNvPr>
          <p:cNvSpPr txBox="1"/>
          <p:nvPr/>
        </p:nvSpPr>
        <p:spPr>
          <a:xfrm>
            <a:off x="5364088" y="3837093"/>
            <a:ext cx="4572000" cy="400110"/>
          </a:xfrm>
          <a:prstGeom prst="rect">
            <a:avLst/>
          </a:prstGeom>
          <a:noFill/>
        </p:spPr>
        <p:txBody>
          <a:bodyPr wrap="square">
            <a:spAutoFit/>
          </a:bodyPr>
          <a:lstStyle/>
          <a:p>
            <a:r>
              <a:rPr lang="en-GB" dirty="0">
                <a:hlinkClick r:id="rId6"/>
              </a:rPr>
              <a:t>Industry placement card</a:t>
            </a:r>
            <a:r>
              <a:rPr lang="en-GB" dirty="0"/>
              <a:t> </a:t>
            </a:r>
          </a:p>
        </p:txBody>
      </p:sp>
    </p:spTree>
    <p:extLst>
      <p:ext uri="{BB962C8B-B14F-4D97-AF65-F5344CB8AC3E}">
        <p14:creationId xmlns:p14="http://schemas.microsoft.com/office/powerpoint/2010/main" val="2090082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1F2634-E552-4C07-89D5-645EBDA7DD08}"/>
              </a:ext>
            </a:extLst>
          </p:cNvPr>
          <p:cNvSpPr>
            <a:spLocks noGrp="1"/>
          </p:cNvSpPr>
          <p:nvPr>
            <p:ph type="title"/>
          </p:nvPr>
        </p:nvSpPr>
        <p:spPr/>
        <p:txBody>
          <a:bodyPr/>
          <a:lstStyle/>
          <a:p>
            <a:r>
              <a:rPr lang="en-GB" dirty="0"/>
              <a:t>The red card: experienced persons temporary cards</a:t>
            </a:r>
          </a:p>
        </p:txBody>
      </p:sp>
      <p:sp>
        <p:nvSpPr>
          <p:cNvPr id="3" name="Content Placeholder 2">
            <a:extLst>
              <a:ext uri="{FF2B5EF4-FFF2-40B4-BE49-F238E27FC236}">
                <a16:creationId xmlns:a16="http://schemas.microsoft.com/office/drawing/2014/main" id="{7FE5247C-4C12-47B0-857C-ACB9B1093BAA}"/>
              </a:ext>
            </a:extLst>
          </p:cNvPr>
          <p:cNvSpPr>
            <a:spLocks noGrp="1"/>
          </p:cNvSpPr>
          <p:nvPr>
            <p:ph sz="quarter" idx="10"/>
          </p:nvPr>
        </p:nvSpPr>
        <p:spPr>
          <a:xfrm>
            <a:off x="448170" y="3902510"/>
            <a:ext cx="7775048" cy="2509363"/>
          </a:xfrm>
        </p:spPr>
        <p:txBody>
          <a:bodyPr/>
          <a:lstStyle/>
          <a:p>
            <a:r>
              <a:rPr lang="en-GB" dirty="0"/>
              <a:t>The experienced technical supervisor or manager red card is a temporary card available specifically to supervisors, managers and technical workers with on-the-job experience who are registered to complete a construction-related technical, supervisory or management NVQ or SVQ at Level 3 or higher. </a:t>
            </a:r>
          </a:p>
        </p:txBody>
      </p:sp>
      <p:sp>
        <p:nvSpPr>
          <p:cNvPr id="7" name="Content Placeholder 2">
            <a:extLst>
              <a:ext uri="{FF2B5EF4-FFF2-40B4-BE49-F238E27FC236}">
                <a16:creationId xmlns:a16="http://schemas.microsoft.com/office/drawing/2014/main" id="{C345C051-269F-4411-9427-429D5014633E}"/>
              </a:ext>
            </a:extLst>
          </p:cNvPr>
          <p:cNvSpPr txBox="1">
            <a:spLocks/>
          </p:cNvSpPr>
          <p:nvPr/>
        </p:nvSpPr>
        <p:spPr bwMode="auto">
          <a:xfrm>
            <a:off x="457201" y="1700808"/>
            <a:ext cx="3754760" cy="286442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en-GB" kern="0" dirty="0"/>
              <a:t>This is a temporary card available s</a:t>
            </a:r>
            <a:r>
              <a:rPr lang="en-GB" dirty="0"/>
              <a:t>pecifically for workers with on-the-job experience (normally at least one year in the last three) who are registered to complete a construction-related NVQ or SVQ Level 2 or higher.</a:t>
            </a:r>
            <a:endParaRPr lang="en-GB" kern="0" dirty="0"/>
          </a:p>
        </p:txBody>
      </p:sp>
      <p:pic>
        <p:nvPicPr>
          <p:cNvPr id="5" name="Picture 4">
            <a:extLst>
              <a:ext uri="{FF2B5EF4-FFF2-40B4-BE49-F238E27FC236}">
                <a16:creationId xmlns:a16="http://schemas.microsoft.com/office/drawing/2014/main" id="{7B435A32-8FA3-1A5D-C3B9-777930CC5F0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48064" y="1772816"/>
            <a:ext cx="2294482" cy="1530424"/>
          </a:xfrm>
          <a:prstGeom prst="rect">
            <a:avLst/>
          </a:prstGeom>
        </p:spPr>
      </p:pic>
      <p:sp>
        <p:nvSpPr>
          <p:cNvPr id="8" name="TextBox 7">
            <a:extLst>
              <a:ext uri="{FF2B5EF4-FFF2-40B4-BE49-F238E27FC236}">
                <a16:creationId xmlns:a16="http://schemas.microsoft.com/office/drawing/2014/main" id="{DE912C0C-3F54-62FA-30B0-52FEFA94CDA5}"/>
              </a:ext>
            </a:extLst>
          </p:cNvPr>
          <p:cNvSpPr txBox="1"/>
          <p:nvPr/>
        </p:nvSpPr>
        <p:spPr>
          <a:xfrm>
            <a:off x="4788024" y="3429000"/>
            <a:ext cx="4572000" cy="400110"/>
          </a:xfrm>
          <a:prstGeom prst="rect">
            <a:avLst/>
          </a:prstGeom>
          <a:noFill/>
        </p:spPr>
        <p:txBody>
          <a:bodyPr wrap="square">
            <a:spAutoFit/>
          </a:bodyPr>
          <a:lstStyle/>
          <a:p>
            <a:r>
              <a:rPr lang="en-GB" dirty="0">
                <a:hlinkClick r:id="rId4"/>
              </a:rPr>
              <a:t>Experienced worker card</a:t>
            </a:r>
            <a:r>
              <a:rPr lang="en-GB" dirty="0"/>
              <a:t> </a:t>
            </a:r>
          </a:p>
        </p:txBody>
      </p:sp>
    </p:spTree>
    <p:extLst>
      <p:ext uri="{BB962C8B-B14F-4D97-AF65-F5344CB8AC3E}">
        <p14:creationId xmlns:p14="http://schemas.microsoft.com/office/powerpoint/2010/main" val="28240127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1F2634-E552-4C07-89D5-645EBDA7DD08}"/>
              </a:ext>
            </a:extLst>
          </p:cNvPr>
          <p:cNvSpPr>
            <a:spLocks noGrp="1"/>
          </p:cNvSpPr>
          <p:nvPr>
            <p:ph type="title"/>
          </p:nvPr>
        </p:nvSpPr>
        <p:spPr/>
        <p:txBody>
          <a:bodyPr/>
          <a:lstStyle/>
          <a:p>
            <a:r>
              <a:rPr lang="en-GB" dirty="0"/>
              <a:t>The red card: provisional (temporary only)</a:t>
            </a:r>
          </a:p>
        </p:txBody>
      </p:sp>
      <p:sp>
        <p:nvSpPr>
          <p:cNvPr id="3" name="Content Placeholder 2">
            <a:extLst>
              <a:ext uri="{FF2B5EF4-FFF2-40B4-BE49-F238E27FC236}">
                <a16:creationId xmlns:a16="http://schemas.microsoft.com/office/drawing/2014/main" id="{7FE5247C-4C12-47B0-857C-ACB9B1093BAA}"/>
              </a:ext>
            </a:extLst>
          </p:cNvPr>
          <p:cNvSpPr>
            <a:spLocks noGrp="1"/>
          </p:cNvSpPr>
          <p:nvPr>
            <p:ph sz="quarter" idx="10"/>
          </p:nvPr>
        </p:nvSpPr>
        <p:spPr>
          <a:xfrm>
            <a:off x="457200" y="4293096"/>
            <a:ext cx="8229600" cy="1440160"/>
          </a:xfrm>
        </p:spPr>
        <p:txBody>
          <a:bodyPr/>
          <a:lstStyle/>
          <a:p>
            <a:pPr algn="just"/>
            <a:r>
              <a:rPr lang="en-GB" dirty="0"/>
              <a:t>This is for people who are working through probationary periods while employers assess their suitability for employment. You can only apply for a provisional card if you have </a:t>
            </a:r>
            <a:r>
              <a:rPr lang="en-GB" b="1" dirty="0"/>
              <a:t>not </a:t>
            </a:r>
            <a:r>
              <a:rPr lang="en-GB" dirty="0"/>
              <a:t>previously</a:t>
            </a:r>
            <a:r>
              <a:rPr lang="en-GB" b="1" dirty="0"/>
              <a:t> </a:t>
            </a:r>
            <a:r>
              <a:rPr lang="en-GB" dirty="0"/>
              <a:t>held a CSCS card. It is only valid for six months.</a:t>
            </a:r>
          </a:p>
        </p:txBody>
      </p:sp>
      <p:pic>
        <p:nvPicPr>
          <p:cNvPr id="5" name="Picture 4">
            <a:extLst>
              <a:ext uri="{FF2B5EF4-FFF2-40B4-BE49-F238E27FC236}">
                <a16:creationId xmlns:a16="http://schemas.microsoft.com/office/drawing/2014/main" id="{3A105DD0-7FDB-E050-5924-5FDBE25F542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75855" y="1738268"/>
            <a:ext cx="2752121" cy="1834747"/>
          </a:xfrm>
          <a:prstGeom prst="rect">
            <a:avLst/>
          </a:prstGeom>
        </p:spPr>
      </p:pic>
      <p:sp>
        <p:nvSpPr>
          <p:cNvPr id="7" name="TextBox 6">
            <a:extLst>
              <a:ext uri="{FF2B5EF4-FFF2-40B4-BE49-F238E27FC236}">
                <a16:creationId xmlns:a16="http://schemas.microsoft.com/office/drawing/2014/main" id="{66CCBCAF-A3D2-E388-FCB3-C56B9034C329}"/>
              </a:ext>
            </a:extLst>
          </p:cNvPr>
          <p:cNvSpPr txBox="1"/>
          <p:nvPr/>
        </p:nvSpPr>
        <p:spPr>
          <a:xfrm>
            <a:off x="3537012" y="3733000"/>
            <a:ext cx="2069976" cy="400110"/>
          </a:xfrm>
          <a:prstGeom prst="rect">
            <a:avLst/>
          </a:prstGeom>
          <a:noFill/>
        </p:spPr>
        <p:txBody>
          <a:bodyPr wrap="square">
            <a:spAutoFit/>
          </a:bodyPr>
          <a:lstStyle/>
          <a:p>
            <a:r>
              <a:rPr lang="en-GB" dirty="0">
                <a:hlinkClick r:id="rId4"/>
              </a:rPr>
              <a:t>Provisional card</a:t>
            </a:r>
            <a:r>
              <a:rPr lang="en-GB" dirty="0"/>
              <a:t> </a:t>
            </a:r>
          </a:p>
        </p:txBody>
      </p:sp>
    </p:spTree>
    <p:extLst>
      <p:ext uri="{BB962C8B-B14F-4D97-AF65-F5344CB8AC3E}">
        <p14:creationId xmlns:p14="http://schemas.microsoft.com/office/powerpoint/2010/main" val="25497680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1F2634-E552-4C07-89D5-645EBDA7DD08}"/>
              </a:ext>
            </a:extLst>
          </p:cNvPr>
          <p:cNvSpPr>
            <a:spLocks noGrp="1"/>
          </p:cNvSpPr>
          <p:nvPr>
            <p:ph type="title"/>
          </p:nvPr>
        </p:nvSpPr>
        <p:spPr/>
        <p:txBody>
          <a:bodyPr/>
          <a:lstStyle/>
          <a:p>
            <a:r>
              <a:rPr lang="en-GB" dirty="0"/>
              <a:t>The blue card: skilled worker </a:t>
            </a:r>
          </a:p>
        </p:txBody>
      </p:sp>
      <p:sp>
        <p:nvSpPr>
          <p:cNvPr id="3" name="Content Placeholder 2">
            <a:extLst>
              <a:ext uri="{FF2B5EF4-FFF2-40B4-BE49-F238E27FC236}">
                <a16:creationId xmlns:a16="http://schemas.microsoft.com/office/drawing/2014/main" id="{7FE5247C-4C12-47B0-857C-ACB9B1093BAA}"/>
              </a:ext>
            </a:extLst>
          </p:cNvPr>
          <p:cNvSpPr>
            <a:spLocks noGrp="1"/>
          </p:cNvSpPr>
          <p:nvPr>
            <p:ph sz="quarter" idx="10"/>
          </p:nvPr>
        </p:nvSpPr>
        <p:spPr>
          <a:xfrm>
            <a:off x="457200" y="4486752"/>
            <a:ext cx="8229600" cy="1340880"/>
          </a:xfrm>
        </p:spPr>
        <p:txBody>
          <a:bodyPr/>
          <a:lstStyle/>
          <a:p>
            <a:pPr algn="just"/>
            <a:r>
              <a:rPr lang="en-GB" dirty="0"/>
              <a:t>To apply for this card you need to hold either an NVQ 2 or SVQ Level 2, or you must have completed an apprenticeship such as an employer-sponsored apprenticeship or a City &amp; Guilds of London Institute Craft Certificate. </a:t>
            </a:r>
          </a:p>
        </p:txBody>
      </p:sp>
      <p:pic>
        <p:nvPicPr>
          <p:cNvPr id="5" name="Picture 4">
            <a:extLst>
              <a:ext uri="{FF2B5EF4-FFF2-40B4-BE49-F238E27FC236}">
                <a16:creationId xmlns:a16="http://schemas.microsoft.com/office/drawing/2014/main" id="{24B0C1D1-3A79-0984-88E4-8383A5B79A3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73168" y="1610002"/>
            <a:ext cx="3797664" cy="2160240"/>
          </a:xfrm>
          <a:prstGeom prst="rect">
            <a:avLst/>
          </a:prstGeom>
        </p:spPr>
      </p:pic>
      <p:sp>
        <p:nvSpPr>
          <p:cNvPr id="7" name="TextBox 6">
            <a:extLst>
              <a:ext uri="{FF2B5EF4-FFF2-40B4-BE49-F238E27FC236}">
                <a16:creationId xmlns:a16="http://schemas.microsoft.com/office/drawing/2014/main" id="{EFA10928-F76C-876E-5BA9-9E9238E17B7F}"/>
              </a:ext>
            </a:extLst>
          </p:cNvPr>
          <p:cNvSpPr txBox="1"/>
          <p:nvPr/>
        </p:nvSpPr>
        <p:spPr>
          <a:xfrm>
            <a:off x="3356992" y="3928442"/>
            <a:ext cx="2430016" cy="400110"/>
          </a:xfrm>
          <a:prstGeom prst="rect">
            <a:avLst/>
          </a:prstGeom>
          <a:noFill/>
        </p:spPr>
        <p:txBody>
          <a:bodyPr wrap="square">
            <a:spAutoFit/>
          </a:bodyPr>
          <a:lstStyle/>
          <a:p>
            <a:r>
              <a:rPr lang="en-GB" dirty="0">
                <a:hlinkClick r:id="rId4"/>
              </a:rPr>
              <a:t>Skilled worker card</a:t>
            </a:r>
            <a:r>
              <a:rPr lang="en-GB" dirty="0"/>
              <a:t> </a:t>
            </a:r>
          </a:p>
        </p:txBody>
      </p:sp>
    </p:spTree>
    <p:extLst>
      <p:ext uri="{BB962C8B-B14F-4D97-AF65-F5344CB8AC3E}">
        <p14:creationId xmlns:p14="http://schemas.microsoft.com/office/powerpoint/2010/main" val="21756911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1F2634-E552-4C07-89D5-645EBDA7DD08}"/>
              </a:ext>
            </a:extLst>
          </p:cNvPr>
          <p:cNvSpPr>
            <a:spLocks noGrp="1"/>
          </p:cNvSpPr>
          <p:nvPr>
            <p:ph type="title"/>
          </p:nvPr>
        </p:nvSpPr>
        <p:spPr/>
        <p:txBody>
          <a:bodyPr/>
          <a:lstStyle/>
          <a:p>
            <a:r>
              <a:rPr lang="en-GB" dirty="0"/>
              <a:t>The gold card: skilled worker/supervisory </a:t>
            </a:r>
          </a:p>
        </p:txBody>
      </p:sp>
      <p:sp>
        <p:nvSpPr>
          <p:cNvPr id="3" name="Content Placeholder 2">
            <a:extLst>
              <a:ext uri="{FF2B5EF4-FFF2-40B4-BE49-F238E27FC236}">
                <a16:creationId xmlns:a16="http://schemas.microsoft.com/office/drawing/2014/main" id="{7FE5247C-4C12-47B0-857C-ACB9B1093BAA}"/>
              </a:ext>
            </a:extLst>
          </p:cNvPr>
          <p:cNvSpPr>
            <a:spLocks noGrp="1"/>
          </p:cNvSpPr>
          <p:nvPr>
            <p:ph sz="quarter" idx="10"/>
          </p:nvPr>
        </p:nvSpPr>
        <p:spPr>
          <a:xfrm>
            <a:off x="4716016" y="2780928"/>
            <a:ext cx="4034517" cy="2901714"/>
          </a:xfrm>
        </p:spPr>
        <p:txBody>
          <a:bodyPr/>
          <a:lstStyle/>
          <a:p>
            <a:r>
              <a:rPr lang="en-GB" dirty="0"/>
              <a:t>The gold card is available for supervisor and technical occupations subject to the achievement of:</a:t>
            </a:r>
          </a:p>
          <a:p>
            <a:pPr marL="342900" indent="-342900">
              <a:spcBef>
                <a:spcPts val="600"/>
              </a:spcBef>
              <a:spcAft>
                <a:spcPts val="600"/>
              </a:spcAft>
              <a:buClr>
                <a:srgbClr val="0077E3"/>
              </a:buClr>
              <a:buFont typeface="Arial" panose="020B0604020202020204" pitchFamily="34" charset="0"/>
              <a:buChar char="•"/>
            </a:pPr>
            <a:r>
              <a:rPr lang="en-GB" dirty="0"/>
              <a:t>construction-related supervisory/technical NVQ or SVQ Level 3 or 4</a:t>
            </a:r>
          </a:p>
          <a:p>
            <a:pPr marL="342900" indent="-342900">
              <a:spcBef>
                <a:spcPts val="600"/>
              </a:spcBef>
              <a:spcAft>
                <a:spcPts val="600"/>
              </a:spcAft>
              <a:buClr>
                <a:srgbClr val="0077E3"/>
              </a:buClr>
              <a:buFont typeface="Arial" panose="020B0604020202020204" pitchFamily="34" charset="0"/>
              <a:buChar char="•"/>
            </a:pPr>
            <a:r>
              <a:rPr lang="en-GB" dirty="0"/>
              <a:t>occupational work supervision NVQ or SVQ Level 3.</a:t>
            </a:r>
          </a:p>
        </p:txBody>
      </p:sp>
      <p:sp>
        <p:nvSpPr>
          <p:cNvPr id="7" name="Content Placeholder 2">
            <a:extLst>
              <a:ext uri="{FF2B5EF4-FFF2-40B4-BE49-F238E27FC236}">
                <a16:creationId xmlns:a16="http://schemas.microsoft.com/office/drawing/2014/main" id="{C345C051-269F-4411-9427-429D5014633E}"/>
              </a:ext>
            </a:extLst>
          </p:cNvPr>
          <p:cNvSpPr txBox="1">
            <a:spLocks/>
          </p:cNvSpPr>
          <p:nvPr/>
        </p:nvSpPr>
        <p:spPr bwMode="auto">
          <a:xfrm>
            <a:off x="393467" y="2780928"/>
            <a:ext cx="3846596" cy="290171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a:lnSpc>
                <a:spcPct val="100000"/>
              </a:lnSpc>
              <a:spcBef>
                <a:spcPts val="600"/>
              </a:spcBef>
              <a:spcAft>
                <a:spcPts val="600"/>
              </a:spcAft>
            </a:pPr>
            <a:r>
              <a:rPr lang="en-GB" kern="0" dirty="0"/>
              <a:t>This is available s</a:t>
            </a:r>
            <a:r>
              <a:rPr lang="en-GB" dirty="0"/>
              <a:t>pecifically for workers who achieved: </a:t>
            </a:r>
          </a:p>
          <a:p>
            <a:pPr marL="285750" indent="-285750">
              <a:lnSpc>
                <a:spcPct val="100000"/>
              </a:lnSpc>
              <a:spcBef>
                <a:spcPts val="600"/>
              </a:spcBef>
              <a:spcAft>
                <a:spcPts val="600"/>
              </a:spcAft>
              <a:buClr>
                <a:srgbClr val="0077E3"/>
              </a:buClr>
              <a:buFont typeface="Arial" panose="020B0604020202020204" pitchFamily="34" charset="0"/>
              <a:buChar char="•"/>
            </a:pPr>
            <a:r>
              <a:rPr lang="en-GB" dirty="0"/>
              <a:t>construction-related NVQ or SVQ Level 3</a:t>
            </a:r>
          </a:p>
          <a:p>
            <a:pPr marL="285750" indent="-285750">
              <a:lnSpc>
                <a:spcPct val="100000"/>
              </a:lnSpc>
              <a:spcBef>
                <a:spcPts val="600"/>
              </a:spcBef>
              <a:spcAft>
                <a:spcPts val="600"/>
              </a:spcAft>
              <a:buClr>
                <a:srgbClr val="0077E3"/>
              </a:buClr>
              <a:buFont typeface="Arial" panose="020B0604020202020204" pitchFamily="34" charset="0"/>
              <a:buChar char="•"/>
            </a:pPr>
            <a:r>
              <a:rPr lang="en-GB" dirty="0"/>
              <a:t>an apprenticeship that included the achievement of a City &amp; Guilds Advanced Craft Certificate.</a:t>
            </a:r>
          </a:p>
        </p:txBody>
      </p:sp>
      <p:sp>
        <p:nvSpPr>
          <p:cNvPr id="5" name="TextBox 4">
            <a:extLst>
              <a:ext uri="{FF2B5EF4-FFF2-40B4-BE49-F238E27FC236}">
                <a16:creationId xmlns:a16="http://schemas.microsoft.com/office/drawing/2014/main" id="{5F73EB63-1E5E-930D-4B52-8F20442FAEB1}"/>
              </a:ext>
            </a:extLst>
          </p:cNvPr>
          <p:cNvSpPr txBox="1"/>
          <p:nvPr/>
        </p:nvSpPr>
        <p:spPr>
          <a:xfrm>
            <a:off x="3178558" y="1885703"/>
            <a:ext cx="2123009" cy="400110"/>
          </a:xfrm>
          <a:prstGeom prst="rect">
            <a:avLst/>
          </a:prstGeom>
          <a:noFill/>
        </p:spPr>
        <p:txBody>
          <a:bodyPr wrap="square">
            <a:spAutoFit/>
          </a:bodyPr>
          <a:lstStyle/>
          <a:p>
            <a:r>
              <a:rPr lang="en-GB" dirty="0">
                <a:hlinkClick r:id="rId3"/>
              </a:rPr>
              <a:t>Supervisory card</a:t>
            </a:r>
            <a:r>
              <a:rPr lang="en-GB" dirty="0"/>
              <a:t> </a:t>
            </a:r>
          </a:p>
        </p:txBody>
      </p:sp>
    </p:spTree>
    <p:extLst>
      <p:ext uri="{BB962C8B-B14F-4D97-AF65-F5344CB8AC3E}">
        <p14:creationId xmlns:p14="http://schemas.microsoft.com/office/powerpoint/2010/main" val="17481989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1F2634-E552-4C07-89D5-645EBDA7DD08}"/>
              </a:ext>
            </a:extLst>
          </p:cNvPr>
          <p:cNvSpPr>
            <a:spLocks noGrp="1"/>
          </p:cNvSpPr>
          <p:nvPr>
            <p:ph type="title"/>
          </p:nvPr>
        </p:nvSpPr>
        <p:spPr/>
        <p:txBody>
          <a:bodyPr/>
          <a:lstStyle/>
          <a:p>
            <a:r>
              <a:rPr lang="en-GB" dirty="0"/>
              <a:t>The black card: manager  </a:t>
            </a:r>
          </a:p>
        </p:txBody>
      </p:sp>
      <p:sp>
        <p:nvSpPr>
          <p:cNvPr id="3" name="Content Placeholder 2">
            <a:extLst>
              <a:ext uri="{FF2B5EF4-FFF2-40B4-BE49-F238E27FC236}">
                <a16:creationId xmlns:a16="http://schemas.microsoft.com/office/drawing/2014/main" id="{7FE5247C-4C12-47B0-857C-ACB9B1093BAA}"/>
              </a:ext>
            </a:extLst>
          </p:cNvPr>
          <p:cNvSpPr>
            <a:spLocks noGrp="1"/>
          </p:cNvSpPr>
          <p:nvPr>
            <p:ph sz="quarter" idx="10"/>
          </p:nvPr>
        </p:nvSpPr>
        <p:spPr>
          <a:xfrm>
            <a:off x="457200" y="4486752"/>
            <a:ext cx="8229600" cy="1340880"/>
          </a:xfrm>
        </p:spPr>
        <p:txBody>
          <a:bodyPr/>
          <a:lstStyle/>
          <a:p>
            <a:pPr algn="just"/>
            <a:r>
              <a:rPr lang="en-GB" dirty="0"/>
              <a:t>To apply for this card you need to hold a relevant construction management/technical-related NVQ/SVQ Level 5, 6 or 7, or an SVQ Level 4 in a construction management/technical-related qualification, or hold a pre-existing NVQ Level 4 in construction management.</a:t>
            </a:r>
          </a:p>
          <a:p>
            <a:pPr algn="just"/>
            <a:endParaRPr lang="en-GB" dirty="0"/>
          </a:p>
        </p:txBody>
      </p:sp>
      <p:pic>
        <p:nvPicPr>
          <p:cNvPr id="5" name="Picture 4">
            <a:extLst>
              <a:ext uri="{FF2B5EF4-FFF2-40B4-BE49-F238E27FC236}">
                <a16:creationId xmlns:a16="http://schemas.microsoft.com/office/drawing/2014/main" id="{F7E1FAF3-9F7C-FE16-0562-1E86D5B10A7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59832" y="1700808"/>
            <a:ext cx="3024336" cy="2093011"/>
          </a:xfrm>
          <a:prstGeom prst="rect">
            <a:avLst/>
          </a:prstGeom>
        </p:spPr>
      </p:pic>
      <p:sp>
        <p:nvSpPr>
          <p:cNvPr id="7" name="TextBox 6">
            <a:extLst>
              <a:ext uri="{FF2B5EF4-FFF2-40B4-BE49-F238E27FC236}">
                <a16:creationId xmlns:a16="http://schemas.microsoft.com/office/drawing/2014/main" id="{83D90AE2-E82F-6886-BA43-D941B45F9DA6}"/>
              </a:ext>
            </a:extLst>
          </p:cNvPr>
          <p:cNvSpPr txBox="1"/>
          <p:nvPr/>
        </p:nvSpPr>
        <p:spPr>
          <a:xfrm>
            <a:off x="3681028" y="3927387"/>
            <a:ext cx="1781944" cy="400110"/>
          </a:xfrm>
          <a:prstGeom prst="rect">
            <a:avLst/>
          </a:prstGeom>
          <a:noFill/>
        </p:spPr>
        <p:txBody>
          <a:bodyPr wrap="square">
            <a:spAutoFit/>
          </a:bodyPr>
          <a:lstStyle/>
          <a:p>
            <a:r>
              <a:rPr lang="en-GB" dirty="0">
                <a:hlinkClick r:id="rId4"/>
              </a:rPr>
              <a:t>Manager card</a:t>
            </a:r>
            <a:r>
              <a:rPr lang="en-GB" dirty="0"/>
              <a:t> </a:t>
            </a:r>
          </a:p>
        </p:txBody>
      </p:sp>
    </p:spTree>
    <p:extLst>
      <p:ext uri="{BB962C8B-B14F-4D97-AF65-F5344CB8AC3E}">
        <p14:creationId xmlns:p14="http://schemas.microsoft.com/office/powerpoint/2010/main" val="12177118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1F2634-E552-4C07-89D5-645EBDA7DD08}"/>
              </a:ext>
            </a:extLst>
          </p:cNvPr>
          <p:cNvSpPr>
            <a:spLocks noGrp="1"/>
          </p:cNvSpPr>
          <p:nvPr>
            <p:ph type="title"/>
          </p:nvPr>
        </p:nvSpPr>
        <p:spPr/>
        <p:txBody>
          <a:bodyPr/>
          <a:lstStyle/>
          <a:p>
            <a:r>
              <a:rPr lang="en-GB" dirty="0"/>
              <a:t>The white card: academically/professionally</a:t>
            </a:r>
            <a:br>
              <a:rPr lang="en-GB" dirty="0"/>
            </a:br>
            <a:r>
              <a:rPr lang="en-GB" dirty="0"/>
              <a:t> qualified</a:t>
            </a:r>
          </a:p>
        </p:txBody>
      </p:sp>
      <p:sp>
        <p:nvSpPr>
          <p:cNvPr id="3" name="Content Placeholder 2">
            <a:extLst>
              <a:ext uri="{FF2B5EF4-FFF2-40B4-BE49-F238E27FC236}">
                <a16:creationId xmlns:a16="http://schemas.microsoft.com/office/drawing/2014/main" id="{7FE5247C-4C12-47B0-857C-ACB9B1093BAA}"/>
              </a:ext>
            </a:extLst>
          </p:cNvPr>
          <p:cNvSpPr>
            <a:spLocks noGrp="1"/>
          </p:cNvSpPr>
          <p:nvPr>
            <p:ph sz="quarter" idx="10"/>
          </p:nvPr>
        </p:nvSpPr>
        <p:spPr>
          <a:xfrm>
            <a:off x="323528" y="5019269"/>
            <a:ext cx="8363271" cy="1567684"/>
          </a:xfrm>
        </p:spPr>
        <p:txBody>
          <a:bodyPr/>
          <a:lstStyle/>
          <a:p>
            <a:pPr algn="just"/>
            <a:r>
              <a:rPr lang="en-GB" dirty="0"/>
              <a:t>The professionally qualified white card is available to competence assessed members of </a:t>
            </a:r>
            <a:r>
              <a:rPr lang="en-GB" u="sng" dirty="0">
                <a:hlinkClick r:id="rId3"/>
              </a:rPr>
              <a:t>CSCS approved professional bodies</a:t>
            </a:r>
            <a:r>
              <a:rPr lang="en-GB" dirty="0"/>
              <a:t>.</a:t>
            </a:r>
          </a:p>
        </p:txBody>
      </p:sp>
      <p:sp>
        <p:nvSpPr>
          <p:cNvPr id="7" name="Content Placeholder 2">
            <a:extLst>
              <a:ext uri="{FF2B5EF4-FFF2-40B4-BE49-F238E27FC236}">
                <a16:creationId xmlns:a16="http://schemas.microsoft.com/office/drawing/2014/main" id="{C345C051-269F-4411-9427-429D5014633E}"/>
              </a:ext>
            </a:extLst>
          </p:cNvPr>
          <p:cNvSpPr txBox="1">
            <a:spLocks/>
          </p:cNvSpPr>
          <p:nvPr/>
        </p:nvSpPr>
        <p:spPr bwMode="auto">
          <a:xfrm>
            <a:off x="323528" y="4005064"/>
            <a:ext cx="8363272" cy="165618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algn="just">
              <a:lnSpc>
                <a:spcPct val="100000"/>
              </a:lnSpc>
              <a:spcBef>
                <a:spcPts val="600"/>
              </a:spcBef>
              <a:spcAft>
                <a:spcPts val="600"/>
              </a:spcAft>
            </a:pPr>
            <a:r>
              <a:rPr lang="en-GB" dirty="0"/>
              <a:t>This card is for those who have completed certain construction-related degrees, including HNDs, HNCs, CIOB certificates and NEBOSH diplomas.</a:t>
            </a:r>
          </a:p>
        </p:txBody>
      </p:sp>
      <p:pic>
        <p:nvPicPr>
          <p:cNvPr id="5" name="Picture 4">
            <a:extLst>
              <a:ext uri="{FF2B5EF4-FFF2-40B4-BE49-F238E27FC236}">
                <a16:creationId xmlns:a16="http://schemas.microsoft.com/office/drawing/2014/main" id="{08873CB5-854A-FBB9-8DAA-6C74B3AC3E1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402124" y="1628800"/>
            <a:ext cx="2339752" cy="1559835"/>
          </a:xfrm>
          <a:prstGeom prst="rect">
            <a:avLst/>
          </a:prstGeom>
        </p:spPr>
      </p:pic>
      <p:sp>
        <p:nvSpPr>
          <p:cNvPr id="8" name="TextBox 7">
            <a:extLst>
              <a:ext uri="{FF2B5EF4-FFF2-40B4-BE49-F238E27FC236}">
                <a16:creationId xmlns:a16="http://schemas.microsoft.com/office/drawing/2014/main" id="{D28803F3-323C-7010-6F10-35C97F69171F}"/>
              </a:ext>
            </a:extLst>
          </p:cNvPr>
          <p:cNvSpPr txBox="1"/>
          <p:nvPr/>
        </p:nvSpPr>
        <p:spPr>
          <a:xfrm>
            <a:off x="2492896" y="3426847"/>
            <a:ext cx="4158208" cy="400110"/>
          </a:xfrm>
          <a:prstGeom prst="rect">
            <a:avLst/>
          </a:prstGeom>
          <a:noFill/>
        </p:spPr>
        <p:txBody>
          <a:bodyPr wrap="square">
            <a:spAutoFit/>
          </a:bodyPr>
          <a:lstStyle/>
          <a:p>
            <a:r>
              <a:rPr lang="en-GB" dirty="0">
                <a:hlinkClick r:id="rId5"/>
              </a:rPr>
              <a:t>Academically qualified person card</a:t>
            </a:r>
            <a:r>
              <a:rPr lang="en-GB" dirty="0"/>
              <a:t> </a:t>
            </a:r>
          </a:p>
        </p:txBody>
      </p:sp>
    </p:spTree>
    <p:extLst>
      <p:ext uri="{BB962C8B-B14F-4D97-AF65-F5344CB8AC3E}">
        <p14:creationId xmlns:p14="http://schemas.microsoft.com/office/powerpoint/2010/main" val="31745808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Aim: Explore how to develop as a </a:t>
            </a:r>
            <a:r>
              <a:rPr lang="en-GB" dirty="0"/>
              <a:t>trades</a:t>
            </a:r>
            <a:r>
              <a:rPr lang="en-US" dirty="0"/>
              <a:t>person</a:t>
            </a:r>
          </a:p>
        </p:txBody>
      </p:sp>
      <p:sp>
        <p:nvSpPr>
          <p:cNvPr id="3" name="Content Placeholder 2"/>
          <p:cNvSpPr>
            <a:spLocks noGrp="1"/>
          </p:cNvSpPr>
          <p:nvPr>
            <p:ph sz="quarter" idx="10"/>
          </p:nvPr>
        </p:nvSpPr>
        <p:spPr/>
        <p:txBody>
          <a:bodyPr/>
          <a:lstStyle/>
          <a:p>
            <a:r>
              <a:rPr lang="en-US" b="1" dirty="0">
                <a:ea typeface="ＭＳ Ｐゴシック" pitchFamily="-105" charset="-128"/>
                <a:cs typeface="ＭＳ Ｐゴシック" pitchFamily="-105" charset="-128"/>
              </a:rPr>
              <a:t>Objectives</a:t>
            </a:r>
          </a:p>
          <a:p>
            <a:pPr lvl="1"/>
            <a:r>
              <a:rPr lang="en-US" dirty="0"/>
              <a:t>Explore the various career pathways. </a:t>
            </a:r>
          </a:p>
          <a:p>
            <a:pPr lvl="1"/>
            <a:r>
              <a:rPr lang="en-US" dirty="0"/>
              <a:t>Describe the role of CITB in construction. </a:t>
            </a:r>
          </a:p>
          <a:p>
            <a:pPr lvl="1"/>
            <a:r>
              <a:rPr lang="en-US" dirty="0"/>
              <a:t>Identify how to access funding to aid CPD. </a:t>
            </a:r>
          </a:p>
          <a:p>
            <a:pPr lvl="1"/>
            <a:r>
              <a:rPr lang="en-US" dirty="0"/>
              <a:t>Assess the benefits of CPD. </a:t>
            </a:r>
          </a:p>
          <a:p>
            <a:pPr lvl="1"/>
            <a:r>
              <a:rPr lang="en-US" dirty="0"/>
              <a:t>Explain how to apply for the CSCS card scheme.</a:t>
            </a:r>
          </a:p>
          <a:p>
            <a:pPr lvl="1"/>
            <a:r>
              <a:rPr lang="en-US" dirty="0"/>
              <a:t>Differentiate between the various CSCS cards. </a:t>
            </a:r>
          </a:p>
          <a:p>
            <a:pPr marL="0" lvl="1" indent="0">
              <a:buNone/>
            </a:pPr>
            <a:endParaRPr lang="en-US" dirty="0"/>
          </a:p>
          <a:p>
            <a:pPr lvl="1"/>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9DBEE6-D294-4AFA-94AD-382499838D05}"/>
              </a:ext>
            </a:extLst>
          </p:cNvPr>
          <p:cNvSpPr>
            <a:spLocks noGrp="1"/>
          </p:cNvSpPr>
          <p:nvPr>
            <p:ph type="title"/>
          </p:nvPr>
        </p:nvSpPr>
        <p:spPr/>
        <p:txBody>
          <a:bodyPr/>
          <a:lstStyle/>
          <a:p>
            <a:r>
              <a:rPr lang="en-GB" dirty="0"/>
              <a:t>Applying for your CSCS card </a:t>
            </a:r>
          </a:p>
        </p:txBody>
      </p:sp>
      <p:sp>
        <p:nvSpPr>
          <p:cNvPr id="3" name="Content Placeholder 2">
            <a:extLst>
              <a:ext uri="{FF2B5EF4-FFF2-40B4-BE49-F238E27FC236}">
                <a16:creationId xmlns:a16="http://schemas.microsoft.com/office/drawing/2014/main" id="{0740F8CB-00E5-4CA5-A05F-E9341C5CDF42}"/>
              </a:ext>
            </a:extLst>
          </p:cNvPr>
          <p:cNvSpPr>
            <a:spLocks noGrp="1"/>
          </p:cNvSpPr>
          <p:nvPr>
            <p:ph sz="quarter" idx="10"/>
          </p:nvPr>
        </p:nvSpPr>
        <p:spPr>
          <a:xfrm>
            <a:off x="539552" y="1484784"/>
            <a:ext cx="8229600" cy="4248000"/>
          </a:xfrm>
        </p:spPr>
        <p:txBody>
          <a:bodyPr/>
          <a:lstStyle/>
          <a:p>
            <a:pPr marL="342900" indent="-342900">
              <a:lnSpc>
                <a:spcPts val="1200"/>
              </a:lnSpc>
              <a:spcBef>
                <a:spcPts val="600"/>
              </a:spcBef>
              <a:spcAft>
                <a:spcPts val="600"/>
              </a:spcAft>
              <a:buFont typeface="Arial" panose="020B0604020202020204" pitchFamily="34" charset="0"/>
              <a:buChar char="•"/>
            </a:pPr>
            <a:endParaRPr lang="en-GB" dirty="0"/>
          </a:p>
          <a:p>
            <a:pPr>
              <a:lnSpc>
                <a:spcPts val="1200"/>
              </a:lnSpc>
              <a:spcBef>
                <a:spcPts val="600"/>
              </a:spcBef>
              <a:spcAft>
                <a:spcPts val="600"/>
              </a:spcAft>
            </a:pPr>
            <a:r>
              <a:rPr lang="en-GB" dirty="0"/>
              <a:t>You should follow these steps to get your CSCS card.</a:t>
            </a:r>
          </a:p>
          <a:p>
            <a:pPr>
              <a:lnSpc>
                <a:spcPts val="1200"/>
              </a:lnSpc>
              <a:spcBef>
                <a:spcPts val="600"/>
              </a:spcBef>
              <a:spcAft>
                <a:spcPts val="600"/>
              </a:spcAft>
            </a:pPr>
            <a:r>
              <a:rPr lang="en-GB" dirty="0"/>
              <a:t> </a:t>
            </a:r>
          </a:p>
          <a:p>
            <a:pPr marL="342900" indent="-342900">
              <a:lnSpc>
                <a:spcPts val="1200"/>
              </a:lnSpc>
              <a:spcBef>
                <a:spcPts val="600"/>
              </a:spcBef>
              <a:spcAft>
                <a:spcPts val="600"/>
              </a:spcAft>
              <a:buClr>
                <a:srgbClr val="0077E3"/>
              </a:buClr>
              <a:buFont typeface="Arial" panose="020B0604020202020204" pitchFamily="34" charset="0"/>
              <a:buChar char="•"/>
            </a:pPr>
            <a:r>
              <a:rPr lang="en-GB" dirty="0"/>
              <a:t>Determine which type of CSCS card you need.</a:t>
            </a:r>
          </a:p>
          <a:p>
            <a:pPr marL="342900" indent="-342900">
              <a:lnSpc>
                <a:spcPts val="1200"/>
              </a:lnSpc>
              <a:spcBef>
                <a:spcPts val="600"/>
              </a:spcBef>
              <a:spcAft>
                <a:spcPts val="600"/>
              </a:spcAft>
              <a:buClr>
                <a:srgbClr val="0077E3"/>
              </a:buClr>
              <a:buFont typeface="Arial" panose="020B0604020202020204" pitchFamily="34" charset="0"/>
              <a:buChar char="•"/>
            </a:pPr>
            <a:r>
              <a:rPr lang="en-GB" dirty="0"/>
              <a:t>Pass the relevant Health, Safety and Environment (HS&amp;E) test.</a:t>
            </a:r>
          </a:p>
          <a:p>
            <a:pPr marL="342900" indent="-342900">
              <a:lnSpc>
                <a:spcPts val="1200"/>
              </a:lnSpc>
              <a:spcBef>
                <a:spcPts val="600"/>
              </a:spcBef>
              <a:spcAft>
                <a:spcPts val="600"/>
              </a:spcAft>
              <a:buClr>
                <a:srgbClr val="0077E3"/>
              </a:buClr>
              <a:buFont typeface="Arial" panose="020B0604020202020204" pitchFamily="34" charset="0"/>
              <a:buChar char="•"/>
            </a:pPr>
            <a:r>
              <a:rPr lang="en-GB" dirty="0"/>
              <a:t>Provide evidence of your qualifications and training.</a:t>
            </a:r>
          </a:p>
          <a:p>
            <a:pPr marL="342900" indent="-342900">
              <a:lnSpc>
                <a:spcPts val="1200"/>
              </a:lnSpc>
              <a:spcBef>
                <a:spcPts val="600"/>
              </a:spcBef>
              <a:spcAft>
                <a:spcPts val="600"/>
              </a:spcAft>
              <a:buClr>
                <a:srgbClr val="0077E3"/>
              </a:buClr>
              <a:buFont typeface="Arial" panose="020B0604020202020204" pitchFamily="34" charset="0"/>
              <a:buChar char="•"/>
            </a:pPr>
            <a:r>
              <a:rPr lang="en-GB" dirty="0"/>
              <a:t>Complete the CSCS card application form.</a:t>
            </a:r>
          </a:p>
          <a:p>
            <a:pPr marL="342900" indent="-342900">
              <a:lnSpc>
                <a:spcPts val="1200"/>
              </a:lnSpc>
              <a:spcBef>
                <a:spcPts val="600"/>
              </a:spcBef>
              <a:spcAft>
                <a:spcPts val="600"/>
              </a:spcAft>
              <a:buClr>
                <a:srgbClr val="0077E3"/>
              </a:buClr>
              <a:buFont typeface="Arial" panose="020B0604020202020204" pitchFamily="34" charset="0"/>
              <a:buChar char="•"/>
            </a:pPr>
            <a:r>
              <a:rPr lang="en-GB" dirty="0"/>
              <a:t>Pay the card fee.</a:t>
            </a:r>
          </a:p>
          <a:p>
            <a:pPr marL="342900" indent="-342900">
              <a:lnSpc>
                <a:spcPts val="1200"/>
              </a:lnSpc>
              <a:spcBef>
                <a:spcPts val="600"/>
              </a:spcBef>
              <a:spcAft>
                <a:spcPts val="600"/>
              </a:spcAft>
              <a:buClr>
                <a:srgbClr val="0077E3"/>
              </a:buClr>
              <a:buFont typeface="Arial" panose="020B0604020202020204" pitchFamily="34" charset="0"/>
              <a:buChar char="•"/>
            </a:pPr>
            <a:r>
              <a:rPr lang="en-GB" dirty="0"/>
              <a:t>Submit your application.</a:t>
            </a:r>
          </a:p>
          <a:p>
            <a:pPr marL="342900" indent="-342900">
              <a:lnSpc>
                <a:spcPts val="1200"/>
              </a:lnSpc>
              <a:spcBef>
                <a:spcPts val="600"/>
              </a:spcBef>
              <a:spcAft>
                <a:spcPts val="600"/>
              </a:spcAft>
              <a:buClr>
                <a:srgbClr val="0077E3"/>
              </a:buClr>
              <a:buFont typeface="Arial" panose="020B0604020202020204" pitchFamily="34" charset="0"/>
              <a:buChar char="•"/>
            </a:pPr>
            <a:r>
              <a:rPr lang="en-GB" dirty="0"/>
              <a:t>Receive your card.</a:t>
            </a:r>
          </a:p>
          <a:p>
            <a:pPr marL="342900" indent="-342900">
              <a:lnSpc>
                <a:spcPts val="1200"/>
              </a:lnSpc>
              <a:spcBef>
                <a:spcPts val="600"/>
              </a:spcBef>
              <a:spcAft>
                <a:spcPts val="600"/>
              </a:spcAft>
              <a:buFont typeface="Arial" panose="020B0604020202020204" pitchFamily="34" charset="0"/>
              <a:buChar char="•"/>
            </a:pPr>
            <a:endParaRPr lang="en-GB" dirty="0"/>
          </a:p>
          <a:p>
            <a:pPr algn="ctr">
              <a:lnSpc>
                <a:spcPts val="1200"/>
              </a:lnSpc>
              <a:spcBef>
                <a:spcPts val="600"/>
              </a:spcBef>
              <a:spcAft>
                <a:spcPts val="600"/>
              </a:spcAft>
            </a:pPr>
            <a:r>
              <a:rPr lang="en-GB" dirty="0"/>
              <a:t>	</a:t>
            </a:r>
          </a:p>
          <a:p>
            <a:pPr algn="ctr">
              <a:lnSpc>
                <a:spcPts val="1200"/>
              </a:lnSpc>
              <a:spcBef>
                <a:spcPts val="600"/>
              </a:spcBef>
              <a:spcAft>
                <a:spcPts val="600"/>
              </a:spcAft>
            </a:pPr>
            <a:r>
              <a:rPr lang="en-GB" b="1" dirty="0">
                <a:hlinkClick r:id="rId3"/>
              </a:rPr>
              <a:t>Applying for CSCS Card</a:t>
            </a:r>
            <a:endParaRPr lang="en-GB" b="1" dirty="0"/>
          </a:p>
          <a:p>
            <a:pPr>
              <a:lnSpc>
                <a:spcPts val="1200"/>
              </a:lnSpc>
              <a:spcBef>
                <a:spcPts val="600"/>
              </a:spcBef>
              <a:spcAft>
                <a:spcPts val="600"/>
              </a:spcAft>
            </a:pPr>
            <a:endParaRPr lang="en-GB" dirty="0"/>
          </a:p>
          <a:p>
            <a:endParaRPr lang="en-GB" dirty="0"/>
          </a:p>
        </p:txBody>
      </p:sp>
    </p:spTree>
    <p:extLst>
      <p:ext uri="{BB962C8B-B14F-4D97-AF65-F5344CB8AC3E}">
        <p14:creationId xmlns:p14="http://schemas.microsoft.com/office/powerpoint/2010/main" val="10952298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95FD56-D535-4D5D-9678-50ADA5829400}"/>
              </a:ext>
            </a:extLst>
          </p:cNvPr>
          <p:cNvSpPr>
            <a:spLocks noGrp="1"/>
          </p:cNvSpPr>
          <p:nvPr>
            <p:ph type="title"/>
          </p:nvPr>
        </p:nvSpPr>
        <p:spPr/>
        <p:txBody>
          <a:bodyPr/>
          <a:lstStyle/>
          <a:p>
            <a:r>
              <a:rPr lang="en-GB" dirty="0"/>
              <a:t>Career paths in construction </a:t>
            </a:r>
          </a:p>
        </p:txBody>
      </p:sp>
      <p:graphicFrame>
        <p:nvGraphicFramePr>
          <p:cNvPr id="5" name="Diagram 4">
            <a:extLst>
              <a:ext uri="{FF2B5EF4-FFF2-40B4-BE49-F238E27FC236}">
                <a16:creationId xmlns:a16="http://schemas.microsoft.com/office/drawing/2014/main" id="{EE0EF35F-9941-4B23-BB52-0C9804A9FE50}"/>
              </a:ext>
            </a:extLst>
          </p:cNvPr>
          <p:cNvGraphicFramePr/>
          <p:nvPr>
            <p:extLst>
              <p:ext uri="{D42A27DB-BD31-4B8C-83A1-F6EECF244321}">
                <p14:modId xmlns:p14="http://schemas.microsoft.com/office/powerpoint/2010/main" val="490267820"/>
              </p:ext>
            </p:extLst>
          </p:nvPr>
        </p:nvGraphicFramePr>
        <p:xfrm>
          <a:off x="163385" y="2588730"/>
          <a:ext cx="8784976" cy="9854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Diagram 5">
            <a:extLst>
              <a:ext uri="{FF2B5EF4-FFF2-40B4-BE49-F238E27FC236}">
                <a16:creationId xmlns:a16="http://schemas.microsoft.com/office/drawing/2014/main" id="{F03724A4-6B9E-4CC0-8609-FD4B998579A6}"/>
              </a:ext>
            </a:extLst>
          </p:cNvPr>
          <p:cNvGraphicFramePr/>
          <p:nvPr>
            <p:extLst>
              <p:ext uri="{D42A27DB-BD31-4B8C-83A1-F6EECF244321}">
                <p14:modId xmlns:p14="http://schemas.microsoft.com/office/powerpoint/2010/main" val="2409595613"/>
              </p:ext>
            </p:extLst>
          </p:nvPr>
        </p:nvGraphicFramePr>
        <p:xfrm>
          <a:off x="179512" y="3712265"/>
          <a:ext cx="8784976" cy="90721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cxnSp>
        <p:nvCxnSpPr>
          <p:cNvPr id="8" name="Straight Connector 7">
            <a:extLst>
              <a:ext uri="{FF2B5EF4-FFF2-40B4-BE49-F238E27FC236}">
                <a16:creationId xmlns:a16="http://schemas.microsoft.com/office/drawing/2014/main" id="{2BFC834D-2243-4E86-A5AB-5CA89F1AA775}"/>
              </a:ext>
            </a:extLst>
          </p:cNvPr>
          <p:cNvCxnSpPr>
            <a:cxnSpLocks/>
          </p:cNvCxnSpPr>
          <p:nvPr/>
        </p:nvCxnSpPr>
        <p:spPr>
          <a:xfrm>
            <a:off x="6145359" y="2272073"/>
            <a:ext cx="0" cy="3605199"/>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9A2834A5-C1C0-43C4-A43E-8B7ECE34D306}"/>
              </a:ext>
            </a:extLst>
          </p:cNvPr>
          <p:cNvCxnSpPr>
            <a:cxnSpLocks/>
          </p:cNvCxnSpPr>
          <p:nvPr/>
        </p:nvCxnSpPr>
        <p:spPr>
          <a:xfrm>
            <a:off x="4193556" y="1656403"/>
            <a:ext cx="4732470" cy="0"/>
          </a:xfrm>
          <a:prstGeom prst="straightConnector1">
            <a:avLst/>
          </a:prstGeom>
          <a:ln w="19050">
            <a:solidFill>
              <a:srgbClr val="7030A0"/>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8928AE38-D93D-4D91-9D68-A47EFE007CB7}"/>
              </a:ext>
            </a:extLst>
          </p:cNvPr>
          <p:cNvCxnSpPr>
            <a:cxnSpLocks/>
          </p:cNvCxnSpPr>
          <p:nvPr/>
        </p:nvCxnSpPr>
        <p:spPr>
          <a:xfrm>
            <a:off x="4208446" y="2072259"/>
            <a:ext cx="4732470" cy="0"/>
          </a:xfrm>
          <a:prstGeom prst="straightConnector1">
            <a:avLst/>
          </a:prstGeom>
          <a:ln w="19050">
            <a:solidFill>
              <a:srgbClr val="7030A0"/>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1AEB0F5F-BE0E-4868-8D75-0710AEC795D0}"/>
              </a:ext>
            </a:extLst>
          </p:cNvPr>
          <p:cNvCxnSpPr>
            <a:cxnSpLocks/>
          </p:cNvCxnSpPr>
          <p:nvPr/>
        </p:nvCxnSpPr>
        <p:spPr>
          <a:xfrm flipV="1">
            <a:off x="2734355" y="2450298"/>
            <a:ext cx="3411004" cy="5799"/>
          </a:xfrm>
          <a:prstGeom prst="straightConnector1">
            <a:avLst/>
          </a:prstGeom>
          <a:ln w="19050">
            <a:solidFill>
              <a:srgbClr val="7030A0"/>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graphicFrame>
        <p:nvGraphicFramePr>
          <p:cNvPr id="12" name="Diagram 11">
            <a:extLst>
              <a:ext uri="{FF2B5EF4-FFF2-40B4-BE49-F238E27FC236}">
                <a16:creationId xmlns:a16="http://schemas.microsoft.com/office/drawing/2014/main" id="{280DFADA-EC2B-4A1E-BB4C-F6ACBF2F07A1}"/>
              </a:ext>
            </a:extLst>
          </p:cNvPr>
          <p:cNvGraphicFramePr/>
          <p:nvPr>
            <p:extLst>
              <p:ext uri="{D42A27DB-BD31-4B8C-83A1-F6EECF244321}">
                <p14:modId xmlns:p14="http://schemas.microsoft.com/office/powerpoint/2010/main" val="424128"/>
              </p:ext>
            </p:extLst>
          </p:nvPr>
        </p:nvGraphicFramePr>
        <p:xfrm>
          <a:off x="163385" y="4991032"/>
          <a:ext cx="8784976" cy="814232"/>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cxnSp>
        <p:nvCxnSpPr>
          <p:cNvPr id="13" name="Straight Connector 12">
            <a:extLst>
              <a:ext uri="{FF2B5EF4-FFF2-40B4-BE49-F238E27FC236}">
                <a16:creationId xmlns:a16="http://schemas.microsoft.com/office/drawing/2014/main" id="{CDC883BD-FDC1-49EB-A6CA-20EB5E7BFECD}"/>
              </a:ext>
            </a:extLst>
          </p:cNvPr>
          <p:cNvCxnSpPr>
            <a:cxnSpLocks/>
          </p:cNvCxnSpPr>
          <p:nvPr/>
        </p:nvCxnSpPr>
        <p:spPr>
          <a:xfrm flipH="1">
            <a:off x="2730635" y="2450298"/>
            <a:ext cx="3720" cy="1365278"/>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453AE71-E398-4716-A832-B12DD690C020}"/>
              </a:ext>
            </a:extLst>
          </p:cNvPr>
          <p:cNvCxnSpPr>
            <a:cxnSpLocks/>
          </p:cNvCxnSpPr>
          <p:nvPr/>
        </p:nvCxnSpPr>
        <p:spPr>
          <a:xfrm>
            <a:off x="1265231" y="4590491"/>
            <a:ext cx="0" cy="1286781"/>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E5724D13-3F8C-49FB-BD87-529774B63F2E}"/>
              </a:ext>
            </a:extLst>
          </p:cNvPr>
          <p:cNvCxnSpPr>
            <a:cxnSpLocks/>
          </p:cNvCxnSpPr>
          <p:nvPr/>
        </p:nvCxnSpPr>
        <p:spPr>
          <a:xfrm>
            <a:off x="4201001" y="2506987"/>
            <a:ext cx="7445" cy="3370285"/>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7089EC3E-F3C5-4524-A97F-D07E2CB74716}"/>
              </a:ext>
            </a:extLst>
          </p:cNvPr>
          <p:cNvSpPr txBox="1"/>
          <p:nvPr/>
        </p:nvSpPr>
        <p:spPr>
          <a:xfrm>
            <a:off x="3396818" y="2231944"/>
            <a:ext cx="1949454" cy="246221"/>
          </a:xfrm>
          <a:prstGeom prst="rect">
            <a:avLst/>
          </a:prstGeom>
          <a:noFill/>
        </p:spPr>
        <p:txBody>
          <a:bodyPr wrap="square" rtlCol="0">
            <a:spAutoFit/>
          </a:bodyPr>
          <a:lstStyle/>
          <a:p>
            <a:pPr algn="ctr"/>
            <a:r>
              <a:rPr lang="en-GB" sz="1000" b="1" dirty="0"/>
              <a:t>Supervisory/Technical Roles </a:t>
            </a:r>
          </a:p>
        </p:txBody>
      </p:sp>
      <p:sp>
        <p:nvSpPr>
          <p:cNvPr id="17" name="TextBox 16">
            <a:extLst>
              <a:ext uri="{FF2B5EF4-FFF2-40B4-BE49-F238E27FC236}">
                <a16:creationId xmlns:a16="http://schemas.microsoft.com/office/drawing/2014/main" id="{A1A10C97-C5B6-4577-8408-23C4F469E895}"/>
              </a:ext>
            </a:extLst>
          </p:cNvPr>
          <p:cNvSpPr txBox="1"/>
          <p:nvPr/>
        </p:nvSpPr>
        <p:spPr>
          <a:xfrm>
            <a:off x="5865963" y="1833537"/>
            <a:ext cx="1395101" cy="246221"/>
          </a:xfrm>
          <a:prstGeom prst="rect">
            <a:avLst/>
          </a:prstGeom>
          <a:noFill/>
        </p:spPr>
        <p:txBody>
          <a:bodyPr wrap="square" rtlCol="0">
            <a:spAutoFit/>
          </a:bodyPr>
          <a:lstStyle/>
          <a:p>
            <a:pPr algn="ctr"/>
            <a:r>
              <a:rPr lang="en-GB" sz="1000" b="1" dirty="0"/>
              <a:t>Management roles  </a:t>
            </a:r>
          </a:p>
        </p:txBody>
      </p:sp>
      <p:sp>
        <p:nvSpPr>
          <p:cNvPr id="18" name="TextBox 17">
            <a:extLst>
              <a:ext uri="{FF2B5EF4-FFF2-40B4-BE49-F238E27FC236}">
                <a16:creationId xmlns:a16="http://schemas.microsoft.com/office/drawing/2014/main" id="{A671D64F-662F-4A56-AEE8-74FD61ECB935}"/>
              </a:ext>
            </a:extLst>
          </p:cNvPr>
          <p:cNvSpPr txBox="1"/>
          <p:nvPr/>
        </p:nvSpPr>
        <p:spPr>
          <a:xfrm>
            <a:off x="4986005" y="1386652"/>
            <a:ext cx="3177351" cy="246221"/>
          </a:xfrm>
          <a:prstGeom prst="rect">
            <a:avLst/>
          </a:prstGeom>
          <a:noFill/>
        </p:spPr>
        <p:txBody>
          <a:bodyPr wrap="square" rtlCol="0">
            <a:spAutoFit/>
          </a:bodyPr>
          <a:lstStyle>
            <a:defPPr>
              <a:defRPr lang="en-GB"/>
            </a:defPPr>
            <a:lvl1pPr algn="ctr">
              <a:defRPr sz="1000"/>
            </a:lvl1pPr>
          </a:lstStyle>
          <a:p>
            <a:r>
              <a:rPr lang="en-GB" b="1" dirty="0"/>
              <a:t>Academically/Professionally qualified roles</a:t>
            </a:r>
          </a:p>
        </p:txBody>
      </p:sp>
      <p:cxnSp>
        <p:nvCxnSpPr>
          <p:cNvPr id="19" name="Straight Arrow Connector 18">
            <a:extLst>
              <a:ext uri="{FF2B5EF4-FFF2-40B4-BE49-F238E27FC236}">
                <a16:creationId xmlns:a16="http://schemas.microsoft.com/office/drawing/2014/main" id="{AD00E680-9472-430D-8E50-59542959A923}"/>
              </a:ext>
            </a:extLst>
          </p:cNvPr>
          <p:cNvCxnSpPr>
            <a:cxnSpLocks/>
          </p:cNvCxnSpPr>
          <p:nvPr/>
        </p:nvCxnSpPr>
        <p:spPr>
          <a:xfrm>
            <a:off x="1273916" y="4865121"/>
            <a:ext cx="2919640" cy="0"/>
          </a:xfrm>
          <a:prstGeom prst="straightConnector1">
            <a:avLst/>
          </a:prstGeom>
          <a:ln w="19050">
            <a:solidFill>
              <a:srgbClr val="7030A0"/>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40B31B69-D232-46FE-AF1E-D5855BE167C6}"/>
              </a:ext>
            </a:extLst>
          </p:cNvPr>
          <p:cNvSpPr txBox="1"/>
          <p:nvPr/>
        </p:nvSpPr>
        <p:spPr>
          <a:xfrm>
            <a:off x="1931435" y="4633129"/>
            <a:ext cx="1457936" cy="246221"/>
          </a:xfrm>
          <a:prstGeom prst="rect">
            <a:avLst/>
          </a:prstGeom>
          <a:noFill/>
        </p:spPr>
        <p:txBody>
          <a:bodyPr wrap="square" rtlCol="0">
            <a:spAutoFit/>
          </a:bodyPr>
          <a:lstStyle/>
          <a:p>
            <a:pPr algn="ctr"/>
            <a:r>
              <a:rPr lang="en-GB" sz="1000" b="1" dirty="0"/>
              <a:t>Skilled worker</a:t>
            </a:r>
          </a:p>
        </p:txBody>
      </p:sp>
      <p:cxnSp>
        <p:nvCxnSpPr>
          <p:cNvPr id="21" name="Straight Connector 20">
            <a:extLst>
              <a:ext uri="{FF2B5EF4-FFF2-40B4-BE49-F238E27FC236}">
                <a16:creationId xmlns:a16="http://schemas.microsoft.com/office/drawing/2014/main" id="{7523F2A0-FF70-4206-9A7A-134FDCD5BB00}"/>
              </a:ext>
            </a:extLst>
          </p:cNvPr>
          <p:cNvCxnSpPr>
            <a:cxnSpLocks/>
          </p:cNvCxnSpPr>
          <p:nvPr/>
        </p:nvCxnSpPr>
        <p:spPr>
          <a:xfrm flipH="1">
            <a:off x="4193556" y="1656403"/>
            <a:ext cx="7445" cy="575541"/>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79005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Who is the CITB?</a:t>
            </a:r>
          </a:p>
        </p:txBody>
      </p:sp>
      <p:sp>
        <p:nvSpPr>
          <p:cNvPr id="3" name="Content Placeholder 2"/>
          <p:cNvSpPr>
            <a:spLocks noGrp="1"/>
          </p:cNvSpPr>
          <p:nvPr>
            <p:ph sz="quarter" idx="10"/>
          </p:nvPr>
        </p:nvSpPr>
        <p:spPr>
          <a:xfrm>
            <a:off x="457200" y="1772816"/>
            <a:ext cx="8229600" cy="3987184"/>
          </a:xfrm>
        </p:spPr>
        <p:txBody>
          <a:bodyPr/>
          <a:lstStyle/>
          <a:p>
            <a:pPr marL="342900" indent="-342900">
              <a:buClr>
                <a:srgbClr val="0077E3"/>
              </a:buClr>
              <a:buFont typeface="Arial" panose="020B0604020202020204" pitchFamily="34" charset="0"/>
              <a:buChar char="•"/>
            </a:pPr>
            <a:r>
              <a:rPr lang="en-GB" dirty="0"/>
              <a:t>The Construction Industry Training Board (CITB) is the Sector Skills Council and Industry Training Board for the construction industry. </a:t>
            </a:r>
          </a:p>
          <a:p>
            <a:pPr marL="342900" indent="-342900">
              <a:buClr>
                <a:srgbClr val="0077E3"/>
              </a:buClr>
              <a:buFont typeface="Arial" panose="020B0604020202020204" pitchFamily="34" charset="0"/>
              <a:buChar char="•"/>
            </a:pPr>
            <a:r>
              <a:rPr lang="en-GB" dirty="0"/>
              <a:t>It works with construction companies to: improve skills; increase competitive edge; and respond to the challenges employers face.</a:t>
            </a:r>
          </a:p>
          <a:p>
            <a:pPr marL="342900" indent="-342900">
              <a:buClr>
                <a:srgbClr val="0077E3"/>
              </a:buClr>
              <a:buFont typeface="Arial" panose="020B0604020202020204" pitchFamily="34" charset="0"/>
              <a:buChar char="•"/>
            </a:pPr>
            <a:r>
              <a:rPr lang="en-GB" dirty="0"/>
              <a:t>It is a non-profit organisation that provides training and development opportunities for those working in the construction industry.</a:t>
            </a:r>
          </a:p>
          <a:p>
            <a:pPr marL="342900" indent="-342900">
              <a:buClr>
                <a:srgbClr val="0077E3"/>
              </a:buClr>
              <a:buFont typeface="Arial" panose="020B0604020202020204" pitchFamily="34" charset="0"/>
              <a:buChar char="•"/>
            </a:pPr>
            <a:r>
              <a:rPr lang="en-GB" dirty="0"/>
              <a:t>It offers a wide range of courses and apprenticeships to help individuals develop their skills and progress in their careers.</a:t>
            </a:r>
          </a:p>
          <a:p>
            <a:endParaRPr lang="en-GB" dirty="0"/>
          </a:p>
          <a:p>
            <a:br>
              <a:rPr lang="en-GB" dirty="0"/>
            </a:br>
            <a:endParaRPr lang="en-US" dirty="0"/>
          </a:p>
        </p:txBody>
      </p:sp>
    </p:spTree>
    <p:extLst>
      <p:ext uri="{BB962C8B-B14F-4D97-AF65-F5344CB8AC3E}">
        <p14:creationId xmlns:p14="http://schemas.microsoft.com/office/powerpoint/2010/main" val="9892797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Role of the CITB in construction </a:t>
            </a:r>
          </a:p>
        </p:txBody>
      </p:sp>
      <p:sp>
        <p:nvSpPr>
          <p:cNvPr id="3" name="Content Placeholder 2"/>
          <p:cNvSpPr>
            <a:spLocks noGrp="1"/>
          </p:cNvSpPr>
          <p:nvPr>
            <p:ph sz="quarter" idx="10"/>
          </p:nvPr>
        </p:nvSpPr>
        <p:spPr>
          <a:xfrm>
            <a:off x="457200" y="1700808"/>
            <a:ext cx="8229600" cy="3357160"/>
          </a:xfrm>
        </p:spPr>
        <p:txBody>
          <a:bodyPr/>
          <a:lstStyle/>
          <a:p>
            <a:pPr marL="342900" indent="-342900" algn="just">
              <a:buClr>
                <a:srgbClr val="0077E3"/>
              </a:buClr>
              <a:buFont typeface="Arial" panose="020B0604020202020204" pitchFamily="34" charset="0"/>
              <a:buChar char="•"/>
            </a:pPr>
            <a:r>
              <a:rPr lang="en-GB" dirty="0"/>
              <a:t>The CITB provides a wide range of services, including: funding for training courses; apprenticeships; and qualifications. </a:t>
            </a:r>
          </a:p>
          <a:p>
            <a:pPr marL="342900" indent="-342900" algn="just">
              <a:buClr>
                <a:srgbClr val="0077E3"/>
              </a:buClr>
              <a:buFont typeface="Arial" panose="020B0604020202020204" pitchFamily="34" charset="0"/>
              <a:buChar char="•"/>
            </a:pPr>
            <a:r>
              <a:rPr lang="en-GB" dirty="0"/>
              <a:t>It also develops and publishes a variety of training materials such as training manuals, to improve skills and knowledge.</a:t>
            </a:r>
          </a:p>
          <a:p>
            <a:pPr marL="342900" indent="-342900" algn="just">
              <a:buClr>
                <a:srgbClr val="0077E3"/>
              </a:buClr>
              <a:buFont typeface="Arial" panose="020B0604020202020204" pitchFamily="34" charset="0"/>
              <a:buChar char="•"/>
            </a:pPr>
            <a:r>
              <a:rPr lang="en-GB" dirty="0"/>
              <a:t>It works closely with employers and industry bodies to ensure that training and development programmes are relevant and up to date. </a:t>
            </a:r>
          </a:p>
          <a:p>
            <a:pPr marL="342900" indent="-342900" algn="just">
              <a:buClr>
                <a:srgbClr val="0077E3"/>
              </a:buClr>
              <a:buFont typeface="Arial" panose="020B0604020202020204" pitchFamily="34" charset="0"/>
              <a:buChar char="•"/>
            </a:pPr>
            <a:r>
              <a:rPr lang="en-GB" dirty="0"/>
              <a:t>It researches the current and future needs of the industry. Then it uses this information to inform its training and development strategies.</a:t>
            </a:r>
          </a:p>
          <a:p>
            <a:endParaRPr lang="en-US" dirty="0"/>
          </a:p>
        </p:txBody>
      </p:sp>
    </p:spTree>
    <p:extLst>
      <p:ext uri="{BB962C8B-B14F-4D97-AF65-F5344CB8AC3E}">
        <p14:creationId xmlns:p14="http://schemas.microsoft.com/office/powerpoint/2010/main" val="16362199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712227-0D95-4BBF-A140-A1C19F1C4440}"/>
              </a:ext>
            </a:extLst>
          </p:cNvPr>
          <p:cNvSpPr>
            <a:spLocks noGrp="1"/>
          </p:cNvSpPr>
          <p:nvPr>
            <p:ph type="title"/>
          </p:nvPr>
        </p:nvSpPr>
        <p:spPr/>
        <p:txBody>
          <a:bodyPr/>
          <a:lstStyle/>
          <a:p>
            <a:r>
              <a:rPr lang="en-GB" dirty="0"/>
              <a:t>CITB and funding </a:t>
            </a:r>
          </a:p>
        </p:txBody>
      </p:sp>
      <p:sp>
        <p:nvSpPr>
          <p:cNvPr id="3" name="Content Placeholder 2">
            <a:extLst>
              <a:ext uri="{FF2B5EF4-FFF2-40B4-BE49-F238E27FC236}">
                <a16:creationId xmlns:a16="http://schemas.microsoft.com/office/drawing/2014/main" id="{707163AB-EDC1-4599-A2A0-762C47B4F2D9}"/>
              </a:ext>
            </a:extLst>
          </p:cNvPr>
          <p:cNvSpPr>
            <a:spLocks noGrp="1"/>
          </p:cNvSpPr>
          <p:nvPr>
            <p:ph sz="quarter" idx="10"/>
          </p:nvPr>
        </p:nvSpPr>
        <p:spPr>
          <a:xfrm>
            <a:off x="458360" y="1602000"/>
            <a:ext cx="8229600" cy="4248000"/>
          </a:xfrm>
        </p:spPr>
        <p:txBody>
          <a:bodyPr/>
          <a:lstStyle/>
          <a:p>
            <a:pPr algn="just"/>
            <a:r>
              <a:rPr lang="en-GB" dirty="0"/>
              <a:t>The CITB offers various funding opportunities to support training and development. Below are some of the funding options.</a:t>
            </a:r>
          </a:p>
          <a:p>
            <a:pPr marL="342900" indent="-342900" algn="just">
              <a:lnSpc>
                <a:spcPts val="1600"/>
              </a:lnSpc>
              <a:spcBef>
                <a:spcPts val="600"/>
              </a:spcBef>
              <a:spcAft>
                <a:spcPts val="600"/>
              </a:spcAft>
              <a:buClr>
                <a:srgbClr val="0077E3"/>
              </a:buClr>
              <a:buFont typeface="Arial" panose="020B0604020202020204" pitchFamily="34" charset="0"/>
              <a:buChar char="•"/>
            </a:pPr>
            <a:r>
              <a:rPr lang="en-GB" dirty="0"/>
              <a:t>Grants for training</a:t>
            </a:r>
          </a:p>
          <a:p>
            <a:pPr marL="342900" indent="-342900" algn="just">
              <a:lnSpc>
                <a:spcPts val="1600"/>
              </a:lnSpc>
              <a:spcBef>
                <a:spcPts val="600"/>
              </a:spcBef>
              <a:spcAft>
                <a:spcPts val="600"/>
              </a:spcAft>
              <a:buClr>
                <a:srgbClr val="0077E3"/>
              </a:buClr>
              <a:buFont typeface="Arial" panose="020B0604020202020204" pitchFamily="34" charset="0"/>
              <a:buChar char="•"/>
            </a:pPr>
            <a:r>
              <a:rPr lang="en-GB" dirty="0"/>
              <a:t>The skills and training fund</a:t>
            </a:r>
          </a:p>
          <a:p>
            <a:pPr marL="342900" indent="-342900" algn="just">
              <a:lnSpc>
                <a:spcPts val="1600"/>
              </a:lnSpc>
              <a:spcBef>
                <a:spcPts val="600"/>
              </a:spcBef>
              <a:spcAft>
                <a:spcPts val="600"/>
              </a:spcAft>
              <a:buClr>
                <a:srgbClr val="0077E3"/>
              </a:buClr>
              <a:buFont typeface="Arial" panose="020B0604020202020204" pitchFamily="34" charset="0"/>
              <a:buChar char="•"/>
            </a:pPr>
            <a:r>
              <a:rPr lang="en-GB" dirty="0"/>
              <a:t>The flexible fund</a:t>
            </a:r>
          </a:p>
          <a:p>
            <a:pPr marL="342900" indent="-342900" algn="just">
              <a:lnSpc>
                <a:spcPts val="1600"/>
              </a:lnSpc>
              <a:spcBef>
                <a:spcPts val="600"/>
              </a:spcBef>
              <a:spcAft>
                <a:spcPts val="600"/>
              </a:spcAft>
              <a:buClr>
                <a:srgbClr val="0077E3"/>
              </a:buClr>
              <a:buFont typeface="Arial" panose="020B0604020202020204" pitchFamily="34" charset="0"/>
              <a:buChar char="•"/>
            </a:pPr>
            <a:r>
              <a:rPr lang="en-GB" dirty="0"/>
              <a:t>The apprenticeship levy</a:t>
            </a:r>
          </a:p>
          <a:p>
            <a:pPr marL="342900" indent="-342900" algn="just">
              <a:lnSpc>
                <a:spcPts val="1600"/>
              </a:lnSpc>
              <a:spcBef>
                <a:spcPts val="600"/>
              </a:spcBef>
              <a:spcAft>
                <a:spcPts val="600"/>
              </a:spcAft>
              <a:buClr>
                <a:srgbClr val="0077E3"/>
              </a:buClr>
              <a:buFont typeface="Arial" panose="020B0604020202020204" pitchFamily="34" charset="0"/>
              <a:buChar char="•"/>
            </a:pPr>
            <a:r>
              <a:rPr lang="en-GB" dirty="0"/>
              <a:t>Short course and qualification grants</a:t>
            </a:r>
          </a:p>
          <a:p>
            <a:pPr algn="just"/>
            <a:r>
              <a:rPr lang="en-GB" dirty="0"/>
              <a:t>The funding is designed to support the development of the construction industry by providing financial assistance for training and development projects, apprenticeships and upskilling initiatives.</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p:txBody>
      </p:sp>
      <p:pic>
        <p:nvPicPr>
          <p:cNvPr id="5" name="Picture 4">
            <a:extLst>
              <a:ext uri="{FF2B5EF4-FFF2-40B4-BE49-F238E27FC236}">
                <a16:creationId xmlns:a16="http://schemas.microsoft.com/office/drawing/2014/main" id="{A168CE08-CC7A-10BB-A3EC-6900354B851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24128" y="2420888"/>
            <a:ext cx="2517354" cy="1675734"/>
          </a:xfrm>
          <a:prstGeom prst="rect">
            <a:avLst/>
          </a:prstGeom>
        </p:spPr>
      </p:pic>
    </p:spTree>
    <p:extLst>
      <p:ext uri="{BB962C8B-B14F-4D97-AF65-F5344CB8AC3E}">
        <p14:creationId xmlns:p14="http://schemas.microsoft.com/office/powerpoint/2010/main" val="7672101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5B3F5B-6BF3-4426-B230-BDAD651657B6}"/>
              </a:ext>
            </a:extLst>
          </p:cNvPr>
          <p:cNvSpPr>
            <a:spLocks noGrp="1"/>
          </p:cNvSpPr>
          <p:nvPr>
            <p:ph type="title"/>
          </p:nvPr>
        </p:nvSpPr>
        <p:spPr/>
        <p:txBody>
          <a:bodyPr/>
          <a:lstStyle/>
          <a:p>
            <a:r>
              <a:rPr lang="en-GB" dirty="0"/>
              <a:t>What is CPD?</a:t>
            </a:r>
          </a:p>
        </p:txBody>
      </p:sp>
      <p:sp>
        <p:nvSpPr>
          <p:cNvPr id="3" name="Content Placeholder 2">
            <a:extLst>
              <a:ext uri="{FF2B5EF4-FFF2-40B4-BE49-F238E27FC236}">
                <a16:creationId xmlns:a16="http://schemas.microsoft.com/office/drawing/2014/main" id="{7B6F945B-F960-4302-A966-04B67458DF58}"/>
              </a:ext>
            </a:extLst>
          </p:cNvPr>
          <p:cNvSpPr>
            <a:spLocks noGrp="1"/>
          </p:cNvSpPr>
          <p:nvPr>
            <p:ph sz="quarter" idx="10"/>
          </p:nvPr>
        </p:nvSpPr>
        <p:spPr>
          <a:xfrm>
            <a:off x="539552" y="1916832"/>
            <a:ext cx="8229600" cy="3843168"/>
          </a:xfrm>
        </p:spPr>
        <p:txBody>
          <a:bodyPr/>
          <a:lstStyle/>
          <a:p>
            <a:pPr marL="342900" indent="-342900" algn="just">
              <a:buClr>
                <a:srgbClr val="0077E3"/>
              </a:buClr>
              <a:buFont typeface="Arial" panose="020B0604020202020204" pitchFamily="34" charset="0"/>
              <a:buChar char="•"/>
            </a:pPr>
            <a:r>
              <a:rPr lang="en-GB" dirty="0"/>
              <a:t>CPD stands for Continuing Professional Development. This refers to the process of continuously developing and improving your professional skills and knowledge throughout your career.</a:t>
            </a:r>
          </a:p>
          <a:p>
            <a:pPr marL="342900" indent="-342900" algn="just">
              <a:buClr>
                <a:srgbClr val="0077E3"/>
              </a:buClr>
              <a:buFont typeface="Arial" panose="020B0604020202020204" pitchFamily="34" charset="0"/>
              <a:buChar char="•"/>
            </a:pPr>
            <a:r>
              <a:rPr lang="en-GB" dirty="0"/>
              <a:t>In the UK construction industry, CPD is essential for individuals to: maintain their competence; and stay updated with the latest industry developments and best practices. </a:t>
            </a:r>
          </a:p>
          <a:p>
            <a:pPr marL="342900" indent="-342900" algn="just">
              <a:buClr>
                <a:srgbClr val="0077E3"/>
              </a:buClr>
              <a:buFont typeface="Arial" panose="020B0604020202020204" pitchFamily="34" charset="0"/>
              <a:buChar char="•"/>
            </a:pPr>
            <a:r>
              <a:rPr lang="en-GB" dirty="0"/>
              <a:t>CPD can be gained through, for example, attending training courses workshops, seminars, conferences and online learning programmes.</a:t>
            </a:r>
          </a:p>
        </p:txBody>
      </p:sp>
    </p:spTree>
    <p:extLst>
      <p:ext uri="{BB962C8B-B14F-4D97-AF65-F5344CB8AC3E}">
        <p14:creationId xmlns:p14="http://schemas.microsoft.com/office/powerpoint/2010/main" val="13174018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496844-0916-4323-91E1-A886FE1BD67F}"/>
              </a:ext>
            </a:extLst>
          </p:cNvPr>
          <p:cNvSpPr>
            <a:spLocks noGrp="1"/>
          </p:cNvSpPr>
          <p:nvPr>
            <p:ph type="title"/>
          </p:nvPr>
        </p:nvSpPr>
        <p:spPr/>
        <p:txBody>
          <a:bodyPr/>
          <a:lstStyle/>
          <a:p>
            <a:r>
              <a:rPr lang="en-GB" dirty="0"/>
              <a:t>Benefits of CPD </a:t>
            </a:r>
          </a:p>
        </p:txBody>
      </p:sp>
      <p:sp>
        <p:nvSpPr>
          <p:cNvPr id="3" name="Content Placeholder 2">
            <a:extLst>
              <a:ext uri="{FF2B5EF4-FFF2-40B4-BE49-F238E27FC236}">
                <a16:creationId xmlns:a16="http://schemas.microsoft.com/office/drawing/2014/main" id="{3F172597-8AF4-490A-9A15-2E9A42DD1CC5}"/>
              </a:ext>
            </a:extLst>
          </p:cNvPr>
          <p:cNvSpPr>
            <a:spLocks noGrp="1"/>
          </p:cNvSpPr>
          <p:nvPr>
            <p:ph sz="quarter" idx="10"/>
          </p:nvPr>
        </p:nvSpPr>
        <p:spPr>
          <a:xfrm>
            <a:off x="457200" y="1628800"/>
            <a:ext cx="8229600" cy="3861216"/>
          </a:xfrm>
        </p:spPr>
        <p:txBody>
          <a:bodyPr/>
          <a:lstStyle/>
          <a:p>
            <a:pPr algn="just"/>
            <a:r>
              <a:rPr lang="en-GB" dirty="0"/>
              <a:t>CPD is essential to help professionals remain competent, up to date and competitive in their field. </a:t>
            </a:r>
          </a:p>
          <a:p>
            <a:pPr algn="just"/>
            <a:r>
              <a:rPr lang="en-GB" dirty="0"/>
              <a:t>CPD provides benefits, such as:</a:t>
            </a:r>
          </a:p>
          <a:p>
            <a:pPr marL="342900" indent="-342900" algn="just">
              <a:lnSpc>
                <a:spcPts val="1600"/>
              </a:lnSpc>
              <a:spcBef>
                <a:spcPts val="600"/>
              </a:spcBef>
              <a:spcAft>
                <a:spcPts val="600"/>
              </a:spcAft>
              <a:buClr>
                <a:srgbClr val="0077E3"/>
              </a:buClr>
              <a:buFont typeface="Arial" panose="020B0604020202020204" pitchFamily="34" charset="0"/>
              <a:buChar char="•"/>
            </a:pPr>
            <a:r>
              <a:rPr lang="en-GB" dirty="0"/>
              <a:t>improved knowledge and skills</a:t>
            </a:r>
          </a:p>
          <a:p>
            <a:pPr marL="342900" indent="-342900" algn="just">
              <a:lnSpc>
                <a:spcPts val="1600"/>
              </a:lnSpc>
              <a:spcBef>
                <a:spcPts val="600"/>
              </a:spcBef>
              <a:spcAft>
                <a:spcPts val="600"/>
              </a:spcAft>
              <a:buClr>
                <a:srgbClr val="0077E3"/>
              </a:buClr>
              <a:buFont typeface="Arial" panose="020B0604020202020204" pitchFamily="34" charset="0"/>
              <a:buChar char="•"/>
            </a:pPr>
            <a:r>
              <a:rPr lang="en-GB" dirty="0"/>
              <a:t>career advancement</a:t>
            </a:r>
          </a:p>
          <a:p>
            <a:pPr marL="342900" indent="-342900" algn="just">
              <a:lnSpc>
                <a:spcPts val="1600"/>
              </a:lnSpc>
              <a:spcBef>
                <a:spcPts val="600"/>
              </a:spcBef>
              <a:spcAft>
                <a:spcPts val="600"/>
              </a:spcAft>
              <a:buClr>
                <a:srgbClr val="0077E3"/>
              </a:buClr>
              <a:buFont typeface="Arial" panose="020B0604020202020204" pitchFamily="34" charset="0"/>
              <a:buChar char="•"/>
            </a:pPr>
            <a:r>
              <a:rPr lang="en-GB" dirty="0"/>
              <a:t>increased confidence</a:t>
            </a:r>
          </a:p>
          <a:p>
            <a:pPr marL="342900" indent="-342900" algn="just">
              <a:lnSpc>
                <a:spcPts val="1600"/>
              </a:lnSpc>
              <a:spcBef>
                <a:spcPts val="600"/>
              </a:spcBef>
              <a:spcAft>
                <a:spcPts val="600"/>
              </a:spcAft>
              <a:buClr>
                <a:srgbClr val="0077E3"/>
              </a:buClr>
              <a:buFont typeface="Arial" panose="020B0604020202020204" pitchFamily="34" charset="0"/>
              <a:buChar char="•"/>
            </a:pPr>
            <a:r>
              <a:rPr lang="en-GB" dirty="0"/>
              <a:t>networking opportunities</a:t>
            </a:r>
          </a:p>
          <a:p>
            <a:pPr marL="342900" indent="-342900" algn="just">
              <a:lnSpc>
                <a:spcPts val="1600"/>
              </a:lnSpc>
              <a:spcBef>
                <a:spcPts val="600"/>
              </a:spcBef>
              <a:spcAft>
                <a:spcPts val="600"/>
              </a:spcAft>
              <a:buClr>
                <a:srgbClr val="0077E3"/>
              </a:buClr>
              <a:buFont typeface="Arial" panose="020B0604020202020204" pitchFamily="34" charset="0"/>
              <a:buChar char="•"/>
            </a:pPr>
            <a:r>
              <a:rPr lang="en-GB" dirty="0"/>
              <a:t>compliance with professional standards.</a:t>
            </a:r>
          </a:p>
          <a:p>
            <a:pPr algn="just"/>
            <a:r>
              <a:rPr lang="en-GB" dirty="0"/>
              <a:t>CPD is vital for professionals in the UKCI to remain competitive and compliant. It can also lead to improved job prospects and job satisfaction.</a:t>
            </a:r>
          </a:p>
          <a:p>
            <a:endParaRPr lang="en-GB" dirty="0"/>
          </a:p>
        </p:txBody>
      </p:sp>
    </p:spTree>
    <p:extLst>
      <p:ext uri="{BB962C8B-B14F-4D97-AF65-F5344CB8AC3E}">
        <p14:creationId xmlns:p14="http://schemas.microsoft.com/office/powerpoint/2010/main" val="29151377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Construction Safety Card Scheme (CSCS)</a:t>
            </a:r>
          </a:p>
        </p:txBody>
      </p:sp>
      <p:sp>
        <p:nvSpPr>
          <p:cNvPr id="3" name="Content Placeholder 2"/>
          <p:cNvSpPr>
            <a:spLocks noGrp="1"/>
          </p:cNvSpPr>
          <p:nvPr>
            <p:ph sz="quarter" idx="10"/>
          </p:nvPr>
        </p:nvSpPr>
        <p:spPr>
          <a:xfrm>
            <a:off x="457200" y="1700808"/>
            <a:ext cx="8229600" cy="3915176"/>
          </a:xfrm>
        </p:spPr>
        <p:txBody>
          <a:bodyPr/>
          <a:lstStyle/>
          <a:p>
            <a:pPr marL="342900" indent="-342900" algn="just">
              <a:buClr>
                <a:srgbClr val="0077E3"/>
              </a:buClr>
              <a:buFont typeface="Arial" panose="020B0604020202020204" pitchFamily="34" charset="0"/>
              <a:buChar char="•"/>
            </a:pPr>
            <a:r>
              <a:rPr lang="en-GB" dirty="0"/>
              <a:t>CSCS is the leading skills certification scheme within the UK construction industry.</a:t>
            </a:r>
          </a:p>
          <a:p>
            <a:pPr marL="342900" indent="-342900" algn="just">
              <a:buClr>
                <a:srgbClr val="0077E3"/>
              </a:buClr>
              <a:buFont typeface="Arial" panose="020B0604020202020204" pitchFamily="34" charset="0"/>
              <a:buChar char="•"/>
            </a:pPr>
            <a:r>
              <a:rPr lang="en-GB" dirty="0"/>
              <a:t>CSCS cards provide proof that individuals working on construction sites have the appropriate training and qualifications for the job they do on-site.</a:t>
            </a:r>
          </a:p>
          <a:p>
            <a:pPr marL="342900" indent="-342900" algn="just">
              <a:buClr>
                <a:srgbClr val="0077E3"/>
              </a:buClr>
              <a:buFont typeface="Arial" panose="020B0604020202020204" pitchFamily="34" charset="0"/>
              <a:buChar char="•"/>
            </a:pPr>
            <a:r>
              <a:rPr lang="en-GB" dirty="0"/>
              <a:t>Holding a CSCS card is not a legislative requirement. </a:t>
            </a:r>
          </a:p>
          <a:p>
            <a:pPr marL="342900" indent="-342900" algn="just">
              <a:buClr>
                <a:srgbClr val="0077E3"/>
              </a:buClr>
              <a:buFont typeface="Arial" panose="020B0604020202020204" pitchFamily="34" charset="0"/>
              <a:buChar char="•"/>
            </a:pPr>
            <a:r>
              <a:rPr lang="en-GB" dirty="0"/>
              <a:t>However, most principal contractors and major house builders require construction workers on their sites to hold a valid card.</a:t>
            </a:r>
          </a:p>
          <a:p>
            <a:pPr algn="r"/>
            <a:r>
              <a:rPr lang="en-GB" sz="1600" dirty="0"/>
              <a:t>(Official CSCS Website, 2023)</a:t>
            </a:r>
            <a:endParaRPr lang="en-US" sz="1600" dirty="0"/>
          </a:p>
        </p:txBody>
      </p:sp>
    </p:spTree>
    <p:extLst>
      <p:ext uri="{BB962C8B-B14F-4D97-AF65-F5344CB8AC3E}">
        <p14:creationId xmlns:p14="http://schemas.microsoft.com/office/powerpoint/2010/main" val="268835829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1c5831b9-66da-4f16-a409-834213ecdb8e">
      <Terms xmlns="http://schemas.microsoft.com/office/infopath/2007/PartnerControls"/>
    </lcf76f155ced4ddcb4097134ff3c332f>
    <TaxCatchAll xmlns="418e8c98-519b-4e3e-a77f-7ee33016068f"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15" ma:contentTypeDescription="Create a new document." ma:contentTypeScope="" ma:versionID="49183941de53607219d2a41e88adfbee">
  <xsd:schema xmlns:xsd="http://www.w3.org/2001/XMLSchema" xmlns:xs="http://www.w3.org/2001/XMLSchema" xmlns:p="http://schemas.microsoft.com/office/2006/metadata/properties" xmlns:ns2="1c5831b9-66da-4f16-a409-834213ecdb8e" xmlns:ns3="7d91badd-8922-4db1-9652-4fbca8a6b7df" xmlns:ns4="418e8c98-519b-4e3e-a77f-7ee33016068f" targetNamespace="http://schemas.microsoft.com/office/2006/metadata/properties" ma:root="true" ma:fieldsID="24b99fe5d6d654b5d04b5bbed10723b8" ns2:_="" ns3:_="" ns4:_="">
    <xsd:import namespace="1c5831b9-66da-4f16-a409-834213ecdb8e"/>
    <xsd:import namespace="7d91badd-8922-4db1-9652-4fbca8a6b7df"/>
    <xsd:import namespace="418e8c98-519b-4e3e-a77f-7ee33016068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46845985-64c5-445d-98c9-446d100d1ab4}" ma:internalName="TaxCatchAll" ma:showField="CatchAllData" ma:web="7d91badd-8922-4db1-9652-4fbca8a6b7d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5CCB350-B76C-41FC-AE69-633CA55F79C0}">
  <ds:schemaRefs>
    <ds:schemaRef ds:uri="http://schemas.microsoft.com/office/2006/metadata/properties"/>
    <ds:schemaRef ds:uri="http://www.w3.org/2000/xmlns/"/>
    <ds:schemaRef ds:uri="1c5831b9-66da-4f16-a409-834213ecdb8e"/>
    <ds:schemaRef ds:uri="http://schemas.microsoft.com/office/infopath/2007/PartnerControls"/>
    <ds:schemaRef ds:uri="418e8c98-519b-4e3e-a77f-7ee33016068f"/>
    <ds:schemaRef ds:uri="http://www.w3.org/2001/XMLSchema-instance"/>
  </ds:schemaRefs>
</ds:datastoreItem>
</file>

<file path=customXml/itemProps2.xml><?xml version="1.0" encoding="utf-8"?>
<ds:datastoreItem xmlns:ds="http://schemas.openxmlformats.org/officeDocument/2006/customXml" ds:itemID="{D8650BE0-FF67-4CB5-BD5F-AE35C54CB642}">
  <ds:schemaRefs>
    <ds:schemaRef ds:uri="http://schemas.microsoft.com/office/2006/metadata/contentType"/>
    <ds:schemaRef ds:uri="http://schemas.microsoft.com/office/2006/metadata/properties/metaAttributes"/>
    <ds:schemaRef ds:uri="http://www.w3.org/2000/xmlns/"/>
    <ds:schemaRef ds:uri="http://www.w3.org/2001/XMLSchema"/>
    <ds:schemaRef ds:uri="1c5831b9-66da-4f16-a409-834213ecdb8e"/>
    <ds:schemaRef ds:uri="7d91badd-8922-4db1-9652-4fbca8a6b7df"/>
    <ds:schemaRef ds:uri="418e8c98-519b-4e3e-a77f-7ee33016068f"/>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5</TotalTime>
  <Words>1846</Words>
  <Application>Microsoft Office PowerPoint</Application>
  <PresentationFormat>On-screen Show (4:3)</PresentationFormat>
  <Paragraphs>176</Paragraphs>
  <Slides>21</Slides>
  <Notes>14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Lucida Grande</vt:lpstr>
      <vt:lpstr>Times New Roman</vt:lpstr>
      <vt:lpstr>Default Design</vt:lpstr>
      <vt:lpstr>PowerPoint 2: The construction trade professional </vt:lpstr>
      <vt:lpstr>Aim: Explore how to develop as a tradesperson</vt:lpstr>
      <vt:lpstr>Career paths in construction </vt:lpstr>
      <vt:lpstr>Who is the CITB?</vt:lpstr>
      <vt:lpstr>Role of the CITB in construction </vt:lpstr>
      <vt:lpstr>CITB and funding </vt:lpstr>
      <vt:lpstr>What is CPD?</vt:lpstr>
      <vt:lpstr>Benefits of CPD </vt:lpstr>
      <vt:lpstr>Construction Safety Card Scheme (CSCS)</vt:lpstr>
      <vt:lpstr>Construction Safety Card Scheme (CSCS)</vt:lpstr>
      <vt:lpstr>What card should you apply for? </vt:lpstr>
      <vt:lpstr>The green card: labourers </vt:lpstr>
      <vt:lpstr>The red card: trainee/apprentice/industry placement</vt:lpstr>
      <vt:lpstr>The red card: experienced persons temporary cards</vt:lpstr>
      <vt:lpstr>The red card: provisional (temporary only)</vt:lpstr>
      <vt:lpstr>The blue card: skilled worker </vt:lpstr>
      <vt:lpstr>The gold card: skilled worker/supervisory </vt:lpstr>
      <vt:lpstr>The black card: manager  </vt:lpstr>
      <vt:lpstr>The white card: academically/professionally  qualified</vt:lpstr>
      <vt:lpstr>Applying for your CSCS card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193</cp:revision>
  <dcterms:created xsi:type="dcterms:W3CDTF">2013-05-28T00:38:54Z</dcterms:created>
  <dcterms:modified xsi:type="dcterms:W3CDTF">2023-07-11T15:08:14Z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