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2"/>
  </p:notesMasterIdLst>
  <p:handoutMasterIdLst>
    <p:handoutMasterId r:id="rId23"/>
  </p:handoutMasterIdLst>
  <p:sldIdLst>
    <p:sldId id="256" r:id="rId5"/>
    <p:sldId id="331" r:id="rId6"/>
    <p:sldId id="334" r:id="rId7"/>
    <p:sldId id="336" r:id="rId8"/>
    <p:sldId id="337" r:id="rId9"/>
    <p:sldId id="338" r:id="rId10"/>
    <p:sldId id="340" r:id="rId11"/>
    <p:sldId id="339" r:id="rId12"/>
    <p:sldId id="341" r:id="rId13"/>
    <p:sldId id="343" r:id="rId14"/>
    <p:sldId id="342" r:id="rId15"/>
    <p:sldId id="344" r:id="rId16"/>
    <p:sldId id="345" r:id="rId17"/>
    <p:sldId id="346" r:id="rId18"/>
    <p:sldId id="347" r:id="rId19"/>
    <p:sldId id="348" r:id="rId20"/>
    <p:sldId id="267" r:id="rId21"/>
  </p:sldIdLst>
  <p:sldSz cx="9144000" cy="6858000" type="screen4x3"/>
  <p:notesSz cx="6858000" cy="9144000"/>
  <p:custDataLst>
    <p:tags r:id="rId2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Glover" initials="LG" lastIdx="3" clrIdx="0"/>
  <p:cmAuthor id="2" name="Laura Glover" initials="LG [2]" lastIdx="2" clrIdx="1"/>
  <p:cmAuthor id="3" name="Alice van Raalte" initials="AvR" lastIdx="3" clrIdx="2"/>
  <p:cmAuthor id="4" name="Sandra Stafford" initials="S" lastIdx="5"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D79FDD-08F3-4ACC-8CB7-67B544B45165}" v="2" dt="2023-05-25T12:04:38.9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98" autoAdjust="0"/>
    <p:restoredTop sz="90409" autoAdjust="0"/>
  </p:normalViewPr>
  <p:slideViewPr>
    <p:cSldViewPr showGuides="1">
      <p:cViewPr varScale="1">
        <p:scale>
          <a:sx n="60" d="100"/>
          <a:sy n="60" d="100"/>
        </p:scale>
        <p:origin x="1260" y="5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viewProps" Target="viewProps.xml"/><Relationship Id="rId30"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2E5C59-2A7B-4900-BCCC-CDE20CFCC416}"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699C2AA2-3FB6-41CD-AC05-54F216015979}">
      <dgm:prSet phldrT="[Text]" custT="1"/>
      <dgm:spPr/>
      <dgm:t>
        <a:bodyPr/>
        <a:lstStyle/>
        <a:p>
          <a:r>
            <a:rPr lang="en-GB" sz="1400" b="1" dirty="0">
              <a:solidFill>
                <a:schemeClr val="tx1"/>
              </a:solidFill>
            </a:rPr>
            <a:t>Concrete experience </a:t>
          </a:r>
          <a:r>
            <a:rPr lang="en-GB" sz="1100" dirty="0">
              <a:solidFill>
                <a:schemeClr val="tx1"/>
              </a:solidFill>
            </a:rPr>
            <a:t>(doing/having an experience)</a:t>
          </a:r>
        </a:p>
      </dgm:t>
    </dgm:pt>
    <dgm:pt modelId="{CF5C7B7E-F7EF-49DC-B191-54546C8133A2}" type="parTrans" cxnId="{A37FB7F0-0F96-4AA9-81BD-BB5866764F45}">
      <dgm:prSet/>
      <dgm:spPr/>
      <dgm:t>
        <a:bodyPr/>
        <a:lstStyle/>
        <a:p>
          <a:endParaRPr lang="en-GB"/>
        </a:p>
      </dgm:t>
    </dgm:pt>
    <dgm:pt modelId="{FAC4DB0B-C35F-4012-BA1B-2F88722C3F86}" type="sibTrans" cxnId="{A37FB7F0-0F96-4AA9-81BD-BB5866764F45}">
      <dgm:prSet/>
      <dgm:spPr/>
      <dgm:t>
        <a:bodyPr/>
        <a:lstStyle/>
        <a:p>
          <a:endParaRPr lang="en-GB"/>
        </a:p>
      </dgm:t>
    </dgm:pt>
    <dgm:pt modelId="{5C2041E8-0017-4314-AFD3-F58CB661B079}">
      <dgm:prSet phldrT="[Text]" custT="1"/>
      <dgm:spPr/>
      <dgm:t>
        <a:bodyPr/>
        <a:lstStyle/>
        <a:p>
          <a:r>
            <a:rPr lang="en-GB" sz="1400" b="1" dirty="0">
              <a:solidFill>
                <a:schemeClr val="tx1"/>
              </a:solidFill>
            </a:rPr>
            <a:t>Reflective observation </a:t>
          </a:r>
          <a:r>
            <a:rPr lang="en-GB" sz="1100" dirty="0">
              <a:solidFill>
                <a:schemeClr val="tx1"/>
              </a:solidFill>
            </a:rPr>
            <a:t>(reviewing/reflecting on the experience)</a:t>
          </a:r>
        </a:p>
      </dgm:t>
    </dgm:pt>
    <dgm:pt modelId="{046976E3-11C7-4146-B8E1-A6365BD866B5}" type="parTrans" cxnId="{8DA92593-2662-46F6-A424-8140FF5E198A}">
      <dgm:prSet/>
      <dgm:spPr/>
      <dgm:t>
        <a:bodyPr/>
        <a:lstStyle/>
        <a:p>
          <a:endParaRPr lang="en-GB"/>
        </a:p>
      </dgm:t>
    </dgm:pt>
    <dgm:pt modelId="{DDBB5CBE-9E12-4413-8289-7ACDC937421C}" type="sibTrans" cxnId="{8DA92593-2662-46F6-A424-8140FF5E198A}">
      <dgm:prSet/>
      <dgm:spPr/>
      <dgm:t>
        <a:bodyPr/>
        <a:lstStyle/>
        <a:p>
          <a:endParaRPr lang="en-GB"/>
        </a:p>
      </dgm:t>
    </dgm:pt>
    <dgm:pt modelId="{82BC93F2-BD44-4AE6-8A34-9B4E90DAF4B4}">
      <dgm:prSet phldrT="[Text]" custT="1"/>
      <dgm:spPr/>
      <dgm:t>
        <a:bodyPr/>
        <a:lstStyle/>
        <a:p>
          <a:r>
            <a:rPr lang="en-GB" sz="1400" b="1" dirty="0">
              <a:solidFill>
                <a:schemeClr val="tx1"/>
              </a:solidFill>
            </a:rPr>
            <a:t>Abstract conceptualisation </a:t>
          </a:r>
          <a:r>
            <a:rPr lang="en-GB" sz="1100" dirty="0">
              <a:solidFill>
                <a:schemeClr val="tx1"/>
              </a:solidFill>
            </a:rPr>
            <a:t>(concluding/learning from the experience)</a:t>
          </a:r>
        </a:p>
      </dgm:t>
    </dgm:pt>
    <dgm:pt modelId="{D8F5A15B-1B39-443D-B937-B7C241D6C741}" type="parTrans" cxnId="{25BA77A5-B535-443D-8309-3A8276210363}">
      <dgm:prSet/>
      <dgm:spPr/>
      <dgm:t>
        <a:bodyPr/>
        <a:lstStyle/>
        <a:p>
          <a:endParaRPr lang="en-GB"/>
        </a:p>
      </dgm:t>
    </dgm:pt>
    <dgm:pt modelId="{142D6E7B-63E3-41B3-B3FD-C38BFBF319A9}" type="sibTrans" cxnId="{25BA77A5-B535-443D-8309-3A8276210363}">
      <dgm:prSet/>
      <dgm:spPr/>
      <dgm:t>
        <a:bodyPr/>
        <a:lstStyle/>
        <a:p>
          <a:endParaRPr lang="en-GB"/>
        </a:p>
      </dgm:t>
    </dgm:pt>
    <dgm:pt modelId="{5134EA65-F6E5-4F94-9E5C-2FD887B537D9}">
      <dgm:prSet phldrT="[Text]" custT="1"/>
      <dgm:spPr/>
      <dgm:t>
        <a:bodyPr/>
        <a:lstStyle/>
        <a:p>
          <a:r>
            <a:rPr lang="en-GB" sz="1400" b="1" dirty="0">
              <a:solidFill>
                <a:schemeClr val="tx1"/>
              </a:solidFill>
            </a:rPr>
            <a:t>Active experimentation </a:t>
          </a:r>
          <a:r>
            <a:rPr lang="en-GB" sz="1100" dirty="0">
              <a:solidFill>
                <a:schemeClr val="tx1"/>
              </a:solidFill>
            </a:rPr>
            <a:t>(planning/trying out what you have learned)</a:t>
          </a:r>
        </a:p>
      </dgm:t>
    </dgm:pt>
    <dgm:pt modelId="{12732A6C-EEA8-407A-85F1-41789AAC14A1}" type="parTrans" cxnId="{FD49EE0A-DEE3-4BB3-BF58-D6CAABE062CC}">
      <dgm:prSet/>
      <dgm:spPr/>
      <dgm:t>
        <a:bodyPr/>
        <a:lstStyle/>
        <a:p>
          <a:endParaRPr lang="en-GB"/>
        </a:p>
      </dgm:t>
    </dgm:pt>
    <dgm:pt modelId="{97B7D041-A26E-43B6-AAEF-37E68283E29F}" type="sibTrans" cxnId="{FD49EE0A-DEE3-4BB3-BF58-D6CAABE062CC}">
      <dgm:prSet/>
      <dgm:spPr/>
      <dgm:t>
        <a:bodyPr/>
        <a:lstStyle/>
        <a:p>
          <a:endParaRPr lang="en-GB"/>
        </a:p>
      </dgm:t>
    </dgm:pt>
    <dgm:pt modelId="{A1548E5C-96AD-4A98-AEB1-E7E2968FC320}" type="pres">
      <dgm:prSet presAssocID="{F02E5C59-2A7B-4900-BCCC-CDE20CFCC416}" presName="cycle" presStyleCnt="0">
        <dgm:presLayoutVars>
          <dgm:dir/>
          <dgm:resizeHandles val="exact"/>
        </dgm:presLayoutVars>
      </dgm:prSet>
      <dgm:spPr/>
    </dgm:pt>
    <dgm:pt modelId="{A58434C0-4A9A-4ECB-B535-7BD53F5CA8AF}" type="pres">
      <dgm:prSet presAssocID="{699C2AA2-3FB6-41CD-AC05-54F216015979}" presName="node" presStyleLbl="node1" presStyleIdx="0" presStyleCnt="4">
        <dgm:presLayoutVars>
          <dgm:bulletEnabled val="1"/>
        </dgm:presLayoutVars>
      </dgm:prSet>
      <dgm:spPr/>
    </dgm:pt>
    <dgm:pt modelId="{542A9E8A-BFA4-481B-B6FE-5E8C15922FEA}" type="pres">
      <dgm:prSet presAssocID="{699C2AA2-3FB6-41CD-AC05-54F216015979}" presName="spNode" presStyleCnt="0"/>
      <dgm:spPr/>
    </dgm:pt>
    <dgm:pt modelId="{79FE1984-910B-4E76-B368-228DAB442255}" type="pres">
      <dgm:prSet presAssocID="{FAC4DB0B-C35F-4012-BA1B-2F88722C3F86}" presName="sibTrans" presStyleLbl="sibTrans1D1" presStyleIdx="0" presStyleCnt="4"/>
      <dgm:spPr/>
    </dgm:pt>
    <dgm:pt modelId="{ED12E4BE-1535-47DC-8F31-BF2B134FBBD1}" type="pres">
      <dgm:prSet presAssocID="{5C2041E8-0017-4314-AFD3-F58CB661B079}" presName="node" presStyleLbl="node1" presStyleIdx="1" presStyleCnt="4">
        <dgm:presLayoutVars>
          <dgm:bulletEnabled val="1"/>
        </dgm:presLayoutVars>
      </dgm:prSet>
      <dgm:spPr/>
    </dgm:pt>
    <dgm:pt modelId="{0AB0F048-F1DB-4492-8D38-D73DA139EA29}" type="pres">
      <dgm:prSet presAssocID="{5C2041E8-0017-4314-AFD3-F58CB661B079}" presName="spNode" presStyleCnt="0"/>
      <dgm:spPr/>
    </dgm:pt>
    <dgm:pt modelId="{F91631FC-C499-45C6-9B21-50A6D955FA6B}" type="pres">
      <dgm:prSet presAssocID="{DDBB5CBE-9E12-4413-8289-7ACDC937421C}" presName="sibTrans" presStyleLbl="sibTrans1D1" presStyleIdx="1" presStyleCnt="4"/>
      <dgm:spPr/>
    </dgm:pt>
    <dgm:pt modelId="{8CA1439A-8A36-4F08-A418-D6AFBE263290}" type="pres">
      <dgm:prSet presAssocID="{82BC93F2-BD44-4AE6-8A34-9B4E90DAF4B4}" presName="node" presStyleLbl="node1" presStyleIdx="2" presStyleCnt="4">
        <dgm:presLayoutVars>
          <dgm:bulletEnabled val="1"/>
        </dgm:presLayoutVars>
      </dgm:prSet>
      <dgm:spPr/>
    </dgm:pt>
    <dgm:pt modelId="{FCD84A64-D8DF-429E-9561-199460357201}" type="pres">
      <dgm:prSet presAssocID="{82BC93F2-BD44-4AE6-8A34-9B4E90DAF4B4}" presName="spNode" presStyleCnt="0"/>
      <dgm:spPr/>
    </dgm:pt>
    <dgm:pt modelId="{C5D897F8-8676-449A-A87E-2672E236AA76}" type="pres">
      <dgm:prSet presAssocID="{142D6E7B-63E3-41B3-B3FD-C38BFBF319A9}" presName="sibTrans" presStyleLbl="sibTrans1D1" presStyleIdx="2" presStyleCnt="4"/>
      <dgm:spPr/>
    </dgm:pt>
    <dgm:pt modelId="{D1803EE5-07B3-404D-9171-1169F85D0EAD}" type="pres">
      <dgm:prSet presAssocID="{5134EA65-F6E5-4F94-9E5C-2FD887B537D9}" presName="node" presStyleLbl="node1" presStyleIdx="3" presStyleCnt="4">
        <dgm:presLayoutVars>
          <dgm:bulletEnabled val="1"/>
        </dgm:presLayoutVars>
      </dgm:prSet>
      <dgm:spPr/>
    </dgm:pt>
    <dgm:pt modelId="{10704012-6F6E-4C05-8A27-975EFC931682}" type="pres">
      <dgm:prSet presAssocID="{5134EA65-F6E5-4F94-9E5C-2FD887B537D9}" presName="spNode" presStyleCnt="0"/>
      <dgm:spPr/>
    </dgm:pt>
    <dgm:pt modelId="{39EF3F65-C856-4D9B-B7E9-57151A436D27}" type="pres">
      <dgm:prSet presAssocID="{97B7D041-A26E-43B6-AAEF-37E68283E29F}" presName="sibTrans" presStyleLbl="sibTrans1D1" presStyleIdx="3" presStyleCnt="4"/>
      <dgm:spPr/>
    </dgm:pt>
  </dgm:ptLst>
  <dgm:cxnLst>
    <dgm:cxn modelId="{FD49EE0A-DEE3-4BB3-BF58-D6CAABE062CC}" srcId="{F02E5C59-2A7B-4900-BCCC-CDE20CFCC416}" destId="{5134EA65-F6E5-4F94-9E5C-2FD887B537D9}" srcOrd="3" destOrd="0" parTransId="{12732A6C-EEA8-407A-85F1-41789AAC14A1}" sibTransId="{97B7D041-A26E-43B6-AAEF-37E68283E29F}"/>
    <dgm:cxn modelId="{2E8B7536-583E-4621-9330-BF414FFE286C}" type="presOf" srcId="{FAC4DB0B-C35F-4012-BA1B-2F88722C3F86}" destId="{79FE1984-910B-4E76-B368-228DAB442255}" srcOrd="0" destOrd="0" presId="urn:microsoft.com/office/officeart/2005/8/layout/cycle5"/>
    <dgm:cxn modelId="{F890E93E-EF2B-464B-9F97-602F0F171111}" type="presOf" srcId="{699C2AA2-3FB6-41CD-AC05-54F216015979}" destId="{A58434C0-4A9A-4ECB-B535-7BD53F5CA8AF}" srcOrd="0" destOrd="0" presId="urn:microsoft.com/office/officeart/2005/8/layout/cycle5"/>
    <dgm:cxn modelId="{8737B482-9DA8-421D-BC64-5803E388ACE8}" type="presOf" srcId="{DDBB5CBE-9E12-4413-8289-7ACDC937421C}" destId="{F91631FC-C499-45C6-9B21-50A6D955FA6B}" srcOrd="0" destOrd="0" presId="urn:microsoft.com/office/officeart/2005/8/layout/cycle5"/>
    <dgm:cxn modelId="{2889CA83-26BB-4D1D-9C76-D85CCCA387A4}" type="presOf" srcId="{5134EA65-F6E5-4F94-9E5C-2FD887B537D9}" destId="{D1803EE5-07B3-404D-9171-1169F85D0EAD}" srcOrd="0" destOrd="0" presId="urn:microsoft.com/office/officeart/2005/8/layout/cycle5"/>
    <dgm:cxn modelId="{8DA92593-2662-46F6-A424-8140FF5E198A}" srcId="{F02E5C59-2A7B-4900-BCCC-CDE20CFCC416}" destId="{5C2041E8-0017-4314-AFD3-F58CB661B079}" srcOrd="1" destOrd="0" parTransId="{046976E3-11C7-4146-B8E1-A6365BD866B5}" sibTransId="{DDBB5CBE-9E12-4413-8289-7ACDC937421C}"/>
    <dgm:cxn modelId="{25BA77A5-B535-443D-8309-3A8276210363}" srcId="{F02E5C59-2A7B-4900-BCCC-CDE20CFCC416}" destId="{82BC93F2-BD44-4AE6-8A34-9B4E90DAF4B4}" srcOrd="2" destOrd="0" parTransId="{D8F5A15B-1B39-443D-B937-B7C241D6C741}" sibTransId="{142D6E7B-63E3-41B3-B3FD-C38BFBF319A9}"/>
    <dgm:cxn modelId="{004804C1-226E-4DF9-B531-5B1FCD34D097}" type="presOf" srcId="{97B7D041-A26E-43B6-AAEF-37E68283E29F}" destId="{39EF3F65-C856-4D9B-B7E9-57151A436D27}" srcOrd="0" destOrd="0" presId="urn:microsoft.com/office/officeart/2005/8/layout/cycle5"/>
    <dgm:cxn modelId="{558E19C7-0ACA-4503-A5DE-4C8FBB185C13}" type="presOf" srcId="{F02E5C59-2A7B-4900-BCCC-CDE20CFCC416}" destId="{A1548E5C-96AD-4A98-AEB1-E7E2968FC320}" srcOrd="0" destOrd="0" presId="urn:microsoft.com/office/officeart/2005/8/layout/cycle5"/>
    <dgm:cxn modelId="{0A4CE6D8-5E39-418A-B1D3-7BD0248032F7}" type="presOf" srcId="{5C2041E8-0017-4314-AFD3-F58CB661B079}" destId="{ED12E4BE-1535-47DC-8F31-BF2B134FBBD1}" srcOrd="0" destOrd="0" presId="urn:microsoft.com/office/officeart/2005/8/layout/cycle5"/>
    <dgm:cxn modelId="{FB010FEB-489C-497E-AC39-9D946F2267FE}" type="presOf" srcId="{82BC93F2-BD44-4AE6-8A34-9B4E90DAF4B4}" destId="{8CA1439A-8A36-4F08-A418-D6AFBE263290}" srcOrd="0" destOrd="0" presId="urn:microsoft.com/office/officeart/2005/8/layout/cycle5"/>
    <dgm:cxn modelId="{A37FB7F0-0F96-4AA9-81BD-BB5866764F45}" srcId="{F02E5C59-2A7B-4900-BCCC-CDE20CFCC416}" destId="{699C2AA2-3FB6-41CD-AC05-54F216015979}" srcOrd="0" destOrd="0" parTransId="{CF5C7B7E-F7EF-49DC-B191-54546C8133A2}" sibTransId="{FAC4DB0B-C35F-4012-BA1B-2F88722C3F86}"/>
    <dgm:cxn modelId="{F0131DFE-373E-4DD8-BF0A-90DAEB7B8311}" type="presOf" srcId="{142D6E7B-63E3-41B3-B3FD-C38BFBF319A9}" destId="{C5D897F8-8676-449A-A87E-2672E236AA76}" srcOrd="0" destOrd="0" presId="urn:microsoft.com/office/officeart/2005/8/layout/cycle5"/>
    <dgm:cxn modelId="{C4485111-BFAC-402D-8BD2-EC8C8E1B1955}" type="presParOf" srcId="{A1548E5C-96AD-4A98-AEB1-E7E2968FC320}" destId="{A58434C0-4A9A-4ECB-B535-7BD53F5CA8AF}" srcOrd="0" destOrd="0" presId="urn:microsoft.com/office/officeart/2005/8/layout/cycle5"/>
    <dgm:cxn modelId="{3B02ECDD-6149-43C0-90C0-42AA54D55B5B}" type="presParOf" srcId="{A1548E5C-96AD-4A98-AEB1-E7E2968FC320}" destId="{542A9E8A-BFA4-481B-B6FE-5E8C15922FEA}" srcOrd="1" destOrd="0" presId="urn:microsoft.com/office/officeart/2005/8/layout/cycle5"/>
    <dgm:cxn modelId="{B5A27471-A800-45DC-B38D-23C4ACA9EC82}" type="presParOf" srcId="{A1548E5C-96AD-4A98-AEB1-E7E2968FC320}" destId="{79FE1984-910B-4E76-B368-228DAB442255}" srcOrd="2" destOrd="0" presId="urn:microsoft.com/office/officeart/2005/8/layout/cycle5"/>
    <dgm:cxn modelId="{33878B53-4A2E-42CA-8B54-E135E03E97C9}" type="presParOf" srcId="{A1548E5C-96AD-4A98-AEB1-E7E2968FC320}" destId="{ED12E4BE-1535-47DC-8F31-BF2B134FBBD1}" srcOrd="3" destOrd="0" presId="urn:microsoft.com/office/officeart/2005/8/layout/cycle5"/>
    <dgm:cxn modelId="{C60BE37E-1615-413E-A5EF-CBE52815961D}" type="presParOf" srcId="{A1548E5C-96AD-4A98-AEB1-E7E2968FC320}" destId="{0AB0F048-F1DB-4492-8D38-D73DA139EA29}" srcOrd="4" destOrd="0" presId="urn:microsoft.com/office/officeart/2005/8/layout/cycle5"/>
    <dgm:cxn modelId="{92884C55-104F-4DF0-9219-7169C394EFEF}" type="presParOf" srcId="{A1548E5C-96AD-4A98-AEB1-E7E2968FC320}" destId="{F91631FC-C499-45C6-9B21-50A6D955FA6B}" srcOrd="5" destOrd="0" presId="urn:microsoft.com/office/officeart/2005/8/layout/cycle5"/>
    <dgm:cxn modelId="{4F6DB9C6-781C-4B94-B900-19BA9C9CA751}" type="presParOf" srcId="{A1548E5C-96AD-4A98-AEB1-E7E2968FC320}" destId="{8CA1439A-8A36-4F08-A418-D6AFBE263290}" srcOrd="6" destOrd="0" presId="urn:microsoft.com/office/officeart/2005/8/layout/cycle5"/>
    <dgm:cxn modelId="{E89F7B56-4C20-48A7-A735-AFCB3B7EBC99}" type="presParOf" srcId="{A1548E5C-96AD-4A98-AEB1-E7E2968FC320}" destId="{FCD84A64-D8DF-429E-9561-199460357201}" srcOrd="7" destOrd="0" presId="urn:microsoft.com/office/officeart/2005/8/layout/cycle5"/>
    <dgm:cxn modelId="{324BFED5-A6B3-4F98-A000-7E71814A488E}" type="presParOf" srcId="{A1548E5C-96AD-4A98-AEB1-E7E2968FC320}" destId="{C5D897F8-8676-449A-A87E-2672E236AA76}" srcOrd="8" destOrd="0" presId="urn:microsoft.com/office/officeart/2005/8/layout/cycle5"/>
    <dgm:cxn modelId="{C97A7545-9200-40E9-9F79-95B83211D614}" type="presParOf" srcId="{A1548E5C-96AD-4A98-AEB1-E7E2968FC320}" destId="{D1803EE5-07B3-404D-9171-1169F85D0EAD}" srcOrd="9" destOrd="0" presId="urn:microsoft.com/office/officeart/2005/8/layout/cycle5"/>
    <dgm:cxn modelId="{E523C12C-F1FE-4040-9460-5DF01F4CB39D}" type="presParOf" srcId="{A1548E5C-96AD-4A98-AEB1-E7E2968FC320}" destId="{10704012-6F6E-4C05-8A27-975EFC931682}" srcOrd="10" destOrd="0" presId="urn:microsoft.com/office/officeart/2005/8/layout/cycle5"/>
    <dgm:cxn modelId="{1196767C-2192-4025-B730-E8E05AF0FD59}" type="presParOf" srcId="{A1548E5C-96AD-4A98-AEB1-E7E2968FC320}" destId="{39EF3F65-C856-4D9B-B7E9-57151A436D27}"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8434C0-4A9A-4ECB-B535-7BD53F5CA8AF}">
      <dsp:nvSpPr>
        <dsp:cNvPr id="0" name=""/>
        <dsp:cNvSpPr/>
      </dsp:nvSpPr>
      <dsp:spPr>
        <a:xfrm>
          <a:off x="2689831" y="2983"/>
          <a:ext cx="1749129" cy="11369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rPr>
            <a:t>Concrete experience </a:t>
          </a:r>
          <a:r>
            <a:rPr lang="en-GB" sz="1100" kern="1200" dirty="0">
              <a:solidFill>
                <a:schemeClr val="tx1"/>
              </a:solidFill>
            </a:rPr>
            <a:t>(doing/having an experience)</a:t>
          </a:r>
        </a:p>
      </dsp:txBody>
      <dsp:txXfrm>
        <a:off x="2745332" y="58484"/>
        <a:ext cx="1638127" cy="1025932"/>
      </dsp:txXfrm>
    </dsp:sp>
    <dsp:sp modelId="{79FE1984-910B-4E76-B368-228DAB442255}">
      <dsp:nvSpPr>
        <dsp:cNvPr id="0" name=""/>
        <dsp:cNvSpPr/>
      </dsp:nvSpPr>
      <dsp:spPr>
        <a:xfrm>
          <a:off x="1687574" y="571450"/>
          <a:ext cx="3753643" cy="3753643"/>
        </a:xfrm>
        <a:custGeom>
          <a:avLst/>
          <a:gdLst/>
          <a:ahLst/>
          <a:cxnLst/>
          <a:rect l="0" t="0" r="0" b="0"/>
          <a:pathLst>
            <a:path>
              <a:moveTo>
                <a:pt x="2992391" y="367529"/>
              </a:moveTo>
              <a:arcTo wR="1876821" hR="1876821" stAng="18388162" swAng="163223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D12E4BE-1535-47DC-8F31-BF2B134FBBD1}">
      <dsp:nvSpPr>
        <dsp:cNvPr id="0" name=""/>
        <dsp:cNvSpPr/>
      </dsp:nvSpPr>
      <dsp:spPr>
        <a:xfrm>
          <a:off x="4566652" y="1879804"/>
          <a:ext cx="1749129" cy="11369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rPr>
            <a:t>Reflective observation </a:t>
          </a:r>
          <a:r>
            <a:rPr lang="en-GB" sz="1100" kern="1200" dirty="0">
              <a:solidFill>
                <a:schemeClr val="tx1"/>
              </a:solidFill>
            </a:rPr>
            <a:t>(reviewing/reflecting on the experience)</a:t>
          </a:r>
        </a:p>
      </dsp:txBody>
      <dsp:txXfrm>
        <a:off x="4622153" y="1935305"/>
        <a:ext cx="1638127" cy="1025932"/>
      </dsp:txXfrm>
    </dsp:sp>
    <dsp:sp modelId="{F91631FC-C499-45C6-9B21-50A6D955FA6B}">
      <dsp:nvSpPr>
        <dsp:cNvPr id="0" name=""/>
        <dsp:cNvSpPr/>
      </dsp:nvSpPr>
      <dsp:spPr>
        <a:xfrm>
          <a:off x="1687574" y="571450"/>
          <a:ext cx="3753643" cy="3753643"/>
        </a:xfrm>
        <a:custGeom>
          <a:avLst/>
          <a:gdLst/>
          <a:ahLst/>
          <a:cxnLst/>
          <a:rect l="0" t="0" r="0" b="0"/>
          <a:pathLst>
            <a:path>
              <a:moveTo>
                <a:pt x="3558978" y="2709172"/>
              </a:moveTo>
              <a:arcTo wR="1876821" hR="1876821" stAng="1579604" swAng="163223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CA1439A-8A36-4F08-A418-D6AFBE263290}">
      <dsp:nvSpPr>
        <dsp:cNvPr id="0" name=""/>
        <dsp:cNvSpPr/>
      </dsp:nvSpPr>
      <dsp:spPr>
        <a:xfrm>
          <a:off x="2689831" y="3756626"/>
          <a:ext cx="1749129" cy="11369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rPr>
            <a:t>Abstract conceptualisation </a:t>
          </a:r>
          <a:r>
            <a:rPr lang="en-GB" sz="1100" kern="1200" dirty="0">
              <a:solidFill>
                <a:schemeClr val="tx1"/>
              </a:solidFill>
            </a:rPr>
            <a:t>(concluding/learning from the experience)</a:t>
          </a:r>
        </a:p>
      </dsp:txBody>
      <dsp:txXfrm>
        <a:off x="2745332" y="3812127"/>
        <a:ext cx="1638127" cy="1025932"/>
      </dsp:txXfrm>
    </dsp:sp>
    <dsp:sp modelId="{C5D897F8-8676-449A-A87E-2672E236AA76}">
      <dsp:nvSpPr>
        <dsp:cNvPr id="0" name=""/>
        <dsp:cNvSpPr/>
      </dsp:nvSpPr>
      <dsp:spPr>
        <a:xfrm>
          <a:off x="1687574" y="571450"/>
          <a:ext cx="3753643" cy="3753643"/>
        </a:xfrm>
        <a:custGeom>
          <a:avLst/>
          <a:gdLst/>
          <a:ahLst/>
          <a:cxnLst/>
          <a:rect l="0" t="0" r="0" b="0"/>
          <a:pathLst>
            <a:path>
              <a:moveTo>
                <a:pt x="761252" y="3386114"/>
              </a:moveTo>
              <a:arcTo wR="1876821" hR="1876821" stAng="7588162" swAng="163223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1803EE5-07B3-404D-9171-1169F85D0EAD}">
      <dsp:nvSpPr>
        <dsp:cNvPr id="0" name=""/>
        <dsp:cNvSpPr/>
      </dsp:nvSpPr>
      <dsp:spPr>
        <a:xfrm>
          <a:off x="813009" y="1879804"/>
          <a:ext cx="1749129" cy="11369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rPr>
            <a:t>Active experimentation </a:t>
          </a:r>
          <a:r>
            <a:rPr lang="en-GB" sz="1100" kern="1200" dirty="0">
              <a:solidFill>
                <a:schemeClr val="tx1"/>
              </a:solidFill>
            </a:rPr>
            <a:t>(planning/trying out what you have learned)</a:t>
          </a:r>
        </a:p>
      </dsp:txBody>
      <dsp:txXfrm>
        <a:off x="868510" y="1935305"/>
        <a:ext cx="1638127" cy="1025932"/>
      </dsp:txXfrm>
    </dsp:sp>
    <dsp:sp modelId="{39EF3F65-C856-4D9B-B7E9-57151A436D27}">
      <dsp:nvSpPr>
        <dsp:cNvPr id="0" name=""/>
        <dsp:cNvSpPr/>
      </dsp:nvSpPr>
      <dsp:spPr>
        <a:xfrm>
          <a:off x="1687574" y="571450"/>
          <a:ext cx="3753643" cy="3753643"/>
        </a:xfrm>
        <a:custGeom>
          <a:avLst/>
          <a:gdLst/>
          <a:ahLst/>
          <a:cxnLst/>
          <a:rect l="0" t="0" r="0" b="0"/>
          <a:pathLst>
            <a:path>
              <a:moveTo>
                <a:pt x="194664" y="1044471"/>
              </a:moveTo>
              <a:arcTo wR="1876821" hR="1876821" stAng="12379604" swAng="163223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7/11/2023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i="0" kern="1200" dirty="0">
                <a:solidFill>
                  <a:schemeClr val="tx1"/>
                </a:solidFill>
                <a:effectLst/>
                <a:latin typeface="Arial" charset="0"/>
                <a:ea typeface="ＭＳ Ｐゴシック" charset="-128"/>
                <a:cs typeface="ＭＳ Ｐゴシック" charset="-128"/>
              </a:rPr>
              <a:t>Project deadlines: </a:t>
            </a:r>
            <a:r>
              <a:rPr lang="en-GB" sz="1200" b="0" i="0" kern="1200" dirty="0">
                <a:solidFill>
                  <a:schemeClr val="tx1"/>
                </a:solidFill>
                <a:effectLst/>
                <a:latin typeface="Arial" charset="0"/>
                <a:ea typeface="ＭＳ Ｐゴシック" charset="-128"/>
                <a:cs typeface="ＭＳ Ｐゴシック" charset="-128"/>
              </a:rPr>
              <a:t>Construction projects often have strict deadlines that must be met to ensure the project is completed on time and within budget. Effective time management can help tradespeople to plan and prioritise their work, ensuring that they meet project deadlines and avoid delays. Construction projects typically have tight deadlines, and tradespeople must be able to plan their work to ensure they meet these deadlines. This involves creating a schedule that outlines the tasks that need to be completed and the timeframes for completing them.</a:t>
            </a:r>
          </a:p>
          <a:p>
            <a:r>
              <a:rPr lang="en-GB" sz="1200" b="1" i="0" kern="1200" dirty="0">
                <a:solidFill>
                  <a:schemeClr val="tx1"/>
                </a:solidFill>
                <a:effectLst/>
                <a:latin typeface="Arial" charset="0"/>
                <a:ea typeface="ＭＳ Ｐゴシック" charset="-128"/>
                <a:cs typeface="ＭＳ Ｐゴシック" charset="-128"/>
              </a:rPr>
              <a:t>Productivity: </a:t>
            </a:r>
            <a:r>
              <a:rPr lang="en-GB" sz="1200" b="0" i="0" kern="1200" dirty="0">
                <a:solidFill>
                  <a:schemeClr val="tx1"/>
                </a:solidFill>
                <a:effectLst/>
                <a:latin typeface="Arial" charset="0"/>
                <a:ea typeface="ＭＳ Ｐゴシック" charset="-128"/>
                <a:cs typeface="ＭＳ Ｐゴシック" charset="-128"/>
              </a:rPr>
              <a:t>Effective time management can improve productivity by helping tradespeople to focus on their most important tasks and work more efficiently. By managing their time effectively, tradespeople can reduce distractions and interruptions and make the most of their available time.</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i="0" kern="1200" dirty="0">
                <a:solidFill>
                  <a:schemeClr val="tx1"/>
                </a:solidFill>
                <a:effectLst/>
                <a:latin typeface="Arial" charset="0"/>
                <a:ea typeface="ＭＳ Ｐゴシック" charset="-128"/>
                <a:cs typeface="ＭＳ Ｐゴシック" charset="-128"/>
              </a:rPr>
              <a:t>Quality of work: </a:t>
            </a:r>
            <a:r>
              <a:rPr lang="en-GB" sz="1200" b="0" i="0" kern="1200" dirty="0">
                <a:solidFill>
                  <a:schemeClr val="tx1"/>
                </a:solidFill>
                <a:effectLst/>
                <a:latin typeface="Arial" charset="0"/>
                <a:ea typeface="ＭＳ Ｐゴシック" charset="-128"/>
                <a:cs typeface="ＭＳ Ｐゴシック" charset="-128"/>
              </a:rPr>
              <a:t>Poor time management can lead to rushed or incomplete work, which can negatively impact the quality of the final product. By managing their time effectively, tradespeople can take the time they need to complete tasks to a high standard, ensuring that the final project is of high quality. Rushing through work to meet a deadline can lead to mistakes and a lower quality of work. By planning their work and managing their time effectively, tradespeople can take the time to do the job properly, ensuring a higher quality of work.</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i="0" kern="1200" dirty="0">
                <a:solidFill>
                  <a:schemeClr val="tx1"/>
                </a:solidFill>
                <a:effectLst/>
                <a:latin typeface="Arial" charset="0"/>
                <a:ea typeface="ＭＳ Ｐゴシック" charset="-128"/>
                <a:cs typeface="ＭＳ Ｐゴシック" charset="-128"/>
              </a:rPr>
              <a:t>Stress reduction: </a:t>
            </a:r>
            <a:r>
              <a:rPr lang="en-GB" sz="1200" b="0" i="0" kern="1200" dirty="0">
                <a:solidFill>
                  <a:schemeClr val="tx1"/>
                </a:solidFill>
                <a:effectLst/>
                <a:latin typeface="Arial" charset="0"/>
                <a:ea typeface="ＭＳ Ｐゴシック" charset="-128"/>
                <a:cs typeface="ＭＳ Ｐゴシック" charset="-128"/>
              </a:rPr>
              <a:t>Effective time management can help to reduce stress by reducing the risk of missed deadlines or incomplete work. Tradespeople who manage their time effectively are better able to balance their workload and avoid feeling overwhelmed. When tradespeople have a plan in place and are managing their time effectively, they are less likely to feel overwhelmed or stressed. This can help them to stay focused and productive throughout the project.</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i="0" kern="1200" dirty="0">
                <a:solidFill>
                  <a:schemeClr val="tx1"/>
                </a:solidFill>
                <a:effectLst/>
                <a:latin typeface="Arial" charset="0"/>
                <a:ea typeface="ＭＳ Ｐゴシック" charset="-128"/>
                <a:cs typeface="ＭＳ Ｐゴシック" charset="-128"/>
              </a:rPr>
              <a:t>Building relationships: </a:t>
            </a:r>
            <a:r>
              <a:rPr lang="en-GB" sz="1200" b="0" i="0" kern="1200" dirty="0">
                <a:solidFill>
                  <a:schemeClr val="tx1"/>
                </a:solidFill>
                <a:effectLst/>
                <a:latin typeface="Arial" charset="0"/>
                <a:ea typeface="ＭＳ Ｐゴシック" charset="-128"/>
                <a:cs typeface="ＭＳ Ｐゴシック" charset="-128"/>
              </a:rPr>
              <a:t>When tradespeople are able to meet deadlines and deliver high-quality work, they are more likely to build positive relationships with clients and colleagues. This can lead to repeat business and referrals.</a:t>
            </a:r>
          </a:p>
          <a:p>
            <a:r>
              <a:rPr lang="en-GB" sz="1200" b="0" i="0" kern="1200" dirty="0">
                <a:solidFill>
                  <a:schemeClr val="tx1"/>
                </a:solidFill>
                <a:effectLst/>
                <a:latin typeface="Arial" charset="0"/>
                <a:ea typeface="ＭＳ Ｐゴシック" charset="-128"/>
                <a:cs typeface="ＭＳ Ｐゴシック" charset="-128"/>
              </a:rPr>
              <a:t>Overall, time management is important for tradespeople in the construction industry because it helps them to meet project deadlines, improve productivity and the quality of their work, reduce stress, and ultimately deliver better projects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545896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Communication: </a:t>
            </a:r>
            <a:r>
              <a:rPr lang="en-GB" dirty="0"/>
              <a:t>Tradespeople need to be able to communicate effectively with team members, clients, and other stakeholders. This involves listening actively, speaking clearly, and being able to convey information in a way that others can understand.</a:t>
            </a:r>
          </a:p>
          <a:p>
            <a:r>
              <a:rPr lang="en-GB" b="1" dirty="0"/>
              <a:t>Collaboration: </a:t>
            </a:r>
            <a:r>
              <a:rPr lang="en-GB" dirty="0"/>
              <a:t>Tradespeople need to be able to work well with others and collaborate effectively as part of a team. This involves being open to other people's ideas, sharing information, and working together to achieve common goals.</a:t>
            </a:r>
          </a:p>
          <a:p>
            <a:r>
              <a:rPr lang="en-GB" b="1" dirty="0"/>
              <a:t>Leadership: </a:t>
            </a:r>
            <a:r>
              <a:rPr lang="en-GB" dirty="0"/>
              <a:t>Tradespeople may need to take on a leadership role in some projects, and therefore need to be able to motivate and inspire team members to work towards a common goal.</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8962427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Self-awareness: </a:t>
            </a:r>
            <a:r>
              <a:rPr lang="en-GB" dirty="0"/>
              <a:t>Tradespeople need to be aware of their own strengths and weaknesses, as well as their own emotional states. This involves being able to reflect on one's own performance and identify areas for improvement.</a:t>
            </a:r>
          </a:p>
          <a:p>
            <a:endParaRPr lang="en-GB" dirty="0"/>
          </a:p>
          <a:p>
            <a:r>
              <a:rPr lang="en-GB" b="1" dirty="0"/>
              <a:t>Self-motivation: </a:t>
            </a:r>
            <a:r>
              <a:rPr lang="en-GB" dirty="0"/>
              <a:t>Tradespeople need to be able to motivate themselves and stay focused on their tasks, even when working independently. This involves setting goals, prioritising tasks, and managing time effectively.</a:t>
            </a:r>
          </a:p>
          <a:p>
            <a:endParaRPr lang="en-GB" dirty="0"/>
          </a:p>
          <a:p>
            <a:r>
              <a:rPr lang="en-GB" b="1" dirty="0"/>
              <a:t>Emotional regulation: </a:t>
            </a:r>
            <a:r>
              <a:rPr lang="en-GB" dirty="0"/>
              <a:t>Tradespeople may encounter stressful situations or difficult clients, and therefore need to be able to regulate their emotions and maintain a professional </a:t>
            </a:r>
            <a:r>
              <a:rPr lang="en-GB" dirty="0" err="1"/>
              <a:t>demeanor</a:t>
            </a:r>
            <a:r>
              <a:rPr lang="en-GB" dirty="0"/>
              <a:t>. This involves staying calm under pressure and managing stress effectively.</a:t>
            </a:r>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3884702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Project management software: This type of software is designed to help tradespeople plan, organise, and track the progress of construction projects. Examples of project management software include Trello, Asana, and Basecamp.</a:t>
            </a:r>
          </a:p>
          <a:p>
            <a:r>
              <a:rPr lang="en-GB" sz="1200" b="0" i="0" kern="1200" dirty="0">
                <a:solidFill>
                  <a:schemeClr val="tx1"/>
                </a:solidFill>
                <a:effectLst/>
                <a:latin typeface="Arial" charset="0"/>
                <a:ea typeface="ＭＳ Ｐゴシック" charset="-128"/>
                <a:cs typeface="ＭＳ Ｐゴシック" charset="-128"/>
              </a:rPr>
              <a:t>Time tracking apps: These apps help tradespeople keep track of the time spent on different tasks and projects. Examples of time tracking apps include Toggl, Harvest, and </a:t>
            </a:r>
            <a:r>
              <a:rPr lang="en-GB" sz="1200" b="0" i="0" kern="1200" dirty="0" err="1">
                <a:solidFill>
                  <a:schemeClr val="tx1"/>
                </a:solidFill>
                <a:effectLst/>
                <a:latin typeface="Arial" charset="0"/>
                <a:ea typeface="ＭＳ Ｐゴシック" charset="-128"/>
                <a:cs typeface="ＭＳ Ｐゴシック" charset="-128"/>
              </a:rPr>
              <a:t>RescueTime</a:t>
            </a:r>
            <a:r>
              <a:rPr lang="en-GB" sz="1200" b="0" i="0" kern="1200" dirty="0">
                <a:solidFill>
                  <a:schemeClr val="tx1"/>
                </a:solidFill>
                <a:effectLst/>
                <a:latin typeface="Arial" charset="0"/>
                <a:ea typeface="ＭＳ Ｐゴシック" charset="-128"/>
                <a:cs typeface="ＭＳ Ｐゴシック" charset="-128"/>
              </a:rPr>
              <a:t>.</a:t>
            </a:r>
          </a:p>
          <a:p>
            <a:r>
              <a:rPr lang="en-GB" sz="1200" b="0" i="0" kern="1200" dirty="0">
                <a:solidFill>
                  <a:schemeClr val="tx1"/>
                </a:solidFill>
                <a:effectLst/>
                <a:latin typeface="Arial" charset="0"/>
                <a:ea typeface="ＭＳ Ｐゴシック" charset="-128"/>
                <a:cs typeface="ＭＳ Ｐゴシック" charset="-128"/>
              </a:rPr>
              <a:t>Calendar apps: These apps help tradespeople manage their schedules and keep track of important deadlines and appointments. Examples of calendar apps include Google Calendar, Apple Calendar, and Microsoft Outlook.</a:t>
            </a:r>
          </a:p>
          <a:p>
            <a:r>
              <a:rPr lang="en-GB" sz="1200" b="0" i="0" kern="1200" dirty="0">
                <a:solidFill>
                  <a:schemeClr val="tx1"/>
                </a:solidFill>
                <a:effectLst/>
                <a:latin typeface="Arial" charset="0"/>
                <a:ea typeface="ＭＳ Ｐゴシック" charset="-128"/>
                <a:cs typeface="ＭＳ Ｐゴシック" charset="-128"/>
              </a:rPr>
              <a:t>Communication tools: These tools enable tradespeople to communicate with their team members and clients in real-time. Examples of communication tools include Slack, Microsoft Teams, and Zoom.</a:t>
            </a:r>
          </a:p>
          <a:p>
            <a:r>
              <a:rPr lang="en-GB" sz="1200" b="0" i="0" kern="1200" dirty="0">
                <a:solidFill>
                  <a:schemeClr val="tx1"/>
                </a:solidFill>
                <a:effectLst/>
                <a:latin typeface="Arial" charset="0"/>
                <a:ea typeface="ＭＳ Ｐゴシック" charset="-128"/>
                <a:cs typeface="ＭＳ Ｐゴシック" charset="-128"/>
              </a:rPr>
              <a:t>Accounting software: This type of software helps tradespeople manage their finances, including invoicing, payments, and expense tracking. Examples of accounting software include QuickBooks, Xero, and FreshBooks.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1920973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Quality of work: </a:t>
            </a:r>
            <a:r>
              <a:rPr lang="en-GB" sz="1200" b="0" i="0" kern="1200" dirty="0">
                <a:solidFill>
                  <a:schemeClr val="tx1"/>
                </a:solidFill>
                <a:effectLst/>
                <a:latin typeface="Arial" charset="0"/>
                <a:ea typeface="ＭＳ Ｐゴシック" charset="-128"/>
                <a:cs typeface="ＭＳ Ｐゴシック" charset="-128"/>
              </a:rPr>
              <a:t>Success criteria may include ensuring that the work meets all necessary safety and quality standards, adheres to building codes and regulations, and is completed to a high standard of workmanship.</a:t>
            </a:r>
          </a:p>
          <a:p>
            <a:r>
              <a:rPr lang="en-GB" sz="1200" b="1" i="0" kern="1200" dirty="0">
                <a:solidFill>
                  <a:schemeClr val="tx1"/>
                </a:solidFill>
                <a:effectLst/>
                <a:latin typeface="Arial" charset="0"/>
                <a:ea typeface="ＭＳ Ｐゴシック" charset="-128"/>
                <a:cs typeface="ＭＳ Ｐゴシック" charset="-128"/>
              </a:rPr>
              <a:t>Timeliness: </a:t>
            </a:r>
            <a:r>
              <a:rPr lang="en-GB" sz="1200" b="0" i="0" kern="1200" dirty="0">
                <a:solidFill>
                  <a:schemeClr val="tx1"/>
                </a:solidFill>
                <a:effectLst/>
                <a:latin typeface="Arial" charset="0"/>
                <a:ea typeface="ＭＳ Ｐゴシック" charset="-128"/>
                <a:cs typeface="ＭＳ Ｐゴシック" charset="-128"/>
              </a:rPr>
              <a:t>Success criteria may include completing the work within a specified timeframe, meeting project deadlines, and avoiding delays.</a:t>
            </a:r>
          </a:p>
          <a:p>
            <a:r>
              <a:rPr lang="en-GB" sz="1200" b="1" i="0" kern="1200" dirty="0">
                <a:solidFill>
                  <a:schemeClr val="tx1"/>
                </a:solidFill>
                <a:effectLst/>
                <a:latin typeface="Arial" charset="0"/>
                <a:ea typeface="ＭＳ Ｐゴシック" charset="-128"/>
                <a:cs typeface="ＭＳ Ｐゴシック" charset="-128"/>
              </a:rPr>
              <a:t>Cost-effectiveness: </a:t>
            </a:r>
            <a:r>
              <a:rPr lang="en-GB" sz="1200" b="0" i="0" kern="1200" dirty="0">
                <a:solidFill>
                  <a:schemeClr val="tx1"/>
                </a:solidFill>
                <a:effectLst/>
                <a:latin typeface="Arial" charset="0"/>
                <a:ea typeface="ＭＳ Ｐゴシック" charset="-128"/>
                <a:cs typeface="ＭＳ Ｐゴシック" charset="-128"/>
              </a:rPr>
              <a:t>Success criteria may include ensuring that the work is completed within budget and that all resources are used efficiently.</a:t>
            </a:r>
          </a:p>
          <a:p>
            <a:r>
              <a:rPr lang="en-GB" sz="1200" b="1" i="0" kern="1200" dirty="0">
                <a:solidFill>
                  <a:schemeClr val="tx1"/>
                </a:solidFill>
                <a:effectLst/>
                <a:latin typeface="Arial" charset="0"/>
                <a:ea typeface="ＭＳ Ｐゴシック" charset="-128"/>
                <a:cs typeface="ＭＳ Ｐゴシック" charset="-128"/>
              </a:rPr>
              <a:t>Customer satisfaction: </a:t>
            </a:r>
            <a:r>
              <a:rPr lang="en-GB" sz="1200" b="0" i="0" kern="1200" dirty="0">
                <a:solidFill>
                  <a:schemeClr val="tx1"/>
                </a:solidFill>
                <a:effectLst/>
                <a:latin typeface="Arial" charset="0"/>
                <a:ea typeface="ＭＳ Ｐゴシック" charset="-128"/>
                <a:cs typeface="ＭＳ Ｐゴシック" charset="-128"/>
              </a:rPr>
              <a:t>Success criteria may include ensuring that the customer is happy with the work and that their expectations have been met or exceeded.</a:t>
            </a:r>
          </a:p>
          <a:p>
            <a:r>
              <a:rPr lang="en-GB" sz="1200" b="1" i="0" kern="1200" dirty="0">
                <a:solidFill>
                  <a:schemeClr val="tx1"/>
                </a:solidFill>
                <a:effectLst/>
                <a:latin typeface="Arial" charset="0"/>
                <a:ea typeface="ＭＳ Ｐゴシック" charset="-128"/>
                <a:cs typeface="ＭＳ Ｐゴシック" charset="-128"/>
              </a:rPr>
              <a:t>Communication: </a:t>
            </a:r>
            <a:r>
              <a:rPr lang="en-GB" sz="1200" b="0" i="0" kern="1200" dirty="0">
                <a:solidFill>
                  <a:schemeClr val="tx1"/>
                </a:solidFill>
                <a:effectLst/>
                <a:latin typeface="Arial" charset="0"/>
                <a:ea typeface="ＭＳ Ｐゴシック" charset="-128"/>
                <a:cs typeface="ＭＳ Ｐゴシック" charset="-128"/>
              </a:rPr>
              <a:t>Success criteria may include maintaining effective communication with the customer, project manager, and other team members throughout the project, to ensure that everyone is informed and working towards the same goals.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938566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Meeting project goals: </a:t>
            </a:r>
            <a:r>
              <a:rPr lang="en-GB" sz="1200" b="0" i="0" kern="1200" dirty="0">
                <a:solidFill>
                  <a:schemeClr val="tx1"/>
                </a:solidFill>
                <a:effectLst/>
                <a:latin typeface="Arial" charset="0"/>
                <a:ea typeface="ＭＳ Ｐゴシック" charset="-128"/>
                <a:cs typeface="ＭＳ Ｐゴシック" charset="-128"/>
              </a:rPr>
              <a:t>Success is measured by whether the project has met its specific goals and objectives, such as completing the project on time, within budget and to the required standard of quality.</a:t>
            </a:r>
          </a:p>
          <a:p>
            <a:r>
              <a:rPr lang="en-GB" sz="1200" b="1" i="0" kern="1200" dirty="0">
                <a:solidFill>
                  <a:schemeClr val="tx1"/>
                </a:solidFill>
                <a:effectLst/>
                <a:latin typeface="Arial" charset="0"/>
                <a:ea typeface="ＭＳ Ｐゴシック" charset="-128"/>
                <a:cs typeface="ＭＳ Ｐゴシック" charset="-128"/>
              </a:rPr>
              <a:t>Customer satisfaction: </a:t>
            </a:r>
            <a:r>
              <a:rPr lang="en-GB" sz="1200" b="0" i="0" kern="1200" dirty="0">
                <a:solidFill>
                  <a:schemeClr val="tx1"/>
                </a:solidFill>
                <a:effectLst/>
                <a:latin typeface="Arial" charset="0"/>
                <a:ea typeface="ＭＳ Ｐゴシック" charset="-128"/>
                <a:cs typeface="ＭＳ Ｐゴシック" charset="-128"/>
              </a:rPr>
              <a:t>Success is measured by whether the customer is satisfied with the finished project and whether it meets their expectations.</a:t>
            </a:r>
          </a:p>
          <a:p>
            <a:r>
              <a:rPr lang="en-GB" sz="1200" b="1" i="0" kern="1200" dirty="0">
                <a:solidFill>
                  <a:schemeClr val="tx1"/>
                </a:solidFill>
                <a:effectLst/>
                <a:latin typeface="Arial" charset="0"/>
                <a:ea typeface="ＭＳ Ｐゴシック" charset="-128"/>
                <a:cs typeface="ＭＳ Ｐゴシック" charset="-128"/>
              </a:rPr>
              <a:t>Quality of work: </a:t>
            </a:r>
            <a:r>
              <a:rPr lang="en-GB" sz="1200" b="0" i="0" kern="1200" dirty="0">
                <a:solidFill>
                  <a:schemeClr val="tx1"/>
                </a:solidFill>
                <a:effectLst/>
                <a:latin typeface="Arial" charset="0"/>
                <a:ea typeface="ＭＳ Ｐゴシック" charset="-128"/>
                <a:cs typeface="ＭＳ Ｐゴシック" charset="-128"/>
              </a:rPr>
              <a:t>Success is measured by whether the work meets all necessary safety and quality standards, adheres to building codes and regulations, and is completed to a high standard of workmanship.</a:t>
            </a:r>
          </a:p>
          <a:p>
            <a:r>
              <a:rPr lang="en-GB" sz="1200" b="1" i="0" kern="1200" dirty="0">
                <a:solidFill>
                  <a:schemeClr val="tx1"/>
                </a:solidFill>
                <a:effectLst/>
                <a:latin typeface="Arial" charset="0"/>
                <a:ea typeface="ＭＳ Ｐゴシック" charset="-128"/>
                <a:cs typeface="ＭＳ Ｐゴシック" charset="-128"/>
              </a:rPr>
              <a:t>Safety: </a:t>
            </a:r>
            <a:r>
              <a:rPr lang="en-GB" sz="1200" b="0" i="0" kern="1200" dirty="0">
                <a:solidFill>
                  <a:schemeClr val="tx1"/>
                </a:solidFill>
                <a:effectLst/>
                <a:latin typeface="Arial" charset="0"/>
                <a:ea typeface="ＭＳ Ｐゴシック" charset="-128"/>
                <a:cs typeface="ＭＳ Ｐゴシック" charset="-128"/>
              </a:rPr>
              <a:t>Success is measured by whether the project is completed without any accidents or injuries to workers or members of the public.</a:t>
            </a:r>
          </a:p>
          <a:p>
            <a:r>
              <a:rPr lang="en-GB" sz="1200" b="1" i="0" kern="1200" dirty="0">
                <a:solidFill>
                  <a:schemeClr val="tx1"/>
                </a:solidFill>
                <a:effectLst/>
                <a:latin typeface="Arial" charset="0"/>
                <a:ea typeface="ＭＳ Ｐゴシック" charset="-128"/>
                <a:cs typeface="ＭＳ Ｐゴシック" charset="-128"/>
              </a:rPr>
              <a:t>Environmental impact: </a:t>
            </a:r>
            <a:r>
              <a:rPr lang="en-GB" sz="1200" b="0" i="0" kern="1200" dirty="0">
                <a:solidFill>
                  <a:schemeClr val="tx1"/>
                </a:solidFill>
                <a:effectLst/>
                <a:latin typeface="Arial" charset="0"/>
                <a:ea typeface="ＭＳ Ｐゴシック" charset="-128"/>
                <a:cs typeface="ＭＳ Ｐゴシック" charset="-128"/>
              </a:rPr>
              <a:t>Success is measured by whether the project has minimised its environmental impact and followed any relevant sustainability guidelines.</a:t>
            </a:r>
          </a:p>
          <a:p>
            <a:r>
              <a:rPr lang="en-GB" sz="1200" b="1" i="0" kern="1200" dirty="0">
                <a:solidFill>
                  <a:schemeClr val="tx1"/>
                </a:solidFill>
                <a:effectLst/>
                <a:latin typeface="Arial" charset="0"/>
                <a:ea typeface="ＭＳ Ｐゴシック" charset="-128"/>
                <a:cs typeface="ＭＳ Ｐゴシック" charset="-128"/>
              </a:rPr>
              <a:t>Return on investment: </a:t>
            </a:r>
            <a:r>
              <a:rPr lang="en-GB" sz="1200" b="0" i="0" kern="1200" dirty="0">
                <a:solidFill>
                  <a:schemeClr val="tx1"/>
                </a:solidFill>
                <a:effectLst/>
                <a:latin typeface="Arial" charset="0"/>
                <a:ea typeface="ＭＳ Ｐゴシック" charset="-128"/>
                <a:cs typeface="ＭＳ Ｐゴシック" charset="-128"/>
              </a:rPr>
              <a:t>Success is measured by whether the project has delivered a satisfactory return on investment for the client and any other stakeholders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791346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Specific: </a:t>
            </a:r>
            <a:r>
              <a:rPr lang="en-GB" sz="1200" b="0" i="0" kern="1200" dirty="0">
                <a:solidFill>
                  <a:schemeClr val="tx1"/>
                </a:solidFill>
                <a:effectLst/>
                <a:latin typeface="Arial" charset="0"/>
                <a:ea typeface="ＭＳ Ｐゴシック" charset="-128"/>
                <a:cs typeface="ＭＳ Ｐゴシック" charset="-128"/>
              </a:rPr>
              <a:t>This means that the target should be clear and well-defined. For example, instead of setting a vague goal like ‘improve my skills’, a specific goal would be ‘attend a training course on welding techniques’.</a:t>
            </a:r>
          </a:p>
          <a:p>
            <a:r>
              <a:rPr lang="en-GB" sz="1200" b="1" i="0" kern="1200" dirty="0">
                <a:solidFill>
                  <a:schemeClr val="tx1"/>
                </a:solidFill>
                <a:effectLst/>
                <a:latin typeface="Arial" charset="0"/>
                <a:ea typeface="ＭＳ Ｐゴシック" charset="-128"/>
                <a:cs typeface="ＭＳ Ｐゴシック" charset="-128"/>
              </a:rPr>
              <a:t>Measurable: </a:t>
            </a:r>
            <a:r>
              <a:rPr lang="en-GB" sz="1200" b="0" i="0" kern="1200" dirty="0">
                <a:solidFill>
                  <a:schemeClr val="tx1"/>
                </a:solidFill>
                <a:effectLst/>
                <a:latin typeface="Arial" charset="0"/>
                <a:ea typeface="ＭＳ Ｐゴシック" charset="-128"/>
                <a:cs typeface="ＭＳ Ｐゴシック" charset="-128"/>
              </a:rPr>
              <a:t>A SMART target should be measurable so that progress can be tracked. For example, if the target is to complete a plumbing project within a certain timeframe, progress can be measured by monitoring how much work has been completed and comparing it to the original plan.</a:t>
            </a:r>
          </a:p>
          <a:p>
            <a:r>
              <a:rPr lang="en-GB" sz="1200" b="1" i="0" kern="1200" dirty="0">
                <a:solidFill>
                  <a:schemeClr val="tx1"/>
                </a:solidFill>
                <a:effectLst/>
                <a:latin typeface="Arial" charset="0"/>
                <a:ea typeface="ＭＳ Ｐゴシック" charset="-128"/>
                <a:cs typeface="ＭＳ Ｐゴシック" charset="-128"/>
              </a:rPr>
              <a:t>Achievable: </a:t>
            </a:r>
            <a:r>
              <a:rPr lang="en-GB" sz="1200" b="0" i="0" kern="1200" dirty="0">
                <a:solidFill>
                  <a:schemeClr val="tx1"/>
                </a:solidFill>
                <a:effectLst/>
                <a:latin typeface="Arial" charset="0"/>
                <a:ea typeface="ＭＳ Ｐゴシック" charset="-128"/>
                <a:cs typeface="ＭＳ Ｐゴシック" charset="-128"/>
              </a:rPr>
              <a:t>A SMART target should be realistic and achievable. This means that it should take into account the resources and capabilities of the tradesperson. For example, setting a goal to complete a large construction project on their own in an unrealistic timeframe would not be achievable.</a:t>
            </a:r>
          </a:p>
          <a:p>
            <a:r>
              <a:rPr lang="en-GB" sz="1200" b="1" i="0" kern="1200" dirty="0">
                <a:solidFill>
                  <a:schemeClr val="tx1"/>
                </a:solidFill>
                <a:effectLst/>
                <a:latin typeface="Arial" charset="0"/>
                <a:ea typeface="ＭＳ Ｐゴシック" charset="-128"/>
                <a:cs typeface="ＭＳ Ｐゴシック" charset="-128"/>
              </a:rPr>
              <a:t>Relevant: </a:t>
            </a:r>
            <a:r>
              <a:rPr lang="en-GB" sz="1200" b="0" i="0" kern="1200" dirty="0">
                <a:solidFill>
                  <a:schemeClr val="tx1"/>
                </a:solidFill>
                <a:effectLst/>
                <a:latin typeface="Arial" charset="0"/>
                <a:ea typeface="ＭＳ Ｐゴシック" charset="-128"/>
                <a:cs typeface="ＭＳ Ｐゴシック" charset="-128"/>
              </a:rPr>
              <a:t>A SMART target should be relevant to the tradesperson's overall goals and aspirations. For example, if the tradesperson wants to specialise in electrical work, a relevant target would be to complete a certification program in electrical wiring.</a:t>
            </a:r>
          </a:p>
          <a:p>
            <a:r>
              <a:rPr lang="en-GB" sz="1200" b="1" i="0" kern="1200" dirty="0">
                <a:solidFill>
                  <a:schemeClr val="tx1"/>
                </a:solidFill>
                <a:effectLst/>
                <a:latin typeface="Arial" charset="0"/>
                <a:ea typeface="ＭＳ Ｐゴシック" charset="-128"/>
                <a:cs typeface="ＭＳ Ｐゴシック" charset="-128"/>
              </a:rPr>
              <a:t>Time-bound: </a:t>
            </a:r>
            <a:r>
              <a:rPr lang="en-GB" sz="1200" b="0" i="0" kern="1200" dirty="0">
                <a:solidFill>
                  <a:schemeClr val="tx1"/>
                </a:solidFill>
                <a:effectLst/>
                <a:latin typeface="Arial" charset="0"/>
                <a:ea typeface="ＭＳ Ｐゴシック" charset="-128"/>
                <a:cs typeface="ＭＳ Ｐゴシック" charset="-128"/>
              </a:rPr>
              <a:t>A SMART target should have a specific timeframe for completion. This helps to create a sense of urgency and helps the tradesperson to stay on track. For example, a target to complete a roofing project within three weeks would be time-bound.</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541581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Kolb's model of experiential learning is a popular framework that is often used to facilitate reflective practice. The model suggests that learning occurs through a four-stage</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2002879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In the first stage, concrete experiences, learners engage in hands-on activities or experiences, such as completing a construction project. In the second stage, reflective observation, learners reflect on their experiences and consider what they have learned. This may involve seeking feedback from others, reviewing project outcomes, or simply reflecting on the experience.</a:t>
            </a:r>
          </a:p>
          <a:p>
            <a:r>
              <a:rPr lang="en-GB" sz="1200" b="0" i="0" kern="1200" dirty="0">
                <a:solidFill>
                  <a:schemeClr val="tx1"/>
                </a:solidFill>
                <a:effectLst/>
                <a:latin typeface="Arial" charset="0"/>
                <a:ea typeface="ＭＳ Ｐゴシック" charset="-128"/>
                <a:cs typeface="ＭＳ Ｐゴシック" charset="-128"/>
              </a:rPr>
              <a:t>In the third stage, abstract conceptualisation, learners start to make connections between their experiences and broader concepts or theories. This may involve identifying patterns or themes, making comparisons to previous experiences, or researching relevant theories or concepts.</a:t>
            </a:r>
          </a:p>
          <a:p>
            <a:r>
              <a:rPr lang="en-GB" sz="1200" b="0" i="0" kern="1200" dirty="0">
                <a:solidFill>
                  <a:schemeClr val="tx1"/>
                </a:solidFill>
                <a:effectLst/>
                <a:latin typeface="Arial" charset="0"/>
                <a:ea typeface="ＭＳ Ｐゴシック" charset="-128"/>
                <a:cs typeface="ＭＳ Ｐゴシック" charset="-128"/>
              </a:rPr>
              <a:t>Finally, in the fourth stage, active experimentation, learners apply what they have learned to new situations or experiences. This may involve trying out new techniques or strategies, experimenting with different approaches, or seeking out new challenges.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4186955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a:t>
            </a:r>
            <a:r>
              <a:rPr lang="en-US" baseline="0" dirty="0"/>
              <a:t> that learners take a look online to find out more about Honey and Mumford’s learning styles. This URL may be a good place to start: https://</a:t>
            </a:r>
            <a:r>
              <a:rPr lang="en-US" baseline="0" dirty="0" err="1"/>
              <a:t>expertprogrammanagement.com</a:t>
            </a:r>
            <a:r>
              <a:rPr lang="en-US" baseline="0" dirty="0"/>
              <a:t>/2020/10/honey-and-</a:t>
            </a:r>
            <a:r>
              <a:rPr lang="en-US" baseline="0" dirty="0" err="1"/>
              <a:t>mumford</a:t>
            </a:r>
            <a:r>
              <a:rPr lang="en-US" baseline="0" dirty="0"/>
              <a:t>/   Learners will also find plenty of videos online.</a:t>
            </a:r>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11565542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a:t>
            </a:r>
            <a:r>
              <a:rPr lang="en-US" baseline="0" dirty="0"/>
              <a:t> will be more explanation of each of these in the next two slides.</a:t>
            </a:r>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2503884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2023.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businessballs.com/self-awareness/honey-and-mumfords-learning-styles/"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a:t>Unit 201: Employment and employability in the construction sector</a:t>
            </a:r>
            <a:endParaRPr lang="en-GB" sz="2400" b="1" dirty="0"/>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dirty="0">
                <a:ea typeface="ＭＳ Ｐゴシック" pitchFamily="-105" charset="-128"/>
                <a:cs typeface="ＭＳ Ｐゴシック" pitchFamily="-105" charset="-128"/>
              </a:rPr>
              <a:t>PowerPoint 7: </a:t>
            </a:r>
            <a:r>
              <a:rPr lang="en-GB" dirty="0"/>
              <a:t>Planning for successful outcomes and reflective practice</a:t>
            </a:r>
            <a:br>
              <a:rPr lang="en-GB" dirty="0"/>
            </a:b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3009DAD-4330-4767-ADFB-7C79C81188C3}"/>
              </a:ext>
            </a:extLst>
          </p:cNvPr>
          <p:cNvSpPr txBox="1"/>
          <p:nvPr/>
        </p:nvSpPr>
        <p:spPr>
          <a:xfrm>
            <a:off x="6192180" y="5877272"/>
            <a:ext cx="2676914" cy="215444"/>
          </a:xfrm>
          <a:prstGeom prst="rect">
            <a:avLst/>
          </a:prstGeom>
          <a:noFill/>
        </p:spPr>
        <p:txBody>
          <a:bodyPr wrap="square" rtlCol="0">
            <a:spAutoFit/>
          </a:bodyPr>
          <a:lstStyle/>
          <a:p>
            <a:r>
              <a:rPr lang="en-GB" sz="800" dirty="0"/>
              <a:t>www.skillshub.com/what-are-kolbs-learning-styles/</a:t>
            </a:r>
          </a:p>
        </p:txBody>
      </p:sp>
      <p:graphicFrame>
        <p:nvGraphicFramePr>
          <p:cNvPr id="2" name="Diagram 1">
            <a:extLst>
              <a:ext uri="{FF2B5EF4-FFF2-40B4-BE49-F238E27FC236}">
                <a16:creationId xmlns:a16="http://schemas.microsoft.com/office/drawing/2014/main" id="{D5EE0FC9-2A5D-9799-A1DC-A0138FC4B095}"/>
              </a:ext>
            </a:extLst>
          </p:cNvPr>
          <p:cNvGraphicFramePr/>
          <p:nvPr>
            <p:extLst>
              <p:ext uri="{D42A27DB-BD31-4B8C-83A1-F6EECF244321}">
                <p14:modId xmlns:p14="http://schemas.microsoft.com/office/powerpoint/2010/main" val="2192680223"/>
              </p:ext>
            </p:extLst>
          </p:nvPr>
        </p:nvGraphicFramePr>
        <p:xfrm>
          <a:off x="1115616" y="1052736"/>
          <a:ext cx="7128792"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82404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67D8E-F5F5-4B24-9090-20F672736F6D}"/>
              </a:ext>
            </a:extLst>
          </p:cNvPr>
          <p:cNvSpPr>
            <a:spLocks noGrp="1"/>
          </p:cNvSpPr>
          <p:nvPr>
            <p:ph type="title"/>
          </p:nvPr>
        </p:nvSpPr>
        <p:spPr/>
        <p:txBody>
          <a:bodyPr/>
          <a:lstStyle/>
          <a:p>
            <a:r>
              <a:rPr lang="en-GB" dirty="0"/>
              <a:t>Kolb and reflective practice </a:t>
            </a:r>
          </a:p>
        </p:txBody>
      </p:sp>
      <p:sp>
        <p:nvSpPr>
          <p:cNvPr id="3" name="Content Placeholder 2">
            <a:extLst>
              <a:ext uri="{FF2B5EF4-FFF2-40B4-BE49-F238E27FC236}">
                <a16:creationId xmlns:a16="http://schemas.microsoft.com/office/drawing/2014/main" id="{6CCFA5BD-F720-4705-985D-4851AD9B6904}"/>
              </a:ext>
            </a:extLst>
          </p:cNvPr>
          <p:cNvSpPr>
            <a:spLocks noGrp="1"/>
          </p:cNvSpPr>
          <p:nvPr>
            <p:ph sz="quarter" idx="10"/>
          </p:nvPr>
        </p:nvSpPr>
        <p:spPr/>
        <p:txBody>
          <a:bodyPr/>
          <a:lstStyle/>
          <a:p>
            <a:endParaRPr lang="en-GB" dirty="0"/>
          </a:p>
          <a:p>
            <a:r>
              <a:rPr lang="en-GB" dirty="0"/>
              <a:t>By using Kolb’s experiential learning model of experiential learning (see previous slide), construction professionals can engage in reflective practice and improve their skills and knowledge over time. </a:t>
            </a:r>
          </a:p>
          <a:p>
            <a:r>
              <a:rPr lang="en-GB" dirty="0"/>
              <a:t>The model provides a structured framework for learning and development. It can help tradespeople to identify areas for improvement, learn from their experiences and ultimately deliver better projects.</a:t>
            </a:r>
          </a:p>
        </p:txBody>
      </p:sp>
    </p:spTree>
    <p:extLst>
      <p:ext uri="{BB962C8B-B14F-4D97-AF65-F5344CB8AC3E}">
        <p14:creationId xmlns:p14="http://schemas.microsoft.com/office/powerpoint/2010/main" val="2758758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5FD56-D535-4D5D-9678-50ADA5829400}"/>
              </a:ext>
            </a:extLst>
          </p:cNvPr>
          <p:cNvSpPr>
            <a:spLocks noGrp="1"/>
          </p:cNvSpPr>
          <p:nvPr>
            <p:ph type="title"/>
          </p:nvPr>
        </p:nvSpPr>
        <p:spPr/>
        <p:txBody>
          <a:bodyPr/>
          <a:lstStyle/>
          <a:p>
            <a:r>
              <a:rPr lang="en-GB" dirty="0"/>
              <a:t>Personal learning styles and reflective practice </a:t>
            </a:r>
          </a:p>
        </p:txBody>
      </p:sp>
      <p:sp>
        <p:nvSpPr>
          <p:cNvPr id="3" name="Content Placeholder 2">
            <a:extLst>
              <a:ext uri="{FF2B5EF4-FFF2-40B4-BE49-F238E27FC236}">
                <a16:creationId xmlns:a16="http://schemas.microsoft.com/office/drawing/2014/main" id="{A6679DC2-2C1D-4409-8755-13AB6C304645}"/>
              </a:ext>
            </a:extLst>
          </p:cNvPr>
          <p:cNvSpPr>
            <a:spLocks noGrp="1"/>
          </p:cNvSpPr>
          <p:nvPr>
            <p:ph sz="quarter" idx="10"/>
          </p:nvPr>
        </p:nvSpPr>
        <p:spPr>
          <a:xfrm>
            <a:off x="457200" y="1822428"/>
            <a:ext cx="8229600" cy="3213144"/>
          </a:xfrm>
        </p:spPr>
        <p:txBody>
          <a:bodyPr/>
          <a:lstStyle/>
          <a:p>
            <a:r>
              <a:rPr lang="en-GB" dirty="0">
                <a:hlinkClick r:id="rId3"/>
              </a:rPr>
              <a:t>Honey and Mumford’s learning styles </a:t>
            </a:r>
            <a:r>
              <a:rPr lang="en-GB" dirty="0"/>
              <a:t>model is another popular framework used to facilitate reflective practice and improve learning and development. </a:t>
            </a:r>
          </a:p>
          <a:p>
            <a:r>
              <a:rPr lang="en-GB" dirty="0"/>
              <a:t>The model suggests that there are four main learning styles:</a:t>
            </a:r>
          </a:p>
          <a:p>
            <a:pPr marL="558800" lvl="1" indent="-342900">
              <a:buFont typeface="Arial" panose="020B0604020202020204" pitchFamily="34" charset="0"/>
              <a:buChar char="•"/>
            </a:pPr>
            <a:r>
              <a:rPr lang="en-GB" dirty="0"/>
              <a:t>Activist</a:t>
            </a:r>
          </a:p>
          <a:p>
            <a:pPr marL="558800" lvl="1" indent="-342900">
              <a:buFont typeface="Arial" panose="020B0604020202020204" pitchFamily="34" charset="0"/>
              <a:buChar char="•"/>
            </a:pPr>
            <a:r>
              <a:rPr lang="en-GB" dirty="0"/>
              <a:t>Reflector</a:t>
            </a:r>
          </a:p>
          <a:p>
            <a:pPr marL="558800" lvl="1" indent="-342900">
              <a:buFont typeface="Arial" panose="020B0604020202020204" pitchFamily="34" charset="0"/>
              <a:buChar char="•"/>
            </a:pPr>
            <a:r>
              <a:rPr lang="en-GB" dirty="0"/>
              <a:t>Theorist</a:t>
            </a:r>
          </a:p>
          <a:p>
            <a:pPr marL="558800" lvl="1" indent="-342900">
              <a:buFont typeface="Arial" panose="020B0604020202020204" pitchFamily="34" charset="0"/>
              <a:buChar char="•"/>
            </a:pPr>
            <a:r>
              <a:rPr lang="en-GB" dirty="0"/>
              <a:t>Pragmatist</a:t>
            </a:r>
          </a:p>
        </p:txBody>
      </p:sp>
    </p:spTree>
    <p:extLst>
      <p:ext uri="{BB962C8B-B14F-4D97-AF65-F5344CB8AC3E}">
        <p14:creationId xmlns:p14="http://schemas.microsoft.com/office/powerpoint/2010/main" val="28200166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2A896-FB77-49DA-A1F4-3E33719B7491}"/>
              </a:ext>
            </a:extLst>
          </p:cNvPr>
          <p:cNvSpPr>
            <a:spLocks noGrp="1"/>
          </p:cNvSpPr>
          <p:nvPr>
            <p:ph type="title"/>
          </p:nvPr>
        </p:nvSpPr>
        <p:spPr/>
        <p:txBody>
          <a:bodyPr/>
          <a:lstStyle/>
          <a:p>
            <a:r>
              <a:rPr lang="en-GB" dirty="0"/>
              <a:t>Personal learning styles and reflective practice </a:t>
            </a:r>
          </a:p>
        </p:txBody>
      </p:sp>
      <p:sp>
        <p:nvSpPr>
          <p:cNvPr id="3" name="Content Placeholder 2">
            <a:extLst>
              <a:ext uri="{FF2B5EF4-FFF2-40B4-BE49-F238E27FC236}">
                <a16:creationId xmlns:a16="http://schemas.microsoft.com/office/drawing/2014/main" id="{08B42682-F7B0-4FA7-A87B-5270CB666B7F}"/>
              </a:ext>
            </a:extLst>
          </p:cNvPr>
          <p:cNvSpPr>
            <a:spLocks noGrp="1"/>
          </p:cNvSpPr>
          <p:nvPr>
            <p:ph sz="quarter" idx="10"/>
          </p:nvPr>
        </p:nvSpPr>
        <p:spPr>
          <a:xfrm>
            <a:off x="457200" y="1844824"/>
            <a:ext cx="8229600" cy="3915176"/>
          </a:xfrm>
        </p:spPr>
        <p:txBody>
          <a:bodyPr/>
          <a:lstStyle/>
          <a:p>
            <a:pPr marL="342900" indent="-342900">
              <a:buClr>
                <a:srgbClr val="0077E3"/>
              </a:buClr>
              <a:buFont typeface="Arial" panose="020B0604020202020204" pitchFamily="34" charset="0"/>
              <a:buChar char="•"/>
            </a:pPr>
            <a:r>
              <a:rPr lang="en-GB" dirty="0"/>
              <a:t>By using the Honey and Mumford learning styles model, construction professionals can better understand their own learning preferences and tailor their learning and development activities accordingly. </a:t>
            </a:r>
          </a:p>
          <a:p>
            <a:pPr marL="342900" indent="-342900">
              <a:buClr>
                <a:srgbClr val="0077E3"/>
              </a:buClr>
              <a:buFont typeface="Arial" panose="020B0604020202020204" pitchFamily="34" charset="0"/>
              <a:buChar char="•"/>
            </a:pPr>
            <a:r>
              <a:rPr lang="en-GB" dirty="0"/>
              <a:t>This can help tradespeople to improve their skills and knowledge, and ultimately deliver better projects in the UK construction industry.</a:t>
            </a:r>
          </a:p>
          <a:p>
            <a:endParaRPr lang="en-GB" dirty="0"/>
          </a:p>
        </p:txBody>
      </p:sp>
    </p:spTree>
    <p:extLst>
      <p:ext uri="{BB962C8B-B14F-4D97-AF65-F5344CB8AC3E}">
        <p14:creationId xmlns:p14="http://schemas.microsoft.com/office/powerpoint/2010/main" val="4227052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2634-E552-4C07-89D5-645EBDA7DD08}"/>
              </a:ext>
            </a:extLst>
          </p:cNvPr>
          <p:cNvSpPr>
            <a:spLocks noGrp="1"/>
          </p:cNvSpPr>
          <p:nvPr>
            <p:ph type="title"/>
          </p:nvPr>
        </p:nvSpPr>
        <p:spPr/>
        <p:txBody>
          <a:bodyPr/>
          <a:lstStyle/>
          <a:p>
            <a:r>
              <a:rPr lang="en-GB" dirty="0"/>
              <a:t>Inter- and intra-personal skills </a:t>
            </a:r>
          </a:p>
        </p:txBody>
      </p:sp>
      <p:sp>
        <p:nvSpPr>
          <p:cNvPr id="3" name="Content Placeholder 2">
            <a:extLst>
              <a:ext uri="{FF2B5EF4-FFF2-40B4-BE49-F238E27FC236}">
                <a16:creationId xmlns:a16="http://schemas.microsoft.com/office/drawing/2014/main" id="{7FE5247C-4C12-47B0-857C-ACB9B1093BAA}"/>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Intra-personal skills refer to the abilities needed to work effectively on and manage one’s own emotions and thoughts. </a:t>
            </a:r>
          </a:p>
          <a:p>
            <a:pPr marL="342900" indent="-342900">
              <a:buClr>
                <a:srgbClr val="0077E3"/>
              </a:buClr>
              <a:buFont typeface="Arial" panose="020B0604020202020204" pitchFamily="34" charset="0"/>
              <a:buChar char="•"/>
            </a:pPr>
            <a:r>
              <a:rPr lang="en-GB" dirty="0"/>
              <a:t>Inter-personal skills refer to the abilities needed to communicate effectively with others and work well in a team. </a:t>
            </a:r>
          </a:p>
          <a:p>
            <a:pPr marL="342900" indent="-342900">
              <a:buClr>
                <a:srgbClr val="0077E3"/>
              </a:buClr>
              <a:buFont typeface="Arial" panose="020B0604020202020204" pitchFamily="34" charset="0"/>
              <a:buChar char="•"/>
            </a:pPr>
            <a:r>
              <a:rPr lang="en-GB" dirty="0"/>
              <a:t>Both inter-personal and intra-personal skills are important for tradespeople in the UK construction industry to succeed in their work.</a:t>
            </a:r>
          </a:p>
        </p:txBody>
      </p:sp>
    </p:spTree>
    <p:extLst>
      <p:ext uri="{BB962C8B-B14F-4D97-AF65-F5344CB8AC3E}">
        <p14:creationId xmlns:p14="http://schemas.microsoft.com/office/powerpoint/2010/main" val="40953308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12227-0D95-4BBF-A140-A1C19F1C4440}"/>
              </a:ext>
            </a:extLst>
          </p:cNvPr>
          <p:cNvSpPr>
            <a:spLocks noGrp="1"/>
          </p:cNvSpPr>
          <p:nvPr>
            <p:ph type="title"/>
          </p:nvPr>
        </p:nvSpPr>
        <p:spPr/>
        <p:txBody>
          <a:bodyPr/>
          <a:lstStyle/>
          <a:p>
            <a:r>
              <a:rPr lang="en-GB" dirty="0"/>
              <a:t>Inter-personal skills explained</a:t>
            </a:r>
          </a:p>
        </p:txBody>
      </p:sp>
      <p:sp>
        <p:nvSpPr>
          <p:cNvPr id="3" name="Content Placeholder 2">
            <a:extLst>
              <a:ext uri="{FF2B5EF4-FFF2-40B4-BE49-F238E27FC236}">
                <a16:creationId xmlns:a16="http://schemas.microsoft.com/office/drawing/2014/main" id="{707163AB-EDC1-4599-A2A0-762C47B4F2D9}"/>
              </a:ext>
            </a:extLst>
          </p:cNvPr>
          <p:cNvSpPr>
            <a:spLocks noGrp="1"/>
          </p:cNvSpPr>
          <p:nvPr>
            <p:ph sz="quarter" idx="10"/>
          </p:nvPr>
        </p:nvSpPr>
        <p:spPr/>
        <p:txBody>
          <a:bodyPr/>
          <a:lstStyle/>
          <a:p>
            <a:r>
              <a:rPr lang="en-GB" dirty="0"/>
              <a:t>Inter-personal skills are the skills that enable a tradesperson to communicate effectively with others and work well in a team. These skills include:</a:t>
            </a:r>
          </a:p>
          <a:p>
            <a:pPr marL="558800" lvl="1" indent="-342900">
              <a:buFont typeface="Arial" panose="020B0604020202020204" pitchFamily="34" charset="0"/>
              <a:buChar char="•"/>
            </a:pPr>
            <a:r>
              <a:rPr lang="en-GB" dirty="0"/>
              <a:t>communication</a:t>
            </a:r>
          </a:p>
          <a:p>
            <a:pPr marL="558800" lvl="1" indent="-342900">
              <a:buFont typeface="Arial" panose="020B0604020202020204" pitchFamily="34" charset="0"/>
              <a:buChar char="•"/>
            </a:pPr>
            <a:r>
              <a:rPr lang="en-GB" dirty="0"/>
              <a:t>collaboration</a:t>
            </a:r>
          </a:p>
          <a:p>
            <a:pPr marL="558800" lvl="1" indent="-342900">
              <a:buFont typeface="Arial" panose="020B0604020202020204" pitchFamily="34" charset="0"/>
              <a:buChar char="•"/>
            </a:pPr>
            <a:r>
              <a:rPr lang="en-GB" dirty="0"/>
              <a:t>leadership.</a:t>
            </a:r>
          </a:p>
        </p:txBody>
      </p:sp>
    </p:spTree>
    <p:extLst>
      <p:ext uri="{BB962C8B-B14F-4D97-AF65-F5344CB8AC3E}">
        <p14:creationId xmlns:p14="http://schemas.microsoft.com/office/powerpoint/2010/main" val="143912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B3F5B-6BF3-4426-B230-BDAD651657B6}"/>
              </a:ext>
            </a:extLst>
          </p:cNvPr>
          <p:cNvSpPr>
            <a:spLocks noGrp="1"/>
          </p:cNvSpPr>
          <p:nvPr>
            <p:ph type="title"/>
          </p:nvPr>
        </p:nvSpPr>
        <p:spPr/>
        <p:txBody>
          <a:bodyPr/>
          <a:lstStyle/>
          <a:p>
            <a:r>
              <a:rPr lang="en-GB" dirty="0"/>
              <a:t>Intra-personal skills explained</a:t>
            </a:r>
          </a:p>
        </p:txBody>
      </p:sp>
      <p:sp>
        <p:nvSpPr>
          <p:cNvPr id="3" name="Content Placeholder 2">
            <a:extLst>
              <a:ext uri="{FF2B5EF4-FFF2-40B4-BE49-F238E27FC236}">
                <a16:creationId xmlns:a16="http://schemas.microsoft.com/office/drawing/2014/main" id="{7B6F945B-F960-4302-A966-04B67458DF58}"/>
              </a:ext>
            </a:extLst>
          </p:cNvPr>
          <p:cNvSpPr>
            <a:spLocks noGrp="1"/>
          </p:cNvSpPr>
          <p:nvPr>
            <p:ph sz="quarter" idx="10"/>
          </p:nvPr>
        </p:nvSpPr>
        <p:spPr/>
        <p:txBody>
          <a:bodyPr/>
          <a:lstStyle/>
          <a:p>
            <a:r>
              <a:rPr lang="en-GB" dirty="0"/>
              <a:t>Intra-personal skills refer to the skills that enable a tradesperson to work effectively on their own and manage their own emotions and thoughts. These skills include:</a:t>
            </a:r>
          </a:p>
          <a:p>
            <a:pPr marL="558800" lvl="1" indent="-342900">
              <a:buFont typeface="Arial" panose="020B0604020202020204" pitchFamily="34" charset="0"/>
              <a:buChar char="•"/>
            </a:pPr>
            <a:r>
              <a:rPr lang="en-GB" dirty="0"/>
              <a:t>self-awareness</a:t>
            </a:r>
          </a:p>
          <a:p>
            <a:pPr marL="558800" lvl="1" indent="-342900">
              <a:buFont typeface="Arial" panose="020B0604020202020204" pitchFamily="34" charset="0"/>
              <a:buChar char="•"/>
            </a:pPr>
            <a:r>
              <a:rPr lang="en-GB" dirty="0"/>
              <a:t>self-motivation</a:t>
            </a:r>
          </a:p>
          <a:p>
            <a:pPr marL="558800" lvl="1" indent="-342900">
              <a:buFont typeface="Arial" panose="020B0604020202020204" pitchFamily="34" charset="0"/>
              <a:buChar char="•"/>
            </a:pPr>
            <a:r>
              <a:rPr lang="en-GB" dirty="0"/>
              <a:t>emotional regulation.</a:t>
            </a:r>
          </a:p>
          <a:p>
            <a:r>
              <a:rPr lang="en-GB" dirty="0"/>
              <a:t>Both inter- and intra-personal skills are important for tradespeople in the UK construction industry to succeed in their work.</a:t>
            </a:r>
          </a:p>
        </p:txBody>
      </p:sp>
    </p:spTree>
    <p:extLst>
      <p:ext uri="{BB962C8B-B14F-4D97-AF65-F5344CB8AC3E}">
        <p14:creationId xmlns:p14="http://schemas.microsoft.com/office/powerpoint/2010/main" val="39362754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To </a:t>
            </a:r>
            <a:r>
              <a:rPr lang="en-GB" dirty="0" err="1"/>
              <a:t>pla</a:t>
            </a:r>
            <a:r>
              <a:rPr lang="en-US" dirty="0"/>
              <a:t>n for successful outcomes</a:t>
            </a:r>
          </a:p>
        </p:txBody>
      </p:sp>
      <p:sp>
        <p:nvSpPr>
          <p:cNvPr id="3" name="Content Placeholder 2"/>
          <p:cNvSpPr>
            <a:spLocks noGrp="1"/>
          </p:cNvSpPr>
          <p:nvPr>
            <p:ph sz="quarter" idx="10"/>
          </p:nvPr>
        </p:nvSpPr>
        <p:spPr/>
        <p:txBody>
          <a:bodyPr/>
          <a:lstStyle/>
          <a:p>
            <a:r>
              <a:rPr lang="en-US" b="1" dirty="0">
                <a:ea typeface="ＭＳ Ｐゴシック" pitchFamily="-105" charset="-128"/>
                <a:cs typeface="ＭＳ Ｐゴシック" pitchFamily="-105" charset="-128"/>
              </a:rPr>
              <a:t>Objectives</a:t>
            </a:r>
          </a:p>
          <a:p>
            <a:pPr lvl="1"/>
            <a:r>
              <a:rPr lang="en-US" dirty="0"/>
              <a:t>Explore the importance of time management. </a:t>
            </a:r>
          </a:p>
          <a:p>
            <a:pPr lvl="1"/>
            <a:r>
              <a:rPr lang="en-US" dirty="0"/>
              <a:t>List different tools available to aid time management. </a:t>
            </a:r>
          </a:p>
          <a:p>
            <a:pPr lvl="1"/>
            <a:r>
              <a:rPr lang="en-US" dirty="0"/>
              <a:t>Identify </a:t>
            </a:r>
            <a:r>
              <a:rPr lang="en-GB" dirty="0"/>
              <a:t>key</a:t>
            </a:r>
            <a:r>
              <a:rPr lang="en-US" dirty="0"/>
              <a:t> reflective practice theorists. </a:t>
            </a:r>
          </a:p>
          <a:p>
            <a:pPr lvl="1"/>
            <a:r>
              <a:rPr lang="en-US" dirty="0"/>
              <a:t>Examine different learning style</a:t>
            </a:r>
            <a:r>
              <a:rPr lang="en-GB" dirty="0"/>
              <a:t>s.</a:t>
            </a:r>
            <a:endParaRPr lang="en-US" dirty="0"/>
          </a:p>
          <a:p>
            <a:pPr lvl="1"/>
            <a:r>
              <a:rPr lang="en-US" dirty="0"/>
              <a:t>Identify what success criteria is. </a:t>
            </a:r>
          </a:p>
          <a:p>
            <a:pPr lvl="1"/>
            <a:r>
              <a:rPr lang="en-US" dirty="0"/>
              <a:t>Explore SMART </a:t>
            </a:r>
            <a:r>
              <a:rPr lang="en-GB" dirty="0"/>
              <a:t>targets.</a:t>
            </a:r>
            <a:r>
              <a:rPr lang="en-US" dirty="0"/>
              <a:t> </a:t>
            </a:r>
          </a:p>
          <a:p>
            <a:pPr lvl="1"/>
            <a:r>
              <a:rPr lang="en-US" dirty="0"/>
              <a:t>Explore what intra-personal skills are and how to develop them. </a:t>
            </a:r>
          </a:p>
          <a:p>
            <a:pPr lvl="1"/>
            <a:r>
              <a:rPr lang="en-US" dirty="0"/>
              <a:t>Explore how to </a:t>
            </a:r>
            <a:r>
              <a:rPr lang="en-GB" dirty="0"/>
              <a:t>improve communication.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Importance of time management and planning </a:t>
            </a:r>
          </a:p>
        </p:txBody>
      </p:sp>
      <p:sp>
        <p:nvSpPr>
          <p:cNvPr id="3" name="Content Placeholder 2"/>
          <p:cNvSpPr>
            <a:spLocks noGrp="1"/>
          </p:cNvSpPr>
          <p:nvPr>
            <p:ph sz="quarter" idx="10"/>
          </p:nvPr>
        </p:nvSpPr>
        <p:spPr/>
        <p:txBody>
          <a:bodyPr/>
          <a:lstStyle/>
          <a:p>
            <a:r>
              <a:rPr lang="en-US" dirty="0"/>
              <a:t>Planning and managing time are critical skills for tradespeople in the UK construction industry as they can help manage the following:</a:t>
            </a:r>
          </a:p>
          <a:p>
            <a:pPr marL="342900" indent="-342900">
              <a:buClr>
                <a:srgbClr val="0077E3"/>
              </a:buClr>
              <a:buFont typeface="Arial" panose="020B0604020202020204" pitchFamily="34" charset="0"/>
              <a:buChar char="•"/>
            </a:pPr>
            <a:r>
              <a:rPr lang="en-US" dirty="0"/>
              <a:t>Meeting Project deadlines</a:t>
            </a:r>
          </a:p>
          <a:p>
            <a:pPr marL="342900" indent="-342900">
              <a:buClr>
                <a:srgbClr val="0077E3"/>
              </a:buClr>
              <a:buFont typeface="Arial" panose="020B0604020202020204" pitchFamily="34" charset="0"/>
              <a:buChar char="•"/>
            </a:pPr>
            <a:r>
              <a:rPr lang="en-US" dirty="0"/>
              <a:t>Managing Productivity</a:t>
            </a:r>
          </a:p>
          <a:p>
            <a:pPr marL="342900" indent="-342900">
              <a:buClr>
                <a:srgbClr val="0077E3"/>
              </a:buClr>
              <a:buFont typeface="Arial" panose="020B0604020202020204" pitchFamily="34" charset="0"/>
              <a:buChar char="•"/>
            </a:pPr>
            <a:r>
              <a:rPr lang="en-US" dirty="0"/>
              <a:t>Improving Quality of work</a:t>
            </a:r>
          </a:p>
          <a:p>
            <a:pPr marL="342900" indent="-342900">
              <a:buClr>
                <a:srgbClr val="0077E3"/>
              </a:buClr>
              <a:buFont typeface="Arial" panose="020B0604020202020204" pitchFamily="34" charset="0"/>
              <a:buChar char="•"/>
            </a:pPr>
            <a:r>
              <a:rPr lang="en-US" dirty="0"/>
              <a:t>Stress reduction</a:t>
            </a:r>
          </a:p>
          <a:p>
            <a:pPr marL="342900" indent="-342900">
              <a:buClr>
                <a:srgbClr val="0077E3"/>
              </a:buClr>
              <a:buFont typeface="Arial" panose="020B0604020202020204" pitchFamily="34" charset="0"/>
              <a:buChar char="•"/>
            </a:pPr>
            <a:r>
              <a:rPr lang="en-US" dirty="0" err="1"/>
              <a:t>Maximising</a:t>
            </a:r>
            <a:r>
              <a:rPr lang="en-US" dirty="0"/>
              <a:t> efficiency</a:t>
            </a:r>
          </a:p>
          <a:p>
            <a:pPr marL="342900" indent="-342900">
              <a:buClr>
                <a:srgbClr val="0077E3"/>
              </a:buClr>
              <a:buFont typeface="Arial" panose="020B0604020202020204" pitchFamily="34" charset="0"/>
              <a:buChar char="•"/>
            </a:pPr>
            <a:r>
              <a:rPr lang="en-US" dirty="0"/>
              <a:t>Building relationships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Electronic tools to aid time management </a:t>
            </a:r>
          </a:p>
        </p:txBody>
      </p:sp>
      <p:sp>
        <p:nvSpPr>
          <p:cNvPr id="3" name="Content Placeholder 2"/>
          <p:cNvSpPr>
            <a:spLocks noGrp="1"/>
          </p:cNvSpPr>
          <p:nvPr>
            <p:ph sz="quarter" idx="10"/>
          </p:nvPr>
        </p:nvSpPr>
        <p:spPr/>
        <p:txBody>
          <a:bodyPr/>
          <a:lstStyle/>
          <a:p>
            <a:r>
              <a:rPr lang="en-GB" dirty="0"/>
              <a:t>There are several electronic tools that tradespeople can use to aid time management, including:</a:t>
            </a:r>
            <a:endParaRPr lang="en-US" dirty="0"/>
          </a:p>
          <a:p>
            <a:pPr marL="558800" lvl="1" indent="-342900">
              <a:buFont typeface="Arial" panose="020B0604020202020204" pitchFamily="34" charset="0"/>
              <a:buChar char="•"/>
            </a:pPr>
            <a:r>
              <a:rPr lang="en-GB" dirty="0"/>
              <a:t>project management software</a:t>
            </a:r>
          </a:p>
          <a:p>
            <a:pPr marL="558800" lvl="1" indent="-342900">
              <a:buFont typeface="Arial" panose="020B0604020202020204" pitchFamily="34" charset="0"/>
              <a:buChar char="•"/>
            </a:pPr>
            <a:r>
              <a:rPr lang="en-GB" dirty="0"/>
              <a:t>time tracking apps</a:t>
            </a:r>
          </a:p>
          <a:p>
            <a:pPr marL="558800" lvl="1" indent="-342900">
              <a:buFont typeface="Arial" panose="020B0604020202020204" pitchFamily="34" charset="0"/>
              <a:buChar char="•"/>
            </a:pPr>
            <a:r>
              <a:rPr lang="en-GB" dirty="0"/>
              <a:t>calendar apps</a:t>
            </a:r>
          </a:p>
          <a:p>
            <a:pPr marL="558800" lvl="1" indent="-342900">
              <a:buFont typeface="Arial" panose="020B0604020202020204" pitchFamily="34" charset="0"/>
              <a:buChar char="•"/>
            </a:pPr>
            <a:r>
              <a:rPr lang="en-GB" dirty="0"/>
              <a:t>communication tools</a:t>
            </a:r>
          </a:p>
          <a:p>
            <a:pPr marL="558800" lvl="1" indent="-342900">
              <a:buFont typeface="Arial" panose="020B0604020202020204" pitchFamily="34" charset="0"/>
              <a:buChar char="•"/>
            </a:pPr>
            <a:r>
              <a:rPr lang="en-GB" dirty="0"/>
              <a:t>accounting software.</a:t>
            </a:r>
          </a:p>
          <a:p>
            <a:pPr algn="just"/>
            <a:r>
              <a:rPr lang="en-GB" dirty="0"/>
              <a:t>Overall, these electronic tools can help tradespeople to streamline their workflows, manage their time more effectively and ultimately improve their productivity and performance on construction projects.</a:t>
            </a:r>
            <a:endParaRPr lang="en-US" dirty="0"/>
          </a:p>
        </p:txBody>
      </p:sp>
      <p:pic>
        <p:nvPicPr>
          <p:cNvPr id="5" name="Picture 4">
            <a:extLst>
              <a:ext uri="{FF2B5EF4-FFF2-40B4-BE49-F238E27FC236}">
                <a16:creationId xmlns:a16="http://schemas.microsoft.com/office/drawing/2014/main" id="{6CB5D662-CE7F-93C9-1E44-82BB6C0DCA8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76056" y="2132856"/>
            <a:ext cx="2951820" cy="196788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‘success criteria’?</a:t>
            </a:r>
          </a:p>
        </p:txBody>
      </p:sp>
      <p:sp>
        <p:nvSpPr>
          <p:cNvPr id="3" name="Content Placeholder 2"/>
          <p:cNvSpPr>
            <a:spLocks noGrp="1"/>
          </p:cNvSpPr>
          <p:nvPr>
            <p:ph sz="quarter" idx="10"/>
          </p:nvPr>
        </p:nvSpPr>
        <p:spPr/>
        <p:txBody>
          <a:bodyPr/>
          <a:lstStyle/>
          <a:p>
            <a:pPr marL="342900" indent="-342900" algn="just">
              <a:buClr>
                <a:srgbClr val="0077E3"/>
              </a:buClr>
              <a:buFont typeface="Arial" panose="020B0604020202020204" pitchFamily="34" charset="0"/>
              <a:buChar char="•"/>
            </a:pPr>
            <a:r>
              <a:rPr lang="en-GB" dirty="0"/>
              <a:t>Success criteria is a set of clearly defined goals or objectives that are established at the beginning of a project, task or activity to measure its success. </a:t>
            </a:r>
          </a:p>
          <a:p>
            <a:pPr marL="342900" indent="-342900" algn="just">
              <a:buClr>
                <a:srgbClr val="0077E3"/>
              </a:buClr>
              <a:buFont typeface="Arial" panose="020B0604020202020204" pitchFamily="34" charset="0"/>
              <a:buChar char="•"/>
            </a:pPr>
            <a:r>
              <a:rPr lang="en-GB" dirty="0"/>
              <a:t>Success criteria typically include measurable and specific objectives that can be used to evaluate the effectiveness of a project or task. </a:t>
            </a:r>
          </a:p>
          <a:p>
            <a:pPr marL="342900" indent="-342900" algn="just">
              <a:buClr>
                <a:srgbClr val="0077E3"/>
              </a:buClr>
              <a:buFont typeface="Arial" panose="020B0604020202020204" pitchFamily="34" charset="0"/>
              <a:buChar char="•"/>
            </a:pPr>
            <a:r>
              <a:rPr lang="en-GB" dirty="0"/>
              <a:t>By establishing clear success criteria, individuals and teams can focus their efforts on achieving specific goals, monitor progress and adjust their approach if necessary to ensure successful outcomes.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363272" cy="382588"/>
          </a:xfrm>
        </p:spPr>
        <p:txBody>
          <a:bodyPr/>
          <a:lstStyle/>
          <a:p>
            <a:r>
              <a:rPr lang="en-GB" dirty="0"/>
              <a:t>What does ‘success criteria’ look like to a tradesperson?</a:t>
            </a:r>
            <a:endParaRPr lang="en-US" dirty="0"/>
          </a:p>
        </p:txBody>
      </p:sp>
      <p:sp>
        <p:nvSpPr>
          <p:cNvPr id="3" name="Content Placeholder 2"/>
          <p:cNvSpPr>
            <a:spLocks noGrp="1"/>
          </p:cNvSpPr>
          <p:nvPr>
            <p:ph sz="quarter" idx="10"/>
          </p:nvPr>
        </p:nvSpPr>
        <p:spPr>
          <a:xfrm>
            <a:off x="457200" y="1512000"/>
            <a:ext cx="8229600" cy="4293264"/>
          </a:xfrm>
        </p:spPr>
        <p:txBody>
          <a:bodyPr/>
          <a:lstStyle/>
          <a:p>
            <a:r>
              <a:rPr lang="en-GB" dirty="0"/>
              <a:t>Success criteria for a tradesperson may include a variety of factors that are relevant to their specific job or project, including: </a:t>
            </a:r>
          </a:p>
          <a:p>
            <a:pPr marL="558800" lvl="1" indent="-342900">
              <a:buFont typeface="Arial" panose="020B0604020202020204" pitchFamily="34" charset="0"/>
              <a:buChar char="•"/>
            </a:pPr>
            <a:r>
              <a:rPr lang="en-GB" dirty="0"/>
              <a:t>quality of work</a:t>
            </a:r>
          </a:p>
          <a:p>
            <a:pPr marL="558800" lvl="1" indent="-342900">
              <a:buFont typeface="Arial" panose="020B0604020202020204" pitchFamily="34" charset="0"/>
              <a:buChar char="•"/>
            </a:pPr>
            <a:r>
              <a:rPr lang="en-GB" dirty="0"/>
              <a:t>timeliness</a:t>
            </a:r>
          </a:p>
          <a:p>
            <a:pPr marL="558800" lvl="1" indent="-342900">
              <a:buFont typeface="Arial" panose="020B0604020202020204" pitchFamily="34" charset="0"/>
              <a:buChar char="•"/>
            </a:pPr>
            <a:r>
              <a:rPr lang="en-GB" dirty="0"/>
              <a:t>cost-effectiveness</a:t>
            </a:r>
          </a:p>
          <a:p>
            <a:pPr marL="558800" lvl="1" indent="-342900">
              <a:buFont typeface="Arial" panose="020B0604020202020204" pitchFamily="34" charset="0"/>
              <a:buChar char="•"/>
            </a:pPr>
            <a:r>
              <a:rPr lang="en-GB" dirty="0"/>
              <a:t>customer satisfaction</a:t>
            </a:r>
          </a:p>
          <a:p>
            <a:pPr marL="558800" lvl="1" indent="-342900">
              <a:buFont typeface="Arial" panose="020B0604020202020204" pitchFamily="34" charset="0"/>
              <a:buChar char="•"/>
            </a:pPr>
            <a:r>
              <a:rPr lang="en-GB" dirty="0"/>
              <a:t>communication.</a:t>
            </a:r>
          </a:p>
          <a:p>
            <a:pPr algn="just"/>
            <a:r>
              <a:rPr lang="en-GB" dirty="0"/>
              <a:t>By establishing clear success criteria for each project or task, tradespeople can focus their efforts on achieving specific goals and ensure that they are delivering high-quality work that meets the needs and expectations of their clients.</a:t>
            </a:r>
          </a:p>
          <a:p>
            <a:endParaRPr lang="en-GB" dirty="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Success criteria and construction projects</a:t>
            </a:r>
          </a:p>
        </p:txBody>
      </p:sp>
      <p:sp>
        <p:nvSpPr>
          <p:cNvPr id="3" name="Content Placeholder 2"/>
          <p:cNvSpPr>
            <a:spLocks noGrp="1"/>
          </p:cNvSpPr>
          <p:nvPr>
            <p:ph sz="quarter" idx="10"/>
          </p:nvPr>
        </p:nvSpPr>
        <p:spPr>
          <a:xfrm>
            <a:off x="457200" y="1484784"/>
            <a:ext cx="8229600" cy="4248472"/>
          </a:xfrm>
        </p:spPr>
        <p:txBody>
          <a:bodyPr/>
          <a:lstStyle/>
          <a:p>
            <a:r>
              <a:rPr lang="en-GB" dirty="0"/>
              <a:t>Success in construction projects is typically measured based on the project’s ability to meet its specific goals and objectives. This can vary depending on the project’s scope, budget and timeline. It may include:</a:t>
            </a:r>
          </a:p>
          <a:p>
            <a:pPr marL="558800" lvl="1" indent="-342900">
              <a:lnSpc>
                <a:spcPct val="100000"/>
              </a:lnSpc>
              <a:spcBef>
                <a:spcPts val="0"/>
              </a:spcBef>
              <a:spcAft>
                <a:spcPts val="0"/>
              </a:spcAft>
              <a:buFont typeface="Arial" panose="020B0604020202020204" pitchFamily="34" charset="0"/>
              <a:buChar char="•"/>
            </a:pPr>
            <a:r>
              <a:rPr lang="en-GB" dirty="0"/>
              <a:t>meeting project goals</a:t>
            </a:r>
          </a:p>
          <a:p>
            <a:pPr marL="558800" lvl="1" indent="-342900">
              <a:lnSpc>
                <a:spcPct val="100000"/>
              </a:lnSpc>
              <a:spcBef>
                <a:spcPts val="0"/>
              </a:spcBef>
              <a:spcAft>
                <a:spcPts val="0"/>
              </a:spcAft>
              <a:buFont typeface="Arial" panose="020B0604020202020204" pitchFamily="34" charset="0"/>
              <a:buChar char="•"/>
            </a:pPr>
            <a:r>
              <a:rPr lang="en-GB" dirty="0"/>
              <a:t>customer satisfaction</a:t>
            </a:r>
          </a:p>
          <a:p>
            <a:pPr marL="558800" lvl="1" indent="-342900">
              <a:lnSpc>
                <a:spcPct val="100000"/>
              </a:lnSpc>
              <a:spcBef>
                <a:spcPts val="0"/>
              </a:spcBef>
              <a:spcAft>
                <a:spcPts val="0"/>
              </a:spcAft>
              <a:buFont typeface="Arial" panose="020B0604020202020204" pitchFamily="34" charset="0"/>
              <a:buChar char="•"/>
            </a:pPr>
            <a:r>
              <a:rPr lang="en-GB" dirty="0"/>
              <a:t>quality of work</a:t>
            </a:r>
          </a:p>
          <a:p>
            <a:pPr marL="558800" lvl="1" indent="-342900">
              <a:lnSpc>
                <a:spcPct val="100000"/>
              </a:lnSpc>
              <a:spcBef>
                <a:spcPts val="0"/>
              </a:spcBef>
              <a:spcAft>
                <a:spcPts val="0"/>
              </a:spcAft>
              <a:buFont typeface="Arial" panose="020B0604020202020204" pitchFamily="34" charset="0"/>
              <a:buChar char="•"/>
            </a:pPr>
            <a:r>
              <a:rPr lang="en-GB" dirty="0"/>
              <a:t>safety</a:t>
            </a:r>
          </a:p>
          <a:p>
            <a:pPr marL="558800" lvl="1" indent="-342900">
              <a:lnSpc>
                <a:spcPct val="100000"/>
              </a:lnSpc>
              <a:spcBef>
                <a:spcPts val="0"/>
              </a:spcBef>
              <a:spcAft>
                <a:spcPts val="0"/>
              </a:spcAft>
              <a:buFont typeface="Arial" panose="020B0604020202020204" pitchFamily="34" charset="0"/>
              <a:buChar char="•"/>
            </a:pPr>
            <a:r>
              <a:rPr lang="en-GB" dirty="0"/>
              <a:t>environmental impact</a:t>
            </a:r>
          </a:p>
          <a:p>
            <a:pPr marL="558800" lvl="1" indent="-342900">
              <a:lnSpc>
                <a:spcPct val="100000"/>
              </a:lnSpc>
              <a:spcBef>
                <a:spcPts val="0"/>
              </a:spcBef>
              <a:spcAft>
                <a:spcPts val="0"/>
              </a:spcAft>
              <a:buFont typeface="Arial" panose="020B0604020202020204" pitchFamily="34" charset="0"/>
              <a:buChar char="•"/>
            </a:pPr>
            <a:r>
              <a:rPr lang="en-GB" dirty="0"/>
              <a:t>return on investment.</a:t>
            </a:r>
          </a:p>
          <a:p>
            <a:r>
              <a:rPr lang="en-GB" dirty="0"/>
              <a:t>Overall, success in construction projects is typically measured based on a combination of these factors, with the specific measures of success varying depending on the project's scope and objectives.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SMART targets </a:t>
            </a:r>
          </a:p>
        </p:txBody>
      </p:sp>
      <p:sp>
        <p:nvSpPr>
          <p:cNvPr id="3" name="Content Placeholder 2"/>
          <p:cNvSpPr>
            <a:spLocks noGrp="1"/>
          </p:cNvSpPr>
          <p:nvPr>
            <p:ph sz="quarter" idx="10"/>
          </p:nvPr>
        </p:nvSpPr>
        <p:spPr/>
        <p:txBody>
          <a:bodyPr/>
          <a:lstStyle/>
          <a:p>
            <a:r>
              <a:rPr lang="en-GB" dirty="0"/>
              <a:t>As a tradesperson, SMART targets are a valuable tool for setting and achieving goals. SMART stands for:</a:t>
            </a:r>
          </a:p>
          <a:p>
            <a:pPr marL="558800" lvl="1" indent="-342900">
              <a:buFont typeface="Arial" panose="020B0604020202020204" pitchFamily="34" charset="0"/>
              <a:buChar char="•"/>
            </a:pPr>
            <a:r>
              <a:rPr lang="en-GB" dirty="0"/>
              <a:t>Specific</a:t>
            </a:r>
          </a:p>
          <a:p>
            <a:pPr marL="558800" lvl="1" indent="-342900">
              <a:buFont typeface="Arial" panose="020B0604020202020204" pitchFamily="34" charset="0"/>
              <a:buChar char="•"/>
            </a:pPr>
            <a:r>
              <a:rPr lang="en-GB" dirty="0"/>
              <a:t>Measurable</a:t>
            </a:r>
          </a:p>
          <a:p>
            <a:pPr marL="558800" lvl="1" indent="-342900">
              <a:buFont typeface="Arial" panose="020B0604020202020204" pitchFamily="34" charset="0"/>
              <a:buChar char="•"/>
            </a:pPr>
            <a:r>
              <a:rPr lang="en-GB" dirty="0"/>
              <a:t>Achievable</a:t>
            </a:r>
          </a:p>
          <a:p>
            <a:pPr marL="558800" lvl="1" indent="-342900">
              <a:buFont typeface="Arial" panose="020B0604020202020204" pitchFamily="34" charset="0"/>
              <a:buChar char="•"/>
            </a:pPr>
            <a:r>
              <a:rPr lang="en-GB" dirty="0"/>
              <a:t>Relevant</a:t>
            </a:r>
          </a:p>
          <a:p>
            <a:pPr marL="558800" lvl="1" indent="-342900">
              <a:buFont typeface="Arial" panose="020B0604020202020204" pitchFamily="34" charset="0"/>
              <a:buChar char="•"/>
            </a:pPr>
            <a:r>
              <a:rPr lang="en-GB" dirty="0"/>
              <a:t>Time-bound. </a:t>
            </a:r>
          </a:p>
          <a:p>
            <a:r>
              <a:rPr lang="en-GB" dirty="0"/>
              <a:t>SMART targets provide a framework for setting and achieving goals that are specific, measurable, achievable, relevant and time-bound. By using this approach, tradespeople can set themselves up for success and achieve their goals in a structured and organised way.</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p:txBody>
          <a:bodyPr/>
          <a:lstStyle/>
          <a:p>
            <a:r>
              <a:rPr lang="en-GB" dirty="0"/>
              <a:t>Defining reflective practice </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p:txBody>
          <a:bodyPr/>
          <a:lstStyle/>
          <a:p>
            <a:pPr marL="342900" indent="-342900" algn="just">
              <a:buClr>
                <a:srgbClr val="0077E3"/>
              </a:buClr>
              <a:buFont typeface="Arial" panose="020B0604020202020204" pitchFamily="34" charset="0"/>
              <a:buChar char="•"/>
            </a:pPr>
            <a:r>
              <a:rPr lang="en-GB" dirty="0"/>
              <a:t>Reflective practice is a process of self-examination and evaluation. It involves looking back at one’s own experiences, actions and decisions, then critically analysing them. It does this to identify areas for improvement and then make positive changes.</a:t>
            </a:r>
          </a:p>
          <a:p>
            <a:pPr marL="342900" indent="-342900" algn="just">
              <a:buClr>
                <a:srgbClr val="0077E3"/>
              </a:buClr>
              <a:buFont typeface="Arial" panose="020B0604020202020204" pitchFamily="34" charset="0"/>
              <a:buChar char="•"/>
            </a:pPr>
            <a:r>
              <a:rPr lang="en-GB" dirty="0"/>
              <a:t>Reflective practice is essential due to the complex nature of construction projects and the wide range of skills and knowledge required to successfully complete them. </a:t>
            </a:r>
          </a:p>
          <a:p>
            <a:pPr marL="342900" indent="-342900" algn="just">
              <a:buClr>
                <a:srgbClr val="0077E3"/>
              </a:buClr>
              <a:buFont typeface="Arial" panose="020B0604020202020204" pitchFamily="34" charset="0"/>
              <a:buChar char="•"/>
            </a:pPr>
            <a:r>
              <a:rPr lang="en-GB" dirty="0"/>
              <a:t>By engaging in reflective practice, construction professionals can identify strengths and weaknesses in their performance. They can learn from mistakes and improve their skills and knowledge over time. This can lead them to deliver better projects and improve their overall performance in the industry. </a:t>
            </a:r>
          </a:p>
        </p:txBody>
      </p:sp>
    </p:spTree>
    <p:extLst>
      <p:ext uri="{BB962C8B-B14F-4D97-AF65-F5344CB8AC3E}">
        <p14:creationId xmlns:p14="http://schemas.microsoft.com/office/powerpoint/2010/main" val="80733871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Props1.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0/xmlns/"/>
    <ds:schemaRef ds:uri="http://www.w3.org/2001/XMLSchema"/>
    <ds:schemaRef ds:uri="1c5831b9-66da-4f16-a409-834213ecdb8e"/>
    <ds:schemaRef ds:uri="7d91badd-8922-4db1-9652-4fbca8a6b7df"/>
    <ds:schemaRef ds:uri="418e8c98-519b-4e3e-a77f-7ee33016068f"/>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www.w3.org/2000/xmlns/"/>
    <ds:schemaRef ds:uri="1c5831b9-66da-4f16-a409-834213ecdb8e"/>
    <ds:schemaRef ds:uri="http://schemas.microsoft.com/office/infopath/2007/PartnerControls"/>
    <ds:schemaRef ds:uri="418e8c98-519b-4e3e-a77f-7ee33016068f"/>
    <ds:schemaRef ds:uri="http://www.w3.org/2001/XMLSchema-instance"/>
  </ds:schemaRefs>
</ds:datastoreItem>
</file>

<file path=docProps/app.xml><?xml version="1.0" encoding="utf-8"?>
<Properties xmlns="http://schemas.openxmlformats.org/officeDocument/2006/extended-properties" xmlns:vt="http://schemas.openxmlformats.org/officeDocument/2006/docPropsVTypes">
  <Template/>
  <TotalTime>9</TotalTime>
  <Words>2594</Words>
  <Application>Microsoft Office PowerPoint</Application>
  <PresentationFormat>On-screen Show (4:3)</PresentationFormat>
  <Paragraphs>152</Paragraphs>
  <Slides>17</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Lucida Grande</vt:lpstr>
      <vt:lpstr>Times New Roman</vt:lpstr>
      <vt:lpstr>Default Design</vt:lpstr>
      <vt:lpstr>PowerPoint 7: Planning for successful outcomes and reflective practice </vt:lpstr>
      <vt:lpstr>Aim: To plan for successful outcomes</vt:lpstr>
      <vt:lpstr>Importance of time management and planning </vt:lpstr>
      <vt:lpstr>Electronic tools to aid time management </vt:lpstr>
      <vt:lpstr>What is ‘success criteria’?</vt:lpstr>
      <vt:lpstr>What does ‘success criteria’ look like to a tradesperson?</vt:lpstr>
      <vt:lpstr>Success criteria and construction projects</vt:lpstr>
      <vt:lpstr>SMART targets </vt:lpstr>
      <vt:lpstr>Defining reflective practice </vt:lpstr>
      <vt:lpstr>PowerPoint Presentation</vt:lpstr>
      <vt:lpstr>Kolb and reflective practice </vt:lpstr>
      <vt:lpstr>Personal learning styles and reflective practice </vt:lpstr>
      <vt:lpstr>Personal learning styles and reflective practice </vt:lpstr>
      <vt:lpstr>Inter- and intra-personal skills </vt:lpstr>
      <vt:lpstr>Inter-personal skills explained</vt:lpstr>
      <vt:lpstr>Intra-personal skills explained</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173</cp:revision>
  <dcterms:created xsi:type="dcterms:W3CDTF">2013-05-28T00:38:54Z</dcterms:created>
  <dcterms:modified xsi:type="dcterms:W3CDTF">2023-07-11T15:20:50Z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