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7"/>
  </p:notesMasterIdLst>
  <p:handoutMasterIdLst>
    <p:handoutMasterId r:id="rId18"/>
  </p:handoutMasterIdLst>
  <p:sldIdLst>
    <p:sldId id="256" r:id="rId5"/>
    <p:sldId id="331" r:id="rId6"/>
    <p:sldId id="336" r:id="rId7"/>
    <p:sldId id="335" r:id="rId8"/>
    <p:sldId id="334" r:id="rId9"/>
    <p:sldId id="337" r:id="rId10"/>
    <p:sldId id="340" r:id="rId11"/>
    <p:sldId id="339" r:id="rId12"/>
    <p:sldId id="341" r:id="rId13"/>
    <p:sldId id="343" r:id="rId14"/>
    <p:sldId id="350" r:id="rId15"/>
    <p:sldId id="267" r:id="rId16"/>
  </p:sldIdLst>
  <p:sldSz cx="9144000" cy="6858000" type="screen4x3"/>
  <p:notesSz cx="6858000" cy="9144000"/>
  <p:custDataLst>
    <p:tags r:id="rId19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2DC5816-0CCF-99BE-2D10-522BC4ABDC77}" name="Sakshi JC" initials="SA JC" userId="Sakshi JC" providerId="None"/>
  <p188:author id="{D539632E-5766-ED86-5F7F-B13AF4E7E3FD}" name="Alice van Raalte" initials="AvR" userId="10fffbf083cf9823" providerId="Windows Live"/>
  <p188:author id="{6E93FF4A-33D0-35C3-5374-0C57E991B34D}" name="Sandra Stafford" initials="S" userId="Anonymous_Sandra Stafford" providerId="Non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ura Glover" initials="LG" lastIdx="2" clrIdx="0"/>
  <p:cmAuthor id="2" name="Sandra Stafford" initials="S" lastIdx="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D5BBB13-7311-465F-B334-6DCEEE8012FF}" v="1" dt="2023-05-25T10:46:23.4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44"/>
    <p:restoredTop sz="87943" autoAdjust="0"/>
  </p:normalViewPr>
  <p:slideViewPr>
    <p:cSldViewPr showGuides="1">
      <p:cViewPr varScale="1">
        <p:scale>
          <a:sx n="59" d="100"/>
          <a:sy n="59" d="100"/>
        </p:scale>
        <p:origin x="796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26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7/11/2023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i="0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Registering your business: 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You are responsible for registering your business with HM Revenue &amp; Customs (HMRC) and for keeping accurate records of your income and expenses.</a:t>
            </a:r>
          </a:p>
          <a:p>
            <a:r>
              <a:rPr lang="en-GB" sz="1200" b="1" i="0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Paying taxes: 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As a self-employed individual, you are responsible for paying your own taxes, including income tax and National Insurance contributions (NICs). You will also need to complete a self-assessment tax return each year.</a:t>
            </a:r>
          </a:p>
          <a:p>
            <a:r>
              <a:rPr lang="en-GB" sz="1200" b="1" i="0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Managing your finances: 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You are responsible for managing your business finances, including keeping track of your income and expenses, invoicing clients and managing cash flow.</a:t>
            </a:r>
          </a:p>
          <a:p>
            <a:r>
              <a:rPr lang="en-GB" sz="1200" b="1" i="0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Securing work: 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As a self-employed individual, you are responsible for finding and securing work. This may involve marketing your services, networking and building relationships with clients.</a:t>
            </a:r>
          </a:p>
          <a:p>
            <a:r>
              <a:rPr lang="en-GB" sz="1200" b="1" i="0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Managing your workload: 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You are responsible for managing your workload and ensuring that you meet your deadlines and deliver high-quality work to your clients.</a:t>
            </a:r>
          </a:p>
          <a:p>
            <a:r>
              <a:rPr lang="en-GB" sz="1200" b="1" i="0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Providing your own benefits: 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Unlike traditional employees, self-employed individuals do not have access to employee benefits such as sick pay, holiday pay or pension contributions. It is up to you to provide for these benefits yourself.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14210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Complying with tax laws: </a:t>
            </a:r>
            <a:r>
              <a:rPr lang="en-GB" dirty="0"/>
              <a:t>UK tax laws require businesses to keep accurate records of all their transactions, expenses and income. Failure to do so can result in penalties and legal issues.</a:t>
            </a:r>
          </a:p>
          <a:p>
            <a:r>
              <a:rPr lang="en-GB" b="1" dirty="0"/>
              <a:t>Claiming tax deductions: </a:t>
            </a:r>
            <a:r>
              <a:rPr lang="en-GB" dirty="0"/>
              <a:t>Keeping detailed records allows businesses to claim all eligible tax deductions, reducing their tax liability and potentially increasing their profitability.</a:t>
            </a:r>
          </a:p>
          <a:p>
            <a:r>
              <a:rPr lang="en-GB" b="1" dirty="0"/>
              <a:t>Preparing financial statements: </a:t>
            </a:r>
            <a:r>
              <a:rPr lang="en-GB" dirty="0"/>
              <a:t>Records are essential in preparing financial statements such as income statements and balance sheets, which are required for business planning, securing funding and tax compliance.</a:t>
            </a:r>
          </a:p>
          <a:p>
            <a:r>
              <a:rPr lang="en-GB" b="1" dirty="0"/>
              <a:t>Facilitating audits: </a:t>
            </a:r>
            <a:r>
              <a:rPr lang="en-GB" dirty="0"/>
              <a:t>Records make it easier for businesses to undergo audits by HM Revenue &amp; Customs (HMRC) and other regulatory bodies. In case of an audit, businesses with good records will be better equipped to defend their tax position and avoid penalties.</a:t>
            </a:r>
          </a:p>
          <a:p>
            <a:r>
              <a:rPr lang="en-GB" b="1" dirty="0"/>
              <a:t>Monitoring cash flow: </a:t>
            </a:r>
            <a:r>
              <a:rPr lang="en-GB" dirty="0"/>
              <a:t>By keeping accurate records of all their financial transactions, businesses can closely monitor their cash flow, allowing them to make better financial decisions and manage their finances more effectively.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71939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Watch a video:</a:t>
            </a:r>
            <a:r>
              <a:rPr lang="en-GB" baseline="0" dirty="0"/>
              <a:t> </a:t>
            </a:r>
            <a:r>
              <a:rPr lang="en-GB" dirty="0"/>
              <a:t>What Causes an Economic Recession?</a:t>
            </a:r>
            <a:r>
              <a:rPr lang="en-GB" baseline="0" dirty="0"/>
              <a:t> –</a:t>
            </a:r>
            <a:r>
              <a:rPr lang="en-GB" dirty="0"/>
              <a:t> https://youtu.be/SwaCg7Gwtzw</a:t>
            </a:r>
          </a:p>
          <a:p>
            <a:endParaRPr lang="en-GB" dirty="0"/>
          </a:p>
          <a:p>
            <a:r>
              <a:rPr lang="en-GB" sz="1200" b="0" i="0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GDP stands for Gross Domestic Product </a:t>
            </a:r>
            <a:r>
              <a:rPr lang="mr-IN" sz="1200" b="0" i="0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–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 a monetary measure of goods and services.</a:t>
            </a:r>
          </a:p>
          <a:p>
            <a:endParaRPr lang="en-GB" sz="1200" b="0" i="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  <a:p>
            <a:r>
              <a:rPr lang="en-GB" sz="1200" b="0" i="0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During a recession, the construction industry tends to be particularly hard hit, as it is heavily dependent on economic growth and consumer spending. A recession can lead to reduced demand for new construction projects, lower levels of investment in infrastructure, and decreased consumer confidence in the housing market.</a:t>
            </a:r>
          </a:p>
          <a:p>
            <a:endParaRPr lang="en-GB" sz="1200" b="0" i="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  <a:p>
            <a:r>
              <a:rPr lang="en-GB" sz="1200" b="0" i="0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The UK construction industry has experienced several significant recessions in recent decades, including the recessions of the early 1990s, the late 2000s and, most recently, the Covid-19 recession in 2020. These recessions have had a significant impact on the industry, leading to job losses, business closures and reduced levels of investment in construction projects.</a:t>
            </a:r>
          </a:p>
          <a:p>
            <a:endParaRPr lang="en-GB" sz="1200" b="0" i="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  <a:p>
            <a:r>
              <a:rPr lang="en-GB" sz="1200" b="0" i="0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During a recession, the government may implement policies such as stimulus packages and infrastructure spending to try to stimulate economic activity and support the construction industry. However, the effects of a recession can be long-lasting, and it may take several years for the industry to fully recover.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99731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Learners to watch videos and then </a:t>
            </a:r>
            <a:r>
              <a:rPr lang="en-GB"/>
              <a:t>complete Worksheet 7.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4869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2023. City and Guilds of London Institute. All rights reserved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12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Progression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(Level 2)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v7mm2OABn4U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v7mm2OABn4U" TargetMode="External"/><Relationship Id="rId2" Type="http://schemas.openxmlformats.org/officeDocument/2006/relationships/hyperlink" Target="https://www.youtube.com/watch?v=bZrKEZOoP1E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8yDGH0VJmb8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youtube.com/watch?v=ZZ3wAtc3Bkg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201: Employment and employability in the construction sector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3140968"/>
            <a:ext cx="8153400" cy="2514600"/>
          </a:xfrm>
        </p:spPr>
        <p:txBody>
          <a:bodyPr anchor="t"/>
          <a:lstStyle/>
          <a:p>
            <a:pPr eaLnBrk="1" hangingPunct="1"/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PowerPoint 4: The economy and the construction industry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023CB3-FE78-4928-A427-763167A29D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32768"/>
          </a:xfrm>
        </p:spPr>
        <p:txBody>
          <a:bodyPr/>
          <a:lstStyle/>
          <a:p>
            <a:r>
              <a:rPr lang="en-GB" dirty="0"/>
              <a:t>The implications of rise in demand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5D7B28-2AA6-4093-B9CF-6FB6779745B6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342900" indent="-342900">
              <a:buClr>
                <a:srgbClr val="0077E3"/>
              </a:buClr>
              <a:buFont typeface="Arial"/>
              <a:buChar char="•"/>
            </a:pPr>
            <a:r>
              <a:rPr lang="en-GB" dirty="0"/>
              <a:t>A </a:t>
            </a:r>
            <a:r>
              <a:rPr lang="en-GB" b="1" dirty="0"/>
              <a:t>rise in demand </a:t>
            </a:r>
            <a:r>
              <a:rPr lang="en-GB" dirty="0"/>
              <a:t>for construction services typically means an increase in new projects, and a growing need for construction workers and materials.</a:t>
            </a:r>
          </a:p>
          <a:p>
            <a:pPr marL="342900" indent="-342900">
              <a:buClr>
                <a:srgbClr val="0077E3"/>
              </a:buClr>
              <a:buFont typeface="Arial"/>
              <a:buChar char="•"/>
            </a:pPr>
            <a:r>
              <a:rPr lang="en-GB" dirty="0"/>
              <a:t>This can lead to an increase in business opportunities, job creation and growth for the construction industry.</a:t>
            </a:r>
          </a:p>
          <a:p>
            <a:pPr marL="342900" indent="-342900">
              <a:buClr>
                <a:srgbClr val="0077E3"/>
              </a:buClr>
              <a:buFont typeface="Arial"/>
              <a:buChar char="•"/>
            </a:pPr>
            <a:r>
              <a:rPr lang="en-GB" dirty="0"/>
              <a:t>In addition, increased demand can lead to higher prices and profit margins for construction companies. </a:t>
            </a:r>
          </a:p>
          <a:p>
            <a:pPr marL="342900" indent="-342900">
              <a:buClr>
                <a:srgbClr val="0077E3"/>
              </a:buClr>
              <a:buFont typeface="Arial"/>
              <a:buChar char="•"/>
            </a:pPr>
            <a:r>
              <a:rPr lang="en-GB" dirty="0"/>
              <a:t>However, a rise in demand can also lead to supply chain challenges, labour shortages and increased competition.</a:t>
            </a:r>
          </a:p>
        </p:txBody>
      </p:sp>
    </p:spTree>
    <p:extLst>
      <p:ext uri="{BB962C8B-B14F-4D97-AF65-F5344CB8AC3E}">
        <p14:creationId xmlns:p14="http://schemas.microsoft.com/office/powerpoint/2010/main" val="12824042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2A5CA0-F81E-456D-9A51-0CB981823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implications of recession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8F2E9E-DC7F-42FC-A2FE-4589DC6B5F0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342900" indent="-342900">
              <a:buClr>
                <a:srgbClr val="0077E3"/>
              </a:buClr>
              <a:buFont typeface="Arial"/>
              <a:buChar char="•"/>
            </a:pPr>
            <a:r>
              <a:rPr lang="en-GB" dirty="0"/>
              <a:t>A </a:t>
            </a:r>
            <a:r>
              <a:rPr lang="en-GB" b="1" dirty="0"/>
              <a:t>recession </a:t>
            </a:r>
            <a:r>
              <a:rPr lang="en-GB" dirty="0"/>
              <a:t>in the construction industry means a significant decline in economic activity, resulting in reduced demand for construction services. </a:t>
            </a:r>
          </a:p>
          <a:p>
            <a:pPr marL="342900" indent="-342900">
              <a:buClr>
                <a:srgbClr val="0077E3"/>
              </a:buClr>
              <a:buFont typeface="Arial"/>
              <a:buChar char="•"/>
            </a:pPr>
            <a:r>
              <a:rPr lang="en-GB" dirty="0"/>
              <a:t>This can lead to a decrease in new projects, job losses and business closures.</a:t>
            </a:r>
          </a:p>
          <a:p>
            <a:pPr marL="342900" indent="-342900">
              <a:buClr>
                <a:srgbClr val="0077E3"/>
              </a:buClr>
              <a:buFont typeface="Arial"/>
              <a:buChar char="•"/>
            </a:pPr>
            <a:r>
              <a:rPr lang="en-GB" dirty="0"/>
              <a:t>In addition, a recession can lead to reduced investment in infrastructure and housing, as well as decreased consumer confidence in the housing market.</a:t>
            </a:r>
          </a:p>
          <a:p>
            <a:pPr marL="342900" indent="-342900">
              <a:buClr>
                <a:srgbClr val="0077E3"/>
              </a:buClr>
              <a:buFont typeface="Arial"/>
              <a:buChar char="•"/>
            </a:pPr>
            <a:r>
              <a:rPr lang="en-GB" dirty="0"/>
              <a:t>However, a recession can also create opportunities for cost-cutting and increased efficiency, as well as opportunities for businesses to diversify and explore new markets.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48836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008000"/>
            <a:ext cx="8363272" cy="382588"/>
          </a:xfrm>
        </p:spPr>
        <p:txBody>
          <a:bodyPr/>
          <a:lstStyle/>
          <a:p>
            <a:r>
              <a:rPr lang="en-US" dirty="0"/>
              <a:t>Aim: Examine the influence of the economy on construction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395536" y="1772816"/>
            <a:ext cx="8568952" cy="4176464"/>
          </a:xfrm>
        </p:spPr>
        <p:txBody>
          <a:bodyPr/>
          <a:lstStyle/>
          <a:p>
            <a:r>
              <a:rPr lang="en-US" b="1" dirty="0">
                <a:ea typeface="ＭＳ Ｐゴシック" pitchFamily="-105" charset="-128"/>
                <a:cs typeface="ＭＳ Ｐゴシック" pitchFamily="-105" charset="-128"/>
              </a:rPr>
              <a:t>Objectives</a:t>
            </a:r>
          </a:p>
          <a:p>
            <a:pPr lvl="1"/>
            <a:r>
              <a:rPr lang="en-US" dirty="0"/>
              <a:t>Identify the </a:t>
            </a:r>
            <a:r>
              <a:rPr lang="en-GB" dirty="0"/>
              <a:t>responsibilities of being self-employed.</a:t>
            </a:r>
          </a:p>
          <a:p>
            <a:pPr lvl="1"/>
            <a:r>
              <a:rPr lang="en-US" dirty="0"/>
              <a:t>Explain the importance of </a:t>
            </a:r>
            <a:r>
              <a:rPr lang="en-GB" dirty="0"/>
              <a:t>keeping records for tax purposes.</a:t>
            </a:r>
            <a:endParaRPr lang="en-US" dirty="0"/>
          </a:p>
          <a:p>
            <a:pPr lvl="1"/>
            <a:r>
              <a:rPr lang="en-US" dirty="0"/>
              <a:t>Assess the economic trends in the UKCI. </a:t>
            </a:r>
          </a:p>
          <a:p>
            <a:pPr lvl="1"/>
            <a:r>
              <a:rPr lang="en-US" dirty="0"/>
              <a:t>Identify the characteristics of a rise in demand. </a:t>
            </a:r>
          </a:p>
          <a:p>
            <a:pPr lvl="1"/>
            <a:r>
              <a:rPr lang="en-US" dirty="0"/>
              <a:t>Identify the characteristics of a recession. </a:t>
            </a:r>
          </a:p>
          <a:p>
            <a:pPr lvl="1"/>
            <a:r>
              <a:rPr lang="en-US" dirty="0"/>
              <a:t>Explain the impact a recession has on UKCI. </a:t>
            </a:r>
          </a:p>
          <a:p>
            <a:pPr lvl="1"/>
            <a:r>
              <a:rPr lang="en-US" dirty="0"/>
              <a:t>Differentiate the implications of rise in demand and recession. </a:t>
            </a:r>
          </a:p>
          <a:p>
            <a:pPr lvl="1"/>
            <a:r>
              <a:rPr lang="en-US" dirty="0"/>
              <a:t>Evaluate different market forces during: rise in demand </a:t>
            </a:r>
            <a:r>
              <a:rPr lang="en-US" dirty="0" err="1"/>
              <a:t>vs</a:t>
            </a:r>
            <a:r>
              <a:rPr lang="en-US" dirty="0"/>
              <a:t> recession. 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Self-employment responsibilities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/>
              <a:t>Being self-employed means taking on the responsibilities of running your own business. These include: </a:t>
            </a:r>
          </a:p>
          <a:p>
            <a:pPr marL="342900" indent="-342900">
              <a:lnSpc>
                <a:spcPts val="2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registering your business</a:t>
            </a:r>
          </a:p>
          <a:p>
            <a:pPr marL="342900" indent="-342900">
              <a:lnSpc>
                <a:spcPts val="2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paying taxes</a:t>
            </a:r>
          </a:p>
          <a:p>
            <a:pPr marL="342900" indent="-342900">
              <a:lnSpc>
                <a:spcPts val="2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managing your finances</a:t>
            </a:r>
          </a:p>
          <a:p>
            <a:pPr marL="342900" indent="-342900">
              <a:lnSpc>
                <a:spcPts val="2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securing work</a:t>
            </a:r>
          </a:p>
          <a:p>
            <a:pPr marL="342900" indent="-342900">
              <a:lnSpc>
                <a:spcPts val="2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managing your workload</a:t>
            </a:r>
          </a:p>
          <a:p>
            <a:pPr marL="342900" indent="-342900">
              <a:lnSpc>
                <a:spcPts val="2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providing your own benefits.</a:t>
            </a:r>
          </a:p>
          <a:p>
            <a:r>
              <a:rPr lang="en-GB" dirty="0"/>
              <a:t>Overall, being self-employed requires a large amount of responsibility and self-discipline. It also requires a willingness to take risks and manage uncertainty.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Tax facts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D49C812-C87E-291F-1431-8D6FF6592A9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7E0BEB6-18FF-2BA8-CEC6-CD66D1F783B7}"/>
              </a:ext>
            </a:extLst>
          </p:cNvPr>
          <p:cNvSpPr txBox="1"/>
          <p:nvPr/>
        </p:nvSpPr>
        <p:spPr>
          <a:xfrm>
            <a:off x="363833" y="1732746"/>
            <a:ext cx="824061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+mn-lt"/>
                <a:ea typeface="ＭＳ Ｐゴシック" charset="-128"/>
              </a:rPr>
              <a:t>Watch the following video:</a:t>
            </a:r>
            <a:endParaRPr lang="en-GB" dirty="0">
              <a:latin typeface="+mn-lt"/>
              <a:ea typeface="ＭＳ Ｐゴシック" charset="-128"/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lang="en-GB" dirty="0">
              <a:hlinkClick r:id="rId2"/>
            </a:endParaRPr>
          </a:p>
          <a:p>
            <a:r>
              <a:rPr lang="en-GB" dirty="0">
                <a:hlinkClick r:id="rId2"/>
              </a:rPr>
              <a:t>https://www.youtube.com/watch?v=v7mm2OABn4U</a:t>
            </a:r>
            <a:r>
              <a:rPr lang="en-GB" dirty="0"/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importance of </a:t>
            </a:r>
            <a:r>
              <a:rPr lang="en-GB" dirty="0"/>
              <a:t>keeping records for tax purposes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algn="just"/>
            <a:r>
              <a:rPr lang="en-GB" dirty="0"/>
              <a:t>Keeping accurate records for tax purposes is critical, particularly for the construction industry. Here are a few reasons why.</a:t>
            </a:r>
          </a:p>
          <a:p>
            <a:pPr marL="342900" indent="-342900" algn="just">
              <a:lnSpc>
                <a:spcPts val="2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Complying with tax laws</a:t>
            </a:r>
          </a:p>
          <a:p>
            <a:pPr marL="342900" indent="-342900" algn="just">
              <a:lnSpc>
                <a:spcPts val="2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Claiming tax deductions</a:t>
            </a:r>
          </a:p>
          <a:p>
            <a:pPr marL="342900" indent="-342900" algn="just">
              <a:lnSpc>
                <a:spcPts val="2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Preparing financial statements</a:t>
            </a:r>
          </a:p>
          <a:p>
            <a:pPr marL="342900" indent="-342900" algn="just">
              <a:lnSpc>
                <a:spcPts val="2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Facilitating audits</a:t>
            </a:r>
          </a:p>
          <a:p>
            <a:pPr marL="342900" indent="-342900" algn="just">
              <a:lnSpc>
                <a:spcPts val="2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Monitoring cash flow</a:t>
            </a:r>
          </a:p>
          <a:p>
            <a:pPr algn="just"/>
            <a:r>
              <a:rPr lang="en-GB" dirty="0"/>
              <a:t>For construction businesses, keeping detailed records is very important as they are often subject to specific tax regulations such as the Construction Industry Scheme (CIS). Proper record-keeping helps businesses to comply with these regulations and avoid costly mistakes.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Economic trends and construction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01D974F-2A1A-58F8-E46A-A588F271FE9B}"/>
              </a:ext>
            </a:extLst>
          </p:cNvPr>
          <p:cNvSpPr txBox="1"/>
          <p:nvPr/>
        </p:nvSpPr>
        <p:spPr>
          <a:xfrm>
            <a:off x="457200" y="2276872"/>
            <a:ext cx="82296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2"/>
              </a:rPr>
              <a:t>https://www.youtube.com/watch?v=bZrKEZOoP1E</a:t>
            </a:r>
            <a:r>
              <a:rPr lang="en-GB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D0D617C-6B1A-56BF-D5C9-F6A7401D5C94}"/>
              </a:ext>
            </a:extLst>
          </p:cNvPr>
          <p:cNvSpPr txBox="1"/>
          <p:nvPr/>
        </p:nvSpPr>
        <p:spPr>
          <a:xfrm>
            <a:off x="451856" y="1694381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+mn-lt"/>
                <a:ea typeface="ＭＳ Ｐゴシック" charset="-128"/>
              </a:rPr>
              <a:t>Watch the following video:</a:t>
            </a:r>
            <a:endParaRPr lang="en-GB" dirty="0">
              <a:latin typeface="+mn-lt"/>
              <a:ea typeface="ＭＳ Ｐゴシック" charset="-128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 recession</a:t>
            </a:r>
            <a:r>
              <a:rPr lang="en-GB" dirty="0"/>
              <a:t>?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algn="just"/>
            <a:r>
              <a:rPr lang="en-GB" dirty="0"/>
              <a:t>A recession in the UK construction industry refers to a period of significant decline in economic activity, resulting in a contraction of the industry. Specifically, a recession is defined as a period of at least two consecutive quarters (six months) of negative GDP growth.</a:t>
            </a:r>
          </a:p>
          <a:p>
            <a:pPr algn="just"/>
            <a:r>
              <a:rPr lang="en-GB" dirty="0"/>
              <a:t>The UK construction industry has experienced several significant recessions in recent decades, including the recessions of the early 1990s, the late 2000s and, most recently, the COVID-19 recession in 2020. </a:t>
            </a:r>
          </a:p>
          <a:p>
            <a:pPr algn="just"/>
            <a:r>
              <a:rPr lang="en-GB" dirty="0"/>
              <a:t>These recessions have had a significant impact on the industry, leading to job losses, business closures and reduced levels of investment in construction projects.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Effects of recession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9F1F8C5-83BA-4944-BA0D-2A63AEA2EF6D}"/>
              </a:ext>
            </a:extLst>
          </p:cNvPr>
          <p:cNvSpPr/>
          <p:nvPr/>
        </p:nvSpPr>
        <p:spPr>
          <a:xfrm>
            <a:off x="719041" y="1945978"/>
            <a:ext cx="39249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800" dirty="0"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Builders says that surging costs are hitting them hard.</a:t>
            </a:r>
            <a:endParaRPr lang="en-GB" sz="18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D0EBBF-6E63-4754-B30A-D8F919E4C5D8}"/>
              </a:ext>
            </a:extLst>
          </p:cNvPr>
          <p:cNvSpPr/>
          <p:nvPr/>
        </p:nvSpPr>
        <p:spPr>
          <a:xfrm>
            <a:off x="4716482" y="3862789"/>
            <a:ext cx="39249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800" dirty="0"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The 1991 recession and its effect on construction. </a:t>
            </a:r>
            <a:endParaRPr lang="en-GB" sz="1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EA4C08-1C82-3A79-AC5C-74F637103F52}"/>
              </a:ext>
            </a:extLst>
          </p:cNvPr>
          <p:cNvSpPr txBox="1"/>
          <p:nvPr/>
        </p:nvSpPr>
        <p:spPr>
          <a:xfrm>
            <a:off x="1142480" y="2731948"/>
            <a:ext cx="307808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hlinkClick r:id="rId3"/>
              </a:rPr>
              <a:t>https://www.youtube.com/watch?v=8yDGH0VJmb8</a:t>
            </a:r>
            <a:r>
              <a:rPr lang="en-GB" dirty="0"/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46C1E98-E847-FF24-6AD1-C0068CFA7596}"/>
              </a:ext>
            </a:extLst>
          </p:cNvPr>
          <p:cNvSpPr txBox="1"/>
          <p:nvPr/>
        </p:nvSpPr>
        <p:spPr>
          <a:xfrm>
            <a:off x="5139921" y="4653136"/>
            <a:ext cx="307808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hlinkClick r:id="rId4"/>
              </a:rPr>
              <a:t>https://www.youtube.com/watch?v=ZZ3wAtc3Bkg</a:t>
            </a:r>
            <a:r>
              <a:rPr lang="en-GB" dirty="0"/>
              <a:t>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DBEE6-D294-4AFA-94AD-382499838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High demand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40F8CB-00E5-4CA5-A05F-E9341C5CDF4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342900" indent="-342900" algn="just">
              <a:buClr>
                <a:srgbClr val="0077E3"/>
              </a:buClr>
              <a:buFont typeface="Arial"/>
              <a:buChar char="•"/>
            </a:pPr>
            <a:r>
              <a:rPr lang="en-GB" dirty="0"/>
              <a:t>In the UK construction industry, a </a:t>
            </a:r>
            <a:r>
              <a:rPr lang="en-GB" b="1" dirty="0"/>
              <a:t>high demand </a:t>
            </a:r>
            <a:r>
              <a:rPr lang="en-GB" dirty="0"/>
              <a:t>refers to a situation where there is a strong and growing need for construction services – for example, building new homes, commercial buildings, infrastructure and other structures.</a:t>
            </a:r>
          </a:p>
          <a:p>
            <a:pPr marL="342900" indent="-342900" algn="just">
              <a:buClr>
                <a:srgbClr val="0077E3"/>
              </a:buClr>
              <a:buFont typeface="Arial"/>
              <a:buChar char="•"/>
            </a:pPr>
            <a:r>
              <a:rPr lang="en-GB" dirty="0"/>
              <a:t>A high demand in the construction industry can create a range of opportunities for businesses and individuals operating in the industry. For example, businesses may be able to secure more contracts, charge higher prices and expand their operations.</a:t>
            </a:r>
          </a:p>
          <a:p>
            <a:pPr marL="342900" indent="-342900" algn="just">
              <a:buClr>
                <a:srgbClr val="0077E3"/>
              </a:buClr>
              <a:buFont typeface="Arial"/>
              <a:buChar char="•"/>
            </a:pPr>
            <a:r>
              <a:rPr lang="en-GB" dirty="0"/>
              <a:t>At the same time, a high demand can also lead to increased competition, labour shortages and supply chain challenges.</a:t>
            </a:r>
          </a:p>
        </p:txBody>
      </p:sp>
    </p:spTree>
    <p:extLst>
      <p:ext uri="{BB962C8B-B14F-4D97-AF65-F5344CB8AC3E}">
        <p14:creationId xmlns:p14="http://schemas.microsoft.com/office/powerpoint/2010/main" val="80733871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15" ma:contentTypeDescription="Create a new document." ma:contentTypeScope="" ma:versionID="49183941de53607219d2a41e88adfbee">
  <xsd:schema xmlns:xsd="http://www.w3.org/2001/XMLSchema" xmlns:xs="http://www.w3.org/2001/XMLSchema" xmlns:p="http://schemas.microsoft.com/office/2006/metadata/properties" xmlns:ns2="1c5831b9-66da-4f16-a409-834213ecdb8e" xmlns:ns3="7d91badd-8922-4db1-9652-4fbca8a6b7df" xmlns:ns4="418e8c98-519b-4e3e-a77f-7ee33016068f" targetNamespace="http://schemas.microsoft.com/office/2006/metadata/properties" ma:root="true" ma:fieldsID="24b99fe5d6d654b5d04b5bbed10723b8" ns2:_="" ns3:_="" ns4:_="">
    <xsd:import namespace="1c5831b9-66da-4f16-a409-834213ecdb8e"/>
    <xsd:import namespace="7d91badd-8922-4db1-9652-4fbca8a6b7df"/>
    <xsd:import namespace="418e8c98-519b-4e3e-a77f-7ee33016068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68719a6c-9fc0-4287-adae-59b7713c0f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8e8c98-519b-4e3e-a77f-7ee33016068f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46845985-64c5-445d-98c9-446d100d1ab4}" ma:internalName="TaxCatchAll" ma:showField="CatchAllData" ma:web="7d91badd-8922-4db1-9652-4fbca8a6b7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c5831b9-66da-4f16-a409-834213ecdb8e">
      <Terms xmlns="http://schemas.microsoft.com/office/infopath/2007/PartnerControls"/>
    </lcf76f155ced4ddcb4097134ff3c332f>
    <TaxCatchAll xmlns="418e8c98-519b-4e3e-a77f-7ee33016068f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8650BE0-FF67-4CB5-BD5F-AE35C54CB642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1c5831b9-66da-4f16-a409-834213ecdb8e"/>
    <ds:schemaRef ds:uri="7d91badd-8922-4db1-9652-4fbca8a6b7df"/>
    <ds:schemaRef ds:uri="418e8c98-519b-4e3e-a77f-7ee33016068f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www.w3.org/2000/xmlns/"/>
    <ds:schemaRef ds:uri="1c5831b9-66da-4f16-a409-834213ecdb8e"/>
    <ds:schemaRef ds:uri="http://schemas.microsoft.com/office/infopath/2007/PartnerControls"/>
    <ds:schemaRef ds:uri="418e8c98-519b-4e3e-a77f-7ee33016068f"/>
    <ds:schemaRef ds:uri="http://www.w3.org/2001/XMLSchema-instance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1340</Words>
  <Application>Microsoft Office PowerPoint</Application>
  <PresentationFormat>On-screen Show (4:3)</PresentationFormat>
  <Paragraphs>90</Paragraphs>
  <Slides>12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Lucida Grande</vt:lpstr>
      <vt:lpstr>Times New Roman</vt:lpstr>
      <vt:lpstr>Default Design</vt:lpstr>
      <vt:lpstr>PowerPoint 4: The economy and the construction industry </vt:lpstr>
      <vt:lpstr>Aim: Examine the influence of the economy on construction </vt:lpstr>
      <vt:lpstr>Self-employment responsibilities </vt:lpstr>
      <vt:lpstr>Tax facts</vt:lpstr>
      <vt:lpstr>The importance of keeping records for tax purposes</vt:lpstr>
      <vt:lpstr>Economic trends and construction  </vt:lpstr>
      <vt:lpstr>What is a recession? </vt:lpstr>
      <vt:lpstr>Effects of recession </vt:lpstr>
      <vt:lpstr>High demand </vt:lpstr>
      <vt:lpstr>The implications of rise in demand</vt:lpstr>
      <vt:lpstr>The implications of recession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169</cp:revision>
  <dcterms:created xsi:type="dcterms:W3CDTF">2013-05-28T00:38:54Z</dcterms:created>
  <dcterms:modified xsi:type="dcterms:W3CDTF">2023-07-11T15:09:53Z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